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presProps+xml" PartName="/ppt/presProps.xml"/>
  <Override ContentType="application/vnd.openxmlformats-officedocument.presentationml.presentation.main+xml" PartName="/ppt/presentation.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
    <Relationship Target="docProps/core.xml" Type="http://schemas.openxmlformats.org/package/2006/relationships/metadata/core-properties" Id="rId3"/>
    <Relationship Target="docProps/thumbnail.jpeg" Type="http://schemas.openxmlformats.org/package/2006/relationships/metadata/thumbnail" Id="rId2"/>
    <Relationship Target="ppt/presentation.xml" Type="http://schemas.openxmlformats.org/officeDocument/2006/relationships/officeDocument" Id="rId1"/>
    <Relationship Target="docProps/app.xml" Type="http://schemas.openxmlformats.org/officeDocument/2006/relationships/extended-properties" Id="rId4"/>
</Relationships>

</file>

<file path=ppt/presentation.xml><?xml version="1.0" encoding="utf-8"?>
<p:presentation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saveSubsetFonts="true">
  <p:sldMasterIdLst>
    <p:sldMasterId id="2147483770" r:id="rId1"/>
  </p:sldMasterIdLst>
  <p:notesMasterIdLst>
    <p:notesMasterId r:id="rId33"/>
  </p:notesMasterIdLst>
  <p:handoutMasterIdLst>
    <p:handoutMasterId r:id="rId34"/>
  </p:handoutMasterIdLst>
  <p:sldIdLst>
    <p:sldId id="962" r:id="rId2"/>
    <p:sldId id="969" r:id="rId3"/>
    <p:sldId id="1016" r:id="rId4"/>
    <p:sldId id="985" r:id="rId5"/>
    <p:sldId id="988" r:id="rId6"/>
    <p:sldId id="997" r:id="rId7"/>
    <p:sldId id="1010" r:id="rId8"/>
    <p:sldId id="998" r:id="rId9"/>
    <p:sldId id="1012" r:id="rId10"/>
    <p:sldId id="1000" r:id="rId11"/>
    <p:sldId id="1007" r:id="rId12"/>
    <p:sldId id="1013" r:id="rId13"/>
    <p:sldId id="1008" r:id="rId14"/>
    <p:sldId id="1011" r:id="rId15"/>
    <p:sldId id="1009" r:id="rId16"/>
    <p:sldId id="1001" r:id="rId17"/>
    <p:sldId id="1014" r:id="rId18"/>
    <p:sldId id="1002" r:id="rId19"/>
    <p:sldId id="1003" r:id="rId20"/>
    <p:sldId id="983" r:id="rId21"/>
    <p:sldId id="1017" r:id="rId22"/>
    <p:sldId id="1018" r:id="rId23"/>
    <p:sldId id="991" r:id="rId24"/>
    <p:sldId id="990" r:id="rId25"/>
    <p:sldId id="993" r:id="rId26"/>
    <p:sldId id="994" r:id="rId27"/>
    <p:sldId id="1015" r:id="rId28"/>
    <p:sldId id="1004" r:id="rId29"/>
    <p:sldId id="1005" r:id="rId30"/>
    <p:sldId id="1006" r:id="rId31"/>
    <p:sldId id="964" r:id="rId32"/>
  </p:sldIdLst>
  <p:sldSz cx="9144000" cy="6858000" type="screen4x3"/>
  <p:notesSz cx="6797675" cy="9926638"/>
  <p:defaultTextStyle>
    <a:defPPr>
      <a:defRPr lang="cs-CZ"/>
    </a:defPPr>
    <a:lvl1pPr marL="0" algn="l" defTabSz="914400" rtl="false" eaLnBrk="true" latinLnBrk="false" hangingPunct="true">
      <a:defRPr sz="1800" kern="1200">
        <a:solidFill>
          <a:schemeClr val="tx1"/>
        </a:solidFill>
        <a:latin typeface="+mn-lt"/>
        <a:ea typeface="+mn-ea"/>
        <a:cs typeface="+mn-cs"/>
      </a:defRPr>
    </a:lvl1pPr>
    <a:lvl2pPr marL="457200" algn="l" defTabSz="914400" rtl="false" eaLnBrk="true" latinLnBrk="false" hangingPunct="true">
      <a:defRPr sz="1800" kern="1200">
        <a:solidFill>
          <a:schemeClr val="tx1"/>
        </a:solidFill>
        <a:latin typeface="+mn-lt"/>
        <a:ea typeface="+mn-ea"/>
        <a:cs typeface="+mn-cs"/>
      </a:defRPr>
    </a:lvl2pPr>
    <a:lvl3pPr marL="914400" algn="l" defTabSz="914400" rtl="false" eaLnBrk="true" latinLnBrk="false" hangingPunct="true">
      <a:defRPr sz="1800" kern="1200">
        <a:solidFill>
          <a:schemeClr val="tx1"/>
        </a:solidFill>
        <a:latin typeface="+mn-lt"/>
        <a:ea typeface="+mn-ea"/>
        <a:cs typeface="+mn-cs"/>
      </a:defRPr>
    </a:lvl3pPr>
    <a:lvl4pPr marL="1371600" algn="l" defTabSz="914400" rtl="false" eaLnBrk="true" latinLnBrk="false" hangingPunct="true">
      <a:defRPr sz="1800" kern="1200">
        <a:solidFill>
          <a:schemeClr val="tx1"/>
        </a:solidFill>
        <a:latin typeface="+mn-lt"/>
        <a:ea typeface="+mn-ea"/>
        <a:cs typeface="+mn-cs"/>
      </a:defRPr>
    </a:lvl4pPr>
    <a:lvl5pPr marL="1828800" algn="l" defTabSz="914400" rtl="false" eaLnBrk="true" latinLnBrk="false" hangingPunct="true">
      <a:defRPr sz="1800" kern="1200">
        <a:solidFill>
          <a:schemeClr val="tx1"/>
        </a:solidFill>
        <a:latin typeface="+mn-lt"/>
        <a:ea typeface="+mn-ea"/>
        <a:cs typeface="+mn-cs"/>
      </a:defRPr>
    </a:lvl5pPr>
    <a:lvl6pPr marL="2286000" algn="l" defTabSz="914400" rtl="false" eaLnBrk="true" latinLnBrk="false" hangingPunct="true">
      <a:defRPr sz="1800" kern="1200">
        <a:solidFill>
          <a:schemeClr val="tx1"/>
        </a:solidFill>
        <a:latin typeface="+mn-lt"/>
        <a:ea typeface="+mn-ea"/>
        <a:cs typeface="+mn-cs"/>
      </a:defRPr>
    </a:lvl6pPr>
    <a:lvl7pPr marL="2743200" algn="l" defTabSz="914400" rtl="false" eaLnBrk="true" latinLnBrk="false" hangingPunct="true">
      <a:defRPr sz="1800" kern="1200">
        <a:solidFill>
          <a:schemeClr val="tx1"/>
        </a:solidFill>
        <a:latin typeface="+mn-lt"/>
        <a:ea typeface="+mn-ea"/>
        <a:cs typeface="+mn-cs"/>
      </a:defRPr>
    </a:lvl7pPr>
    <a:lvl8pPr marL="3200400" algn="l" defTabSz="914400" rtl="false" eaLnBrk="true" latinLnBrk="false" hangingPunct="true">
      <a:defRPr sz="1800" kern="1200">
        <a:solidFill>
          <a:schemeClr val="tx1"/>
        </a:solidFill>
        <a:latin typeface="+mn-lt"/>
        <a:ea typeface="+mn-ea"/>
        <a:cs typeface="+mn-cs"/>
      </a:defRPr>
    </a:lvl8pPr>
    <a:lvl9pPr marL="3657600" algn="l" defTabSz="914400" rtl="false" eaLnBrk="true" latinLnBrk="false" hangingPunct="true">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showPr showNarration="true">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9900"/>
    <a:srgbClr val="FFFF00"/>
    <a:srgbClr val="0000FF"/>
    <a:srgbClr val="0066FF"/>
    <a:srgbClr val="6699FF"/>
    <a:srgbClr val="3399FF"/>
    <a:srgbClr val="990033"/>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p1510="http://schemas.microsoft.com/office/powerpoint/2015/10/main" xmlns:a="http://schemas.openxmlformats.org/drawingml/2006/main" xmlns:r="http://schemas.openxmlformats.org/officeDocument/2006/relationships">
  <p1510:revLst>
    <p1510:client dt="2024-04-22T07:37:47.827" id="{E630412A-FC67-43AC-80A0-75152E59747F}" v="2"/>
  </p1510:revLst>
</p1510:revInfo>
</file>

<file path=ppt/tableStyles.xml><?xml version="1.0" encoding="utf-8"?>
<a:tblStyleLst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Světlý styl 3 – zvýraznění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normalViewPr>
    <p:restoredLeft sz="12868" autoAdjust="false"/>
    <p:restoredTop sz="92941" autoAdjust="false"/>
  </p:normalViewPr>
  <p:slideViewPr>
    <p:cSldViewPr>
      <p:cViewPr varScale="true">
        <p:scale>
          <a:sx n="105" d="100"/>
          <a:sy n="105" d="100"/>
        </p:scale>
        <p:origin x="195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130"/>
    </p:cViewPr>
  </p:sorterViewPr>
  <p:notesViewPr>
    <p:cSldViewPr>
      <p:cViewPr>
        <p:scale>
          <a:sx n="100" d="100"/>
          <a:sy n="100" d="100"/>
        </p:scale>
        <p:origin x="1890" y="-1596"/>
      </p:cViewPr>
      <p:guideLst>
        <p:guide orient="horz" pos="3125"/>
        <p:guide pos="2141"/>
      </p:guideLst>
    </p:cSldViewPr>
  </p:notesViewPr>
  <p:gridSpacing cx="72008" cy="72008"/>
</p:viewPr>
</file>

<file path=ppt/_rels/presentation.xml.rels><?xml version="1.0" encoding="UTF-8" standalone="yes"?>
<Relationships xmlns="http://schemas.openxmlformats.org/package/2006/relationships">
    <Relationship Target="slides/slide12.xml" Type="http://schemas.openxmlformats.org/officeDocument/2006/relationships/slide" Id="rId13"/>
    <Relationship Target="slides/slide17.xml" Type="http://schemas.openxmlformats.org/officeDocument/2006/relationships/slide" Id="rId18"/>
    <Relationship Target="slides/slide25.xml" Type="http://schemas.openxmlformats.org/officeDocument/2006/relationships/slide" Id="rId26"/>
    <Relationship Target="revisionInfo.xml" Type="http://schemas.microsoft.com/office/2015/10/relationships/revisionInfo" Id="rId39"/>
    <Relationship Target="slides/slide20.xml" Type="http://schemas.openxmlformats.org/officeDocument/2006/relationships/slide" Id="rId21"/>
    <Relationship Target="handoutMasters/handoutMaster1.xml" Type="http://schemas.openxmlformats.org/officeDocument/2006/relationships/handoutMaster" Id="rId34"/>
    <Relationship Target="slides/slide6.xml" Type="http://schemas.openxmlformats.org/officeDocument/2006/relationships/slide" Id="rId7"/>
    <Relationship Target="slides/slide11.xml" Type="http://schemas.openxmlformats.org/officeDocument/2006/relationships/slide" Id="rId12"/>
    <Relationship Target="slides/slide16.xml" Type="http://schemas.openxmlformats.org/officeDocument/2006/relationships/slide" Id="rId17"/>
    <Relationship Target="slides/slide24.xml" Type="http://schemas.openxmlformats.org/officeDocument/2006/relationships/slide" Id="rId25"/>
    <Relationship Target="notesMasters/notesMaster1.xml" Type="http://schemas.openxmlformats.org/officeDocument/2006/relationships/notesMaster" Id="rId33"/>
    <Relationship Target="tableStyles.xml" Type="http://schemas.openxmlformats.org/officeDocument/2006/relationships/tableStyles" Id="rId38"/>
    <Relationship Target="slides/slide1.xml" Type="http://schemas.openxmlformats.org/officeDocument/2006/relationships/slide" Id="rId2"/>
    <Relationship Target="slides/slide15.xml" Type="http://schemas.openxmlformats.org/officeDocument/2006/relationships/slide" Id="rId16"/>
    <Relationship Target="slides/slide19.xml" Type="http://schemas.openxmlformats.org/officeDocument/2006/relationships/slide" Id="rId20"/>
    <Relationship Target="slides/slide28.xml" Type="http://schemas.openxmlformats.org/officeDocument/2006/relationships/slide" Id="rId29"/>
    <Relationship Target="slideMasters/slideMaster1.xml" Type="http://schemas.openxmlformats.org/officeDocument/2006/relationships/slideMaster" Id="rId1"/>
    <Relationship Target="slides/slide5.xml" Type="http://schemas.openxmlformats.org/officeDocument/2006/relationships/slide" Id="rId6"/>
    <Relationship Target="slides/slide10.xml" Type="http://schemas.openxmlformats.org/officeDocument/2006/relationships/slide" Id="rId11"/>
    <Relationship Target="slides/slide23.xml" Type="http://schemas.openxmlformats.org/officeDocument/2006/relationships/slide" Id="rId24"/>
    <Relationship Target="slides/slide31.xml" Type="http://schemas.openxmlformats.org/officeDocument/2006/relationships/slide" Id="rId32"/>
    <Relationship Target="theme/theme1.xml" Type="http://schemas.openxmlformats.org/officeDocument/2006/relationships/theme" Id="rId37"/>
    <Relationship Target="slides/slide4.xml" Type="http://schemas.openxmlformats.org/officeDocument/2006/relationships/slide" Id="rId5"/>
    <Relationship Target="slides/slide14.xml" Type="http://schemas.openxmlformats.org/officeDocument/2006/relationships/slide" Id="rId15"/>
    <Relationship Target="slides/slide22.xml" Type="http://schemas.openxmlformats.org/officeDocument/2006/relationships/slide" Id="rId23"/>
    <Relationship Target="slides/slide27.xml" Type="http://schemas.openxmlformats.org/officeDocument/2006/relationships/slide" Id="rId28"/>
    <Relationship Target="viewProps.xml" Type="http://schemas.openxmlformats.org/officeDocument/2006/relationships/viewProps" Id="rId36"/>
    <Relationship Target="slides/slide9.xml" Type="http://schemas.openxmlformats.org/officeDocument/2006/relationships/slide" Id="rId10"/>
    <Relationship Target="slides/slide18.xml" Type="http://schemas.openxmlformats.org/officeDocument/2006/relationships/slide" Id="rId19"/>
    <Relationship Target="slides/slide30.xml" Type="http://schemas.openxmlformats.org/officeDocument/2006/relationships/slide" Id="rId31"/>
    <Relationship Target="slides/slide3.xml" Type="http://schemas.openxmlformats.org/officeDocument/2006/relationships/slide" Id="rId4"/>
    <Relationship Target="slides/slide8.xml" Type="http://schemas.openxmlformats.org/officeDocument/2006/relationships/slide" Id="rId9"/>
    <Relationship Target="slides/slide13.xml" Type="http://schemas.openxmlformats.org/officeDocument/2006/relationships/slide" Id="rId14"/>
    <Relationship Target="slides/slide21.xml" Type="http://schemas.openxmlformats.org/officeDocument/2006/relationships/slide" Id="rId22"/>
    <Relationship Target="slides/slide26.xml" Type="http://schemas.openxmlformats.org/officeDocument/2006/relationships/slide" Id="rId27"/>
    <Relationship Target="slides/slide29.xml" Type="http://schemas.openxmlformats.org/officeDocument/2006/relationships/slide" Id="rId30"/>
    <Relationship Target="presProps.xml" Type="http://schemas.openxmlformats.org/officeDocument/2006/relationships/presProps" Id="rId35"/>
    <Relationship Target="slides/slide7.xml" Type="http://schemas.openxmlformats.org/officeDocument/2006/relationships/slide" Id="rId8"/>
    <Relationship Target="slides/slide2.xml" Type="http://schemas.openxmlformats.org/officeDocument/2006/relationships/slide" Id="rId3"/>
</Relationships>

</file>

<file path=ppt/diagrams/colors1.xml><?xml version="1.0" encoding="utf-8"?>
<dgm:colors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gm:ptLst>
    <dgm:pt modelId="{CCF62F13-6925-4591-A65E-CE1D9F554573}" type="doc">
      <dgm:prSet loTypeId="urn:microsoft.com/office/officeart/2005/8/layout/vList2" loCatId="list" qsTypeId="urn:microsoft.com/office/officeart/2005/8/quickstyle/simple1" qsCatId="simple" csTypeId="urn:microsoft.com/office/officeart/2005/8/colors/colorful2" csCatId="colorful" phldr="true"/>
      <dgm:spPr/>
      <dgm:t>
        <a:bodyPr/>
        <a:lstStyle/>
        <a:p>
          <a:endParaRPr lang="en-US"/>
        </a:p>
      </dgm:t>
    </dgm:pt>
    <dgm:pt modelId="{B69E7B72-9C59-4E0D-8E0A-EEBE658E63C6}">
      <dgm:prSet custT="true"/>
      <dgm:spPr/>
      <dgm:t>
        <a:bodyPr/>
        <a:lstStyle/>
        <a:p>
          <a:pPr algn="just"/>
          <a:r>
            <a:rPr lang="cs-CZ" sz="1400" dirty="false">
              <a:latin typeface="Arial Nova Cond" panose="020B0506020202020204" pitchFamily="34" charset="0"/>
            </a:rPr>
            <a:t>Zasadíme se o poskytnutí včasné podpory rodinám s dětmi, které potřebují pomoc. Zachováme variabilitu forem náhradní péče a budeme ji rozvíjet s cílem vytvořit dostatečné kapacity pro individuální péči rodinného typu tak, aby si jednotlivé formy nekonkurovaly, ale vhodně se doplňovaly. </a:t>
          </a:r>
          <a:r>
            <a:rPr lang="cs-CZ" sz="1400" b="true" dirty="false">
              <a:latin typeface="Arial Nova Cond" panose="020B0506020202020204" pitchFamily="34" charset="0"/>
            </a:rPr>
            <a:t>(I. vláda Andreje Babiše, 13.12.2017-27.06.2018)</a:t>
          </a:r>
          <a:endParaRPr lang="en-US" sz="1400" dirty="false">
            <a:latin typeface="Arial Nova Cond" panose="020B0506020202020204" pitchFamily="34" charset="0"/>
          </a:endParaRPr>
        </a:p>
      </dgm:t>
    </dgm:pt>
    <dgm:pt modelId="{160675C0-C7BB-44FB-BCE4-90D322FC5B94}" type="parTrans" cxnId="{8C5E813E-A431-4895-AF80-67CFC1C059E4}">
      <dgm:prSet/>
      <dgm:spPr/>
      <dgm:t>
        <a:bodyPr/>
        <a:lstStyle/>
        <a:p>
          <a:endParaRPr lang="en-US"/>
        </a:p>
      </dgm:t>
    </dgm:pt>
    <dgm:pt modelId="{5C14278C-B946-40AF-8CDC-5923BECB3C47}" type="sibTrans" cxnId="{8C5E813E-A431-4895-AF80-67CFC1C059E4}">
      <dgm:prSet/>
      <dgm:spPr/>
      <dgm:t>
        <a:bodyPr/>
        <a:lstStyle/>
        <a:p>
          <a:endParaRPr lang="en-US"/>
        </a:p>
      </dgm:t>
    </dgm:pt>
    <dgm:pt modelId="{18BDE657-9635-4D1D-AAAA-5D4AD4354D59}">
      <dgm:prSet custT="true"/>
      <dgm:spPr/>
      <dgm:t>
        <a:bodyPr/>
        <a:lstStyle/>
        <a:p>
          <a:pPr algn="just"/>
          <a:r>
            <a:rPr lang="cs-CZ" sz="1400" dirty="false">
              <a:latin typeface="Arial Nova Cond" panose="020B0506020202020204" pitchFamily="34" charset="0"/>
            </a:rPr>
            <a:t>Budeme usilovat o to, aby děti vyrůstaly ve funkčních rodinách, v prostředí, kde je normální pracovat           a o práci usilovat. Takové rodiny budeme podporovat a chránit. Pečující rodič musí mít možnost volby, proto podpoříme rozvoj veřejných služeb pro rodiny. </a:t>
          </a:r>
          <a:r>
            <a:rPr lang="cs-CZ" sz="1400" b="true" dirty="false">
              <a:latin typeface="Arial Nova Cond" panose="020B0506020202020204" pitchFamily="34" charset="0"/>
            </a:rPr>
            <a:t>(II. vláda Andreje Babiše, 27.6.2018-17.12.2021) ► Tato vláda schválila Národní strategii ochrany práv dětí 2021-2029, která obsahuje úkol přijetí nového zákona v oblasti ochrany dětí. </a:t>
          </a:r>
          <a:endParaRPr lang="en-US" sz="1400" dirty="false">
            <a:latin typeface="Arial Nova Cond" panose="020B0506020202020204" pitchFamily="34" charset="0"/>
          </a:endParaRPr>
        </a:p>
      </dgm:t>
    </dgm:pt>
    <dgm:pt modelId="{A9389984-9A9A-44AB-B713-66314E905099}" type="parTrans" cxnId="{389D8135-859E-4722-BFD5-6C007373126D}">
      <dgm:prSet/>
      <dgm:spPr/>
      <dgm:t>
        <a:bodyPr/>
        <a:lstStyle/>
        <a:p>
          <a:endParaRPr lang="en-US"/>
        </a:p>
      </dgm:t>
    </dgm:pt>
    <dgm:pt modelId="{B7A892FF-5FB5-4AE2-ACE4-D158838270D9}" type="sibTrans" cxnId="{389D8135-859E-4722-BFD5-6C007373126D}">
      <dgm:prSet/>
      <dgm:spPr/>
      <dgm:t>
        <a:bodyPr/>
        <a:lstStyle/>
        <a:p>
          <a:endParaRPr lang="en-US"/>
        </a:p>
      </dgm:t>
    </dgm:pt>
    <dgm:pt modelId="{331B82C8-B09D-4DF6-A8C3-9883A7CF6B10}">
      <dgm:prSet custT="true"/>
      <dgm:spPr/>
      <dgm:t>
        <a:bodyPr/>
        <a:lstStyle/>
        <a:p>
          <a:pPr algn="just"/>
          <a:r>
            <a:rPr lang="cs-CZ" sz="1400" dirty="false">
              <a:latin typeface="Arial Nova Cond" panose="020B0506020202020204" pitchFamily="34" charset="0"/>
            </a:rPr>
            <a:t>Zpřehledníme a budeme podporovat síť poradenských zařízení pro rodinu v krizi, služeb a aktivit zaměřených na primární prevenci. Sjednotíme systém péče o ohrožené rodiny a děti ze tří resortů do gesce MPSV. (…) Zajistíme efektivnější pomoc ohroženým dětem podle potřeb dětí a rodin. Upřednostníme vyrůstání dětí v rodinách místo v ústavech, zejména u nejmladších dětí. Podpoříme dlouhodobé i přechodné pěstouny, zavedeme celostátní registr pěstounů. Podpoříme kraje, aby transformovaly služby pro ohrožené děti, posílily kapacity sociálně aktivizačních služeb pro rodiny a zlepšily systém výběru a přípravy pěstounů. Podpoříme a zkvalitníme systém náhradní rodinné péče, včetně oddělení příbuzenské péče a péče pěstounské. </a:t>
          </a:r>
          <a:r>
            <a:rPr lang="cs-CZ" sz="1400" b="true" dirty="false">
              <a:latin typeface="Arial Nova Cond" panose="020B0506020202020204" pitchFamily="34" charset="0"/>
            </a:rPr>
            <a:t>(Vláda Petra Fialy, 17.12.2021-dosud)</a:t>
          </a:r>
          <a:endParaRPr lang="en-US" sz="1400" dirty="false">
            <a:latin typeface="Arial Nova Cond" panose="020B0506020202020204" pitchFamily="34" charset="0"/>
          </a:endParaRPr>
        </a:p>
      </dgm:t>
    </dgm:pt>
    <dgm:pt modelId="{236F0631-1ED4-4534-BD5E-046CCC85D127}" type="parTrans" cxnId="{3C3DA068-A397-49AB-A24F-CE5352F1B399}">
      <dgm:prSet/>
      <dgm:spPr/>
      <dgm:t>
        <a:bodyPr/>
        <a:lstStyle/>
        <a:p>
          <a:endParaRPr lang="en-US"/>
        </a:p>
      </dgm:t>
    </dgm:pt>
    <dgm:pt modelId="{8710B55C-52F7-4A15-8019-3FB7A8F0A2D2}" type="sibTrans" cxnId="{3C3DA068-A397-49AB-A24F-CE5352F1B399}">
      <dgm:prSet/>
      <dgm:spPr/>
      <dgm:t>
        <a:bodyPr/>
        <a:lstStyle/>
        <a:p>
          <a:endParaRPr lang="en-US"/>
        </a:p>
      </dgm:t>
    </dgm:pt>
    <dgm:pt modelId="{83C0DDB5-BCC9-4762-96FF-0C1C4128BB5C}" type="pres">
      <dgm:prSet presAssocID="{CCF62F13-6925-4591-A65E-CE1D9F554573}" presName="linear" presStyleCnt="0">
        <dgm:presLayoutVars>
          <dgm:animLvl val="lvl"/>
          <dgm:resizeHandles val="exact"/>
        </dgm:presLayoutVars>
      </dgm:prSet>
      <dgm:spPr/>
    </dgm:pt>
    <dgm:pt modelId="{40984874-CF55-48D9-B580-9CEBE248BA6F}" type="pres">
      <dgm:prSet presAssocID="{B69E7B72-9C59-4E0D-8E0A-EEBE658E63C6}" presName="parentText" presStyleLbl="node1" presStyleIdx="0" presStyleCnt="3">
        <dgm:presLayoutVars>
          <dgm:chMax val="0"/>
          <dgm:bulletEnabled val="true"/>
        </dgm:presLayoutVars>
      </dgm:prSet>
      <dgm:spPr/>
    </dgm:pt>
    <dgm:pt modelId="{93D11F8E-D8D2-481F-8DB6-5874801F851B}" type="pres">
      <dgm:prSet presAssocID="{5C14278C-B946-40AF-8CDC-5923BECB3C47}" presName="spacer" presStyleCnt="0"/>
      <dgm:spPr/>
    </dgm:pt>
    <dgm:pt modelId="{EEB8D1E9-4C28-4195-829D-9E05A2EB1709}" type="pres">
      <dgm:prSet presAssocID="{18BDE657-9635-4D1D-AAAA-5D4AD4354D59}" presName="parentText" presStyleLbl="node1" presStyleIdx="1" presStyleCnt="3">
        <dgm:presLayoutVars>
          <dgm:chMax val="0"/>
          <dgm:bulletEnabled val="true"/>
        </dgm:presLayoutVars>
      </dgm:prSet>
      <dgm:spPr/>
    </dgm:pt>
    <dgm:pt modelId="{F65FF67C-7F73-4E0A-B4B7-C586D4DACCB5}" type="pres">
      <dgm:prSet presAssocID="{B7A892FF-5FB5-4AE2-ACE4-D158838270D9}" presName="spacer" presStyleCnt="0"/>
      <dgm:spPr/>
    </dgm:pt>
    <dgm:pt modelId="{C6238228-2451-4885-995E-CF7D6C70D597}" type="pres">
      <dgm:prSet presAssocID="{331B82C8-B09D-4DF6-A8C3-9883A7CF6B10}" presName="parentText" presStyleLbl="node1" presStyleIdx="2" presStyleCnt="3" custScaleY="134573">
        <dgm:presLayoutVars>
          <dgm:chMax val="0"/>
          <dgm:bulletEnabled val="true"/>
        </dgm:presLayoutVars>
      </dgm:prSet>
      <dgm:spPr/>
    </dgm:pt>
  </dgm:ptLst>
  <dgm:cxnLst>
    <dgm:cxn modelId="{7ABA571B-3354-425A-909C-B3D6F8887A00}" type="presOf" srcId="{331B82C8-B09D-4DF6-A8C3-9883A7CF6B10}" destId="{C6238228-2451-4885-995E-CF7D6C70D597}" srcOrd="0" destOrd="0" presId="urn:microsoft.com/office/officeart/2005/8/layout/vList2"/>
    <dgm:cxn modelId="{389D8135-859E-4722-BFD5-6C007373126D}" srcId="{CCF62F13-6925-4591-A65E-CE1D9F554573}" destId="{18BDE657-9635-4D1D-AAAA-5D4AD4354D59}" srcOrd="1" destOrd="0" parTransId="{A9389984-9A9A-44AB-B713-66314E905099}" sibTransId="{B7A892FF-5FB5-4AE2-ACE4-D158838270D9}"/>
    <dgm:cxn modelId="{8C5E813E-A431-4895-AF80-67CFC1C059E4}" srcId="{CCF62F13-6925-4591-A65E-CE1D9F554573}" destId="{B69E7B72-9C59-4E0D-8E0A-EEBE658E63C6}" srcOrd="0" destOrd="0" parTransId="{160675C0-C7BB-44FB-BCE4-90D322FC5B94}" sibTransId="{5C14278C-B946-40AF-8CDC-5923BECB3C47}"/>
    <dgm:cxn modelId="{3C3DA068-A397-49AB-A24F-CE5352F1B399}" srcId="{CCF62F13-6925-4591-A65E-CE1D9F554573}" destId="{331B82C8-B09D-4DF6-A8C3-9883A7CF6B10}" srcOrd="2" destOrd="0" parTransId="{236F0631-1ED4-4534-BD5E-046CCC85D127}" sibTransId="{8710B55C-52F7-4A15-8019-3FB7A8F0A2D2}"/>
    <dgm:cxn modelId="{0E0C58E7-F559-4604-ADB1-AB571E9D4DE8}" type="presOf" srcId="{B69E7B72-9C59-4E0D-8E0A-EEBE658E63C6}" destId="{40984874-CF55-48D9-B580-9CEBE248BA6F}" srcOrd="0" destOrd="0" presId="urn:microsoft.com/office/officeart/2005/8/layout/vList2"/>
    <dgm:cxn modelId="{A88D11F3-1B27-4EEA-AC74-E3DB450B765B}" type="presOf" srcId="{CCF62F13-6925-4591-A65E-CE1D9F554573}" destId="{83C0DDB5-BCC9-4762-96FF-0C1C4128BB5C}" srcOrd="0" destOrd="0" presId="urn:microsoft.com/office/officeart/2005/8/layout/vList2"/>
    <dgm:cxn modelId="{185260FC-A132-4F9B-B8AB-4FD840D247E4}" type="presOf" srcId="{18BDE657-9635-4D1D-AAAA-5D4AD4354D59}" destId="{EEB8D1E9-4C28-4195-829D-9E05A2EB1709}" srcOrd="0" destOrd="0" presId="urn:microsoft.com/office/officeart/2005/8/layout/vList2"/>
    <dgm:cxn modelId="{9D947101-E8CE-4629-9CF5-CE95D5475AB6}" type="presParOf" srcId="{83C0DDB5-BCC9-4762-96FF-0C1C4128BB5C}" destId="{40984874-CF55-48D9-B580-9CEBE248BA6F}" srcOrd="0" destOrd="0" presId="urn:microsoft.com/office/officeart/2005/8/layout/vList2"/>
    <dgm:cxn modelId="{787FACB5-C2FB-4996-8564-3F364F9C020B}" type="presParOf" srcId="{83C0DDB5-BCC9-4762-96FF-0C1C4128BB5C}" destId="{93D11F8E-D8D2-481F-8DB6-5874801F851B}" srcOrd="1" destOrd="0" presId="urn:microsoft.com/office/officeart/2005/8/layout/vList2"/>
    <dgm:cxn modelId="{0A3F39B3-709E-4FF2-8CC1-7365764CAA47}" type="presParOf" srcId="{83C0DDB5-BCC9-4762-96FF-0C1C4128BB5C}" destId="{EEB8D1E9-4C28-4195-829D-9E05A2EB1709}" srcOrd="2" destOrd="0" presId="urn:microsoft.com/office/officeart/2005/8/layout/vList2"/>
    <dgm:cxn modelId="{FC4CF16F-057A-4AE6-9E90-3E369CC8F052}" type="presParOf" srcId="{83C0DDB5-BCC9-4762-96FF-0C1C4128BB5C}" destId="{F65FF67C-7F73-4E0A-B4B7-C586D4DACCB5}" srcOrd="3" destOrd="0" presId="urn:microsoft.com/office/officeart/2005/8/layout/vList2"/>
    <dgm:cxn modelId="{B3106A57-95C2-41E2-94DF-1C93CA5E203E}" type="presParOf" srcId="{83C0DDB5-BCC9-4762-96FF-0C1C4128BB5C}" destId="{C6238228-2451-4885-995E-CF7D6C70D597}" srcOrd="4" destOrd="0" presId="urn:microsoft.com/office/officeart/2005/8/layout/vList2"/>
  </dgm:cxnLst>
  <dgm:bg/>
  <dgm:whole/>
  <dgm:extLst>
    <a:ext uri="http://schemas.microsoft.com/office/drawing/2008/diagram">
      <dsp:dataModelExt relId="rId8" minVer="http://schemas.openxmlformats.org/drawingml/2006/diagram"/>
    </a:ext>
  </dgm:extLst>
</dgm:dataModel>
</file>

<file path=ppt/diagrams/drawing1.xml><?xml version="1.0" encoding="utf-8"?>
<dsp:drawing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dsp:spTree>
    <dsp:nvGrpSpPr>
      <dsp:cNvPr id="0" name=""/>
      <dsp:cNvGrpSpPr/>
    </dsp:nvGrpSpPr>
    <dsp:grpSpPr/>
    <dsp:sp modelId="{40984874-CF55-48D9-B580-9CEBE248BA6F}">
      <dsp:nvSpPr>
        <dsp:cNvPr id="0" name=""/>
        <dsp:cNvSpPr/>
      </dsp:nvSpPr>
      <dsp:spPr>
        <a:xfrm>
          <a:off x="0" y="735087"/>
          <a:ext cx="7886700" cy="126841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false" vert="horz" wrap="square" lIns="53340" tIns="53340" rIns="53340" bIns="53340" numCol="1" spcCol="1270" anchor="ctr" anchorCtr="false">
          <a:noAutofit/>
        </a:bodyPr>
        <a:lstStyle/>
        <a:p>
          <a:pPr marL="0" lvl="0" indent="0" algn="just" defTabSz="622300">
            <a:lnSpc>
              <a:spcPct val="90000"/>
            </a:lnSpc>
            <a:spcBef>
              <a:spcPct val="0"/>
            </a:spcBef>
            <a:spcAft>
              <a:spcPct val="35000"/>
            </a:spcAft>
            <a:buNone/>
          </a:pPr>
          <a:r>
            <a:rPr lang="cs-CZ" sz="1400" kern="1200" dirty="false">
              <a:latin typeface="Arial Nova Cond" panose="020B0506020202020204" pitchFamily="34" charset="0"/>
            </a:rPr>
            <a:t>Zasadíme se o poskytnutí včasné podpory rodinám s dětmi, které potřebují pomoc. Zachováme variabilitu forem náhradní péče a budeme ji rozvíjet s cílem vytvořit dostatečné kapacity pro individuální péči rodinného typu tak, aby si jednotlivé formy nekonkurovaly, ale vhodně se doplňovaly. </a:t>
          </a:r>
          <a:r>
            <a:rPr lang="cs-CZ" sz="1400" b="true" kern="1200" dirty="false">
              <a:latin typeface="Arial Nova Cond" panose="020B0506020202020204" pitchFamily="34" charset="0"/>
            </a:rPr>
            <a:t>(I. vláda Andreje Babiše, 13.12.2017-27.06.2018)</a:t>
          </a:r>
          <a:endParaRPr lang="en-US" sz="1400" kern="1200" dirty="false">
            <a:latin typeface="Arial Nova Cond" panose="020B0506020202020204" pitchFamily="34" charset="0"/>
          </a:endParaRPr>
        </a:p>
      </dsp:txBody>
      <dsp:txXfrm>
        <a:off x="61919" y="797006"/>
        <a:ext cx="7762862" cy="1144575"/>
      </dsp:txXfrm>
    </dsp:sp>
    <dsp:sp modelId="{EEB8D1E9-4C28-4195-829D-9E05A2EB1709}">
      <dsp:nvSpPr>
        <dsp:cNvPr id="0" name=""/>
        <dsp:cNvSpPr/>
      </dsp:nvSpPr>
      <dsp:spPr>
        <a:xfrm>
          <a:off x="0" y="2016902"/>
          <a:ext cx="7886700" cy="1268413"/>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false" vert="horz" wrap="square" lIns="53340" tIns="53340" rIns="53340" bIns="53340" numCol="1" spcCol="1270" anchor="ctr" anchorCtr="false">
          <a:noAutofit/>
        </a:bodyPr>
        <a:lstStyle/>
        <a:p>
          <a:pPr marL="0" lvl="0" indent="0" algn="just" defTabSz="622300">
            <a:lnSpc>
              <a:spcPct val="90000"/>
            </a:lnSpc>
            <a:spcBef>
              <a:spcPct val="0"/>
            </a:spcBef>
            <a:spcAft>
              <a:spcPct val="35000"/>
            </a:spcAft>
            <a:buNone/>
          </a:pPr>
          <a:r>
            <a:rPr lang="cs-CZ" sz="1400" kern="1200" dirty="false">
              <a:latin typeface="Arial Nova Cond" panose="020B0506020202020204" pitchFamily="34" charset="0"/>
            </a:rPr>
            <a:t>Budeme usilovat o to, aby děti vyrůstaly ve funkčních rodinách, v prostředí, kde je normální pracovat           a o práci usilovat. Takové rodiny budeme podporovat a chránit. Pečující rodič musí mít možnost volby, proto podpoříme rozvoj veřejných služeb pro rodiny. </a:t>
          </a:r>
          <a:r>
            <a:rPr lang="cs-CZ" sz="1400" b="true" kern="1200" dirty="false">
              <a:latin typeface="Arial Nova Cond" panose="020B0506020202020204" pitchFamily="34" charset="0"/>
            </a:rPr>
            <a:t>(II. vláda Andreje Babiše, 27.6.2018-17.12.2021) ► Tato vláda schválila Národní strategii ochrany práv dětí 2021-2029, která obsahuje úkol přijetí nového zákona v oblasti ochrany dětí. </a:t>
          </a:r>
          <a:endParaRPr lang="en-US" sz="1400" kern="1200" dirty="false">
            <a:latin typeface="Arial Nova Cond" panose="020B0506020202020204" pitchFamily="34" charset="0"/>
          </a:endParaRPr>
        </a:p>
      </dsp:txBody>
      <dsp:txXfrm>
        <a:off x="61919" y="2078821"/>
        <a:ext cx="7762862" cy="1144575"/>
      </dsp:txXfrm>
    </dsp:sp>
    <dsp:sp modelId="{C6238228-2451-4885-995E-CF7D6C70D597}">
      <dsp:nvSpPr>
        <dsp:cNvPr id="0" name=""/>
        <dsp:cNvSpPr/>
      </dsp:nvSpPr>
      <dsp:spPr>
        <a:xfrm>
          <a:off x="0" y="3298718"/>
          <a:ext cx="7886700" cy="170694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false" vert="horz" wrap="square" lIns="53340" tIns="53340" rIns="53340" bIns="53340" numCol="1" spcCol="1270" anchor="ctr" anchorCtr="false">
          <a:noAutofit/>
        </a:bodyPr>
        <a:lstStyle/>
        <a:p>
          <a:pPr marL="0" lvl="0" indent="0" algn="just" defTabSz="622300">
            <a:lnSpc>
              <a:spcPct val="90000"/>
            </a:lnSpc>
            <a:spcBef>
              <a:spcPct val="0"/>
            </a:spcBef>
            <a:spcAft>
              <a:spcPct val="35000"/>
            </a:spcAft>
            <a:buNone/>
          </a:pPr>
          <a:r>
            <a:rPr lang="cs-CZ" sz="1400" kern="1200" dirty="false">
              <a:latin typeface="Arial Nova Cond" panose="020B0506020202020204" pitchFamily="34" charset="0"/>
            </a:rPr>
            <a:t>Zpřehledníme a budeme podporovat síť poradenských zařízení pro rodinu v krizi, služeb a aktivit zaměřených na primární prevenci. Sjednotíme systém péče o ohrožené rodiny a děti ze tří resortů do gesce MPSV. (…) Zajistíme efektivnější pomoc ohroženým dětem podle potřeb dětí a rodin. Upřednostníme vyrůstání dětí v rodinách místo v ústavech, zejména u nejmladších dětí. Podpoříme dlouhodobé i přechodné pěstouny, zavedeme celostátní registr pěstounů. Podpoříme kraje, aby transformovaly služby pro ohrožené děti, posílily kapacity sociálně aktivizačních služeb pro rodiny a zlepšily systém výběru a přípravy pěstounů. Podpoříme a zkvalitníme systém náhradní rodinné péče, včetně oddělení příbuzenské péče a péče pěstounské. </a:t>
          </a:r>
          <a:r>
            <a:rPr lang="cs-CZ" sz="1400" b="true" kern="1200" dirty="false">
              <a:latin typeface="Arial Nova Cond" panose="020B0506020202020204" pitchFamily="34" charset="0"/>
            </a:rPr>
            <a:t>(Vláda Petra Fialy, 17.12.2021-dosud)</a:t>
          </a:r>
          <a:endParaRPr lang="en-US" sz="1400" kern="1200" dirty="false">
            <a:latin typeface="Arial Nova Cond" panose="020B0506020202020204" pitchFamily="34" charset="0"/>
          </a:endParaRPr>
        </a:p>
      </dsp:txBody>
      <dsp:txXfrm>
        <a:off x="83326" y="3382044"/>
        <a:ext cx="7720048" cy="1540290"/>
      </dsp:txXfrm>
    </dsp:sp>
  </dsp:spTree>
</dsp:drawing>
</file>

<file path=ppt/diagrams/layout1.xml><?xml version="1.0" encoding="utf-8"?>
<dgm:layout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layout/vList2">
  <dgm:title val=""/>
  <dgm:desc val=""/>
  <dgm:catLst>
    <dgm:cat type="list" pri="3000"/>
    <dgm:cat type="convert" pri="1000"/>
  </dgm:catLst>
  <dgm:sampData>
    <dgm:dataModel>
      <dgm:ptLst>
        <dgm:pt modelId="0" type="doc"/>
        <dgm:pt modelId="1">
          <dgm:prSet phldr="true"/>
        </dgm:pt>
        <dgm:pt modelId="11">
          <dgm:prSet phldr="true"/>
        </dgm:pt>
        <dgm:pt modelId="2">
          <dgm:prSet phldr="true"/>
        </dgm:pt>
        <dgm:pt modelId="21">
          <dgm:prSet phldr="true"/>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r:blip="">
      <dgm:adjLst/>
    </dgm:shape>
    <dgm:presOf axis="" ptType="" hideLastTrans="" st="" cnt="" step=""/>
    <dgm:constrLst>
      <dgm:constr type="w" for="ch" forName="parentText" refType="w"/>
      <dgm:constr fact="0.52" type="h" for="ch" forName="parentText" refType="primFontSz" refFor="ch" refForName="parentText"/>
      <dgm:constr type="w" for="ch" forName="childText" refType="w"/>
      <dgm:constr fact="0.46" type="h" for="ch" forName="childText" refType="primFontSz" refFor="ch" refForName="parentText"/>
      <dgm:constr op="equ" type="h" for="ch" forName="parentText"/>
      <dgm:constr op="equ" val="65.0" type="primFontSz" for="ch" forName="parentText"/>
      <dgm:constr op="equ" type="primFontSz" for="ch" forName="childText" refType="primFontSz" refFor="ch" refForName="parentText"/>
      <dgm:constr fact="0.08" type="h" for="ch" forName="spacer" refType="primFontSz" refFor="ch" refForName="parentText"/>
    </dgm:constrLst>
    <dgm:ruleLst>
      <dgm:rule val="5.0" fact="NaN" max="NaN" type="primFontSz" for="ch" forName="parentText"/>
    </dgm:ruleLst>
    <dgm:forEach name="Name0" axis="ch" ptType="node" hideLastTrans="" st="" cnt="" step="">
      <dgm:layoutNode name="parentText" styleLbl="node1">
        <dgm:varLst>
          <dgm:chMax val="0"/>
          <dgm:bulletEnabled val="true"/>
        </dgm:varLst>
        <dgm:alg type="tx">
          <dgm:param type="parTxLTRAlign" val="l"/>
          <dgm:param type="parTxRTLAlign" val="r"/>
        </dgm:alg>
        <dgm:shape type="roundRect" r:blip="">
          <dgm:adjLst/>
        </dgm:shape>
        <dgm:presOf axis="self" ptType="" hideLastTrans="" st="" cnt="" step=""/>
        <dgm:constrLst>
          <dgm:constr fact="0.3" type="tMarg" refType="primFontSz"/>
          <dgm:constr fact="0.3" type="bMarg" refType="primFontSz"/>
          <dgm:constr fact="0.3" type="lMarg" refType="primFontSz"/>
          <dgm:constr fact="0.3" type="rMarg" refType="primFontSz"/>
        </dgm:constrLst>
        <dgm:ruleLst>
          <dgm:rule val="INF" fact="NaN" max="NaN" type="h"/>
        </dgm:ruleLst>
      </dgm:layoutNode>
      <dgm:choose name="Name1">
        <dgm:if name="Name2" func="cnt" op="gte" val="1" axis="ch" ptType="node" hideLastTrans="" st="" cnt="" step="">
          <dgm:layoutNode name="childText" styleLbl="revTx">
            <dgm:varLst>
              <dgm:bulletEnabled val="true"/>
            </dgm:varLst>
            <dgm:alg type="tx">
              <dgm:param type="stBulletLvl" val="1"/>
              <dgm:param type="lnSpAfChP" val="20"/>
            </dgm:alg>
            <dgm:shape type="rect" r:blip="">
              <dgm:adjLst/>
            </dgm:shape>
            <dgm:presOf axis="des" ptType="node" hideLastTrans="" st="" cnt="" step=""/>
            <dgm:constrLst>
              <dgm:constr fact="0.1" type="tMarg" refType="primFontSz"/>
              <dgm:constr fact="0.1" type="bMarg" refType="primFontSz"/>
              <dgm:constr fact="0.09" type="lMarg" refType="w"/>
            </dgm:constrLst>
            <dgm:ruleLst>
              <dgm:rule val="INF" fact="NaN" max="NaN" type="h"/>
            </dgm:ruleLst>
          </dgm:layoutNode>
        </dgm:if>
        <dgm:else name="Name3">
          <dgm:choose name="Name4">
            <dgm:if name="Name5" func="cnt" op="gte" val="2" axis="par ch" ptType="doc node" hideLastTrans="" st="" cnt="" step="">
              <dgm:forEach name="Name6" axis="followSib" ptType="sibTrans" hideLastTrans="" st="" cnt="1" step="">
                <dgm:layoutNode name="spacer">
                  <dgm:alg type="sp"/>
                  <dgm:shape r:blip="">
                    <dgm:adjLst/>
                  </dgm:shape>
                  <dgm:presOf axis="" ptType="" hideLastTrans="" st="" cnt="" step=""/>
                  <dgm:constrLst/>
                  <dgm:ruleLst/>
                </dgm:layoutNode>
              </dgm:forEach>
            </dgm:if>
            <dgm:else name="Name7"/>
          </dgm:choose>
        </dgm:else>
      </dgm:choose>
    </dgm:forEach>
  </dgm:layoutNode>
</dgm:layoutDef>
</file>

<file path=ppt/diagrams/quickStyle1.xml><?xml version="1.0" encoding="utf-8"?>
<dgm:styleDef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
    <Relationship Target="../theme/theme3.xml" Type="http://schemas.openxmlformats.org/officeDocument/2006/relationships/theme"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true" noChangeArrowheads="true"/>
          </p:cNvSpPr>
          <p:nvPr>
            <p:ph type="hdr" sz="quarter"/>
          </p:nvPr>
        </p:nvSpPr>
        <p:spPr bwMode="auto">
          <a:xfrm>
            <a:off x="0" y="1"/>
            <a:ext cx="2945445" cy="496252"/>
          </a:xfrm>
          <a:prstGeom prst="rect">
            <a:avLst/>
          </a:prstGeom>
          <a:noFill/>
          <a:ln w="9525">
            <a:noFill/>
            <a:miter lim="800000"/>
            <a:headEnd/>
            <a:tailEnd/>
          </a:ln>
        </p:spPr>
        <p:txBody>
          <a:bodyPr vert="horz" wrap="square" lIns="91088" tIns="45544" rIns="91088" bIns="45544" numCol="1" anchor="t" anchorCtr="false" compatLnSpc="true">
            <a:prstTxWarp prst="textNoShape">
              <a:avLst/>
            </a:prstTxWarp>
          </a:bodyPr>
          <a:lstStyle>
            <a:lvl1pPr defTabSz="910702">
              <a:defRPr sz="1200">
                <a:latin typeface="Times New Roman" pitchFamily="18" charset="0"/>
              </a:defRPr>
            </a:lvl1pPr>
          </a:lstStyle>
          <a:p>
            <a:pPr>
              <a:defRPr/>
            </a:pPr>
            <a:endParaRPr lang="cs-CZ"/>
          </a:p>
        </p:txBody>
      </p:sp>
      <p:sp>
        <p:nvSpPr>
          <p:cNvPr id="40963" name="Rectangle 3"/>
          <p:cNvSpPr>
            <a:spLocks noGrp="true" noChangeArrowheads="true"/>
          </p:cNvSpPr>
          <p:nvPr>
            <p:ph type="dt" sz="quarter" idx="1"/>
          </p:nvPr>
        </p:nvSpPr>
        <p:spPr bwMode="auto">
          <a:xfrm>
            <a:off x="3850623" y="1"/>
            <a:ext cx="2945445" cy="496252"/>
          </a:xfrm>
          <a:prstGeom prst="rect">
            <a:avLst/>
          </a:prstGeom>
          <a:noFill/>
          <a:ln w="9525">
            <a:noFill/>
            <a:miter lim="800000"/>
            <a:headEnd/>
            <a:tailEnd/>
          </a:ln>
        </p:spPr>
        <p:txBody>
          <a:bodyPr vert="horz" wrap="square" lIns="91088" tIns="45544" rIns="91088" bIns="45544" numCol="1" anchor="t" anchorCtr="false" compatLnSpc="true">
            <a:prstTxWarp prst="textNoShape">
              <a:avLst/>
            </a:prstTxWarp>
          </a:bodyPr>
          <a:lstStyle>
            <a:lvl1pPr algn="r" defTabSz="910702">
              <a:defRPr sz="1200">
                <a:latin typeface="Times New Roman" pitchFamily="18" charset="0"/>
              </a:defRPr>
            </a:lvl1pPr>
          </a:lstStyle>
          <a:p>
            <a:pPr>
              <a:defRPr/>
            </a:pPr>
            <a:endParaRPr lang="cs-CZ"/>
          </a:p>
        </p:txBody>
      </p:sp>
      <p:sp>
        <p:nvSpPr>
          <p:cNvPr id="40964" name="Rectangle 4"/>
          <p:cNvSpPr>
            <a:spLocks noGrp="true" noChangeArrowheads="true"/>
          </p:cNvSpPr>
          <p:nvPr>
            <p:ph type="ftr" sz="quarter" idx="2"/>
          </p:nvPr>
        </p:nvSpPr>
        <p:spPr bwMode="auto">
          <a:xfrm>
            <a:off x="0" y="9428785"/>
            <a:ext cx="2945445" cy="496252"/>
          </a:xfrm>
          <a:prstGeom prst="rect">
            <a:avLst/>
          </a:prstGeom>
          <a:noFill/>
          <a:ln w="9525">
            <a:noFill/>
            <a:miter lim="800000"/>
            <a:headEnd/>
            <a:tailEnd/>
          </a:ln>
        </p:spPr>
        <p:txBody>
          <a:bodyPr vert="horz" wrap="square" lIns="91088" tIns="45544" rIns="91088" bIns="45544" numCol="1" anchor="b" anchorCtr="false" compatLnSpc="true">
            <a:prstTxWarp prst="textNoShape">
              <a:avLst/>
            </a:prstTxWarp>
          </a:bodyPr>
          <a:lstStyle>
            <a:lvl1pPr defTabSz="910702">
              <a:defRPr sz="1200">
                <a:latin typeface="Times New Roman" pitchFamily="18" charset="0"/>
              </a:defRPr>
            </a:lvl1pPr>
          </a:lstStyle>
          <a:p>
            <a:pPr>
              <a:defRPr/>
            </a:pPr>
            <a:endParaRPr lang="cs-CZ"/>
          </a:p>
        </p:txBody>
      </p:sp>
      <p:sp>
        <p:nvSpPr>
          <p:cNvPr id="40965" name="Rectangle 5"/>
          <p:cNvSpPr>
            <a:spLocks noGrp="true" noChangeArrowheads="true"/>
          </p:cNvSpPr>
          <p:nvPr>
            <p:ph type="sldNum" sz="quarter" idx="3"/>
          </p:nvPr>
        </p:nvSpPr>
        <p:spPr bwMode="auto">
          <a:xfrm>
            <a:off x="3850623" y="9428785"/>
            <a:ext cx="2945445" cy="496252"/>
          </a:xfrm>
          <a:prstGeom prst="rect">
            <a:avLst/>
          </a:prstGeom>
          <a:noFill/>
          <a:ln w="9525">
            <a:noFill/>
            <a:miter lim="800000"/>
            <a:headEnd/>
            <a:tailEnd/>
          </a:ln>
        </p:spPr>
        <p:txBody>
          <a:bodyPr vert="horz" wrap="square" lIns="91088" tIns="45544" rIns="91088" bIns="45544" numCol="1" anchor="b" anchorCtr="false" compatLnSpc="true">
            <a:prstTxWarp prst="textNoShape">
              <a:avLst/>
            </a:prstTxWarp>
          </a:bodyPr>
          <a:lstStyle>
            <a:lvl1pPr algn="r" defTabSz="910702">
              <a:defRPr sz="1200">
                <a:latin typeface="Times New Roman" pitchFamily="18" charset="0"/>
              </a:defRPr>
            </a:lvl1pPr>
          </a:lstStyle>
          <a:p>
            <a:pPr>
              <a:defRPr/>
            </a:pPr>
            <a:fld id="{B8E209A9-EFB7-4E12-A3C3-7F314A3EBF76}" type="slidenum">
              <a:rPr lang="cs-CZ"/>
              <a:pPr>
                <a:defRPr/>
              </a:pPr>
              <a:t>‹#›</a:t>
            </a:fld>
            <a:endParaRPr lang="cs-CZ"/>
          </a:p>
        </p:txBody>
      </p:sp>
    </p:spTree>
    <p:extLst>
      <p:ext uri="{BB962C8B-B14F-4D97-AF65-F5344CB8AC3E}">
        <p14:creationId xmlns:p14="http://schemas.microsoft.com/office/powerpoint/2010/main" val="1669555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
    <Relationship Target="../theme/theme2.xml" Type="http://schemas.openxmlformats.org/officeDocument/2006/relationships/theme"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true" noChangeArrowheads="true"/>
          </p:cNvSpPr>
          <p:nvPr>
            <p:ph type="hdr" sz="quarter"/>
          </p:nvPr>
        </p:nvSpPr>
        <p:spPr bwMode="auto">
          <a:xfrm>
            <a:off x="0" y="1"/>
            <a:ext cx="2945445" cy="496252"/>
          </a:xfrm>
          <a:prstGeom prst="rect">
            <a:avLst/>
          </a:prstGeom>
          <a:noFill/>
          <a:ln w="9525">
            <a:noFill/>
            <a:miter lim="800000"/>
            <a:headEnd/>
            <a:tailEnd/>
          </a:ln>
        </p:spPr>
        <p:txBody>
          <a:bodyPr vert="horz" wrap="square" lIns="91088" tIns="45544" rIns="91088" bIns="45544" numCol="1" anchor="t" anchorCtr="false" compatLnSpc="true">
            <a:prstTxWarp prst="textNoShape">
              <a:avLst/>
            </a:prstTxWarp>
          </a:bodyPr>
          <a:lstStyle>
            <a:lvl1pPr defTabSz="910702">
              <a:defRPr sz="1200">
                <a:latin typeface="Times New Roman" pitchFamily="18" charset="0"/>
              </a:defRPr>
            </a:lvl1pPr>
          </a:lstStyle>
          <a:p>
            <a:pPr>
              <a:defRPr/>
            </a:pPr>
            <a:endParaRPr lang="cs-CZ"/>
          </a:p>
        </p:txBody>
      </p:sp>
      <p:sp>
        <p:nvSpPr>
          <p:cNvPr id="44035" name="Rectangle 3"/>
          <p:cNvSpPr>
            <a:spLocks noGrp="true" noChangeArrowheads="true"/>
          </p:cNvSpPr>
          <p:nvPr>
            <p:ph type="dt" idx="1"/>
          </p:nvPr>
        </p:nvSpPr>
        <p:spPr bwMode="auto">
          <a:xfrm>
            <a:off x="3850623" y="1"/>
            <a:ext cx="2945445" cy="496252"/>
          </a:xfrm>
          <a:prstGeom prst="rect">
            <a:avLst/>
          </a:prstGeom>
          <a:noFill/>
          <a:ln w="9525">
            <a:noFill/>
            <a:miter lim="800000"/>
            <a:headEnd/>
            <a:tailEnd/>
          </a:ln>
        </p:spPr>
        <p:txBody>
          <a:bodyPr vert="horz" wrap="square" lIns="91088" tIns="45544" rIns="91088" bIns="45544" numCol="1" anchor="t" anchorCtr="false" compatLnSpc="true">
            <a:prstTxWarp prst="textNoShape">
              <a:avLst/>
            </a:prstTxWarp>
          </a:bodyPr>
          <a:lstStyle>
            <a:lvl1pPr algn="r" defTabSz="910702">
              <a:defRPr sz="1200">
                <a:latin typeface="Times New Roman" pitchFamily="18" charset="0"/>
              </a:defRPr>
            </a:lvl1pPr>
          </a:lstStyle>
          <a:p>
            <a:pPr>
              <a:defRPr/>
            </a:pPr>
            <a:endParaRPr lang="cs-CZ"/>
          </a:p>
        </p:txBody>
      </p:sp>
      <p:sp>
        <p:nvSpPr>
          <p:cNvPr id="15364" name="Rectangle 4"/>
          <p:cNvSpPr>
            <a:spLocks noTextEdit="true" noGrp="true" noRot="true" noChangeAspect="true" noChangeArrowheads="true"/>
          </p:cNvSpPr>
          <p:nvPr>
            <p:ph type="sldImg" idx="2"/>
          </p:nvPr>
        </p:nvSpPr>
        <p:spPr bwMode="auto">
          <a:xfrm>
            <a:off x="917575" y="744538"/>
            <a:ext cx="4964113" cy="3724275"/>
          </a:xfrm>
          <a:prstGeom prst="rect">
            <a:avLst/>
          </a:prstGeom>
          <a:noFill/>
          <a:ln w="9525">
            <a:solidFill>
              <a:srgbClr val="000000"/>
            </a:solidFill>
            <a:miter lim="800000"/>
            <a:headEnd/>
            <a:tailEnd/>
          </a:ln>
        </p:spPr>
      </p:sp>
      <p:sp>
        <p:nvSpPr>
          <p:cNvPr id="44037" name="Rectangle 5"/>
          <p:cNvSpPr>
            <a:spLocks noGrp="true" noChangeArrowheads="true"/>
          </p:cNvSpPr>
          <p:nvPr>
            <p:ph type="body" sz="quarter" idx="3"/>
          </p:nvPr>
        </p:nvSpPr>
        <p:spPr bwMode="auto">
          <a:xfrm>
            <a:off x="680091" y="4714393"/>
            <a:ext cx="5437497" cy="4467867"/>
          </a:xfrm>
          <a:prstGeom prst="rect">
            <a:avLst/>
          </a:prstGeom>
          <a:noFill/>
          <a:ln w="9525">
            <a:noFill/>
            <a:miter lim="800000"/>
            <a:headEnd/>
            <a:tailEnd/>
          </a:ln>
        </p:spPr>
        <p:txBody>
          <a:bodyPr vert="horz" wrap="square" lIns="91088" tIns="45544" rIns="91088" bIns="45544" numCol="1" anchor="t" anchorCtr="false" compatLnSpc="true">
            <a:prstTxWarp prst="textNoShape">
              <a:avLst/>
            </a:prstTxWarp>
          </a:bodyPr>
          <a:lstStyle/>
          <a:p>
            <a:pPr lvl="0"/>
            <a:r>
              <a:rPr lang="cs-CZ" noProof="false"/>
              <a:t>Klepnutím lze upravit styly předlohy textu.</a:t>
            </a:r>
          </a:p>
          <a:p>
            <a:pPr lvl="1"/>
            <a:r>
              <a:rPr lang="cs-CZ" noProof="false"/>
              <a:t>Druhá úroveň</a:t>
            </a:r>
          </a:p>
          <a:p>
            <a:pPr lvl="2"/>
            <a:r>
              <a:rPr lang="cs-CZ" noProof="false"/>
              <a:t>Třetí úroveň</a:t>
            </a:r>
          </a:p>
          <a:p>
            <a:pPr lvl="3"/>
            <a:r>
              <a:rPr lang="cs-CZ" noProof="false"/>
              <a:t>Čtvrtá úroveň</a:t>
            </a:r>
          </a:p>
          <a:p>
            <a:pPr lvl="4"/>
            <a:r>
              <a:rPr lang="cs-CZ" noProof="false"/>
              <a:t>Pátá úroveň</a:t>
            </a:r>
          </a:p>
        </p:txBody>
      </p:sp>
      <p:sp>
        <p:nvSpPr>
          <p:cNvPr id="44038" name="Rectangle 6"/>
          <p:cNvSpPr>
            <a:spLocks noGrp="true" noChangeArrowheads="true"/>
          </p:cNvSpPr>
          <p:nvPr>
            <p:ph type="ftr" sz="quarter" idx="4"/>
          </p:nvPr>
        </p:nvSpPr>
        <p:spPr bwMode="auto">
          <a:xfrm>
            <a:off x="0" y="9428785"/>
            <a:ext cx="2945445" cy="496252"/>
          </a:xfrm>
          <a:prstGeom prst="rect">
            <a:avLst/>
          </a:prstGeom>
          <a:noFill/>
          <a:ln w="9525">
            <a:noFill/>
            <a:miter lim="800000"/>
            <a:headEnd/>
            <a:tailEnd/>
          </a:ln>
        </p:spPr>
        <p:txBody>
          <a:bodyPr vert="horz" wrap="square" lIns="91088" tIns="45544" rIns="91088" bIns="45544" numCol="1" anchor="b" anchorCtr="false" compatLnSpc="true">
            <a:prstTxWarp prst="textNoShape">
              <a:avLst/>
            </a:prstTxWarp>
          </a:bodyPr>
          <a:lstStyle>
            <a:lvl1pPr defTabSz="910702">
              <a:defRPr sz="1200">
                <a:latin typeface="Times New Roman" pitchFamily="18" charset="0"/>
              </a:defRPr>
            </a:lvl1pPr>
          </a:lstStyle>
          <a:p>
            <a:pPr>
              <a:defRPr/>
            </a:pPr>
            <a:endParaRPr lang="cs-CZ"/>
          </a:p>
        </p:txBody>
      </p:sp>
      <p:sp>
        <p:nvSpPr>
          <p:cNvPr id="44039" name="Rectangle 7"/>
          <p:cNvSpPr>
            <a:spLocks noGrp="true" noChangeArrowheads="true"/>
          </p:cNvSpPr>
          <p:nvPr>
            <p:ph type="sldNum" sz="quarter" idx="5"/>
          </p:nvPr>
        </p:nvSpPr>
        <p:spPr bwMode="auto">
          <a:xfrm>
            <a:off x="3850623" y="9428785"/>
            <a:ext cx="2945445" cy="496252"/>
          </a:xfrm>
          <a:prstGeom prst="rect">
            <a:avLst/>
          </a:prstGeom>
          <a:noFill/>
          <a:ln w="9525">
            <a:noFill/>
            <a:miter lim="800000"/>
            <a:headEnd/>
            <a:tailEnd/>
          </a:ln>
        </p:spPr>
        <p:txBody>
          <a:bodyPr vert="horz" wrap="square" lIns="91088" tIns="45544" rIns="91088" bIns="45544" numCol="1" anchor="b" anchorCtr="false" compatLnSpc="true">
            <a:prstTxWarp prst="textNoShape">
              <a:avLst/>
            </a:prstTxWarp>
          </a:bodyPr>
          <a:lstStyle>
            <a:lvl1pPr algn="r" defTabSz="910702">
              <a:defRPr sz="1200">
                <a:latin typeface="Times New Roman" pitchFamily="18" charset="0"/>
              </a:defRPr>
            </a:lvl1pPr>
          </a:lstStyle>
          <a:p>
            <a:pPr>
              <a:defRPr/>
            </a:pPr>
            <a:fld id="{4C523084-F451-42D3-94DE-824A39BB1CD5}" type="slidenum">
              <a:rPr lang="cs-CZ"/>
              <a:pPr>
                <a:defRPr/>
              </a:pPr>
              <a:t>‹#›</a:t>
            </a:fld>
            <a:endParaRPr lang="cs-CZ"/>
          </a:p>
        </p:txBody>
      </p:sp>
    </p:spTree>
    <p:extLst>
      <p:ext uri="{BB962C8B-B14F-4D97-AF65-F5344CB8AC3E}">
        <p14:creationId xmlns:p14="http://schemas.microsoft.com/office/powerpoint/2010/main" val="3932391887"/>
      </p:ext>
    </p:extLst>
  </p:cSld>
  <p:clrMap bg1="lt1" tx1="dk1" bg2="lt2" tx2="dk2" accent1="accent1" accent2="accent2" accent3="accent3" accent4="accent4" accent5="accent5" accent6="accent6" hlink="hlink" folHlink="folHlink"/>
  <p:notesStyle>
    <a:lvl1pPr algn="l" rtl="false" eaLnBrk="false" fontAlgn="base" hangingPunct="false">
      <a:spcBef>
        <a:spcPct val="30000"/>
      </a:spcBef>
      <a:spcAft>
        <a:spcPct val="0"/>
      </a:spcAft>
      <a:defRPr sz="1200" kern="1200">
        <a:solidFill>
          <a:schemeClr val="tx1"/>
        </a:solidFill>
        <a:latin typeface="Times New Roman" pitchFamily="18" charset="0"/>
        <a:ea typeface="+mn-ea"/>
        <a:cs typeface="+mn-cs"/>
      </a:defRPr>
    </a:lvl1pPr>
    <a:lvl2pPr marL="457200" algn="l" rtl="false" eaLnBrk="false" fontAlgn="base" hangingPunct="false">
      <a:spcBef>
        <a:spcPct val="30000"/>
      </a:spcBef>
      <a:spcAft>
        <a:spcPct val="0"/>
      </a:spcAft>
      <a:defRPr sz="1200" kern="1200">
        <a:solidFill>
          <a:schemeClr val="tx1"/>
        </a:solidFill>
        <a:latin typeface="Times New Roman" pitchFamily="18" charset="0"/>
        <a:ea typeface="+mn-ea"/>
        <a:cs typeface="+mn-cs"/>
      </a:defRPr>
    </a:lvl2pPr>
    <a:lvl3pPr marL="914400" algn="l" rtl="false" eaLnBrk="false" fontAlgn="base" hangingPunct="false">
      <a:spcBef>
        <a:spcPct val="30000"/>
      </a:spcBef>
      <a:spcAft>
        <a:spcPct val="0"/>
      </a:spcAft>
      <a:defRPr sz="1200" kern="1200">
        <a:solidFill>
          <a:schemeClr val="tx1"/>
        </a:solidFill>
        <a:latin typeface="Times New Roman" pitchFamily="18" charset="0"/>
        <a:ea typeface="+mn-ea"/>
        <a:cs typeface="+mn-cs"/>
      </a:defRPr>
    </a:lvl3pPr>
    <a:lvl4pPr marL="1371600" algn="l" rtl="false" eaLnBrk="false" fontAlgn="base" hangingPunct="false">
      <a:spcBef>
        <a:spcPct val="30000"/>
      </a:spcBef>
      <a:spcAft>
        <a:spcPct val="0"/>
      </a:spcAft>
      <a:defRPr sz="1200" kern="1200">
        <a:solidFill>
          <a:schemeClr val="tx1"/>
        </a:solidFill>
        <a:latin typeface="Times New Roman" pitchFamily="18" charset="0"/>
        <a:ea typeface="+mn-ea"/>
        <a:cs typeface="+mn-cs"/>
      </a:defRPr>
    </a:lvl4pPr>
    <a:lvl5pPr marL="1828800" algn="l" rtl="false" eaLnBrk="false" fontAlgn="base" hangingPunct="false">
      <a:spcBef>
        <a:spcPct val="30000"/>
      </a:spcBef>
      <a:spcAft>
        <a:spcPct val="0"/>
      </a:spcAft>
      <a:defRPr sz="1200" kern="1200">
        <a:solidFill>
          <a:schemeClr val="tx1"/>
        </a:solidFill>
        <a:latin typeface="Times New Roman" pitchFamily="18" charset="0"/>
        <a:ea typeface="+mn-ea"/>
        <a:cs typeface="+mn-cs"/>
      </a:defRPr>
    </a:lvl5pPr>
    <a:lvl6pPr marL="2286000" algn="l" defTabSz="914400" rtl="false" eaLnBrk="true" latinLnBrk="false" hangingPunct="true">
      <a:defRPr sz="1200" kern="1200">
        <a:solidFill>
          <a:schemeClr val="tx1"/>
        </a:solidFill>
        <a:latin typeface="+mn-lt"/>
        <a:ea typeface="+mn-ea"/>
        <a:cs typeface="+mn-cs"/>
      </a:defRPr>
    </a:lvl6pPr>
    <a:lvl7pPr marL="2743200" algn="l" defTabSz="914400" rtl="false" eaLnBrk="true" latinLnBrk="false" hangingPunct="true">
      <a:defRPr sz="1200" kern="1200">
        <a:solidFill>
          <a:schemeClr val="tx1"/>
        </a:solidFill>
        <a:latin typeface="+mn-lt"/>
        <a:ea typeface="+mn-ea"/>
        <a:cs typeface="+mn-cs"/>
      </a:defRPr>
    </a:lvl7pPr>
    <a:lvl8pPr marL="3200400" algn="l" defTabSz="914400" rtl="false" eaLnBrk="true" latinLnBrk="false" hangingPunct="true">
      <a:defRPr sz="1200" kern="1200">
        <a:solidFill>
          <a:schemeClr val="tx1"/>
        </a:solidFill>
        <a:latin typeface="+mn-lt"/>
        <a:ea typeface="+mn-ea"/>
        <a:cs typeface="+mn-cs"/>
      </a:defRPr>
    </a:lvl8pPr>
    <a:lvl9pPr marL="3657600" algn="l" defTabSz="914400" rtl="false" eaLnBrk="true" latinLnBrk="false" hangingPunct="true">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Target="../slides/slide1.xml" Type="http://schemas.openxmlformats.org/officeDocument/2006/relationships/slide" Id="rId2"/>
    <Relationship Target="../notesMasters/notesMaster1.xml" Type="http://schemas.openxmlformats.org/officeDocument/2006/relationships/notesMaster" Id="rId1"/>
</Relationships>

</file>

<file path=ppt/notesSlides/_rels/notesSlide10.xml.rels><?xml version="1.0" encoding="UTF-8" standalone="yes"?>
<Relationships xmlns="http://schemas.openxmlformats.org/package/2006/relationships">
    <Relationship Target="../slides/slide10.xml" Type="http://schemas.openxmlformats.org/officeDocument/2006/relationships/slide" Id="rId2"/>
    <Relationship Target="../notesMasters/notesMaster1.xml" Type="http://schemas.openxmlformats.org/officeDocument/2006/relationships/notesMaster" Id="rId1"/>
</Relationships>

</file>

<file path=ppt/notesSlides/_rels/notesSlide11.xml.rels><?xml version="1.0" encoding="UTF-8" standalone="yes"?>
<Relationships xmlns="http://schemas.openxmlformats.org/package/2006/relationships">
    <Relationship Target="../slides/slide11.xml" Type="http://schemas.openxmlformats.org/officeDocument/2006/relationships/slide" Id="rId2"/>
    <Relationship Target="../notesMasters/notesMaster1.xml" Type="http://schemas.openxmlformats.org/officeDocument/2006/relationships/notesMaster" Id="rId1"/>
</Relationships>

</file>

<file path=ppt/notesSlides/_rels/notesSlide12.xml.rels><?xml version="1.0" encoding="UTF-8" standalone="yes"?>
<Relationships xmlns="http://schemas.openxmlformats.org/package/2006/relationships">
    <Relationship Target="../slides/slide12.xml" Type="http://schemas.openxmlformats.org/officeDocument/2006/relationships/slide" Id="rId2"/>
    <Relationship Target="../notesMasters/notesMaster1.xml" Type="http://schemas.openxmlformats.org/officeDocument/2006/relationships/notesMaster" Id="rId1"/>
</Relationships>

</file>

<file path=ppt/notesSlides/_rels/notesSlide13.xml.rels><?xml version="1.0" encoding="UTF-8" standalone="yes"?>
<Relationships xmlns="http://schemas.openxmlformats.org/package/2006/relationships">
    <Relationship Target="../slides/slide13.xml" Type="http://schemas.openxmlformats.org/officeDocument/2006/relationships/slide" Id="rId2"/>
    <Relationship Target="../notesMasters/notesMaster1.xml" Type="http://schemas.openxmlformats.org/officeDocument/2006/relationships/notesMaster" Id="rId1"/>
</Relationships>

</file>

<file path=ppt/notesSlides/_rels/notesSlide14.xml.rels><?xml version="1.0" encoding="UTF-8" standalone="yes"?>
<Relationships xmlns="http://schemas.openxmlformats.org/package/2006/relationships">
    <Relationship Target="../slides/slide14.xml" Type="http://schemas.openxmlformats.org/officeDocument/2006/relationships/slide" Id="rId2"/>
    <Relationship Target="../notesMasters/notesMaster1.xml" Type="http://schemas.openxmlformats.org/officeDocument/2006/relationships/notesMaster" Id="rId1"/>
</Relationships>

</file>

<file path=ppt/notesSlides/_rels/notesSlide15.xml.rels><?xml version="1.0" encoding="UTF-8" standalone="yes"?>
<Relationships xmlns="http://schemas.openxmlformats.org/package/2006/relationships">
    <Relationship Target="../slides/slide15.xml" Type="http://schemas.openxmlformats.org/officeDocument/2006/relationships/slide" Id="rId2"/>
    <Relationship Target="../notesMasters/notesMaster1.xml" Type="http://schemas.openxmlformats.org/officeDocument/2006/relationships/notesMaster" Id="rId1"/>
</Relationships>

</file>

<file path=ppt/notesSlides/_rels/notesSlide16.xml.rels><?xml version="1.0" encoding="UTF-8" standalone="yes"?>
<Relationships xmlns="http://schemas.openxmlformats.org/package/2006/relationships">
    <Relationship Target="../slides/slide16.xml" Type="http://schemas.openxmlformats.org/officeDocument/2006/relationships/slide" Id="rId2"/>
    <Relationship Target="../notesMasters/notesMaster1.xml" Type="http://schemas.openxmlformats.org/officeDocument/2006/relationships/notesMaster" Id="rId1"/>
</Relationships>

</file>

<file path=ppt/notesSlides/_rels/notesSlide17.xml.rels><?xml version="1.0" encoding="UTF-8" standalone="yes"?>
<Relationships xmlns="http://schemas.openxmlformats.org/package/2006/relationships">
    <Relationship Target="../slides/slide17.xml" Type="http://schemas.openxmlformats.org/officeDocument/2006/relationships/slide" Id="rId2"/>
    <Relationship Target="../notesMasters/notesMaster1.xml" Type="http://schemas.openxmlformats.org/officeDocument/2006/relationships/notesMaster" Id="rId1"/>
</Relationships>

</file>

<file path=ppt/notesSlides/_rels/notesSlide18.xml.rels><?xml version="1.0" encoding="UTF-8" standalone="yes"?>
<Relationships xmlns="http://schemas.openxmlformats.org/package/2006/relationships">
    <Relationship Target="../slides/slide18.xml" Type="http://schemas.openxmlformats.org/officeDocument/2006/relationships/slide" Id="rId2"/>
    <Relationship Target="../notesMasters/notesMaster1.xml" Type="http://schemas.openxmlformats.org/officeDocument/2006/relationships/notesMaster" Id="rId1"/>
</Relationships>

</file>

<file path=ppt/notesSlides/_rels/notesSlide19.xml.rels><?xml version="1.0" encoding="UTF-8" standalone="yes"?>
<Relationships xmlns="http://schemas.openxmlformats.org/package/2006/relationships">
    <Relationship Target="../slides/slide19.xml" Type="http://schemas.openxmlformats.org/officeDocument/2006/relationships/slide" Id="rId2"/>
    <Relationship Target="../notesMasters/notesMaster1.xml" Type="http://schemas.openxmlformats.org/officeDocument/2006/relationships/notesMaster" Id="rId1"/>
</Relationships>

</file>

<file path=ppt/notesSlides/_rels/notesSlide2.xml.rels><?xml version="1.0" encoding="UTF-8" standalone="yes"?>
<Relationships xmlns="http://schemas.openxmlformats.org/package/2006/relationships">
    <Relationship Target="../slides/slide2.xml" Type="http://schemas.openxmlformats.org/officeDocument/2006/relationships/slide" Id="rId2"/>
    <Relationship Target="../notesMasters/notesMaster1.xml" Type="http://schemas.openxmlformats.org/officeDocument/2006/relationships/notesMaster" Id="rId1"/>
</Relationships>

</file>

<file path=ppt/notesSlides/_rels/notesSlide20.xml.rels><?xml version="1.0" encoding="UTF-8" standalone="yes"?>
<Relationships xmlns="http://schemas.openxmlformats.org/package/2006/relationships">
    <Relationship Target="../slides/slide20.xml" Type="http://schemas.openxmlformats.org/officeDocument/2006/relationships/slide" Id="rId2"/>
    <Relationship Target="../notesMasters/notesMaster1.xml" Type="http://schemas.openxmlformats.org/officeDocument/2006/relationships/notesMaster" Id="rId1"/>
</Relationships>

</file>

<file path=ppt/notesSlides/_rels/notesSlide21.xml.rels><?xml version="1.0" encoding="UTF-8" standalone="yes"?>
<Relationships xmlns="http://schemas.openxmlformats.org/package/2006/relationships">
    <Relationship Target="../slides/slide21.xml" Type="http://schemas.openxmlformats.org/officeDocument/2006/relationships/slide" Id="rId2"/>
    <Relationship Target="../notesMasters/notesMaster1.xml" Type="http://schemas.openxmlformats.org/officeDocument/2006/relationships/notesMaster" Id="rId1"/>
</Relationships>

</file>

<file path=ppt/notesSlides/_rels/notesSlide22.xml.rels><?xml version="1.0" encoding="UTF-8" standalone="yes"?>
<Relationships xmlns="http://schemas.openxmlformats.org/package/2006/relationships">
    <Relationship Target="../slides/slide22.xml" Type="http://schemas.openxmlformats.org/officeDocument/2006/relationships/slide" Id="rId2"/>
    <Relationship Target="../notesMasters/notesMaster1.xml" Type="http://schemas.openxmlformats.org/officeDocument/2006/relationships/notesMaster" Id="rId1"/>
</Relationships>

</file>

<file path=ppt/notesSlides/_rels/notesSlide23.xml.rels><?xml version="1.0" encoding="UTF-8" standalone="yes"?>
<Relationships xmlns="http://schemas.openxmlformats.org/package/2006/relationships">
    <Relationship Target="../slides/slide23.xml" Type="http://schemas.openxmlformats.org/officeDocument/2006/relationships/slide" Id="rId2"/>
    <Relationship Target="../notesMasters/notesMaster1.xml" Type="http://schemas.openxmlformats.org/officeDocument/2006/relationships/notesMaster" Id="rId1"/>
</Relationships>

</file>

<file path=ppt/notesSlides/_rels/notesSlide24.xml.rels><?xml version="1.0" encoding="UTF-8" standalone="yes"?>
<Relationships xmlns="http://schemas.openxmlformats.org/package/2006/relationships">
    <Relationship Target="../slides/slide24.xml" Type="http://schemas.openxmlformats.org/officeDocument/2006/relationships/slide" Id="rId2"/>
    <Relationship Target="../notesMasters/notesMaster1.xml" Type="http://schemas.openxmlformats.org/officeDocument/2006/relationships/notesMaster" Id="rId1"/>
</Relationships>

</file>

<file path=ppt/notesSlides/_rels/notesSlide25.xml.rels><?xml version="1.0" encoding="UTF-8" standalone="yes"?>
<Relationships xmlns="http://schemas.openxmlformats.org/package/2006/relationships">
    <Relationship Target="../slides/slide25.xml" Type="http://schemas.openxmlformats.org/officeDocument/2006/relationships/slide" Id="rId2"/>
    <Relationship Target="../notesMasters/notesMaster1.xml" Type="http://schemas.openxmlformats.org/officeDocument/2006/relationships/notesMaster" Id="rId1"/>
</Relationships>

</file>

<file path=ppt/notesSlides/_rels/notesSlide26.xml.rels><?xml version="1.0" encoding="UTF-8" standalone="yes"?>
<Relationships xmlns="http://schemas.openxmlformats.org/package/2006/relationships">
    <Relationship Target="../slides/slide26.xml" Type="http://schemas.openxmlformats.org/officeDocument/2006/relationships/slide" Id="rId2"/>
    <Relationship Target="../notesMasters/notesMaster1.xml" Type="http://schemas.openxmlformats.org/officeDocument/2006/relationships/notesMaster" Id="rId1"/>
</Relationships>

</file>

<file path=ppt/notesSlides/_rels/notesSlide27.xml.rels><?xml version="1.0" encoding="UTF-8" standalone="yes"?>
<Relationships xmlns="http://schemas.openxmlformats.org/package/2006/relationships">
    <Relationship Target="../slides/slide27.xml" Type="http://schemas.openxmlformats.org/officeDocument/2006/relationships/slide" Id="rId2"/>
    <Relationship Target="../notesMasters/notesMaster1.xml" Type="http://schemas.openxmlformats.org/officeDocument/2006/relationships/notesMaster" Id="rId1"/>
</Relationships>

</file>

<file path=ppt/notesSlides/_rels/notesSlide28.xml.rels><?xml version="1.0" encoding="UTF-8" standalone="yes"?>
<Relationships xmlns="http://schemas.openxmlformats.org/package/2006/relationships">
    <Relationship Target="../slides/slide28.xml" Type="http://schemas.openxmlformats.org/officeDocument/2006/relationships/slide" Id="rId2"/>
    <Relationship Target="../notesMasters/notesMaster1.xml" Type="http://schemas.openxmlformats.org/officeDocument/2006/relationships/notesMaster" Id="rId1"/>
</Relationships>

</file>

<file path=ppt/notesSlides/_rels/notesSlide29.xml.rels><?xml version="1.0" encoding="UTF-8" standalone="yes"?>
<Relationships xmlns="http://schemas.openxmlformats.org/package/2006/relationships">
    <Relationship Target="../slides/slide29.xml" Type="http://schemas.openxmlformats.org/officeDocument/2006/relationships/slide" Id="rId2"/>
    <Relationship Target="../notesMasters/notesMaster1.xml" Type="http://schemas.openxmlformats.org/officeDocument/2006/relationships/notesMaster" Id="rId1"/>
</Relationships>

</file>

<file path=ppt/notesSlides/_rels/notesSlide3.xml.rels><?xml version="1.0" encoding="UTF-8" standalone="yes"?>
<Relationships xmlns="http://schemas.openxmlformats.org/package/2006/relationships">
    <Relationship Target="../slides/slide3.xml" Type="http://schemas.openxmlformats.org/officeDocument/2006/relationships/slide" Id="rId2"/>
    <Relationship Target="../notesMasters/notesMaster1.xml" Type="http://schemas.openxmlformats.org/officeDocument/2006/relationships/notesMaster" Id="rId1"/>
</Relationships>

</file>

<file path=ppt/notesSlides/_rels/notesSlide30.xml.rels><?xml version="1.0" encoding="UTF-8" standalone="yes"?>
<Relationships xmlns="http://schemas.openxmlformats.org/package/2006/relationships">
    <Relationship Target="../slides/slide30.xml" Type="http://schemas.openxmlformats.org/officeDocument/2006/relationships/slide" Id="rId2"/>
    <Relationship Target="../notesMasters/notesMaster1.xml" Type="http://schemas.openxmlformats.org/officeDocument/2006/relationships/notesMaster" Id="rId1"/>
</Relationships>

</file>

<file path=ppt/notesSlides/_rels/notesSlide31.xml.rels><?xml version="1.0" encoding="UTF-8" standalone="yes"?>
<Relationships xmlns="http://schemas.openxmlformats.org/package/2006/relationships">
    <Relationship Target="../slides/slide31.xml" Type="http://schemas.openxmlformats.org/officeDocument/2006/relationships/slide" Id="rId2"/>
    <Relationship Target="../notesMasters/notesMaster1.xml" Type="http://schemas.openxmlformats.org/officeDocument/2006/relationships/notesMaster" Id="rId1"/>
</Relationships>

</file>

<file path=ppt/notesSlides/_rels/notesSlide4.xml.rels><?xml version="1.0" encoding="UTF-8" standalone="yes"?>
<Relationships xmlns="http://schemas.openxmlformats.org/package/2006/relationships">
    <Relationship Target="../slides/slide4.xml" Type="http://schemas.openxmlformats.org/officeDocument/2006/relationships/slide" Id="rId2"/>
    <Relationship Target="../notesMasters/notesMaster1.xml" Type="http://schemas.openxmlformats.org/officeDocument/2006/relationships/notesMaster" Id="rId1"/>
</Relationships>

</file>

<file path=ppt/notesSlides/_rels/notesSlide5.xml.rels><?xml version="1.0" encoding="UTF-8" standalone="yes"?>
<Relationships xmlns="http://schemas.openxmlformats.org/package/2006/relationships">
    <Relationship Target="../slides/slide5.xml" Type="http://schemas.openxmlformats.org/officeDocument/2006/relationships/slide" Id="rId2"/>
    <Relationship Target="../notesMasters/notesMaster1.xml" Type="http://schemas.openxmlformats.org/officeDocument/2006/relationships/notesMaster" Id="rId1"/>
</Relationships>

</file>

<file path=ppt/notesSlides/_rels/notesSlide6.xml.rels><?xml version="1.0" encoding="UTF-8" standalone="yes"?>
<Relationships xmlns="http://schemas.openxmlformats.org/package/2006/relationships">
    <Relationship Target="../slides/slide6.xml" Type="http://schemas.openxmlformats.org/officeDocument/2006/relationships/slide" Id="rId2"/>
    <Relationship Target="../notesMasters/notesMaster1.xml" Type="http://schemas.openxmlformats.org/officeDocument/2006/relationships/notesMaster" Id="rId1"/>
</Relationships>

</file>

<file path=ppt/notesSlides/_rels/notesSlide7.xml.rels><?xml version="1.0" encoding="UTF-8" standalone="yes"?>
<Relationships xmlns="http://schemas.openxmlformats.org/package/2006/relationships">
    <Relationship Target="../slides/slide7.xml" Type="http://schemas.openxmlformats.org/officeDocument/2006/relationships/slide" Id="rId2"/>
    <Relationship Target="../notesMasters/notesMaster1.xml" Type="http://schemas.openxmlformats.org/officeDocument/2006/relationships/notesMaster" Id="rId1"/>
</Relationships>

</file>

<file path=ppt/notesSlides/_rels/notesSlide8.xml.rels><?xml version="1.0" encoding="UTF-8" standalone="yes"?>
<Relationships xmlns="http://schemas.openxmlformats.org/package/2006/relationships">
    <Relationship Target="../slides/slide8.xml" Type="http://schemas.openxmlformats.org/officeDocument/2006/relationships/slide" Id="rId2"/>
    <Relationship Target="../notesMasters/notesMaster1.xml" Type="http://schemas.openxmlformats.org/officeDocument/2006/relationships/notesMaster" Id="rId1"/>
</Relationships>

</file>

<file path=ppt/notesSlides/_rels/notesSlide9.xml.rels><?xml version="1.0" encoding="UTF-8" standalone="yes"?>
<Relationships xmlns="http://schemas.openxmlformats.org/package/2006/relationships">
    <Relationship Target="../slides/slide9.xml" Type="http://schemas.openxmlformats.org/officeDocument/2006/relationships/slide" Id="rId2"/>
    <Relationship Target="../notesMasters/notesMaster1.xml" Type="http://schemas.openxmlformats.org/officeDocument/2006/relationships/notesMaster" Id="rId1"/>
</Relationships>

</file>

<file path=ppt/notesSlides/notesSlide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1</a:t>
            </a:fld>
            <a:endParaRPr lang="cs-CZ"/>
          </a:p>
        </p:txBody>
      </p:sp>
    </p:spTree>
    <p:extLst>
      <p:ext uri="{BB962C8B-B14F-4D97-AF65-F5344CB8AC3E}">
        <p14:creationId xmlns:p14="http://schemas.microsoft.com/office/powerpoint/2010/main" val="1574373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10</a:t>
            </a:fld>
            <a:endParaRPr lang="cs-CZ"/>
          </a:p>
        </p:txBody>
      </p:sp>
    </p:spTree>
    <p:extLst>
      <p:ext uri="{BB962C8B-B14F-4D97-AF65-F5344CB8AC3E}">
        <p14:creationId xmlns:p14="http://schemas.microsoft.com/office/powerpoint/2010/main" val="3513264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11</a:t>
            </a:fld>
            <a:endParaRPr lang="cs-CZ"/>
          </a:p>
        </p:txBody>
      </p:sp>
    </p:spTree>
    <p:extLst>
      <p:ext uri="{BB962C8B-B14F-4D97-AF65-F5344CB8AC3E}">
        <p14:creationId xmlns:p14="http://schemas.microsoft.com/office/powerpoint/2010/main" val="45057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12</a:t>
            </a:fld>
            <a:endParaRPr lang="cs-CZ"/>
          </a:p>
        </p:txBody>
      </p:sp>
    </p:spTree>
    <p:extLst>
      <p:ext uri="{BB962C8B-B14F-4D97-AF65-F5344CB8AC3E}">
        <p14:creationId xmlns:p14="http://schemas.microsoft.com/office/powerpoint/2010/main" val="1325680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13</a:t>
            </a:fld>
            <a:endParaRPr lang="cs-CZ"/>
          </a:p>
        </p:txBody>
      </p:sp>
    </p:spTree>
    <p:extLst>
      <p:ext uri="{BB962C8B-B14F-4D97-AF65-F5344CB8AC3E}">
        <p14:creationId xmlns:p14="http://schemas.microsoft.com/office/powerpoint/2010/main" val="1201904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14</a:t>
            </a:fld>
            <a:endParaRPr lang="cs-CZ"/>
          </a:p>
        </p:txBody>
      </p:sp>
    </p:spTree>
    <p:extLst>
      <p:ext uri="{BB962C8B-B14F-4D97-AF65-F5344CB8AC3E}">
        <p14:creationId xmlns:p14="http://schemas.microsoft.com/office/powerpoint/2010/main" val="1243177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15</a:t>
            </a:fld>
            <a:endParaRPr lang="cs-CZ"/>
          </a:p>
        </p:txBody>
      </p:sp>
    </p:spTree>
    <p:extLst>
      <p:ext uri="{BB962C8B-B14F-4D97-AF65-F5344CB8AC3E}">
        <p14:creationId xmlns:p14="http://schemas.microsoft.com/office/powerpoint/2010/main" val="3940672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16</a:t>
            </a:fld>
            <a:endParaRPr lang="cs-CZ"/>
          </a:p>
        </p:txBody>
      </p:sp>
    </p:spTree>
    <p:extLst>
      <p:ext uri="{BB962C8B-B14F-4D97-AF65-F5344CB8AC3E}">
        <p14:creationId xmlns:p14="http://schemas.microsoft.com/office/powerpoint/2010/main" val="4261500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17</a:t>
            </a:fld>
            <a:endParaRPr lang="cs-CZ"/>
          </a:p>
        </p:txBody>
      </p:sp>
    </p:spTree>
    <p:extLst>
      <p:ext uri="{BB962C8B-B14F-4D97-AF65-F5344CB8AC3E}">
        <p14:creationId xmlns:p14="http://schemas.microsoft.com/office/powerpoint/2010/main" val="3251673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18</a:t>
            </a:fld>
            <a:endParaRPr lang="cs-CZ"/>
          </a:p>
        </p:txBody>
      </p:sp>
    </p:spTree>
    <p:extLst>
      <p:ext uri="{BB962C8B-B14F-4D97-AF65-F5344CB8AC3E}">
        <p14:creationId xmlns:p14="http://schemas.microsoft.com/office/powerpoint/2010/main" val="3061655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19</a:t>
            </a:fld>
            <a:endParaRPr lang="cs-CZ"/>
          </a:p>
        </p:txBody>
      </p:sp>
    </p:spTree>
    <p:extLst>
      <p:ext uri="{BB962C8B-B14F-4D97-AF65-F5344CB8AC3E}">
        <p14:creationId xmlns:p14="http://schemas.microsoft.com/office/powerpoint/2010/main" val="709606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pPr>
              <a:defRPr/>
            </a:pPr>
            <a:fld id="{4C523084-F451-42D3-94DE-824A39BB1CD5}" type="slidenum">
              <a:rPr lang="cs-CZ" smtClean="false"/>
              <a:pPr>
                <a:defRPr/>
              </a:pPr>
              <a:t>2</a:t>
            </a:fld>
            <a:endParaRPr lang="cs-CZ"/>
          </a:p>
        </p:txBody>
      </p:sp>
    </p:spTree>
    <p:extLst>
      <p:ext uri="{BB962C8B-B14F-4D97-AF65-F5344CB8AC3E}">
        <p14:creationId xmlns:p14="http://schemas.microsoft.com/office/powerpoint/2010/main" val="3770933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20</a:t>
            </a:fld>
            <a:endParaRPr lang="cs-CZ"/>
          </a:p>
        </p:txBody>
      </p:sp>
    </p:spTree>
    <p:extLst>
      <p:ext uri="{BB962C8B-B14F-4D97-AF65-F5344CB8AC3E}">
        <p14:creationId xmlns:p14="http://schemas.microsoft.com/office/powerpoint/2010/main" val="1491547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21</a:t>
            </a:fld>
            <a:endParaRPr lang="cs-CZ"/>
          </a:p>
        </p:txBody>
      </p:sp>
    </p:spTree>
    <p:extLst>
      <p:ext uri="{BB962C8B-B14F-4D97-AF65-F5344CB8AC3E}">
        <p14:creationId xmlns:p14="http://schemas.microsoft.com/office/powerpoint/2010/main" val="733425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22</a:t>
            </a:fld>
            <a:endParaRPr lang="cs-CZ"/>
          </a:p>
        </p:txBody>
      </p:sp>
    </p:spTree>
    <p:extLst>
      <p:ext uri="{BB962C8B-B14F-4D97-AF65-F5344CB8AC3E}">
        <p14:creationId xmlns:p14="http://schemas.microsoft.com/office/powerpoint/2010/main" val="38677780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23</a:t>
            </a:fld>
            <a:endParaRPr lang="cs-CZ"/>
          </a:p>
        </p:txBody>
      </p:sp>
    </p:spTree>
    <p:extLst>
      <p:ext uri="{BB962C8B-B14F-4D97-AF65-F5344CB8AC3E}">
        <p14:creationId xmlns:p14="http://schemas.microsoft.com/office/powerpoint/2010/main" val="30744332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24</a:t>
            </a:fld>
            <a:endParaRPr lang="cs-CZ"/>
          </a:p>
        </p:txBody>
      </p:sp>
    </p:spTree>
    <p:extLst>
      <p:ext uri="{BB962C8B-B14F-4D97-AF65-F5344CB8AC3E}">
        <p14:creationId xmlns:p14="http://schemas.microsoft.com/office/powerpoint/2010/main" val="2587678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25</a:t>
            </a:fld>
            <a:endParaRPr lang="cs-CZ"/>
          </a:p>
        </p:txBody>
      </p:sp>
    </p:spTree>
    <p:extLst>
      <p:ext uri="{BB962C8B-B14F-4D97-AF65-F5344CB8AC3E}">
        <p14:creationId xmlns:p14="http://schemas.microsoft.com/office/powerpoint/2010/main" val="2336433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26</a:t>
            </a:fld>
            <a:endParaRPr lang="cs-CZ"/>
          </a:p>
        </p:txBody>
      </p:sp>
    </p:spTree>
    <p:extLst>
      <p:ext uri="{BB962C8B-B14F-4D97-AF65-F5344CB8AC3E}">
        <p14:creationId xmlns:p14="http://schemas.microsoft.com/office/powerpoint/2010/main" val="3917100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27</a:t>
            </a:fld>
            <a:endParaRPr lang="cs-CZ"/>
          </a:p>
        </p:txBody>
      </p:sp>
    </p:spTree>
    <p:extLst>
      <p:ext uri="{BB962C8B-B14F-4D97-AF65-F5344CB8AC3E}">
        <p14:creationId xmlns:p14="http://schemas.microsoft.com/office/powerpoint/2010/main" val="12765415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28</a:t>
            </a:fld>
            <a:endParaRPr lang="cs-CZ"/>
          </a:p>
        </p:txBody>
      </p:sp>
    </p:spTree>
    <p:extLst>
      <p:ext uri="{BB962C8B-B14F-4D97-AF65-F5344CB8AC3E}">
        <p14:creationId xmlns:p14="http://schemas.microsoft.com/office/powerpoint/2010/main" val="3549803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29</a:t>
            </a:fld>
            <a:endParaRPr lang="cs-CZ"/>
          </a:p>
        </p:txBody>
      </p:sp>
    </p:spTree>
    <p:extLst>
      <p:ext uri="{BB962C8B-B14F-4D97-AF65-F5344CB8AC3E}">
        <p14:creationId xmlns:p14="http://schemas.microsoft.com/office/powerpoint/2010/main" val="2174720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10"/>
          </p:nvPr>
        </p:nvSpPr>
        <p:spPr/>
        <p:txBody>
          <a:bodyPr/>
          <a:lstStyle/>
          <a:p>
            <a:pPr>
              <a:defRPr/>
            </a:pPr>
            <a:fld id="{4C523084-F451-42D3-94DE-824A39BB1CD5}" type="slidenum">
              <a:rPr lang="cs-CZ" smtClean="false"/>
              <a:pPr>
                <a:defRPr/>
              </a:pPr>
              <a:t>3</a:t>
            </a:fld>
            <a:endParaRPr lang="cs-CZ"/>
          </a:p>
        </p:txBody>
      </p:sp>
    </p:spTree>
    <p:extLst>
      <p:ext uri="{BB962C8B-B14F-4D97-AF65-F5344CB8AC3E}">
        <p14:creationId xmlns:p14="http://schemas.microsoft.com/office/powerpoint/2010/main" val="1137957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30</a:t>
            </a:fld>
            <a:endParaRPr lang="cs-CZ"/>
          </a:p>
        </p:txBody>
      </p:sp>
    </p:spTree>
    <p:extLst>
      <p:ext uri="{BB962C8B-B14F-4D97-AF65-F5344CB8AC3E}">
        <p14:creationId xmlns:p14="http://schemas.microsoft.com/office/powerpoint/2010/main" val="1205159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31</a:t>
            </a:fld>
            <a:endParaRPr lang="cs-CZ"/>
          </a:p>
        </p:txBody>
      </p:sp>
    </p:spTree>
    <p:extLst>
      <p:ext uri="{BB962C8B-B14F-4D97-AF65-F5344CB8AC3E}">
        <p14:creationId xmlns:p14="http://schemas.microsoft.com/office/powerpoint/2010/main" val="3499984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4</a:t>
            </a:fld>
            <a:endParaRPr lang="cs-CZ"/>
          </a:p>
        </p:txBody>
      </p:sp>
    </p:spTree>
    <p:extLst>
      <p:ext uri="{BB962C8B-B14F-4D97-AF65-F5344CB8AC3E}">
        <p14:creationId xmlns:p14="http://schemas.microsoft.com/office/powerpoint/2010/main" val="9940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5</a:t>
            </a:fld>
            <a:endParaRPr lang="cs-CZ"/>
          </a:p>
        </p:txBody>
      </p:sp>
    </p:spTree>
    <p:extLst>
      <p:ext uri="{BB962C8B-B14F-4D97-AF65-F5344CB8AC3E}">
        <p14:creationId xmlns:p14="http://schemas.microsoft.com/office/powerpoint/2010/main" val="957273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6</a:t>
            </a:fld>
            <a:endParaRPr lang="cs-CZ"/>
          </a:p>
        </p:txBody>
      </p:sp>
    </p:spTree>
    <p:extLst>
      <p:ext uri="{BB962C8B-B14F-4D97-AF65-F5344CB8AC3E}">
        <p14:creationId xmlns:p14="http://schemas.microsoft.com/office/powerpoint/2010/main" val="2084332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7</a:t>
            </a:fld>
            <a:endParaRPr lang="cs-CZ"/>
          </a:p>
        </p:txBody>
      </p:sp>
    </p:spTree>
    <p:extLst>
      <p:ext uri="{BB962C8B-B14F-4D97-AF65-F5344CB8AC3E}">
        <p14:creationId xmlns:p14="http://schemas.microsoft.com/office/powerpoint/2010/main" val="304192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8</a:t>
            </a:fld>
            <a:endParaRPr lang="cs-CZ"/>
          </a:p>
        </p:txBody>
      </p:sp>
    </p:spTree>
    <p:extLst>
      <p:ext uri="{BB962C8B-B14F-4D97-AF65-F5344CB8AC3E}">
        <p14:creationId xmlns:p14="http://schemas.microsoft.com/office/powerpoint/2010/main" val="4175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Zástupný symbol pro obrázek snímku 1"/>
          <p:cNvSpPr>
            <a:spLocks noGrp="true" noRot="true" noChangeAspect="true"/>
          </p:cNvSpPr>
          <p:nvPr>
            <p:ph type="sldImg"/>
          </p:nvPr>
        </p:nvSpPr>
        <p:spPr/>
      </p:sp>
      <p:sp>
        <p:nvSpPr>
          <p:cNvPr id="3" name="Zástupný symbol pro poznámky 2"/>
          <p:cNvSpPr>
            <a:spLocks noGrp="true"/>
          </p:cNvSpPr>
          <p:nvPr>
            <p:ph type="body" idx="1"/>
          </p:nvPr>
        </p:nvSpPr>
        <p:spPr/>
        <p:txBody>
          <a:bodyPr/>
          <a:lstStyle/>
          <a:p>
            <a:endParaRPr lang="cs-CZ"/>
          </a:p>
        </p:txBody>
      </p:sp>
      <p:sp>
        <p:nvSpPr>
          <p:cNvPr id="4" name="Zástupný symbol pro číslo snímku 3"/>
          <p:cNvSpPr>
            <a:spLocks noGrp="true"/>
          </p:cNvSpPr>
          <p:nvPr>
            <p:ph type="sldNum" sz="quarter" idx="5"/>
          </p:nvPr>
        </p:nvSpPr>
        <p:spPr/>
        <p:txBody>
          <a:bodyPr/>
          <a:lstStyle/>
          <a:p>
            <a:pPr>
              <a:defRPr/>
            </a:pPr>
            <a:fld id="{4C523084-F451-42D3-94DE-824A39BB1CD5}" type="slidenum">
              <a:rPr lang="cs-CZ" smtClean="false"/>
              <a:pPr>
                <a:defRPr/>
              </a:pPr>
              <a:t>9</a:t>
            </a:fld>
            <a:endParaRPr lang="cs-CZ"/>
          </a:p>
        </p:txBody>
      </p:sp>
    </p:spTree>
    <p:extLst>
      <p:ext uri="{BB962C8B-B14F-4D97-AF65-F5344CB8AC3E}">
        <p14:creationId xmlns:p14="http://schemas.microsoft.com/office/powerpoint/2010/main" val="1781550951"/>
      </p:ext>
    </p:extLst>
  </p:cSld>
  <p:clrMapOvr>
    <a:masterClrMapping/>
  </p:clrMapOvr>
</p:notes>
</file>

<file path=ppt/slideLayouts/_rels/slideLayout1.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0.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11.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2.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3.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4.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5.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6.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7.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8.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_rels/slideLayout9.xml.rels><?xml version="1.0" encoding="UTF-8" standalone="yes"?>
<Relationships xmlns="http://schemas.openxmlformats.org/package/2006/relationships">
    <Relationship Target="../slideMasters/slideMaster1.xml" Type="http://schemas.openxmlformats.org/officeDocument/2006/relationships/slideMaster" Id="rId1"/>
</Relationships>

</file>

<file path=ppt/slideLayouts/slideLayout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itle" preserve="true">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DBF7B6C-6318-4B24-9B54-122B6FEAD48E}"/>
              </a:ext>
            </a:extLst>
          </p:cNvPr>
          <p:cNvSpPr>
            <a:spLocks noGrp="true"/>
          </p:cNvSpPr>
          <p:nvPr>
            <p:ph type="ctrTitle"/>
          </p:nvPr>
        </p:nvSpPr>
        <p:spPr>
          <a:xfrm>
            <a:off x="1143000" y="1122363"/>
            <a:ext cx="6858000" cy="2387600"/>
          </a:xfrm>
        </p:spPr>
        <p:txBody>
          <a:bodyPr anchor="b"/>
          <a:lstStyle>
            <a:lvl1pPr algn="ctr">
              <a:defRPr sz="4500"/>
            </a:lvl1pPr>
          </a:lstStyle>
          <a:p>
            <a:r>
              <a:rPr lang="cs-CZ"/>
              <a:t>Kliknutím lze upravit styl.</a:t>
            </a:r>
          </a:p>
        </p:txBody>
      </p:sp>
      <p:sp>
        <p:nvSpPr>
          <p:cNvPr id="3" name="Podnadpis 2">
            <a:extLst>
              <a:ext uri="{FF2B5EF4-FFF2-40B4-BE49-F238E27FC236}">
                <a16:creationId xmlns:a16="http://schemas.microsoft.com/office/drawing/2014/main" id="{C3AFD939-A841-47BF-938D-C2931AA72F2A}"/>
              </a:ext>
            </a:extLst>
          </p:cNvPr>
          <p:cNvSpPr>
            <a:spLocks noGrp="true"/>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2867DAF-01FC-4AAB-BBD6-427986FFF708}"/>
              </a:ext>
            </a:extLst>
          </p:cNvPr>
          <p:cNvSpPr>
            <a:spLocks noGrp="true"/>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ACF9E768-BE17-4BB4-8708-6809ECBA5F2D}"/>
              </a:ext>
            </a:extLst>
          </p:cNvPr>
          <p:cNvSpPr>
            <a:spLocks noGrp="true"/>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3750DC16-FCDC-4387-B28E-8F04F766C673}"/>
              </a:ext>
            </a:extLst>
          </p:cNvPr>
          <p:cNvSpPr>
            <a:spLocks noGrp="true"/>
          </p:cNvSpPr>
          <p:nvPr>
            <p:ph type="sldNum" sz="quarter" idx="12"/>
          </p:nvPr>
        </p:nvSpPr>
        <p:spPr/>
        <p:txBody>
          <a:bodyPr/>
          <a:lstStyle/>
          <a:p>
            <a:pPr>
              <a:defRPr/>
            </a:pPr>
            <a:fld id="{94E6029D-8C6B-4E00-9737-0E75B6E7BF30}" type="slidenum">
              <a:rPr lang="en-US" smtClean="false"/>
              <a:pPr>
                <a:defRPr/>
              </a:pPr>
              <a:t>‹#›</a:t>
            </a:fld>
            <a:endParaRPr lang="en-US"/>
          </a:p>
        </p:txBody>
      </p:sp>
    </p:spTree>
    <p:extLst>
      <p:ext uri="{BB962C8B-B14F-4D97-AF65-F5344CB8AC3E}">
        <p14:creationId xmlns:p14="http://schemas.microsoft.com/office/powerpoint/2010/main" val="550656100"/>
      </p:ext>
    </p:extLst>
  </p:cSld>
  <p:clrMapOvr>
    <a:masterClrMapping/>
  </p:clrMapOvr>
</p:sldLayout>
</file>

<file path=ppt/slideLayouts/slideLayout10.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vertTx" preserve="true">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BFDC78-2556-4F8A-AEFF-DF574913E9CD}"/>
              </a:ext>
            </a:extLst>
          </p:cNvPr>
          <p:cNvSpPr>
            <a:spLocks noGrp="true"/>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D1D533A-7AEF-4E0F-82C9-6C8000E2960C}"/>
              </a:ext>
            </a:extLst>
          </p:cNvPr>
          <p:cNvSpPr>
            <a:spLocks noGrp="true"/>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408D4CC-ECFB-44FA-807A-D6DBF34D8F4F}"/>
              </a:ext>
            </a:extLst>
          </p:cNvPr>
          <p:cNvSpPr>
            <a:spLocks noGrp="true"/>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852596C7-D7C6-4C74-A772-94BCEACF694E}"/>
              </a:ext>
            </a:extLst>
          </p:cNvPr>
          <p:cNvSpPr>
            <a:spLocks noGrp="true"/>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DC5FC4A6-A8D1-4BFA-8329-7BBD637F1A93}"/>
              </a:ext>
            </a:extLst>
          </p:cNvPr>
          <p:cNvSpPr>
            <a:spLocks noGrp="true"/>
          </p:cNvSpPr>
          <p:nvPr>
            <p:ph type="sldNum" sz="quarter" idx="12"/>
          </p:nvPr>
        </p:nvSpPr>
        <p:spPr/>
        <p:txBody>
          <a:bodyPr/>
          <a:lstStyle/>
          <a:p>
            <a:pPr>
              <a:defRPr/>
            </a:pPr>
            <a:fld id="{6951775C-F6DB-4D9B-9BBB-1BCD450C29C1}" type="slidenum">
              <a:rPr lang="en-US" smtClean="false"/>
              <a:pPr>
                <a:defRPr/>
              </a:pPr>
              <a:t>‹#›</a:t>
            </a:fld>
            <a:endParaRPr lang="en-US"/>
          </a:p>
        </p:txBody>
      </p:sp>
    </p:spTree>
    <p:extLst>
      <p:ext uri="{BB962C8B-B14F-4D97-AF65-F5344CB8AC3E}">
        <p14:creationId xmlns:p14="http://schemas.microsoft.com/office/powerpoint/2010/main" val="2919948431"/>
      </p:ext>
    </p:extLst>
  </p:cSld>
  <p:clrMapOvr>
    <a:masterClrMapping/>
  </p:clrMapOvr>
</p:sldLayout>
</file>

<file path=ppt/slideLayouts/slideLayout11.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vertTitleAndTx" preserve="true">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2334C2B-A94F-4B25-87C9-C65AD86614D1}"/>
              </a:ext>
            </a:extLst>
          </p:cNvPr>
          <p:cNvSpPr>
            <a:spLocks noGrp="true"/>
          </p:cNvSpPr>
          <p:nvPr>
            <p:ph type="title" orient="vert"/>
          </p:nvPr>
        </p:nvSpPr>
        <p:spPr>
          <a:xfrm>
            <a:off x="6543675" y="365125"/>
            <a:ext cx="1971675"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2C44E74-589F-4EBE-91B4-944A5982E0CA}"/>
              </a:ext>
            </a:extLst>
          </p:cNvPr>
          <p:cNvSpPr>
            <a:spLocks noGrp="true"/>
          </p:cNvSpPr>
          <p:nvPr>
            <p:ph type="body" orient="vert" idx="1"/>
          </p:nvPr>
        </p:nvSpPr>
        <p:spPr>
          <a:xfrm>
            <a:off x="628650" y="365125"/>
            <a:ext cx="5800725"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DFE6E79-7FFD-4A3C-9DCE-9A69357CE860}"/>
              </a:ext>
            </a:extLst>
          </p:cNvPr>
          <p:cNvSpPr>
            <a:spLocks noGrp="true"/>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62451D32-4637-4A58-BFE0-42CF056ADEFE}"/>
              </a:ext>
            </a:extLst>
          </p:cNvPr>
          <p:cNvSpPr>
            <a:spLocks noGrp="true"/>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7F369E6E-7693-4332-BA30-49532350AD65}"/>
              </a:ext>
            </a:extLst>
          </p:cNvPr>
          <p:cNvSpPr>
            <a:spLocks noGrp="true"/>
          </p:cNvSpPr>
          <p:nvPr>
            <p:ph type="sldNum" sz="quarter" idx="12"/>
          </p:nvPr>
        </p:nvSpPr>
        <p:spPr/>
        <p:txBody>
          <a:bodyPr/>
          <a:lstStyle/>
          <a:p>
            <a:pPr>
              <a:defRPr/>
            </a:pPr>
            <a:fld id="{4B20FE0C-94CE-4977-B6CB-77F90D83C5A2}" type="slidenum">
              <a:rPr lang="en-US" smtClean="false"/>
              <a:pPr>
                <a:defRPr/>
              </a:pPr>
              <a:t>‹#›</a:t>
            </a:fld>
            <a:endParaRPr lang="en-US"/>
          </a:p>
        </p:txBody>
      </p:sp>
    </p:spTree>
    <p:extLst>
      <p:ext uri="{BB962C8B-B14F-4D97-AF65-F5344CB8AC3E}">
        <p14:creationId xmlns:p14="http://schemas.microsoft.com/office/powerpoint/2010/main" val="621059692"/>
      </p:ext>
    </p:extLst>
  </p:cSld>
  <p:clrMapOvr>
    <a:masterClrMapping/>
  </p:clrMapOvr>
</p:sldLayout>
</file>

<file path=ppt/slideLayouts/slideLayout2.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 preserve="true">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A4CCEB-D5E7-4C5C-A3C9-4A4FC1FAB6FA}"/>
              </a:ext>
            </a:extLst>
          </p:cNvPr>
          <p:cNvSpPr>
            <a:spLocks noGrp="true"/>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D230C16-DA42-4558-BAB0-23393BCDC2A1}"/>
              </a:ext>
            </a:extLst>
          </p:cNvPr>
          <p:cNvSpPr>
            <a:spLocks noGrp="true"/>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B0D7434-AA87-4162-B3DF-17D8901F24D6}"/>
              </a:ext>
            </a:extLst>
          </p:cNvPr>
          <p:cNvSpPr>
            <a:spLocks noGrp="true"/>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95E9E671-8CD6-4299-B5C5-95020535E1EA}"/>
              </a:ext>
            </a:extLst>
          </p:cNvPr>
          <p:cNvSpPr>
            <a:spLocks noGrp="true"/>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C9DF1469-572D-4234-96C3-3503064EF91D}"/>
              </a:ext>
            </a:extLst>
          </p:cNvPr>
          <p:cNvSpPr>
            <a:spLocks noGrp="true"/>
          </p:cNvSpPr>
          <p:nvPr>
            <p:ph type="sldNum" sz="quarter" idx="12"/>
          </p:nvPr>
        </p:nvSpPr>
        <p:spPr/>
        <p:txBody>
          <a:bodyPr/>
          <a:lstStyle/>
          <a:p>
            <a:pPr>
              <a:defRPr/>
            </a:pPr>
            <a:fld id="{EF967A5A-72BB-423B-8F6E-DC56BA22A15D}" type="slidenum">
              <a:rPr lang="en-US" smtClean="false"/>
              <a:pPr>
                <a:defRPr/>
              </a:pPr>
              <a:t>‹#›</a:t>
            </a:fld>
            <a:endParaRPr lang="en-US"/>
          </a:p>
        </p:txBody>
      </p:sp>
    </p:spTree>
    <p:extLst>
      <p:ext uri="{BB962C8B-B14F-4D97-AF65-F5344CB8AC3E}">
        <p14:creationId xmlns:p14="http://schemas.microsoft.com/office/powerpoint/2010/main" val="2059708554"/>
      </p:ext>
    </p:extLst>
  </p:cSld>
  <p:clrMapOvr>
    <a:masterClrMapping/>
  </p:clrMapOvr>
</p:sldLayout>
</file>

<file path=ppt/slideLayouts/slideLayout3.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secHead" preserve="true">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DFE0DE-126E-4F77-8854-96904D017F4B}"/>
              </a:ext>
            </a:extLst>
          </p:cNvPr>
          <p:cNvSpPr>
            <a:spLocks noGrp="true"/>
          </p:cNvSpPr>
          <p:nvPr>
            <p:ph type="title"/>
          </p:nvPr>
        </p:nvSpPr>
        <p:spPr>
          <a:xfrm>
            <a:off x="623888" y="1709739"/>
            <a:ext cx="7886700" cy="2852737"/>
          </a:xfrm>
        </p:spPr>
        <p:txBody>
          <a:bodyPr anchor="b"/>
          <a:lstStyle>
            <a:lvl1pPr>
              <a:defRPr sz="4500"/>
            </a:lvl1pPr>
          </a:lstStyle>
          <a:p>
            <a:r>
              <a:rPr lang="cs-CZ"/>
              <a:t>Kliknutím lze upravit styl.</a:t>
            </a:r>
          </a:p>
        </p:txBody>
      </p:sp>
      <p:sp>
        <p:nvSpPr>
          <p:cNvPr id="3" name="Zástupný text 2">
            <a:extLst>
              <a:ext uri="{FF2B5EF4-FFF2-40B4-BE49-F238E27FC236}">
                <a16:creationId xmlns:a16="http://schemas.microsoft.com/office/drawing/2014/main" id="{6F405AF4-012B-4CDC-879A-2CE3C0D5BD97}"/>
              </a:ext>
            </a:extLst>
          </p:cNvPr>
          <p:cNvSpPr>
            <a:spLocks noGrp="true"/>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A1EB221-5165-4C31-B427-E2BBCB3F5A74}"/>
              </a:ext>
            </a:extLst>
          </p:cNvPr>
          <p:cNvSpPr>
            <a:spLocks noGrp="true"/>
          </p:cNvSpPr>
          <p:nvPr>
            <p:ph type="dt" sz="half" idx="10"/>
          </p:nvPr>
        </p:nvSpPr>
        <p:spPr/>
        <p:txBody>
          <a:bodyPr/>
          <a:lstStyle/>
          <a:p>
            <a:pPr>
              <a:defRPr/>
            </a:pPr>
            <a:endParaRPr lang="cs-CZ"/>
          </a:p>
        </p:txBody>
      </p:sp>
      <p:sp>
        <p:nvSpPr>
          <p:cNvPr id="5" name="Zástupný symbol pro zápatí 4">
            <a:extLst>
              <a:ext uri="{FF2B5EF4-FFF2-40B4-BE49-F238E27FC236}">
                <a16:creationId xmlns:a16="http://schemas.microsoft.com/office/drawing/2014/main" id="{54BBAE09-AE63-4509-9D53-8E05182ACA87}"/>
              </a:ext>
            </a:extLst>
          </p:cNvPr>
          <p:cNvSpPr>
            <a:spLocks noGrp="true"/>
          </p:cNvSpPr>
          <p:nvPr>
            <p:ph type="ftr" sz="quarter" idx="11"/>
          </p:nvPr>
        </p:nvSpPr>
        <p:spPr/>
        <p:txBody>
          <a:bodyPr/>
          <a:lstStyle/>
          <a:p>
            <a:pPr>
              <a:defRPr/>
            </a:pPr>
            <a:endParaRPr lang="cs-CZ"/>
          </a:p>
        </p:txBody>
      </p:sp>
      <p:sp>
        <p:nvSpPr>
          <p:cNvPr id="6" name="Zástupný symbol pro číslo snímku 5">
            <a:extLst>
              <a:ext uri="{FF2B5EF4-FFF2-40B4-BE49-F238E27FC236}">
                <a16:creationId xmlns:a16="http://schemas.microsoft.com/office/drawing/2014/main" id="{E804CBBE-B111-4B3D-96B3-7669FD1621ED}"/>
              </a:ext>
            </a:extLst>
          </p:cNvPr>
          <p:cNvSpPr>
            <a:spLocks noGrp="true"/>
          </p:cNvSpPr>
          <p:nvPr>
            <p:ph type="sldNum" sz="quarter" idx="12"/>
          </p:nvPr>
        </p:nvSpPr>
        <p:spPr/>
        <p:txBody>
          <a:bodyPr/>
          <a:lstStyle/>
          <a:p>
            <a:pPr>
              <a:defRPr/>
            </a:pPr>
            <a:fld id="{325484B1-D939-4191-B585-0FE6A540BFE7}" type="slidenum">
              <a:rPr lang="en-US" smtClean="false"/>
              <a:pPr>
                <a:defRPr/>
              </a:pPr>
              <a:t>‹#›</a:t>
            </a:fld>
            <a:endParaRPr lang="en-US"/>
          </a:p>
        </p:txBody>
      </p:sp>
    </p:spTree>
    <p:extLst>
      <p:ext uri="{BB962C8B-B14F-4D97-AF65-F5344CB8AC3E}">
        <p14:creationId xmlns:p14="http://schemas.microsoft.com/office/powerpoint/2010/main" val="1566850718"/>
      </p:ext>
    </p:extLst>
  </p:cSld>
  <p:clrMapOvr>
    <a:masterClrMapping/>
  </p:clrMapOvr>
</p:sldLayout>
</file>

<file path=ppt/slideLayouts/slideLayout4.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woObj" preserve="true">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D9349A-7160-4124-AE66-64D81505EE8E}"/>
              </a:ext>
            </a:extLst>
          </p:cNvPr>
          <p:cNvSpPr>
            <a:spLocks noGrp="true"/>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A9A0376-E2DD-48DE-9C41-1D9F1BADDC17}"/>
              </a:ext>
            </a:extLst>
          </p:cNvPr>
          <p:cNvSpPr>
            <a:spLocks noGrp="true"/>
          </p:cNvSpPr>
          <p:nvPr>
            <p:ph sz="half" idx="1"/>
          </p:nvPr>
        </p:nvSpPr>
        <p:spPr>
          <a:xfrm>
            <a:off x="6286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E5C0E566-1B1C-400D-83B8-BE1E29A55E04}"/>
              </a:ext>
            </a:extLst>
          </p:cNvPr>
          <p:cNvSpPr>
            <a:spLocks noGrp="true"/>
          </p:cNvSpPr>
          <p:nvPr>
            <p:ph sz="half" idx="2"/>
          </p:nvPr>
        </p:nvSpPr>
        <p:spPr>
          <a:xfrm>
            <a:off x="4629150" y="1825625"/>
            <a:ext cx="38862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4B52B5C-FBE6-4306-9268-CEB8FE1F4A85}"/>
              </a:ext>
            </a:extLst>
          </p:cNvPr>
          <p:cNvSpPr>
            <a:spLocks noGrp="true"/>
          </p:cNvSpPr>
          <p:nvPr>
            <p:ph type="dt" sz="half" idx="10"/>
          </p:nvPr>
        </p:nvSpPr>
        <p:spPr/>
        <p:txBody>
          <a:bodyPr/>
          <a:lstStyle/>
          <a:p>
            <a:pPr>
              <a:defRPr/>
            </a:pPr>
            <a:endParaRPr lang="cs-CZ"/>
          </a:p>
        </p:txBody>
      </p:sp>
      <p:sp>
        <p:nvSpPr>
          <p:cNvPr id="6" name="Zástupný symbol pro zápatí 5">
            <a:extLst>
              <a:ext uri="{FF2B5EF4-FFF2-40B4-BE49-F238E27FC236}">
                <a16:creationId xmlns:a16="http://schemas.microsoft.com/office/drawing/2014/main" id="{F40EC597-73C1-436E-8629-577EAC31575D}"/>
              </a:ext>
            </a:extLst>
          </p:cNvPr>
          <p:cNvSpPr>
            <a:spLocks noGrp="true"/>
          </p:cNvSpPr>
          <p:nvPr>
            <p:ph type="ftr" sz="quarter" idx="11"/>
          </p:nvPr>
        </p:nvSpPr>
        <p:spPr/>
        <p:txBody>
          <a:bodyPr/>
          <a:lstStyle/>
          <a:p>
            <a:pPr>
              <a:defRPr/>
            </a:pPr>
            <a:endParaRPr lang="cs-CZ"/>
          </a:p>
        </p:txBody>
      </p:sp>
      <p:sp>
        <p:nvSpPr>
          <p:cNvPr id="7" name="Zástupný symbol pro číslo snímku 6">
            <a:extLst>
              <a:ext uri="{FF2B5EF4-FFF2-40B4-BE49-F238E27FC236}">
                <a16:creationId xmlns:a16="http://schemas.microsoft.com/office/drawing/2014/main" id="{64D039E3-B289-4CF6-89F1-DE1D50B3D910}"/>
              </a:ext>
            </a:extLst>
          </p:cNvPr>
          <p:cNvSpPr>
            <a:spLocks noGrp="true"/>
          </p:cNvSpPr>
          <p:nvPr>
            <p:ph type="sldNum" sz="quarter" idx="12"/>
          </p:nvPr>
        </p:nvSpPr>
        <p:spPr/>
        <p:txBody>
          <a:bodyPr/>
          <a:lstStyle/>
          <a:p>
            <a:pPr>
              <a:defRPr/>
            </a:pPr>
            <a:fld id="{CBCDD66C-AE9E-42FA-9662-8C6F901572C0}" type="slidenum">
              <a:rPr lang="en-US" smtClean="false"/>
              <a:pPr>
                <a:defRPr/>
              </a:pPr>
              <a:t>‹#›</a:t>
            </a:fld>
            <a:endParaRPr lang="en-US"/>
          </a:p>
        </p:txBody>
      </p:sp>
    </p:spTree>
    <p:extLst>
      <p:ext uri="{BB962C8B-B14F-4D97-AF65-F5344CB8AC3E}">
        <p14:creationId xmlns:p14="http://schemas.microsoft.com/office/powerpoint/2010/main" val="1937074275"/>
      </p:ext>
    </p:extLst>
  </p:cSld>
  <p:clrMapOvr>
    <a:masterClrMapping/>
  </p:clrMapOvr>
</p:sldLayout>
</file>

<file path=ppt/slideLayouts/slideLayout5.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woTxTwoObj" preserve="true">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530A88-8A9B-47B4-AB83-49A22C9A9D53}"/>
              </a:ext>
            </a:extLst>
          </p:cNvPr>
          <p:cNvSpPr>
            <a:spLocks noGrp="true"/>
          </p:cNvSpPr>
          <p:nvPr>
            <p:ph type="title"/>
          </p:nvPr>
        </p:nvSpPr>
        <p:spPr>
          <a:xfrm>
            <a:off x="629841" y="365126"/>
            <a:ext cx="78867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33A0D37-647A-4D06-A391-0A5115FE17B3}"/>
              </a:ext>
            </a:extLst>
          </p:cNvPr>
          <p:cNvSpPr>
            <a:spLocks noGrp="true"/>
          </p:cNvSpPr>
          <p:nvPr>
            <p:ph type="body" idx="1"/>
          </p:nvPr>
        </p:nvSpPr>
        <p:spPr>
          <a:xfrm>
            <a:off x="629842" y="1681163"/>
            <a:ext cx="3868340" cy="823912"/>
          </a:xfrm>
        </p:spPr>
        <p:txBody>
          <a:bodyPr anchor="b"/>
          <a:lstStyle>
            <a:lvl1pPr marL="0" indent="0">
              <a:buNone/>
              <a:defRPr sz="1800" b="true"/>
            </a:lvl1pPr>
            <a:lvl2pPr marL="342900" indent="0">
              <a:buNone/>
              <a:defRPr sz="1500" b="true"/>
            </a:lvl2pPr>
            <a:lvl3pPr marL="685800" indent="0">
              <a:buNone/>
              <a:defRPr sz="1350" b="true"/>
            </a:lvl3pPr>
            <a:lvl4pPr marL="1028700" indent="0">
              <a:buNone/>
              <a:defRPr sz="1200" b="true"/>
            </a:lvl4pPr>
            <a:lvl5pPr marL="1371600" indent="0">
              <a:buNone/>
              <a:defRPr sz="1200" b="true"/>
            </a:lvl5pPr>
            <a:lvl6pPr marL="1714500" indent="0">
              <a:buNone/>
              <a:defRPr sz="1200" b="true"/>
            </a:lvl6pPr>
            <a:lvl7pPr marL="2057400" indent="0">
              <a:buNone/>
              <a:defRPr sz="1200" b="true"/>
            </a:lvl7pPr>
            <a:lvl8pPr marL="2400300" indent="0">
              <a:buNone/>
              <a:defRPr sz="1200" b="true"/>
            </a:lvl8pPr>
            <a:lvl9pPr marL="2743200" indent="0">
              <a:buNone/>
              <a:defRPr sz="1200" b="true"/>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133D4A3B-F45F-436B-8329-C00D0FC4AB34}"/>
              </a:ext>
            </a:extLst>
          </p:cNvPr>
          <p:cNvSpPr>
            <a:spLocks noGrp="true"/>
          </p:cNvSpPr>
          <p:nvPr>
            <p:ph sz="half" idx="2"/>
          </p:nvPr>
        </p:nvSpPr>
        <p:spPr>
          <a:xfrm>
            <a:off x="629842" y="2505075"/>
            <a:ext cx="3868340"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C7DFAFCB-F53C-408F-9405-E6159A2991D6}"/>
              </a:ext>
            </a:extLst>
          </p:cNvPr>
          <p:cNvSpPr>
            <a:spLocks noGrp="true"/>
          </p:cNvSpPr>
          <p:nvPr>
            <p:ph type="body" sz="quarter" idx="3"/>
          </p:nvPr>
        </p:nvSpPr>
        <p:spPr>
          <a:xfrm>
            <a:off x="4629150" y="1681163"/>
            <a:ext cx="3887391" cy="823912"/>
          </a:xfrm>
        </p:spPr>
        <p:txBody>
          <a:bodyPr anchor="b"/>
          <a:lstStyle>
            <a:lvl1pPr marL="0" indent="0">
              <a:buNone/>
              <a:defRPr sz="1800" b="true"/>
            </a:lvl1pPr>
            <a:lvl2pPr marL="342900" indent="0">
              <a:buNone/>
              <a:defRPr sz="1500" b="true"/>
            </a:lvl2pPr>
            <a:lvl3pPr marL="685800" indent="0">
              <a:buNone/>
              <a:defRPr sz="1350" b="true"/>
            </a:lvl3pPr>
            <a:lvl4pPr marL="1028700" indent="0">
              <a:buNone/>
              <a:defRPr sz="1200" b="true"/>
            </a:lvl4pPr>
            <a:lvl5pPr marL="1371600" indent="0">
              <a:buNone/>
              <a:defRPr sz="1200" b="true"/>
            </a:lvl5pPr>
            <a:lvl6pPr marL="1714500" indent="0">
              <a:buNone/>
              <a:defRPr sz="1200" b="true"/>
            </a:lvl6pPr>
            <a:lvl7pPr marL="2057400" indent="0">
              <a:buNone/>
              <a:defRPr sz="1200" b="true"/>
            </a:lvl7pPr>
            <a:lvl8pPr marL="2400300" indent="0">
              <a:buNone/>
              <a:defRPr sz="1200" b="true"/>
            </a:lvl8pPr>
            <a:lvl9pPr marL="2743200" indent="0">
              <a:buNone/>
              <a:defRPr sz="1200" b="true"/>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6C400F4-0E42-445D-92B6-E339C7C18199}"/>
              </a:ext>
            </a:extLst>
          </p:cNvPr>
          <p:cNvSpPr>
            <a:spLocks noGrp="true"/>
          </p:cNvSpPr>
          <p:nvPr>
            <p:ph sz="quarter" idx="4"/>
          </p:nvPr>
        </p:nvSpPr>
        <p:spPr>
          <a:xfrm>
            <a:off x="4629150" y="2505075"/>
            <a:ext cx="3887391"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1165C2E3-B7AB-48BF-A997-068C7C3CD09F}"/>
              </a:ext>
            </a:extLst>
          </p:cNvPr>
          <p:cNvSpPr>
            <a:spLocks noGrp="true"/>
          </p:cNvSpPr>
          <p:nvPr>
            <p:ph type="dt" sz="half" idx="10"/>
          </p:nvPr>
        </p:nvSpPr>
        <p:spPr/>
        <p:txBody>
          <a:bodyPr/>
          <a:lstStyle/>
          <a:p>
            <a:pPr>
              <a:defRPr/>
            </a:pPr>
            <a:endParaRPr lang="cs-CZ"/>
          </a:p>
        </p:txBody>
      </p:sp>
      <p:sp>
        <p:nvSpPr>
          <p:cNvPr id="8" name="Zástupný symbol pro zápatí 7">
            <a:extLst>
              <a:ext uri="{FF2B5EF4-FFF2-40B4-BE49-F238E27FC236}">
                <a16:creationId xmlns:a16="http://schemas.microsoft.com/office/drawing/2014/main" id="{FA986666-E35E-4E06-8B4A-06FFBD3616EF}"/>
              </a:ext>
            </a:extLst>
          </p:cNvPr>
          <p:cNvSpPr>
            <a:spLocks noGrp="true"/>
          </p:cNvSpPr>
          <p:nvPr>
            <p:ph type="ftr" sz="quarter" idx="11"/>
          </p:nvPr>
        </p:nvSpPr>
        <p:spPr/>
        <p:txBody>
          <a:bodyPr/>
          <a:lstStyle/>
          <a:p>
            <a:pPr>
              <a:defRPr/>
            </a:pPr>
            <a:endParaRPr lang="cs-CZ"/>
          </a:p>
        </p:txBody>
      </p:sp>
      <p:sp>
        <p:nvSpPr>
          <p:cNvPr id="9" name="Zástupný symbol pro číslo snímku 8">
            <a:extLst>
              <a:ext uri="{FF2B5EF4-FFF2-40B4-BE49-F238E27FC236}">
                <a16:creationId xmlns:a16="http://schemas.microsoft.com/office/drawing/2014/main" id="{DF8FDF77-6B31-461A-BC24-BF95B5BEAC0E}"/>
              </a:ext>
            </a:extLst>
          </p:cNvPr>
          <p:cNvSpPr>
            <a:spLocks noGrp="true"/>
          </p:cNvSpPr>
          <p:nvPr>
            <p:ph type="sldNum" sz="quarter" idx="12"/>
          </p:nvPr>
        </p:nvSpPr>
        <p:spPr/>
        <p:txBody>
          <a:bodyPr/>
          <a:lstStyle/>
          <a:p>
            <a:pPr>
              <a:defRPr/>
            </a:pPr>
            <a:fld id="{84E38CDA-0232-47C8-AFA8-28B7181DE2A7}" type="slidenum">
              <a:rPr lang="en-US" smtClean="false"/>
              <a:pPr>
                <a:defRPr/>
              </a:pPr>
              <a:t>‹#›</a:t>
            </a:fld>
            <a:endParaRPr lang="en-US"/>
          </a:p>
        </p:txBody>
      </p:sp>
    </p:spTree>
    <p:extLst>
      <p:ext uri="{BB962C8B-B14F-4D97-AF65-F5344CB8AC3E}">
        <p14:creationId xmlns:p14="http://schemas.microsoft.com/office/powerpoint/2010/main" val="2671041131"/>
      </p:ext>
    </p:extLst>
  </p:cSld>
  <p:clrMapOvr>
    <a:masterClrMapping/>
  </p:clrMapOvr>
</p:sldLayout>
</file>

<file path=ppt/slideLayouts/slideLayout6.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titleOnly" preserve="true">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D04603-998B-4AC6-BEE7-D75C0B468B65}"/>
              </a:ext>
            </a:extLst>
          </p:cNvPr>
          <p:cNvSpPr>
            <a:spLocks noGrp="true"/>
          </p:cNvSpPr>
          <p:nvPr>
            <p:ph type="title"/>
          </p:nvPr>
        </p:nvSpPr>
        <p:spPr/>
        <p:txBody>
          <a:bodyPr/>
          <a:lstStyle/>
          <a:p>
            <a:endParaRPr lang="cs-CZ" dirty="false"/>
          </a:p>
        </p:txBody>
      </p:sp>
      <p:sp>
        <p:nvSpPr>
          <p:cNvPr id="3" name="Zástupný symbol pro datum 2">
            <a:extLst>
              <a:ext uri="{FF2B5EF4-FFF2-40B4-BE49-F238E27FC236}">
                <a16:creationId xmlns:a16="http://schemas.microsoft.com/office/drawing/2014/main" id="{BAF5F493-B69F-4441-B3CC-269D7067F10B}"/>
              </a:ext>
            </a:extLst>
          </p:cNvPr>
          <p:cNvSpPr>
            <a:spLocks noGrp="true"/>
          </p:cNvSpPr>
          <p:nvPr>
            <p:ph type="dt" sz="half" idx="10"/>
          </p:nvPr>
        </p:nvSpPr>
        <p:spPr/>
        <p:txBody>
          <a:bodyPr/>
          <a:lstStyle/>
          <a:p>
            <a:pPr>
              <a:defRPr/>
            </a:pPr>
            <a:endParaRPr lang="cs-CZ"/>
          </a:p>
        </p:txBody>
      </p:sp>
      <p:sp>
        <p:nvSpPr>
          <p:cNvPr id="4" name="Zástupný symbol pro zápatí 3">
            <a:extLst>
              <a:ext uri="{FF2B5EF4-FFF2-40B4-BE49-F238E27FC236}">
                <a16:creationId xmlns:a16="http://schemas.microsoft.com/office/drawing/2014/main" id="{581FC84D-C966-47A2-BDDB-00DBA4D64907}"/>
              </a:ext>
            </a:extLst>
          </p:cNvPr>
          <p:cNvSpPr>
            <a:spLocks noGrp="true"/>
          </p:cNvSpPr>
          <p:nvPr>
            <p:ph type="ftr" sz="quarter" idx="11"/>
          </p:nvPr>
        </p:nvSpPr>
        <p:spPr/>
        <p:txBody>
          <a:bodyPr/>
          <a:lstStyle/>
          <a:p>
            <a:pPr>
              <a:defRPr/>
            </a:pPr>
            <a:endParaRPr lang="cs-CZ"/>
          </a:p>
        </p:txBody>
      </p:sp>
      <p:sp>
        <p:nvSpPr>
          <p:cNvPr id="5" name="Zástupný symbol pro číslo snímku 4">
            <a:extLst>
              <a:ext uri="{FF2B5EF4-FFF2-40B4-BE49-F238E27FC236}">
                <a16:creationId xmlns:a16="http://schemas.microsoft.com/office/drawing/2014/main" id="{3FFEBA7F-9347-4C73-82D0-735EA460F0BF}"/>
              </a:ext>
            </a:extLst>
          </p:cNvPr>
          <p:cNvSpPr>
            <a:spLocks noGrp="true"/>
          </p:cNvSpPr>
          <p:nvPr>
            <p:ph type="sldNum" sz="quarter" idx="12"/>
          </p:nvPr>
        </p:nvSpPr>
        <p:spPr/>
        <p:txBody>
          <a:bodyPr/>
          <a:lstStyle/>
          <a:p>
            <a:pPr>
              <a:defRPr/>
            </a:pPr>
            <a:fld id="{325484B1-D939-4191-B585-0FE6A540BFE7}" type="slidenum">
              <a:rPr lang="en-US" smtClean="false"/>
              <a:pPr>
                <a:defRPr/>
              </a:pPr>
              <a:t>‹#›</a:t>
            </a:fld>
            <a:endParaRPr lang="en-US"/>
          </a:p>
        </p:txBody>
      </p:sp>
    </p:spTree>
    <p:extLst>
      <p:ext uri="{BB962C8B-B14F-4D97-AF65-F5344CB8AC3E}">
        <p14:creationId xmlns:p14="http://schemas.microsoft.com/office/powerpoint/2010/main" val="2767620642"/>
      </p:ext>
    </p:extLst>
  </p:cSld>
  <p:clrMapOvr>
    <a:masterClrMapping/>
  </p:clrMapOvr>
</p:sldLayout>
</file>

<file path=ppt/slideLayouts/slideLayout7.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blank" preserve="true">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5E73038-6ED6-4891-B59D-961C23A60C80}"/>
              </a:ext>
            </a:extLst>
          </p:cNvPr>
          <p:cNvSpPr>
            <a:spLocks noGrp="true"/>
          </p:cNvSpPr>
          <p:nvPr>
            <p:ph type="dt" sz="half" idx="10"/>
          </p:nvPr>
        </p:nvSpPr>
        <p:spPr/>
        <p:txBody>
          <a:bodyPr/>
          <a:lstStyle/>
          <a:p>
            <a:pPr>
              <a:defRPr/>
            </a:pPr>
            <a:endParaRPr lang="cs-CZ"/>
          </a:p>
        </p:txBody>
      </p:sp>
      <p:sp>
        <p:nvSpPr>
          <p:cNvPr id="3" name="Zástupný symbol pro zápatí 2">
            <a:extLst>
              <a:ext uri="{FF2B5EF4-FFF2-40B4-BE49-F238E27FC236}">
                <a16:creationId xmlns:a16="http://schemas.microsoft.com/office/drawing/2014/main" id="{449DC04F-B607-47A0-AA00-5D22F812534F}"/>
              </a:ext>
            </a:extLst>
          </p:cNvPr>
          <p:cNvSpPr>
            <a:spLocks noGrp="true"/>
          </p:cNvSpPr>
          <p:nvPr>
            <p:ph type="ftr" sz="quarter" idx="11"/>
          </p:nvPr>
        </p:nvSpPr>
        <p:spPr/>
        <p:txBody>
          <a:bodyPr/>
          <a:lstStyle/>
          <a:p>
            <a:pPr>
              <a:defRPr/>
            </a:pPr>
            <a:endParaRPr lang="cs-CZ"/>
          </a:p>
        </p:txBody>
      </p:sp>
      <p:sp>
        <p:nvSpPr>
          <p:cNvPr id="4" name="Zástupný symbol pro číslo snímku 3">
            <a:extLst>
              <a:ext uri="{FF2B5EF4-FFF2-40B4-BE49-F238E27FC236}">
                <a16:creationId xmlns:a16="http://schemas.microsoft.com/office/drawing/2014/main" id="{80B259AC-695F-4DD8-BA11-23681F458CC9}"/>
              </a:ext>
            </a:extLst>
          </p:cNvPr>
          <p:cNvSpPr>
            <a:spLocks noGrp="true"/>
          </p:cNvSpPr>
          <p:nvPr>
            <p:ph type="sldNum" sz="quarter" idx="12"/>
          </p:nvPr>
        </p:nvSpPr>
        <p:spPr/>
        <p:txBody>
          <a:bodyPr/>
          <a:lstStyle/>
          <a:p>
            <a:pPr>
              <a:defRPr/>
            </a:pPr>
            <a:fld id="{B694E0EC-7AA8-45A1-8BF7-8571E68FF4C5}" type="slidenum">
              <a:rPr lang="en-US" smtClean="false"/>
              <a:pPr>
                <a:defRPr/>
              </a:pPr>
              <a:t>‹#›</a:t>
            </a:fld>
            <a:endParaRPr lang="en-US"/>
          </a:p>
        </p:txBody>
      </p:sp>
    </p:spTree>
    <p:extLst>
      <p:ext uri="{BB962C8B-B14F-4D97-AF65-F5344CB8AC3E}">
        <p14:creationId xmlns:p14="http://schemas.microsoft.com/office/powerpoint/2010/main" val="1835412226"/>
      </p:ext>
    </p:extLst>
  </p:cSld>
  <p:clrMapOvr>
    <a:masterClrMapping/>
  </p:clrMapOvr>
</p:sldLayout>
</file>

<file path=ppt/slideLayouts/slideLayout8.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objTx" preserve="true">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3BD561-BA83-4C91-B4A1-71CB9CBE02CB}"/>
              </a:ext>
            </a:extLst>
          </p:cNvPr>
          <p:cNvSpPr>
            <a:spLocks noGrp="true"/>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obsah 2">
            <a:extLst>
              <a:ext uri="{FF2B5EF4-FFF2-40B4-BE49-F238E27FC236}">
                <a16:creationId xmlns:a16="http://schemas.microsoft.com/office/drawing/2014/main" id="{96B69907-2FA8-49BE-9139-A4CEA14578BF}"/>
              </a:ext>
            </a:extLst>
          </p:cNvPr>
          <p:cNvSpPr>
            <a:spLocks noGrp="true"/>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77FED7E7-1AD3-4338-A806-FCDAF50DA482}"/>
              </a:ext>
            </a:extLst>
          </p:cNvPr>
          <p:cNvSpPr>
            <a:spLocks noGrp="true"/>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1BF8F29-5D9C-4129-B82A-DB85E7FF431B}"/>
              </a:ext>
            </a:extLst>
          </p:cNvPr>
          <p:cNvSpPr>
            <a:spLocks noGrp="true"/>
          </p:cNvSpPr>
          <p:nvPr>
            <p:ph type="dt" sz="half" idx="10"/>
          </p:nvPr>
        </p:nvSpPr>
        <p:spPr/>
        <p:txBody>
          <a:bodyPr/>
          <a:lstStyle/>
          <a:p>
            <a:pPr>
              <a:defRPr/>
            </a:pPr>
            <a:endParaRPr lang="cs-CZ"/>
          </a:p>
        </p:txBody>
      </p:sp>
      <p:sp>
        <p:nvSpPr>
          <p:cNvPr id="6" name="Zástupný symbol pro zápatí 5">
            <a:extLst>
              <a:ext uri="{FF2B5EF4-FFF2-40B4-BE49-F238E27FC236}">
                <a16:creationId xmlns:a16="http://schemas.microsoft.com/office/drawing/2014/main" id="{08DF6988-7B2B-47AD-9B5A-38F3C8400472}"/>
              </a:ext>
            </a:extLst>
          </p:cNvPr>
          <p:cNvSpPr>
            <a:spLocks noGrp="true"/>
          </p:cNvSpPr>
          <p:nvPr>
            <p:ph type="ftr" sz="quarter" idx="11"/>
          </p:nvPr>
        </p:nvSpPr>
        <p:spPr/>
        <p:txBody>
          <a:bodyPr/>
          <a:lstStyle/>
          <a:p>
            <a:pPr>
              <a:defRPr/>
            </a:pPr>
            <a:endParaRPr lang="cs-CZ"/>
          </a:p>
        </p:txBody>
      </p:sp>
      <p:sp>
        <p:nvSpPr>
          <p:cNvPr id="7" name="Zástupný symbol pro číslo snímku 6">
            <a:extLst>
              <a:ext uri="{FF2B5EF4-FFF2-40B4-BE49-F238E27FC236}">
                <a16:creationId xmlns:a16="http://schemas.microsoft.com/office/drawing/2014/main" id="{955F9056-260B-42A5-A168-DC45F329A3BF}"/>
              </a:ext>
            </a:extLst>
          </p:cNvPr>
          <p:cNvSpPr>
            <a:spLocks noGrp="true"/>
          </p:cNvSpPr>
          <p:nvPr>
            <p:ph type="sldNum" sz="quarter" idx="12"/>
          </p:nvPr>
        </p:nvSpPr>
        <p:spPr/>
        <p:txBody>
          <a:bodyPr/>
          <a:lstStyle/>
          <a:p>
            <a:pPr>
              <a:defRPr/>
            </a:pPr>
            <a:fld id="{5DACFBB8-3BF4-47E1-9AE9-CEC22C47FE90}" type="slidenum">
              <a:rPr lang="en-US" smtClean="false"/>
              <a:pPr>
                <a:defRPr/>
              </a:pPr>
              <a:t>‹#›</a:t>
            </a:fld>
            <a:endParaRPr lang="en-US"/>
          </a:p>
        </p:txBody>
      </p:sp>
    </p:spTree>
    <p:extLst>
      <p:ext uri="{BB962C8B-B14F-4D97-AF65-F5344CB8AC3E}">
        <p14:creationId xmlns:p14="http://schemas.microsoft.com/office/powerpoint/2010/main" val="1513140582"/>
      </p:ext>
    </p:extLst>
  </p:cSld>
  <p:clrMapOvr>
    <a:masterClrMapping/>
  </p:clrMapOvr>
</p:sldLayout>
</file>

<file path=ppt/slideLayouts/slideLayout9.xml><?xml version="1.0" encoding="utf-8"?>
<p:sldLayout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type="picTx" preserve="true">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EE59ED-C2AB-4385-A00B-F3F6F815E638}"/>
              </a:ext>
            </a:extLst>
          </p:cNvPr>
          <p:cNvSpPr>
            <a:spLocks noGrp="true"/>
          </p:cNvSpPr>
          <p:nvPr>
            <p:ph type="title"/>
          </p:nvPr>
        </p:nvSpPr>
        <p:spPr>
          <a:xfrm>
            <a:off x="629841" y="457200"/>
            <a:ext cx="2949178" cy="1600200"/>
          </a:xfrm>
        </p:spPr>
        <p:txBody>
          <a:bodyPr anchor="b"/>
          <a:lstStyle>
            <a:lvl1pPr>
              <a:defRPr sz="2400"/>
            </a:lvl1pPr>
          </a:lstStyle>
          <a:p>
            <a:r>
              <a:rPr lang="cs-CZ"/>
              <a:t>Kliknutím lze upravit styl.</a:t>
            </a:r>
          </a:p>
        </p:txBody>
      </p:sp>
      <p:sp>
        <p:nvSpPr>
          <p:cNvPr id="3" name="Zástupný symbol obrázku 2">
            <a:extLst>
              <a:ext uri="{FF2B5EF4-FFF2-40B4-BE49-F238E27FC236}">
                <a16:creationId xmlns:a16="http://schemas.microsoft.com/office/drawing/2014/main" id="{70A4349F-9D8C-4CF2-AA04-6DF9060EFA97}"/>
              </a:ext>
            </a:extLst>
          </p:cNvPr>
          <p:cNvSpPr>
            <a:spLocks noGrp="true"/>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text 3">
            <a:extLst>
              <a:ext uri="{FF2B5EF4-FFF2-40B4-BE49-F238E27FC236}">
                <a16:creationId xmlns:a16="http://schemas.microsoft.com/office/drawing/2014/main" id="{76A24D85-8847-48BC-802E-BE263EF2D5CE}"/>
              </a:ext>
            </a:extLst>
          </p:cNvPr>
          <p:cNvSpPr>
            <a:spLocks noGrp="true"/>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B2E3453D-6881-4D01-AE1D-8A5B42E1D518}"/>
              </a:ext>
            </a:extLst>
          </p:cNvPr>
          <p:cNvSpPr>
            <a:spLocks noGrp="true"/>
          </p:cNvSpPr>
          <p:nvPr>
            <p:ph type="dt" sz="half" idx="10"/>
          </p:nvPr>
        </p:nvSpPr>
        <p:spPr/>
        <p:txBody>
          <a:bodyPr/>
          <a:lstStyle/>
          <a:p>
            <a:pPr>
              <a:defRPr/>
            </a:pPr>
            <a:endParaRPr lang="cs-CZ"/>
          </a:p>
        </p:txBody>
      </p:sp>
      <p:sp>
        <p:nvSpPr>
          <p:cNvPr id="6" name="Zástupný symbol pro zápatí 5">
            <a:extLst>
              <a:ext uri="{FF2B5EF4-FFF2-40B4-BE49-F238E27FC236}">
                <a16:creationId xmlns:a16="http://schemas.microsoft.com/office/drawing/2014/main" id="{126A61D2-8715-4E83-B8B8-6B8681803D7F}"/>
              </a:ext>
            </a:extLst>
          </p:cNvPr>
          <p:cNvSpPr>
            <a:spLocks noGrp="true"/>
          </p:cNvSpPr>
          <p:nvPr>
            <p:ph type="ftr" sz="quarter" idx="11"/>
          </p:nvPr>
        </p:nvSpPr>
        <p:spPr/>
        <p:txBody>
          <a:bodyPr/>
          <a:lstStyle/>
          <a:p>
            <a:pPr>
              <a:defRPr/>
            </a:pPr>
            <a:endParaRPr lang="cs-CZ"/>
          </a:p>
        </p:txBody>
      </p:sp>
      <p:sp>
        <p:nvSpPr>
          <p:cNvPr id="7" name="Zástupný symbol pro číslo snímku 6">
            <a:extLst>
              <a:ext uri="{FF2B5EF4-FFF2-40B4-BE49-F238E27FC236}">
                <a16:creationId xmlns:a16="http://schemas.microsoft.com/office/drawing/2014/main" id="{F51C93D0-4806-4839-9231-C2E27C2A7E4C}"/>
              </a:ext>
            </a:extLst>
          </p:cNvPr>
          <p:cNvSpPr>
            <a:spLocks noGrp="true"/>
          </p:cNvSpPr>
          <p:nvPr>
            <p:ph type="sldNum" sz="quarter" idx="12"/>
          </p:nvPr>
        </p:nvSpPr>
        <p:spPr/>
        <p:txBody>
          <a:bodyPr/>
          <a:lstStyle/>
          <a:p>
            <a:pPr>
              <a:defRPr/>
            </a:pPr>
            <a:fld id="{602C2ADD-4384-4E49-B2D7-DBBBEA1ECBCD}" type="slidenum">
              <a:rPr lang="en-US" smtClean="false"/>
              <a:pPr>
                <a:defRPr/>
              </a:pPr>
              <a:t>‹#›</a:t>
            </a:fld>
            <a:endParaRPr lang="en-US"/>
          </a:p>
        </p:txBody>
      </p:sp>
    </p:spTree>
    <p:extLst>
      <p:ext uri="{BB962C8B-B14F-4D97-AF65-F5344CB8AC3E}">
        <p14:creationId xmlns:p14="http://schemas.microsoft.com/office/powerpoint/2010/main" val="1738560405"/>
      </p:ext>
    </p:extLst>
  </p:cSld>
  <p:clrMapOvr>
    <a:masterClrMapping/>
  </p:clrMapOvr>
</p:sldLayout>
</file>

<file path=ppt/slideMasters/_rels/slideMaster1.xml.rels><?xml version="1.0" encoding="UTF-8" standalone="yes"?>
<Relationships xmlns="http://schemas.openxmlformats.org/package/2006/relationships">
    <Relationship Target="../slideLayouts/slideLayout8.xml" Type="http://schemas.openxmlformats.org/officeDocument/2006/relationships/slideLayout" Id="rId8"/>
    <Relationship Target="../slideLayouts/slideLayout3.xml" Type="http://schemas.openxmlformats.org/officeDocument/2006/relationships/slideLayout" Id="rId3"/>
    <Relationship Target="../slideLayouts/slideLayout7.xml" Type="http://schemas.openxmlformats.org/officeDocument/2006/relationships/slideLayout" Id="rId7"/>
    <Relationship Target="../theme/theme1.xml" Type="http://schemas.openxmlformats.org/officeDocument/2006/relationships/theme" Id="rId12"/>
    <Relationship Target="../slideLayouts/slideLayout2.xml" Type="http://schemas.openxmlformats.org/officeDocument/2006/relationships/slideLayout" Id="rId2"/>
    <Relationship Target="../slideLayouts/slideLayout1.xml" Type="http://schemas.openxmlformats.org/officeDocument/2006/relationships/slideLayout" Id="rId1"/>
    <Relationship Target="../slideLayouts/slideLayout6.xml" Type="http://schemas.openxmlformats.org/officeDocument/2006/relationships/slideLayout" Id="rId6"/>
    <Relationship Target="../slideLayouts/slideLayout11.xml" Type="http://schemas.openxmlformats.org/officeDocument/2006/relationships/slideLayout" Id="rId11"/>
    <Relationship Target="../slideLayouts/slideLayout5.xml" Type="http://schemas.openxmlformats.org/officeDocument/2006/relationships/slideLayout" Id="rId5"/>
    <Relationship Target="../slideLayouts/slideLayout10.xml" Type="http://schemas.openxmlformats.org/officeDocument/2006/relationships/slideLayout" Id="rId10"/>
    <Relationship Target="../slideLayouts/slideLayout4.xml" Type="http://schemas.openxmlformats.org/officeDocument/2006/relationships/slideLayout" Id="rId4"/>
    <Relationship Target="../slideLayouts/slideLayout9.xml" Type="http://schemas.openxmlformats.org/officeDocument/2006/relationships/slideLayout" Id="rId9"/>
</Relationships>

</file>

<file path=ppt/slideMasters/slideMaster1.xml><?xml version="1.0" encoding="utf-8"?>
<p:sldMaster xmlns:v="urn:schemas-microsoft-com:vml" xmlns:comp="http://schemas.openxmlformats.org/drawingml/2006/compatibility" xmlns:mc="http://schemas.openxmlformats.org/markup-compatibility/2006" xmlns:xdr="http://schemas.openxmlformats.org/drawingml/2006/spreadsheetDrawing" xmlns:c="http://schemas.openxmlformats.org/drawingml/2006/chart" xmlns:r="http://schemas.openxmlformats.org/officeDocument/2006/relationships" xmlns:p="http://schemas.openxmlformats.org/presentationml/2006/main" xmlns:a="http://schemas.openxmlformats.org/drawingml/2006/main" xmlns:wp="http://schemas.openxmlformats.org/drawingml/2006/wordprocessingDrawing" xmlns:lc="http://schemas.openxmlformats.org/drawingml/2006/lockedCanvas" xmlns:pic="http://schemas.openxmlformats.org/drawingml/2006/picture" xmlns:cdr="http://schemas.openxmlformats.org/drawingml/2006/chartDrawing" xmlns:wp14="http://schemas.microsoft.com/office/word/2010/wordprocessingDrawing" xmlns:dgm="http://schemas.openxmlformats.org/drawingml/2006/diagram">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5E5C3C5-E687-454D-8D0E-BDDAEFFD4DAD}"/>
              </a:ext>
            </a:extLst>
          </p:cNvPr>
          <p:cNvSpPr>
            <a:spLocks noGrp="true"/>
          </p:cNvSpPr>
          <p:nvPr>
            <p:ph type="title"/>
          </p:nvPr>
        </p:nvSpPr>
        <p:spPr>
          <a:xfrm>
            <a:off x="628650" y="365126"/>
            <a:ext cx="7886700" cy="45719"/>
          </a:xfrm>
          <a:prstGeom prst="rect">
            <a:avLst/>
          </a:prstGeom>
        </p:spPr>
        <p:txBody>
          <a:bodyPr vert="horz" lIns="91440" tIns="45720" rIns="91440" bIns="45720" rtlCol="false" anchor="ctr">
            <a:normAutofit/>
          </a:bodyPr>
          <a:lstStyle/>
          <a:p>
            <a:r>
              <a:rPr lang="cs-CZ" dirty="false"/>
              <a:t>Kliknutím lze upravit styl.</a:t>
            </a:r>
          </a:p>
        </p:txBody>
      </p:sp>
      <p:sp>
        <p:nvSpPr>
          <p:cNvPr id="3" name="Zástupný text 2">
            <a:extLst>
              <a:ext uri="{FF2B5EF4-FFF2-40B4-BE49-F238E27FC236}">
                <a16:creationId xmlns:a16="http://schemas.microsoft.com/office/drawing/2014/main" id="{F0F9ACE8-EC57-4D79-AA90-4C8AA2A3A4FE}"/>
              </a:ext>
            </a:extLst>
          </p:cNvPr>
          <p:cNvSpPr>
            <a:spLocks noGrp="true"/>
          </p:cNvSpPr>
          <p:nvPr>
            <p:ph type="body" idx="1"/>
          </p:nvPr>
        </p:nvSpPr>
        <p:spPr>
          <a:xfrm>
            <a:off x="628650" y="620688"/>
            <a:ext cx="7886700" cy="5556275"/>
          </a:xfrm>
          <a:prstGeom prst="rect">
            <a:avLst/>
          </a:prstGeom>
        </p:spPr>
        <p:txBody>
          <a:bodyPr vert="horz" lIns="91440" tIns="45720" rIns="91440" bIns="45720" rtlCol="false">
            <a:normAutofit/>
          </a:bodyPr>
          <a:lstStyle/>
          <a:p>
            <a:pPr lvl="0"/>
            <a:r>
              <a:rPr lang="cs-CZ" dirty="false"/>
              <a:t>Po kliknutí můžete upravovat styly textu v předloze.</a:t>
            </a:r>
          </a:p>
          <a:p>
            <a:pPr lvl="1"/>
            <a:r>
              <a:rPr lang="cs-CZ" dirty="false"/>
              <a:t>Druhá úroveň</a:t>
            </a:r>
          </a:p>
          <a:p>
            <a:pPr lvl="2"/>
            <a:r>
              <a:rPr lang="cs-CZ" dirty="false"/>
              <a:t>Třetí úroveň</a:t>
            </a:r>
          </a:p>
          <a:p>
            <a:pPr lvl="3"/>
            <a:r>
              <a:rPr lang="cs-CZ" dirty="false"/>
              <a:t>Čtvrtá úroveň</a:t>
            </a:r>
          </a:p>
          <a:p>
            <a:pPr lvl="4"/>
            <a:r>
              <a:rPr lang="cs-CZ" dirty="false"/>
              <a:t>Pátá úroveň</a:t>
            </a:r>
          </a:p>
        </p:txBody>
      </p:sp>
      <p:sp>
        <p:nvSpPr>
          <p:cNvPr id="4" name="Zástupný symbol pro datum 3">
            <a:extLst>
              <a:ext uri="{FF2B5EF4-FFF2-40B4-BE49-F238E27FC236}">
                <a16:creationId xmlns:a16="http://schemas.microsoft.com/office/drawing/2014/main" id="{3C3A277F-345F-454A-95DC-0F4BBC52965A}"/>
              </a:ext>
            </a:extLst>
          </p:cNvPr>
          <p:cNvSpPr>
            <a:spLocks noGrp="true"/>
          </p:cNvSpPr>
          <p:nvPr>
            <p:ph type="dt" sz="half" idx="2"/>
          </p:nvPr>
        </p:nvSpPr>
        <p:spPr>
          <a:xfrm>
            <a:off x="628650" y="6356351"/>
            <a:ext cx="2057400" cy="365125"/>
          </a:xfrm>
          <a:prstGeom prst="rect">
            <a:avLst/>
          </a:prstGeom>
        </p:spPr>
        <p:txBody>
          <a:bodyPr vert="horz" lIns="91440" tIns="45720" rIns="91440" bIns="45720" rtlCol="false" anchor="ctr"/>
          <a:lstStyle>
            <a:lvl1pPr algn="l">
              <a:defRPr sz="900">
                <a:solidFill>
                  <a:schemeClr val="tx1">
                    <a:tint val="75000"/>
                  </a:schemeClr>
                </a:solidFill>
              </a:defRPr>
            </a:lvl1pPr>
          </a:lstStyle>
          <a:p>
            <a:pPr>
              <a:defRPr/>
            </a:pPr>
            <a:endParaRPr lang="cs-CZ"/>
          </a:p>
        </p:txBody>
      </p:sp>
      <p:sp>
        <p:nvSpPr>
          <p:cNvPr id="5" name="Zástupný symbol pro zápatí 4">
            <a:extLst>
              <a:ext uri="{FF2B5EF4-FFF2-40B4-BE49-F238E27FC236}">
                <a16:creationId xmlns:a16="http://schemas.microsoft.com/office/drawing/2014/main" id="{F5428112-9F22-41EB-87BA-6CE85EFF53F3}"/>
              </a:ext>
            </a:extLst>
          </p:cNvPr>
          <p:cNvSpPr>
            <a:spLocks noGrp="true"/>
          </p:cNvSpPr>
          <p:nvPr>
            <p:ph type="ftr" sz="quarter" idx="3"/>
          </p:nvPr>
        </p:nvSpPr>
        <p:spPr>
          <a:xfrm>
            <a:off x="3028950" y="6356351"/>
            <a:ext cx="3086100" cy="365125"/>
          </a:xfrm>
          <a:prstGeom prst="rect">
            <a:avLst/>
          </a:prstGeom>
        </p:spPr>
        <p:txBody>
          <a:bodyPr vert="horz" lIns="91440" tIns="45720" rIns="91440" bIns="45720" rtlCol="false" anchor="ctr"/>
          <a:lstStyle>
            <a:lvl1pPr algn="ctr">
              <a:defRPr sz="900">
                <a:solidFill>
                  <a:schemeClr val="tx1">
                    <a:tint val="75000"/>
                  </a:schemeClr>
                </a:solidFill>
              </a:defRPr>
            </a:lvl1pPr>
          </a:lstStyle>
          <a:p>
            <a:pPr>
              <a:defRPr/>
            </a:pPr>
            <a:endParaRPr lang="cs-CZ" dirty="false"/>
          </a:p>
        </p:txBody>
      </p:sp>
      <p:sp>
        <p:nvSpPr>
          <p:cNvPr id="6" name="Zástupný symbol pro číslo snímku 5">
            <a:extLst>
              <a:ext uri="{FF2B5EF4-FFF2-40B4-BE49-F238E27FC236}">
                <a16:creationId xmlns:a16="http://schemas.microsoft.com/office/drawing/2014/main" id="{2FF4B61F-5A53-48B0-ACC6-F7E392FECDDA}"/>
              </a:ext>
            </a:extLst>
          </p:cNvPr>
          <p:cNvSpPr>
            <a:spLocks noGrp="true"/>
          </p:cNvSpPr>
          <p:nvPr>
            <p:ph type="sldNum" sz="quarter" idx="4"/>
          </p:nvPr>
        </p:nvSpPr>
        <p:spPr>
          <a:xfrm>
            <a:off x="6457950" y="6356351"/>
            <a:ext cx="2057400" cy="365125"/>
          </a:xfrm>
          <a:prstGeom prst="rect">
            <a:avLst/>
          </a:prstGeom>
        </p:spPr>
        <p:txBody>
          <a:bodyPr vert="horz" lIns="91440" tIns="45720" rIns="91440" bIns="45720" rtlCol="false" anchor="ctr"/>
          <a:lstStyle>
            <a:lvl1pPr algn="r">
              <a:defRPr sz="900">
                <a:solidFill>
                  <a:schemeClr val="tx1">
                    <a:tint val="75000"/>
                  </a:schemeClr>
                </a:solidFill>
              </a:defRPr>
            </a:lvl1pPr>
          </a:lstStyle>
          <a:p>
            <a:pPr>
              <a:defRPr/>
            </a:pPr>
            <a:fld id="{325484B1-D939-4191-B585-0FE6A540BFE7}" type="slidenum">
              <a:rPr lang="en-US" smtClean="false"/>
              <a:pPr>
                <a:defRPr/>
              </a:pPr>
              <a:t>‹#›</a:t>
            </a:fld>
            <a:endParaRPr lang="en-US"/>
          </a:p>
        </p:txBody>
      </p:sp>
    </p:spTree>
    <p:extLst>
      <p:ext uri="{BB962C8B-B14F-4D97-AF65-F5344CB8AC3E}">
        <p14:creationId xmlns:p14="http://schemas.microsoft.com/office/powerpoint/2010/main" val="898727354"/>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685800" rtl="false" eaLnBrk="true" latinLnBrk="false" hangingPunct="true">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false" eaLnBrk="true" latinLnBrk="false" hangingPunct="true">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false" eaLnBrk="true" latinLnBrk="false" hangingPunct="true">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false" eaLnBrk="true" latinLnBrk="false" hangingPunct="true">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false" eaLnBrk="true" latinLnBrk="false" hangingPunct="true">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false" eaLnBrk="true" latinLnBrk="false" hangingPunct="true">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false" eaLnBrk="true" latinLnBrk="false" hangingPunct="true">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false" eaLnBrk="true" latinLnBrk="false" hangingPunct="true">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false" eaLnBrk="true" latinLnBrk="false" hangingPunct="true">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false" eaLnBrk="true" latinLnBrk="false" hangingPunct="true">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false" eaLnBrk="true" latinLnBrk="false" hangingPunct="true">
        <a:defRPr sz="1350" kern="1200">
          <a:solidFill>
            <a:schemeClr val="tx1"/>
          </a:solidFill>
          <a:latin typeface="+mn-lt"/>
          <a:ea typeface="+mn-ea"/>
          <a:cs typeface="+mn-cs"/>
        </a:defRPr>
      </a:lvl1pPr>
      <a:lvl2pPr marL="342900" algn="l" defTabSz="685800" rtl="false" eaLnBrk="true" latinLnBrk="false" hangingPunct="true">
        <a:defRPr sz="1350" kern="1200">
          <a:solidFill>
            <a:schemeClr val="tx1"/>
          </a:solidFill>
          <a:latin typeface="+mn-lt"/>
          <a:ea typeface="+mn-ea"/>
          <a:cs typeface="+mn-cs"/>
        </a:defRPr>
      </a:lvl2pPr>
      <a:lvl3pPr marL="685800" algn="l" defTabSz="685800" rtl="false" eaLnBrk="true" latinLnBrk="false" hangingPunct="true">
        <a:defRPr sz="1350" kern="1200">
          <a:solidFill>
            <a:schemeClr val="tx1"/>
          </a:solidFill>
          <a:latin typeface="+mn-lt"/>
          <a:ea typeface="+mn-ea"/>
          <a:cs typeface="+mn-cs"/>
        </a:defRPr>
      </a:lvl3pPr>
      <a:lvl4pPr marL="1028700" algn="l" defTabSz="685800" rtl="false" eaLnBrk="true" latinLnBrk="false" hangingPunct="true">
        <a:defRPr sz="1350" kern="1200">
          <a:solidFill>
            <a:schemeClr val="tx1"/>
          </a:solidFill>
          <a:latin typeface="+mn-lt"/>
          <a:ea typeface="+mn-ea"/>
          <a:cs typeface="+mn-cs"/>
        </a:defRPr>
      </a:lvl4pPr>
      <a:lvl5pPr marL="1371600" algn="l" defTabSz="685800" rtl="false" eaLnBrk="true" latinLnBrk="false" hangingPunct="true">
        <a:defRPr sz="1350" kern="1200">
          <a:solidFill>
            <a:schemeClr val="tx1"/>
          </a:solidFill>
          <a:latin typeface="+mn-lt"/>
          <a:ea typeface="+mn-ea"/>
          <a:cs typeface="+mn-cs"/>
        </a:defRPr>
      </a:lvl5pPr>
      <a:lvl6pPr marL="1714500" algn="l" defTabSz="685800" rtl="false" eaLnBrk="true" latinLnBrk="false" hangingPunct="true">
        <a:defRPr sz="1350" kern="1200">
          <a:solidFill>
            <a:schemeClr val="tx1"/>
          </a:solidFill>
          <a:latin typeface="+mn-lt"/>
          <a:ea typeface="+mn-ea"/>
          <a:cs typeface="+mn-cs"/>
        </a:defRPr>
      </a:lvl6pPr>
      <a:lvl7pPr marL="2057400" algn="l" defTabSz="685800" rtl="false" eaLnBrk="true" latinLnBrk="false" hangingPunct="true">
        <a:defRPr sz="1350" kern="1200">
          <a:solidFill>
            <a:schemeClr val="tx1"/>
          </a:solidFill>
          <a:latin typeface="+mn-lt"/>
          <a:ea typeface="+mn-ea"/>
          <a:cs typeface="+mn-cs"/>
        </a:defRPr>
      </a:lvl7pPr>
      <a:lvl8pPr marL="2400300" algn="l" defTabSz="685800" rtl="false" eaLnBrk="true" latinLnBrk="false" hangingPunct="true">
        <a:defRPr sz="1350" kern="1200">
          <a:solidFill>
            <a:schemeClr val="tx1"/>
          </a:solidFill>
          <a:latin typeface="+mn-lt"/>
          <a:ea typeface="+mn-ea"/>
          <a:cs typeface="+mn-cs"/>
        </a:defRPr>
      </a:lvl8pPr>
      <a:lvl9pPr marL="2743200" algn="l" defTabSz="685800" rtl="false" eaLnBrk="true" latinLnBrk="false" hangingPunct="true">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
    <Relationship Target="../media/image1.png" Type="http://schemas.openxmlformats.org/officeDocument/2006/relationships/image" Id="rId3"/>
    <Relationship Target="../notesSlides/notesSlide1.xml" Type="http://schemas.openxmlformats.org/officeDocument/2006/relationships/notesSlide" Id="rId2"/>
    <Relationship Target="../slideLayouts/slideLayout1.xml" Type="http://schemas.openxmlformats.org/officeDocument/2006/relationships/slideLayout" Id="rId1"/>
    <Relationship Target="../media/image2.png" Type="http://schemas.openxmlformats.org/officeDocument/2006/relationships/image" Id="rId4"/>
</Relationships>

</file>

<file path=ppt/slides/_rels/slide10.xml.rels><?xml version="1.0" encoding="UTF-8" standalone="yes"?>
<Relationships xmlns="http://schemas.openxmlformats.org/package/2006/relationships">
    <Relationship Target="../media/image5.png" Type="http://schemas.openxmlformats.org/officeDocument/2006/relationships/image" Id="rId3"/>
    <Relationship Target="../notesSlides/notesSlide10.xml" Type="http://schemas.openxmlformats.org/officeDocument/2006/relationships/notesSlide" Id="rId2"/>
    <Relationship Target="../slideLayouts/slideLayout2.xml" Type="http://schemas.openxmlformats.org/officeDocument/2006/relationships/slideLayout" Id="rId1"/>
</Relationships>

</file>

<file path=ppt/slides/_rels/slide11.xml.rels><?xml version="1.0" encoding="UTF-8" standalone="yes"?>
<Relationships xmlns="http://schemas.openxmlformats.org/package/2006/relationships">
    <Relationship Target="../notesSlides/notesSlide11.xml" Type="http://schemas.openxmlformats.org/officeDocument/2006/relationships/notesSlide" Id="rId2"/>
    <Relationship Target="../slideLayouts/slideLayout2.xml" Type="http://schemas.openxmlformats.org/officeDocument/2006/relationships/slideLayout" Id="rId1"/>
</Relationships>

</file>

<file path=ppt/slides/_rels/slide12.xml.rels><?xml version="1.0" encoding="UTF-8" standalone="yes"?>
<Relationships xmlns="http://schemas.openxmlformats.org/package/2006/relationships">
    <Relationship Target="../media/image6.jpeg" Type="http://schemas.openxmlformats.org/officeDocument/2006/relationships/image" Id="rId3"/>
    <Relationship Target="../notesSlides/notesSlide12.xml" Type="http://schemas.openxmlformats.org/officeDocument/2006/relationships/notesSlide" Id="rId2"/>
    <Relationship Target="../slideLayouts/slideLayout2.xml" Type="http://schemas.openxmlformats.org/officeDocument/2006/relationships/slideLayout" Id="rId1"/>
</Relationships>

</file>

<file path=ppt/slides/_rels/slide13.xml.rels><?xml version="1.0" encoding="UTF-8" standalone="yes"?>
<Relationships xmlns="http://schemas.openxmlformats.org/package/2006/relationships">
    <Relationship Target="../notesSlides/notesSlide13.xml" Type="http://schemas.openxmlformats.org/officeDocument/2006/relationships/notesSlide" Id="rId2"/>
    <Relationship Target="../slideLayouts/slideLayout2.xml" Type="http://schemas.openxmlformats.org/officeDocument/2006/relationships/slideLayout" Id="rId1"/>
</Relationships>

</file>

<file path=ppt/slides/_rels/slide14.xml.rels><?xml version="1.0" encoding="UTF-8" standalone="yes"?>
<Relationships xmlns="http://schemas.openxmlformats.org/package/2006/relationships">
    <Relationship Target="../media/image7.jpeg" Type="http://schemas.openxmlformats.org/officeDocument/2006/relationships/image" Id="rId3"/>
    <Relationship Target="../notesSlides/notesSlide14.xml" Type="http://schemas.openxmlformats.org/officeDocument/2006/relationships/notesSlide" Id="rId2"/>
    <Relationship Target="../slideLayouts/slideLayout2.xml" Type="http://schemas.openxmlformats.org/officeDocument/2006/relationships/slideLayout" Id="rId1"/>
</Relationships>

</file>

<file path=ppt/slides/_rels/slide15.xml.rels><?xml version="1.0" encoding="UTF-8" standalone="yes"?>
<Relationships xmlns="http://schemas.openxmlformats.org/package/2006/relationships">
    <Relationship Target="../notesSlides/notesSlide15.xml" Type="http://schemas.openxmlformats.org/officeDocument/2006/relationships/notesSlide" Id="rId2"/>
    <Relationship Target="../slideLayouts/slideLayout2.xml" Type="http://schemas.openxmlformats.org/officeDocument/2006/relationships/slideLayout" Id="rId1"/>
</Relationships>

</file>

<file path=ppt/slides/_rels/slide16.xml.rels><?xml version="1.0" encoding="UTF-8" standalone="yes"?>
<Relationships xmlns="http://schemas.openxmlformats.org/package/2006/relationships">
    <Relationship Target="../notesSlides/notesSlide16.xml" Type="http://schemas.openxmlformats.org/officeDocument/2006/relationships/notesSlide" Id="rId2"/>
    <Relationship Target="../slideLayouts/slideLayout2.xml" Type="http://schemas.openxmlformats.org/officeDocument/2006/relationships/slideLayout" Id="rId1"/>
</Relationships>

</file>

<file path=ppt/slides/_rels/slide17.xml.rels><?xml version="1.0" encoding="UTF-8" standalone="yes"?>
<Relationships xmlns="http://schemas.openxmlformats.org/package/2006/relationships">
    <Relationship Target="../media/image8.jpeg" Type="http://schemas.openxmlformats.org/officeDocument/2006/relationships/image" Id="rId3"/>
    <Relationship Target="../notesSlides/notesSlide17.xml" Type="http://schemas.openxmlformats.org/officeDocument/2006/relationships/notesSlide" Id="rId2"/>
    <Relationship Target="../slideLayouts/slideLayout2.xml" Type="http://schemas.openxmlformats.org/officeDocument/2006/relationships/slideLayout" Id="rId1"/>
</Relationships>

</file>

<file path=ppt/slides/_rels/slide18.xml.rels><?xml version="1.0" encoding="UTF-8" standalone="yes"?>
<Relationships xmlns="http://schemas.openxmlformats.org/package/2006/relationships">
    <Relationship Target="../notesSlides/notesSlide18.xml" Type="http://schemas.openxmlformats.org/officeDocument/2006/relationships/notesSlide" Id="rId2"/>
    <Relationship Target="../slideLayouts/slideLayout2.xml" Type="http://schemas.openxmlformats.org/officeDocument/2006/relationships/slideLayout" Id="rId1"/>
</Relationships>

</file>

<file path=ppt/slides/_rels/slide19.xml.rels><?xml version="1.0" encoding="UTF-8" standalone="yes"?>
<Relationships xmlns="http://schemas.openxmlformats.org/package/2006/relationships">
    <Relationship Target="../notesSlides/notesSlide19.xml" Type="http://schemas.openxmlformats.org/officeDocument/2006/relationships/notesSlide" Id="rId2"/>
    <Relationship Target="../slideLayouts/slideLayout2.xml" Type="http://schemas.openxmlformats.org/officeDocument/2006/relationships/slideLayout" Id="rId1"/>
</Relationships>

</file>

<file path=ppt/slides/_rels/slide2.xml.rels><?xml version="1.0" encoding="UTF-8" standalone="yes"?>
<Relationships xmlns="http://schemas.openxmlformats.org/package/2006/relationships">
    <Relationship Target="../notesSlides/notesSlide2.xml" Type="http://schemas.openxmlformats.org/officeDocument/2006/relationships/notesSlide" Id="rId2"/>
    <Relationship Target="../slideLayouts/slideLayout2.xml" Type="http://schemas.openxmlformats.org/officeDocument/2006/relationships/slideLayout" Id="rId1"/>
</Relationships>

</file>

<file path=ppt/slides/_rels/slide20.xml.rels><?xml version="1.0" encoding="UTF-8" standalone="yes"?>
<Relationships xmlns="http://schemas.openxmlformats.org/package/2006/relationships">
    <Relationship Target="../media/image9.png" Type="http://schemas.openxmlformats.org/officeDocument/2006/relationships/image" Id="rId3"/>
    <Relationship Target="../notesSlides/notesSlide20.xml" Type="http://schemas.openxmlformats.org/officeDocument/2006/relationships/notesSlide" Id="rId2"/>
    <Relationship Target="../slideLayouts/slideLayout2.xml" Type="http://schemas.openxmlformats.org/officeDocument/2006/relationships/slideLayout" Id="rId1"/>
</Relationships>

</file>

<file path=ppt/slides/_rels/slide21.xml.rels><?xml version="1.0" encoding="UTF-8" standalone="yes"?>
<Relationships xmlns="http://schemas.openxmlformats.org/package/2006/relationships">
    <Relationship Target="../notesSlides/notesSlide21.xml" Type="http://schemas.openxmlformats.org/officeDocument/2006/relationships/notesSlide" Id="rId2"/>
    <Relationship Target="../slideLayouts/slideLayout2.xml" Type="http://schemas.openxmlformats.org/officeDocument/2006/relationships/slideLayout" Id="rId1"/>
</Relationships>

</file>

<file path=ppt/slides/_rels/slide22.xml.rels><?xml version="1.0" encoding="UTF-8" standalone="yes"?>
<Relationships xmlns="http://schemas.openxmlformats.org/package/2006/relationships">
    <Relationship Target="../notesSlides/notesSlide22.xml" Type="http://schemas.openxmlformats.org/officeDocument/2006/relationships/notesSlide" Id="rId2"/>
    <Relationship Target="../slideLayouts/slideLayout2.xml" Type="http://schemas.openxmlformats.org/officeDocument/2006/relationships/slideLayout" Id="rId1"/>
</Relationships>

</file>

<file path=ppt/slides/_rels/slide23.xml.rels><?xml version="1.0" encoding="UTF-8" standalone="yes"?>
<Relationships xmlns="http://schemas.openxmlformats.org/package/2006/relationships">
    <Relationship Target="../notesSlides/notesSlide23.xml" Type="http://schemas.openxmlformats.org/officeDocument/2006/relationships/notesSlide" Id="rId2"/>
    <Relationship Target="../slideLayouts/slideLayout2.xml" Type="http://schemas.openxmlformats.org/officeDocument/2006/relationships/slideLayout" Id="rId1"/>
</Relationships>

</file>

<file path=ppt/slides/_rels/slide24.xml.rels><?xml version="1.0" encoding="UTF-8" standalone="yes"?>
<Relationships xmlns="http://schemas.openxmlformats.org/package/2006/relationships">
    <Relationship Target="../notesSlides/notesSlide24.xml" Type="http://schemas.openxmlformats.org/officeDocument/2006/relationships/notesSlide" Id="rId2"/>
    <Relationship Target="../slideLayouts/slideLayout2.xml" Type="http://schemas.openxmlformats.org/officeDocument/2006/relationships/slideLayout" Id="rId1"/>
</Relationships>

</file>

<file path=ppt/slides/_rels/slide25.xml.rels><?xml version="1.0" encoding="UTF-8" standalone="yes"?>
<Relationships xmlns="http://schemas.openxmlformats.org/package/2006/relationships">
    <Relationship Target="../notesSlides/notesSlide25.xml" Type="http://schemas.openxmlformats.org/officeDocument/2006/relationships/notesSlide" Id="rId2"/>
    <Relationship Target="../slideLayouts/slideLayout2.xml" Type="http://schemas.openxmlformats.org/officeDocument/2006/relationships/slideLayout" Id="rId1"/>
</Relationships>

</file>

<file path=ppt/slides/_rels/slide26.xml.rels><?xml version="1.0" encoding="UTF-8" standalone="yes"?>
<Relationships xmlns="http://schemas.openxmlformats.org/package/2006/relationships">
    <Relationship Target="../media/image10.png" Type="http://schemas.openxmlformats.org/officeDocument/2006/relationships/image" Id="rId3"/>
    <Relationship Target="../notesSlides/notesSlide26.xml" Type="http://schemas.openxmlformats.org/officeDocument/2006/relationships/notesSlide" Id="rId2"/>
    <Relationship Target="../slideLayouts/slideLayout2.xml" Type="http://schemas.openxmlformats.org/officeDocument/2006/relationships/slideLayout" Id="rId1"/>
</Relationships>

</file>

<file path=ppt/slides/_rels/slide27.xml.rels><?xml version="1.0" encoding="UTF-8" standalone="yes"?>
<Relationships xmlns="http://schemas.openxmlformats.org/package/2006/relationships">
    <Relationship Target="../media/image11.jpeg" Type="http://schemas.openxmlformats.org/officeDocument/2006/relationships/image" Id="rId3"/>
    <Relationship Target="../notesSlides/notesSlide27.xml" Type="http://schemas.openxmlformats.org/officeDocument/2006/relationships/notesSlide" Id="rId2"/>
    <Relationship Target="../slideLayouts/slideLayout2.xml" Type="http://schemas.openxmlformats.org/officeDocument/2006/relationships/slideLayout" Id="rId1"/>
</Relationships>

</file>

<file path=ppt/slides/_rels/slide28.xml.rels><?xml version="1.0" encoding="UTF-8" standalone="yes"?>
<Relationships xmlns="http://schemas.openxmlformats.org/package/2006/relationships">
    <Relationship Target="../notesSlides/notesSlide28.xml" Type="http://schemas.openxmlformats.org/officeDocument/2006/relationships/notesSlide" Id="rId2"/>
    <Relationship Target="../slideLayouts/slideLayout2.xml" Type="http://schemas.openxmlformats.org/officeDocument/2006/relationships/slideLayout" Id="rId1"/>
</Relationships>

</file>

<file path=ppt/slides/_rels/slide29.xml.rels><?xml version="1.0" encoding="UTF-8" standalone="yes"?>
<Relationships xmlns="http://schemas.openxmlformats.org/package/2006/relationships">
    <Relationship Target="../notesSlides/notesSlide29.xml" Type="http://schemas.openxmlformats.org/officeDocument/2006/relationships/notesSlide" Id="rId2"/>
    <Relationship Target="../slideLayouts/slideLayout2.xml" Type="http://schemas.openxmlformats.org/officeDocument/2006/relationships/slideLayout" Id="rId1"/>
</Relationships>

</file>

<file path=ppt/slides/_rels/slide3.xml.rels><?xml version="1.0" encoding="UTF-8" standalone="yes"?>
<Relationships xmlns="http://schemas.openxmlformats.org/package/2006/relationships">
    <Relationship Target="../diagrams/drawing1.xml" Type="http://schemas.microsoft.com/office/2007/relationships/diagramDrawing" Id="rId8"/>
    <Relationship Target="../media/image3.jpeg" Type="http://schemas.openxmlformats.org/officeDocument/2006/relationships/image" Id="rId3"/>
    <Relationship Target="../diagrams/colors1.xml" Type="http://schemas.openxmlformats.org/officeDocument/2006/relationships/diagramColors" Id="rId7"/>
    <Relationship Target="../notesSlides/notesSlide3.xml" Type="http://schemas.openxmlformats.org/officeDocument/2006/relationships/notesSlide" Id="rId2"/>
    <Relationship Target="../slideLayouts/slideLayout2.xml" Type="http://schemas.openxmlformats.org/officeDocument/2006/relationships/slideLayout" Id="rId1"/>
    <Relationship Target="../diagrams/quickStyle1.xml" Type="http://schemas.openxmlformats.org/officeDocument/2006/relationships/diagramQuickStyle" Id="rId6"/>
    <Relationship Target="../diagrams/layout1.xml" Type="http://schemas.openxmlformats.org/officeDocument/2006/relationships/diagramLayout" Id="rId5"/>
    <Relationship Target="../diagrams/data1.xml" Type="http://schemas.openxmlformats.org/officeDocument/2006/relationships/diagramData" Id="rId4"/>
</Relationships>

</file>

<file path=ppt/slides/_rels/slide30.xml.rels><?xml version="1.0" encoding="UTF-8" standalone="yes"?>
<Relationships xmlns="http://schemas.openxmlformats.org/package/2006/relationships">
    <Relationship Target="../notesSlides/notesSlide30.xml" Type="http://schemas.openxmlformats.org/officeDocument/2006/relationships/notesSlide" Id="rId2"/>
    <Relationship Target="../slideLayouts/slideLayout2.xml" Type="http://schemas.openxmlformats.org/officeDocument/2006/relationships/slideLayout" Id="rId1"/>
</Relationships>

</file>

<file path=ppt/slides/_rels/slide31.xml.rels><?xml version="1.0" encoding="UTF-8" standalone="yes"?>
<Relationships xmlns="http://schemas.openxmlformats.org/package/2006/relationships">
    <Relationship Target="../media/image12.png" Type="http://schemas.openxmlformats.org/officeDocument/2006/relationships/image" Id="rId3"/>
    <Relationship Target="../notesSlides/notesSlide31.xml" Type="http://schemas.openxmlformats.org/officeDocument/2006/relationships/notesSlide" Id="rId2"/>
    <Relationship Target="../slideLayouts/slideLayout1.xml" Type="http://schemas.openxmlformats.org/officeDocument/2006/relationships/slideLayout" Id="rId1"/>
    <Relationship Target="../media/image13.png" Type="http://schemas.openxmlformats.org/officeDocument/2006/relationships/image" Id="rId5"/>
    <Relationship Target="../media/image2.png" Type="http://schemas.openxmlformats.org/officeDocument/2006/relationships/image" Id="rId4"/>
</Relationships>

</file>

<file path=ppt/slides/_rels/slide4.xml.rels><?xml version="1.0" encoding="UTF-8" standalone="yes"?>
<Relationships xmlns="http://schemas.openxmlformats.org/package/2006/relationships">
    <Relationship Target="../media/image4.png" Type="http://schemas.openxmlformats.org/officeDocument/2006/relationships/image" Id="rId3"/>
    <Relationship Target="../notesSlides/notesSlide4.xml" Type="http://schemas.openxmlformats.org/officeDocument/2006/relationships/notesSlide" Id="rId2"/>
    <Relationship Target="../slideLayouts/slideLayout2.xml" Type="http://schemas.openxmlformats.org/officeDocument/2006/relationships/slideLayout" Id="rId1"/>
</Relationships>

</file>

<file path=ppt/slides/_rels/slide5.xml.rels><?xml version="1.0" encoding="UTF-8" standalone="yes"?>
<Relationships xmlns="http://schemas.openxmlformats.org/package/2006/relationships">
    <Relationship Target="../notesSlides/notesSlide5.xml" Type="http://schemas.openxmlformats.org/officeDocument/2006/relationships/notesSlide" Id="rId2"/>
    <Relationship Target="../slideLayouts/slideLayout2.xml" Type="http://schemas.openxmlformats.org/officeDocument/2006/relationships/slideLayout" Id="rId1"/>
</Relationships>

</file>

<file path=ppt/slides/_rels/slide6.xml.rels><?xml version="1.0" encoding="UTF-8" standalone="yes"?>
<Relationships xmlns="http://schemas.openxmlformats.org/package/2006/relationships">
    <Relationship Target="../notesSlides/notesSlide6.xml" Type="http://schemas.openxmlformats.org/officeDocument/2006/relationships/notesSlide" Id="rId2"/>
    <Relationship Target="../slideLayouts/slideLayout2.xml" Type="http://schemas.openxmlformats.org/officeDocument/2006/relationships/slideLayout" Id="rId1"/>
</Relationships>

</file>

<file path=ppt/slides/_rels/slide7.xml.rels><?xml version="1.0" encoding="UTF-8" standalone="yes"?>
<Relationships xmlns="http://schemas.openxmlformats.org/package/2006/relationships">
    <Relationship Target="../notesSlides/notesSlide7.xml" Type="http://schemas.openxmlformats.org/officeDocument/2006/relationships/notesSlide" Id="rId2"/>
    <Relationship Target="../slideLayouts/slideLayout2.xml" Type="http://schemas.openxmlformats.org/officeDocument/2006/relationships/slideLayout" Id="rId1"/>
</Relationships>

</file>

<file path=ppt/slides/_rels/slide8.xml.rels><?xml version="1.0" encoding="UTF-8" standalone="yes"?>
<Relationships xmlns="http://schemas.openxmlformats.org/package/2006/relationships">
    <Relationship Target="../notesSlides/notesSlide8.xml" Type="http://schemas.openxmlformats.org/officeDocument/2006/relationships/notesSlide" Id="rId2"/>
    <Relationship Target="../slideLayouts/slideLayout2.xml" Type="http://schemas.openxmlformats.org/officeDocument/2006/relationships/slideLayout" Id="rId1"/>
</Relationships>

</file>

<file path=ppt/slides/_rels/slide9.xml.rels><?xml version="1.0" encoding="UTF-8" standalone="yes"?>
<Relationships xmlns="http://schemas.openxmlformats.org/package/2006/relationships">
    <Relationship Target="../notesSlides/notesSlide9.xml" Type="http://schemas.openxmlformats.org/officeDocument/2006/relationships/notesSlide" Id="rId2"/>
    <Relationship Target="../slideLayouts/slideLayout2.xml" Type="http://schemas.openxmlformats.org/officeDocument/2006/relationships/slideLayout" Id="rId1"/>
</Relationships>

</file>

<file path=ppt/slides/slide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CB7948F2-7D2D-A699-AC06-CE4DC6FF73F6}"/>
              </a:ext>
            </a:extLst>
          </p:cNvPr>
          <p:cNvSpPr/>
          <p:nvPr/>
        </p:nvSpPr>
        <p:spPr>
          <a:xfrm>
            <a:off x="0" y="879753"/>
            <a:ext cx="9144000" cy="4301728"/>
          </a:xfrm>
          <a:prstGeom prst="rect">
            <a:avLst/>
          </a:prstGeom>
          <a:solidFill>
            <a:srgbClr val="08A5B5"/>
          </a:solidFill>
          <a:ln>
            <a:no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sz="1350"/>
          </a:p>
        </p:txBody>
      </p:sp>
      <p:sp>
        <p:nvSpPr>
          <p:cNvPr id="4" name="Nadpis 3">
            <a:extLst>
              <a:ext uri="{FF2B5EF4-FFF2-40B4-BE49-F238E27FC236}">
                <a16:creationId xmlns:a16="http://schemas.microsoft.com/office/drawing/2014/main" id="{7CFD74E6-20F5-80DE-B833-0280AF906C4C}"/>
              </a:ext>
            </a:extLst>
          </p:cNvPr>
          <p:cNvSpPr>
            <a:spLocks noGrp="true"/>
          </p:cNvSpPr>
          <p:nvPr>
            <p:ph type="ctrTitle"/>
          </p:nvPr>
        </p:nvSpPr>
        <p:spPr>
          <a:xfrm>
            <a:off x="1143000" y="1578564"/>
            <a:ext cx="6858000" cy="2642524"/>
          </a:xfrm>
        </p:spPr>
        <p:txBody>
          <a:bodyPr>
            <a:noAutofit/>
          </a:bodyPr>
          <a:lstStyle/>
          <a:p>
            <a:br>
              <a:rPr lang="cs-CZ" sz="2000" kern="1500" spc="75" dirty="false">
                <a:solidFill>
                  <a:schemeClr val="bg1"/>
                </a:solidFill>
                <a:latin typeface="Arial Nova Cond" panose="020B0506020202020204" pitchFamily="34" charset="0"/>
              </a:rPr>
            </a:br>
            <a:br>
              <a:rPr lang="cs-CZ" sz="2000" kern="1500" spc="75" dirty="false">
                <a:solidFill>
                  <a:schemeClr val="bg1"/>
                </a:solidFill>
                <a:latin typeface="Arial Nova Cond" panose="020B0506020202020204" pitchFamily="34" charset="0"/>
              </a:rPr>
            </a:br>
            <a:br>
              <a:rPr lang="cs-CZ" sz="2000" kern="1500" spc="75" dirty="false">
                <a:solidFill>
                  <a:schemeClr val="bg1"/>
                </a:solidFill>
                <a:latin typeface="Arial Nova Cond" panose="020B0506020202020204" pitchFamily="34" charset="0"/>
              </a:rPr>
            </a:br>
            <a:br>
              <a:rPr lang="cs-CZ" sz="2000" kern="1500" spc="75" dirty="false">
                <a:solidFill>
                  <a:schemeClr val="bg1"/>
                </a:solidFill>
                <a:latin typeface="Arial Nova Cond" panose="020B0506020202020204" pitchFamily="34" charset="0"/>
              </a:rPr>
            </a:br>
            <a:br>
              <a:rPr lang="cs-CZ" sz="2000" kern="1500" spc="75" dirty="false">
                <a:solidFill>
                  <a:schemeClr val="bg1"/>
                </a:solidFill>
                <a:latin typeface="Arial Nova Cond" panose="020B0506020202020204" pitchFamily="34" charset="0"/>
              </a:rPr>
            </a:br>
            <a:br>
              <a:rPr lang="cs-CZ" sz="2000" kern="1500" spc="75" dirty="false">
                <a:solidFill>
                  <a:schemeClr val="bg1"/>
                </a:solidFill>
                <a:latin typeface="Arial Nova Cond" panose="020B0506020202020204" pitchFamily="34" charset="0"/>
              </a:rPr>
            </a:br>
            <a:r>
              <a:rPr lang="cs-CZ" sz="2400" kern="1500" spc="75" dirty="false">
                <a:solidFill>
                  <a:schemeClr val="bg1"/>
                </a:solidFill>
                <a:latin typeface="Arial Nova Cond" panose="020B0506020202020204" pitchFamily="34" charset="0"/>
              </a:rPr>
              <a:t>NOVÁ PRÁVNÍ ÚPRAVA V OBLASTI OCHRANY DĚTÍ A PODPORY RODIN</a:t>
            </a:r>
            <a:br>
              <a:rPr lang="cs-CZ" sz="2400" kern="1500" spc="75" dirty="false">
                <a:solidFill>
                  <a:schemeClr val="bg1"/>
                </a:solidFill>
                <a:latin typeface="Arial Nova Cond" panose="020B0506020202020204" pitchFamily="34" charset="0"/>
              </a:rPr>
            </a:br>
            <a:br>
              <a:rPr lang="cs-CZ" sz="2400" kern="1500" spc="75" dirty="false">
                <a:solidFill>
                  <a:schemeClr val="bg1"/>
                </a:solidFill>
                <a:latin typeface="Arial Nova Cond" panose="020B0506020202020204" pitchFamily="34" charset="0"/>
              </a:rPr>
            </a:br>
            <a:br>
              <a:rPr lang="cs-CZ" sz="2000" kern="1500" spc="75" dirty="false">
                <a:solidFill>
                  <a:schemeClr val="bg1"/>
                </a:solidFill>
                <a:latin typeface="Arial Nova Cond" panose="020B0506020202020204" pitchFamily="34" charset="0"/>
              </a:rPr>
            </a:br>
            <a:br>
              <a:rPr lang="cs-CZ" sz="2000" kern="1500" spc="75" dirty="false">
                <a:solidFill>
                  <a:schemeClr val="bg1"/>
                </a:solidFill>
                <a:latin typeface="Arial Nova Cond" panose="020B0506020202020204" pitchFamily="34" charset="0"/>
              </a:rPr>
            </a:br>
            <a:endParaRPr lang="cs-CZ" sz="2000" kern="1500" spc="75" dirty="false">
              <a:solidFill>
                <a:schemeClr val="bg1"/>
              </a:solidFill>
              <a:latin typeface="Arial Nova Cond" panose="020B0506020202020204" pitchFamily="34" charset="0"/>
            </a:endParaRPr>
          </a:p>
        </p:txBody>
      </p:sp>
      <p:sp>
        <p:nvSpPr>
          <p:cNvPr id="9" name="Podnadpis 8">
            <a:extLst>
              <a:ext uri="{FF2B5EF4-FFF2-40B4-BE49-F238E27FC236}">
                <a16:creationId xmlns:a16="http://schemas.microsoft.com/office/drawing/2014/main" id="{B5AED810-B36E-E670-6D2B-819567F3D6C9}"/>
              </a:ext>
            </a:extLst>
          </p:cNvPr>
          <p:cNvSpPr>
            <a:spLocks noGrp="true"/>
          </p:cNvSpPr>
          <p:nvPr>
            <p:ph type="subTitle" idx="1"/>
          </p:nvPr>
        </p:nvSpPr>
        <p:spPr>
          <a:xfrm>
            <a:off x="539552" y="4388818"/>
            <a:ext cx="7992888" cy="460060"/>
          </a:xfrm>
        </p:spPr>
        <p:txBody>
          <a:bodyPr>
            <a:normAutofit fontScale="25000" lnSpcReduction="20000"/>
          </a:bodyPr>
          <a:lstStyle/>
          <a:p>
            <a:r>
              <a:rPr lang="cs-CZ" sz="8000" dirty="false">
                <a:solidFill>
                  <a:schemeClr val="bg1"/>
                </a:solidFill>
                <a:latin typeface="Arial Nova Cond" panose="020B0506020202020204" pitchFamily="34" charset="0"/>
              </a:rPr>
              <a:t>DOBŘÍŠ 29. 04. 2024</a:t>
            </a:r>
          </a:p>
          <a:p>
            <a:endParaRPr lang="cs-CZ" sz="12800" dirty="false">
              <a:solidFill>
                <a:schemeClr val="bg1"/>
              </a:solidFill>
            </a:endParaRPr>
          </a:p>
          <a:p>
            <a:endParaRPr lang="cs-CZ" dirty="false">
              <a:solidFill>
                <a:schemeClr val="bg1"/>
              </a:solidFill>
            </a:endParaRPr>
          </a:p>
          <a:p>
            <a:r>
              <a:rPr lang="cs-CZ" dirty="false">
                <a:solidFill>
                  <a:schemeClr val="bg1"/>
                </a:solidFill>
              </a:rPr>
              <a:t>07/09/2023</a:t>
            </a:r>
          </a:p>
          <a:p>
            <a:endParaRPr lang="cs-CZ" dirty="false">
              <a:solidFill>
                <a:schemeClr val="bg1"/>
              </a:solidFill>
            </a:endParaRPr>
          </a:p>
        </p:txBody>
      </p:sp>
      <p:grpSp>
        <p:nvGrpSpPr>
          <p:cNvPr id="10" name="Skupina 9">
            <a:extLst>
              <a:ext uri="{FF2B5EF4-FFF2-40B4-BE49-F238E27FC236}">
                <a16:creationId xmlns:a16="http://schemas.microsoft.com/office/drawing/2014/main" id="{5E4DFA1C-6DC0-BAB5-FAEC-540FD09A7911}"/>
              </a:ext>
            </a:extLst>
          </p:cNvPr>
          <p:cNvGrpSpPr>
            <a:grpSpLocks noChangeAspect="true"/>
          </p:cNvGrpSpPr>
          <p:nvPr/>
        </p:nvGrpSpPr>
        <p:grpSpPr>
          <a:xfrm>
            <a:off x="3012906" y="5215841"/>
            <a:ext cx="3237898" cy="747390"/>
            <a:chOff x="1154469" y="5306607"/>
            <a:chExt cx="5630183" cy="1299589"/>
          </a:xfrm>
        </p:grpSpPr>
        <p:pic>
          <p:nvPicPr>
            <p:cNvPr id="11" name="Picture 2" descr="Ministerstvo práce a sociálních věcí ČR | SOVZ">
              <a:extLst>
                <a:ext uri="{FF2B5EF4-FFF2-40B4-BE49-F238E27FC236}">
                  <a16:creationId xmlns:a16="http://schemas.microsoft.com/office/drawing/2014/main" id="{515186A8-84F1-B2FE-71B4-6AAEBCD981B3}"/>
                </a:ext>
              </a:extLst>
            </p:cNvPr>
            <p:cNvPicPr>
              <a:picLocks noChangeAspect="true" noChangeArrowheads="true"/>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154469" y="5671169"/>
              <a:ext cx="2327919" cy="57046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A3964C6C-1C75-46A2-06E4-DCDFFF0337BC}"/>
                </a:ext>
              </a:extLst>
            </p:cNvPr>
            <p:cNvPicPr>
              <a:picLocks noChangeAspect="true" noChangeArrowheads="true"/>
            </p:cNvPicPr>
            <p:nvPr/>
          </p:nvPicPr>
          <p:blipFill>
            <a:blip r:embed="rId4"/>
            <a:srcRect/>
            <a:stretch/>
          </p:blipFill>
          <p:spPr bwMode="auto">
            <a:xfrm>
              <a:off x="4394525" y="5306607"/>
              <a:ext cx="2390127" cy="129958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5" name="Přímá spojnice 14">
            <a:extLst>
              <a:ext uri="{FF2B5EF4-FFF2-40B4-BE49-F238E27FC236}">
                <a16:creationId xmlns:a16="http://schemas.microsoft.com/office/drawing/2014/main" id="{FD32A60C-4F36-9200-912A-16787C7D4C78}"/>
              </a:ext>
            </a:extLst>
          </p:cNvPr>
          <p:cNvCxnSpPr>
            <a:cxnSpLocks/>
          </p:cNvCxnSpPr>
          <p:nvPr/>
        </p:nvCxnSpPr>
        <p:spPr>
          <a:xfrm>
            <a:off x="1759227" y="3958259"/>
            <a:ext cx="544465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879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37" name="Rectangle 32">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38" name="Rectangle 34">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3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251519" y="2458661"/>
            <a:ext cx="1656185" cy="1186363"/>
          </a:xfrm>
        </p:spPr>
        <p:txBody>
          <a:bodyPr vert="horz" lIns="91440" tIns="45720" rIns="91440" bIns="45720" rtlCol="false" anchor="ctr">
            <a:normAutofit/>
          </a:bodyPr>
          <a:lstStyle/>
          <a:p>
            <a:pPr algn="ctr" defTabSz="914400"/>
            <a:r>
              <a:rPr lang="cs-CZ" sz="2400" b="true" dirty="false">
                <a:solidFill>
                  <a:srgbClr val="000099"/>
                </a:solidFill>
                <a:latin typeface="Arial Nova Cond" panose="020B0506020202020204" pitchFamily="34" charset="0"/>
              </a:rPr>
              <a:t>Náhradní péče o děti </a:t>
            </a:r>
          </a:p>
        </p:txBody>
      </p:sp>
      <p:pic>
        <p:nvPicPr>
          <p:cNvPr id="8" name="Picture 2" descr="Obsah obrázku text, diagram, snímek obrazovky, kruh&#10;&#10;Popis byl vytvořen automaticky">
            <a:extLst>
              <a:ext uri="{FF2B5EF4-FFF2-40B4-BE49-F238E27FC236}">
                <a16:creationId xmlns:a16="http://schemas.microsoft.com/office/drawing/2014/main" id="{431D7BC8-FA87-4B64-8E20-D106941EA0B9}"/>
              </a:ext>
            </a:extLst>
          </p:cNvPr>
          <p:cNvPicPr>
            <a:picLocks noChangeAspect="true" noChangeArrowheads="true"/>
          </p:cNvPicPr>
          <p:nvPr/>
        </p:nvPicPr>
        <p:blipFill rotWithShape="true">
          <a:blip cstate="print" r:embed="rId3">
            <a:extLst>
              <a:ext uri="{28A0092B-C50C-407E-A947-70E740481C1C}">
                <a14:useLocalDpi xmlns:a14="http://schemas.microsoft.com/office/drawing/2010/main" val="0"/>
              </a:ext>
            </a:extLst>
          </a:blip>
          <a:srcRect t="5006"/>
          <a:stretch/>
        </p:blipFill>
        <p:spPr bwMode="auto">
          <a:xfrm>
            <a:off x="1115999" y="0"/>
            <a:ext cx="6912000" cy="2384160"/>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a:noFill/>
          <a:extLst>
            <a:ext uri="{909E8E84-426E-40DD-AFC4-6F175D3DCCD1}">
              <a14:hiddenFill xmlns:a14="http://schemas.microsoft.com/office/drawing/2010/main">
                <a:solidFill>
                  <a:srgbClr val="FFFFFF"/>
                </a:solidFill>
              </a14:hiddenFill>
            </a:ext>
          </a:extLst>
        </p:spPr>
      </p:pic>
      <p:sp>
        <p:nvSpPr>
          <p:cNvPr id="7" name="TextovéPole 6">
            <a:extLst>
              <a:ext uri="{FF2B5EF4-FFF2-40B4-BE49-F238E27FC236}">
                <a16:creationId xmlns:a16="http://schemas.microsoft.com/office/drawing/2014/main" id="{4C6D7AB5-2CF5-115A-B87A-7DDDB656EE17}"/>
              </a:ext>
            </a:extLst>
          </p:cNvPr>
          <p:cNvSpPr txBox="true"/>
          <p:nvPr/>
        </p:nvSpPr>
        <p:spPr>
          <a:xfrm>
            <a:off x="1907704" y="2204864"/>
            <a:ext cx="6840759" cy="5328592"/>
          </a:xfrm>
          <a:prstGeom prst="rect">
            <a:avLst/>
          </a:prstGeom>
        </p:spPr>
        <p:txBody>
          <a:bodyPr vert="horz" lIns="91440" tIns="45720" rIns="91440" bIns="45720" rtlCol="false" anchor="ctr">
            <a:normAutofit fontScale="47500" lnSpcReduction="20000"/>
          </a:bodyPr>
          <a:lstStyle/>
          <a:p>
            <a:pPr marL="285750" lvl="0" indent="-228600" algn="just">
              <a:lnSpc>
                <a:spcPct val="120000"/>
              </a:lnSpc>
              <a:spcAft>
                <a:spcPts val="200"/>
              </a:spcAft>
              <a:buFont typeface="Arial" panose="020B0604020202020204" pitchFamily="34" charset="0"/>
              <a:buChar char="•"/>
            </a:pPr>
            <a:r>
              <a:rPr lang="cs-CZ" sz="3200" dirty="false">
                <a:effectLst/>
                <a:latin typeface="Arial Nova Cond" panose="020B0506020202020204" pitchFamily="34" charset="0"/>
              </a:rPr>
              <a:t>Základ</a:t>
            </a:r>
            <a:r>
              <a:rPr lang="cs-CZ" sz="3200" dirty="false">
                <a:latin typeface="Arial Nova Cond" panose="020B0506020202020204" pitchFamily="34" charset="0"/>
              </a:rPr>
              <a:t>em systému zůstávají již existující typy náhradní rodinné péče (osobní péče poručníka, pěstounská péče, péče jiné osoby). </a:t>
            </a:r>
          </a:p>
          <a:p>
            <a:pPr marL="285750" lvl="0" indent="-228600" algn="just">
              <a:lnSpc>
                <a:spcPct val="120000"/>
              </a:lnSpc>
              <a:spcAft>
                <a:spcPts val="200"/>
              </a:spcAft>
              <a:buFont typeface="Arial" panose="020B0604020202020204" pitchFamily="34" charset="0"/>
              <a:buChar char="•"/>
            </a:pPr>
            <a:r>
              <a:rPr lang="cs-CZ" sz="3200" dirty="false">
                <a:effectLst/>
                <a:latin typeface="Arial Nova Cond" panose="020B0506020202020204" pitchFamily="34" charset="0"/>
              </a:rPr>
              <a:t>Dítěti, které nemá žádnou blízkou osobu, je aktivně vyhledávána </a:t>
            </a:r>
            <a:r>
              <a:rPr lang="cs-CZ" sz="3200" u="sng" dirty="false">
                <a:effectLst/>
                <a:latin typeface="Arial Nova Cond" panose="020B0506020202020204" pitchFamily="34" charset="0"/>
              </a:rPr>
              <a:t>náhradní blízká osoba</a:t>
            </a:r>
            <a:r>
              <a:rPr lang="cs-CZ" sz="3200" dirty="false">
                <a:effectLst/>
                <a:latin typeface="Arial Nova Cond" panose="020B0506020202020204" pitchFamily="34" charset="0"/>
              </a:rPr>
              <a:t>.</a:t>
            </a:r>
            <a:endParaRPr lang="cs-CZ" sz="3200" dirty="false">
              <a:latin typeface="Arial Nova Cond" panose="020B0506020202020204" pitchFamily="34" charset="0"/>
            </a:endParaRPr>
          </a:p>
          <a:p>
            <a:pPr marL="285750" lvl="0" indent="-228600" algn="just">
              <a:lnSpc>
                <a:spcPct val="120000"/>
              </a:lnSpc>
              <a:spcAft>
                <a:spcPts val="200"/>
              </a:spcAft>
              <a:buFont typeface="Arial" panose="020B0604020202020204" pitchFamily="34" charset="0"/>
              <a:buChar char="•"/>
            </a:pPr>
            <a:r>
              <a:rPr lang="cs-CZ" sz="3200" dirty="false">
                <a:effectLst/>
                <a:latin typeface="Arial Nova Cond" panose="020B0506020202020204" pitchFamily="34" charset="0"/>
              </a:rPr>
              <a:t>V případě svěření dítěte do náhradní péče jsou realizovány aktivity vedoucí k opětovnému sloučení rodiny, ledaže by to bylo v rozporu se zájmem dítěte. V případě, že opětovné sloučení rodiny není možné, je vytvářena nová a trvalá životní perspektivy dítěte v rodinné prostředí.  </a:t>
            </a:r>
          </a:p>
          <a:p>
            <a:pPr marL="285750" lvl="0" indent="-228600" algn="just">
              <a:lnSpc>
                <a:spcPct val="120000"/>
              </a:lnSpc>
              <a:spcAft>
                <a:spcPts val="200"/>
              </a:spcAft>
              <a:buFont typeface="Arial" panose="020B0604020202020204" pitchFamily="34" charset="0"/>
              <a:buChar char="•"/>
            </a:pPr>
            <a:r>
              <a:rPr lang="cs-CZ" sz="3200" dirty="false">
                <a:effectLst/>
                <a:latin typeface="Arial Nova Cond" panose="020B0506020202020204" pitchFamily="34" charset="0"/>
              </a:rPr>
              <a:t>Je zaveden nový typ náhradní rodinné péče – </a:t>
            </a:r>
            <a:r>
              <a:rPr lang="cs-CZ" sz="3200" u="sng" dirty="false">
                <a:effectLst/>
                <a:latin typeface="Arial Nova Cond" panose="020B0506020202020204" pitchFamily="34" charset="0"/>
              </a:rPr>
              <a:t>profesionální pěstounská péče</a:t>
            </a:r>
            <a:r>
              <a:rPr lang="cs-CZ" sz="3200" dirty="false">
                <a:effectLst/>
                <a:latin typeface="Arial Nova Cond" panose="020B0506020202020204" pitchFamily="34" charset="0"/>
              </a:rPr>
              <a:t> („služby pěstounské péče“ jako specifický typ služeb ochrany dětí a podpory rodin). </a:t>
            </a:r>
          </a:p>
          <a:p>
            <a:pPr marL="285750" lvl="0" indent="-228600" algn="just">
              <a:lnSpc>
                <a:spcPct val="120000"/>
              </a:lnSpc>
              <a:spcAft>
                <a:spcPts val="200"/>
              </a:spcAft>
              <a:buFont typeface="Arial" panose="020B0604020202020204" pitchFamily="34" charset="0"/>
              <a:buChar char="•"/>
            </a:pPr>
            <a:r>
              <a:rPr lang="cs-CZ" sz="3200" dirty="false">
                <a:latin typeface="Arial Nova Cond" panose="020B0506020202020204" pitchFamily="34" charset="0"/>
              </a:rPr>
              <a:t>Péče fyzické osoby má přednost před službami pěstounské péče, profesionální pěstounská péče má přednost před pobytovými službami („služby náhradní péče“ ). </a:t>
            </a:r>
          </a:p>
          <a:p>
            <a:pPr marL="285750" lvl="0" indent="-228600" algn="just">
              <a:lnSpc>
                <a:spcPct val="120000"/>
              </a:lnSpc>
              <a:spcAft>
                <a:spcPts val="200"/>
              </a:spcAft>
              <a:buFont typeface="Arial" panose="020B0604020202020204" pitchFamily="34" charset="0"/>
              <a:buChar char="•"/>
            </a:pPr>
            <a:r>
              <a:rPr lang="cs-CZ" sz="3200" dirty="false">
                <a:latin typeface="Arial Nova Cond" panose="020B0506020202020204" pitchFamily="34" charset="0"/>
              </a:rPr>
              <a:t>Dítě je svěřováno do péče poskytovatele služeb, ten tuto péči zajišťuje prostřednictvím svých zaměstnanců (profesionální pěstoun, zaměstnanec pobytového zařízení). </a:t>
            </a:r>
          </a:p>
          <a:p>
            <a:pPr marL="285750" lvl="0" indent="-228600" algn="just">
              <a:lnSpc>
                <a:spcPct val="120000"/>
              </a:lnSpc>
              <a:spcAft>
                <a:spcPts val="200"/>
              </a:spcAft>
              <a:buFont typeface="Arial" panose="020B0604020202020204" pitchFamily="34" charset="0"/>
              <a:buChar char="•"/>
            </a:pPr>
            <a:r>
              <a:rPr lang="cs-CZ" sz="3200" dirty="false">
                <a:latin typeface="Arial Nova Cond" panose="020B0506020202020204" pitchFamily="34" charset="0"/>
              </a:rPr>
              <a:t>Zároveň je nutno zahájit odbornou debatu o nových formách dlouhodobé či trvalé péče („vícerychlostní“ osvojení) – novelizace občanského zákoníku. </a:t>
            </a:r>
          </a:p>
          <a:p>
            <a:pPr marL="342900" indent="-228600">
              <a:lnSpc>
                <a:spcPct val="90000"/>
              </a:lnSpc>
              <a:spcAft>
                <a:spcPts val="600"/>
              </a:spcAft>
              <a:buFont typeface="Arial" panose="020B0604020202020204" pitchFamily="34" charset="0"/>
              <a:buChar char="•"/>
              <a:tabLst>
                <a:tab pos="457200" algn="l"/>
              </a:tabLst>
            </a:pPr>
            <a:endParaRPr lang="en-US" sz="600" dirty="false"/>
          </a:p>
          <a:p>
            <a:pPr marL="342900" indent="-228600">
              <a:lnSpc>
                <a:spcPct val="90000"/>
              </a:lnSpc>
              <a:spcAft>
                <a:spcPts val="600"/>
              </a:spcAft>
              <a:buFont typeface="Arial" panose="020B0604020202020204" pitchFamily="34" charset="0"/>
              <a:buChar char="•"/>
              <a:tabLst>
                <a:tab pos="457200" algn="l"/>
              </a:tabLst>
            </a:pPr>
            <a:endParaRPr lang="en-US" sz="6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600" dirty="false">
              <a:effectLst/>
            </a:endParaRPr>
          </a:p>
        </p:txBody>
      </p:sp>
    </p:spTree>
    <p:extLst>
      <p:ext uri="{BB962C8B-B14F-4D97-AF65-F5344CB8AC3E}">
        <p14:creationId xmlns:p14="http://schemas.microsoft.com/office/powerpoint/2010/main" val="3353177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9"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0"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28650" y="332656"/>
            <a:ext cx="3028950" cy="1296144"/>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Profesionální pěstounská péče</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3563888" y="332656"/>
            <a:ext cx="5328591" cy="7238656"/>
          </a:xfrm>
          <a:prstGeom prst="rect">
            <a:avLst/>
          </a:prstGeom>
        </p:spPr>
        <p:txBody>
          <a:bodyPr vert="horz" lIns="91440" tIns="45720" rIns="91440" bIns="45720" rtlCol="false" anchor="ctr">
            <a:normAutofit/>
          </a:bodyPr>
          <a:lstStyle/>
          <a:p>
            <a:pPr marL="285750" lvl="0" indent="-228600">
              <a:lnSpc>
                <a:spcPct val="90000"/>
              </a:lnSpc>
              <a:spcAft>
                <a:spcPts val="100"/>
              </a:spcAft>
              <a:buFont typeface="Arial" panose="020B0604020202020204" pitchFamily="34" charset="0"/>
              <a:buChar char="•"/>
            </a:pPr>
            <a:endParaRPr lang="en-US" sz="1100" b="true" dirty="false">
              <a:effectLst/>
            </a:endParaRPr>
          </a:p>
          <a:p>
            <a:pPr lvl="0" indent="-228600">
              <a:lnSpc>
                <a:spcPct val="90000"/>
              </a:lnSpc>
              <a:spcAft>
                <a:spcPts val="800"/>
              </a:spcAft>
              <a:buFont typeface="Arial" panose="020B0604020202020204" pitchFamily="34" charset="0"/>
              <a:buChar char="•"/>
            </a:pPr>
            <a:endParaRPr lang="en-US" sz="1100" b="true" dirty="false"/>
          </a:p>
          <a:p>
            <a:pPr marL="171450" lvl="0" indent="-171450" algn="just">
              <a:lnSpc>
                <a:spcPct val="90000"/>
              </a:lnSpc>
              <a:spcAft>
                <a:spcPts val="800"/>
              </a:spcAft>
              <a:buFont typeface="Wingdings" panose="05000000000000000000" pitchFamily="2" charset="2"/>
              <a:buChar char="§"/>
            </a:pPr>
            <a:r>
              <a:rPr lang="cs-CZ" sz="1500" dirty="false">
                <a:effectLst/>
                <a:latin typeface="Arial Nova Cond" panose="020B0506020202020204" pitchFamily="34" charset="0"/>
              </a:rPr>
              <a:t>Účelem služeb pěstounské péče je (vedle obecných účelů služeb ochrany dětí a podpory rodin) zajištění řádné péče, výchovy         a ochrany dítěte svěřeného do péče poskytovatele (vč. zastupování dítěte v běžných záležitostech, pokud soud nestanoví rozsah zastupování jinak). </a:t>
            </a:r>
          </a:p>
          <a:p>
            <a:pPr marL="171450" lvl="0" indent="-171450" algn="just">
              <a:lnSpc>
                <a:spcPct val="90000"/>
              </a:lnSpc>
              <a:spcAft>
                <a:spcPts val="800"/>
              </a:spcAft>
              <a:buFont typeface="Wingdings" panose="05000000000000000000" pitchFamily="2" charset="2"/>
              <a:buChar char="§"/>
            </a:pPr>
            <a:r>
              <a:rPr lang="cs-CZ" sz="1500" dirty="false">
                <a:effectLst/>
                <a:latin typeface="Arial Nova Cond" panose="020B0506020202020204" pitchFamily="34" charset="0"/>
              </a:rPr>
              <a:t>Dalšími úkoly jsou zajištění podpory osobní péče o svěřené dítě vykonávané profesionálním pěstounem, zajištění neodkladné péče o dítě (krizové rodiny), poskytování služeb rodiči svěřeného dítěte (za účelem reintegrace rodiny).</a:t>
            </a:r>
          </a:p>
          <a:p>
            <a:pPr marL="171450" lvl="0" indent="-171450" algn="just">
              <a:lnSpc>
                <a:spcPct val="90000"/>
              </a:lnSpc>
              <a:spcAft>
                <a:spcPts val="800"/>
              </a:spcAft>
              <a:buFont typeface="Wingdings" panose="05000000000000000000" pitchFamily="2" charset="2"/>
              <a:buChar char="§"/>
            </a:pPr>
            <a:r>
              <a:rPr lang="cs-CZ" sz="1500" dirty="false">
                <a:latin typeface="Arial Nova Cond" panose="020B0506020202020204" pitchFamily="34" charset="0"/>
              </a:rPr>
              <a:t>Služby pěstounské péče představuj kontinuální proces od </a:t>
            </a:r>
            <a:r>
              <a:rPr lang="cs-CZ" sz="1500" dirty="false">
                <a:effectLst/>
                <a:latin typeface="Arial Nova Cond" panose="020B0506020202020204" pitchFamily="34" charset="0"/>
              </a:rPr>
              <a:t>vyhledávání vhodných zájemců o výkon činností profesionálního pěstouna, zajištění odborné přípravy zájemce o výkon činností profesionálního pěstouna, poskytování finanční, materiální a další podpory profesionálnímu pěstounovi. Je navrhováno, aby způsobilost fyzické osoby k výkonu profesionáln</a:t>
            </a:r>
            <a:r>
              <a:rPr lang="cs-CZ" sz="1500" dirty="false">
                <a:latin typeface="Arial Nova Cond" panose="020B0506020202020204" pitchFamily="34" charset="0"/>
              </a:rPr>
              <a:t>í pěstounské péče prováděl krajský úřad. </a:t>
            </a:r>
            <a:endParaRPr lang="cs-CZ" sz="1500" dirty="false">
              <a:effectLst/>
              <a:latin typeface="Arial Nova Cond" panose="020B0506020202020204" pitchFamily="34" charset="0"/>
            </a:endParaRPr>
          </a:p>
          <a:p>
            <a:pPr marL="171450" lvl="0" indent="-171450" algn="just">
              <a:lnSpc>
                <a:spcPct val="90000"/>
              </a:lnSpc>
              <a:spcAft>
                <a:spcPts val="800"/>
              </a:spcAft>
              <a:buFont typeface="Wingdings" panose="05000000000000000000" pitchFamily="2" charset="2"/>
              <a:buChar char="§"/>
            </a:pPr>
            <a:r>
              <a:rPr lang="cs-CZ" sz="1500" dirty="false">
                <a:effectLst/>
                <a:latin typeface="Arial Nova Cond" panose="020B0506020202020204" pitchFamily="34" charset="0"/>
              </a:rPr>
              <a:t>Vztah mezi poskytovatelem </a:t>
            </a:r>
            <a:r>
              <a:rPr lang="cs-CZ" sz="1500" dirty="false">
                <a:latin typeface="Arial Nova Cond" panose="020B0506020202020204" pitchFamily="34" charset="0"/>
              </a:rPr>
              <a:t>(p</a:t>
            </a:r>
            <a:r>
              <a:rPr lang="cs-CZ" sz="1500" dirty="false">
                <a:effectLst/>
                <a:latin typeface="Arial Nova Cond" panose="020B0506020202020204" pitchFamily="34" charset="0"/>
              </a:rPr>
              <a:t>rávnická osoba, které je svěřeno dítě) a profesionálním pěstounem (zajišťujícího osobní péči o dítě zpravidla ve své domácnosti) se řídí pracovněprávními předpisy.</a:t>
            </a:r>
            <a:endParaRPr lang="cs-CZ" sz="1500" dirty="false">
              <a:latin typeface="Arial Nova Cond" panose="020B0506020202020204" pitchFamily="34" charset="0"/>
            </a:endParaRPr>
          </a:p>
          <a:p>
            <a:pPr marL="171450" lvl="0" indent="-171450" algn="just">
              <a:lnSpc>
                <a:spcPct val="90000"/>
              </a:lnSpc>
              <a:spcAft>
                <a:spcPts val="800"/>
              </a:spcAft>
              <a:buFont typeface="Wingdings" panose="05000000000000000000" pitchFamily="2" charset="2"/>
              <a:buChar char="§"/>
            </a:pPr>
            <a:r>
              <a:rPr lang="cs-CZ" sz="1500" dirty="false">
                <a:effectLst/>
                <a:latin typeface="Arial Nova Cond" panose="020B0506020202020204" pitchFamily="34" charset="0"/>
              </a:rPr>
              <a:t>V čele poskytovatele služeb pěstounské péče stojí ředitel. Ředitel jedná jménem poskytovatele služeb pěstounské péče a vykonává jménem poskytovatele zástupčí oprávnění ve vztahu ke svěřenému dítěti.</a:t>
            </a:r>
            <a:endParaRPr lang="cs-CZ" sz="1500" dirty="false">
              <a:latin typeface="Arial Nova Cond" panose="020B0506020202020204" pitchFamily="34" charset="0"/>
            </a:endParaRPr>
          </a:p>
          <a:p>
            <a:pPr marL="171450" lvl="0" indent="-171450" algn="just">
              <a:lnSpc>
                <a:spcPct val="90000"/>
              </a:lnSpc>
              <a:spcAft>
                <a:spcPts val="800"/>
              </a:spcAft>
              <a:buFont typeface="Wingdings" panose="05000000000000000000" pitchFamily="2" charset="2"/>
              <a:buChar char="§"/>
            </a:pPr>
            <a:r>
              <a:rPr lang="cs-CZ" sz="1500" dirty="false">
                <a:effectLst/>
                <a:latin typeface="Arial Nova Cond" panose="020B0506020202020204" pitchFamily="34" charset="0"/>
              </a:rPr>
              <a:t>Při poskytování služeb pěstounské péče je dbáno na stabilitu výchovného prostředí svěřeného dítěte. Změna výchovného prostředí může být učiněna pouze, je-li to v zájmu dítěte.</a:t>
            </a:r>
            <a:endParaRPr lang="en-US" sz="1500" b="true" dirty="false">
              <a:effectLst/>
              <a:latin typeface="Arial Nova Cond" panose="020B0506020202020204" pitchFamily="34" charset="0"/>
            </a:endParaRPr>
          </a:p>
          <a:p>
            <a:pPr marL="285750" lvl="0" indent="-228600">
              <a:lnSpc>
                <a:spcPct val="90000"/>
              </a:lnSpc>
              <a:spcAft>
                <a:spcPts val="100"/>
              </a:spcAft>
              <a:buFont typeface="Arial" panose="020B0604020202020204" pitchFamily="34" charset="0"/>
              <a:buChar char="•"/>
            </a:pPr>
            <a:endParaRPr lang="en-US" sz="11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1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11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1100" dirty="false"/>
          </a:p>
          <a:p>
            <a:pPr marL="342900" indent="-228600">
              <a:lnSpc>
                <a:spcPct val="90000"/>
              </a:lnSpc>
              <a:spcAft>
                <a:spcPts val="600"/>
              </a:spcAft>
              <a:buFont typeface="Arial" panose="020B0604020202020204" pitchFamily="34" charset="0"/>
              <a:buChar char="•"/>
              <a:tabLst>
                <a:tab pos="457200" algn="l"/>
              </a:tabLst>
            </a:pPr>
            <a:endParaRPr lang="en-US" sz="11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100" dirty="false">
              <a:effectLst/>
            </a:endParaRPr>
          </a:p>
        </p:txBody>
      </p:sp>
    </p:spTree>
    <p:extLst>
      <p:ext uri="{BB962C8B-B14F-4D97-AF65-F5344CB8AC3E}">
        <p14:creationId xmlns:p14="http://schemas.microsoft.com/office/powerpoint/2010/main" val="1051204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pic>
        <p:nvPicPr>
          <p:cNvPr id="9" name="Picture 8" descr="Vykřičník na žlutém pozadí">
            <a:extLst>
              <a:ext uri="{FF2B5EF4-FFF2-40B4-BE49-F238E27FC236}">
                <a16:creationId xmlns:a16="http://schemas.microsoft.com/office/drawing/2014/main" id="{89927ECB-FA51-DDD2-7FE0-36A4B96C3CC2}"/>
              </a:ext>
            </a:extLst>
          </p:cNvPr>
          <p:cNvPicPr>
            <a:picLocks noChangeAspect="true"/>
          </p:cNvPicPr>
          <p:nvPr/>
        </p:nvPicPr>
        <p:blipFill rotWithShape="true">
          <a:blip r:embed="rId3">
            <a:duotone>
              <a:schemeClr val="bg2">
                <a:shade val="45000"/>
                <a:satMod val="135000"/>
              </a:schemeClr>
              <a:prstClr val="white"/>
            </a:duotone>
          </a:blip>
          <a:srcRect/>
          <a:stretch/>
        </p:blipFill>
        <p:spPr>
          <a:xfrm>
            <a:off x="20" y="10"/>
            <a:ext cx="9143980" cy="6857990"/>
          </a:xfrm>
          <a:prstGeom prst="rect">
            <a:avLst/>
          </a:prstGeom>
        </p:spPr>
      </p:pic>
      <p:sp>
        <p:nvSpPr>
          <p:cNvPr id="13" name="Rectangle 1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467544" y="365125"/>
            <a:ext cx="8047806" cy="687611"/>
          </a:xfrm>
        </p:spPr>
        <p:txBody>
          <a:bodyPr vert="horz" lIns="91440" tIns="45720" rIns="91440" bIns="45720" rtlCol="false" anchor="ctr">
            <a:normAutofit/>
          </a:bodyPr>
          <a:lstStyle/>
          <a:p>
            <a:pPr defTabSz="914400"/>
            <a:r>
              <a:rPr lang="cs-CZ" sz="2400" b="true" dirty="false">
                <a:solidFill>
                  <a:srgbClr val="000099"/>
                </a:solidFill>
                <a:latin typeface="Arial Nova Cond" panose="020B0506020202020204" pitchFamily="34" charset="0"/>
              </a:rPr>
              <a:t>Praktický příklad dopadu nové právní úpravy</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467544" y="1052736"/>
            <a:ext cx="8208912" cy="5440139"/>
          </a:xfrm>
          <a:prstGeom prst="rect">
            <a:avLst/>
          </a:prstGeom>
          <a:solidFill>
            <a:schemeClr val="bg1"/>
          </a:solidFill>
        </p:spPr>
        <p:txBody>
          <a:bodyPr vert="horz" lIns="91440" tIns="45720" rIns="91440" bIns="45720" rtlCol="false">
            <a:noAutofit/>
          </a:bodyPr>
          <a:lstStyle/>
          <a:p>
            <a:pPr algn="just">
              <a:lnSpc>
                <a:spcPct val="90000"/>
              </a:lnSpc>
              <a:spcAft>
                <a:spcPts val="600"/>
              </a:spcAft>
            </a:pPr>
            <a:r>
              <a:rPr lang="cs-CZ" sz="1500" b="true" dirty="false">
                <a:latin typeface="Arial Nova Cond" panose="020B0506020202020204" pitchFamily="34" charset="0"/>
              </a:rPr>
              <a:t>Dnešní stav: </a:t>
            </a:r>
            <a:r>
              <a:rPr lang="cs-CZ" sz="1500" dirty="false">
                <a:latin typeface="Arial Nova Cond" panose="020B0506020202020204" pitchFamily="34" charset="0"/>
              </a:rPr>
              <a:t>Existují početné skupiny dětí, jimž nelze zajistit péči v náhradním rodinném prostředí (děti se znevýhodněním, bariérou je však i vyšší věk). Dítě je svěřováno vždy do plné péče (neexistuje úprava „sdílení“ péče), mezi pečující osobou a svěřeným dítětem vzniká přímý právní vztah. Právní úprava reaguje jen na některé formy znevýhodnění (závislost na pomoci jiné fyzické osoby).</a:t>
            </a:r>
            <a:endParaRPr lang="cs-CZ" sz="1500" b="true" dirty="false">
              <a:latin typeface="Arial Nova Cond" panose="020B0506020202020204" pitchFamily="34" charset="0"/>
            </a:endParaRPr>
          </a:p>
          <a:p>
            <a:pPr marL="57150" lvl="0" indent="-228600">
              <a:lnSpc>
                <a:spcPct val="90000"/>
              </a:lnSpc>
              <a:spcAft>
                <a:spcPts val="600"/>
              </a:spcAft>
              <a:buFont typeface="Arial" panose="020B0604020202020204" pitchFamily="34" charset="0"/>
              <a:buChar char="•"/>
            </a:pPr>
            <a:endParaRPr lang="cs-CZ" sz="1500" b="true" dirty="false">
              <a:latin typeface="Arial Nova Cond" panose="020B0506020202020204" pitchFamily="34" charset="0"/>
            </a:endParaRPr>
          </a:p>
          <a:p>
            <a:pPr lvl="0">
              <a:lnSpc>
                <a:spcPct val="90000"/>
              </a:lnSpc>
              <a:spcAft>
                <a:spcPts val="600"/>
              </a:spcAft>
            </a:pPr>
            <a:r>
              <a:rPr lang="cs-CZ" sz="1500" b="true" dirty="false">
                <a:latin typeface="Arial Nova Cond" panose="020B0506020202020204" pitchFamily="34" charset="0"/>
              </a:rPr>
              <a:t>Možnosti využití profesionální pěstounské péče: </a:t>
            </a:r>
          </a:p>
          <a:p>
            <a:pPr marL="57150" lvl="0" indent="-228600">
              <a:lnSpc>
                <a:spcPct val="90000"/>
              </a:lnSpc>
              <a:spcAft>
                <a:spcPts val="600"/>
              </a:spcAft>
              <a:buFont typeface="Arial" panose="020B0604020202020204" pitchFamily="34" charset="0"/>
              <a:buChar char="•"/>
            </a:pPr>
            <a:endParaRPr lang="cs-CZ" sz="1500" b="true" dirty="false">
              <a:latin typeface="Arial Nova Cond" panose="020B0506020202020204" pitchFamily="34" charset="0"/>
            </a:endParaRPr>
          </a:p>
          <a:p>
            <a:pPr marL="400050" indent="-228600" algn="just">
              <a:lnSpc>
                <a:spcPct val="90000"/>
              </a:lnSpc>
              <a:spcAft>
                <a:spcPts val="600"/>
              </a:spcAft>
              <a:buFont typeface="Arial" panose="020B0604020202020204" pitchFamily="34" charset="0"/>
              <a:buChar char="•"/>
              <a:tabLst>
                <a:tab pos="457200" algn="l"/>
              </a:tabLst>
            </a:pPr>
            <a:r>
              <a:rPr lang="cs-CZ" sz="1500" dirty="false">
                <a:latin typeface="Arial Nova Cond" panose="020B0506020202020204" pitchFamily="34" charset="0"/>
              </a:rPr>
              <a:t>Občasná pomoc při osobní péči o dítě až po intenzivní nácvik rodičovských kompetencí každodenní praxí (pěstoun je součástí širšího týmu pro práci s rodinou a podílí se na vytvoření podmínek pro úplné převzetí péče rodičem).</a:t>
            </a:r>
          </a:p>
          <a:p>
            <a:pPr marL="400050" indent="-228600" algn="just">
              <a:lnSpc>
                <a:spcPct val="90000"/>
              </a:lnSpc>
              <a:spcAft>
                <a:spcPts val="600"/>
              </a:spcAft>
              <a:buFont typeface="Arial" panose="020B0604020202020204" pitchFamily="34" charset="0"/>
              <a:buChar char="•"/>
              <a:tabLst>
                <a:tab pos="457200" algn="l"/>
              </a:tabLst>
            </a:pPr>
            <a:r>
              <a:rPr lang="cs-CZ" sz="1500" dirty="false">
                <a:latin typeface="Arial Nova Cond" panose="020B0506020202020204" pitchFamily="34" charset="0"/>
              </a:rPr>
              <a:t>Okamžité přijetí dítěte do péče (krizová pomoc v rámci tzv. neodkladné péče) – vytvoření sítě tzv. pohotovostních nebo krizových rodin – ukazuje se jako nezbytné zejména v souvislosti se zavedením věkové hranice pro umístění dítěte do pobytového zařízení bez výjimek.   </a:t>
            </a:r>
          </a:p>
          <a:p>
            <a:pPr marL="400050" indent="-228600" algn="just">
              <a:lnSpc>
                <a:spcPct val="90000"/>
              </a:lnSpc>
              <a:spcAft>
                <a:spcPts val="600"/>
              </a:spcAft>
              <a:buFont typeface="Arial" panose="020B0604020202020204" pitchFamily="34" charset="0"/>
              <a:buChar char="•"/>
              <a:tabLst>
                <a:tab pos="457200" algn="l"/>
              </a:tabLst>
            </a:pPr>
            <a:r>
              <a:rPr lang="cs-CZ" sz="1500" dirty="false">
                <a:latin typeface="Arial Nova Cond" panose="020B0506020202020204" pitchFamily="34" charset="0"/>
              </a:rPr>
              <a:t>Péče o děti se specifickými potřebami (tzv. sociálně-pedagogická péče, péče o traumatizované děti atd.). </a:t>
            </a:r>
          </a:p>
          <a:p>
            <a:pPr marL="400050" indent="-228600" algn="just">
              <a:lnSpc>
                <a:spcPct val="90000"/>
              </a:lnSpc>
              <a:spcAft>
                <a:spcPts val="600"/>
              </a:spcAft>
              <a:buFont typeface="Arial" panose="020B0604020202020204" pitchFamily="34" charset="0"/>
              <a:buChar char="•"/>
              <a:tabLst>
                <a:tab pos="457200" algn="l"/>
              </a:tabLst>
            </a:pPr>
            <a:r>
              <a:rPr lang="cs-CZ" sz="1500" dirty="false">
                <a:latin typeface="Arial Nova Cond" panose="020B0506020202020204" pitchFamily="34" charset="0"/>
              </a:rPr>
              <a:t>Dlouhodobá péče o děti s mentálním či kombinovaným postižením (prevence umístění dítěte do domova pro osoby se zdravotním postižením). </a:t>
            </a:r>
          </a:p>
          <a:p>
            <a:pPr marL="114300" indent="-228600">
              <a:lnSpc>
                <a:spcPct val="90000"/>
              </a:lnSpc>
              <a:spcAft>
                <a:spcPts val="600"/>
              </a:spcAft>
              <a:buFont typeface="Arial" panose="020B0604020202020204" pitchFamily="34" charset="0"/>
              <a:buChar char="•"/>
              <a:tabLst>
                <a:tab pos="457200" algn="l"/>
              </a:tabLst>
            </a:pPr>
            <a:endParaRPr lang="cs-CZ" sz="1500" dirty="false">
              <a:latin typeface="Arial Nova Cond" panose="020B0506020202020204" pitchFamily="34" charset="0"/>
            </a:endParaRPr>
          </a:p>
          <a:p>
            <a:pPr algn="just">
              <a:lnSpc>
                <a:spcPct val="90000"/>
              </a:lnSpc>
              <a:spcAft>
                <a:spcPts val="600"/>
              </a:spcAft>
              <a:tabLst>
                <a:tab pos="457200" algn="l"/>
              </a:tabLst>
            </a:pPr>
            <a:r>
              <a:rPr lang="cs-CZ" sz="1500" dirty="false">
                <a:latin typeface="Arial Nova Cond" panose="020B0506020202020204" pitchFamily="34" charset="0"/>
              </a:rPr>
              <a:t>Zkušenosti z 10 let fungování pěstounské péče na přechodnou dobu ukazují, že k výrazné změně dojde     i při cca 500 osobách, zajišťujících tento typ péče.</a:t>
            </a:r>
            <a:endParaRPr lang="cs-CZ" sz="1500" b="true" dirty="false">
              <a:latin typeface="Arial Nova Cond" panose="020B0506020202020204" pitchFamily="34" charset="0"/>
            </a:endParaRPr>
          </a:p>
        </p:txBody>
      </p:sp>
    </p:spTree>
    <p:extLst>
      <p:ext uri="{BB962C8B-B14F-4D97-AF65-F5344CB8AC3E}">
        <p14:creationId xmlns:p14="http://schemas.microsoft.com/office/powerpoint/2010/main" val="63115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4"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251520" y="332656"/>
            <a:ext cx="2880320" cy="864096"/>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Služby náhradní péče </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3347864" y="764704"/>
            <a:ext cx="5472608" cy="7146032"/>
          </a:xfrm>
          <a:prstGeom prst="rect">
            <a:avLst/>
          </a:prstGeom>
        </p:spPr>
        <p:txBody>
          <a:bodyPr vert="horz" lIns="91440" tIns="45720" rIns="91440" bIns="45720" rtlCol="false" anchor="ctr">
            <a:normAutofit lnSpcReduction="10000"/>
          </a:bodyPr>
          <a:lstStyle/>
          <a:p>
            <a:pPr marL="285750" lvl="0" indent="-228600">
              <a:lnSpc>
                <a:spcPct val="90000"/>
              </a:lnSpc>
              <a:spcAft>
                <a:spcPts val="100"/>
              </a:spcAft>
              <a:buFont typeface="Arial" panose="020B0604020202020204" pitchFamily="34" charset="0"/>
              <a:buChar char="•"/>
            </a:pPr>
            <a:endParaRPr lang="en-US" sz="1700" b="true" dirty="false">
              <a:effectLst/>
            </a:endParaRPr>
          </a:p>
          <a:p>
            <a:pPr lvl="0" indent="-228600">
              <a:lnSpc>
                <a:spcPct val="90000"/>
              </a:lnSpc>
              <a:spcAft>
                <a:spcPts val="800"/>
              </a:spcAft>
              <a:buFont typeface="Arial" panose="020B0604020202020204" pitchFamily="34" charset="0"/>
              <a:buChar char="•"/>
            </a:pPr>
            <a:endParaRPr lang="en-US" sz="1700" b="true" dirty="false"/>
          </a:p>
          <a:p>
            <a:pPr marL="285750" lvl="0" indent="-285750" algn="just">
              <a:spcAft>
                <a:spcPts val="200"/>
              </a:spcAft>
              <a:buFont typeface="Wingdings" panose="05000000000000000000" pitchFamily="2" charset="2"/>
              <a:buChar char="§"/>
            </a:pPr>
            <a:r>
              <a:rPr lang="cs-CZ" sz="1500" dirty="false">
                <a:latin typeface="Arial Nova Cond" panose="020B0506020202020204" pitchFamily="34" charset="0"/>
              </a:rPr>
              <a:t>Jde o služby ochrany dětí a podpory rodin, jejichž s</a:t>
            </a:r>
            <a:r>
              <a:rPr lang="cs-CZ" sz="1500" dirty="false">
                <a:effectLst/>
                <a:latin typeface="Arial Nova Cond" panose="020B0506020202020204" pitchFamily="34" charset="0"/>
              </a:rPr>
              <a:t>oučástí je pobytová forma</a:t>
            </a:r>
            <a:r>
              <a:rPr lang="cs-CZ" sz="1500" dirty="false">
                <a:latin typeface="Arial Nova Cond" panose="020B0506020202020204" pitchFamily="34" charset="0"/>
              </a:rPr>
              <a:t> péče o dítě (zároveň se u těchto služeb vytváří podmínky pro poskytování terénních a ambulantních služeb bez nutnosti další registrace). </a:t>
            </a:r>
            <a:r>
              <a:rPr lang="cs-CZ" sz="1500" dirty="false">
                <a:effectLst/>
                <a:latin typeface="Arial Nova Cond" panose="020B0506020202020204" pitchFamily="34" charset="0"/>
              </a:rPr>
              <a:t> </a:t>
            </a:r>
          </a:p>
          <a:p>
            <a:pPr marL="285750" lvl="0" indent="-285750" algn="just">
              <a:spcAft>
                <a:spcPts val="200"/>
              </a:spcAft>
              <a:buFont typeface="Wingdings" panose="05000000000000000000" pitchFamily="2" charset="2"/>
              <a:buChar char="§"/>
            </a:pPr>
            <a:r>
              <a:rPr lang="cs-CZ" sz="1500" dirty="false">
                <a:effectLst/>
                <a:latin typeface="Arial Nova Cond" panose="020B0506020202020204" pitchFamily="34" charset="0"/>
                <a:ea typeface="Calibri" panose="020F0502020204030204" pitchFamily="34" charset="0"/>
                <a:cs typeface="Times New Roman" panose="02020603050405020304" pitchFamily="18" charset="0"/>
              </a:rPr>
              <a:t>Účelem služeb náhradní péče je</a:t>
            </a:r>
            <a:r>
              <a:rPr lang="cs-CZ" sz="1500" dirty="false">
                <a:latin typeface="Arial Nova Cond" panose="020B0506020202020204" pitchFamily="34" charset="0"/>
                <a:ea typeface="Calibri" panose="020F0502020204030204" pitchFamily="34" charset="0"/>
                <a:cs typeface="Times New Roman" panose="02020603050405020304" pitchFamily="18" charset="0"/>
              </a:rPr>
              <a:t> </a:t>
            </a:r>
            <a:r>
              <a:rPr lang="cs-CZ" sz="1500" dirty="false">
                <a:effectLst/>
                <a:latin typeface="Arial Nova Cond" panose="020B0506020202020204" pitchFamily="34" charset="0"/>
                <a:ea typeface="Calibri" panose="020F0502020204030204" pitchFamily="34" charset="0"/>
                <a:cs typeface="Times New Roman" panose="02020603050405020304" pitchFamily="18" charset="0"/>
              </a:rPr>
              <a:t>zajištění řádné péče, výchovy             a ochrany dítěte v náhradní péči, zajištění neodkladné péče o dítě,  realizace aktivit vedoucích k opětovnému sloučení rodiny</a:t>
            </a:r>
            <a:r>
              <a:rPr lang="cs-CZ" sz="1500" dirty="false">
                <a:latin typeface="Arial Nova Cond" panose="020B0506020202020204" pitchFamily="34" charset="0"/>
                <a:ea typeface="Calibri" panose="020F0502020204030204" pitchFamily="34" charset="0"/>
                <a:cs typeface="Times New Roman" panose="02020603050405020304" pitchFamily="18" charset="0"/>
              </a:rPr>
              <a:t> (</a:t>
            </a:r>
            <a:r>
              <a:rPr lang="cs-CZ" sz="1500" dirty="false">
                <a:effectLst/>
                <a:latin typeface="Arial Nova Cond" panose="020B0506020202020204" pitchFamily="34" charset="0"/>
                <a:ea typeface="Calibri" panose="020F0502020204030204" pitchFamily="34" charset="0"/>
                <a:cs typeface="Times New Roman" panose="02020603050405020304" pitchFamily="18" charset="0"/>
              </a:rPr>
              <a:t>ledaže by to bylo v rozporu se zájmem dítěte v náhradní péči), zajištění vzdělávání dítěte v náhradní péči nebo mladého dospělého          a podpora těchto osob při utváření a rozvoji kompetencí potřebných pro samostatný život.</a:t>
            </a:r>
          </a:p>
          <a:p>
            <a:pPr marL="285750" lvl="0" indent="-285750" algn="just">
              <a:spcAft>
                <a:spcPts val="200"/>
              </a:spcAft>
              <a:buFont typeface="Wingdings" panose="05000000000000000000" pitchFamily="2" charset="2"/>
              <a:buChar char="§"/>
            </a:pPr>
            <a:r>
              <a:rPr lang="cs-CZ" sz="1500" dirty="false">
                <a:effectLst/>
                <a:latin typeface="Arial Nova Cond" panose="020B0506020202020204" pitchFamily="34" charset="0"/>
                <a:ea typeface="Calibri" panose="020F0502020204030204" pitchFamily="34" charset="0"/>
                <a:cs typeface="Times New Roman" panose="02020603050405020304" pitchFamily="18" charset="0"/>
              </a:rPr>
              <a:t>Poskytovatel služeb náhradní péče je oprávněn poskytovat služby  rodiči za účelem předcházení nebo překonání nepříznivé životní situace, v jejímž důsledku může dojít k omezení rodičovské odpovědnosti nebo jejího výkonu; cílem těchto služeb je zejména překonání překážek bránících rodiči v řádné péči o dítě nebo nezletilému rodiči spolu s jeho dítětem.  </a:t>
            </a:r>
          </a:p>
          <a:p>
            <a:pPr marL="285750" lvl="0" indent="-285750" algn="just">
              <a:spcAft>
                <a:spcPts val="200"/>
              </a:spcAft>
              <a:buFont typeface="Wingdings" panose="05000000000000000000" pitchFamily="2" charset="2"/>
              <a:buChar char="§"/>
            </a:pPr>
            <a:r>
              <a:rPr lang="cs-CZ" sz="1500" dirty="false">
                <a:effectLst/>
                <a:latin typeface="Arial Nova Cond" panose="020B0506020202020204" pitchFamily="34" charset="0"/>
                <a:ea typeface="Calibri" panose="020F0502020204030204" pitchFamily="34" charset="0"/>
                <a:cs typeface="Times New Roman" panose="02020603050405020304" pitchFamily="18" charset="0"/>
              </a:rPr>
              <a:t>Dítěti staršímu 16 let může být se souhlasem tohoto dítěte poskytována pobytová služba náhradní péče v samostatné domácnosti. </a:t>
            </a:r>
          </a:p>
          <a:p>
            <a:pPr marL="285750" lvl="0" indent="-285750" algn="just">
              <a:spcAft>
                <a:spcPts val="200"/>
              </a:spcAft>
              <a:buFont typeface="Wingdings" panose="05000000000000000000" pitchFamily="2" charset="2"/>
              <a:buChar char="§"/>
            </a:pPr>
            <a:r>
              <a:rPr lang="cs-CZ" sz="1500" dirty="false">
                <a:effectLst/>
                <a:latin typeface="Arial Nova Cond" panose="020B0506020202020204" pitchFamily="34" charset="0"/>
                <a:ea typeface="Calibri" panose="020F0502020204030204" pitchFamily="34" charset="0"/>
                <a:cs typeface="Times New Roman" panose="02020603050405020304" pitchFamily="18" charset="0"/>
              </a:rPr>
              <a:t>Dítě může být do péče poskytovatele služeb náhradní péče svěřeno rozhodnutím soudu nebo</a:t>
            </a:r>
            <a:r>
              <a:rPr lang="cs-CZ" sz="1500" dirty="false">
                <a:latin typeface="Arial Nova Cond" panose="020B0506020202020204" pitchFamily="34" charset="0"/>
                <a:ea typeface="Calibri" panose="020F0502020204030204" pitchFamily="34" charset="0"/>
                <a:cs typeface="Times New Roman" panose="02020603050405020304" pitchFamily="18" charset="0"/>
              </a:rPr>
              <a:t> </a:t>
            </a:r>
            <a:r>
              <a:rPr lang="cs-CZ" sz="1500" dirty="false">
                <a:effectLst/>
                <a:latin typeface="Arial Nova Cond" panose="020B0506020202020204" pitchFamily="34" charset="0"/>
                <a:ea typeface="Calibri" panose="020F0502020204030204" pitchFamily="34" charset="0"/>
                <a:cs typeface="Times New Roman" panose="02020603050405020304" pitchFamily="18" charset="0"/>
              </a:rPr>
              <a:t>na základě smlouvy uzavřené se zákonným zástupcem dítěte, tato smlouva podléhá schválení soudu před zahájením poskytování pobytové služby náhradní péče dítěti. </a:t>
            </a:r>
          </a:p>
          <a:p>
            <a:pPr marL="285750" lvl="0" indent="-285750" algn="just">
              <a:spcAft>
                <a:spcPts val="200"/>
              </a:spcAft>
              <a:buFont typeface="Wingdings" panose="05000000000000000000" pitchFamily="2" charset="2"/>
              <a:buChar char="§"/>
            </a:pPr>
            <a:r>
              <a:rPr lang="cs-CZ" sz="1500" dirty="false">
                <a:latin typeface="Arial Nova Cond" panose="020B0506020202020204" pitchFamily="34" charset="0"/>
                <a:ea typeface="Calibri" panose="020F0502020204030204" pitchFamily="34" charset="0"/>
                <a:cs typeface="Times New Roman" panose="02020603050405020304" pitchFamily="18" charset="0"/>
              </a:rPr>
              <a:t>Je stanovena minimální věková hranice pro poskytnutí pobytové služby (vychází se ze současné hranice 3 let, zároveň se vytváří předpoklady pro její postupné zvyšování). </a:t>
            </a:r>
            <a:endParaRPr lang="cs-CZ" sz="1500" dirty="false">
              <a:effectLst/>
              <a:latin typeface="Arial Nova Cond" panose="020B0506020202020204" pitchFamily="34"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Font typeface="Wingdings" panose="05000000000000000000" pitchFamily="2" charset="2"/>
              <a:buChar char="§"/>
            </a:pPr>
            <a:endParaRPr lang="cs-CZ" sz="1500" dirty="false">
              <a:effectLst/>
              <a:latin typeface="Arial Nova Cond" panose="020B0506020202020204" pitchFamily="34" charset="0"/>
            </a:endParaRPr>
          </a:p>
          <a:p>
            <a:pPr marL="285750" lvl="0" indent="-228600">
              <a:lnSpc>
                <a:spcPct val="90000"/>
              </a:lnSpc>
              <a:spcAft>
                <a:spcPts val="100"/>
              </a:spcAft>
              <a:buFont typeface="Arial" panose="020B0604020202020204" pitchFamily="34" charset="0"/>
              <a:buChar char="•"/>
            </a:pPr>
            <a:endParaRPr lang="en-US" sz="1700" b="true" dirty="false">
              <a:effectLst/>
            </a:endParaRPr>
          </a:p>
          <a:p>
            <a:pPr marL="285750" lvl="0" indent="-228600">
              <a:lnSpc>
                <a:spcPct val="90000"/>
              </a:lnSpc>
              <a:spcAft>
                <a:spcPts val="100"/>
              </a:spcAft>
              <a:buFont typeface="Arial" panose="020B0604020202020204" pitchFamily="34" charset="0"/>
              <a:buChar char="•"/>
            </a:pPr>
            <a:endParaRPr lang="en-US" sz="17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7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17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1700" dirty="false"/>
          </a:p>
          <a:p>
            <a:pPr marL="342900" indent="-228600">
              <a:lnSpc>
                <a:spcPct val="90000"/>
              </a:lnSpc>
              <a:spcAft>
                <a:spcPts val="600"/>
              </a:spcAft>
              <a:buFont typeface="Arial" panose="020B0604020202020204" pitchFamily="34" charset="0"/>
              <a:buChar char="•"/>
              <a:tabLst>
                <a:tab pos="457200" algn="l"/>
              </a:tabLst>
            </a:pPr>
            <a:endParaRPr lang="en-US" sz="17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700" dirty="false">
              <a:effectLst/>
            </a:endParaRPr>
          </a:p>
        </p:txBody>
      </p:sp>
    </p:spTree>
    <p:extLst>
      <p:ext uri="{BB962C8B-B14F-4D97-AF65-F5344CB8AC3E}">
        <p14:creationId xmlns:p14="http://schemas.microsoft.com/office/powerpoint/2010/main" val="2241878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pic>
        <p:nvPicPr>
          <p:cNvPr id="9" name="Picture 8" descr="Velká skupina parašutistů ve vzduchu">
            <a:extLst>
              <a:ext uri="{FF2B5EF4-FFF2-40B4-BE49-F238E27FC236}">
                <a16:creationId xmlns:a16="http://schemas.microsoft.com/office/drawing/2014/main" id="{36284CB3-E392-3AB0-B799-1B34CC056A1F}"/>
              </a:ext>
            </a:extLst>
          </p:cNvPr>
          <p:cNvPicPr>
            <a:picLocks noChangeAspect="true"/>
          </p:cNvPicPr>
          <p:nvPr/>
        </p:nvPicPr>
        <p:blipFill rotWithShape="true">
          <a:blip r:embed="rId3">
            <a:duotone>
              <a:schemeClr val="bg2">
                <a:shade val="45000"/>
                <a:satMod val="135000"/>
              </a:schemeClr>
              <a:prstClr val="white"/>
            </a:duotone>
          </a:blip>
          <a:srcRect r="11334"/>
          <a:stretch/>
        </p:blipFill>
        <p:spPr>
          <a:xfrm>
            <a:off x="20" y="10"/>
            <a:ext cx="9143980" cy="6857990"/>
          </a:xfrm>
          <a:prstGeom prst="rect">
            <a:avLst/>
          </a:prstGeom>
        </p:spPr>
      </p:pic>
      <p:sp>
        <p:nvSpPr>
          <p:cNvPr id="13" name="Rectangle 1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28650" y="365125"/>
            <a:ext cx="7886700" cy="759619"/>
          </a:xfrm>
        </p:spPr>
        <p:txBody>
          <a:bodyPr vert="horz" lIns="91440" tIns="45720" rIns="91440" bIns="45720" rtlCol="false" anchor="ctr">
            <a:normAutofit/>
          </a:bodyPr>
          <a:lstStyle/>
          <a:p>
            <a:pPr defTabSz="914400"/>
            <a:r>
              <a:rPr lang="cs-CZ" sz="2400" b="true" dirty="false">
                <a:solidFill>
                  <a:srgbClr val="000099"/>
                </a:solidFill>
                <a:latin typeface="Arial Nova Cond" panose="020B0506020202020204" pitchFamily="34" charset="0"/>
              </a:rPr>
              <a:t>Praktický příklad dopadu nové právní úpravy </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628650" y="1124744"/>
            <a:ext cx="7886700" cy="5052219"/>
          </a:xfrm>
          <a:prstGeom prst="rect">
            <a:avLst/>
          </a:prstGeom>
          <a:solidFill>
            <a:schemeClr val="bg1"/>
          </a:solidFill>
        </p:spPr>
        <p:txBody>
          <a:bodyPr vert="horz" lIns="91440" tIns="45720" rIns="91440" bIns="45720" rtlCol="false">
            <a:normAutofit/>
          </a:bodyPr>
          <a:lstStyle/>
          <a:p>
            <a:pPr lvl="0" algn="just">
              <a:lnSpc>
                <a:spcPct val="90000"/>
              </a:lnSpc>
              <a:spcAft>
                <a:spcPts val="600"/>
              </a:spcAft>
            </a:pPr>
            <a:r>
              <a:rPr lang="cs-CZ" sz="1500" b="true" dirty="false">
                <a:latin typeface="Arial Nova Cond" panose="020B0506020202020204" pitchFamily="34" charset="0"/>
              </a:rPr>
              <a:t>Dětský domov poskytuje služby nejen dětem, ale i rodině umístěného dítěte  </a:t>
            </a:r>
          </a:p>
          <a:p>
            <a:pPr marL="285750" lvl="0" indent="-228600" algn="just">
              <a:lnSpc>
                <a:spcPct val="90000"/>
              </a:lnSpc>
              <a:spcAft>
                <a:spcPts val="600"/>
              </a:spcAft>
              <a:buFont typeface="Arial" panose="020B0604020202020204" pitchFamily="34" charset="0"/>
              <a:buChar char="•"/>
            </a:pPr>
            <a:endParaRPr lang="cs-CZ" sz="1500" b="true" dirty="false">
              <a:latin typeface="Arial Nova Cond" panose="020B0506020202020204" pitchFamily="34" charset="0"/>
            </a:endParaRPr>
          </a:p>
          <a:p>
            <a:pPr marL="285750" lvl="0" indent="-228600" algn="just">
              <a:lnSpc>
                <a:spcPct val="90000"/>
              </a:lnSpc>
              <a:spcAft>
                <a:spcPts val="600"/>
              </a:spcAft>
              <a:buFont typeface="Arial" panose="020B0604020202020204" pitchFamily="34" charset="0"/>
              <a:buChar char="•"/>
            </a:pPr>
            <a:r>
              <a:rPr lang="cs-CZ" sz="1500" b="true" dirty="false">
                <a:latin typeface="Arial Nova Cond" panose="020B0506020202020204" pitchFamily="34" charset="0"/>
              </a:rPr>
              <a:t>Dnešní stav: </a:t>
            </a:r>
            <a:r>
              <a:rPr lang="cs-CZ" sz="1500" dirty="false">
                <a:latin typeface="Arial Nova Cond" panose="020B0506020202020204" pitchFamily="34" charset="0"/>
              </a:rPr>
              <a:t>Školské zařízení je nuceno registrovat se jako poskytovatel sociální služby (sociálně-aktivizační služby pro rodiny s dětmi, denní stacionář nebo jiné druhy služeb). Některé dětské domovy jsou zároveň registrovány jako zařízení pro děti vyžadující okamžitou pomoc (pověřená osoba). To znamená dva a více systémů právních vztahů k dítěti a rodině, standardů kvality, financování, kontroly atd.  </a:t>
            </a:r>
            <a:endParaRPr lang="cs-CZ" sz="1500" dirty="false">
              <a:effectLst/>
              <a:latin typeface="Arial Nova Cond" panose="020B0506020202020204" pitchFamily="34" charset="0"/>
            </a:endParaRPr>
          </a:p>
          <a:p>
            <a:pPr marL="114300" indent="-228600" algn="just">
              <a:lnSpc>
                <a:spcPct val="90000"/>
              </a:lnSpc>
              <a:spcAft>
                <a:spcPts val="600"/>
              </a:spcAft>
              <a:buFont typeface="Arial" panose="020B0604020202020204" pitchFamily="34" charset="0"/>
              <a:buChar char="•"/>
              <a:tabLst>
                <a:tab pos="457200" algn="l"/>
              </a:tabLst>
            </a:pPr>
            <a:endParaRPr lang="cs-CZ" sz="1500" dirty="false">
              <a:effectLst/>
              <a:latin typeface="Arial Nova Cond" panose="020B0506020202020204" pitchFamily="34" charset="0"/>
            </a:endParaRPr>
          </a:p>
          <a:p>
            <a:pPr algn="just">
              <a:lnSpc>
                <a:spcPct val="90000"/>
              </a:lnSpc>
              <a:spcAft>
                <a:spcPts val="600"/>
              </a:spcAft>
              <a:tabLst>
                <a:tab pos="457200" algn="l"/>
              </a:tabLst>
            </a:pPr>
            <a:r>
              <a:rPr lang="cs-CZ" sz="1500" dirty="false">
                <a:effectLst/>
                <a:latin typeface="Arial Nova Cond" panose="020B0506020202020204" pitchFamily="34" charset="0"/>
              </a:rPr>
              <a:t>K tomu je nutno dodat, že </a:t>
            </a:r>
            <a:r>
              <a:rPr lang="cs-CZ" sz="1500" dirty="false">
                <a:latin typeface="Arial Nova Cond" panose="020B0506020202020204" pitchFamily="34" charset="0"/>
              </a:rPr>
              <a:t>i školská zařízení pro výkon ústavní výchovy, které prošly transformací       a fungují v bytech, malých domech atd., nebo které poskytují terénní nebo ambulantní služby svěřeným dětem (děti na „dovolenkách“, děti na útěku) se v některých aspektech pohybují na hraně stávající právní úpravy. </a:t>
            </a:r>
            <a:endParaRPr lang="cs-CZ" sz="1500" dirty="false">
              <a:effectLst/>
              <a:latin typeface="Arial Nova Cond" panose="020B0506020202020204" pitchFamily="34" charset="0"/>
            </a:endParaRPr>
          </a:p>
          <a:p>
            <a:pPr marL="114300" indent="-228600" algn="just">
              <a:lnSpc>
                <a:spcPct val="90000"/>
              </a:lnSpc>
              <a:spcAft>
                <a:spcPts val="600"/>
              </a:spcAft>
              <a:buFont typeface="Arial" panose="020B0604020202020204" pitchFamily="34" charset="0"/>
              <a:buChar char="•"/>
              <a:tabLst>
                <a:tab pos="457200" algn="l"/>
              </a:tabLst>
            </a:pPr>
            <a:endParaRPr lang="cs-CZ" sz="1500" dirty="false">
              <a:effectLst/>
              <a:latin typeface="Arial Nova Cond" panose="020B0506020202020204" pitchFamily="34" charset="0"/>
            </a:endParaRPr>
          </a:p>
          <a:p>
            <a:pPr marL="342900" indent="-228600" algn="just">
              <a:lnSpc>
                <a:spcPct val="90000"/>
              </a:lnSpc>
              <a:spcAft>
                <a:spcPts val="600"/>
              </a:spcAft>
              <a:buFont typeface="Arial" panose="020B0604020202020204" pitchFamily="34" charset="0"/>
              <a:buChar char="•"/>
              <a:tabLst>
                <a:tab pos="457200" algn="l"/>
              </a:tabLst>
            </a:pPr>
            <a:r>
              <a:rPr lang="cs-CZ" sz="1500" b="true" dirty="false">
                <a:effectLst/>
                <a:latin typeface="Arial Nova Cond" panose="020B0506020202020204" pitchFamily="34" charset="0"/>
              </a:rPr>
              <a:t>Nová právní úprava: </a:t>
            </a:r>
            <a:r>
              <a:rPr lang="cs-CZ" sz="1500" dirty="false">
                <a:effectLst/>
                <a:latin typeface="Arial Nova Cond" panose="020B0506020202020204" pitchFamily="34" charset="0"/>
              </a:rPr>
              <a:t>Práce s rodinou umístěného dítěte bude základní součástí služeb náhradní péče (úhrada z veřejných rozpočtů bude zahrnovat nejen přímou péči o dítě, ale i tyto související aktivity). Právní úprava vytváří podmínky pro různé formy služeb (mimo velké objekty, terénní       i ambulantní), a doprovázení dítěte i mimo zařízení (podpora návratu dítěte do rodinného prostředí, příprava na samostatný život v dospělosti, návazná péče o mladé dospělé atd.). Všechny tyto činnosti budou vykonávány v rámci jediného oprávnění, s jednotnými procesy financování, řízení kvality atd. </a:t>
            </a:r>
          </a:p>
          <a:p>
            <a:pPr marL="342900" indent="-228600" algn="just">
              <a:lnSpc>
                <a:spcPct val="90000"/>
              </a:lnSpc>
              <a:spcAft>
                <a:spcPts val="600"/>
              </a:spcAft>
              <a:buFont typeface="Arial" panose="020B0604020202020204" pitchFamily="34" charset="0"/>
              <a:buChar char="•"/>
              <a:tabLst>
                <a:tab pos="457200" algn="l"/>
              </a:tabLst>
            </a:pPr>
            <a:endParaRPr lang="cs-CZ" sz="1500" b="true" dirty="false">
              <a:latin typeface="Arial Nova Cond" panose="020B0506020202020204" pitchFamily="34" charset="0"/>
            </a:endParaRPr>
          </a:p>
          <a:p>
            <a:pPr marL="114300" indent="-228600" algn="just">
              <a:lnSpc>
                <a:spcPct val="90000"/>
              </a:lnSpc>
              <a:spcAft>
                <a:spcPts val="600"/>
              </a:spcAft>
              <a:buFont typeface="Arial" panose="020B0604020202020204" pitchFamily="34" charset="0"/>
              <a:buChar char="•"/>
              <a:tabLst>
                <a:tab pos="457200" algn="l"/>
              </a:tabLst>
            </a:pPr>
            <a:endParaRPr lang="cs-CZ" sz="1500" dirty="false">
              <a:latin typeface="Arial Nova Cond" panose="020B0506020202020204" pitchFamily="34" charset="0"/>
            </a:endParaRPr>
          </a:p>
          <a:p>
            <a:pPr marL="114300" indent="-228600">
              <a:lnSpc>
                <a:spcPct val="90000"/>
              </a:lnSpc>
              <a:spcAft>
                <a:spcPts val="600"/>
              </a:spcAft>
              <a:buFont typeface="Arial" panose="020B0604020202020204" pitchFamily="34" charset="0"/>
              <a:buChar char="•"/>
              <a:tabLst>
                <a:tab pos="457200" algn="l"/>
              </a:tabLst>
            </a:pPr>
            <a:endParaRPr lang="en-US" sz="1400" dirty="false"/>
          </a:p>
          <a:p>
            <a:pPr marL="114300" indent="-228600">
              <a:lnSpc>
                <a:spcPct val="90000"/>
              </a:lnSpc>
              <a:spcAft>
                <a:spcPts val="600"/>
              </a:spcAft>
              <a:buFont typeface="Arial" panose="020B0604020202020204" pitchFamily="34" charset="0"/>
              <a:buChar char="•"/>
              <a:tabLst>
                <a:tab pos="457200" algn="l"/>
              </a:tabLst>
            </a:pPr>
            <a:endParaRPr lang="en-US" sz="1400" dirty="false"/>
          </a:p>
        </p:txBody>
      </p:sp>
    </p:spTree>
    <p:extLst>
      <p:ext uri="{BB962C8B-B14F-4D97-AF65-F5344CB8AC3E}">
        <p14:creationId xmlns:p14="http://schemas.microsoft.com/office/powerpoint/2010/main" val="2237344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9"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0"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251520" y="713312"/>
            <a:ext cx="3406080" cy="843480"/>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Neodkladná péče</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3059832" y="188640"/>
            <a:ext cx="5832648" cy="7560840"/>
          </a:xfrm>
          <a:prstGeom prst="rect">
            <a:avLst/>
          </a:prstGeom>
        </p:spPr>
        <p:txBody>
          <a:bodyPr vert="horz" lIns="91440" tIns="45720" rIns="91440" bIns="45720" rtlCol="false" anchor="ctr">
            <a:normAutofit/>
          </a:bodyPr>
          <a:lstStyle/>
          <a:p>
            <a:pPr marL="285750" lvl="0" indent="-228600">
              <a:lnSpc>
                <a:spcPct val="90000"/>
              </a:lnSpc>
              <a:spcAft>
                <a:spcPts val="100"/>
              </a:spcAft>
              <a:buFont typeface="Arial" panose="020B0604020202020204" pitchFamily="34" charset="0"/>
              <a:buChar char="•"/>
            </a:pPr>
            <a:endParaRPr lang="en-US" sz="900" b="true" dirty="false">
              <a:effectLst/>
            </a:endParaRPr>
          </a:p>
          <a:p>
            <a:pPr marL="285750" lvl="0" indent="-285750" algn="just">
              <a:lnSpc>
                <a:spcPct val="90000"/>
              </a:lnSpc>
              <a:spcBef>
                <a:spcPts val="600"/>
              </a:spcBef>
              <a:spcAft>
                <a:spcPts val="600"/>
              </a:spcAft>
              <a:buFont typeface="Wingdings" panose="05000000000000000000" pitchFamily="2" charset="2"/>
              <a:buChar char="§"/>
            </a:pPr>
            <a:r>
              <a:rPr lang="cs-CZ" sz="1500" dirty="false">
                <a:effectLst/>
                <a:latin typeface="Arial Nova Cond" panose="020B0506020202020204" pitchFamily="34" charset="0"/>
              </a:rPr>
              <a:t>Neodkladná péče je poskytována na nezbytně nutnou dobu dítěti, které se ocitlo bez jakékoliv péče nebo ochrany, anebo jehož život, normální vývoj nebo jiný důležitý zájem je vážně ohrožen nebo byl-li narušen.</a:t>
            </a:r>
          </a:p>
          <a:p>
            <a:pPr marL="285750" lvl="0" indent="-285750" algn="just">
              <a:lnSpc>
                <a:spcPct val="90000"/>
              </a:lnSpc>
              <a:spcBef>
                <a:spcPts val="600"/>
              </a:spcBef>
              <a:spcAft>
                <a:spcPts val="600"/>
              </a:spcAft>
              <a:buFont typeface="Wingdings" panose="05000000000000000000" pitchFamily="2" charset="2"/>
              <a:buChar char="§"/>
            </a:pPr>
            <a:r>
              <a:rPr lang="cs-CZ" sz="1500" dirty="false">
                <a:effectLst/>
                <a:latin typeface="Arial Nova Cond" panose="020B0506020202020204" pitchFamily="34" charset="0"/>
              </a:rPr>
              <a:t>Pro zajištění neodkladné péče je přednostně využívána péče osoby blízké dítěti. Nelze-li zajistit neodkladnou péči prostřednictvím péče fyzické osoby, je neodkladnou péči povinen poskytnout poskytovatel služeb ochrany dětí a podpory rodin, který má poskytování neodkladné péče zařazeno do okruhu poskytovaných služeb. Tento poskytovatel je povinen zajistit nepřetržité provoz služeb neodkladné péče.</a:t>
            </a:r>
          </a:p>
          <a:p>
            <a:pPr marL="285750" lvl="0" indent="-285750" algn="just">
              <a:lnSpc>
                <a:spcPct val="90000"/>
              </a:lnSpc>
              <a:spcBef>
                <a:spcPts val="600"/>
              </a:spcBef>
              <a:spcAft>
                <a:spcPts val="800"/>
              </a:spcAft>
              <a:buFont typeface="Wingdings" panose="05000000000000000000" pitchFamily="2" charset="2"/>
              <a:buChar char="§"/>
            </a:pPr>
            <a:r>
              <a:rPr lang="cs-CZ" sz="1500" dirty="false">
                <a:effectLst/>
                <a:latin typeface="Arial Nova Cond" panose="020B0506020202020204" pitchFamily="34" charset="0"/>
              </a:rPr>
              <a:t> Neodkladná péče je poskytována na základě: </a:t>
            </a:r>
          </a:p>
          <a:p>
            <a:pPr marL="650875" lvl="0" indent="-342900" algn="just">
              <a:lnSpc>
                <a:spcPct val="90000"/>
              </a:lnSpc>
              <a:buFont typeface="+mj-lt"/>
              <a:buAutoNum type="alphaLcParenR"/>
            </a:pPr>
            <a:r>
              <a:rPr lang="cs-CZ" sz="1500" dirty="false">
                <a:effectLst/>
                <a:latin typeface="Arial Nova Cond" panose="020B0506020202020204" pitchFamily="34" charset="0"/>
              </a:rPr>
              <a:t>předběžného opatření upravujícího poměry dítěte,</a:t>
            </a:r>
          </a:p>
          <a:p>
            <a:pPr marL="650875" lvl="0" indent="-342900" algn="just">
              <a:lnSpc>
                <a:spcPct val="90000"/>
              </a:lnSpc>
              <a:buFont typeface="+mj-lt"/>
              <a:buAutoNum type="alphaLcParenR"/>
            </a:pPr>
            <a:r>
              <a:rPr lang="cs-CZ" sz="1500" dirty="false">
                <a:effectLst/>
                <a:latin typeface="Arial Nova Cond" panose="020B0506020202020204" pitchFamily="34" charset="0"/>
              </a:rPr>
              <a:t>žádosti obecního úřadu obce s rozšířenou působností; doba poskytování neodkladné péče nesmí přesáhnout 48 hodin, </a:t>
            </a:r>
          </a:p>
          <a:p>
            <a:pPr marL="650875" lvl="0" indent="-342900" algn="just">
              <a:lnSpc>
                <a:spcPct val="90000"/>
              </a:lnSpc>
              <a:buFont typeface="+mj-lt"/>
              <a:buAutoNum type="alphaLcParenR"/>
            </a:pPr>
            <a:r>
              <a:rPr lang="cs-CZ" sz="1500" dirty="false">
                <a:effectLst/>
                <a:latin typeface="Arial Nova Cond" panose="020B0506020202020204" pitchFamily="34" charset="0"/>
              </a:rPr>
              <a:t>žádosti dítěte; doba poskytování neodkladné péče nesmí přesáhnout 48 hodin, </a:t>
            </a:r>
          </a:p>
          <a:p>
            <a:pPr marL="650875" lvl="0" indent="-342900" algn="just">
              <a:lnSpc>
                <a:spcPct val="90000"/>
              </a:lnSpc>
              <a:buFont typeface="+mj-lt"/>
              <a:buAutoNum type="alphaLcParenR"/>
            </a:pPr>
            <a:r>
              <a:rPr lang="cs-CZ" sz="1500" dirty="false">
                <a:effectLst/>
                <a:latin typeface="Arial Nova Cond" panose="020B0506020202020204" pitchFamily="34" charset="0"/>
              </a:rPr>
              <a:t>smlouvy uzavřené s rodičem; doba poskytování neodkladné péče nesmí přesáhnout 30 dnů. </a:t>
            </a:r>
          </a:p>
          <a:p>
            <a:pPr marL="536575" lvl="0" indent="-228600" algn="just">
              <a:lnSpc>
                <a:spcPct val="90000"/>
              </a:lnSpc>
              <a:spcAft>
                <a:spcPts val="600"/>
              </a:spcAft>
              <a:buFont typeface="Arial" panose="020B0604020202020204" pitchFamily="34" charset="0"/>
              <a:buChar char="•"/>
            </a:pPr>
            <a:endParaRPr lang="cs-CZ" sz="1500" dirty="false">
              <a:effectLst/>
              <a:latin typeface="Arial Nova Cond" panose="020B0506020202020204" pitchFamily="34" charset="0"/>
            </a:endParaRPr>
          </a:p>
          <a:p>
            <a:pPr marL="273050" indent="-228600" algn="just">
              <a:lnSpc>
                <a:spcPct val="90000"/>
              </a:lnSpc>
              <a:spcAft>
                <a:spcPts val="600"/>
              </a:spcAft>
              <a:buFont typeface="Arial" panose="020B0604020202020204" pitchFamily="34" charset="0"/>
              <a:buChar char="•"/>
            </a:pPr>
            <a:r>
              <a:rPr lang="cs-CZ" sz="1500" dirty="false">
                <a:effectLst/>
                <a:latin typeface="Arial Nova Cond" panose="020B0506020202020204" pitchFamily="34" charset="0"/>
              </a:rPr>
              <a:t>O žádosti dítěte nebo uzavření smlouvy s rodičem, na jejichž základě je poskytována neodkladná péče dítěti, je poskytovatel služeb ochrany dětí a podpory rodin povinen neprodleně informovat obecní úřad obce s rozšířenou působností příslušný podle místa trvalého pobytu dítěte. </a:t>
            </a:r>
          </a:p>
          <a:p>
            <a:pPr marL="273050" indent="-228600" algn="just">
              <a:lnSpc>
                <a:spcPct val="90000"/>
              </a:lnSpc>
              <a:spcAft>
                <a:spcPts val="600"/>
              </a:spcAft>
              <a:buFont typeface="Arial" panose="020B0604020202020204" pitchFamily="34" charset="0"/>
              <a:buChar char="•"/>
            </a:pPr>
            <a:r>
              <a:rPr lang="cs-CZ" sz="1500" dirty="false">
                <a:latin typeface="Arial Nova Cond" panose="020B0506020202020204" pitchFamily="34" charset="0"/>
              </a:rPr>
              <a:t>Za zajištění neodkladné péče odpovídá obecní úřad obce                     s rozšířenou působností (obce I. typu poskytují potřebnou součinnost). </a:t>
            </a:r>
            <a:endParaRPr lang="cs-CZ" sz="1500" dirty="false">
              <a:effectLst/>
              <a:latin typeface="Arial Nova Cond" panose="020B0506020202020204" pitchFamily="34" charset="0"/>
            </a:endParaRPr>
          </a:p>
          <a:p>
            <a:pPr marL="180340" indent="-228600" algn="just">
              <a:lnSpc>
                <a:spcPct val="90000"/>
              </a:lnSpc>
              <a:spcAft>
                <a:spcPts val="600"/>
              </a:spcAft>
              <a:buFont typeface="Arial" panose="020B0604020202020204" pitchFamily="34" charset="0"/>
              <a:buChar char="•"/>
            </a:pPr>
            <a:endParaRPr lang="cs-CZ" sz="1500" b="true" dirty="false">
              <a:effectLst/>
              <a:latin typeface="Arial Nova Cond" panose="020B0506020202020204" pitchFamily="34" charset="0"/>
            </a:endParaRPr>
          </a:p>
          <a:p>
            <a:pPr marL="285750" lvl="0" indent="-228600">
              <a:lnSpc>
                <a:spcPct val="90000"/>
              </a:lnSpc>
              <a:spcAft>
                <a:spcPts val="100"/>
              </a:spcAft>
              <a:buFont typeface="Arial" panose="020B0604020202020204" pitchFamily="34" charset="0"/>
              <a:buChar char="•"/>
            </a:pPr>
            <a:endParaRPr lang="en-US" sz="1500" dirty="false">
              <a:effectLst/>
              <a:latin typeface="Arial Nova Cond" panose="020B0506020202020204" pitchFamily="34" charset="0"/>
            </a:endParaRPr>
          </a:p>
          <a:p>
            <a:pPr marL="342900" lvl="0" indent="-228600">
              <a:lnSpc>
                <a:spcPct val="90000"/>
              </a:lnSpc>
              <a:spcAft>
                <a:spcPts val="600"/>
              </a:spcAft>
              <a:buFont typeface="Arial" panose="020B0604020202020204" pitchFamily="34" charset="0"/>
              <a:buChar char="•"/>
              <a:tabLst>
                <a:tab pos="457200" algn="l"/>
              </a:tabLst>
            </a:pPr>
            <a:endParaRPr lang="en-US" sz="9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9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900" dirty="false"/>
          </a:p>
          <a:p>
            <a:pPr marL="342900" indent="-228600">
              <a:lnSpc>
                <a:spcPct val="90000"/>
              </a:lnSpc>
              <a:spcAft>
                <a:spcPts val="600"/>
              </a:spcAft>
              <a:buFont typeface="Arial" panose="020B0604020202020204" pitchFamily="34" charset="0"/>
              <a:buChar char="•"/>
              <a:tabLst>
                <a:tab pos="457200" algn="l"/>
              </a:tabLst>
            </a:pPr>
            <a:endParaRPr lang="en-US" sz="9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900" dirty="false">
              <a:effectLst/>
            </a:endParaRPr>
          </a:p>
        </p:txBody>
      </p:sp>
    </p:spTree>
    <p:extLst>
      <p:ext uri="{BB962C8B-B14F-4D97-AF65-F5344CB8AC3E}">
        <p14:creationId xmlns:p14="http://schemas.microsoft.com/office/powerpoint/2010/main" val="2764563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4"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107504" y="713312"/>
            <a:ext cx="3024336" cy="1347536"/>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Návazná péče o mladé dospělé</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3491880" y="548680"/>
            <a:ext cx="5256584" cy="7992888"/>
          </a:xfrm>
          <a:prstGeom prst="rect">
            <a:avLst/>
          </a:prstGeom>
        </p:spPr>
        <p:txBody>
          <a:bodyPr vert="horz" lIns="91440" tIns="45720" rIns="91440" bIns="45720" rtlCol="false" anchor="ctr">
            <a:normAutofit/>
          </a:bodyPr>
          <a:lstStyle/>
          <a:p>
            <a:pPr marL="285750" lvl="0" indent="-228600" algn="just">
              <a:lnSpc>
                <a:spcPct val="90000"/>
              </a:lnSpc>
              <a:spcAft>
                <a:spcPts val="1200"/>
              </a:spcAft>
              <a:buFont typeface="Arial" panose="020B0604020202020204" pitchFamily="34" charset="0"/>
              <a:buChar char="•"/>
            </a:pPr>
            <a:r>
              <a:rPr lang="cs-CZ" sz="1500" dirty="false">
                <a:effectLst/>
                <a:latin typeface="Arial Nova Cond" panose="020B0506020202020204" pitchFamily="34" charset="0"/>
              </a:rPr>
              <a:t>Maximálně je poskytována do 26 let věku, </a:t>
            </a:r>
            <a:r>
              <a:rPr lang="cs-CZ" sz="1500" u="sng" dirty="false">
                <a:effectLst/>
                <a:latin typeface="Arial Nova Cond" panose="020B0506020202020204" pitchFamily="34" charset="0"/>
              </a:rPr>
              <a:t>není vázána na podmínku, zda se mladý dospělý připravuje na budoucí povolání.</a:t>
            </a:r>
            <a:r>
              <a:rPr lang="cs-CZ" sz="1500" dirty="false">
                <a:effectLst/>
                <a:latin typeface="Arial Nova Cond" panose="020B0506020202020204" pitchFamily="34" charset="0"/>
              </a:rPr>
              <a:t> </a:t>
            </a:r>
          </a:p>
          <a:p>
            <a:pPr marL="285750" lvl="0" indent="-228600" algn="just">
              <a:lnSpc>
                <a:spcPct val="90000"/>
              </a:lnSpc>
              <a:spcAft>
                <a:spcPts val="1200"/>
              </a:spcAft>
              <a:buFont typeface="Arial" panose="020B0604020202020204" pitchFamily="34" charset="0"/>
              <a:buChar char="•"/>
            </a:pPr>
            <a:r>
              <a:rPr lang="cs-CZ" sz="1500" dirty="false">
                <a:latin typeface="Arial Nova Cond" panose="020B0506020202020204" pitchFamily="34" charset="0"/>
              </a:rPr>
              <a:t>Primárně je určena pro děti opouštějící náhradní formy péče, nově existuje možnost poskytovat ji i mladým lidem, jimž nemůže poskytnou dostatečnou podporu rodinné prostředí. </a:t>
            </a:r>
          </a:p>
          <a:p>
            <a:pPr marL="285750" indent="-228600" algn="just">
              <a:lnSpc>
                <a:spcPct val="90000"/>
              </a:lnSpc>
              <a:spcAft>
                <a:spcPts val="1200"/>
              </a:spcAft>
              <a:buFont typeface="Arial" panose="020B0604020202020204" pitchFamily="34" charset="0"/>
              <a:buChar char="•"/>
            </a:pPr>
            <a:r>
              <a:rPr lang="cs-CZ" sz="1500" dirty="false">
                <a:effectLst/>
                <a:latin typeface="Arial Nova Cond" panose="020B0506020202020204" pitchFamily="34" charset="0"/>
                <a:ea typeface="Calibri" panose="020F0502020204030204" pitchFamily="34" charset="0"/>
              </a:rPr>
              <a:t>Možno žádat opakovaně o poskytnutí služby (lhůta 2 roky od dosažení zletilosti nebo ukončení předchozí služby). </a:t>
            </a:r>
          </a:p>
          <a:p>
            <a:pPr marL="285750" indent="-228600" algn="just">
              <a:lnSpc>
                <a:spcPct val="90000"/>
              </a:lnSpc>
              <a:spcAft>
                <a:spcPts val="1200"/>
              </a:spcAft>
              <a:buFont typeface="Arial" panose="020B0604020202020204" pitchFamily="34" charset="0"/>
              <a:buChar char="•"/>
            </a:pPr>
            <a:r>
              <a:rPr lang="cs-CZ" sz="1500" dirty="false">
                <a:latin typeface="Arial Nova Cond" panose="020B0506020202020204" pitchFamily="34" charset="0"/>
                <a:ea typeface="Calibri" panose="020F0502020204030204" pitchFamily="34" charset="0"/>
              </a:rPr>
              <a:t>Službu návazné péče poskytuje zařízení (poskytovatel), který měl mladého dospělého v péči,  u ostatních poskytovatelů jde o fakultativní činnost. </a:t>
            </a:r>
          </a:p>
          <a:p>
            <a:pPr marL="285750" indent="-228600" algn="just">
              <a:lnSpc>
                <a:spcPct val="90000"/>
              </a:lnSpc>
              <a:spcAft>
                <a:spcPts val="1200"/>
              </a:spcAft>
              <a:buFont typeface="Arial" panose="020B0604020202020204" pitchFamily="34" charset="0"/>
              <a:buChar char="•"/>
            </a:pPr>
            <a:r>
              <a:rPr lang="cs-CZ" sz="1500" dirty="false">
                <a:latin typeface="Arial Nova Cond" panose="020B0506020202020204" pitchFamily="34" charset="0"/>
                <a:ea typeface="Calibri" panose="020F0502020204030204" pitchFamily="34" charset="0"/>
              </a:rPr>
              <a:t>Součástí smlouvy o poskytování návazné péče je </a:t>
            </a:r>
            <a:r>
              <a:rPr lang="cs-CZ" sz="1500" dirty="false">
                <a:effectLst/>
                <a:latin typeface="Arial Nova Cond" panose="020B0506020202020204" pitchFamily="34" charset="0"/>
                <a:ea typeface="Calibri" panose="020F0502020204030204" pitchFamily="34" charset="0"/>
              </a:rPr>
              <a:t>závazek naplňování plánu podpory mladého dospělého.</a:t>
            </a:r>
          </a:p>
          <a:p>
            <a:pPr marL="285750" indent="-228600" algn="just">
              <a:lnSpc>
                <a:spcPct val="90000"/>
              </a:lnSpc>
              <a:spcAft>
                <a:spcPts val="1200"/>
              </a:spcAft>
              <a:buFont typeface="Arial" panose="020B0604020202020204" pitchFamily="34" charset="0"/>
              <a:buChar char="•"/>
            </a:pPr>
            <a:r>
              <a:rPr lang="cs-CZ" sz="1500" dirty="false">
                <a:latin typeface="Arial Nova Cond" panose="020B0506020202020204" pitchFamily="34" charset="0"/>
                <a:ea typeface="Calibri" panose="020F0502020204030204" pitchFamily="34" charset="0"/>
              </a:rPr>
              <a:t>Služba je poskytována za finanční spoluúčasti mladého dospělého (zdrojem může být zaopatřovací příspěvek – dávka zavedená v roce 2021).</a:t>
            </a:r>
          </a:p>
          <a:p>
            <a:pPr marL="285750" indent="-228600" algn="just">
              <a:lnSpc>
                <a:spcPct val="90000"/>
              </a:lnSpc>
              <a:spcAft>
                <a:spcPts val="1200"/>
              </a:spcAft>
              <a:buFont typeface="Arial" panose="020B0604020202020204" pitchFamily="34" charset="0"/>
              <a:buChar char="•"/>
            </a:pPr>
            <a:r>
              <a:rPr lang="cs-CZ" sz="1500" dirty="false">
                <a:effectLst/>
                <a:latin typeface="Arial Nova Cond" panose="020B0506020202020204" pitchFamily="34" charset="0"/>
                <a:ea typeface="Calibri" panose="020F0502020204030204" pitchFamily="34" charset="0"/>
              </a:rPr>
              <a:t>Výjimka z povinnosti poskytovatele zajistit službu návazné péče: pokud došlo k předchozímu ukončení poskytování služeb návazné péče výpovědí smlouvy ze strany poskytovatele pro porušování smluvních povinností mladým dospělým</a:t>
            </a:r>
            <a:r>
              <a:rPr lang="cs-CZ" sz="1400" dirty="false">
                <a:effectLst/>
                <a:latin typeface="Arial Nova Cond" panose="020B0506020202020204" pitchFamily="34" charset="0"/>
                <a:ea typeface="Calibri" panose="020F0502020204030204" pitchFamily="34" charset="0"/>
              </a:rPr>
              <a:t>.</a:t>
            </a:r>
            <a:endParaRPr lang="cs-CZ" sz="1400" dirty="false">
              <a:effectLst/>
              <a:latin typeface="Arial Nova Cond" panose="020B0506020202020204" pitchFamily="34" charset="0"/>
            </a:endParaRPr>
          </a:p>
          <a:p>
            <a:pPr marL="285750" lvl="0" indent="-228600">
              <a:lnSpc>
                <a:spcPct val="90000"/>
              </a:lnSpc>
              <a:spcAft>
                <a:spcPts val="100"/>
              </a:spcAft>
              <a:buFont typeface="Arial" panose="020B0604020202020204" pitchFamily="34" charset="0"/>
              <a:buChar char="•"/>
            </a:pPr>
            <a:endParaRPr lang="en-US" sz="1700" b="true" dirty="false">
              <a:effectLst/>
            </a:endParaRPr>
          </a:p>
          <a:p>
            <a:pPr marL="285750" lvl="0" indent="-228600">
              <a:lnSpc>
                <a:spcPct val="90000"/>
              </a:lnSpc>
              <a:spcAft>
                <a:spcPts val="100"/>
              </a:spcAft>
              <a:buFont typeface="Arial" panose="020B0604020202020204" pitchFamily="34" charset="0"/>
              <a:buChar char="•"/>
            </a:pPr>
            <a:endParaRPr lang="en-US" sz="17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7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17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1700" dirty="false"/>
          </a:p>
          <a:p>
            <a:pPr marL="342900" indent="-228600">
              <a:lnSpc>
                <a:spcPct val="90000"/>
              </a:lnSpc>
              <a:spcAft>
                <a:spcPts val="600"/>
              </a:spcAft>
              <a:buFont typeface="Arial" panose="020B0604020202020204" pitchFamily="34" charset="0"/>
              <a:buChar char="•"/>
              <a:tabLst>
                <a:tab pos="457200" algn="l"/>
              </a:tabLst>
            </a:pPr>
            <a:endParaRPr lang="en-US" sz="17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700" dirty="false">
              <a:effectLst/>
            </a:endParaRPr>
          </a:p>
        </p:txBody>
      </p:sp>
    </p:spTree>
    <p:extLst>
      <p:ext uri="{BB962C8B-B14F-4D97-AF65-F5344CB8AC3E}">
        <p14:creationId xmlns:p14="http://schemas.microsoft.com/office/powerpoint/2010/main" val="1983780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pic>
        <p:nvPicPr>
          <p:cNvPr id="9" name="Picture 8" descr="Stůl se stetoskopem a klávesnicí počítače">
            <a:extLst>
              <a:ext uri="{FF2B5EF4-FFF2-40B4-BE49-F238E27FC236}">
                <a16:creationId xmlns:a16="http://schemas.microsoft.com/office/drawing/2014/main" id="{93724DAC-AB2F-07D1-F82D-EE5AF352C0CF}"/>
              </a:ext>
            </a:extLst>
          </p:cNvPr>
          <p:cNvPicPr>
            <a:picLocks noChangeAspect="true"/>
          </p:cNvPicPr>
          <p:nvPr/>
        </p:nvPicPr>
        <p:blipFill rotWithShape="true">
          <a:blip r:embed="rId3">
            <a:duotone>
              <a:schemeClr val="bg2">
                <a:shade val="45000"/>
                <a:satMod val="135000"/>
              </a:schemeClr>
              <a:prstClr val="white"/>
            </a:duotone>
          </a:blip>
          <a:srcRect l="11000" r="-1" b="-1"/>
          <a:stretch/>
        </p:blipFill>
        <p:spPr>
          <a:xfrm>
            <a:off x="-180528" y="9"/>
            <a:ext cx="9324528" cy="6993401"/>
          </a:xfrm>
          <a:prstGeom prst="rect">
            <a:avLst/>
          </a:prstGeom>
        </p:spPr>
      </p:pic>
      <p:sp>
        <p:nvSpPr>
          <p:cNvPr id="13" name="Rectangle 1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28650" y="365125"/>
            <a:ext cx="7886700" cy="1325563"/>
          </a:xfrm>
        </p:spPr>
        <p:txBody>
          <a:bodyPr vert="horz" lIns="91440" tIns="45720" rIns="91440" bIns="45720" rtlCol="false" anchor="ctr">
            <a:normAutofit/>
          </a:bodyPr>
          <a:lstStyle/>
          <a:p>
            <a:pPr defTabSz="914400"/>
            <a:r>
              <a:rPr lang="cs-CZ" sz="2400" b="true" dirty="false">
                <a:solidFill>
                  <a:srgbClr val="000099"/>
                </a:solidFill>
                <a:latin typeface="Arial Nova Cond" panose="020B0506020202020204" pitchFamily="34" charset="0"/>
              </a:rPr>
              <a:t>Praktický příklad dopadu nové právní úpravy </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628650" y="1484784"/>
            <a:ext cx="7886700" cy="4692179"/>
          </a:xfrm>
          <a:prstGeom prst="rect">
            <a:avLst/>
          </a:prstGeom>
          <a:solidFill>
            <a:schemeClr val="bg1"/>
          </a:solidFill>
        </p:spPr>
        <p:txBody>
          <a:bodyPr vert="horz" lIns="91440" tIns="45720" rIns="91440" bIns="45720" rtlCol="false">
            <a:normAutofit/>
          </a:bodyPr>
          <a:lstStyle/>
          <a:p>
            <a:pPr lvl="0" algn="just">
              <a:lnSpc>
                <a:spcPct val="90000"/>
              </a:lnSpc>
              <a:spcAft>
                <a:spcPts val="600"/>
              </a:spcAft>
            </a:pPr>
            <a:r>
              <a:rPr lang="cs-CZ" sz="1500" b="true" dirty="false">
                <a:latin typeface="Arial Nova Cond" panose="020B0506020202020204" pitchFamily="34" charset="0"/>
              </a:rPr>
              <a:t>Mladý dospělý, nestuduje, po dosažení zletilosti chce okamžitě opustit dětský domov, bez odpovídajícího zázemí v rodině nebo u blízkých osob</a:t>
            </a:r>
          </a:p>
          <a:p>
            <a:pPr marL="285750" lvl="0" indent="-228600" algn="just">
              <a:lnSpc>
                <a:spcPct val="90000"/>
              </a:lnSpc>
              <a:spcAft>
                <a:spcPts val="600"/>
              </a:spcAft>
              <a:buFont typeface="Arial" panose="020B0604020202020204" pitchFamily="34" charset="0"/>
              <a:buChar char="•"/>
            </a:pPr>
            <a:endParaRPr lang="cs-CZ" sz="1500" b="true" dirty="false">
              <a:latin typeface="Arial Nova Cond" panose="020B0506020202020204" pitchFamily="34" charset="0"/>
            </a:endParaRPr>
          </a:p>
          <a:p>
            <a:pPr marL="285750" lvl="0" indent="-228600" algn="just">
              <a:lnSpc>
                <a:spcPct val="90000"/>
              </a:lnSpc>
              <a:spcAft>
                <a:spcPts val="600"/>
              </a:spcAft>
              <a:buFont typeface="Arial" panose="020B0604020202020204" pitchFamily="34" charset="0"/>
              <a:buChar char="•"/>
            </a:pPr>
            <a:r>
              <a:rPr lang="cs-CZ" sz="1500" b="true" dirty="false">
                <a:latin typeface="Arial Nova Cond" panose="020B0506020202020204" pitchFamily="34" charset="0"/>
              </a:rPr>
              <a:t>Dnešní stav: </a:t>
            </a:r>
            <a:r>
              <a:rPr lang="cs-CZ" sz="1500" dirty="false">
                <a:latin typeface="Arial Nova Cond" panose="020B0506020202020204" pitchFamily="34" charset="0"/>
              </a:rPr>
              <a:t>Ústavní výchova končí zletilostí (prodloužení do 19 let je zcela výjimečné, jde o cca 40 osob ročně). Zařízení vyplatí mladému dospělému tzv. věcnou pomoc ve výši 25 tis. Kč (nebo poskytne věci ve stejné hodnotě). Tím formální vztah zařízení k mladému dospělému končí. Zkušenosti domů na půl cesty svědčí o tom, že mladí dospělí nevyužívají služby domu na půl cesty bezprostředně po ukončení ústavní výchovy, ale až s časovým odstupem (často několika let) a ve velmi složité životní situaci (pobyt na ulici, výkon trestu odnětí svobody atd.). </a:t>
            </a:r>
            <a:endParaRPr lang="cs-CZ" sz="1500" dirty="false">
              <a:effectLst/>
              <a:latin typeface="Arial Nova Cond" panose="020B0506020202020204" pitchFamily="34" charset="0"/>
            </a:endParaRPr>
          </a:p>
          <a:p>
            <a:pPr marL="114300" indent="-228600" algn="just">
              <a:lnSpc>
                <a:spcPct val="90000"/>
              </a:lnSpc>
              <a:spcAft>
                <a:spcPts val="600"/>
              </a:spcAft>
              <a:buFont typeface="Arial" panose="020B0604020202020204" pitchFamily="34" charset="0"/>
              <a:buChar char="•"/>
              <a:tabLst>
                <a:tab pos="457200" algn="l"/>
              </a:tabLst>
            </a:pPr>
            <a:endParaRPr lang="cs-CZ" sz="1500" dirty="false">
              <a:effectLst/>
              <a:latin typeface="Arial Nova Cond" panose="020B0506020202020204" pitchFamily="34" charset="0"/>
            </a:endParaRPr>
          </a:p>
          <a:p>
            <a:pPr marL="342900" indent="-228600" algn="just">
              <a:lnSpc>
                <a:spcPct val="90000"/>
              </a:lnSpc>
              <a:spcAft>
                <a:spcPts val="600"/>
              </a:spcAft>
              <a:buFont typeface="Arial" panose="020B0604020202020204" pitchFamily="34" charset="0"/>
              <a:buChar char="•"/>
              <a:tabLst>
                <a:tab pos="457200" algn="l"/>
              </a:tabLst>
            </a:pPr>
            <a:r>
              <a:rPr lang="cs-CZ" sz="1500" b="true" dirty="false">
                <a:effectLst/>
                <a:latin typeface="Arial Nova Cond" panose="020B0506020202020204" pitchFamily="34" charset="0"/>
              </a:rPr>
              <a:t>Nová právní úprava: </a:t>
            </a:r>
            <a:r>
              <a:rPr lang="cs-CZ" sz="1500" dirty="false">
                <a:effectLst/>
                <a:latin typeface="Arial Nova Cond" panose="020B0506020202020204" pitchFamily="34" charset="0"/>
              </a:rPr>
              <a:t>Poskytovatel služeb náhradní péče bude moci poskytovat služby mladému dospělému i v případě, že se nepřipravuje na budoucí povolání. Tuto pomoc je možno poskytovat nejenom ve formě pobytové, ale i terénní či ambulantní (doprovázení mladého dospělého). Podmínkou poskytování služby je naplňování aktivizačního plánu (nabývání kompetencí               k samostatnému životu). O poskytnutí pomoci lze požádat dva roky po dosažení zletilosti nebo ukončení předchozí služby. </a:t>
            </a:r>
            <a:endParaRPr lang="cs-CZ" sz="1500" b="true" dirty="false">
              <a:latin typeface="Arial Nova Cond" panose="020B0506020202020204" pitchFamily="34" charset="0"/>
            </a:endParaRPr>
          </a:p>
          <a:p>
            <a:pPr marL="114300" indent="-228600">
              <a:lnSpc>
                <a:spcPct val="90000"/>
              </a:lnSpc>
              <a:spcAft>
                <a:spcPts val="600"/>
              </a:spcAft>
              <a:buFont typeface="Arial" panose="020B0604020202020204" pitchFamily="34" charset="0"/>
              <a:buChar char="•"/>
              <a:tabLst>
                <a:tab pos="457200" algn="l"/>
              </a:tabLst>
            </a:pPr>
            <a:endParaRPr lang="en-US" sz="1500" dirty="false"/>
          </a:p>
          <a:p>
            <a:pPr marL="114300" indent="-228600">
              <a:lnSpc>
                <a:spcPct val="90000"/>
              </a:lnSpc>
              <a:spcAft>
                <a:spcPts val="600"/>
              </a:spcAft>
              <a:buFont typeface="Arial" panose="020B0604020202020204" pitchFamily="34" charset="0"/>
              <a:buChar char="•"/>
              <a:tabLst>
                <a:tab pos="457200" algn="l"/>
              </a:tabLst>
            </a:pPr>
            <a:endParaRPr lang="en-US" sz="1500" dirty="false"/>
          </a:p>
          <a:p>
            <a:pPr marL="114300" indent="-228600">
              <a:lnSpc>
                <a:spcPct val="90000"/>
              </a:lnSpc>
              <a:spcAft>
                <a:spcPts val="600"/>
              </a:spcAft>
              <a:buFont typeface="Arial" panose="020B0604020202020204" pitchFamily="34" charset="0"/>
              <a:buChar char="•"/>
              <a:tabLst>
                <a:tab pos="457200" algn="l"/>
              </a:tabLst>
            </a:pPr>
            <a:endParaRPr lang="en-US" sz="1500" dirty="false"/>
          </a:p>
        </p:txBody>
      </p:sp>
    </p:spTree>
    <p:extLst>
      <p:ext uri="{BB962C8B-B14F-4D97-AF65-F5344CB8AC3E}">
        <p14:creationId xmlns:p14="http://schemas.microsoft.com/office/powerpoint/2010/main" val="1310294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9"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0"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28650" y="548680"/>
            <a:ext cx="1999134" cy="1368152"/>
          </a:xfrm>
        </p:spPr>
        <p:txBody>
          <a:bodyPr vert="horz" lIns="91440" tIns="45720" rIns="91440" bIns="45720" rtlCol="false" anchor="ctr">
            <a:normAutofit fontScale="90000"/>
          </a:bodyPr>
          <a:lstStyle/>
          <a:p>
            <a:pPr defTabSz="914400"/>
            <a:r>
              <a:rPr lang="cs-CZ" sz="2400" b="true" kern="1200" dirty="false">
                <a:solidFill>
                  <a:srgbClr val="000099"/>
                </a:solidFill>
                <a:latin typeface="Arial Nova Cond" panose="020B0506020202020204" pitchFamily="34" charset="0"/>
              </a:rPr>
              <a:t>Opatrovnictví a poručenství</a:t>
            </a:r>
            <a:br>
              <a:rPr lang="cs-CZ" sz="2400" b="true" kern="1200" dirty="false">
                <a:solidFill>
                  <a:srgbClr val="000099"/>
                </a:solidFill>
                <a:latin typeface="Arial Nova Cond" panose="020B0506020202020204" pitchFamily="34" charset="0"/>
              </a:rPr>
            </a:br>
            <a:br>
              <a:rPr lang="cs-CZ" sz="2400" b="true" kern="1200" dirty="false">
                <a:solidFill>
                  <a:srgbClr val="000099"/>
                </a:solidFill>
                <a:latin typeface="Arial Nova Cond" panose="020B0506020202020204" pitchFamily="34" charset="0"/>
              </a:rPr>
            </a:br>
            <a:r>
              <a:rPr lang="cs-CZ" sz="2400" b="true" kern="1200" dirty="false">
                <a:solidFill>
                  <a:srgbClr val="000099"/>
                </a:solidFill>
                <a:latin typeface="Arial Nova Cond" panose="020B0506020202020204" pitchFamily="34" charset="0"/>
              </a:rPr>
              <a:t>(varianty) </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2915816" y="0"/>
            <a:ext cx="5904656" cy="8253536"/>
          </a:xfrm>
          <a:prstGeom prst="rect">
            <a:avLst/>
          </a:prstGeom>
        </p:spPr>
        <p:txBody>
          <a:bodyPr vert="horz" lIns="91440" tIns="45720" rIns="91440" bIns="45720" rtlCol="false" anchor="ctr">
            <a:normAutofit fontScale="70000" lnSpcReduction="20000"/>
          </a:bodyPr>
          <a:lstStyle/>
          <a:p>
            <a:pPr marL="285750" lvl="0" indent="-228600">
              <a:lnSpc>
                <a:spcPct val="90000"/>
              </a:lnSpc>
              <a:spcAft>
                <a:spcPts val="100"/>
              </a:spcAft>
              <a:buFont typeface="Arial" panose="020B0604020202020204" pitchFamily="34" charset="0"/>
              <a:buChar char="•"/>
            </a:pPr>
            <a:endParaRPr lang="en-US" sz="1700" b="true" dirty="false">
              <a:effectLst/>
            </a:endParaRPr>
          </a:p>
          <a:p>
            <a:pPr algn="just">
              <a:lnSpc>
                <a:spcPct val="107000"/>
              </a:lnSpc>
              <a:spcBef>
                <a:spcPts val="1200"/>
              </a:spcBef>
              <a:spcAft>
                <a:spcPts val="600"/>
              </a:spcAft>
            </a:pPr>
            <a:endParaRPr lang="cs-CZ" dirty="false">
              <a:effectLst/>
              <a:latin typeface="Arial Nova Cond" panose="020B050602020202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600"/>
              </a:spcAft>
            </a:pPr>
            <a:r>
              <a:rPr lang="cs-CZ" sz="1400" dirty="false">
                <a:effectLst/>
                <a:latin typeface="Arial Nova Cond" panose="020B0506020202020204" pitchFamily="34" charset="0"/>
                <a:ea typeface="Calibri" panose="020F0502020204030204" pitchFamily="34" charset="0"/>
                <a:cs typeface="Times New Roman" panose="02020603050405020304" pitchFamily="18" charset="0"/>
              </a:rPr>
              <a:t> </a:t>
            </a:r>
          </a:p>
          <a:p>
            <a:pPr algn="just">
              <a:lnSpc>
                <a:spcPct val="107000"/>
              </a:lnSpc>
              <a:spcBef>
                <a:spcPts val="1200"/>
              </a:spcBef>
              <a:spcAft>
                <a:spcPts val="600"/>
              </a:spcAft>
            </a:pPr>
            <a:endParaRPr lang="cs-CZ" sz="1400" dirty="false">
              <a:effectLst/>
              <a:latin typeface="Arial Nova Cond" panose="020B0506020202020204" pitchFamily="34" charset="0"/>
              <a:ea typeface="Calibri" panose="020F0502020204030204" pitchFamily="34" charset="0"/>
              <a:cs typeface="Times New Roman" panose="02020603050405020304" pitchFamily="18" charset="0"/>
            </a:endParaRPr>
          </a:p>
          <a:p>
            <a:pPr lvl="0" algn="just">
              <a:lnSpc>
                <a:spcPct val="90000"/>
              </a:lnSpc>
              <a:spcBef>
                <a:spcPts val="200"/>
              </a:spcBef>
              <a:spcAft>
                <a:spcPts val="600"/>
              </a:spcAft>
            </a:pPr>
            <a:r>
              <a:rPr lang="cs-CZ" sz="2200" dirty="false">
                <a:effectLst/>
                <a:latin typeface="Arial Nova Cond" panose="020B0506020202020204" pitchFamily="34" charset="0"/>
              </a:rPr>
              <a:t>Cílem je oddělení </a:t>
            </a:r>
            <a:r>
              <a:rPr lang="cs-CZ" sz="2200" dirty="false">
                <a:effectLst/>
                <a:latin typeface="Arial Nova Cond" panose="020B0506020202020204" pitchFamily="34" charset="0"/>
                <a:ea typeface="Calibri" panose="020F0502020204030204" pitchFamily="34" charset="0"/>
                <a:cs typeface="Times New Roman" panose="02020603050405020304" pitchFamily="18" charset="0"/>
              </a:rPr>
              <a:t>výkonu kolizního opatrovnictví od výkonu veřejnoprávní ochrany dětí</a:t>
            </a:r>
            <a:r>
              <a:rPr lang="cs-CZ" sz="2200" dirty="false">
                <a:effectLst/>
                <a:latin typeface="Arial Nova Cond" panose="020B0506020202020204" pitchFamily="34" charset="0"/>
              </a:rPr>
              <a:t> a zkvalitnění právního zastoupení dětí v řízeních</a:t>
            </a:r>
            <a:r>
              <a:rPr lang="cs-CZ" sz="2200" dirty="false">
                <a:latin typeface="Arial Nova Cond" panose="020B0506020202020204" pitchFamily="34" charset="0"/>
              </a:rPr>
              <a:t> (reakce na judikaturu Ústavního soudu a kauzu </a:t>
            </a:r>
            <a:r>
              <a:rPr lang="cs-CZ" sz="2200" i="true" dirty="false">
                <a:effectLst/>
                <a:latin typeface="Arial Nova Cond" panose="020B0506020202020204" pitchFamily="34" charset="0"/>
                <a:ea typeface="Calibri" panose="020F0502020204030204" pitchFamily="34" charset="0"/>
                <a:cs typeface="Times New Roman" panose="02020603050405020304" pitchFamily="18" charset="0"/>
              </a:rPr>
              <a:t>B.J. a P.J. proti České republice).  </a:t>
            </a:r>
          </a:p>
          <a:p>
            <a:pPr lvl="0" algn="just">
              <a:lnSpc>
                <a:spcPct val="90000"/>
              </a:lnSpc>
              <a:spcBef>
                <a:spcPts val="200"/>
              </a:spcBef>
              <a:spcAft>
                <a:spcPts val="600"/>
              </a:spcAft>
            </a:pPr>
            <a:r>
              <a:rPr lang="cs-CZ" sz="2200" b="true" dirty="false">
                <a:solidFill>
                  <a:srgbClr val="2F5496"/>
                </a:solidFill>
                <a:latin typeface="Arial Nova Cond" panose="020B0506020202020204" pitchFamily="34" charset="0"/>
                <a:ea typeface="Calibri" panose="020F0502020204030204" pitchFamily="34" charset="0"/>
                <a:cs typeface="Times New Roman" panose="02020603050405020304" pitchFamily="18" charset="0"/>
              </a:rPr>
              <a:t>V</a:t>
            </a:r>
            <a:r>
              <a:rPr lang="cs-CZ" sz="2200" b="true"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rPr>
              <a:t>arianta 0 (bez změny právní úpravy): </a:t>
            </a:r>
            <a:r>
              <a:rPr lang="cs-CZ" sz="2200" dirty="false">
                <a:effectLst/>
                <a:latin typeface="Arial Nova Cond" panose="020B0506020202020204" pitchFamily="34" charset="0"/>
                <a:ea typeface="Calibri" panose="020F0502020204030204" pitchFamily="34" charset="0"/>
                <a:cs typeface="Times New Roman" panose="02020603050405020304" pitchFamily="18" charset="0"/>
              </a:rPr>
              <a:t>Potřebná opatření budou činěna metodickou cestou ve vztahu k soudům a orgánům sociálně-právní ochrany dětí.</a:t>
            </a:r>
          </a:p>
          <a:p>
            <a:pPr algn="just">
              <a:lnSpc>
                <a:spcPct val="107000"/>
              </a:lnSpc>
              <a:spcBef>
                <a:spcPts val="200"/>
              </a:spcBef>
              <a:spcAft>
                <a:spcPts val="600"/>
              </a:spcAft>
            </a:pPr>
            <a:r>
              <a:rPr lang="cs-CZ" sz="2200" b="true"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rPr>
              <a:t>Varianta 1 (dílčí úpravy bez zásadní změny kompetencí): </a:t>
            </a:r>
            <a:r>
              <a:rPr lang="cs-CZ" sz="2200" dirty="false">
                <a:effectLst/>
                <a:latin typeface="Arial Nova Cond" panose="020B0506020202020204" pitchFamily="34" charset="0"/>
                <a:ea typeface="Calibri" panose="020F0502020204030204" pitchFamily="34" charset="0"/>
                <a:cs typeface="Times New Roman" panose="02020603050405020304" pitchFamily="18" charset="0"/>
              </a:rPr>
              <a:t>opatrovníkem bude (jako je tomu dnes) zpravidla obec s rozšířenou působností s tím, že dojde k novelizaci současné právní úpravy a funkčnímu oddělení výkonu poručenství a opatrovnictví (včetně kolizního) od ostatních agend.</a:t>
            </a:r>
          </a:p>
          <a:p>
            <a:pPr algn="just">
              <a:lnSpc>
                <a:spcPct val="107000"/>
              </a:lnSpc>
              <a:spcBef>
                <a:spcPts val="200"/>
              </a:spcBef>
              <a:spcAft>
                <a:spcPts val="600"/>
              </a:spcAft>
            </a:pPr>
            <a:r>
              <a:rPr lang="cs-CZ" sz="2200" b="true"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rPr>
              <a:t>Varianta 1a </a:t>
            </a:r>
            <a:r>
              <a:rPr lang="cs-CZ" sz="2200" dirty="false">
                <a:effectLst/>
                <a:latin typeface="Arial Nova Cond" panose="020B0506020202020204" pitchFamily="34" charset="0"/>
                <a:ea typeface="Calibri" panose="020F0502020204030204" pitchFamily="34" charset="0"/>
                <a:cs typeface="Times New Roman" panose="02020603050405020304" pitchFamily="18" charset="0"/>
              </a:rPr>
              <a:t>Opatrovníkem bude nadále zejména orgán sociálně-právní ochrany dětí, budou však definován určitý okruh řízení, v nichž bude dítěti povinně ustanovován právní zástupce (například nařízení ústavní výchovy, omezení či zbavení rodičovské odpovědnosti apod.).</a:t>
            </a:r>
          </a:p>
          <a:p>
            <a:pPr algn="just">
              <a:lnSpc>
                <a:spcPct val="107000"/>
              </a:lnSpc>
              <a:spcBef>
                <a:spcPts val="200"/>
              </a:spcBef>
              <a:spcAft>
                <a:spcPts val="600"/>
              </a:spcAft>
            </a:pPr>
            <a:r>
              <a:rPr lang="cs-CZ" sz="2200" b="true"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rPr>
              <a:t>Varianta 2 (vznik specializovaného orgánu na úrovni vyšších územích celků) </a:t>
            </a:r>
          </a:p>
          <a:p>
            <a:pPr algn="just">
              <a:lnSpc>
                <a:spcPct val="107000"/>
              </a:lnSpc>
              <a:spcBef>
                <a:spcPts val="200"/>
              </a:spcBef>
              <a:spcAft>
                <a:spcPts val="600"/>
              </a:spcAft>
            </a:pPr>
            <a:r>
              <a:rPr lang="cs-CZ" sz="2200" b="true"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rPr>
              <a:t>Varianta 3 (vznik specializovaného orgánu v rámci státního úřadu) </a:t>
            </a:r>
          </a:p>
          <a:p>
            <a:pPr algn="just">
              <a:lnSpc>
                <a:spcPct val="107000"/>
              </a:lnSpc>
              <a:spcBef>
                <a:spcPts val="200"/>
              </a:spcBef>
              <a:spcAft>
                <a:spcPts val="600"/>
              </a:spcAft>
            </a:pPr>
            <a:r>
              <a:rPr lang="cs-CZ" sz="2200" b="true"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rPr>
              <a:t>Varianta 4 (výkon opatrovnictví v samostatné působnosti obce nebo kraje)</a:t>
            </a:r>
          </a:p>
          <a:p>
            <a:pPr algn="just">
              <a:lnSpc>
                <a:spcPct val="107000"/>
              </a:lnSpc>
              <a:spcBef>
                <a:spcPts val="200"/>
              </a:spcBef>
              <a:spcAft>
                <a:spcPts val="600"/>
              </a:spcAft>
            </a:pPr>
            <a:r>
              <a:rPr lang="cs-CZ" sz="2200" b="true"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rPr>
              <a:t>Varianta 5 (vznik specializovaného orgánu na pomezí veřejné správy         a justice): </a:t>
            </a:r>
            <a:r>
              <a:rPr lang="cs-CZ" sz="2200" dirty="false">
                <a:effectLst/>
                <a:latin typeface="Arial Nova Cond" panose="020B0506020202020204" pitchFamily="34" charset="0"/>
                <a:ea typeface="Calibri" panose="020F0502020204030204" pitchFamily="34" charset="0"/>
                <a:cs typeface="Times New Roman" panose="02020603050405020304" pitchFamily="18" charset="0"/>
              </a:rPr>
              <a:t>na regionální úrovni vznikne nový orgán, který bude kromě veřejného opatrovnictví a veřejného poručenství vykonávat další činnosti, které se velmi úzce vztahují k </a:t>
            </a:r>
            <a:r>
              <a:rPr lang="cs-CZ" sz="2200" dirty="false" err="true">
                <a:effectLst/>
                <a:latin typeface="Arial Nova Cond" panose="020B0506020202020204" pitchFamily="34" charset="0"/>
                <a:ea typeface="Calibri" panose="020F0502020204030204" pitchFamily="34" charset="0"/>
                <a:cs typeface="Times New Roman" panose="02020603050405020304" pitchFamily="18" charset="0"/>
              </a:rPr>
              <a:t>rodinněprávní</a:t>
            </a:r>
            <a:r>
              <a:rPr lang="cs-CZ" sz="2200" dirty="false">
                <a:effectLst/>
                <a:latin typeface="Arial Nova Cond" panose="020B0506020202020204" pitchFamily="34" charset="0"/>
                <a:ea typeface="Calibri" panose="020F0502020204030204" pitchFamily="34" charset="0"/>
                <a:cs typeface="Times New Roman" panose="02020603050405020304" pitchFamily="18" charset="0"/>
              </a:rPr>
              <a:t> justici (obdoba britského </a:t>
            </a:r>
            <a:r>
              <a:rPr lang="cs-CZ" sz="2200" dirty="false" err="true">
                <a:effectLst/>
                <a:latin typeface="Arial Nova Cond" panose="020B0506020202020204" pitchFamily="34" charset="0"/>
                <a:ea typeface="Calibri" panose="020F0502020204030204" pitchFamily="34" charset="0"/>
                <a:cs typeface="Times New Roman" panose="02020603050405020304" pitchFamily="18" charset="0"/>
              </a:rPr>
              <a:t>Cafcass</a:t>
            </a:r>
            <a:r>
              <a:rPr lang="cs-CZ" sz="2200" dirty="false">
                <a:effectLst/>
                <a:latin typeface="Arial Nova Cond" panose="020B0506020202020204" pitchFamily="34" charset="0"/>
                <a:ea typeface="Calibri" panose="020F0502020204030204" pitchFamily="34" charset="0"/>
                <a:cs typeface="Times New Roman" panose="02020603050405020304" pitchFamily="18" charset="0"/>
              </a:rPr>
              <a:t>).</a:t>
            </a:r>
          </a:p>
          <a:p>
            <a:pPr algn="just">
              <a:lnSpc>
                <a:spcPct val="107000"/>
              </a:lnSpc>
              <a:spcBef>
                <a:spcPts val="200"/>
              </a:spcBef>
              <a:spcAft>
                <a:spcPts val="600"/>
              </a:spcAft>
            </a:pPr>
            <a:r>
              <a:rPr lang="cs-CZ" sz="2200" b="true"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rPr>
              <a:t>Varianta 6 (nezávislá profese kolizního opatrovníka) – </a:t>
            </a:r>
            <a:r>
              <a:rPr lang="cs-CZ" sz="2200" dirty="false">
                <a:effectLst/>
                <a:latin typeface="Arial Nova Cond" panose="020B0506020202020204" pitchFamily="34" charset="0"/>
                <a:ea typeface="Calibri" panose="020F0502020204030204" pitchFamily="34" charset="0"/>
                <a:cs typeface="Times New Roman" panose="02020603050405020304" pitchFamily="18" charset="0"/>
              </a:rPr>
              <a:t>německý model </a:t>
            </a:r>
            <a:endParaRPr lang="cs-CZ" sz="2200" b="true"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endParaRPr>
          </a:p>
          <a:p>
            <a:pPr algn="just">
              <a:lnSpc>
                <a:spcPct val="107000"/>
              </a:lnSpc>
              <a:spcBef>
                <a:spcPts val="200"/>
              </a:spcBef>
              <a:spcAft>
                <a:spcPts val="600"/>
              </a:spcAft>
            </a:pPr>
            <a:r>
              <a:rPr lang="cs-CZ" sz="2200" b="true"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rPr>
              <a:t>Varianta 7 (opatrovníkem bude primárně osoba blízká dítěte) – </a:t>
            </a:r>
            <a:r>
              <a:rPr lang="cs-CZ" sz="2200"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rPr>
              <a:t>s</a:t>
            </a:r>
            <a:r>
              <a:rPr lang="cs-CZ" sz="2200" dirty="false">
                <a:effectLst/>
                <a:latin typeface="Arial Nova Cond" panose="020B0506020202020204" pitchFamily="34" charset="0"/>
                <a:ea typeface="Calibri" panose="020F0502020204030204" pitchFamily="34" charset="0"/>
                <a:cs typeface="Times New Roman" panose="02020603050405020304" pitchFamily="18" charset="0"/>
              </a:rPr>
              <a:t>lovenský model</a:t>
            </a:r>
            <a:endParaRPr lang="cs-CZ" sz="2200" b="true" dirty="false">
              <a:solidFill>
                <a:srgbClr val="2F5496"/>
              </a:solidFill>
              <a:effectLst/>
              <a:latin typeface="Arial Nova Cond" panose="020B050602020202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600"/>
              </a:spcAft>
            </a:pPr>
            <a:r>
              <a:rPr lang="cs-CZ" sz="1400" dirty="false">
                <a:effectLst/>
                <a:latin typeface="Arial Nova Cond" panose="020B0506020202020204" pitchFamily="34" charset="0"/>
                <a:ea typeface="Calibri" panose="020F0502020204030204" pitchFamily="34" charset="0"/>
                <a:cs typeface="Times New Roman" panose="02020603050405020304" pitchFamily="18" charset="0"/>
              </a:rPr>
              <a:t> </a:t>
            </a:r>
          </a:p>
          <a:p>
            <a:pPr algn="just">
              <a:lnSpc>
                <a:spcPct val="107000"/>
              </a:lnSpc>
              <a:spcBef>
                <a:spcPts val="1200"/>
              </a:spcBef>
              <a:spcAft>
                <a:spcPts val="600"/>
              </a:spcAft>
            </a:pPr>
            <a:endParaRPr lang="cs-CZ" sz="1400" dirty="false">
              <a:effectLst/>
              <a:latin typeface="Arial Nova Cond" panose="020B0506020202020204" pitchFamily="34" charset="0"/>
              <a:ea typeface="Calibri" panose="020F0502020204030204" pitchFamily="34" charset="0"/>
              <a:cs typeface="Times New Roman" panose="02020603050405020304" pitchFamily="18" charset="0"/>
            </a:endParaRPr>
          </a:p>
          <a:p>
            <a:pPr marL="57150" lvl="0" algn="just">
              <a:lnSpc>
                <a:spcPct val="90000"/>
              </a:lnSpc>
              <a:spcAft>
                <a:spcPts val="1200"/>
              </a:spcAft>
            </a:pPr>
            <a:endParaRPr lang="cs-CZ" sz="1400" dirty="false">
              <a:effectLst/>
              <a:latin typeface="Arial Nova Cond" panose="020B0506020202020204" pitchFamily="34" charset="0"/>
            </a:endParaRPr>
          </a:p>
          <a:p>
            <a:pPr marL="285750" lvl="0" indent="-228600">
              <a:lnSpc>
                <a:spcPct val="90000"/>
              </a:lnSpc>
              <a:spcAft>
                <a:spcPts val="100"/>
              </a:spcAft>
              <a:buFont typeface="Arial" panose="020B0604020202020204" pitchFamily="34" charset="0"/>
              <a:buChar char="•"/>
            </a:pPr>
            <a:endParaRPr lang="en-US" sz="1700" b="true" dirty="false">
              <a:effectLst/>
            </a:endParaRPr>
          </a:p>
          <a:p>
            <a:pPr marL="285750" lvl="0" indent="-228600">
              <a:lnSpc>
                <a:spcPct val="90000"/>
              </a:lnSpc>
              <a:spcAft>
                <a:spcPts val="100"/>
              </a:spcAft>
              <a:buFont typeface="Arial" panose="020B0604020202020204" pitchFamily="34" charset="0"/>
              <a:buChar char="•"/>
            </a:pPr>
            <a:endParaRPr lang="en-US" sz="17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7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17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1700" dirty="false"/>
          </a:p>
          <a:p>
            <a:pPr marL="342900" indent="-228600">
              <a:lnSpc>
                <a:spcPct val="90000"/>
              </a:lnSpc>
              <a:spcAft>
                <a:spcPts val="600"/>
              </a:spcAft>
              <a:buFont typeface="Arial" panose="020B0604020202020204" pitchFamily="34" charset="0"/>
              <a:buChar char="•"/>
              <a:tabLst>
                <a:tab pos="457200" algn="l"/>
              </a:tabLst>
            </a:pPr>
            <a:endParaRPr lang="en-US" sz="17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700" dirty="false">
              <a:effectLst/>
            </a:endParaRPr>
          </a:p>
        </p:txBody>
      </p:sp>
    </p:spTree>
    <p:extLst>
      <p:ext uri="{BB962C8B-B14F-4D97-AF65-F5344CB8AC3E}">
        <p14:creationId xmlns:p14="http://schemas.microsoft.com/office/powerpoint/2010/main" val="1458925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9"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0"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107504" y="404664"/>
            <a:ext cx="2758013" cy="1224136"/>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Veřejnoprávní ochrana dětí</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2627784" y="-243408"/>
            <a:ext cx="6264696" cy="7488831"/>
          </a:xfrm>
          <a:prstGeom prst="rect">
            <a:avLst/>
          </a:prstGeom>
        </p:spPr>
        <p:txBody>
          <a:bodyPr vert="horz" lIns="91440" tIns="45720" rIns="91440" bIns="45720" rtlCol="false" anchor="ctr">
            <a:normAutofit/>
          </a:bodyPr>
          <a:lstStyle/>
          <a:p>
            <a:pPr marL="57150" lvl="0" algn="just">
              <a:lnSpc>
                <a:spcPct val="90000"/>
              </a:lnSpc>
              <a:spcAft>
                <a:spcPts val="1200"/>
              </a:spcAft>
            </a:pPr>
            <a:endParaRPr lang="cs-CZ" sz="1500" b="true" dirty="false">
              <a:latin typeface="Arial Nova Cond" panose="020B0506020202020204" pitchFamily="34" charset="0"/>
            </a:endParaRPr>
          </a:p>
          <a:p>
            <a:pPr marL="57150" lvl="0" algn="just">
              <a:lnSpc>
                <a:spcPct val="90000"/>
              </a:lnSpc>
              <a:spcAft>
                <a:spcPts val="1200"/>
              </a:spcAft>
            </a:pPr>
            <a:r>
              <a:rPr lang="cs-CZ" sz="1500" b="true" dirty="false">
                <a:latin typeface="Arial Nova Cond" panose="020B0506020202020204" pitchFamily="34" charset="0"/>
              </a:rPr>
              <a:t>Obecní úřad obce s rozšířenou působností jako klíčový orgán veřejnoprávní ochrany dětí</a:t>
            </a:r>
            <a:r>
              <a:rPr lang="cs-CZ" sz="1500" dirty="false">
                <a:latin typeface="Arial Nova Cond" panose="020B0506020202020204" pitchFamily="34" charset="0"/>
              </a:rPr>
              <a:t> </a:t>
            </a:r>
            <a:r>
              <a:rPr lang="cs-CZ" sz="1500" kern="1200" dirty="false">
                <a:solidFill>
                  <a:schemeClr val="tx1"/>
                </a:solidFill>
                <a:effectLst/>
                <a:latin typeface="Arial Nova Cond" panose="020B0506020202020204" pitchFamily="34" charset="0"/>
              </a:rPr>
              <a:t>(hlavní garant ochrany dětí a podpory rodin), odpovědný za: </a:t>
            </a:r>
          </a:p>
          <a:p>
            <a:pPr marL="342900" lvl="0" indent="-342900" algn="just">
              <a:spcAft>
                <a:spcPts val="100"/>
              </a:spcAft>
              <a:buFont typeface="+mj-lt"/>
              <a:buAutoNum type="alphaLcParenR"/>
            </a:pPr>
            <a:r>
              <a:rPr lang="cs-CZ" sz="1500" kern="1200" dirty="false">
                <a:solidFill>
                  <a:schemeClr val="tx1"/>
                </a:solidFill>
                <a:effectLst/>
                <a:latin typeface="Arial Nova Cond" panose="020B0506020202020204" pitchFamily="34" charset="0"/>
              </a:rPr>
              <a:t>výkon sociální práce jako základního nástroje pomoci při péči o dítě            a návazné péče,</a:t>
            </a:r>
          </a:p>
          <a:p>
            <a:pPr marL="342900" lvl="0" indent="-342900" algn="just">
              <a:spcAft>
                <a:spcPts val="100"/>
              </a:spcAft>
              <a:buFont typeface="+mj-lt"/>
              <a:buAutoNum type="alphaLcParenR"/>
            </a:pPr>
            <a:r>
              <a:rPr lang="cs-CZ" sz="1500" kern="1200" dirty="false">
                <a:solidFill>
                  <a:schemeClr val="tx1"/>
                </a:solidFill>
                <a:effectLst/>
                <a:latin typeface="Arial Nova Cond" panose="020B0506020202020204" pitchFamily="34" charset="0"/>
              </a:rPr>
              <a:t>koordinaci poradenství a poskytování služeb dětem, mladým dospělým, budoucím rodičům a rodičům,</a:t>
            </a:r>
          </a:p>
          <a:p>
            <a:pPr marL="342900" lvl="0" indent="-342900" algn="just">
              <a:spcAft>
                <a:spcPts val="100"/>
              </a:spcAft>
              <a:buFont typeface="+mj-lt"/>
              <a:buAutoNum type="alphaLcParenR"/>
            </a:pPr>
            <a:r>
              <a:rPr lang="cs-CZ" sz="1500" kern="1200" dirty="false">
                <a:solidFill>
                  <a:schemeClr val="tx1"/>
                </a:solidFill>
                <a:effectLst/>
                <a:latin typeface="Arial Nova Cond" panose="020B0506020202020204" pitchFamily="34" charset="0"/>
              </a:rPr>
              <a:t>vyhodnocení ohrožení dítěte,</a:t>
            </a:r>
          </a:p>
          <a:p>
            <a:pPr marL="342900" lvl="0" indent="-342900" algn="just">
              <a:spcAft>
                <a:spcPts val="100"/>
              </a:spcAft>
              <a:buFont typeface="+mj-lt"/>
              <a:buAutoNum type="alphaLcParenR"/>
            </a:pPr>
            <a:r>
              <a:rPr lang="cs-CZ" sz="1500" kern="1200" dirty="false">
                <a:solidFill>
                  <a:schemeClr val="tx1"/>
                </a:solidFill>
                <a:effectLst/>
                <a:latin typeface="Arial Nova Cond" panose="020B0506020202020204" pitchFamily="34" charset="0"/>
              </a:rPr>
              <a:t>zpracování a realizaci individuálního plánu v případě poskytování pomoci při péči o dítě, neodkladné péče a návazné péče, </a:t>
            </a:r>
          </a:p>
          <a:p>
            <a:pPr marL="342900" lvl="0" indent="-342900" algn="just">
              <a:spcAft>
                <a:spcPts val="100"/>
              </a:spcAft>
              <a:buFont typeface="+mj-lt"/>
              <a:buAutoNum type="alphaLcParenR"/>
            </a:pPr>
            <a:r>
              <a:rPr lang="cs-CZ" sz="1500" dirty="false">
                <a:latin typeface="Arial Nova Cond" panose="020B0506020202020204" pitchFamily="34" charset="0"/>
              </a:rPr>
              <a:t>p</a:t>
            </a:r>
            <a:r>
              <a:rPr lang="cs-CZ" sz="1500" kern="1200" dirty="false">
                <a:solidFill>
                  <a:schemeClr val="tx1"/>
                </a:solidFill>
                <a:effectLst/>
                <a:latin typeface="Arial Nova Cond" panose="020B0506020202020204" pitchFamily="34" charset="0"/>
              </a:rPr>
              <a:t>odávání návrhu soud</a:t>
            </a:r>
            <a:r>
              <a:rPr lang="cs-CZ" sz="1500" dirty="false">
                <a:latin typeface="Arial Nova Cond" panose="020B0506020202020204" pitchFamily="34" charset="0"/>
              </a:rPr>
              <a:t>u, </a:t>
            </a:r>
            <a:endParaRPr lang="cs-CZ" sz="1500" kern="1200" dirty="false">
              <a:solidFill>
                <a:schemeClr val="tx1"/>
              </a:solidFill>
              <a:effectLst/>
              <a:latin typeface="Arial Nova Cond" panose="020B0506020202020204" pitchFamily="34" charset="0"/>
            </a:endParaRPr>
          </a:p>
          <a:p>
            <a:pPr marL="342900" lvl="0" indent="-342900" algn="just">
              <a:spcAft>
                <a:spcPts val="100"/>
              </a:spcAft>
              <a:buFont typeface="+mj-lt"/>
              <a:buAutoNum type="alphaLcParenR"/>
            </a:pPr>
            <a:r>
              <a:rPr lang="cs-CZ" sz="1500" kern="1200" dirty="false">
                <a:solidFill>
                  <a:schemeClr val="tx1"/>
                </a:solidFill>
                <a:effectLst/>
                <a:latin typeface="Arial Nova Cond" panose="020B0506020202020204" pitchFamily="34" charset="0"/>
              </a:rPr>
              <a:t>výkon opatrovnictví a (veřejného) poručenství, </a:t>
            </a:r>
          </a:p>
          <a:p>
            <a:pPr marL="342900" lvl="0" indent="-342900" algn="just">
              <a:spcAft>
                <a:spcPts val="100"/>
              </a:spcAft>
              <a:buFont typeface="+mj-lt"/>
              <a:buAutoNum type="alphaLcParenR"/>
            </a:pPr>
            <a:r>
              <a:rPr lang="cs-CZ" sz="1500" kern="1200" dirty="false">
                <a:solidFill>
                  <a:schemeClr val="tx1"/>
                </a:solidFill>
                <a:effectLst/>
                <a:latin typeface="Arial Nova Cond" panose="020B0506020202020204" pitchFamily="34" charset="0"/>
              </a:rPr>
              <a:t>výkon kurately pro děti a mládež,</a:t>
            </a:r>
          </a:p>
          <a:p>
            <a:pPr marL="342900" lvl="0" indent="-342900" algn="just">
              <a:spcAft>
                <a:spcPts val="100"/>
              </a:spcAft>
              <a:buFont typeface="+mj-lt"/>
              <a:buAutoNum type="alphaLcParenR"/>
            </a:pPr>
            <a:r>
              <a:rPr lang="cs-CZ" sz="1500" dirty="false">
                <a:latin typeface="Arial Nova Cond" panose="020B0506020202020204" pitchFamily="34" charset="0"/>
              </a:rPr>
              <a:t>krizovou pomoc dítěti (neodkladná péče)</a:t>
            </a:r>
            <a:endParaRPr lang="cs-CZ" sz="1500" kern="1200" dirty="false">
              <a:solidFill>
                <a:schemeClr val="tx1"/>
              </a:solidFill>
              <a:effectLst/>
              <a:latin typeface="Arial Nova Cond" panose="020B0506020202020204" pitchFamily="34" charset="0"/>
            </a:endParaRPr>
          </a:p>
          <a:p>
            <a:pPr marL="342900" lvl="0" indent="-342900" algn="just">
              <a:spcAft>
                <a:spcPts val="100"/>
              </a:spcAft>
              <a:buFont typeface="+mj-lt"/>
              <a:buAutoNum type="alphaLcParenR"/>
            </a:pPr>
            <a:r>
              <a:rPr lang="cs-CZ" sz="1500" i="true" kern="1200" dirty="false">
                <a:solidFill>
                  <a:schemeClr val="tx1"/>
                </a:solidFill>
                <a:effectLst/>
                <a:latin typeface="Arial Nova Cond" panose="020B0506020202020204" pitchFamily="34" charset="0"/>
              </a:rPr>
              <a:t>zprostředkování náhradní rodinné péče,   </a:t>
            </a:r>
          </a:p>
          <a:p>
            <a:pPr marL="342900" indent="-342900" algn="just">
              <a:spcAft>
                <a:spcPts val="100"/>
              </a:spcAft>
              <a:buFont typeface="+mj-lt"/>
              <a:buAutoNum type="alphaLcParenR"/>
            </a:pPr>
            <a:r>
              <a:rPr lang="cs-CZ" sz="1500" kern="1200" dirty="false">
                <a:solidFill>
                  <a:schemeClr val="tx1"/>
                </a:solidFill>
                <a:effectLst/>
                <a:latin typeface="Arial Nova Cond" panose="020B0506020202020204" pitchFamily="34" charset="0"/>
              </a:rPr>
              <a:t>koordinací spolupráce na místní úrovni, není-li koordinací pověřen jiný subjekt,</a:t>
            </a:r>
          </a:p>
          <a:p>
            <a:pPr marL="342900" lvl="0" indent="-342900" algn="just">
              <a:spcAft>
                <a:spcPts val="100"/>
              </a:spcAft>
              <a:buFont typeface="+mj-lt"/>
              <a:buAutoNum type="alphaLcParenR"/>
            </a:pPr>
            <a:r>
              <a:rPr lang="cs-CZ" sz="1500" kern="1200" dirty="false">
                <a:solidFill>
                  <a:schemeClr val="tx1"/>
                </a:solidFill>
                <a:effectLst/>
                <a:latin typeface="Arial Nova Cond" panose="020B0506020202020204" pitchFamily="34" charset="0"/>
              </a:rPr>
              <a:t>sledování a vyhodnocování potřeb dětí a rodin ve správním obvodu                 a zpracovávání podkladů pro strategické plánování,</a:t>
            </a:r>
          </a:p>
          <a:p>
            <a:pPr marL="342900" lvl="0" indent="-342900" algn="just">
              <a:spcAft>
                <a:spcPts val="100"/>
              </a:spcAft>
              <a:buFont typeface="+mj-lt"/>
              <a:buAutoNum type="alphaLcParenR"/>
            </a:pPr>
            <a:r>
              <a:rPr lang="cs-CZ" sz="1500" kern="1200" dirty="false">
                <a:solidFill>
                  <a:schemeClr val="tx1"/>
                </a:solidFill>
                <a:effectLst/>
                <a:latin typeface="Arial Nova Cond" panose="020B0506020202020204" pitchFamily="34" charset="0"/>
              </a:rPr>
              <a:t>projednání strategického plánu ochrany dětí a podpory rodin a dalšími obcemi ve správním obvodu, </a:t>
            </a:r>
          </a:p>
          <a:p>
            <a:pPr marL="342900" lvl="0" indent="-342900" algn="just">
              <a:spcAft>
                <a:spcPts val="100"/>
              </a:spcAft>
              <a:buFont typeface="+mj-lt"/>
              <a:buAutoNum type="alphaLcParenR"/>
            </a:pPr>
            <a:r>
              <a:rPr lang="cs-CZ" sz="1500" dirty="false">
                <a:latin typeface="Arial Nova Cond" panose="020B0506020202020204" pitchFamily="34" charset="0"/>
              </a:rPr>
              <a:t>zajištění dostupnosti služeb dle schváleného plánu </a:t>
            </a:r>
            <a:r>
              <a:rPr lang="cs-CZ" sz="1500" dirty="false">
                <a:latin typeface="Arial Nova Cond" panose="020B0506020202020204" pitchFamily="34" charset="0"/>
                <a:cs typeface="Arial" panose="020B0604020202020204" pitchFamily="34" charset="0"/>
              </a:rPr>
              <a:t>►</a:t>
            </a:r>
            <a:r>
              <a:rPr lang="cs-CZ" sz="1500" dirty="false">
                <a:latin typeface="Arial Nova Cond" panose="020B0506020202020204" pitchFamily="34" charset="0"/>
              </a:rPr>
              <a:t> princip subsidiarity, vazba na nástroje finančního charakteru. </a:t>
            </a:r>
          </a:p>
          <a:p>
            <a:pPr marL="342900" lvl="0" indent="-342900" algn="just">
              <a:spcAft>
                <a:spcPts val="100"/>
              </a:spcAft>
              <a:buFont typeface="+mj-lt"/>
              <a:buAutoNum type="alphaLcParenR"/>
            </a:pPr>
            <a:endParaRPr lang="cs-CZ" sz="1500" dirty="false">
              <a:latin typeface="Arial Nova Cond" panose="020B0506020202020204" pitchFamily="34" charset="0"/>
            </a:endParaRPr>
          </a:p>
          <a:p>
            <a:pPr lvl="0" algn="just">
              <a:spcAft>
                <a:spcPts val="100"/>
              </a:spcAft>
            </a:pPr>
            <a:r>
              <a:rPr lang="cs-CZ" sz="1500" b="true" dirty="false">
                <a:effectLst/>
                <a:latin typeface="Arial Nova Cond" panose="020B0506020202020204" pitchFamily="34" charset="0"/>
              </a:rPr>
              <a:t>Návrh zákona určuje kompetence dalších orgánů bez vzájemného překryvu </a:t>
            </a:r>
            <a:r>
              <a:rPr lang="cs-CZ" sz="1500" dirty="false">
                <a:effectLst/>
                <a:latin typeface="Arial Nova Cond" panose="020B0506020202020204" pitchFamily="34" charset="0"/>
              </a:rPr>
              <a:t>(obce a kraje v samostatné působnosti, ministerstvo, ÚMPOD atd.). </a:t>
            </a:r>
            <a:endParaRPr lang="en-US" sz="1500" b="true" dirty="false">
              <a:effectLst/>
              <a:latin typeface="Arial Nova Cond" panose="020B0506020202020204" pitchFamily="34" charset="0"/>
            </a:endParaRPr>
          </a:p>
          <a:p>
            <a:pPr marL="342900" lvl="0" indent="-228600">
              <a:lnSpc>
                <a:spcPct val="90000"/>
              </a:lnSpc>
              <a:spcAft>
                <a:spcPts val="600"/>
              </a:spcAft>
              <a:buFont typeface="Arial" panose="020B0604020202020204" pitchFamily="34" charset="0"/>
              <a:buChar char="•"/>
              <a:tabLst>
                <a:tab pos="457200" algn="l"/>
              </a:tabLst>
            </a:pPr>
            <a:endParaRPr lang="en-US" sz="1700" dirty="false">
              <a:effectLst/>
            </a:endParaRPr>
          </a:p>
        </p:txBody>
      </p:sp>
    </p:spTree>
    <p:extLst>
      <p:ext uri="{BB962C8B-B14F-4D97-AF65-F5344CB8AC3E}">
        <p14:creationId xmlns:p14="http://schemas.microsoft.com/office/powerpoint/2010/main" val="1217670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9221" name="Rectangle 9223">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9218" name="Rectangle 2"/>
          <p:cNvSpPr>
            <a:spLocks noGrp="true" noChangeArrowheads="true"/>
          </p:cNvSpPr>
          <p:nvPr>
            <p:ph type="title"/>
          </p:nvPr>
        </p:nvSpPr>
        <p:spPr>
          <a:xfrm>
            <a:off x="436649" y="609599"/>
            <a:ext cx="8078701" cy="1078174"/>
          </a:xfrm>
        </p:spPr>
        <p:txBody>
          <a:bodyPr>
            <a:normAutofit fontScale="90000"/>
          </a:bodyPr>
          <a:lstStyle/>
          <a:p>
            <a:pPr>
              <a:spcAft>
                <a:spcPts val="2400"/>
              </a:spcAft>
            </a:pPr>
            <a:r>
              <a:rPr lang="cs-CZ" sz="2400" b="true" dirty="false">
                <a:solidFill>
                  <a:srgbClr val="000099"/>
                </a:solidFill>
                <a:latin typeface="Arial Nova Cond" panose="020B0506020202020204" pitchFamily="34" charset="0"/>
                <a:ea typeface="Calibri" panose="020F0502020204030204" pitchFamily="34" charset="0"/>
                <a:cs typeface="Arial" panose="020B0604020202020204" pitchFamily="34" charset="0"/>
              </a:rPr>
              <a:t>Nová právní úprava ochrany dětí a podpory rodin je souborem cca 15 vzájemně provázaných oblastí změn	 </a:t>
            </a:r>
            <a:br>
              <a:rPr lang="cs-CZ" sz="2400" b="true" dirty="false">
                <a:solidFill>
                  <a:srgbClr val="000099"/>
                </a:solidFill>
                <a:latin typeface="Arial Nova Cond" panose="020B0506020202020204" pitchFamily="34" charset="0"/>
                <a:ea typeface="Calibri" panose="020F0502020204030204" pitchFamily="34" charset="0"/>
                <a:cs typeface="Arial" panose="020B0604020202020204" pitchFamily="34" charset="0"/>
              </a:rPr>
            </a:br>
            <a:endParaRPr lang="cs-CZ" sz="2400" b="true" dirty="false">
              <a:solidFill>
                <a:srgbClr val="000099"/>
              </a:solidFill>
              <a:latin typeface="Arial Nova Cond" panose="020B0506020202020204" pitchFamily="34" charset="0"/>
              <a:ea typeface="Calibri" panose="020F0502020204030204" pitchFamily="34" charset="0"/>
              <a:cs typeface="Arial" panose="020B0604020202020204" pitchFamily="34" charset="0"/>
            </a:endParaRPr>
          </a:p>
        </p:txBody>
      </p:sp>
      <p:sp>
        <p:nvSpPr>
          <p:cNvPr id="9222" name="Freeform: Shape 9225">
            <a:extLst>
              <a:ext uri="{FF2B5EF4-FFF2-40B4-BE49-F238E27FC236}">
                <a16:creationId xmlns:a16="http://schemas.microsoft.com/office/drawing/2014/main" id="{2B573B51-C170-49C0-A3D9-8D99730C45AE}"/>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3442443" y="2"/>
            <a:ext cx="5701557" cy="470844"/>
          </a:xfrm>
          <a:custGeom>
            <a:avLst/>
            <a:gdLst>
              <a:gd name="connsiteX0" fmla="*/ 9683888 w 9683888"/>
              <a:gd name="connsiteY0" fmla="*/ 0 h 743457"/>
              <a:gd name="connsiteX1" fmla="*/ 0 w 9683888"/>
              <a:gd name="connsiteY1" fmla="*/ 0 h 743457"/>
              <a:gd name="connsiteX2" fmla="*/ 0 w 9683888"/>
              <a:gd name="connsiteY2" fmla="*/ 365878 h 743457"/>
              <a:gd name="connsiteX3" fmla="*/ 11844 w 9683888"/>
              <a:gd name="connsiteY3" fmla="*/ 367909 h 743457"/>
              <a:gd name="connsiteX4" fmla="*/ 106208 w 9683888"/>
              <a:gd name="connsiteY4" fmla="*/ 385974 h 743457"/>
              <a:gd name="connsiteX5" fmla="*/ 183667 w 9683888"/>
              <a:gd name="connsiteY5" fmla="*/ 399162 h 743457"/>
              <a:gd name="connsiteX6" fmla="*/ 292430 w 9683888"/>
              <a:gd name="connsiteY6" fmla="*/ 390408 h 743457"/>
              <a:gd name="connsiteX7" fmla="*/ 386942 w 9683888"/>
              <a:gd name="connsiteY7" fmla="*/ 395582 h 743457"/>
              <a:gd name="connsiteX8" fmla="*/ 485751 w 9683888"/>
              <a:gd name="connsiteY8" fmla="*/ 408404 h 743457"/>
              <a:gd name="connsiteX9" fmla="*/ 604107 w 9683888"/>
              <a:gd name="connsiteY9" fmla="*/ 418647 h 743457"/>
              <a:gd name="connsiteX10" fmla="*/ 694081 w 9683888"/>
              <a:gd name="connsiteY10" fmla="*/ 449524 h 743457"/>
              <a:gd name="connsiteX11" fmla="*/ 762452 w 9683888"/>
              <a:gd name="connsiteY11" fmla="*/ 456090 h 743457"/>
              <a:gd name="connsiteX12" fmla="*/ 987872 w 9683888"/>
              <a:gd name="connsiteY12" fmla="*/ 481862 h 743457"/>
              <a:gd name="connsiteX13" fmla="*/ 1077163 w 9683888"/>
              <a:gd name="connsiteY13" fmla="*/ 524467 h 743457"/>
              <a:gd name="connsiteX14" fmla="*/ 1258716 w 9683888"/>
              <a:gd name="connsiteY14" fmla="*/ 587975 h 743457"/>
              <a:gd name="connsiteX15" fmla="*/ 1298056 w 9683888"/>
              <a:gd name="connsiteY15" fmla="*/ 595413 h 743457"/>
              <a:gd name="connsiteX16" fmla="*/ 1327017 w 9683888"/>
              <a:gd name="connsiteY16" fmla="*/ 617412 h 743457"/>
              <a:gd name="connsiteX17" fmla="*/ 1347909 w 9683888"/>
              <a:gd name="connsiteY17" fmla="*/ 620209 h 743457"/>
              <a:gd name="connsiteX18" fmla="*/ 1421792 w 9683888"/>
              <a:gd name="connsiteY18" fmla="*/ 626139 h 743457"/>
              <a:gd name="connsiteX19" fmla="*/ 1519789 w 9683888"/>
              <a:gd name="connsiteY19" fmla="*/ 645011 h 743457"/>
              <a:gd name="connsiteX20" fmla="*/ 1620886 w 9683888"/>
              <a:gd name="connsiteY20" fmla="*/ 687715 h 743457"/>
              <a:gd name="connsiteX21" fmla="*/ 1676745 w 9683888"/>
              <a:gd name="connsiteY21" fmla="*/ 690130 h 743457"/>
              <a:gd name="connsiteX22" fmla="*/ 1832228 w 9683888"/>
              <a:gd name="connsiteY22" fmla="*/ 690860 h 743457"/>
              <a:gd name="connsiteX23" fmla="*/ 1980464 w 9683888"/>
              <a:gd name="connsiteY23" fmla="*/ 704858 h 743457"/>
              <a:gd name="connsiteX24" fmla="*/ 2051150 w 9683888"/>
              <a:gd name="connsiteY24" fmla="*/ 711187 h 743457"/>
              <a:gd name="connsiteX25" fmla="*/ 2162824 w 9683888"/>
              <a:gd name="connsiteY25" fmla="*/ 709178 h 743457"/>
              <a:gd name="connsiteX26" fmla="*/ 2259859 w 9683888"/>
              <a:gd name="connsiteY26" fmla="*/ 718188 h 743457"/>
              <a:gd name="connsiteX27" fmla="*/ 2378290 w 9683888"/>
              <a:gd name="connsiteY27" fmla="*/ 738748 h 743457"/>
              <a:gd name="connsiteX28" fmla="*/ 2407828 w 9683888"/>
              <a:gd name="connsiteY28" fmla="*/ 743457 h 743457"/>
              <a:gd name="connsiteX29" fmla="*/ 2428936 w 9683888"/>
              <a:gd name="connsiteY29" fmla="*/ 734697 h 743457"/>
              <a:gd name="connsiteX30" fmla="*/ 2646106 w 9683888"/>
              <a:gd name="connsiteY30" fmla="*/ 660204 h 743457"/>
              <a:gd name="connsiteX31" fmla="*/ 2799920 w 9683888"/>
              <a:gd name="connsiteY31" fmla="*/ 630451 h 743457"/>
              <a:gd name="connsiteX32" fmla="*/ 2953556 w 9683888"/>
              <a:gd name="connsiteY32" fmla="*/ 607173 h 743457"/>
              <a:gd name="connsiteX33" fmla="*/ 3009839 w 9683888"/>
              <a:gd name="connsiteY33" fmla="*/ 601743 h 743457"/>
              <a:gd name="connsiteX34" fmla="*/ 3115016 w 9683888"/>
              <a:gd name="connsiteY34" fmla="*/ 584982 h 743457"/>
              <a:gd name="connsiteX35" fmla="*/ 3185844 w 9683888"/>
              <a:gd name="connsiteY35" fmla="*/ 595356 h 743457"/>
              <a:gd name="connsiteX36" fmla="*/ 3246013 w 9683888"/>
              <a:gd name="connsiteY36" fmla="*/ 592418 h 743457"/>
              <a:gd name="connsiteX37" fmla="*/ 3313565 w 9683888"/>
              <a:gd name="connsiteY37" fmla="*/ 574138 h 743457"/>
              <a:gd name="connsiteX38" fmla="*/ 3414143 w 9683888"/>
              <a:gd name="connsiteY38" fmla="*/ 553730 h 743457"/>
              <a:gd name="connsiteX39" fmla="*/ 3552895 w 9683888"/>
              <a:gd name="connsiteY39" fmla="*/ 548563 h 743457"/>
              <a:gd name="connsiteX40" fmla="*/ 3753012 w 9683888"/>
              <a:gd name="connsiteY40" fmla="*/ 599520 h 743457"/>
              <a:gd name="connsiteX41" fmla="*/ 3804392 w 9683888"/>
              <a:gd name="connsiteY41" fmla="*/ 604131 h 743457"/>
              <a:gd name="connsiteX42" fmla="*/ 3916696 w 9683888"/>
              <a:gd name="connsiteY42" fmla="*/ 606540 h 743457"/>
              <a:gd name="connsiteX43" fmla="*/ 4063849 w 9683888"/>
              <a:gd name="connsiteY43" fmla="*/ 604058 h 743457"/>
              <a:gd name="connsiteX44" fmla="*/ 4172179 w 9683888"/>
              <a:gd name="connsiteY44" fmla="*/ 592355 h 743457"/>
              <a:gd name="connsiteX45" fmla="*/ 4276294 w 9683888"/>
              <a:gd name="connsiteY45" fmla="*/ 587119 h 743457"/>
              <a:gd name="connsiteX46" fmla="*/ 4411090 w 9683888"/>
              <a:gd name="connsiteY46" fmla="*/ 575600 h 743457"/>
              <a:gd name="connsiteX47" fmla="*/ 4540465 w 9683888"/>
              <a:gd name="connsiteY47" fmla="*/ 567464 h 743457"/>
              <a:gd name="connsiteX48" fmla="*/ 4545352 w 9683888"/>
              <a:gd name="connsiteY48" fmla="*/ 555554 h 743457"/>
              <a:gd name="connsiteX49" fmla="*/ 4564014 w 9683888"/>
              <a:gd name="connsiteY49" fmla="*/ 553660 h 743457"/>
              <a:gd name="connsiteX50" fmla="*/ 4568602 w 9683888"/>
              <a:gd name="connsiteY50" fmla="*/ 550913 h 743457"/>
              <a:gd name="connsiteX51" fmla="*/ 4595289 w 9683888"/>
              <a:gd name="connsiteY51" fmla="*/ 537407 h 743457"/>
              <a:gd name="connsiteX52" fmla="*/ 4739026 w 9683888"/>
              <a:gd name="connsiteY52" fmla="*/ 532483 h 743457"/>
              <a:gd name="connsiteX53" fmla="*/ 5061335 w 9683888"/>
              <a:gd name="connsiteY53" fmla="*/ 545635 h 743457"/>
              <a:gd name="connsiteX54" fmla="*/ 5338634 w 9683888"/>
              <a:gd name="connsiteY54" fmla="*/ 595754 h 743457"/>
              <a:gd name="connsiteX55" fmla="*/ 5529430 w 9683888"/>
              <a:gd name="connsiteY55" fmla="*/ 606335 h 743457"/>
              <a:gd name="connsiteX56" fmla="*/ 5604039 w 9683888"/>
              <a:gd name="connsiteY56" fmla="*/ 607676 h 743457"/>
              <a:gd name="connsiteX57" fmla="*/ 5625281 w 9683888"/>
              <a:gd name="connsiteY57" fmla="*/ 617253 h 743457"/>
              <a:gd name="connsiteX58" fmla="*/ 5628138 w 9683888"/>
              <a:gd name="connsiteY58" fmla="*/ 615483 h 743457"/>
              <a:gd name="connsiteX59" fmla="*/ 5653593 w 9683888"/>
              <a:gd name="connsiteY59" fmla="*/ 617873 h 743457"/>
              <a:gd name="connsiteX60" fmla="*/ 5658658 w 9683888"/>
              <a:gd name="connsiteY60" fmla="*/ 624279 h 743457"/>
              <a:gd name="connsiteX61" fmla="*/ 5675963 w 9683888"/>
              <a:gd name="connsiteY61" fmla="*/ 627762 h 743457"/>
              <a:gd name="connsiteX62" fmla="*/ 5709625 w 9683888"/>
              <a:gd name="connsiteY62" fmla="*/ 639593 h 743457"/>
              <a:gd name="connsiteX63" fmla="*/ 5716324 w 9683888"/>
              <a:gd name="connsiteY63" fmla="*/ 637148 h 743457"/>
              <a:gd name="connsiteX64" fmla="*/ 5767720 w 9683888"/>
              <a:gd name="connsiteY64" fmla="*/ 647737 h 743457"/>
              <a:gd name="connsiteX65" fmla="*/ 5768619 w 9683888"/>
              <a:gd name="connsiteY65" fmla="*/ 645671 h 743457"/>
              <a:gd name="connsiteX66" fmla="*/ 5858696 w 9683888"/>
              <a:gd name="connsiteY66" fmla="*/ 628099 h 743457"/>
              <a:gd name="connsiteX67" fmla="*/ 5935260 w 9683888"/>
              <a:gd name="connsiteY67" fmla="*/ 596904 h 743457"/>
              <a:gd name="connsiteX68" fmla="*/ 5946176 w 9683888"/>
              <a:gd name="connsiteY68" fmla="*/ 597874 h 743457"/>
              <a:gd name="connsiteX69" fmla="*/ 5946447 w 9683888"/>
              <a:gd name="connsiteY69" fmla="*/ 597396 h 743457"/>
              <a:gd name="connsiteX70" fmla="*/ 5958069 w 9683888"/>
              <a:gd name="connsiteY70" fmla="*/ 597432 h 743457"/>
              <a:gd name="connsiteX71" fmla="*/ 5966081 w 9683888"/>
              <a:gd name="connsiteY71" fmla="*/ 599643 h 743457"/>
              <a:gd name="connsiteX72" fmla="*/ 5987259 w 9683888"/>
              <a:gd name="connsiteY72" fmla="*/ 601523 h 743457"/>
              <a:gd name="connsiteX73" fmla="*/ 5994905 w 9683888"/>
              <a:gd name="connsiteY73" fmla="*/ 598873 h 743457"/>
              <a:gd name="connsiteX74" fmla="*/ 6054803 w 9683888"/>
              <a:gd name="connsiteY74" fmla="*/ 541202 h 743457"/>
              <a:gd name="connsiteX75" fmla="*/ 6188672 w 9683888"/>
              <a:gd name="connsiteY75" fmla="*/ 496389 h 743457"/>
              <a:gd name="connsiteX76" fmla="*/ 6323280 w 9683888"/>
              <a:gd name="connsiteY76" fmla="*/ 458013 h 743457"/>
              <a:gd name="connsiteX77" fmla="*/ 6457257 w 9683888"/>
              <a:gd name="connsiteY77" fmla="*/ 414621 h 743457"/>
              <a:gd name="connsiteX78" fmla="*/ 6530019 w 9683888"/>
              <a:gd name="connsiteY78" fmla="*/ 423168 h 743457"/>
              <a:gd name="connsiteX79" fmla="*/ 6626800 w 9683888"/>
              <a:gd name="connsiteY79" fmla="*/ 375078 h 743457"/>
              <a:gd name="connsiteX80" fmla="*/ 6689231 w 9683888"/>
              <a:gd name="connsiteY80" fmla="*/ 353501 h 743457"/>
              <a:gd name="connsiteX81" fmla="*/ 6726440 w 9683888"/>
              <a:gd name="connsiteY81" fmla="*/ 340276 h 743457"/>
              <a:gd name="connsiteX82" fmla="*/ 6835228 w 9683888"/>
              <a:gd name="connsiteY82" fmla="*/ 329393 h 743457"/>
              <a:gd name="connsiteX83" fmla="*/ 7039363 w 9683888"/>
              <a:gd name="connsiteY83" fmla="*/ 370823 h 743457"/>
              <a:gd name="connsiteX84" fmla="*/ 7095156 w 9683888"/>
              <a:gd name="connsiteY84" fmla="*/ 366075 h 743457"/>
              <a:gd name="connsiteX85" fmla="*/ 7187061 w 9683888"/>
              <a:gd name="connsiteY85" fmla="*/ 383876 h 743457"/>
              <a:gd name="connsiteX86" fmla="*/ 7295039 w 9683888"/>
              <a:gd name="connsiteY86" fmla="*/ 355046 h 743457"/>
              <a:gd name="connsiteX87" fmla="*/ 7373651 w 9683888"/>
              <a:gd name="connsiteY87" fmla="*/ 322299 h 743457"/>
              <a:gd name="connsiteX88" fmla="*/ 7418964 w 9683888"/>
              <a:gd name="connsiteY88" fmla="*/ 308685 h 743457"/>
              <a:gd name="connsiteX89" fmla="*/ 7450568 w 9683888"/>
              <a:gd name="connsiteY89" fmla="*/ 293511 h 743457"/>
              <a:gd name="connsiteX90" fmla="*/ 7538380 w 9683888"/>
              <a:gd name="connsiteY90" fmla="*/ 283235 h 743457"/>
              <a:gd name="connsiteX91" fmla="*/ 7786348 w 9683888"/>
              <a:gd name="connsiteY91" fmla="*/ 225377 h 743457"/>
              <a:gd name="connsiteX92" fmla="*/ 7849534 w 9683888"/>
              <a:gd name="connsiteY92" fmla="*/ 245434 h 743457"/>
              <a:gd name="connsiteX93" fmla="*/ 7981165 w 9683888"/>
              <a:gd name="connsiteY93" fmla="*/ 222252 h 743457"/>
              <a:gd name="connsiteX94" fmla="*/ 8171882 w 9683888"/>
              <a:gd name="connsiteY94" fmla="*/ 222497 h 743457"/>
              <a:gd name="connsiteX95" fmla="*/ 8242270 w 9683888"/>
              <a:gd name="connsiteY95" fmla="*/ 180535 h 743457"/>
              <a:gd name="connsiteX96" fmla="*/ 8490152 w 9683888"/>
              <a:gd name="connsiteY96" fmla="*/ 209193 h 743457"/>
              <a:gd name="connsiteX97" fmla="*/ 8622272 w 9683888"/>
              <a:gd name="connsiteY97" fmla="*/ 188859 h 743457"/>
              <a:gd name="connsiteX98" fmla="*/ 8738606 w 9683888"/>
              <a:gd name="connsiteY98" fmla="*/ 208945 h 743457"/>
              <a:gd name="connsiteX99" fmla="*/ 8831307 w 9683888"/>
              <a:gd name="connsiteY99" fmla="*/ 207738 h 743457"/>
              <a:gd name="connsiteX100" fmla="*/ 8891432 w 9683888"/>
              <a:gd name="connsiteY100" fmla="*/ 184510 h 743457"/>
              <a:gd name="connsiteX101" fmla="*/ 8946980 w 9683888"/>
              <a:gd name="connsiteY101" fmla="*/ 145578 h 743457"/>
              <a:gd name="connsiteX102" fmla="*/ 9107760 w 9683888"/>
              <a:gd name="connsiteY102" fmla="*/ 128052 h 743457"/>
              <a:gd name="connsiteX103" fmla="*/ 9195623 w 9683888"/>
              <a:gd name="connsiteY103" fmla="*/ 100212 h 743457"/>
              <a:gd name="connsiteX104" fmla="*/ 9256898 w 9683888"/>
              <a:gd name="connsiteY104" fmla="*/ 73900 h 743457"/>
              <a:gd name="connsiteX105" fmla="*/ 9351740 w 9683888"/>
              <a:gd name="connsiteY105" fmla="*/ 80439 h 743457"/>
              <a:gd name="connsiteX106" fmla="*/ 9539796 w 9683888"/>
              <a:gd name="connsiteY106" fmla="*/ 87069 h 743457"/>
              <a:gd name="connsiteX107" fmla="*/ 9619109 w 9683888"/>
              <a:gd name="connsiteY107" fmla="*/ 39994 h 74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9683888" h="743457">
                <a:moveTo>
                  <a:pt x="9683888" y="0"/>
                </a:moveTo>
                <a:lnTo>
                  <a:pt x="0" y="0"/>
                </a:lnTo>
                <a:lnTo>
                  <a:pt x="0" y="365878"/>
                </a:lnTo>
                <a:lnTo>
                  <a:pt x="11844" y="367909"/>
                </a:lnTo>
                <a:cubicBezTo>
                  <a:pt x="50423" y="374387"/>
                  <a:pt x="87879" y="380746"/>
                  <a:pt x="106208" y="385974"/>
                </a:cubicBezTo>
                <a:cubicBezTo>
                  <a:pt x="119919" y="389979"/>
                  <a:pt x="149687" y="402128"/>
                  <a:pt x="183667" y="399162"/>
                </a:cubicBezTo>
                <a:cubicBezTo>
                  <a:pt x="228274" y="394575"/>
                  <a:pt x="256969" y="398315"/>
                  <a:pt x="292430" y="390408"/>
                </a:cubicBezTo>
                <a:cubicBezTo>
                  <a:pt x="325377" y="395694"/>
                  <a:pt x="374510" y="420053"/>
                  <a:pt x="386942" y="395582"/>
                </a:cubicBezTo>
                <a:cubicBezTo>
                  <a:pt x="400429" y="416427"/>
                  <a:pt x="451168" y="399411"/>
                  <a:pt x="485751" y="408404"/>
                </a:cubicBezTo>
                <a:cubicBezTo>
                  <a:pt x="520399" y="423586"/>
                  <a:pt x="570416" y="404235"/>
                  <a:pt x="604107" y="418647"/>
                </a:cubicBezTo>
                <a:cubicBezTo>
                  <a:pt x="633631" y="425521"/>
                  <a:pt x="672063" y="446364"/>
                  <a:pt x="694081" y="449524"/>
                </a:cubicBezTo>
                <a:cubicBezTo>
                  <a:pt x="700528" y="463278"/>
                  <a:pt x="713487" y="450700"/>
                  <a:pt x="762452" y="456090"/>
                </a:cubicBezTo>
                <a:cubicBezTo>
                  <a:pt x="811417" y="461479"/>
                  <a:pt x="935420" y="470466"/>
                  <a:pt x="987872" y="481862"/>
                </a:cubicBezTo>
                <a:cubicBezTo>
                  <a:pt x="1018493" y="475799"/>
                  <a:pt x="1019470" y="516810"/>
                  <a:pt x="1077163" y="524467"/>
                </a:cubicBezTo>
                <a:cubicBezTo>
                  <a:pt x="1124222" y="535807"/>
                  <a:pt x="1202940" y="574855"/>
                  <a:pt x="1258716" y="587975"/>
                </a:cubicBezTo>
                <a:cubicBezTo>
                  <a:pt x="1274181" y="586466"/>
                  <a:pt x="1286859" y="589632"/>
                  <a:pt x="1298056" y="595413"/>
                </a:cubicBezTo>
                <a:lnTo>
                  <a:pt x="1327017" y="617412"/>
                </a:lnTo>
                <a:lnTo>
                  <a:pt x="1347909" y="620209"/>
                </a:lnTo>
                <a:cubicBezTo>
                  <a:pt x="1377004" y="628445"/>
                  <a:pt x="1394712" y="616344"/>
                  <a:pt x="1421792" y="626139"/>
                </a:cubicBezTo>
                <a:cubicBezTo>
                  <a:pt x="1466260" y="647543"/>
                  <a:pt x="1506099" y="610975"/>
                  <a:pt x="1519789" y="645011"/>
                </a:cubicBezTo>
                <a:cubicBezTo>
                  <a:pt x="1556219" y="665699"/>
                  <a:pt x="1578776" y="668950"/>
                  <a:pt x="1620886" y="687715"/>
                </a:cubicBezTo>
                <a:cubicBezTo>
                  <a:pt x="1658228" y="693647"/>
                  <a:pt x="1636224" y="694371"/>
                  <a:pt x="1676745" y="690130"/>
                </a:cubicBezTo>
                <a:cubicBezTo>
                  <a:pt x="1713709" y="697532"/>
                  <a:pt x="1774627" y="701403"/>
                  <a:pt x="1832228" y="690860"/>
                </a:cubicBezTo>
                <a:cubicBezTo>
                  <a:pt x="1866586" y="689181"/>
                  <a:pt x="1949046" y="755765"/>
                  <a:pt x="1980464" y="704858"/>
                </a:cubicBezTo>
                <a:cubicBezTo>
                  <a:pt x="2001472" y="716610"/>
                  <a:pt x="2020758" y="710467"/>
                  <a:pt x="2051150" y="711187"/>
                </a:cubicBezTo>
                <a:cubicBezTo>
                  <a:pt x="2081543" y="711907"/>
                  <a:pt x="2117567" y="736153"/>
                  <a:pt x="2162824" y="709178"/>
                </a:cubicBezTo>
                <a:cubicBezTo>
                  <a:pt x="2219712" y="701824"/>
                  <a:pt x="2181421" y="742368"/>
                  <a:pt x="2259859" y="718188"/>
                </a:cubicBezTo>
                <a:cubicBezTo>
                  <a:pt x="2296623" y="733933"/>
                  <a:pt x="2337412" y="741012"/>
                  <a:pt x="2378290" y="738748"/>
                </a:cubicBezTo>
                <a:cubicBezTo>
                  <a:pt x="2380041" y="725410"/>
                  <a:pt x="2399659" y="741017"/>
                  <a:pt x="2407828" y="743457"/>
                </a:cubicBezTo>
                <a:cubicBezTo>
                  <a:pt x="2406113" y="735180"/>
                  <a:pt x="2421642" y="728742"/>
                  <a:pt x="2428936" y="734697"/>
                </a:cubicBezTo>
                <a:cubicBezTo>
                  <a:pt x="2468648" y="720822"/>
                  <a:pt x="2584275" y="677579"/>
                  <a:pt x="2646106" y="660204"/>
                </a:cubicBezTo>
                <a:cubicBezTo>
                  <a:pt x="2706894" y="652346"/>
                  <a:pt x="2738390" y="612318"/>
                  <a:pt x="2799920" y="630451"/>
                </a:cubicBezTo>
                <a:cubicBezTo>
                  <a:pt x="2856798" y="622940"/>
                  <a:pt x="2902940" y="602232"/>
                  <a:pt x="2953556" y="607173"/>
                </a:cubicBezTo>
                <a:cubicBezTo>
                  <a:pt x="2970626" y="593247"/>
                  <a:pt x="2988095" y="586399"/>
                  <a:pt x="3009839" y="601743"/>
                </a:cubicBezTo>
                <a:cubicBezTo>
                  <a:pt x="3046166" y="594868"/>
                  <a:pt x="3085682" y="586046"/>
                  <a:pt x="3115016" y="584982"/>
                </a:cubicBezTo>
                <a:cubicBezTo>
                  <a:pt x="3144992" y="587935"/>
                  <a:pt x="3158740" y="599045"/>
                  <a:pt x="3185844" y="595356"/>
                </a:cubicBezTo>
                <a:cubicBezTo>
                  <a:pt x="3209939" y="576197"/>
                  <a:pt x="3221731" y="614583"/>
                  <a:pt x="3246013" y="592418"/>
                </a:cubicBezTo>
                <a:cubicBezTo>
                  <a:pt x="3228976" y="565486"/>
                  <a:pt x="3320172" y="599686"/>
                  <a:pt x="3313565" y="574138"/>
                </a:cubicBezTo>
                <a:cubicBezTo>
                  <a:pt x="3341586" y="564515"/>
                  <a:pt x="3371901" y="555346"/>
                  <a:pt x="3414143" y="553730"/>
                </a:cubicBezTo>
                <a:cubicBezTo>
                  <a:pt x="3463229" y="557630"/>
                  <a:pt x="3476532" y="539673"/>
                  <a:pt x="3552895" y="548563"/>
                </a:cubicBezTo>
                <a:cubicBezTo>
                  <a:pt x="3620356" y="561042"/>
                  <a:pt x="3688830" y="574962"/>
                  <a:pt x="3753012" y="599520"/>
                </a:cubicBezTo>
                <a:cubicBezTo>
                  <a:pt x="3769580" y="615048"/>
                  <a:pt x="3777112" y="602961"/>
                  <a:pt x="3804392" y="604131"/>
                </a:cubicBezTo>
                <a:cubicBezTo>
                  <a:pt x="3831672" y="605301"/>
                  <a:pt x="3878076" y="605222"/>
                  <a:pt x="3916696" y="606540"/>
                </a:cubicBezTo>
                <a:cubicBezTo>
                  <a:pt x="3970533" y="603881"/>
                  <a:pt x="3981244" y="618066"/>
                  <a:pt x="4063849" y="604058"/>
                </a:cubicBezTo>
                <a:cubicBezTo>
                  <a:pt x="4074473" y="605185"/>
                  <a:pt x="4134611" y="589365"/>
                  <a:pt x="4172179" y="592355"/>
                </a:cubicBezTo>
                <a:cubicBezTo>
                  <a:pt x="4180554" y="576172"/>
                  <a:pt x="4255433" y="602075"/>
                  <a:pt x="4276294" y="587119"/>
                </a:cubicBezTo>
                <a:cubicBezTo>
                  <a:pt x="4326119" y="586973"/>
                  <a:pt x="4361692" y="573867"/>
                  <a:pt x="4411090" y="575600"/>
                </a:cubicBezTo>
                <a:cubicBezTo>
                  <a:pt x="4465125" y="575500"/>
                  <a:pt x="4518088" y="570805"/>
                  <a:pt x="4540465" y="567464"/>
                </a:cubicBezTo>
                <a:lnTo>
                  <a:pt x="4545352" y="555554"/>
                </a:lnTo>
                <a:lnTo>
                  <a:pt x="4564014" y="553660"/>
                </a:lnTo>
                <a:lnTo>
                  <a:pt x="4568602" y="550913"/>
                </a:lnTo>
                <a:cubicBezTo>
                  <a:pt x="4577353" y="545618"/>
                  <a:pt x="4586105" y="540734"/>
                  <a:pt x="4595289" y="537407"/>
                </a:cubicBezTo>
                <a:cubicBezTo>
                  <a:pt x="4623104" y="537511"/>
                  <a:pt x="4660764" y="533229"/>
                  <a:pt x="4739026" y="532483"/>
                </a:cubicBezTo>
                <a:cubicBezTo>
                  <a:pt x="4806238" y="527255"/>
                  <a:pt x="4944577" y="524439"/>
                  <a:pt x="5061335" y="545635"/>
                </a:cubicBezTo>
                <a:cubicBezTo>
                  <a:pt x="5167156" y="553533"/>
                  <a:pt x="5251789" y="586167"/>
                  <a:pt x="5338634" y="595754"/>
                </a:cubicBezTo>
                <a:cubicBezTo>
                  <a:pt x="5415763" y="589622"/>
                  <a:pt x="5434719" y="609365"/>
                  <a:pt x="5529430" y="606335"/>
                </a:cubicBezTo>
                <a:cubicBezTo>
                  <a:pt x="5534498" y="613561"/>
                  <a:pt x="5597157" y="603269"/>
                  <a:pt x="5604039" y="607676"/>
                </a:cubicBezTo>
                <a:lnTo>
                  <a:pt x="5625281" y="617253"/>
                </a:lnTo>
                <a:lnTo>
                  <a:pt x="5628138" y="615483"/>
                </a:lnTo>
                <a:cubicBezTo>
                  <a:pt x="5640641" y="612245"/>
                  <a:pt x="5648217" y="613966"/>
                  <a:pt x="5653593" y="617873"/>
                </a:cubicBezTo>
                <a:lnTo>
                  <a:pt x="5658658" y="624279"/>
                </a:lnTo>
                <a:lnTo>
                  <a:pt x="5675963" y="627762"/>
                </a:lnTo>
                <a:lnTo>
                  <a:pt x="5709625" y="639593"/>
                </a:lnTo>
                <a:lnTo>
                  <a:pt x="5716324" y="637148"/>
                </a:lnTo>
                <a:lnTo>
                  <a:pt x="5767720" y="647737"/>
                </a:lnTo>
                <a:lnTo>
                  <a:pt x="5768619" y="645671"/>
                </a:lnTo>
                <a:cubicBezTo>
                  <a:pt x="5776130" y="642927"/>
                  <a:pt x="5830922" y="636226"/>
                  <a:pt x="5858696" y="628099"/>
                </a:cubicBezTo>
                <a:lnTo>
                  <a:pt x="5935260" y="596904"/>
                </a:lnTo>
                <a:lnTo>
                  <a:pt x="5946176" y="597874"/>
                </a:lnTo>
                <a:lnTo>
                  <a:pt x="5946447" y="597396"/>
                </a:lnTo>
                <a:cubicBezTo>
                  <a:pt x="5948934" y="596546"/>
                  <a:pt x="5952567" y="596468"/>
                  <a:pt x="5958069" y="597432"/>
                </a:cubicBezTo>
                <a:lnTo>
                  <a:pt x="5966081" y="599643"/>
                </a:lnTo>
                <a:lnTo>
                  <a:pt x="5987259" y="601523"/>
                </a:lnTo>
                <a:lnTo>
                  <a:pt x="5994905" y="598873"/>
                </a:lnTo>
                <a:cubicBezTo>
                  <a:pt x="6020610" y="579716"/>
                  <a:pt x="6016968" y="560235"/>
                  <a:pt x="6054803" y="541202"/>
                </a:cubicBezTo>
                <a:cubicBezTo>
                  <a:pt x="6108247" y="527358"/>
                  <a:pt x="6130976" y="484538"/>
                  <a:pt x="6188672" y="496389"/>
                </a:cubicBezTo>
                <a:cubicBezTo>
                  <a:pt x="6238659" y="483279"/>
                  <a:pt x="6277194" y="458153"/>
                  <a:pt x="6323280" y="458013"/>
                </a:cubicBezTo>
                <a:cubicBezTo>
                  <a:pt x="6368044" y="444385"/>
                  <a:pt x="6422801" y="420428"/>
                  <a:pt x="6457257" y="414621"/>
                </a:cubicBezTo>
                <a:cubicBezTo>
                  <a:pt x="6483424" y="410645"/>
                  <a:pt x="6508964" y="423228"/>
                  <a:pt x="6530019" y="423168"/>
                </a:cubicBezTo>
                <a:cubicBezTo>
                  <a:pt x="6558276" y="416578"/>
                  <a:pt x="6600264" y="386690"/>
                  <a:pt x="6626800" y="375078"/>
                </a:cubicBezTo>
                <a:cubicBezTo>
                  <a:pt x="6664418" y="400828"/>
                  <a:pt x="6655535" y="354302"/>
                  <a:pt x="6689231" y="353501"/>
                </a:cubicBezTo>
                <a:cubicBezTo>
                  <a:pt x="6708837" y="361122"/>
                  <a:pt x="6719642" y="359485"/>
                  <a:pt x="6726440" y="340276"/>
                </a:cubicBezTo>
                <a:cubicBezTo>
                  <a:pt x="6818329" y="378763"/>
                  <a:pt x="6765502" y="328183"/>
                  <a:pt x="6835228" y="329393"/>
                </a:cubicBezTo>
                <a:cubicBezTo>
                  <a:pt x="6897464" y="335048"/>
                  <a:pt x="6962224" y="329085"/>
                  <a:pt x="7039363" y="370823"/>
                </a:cubicBezTo>
                <a:cubicBezTo>
                  <a:pt x="7056368" y="384567"/>
                  <a:pt x="7070539" y="363899"/>
                  <a:pt x="7095156" y="366075"/>
                </a:cubicBezTo>
                <a:cubicBezTo>
                  <a:pt x="7119772" y="368250"/>
                  <a:pt x="7153748" y="385714"/>
                  <a:pt x="7187061" y="383876"/>
                </a:cubicBezTo>
                <a:cubicBezTo>
                  <a:pt x="7242115" y="377604"/>
                  <a:pt x="7270954" y="334249"/>
                  <a:pt x="7295039" y="355046"/>
                </a:cubicBezTo>
                <a:cubicBezTo>
                  <a:pt x="7320104" y="344159"/>
                  <a:pt x="7343179" y="301443"/>
                  <a:pt x="7373651" y="322299"/>
                </a:cubicBezTo>
                <a:cubicBezTo>
                  <a:pt x="7367160" y="298575"/>
                  <a:pt x="7410095" y="329040"/>
                  <a:pt x="7418964" y="308685"/>
                </a:cubicBezTo>
                <a:cubicBezTo>
                  <a:pt x="7424243" y="291807"/>
                  <a:pt x="7438503" y="297117"/>
                  <a:pt x="7450568" y="293511"/>
                </a:cubicBezTo>
                <a:cubicBezTo>
                  <a:pt x="7461276" y="277652"/>
                  <a:pt x="7519437" y="275664"/>
                  <a:pt x="7538380" y="283235"/>
                </a:cubicBezTo>
                <a:cubicBezTo>
                  <a:pt x="7594343" y="271879"/>
                  <a:pt x="7734488" y="231676"/>
                  <a:pt x="7786348" y="225377"/>
                </a:cubicBezTo>
                <a:cubicBezTo>
                  <a:pt x="7797693" y="277094"/>
                  <a:pt x="7847327" y="236176"/>
                  <a:pt x="7849534" y="245434"/>
                </a:cubicBezTo>
                <a:cubicBezTo>
                  <a:pt x="7894253" y="231282"/>
                  <a:pt x="7937937" y="238796"/>
                  <a:pt x="7981165" y="222252"/>
                </a:cubicBezTo>
                <a:cubicBezTo>
                  <a:pt x="8066564" y="234459"/>
                  <a:pt x="8127007" y="235277"/>
                  <a:pt x="8171882" y="222497"/>
                </a:cubicBezTo>
                <a:cubicBezTo>
                  <a:pt x="8183092" y="205785"/>
                  <a:pt x="8217423" y="177145"/>
                  <a:pt x="8242270" y="180535"/>
                </a:cubicBezTo>
                <a:cubicBezTo>
                  <a:pt x="8294138" y="178846"/>
                  <a:pt x="8410926" y="208334"/>
                  <a:pt x="8490152" y="209193"/>
                </a:cubicBezTo>
                <a:cubicBezTo>
                  <a:pt x="8558493" y="195433"/>
                  <a:pt x="8564727" y="233466"/>
                  <a:pt x="8622272" y="188859"/>
                </a:cubicBezTo>
                <a:cubicBezTo>
                  <a:pt x="8659556" y="191317"/>
                  <a:pt x="8666988" y="178214"/>
                  <a:pt x="8738606" y="208945"/>
                </a:cubicBezTo>
                <a:cubicBezTo>
                  <a:pt x="8769507" y="208543"/>
                  <a:pt x="8800406" y="224019"/>
                  <a:pt x="8831307" y="207738"/>
                </a:cubicBezTo>
                <a:cubicBezTo>
                  <a:pt x="8836477" y="191612"/>
                  <a:pt x="8870109" y="182455"/>
                  <a:pt x="8891432" y="184510"/>
                </a:cubicBezTo>
                <a:cubicBezTo>
                  <a:pt x="8876795" y="135260"/>
                  <a:pt x="8938553" y="173381"/>
                  <a:pt x="8946980" y="145578"/>
                </a:cubicBezTo>
                <a:cubicBezTo>
                  <a:pt x="9010957" y="156064"/>
                  <a:pt x="9046552" y="157746"/>
                  <a:pt x="9107760" y="128052"/>
                </a:cubicBezTo>
                <a:cubicBezTo>
                  <a:pt x="9135191" y="151813"/>
                  <a:pt x="9184204" y="114911"/>
                  <a:pt x="9195623" y="100212"/>
                </a:cubicBezTo>
                <a:cubicBezTo>
                  <a:pt x="9222736" y="85917"/>
                  <a:pt x="9230892" y="98248"/>
                  <a:pt x="9256898" y="73900"/>
                </a:cubicBezTo>
                <a:cubicBezTo>
                  <a:pt x="9276443" y="63724"/>
                  <a:pt x="9334001" y="80454"/>
                  <a:pt x="9351740" y="80439"/>
                </a:cubicBezTo>
                <a:cubicBezTo>
                  <a:pt x="9398889" y="82633"/>
                  <a:pt x="9473718" y="102566"/>
                  <a:pt x="9539796" y="87069"/>
                </a:cubicBezTo>
                <a:cubicBezTo>
                  <a:pt x="9565852" y="70987"/>
                  <a:pt x="9591569" y="56211"/>
                  <a:pt x="9619109" y="39994"/>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false" anchor="ctr">
            <a:noAutofit/>
          </a:bodyPr>
          <a:lstStyle/>
          <a:p>
            <a:pPr algn="ctr"/>
            <a:endParaRPr lang="en-US" dirty="false"/>
          </a:p>
        </p:txBody>
      </p:sp>
      <p:sp>
        <p:nvSpPr>
          <p:cNvPr id="9219" name="Rectangle 3"/>
          <p:cNvSpPr>
            <a:spLocks noGrp="true" noChangeArrowheads="true"/>
          </p:cNvSpPr>
          <p:nvPr>
            <p:ph idx="1"/>
          </p:nvPr>
        </p:nvSpPr>
        <p:spPr>
          <a:xfrm>
            <a:off x="539553" y="1700808"/>
            <a:ext cx="8160292" cy="4392488"/>
          </a:xfrm>
        </p:spPr>
        <p:txBody>
          <a:bodyPr>
            <a:normAutofit/>
          </a:bodyPr>
          <a:lstStyle/>
          <a:p>
            <a:pPr algn="just">
              <a:spcAft>
                <a:spcPts val="600"/>
              </a:spcAft>
              <a:buFont typeface="Wingdings" panose="05000000000000000000" pitchFamily="2" charset="2"/>
              <a:buChar char="§"/>
            </a:pPr>
            <a:r>
              <a:rPr lang="cs-CZ" sz="1600" dirty="false">
                <a:latin typeface="Arial Nova Cond" panose="020B0506020202020204" pitchFamily="34" charset="0"/>
                <a:ea typeface="Calibri" panose="020F0502020204030204" pitchFamily="34" charset="0"/>
                <a:cs typeface="Times New Roman" panose="02020603050405020304" pitchFamily="18" charset="0"/>
              </a:rPr>
              <a:t>Tyto oblasti jsou pojímány jako funkční celek, některé však mohou fungovat  i samostatně. </a:t>
            </a:r>
            <a:r>
              <a:rPr lang="cs-CZ" sz="1600" dirty="false">
                <a:effectLst/>
                <a:latin typeface="Arial Nova Cond" panose="020B0506020202020204" pitchFamily="34" charset="0"/>
              </a:rPr>
              <a:t>Nová právní úprava reaguje na příklady dobré praxe z České republiky (často projektového charakteru s problematickou udržitelností bez následné systémové podpory) i zahraničí </a:t>
            </a:r>
            <a:r>
              <a:rPr lang="cs-CZ" sz="1600" dirty="false">
                <a:effectLst/>
                <a:latin typeface="Arial" panose="020B0604020202020204" pitchFamily="34" charset="0"/>
                <a:cs typeface="Arial" panose="020B0604020202020204" pitchFamily="34" charset="0"/>
              </a:rPr>
              <a:t>►</a:t>
            </a:r>
            <a:r>
              <a:rPr lang="cs-CZ" sz="1600" u="sng" dirty="false">
                <a:latin typeface="Arial Nova Cond" panose="020B0506020202020204" pitchFamily="34" charset="0"/>
                <a:cs typeface="Arial" panose="020B0604020202020204" pitchFamily="34" charset="0"/>
              </a:rPr>
              <a:t>legislativa „dohání“ praxi</a:t>
            </a:r>
            <a:r>
              <a:rPr lang="cs-CZ" sz="1600" dirty="false">
                <a:latin typeface="Arial Nova Cond" panose="020B0506020202020204" pitchFamily="34" charset="0"/>
                <a:cs typeface="Arial" panose="020B0604020202020204" pitchFamily="34" charset="0"/>
              </a:rPr>
              <a:t>.</a:t>
            </a:r>
            <a:endParaRPr lang="cs-CZ" sz="1600" dirty="false">
              <a:effectLst/>
              <a:latin typeface="Arial Nova Cond" panose="020B0506020202020204" pitchFamily="34" charset="0"/>
            </a:endParaRPr>
          </a:p>
          <a:p>
            <a:pPr algn="just">
              <a:spcAft>
                <a:spcPts val="600"/>
              </a:spcAft>
              <a:buFont typeface="Wingdings" panose="05000000000000000000" pitchFamily="2" charset="2"/>
              <a:buChar char="§"/>
            </a:pPr>
            <a:r>
              <a:rPr lang="cs-CZ" sz="1600" dirty="false">
                <a:latin typeface="Arial Nova Cond" panose="020B0506020202020204" pitchFamily="34" charset="0"/>
                <a:ea typeface="Calibri" panose="020F0502020204030204" pitchFamily="34" charset="0"/>
                <a:cs typeface="Times New Roman" panose="02020603050405020304" pitchFamily="18" charset="0"/>
              </a:rPr>
              <a:t>Předpokládá se rozdělení realizace změn do dvou či více etap (2025-2026 a do roku 2029). Současně s přípravou nové právní úpravy jsou plánovány </a:t>
            </a:r>
            <a:r>
              <a:rPr lang="cs-CZ" sz="1600" dirty="false">
                <a:latin typeface="Arial Nova Cond" panose="020B0506020202020204" pitchFamily="34" charset="0"/>
              </a:rPr>
              <a:t>implementační nástroje. </a:t>
            </a:r>
          </a:p>
          <a:p>
            <a:pPr algn="just">
              <a:spcAft>
                <a:spcPts val="600"/>
              </a:spcAft>
              <a:buFont typeface="Wingdings" panose="05000000000000000000" pitchFamily="2" charset="2"/>
              <a:buChar char="§"/>
            </a:pP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Struktura právní úpravy vychází z logického řetězce: </a:t>
            </a:r>
            <a:r>
              <a:rPr lang="cs-CZ" sz="1600" b="true" dirty="false">
                <a:effectLst/>
                <a:latin typeface="Arial Nova Cond" panose="020B0506020202020204" pitchFamily="34" charset="0"/>
                <a:ea typeface="Calibri" panose="020F0502020204030204" pitchFamily="34" charset="0"/>
                <a:cs typeface="Times New Roman" panose="02020603050405020304" pitchFamily="18" charset="0"/>
              </a:rPr>
              <a:t>základní principy</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 (platné pro všechny aktivity v rámci systému ochrany dětí a podpory rodin) → </a:t>
            </a:r>
            <a:r>
              <a:rPr lang="cs-CZ" sz="1600" b="true" dirty="false">
                <a:effectLst/>
                <a:latin typeface="Arial Nova Cond" panose="020B0506020202020204" pitchFamily="34" charset="0"/>
                <a:ea typeface="Calibri" panose="020F0502020204030204" pitchFamily="34" charset="0"/>
                <a:cs typeface="Times New Roman" panose="02020603050405020304" pitchFamily="18" charset="0"/>
              </a:rPr>
              <a:t>nároky dětí a rodin</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 → </a:t>
            </a:r>
            <a:r>
              <a:rPr lang="cs-CZ" sz="1600" b="true" dirty="false">
                <a:effectLst/>
                <a:latin typeface="Arial Nova Cond" panose="020B0506020202020204" pitchFamily="34" charset="0"/>
                <a:ea typeface="Calibri" panose="020F0502020204030204" pitchFamily="34" charset="0"/>
                <a:cs typeface="Times New Roman" panose="02020603050405020304" pitchFamily="18" charset="0"/>
              </a:rPr>
              <a:t>způsoby zajištění nároků</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 (postupy) →</a:t>
            </a:r>
            <a:r>
              <a:rPr lang="cs-CZ" sz="1600" dirty="false">
                <a:effectLst/>
                <a:latin typeface="Arial Nova Cond" panose="020B0506020202020204" pitchFamily="34" charset="0"/>
                <a:ea typeface="Calibri" panose="020F0502020204030204" pitchFamily="34" charset="0"/>
                <a:cs typeface="Arial" panose="020B0604020202020204" pitchFamily="34" charset="0"/>
              </a:rPr>
              <a:t> </a:t>
            </a:r>
            <a:r>
              <a:rPr lang="cs-CZ" sz="1600" b="true" dirty="false">
                <a:effectLst/>
                <a:latin typeface="Arial Nova Cond" panose="020B0506020202020204" pitchFamily="34" charset="0"/>
                <a:ea typeface="Calibri" panose="020F0502020204030204" pitchFamily="34" charset="0"/>
                <a:cs typeface="Times New Roman" panose="02020603050405020304" pitchFamily="18" charset="0"/>
              </a:rPr>
              <a:t>úkoly veřejné správy</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 → </a:t>
            </a:r>
            <a:r>
              <a:rPr lang="cs-CZ" sz="1600" b="true" dirty="false">
                <a:effectLst/>
                <a:latin typeface="Arial Nova Cond" panose="020B0506020202020204" pitchFamily="34" charset="0"/>
                <a:ea typeface="Calibri" panose="020F0502020204030204" pitchFamily="34" charset="0"/>
                <a:cs typeface="Times New Roman" panose="02020603050405020304" pitchFamily="18" charset="0"/>
              </a:rPr>
              <a:t>nástroje pro zajištění nároků a plnění úkolů veřejné správy </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(plánování, financování, řízení kvality, nakládání s informacemi atd.). </a:t>
            </a:r>
          </a:p>
          <a:p>
            <a:pPr algn="just">
              <a:spcAft>
                <a:spcPts val="600"/>
              </a:spcAft>
              <a:buFont typeface="Wingdings" panose="05000000000000000000" pitchFamily="2" charset="2"/>
              <a:buChar char="§"/>
            </a:pP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C</a:t>
            </a:r>
            <a:r>
              <a:rPr lang="cs-CZ" sz="1600" dirty="false">
                <a:latin typeface="Arial Nova Cond" panose="020B0506020202020204" pitchFamily="34" charset="0"/>
                <a:ea typeface="Calibri" panose="020F0502020204030204" pitchFamily="34" charset="0"/>
                <a:cs typeface="Times New Roman" panose="02020603050405020304" pitchFamily="18" charset="0"/>
              </a:rPr>
              <a:t>ílem prezentace je poskytnout základní </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přehled o způsobu řešení příslušné problematiky, zejména se zaměřením na oblasti týkající se činnosti místních akčních skupin. Formulace uvedené v této prezentaci mohou být v dalších fázích legislativního procesu upřesňovány, měněny či doplňovány. </a:t>
            </a:r>
            <a:endParaRPr lang="cs-CZ" sz="1600" b="true" dirty="false">
              <a:effectLst/>
              <a:latin typeface="Arial Nova Cond" panose="020B0506020202020204" pitchFamily="34" charset="0"/>
              <a:ea typeface="Calibri" panose="020F0502020204030204" pitchFamily="34" charset="0"/>
              <a:cs typeface="Times New Roman" panose="02020603050405020304" pitchFamily="18" charset="0"/>
            </a:endParaRPr>
          </a:p>
          <a:p>
            <a:pPr algn="just">
              <a:spcAft>
                <a:spcPts val="600"/>
              </a:spcAft>
              <a:buFont typeface="Wingdings" panose="05000000000000000000" pitchFamily="2" charset="2"/>
              <a:buChar char="§"/>
            </a:pPr>
            <a:endParaRPr lang="cs-CZ" sz="1600" dirty="false">
              <a:effectLst/>
              <a:latin typeface="Arial Nova Cond" panose="020B0506020202020204" pitchFamily="34" charset="0"/>
            </a:endParaRPr>
          </a:p>
          <a:p>
            <a:pPr algn="just">
              <a:spcAft>
                <a:spcPts val="600"/>
              </a:spcAft>
              <a:buFont typeface="Wingdings" panose="05000000000000000000" pitchFamily="2" charset="2"/>
              <a:buChar char="§"/>
            </a:pPr>
            <a:endParaRPr lang="cs-CZ" sz="1600" dirty="false">
              <a:latin typeface="Arial Nova Cond" panose="020B0506020202020204" pitchFamily="34" charset="0"/>
              <a:ea typeface="Calibri" panose="020F0502020204030204" pitchFamily="34" charset="0"/>
              <a:cs typeface="Times New Roman" panose="02020603050405020304" pitchFamily="18" charset="0"/>
            </a:endParaRPr>
          </a:p>
          <a:p>
            <a:pPr marL="0" indent="0" algn="just">
              <a:spcAft>
                <a:spcPts val="600"/>
              </a:spcAft>
              <a:buNone/>
            </a:pPr>
            <a:endParaRPr lang="cs-CZ" sz="1600" dirty="false">
              <a:latin typeface="Arial Nova Cond" panose="020B0506020202020204" pitchFamily="34" charset="0"/>
              <a:ea typeface="Calibri" panose="020F0502020204030204" pitchFamily="34" charset="0"/>
              <a:cs typeface="Times New Roman" panose="02020603050405020304" pitchFamily="18" charset="0"/>
            </a:endParaRPr>
          </a:p>
          <a:p>
            <a:pPr marL="342900" lvl="0" indent="-342900">
              <a:spcAft>
                <a:spcPts val="600"/>
              </a:spcAft>
              <a:buFont typeface="Wingdings" panose="05000000000000000000" pitchFamily="2" charset="2"/>
              <a:buChar char=""/>
            </a:pPr>
            <a:endParaRPr lang="cs-CZ" sz="1300" b="true" dirty="false">
              <a:latin typeface="Arial Nova Cond" panose="020B0506020202020204" pitchFamily="34" charset="0"/>
              <a:ea typeface="Calibri" panose="020F0502020204030204" pitchFamily="34" charset="0"/>
              <a:cs typeface="Arial" panose="020B0604020202020204" pitchFamily="34" charset="0"/>
            </a:endParaRPr>
          </a:p>
        </p:txBody>
      </p:sp>
      <p:sp>
        <p:nvSpPr>
          <p:cNvPr id="9223" name="Freeform: Shape 9227">
            <a:extLst>
              <a:ext uri="{FF2B5EF4-FFF2-40B4-BE49-F238E27FC236}">
                <a16:creationId xmlns:a16="http://schemas.microsoft.com/office/drawing/2014/main" id="{CC7BCC73-A901-44EB-B0E7-879E19267A6A}"/>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5779827"/>
            <a:ext cx="8010421" cy="1078174"/>
          </a:xfrm>
          <a:custGeom>
            <a:avLst/>
            <a:gdLst>
              <a:gd name="connsiteX0" fmla="*/ 3617689 w 10680562"/>
              <a:gd name="connsiteY0" fmla="*/ 0 h 1605023"/>
              <a:gd name="connsiteX1" fmla="*/ 3635901 w 10680562"/>
              <a:gd name="connsiteY1" fmla="*/ 7738 h 1605023"/>
              <a:gd name="connsiteX2" fmla="*/ 3690891 w 10680562"/>
              <a:gd name="connsiteY2" fmla="*/ 7049 h 1605023"/>
              <a:gd name="connsiteX3" fmla="*/ 3832247 w 10680562"/>
              <a:gd name="connsiteY3" fmla="*/ 13937 h 1605023"/>
              <a:gd name="connsiteX4" fmla="*/ 3999111 w 10680562"/>
              <a:gd name="connsiteY4" fmla="*/ 44624 h 1605023"/>
              <a:gd name="connsiteX5" fmla="*/ 4034676 w 10680562"/>
              <a:gd name="connsiteY5" fmla="*/ 48775 h 1605023"/>
              <a:gd name="connsiteX6" fmla="*/ 4065394 w 10680562"/>
              <a:gd name="connsiteY6" fmla="*/ 42879 h 1605023"/>
              <a:gd name="connsiteX7" fmla="*/ 4072648 w 10680562"/>
              <a:gd name="connsiteY7" fmla="*/ 33262 h 1605023"/>
              <a:gd name="connsiteX8" fmla="*/ 4092232 w 10680562"/>
              <a:gd name="connsiteY8" fmla="*/ 34026 h 1605023"/>
              <a:gd name="connsiteX9" fmla="*/ 4097470 w 10680562"/>
              <a:gd name="connsiteY9" fmla="*/ 32252 h 1605023"/>
              <a:gd name="connsiteX10" fmla="*/ 4127488 w 10680562"/>
              <a:gd name="connsiteY10" fmla="*/ 24056 h 1605023"/>
              <a:gd name="connsiteX11" fmla="*/ 4190803 w 10680562"/>
              <a:gd name="connsiteY11" fmla="*/ 55685 h 1605023"/>
              <a:gd name="connsiteX12" fmla="*/ 4269333 w 10680562"/>
              <a:gd name="connsiteY12" fmla="*/ 54186 h 1605023"/>
              <a:gd name="connsiteX13" fmla="*/ 4481486 w 10680562"/>
              <a:gd name="connsiteY13" fmla="*/ 116915 h 1605023"/>
              <a:gd name="connsiteX14" fmla="*/ 4651418 w 10680562"/>
              <a:gd name="connsiteY14" fmla="*/ 150071 h 1605023"/>
              <a:gd name="connsiteX15" fmla="*/ 4863575 w 10680562"/>
              <a:gd name="connsiteY15" fmla="*/ 175458 h 1605023"/>
              <a:gd name="connsiteX16" fmla="*/ 5013635 w 10680562"/>
              <a:gd name="connsiteY16" fmla="*/ 213928 h 1605023"/>
              <a:gd name="connsiteX17" fmla="*/ 5203044 w 10680562"/>
              <a:gd name="connsiteY17" fmla="*/ 228946 h 1605023"/>
              <a:gd name="connsiteX18" fmla="*/ 5207070 w 10680562"/>
              <a:gd name="connsiteY18" fmla="*/ 235105 h 1605023"/>
              <a:gd name="connsiteX19" fmla="*/ 5224253 w 10680562"/>
              <a:gd name="connsiteY19" fmla="*/ 240320 h 1605023"/>
              <a:gd name="connsiteX20" fmla="*/ 5256736 w 10680562"/>
              <a:gd name="connsiteY20" fmla="*/ 254811 h 1605023"/>
              <a:gd name="connsiteX21" fmla="*/ 5264095 w 10680562"/>
              <a:gd name="connsiteY21" fmla="*/ 253567 h 1605023"/>
              <a:gd name="connsiteX22" fmla="*/ 5315084 w 10680562"/>
              <a:gd name="connsiteY22" fmla="*/ 269264 h 1605023"/>
              <a:gd name="connsiteX23" fmla="*/ 5316393 w 10680562"/>
              <a:gd name="connsiteY23" fmla="*/ 267603 h 1605023"/>
              <a:gd name="connsiteX24" fmla="*/ 5333427 w 10680562"/>
              <a:gd name="connsiteY24" fmla="*/ 263823 h 1605023"/>
              <a:gd name="connsiteX25" fmla="*/ 5364589 w 10680562"/>
              <a:gd name="connsiteY25" fmla="*/ 260882 h 1605023"/>
              <a:gd name="connsiteX26" fmla="*/ 5443973 w 10680562"/>
              <a:gd name="connsiteY26" fmla="*/ 230866 h 1605023"/>
              <a:gd name="connsiteX27" fmla="*/ 5497201 w 10680562"/>
              <a:gd name="connsiteY27" fmla="*/ 247023 h 1605023"/>
              <a:gd name="connsiteX28" fmla="*/ 5508269 w 10680562"/>
              <a:gd name="connsiteY28" fmla="*/ 249256 h 1605023"/>
              <a:gd name="connsiteX29" fmla="*/ 5508636 w 10680562"/>
              <a:gd name="connsiteY29" fmla="*/ 248880 h 1605023"/>
              <a:gd name="connsiteX30" fmla="*/ 5520606 w 10680562"/>
              <a:gd name="connsiteY30" fmla="*/ 250400 h 1605023"/>
              <a:gd name="connsiteX31" fmla="*/ 5528451 w 10680562"/>
              <a:gd name="connsiteY31" fmla="*/ 253330 h 1605023"/>
              <a:gd name="connsiteX32" fmla="*/ 5549923 w 10680562"/>
              <a:gd name="connsiteY32" fmla="*/ 257662 h 1605023"/>
              <a:gd name="connsiteX33" fmla="*/ 5558295 w 10680562"/>
              <a:gd name="connsiteY33" fmla="*/ 256364 h 1605023"/>
              <a:gd name="connsiteX34" fmla="*/ 5664799 w 10680562"/>
              <a:gd name="connsiteY34" fmla="*/ 278924 h 1605023"/>
              <a:gd name="connsiteX35" fmla="*/ 5796160 w 10680562"/>
              <a:gd name="connsiteY35" fmla="*/ 307979 h 1605023"/>
              <a:gd name="connsiteX36" fmla="*/ 5897647 w 10680562"/>
              <a:gd name="connsiteY36" fmla="*/ 339431 h 1605023"/>
              <a:gd name="connsiteX37" fmla="*/ 5978838 w 10680562"/>
              <a:gd name="connsiteY37" fmla="*/ 367970 h 1605023"/>
              <a:gd name="connsiteX38" fmla="*/ 6050367 w 10680562"/>
              <a:gd name="connsiteY38" fmla="*/ 386341 h 1605023"/>
              <a:gd name="connsiteX39" fmla="*/ 6140609 w 10680562"/>
              <a:gd name="connsiteY39" fmla="*/ 385135 h 1605023"/>
              <a:gd name="connsiteX40" fmla="*/ 6302950 w 10680562"/>
              <a:gd name="connsiteY40" fmla="*/ 448183 h 1605023"/>
              <a:gd name="connsiteX41" fmla="*/ 6308533 w 10680562"/>
              <a:gd name="connsiteY41" fmla="*/ 448551 h 1605023"/>
              <a:gd name="connsiteX42" fmla="*/ 6340278 w 10680562"/>
              <a:gd name="connsiteY42" fmla="*/ 468555 h 1605023"/>
              <a:gd name="connsiteX43" fmla="*/ 6341685 w 10680562"/>
              <a:gd name="connsiteY43" fmla="*/ 467587 h 1605023"/>
              <a:gd name="connsiteX44" fmla="*/ 6354862 w 10680562"/>
              <a:gd name="connsiteY44" fmla="*/ 467794 h 1605023"/>
              <a:gd name="connsiteX45" fmla="*/ 6377840 w 10680562"/>
              <a:gd name="connsiteY45" fmla="*/ 471024 h 1605023"/>
              <a:gd name="connsiteX46" fmla="*/ 6442804 w 10680562"/>
              <a:gd name="connsiteY46" fmla="*/ 463091 h 1605023"/>
              <a:gd name="connsiteX47" fmla="*/ 6476009 w 10680562"/>
              <a:gd name="connsiteY47" fmla="*/ 483807 h 1605023"/>
              <a:gd name="connsiteX48" fmla="*/ 6483237 w 10680562"/>
              <a:gd name="connsiteY48" fmla="*/ 487308 h 1605023"/>
              <a:gd name="connsiteX49" fmla="*/ 6483605 w 10680562"/>
              <a:gd name="connsiteY49" fmla="*/ 487102 h 1605023"/>
              <a:gd name="connsiteX50" fmla="*/ 6491673 w 10680562"/>
              <a:gd name="connsiteY50" fmla="*/ 490243 h 1605023"/>
              <a:gd name="connsiteX51" fmla="*/ 6496411 w 10680562"/>
              <a:gd name="connsiteY51" fmla="*/ 493689 h 1605023"/>
              <a:gd name="connsiteX52" fmla="*/ 6510429 w 10680562"/>
              <a:gd name="connsiteY52" fmla="*/ 500479 h 1605023"/>
              <a:gd name="connsiteX53" fmla="*/ 6516750 w 10680562"/>
              <a:gd name="connsiteY53" fmla="*/ 500983 h 1605023"/>
              <a:gd name="connsiteX54" fmla="*/ 6580199 w 10680562"/>
              <a:gd name="connsiteY54" fmla="*/ 483318 h 1605023"/>
              <a:gd name="connsiteX55" fmla="*/ 6690237 w 10680562"/>
              <a:gd name="connsiteY55" fmla="*/ 493051 h 1605023"/>
              <a:gd name="connsiteX56" fmla="*/ 6798356 w 10680562"/>
              <a:gd name="connsiteY56" fmla="*/ 506748 h 1605023"/>
              <a:gd name="connsiteX57" fmla="*/ 6837102 w 10680562"/>
              <a:gd name="connsiteY57" fmla="*/ 513677 h 1605023"/>
              <a:gd name="connsiteX58" fmla="*/ 6907934 w 10680562"/>
              <a:gd name="connsiteY58" fmla="*/ 517339 h 1605023"/>
              <a:gd name="connsiteX59" fmla="*/ 6941474 w 10680562"/>
              <a:gd name="connsiteY59" fmla="*/ 513632 h 1605023"/>
              <a:gd name="connsiteX60" fmla="*/ 6942754 w 10680562"/>
              <a:gd name="connsiteY60" fmla="*/ 514394 h 1605023"/>
              <a:gd name="connsiteX61" fmla="*/ 6946363 w 10680562"/>
              <a:gd name="connsiteY61" fmla="*/ 511066 h 1605023"/>
              <a:gd name="connsiteX62" fmla="*/ 6952592 w 10680562"/>
              <a:gd name="connsiteY62" fmla="*/ 510252 h 1605023"/>
              <a:gd name="connsiteX63" fmla="*/ 6968398 w 10680562"/>
              <a:gd name="connsiteY63" fmla="*/ 513946 h 1605023"/>
              <a:gd name="connsiteX64" fmla="*/ 6974142 w 10680562"/>
              <a:gd name="connsiteY64" fmla="*/ 516310 h 1605023"/>
              <a:gd name="connsiteX65" fmla="*/ 6982971 w 10680562"/>
              <a:gd name="connsiteY65" fmla="*/ 517694 h 1605023"/>
              <a:gd name="connsiteX66" fmla="*/ 6983252 w 10680562"/>
              <a:gd name="connsiteY66" fmla="*/ 517416 h 1605023"/>
              <a:gd name="connsiteX67" fmla="*/ 6991400 w 10680562"/>
              <a:gd name="connsiteY67" fmla="*/ 519321 h 1605023"/>
              <a:gd name="connsiteX68" fmla="*/ 7030460 w 10680562"/>
              <a:gd name="connsiteY68" fmla="*/ 532556 h 1605023"/>
              <a:gd name="connsiteX69" fmla="*/ 7089916 w 10680562"/>
              <a:gd name="connsiteY69" fmla="*/ 511503 h 1605023"/>
              <a:gd name="connsiteX70" fmla="*/ 7113059 w 10680562"/>
              <a:gd name="connsiteY70" fmla="*/ 509904 h 1605023"/>
              <a:gd name="connsiteX71" fmla="*/ 7125755 w 10680562"/>
              <a:gd name="connsiteY71" fmla="*/ 507393 h 1605023"/>
              <a:gd name="connsiteX72" fmla="*/ 7126765 w 10680562"/>
              <a:gd name="connsiteY72" fmla="*/ 506166 h 1605023"/>
              <a:gd name="connsiteX73" fmla="*/ 7164175 w 10680562"/>
              <a:gd name="connsiteY73" fmla="*/ 519011 h 1605023"/>
              <a:gd name="connsiteX74" fmla="*/ 7169654 w 10680562"/>
              <a:gd name="connsiteY74" fmla="*/ 518219 h 1605023"/>
              <a:gd name="connsiteX75" fmla="*/ 7193386 w 10680562"/>
              <a:gd name="connsiteY75" fmla="*/ 529788 h 1605023"/>
              <a:gd name="connsiteX76" fmla="*/ 7205997 w 10680562"/>
              <a:gd name="connsiteY76" fmla="*/ 534060 h 1605023"/>
              <a:gd name="connsiteX77" fmla="*/ 7208842 w 10680562"/>
              <a:gd name="connsiteY77" fmla="*/ 538783 h 1605023"/>
              <a:gd name="connsiteX78" fmla="*/ 7227817 w 10680562"/>
              <a:gd name="connsiteY78" fmla="*/ 543304 h 1605023"/>
              <a:gd name="connsiteX79" fmla="*/ 7230267 w 10680562"/>
              <a:gd name="connsiteY79" fmla="*/ 542497 h 1605023"/>
              <a:gd name="connsiteX80" fmla="*/ 7244913 w 10680562"/>
              <a:gd name="connsiteY80" fmla="*/ 551160 h 1605023"/>
              <a:gd name="connsiteX81" fmla="*/ 7255970 w 10680562"/>
              <a:gd name="connsiteY81" fmla="*/ 564383 h 1605023"/>
              <a:gd name="connsiteX82" fmla="*/ 7421156 w 10680562"/>
              <a:gd name="connsiteY82" fmla="*/ 584155 h 1605023"/>
              <a:gd name="connsiteX83" fmla="*/ 7553166 w 10680562"/>
              <a:gd name="connsiteY83" fmla="*/ 653085 h 1605023"/>
              <a:gd name="connsiteX84" fmla="*/ 7643092 w 10680562"/>
              <a:gd name="connsiteY84" fmla="*/ 662482 h 1605023"/>
              <a:gd name="connsiteX85" fmla="*/ 7896429 w 10680562"/>
              <a:gd name="connsiteY85" fmla="*/ 689054 h 1605023"/>
              <a:gd name="connsiteX86" fmla="*/ 7954620 w 10680562"/>
              <a:gd name="connsiteY86" fmla="*/ 689481 h 1605023"/>
              <a:gd name="connsiteX87" fmla="*/ 8000803 w 10680562"/>
              <a:gd name="connsiteY87" fmla="*/ 714583 h 1605023"/>
              <a:gd name="connsiteX88" fmla="*/ 8023216 w 10680562"/>
              <a:gd name="connsiteY88" fmla="*/ 709000 h 1605023"/>
              <a:gd name="connsiteX89" fmla="*/ 8027136 w 10680562"/>
              <a:gd name="connsiteY89" fmla="*/ 707765 h 1605023"/>
              <a:gd name="connsiteX90" fmla="*/ 8041622 w 10680562"/>
              <a:gd name="connsiteY90" fmla="*/ 708731 h 1605023"/>
              <a:gd name="connsiteX91" fmla="*/ 8047209 w 10680562"/>
              <a:gd name="connsiteY91" fmla="*/ 701624 h 1605023"/>
              <a:gd name="connsiteX92" fmla="*/ 8070088 w 10680562"/>
              <a:gd name="connsiteY92" fmla="*/ 697789 h 1605023"/>
              <a:gd name="connsiteX93" fmla="*/ 8096332 w 10680562"/>
              <a:gd name="connsiteY93" fmla="*/ 701624 h 1605023"/>
              <a:gd name="connsiteX94" fmla="*/ 8219225 w 10680562"/>
              <a:gd name="connsiteY94" fmla="*/ 728069 h 1605023"/>
              <a:gd name="connsiteX95" fmla="*/ 8293793 w 10680562"/>
              <a:gd name="connsiteY95" fmla="*/ 739200 h 1605023"/>
              <a:gd name="connsiteX96" fmla="*/ 8323753 w 10680562"/>
              <a:gd name="connsiteY96" fmla="*/ 736063 h 1605023"/>
              <a:gd name="connsiteX97" fmla="*/ 8364496 w 10680562"/>
              <a:gd name="connsiteY97" fmla="*/ 736635 h 1605023"/>
              <a:gd name="connsiteX98" fmla="*/ 8437662 w 10680562"/>
              <a:gd name="connsiteY98" fmla="*/ 731942 h 1605023"/>
              <a:gd name="connsiteX99" fmla="*/ 8533764 w 10680562"/>
              <a:gd name="connsiteY99" fmla="*/ 735554 h 1605023"/>
              <a:gd name="connsiteX100" fmla="*/ 8596769 w 10680562"/>
              <a:gd name="connsiteY100" fmla="*/ 769632 h 1605023"/>
              <a:gd name="connsiteX101" fmla="*/ 8604035 w 10680562"/>
              <a:gd name="connsiteY101" fmla="*/ 764982 h 1605023"/>
              <a:gd name="connsiteX102" fmla="*/ 8650929 w 10680562"/>
              <a:gd name="connsiteY102" fmla="*/ 773164 h 1605023"/>
              <a:gd name="connsiteX103" fmla="*/ 8806497 w 10680562"/>
              <a:gd name="connsiteY103" fmla="*/ 839707 h 1605023"/>
              <a:gd name="connsiteX104" fmla="*/ 8898377 w 10680562"/>
              <a:gd name="connsiteY104" fmla="*/ 854651 h 1605023"/>
              <a:gd name="connsiteX105" fmla="*/ 8932389 w 10680562"/>
              <a:gd name="connsiteY105" fmla="*/ 853846 h 1605023"/>
              <a:gd name="connsiteX106" fmla="*/ 8989288 w 10680562"/>
              <a:gd name="connsiteY106" fmla="*/ 852877 h 1605023"/>
              <a:gd name="connsiteX107" fmla="*/ 9035275 w 10680562"/>
              <a:gd name="connsiteY107" fmla="*/ 837110 h 1605023"/>
              <a:gd name="connsiteX108" fmla="*/ 9138626 w 10680562"/>
              <a:gd name="connsiteY108" fmla="*/ 862106 h 1605023"/>
              <a:gd name="connsiteX109" fmla="*/ 9216298 w 10680562"/>
              <a:gd name="connsiteY109" fmla="*/ 858754 h 1605023"/>
              <a:gd name="connsiteX110" fmla="*/ 9259941 w 10680562"/>
              <a:gd name="connsiteY110" fmla="*/ 861843 h 1605023"/>
              <a:gd name="connsiteX111" fmla="*/ 9380407 w 10680562"/>
              <a:gd name="connsiteY111" fmla="*/ 864825 h 1605023"/>
              <a:gd name="connsiteX112" fmla="*/ 9490772 w 10680562"/>
              <a:gd name="connsiteY112" fmla="*/ 901190 h 1605023"/>
              <a:gd name="connsiteX113" fmla="*/ 9584982 w 10680562"/>
              <a:gd name="connsiteY113" fmla="*/ 935980 h 1605023"/>
              <a:gd name="connsiteX114" fmla="*/ 9759797 w 10680562"/>
              <a:gd name="connsiteY114" fmla="*/ 1010923 h 1605023"/>
              <a:gd name="connsiteX115" fmla="*/ 9834455 w 10680562"/>
              <a:gd name="connsiteY115" fmla="*/ 1082908 h 1605023"/>
              <a:gd name="connsiteX116" fmla="*/ 9939504 w 10680562"/>
              <a:gd name="connsiteY116" fmla="*/ 1110614 h 1605023"/>
              <a:gd name="connsiteX117" fmla="*/ 10077001 w 10680562"/>
              <a:gd name="connsiteY117" fmla="*/ 1160906 h 1605023"/>
              <a:gd name="connsiteX118" fmla="*/ 10178431 w 10680562"/>
              <a:gd name="connsiteY118" fmla="*/ 1244920 h 1605023"/>
              <a:gd name="connsiteX119" fmla="*/ 10248658 w 10680562"/>
              <a:gd name="connsiteY119" fmla="*/ 1309335 h 1605023"/>
              <a:gd name="connsiteX120" fmla="*/ 10414709 w 10680562"/>
              <a:gd name="connsiteY120" fmla="*/ 1388645 h 1605023"/>
              <a:gd name="connsiteX121" fmla="*/ 10592469 w 10680562"/>
              <a:gd name="connsiteY121" fmla="*/ 1543828 h 1605023"/>
              <a:gd name="connsiteX122" fmla="*/ 10674941 w 10680562"/>
              <a:gd name="connsiteY122" fmla="*/ 1597388 h 1605023"/>
              <a:gd name="connsiteX123" fmla="*/ 10680562 w 10680562"/>
              <a:gd name="connsiteY123" fmla="*/ 1605023 h 1605023"/>
              <a:gd name="connsiteX124" fmla="*/ 0 w 10680562"/>
              <a:gd name="connsiteY124" fmla="*/ 1605023 h 1605023"/>
              <a:gd name="connsiteX125" fmla="*/ 0 w 10680562"/>
              <a:gd name="connsiteY125" fmla="*/ 415048 h 1605023"/>
              <a:gd name="connsiteX126" fmla="*/ 9656 w 10680562"/>
              <a:gd name="connsiteY126" fmla="*/ 416044 h 1605023"/>
              <a:gd name="connsiteX127" fmla="*/ 179196 w 10680562"/>
              <a:gd name="connsiteY127" fmla="*/ 423071 h 1605023"/>
              <a:gd name="connsiteX128" fmla="*/ 250912 w 10680562"/>
              <a:gd name="connsiteY128" fmla="*/ 408617 h 1605023"/>
              <a:gd name="connsiteX129" fmla="*/ 291375 w 10680562"/>
              <a:gd name="connsiteY129" fmla="*/ 403710 h 1605023"/>
              <a:gd name="connsiteX130" fmla="*/ 320542 w 10680562"/>
              <a:gd name="connsiteY130" fmla="*/ 396592 h 1605023"/>
              <a:gd name="connsiteX131" fmla="*/ 522426 w 10680562"/>
              <a:gd name="connsiteY131" fmla="*/ 407158 h 1605023"/>
              <a:gd name="connsiteX132" fmla="*/ 549068 w 10680562"/>
              <a:gd name="connsiteY132" fmla="*/ 407418 h 1605023"/>
              <a:gd name="connsiteX133" fmla="*/ 571100 w 10680562"/>
              <a:gd name="connsiteY133" fmla="*/ 400562 h 1605023"/>
              <a:gd name="connsiteX134" fmla="*/ 575457 w 10680562"/>
              <a:gd name="connsiteY134" fmla="*/ 392801 h 1605023"/>
              <a:gd name="connsiteX135" fmla="*/ 589968 w 10680562"/>
              <a:gd name="connsiteY135" fmla="*/ 391807 h 1605023"/>
              <a:gd name="connsiteX136" fmla="*/ 593649 w 10680562"/>
              <a:gd name="connsiteY136" fmla="*/ 390062 h 1605023"/>
              <a:gd name="connsiteX137" fmla="*/ 614928 w 10680562"/>
              <a:gd name="connsiteY137" fmla="*/ 381544 h 1605023"/>
              <a:gd name="connsiteX138" fmla="*/ 722580 w 10680562"/>
              <a:gd name="connsiteY138" fmla="*/ 392722 h 1605023"/>
              <a:gd name="connsiteX139" fmla="*/ 946884 w 10680562"/>
              <a:gd name="connsiteY139" fmla="*/ 411854 h 1605023"/>
              <a:gd name="connsiteX140" fmla="*/ 1210905 w 10680562"/>
              <a:gd name="connsiteY140" fmla="*/ 432414 h 1605023"/>
              <a:gd name="connsiteX141" fmla="*/ 1377854 w 10680562"/>
              <a:gd name="connsiteY141" fmla="*/ 429745 h 1605023"/>
              <a:gd name="connsiteX142" fmla="*/ 1391004 w 10680562"/>
              <a:gd name="connsiteY142" fmla="*/ 441307 h 1605023"/>
              <a:gd name="connsiteX143" fmla="*/ 1406953 w 10680562"/>
              <a:gd name="connsiteY143" fmla="*/ 447889 h 1605023"/>
              <a:gd name="connsiteX144" fmla="*/ 1409246 w 10680562"/>
              <a:gd name="connsiteY144" fmla="*/ 446765 h 1605023"/>
              <a:gd name="connsiteX145" fmla="*/ 1428800 w 10680562"/>
              <a:gd name="connsiteY145" fmla="*/ 448677 h 1605023"/>
              <a:gd name="connsiteX146" fmla="*/ 1432402 w 10680562"/>
              <a:gd name="connsiteY146" fmla="*/ 452956 h 1605023"/>
              <a:gd name="connsiteX147" fmla="*/ 1606578 w 10680562"/>
              <a:gd name="connsiteY147" fmla="*/ 430870 h 1605023"/>
              <a:gd name="connsiteX148" fmla="*/ 1647476 w 10680562"/>
              <a:gd name="connsiteY148" fmla="*/ 438687 h 1605023"/>
              <a:gd name="connsiteX149" fmla="*/ 1655866 w 10680562"/>
              <a:gd name="connsiteY149" fmla="*/ 439472 h 1605023"/>
              <a:gd name="connsiteX150" fmla="*/ 1656096 w 10680562"/>
              <a:gd name="connsiteY150" fmla="*/ 439162 h 1605023"/>
              <a:gd name="connsiteX151" fmla="*/ 1670708 w 10680562"/>
              <a:gd name="connsiteY151" fmla="*/ 412530 h 1605023"/>
              <a:gd name="connsiteX152" fmla="*/ 1737953 w 10680562"/>
              <a:gd name="connsiteY152" fmla="*/ 399496 h 1605023"/>
              <a:gd name="connsiteX153" fmla="*/ 1848192 w 10680562"/>
              <a:gd name="connsiteY153" fmla="*/ 376032 h 1605023"/>
              <a:gd name="connsiteX154" fmla="*/ 1954077 w 10680562"/>
              <a:gd name="connsiteY154" fmla="*/ 352621 h 1605023"/>
              <a:gd name="connsiteX155" fmla="*/ 1993047 w 10680562"/>
              <a:gd name="connsiteY155" fmla="*/ 346068 h 1605023"/>
              <a:gd name="connsiteX156" fmla="*/ 2059719 w 10680562"/>
              <a:gd name="connsiteY156" fmla="*/ 325903 h 1605023"/>
              <a:gd name="connsiteX157" fmla="*/ 2088528 w 10680562"/>
              <a:gd name="connsiteY157" fmla="*/ 311409 h 1605023"/>
              <a:gd name="connsiteX158" fmla="*/ 2090087 w 10680562"/>
              <a:gd name="connsiteY158" fmla="*/ 311676 h 1605023"/>
              <a:gd name="connsiteX159" fmla="*/ 2091700 w 10680562"/>
              <a:gd name="connsiteY159" fmla="*/ 307455 h 1605023"/>
              <a:gd name="connsiteX160" fmla="*/ 2096989 w 10680562"/>
              <a:gd name="connsiteY160" fmla="*/ 304649 h 1605023"/>
              <a:gd name="connsiteX161" fmla="*/ 2113325 w 10680562"/>
              <a:gd name="connsiteY161" fmla="*/ 302764 h 1605023"/>
              <a:gd name="connsiteX162" fmla="*/ 2119780 w 10680562"/>
              <a:gd name="connsiteY162" fmla="*/ 303007 h 1605023"/>
              <a:gd name="connsiteX163" fmla="*/ 2128562 w 10680562"/>
              <a:gd name="connsiteY163" fmla="*/ 301336 h 1605023"/>
              <a:gd name="connsiteX164" fmla="*/ 2128679 w 10680562"/>
              <a:gd name="connsiteY164" fmla="*/ 300991 h 1605023"/>
              <a:gd name="connsiteX165" fmla="*/ 2179558 w 10680562"/>
              <a:gd name="connsiteY165" fmla="*/ 299095 h 1605023"/>
              <a:gd name="connsiteX166" fmla="*/ 2223277 w 10680562"/>
              <a:gd name="connsiteY166" fmla="*/ 260239 h 1605023"/>
              <a:gd name="connsiteX167" fmla="*/ 2243644 w 10680562"/>
              <a:gd name="connsiteY167" fmla="*/ 251110 h 1605023"/>
              <a:gd name="connsiteX168" fmla="*/ 2253986 w 10680562"/>
              <a:gd name="connsiteY168" fmla="*/ 244616 h 1605023"/>
              <a:gd name="connsiteX169" fmla="*/ 2254285 w 10680562"/>
              <a:gd name="connsiteY169" fmla="*/ 243167 h 1605023"/>
              <a:gd name="connsiteX170" fmla="*/ 2295037 w 10680562"/>
              <a:gd name="connsiteY170" fmla="*/ 242433 h 1605023"/>
              <a:gd name="connsiteX171" fmla="*/ 2299648 w 10680562"/>
              <a:gd name="connsiteY171" fmla="*/ 239896 h 1605023"/>
              <a:gd name="connsiteX172" fmla="*/ 2327237 w 10680562"/>
              <a:gd name="connsiteY172" fmla="*/ 242539 h 1605023"/>
              <a:gd name="connsiteX173" fmla="*/ 2340943 w 10680562"/>
              <a:gd name="connsiteY173" fmla="*/ 242239 h 1605023"/>
              <a:gd name="connsiteX174" fmla="*/ 2345943 w 10680562"/>
              <a:gd name="connsiteY174" fmla="*/ 245589 h 1605023"/>
              <a:gd name="connsiteX175" fmla="*/ 2365602 w 10680562"/>
              <a:gd name="connsiteY175" fmla="*/ 243403 h 1605023"/>
              <a:gd name="connsiteX176" fmla="*/ 2367433 w 10680562"/>
              <a:gd name="connsiteY176" fmla="*/ 241858 h 1605023"/>
              <a:gd name="connsiteX177" fmla="*/ 2385231 w 10680562"/>
              <a:gd name="connsiteY177" fmla="*/ 244873 h 1605023"/>
              <a:gd name="connsiteX178" fmla="*/ 2402059 w 10680562"/>
              <a:gd name="connsiteY178" fmla="*/ 253223 h 1605023"/>
              <a:gd name="connsiteX179" fmla="*/ 2719020 w 10680562"/>
              <a:gd name="connsiteY179" fmla="*/ 235271 h 1605023"/>
              <a:gd name="connsiteX180" fmla="*/ 2877308 w 10680562"/>
              <a:gd name="connsiteY180" fmla="*/ 208630 h 1605023"/>
              <a:gd name="connsiteX181" fmla="*/ 3051375 w 10680562"/>
              <a:gd name="connsiteY181" fmla="*/ 154110 h 1605023"/>
              <a:gd name="connsiteX182" fmla="*/ 3104837 w 10680562"/>
              <a:gd name="connsiteY182" fmla="*/ 135199 h 1605023"/>
              <a:gd name="connsiteX183" fmla="*/ 3159836 w 10680562"/>
              <a:gd name="connsiteY183" fmla="*/ 142694 h 1605023"/>
              <a:gd name="connsiteX184" fmla="*/ 3177510 w 10680562"/>
              <a:gd name="connsiteY184" fmla="*/ 130186 h 1605023"/>
              <a:gd name="connsiteX185" fmla="*/ 3180470 w 10680562"/>
              <a:gd name="connsiteY185" fmla="*/ 127764 h 1605023"/>
              <a:gd name="connsiteX186" fmla="*/ 3194216 w 10680562"/>
              <a:gd name="connsiteY186" fmla="*/ 123837 h 1605023"/>
              <a:gd name="connsiteX187" fmla="*/ 3214710 w 10680562"/>
              <a:gd name="connsiteY187" fmla="*/ 104451 h 1605023"/>
              <a:gd name="connsiteX188" fmla="*/ 3240671 w 10680562"/>
              <a:gd name="connsiteY188" fmla="*/ 99232 h 1605023"/>
              <a:gd name="connsiteX189" fmla="*/ 3366544 w 10680562"/>
              <a:gd name="connsiteY189" fmla="*/ 82506 h 1605023"/>
              <a:gd name="connsiteX190" fmla="*/ 3440424 w 10680562"/>
              <a:gd name="connsiteY190" fmla="*/ 67891 h 1605023"/>
              <a:gd name="connsiteX191" fmla="*/ 3466248 w 10680562"/>
              <a:gd name="connsiteY191" fmla="*/ 55103 h 1605023"/>
              <a:gd name="connsiteX192" fmla="*/ 3503820 w 10680562"/>
              <a:gd name="connsiteY192" fmla="*/ 42110 h 1605023"/>
              <a:gd name="connsiteX193" fmla="*/ 3568389 w 10680562"/>
              <a:gd name="connsiteY193" fmla="*/ 13576 h 1605023"/>
              <a:gd name="connsiteX194" fmla="*/ 3604089 w 10680562"/>
              <a:gd name="connsiteY194" fmla="*/ 6980 h 1605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680562" h="1605023">
                <a:moveTo>
                  <a:pt x="3617689" y="0"/>
                </a:moveTo>
                <a:lnTo>
                  <a:pt x="3635901" y="7738"/>
                </a:lnTo>
                <a:cubicBezTo>
                  <a:pt x="3636815" y="-13593"/>
                  <a:pt x="3674070" y="21953"/>
                  <a:pt x="3690891" y="7049"/>
                </a:cubicBezTo>
                <a:cubicBezTo>
                  <a:pt x="3723615" y="8082"/>
                  <a:pt x="3780877" y="7675"/>
                  <a:pt x="3832247" y="13937"/>
                </a:cubicBezTo>
                <a:cubicBezTo>
                  <a:pt x="3878761" y="52737"/>
                  <a:pt x="3960967" y="15082"/>
                  <a:pt x="3999111" y="44624"/>
                </a:cubicBezTo>
                <a:cubicBezTo>
                  <a:pt x="4011661" y="48427"/>
                  <a:pt x="4023440" y="49464"/>
                  <a:pt x="4034676" y="48775"/>
                </a:cubicBezTo>
                <a:lnTo>
                  <a:pt x="4065394" y="42879"/>
                </a:lnTo>
                <a:lnTo>
                  <a:pt x="4072648" y="33262"/>
                </a:lnTo>
                <a:lnTo>
                  <a:pt x="4092232" y="34026"/>
                </a:lnTo>
                <a:lnTo>
                  <a:pt x="4097470" y="32252"/>
                </a:lnTo>
                <a:cubicBezTo>
                  <a:pt x="4107476" y="28819"/>
                  <a:pt x="4117405" y="25741"/>
                  <a:pt x="4127488" y="24056"/>
                </a:cubicBezTo>
                <a:cubicBezTo>
                  <a:pt x="4122379" y="69900"/>
                  <a:pt x="4212421" y="17287"/>
                  <a:pt x="4190803" y="55685"/>
                </a:cubicBezTo>
                <a:cubicBezTo>
                  <a:pt x="4245322" y="54405"/>
                  <a:pt x="4210442" y="91290"/>
                  <a:pt x="4269333" y="54186"/>
                </a:cubicBezTo>
                <a:cubicBezTo>
                  <a:pt x="4360007" y="84494"/>
                  <a:pt x="4405441" y="66275"/>
                  <a:pt x="4481486" y="116915"/>
                </a:cubicBezTo>
                <a:cubicBezTo>
                  <a:pt x="4469366" y="96298"/>
                  <a:pt x="4624978" y="141388"/>
                  <a:pt x="4651418" y="150071"/>
                </a:cubicBezTo>
                <a:lnTo>
                  <a:pt x="4863575" y="175458"/>
                </a:lnTo>
                <a:cubicBezTo>
                  <a:pt x="4867452" y="182323"/>
                  <a:pt x="5007365" y="209256"/>
                  <a:pt x="5013635" y="213928"/>
                </a:cubicBezTo>
                <a:lnTo>
                  <a:pt x="5203044" y="228946"/>
                </a:lnTo>
                <a:lnTo>
                  <a:pt x="5207070" y="235105"/>
                </a:lnTo>
                <a:lnTo>
                  <a:pt x="5224253" y="240320"/>
                </a:lnTo>
                <a:lnTo>
                  <a:pt x="5256736" y="254811"/>
                </a:lnTo>
                <a:lnTo>
                  <a:pt x="5264095" y="253567"/>
                </a:lnTo>
                <a:lnTo>
                  <a:pt x="5315084" y="269264"/>
                </a:lnTo>
                <a:lnTo>
                  <a:pt x="5316393" y="267603"/>
                </a:lnTo>
                <a:cubicBezTo>
                  <a:pt x="5320500" y="264235"/>
                  <a:pt x="5325719" y="262424"/>
                  <a:pt x="5333427" y="263823"/>
                </a:cubicBezTo>
                <a:cubicBezTo>
                  <a:pt x="5330520" y="234164"/>
                  <a:pt x="5341605" y="254143"/>
                  <a:pt x="5364589" y="260882"/>
                </a:cubicBezTo>
                <a:cubicBezTo>
                  <a:pt x="5365199" y="216323"/>
                  <a:pt x="5425089" y="252089"/>
                  <a:pt x="5443973" y="230866"/>
                </a:cubicBezTo>
                <a:cubicBezTo>
                  <a:pt x="5460840" y="236821"/>
                  <a:pt x="5478689" y="242307"/>
                  <a:pt x="5497201" y="247023"/>
                </a:cubicBezTo>
                <a:lnTo>
                  <a:pt x="5508269" y="249256"/>
                </a:lnTo>
                <a:lnTo>
                  <a:pt x="5508636" y="248880"/>
                </a:lnTo>
                <a:cubicBezTo>
                  <a:pt x="5511356" y="248469"/>
                  <a:pt x="5515116" y="248867"/>
                  <a:pt x="5520606" y="250400"/>
                </a:cubicBezTo>
                <a:lnTo>
                  <a:pt x="5528451" y="253330"/>
                </a:lnTo>
                <a:lnTo>
                  <a:pt x="5549923" y="257662"/>
                </a:lnTo>
                <a:lnTo>
                  <a:pt x="5558295" y="256364"/>
                </a:lnTo>
                <a:lnTo>
                  <a:pt x="5664799" y="278924"/>
                </a:lnTo>
                <a:lnTo>
                  <a:pt x="5796160" y="307979"/>
                </a:lnTo>
                <a:lnTo>
                  <a:pt x="5897647" y="339431"/>
                </a:lnTo>
                <a:cubicBezTo>
                  <a:pt x="5894921" y="322560"/>
                  <a:pt x="5962532" y="357207"/>
                  <a:pt x="5978838" y="367970"/>
                </a:cubicBezTo>
                <a:cubicBezTo>
                  <a:pt x="6035145" y="375765"/>
                  <a:pt x="6006578" y="380813"/>
                  <a:pt x="6050367" y="386341"/>
                </a:cubicBezTo>
                <a:cubicBezTo>
                  <a:pt x="6051161" y="391932"/>
                  <a:pt x="6137489" y="380709"/>
                  <a:pt x="6140609" y="385135"/>
                </a:cubicBezTo>
                <a:cubicBezTo>
                  <a:pt x="6205928" y="424013"/>
                  <a:pt x="6248816" y="452185"/>
                  <a:pt x="6302950" y="448183"/>
                </a:cubicBezTo>
                <a:lnTo>
                  <a:pt x="6308533" y="448551"/>
                </a:lnTo>
                <a:lnTo>
                  <a:pt x="6340278" y="468555"/>
                </a:lnTo>
                <a:lnTo>
                  <a:pt x="6341685" y="467587"/>
                </a:lnTo>
                <a:cubicBezTo>
                  <a:pt x="6345560" y="465876"/>
                  <a:pt x="6349786" y="465470"/>
                  <a:pt x="6354862" y="467794"/>
                </a:cubicBezTo>
                <a:cubicBezTo>
                  <a:pt x="6361260" y="446013"/>
                  <a:pt x="6363438" y="462250"/>
                  <a:pt x="6377840" y="471024"/>
                </a:cubicBezTo>
                <a:cubicBezTo>
                  <a:pt x="6390990" y="439154"/>
                  <a:pt x="6423334" y="475084"/>
                  <a:pt x="6442804" y="463091"/>
                </a:cubicBezTo>
                <a:cubicBezTo>
                  <a:pt x="6453090" y="470255"/>
                  <a:pt x="6464204" y="477252"/>
                  <a:pt x="6476009" y="483807"/>
                </a:cubicBezTo>
                <a:lnTo>
                  <a:pt x="6483237" y="487308"/>
                </a:lnTo>
                <a:lnTo>
                  <a:pt x="6483605" y="487102"/>
                </a:lnTo>
                <a:cubicBezTo>
                  <a:pt x="6485654" y="487272"/>
                  <a:pt x="6488212" y="488201"/>
                  <a:pt x="6491673" y="490243"/>
                </a:cubicBezTo>
                <a:lnTo>
                  <a:pt x="6496411" y="493689"/>
                </a:lnTo>
                <a:lnTo>
                  <a:pt x="6510429" y="500479"/>
                </a:lnTo>
                <a:lnTo>
                  <a:pt x="6516750" y="500983"/>
                </a:lnTo>
                <a:cubicBezTo>
                  <a:pt x="6541864" y="496675"/>
                  <a:pt x="6554866" y="452619"/>
                  <a:pt x="6580199" y="483318"/>
                </a:cubicBezTo>
                <a:cubicBezTo>
                  <a:pt x="6622601" y="489571"/>
                  <a:pt x="6654587" y="470617"/>
                  <a:pt x="6690237" y="493051"/>
                </a:cubicBezTo>
                <a:cubicBezTo>
                  <a:pt x="6729957" y="498806"/>
                  <a:pt x="6766252" y="494451"/>
                  <a:pt x="6798356" y="506748"/>
                </a:cubicBezTo>
                <a:cubicBezTo>
                  <a:pt x="6813529" y="501270"/>
                  <a:pt x="6826992" y="500232"/>
                  <a:pt x="6837102" y="513677"/>
                </a:cubicBezTo>
                <a:cubicBezTo>
                  <a:pt x="6874837" y="515764"/>
                  <a:pt x="6887115" y="500833"/>
                  <a:pt x="6907934" y="517339"/>
                </a:cubicBezTo>
                <a:cubicBezTo>
                  <a:pt x="6934086" y="494196"/>
                  <a:pt x="6933260" y="504492"/>
                  <a:pt x="6941474" y="513632"/>
                </a:cubicBezTo>
                <a:lnTo>
                  <a:pt x="6942754" y="514394"/>
                </a:lnTo>
                <a:lnTo>
                  <a:pt x="6946363" y="511066"/>
                </a:lnTo>
                <a:lnTo>
                  <a:pt x="6952592" y="510252"/>
                </a:lnTo>
                <a:lnTo>
                  <a:pt x="6968398" y="513946"/>
                </a:lnTo>
                <a:lnTo>
                  <a:pt x="6974142" y="516310"/>
                </a:lnTo>
                <a:cubicBezTo>
                  <a:pt x="6978173" y="517574"/>
                  <a:pt x="6980948" y="517948"/>
                  <a:pt x="6982971" y="517694"/>
                </a:cubicBezTo>
                <a:lnTo>
                  <a:pt x="6983252" y="517416"/>
                </a:lnTo>
                <a:lnTo>
                  <a:pt x="6991400" y="519321"/>
                </a:lnTo>
                <a:cubicBezTo>
                  <a:pt x="7005004" y="523242"/>
                  <a:pt x="7018100" y="527732"/>
                  <a:pt x="7030460" y="532556"/>
                </a:cubicBezTo>
                <a:cubicBezTo>
                  <a:pt x="7044917" y="516932"/>
                  <a:pt x="7088472" y="545083"/>
                  <a:pt x="7089916" y="511503"/>
                </a:cubicBezTo>
                <a:cubicBezTo>
                  <a:pt x="7106785" y="517039"/>
                  <a:pt x="7114554" y="532321"/>
                  <a:pt x="7113059" y="509904"/>
                </a:cubicBezTo>
                <a:cubicBezTo>
                  <a:pt x="7118735" y="511110"/>
                  <a:pt x="7122641" y="509850"/>
                  <a:pt x="7125755" y="507393"/>
                </a:cubicBezTo>
                <a:lnTo>
                  <a:pt x="7126765" y="506166"/>
                </a:lnTo>
                <a:lnTo>
                  <a:pt x="7164175" y="519011"/>
                </a:lnTo>
                <a:lnTo>
                  <a:pt x="7169654" y="518219"/>
                </a:lnTo>
                <a:lnTo>
                  <a:pt x="7193386" y="529788"/>
                </a:lnTo>
                <a:lnTo>
                  <a:pt x="7205997" y="534060"/>
                </a:lnTo>
                <a:lnTo>
                  <a:pt x="7208842" y="538783"/>
                </a:lnTo>
                <a:cubicBezTo>
                  <a:pt x="7212314" y="541931"/>
                  <a:pt x="7217803" y="543928"/>
                  <a:pt x="7227817" y="543304"/>
                </a:cubicBezTo>
                <a:lnTo>
                  <a:pt x="7230267" y="542497"/>
                </a:lnTo>
                <a:lnTo>
                  <a:pt x="7244913" y="551160"/>
                </a:lnTo>
                <a:cubicBezTo>
                  <a:pt x="7249453" y="554807"/>
                  <a:pt x="7253253" y="559130"/>
                  <a:pt x="7255970" y="564383"/>
                </a:cubicBezTo>
                <a:cubicBezTo>
                  <a:pt x="7315146" y="548103"/>
                  <a:pt x="7361553" y="579076"/>
                  <a:pt x="7421156" y="584155"/>
                </a:cubicBezTo>
                <a:cubicBezTo>
                  <a:pt x="7465612" y="613750"/>
                  <a:pt x="7546249" y="613142"/>
                  <a:pt x="7553166" y="653085"/>
                </a:cubicBezTo>
                <a:cubicBezTo>
                  <a:pt x="7562552" y="609214"/>
                  <a:pt x="7673998" y="724531"/>
                  <a:pt x="7643092" y="662482"/>
                </a:cubicBezTo>
                <a:lnTo>
                  <a:pt x="7896429" y="689054"/>
                </a:lnTo>
                <a:cubicBezTo>
                  <a:pt x="7940867" y="662251"/>
                  <a:pt x="7914217" y="689365"/>
                  <a:pt x="7954620" y="689481"/>
                </a:cubicBezTo>
                <a:cubicBezTo>
                  <a:pt x="7937756" y="718000"/>
                  <a:pt x="8005608" y="680123"/>
                  <a:pt x="8000803" y="714583"/>
                </a:cubicBezTo>
                <a:cubicBezTo>
                  <a:pt x="8008309" y="713512"/>
                  <a:pt x="8015731" y="711389"/>
                  <a:pt x="8023216" y="709000"/>
                </a:cubicBezTo>
                <a:lnTo>
                  <a:pt x="8027136" y="707765"/>
                </a:lnTo>
                <a:lnTo>
                  <a:pt x="8041622" y="708731"/>
                </a:lnTo>
                <a:lnTo>
                  <a:pt x="8047209" y="701624"/>
                </a:lnTo>
                <a:lnTo>
                  <a:pt x="8070088" y="697789"/>
                </a:lnTo>
                <a:cubicBezTo>
                  <a:pt x="8078424" y="697492"/>
                  <a:pt x="8087123" y="698508"/>
                  <a:pt x="8096332" y="701624"/>
                </a:cubicBezTo>
                <a:cubicBezTo>
                  <a:pt x="8123926" y="724651"/>
                  <a:pt x="8185640" y="697894"/>
                  <a:pt x="8219225" y="728069"/>
                </a:cubicBezTo>
                <a:cubicBezTo>
                  <a:pt x="8232644" y="736562"/>
                  <a:pt x="8280723" y="746936"/>
                  <a:pt x="8293793" y="739200"/>
                </a:cubicBezTo>
                <a:cubicBezTo>
                  <a:pt x="8304636" y="739365"/>
                  <a:pt x="8314843" y="745516"/>
                  <a:pt x="8323753" y="736063"/>
                </a:cubicBezTo>
                <a:cubicBezTo>
                  <a:pt x="8336542" y="725164"/>
                  <a:pt x="8363344" y="752699"/>
                  <a:pt x="8364496" y="736635"/>
                </a:cubicBezTo>
                <a:cubicBezTo>
                  <a:pt x="8383724" y="755702"/>
                  <a:pt x="8414211" y="733717"/>
                  <a:pt x="8437662" y="731942"/>
                </a:cubicBezTo>
                <a:cubicBezTo>
                  <a:pt x="8451685" y="749699"/>
                  <a:pt x="8487061" y="728469"/>
                  <a:pt x="8533764" y="735554"/>
                </a:cubicBezTo>
                <a:cubicBezTo>
                  <a:pt x="8548878" y="755832"/>
                  <a:pt x="8565301" y="740114"/>
                  <a:pt x="8596769" y="769632"/>
                </a:cubicBezTo>
                <a:cubicBezTo>
                  <a:pt x="8598880" y="767829"/>
                  <a:pt x="8601326" y="766261"/>
                  <a:pt x="8604035" y="764982"/>
                </a:cubicBezTo>
                <a:cubicBezTo>
                  <a:pt x="8619777" y="757551"/>
                  <a:pt x="8640772" y="761213"/>
                  <a:pt x="8650929" y="773164"/>
                </a:cubicBezTo>
                <a:cubicBezTo>
                  <a:pt x="8702615" y="814545"/>
                  <a:pt x="8757170" y="823762"/>
                  <a:pt x="8806497" y="839707"/>
                </a:cubicBezTo>
                <a:cubicBezTo>
                  <a:pt x="8863157" y="854381"/>
                  <a:pt x="8833749" y="812347"/>
                  <a:pt x="8898377" y="854651"/>
                </a:cubicBezTo>
                <a:cubicBezTo>
                  <a:pt x="8909161" y="844048"/>
                  <a:pt x="8918437" y="845186"/>
                  <a:pt x="8932389" y="853846"/>
                </a:cubicBezTo>
                <a:cubicBezTo>
                  <a:pt x="8960146" y="860074"/>
                  <a:pt x="8965550" y="829338"/>
                  <a:pt x="8989288" y="852877"/>
                </a:cubicBezTo>
                <a:cubicBezTo>
                  <a:pt x="8988278" y="835633"/>
                  <a:pt x="9043995" y="856467"/>
                  <a:pt x="9035275" y="837110"/>
                </a:cubicBezTo>
                <a:cubicBezTo>
                  <a:pt x="9060165" y="838647"/>
                  <a:pt x="9108456" y="858499"/>
                  <a:pt x="9138626" y="862106"/>
                </a:cubicBezTo>
                <a:cubicBezTo>
                  <a:pt x="9165080" y="876547"/>
                  <a:pt x="9174888" y="860404"/>
                  <a:pt x="9216298" y="858754"/>
                </a:cubicBezTo>
                <a:cubicBezTo>
                  <a:pt x="9230418" y="871192"/>
                  <a:pt x="9244774" y="868822"/>
                  <a:pt x="9259941" y="861843"/>
                </a:cubicBezTo>
                <a:cubicBezTo>
                  <a:pt x="9297647" y="870955"/>
                  <a:pt x="9335980" y="863006"/>
                  <a:pt x="9380407" y="864825"/>
                </a:cubicBezTo>
                <a:cubicBezTo>
                  <a:pt x="9424338" y="883720"/>
                  <a:pt x="9443322" y="899138"/>
                  <a:pt x="9490772" y="901190"/>
                </a:cubicBezTo>
                <a:cubicBezTo>
                  <a:pt x="9530410" y="933396"/>
                  <a:pt x="9546422" y="928548"/>
                  <a:pt x="9584982" y="935980"/>
                </a:cubicBezTo>
                <a:cubicBezTo>
                  <a:pt x="9629819" y="954269"/>
                  <a:pt x="9718219" y="986435"/>
                  <a:pt x="9759797" y="1010923"/>
                </a:cubicBezTo>
                <a:cubicBezTo>
                  <a:pt x="9801376" y="1035410"/>
                  <a:pt x="9804503" y="1066293"/>
                  <a:pt x="9834455" y="1082908"/>
                </a:cubicBezTo>
                <a:cubicBezTo>
                  <a:pt x="9864406" y="1099522"/>
                  <a:pt x="9891608" y="1087791"/>
                  <a:pt x="9939504" y="1110614"/>
                </a:cubicBezTo>
                <a:cubicBezTo>
                  <a:pt x="9978150" y="1098522"/>
                  <a:pt x="10034187" y="1166580"/>
                  <a:pt x="10077001" y="1160906"/>
                </a:cubicBezTo>
                <a:cubicBezTo>
                  <a:pt x="10084861" y="1190721"/>
                  <a:pt x="10164307" y="1234884"/>
                  <a:pt x="10178431" y="1244920"/>
                </a:cubicBezTo>
                <a:cubicBezTo>
                  <a:pt x="10210316" y="1215779"/>
                  <a:pt x="10222273" y="1306394"/>
                  <a:pt x="10248658" y="1309335"/>
                </a:cubicBezTo>
                <a:lnTo>
                  <a:pt x="10414709" y="1388645"/>
                </a:lnTo>
                <a:cubicBezTo>
                  <a:pt x="10473963" y="1440373"/>
                  <a:pt x="10538857" y="1454568"/>
                  <a:pt x="10592469" y="1543828"/>
                </a:cubicBezTo>
                <a:cubicBezTo>
                  <a:pt x="10651538" y="1531501"/>
                  <a:pt x="10660082" y="1567462"/>
                  <a:pt x="10674941" y="1597388"/>
                </a:cubicBezTo>
                <a:lnTo>
                  <a:pt x="10680562" y="1605023"/>
                </a:lnTo>
                <a:lnTo>
                  <a:pt x="0" y="1605023"/>
                </a:lnTo>
                <a:lnTo>
                  <a:pt x="0" y="415048"/>
                </a:lnTo>
                <a:lnTo>
                  <a:pt x="9656" y="416044"/>
                </a:lnTo>
                <a:cubicBezTo>
                  <a:pt x="66794" y="420549"/>
                  <a:pt x="142962" y="423374"/>
                  <a:pt x="179196" y="423071"/>
                </a:cubicBezTo>
                <a:cubicBezTo>
                  <a:pt x="202136" y="418172"/>
                  <a:pt x="228694" y="392385"/>
                  <a:pt x="250912" y="408617"/>
                </a:cubicBezTo>
                <a:cubicBezTo>
                  <a:pt x="249389" y="392611"/>
                  <a:pt x="280512" y="416185"/>
                  <a:pt x="291375" y="403710"/>
                </a:cubicBezTo>
                <a:cubicBezTo>
                  <a:pt x="298635" y="393187"/>
                  <a:pt x="309770" y="397885"/>
                  <a:pt x="320542" y="396592"/>
                </a:cubicBezTo>
                <a:cubicBezTo>
                  <a:pt x="359051" y="397166"/>
                  <a:pt x="484339" y="405354"/>
                  <a:pt x="522426" y="407158"/>
                </a:cubicBezTo>
                <a:cubicBezTo>
                  <a:pt x="532069" y="408997"/>
                  <a:pt x="540856" y="408831"/>
                  <a:pt x="549068" y="407418"/>
                </a:cubicBezTo>
                <a:lnTo>
                  <a:pt x="571100" y="400562"/>
                </a:lnTo>
                <a:lnTo>
                  <a:pt x="575457" y="392801"/>
                </a:lnTo>
                <a:lnTo>
                  <a:pt x="589968" y="391807"/>
                </a:lnTo>
                <a:lnTo>
                  <a:pt x="593649" y="390062"/>
                </a:lnTo>
                <a:cubicBezTo>
                  <a:pt x="600667" y="386700"/>
                  <a:pt x="607669" y="383607"/>
                  <a:pt x="614928" y="381544"/>
                </a:cubicBezTo>
                <a:cubicBezTo>
                  <a:pt x="636416" y="381988"/>
                  <a:pt x="667253" y="387671"/>
                  <a:pt x="722580" y="392722"/>
                </a:cubicBezTo>
                <a:cubicBezTo>
                  <a:pt x="792539" y="408114"/>
                  <a:pt x="885615" y="380106"/>
                  <a:pt x="946884" y="411854"/>
                </a:cubicBezTo>
                <a:cubicBezTo>
                  <a:pt x="1028270" y="418469"/>
                  <a:pt x="1139077" y="429433"/>
                  <a:pt x="1210905" y="432414"/>
                </a:cubicBezTo>
                <a:cubicBezTo>
                  <a:pt x="1270803" y="429423"/>
                  <a:pt x="1321921" y="453757"/>
                  <a:pt x="1377854" y="429745"/>
                </a:cubicBezTo>
                <a:cubicBezTo>
                  <a:pt x="1381419" y="434564"/>
                  <a:pt x="1385901" y="438319"/>
                  <a:pt x="1391004" y="441307"/>
                </a:cubicBezTo>
                <a:lnTo>
                  <a:pt x="1406953" y="447889"/>
                </a:lnTo>
                <a:lnTo>
                  <a:pt x="1409246" y="446765"/>
                </a:lnTo>
                <a:cubicBezTo>
                  <a:pt x="1419066" y="444804"/>
                  <a:pt x="1424836" y="446037"/>
                  <a:pt x="1428800" y="448677"/>
                </a:cubicBezTo>
                <a:lnTo>
                  <a:pt x="1432402" y="452956"/>
                </a:lnTo>
                <a:lnTo>
                  <a:pt x="1606578" y="430870"/>
                </a:lnTo>
                <a:cubicBezTo>
                  <a:pt x="1619625" y="433971"/>
                  <a:pt x="1633347" y="436643"/>
                  <a:pt x="1647476" y="438687"/>
                </a:cubicBezTo>
                <a:lnTo>
                  <a:pt x="1655866" y="439472"/>
                </a:lnTo>
                <a:lnTo>
                  <a:pt x="1656096" y="439162"/>
                </a:lnTo>
                <a:cubicBezTo>
                  <a:pt x="1658061" y="438636"/>
                  <a:pt x="1666503" y="411823"/>
                  <a:pt x="1670708" y="412530"/>
                </a:cubicBezTo>
                <a:lnTo>
                  <a:pt x="1737953" y="399496"/>
                </a:lnTo>
                <a:lnTo>
                  <a:pt x="1848192" y="376032"/>
                </a:lnTo>
                <a:cubicBezTo>
                  <a:pt x="1887458" y="368088"/>
                  <a:pt x="1918458" y="352092"/>
                  <a:pt x="1954077" y="352621"/>
                </a:cubicBezTo>
                <a:cubicBezTo>
                  <a:pt x="1965180" y="342609"/>
                  <a:pt x="1976973" y="337201"/>
                  <a:pt x="1993047" y="346068"/>
                </a:cubicBezTo>
                <a:cubicBezTo>
                  <a:pt x="2028636" y="335449"/>
                  <a:pt x="2032293" y="317806"/>
                  <a:pt x="2059719" y="325903"/>
                </a:cubicBezTo>
                <a:cubicBezTo>
                  <a:pt x="2071905" y="296194"/>
                  <a:pt x="2076373" y="305826"/>
                  <a:pt x="2088528" y="311409"/>
                </a:cubicBezTo>
                <a:lnTo>
                  <a:pt x="2090087" y="311676"/>
                </a:lnTo>
                <a:lnTo>
                  <a:pt x="2091700" y="307455"/>
                </a:lnTo>
                <a:lnTo>
                  <a:pt x="2096989" y="304649"/>
                </a:lnTo>
                <a:lnTo>
                  <a:pt x="2113325" y="302764"/>
                </a:lnTo>
                <a:lnTo>
                  <a:pt x="2119780" y="303007"/>
                </a:lnTo>
                <a:cubicBezTo>
                  <a:pt x="2124111" y="302819"/>
                  <a:pt x="2126840" y="302239"/>
                  <a:pt x="2128562" y="301336"/>
                </a:cubicBezTo>
                <a:cubicBezTo>
                  <a:pt x="2128600" y="301221"/>
                  <a:pt x="2128640" y="301107"/>
                  <a:pt x="2128679" y="300991"/>
                </a:cubicBezTo>
                <a:lnTo>
                  <a:pt x="2179558" y="299095"/>
                </a:lnTo>
                <a:cubicBezTo>
                  <a:pt x="2184857" y="280099"/>
                  <a:pt x="2238998" y="291238"/>
                  <a:pt x="2223277" y="260239"/>
                </a:cubicBezTo>
                <a:cubicBezTo>
                  <a:pt x="2241523" y="259676"/>
                  <a:pt x="2256386" y="270988"/>
                  <a:pt x="2243644" y="251110"/>
                </a:cubicBezTo>
                <a:cubicBezTo>
                  <a:pt x="2249448" y="250324"/>
                  <a:pt x="2252382" y="247882"/>
                  <a:pt x="2253986" y="244616"/>
                </a:cubicBezTo>
                <a:lnTo>
                  <a:pt x="2254285" y="243167"/>
                </a:lnTo>
                <a:lnTo>
                  <a:pt x="2295037" y="242433"/>
                </a:lnTo>
                <a:lnTo>
                  <a:pt x="2299648" y="239896"/>
                </a:lnTo>
                <a:lnTo>
                  <a:pt x="2327237" y="242539"/>
                </a:lnTo>
                <a:lnTo>
                  <a:pt x="2340943" y="242239"/>
                </a:lnTo>
                <a:lnTo>
                  <a:pt x="2345943" y="245589"/>
                </a:lnTo>
                <a:cubicBezTo>
                  <a:pt x="2350718" y="247299"/>
                  <a:pt x="2356754" y="247292"/>
                  <a:pt x="2365602" y="243403"/>
                </a:cubicBezTo>
                <a:lnTo>
                  <a:pt x="2367433" y="241858"/>
                </a:lnTo>
                <a:lnTo>
                  <a:pt x="2385231" y="244873"/>
                </a:lnTo>
                <a:cubicBezTo>
                  <a:pt x="2391237" y="246682"/>
                  <a:pt x="2396907" y="249351"/>
                  <a:pt x="2402059" y="253223"/>
                </a:cubicBezTo>
                <a:cubicBezTo>
                  <a:pt x="2457690" y="251623"/>
                  <a:pt x="2639813" y="242704"/>
                  <a:pt x="2719020" y="235271"/>
                </a:cubicBezTo>
                <a:cubicBezTo>
                  <a:pt x="2762954" y="229515"/>
                  <a:pt x="2821915" y="222156"/>
                  <a:pt x="2877308" y="208630"/>
                </a:cubicBezTo>
                <a:cubicBezTo>
                  <a:pt x="2947949" y="226393"/>
                  <a:pt x="2978035" y="153757"/>
                  <a:pt x="3051375" y="154110"/>
                </a:cubicBezTo>
                <a:cubicBezTo>
                  <a:pt x="3078434" y="115011"/>
                  <a:pt x="3067807" y="148493"/>
                  <a:pt x="3104837" y="135199"/>
                </a:cubicBezTo>
                <a:cubicBezTo>
                  <a:pt x="3103880" y="166713"/>
                  <a:pt x="3146743" y="109780"/>
                  <a:pt x="3159836" y="142694"/>
                </a:cubicBezTo>
                <a:cubicBezTo>
                  <a:pt x="3166160" y="139232"/>
                  <a:pt x="3171875" y="134841"/>
                  <a:pt x="3177510" y="130186"/>
                </a:cubicBezTo>
                <a:lnTo>
                  <a:pt x="3180470" y="127764"/>
                </a:lnTo>
                <a:lnTo>
                  <a:pt x="3194216" y="123837"/>
                </a:lnTo>
                <a:lnTo>
                  <a:pt x="3214710" y="104451"/>
                </a:lnTo>
                <a:cubicBezTo>
                  <a:pt x="3222186" y="101416"/>
                  <a:pt x="3230663" y="99454"/>
                  <a:pt x="3240671" y="99232"/>
                </a:cubicBezTo>
                <a:cubicBezTo>
                  <a:pt x="3277606" y="111009"/>
                  <a:pt x="3320498" y="66221"/>
                  <a:pt x="3366544" y="82506"/>
                </a:cubicBezTo>
                <a:cubicBezTo>
                  <a:pt x="3383134" y="85775"/>
                  <a:pt x="3432393" y="79256"/>
                  <a:pt x="3440424" y="67891"/>
                </a:cubicBezTo>
                <a:cubicBezTo>
                  <a:pt x="3450432" y="64444"/>
                  <a:pt x="3462892" y="66649"/>
                  <a:pt x="3466248" y="55103"/>
                </a:cubicBezTo>
                <a:cubicBezTo>
                  <a:pt x="3472418" y="40954"/>
                  <a:pt x="3510917" y="57092"/>
                  <a:pt x="3503820" y="42110"/>
                </a:cubicBezTo>
                <a:lnTo>
                  <a:pt x="3568389" y="13576"/>
                </a:lnTo>
                <a:cubicBezTo>
                  <a:pt x="3579310" y="19318"/>
                  <a:pt x="3590168" y="14433"/>
                  <a:pt x="3604089" y="6980"/>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2" name="Zástupný symbol pro číslo snímku 1">
            <a:extLst>
              <a:ext uri="{FF2B5EF4-FFF2-40B4-BE49-F238E27FC236}">
                <a16:creationId xmlns:a16="http://schemas.microsoft.com/office/drawing/2014/main" id="{AF06A4E3-F9AF-4855-B354-6BAC63AFA38D}"/>
              </a:ext>
            </a:extLst>
          </p:cNvPr>
          <p:cNvSpPr>
            <a:spLocks noGrp="true"/>
          </p:cNvSpPr>
          <p:nvPr>
            <p:ph type="sldNum" sz="quarter" idx="12"/>
          </p:nvPr>
        </p:nvSpPr>
        <p:spPr>
          <a:xfrm>
            <a:off x="6457950" y="6356350"/>
            <a:ext cx="2057400" cy="365125"/>
          </a:xfrm>
        </p:spPr>
        <p:txBody>
          <a:bodyPr>
            <a:normAutofit/>
          </a:bodyPr>
          <a:lstStyle/>
          <a:p>
            <a:pPr>
              <a:spcAft>
                <a:spcPts val="600"/>
              </a:spcAft>
              <a:defRPr/>
            </a:pPr>
            <a:fld id="{EF967A5A-72BB-423B-8F6E-DC56BA22A15D}" type="slidenum">
              <a:rPr lang="en-US" smtClean="false"/>
              <a:pPr>
                <a:spcAft>
                  <a:spcPts val="600"/>
                </a:spcAft>
                <a:defRPr/>
              </a:pPr>
              <a:t>2</a:t>
            </a:fld>
            <a:endParaRPr lang="en-US"/>
          </a:p>
        </p:txBody>
      </p:sp>
    </p:spTree>
    <p:extLst>
      <p:ext uri="{BB962C8B-B14F-4D97-AF65-F5344CB8AC3E}">
        <p14:creationId xmlns:p14="http://schemas.microsoft.com/office/powerpoint/2010/main" val="961088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3" name="Rectangle 12">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5" name="Freeform: Shape 14">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4000"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false" anchor="ctr">
            <a:noAutofit/>
          </a:bodyPr>
          <a:lstStyle/>
          <a:p>
            <a:pPr algn="ctr"/>
            <a:endParaRPr lang="en-US"/>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21506" y="462883"/>
            <a:ext cx="7900987" cy="817403"/>
          </a:xfrm>
        </p:spPr>
        <p:txBody>
          <a:bodyPr vert="horz" lIns="91440" tIns="45720" rIns="91440" bIns="45720" rtlCol="false" anchor="b">
            <a:normAutofit/>
          </a:bodyPr>
          <a:lstStyle/>
          <a:p>
            <a:pPr algn="ctr" defTabSz="914400"/>
            <a:r>
              <a:rPr lang="cs-CZ" sz="2400" b="true" kern="1200" dirty="false">
                <a:solidFill>
                  <a:srgbClr val="000099"/>
                </a:solidFill>
                <a:latin typeface="Arial Nova Cond" panose="020B0506020202020204" pitchFamily="34" charset="0"/>
              </a:rPr>
              <a:t>Systém spolupráce v rámci správního obvodu obce                  s rozšířenou působností</a:t>
            </a:r>
          </a:p>
        </p:txBody>
      </p:sp>
      <p:pic>
        <p:nvPicPr>
          <p:cNvPr id="8" name="Obrázek 7" descr="Obsah obrázku text, diagram, Plán, řada/pruh&#10;&#10;Popis byl vytvořen automaticky">
            <a:extLst>
              <a:ext uri="{FF2B5EF4-FFF2-40B4-BE49-F238E27FC236}">
                <a16:creationId xmlns:a16="http://schemas.microsoft.com/office/drawing/2014/main" id="{E8CB0581-7BBA-4F12-AD34-7329509632CD}"/>
              </a:ext>
            </a:extLst>
          </p:cNvPr>
          <p:cNvPicPr/>
          <p:nvPr/>
        </p:nvPicPr>
        <p:blipFill>
          <a:blip cstate="print" r:embed="rId3">
            <a:extLst>
              <a:ext uri="{28A0092B-C50C-407E-A947-70E740481C1C}">
                <a14:useLocalDpi xmlns:a14="http://schemas.microsoft.com/office/drawing/2010/main" val="0"/>
              </a:ext>
            </a:extLst>
          </a:blip>
          <a:stretch>
            <a:fillRect/>
          </a:stretch>
        </p:blipFill>
        <p:spPr bwMode="auto">
          <a:xfrm>
            <a:off x="395535" y="2097855"/>
            <a:ext cx="7900987" cy="4278043"/>
          </a:xfrm>
          <a:prstGeom prst="rect">
            <a:avLst/>
          </a:prstGeom>
          <a:noFill/>
        </p:spPr>
      </p:pic>
      <p:sp>
        <p:nvSpPr>
          <p:cNvPr id="7" name="TextovéPole 6">
            <a:extLst>
              <a:ext uri="{FF2B5EF4-FFF2-40B4-BE49-F238E27FC236}">
                <a16:creationId xmlns:a16="http://schemas.microsoft.com/office/drawing/2014/main" id="{4C6D7AB5-2CF5-115A-B87A-7DDDB656EE17}"/>
              </a:ext>
            </a:extLst>
          </p:cNvPr>
          <p:cNvSpPr txBox="true"/>
          <p:nvPr/>
        </p:nvSpPr>
        <p:spPr>
          <a:xfrm>
            <a:off x="4144617" y="2055813"/>
            <a:ext cx="4370733" cy="4121149"/>
          </a:xfrm>
          <a:prstGeom prst="rect">
            <a:avLst/>
          </a:prstGeom>
        </p:spPr>
        <p:txBody>
          <a:bodyPr vert="horz" lIns="91440" tIns="45720" rIns="91440" bIns="45720" rtlCol="false" anchor="t">
            <a:normAutofit/>
          </a:bodyPr>
          <a:lstStyle/>
          <a:p>
            <a:pPr marL="57150">
              <a:lnSpc>
                <a:spcPct val="90000"/>
              </a:lnSpc>
              <a:spcAft>
                <a:spcPts val="600"/>
              </a:spcAft>
            </a:pPr>
            <a:endParaRPr lang="en-US" sz="1700" dirty="false"/>
          </a:p>
          <a:p>
            <a:pPr marL="285750" indent="-228600">
              <a:lnSpc>
                <a:spcPct val="90000"/>
              </a:lnSpc>
              <a:spcAft>
                <a:spcPts val="600"/>
              </a:spcAft>
              <a:buFont typeface="Arial" panose="020B0604020202020204" pitchFamily="34" charset="0"/>
              <a:buChar char="•"/>
            </a:pPr>
            <a:endParaRPr lang="en-US" sz="1700" dirty="false"/>
          </a:p>
          <a:p>
            <a:pPr marL="285750" lvl="0" indent="-228600">
              <a:lnSpc>
                <a:spcPct val="90000"/>
              </a:lnSpc>
              <a:spcAft>
                <a:spcPts val="600"/>
              </a:spcAft>
              <a:buFont typeface="Arial" panose="020B0604020202020204" pitchFamily="34" charset="0"/>
              <a:buChar char="•"/>
            </a:pPr>
            <a:endParaRPr lang="en-US" sz="1700" dirty="false"/>
          </a:p>
        </p:txBody>
      </p:sp>
    </p:spTree>
    <p:extLst>
      <p:ext uri="{BB962C8B-B14F-4D97-AF65-F5344CB8AC3E}">
        <p14:creationId xmlns:p14="http://schemas.microsoft.com/office/powerpoint/2010/main" val="698487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27" name="Rectangle 2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29" name="Freeform: Shape 2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false" anchor="ctr">
            <a:noAutofit/>
          </a:bodyPr>
          <a:lstStyle/>
          <a:p>
            <a:pPr algn="ctr"/>
            <a:endParaRPr lang="en-US"/>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251520" y="643467"/>
            <a:ext cx="3384376" cy="769309"/>
          </a:xfrm>
        </p:spPr>
        <p:txBody>
          <a:bodyPr vert="horz" lIns="91440" tIns="45720" rIns="91440" bIns="45720" rtlCol="false" anchor="ctr">
            <a:normAutofit fontScale="90000"/>
          </a:bodyPr>
          <a:lstStyle/>
          <a:p>
            <a:pPr defTabSz="914400"/>
            <a:r>
              <a:rPr lang="cs-CZ" sz="2400" b="true" kern="1200" dirty="false">
                <a:solidFill>
                  <a:srgbClr val="000099"/>
                </a:solidFill>
                <a:latin typeface="Arial Nova Cond" panose="020B0506020202020204" pitchFamily="34" charset="0"/>
              </a:rPr>
              <a:t>Koordinace spolupráce </a:t>
            </a:r>
            <a:br>
              <a:rPr lang="en-US" sz="4100" b="true" kern="1200" dirty="false">
                <a:solidFill>
                  <a:schemeClr val="tx1"/>
                </a:solidFill>
                <a:latin typeface="+mj-lt"/>
                <a:ea typeface="+mj-ea"/>
                <a:cs typeface="+mj-cs"/>
              </a:rPr>
            </a:br>
            <a:endParaRPr lang="en-US" sz="4100" b="true" kern="1200" dirty="false">
              <a:solidFill>
                <a:schemeClr val="tx1"/>
              </a:solidFill>
              <a:latin typeface="+mj-lt"/>
              <a:ea typeface="+mj-ea"/>
              <a:cs typeface="+mj-cs"/>
            </a:endParaRP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3635896" y="476673"/>
            <a:ext cx="5256584" cy="5700290"/>
          </a:xfrm>
          <a:prstGeom prst="rect">
            <a:avLst/>
          </a:prstGeom>
        </p:spPr>
        <p:txBody>
          <a:bodyPr vert="horz" lIns="91440" tIns="45720" rIns="91440" bIns="45720" rtlCol="false">
            <a:normAutofit/>
          </a:bodyPr>
          <a:lstStyle/>
          <a:p>
            <a:pPr marL="57150" lvl="0" indent="-228600">
              <a:lnSpc>
                <a:spcPct val="90000"/>
              </a:lnSpc>
              <a:spcAft>
                <a:spcPts val="600"/>
              </a:spcAft>
              <a:buFont typeface="Arial" panose="020B0604020202020204" pitchFamily="34" charset="0"/>
              <a:buChar char="•"/>
              <a:tabLst>
                <a:tab pos="457200" algn="l"/>
              </a:tabLst>
            </a:pPr>
            <a:endParaRPr lang="en-US" sz="600" dirty="false">
              <a:effectLst/>
            </a:endParaRPr>
          </a:p>
        </p:txBody>
      </p:sp>
      <p:sp>
        <p:nvSpPr>
          <p:cNvPr id="14" name="TextovéPole 13">
            <a:extLst>
              <a:ext uri="{FF2B5EF4-FFF2-40B4-BE49-F238E27FC236}">
                <a16:creationId xmlns:a16="http://schemas.microsoft.com/office/drawing/2014/main" id="{4D2959A0-02A7-4BEA-8948-5757D27C9081}"/>
              </a:ext>
            </a:extLst>
          </p:cNvPr>
          <p:cNvSpPr txBox="true"/>
          <p:nvPr/>
        </p:nvSpPr>
        <p:spPr>
          <a:xfrm>
            <a:off x="4067944" y="540065"/>
            <a:ext cx="4392488" cy="5898025"/>
          </a:xfrm>
          <a:prstGeom prst="rect">
            <a:avLst/>
          </a:prstGeom>
          <a:noFill/>
        </p:spPr>
        <p:txBody>
          <a:bodyPr wrap="square">
            <a:spAutoFit/>
          </a:bodyPr>
          <a:lstStyle/>
          <a:p>
            <a:pPr lvl="0" algn="just">
              <a:lnSpc>
                <a:spcPct val="90000"/>
              </a:lnSpc>
              <a:spcAft>
                <a:spcPts val="600"/>
              </a:spcAft>
              <a:tabLst>
                <a:tab pos="457200" algn="l"/>
              </a:tabLst>
            </a:pPr>
            <a:r>
              <a:rPr lang="cs-CZ" sz="1600" b="true" dirty="false">
                <a:latin typeface="Arial Nova Cond" panose="020B0506020202020204" pitchFamily="34" charset="0"/>
              </a:rPr>
              <a:t>Systémová spolupráce </a:t>
            </a:r>
          </a:p>
          <a:p>
            <a:pPr marL="342900" lvl="0" indent="-228600" algn="just">
              <a:lnSpc>
                <a:spcPct val="90000"/>
              </a:lnSpc>
              <a:spcAft>
                <a:spcPts val="800"/>
              </a:spcAft>
              <a:buFont typeface="Arial" panose="020B0604020202020204" pitchFamily="34" charset="0"/>
              <a:buChar char="•"/>
            </a:pPr>
            <a:r>
              <a:rPr lang="cs-CZ" sz="1600" dirty="false">
                <a:effectLst/>
                <a:latin typeface="Arial Nova Cond" panose="020B0506020202020204" pitchFamily="34" charset="0"/>
              </a:rPr>
              <a:t>Koncept sdílené odpovědnosti za ochranu dítěte a podporu rodin fyzickými a právnickými osobami v rámci systému. Nástrojem sdílení této odpovědnosti je zejména mezioborová spolupráce.    </a:t>
            </a:r>
          </a:p>
          <a:p>
            <a:pPr marL="342900" lvl="0" indent="-228600" algn="just">
              <a:lnSpc>
                <a:spcPct val="90000"/>
              </a:lnSpc>
              <a:spcAft>
                <a:spcPts val="800"/>
              </a:spcAft>
              <a:buFont typeface="Arial" panose="020B0604020202020204" pitchFamily="34" charset="0"/>
              <a:buChar char="•"/>
            </a:pPr>
            <a:r>
              <a:rPr lang="cs-CZ" sz="1600" dirty="false">
                <a:effectLst/>
                <a:latin typeface="Arial Nova Cond" panose="020B0506020202020204" pitchFamily="34" charset="0"/>
              </a:rPr>
              <a:t>Povinná součinnost orgánu veřejné správy nebo jinému subjektu pověřenému koordinací mezioborové spolupráce při realizaci této spolupráce. Tato povinnost se vztahuje na fyzické a právnické osoby, jejichž činnost je financována nebo spolufinancována z veřejných rozpočtů nebo veřejného zdravotního pojištění.</a:t>
            </a:r>
          </a:p>
          <a:p>
            <a:pPr marL="342900" lvl="0" indent="-228600" algn="just">
              <a:lnSpc>
                <a:spcPct val="90000"/>
              </a:lnSpc>
              <a:spcAft>
                <a:spcPts val="800"/>
              </a:spcAft>
              <a:buFont typeface="Arial" panose="020B0604020202020204" pitchFamily="34" charset="0"/>
              <a:buChar char="•"/>
            </a:pPr>
            <a:r>
              <a:rPr lang="cs-CZ" sz="1600" dirty="false">
                <a:effectLst/>
                <a:latin typeface="Arial Nova Cond" panose="020B0506020202020204" pitchFamily="34" charset="0"/>
              </a:rPr>
              <a:t>Koordinací mezioborové spolupráce při plnění úkolů ochrany dětí a podpory rodin může obecní úřad obce s rozšířenou působností po projednání s účastníky mezioborové spolupráce pověřit jinou fyzickou nebo právnickou osobu. </a:t>
            </a:r>
          </a:p>
          <a:p>
            <a:pPr marL="342900" lvl="0" indent="-228600" algn="just">
              <a:lnSpc>
                <a:spcPct val="90000"/>
              </a:lnSpc>
              <a:spcAft>
                <a:spcPts val="800"/>
              </a:spcAft>
              <a:buFont typeface="Arial" panose="020B0604020202020204" pitchFamily="34" charset="0"/>
              <a:buChar char="•"/>
            </a:pPr>
            <a:r>
              <a:rPr lang="cs-CZ" sz="1600" dirty="false">
                <a:latin typeface="Arial Nova Cond" panose="020B0506020202020204" pitchFamily="34" charset="0"/>
              </a:rPr>
              <a:t>Touto právnickou osobou může být například i místní akční skupina. Koordinace spolupráce se promítá především do oblastí plánování a tím i do oblasti financování (tyto procesy budou funkčně propojeny). </a:t>
            </a:r>
          </a:p>
          <a:p>
            <a:pPr marL="57150" lvl="0" algn="just">
              <a:lnSpc>
                <a:spcPct val="90000"/>
              </a:lnSpc>
              <a:spcAft>
                <a:spcPts val="600"/>
              </a:spcAft>
              <a:tabLst>
                <a:tab pos="457200" algn="l"/>
              </a:tabLst>
            </a:pPr>
            <a:endParaRPr lang="cs-CZ" sz="1600" dirty="false">
              <a:latin typeface="Arial Nova Cond" panose="020B0506020202020204" pitchFamily="34" charset="0"/>
            </a:endParaRPr>
          </a:p>
        </p:txBody>
      </p:sp>
    </p:spTree>
    <p:extLst>
      <p:ext uri="{BB962C8B-B14F-4D97-AF65-F5344CB8AC3E}">
        <p14:creationId xmlns:p14="http://schemas.microsoft.com/office/powerpoint/2010/main" val="4009191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9" name="Rectangle 1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21" name="Freeform: Shape 2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107504" y="713312"/>
            <a:ext cx="3816424" cy="2067616"/>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Koordinace spolupráce </a:t>
            </a:r>
            <a:br>
              <a:rPr lang="cs-CZ" sz="2400" b="true" kern="1200" dirty="false">
                <a:solidFill>
                  <a:srgbClr val="000099"/>
                </a:solidFill>
                <a:latin typeface="Arial Nova Cond" panose="020B0506020202020204" pitchFamily="34" charset="0"/>
              </a:rPr>
            </a:br>
            <a:endParaRPr lang="cs-CZ" sz="2400" b="true" kern="1200" dirty="false">
              <a:solidFill>
                <a:srgbClr val="000099"/>
              </a:solidFill>
              <a:latin typeface="Arial Nova Cond" panose="020B0506020202020204" pitchFamily="34" charset="0"/>
            </a:endParaRPr>
          </a:p>
        </p:txBody>
      </p:sp>
      <p:sp>
        <p:nvSpPr>
          <p:cNvPr id="14" name="TextovéPole 13">
            <a:extLst>
              <a:ext uri="{FF2B5EF4-FFF2-40B4-BE49-F238E27FC236}">
                <a16:creationId xmlns:a16="http://schemas.microsoft.com/office/drawing/2014/main" id="{4D2959A0-02A7-4BEA-8948-5757D27C9081}"/>
              </a:ext>
            </a:extLst>
          </p:cNvPr>
          <p:cNvSpPr txBox="true"/>
          <p:nvPr/>
        </p:nvSpPr>
        <p:spPr>
          <a:xfrm>
            <a:off x="4133778" y="476673"/>
            <a:ext cx="4542678" cy="5668016"/>
          </a:xfrm>
          <a:prstGeom prst="rect">
            <a:avLst/>
          </a:prstGeom>
        </p:spPr>
        <p:txBody>
          <a:bodyPr vert="horz" lIns="91440" tIns="45720" rIns="91440" bIns="45720" rtlCol="false" anchor="ctr">
            <a:normAutofit/>
          </a:bodyPr>
          <a:lstStyle/>
          <a:p>
            <a:pPr marL="57150" lvl="0" indent="-228600">
              <a:lnSpc>
                <a:spcPct val="90000"/>
              </a:lnSpc>
              <a:spcAft>
                <a:spcPts val="600"/>
              </a:spcAft>
              <a:buFont typeface="Arial" panose="020B0604020202020204" pitchFamily="34" charset="0"/>
              <a:buChar char="•"/>
              <a:tabLst>
                <a:tab pos="457200" algn="l"/>
              </a:tabLst>
            </a:pPr>
            <a:endParaRPr lang="en-US" sz="1600" dirty="false"/>
          </a:p>
          <a:p>
            <a:pPr lvl="0" algn="just">
              <a:lnSpc>
                <a:spcPct val="90000"/>
              </a:lnSpc>
              <a:spcAft>
                <a:spcPts val="600"/>
              </a:spcAft>
              <a:tabLst>
                <a:tab pos="457200" algn="l"/>
              </a:tabLst>
            </a:pPr>
            <a:r>
              <a:rPr lang="cs-CZ" sz="1600" b="true">
                <a:latin typeface="Arial Nova Cond" panose="020B0506020202020204" pitchFamily="34" charset="0"/>
              </a:rPr>
              <a:t>Spolupráce </a:t>
            </a:r>
            <a:r>
              <a:rPr lang="cs-CZ" sz="1600" b="true" dirty="false">
                <a:latin typeface="Arial Nova Cond" panose="020B0506020202020204" pitchFamily="34" charset="0"/>
              </a:rPr>
              <a:t>při zajištění individuální ochrany dítěte nebo podpory rodiny </a:t>
            </a:r>
          </a:p>
          <a:p>
            <a:pPr lvl="0" algn="just">
              <a:lnSpc>
                <a:spcPct val="90000"/>
              </a:lnSpc>
              <a:spcAft>
                <a:spcPts val="600"/>
              </a:spcAft>
              <a:tabLst>
                <a:tab pos="457200" algn="l"/>
              </a:tabLst>
            </a:pPr>
            <a:endParaRPr lang="cs-CZ" sz="1600" b="true" dirty="false">
              <a:latin typeface="Arial Nova Cond" panose="020B0506020202020204" pitchFamily="34" charset="0"/>
            </a:endParaRPr>
          </a:p>
          <a:p>
            <a:pPr marL="342900" indent="-228600" algn="just">
              <a:lnSpc>
                <a:spcPct val="90000"/>
              </a:lnSpc>
              <a:spcAft>
                <a:spcPts val="600"/>
              </a:spcAft>
              <a:buFont typeface="Arial" panose="020B0604020202020204" pitchFamily="34" charset="0"/>
              <a:buChar char="•"/>
              <a:tabLst>
                <a:tab pos="457200" algn="l"/>
              </a:tabLst>
            </a:pPr>
            <a:r>
              <a:rPr lang="cs-CZ" sz="1600" dirty="false">
                <a:effectLst/>
                <a:latin typeface="Arial Nova Cond" panose="020B0506020202020204" pitchFamily="34" charset="0"/>
              </a:rPr>
              <a:t>Case management </a:t>
            </a:r>
          </a:p>
          <a:p>
            <a:pPr marL="342900" indent="-228600" algn="just">
              <a:lnSpc>
                <a:spcPct val="90000"/>
              </a:lnSpc>
              <a:spcAft>
                <a:spcPts val="600"/>
              </a:spcAft>
              <a:buFont typeface="Arial" panose="020B0604020202020204" pitchFamily="34" charset="0"/>
              <a:buChar char="•"/>
              <a:tabLst>
                <a:tab pos="457200" algn="l"/>
              </a:tabLst>
            </a:pPr>
            <a:r>
              <a:rPr lang="cs-CZ" sz="1600" dirty="false">
                <a:effectLst/>
                <a:latin typeface="Arial Nova Cond" panose="020B0506020202020204" pitchFamily="34" charset="0"/>
              </a:rPr>
              <a:t>Povinná součinnost při zpracování a realizaci individuálního plánu </a:t>
            </a:r>
          </a:p>
          <a:p>
            <a:pPr marL="342900" indent="-228600" algn="just">
              <a:lnSpc>
                <a:spcPct val="90000"/>
              </a:lnSpc>
              <a:spcAft>
                <a:spcPts val="600"/>
              </a:spcAft>
              <a:buFont typeface="Arial" panose="020B0604020202020204" pitchFamily="34" charset="0"/>
              <a:buChar char="•"/>
              <a:tabLst>
                <a:tab pos="457200" algn="l"/>
              </a:tabLst>
            </a:pPr>
            <a:r>
              <a:rPr lang="cs-CZ" sz="1600" dirty="false">
                <a:effectLst/>
                <a:latin typeface="Arial Nova Cond" panose="020B0506020202020204" pitchFamily="34" charset="0"/>
              </a:rPr>
              <a:t>Po dohodě příslušného orgánu veřejné správy, poskytovatele služeb ochrany dětí a podpory rodin a osob z cílové skupiny může být zpracován jednotný individuální plán zahrnující úkony v rámci výkonu veřejné správy a plán poskytování služeb ochrany dětí a podpory rodin.  </a:t>
            </a:r>
          </a:p>
          <a:p>
            <a:pPr marL="342900" lvl="0" indent="-228600" algn="just">
              <a:lnSpc>
                <a:spcPct val="90000"/>
              </a:lnSpc>
              <a:spcAft>
                <a:spcPts val="600"/>
              </a:spcAft>
              <a:buFont typeface="Arial" panose="020B0604020202020204" pitchFamily="34" charset="0"/>
              <a:buChar char="•"/>
              <a:tabLst>
                <a:tab pos="457200" algn="l"/>
              </a:tabLst>
            </a:pPr>
            <a:r>
              <a:rPr lang="cs-CZ" sz="1600" dirty="false">
                <a:effectLst/>
                <a:latin typeface="Arial Nova Cond" panose="020B0506020202020204" pitchFamily="34" charset="0"/>
              </a:rPr>
              <a:t>Je-li to účelné, může příslušný orgán veřejné správy pověřit v individuálním případě realizací ochrany dětí a podpory rodin jiný subjekt, tento subjekt je povinen postupovat v souladu s individuálním plánem zpracovaným příslušný orgánem veřejné správy nebo jednotným individuálním plánem</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3635896" y="476673"/>
            <a:ext cx="5256584" cy="5700290"/>
          </a:xfrm>
          <a:prstGeom prst="rect">
            <a:avLst/>
          </a:prstGeom>
        </p:spPr>
        <p:txBody>
          <a:bodyPr vert="horz" lIns="91440" tIns="45720" rIns="91440" bIns="45720" rtlCol="false">
            <a:normAutofit/>
          </a:bodyPr>
          <a:lstStyle/>
          <a:p>
            <a:pPr marL="57150" lvl="0" indent="-228600">
              <a:lnSpc>
                <a:spcPct val="90000"/>
              </a:lnSpc>
              <a:spcAft>
                <a:spcPts val="600"/>
              </a:spcAft>
              <a:buFont typeface="Arial" panose="020B0604020202020204" pitchFamily="34" charset="0"/>
              <a:buChar char="•"/>
              <a:tabLst>
                <a:tab pos="457200" algn="l"/>
              </a:tabLst>
            </a:pPr>
            <a:endParaRPr lang="en-US" sz="600" dirty="false">
              <a:effectLst/>
            </a:endParaRPr>
          </a:p>
        </p:txBody>
      </p:sp>
    </p:spTree>
    <p:extLst>
      <p:ext uri="{BB962C8B-B14F-4D97-AF65-F5344CB8AC3E}">
        <p14:creationId xmlns:p14="http://schemas.microsoft.com/office/powerpoint/2010/main" val="1177763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9"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0"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28650" y="713312"/>
            <a:ext cx="3028950" cy="1491552"/>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Financování</a:t>
            </a:r>
            <a:br>
              <a:rPr lang="cs-CZ" sz="2400" b="true" kern="1200" dirty="false">
                <a:solidFill>
                  <a:srgbClr val="000099"/>
                </a:solidFill>
                <a:latin typeface="Arial Nova Cond" panose="020B0506020202020204" pitchFamily="34" charset="0"/>
              </a:rPr>
            </a:br>
            <a:endParaRPr lang="cs-CZ" sz="2400" b="true" kern="1200" dirty="false">
              <a:solidFill>
                <a:srgbClr val="000099"/>
              </a:solidFill>
              <a:latin typeface="Arial Nova Cond" panose="020B0506020202020204" pitchFamily="34" charset="0"/>
            </a:endParaRP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2699792" y="-171400"/>
            <a:ext cx="6120680" cy="7344816"/>
          </a:xfrm>
          <a:prstGeom prst="rect">
            <a:avLst/>
          </a:prstGeom>
        </p:spPr>
        <p:txBody>
          <a:bodyPr vert="horz" lIns="91440" tIns="45720" rIns="91440" bIns="45720" rtlCol="false" anchor="ctr">
            <a:normAutofit/>
          </a:bodyPr>
          <a:lstStyle/>
          <a:p>
            <a:pPr marL="285750" lvl="0" indent="-228600" algn="just">
              <a:lnSpc>
                <a:spcPct val="90000"/>
              </a:lnSpc>
              <a:spcAft>
                <a:spcPts val="600"/>
              </a:spcAft>
              <a:buFont typeface="Arial" panose="020B0604020202020204" pitchFamily="34" charset="0"/>
              <a:buChar char="•"/>
              <a:tabLst>
                <a:tab pos="457200" algn="l"/>
              </a:tabLst>
            </a:pPr>
            <a:r>
              <a:rPr lang="cs-CZ" sz="1500" b="true" dirty="false">
                <a:effectLst/>
                <a:latin typeface="Arial Nova Cond" panose="020B0506020202020204" pitchFamily="34" charset="0"/>
              </a:rPr>
              <a:t>Vícezdrojové financování</a:t>
            </a:r>
            <a:r>
              <a:rPr lang="cs-CZ" sz="1500" dirty="false">
                <a:effectLst/>
                <a:latin typeface="Arial Nova Cond" panose="020B0506020202020204" pitchFamily="34" charset="0"/>
              </a:rPr>
              <a:t>: garantem ochrany dětí a podpory rodin je stát (objem prostředků určuje národní strategie, zajišťuje minimální standard), podíl územní samosprávy (podíl určují místní a krajské strategie). Dalšími zdroji jsou úhrady ze strany klientů: odklon od zásady, že všechny služby musí být poskytovány bezplatně (při zohlednění nepříznivé sociální situace rodiny kvůli zajištění rovného přístupu ke službám), zdravotní pojištění, sociální dávky atd. </a:t>
            </a:r>
          </a:p>
          <a:p>
            <a:pPr marL="285750" lvl="0" indent="-228600" algn="just">
              <a:lnSpc>
                <a:spcPct val="90000"/>
              </a:lnSpc>
              <a:spcAft>
                <a:spcPts val="600"/>
              </a:spcAft>
              <a:buFont typeface="Arial" panose="020B0604020202020204" pitchFamily="34" charset="0"/>
              <a:buChar char="•"/>
              <a:tabLst>
                <a:tab pos="457200" algn="l"/>
              </a:tabLst>
            </a:pPr>
            <a:endParaRPr lang="cs-CZ" sz="1500" dirty="false">
              <a:latin typeface="Arial Nova Cond" panose="020B0506020202020204" pitchFamily="34" charset="0"/>
            </a:endParaRPr>
          </a:p>
          <a:p>
            <a:pPr marL="285750" indent="-228600" algn="just">
              <a:lnSpc>
                <a:spcPct val="90000"/>
              </a:lnSpc>
              <a:spcAft>
                <a:spcPts val="600"/>
              </a:spcAft>
              <a:buFont typeface="Arial" panose="020B0604020202020204" pitchFamily="34" charset="0"/>
              <a:buChar char="•"/>
              <a:tabLst>
                <a:tab pos="457200" algn="l"/>
              </a:tabLst>
            </a:pPr>
            <a:r>
              <a:rPr lang="cs-CZ" sz="1500" b="true" dirty="false">
                <a:latin typeface="Arial Nova Cond" panose="020B0506020202020204" pitchFamily="34" charset="0"/>
              </a:rPr>
              <a:t>Víceleté financování: </a:t>
            </a:r>
            <a:r>
              <a:rPr lang="cs-CZ" sz="1500" dirty="false">
                <a:effectLst/>
                <a:latin typeface="Arial Nova Cond" panose="020B0506020202020204" pitchFamily="34" charset="0"/>
              </a:rPr>
              <a:t>zásada předvídatelného (víceletého) financování. Objem finančních prostředků bude stanoven na základě příslušné strategie ochrany dětí a podpory rodin na období minimálně 3 let (vazba na procesy plánování). Pro určení výše prostředků a jejich redistribuci bude vytvořen systém objektivních kritérií, například v závislosti na počtu tzv. „identifikovaných klientů“ (například počet klientů sociální práce a pomoci při péči o dítě) a na sociodemografickou situaci v území (zohledňující činnosti pro široký okruh osob, například poradenství, komunitní sociální práci atd.).</a:t>
            </a:r>
          </a:p>
          <a:p>
            <a:pPr marL="285750" indent="-228600" algn="just">
              <a:lnSpc>
                <a:spcPct val="90000"/>
              </a:lnSpc>
              <a:spcAft>
                <a:spcPts val="600"/>
              </a:spcAft>
              <a:buFont typeface="Arial" panose="020B0604020202020204" pitchFamily="34" charset="0"/>
              <a:buChar char="•"/>
              <a:tabLst>
                <a:tab pos="457200" algn="l"/>
              </a:tabLst>
            </a:pPr>
            <a:endParaRPr lang="cs-CZ" sz="1500" dirty="false">
              <a:latin typeface="Arial Nova Cond" panose="020B0506020202020204" pitchFamily="34" charset="0"/>
            </a:endParaRPr>
          </a:p>
          <a:p>
            <a:pPr marL="285750" indent="-228600" algn="just">
              <a:lnSpc>
                <a:spcPct val="90000"/>
              </a:lnSpc>
              <a:spcAft>
                <a:spcPts val="600"/>
              </a:spcAft>
              <a:buFont typeface="Arial" panose="020B0604020202020204" pitchFamily="34" charset="0"/>
              <a:buChar char="•"/>
              <a:tabLst>
                <a:tab pos="457200" algn="l"/>
              </a:tabLst>
            </a:pPr>
            <a:r>
              <a:rPr lang="cs-CZ" sz="1500" b="true" dirty="false">
                <a:latin typeface="Arial Nova Cond" panose="020B0506020202020204" pitchFamily="34" charset="0"/>
              </a:rPr>
              <a:t>Paušální a výkonová úhrada: </a:t>
            </a:r>
            <a:r>
              <a:rPr lang="cs-CZ" sz="1500" dirty="false">
                <a:latin typeface="Arial Nova Cond" panose="020B0506020202020204" pitchFamily="34" charset="0"/>
              </a:rPr>
              <a:t>postupný přechod od dnešní paušální úhrady k výkonové úhradě. </a:t>
            </a:r>
            <a:endParaRPr lang="cs-CZ" sz="1500" dirty="false">
              <a:effectLst/>
              <a:latin typeface="Arial Nova Cond" panose="020B0506020202020204" pitchFamily="34" charset="0"/>
            </a:endParaRPr>
          </a:p>
          <a:p>
            <a:pPr lvl="0" indent="-228600">
              <a:lnSpc>
                <a:spcPct val="90000"/>
              </a:lnSpc>
              <a:spcAft>
                <a:spcPts val="600"/>
              </a:spcAft>
              <a:buFont typeface="Arial" panose="020B0604020202020204" pitchFamily="34" charset="0"/>
              <a:buChar char="•"/>
              <a:tabLst>
                <a:tab pos="457200" algn="l"/>
              </a:tabLst>
            </a:pPr>
            <a:endParaRPr lang="en-US" sz="1600" b="true"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600" dirty="false">
              <a:effectLst/>
            </a:endParaRPr>
          </a:p>
        </p:txBody>
      </p:sp>
    </p:spTree>
    <p:extLst>
      <p:ext uri="{BB962C8B-B14F-4D97-AF65-F5344CB8AC3E}">
        <p14:creationId xmlns:p14="http://schemas.microsoft.com/office/powerpoint/2010/main" val="1113762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4"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251520" y="-99392"/>
            <a:ext cx="2520280" cy="3456384"/>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Financování:</a:t>
            </a:r>
            <a:br>
              <a:rPr lang="cs-CZ" sz="2400" b="true" kern="1200" dirty="false">
                <a:solidFill>
                  <a:srgbClr val="000099"/>
                </a:solidFill>
                <a:latin typeface="Arial Nova Cond" panose="020B0506020202020204" pitchFamily="34" charset="0"/>
              </a:rPr>
            </a:br>
            <a:r>
              <a:rPr lang="cs-CZ" sz="2400" b="true" kern="1200" dirty="false">
                <a:solidFill>
                  <a:srgbClr val="000099"/>
                </a:solidFill>
                <a:latin typeface="Arial Nova Cond" panose="020B0506020202020204" pitchFamily="34" charset="0"/>
              </a:rPr>
              <a:t>formy úhrady</a:t>
            </a:r>
            <a:br>
              <a:rPr lang="cs-CZ" sz="2400" b="true" kern="1200" dirty="false">
                <a:solidFill>
                  <a:srgbClr val="000099"/>
                </a:solidFill>
                <a:latin typeface="Arial Nova Cond" panose="020B0506020202020204" pitchFamily="34" charset="0"/>
              </a:rPr>
            </a:br>
            <a:br>
              <a:rPr lang="cs-CZ" sz="2400" b="true" kern="1200" dirty="false">
                <a:solidFill>
                  <a:srgbClr val="000099"/>
                </a:solidFill>
                <a:latin typeface="Arial Nova Cond" panose="020B0506020202020204" pitchFamily="34" charset="0"/>
              </a:rPr>
            </a:br>
            <a:endParaRPr lang="cs-CZ" sz="2400" b="true" kern="1200" dirty="false">
              <a:solidFill>
                <a:srgbClr val="000099"/>
              </a:solidFill>
              <a:latin typeface="Arial Nova Cond" panose="020B0506020202020204" pitchFamily="34" charset="0"/>
            </a:endParaRP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2555776" y="0"/>
            <a:ext cx="6336704" cy="6597351"/>
          </a:xfrm>
          <a:prstGeom prst="rect">
            <a:avLst/>
          </a:prstGeom>
        </p:spPr>
        <p:txBody>
          <a:bodyPr vert="horz" lIns="91440" tIns="45720" rIns="91440" bIns="45720" rtlCol="false" anchor="ctr">
            <a:normAutofit/>
          </a:bodyPr>
          <a:lstStyle/>
          <a:p>
            <a:pPr lvl="0" algn="just">
              <a:lnSpc>
                <a:spcPct val="90000"/>
              </a:lnSpc>
              <a:spcAft>
                <a:spcPts val="600"/>
              </a:spcAft>
              <a:tabLst>
                <a:tab pos="457200" algn="l"/>
              </a:tabLst>
            </a:pPr>
            <a:r>
              <a:rPr lang="cs-CZ" sz="1400" b="true" dirty="false">
                <a:effectLst/>
                <a:latin typeface="Arial Nova Cond" panose="020B0506020202020204" pitchFamily="34" charset="0"/>
              </a:rPr>
              <a:t>  </a:t>
            </a:r>
          </a:p>
          <a:p>
            <a:pPr marL="342900" lvl="0" indent="-228600" algn="just">
              <a:lnSpc>
                <a:spcPct val="90000"/>
              </a:lnSpc>
              <a:spcAft>
                <a:spcPts val="600"/>
              </a:spcAft>
              <a:buFont typeface="Arial" panose="020B0604020202020204" pitchFamily="34" charset="0"/>
              <a:buChar char="•"/>
            </a:pPr>
            <a:r>
              <a:rPr lang="cs-CZ" sz="1500" b="true" dirty="false">
                <a:effectLst/>
                <a:latin typeface="Arial Nova Cond" panose="020B0506020202020204" pitchFamily="34" charset="0"/>
              </a:rPr>
              <a:t>Výkon veřejné správy </a:t>
            </a:r>
            <a:r>
              <a:rPr lang="cs-CZ" sz="1500" dirty="false">
                <a:effectLst/>
                <a:latin typeface="Arial Nova Cond" panose="020B0506020202020204" pitchFamily="34" charset="0"/>
              </a:rPr>
              <a:t>(přímá práce s dětmi a rodinami, koordinační aktivity, správní procesy atd.). Výše dotace na výkon veřejné správy v oblasti ochrany dětí je určena v závislosti na předpokládané náročnost výkonu agendy s ohledem na sociodemografickou situaci ve správním obvodu. Na základě těchto kritérií je stanoven pro každé pracoviště minimální personální standard (</a:t>
            </a:r>
            <a:r>
              <a:rPr lang="cs-CZ" sz="1500" dirty="false" err="true">
                <a:effectLst/>
                <a:latin typeface="Arial Nova Cond" panose="020B0506020202020204" pitchFamily="34" charset="0"/>
              </a:rPr>
              <a:t>caseload</a:t>
            </a:r>
            <a:r>
              <a:rPr lang="cs-CZ" sz="1500" dirty="false">
                <a:effectLst/>
                <a:latin typeface="Arial Nova Cond" panose="020B0506020202020204" pitchFamily="34" charset="0"/>
              </a:rPr>
              <a:t>) a související osobní a další provozní náklady + prostředky na zajištění pomoci rodinám (intervenční balíček).  </a:t>
            </a:r>
          </a:p>
          <a:p>
            <a:pPr marL="342900" lvl="0" indent="-228600" algn="just">
              <a:lnSpc>
                <a:spcPct val="90000"/>
              </a:lnSpc>
              <a:spcAft>
                <a:spcPts val="600"/>
              </a:spcAft>
              <a:buFont typeface="Arial" panose="020B0604020202020204" pitchFamily="34" charset="0"/>
              <a:buChar char="•"/>
            </a:pPr>
            <a:r>
              <a:rPr lang="cs-CZ" sz="1500" b="true" dirty="false">
                <a:effectLst/>
                <a:latin typeface="Arial Nova Cond" panose="020B0506020202020204" pitchFamily="34" charset="0"/>
              </a:rPr>
              <a:t>Přímá pomoc dětem a rodinám</a:t>
            </a:r>
            <a:r>
              <a:rPr lang="cs-CZ" sz="1500" dirty="false">
                <a:effectLst/>
                <a:latin typeface="Arial Nova Cond" panose="020B0506020202020204" pitchFamily="34" charset="0"/>
              </a:rPr>
              <a:t> (financování činnosti služeb ochrany dětí </a:t>
            </a:r>
            <a:r>
              <a:rPr lang="cs-CZ" sz="1500" dirty="false">
                <a:latin typeface="Arial Nova Cond" panose="020B0506020202020204" pitchFamily="34" charset="0"/>
              </a:rPr>
              <a:t>            </a:t>
            </a:r>
            <a:r>
              <a:rPr lang="cs-CZ" sz="1500" dirty="false">
                <a:effectLst/>
                <a:latin typeface="Arial Nova Cond" panose="020B0506020202020204" pitchFamily="34" charset="0"/>
              </a:rPr>
              <a:t>a podpory rodin a poskytování pomoci při péči o dítě). Výše dotace/přímé úhrady je stanovena na základě objektivně zjištěných potřeb během poskytování služeb    a výkonu veřejné správy. V průběhu těchto procesů je definována četnost skupiny dětí a rodin, u nichž byla vyhodnocena potřebnost podpory (identifikovaný klient). Finanční zdroje zajišťují realizaci zákonného nároku na pomoc. Výsledky případové práce jsou vyhodnocovány a využívány jako zdroj informací pro další časová období.</a:t>
            </a:r>
          </a:p>
          <a:p>
            <a:pPr marL="342900" lvl="0" indent="-228600" algn="just">
              <a:lnSpc>
                <a:spcPct val="90000"/>
              </a:lnSpc>
              <a:spcAft>
                <a:spcPts val="600"/>
              </a:spcAft>
              <a:buFont typeface="Arial" panose="020B0604020202020204" pitchFamily="34" charset="0"/>
              <a:buChar char="•"/>
            </a:pPr>
            <a:r>
              <a:rPr lang="cs-CZ" sz="1500" b="true" dirty="false">
                <a:effectLst/>
                <a:latin typeface="Arial Nova Cond" panose="020B0506020202020204" pitchFamily="34" charset="0"/>
              </a:rPr>
              <a:t>Aktivity vedoucí k předcházení ohrožení dětí a rodin, koordinace svépomocných a obdobných aktivit</a:t>
            </a:r>
            <a:r>
              <a:rPr lang="cs-CZ" sz="1500" dirty="false">
                <a:effectLst/>
                <a:latin typeface="Arial Nova Cond" panose="020B0506020202020204" pitchFamily="34" charset="0"/>
              </a:rPr>
              <a:t>. Na základě výzkumu a predikcí vývoje je stanoveno několik základních indikátorů pro stanovení výše dotace (lidnatost území, vybrané sociální jevy atd.). Prostřednictvím těchto indikátorů jsou vyhodnocovány výsledky preventivních aktivit. Úhrada poskytovateli je paušální, vychází však z uvedených indikátorů. </a:t>
            </a:r>
          </a:p>
          <a:p>
            <a:pPr marL="342900" lvl="0" indent="-228600" algn="just">
              <a:lnSpc>
                <a:spcPct val="90000"/>
              </a:lnSpc>
              <a:spcAft>
                <a:spcPts val="600"/>
              </a:spcAft>
              <a:buFont typeface="Arial" panose="020B0604020202020204" pitchFamily="34" charset="0"/>
              <a:buChar char="•"/>
            </a:pPr>
            <a:r>
              <a:rPr lang="cs-CZ" sz="1500" b="true" dirty="false">
                <a:effectLst/>
                <a:latin typeface="Arial Nova Cond" panose="020B0506020202020204" pitchFamily="34" charset="0"/>
              </a:rPr>
              <a:t>Krizová intervence</a:t>
            </a:r>
            <a:r>
              <a:rPr lang="cs-CZ" sz="1500" dirty="false">
                <a:effectLst/>
                <a:latin typeface="Arial Nova Cond" panose="020B0506020202020204" pitchFamily="34" charset="0"/>
              </a:rPr>
              <a:t> (zajištění okamžité pomoci dětem  a rodinám). Kapacity jsou stanovovány na základě poznatků z případové práce a predikce vývoje s určitou rezervou (nepředpokládá se trvalé 100% využití kapacit, které by v tomto případě ztratily potenciál okamžité pomoci). Jde o kombinaci paušální úhrady (kapacita)    a výkonové úhrady (skutečná obsazenost). </a:t>
            </a:r>
          </a:p>
          <a:p>
            <a:pPr marL="342900" lvl="0" indent="-228600">
              <a:lnSpc>
                <a:spcPct val="90000"/>
              </a:lnSpc>
              <a:spcAft>
                <a:spcPts val="600"/>
              </a:spcAft>
              <a:buFont typeface="Arial" panose="020B0604020202020204" pitchFamily="34" charset="0"/>
              <a:buChar char="•"/>
              <a:tabLst>
                <a:tab pos="457200" algn="l"/>
              </a:tabLst>
            </a:pPr>
            <a:endParaRPr lang="en-US" sz="900" dirty="false">
              <a:effectLst/>
            </a:endParaRPr>
          </a:p>
        </p:txBody>
      </p:sp>
    </p:spTree>
    <p:extLst>
      <p:ext uri="{BB962C8B-B14F-4D97-AF65-F5344CB8AC3E}">
        <p14:creationId xmlns:p14="http://schemas.microsoft.com/office/powerpoint/2010/main" val="3076514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2" name="Rectangle 11">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4" name="Freeform: Shape 13">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4"/>
            <a:ext cx="9144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false" anchor="ctr">
            <a:noAutofit/>
          </a:bodyPr>
          <a:lstStyle/>
          <a:p>
            <a:pPr algn="ctr"/>
            <a:endParaRPr lang="en-US"/>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11559" y="260649"/>
            <a:ext cx="7398771" cy="648071"/>
          </a:xfrm>
        </p:spPr>
        <p:txBody>
          <a:bodyPr vert="horz" lIns="91440" tIns="45720" rIns="91440" bIns="45720" rtlCol="false" anchor="ctr">
            <a:normAutofit/>
          </a:bodyPr>
          <a:lstStyle/>
          <a:p>
            <a:pPr defTabSz="914400"/>
            <a:r>
              <a:rPr lang="cs-CZ" sz="2400" b="true" dirty="false">
                <a:solidFill>
                  <a:srgbClr val="000099"/>
                </a:solidFill>
                <a:latin typeface="Arial Nova Cond" panose="020B0506020202020204" pitchFamily="34" charset="0"/>
              </a:rPr>
              <a:t>P</a:t>
            </a:r>
            <a:r>
              <a:rPr lang="cs-CZ" sz="2400" b="true" kern="1200" dirty="false">
                <a:solidFill>
                  <a:srgbClr val="000099"/>
                </a:solidFill>
                <a:latin typeface="Arial Nova Cond" panose="020B0506020202020204" pitchFamily="34" charset="0"/>
              </a:rPr>
              <a:t>lánování</a:t>
            </a:r>
            <a:r>
              <a:rPr lang="cs-CZ" sz="2400" b="true" dirty="false">
                <a:solidFill>
                  <a:srgbClr val="000099"/>
                </a:solidFill>
                <a:latin typeface="Arial Nova Cond" panose="020B0506020202020204" pitchFamily="34" charset="0"/>
              </a:rPr>
              <a:t> a financování</a:t>
            </a:r>
            <a:endParaRPr lang="cs-CZ" sz="2400" b="true" kern="1200" dirty="false">
              <a:solidFill>
                <a:srgbClr val="000099"/>
              </a:solidFill>
              <a:latin typeface="Arial Nova Cond" panose="020B0506020202020204" pitchFamily="34" charset="0"/>
            </a:endParaRP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611560" y="908720"/>
            <a:ext cx="8064896" cy="5688631"/>
          </a:xfrm>
          <a:prstGeom prst="rect">
            <a:avLst/>
          </a:prstGeom>
        </p:spPr>
        <p:txBody>
          <a:bodyPr vert="horz" lIns="91440" tIns="45720" rIns="91440" bIns="45720" rtlCol="false" anchor="ctr">
            <a:normAutofit/>
          </a:bodyPr>
          <a:lstStyle/>
          <a:p>
            <a:pPr lvl="0" algn="just">
              <a:lnSpc>
                <a:spcPct val="90000"/>
              </a:lnSpc>
              <a:spcAft>
                <a:spcPts val="600"/>
              </a:spcAft>
              <a:tabLst>
                <a:tab pos="457200" algn="l"/>
              </a:tabLst>
            </a:pPr>
            <a:r>
              <a:rPr lang="cs-CZ" sz="1500" b="true" dirty="false">
                <a:solidFill>
                  <a:schemeClr val="tx1">
                    <a:lumMod val="85000"/>
                    <a:lumOff val="15000"/>
                  </a:schemeClr>
                </a:solidFill>
                <a:latin typeface="Arial Nova Cond" panose="020B0506020202020204" pitchFamily="34" charset="0"/>
              </a:rPr>
              <a:t>Fáze 1</a:t>
            </a:r>
            <a:r>
              <a:rPr lang="cs-CZ" sz="1500" b="true" dirty="false">
                <a:solidFill>
                  <a:schemeClr val="tx1">
                    <a:lumMod val="85000"/>
                    <a:lumOff val="15000"/>
                  </a:schemeClr>
                </a:solidFill>
                <a:effectLst/>
                <a:latin typeface="Arial Nova Cond" panose="020B0506020202020204" pitchFamily="34" charset="0"/>
              </a:rPr>
              <a:t>: posílení koordinačních mechanismů v rámci stávajících procesů plánování a financování, upřesnění působnosti orgánů veřejné správy</a:t>
            </a:r>
          </a:p>
          <a:p>
            <a:pPr marL="285750" lvl="0" indent="-228600" algn="just">
              <a:lnSpc>
                <a:spcPct val="90000"/>
              </a:lnSpc>
              <a:spcAft>
                <a:spcPts val="600"/>
              </a:spcAft>
              <a:buFont typeface="Arial" panose="020B0604020202020204" pitchFamily="34" charset="0"/>
              <a:buChar char="•"/>
              <a:tabLst>
                <a:tab pos="457200" algn="l"/>
              </a:tabLst>
            </a:pPr>
            <a:endParaRPr lang="cs-CZ" sz="1500" b="true" dirty="false">
              <a:solidFill>
                <a:schemeClr val="tx1">
                  <a:lumMod val="85000"/>
                  <a:lumOff val="15000"/>
                </a:schemeClr>
              </a:solidFill>
              <a:latin typeface="Arial Nova Cond" panose="020B0506020202020204" pitchFamily="34" charset="0"/>
            </a:endParaRPr>
          </a:p>
          <a:p>
            <a:pPr marL="342900" lvl="0" indent="-228600" algn="just">
              <a:lnSpc>
                <a:spcPct val="90000"/>
              </a:lnSpc>
              <a:spcAft>
                <a:spcPts val="600"/>
              </a:spcAft>
              <a:buFont typeface="Arial" panose="020B0604020202020204" pitchFamily="34" charset="0"/>
              <a:buChar char="•"/>
            </a:pPr>
            <a:r>
              <a:rPr lang="cs-CZ" sz="1500" dirty="false">
                <a:solidFill>
                  <a:schemeClr val="tx1">
                    <a:lumMod val="85000"/>
                    <a:lumOff val="15000"/>
                  </a:schemeClr>
                </a:solidFill>
                <a:effectLst/>
                <a:latin typeface="Arial Nova Cond" panose="020B0506020202020204" pitchFamily="34" charset="0"/>
              </a:rPr>
              <a:t>Zjišťování potřeb cílové skupiny v rámci sociální práce a poskytování služeb (výstupy případové práce, informace z dávkových systémů a informace o využívání služeb osobami z cílové skupiny). </a:t>
            </a:r>
          </a:p>
          <a:p>
            <a:pPr marL="342900" lvl="0" indent="-228600" algn="just">
              <a:lnSpc>
                <a:spcPct val="90000"/>
              </a:lnSpc>
              <a:spcAft>
                <a:spcPts val="600"/>
              </a:spcAft>
              <a:buFont typeface="Arial" panose="020B0604020202020204" pitchFamily="34" charset="0"/>
              <a:buChar char="•"/>
            </a:pPr>
            <a:r>
              <a:rPr lang="cs-CZ" sz="1500" dirty="false">
                <a:solidFill>
                  <a:schemeClr val="tx1">
                    <a:lumMod val="85000"/>
                    <a:lumOff val="15000"/>
                  </a:schemeClr>
                </a:solidFill>
                <a:effectLst/>
                <a:latin typeface="Arial Nova Cond" panose="020B0506020202020204" pitchFamily="34" charset="0"/>
              </a:rPr>
              <a:t>Zavedení povinnosti součinnosti při tvorbě plánu a informovanosti aktérů. Kraj je při tvorbě plánu povinen respektovat vyjádření obcí (výstupy o zjištěných potřebách). Do konzultačního procesu jsou povinně zapojováni i další relevantní aktéři (variantou je povinnost souhlasného stanoviska vyjmenovaných partnerů).</a:t>
            </a:r>
          </a:p>
          <a:p>
            <a:pPr marL="342900" lvl="0" indent="-228600" algn="just">
              <a:lnSpc>
                <a:spcPct val="90000"/>
              </a:lnSpc>
              <a:spcAft>
                <a:spcPts val="600"/>
              </a:spcAft>
              <a:buFont typeface="Arial" panose="020B0604020202020204" pitchFamily="34" charset="0"/>
              <a:buChar char="•"/>
            </a:pPr>
            <a:r>
              <a:rPr lang="cs-CZ" sz="1500" dirty="false">
                <a:solidFill>
                  <a:schemeClr val="tx1">
                    <a:lumMod val="85000"/>
                    <a:lumOff val="15000"/>
                  </a:schemeClr>
                </a:solidFill>
                <a:latin typeface="Arial Nova Cond" panose="020B0506020202020204" pitchFamily="34" charset="0"/>
              </a:rPr>
              <a:t>Z</a:t>
            </a:r>
            <a:r>
              <a:rPr lang="cs-CZ" sz="1500" dirty="false">
                <a:solidFill>
                  <a:schemeClr val="tx1">
                    <a:lumMod val="85000"/>
                    <a:lumOff val="15000"/>
                  </a:schemeClr>
                </a:solidFill>
                <a:effectLst/>
                <a:latin typeface="Arial Nova Cond" panose="020B0506020202020204" pitchFamily="34" charset="0"/>
              </a:rPr>
              <a:t>ajištění návaznosti na další strategické agendy (závazná stanoviska z oblasti, zdravotnictví, školství, prevence kriminality, protidrogové politiky atd.). </a:t>
            </a:r>
          </a:p>
          <a:p>
            <a:pPr marL="342900" lvl="0" indent="-228600" algn="just">
              <a:lnSpc>
                <a:spcPct val="90000"/>
              </a:lnSpc>
              <a:spcAft>
                <a:spcPts val="600"/>
              </a:spcAft>
              <a:buFont typeface="Arial" panose="020B0604020202020204" pitchFamily="34" charset="0"/>
              <a:buChar char="•"/>
            </a:pPr>
            <a:r>
              <a:rPr lang="cs-CZ" sz="1500" dirty="false">
                <a:solidFill>
                  <a:schemeClr val="tx1">
                    <a:lumMod val="85000"/>
                    <a:lumOff val="15000"/>
                  </a:schemeClr>
                </a:solidFill>
                <a:effectLst/>
                <a:latin typeface="Arial Nova Cond" panose="020B0506020202020204" pitchFamily="34" charset="0"/>
              </a:rPr>
              <a:t>Stanovení jednotné struktury, obsahu a časového období plánu, povinnost pravidelného vyhodnocování a revize (minimálně jednou ročně) v závislosti na zjištěných potřebách (podmínkou je flexibilita v oblasti financování v průběhu rozpočtového období).</a:t>
            </a:r>
          </a:p>
          <a:p>
            <a:pPr marL="342900" lvl="0" indent="-228600" algn="just">
              <a:lnSpc>
                <a:spcPct val="90000"/>
              </a:lnSpc>
              <a:spcAft>
                <a:spcPts val="600"/>
              </a:spcAft>
              <a:buFont typeface="Arial" panose="020B0604020202020204" pitchFamily="34" charset="0"/>
              <a:buChar char="•"/>
            </a:pPr>
            <a:r>
              <a:rPr lang="cs-CZ" sz="1500" dirty="false">
                <a:solidFill>
                  <a:schemeClr val="tx1">
                    <a:lumMod val="85000"/>
                    <a:lumOff val="15000"/>
                  </a:schemeClr>
                </a:solidFill>
                <a:effectLst/>
                <a:latin typeface="Arial Nova Cond" panose="020B0506020202020204" pitchFamily="34" charset="0"/>
              </a:rPr>
              <a:t>Datová základna v rámci JIS </a:t>
            </a:r>
            <a:r>
              <a:rPr lang="cs-CZ" sz="1500" dirty="false">
                <a:solidFill>
                  <a:schemeClr val="tx1">
                    <a:lumMod val="85000"/>
                    <a:lumOff val="15000"/>
                  </a:schemeClr>
                </a:solidFill>
                <a:latin typeface="Arial Nova Cond" panose="020B0506020202020204" pitchFamily="34" charset="0"/>
              </a:rPr>
              <a:t>PSV </a:t>
            </a:r>
            <a:r>
              <a:rPr lang="cs-CZ" sz="1500" dirty="false">
                <a:solidFill>
                  <a:schemeClr val="tx1">
                    <a:lumMod val="85000"/>
                    <a:lumOff val="15000"/>
                  </a:schemeClr>
                </a:solidFill>
                <a:effectLst/>
                <a:latin typeface="Arial Nova Cond" panose="020B0506020202020204" pitchFamily="34" charset="0"/>
              </a:rPr>
              <a:t>využitelná pro účely plánování.</a:t>
            </a:r>
          </a:p>
          <a:p>
            <a:pPr marL="342900" lvl="0" indent="-228600" algn="just">
              <a:lnSpc>
                <a:spcPct val="90000"/>
              </a:lnSpc>
              <a:spcAft>
                <a:spcPts val="600"/>
              </a:spcAft>
              <a:buFont typeface="Arial" panose="020B0604020202020204" pitchFamily="34" charset="0"/>
              <a:buChar char="•"/>
            </a:pPr>
            <a:r>
              <a:rPr lang="cs-CZ" sz="1500" dirty="false">
                <a:solidFill>
                  <a:schemeClr val="tx1">
                    <a:lumMod val="85000"/>
                    <a:lumOff val="15000"/>
                  </a:schemeClr>
                </a:solidFill>
                <a:effectLst/>
                <a:latin typeface="Arial Nova Cond" panose="020B0506020202020204" pitchFamily="34" charset="0"/>
              </a:rPr>
              <a:t>Závaznost plánu pro procesy financování. </a:t>
            </a:r>
          </a:p>
          <a:p>
            <a:pPr marL="342900" lvl="0" indent="-228600" algn="just">
              <a:lnSpc>
                <a:spcPct val="90000"/>
              </a:lnSpc>
              <a:spcAft>
                <a:spcPts val="600"/>
              </a:spcAft>
              <a:buFont typeface="Arial" panose="020B0604020202020204" pitchFamily="34" charset="0"/>
              <a:buChar char="•"/>
            </a:pPr>
            <a:r>
              <a:rPr lang="cs-CZ" sz="1500" dirty="false">
                <a:solidFill>
                  <a:schemeClr val="tx1">
                    <a:lumMod val="85000"/>
                    <a:lumOff val="15000"/>
                  </a:schemeClr>
                </a:solidFill>
                <a:latin typeface="Arial Nova Cond" panose="020B0506020202020204" pitchFamily="34" charset="0"/>
              </a:rPr>
              <a:t>Úprava</a:t>
            </a:r>
            <a:r>
              <a:rPr lang="cs-CZ" sz="1500" dirty="false">
                <a:solidFill>
                  <a:schemeClr val="tx1">
                    <a:lumMod val="85000"/>
                    <a:lumOff val="15000"/>
                  </a:schemeClr>
                </a:solidFill>
                <a:effectLst/>
                <a:latin typeface="Arial Nova Cond" panose="020B0506020202020204" pitchFamily="34" charset="0"/>
              </a:rPr>
              <a:t> procesu zařazování poskytovatele do sítě služeb (variantou je přesun této agendy ze samostatné do přenesené působnosti a zařazování poskytovatelů do sítě formou přezkoumatelného rozhodnutí).</a:t>
            </a:r>
          </a:p>
          <a:p>
            <a:pPr marL="285750" lvl="0" indent="-228600">
              <a:lnSpc>
                <a:spcPct val="90000"/>
              </a:lnSpc>
              <a:spcAft>
                <a:spcPts val="600"/>
              </a:spcAft>
              <a:buFont typeface="Arial" panose="020B0604020202020204" pitchFamily="34" charset="0"/>
              <a:buChar char="•"/>
              <a:tabLst>
                <a:tab pos="457200" algn="l"/>
              </a:tabLst>
            </a:pPr>
            <a:endParaRPr lang="en-US" sz="900" b="true" dirty="false">
              <a:solidFill>
                <a:schemeClr val="tx1">
                  <a:lumMod val="85000"/>
                  <a:lumOff val="15000"/>
                </a:schemeClr>
              </a:solidFill>
              <a:effectLst/>
            </a:endParaRPr>
          </a:p>
          <a:p>
            <a:pPr marL="342900" lvl="0" indent="-228600">
              <a:lnSpc>
                <a:spcPct val="90000"/>
              </a:lnSpc>
              <a:spcAft>
                <a:spcPts val="600"/>
              </a:spcAft>
              <a:buFont typeface="Arial" panose="020B0604020202020204" pitchFamily="34" charset="0"/>
              <a:buChar char="•"/>
              <a:tabLst>
                <a:tab pos="457200" algn="l"/>
              </a:tabLst>
            </a:pPr>
            <a:endParaRPr lang="en-US" sz="900" dirty="false">
              <a:solidFill>
                <a:schemeClr val="tx1">
                  <a:lumMod val="85000"/>
                  <a:lumOff val="15000"/>
                </a:schemeClr>
              </a:solidFill>
              <a:effectLst/>
            </a:endParaRPr>
          </a:p>
        </p:txBody>
      </p:sp>
      <p:sp>
        <p:nvSpPr>
          <p:cNvPr id="16" name="Freeform: Shape 15">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1668439" y="5970896"/>
            <a:ext cx="7475562"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Tree>
    <p:extLst>
      <p:ext uri="{BB962C8B-B14F-4D97-AF65-F5344CB8AC3E}">
        <p14:creationId xmlns:p14="http://schemas.microsoft.com/office/powerpoint/2010/main" val="1975675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9"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0"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323527" y="116632"/>
            <a:ext cx="3331743" cy="1728191"/>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Plánování a financování </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3832498" y="332656"/>
            <a:ext cx="5131989" cy="6768752"/>
          </a:xfrm>
          <a:prstGeom prst="rect">
            <a:avLst/>
          </a:prstGeom>
        </p:spPr>
        <p:txBody>
          <a:bodyPr vert="horz" lIns="91440" tIns="45720" rIns="91440" bIns="45720" rtlCol="false" anchor="ctr">
            <a:normAutofit/>
          </a:bodyPr>
          <a:lstStyle/>
          <a:p>
            <a:pPr lvl="0" algn="just">
              <a:lnSpc>
                <a:spcPct val="90000"/>
              </a:lnSpc>
              <a:spcAft>
                <a:spcPts val="600"/>
              </a:spcAft>
              <a:tabLst>
                <a:tab pos="457200" algn="l"/>
              </a:tabLst>
            </a:pPr>
            <a:endParaRPr lang="cs-CZ" sz="1400" b="true" dirty="false">
              <a:latin typeface="Arial Nova Cond" panose="020B0506020202020204" pitchFamily="34" charset="0"/>
            </a:endParaRPr>
          </a:p>
          <a:p>
            <a:pPr lvl="0" algn="just">
              <a:lnSpc>
                <a:spcPct val="90000"/>
              </a:lnSpc>
              <a:spcAft>
                <a:spcPts val="600"/>
              </a:spcAft>
              <a:tabLst>
                <a:tab pos="457200" algn="l"/>
              </a:tabLst>
            </a:pPr>
            <a:r>
              <a:rPr lang="cs-CZ" sz="1500" b="true" dirty="false">
                <a:effectLst/>
                <a:latin typeface="Arial Nova Cond" panose="020B0506020202020204" pitchFamily="34" charset="0"/>
              </a:rPr>
              <a:t>Fáze 2: změna systému plánování a úplné propojení procesů plánování a financování</a:t>
            </a:r>
          </a:p>
          <a:p>
            <a:pPr lvl="0" algn="just">
              <a:lnSpc>
                <a:spcPct val="90000"/>
              </a:lnSpc>
              <a:spcAft>
                <a:spcPts val="600"/>
              </a:spcAft>
              <a:tabLst>
                <a:tab pos="457200" algn="l"/>
              </a:tabLst>
            </a:pPr>
            <a:endParaRPr lang="cs-CZ" sz="1500" b="true" dirty="false">
              <a:latin typeface="Arial Nova Cond" panose="020B0506020202020204" pitchFamily="34" charset="0"/>
            </a:endParaRPr>
          </a:p>
          <a:p>
            <a:pPr marL="342900" lvl="0" indent="-228600" algn="just">
              <a:lnSpc>
                <a:spcPct val="90000"/>
              </a:lnSpc>
              <a:spcAft>
                <a:spcPts val="400"/>
              </a:spcAft>
              <a:buFont typeface="Arial" panose="020B0604020202020204" pitchFamily="34" charset="0"/>
              <a:buChar char="•"/>
            </a:pPr>
            <a:r>
              <a:rPr lang="cs-CZ" sz="1500" dirty="false">
                <a:effectLst/>
                <a:latin typeface="Arial Nova Cond" panose="020B0506020202020204" pitchFamily="34" charset="0"/>
              </a:rPr>
              <a:t>Systém plánování </a:t>
            </a:r>
            <a:r>
              <a:rPr lang="cs-CZ" sz="1500" dirty="false">
                <a:latin typeface="Arial Nova Cond" panose="020B0506020202020204" pitchFamily="34" charset="0"/>
              </a:rPr>
              <a:t>n</a:t>
            </a:r>
            <a:r>
              <a:rPr lang="cs-CZ" sz="1500" dirty="false">
                <a:effectLst/>
                <a:latin typeface="Arial Nova Cond" panose="020B0506020202020204" pitchFamily="34" charset="0"/>
              </a:rPr>
              <a:t>avázán na decentralizovaný systém financování, </a:t>
            </a:r>
            <a:r>
              <a:rPr lang="cs-CZ" sz="1500" dirty="false">
                <a:latin typeface="Arial Nova Cond" panose="020B0506020202020204" pitchFamily="34" charset="0"/>
              </a:rPr>
              <a:t>v</a:t>
            </a:r>
            <a:r>
              <a:rPr lang="cs-CZ" sz="1500" dirty="false">
                <a:effectLst/>
                <a:latin typeface="Arial Nova Cond" panose="020B0506020202020204" pitchFamily="34" charset="0"/>
              </a:rPr>
              <a:t>ychází z objektivně zjištěných potřeb cílové skupiny v rámci případové práce a analýzy vybraných sociálních jevů.  </a:t>
            </a:r>
          </a:p>
          <a:p>
            <a:pPr marL="342900" lvl="0" indent="-228600" algn="just">
              <a:lnSpc>
                <a:spcPct val="90000"/>
              </a:lnSpc>
              <a:spcAft>
                <a:spcPts val="400"/>
              </a:spcAft>
              <a:buFont typeface="Arial" panose="020B0604020202020204" pitchFamily="34" charset="0"/>
              <a:buChar char="•"/>
            </a:pPr>
            <a:r>
              <a:rPr lang="cs-CZ" sz="1500" dirty="false">
                <a:effectLst/>
                <a:latin typeface="Arial Nova Cond" panose="020B0506020202020204" pitchFamily="34" charset="0"/>
              </a:rPr>
              <a:t>Základem strategie obce, kraje a stát, povinnost zajistit dostupnost služeb v kapacitách stanovených příslušnou strategií ochrany dětí a podpory rodin (stát prostřednictvím dotace, územní celky zajištěním kapacit služeb) </a:t>
            </a:r>
          </a:p>
          <a:p>
            <a:pPr marL="342900" lvl="0" indent="-228600" algn="just">
              <a:lnSpc>
                <a:spcPct val="90000"/>
              </a:lnSpc>
              <a:spcAft>
                <a:spcPts val="400"/>
              </a:spcAft>
              <a:buFont typeface="Arial" panose="020B0604020202020204" pitchFamily="34" charset="0"/>
              <a:buChar char="•"/>
            </a:pPr>
            <a:r>
              <a:rPr lang="cs-CZ" sz="1500" dirty="false">
                <a:effectLst/>
                <a:latin typeface="Arial Nova Cond" panose="020B0506020202020204" pitchFamily="34" charset="0"/>
              </a:rPr>
              <a:t>Zásada subsidiarity. Je-li dostupnost služeb zajištěna ze strany obcí, kraj nenahrazuje činnosti obcí vlastními aktivitami (variantou je, že prováděcí předpis vymezí okruh služeb regionálního charakteru, jejichž dostupnost bude primárně zajišťovat kraj). Výdaje nad rámec stanovené dotace jsou financovány podílem z rozpočtu příslušné územní samosprávy. Výše dotace je pravidelně přehodnocována na základě indikátorů stanovených prováděcím právním předpisem. </a:t>
            </a:r>
          </a:p>
          <a:p>
            <a:pPr marL="342900" lvl="0" indent="-228600" algn="just">
              <a:lnSpc>
                <a:spcPct val="90000"/>
              </a:lnSpc>
              <a:spcAft>
                <a:spcPts val="400"/>
              </a:spcAft>
              <a:buFont typeface="Arial" panose="020B0604020202020204" pitchFamily="34" charset="0"/>
              <a:buChar char="•"/>
            </a:pPr>
            <a:r>
              <a:rPr lang="cs-CZ" sz="1500" dirty="false">
                <a:effectLst/>
                <a:latin typeface="Arial Nova Cond" panose="020B0506020202020204" pitchFamily="34" charset="0"/>
              </a:rPr>
              <a:t>Obec a kraj zajišťuje dostupnost služeb ochrany dětí             a podpory rodin prostřednictvím zařazení do garantované sítě služeb smluv s poskytovateli služeb ochrany dětí          a podpory rodin nejméně na období 3 let (variantou je i delší období).</a:t>
            </a:r>
          </a:p>
          <a:p>
            <a:pPr marL="342900" lvl="0" indent="-228600">
              <a:lnSpc>
                <a:spcPct val="90000"/>
              </a:lnSpc>
              <a:spcAft>
                <a:spcPts val="400"/>
              </a:spcAft>
              <a:buFont typeface="Arial" panose="020B0604020202020204" pitchFamily="34" charset="0"/>
              <a:buChar char="•"/>
            </a:pPr>
            <a:endParaRPr lang="en-US" sz="1500" b="true" dirty="false">
              <a:effectLst/>
              <a:latin typeface="Arial Nova Cond" panose="020B0506020202020204" pitchFamily="34" charset="0"/>
            </a:endParaRPr>
          </a:p>
          <a:p>
            <a:pPr marL="342900" lvl="0" indent="-228600">
              <a:lnSpc>
                <a:spcPct val="90000"/>
              </a:lnSpc>
              <a:spcAft>
                <a:spcPts val="600"/>
              </a:spcAft>
              <a:buFont typeface="Arial" panose="020B0604020202020204" pitchFamily="34" charset="0"/>
              <a:buChar char="•"/>
              <a:tabLst>
                <a:tab pos="457200" algn="l"/>
              </a:tabLst>
            </a:pPr>
            <a:endParaRPr lang="en-US" sz="1200" dirty="false">
              <a:effectLst/>
            </a:endParaRPr>
          </a:p>
        </p:txBody>
      </p:sp>
      <p:pic>
        <p:nvPicPr>
          <p:cNvPr id="13" name="Obrázek 12" descr="Obsah obrázku text, snímek obrazovky, Písmo, diagram&#10;&#10;Popis byl vytvořen automaticky">
            <a:extLst>
              <a:ext uri="{FF2B5EF4-FFF2-40B4-BE49-F238E27FC236}">
                <a16:creationId xmlns:a16="http://schemas.microsoft.com/office/drawing/2014/main" id="{C860AE36-C83B-4087-8878-BD62E811A8D3}"/>
              </a:ext>
            </a:extLst>
          </p:cNvPr>
          <p:cNvPicPr/>
          <p:nvPr/>
        </p:nvPicPr>
        <p:blipFill rotWithShape="true">
          <a:blip cstate="print" r:embed="rId3">
            <a:extLst>
              <a:ext uri="{28A0092B-C50C-407E-A947-70E740481C1C}">
                <a14:useLocalDpi xmlns:a14="http://schemas.microsoft.com/office/drawing/2010/main" val="0"/>
              </a:ext>
            </a:extLst>
          </a:blip>
          <a:srcRect l="15149" t="3726" r="5639" b="5441"/>
          <a:stretch/>
        </p:blipFill>
        <p:spPr bwMode="auto">
          <a:xfrm>
            <a:off x="285676" y="1556792"/>
            <a:ext cx="3331743" cy="3888432"/>
          </a:xfrm>
          <a:prstGeom prst="rect">
            <a:avLst/>
          </a:prstGeom>
          <a:noFill/>
          <a:ln w="9525" cap="flat" cmpd="sng" algn="ctr">
            <a:solidFill>
              <a:srgbClr val="4472C4"/>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b="0" l="0" r="0" t="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8084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3" name="Rectangle 12">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5" name="Rectangle 14">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2406869" y="116632"/>
            <a:ext cx="6108481" cy="936104"/>
          </a:xfrm>
        </p:spPr>
        <p:txBody>
          <a:bodyPr vert="horz" lIns="91440" tIns="45720" rIns="91440" bIns="45720" rtlCol="false" anchor="ctr">
            <a:normAutofit/>
          </a:bodyPr>
          <a:lstStyle/>
          <a:p>
            <a:pPr defTabSz="914400"/>
            <a:r>
              <a:rPr lang="cs-CZ" sz="2400" b="true" dirty="false">
                <a:solidFill>
                  <a:srgbClr val="000099"/>
                </a:solidFill>
                <a:latin typeface="Arial Nova Cond" panose="020B0506020202020204" pitchFamily="34" charset="0"/>
              </a:rPr>
              <a:t>Dopady nové právní úpravy </a:t>
            </a:r>
          </a:p>
        </p:txBody>
      </p:sp>
      <p:pic>
        <p:nvPicPr>
          <p:cNvPr id="9" name="Picture 8" descr="Graf v dokumentu a pero">
            <a:extLst>
              <a:ext uri="{FF2B5EF4-FFF2-40B4-BE49-F238E27FC236}">
                <a16:creationId xmlns:a16="http://schemas.microsoft.com/office/drawing/2014/main" id="{37CF8234-CF02-F429-FD48-C2EF3369C11E}"/>
              </a:ext>
            </a:extLst>
          </p:cNvPr>
          <p:cNvPicPr>
            <a:picLocks noChangeAspect="true"/>
          </p:cNvPicPr>
          <p:nvPr/>
        </p:nvPicPr>
        <p:blipFill rotWithShape="true">
          <a:blip r:embed="rId3"/>
          <a:srcRect l="43157" r="29434" b="-1"/>
          <a:stretch/>
        </p:blipFill>
        <p:spPr>
          <a:xfrm>
            <a:off x="21" y="10"/>
            <a:ext cx="2267724"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7" name="TextovéPole 6">
            <a:extLst>
              <a:ext uri="{FF2B5EF4-FFF2-40B4-BE49-F238E27FC236}">
                <a16:creationId xmlns:a16="http://schemas.microsoft.com/office/drawing/2014/main" id="{4C6D7AB5-2CF5-115A-B87A-7DDDB656EE17}"/>
              </a:ext>
            </a:extLst>
          </p:cNvPr>
          <p:cNvSpPr txBox="true"/>
          <p:nvPr/>
        </p:nvSpPr>
        <p:spPr>
          <a:xfrm>
            <a:off x="2411760" y="1052736"/>
            <a:ext cx="6480720" cy="5688632"/>
          </a:xfrm>
          <a:prstGeom prst="rect">
            <a:avLst/>
          </a:prstGeom>
        </p:spPr>
        <p:txBody>
          <a:bodyPr vert="horz" lIns="91440" tIns="45720" rIns="91440" bIns="45720" rtlCol="false" anchor="t">
            <a:normAutofit fontScale="85000" lnSpcReduction="20000"/>
          </a:bodyPr>
          <a:lstStyle/>
          <a:p>
            <a:pPr marL="285750" lvl="0" indent="-228600">
              <a:lnSpc>
                <a:spcPct val="90000"/>
              </a:lnSpc>
              <a:spcAft>
                <a:spcPts val="600"/>
              </a:spcAft>
              <a:buFont typeface="Arial" panose="020B0604020202020204" pitchFamily="34" charset="0"/>
              <a:buChar char="•"/>
            </a:pPr>
            <a:endParaRPr lang="en-US" sz="1200" b="true" dirty="false"/>
          </a:p>
          <a:p>
            <a:pPr marL="285750" indent="-228600" algn="just">
              <a:lnSpc>
                <a:spcPct val="128000"/>
              </a:lnSpc>
              <a:spcAft>
                <a:spcPts val="600"/>
              </a:spcAft>
              <a:buFont typeface="Arial" panose="020B0604020202020204" pitchFamily="34" charset="0"/>
              <a:buChar char="•"/>
            </a:pPr>
            <a:r>
              <a:rPr lang="cs-CZ" b="true" dirty="false">
                <a:latin typeface="Arial Nova Cond" panose="020B0506020202020204" pitchFamily="34" charset="0"/>
              </a:rPr>
              <a:t>Dnešní stav: </a:t>
            </a:r>
            <a:r>
              <a:rPr lang="cs-CZ" dirty="false">
                <a:effectLst/>
                <a:latin typeface="Arial Nova Cond" panose="020B0506020202020204" pitchFamily="34" charset="0"/>
              </a:rPr>
              <a:t>V současné době předsta</a:t>
            </a:r>
            <a:r>
              <a:rPr lang="cs-CZ" dirty="false">
                <a:latin typeface="Arial Nova Cond" panose="020B0506020202020204" pitchFamily="34" charset="0"/>
              </a:rPr>
              <a:t>vuje systém ochrany dětí a podpory rodin objem cca 20 mld. Kč (veřejné rozpočty), které jsou vynakládány zcela nekoordinovaně, v některých případech duplicitně. Na klíčové aktivity (prevence) je vynakládáno je necelých 11 % celkových výdajů, naprostá většina výdajů směřuje do financování důsledků nedostatečných podpůrných                a preventivních aktivit. Existuje celá řada plánovacích procesů na úrovni státu, krajů a obcí bez návaznosti na finanční zdroje (často jde jen o formální procesy – i ty však mají své náklady). Mnohé aktivity jsou financování prostřednictvím projektů financovaných z fondů EU bez zajištění udržitelnosti z národních zdrojů. </a:t>
            </a:r>
          </a:p>
          <a:p>
            <a:pPr marL="285750" lvl="0" indent="-228600" algn="just">
              <a:lnSpc>
                <a:spcPct val="128000"/>
              </a:lnSpc>
              <a:spcAft>
                <a:spcPts val="600"/>
              </a:spcAft>
              <a:buFont typeface="Arial" panose="020B0604020202020204" pitchFamily="34" charset="0"/>
              <a:buChar char="•"/>
            </a:pPr>
            <a:endParaRPr lang="cs-CZ" dirty="false">
              <a:effectLst/>
              <a:latin typeface="Arial Nova Cond" panose="020B0506020202020204" pitchFamily="34" charset="0"/>
            </a:endParaRPr>
          </a:p>
          <a:p>
            <a:pPr marL="342900" indent="-228600" algn="just">
              <a:lnSpc>
                <a:spcPct val="128000"/>
              </a:lnSpc>
              <a:spcAft>
                <a:spcPts val="600"/>
              </a:spcAft>
              <a:buFont typeface="Arial" panose="020B0604020202020204" pitchFamily="34" charset="0"/>
              <a:buChar char="•"/>
              <a:tabLst>
                <a:tab pos="457200" algn="l"/>
              </a:tabLst>
            </a:pPr>
            <a:r>
              <a:rPr lang="cs-CZ" b="true" dirty="false">
                <a:effectLst/>
                <a:latin typeface="Arial Nova Cond" panose="020B0506020202020204" pitchFamily="34" charset="0"/>
              </a:rPr>
              <a:t>Nová právní úprava: </a:t>
            </a:r>
            <a:r>
              <a:rPr lang="cs-CZ" dirty="false">
                <a:effectLst/>
                <a:latin typeface="Arial Nova Cond" panose="020B0506020202020204" pitchFamily="34" charset="0"/>
              </a:rPr>
              <a:t>Všechny existující zdroje jsou zahrnuty do strukturovaného procesu plánování (podmiňujícího vynaložení veřejných prostředk</a:t>
            </a:r>
            <a:r>
              <a:rPr lang="cs-CZ" dirty="false">
                <a:latin typeface="Arial Nova Cond" panose="020B0506020202020204" pitchFamily="34" charset="0"/>
              </a:rPr>
              <a:t>ů) ► zajištění vzájemné koordinace výdajů z různých rozpočtových kapitol, priority určuje schvalující orgán (vláda, zastupitelstvo kraje nebo obce). Proces plánování vychází z objektivně zjištěných potřeb (je ukotvena povinnost orgánů veřejné správy i poskytovatelů služeb podílet se na tomto zjišťování). Konečný příjemce je zařazen do garantované sítě služeb (rozhodnutí nebo rámcová smlouva), úhrada probíhá způsobem popsaným      v předchozích snímcích prezentace.   </a:t>
            </a:r>
            <a:r>
              <a:rPr lang="cs-CZ" dirty="false">
                <a:effectLst/>
                <a:latin typeface="Arial Nova Cond" panose="020B0506020202020204" pitchFamily="34" charset="0"/>
              </a:rPr>
              <a:t> </a:t>
            </a:r>
            <a:endParaRPr lang="cs-CZ" dirty="false">
              <a:latin typeface="Arial Nova Cond" panose="020B0506020202020204" pitchFamily="34" charset="0"/>
            </a:endParaRPr>
          </a:p>
          <a:p>
            <a:pPr marL="114300" indent="-228600">
              <a:lnSpc>
                <a:spcPct val="90000"/>
              </a:lnSpc>
              <a:spcAft>
                <a:spcPts val="600"/>
              </a:spcAft>
              <a:buFont typeface="Arial" panose="020B0604020202020204" pitchFamily="34" charset="0"/>
              <a:buChar char="•"/>
              <a:tabLst>
                <a:tab pos="457200" algn="l"/>
              </a:tabLst>
            </a:pPr>
            <a:endParaRPr lang="en-US" sz="1200" dirty="false"/>
          </a:p>
          <a:p>
            <a:pPr marL="114300" indent="-228600">
              <a:lnSpc>
                <a:spcPct val="90000"/>
              </a:lnSpc>
              <a:spcAft>
                <a:spcPts val="600"/>
              </a:spcAft>
              <a:buFont typeface="Arial" panose="020B0604020202020204" pitchFamily="34" charset="0"/>
              <a:buChar char="•"/>
              <a:tabLst>
                <a:tab pos="457200" algn="l"/>
              </a:tabLst>
            </a:pPr>
            <a:endParaRPr lang="en-US" sz="1200" dirty="false"/>
          </a:p>
        </p:txBody>
      </p:sp>
    </p:spTree>
    <p:extLst>
      <p:ext uri="{BB962C8B-B14F-4D97-AF65-F5344CB8AC3E}">
        <p14:creationId xmlns:p14="http://schemas.microsoft.com/office/powerpoint/2010/main" val="4079843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4"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28650" y="713312"/>
            <a:ext cx="3028950" cy="1563560"/>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Řízení kvality: </a:t>
            </a:r>
            <a:br>
              <a:rPr lang="en-US" sz="4400" b="true" kern="1200" dirty="false">
                <a:solidFill>
                  <a:schemeClr val="tx1"/>
                </a:solidFill>
                <a:latin typeface="+mj-lt"/>
                <a:ea typeface="+mj-ea"/>
                <a:cs typeface="+mj-cs"/>
              </a:rPr>
            </a:br>
            <a:endParaRPr lang="en-US" sz="4400" b="true" kern="1200" dirty="false">
              <a:solidFill>
                <a:schemeClr val="tx1"/>
              </a:solidFill>
              <a:latin typeface="+mj-lt"/>
              <a:ea typeface="+mj-ea"/>
              <a:cs typeface="+mj-cs"/>
            </a:endParaRP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2843808" y="713313"/>
            <a:ext cx="5904656" cy="5431376"/>
          </a:xfrm>
          <a:prstGeom prst="rect">
            <a:avLst/>
          </a:prstGeom>
        </p:spPr>
        <p:txBody>
          <a:bodyPr vert="horz" lIns="91440" tIns="45720" rIns="91440" bIns="45720" rtlCol="false" anchor="ctr">
            <a:noAutofit/>
          </a:bodyPr>
          <a:lstStyle/>
          <a:p>
            <a:pPr marL="342900" lvl="0" indent="-228600" algn="just">
              <a:lnSpc>
                <a:spcPct val="90000"/>
              </a:lnSpc>
              <a:spcBef>
                <a:spcPts val="200"/>
              </a:spcBef>
              <a:spcAft>
                <a:spcPts val="200"/>
              </a:spcAft>
              <a:buFont typeface="Arial" panose="020B0604020202020204" pitchFamily="34" charset="0"/>
              <a:buChar char="•"/>
            </a:pPr>
            <a:r>
              <a:rPr lang="cs-CZ" sz="1500" b="true" dirty="false">
                <a:latin typeface="Arial Nova Cond" panose="020B0506020202020204" pitchFamily="34" charset="0"/>
              </a:rPr>
              <a:t>Fáze 1:</a:t>
            </a:r>
            <a:r>
              <a:rPr lang="cs-CZ" sz="1500" b="true" dirty="false">
                <a:effectLst/>
                <a:latin typeface="Arial Nova Cond" panose="020B0506020202020204" pitchFamily="34" charset="0"/>
              </a:rPr>
              <a:t> </a:t>
            </a:r>
            <a:r>
              <a:rPr lang="cs-CZ" sz="1500" dirty="false">
                <a:effectLst/>
                <a:latin typeface="Arial Nova Cond" panose="020B0506020202020204" pitchFamily="34" charset="0"/>
              </a:rPr>
              <a:t>dílčí úpravy v oblasti standardů kvality a provádění inspekcí v oblasti sociálních služeb a oblasti ochrany dětí a podpory rodin.          I nadále bude probíhat samostatně inspekční činnost v oblasti školství (školská preventivní  a poradenská zařízení, zařízení pro výkon ústavní výchovy nebo ochranné výchovy) ze strany České školní inspekce        a kontrola dodržování standardů orgány ochrany dětí v rámci kontroly výkonu přenesené působnosti.  </a:t>
            </a:r>
          </a:p>
          <a:p>
            <a:pPr marL="342900" lvl="0" indent="-228600" algn="just">
              <a:lnSpc>
                <a:spcPct val="90000"/>
              </a:lnSpc>
              <a:spcBef>
                <a:spcPts val="200"/>
              </a:spcBef>
              <a:spcAft>
                <a:spcPts val="200"/>
              </a:spcAft>
              <a:buFont typeface="Arial" panose="020B0604020202020204" pitchFamily="34" charset="0"/>
              <a:buChar char="•"/>
            </a:pPr>
            <a:r>
              <a:rPr lang="cs-CZ" sz="1500" dirty="false">
                <a:effectLst/>
                <a:latin typeface="Arial Nova Cond" panose="020B0506020202020204" pitchFamily="34" charset="0"/>
              </a:rPr>
              <a:t>Základem řízení kvality zůstanou standardy kvality s tím, že bude uložena povinnost poskytovatelů služeb ochrany dětí a podpory rodin     a příslušných orgánů veřejné správy využívat interní mechanismus řízení kvality zaměřený na dopady činnosti na kvalitu života osob z cílové skupiny. </a:t>
            </a:r>
          </a:p>
          <a:p>
            <a:pPr marL="342900" lvl="0" indent="-228600" algn="just">
              <a:lnSpc>
                <a:spcPct val="90000"/>
              </a:lnSpc>
              <a:spcBef>
                <a:spcPts val="200"/>
              </a:spcBef>
              <a:spcAft>
                <a:spcPts val="200"/>
              </a:spcAft>
              <a:buFont typeface="Arial" panose="020B0604020202020204" pitchFamily="34" charset="0"/>
              <a:buChar char="•"/>
            </a:pPr>
            <a:r>
              <a:rPr lang="cs-CZ" sz="1500" dirty="false">
                <a:effectLst/>
                <a:latin typeface="Arial Nova Cond" panose="020B0506020202020204" pitchFamily="34" charset="0"/>
              </a:rPr>
              <a:t>Inspekční týmy budou personálně posíleny a rozšířeny o zástupce osob z cílové skupiny (v současné době existuje pouze možnost přizvat „specializované odborníky“). </a:t>
            </a:r>
          </a:p>
          <a:p>
            <a:pPr marL="342900" lvl="0" indent="-228600" algn="just">
              <a:lnSpc>
                <a:spcPct val="90000"/>
              </a:lnSpc>
              <a:spcBef>
                <a:spcPts val="200"/>
              </a:spcBef>
              <a:spcAft>
                <a:spcPts val="200"/>
              </a:spcAft>
              <a:buFont typeface="Arial" panose="020B0604020202020204" pitchFamily="34" charset="0"/>
              <a:buChar char="•"/>
            </a:pPr>
            <a:r>
              <a:rPr lang="cs-CZ" sz="1500" dirty="false">
                <a:effectLst/>
                <a:latin typeface="Arial Nova Cond" panose="020B0506020202020204" pitchFamily="34" charset="0"/>
              </a:rPr>
              <a:t>V právní úpravě bude zavedena minimální doba, během níž musí být     u příslušného poskytovatele provedena inspekce (například 5 let). </a:t>
            </a:r>
          </a:p>
          <a:p>
            <a:pPr marL="342900" lvl="0" indent="-228600" algn="just">
              <a:lnSpc>
                <a:spcPct val="90000"/>
              </a:lnSpc>
              <a:spcBef>
                <a:spcPts val="200"/>
              </a:spcBef>
              <a:spcAft>
                <a:spcPts val="200"/>
              </a:spcAft>
              <a:buFont typeface="Arial" panose="020B0604020202020204" pitchFamily="34" charset="0"/>
              <a:buChar char="•"/>
            </a:pPr>
            <a:r>
              <a:rPr lang="cs-CZ" sz="1500" dirty="false">
                <a:effectLst/>
                <a:latin typeface="Arial Nova Cond" panose="020B0506020202020204" pitchFamily="34" charset="0"/>
              </a:rPr>
              <a:t>Bude posílena metodická role inspekce, výstupy inspekčních zpráv budou zveřejňovány, výsledky inspekce mohou být přehodnocovány. </a:t>
            </a:r>
          </a:p>
          <a:p>
            <a:pPr marL="342900" lvl="0" indent="-228600" algn="just">
              <a:lnSpc>
                <a:spcPct val="90000"/>
              </a:lnSpc>
              <a:spcBef>
                <a:spcPts val="200"/>
              </a:spcBef>
              <a:spcAft>
                <a:spcPts val="200"/>
              </a:spcAft>
              <a:buFont typeface="Arial" panose="020B0604020202020204" pitchFamily="34" charset="0"/>
              <a:buChar char="•"/>
            </a:pPr>
            <a:r>
              <a:rPr lang="cs-CZ" sz="1500" dirty="false">
                <a:effectLst/>
                <a:latin typeface="Arial Nova Cond" panose="020B0506020202020204" pitchFamily="34" charset="0"/>
              </a:rPr>
              <a:t>V rámci informačního systému Ministerstva práce a sociálních věcí vznikne datová základna využitelná pro procesy řízení kvality.</a:t>
            </a:r>
          </a:p>
          <a:p>
            <a:pPr lvl="0" indent="-228600">
              <a:lnSpc>
                <a:spcPct val="90000"/>
              </a:lnSpc>
              <a:spcAft>
                <a:spcPts val="600"/>
              </a:spcAft>
              <a:buFont typeface="Arial" panose="020B0604020202020204" pitchFamily="34" charset="0"/>
              <a:buChar char="•"/>
              <a:tabLst>
                <a:tab pos="457200" algn="l"/>
              </a:tabLst>
            </a:pPr>
            <a:endParaRPr lang="cs-CZ" sz="1400" b="true" dirty="false">
              <a:effectLst/>
              <a:latin typeface="Arial Nova Cond" panose="020B0506020202020204" pitchFamily="34" charset="0"/>
            </a:endParaRPr>
          </a:p>
          <a:p>
            <a:pPr marL="342900" lvl="0" indent="-228600">
              <a:lnSpc>
                <a:spcPct val="90000"/>
              </a:lnSpc>
              <a:spcAft>
                <a:spcPts val="600"/>
              </a:spcAft>
              <a:buFont typeface="Arial" panose="020B0604020202020204" pitchFamily="34" charset="0"/>
              <a:buChar char="•"/>
              <a:tabLst>
                <a:tab pos="457200" algn="l"/>
              </a:tabLst>
            </a:pPr>
            <a:endParaRPr lang="cs-CZ" sz="1400" dirty="false">
              <a:effectLst/>
              <a:latin typeface="Arial Nova Cond" panose="020B0506020202020204" pitchFamily="34" charset="0"/>
            </a:endParaRPr>
          </a:p>
        </p:txBody>
      </p:sp>
    </p:spTree>
    <p:extLst>
      <p:ext uri="{BB962C8B-B14F-4D97-AF65-F5344CB8AC3E}">
        <p14:creationId xmlns:p14="http://schemas.microsoft.com/office/powerpoint/2010/main" val="508322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9"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0"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28650" y="548680"/>
            <a:ext cx="3028950" cy="1224136"/>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Řízení kvality:</a:t>
            </a:r>
            <a:br>
              <a:rPr lang="en-US" sz="4400" b="true" kern="1200" dirty="false">
                <a:solidFill>
                  <a:schemeClr val="tx1"/>
                </a:solidFill>
                <a:latin typeface="+mj-lt"/>
                <a:ea typeface="+mj-ea"/>
                <a:cs typeface="+mj-cs"/>
              </a:rPr>
            </a:br>
            <a:endParaRPr lang="en-US" sz="4400" b="true" kern="1200" dirty="false">
              <a:solidFill>
                <a:schemeClr val="tx1"/>
              </a:solidFill>
              <a:latin typeface="+mj-lt"/>
              <a:ea typeface="+mj-ea"/>
              <a:cs typeface="+mj-cs"/>
            </a:endParaRP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3203848" y="713312"/>
            <a:ext cx="5400599" cy="5740023"/>
          </a:xfrm>
          <a:prstGeom prst="rect">
            <a:avLst/>
          </a:prstGeom>
        </p:spPr>
        <p:txBody>
          <a:bodyPr vert="horz" lIns="91440" tIns="45720" rIns="91440" bIns="45720" rtlCol="false" anchor="ctr">
            <a:normAutofit lnSpcReduction="10000"/>
          </a:bodyPr>
          <a:lstStyle/>
          <a:p>
            <a:pPr marL="342900" lvl="0" indent="-228600" algn="just">
              <a:lnSpc>
                <a:spcPct val="90000"/>
              </a:lnSpc>
              <a:spcBef>
                <a:spcPts val="200"/>
              </a:spcBef>
              <a:spcAft>
                <a:spcPts val="200"/>
              </a:spcAft>
              <a:buFont typeface="Arial" panose="020B0604020202020204" pitchFamily="34" charset="0"/>
              <a:buChar char="•"/>
            </a:pPr>
            <a:r>
              <a:rPr lang="cs-CZ" sz="1500" b="true" dirty="false">
                <a:latin typeface="Arial Nova Cond" panose="020B0506020202020204" pitchFamily="34" charset="0"/>
              </a:rPr>
              <a:t>Fáze</a:t>
            </a:r>
            <a:r>
              <a:rPr lang="cs-CZ" sz="1500" b="true" dirty="false">
                <a:effectLst/>
                <a:latin typeface="Arial Nova Cond" panose="020B0506020202020204" pitchFamily="34" charset="0"/>
              </a:rPr>
              <a:t> 2</a:t>
            </a:r>
            <a:r>
              <a:rPr lang="cs-CZ" sz="1500" dirty="false">
                <a:effectLst/>
                <a:latin typeface="Arial Nova Cond" panose="020B0506020202020204" pitchFamily="34" charset="0"/>
              </a:rPr>
              <a:t>: celková změna orientace řízení kvality na hodnocení dopadů poskytované pomoci a intervencí na kvalitu života dětí a rodin. Kromě individuálního hodnocení budou sledovány i systémové dopady prostřednictvím definovaných indikátorů (vývoj sociální situace v území, u vybraných cílových skupin atd.). </a:t>
            </a:r>
          </a:p>
          <a:p>
            <a:pPr marL="342900" lvl="0" indent="-228600" algn="just">
              <a:lnSpc>
                <a:spcPct val="90000"/>
              </a:lnSpc>
              <a:spcBef>
                <a:spcPts val="200"/>
              </a:spcBef>
              <a:spcAft>
                <a:spcPts val="200"/>
              </a:spcAft>
              <a:buFont typeface="Arial" panose="020B0604020202020204" pitchFamily="34" charset="0"/>
              <a:buChar char="•"/>
            </a:pPr>
            <a:r>
              <a:rPr lang="cs-CZ" sz="1500" dirty="false">
                <a:effectLst/>
                <a:latin typeface="Arial Nova Cond" panose="020B0506020202020204" pitchFamily="34" charset="0"/>
              </a:rPr>
              <a:t>Hodnocení kvality bude probíhat jednotným způsobem pro výkon veřejné správy i poskytování služeb v oblasti ochrany dětí a podpory rodin (shodné principy a postupy hodnocení). </a:t>
            </a:r>
          </a:p>
          <a:p>
            <a:pPr marL="342900" lvl="0" indent="-228600" algn="just">
              <a:lnSpc>
                <a:spcPct val="90000"/>
              </a:lnSpc>
              <a:spcBef>
                <a:spcPts val="200"/>
              </a:spcBef>
              <a:spcAft>
                <a:spcPts val="200"/>
              </a:spcAft>
              <a:buFont typeface="Arial" panose="020B0604020202020204" pitchFamily="34" charset="0"/>
              <a:buChar char="•"/>
            </a:pPr>
            <a:r>
              <a:rPr lang="cs-CZ" sz="1500" dirty="false">
                <a:effectLst/>
                <a:latin typeface="Arial Nova Cond" panose="020B0506020202020204" pitchFamily="34" charset="0"/>
              </a:rPr>
              <a:t>Řízení kvality bude probíhat na všech úrovních systému: případové práce (interní metody řízení kvality), organizace = příslušného pracoviště veřejné správy a poskytovatele služeb ochrany dětí           a podpory rodin (interní metody řízení kvality odpovídající jednotnému minimálnímu standardu), na úrovni systému = místní, regionální a národní úroveň (prostřednictvím sledování definovaných indikátorů). </a:t>
            </a:r>
          </a:p>
          <a:p>
            <a:pPr marL="342900" lvl="0" indent="-228600" algn="just">
              <a:lnSpc>
                <a:spcPct val="90000"/>
              </a:lnSpc>
              <a:spcBef>
                <a:spcPts val="200"/>
              </a:spcBef>
              <a:spcAft>
                <a:spcPts val="200"/>
              </a:spcAft>
              <a:buFont typeface="Arial" panose="020B0604020202020204" pitchFamily="34" charset="0"/>
              <a:buChar char="•"/>
            </a:pPr>
            <a:r>
              <a:rPr lang="cs-CZ" sz="1500" dirty="false">
                <a:effectLst/>
                <a:latin typeface="Arial Nova Cond" panose="020B0506020202020204" pitchFamily="34" charset="0"/>
              </a:rPr>
              <a:t>V oblasti ochrany dětí a podpory rodin bude ustaven nezávislý monitorovací mechanismus (inspekce) jako samostatný subjekt. Do procesu hodnocení kvality budou rovněž zapojeni nezávislí odborníci a zástupci osob z cílové skupiny.  </a:t>
            </a:r>
          </a:p>
          <a:p>
            <a:pPr marL="342900" lvl="0" indent="-228600" algn="just">
              <a:lnSpc>
                <a:spcPct val="90000"/>
              </a:lnSpc>
              <a:spcBef>
                <a:spcPts val="200"/>
              </a:spcBef>
              <a:spcAft>
                <a:spcPts val="200"/>
              </a:spcAft>
              <a:buFont typeface="Arial" panose="020B0604020202020204" pitchFamily="34" charset="0"/>
              <a:buChar char="•"/>
            </a:pPr>
            <a:r>
              <a:rPr lang="cs-CZ" sz="1500" dirty="false">
                <a:effectLst/>
                <a:latin typeface="Arial Nova Cond" panose="020B0506020202020204" pitchFamily="34" charset="0"/>
              </a:rPr>
              <a:t>Oblast podpory kvality bude řešena prostřednictvím vzniku </a:t>
            </a:r>
            <a:r>
              <a:rPr lang="cs-CZ" sz="1500" b="true" dirty="false">
                <a:effectLst/>
                <a:latin typeface="Arial Nova Cond" panose="020B0506020202020204" pitchFamily="34" charset="0"/>
              </a:rPr>
              <a:t>národního a regionálních konzultačních mechanismů</a:t>
            </a:r>
            <a:r>
              <a:rPr lang="cs-CZ" sz="1500" dirty="false">
                <a:effectLst/>
                <a:latin typeface="Arial Nova Cond" panose="020B0506020202020204" pitchFamily="34" charset="0"/>
              </a:rPr>
              <a:t>, na něž se budou moci obracet příslušná pracoviště se žádostí o konzultaci při řešení komplikovaných případů. Do těchto konzultačních mechanismů budou zapojeni nezávislí odborníci,  odborné společností, profesní sdružení a akademická pracoviště. V kompetenci těchto orgánů bude vydávání doporučených postupů      a na žádost ministerstva (kraje) přezkum postupu ve zvlášť závažných případech. </a:t>
            </a:r>
          </a:p>
          <a:p>
            <a:pPr lvl="0" indent="-228600" algn="just">
              <a:lnSpc>
                <a:spcPct val="90000"/>
              </a:lnSpc>
              <a:spcAft>
                <a:spcPts val="600"/>
              </a:spcAft>
              <a:buFont typeface="Arial" panose="020B0604020202020204" pitchFamily="34" charset="0"/>
              <a:buChar char="•"/>
              <a:tabLst>
                <a:tab pos="457200" algn="l"/>
              </a:tabLst>
            </a:pPr>
            <a:endParaRPr lang="en-US" sz="1500" b="true" dirty="false">
              <a:effectLst/>
              <a:latin typeface="Arial Nova Cond" panose="020B0506020202020204" pitchFamily="34" charset="0"/>
            </a:endParaRPr>
          </a:p>
          <a:p>
            <a:pPr marL="342900" lvl="0" indent="-228600">
              <a:lnSpc>
                <a:spcPct val="90000"/>
              </a:lnSpc>
              <a:spcAft>
                <a:spcPts val="600"/>
              </a:spcAft>
              <a:buFont typeface="Arial" panose="020B0604020202020204" pitchFamily="34" charset="0"/>
              <a:buChar char="•"/>
              <a:tabLst>
                <a:tab pos="457200" algn="l"/>
              </a:tabLst>
            </a:pPr>
            <a:endParaRPr lang="en-US" sz="1100" dirty="false">
              <a:effectLst/>
            </a:endParaRPr>
          </a:p>
        </p:txBody>
      </p:sp>
    </p:spTree>
    <p:extLst>
      <p:ext uri="{BB962C8B-B14F-4D97-AF65-F5344CB8AC3E}">
        <p14:creationId xmlns:p14="http://schemas.microsoft.com/office/powerpoint/2010/main" val="191036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pic>
        <p:nvPicPr>
          <p:cNvPr id="9233" name="Picture 9232">
            <a:extLst>
              <a:ext uri="{FF2B5EF4-FFF2-40B4-BE49-F238E27FC236}">
                <a16:creationId xmlns:a16="http://schemas.microsoft.com/office/drawing/2014/main" id="{DA7D1839-4721-EE37-0BB2-DBBC777001E6}"/>
              </a:ext>
            </a:extLst>
          </p:cNvPr>
          <p:cNvPicPr>
            <a:picLocks noChangeAspect="true"/>
          </p:cNvPicPr>
          <p:nvPr/>
        </p:nvPicPr>
        <p:blipFill rotWithShape="true">
          <a:blip r:embed="rId3">
            <a:duotone>
              <a:schemeClr val="bg2">
                <a:shade val="45000"/>
                <a:satMod val="135000"/>
              </a:schemeClr>
              <a:prstClr val="white"/>
            </a:duotone>
          </a:blip>
          <a:srcRect l="18000"/>
          <a:stretch/>
        </p:blipFill>
        <p:spPr>
          <a:xfrm>
            <a:off x="20" y="10"/>
            <a:ext cx="9143980" cy="6857990"/>
          </a:xfrm>
          <a:prstGeom prst="rect">
            <a:avLst/>
          </a:prstGeom>
        </p:spPr>
      </p:pic>
      <p:sp>
        <p:nvSpPr>
          <p:cNvPr id="9237" name="Rectangle 9236">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9218" name="Rectangle 2"/>
          <p:cNvSpPr>
            <a:spLocks noGrp="true" noChangeArrowheads="true"/>
          </p:cNvSpPr>
          <p:nvPr>
            <p:ph type="title"/>
          </p:nvPr>
        </p:nvSpPr>
        <p:spPr>
          <a:xfrm>
            <a:off x="628650" y="365125"/>
            <a:ext cx="8047806" cy="759619"/>
          </a:xfrm>
        </p:spPr>
        <p:txBody>
          <a:bodyPr>
            <a:normAutofit fontScale="90000"/>
          </a:bodyPr>
          <a:lstStyle/>
          <a:p>
            <a:pPr>
              <a:spcAft>
                <a:spcPts val="2400"/>
              </a:spcAft>
            </a:pPr>
            <a:r>
              <a:rPr lang="cs-CZ" sz="2400" b="true" dirty="false">
                <a:solidFill>
                  <a:srgbClr val="000099"/>
                </a:solidFill>
                <a:latin typeface="Arial Nova Cond" panose="020B0506020202020204" pitchFamily="34" charset="0"/>
                <a:ea typeface="Calibri" panose="020F0502020204030204" pitchFamily="34" charset="0"/>
                <a:cs typeface="Arial" panose="020B0604020202020204" pitchFamily="34" charset="0"/>
              </a:rPr>
              <a:t>Návrh vychází z Programového prohlášení vlády                                (a nesplněných závazků předchozích vlád) </a:t>
            </a:r>
            <a:br>
              <a:rPr lang="cs-CZ" sz="2400" b="true" dirty="false">
                <a:solidFill>
                  <a:srgbClr val="000099"/>
                </a:solidFill>
                <a:latin typeface="Arial Nova Cond" panose="020B0506020202020204" pitchFamily="34" charset="0"/>
                <a:ea typeface="Calibri" panose="020F0502020204030204" pitchFamily="34" charset="0"/>
                <a:cs typeface="Arial" panose="020B0604020202020204" pitchFamily="34" charset="0"/>
              </a:rPr>
            </a:br>
            <a:endParaRPr lang="cs-CZ" sz="2400" b="true" dirty="false">
              <a:solidFill>
                <a:srgbClr val="000099"/>
              </a:solidFill>
              <a:latin typeface="Arial Nova Cond" panose="020B0506020202020204" pitchFamily="34" charset="0"/>
              <a:ea typeface="Calibri" panose="020F0502020204030204" pitchFamily="34" charset="0"/>
              <a:cs typeface="Arial" panose="020B0604020202020204" pitchFamily="34" charset="0"/>
            </a:endParaRPr>
          </a:p>
        </p:txBody>
      </p:sp>
      <p:sp>
        <p:nvSpPr>
          <p:cNvPr id="2" name="Zástupný symbol pro číslo snímku 1">
            <a:extLst>
              <a:ext uri="{FF2B5EF4-FFF2-40B4-BE49-F238E27FC236}">
                <a16:creationId xmlns:a16="http://schemas.microsoft.com/office/drawing/2014/main" id="{AF06A4E3-F9AF-4855-B354-6BAC63AFA38D}"/>
              </a:ext>
            </a:extLst>
          </p:cNvPr>
          <p:cNvSpPr>
            <a:spLocks noGrp="true"/>
          </p:cNvSpPr>
          <p:nvPr>
            <p:ph type="sldNum" sz="quarter" idx="12"/>
          </p:nvPr>
        </p:nvSpPr>
        <p:spPr>
          <a:xfrm>
            <a:off x="6457950" y="6356350"/>
            <a:ext cx="2057400" cy="365125"/>
          </a:xfrm>
        </p:spPr>
        <p:txBody>
          <a:bodyPr>
            <a:normAutofit/>
          </a:bodyPr>
          <a:lstStyle/>
          <a:p>
            <a:pPr>
              <a:spcAft>
                <a:spcPts val="600"/>
              </a:spcAft>
              <a:defRPr/>
            </a:pPr>
            <a:fld id="{EF967A5A-72BB-423B-8F6E-DC56BA22A15D}" type="slidenum">
              <a:rPr lang="en-US"/>
              <a:pPr>
                <a:spcAft>
                  <a:spcPts val="600"/>
                </a:spcAft>
                <a:defRPr/>
              </a:pPr>
              <a:t>3</a:t>
            </a:fld>
            <a:endParaRPr lang="en-US"/>
          </a:p>
        </p:txBody>
      </p:sp>
      <p:graphicFrame>
        <p:nvGraphicFramePr>
          <p:cNvPr id="9232" name="Rectangle 3">
            <a:extLst>
              <a:ext uri="{FF2B5EF4-FFF2-40B4-BE49-F238E27FC236}">
                <a16:creationId xmlns:a16="http://schemas.microsoft.com/office/drawing/2014/main" id="{FC156B7F-02AF-84AE-410B-4F2A51794221}"/>
              </a:ext>
            </a:extLst>
          </p:cNvPr>
          <p:cNvGraphicFramePr>
            <a:graphicFrameLocks noGrp="true"/>
          </p:cNvGraphicFramePr>
          <p:nvPr>
            <p:ph idx="1"/>
            <p:extLst>
              <p:ext uri="{D42A27DB-BD31-4B8C-83A1-F6EECF244321}">
                <p14:modId xmlns:p14="http://schemas.microsoft.com/office/powerpoint/2010/main" val="156064564"/>
              </p:ext>
            </p:extLst>
          </p:nvPr>
        </p:nvGraphicFramePr>
        <p:xfrm>
          <a:off x="628650" y="980728"/>
          <a:ext cx="7886700" cy="5740748"/>
        </p:xfrm>
        <a:graphic>
          <a:graphicData uri="http://schemas.openxmlformats.org/drawingml/2006/diagram">
            <dgm:relIds r:dm="rId4" r:lo="rId5" r:qs="rId6" r:cs="rId7"/>
          </a:graphicData>
        </a:graphic>
      </p:graphicFrame>
    </p:spTree>
    <p:extLst>
      <p:ext uri="{BB962C8B-B14F-4D97-AF65-F5344CB8AC3E}">
        <p14:creationId xmlns:p14="http://schemas.microsoft.com/office/powerpoint/2010/main" val="2166890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4"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28650" y="713312"/>
            <a:ext cx="1927126" cy="1131512"/>
          </a:xfrm>
        </p:spPr>
        <p:txBody>
          <a:bodyPr vert="horz" lIns="91440" tIns="45720" rIns="91440" bIns="45720" rtlCol="false" anchor="ctr">
            <a:normAutofit/>
          </a:bodyPr>
          <a:lstStyle/>
          <a:p>
            <a:pPr defTabSz="914400"/>
            <a:r>
              <a:rPr lang="cs-CZ" sz="2400" b="true" kern="1200" dirty="false">
                <a:solidFill>
                  <a:srgbClr val="000099"/>
                </a:solidFill>
                <a:latin typeface="Arial Nova Cond" panose="020B0506020202020204" pitchFamily="34" charset="0"/>
              </a:rPr>
              <a:t>Sdílení údajů a ochrana informací</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2699792" y="404664"/>
            <a:ext cx="5815559" cy="6264696"/>
          </a:xfrm>
          <a:prstGeom prst="rect">
            <a:avLst/>
          </a:prstGeom>
        </p:spPr>
        <p:txBody>
          <a:bodyPr vert="horz" lIns="91440" tIns="45720" rIns="91440" bIns="45720" rtlCol="false" anchor="ctr">
            <a:normAutofit/>
          </a:bodyPr>
          <a:lstStyle/>
          <a:p>
            <a:pPr marL="342900" indent="-228600" algn="just">
              <a:lnSpc>
                <a:spcPct val="90000"/>
              </a:lnSpc>
              <a:spcAft>
                <a:spcPts val="400"/>
              </a:spcAft>
              <a:buFont typeface="Arial" panose="020B0604020202020204" pitchFamily="34" charset="0"/>
              <a:buChar char="•"/>
            </a:pPr>
            <a:r>
              <a:rPr lang="cs-CZ" sz="1500" dirty="false">
                <a:effectLst/>
                <a:latin typeface="Arial Nova Cond" panose="020B0506020202020204" pitchFamily="34" charset="0"/>
              </a:rPr>
              <a:t>Sdílení informací mezi příslušnými aktéry systému ochrany dětí               a podpory rodin bude probíhat zejména prostřednictvím </a:t>
            </a:r>
            <a:r>
              <a:rPr lang="cs-CZ" sz="1500" u="sng" dirty="false">
                <a:effectLst/>
                <a:latin typeface="Arial Nova Cond" panose="020B0506020202020204" pitchFamily="34" charset="0"/>
              </a:rPr>
              <a:t>Informačního systému ochrany dětí</a:t>
            </a:r>
            <a:r>
              <a:rPr lang="cs-CZ" sz="1500" dirty="false">
                <a:effectLst/>
                <a:latin typeface="Arial Nova Cond" panose="020B0506020202020204" pitchFamily="34" charset="0"/>
              </a:rPr>
              <a:t>. Tento informační systém bude součástí Jednotného informačního systému práce a sociálních věcí. Správcem informačního systému ochrany dětí bude Ministerstvo práce a sociálních věcí. Zároveň budou stanovena pravidla ochrany údajů a sdílení informací včetně pravidel nahlížení do elektronického spisu (záznamů) a pořizování výpisů z tohoto spisu.</a:t>
            </a:r>
          </a:p>
          <a:p>
            <a:pPr marL="342900" lvl="0" indent="-228600" algn="just">
              <a:lnSpc>
                <a:spcPct val="90000"/>
              </a:lnSpc>
              <a:spcAft>
                <a:spcPts val="400"/>
              </a:spcAft>
              <a:buFont typeface="Arial" panose="020B0604020202020204" pitchFamily="34" charset="0"/>
              <a:buChar char="•"/>
            </a:pPr>
            <a:r>
              <a:rPr lang="cs-CZ" sz="1500" dirty="false">
                <a:effectLst/>
                <a:latin typeface="Arial Nova Cond" panose="020B0506020202020204" pitchFamily="34" charset="0"/>
              </a:rPr>
              <a:t>V rámci oprávnění orgánů veřejné správy v oblasti ochrany dětí              a podpory rodin zpracovávat osobní údaje v rozsahu nezbytném pro plnění jejich úkolů bude stanovena (stejně jako dnes) lhůta pro uchovávání osobních údajů (určitý počet let od posledního úkonu správního orgánu ve věci ochrany dítěte nebo pomoci při péči o dítě nebo zajištění návazné péče). Orgán ochrany dětí bude oprávněn během lhůty pro uchovávání osobních údajů využít osobní údaje z informačního systému ochrany dětí, v rozsahu nezbytném pro zajištění ochrany dítěte nebo poskytnutí pomoci při péči (pro zajištění kontinuity sociální práce a uchování informací důležitých pro zajištění efektivní ochrany dítěte). </a:t>
            </a:r>
          </a:p>
          <a:p>
            <a:pPr marL="342900" lvl="0" indent="-228600" algn="just">
              <a:lnSpc>
                <a:spcPct val="90000"/>
              </a:lnSpc>
              <a:spcAft>
                <a:spcPts val="400"/>
              </a:spcAft>
              <a:buFont typeface="Arial" panose="020B0604020202020204" pitchFamily="34" charset="0"/>
              <a:buChar char="•"/>
            </a:pPr>
            <a:r>
              <a:rPr lang="cs-CZ" sz="1500" dirty="false">
                <a:effectLst/>
                <a:latin typeface="Arial Nova Cond" panose="020B0506020202020204" pitchFamily="34" charset="0"/>
              </a:rPr>
              <a:t>Vykazování bude spočívat ve shromažďování a zpracování informací pro hodnocení funkčností systému jako celku (relevantní indikátory),  a údaje nutné pro rozhodovací procesy v oblasti plánování, financování a řízení kvality systému. Základem datové základny         o potřebnosti služeb a intervencí budou souhrnné anonymizované výstupy z případové práce. </a:t>
            </a:r>
          </a:p>
          <a:p>
            <a:pPr marL="342900" lvl="0" indent="-228600" algn="just">
              <a:lnSpc>
                <a:spcPct val="90000"/>
              </a:lnSpc>
              <a:spcAft>
                <a:spcPts val="400"/>
              </a:spcAft>
              <a:buFont typeface="Arial" panose="020B0604020202020204" pitchFamily="34" charset="0"/>
              <a:buChar char="•"/>
            </a:pPr>
            <a:r>
              <a:rPr lang="cs-CZ" sz="1500" dirty="false">
                <a:effectLst/>
                <a:latin typeface="Arial Nova Cond" panose="020B0506020202020204" pitchFamily="34" charset="0"/>
              </a:rPr>
              <a:t>V souvislosti s plánovanými změnami v oblasti ochrany dětí              a podpory rodin (plánování, financování, řízení kvality) bude rozšířen okruh zveřejňovaných dat (například zveřejňování o vývoji klíčových indikátorů, zpráv o inspekcích, poskytovaných službách atd). </a:t>
            </a:r>
          </a:p>
          <a:p>
            <a:pPr marL="342900" lvl="0" indent="-228600">
              <a:lnSpc>
                <a:spcPct val="90000"/>
              </a:lnSpc>
              <a:spcAft>
                <a:spcPts val="600"/>
              </a:spcAft>
              <a:buFont typeface="Arial" panose="020B0604020202020204" pitchFamily="34" charset="0"/>
              <a:buChar char="•"/>
              <a:tabLst>
                <a:tab pos="457200" algn="l"/>
              </a:tabLst>
            </a:pPr>
            <a:endParaRPr lang="en-US" sz="900" dirty="false">
              <a:effectLst/>
            </a:endParaRPr>
          </a:p>
        </p:txBody>
      </p:sp>
    </p:spTree>
    <p:extLst>
      <p:ext uri="{BB962C8B-B14F-4D97-AF65-F5344CB8AC3E}">
        <p14:creationId xmlns:p14="http://schemas.microsoft.com/office/powerpoint/2010/main" val="34683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CB7948F2-7D2D-A699-AC06-CE4DC6FF73F6}"/>
              </a:ext>
            </a:extLst>
          </p:cNvPr>
          <p:cNvSpPr/>
          <p:nvPr/>
        </p:nvSpPr>
        <p:spPr>
          <a:xfrm>
            <a:off x="0" y="896891"/>
            <a:ext cx="9144000" cy="3601941"/>
          </a:xfrm>
          <a:prstGeom prst="rect">
            <a:avLst/>
          </a:prstGeom>
          <a:solidFill>
            <a:srgbClr val="08A5B5"/>
          </a:solidFill>
          <a:ln>
            <a:noFill/>
          </a:ln>
        </p:spPr>
        <p:style>
          <a:lnRef idx="2">
            <a:schemeClr val="accent1">
              <a:shade val="15000"/>
            </a:schemeClr>
          </a:lnRef>
          <a:fillRef idx="1">
            <a:schemeClr val="accent1"/>
          </a:fillRef>
          <a:effectRef idx="0">
            <a:schemeClr val="accent1"/>
          </a:effectRef>
          <a:fontRef idx="minor">
            <a:schemeClr val="lt1"/>
          </a:fontRef>
        </p:style>
        <p:txBody>
          <a:bodyPr rtlCol="false" anchor="ctr"/>
          <a:lstStyle/>
          <a:p>
            <a:pPr algn="ctr"/>
            <a:endParaRPr lang="cs-CZ" sz="1350"/>
          </a:p>
        </p:txBody>
      </p:sp>
      <p:sp>
        <p:nvSpPr>
          <p:cNvPr id="4" name="Nadpis 3">
            <a:extLst>
              <a:ext uri="{FF2B5EF4-FFF2-40B4-BE49-F238E27FC236}">
                <a16:creationId xmlns:a16="http://schemas.microsoft.com/office/drawing/2014/main" id="{7CFD74E6-20F5-80DE-B833-0280AF906C4C}"/>
              </a:ext>
            </a:extLst>
          </p:cNvPr>
          <p:cNvSpPr>
            <a:spLocks noGrp="true"/>
          </p:cNvSpPr>
          <p:nvPr>
            <p:ph type="ctrTitle"/>
          </p:nvPr>
        </p:nvSpPr>
        <p:spPr>
          <a:xfrm>
            <a:off x="0" y="3172003"/>
            <a:ext cx="9144000" cy="1296144"/>
          </a:xfrm>
        </p:spPr>
        <p:txBody>
          <a:bodyPr>
            <a:normAutofit fontScale="90000"/>
          </a:bodyPr>
          <a:lstStyle/>
          <a:p>
            <a:br>
              <a:rPr lang="cs-CZ" sz="2700" kern="1500" spc="75" dirty="false">
                <a:solidFill>
                  <a:schemeClr val="bg1"/>
                </a:solidFill>
              </a:rPr>
            </a:br>
            <a:br>
              <a:rPr lang="cs-CZ" sz="2700" kern="1500" spc="75" dirty="false">
                <a:solidFill>
                  <a:schemeClr val="bg1"/>
                </a:solidFill>
              </a:rPr>
            </a:br>
            <a:r>
              <a:rPr lang="cs-CZ" sz="2700" kern="1500" spc="75" dirty="false">
                <a:solidFill>
                  <a:schemeClr val="bg1"/>
                </a:solidFill>
              </a:rPr>
              <a:t>Děkuji za pozornost!</a:t>
            </a:r>
            <a:br>
              <a:rPr lang="cs-CZ" sz="2700" kern="1500" spc="75" dirty="false">
                <a:solidFill>
                  <a:schemeClr val="bg1"/>
                </a:solidFill>
              </a:rPr>
            </a:br>
            <a:r>
              <a:rPr lang="cs-CZ" sz="2700" kern="1500" spc="75" dirty="false">
                <a:solidFill>
                  <a:schemeClr val="bg1"/>
                </a:solidFill>
              </a:rPr>
              <a:t>miloslav.macela@mpsv.cz</a:t>
            </a:r>
            <a:br>
              <a:rPr lang="cs-CZ" sz="2700" kern="1500" spc="75" dirty="false">
                <a:solidFill>
                  <a:schemeClr val="bg1"/>
                </a:solidFill>
              </a:rPr>
            </a:br>
            <a:r>
              <a:rPr lang="cs-CZ" sz="2700" kern="1500" spc="75" dirty="false">
                <a:solidFill>
                  <a:schemeClr val="bg1"/>
                </a:solidFill>
              </a:rPr>
              <a:t> </a:t>
            </a:r>
            <a:br>
              <a:rPr lang="cs-CZ" sz="2700" kern="1500" spc="75" dirty="false">
                <a:solidFill>
                  <a:schemeClr val="bg1"/>
                </a:solidFill>
              </a:rPr>
            </a:br>
            <a:endParaRPr lang="cs-CZ" sz="2700" kern="1500" spc="75" dirty="false">
              <a:solidFill>
                <a:schemeClr val="bg1"/>
              </a:solidFill>
            </a:endParaRPr>
          </a:p>
        </p:txBody>
      </p:sp>
      <p:grpSp>
        <p:nvGrpSpPr>
          <p:cNvPr id="7" name="Skupina 6">
            <a:extLst>
              <a:ext uri="{FF2B5EF4-FFF2-40B4-BE49-F238E27FC236}">
                <a16:creationId xmlns:a16="http://schemas.microsoft.com/office/drawing/2014/main" id="{C839A96A-CE0D-0456-A034-09B8CBDB753A}"/>
              </a:ext>
            </a:extLst>
          </p:cNvPr>
          <p:cNvGrpSpPr/>
          <p:nvPr/>
        </p:nvGrpSpPr>
        <p:grpSpPr>
          <a:xfrm>
            <a:off x="2555776" y="4825865"/>
            <a:ext cx="4222637" cy="974692"/>
            <a:chOff x="1154469" y="5306607"/>
            <a:chExt cx="5630183" cy="1299589"/>
          </a:xfrm>
        </p:grpSpPr>
        <p:pic>
          <p:nvPicPr>
            <p:cNvPr id="1026" name="Picture 2" descr="Ministerstvo práce a sociálních věcí ČR | SOVZ">
              <a:extLst>
                <a:ext uri="{FF2B5EF4-FFF2-40B4-BE49-F238E27FC236}">
                  <a16:creationId xmlns:a16="http://schemas.microsoft.com/office/drawing/2014/main" id="{44359F16-4939-4380-FE06-F73AC852EC7A}"/>
                </a:ext>
              </a:extLst>
            </p:cNvPr>
            <p:cNvPicPr>
              <a:picLocks noChangeAspect="true" noChangeArrowheads="true"/>
            </p:cNvPicPr>
            <p:nvPr/>
          </p:nvPicPr>
          <p:blipFill>
            <a:blip cstate="print" r:embed="rId3">
              <a:extLst>
                <a:ext uri="{28A0092B-C50C-407E-A947-70E740481C1C}">
                  <a14:useLocalDpi xmlns:a14="http://schemas.microsoft.com/office/drawing/2010/main" val="0"/>
                </a:ext>
              </a:extLst>
            </a:blip>
            <a:srcRect/>
            <a:stretch>
              <a:fillRect/>
            </a:stretch>
          </p:blipFill>
          <p:spPr bwMode="auto">
            <a:xfrm>
              <a:off x="1154469" y="5671169"/>
              <a:ext cx="2327919" cy="5704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53B5642-20E7-E87A-4640-FF10DFDDDD0D}"/>
                </a:ext>
              </a:extLst>
            </p:cNvPr>
            <p:cNvPicPr>
              <a:picLocks noChangeAspect="true" noChangeArrowheads="true"/>
            </p:cNvPicPr>
            <p:nvPr/>
          </p:nvPicPr>
          <p:blipFill>
            <a:blip r:embed="rId4"/>
            <a:srcRect/>
            <a:stretch/>
          </p:blipFill>
          <p:spPr bwMode="auto">
            <a:xfrm>
              <a:off x="4394525" y="5306607"/>
              <a:ext cx="2390127" cy="129958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Obrázek 5">
            <a:extLst>
              <a:ext uri="{FF2B5EF4-FFF2-40B4-BE49-F238E27FC236}">
                <a16:creationId xmlns:a16="http://schemas.microsoft.com/office/drawing/2014/main" id="{85742C99-4D5C-0740-D7C1-309910A97A88}"/>
              </a:ext>
            </a:extLst>
          </p:cNvPr>
          <p:cNvPicPr>
            <a:picLocks noChangeAspect="true"/>
          </p:cNvPicPr>
          <p:nvPr/>
        </p:nvPicPr>
        <p:blipFill>
          <a:blip r:embed="rId5"/>
          <a:srcRect/>
          <a:stretch/>
        </p:blipFill>
        <p:spPr>
          <a:xfrm>
            <a:off x="1903659" y="1439092"/>
            <a:ext cx="5336682" cy="1415714"/>
          </a:xfrm>
          <a:prstGeom prst="rect">
            <a:avLst/>
          </a:prstGeom>
        </p:spPr>
      </p:pic>
      <p:cxnSp>
        <p:nvCxnSpPr>
          <p:cNvPr id="10" name="Přímá spojnice 9">
            <a:extLst>
              <a:ext uri="{FF2B5EF4-FFF2-40B4-BE49-F238E27FC236}">
                <a16:creationId xmlns:a16="http://schemas.microsoft.com/office/drawing/2014/main" id="{41D6167A-CAF4-050A-811E-E1386164B157}"/>
              </a:ext>
            </a:extLst>
          </p:cNvPr>
          <p:cNvCxnSpPr>
            <a:cxnSpLocks/>
          </p:cNvCxnSpPr>
          <p:nvPr/>
        </p:nvCxnSpPr>
        <p:spPr>
          <a:xfrm>
            <a:off x="1849672" y="2854806"/>
            <a:ext cx="5444656"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164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031" name="Rectangle 1030">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033" name="Freeform: Shape 1032">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false" anchor="ctr">
            <a:noAutofit/>
          </a:bodyPr>
          <a:lstStyle/>
          <a:p>
            <a:pPr algn="ctr"/>
            <a:endParaRPr lang="en-US"/>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482601" y="643467"/>
            <a:ext cx="2073175" cy="913325"/>
          </a:xfrm>
        </p:spPr>
        <p:txBody>
          <a:bodyPr vert="horz" lIns="91440" tIns="45720" rIns="91440" bIns="45720" rtlCol="false" anchor="b">
            <a:normAutofit/>
          </a:bodyPr>
          <a:lstStyle/>
          <a:p>
            <a:pPr defTabSz="914400"/>
            <a:r>
              <a:rPr lang="cs-CZ" sz="2400" b="true" kern="1200" dirty="false">
                <a:solidFill>
                  <a:srgbClr val="000099"/>
                </a:solidFill>
                <a:latin typeface="Arial Nova Cond" panose="020B0506020202020204" pitchFamily="34" charset="0"/>
              </a:rPr>
              <a:t>Oblasti úpravy a stav prací</a:t>
            </a:r>
            <a:endParaRPr lang="en-US" sz="2400" b="true" kern="1200" dirty="false">
              <a:solidFill>
                <a:srgbClr val="000099"/>
              </a:solidFill>
              <a:latin typeface="Arial Nova Cond" panose="020B0506020202020204" pitchFamily="34" charset="0"/>
            </a:endParaRP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3491880" y="384999"/>
            <a:ext cx="5184575" cy="6120679"/>
          </a:xfrm>
          <a:prstGeom prst="rect">
            <a:avLst/>
          </a:prstGeom>
        </p:spPr>
        <p:txBody>
          <a:bodyPr vert="horz" lIns="91440" tIns="45720" rIns="91440" bIns="45720" rtlCol="false" anchor="ctr">
            <a:normAutofit/>
          </a:bodyPr>
          <a:lstStyle/>
          <a:p>
            <a:pPr lvl="0" indent="-228600">
              <a:lnSpc>
                <a:spcPct val="90000"/>
              </a:lnSpc>
              <a:spcAft>
                <a:spcPts val="400"/>
              </a:spcAft>
              <a:buFont typeface="Arial" panose="020B0604020202020204" pitchFamily="34" charset="0"/>
              <a:buChar char="•"/>
            </a:pPr>
            <a:endParaRPr lang="en-US" sz="1200" dirty="false">
              <a:effectLst/>
            </a:endParaRPr>
          </a:p>
        </p:txBody>
      </p:sp>
      <p:pic>
        <p:nvPicPr>
          <p:cNvPr id="1026" name="Picture 2">
            <a:extLst>
              <a:ext uri="{FF2B5EF4-FFF2-40B4-BE49-F238E27FC236}">
                <a16:creationId xmlns:a16="http://schemas.microsoft.com/office/drawing/2014/main" id="{8A6BEBCF-A931-4512-AD52-5C7FF85D548B}"/>
              </a:ext>
            </a:extLst>
          </p:cNvPr>
          <p:cNvPicPr>
            <a:picLocks noChangeAspect="true" noChangeArrowheads="true"/>
          </p:cNvPicPr>
          <p:nvPr/>
        </p:nvPicPr>
        <p:blipFill rotWithShape="true">
          <a:blip r:embed="rId3">
            <a:extLst>
              <a:ext uri="{28A0092B-C50C-407E-A947-70E740481C1C}">
                <a14:useLocalDpi xmlns:a14="http://schemas.microsoft.com/office/drawing/2010/main" val="0"/>
              </a:ext>
            </a:extLst>
          </a:blip>
          <a:srcRect l="6139" t="5138" r="5470" b="3801"/>
          <a:stretch/>
        </p:blipFill>
        <p:spPr bwMode="auto">
          <a:xfrm>
            <a:off x="3681937" y="33278"/>
            <a:ext cx="5459777" cy="6824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041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7"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8"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179512" y="404664"/>
            <a:ext cx="2520280" cy="1512168"/>
          </a:xfrm>
        </p:spPr>
        <p:txBody>
          <a:bodyPr vert="horz" lIns="91440" tIns="45720" rIns="91440" bIns="45720" rtlCol="false" anchor="ctr">
            <a:normAutofit/>
          </a:bodyPr>
          <a:lstStyle/>
          <a:p>
            <a:pPr defTabSz="914400"/>
            <a:r>
              <a:rPr lang="cs-CZ" sz="2400" b="true" dirty="false">
                <a:solidFill>
                  <a:srgbClr val="000099"/>
                </a:solidFill>
                <a:latin typeface="Arial Nova Cond" panose="020B0506020202020204" pitchFamily="34" charset="0"/>
              </a:rPr>
              <a:t>Z</a:t>
            </a:r>
            <a:r>
              <a:rPr lang="cs-CZ" sz="2400" b="true" kern="1200" dirty="false">
                <a:solidFill>
                  <a:srgbClr val="000099"/>
                </a:solidFill>
                <a:latin typeface="Arial Nova Cond" panose="020B0506020202020204" pitchFamily="34" charset="0"/>
              </a:rPr>
              <a:t>ákladní zásady</a:t>
            </a:r>
            <a:br>
              <a:rPr lang="cs-CZ" sz="2400" b="true" kern="1200" dirty="false">
                <a:solidFill>
                  <a:srgbClr val="000099"/>
                </a:solidFill>
                <a:latin typeface="Arial Nova Cond" panose="020B0506020202020204" pitchFamily="34" charset="0"/>
              </a:rPr>
            </a:br>
            <a:br>
              <a:rPr lang="cs-CZ" sz="2400" b="true" kern="1200" dirty="false">
                <a:solidFill>
                  <a:srgbClr val="000099"/>
                </a:solidFill>
                <a:latin typeface="Arial Nova Cond" panose="020B0506020202020204" pitchFamily="34" charset="0"/>
              </a:rPr>
            </a:br>
            <a:endParaRPr lang="cs-CZ" sz="2400" b="true" kern="1200" dirty="false">
              <a:solidFill>
                <a:srgbClr val="000099"/>
              </a:solidFill>
              <a:latin typeface="Arial Nova Cond" panose="020B0506020202020204" pitchFamily="34" charset="0"/>
            </a:endParaRP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2483768" y="260648"/>
            <a:ext cx="6480720" cy="7128792"/>
          </a:xfrm>
          <a:prstGeom prst="rect">
            <a:avLst/>
          </a:prstGeom>
        </p:spPr>
        <p:txBody>
          <a:bodyPr vert="horz" lIns="91440" tIns="45720" rIns="91440" bIns="45720" rtlCol="false" anchor="ctr">
            <a:normAutofit fontScale="92500" lnSpcReduction="20000"/>
          </a:bodyPr>
          <a:lstStyle/>
          <a:p>
            <a:pPr marL="342900" lvl="0" indent="-228600" algn="just">
              <a:lnSpc>
                <a:spcPct val="110000"/>
              </a:lnSpc>
              <a:spcAft>
                <a:spcPts val="600"/>
              </a:spcAft>
              <a:buFont typeface="Arial" panose="020B0604020202020204" pitchFamily="34" charset="0"/>
              <a:buChar char="•"/>
              <a:tabLst>
                <a:tab pos="457200" algn="l"/>
              </a:tabLst>
            </a:pPr>
            <a:endParaRPr lang="cs-CZ" sz="1600" b="true" dirty="false">
              <a:effectLst/>
              <a:latin typeface="Arial Nova Cond" panose="020B0506020202020204" pitchFamily="34" charset="0"/>
            </a:endParaRPr>
          </a:p>
          <a:p>
            <a:pPr marL="342900" lvl="0" indent="-228600" algn="just">
              <a:lnSpc>
                <a:spcPct val="110000"/>
              </a:lnSpc>
              <a:spcAft>
                <a:spcPts val="600"/>
              </a:spcAft>
              <a:buFont typeface="Arial" panose="020B0604020202020204" pitchFamily="34" charset="0"/>
              <a:buChar char="•"/>
              <a:tabLst>
                <a:tab pos="457200" algn="l"/>
              </a:tabLst>
            </a:pPr>
            <a:endParaRPr lang="cs-CZ" sz="1600" b="true" dirty="false">
              <a:latin typeface="Arial Nova Cond" panose="020B0506020202020204" pitchFamily="34" charset="0"/>
            </a:endParaRPr>
          </a:p>
          <a:p>
            <a:pPr marL="342900" lvl="0" indent="-228600" algn="just">
              <a:lnSpc>
                <a:spcPct val="110000"/>
              </a:lnSpc>
              <a:spcAft>
                <a:spcPts val="600"/>
              </a:spcAft>
              <a:buFont typeface="Arial" panose="020B0604020202020204" pitchFamily="34" charset="0"/>
              <a:buChar char="•"/>
              <a:tabLst>
                <a:tab pos="457200" algn="l"/>
              </a:tabLst>
            </a:pPr>
            <a:endParaRPr lang="cs-CZ" sz="1600" b="true" dirty="false">
              <a:effectLst/>
              <a:latin typeface="Arial Nova Cond" panose="020B0506020202020204" pitchFamily="34" charset="0"/>
            </a:endParaRPr>
          </a:p>
          <a:p>
            <a:pPr marL="342900" lvl="0" indent="-228600" algn="just">
              <a:lnSpc>
                <a:spcPct val="110000"/>
              </a:lnSpc>
              <a:spcAft>
                <a:spcPts val="600"/>
              </a:spcAft>
              <a:buFont typeface="Arial" panose="020B0604020202020204" pitchFamily="34" charset="0"/>
              <a:buChar char="•"/>
              <a:tabLst>
                <a:tab pos="457200" algn="l"/>
              </a:tabLst>
            </a:pPr>
            <a:r>
              <a:rPr lang="cs-CZ" sz="1600" b="true" dirty="false">
                <a:effectLst/>
                <a:latin typeface="Arial Nova Cond" panose="020B0506020202020204" pitchFamily="34" charset="0"/>
              </a:rPr>
              <a:t>Platí pro systém ochrany dětí a podpory rodin jako celek (poskytování služeb i výkon veřejné správy). </a:t>
            </a:r>
          </a:p>
          <a:p>
            <a:pPr marL="342900" indent="-228600" algn="just">
              <a:lnSpc>
                <a:spcPct val="110000"/>
              </a:lnSpc>
              <a:spcAft>
                <a:spcPts val="600"/>
              </a:spcAft>
              <a:buFont typeface="Arial" panose="020B0604020202020204" pitchFamily="34" charset="0"/>
              <a:buChar char="•"/>
              <a:tabLst>
                <a:tab pos="457200" algn="l"/>
              </a:tabLst>
            </a:pP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Péče o dítě a ochrana dítěte je v prvé řadě právem a povinností rodičů. Rodiče jsou při výkonu práva a povinnosti péče o dítě a ochrany dítěte účinně podporováni příslušnými orgány veřejné správy a dalšími účastníky systému ochrany dětí a podpory rodin </a:t>
            </a:r>
            <a:r>
              <a:rPr lang="cs-CZ" sz="1600" dirty="false">
                <a:effectLst/>
                <a:latin typeface="Arial Nova Cond" panose="020B0506020202020204" pitchFamily="34" charset="0"/>
                <a:ea typeface="Calibri" panose="020F0502020204030204" pitchFamily="34" charset="0"/>
                <a:cs typeface="Arial" panose="020B0604020202020204" pitchFamily="34" charset="0"/>
              </a:rPr>
              <a:t>► </a:t>
            </a:r>
            <a:r>
              <a:rPr lang="cs-CZ" sz="1600" u="sng" dirty="false">
                <a:effectLst/>
                <a:latin typeface="Arial Nova Cond" panose="020B0506020202020204" pitchFamily="34" charset="0"/>
                <a:ea typeface="Calibri" panose="020F0502020204030204" pitchFamily="34" charset="0"/>
                <a:cs typeface="Arial" panose="020B0604020202020204" pitchFamily="34" charset="0"/>
              </a:rPr>
              <a:t>institut pomoci při péči o dítě</a:t>
            </a:r>
            <a:r>
              <a:rPr lang="cs-CZ" sz="1600" dirty="false">
                <a:effectLst/>
                <a:latin typeface="Arial Nova Cond" panose="020B0506020202020204" pitchFamily="34" charset="0"/>
                <a:ea typeface="Calibri" panose="020F0502020204030204" pitchFamily="34" charset="0"/>
                <a:cs typeface="Arial" panose="020B0604020202020204" pitchFamily="34" charset="0"/>
              </a:rPr>
              <a:t>. </a:t>
            </a:r>
          </a:p>
          <a:p>
            <a:pPr marL="342900" indent="-228600" algn="just">
              <a:lnSpc>
                <a:spcPct val="110000"/>
              </a:lnSpc>
              <a:spcAft>
                <a:spcPts val="600"/>
              </a:spcAft>
              <a:buFont typeface="Arial" panose="020B0604020202020204" pitchFamily="34" charset="0"/>
              <a:buChar char="•"/>
              <a:tabLst>
                <a:tab pos="457200" algn="l"/>
              </a:tabLst>
            </a:pPr>
            <a:r>
              <a:rPr lang="cs-CZ" sz="1600" dirty="false">
                <a:solidFill>
                  <a:srgbClr val="000000"/>
                </a:solidFill>
                <a:effectLst/>
                <a:latin typeface="Arial Nova Cond" panose="020B0506020202020204" pitchFamily="34" charset="0"/>
                <a:ea typeface="Calibri" panose="020F0502020204030204" pitchFamily="34" charset="0"/>
                <a:cs typeface="Times New Roman" panose="02020603050405020304" pitchFamily="18" charset="0"/>
              </a:rPr>
              <a:t>Do rodinných práv a vztahů smí být zasahováno pouze do takové míry, která je nutná pro zajištění blaha dítěte. </a:t>
            </a:r>
          </a:p>
          <a:p>
            <a:pPr marL="342900" indent="-228600" algn="just">
              <a:spcAft>
                <a:spcPts val="600"/>
              </a:spcAft>
              <a:buFont typeface="Arial" panose="020B0604020202020204" pitchFamily="34" charset="0"/>
              <a:buChar char="•"/>
              <a:tabLst>
                <a:tab pos="457200" algn="l"/>
              </a:tabLst>
            </a:pPr>
            <a:r>
              <a:rPr lang="cs-CZ" sz="1600" dirty="false">
                <a:latin typeface="Arial Nova Cond" panose="020B0506020202020204" pitchFamily="34" charset="0"/>
              </a:rPr>
              <a:t>Úkoly systému jsou reprezentovány širokým spektrem aktivit: </a:t>
            </a:r>
            <a:r>
              <a:rPr lang="cs-CZ" sz="1600" dirty="false">
                <a:solidFill>
                  <a:srgbClr val="000000"/>
                </a:solidFill>
                <a:effectLst/>
                <a:latin typeface="Arial Nova Cond" panose="020B0506020202020204" pitchFamily="34" charset="0"/>
                <a:ea typeface="Calibri" panose="020F0502020204030204" pitchFamily="34" charset="0"/>
                <a:cs typeface="Times New Roman" panose="02020603050405020304" pitchFamily="18" charset="0"/>
              </a:rPr>
              <a:t>vytváření obecného povědomí o právech dítěte</a:t>
            </a:r>
            <a:r>
              <a:rPr lang="cs-CZ" sz="1600" dirty="false">
                <a:solidFill>
                  <a:srgbClr val="000000"/>
                </a:solidFill>
                <a:latin typeface="Arial Nova Cond" panose="020B0506020202020204" pitchFamily="34" charset="0"/>
                <a:ea typeface="Calibri" panose="020F0502020204030204" pitchFamily="34" charset="0"/>
                <a:cs typeface="Times New Roman" panose="02020603050405020304" pitchFamily="18" charset="0"/>
              </a:rPr>
              <a:t> a </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zásadách prospěšné péče o dítě, poradenství, přímá pomoc</a:t>
            </a:r>
            <a:r>
              <a:rPr lang="cs-CZ" sz="1600" dirty="false">
                <a:latin typeface="Arial Nova Cond" panose="020B0506020202020204" pitchFamily="34" charset="0"/>
                <a:ea typeface="Calibri" panose="020F0502020204030204" pitchFamily="34" charset="0"/>
                <a:cs typeface="Times New Roman" panose="02020603050405020304" pitchFamily="18" charset="0"/>
              </a:rPr>
              <a:t> (</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poskytování různých forem služeb), </a:t>
            </a:r>
            <a:r>
              <a:rPr lang="cs-CZ" sz="1600" dirty="false">
                <a:solidFill>
                  <a:srgbClr val="000000"/>
                </a:solidFill>
                <a:effectLst/>
                <a:latin typeface="Arial Nova Cond" panose="020B0506020202020204" pitchFamily="34" charset="0"/>
                <a:ea typeface="Calibri" panose="020F0502020204030204" pitchFamily="34" charset="0"/>
                <a:cs typeface="Times New Roman" panose="02020603050405020304" pitchFamily="18" charset="0"/>
              </a:rPr>
              <a:t>aktivní identifikace potřeb cílových skupin a ohrožení dětí, ochrana dětí před všemi formami ohrožení, </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náhradní péče o děti atd.</a:t>
            </a:r>
          </a:p>
          <a:p>
            <a:pPr marL="342900" indent="-228600" algn="just">
              <a:spcAft>
                <a:spcPts val="600"/>
              </a:spcAft>
              <a:buFont typeface="Arial" panose="020B0604020202020204" pitchFamily="34" charset="0"/>
              <a:buChar char="•"/>
              <a:tabLst>
                <a:tab pos="457200" algn="l"/>
              </a:tabLst>
            </a:pPr>
            <a:r>
              <a:rPr lang="cs-CZ" sz="1600" dirty="false">
                <a:latin typeface="Arial Nova Cond" panose="020B0506020202020204" pitchFamily="34" charset="0"/>
                <a:ea typeface="Calibri" panose="020F0502020204030204" pitchFamily="34" charset="0"/>
                <a:cs typeface="Times New Roman" panose="02020603050405020304" pitchFamily="18" charset="0"/>
              </a:rPr>
              <a:t>Cílovou skupinou jsou </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děti, rodiče a jiné osoby, jimž je dítě svěřeno do osobní péče, </a:t>
            </a:r>
            <a:r>
              <a:rPr lang="cs-CZ" sz="1600" u="sng" dirty="false">
                <a:effectLst/>
                <a:latin typeface="Arial Nova Cond" panose="020B0506020202020204" pitchFamily="34" charset="0"/>
                <a:ea typeface="Calibri" panose="020F0502020204030204" pitchFamily="34" charset="0"/>
                <a:cs typeface="Times New Roman" panose="02020603050405020304" pitchFamily="18" charset="0"/>
              </a:rPr>
              <a:t>budoucí rodiče</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 mladí dospělí (</a:t>
            </a:r>
            <a:r>
              <a:rPr lang="cs-CZ" sz="1600" u="sng" dirty="false">
                <a:effectLst/>
                <a:latin typeface="Arial Nova Cond" panose="020B0506020202020204" pitchFamily="34" charset="0"/>
                <a:ea typeface="Calibri" panose="020F0502020204030204" pitchFamily="34" charset="0"/>
                <a:cs typeface="Times New Roman" panose="02020603050405020304" pitchFamily="18" charset="0"/>
              </a:rPr>
              <a:t>bez ohledu na to, zda studují</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a:t>
            </a:r>
          </a:p>
          <a:p>
            <a:pPr marL="342900" indent="-228600" algn="just">
              <a:spcAft>
                <a:spcPts val="600"/>
              </a:spcAft>
              <a:buFont typeface="Arial" panose="020B0604020202020204" pitchFamily="34" charset="0"/>
              <a:buChar char="•"/>
              <a:tabLst>
                <a:tab pos="457200" algn="l"/>
              </a:tabLst>
            </a:pP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Ochrana dětí a podpora rodin probíhá na multidisciplinárním základě při využití postupů odpovídajících současným vědeckým poznatkům. Odpovědnost na ochraně dítěte je sdílena </a:t>
            </a:r>
            <a:r>
              <a:rPr lang="cs-CZ" sz="1600" dirty="false">
                <a:latin typeface="Arial Nova Cond" panose="020B0506020202020204" pitchFamily="34" charset="0"/>
                <a:ea typeface="Calibri" panose="020F0502020204030204" pitchFamily="34" charset="0"/>
                <a:cs typeface="Times New Roman" panose="02020603050405020304" pitchFamily="18" charset="0"/>
              </a:rPr>
              <a:t>účastníky</a:t>
            </a:r>
            <a:r>
              <a:rPr lang="cs-CZ" sz="1600" dirty="false">
                <a:effectLst/>
                <a:latin typeface="Arial Nova Cond" panose="020B0506020202020204" pitchFamily="34" charset="0"/>
                <a:ea typeface="Calibri" panose="020F0502020204030204" pitchFamily="34" charset="0"/>
                <a:cs typeface="Times New Roman" panose="02020603050405020304" pitchFamily="18" charset="0"/>
              </a:rPr>
              <a:t> systému ochrany dětí a podpory rodin.       </a:t>
            </a:r>
            <a:r>
              <a:rPr lang="cs-CZ" sz="1600" dirty="false">
                <a:latin typeface="Arial Nova Cond" panose="020B0506020202020204" pitchFamily="34" charset="0"/>
              </a:rPr>
              <a:t>V rámci systému koordinovaně působí poskytovatelé služeb ochrany dětí       a podpory rodin, orgány veřejné správy a (v rámci povinné součinnosti) další subjekty (z oblasti školství, zdravotnictví atd.).</a:t>
            </a:r>
          </a:p>
          <a:p>
            <a:pPr marL="342900" indent="-228600" algn="just">
              <a:spcAft>
                <a:spcPts val="600"/>
              </a:spcAft>
              <a:buFont typeface="Arial" panose="020B0604020202020204" pitchFamily="34" charset="0"/>
              <a:buChar char="•"/>
              <a:tabLst>
                <a:tab pos="457200" algn="l"/>
              </a:tabLst>
            </a:pPr>
            <a:r>
              <a:rPr lang="cs-CZ" sz="1600" dirty="false">
                <a:solidFill>
                  <a:srgbClr val="000000"/>
                </a:solidFill>
                <a:effectLst/>
                <a:latin typeface="Arial Nova Cond" panose="020B0506020202020204" pitchFamily="34" charset="0"/>
                <a:ea typeface="Calibri" panose="020F0502020204030204" pitchFamily="34" charset="0"/>
                <a:cs typeface="Times New Roman" panose="02020603050405020304" pitchFamily="18" charset="0"/>
              </a:rPr>
              <a:t>Pomoc při péči o dítě je poskytována na základě souhlasu rodiče (nebo jiné osoby odpovědné za výchovu dítěte). Souhlas rodiče s poskytováním pomoci při péči o dítě lze nahradit rozhodnutím soudu (var. správního orgánu) v případě, že je vážně ohrožen zájem dítěte a rodič není schopen řešit problémy spojené s výkonem rodičovské odpovědnosti. V rozhodnutí soud stanoví rozsah oprávnění příslušného orgánu veřejné správy ve vztahu k zajištění potřeb dítěte a ochraně jeho zájmu.</a:t>
            </a:r>
          </a:p>
          <a:p>
            <a:pPr marL="342900" indent="-228600" algn="just">
              <a:spcAft>
                <a:spcPts val="600"/>
              </a:spcAft>
              <a:buFont typeface="Arial" panose="020B0604020202020204" pitchFamily="34" charset="0"/>
              <a:buChar char="•"/>
              <a:tabLst>
                <a:tab pos="457200" algn="l"/>
              </a:tabLst>
            </a:pPr>
            <a:endParaRPr lang="cs-CZ" sz="1600" dirty="false">
              <a:effectLst/>
              <a:latin typeface="Arial Nova Cond" panose="020B0506020202020204" pitchFamily="34" charset="0"/>
              <a:ea typeface="Calibri" panose="020F0502020204030204" pitchFamily="34" charset="0"/>
              <a:cs typeface="Times New Roman" panose="02020603050405020304" pitchFamily="18" charset="0"/>
            </a:endParaRPr>
          </a:p>
          <a:p>
            <a:pPr marL="342900" indent="-228600" algn="just">
              <a:lnSpc>
                <a:spcPct val="110000"/>
              </a:lnSpc>
              <a:spcAft>
                <a:spcPts val="600"/>
              </a:spcAft>
              <a:buFont typeface="Arial" panose="020B0604020202020204" pitchFamily="34" charset="0"/>
              <a:buChar char="•"/>
              <a:tabLst>
                <a:tab pos="457200" algn="l"/>
              </a:tabLst>
            </a:pPr>
            <a:endParaRPr lang="cs-CZ" sz="1600" dirty="false">
              <a:effectLst/>
              <a:latin typeface="Arial Nova Cond" panose="020B0506020202020204" pitchFamily="34" charset="0"/>
              <a:ea typeface="Calibri" panose="020F0502020204030204" pitchFamily="34" charset="0"/>
              <a:cs typeface="Times New Roman" panose="02020603050405020304" pitchFamily="18" charset="0"/>
            </a:endParaRPr>
          </a:p>
          <a:p>
            <a:pPr marL="342900" indent="-228600" algn="just">
              <a:lnSpc>
                <a:spcPct val="90000"/>
              </a:lnSpc>
              <a:spcAft>
                <a:spcPts val="600"/>
              </a:spcAft>
              <a:buFont typeface="Arial" panose="020B0604020202020204" pitchFamily="34" charset="0"/>
              <a:buChar char="•"/>
              <a:tabLst>
                <a:tab pos="457200" algn="l"/>
              </a:tabLst>
            </a:pPr>
            <a:endParaRPr lang="cs-CZ" sz="1400" dirty="false">
              <a:effectLst/>
              <a:latin typeface="Arial Nova Cond" panose="020B0506020202020204" pitchFamily="34" charset="0"/>
              <a:ea typeface="Calibri" panose="020F0502020204030204" pitchFamily="34" charset="0"/>
              <a:cs typeface="Times New Roman" panose="02020603050405020304" pitchFamily="18" charset="0"/>
            </a:endParaRPr>
          </a:p>
          <a:p>
            <a:pPr marL="342900" indent="-228600" algn="just">
              <a:lnSpc>
                <a:spcPct val="90000"/>
              </a:lnSpc>
              <a:spcAft>
                <a:spcPts val="600"/>
              </a:spcAft>
              <a:buFont typeface="Arial" panose="020B0604020202020204" pitchFamily="34" charset="0"/>
              <a:buChar char="•"/>
              <a:tabLst>
                <a:tab pos="457200" algn="l"/>
              </a:tabLst>
            </a:pPr>
            <a:endParaRPr lang="cs-CZ" sz="1400" dirty="false">
              <a:effectLst/>
              <a:latin typeface="Arial Nova Cond" panose="020B0506020202020204" pitchFamily="34" charset="0"/>
              <a:ea typeface="Calibri" panose="020F0502020204030204" pitchFamily="34" charset="0"/>
              <a:cs typeface="Times New Roman" panose="02020603050405020304" pitchFamily="18" charset="0"/>
            </a:endParaRPr>
          </a:p>
          <a:p>
            <a:pPr marL="342900" indent="-228600" algn="just">
              <a:lnSpc>
                <a:spcPct val="90000"/>
              </a:lnSpc>
              <a:spcAft>
                <a:spcPts val="600"/>
              </a:spcAft>
              <a:buFont typeface="Arial" panose="020B0604020202020204" pitchFamily="34" charset="0"/>
              <a:buChar char="•"/>
              <a:tabLst>
                <a:tab pos="457200" algn="l"/>
              </a:tabLst>
            </a:pPr>
            <a:endParaRPr lang="cs-CZ" sz="1400" dirty="false">
              <a:latin typeface="Arial Nova Cond" panose="020B0506020202020204" pitchFamily="34" charset="0"/>
              <a:ea typeface="Calibri" panose="020F0502020204030204" pitchFamily="34" charset="0"/>
              <a:cs typeface="Arial" panose="020B0604020202020204" pitchFamily="34" charset="0"/>
            </a:endParaRPr>
          </a:p>
          <a:p>
            <a:pPr marL="342900" indent="-228600" algn="just">
              <a:lnSpc>
                <a:spcPct val="90000"/>
              </a:lnSpc>
              <a:spcAft>
                <a:spcPts val="600"/>
              </a:spcAft>
              <a:buFont typeface="Arial" panose="020B0604020202020204" pitchFamily="34" charset="0"/>
              <a:buChar char="•"/>
              <a:tabLst>
                <a:tab pos="457200" algn="l"/>
              </a:tabLst>
            </a:pPr>
            <a:endParaRPr lang="cs-CZ" sz="1400" dirty="false">
              <a:effectLst/>
              <a:latin typeface="Arial Nova Cond" panose="020B0506020202020204" pitchFamily="34" charset="0"/>
              <a:ea typeface="Calibri" panose="020F0502020204030204" pitchFamily="34" charset="0"/>
              <a:cs typeface="Times New Roman" panose="02020603050405020304" pitchFamily="18" charset="0"/>
            </a:endParaRPr>
          </a:p>
          <a:p>
            <a:pPr marL="342900" lvl="0" indent="-228600" algn="just">
              <a:lnSpc>
                <a:spcPct val="90000"/>
              </a:lnSpc>
              <a:spcAft>
                <a:spcPts val="600"/>
              </a:spcAft>
              <a:buFont typeface="Arial" panose="020B0604020202020204" pitchFamily="34" charset="0"/>
              <a:buChar char="•"/>
              <a:tabLst>
                <a:tab pos="457200" algn="l"/>
              </a:tabLst>
            </a:pPr>
            <a:endParaRPr lang="en-US" sz="1100" dirty="false">
              <a:effectLst/>
            </a:endParaRPr>
          </a:p>
        </p:txBody>
      </p:sp>
    </p:spTree>
    <p:extLst>
      <p:ext uri="{BB962C8B-B14F-4D97-AF65-F5344CB8AC3E}">
        <p14:creationId xmlns:p14="http://schemas.microsoft.com/office/powerpoint/2010/main" val="292284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4"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179512" y="713312"/>
            <a:ext cx="3024336" cy="1923600"/>
          </a:xfrm>
        </p:spPr>
        <p:txBody>
          <a:bodyPr vert="horz" lIns="91440" tIns="45720" rIns="91440" bIns="45720" rtlCol="false" anchor="ctr">
            <a:normAutofit/>
          </a:bodyPr>
          <a:lstStyle/>
          <a:p>
            <a:pPr defTabSz="914400"/>
            <a:r>
              <a:rPr lang="cs-CZ" sz="2200" b="true" kern="1200" dirty="false">
                <a:solidFill>
                  <a:srgbClr val="000099"/>
                </a:solidFill>
                <a:latin typeface="Arial Nova Cond" panose="020B0506020202020204" pitchFamily="34" charset="0"/>
              </a:rPr>
              <a:t>Vyhodnocení ohrožení dítěte, oznamovací povinnost a povinná součinnost  </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2987824" y="332656"/>
            <a:ext cx="5976664" cy="7430645"/>
          </a:xfrm>
          <a:prstGeom prst="rect">
            <a:avLst/>
          </a:prstGeom>
        </p:spPr>
        <p:txBody>
          <a:bodyPr vert="horz" lIns="91440" tIns="45720" rIns="91440" bIns="45720" rtlCol="false" anchor="ctr">
            <a:normAutofit/>
          </a:bodyPr>
          <a:lstStyle/>
          <a:p>
            <a:pPr marL="285750" lvl="0" indent="-228600" algn="just">
              <a:lnSpc>
                <a:spcPct val="90000"/>
              </a:lnSpc>
              <a:spcAft>
                <a:spcPts val="200"/>
              </a:spcAft>
              <a:buFont typeface="Arial" panose="020B0604020202020204" pitchFamily="34" charset="0"/>
              <a:buChar char="•"/>
            </a:pPr>
            <a:r>
              <a:rPr lang="cs-CZ" sz="1500" b="true" dirty="false">
                <a:effectLst/>
                <a:latin typeface="Arial Nova Cond" panose="020B0506020202020204" pitchFamily="34" charset="0"/>
              </a:rPr>
              <a:t>Ohrožením dítěte</a:t>
            </a:r>
            <a:r>
              <a:rPr lang="cs-CZ" sz="1500" dirty="false">
                <a:effectLst/>
                <a:latin typeface="Arial Nova Cond" panose="020B0506020202020204" pitchFamily="34" charset="0"/>
              </a:rPr>
              <a:t> se pro účely tohoto zákona rozumí jakékoli jednání, zanedbávání nebo nedbalé zacházení, které narušuje řádný fyzický, psychický nebo sociální vývoj dítěte nebo závažně ohrožuje blaho dítěte jiným způsobem, bez ohledu na formu a prostředky jednání, zanedbávání nebo nedbalého zacházení, včetně těch, které jsou prováděny</a:t>
            </a:r>
            <a:r>
              <a:rPr lang="cs-CZ" sz="1500" b="true" dirty="false">
                <a:effectLst/>
                <a:latin typeface="Arial Nova Cond" panose="020B0506020202020204" pitchFamily="34" charset="0"/>
              </a:rPr>
              <a:t> </a:t>
            </a:r>
            <a:r>
              <a:rPr lang="cs-CZ" sz="1500" u="sng" dirty="false">
                <a:effectLst/>
                <a:latin typeface="Arial Nova Cond" panose="020B0506020202020204" pitchFamily="34" charset="0"/>
              </a:rPr>
              <a:t>prostřednictvím informačních a komunikačních technologií</a:t>
            </a:r>
            <a:r>
              <a:rPr lang="cs-CZ" sz="1500" dirty="false">
                <a:effectLst/>
                <a:latin typeface="Arial Nova Cond" panose="020B0506020202020204" pitchFamily="34" charset="0"/>
              </a:rPr>
              <a:t>. </a:t>
            </a:r>
          </a:p>
          <a:p>
            <a:pPr marL="285750" lvl="0" indent="-228600" algn="just">
              <a:lnSpc>
                <a:spcPct val="90000"/>
              </a:lnSpc>
              <a:spcAft>
                <a:spcPts val="200"/>
              </a:spcAft>
              <a:buFont typeface="Arial" panose="020B0604020202020204" pitchFamily="34" charset="0"/>
              <a:buChar char="•"/>
            </a:pPr>
            <a:r>
              <a:rPr lang="cs-CZ" sz="1500" dirty="false">
                <a:effectLst/>
                <a:latin typeface="Arial Nova Cond" panose="020B0506020202020204" pitchFamily="34" charset="0"/>
              </a:rPr>
              <a:t>Za ohrožení dítěte se vždy považuje jakékoliv tělesné či duševní násilí, zneužívání dítěte včetně sexuálního zneužívání, trýznění a vykořisťování.</a:t>
            </a:r>
          </a:p>
          <a:p>
            <a:pPr marL="285750" indent="-228600" algn="just">
              <a:lnSpc>
                <a:spcPct val="90000"/>
              </a:lnSpc>
              <a:spcAft>
                <a:spcPts val="200"/>
              </a:spcAft>
              <a:buFont typeface="Arial" panose="020B0604020202020204" pitchFamily="34" charset="0"/>
              <a:buChar char="•"/>
            </a:pPr>
            <a:r>
              <a:rPr lang="cs-CZ" sz="1500" dirty="false">
                <a:effectLst/>
                <a:latin typeface="Arial Nova Cond" panose="020B0506020202020204" pitchFamily="34" charset="0"/>
              </a:rPr>
              <a:t>Orgány veřejné správy, poskytovatelé služeb ochrany dětí a podpory rodin, školy a školská zařízení, poskytovatelé sociálních služeb              a poskytovatelé zdravotních služeb mají oznamovací povinnost                 a povinnost potřebné součinnosti při vyhodnocení ohrožení dítěte.</a:t>
            </a:r>
          </a:p>
          <a:p>
            <a:pPr marL="285750" indent="-228600" algn="just">
              <a:lnSpc>
                <a:spcPct val="90000"/>
              </a:lnSpc>
              <a:spcAft>
                <a:spcPts val="200"/>
              </a:spcAft>
              <a:buFont typeface="Arial" panose="020B0604020202020204" pitchFamily="34" charset="0"/>
              <a:buChar char="•"/>
            </a:pPr>
            <a:r>
              <a:rPr lang="cs-CZ" sz="1500" dirty="false">
                <a:effectLst/>
                <a:latin typeface="Arial Nova Cond" panose="020B0506020202020204" pitchFamily="34" charset="0"/>
              </a:rPr>
              <a:t>Vyhodnocení ohrožení dítěte spočívá ve zjištění skutkových podstat, které jsou nezbytné pro posouzení ohrožení, stanovení míry ohrožení     a shromáždění podkladů pro individuální plán ochrany dítěte.</a:t>
            </a:r>
          </a:p>
          <a:p>
            <a:pPr marL="285750" indent="-228600" algn="just">
              <a:lnSpc>
                <a:spcPct val="90000"/>
              </a:lnSpc>
              <a:spcAft>
                <a:spcPts val="200"/>
              </a:spcAft>
              <a:buFont typeface="Arial" panose="020B0604020202020204" pitchFamily="34" charset="0"/>
              <a:buChar char="•"/>
            </a:pPr>
            <a:r>
              <a:rPr lang="cs-CZ" sz="1500" dirty="false">
                <a:effectLst/>
                <a:latin typeface="Arial Nova Cond" panose="020B0506020202020204" pitchFamily="34" charset="0"/>
              </a:rPr>
              <a:t>Vyhodnocení ohrožení dítěte se provádí prostřednictvím strukturovaných postupů, které zohledňují potřeby dítěte a faktory nejlepšího zájmu dítěte.</a:t>
            </a:r>
          </a:p>
          <a:p>
            <a:pPr marL="285750" indent="-228600" algn="just">
              <a:lnSpc>
                <a:spcPct val="90000"/>
              </a:lnSpc>
              <a:spcAft>
                <a:spcPts val="200"/>
              </a:spcAft>
              <a:buFont typeface="Arial" panose="020B0604020202020204" pitchFamily="34" charset="0"/>
              <a:buChar char="•"/>
            </a:pPr>
            <a:r>
              <a:rPr lang="cs-CZ" sz="1500" dirty="false">
                <a:latin typeface="Arial Nova Cond" panose="020B0506020202020204" pitchFamily="34" charset="0"/>
              </a:rPr>
              <a:t>V případě zjištěného ohrožení je obecním úřadem obce s rozšířenou působnosti zpracováván individuální plán ochrany dítěte </a:t>
            </a:r>
            <a:r>
              <a:rPr lang="cs-CZ" sz="1500" dirty="false">
                <a:latin typeface="Arial" panose="020B0604020202020204" pitchFamily="34" charset="0"/>
                <a:cs typeface="Arial" panose="020B0604020202020204" pitchFamily="34" charset="0"/>
              </a:rPr>
              <a:t>►</a:t>
            </a:r>
            <a:r>
              <a:rPr lang="cs-CZ" sz="1500" dirty="false">
                <a:latin typeface="Arial Nova Cond" panose="020B0506020202020204" pitchFamily="34" charset="0"/>
                <a:cs typeface="Arial" panose="020B0604020202020204" pitchFamily="34" charset="0"/>
              </a:rPr>
              <a:t> </a:t>
            </a:r>
            <a:r>
              <a:rPr lang="cs-CZ" sz="1500" u="sng" dirty="false">
                <a:latin typeface="Arial Nova Cond" panose="020B0506020202020204" pitchFamily="34" charset="0"/>
                <a:cs typeface="Arial" panose="020B0604020202020204" pitchFamily="34" charset="0"/>
              </a:rPr>
              <a:t>změny          v oblasti povinné součinnosti a koordinace spolupráce.  </a:t>
            </a:r>
            <a:endParaRPr lang="cs-CZ" sz="1500" u="sng" dirty="false">
              <a:effectLst/>
              <a:latin typeface="Arial Nova Cond" panose="020B0506020202020204" pitchFamily="34" charset="0"/>
            </a:endParaRPr>
          </a:p>
          <a:p>
            <a:pPr marL="342900" lvl="0" indent="-228600" algn="just">
              <a:lnSpc>
                <a:spcPct val="90000"/>
              </a:lnSpc>
              <a:spcAft>
                <a:spcPts val="200"/>
              </a:spcAft>
              <a:buFont typeface="Arial" panose="020B0604020202020204" pitchFamily="34" charset="0"/>
              <a:buChar char="•"/>
              <a:tabLst>
                <a:tab pos="457200" algn="l"/>
              </a:tabLst>
            </a:pPr>
            <a:endParaRPr lang="cs-CZ" sz="1500" dirty="false">
              <a:effectLst/>
              <a:latin typeface="Arial Nova Cond" panose="020B0506020202020204" pitchFamily="34" charset="0"/>
            </a:endParaRPr>
          </a:p>
          <a:p>
            <a:pPr marL="342900" indent="-228600">
              <a:lnSpc>
                <a:spcPct val="90000"/>
              </a:lnSpc>
              <a:spcAft>
                <a:spcPts val="600"/>
              </a:spcAft>
              <a:buFont typeface="Arial" panose="020B0604020202020204" pitchFamily="34" charset="0"/>
              <a:buChar char="•"/>
              <a:tabLst>
                <a:tab pos="457200" algn="l"/>
              </a:tabLst>
            </a:pPr>
            <a:endParaRPr lang="en-US" sz="15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1500" dirty="false"/>
          </a:p>
          <a:p>
            <a:pPr marL="342900" indent="-228600">
              <a:lnSpc>
                <a:spcPct val="90000"/>
              </a:lnSpc>
              <a:spcAft>
                <a:spcPts val="600"/>
              </a:spcAft>
              <a:buFont typeface="Arial" panose="020B0604020202020204" pitchFamily="34" charset="0"/>
              <a:buChar char="•"/>
              <a:tabLst>
                <a:tab pos="457200" algn="l"/>
              </a:tabLst>
            </a:pPr>
            <a:endParaRPr lang="en-US" sz="13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300" dirty="false">
              <a:effectLst/>
            </a:endParaRPr>
          </a:p>
        </p:txBody>
      </p:sp>
    </p:spTree>
    <p:extLst>
      <p:ext uri="{BB962C8B-B14F-4D97-AF65-F5344CB8AC3E}">
        <p14:creationId xmlns:p14="http://schemas.microsoft.com/office/powerpoint/2010/main" val="2221974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34" name="Rectangle 33">
            <a:extLst>
              <a:ext uri="{FF2B5EF4-FFF2-40B4-BE49-F238E27FC236}">
                <a16:creationId xmlns:a16="http://schemas.microsoft.com/office/drawing/2014/main" id="{F541DB91-0B10-46D9-B34B-7BFF9602606D}"/>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36" name="Freeform: Shape 35">
            <a:extLst>
              <a:ext uri="{FF2B5EF4-FFF2-40B4-BE49-F238E27FC236}">
                <a16:creationId xmlns:a16="http://schemas.microsoft.com/office/drawing/2014/main" id="{9CF7FE1C-8BC5-4B0C-A2BC-93AB72C90FDD}"/>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1326075" y="-1"/>
            <a:ext cx="7817925"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bg2">
              <a:alpha val="50000"/>
            </a:schemeClr>
          </a:solidFill>
          <a:ln w="32707" cap="flat">
            <a:noFill/>
            <a:prstDash val="solid"/>
            <a:miter/>
          </a:ln>
        </p:spPr>
        <p:txBody>
          <a:bodyPr wrap="square" rtlCol="false" anchor="ctr">
            <a:noAutofit/>
          </a:bodyPr>
          <a:lstStyle/>
          <a:p>
            <a:pPr algn="ctr"/>
            <a:endParaRPr lang="en-US"/>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11561" y="-346869"/>
            <a:ext cx="8280919" cy="1111573"/>
          </a:xfrm>
        </p:spPr>
        <p:txBody>
          <a:bodyPr vert="horz" lIns="91440" tIns="45720" rIns="91440" bIns="45720" rtlCol="false" anchor="b">
            <a:normAutofit/>
          </a:bodyPr>
          <a:lstStyle/>
          <a:p>
            <a:pPr defTabSz="914400"/>
            <a:r>
              <a:rPr lang="cs-CZ" sz="2400" b="true" kern="1200" dirty="false">
                <a:solidFill>
                  <a:srgbClr val="000099"/>
                </a:solidFill>
                <a:latin typeface="Arial Nova Cond" panose="020B0506020202020204" pitchFamily="34" charset="0"/>
              </a:rPr>
              <a:t>Praktický příklad dopadu nové právní úpravy </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611561" y="836712"/>
            <a:ext cx="7903790" cy="5340251"/>
          </a:xfrm>
          <a:prstGeom prst="rect">
            <a:avLst/>
          </a:prstGeom>
        </p:spPr>
        <p:txBody>
          <a:bodyPr vert="horz" lIns="91440" tIns="45720" rIns="91440" bIns="45720" rtlCol="false" anchor="t">
            <a:normAutofit/>
          </a:bodyPr>
          <a:lstStyle/>
          <a:p>
            <a:pPr marL="57150" lvl="0">
              <a:lnSpc>
                <a:spcPct val="90000"/>
              </a:lnSpc>
              <a:spcAft>
                <a:spcPts val="600"/>
              </a:spcAft>
            </a:pPr>
            <a:endParaRPr lang="cs-CZ" sz="1600" b="true" dirty="false">
              <a:latin typeface="Arial Nova Cond" panose="020B0506020202020204" pitchFamily="34" charset="0"/>
            </a:endParaRPr>
          </a:p>
          <a:p>
            <a:pPr marL="57150" lvl="0">
              <a:lnSpc>
                <a:spcPct val="90000"/>
              </a:lnSpc>
              <a:spcAft>
                <a:spcPts val="600"/>
              </a:spcAft>
            </a:pPr>
            <a:r>
              <a:rPr lang="cs-CZ" sz="1600" b="true" dirty="false">
                <a:latin typeface="Arial Nova Cond" panose="020B0506020202020204" pitchFamily="34" charset="0"/>
              </a:rPr>
              <a:t>Podnět ze školy, zhoršený prospěch a chování dítěte, souvisí s problémy v rodině… </a:t>
            </a:r>
          </a:p>
          <a:p>
            <a:pPr marL="285750" lvl="0" indent="-228600">
              <a:lnSpc>
                <a:spcPct val="90000"/>
              </a:lnSpc>
              <a:spcAft>
                <a:spcPts val="600"/>
              </a:spcAft>
              <a:buFont typeface="Arial" panose="020B0604020202020204" pitchFamily="34" charset="0"/>
              <a:buChar char="•"/>
            </a:pPr>
            <a:endParaRPr lang="cs-CZ" sz="1600" b="true" dirty="false">
              <a:latin typeface="Arial Nova Cond" panose="020B0506020202020204" pitchFamily="34" charset="0"/>
            </a:endParaRPr>
          </a:p>
          <a:p>
            <a:pPr marL="285750" lvl="0" indent="-228600" algn="just">
              <a:lnSpc>
                <a:spcPct val="90000"/>
              </a:lnSpc>
              <a:spcAft>
                <a:spcPts val="600"/>
              </a:spcAft>
              <a:buFont typeface="Arial" panose="020B0604020202020204" pitchFamily="34" charset="0"/>
              <a:buChar char="•"/>
            </a:pPr>
            <a:r>
              <a:rPr lang="cs-CZ" sz="1600" b="true" dirty="false">
                <a:latin typeface="Arial Nova Cond" panose="020B0506020202020204" pitchFamily="34" charset="0"/>
              </a:rPr>
              <a:t>Dnešní stav: </a:t>
            </a:r>
            <a:r>
              <a:rPr lang="cs-CZ" sz="1600" dirty="false">
                <a:latin typeface="Arial Nova Cond" panose="020B0506020202020204" pitchFamily="34" charset="0"/>
              </a:rPr>
              <a:t>Podnět je postoupen orgánu sociálně-právní ochrany dětí, ten vyhodnotí, zda jde o dítě „ohrožené“ ve smyslu  § 6 zákona o sociálně-právní ochraně dětí (toto ustanovení obsahuje taxativní výčet). Pokud nejsou zjištěny faktory uvedené v zákoně, končí věcná příslušnost OSPOD, škola je pouze informována, že dítě není ohrožené. Informace může (ale nemusí) být předána na oddělení sociální práce téhož úřadu k dalším úkonům (podle statistik se tak děje v omezeném počtu případů) nebo je rodině doporučena sociální služba.  </a:t>
            </a:r>
            <a:endParaRPr lang="en-US" sz="1600" dirty="false">
              <a:effectLst/>
              <a:latin typeface="Arial Nova Cond" panose="020B0506020202020204" pitchFamily="34" charset="0"/>
            </a:endParaRPr>
          </a:p>
          <a:p>
            <a:pPr marL="342900" indent="-228600">
              <a:lnSpc>
                <a:spcPct val="90000"/>
              </a:lnSpc>
              <a:spcAft>
                <a:spcPts val="600"/>
              </a:spcAft>
              <a:buFont typeface="Arial" panose="020B0604020202020204" pitchFamily="34" charset="0"/>
              <a:buChar char="•"/>
              <a:tabLst>
                <a:tab pos="457200" algn="l"/>
              </a:tabLst>
            </a:pPr>
            <a:endParaRPr lang="en-US" sz="1600" dirty="false">
              <a:effectLst/>
              <a:latin typeface="Arial Nova Cond" panose="020B0506020202020204" pitchFamily="34" charset="0"/>
            </a:endParaRPr>
          </a:p>
          <a:p>
            <a:pPr marL="342900" indent="-228600" algn="just">
              <a:lnSpc>
                <a:spcPct val="90000"/>
              </a:lnSpc>
              <a:spcAft>
                <a:spcPts val="600"/>
              </a:spcAft>
              <a:buFont typeface="Arial" panose="020B0604020202020204" pitchFamily="34" charset="0"/>
              <a:buChar char="•"/>
              <a:tabLst>
                <a:tab pos="457200" algn="l"/>
              </a:tabLst>
            </a:pPr>
            <a:r>
              <a:rPr lang="cs-CZ" sz="1600" b="true" dirty="false">
                <a:effectLst/>
                <a:latin typeface="Arial Nova Cond" panose="020B0506020202020204" pitchFamily="34" charset="0"/>
              </a:rPr>
              <a:t>Nová právní úprava: </a:t>
            </a:r>
            <a:r>
              <a:rPr lang="cs-CZ" sz="1600" dirty="false">
                <a:effectLst/>
                <a:latin typeface="Arial Nova Cond" panose="020B0506020202020204" pitchFamily="34" charset="0"/>
              </a:rPr>
              <a:t>Obecní úřad obec s rozšířenou působností stejně jako dnes vyhodnotí situaci dítěte. Pokud je zjištěna nepříznivá sociální situace rodiny, je rodině nabídnuta pomoc při péči o dítě (koordinuje úřad a může tuto pomoc i přímo hradit). </a:t>
            </a:r>
            <a:r>
              <a:rPr lang="cs-CZ" sz="1600" b="false" i="false" dirty="false">
                <a:effectLst/>
                <a:latin typeface="Arial Nova Cond" panose="020B0506020202020204" pitchFamily="34" charset="0"/>
              </a:rPr>
              <a:t>Intenzita pomoci se odvíjí od situace rodiny a míry ohrožení dítěte </a:t>
            </a:r>
            <a:r>
              <a:rPr lang="cs-CZ" sz="1600" dirty="false">
                <a:latin typeface="Arial Nova Cond" panose="020B0506020202020204" pitchFamily="34" charset="0"/>
              </a:rPr>
              <a:t>V rámci sociální práce se hodnotí </a:t>
            </a:r>
            <a:r>
              <a:rPr lang="cs-CZ" sz="1600" b="false" i="false" dirty="false">
                <a:effectLst/>
                <a:latin typeface="Arial Nova Cond" panose="020B0506020202020204" pitchFamily="34" charset="0"/>
              </a:rPr>
              <a:t>životní úroveň dítěte a podmínky nezbytné pro zdravý tělesný, duševní a sociální vývoj dítěte. Práce s rodinou probíhá na bázi koordinované spolupráce (case management), škola je součástí </a:t>
            </a:r>
            <a:r>
              <a:rPr lang="cs-CZ" sz="1600" dirty="false">
                <a:latin typeface="Arial Nova Cond" panose="020B0506020202020204" pitchFamily="34" charset="0"/>
              </a:rPr>
              <a:t>práce s rodinou a dítětem (podobně jako poskytovatelé služeb a další subjekty).    </a:t>
            </a:r>
            <a:r>
              <a:rPr lang="cs-CZ" sz="1600" dirty="false">
                <a:effectLst/>
                <a:latin typeface="Arial Nova Cond" panose="020B0506020202020204" pitchFamily="34" charset="0"/>
              </a:rPr>
              <a:t>V rámci pomoci při péči je nastaven jiný „předěl“, než je tomu dnes u § 6, a to je souhlas či nesouhlas rodiče (rodič je aktérem změny) + míra ohrožení dítěte. Je-li to v zájmu dítěte, jsou přijímána opatření bez souhlasu rodiče (nahrazení souhlasu rozhodnutím soudu/správním rozhodnutím – dle zvolené varianty).</a:t>
            </a:r>
            <a:endParaRPr lang="en-US" sz="1600" b="true" dirty="false">
              <a:effectLst/>
              <a:latin typeface="Arial Nova Cond" panose="020B0506020202020204" pitchFamily="34" charset="0"/>
            </a:endParaRPr>
          </a:p>
        </p:txBody>
      </p:sp>
    </p:spTree>
    <p:extLst>
      <p:ext uri="{BB962C8B-B14F-4D97-AF65-F5344CB8AC3E}">
        <p14:creationId xmlns:p14="http://schemas.microsoft.com/office/powerpoint/2010/main" val="3381848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bg>
      <p:bgPr>
        <a:solidFill>
          <a:schemeClr val="bg1"/>
        </a:solidFill>
        <a:effectLst/>
      </p:bgPr>
    </p:bg>
    <p:spTree>
      <p:nvGrpSpPr>
        <p:cNvPr id="1" name=""/>
        <p:cNvGrpSpPr/>
        <p:nvPr/>
      </p:nvGrpSpPr>
      <p:grpSpPr>
        <a:xfrm>
          <a:off x="0" y="0"/>
          <a:ext cx="0" cy="0"/>
          <a:chOff x="0" y="0"/>
          <a:chExt cx="0" cy="0"/>
        </a:xfrm>
      </p:grpSpPr>
      <p:sp useBgFill="true">
        <p:nvSpPr>
          <p:cNvPr id="12" name="Rectangle 11">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false" anchor="ctr"/>
          <a:lstStyle/>
          <a:p>
            <a:pPr algn="ctr"/>
            <a:endParaRPr lang="en-US"/>
          </a:p>
        </p:txBody>
      </p:sp>
      <p:sp>
        <p:nvSpPr>
          <p:cNvPr id="14" name="Freeform: Shape 13">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TextEdit="true" noGrp="true" noRot="true" noChangeAspect="true" noMove="true" noResize="true" noEditPoints="true" noAdjustHandles="true" noChangeArrowheads="true" noChangeShapeType="true"/>
          </p:cNvSpPr>
          <p:nvPr>
            <p:extLst>
              <p:ext uri="{386F3935-93C4-4BCD-93E2-E3B085C9AB24}">
                <p16:designElem xmlns:p16="http://schemas.microsoft.com/office/powerpoint/2015/main" val="1"/>
              </p:ext>
            </p:extLst>
          </p:nvPr>
        </p:nvSpPr>
        <p:spPr>
          <a:xfrm flipH="true">
            <a:off x="0" y="0"/>
            <a:ext cx="4133778"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false" anchor="ctr"/>
          <a:lstStyle/>
          <a:p>
            <a:endParaRPr lang="en-US" dirty="false"/>
          </a:p>
        </p:txBody>
      </p:sp>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323529" y="713312"/>
            <a:ext cx="2736303" cy="699464"/>
          </a:xfrm>
        </p:spPr>
        <p:txBody>
          <a:bodyPr vert="horz" lIns="91440" tIns="45720" rIns="91440" bIns="45720" rtlCol="false" anchor="ctr">
            <a:normAutofit fontScale="90000"/>
          </a:bodyPr>
          <a:lstStyle/>
          <a:p>
            <a:pPr defTabSz="914400"/>
            <a:r>
              <a:rPr lang="cs-CZ" sz="2400" b="true" kern="1200" dirty="false">
                <a:solidFill>
                  <a:srgbClr val="000099"/>
                </a:solidFill>
                <a:latin typeface="Arial Nova Cond" panose="020B0506020202020204" pitchFamily="34" charset="0"/>
              </a:rPr>
              <a:t>Služby ochrany dětí    a podpory rodin </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2915816" y="620688"/>
            <a:ext cx="5904655" cy="6624736"/>
          </a:xfrm>
          <a:prstGeom prst="rect">
            <a:avLst/>
          </a:prstGeom>
        </p:spPr>
        <p:txBody>
          <a:bodyPr vert="horz" lIns="91440" tIns="45720" rIns="91440" bIns="45720" rtlCol="false" anchor="ctr">
            <a:normAutofit lnSpcReduction="10000"/>
          </a:bodyPr>
          <a:lstStyle/>
          <a:p>
            <a:pPr marL="57150" lvl="0" algn="just">
              <a:lnSpc>
                <a:spcPct val="90000"/>
              </a:lnSpc>
              <a:spcAft>
                <a:spcPts val="600"/>
              </a:spcAft>
            </a:pPr>
            <a:endParaRPr lang="cs-CZ" sz="1400" dirty="false">
              <a:effectLst/>
              <a:latin typeface="Arial Nova Cond" panose="020B0506020202020204" pitchFamily="34" charset="0"/>
            </a:endParaRPr>
          </a:p>
          <a:p>
            <a:pPr marL="285750" lvl="0" indent="-228600" algn="just">
              <a:lnSpc>
                <a:spcPct val="90000"/>
              </a:lnSpc>
              <a:spcAft>
                <a:spcPts val="600"/>
              </a:spcAft>
              <a:buFont typeface="Arial" panose="020B0604020202020204" pitchFamily="34" charset="0"/>
              <a:buChar char="•"/>
            </a:pPr>
            <a:endParaRPr lang="cs-CZ" sz="1400" dirty="false">
              <a:effectLst/>
              <a:latin typeface="Arial Nova Cond" panose="020B0506020202020204" pitchFamily="34" charset="0"/>
            </a:endParaRPr>
          </a:p>
          <a:p>
            <a:pPr marL="285750" lvl="0" indent="-228600" algn="just">
              <a:lnSpc>
                <a:spcPct val="108000"/>
              </a:lnSpc>
              <a:spcAft>
                <a:spcPts val="200"/>
              </a:spcAft>
              <a:buFont typeface="Arial" panose="020B0604020202020204" pitchFamily="34" charset="0"/>
              <a:buChar char="•"/>
            </a:pPr>
            <a:r>
              <a:rPr lang="cs-CZ" sz="1500" dirty="false">
                <a:effectLst/>
                <a:latin typeface="Arial Nova Cond" panose="020B0506020202020204" pitchFamily="34" charset="0"/>
              </a:rPr>
              <a:t>Nový koncept </a:t>
            </a:r>
            <a:r>
              <a:rPr lang="cs-CZ" sz="1500" b="true" dirty="false">
                <a:effectLst/>
                <a:latin typeface="Arial Nova Cond" panose="020B0506020202020204" pitchFamily="34" charset="0"/>
              </a:rPr>
              <a:t>mezioborových služeb ochrany dětí a podpory </a:t>
            </a:r>
            <a:r>
              <a:rPr lang="cs-CZ" sz="1500" b="true" dirty="false">
                <a:latin typeface="Arial Nova Cond" panose="020B0506020202020204" pitchFamily="34" charset="0"/>
              </a:rPr>
              <a:t>rodin</a:t>
            </a:r>
            <a:r>
              <a:rPr lang="cs-CZ" sz="1500" dirty="false">
                <a:latin typeface="Arial Nova Cond" panose="020B0506020202020204" pitchFamily="34" charset="0"/>
              </a:rPr>
              <a:t>.</a:t>
            </a:r>
          </a:p>
          <a:p>
            <a:pPr marL="285750" lvl="0" indent="-228600" algn="just">
              <a:lnSpc>
                <a:spcPct val="108000"/>
              </a:lnSpc>
              <a:spcAft>
                <a:spcPts val="200"/>
              </a:spcAft>
              <a:buFont typeface="Arial" panose="020B0604020202020204" pitchFamily="34" charset="0"/>
              <a:buChar char="•"/>
            </a:pPr>
            <a:r>
              <a:rPr lang="cs-CZ" sz="1500" dirty="false">
                <a:latin typeface="Arial Nova Cond" panose="020B0506020202020204" pitchFamily="34" charset="0"/>
              </a:rPr>
              <a:t>Zahrnuje široké spektrum činností (definovaných jako „účel služeb“): od koordinace dobrovolnických a svépomocných aktivit přes poskytování poradenství a přímé pomoci všem cílovým skupinám, </a:t>
            </a:r>
            <a:r>
              <a:rPr lang="cs-CZ" sz="1500" dirty="false">
                <a:effectLst/>
                <a:latin typeface="Arial Nova Cond" panose="020B0506020202020204" pitchFamily="34" charset="0"/>
              </a:rPr>
              <a:t>pomoc při ochraně práv, nároků a oprávněných zájmů dítěte po poskytování pobytových služeb a zajištění návazné péče o mladé dospělé.</a:t>
            </a:r>
          </a:p>
          <a:p>
            <a:pPr marL="285750" lvl="0" indent="-228600" algn="just">
              <a:lnSpc>
                <a:spcPct val="108000"/>
              </a:lnSpc>
              <a:spcAft>
                <a:spcPts val="200"/>
              </a:spcAft>
              <a:buFont typeface="Arial" panose="020B0604020202020204" pitchFamily="34" charset="0"/>
              <a:buChar char="•"/>
            </a:pPr>
            <a:r>
              <a:rPr lang="cs-CZ" sz="1500" dirty="false">
                <a:effectLst/>
                <a:latin typeface="Arial Nova Cond" panose="020B0506020202020204" pitchFamily="34" charset="0"/>
              </a:rPr>
              <a:t>Poskytovatel služeb ochrany dětí a podpory rodin může v rámci své činnosti naplňovat jeden či více účelů služeb ochrany dětí a podpory rodin. </a:t>
            </a:r>
            <a:r>
              <a:rPr lang="cs-CZ" sz="1500" dirty="false">
                <a:latin typeface="Arial Nova Cond" panose="020B0506020202020204" pitchFamily="34" charset="0"/>
              </a:rPr>
              <a:t>Každý poskytovatel se (podle rozsahu činností) </a:t>
            </a:r>
            <a:r>
              <a:rPr lang="cs-CZ" sz="1500" dirty="false">
                <a:effectLst/>
                <a:latin typeface="Arial Nova Cond" panose="020B0506020202020204" pitchFamily="34" charset="0"/>
              </a:rPr>
              <a:t>podílí na zjišťování potřeb </a:t>
            </a:r>
            <a:r>
              <a:rPr lang="cs-CZ" sz="1500" dirty="false">
                <a:latin typeface="Arial Nova Cond" panose="020B0506020202020204" pitchFamily="34" charset="0"/>
              </a:rPr>
              <a:t>cílových skupin.</a:t>
            </a:r>
          </a:p>
          <a:p>
            <a:pPr marL="285750" indent="-228600" algn="just">
              <a:lnSpc>
                <a:spcPct val="108000"/>
              </a:lnSpc>
              <a:spcAft>
                <a:spcPts val="200"/>
              </a:spcAft>
              <a:buFont typeface="Arial" panose="020B0604020202020204" pitchFamily="34" charset="0"/>
              <a:buChar char="•"/>
            </a:pPr>
            <a:r>
              <a:rPr lang="cs-CZ" sz="1500" dirty="false">
                <a:effectLst/>
                <a:latin typeface="Arial Nova Cond" panose="020B0506020202020204" pitchFamily="34" charset="0"/>
              </a:rPr>
              <a:t>Služby ochrany dětí a podpory rodin jsou poskytovány terénní, ambulantní     a pobytovou formou. </a:t>
            </a:r>
            <a:endParaRPr lang="cs-CZ" sz="1500" dirty="false">
              <a:latin typeface="Arial Nova Cond" panose="020B0506020202020204" pitchFamily="34" charset="0"/>
            </a:endParaRPr>
          </a:p>
          <a:p>
            <a:pPr marL="285750" lvl="0" indent="-228600" algn="just">
              <a:lnSpc>
                <a:spcPct val="108000"/>
              </a:lnSpc>
              <a:spcAft>
                <a:spcPts val="200"/>
              </a:spcAft>
              <a:buFont typeface="Arial" panose="020B0604020202020204" pitchFamily="34" charset="0"/>
              <a:buChar char="•"/>
            </a:pPr>
            <a:r>
              <a:rPr lang="cs-CZ" sz="1500" dirty="false">
                <a:effectLst/>
                <a:latin typeface="Arial Nova Cond" panose="020B0506020202020204" pitchFamily="34" charset="0"/>
              </a:rPr>
              <a:t>Poskytovaným službám ochrany dětí a podpory rodin, zejména cílové skupině, kapacitě a formě služby musí odpovídat personální, technické         a materiální podmínky poskytovatele. Z</a:t>
            </a:r>
            <a:r>
              <a:rPr lang="cs-CZ" sz="1500" dirty="false">
                <a:latin typeface="Arial Nova Cond" panose="020B0506020202020204" pitchFamily="34" charset="0"/>
                <a:ea typeface="Calibri" panose="020F0502020204030204" pitchFamily="34" charset="0"/>
                <a:cs typeface="Times New Roman" panose="02020603050405020304" pitchFamily="18" charset="0"/>
              </a:rPr>
              <a:t>ákladní podmínkou registrace je odpovídající úroveň koncepce (popis zajištění služby, metod práce atd.)                 a splnění dalších podmínek stanovených zákonem (bezúhonnost atd.). </a:t>
            </a:r>
            <a:r>
              <a:rPr lang="cs-CZ" sz="1500" dirty="false">
                <a:effectLst/>
                <a:latin typeface="Arial Nova Cond" panose="020B0506020202020204" pitchFamily="34" charset="0"/>
                <a:ea typeface="Calibri" panose="020F0502020204030204" pitchFamily="34" charset="0"/>
                <a:cs typeface="Times New Roman" panose="02020603050405020304" pitchFamily="18" charset="0"/>
              </a:rPr>
              <a:t>Registrace je vydávána na dobu určitou (10 let</a:t>
            </a:r>
            <a:r>
              <a:rPr lang="cs-CZ" sz="1500" dirty="false">
                <a:latin typeface="Arial Nova Cond" panose="020B0506020202020204" pitchFamily="34" charset="0"/>
                <a:ea typeface="Calibri" panose="020F0502020204030204" pitchFamily="34" charset="0"/>
                <a:cs typeface="Times New Roman" panose="02020603050405020304" pitchFamily="18" charset="0"/>
              </a:rPr>
              <a:t>). </a:t>
            </a:r>
          </a:p>
          <a:p>
            <a:pPr marL="273050" indent="-273050" algn="just">
              <a:lnSpc>
                <a:spcPct val="108000"/>
              </a:lnSpc>
              <a:spcAft>
                <a:spcPts val="200"/>
              </a:spcAft>
              <a:buFont typeface="Wingdings" panose="05000000000000000000" pitchFamily="2" charset="2"/>
              <a:buChar char="§"/>
            </a:pPr>
            <a:r>
              <a:rPr lang="cs-CZ" sz="1500" dirty="false">
                <a:effectLst/>
                <a:latin typeface="Arial Nova Cond" panose="020B0506020202020204" pitchFamily="34" charset="0"/>
                <a:ea typeface="Calibri" panose="020F0502020204030204" pitchFamily="34" charset="0"/>
                <a:cs typeface="Times New Roman" panose="02020603050405020304" pitchFamily="18" charset="0"/>
              </a:rPr>
              <a:t>Je nutno rozlišovat mezi registrací (oprávnění k činnosti) a zařazením služby do systému veřejného financování (garantované sítě služeb).</a:t>
            </a:r>
            <a:endParaRPr lang="en-US" sz="1500" dirty="false">
              <a:effectLst/>
              <a:latin typeface="Arial Nova Cond" panose="020B0506020202020204" pitchFamily="34" charset="0"/>
            </a:endParaRPr>
          </a:p>
          <a:p>
            <a:pPr marL="273050" indent="-273050" algn="just">
              <a:lnSpc>
                <a:spcPct val="108000"/>
              </a:lnSpc>
              <a:spcAft>
                <a:spcPts val="200"/>
              </a:spcAft>
              <a:buFont typeface="Wingdings" panose="05000000000000000000" pitchFamily="2" charset="2"/>
              <a:buChar char="§"/>
            </a:pPr>
            <a:r>
              <a:rPr lang="cs-CZ" sz="1500" dirty="false">
                <a:effectLst/>
                <a:latin typeface="Arial Nova Cond" panose="020B0506020202020204" pitchFamily="34" charset="0"/>
              </a:rPr>
              <a:t>Služby ochrany dětí a podpory rodin jsou poskytovány na základě smlouvy. Poskytovatel služeb ochrany dětí a podpory rodin může prostřednictvím koncepce poskytování služeb ochrany dětí a podpory rodin vymezit služby, které jsou poskytovány anonymně nebo bez písemného závazku spolupráce.</a:t>
            </a:r>
            <a:endParaRPr lang="en-US" sz="1500" dirty="false">
              <a:effectLst/>
              <a:latin typeface="Arial Nova Cond" panose="020B0506020202020204" pitchFamily="34" charset="0"/>
            </a:endParaRPr>
          </a:p>
          <a:p>
            <a:pPr marL="285750" lvl="0" indent="-228600">
              <a:lnSpc>
                <a:spcPct val="90000"/>
              </a:lnSpc>
              <a:spcAft>
                <a:spcPts val="600"/>
              </a:spcAft>
              <a:buFont typeface="Arial" panose="020B0604020202020204" pitchFamily="34" charset="0"/>
              <a:buChar char="•"/>
            </a:pPr>
            <a:endParaRPr lang="en-US" sz="12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2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1200" dirty="false">
              <a:effectLst/>
            </a:endParaRPr>
          </a:p>
          <a:p>
            <a:pPr marL="342900" indent="-228600">
              <a:lnSpc>
                <a:spcPct val="90000"/>
              </a:lnSpc>
              <a:spcAft>
                <a:spcPts val="600"/>
              </a:spcAft>
              <a:buFont typeface="Arial" panose="020B0604020202020204" pitchFamily="34" charset="0"/>
              <a:buChar char="•"/>
              <a:tabLst>
                <a:tab pos="457200" algn="l"/>
              </a:tabLst>
            </a:pPr>
            <a:endParaRPr lang="en-US" sz="1200" dirty="false"/>
          </a:p>
          <a:p>
            <a:pPr marL="342900" indent="-228600">
              <a:lnSpc>
                <a:spcPct val="90000"/>
              </a:lnSpc>
              <a:spcAft>
                <a:spcPts val="600"/>
              </a:spcAft>
              <a:buFont typeface="Arial" panose="020B0604020202020204" pitchFamily="34" charset="0"/>
              <a:buChar char="•"/>
              <a:tabLst>
                <a:tab pos="457200" algn="l"/>
              </a:tabLst>
            </a:pPr>
            <a:endParaRPr lang="en-US" sz="1200" dirty="false">
              <a:effectLst/>
            </a:endParaRPr>
          </a:p>
          <a:p>
            <a:pPr marL="342900" lvl="0" indent="-228600">
              <a:lnSpc>
                <a:spcPct val="90000"/>
              </a:lnSpc>
              <a:spcAft>
                <a:spcPts val="600"/>
              </a:spcAft>
              <a:buFont typeface="Arial" panose="020B0604020202020204" pitchFamily="34" charset="0"/>
              <a:buChar char="•"/>
              <a:tabLst>
                <a:tab pos="457200" algn="l"/>
              </a:tabLst>
            </a:pPr>
            <a:endParaRPr lang="en-US" sz="1200" dirty="false">
              <a:effectLst/>
            </a:endParaRPr>
          </a:p>
        </p:txBody>
      </p:sp>
    </p:spTree>
    <p:extLst>
      <p:ext uri="{BB962C8B-B14F-4D97-AF65-F5344CB8AC3E}">
        <p14:creationId xmlns:p14="http://schemas.microsoft.com/office/powerpoint/2010/main" val="343009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xmlns:mc="http://schemas.openxmlformats.org/markup-compatibility/2006" xmlns:c="http://schemas.openxmlformats.org/drawingml/2006/chart" xmlns:cdr="http://schemas.openxmlformats.org/drawingml/2006/chartDrawing" xmlns:dgm="http://schemas.openxmlformats.org/drawingml/2006/diagram" xmlns:pic="http://schemas.openxmlformats.org/drawingml/2006/picture" xmlns:wp="http://schemas.openxmlformats.org/drawingml/2006/wordprocessingDrawing" xmlns:wp14="http://schemas.microsoft.com/office/word/2010/wordprocessingDrawing" xmlns:xdr="http://schemas.openxmlformats.org/drawingml/2006/spreadsheetDrawing" xmlns:comp="http://schemas.openxmlformats.org/drawingml/2006/compatibility" xmlns:lc="http://schemas.openxmlformats.org/drawingml/2006/lockedCanvas">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9850B6-1593-CF90-A552-B4DAB9B225F2}"/>
              </a:ext>
            </a:extLst>
          </p:cNvPr>
          <p:cNvSpPr>
            <a:spLocks noGrp="true"/>
          </p:cNvSpPr>
          <p:nvPr>
            <p:ph type="title"/>
          </p:nvPr>
        </p:nvSpPr>
        <p:spPr>
          <a:xfrm>
            <a:off x="611561" y="-346869"/>
            <a:ext cx="8280919" cy="1111573"/>
          </a:xfrm>
        </p:spPr>
        <p:txBody>
          <a:bodyPr vert="horz" lIns="91440" tIns="45720" rIns="91440" bIns="45720" rtlCol="false" anchor="b">
            <a:normAutofit/>
          </a:bodyPr>
          <a:lstStyle/>
          <a:p>
            <a:pPr defTabSz="914400"/>
            <a:r>
              <a:rPr lang="cs-CZ" sz="2400" b="true" kern="1200" dirty="false">
                <a:solidFill>
                  <a:srgbClr val="000099"/>
                </a:solidFill>
                <a:latin typeface="Arial Nova Cond" panose="020B0506020202020204" pitchFamily="34" charset="0"/>
              </a:rPr>
              <a:t>Praktický příklad dopadu nové právní úpravy </a:t>
            </a:r>
          </a:p>
        </p:txBody>
      </p:sp>
      <p:sp>
        <p:nvSpPr>
          <p:cNvPr id="7" name="TextovéPole 6">
            <a:extLst>
              <a:ext uri="{FF2B5EF4-FFF2-40B4-BE49-F238E27FC236}">
                <a16:creationId xmlns:a16="http://schemas.microsoft.com/office/drawing/2014/main" id="{4C6D7AB5-2CF5-115A-B87A-7DDDB656EE17}"/>
              </a:ext>
            </a:extLst>
          </p:cNvPr>
          <p:cNvSpPr txBox="true"/>
          <p:nvPr/>
        </p:nvSpPr>
        <p:spPr>
          <a:xfrm>
            <a:off x="611561" y="836712"/>
            <a:ext cx="7903790" cy="5340251"/>
          </a:xfrm>
          <a:prstGeom prst="rect">
            <a:avLst/>
          </a:prstGeom>
        </p:spPr>
        <p:txBody>
          <a:bodyPr vert="horz" lIns="91440" tIns="45720" rIns="91440" bIns="45720" rtlCol="false" anchor="t">
            <a:normAutofit lnSpcReduction="10000"/>
          </a:bodyPr>
          <a:lstStyle/>
          <a:p>
            <a:pPr marL="57150" lvl="0">
              <a:lnSpc>
                <a:spcPct val="90000"/>
              </a:lnSpc>
              <a:spcAft>
                <a:spcPts val="600"/>
              </a:spcAft>
            </a:pPr>
            <a:r>
              <a:rPr lang="cs-CZ" sz="1600" b="true" dirty="false">
                <a:highlight>
                  <a:srgbClr val="C0C0C0"/>
                </a:highlight>
                <a:latin typeface="Arial Nova Cond" panose="020B0506020202020204" pitchFamily="34" charset="0"/>
              </a:rPr>
              <a:t>Komunitní centrum (činnosti v oblasti prevence a přímé pomoc dětem a rodinám)    </a:t>
            </a:r>
          </a:p>
          <a:p>
            <a:pPr marL="285750" lvl="0" indent="-228600">
              <a:lnSpc>
                <a:spcPct val="90000"/>
              </a:lnSpc>
              <a:spcAft>
                <a:spcPts val="600"/>
              </a:spcAft>
              <a:buFont typeface="Arial" panose="020B0604020202020204" pitchFamily="34" charset="0"/>
              <a:buChar char="•"/>
            </a:pPr>
            <a:endParaRPr lang="cs-CZ" sz="1600" b="true" dirty="false">
              <a:latin typeface="Arial Nova Cond" panose="020B0506020202020204" pitchFamily="34" charset="0"/>
            </a:endParaRPr>
          </a:p>
          <a:p>
            <a:pPr marL="285750" lvl="0" indent="-228600" algn="just">
              <a:lnSpc>
                <a:spcPct val="90000"/>
              </a:lnSpc>
              <a:spcAft>
                <a:spcPts val="600"/>
              </a:spcAft>
              <a:buFont typeface="Arial" panose="020B0604020202020204" pitchFamily="34" charset="0"/>
              <a:buChar char="•"/>
            </a:pPr>
            <a:r>
              <a:rPr lang="cs-CZ" sz="1600" b="true" dirty="false">
                <a:latin typeface="Arial Nova Cond" panose="020B0506020202020204" pitchFamily="34" charset="0"/>
              </a:rPr>
              <a:t>Dnešní stav: </a:t>
            </a:r>
            <a:r>
              <a:rPr lang="cs-CZ" sz="1600" dirty="false">
                <a:latin typeface="Arial Nova Cond" panose="020B0506020202020204" pitchFamily="34" charset="0"/>
              </a:rPr>
              <a:t>neexistuje právní úprava činnosti, financování je odkázáno na nenárokové dotace územní samosprávy nebo dotační řízení na úrovni ministerstva. Ze strany center je vyvíjen tlak, aby právní úprava definovala množství nových druhů sociálních služeb či pověření k výkonu sociálně-právní ochraně dětí (jde o jev, který se týká mnoha dalších typů služeb). </a:t>
            </a:r>
            <a:endParaRPr lang="en-US" sz="1600" dirty="false">
              <a:effectLst/>
              <a:latin typeface="Arial Nova Cond" panose="020B0506020202020204" pitchFamily="34" charset="0"/>
            </a:endParaRPr>
          </a:p>
          <a:p>
            <a:pPr marL="342900" indent="-228600">
              <a:lnSpc>
                <a:spcPct val="90000"/>
              </a:lnSpc>
              <a:spcAft>
                <a:spcPts val="600"/>
              </a:spcAft>
              <a:buFont typeface="Arial" panose="020B0604020202020204" pitchFamily="34" charset="0"/>
              <a:buChar char="•"/>
              <a:tabLst>
                <a:tab pos="457200" algn="l"/>
              </a:tabLst>
            </a:pPr>
            <a:endParaRPr lang="en-US" sz="1600" dirty="false">
              <a:effectLst/>
              <a:latin typeface="Arial Nova Cond" panose="020B0506020202020204" pitchFamily="34" charset="0"/>
            </a:endParaRPr>
          </a:p>
          <a:p>
            <a:pPr marL="342900" indent="-228600" algn="just">
              <a:lnSpc>
                <a:spcPct val="90000"/>
              </a:lnSpc>
              <a:spcAft>
                <a:spcPts val="600"/>
              </a:spcAft>
              <a:buFont typeface="Arial" panose="020B0604020202020204" pitchFamily="34" charset="0"/>
              <a:buChar char="•"/>
              <a:tabLst>
                <a:tab pos="457200" algn="l"/>
              </a:tabLst>
            </a:pPr>
            <a:r>
              <a:rPr lang="cs-CZ" sz="1600" b="true" dirty="false">
                <a:effectLst/>
                <a:latin typeface="Arial Nova Cond" panose="020B0506020202020204" pitchFamily="34" charset="0"/>
              </a:rPr>
              <a:t>Nová právní úprava: </a:t>
            </a:r>
            <a:r>
              <a:rPr lang="cs-CZ" sz="1600" dirty="false">
                <a:latin typeface="Arial Nova Cond" panose="020B0506020202020204" pitchFamily="34" charset="0"/>
              </a:rPr>
              <a:t>umožňuje </a:t>
            </a:r>
            <a:r>
              <a:rPr lang="cs-CZ" sz="1600" dirty="false">
                <a:effectLst/>
                <a:latin typeface="Arial Nova Cond" panose="020B0506020202020204" pitchFamily="34" charset="0"/>
              </a:rPr>
              <a:t>registraci poskytovatelem služby ochrany dětí a podpory rodin (za podmínky naplnění odpovídajících podmínek) a vstup do garantované sítě služeb, pokud budou </a:t>
            </a:r>
            <a:r>
              <a:rPr lang="cs-CZ" sz="1600" dirty="false">
                <a:latin typeface="Arial Nova Cond" panose="020B0506020202020204" pitchFamily="34" charset="0"/>
              </a:rPr>
              <a:t>poskytované služby</a:t>
            </a:r>
            <a:r>
              <a:rPr lang="cs-CZ" sz="1600" dirty="false">
                <a:effectLst/>
                <a:latin typeface="Arial Nova Cond" panose="020B0506020202020204" pitchFamily="34" charset="0"/>
              </a:rPr>
              <a:t> zapadat do strategie ochrany dětí a podpory rodin. </a:t>
            </a:r>
            <a:endParaRPr lang="cs-CZ" sz="1600" b="true" dirty="false">
              <a:effectLst/>
              <a:latin typeface="Arial Nova Cond" panose="020B0506020202020204" pitchFamily="34" charset="0"/>
            </a:endParaRPr>
          </a:p>
          <a:p>
            <a:pPr marL="114300" algn="just">
              <a:lnSpc>
                <a:spcPct val="90000"/>
              </a:lnSpc>
              <a:spcAft>
                <a:spcPts val="600"/>
              </a:spcAft>
              <a:tabLst>
                <a:tab pos="457200" algn="l"/>
              </a:tabLst>
            </a:pPr>
            <a:endParaRPr lang="cs-CZ" sz="1600" b="true" dirty="false">
              <a:latin typeface="Arial Nova Cond" panose="020B0506020202020204" pitchFamily="34" charset="0"/>
            </a:endParaRPr>
          </a:p>
          <a:p>
            <a:pPr marL="114300" algn="just">
              <a:lnSpc>
                <a:spcPct val="90000"/>
              </a:lnSpc>
              <a:spcAft>
                <a:spcPts val="600"/>
              </a:spcAft>
              <a:tabLst>
                <a:tab pos="457200" algn="l"/>
              </a:tabLst>
            </a:pPr>
            <a:r>
              <a:rPr lang="cs-CZ" sz="1600" b="true" dirty="false">
                <a:highlight>
                  <a:srgbClr val="C0C0C0"/>
                </a:highlight>
                <a:latin typeface="Arial Nova Cond" panose="020B0506020202020204" pitchFamily="34" charset="0"/>
              </a:rPr>
              <a:t>Poskytovatel většího počtu druhů mezioborových služeb </a:t>
            </a:r>
          </a:p>
          <a:p>
            <a:pPr marL="114300" algn="just">
              <a:lnSpc>
                <a:spcPct val="90000"/>
              </a:lnSpc>
              <a:spcAft>
                <a:spcPts val="600"/>
              </a:spcAft>
              <a:tabLst>
                <a:tab pos="457200" algn="l"/>
              </a:tabLst>
            </a:pPr>
            <a:endParaRPr lang="cs-CZ" sz="1600" b="true" dirty="false">
              <a:latin typeface="Arial Nova Cond" panose="020B0506020202020204" pitchFamily="34" charset="0"/>
            </a:endParaRPr>
          </a:p>
          <a:p>
            <a:pPr marL="285750" lvl="0" indent="-228600" algn="just">
              <a:lnSpc>
                <a:spcPct val="90000"/>
              </a:lnSpc>
              <a:spcAft>
                <a:spcPts val="600"/>
              </a:spcAft>
              <a:buFont typeface="Arial" panose="020B0604020202020204" pitchFamily="34" charset="0"/>
              <a:buChar char="•"/>
            </a:pPr>
            <a:r>
              <a:rPr lang="cs-CZ" sz="1600" b="true" dirty="false">
                <a:latin typeface="Arial Nova Cond" panose="020B0506020202020204" pitchFamily="34" charset="0"/>
              </a:rPr>
              <a:t>Dnešní stav: </a:t>
            </a:r>
            <a:r>
              <a:rPr lang="cs-CZ" sz="1600" dirty="false">
                <a:latin typeface="Arial Nova Cond" panose="020B0506020202020204" pitchFamily="34" charset="0"/>
              </a:rPr>
              <a:t>nezbytnost několika druhů oprávnění v různých oblastech = rozdílné nároky na standardy, kvalifikační požadavky atd., odlišné způsoby financování z veřejných rozpočtů (bez kontroly možných překryvů).  </a:t>
            </a:r>
            <a:endParaRPr lang="en-US" sz="1600" dirty="false">
              <a:effectLst/>
              <a:latin typeface="Arial Nova Cond" panose="020B0506020202020204" pitchFamily="34" charset="0"/>
            </a:endParaRPr>
          </a:p>
          <a:p>
            <a:pPr marL="342900" indent="-228600">
              <a:lnSpc>
                <a:spcPct val="90000"/>
              </a:lnSpc>
              <a:spcAft>
                <a:spcPts val="600"/>
              </a:spcAft>
              <a:buFont typeface="Arial" panose="020B0604020202020204" pitchFamily="34" charset="0"/>
              <a:buChar char="•"/>
              <a:tabLst>
                <a:tab pos="457200" algn="l"/>
              </a:tabLst>
            </a:pPr>
            <a:endParaRPr lang="en-US" sz="1600" dirty="false">
              <a:effectLst/>
              <a:latin typeface="Arial Nova Cond" panose="020B0506020202020204" pitchFamily="34" charset="0"/>
            </a:endParaRPr>
          </a:p>
          <a:p>
            <a:pPr marL="342900" indent="-228600" algn="just">
              <a:lnSpc>
                <a:spcPct val="90000"/>
              </a:lnSpc>
              <a:spcAft>
                <a:spcPts val="600"/>
              </a:spcAft>
              <a:buFont typeface="Arial" panose="020B0604020202020204" pitchFamily="34" charset="0"/>
              <a:buChar char="•"/>
              <a:tabLst>
                <a:tab pos="457200" algn="l"/>
              </a:tabLst>
            </a:pPr>
            <a:r>
              <a:rPr lang="cs-CZ" sz="1600" b="true" dirty="false">
                <a:effectLst/>
                <a:latin typeface="Arial Nova Cond" panose="020B0506020202020204" pitchFamily="34" charset="0"/>
              </a:rPr>
              <a:t>Nová právní úprava: </a:t>
            </a:r>
            <a:r>
              <a:rPr lang="cs-CZ" sz="1600" dirty="false">
                <a:effectLst/>
                <a:latin typeface="Arial Nova Cond" panose="020B0506020202020204" pitchFamily="34" charset="0"/>
              </a:rPr>
              <a:t>příslušný subjekt bude poskytovat služby na základě jednoho oprávnění (příslušné činnosti budou popsány v koncepci poskytování služeb), s jednotnými pravidly odborné způsobilosti, řízení kvality, plánování a financování. </a:t>
            </a:r>
            <a:endParaRPr lang="cs-CZ" sz="1600" b="true" dirty="false">
              <a:effectLst/>
              <a:latin typeface="Arial Nova Cond" panose="020B0506020202020204" pitchFamily="34" charset="0"/>
            </a:endParaRPr>
          </a:p>
          <a:p>
            <a:pPr marL="114300" algn="just">
              <a:lnSpc>
                <a:spcPct val="90000"/>
              </a:lnSpc>
              <a:spcAft>
                <a:spcPts val="600"/>
              </a:spcAft>
              <a:tabLst>
                <a:tab pos="457200" algn="l"/>
              </a:tabLst>
            </a:pPr>
            <a:endParaRPr lang="cs-CZ" sz="1600" b="true" dirty="false">
              <a:latin typeface="Arial Nova Cond" panose="020B0506020202020204" pitchFamily="34" charset="0"/>
            </a:endParaRPr>
          </a:p>
        </p:txBody>
      </p:sp>
    </p:spTree>
    <p:extLst>
      <p:ext uri="{BB962C8B-B14F-4D97-AF65-F5344CB8AC3E}">
        <p14:creationId xmlns:p14="http://schemas.microsoft.com/office/powerpoint/2010/main" val="754148744"/>
      </p:ext>
    </p:extLst>
  </p:cSld>
  <p:clrMapOvr>
    <a:masterClrMapping/>
  </p:clrMapOvr>
</p:sld>
</file>

<file path=ppt/theme/theme1.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false">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objectDefaults/>
  <a:extraClrSchemeLst/>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w="http://schemas.openxmlformats.org/wordprocessingml/2006/main" xmlns:m="http://schemas.openxmlformats.org/officeDocument/2006/math" xmlns:w14="http://schemas.microsoft.com/office/word/2010/wordml" xmlns:r="http://schemas.openxmlformats.org/officeDocument/2006/relationships" xmlns:wp="http://schemas.openxmlformats.org/drawingml/2006/wordprocessingDrawing" xmlns:a="http://schemas.openxmlformats.org/drawingml/2006/main" xmlns:wp14="http://schemas.microsoft.com/office/word/2010/wordprocessingDrawing" xmlns:w15="http://schemas.microsoft.com/office/word/2012/wordml" xmlns:mc="http://schemas.openxmlformats.org/markup-compatibility/2006" xmlns:sl="http://schemas.openxmlformats.org/schemaLibrary/2006/main" xmlns:wne="http://schemas.microsoft.com/office/word/2006/wordml" xmlns:c="http://schemas.openxmlformats.org/drawingml/2006/chart" xmlns:cdr="http://schemas.openxmlformats.org/drawingml/2006/chartDrawing" xmlns:c14="http://schemas.microsoft.com/office/drawing/2007/8/2/chart" xmlns:dgm="http://schemas.openxmlformats.org/drawingml/2006/diagram" xmlns:pic="http://schemas.openxmlformats.org/drawingml/2006/picture" xmlns:xdr="http://schemas.openxmlformats.org/drawingml/2006/spreadsheetDrawing" xmlns:dsp="http://schemas.microsoft.com/office/drawing/2008/diagram" xmlns:xvml="urn:schemas-microsoft-com:office:excel" xmlns:o="urn:schemas-microsoft-com:office:office" xmlns:v="urn:schemas-microsoft-com:vml" xmlns:w10="urn:schemas-microsoft-com:office:word" xmlns:pvml="urn:schemas-microsoft-com:office:powerpoint" xmlns:cppr="http://schemas.microsoft.com/office/2006/coverPageProps" xmlns:odx="http://opendope.org/xpaths" xmlns:odc="http://opendope.org/conditions" xmlns:odq="http://opendope.org/questions" xmlns:oda="http://opendope.org/answers" xmlns:odi="http://opendope.org/components" xmlns:odgm="http://opendope.org/SmartArt/DataHierarchy" xmlns:b="http://schemas.openxmlformats.org/officeDocument/2006/bibliography" xmlns:wps="http://schemas.microsoft.com/office/word/2010/wordprocessingShape" xmlns:w16se="http://schemas.microsoft.com/office/word/2015/wordml/symex" xmlns:w16cid="http://schemas.microsoft.com/office/word/2016/wordml/cid" xmlns:wetp="http://schemas.microsoft.com/office/webextensions/taskpanes/2010/11" xmlns:we="http://schemas.microsoft.com/office/webextensions/webextension/2010/11" xmlns:comp="http://schemas.openxmlformats.org/drawingml/2006/compatibility" xmlns:lc="http://schemas.openxmlformats.org/drawingml/2006/lockedCanvas"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false">
              <a:srgbClr val="000000">
                <a:alpha val="38000"/>
              </a:srgbClr>
            </a:outerShdw>
          </a:effectLst>
        </a:effectStyle>
        <a:effectStyle>
          <a:effectLst>
            <a:outerShdw blurRad="40000" dist="23000" dir="5400000" rotWithShape="false">
              <a:srgbClr val="000000">
                <a:alpha val="35000"/>
              </a:srgbClr>
            </a:outerShdw>
          </a:effectLst>
        </a:effectStyle>
        <a:effectStyle>
          <a:effectLst>
            <a:outerShdw blurRad="40000" dist="23000" dir="5400000" rotWithShape="false">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Properties xmlns:properties="http://schemas.openxmlformats.org/officeDocument/2006/extended-properties" xmlns:vt="http://schemas.openxmlformats.org/officeDocument/2006/docPropsVTypes">
  <properties:Template/>
  <properties:Words>5961</properties:Words>
  <properties:PresentationFormat>Předvádění na obrazovce (4:3)</properties:PresentationFormat>
  <properties:Paragraphs>315</properties:Paragraphs>
  <properties:Slides>31</properties:Slides>
  <properties:Notes>31</properties:Notes>
  <properties:TotalTime>44325</properties:TotalTime>
  <properties:HiddenSlides>0</properties:HiddenSlides>
  <properties:MMClips>0</properties:MMClips>
  <properties:ScaleCrop>false</properties:ScaleCrop>
  <properties:HeadingPairs>
    <vt:vector baseType="variant" size="6">
      <vt:variant>
        <vt:lpstr>Použitá písma</vt:lpstr>
      </vt:variant>
      <vt:variant>
        <vt:i4>6</vt:i4>
      </vt:variant>
      <vt:variant>
        <vt:lpstr>Motiv</vt:lpstr>
      </vt:variant>
      <vt:variant>
        <vt:i4>1</vt:i4>
      </vt:variant>
      <vt:variant>
        <vt:lpstr>Nadpisy snímků</vt:lpstr>
      </vt:variant>
      <vt:variant>
        <vt:i4>31</vt:i4>
      </vt:variant>
    </vt:vector>
  </properties:HeadingPairs>
  <properties:TitlesOfParts>
    <vt:vector baseType="lpstr" size="38">
      <vt:lpstr>Arial</vt:lpstr>
      <vt:lpstr>Arial Nova Cond</vt:lpstr>
      <vt:lpstr>Calibri</vt:lpstr>
      <vt:lpstr>Calibri Light</vt:lpstr>
      <vt:lpstr>Times New Roman</vt:lpstr>
      <vt:lpstr>Wingdings</vt:lpstr>
      <vt:lpstr>Motiv Office</vt:lpstr>
      <vt:lpstr>      NOVÁ PRÁVNÍ ÚPRAVA V OBLASTI OCHRANY DĚTÍ A PODPORY RODIN    </vt:lpstr>
      <vt:lpstr>Nová právní úprava ochrany dětí a podpory rodin je souborem cca 15 vzájemně provázaných oblastí změn   </vt:lpstr>
      <vt:lpstr>Návrh vychází z Programového prohlášení vlády                                (a nesplněných závazků předchozích vlád)  </vt:lpstr>
      <vt:lpstr>Oblasti úpravy a stav prací</vt:lpstr>
      <vt:lpstr>Základní zásady  </vt:lpstr>
      <vt:lpstr>Vyhodnocení ohrožení dítěte, oznamovací povinnost a povinná součinnost  </vt:lpstr>
      <vt:lpstr>Praktický příklad dopadu nové právní úpravy </vt:lpstr>
      <vt:lpstr>Služby ochrany dětí    a podpory rodin </vt:lpstr>
      <vt:lpstr>Praktický příklad dopadu nové právní úpravy </vt:lpstr>
      <vt:lpstr>Náhradní péče o děti </vt:lpstr>
      <vt:lpstr>Profesionální pěstounská péče</vt:lpstr>
      <vt:lpstr>Praktický příklad dopadu nové právní úpravy</vt:lpstr>
      <vt:lpstr>Služby náhradní péče </vt:lpstr>
      <vt:lpstr>Praktický příklad dopadu nové právní úpravy </vt:lpstr>
      <vt:lpstr>Neodkladná péče</vt:lpstr>
      <vt:lpstr>Návazná péče o mladé dospělé</vt:lpstr>
      <vt:lpstr>Praktický příklad dopadu nové právní úpravy </vt:lpstr>
      <vt:lpstr>Opatrovnictví a poručenství  (varianty) </vt:lpstr>
      <vt:lpstr>Veřejnoprávní ochrana dětí</vt:lpstr>
      <vt:lpstr>Systém spolupráce v rámci správního obvodu obce                  s rozšířenou působností</vt:lpstr>
      <vt:lpstr>Koordinace spolupráce  </vt:lpstr>
      <vt:lpstr>Koordinace spolupráce  </vt:lpstr>
      <vt:lpstr>Financování </vt:lpstr>
      <vt:lpstr>Financování: formy úhrady  </vt:lpstr>
      <vt:lpstr>Plánování a financování</vt:lpstr>
      <vt:lpstr>Plánování a financování </vt:lpstr>
      <vt:lpstr>Dopady nové právní úpravy </vt:lpstr>
      <vt:lpstr>Řízení kvality:  </vt:lpstr>
      <vt:lpstr>Řízení kvality: </vt:lpstr>
      <vt:lpstr>Sdílení údajů a ochrana informací</vt:lpstr>
      <vt:lpstr>  Děkuji za pozornost! miloslav.macela@mpsv.cz   </vt:lpstr>
    </vt:vector>
  </properties:TitlesOfParts>
  <properties:LinksUpToDate>false</properties:LinksUpToDate>
  <properties:SharedDoc>false</properties:SharedDoc>
  <properties:HyperlinksChanged>false</properties:HyperlinksChanged>
  <properties:Application>Microsoft Office PowerPoint</properties:Application>
  <properties:AppVersion>16.0000</properties:AppVersion>
</properties:Properties>
</file>

<file path=docProps/core.xml><?xml version="1.0" encoding="utf-8"?>
<cp:coreProperties xmlns:cp="http://schemas.openxmlformats.org/package/2006/metadata/core-properties" xmlns:dcterms="http://purl.org/dc/terms/" xmlns:dc="http://purl.org/dc/elements/1.1/">
  <dcterms:created xmlns:xsi="http://www.w3.org/2001/XMLSchema-instance" xsi:type="dcterms:W3CDTF">2004-09-26T13:46:31Z</dcterms:created>
  <dc:creator/>
  <cp:lastModifiedBy/>
  <cp:lastPrinted>2024-04-22T12:26:21Z</cp:lastPrinted>
  <dcterms:modified xmlns:xsi="http://www.w3.org/2001/XMLSchema-instance" xsi:type="dcterms:W3CDTF">2024-04-22T12:36:27Z</dcterms:modified>
  <cp:revision>1066</cp:revision>
  <dc:title>PowerPoint Presentation</dc:title>
</cp:coreProperties>
</file>