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41"/>
  </p:notesMasterIdLst>
  <p:sldIdLst>
    <p:sldId id="1194" r:id="rId5"/>
    <p:sldId id="1221" r:id="rId6"/>
    <p:sldId id="281" r:id="rId7"/>
    <p:sldId id="271" r:id="rId8"/>
    <p:sldId id="1195" r:id="rId9"/>
    <p:sldId id="1199" r:id="rId10"/>
    <p:sldId id="1149" r:id="rId11"/>
    <p:sldId id="1166" r:id="rId12"/>
    <p:sldId id="1230" r:id="rId13"/>
    <p:sldId id="1231" r:id="rId14"/>
    <p:sldId id="1197" r:id="rId15"/>
    <p:sldId id="1225" r:id="rId16"/>
    <p:sldId id="1219" r:id="rId17"/>
    <p:sldId id="1226" r:id="rId18"/>
    <p:sldId id="1150" r:id="rId19"/>
    <p:sldId id="1236" r:id="rId20"/>
    <p:sldId id="1232" r:id="rId21"/>
    <p:sldId id="1237" r:id="rId22"/>
    <p:sldId id="1235" r:id="rId23"/>
    <p:sldId id="1192" r:id="rId24"/>
    <p:sldId id="1233" r:id="rId25"/>
    <p:sldId id="1234" r:id="rId26"/>
    <p:sldId id="1212" r:id="rId27"/>
    <p:sldId id="1165" r:id="rId28"/>
    <p:sldId id="312" r:id="rId29"/>
    <p:sldId id="1154" r:id="rId30"/>
    <p:sldId id="1193" r:id="rId31"/>
    <p:sldId id="1222" r:id="rId32"/>
    <p:sldId id="386" r:id="rId33"/>
    <p:sldId id="1164" r:id="rId34"/>
    <p:sldId id="1190" r:id="rId35"/>
    <p:sldId id="1178" r:id="rId36"/>
    <p:sldId id="1218" r:id="rId37"/>
    <p:sldId id="1200" r:id="rId38"/>
    <p:sldId id="1220" r:id="rId39"/>
    <p:sldId id="302" r:id="rId4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AA0D0C28-BB47-3595-CCD5-F3322D8265E9}" initials="SJID(" name="Slávka Jakub Ing., DiS. (MPSV)" providerId="AD" userId="S::jakub.slavka@mpsv.cz::b7455552-9832-4bb5-9792-3a1f83e1aba0"/>
  <p188:author id="{FC0966BD-067C-F3C4-5995-06CD388D3F1E}" initials="HM(" name="Hamplová Monika (MPSV)" providerId="AD" userId="S::monika.hamplova@mpsv.cz::a2d9b300-a1fe-4caa-be0d-7532695d4c3a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9854" autoAdjust="false"/>
    <p:restoredTop sz="89424" autoAdjust="false"/>
  </p:normalViewPr>
  <p:slideViewPr>
    <p:cSldViewPr showGuides="true">
      <p:cViewPr varScale="true">
        <p:scale>
          <a:sx n="144" d="100"/>
          <a:sy n="144" d="100"/>
        </p:scale>
        <p:origin x="2172" y="126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commentAuthors.xml" Type="http://schemas.openxmlformats.org/officeDocument/2006/relationships/commentAuthors" Id="rId42"/>
    <Relationship Target="authors.xml" Type="http://schemas.microsoft.com/office/2018/10/relationships/authors" Id="rId47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theme/theme1.xml" Type="http://schemas.openxmlformats.org/officeDocument/2006/relationships/theme" Id="rId45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viewProps.xml" Type="http://schemas.openxmlformats.org/officeDocument/2006/relationships/viewProps" Id="rId44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presProps.xml" Type="http://schemas.openxmlformats.org/officeDocument/2006/relationships/presProps" Id="rId43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tableStyles.xml" Type="http://schemas.openxmlformats.org/officeDocument/2006/relationships/tableStyles" Id="rId46"/>
    <Relationship Target="slides/slide16.xml" Type="http://schemas.openxmlformats.org/officeDocument/2006/relationships/slide" Id="rId20"/>
    <Relationship Target="notesMasters/notesMaster1.xml" Type="http://schemas.openxmlformats.org/officeDocument/2006/relationships/notesMaster" Id="rId41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29.07.2024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655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125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527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8139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275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6533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932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434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1200" dirty="false">
              <a:effectLst/>
              <a:latin typeface="Segoe UI" panose="020B05020402040202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430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9475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7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590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60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5459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7262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36358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297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4904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3873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744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8149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891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196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1519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30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900" baseline="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3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273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8088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Mode="External" Target="https://www.esfcr.cz/pravidla-pro-zadatele-a-prijemce-opz-plus/-/dokument/18400695" Type="http://schemas.openxmlformats.org/officeDocument/2006/relationships/hyperlink" Id="rId3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www.esfcr.cz/vyzva-069-opz-plus" Type="http://schemas.openxmlformats.org/officeDocument/2006/relationships/hyperlink" Id="rId3"/>
    <Relationship TargetMode="External" Target="https://www.esfcr.cz/pravidla-pro-zadatele-a-prijemce-opz-plus" Type="http://schemas.openxmlformats.org/officeDocument/2006/relationships/hyperlink" Id="rId7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iskp21.mssf.cz/" Type="http://schemas.openxmlformats.org/officeDocument/2006/relationships/hyperlink" Id="rId6"/>
    <Relationship TargetMode="External" Target="https://www.esfcr.cz/technicka_podpora_opzplus" Type="http://schemas.openxmlformats.org/officeDocument/2006/relationships/hyperlink" Id="rId5"/>
    <Relationship TargetMode="External" Target="https://www.esfcr.cz/klub-vyzvy-069-sluzby-prevence-domaciho-a-genderove-podmineneho-nasili" Type="http://schemas.openxmlformats.org/officeDocument/2006/relationships/hyperlink" Id="rId4"/>
</Relationships>

</file>

<file path=ppt/slides/_rels/slide30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/-/dokument/18398069" Type="http://schemas.openxmlformats.org/officeDocument/2006/relationships/hyperlink" Id="rId5"/>
    <Relationship TargetMode="External" Target="https://www.esfcr.cz/formulare-a-pokyny-potrebne-v-ramci-pripravy-zadosti-o-podporu-opz-plus/-/dokument/18398046" Type="http://schemas.openxmlformats.org/officeDocument/2006/relationships/hyperlink" Id="rId4"/>
</Relationships>

</file>

<file path=ppt/slides/_rels/slide31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Mode="External" Target="https://www.esfcr.cz/hodnoceni-a-vyber-projektu-opz-plus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-plus" Type="http://schemas.openxmlformats.org/officeDocument/2006/relationships/hyperlink" Id="rId3"/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Mode="External" Target="mailto:katerina.jechova@mpsv.cz" Type="http://schemas.openxmlformats.org/officeDocument/2006/relationships/hyperlink" Id="rId3"/>
    <Relationship TargetMode="External" Target="mailto:sarka.mullerova@mpsv.cz" Type="http://schemas.openxmlformats.org/officeDocument/2006/relationships/hyperlink" Id="rId7"/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petra.ulrichova@mpsv.cz" Type="http://schemas.openxmlformats.org/officeDocument/2006/relationships/hyperlink" Id="rId6"/>
    <Relationship TargetMode="External" Target="mailto:jirina.kreidlova@mpsv.cz" Type="http://schemas.openxmlformats.org/officeDocument/2006/relationships/hyperlink" Id="rId5"/>
    <Relationship TargetMode="External" Target="mailto:ivana.jirkova@mpsv.cz" Type="http://schemas.openxmlformats.org/officeDocument/2006/relationships/hyperlink" Id="rId4"/>
</Relationships>

</file>

<file path=ppt/slides/_rels/slide36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pro žadatele</a:t>
            </a:r>
            <a:br>
              <a:rPr lang="cs-CZ" sz="40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03_24_069 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65836" y="5155200"/>
            <a:ext cx="7164328" cy="540000"/>
          </a:xfrm>
        </p:spPr>
        <p:txBody>
          <a:bodyPr/>
          <a:lstStyle/>
          <a:p>
            <a:r>
              <a:rPr lang="cs-CZ" sz="2000" dirty="false"/>
              <a:t>30. 7. 2024,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11" y="5155200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992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Šárka Müllerová, Kateřina Jechová, Ivana Jirková, Jiřina Kreidlová, Gabriela Měřínská, Petra Ulrichová</a:t>
            </a:r>
          </a:p>
        </p:txBody>
      </p:sp>
    </p:spTree>
    <p:extLst>
      <p:ext uri="{BB962C8B-B14F-4D97-AF65-F5344CB8AC3E}">
        <p14:creationId xmlns:p14="http://schemas.microsoft.com/office/powerpoint/2010/main" val="3340593539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52BDF7-FF34-59B8-D2B3-2B71B4F0B74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Žadatelé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399351-AFCF-89D6-1B1A-EF3C5AAEF6A1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dobrovolné svazky obcí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podle zákona č. 128/2000 Sb., o obcích (obecní zřízení), včetně společenství obcí dle § 53a-f zákona č.128/2000 Sb., o obcích (obecní zřízení),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poskytovatelé sociálních služeb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zapsaní v registru poskytovatelů sociálních služeb podle zákona č. 108/2006 Sb., o sociálních službách, ve znění pozdějších předpisů.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6C4C51D-FBDE-5F86-BF68-48FB1B5E0CE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45887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16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rámci výzvy je podporováno partnerství bez/s finančním příspěvkem.</a:t>
            </a:r>
          </a:p>
          <a:p>
            <a:pPr marL="0" indent="0" algn="just">
              <a:buClr>
                <a:schemeClr val="tx1"/>
              </a:buClr>
              <a:buNone/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Partnerst</a:t>
            </a: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</a:rPr>
              <a:t>ví s finančním příspěvkem:</a:t>
            </a:r>
            <a:endParaRPr lang="cs-CZ" sz="2000" b="true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Příjemce musí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vlastními silami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zajistit realizaci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minimálně 30 %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aktivit/rozpočtu projektu.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</a:rPr>
              <a:t>O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právněným partnerem s finančním příspěvkem 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</a:rPr>
              <a:t>je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být subjekt s prokazatelnou dobou trvání své existence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minimálně 3 roky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před datem vyhlášení výzvy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Podporované aktivity, které mohou být realizovány prostřednictvím partnerů s finančním příspěvkem: 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</a:rPr>
              <a:t>veškeré aktivity podporované ve výzvě </a:t>
            </a:r>
          </a:p>
          <a:p>
            <a:pPr algn="just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 tuto výzvu jsou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oprávněnými partnery s finančním příspěvkem: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všechny subjekty,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které mohou být ve výzvě žadatelem </a:t>
            </a:r>
          </a:p>
          <a:p>
            <a:pPr marL="0" indent="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None/>
            </a:pPr>
            <a:endParaRPr lang="cs-CZ" sz="1800" dirty="false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15120862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70EA88-549E-C654-445C-64B93C3AE19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90016E-F731-6F33-AD8A-991872BD9B0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07504" y="1340768"/>
            <a:ext cx="8784488" cy="5517232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18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Partnerst</a:t>
            </a: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</a:rPr>
              <a:t>ví bez finančního příspěvku:</a:t>
            </a:r>
            <a:endParaRPr lang="cs-CZ" sz="2000" b="true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0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 tuto výzvu jsou </a:t>
            </a: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oprávněnými partnery bez finančního příspěvku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všechny subjekty, které mohou být ve výzvě žadatelem,</a:t>
            </a:r>
          </a:p>
          <a:p>
            <a:pPr algn="just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podporované aktivity, které mohou být realizovány prostřednictvím partnerů bez finančního příspěvku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veškeré aktivity podporované ve výzvě.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D2C19B-CAF5-D612-47A3-94D9F767A99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6349532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veřejná podpora (včetně de minimis)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43508" y="1340768"/>
            <a:ext cx="8856984" cy="5690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Informace o veřejné podpoře (včetně podpory de minimis) jsou k dispozici v Obecné části pravidel. </a:t>
            </a:r>
          </a:p>
          <a:p>
            <a:pPr marL="285750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500" u="sng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Vyhlašovatel nad rámec pravidel stanovených právními předpisy pro tuto výzvu stanovuje následující: 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AutoNum type="alphaUcParenR"/>
            </a:pP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 </a:t>
            </a:r>
            <a:r>
              <a:rPr lang="cs-CZ" sz="1500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projektu na sociální služby 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(včetně celoživotního vzdělávání) je možné podpořit výhradně sociální služby, které jsou </a:t>
            </a:r>
            <a:r>
              <a:rPr lang="cs-CZ" sz="1500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registrovány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souladu se zákonem o sociálních službách a zároveň jsou </a:t>
            </a:r>
            <a:r>
              <a:rPr lang="cs-CZ" sz="1500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pověřeny objednatelem k poskytování služby obecného hospodářského zájmu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AutoNum type="alphaUcParenR"/>
            </a:pP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Aktivity projektu zaměřené na </a:t>
            </a:r>
            <a:r>
              <a:rPr lang="cs-CZ" sz="1500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celoživotní vzdělávání odborných pracovníků, mimo registrovanou sociální službu 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o sociálních službách, jsou podpořeny v </a:t>
            </a:r>
            <a:r>
              <a:rPr lang="cs-CZ" sz="1500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režimu de minimis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projektů, u nichž bude poskytnutí podpory z OPZ+ zakládat veřejnou podporu nebo podporu de minimis, budou – pokud to bude relevantní – aplikovány předpisy EU stanovující horní hranici financování takového projektu z veřejných zdrojů (tzv. intenzitu veřejné podpory). Výše této hranice se odvíjí od typu podpořené aktivity, subjektu příjemce a v některých případech také od specifik cílové skupiny projektu. Pro podporu de minimis je limitem objem podpory pro jeden podnik a vymezené období.</a:t>
            </a:r>
          </a:p>
          <a:p>
            <a:pPr marL="285750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Jsou-li aktivity výzvy, které zakládají veřejnou podporu či podporu de minimis realizovány ve spolupráci s </a:t>
            </a:r>
            <a:r>
              <a:rPr lang="cs-CZ" sz="15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partnery projektu 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 dalšími zapojenými subjekty, bude na ně </a:t>
            </a:r>
            <a:r>
              <a:rPr lang="cs-CZ" sz="15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příslušná část 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veřejné podpory </a:t>
            </a:r>
            <a:r>
              <a:rPr lang="cs-CZ" sz="15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přenesena</a:t>
            </a:r>
            <a:r>
              <a:rPr lang="cs-CZ" sz="15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</a:pPr>
            <a:endParaRPr lang="cs-CZ" sz="1500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732317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Vzdělávání a veřejná podpora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43508" y="1340768"/>
            <a:ext cx="8856984" cy="6220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65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Příjemci doporučujeme v průběhu realizace zabezpečit zaměstnancům v přímé péči další odborné vzdělávání v minimálním rozsahu 24 hodin za 12 měsíců. </a:t>
            </a:r>
            <a:endParaRPr lang="cs-CZ" sz="165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5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výdaje na </a:t>
            </a:r>
            <a:r>
              <a:rPr lang="cs-CZ" sz="1650" b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vzdělávání a supervize realizačního týmu</a:t>
            </a:r>
            <a:r>
              <a:rPr lang="cs-CZ" sz="165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hradí příjemce </a:t>
            </a:r>
            <a:r>
              <a:rPr lang="cs-CZ" sz="165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 paušálu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pak je </a:t>
            </a: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povinen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toto vzdělávání a supervizi realizačního týmu detailně popsat v žádosti o podporu </a:t>
            </a: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samostatné klíčové aktivitě a zároveň je povinen nastavit i vzhledem k této aktivitě odpovídající indikátory a jejich hodnoty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5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Nebude-li provedena úhrada vzdělávání z paušálu, ale </a:t>
            </a: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 jiných zdrojů mimo projekt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musí žadatel danou situaci popsat nejen v žádosti o podporu, ale i následně v průběhu realizace, tedy v rámci Zprávy o realizaci. V takovém případě </a:t>
            </a: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nebude posuzována ŘO veřejná podpora (včetně podpory de minimis) 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týkající se vzdělávání pracovníků v přímé péči pro daný konkrétní projekt.</a:t>
            </a:r>
            <a:endParaRPr lang="cs-CZ" sz="165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650" b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 pracovníků 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realizačního týmu formou </a:t>
            </a: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kurzů, seminářů, workshopů, stáží a sebezkušenostními výcviky bude podpořeno v režimu veřejné podpory de minimis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1650" b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Supervize není veřejnou podporou de minimis</a:t>
            </a:r>
            <a:r>
              <a:rPr lang="cs-CZ" sz="165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65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nejasnosti u aktivit konkrétního projektu,</a:t>
            </a:r>
            <a:r>
              <a:rPr lang="cs-CZ" sz="165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které budou zakládat veřejnou podporu, bude aplikace režimu veřejné podpory (včetně podpory de minimis) posuzována a upřesněna s příjemcem před vydáním Rozhodnutí o poskytnutí dotace u každého jednotlivého projektu.</a:t>
            </a:r>
            <a:endParaRPr lang="cs-CZ" sz="165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endParaRPr lang="cs-CZ" sz="1400" b="true" i="true" dirty="false"/>
          </a:p>
          <a:p>
            <a:pPr lvl="0"/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245202225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Cílové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15516" y="1243827"/>
            <a:ext cx="8712968" cy="5616000"/>
          </a:xfrm>
        </p:spPr>
        <p:txBody>
          <a:bodyPr/>
          <a:lstStyle/>
          <a:p>
            <a:pPr marL="10053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osoby ohrožené násilím</a:t>
            </a:r>
          </a:p>
          <a:p>
            <a:pPr marL="10053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osoby dopouštějící se násilí</a:t>
            </a:r>
          </a:p>
          <a:p>
            <a:pPr marL="10053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zaměstnavatelé</a:t>
            </a:r>
            <a:r>
              <a:rPr lang="cs-CZ" sz="22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pouze sekundární CS</a:t>
            </a:r>
          </a:p>
          <a:p>
            <a:pPr marL="10053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poskytovatelé a zadavatelé sociálních služeb</a:t>
            </a:r>
            <a:r>
              <a:rPr lang="cs-CZ" sz="22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služeb pro rodiny a děti a dalších služeb na podporu sociálního začleňování</a:t>
            </a:r>
          </a:p>
          <a:p>
            <a:pPr marL="10053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veřejnost </a:t>
            </a:r>
            <a:r>
              <a:rPr lang="cs-CZ" sz="22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pouze sekundární CS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endParaRPr lang="cs-CZ" sz="2200" b="true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90000" lvl="4" indent="0">
              <a:buNone/>
            </a:pPr>
            <a:r>
              <a:rPr lang="cs-CZ" sz="1800" i="true" dirty="false">
                <a:latin typeface="Arial" panose="020B0604020202020204" pitchFamily="34" charset="0"/>
              </a:rPr>
              <a:t>viz kapitola 4.3 výzvy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600" u="sng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92999097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2B5D97-7E56-490F-AE77-3B47BD605DA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0E8ACA-4FAA-1375-2C11-FBE3B1BD63A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sz="2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programů a služeb zaměřených na práci s oběťmi/osobami ohroženými domácím nebo genderově podmíněným násilím</a:t>
            </a:r>
          </a:p>
          <a:p>
            <a:pPr marL="457200" indent="-457200">
              <a:buFont typeface="+mj-lt"/>
              <a:buAutoNum type="arabicParenR"/>
            </a:pPr>
            <a:endParaRPr lang="cs-CZ" b="true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programů/aktivit zaměřených na práci s osobami dopouštějícími se násilí </a:t>
            </a:r>
          </a:p>
          <a:p>
            <a:endParaRPr lang="cs-CZ" sz="24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763D3A-BFC6-AA5B-6A3A-A413FB9B764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94400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C2CF1-D3B7-E026-29E6-27DA5CD131C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1) Podporované aktivity</a:t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C5CB5A-E3D8-A4E9-3EBC-40F90046533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80000" y="1340768"/>
            <a:ext cx="8604000" cy="5355232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AutoNum type="arabicParenR"/>
            </a:pPr>
            <a:r>
              <a:rPr lang="cs-CZ" sz="2000" b="true" dirty="false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Podpora programů a služeb zaměřených na práci s oběťmi/osobami ohroženými domácím nebo genderově podmíněným násilím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>
                <a:effectLst/>
                <a:ea typeface="Calibri" panose="020F0502020204030204" pitchFamily="34" charset="0"/>
                <a:cs typeface="Arial" panose="020B0604020202020204" pitchFamily="34" charset="0"/>
              </a:rPr>
              <a:t>Komplexní programy podpory</a:t>
            </a:r>
            <a:r>
              <a:rPr lang="cs-CZ" sz="2000" u="sng" dirty="false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b="true" u="sng" dirty="false">
                <a:effectLst/>
                <a:ea typeface="Calibri" panose="020F0502020204030204" pitchFamily="34" charset="0"/>
                <a:cs typeface="Arial" panose="020B0604020202020204" pitchFamily="34" charset="0"/>
              </a:rPr>
              <a:t>obětí/osob ohrožených domácím nebo genderově podmíněným násilím</a:t>
            </a:r>
          </a:p>
          <a:p>
            <a:pPr>
              <a:lnSpc>
                <a:spcPct val="100000"/>
              </a:lnSpc>
            </a:pPr>
            <a:r>
              <a:rPr lang="cs-CZ" sz="2000" b="true" dirty="false">
                <a:ea typeface="Calibri" panose="020F0502020204030204" pitchFamily="34" charset="0"/>
                <a:cs typeface="Arial" panose="020B0604020202020204" pitchFamily="34" charset="0"/>
              </a:rPr>
              <a:t>Zajištění dostupnosti poskytování specializovaných služeb pro oběti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dirty="false">
                <a:effectLst/>
                <a:ea typeface="Calibri" panose="020F0502020204030204" pitchFamily="34" charset="0"/>
              </a:rPr>
              <a:t>podpora </a:t>
            </a:r>
            <a:r>
              <a:rPr lang="cs-CZ" b="true" dirty="false">
                <a:ea typeface="Calibri" panose="020F0502020204030204" pitchFamily="34" charset="0"/>
                <a:cs typeface="Arial" panose="020B0604020202020204" pitchFamily="34" charset="0"/>
              </a:rPr>
              <a:t>nově vzniklých</a:t>
            </a:r>
            <a:r>
              <a:rPr lang="cs-CZ" b="true" dirty="false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cs-CZ" dirty="false">
                <a:effectLst/>
                <a:ea typeface="Calibri" panose="020F0502020204030204" pitchFamily="34" charset="0"/>
              </a:rPr>
              <a:t>registrovaných soc. služeb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b="true" dirty="false">
                <a:ea typeface="Calibri" panose="020F0502020204030204" pitchFamily="34" charset="0"/>
                <a:cs typeface="Arial" panose="020B0604020202020204" pitchFamily="34" charset="0"/>
              </a:rPr>
              <a:t>navýšení kapacity </a:t>
            </a:r>
            <a:r>
              <a:rPr lang="cs-CZ" dirty="false">
                <a:effectLst/>
                <a:ea typeface="Calibri" panose="020F0502020204030204" pitchFamily="34" charset="0"/>
              </a:rPr>
              <a:t>stávajících soc. služeb </a:t>
            </a:r>
            <a:r>
              <a:rPr lang="cs-CZ" b="true" dirty="false">
                <a:effectLst/>
                <a:ea typeface="Calibri" panose="020F0502020204030204" pitchFamily="34" charset="0"/>
              </a:rPr>
              <a:t>nad rámec základní sítě </a:t>
            </a:r>
            <a:r>
              <a:rPr lang="cs-CZ" dirty="false">
                <a:effectLst/>
                <a:ea typeface="Calibri" panose="020F0502020204030204" pitchFamily="34" charset="0"/>
              </a:rPr>
              <a:t>sociálních služeb </a:t>
            </a:r>
            <a:r>
              <a:rPr lang="cs-CZ" dirty="false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(nelze dofinancovat soc. služby v základní síti)</a:t>
            </a:r>
            <a:r>
              <a:rPr lang="cs-CZ" dirty="false">
                <a:ea typeface="Calibri" panose="020F0502020204030204" pitchFamily="34" charset="0"/>
              </a:rPr>
              <a:t>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dirty="false">
                <a:ea typeface="Calibri" panose="020F0502020204030204" pitchFamily="34" charset="0"/>
              </a:rPr>
              <a:t>dokládá se </a:t>
            </a:r>
            <a:r>
              <a:rPr lang="cs-CZ" b="true" dirty="false">
                <a:ea typeface="Calibri" panose="020F0502020204030204" pitchFamily="34" charset="0"/>
              </a:rPr>
              <a:t>Pověřením</a:t>
            </a:r>
            <a:r>
              <a:rPr lang="cs-CZ" dirty="false">
                <a:ea typeface="Calibri" panose="020F0502020204030204" pitchFamily="34" charset="0"/>
              </a:rPr>
              <a:t> před vydáním Rozhodnutí o poskytnutí dotace (kapacita uvedená v Pověření musí korespondovat s kapacitou uvedenou v žádosti - v těchto případech se předpokládá, že se bude jednat o zařazení </a:t>
            </a:r>
            <a:r>
              <a:rPr lang="cs-CZ" b="true" dirty="false">
                <a:ea typeface="Calibri" panose="020F0502020204030204" pitchFamily="34" charset="0"/>
              </a:rPr>
              <a:t>nad rámec základní sítě soc. služeb</a:t>
            </a:r>
            <a:r>
              <a:rPr lang="cs-CZ" dirty="false">
                <a:ea typeface="Calibri" panose="020F0502020204030204" pitchFamily="34" charset="0"/>
              </a:rPr>
              <a:t>)</a:t>
            </a:r>
            <a:endParaRPr lang="cs-CZ" u="sng" dirty="false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b="true" dirty="false">
                <a:ea typeface="Calibri" panose="020F0502020204030204" pitchFamily="34" charset="0"/>
              </a:rPr>
              <a:t>povinnost doložit přílohu č. 2A</a:t>
            </a:r>
          </a:p>
          <a:p>
            <a:pPr>
              <a:lnSpc>
                <a:spcPct val="100000"/>
              </a:lnSpc>
            </a:pPr>
            <a:endParaRPr lang="cs-CZ" sz="1800" b="true" dirty="false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cs-CZ" sz="1800" b="true" dirty="false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F4A594-12EC-FBE5-E376-2B8F4CFCB9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73583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13717-872F-06C8-C401-52BFDBB78FE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1)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A113A-E60A-30B8-B6EC-9E4AFA90F58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cs-CZ" sz="22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cs-CZ" sz="22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ruhy podporovaných specializovaných sociálních služeb</a:t>
            </a: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odborné sociální poradenství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krizová pomoc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sociálně aktivizační služby pro rodiny s dětmi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terénní programy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azylové domy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50000"/>
              </a:lnSpc>
              <a:spcAft>
                <a:spcPts val="1100"/>
              </a:spcAft>
              <a:buFont typeface="Courier New" panose="02070309020205020404" pitchFamily="49" charset="0"/>
              <a:buChar char="o"/>
            </a:pPr>
            <a:r>
              <a:rPr lang="cs-CZ" sz="2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intervenční centra</a:t>
            </a:r>
            <a:endParaRPr lang="cs-CZ" sz="2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3A169C-290F-DD02-01CC-4CAD1E1728B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3770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2F945E-5A27-2E54-0BF3-31122311297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1)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0BDB3B-7B5E-EA2B-F533-CC5EAA3403F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b="true" dirty="false"/>
              <a:t>poskytování psychologického, soc. právního poradenství (včetně psychoterapie), právního poradenství a služeb apod.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true" dirty="false"/>
              <a:t>podpora dostupnosti sítě služeb </a:t>
            </a:r>
            <a:r>
              <a:rPr lang="cs-CZ" sz="2000" b="true" dirty="false" err="true"/>
              <a:t>odb</a:t>
            </a:r>
            <a:r>
              <a:rPr lang="cs-CZ" sz="2000" b="true" dirty="false"/>
              <a:t>. pomoci pro děti - </a:t>
            </a:r>
            <a:r>
              <a:rPr lang="cs-CZ" sz="2000" i="true" dirty="false">
                <a:solidFill>
                  <a:srgbClr val="FF0000"/>
                </a:solidFill>
              </a:rPr>
              <a:t>p</a:t>
            </a:r>
            <a:r>
              <a:rPr lang="cs-CZ" sz="2000" i="true" dirty="false">
                <a:solidFill>
                  <a:srgbClr val="FF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rojekty zaměřené pouze na podporu dětí není možné v této výzvě podpořit, na podporu dětí cílí výzva č. 66</a:t>
            </a:r>
            <a:endParaRPr lang="cs-CZ" sz="2000" b="true" i="true" dirty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true" dirty="false"/>
              <a:t>podpora terapeutických a svépomocných skupin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true" dirty="false"/>
              <a:t>podpora programů zaměřených na začlenění či udržení na trhu práce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true" dirty="false"/>
              <a:t>zvýšení povědomí veřejnosti dotčené CS </a:t>
            </a:r>
            <a:r>
              <a:rPr lang="cs-CZ" sz="2000" dirty="false"/>
              <a:t>– </a:t>
            </a:r>
            <a:r>
              <a:rPr lang="cs-CZ" sz="2000" i="true" dirty="false">
                <a:solidFill>
                  <a:srgbClr val="FF0000"/>
                </a:solidFill>
              </a:rPr>
              <a:t>pouze jako doplňková aktivita přímé práce s CS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0821EF-723C-18F5-73E2-5C01601042C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5833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9150"/>
            <a:ext cx="8064000" cy="4320000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ČÁST I.</a:t>
            </a:r>
            <a:b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PŘEDSTAVENÍ VÝZVY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1312420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1) Podporované aktivity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43508" y="1318022"/>
            <a:ext cx="8856984" cy="6858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Zvyšování kvality specializovaných sociálních služeb/programů</a:t>
            </a:r>
            <a:r>
              <a:rPr lang="cs-CZ" sz="200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– pozor na plnění monitorovacích indikátorů</a:t>
            </a:r>
          </a:p>
          <a:p>
            <a:pPr marL="285750" indent="-2857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zavádění druhových standardů specializovaných SS pro oběti – </a:t>
            </a:r>
            <a:r>
              <a:rPr lang="cs-CZ" sz="2000" i="true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povinná</a:t>
            </a:r>
            <a:r>
              <a:rPr lang="cs-CZ" sz="2000" i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i="true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aktivita</a:t>
            </a:r>
            <a:r>
              <a:rPr lang="cs-CZ" sz="2000" i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organizací poskytujících specializované SS a které standardy nemají zavedeny</a:t>
            </a:r>
          </a:p>
          <a:p>
            <a:pPr marL="285750" indent="-2857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profesní rozvoj pracovníků specializovaných SS/programů pro oběti</a:t>
            </a:r>
          </a:p>
          <a:p>
            <a:pPr marL="285750" indent="-2857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přenos a implementace příkladů dobré praxe</a:t>
            </a:r>
          </a:p>
          <a:p>
            <a:endParaRPr lang="cs-CZ" sz="2000" b="true" u="sng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cs-CZ" sz="20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Síťování služeb a podpora multidisciplinární spolupráce </a:t>
            </a:r>
            <a:r>
              <a:rPr lang="cs-CZ" sz="200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– pouze jako doplnění aktivit zaměřených na přímou práci s CS</a:t>
            </a:r>
          </a:p>
          <a:p>
            <a:pPr marL="285750" lvl="0" indent="-2857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síťování služeb</a:t>
            </a:r>
          </a:p>
          <a:p>
            <a:pPr marL="285750" lvl="0" indent="-2857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interdisciplinární spolupráce</a:t>
            </a:r>
          </a:p>
          <a:p>
            <a:pPr lvl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</a:pPr>
            <a:endParaRPr lang="cs-CZ" b="true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</a:pPr>
            <a:endParaRPr lang="cs-CZ" b="true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</a:pPr>
            <a:endParaRPr lang="cs-CZ" b="true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11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28129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D9D8B-0EF4-11DE-A7C2-F401C3FF97D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2)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E611B2-8888-4100-5097-BA72B7A7CA5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Podpora programů/aktivit zaměřených na práci s osobami dopouštějícími se násilí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programy soc. výcviku, rozvoje soc. a osobních dovedností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programy zaměřené na zvládání vzteku a agrese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programy zaměřené na udržení a předcházení ztráty zaměstnání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podpora rodičovských kompetencí, aktivizace rodin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psychologické poradenství, koučink, edukace a nácvik…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/>
              <a:t>podpora interdisciplinární spolupráce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EE9438-B01C-C7C6-6273-9DE8FE24DF8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9864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78A814-9E26-C078-01EE-795163CB5D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2)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68A983-83A0-1A48-88C7-4E5C34737D5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b="true" dirty="false"/>
              <a:t>zvyšování kvality </a:t>
            </a:r>
            <a:r>
              <a:rPr lang="cs-CZ" sz="2000" dirty="false"/>
              <a:t>specializovaných programů, včetně zavádění standardů - </a:t>
            </a:r>
            <a:r>
              <a:rPr lang="cs-CZ" sz="2000" i="true" dirty="false">
                <a:solidFill>
                  <a:srgbClr val="FF0000"/>
                </a:solidFill>
              </a:rPr>
              <a:t>pouze doplňková aktivita</a:t>
            </a:r>
            <a:endParaRPr lang="cs-CZ" sz="2000" i="true" dirty="false"/>
          </a:p>
          <a:p>
            <a:r>
              <a:rPr lang="cs-CZ" sz="2000" b="true" dirty="false"/>
              <a:t>specializované vzdělávání pracovníků programu – </a:t>
            </a:r>
            <a:r>
              <a:rPr lang="cs-CZ" sz="2000" i="true" dirty="false">
                <a:solidFill>
                  <a:srgbClr val="FF0000"/>
                </a:solidFill>
              </a:rPr>
              <a:t>pouze doplňková aktivita</a:t>
            </a:r>
          </a:p>
          <a:p>
            <a:r>
              <a:rPr lang="cs-CZ" sz="2000" b="true" dirty="false"/>
              <a:t>přenos a implementace příkladů dobré praxe </a:t>
            </a:r>
            <a:r>
              <a:rPr lang="cs-CZ" sz="2000" dirty="false"/>
              <a:t>– </a:t>
            </a:r>
            <a:r>
              <a:rPr lang="cs-CZ" sz="2000" i="true" dirty="false">
                <a:solidFill>
                  <a:srgbClr val="FF0000"/>
                </a:solidFill>
              </a:rPr>
              <a:t>pouze jako součást přímé práce s CS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200D60A-C648-DD4F-3122-B85BC2F8F91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6516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Podporované aktivity- obecně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287016" y="1556792"/>
            <a:ext cx="8605464" cy="9264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aktivity v jednom projektu </a:t>
            </a:r>
            <a:r>
              <a:rPr lang="cs-CZ" b="true" dirty="false">
                <a:solidFill>
                  <a:schemeClr val="accent1"/>
                </a:solidFill>
                <a:latin typeface="Arial" panose="020B0604020202020204" pitchFamily="34" charset="0"/>
              </a:rPr>
              <a:t>je možné kombinovat </a:t>
            </a:r>
          </a:p>
          <a:p>
            <a:pPr marL="285750" indent="-285750" algn="just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b="true" dirty="false">
                <a:solidFill>
                  <a:schemeClr val="accent1"/>
                </a:solidFill>
                <a:latin typeface="Arial" panose="020B0604020202020204" pitchFamily="34" charset="0"/>
              </a:rPr>
              <a:t>není možné podat žádost na obě cílové skupiny (nelze v 1 projektu)</a:t>
            </a:r>
          </a:p>
          <a:p>
            <a:pPr marL="285750" indent="-285750" algn="just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b="true" dirty="false">
                <a:solidFill>
                  <a:schemeClr val="accent1"/>
                </a:solidFill>
                <a:latin typeface="Arial" panose="020B0604020202020204" pitchFamily="34" charset="0"/>
              </a:rPr>
              <a:t>potřebnost projektu a CS </a:t>
            </a: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zpracovat v příloze (vzor příloha č. 3)</a:t>
            </a:r>
          </a:p>
          <a:p>
            <a:pPr marL="285750" indent="-285750" algn="just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cs-CZ" b="true" dirty="false">
                <a:solidFill>
                  <a:schemeClr val="accent1"/>
                </a:solidFill>
                <a:latin typeface="Arial" panose="020B0604020202020204" pitchFamily="34" charset="0"/>
              </a:rPr>
              <a:t>vzdělávání a supervize </a:t>
            </a: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realizačního týmu: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popsáno v samostatné klíčové aktivitě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pouze specializované vzdělávání pracovníků programu/soc. služby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promítnout do monitorovacích indikátorů</a:t>
            </a:r>
          </a:p>
          <a:p>
            <a:pPr marL="742950" lvl="1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cs-CZ" dirty="false">
                <a:solidFill>
                  <a:schemeClr val="accent1"/>
                </a:solidFill>
                <a:latin typeface="Arial" panose="020B0604020202020204" pitchFamily="34" charset="0"/>
              </a:rPr>
              <a:t>zvolit cílovou skupinu poskytovatelé a zadavatelé soc. služeb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false"/>
          </a:p>
        </p:txBody>
      </p:sp>
    </p:spTree>
    <p:extLst>
      <p:ext uri="{BB962C8B-B14F-4D97-AF65-F5344CB8AC3E}">
        <p14:creationId xmlns:p14="http://schemas.microsoft.com/office/powerpoint/2010/main" val="207398281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Doporučení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40656" y="1340768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false"/>
              <a:t>realizační tým – pro koncepci RT je nutné využít </a:t>
            </a:r>
            <a:r>
              <a:rPr lang="cs-CZ" sz="2000" b="true" dirty="false"/>
              <a:t>přílohu č. 1 Pomůcka pro stanovení osobních nákladů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false"/>
              <a:t>dodržování obvyklých mezd a platů – </a:t>
            </a:r>
            <a:r>
              <a:rPr lang="it-IT" sz="1600" dirty="false">
                <a:hlinkClick r:id="rId3"/>
              </a:rPr>
              <a:t>Pravidla pro žadatele a příjemce - www.esfcr.cz</a:t>
            </a:r>
            <a:endParaRPr lang="cs-CZ" sz="2000" b="true" dirty="false"/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false"/>
              <a:t>při psaní projektu doporučujeme využít bod 4.1 výzvy Popis podporovaných aktivit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false">
                <a:solidFill>
                  <a:srgbClr val="FF0000"/>
                </a:solidFill>
              </a:rPr>
              <a:t>časté chyby identifikované z hodnocení: špatně nastavené cíle – častá záměna cílů za aktivity a absence ověření naplnění cíle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dirty="false"/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b="true" i="true" dirty="false"/>
              <a:t>cíle</a:t>
            </a:r>
            <a:r>
              <a:rPr lang="cs-CZ" sz="2000" dirty="false"/>
              <a:t> projektu </a:t>
            </a:r>
            <a:r>
              <a:rPr lang="cs-CZ" sz="2000" b="true" i="true" dirty="false"/>
              <a:t>musí být SMART</a:t>
            </a:r>
            <a:r>
              <a:rPr lang="cs-CZ" sz="2000" dirty="false"/>
              <a:t>, tj.:</a:t>
            </a:r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C30F54-692C-4797-89B7-D9C84F05A761}"/>
              </a:ext>
            </a:extLst>
          </p:cNvPr>
          <p:cNvSpPr txBox="true"/>
          <p:nvPr/>
        </p:nvSpPr>
        <p:spPr>
          <a:xfrm>
            <a:off x="4788024" y="4581128"/>
            <a:ext cx="3995976" cy="175432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0" lvl="1" indent="-285750" algn="just">
              <a:lnSpc>
                <a:spcPct val="100000"/>
              </a:lnSpc>
              <a:buClr>
                <a:schemeClr val="tx1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dirty="false"/>
              <a:t>S – specifické, konkrétní (</a:t>
            </a:r>
            <a:r>
              <a:rPr lang="cs-CZ" dirty="false" err="true"/>
              <a:t>specific</a:t>
            </a:r>
            <a:r>
              <a:rPr lang="cs-CZ" dirty="false"/>
              <a:t>)</a:t>
            </a:r>
          </a:p>
          <a:p>
            <a:pPr marL="0" lvl="1" indent="-285750" algn="just">
              <a:lnSpc>
                <a:spcPct val="100000"/>
              </a:lnSpc>
              <a:buClr>
                <a:schemeClr val="tx1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dirty="false"/>
              <a:t>M – měřitelné (</a:t>
            </a:r>
            <a:r>
              <a:rPr lang="cs-CZ" dirty="false" err="true"/>
              <a:t>measurable</a:t>
            </a:r>
            <a:r>
              <a:rPr lang="cs-CZ" dirty="false"/>
              <a:t>)</a:t>
            </a:r>
          </a:p>
          <a:p>
            <a:pPr marL="0" lvl="1" indent="-285750" algn="just">
              <a:lnSpc>
                <a:spcPct val="100000"/>
              </a:lnSpc>
              <a:buClr>
                <a:schemeClr val="tx1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dirty="false"/>
              <a:t>A - dosažitelné (</a:t>
            </a:r>
            <a:r>
              <a:rPr lang="cs-CZ" dirty="false" err="true"/>
              <a:t>achievable</a:t>
            </a:r>
            <a:r>
              <a:rPr lang="cs-CZ" dirty="false"/>
              <a:t>)</a:t>
            </a:r>
          </a:p>
          <a:p>
            <a:pPr marL="0" lvl="1" indent="-285750" algn="just">
              <a:lnSpc>
                <a:spcPct val="100000"/>
              </a:lnSpc>
              <a:buClr>
                <a:schemeClr val="tx1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dirty="false"/>
              <a:t>R – odpovídající (</a:t>
            </a:r>
            <a:r>
              <a:rPr lang="cs-CZ" dirty="false" err="true"/>
              <a:t>relevant</a:t>
            </a:r>
            <a:r>
              <a:rPr lang="cs-CZ" dirty="false"/>
              <a:t>)</a:t>
            </a:r>
          </a:p>
          <a:p>
            <a:pPr marL="0" lvl="1" indent="-285750" algn="just">
              <a:lnSpc>
                <a:spcPct val="100000"/>
              </a:lnSpc>
              <a:buClr>
                <a:schemeClr val="tx1"/>
              </a:buClr>
              <a:buSzPct val="80000"/>
              <a:buFont typeface="Courier New" panose="02070309020205020404" pitchFamily="49" charset="0"/>
              <a:buChar char="o"/>
            </a:pPr>
            <a:r>
              <a:rPr lang="cs-CZ" dirty="false"/>
              <a:t>T – termínované (</a:t>
            </a:r>
            <a:r>
              <a:rPr lang="cs-CZ" dirty="false" err="true"/>
              <a:t>time-bound</a:t>
            </a:r>
            <a:r>
              <a:rPr lang="cs-CZ" dirty="false"/>
              <a:t>)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67747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 - obecně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400" b="true" dirty="false"/>
              <a:t>evidence/zápis indikátorů – v současné době 2 místa </a:t>
            </a:r>
            <a:r>
              <a:rPr lang="cs-CZ" sz="1400" dirty="false"/>
              <a:t>- IS ESF 2021+ a v rámci zprávy o realizaci projektu v IS KP21+ (předpoklad plného zprovoznění IS ESF 2021+ v době prvních zpráv o realizaci).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postup registrace a návod pro práci v systému IS ESF je v Pokynech pro evidenci podpory poskytnuté účastníkům projektů, </a:t>
            </a:r>
            <a:r>
              <a:rPr lang="cs-CZ" sz="1400" dirty="false">
                <a:hlinkClick r:id="rId3"/>
              </a:rPr>
              <a:t>https://www.esfcr.cz/</a:t>
            </a:r>
            <a:r>
              <a:rPr lang="cs-CZ" sz="1400" dirty="false" err="true">
                <a:hlinkClick r:id="rId3"/>
              </a:rPr>
              <a:t>monitorovani</a:t>
            </a:r>
            <a:r>
              <a:rPr lang="cs-CZ" sz="1400" dirty="false">
                <a:hlinkClick r:id="rId3"/>
              </a:rPr>
              <a:t>-</a:t>
            </a:r>
            <a:r>
              <a:rPr lang="cs-CZ" sz="1400" dirty="false" err="true">
                <a:hlinkClick r:id="rId3"/>
              </a:rPr>
              <a:t>podporenych</a:t>
            </a:r>
            <a:r>
              <a:rPr lang="cs-CZ" sz="1400" dirty="false">
                <a:hlinkClick r:id="rId3"/>
              </a:rPr>
              <a:t>-osob-</a:t>
            </a:r>
            <a:r>
              <a:rPr lang="cs-CZ" sz="1400" dirty="false" err="true">
                <a:hlinkClick r:id="rId3"/>
              </a:rPr>
              <a:t>opz</a:t>
            </a:r>
            <a:r>
              <a:rPr lang="cs-CZ" sz="1400" dirty="false">
                <a:hlinkClick r:id="rId3"/>
              </a:rPr>
              <a:t>-plus</a:t>
            </a:r>
            <a:r>
              <a:rPr lang="cs-CZ" sz="1400" dirty="false"/>
              <a:t>. 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podrobnější evidence podpořených osob – </a:t>
            </a:r>
            <a:r>
              <a:rPr lang="cs-CZ" sz="1400" b="true" dirty="false"/>
              <a:t>Monitorovací list </a:t>
            </a:r>
            <a:r>
              <a:rPr lang="cs-CZ" sz="1400" dirty="false"/>
              <a:t>(pohlaví; postavení na trhu práce; vzdělání; znevýhodnění; přístup k bydlení; sektor ekonomiky, kde osoba působí; specifikace působení ve veřejném sektoru; situace po ukončení účasti v projektu – např. získali kvalifikace atd.) 	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+mj-lt"/>
              <a:buAutoNum type="arabicParenR"/>
            </a:pPr>
            <a:r>
              <a:rPr lang="cs-CZ" sz="1400" b="true" u="sng" dirty="false"/>
              <a:t>bagatelní </a:t>
            </a:r>
            <a:r>
              <a:rPr lang="cs-CZ" sz="1400" b="true" u="sng" dirty="false">
                <a:solidFill>
                  <a:srgbClr val="FF0000"/>
                </a:solidFill>
              </a:rPr>
              <a:t>(= zanedbatelná) </a:t>
            </a:r>
            <a:r>
              <a:rPr lang="cs-CZ" sz="1400" b="true" u="sng" dirty="false"/>
              <a:t>podpora účastníka </a:t>
            </a:r>
            <a:r>
              <a:rPr lang="cs-CZ" sz="1400" dirty="false"/>
              <a:t>- účastníkem/podpořenou osobou je pouze osoba, která: </a:t>
            </a:r>
          </a:p>
          <a:p>
            <a:pPr marL="1023750" lvl="3" indent="-285750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400" dirty="false"/>
              <a:t>získala v daném projektu podporu v rozsahu </a:t>
            </a:r>
            <a:r>
              <a:rPr lang="cs-CZ" sz="1400" b="true" dirty="false"/>
              <a:t>méně než 40 hodin </a:t>
            </a:r>
            <a:r>
              <a:rPr lang="cs-CZ" sz="1400" dirty="false"/>
              <a:t>(bez ohledu na počet dílčích podpor, tj. počet dílčích zapojení do projektu) </a:t>
            </a:r>
          </a:p>
          <a:p>
            <a:pPr marL="342900" indent="-342900" algn="just">
              <a:lnSpc>
                <a:spcPct val="100000"/>
              </a:lnSpc>
              <a:buClr>
                <a:schemeClr val="tx1"/>
              </a:buClr>
              <a:buFont typeface="+mj-lt"/>
              <a:buAutoNum type="arabicParenR"/>
            </a:pPr>
            <a:r>
              <a:rPr lang="cs-CZ" sz="1400" b="true" u="sng" dirty="false" err="true"/>
              <a:t>nadbagatelní</a:t>
            </a:r>
            <a:r>
              <a:rPr lang="cs-CZ" sz="1400" b="true" u="sng" dirty="false"/>
              <a:t> podpora účastníka</a:t>
            </a:r>
            <a:r>
              <a:rPr lang="cs-CZ" sz="1400" b="true" dirty="false"/>
              <a:t> </a:t>
            </a:r>
            <a:r>
              <a:rPr lang="cs-CZ" sz="1400" dirty="false"/>
              <a:t>- účastníkem/podpořenou osobou je pouze osoba,  která: </a:t>
            </a:r>
          </a:p>
          <a:p>
            <a:pPr marL="1080900" lvl="3" indent="-342900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cs-CZ" sz="1400" dirty="false"/>
              <a:t>získala v daném projektu podporu v rozsahu </a:t>
            </a:r>
            <a:r>
              <a:rPr lang="cs-CZ" sz="1400" b="true" dirty="false"/>
              <a:t>40 a více hodin </a:t>
            </a:r>
            <a:r>
              <a:rPr lang="cs-CZ" sz="1400" dirty="false"/>
              <a:t>(bez ohledu na počet dílčích podpor, tj. počet dílčích zapojení do projektu)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marL="0" lvl="1" indent="0" algn="just">
              <a:lnSpc>
                <a:spcPct val="100000"/>
              </a:lnSpc>
              <a:buNone/>
            </a:pPr>
            <a:r>
              <a:rPr lang="cs-CZ" sz="1400" i="true" dirty="false"/>
              <a:t>Podrobné informace viz Obecná část pravidel pro žadatele a příjemce v rámci OPZ+.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 závazkové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/>
              <a:t>Indikátory výstupu: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/>
              <a:t>600 000 Celkový počet účastníků </a:t>
            </a:r>
            <a:r>
              <a:rPr lang="cs-CZ" sz="1800" dirty="false"/>
              <a:t>– osoby –  pouze nad 40 hodin podpory (tj. </a:t>
            </a:r>
            <a:r>
              <a:rPr lang="cs-CZ" sz="1800" dirty="false" err="true"/>
              <a:t>nadbagatelní</a:t>
            </a:r>
            <a:r>
              <a:rPr lang="cs-CZ" sz="1800" dirty="false"/>
              <a:t> podpora). Nutná identifikace podpořených osob, nezapočítávají se osoby s bagatelní podporou (každá osoba vždy pouze 1x)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/>
              <a:t>670 021 Kapacita podpořených služeb </a:t>
            </a:r>
            <a:r>
              <a:rPr lang="cs-CZ" sz="1800" dirty="false">
                <a:effectLst/>
                <a:ea typeface="Calibri" panose="020F0502020204030204" pitchFamily="34" charset="0"/>
              </a:rPr>
              <a:t>– místa </a:t>
            </a:r>
            <a:r>
              <a:rPr lang="cs-CZ" sz="1800" dirty="false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(pouze pro pobytové služby)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ea typeface="Calibri" panose="020F0502020204030204" pitchFamily="34" charset="0"/>
              </a:rPr>
              <a:t>670 031</a:t>
            </a:r>
            <a:r>
              <a:rPr lang="cs-CZ" sz="1800" b="true" dirty="false">
                <a:ea typeface="Calibri" panose="020F0502020204030204" pitchFamily="34" charset="0"/>
              </a:rPr>
              <a:t>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Kapacita podpořených služeb </a:t>
            </a:r>
            <a:r>
              <a:rPr lang="cs-CZ" sz="1800" dirty="false">
                <a:effectLst/>
                <a:ea typeface="Calibri" panose="020F0502020204030204" pitchFamily="34" charset="0"/>
              </a:rPr>
              <a:t>– součet úvazků pracovníků (v přímé péči)</a:t>
            </a:r>
            <a:endParaRPr lang="cs-CZ" sz="1800" b="true" dirty="false"/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a typeface="Calibri" panose="020F0502020204030204" pitchFamily="34" charset="0"/>
              </a:rPr>
              <a:t>805 000 Počet napsaných a zveřejněných analytických a strategických dokumentů </a:t>
            </a:r>
            <a:r>
              <a:rPr lang="cs-CZ" sz="1800" dirty="false">
                <a:ea typeface="Calibri" panose="020F0502020204030204" pitchFamily="34" charset="0"/>
              </a:rPr>
              <a:t>(zvážit relevantnost a výstupovou hodnotu – viz definice indikátoru)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b="true" u="sng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Indikátory výsledku:</a:t>
            </a:r>
            <a:endParaRPr lang="cs-CZ" sz="1800" u="sng" dirty="false"/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/>
              <a:t>670 102 Využívání podpořených služeb </a:t>
            </a:r>
            <a:r>
              <a:rPr lang="cs-CZ" sz="1800" dirty="false"/>
              <a:t>– osoby </a:t>
            </a:r>
            <a:r>
              <a:rPr lang="cs-CZ" sz="1800" dirty="false">
                <a:effectLst/>
                <a:ea typeface="Calibri" panose="020F0502020204030204" pitchFamily="34" charset="0"/>
              </a:rPr>
              <a:t>–</a:t>
            </a:r>
            <a:r>
              <a:rPr lang="cs-CZ" sz="1800" dirty="false"/>
              <a:t> zde vždy bagatelní podpora + anonymizovaní účastníci (pouze v relevantních případech)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6380001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 nezávazkové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Clr>
                <a:schemeClr val="tx1"/>
              </a:buClr>
              <a:buNone/>
            </a:pP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V případě</a:t>
            </a:r>
            <a:r>
              <a:rPr lang="cs-CZ" sz="2000" b="true" dirty="false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podpory projektu </a:t>
            </a: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bude mít žadatel </a:t>
            </a:r>
            <a:r>
              <a:rPr lang="cs-CZ" sz="2000" b="true" u="sng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povinnost</a:t>
            </a: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kromě závazkových </a:t>
            </a:r>
            <a:r>
              <a:rPr lang="cs-CZ" sz="2000" b="true" i="true" u="sng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vykazova</a:t>
            </a:r>
            <a:r>
              <a:rPr lang="cs-CZ" sz="2000" b="true" u="sng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 </a:t>
            </a: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dosažené hodnoty pro:</a:t>
            </a:r>
            <a:endParaRPr lang="cs-CZ" sz="2000" b="true" dirty="false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143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arenR"/>
            </a:pPr>
            <a:r>
              <a:rPr lang="cs-CZ" sz="2000" b="true" i="true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všechny indikátory, které se týkají účastníků stanovené v Obecné části pravidel</a:t>
            </a:r>
            <a:r>
              <a:rPr lang="cs-CZ" sz="2000" dirty="false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pro žadatele a příjemce v rámci OPZ+,</a:t>
            </a:r>
          </a:p>
          <a:p>
            <a:pPr marL="10143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arenR"/>
            </a:pPr>
            <a:endParaRPr lang="cs-CZ" sz="2000" dirty="false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14300" indent="-45720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tx1"/>
              </a:buClr>
              <a:buFont typeface="+mj-lt"/>
              <a:buAutoNum type="arabicParenR"/>
            </a:pPr>
            <a:r>
              <a:rPr lang="cs-CZ" sz="2000" b="true" u="sng" dirty="false">
                <a:latin typeface="+mj-lt"/>
              </a:rPr>
              <a:t>indikátory výstupu:</a:t>
            </a:r>
            <a:endParaRPr lang="cs-CZ" sz="2000" u="sng" dirty="false">
              <a:latin typeface="+mj-lt"/>
            </a:endParaRP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b="true" dirty="false">
                <a:latin typeface="+mj-lt"/>
              </a:rPr>
              <a:t>679 001 </a:t>
            </a: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</a:rPr>
              <a:t>Počet podpořených Romů </a:t>
            </a: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b="true" dirty="false">
                <a:latin typeface="+mj-lt"/>
              </a:rPr>
              <a:t>622 002 </a:t>
            </a:r>
            <a:r>
              <a:rPr lang="cs-CZ" sz="2000" b="true" dirty="false">
                <a:effectLst/>
                <a:latin typeface="+mj-lt"/>
                <a:ea typeface="Calibri" panose="020F0502020204030204" pitchFamily="34" charset="0"/>
              </a:rPr>
              <a:t>Počet podporovaných orgánů veřejné správy nebo veřejných služeb na celostátní, regionální a místní úrovni </a:t>
            </a:r>
            <a:endParaRPr lang="cs-CZ" sz="2000" b="true" dirty="false"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b="true" dirty="false">
                <a:latin typeface="+mj-lt"/>
                <a:ea typeface="Calibri" panose="020F0502020204030204" pitchFamily="34" charset="0"/>
              </a:rPr>
              <a:t>626 000 Účastníci, kteří získali kvalifikaci po ukončení své účasti</a:t>
            </a:r>
            <a:endParaRPr lang="cs-CZ" sz="2000" b="true" dirty="false">
              <a:latin typeface="+mj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2546573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br>
              <a:rPr lang="cs-CZ" sz="1800" dirty="false"/>
            </a:br>
            <a:r>
              <a:rPr lang="cs-CZ" dirty="false"/>
              <a:t>Přehled příloh výzvy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55808" y="1556792"/>
            <a:ext cx="8424000" cy="4752528"/>
          </a:xfrm>
        </p:spPr>
        <p:txBody>
          <a:bodyPr/>
          <a:lstStyle/>
          <a:p>
            <a:pPr marL="342900" lvl="0" indent="-342900" algn="just"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1 – Pomůcka pro stanovení osobních 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nákladů_výzva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69</a:t>
            </a:r>
          </a:p>
          <a:p>
            <a:pPr marL="342900" lvl="0" indent="-342900" algn="just">
              <a:buFont typeface="+mj-lt"/>
              <a:buAutoNum type="arabicParenR"/>
            </a:pP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2 – Podpora sociálních služeb v otevřených výzvách OPZ+</a:t>
            </a:r>
          </a:p>
          <a:p>
            <a:pPr marL="342900" lvl="0" indent="-342900" algn="just">
              <a:buFont typeface="+mj-lt"/>
              <a:buAutoNum type="arabicParenR"/>
            </a:pP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2A – Údaje o sociální službě 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plán_PAUŠÁL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arenR"/>
            </a:pP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100"/>
              </a:spcAft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3 – Analýza potřebnosti projektu a cílové 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skupiny_VZOR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36766723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19723"/>
            <a:ext cx="8064000" cy="4320000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cs-CZ" sz="42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ČÁST II.</a:t>
            </a:r>
            <a:br>
              <a:rPr lang="cs-CZ" sz="42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cs-CZ" sz="42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cs-CZ" sz="42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podání žádosti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160748"/>
            <a:ext cx="8712968" cy="553525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1800" b="true" dirty="false">
                <a:latin typeface="+mj-lt"/>
              </a:rPr>
              <a:t>Informační</a:t>
            </a:r>
            <a:r>
              <a:rPr lang="cs-CZ" altLang="cs-CZ" sz="1800" b="true" dirty="false"/>
              <a:t> zdroje </a:t>
            </a:r>
          </a:p>
          <a:p>
            <a:pPr marL="337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16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Výzva 069 OPZ+ - www.esfcr.cz</a:t>
            </a:r>
            <a:r>
              <a:rPr lang="cs-CZ" sz="1600" dirty="false"/>
              <a:t>– stránky výzvy, odkazy na přílohy </a:t>
            </a:r>
          </a:p>
          <a:p>
            <a:pPr marL="337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altLang="cs-CZ" sz="1600" u="sng" dirty="false"/>
              <a:t>Diskuzní klub </a:t>
            </a:r>
            <a:r>
              <a:rPr lang="cs-CZ" altLang="cs-CZ" sz="1600" dirty="false"/>
              <a:t>na webovém portálu: </a:t>
            </a:r>
            <a:r>
              <a:rPr lang="cs-CZ" sz="1600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03_24_069 Služby prevence domácího a genderově podmíněného násilí - www.esfcr.cz</a:t>
            </a:r>
            <a:endParaRPr lang="cs-CZ" sz="1600" dirty="false"/>
          </a:p>
          <a:p>
            <a:pPr marL="337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1600" dirty="false"/>
              <a:t>Žádost o podporu z OPZ+ se zpracovává v elektronickém formuláři v IS KP21+ (p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 technické problémy IS KP21+ je zřízen diskusní klub dostupný na odkazu: </a:t>
            </a:r>
            <a:r>
              <a:rPr lang="cs-CZ" sz="16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https://www.esfcr.cz/</a:t>
            </a:r>
            <a:r>
              <a:rPr lang="cs-CZ" sz="1600" u="sng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technicka_podpora_opzplus</a:t>
            </a:r>
            <a:r>
              <a:rPr lang="cs-CZ" sz="16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sz="1600" dirty="false"/>
          </a:p>
          <a:p>
            <a:pPr marL="337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1600" dirty="false"/>
              <a:t>Přístup do elektronických formulářů žádostí o podporu naleznete na adrese </a:t>
            </a:r>
            <a:r>
              <a:rPr lang="cs-CZ" sz="1600" dirty="false">
                <a:hlinkClick r:id="rId6"/>
              </a:rPr>
              <a:t>https://iskp21.mssf.cz</a:t>
            </a:r>
            <a:endParaRPr lang="cs-CZ" sz="1600" dirty="false"/>
          </a:p>
          <a:p>
            <a:pPr marL="3375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it-IT" sz="1600" dirty="false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endParaRPr lang="cs-CZ" altLang="cs-CZ" sz="1600" dirty="false"/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altLang="cs-CZ" sz="1600" dirty="false"/>
              <a:t>Obecná část pravidel pro žadatele a příjemce v rámci OPZ+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altLang="cs-CZ" sz="1600" dirty="false"/>
              <a:t>Specifická část pravidel pro žadatele a příjemce z OPZ+ pro projekty </a:t>
            </a:r>
            <a:br>
              <a:rPr lang="cs-CZ" altLang="cs-CZ" sz="1600" dirty="false"/>
            </a:br>
            <a:r>
              <a:rPr lang="cs-CZ" altLang="cs-CZ" sz="1600" dirty="false"/>
              <a:t>s přímými a nepřímými náklady nebo projekty financované s využitím paušálních sazeb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cs-CZ" altLang="cs-CZ" sz="1800" b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4487184-51F7-49BD-82AC-A3718E72227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Kde hledat informace</a:t>
            </a:r>
          </a:p>
        </p:txBody>
      </p:sp>
    </p:spTree>
    <p:extLst>
      <p:ext uri="{BB962C8B-B14F-4D97-AF65-F5344CB8AC3E}">
        <p14:creationId xmlns:p14="http://schemas.microsoft.com/office/powerpoint/2010/main" val="809939049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o podporu z OPZ+ se zpracovává v elektronickém formuláři v IS KP21+. Přístup do elektronických formulářů žádostí o podporu naleznete na adrese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orientujte se podle Operačního programu Zaměstnanost plus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identifikace, která je v části 1. výzvy. </a:t>
            </a: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Nutná je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registrace do IS KP21+.</a:t>
            </a:r>
            <a:endParaRPr lang="cs-CZ" sz="14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ESF zveřejněny Obecné pokyny OPZ+ viz odkaz: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Formuláře a pokyny potřebné v rámci přípravy žádosti o podporu - www.esfcr.cz</a:t>
            </a:r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u="sng" dirty="false">
                <a:solidFill>
                  <a:srgbClr val="084A8B"/>
                </a:solidFill>
                <a:latin typeface="Trebuchet MS" panose="020B0603020202020204" pitchFamily="34" charset="0"/>
              </a:rPr>
              <a:t>- </a:t>
            </a:r>
            <a:r>
              <a:rPr lang="cs-CZ" sz="1400" i="true" u="sng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Obecné pokyny k ovládání IS KP21+ a ke komunikaci s technickou podporou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- 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Pokyny k vyplnění žádosti o podporu v IS KP21+ pro projekty s přímými a nepřímými náklady a pro projekty s paušálními sazbami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Žádost o podporu se zpracovává v českém jazyce.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5611353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podáním je nutné žádost opatřit podpisem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statutárního zástupce žadatele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případně odpovědnou osobou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kterou k takovému úkonu statutární zástupce zmocnil; v tomto případě </a:t>
            </a:r>
            <a:r>
              <a:rPr lang="cs-CZ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je nutné založit (resp. poskytnout k dispozici) v IS KP21+ dokument zakládající toto oprávnění.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latin typeface="Arial" panose="020B0604020202020204" pitchFamily="34" charset="0"/>
                <a:ea typeface="Arial" panose="020B0604020202020204" pitchFamily="34" charset="0"/>
              </a:rPr>
              <a:t>Plná moc:</a:t>
            </a:r>
            <a:endParaRPr lang="cs-CZ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elektronická plná moc – elektronicky podepisuje zmocněnec i zmocnitel přímo v prostředí IS KP21+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úředně/notářsky </a:t>
            </a:r>
            <a:r>
              <a:rPr lang="cs-CZ" b="true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ověřená</a:t>
            </a:r>
            <a:r>
              <a:rPr lang="cs-CZ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papírová plná moc  - scan musí být vložen do IS KP21+ do modulu Plné moci a elektronicky podepsán zmocněncem přímo v prostředí IS KP21+. </a:t>
            </a:r>
            <a:r>
              <a:rPr lang="cs-CZ" i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Nestačí vložit plnou moc do příloh žádosti o podporu.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o podporu připojen přímo v IS KP21+, proto musí být statutární zástupce/ osoba oprávněná k podpisu žádosti registrovaným uživatelem této aplikace.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Dále musí tato osoba disponovat kvalifikovaným elektronickým podpisem.</a:t>
            </a:r>
            <a:endPara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se podává pouze elektronicky a pouze prostřednictvím IS KP21+. Nezasílejte žádost v listinné podobě ani prostřednictvím jiné formy doručování.</a:t>
            </a:r>
            <a:endParaRPr lang="cs-CZ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64504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748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394784"/>
            <a:ext cx="8424000" cy="5463216"/>
          </a:xfrm>
        </p:spPr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None/>
              <a:tabLst/>
              <a:defRPr/>
            </a:pPr>
            <a:r>
              <a:rPr kumimoji="false" lang="cs-CZ" sz="20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 a výběru projektu (viz kapitola 4 Specifické části pravidel pro žadatele a příjemce):</a:t>
            </a:r>
          </a:p>
          <a:p>
            <a:pPr lvl="1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(max. do 30 pracovních dní od uzavření příjmu žádostí/ v případě příjmu nad 250 projektů + 10 pracovních dní)</a:t>
            </a:r>
          </a:p>
          <a:p>
            <a:pPr lvl="3" algn="just">
              <a:lnSpc>
                <a:spcPct val="10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cs-CZ" sz="1400" dirty="false">
                <a:solidFill>
                  <a:srgbClr val="084A8B"/>
                </a:solidFill>
                <a:latin typeface="Arial"/>
              </a:rPr>
              <a:t>Pozor! V případě, že projekt nesplní podmínky přijatelnosti (tzn. věcné stránky projektu), </a:t>
            </a:r>
            <a:r>
              <a:rPr lang="cs-CZ" sz="1400" b="true" dirty="false">
                <a:solidFill>
                  <a:srgbClr val="084A8B"/>
                </a:solidFill>
                <a:latin typeface="Arial"/>
              </a:rPr>
              <a:t>nelze žádost o podporu vrátit příjemci k doplnění nebo opravě, ale dle podmínek OPZ+ bude vyřazena z procesu hodnocení</a:t>
            </a:r>
            <a:r>
              <a:rPr lang="cs-CZ" sz="1400" dirty="false">
                <a:solidFill>
                  <a:srgbClr val="084A8B"/>
                </a:solidFill>
                <a:latin typeface="Arial"/>
              </a:rPr>
              <a:t>. </a:t>
            </a: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 takovém případě je</a:t>
            </a:r>
            <a:r>
              <a:rPr lang="cs-CZ" sz="1400" dirty="false">
                <a:solidFill>
                  <a:srgbClr val="084A8B"/>
                </a:solidFill>
                <a:latin typeface="Arial"/>
              </a:rPr>
              <a:t> však možnost podat zcela novou žádost, pokud jsou splněny podmínky podávání žádosti této výzvy.</a:t>
            </a:r>
          </a:p>
          <a:p>
            <a:pPr lvl="3" algn="just">
              <a:lnSpc>
                <a:spcPct val="10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Oprava formálních náležitostí je možná pouze 2x.</a:t>
            </a:r>
          </a:p>
          <a:p>
            <a:pPr lvl="1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– individuální hodnotitelé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(max 80 pracovních dní od uzavření příjmu žádostí, v případě příjmu nad 250 projektů + 20 pracovních dní)</a:t>
            </a:r>
            <a:r>
              <a:rPr lang="cs-CZ" sz="1800" b="true" dirty="false">
                <a:solidFill>
                  <a:srgbClr val="084A8B"/>
                </a:solidFill>
              </a:rPr>
              <a:t> </a:t>
            </a:r>
            <a:endParaRPr kumimoji="false" lang="cs-CZ" sz="160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1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výběrová komise </a:t>
            </a:r>
            <a:r>
              <a:rPr lang="cs-CZ" sz="1800" dirty="false">
                <a:solidFill>
                  <a:srgbClr val="084A8B"/>
                </a:solidFill>
                <a:latin typeface="Arial"/>
              </a:rPr>
              <a:t>- musí zasednout do 20 pracovních dnů od ukončení posledního věcného hodnocení všech žádostí o podporu příslušné výzvě</a:t>
            </a:r>
          </a:p>
          <a:p>
            <a:pPr lvl="1" algn="just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 poskytnutí podpory </a:t>
            </a:r>
          </a:p>
          <a:p>
            <a:pPr lvl="1" algn="just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cs-CZ" sz="2000" dirty="false">
              <a:solidFill>
                <a:srgbClr val="084A8B"/>
              </a:solidFill>
              <a:latin typeface="Arial"/>
            </a:endParaRPr>
          </a:p>
          <a:p>
            <a:pPr lvl="1" algn="just">
              <a:buClr>
                <a:srgbClr val="5FBBF5"/>
              </a:buClr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1264822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78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166059"/>
            <a:ext cx="8424000" cy="5211216"/>
          </a:xfrm>
        </p:spPr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 rámci věcného hodnocení se hodnotí:</a:t>
            </a:r>
          </a:p>
          <a:p>
            <a:pPr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Potřebnost projektu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kumimoji="false" lang="cs-CZ" sz="16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mj.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dostatečné popsání řešení problému v žádosti o podporu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hodnost, způsob a adekvátnost navrhovaného řešení pro konkrétní cílovou skupinu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pokud byl problém v území již řešen, tak s jakým výsledkem (dosavadní účinnost)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Účelnost projektu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>
                <a:solidFill>
                  <a:srgbClr val="084A8B"/>
                </a:solidFill>
                <a:latin typeface="Arial"/>
              </a:rPr>
              <a:t>cíle a konzistentnost (intervenční logika)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kumimoji="false" lang="cs-CZ" sz="1600" b="true" i="tru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důraz na měřitelnost cílů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>
                <a:solidFill>
                  <a:srgbClr val="084A8B"/>
                </a:solidFill>
                <a:latin typeface="Arial"/>
              </a:rPr>
              <a:t>způsob ověření a dosažení cíle projektu</a:t>
            </a:r>
            <a:endParaRPr kumimoji="false" lang="cs-CZ" sz="1600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Efektivnost a hospodárnost projektu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/>
              <a:t>přiměřenost </a:t>
            </a:r>
            <a:r>
              <a:rPr lang="cs-CZ" sz="1600" b="false" i="false" u="none" strike="noStrike" baseline="0" dirty="false"/>
              <a:t>výše rozpočtu vzhledem k výstupům projektu a délce realizace </a:t>
            </a:r>
            <a:r>
              <a:rPr lang="cs-CZ" sz="1800" b="false" i="false" u="none" strike="noStrike" baseline="0" dirty="false">
                <a:solidFill>
                  <a:srgbClr val="000000"/>
                </a:solidFill>
              </a:rPr>
              <a:t>	</a:t>
            </a:r>
            <a:endParaRPr kumimoji="false" lang="cs-CZ" sz="160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Proveditelnost projektu</a:t>
            </a:r>
          </a:p>
          <a:p>
            <a:pPr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1600" dirty="false">
                <a:solidFill>
                  <a:srgbClr val="084A8B"/>
                </a:solidFill>
                <a:latin typeface="Arial"/>
              </a:rPr>
              <a:t>hodnotí se mj., zda je dostatečně konkretizován zájem CS o zapojení do projektu</a:t>
            </a:r>
          </a:p>
          <a:p>
            <a:pPr marL="48600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  <a:defRPr/>
            </a:pPr>
            <a:endParaRPr kumimoji="false" lang="cs-CZ" sz="1600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22900" indent="-3429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kumimoji="false" lang="cs-CZ" sz="20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viz Příručka pro hodnotitele OPZ+ – </a:t>
            </a:r>
            <a:r>
              <a:rPr lang="pl-PL" sz="2000" dirty="false">
                <a:hlinkClick r:id="rId3"/>
              </a:rPr>
              <a:t>Hodnocení a výběr projektů - www.esfcr.cz</a:t>
            </a: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1060909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Povinné přílohy žádosti o podporu</a:t>
            </a:r>
            <a:endParaRPr lang="cs-CZ" sz="48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07504" y="1330557"/>
            <a:ext cx="8766496" cy="5499248"/>
          </a:xfrm>
        </p:spPr>
        <p:txBody>
          <a:bodyPr/>
          <a:lstStyle/>
          <a:p>
            <a:pPr marL="342900" lvl="0" indent="-342900" algn="just">
              <a:buFont typeface="+mj-lt"/>
              <a:buAutoNum type="arabicPeriod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Žadatel o podporu, který je zahraniční právnickou osobou, musí dodat údaje o svém skutečném majiteli</a:t>
            </a:r>
            <a:r>
              <a:rPr lang="cs-CZ" sz="1800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Žadatel o podporu, který je obchodní společností či družstvem a jehož majetek je vložen nebo částečně vložen do svěřenského fondu, je povinen doložit k žádosti o podporu statut tohoto svěřenského fondu.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Žadatel a partneři v projektu – vzorový formulář je zveřejněn na adrese:.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Formuláře a pokyny potřebné v rámci přípravy žádosti o podporu - www.esfcr.cz</a:t>
            </a:r>
            <a:r>
              <a:rPr lang="cs-CZ" sz="1800" dirty="fals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Přílohu dokládají žadatelé o podporu, jejichž projekt bude realizován na základě principu partnerství s partnerem/y s finančním příspěvkem. 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č.2A – Údaje o sociální službě – plán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3 –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Analýza potřebnosti projektu a cílové skupiny </a:t>
            </a:r>
            <a:endParaRPr lang="cs-CZ" sz="18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Aft>
                <a:spcPts val="0"/>
              </a:spcAft>
              <a:buClr>
                <a:schemeClr val="tx1"/>
              </a:buClr>
              <a:buNone/>
            </a:pPr>
            <a:endParaRPr lang="cs-CZ" sz="155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79388442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07504" y="1700808"/>
            <a:ext cx="8811740" cy="4248472"/>
          </a:xfrm>
        </p:spPr>
        <p:txBody>
          <a:bodyPr/>
          <a:lstStyle/>
          <a:p>
            <a:pPr marL="0" indent="0">
              <a:buNone/>
            </a:pPr>
            <a:r>
              <a:rPr lang="cs-CZ" sz="2200" dirty="false"/>
              <a:t>Kateřina Jechová, tel. 950192172, email: </a:t>
            </a:r>
            <a:r>
              <a:rPr lang="cs-CZ" sz="22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katerina.jechova@mpsv.cz</a:t>
            </a:r>
            <a:endParaRPr lang="cs-CZ" sz="2200" dirty="false"/>
          </a:p>
          <a:p>
            <a:pPr marL="0" indent="0">
              <a:buNone/>
            </a:pPr>
            <a:r>
              <a:rPr lang="cs-CZ" sz="2200" dirty="false"/>
              <a:t>Ivana Jirková, tel. 724270905, email: </a:t>
            </a:r>
            <a:r>
              <a:rPr lang="cs-CZ" sz="2200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ivana.jirkova@mpsv.cz</a:t>
            </a:r>
            <a:endParaRPr lang="cs-CZ" sz="2200" dirty="false"/>
          </a:p>
          <a:p>
            <a:pPr marL="0" indent="0">
              <a:buNone/>
            </a:pPr>
            <a:r>
              <a:rPr lang="cs-CZ" sz="2200" dirty="false"/>
              <a:t>Jiřina Kreidlová, tel. 778530668, email: </a:t>
            </a:r>
            <a:r>
              <a:rPr lang="cs-CZ" sz="2200" dirty="false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jirina.kreidlova@mpsv.cz</a:t>
            </a:r>
            <a:endParaRPr lang="cs-CZ" sz="2200" dirty="false"/>
          </a:p>
          <a:p>
            <a:pPr marL="0" indent="0">
              <a:buNone/>
            </a:pPr>
            <a:r>
              <a:rPr lang="cs-CZ" sz="2200" dirty="false"/>
              <a:t>Gabriela Měřínská, tel. 770123096, email: gabriela.merinska@mpsv.cz </a:t>
            </a:r>
          </a:p>
          <a:p>
            <a:pPr marL="0" indent="0">
              <a:buNone/>
            </a:pPr>
            <a:r>
              <a:rPr lang="cs-CZ" sz="2200" dirty="false"/>
              <a:t>Petra Ulrichová, tel. 778530669, email: </a:t>
            </a:r>
            <a:r>
              <a:rPr lang="cs-CZ" sz="2200" dirty="false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petra.ulrichova@mpsv.cz</a:t>
            </a:r>
            <a:endParaRPr lang="cs-CZ" sz="2200" dirty="false"/>
          </a:p>
          <a:p>
            <a:pPr marL="0" indent="0">
              <a:buNone/>
            </a:pPr>
            <a:r>
              <a:rPr lang="cs-CZ" sz="2200" dirty="false"/>
              <a:t>Šárka Müllerová, tel. 775445242, </a:t>
            </a:r>
            <a:r>
              <a:rPr lang="cs-CZ" sz="2200" dirty="false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sarka.mullerova@mpsv.cz</a:t>
            </a:r>
            <a:endParaRPr lang="cs-CZ" sz="2200" dirty="false"/>
          </a:p>
          <a:p>
            <a:pPr marL="0" indent="0">
              <a:buNone/>
            </a:pPr>
            <a:endParaRPr lang="cs-CZ" sz="2200" dirty="false"/>
          </a:p>
          <a:p>
            <a:pPr marL="0" indent="0">
              <a:buNone/>
            </a:pPr>
            <a:endParaRPr lang="cs-CZ" sz="2200" dirty="false"/>
          </a:p>
          <a:p>
            <a:pPr marL="0" indent="0">
              <a:buNone/>
            </a:pPr>
            <a:endParaRPr lang="cs-CZ" sz="2200" dirty="false"/>
          </a:p>
          <a:p>
            <a:pPr marL="0" indent="0">
              <a:buNone/>
            </a:pPr>
            <a:endParaRPr lang="cs-CZ" sz="22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80964575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41716"/>
            <a:ext cx="8064000" cy="5112568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4000" b="true" dirty="false"/>
              <a:t>DĚKUJEME ZA POZORNOST.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633250939"/>
              </p:ext>
            </p:extLst>
          </p:nvPr>
        </p:nvGraphicFramePr>
        <p:xfrm>
          <a:off x="899592" y="1341534"/>
          <a:ext cx="7211511" cy="5125716"/>
        </p:xfrm>
        <a:graphic>
          <a:graphicData uri="http://schemas.openxmlformats.org/drawingml/2006/table">
            <a:tbl>
              <a:tblPr firstCol="true" bandRow="true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1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04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20. 6. 2024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15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Datum zpřístupnění žádosti o podporu v monitorovacím systému IS KP2021+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dirty="false">
                          <a:effectLst/>
                          <a:latin typeface="+mn-lt"/>
                        </a:rPr>
                        <a:t>20. 6. 2024 v 10:00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32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20. 6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202</a:t>
                      </a: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v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:00</a:t>
                      </a:r>
                      <a:endParaRPr lang="cs-CZ" sz="18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1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202</a:t>
                      </a: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ve</a:t>
                      </a:r>
                      <a:r>
                        <a:rPr lang="fi-FI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12:00</a:t>
                      </a:r>
                      <a:endParaRPr lang="cs-CZ" sz="18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dirty="false">
                          <a:effectLst/>
                          <a:latin typeface="+mn-lt"/>
                        </a:rPr>
                        <a:t>36 měsíců 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26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30. 6. 2028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cs-CZ" dirty="false"/>
            </a:br>
            <a:r>
              <a:rPr lang="cs-CZ" dirty="false"/>
              <a:t>Finanční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318252309"/>
              </p:ext>
            </p:extLst>
          </p:nvPr>
        </p:nvGraphicFramePr>
        <p:xfrm>
          <a:off x="966244" y="1844824"/>
          <a:ext cx="7211511" cy="4753356"/>
        </p:xfrm>
        <a:graphic>
          <a:graphicData uri="http://schemas.openxmlformats.org/drawingml/2006/table">
            <a:tbl>
              <a:tblPr firstCol="true" bandRow="true">
                <a:tableStyleId>{5C22544A-7EE6-4342-B048-85BDC9FD1C3A}</a:tableStyleId>
              </a:tblPr>
              <a:tblGrid>
                <a:gridCol w="3533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7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212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Výše alokace výzvy: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kern="1200" dirty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150 000 000 Kč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212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Dílčí alokace výzvy: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kern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– cílová skupina obětí/osob ohrožených násilím 100 mil. Kč</a:t>
                      </a: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kern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– cílová skupina osob dopouštějících se násilí – 50 mil. Kč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8761778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  <a:latin typeface="+mn-lt"/>
                        </a:rPr>
                        <a:t>Výše celkových způsobilých výdajů projektu: </a:t>
                      </a:r>
                      <a:endParaRPr lang="cs-CZ" sz="20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dirty="false">
                          <a:effectLst/>
                          <a:latin typeface="+mn-lt"/>
                        </a:rPr>
                        <a:t>1-10 mil. Kč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dirty="false"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 vykazování výdajů: </a:t>
                      </a:r>
                      <a:endParaRPr lang="cs-CZ" sz="20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dirty="false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osobní náklady + 40 % paušál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5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Investice: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dirty="false">
                          <a:effectLst/>
                          <a:latin typeface="+mn-lt"/>
                        </a:rPr>
                        <a:t>nebudou podporovány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777531"/>
                  </a:ext>
                </a:extLst>
              </a:tr>
              <a:tr h="55589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  <a:latin typeface="+mn-lt"/>
                        </a:rPr>
                        <a:t>Místo realizace:</a:t>
                      </a:r>
                      <a:endParaRPr lang="cs-CZ" sz="20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true" dirty="false">
                          <a:effectLst/>
                          <a:latin typeface="+mn-lt"/>
                        </a:rPr>
                        <a:t>celá ČR a EU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2153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15154"/>
            <a:ext cx="842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68760"/>
            <a:ext cx="8424000" cy="542724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false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dirty="false"/>
              <a:t>Celkové způsobilé náklady projektu = </a:t>
            </a:r>
            <a:r>
              <a:rPr lang="cs-CZ" altLang="cs-CZ" sz="2000" b="true" dirty="false"/>
              <a:t>přímé náklady +</a:t>
            </a:r>
            <a:r>
              <a:rPr lang="cs-CZ" altLang="cs-CZ" sz="2000" dirty="false"/>
              <a:t> </a:t>
            </a:r>
            <a:r>
              <a:rPr lang="cs-CZ" altLang="cs-CZ" sz="2000" b="true" dirty="false"/>
              <a:t>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2000" dirty="false"/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cs-CZ" altLang="cs-CZ" sz="2000" b="true" dirty="false"/>
              <a:t>I. </a:t>
            </a:r>
            <a:r>
              <a:rPr lang="cs-CZ" altLang="cs-CZ" sz="2000" b="true" u="sng" dirty="false"/>
              <a:t>Přímé náklady</a:t>
            </a:r>
            <a:r>
              <a:rPr lang="cs-CZ" altLang="cs-CZ" sz="2000" dirty="false"/>
              <a:t>	</a:t>
            </a:r>
          </a:p>
          <a:p>
            <a:pPr lvl="1" algn="just">
              <a:lnSpc>
                <a:spcPct val="8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</a:rPr>
              <a:t>z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působilé přímé osobní náklady v rámci této výzvy jsou pouze pozice uvedené v příloze č. 1 Pomůcka pro stanovení osobních nákladů</a:t>
            </a:r>
          </a:p>
          <a:p>
            <a:pPr marL="0" indent="0" algn="just">
              <a:buNone/>
            </a:pPr>
            <a:r>
              <a:rPr lang="cs-CZ" sz="2000" b="true" dirty="false"/>
              <a:t>II. </a:t>
            </a:r>
            <a:r>
              <a:rPr lang="cs-CZ" sz="2000" b="true" u="sng" dirty="false"/>
              <a:t>Paušální sazba 40 %  </a:t>
            </a:r>
          </a:p>
          <a:p>
            <a:pPr lvl="1" algn="just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40 % objemu z </a:t>
            </a:r>
            <a:r>
              <a:rPr lang="cs-CZ" altLang="cs-CZ" dirty="false"/>
              <a:t>přímých způsobilých nákladů projektu </a:t>
            </a:r>
          </a:p>
          <a:p>
            <a:pPr marL="414000" lvl="1" indent="0" algn="just">
              <a:buClr>
                <a:schemeClr val="tx1"/>
              </a:buClr>
              <a:buSzPct val="100000"/>
              <a:buNone/>
            </a:pPr>
            <a:endParaRPr lang="cs-CZ" altLang="cs-CZ" dirty="false"/>
          </a:p>
          <a:p>
            <a:pPr marL="342900" lvl="1" indent="-342900" algn="just"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altLang="cs-CZ" sz="2000" b="true" dirty="false"/>
              <a:t>Investice nejsou v rámci výzvy podporovány.</a:t>
            </a:r>
            <a:endParaRPr lang="cs-CZ" altLang="cs-CZ" b="true" dirty="false"/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lvl="1" indent="0" algn="just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cs-CZ" altLang="cs-CZ" sz="17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5099824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83568" y="1492240"/>
            <a:ext cx="7272808" cy="4121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podpory: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NNO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18,265 %, </a:t>
            </a:r>
            <a:r>
              <a:rPr lang="cs-CZ" sz="1800" b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 5 %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 do 3 000 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obyvatel a jimi zřizované organizace, dobrovolné svazky obcí do 3 000 obyvatel, veřejné vysoké školy: EU 76,735 %, státní rozpočet 13,265 %,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 10 %</a:t>
            </a:r>
            <a:endParaRPr lang="cs-CZ" sz="1800" dirty="false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 nad 3 000 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obyvatel a jimi zřizované organizace, dobrovolné svazky obcí nad 3 000 obyvatel, organizace zřizované kraji: EU 76,735 %, státní rozpočet 8,265 %,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 15 %</a:t>
            </a:r>
            <a:endParaRPr lang="cs-CZ" sz="1800" dirty="false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 městské části hl. m. Prahy 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jimi zřizované organizace, ostatní subjekty neuvedené ve výše uvedených kategoriích: EU 76,735 %, státní rozpočet 0 %,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žadatel 23,265 %</a:t>
            </a:r>
            <a:endParaRPr lang="cs-CZ" b="true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100"/>
              </a:spcBef>
              <a:spcAft>
                <a:spcPts val="0"/>
              </a:spcAft>
              <a:buClr>
                <a:schemeClr val="tx1"/>
              </a:buClr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blíže viz kapitola 3.5 výzvy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79512" y="1308754"/>
            <a:ext cx="8712968" cy="5704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b="true" u="sng" dirty="false"/>
              <a:t>Oprávnění žadatelé:</a:t>
            </a:r>
            <a:r>
              <a:rPr lang="cs-CZ" b="true" dirty="false"/>
              <a:t> </a:t>
            </a:r>
          </a:p>
          <a:p>
            <a:pPr marL="285750" lvl="0" indent="-28575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nestátní neziskové organizace: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obecně prospěšné společnosti zřízené podle zákona č. 248/1995 Sb., o obecně prospěšných společnostech, ve znění pozdějších předpisů,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evidované právnické osoby podle zákona č. 3/2002 Sb., o církvích </a:t>
            </a:r>
            <a:b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náboženských společnostech, pokud poskytují zdravotní, kulturní, vzdělávací a sociální služby nebo sociálně právní ochranu dětí,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spolky podle § 214-302 zákona č. 89/2012 Sb., občanský zákoník,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ústavy podle § 402-418 zákona č. 89/2012 Sb., občanský zákoník,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nadace (§ 306-393) a nadační fondy (§394-401) zřízené podle zákona č. 89/2012 Sb., občanský zákoník,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obce </a:t>
            </a: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podle zákona č. 128/2000 Sb., o obcích (obecní zřízení), včetně zákona č. 314/2002 Sb., o stanovení obcí s pověřeným obecním úřadem a stanovení obcí s rozšířenou působností,</a:t>
            </a:r>
          </a:p>
          <a:p>
            <a:pPr algn="just"/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12345913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3E3CCB-6407-1C3E-C53A-C1BCED22462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Žadatelé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1C5D3A-D4F8-CB72-A988-D70191B37DF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80000" y="1196752"/>
            <a:ext cx="8712480" cy="5499248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městské části hl. m. Prahy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dle zákona č.131/2000 Sb., o hlavním městě Praze, ve znění pozdějších předpisů,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příspěvkové organizace zřizované kraji a obcemi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organizace zřízené územními samosprávnými celky dle zákona č. 250/2000 Sb., o rozpočtových pravidlech územních rozpočtů, a to pro takové činnosti v sociální oblasti v působnosti územních samosprávných celků, které jsou zpravidla neziskové a jejichž rozsah, struktura a složitost vyžadují samostatnou právní subjektivitu,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příspěvkové organizace zřizované městskými částmi hlavního města Prahy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dle zákona č.131/2000 Sb., o hlavním městě Praze a zákona č. 250/2000 Sb. o rozpočtových pravidlech územních rozpočtů, a to pro takové činnosti v sociální oblasti v působnosti územních samosprávných celků, které jsou zpravidla neziskové a jejichž rozsah, struktura a složitost vyžadují samostatnou právní subjektivitu,</a:t>
            </a:r>
          </a:p>
          <a:p>
            <a:pPr algn="just"/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A06B08-A3BF-38AD-921A-476E33DF84B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0986379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dfed548f-0517-4d39-90e3-3947398480c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3472</properties:Words>
  <properties:PresentationFormat>Předvádění na obrazovce (4:3)</properties:PresentationFormat>
  <properties:Paragraphs>358</properties:Paragraphs>
  <properties:Slides>36</properties:Slides>
  <properties:Notes>36</properties:Notes>
  <properties:TotalTime>9453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properties:HeadingPairs>
  <properties:TitlesOfParts>
    <vt:vector baseType="lpstr" size="44">
      <vt:lpstr>Arial</vt:lpstr>
      <vt:lpstr>Calibri</vt:lpstr>
      <vt:lpstr>Courier New</vt:lpstr>
      <vt:lpstr>Segoe UI</vt:lpstr>
      <vt:lpstr>Trebuchet MS</vt:lpstr>
      <vt:lpstr>Wingdings</vt:lpstr>
      <vt:lpstr>Wingdings 3</vt:lpstr>
      <vt:lpstr>prezentace</vt:lpstr>
      <vt:lpstr>Seminář pro žadatele výzva č. 03_24_069  </vt:lpstr>
      <vt:lpstr> </vt:lpstr>
      <vt:lpstr>Kde hledat informace</vt:lpstr>
      <vt:lpstr> Časové nastavení výzvy </vt:lpstr>
      <vt:lpstr> Finanční nastavení výzvy </vt:lpstr>
      <vt:lpstr> Finanční část – rozpočet projektu</vt:lpstr>
      <vt:lpstr>Míra podpory –  rozpad zdrojů financování</vt:lpstr>
      <vt:lpstr>Žadatelé</vt:lpstr>
      <vt:lpstr>Žadatelé</vt:lpstr>
      <vt:lpstr>Žadatelé</vt:lpstr>
      <vt:lpstr>Partnerství</vt:lpstr>
      <vt:lpstr>Partnerství</vt:lpstr>
      <vt:lpstr>veřejná podpora (včetně de minimis)</vt:lpstr>
      <vt:lpstr>Vzdělávání a veřejná podpora</vt:lpstr>
      <vt:lpstr>Cílové skupiny</vt:lpstr>
      <vt:lpstr>Podporované aktivity</vt:lpstr>
      <vt:lpstr>1) Podporované aktivity </vt:lpstr>
      <vt:lpstr>1) Podporované aktivity</vt:lpstr>
      <vt:lpstr>1) Podporované aktivity</vt:lpstr>
      <vt:lpstr>1) Podporované aktivity</vt:lpstr>
      <vt:lpstr>2) Podporované aktivity</vt:lpstr>
      <vt:lpstr>2) Podporované aktivity</vt:lpstr>
      <vt:lpstr>Podporované aktivity- obecně</vt:lpstr>
      <vt:lpstr>Doporučení</vt:lpstr>
      <vt:lpstr>Indikátory - obecně</vt:lpstr>
      <vt:lpstr>Indikátory závazkové</vt:lpstr>
      <vt:lpstr>Indikátory nezávazkové</vt:lpstr>
      <vt:lpstr> Přehled příloh výzvy</vt:lpstr>
      <vt:lpstr> </vt:lpstr>
      <vt:lpstr>Podání žádosti</vt:lpstr>
      <vt:lpstr>Podání žádosti</vt:lpstr>
      <vt:lpstr> Způsob hodnocení a výběr projektů</vt:lpstr>
      <vt:lpstr> Způsob hodnocení a výběr projektů</vt:lpstr>
      <vt:lpstr>Povinné přílohy žádosti o podporu</vt:lpstr>
      <vt:lpstr>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2024-07-29T12:20:53Z</dcterms:modified>
  <cp:revision>381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