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ms-powerpoint.authors+xml" PartName="/ppt/authors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 bookmarkIdSeed="2">
  <p:sldMasterIdLst>
    <p:sldMasterId id="2147483671" r:id="rId4"/>
  </p:sldMasterIdLst>
  <p:notesMasterIdLst>
    <p:notesMasterId r:id="rId41"/>
  </p:notesMasterIdLst>
  <p:sldIdLst>
    <p:sldId id="1194" r:id="rId5"/>
    <p:sldId id="1221" r:id="rId6"/>
    <p:sldId id="281" r:id="rId7"/>
    <p:sldId id="271" r:id="rId8"/>
    <p:sldId id="1195" r:id="rId9"/>
    <p:sldId id="1199" r:id="rId10"/>
    <p:sldId id="1149" r:id="rId11"/>
    <p:sldId id="1166" r:id="rId12"/>
    <p:sldId id="1230" r:id="rId13"/>
    <p:sldId id="1231" r:id="rId14"/>
    <p:sldId id="1197" r:id="rId15"/>
    <p:sldId id="1225" r:id="rId16"/>
    <p:sldId id="1219" r:id="rId17"/>
    <p:sldId id="1226" r:id="rId18"/>
    <p:sldId id="1150" r:id="rId19"/>
    <p:sldId id="1236" r:id="rId20"/>
    <p:sldId id="1232" r:id="rId21"/>
    <p:sldId id="1237" r:id="rId22"/>
    <p:sldId id="1235" r:id="rId23"/>
    <p:sldId id="1192" r:id="rId24"/>
    <p:sldId id="1233" r:id="rId25"/>
    <p:sldId id="1234" r:id="rId26"/>
    <p:sldId id="1212" r:id="rId27"/>
    <p:sldId id="1165" r:id="rId28"/>
    <p:sldId id="312" r:id="rId29"/>
    <p:sldId id="1154" r:id="rId30"/>
    <p:sldId id="1193" r:id="rId31"/>
    <p:sldId id="1222" r:id="rId32"/>
    <p:sldId id="386" r:id="rId33"/>
    <p:sldId id="1164" r:id="rId34"/>
    <p:sldId id="1190" r:id="rId35"/>
    <p:sldId id="1178" r:id="rId36"/>
    <p:sldId id="1218" r:id="rId37"/>
    <p:sldId id="1200" r:id="rId38"/>
    <p:sldId id="1220" r:id="rId39"/>
    <p:sldId id="302" r:id="rId4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13">
          <p15:clr>
            <a:srgbClr val="A4A3A4"/>
          </p15:clr>
        </p15:guide>
        <p15:guide id="2" orient="horz" pos="3884">
          <p15:clr>
            <a:srgbClr val="A4A3A4"/>
          </p15:clr>
        </p15:guide>
        <p15:guide id="3" pos="5420">
          <p15:clr>
            <a:srgbClr val="A4A3A4"/>
          </p15:clr>
        </p15:guide>
        <p15:guide id="4" pos="74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p188="http://schemas.microsoft.com/office/powerpoint/2018/8/main" xmlns:a="http://schemas.openxmlformats.org/drawingml/2006/main" xmlns:r="http://schemas.openxmlformats.org/officeDocument/2006/relationships">
  <p188:author id="{AA0D0C28-BB47-3595-CCD5-F3322D8265E9}" initials="SJID(" name="Slávka Jakub Ing., DiS. (MPSV)" providerId="AD" userId="S::jakub.slavka@mpsv.cz::b7455552-9832-4bb5-9792-3a1f83e1aba0"/>
  <p188:author id="{FC0966BD-067C-F3C4-5995-06CD388D3F1E}" initials="HM(" name="Hamplová Monika (MPSV)" providerId="AD" userId="S::monika.hamplova@mpsv.cz::a2d9b300-a1fe-4caa-be0d-7532695d4c3a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1" name="Sogelová Adéla Ing. (MPSV)" initials="SAI(" lastIdx="2" clrIdx="0">
    <p:extLst>
      <p:ext uri="{19B8F6BF-5375-455C-9EA6-DF929625EA0E}">
        <p15:presenceInfo xmlns:p15="http://schemas.microsoft.com/office/powerpoint/2012/main" providerId="AD" userId="S::adela.sogelova@mpsv.cz::0cc913ad-974d-4e89-99f8-0442c936bd61"/>
      </p:ext>
    </p:extLst>
  </p:cmAuthor>
  <p:cmAuthor id="2" name="Bořecká Lenka Mgr. (MPSV)" initials="BLM(" lastIdx="1" clrIdx="1">
    <p:extLst>
      <p:ext uri="{19B8F6BF-5375-455C-9EA6-DF929625EA0E}">
        <p15:presenceInfo xmlns:p15="http://schemas.microsoft.com/office/powerpoint/2012/main" providerId="AD" userId="S::lenka.borecka@mpsv.cz::3d3d03b6-7331-4d2b-a6cb-ed2575c5b078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Střední styl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lastView="sldThumbnailView">
  <p:normalViewPr>
    <p:restoredLeft sz="19854" autoAdjust="false"/>
    <p:restoredTop sz="89424" autoAdjust="false"/>
  </p:normalViewPr>
  <p:slideViewPr>
    <p:cSldViewPr showGuides="true">
      <p:cViewPr varScale="true">
        <p:scale>
          <a:sx n="144" d="100"/>
          <a:sy n="144" d="100"/>
        </p:scale>
        <p:origin x="2172" y="126"/>
      </p:cViewPr>
      <p:guideLst>
        <p:guide orient="horz" pos="913"/>
        <p:guide orient="horz" pos="3884"/>
        <p:guide pos="5420"/>
        <p:guide pos="7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344"/>
    </p:cViewPr>
  </p:sorter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9.xml" Type="http://schemas.openxmlformats.org/officeDocument/2006/relationships/slide" Id="rId13"/>
    <Relationship Target="slides/slide14.xml" Type="http://schemas.openxmlformats.org/officeDocument/2006/relationships/slide" Id="rId18"/>
    <Relationship Target="slides/slide22.xml" Type="http://schemas.openxmlformats.org/officeDocument/2006/relationships/slide" Id="rId26"/>
    <Relationship Target="slides/slide35.xml" Type="http://schemas.openxmlformats.org/officeDocument/2006/relationships/slide" Id="rId39"/>
    <Relationship Target="slides/slide17.xml" Type="http://schemas.openxmlformats.org/officeDocument/2006/relationships/slide" Id="rId21"/>
    <Relationship Target="slides/slide30.xml" Type="http://schemas.openxmlformats.org/officeDocument/2006/relationships/slide" Id="rId34"/>
    <Relationship Target="commentAuthors.xml" Type="http://schemas.openxmlformats.org/officeDocument/2006/relationships/commentAuthors" Id="rId42"/>
    <Relationship Target="authors.xml" Type="http://schemas.microsoft.com/office/2018/10/relationships/authors" Id="rId47"/>
    <Relationship Target="slides/slide3.xml" Type="http://schemas.openxmlformats.org/officeDocument/2006/relationships/slide" Id="rId7"/>
    <Relationship Target="../customXml/item2.xml" Type="http://schemas.openxmlformats.org/officeDocument/2006/relationships/customXml" Id="rId2"/>
    <Relationship Target="slides/slide12.xml" Type="http://schemas.openxmlformats.org/officeDocument/2006/relationships/slide" Id="rId16"/>
    <Relationship Target="slides/slide25.xml" Type="http://schemas.openxmlformats.org/officeDocument/2006/relationships/slide" Id="rId29"/>
    <Relationship Target="../customXml/item1.xml" Type="http://schemas.openxmlformats.org/officeDocument/2006/relationships/customXml" Id="rId1"/>
    <Relationship Target="slides/slide2.xml" Type="http://schemas.openxmlformats.org/officeDocument/2006/relationships/slide" Id="rId6"/>
    <Relationship Target="slides/slide7.xml" Type="http://schemas.openxmlformats.org/officeDocument/2006/relationships/slide" Id="rId11"/>
    <Relationship Target="slides/slide20.xml" Type="http://schemas.openxmlformats.org/officeDocument/2006/relationships/slide" Id="rId24"/>
    <Relationship Target="slides/slide28.xml" Type="http://schemas.openxmlformats.org/officeDocument/2006/relationships/slide" Id="rId32"/>
    <Relationship Target="slides/slide33.xml" Type="http://schemas.openxmlformats.org/officeDocument/2006/relationships/slide" Id="rId37"/>
    <Relationship Target="slides/slide36.xml" Type="http://schemas.openxmlformats.org/officeDocument/2006/relationships/slide" Id="rId40"/>
    <Relationship Target="theme/theme1.xml" Type="http://schemas.openxmlformats.org/officeDocument/2006/relationships/theme" Id="rId45"/>
    <Relationship Target="slides/slide1.xml" Type="http://schemas.openxmlformats.org/officeDocument/2006/relationships/slide" Id="rId5"/>
    <Relationship Target="slides/slide11.xml" Type="http://schemas.openxmlformats.org/officeDocument/2006/relationships/slide" Id="rId15"/>
    <Relationship Target="slides/slide19.xml" Type="http://schemas.openxmlformats.org/officeDocument/2006/relationships/slide" Id="rId23"/>
    <Relationship Target="slides/slide24.xml" Type="http://schemas.openxmlformats.org/officeDocument/2006/relationships/slide" Id="rId28"/>
    <Relationship Target="slides/slide32.xml" Type="http://schemas.openxmlformats.org/officeDocument/2006/relationships/slide" Id="rId36"/>
    <Relationship Target="slides/slide6.xml" Type="http://schemas.openxmlformats.org/officeDocument/2006/relationships/slide" Id="rId10"/>
    <Relationship Target="slides/slide15.xml" Type="http://schemas.openxmlformats.org/officeDocument/2006/relationships/slide" Id="rId19"/>
    <Relationship Target="slides/slide27.xml" Type="http://schemas.openxmlformats.org/officeDocument/2006/relationships/slide" Id="rId31"/>
    <Relationship Target="viewProps.xml" Type="http://schemas.openxmlformats.org/officeDocument/2006/relationships/viewProps" Id="rId44"/>
    <Relationship Target="slideMasters/slideMaster1.xml" Type="http://schemas.openxmlformats.org/officeDocument/2006/relationships/slideMaster" Id="rId4"/>
    <Relationship Target="slides/slide5.xml" Type="http://schemas.openxmlformats.org/officeDocument/2006/relationships/slide" Id="rId9"/>
    <Relationship Target="slides/slide10.xml" Type="http://schemas.openxmlformats.org/officeDocument/2006/relationships/slide" Id="rId14"/>
    <Relationship Target="slides/slide18.xml" Type="http://schemas.openxmlformats.org/officeDocument/2006/relationships/slide" Id="rId22"/>
    <Relationship Target="slides/slide23.xml" Type="http://schemas.openxmlformats.org/officeDocument/2006/relationships/slide" Id="rId27"/>
    <Relationship Target="slides/slide26.xml" Type="http://schemas.openxmlformats.org/officeDocument/2006/relationships/slide" Id="rId30"/>
    <Relationship Target="slides/slide31.xml" Type="http://schemas.openxmlformats.org/officeDocument/2006/relationships/slide" Id="rId35"/>
    <Relationship Target="presProps.xml" Type="http://schemas.openxmlformats.org/officeDocument/2006/relationships/presProps" Id="rId43"/>
    <Relationship Target="slides/slide4.xml" Type="http://schemas.openxmlformats.org/officeDocument/2006/relationships/slide" Id="rId8"/>
    <Relationship Target="../customXml/item3.xml" Type="http://schemas.openxmlformats.org/officeDocument/2006/relationships/customXml" Id="rId3"/>
    <Relationship Target="slides/slide8.xml" Type="http://schemas.openxmlformats.org/officeDocument/2006/relationships/slide" Id="rId12"/>
    <Relationship Target="slides/slide13.xml" Type="http://schemas.openxmlformats.org/officeDocument/2006/relationships/slide" Id="rId17"/>
    <Relationship Target="slides/slide21.xml" Type="http://schemas.openxmlformats.org/officeDocument/2006/relationships/slide" Id="rId25"/>
    <Relationship Target="slides/slide29.xml" Type="http://schemas.openxmlformats.org/officeDocument/2006/relationships/slide" Id="rId33"/>
    <Relationship Target="slides/slide34.xml" Type="http://schemas.openxmlformats.org/officeDocument/2006/relationships/slide" Id="rId38"/>
    <Relationship Target="tableStyles.xml" Type="http://schemas.openxmlformats.org/officeDocument/2006/relationships/tableStyles" Id="rId46"/>
    <Relationship Target="slides/slide16.xml" Type="http://schemas.openxmlformats.org/officeDocument/2006/relationships/slide" Id="rId20"/>
    <Relationship Target="notesMasters/notesMaster1.xml" Type="http://schemas.openxmlformats.org/officeDocument/2006/relationships/notesMaster" Id="rId41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29.07.2024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3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0655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91250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75275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98139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22753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3653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89322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24348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cs-CZ" sz="1200" dirty="false">
              <a:effectLst/>
              <a:latin typeface="Segoe UI" panose="020B0502040204020203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143051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894754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7871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859019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160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95459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726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36358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34297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indent="0" algn="just">
              <a:buFont typeface="Arial" panose="020B0604020202020204" pitchFamily="34" charset="0"/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64363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24904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93873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7446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FB31FA-E905-4016-9D4B-970DF0C7EE08}" type="slidenum">
              <a:rPr kumimoji="false" lang="cs-CZ" sz="1200" b="false" i="false" u="none" strike="noStrike" kern="1200" cap="none" spc="0" normalizeH="false" baseline="0" noProof="false" smtClean="false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false" lang="cs-CZ" sz="1200" b="false" i="false" u="none" strike="noStrike" kern="1200" cap="none" spc="0" normalizeH="false" baseline="0" noProof="false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9126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68149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9891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41968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11502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None/>
              <a:tabLst/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71519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just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211502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00483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88423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5312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7305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581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cs-CZ" sz="900" baseline="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1545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sz="3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2737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5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80886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2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1162" y="260648"/>
            <a:ext cx="2649675" cy="792956"/>
          </a:xfrm>
          <a:prstGeom prst="rect">
            <a:avLst/>
          </a:prstGeom>
        </p:spPr>
      </p:pic>
      <p:sp>
        <p:nvSpPr>
          <p:cNvPr id="9" name="Text Box 2">
            <a:extLst>
              <a:ext uri="{FF2B5EF4-FFF2-40B4-BE49-F238E27FC236}">
                <a16:creationId xmlns:a16="http://schemas.microsoft.com/office/drawing/2014/main" id="{EA794073-6EBC-4E80-BAF9-686DF825B211}"/>
              </a:ext>
            </a:extLst>
          </p:cNvPr>
          <p:cNvSpPr txBox="true">
            <a:spLocks noChangeArrowheads="true"/>
          </p:cNvSpPr>
          <p:nvPr userDrawn="true"/>
        </p:nvSpPr>
        <p:spPr bwMode="auto">
          <a:xfrm>
            <a:off x="4012457" y="595991"/>
            <a:ext cx="4770842" cy="48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algn="ctr" w="254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false" compatLnSpc="true">
            <a:prstTxWarp prst="textNoShape">
              <a:avLst/>
            </a:prstTxWarp>
          </a:bodyPr>
          <a:lstStyle/>
          <a:p>
            <a:pPr marL="0" marR="0" lvl="0" indent="0" algn="r" defTabSz="914400" rtl="false" eaLnBrk="false" fontAlgn="base" latinLnBrk="false" hangingPunct="fal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false" lang="cs-CZ" altLang="cs-CZ" sz="1800" b="false" i="false" u="none" strike="noStrike" cap="none" normalizeH="false" baseline="0" dirty="false">
                <a:ln>
                  <a:noFill/>
                </a:ln>
                <a:solidFill>
                  <a:srgbClr val="FFFFFF"/>
                </a:solidFill>
                <a:effectLst/>
                <a:latin typeface="Trebuchet MS" panose="020B0603020202020204" pitchFamily="34" charset="0"/>
              </a:rPr>
              <a:t>Operační program </a:t>
            </a:r>
            <a:r>
              <a:rPr kumimoji="false" lang="cs-CZ" altLang="cs-CZ" sz="1800" b="true" i="false" u="none" strike="noStrike" cap="none" normalizeH="false" baseline="0" dirty="false">
                <a:ln>
                  <a:noFill/>
                </a:ln>
                <a:solidFill>
                  <a:srgbClr val="5FBBF5"/>
                </a:solidFill>
                <a:effectLst/>
                <a:latin typeface="Trebuchet MS" panose="020B0603020202020204" pitchFamily="34" charset="0"/>
              </a:rPr>
              <a:t>Zaměstnanost plus</a:t>
            </a:r>
            <a:endParaRPr kumimoji="false" lang="cs-CZ" altLang="cs-CZ" sz="2400" b="true" i="false" u="none" strike="noStrike" cap="none" normalizeH="false" baseline="0" dirty="false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8" name="Přímá spojnice 17"/>
          <p:cNvCxnSpPr>
            <a:cxnSpLocks/>
          </p:cNvCxnSpPr>
          <p:nvPr userDrawn="true"/>
        </p:nvCxnSpPr>
        <p:spPr>
          <a:xfrm flipV="true">
            <a:off x="378869" y="1129768"/>
            <a:ext cx="8280920" cy="12856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Přímá spojnice 18">
            <a:extLst>
              <a:ext uri="{FF2B5EF4-FFF2-40B4-BE49-F238E27FC236}">
                <a16:creationId xmlns:a16="http://schemas.microsoft.com/office/drawing/2014/main" id="{E3BF7380-7E68-4D81-99BF-138B5C97049D}"/>
              </a:ext>
            </a:extLst>
          </p:cNvPr>
          <p:cNvCxnSpPr>
            <a:cxnSpLocks/>
          </p:cNvCxnSpPr>
          <p:nvPr userDrawn="true"/>
        </p:nvCxnSpPr>
        <p:spPr>
          <a:xfrm>
            <a:off x="6774150" y="1119982"/>
            <a:ext cx="1957647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82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/>
              <a:t>Kliknutím lze upravit styl.</a:t>
            </a:r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/>
              <a:t>Kliknutím lze upravit styly předlohy textu.</a:t>
            </a:r>
          </a:p>
          <a:p>
            <a:pPr lvl="1"/>
            <a:r>
              <a:rPr lang="cs-CZ" dirty="false"/>
              <a:t>Druhá úroveň</a:t>
            </a:r>
          </a:p>
          <a:p>
            <a:pPr lvl="2"/>
            <a:r>
              <a:rPr lang="cs-CZ" dirty="false"/>
              <a:t>Třetí úroveň</a:t>
            </a:r>
          </a:p>
          <a:p>
            <a:pPr lvl="3"/>
            <a:r>
              <a:rPr lang="cs-CZ" dirty="false"/>
              <a:t>Čtvrtá úroveň</a:t>
            </a:r>
          </a:p>
          <a:p>
            <a:pPr lvl="4"/>
            <a:r>
              <a:rPr lang="cs-CZ" dirty="false"/>
              <a:t>Pátá úroveň</a:t>
            </a:r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5.png" Type="http://schemas.openxmlformats.org/officeDocument/2006/relationships/image" Id="rId5"/>
    <Relationship Target="../media/image4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Mode="External" Target="https://www.esfcr.cz/pravidla-pro-zadatele-a-prijemce-opz-plus/-/dokument/18400695" Type="http://schemas.openxmlformats.org/officeDocument/2006/relationships/hyperlink" Id="rId3"/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Mode="External" Target="https://www.esfcr.cz/monitorovani-podporenych-osob-opz-plus" Type="http://schemas.openxmlformats.org/officeDocument/2006/relationships/hyperlink" Id="rId3"/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vyzva-069-opz-plus" Type="http://schemas.openxmlformats.org/officeDocument/2006/relationships/hyperlink" Id="rId3"/>
    <Relationship TargetMode="External" Target="https://www.esfcr.cz/pravidla-pro-zadatele-a-prijemce-opz-plus" Type="http://schemas.openxmlformats.org/officeDocument/2006/relationships/hyperlink" Id="rId7"/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iskp21.mssf.cz/" Type="http://schemas.openxmlformats.org/officeDocument/2006/relationships/hyperlink" Id="rId6"/>
    <Relationship TargetMode="External" Target="https://www.esfcr.cz/technicka_podpora_opzplus" Type="http://schemas.openxmlformats.org/officeDocument/2006/relationships/hyperlink" Id="rId5"/>
    <Relationship TargetMode="External" Target="https://www.esfcr.cz/klub-vyzvy-069-sluzby-prevence-domaciho-a-genderove-podmineneho-nasili" Type="http://schemas.openxmlformats.org/officeDocument/2006/relationships/hyperlink" Id="rId4"/>
</Relationships>

</file>

<file path=ppt/slides/_rels/slide30.xml.rels><?xml version="1.0" encoding="UTF-8" standalone="yes"?>
<Relationships xmlns="http://schemas.openxmlformats.org/package/2006/relationships">
    <Relationship TargetMode="External" Target="https://iskp21.mssf.cz/" Type="http://schemas.openxmlformats.org/officeDocument/2006/relationships/hyperlink" Id="rId3"/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www.esfcr.cz/formulare-a-pokyny-potrebne-v-ramci-pripravy-zadosti-o-podporu-opz-plus/-/dokument/18398069" Type="http://schemas.openxmlformats.org/officeDocument/2006/relationships/hyperlink" Id="rId5"/>
    <Relationship TargetMode="External" Target="https://www.esfcr.cz/formulare-a-pokyny-potrebne-v-ramci-pripravy-zadosti-o-podporu-opz-plus/-/dokument/18398046" Type="http://schemas.openxmlformats.org/officeDocument/2006/relationships/hyperlink" Id="rId4"/>
</Relationships>

</file>

<file path=ppt/slides/_rels/slide31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Mode="External" Target="https://www.esfcr.cz/hodnoceni-a-vyber-projektu-opz-plus" Type="http://schemas.openxmlformats.org/officeDocument/2006/relationships/hyperlink" Id="rId3"/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Mode="External" Target="https://www.esfcr.cz/formulare-a-pokyny-potrebne-v-ramci-pripravy-zadosti-o-podporu-opz-plus" Type="http://schemas.openxmlformats.org/officeDocument/2006/relationships/hyperlink" Id="rId3"/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Mode="External" Target="mailto:katerina.jechova@mpsv.cz" Type="http://schemas.openxmlformats.org/officeDocument/2006/relationships/hyperlink" Id="rId3"/>
    <Relationship TargetMode="External" Target="mailto:sarka.mullerova@mpsv.cz" Type="http://schemas.openxmlformats.org/officeDocument/2006/relationships/hyperlink" Id="rId7"/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mailto:petra.ulrichova@mpsv.cz" Type="http://schemas.openxmlformats.org/officeDocument/2006/relationships/hyperlink" Id="rId6"/>
    <Relationship TargetMode="External" Target="mailto:jirina.kreidlova@mpsv.cz" Type="http://schemas.openxmlformats.org/officeDocument/2006/relationships/hyperlink" Id="rId5"/>
    <Relationship TargetMode="External" Target="mailto:ivana.jirkova@mpsv.cz" Type="http://schemas.openxmlformats.org/officeDocument/2006/relationships/hyperlink" Id="rId4"/>
</Relationships>

</file>

<file path=ppt/slides/_rels/slide36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Seminář pro žadatele</a:t>
            </a:r>
            <a:br>
              <a:rPr lang="cs-CZ" sz="4000" b="false" kern="1200" cap="none" dirty="false">
                <a:latin typeface="+mn-lt"/>
                <a:ea typeface="+mn-ea"/>
                <a:cs typeface="+mn-cs"/>
              </a:rPr>
            </a:br>
            <a:r>
              <a:rPr lang="cs-CZ" sz="4000" b="false" kern="1200" cap="none" dirty="false">
                <a:latin typeface="+mn-lt"/>
                <a:ea typeface="+mn-ea"/>
                <a:cs typeface="+mn-cs"/>
              </a:rPr>
              <a:t>výzva č.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cs-CZ" b="false" kern="1200" cap="none" dirty="false">
                <a:latin typeface="+mn-lt"/>
                <a:ea typeface="+mn-ea"/>
                <a:cs typeface="+mn-cs"/>
              </a:rPr>
              <a:t>03_24_069  </a:t>
            </a:r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565836" y="5155200"/>
            <a:ext cx="7164328" cy="540000"/>
          </a:xfrm>
        </p:spPr>
        <p:txBody>
          <a:bodyPr/>
          <a:lstStyle/>
          <a:p>
            <a:r>
              <a:rPr lang="cs-CZ" sz="2000" dirty="false"/>
              <a:t>30. 7. 2024, Praha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11" y="5155200"/>
            <a:ext cx="540000" cy="540000"/>
          </a:xfrm>
        </p:spPr>
      </p:pic>
      <p:pic>
        <p:nvPicPr>
          <p:cNvPr id="6" name="Zástupný symbol pro obrázek 14">
            <a:extLst>
              <a:ext uri="{FF2B5EF4-FFF2-40B4-BE49-F238E27FC236}">
                <a16:creationId xmlns:a16="http://schemas.microsoft.com/office/drawing/2014/main" id="{A09DDA7F-D4B2-4106-AA2D-AE5D2963AF66}"/>
              </a:ext>
            </a:extLst>
          </p:cNvPr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48057913-AD93-47CE-97D1-D182B0D8C21C}"/>
              </a:ext>
            </a:extLst>
          </p:cNvPr>
          <p:cNvSpPr txBox="true"/>
          <p:nvPr/>
        </p:nvSpPr>
        <p:spPr>
          <a:xfrm>
            <a:off x="1512000" y="4174934"/>
            <a:ext cx="4860200" cy="992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Šárka Müllerová, Kateřina Jechová, Ivana Jirková, Jiřina Kreidlová, Gabriela Měřínská, Petra Ulrichová</a:t>
            </a:r>
          </a:p>
        </p:txBody>
      </p:sp>
    </p:spTree>
    <p:extLst>
      <p:ext uri="{BB962C8B-B14F-4D97-AF65-F5344CB8AC3E}">
        <p14:creationId xmlns:p14="http://schemas.microsoft.com/office/powerpoint/2010/main" val="3340593539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952BDF7-FF34-59B8-D2B3-2B71B4F0B74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Žadatelé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399351-AFCF-89D6-1B1A-EF3C5AAEF6A1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dobrovolné svazky obcí 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podle zákona č. 128/2000 Sb., o obcích (obecní zřízení), včetně společenství obcí dle § 53a-f zákona č.128/2000 Sb., o obcích (obecní zřízení),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poskytovatelé sociálních služeb 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zapsaní v registru poskytovatelů sociálních služeb podle zákona č. 108/2006 Sb., o sociálních službách, ve znění pozdějších předpisů.</a:t>
            </a:r>
          </a:p>
          <a:p>
            <a:pPr marL="0" indent="0" algn="just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6C4C51D-FBDE-5F86-BF68-48FB1B5E0CE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458878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Partnerství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16000" y="1228396"/>
            <a:ext cx="8424000" cy="5467604"/>
          </a:xfrm>
        </p:spPr>
        <p:txBody>
          <a:bodyPr/>
          <a:lstStyle/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rámci výzvy je podporováno partnerství bez/s finančním příspěvkem.</a:t>
            </a:r>
          </a:p>
          <a:p>
            <a:pPr marL="0" indent="0" algn="just">
              <a:buClr>
                <a:schemeClr val="tx1"/>
              </a:buClr>
              <a:buNone/>
            </a:pP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Partnerst</a:t>
            </a:r>
            <a:r>
              <a:rPr lang="cs-CZ" sz="2000" b="true" dirty="false">
                <a:latin typeface="Arial" panose="020B0604020202020204" pitchFamily="34" charset="0"/>
                <a:ea typeface="Calibri" panose="020F0502020204030204" pitchFamily="34" charset="0"/>
              </a:rPr>
              <a:t>ví s finančním příspěvkem:</a:t>
            </a:r>
            <a:endParaRPr lang="cs-CZ" sz="2000" b="true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Příjemce musí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vlastními silami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zajistit realizaci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minimálně 30 %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aktivit/rozpočtu projektu.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</a:rPr>
              <a:t>O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právněným partnerem s finančním příspěvkem 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</a:rPr>
              <a:t>je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být subjekt s prokazatelnou dobou trvání své existence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minimálně 3 roky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před datem vyhlášení výzvy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</a:p>
          <a:p>
            <a:pPr algn="just">
              <a:lnSpc>
                <a:spcPct val="107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Podporované aktivity, které mohou být realizovány prostřednictvím partnerů s finančním příspěvkem: 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</a:rPr>
              <a:t>veškeré aktivity podporované ve výzvě </a:t>
            </a:r>
          </a:p>
          <a:p>
            <a:pPr algn="just">
              <a:lnSpc>
                <a:spcPct val="107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 tuto výzvu jsou </a:t>
            </a: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oprávněnými partnery s finančním příspěvkem: 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všechny subjekty,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které mohou být ve výzvě žadatelem </a:t>
            </a:r>
          </a:p>
          <a:p>
            <a:pPr marL="0" indent="0" algn="just">
              <a:lnSpc>
                <a:spcPct val="107000"/>
              </a:lnSpc>
              <a:spcAft>
                <a:spcPts val="600"/>
              </a:spcAft>
              <a:buClr>
                <a:schemeClr val="tx1"/>
              </a:buClr>
              <a:buNone/>
            </a:pPr>
            <a:endParaRPr lang="cs-CZ" sz="1800" dirty="false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15120862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70EA88-549E-C654-445C-64B93C3AE19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Partnerství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90016E-F731-6F33-AD8A-991872BD9B06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07504" y="1340768"/>
            <a:ext cx="8784488" cy="5517232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18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cs-CZ" sz="2000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Partnerst</a:t>
            </a:r>
            <a:r>
              <a:rPr lang="cs-CZ" sz="2000" b="true" dirty="false">
                <a:latin typeface="Arial" panose="020B0604020202020204" pitchFamily="34" charset="0"/>
                <a:ea typeface="Calibri" panose="020F0502020204030204" pitchFamily="34" charset="0"/>
              </a:rPr>
              <a:t>ví bez finančního příspěvku:</a:t>
            </a:r>
            <a:endParaRPr lang="cs-CZ" sz="2000" b="true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cs-CZ" sz="20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7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 tuto výzvu jsou </a:t>
            </a:r>
            <a:r>
              <a:rPr lang="cs-CZ" sz="20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oprávněnými partnery bez finančního příspěvku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všechny subjekty, které mohou být ve výzvě žadatelem,</a:t>
            </a:r>
          </a:p>
          <a:p>
            <a:pPr algn="just">
              <a:lnSpc>
                <a:spcPct val="107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cs-CZ" sz="20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podporované aktivity, které mohou být realizovány prostřednictvím partnerů bez finančního příspěvku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veškeré aktivity podporované ve výzvě.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AD2C19B-CAF5-D612-47A3-94D9F767A99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56349532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r>
              <a:rPr lang="cs-CZ" dirty="false"/>
              <a:t>veřejná podpora (včetně de minimis)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13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43508" y="1340768"/>
            <a:ext cx="8856984" cy="5690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Informace o veřejné podpoře (včetně podpory de minimis) jsou k dispozici v Obecné části pravidel. </a:t>
            </a:r>
          </a:p>
          <a:p>
            <a:pPr marL="285750" indent="-2857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500" u="sng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Vyhlašovatel nad rámec pravidel stanovených právními předpisy pro tuto výzvu stanovuje následující: 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AutoNum type="alphaUcParenR"/>
            </a:pP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případě </a:t>
            </a:r>
            <a:r>
              <a:rPr lang="cs-CZ" sz="1500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zaměření projektu na sociální služby 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(včetně celoživotního vzdělávání) je možné podpořit výhradně sociální služby, které jsou </a:t>
            </a:r>
            <a:r>
              <a:rPr lang="cs-CZ" sz="1500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registrovány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v souladu se zákonem o sociálních službách a zároveň jsou </a:t>
            </a:r>
            <a:r>
              <a:rPr lang="cs-CZ" sz="1500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pověřeny objednatelem k poskytování služby obecného hospodářského zájmu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AutoNum type="alphaUcParenR"/>
            </a:pP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Aktivity projektu zaměřené na </a:t>
            </a:r>
            <a:r>
              <a:rPr lang="cs-CZ" sz="1500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celoživotní vzdělávání odborných pracovníků, mimo registrovanou sociální službu 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dle zákona o sociálních službách, jsou podpořeny v </a:t>
            </a:r>
            <a:r>
              <a:rPr lang="cs-CZ" sz="1500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režimu de minimis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projektů, u nichž bude poskytnutí podpory z OPZ+ zakládat veřejnou podporu nebo podporu de minimis, budou – pokud to bude relevantní – aplikovány předpisy EU stanovující horní hranici financování takového projektu z veřejných zdrojů (tzv. intenzitu veřejné podpory). Výše této hranice se odvíjí od typu podpořené aktivity, subjektu příjemce a v některých případech také od specifik cílové skupiny projektu. Pro podporu de minimis je limitem objem podpory pro jeden podnik a vymezené období.</a:t>
            </a:r>
          </a:p>
          <a:p>
            <a:pPr marL="285750" indent="-2857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Jsou-li aktivity výzvy, které zakládají veřejnou podporu či podporu de minimis realizovány ve spolupráci s </a:t>
            </a:r>
            <a:r>
              <a:rPr lang="cs-CZ" sz="15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partnery projektu 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či dalšími zapojenými subjekty, bude na ně </a:t>
            </a:r>
            <a:r>
              <a:rPr lang="cs-CZ" sz="15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příslušná část 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veřejné podpory </a:t>
            </a:r>
            <a:r>
              <a:rPr lang="cs-CZ" sz="1500" b="true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přenesena</a:t>
            </a:r>
            <a:r>
              <a:rPr lang="cs-CZ" sz="1500" dirty="false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</a:pPr>
            <a:endParaRPr lang="cs-CZ" sz="1500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732317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r>
              <a:rPr lang="cs-CZ" dirty="false"/>
              <a:t>Vzdělávání a veřejná podpora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14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43508" y="1340768"/>
            <a:ext cx="8856984" cy="6220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cs-CZ" sz="1650" b="true" dirty="false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Příjemci doporučujeme v průběhu realizace zabezpečit zaměstnancům v přímé péči další odborné vzdělávání v minimálním rozsahu 24 hodin za 12 měsíců. </a:t>
            </a:r>
            <a:endParaRPr lang="cs-CZ" sz="1650" b="true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5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Pokud výdaje na </a:t>
            </a:r>
            <a:r>
              <a:rPr lang="cs-CZ" sz="1650" b="true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zajištění vzdělávání a supervize realizačního týmu</a:t>
            </a:r>
            <a:r>
              <a:rPr lang="cs-CZ" sz="1650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hradí příjemce </a:t>
            </a:r>
            <a:r>
              <a:rPr lang="cs-CZ" sz="1650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 paušálu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pak je </a:t>
            </a:r>
            <a:r>
              <a:rPr lang="cs-CZ" sz="165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žadatel povinen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toto vzdělávání a supervizi realizačního týmu detailně popsat v žádosti o podporu </a:t>
            </a:r>
            <a:r>
              <a:rPr lang="cs-CZ" sz="165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 samostatné klíčové aktivitě a zároveň je povinen nastavit i vzhledem k této aktivitě odpovídající indikátory a jejich hodnoty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lnSpc>
                <a:spcPct val="107000"/>
              </a:lnSpc>
              <a:spcAft>
                <a:spcPts val="5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Nebude-li provedena úhrada vzdělávání z paušálu, ale </a:t>
            </a:r>
            <a:r>
              <a:rPr lang="cs-CZ" sz="165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 jiných zdrojů mimo projekt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musí žadatel danou situaci popsat nejen v žádosti o podporu, ale i následně v průběhu realizace, tedy v rámci Zprávy o realizaci. V takovém případě </a:t>
            </a:r>
            <a:r>
              <a:rPr lang="cs-CZ" sz="165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nebude posuzována ŘO veřejná podpora (včetně podpory de minimis) 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týkající se vzdělávání pracovníků v přímé péči pro daný konkrétní projekt.</a:t>
            </a:r>
            <a:endParaRPr lang="cs-CZ" sz="165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cs-CZ" sz="1650" b="true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Vzdělávání pracovníků 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realizačního týmu formou </a:t>
            </a:r>
            <a:r>
              <a:rPr lang="cs-CZ" sz="165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kurzů, seminářů, workshopů, stáží a sebezkušenostními výcviky bude podpořeno v režimu veřejné podpory de minimis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650" b="true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Supervize není veřejnou podporou de minimis</a:t>
            </a:r>
            <a:r>
              <a:rPr lang="cs-CZ" sz="165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85750" indent="-285750" algn="just">
              <a:lnSpc>
                <a:spcPct val="107000"/>
              </a:lnSpc>
              <a:spcAft>
                <a:spcPts val="800"/>
              </a:spcAft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cs-CZ" sz="165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 případě nejasnosti u aktivit konkrétního projektu,</a:t>
            </a:r>
            <a:r>
              <a:rPr lang="cs-CZ" sz="165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které budou zakládat veřejnou podporu, bude aplikace režimu veřejné podpory (včetně podpory de minimis) posuzována a upřesněna s příjemcem před vydáním Rozhodnutí o poskytnutí dotace u každého jednotlivého projektu.</a:t>
            </a:r>
            <a:endParaRPr lang="cs-CZ" sz="165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16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buFont typeface="+mj-lt"/>
              <a:buAutoNum type="arabicPeriod"/>
            </a:pPr>
            <a:endParaRPr lang="cs-CZ" sz="1400" b="true" i="true" dirty="false"/>
          </a:p>
          <a:p>
            <a:pPr lvl="0"/>
            <a:endParaRPr lang="cs-CZ" sz="1600" dirty="false"/>
          </a:p>
        </p:txBody>
      </p:sp>
    </p:spTree>
    <p:extLst>
      <p:ext uri="{BB962C8B-B14F-4D97-AF65-F5344CB8AC3E}">
        <p14:creationId xmlns:p14="http://schemas.microsoft.com/office/powerpoint/2010/main" val="2245202225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Cílové skupiny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15516" y="1243827"/>
            <a:ext cx="8712968" cy="5616000"/>
          </a:xfrm>
        </p:spPr>
        <p:txBody>
          <a:bodyPr/>
          <a:lstStyle/>
          <a:p>
            <a:pPr marL="10053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2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osoby ohrožené násilím</a:t>
            </a:r>
          </a:p>
          <a:p>
            <a:pPr marL="10053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2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osoby dopouštějící se násilí</a:t>
            </a:r>
          </a:p>
          <a:p>
            <a:pPr marL="10053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2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zaměstnavatelé</a:t>
            </a:r>
            <a:r>
              <a:rPr lang="cs-CZ" sz="22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pouze sekundární CS</a:t>
            </a:r>
          </a:p>
          <a:p>
            <a:pPr marL="10053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cs-CZ" sz="22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poskytovatelé a zadavatelé sociálních služeb</a:t>
            </a:r>
            <a:r>
              <a:rPr lang="cs-CZ" sz="22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služeb pro rodiny a děti a dalších služeb na podporu sociálního začleňování</a:t>
            </a:r>
          </a:p>
          <a:p>
            <a:pPr marL="1005300" lvl="1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2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veřejnost </a:t>
            </a:r>
            <a:r>
              <a:rPr lang="cs-CZ" sz="22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pouze sekundární CS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None/>
            </a:pPr>
            <a:endParaRPr lang="cs-CZ" sz="2200" b="true" dirty="false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90000" lvl="4" indent="0">
              <a:buNone/>
            </a:pPr>
            <a:r>
              <a:rPr lang="cs-CZ" sz="1800" i="true" dirty="false">
                <a:latin typeface="Arial" panose="020B0604020202020204" pitchFamily="34" charset="0"/>
              </a:rPr>
              <a:t>viz kapitola 4.3 výzvy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1600" u="sng" dirty="false"/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92999097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2B5D97-7E56-490F-AE77-3B47BD605DA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0E8ACA-4FAA-1375-2C11-FBE3B1BD63A7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arenR"/>
            </a:pPr>
            <a:r>
              <a:rPr lang="cs-CZ" sz="24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programů a služeb zaměřených na práci s oběťmi/osobami ohroženými domácím nebo genderově podmíněným násilím</a:t>
            </a:r>
          </a:p>
          <a:p>
            <a:pPr marL="457200" indent="-457200">
              <a:buFont typeface="+mj-lt"/>
              <a:buAutoNum type="arabicParenR"/>
            </a:pPr>
            <a:endParaRPr lang="cs-CZ" b="true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cs-CZ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programů/aktivit zaměřených na práci s osobami dopouštějícími se násilí </a:t>
            </a:r>
          </a:p>
          <a:p>
            <a:endParaRPr lang="cs-CZ" sz="24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D763D3A-BFC6-AA5B-6A3A-A413FB9B764B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94400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EC2CF1-D3B7-E026-29E6-27DA5CD131C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1) Podporované aktivity</a:t>
            </a:r>
            <a:br>
              <a:rPr lang="cs-CZ" dirty="false"/>
            </a:br>
            <a:endParaRPr lang="cs-CZ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AC5CB5A-E3D8-A4E9-3EBC-40F90046533D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80000" y="1340768"/>
            <a:ext cx="8604000" cy="5355232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AutoNum type="arabicParenR"/>
            </a:pPr>
            <a:r>
              <a:rPr lang="cs-CZ" sz="2000" b="true" dirty="false">
                <a:effectLst/>
                <a:ea typeface="Calibri" panose="020F0502020204030204" pitchFamily="34" charset="0"/>
                <a:cs typeface="Arial" panose="020B0604020202020204" pitchFamily="34" charset="0"/>
              </a:rPr>
              <a:t>Podpora programů a služeb zaměřených na práci s oběťmi/osobami ohroženými domácím nebo genderově podmíněným násilím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000" b="true" u="sng" dirty="false">
                <a:effectLst/>
                <a:ea typeface="Calibri" panose="020F0502020204030204" pitchFamily="34" charset="0"/>
                <a:cs typeface="Arial" panose="020B0604020202020204" pitchFamily="34" charset="0"/>
              </a:rPr>
              <a:t>Komplexní programy podpory</a:t>
            </a:r>
            <a:r>
              <a:rPr lang="cs-CZ" sz="2000" u="sng" dirty="false">
                <a:effectLst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000" b="true" u="sng" dirty="false">
                <a:effectLst/>
                <a:ea typeface="Calibri" panose="020F0502020204030204" pitchFamily="34" charset="0"/>
                <a:cs typeface="Arial" panose="020B0604020202020204" pitchFamily="34" charset="0"/>
              </a:rPr>
              <a:t>obětí/osob ohrožených domácím nebo genderově podmíněným násilím</a:t>
            </a:r>
          </a:p>
          <a:p>
            <a:pPr>
              <a:lnSpc>
                <a:spcPct val="100000"/>
              </a:lnSpc>
            </a:pPr>
            <a:r>
              <a:rPr lang="cs-CZ" sz="2000" b="true" dirty="false">
                <a:ea typeface="Calibri" panose="020F0502020204030204" pitchFamily="34" charset="0"/>
                <a:cs typeface="Arial" panose="020B0604020202020204" pitchFamily="34" charset="0"/>
              </a:rPr>
              <a:t>Zajištění dostupnosti poskytování specializovaných služeb pro oběti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dirty="false">
                <a:effectLst/>
                <a:ea typeface="Calibri" panose="020F0502020204030204" pitchFamily="34" charset="0"/>
              </a:rPr>
              <a:t>podpora </a:t>
            </a:r>
            <a:r>
              <a:rPr lang="cs-CZ" b="true" dirty="false">
                <a:ea typeface="Calibri" panose="020F0502020204030204" pitchFamily="34" charset="0"/>
                <a:cs typeface="Arial" panose="020B0604020202020204" pitchFamily="34" charset="0"/>
              </a:rPr>
              <a:t>nově vzniklých</a:t>
            </a:r>
            <a:r>
              <a:rPr lang="cs-CZ" b="true" dirty="false">
                <a:solidFill>
                  <a:srgbClr val="002060"/>
                </a:solidFill>
                <a:effectLst/>
                <a:ea typeface="Calibri" panose="020F0502020204030204" pitchFamily="34" charset="0"/>
              </a:rPr>
              <a:t> </a:t>
            </a:r>
            <a:r>
              <a:rPr lang="cs-CZ" dirty="false">
                <a:effectLst/>
                <a:ea typeface="Calibri" panose="020F0502020204030204" pitchFamily="34" charset="0"/>
              </a:rPr>
              <a:t>registrovaných soc. služeb 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b="true" dirty="false">
                <a:ea typeface="Calibri" panose="020F0502020204030204" pitchFamily="34" charset="0"/>
                <a:cs typeface="Arial" panose="020B0604020202020204" pitchFamily="34" charset="0"/>
              </a:rPr>
              <a:t>navýšení kapacity </a:t>
            </a:r>
            <a:r>
              <a:rPr lang="cs-CZ" dirty="false">
                <a:effectLst/>
                <a:ea typeface="Calibri" panose="020F0502020204030204" pitchFamily="34" charset="0"/>
              </a:rPr>
              <a:t>stávajících soc. služeb </a:t>
            </a:r>
            <a:r>
              <a:rPr lang="cs-CZ" b="true" dirty="false">
                <a:effectLst/>
                <a:ea typeface="Calibri" panose="020F0502020204030204" pitchFamily="34" charset="0"/>
              </a:rPr>
              <a:t>nad rámec základní sítě </a:t>
            </a:r>
            <a:r>
              <a:rPr lang="cs-CZ" dirty="false">
                <a:effectLst/>
                <a:ea typeface="Calibri" panose="020F0502020204030204" pitchFamily="34" charset="0"/>
              </a:rPr>
              <a:t>sociálních služeb </a:t>
            </a:r>
            <a:r>
              <a:rPr lang="cs-CZ" dirty="false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(nelze dofinancovat soc. služby v základní síti)</a:t>
            </a:r>
            <a:r>
              <a:rPr lang="cs-CZ" dirty="false">
                <a:ea typeface="Calibri" panose="020F0502020204030204" pitchFamily="34" charset="0"/>
              </a:rPr>
              <a:t> 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dirty="false">
                <a:ea typeface="Calibri" panose="020F0502020204030204" pitchFamily="34" charset="0"/>
              </a:rPr>
              <a:t>dokládá se </a:t>
            </a:r>
            <a:r>
              <a:rPr lang="cs-CZ" b="true" dirty="false">
                <a:ea typeface="Calibri" panose="020F0502020204030204" pitchFamily="34" charset="0"/>
              </a:rPr>
              <a:t>Pověřením</a:t>
            </a:r>
            <a:r>
              <a:rPr lang="cs-CZ" dirty="false">
                <a:ea typeface="Calibri" panose="020F0502020204030204" pitchFamily="34" charset="0"/>
              </a:rPr>
              <a:t> před vydáním Rozhodnutí o poskytnutí dotace (kapacita uvedená v Pověření musí korespondovat s kapacitou uvedenou v žádosti - v těchto případech se předpokládá, že se bude jednat o zařazení </a:t>
            </a:r>
            <a:r>
              <a:rPr lang="cs-CZ" b="true" dirty="false">
                <a:ea typeface="Calibri" panose="020F0502020204030204" pitchFamily="34" charset="0"/>
              </a:rPr>
              <a:t>nad rámec základní sítě soc. služeb</a:t>
            </a:r>
            <a:r>
              <a:rPr lang="cs-CZ" dirty="false">
                <a:ea typeface="Calibri" panose="020F0502020204030204" pitchFamily="34" charset="0"/>
              </a:rPr>
              <a:t>)</a:t>
            </a:r>
            <a:endParaRPr lang="cs-CZ" u="sng" dirty="false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cs-CZ" b="true" dirty="false">
                <a:ea typeface="Calibri" panose="020F0502020204030204" pitchFamily="34" charset="0"/>
              </a:rPr>
              <a:t>povinnost doložit přílohu č. 2A</a:t>
            </a:r>
          </a:p>
          <a:p>
            <a:pPr>
              <a:lnSpc>
                <a:spcPct val="100000"/>
              </a:lnSpc>
            </a:pPr>
            <a:endParaRPr lang="cs-CZ" sz="1800" b="true" dirty="false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cs-CZ" sz="1800" b="true" dirty="false"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0F4A594-12EC-FBE5-E376-2B8F4CFCB9E2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735833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F13717-872F-06C8-C401-52BFDBB78FE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1) 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FA113A-E60A-30B8-B6EC-9E4AFA90F58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marL="457200" lvl="1" indent="0" algn="just">
              <a:lnSpc>
                <a:spcPct val="150000"/>
              </a:lnSpc>
              <a:buNone/>
            </a:pPr>
            <a:r>
              <a:rPr lang="cs-CZ" sz="22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cs-CZ" sz="22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ruhy podporovaných specializovaných sociálních služeb</a:t>
            </a: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odborné sociální poradenství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krizová pomoc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sociálně aktivizační služby pro rodiny s dětmi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terénní programy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azylové domy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257300" lvl="2" indent="-342900" algn="just">
              <a:lnSpc>
                <a:spcPct val="150000"/>
              </a:lnSpc>
              <a:spcAft>
                <a:spcPts val="1100"/>
              </a:spcAft>
              <a:buFont typeface="Courier New" panose="02070309020205020404" pitchFamily="49" charset="0"/>
              <a:buChar char="o"/>
            </a:pPr>
            <a:r>
              <a:rPr lang="cs-CZ" sz="22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intervenční centra</a:t>
            </a:r>
            <a:endParaRPr lang="cs-CZ" sz="22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D3A169C-290F-DD02-01CC-4CAD1E1728BA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937702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62F945E-5A27-2E54-0BF3-31122311297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1) 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20BDB3B-7B5E-EA2B-F533-CC5EAA3403FA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cs-CZ" sz="2000" b="true" dirty="false"/>
              <a:t>poskytování psychologického, soc. právního poradenství (včetně psychoterapie), právního poradenství a služeb apod.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b="true" dirty="false"/>
              <a:t>podpora dostupnosti sítě služeb </a:t>
            </a:r>
            <a:r>
              <a:rPr lang="cs-CZ" sz="2000" b="true" dirty="false" err="true"/>
              <a:t>odb</a:t>
            </a:r>
            <a:r>
              <a:rPr lang="cs-CZ" sz="2000" b="true" dirty="false"/>
              <a:t>. pomoci pro děti - </a:t>
            </a:r>
            <a:r>
              <a:rPr lang="cs-CZ" sz="2000" i="true" dirty="false">
                <a:solidFill>
                  <a:srgbClr val="FF0000"/>
                </a:solidFill>
              </a:rPr>
              <a:t>p</a:t>
            </a:r>
            <a:r>
              <a:rPr lang="cs-CZ" sz="2000" i="true" dirty="false">
                <a:solidFill>
                  <a:srgbClr val="FF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  <a:cs typeface="Arial" panose="020B0604020202020204" pitchFamily="34" charset="0"/>
              </a:rPr>
              <a:t>rojekty zaměřené pouze na podporu dětí není možné v této výzvě podpořit, na podporu dětí cílí výzva č. 66</a:t>
            </a:r>
            <a:endParaRPr lang="cs-CZ" sz="2000" b="true" i="true" dirty="false"/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b="true" dirty="false"/>
              <a:t>podpora terapeutických a svépomocných skupin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b="true" dirty="false"/>
              <a:t>podpora programů zaměřených na začlenění či udržení na trhu práce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cs-CZ" sz="2000" b="true" dirty="false"/>
              <a:t>zvýšení povědomí veřejnosti dotčené CS </a:t>
            </a:r>
            <a:r>
              <a:rPr lang="cs-CZ" sz="2000" dirty="false"/>
              <a:t>– </a:t>
            </a:r>
            <a:r>
              <a:rPr lang="cs-CZ" sz="2000" i="true" dirty="false">
                <a:solidFill>
                  <a:srgbClr val="FF0000"/>
                </a:solidFill>
              </a:rPr>
              <a:t>pouze jako doplňková aktivita přímé práce s CS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20821EF-723C-18F5-73E2-5C01601042C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58331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9150"/>
            <a:ext cx="8064000" cy="4320000"/>
          </a:xfrm>
        </p:spPr>
        <p:txBody>
          <a:bodyPr anchor="ctr"/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cs-CZ" sz="40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ČÁST I.</a:t>
            </a:r>
            <a:br>
              <a:rPr lang="cs-CZ" sz="40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cs-CZ" sz="40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cs-CZ" sz="40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PŘEDSTAVENÍ VÝZVY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312420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r>
              <a:rPr lang="cs-CZ" dirty="false"/>
              <a:t>1) Podporované aktivity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43508" y="1318022"/>
            <a:ext cx="8856984" cy="6858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0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Zvyšování kvality specializovaných sociálních služeb/programů</a:t>
            </a:r>
            <a:r>
              <a:rPr lang="cs-CZ" sz="2000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– pozor na plnění monitorovacích indikátorů</a:t>
            </a:r>
          </a:p>
          <a:p>
            <a:pPr marL="285750" indent="-28575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zavádění druhových standardů specializovaných SS pro oběti – </a:t>
            </a:r>
            <a:r>
              <a:rPr lang="cs-CZ" sz="2000" i="true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povinná</a:t>
            </a:r>
            <a:r>
              <a:rPr lang="cs-CZ" sz="2000" i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000" i="true" dirty="false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aktivita</a:t>
            </a:r>
            <a:r>
              <a:rPr lang="cs-CZ" sz="2000" i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s-CZ" sz="20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 organizací poskytujících specializované SS a které standardy nemají zavedeny</a:t>
            </a:r>
          </a:p>
          <a:p>
            <a:pPr marL="285750" indent="-28575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profesní rozvoj pracovníků specializovaných SS/programů pro oběti</a:t>
            </a:r>
          </a:p>
          <a:p>
            <a:pPr marL="285750" indent="-28575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přenos a implementace příkladů dobré praxe</a:t>
            </a:r>
          </a:p>
          <a:p>
            <a:endParaRPr lang="cs-CZ" sz="2000" b="true" u="sng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cs-CZ" sz="2000" b="true" u="sng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Síťování služeb a podpora multidisciplinární spolupráce </a:t>
            </a:r>
            <a:r>
              <a:rPr lang="cs-CZ" sz="2000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– pouze jako doplnění aktivit zaměřených na přímou práci s CS</a:t>
            </a:r>
          </a:p>
          <a:p>
            <a:pPr marL="285750" lvl="0" indent="-28575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síťování služeb</a:t>
            </a:r>
          </a:p>
          <a:p>
            <a:pPr marL="285750" lvl="0" indent="-28575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podpora interdisciplinární spolupráce</a:t>
            </a:r>
          </a:p>
          <a:p>
            <a:pPr lvl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endParaRPr lang="cs-CZ" b="true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endParaRPr lang="cs-CZ" b="true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</a:pPr>
            <a:endParaRPr lang="cs-CZ" b="true" dirty="false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>
              <a:spcAft>
                <a:spcPts val="11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5528129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3D9D8B-0EF4-11DE-A7C2-F401C3FF97D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2) 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3E611B2-8888-4100-5097-BA72B7A7CA57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4779232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Podpora programů/aktivit zaměřených na práci s osobami dopouštějícími se násilí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true" dirty="false"/>
              <a:t>programy soc. výcviku, rozvoje soc. a osobních dovedností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true" dirty="false"/>
              <a:t>programy zaměřené na zvládání vzteku a agrese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true" dirty="false"/>
              <a:t>programy zaměřené na udržení a předcházení ztráty zaměstnání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true" dirty="false"/>
              <a:t>podpora rodičovských kompetencí, aktivizace rodin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true" dirty="false"/>
              <a:t>psychologické poradenství, koučink, edukace a nácvik…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sz="2000" b="true" dirty="false"/>
              <a:t>podpora interdisciplinární spolupráce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7EE9438-B01C-C7C6-6273-9DE8FE24DF8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1398646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78A814-9E26-C078-01EE-795163CB5D93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2) Podporované aktivity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68A983-83A0-1A48-88C7-4E5C34737D5B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b="true" dirty="false"/>
              <a:t>zvyšování kvality </a:t>
            </a:r>
            <a:r>
              <a:rPr lang="cs-CZ" sz="2000" dirty="false"/>
              <a:t>specializovaných programů, včetně zavádění standardů - </a:t>
            </a:r>
            <a:r>
              <a:rPr lang="cs-CZ" sz="2000" i="true" dirty="false">
                <a:solidFill>
                  <a:srgbClr val="FF0000"/>
                </a:solidFill>
              </a:rPr>
              <a:t>pouze doplňková aktivita</a:t>
            </a:r>
            <a:endParaRPr lang="cs-CZ" sz="2000" i="true" dirty="false"/>
          </a:p>
          <a:p>
            <a:r>
              <a:rPr lang="cs-CZ" sz="2000" b="true" dirty="false"/>
              <a:t>specializované vzdělávání pracovníků programu – </a:t>
            </a:r>
            <a:r>
              <a:rPr lang="cs-CZ" sz="2000" i="true" dirty="false">
                <a:solidFill>
                  <a:srgbClr val="FF0000"/>
                </a:solidFill>
              </a:rPr>
              <a:t>pouze doplňková aktivita</a:t>
            </a:r>
          </a:p>
          <a:p>
            <a:r>
              <a:rPr lang="cs-CZ" sz="2000" b="true" dirty="false"/>
              <a:t>přenos a implementace příkladů dobré praxe </a:t>
            </a:r>
            <a:r>
              <a:rPr lang="cs-CZ" sz="2000" dirty="false"/>
              <a:t>– </a:t>
            </a:r>
            <a:r>
              <a:rPr lang="cs-CZ" sz="2000" i="true" dirty="false">
                <a:solidFill>
                  <a:srgbClr val="FF0000"/>
                </a:solidFill>
              </a:rPr>
              <a:t>pouze jako součást přímé práce s CS</a:t>
            </a:r>
          </a:p>
          <a:p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200D60A-C648-DD4F-3122-B85BC2F8F91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065165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r>
              <a:rPr lang="cs-CZ" dirty="false"/>
              <a:t>Podporované aktivity- obecně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287016" y="1556792"/>
            <a:ext cx="8605464" cy="9264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cs-CZ" dirty="false">
                <a:solidFill>
                  <a:schemeClr val="accent1"/>
                </a:solidFill>
                <a:latin typeface="Arial" panose="020B0604020202020204" pitchFamily="34" charset="0"/>
              </a:rPr>
              <a:t>aktivity v jednom projektu </a:t>
            </a:r>
            <a:r>
              <a:rPr lang="cs-CZ" b="true" dirty="false">
                <a:solidFill>
                  <a:schemeClr val="accent1"/>
                </a:solidFill>
                <a:latin typeface="Arial" panose="020B0604020202020204" pitchFamily="34" charset="0"/>
              </a:rPr>
              <a:t>je možné kombinovat </a:t>
            </a:r>
          </a:p>
          <a:p>
            <a:pPr marL="285750" indent="-285750" algn="just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cs-CZ" b="true" dirty="false">
                <a:solidFill>
                  <a:schemeClr val="accent1"/>
                </a:solidFill>
                <a:latin typeface="Arial" panose="020B0604020202020204" pitchFamily="34" charset="0"/>
              </a:rPr>
              <a:t>není možné podat žádost na obě cílové skupiny (nelze v 1 projektu)</a:t>
            </a:r>
          </a:p>
          <a:p>
            <a:pPr marL="285750" indent="-285750" algn="just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cs-CZ" b="true" dirty="false">
                <a:solidFill>
                  <a:schemeClr val="accent1"/>
                </a:solidFill>
                <a:latin typeface="Arial" panose="020B0604020202020204" pitchFamily="34" charset="0"/>
              </a:rPr>
              <a:t>potřebnost projektu a CS </a:t>
            </a:r>
            <a:r>
              <a:rPr lang="cs-CZ" dirty="false">
                <a:solidFill>
                  <a:schemeClr val="accent1"/>
                </a:solidFill>
                <a:latin typeface="Arial" panose="020B0604020202020204" pitchFamily="34" charset="0"/>
              </a:rPr>
              <a:t>zpracovat v příloze (vzor příloha č. 3)</a:t>
            </a:r>
          </a:p>
          <a:p>
            <a:pPr marL="285750" indent="-285750" algn="just">
              <a:lnSpc>
                <a:spcPct val="200000"/>
              </a:lnSpc>
              <a:buFont typeface="Courier New" panose="02070309020205020404" pitchFamily="49" charset="0"/>
              <a:buChar char="o"/>
            </a:pPr>
            <a:r>
              <a:rPr lang="cs-CZ" b="true" dirty="false">
                <a:solidFill>
                  <a:schemeClr val="accent1"/>
                </a:solidFill>
                <a:latin typeface="Arial" panose="020B0604020202020204" pitchFamily="34" charset="0"/>
              </a:rPr>
              <a:t>vzdělávání a supervize </a:t>
            </a:r>
            <a:r>
              <a:rPr lang="cs-CZ" dirty="false">
                <a:solidFill>
                  <a:schemeClr val="accent1"/>
                </a:solidFill>
                <a:latin typeface="Arial" panose="020B0604020202020204" pitchFamily="34" charset="0"/>
              </a:rPr>
              <a:t>realizačního týmu: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dirty="false">
                <a:solidFill>
                  <a:schemeClr val="accent1"/>
                </a:solidFill>
                <a:latin typeface="Arial" panose="020B0604020202020204" pitchFamily="34" charset="0"/>
              </a:rPr>
              <a:t>popsáno v samostatné klíčové aktivitě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dirty="false">
                <a:solidFill>
                  <a:schemeClr val="accent1"/>
                </a:solidFill>
                <a:latin typeface="Arial" panose="020B0604020202020204" pitchFamily="34" charset="0"/>
              </a:rPr>
              <a:t>pouze specializované vzdělávání pracovníků programu/soc. služby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dirty="false">
                <a:solidFill>
                  <a:schemeClr val="accent1"/>
                </a:solidFill>
                <a:latin typeface="Arial" panose="020B0604020202020204" pitchFamily="34" charset="0"/>
              </a:rPr>
              <a:t>promítnout do monitorovacích indikátorů</a:t>
            </a:r>
          </a:p>
          <a:p>
            <a:pPr marL="742950" lvl="1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dirty="false">
                <a:solidFill>
                  <a:schemeClr val="accent1"/>
                </a:solidFill>
                <a:latin typeface="Arial" panose="020B0604020202020204" pitchFamily="34" charset="0"/>
              </a:rPr>
              <a:t>zvolit cílovou skupinu poskytovatelé a zadavatelé soc. služeb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>
              <a:solidFill>
                <a:schemeClr val="accent1"/>
              </a:solidFill>
              <a:latin typeface="Arial" panose="020B06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false"/>
          </a:p>
        </p:txBody>
      </p:sp>
    </p:spTree>
    <p:extLst>
      <p:ext uri="{BB962C8B-B14F-4D97-AF65-F5344CB8AC3E}">
        <p14:creationId xmlns:p14="http://schemas.microsoft.com/office/powerpoint/2010/main" val="207398281"/>
      </p:ext>
    </p:extLst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Doporučení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40656" y="1340768"/>
            <a:ext cx="8424000" cy="4968552"/>
          </a:xfrm>
        </p:spPr>
        <p:txBody>
          <a:bodyPr/>
          <a:lstStyle/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/>
              <a:t>realizační tým – pro koncepci RT je nutné využít </a:t>
            </a:r>
            <a:r>
              <a:rPr lang="cs-CZ" sz="2000" b="true" dirty="false"/>
              <a:t>přílohu č. 1 Pomůcka pro stanovení osobních nákladů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/>
              <a:t>dodržování obvyklých mezd a platů – </a:t>
            </a:r>
            <a:r>
              <a:rPr lang="it-IT" sz="1600" dirty="false">
                <a:hlinkClick r:id="rId3"/>
              </a:rPr>
              <a:t>Pravidla pro žadatele a příjemce - www.esfcr.cz</a:t>
            </a:r>
            <a:endParaRPr lang="cs-CZ" sz="2000" b="true" dirty="false"/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/>
              <a:t>při psaní projektu doporučujeme využít bod 4.1 výzvy Popis podporovaných aktivit </a:t>
            </a:r>
          </a:p>
          <a:p>
            <a:pPr algn="just"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dirty="false">
                <a:solidFill>
                  <a:srgbClr val="FF0000"/>
                </a:solidFill>
              </a:rPr>
              <a:t>časté chyby identifikované z hodnocení: špatně nastavené cíle – častá záměna cílů za aktivity a absence ověření naplnění cíle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endParaRPr lang="cs-CZ" sz="2000" dirty="false"/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i="true" dirty="false"/>
              <a:t>cíle</a:t>
            </a:r>
            <a:r>
              <a:rPr lang="cs-CZ" sz="2000" dirty="false"/>
              <a:t> projektu </a:t>
            </a:r>
            <a:r>
              <a:rPr lang="cs-CZ" sz="2000" b="true" i="true" dirty="false"/>
              <a:t>musí být SMART</a:t>
            </a:r>
            <a:r>
              <a:rPr lang="cs-CZ" sz="2000" dirty="false"/>
              <a:t>, tj.:</a:t>
            </a:r>
          </a:p>
          <a:p>
            <a:pPr algn="just">
              <a:lnSpc>
                <a:spcPct val="100000"/>
              </a:lnSpc>
              <a:buFont typeface="Courier New" panose="02070309020205020404" pitchFamily="49" charset="0"/>
              <a:buChar char="o"/>
            </a:pPr>
            <a:endParaRPr lang="cs-CZ" sz="18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E5C30F54-692C-4797-89B7-D9C84F05A761}"/>
              </a:ext>
            </a:extLst>
          </p:cNvPr>
          <p:cNvSpPr txBox="true"/>
          <p:nvPr/>
        </p:nvSpPr>
        <p:spPr>
          <a:xfrm>
            <a:off x="4788024" y="4581128"/>
            <a:ext cx="3995976" cy="175432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pPr marL="0" lvl="1" indent="-285750" algn="just">
              <a:lnSpc>
                <a:spcPct val="100000"/>
              </a:lnSpc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dirty="false"/>
              <a:t>S – specifické, konkrétní (</a:t>
            </a:r>
            <a:r>
              <a:rPr lang="cs-CZ" dirty="false" err="true"/>
              <a:t>specific</a:t>
            </a:r>
            <a:r>
              <a:rPr lang="cs-CZ" dirty="false"/>
              <a:t>)</a:t>
            </a:r>
          </a:p>
          <a:p>
            <a:pPr marL="0" lvl="1" indent="-285750" algn="just">
              <a:lnSpc>
                <a:spcPct val="100000"/>
              </a:lnSpc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dirty="false"/>
              <a:t>M – měřitelné (</a:t>
            </a:r>
            <a:r>
              <a:rPr lang="cs-CZ" dirty="false" err="true"/>
              <a:t>measurable</a:t>
            </a:r>
            <a:r>
              <a:rPr lang="cs-CZ" dirty="false"/>
              <a:t>)</a:t>
            </a:r>
          </a:p>
          <a:p>
            <a:pPr marL="0" lvl="1" indent="-285750" algn="just">
              <a:lnSpc>
                <a:spcPct val="100000"/>
              </a:lnSpc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dirty="false"/>
              <a:t>A - dosažitelné (</a:t>
            </a:r>
            <a:r>
              <a:rPr lang="cs-CZ" dirty="false" err="true"/>
              <a:t>achievable</a:t>
            </a:r>
            <a:r>
              <a:rPr lang="cs-CZ" dirty="false"/>
              <a:t>)</a:t>
            </a:r>
          </a:p>
          <a:p>
            <a:pPr marL="0" lvl="1" indent="-285750" algn="just">
              <a:lnSpc>
                <a:spcPct val="100000"/>
              </a:lnSpc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dirty="false"/>
              <a:t>R – odpovídající (</a:t>
            </a:r>
            <a:r>
              <a:rPr lang="cs-CZ" dirty="false" err="true"/>
              <a:t>relevant</a:t>
            </a:r>
            <a:r>
              <a:rPr lang="cs-CZ" dirty="false"/>
              <a:t>)</a:t>
            </a:r>
          </a:p>
          <a:p>
            <a:pPr marL="0" lvl="1" indent="-285750" algn="just">
              <a:lnSpc>
                <a:spcPct val="100000"/>
              </a:lnSpc>
              <a:buClr>
                <a:schemeClr val="tx1"/>
              </a:buClr>
              <a:buSzPct val="80000"/>
              <a:buFont typeface="Courier New" panose="02070309020205020404" pitchFamily="49" charset="0"/>
              <a:buChar char="o"/>
            </a:pPr>
            <a:r>
              <a:rPr lang="cs-CZ" dirty="false"/>
              <a:t>T – termínované (</a:t>
            </a:r>
            <a:r>
              <a:rPr lang="cs-CZ" dirty="false" err="true"/>
              <a:t>time-bound</a:t>
            </a:r>
            <a:r>
              <a:rPr lang="cs-CZ" dirty="false"/>
              <a:t>)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0167747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- obecně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280920" cy="5040560"/>
          </a:xfrm>
        </p:spPr>
        <p:txBody>
          <a:bodyPr/>
          <a:lstStyle/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400" b="true" dirty="false"/>
              <a:t>evidence/zápis indikátorů – v současné době 2 místa </a:t>
            </a:r>
            <a:r>
              <a:rPr lang="cs-CZ" sz="1400" dirty="false"/>
              <a:t>- IS ESF 2021+ a v rámci zprávy o realizaci projektu v IS KP21+ (předpoklad plného zprovoznění IS ESF 2021+ v době prvních zpráv o realizaci).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postup registrace a návod pro práci v systému IS ESF je v Pokynech pro evidenci podpory poskytnuté účastníkům projektů, </a:t>
            </a:r>
            <a:r>
              <a:rPr lang="cs-CZ" sz="1400" dirty="false">
                <a:hlinkClick r:id="rId3"/>
              </a:rPr>
              <a:t>https://www.esfcr.cz/</a:t>
            </a:r>
            <a:r>
              <a:rPr lang="cs-CZ" sz="1400" dirty="false" err="true">
                <a:hlinkClick r:id="rId3"/>
              </a:rPr>
              <a:t>monitorovani</a:t>
            </a:r>
            <a:r>
              <a:rPr lang="cs-CZ" sz="1400" dirty="false">
                <a:hlinkClick r:id="rId3"/>
              </a:rPr>
              <a:t>-</a:t>
            </a:r>
            <a:r>
              <a:rPr lang="cs-CZ" sz="1400" dirty="false" err="true">
                <a:hlinkClick r:id="rId3"/>
              </a:rPr>
              <a:t>podporenych</a:t>
            </a:r>
            <a:r>
              <a:rPr lang="cs-CZ" sz="1400" dirty="false">
                <a:hlinkClick r:id="rId3"/>
              </a:rPr>
              <a:t>-osob-</a:t>
            </a:r>
            <a:r>
              <a:rPr lang="cs-CZ" sz="1400" dirty="false" err="true">
                <a:hlinkClick r:id="rId3"/>
              </a:rPr>
              <a:t>opz</a:t>
            </a:r>
            <a:r>
              <a:rPr lang="cs-CZ" sz="1400" dirty="false">
                <a:hlinkClick r:id="rId3"/>
              </a:rPr>
              <a:t>-plus</a:t>
            </a:r>
            <a:r>
              <a:rPr lang="cs-CZ" sz="1400" dirty="false"/>
              <a:t>. 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400" dirty="false"/>
              <a:t>podrobnější evidence podpořených osob – </a:t>
            </a:r>
            <a:r>
              <a:rPr lang="cs-CZ" sz="1400" b="true" dirty="false"/>
              <a:t>Monitorovací list </a:t>
            </a:r>
            <a:r>
              <a:rPr lang="cs-CZ" sz="1400" dirty="false"/>
              <a:t>(pohlaví; postavení na trhu práce; vzdělání; znevýhodnění; přístup k bydlení; sektor ekonomiky, kde osoba působí; specifikace působení ve veřejném sektoru; situace po ukončení účasti v projektu – např. získali kvalifikace atd.) 	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+mj-lt"/>
              <a:buAutoNum type="arabicParenR"/>
            </a:pPr>
            <a:r>
              <a:rPr lang="cs-CZ" sz="1400" b="true" u="sng" dirty="false"/>
              <a:t>bagatelní </a:t>
            </a:r>
            <a:r>
              <a:rPr lang="cs-CZ" sz="1400" b="true" u="sng" dirty="false">
                <a:solidFill>
                  <a:srgbClr val="FF0000"/>
                </a:solidFill>
              </a:rPr>
              <a:t>(= zanedbatelná) </a:t>
            </a:r>
            <a:r>
              <a:rPr lang="cs-CZ" sz="1400" b="true" u="sng" dirty="false"/>
              <a:t>podpora účastníka </a:t>
            </a:r>
            <a:r>
              <a:rPr lang="cs-CZ" sz="1400" dirty="false"/>
              <a:t>- účastníkem/podpořenou osobou je pouze osoba, která: </a:t>
            </a:r>
          </a:p>
          <a:p>
            <a:pPr marL="1023750" lvl="3" indent="-285750"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cs-CZ" sz="1400" dirty="false"/>
              <a:t>získala v daném projektu podporu v rozsahu </a:t>
            </a:r>
            <a:r>
              <a:rPr lang="cs-CZ" sz="1400" b="true" dirty="false"/>
              <a:t>méně než 40 hodin </a:t>
            </a:r>
            <a:r>
              <a:rPr lang="cs-CZ" sz="1400" dirty="false"/>
              <a:t>(bez ohledu na počet dílčích podpor, tj. počet dílčích zapojení do projektu) </a:t>
            </a:r>
          </a:p>
          <a:p>
            <a:pPr marL="342900" indent="-342900" algn="just">
              <a:lnSpc>
                <a:spcPct val="100000"/>
              </a:lnSpc>
              <a:buClr>
                <a:schemeClr val="tx1"/>
              </a:buClr>
              <a:buFont typeface="+mj-lt"/>
              <a:buAutoNum type="arabicParenR"/>
            </a:pPr>
            <a:r>
              <a:rPr lang="cs-CZ" sz="1400" b="true" u="sng" dirty="false" err="true"/>
              <a:t>nadbagatelní</a:t>
            </a:r>
            <a:r>
              <a:rPr lang="cs-CZ" sz="1400" b="true" u="sng" dirty="false"/>
              <a:t> podpora účastníka</a:t>
            </a:r>
            <a:r>
              <a:rPr lang="cs-CZ" sz="1400" b="true" dirty="false"/>
              <a:t> </a:t>
            </a:r>
            <a:r>
              <a:rPr lang="cs-CZ" sz="1400" dirty="false"/>
              <a:t>- účastníkem/podpořenou osobou je pouze osoba,  která: </a:t>
            </a:r>
          </a:p>
          <a:p>
            <a:pPr marL="1080900" lvl="3" indent="-342900"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cs-CZ" sz="1400" dirty="false"/>
              <a:t>získala v daném projektu podporu v rozsahu </a:t>
            </a:r>
            <a:r>
              <a:rPr lang="cs-CZ" sz="1400" b="true" dirty="false"/>
              <a:t>40 a více hodin </a:t>
            </a:r>
            <a:r>
              <a:rPr lang="cs-CZ" sz="1400" dirty="false"/>
              <a:t>(bez ohledu na počet dílčích podpor, tj. počet dílčích zapojení do projektu) 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  <a:p>
            <a:pPr marL="0" lvl="1" indent="0" algn="just">
              <a:lnSpc>
                <a:spcPct val="100000"/>
              </a:lnSpc>
              <a:buNone/>
            </a:pPr>
            <a:r>
              <a:rPr lang="cs-CZ" sz="1400" i="true" dirty="false"/>
              <a:t>Podrobné informace viz Obecná část pravidel pro žadatele a příjemce v rámci OPZ+.</a:t>
            </a:r>
          </a:p>
          <a:p>
            <a:pPr marL="576900" lvl="1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cs-CZ" sz="14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15309122"/>
      </p:ext>
    </p:extLst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závazkové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true" u="sng" dirty="false"/>
              <a:t>Indikátory výstupu: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/>
              <a:t>600 000 Celkový počet účastníků </a:t>
            </a:r>
            <a:r>
              <a:rPr lang="cs-CZ" sz="1800" dirty="false"/>
              <a:t>– osoby –  pouze nad 40 hodin podpory (tj. </a:t>
            </a:r>
            <a:r>
              <a:rPr lang="cs-CZ" sz="1800" dirty="false" err="true"/>
              <a:t>nadbagatelní</a:t>
            </a:r>
            <a:r>
              <a:rPr lang="cs-CZ" sz="1800" dirty="false"/>
              <a:t> podpora). Nutná identifikace podpořených osob, nezapočítávají se osoby s bagatelní podporou (každá osoba vždy pouze 1x)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/>
              <a:t>670 021 Kapacita podpořených služeb </a:t>
            </a:r>
            <a:r>
              <a:rPr lang="cs-CZ" sz="1800" dirty="false">
                <a:effectLst/>
                <a:ea typeface="Calibri" panose="020F0502020204030204" pitchFamily="34" charset="0"/>
              </a:rPr>
              <a:t>– místa </a:t>
            </a:r>
            <a:r>
              <a:rPr lang="cs-CZ" sz="1800" dirty="false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(pouze pro pobytové služby)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>
                <a:effectLst/>
                <a:ea typeface="Calibri" panose="020F0502020204030204" pitchFamily="34" charset="0"/>
              </a:rPr>
              <a:t>670 031</a:t>
            </a:r>
            <a:r>
              <a:rPr lang="cs-CZ" sz="1800" b="true" dirty="false">
                <a:ea typeface="Calibri" panose="020F0502020204030204" pitchFamily="34" charset="0"/>
              </a:rPr>
              <a:t> </a:t>
            </a:r>
            <a:r>
              <a:rPr lang="cs-CZ" sz="1800" b="true" dirty="false">
                <a:effectLst/>
                <a:ea typeface="Calibri" panose="020F0502020204030204" pitchFamily="34" charset="0"/>
              </a:rPr>
              <a:t>Kapacita podpořených služeb </a:t>
            </a:r>
            <a:r>
              <a:rPr lang="cs-CZ" sz="1800" dirty="false">
                <a:effectLst/>
                <a:ea typeface="Calibri" panose="020F0502020204030204" pitchFamily="34" charset="0"/>
              </a:rPr>
              <a:t>– součet úvazků pracovníků (v přímé péči)</a:t>
            </a:r>
            <a:endParaRPr lang="cs-CZ" sz="1800" b="true" dirty="false"/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>
                <a:ea typeface="Calibri" panose="020F0502020204030204" pitchFamily="34" charset="0"/>
              </a:rPr>
              <a:t>805 000 Počet napsaných a zveřejněných analytických a strategických dokumentů </a:t>
            </a:r>
            <a:r>
              <a:rPr lang="cs-CZ" sz="1800" dirty="false">
                <a:ea typeface="Calibri" panose="020F0502020204030204" pitchFamily="34" charset="0"/>
              </a:rPr>
              <a:t>(zvážit relevantnost a výstupovou hodnotu – viz definice indikátoru)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cs-CZ" sz="1800" b="true" u="sng" dirty="false"/>
          </a:p>
          <a:p>
            <a:pPr marL="0" indent="0" algn="just">
              <a:lnSpc>
                <a:spcPct val="100000"/>
              </a:lnSpc>
              <a:buNone/>
            </a:pPr>
            <a:r>
              <a:rPr lang="cs-CZ" sz="1800" b="true" u="sng" dirty="false"/>
              <a:t>Indikátory výsledku:</a:t>
            </a:r>
            <a:endParaRPr lang="cs-CZ" sz="1800" u="sng" dirty="false"/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/>
              <a:t>670 102 Využívání podpořených služeb </a:t>
            </a:r>
            <a:r>
              <a:rPr lang="cs-CZ" sz="1800" dirty="false"/>
              <a:t>– osoby </a:t>
            </a:r>
            <a:r>
              <a:rPr lang="cs-CZ" sz="1800" dirty="false">
                <a:effectLst/>
                <a:ea typeface="Calibri" panose="020F0502020204030204" pitchFamily="34" charset="0"/>
              </a:rPr>
              <a:t>–</a:t>
            </a:r>
            <a:r>
              <a:rPr lang="cs-CZ" sz="1800" dirty="false"/>
              <a:t> zde vždy bagatelní podpora + anonymizovaní účastníci (pouze v relevantních případech)</a:t>
            </a: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6380001"/>
      </p:ext>
    </p:extLst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Indikátory nezávazkové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28396"/>
            <a:ext cx="8424000" cy="5467604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Bef>
                <a:spcPts val="1200"/>
              </a:spcBef>
              <a:spcAft>
                <a:spcPts val="800"/>
              </a:spcAft>
              <a:buClr>
                <a:schemeClr val="tx1"/>
              </a:buClr>
              <a:buNone/>
            </a:pPr>
            <a:r>
              <a:rPr lang="cs-CZ" sz="2000" b="true" dirty="false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V případě</a:t>
            </a:r>
            <a:r>
              <a:rPr lang="cs-CZ" sz="2000" b="true" dirty="false"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podpory projektu </a:t>
            </a:r>
            <a:r>
              <a:rPr lang="cs-CZ" sz="2000" b="true" dirty="false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bude mít žadatel </a:t>
            </a:r>
            <a:r>
              <a:rPr lang="cs-CZ" sz="2000" b="true" u="sng" dirty="false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povinnost</a:t>
            </a:r>
            <a:r>
              <a:rPr lang="cs-CZ" sz="2000" b="true" dirty="false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kromě závazkových </a:t>
            </a:r>
            <a:r>
              <a:rPr lang="cs-CZ" sz="2000" b="true" i="true" u="sng" dirty="false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vykazova</a:t>
            </a:r>
            <a:r>
              <a:rPr lang="cs-CZ" sz="2000" b="true" u="sng" dirty="false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t </a:t>
            </a:r>
            <a:r>
              <a:rPr lang="cs-CZ" sz="2000" b="true" dirty="false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dosažené hodnoty pro:</a:t>
            </a:r>
            <a:endParaRPr lang="cs-CZ" sz="2000" b="true" dirty="false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14300" indent="-4572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cs-CZ" sz="2000" b="true" i="true" dirty="false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všechny indikátory, které se týkají účastníků stanovené v Obecné části pravidel</a:t>
            </a:r>
            <a:r>
              <a:rPr lang="cs-CZ" sz="2000" dirty="false">
                <a:effectLst/>
                <a:latin typeface="+mj-lt"/>
                <a:ea typeface="Calibri" panose="020F0502020204030204" pitchFamily="34" charset="0"/>
                <a:cs typeface="Arial" panose="020B0604020202020204" pitchFamily="34" charset="0"/>
              </a:rPr>
              <a:t> pro žadatele a příjemce v rámci OPZ+,</a:t>
            </a:r>
          </a:p>
          <a:p>
            <a:pPr marL="1014300" indent="-45720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+mj-lt"/>
              <a:buAutoNum type="arabicParenR"/>
            </a:pPr>
            <a:endParaRPr lang="cs-CZ" sz="2000" dirty="false"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014300" indent="-457200" algn="just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chemeClr val="tx1"/>
              </a:buClr>
              <a:buFont typeface="+mj-lt"/>
              <a:buAutoNum type="arabicParenR"/>
            </a:pPr>
            <a:r>
              <a:rPr lang="cs-CZ" sz="2000" b="true" u="sng" dirty="false">
                <a:latin typeface="+mj-lt"/>
              </a:rPr>
              <a:t>indikátory výstupu:</a:t>
            </a:r>
            <a:endParaRPr lang="cs-CZ" sz="2000" u="sng" dirty="false">
              <a:latin typeface="+mj-lt"/>
            </a:endParaRP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>
                <a:latin typeface="+mj-lt"/>
              </a:rPr>
              <a:t>679 001 </a:t>
            </a:r>
            <a:r>
              <a:rPr lang="cs-CZ" sz="2000" b="true" dirty="false">
                <a:effectLst/>
                <a:latin typeface="+mj-lt"/>
                <a:ea typeface="Calibri" panose="020F0502020204030204" pitchFamily="34" charset="0"/>
              </a:rPr>
              <a:t>Počet podpořených Romů </a:t>
            </a: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>
                <a:latin typeface="+mj-lt"/>
              </a:rPr>
              <a:t>622 002 </a:t>
            </a:r>
            <a:r>
              <a:rPr lang="cs-CZ" sz="2000" b="true" dirty="false">
                <a:effectLst/>
                <a:latin typeface="+mj-lt"/>
                <a:ea typeface="Calibri" panose="020F0502020204030204" pitchFamily="34" charset="0"/>
              </a:rPr>
              <a:t>Počet podporovaných orgánů veřejné správy nebo veřejných služeb na celostátní, regionální a místní úrovni </a:t>
            </a:r>
            <a:endParaRPr lang="cs-CZ" sz="2000" b="true" dirty="false">
              <a:latin typeface="+mj-lt"/>
              <a:ea typeface="Calibri" panose="020F0502020204030204" pitchFamily="34" charset="0"/>
            </a:endParaRPr>
          </a:p>
          <a:p>
            <a:pPr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2000" b="true" dirty="false">
                <a:latin typeface="+mj-lt"/>
                <a:ea typeface="Calibri" panose="020F0502020204030204" pitchFamily="34" charset="0"/>
              </a:rPr>
              <a:t>626 000 Účastníci, kteří získali kvalifikaci po ukončení své účasti</a:t>
            </a:r>
            <a:endParaRPr lang="cs-CZ" sz="2000" b="true" dirty="false">
              <a:latin typeface="+mj-lt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72546573"/>
      </p:ext>
    </p:extLst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br>
              <a:rPr lang="cs-CZ" sz="1800" dirty="false"/>
            </a:br>
            <a:r>
              <a:rPr lang="cs-CZ" dirty="false"/>
              <a:t>Přehled příloh výzvy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355808" y="1556792"/>
            <a:ext cx="8424000" cy="4752528"/>
          </a:xfrm>
        </p:spPr>
        <p:txBody>
          <a:bodyPr/>
          <a:lstStyle/>
          <a:p>
            <a:pPr marL="342900" lvl="0" indent="-342900" algn="just">
              <a:buFont typeface="+mj-lt"/>
              <a:buAutoNum type="arabicParenR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1 – Pomůcka pro stanovení osobních </a:t>
            </a:r>
            <a:r>
              <a:rPr lang="cs-CZ" sz="20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nákladů_výzva</a:t>
            </a: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69</a:t>
            </a:r>
          </a:p>
          <a:p>
            <a:pPr marL="342900" lvl="0" indent="-342900" algn="just">
              <a:buFont typeface="+mj-lt"/>
              <a:buAutoNum type="arabicParenR"/>
            </a:pP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2 – Podpora sociálních služeb v otevřených výzvách OPZ+</a:t>
            </a:r>
          </a:p>
          <a:p>
            <a:pPr marL="342900" lvl="0" indent="-342900" algn="just">
              <a:buFont typeface="+mj-lt"/>
              <a:buAutoNum type="arabicParenR"/>
            </a:pP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2A – Údaje o sociální službě </a:t>
            </a:r>
            <a:r>
              <a:rPr lang="cs-CZ" sz="20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plán_PAUŠÁL</a:t>
            </a: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arenR"/>
            </a:pP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100"/>
              </a:spcAft>
              <a:buFont typeface="+mj-lt"/>
              <a:buAutoNum type="arabicParenR"/>
            </a:pPr>
            <a:r>
              <a:rPr lang="cs-CZ" sz="2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3 – Analýza potřebnosti projektu a cílové </a:t>
            </a:r>
            <a:r>
              <a:rPr lang="cs-CZ" sz="2000" dirty="false" err="tru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skupiny_VZOR</a:t>
            </a:r>
            <a:endParaRPr lang="cs-CZ" sz="20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spcBef>
                <a:spcPts val="600"/>
              </a:spcBef>
              <a:spcAft>
                <a:spcPts val="600"/>
              </a:spcAft>
              <a:buNone/>
            </a:pPr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736766723"/>
      </p:ext>
    </p:extLst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19723"/>
            <a:ext cx="8064000" cy="4320000"/>
          </a:xfrm>
        </p:spPr>
        <p:txBody>
          <a:bodyPr anchor="ctr"/>
          <a:lstStyle/>
          <a:p>
            <a:pPr marL="0" indent="0"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cs-CZ" sz="42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ČÁST II.</a:t>
            </a:r>
            <a:br>
              <a:rPr lang="cs-CZ" sz="42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br>
              <a:rPr lang="cs-CZ" sz="42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</a:br>
            <a:r>
              <a:rPr lang="cs-CZ" sz="4200" b="true" kern="0" cap="all" dirty="false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podání žádosti o podporu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false" eaLnBrk="true" fontAlgn="auto" latinLnBrk="false" hangingPunct="true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9BF083-4774-43B1-9AB0-5CC1AC5DD8EE}" type="slidenum">
              <a:rPr kumimoji="false" lang="cs-CZ" sz="1050" b="true" i="false" u="none" strike="noStrike" kern="1200" cap="none" spc="0" normalizeH="false" baseline="0" noProof="false" smtClean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ctr" defTabSz="914400" rtl="false" eaLnBrk="true" fontAlgn="auto" latinLnBrk="false" hangingPunct="true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false" lang="cs-CZ" sz="105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236471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251520" y="1160748"/>
            <a:ext cx="8712968" cy="553525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altLang="cs-CZ" sz="1800" b="true" dirty="false">
                <a:latin typeface="+mj-lt"/>
              </a:rPr>
              <a:t>Informační</a:t>
            </a:r>
            <a:r>
              <a:rPr lang="cs-CZ" altLang="cs-CZ" sz="1800" b="true" dirty="false"/>
              <a:t> zdroje </a:t>
            </a:r>
          </a:p>
          <a:p>
            <a:pPr marL="337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1600" dirty="fal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Výzva 069 OPZ+ - www.esfcr.cz</a:t>
            </a:r>
            <a:r>
              <a:rPr lang="cs-CZ" sz="1600" dirty="false"/>
              <a:t>– stránky výzvy, odkazy na přílohy </a:t>
            </a:r>
          </a:p>
          <a:p>
            <a:pPr marL="337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altLang="cs-CZ" sz="1600" u="sng" dirty="false"/>
              <a:t>Diskuzní klub </a:t>
            </a:r>
            <a:r>
              <a:rPr lang="cs-CZ" altLang="cs-CZ" sz="1600" dirty="false"/>
              <a:t>na webovém portálu: </a:t>
            </a:r>
            <a:r>
              <a:rPr lang="cs-CZ" sz="1600" dirty="false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03_24_069 Služby prevence domácího a genderově podmíněného násilí - www.esfcr.cz</a:t>
            </a:r>
            <a:endParaRPr lang="cs-CZ" sz="1600" dirty="false"/>
          </a:p>
          <a:p>
            <a:pPr marL="337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1600" dirty="false"/>
              <a:t>Žádost o podporu z OPZ+ se zpracovává v elektronickém formuláři v IS KP21+ (p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ro technické problémy IS KP21+ je zřízen diskusní klub dostupný na odkazu: </a:t>
            </a:r>
            <a:r>
              <a:rPr lang="cs-CZ" sz="16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https://www.esfcr.cz/</a:t>
            </a:r>
            <a:r>
              <a:rPr lang="cs-CZ" sz="1600" u="sng" dirty="false" err="tru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technicka_podpora_opzplus</a:t>
            </a:r>
            <a:r>
              <a:rPr lang="cs-CZ" sz="16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cs-CZ" sz="1600" dirty="false"/>
          </a:p>
          <a:p>
            <a:pPr marL="337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sz="1600" dirty="false"/>
              <a:t>Přístup do elektronických formulářů žádostí o podporu naleznete na adrese </a:t>
            </a:r>
            <a:r>
              <a:rPr lang="cs-CZ" sz="1600" dirty="false">
                <a:hlinkClick r:id="rId6"/>
              </a:rPr>
              <a:t>https://iskp21.mssf.cz</a:t>
            </a:r>
            <a:endParaRPr lang="cs-CZ" sz="1600" dirty="false"/>
          </a:p>
          <a:p>
            <a:pPr marL="3375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it-IT" sz="1600" dirty="false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Pravidla pro žadatele a příjemce - www.esfcr.cz</a:t>
            </a:r>
            <a:endParaRPr lang="cs-CZ" altLang="cs-CZ" sz="1600" dirty="false"/>
          </a:p>
          <a:p>
            <a:pPr lvl="2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altLang="cs-CZ" sz="1600" dirty="false"/>
              <a:t>Obecná část pravidel pro žadatele a příjemce v rámci OPZ+</a:t>
            </a:r>
          </a:p>
          <a:p>
            <a:pPr lvl="2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altLang="cs-CZ" sz="1600" dirty="false"/>
              <a:t>Specifická část pravidel pro žadatele a příjemce z OPZ+ pro projekty </a:t>
            </a:r>
            <a:br>
              <a:rPr lang="cs-CZ" altLang="cs-CZ" sz="1600" dirty="false"/>
            </a:br>
            <a:r>
              <a:rPr lang="cs-CZ" altLang="cs-CZ" sz="1600" dirty="false"/>
              <a:t>s přímými a nepřímými náklady nebo projekty financované s využitím paušálních sazeb </a:t>
            </a:r>
          </a:p>
          <a:p>
            <a:pPr lvl="1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endParaRPr lang="cs-CZ" altLang="cs-CZ" sz="1800" b="true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</a:t>
            </a:fld>
            <a:endParaRPr lang="cs-CZ" dirty="false"/>
          </a:p>
        </p:txBody>
      </p:sp>
      <p:sp>
        <p:nvSpPr>
          <p:cNvPr id="6" name="Nadpis 5">
            <a:extLst>
              <a:ext uri="{FF2B5EF4-FFF2-40B4-BE49-F238E27FC236}">
                <a16:creationId xmlns:a16="http://schemas.microsoft.com/office/drawing/2014/main" id="{14487184-51F7-49BD-82AC-A3718E72227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Kde hledat informace</a:t>
            </a:r>
          </a:p>
        </p:txBody>
      </p:sp>
    </p:spTree>
    <p:extLst>
      <p:ext uri="{BB962C8B-B14F-4D97-AF65-F5344CB8AC3E}">
        <p14:creationId xmlns:p14="http://schemas.microsoft.com/office/powerpoint/2010/main" val="809939049"/>
      </p:ext>
    </p:extLst>
  </p:cSld>
  <p:clrMapOvr>
    <a:masterClrMapping/>
  </p:clrMapOvr>
  <p:transition spd="slow"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52322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Žádost o podporu z OPZ+ se zpracovává v elektronickém formuláři v IS KP21+. Přístup do elektronických formulářů žádostí o podporu naleznete na adrese </a:t>
            </a:r>
            <a:r>
              <a:rPr lang="cs-CZ" sz="18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https://iskp21.mssf.cz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orientujte se podle Operačního programu Zaměstnanost plus </a:t>
            </a:r>
            <a:b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identifikace, která je v části 1. výzvy. </a:t>
            </a: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Nutná je </a:t>
            </a: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</a:rPr>
              <a:t>registrace do IS KP21+.</a:t>
            </a:r>
            <a:endParaRPr lang="cs-CZ" sz="1400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ESF zveřejněny Obecné pokyny OPZ+ viz odkaz: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b="true" dirty="false">
                <a:latin typeface="Arial" panose="020B06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Formuláře a pokyny potřebné v rámci přípravy žádosti o podporu - www.esfcr.cz</a:t>
            </a:r>
            <a:endParaRPr lang="cs-CZ" b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u="sng" dirty="false">
                <a:solidFill>
                  <a:srgbClr val="084A8B"/>
                </a:solidFill>
                <a:latin typeface="Trebuchet MS" panose="020B0603020202020204" pitchFamily="34" charset="0"/>
              </a:rPr>
              <a:t>- </a:t>
            </a:r>
            <a:r>
              <a:rPr lang="cs-CZ" sz="1400" i="true" u="sng" dirty="false">
                <a:solidFill>
                  <a:srgbClr val="084A8B"/>
                </a:solidFill>
                <a:latin typeface="Trebuchet MS" panose="020B0603020202020204" pitchFamily="34" charset="0"/>
                <a:hlinkClick r:id="rId4"/>
              </a:rPr>
              <a:t>Obecné pokyny k ovládání IS KP21+ a ke komunikaci s technickou podporou</a:t>
            </a:r>
            <a:endParaRPr lang="cs-CZ" sz="1400" i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cs-CZ" sz="1400" i="true" dirty="false">
                <a:latin typeface="Arial" panose="020B0604020202020204" pitchFamily="34" charset="0"/>
                <a:cs typeface="Times New Roman" panose="02020603050405020304" pitchFamily="18" charset="0"/>
              </a:rPr>
              <a:t>- </a:t>
            </a:r>
            <a:r>
              <a:rPr lang="cs-CZ" sz="1400" b="false" i="true" u="sng" dirty="false">
                <a:solidFill>
                  <a:srgbClr val="084A8B"/>
                </a:solidFill>
                <a:effectLst/>
                <a:latin typeface="Trebuchet MS" panose="020B0603020202020204" pitchFamily="34" charset="0"/>
                <a:hlinkClick r:id="rId5"/>
              </a:rPr>
              <a:t>Pokyny k vyplnění žádosti o podporu v IS KP21+ pro projekty s přímými a nepřímými náklady a pro projekty s paušálními sazbami</a:t>
            </a:r>
            <a:endParaRPr lang="cs-CZ" sz="1400" i="true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endParaRPr lang="cs-CZ" dirty="false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latin typeface="Arial" panose="020B0604020202020204" pitchFamily="34" charset="0"/>
                <a:cs typeface="Times New Roman" panose="02020603050405020304" pitchFamily="18" charset="0"/>
              </a:rPr>
              <a:t>Žádost o podporu se zpracovává v českém jazyce.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55611353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Podání žádosti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F535A2D3-8936-4CE2-B388-B7655689B38B}"/>
              </a:ext>
            </a:extLst>
          </p:cNvPr>
          <p:cNvSpPr txBox="true"/>
          <p:nvPr/>
        </p:nvSpPr>
        <p:spPr>
          <a:xfrm>
            <a:off x="107504" y="1196752"/>
            <a:ext cx="9000496" cy="5570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Před podáním je nutné žádost opatřit podpisem </a:t>
            </a: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statutárního zástupce žadatele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případně odpovědnou osobou</a:t>
            </a: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kterou k takovému úkonu statutární zástupce zmocnil; v tomto případě </a:t>
            </a:r>
            <a:r>
              <a:rPr lang="cs-CZ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je nutné založit (resp. poskytnout k dispozici) v IS KP21+ dokument zakládající toto oprávnění.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latin typeface="Arial" panose="020B0604020202020204" pitchFamily="34" charset="0"/>
                <a:ea typeface="Arial" panose="020B0604020202020204" pitchFamily="34" charset="0"/>
              </a:rPr>
              <a:t>Plná moc:</a:t>
            </a:r>
            <a:endParaRPr lang="cs-CZ" dirty="false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elektronická plná moc – elektronicky podepisuje zmocněnec i zmocnitel přímo v prostředí IS KP21+</a:t>
            </a:r>
          </a:p>
          <a:p>
            <a:pPr marL="800100" lvl="1" indent="-34290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úředně/notářsky </a:t>
            </a:r>
            <a:r>
              <a:rPr lang="cs-CZ" b="true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ověřená</a:t>
            </a:r>
            <a:r>
              <a:rPr lang="cs-CZ" dirty="false">
                <a:effectLst/>
                <a:latin typeface="Arial" panose="020B0604020202020204" pitchFamily="34" charset="0"/>
                <a:ea typeface="Arial" panose="020B0604020202020204" pitchFamily="34" charset="0"/>
              </a:rPr>
              <a:t> papírová plná moc  - scan musí být vložen do IS KP21+ do modulu Plné moci a elektronicky podepsán zmocněncem přímo v prostředí IS KP21+. </a:t>
            </a:r>
            <a:r>
              <a:rPr lang="cs-CZ" i="true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Nestačí vložit plnou moc do příloh žádosti o podporu.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Podpis musí být k žádosti o podporu připojen přímo v IS KP21+, proto musí být statutární zástupce/ osoba oprávněná k podpisu žádosti registrovaným uživatelem této aplikace. </a:t>
            </a: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Dále musí tato osoba disponovat kvalifikovaným elektronickým podpisem.</a:t>
            </a:r>
            <a:endParaRPr lang="cs-CZ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Žádost se podává pouze elektronicky a pouze prostřednictvím IS KP21+. Nezasílejte žádost v listinné podobě ani prostřednictvím jiné formy doručování.</a:t>
            </a:r>
            <a:endParaRPr lang="cs-CZ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1264504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99392"/>
            <a:ext cx="8748000" cy="1080000"/>
          </a:xfrm>
        </p:spPr>
        <p:txBody>
          <a:bodyPr/>
          <a:lstStyle/>
          <a:p>
            <a:br>
              <a:rPr lang="cs-CZ" sz="1800" dirty="false"/>
            </a:br>
            <a:r>
              <a:rPr lang="cs-CZ" dirty="false"/>
              <a:t>Způsob 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394784"/>
            <a:ext cx="8424000" cy="5463216"/>
          </a:xfrm>
        </p:spPr>
        <p:txBody>
          <a:bodyPr/>
          <a:lstStyle/>
          <a:p>
            <a:pPr marL="0" marR="0" lvl="0" indent="0" algn="just" defTabSz="914400" rtl="false" eaLnBrk="true" fontAlgn="auto" latinLnBrk="false" hangingPunct="true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100000"/>
              <a:buNone/>
              <a:tabLst/>
              <a:defRPr/>
            </a:pPr>
            <a:r>
              <a:rPr kumimoji="false" lang="cs-CZ" sz="2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Fáze hodnocení a výběru projektu (viz kapitola 4 Specifické části pravidel pro žadatele a příjemce):</a:t>
            </a:r>
          </a:p>
          <a:p>
            <a:pPr lvl="1"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hodnocení přijatelnosti a formálních náležitostí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(max. do 30 pracovních dní od uzavření příjmu žádostí/ v případě příjmu nad 250 projektů + 10 pracovních dní)</a:t>
            </a:r>
          </a:p>
          <a:p>
            <a:pPr lvl="3" algn="just">
              <a:lnSpc>
                <a:spcPct val="100000"/>
              </a:lnSpc>
              <a:buClr>
                <a:schemeClr val="tx1"/>
              </a:buClr>
              <a:buFont typeface="Courier New" panose="02070309020205020404" pitchFamily="49" charset="0"/>
              <a:buChar char="o"/>
              <a:defRPr/>
            </a:pPr>
            <a:r>
              <a:rPr lang="cs-CZ" sz="1400" dirty="false">
                <a:solidFill>
                  <a:srgbClr val="084A8B"/>
                </a:solidFill>
                <a:latin typeface="Arial"/>
              </a:rPr>
              <a:t>Pozor! V případě, že projekt nesplní podmínky přijatelnosti (tzn. věcné stránky projektu), </a:t>
            </a:r>
            <a:r>
              <a:rPr lang="cs-CZ" sz="1400" b="true" dirty="false">
                <a:solidFill>
                  <a:srgbClr val="084A8B"/>
                </a:solidFill>
                <a:latin typeface="Arial"/>
              </a:rPr>
              <a:t>nelze žádost o podporu vrátit příjemci k doplnění nebo opravě, ale dle podmínek OPZ+ bude vyřazena z procesu hodnocení</a:t>
            </a:r>
            <a:r>
              <a:rPr lang="cs-CZ" sz="1400" dirty="false">
                <a:solidFill>
                  <a:srgbClr val="084A8B"/>
                </a:solidFill>
                <a:latin typeface="Arial"/>
              </a:rPr>
              <a:t>. </a:t>
            </a:r>
            <a:r>
              <a:rPr kumimoji="false" lang="cs-CZ" sz="14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 takovém případě je</a:t>
            </a:r>
            <a:r>
              <a:rPr lang="cs-CZ" sz="1400" dirty="false">
                <a:solidFill>
                  <a:srgbClr val="084A8B"/>
                </a:solidFill>
                <a:latin typeface="Arial"/>
              </a:rPr>
              <a:t> však možnost podat zcela novou žádost, pokud jsou splněny podmínky podávání žádosti této výzvy.</a:t>
            </a:r>
          </a:p>
          <a:p>
            <a:pPr lvl="3" algn="just">
              <a:lnSpc>
                <a:spcPct val="100000"/>
              </a:lnSpc>
              <a:buClr>
                <a:schemeClr val="tx1"/>
              </a:buClr>
              <a:buFont typeface="Courier New" panose="02070309020205020404" pitchFamily="49" charset="0"/>
              <a:buChar char="o"/>
              <a:defRPr/>
            </a:pPr>
            <a:r>
              <a:rPr kumimoji="false" lang="cs-CZ" sz="14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Oprava formálních náležitostí je možná pouze 2x.</a:t>
            </a:r>
          </a:p>
          <a:p>
            <a:pPr lvl="1"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věcné hodnocení – individuální hodnotitelé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(max 80 pracovních dní od uzavření příjmu žádostí, v případě příjmu nad 250 projektů + 20 pracovních dní)</a:t>
            </a:r>
            <a:r>
              <a:rPr lang="cs-CZ" sz="1800" b="true" dirty="false">
                <a:solidFill>
                  <a:srgbClr val="084A8B"/>
                </a:solidFill>
              </a:rPr>
              <a:t> </a:t>
            </a:r>
            <a:endParaRPr kumimoji="false" lang="cs-CZ" sz="160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1"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výběrová komise </a:t>
            </a:r>
            <a:r>
              <a:rPr lang="cs-CZ" sz="1800" dirty="false">
                <a:solidFill>
                  <a:srgbClr val="084A8B"/>
                </a:solidFill>
                <a:latin typeface="Arial"/>
              </a:rPr>
              <a:t>- musí zasednout do 20 pracovních dnů od ukončení posledního věcného hodnocení všech žádostí o podporu příslušné výzvě</a:t>
            </a:r>
          </a:p>
          <a:p>
            <a:pPr lvl="1" algn="just">
              <a:lnSpc>
                <a:spcPct val="100000"/>
              </a:lnSpc>
              <a:buClr>
                <a:schemeClr val="tx1"/>
              </a:buClr>
              <a:buFont typeface="Wingdings" panose="05000000000000000000" pitchFamily="2" charset="2"/>
              <a:buChar char="Ø"/>
              <a:defRPr/>
            </a:pPr>
            <a:r>
              <a:rPr kumimoji="false" lang="cs-CZ" sz="18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příprava a vydání právního aktu </a:t>
            </a: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 poskytnutí podpory </a:t>
            </a:r>
          </a:p>
          <a:p>
            <a:pPr lvl="1" algn="just">
              <a:lnSpc>
                <a:spcPct val="10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lang="cs-CZ" sz="2000" dirty="false">
              <a:solidFill>
                <a:srgbClr val="084A8B"/>
              </a:solidFill>
              <a:latin typeface="Arial"/>
            </a:endParaRPr>
          </a:p>
          <a:p>
            <a:pPr lvl="1" algn="just">
              <a:buClr>
                <a:srgbClr val="5FBBF5"/>
              </a:buClr>
              <a:defRPr/>
            </a:pPr>
            <a:endParaRPr kumimoji="false" lang="cs-CZ" sz="1800" b="fals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91264822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99392"/>
            <a:ext cx="8784000" cy="1080000"/>
          </a:xfrm>
        </p:spPr>
        <p:txBody>
          <a:bodyPr/>
          <a:lstStyle/>
          <a:p>
            <a:br>
              <a:rPr lang="cs-CZ" sz="1800" dirty="false"/>
            </a:br>
            <a:r>
              <a:rPr lang="cs-CZ" dirty="false"/>
              <a:t>Způsob hodnocení a výběr projektů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166059"/>
            <a:ext cx="8424000" cy="5211216"/>
          </a:xfrm>
        </p:spPr>
        <p:txBody>
          <a:bodyPr/>
          <a:lstStyle/>
          <a:p>
            <a:pPr marL="0" marR="0" lvl="0" indent="0" algn="l" defTabSz="914400" rtl="false" eaLnBrk="true" fontAlgn="auto" latinLnBrk="false" hangingPunct="true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SzPct val="100000"/>
              <a:buNone/>
              <a:tabLst/>
              <a:defRPr/>
            </a:pPr>
            <a:r>
              <a:rPr kumimoji="false" lang="cs-CZ" sz="18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 rámci věcného hodnocení se hodnotí:</a:t>
            </a:r>
          </a:p>
          <a:p>
            <a:pPr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kumimoji="false" lang="cs-CZ" sz="16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Potřebnost projektu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false" lang="cs-CZ" sz="16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mj. 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dostatečné popsání řešení problému v žádosti o podporu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</a:t>
            </a:r>
            <a:r>
              <a:rPr lang="cs-CZ" sz="16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hodnost, způsob a adekvátnost navrhovaného řešení pro konkrétní cílovou skupinu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cs-CZ" sz="16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pokud byl problém v území již řešen, tak s jakým výsledkem (dosavadní účinnost)</a:t>
            </a:r>
            <a:endParaRPr lang="cs-CZ" sz="1600" dirty="false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kumimoji="false" lang="cs-CZ" sz="16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Účelnost projektu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cs-CZ" sz="1600" dirty="false">
                <a:solidFill>
                  <a:srgbClr val="084A8B"/>
                </a:solidFill>
                <a:latin typeface="Arial"/>
              </a:rPr>
              <a:t>cíle a konzistentnost (intervenční logika)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kumimoji="false" lang="cs-CZ" sz="1600" b="true" i="tru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důraz na měřitelnost cílů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cs-CZ" sz="1600" dirty="false">
                <a:solidFill>
                  <a:srgbClr val="084A8B"/>
                </a:solidFill>
                <a:latin typeface="Arial"/>
              </a:rPr>
              <a:t>způsob ověření a dosažení cíle projektu</a:t>
            </a:r>
            <a:endParaRPr kumimoji="false" lang="cs-CZ" sz="1600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kumimoji="false" lang="cs-CZ" sz="16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Efektivnost a hospodárnost projektu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cs-CZ" sz="1600" dirty="false"/>
              <a:t>přiměřenost </a:t>
            </a:r>
            <a:r>
              <a:rPr lang="cs-CZ" sz="1600" b="false" i="false" u="none" strike="noStrike" baseline="0" dirty="false"/>
              <a:t>výše rozpočtu vzhledem k výstupům projektu a délce realizace </a:t>
            </a:r>
            <a:r>
              <a:rPr lang="cs-CZ" sz="1800" b="false" i="false" u="none" strike="noStrike" baseline="0" dirty="false">
                <a:solidFill>
                  <a:srgbClr val="000000"/>
                </a:solidFill>
              </a:rPr>
              <a:t>	</a:t>
            </a:r>
            <a:endParaRPr kumimoji="false" lang="cs-CZ" sz="1600" b="true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lvl="1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kumimoji="false" lang="cs-CZ" sz="1600" b="tru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Proveditelnost projektu</a:t>
            </a:r>
          </a:p>
          <a:p>
            <a:pPr lvl="2" indent="-432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cs-CZ" sz="1600" dirty="false">
                <a:solidFill>
                  <a:srgbClr val="084A8B"/>
                </a:solidFill>
                <a:latin typeface="Arial"/>
              </a:rPr>
              <a:t>hodnotí se mj., zda je dostatečně konkretizován zájem CS o zapojení do projektu</a:t>
            </a:r>
          </a:p>
          <a:p>
            <a:pPr marL="486000" lvl="2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buSzPct val="100000"/>
              <a:buNone/>
              <a:defRPr/>
            </a:pPr>
            <a:endParaRPr kumimoji="false" lang="cs-CZ" sz="1600" i="false" u="none" strike="noStrike" kern="1200" cap="none" spc="0" normalizeH="false" baseline="0" noProof="false" dirty="false">
              <a:ln>
                <a:noFill/>
              </a:ln>
              <a:solidFill>
                <a:srgbClr val="084A8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  <a:p>
            <a:pPr marL="522900" indent="-342900">
              <a:lnSpc>
                <a:spcPts val="2400"/>
              </a:lnSpc>
              <a:spcBef>
                <a:spcPts val="300"/>
              </a:spcBef>
              <a:spcAft>
                <a:spcPts val="300"/>
              </a:spcAft>
              <a:buClr>
                <a:srgbClr val="5FBBF5"/>
              </a:buClr>
              <a:buSzPct val="80000"/>
              <a:buFont typeface="Wingdings" panose="05000000000000000000" pitchFamily="2" charset="2"/>
              <a:buChar char="Ø"/>
              <a:defRPr/>
            </a:pPr>
            <a:r>
              <a:rPr kumimoji="false" lang="cs-CZ" sz="2000" b="false" i="false" u="none" strike="noStrike" kern="1200" cap="none" spc="0" normalizeH="false" baseline="0" noProof="false" dirty="false">
                <a:ln>
                  <a:noFill/>
                </a:ln>
                <a:solidFill>
                  <a:srgbClr val="084A8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viz Příručka pro hodnotitele OPZ+ – </a:t>
            </a:r>
            <a:r>
              <a:rPr lang="pl-PL" sz="2000" dirty="false">
                <a:hlinkClick r:id="rId3"/>
              </a:rPr>
              <a:t>Hodnocení a výběr projektů - www.esfcr.cz</a:t>
            </a:r>
            <a:endParaRPr lang="cs-CZ" sz="20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1060909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Povinné přílohy žádosti o podporu</a:t>
            </a:r>
            <a:endParaRPr lang="cs-CZ" sz="4800" dirty="false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07504" y="1330557"/>
            <a:ext cx="8766496" cy="5499248"/>
          </a:xfrm>
        </p:spPr>
        <p:txBody>
          <a:bodyPr/>
          <a:lstStyle/>
          <a:p>
            <a:pPr marL="342900" lvl="0" indent="-342900" algn="just">
              <a:buFont typeface="+mj-lt"/>
              <a:buAutoNum type="arabicPeriod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Žadatel o podporu, který je zahraniční právnickou osobou, musí dodat údaje o svém skutečném majiteli</a:t>
            </a:r>
            <a:r>
              <a:rPr lang="cs-CZ" sz="1800" baseline="300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Žadatel o podporu, který je obchodní společností či družstvem a jehož majetek je vložen nebo částečně vložen do svěřenského fondu, je povinen doložit k žádosti o podporu statut tohoto svěřenského fondu.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Žadatel a partneři v projektu – vzorový formulář je zveřejněn na adrese:. </a:t>
            </a:r>
            <a:r>
              <a:rPr lang="cs-CZ" sz="1800" u="sng" dirty="false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Formuláře a pokyny potřebné v rámci přípravy žádosti o podporu - www.esfcr.cz</a:t>
            </a:r>
            <a:r>
              <a:rPr lang="cs-CZ" sz="1800" dirty="false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Přílohu dokládají žadatelé o podporu, jejichž projekt bude realizován na základě principu partnerství s partnerem/y s finančním příspěvkem. </a:t>
            </a:r>
            <a:endParaRPr lang="cs-CZ" sz="180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č.2A – Údaje o sociální službě – plán </a:t>
            </a:r>
          </a:p>
          <a:p>
            <a:pPr marL="342900" lvl="0" indent="-342900" algn="just">
              <a:buFont typeface="+mj-lt"/>
              <a:buAutoNum type="arabicPeriod"/>
            </a:pPr>
            <a:r>
              <a:rPr lang="cs-CZ" sz="1800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Příloha č. 3 – </a:t>
            </a: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Analýza potřebnosti projektu a cílové skupiny </a:t>
            </a:r>
            <a:endParaRPr lang="cs-CZ" sz="1800" b="true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Aft>
                <a:spcPts val="0"/>
              </a:spcAft>
              <a:buClr>
                <a:schemeClr val="tx1"/>
              </a:buClr>
              <a:buNone/>
            </a:pPr>
            <a:endParaRPr lang="cs-CZ" sz="1550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79388442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Kontaktní osoby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07504" y="1700808"/>
            <a:ext cx="8811740" cy="4248472"/>
          </a:xfrm>
        </p:spPr>
        <p:txBody>
          <a:bodyPr/>
          <a:lstStyle/>
          <a:p>
            <a:pPr marL="0" indent="0">
              <a:buNone/>
            </a:pPr>
            <a:r>
              <a:rPr lang="cs-CZ" sz="2200" dirty="false"/>
              <a:t>Kateřina Jechová, tel. 950192172, email: </a:t>
            </a:r>
            <a:r>
              <a:rPr lang="cs-CZ" sz="2200" dirty="false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katerina.jechova@mpsv.cz</a:t>
            </a:r>
            <a:endParaRPr lang="cs-CZ" sz="2200" dirty="false"/>
          </a:p>
          <a:p>
            <a:pPr marL="0" indent="0">
              <a:buNone/>
            </a:pPr>
            <a:r>
              <a:rPr lang="cs-CZ" sz="2200" dirty="false"/>
              <a:t>Ivana Jirková, tel. 724270905, email: </a:t>
            </a:r>
            <a:r>
              <a:rPr lang="cs-CZ" sz="2200" dirty="false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ivana.jirkova@mpsv.cz</a:t>
            </a:r>
            <a:endParaRPr lang="cs-CZ" sz="2200" dirty="false"/>
          </a:p>
          <a:p>
            <a:pPr marL="0" indent="0">
              <a:buNone/>
            </a:pPr>
            <a:r>
              <a:rPr lang="cs-CZ" sz="2200" dirty="false"/>
              <a:t>Jiřina Kreidlová, tel. 778530668, email: </a:t>
            </a:r>
            <a:r>
              <a:rPr lang="cs-CZ" sz="2200" dirty="false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jirina.kreidlova@mpsv.cz</a:t>
            </a:r>
            <a:endParaRPr lang="cs-CZ" sz="2200" dirty="false"/>
          </a:p>
          <a:p>
            <a:pPr marL="0" indent="0">
              <a:buNone/>
            </a:pPr>
            <a:r>
              <a:rPr lang="cs-CZ" sz="2200" dirty="false"/>
              <a:t>Gabriela Měřínská, tel. 770123096, email: gabriela.merinska@mpsv.cz </a:t>
            </a:r>
          </a:p>
          <a:p>
            <a:pPr marL="0" indent="0">
              <a:buNone/>
            </a:pPr>
            <a:r>
              <a:rPr lang="cs-CZ" sz="2200" dirty="false"/>
              <a:t>Petra Ulrichová, tel. 778530669, email: </a:t>
            </a:r>
            <a:r>
              <a:rPr lang="cs-CZ" sz="2200" dirty="false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petra.ulrichova@mpsv.cz</a:t>
            </a:r>
            <a:endParaRPr lang="cs-CZ" sz="2200" dirty="false"/>
          </a:p>
          <a:p>
            <a:pPr marL="0" indent="0">
              <a:buNone/>
            </a:pPr>
            <a:r>
              <a:rPr lang="cs-CZ" sz="2200" dirty="false"/>
              <a:t>Šárka Müllerová, tel. 775445242, </a:t>
            </a:r>
            <a:r>
              <a:rPr lang="cs-CZ" sz="2200" dirty="false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sarka.mullerova@mpsv.cz</a:t>
            </a:r>
            <a:endParaRPr lang="cs-CZ" sz="2200" dirty="false"/>
          </a:p>
          <a:p>
            <a:pPr marL="0" indent="0">
              <a:buNone/>
            </a:pPr>
            <a:endParaRPr lang="cs-CZ" sz="2200" dirty="false"/>
          </a:p>
          <a:p>
            <a:pPr marL="0" indent="0">
              <a:buNone/>
            </a:pPr>
            <a:endParaRPr lang="cs-CZ" sz="2200" dirty="false"/>
          </a:p>
          <a:p>
            <a:pPr marL="0" indent="0">
              <a:buNone/>
            </a:pPr>
            <a:endParaRPr lang="cs-CZ" sz="2200" dirty="false"/>
          </a:p>
          <a:p>
            <a:pPr marL="0" indent="0">
              <a:buNone/>
            </a:pPr>
            <a:endParaRPr lang="cs-CZ" sz="22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80964575"/>
      </p:ext>
    </p:extLst>
  </p:cSld>
  <p:clrMapOvr>
    <a:masterClrMapping/>
  </p:clrMapOvr>
  <p:transition spd="slow"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41716"/>
            <a:ext cx="8064000" cy="5112568"/>
          </a:xfrm>
        </p:spPr>
        <p:txBody>
          <a:bodyPr anchor="ctr"/>
          <a:lstStyle/>
          <a:p>
            <a:pPr marL="0" indent="0" algn="ctr">
              <a:lnSpc>
                <a:spcPct val="150000"/>
              </a:lnSpc>
              <a:buNone/>
            </a:pPr>
            <a:r>
              <a:rPr lang="cs-CZ" sz="4000" b="true" dirty="false"/>
              <a:t>DĚKUJEME ZA POZORNOST.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9049580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/>
            <a:br>
              <a:rPr lang="cs-CZ" dirty="false"/>
            </a:br>
            <a:r>
              <a:rPr lang="cs-CZ" dirty="false"/>
              <a:t>Časové nastavení výzvy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3633250939"/>
              </p:ext>
            </p:extLst>
          </p:nvPr>
        </p:nvGraphicFramePr>
        <p:xfrm>
          <a:off x="899592" y="1341534"/>
          <a:ext cx="7211511" cy="5125716"/>
        </p:xfrm>
        <a:graphic>
          <a:graphicData uri="http://schemas.openxmlformats.org/drawingml/2006/table">
            <a:tbl>
              <a:tblPr firstCol="true" bandRow="true">
                <a:tableStyleId>{5C22544A-7EE6-4342-B048-85BDC9FD1C3A}</a:tableStyleId>
              </a:tblPr>
              <a:tblGrid>
                <a:gridCol w="4320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10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1604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  <a:latin typeface="+mn-lt"/>
                        </a:rPr>
                        <a:t>Datum vyhlášení výzvy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20. 6. 2024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84155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  <a:latin typeface="+mn-lt"/>
                        </a:rPr>
                        <a:t>Datum zpřístupnění žádosti o podporu v monitorovacím systému IS KP2021+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dirty="false">
                          <a:effectLst/>
                          <a:latin typeface="+mn-lt"/>
                        </a:rPr>
                        <a:t>20. 6. 2024 v 10:00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132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  <a:latin typeface="+mn-lt"/>
                        </a:rPr>
                        <a:t>Datum zahájení příjmu žádostí o podporu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20. 6</a:t>
                      </a:r>
                      <a:r>
                        <a:rPr lang="fi-FI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202</a:t>
                      </a: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v</a:t>
                      </a:r>
                      <a:r>
                        <a:rPr lang="fi-FI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fi-FI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:00</a:t>
                      </a:r>
                      <a:endParaRPr lang="cs-CZ" sz="18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617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  <a:latin typeface="+mn-lt"/>
                        </a:rPr>
                        <a:t>Datum ukončení příjmu žádostí o podporu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fi-FI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  <a:r>
                        <a:rPr lang="fi-FI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202</a:t>
                      </a: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 ve</a:t>
                      </a:r>
                      <a:r>
                        <a:rPr lang="fi-FI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12:00</a:t>
                      </a:r>
                      <a:endParaRPr lang="cs-CZ" sz="1800" b="true" kern="1200" dirty="false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759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  <a:latin typeface="+mn-lt"/>
                        </a:rPr>
                        <a:t>Maximální délka, na kterou je žadatel oprávněn projekt naplánovat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dirty="false">
                          <a:effectLst/>
                          <a:latin typeface="+mn-lt"/>
                        </a:rPr>
                        <a:t>36 měsíců </a:t>
                      </a:r>
                      <a:endParaRPr lang="cs-CZ" sz="1800" b="true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2263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dirty="false">
                          <a:effectLst/>
                          <a:latin typeface="+mn-lt"/>
                        </a:rPr>
                        <a:t>Nejzazší datum pro ukončení fyzické realizace projektu</a:t>
                      </a:r>
                      <a:endParaRPr lang="cs-CZ" sz="18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1800" b="true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30. 6. 2028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428084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lvl="0"/>
            <a:br>
              <a:rPr lang="cs-CZ" dirty="false"/>
            </a:br>
            <a:r>
              <a:rPr lang="cs-CZ" dirty="false"/>
              <a:t>Finanční nastavení výzvy</a:t>
            </a:r>
            <a:br>
              <a:rPr lang="cs-CZ" dirty="false"/>
            </a:b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</a:t>
            </a:fld>
            <a:endParaRPr lang="cs-CZ" dirty="false"/>
          </a:p>
        </p:txBody>
      </p:sp>
      <p:graphicFrame>
        <p:nvGraphicFramePr>
          <p:cNvPr id="7" name="Zástupný symbol pro obsah 6"/>
          <p:cNvGraphicFramePr>
            <a:graphicFrameLocks noGrp="true"/>
          </p:cNvGraphicFramePr>
          <p:nvPr>
            <p:ph idx="1"/>
            <p:extLst>
              <p:ext uri="{D42A27DB-BD31-4B8C-83A1-F6EECF244321}">
                <p14:modId xmlns:p14="http://schemas.microsoft.com/office/powerpoint/2010/main" val="1318252309"/>
              </p:ext>
            </p:extLst>
          </p:nvPr>
        </p:nvGraphicFramePr>
        <p:xfrm>
          <a:off x="966244" y="1844824"/>
          <a:ext cx="7211511" cy="4753356"/>
        </p:xfrm>
        <a:graphic>
          <a:graphicData uri="http://schemas.openxmlformats.org/drawingml/2006/table">
            <a:tbl>
              <a:tblPr firstCol="true" bandRow="true">
                <a:tableStyleId>{5C22544A-7EE6-4342-B048-85BDC9FD1C3A}</a:tableStyleId>
              </a:tblPr>
              <a:tblGrid>
                <a:gridCol w="35337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7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212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Výše alokace výzvy: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kern="1200" dirty="false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150 000 000 Kč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212"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kern="1200" dirty="false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Dílčí alokace výzvy: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kern="1200" dirty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– cílová skupina obětí/osob ohrožených násilím 100 mil. Kč</a:t>
                      </a:r>
                    </a:p>
                    <a:p>
                      <a:pPr marL="36195" marR="36195" algn="l" defTabSz="914400" rtl="false" eaLnBrk="true" latinLnBrk="false" hangingPunct="true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kern="1200" dirty="false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 – cílová skupina osob dopouštějících se násilí – 50 mil. Kč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87617789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false">
                          <a:effectLst/>
                          <a:latin typeface="+mn-lt"/>
                        </a:rPr>
                        <a:t>Výše celkových způsobilých výdajů projektu: </a:t>
                      </a:r>
                      <a:endParaRPr lang="cs-CZ" sz="20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dirty="false">
                          <a:effectLst/>
                          <a:latin typeface="+mn-lt"/>
                        </a:rPr>
                        <a:t>1-10 mil. Kč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dirty="false"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Forma vykazování výdajů: </a:t>
                      </a:r>
                      <a:endParaRPr lang="cs-CZ" sz="20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dirty="false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osobní náklady + 40 % paušál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5580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false">
                          <a:solidFill>
                            <a:schemeClr val="bg1"/>
                          </a:solidFill>
                          <a:effectLst/>
                          <a:latin typeface="+mn-lt"/>
                          <a:ea typeface="Arial"/>
                          <a:cs typeface="Times New Roman"/>
                        </a:rPr>
                        <a:t>Investice: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dirty="false">
                          <a:effectLst/>
                          <a:latin typeface="+mn-lt"/>
                        </a:rPr>
                        <a:t>nebudou podporovány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10777531"/>
                  </a:ext>
                </a:extLst>
              </a:tr>
              <a:tr h="555892"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dirty="false">
                          <a:effectLst/>
                          <a:latin typeface="+mn-lt"/>
                        </a:rPr>
                        <a:t>Místo realizace:</a:t>
                      </a:r>
                      <a:endParaRPr lang="cs-CZ" sz="2000" dirty="false">
                        <a:solidFill>
                          <a:srgbClr val="080808"/>
                        </a:solidFill>
                        <a:effectLst/>
                        <a:latin typeface="+mn-lt"/>
                        <a:ea typeface="Arial"/>
                        <a:cs typeface="Times New Roman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195" marR="36195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s-CZ" sz="2000" b="true" dirty="false">
                          <a:effectLst/>
                          <a:latin typeface="+mn-lt"/>
                        </a:rPr>
                        <a:t>celá ČR a EU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9021539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7A6074C-367C-49E2-9BED-D17FED153D1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360000" y="-115154"/>
            <a:ext cx="8424000" cy="1080000"/>
          </a:xfrm>
        </p:spPr>
        <p:txBody>
          <a:bodyPr/>
          <a:lstStyle/>
          <a:p>
            <a:br>
              <a:rPr lang="cs-CZ" sz="1800" dirty="false"/>
            </a:br>
            <a:r>
              <a:rPr lang="cs-CZ" dirty="false"/>
              <a:t>Finanční část – rozpočet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837E6D9-1E4F-4803-835E-8E932032687F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450000" y="1268760"/>
            <a:ext cx="8424000" cy="542724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endParaRPr lang="cs-CZ" altLang="cs-CZ" sz="2000" dirty="false"/>
          </a:p>
          <a:p>
            <a:pPr>
              <a:lnSpc>
                <a:spcPct val="8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000" dirty="false"/>
              <a:t>Celkové způsobilé náklady projektu = </a:t>
            </a:r>
            <a:r>
              <a:rPr lang="cs-CZ" altLang="cs-CZ" sz="2000" b="true" dirty="false"/>
              <a:t>přímé náklady +</a:t>
            </a:r>
            <a:r>
              <a:rPr lang="cs-CZ" altLang="cs-CZ" sz="2000" dirty="false"/>
              <a:t> </a:t>
            </a:r>
            <a:r>
              <a:rPr lang="cs-CZ" altLang="cs-CZ" sz="2000" b="true" dirty="false"/>
              <a:t>paušální sazba</a:t>
            </a:r>
          </a:p>
          <a:p>
            <a:pPr marL="0" indent="0">
              <a:lnSpc>
                <a:spcPct val="80000"/>
              </a:lnSpc>
              <a:buNone/>
              <a:defRPr/>
            </a:pPr>
            <a:endParaRPr lang="cs-CZ" altLang="cs-CZ" sz="2000" dirty="false"/>
          </a:p>
          <a:p>
            <a:pPr marL="0" indent="0" algn="just">
              <a:lnSpc>
                <a:spcPct val="80000"/>
              </a:lnSpc>
              <a:buNone/>
              <a:defRPr/>
            </a:pPr>
            <a:r>
              <a:rPr lang="cs-CZ" altLang="cs-CZ" sz="2000" b="true" dirty="false"/>
              <a:t>I. </a:t>
            </a:r>
            <a:r>
              <a:rPr lang="cs-CZ" altLang="cs-CZ" sz="2000" b="true" u="sng" dirty="false"/>
              <a:t>Přímé náklady</a:t>
            </a:r>
            <a:r>
              <a:rPr lang="cs-CZ" altLang="cs-CZ" sz="2000" dirty="false"/>
              <a:t>	</a:t>
            </a:r>
          </a:p>
          <a:p>
            <a:pPr lvl="1" algn="just">
              <a:lnSpc>
                <a:spcPct val="80000"/>
              </a:lnSpc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cs-CZ" b="true" dirty="false">
                <a:latin typeface="Arial" panose="020B0604020202020204" pitchFamily="34" charset="0"/>
                <a:ea typeface="Calibri" panose="020F0502020204030204" pitchFamily="34" charset="0"/>
              </a:rPr>
              <a:t>z</a:t>
            </a:r>
            <a:r>
              <a:rPr lang="cs-CZ" b="true" dirty="false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působilé přímé osobní náklady v rámci této výzvy jsou pouze pozice uvedené v příloze č. 1 Pomůcka pro stanovení osobních nákladů</a:t>
            </a:r>
          </a:p>
          <a:p>
            <a:pPr marL="0" indent="0" algn="just">
              <a:buNone/>
            </a:pPr>
            <a:r>
              <a:rPr lang="cs-CZ" sz="2000" b="true" dirty="false"/>
              <a:t>II. </a:t>
            </a:r>
            <a:r>
              <a:rPr lang="cs-CZ" sz="2000" b="true" u="sng" dirty="false"/>
              <a:t>Paušální sazba 40 %  </a:t>
            </a:r>
          </a:p>
          <a:p>
            <a:pPr lvl="1" algn="just"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dirty="false"/>
              <a:t>40 % objemu z </a:t>
            </a:r>
            <a:r>
              <a:rPr lang="cs-CZ" altLang="cs-CZ" dirty="false"/>
              <a:t>přímých způsobilých nákladů projektu </a:t>
            </a:r>
          </a:p>
          <a:p>
            <a:pPr marL="414000" lvl="1" indent="0" algn="just">
              <a:buClr>
                <a:schemeClr val="tx1"/>
              </a:buClr>
              <a:buSzPct val="100000"/>
              <a:buNone/>
            </a:pPr>
            <a:endParaRPr lang="cs-CZ" altLang="cs-CZ" dirty="false"/>
          </a:p>
          <a:p>
            <a:pPr marL="342900" lvl="1" indent="-342900" algn="just">
              <a:buClr>
                <a:schemeClr val="tx1"/>
              </a:buClr>
              <a:buSzPct val="100000"/>
              <a:buFont typeface="Wingdings" panose="05000000000000000000" pitchFamily="2" charset="2"/>
              <a:buChar char="Ø"/>
            </a:pPr>
            <a:r>
              <a:rPr lang="cs-CZ" altLang="cs-CZ" sz="2000" b="true" dirty="false"/>
              <a:t>Investice nejsou v rámci výzvy podporovány.</a:t>
            </a:r>
            <a:endParaRPr lang="cs-CZ" altLang="cs-CZ" b="true" dirty="false"/>
          </a:p>
          <a:p>
            <a:pPr lvl="1" algn="just">
              <a:lnSpc>
                <a:spcPct val="80000"/>
              </a:lnSpc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endParaRPr lang="cs-CZ" b="true" dirty="false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lvl="1" indent="0" algn="just">
              <a:lnSpc>
                <a:spcPct val="80000"/>
              </a:lnSpc>
              <a:buClr>
                <a:schemeClr val="tx1"/>
              </a:buClr>
              <a:buNone/>
              <a:defRPr/>
            </a:pPr>
            <a:endParaRPr lang="cs-CZ" altLang="cs-CZ" sz="1700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FAB874D-86B6-44C2-80D2-87F2B3A803A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5099824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Míra podpory – </a:t>
            </a:r>
            <a:b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cs-CZ" sz="3200" b="true" cap="all" dirty="false">
                <a:solidFill>
                  <a:schemeClr val="tx2"/>
                </a:solidFill>
                <a:latin typeface="+mj-lt"/>
                <a:ea typeface="+mj-ea"/>
                <a:cs typeface="+mj-cs"/>
              </a:rPr>
              <a:t>rozpad zdrojů financování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</a:t>
            </a:fld>
            <a:endParaRPr lang="cs-CZ" dirty="false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9E2A081B-E2A2-4D8B-B575-BB8411C3EFDD}"/>
              </a:ext>
            </a:extLst>
          </p:cNvPr>
          <p:cNvSpPr txBox="true"/>
          <p:nvPr/>
        </p:nvSpPr>
        <p:spPr>
          <a:xfrm>
            <a:off x="683568" y="1492240"/>
            <a:ext cx="7272808" cy="4121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Bef>
                <a:spcPts val="1100"/>
              </a:spcBef>
              <a:spcAft>
                <a:spcPts val="0"/>
              </a:spcAft>
            </a:pPr>
            <a:r>
              <a:rPr lang="cs-CZ" b="true" dirty="false">
                <a:solidFill>
                  <a:srgbClr val="084A8B"/>
                </a:solidFill>
                <a:latin typeface="Arial"/>
              </a:rPr>
              <a:t>Míra podpory: 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NNO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EU 76,735 %, státní rozpočet 18,265 %, </a:t>
            </a:r>
            <a:r>
              <a:rPr lang="cs-CZ" sz="1800" b="true" dirty="false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žadatel 5 %</a:t>
            </a: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obce do 3 000 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obyvatel a jimi zřizované organizace, dobrovolné svazky obcí do 3 000 obyvatel, veřejné vysoké školy: EU 76,735 %, státní rozpočet 13,265 %, </a:t>
            </a: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žadatel 10 %</a:t>
            </a:r>
            <a:endParaRPr lang="cs-CZ" sz="1800" dirty="false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 obce nad 3 000 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obyvatel a jimi zřizované organizace, dobrovolné svazky obcí nad 3 000 obyvatel, organizace zřizované kraji: EU 76,735 %, státní rozpočet 8,265 %, </a:t>
            </a: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žadatel 15 %</a:t>
            </a:r>
            <a:endParaRPr lang="cs-CZ" sz="1800" dirty="false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Bef>
                <a:spcPts val="1100"/>
              </a:spcBef>
              <a:spcAft>
                <a:spcPts val="0"/>
              </a:spcAft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 městské části hl. m. Prahy </a:t>
            </a:r>
            <a:r>
              <a:rPr lang="cs-CZ" sz="1800" dirty="false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 jimi zřizované organizace, ostatní subjekty neuvedené ve výše uvedených kategoriích: EU 76,735 %, státní rozpočet 0 %, </a:t>
            </a:r>
            <a:r>
              <a:rPr lang="cs-CZ" sz="1800" b="true" dirty="false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žadatel 23,265 %</a:t>
            </a:r>
            <a:endParaRPr lang="cs-CZ" b="true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Bef>
                <a:spcPts val="1100"/>
              </a:spcBef>
              <a:spcAft>
                <a:spcPts val="0"/>
              </a:spcAft>
              <a:buClr>
                <a:schemeClr val="tx1"/>
              </a:buClr>
            </a:pPr>
            <a:r>
              <a:rPr lang="cs-CZ" sz="1800" b="true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blíže viz kapitola 3.5 výzvy</a:t>
            </a:r>
            <a:endParaRPr lang="cs-CZ" sz="1800" dirty="false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33189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95536" y="0"/>
            <a:ext cx="8712968" cy="1080000"/>
          </a:xfrm>
        </p:spPr>
        <p:txBody>
          <a:bodyPr/>
          <a:lstStyle/>
          <a:p>
            <a:r>
              <a:rPr lang="cs-CZ" dirty="false"/>
              <a:t>Žadatelé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</a:t>
            </a:fld>
            <a:endParaRPr lang="cs-CZ" dirty="false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0C2D0B68-B845-4812-B86A-79A52DE4B598}"/>
              </a:ext>
            </a:extLst>
          </p:cNvPr>
          <p:cNvSpPr txBox="true"/>
          <p:nvPr/>
        </p:nvSpPr>
        <p:spPr>
          <a:xfrm>
            <a:off x="179512" y="1308754"/>
            <a:ext cx="8712968" cy="57041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cs-CZ" b="true" u="sng" dirty="false"/>
              <a:t>Oprávnění žadatelé:</a:t>
            </a:r>
            <a:r>
              <a:rPr lang="cs-CZ" b="true" dirty="false"/>
              <a:t> </a:t>
            </a:r>
          </a:p>
          <a:p>
            <a:pPr marL="285750" lvl="0" indent="-28575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nestátní neziskové organizace: </a:t>
            </a: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obecně prospěšné společnosti zřízené podle zákona č. 248/1995 Sb., o obecně prospěšných společnostech, ve znění pozdějších předpisů,</a:t>
            </a:r>
            <a:endParaRPr lang="cs-CZ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evidované právnické osoby podle zákona č. 3/2002 Sb., o církvích </a:t>
            </a:r>
            <a:b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náboženských společnostech, pokud poskytují zdravotní, kulturní, vzdělávací a sociální služby nebo sociálně právní ochranu dětí,</a:t>
            </a:r>
            <a:endParaRPr lang="cs-CZ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spolky podle § 214-302 zákona č. 89/2012 Sb., občanský zákoník,</a:t>
            </a:r>
            <a:endParaRPr lang="cs-CZ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ústavy podle § 402-418 zákona č. 89/2012 Sb., občanský zákoník,</a:t>
            </a:r>
            <a:endParaRPr lang="cs-CZ" dirty="false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cs-CZ" dirty="false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nadace (§ 306-393) a nadační fondy (§394-401) zřízené podle zákona č. 89/2012 Sb., občanský zákoník,</a:t>
            </a:r>
            <a:endParaRPr lang="cs-CZ" dirty="false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obce </a:t>
            </a:r>
            <a:r>
              <a:rPr lang="cs-CZ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podle zákona č. 128/2000 Sb., o obcích (obecní zřízení), včetně zákona č. 314/2002 Sb., o stanovení obcí s pověřeným obecním úřadem a stanovení obcí s rozšířenou působností,</a:t>
            </a:r>
          </a:p>
          <a:p>
            <a:pPr algn="just"/>
            <a:endParaRPr lang="cs-CZ" sz="1800" dirty="false"/>
          </a:p>
        </p:txBody>
      </p:sp>
    </p:spTree>
    <p:extLst>
      <p:ext uri="{BB962C8B-B14F-4D97-AF65-F5344CB8AC3E}">
        <p14:creationId xmlns:p14="http://schemas.microsoft.com/office/powerpoint/2010/main" val="12345913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3E3CCB-6407-1C3E-C53A-C1BCED22462E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/>
              <a:t>Žadatelé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1C5D3A-D4F8-CB72-A988-D70191B37DFB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180000" y="1196752"/>
            <a:ext cx="8712480" cy="5499248"/>
          </a:xfrm>
        </p:spPr>
        <p:txBody>
          <a:bodyPr/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městské části hl. m. Prahy 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dle zákona č.131/2000 Sb., o hlavním městě Praze, ve znění pozdějších předpisů,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příspěvkové organizace zřizované kraji a obcemi 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organizace zřízené územními samosprávnými celky dle zákona č. 250/2000 Sb., o rozpočtových pravidlech územních rozpočtů, a to pro takové činnosti v sociální oblasti v působnosti územních samosprávných celků, které jsou zpravidla neziskové a jejichž rozsah, struktura a složitost vyžadují samostatnou právní subjektivitu,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800" b="true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příspěvkové organizace zřizované městskými částmi hlavního města Prahy </a:t>
            </a:r>
            <a:r>
              <a:rPr lang="cs-CZ" sz="1800" dirty="false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dle zákona č.131/2000 Sb., o hlavním městě Praze a zákona č. 250/2000 Sb. o rozpočtových pravidlech územních rozpočtů, a to pro takové činnosti v sociální oblasti v působnosti územních samosprávných celků, které jsou zpravidla neziskové a jejichž rozsah, struktura a složitost vyžadují samostatnou právní subjektivitu,</a:t>
            </a:r>
          </a:p>
          <a:p>
            <a:pPr algn="just"/>
            <a:endParaRPr lang="cs-CZ" dirty="false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BA06B08-A3BF-38AD-921A-476E33DF84BC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0986379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W:\PUBLICITA\VIZUÁLNÍ_IDENTITA\sablony_word_ppt\prezentace.pptx</AC_OriginalFileName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806EF36-2E80-4847-9151-E9C625552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3D88155-0E86-4D14-B6AF-C6806AEE9525}">
  <ds:schemaRefs>
    <ds:schemaRef ds:uri="http://purl.org/dc/elements/1.1/"/>
    <ds:schemaRef ds:uri="http://schemas.microsoft.com/office/2006/metadata/properties"/>
    <ds:schemaRef ds:uri="http://purl.org/dc/dcmitype/"/>
    <ds:schemaRef ds:uri="http://schemas.microsoft.com/office/infopath/2007/PartnerControls"/>
    <ds:schemaRef ds:uri="dfed548f-0517-4d39-90e3-3947398480c0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6937348-7977-46A8-9818-642FB21DF6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3472</properties:Words>
  <properties:PresentationFormat>Předvádění na obrazovce (4:3)</properties:PresentationFormat>
  <properties:Paragraphs>358</properties:Paragraphs>
  <properties:Slides>36</properties:Slides>
  <properties:Notes>36</properties:Notes>
  <properties:TotalTime>9453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properties:HeadingPairs>
  <properties:TitlesOfParts>
    <vt:vector baseType="lpstr" size="44">
      <vt:lpstr>Arial</vt:lpstr>
      <vt:lpstr>Calibri</vt:lpstr>
      <vt:lpstr>Courier New</vt:lpstr>
      <vt:lpstr>Segoe UI</vt:lpstr>
      <vt:lpstr>Trebuchet MS</vt:lpstr>
      <vt:lpstr>Wingdings</vt:lpstr>
      <vt:lpstr>Wingdings 3</vt:lpstr>
      <vt:lpstr>prezentace</vt:lpstr>
      <vt:lpstr>Seminář pro žadatele výzva č. 03_24_069  </vt:lpstr>
      <vt:lpstr> </vt:lpstr>
      <vt:lpstr>Kde hledat informace</vt:lpstr>
      <vt:lpstr> Časové nastavení výzvy </vt:lpstr>
      <vt:lpstr> Finanční nastavení výzvy </vt:lpstr>
      <vt:lpstr> Finanční část – rozpočet projektu</vt:lpstr>
      <vt:lpstr>Míra podpory –  rozpad zdrojů financování</vt:lpstr>
      <vt:lpstr>Žadatelé</vt:lpstr>
      <vt:lpstr>Žadatelé</vt:lpstr>
      <vt:lpstr>Žadatelé</vt:lpstr>
      <vt:lpstr>Partnerství</vt:lpstr>
      <vt:lpstr>Partnerství</vt:lpstr>
      <vt:lpstr>veřejná podpora (včetně de minimis)</vt:lpstr>
      <vt:lpstr>Vzdělávání a veřejná podpora</vt:lpstr>
      <vt:lpstr>Cílové skupiny</vt:lpstr>
      <vt:lpstr>Podporované aktivity</vt:lpstr>
      <vt:lpstr>1) Podporované aktivity </vt:lpstr>
      <vt:lpstr>1) Podporované aktivity</vt:lpstr>
      <vt:lpstr>1) Podporované aktivity</vt:lpstr>
      <vt:lpstr>1) Podporované aktivity</vt:lpstr>
      <vt:lpstr>2) Podporované aktivity</vt:lpstr>
      <vt:lpstr>2) Podporované aktivity</vt:lpstr>
      <vt:lpstr>Podporované aktivity- obecně</vt:lpstr>
      <vt:lpstr>Doporučení</vt:lpstr>
      <vt:lpstr>Indikátory - obecně</vt:lpstr>
      <vt:lpstr>Indikátory závazkové</vt:lpstr>
      <vt:lpstr>Indikátory nezávazkové</vt:lpstr>
      <vt:lpstr> Přehled příloh výzvy</vt:lpstr>
      <vt:lpstr> </vt:lpstr>
      <vt:lpstr>Podání žádosti</vt:lpstr>
      <vt:lpstr>Podání žádosti</vt:lpstr>
      <vt:lpstr> Způsob hodnocení a výběr projektů</vt:lpstr>
      <vt:lpstr> Způsob hodnocení a výběr projektů</vt:lpstr>
      <vt:lpstr>Povinné přílohy žádosti o podporu</vt:lpstr>
      <vt:lpstr>Kontaktní osoby</vt:lpstr>
      <vt:lpstr> 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dcterms:modified xmlns:xsi="http://www.w3.org/2001/XMLSchema-instance" xsi:type="dcterms:W3CDTF">2024-07-29T12:20:53Z</dcterms:modified>
  <cp:revision>381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