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xml"/>
  <Override ContentType="application/vnd.openxmlformats-officedocument.presentationml.slide+xml" PartName="/ppt/slides/slide50.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app.xml" Type="http://schemas.openxmlformats.org/officeDocument/2006/relationships/extended-properties" Id="rId3"/>
    <Relationship Target="docProps/core.xml" Type="http://schemas.openxmlformats.org/package/2006/relationships/metadata/core-properties" Id="rId2"/>
    <Relationship Target="ppt/presentation.xml" Type="http://schemas.openxmlformats.org/officeDocument/2006/relationships/officeDocument" Id="rId1"/>
    <Relationship Target="docProps/custom.xml" Type="http://schemas.openxmlformats.org/officeDocument/2006/relationships/custom-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2">
  <p:sldMasterIdLst>
    <p:sldMasterId id="2147483671" r:id="rId4"/>
  </p:sldMasterIdLst>
  <p:notesMasterIdLst>
    <p:notesMasterId r:id="rId55"/>
  </p:notesMasterIdLst>
  <p:sldIdLst>
    <p:sldId id="1194" r:id="rId5"/>
    <p:sldId id="281" r:id="rId6"/>
    <p:sldId id="302" r:id="rId7"/>
    <p:sldId id="1223" r:id="rId8"/>
    <p:sldId id="1226" r:id="rId9"/>
    <p:sldId id="1283" r:id="rId10"/>
    <p:sldId id="1233" r:id="rId11"/>
    <p:sldId id="1249" r:id="rId12"/>
    <p:sldId id="1250" r:id="rId13"/>
    <p:sldId id="1279" r:id="rId14"/>
    <p:sldId id="1248" r:id="rId15"/>
    <p:sldId id="1230" r:id="rId16"/>
    <p:sldId id="1231" r:id="rId17"/>
    <p:sldId id="1251" r:id="rId18"/>
    <p:sldId id="1276" r:id="rId19"/>
    <p:sldId id="1281" r:id="rId20"/>
    <p:sldId id="1284" r:id="rId21"/>
    <p:sldId id="1280" r:id="rId22"/>
    <p:sldId id="1252" r:id="rId23"/>
    <p:sldId id="1234" r:id="rId24"/>
    <p:sldId id="1236" r:id="rId25"/>
    <p:sldId id="1277" r:id="rId26"/>
    <p:sldId id="1237" r:id="rId27"/>
    <p:sldId id="1238" r:id="rId28"/>
    <p:sldId id="1282" r:id="rId29"/>
    <p:sldId id="1257" r:id="rId30"/>
    <p:sldId id="1254" r:id="rId31"/>
    <p:sldId id="1255" r:id="rId32"/>
    <p:sldId id="1256" r:id="rId33"/>
    <p:sldId id="1246" r:id="rId34"/>
    <p:sldId id="1240" r:id="rId35"/>
    <p:sldId id="1247" r:id="rId36"/>
    <p:sldId id="1220" r:id="rId37"/>
    <p:sldId id="1228" r:id="rId38"/>
    <p:sldId id="1278" r:id="rId39"/>
    <p:sldId id="1264" r:id="rId40"/>
    <p:sldId id="1258" r:id="rId41"/>
    <p:sldId id="1260" r:id="rId42"/>
    <p:sldId id="1261" r:id="rId43"/>
    <p:sldId id="1263" r:id="rId44"/>
    <p:sldId id="1262" r:id="rId45"/>
    <p:sldId id="1265" r:id="rId46"/>
    <p:sldId id="1267" r:id="rId47"/>
    <p:sldId id="1268" r:id="rId48"/>
    <p:sldId id="1269" r:id="rId49"/>
    <p:sldId id="1273" r:id="rId50"/>
    <p:sldId id="1274" r:id="rId51"/>
    <p:sldId id="1275" r:id="rId52"/>
    <p:sldId id="1272" r:id="rId53"/>
    <p:sldId id="1227" r:id="rId54"/>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7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Sogelová Adéla Ing. (MPSV)" initials="SAI(" lastIdx="2" clrIdx="0">
    <p:extLst>
      <p:ext uri="{19B8F6BF-5375-455C-9EA6-DF929625EA0E}">
        <p15:presenceInfo xmlns:p15="http://schemas.microsoft.com/office/powerpoint/2012/main" providerId="AD" userId="S::adela.sogelova@mpsv.cz::0cc913ad-974d-4e89-99f8-0442c936bd61"/>
      </p:ext>
    </p:extLst>
  </p:cmAuthor>
  <p:cmAuthor id="2" name="Bořecká Lenka Mgr. (MPSV)" initials="BLM(" lastIdx="1" clrIdx="1">
    <p:extLst>
      <p:ext uri="{19B8F6BF-5375-455C-9EA6-DF929625EA0E}">
        <p15:presenceInfo xmlns:p15="http://schemas.microsoft.com/office/powerpoint/2012/main" providerId="AD" userId="S::lenka.borecka@mpsv.cz::3d3d03b6-7331-4d2b-a6cb-ed2575c5b078"/>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lastView="sldThumbnailView">
  <p:normalViewPr>
    <p:restoredLeft sz="15620"/>
    <p:restoredTop sz="94660"/>
  </p:normalViewPr>
  <p:slideViewPr>
    <p:cSldViewPr snapToGrid="false">
      <p:cViewPr varScale="true">
        <p:scale>
          <a:sx n="107" d="100"/>
          <a:sy n="107" d="100"/>
        </p:scale>
        <p:origin x="1734" y="102"/>
      </p:cViewPr>
      <p:guideLst>
        <p:guide orient="horz" pos="913"/>
        <p:guide orient="horz" pos="3884"/>
        <p:guide pos="5420"/>
        <p:guide pos="7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slides/slide35.xml" Type="http://schemas.openxmlformats.org/officeDocument/2006/relationships/slide" Id="rId39"/>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slides/slide43.xml" Type="http://schemas.openxmlformats.org/officeDocument/2006/relationships/slide" Id="rId47"/>
    <Relationship Target="slides/slide46.xml" Type="http://schemas.openxmlformats.org/officeDocument/2006/relationships/slide" Id="rId50"/>
    <Relationship Target="notesMasters/notesMaster1.xml" Type="http://schemas.openxmlformats.org/officeDocument/2006/relationships/notesMaster" Id="rId55"/>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slides/slide49.xml" Type="http://schemas.openxmlformats.org/officeDocument/2006/relationships/slide" Id="rId53"/>
    <Relationship Target="viewProps.xml" Type="http://schemas.openxmlformats.org/officeDocument/2006/relationships/viewProps" Id="rId58"/>
    <Relationship Target="slides/slide1.xml" Type="http://schemas.openxmlformats.org/officeDocument/2006/relationships/slide" Id="rId5"/>
    <Relationship Target="slides/slide15.xml" Type="http://schemas.openxmlformats.org/officeDocument/2006/relationships/slide" Id="rId19"/>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slides/slide44.xml" Type="http://schemas.openxmlformats.org/officeDocument/2006/relationships/slide" Id="rId48"/>
    <Relationship Target="commentAuthors.xml" Type="http://schemas.openxmlformats.org/officeDocument/2006/relationships/commentAuthors" Id="rId56"/>
    <Relationship Target="slides/slide4.xml" Type="http://schemas.openxmlformats.org/officeDocument/2006/relationships/slide" Id="rId8"/>
    <Relationship Target="slides/slide47.xml" Type="http://schemas.openxmlformats.org/officeDocument/2006/relationships/slide"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slides/slide42.xml" Type="http://schemas.openxmlformats.org/officeDocument/2006/relationships/slide" Id="rId46"/>
    <Relationship Target="theme/theme1.xml" Type="http://schemas.openxmlformats.org/officeDocument/2006/relationships/theme" Id="rId59"/>
    <Relationship Target="slides/slide16.xml" Type="http://schemas.openxmlformats.org/officeDocument/2006/relationships/slide" Id="rId20"/>
    <Relationship Target="slides/slide37.xml" Type="http://schemas.openxmlformats.org/officeDocument/2006/relationships/slide" Id="rId41"/>
    <Relationship Target="slides/slide50.xml" Type="http://schemas.openxmlformats.org/officeDocument/2006/relationships/slide" Id="rId54"/>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slides/slide45.xml" Type="http://schemas.openxmlformats.org/officeDocument/2006/relationships/slide" Id="rId49"/>
    <Relationship Target="presProps.xml" Type="http://schemas.openxmlformats.org/officeDocument/2006/relationships/presProps" Id="rId57"/>
    <Relationship Target="slides/slide6.xml" Type="http://schemas.openxmlformats.org/officeDocument/2006/relationships/slide" Id="rId10"/>
    <Relationship Target="slides/slide27.xml" Type="http://schemas.openxmlformats.org/officeDocument/2006/relationships/slide" Id="rId31"/>
    <Relationship Target="slides/slide40.xml" Type="http://schemas.openxmlformats.org/officeDocument/2006/relationships/slide" Id="rId44"/>
    <Relationship Target="slides/slide48.xml" Type="http://schemas.openxmlformats.org/officeDocument/2006/relationships/slide" Id="rId52"/>
    <Relationship Target="tableStyles.xml" Type="http://schemas.openxmlformats.org/officeDocument/2006/relationships/tableStyles" Id="rId60"/>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17.06.2025</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49.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50.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a:p>
        </p:txBody>
      </p:sp>
    </p:spTree>
    <p:extLst>
      <p:ext uri="{BB962C8B-B14F-4D97-AF65-F5344CB8AC3E}">
        <p14:creationId xmlns:p14="http://schemas.microsoft.com/office/powerpoint/2010/main" val="3640655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a:t>
            </a:fld>
            <a:endParaRPr lang="cs-CZ"/>
          </a:p>
        </p:txBody>
      </p:sp>
    </p:spTree>
    <p:extLst>
      <p:ext uri="{BB962C8B-B14F-4D97-AF65-F5344CB8AC3E}">
        <p14:creationId xmlns:p14="http://schemas.microsoft.com/office/powerpoint/2010/main" val="1627260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a:t>
            </a:fld>
            <a:endParaRPr lang="cs-CZ"/>
          </a:p>
        </p:txBody>
      </p:sp>
    </p:spTree>
    <p:extLst>
      <p:ext uri="{BB962C8B-B14F-4D97-AF65-F5344CB8AC3E}">
        <p14:creationId xmlns:p14="http://schemas.microsoft.com/office/powerpoint/2010/main" val="3618842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a:p>
        </p:txBody>
      </p:sp>
    </p:spTree>
    <p:extLst>
      <p:ext uri="{BB962C8B-B14F-4D97-AF65-F5344CB8AC3E}">
        <p14:creationId xmlns:p14="http://schemas.microsoft.com/office/powerpoint/2010/main" val="3010048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34</a:t>
            </a:fld>
            <a:endParaRPr lang="cs-CZ"/>
          </a:p>
        </p:txBody>
      </p:sp>
    </p:spTree>
    <p:extLst>
      <p:ext uri="{BB962C8B-B14F-4D97-AF65-F5344CB8AC3E}">
        <p14:creationId xmlns:p14="http://schemas.microsoft.com/office/powerpoint/2010/main" val="2506970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49</a:t>
            </a:fld>
            <a:endParaRPr lang="cs-CZ"/>
          </a:p>
        </p:txBody>
      </p:sp>
    </p:spTree>
    <p:extLst>
      <p:ext uri="{BB962C8B-B14F-4D97-AF65-F5344CB8AC3E}">
        <p14:creationId xmlns:p14="http://schemas.microsoft.com/office/powerpoint/2010/main" val="2519579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50</a:t>
            </a:fld>
            <a:endParaRPr lang="cs-CZ"/>
          </a:p>
        </p:txBody>
      </p:sp>
    </p:spTree>
    <p:extLst>
      <p:ext uri="{BB962C8B-B14F-4D97-AF65-F5344CB8AC3E}">
        <p14:creationId xmlns:p14="http://schemas.microsoft.com/office/powerpoint/2010/main" val="2363068982"/>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a:p>
        </p:txBody>
      </p:sp>
      <p:sp>
        <p:nvSpPr>
          <p:cNvPr id="7" name="Zástupný symbol pro zápatí 6"/>
          <p:cNvSpPr>
            <a:spLocks noGrp="true"/>
          </p:cNvSpPr>
          <p:nvPr>
            <p:ph type="ftr" sz="quarter" idx="11"/>
          </p:nvPr>
        </p:nvSpPr>
        <p:spPr/>
        <p:txBody>
          <a:bodyPr/>
          <a:lstStyle/>
          <a:p>
            <a:endParaRPr lang="cs-CZ"/>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transition spd="slow">
    <p:fade/>
  </p:transition>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transition spd="slow">
    <p:fade/>
  </p:transition>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812855781"/>
      </p:ext>
    </p:extLst>
  </p:cSld>
  <p:clrMapOvr>
    <a:masterClrMapping/>
  </p:clrMapOvr>
  <p:transition spd="slow">
    <p:fade/>
  </p:transition>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413621811"/>
      </p:ext>
    </p:extLst>
  </p:cSld>
  <p:clrMapOvr>
    <a:masterClrMapping/>
  </p:clrMapOvr>
  <p:transition spd="slow">
    <p:fade/>
  </p:transition>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693027651"/>
      </p:ext>
    </p:extLst>
  </p:cSld>
  <p:clrMapOvr>
    <a:masterClrMapping/>
  </p:clrMapOvr>
  <p:transition spd="slow">
    <p:fade/>
  </p:transition>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a:p>
        </p:txBody>
      </p:sp>
      <p:sp>
        <p:nvSpPr>
          <p:cNvPr id="5" name="Zástupný symbol pro zápatí 4"/>
          <p:cNvSpPr>
            <a:spLocks noGrp="true"/>
          </p:cNvSpPr>
          <p:nvPr>
            <p:ph type="ftr" sz="quarter" idx="14"/>
          </p:nvPr>
        </p:nvSpPr>
        <p:spPr/>
        <p:txBody>
          <a:bodyPr/>
          <a:lstStyle/>
          <a:p>
            <a:endParaRPr lang="cs-CZ"/>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3449879914"/>
      </p:ext>
    </p:extLst>
  </p:cSld>
  <p:clrMapOvr>
    <a:masterClrMapping/>
  </p:clrMapOvr>
  <p:transition spd="slow">
    <p:fade/>
  </p:transition>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transition spd="slow">
    <p:fade/>
  </p:transition>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453853182"/>
      </p:ext>
    </p:extLst>
  </p:cSld>
  <p:clrMapOvr>
    <a:masterClrMapping/>
  </p:clrMapOvr>
  <p:transition spd="slow">
    <p:fade/>
  </p:transition>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901346852"/>
      </p:ext>
    </p:extLst>
  </p:cSld>
  <p:clrMapOvr>
    <a:masterClrMapping/>
  </p:clrMapOvr>
  <p:transition spd="slow">
    <p:fade/>
  </p:transition>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861415691"/>
      </p:ext>
    </p:extLst>
  </p:cSld>
  <p:clrMapOvr>
    <a:masterClrMapping/>
  </p:clrMapOvr>
  <p:transition spd="slow">
    <p:fade/>
  </p:transition>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transition spd="slow">
    <p:fade/>
  </p:transition>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media/image9.png" Type="http://schemas.openxmlformats.org/officeDocument/2006/relationships/imag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media/image6.png" Type="http://schemas.openxmlformats.org/officeDocument/2006/relationships/image" Id="rId3"/>
    <Relationship TargetMode="External" Target="https://publicita.dotaceeu.cz/" Type="http://schemas.openxmlformats.org/officeDocument/2006/relationships/hyperlink" Id="rId2"/>
    <Relationship Target="../slideLayouts/slideLayout2.xml" Type="http://schemas.openxmlformats.org/officeDocument/2006/relationships/slideLayout" Id="rId1"/>
    <Relationship Target="../media/image7.svg" Type="http://schemas.openxmlformats.org/officeDocument/2006/relationships/image" Id="rId4"/>
</Relationships>

</file>

<file path=ppt/slides/_rels/slide16.xml.rels><?xml version="1.0" encoding="UTF-8" standalone="yes"?>
<Relationships xmlns="http://schemas.openxmlformats.org/package/2006/relationships">
    <Relationship TargetMode="External" Target="https://pruzkumy.esfcr.cz/index.php/787292" Type="http://schemas.openxmlformats.org/officeDocument/2006/relationships/hyperlink"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media/image10.png" Type="http://schemas.openxmlformats.org/officeDocument/2006/relationships/imag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media/image11.png" Type="http://schemas.openxmlformats.org/officeDocument/2006/relationships/imag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media/image7.svg" Type="http://schemas.openxmlformats.org/officeDocument/2006/relationships/image" Id="rId3"/>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Mode="External" Target="https://www.esfcr.cz/technicka_podpora_opzplus" Type="http://schemas.openxmlformats.org/officeDocument/2006/relationships/hyperlink" Id="rId8"/>
    <Relationship TargetMode="External" Target="https://www.esfcr.cz/formulare-a-pokyny-ke-zprave-o-realizaci-projektu-zadosti-o-platbu-a-zadosti-o-zmenu-opz-plus/-/dokument/19489509" Type="http://schemas.openxmlformats.org/officeDocument/2006/relationships/hyperlink" Id="rId3"/>
    <Relationship TargetMode="External" Target="https://www.esfcr.cz/klub-vyzvy-065-podpora-socialniho-zaclenovani-ve-vyloucenych-lokalitach-2" Type="http://schemas.openxmlformats.org/officeDocument/2006/relationships/hyperlink" Id="rId7"/>
    <Relationship Target="../notesSlides/notesSlide2.xml" Type="http://schemas.openxmlformats.org/officeDocument/2006/relationships/notesSlide" Id="rId2"/>
    <Relationship Target="../slideLayouts/slideLayout2.xml" Type="http://schemas.openxmlformats.org/officeDocument/2006/relationships/slideLayout" Id="rId1"/>
    <Relationship TargetMode="External" Target="http://www.esfcr.cz/" Type="http://schemas.openxmlformats.org/officeDocument/2006/relationships/hyperlink" Id="rId6"/>
    <Relationship TargetMode="External" Target="https://www.esfcr.cz/vyzva-065-opz-plus" Type="http://schemas.openxmlformats.org/officeDocument/2006/relationships/hyperlink" Id="rId5"/>
    <Relationship TargetMode="External" Target="https://www.esfcr.cz/pravidla-pro-zadatele-a-prijemce-opz-plus" Type="http://schemas.openxmlformats.org/officeDocument/2006/relationships/hyperlink" Id="rId4"/>
</Relationships>

</file>

<file path=ppt/slides/_rels/slide2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media/image7.svg" Type="http://schemas.openxmlformats.org/officeDocument/2006/relationships/image" Id="rId3"/>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media/image7.svg" Type="http://schemas.openxmlformats.org/officeDocument/2006/relationships/image" Id="rId3"/>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media/image13.jpg" Type="http://schemas.openxmlformats.org/officeDocument/2006/relationships/image" Id="rId3"/>
    <Relationship Target="../media/image12.png" Type="http://schemas.openxmlformats.org/officeDocument/2006/relationships/image" Id="rId2"/>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media/image7.svg" Type="http://schemas.openxmlformats.org/officeDocument/2006/relationships/image" Id="rId3"/>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2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3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Mode="External" Target="mailto:petra.peterkova@mpsv.cz" Type="http://schemas.openxmlformats.org/officeDocument/2006/relationships/hyperlink" Id="rId8"/>
    <Relationship TargetMode="External" Target="mailto:petra.ulrichova@mpsv.cz" Type="http://schemas.openxmlformats.org/officeDocument/2006/relationships/hyperlink" Id="rId13"/>
    <Relationship TargetMode="External" Target="mailto:sarka.mullerova@mpsv.cz" Type="http://schemas.openxmlformats.org/officeDocument/2006/relationships/hyperlink" Id="rId3"/>
    <Relationship TargetMode="External" Target="mailto:jakub.slavka@mpsv.cz" Type="http://schemas.openxmlformats.org/officeDocument/2006/relationships/hyperlink" Id="rId7"/>
    <Relationship TargetMode="External" Target="mailto:jana.spurna1@mpsv.cz" Type="http://schemas.openxmlformats.org/officeDocument/2006/relationships/hyperlink" Id="rId12"/>
    <Relationship Target="../notesSlides/notesSlide4.xml" Type="http://schemas.openxmlformats.org/officeDocument/2006/relationships/notesSlide" Id="rId2"/>
    <Relationship TargetMode="External" Target="mailto:lenka.lenkova@mpsv.cz" Type="http://schemas.openxmlformats.org/officeDocument/2006/relationships/hyperlink" Id="rId16"/>
    <Relationship Target="../slideLayouts/slideLayout2.xml" Type="http://schemas.openxmlformats.org/officeDocument/2006/relationships/slideLayout" Id="rId1"/>
    <Relationship TargetMode="External" Target="mailto:tereza.havelkova@mpsv.cz" Type="http://schemas.openxmlformats.org/officeDocument/2006/relationships/hyperlink" Id="rId6"/>
    <Relationship TargetMode="External" Target="mailto:gabriela.merinska@mpsv.cz" Type="http://schemas.openxmlformats.org/officeDocument/2006/relationships/hyperlink" Id="rId11"/>
    <Relationship TargetMode="External" Target="mailto:gabriela.hubackova@mpsv.cz" Type="http://schemas.openxmlformats.org/officeDocument/2006/relationships/hyperlink" Id="rId5"/>
    <Relationship TargetMode="External" Target="mailto:eliska.kirchnerova@mpsv.cz" Type="http://schemas.openxmlformats.org/officeDocument/2006/relationships/hyperlink" Id="rId15"/>
    <Relationship TargetMode="External" Target="mailto:monika.hamplova@mpsv.cz" Type="http://schemas.openxmlformats.org/officeDocument/2006/relationships/hyperlink" Id="rId10"/>
    <Relationship TargetMode="External" Target="mailto:gabriela.bartesova@mpsv.cz" Type="http://schemas.openxmlformats.org/officeDocument/2006/relationships/hyperlink" Id="rId4"/>
    <Relationship TargetMode="External" Target="mailto:zdena.marchalinova@mpsv.cz" Type="http://schemas.openxmlformats.org/officeDocument/2006/relationships/hyperlink" Id="rId9"/>
    <Relationship TargetMode="External" Target="mailto:katerina.jechova@mpsv.cz" Type="http://schemas.openxmlformats.org/officeDocument/2006/relationships/hyperlink" Id="rId14"/>
</Relationships>

</file>

<file path=ppt/slides/_rels/slide34.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Mode="External" Target="https://www.esfcr.cz/klub-vyzvy-065-podpora-socialniho-zaclenovani-ve-vyloucenych-lokalitach-2" Type="http://schemas.openxmlformats.org/officeDocument/2006/relationships/hyperlink" Id="rId3"/>
    <Relationship TargetMode="External" Target="https://www.esfcr.cz/vyzva-065-opz-plus" Type="http://schemas.openxmlformats.org/officeDocument/2006/relationships/hyperlink" Id="rId2"/>
    <Relationship Target="../slideLayouts/slideLayout2.xml" Type="http://schemas.openxmlformats.org/officeDocument/2006/relationships/slideLayout" Id="rId1"/>
    <Relationship Target="../media/image7.svg" Type="http://schemas.openxmlformats.org/officeDocument/2006/relationships/image" Id="rId5"/>
    <Relationship Target="../media/image6.png" Type="http://schemas.openxmlformats.org/officeDocument/2006/relationships/image" Id="rId4"/>
</Relationships>

</file>

<file path=ppt/slides/_rels/slide36.xml.rels><?xml version="1.0" encoding="UTF-8" standalone="yes"?>
<Relationships xmlns="http://schemas.openxmlformats.org/package/2006/relationships">
    <Relationship TargetMode="External" Target="https://pruzkumy.esfcr.cz/index.php/776956" Type="http://schemas.openxmlformats.org/officeDocument/2006/relationships/hyperlink" Id="rId3"/>
    <Relationship TargetMode="External" Target="https://pruzkumy.esfcr.cz/index.php/787292" Type="http://schemas.openxmlformats.org/officeDocument/2006/relationships/hyperlink" Id="rId2"/>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media/image14.svg" Type="http://schemas.openxmlformats.org/officeDocument/2006/relationships/image" Id="rId3"/>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3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Mode="External" Target="https://bit.ly/40NZ9XK" Type="http://schemas.openxmlformats.org/officeDocument/2006/relationships/hyperlink" Id="rId3"/>
    <Relationship TargetMode="External" Target="https://bit.ly/4hl9Rfe" Type="http://schemas.openxmlformats.org/officeDocument/2006/relationships/hyperlink" Id="rId2"/>
    <Relationship Target="../slideLayouts/slideLayout2.xml" Type="http://schemas.openxmlformats.org/officeDocument/2006/relationships/slideLayout" Id="rId1"/>
    <Relationship TargetMode="External" Target="https://pruzkumy.esfcr.cz/index.php/641874" Type="http://schemas.openxmlformats.org/officeDocument/2006/relationships/hyperlink" Id="rId5"/>
    <Relationship TargetMode="External" Target="https://pruzkumy.esfcr.cz/index.php/541355" Type="http://schemas.openxmlformats.org/officeDocument/2006/relationships/hyperlink" Id="rId4"/>
</Relationships>

</file>

<file path=ppt/slides/_rels/slide4.xml.rels><?xml version="1.0" encoding="UTF-8" standalone="yes"?>
<Relationships xmlns="http://schemas.openxmlformats.org/package/2006/relationships">
    <Relationship TargetMode="External" Target="https://www.esfcr.cz/formulare-a-pokyny-ke-zprave-o-realizaci-projektu-zadosti-o-platbu-a-zadosti-o-zmenu-opz-plus/-/dokument/19489509" Type="http://schemas.openxmlformats.org/officeDocument/2006/relationships/hyperlink" Id="rId3"/>
    <Relationship TargetMode="External" Target="https://iskp21.mssf.cz/" Type="http://schemas.openxmlformats.org/officeDocument/2006/relationships/hyperlink" Id="rId2"/>
    <Relationship Target="../slideLayouts/slideLayout2.xml" Type="http://schemas.openxmlformats.org/officeDocument/2006/relationships/slideLayout" Id="rId1"/>
    <Relationship Target="../media/image7.svg" Type="http://schemas.openxmlformats.org/officeDocument/2006/relationships/image" Id="rId5"/>
    <Relationship Target="../media/image6.png" Type="http://schemas.openxmlformats.org/officeDocument/2006/relationships/image" Id="rId4"/>
</Relationships>

</file>

<file path=ppt/slides/_rels/slide4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9.xml.rels><?xml version="1.0" encoding="UTF-8" standalone="yes"?>
<Relationships xmlns="http://schemas.openxmlformats.org/package/2006/relationships">
    <Relationship TargetMode="External" Target="mailto:ondrej.vrba@mpsv.cz" Type="http://schemas.openxmlformats.org/officeDocument/2006/relationships/hyperlink" Id="rId3"/>
    <Relationship Target="../notesSlides/notesSlide6.xml" Type="http://schemas.openxmlformats.org/officeDocument/2006/relationships/notesSlide" Id="rId2"/>
    <Relationship Target="../slideLayouts/slideLayout2.xml" Type="http://schemas.openxmlformats.org/officeDocument/2006/relationships/slideLayout" Id="rId1"/>
    <Relationship Target="../media/image14.svg" Type="http://schemas.openxmlformats.org/officeDocument/2006/relationships/image" Id="rId6"/>
    <Relationship Target="../media/image6.png" Type="http://schemas.openxmlformats.org/officeDocument/2006/relationships/image" Id="rId5"/>
    <Relationship TargetMode="External" Target="mailto:ondej.vrba@mpsv.cz" Type="http://schemas.openxmlformats.org/officeDocument/2006/relationships/hyperlink" Id="rId4"/>
</Relationships>

</file>

<file path=ppt/slides/_rels/slide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0.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media/image8.jpg" Type="http://schemas.openxmlformats.org/officeDocument/2006/relationships/imag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media/image6.png" Type="http://schemas.openxmlformats.org/officeDocument/2006/relationships/image" Id="rId3"/>
    <Relationship TargetMode="External" Target="https://www.esfcr.cz/monitorovani-podporenych-osob-opz-plus/-/dokument/20938553" Type="http://schemas.openxmlformats.org/officeDocument/2006/relationships/hyperlink" Id="rId2"/>
    <Relationship Target="../slideLayouts/slideLayout2.xml" Type="http://schemas.openxmlformats.org/officeDocument/2006/relationships/slideLayout" Id="rId1"/>
    <Relationship Target="../media/image7.svg" Type="http://schemas.openxmlformats.org/officeDocument/2006/relationships/image" Id="rId4"/>
</Relationships>

</file>

<file path=ppt/slides/_rels/slide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sz="4000" b="false" kern="1200" cap="none" dirty="false">
                <a:latin typeface="+mn-lt"/>
                <a:ea typeface="+mn-ea"/>
                <a:cs typeface="+mn-cs"/>
              </a:rPr>
              <a:t>Seminář </a:t>
            </a:r>
            <a:r>
              <a:rPr lang="cs-CZ" b="false" kern="1200" cap="none" dirty="false">
                <a:latin typeface="+mn-lt"/>
                <a:ea typeface="+mn-ea"/>
                <a:cs typeface="+mn-cs"/>
              </a:rPr>
              <a:t>pro příjemce</a:t>
            </a:r>
            <a:br>
              <a:rPr lang="cs-CZ" b="false" kern="1200" cap="none" dirty="false">
                <a:latin typeface="+mn-lt"/>
                <a:ea typeface="+mn-ea"/>
                <a:cs typeface="+mn-cs"/>
              </a:rPr>
            </a:br>
            <a:r>
              <a:rPr lang="cs-CZ" b="false" kern="1200" cap="none" dirty="false">
                <a:latin typeface="+mn-lt"/>
                <a:ea typeface="+mn-ea"/>
                <a:cs typeface="+mn-cs"/>
              </a:rPr>
              <a:t>výzva </a:t>
            </a:r>
            <a:r>
              <a:rPr lang="cs-CZ" sz="4000" b="false" kern="1200" cap="none" dirty="false">
                <a:latin typeface="+mn-lt"/>
                <a:ea typeface="+mn-ea"/>
                <a:cs typeface="+mn-cs"/>
              </a:rPr>
              <a:t>č.</a:t>
            </a:r>
            <a:r>
              <a:rPr lang="cs-CZ" b="false" kern="1200" cap="none" dirty="false">
                <a:latin typeface="+mn-lt"/>
                <a:ea typeface="+mn-ea"/>
                <a:cs typeface="+mn-cs"/>
              </a:rPr>
              <a:t> 03_24_065  </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46000" y="2636837"/>
            <a:ext cx="540000" cy="540000"/>
          </a:xfrm>
        </p:spPr>
      </p:pic>
      <p:pic>
        <p:nvPicPr>
          <p:cNvPr id="6" name="Zástupný symbol pro obrázek 14">
            <a:extLst>
              <a:ext uri="{FF2B5EF4-FFF2-40B4-BE49-F238E27FC236}">
                <a16:creationId xmlns:a16="http://schemas.microsoft.com/office/drawing/2014/main" id="{A09DDA7F-D4B2-4106-AA2D-AE5D2963AF66}"/>
              </a:ext>
            </a:extLst>
          </p:cNvPr>
          <p:cNvPicPr>
            <a:picLocks noGrp="true" noChangeAspect="true"/>
          </p:cNvPicPr>
          <p:nvPr>
            <p:ph type="pic" sz="quarter" idx="16"/>
          </p:nvPr>
        </p:nvPicPr>
        <p:blipFill>
          <a:blip cstate="print" r:embed="rId4">
            <a:extLst>
              <a:ext uri="{28A0092B-C50C-407E-A947-70E740481C1C}">
                <a14:useLocalDpi xmlns:a14="http://schemas.microsoft.com/office/drawing/2010/main" val="0"/>
              </a:ext>
            </a:extLst>
          </a:blip>
          <a:stretch>
            <a:fillRect/>
          </a:stretch>
        </p:blipFill>
        <p:spPr>
          <a:xfrm>
            <a:off x="846000" y="4089600"/>
            <a:ext cx="540000" cy="540000"/>
          </a:xfrm>
        </p:spPr>
      </p:pic>
      <p:sp>
        <p:nvSpPr>
          <p:cNvPr id="8" name="TextovéPole 7">
            <a:extLst>
              <a:ext uri="{FF2B5EF4-FFF2-40B4-BE49-F238E27FC236}">
                <a16:creationId xmlns:a16="http://schemas.microsoft.com/office/drawing/2014/main" id="{48057913-AD93-47CE-97D1-D182B0D8C21C}"/>
              </a:ext>
            </a:extLst>
          </p:cNvPr>
          <p:cNvSpPr txBox="true"/>
          <p:nvPr/>
        </p:nvSpPr>
        <p:spPr>
          <a:xfrm>
            <a:off x="1512000" y="4174934"/>
            <a:ext cx="4860200" cy="707886"/>
          </a:xfrm>
          <a:prstGeom prst="rect">
            <a:avLst/>
          </a:prstGeom>
          <a:noFill/>
        </p:spPr>
        <p:txBody>
          <a:bodyPr wrap="square">
            <a:spAutoFit/>
          </a:bodyPr>
          <a:lstStyle/>
          <a:p>
            <a:r>
              <a:rPr lang="cs-CZ" sz="2000" dirty="false"/>
              <a:t>Šárka Müllerová, Gabriela Bartesová, Gabriela Hubáčková, Tereza Havelková</a:t>
            </a:r>
          </a:p>
        </p:txBody>
      </p:sp>
      <p:pic>
        <p:nvPicPr>
          <p:cNvPr id="2" name="Zástupný symbol pro obrázek 15">
            <a:extLst>
              <a:ext uri="{FF2B5EF4-FFF2-40B4-BE49-F238E27FC236}">
                <a16:creationId xmlns:a16="http://schemas.microsoft.com/office/drawing/2014/main" id="{409F857A-1BFC-3C5E-4EA6-26AD35AC9CCD}"/>
              </a:ext>
            </a:extLst>
          </p:cNvPr>
          <p:cNvPicPr>
            <a:picLocks noGrp="true" noChangeAspect="true"/>
          </p:cNvPicPr>
          <p:nvPr>
            <p:ph type="pic" sz="quarter" idx="17"/>
          </p:nvPr>
        </p:nvPicPr>
        <p:blipFill>
          <a:blip cstate="print" r:embed="rId5">
            <a:extLst>
              <a:ext uri="{28A0092B-C50C-407E-A947-70E740481C1C}">
                <a14:useLocalDpi xmlns:a14="http://schemas.microsoft.com/office/drawing/2010/main" val="0"/>
              </a:ext>
            </a:extLst>
          </a:blip>
          <a:stretch>
            <a:fillRect/>
          </a:stretch>
        </p:blipFill>
        <p:spPr>
          <a:xfrm>
            <a:off x="886997" y="5132232"/>
            <a:ext cx="540000" cy="540000"/>
          </a:xfrm>
        </p:spPr>
      </p:pic>
      <p:sp>
        <p:nvSpPr>
          <p:cNvPr id="3" name="Zástupný symbol pro text 6">
            <a:extLst>
              <a:ext uri="{FF2B5EF4-FFF2-40B4-BE49-F238E27FC236}">
                <a16:creationId xmlns:a16="http://schemas.microsoft.com/office/drawing/2014/main" id="{0A7909A2-690A-9B14-9A98-1BAFAE014320}"/>
              </a:ext>
            </a:extLst>
          </p:cNvPr>
          <p:cNvSpPr txBox="true">
            <a:spLocks/>
          </p:cNvSpPr>
          <p:nvPr/>
        </p:nvSpPr>
        <p:spPr>
          <a:xfrm>
            <a:off x="1565836" y="5155200"/>
            <a:ext cx="7164328" cy="540000"/>
          </a:xfrm>
          <a:prstGeom prst="rect">
            <a:avLst/>
          </a:prstGeom>
        </p:spPr>
        <p:txBody>
          <a:bodyPr vert="horz" lIns="36000" tIns="0" rIns="36000" bIns="0" rtlCol="false" anchor="ctr" anchorCtr="false">
            <a:noAutofit/>
          </a:bodyPr>
          <a:lstStyle>
            <a:lvl1pPr marL="0" indent="0" algn="l" defTabSz="914400" rtl="false" eaLnBrk="true" latinLnBrk="false" hangingPunct="true">
              <a:lnSpc>
                <a:spcPct val="100000"/>
              </a:lnSpc>
              <a:spcBef>
                <a:spcPts val="0"/>
              </a:spcBef>
              <a:spcAft>
                <a:spcPts val="0"/>
              </a:spcAft>
              <a:buClr>
                <a:schemeClr val="accent2"/>
              </a:buClr>
              <a:buSzPct val="100000"/>
              <a:buFontTx/>
              <a:buNone/>
              <a:defRPr sz="3200" b="false" kern="1200" baseline="0">
                <a:solidFill>
                  <a:schemeClr val="accent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false"/>
              <a:t>24. 6. 2025, online prostřednictvím MS Teams</a:t>
            </a:r>
          </a:p>
        </p:txBody>
      </p:sp>
    </p:spTree>
    <p:extLst>
      <p:ext uri="{BB962C8B-B14F-4D97-AF65-F5344CB8AC3E}">
        <p14:creationId xmlns:p14="http://schemas.microsoft.com/office/powerpoint/2010/main" val="3340593539"/>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CCE010-9137-F5A7-C403-81886241B3D4}"/>
              </a:ext>
            </a:extLst>
          </p:cNvPr>
          <p:cNvSpPr>
            <a:spLocks noGrp="true"/>
          </p:cNvSpPr>
          <p:nvPr>
            <p:ph type="title"/>
          </p:nvPr>
        </p:nvSpPr>
        <p:spPr/>
        <p:txBody>
          <a:bodyPr/>
          <a:lstStyle/>
          <a:p>
            <a:r>
              <a:rPr lang="cs-CZ" dirty="false"/>
              <a:t>PŘENOS Z IS </a:t>
            </a:r>
            <a:r>
              <a:rPr lang="cs-CZ" dirty="false" err="true"/>
              <a:t>esf</a:t>
            </a:r>
            <a:endParaRPr lang="cs-CZ" dirty="false"/>
          </a:p>
        </p:txBody>
      </p:sp>
      <p:pic>
        <p:nvPicPr>
          <p:cNvPr id="6" name="Zástupný obsah 5">
            <a:extLst>
              <a:ext uri="{FF2B5EF4-FFF2-40B4-BE49-F238E27FC236}">
                <a16:creationId xmlns:a16="http://schemas.microsoft.com/office/drawing/2014/main" id="{656AFA85-8570-684D-23B1-99BC9563D728}"/>
              </a:ext>
            </a:extLst>
          </p:cNvPr>
          <p:cNvPicPr>
            <a:picLocks noGrp="true" noChangeAspect="true"/>
          </p:cNvPicPr>
          <p:nvPr>
            <p:ph idx="1"/>
          </p:nvPr>
        </p:nvPicPr>
        <p:blipFill>
          <a:blip r:embed="rId2"/>
          <a:stretch>
            <a:fillRect/>
          </a:stretch>
        </p:blipFill>
        <p:spPr>
          <a:xfrm>
            <a:off x="0" y="1864660"/>
            <a:ext cx="9053475" cy="2808196"/>
          </a:xfrm>
        </p:spPr>
      </p:pic>
      <p:sp>
        <p:nvSpPr>
          <p:cNvPr id="4" name="Zástupný symbol pro číslo snímku 3">
            <a:extLst>
              <a:ext uri="{FF2B5EF4-FFF2-40B4-BE49-F238E27FC236}">
                <a16:creationId xmlns:a16="http://schemas.microsoft.com/office/drawing/2014/main" id="{E28D928A-4BD2-A2E9-ED88-41724ADAB387}"/>
              </a:ext>
            </a:extLst>
          </p:cNvPr>
          <p:cNvSpPr>
            <a:spLocks noGrp="true"/>
          </p:cNvSpPr>
          <p:nvPr>
            <p:ph type="sldNum" sz="quarter" idx="12"/>
          </p:nvPr>
        </p:nvSpPr>
        <p:spPr/>
        <p:txBody>
          <a:bodyPr/>
          <a:lstStyle/>
          <a:p>
            <a:fld id="{479BF083-4774-43B1-9AB0-5CC1AC5DD8EE}" type="slidenum">
              <a:rPr lang="cs-CZ" smtClean="false"/>
              <a:pPr/>
              <a:t>10</a:t>
            </a:fld>
            <a:endParaRPr lang="cs-CZ"/>
          </a:p>
        </p:txBody>
      </p:sp>
    </p:spTree>
    <p:extLst>
      <p:ext uri="{BB962C8B-B14F-4D97-AF65-F5344CB8AC3E}">
        <p14:creationId xmlns:p14="http://schemas.microsoft.com/office/powerpoint/2010/main" val="2801454001"/>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2FB1B-0BA8-BDAD-BC3B-023C7DD7D67A}"/>
              </a:ext>
            </a:extLst>
          </p:cNvPr>
          <p:cNvSpPr>
            <a:spLocks noGrp="true"/>
          </p:cNvSpPr>
          <p:nvPr>
            <p:ph type="title"/>
          </p:nvPr>
        </p:nvSpPr>
        <p:spPr>
          <a:xfrm>
            <a:off x="203299" y="0"/>
            <a:ext cx="8580701" cy="1080000"/>
          </a:xfrm>
        </p:spPr>
        <p:txBody>
          <a:bodyPr/>
          <a:lstStyle/>
          <a:p>
            <a:r>
              <a:rPr lang="cs-CZ" dirty="false">
                <a:cs typeface="Arial"/>
              </a:rPr>
              <a:t>Specifické datové položky</a:t>
            </a:r>
            <a:endParaRPr lang="cs-CZ" dirty="false"/>
          </a:p>
        </p:txBody>
      </p:sp>
      <p:sp>
        <p:nvSpPr>
          <p:cNvPr id="3" name="Content Placeholder 2">
            <a:extLst>
              <a:ext uri="{FF2B5EF4-FFF2-40B4-BE49-F238E27FC236}">
                <a16:creationId xmlns:a16="http://schemas.microsoft.com/office/drawing/2014/main" id="{4F2A8381-7A3E-7731-4BCF-C2F45D0AC35E}"/>
              </a:ext>
            </a:extLst>
          </p:cNvPr>
          <p:cNvSpPr>
            <a:spLocks noGrp="true"/>
          </p:cNvSpPr>
          <p:nvPr>
            <p:ph idx="1"/>
          </p:nvPr>
        </p:nvSpPr>
        <p:spPr>
          <a:xfrm>
            <a:off x="540000" y="1228165"/>
            <a:ext cx="8064000" cy="5467835"/>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rámci záložky SPECIFICKÉ DATOVÉ POLOŽKY má příjemce povinnost vykazovat nové dosažené kumulativní hodnoty pro plnění konkrétních specifických datových položek Celkový počet osob (aktuální součet MI 600 000 a MI 670 102)</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Pokud příjemce vykázal změnu/přírůstek, tak ten se v rámci aktuální </a:t>
            </a:r>
            <a:r>
              <a:rPr lang="cs-CZ" sz="1800" dirty="false" err="true"/>
              <a:t>ZoR</a:t>
            </a:r>
            <a:r>
              <a:rPr lang="cs-CZ" sz="1800" dirty="false"/>
              <a:t> zobrazuje v poli Číslo.</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0" lvl="1" indent="0" algn="just">
              <a:lnSpc>
                <a:spcPct val="150000"/>
              </a:lnSpc>
              <a:spcBef>
                <a:spcPts val="0"/>
              </a:spcBef>
              <a:spcAft>
                <a:spcPts val="0"/>
              </a:spcAft>
              <a:buClr>
                <a:schemeClr val="tx1"/>
              </a:buClr>
              <a:buSzPct val="100000"/>
              <a:buNone/>
            </a:pPr>
            <a:r>
              <a:rPr lang="cs-CZ" sz="1800" b="true" dirty="false"/>
              <a:t>Z pohledu ŘO probíhá kontrola:</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Hodnota v poli Číslo není nižší než v předchozí schválené </a:t>
            </a:r>
            <a:r>
              <a:rPr lang="cs-CZ" sz="1800" dirty="false" err="true"/>
              <a:t>ZoR</a:t>
            </a:r>
            <a:r>
              <a:rPr lang="cs-CZ" sz="1800" dirty="false"/>
              <a:t>.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Počet podpořených osob z Ukrajiny není (a ani nemůže být) vyšší než Celkový počet podpořených osob.</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Celkový počet podpořených osob nemůže být nižší než vykazovaná hodnota indikátoru 600 000 Celkový počet účastníků.</a:t>
            </a:r>
          </a:p>
          <a:p>
            <a:pPr marL="431800" indent="-431800"/>
            <a:endParaRPr lang="cs-CZ" sz="2000" dirty="false">
              <a:cs typeface="Arial"/>
            </a:endParaRPr>
          </a:p>
        </p:txBody>
      </p:sp>
      <p:sp>
        <p:nvSpPr>
          <p:cNvPr id="4" name="Slide Number Placeholder 3">
            <a:extLst>
              <a:ext uri="{FF2B5EF4-FFF2-40B4-BE49-F238E27FC236}">
                <a16:creationId xmlns:a16="http://schemas.microsoft.com/office/drawing/2014/main" id="{25DAE85D-2301-45FB-C4C2-36AD62A3DA30}"/>
              </a:ext>
            </a:extLst>
          </p:cNvPr>
          <p:cNvSpPr>
            <a:spLocks noGrp="true"/>
          </p:cNvSpPr>
          <p:nvPr>
            <p:ph type="sldNum" sz="quarter" idx="12"/>
          </p:nvPr>
        </p:nvSpPr>
        <p:spPr/>
        <p:txBody>
          <a:bodyPr/>
          <a:lstStyle/>
          <a:p>
            <a:fld id="{479BF083-4774-43B1-9AB0-5CC1AC5DD8EE}" type="slidenum">
              <a:rPr lang="cs-CZ" smtClean="false"/>
              <a:pPr/>
              <a:t>11</a:t>
            </a:fld>
            <a:endParaRPr lang="cs-CZ"/>
          </a:p>
        </p:txBody>
      </p:sp>
    </p:spTree>
    <p:extLst>
      <p:ext uri="{BB962C8B-B14F-4D97-AF65-F5344CB8AC3E}">
        <p14:creationId xmlns:p14="http://schemas.microsoft.com/office/powerpoint/2010/main" val="3573308075"/>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1C97C-3E65-543E-A084-28D9BA1F93A7}"/>
              </a:ext>
            </a:extLst>
          </p:cNvPr>
          <p:cNvSpPr>
            <a:spLocks noGrp="true"/>
          </p:cNvSpPr>
          <p:nvPr>
            <p:ph type="title"/>
          </p:nvPr>
        </p:nvSpPr>
        <p:spPr/>
        <p:txBody>
          <a:bodyPr/>
          <a:lstStyle/>
          <a:p>
            <a:r>
              <a:rPr lang="cs-CZ" dirty="false">
                <a:cs typeface="Arial"/>
              </a:rPr>
              <a:t>Horizontální principy</a:t>
            </a:r>
          </a:p>
        </p:txBody>
      </p:sp>
      <p:sp>
        <p:nvSpPr>
          <p:cNvPr id="3" name="Content Placeholder 2">
            <a:extLst>
              <a:ext uri="{FF2B5EF4-FFF2-40B4-BE49-F238E27FC236}">
                <a16:creationId xmlns:a16="http://schemas.microsoft.com/office/drawing/2014/main" id="{8E78C166-9F51-0105-F10B-543008FBEAD1}"/>
              </a:ext>
            </a:extLst>
          </p:cNvPr>
          <p:cNvSpPr>
            <a:spLocks noGrp="true"/>
          </p:cNvSpPr>
          <p:nvPr>
            <p:ph idx="1"/>
          </p:nvPr>
        </p:nvSpPr>
        <p:spPr>
          <a:xfrm>
            <a:off x="540000" y="1459345"/>
            <a:ext cx="8064000" cy="5056655"/>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i="false" u="none" strike="noStrike" baseline="0" dirty="false">
                <a:latin typeface="ArialMT"/>
              </a:rPr>
              <a:t>Rovné příležitosti a nediskriminace</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i="false" u="none" strike="noStrike" baseline="0" dirty="false">
                <a:latin typeface="ArialMT"/>
              </a:rPr>
              <a:t>Rovné příležitosti mužů a žen</a:t>
            </a:r>
          </a:p>
          <a:p>
            <a:pPr marL="0" lvl="1" indent="0" algn="just">
              <a:lnSpc>
                <a:spcPct val="150000"/>
              </a:lnSpc>
              <a:spcBef>
                <a:spcPts val="0"/>
              </a:spcBef>
              <a:spcAft>
                <a:spcPts val="0"/>
              </a:spcAft>
              <a:buClr>
                <a:schemeClr val="tx1"/>
              </a:buClr>
              <a:buSzPct val="100000"/>
              <a:buNone/>
            </a:pPr>
            <a:endParaRPr lang="cs-CZ" sz="1800" b="true"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Popis plnění cílů projektu se vyplňuje s každou podanou </a:t>
            </a:r>
            <a:r>
              <a:rPr lang="cs-CZ" sz="1800" dirty="false" err="true"/>
              <a:t>ZoR</a:t>
            </a:r>
            <a:r>
              <a:rPr lang="cs-CZ" sz="1800" dirty="false"/>
              <a:t>. Ověřuje se pouze u projektů, u kterých žadatel/příjemce v žádosti o podporu uvedl, že projekt je ve vztahu k tomuto konkrétnímu horizontálnímu principu </a:t>
            </a:r>
            <a:r>
              <a:rPr lang="cs-CZ" sz="1800" b="true" dirty="false"/>
              <a:t>pozitivní nebo cíleně zaměřený.</a:t>
            </a:r>
            <a:r>
              <a:rPr lang="cs-CZ" sz="1800" dirty="false"/>
              <a:t> Ale i u těchto projektů může příjemce dodat vysvětlení, že v monitorovacím období neproběhly aktivity projektu, které by vedly k plnění plánovaného vlivu na daný horizontální princip.</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U těch horizontálních principů, u kterých příjemce v žádosti o podporu vyznačil, že projekt má neutrální vliv k horizontálnímu principu, se popis plnění tohoto vlivu </a:t>
            </a:r>
            <a:r>
              <a:rPr lang="cs-CZ" sz="1800" b="true" dirty="false"/>
              <a:t>nevyžaduje</a:t>
            </a:r>
            <a:r>
              <a:rPr lang="cs-CZ" sz="1800" dirty="false"/>
              <a:t>.</a:t>
            </a:r>
          </a:p>
          <a:p>
            <a:pPr marL="431800" indent="-431800"/>
            <a:endParaRPr lang="cs-CZ" dirty="false">
              <a:cs typeface="Arial"/>
            </a:endParaRPr>
          </a:p>
        </p:txBody>
      </p:sp>
      <p:sp>
        <p:nvSpPr>
          <p:cNvPr id="4" name="Slide Number Placeholder 3">
            <a:extLst>
              <a:ext uri="{FF2B5EF4-FFF2-40B4-BE49-F238E27FC236}">
                <a16:creationId xmlns:a16="http://schemas.microsoft.com/office/drawing/2014/main" id="{89FE636C-991E-EF9F-6A08-5537F55DEDCA}"/>
              </a:ext>
            </a:extLst>
          </p:cNvPr>
          <p:cNvSpPr>
            <a:spLocks noGrp="true"/>
          </p:cNvSpPr>
          <p:nvPr>
            <p:ph type="sldNum" sz="quarter" idx="12"/>
          </p:nvPr>
        </p:nvSpPr>
        <p:spPr/>
        <p:txBody>
          <a:bodyPr/>
          <a:lstStyle/>
          <a:p>
            <a:fld id="{479BF083-4774-43B1-9AB0-5CC1AC5DD8EE}" type="slidenum">
              <a:rPr lang="cs-CZ" smtClean="false"/>
              <a:pPr/>
              <a:t>12</a:t>
            </a:fld>
            <a:endParaRPr lang="cs-CZ"/>
          </a:p>
        </p:txBody>
      </p:sp>
    </p:spTree>
    <p:extLst>
      <p:ext uri="{BB962C8B-B14F-4D97-AF65-F5344CB8AC3E}">
        <p14:creationId xmlns:p14="http://schemas.microsoft.com/office/powerpoint/2010/main" val="2284117272"/>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6E8B-71F0-628F-9CD7-21BD5233B424}"/>
              </a:ext>
            </a:extLst>
          </p:cNvPr>
          <p:cNvSpPr>
            <a:spLocks noGrp="true"/>
          </p:cNvSpPr>
          <p:nvPr>
            <p:ph type="title"/>
          </p:nvPr>
        </p:nvSpPr>
        <p:spPr/>
        <p:txBody>
          <a:bodyPr/>
          <a:lstStyle/>
          <a:p>
            <a:r>
              <a:rPr lang="cs-CZ">
                <a:cs typeface="Arial"/>
              </a:rPr>
              <a:t>Publicita</a:t>
            </a:r>
          </a:p>
        </p:txBody>
      </p:sp>
      <p:sp>
        <p:nvSpPr>
          <p:cNvPr id="3" name="Content Placeholder 2">
            <a:extLst>
              <a:ext uri="{FF2B5EF4-FFF2-40B4-BE49-F238E27FC236}">
                <a16:creationId xmlns:a16="http://schemas.microsoft.com/office/drawing/2014/main" id="{3F5F65D3-813A-E9F8-B172-041B21F0541B}"/>
              </a:ext>
            </a:extLst>
          </p:cNvPr>
          <p:cNvSpPr>
            <a:spLocks noGrp="true"/>
          </p:cNvSpPr>
          <p:nvPr>
            <p:ph idx="1"/>
          </p:nvPr>
        </p:nvSpPr>
        <p:spPr>
          <a:xfrm>
            <a:off x="540000" y="1365891"/>
            <a:ext cx="8064000" cy="5245116"/>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Příjemce v </a:t>
            </a:r>
            <a:r>
              <a:rPr lang="cs-CZ" sz="1800" dirty="false" err="true"/>
              <a:t>ZoR</a:t>
            </a:r>
            <a:r>
              <a:rPr lang="cs-CZ" sz="1800" dirty="false"/>
              <a:t> informuje o plnění jednotlivých nástrojů a prvků publicity relevantních pro OPZ+ výběrem konkrétního prvku či nástroje.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 povinných nástrojů příjemce volí „Plakát“.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 povinných prvků příjemce vyplňuje „Publicita na webu“ a „Publicita na soc. sítích“</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U každého z nich vybírá z odpovědí: </a:t>
            </a:r>
            <a:r>
              <a:rPr lang="cs-CZ" sz="1800" i="true" dirty="false"/>
              <a:t>Ano, Prozatím ne, Nevztahuje se</a:t>
            </a:r>
            <a:r>
              <a:rPr lang="cs-CZ" sz="18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U povinných publicitních prvků i nástrojů je k dispozici textové pole </a:t>
            </a:r>
            <a:r>
              <a:rPr lang="cs-CZ" sz="1800" i="true" dirty="false"/>
              <a:t>Komentář</a:t>
            </a:r>
            <a:r>
              <a:rPr lang="cs-CZ" sz="1800" dirty="false"/>
              <a:t>, do kterého příjemce vyplňuje podrobnosti.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Pro finalizaci </a:t>
            </a:r>
            <a:r>
              <a:rPr lang="cs-CZ" sz="1800" b="true" dirty="false" err="true"/>
              <a:t>ZoR</a:t>
            </a:r>
            <a:r>
              <a:rPr lang="cs-CZ" sz="1800" b="true" dirty="false"/>
              <a:t> v IS KP21+ je nezbytné, aby alespoň u jednoho prvku a jednoho nástroje byla vykázána hodnota „</a:t>
            </a:r>
            <a:r>
              <a:rPr lang="cs-CZ" sz="1800" b="true" i="true" dirty="false"/>
              <a:t>ANO“</a:t>
            </a:r>
            <a:r>
              <a:rPr lang="cs-CZ" sz="1800" b="true" dirty="false"/>
              <a:t>.</a:t>
            </a:r>
            <a:r>
              <a:rPr lang="cs-CZ" sz="1800" dirty="false"/>
              <a:t> Pro prvky a nástroje, které nejsou relevantní </a:t>
            </a:r>
            <a:r>
              <a:rPr lang="cs-CZ" sz="1600" dirty="false"/>
              <a:t>(např. pokud příjemce webové stránky/sociální sítě nevyužívá), </a:t>
            </a:r>
            <a:r>
              <a:rPr lang="cs-CZ" sz="1800" dirty="false"/>
              <a:t>příjemce vybírá z číselníku hodnotu </a:t>
            </a:r>
            <a:r>
              <a:rPr lang="cs-CZ" sz="1600" dirty="false"/>
              <a:t>„NEVZTAHUJE SE“</a:t>
            </a:r>
            <a:endParaRPr lang="cs-CZ" sz="1400" dirty="false">
              <a:latin typeface="Calibri"/>
              <a:cs typeface="Calibri"/>
            </a:endParaRPr>
          </a:p>
          <a:p>
            <a:pPr marL="431800" indent="-431800"/>
            <a:endParaRPr lang="cs-CZ" sz="1400" dirty="false">
              <a:latin typeface="Calibri"/>
              <a:cs typeface="Calibri"/>
            </a:endParaRPr>
          </a:p>
        </p:txBody>
      </p:sp>
      <p:sp>
        <p:nvSpPr>
          <p:cNvPr id="4" name="Slide Number Placeholder 3">
            <a:extLst>
              <a:ext uri="{FF2B5EF4-FFF2-40B4-BE49-F238E27FC236}">
                <a16:creationId xmlns:a16="http://schemas.microsoft.com/office/drawing/2014/main" id="{FDC28CED-5CAE-9815-8D23-5A76AA66DF82}"/>
              </a:ext>
            </a:extLst>
          </p:cNvPr>
          <p:cNvSpPr>
            <a:spLocks noGrp="true"/>
          </p:cNvSpPr>
          <p:nvPr>
            <p:ph type="sldNum" sz="quarter" idx="12"/>
          </p:nvPr>
        </p:nvSpPr>
        <p:spPr/>
        <p:txBody>
          <a:bodyPr/>
          <a:lstStyle/>
          <a:p>
            <a:fld id="{479BF083-4774-43B1-9AB0-5CC1AC5DD8EE}" type="slidenum">
              <a:rPr lang="cs-CZ" smtClean="false"/>
              <a:pPr/>
              <a:t>13</a:t>
            </a:fld>
            <a:endParaRPr lang="cs-CZ"/>
          </a:p>
        </p:txBody>
      </p:sp>
    </p:spTree>
    <p:extLst>
      <p:ext uri="{BB962C8B-B14F-4D97-AF65-F5344CB8AC3E}">
        <p14:creationId xmlns:p14="http://schemas.microsoft.com/office/powerpoint/2010/main" val="4166317251"/>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5295E-47CF-07D4-BD0C-E3BD8044EF37}"/>
              </a:ext>
            </a:extLst>
          </p:cNvPr>
          <p:cNvSpPr>
            <a:spLocks noGrp="true"/>
          </p:cNvSpPr>
          <p:nvPr>
            <p:ph type="title"/>
          </p:nvPr>
        </p:nvSpPr>
        <p:spPr/>
        <p:txBody>
          <a:bodyPr/>
          <a:lstStyle/>
          <a:p>
            <a:r>
              <a:rPr lang="cs-CZ">
                <a:cs typeface="Arial"/>
              </a:rPr>
              <a:t>Publicita</a:t>
            </a:r>
          </a:p>
        </p:txBody>
      </p:sp>
      <p:sp>
        <p:nvSpPr>
          <p:cNvPr id="3" name="Content Placeholder 2">
            <a:extLst>
              <a:ext uri="{FF2B5EF4-FFF2-40B4-BE49-F238E27FC236}">
                <a16:creationId xmlns:a16="http://schemas.microsoft.com/office/drawing/2014/main" id="{560B5E20-B6B9-FDA8-290A-C3FE7175F4C0}"/>
              </a:ext>
            </a:extLst>
          </p:cNvPr>
          <p:cNvSpPr>
            <a:spLocks noGrp="true"/>
          </p:cNvSpPr>
          <p:nvPr>
            <p:ph idx="1"/>
          </p:nvPr>
        </p:nvSpPr>
        <p:spPr>
          <a:xfrm>
            <a:off x="540000" y="1376219"/>
            <a:ext cx="8064000" cy="4974691"/>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Kromě toho, pokud žadatel/příjemce uvedl do žádosti o podporu nepovinné prvky publicity, musí příjemce o jejich plnění informovat v rámci vyplnění textového pole </a:t>
            </a:r>
            <a:r>
              <a:rPr lang="cs-CZ" sz="1800" i="true" dirty="false"/>
              <a:t>Název nepovinného zajištění propagace projektu</a:t>
            </a:r>
            <a:r>
              <a:rPr lang="cs-CZ" sz="1800" dirty="false"/>
              <a:t> a do pole </a:t>
            </a:r>
            <a:r>
              <a:rPr lang="cs-CZ" sz="1800" i="true" dirty="false"/>
              <a:t>Komentář</a:t>
            </a:r>
            <a:r>
              <a:rPr lang="cs-CZ" sz="18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případě, že je na aktuální </a:t>
            </a:r>
            <a:r>
              <a:rPr lang="cs-CZ" sz="1800" dirty="false" err="true"/>
              <a:t>ZoR</a:t>
            </a:r>
            <a:r>
              <a:rPr lang="cs-CZ" sz="1800" dirty="false"/>
              <a:t> vykazováno v MS2021+ plnění publicitní činnosti, je pro konkrétní formu publicity vyplněno </a:t>
            </a:r>
            <a:r>
              <a:rPr lang="cs-CZ" sz="1800" i="true" dirty="false"/>
              <a:t>Ano</a:t>
            </a:r>
            <a:r>
              <a:rPr lang="cs-CZ" sz="1800" dirty="false"/>
              <a:t> v poli </a:t>
            </a:r>
            <a:r>
              <a:rPr lang="cs-CZ" sz="1800" i="true" dirty="false"/>
              <a:t>Plnění publicitní činnosti</a:t>
            </a:r>
            <a:r>
              <a:rPr lang="cs-CZ" sz="1800" dirty="false"/>
              <a:t>. Pokud byla publicitní činnost splněna již v rámci některé z předcházejících </a:t>
            </a:r>
            <a:r>
              <a:rPr lang="cs-CZ" sz="1800" dirty="false" err="true"/>
              <a:t>ZoR</a:t>
            </a:r>
            <a:r>
              <a:rPr lang="cs-CZ" sz="1800" dirty="false"/>
              <a:t>, je vyplněno </a:t>
            </a:r>
            <a:r>
              <a:rPr lang="cs-CZ" sz="1800" i="true" dirty="false"/>
              <a:t>Ano</a:t>
            </a:r>
            <a:r>
              <a:rPr lang="cs-CZ" sz="1800" dirty="false"/>
              <a:t> v poli </a:t>
            </a:r>
            <a:r>
              <a:rPr lang="cs-CZ" sz="1800" i="true" dirty="false"/>
              <a:t>Již splněna </a:t>
            </a:r>
            <a:r>
              <a:rPr lang="cs-CZ" sz="1800" dirty="false"/>
              <a:t>a </a:t>
            </a:r>
            <a:r>
              <a:rPr lang="cs-CZ" sz="1800" i="true" dirty="false"/>
              <a:t>Ne</a:t>
            </a:r>
            <a:r>
              <a:rPr lang="cs-CZ" sz="1800" dirty="false"/>
              <a:t> v poli </a:t>
            </a:r>
            <a:r>
              <a:rPr lang="cs-CZ" sz="1800" i="true" dirty="false"/>
              <a:t>Plnění publicitní činnosti.</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Pokud je v rámci projektu prvek, či nástroj publicity jednou vykázán jako splněný a následně schválený projektovým manažerem, není možné jej opakovaně vykazovat v následujících </a:t>
            </a:r>
            <a:r>
              <a:rPr lang="cs-CZ" sz="1800" dirty="false" err="true"/>
              <a:t>ZoR</a:t>
            </a:r>
            <a:r>
              <a:rPr lang="cs-CZ" sz="1800" dirty="false"/>
              <a:t>.</a:t>
            </a:r>
          </a:p>
        </p:txBody>
      </p:sp>
      <p:sp>
        <p:nvSpPr>
          <p:cNvPr id="4" name="Slide Number Placeholder 3">
            <a:extLst>
              <a:ext uri="{FF2B5EF4-FFF2-40B4-BE49-F238E27FC236}">
                <a16:creationId xmlns:a16="http://schemas.microsoft.com/office/drawing/2014/main" id="{40D7C3E7-5832-870D-84D9-46D5B99898A6}"/>
              </a:ext>
            </a:extLst>
          </p:cNvPr>
          <p:cNvSpPr>
            <a:spLocks noGrp="true"/>
          </p:cNvSpPr>
          <p:nvPr>
            <p:ph type="sldNum" sz="quarter" idx="12"/>
          </p:nvPr>
        </p:nvSpPr>
        <p:spPr/>
        <p:txBody>
          <a:bodyPr/>
          <a:lstStyle/>
          <a:p>
            <a:fld id="{479BF083-4774-43B1-9AB0-5CC1AC5DD8EE}" type="slidenum">
              <a:rPr lang="cs-CZ" smtClean="false"/>
              <a:pPr/>
              <a:t>14</a:t>
            </a:fld>
            <a:endParaRPr lang="cs-CZ"/>
          </a:p>
        </p:txBody>
      </p:sp>
    </p:spTree>
    <p:extLst>
      <p:ext uri="{BB962C8B-B14F-4D97-AF65-F5344CB8AC3E}">
        <p14:creationId xmlns:p14="http://schemas.microsoft.com/office/powerpoint/2010/main" val="3283159742"/>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5295E-47CF-07D4-BD0C-E3BD8044EF37}"/>
              </a:ext>
            </a:extLst>
          </p:cNvPr>
          <p:cNvSpPr>
            <a:spLocks noGrp="true"/>
          </p:cNvSpPr>
          <p:nvPr>
            <p:ph type="title"/>
          </p:nvPr>
        </p:nvSpPr>
        <p:spPr/>
        <p:txBody>
          <a:bodyPr/>
          <a:lstStyle/>
          <a:p>
            <a:r>
              <a:rPr lang="cs-CZ" dirty="false">
                <a:cs typeface="Arial"/>
              </a:rPr>
              <a:t>Generátor povinné publicity</a:t>
            </a:r>
          </a:p>
        </p:txBody>
      </p:sp>
      <p:sp>
        <p:nvSpPr>
          <p:cNvPr id="3" name="Content Placeholder 2">
            <a:extLst>
              <a:ext uri="{FF2B5EF4-FFF2-40B4-BE49-F238E27FC236}">
                <a16:creationId xmlns:a16="http://schemas.microsoft.com/office/drawing/2014/main" id="{560B5E20-B6B9-FDA8-290A-C3FE7175F4C0}"/>
              </a:ext>
            </a:extLst>
          </p:cNvPr>
          <p:cNvSpPr>
            <a:spLocks noGrp="true"/>
          </p:cNvSpPr>
          <p:nvPr>
            <p:ph idx="1"/>
          </p:nvPr>
        </p:nvSpPr>
        <p:spPr>
          <a:xfrm>
            <a:off x="540000" y="1939636"/>
            <a:ext cx="8064000" cy="4411274"/>
          </a:xfrm>
        </p:spPr>
        <p:txBody>
          <a:bodyPr vert="horz" lIns="0" tIns="0" rIns="0" bIns="0" rtlCol="false" anchor="t">
            <a:noAutofit/>
          </a:bodyPr>
          <a:lstStyle/>
          <a:p>
            <a:pPr marL="989013"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dirty="false"/>
          </a:p>
          <a:p>
            <a:pPr marL="989013"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dirty="false"/>
          </a:p>
          <a:p>
            <a:pPr marL="989013"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Generátor povinné publicity pro programové období 2021 – 2027 naleznete zde: </a:t>
            </a:r>
            <a:r>
              <a:rPr lang="cs-CZ" dirty="false">
                <a:hlinkClick r:id="rId2"/>
              </a:rPr>
              <a:t>Generátor nástrojů povinné publicity</a:t>
            </a:r>
            <a:endParaRPr lang="cs-CZ" dirty="false"/>
          </a:p>
        </p:txBody>
      </p:sp>
      <p:sp>
        <p:nvSpPr>
          <p:cNvPr id="4" name="Slide Number Placeholder 3">
            <a:extLst>
              <a:ext uri="{FF2B5EF4-FFF2-40B4-BE49-F238E27FC236}">
                <a16:creationId xmlns:a16="http://schemas.microsoft.com/office/drawing/2014/main" id="{40D7C3E7-5832-870D-84D9-46D5B99898A6}"/>
              </a:ext>
            </a:extLst>
          </p:cNvPr>
          <p:cNvSpPr>
            <a:spLocks noGrp="true"/>
          </p:cNvSpPr>
          <p:nvPr>
            <p:ph type="sldNum" sz="quarter" idx="12"/>
          </p:nvPr>
        </p:nvSpPr>
        <p:spPr/>
        <p:txBody>
          <a:bodyPr/>
          <a:lstStyle/>
          <a:p>
            <a:fld id="{479BF083-4774-43B1-9AB0-5CC1AC5DD8EE}" type="slidenum">
              <a:rPr lang="cs-CZ" smtClean="false"/>
              <a:pPr/>
              <a:t>15</a:t>
            </a:fld>
            <a:endParaRPr lang="cs-CZ"/>
          </a:p>
        </p:txBody>
      </p:sp>
      <p:pic>
        <p:nvPicPr>
          <p:cNvPr id="5" name="Grafický objekt 4" descr="Vykřičník se souvislou výplní">
            <a:extLst>
              <a:ext uri="{FF2B5EF4-FFF2-40B4-BE49-F238E27FC236}">
                <a16:creationId xmlns:a16="http://schemas.microsoft.com/office/drawing/2014/main" id="{7308BF8F-43BB-4185-B74E-F5124D5E49B6}"/>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2607744"/>
            <a:ext cx="1391602" cy="1391602"/>
          </a:xfrm>
          <a:prstGeom prst="rect">
            <a:avLst/>
          </a:prstGeom>
        </p:spPr>
      </p:pic>
    </p:spTree>
    <p:extLst>
      <p:ext uri="{BB962C8B-B14F-4D97-AF65-F5344CB8AC3E}">
        <p14:creationId xmlns:p14="http://schemas.microsoft.com/office/powerpoint/2010/main" val="3034585409"/>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68E512-F978-66AF-0158-5057713FB0A1}"/>
              </a:ext>
            </a:extLst>
          </p:cNvPr>
          <p:cNvSpPr>
            <a:spLocks noGrp="true"/>
          </p:cNvSpPr>
          <p:nvPr>
            <p:ph type="title"/>
          </p:nvPr>
        </p:nvSpPr>
        <p:spPr/>
        <p:txBody>
          <a:bodyPr/>
          <a:lstStyle/>
          <a:p>
            <a:r>
              <a:rPr lang="cs-CZ" dirty="false"/>
              <a:t>dokumenty</a:t>
            </a:r>
          </a:p>
        </p:txBody>
      </p:sp>
      <p:sp>
        <p:nvSpPr>
          <p:cNvPr id="3" name="Zástupný obsah 2">
            <a:extLst>
              <a:ext uri="{FF2B5EF4-FFF2-40B4-BE49-F238E27FC236}">
                <a16:creationId xmlns:a16="http://schemas.microsoft.com/office/drawing/2014/main" id="{313ACCF4-DBA7-22EF-AF46-8AC969A4E0C7}"/>
              </a:ext>
            </a:extLst>
          </p:cNvPr>
          <p:cNvSpPr>
            <a:spLocks noGrp="true"/>
          </p:cNvSpPr>
          <p:nvPr>
            <p:ph idx="1"/>
          </p:nvPr>
        </p:nvSpPr>
        <p:spPr/>
        <p:txBody>
          <a:bodyPr/>
          <a:lstStyle/>
          <a:p>
            <a:r>
              <a:rPr lang="cs-CZ" sz="1800" dirty="false"/>
              <a:t>Povinnost přiložit </a:t>
            </a:r>
            <a:r>
              <a:rPr lang="cs-CZ" sz="1800" dirty="false" err="true"/>
              <a:t>pdf</a:t>
            </a:r>
            <a:r>
              <a:rPr lang="cs-CZ" sz="1800" dirty="false"/>
              <a:t> dokument průběžného monitoringu</a:t>
            </a:r>
          </a:p>
          <a:p>
            <a:r>
              <a:rPr lang="cs-CZ" sz="1800" dirty="false"/>
              <a:t>Tisková sestava je k dispozici ke stažení po vyplnění průběžného monitoringu do online formuláře na ESF</a:t>
            </a:r>
          </a:p>
          <a:p>
            <a:r>
              <a:rPr lang="cs-CZ" sz="1800" dirty="false"/>
              <a:t>Odkaz: </a:t>
            </a:r>
            <a:r>
              <a:rPr lang="cs-CZ" sz="1800" dirty="false">
                <a:hlinkClick r:id="rId2"/>
              </a:rPr>
              <a:t>https://pruzkumy.esfcr.cz/index.php/787292</a:t>
            </a:r>
            <a:endParaRPr lang="cs-CZ" sz="1800" dirty="false"/>
          </a:p>
          <a:p>
            <a:r>
              <a:rPr lang="cs-CZ" sz="1800" dirty="false"/>
              <a:t>Konkrétní odkaz naleznete v příslušné kapitole dle jednotlivých aktivit vašeho projektu (vyberte podle aktivit vašeho projektu)</a:t>
            </a:r>
          </a:p>
          <a:p>
            <a:r>
              <a:rPr lang="cs-CZ" sz="1800" dirty="false"/>
              <a:t>Více podrobností viz 2. část prezentace</a:t>
            </a:r>
          </a:p>
          <a:p>
            <a:endParaRPr lang="cs-CZ" dirty="false">
              <a:highlight>
                <a:srgbClr val="FFFF00"/>
              </a:highlight>
            </a:endParaRPr>
          </a:p>
        </p:txBody>
      </p:sp>
      <p:sp>
        <p:nvSpPr>
          <p:cNvPr id="4" name="Zástupný symbol pro číslo snímku 3">
            <a:extLst>
              <a:ext uri="{FF2B5EF4-FFF2-40B4-BE49-F238E27FC236}">
                <a16:creationId xmlns:a16="http://schemas.microsoft.com/office/drawing/2014/main" id="{390D455B-1DBE-A602-2868-53EB64CED7D9}"/>
              </a:ext>
            </a:extLst>
          </p:cNvPr>
          <p:cNvSpPr>
            <a:spLocks noGrp="true"/>
          </p:cNvSpPr>
          <p:nvPr>
            <p:ph type="sldNum" sz="quarter" idx="12"/>
          </p:nvPr>
        </p:nvSpPr>
        <p:spPr/>
        <p:txBody>
          <a:bodyPr/>
          <a:lstStyle/>
          <a:p>
            <a:fld id="{479BF083-4774-43B1-9AB0-5CC1AC5DD8EE}" type="slidenum">
              <a:rPr lang="cs-CZ" smtClean="false"/>
              <a:pPr/>
              <a:t>16</a:t>
            </a:fld>
            <a:endParaRPr lang="cs-CZ"/>
          </a:p>
        </p:txBody>
      </p:sp>
    </p:spTree>
    <p:extLst>
      <p:ext uri="{BB962C8B-B14F-4D97-AF65-F5344CB8AC3E}">
        <p14:creationId xmlns:p14="http://schemas.microsoft.com/office/powerpoint/2010/main" val="3274183555"/>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B6D530-1432-2B20-91FF-D968C596C888}"/>
              </a:ext>
            </a:extLst>
          </p:cNvPr>
          <p:cNvSpPr>
            <a:spLocks noGrp="true"/>
          </p:cNvSpPr>
          <p:nvPr>
            <p:ph type="title"/>
          </p:nvPr>
        </p:nvSpPr>
        <p:spPr>
          <a:xfrm>
            <a:off x="360000" y="268941"/>
            <a:ext cx="8424000" cy="1080000"/>
          </a:xfrm>
        </p:spPr>
        <p:txBody>
          <a:bodyPr/>
          <a:lstStyle/>
          <a:p>
            <a:r>
              <a:rPr lang="cs-CZ" dirty="false"/>
              <a:t>Monitoring: </a:t>
            </a:r>
            <a:r>
              <a:rPr lang="cs-CZ" sz="1800" cap="none" dirty="false"/>
              <a:t>https://pruzkumy.esfcr.cz/index.php/787292</a:t>
            </a:r>
            <a:br>
              <a:rPr lang="cs-CZ" dirty="false"/>
            </a:br>
            <a:endParaRPr lang="cs-CZ" dirty="false"/>
          </a:p>
        </p:txBody>
      </p:sp>
      <p:sp>
        <p:nvSpPr>
          <p:cNvPr id="4" name="Zástupný symbol pro číslo snímku 3">
            <a:extLst>
              <a:ext uri="{FF2B5EF4-FFF2-40B4-BE49-F238E27FC236}">
                <a16:creationId xmlns:a16="http://schemas.microsoft.com/office/drawing/2014/main" id="{D7BF988A-00C4-F104-1B77-DE1FEDA29BE9}"/>
              </a:ext>
            </a:extLst>
          </p:cNvPr>
          <p:cNvSpPr>
            <a:spLocks noGrp="true"/>
          </p:cNvSpPr>
          <p:nvPr>
            <p:ph type="sldNum" sz="quarter" idx="12"/>
          </p:nvPr>
        </p:nvSpPr>
        <p:spPr/>
        <p:txBody>
          <a:bodyPr/>
          <a:lstStyle/>
          <a:p>
            <a:fld id="{479BF083-4774-43B1-9AB0-5CC1AC5DD8EE}" type="slidenum">
              <a:rPr lang="cs-CZ" smtClean="false"/>
              <a:pPr/>
              <a:t>17</a:t>
            </a:fld>
            <a:endParaRPr lang="cs-CZ"/>
          </a:p>
        </p:txBody>
      </p:sp>
      <p:pic>
        <p:nvPicPr>
          <p:cNvPr id="10" name="Zástupný obsah 9" descr="Obsah obrázku text, snímek obrazovky, Písmo&#10;&#10;Obsah vygenerovaný umělou inteligencí může být nesprávný.">
            <a:extLst>
              <a:ext uri="{FF2B5EF4-FFF2-40B4-BE49-F238E27FC236}">
                <a16:creationId xmlns:a16="http://schemas.microsoft.com/office/drawing/2014/main" id="{35E4623A-1240-E0F8-38F3-2F4FDD5D19AE}"/>
              </a:ext>
            </a:extLst>
          </p:cNvPr>
          <p:cNvPicPr>
            <a:picLocks noGrp="true" noChangeAspect="true"/>
          </p:cNvPicPr>
          <p:nvPr>
            <p:ph idx="1"/>
          </p:nvPr>
        </p:nvPicPr>
        <p:blipFill>
          <a:blip r:embed="rId2">
            <a:extLst>
              <a:ext uri="{28A0092B-C50C-407E-A947-70E740481C1C}">
                <a14:useLocalDpi xmlns:a14="http://schemas.microsoft.com/office/drawing/2010/main" val="0"/>
              </a:ext>
            </a:extLst>
          </a:blip>
          <a:stretch>
            <a:fillRect/>
          </a:stretch>
        </p:blipFill>
        <p:spPr>
          <a:xfrm>
            <a:off x="360000" y="1259976"/>
            <a:ext cx="8217408" cy="5436024"/>
          </a:xfrm>
        </p:spPr>
      </p:pic>
    </p:spTree>
    <p:extLst>
      <p:ext uri="{BB962C8B-B14F-4D97-AF65-F5344CB8AC3E}">
        <p14:creationId xmlns:p14="http://schemas.microsoft.com/office/powerpoint/2010/main" val="1754426478"/>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DB77416E-65A9-107B-9EDD-D9D22B4F5483}"/>
              </a:ext>
            </a:extLst>
          </p:cNvPr>
          <p:cNvSpPr>
            <a:spLocks noGrp="true"/>
          </p:cNvSpPr>
          <p:nvPr>
            <p:ph idx="1"/>
          </p:nvPr>
        </p:nvSpPr>
        <p:spPr>
          <a:xfrm>
            <a:off x="540000" y="2192958"/>
            <a:ext cx="8064000" cy="2758235"/>
          </a:xfrm>
        </p:spPr>
        <p:txBody>
          <a:bodyPr/>
          <a:lstStyle/>
          <a:p>
            <a:pPr marL="0" indent="0" algn="ctr">
              <a:buNone/>
            </a:pPr>
            <a:r>
              <a:rPr lang="cs-CZ" sz="4200" dirty="false"/>
              <a:t>Žádost o platbu</a:t>
            </a:r>
          </a:p>
          <a:p>
            <a:endParaRPr lang="cs-CZ" dirty="false"/>
          </a:p>
        </p:txBody>
      </p:sp>
      <p:sp>
        <p:nvSpPr>
          <p:cNvPr id="4" name="Zástupný symbol pro číslo snímku 3">
            <a:extLst>
              <a:ext uri="{FF2B5EF4-FFF2-40B4-BE49-F238E27FC236}">
                <a16:creationId xmlns:a16="http://schemas.microsoft.com/office/drawing/2014/main" id="{7A39AEA7-1E4B-5BE3-71D6-89245407BDDE}"/>
              </a:ext>
            </a:extLst>
          </p:cNvPr>
          <p:cNvSpPr>
            <a:spLocks noGrp="true"/>
          </p:cNvSpPr>
          <p:nvPr>
            <p:ph type="sldNum" sz="quarter" idx="12"/>
          </p:nvPr>
        </p:nvSpPr>
        <p:spPr/>
        <p:txBody>
          <a:bodyPr/>
          <a:lstStyle/>
          <a:p>
            <a:fld id="{479BF083-4774-43B1-9AB0-5CC1AC5DD8EE}" type="slidenum">
              <a:rPr lang="cs-CZ" smtClean="false"/>
              <a:pPr/>
              <a:t>18</a:t>
            </a:fld>
            <a:endParaRPr lang="cs-CZ"/>
          </a:p>
        </p:txBody>
      </p:sp>
      <p:pic>
        <p:nvPicPr>
          <p:cNvPr id="9" name="Obrázek 8">
            <a:extLst>
              <a:ext uri="{FF2B5EF4-FFF2-40B4-BE49-F238E27FC236}">
                <a16:creationId xmlns:a16="http://schemas.microsoft.com/office/drawing/2014/main" id="{BC2655DA-FFCB-DA5B-60A5-66B2D9077589}"/>
              </a:ext>
            </a:extLst>
          </p:cNvPr>
          <p:cNvPicPr>
            <a:picLocks noChangeAspect="true"/>
          </p:cNvPicPr>
          <p:nvPr/>
        </p:nvPicPr>
        <p:blipFill>
          <a:blip r:embed="rId2"/>
          <a:stretch>
            <a:fillRect/>
          </a:stretch>
        </p:blipFill>
        <p:spPr>
          <a:xfrm>
            <a:off x="1752600" y="2578333"/>
            <a:ext cx="5638800" cy="2885296"/>
          </a:xfrm>
          <a:prstGeom prst="rect">
            <a:avLst/>
          </a:prstGeom>
        </p:spPr>
      </p:pic>
    </p:spTree>
    <p:extLst>
      <p:ext uri="{BB962C8B-B14F-4D97-AF65-F5344CB8AC3E}">
        <p14:creationId xmlns:p14="http://schemas.microsoft.com/office/powerpoint/2010/main" val="2915444196"/>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12AAD-63DA-33D2-1700-17B8E76ABBAA}"/>
              </a:ext>
            </a:extLst>
          </p:cNvPr>
          <p:cNvSpPr>
            <a:spLocks noGrp="true"/>
          </p:cNvSpPr>
          <p:nvPr>
            <p:ph type="title"/>
          </p:nvPr>
        </p:nvSpPr>
        <p:spPr/>
        <p:txBody>
          <a:bodyPr/>
          <a:lstStyle/>
          <a:p>
            <a:r>
              <a:rPr lang="cs-CZ" sz="2400" dirty="false">
                <a:cs typeface="Arial"/>
              </a:rPr>
              <a:t>Veřejná podpora – sociální služby (vyrovnávací platba) </a:t>
            </a:r>
            <a:r>
              <a:rPr lang="cs-CZ" sz="2400" cap="none" dirty="false">
                <a:cs typeface="Arial"/>
              </a:rPr>
              <a:t>a</a:t>
            </a:r>
            <a:r>
              <a:rPr lang="cs-CZ" sz="2400" dirty="false">
                <a:cs typeface="Arial"/>
              </a:rPr>
              <a:t> podpora de minimis</a:t>
            </a:r>
          </a:p>
        </p:txBody>
      </p:sp>
      <p:sp>
        <p:nvSpPr>
          <p:cNvPr id="3" name="Content Placeholder 2">
            <a:extLst>
              <a:ext uri="{FF2B5EF4-FFF2-40B4-BE49-F238E27FC236}">
                <a16:creationId xmlns:a16="http://schemas.microsoft.com/office/drawing/2014/main" id="{9E46C731-DB1F-4C26-E70C-9CEBE084939F}"/>
              </a:ext>
            </a:extLst>
          </p:cNvPr>
          <p:cNvSpPr>
            <a:spLocks noGrp="true"/>
          </p:cNvSpPr>
          <p:nvPr>
            <p:ph idx="1"/>
          </p:nvPr>
        </p:nvSpPr>
        <p:spPr>
          <a:xfrm>
            <a:off x="540000" y="1190676"/>
            <a:ext cx="8064000" cy="5588497"/>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Kontrolujeme, zda jsou na záložce Veřejná podpora vyplněny údaje o čerpané veřejné podpoře v aktuálním sledovaném období za subjekty projektu, které prokazatelně čerpaly veřejnou podporu/podporu de minimis v daném období. Informace o tom, zda byla konkrétním subjektem čerpána veřejná podpora/podpora de minimis, je možné získat zejména z popisu klíčových aktivit v </a:t>
            </a:r>
            <a:r>
              <a:rPr lang="cs-CZ" sz="1600" dirty="false" err="true"/>
              <a:t>ZoR</a:t>
            </a:r>
            <a:r>
              <a:rPr lang="cs-CZ" sz="16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U každého ze subjektů musí být uvedena správná částka čerpané veřejné podpory/podpory de minimis.</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Kontrolujeme, že dosud vyčerpaná výše veřejné podpory/podpory de minimis za všechny ŽoP (včetně aktuální ŽoP) za jednotlivé subjekty nepřevyšuje částku veřejné podpory/de minimis poskytnuté jednotlivým subjektům v právním aktu/změnovém právním aktu/rozhodnutí o poskytnutí veřejné podpory/podpory de minimis.</a:t>
            </a:r>
          </a:p>
          <a:p>
            <a:pPr marL="895350" lvl="1" indent="0" algn="just" defTabSz="720725">
              <a:lnSpc>
                <a:spcPct val="150000"/>
              </a:lnSpc>
              <a:spcBef>
                <a:spcPts val="0"/>
              </a:spcBef>
              <a:spcAft>
                <a:spcPts val="0"/>
              </a:spcAft>
              <a:buClr>
                <a:schemeClr val="tx1"/>
              </a:buClr>
              <a:buSzPct val="100000"/>
              <a:buNone/>
            </a:pPr>
            <a:r>
              <a:rPr lang="cs-CZ" sz="1600" b="true" dirty="false"/>
              <a:t>V případě, že hrozí překročení částky VP/De minimis dle Právního aktu, je nutné zažádat o změnu včas, ještě než dojde k samotnému překročení.</a:t>
            </a:r>
            <a:br>
              <a:rPr lang="cs-CZ" sz="1600" b="true" dirty="false"/>
            </a:br>
            <a:r>
              <a:rPr lang="cs-CZ" sz="1600" b="true" dirty="false"/>
              <a:t>V opačném případě se bude jednat o nezpůsobilé výdaje.</a:t>
            </a:r>
          </a:p>
          <a:p>
            <a:pPr marL="431800" indent="-431800">
              <a:lnSpc>
                <a:spcPct val="100000"/>
              </a:lnSpc>
              <a:spcBef>
                <a:spcPts val="0"/>
              </a:spcBef>
            </a:pPr>
            <a:endParaRPr lang="cs-CZ" sz="1600" dirty="false">
              <a:cs typeface="Arial"/>
            </a:endParaRPr>
          </a:p>
        </p:txBody>
      </p:sp>
      <p:sp>
        <p:nvSpPr>
          <p:cNvPr id="4" name="Slide Number Placeholder 3">
            <a:extLst>
              <a:ext uri="{FF2B5EF4-FFF2-40B4-BE49-F238E27FC236}">
                <a16:creationId xmlns:a16="http://schemas.microsoft.com/office/drawing/2014/main" id="{66DA5423-36AA-9E89-4A6D-6ADA33967A17}"/>
              </a:ext>
            </a:extLst>
          </p:cNvPr>
          <p:cNvSpPr>
            <a:spLocks noGrp="true"/>
          </p:cNvSpPr>
          <p:nvPr>
            <p:ph type="sldNum" sz="quarter" idx="12"/>
          </p:nvPr>
        </p:nvSpPr>
        <p:spPr/>
        <p:txBody>
          <a:bodyPr/>
          <a:lstStyle/>
          <a:p>
            <a:fld id="{479BF083-4774-43B1-9AB0-5CC1AC5DD8EE}" type="slidenum">
              <a:rPr lang="cs-CZ" smtClean="false"/>
              <a:pPr/>
              <a:t>19</a:t>
            </a:fld>
            <a:endParaRPr lang="cs-CZ"/>
          </a:p>
        </p:txBody>
      </p:sp>
      <p:pic>
        <p:nvPicPr>
          <p:cNvPr id="5" name="Grafický objekt 4" descr="Vykřičník se souvislou výplní">
            <a:extLst>
              <a:ext uri="{FF2B5EF4-FFF2-40B4-BE49-F238E27FC236}">
                <a16:creationId xmlns:a16="http://schemas.microsoft.com/office/drawing/2014/main" id="{7A44216E-A4B8-4A8F-81C2-B4BF49177551}"/>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720" y="5839381"/>
            <a:ext cx="766619" cy="766619"/>
          </a:xfrm>
          <a:prstGeom prst="rect">
            <a:avLst/>
          </a:prstGeom>
        </p:spPr>
      </p:pic>
    </p:spTree>
    <p:extLst>
      <p:ext uri="{BB962C8B-B14F-4D97-AF65-F5344CB8AC3E}">
        <p14:creationId xmlns:p14="http://schemas.microsoft.com/office/powerpoint/2010/main" val="947182829"/>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980" y="1433112"/>
            <a:ext cx="8784040" cy="5262888"/>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ea typeface="+mn-lt"/>
                <a:cs typeface="+mn-lt"/>
                <a:hlinkClick r:id="rId3"/>
              </a:rPr>
              <a:t>Pokyny pro vyplnění zprávy o realizaci projektu a žádosti o platbu v IS KP21+ pro projekty s přímými a nepřímými náklady nebo s paušálními sazbami - www.esfcr.cz</a:t>
            </a:r>
            <a:endParaRPr lang="cs-CZ" sz="1600" b="true" dirty="false">
              <a:cs typeface="Arial"/>
            </a:endParaRPr>
          </a:p>
          <a:p>
            <a:pPr marL="0" lvl="1" indent="-251460" algn="just">
              <a:lnSpc>
                <a:spcPct val="150000"/>
              </a:lnSpc>
              <a:spcBef>
                <a:spcPts val="0"/>
              </a:spcBef>
              <a:spcAft>
                <a:spcPts val="0"/>
              </a:spcAft>
              <a:buClr>
                <a:schemeClr val="tx1"/>
              </a:buClr>
              <a:buSzPct val="100000"/>
              <a:buFont typeface="Arial" panose="020B0604020202020204" pitchFamily="34" charset="0"/>
              <a:buChar char="•"/>
            </a:pPr>
            <a:r>
              <a:rPr lang="it-IT" sz="1600" dirty="false">
                <a:hlinkClick r:id="rId4">
                  <a:extLst>
                    <a:ext uri="{A12FA001-AC4F-418D-AE19-62706E023703}">
                      <ahyp:hlinkClr xmlns:ahyp="http://schemas.microsoft.com/office/drawing/2018/hyperlinkcolor" val="tx"/>
                    </a:ext>
                  </a:extLst>
                </a:hlinkClick>
              </a:rPr>
              <a:t>Pravidla pro žadatele a příjemce - www.esfcr.cz</a:t>
            </a:r>
            <a:endParaRPr lang="cs-CZ" altLang="cs-CZ" sz="1600" dirty="false">
              <a:cs typeface="Arial"/>
            </a:endParaRPr>
          </a:p>
          <a:p>
            <a:pPr marL="917575" lvl="2" indent="-251460" algn="just">
              <a:lnSpc>
                <a:spcPct val="150000"/>
              </a:lnSpc>
              <a:spcBef>
                <a:spcPts val="0"/>
              </a:spcBef>
              <a:spcAft>
                <a:spcPts val="0"/>
              </a:spcAft>
              <a:buClr>
                <a:schemeClr val="tx1"/>
              </a:buClr>
              <a:buFont typeface="Courier New" panose="02070309020205020404" pitchFamily="49" charset="0"/>
              <a:buChar char="o"/>
            </a:pPr>
            <a:r>
              <a:rPr lang="cs-CZ" altLang="cs-CZ" sz="1600" dirty="false"/>
              <a:t>Obecná část pravidel pro žadatele a příjemce v rámci OPZ+</a:t>
            </a:r>
            <a:endParaRPr lang="cs-CZ" altLang="cs-CZ" sz="1600" dirty="false">
              <a:cs typeface="Arial"/>
            </a:endParaRPr>
          </a:p>
          <a:p>
            <a:pPr marL="917575" lvl="2" indent="-251460" algn="just">
              <a:lnSpc>
                <a:spcPct val="150000"/>
              </a:lnSpc>
              <a:spcBef>
                <a:spcPts val="0"/>
              </a:spcBef>
              <a:spcAft>
                <a:spcPts val="0"/>
              </a:spcAft>
              <a:buClr>
                <a:schemeClr val="tx1"/>
              </a:buClr>
              <a:buFont typeface="Courier New" panose="02070309020205020404" pitchFamily="49" charset="0"/>
              <a:buChar char="o"/>
            </a:pPr>
            <a:r>
              <a:rPr lang="cs-CZ" altLang="cs-CZ" sz="1600" dirty="false"/>
              <a:t>Specifická část pravidel pro žadatele a příjemce z OPZ+ pro projekty </a:t>
            </a:r>
            <a:br>
              <a:rPr lang="cs-CZ" altLang="cs-CZ" sz="1600" dirty="false"/>
            </a:br>
            <a:r>
              <a:rPr lang="cs-CZ" altLang="cs-CZ" sz="1600" dirty="false"/>
              <a:t>s přímými a nepřímými náklady nebo projekty financované s využitím paušálních sazeb</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hlinkClick r:id="rId5"/>
              </a:rPr>
              <a:t>Výzva 065 OPZ+ </a:t>
            </a:r>
            <a:r>
              <a:rPr lang="cs-CZ" sz="1600" dirty="false"/>
              <a:t>- </a:t>
            </a:r>
            <a:r>
              <a:rPr lang="cs-CZ" sz="1600" dirty="false">
                <a:hlinkClick r:id="rId6"/>
              </a:rPr>
              <a:t>www.esfcr.cz </a:t>
            </a:r>
            <a:r>
              <a:rPr lang="cs-CZ" sz="1600" dirty="false"/>
              <a:t>– stránky výzvy</a:t>
            </a:r>
            <a:endParaRPr lang="cs-CZ" sz="1600" dirty="false">
              <a:cs typeface="Arial"/>
            </a:endParaRP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altLang="cs-CZ" sz="1600" dirty="false"/>
              <a:t>Diskuzní klub výzvy: </a:t>
            </a:r>
            <a:r>
              <a:rPr lang="cs-CZ" sz="1600" dirty="false">
                <a:hlinkClick r:id="rId7"/>
              </a:rPr>
              <a:t>03_24_065 - Podpora sociálního začleňování ve vyloučených lokalitách (2) </a:t>
            </a:r>
            <a:r>
              <a:rPr lang="cs-CZ" sz="1600" dirty="false"/>
              <a:t>- </a:t>
            </a:r>
            <a:r>
              <a:rPr lang="cs-CZ" sz="1600" dirty="false">
                <a:hlinkClick r:id="rId6">
                  <a:extLst>
                    <a:ext uri="{A12FA001-AC4F-418D-AE19-62706E023703}">
                      <ahyp:hlinkClr xmlns:ahyp="http://schemas.microsoft.com/office/drawing/2018/hyperlinkcolor" val="tx"/>
                    </a:ext>
                  </a:extLst>
                </a:hlinkClick>
              </a:rPr>
              <a:t>www.esfcr.cz</a:t>
            </a:r>
            <a:endParaRPr lang="cs-CZ" sz="16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cs typeface="Arial"/>
              </a:rPr>
              <a:t>Pro případy technických problémů je v pracovních dnech od 8:00 do 16:00 hodin zajištěna</a:t>
            </a:r>
            <a:br>
              <a:rPr lang="cs-CZ" sz="1600" dirty="false">
                <a:cs typeface="Arial"/>
              </a:rPr>
            </a:br>
            <a:r>
              <a:rPr lang="cs-CZ" sz="1600" dirty="false">
                <a:cs typeface="Arial"/>
              </a:rPr>
              <a:t>on-line technická podpora pro IS ESF a IS KP21+ na HOTLINE </a:t>
            </a:r>
            <a:r>
              <a:rPr lang="cs-CZ" sz="1600" dirty="false">
                <a:latin typeface="Wingdings"/>
                <a:sym typeface="Wingdings"/>
              </a:rPr>
              <a:t>à</a:t>
            </a:r>
            <a:r>
              <a:rPr lang="cs-CZ" sz="1600" dirty="false">
                <a:cs typeface="Arial"/>
              </a:rPr>
              <a:t>  </a:t>
            </a:r>
            <a:r>
              <a:rPr lang="cs-CZ" sz="1600" b="true" dirty="false">
                <a:cs typeface="Arial"/>
                <a:hlinkClick r:id="rId8"/>
              </a:rPr>
              <a:t>TECHNICKÁ PODPORA UŽIVATELŮM OPZ</a:t>
            </a:r>
            <a:r>
              <a:rPr lang="cs-CZ" sz="1600" b="true" u="sng" dirty="false">
                <a:cs typeface="Arial"/>
                <a:hlinkClick r:id="rId8"/>
              </a:rPr>
              <a:t>+</a:t>
            </a:r>
            <a:r>
              <a:rPr lang="cs-CZ" sz="1600" dirty="false">
                <a:cs typeface="Arial"/>
                <a:hlinkClick r:id="rId8"/>
              </a:rPr>
              <a:t>, </a:t>
            </a:r>
            <a:r>
              <a:rPr lang="cs-CZ" sz="1600" dirty="false">
                <a:cs typeface="Arial"/>
              </a:rPr>
              <a:t>k dispozici na odkazu </a:t>
            </a:r>
            <a:r>
              <a:rPr lang="cs-CZ" sz="1600" dirty="false">
                <a:cs typeface="Arial"/>
                <a:hlinkClick r:id="rId8"/>
              </a:rPr>
              <a:t>https://www.esfcr.cz/</a:t>
            </a:r>
            <a:r>
              <a:rPr lang="cs-CZ" sz="1600" dirty="false" err="true">
                <a:cs typeface="Arial"/>
                <a:hlinkClick r:id="rId8"/>
              </a:rPr>
              <a:t>technicka_podpora_opzplus</a:t>
            </a:r>
            <a:r>
              <a:rPr lang="cs-CZ" sz="1600" dirty="false">
                <a:cs typeface="Arial"/>
              </a:rPr>
              <a:t>.</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2</a:t>
            </a:fld>
            <a:endParaRPr lang="cs-CZ"/>
          </a:p>
        </p:txBody>
      </p:sp>
      <p:sp>
        <p:nvSpPr>
          <p:cNvPr id="6" name="Nadpis 5">
            <a:extLst>
              <a:ext uri="{FF2B5EF4-FFF2-40B4-BE49-F238E27FC236}">
                <a16:creationId xmlns:a16="http://schemas.microsoft.com/office/drawing/2014/main" id="{14487184-51F7-49BD-82AC-A3718E722277}"/>
              </a:ext>
            </a:extLst>
          </p:cNvPr>
          <p:cNvSpPr>
            <a:spLocks noGrp="true"/>
          </p:cNvSpPr>
          <p:nvPr>
            <p:ph type="title"/>
          </p:nvPr>
        </p:nvSpPr>
        <p:spPr/>
        <p:txBody>
          <a:bodyPr/>
          <a:lstStyle/>
          <a:p>
            <a:r>
              <a:rPr lang="cs-CZ"/>
              <a:t>Kde hledat informace</a:t>
            </a:r>
          </a:p>
        </p:txBody>
      </p:sp>
    </p:spTree>
    <p:extLst>
      <p:ext uri="{BB962C8B-B14F-4D97-AF65-F5344CB8AC3E}">
        <p14:creationId xmlns:p14="http://schemas.microsoft.com/office/powerpoint/2010/main" val="809939049"/>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BEA69-54BD-F717-5343-11BEB85818AB}"/>
              </a:ext>
            </a:extLst>
          </p:cNvPr>
          <p:cNvSpPr>
            <a:spLocks noGrp="true"/>
          </p:cNvSpPr>
          <p:nvPr>
            <p:ph type="title"/>
          </p:nvPr>
        </p:nvSpPr>
        <p:spPr/>
        <p:txBody>
          <a:bodyPr/>
          <a:lstStyle/>
          <a:p>
            <a:r>
              <a:rPr lang="cs-CZ" dirty="false">
                <a:cs typeface="Arial"/>
              </a:rPr>
              <a:t>Částka na krytí výdajů</a:t>
            </a:r>
          </a:p>
        </p:txBody>
      </p:sp>
      <p:sp>
        <p:nvSpPr>
          <p:cNvPr id="3" name="Content Placeholder 2">
            <a:extLst>
              <a:ext uri="{FF2B5EF4-FFF2-40B4-BE49-F238E27FC236}">
                <a16:creationId xmlns:a16="http://schemas.microsoft.com/office/drawing/2014/main" id="{4E2B5DD0-D864-D5C5-2DA5-A28E6B6853BB}"/>
              </a:ext>
            </a:extLst>
          </p:cNvPr>
          <p:cNvSpPr>
            <a:spLocks noGrp="true"/>
          </p:cNvSpPr>
          <p:nvPr>
            <p:ph idx="1"/>
          </p:nvPr>
        </p:nvSpPr>
        <p:spPr>
          <a:xfrm>
            <a:off x="540000" y="1403927"/>
            <a:ext cx="8064000" cy="5112073"/>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Součet částek na krytí budoucích výdajů ve většině případů odpovídá částce prokazovaných výdajů očištěných o čisté příjmy v dané žádosti o platbu (toto navazuje na princip, že příjemce na další záloze získává tolik prostředků, kolik způsobilých výdajů prokáže, po zohlednění čistých příjmů).</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Pokud je v projektu spolufinancování z vlastních zdrojů příjemce, vyplňuje se částka včetně spolufinancování. Systém až následně po uložení formuláře vypočítá a naplní pole Částka zálohy, kde bude částka již bez spolufinancování.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Do pole Částka na krytí výdajů - investiční vyplňujte vždy nulu (investice nejsou ve výzvě 065 podporovány).</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V pozdějších fázích realizace projektu již může nastat situace, kdy bude částka zálohy menší než částka prokazovaných výdajů dle soupisky – nelze totiž zálohově poukázat více prostředků, než kolik je celkový rozpočet projektu. V případě chybného vyplnění částky budete upozorněni v rámci opravy ŽoP.</a:t>
            </a:r>
          </a:p>
        </p:txBody>
      </p:sp>
      <p:sp>
        <p:nvSpPr>
          <p:cNvPr id="4" name="Slide Number Placeholder 3">
            <a:extLst>
              <a:ext uri="{FF2B5EF4-FFF2-40B4-BE49-F238E27FC236}">
                <a16:creationId xmlns:a16="http://schemas.microsoft.com/office/drawing/2014/main" id="{409BF45A-261D-44FB-727A-07FDA6EDBD6D}"/>
              </a:ext>
            </a:extLst>
          </p:cNvPr>
          <p:cNvSpPr>
            <a:spLocks noGrp="true"/>
          </p:cNvSpPr>
          <p:nvPr>
            <p:ph type="sldNum" sz="quarter" idx="12"/>
          </p:nvPr>
        </p:nvSpPr>
        <p:spPr/>
        <p:txBody>
          <a:bodyPr/>
          <a:lstStyle/>
          <a:p>
            <a:fld id="{479BF083-4774-43B1-9AB0-5CC1AC5DD8EE}" type="slidenum">
              <a:rPr lang="cs-CZ" smtClean="false"/>
              <a:pPr/>
              <a:t>20</a:t>
            </a:fld>
            <a:endParaRPr lang="cs-CZ"/>
          </a:p>
        </p:txBody>
      </p:sp>
    </p:spTree>
    <p:extLst>
      <p:ext uri="{BB962C8B-B14F-4D97-AF65-F5344CB8AC3E}">
        <p14:creationId xmlns:p14="http://schemas.microsoft.com/office/powerpoint/2010/main" val="3725564999"/>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1F864-4727-4695-44AB-6CC31F633950}"/>
              </a:ext>
            </a:extLst>
          </p:cNvPr>
          <p:cNvSpPr>
            <a:spLocks noGrp="true"/>
          </p:cNvSpPr>
          <p:nvPr>
            <p:ph type="title"/>
          </p:nvPr>
        </p:nvSpPr>
        <p:spPr/>
        <p:txBody>
          <a:bodyPr/>
          <a:lstStyle/>
          <a:p>
            <a:r>
              <a:rPr lang="cs-CZ" dirty="false"/>
              <a:t>Kontrola výdajů</a:t>
            </a:r>
            <a:endParaRPr lang="en-US" dirty="false"/>
          </a:p>
        </p:txBody>
      </p:sp>
      <p:sp>
        <p:nvSpPr>
          <p:cNvPr id="3" name="Content Placeholder 2">
            <a:extLst>
              <a:ext uri="{FF2B5EF4-FFF2-40B4-BE49-F238E27FC236}">
                <a16:creationId xmlns:a16="http://schemas.microsoft.com/office/drawing/2014/main" id="{6C7F5ED2-BE47-8094-3348-32B8E9A5FE52}"/>
              </a:ext>
            </a:extLst>
          </p:cNvPr>
          <p:cNvSpPr>
            <a:spLocks noGrp="true"/>
          </p:cNvSpPr>
          <p:nvPr>
            <p:ph idx="1"/>
          </p:nvPr>
        </p:nvSpPr>
        <p:spPr>
          <a:xfrm>
            <a:off x="540000" y="1403927"/>
            <a:ext cx="8064000" cy="5207080"/>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Kontrola osobních výdajů nad 20 tis. Kč. Na výpisu z bankovního účtu (VBÚ) je nutné vyznačit pracovníky s nárokovanými náklady překračujícími 20 tis. Kč/měsíc za daný doklad (tj. včetně povinných odvodů).</a:t>
            </a:r>
            <a:endParaRPr lang="cs-CZ" sz="1600" dirty="false">
              <a:highlight>
                <a:srgbClr val="FFFF00"/>
              </a:highlight>
            </a:endParaRP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Toto se týká i kontroly výkazů práce.</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Výpis z bankovního účtu:</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Hlavička VBÚ – musí být jasně zřetelná identifikace BÚ, tj. komu účet patří.</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Označte jednotlivé úhrady týkající se mzdy pracovníka na projektu nad</a:t>
            </a:r>
            <a:br>
              <a:rPr lang="cs-CZ" sz="1600" b="true" dirty="false"/>
            </a:br>
            <a:r>
              <a:rPr lang="cs-CZ" sz="1600" b="true" dirty="false"/>
              <a:t>20 tis. Kč jménem pracovníka</a:t>
            </a:r>
            <a:r>
              <a:rPr lang="cs-CZ" sz="1600" dirty="false"/>
              <a:t>.</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Když odchází mzda, </a:t>
            </a:r>
            <a:r>
              <a:rPr lang="cs-CZ" sz="1600" b="true" dirty="false"/>
              <a:t>označují se na VBÚ i povinné odvody na sociální a zdravotní pojištění a daní na FÚ apod</a:t>
            </a:r>
            <a:r>
              <a:rPr lang="cs-CZ" sz="1600" dirty="false"/>
              <a:t>. Obvykle se posílá hromadně za všechny zaměstnance, stačí tedy hromadnou platbu za daný měsíc na VBÚ označit a dopsat např. </a:t>
            </a:r>
            <a:r>
              <a:rPr lang="cs-CZ" sz="1600" i="true" dirty="false"/>
              <a:t>„VZP“, „ČSSZ“ , „FÚ“ </a:t>
            </a:r>
            <a:r>
              <a:rPr lang="cs-CZ" sz="1600" dirty="false"/>
              <a:t>atd., abychom mohli rozklíčovat, o jakou platbu se ve vztahu k projektu jedná (možno na VBÚ dopsat ručně). Data na VBÚ se musí shodovat s daty, která zapisujete do soupisky.</a:t>
            </a:r>
          </a:p>
        </p:txBody>
      </p:sp>
      <p:sp>
        <p:nvSpPr>
          <p:cNvPr id="4" name="Slide Number Placeholder 3">
            <a:extLst>
              <a:ext uri="{FF2B5EF4-FFF2-40B4-BE49-F238E27FC236}">
                <a16:creationId xmlns:a16="http://schemas.microsoft.com/office/drawing/2014/main" id="{281B65A2-BE4C-A37F-2258-2789F86AE765}"/>
              </a:ext>
            </a:extLst>
          </p:cNvPr>
          <p:cNvSpPr>
            <a:spLocks noGrp="true"/>
          </p:cNvSpPr>
          <p:nvPr>
            <p:ph type="sldNum" sz="quarter" idx="12"/>
          </p:nvPr>
        </p:nvSpPr>
        <p:spPr/>
        <p:txBody>
          <a:bodyPr/>
          <a:lstStyle/>
          <a:p>
            <a:fld id="{479BF083-4774-43B1-9AB0-5CC1AC5DD8EE}" type="slidenum">
              <a:rPr lang="cs-CZ" smtClean="false"/>
              <a:pPr/>
              <a:t>21</a:t>
            </a:fld>
            <a:endParaRPr lang="cs-CZ"/>
          </a:p>
        </p:txBody>
      </p:sp>
    </p:spTree>
    <p:extLst>
      <p:ext uri="{BB962C8B-B14F-4D97-AF65-F5344CB8AC3E}">
        <p14:creationId xmlns:p14="http://schemas.microsoft.com/office/powerpoint/2010/main" val="1822647442"/>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038BF-9977-FE08-C48F-6518B026AE70}"/>
              </a:ext>
            </a:extLst>
          </p:cNvPr>
          <p:cNvSpPr>
            <a:spLocks noGrp="true"/>
          </p:cNvSpPr>
          <p:nvPr>
            <p:ph type="title"/>
          </p:nvPr>
        </p:nvSpPr>
        <p:spPr/>
        <p:txBody>
          <a:bodyPr/>
          <a:lstStyle/>
          <a:p>
            <a:r>
              <a:rPr lang="en-US">
                <a:cs typeface="Arial"/>
              </a:rPr>
              <a:t>UPOZORNĚNÍ NA </a:t>
            </a:r>
            <a:r>
              <a:rPr lang="cs-CZ">
                <a:cs typeface="Arial"/>
              </a:rPr>
              <a:t>způsobilost osobních nákladů zaměstnanců</a:t>
            </a:r>
            <a:endParaRPr lang="en-US" dirty="false"/>
          </a:p>
        </p:txBody>
      </p:sp>
      <p:sp>
        <p:nvSpPr>
          <p:cNvPr id="3" name="Content Placeholder 2">
            <a:extLst>
              <a:ext uri="{FF2B5EF4-FFF2-40B4-BE49-F238E27FC236}">
                <a16:creationId xmlns:a16="http://schemas.microsoft.com/office/drawing/2014/main" id="{580446FA-AA6E-1F55-ABEA-644DEE6D7F86}"/>
              </a:ext>
            </a:extLst>
          </p:cNvPr>
          <p:cNvSpPr>
            <a:spLocks noGrp="true"/>
          </p:cNvSpPr>
          <p:nvPr>
            <p:ph idx="1"/>
          </p:nvPr>
        </p:nvSpPr>
        <p:spPr/>
        <p:txBody>
          <a:bodyPr vert="horz" lIns="0" tIns="0" rIns="0" bIns="0" rtlCol="false" anchor="t">
            <a:noAutofit/>
          </a:bodyPr>
          <a:lstStyle/>
          <a:p>
            <a:pPr marL="1524000" lvl="1" indent="0" algn="just">
              <a:lnSpc>
                <a:spcPct val="150000"/>
              </a:lnSpc>
              <a:spcBef>
                <a:spcPts val="0"/>
              </a:spcBef>
              <a:spcAft>
                <a:spcPts val="0"/>
              </a:spcAft>
              <a:buClr>
                <a:schemeClr val="tx1"/>
              </a:buClr>
              <a:buSzPct val="100000"/>
              <a:buNone/>
            </a:pPr>
            <a:r>
              <a:rPr lang="cs-CZ" sz="1800" dirty="false"/>
              <a:t>Za zaměstnance se </a:t>
            </a:r>
            <a:r>
              <a:rPr lang="cs-CZ" sz="1800" b="true" dirty="false">
                <a:solidFill>
                  <a:srgbClr val="FF0000"/>
                </a:solidFill>
              </a:rPr>
              <a:t>nepovažuje</a:t>
            </a:r>
            <a:r>
              <a:rPr lang="cs-CZ" sz="1800" dirty="false"/>
              <a:t> osoba s pracovní smlouvou/dohodou o pracovní činnosti/dohodou o provedení práce, která je </a:t>
            </a:r>
            <a:r>
              <a:rPr lang="cs-CZ" sz="1800" b="true" dirty="false"/>
              <a:t>podepsána stejnou osobou na jedné straně jakožto zaměstnavatelem a na druhé straně jakožto zaměstnancem.</a:t>
            </a:r>
          </a:p>
          <a:p>
            <a:pPr marL="1524000" lvl="1" indent="0" algn="just">
              <a:lnSpc>
                <a:spcPct val="150000"/>
              </a:lnSpc>
              <a:spcBef>
                <a:spcPts val="0"/>
              </a:spcBef>
              <a:spcAft>
                <a:spcPts val="0"/>
              </a:spcAft>
              <a:buClr>
                <a:schemeClr val="tx1"/>
              </a:buClr>
              <a:buSzPct val="100000"/>
              <a:buNone/>
            </a:pPr>
            <a:r>
              <a:rPr lang="cs-CZ" sz="1800" b="true" dirty="false">
                <a:solidFill>
                  <a:srgbClr val="FF0000"/>
                </a:solidFill>
              </a:rPr>
              <a:t>V tomto případě by se jednalo o nezpůsobilé výdaje.</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Viz kap. 6.2.1 Osobní náklady ve </a:t>
            </a:r>
            <a:r>
              <a:rPr lang="cs-CZ" sz="1800" i="true" dirty="false"/>
              <a:t>Specifické části pravidel</a:t>
            </a:r>
          </a:p>
        </p:txBody>
      </p:sp>
      <p:sp>
        <p:nvSpPr>
          <p:cNvPr id="4" name="Slide Number Placeholder 3">
            <a:extLst>
              <a:ext uri="{FF2B5EF4-FFF2-40B4-BE49-F238E27FC236}">
                <a16:creationId xmlns:a16="http://schemas.microsoft.com/office/drawing/2014/main" id="{D4370E88-3EBF-3BC5-60E3-117330211F4F}"/>
              </a:ext>
            </a:extLst>
          </p:cNvPr>
          <p:cNvSpPr>
            <a:spLocks noGrp="true"/>
          </p:cNvSpPr>
          <p:nvPr>
            <p:ph type="sldNum" sz="quarter" idx="12"/>
          </p:nvPr>
        </p:nvSpPr>
        <p:spPr/>
        <p:txBody>
          <a:bodyPr/>
          <a:lstStyle/>
          <a:p>
            <a:fld id="{479BF083-4774-43B1-9AB0-5CC1AC5DD8EE}" type="slidenum">
              <a:rPr lang="cs-CZ" smtClean="false"/>
              <a:pPr/>
              <a:t>22</a:t>
            </a:fld>
            <a:endParaRPr lang="cs-CZ"/>
          </a:p>
        </p:txBody>
      </p:sp>
      <p:pic>
        <p:nvPicPr>
          <p:cNvPr id="5" name="Grafický objekt 4" descr="Vykřičník se souvislou výplní">
            <a:extLst>
              <a:ext uri="{FF2B5EF4-FFF2-40B4-BE49-F238E27FC236}">
                <a16:creationId xmlns:a16="http://schemas.microsoft.com/office/drawing/2014/main" id="{8BE4D00C-EC09-4494-BE42-57725C39C644}"/>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1870442"/>
            <a:ext cx="2448233" cy="2448233"/>
          </a:xfrm>
          <a:prstGeom prst="rect">
            <a:avLst/>
          </a:prstGeom>
        </p:spPr>
      </p:pic>
    </p:spTree>
    <p:extLst>
      <p:ext uri="{BB962C8B-B14F-4D97-AF65-F5344CB8AC3E}">
        <p14:creationId xmlns:p14="http://schemas.microsoft.com/office/powerpoint/2010/main" val="3588860851"/>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116D5-F5E6-0EB0-E400-C98417300BAF}"/>
              </a:ext>
            </a:extLst>
          </p:cNvPr>
          <p:cNvSpPr>
            <a:spLocks noGrp="true"/>
          </p:cNvSpPr>
          <p:nvPr>
            <p:ph type="title"/>
          </p:nvPr>
        </p:nvSpPr>
        <p:spPr/>
        <p:txBody>
          <a:bodyPr/>
          <a:lstStyle/>
          <a:p>
            <a:r>
              <a:rPr lang="en-US">
                <a:cs typeface="Arial"/>
              </a:rPr>
              <a:t>PRACOVNÍ VÝKAZY</a:t>
            </a:r>
            <a:endParaRPr lang="en-US"/>
          </a:p>
        </p:txBody>
      </p:sp>
      <p:sp>
        <p:nvSpPr>
          <p:cNvPr id="3" name="Content Placeholder 2">
            <a:extLst>
              <a:ext uri="{FF2B5EF4-FFF2-40B4-BE49-F238E27FC236}">
                <a16:creationId xmlns:a16="http://schemas.microsoft.com/office/drawing/2014/main" id="{0077121D-1E0B-9E53-409F-37F35E9EDDC8}"/>
              </a:ext>
            </a:extLst>
          </p:cNvPr>
          <p:cNvSpPr>
            <a:spLocks noGrp="true"/>
          </p:cNvSpPr>
          <p:nvPr>
            <p:ph idx="1"/>
          </p:nvPr>
        </p:nvSpPr>
        <p:spPr>
          <a:xfrm>
            <a:off x="540000" y="1369345"/>
            <a:ext cx="8064000" cy="5236655"/>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Údaje v pracovních výkazech musí být v souladu s údaji na soupisce u daného pracovníka.</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Pravidlo pro dodání pracovních výkazů (PV):</a:t>
            </a:r>
          </a:p>
          <a:p>
            <a:pPr marL="628650" lvl="1" indent="-342900" algn="just">
              <a:lnSpc>
                <a:spcPct val="150000"/>
              </a:lnSpc>
              <a:spcBef>
                <a:spcPts val="0"/>
              </a:spcBef>
              <a:spcAft>
                <a:spcPts val="0"/>
              </a:spcAft>
              <a:buClr>
                <a:schemeClr val="tx1"/>
              </a:buClr>
              <a:buSzPct val="100000"/>
              <a:buFont typeface="+mj-lt"/>
              <a:buAutoNum type="arabicPeriod"/>
            </a:pPr>
            <a:r>
              <a:rPr lang="cs-CZ" sz="1400" dirty="false"/>
              <a:t>Když pracovník vykonává v rámci pracovně právního vztahu činnosti pro projekt i mimo projekt při 1 smlouvě. (Pokud jsou smlouvy na každou činnost zvlášť, výkaz práce se nevykazuje).</a:t>
            </a:r>
          </a:p>
          <a:p>
            <a:pPr marL="628650" lvl="1" indent="-342900" algn="just">
              <a:lnSpc>
                <a:spcPct val="150000"/>
              </a:lnSpc>
              <a:spcBef>
                <a:spcPts val="0"/>
              </a:spcBef>
              <a:spcAft>
                <a:spcPts val="0"/>
              </a:spcAft>
              <a:buClr>
                <a:schemeClr val="tx1"/>
              </a:buClr>
              <a:buSzPct val="100000"/>
              <a:buFont typeface="+mj-lt"/>
              <a:buAutoNum type="arabicPeriod"/>
            </a:pPr>
            <a:r>
              <a:rPr lang="cs-CZ" sz="1400" dirty="false"/>
              <a:t>Když pracovní činnost pracovníka obsahuje činnosti spadající jak do osobních (přímých) nákladů, tak do paušálu.</a:t>
            </a:r>
          </a:p>
          <a:p>
            <a:pPr marL="628650" lvl="1" indent="-342900" algn="just">
              <a:lnSpc>
                <a:spcPct val="150000"/>
              </a:lnSpc>
              <a:spcBef>
                <a:spcPts val="0"/>
              </a:spcBef>
              <a:spcAft>
                <a:spcPts val="0"/>
              </a:spcAft>
              <a:buClr>
                <a:schemeClr val="tx1"/>
              </a:buClr>
              <a:buSzPct val="100000"/>
              <a:buFont typeface="+mj-lt"/>
              <a:buAutoNum type="arabicPeriod"/>
            </a:pPr>
            <a:r>
              <a:rPr lang="cs-CZ" sz="1400" dirty="false"/>
              <a:t>Když se jedná o pracovníka, který v rámci daného pracovněprávního vztahu vykonává činnosti pouze pro projekt, nicméně tyto činnosti spadají do vymezení více pracovních pozic</a:t>
            </a:r>
          </a:p>
          <a:p>
            <a:pPr marL="285750" lvl="1" indent="0" algn="just">
              <a:lnSpc>
                <a:spcPct val="150000"/>
              </a:lnSpc>
              <a:spcBef>
                <a:spcPts val="0"/>
              </a:spcBef>
              <a:spcAft>
                <a:spcPts val="0"/>
              </a:spcAft>
              <a:buClr>
                <a:schemeClr val="tx1"/>
              </a:buClr>
              <a:buSzPct val="100000"/>
              <a:buNone/>
            </a:pPr>
            <a:r>
              <a:rPr lang="cs-CZ" sz="1400" dirty="false"/>
              <a:t>Pracovní výkaz dále vyplňují, pokud je pro ně splněna alespoň jedna z výše uvedených podmínek, i zaměstnanci, u kterých OPZ+ neplatí konkrétně určitý podíl z úvazku, ale z projektu se jim hradí mimořádná odměna </a:t>
            </a:r>
            <a:r>
              <a:rPr lang="cs-CZ" sz="1400" b="true" dirty="false"/>
              <a:t>(nulové pozice)</a:t>
            </a:r>
            <a:r>
              <a:rPr lang="cs-CZ" sz="1400" dirty="false"/>
              <a:t>.</a:t>
            </a:r>
          </a:p>
          <a:p>
            <a:pPr marL="803275" lvl="1" indent="0" algn="just">
              <a:lnSpc>
                <a:spcPct val="150000"/>
              </a:lnSpc>
              <a:spcBef>
                <a:spcPts val="0"/>
              </a:spcBef>
              <a:spcAft>
                <a:spcPts val="0"/>
              </a:spcAft>
              <a:buClr>
                <a:schemeClr val="tx1"/>
              </a:buClr>
              <a:buSzPct val="100000"/>
              <a:buNone/>
            </a:pPr>
            <a:r>
              <a:rPr lang="cs-CZ" sz="1400" dirty="false"/>
              <a:t>Pozn.: Uvedená pravidla </a:t>
            </a:r>
            <a:r>
              <a:rPr lang="cs-CZ" sz="1400" b="true" dirty="false"/>
              <a:t>dokladování PV v rámci ŽoP </a:t>
            </a:r>
            <a:r>
              <a:rPr lang="cs-CZ" sz="1400" dirty="false"/>
              <a:t>jsou relevantní jen za podmínky, že jednotlivá v projektu uplatňovaná částka osobních nákladů </a:t>
            </a:r>
            <a:r>
              <a:rPr lang="cs-CZ" sz="1400" b="true" dirty="false"/>
              <a:t>převyšuje 20 000 Kč</a:t>
            </a:r>
            <a:r>
              <a:rPr lang="cs-CZ" sz="1400" dirty="false"/>
              <a:t>. </a:t>
            </a:r>
            <a:r>
              <a:rPr lang="cs-CZ" sz="1400" b="true" dirty="false"/>
              <a:t>Vést pracovní výkazy je ale nutné</a:t>
            </a:r>
            <a:r>
              <a:rPr lang="cs-CZ" sz="1400" dirty="false"/>
              <a:t> nehledě na výši osobních nákladů v daném měsíci, jelikož si je může vyžádat </a:t>
            </a:r>
            <a:r>
              <a:rPr lang="cs-CZ" sz="1400" b="true" dirty="false"/>
              <a:t>případná kontrola na místě</a:t>
            </a:r>
            <a:r>
              <a:rPr lang="cs-CZ" sz="1400" dirty="false"/>
              <a:t>.</a:t>
            </a:r>
          </a:p>
        </p:txBody>
      </p:sp>
      <p:sp>
        <p:nvSpPr>
          <p:cNvPr id="4" name="Slide Number Placeholder 3">
            <a:extLst>
              <a:ext uri="{FF2B5EF4-FFF2-40B4-BE49-F238E27FC236}">
                <a16:creationId xmlns:a16="http://schemas.microsoft.com/office/drawing/2014/main" id="{EA96FFB9-849C-F783-D790-27FD0E937F4E}"/>
              </a:ext>
            </a:extLst>
          </p:cNvPr>
          <p:cNvSpPr>
            <a:spLocks noGrp="true"/>
          </p:cNvSpPr>
          <p:nvPr>
            <p:ph type="sldNum" sz="quarter" idx="12"/>
          </p:nvPr>
        </p:nvSpPr>
        <p:spPr/>
        <p:txBody>
          <a:bodyPr/>
          <a:lstStyle/>
          <a:p>
            <a:fld id="{479BF083-4774-43B1-9AB0-5CC1AC5DD8EE}" type="slidenum">
              <a:rPr lang="cs-CZ" smtClean="false"/>
              <a:pPr/>
              <a:t>23</a:t>
            </a:fld>
            <a:endParaRPr lang="cs-CZ"/>
          </a:p>
        </p:txBody>
      </p:sp>
      <p:pic>
        <p:nvPicPr>
          <p:cNvPr id="5" name="Grafický objekt 4" descr="Vykřičník se souvislou výplní">
            <a:extLst>
              <a:ext uri="{FF2B5EF4-FFF2-40B4-BE49-F238E27FC236}">
                <a16:creationId xmlns:a16="http://schemas.microsoft.com/office/drawing/2014/main" id="{92FDB630-8D6A-4017-B1EE-20EBECA519C3}"/>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7874" y="5354185"/>
            <a:ext cx="766619" cy="766619"/>
          </a:xfrm>
          <a:prstGeom prst="rect">
            <a:avLst/>
          </a:prstGeom>
        </p:spPr>
      </p:pic>
    </p:spTree>
    <p:extLst>
      <p:ext uri="{BB962C8B-B14F-4D97-AF65-F5344CB8AC3E}">
        <p14:creationId xmlns:p14="http://schemas.microsoft.com/office/powerpoint/2010/main" val="570581705"/>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8F6E0-450B-340D-26D1-8506E095BCB1}"/>
              </a:ext>
            </a:extLst>
          </p:cNvPr>
          <p:cNvSpPr>
            <a:spLocks noGrp="true"/>
          </p:cNvSpPr>
          <p:nvPr>
            <p:ph type="title"/>
          </p:nvPr>
        </p:nvSpPr>
        <p:spPr/>
        <p:txBody>
          <a:bodyPr/>
          <a:lstStyle/>
          <a:p>
            <a:r>
              <a:rPr lang="cs-CZ" dirty="false"/>
              <a:t>Pracovní výkazy a soupiska</a:t>
            </a:r>
            <a:endParaRPr lang="en-US" dirty="false"/>
          </a:p>
        </p:txBody>
      </p:sp>
      <p:sp>
        <p:nvSpPr>
          <p:cNvPr id="3" name="Content Placeholder 2">
            <a:extLst>
              <a:ext uri="{FF2B5EF4-FFF2-40B4-BE49-F238E27FC236}">
                <a16:creationId xmlns:a16="http://schemas.microsoft.com/office/drawing/2014/main" id="{339538BF-3894-80AD-3154-796268615736}"/>
              </a:ext>
            </a:extLst>
          </p:cNvPr>
          <p:cNvSpPr>
            <a:spLocks noGrp="true"/>
          </p:cNvSpPr>
          <p:nvPr>
            <p:ph idx="1"/>
          </p:nvPr>
        </p:nvSpPr>
        <p:spPr>
          <a:xfrm>
            <a:off x="540000" y="1357344"/>
            <a:ext cx="8064000" cy="5338656"/>
          </a:xfrm>
        </p:spPr>
        <p:txBody>
          <a:bodyPr vert="horz" lIns="0" tIns="0" rIns="0" bIns="0" rtlCol="false" anchor="t">
            <a:noAutofit/>
          </a:bodyPr>
          <a:lstStyle/>
          <a:p>
            <a:pPr marL="0" lvl="1" indent="0" algn="just">
              <a:lnSpc>
                <a:spcPct val="150000"/>
              </a:lnSpc>
              <a:spcBef>
                <a:spcPts val="0"/>
              </a:spcBef>
              <a:spcAft>
                <a:spcPts val="0"/>
              </a:spcAft>
              <a:buClr>
                <a:schemeClr val="tx1"/>
              </a:buClr>
              <a:buSzPct val="100000"/>
              <a:buNone/>
            </a:pPr>
            <a:r>
              <a:rPr lang="cs-CZ" sz="1400" b="true" dirty="false"/>
              <a:t>Pokud se na pracovníka vztahuje povinnost vyplňovat pracovní výkaz, pak příjemce vyplní na soupisce údaje z pracovního výkazu: </a:t>
            </a:r>
          </a:p>
          <a:p>
            <a:pPr marL="360363" lvl="1" indent="-176213" algn="just">
              <a:lnSpc>
                <a:spcPct val="150000"/>
              </a:lnSpc>
              <a:spcBef>
                <a:spcPts val="0"/>
              </a:spcBef>
              <a:spcAft>
                <a:spcPts val="0"/>
              </a:spcAft>
              <a:buClr>
                <a:schemeClr val="tx1"/>
              </a:buClr>
              <a:buSzPct val="100000"/>
              <a:buNone/>
            </a:pPr>
            <a:r>
              <a:rPr lang="cs-CZ" sz="1400" dirty="false"/>
              <a:t>a) údaj z pracovního výkazu z pole </a:t>
            </a:r>
            <a:r>
              <a:rPr lang="cs-CZ" sz="1400" i="true" dirty="false"/>
              <a:t>„Celkový počet hodin v rámci daného pracovněprávního vztahu (součet odpracovaných hodin, dovolené a hodin s náhradou mzdy/platu/odměny z dohody za překážky v práci)“</a:t>
            </a:r>
            <a:r>
              <a:rPr lang="cs-CZ" sz="1400" dirty="false"/>
              <a:t> (řádek 37 PV) musí být shodné s údajem, který uvádíte na soupisce v sloupci </a:t>
            </a:r>
            <a:r>
              <a:rPr lang="cs-CZ" sz="1400" i="true" dirty="false"/>
              <a:t>„Fond pracovní doby pracovníka u zaměstnavatele v daném měsíci v hodinách</a:t>
            </a:r>
            <a:r>
              <a:rPr lang="cs-CZ" sz="1400" dirty="false"/>
              <a:t>“.</a:t>
            </a:r>
          </a:p>
          <a:p>
            <a:pPr marL="360363" lvl="1" indent="-176213" algn="just">
              <a:lnSpc>
                <a:spcPct val="150000"/>
              </a:lnSpc>
              <a:spcBef>
                <a:spcPts val="0"/>
              </a:spcBef>
              <a:spcAft>
                <a:spcPts val="0"/>
              </a:spcAft>
              <a:buClr>
                <a:schemeClr val="tx1"/>
              </a:buClr>
              <a:buSzPct val="100000"/>
              <a:buNone/>
            </a:pPr>
            <a:r>
              <a:rPr lang="cs-CZ" sz="1400" dirty="false"/>
              <a:t>b) údaj z pracovního výkazu z pole </a:t>
            </a:r>
            <a:r>
              <a:rPr lang="cs-CZ" sz="1400" i="true" dirty="false"/>
              <a:t>„Počet hodin relevantních pro projekt v režimu skutečně prokazovaných výdajů (součet odpracovaných hodin, dovolené a hodin s náhradou mzdy/platu/odměny z dohody za překážky v práci)“ – </a:t>
            </a:r>
            <a:r>
              <a:rPr lang="cs-CZ" sz="1400" dirty="false"/>
              <a:t>(řádek 38 PV) musí být shodné s údajem, který uvádíte na soupisce v sloupci </a:t>
            </a:r>
            <a:r>
              <a:rPr lang="cs-CZ" sz="1400" i="true" dirty="false"/>
              <a:t>„Počet odpracovaných hodin na projektu“</a:t>
            </a:r>
            <a:r>
              <a:rPr lang="cs-CZ" sz="14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Do sloupců soupisky </a:t>
            </a:r>
            <a:r>
              <a:rPr lang="cs-CZ" sz="1400" i="true" dirty="false"/>
              <a:t>Fond pracovní doby pracovníka u zaměstnavatele v daném měsíci</a:t>
            </a:r>
            <a:r>
              <a:rPr lang="cs-CZ" sz="1400" dirty="false"/>
              <a:t> </a:t>
            </a:r>
            <a:r>
              <a:rPr lang="cs-CZ" sz="1400" i="true" dirty="false"/>
              <a:t>v hodinách </a:t>
            </a:r>
            <a:r>
              <a:rPr lang="cs-CZ" sz="1400" dirty="false"/>
              <a:t>a </a:t>
            </a:r>
            <a:r>
              <a:rPr lang="cs-CZ" sz="1400" i="true" dirty="false"/>
              <a:t>Počet odpracovaných hodin na projektu </a:t>
            </a:r>
            <a:r>
              <a:rPr lang="cs-CZ" sz="1400" dirty="false"/>
              <a:t>budou zahrnuty hodiny pracovní neschopnosti pouze za pracovní dny, za které je zaměstnavatelem poskytována náhrada, tj. od 1. pracovního dne pracovní neschopnosti do 14. kalendářního dne. Náhrada za pracovní neschopnost hrazená zaměstnavatelem se v soupisce lidských zdrojů vyplní do sloupce </a:t>
            </a:r>
            <a:r>
              <a:rPr lang="cs-CZ" sz="1400" i="true" dirty="false"/>
              <a:t>Jiné (neodvádí se z nich odvody)</a:t>
            </a:r>
            <a:r>
              <a:rPr lang="cs-CZ" sz="1400" dirty="false"/>
              <a:t>. Na PV a do soupisky pak uveďte, že zaměstnanec byl v pracovní neschopnosti.</a:t>
            </a:r>
          </a:p>
          <a:p>
            <a:pPr marL="431800" indent="-431800">
              <a:lnSpc>
                <a:spcPct val="100000"/>
              </a:lnSpc>
              <a:spcBef>
                <a:spcPts val="0"/>
              </a:spcBef>
              <a:spcAft>
                <a:spcPts val="0"/>
              </a:spcAft>
            </a:pPr>
            <a:endParaRPr lang="en-US" sz="1400" dirty="false">
              <a:latin typeface="Calibri"/>
              <a:cs typeface="Calibri"/>
            </a:endParaRPr>
          </a:p>
        </p:txBody>
      </p:sp>
      <p:sp>
        <p:nvSpPr>
          <p:cNvPr id="4" name="Slide Number Placeholder 3">
            <a:extLst>
              <a:ext uri="{FF2B5EF4-FFF2-40B4-BE49-F238E27FC236}">
                <a16:creationId xmlns:a16="http://schemas.microsoft.com/office/drawing/2014/main" id="{8C948265-3617-D882-D040-099B4527D347}"/>
              </a:ext>
            </a:extLst>
          </p:cNvPr>
          <p:cNvSpPr>
            <a:spLocks noGrp="true"/>
          </p:cNvSpPr>
          <p:nvPr>
            <p:ph type="sldNum" sz="quarter" idx="12"/>
          </p:nvPr>
        </p:nvSpPr>
        <p:spPr/>
        <p:txBody>
          <a:bodyPr/>
          <a:lstStyle/>
          <a:p>
            <a:fld id="{479BF083-4774-43B1-9AB0-5CC1AC5DD8EE}" type="slidenum">
              <a:rPr lang="cs-CZ" smtClean="false"/>
              <a:pPr/>
              <a:t>24</a:t>
            </a:fld>
            <a:endParaRPr lang="cs-CZ"/>
          </a:p>
        </p:txBody>
      </p:sp>
    </p:spTree>
    <p:extLst>
      <p:ext uri="{BB962C8B-B14F-4D97-AF65-F5344CB8AC3E}">
        <p14:creationId xmlns:p14="http://schemas.microsoft.com/office/powerpoint/2010/main" val="3138209019"/>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DF9C9D-C273-2A11-C6F9-4726A5257747}"/>
              </a:ext>
            </a:extLst>
          </p:cNvPr>
          <p:cNvSpPr>
            <a:spLocks noGrp="true"/>
          </p:cNvSpPr>
          <p:nvPr>
            <p:ph type="title"/>
          </p:nvPr>
        </p:nvSpPr>
        <p:spPr/>
        <p:txBody>
          <a:bodyPr/>
          <a:lstStyle/>
          <a:p>
            <a:r>
              <a:rPr lang="cs-CZ" dirty="false"/>
              <a:t>Pracovní výkaz</a:t>
            </a:r>
          </a:p>
        </p:txBody>
      </p:sp>
      <p:pic>
        <p:nvPicPr>
          <p:cNvPr id="6" name="Zástupný obsah 5">
            <a:extLst>
              <a:ext uri="{FF2B5EF4-FFF2-40B4-BE49-F238E27FC236}">
                <a16:creationId xmlns:a16="http://schemas.microsoft.com/office/drawing/2014/main" id="{87968E98-F58C-1E2B-B442-46A670C1DEEC}"/>
              </a:ext>
            </a:extLst>
          </p:cNvPr>
          <p:cNvPicPr>
            <a:picLocks noGrp="true" noChangeAspect="true"/>
          </p:cNvPicPr>
          <p:nvPr>
            <p:ph idx="1"/>
          </p:nvPr>
        </p:nvPicPr>
        <p:blipFill>
          <a:blip r:embed="rId2"/>
          <a:stretch>
            <a:fillRect/>
          </a:stretch>
        </p:blipFill>
        <p:spPr>
          <a:xfrm>
            <a:off x="1222663" y="1080000"/>
            <a:ext cx="5222961" cy="2505507"/>
          </a:xfrm>
        </p:spPr>
      </p:pic>
      <p:sp>
        <p:nvSpPr>
          <p:cNvPr id="4" name="Zástupný symbol pro číslo snímku 3">
            <a:extLst>
              <a:ext uri="{FF2B5EF4-FFF2-40B4-BE49-F238E27FC236}">
                <a16:creationId xmlns:a16="http://schemas.microsoft.com/office/drawing/2014/main" id="{BC655FD6-2F1B-2562-D351-E5007AA48E8D}"/>
              </a:ext>
            </a:extLst>
          </p:cNvPr>
          <p:cNvSpPr>
            <a:spLocks noGrp="true"/>
          </p:cNvSpPr>
          <p:nvPr>
            <p:ph type="sldNum" sz="quarter" idx="12"/>
          </p:nvPr>
        </p:nvSpPr>
        <p:spPr/>
        <p:txBody>
          <a:bodyPr/>
          <a:lstStyle/>
          <a:p>
            <a:fld id="{479BF083-4774-43B1-9AB0-5CC1AC5DD8EE}" type="slidenum">
              <a:rPr lang="cs-CZ" smtClean="false"/>
              <a:pPr/>
              <a:t>25</a:t>
            </a:fld>
            <a:endParaRPr lang="cs-CZ"/>
          </a:p>
        </p:txBody>
      </p:sp>
      <p:pic>
        <p:nvPicPr>
          <p:cNvPr id="10" name="Obrázek 9" descr="Obsah obrázku text, snímek obrazovky, číslo, Písmo&#10;&#10;Obsah vygenerovaný umělou inteligencí může být nesprávný.">
            <a:extLst>
              <a:ext uri="{FF2B5EF4-FFF2-40B4-BE49-F238E27FC236}">
                <a16:creationId xmlns:a16="http://schemas.microsoft.com/office/drawing/2014/main" id="{E75820D4-1AC6-9B0A-55CD-B226797E69CC}"/>
              </a:ext>
            </a:extLst>
          </p:cNvPr>
          <p:cNvPicPr>
            <a:picLocks noChangeAspect="true"/>
          </p:cNvPicPr>
          <p:nvPr/>
        </p:nvPicPr>
        <p:blipFill>
          <a:blip r:embed="rId3">
            <a:extLst>
              <a:ext uri="{28A0092B-C50C-407E-A947-70E740481C1C}">
                <a14:useLocalDpi xmlns:a14="http://schemas.microsoft.com/office/drawing/2010/main" val="0"/>
              </a:ext>
            </a:extLst>
          </a:blip>
          <a:stretch>
            <a:fillRect/>
          </a:stretch>
        </p:blipFill>
        <p:spPr>
          <a:xfrm>
            <a:off x="1216399" y="3657525"/>
            <a:ext cx="5229225" cy="3038475"/>
          </a:xfrm>
          <a:prstGeom prst="rect">
            <a:avLst/>
          </a:prstGeom>
        </p:spPr>
      </p:pic>
    </p:spTree>
    <p:extLst>
      <p:ext uri="{BB962C8B-B14F-4D97-AF65-F5344CB8AC3E}">
        <p14:creationId xmlns:p14="http://schemas.microsoft.com/office/powerpoint/2010/main" val="3499096774"/>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E1A75-4F57-8D68-3E0B-412B5F3B5D03}"/>
              </a:ext>
            </a:extLst>
          </p:cNvPr>
          <p:cNvSpPr>
            <a:spLocks noGrp="true"/>
          </p:cNvSpPr>
          <p:nvPr>
            <p:ph type="title"/>
          </p:nvPr>
        </p:nvSpPr>
        <p:spPr/>
        <p:txBody>
          <a:bodyPr/>
          <a:lstStyle/>
          <a:p>
            <a:r>
              <a:rPr lang="cs-CZ" dirty="false"/>
              <a:t>Pracovní výkazy – časté chyby</a:t>
            </a:r>
            <a:endParaRPr lang="en-US" dirty="false"/>
          </a:p>
        </p:txBody>
      </p:sp>
      <p:sp>
        <p:nvSpPr>
          <p:cNvPr id="3" name="Content Placeholder 2">
            <a:extLst>
              <a:ext uri="{FF2B5EF4-FFF2-40B4-BE49-F238E27FC236}">
                <a16:creationId xmlns:a16="http://schemas.microsoft.com/office/drawing/2014/main" id="{12C364F7-99BD-752D-73FA-BC74D7840E80}"/>
              </a:ext>
            </a:extLst>
          </p:cNvPr>
          <p:cNvSpPr>
            <a:spLocks noGrp="true"/>
          </p:cNvSpPr>
          <p:nvPr>
            <p:ph idx="1"/>
          </p:nvPr>
        </p:nvSpPr>
        <p:spPr>
          <a:xfrm>
            <a:off x="540000" y="1638000"/>
            <a:ext cx="8064000" cy="4320000"/>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Údaje v pracovním výkazu musí odpovídat údajům v právním aktu o poskytnutí podpory a platném rozpočtu, a to zejména název pozice, kód položky rozpočtu, druh pracovněprávního vztahu a výše úvazku v projektu.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Popis vykonávané práce musí být dostatečný a v souladu s popisem příslušné pozice v realizačním týmu v žádosti o podporu a také v souladu s popsanými aktivitami v </a:t>
            </a:r>
            <a:r>
              <a:rPr lang="cs-CZ" sz="1800" dirty="false" err="true"/>
              <a:t>ZoR</a:t>
            </a:r>
            <a:r>
              <a:rPr lang="cs-CZ" sz="1800" dirty="false"/>
              <a:t>.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Na PV nesmí být vykazovány činnosti spadající do výdajů hrazených v rámci 40% paušální sazby.</a:t>
            </a:r>
            <a:endParaRPr lang="cs-CZ" sz="1800" dirty="false">
              <a:cs typeface="Arial"/>
            </a:endParaRPr>
          </a:p>
        </p:txBody>
      </p:sp>
      <p:sp>
        <p:nvSpPr>
          <p:cNvPr id="4" name="Slide Number Placeholder 3">
            <a:extLst>
              <a:ext uri="{FF2B5EF4-FFF2-40B4-BE49-F238E27FC236}">
                <a16:creationId xmlns:a16="http://schemas.microsoft.com/office/drawing/2014/main" id="{CF5D310A-E9DA-BC13-5371-AB5ED051D11F}"/>
              </a:ext>
            </a:extLst>
          </p:cNvPr>
          <p:cNvSpPr>
            <a:spLocks noGrp="true"/>
          </p:cNvSpPr>
          <p:nvPr>
            <p:ph type="sldNum" sz="quarter" idx="12"/>
          </p:nvPr>
        </p:nvSpPr>
        <p:spPr/>
        <p:txBody>
          <a:bodyPr/>
          <a:lstStyle/>
          <a:p>
            <a:fld id="{479BF083-4774-43B1-9AB0-5CC1AC5DD8EE}" type="slidenum">
              <a:rPr lang="cs-CZ" smtClean="false"/>
              <a:pPr/>
              <a:t>26</a:t>
            </a:fld>
            <a:endParaRPr lang="cs-CZ"/>
          </a:p>
        </p:txBody>
      </p:sp>
    </p:spTree>
    <p:extLst>
      <p:ext uri="{BB962C8B-B14F-4D97-AF65-F5344CB8AC3E}">
        <p14:creationId xmlns:p14="http://schemas.microsoft.com/office/powerpoint/2010/main" val="2968453367"/>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8C85F-192C-8500-E83D-C3611857626E}"/>
              </a:ext>
            </a:extLst>
          </p:cNvPr>
          <p:cNvSpPr>
            <a:spLocks noGrp="true"/>
          </p:cNvSpPr>
          <p:nvPr>
            <p:ph type="title"/>
          </p:nvPr>
        </p:nvSpPr>
        <p:spPr/>
        <p:txBody>
          <a:bodyPr/>
          <a:lstStyle/>
          <a:p>
            <a:r>
              <a:rPr lang="en-US">
                <a:cs typeface="Arial"/>
              </a:rPr>
              <a:t>FORMÁLNÍ NÁLEŽITOSTI ÚČETNÍCH DOKLADŮ - upozornění</a:t>
            </a:r>
          </a:p>
        </p:txBody>
      </p:sp>
      <p:sp>
        <p:nvSpPr>
          <p:cNvPr id="3" name="Content Placeholder 2">
            <a:extLst>
              <a:ext uri="{FF2B5EF4-FFF2-40B4-BE49-F238E27FC236}">
                <a16:creationId xmlns:a16="http://schemas.microsoft.com/office/drawing/2014/main" id="{0026528B-90A4-EC24-1441-9A2E369F95B6}"/>
              </a:ext>
            </a:extLst>
          </p:cNvPr>
          <p:cNvSpPr>
            <a:spLocks noGrp="true"/>
          </p:cNvSpPr>
          <p:nvPr>
            <p:ph idx="1"/>
          </p:nvPr>
        </p:nvSpPr>
        <p:spPr>
          <a:xfrm>
            <a:off x="455198" y="1363078"/>
            <a:ext cx="8064000" cy="5152922"/>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případě účetních dokladů se jedná o náležitosti definované</a:t>
            </a:r>
            <a:br>
              <a:rPr lang="cs-CZ" sz="1800" dirty="false"/>
            </a:br>
            <a:r>
              <a:rPr lang="cs-CZ" sz="1800" dirty="false"/>
              <a:t>v § 11 zákona o účetnictví.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rámci OPZ+ musí být účetní doklady navíc označeny registračním číslem projektu a faktury dodavatelů názvem a číslem projektu, v odůvodněných případech je příjemci umožněno, aby faktury označil názvem a číslem projektu sám před jejich uplatněním v žádosti o platbu.</a:t>
            </a:r>
          </a:p>
          <a:p>
            <a:pPr marL="1081088" lvl="1" indent="0" algn="just">
              <a:lnSpc>
                <a:spcPct val="150000"/>
              </a:lnSpc>
              <a:spcBef>
                <a:spcPts val="0"/>
              </a:spcBef>
              <a:spcAft>
                <a:spcPts val="0"/>
              </a:spcAft>
              <a:buClr>
                <a:schemeClr val="tx1"/>
              </a:buClr>
              <a:buSzPct val="100000"/>
              <a:buNone/>
            </a:pPr>
            <a:endParaRPr lang="cs-CZ" sz="1800" b="true" dirty="false"/>
          </a:p>
          <a:p>
            <a:pPr marL="1081088" lvl="1" indent="0" algn="just">
              <a:lnSpc>
                <a:spcPct val="150000"/>
              </a:lnSpc>
              <a:spcBef>
                <a:spcPts val="0"/>
              </a:spcBef>
              <a:spcAft>
                <a:spcPts val="0"/>
              </a:spcAft>
              <a:buClr>
                <a:schemeClr val="tx1"/>
              </a:buClr>
              <a:buSzPct val="100000"/>
              <a:buNone/>
            </a:pPr>
            <a:r>
              <a:rPr lang="cs-CZ" sz="1800" b="true" dirty="false"/>
              <a:t>Přestože je u projektů výzvy 065 využito zjednodušené vykazování (paušál), je stále nutné dodržovat tyto náležitosti pro případnou kontrolu na místě nebo vyžádání si dokumentů ze strany ŘO.</a:t>
            </a:r>
          </a:p>
        </p:txBody>
      </p:sp>
      <p:sp>
        <p:nvSpPr>
          <p:cNvPr id="4" name="Slide Number Placeholder 3">
            <a:extLst>
              <a:ext uri="{FF2B5EF4-FFF2-40B4-BE49-F238E27FC236}">
                <a16:creationId xmlns:a16="http://schemas.microsoft.com/office/drawing/2014/main" id="{DF2D6B2F-A9B6-0794-F35B-BCFC6E47A413}"/>
              </a:ext>
            </a:extLst>
          </p:cNvPr>
          <p:cNvSpPr>
            <a:spLocks noGrp="true"/>
          </p:cNvSpPr>
          <p:nvPr>
            <p:ph type="sldNum" sz="quarter" idx="12"/>
          </p:nvPr>
        </p:nvSpPr>
        <p:spPr/>
        <p:txBody>
          <a:bodyPr/>
          <a:lstStyle/>
          <a:p>
            <a:fld id="{479BF083-4774-43B1-9AB0-5CC1AC5DD8EE}" type="slidenum">
              <a:rPr lang="cs-CZ" smtClean="false"/>
              <a:pPr/>
              <a:t>27</a:t>
            </a:fld>
            <a:endParaRPr lang="cs-CZ"/>
          </a:p>
        </p:txBody>
      </p:sp>
      <p:pic>
        <p:nvPicPr>
          <p:cNvPr id="5" name="Grafický objekt 4" descr="Vykřičník se souvislou výplní">
            <a:extLst>
              <a:ext uri="{FF2B5EF4-FFF2-40B4-BE49-F238E27FC236}">
                <a16:creationId xmlns:a16="http://schemas.microsoft.com/office/drawing/2014/main" id="{5BF64601-BCAF-4E20-A32E-CABD25F723D1}"/>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3943" y="4523830"/>
            <a:ext cx="1117431" cy="1117431"/>
          </a:xfrm>
          <a:prstGeom prst="rect">
            <a:avLst/>
          </a:prstGeom>
        </p:spPr>
      </p:pic>
    </p:spTree>
    <p:extLst>
      <p:ext uri="{BB962C8B-B14F-4D97-AF65-F5344CB8AC3E}">
        <p14:creationId xmlns:p14="http://schemas.microsoft.com/office/powerpoint/2010/main" val="2408343157"/>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8AE2B-FF73-D3DF-7347-6CB260C92999}"/>
              </a:ext>
            </a:extLst>
          </p:cNvPr>
          <p:cNvSpPr>
            <a:spLocks noGrp="true"/>
          </p:cNvSpPr>
          <p:nvPr>
            <p:ph type="title"/>
          </p:nvPr>
        </p:nvSpPr>
        <p:spPr/>
        <p:txBody>
          <a:bodyPr/>
          <a:lstStyle/>
          <a:p>
            <a:r>
              <a:rPr lang="en-US">
                <a:cs typeface="Arial"/>
              </a:rPr>
              <a:t>UPOZORNĚNÍ NA STŘET ZÁJMŮ</a:t>
            </a:r>
            <a:endParaRPr lang="en-US"/>
          </a:p>
        </p:txBody>
      </p:sp>
      <p:sp>
        <p:nvSpPr>
          <p:cNvPr id="3" name="Content Placeholder 2">
            <a:extLst>
              <a:ext uri="{FF2B5EF4-FFF2-40B4-BE49-F238E27FC236}">
                <a16:creationId xmlns:a16="http://schemas.microsoft.com/office/drawing/2014/main" id="{0C3C27B8-9B62-9F25-14BE-9AE5CB8B7E24}"/>
              </a:ext>
            </a:extLst>
          </p:cNvPr>
          <p:cNvSpPr>
            <a:spLocks noGrp="true"/>
          </p:cNvSpPr>
          <p:nvPr>
            <p:ph idx="1"/>
          </p:nvPr>
        </p:nvSpPr>
        <p:spPr>
          <a:xfrm>
            <a:off x="540000" y="1167709"/>
            <a:ext cx="8064000" cy="5528291"/>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Dle kap. 20.1 Obecné části pravidel OPZ+ „Za střet zájmů se považuje situace, kdy zájmy osob, které a) se podílejí na průběhu zadávání zakázky, nebo b) mají nebo by mohly mít vliv na výsledek zadávání zakázky, ohrožují jejich nestrannost nebo nezávislost v souvislosti se zadáváním zakázky.</a:t>
            </a:r>
          </a:p>
          <a:p>
            <a:pPr marL="0" lvl="1" indent="0" algn="just">
              <a:lnSpc>
                <a:spcPct val="150000"/>
              </a:lnSpc>
              <a:spcBef>
                <a:spcPts val="0"/>
              </a:spcBef>
              <a:spcAft>
                <a:spcPts val="0"/>
              </a:spcAft>
              <a:buClr>
                <a:schemeClr val="tx1"/>
              </a:buClr>
              <a:buSzPct val="100000"/>
              <a:buNone/>
            </a:pPr>
            <a:r>
              <a:rPr lang="cs-CZ" sz="1750" dirty="false"/>
              <a:t>Ve střetu zájmů se ocitají zejména:</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b="true" dirty="false"/>
              <a:t>zaměstnanci zadavatele či členové statutárního orgánu zadavatele (resp. statutární orgán zadavatele)</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prokuristé zastupující zadavatele</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b="true" dirty="false">
                <a:highlight>
                  <a:srgbClr val="FFFF00"/>
                </a:highlight>
              </a:rPr>
              <a:t>členové realizačního týmu projektu (nesmí být propojeni s dodavateli) </a:t>
            </a:r>
            <a:endParaRPr lang="cs-CZ" sz="1750" b="true" dirty="false"/>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osoby, které se ve prospěch zadavatele podílely na přípravě nebo zadávání předmětné zakázky</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b="true" dirty="false"/>
              <a:t>osoby, které se podílely na zpracování žádosti o podporu na projekt,</a:t>
            </a:r>
            <a:br>
              <a:rPr lang="cs-CZ" sz="1750" b="true" dirty="false"/>
            </a:br>
            <a:r>
              <a:rPr lang="cs-CZ" sz="1750" b="true" dirty="false"/>
              <a:t>v němž je realizována předmětná zakázka</a:t>
            </a:r>
          </a:p>
        </p:txBody>
      </p:sp>
      <p:sp>
        <p:nvSpPr>
          <p:cNvPr id="4" name="Slide Number Placeholder 3">
            <a:extLst>
              <a:ext uri="{FF2B5EF4-FFF2-40B4-BE49-F238E27FC236}">
                <a16:creationId xmlns:a16="http://schemas.microsoft.com/office/drawing/2014/main" id="{9C8622B9-E5E7-B650-DD37-2D1827DD43A7}"/>
              </a:ext>
            </a:extLst>
          </p:cNvPr>
          <p:cNvSpPr>
            <a:spLocks noGrp="true"/>
          </p:cNvSpPr>
          <p:nvPr>
            <p:ph type="sldNum" sz="quarter" idx="12"/>
          </p:nvPr>
        </p:nvSpPr>
        <p:spPr/>
        <p:txBody>
          <a:bodyPr/>
          <a:lstStyle/>
          <a:p>
            <a:fld id="{479BF083-4774-43B1-9AB0-5CC1AC5DD8EE}" type="slidenum">
              <a:rPr lang="cs-CZ" smtClean="false"/>
              <a:pPr/>
              <a:t>28</a:t>
            </a:fld>
            <a:endParaRPr lang="cs-CZ"/>
          </a:p>
        </p:txBody>
      </p:sp>
    </p:spTree>
    <p:extLst>
      <p:ext uri="{BB962C8B-B14F-4D97-AF65-F5344CB8AC3E}">
        <p14:creationId xmlns:p14="http://schemas.microsoft.com/office/powerpoint/2010/main" val="3376236733"/>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038BF-9977-FE08-C48F-6518B026AE70}"/>
              </a:ext>
            </a:extLst>
          </p:cNvPr>
          <p:cNvSpPr>
            <a:spLocks noGrp="true"/>
          </p:cNvSpPr>
          <p:nvPr>
            <p:ph type="title"/>
          </p:nvPr>
        </p:nvSpPr>
        <p:spPr/>
        <p:txBody>
          <a:bodyPr/>
          <a:lstStyle/>
          <a:p>
            <a:r>
              <a:rPr lang="en-US">
                <a:cs typeface="Arial"/>
              </a:rPr>
              <a:t>UPOZORNĚNÍ NA REGISTR SMLUV</a:t>
            </a:r>
            <a:endParaRPr lang="en-US"/>
          </a:p>
        </p:txBody>
      </p:sp>
      <p:sp>
        <p:nvSpPr>
          <p:cNvPr id="3" name="Content Placeholder 2">
            <a:extLst>
              <a:ext uri="{FF2B5EF4-FFF2-40B4-BE49-F238E27FC236}">
                <a16:creationId xmlns:a16="http://schemas.microsoft.com/office/drawing/2014/main" id="{580446FA-AA6E-1F55-ABEA-644DEE6D7F86}"/>
              </a:ext>
            </a:extLst>
          </p:cNvPr>
          <p:cNvSpPr>
            <a:spLocks noGrp="true"/>
          </p:cNvSpPr>
          <p:nvPr>
            <p:ph idx="1"/>
          </p:nvPr>
        </p:nvSpPr>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U výdajů na nákup zboží/služeb/stavebních prací, které jsou prokazovány doklady v částce nad 50 000 Kč bez DPH, které vznikly příjemci/partnerovi spadajícímu do organizací mající povinnost zveřejnění smlouvy/objednávky, </a:t>
            </a:r>
            <a:r>
              <a:rPr lang="cs-CZ" sz="1800" b="true" dirty="false"/>
              <a:t>je nezbytné, aby byla smlouva/objednávka s dodavatelem uveřejněná v Registru smluv nejpozději do 30 dnů od podpisu.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b="true"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Viz zákon č. 340/2015 Sb., o zvláštních podmínkách účinnosti některých smluv, uveřejňování těchto smluv a o registru smluv (zákon o registru smluv).</a:t>
            </a:r>
          </a:p>
        </p:txBody>
      </p:sp>
      <p:sp>
        <p:nvSpPr>
          <p:cNvPr id="4" name="Slide Number Placeholder 3">
            <a:extLst>
              <a:ext uri="{FF2B5EF4-FFF2-40B4-BE49-F238E27FC236}">
                <a16:creationId xmlns:a16="http://schemas.microsoft.com/office/drawing/2014/main" id="{D4370E88-3EBF-3BC5-60E3-117330211F4F}"/>
              </a:ext>
            </a:extLst>
          </p:cNvPr>
          <p:cNvSpPr>
            <a:spLocks noGrp="true"/>
          </p:cNvSpPr>
          <p:nvPr>
            <p:ph type="sldNum" sz="quarter" idx="12"/>
          </p:nvPr>
        </p:nvSpPr>
        <p:spPr/>
        <p:txBody>
          <a:bodyPr/>
          <a:lstStyle/>
          <a:p>
            <a:fld id="{479BF083-4774-43B1-9AB0-5CC1AC5DD8EE}" type="slidenum">
              <a:rPr lang="cs-CZ" smtClean="false"/>
              <a:pPr/>
              <a:t>29</a:t>
            </a:fld>
            <a:endParaRPr lang="cs-CZ"/>
          </a:p>
        </p:txBody>
      </p:sp>
    </p:spTree>
    <p:extLst>
      <p:ext uri="{BB962C8B-B14F-4D97-AF65-F5344CB8AC3E}">
        <p14:creationId xmlns:p14="http://schemas.microsoft.com/office/powerpoint/2010/main" val="2074412514"/>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ČÁST I.</a:t>
            </a:r>
            <a:endParaRPr lang="cs-CZ" sz="4000" b="true" dirty="false">
              <a:cs typeface="Arial"/>
            </a:endParaRPr>
          </a:p>
          <a:p>
            <a:pPr marL="0" indent="0" algn="ctr">
              <a:lnSpc>
                <a:spcPct val="150000"/>
              </a:lnSpc>
              <a:spcBef>
                <a:spcPts val="0"/>
              </a:spcBef>
              <a:spcAft>
                <a:spcPts val="0"/>
              </a:spcAft>
              <a:buNone/>
            </a:pPr>
            <a:r>
              <a:rPr lang="cs-CZ" sz="4000" b="true" dirty="false">
                <a:cs typeface="Arial"/>
              </a:rPr>
              <a:t>ZPRÁVA O REALIZACI A ŽÁDOST O PLATBU</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a:t>
            </a:fld>
            <a:endParaRPr lang="cs-CZ"/>
          </a:p>
        </p:txBody>
      </p:sp>
    </p:spTree>
    <p:extLst>
      <p:ext uri="{BB962C8B-B14F-4D97-AF65-F5344CB8AC3E}">
        <p14:creationId xmlns:p14="http://schemas.microsoft.com/office/powerpoint/2010/main" val="2169049580"/>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8A958-1322-E741-956F-42580BEE993C}"/>
              </a:ext>
            </a:extLst>
          </p:cNvPr>
          <p:cNvSpPr>
            <a:spLocks noGrp="true"/>
          </p:cNvSpPr>
          <p:nvPr>
            <p:ph type="title"/>
          </p:nvPr>
        </p:nvSpPr>
        <p:spPr/>
        <p:txBody>
          <a:bodyPr/>
          <a:lstStyle/>
          <a:p>
            <a:r>
              <a:rPr lang="cs-CZ" dirty="false">
                <a:cs typeface="Arial"/>
              </a:rPr>
              <a:t>Čestné prohlášení v </a:t>
            </a:r>
            <a:r>
              <a:rPr lang="cs-CZ" dirty="false" err="true">
                <a:cs typeface="Arial"/>
              </a:rPr>
              <a:t>ŽOp</a:t>
            </a:r>
            <a:endParaRPr lang="cs-CZ" dirty="false"/>
          </a:p>
        </p:txBody>
      </p:sp>
      <p:sp>
        <p:nvSpPr>
          <p:cNvPr id="3" name="Content Placeholder 2">
            <a:extLst>
              <a:ext uri="{FF2B5EF4-FFF2-40B4-BE49-F238E27FC236}">
                <a16:creationId xmlns:a16="http://schemas.microsoft.com/office/drawing/2014/main" id="{C488CA18-B56F-BE0F-094A-4F038EFF1E01}"/>
              </a:ext>
            </a:extLst>
          </p:cNvPr>
          <p:cNvSpPr>
            <a:spLocks noGrp="true"/>
          </p:cNvSpPr>
          <p:nvPr>
            <p:ph idx="1"/>
          </p:nvPr>
        </p:nvSpPr>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Nezapomenout v ŽoP vyplnit Čestné prohlášení, tzn. provést správný výběr jedné ze dvou variant Čestného prohlášení (je/není insolvence) a potvrdit souhlas s jeho zněním při každé předkládané ŽoP.</a:t>
            </a:r>
          </a:p>
        </p:txBody>
      </p:sp>
      <p:sp>
        <p:nvSpPr>
          <p:cNvPr id="4" name="Slide Number Placeholder 3">
            <a:extLst>
              <a:ext uri="{FF2B5EF4-FFF2-40B4-BE49-F238E27FC236}">
                <a16:creationId xmlns:a16="http://schemas.microsoft.com/office/drawing/2014/main" id="{69DCF042-82C6-5581-4401-2C9206EC6D6A}"/>
              </a:ext>
            </a:extLst>
          </p:cNvPr>
          <p:cNvSpPr>
            <a:spLocks noGrp="true"/>
          </p:cNvSpPr>
          <p:nvPr>
            <p:ph type="sldNum" sz="quarter" idx="12"/>
          </p:nvPr>
        </p:nvSpPr>
        <p:spPr/>
        <p:txBody>
          <a:bodyPr/>
          <a:lstStyle/>
          <a:p>
            <a:fld id="{479BF083-4774-43B1-9AB0-5CC1AC5DD8EE}" type="slidenum">
              <a:rPr lang="cs-CZ" smtClean="false"/>
              <a:pPr/>
              <a:t>30</a:t>
            </a:fld>
            <a:endParaRPr lang="cs-CZ"/>
          </a:p>
        </p:txBody>
      </p:sp>
    </p:spTree>
    <p:extLst>
      <p:ext uri="{BB962C8B-B14F-4D97-AF65-F5344CB8AC3E}">
        <p14:creationId xmlns:p14="http://schemas.microsoft.com/office/powerpoint/2010/main" val="2829610512"/>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5581F-EDB9-8537-4FEE-97664F1D01A6}"/>
              </a:ext>
            </a:extLst>
          </p:cNvPr>
          <p:cNvSpPr>
            <a:spLocks noGrp="true"/>
          </p:cNvSpPr>
          <p:nvPr>
            <p:ph type="title"/>
          </p:nvPr>
        </p:nvSpPr>
        <p:spPr/>
        <p:txBody>
          <a:bodyPr/>
          <a:lstStyle/>
          <a:p>
            <a:r>
              <a:rPr lang="cs-CZ" dirty="false">
                <a:cs typeface="Arial"/>
              </a:rPr>
              <a:t>Náprava nedostatků </a:t>
            </a:r>
            <a:r>
              <a:rPr lang="cs-CZ" dirty="false" err="true">
                <a:cs typeface="Arial"/>
              </a:rPr>
              <a:t>zor+žop</a:t>
            </a:r>
            <a:endParaRPr lang="cs-CZ" dirty="false">
              <a:cs typeface="Arial"/>
            </a:endParaRPr>
          </a:p>
        </p:txBody>
      </p:sp>
      <p:sp>
        <p:nvSpPr>
          <p:cNvPr id="3" name="Content Placeholder 2">
            <a:extLst>
              <a:ext uri="{FF2B5EF4-FFF2-40B4-BE49-F238E27FC236}">
                <a16:creationId xmlns:a16="http://schemas.microsoft.com/office/drawing/2014/main" id="{5A1108E3-BEF9-5E8D-E4FD-11A37BA3E372}"/>
              </a:ext>
            </a:extLst>
          </p:cNvPr>
          <p:cNvSpPr>
            <a:spLocks noGrp="true"/>
          </p:cNvSpPr>
          <p:nvPr>
            <p:ph idx="1"/>
          </p:nvPr>
        </p:nvSpPr>
        <p:spPr>
          <a:xfrm>
            <a:off x="441389" y="1357549"/>
            <a:ext cx="8064000" cy="5338451"/>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Příjemce je na základě právního aktu povinen předložit nápravy nedostatků ZoR+ŽoP ve lhůtě stanovené poskytovatelem.</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Příjemce může prostřednictvím interní depeše </a:t>
            </a:r>
            <a:r>
              <a:rPr lang="cs-CZ" sz="1800" b="true" dirty="false"/>
              <a:t>požádat o prodloužení termínu</a:t>
            </a:r>
            <a:r>
              <a:rPr lang="cs-CZ" sz="1800" dirty="false"/>
              <a:t> pro předložení náprav, </a:t>
            </a:r>
            <a:r>
              <a:rPr lang="cs-CZ" sz="1800" b="true" dirty="false"/>
              <a:t>žádost musí být odůvodněná</a:t>
            </a:r>
            <a:r>
              <a:rPr lang="cs-CZ" sz="1800" dirty="false"/>
              <a:t>. Projektový manažer rozhodne na základě žádosti a jejího odůvodnění o novém termínu předložení náprav a informuje o svém rozhodnutí příjemce interní depeší v IS KP21+.</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O předložení nové verze </a:t>
            </a:r>
            <a:r>
              <a:rPr lang="cs-CZ" sz="1800" dirty="false" err="true"/>
              <a:t>ZoR+ŽoP</a:t>
            </a:r>
            <a:r>
              <a:rPr lang="cs-CZ" sz="1800" dirty="false"/>
              <a:t> je projektový manažer informován systémovou depeší stejně jako v případě jejich prvního předložení.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Nová verze ZoR+ŽoP prochází stejnou kontrolou jako původní ZoR+ŽoP, také lhůty pro její provedení jsou shodné.</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 případě, že příjemce ve stanovené lhůtě přepracovanou verzi ZoR+ŽoP nepředloží, dojde k zamítnutí ZoR+ŽoP.</a:t>
            </a:r>
          </a:p>
        </p:txBody>
      </p:sp>
      <p:sp>
        <p:nvSpPr>
          <p:cNvPr id="4" name="Slide Number Placeholder 3">
            <a:extLst>
              <a:ext uri="{FF2B5EF4-FFF2-40B4-BE49-F238E27FC236}">
                <a16:creationId xmlns:a16="http://schemas.microsoft.com/office/drawing/2014/main" id="{9413170C-BD6B-098F-8008-DE6640C665D2}"/>
              </a:ext>
            </a:extLst>
          </p:cNvPr>
          <p:cNvSpPr>
            <a:spLocks noGrp="true"/>
          </p:cNvSpPr>
          <p:nvPr>
            <p:ph type="sldNum" sz="quarter" idx="12"/>
          </p:nvPr>
        </p:nvSpPr>
        <p:spPr/>
        <p:txBody>
          <a:bodyPr/>
          <a:lstStyle/>
          <a:p>
            <a:fld id="{479BF083-4774-43B1-9AB0-5CC1AC5DD8EE}" type="slidenum">
              <a:rPr lang="cs-CZ" smtClean="false"/>
              <a:pPr/>
              <a:t>31</a:t>
            </a:fld>
            <a:endParaRPr lang="cs-CZ"/>
          </a:p>
        </p:txBody>
      </p:sp>
    </p:spTree>
    <p:extLst>
      <p:ext uri="{BB962C8B-B14F-4D97-AF65-F5344CB8AC3E}">
        <p14:creationId xmlns:p14="http://schemas.microsoft.com/office/powerpoint/2010/main" val="203147052"/>
      </p:ext>
    </p:extLst>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C3432-5643-A1C1-3E13-40186E8ECE78}"/>
              </a:ext>
            </a:extLst>
          </p:cNvPr>
          <p:cNvSpPr>
            <a:spLocks noGrp="true"/>
          </p:cNvSpPr>
          <p:nvPr>
            <p:ph type="title"/>
          </p:nvPr>
        </p:nvSpPr>
        <p:spPr/>
        <p:txBody>
          <a:bodyPr/>
          <a:lstStyle/>
          <a:p>
            <a:r>
              <a:rPr lang="cs-CZ" dirty="false">
                <a:cs typeface="Arial"/>
              </a:rPr>
              <a:t>Využití depeší v IS KP21+</a:t>
            </a:r>
          </a:p>
        </p:txBody>
      </p:sp>
      <p:sp>
        <p:nvSpPr>
          <p:cNvPr id="3" name="Content Placeholder 2">
            <a:extLst>
              <a:ext uri="{FF2B5EF4-FFF2-40B4-BE49-F238E27FC236}">
                <a16:creationId xmlns:a16="http://schemas.microsoft.com/office/drawing/2014/main" id="{7456C80B-103C-D19A-AAD2-E3A58841B803}"/>
              </a:ext>
            </a:extLst>
          </p:cNvPr>
          <p:cNvSpPr>
            <a:spLocks noGrp="true"/>
          </p:cNvSpPr>
          <p:nvPr>
            <p:ph idx="1"/>
          </p:nvPr>
        </p:nvSpPr>
        <p:spPr>
          <a:xfrm>
            <a:off x="540000" y="1425673"/>
            <a:ext cx="8064000" cy="5090327"/>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rámci určitých úkonů je nutné pro účely zachování auditní stopy využívat depeše z projektu v systému IS KP21+, nikoli jen e-mailové komunikace (např. pro prodloužení lhůt pro podání ZoR+ŽoP, jejich oprav či jiných úkonech vyžadujících zachování komunikace v dlouhodobém horizontu).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U dotazů prosíme zasílejte depeše pouze s dotazy, u kterých je potřeba skutečně mít auditní stopu. Depeše s obecnými dotazy, či dotazy, které lze zodpovědět bez auditní stopy, tak </a:t>
            </a:r>
            <a:r>
              <a:rPr lang="cs-CZ" sz="1800" b="true" dirty="false"/>
              <a:t>raději zasílejte e-mailem na své projektové manažery.</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b="true"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Depeše typu "Děkujeme za odpověď." není nutné zasílat touto formou.</a:t>
            </a:r>
          </a:p>
        </p:txBody>
      </p:sp>
      <p:sp>
        <p:nvSpPr>
          <p:cNvPr id="4" name="Slide Number Placeholder 3">
            <a:extLst>
              <a:ext uri="{FF2B5EF4-FFF2-40B4-BE49-F238E27FC236}">
                <a16:creationId xmlns:a16="http://schemas.microsoft.com/office/drawing/2014/main" id="{E446DAB2-ECAA-19D4-0433-1FEF13DB07C8}"/>
              </a:ext>
            </a:extLst>
          </p:cNvPr>
          <p:cNvSpPr>
            <a:spLocks noGrp="true"/>
          </p:cNvSpPr>
          <p:nvPr>
            <p:ph type="sldNum" sz="quarter" idx="12"/>
          </p:nvPr>
        </p:nvSpPr>
        <p:spPr/>
        <p:txBody>
          <a:bodyPr/>
          <a:lstStyle/>
          <a:p>
            <a:fld id="{479BF083-4774-43B1-9AB0-5CC1AC5DD8EE}" type="slidenum">
              <a:rPr lang="cs-CZ" smtClean="false"/>
              <a:pPr/>
              <a:t>32</a:t>
            </a:fld>
            <a:endParaRPr lang="cs-CZ"/>
          </a:p>
        </p:txBody>
      </p:sp>
    </p:spTree>
    <p:extLst>
      <p:ext uri="{BB962C8B-B14F-4D97-AF65-F5344CB8AC3E}">
        <p14:creationId xmlns:p14="http://schemas.microsoft.com/office/powerpoint/2010/main" val="1279690565"/>
      </p:ext>
    </p:extLst>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a:t>Kontaktní osoby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318758" y="1134455"/>
            <a:ext cx="8789242" cy="5723545"/>
          </a:xfrm>
        </p:spPr>
        <p:txBody>
          <a:bodyPr vert="horz" lIns="0" tIns="0" rIns="0" bIns="0" rtlCol="false" anchor="t">
            <a:noAutofit/>
          </a:bodyPr>
          <a:lstStyle/>
          <a:p>
            <a:pPr marL="0" indent="0">
              <a:spcBef>
                <a:spcPts val="300"/>
              </a:spcBef>
              <a:spcAft>
                <a:spcPts val="0"/>
              </a:spcAft>
              <a:buNone/>
            </a:pPr>
            <a:r>
              <a:rPr lang="cs-CZ" sz="1600" dirty="false"/>
              <a:t>Šárka Müllerová, tel. 775 445 242, </a:t>
            </a:r>
            <a:r>
              <a:rPr lang="cs-CZ" sz="1600" dirty="false">
                <a:hlinkClick r:id="rId3"/>
              </a:rPr>
              <a:t>sarka.mullerova@mpsv.cz</a:t>
            </a:r>
            <a:endParaRPr lang="cs-CZ" sz="1600" dirty="false"/>
          </a:p>
          <a:p>
            <a:pPr marL="0" indent="0">
              <a:spcBef>
                <a:spcPts val="300"/>
              </a:spcBef>
              <a:spcAft>
                <a:spcPts val="0"/>
              </a:spcAft>
              <a:buNone/>
            </a:pPr>
            <a:r>
              <a:rPr lang="cs-CZ" sz="1600" dirty="false"/>
              <a:t>Gabriela Bartesová, tel. 778 753 202, </a:t>
            </a:r>
            <a:r>
              <a:rPr lang="cs-CZ" sz="1600" dirty="false">
                <a:hlinkClick r:id="rId4"/>
              </a:rPr>
              <a:t>gabriela.bartesova@mpsv.cz</a:t>
            </a:r>
            <a:r>
              <a:rPr lang="cs-CZ" sz="1600" dirty="false"/>
              <a:t>              </a:t>
            </a:r>
          </a:p>
          <a:p>
            <a:pPr marL="0" indent="0">
              <a:spcBef>
                <a:spcPts val="300"/>
              </a:spcBef>
              <a:spcAft>
                <a:spcPts val="0"/>
              </a:spcAft>
              <a:buNone/>
            </a:pPr>
            <a:r>
              <a:rPr lang="cs-CZ" sz="1600" dirty="false"/>
              <a:t>Gabriela Hubáčková, tel. 771 139 247, </a:t>
            </a:r>
            <a:r>
              <a:rPr lang="cs-CZ" sz="1600" dirty="false">
                <a:hlinkClick r:id="rId5"/>
              </a:rPr>
              <a:t>gabriela.hubackova@mpsv.cz</a:t>
            </a:r>
            <a:r>
              <a:rPr lang="cs-CZ" sz="1600" dirty="false"/>
              <a:t> </a:t>
            </a:r>
          </a:p>
          <a:p>
            <a:pPr marL="0" indent="0">
              <a:spcBef>
                <a:spcPts val="300"/>
              </a:spcBef>
              <a:spcAft>
                <a:spcPts val="0"/>
              </a:spcAft>
              <a:buNone/>
            </a:pPr>
            <a:r>
              <a:rPr lang="cs-CZ" sz="1600" dirty="false"/>
              <a:t>Tereza Havelková, tel. 771 139 283, </a:t>
            </a:r>
            <a:r>
              <a:rPr lang="cs-CZ" sz="1600" dirty="false">
                <a:hlinkClick r:id="rId6"/>
              </a:rPr>
              <a:t>tereza.havelkova@mpsv.cz</a:t>
            </a:r>
            <a:endParaRPr lang="cs-CZ" sz="1600" dirty="false"/>
          </a:p>
          <a:p>
            <a:pPr marL="0" indent="0">
              <a:spcBef>
                <a:spcPts val="300"/>
              </a:spcBef>
              <a:spcAft>
                <a:spcPts val="0"/>
              </a:spcAft>
              <a:buNone/>
            </a:pPr>
            <a:r>
              <a:rPr lang="cs-CZ" sz="1600" dirty="false"/>
              <a:t>Jakub Slávka, tel. 221 923 926, </a:t>
            </a:r>
            <a:r>
              <a:rPr lang="cs-CZ" sz="1600" dirty="false">
                <a:hlinkClick r:id="rId7"/>
              </a:rPr>
              <a:t>jakub.slavka@mpsv.cz</a:t>
            </a:r>
            <a:endParaRPr lang="cs-CZ" sz="1600" dirty="false"/>
          </a:p>
          <a:p>
            <a:pPr marL="0" indent="0">
              <a:spcBef>
                <a:spcPts val="300"/>
              </a:spcBef>
              <a:spcAft>
                <a:spcPts val="0"/>
              </a:spcAft>
              <a:buNone/>
            </a:pPr>
            <a:r>
              <a:rPr lang="cs-CZ" sz="1600" dirty="false"/>
              <a:t>Petra Peterková, tel. 770 122 991, </a:t>
            </a:r>
            <a:r>
              <a:rPr lang="cs-CZ" sz="1600" dirty="false">
                <a:hlinkClick r:id="rId8"/>
              </a:rPr>
              <a:t>petra.peterkova@mpsv.cz</a:t>
            </a:r>
            <a:endParaRPr lang="cs-CZ" sz="1600" dirty="false"/>
          </a:p>
          <a:p>
            <a:pPr marL="0" indent="0">
              <a:spcBef>
                <a:spcPts val="300"/>
              </a:spcBef>
              <a:spcAft>
                <a:spcPts val="0"/>
              </a:spcAft>
              <a:buNone/>
            </a:pPr>
            <a:r>
              <a:rPr lang="cs-CZ" sz="1600" dirty="false"/>
              <a:t>Zdena Marchalínová, tel. 221 922 182, </a:t>
            </a:r>
            <a:r>
              <a:rPr lang="cs-CZ" sz="1600" dirty="false">
                <a:hlinkClick r:id="rId9"/>
              </a:rPr>
              <a:t>zdena.marchalinova@mpsv.cz</a:t>
            </a:r>
            <a:endParaRPr lang="cs-CZ" sz="1600" dirty="false"/>
          </a:p>
          <a:p>
            <a:pPr marL="0" indent="0">
              <a:spcBef>
                <a:spcPts val="300"/>
              </a:spcBef>
              <a:spcAft>
                <a:spcPts val="0"/>
              </a:spcAft>
              <a:buNone/>
            </a:pPr>
            <a:r>
              <a:rPr lang="cs-CZ" sz="1600" dirty="false"/>
              <a:t>Monika Hamplová, tel. 601 384 863, </a:t>
            </a:r>
            <a:r>
              <a:rPr lang="cs-CZ" sz="1600" dirty="false">
                <a:hlinkClick r:id="rId10"/>
              </a:rPr>
              <a:t>monika.hamplova@mpsv.cz</a:t>
            </a:r>
            <a:endParaRPr lang="cs-CZ" sz="1600" dirty="false"/>
          </a:p>
          <a:p>
            <a:pPr marL="0" indent="0">
              <a:spcBef>
                <a:spcPts val="300"/>
              </a:spcBef>
              <a:spcAft>
                <a:spcPts val="0"/>
              </a:spcAft>
              <a:buNone/>
            </a:pPr>
            <a:r>
              <a:rPr lang="cs-CZ" sz="1600" dirty="false"/>
              <a:t>Gabriela Měřínská, tel. 770 123 096, </a:t>
            </a:r>
            <a:r>
              <a:rPr lang="cs-CZ" sz="1600" dirty="false">
                <a:hlinkClick r:id="rId11"/>
              </a:rPr>
              <a:t>gabriela.merinska@mpsv.cz</a:t>
            </a:r>
            <a:endParaRPr lang="cs-CZ" sz="1600" dirty="false"/>
          </a:p>
          <a:p>
            <a:pPr marL="0" indent="0">
              <a:spcBef>
                <a:spcPts val="300"/>
              </a:spcBef>
              <a:spcAft>
                <a:spcPts val="0"/>
              </a:spcAft>
              <a:buNone/>
            </a:pPr>
            <a:r>
              <a:rPr lang="cs-CZ" sz="1600" dirty="false"/>
              <a:t>Jana Spurná, tel. 950 193 346, </a:t>
            </a:r>
            <a:r>
              <a:rPr lang="cs-CZ" sz="1600" dirty="false">
                <a:hlinkClick r:id="rId12"/>
              </a:rPr>
              <a:t>jana.spurna1@mpsv.cz</a:t>
            </a:r>
            <a:endParaRPr lang="cs-CZ" sz="1600" dirty="false"/>
          </a:p>
          <a:p>
            <a:pPr marL="0" indent="0">
              <a:spcBef>
                <a:spcPts val="300"/>
              </a:spcBef>
              <a:spcAft>
                <a:spcPts val="0"/>
              </a:spcAft>
              <a:buNone/>
            </a:pPr>
            <a:r>
              <a:rPr lang="cs-CZ" sz="1600" dirty="false"/>
              <a:t>Petra Ulrichová, tel. 778 530 669, </a:t>
            </a:r>
            <a:r>
              <a:rPr lang="cs-CZ" sz="1600" dirty="false">
                <a:hlinkClick r:id="rId13"/>
              </a:rPr>
              <a:t>petra.ulrichova@mpsv.cz</a:t>
            </a:r>
            <a:endParaRPr lang="cs-CZ" sz="1600" dirty="false"/>
          </a:p>
          <a:p>
            <a:pPr marL="0" indent="0">
              <a:spcBef>
                <a:spcPts val="300"/>
              </a:spcBef>
              <a:spcAft>
                <a:spcPts val="0"/>
              </a:spcAft>
              <a:buNone/>
            </a:pPr>
            <a:r>
              <a:rPr lang="cs-CZ" sz="1600" dirty="false"/>
              <a:t>Kateřina Jechová, tel. 221 922 172, </a:t>
            </a:r>
            <a:r>
              <a:rPr lang="cs-CZ" sz="1600" dirty="false">
                <a:hlinkClick r:id="rId14"/>
              </a:rPr>
              <a:t>katerina.jechova@mpsv.cz</a:t>
            </a:r>
            <a:endParaRPr lang="cs-CZ" sz="1600" dirty="false"/>
          </a:p>
          <a:p>
            <a:pPr marL="0" indent="0">
              <a:spcBef>
                <a:spcPts val="0"/>
              </a:spcBef>
              <a:spcAft>
                <a:spcPts val="0"/>
              </a:spcAft>
              <a:buNone/>
            </a:pPr>
            <a:r>
              <a:rPr lang="cs-CZ" sz="1600" dirty="false"/>
              <a:t>Eliška Kirchnerová, tel. 773 297 360, </a:t>
            </a:r>
            <a:r>
              <a:rPr lang="cs-CZ" sz="1600" dirty="false">
                <a:hlinkClick r:id="rId15"/>
              </a:rPr>
              <a:t>eliska.kirchnerova@mpsv.cz</a:t>
            </a:r>
            <a:endParaRPr lang="cs-CZ" sz="1600" dirty="false"/>
          </a:p>
          <a:p>
            <a:pPr marL="0" indent="0">
              <a:spcBef>
                <a:spcPts val="0"/>
              </a:spcBef>
              <a:spcAft>
                <a:spcPts val="0"/>
              </a:spcAft>
              <a:buNone/>
            </a:pPr>
            <a:r>
              <a:rPr lang="cs-CZ" sz="1600" dirty="false"/>
              <a:t>Lenka Lenková, tel. 777 734 386, </a:t>
            </a:r>
            <a:r>
              <a:rPr lang="cs-CZ" sz="1600" dirty="false">
                <a:hlinkClick r:id="rId16"/>
              </a:rPr>
              <a:t>lenka.lenkova@mpsv.cz</a:t>
            </a:r>
            <a:endParaRPr lang="cs-CZ" sz="1600" dirty="false"/>
          </a:p>
          <a:p>
            <a:pPr marL="0" indent="0">
              <a:spcBef>
                <a:spcPts val="0"/>
              </a:spcBef>
              <a:spcAft>
                <a:spcPts val="0"/>
              </a:spcAft>
              <a:buNone/>
            </a:pPr>
            <a:endParaRPr lang="cs-CZ" sz="16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33</a:t>
            </a:fld>
            <a:endParaRPr lang="cs-CZ"/>
          </a:p>
        </p:txBody>
      </p:sp>
    </p:spTree>
    <p:extLst>
      <p:ext uri="{BB962C8B-B14F-4D97-AF65-F5344CB8AC3E}">
        <p14:creationId xmlns:p14="http://schemas.microsoft.com/office/powerpoint/2010/main" val="1280964575"/>
      </p:ext>
    </p:extLst>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symbol pro obsah 2"/>
          <p:cNvSpPr>
            <a:spLocks noGrp="true"/>
          </p:cNvSpPr>
          <p:nvPr>
            <p:ph idx="1"/>
          </p:nvPr>
        </p:nvSpPr>
        <p:spPr>
          <a:xfrm>
            <a:off x="540000" y="1625599"/>
            <a:ext cx="8064000" cy="4396175"/>
          </a:xfrm>
        </p:spPr>
        <p:txBody>
          <a:bodyPr anchor="ctr"/>
          <a:lstStyle/>
          <a:p>
            <a:pPr marL="0" indent="0" algn="ctr">
              <a:lnSpc>
                <a:spcPct val="150000"/>
              </a:lnSpc>
              <a:buNone/>
            </a:pPr>
            <a:r>
              <a:rPr lang="cs-CZ" sz="4000" dirty="false"/>
              <a:t> </a:t>
            </a:r>
            <a:r>
              <a:rPr lang="cs-CZ" sz="4000" b="true" dirty="false"/>
              <a:t>ČÁST II.</a:t>
            </a:r>
            <a:endParaRPr lang="cs-CZ" sz="4000" b="true" dirty="false">
              <a:cs typeface="Arial"/>
            </a:endParaRPr>
          </a:p>
          <a:p>
            <a:pPr marL="0" indent="0" algn="ctr">
              <a:lnSpc>
                <a:spcPct val="150000"/>
              </a:lnSpc>
              <a:buNone/>
            </a:pPr>
            <a:r>
              <a:rPr lang="cs-CZ" sz="4000" b="true" dirty="false">
                <a:cs typeface="Arial"/>
              </a:rPr>
              <a:t>INFORMACE KE SBĚRU</a:t>
            </a:r>
          </a:p>
          <a:p>
            <a:pPr marL="0" indent="0" algn="ctr">
              <a:lnSpc>
                <a:spcPct val="150000"/>
              </a:lnSpc>
              <a:buNone/>
            </a:pPr>
            <a:r>
              <a:rPr lang="cs-CZ" sz="4000" b="true" dirty="false">
                <a:cs typeface="Arial"/>
              </a:rPr>
              <a:t>DAT A MONITORINGU</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34</a:t>
            </a:fld>
            <a:endParaRPr lang="cs-CZ"/>
          </a:p>
        </p:txBody>
      </p:sp>
    </p:spTree>
    <p:extLst>
      <p:ext uri="{BB962C8B-B14F-4D97-AF65-F5344CB8AC3E}">
        <p14:creationId xmlns:p14="http://schemas.microsoft.com/office/powerpoint/2010/main" val="1062116489"/>
      </p:ext>
    </p:extLst>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131728-BBCC-4334-A823-1A1841F9A9BE}"/>
              </a:ext>
            </a:extLst>
          </p:cNvPr>
          <p:cNvSpPr>
            <a:spLocks noGrp="true"/>
          </p:cNvSpPr>
          <p:nvPr>
            <p:ph type="title"/>
          </p:nvPr>
        </p:nvSpPr>
        <p:spPr/>
        <p:txBody>
          <a:bodyPr/>
          <a:lstStyle/>
          <a:p>
            <a:r>
              <a:rPr lang="cs-CZ" dirty="false"/>
              <a:t>Informace ke spolupráci na evaluaci a monitoringu</a:t>
            </a:r>
          </a:p>
        </p:txBody>
      </p:sp>
      <p:sp>
        <p:nvSpPr>
          <p:cNvPr id="3" name="Zástupný obsah 2">
            <a:extLst>
              <a:ext uri="{FF2B5EF4-FFF2-40B4-BE49-F238E27FC236}">
                <a16:creationId xmlns:a16="http://schemas.microsoft.com/office/drawing/2014/main" id="{7AB846B0-2AAC-4C2B-8CD4-D63AA77922F2}"/>
              </a:ext>
            </a:extLst>
          </p:cNvPr>
          <p:cNvSpPr>
            <a:spLocks noGrp="true"/>
          </p:cNvSpPr>
          <p:nvPr>
            <p:ph idx="1"/>
          </p:nvPr>
        </p:nvSpPr>
        <p:spPr>
          <a:xfrm>
            <a:off x="540000" y="1505527"/>
            <a:ext cx="8064000" cy="5190473"/>
          </a:xfrm>
        </p:spPr>
        <p:txBody>
          <a:bodyPr/>
          <a:lstStyle/>
          <a:p>
            <a:pPr marL="1347788" lvl="1" indent="0" algn="just">
              <a:lnSpc>
                <a:spcPct val="150000"/>
              </a:lnSpc>
              <a:spcBef>
                <a:spcPts val="0"/>
              </a:spcBef>
              <a:spcAft>
                <a:spcPts val="0"/>
              </a:spcAft>
              <a:buClr>
                <a:schemeClr val="tx1"/>
              </a:buClr>
              <a:buSzPct val="100000"/>
              <a:buNone/>
            </a:pPr>
            <a:r>
              <a:rPr lang="cs-CZ" sz="1800" b="true" dirty="false"/>
              <a:t>Dokument Pokyny ke spolupráci na monitoringu a evaluaci výzev OPZ+ zaměřených na sociální začleňování zveřejněná na stránce </a:t>
            </a:r>
            <a:r>
              <a:rPr lang="cs-CZ" sz="1800" b="true" dirty="false">
                <a:hlinkClick r:id="rId2"/>
              </a:rPr>
              <a:t>výzvy 065 </a:t>
            </a:r>
            <a:r>
              <a:rPr lang="cs-CZ" sz="1800" b="true" dirty="false"/>
              <a:t>nebo v dokumentech </a:t>
            </a:r>
            <a:r>
              <a:rPr lang="cs-CZ" sz="1800" b="true" dirty="false">
                <a:hlinkClick r:id="rId3"/>
              </a:rPr>
              <a:t>diskusního klubu.</a:t>
            </a:r>
            <a:endParaRPr lang="cs-CZ" sz="1800" b="true" dirty="false"/>
          </a:p>
          <a:p>
            <a:pPr marL="1347788" lvl="1" indent="0" algn="just">
              <a:lnSpc>
                <a:spcPct val="150000"/>
              </a:lnSpc>
              <a:spcBef>
                <a:spcPts val="0"/>
              </a:spcBef>
              <a:spcAft>
                <a:spcPts val="0"/>
              </a:spcAft>
              <a:buClr>
                <a:schemeClr val="tx1"/>
              </a:buClr>
              <a:buSzPct val="100000"/>
              <a:buNone/>
            </a:pPr>
            <a:endParaRPr lang="cs-CZ" sz="1800" b="true"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Úkoly a požadavky se odvíjí od toho, která z podporovaných témat jsou řešena v rámci daného projektu. Ke každému z témat se váží jiné evaluační pokyny.</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Pokud projekt řeší pouze jedno téma, je třeba naplnit evaluační požadavky k tomuto tématu. Pokud projekt řeší témat více, je třeba naplnit evaluační požadavky ke všem těmto tématům</a:t>
            </a:r>
          </a:p>
          <a:p>
            <a:endParaRPr lang="cs-CZ" dirty="false"/>
          </a:p>
        </p:txBody>
      </p:sp>
      <p:sp>
        <p:nvSpPr>
          <p:cNvPr id="4" name="Zástupný symbol pro číslo snímku 3">
            <a:extLst>
              <a:ext uri="{FF2B5EF4-FFF2-40B4-BE49-F238E27FC236}">
                <a16:creationId xmlns:a16="http://schemas.microsoft.com/office/drawing/2014/main" id="{D7EE0694-3AE1-4E68-AD68-C74C4EA62C4E}"/>
              </a:ext>
            </a:extLst>
          </p:cNvPr>
          <p:cNvSpPr>
            <a:spLocks noGrp="true"/>
          </p:cNvSpPr>
          <p:nvPr>
            <p:ph type="sldNum" sz="quarter" idx="12"/>
          </p:nvPr>
        </p:nvSpPr>
        <p:spPr/>
        <p:txBody>
          <a:bodyPr/>
          <a:lstStyle/>
          <a:p>
            <a:fld id="{479BF083-4774-43B1-9AB0-5CC1AC5DD8EE}" type="slidenum">
              <a:rPr lang="cs-CZ" smtClean="false"/>
              <a:pPr/>
              <a:t>35</a:t>
            </a:fld>
            <a:endParaRPr lang="cs-CZ"/>
          </a:p>
        </p:txBody>
      </p:sp>
      <p:pic>
        <p:nvPicPr>
          <p:cNvPr id="5" name="Grafický objekt 4" descr="Vykřičník se souvislou výplní">
            <a:extLst>
              <a:ext uri="{FF2B5EF4-FFF2-40B4-BE49-F238E27FC236}">
                <a16:creationId xmlns:a16="http://schemas.microsoft.com/office/drawing/2014/main" id="{902D199C-D085-4995-915A-968659771913}"/>
              </a:ext>
            </a:extLst>
          </p:cNvPr>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25482" y="1505527"/>
            <a:ext cx="1270631" cy="1270631"/>
          </a:xfrm>
          <a:prstGeom prst="rect">
            <a:avLst/>
          </a:prstGeom>
        </p:spPr>
      </p:pic>
    </p:spTree>
    <p:extLst>
      <p:ext uri="{BB962C8B-B14F-4D97-AF65-F5344CB8AC3E}">
        <p14:creationId xmlns:p14="http://schemas.microsoft.com/office/powerpoint/2010/main" val="723150462"/>
      </p:ext>
    </p:extLst>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68245-D0D6-3E49-882E-9EA77E2DCFA5}"/>
              </a:ext>
            </a:extLst>
          </p:cNvPr>
          <p:cNvSpPr>
            <a:spLocks noGrp="true"/>
          </p:cNvSpPr>
          <p:nvPr>
            <p:ph type="title"/>
          </p:nvPr>
        </p:nvSpPr>
        <p:spPr/>
        <p:txBody>
          <a:bodyPr/>
          <a:lstStyle/>
          <a:p>
            <a:r>
              <a:rPr lang="cs-CZ" dirty="false">
                <a:cs typeface="Arial"/>
              </a:rPr>
              <a:t>Průběžný monitoring a</a:t>
            </a:r>
            <a:br>
              <a:rPr lang="cs-CZ" dirty="false">
                <a:cs typeface="Arial"/>
              </a:rPr>
            </a:br>
            <a:r>
              <a:rPr lang="cs-CZ" dirty="false">
                <a:cs typeface="Arial"/>
              </a:rPr>
              <a:t>dotazník k závěrečné zprávě</a:t>
            </a:r>
          </a:p>
        </p:txBody>
      </p:sp>
      <p:sp>
        <p:nvSpPr>
          <p:cNvPr id="3" name="Content Placeholder 2">
            <a:extLst>
              <a:ext uri="{FF2B5EF4-FFF2-40B4-BE49-F238E27FC236}">
                <a16:creationId xmlns:a16="http://schemas.microsoft.com/office/drawing/2014/main" id="{6700463A-E6F1-3195-F1AC-11CD118A7F0D}"/>
              </a:ext>
            </a:extLst>
          </p:cNvPr>
          <p:cNvSpPr>
            <a:spLocks noGrp="true"/>
          </p:cNvSpPr>
          <p:nvPr>
            <p:ph idx="1"/>
          </p:nvPr>
        </p:nvSpPr>
        <p:spPr>
          <a:xfrm>
            <a:off x="540000" y="1477380"/>
            <a:ext cx="8064000" cy="5075853"/>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Před každou podávanou zprávou o realizaci (</a:t>
            </a:r>
            <a:r>
              <a:rPr lang="cs-CZ" sz="1800" dirty="false" err="true"/>
              <a:t>ZoR</a:t>
            </a:r>
            <a:r>
              <a:rPr lang="cs-CZ" sz="1800" dirty="false"/>
              <a:t>) je nutné průběžné výsledky (v závěrečné </a:t>
            </a:r>
            <a:r>
              <a:rPr lang="cs-CZ" sz="1800" dirty="false" err="true"/>
              <a:t>ZoR</a:t>
            </a:r>
            <a:r>
              <a:rPr lang="cs-CZ" sz="1800" dirty="false"/>
              <a:t> konečné výsledky) zapsat do online formuláře: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Průběžný monitoring projektů výzev OPZ+ na sociální začleňování:</a:t>
            </a:r>
            <a:r>
              <a:rPr lang="cs-CZ" sz="1800" dirty="false"/>
              <a:t> </a:t>
            </a:r>
            <a:r>
              <a:rPr lang="cs-CZ" sz="1800" dirty="false">
                <a:hlinkClick r:id="rId2"/>
              </a:rPr>
              <a:t>Průběžný monitoring projektů výzev OPZ+ na sociální začleňování (výzva 65) </a:t>
            </a:r>
            <a:r>
              <a:rPr lang="cs-CZ" sz="1800" dirty="false"/>
              <a:t>Po vyplnění formuláře je možné zapsané hodnoty exportovat jako dokument PDF. Ten následně přiložíte jako přílohu do Vaší aktuální zprávy o realizaci projektu.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Dotazník přikládaný k závěrečné zprávě o realizaci projektu: </a:t>
            </a:r>
            <a:r>
              <a:rPr lang="cs-CZ" sz="1800" dirty="false">
                <a:hlinkClick r:id="rId3"/>
              </a:rPr>
              <a:t>DOTAZNÍK DO ZÁVĚREČNÉ ZPRÁVY O REALIZACI PROJEKTU (OPZ+): sociální začleňování ve vyloučených lokalitách (výzva 65)</a:t>
            </a:r>
            <a:endParaRPr lang="cs-CZ" sz="1800" dirty="false">
              <a:cs typeface="Arial"/>
            </a:endParaRPr>
          </a:p>
        </p:txBody>
      </p:sp>
      <p:sp>
        <p:nvSpPr>
          <p:cNvPr id="4" name="Slide Number Placeholder 3">
            <a:extLst>
              <a:ext uri="{FF2B5EF4-FFF2-40B4-BE49-F238E27FC236}">
                <a16:creationId xmlns:a16="http://schemas.microsoft.com/office/drawing/2014/main" id="{AC9932AF-6A08-F761-B6C5-7533AF3B321E}"/>
              </a:ext>
            </a:extLst>
          </p:cNvPr>
          <p:cNvSpPr>
            <a:spLocks noGrp="true"/>
          </p:cNvSpPr>
          <p:nvPr>
            <p:ph type="sldNum" sz="quarter" idx="12"/>
          </p:nvPr>
        </p:nvSpPr>
        <p:spPr/>
        <p:txBody>
          <a:bodyPr/>
          <a:lstStyle/>
          <a:p>
            <a:fld id="{479BF083-4774-43B1-9AB0-5CC1AC5DD8EE}" type="slidenum">
              <a:rPr lang="cs-CZ" smtClean="false"/>
              <a:pPr/>
              <a:t>36</a:t>
            </a:fld>
            <a:endParaRPr lang="cs-CZ"/>
          </a:p>
        </p:txBody>
      </p:sp>
    </p:spTree>
    <p:extLst>
      <p:ext uri="{BB962C8B-B14F-4D97-AF65-F5344CB8AC3E}">
        <p14:creationId xmlns:p14="http://schemas.microsoft.com/office/powerpoint/2010/main" val="79593824"/>
      </p:ext>
    </p:extLst>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9A52A-7F1F-12A5-1F48-6C87529E4F25}"/>
              </a:ext>
            </a:extLst>
          </p:cNvPr>
          <p:cNvSpPr>
            <a:spLocks noGrp="true"/>
          </p:cNvSpPr>
          <p:nvPr>
            <p:ph type="title"/>
          </p:nvPr>
        </p:nvSpPr>
        <p:spPr/>
        <p:txBody>
          <a:bodyPr/>
          <a:lstStyle/>
          <a:p>
            <a:r>
              <a:rPr lang="cs-CZ" dirty="false">
                <a:cs typeface="Arial"/>
              </a:rPr>
              <a:t>Evidence bagatelní podpory</a:t>
            </a:r>
          </a:p>
        </p:txBody>
      </p:sp>
      <p:sp>
        <p:nvSpPr>
          <p:cNvPr id="3" name="Content Placeholder 2">
            <a:extLst>
              <a:ext uri="{FF2B5EF4-FFF2-40B4-BE49-F238E27FC236}">
                <a16:creationId xmlns:a16="http://schemas.microsoft.com/office/drawing/2014/main" id="{F79F9EAF-0761-EF3D-927A-FC7ACCE36738}"/>
              </a:ext>
            </a:extLst>
          </p:cNvPr>
          <p:cNvSpPr>
            <a:spLocks noGrp="true"/>
          </p:cNvSpPr>
          <p:nvPr>
            <p:ph idx="1"/>
          </p:nvPr>
        </p:nvSpPr>
        <p:spPr>
          <a:xfrm>
            <a:off x="360000" y="1421383"/>
            <a:ext cx="8424000" cy="5094617"/>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V „Pokynech ke spolupráci na monitoringu a evaluaci výzev OPZ+ zaměřených na  sociální začleňování“ je vhodné zapisování podpory v IS ESF i u osob, u kterých příjemce nutně nepředpokládá překročení bagatelní podpory. O povinnost svázanou s možnými sankcemi nejde. Evidence bagatelní podpory nám ale umožní hlubší vyhodnocení výzvy a její potenciálně lepší budoucí nastavení.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Chápeme, že u stovek osob s bagatelní podporou může jít už o velkou zátěž. Prosíme o zvážení zapisování alespoň osob, u kterých byl při vstupu do projektu předpoklad možnosti překročení bagatelní podpory, ke kterému ale nakonec nedošlo.</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Vzhledem k výše uvedenému doporučujeme zapisovat osoby s opakovaným poskytnutím podpory, zejména pokud jsou tyto podpory návazné, byť by podpora nedosáhla 40 hodin.</a:t>
            </a:r>
          </a:p>
          <a:p>
            <a:pPr marL="1163638" lvl="1" indent="0" algn="just">
              <a:lnSpc>
                <a:spcPct val="150000"/>
              </a:lnSpc>
              <a:spcBef>
                <a:spcPts val="0"/>
              </a:spcBef>
              <a:spcAft>
                <a:spcPts val="0"/>
              </a:spcAft>
              <a:buClr>
                <a:schemeClr val="tx1"/>
              </a:buClr>
              <a:buSzPct val="100000"/>
              <a:buNone/>
            </a:pPr>
            <a:endParaRPr lang="cs-CZ" sz="1600" b="true" dirty="false">
              <a:effectLst/>
              <a:latin typeface="Calibri" panose="020F0502020204030204" pitchFamily="34" charset="0"/>
              <a:ea typeface="Calibri" panose="020F0502020204030204" pitchFamily="34" charset="0"/>
            </a:endParaRPr>
          </a:p>
          <a:p>
            <a:pPr marL="1163638" lvl="1" indent="0" algn="just">
              <a:lnSpc>
                <a:spcPct val="150000"/>
              </a:lnSpc>
              <a:spcBef>
                <a:spcPts val="0"/>
              </a:spcBef>
              <a:spcAft>
                <a:spcPts val="0"/>
              </a:spcAft>
              <a:buClr>
                <a:schemeClr val="tx1"/>
              </a:buClr>
              <a:buSzPct val="100000"/>
              <a:buNone/>
            </a:pPr>
            <a:r>
              <a:rPr lang="cs-CZ" sz="1600" b="true" dirty="false">
                <a:effectLst/>
                <a:latin typeface="Calibri" panose="020F0502020204030204" pitchFamily="34" charset="0"/>
                <a:ea typeface="Calibri" panose="020F0502020204030204" pitchFamily="34" charset="0"/>
              </a:rPr>
              <a:t>Zapisujte také podporu věrně podle skutečnosti, tedy i potom, co podpořená osoba překročí limit pro bagatelní podporu a propíše se do indikátoru.</a:t>
            </a:r>
            <a:endParaRPr lang="cs-CZ" sz="1600" dirty="false"/>
          </a:p>
        </p:txBody>
      </p:sp>
      <p:sp>
        <p:nvSpPr>
          <p:cNvPr id="4" name="Slide Number Placeholder 3">
            <a:extLst>
              <a:ext uri="{FF2B5EF4-FFF2-40B4-BE49-F238E27FC236}">
                <a16:creationId xmlns:a16="http://schemas.microsoft.com/office/drawing/2014/main" id="{B25AA915-F6F6-D08D-46FE-A5C9C2FC4D82}"/>
              </a:ext>
            </a:extLst>
          </p:cNvPr>
          <p:cNvSpPr>
            <a:spLocks noGrp="true"/>
          </p:cNvSpPr>
          <p:nvPr>
            <p:ph type="sldNum" sz="quarter" idx="12"/>
          </p:nvPr>
        </p:nvSpPr>
        <p:spPr/>
        <p:txBody>
          <a:bodyPr/>
          <a:lstStyle/>
          <a:p>
            <a:fld id="{479BF083-4774-43B1-9AB0-5CC1AC5DD8EE}" type="slidenum">
              <a:rPr lang="cs-CZ" smtClean="false"/>
              <a:pPr/>
              <a:t>37</a:t>
            </a:fld>
            <a:endParaRPr lang="cs-CZ"/>
          </a:p>
        </p:txBody>
      </p:sp>
      <p:pic>
        <p:nvPicPr>
          <p:cNvPr id="5" name="Grafický objekt 4" descr="Vykřičník se souvislou výplní">
            <a:extLst>
              <a:ext uri="{FF2B5EF4-FFF2-40B4-BE49-F238E27FC236}">
                <a16:creationId xmlns:a16="http://schemas.microsoft.com/office/drawing/2014/main" id="{D66B7F32-4E66-45C0-8AEF-29BAD93D2871}"/>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63051" y="5551191"/>
            <a:ext cx="644236" cy="644236"/>
          </a:xfrm>
          <a:prstGeom prst="rect">
            <a:avLst/>
          </a:prstGeom>
        </p:spPr>
      </p:pic>
    </p:spTree>
    <p:extLst>
      <p:ext uri="{BB962C8B-B14F-4D97-AF65-F5344CB8AC3E}">
        <p14:creationId xmlns:p14="http://schemas.microsoft.com/office/powerpoint/2010/main" val="3009521044"/>
      </p:ext>
    </p:extLst>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22360-2C4A-CFEA-79AF-693B1F47BE04}"/>
              </a:ext>
            </a:extLst>
          </p:cNvPr>
          <p:cNvSpPr>
            <a:spLocks noGrp="true"/>
          </p:cNvSpPr>
          <p:nvPr>
            <p:ph type="title"/>
          </p:nvPr>
        </p:nvSpPr>
        <p:spPr/>
        <p:txBody>
          <a:bodyPr/>
          <a:lstStyle/>
          <a:p>
            <a:r>
              <a:rPr lang="cs-CZ" dirty="false">
                <a:cs typeface="Arial"/>
              </a:rPr>
              <a:t>1) Podpora komunitní práce (KP)</a:t>
            </a:r>
          </a:p>
        </p:txBody>
      </p:sp>
      <p:sp>
        <p:nvSpPr>
          <p:cNvPr id="3" name="Content Placeholder 2">
            <a:extLst>
              <a:ext uri="{FF2B5EF4-FFF2-40B4-BE49-F238E27FC236}">
                <a16:creationId xmlns:a16="http://schemas.microsoft.com/office/drawing/2014/main" id="{39A3AA85-F9AF-562B-5290-7EC1F5092857}"/>
              </a:ext>
            </a:extLst>
          </p:cNvPr>
          <p:cNvSpPr>
            <a:spLocks noGrp="true"/>
          </p:cNvSpPr>
          <p:nvPr>
            <p:ph idx="1"/>
          </p:nvPr>
        </p:nvSpPr>
        <p:spPr>
          <a:xfrm>
            <a:off x="540000" y="1375984"/>
            <a:ext cx="8064000" cy="5320016"/>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rámci tohoto řešeného tématu předpokládáme především využití těchto typů podpor z číselníku:</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komunitní práce při práci s komunitou</a:t>
            </a:r>
          </a:p>
          <a:p>
            <a:pPr marL="754825" lvl="3"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Doporučujeme vést prezenční listiny ke každému setkání jádrové skupiny a pro vykázání podpory si vést ke každé osobě z jádrové skupiny evidenci, ve které si budou načítat hodiny účasti na setkáních.</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podpory pracovníky v přímé práci s CS</a:t>
            </a:r>
            <a:r>
              <a:rPr lang="cs-CZ" sz="1800" dirty="false"/>
              <a:t> (poradenství, vzdělávání, supervize apod.) </a:t>
            </a:r>
            <a:r>
              <a:rPr lang="cs-CZ" sz="1800" i="true" dirty="false"/>
              <a:t>- slouží pro evidenci podpory členů realizačního týmu či pracovníků pomáhajících profesí.</a:t>
            </a:r>
          </a:p>
          <a:p>
            <a:pPr marL="754825" lvl="3" indent="-250825" algn="just">
              <a:lnSpc>
                <a:spcPct val="150000"/>
              </a:lnSpc>
              <a:spcBef>
                <a:spcPts val="0"/>
              </a:spcBef>
              <a:spcAft>
                <a:spcPts val="0"/>
              </a:spcAft>
              <a:buClr>
                <a:schemeClr val="tx1"/>
              </a:buClr>
              <a:buSzPct val="100000"/>
              <a:buFont typeface="Arial" panose="020B0604020202020204" pitchFamily="34" charset="0"/>
              <a:buChar char="•"/>
            </a:pPr>
            <a:r>
              <a:rPr lang="cs-CZ" sz="1800" i="true" dirty="false"/>
              <a:t>V případě, že např. peer/komunitní pracovníci (členové RT), jsou zároveň i členové primární CS, nesmí docházet k duplicitnímu zápisu podpory.</a:t>
            </a:r>
          </a:p>
        </p:txBody>
      </p:sp>
      <p:sp>
        <p:nvSpPr>
          <p:cNvPr id="4" name="Slide Number Placeholder 3">
            <a:extLst>
              <a:ext uri="{FF2B5EF4-FFF2-40B4-BE49-F238E27FC236}">
                <a16:creationId xmlns:a16="http://schemas.microsoft.com/office/drawing/2014/main" id="{DD877F63-D6F6-67AA-DEFC-5F3666981E76}"/>
              </a:ext>
            </a:extLst>
          </p:cNvPr>
          <p:cNvSpPr>
            <a:spLocks noGrp="true"/>
          </p:cNvSpPr>
          <p:nvPr>
            <p:ph type="sldNum" sz="quarter" idx="12"/>
          </p:nvPr>
        </p:nvSpPr>
        <p:spPr/>
        <p:txBody>
          <a:bodyPr/>
          <a:lstStyle/>
          <a:p>
            <a:fld id="{479BF083-4774-43B1-9AB0-5CC1AC5DD8EE}" type="slidenum">
              <a:rPr lang="cs-CZ" smtClean="false"/>
              <a:pPr/>
              <a:t>38</a:t>
            </a:fld>
            <a:endParaRPr lang="cs-CZ"/>
          </a:p>
        </p:txBody>
      </p:sp>
    </p:spTree>
    <p:extLst>
      <p:ext uri="{BB962C8B-B14F-4D97-AF65-F5344CB8AC3E}">
        <p14:creationId xmlns:p14="http://schemas.microsoft.com/office/powerpoint/2010/main" val="1578038125"/>
      </p:ext>
    </p:extLst>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AE5E7-5718-06FE-65A0-BF893A903C33}"/>
              </a:ext>
            </a:extLst>
          </p:cNvPr>
          <p:cNvSpPr>
            <a:spLocks noGrp="true"/>
          </p:cNvSpPr>
          <p:nvPr>
            <p:ph type="title"/>
          </p:nvPr>
        </p:nvSpPr>
        <p:spPr/>
        <p:txBody>
          <a:bodyPr/>
          <a:lstStyle/>
          <a:p>
            <a:r>
              <a:rPr lang="cs-CZ" sz="2800" dirty="false">
                <a:cs typeface="Arial"/>
              </a:rPr>
              <a:t>1) KP - Průběžný monitoring</a:t>
            </a:r>
          </a:p>
        </p:txBody>
      </p:sp>
      <p:sp>
        <p:nvSpPr>
          <p:cNvPr id="3" name="Content Placeholder 2">
            <a:extLst>
              <a:ext uri="{FF2B5EF4-FFF2-40B4-BE49-F238E27FC236}">
                <a16:creationId xmlns:a16="http://schemas.microsoft.com/office/drawing/2014/main" id="{F5E81C2E-5D77-3FEA-FE2D-24644C9722C5}"/>
              </a:ext>
            </a:extLst>
          </p:cNvPr>
          <p:cNvSpPr>
            <a:spLocks noGrp="true"/>
          </p:cNvSpPr>
          <p:nvPr>
            <p:ph idx="1"/>
          </p:nvPr>
        </p:nvSpPr>
        <p:spPr>
          <a:xfrm>
            <a:off x="283779" y="1187669"/>
            <a:ext cx="8576441" cy="5969875"/>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Doporučujeme si nastavit způsob, jakým budete naplňování klíčových aktivit a indikátorů sledovat a zapisovat. Jako </a:t>
            </a:r>
            <a:r>
              <a:rPr lang="cs-CZ" sz="1600" b="true" dirty="false"/>
              <a:t>pomůcku pro průběžnou evidenci </a:t>
            </a:r>
            <a:r>
              <a:rPr lang="cs-CZ" sz="1600" dirty="false"/>
              <a:t>můžete využít </a:t>
            </a:r>
            <a:r>
              <a:rPr lang="cs-CZ" sz="1600" b="true" dirty="false"/>
              <a:t>následující dokumenty</a:t>
            </a:r>
            <a:r>
              <a:rPr lang="cs-CZ" sz="1600" dirty="false"/>
              <a:t>:</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Formulář pro průběžný monitoring a závěrečné vyhodnocení plnění klíčových aktivit komunitní práce (A1):  </a:t>
            </a:r>
            <a:r>
              <a:rPr lang="cs-CZ" sz="1600" dirty="false">
                <a:hlinkClick r:id="rId2"/>
              </a:rPr>
              <a:t>https://bit.ly/4hl9Rfe</a:t>
            </a:r>
            <a:endParaRPr lang="cs-CZ" sz="1600" dirty="false"/>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Formulář pro průběžnou evidenci a závěrečné vyhodnocení indikátorů popisujících kontext, proces a dopady komunitní práce (A2):  </a:t>
            </a:r>
            <a:r>
              <a:rPr lang="cs-CZ" sz="1600" dirty="false">
                <a:hlinkClick r:id="rId3"/>
              </a:rPr>
              <a:t>https://bit.ly/40NZ9XK</a:t>
            </a:r>
            <a:endParaRPr lang="cs-CZ" sz="16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Před každou podávanou zprávou o realizaci (</a:t>
            </a:r>
            <a:r>
              <a:rPr lang="cs-CZ" sz="1600" b="true" dirty="false" err="true"/>
              <a:t>ZoR</a:t>
            </a:r>
            <a:r>
              <a:rPr lang="cs-CZ" sz="1600" b="true" dirty="false"/>
              <a:t>) je nutné průběžné výsledky (v závěrečné </a:t>
            </a:r>
            <a:r>
              <a:rPr lang="cs-CZ" sz="1600" b="true" dirty="false" err="true"/>
              <a:t>ZoR</a:t>
            </a:r>
            <a:r>
              <a:rPr lang="cs-CZ" sz="1600" b="true" dirty="false"/>
              <a:t> konečné výsledky) zapsat do online formulářů: </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Komunitní práce OPZ+: monitoring a vyhodnocení plnění klíčových aktivit komunitní práce (A1): </a:t>
            </a:r>
            <a:r>
              <a:rPr lang="cs-CZ" sz="1600" dirty="false">
                <a:hlinkClick r:id="rId4"/>
              </a:rPr>
              <a:t>https://pruzkumy.esfcr.cz/index.php/541355</a:t>
            </a:r>
            <a:endParaRPr lang="cs-CZ" sz="1600" dirty="false"/>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Komunitní práce OPZ+: evidence a vyhodnocení vybraných indikátorů popisujících kontext, proces a dopady (A2): </a:t>
            </a:r>
            <a:r>
              <a:rPr lang="cs-CZ" sz="1600" dirty="false">
                <a:hlinkClick r:id="rId5"/>
              </a:rPr>
              <a:t>https://pruzkumy.esfcr.cz/index.php/641874</a:t>
            </a:r>
            <a:endParaRPr lang="cs-CZ" sz="1600" dirty="false"/>
          </a:p>
          <a:p>
            <a:pPr marL="252000" lvl="2" indent="0" algn="just">
              <a:lnSpc>
                <a:spcPct val="150000"/>
              </a:lnSpc>
              <a:spcBef>
                <a:spcPts val="0"/>
              </a:spcBef>
              <a:spcAft>
                <a:spcPts val="0"/>
              </a:spcAft>
              <a:buClr>
                <a:schemeClr val="tx1"/>
              </a:buClr>
              <a:buSzPct val="100000"/>
              <a:buNone/>
            </a:pPr>
            <a:r>
              <a:rPr lang="cs-CZ" sz="1400" dirty="false">
                <a:solidFill>
                  <a:srgbClr val="FF0000"/>
                </a:solidFill>
              </a:rPr>
              <a:t>Po vyplnění je možné u obou formulářů zapsané hodnoty exportovat jako dokument PDF. Ke každé zprávě o realizaci Vašeho projektu tedy </a:t>
            </a:r>
            <a:r>
              <a:rPr lang="cs-CZ" sz="1400" b="true" dirty="false">
                <a:solidFill>
                  <a:srgbClr val="FF0000"/>
                </a:solidFill>
              </a:rPr>
              <a:t>přiložíte 2 vyexportované dokumenty PDF</a:t>
            </a:r>
            <a:r>
              <a:rPr lang="cs-CZ" sz="1400" dirty="false">
                <a:solidFill>
                  <a:srgbClr val="FF0000"/>
                </a:solidFill>
              </a:rPr>
              <a:t> z 2 online formulářů.</a:t>
            </a:r>
            <a:endParaRPr lang="cs-CZ" sz="1400" dirty="false">
              <a:solidFill>
                <a:srgbClr val="FF0000"/>
              </a:solidFill>
              <a:cs typeface="Arial"/>
            </a:endParaRPr>
          </a:p>
        </p:txBody>
      </p:sp>
      <p:sp>
        <p:nvSpPr>
          <p:cNvPr id="4" name="Slide Number Placeholder 3">
            <a:extLst>
              <a:ext uri="{FF2B5EF4-FFF2-40B4-BE49-F238E27FC236}">
                <a16:creationId xmlns:a16="http://schemas.microsoft.com/office/drawing/2014/main" id="{2B3F0DF6-976F-0626-3F48-54EE9130525E}"/>
              </a:ext>
            </a:extLst>
          </p:cNvPr>
          <p:cNvSpPr>
            <a:spLocks noGrp="true"/>
          </p:cNvSpPr>
          <p:nvPr>
            <p:ph type="sldNum" sz="quarter" idx="12"/>
          </p:nvPr>
        </p:nvSpPr>
        <p:spPr/>
        <p:txBody>
          <a:bodyPr/>
          <a:lstStyle/>
          <a:p>
            <a:fld id="{479BF083-4774-43B1-9AB0-5CC1AC5DD8EE}" type="slidenum">
              <a:rPr lang="cs-CZ" smtClean="false"/>
              <a:pPr/>
              <a:t>39</a:t>
            </a:fld>
            <a:endParaRPr lang="cs-CZ"/>
          </a:p>
        </p:txBody>
      </p:sp>
    </p:spTree>
    <p:extLst>
      <p:ext uri="{BB962C8B-B14F-4D97-AF65-F5344CB8AC3E}">
        <p14:creationId xmlns:p14="http://schemas.microsoft.com/office/powerpoint/2010/main" val="1223555508"/>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Předložení ZoR+ŽoP</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1283855"/>
            <a:ext cx="8064000" cy="5316642"/>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Zpráva o realizaci a žádost o platbu se zpracovávají a předkládají v </a:t>
            </a:r>
            <a:r>
              <a:rPr lang="cs-CZ" sz="1800" dirty="false">
                <a:hlinkClick r:id="rId2">
                  <a:extLst>
                    <a:ext uri="{A12FA001-AC4F-418D-AE19-62706E023703}">
                      <ahyp:hlinkClr xmlns:ahyp="http://schemas.microsoft.com/office/drawing/2018/hyperlinkcolor" val="tx"/>
                    </a:ext>
                  </a:extLst>
                </a:hlinkClick>
              </a:rPr>
              <a:t>IS KP21+</a:t>
            </a:r>
            <a:r>
              <a:rPr lang="cs-CZ" sz="18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Zprávy o realizaci projektu (dále také „</a:t>
            </a:r>
            <a:r>
              <a:rPr lang="cs-CZ" sz="1800" dirty="false" err="true"/>
              <a:t>ZoR</a:t>
            </a:r>
            <a:r>
              <a:rPr lang="cs-CZ" sz="1800" dirty="false"/>
              <a:t>“) a žádosti o platbu (dále také „ŽoP“) jsou předkládány společně. Při předložení je ZoR+ŽoP na straně příjemce opatřena elektronickým podpisem osoby oprávněné jednat za subjekt (statutární zástupce, případně jím zmocněná osoba s platným záznamem plné moci nahrané v IS KP21+ na záložce Plné moci).</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ZoR+ŽoP je v IS KP21+ přijata automaticky ihned poté, co ji příjemce finalizuje a elektronicky podepíše. IS KP21+ eviduje přesný termín (datum a čas) předložení, příjemce má údaje o předložení viditelné v IS KP21+.</a:t>
            </a:r>
          </a:p>
          <a:p>
            <a:pPr marL="628650" lvl="1" indent="0" algn="just">
              <a:lnSpc>
                <a:spcPct val="150000"/>
              </a:lnSpc>
              <a:spcBef>
                <a:spcPts val="1200"/>
              </a:spcBef>
              <a:spcAft>
                <a:spcPts val="0"/>
              </a:spcAft>
              <a:buClr>
                <a:schemeClr val="tx1"/>
              </a:buClr>
              <a:buSzPct val="100000"/>
              <a:buNone/>
            </a:pPr>
            <a:r>
              <a:rPr lang="cs-CZ" sz="1800" b="true" dirty="false">
                <a:highlight>
                  <a:srgbClr val="FFFF00"/>
                </a:highlight>
              </a:rPr>
              <a:t>Žádáme o důsledné vyplnění dle instrukcí obsažených v </a:t>
            </a:r>
            <a:r>
              <a:rPr lang="cs-CZ" sz="1800" b="true" dirty="false">
                <a:highlight>
                  <a:srgbClr val="FFFF00"/>
                </a:highlight>
                <a:hlinkClick r:id="rId3"/>
              </a:rPr>
              <a:t>Pokynech k vyplnění zprávy o realizaci projektu a žádosti o platbu v IS KP21+.</a:t>
            </a:r>
            <a:endParaRPr lang="cs-CZ" sz="1800" b="true" dirty="false">
              <a:highlight>
                <a:srgbClr val="FFFF00"/>
              </a:highlight>
            </a:endParaRPr>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4</a:t>
            </a:fld>
            <a:endParaRPr lang="cs-CZ"/>
          </a:p>
        </p:txBody>
      </p:sp>
      <p:pic>
        <p:nvPicPr>
          <p:cNvPr id="6" name="Grafický objekt 5" descr="Vykřičník se souvislou výplní">
            <a:extLst>
              <a:ext uri="{FF2B5EF4-FFF2-40B4-BE49-F238E27FC236}">
                <a16:creationId xmlns:a16="http://schemas.microsoft.com/office/drawing/2014/main" id="{AE82BD05-4150-4A30-8EDB-264C6ABF2540}"/>
              </a:ext>
            </a:extLst>
          </p:cNvPr>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0000" y="5672363"/>
            <a:ext cx="651492" cy="651492"/>
          </a:xfrm>
          <a:prstGeom prst="rect">
            <a:avLst/>
          </a:prstGeom>
        </p:spPr>
      </p:pic>
    </p:spTree>
    <p:extLst>
      <p:ext uri="{BB962C8B-B14F-4D97-AF65-F5344CB8AC3E}">
        <p14:creationId xmlns:p14="http://schemas.microsoft.com/office/powerpoint/2010/main" val="3846228676"/>
      </p:ext>
    </p:extLst>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301DC-E90D-EA5B-F0B4-F951E4D63CD2}"/>
              </a:ext>
            </a:extLst>
          </p:cNvPr>
          <p:cNvSpPr>
            <a:spLocks noGrp="true"/>
          </p:cNvSpPr>
          <p:nvPr>
            <p:ph type="title"/>
          </p:nvPr>
        </p:nvSpPr>
        <p:spPr/>
        <p:txBody>
          <a:bodyPr/>
          <a:lstStyle/>
          <a:p>
            <a:r>
              <a:rPr lang="cs-CZ" sz="2800" dirty="false">
                <a:cs typeface="Arial"/>
              </a:rPr>
              <a:t>1) KP - Závěrečná evaluace</a:t>
            </a:r>
          </a:p>
        </p:txBody>
      </p:sp>
      <p:sp>
        <p:nvSpPr>
          <p:cNvPr id="3" name="Content Placeholder 2">
            <a:extLst>
              <a:ext uri="{FF2B5EF4-FFF2-40B4-BE49-F238E27FC236}">
                <a16:creationId xmlns:a16="http://schemas.microsoft.com/office/drawing/2014/main" id="{186B45F9-A32D-BA69-FE24-D1B6467B5613}"/>
              </a:ext>
            </a:extLst>
          </p:cNvPr>
          <p:cNvSpPr>
            <a:spLocks noGrp="true"/>
          </p:cNvSpPr>
          <p:nvPr>
            <p:ph idx="1"/>
          </p:nvPr>
        </p:nvSpPr>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Závěrečné vyhodnocení klíčových aktivit </a:t>
            </a:r>
            <a:r>
              <a:rPr lang="cs-CZ" sz="1800" b="true" dirty="false"/>
              <a:t>v části A1 </a:t>
            </a:r>
            <a:r>
              <a:rPr lang="cs-CZ" sz="1800" dirty="false"/>
              <a:t>a závěrečné vyhodnocení vybraných indikátorů </a:t>
            </a:r>
            <a:r>
              <a:rPr lang="cs-CZ" sz="1800" b="true" dirty="false"/>
              <a:t>v části A2 </a:t>
            </a:r>
            <a:r>
              <a:rPr lang="cs-CZ" sz="1800" dirty="false"/>
              <a:t>doloží realizátor </a:t>
            </a:r>
            <a:r>
              <a:rPr lang="cs-CZ" sz="1800" b="true" dirty="false"/>
              <a:t>pouze na závěr projektu jako povinnou přílohu závěrečné zprávy</a:t>
            </a:r>
            <a:r>
              <a:rPr lang="cs-CZ" sz="1800" dirty="false"/>
              <a:t> o realizaci projektu na komunitní práci.</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Závěrečná evaluace dopadu v části B je nepovinná. Nepovinnou závěrečnou evaluaci, resp. kvalitativní vyhodnocení a interpretaci dopadů v rámci části B doloží realizátor </a:t>
            </a:r>
            <a:r>
              <a:rPr lang="cs-CZ" sz="1800" b="true" dirty="false"/>
              <a:t>povinně</a:t>
            </a:r>
            <a:r>
              <a:rPr lang="cs-CZ" sz="1800" dirty="false"/>
              <a:t> jako přílohu závěrečné zprávy projektu po jeho skončení pouze v případě, že ji uvedl do rozpočtu projektu v rámci paušální sazby 40 %.</a:t>
            </a:r>
          </a:p>
        </p:txBody>
      </p:sp>
      <p:sp>
        <p:nvSpPr>
          <p:cNvPr id="4" name="Slide Number Placeholder 3">
            <a:extLst>
              <a:ext uri="{FF2B5EF4-FFF2-40B4-BE49-F238E27FC236}">
                <a16:creationId xmlns:a16="http://schemas.microsoft.com/office/drawing/2014/main" id="{C389EE41-BE8F-ABA8-A4AE-6610E3D60638}"/>
              </a:ext>
            </a:extLst>
          </p:cNvPr>
          <p:cNvSpPr>
            <a:spLocks noGrp="true"/>
          </p:cNvSpPr>
          <p:nvPr>
            <p:ph type="sldNum" sz="quarter" idx="12"/>
          </p:nvPr>
        </p:nvSpPr>
        <p:spPr/>
        <p:txBody>
          <a:bodyPr/>
          <a:lstStyle/>
          <a:p>
            <a:fld id="{479BF083-4774-43B1-9AB0-5CC1AC5DD8EE}" type="slidenum">
              <a:rPr lang="cs-CZ" smtClean="false"/>
              <a:pPr/>
              <a:t>40</a:t>
            </a:fld>
            <a:endParaRPr lang="cs-CZ"/>
          </a:p>
        </p:txBody>
      </p:sp>
    </p:spTree>
    <p:extLst>
      <p:ext uri="{BB962C8B-B14F-4D97-AF65-F5344CB8AC3E}">
        <p14:creationId xmlns:p14="http://schemas.microsoft.com/office/powerpoint/2010/main" val="65400232"/>
      </p:ext>
    </p:extLst>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D0B7A-AD72-9B8E-8168-1CCB9AD95615}"/>
              </a:ext>
            </a:extLst>
          </p:cNvPr>
          <p:cNvSpPr>
            <a:spLocks noGrp="true"/>
          </p:cNvSpPr>
          <p:nvPr>
            <p:ph type="title"/>
          </p:nvPr>
        </p:nvSpPr>
        <p:spPr/>
        <p:txBody>
          <a:bodyPr/>
          <a:lstStyle/>
          <a:p>
            <a:r>
              <a:rPr lang="cs-CZ" dirty="false">
                <a:cs typeface="Arial"/>
              </a:rPr>
              <a:t>2) </a:t>
            </a:r>
            <a:r>
              <a:rPr lang="en-US" dirty="false">
                <a:cs typeface="Arial"/>
              </a:rPr>
              <a:t>PODPORA SOCIÁLNÍCH SLUŽEB</a:t>
            </a:r>
            <a:endParaRPr lang="en-US" dirty="false"/>
          </a:p>
        </p:txBody>
      </p:sp>
      <p:sp>
        <p:nvSpPr>
          <p:cNvPr id="3" name="Content Placeholder 2">
            <a:extLst>
              <a:ext uri="{FF2B5EF4-FFF2-40B4-BE49-F238E27FC236}">
                <a16:creationId xmlns:a16="http://schemas.microsoft.com/office/drawing/2014/main" id="{84956CC6-34F4-3C9F-6458-D1023E3EB41A}"/>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V rámci tohoto řešeného tématu předpokládáme především využití těchto typů  podpor z číselníku:</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sociální práce </a:t>
            </a:r>
            <a:r>
              <a:rPr lang="cs-CZ" sz="1800" dirty="false"/>
              <a:t>(např. ambulantní, terénní činnosti) </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sociálních služeb </a:t>
            </a:r>
            <a:r>
              <a:rPr lang="cs-CZ" sz="1800" dirty="false"/>
              <a:t>(pouze pobytové služby)</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podpory pracovníky v přímé práci s CS </a:t>
            </a:r>
            <a:r>
              <a:rPr lang="cs-CZ" sz="1800" dirty="false"/>
              <a:t>(poradenství, vzdělávání, supervize apod.) </a:t>
            </a:r>
            <a:r>
              <a:rPr lang="cs-CZ" sz="1800" i="true" dirty="false"/>
              <a:t>- slouží pro evidenci podpory členů realizačního týmu či pracovníků pomáhajících profesí, ne cílové skupiny osob se znevýhodněním</a:t>
            </a:r>
            <a:endParaRPr lang="cs-CZ" sz="1800" dirty="false"/>
          </a:p>
        </p:txBody>
      </p:sp>
      <p:sp>
        <p:nvSpPr>
          <p:cNvPr id="4" name="Slide Number Placeholder 3">
            <a:extLst>
              <a:ext uri="{FF2B5EF4-FFF2-40B4-BE49-F238E27FC236}">
                <a16:creationId xmlns:a16="http://schemas.microsoft.com/office/drawing/2014/main" id="{8722567F-AAAC-C6E9-0126-ED13FA6F02B4}"/>
              </a:ext>
            </a:extLst>
          </p:cNvPr>
          <p:cNvSpPr>
            <a:spLocks noGrp="true"/>
          </p:cNvSpPr>
          <p:nvPr>
            <p:ph type="sldNum" sz="quarter" idx="12"/>
          </p:nvPr>
        </p:nvSpPr>
        <p:spPr/>
        <p:txBody>
          <a:bodyPr/>
          <a:lstStyle/>
          <a:p>
            <a:fld id="{479BF083-4774-43B1-9AB0-5CC1AC5DD8EE}" type="slidenum">
              <a:rPr lang="cs-CZ" smtClean="false"/>
              <a:pPr/>
              <a:t>41</a:t>
            </a:fld>
            <a:endParaRPr lang="cs-CZ"/>
          </a:p>
        </p:txBody>
      </p:sp>
    </p:spTree>
    <p:extLst>
      <p:ext uri="{BB962C8B-B14F-4D97-AF65-F5344CB8AC3E}">
        <p14:creationId xmlns:p14="http://schemas.microsoft.com/office/powerpoint/2010/main" val="2828818290"/>
      </p:ext>
    </p:extLst>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D2679-D32B-51FF-D81D-D433AA2DEB57}"/>
              </a:ext>
            </a:extLst>
          </p:cNvPr>
          <p:cNvSpPr>
            <a:spLocks noGrp="true"/>
          </p:cNvSpPr>
          <p:nvPr>
            <p:ph type="title"/>
          </p:nvPr>
        </p:nvSpPr>
        <p:spPr/>
        <p:txBody>
          <a:bodyPr/>
          <a:lstStyle/>
          <a:p>
            <a:r>
              <a:rPr lang="cs-CZ" sz="3000" dirty="false">
                <a:cs typeface="Arial"/>
              </a:rPr>
              <a:t>3) Podpora ohrožených rodin s dětmi</a:t>
            </a:r>
          </a:p>
        </p:txBody>
      </p:sp>
      <p:sp>
        <p:nvSpPr>
          <p:cNvPr id="3" name="Content Placeholder 2">
            <a:extLst>
              <a:ext uri="{FF2B5EF4-FFF2-40B4-BE49-F238E27FC236}">
                <a16:creationId xmlns:a16="http://schemas.microsoft.com/office/drawing/2014/main" id="{4AF2A2A0-53A5-84B8-D42B-B75A105A6BBD}"/>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V rámci tohoto řešeného tématu předpokládáme především využití těchto typů podpor z číselníku:</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prorodinných opatření a poskytnutí podpory rodin s dětmi</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podpory pracovníky v přímé práci s CS </a:t>
            </a:r>
            <a:r>
              <a:rPr lang="cs-CZ" sz="1800" dirty="false"/>
              <a:t>(poradenství, vzdělávání, supervize apod.) </a:t>
            </a:r>
            <a:r>
              <a:rPr lang="cs-CZ" sz="1800" i="true" dirty="false"/>
              <a:t>- slouží pro evidenci podpory členů realizačního týmu či pracovníků pomáhajících profesí, ne cílové skupiny osob se znevýhodněním</a:t>
            </a:r>
            <a:endParaRPr lang="cs-CZ" sz="1800" dirty="false"/>
          </a:p>
        </p:txBody>
      </p:sp>
      <p:sp>
        <p:nvSpPr>
          <p:cNvPr id="4" name="Slide Number Placeholder 3">
            <a:extLst>
              <a:ext uri="{FF2B5EF4-FFF2-40B4-BE49-F238E27FC236}">
                <a16:creationId xmlns:a16="http://schemas.microsoft.com/office/drawing/2014/main" id="{E43D06FB-420D-3044-7B38-55A640850A0A}"/>
              </a:ext>
            </a:extLst>
          </p:cNvPr>
          <p:cNvSpPr>
            <a:spLocks noGrp="true"/>
          </p:cNvSpPr>
          <p:nvPr>
            <p:ph type="sldNum" sz="quarter" idx="12"/>
          </p:nvPr>
        </p:nvSpPr>
        <p:spPr/>
        <p:txBody>
          <a:bodyPr/>
          <a:lstStyle/>
          <a:p>
            <a:fld id="{479BF083-4774-43B1-9AB0-5CC1AC5DD8EE}" type="slidenum">
              <a:rPr lang="cs-CZ" smtClean="false"/>
              <a:pPr/>
              <a:t>42</a:t>
            </a:fld>
            <a:endParaRPr lang="cs-CZ"/>
          </a:p>
        </p:txBody>
      </p:sp>
    </p:spTree>
    <p:extLst>
      <p:ext uri="{BB962C8B-B14F-4D97-AF65-F5344CB8AC3E}">
        <p14:creationId xmlns:p14="http://schemas.microsoft.com/office/powerpoint/2010/main" val="784110107"/>
      </p:ext>
    </p:extLst>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20FCB-4E6C-B666-4007-670D011B9D47}"/>
              </a:ext>
            </a:extLst>
          </p:cNvPr>
          <p:cNvSpPr>
            <a:spLocks noGrp="true"/>
          </p:cNvSpPr>
          <p:nvPr>
            <p:ph type="title"/>
          </p:nvPr>
        </p:nvSpPr>
        <p:spPr>
          <a:xfrm>
            <a:off x="360000" y="0"/>
            <a:ext cx="8562266" cy="1080000"/>
          </a:xfrm>
        </p:spPr>
        <p:txBody>
          <a:bodyPr/>
          <a:lstStyle/>
          <a:p>
            <a:r>
              <a:rPr lang="cs-CZ" sz="2400" dirty="false">
                <a:cs typeface="Arial"/>
              </a:rPr>
              <a:t>4) Podpora OSOB ZÁVISLÝCH NEBO ZÁVISLOSTÍ OHROŽENÝCH</a:t>
            </a:r>
          </a:p>
        </p:txBody>
      </p:sp>
      <p:sp>
        <p:nvSpPr>
          <p:cNvPr id="3" name="Content Placeholder 2">
            <a:extLst>
              <a:ext uri="{FF2B5EF4-FFF2-40B4-BE49-F238E27FC236}">
                <a16:creationId xmlns:a16="http://schemas.microsoft.com/office/drawing/2014/main" id="{9E4EB53F-B53A-DD39-2727-848CC451CAEF}"/>
              </a:ext>
            </a:extLst>
          </p:cNvPr>
          <p:cNvSpPr>
            <a:spLocks noGrp="true"/>
          </p:cNvSpPr>
          <p:nvPr>
            <p:ph idx="1"/>
          </p:nvPr>
        </p:nvSpPr>
        <p:spPr>
          <a:xfrm>
            <a:off x="239200" y="1961636"/>
            <a:ext cx="8400800" cy="5090328"/>
          </a:xfrm>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V rámci tohoto řešeného tématu předpokládáme především využití těchto typů podpor z číselníku:</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sociální práce </a:t>
            </a:r>
            <a:r>
              <a:rPr lang="cs-CZ" sz="1800" dirty="false"/>
              <a:t>(např. ambulantní, terénní činnosti)</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podpory pracovníky v přímé práci s CS </a:t>
            </a:r>
            <a:r>
              <a:rPr lang="cs-CZ" sz="1800" dirty="false"/>
              <a:t>(poradenství, vzdělávání, supervize apod.) </a:t>
            </a:r>
            <a:r>
              <a:rPr lang="cs-CZ" sz="1800" i="true" dirty="false"/>
              <a:t>- slouží pro evidenci podpory členů realizačního týmu či pracovníků pomáhajících profesí, ne cílové skupiny osob se znevýhodněním</a:t>
            </a:r>
            <a:endParaRPr lang="cs-CZ" sz="1800" dirty="false"/>
          </a:p>
        </p:txBody>
      </p:sp>
      <p:sp>
        <p:nvSpPr>
          <p:cNvPr id="4" name="Slide Number Placeholder 3">
            <a:extLst>
              <a:ext uri="{FF2B5EF4-FFF2-40B4-BE49-F238E27FC236}">
                <a16:creationId xmlns:a16="http://schemas.microsoft.com/office/drawing/2014/main" id="{A19EE478-CECB-C8BD-7E7D-27865B203F2B}"/>
              </a:ext>
            </a:extLst>
          </p:cNvPr>
          <p:cNvSpPr>
            <a:spLocks noGrp="true"/>
          </p:cNvSpPr>
          <p:nvPr>
            <p:ph type="sldNum" sz="quarter" idx="12"/>
          </p:nvPr>
        </p:nvSpPr>
        <p:spPr/>
        <p:txBody>
          <a:bodyPr/>
          <a:lstStyle/>
          <a:p>
            <a:fld id="{479BF083-4774-43B1-9AB0-5CC1AC5DD8EE}" type="slidenum">
              <a:rPr lang="cs-CZ" smtClean="false"/>
              <a:pPr/>
              <a:t>43</a:t>
            </a:fld>
            <a:endParaRPr lang="cs-CZ"/>
          </a:p>
        </p:txBody>
      </p:sp>
    </p:spTree>
    <p:extLst>
      <p:ext uri="{BB962C8B-B14F-4D97-AF65-F5344CB8AC3E}">
        <p14:creationId xmlns:p14="http://schemas.microsoft.com/office/powerpoint/2010/main" val="3172975667"/>
      </p:ext>
    </p:extLst>
  </p:cSld>
  <p:clrMapOvr>
    <a:masterClrMapping/>
  </p:clrMapOvr>
  <p:transition spd="slow">
    <p:fade/>
  </p:transition>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F12D3-50B9-4D82-8B00-5F190FB41046}"/>
              </a:ext>
            </a:extLst>
          </p:cNvPr>
          <p:cNvSpPr>
            <a:spLocks noGrp="true"/>
          </p:cNvSpPr>
          <p:nvPr>
            <p:ph type="title"/>
          </p:nvPr>
        </p:nvSpPr>
        <p:spPr>
          <a:xfrm>
            <a:off x="359999" y="0"/>
            <a:ext cx="8553091" cy="1080000"/>
          </a:xfrm>
        </p:spPr>
        <p:txBody>
          <a:bodyPr/>
          <a:lstStyle/>
          <a:p>
            <a:r>
              <a:rPr lang="cs-CZ" sz="2800" dirty="false">
                <a:cs typeface="Arial"/>
              </a:rPr>
              <a:t>5) Podpora řešení dluhové problematiky</a:t>
            </a:r>
          </a:p>
        </p:txBody>
      </p:sp>
      <p:sp>
        <p:nvSpPr>
          <p:cNvPr id="3" name="Content Placeholder 2">
            <a:extLst>
              <a:ext uri="{FF2B5EF4-FFF2-40B4-BE49-F238E27FC236}">
                <a16:creationId xmlns:a16="http://schemas.microsoft.com/office/drawing/2014/main" id="{28F7EFCE-FFE0-77B7-7920-966703FB06C3}"/>
              </a:ext>
            </a:extLst>
          </p:cNvPr>
          <p:cNvSpPr>
            <a:spLocks noGrp="true"/>
          </p:cNvSpPr>
          <p:nvPr>
            <p:ph idx="1"/>
          </p:nvPr>
        </p:nvSpPr>
        <p:spPr>
          <a:xfrm>
            <a:off x="540000" y="1979294"/>
            <a:ext cx="8064000" cy="4320000"/>
          </a:xfrm>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V rámci tohoto řešeného tématu předpokládáme především využití těchto typů podpor z číselníku:</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aktivit k řešení zadluženosti či předluženosti</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podpory pracovníky v přímé práci s CS</a:t>
            </a:r>
            <a:r>
              <a:rPr lang="cs-CZ" sz="1800" dirty="false"/>
              <a:t> (poradenství, vzdělávání, supervize apod.) </a:t>
            </a:r>
            <a:r>
              <a:rPr lang="cs-CZ" sz="1800" i="true" dirty="false"/>
              <a:t>- slouží pro evidenci podpory členů realizačního týmu či pracovníků pomáhajících profesí, ne cílové skupiny osob se znevýhodněním</a:t>
            </a:r>
            <a:endParaRPr lang="cs-CZ" sz="1800" dirty="false"/>
          </a:p>
        </p:txBody>
      </p:sp>
      <p:sp>
        <p:nvSpPr>
          <p:cNvPr id="4" name="Slide Number Placeholder 3">
            <a:extLst>
              <a:ext uri="{FF2B5EF4-FFF2-40B4-BE49-F238E27FC236}">
                <a16:creationId xmlns:a16="http://schemas.microsoft.com/office/drawing/2014/main" id="{F13A71C6-D469-4EA8-FCD5-FA244C0D06A9}"/>
              </a:ext>
            </a:extLst>
          </p:cNvPr>
          <p:cNvSpPr>
            <a:spLocks noGrp="true"/>
          </p:cNvSpPr>
          <p:nvPr>
            <p:ph type="sldNum" sz="quarter" idx="12"/>
          </p:nvPr>
        </p:nvSpPr>
        <p:spPr/>
        <p:txBody>
          <a:bodyPr/>
          <a:lstStyle/>
          <a:p>
            <a:fld id="{479BF083-4774-43B1-9AB0-5CC1AC5DD8EE}" type="slidenum">
              <a:rPr lang="cs-CZ" smtClean="false"/>
              <a:pPr/>
              <a:t>44</a:t>
            </a:fld>
            <a:endParaRPr lang="cs-CZ"/>
          </a:p>
        </p:txBody>
      </p:sp>
    </p:spTree>
    <p:extLst>
      <p:ext uri="{BB962C8B-B14F-4D97-AF65-F5344CB8AC3E}">
        <p14:creationId xmlns:p14="http://schemas.microsoft.com/office/powerpoint/2010/main" val="3932366662"/>
      </p:ext>
    </p:extLst>
  </p:cSld>
  <p:clrMapOvr>
    <a:masterClrMapping/>
  </p:clrMapOvr>
  <p:transition spd="slow">
    <p:fade/>
  </p:transition>
</p:sld>
</file>

<file path=ppt/slides/slide4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C63D8-6F43-9C16-F3A2-7208D4C669DC}"/>
              </a:ext>
            </a:extLst>
          </p:cNvPr>
          <p:cNvSpPr>
            <a:spLocks noGrp="true"/>
          </p:cNvSpPr>
          <p:nvPr>
            <p:ph type="title"/>
          </p:nvPr>
        </p:nvSpPr>
        <p:spPr/>
        <p:txBody>
          <a:bodyPr/>
          <a:lstStyle/>
          <a:p>
            <a:r>
              <a:rPr lang="cs-CZ" dirty="false">
                <a:cs typeface="Arial"/>
              </a:rPr>
              <a:t>6) Podpora posílení výkonu sociální práce na obcích</a:t>
            </a:r>
          </a:p>
        </p:txBody>
      </p:sp>
      <p:sp>
        <p:nvSpPr>
          <p:cNvPr id="3" name="Content Placeholder 2">
            <a:extLst>
              <a:ext uri="{FF2B5EF4-FFF2-40B4-BE49-F238E27FC236}">
                <a16:creationId xmlns:a16="http://schemas.microsoft.com/office/drawing/2014/main" id="{983A88D9-6038-7D20-8E4B-F4C182FE237D}"/>
              </a:ext>
            </a:extLst>
          </p:cNvPr>
          <p:cNvSpPr>
            <a:spLocks noGrp="true"/>
          </p:cNvSpPr>
          <p:nvPr>
            <p:ph idx="1"/>
          </p:nvPr>
        </p:nvSpPr>
        <p:spPr>
          <a:xfrm>
            <a:off x="540000" y="1746755"/>
            <a:ext cx="8064000" cy="4320000"/>
          </a:xfrm>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V rámci tohoto řešeného tématu předpokládáme především využití těchto kategorií podpor z číselníku:</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sz="1800" b="true" dirty="false"/>
              <a:t>Využití sociální práce </a:t>
            </a:r>
            <a:r>
              <a:rPr lang="cs-CZ" sz="1800" dirty="false"/>
              <a:t>(např. ambulantní, terénní činnosti)</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sz="1800" b="true" dirty="false"/>
              <a:t>Využití podpory pracovníky v přímé práci s CS </a:t>
            </a:r>
            <a:r>
              <a:rPr lang="cs-CZ" sz="1800" dirty="false"/>
              <a:t>(poradenství, vzdělávání, supervize apod.) – slouží pro evidenci podpory členů realizačního týmu či pracovníků pomáhajících profesí, ne cílové skupiny osob se znevýhodněním.</a:t>
            </a:r>
          </a:p>
        </p:txBody>
      </p:sp>
      <p:sp>
        <p:nvSpPr>
          <p:cNvPr id="4" name="Slide Number Placeholder 3">
            <a:extLst>
              <a:ext uri="{FF2B5EF4-FFF2-40B4-BE49-F238E27FC236}">
                <a16:creationId xmlns:a16="http://schemas.microsoft.com/office/drawing/2014/main" id="{6A3204E1-D587-9707-0639-35FD82B90F00}"/>
              </a:ext>
            </a:extLst>
          </p:cNvPr>
          <p:cNvSpPr>
            <a:spLocks noGrp="true"/>
          </p:cNvSpPr>
          <p:nvPr>
            <p:ph type="sldNum" sz="quarter" idx="12"/>
          </p:nvPr>
        </p:nvSpPr>
        <p:spPr/>
        <p:txBody>
          <a:bodyPr/>
          <a:lstStyle/>
          <a:p>
            <a:fld id="{479BF083-4774-43B1-9AB0-5CC1AC5DD8EE}" type="slidenum">
              <a:rPr lang="cs-CZ" smtClean="false"/>
              <a:pPr/>
              <a:t>45</a:t>
            </a:fld>
            <a:endParaRPr lang="cs-CZ"/>
          </a:p>
        </p:txBody>
      </p:sp>
    </p:spTree>
    <p:extLst>
      <p:ext uri="{BB962C8B-B14F-4D97-AF65-F5344CB8AC3E}">
        <p14:creationId xmlns:p14="http://schemas.microsoft.com/office/powerpoint/2010/main" val="744073250"/>
      </p:ext>
    </p:extLst>
  </p:cSld>
  <p:clrMapOvr>
    <a:masterClrMapping/>
  </p:clrMapOvr>
  <p:transition spd="slow">
    <p:fade/>
  </p:transition>
</p:sld>
</file>

<file path=ppt/slides/slide4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DB3FD-DEAF-965D-7092-5B23BCF01FF4}"/>
              </a:ext>
            </a:extLst>
          </p:cNvPr>
          <p:cNvSpPr>
            <a:spLocks noGrp="true"/>
          </p:cNvSpPr>
          <p:nvPr>
            <p:ph type="title"/>
          </p:nvPr>
        </p:nvSpPr>
        <p:spPr/>
        <p:txBody>
          <a:bodyPr/>
          <a:lstStyle/>
          <a:p>
            <a:r>
              <a:rPr lang="cs-CZ" dirty="false">
                <a:cs typeface="Arial"/>
              </a:rPr>
              <a:t>7) Podpora prevence zdraví</a:t>
            </a:r>
          </a:p>
        </p:txBody>
      </p:sp>
      <p:sp>
        <p:nvSpPr>
          <p:cNvPr id="3" name="Content Placeholder 2">
            <a:extLst>
              <a:ext uri="{FF2B5EF4-FFF2-40B4-BE49-F238E27FC236}">
                <a16:creationId xmlns:a16="http://schemas.microsoft.com/office/drawing/2014/main" id="{EB11350A-19FF-4838-2987-53D9EB550C93}"/>
              </a:ext>
            </a:extLst>
          </p:cNvPr>
          <p:cNvSpPr>
            <a:spLocks noGrp="true"/>
          </p:cNvSpPr>
          <p:nvPr>
            <p:ph idx="1"/>
          </p:nvPr>
        </p:nvSpPr>
        <p:spPr>
          <a:xfrm>
            <a:off x="540000" y="1925506"/>
            <a:ext cx="8064000" cy="4320000"/>
          </a:xfrm>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V rámci tohoto řešeného tématu předpokládáme především využití těchto typů podpor z číselníku:</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sz="1800" b="true" dirty="false"/>
              <a:t>Využití podpory v oblasti prevence zdraví, využití sociálně zdravotních služeb</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sz="1800" b="true" dirty="false"/>
              <a:t>Využití podpory pracovníky v přímé práci s CS </a:t>
            </a:r>
            <a:r>
              <a:rPr lang="cs-CZ" sz="1800" dirty="false"/>
              <a:t>(poradenství, vzdělávání, supervize apod.) </a:t>
            </a:r>
            <a:r>
              <a:rPr lang="cs-CZ" sz="1800" i="true" dirty="false"/>
              <a:t>- slouží pro evidenci podpory členů realizačního týmu či pracovníků pomáhajících profesí, ne cílové skupiny osob se znevýhodněním</a:t>
            </a:r>
            <a:endParaRPr lang="cs-CZ" sz="1800" dirty="false"/>
          </a:p>
        </p:txBody>
      </p:sp>
      <p:sp>
        <p:nvSpPr>
          <p:cNvPr id="4" name="Slide Number Placeholder 3">
            <a:extLst>
              <a:ext uri="{FF2B5EF4-FFF2-40B4-BE49-F238E27FC236}">
                <a16:creationId xmlns:a16="http://schemas.microsoft.com/office/drawing/2014/main" id="{2F39B754-1999-C94B-2B73-19BB5BE7A0D8}"/>
              </a:ext>
            </a:extLst>
          </p:cNvPr>
          <p:cNvSpPr>
            <a:spLocks noGrp="true"/>
          </p:cNvSpPr>
          <p:nvPr>
            <p:ph type="sldNum" sz="quarter" idx="12"/>
          </p:nvPr>
        </p:nvSpPr>
        <p:spPr/>
        <p:txBody>
          <a:bodyPr/>
          <a:lstStyle/>
          <a:p>
            <a:fld id="{479BF083-4774-43B1-9AB0-5CC1AC5DD8EE}" type="slidenum">
              <a:rPr lang="cs-CZ" smtClean="false"/>
              <a:pPr/>
              <a:t>46</a:t>
            </a:fld>
            <a:endParaRPr lang="cs-CZ"/>
          </a:p>
        </p:txBody>
      </p:sp>
    </p:spTree>
    <p:extLst>
      <p:ext uri="{BB962C8B-B14F-4D97-AF65-F5344CB8AC3E}">
        <p14:creationId xmlns:p14="http://schemas.microsoft.com/office/powerpoint/2010/main" val="1441041575"/>
      </p:ext>
    </p:extLst>
  </p:cSld>
  <p:clrMapOvr>
    <a:masterClrMapping/>
  </p:clrMapOvr>
  <p:transition spd="slow">
    <p:fade/>
  </p:transition>
</p:sld>
</file>

<file path=ppt/slides/slide4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2411B-EB6A-D52B-C758-7EFA98C4531F}"/>
              </a:ext>
            </a:extLst>
          </p:cNvPr>
          <p:cNvSpPr>
            <a:spLocks noGrp="true"/>
          </p:cNvSpPr>
          <p:nvPr>
            <p:ph type="title"/>
          </p:nvPr>
        </p:nvSpPr>
        <p:spPr/>
        <p:txBody>
          <a:bodyPr/>
          <a:lstStyle/>
          <a:p>
            <a:r>
              <a:rPr lang="cs-CZ" dirty="false">
                <a:cs typeface="Arial"/>
              </a:rPr>
              <a:t>8) Podpora participativních metod práce s cílovou skupinou </a:t>
            </a:r>
            <a:endParaRPr lang="cs-CZ" dirty="false"/>
          </a:p>
        </p:txBody>
      </p:sp>
      <p:sp>
        <p:nvSpPr>
          <p:cNvPr id="3" name="Content Placeholder 2">
            <a:extLst>
              <a:ext uri="{FF2B5EF4-FFF2-40B4-BE49-F238E27FC236}">
                <a16:creationId xmlns:a16="http://schemas.microsoft.com/office/drawing/2014/main" id="{E4E3A850-7C63-4876-2E56-870E6AF28E90}"/>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V rámci tohoto tématu není uvedena typologie podpor.</a:t>
            </a:r>
          </a:p>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Eviduje se průběžný monitoring a Dotazník k závěrečné </a:t>
            </a:r>
            <a:r>
              <a:rPr lang="cs-CZ" sz="1800" dirty="false" err="true"/>
              <a:t>ZoR</a:t>
            </a:r>
            <a:r>
              <a:rPr lang="cs-CZ" sz="1800" dirty="false"/>
              <a:t> v rámci výše uvedených aktivit.</a:t>
            </a:r>
          </a:p>
        </p:txBody>
      </p:sp>
      <p:sp>
        <p:nvSpPr>
          <p:cNvPr id="4" name="Slide Number Placeholder 3">
            <a:extLst>
              <a:ext uri="{FF2B5EF4-FFF2-40B4-BE49-F238E27FC236}">
                <a16:creationId xmlns:a16="http://schemas.microsoft.com/office/drawing/2014/main" id="{032B4C1A-85A1-5F90-F8E3-0FE3EA2C04AD}"/>
              </a:ext>
            </a:extLst>
          </p:cNvPr>
          <p:cNvSpPr>
            <a:spLocks noGrp="true"/>
          </p:cNvSpPr>
          <p:nvPr>
            <p:ph type="sldNum" sz="quarter" idx="12"/>
          </p:nvPr>
        </p:nvSpPr>
        <p:spPr/>
        <p:txBody>
          <a:bodyPr/>
          <a:lstStyle/>
          <a:p>
            <a:fld id="{479BF083-4774-43B1-9AB0-5CC1AC5DD8EE}" type="slidenum">
              <a:rPr lang="cs-CZ" smtClean="false"/>
              <a:pPr/>
              <a:t>47</a:t>
            </a:fld>
            <a:endParaRPr lang="cs-CZ"/>
          </a:p>
        </p:txBody>
      </p:sp>
    </p:spTree>
    <p:extLst>
      <p:ext uri="{BB962C8B-B14F-4D97-AF65-F5344CB8AC3E}">
        <p14:creationId xmlns:p14="http://schemas.microsoft.com/office/powerpoint/2010/main" val="3729431858"/>
      </p:ext>
    </p:extLst>
  </p:cSld>
  <p:clrMapOvr>
    <a:masterClrMapping/>
  </p:clrMapOvr>
  <p:transition spd="slow">
    <p:fade/>
  </p:transition>
</p:sld>
</file>

<file path=ppt/slides/slide4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11F98-D25F-F0FC-B4FA-0C19975B8DA7}"/>
              </a:ext>
            </a:extLst>
          </p:cNvPr>
          <p:cNvSpPr>
            <a:spLocks noGrp="true"/>
          </p:cNvSpPr>
          <p:nvPr>
            <p:ph type="title"/>
          </p:nvPr>
        </p:nvSpPr>
        <p:spPr>
          <a:xfrm>
            <a:off x="360000" y="-83138"/>
            <a:ext cx="8424000" cy="1200634"/>
          </a:xfrm>
        </p:spPr>
        <p:txBody>
          <a:bodyPr/>
          <a:lstStyle/>
          <a:p>
            <a:r>
              <a:rPr lang="cs-CZ" sz="3000" dirty="false">
                <a:cs typeface="Arial"/>
              </a:rPr>
              <a:t>9) Podpora programů zaměřených na boj s diskriminací </a:t>
            </a:r>
            <a:r>
              <a:rPr lang="cs-CZ" sz="3000" cap="none" dirty="false">
                <a:cs typeface="Arial"/>
              </a:rPr>
              <a:t>a</a:t>
            </a:r>
            <a:r>
              <a:rPr lang="cs-CZ" sz="3000" dirty="false">
                <a:cs typeface="Arial"/>
              </a:rPr>
              <a:t> </a:t>
            </a:r>
            <a:r>
              <a:rPr lang="cs-CZ" sz="3000" dirty="false" err="true">
                <a:cs typeface="Arial"/>
              </a:rPr>
              <a:t>anticiganismem</a:t>
            </a:r>
            <a:endParaRPr lang="cs-CZ" sz="3000" dirty="false">
              <a:cs typeface="Arial"/>
            </a:endParaRPr>
          </a:p>
        </p:txBody>
      </p:sp>
      <p:sp>
        <p:nvSpPr>
          <p:cNvPr id="3" name="Content Placeholder 2">
            <a:extLst>
              <a:ext uri="{FF2B5EF4-FFF2-40B4-BE49-F238E27FC236}">
                <a16:creationId xmlns:a16="http://schemas.microsoft.com/office/drawing/2014/main" id="{E6B49FFF-2FA7-0558-9CB8-70DFDB32E172}"/>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V rámci tohoto tématu není uvedena typologie podpor.</a:t>
            </a:r>
          </a:p>
          <a:p>
            <a:pPr marL="523875" indent="-250825" algn="just">
              <a:lnSpc>
                <a:spcPct val="150000"/>
              </a:lnSpc>
              <a:spcBef>
                <a:spcPts val="0"/>
              </a:spcBef>
              <a:spcAft>
                <a:spcPts val="0"/>
              </a:spcAft>
              <a:buClr>
                <a:schemeClr val="tx1"/>
              </a:buClr>
              <a:buFont typeface="Arial" panose="020B0604020202020204" pitchFamily="34" charset="0"/>
              <a:buChar char="•"/>
            </a:pPr>
            <a:endParaRPr lang="cs-CZ" sz="1800" dirty="false"/>
          </a:p>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K tomuto tématu nejsou žádné požadavky na průběžný monitoring.</a:t>
            </a:r>
          </a:p>
          <a:p>
            <a:pPr marL="523875" indent="-250825" algn="just">
              <a:lnSpc>
                <a:spcPct val="150000"/>
              </a:lnSpc>
              <a:spcBef>
                <a:spcPts val="0"/>
              </a:spcBef>
              <a:spcAft>
                <a:spcPts val="0"/>
              </a:spcAft>
              <a:buClr>
                <a:schemeClr val="tx1"/>
              </a:buClr>
              <a:buFont typeface="Arial" panose="020B0604020202020204" pitchFamily="34" charset="0"/>
              <a:buChar char="•"/>
            </a:pPr>
            <a:endParaRPr lang="cs-CZ" sz="1800" dirty="false"/>
          </a:p>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Eviduje se Dotazník k závěrečné </a:t>
            </a:r>
            <a:r>
              <a:rPr lang="cs-CZ" sz="1800" dirty="false" err="true"/>
              <a:t>ZoR</a:t>
            </a:r>
            <a:r>
              <a:rPr lang="cs-CZ" sz="1800" dirty="false"/>
              <a:t> v rámci výše uvedených aktivit.</a:t>
            </a:r>
          </a:p>
        </p:txBody>
      </p:sp>
      <p:sp>
        <p:nvSpPr>
          <p:cNvPr id="4" name="Slide Number Placeholder 3">
            <a:extLst>
              <a:ext uri="{FF2B5EF4-FFF2-40B4-BE49-F238E27FC236}">
                <a16:creationId xmlns:a16="http://schemas.microsoft.com/office/drawing/2014/main" id="{6C3CBCF7-E430-8DE3-4D5E-18A1E3367DEF}"/>
              </a:ext>
            </a:extLst>
          </p:cNvPr>
          <p:cNvSpPr>
            <a:spLocks noGrp="true"/>
          </p:cNvSpPr>
          <p:nvPr>
            <p:ph type="sldNum" sz="quarter" idx="12"/>
          </p:nvPr>
        </p:nvSpPr>
        <p:spPr/>
        <p:txBody>
          <a:bodyPr/>
          <a:lstStyle/>
          <a:p>
            <a:fld id="{479BF083-4774-43B1-9AB0-5CC1AC5DD8EE}" type="slidenum">
              <a:rPr lang="cs-CZ" smtClean="false"/>
              <a:pPr/>
              <a:t>48</a:t>
            </a:fld>
            <a:endParaRPr lang="cs-CZ"/>
          </a:p>
        </p:txBody>
      </p:sp>
    </p:spTree>
    <p:extLst>
      <p:ext uri="{BB962C8B-B14F-4D97-AF65-F5344CB8AC3E}">
        <p14:creationId xmlns:p14="http://schemas.microsoft.com/office/powerpoint/2010/main" val="3155144636"/>
      </p:ext>
    </p:extLst>
  </p:cSld>
  <p:clrMapOvr>
    <a:masterClrMapping/>
  </p:clrMapOvr>
  <p:transition spd="slow">
    <p:fade/>
  </p:transition>
</p:sld>
</file>

<file path=ppt/slides/slide4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Kontaktní osoby ve věci monitoringu a evaluace</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321542" y="1376219"/>
            <a:ext cx="8500915" cy="4987636"/>
          </a:xfrm>
        </p:spPr>
        <p:txBody>
          <a:bodyPr vert="horz" lIns="0" tIns="0" rIns="0" bIns="0" rtlCol="false" anchor="t">
            <a:noAutofit/>
          </a:bodyPr>
          <a:lstStyle/>
          <a:p>
            <a:pPr marL="0" indent="0">
              <a:spcBef>
                <a:spcPts val="1200"/>
              </a:spcBef>
              <a:spcAft>
                <a:spcPts val="1200"/>
              </a:spcAft>
              <a:buNone/>
            </a:pPr>
            <a:r>
              <a:rPr lang="cs-CZ" sz="1800" dirty="false">
                <a:cs typeface="Arial"/>
              </a:rPr>
              <a:t>Monitoring a evaluace komunitní práce: </a:t>
            </a:r>
            <a:r>
              <a:rPr lang="cs-CZ" sz="1800" i="true" dirty="false">
                <a:cs typeface="Arial"/>
              </a:rPr>
              <a:t>dotazy vkládejte do klubu výzvy, v případě potřeby budeme konzultovat s OSZ MMR.</a:t>
            </a:r>
          </a:p>
          <a:p>
            <a:pPr marL="0" indent="0">
              <a:spcBef>
                <a:spcPts val="1200"/>
              </a:spcBef>
              <a:spcAft>
                <a:spcPts val="1200"/>
              </a:spcAft>
              <a:buNone/>
            </a:pPr>
            <a:r>
              <a:rPr lang="cs-CZ" sz="1800" dirty="false">
                <a:cs typeface="Arial"/>
              </a:rPr>
              <a:t>Dotazník </a:t>
            </a:r>
            <a:r>
              <a:rPr lang="cs-CZ" sz="1800" dirty="false" err="true">
                <a:cs typeface="Arial"/>
              </a:rPr>
              <a:t>ZoR</a:t>
            </a:r>
            <a:r>
              <a:rPr lang="cs-CZ" sz="1800" dirty="false">
                <a:cs typeface="Arial"/>
              </a:rPr>
              <a:t> a dotazník pro cílovou skupinu (zaměstnatelnost): Ondřej Vrba, tel. 950 192 120, </a:t>
            </a:r>
            <a:r>
              <a:rPr lang="cs-CZ" sz="1800" dirty="false">
                <a:cs typeface="Arial"/>
                <a:hlinkClick r:id="rId3"/>
              </a:rPr>
              <a:t>ondrej.vrba@mpsv.cz</a:t>
            </a:r>
            <a:endParaRPr lang="cs-CZ" sz="1800" dirty="false">
              <a:cs typeface="Arial"/>
              <a:hlinkClick r:id="rId4"/>
            </a:endParaRPr>
          </a:p>
          <a:p>
            <a:pPr marL="0" indent="0">
              <a:spcBef>
                <a:spcPts val="1200"/>
              </a:spcBef>
              <a:spcAft>
                <a:spcPts val="1200"/>
              </a:spcAft>
              <a:buNone/>
            </a:pPr>
            <a:r>
              <a:rPr lang="cs-CZ" sz="1800" dirty="false">
                <a:cs typeface="Arial"/>
              </a:rPr>
              <a:t>Vyplňování typologie podpor v IS ESF: </a:t>
            </a:r>
            <a:r>
              <a:rPr lang="cs-CZ" sz="1800" i="true" dirty="false">
                <a:cs typeface="Arial"/>
              </a:rPr>
              <a:t>obracejte se na svého PM.</a:t>
            </a:r>
            <a:endParaRPr lang="cs-CZ" sz="1800" dirty="false">
              <a:cs typeface="Arial"/>
            </a:endParaRPr>
          </a:p>
          <a:p>
            <a:pPr marL="720725" indent="0" algn="just">
              <a:buNone/>
            </a:pPr>
            <a:endParaRPr lang="cs-CZ" sz="1800" b="true" dirty="false">
              <a:cs typeface="Arial"/>
            </a:endParaRPr>
          </a:p>
          <a:p>
            <a:pPr marL="720725" indent="0" algn="just">
              <a:buNone/>
            </a:pPr>
            <a:r>
              <a:rPr lang="cs-CZ" sz="1800" b="true" dirty="false">
                <a:cs typeface="Arial"/>
              </a:rPr>
              <a:t>V záležitostech týkajících se realizace projektu mimo dotazů ke sběru dat, monitoringu a evaluaci se vždy obracejte na svého projektového manažera </a:t>
            </a:r>
            <a:r>
              <a:rPr lang="cs-CZ" sz="1800" dirty="false">
                <a:cs typeface="Arial"/>
              </a:rPr>
              <a:t>(viz kontakty uvedené v předchozí části prezentace).</a:t>
            </a:r>
          </a:p>
          <a:p>
            <a:pPr marL="0" indent="0">
              <a:buNone/>
            </a:pPr>
            <a:endParaRPr lang="cs-CZ" sz="2200" dirty="false">
              <a:cs typeface="Arial"/>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49</a:t>
            </a:fld>
            <a:endParaRPr lang="cs-CZ"/>
          </a:p>
        </p:txBody>
      </p:sp>
      <p:pic>
        <p:nvPicPr>
          <p:cNvPr id="6" name="Grafický objekt 5" descr="Vykřičník se souvislou výplní">
            <a:extLst>
              <a:ext uri="{FF2B5EF4-FFF2-40B4-BE49-F238E27FC236}">
                <a16:creationId xmlns:a16="http://schemas.microsoft.com/office/drawing/2014/main" id="{8F5D6FB2-00E3-46D7-BA3F-C32B81438600}"/>
              </a:ext>
            </a:extLst>
          </p:cNvPr>
          <p:cNvPicPr>
            <a:picLocks noChangeAspect="true"/>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5059" y="4655061"/>
            <a:ext cx="1001562" cy="1001562"/>
          </a:xfrm>
          <a:prstGeom prst="rect">
            <a:avLst/>
          </a:prstGeom>
        </p:spPr>
      </p:pic>
    </p:spTree>
    <p:extLst>
      <p:ext uri="{BB962C8B-B14F-4D97-AF65-F5344CB8AC3E}">
        <p14:creationId xmlns:p14="http://schemas.microsoft.com/office/powerpoint/2010/main" val="2049537902"/>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5403-AD10-FBCC-AA5F-463A60045ACA}"/>
              </a:ext>
            </a:extLst>
          </p:cNvPr>
          <p:cNvSpPr>
            <a:spLocks noGrp="true"/>
          </p:cNvSpPr>
          <p:nvPr>
            <p:ph type="title"/>
          </p:nvPr>
        </p:nvSpPr>
        <p:spPr/>
        <p:txBody>
          <a:bodyPr/>
          <a:lstStyle/>
          <a:p>
            <a:r>
              <a:rPr lang="cs-CZ" dirty="false">
                <a:cs typeface="Arial"/>
              </a:rPr>
              <a:t>Na co si dát pozor?</a:t>
            </a:r>
            <a:endParaRPr lang="en-US" dirty="false"/>
          </a:p>
        </p:txBody>
      </p:sp>
      <p:sp>
        <p:nvSpPr>
          <p:cNvPr id="3" name="Content Placeholder 2">
            <a:extLst>
              <a:ext uri="{FF2B5EF4-FFF2-40B4-BE49-F238E27FC236}">
                <a16:creationId xmlns:a16="http://schemas.microsoft.com/office/drawing/2014/main" id="{781C7251-4393-A5FC-4DB1-90E087912E74}"/>
              </a:ext>
            </a:extLst>
          </p:cNvPr>
          <p:cNvSpPr>
            <a:spLocks noGrp="true"/>
          </p:cNvSpPr>
          <p:nvPr>
            <p:ph idx="1"/>
          </p:nvPr>
        </p:nvSpPr>
        <p:spPr>
          <a:xfrm>
            <a:off x="536612" y="1300758"/>
            <a:ext cx="8247388" cy="5395242"/>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Dodržet termín předložení – v případě, že nebude možné předložit ZoR+ŽoP v řádném termínu, je nutné </a:t>
            </a:r>
            <a:r>
              <a:rPr lang="cs-CZ" sz="1550" b="true" dirty="false"/>
              <a:t>s předstihem</a:t>
            </a:r>
            <a:r>
              <a:rPr lang="cs-CZ" sz="1550" dirty="false"/>
              <a:t> zaslat žádost o prodloužení lhůty </a:t>
            </a:r>
            <a:r>
              <a:rPr lang="cs-CZ" sz="1550" b="true" dirty="false"/>
              <a:t>interní depeší z projektu adresovanou na Vašeho projektového manažera</a:t>
            </a:r>
            <a:r>
              <a:rPr lang="cs-CZ" sz="1550" dirty="false"/>
              <a:t>. V depeši uveďte relevantní důvod a návrh nového termínu předložení. Lhůtu nelze prodloužit po jejím uplynutí.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Podpis – pouze statutární zástupce nebo jím zmocněná osoba. V případě zmocnění se  plná moc musí vztahovat na ZoR+ŽoP.</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V případě, že je do projektu zapojen </a:t>
            </a:r>
            <a:r>
              <a:rPr lang="cs-CZ" sz="1550" b="true" dirty="false"/>
              <a:t>partner s finančním příspěvkem</a:t>
            </a:r>
            <a:r>
              <a:rPr lang="cs-CZ" sz="1550" dirty="false"/>
              <a:t>, kontrolujeme, zda byl v této </a:t>
            </a:r>
            <a:r>
              <a:rPr lang="cs-CZ" sz="1550" dirty="false" err="true"/>
              <a:t>ZoR</a:t>
            </a:r>
            <a:r>
              <a:rPr lang="cs-CZ" sz="1550" dirty="false"/>
              <a:t> nebo někdy dříve předložen sken smlouvy o partnerství/jednostranného písemného prohlášení partnera a zda smlouva o partnerství/jednostranné prohlášení partnera obsahuje všechny náležitosti.</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550" b="true" dirty="false"/>
              <a:t>Popis aktivit</a:t>
            </a:r>
            <a:r>
              <a:rPr lang="cs-CZ" sz="1550" dirty="false"/>
              <a:t>, které spadají do sledovaného období. </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Struktura popisu a obsah by měl být takový, aby bylo možné vyhodnotit pokrok v realizaci a posoudit způsobilost výdajů navázaných na konkrétní klíčové aktivity. </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Popis realizovaných klíčových aktivit je porovnán s obsahem klíčových aktivit v právním aktu, popřípadě s žádostí o změnu.</a:t>
            </a:r>
          </a:p>
        </p:txBody>
      </p:sp>
      <p:sp>
        <p:nvSpPr>
          <p:cNvPr id="4" name="Slide Number Placeholder 3">
            <a:extLst>
              <a:ext uri="{FF2B5EF4-FFF2-40B4-BE49-F238E27FC236}">
                <a16:creationId xmlns:a16="http://schemas.microsoft.com/office/drawing/2014/main" id="{0466FE4D-5D22-A3C2-DC4E-BC5C394CF422}"/>
              </a:ext>
            </a:extLst>
          </p:cNvPr>
          <p:cNvSpPr>
            <a:spLocks noGrp="true"/>
          </p:cNvSpPr>
          <p:nvPr>
            <p:ph type="sldNum" sz="quarter" idx="12"/>
          </p:nvPr>
        </p:nvSpPr>
        <p:spPr/>
        <p:txBody>
          <a:bodyPr/>
          <a:lstStyle/>
          <a:p>
            <a:fld id="{479BF083-4774-43B1-9AB0-5CC1AC5DD8EE}" type="slidenum">
              <a:rPr lang="cs-CZ" smtClean="false"/>
              <a:pPr/>
              <a:t>5</a:t>
            </a:fld>
            <a:endParaRPr lang="cs-CZ"/>
          </a:p>
        </p:txBody>
      </p:sp>
    </p:spTree>
    <p:extLst>
      <p:ext uri="{BB962C8B-B14F-4D97-AF65-F5344CB8AC3E}">
        <p14:creationId xmlns:p14="http://schemas.microsoft.com/office/powerpoint/2010/main" val="2572869865"/>
      </p:ext>
    </p:extLst>
  </p:cSld>
  <p:clrMapOvr>
    <a:masterClrMapping/>
  </p:clrMapOvr>
  <p:transition spd="slow">
    <p:fade/>
  </p:transition>
</p:sld>
</file>

<file path=ppt/slides/slide5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 </a:t>
            </a:r>
          </a:p>
        </p:txBody>
      </p:sp>
      <p:sp>
        <p:nvSpPr>
          <p:cNvPr id="3" name="Zástupný symbol pro obsah 2"/>
          <p:cNvSpPr>
            <a:spLocks noGrp="true"/>
          </p:cNvSpPr>
          <p:nvPr>
            <p:ph idx="1"/>
          </p:nvPr>
        </p:nvSpPr>
        <p:spPr>
          <a:xfrm>
            <a:off x="540000" y="1241716"/>
            <a:ext cx="8064000" cy="5112568"/>
          </a:xfrm>
        </p:spPr>
        <p:txBody>
          <a:bodyPr anchor="ctr"/>
          <a:lstStyle/>
          <a:p>
            <a:pPr marL="0" indent="0" algn="ctr">
              <a:lnSpc>
                <a:spcPct val="150000"/>
              </a:lnSpc>
              <a:buNone/>
            </a:pPr>
            <a:r>
              <a:rPr lang="cs-CZ" sz="4000" b="true"/>
              <a:t>DĚKUJEME ZA POZORNOST.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50</a:t>
            </a:fld>
            <a:endParaRPr lang="cs-CZ"/>
          </a:p>
        </p:txBody>
      </p:sp>
    </p:spTree>
    <p:extLst>
      <p:ext uri="{BB962C8B-B14F-4D97-AF65-F5344CB8AC3E}">
        <p14:creationId xmlns:p14="http://schemas.microsoft.com/office/powerpoint/2010/main" val="452897092"/>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A02C001A-B4F9-593A-B087-8D6E9EE04145}"/>
              </a:ext>
            </a:extLst>
          </p:cNvPr>
          <p:cNvSpPr>
            <a:spLocks noGrp="true"/>
          </p:cNvSpPr>
          <p:nvPr>
            <p:ph idx="1"/>
          </p:nvPr>
        </p:nvSpPr>
        <p:spPr>
          <a:xfrm>
            <a:off x="540000" y="1819835"/>
            <a:ext cx="8064000" cy="4876165"/>
          </a:xfrm>
        </p:spPr>
        <p:txBody>
          <a:bodyPr/>
          <a:lstStyle/>
          <a:p>
            <a:pPr marL="0" indent="0" algn="ctr">
              <a:buNone/>
            </a:pPr>
            <a:r>
              <a:rPr lang="cs-CZ" sz="4200" dirty="false"/>
              <a:t>Zpráva o realizaci</a:t>
            </a:r>
          </a:p>
          <a:p>
            <a:pPr marL="0" indent="0" algn="ctr">
              <a:buNone/>
            </a:pPr>
            <a:endParaRPr lang="cs-CZ" sz="4200" dirty="false"/>
          </a:p>
        </p:txBody>
      </p:sp>
      <p:sp>
        <p:nvSpPr>
          <p:cNvPr id="4" name="Zástupný symbol pro číslo snímku 3">
            <a:extLst>
              <a:ext uri="{FF2B5EF4-FFF2-40B4-BE49-F238E27FC236}">
                <a16:creationId xmlns:a16="http://schemas.microsoft.com/office/drawing/2014/main" id="{89CA76DB-43CD-E238-9AAD-76A9D3407909}"/>
              </a:ext>
            </a:extLst>
          </p:cNvPr>
          <p:cNvSpPr>
            <a:spLocks noGrp="true"/>
          </p:cNvSpPr>
          <p:nvPr>
            <p:ph type="sldNum" sz="quarter" idx="12"/>
          </p:nvPr>
        </p:nvSpPr>
        <p:spPr/>
        <p:txBody>
          <a:bodyPr/>
          <a:lstStyle/>
          <a:p>
            <a:fld id="{479BF083-4774-43B1-9AB0-5CC1AC5DD8EE}" type="slidenum">
              <a:rPr lang="cs-CZ" smtClean="false"/>
              <a:pPr/>
              <a:t>6</a:t>
            </a:fld>
            <a:endParaRPr lang="cs-CZ"/>
          </a:p>
        </p:txBody>
      </p:sp>
      <p:pic>
        <p:nvPicPr>
          <p:cNvPr id="10" name="Obrázek 9" descr="Obsah obrázku dopis, text, kniha, design&#10;&#10;Obsah vygenerovaný umělou inteligencí může být nesprávný.">
            <a:extLst>
              <a:ext uri="{FF2B5EF4-FFF2-40B4-BE49-F238E27FC236}">
                <a16:creationId xmlns:a16="http://schemas.microsoft.com/office/drawing/2014/main" id="{EF343FC1-A39E-34A4-C93F-45BE70B6E8FE}"/>
              </a:ext>
            </a:extLst>
          </p:cNvPr>
          <p:cNvPicPr>
            <a:picLocks noChangeAspect="true"/>
          </p:cNvPicPr>
          <p:nvPr/>
        </p:nvPicPr>
        <p:blipFill>
          <a:blip r:embed="rId2">
            <a:extLst>
              <a:ext uri="{28A0092B-C50C-407E-A947-70E740481C1C}">
                <a14:useLocalDpi xmlns:a14="http://schemas.microsoft.com/office/drawing/2010/main" val="0"/>
              </a:ext>
            </a:extLst>
          </a:blip>
          <a:stretch>
            <a:fillRect/>
          </a:stretch>
        </p:blipFill>
        <p:spPr>
          <a:xfrm>
            <a:off x="3309937" y="2795587"/>
            <a:ext cx="2524125" cy="2790825"/>
          </a:xfrm>
          <a:prstGeom prst="rect">
            <a:avLst/>
          </a:prstGeom>
        </p:spPr>
      </p:pic>
    </p:spTree>
    <p:extLst>
      <p:ext uri="{BB962C8B-B14F-4D97-AF65-F5344CB8AC3E}">
        <p14:creationId xmlns:p14="http://schemas.microsoft.com/office/powerpoint/2010/main" val="3259322418"/>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CFA00-9B77-AE61-A865-4F073C0A5AF9}"/>
              </a:ext>
            </a:extLst>
          </p:cNvPr>
          <p:cNvSpPr>
            <a:spLocks noGrp="true"/>
          </p:cNvSpPr>
          <p:nvPr>
            <p:ph type="title"/>
          </p:nvPr>
        </p:nvSpPr>
        <p:spPr>
          <a:xfrm>
            <a:off x="314038" y="0"/>
            <a:ext cx="9023926" cy="1080000"/>
          </a:xfrm>
        </p:spPr>
        <p:txBody>
          <a:bodyPr/>
          <a:lstStyle/>
          <a:p>
            <a:r>
              <a:rPr lang="cs-CZ" sz="2800" dirty="false">
                <a:cs typeface="Arial"/>
              </a:rPr>
              <a:t>Záložky Základní informace,</a:t>
            </a:r>
            <a:br>
              <a:rPr lang="cs-CZ" sz="2800" dirty="false">
                <a:cs typeface="Arial"/>
              </a:rPr>
            </a:br>
            <a:r>
              <a:rPr lang="cs-CZ" sz="2800" dirty="false">
                <a:cs typeface="Arial"/>
              </a:rPr>
              <a:t>Identifikace problému</a:t>
            </a:r>
          </a:p>
        </p:txBody>
      </p:sp>
      <p:sp>
        <p:nvSpPr>
          <p:cNvPr id="3" name="Content Placeholder 2">
            <a:extLst>
              <a:ext uri="{FF2B5EF4-FFF2-40B4-BE49-F238E27FC236}">
                <a16:creationId xmlns:a16="http://schemas.microsoft.com/office/drawing/2014/main" id="{F5D5EC43-0BF8-3D43-D627-C5AF70310DD8}"/>
              </a:ext>
            </a:extLst>
          </p:cNvPr>
          <p:cNvSpPr>
            <a:spLocks noGrp="true"/>
          </p:cNvSpPr>
          <p:nvPr>
            <p:ph idx="1"/>
          </p:nvPr>
        </p:nvSpPr>
        <p:spPr>
          <a:xfrm>
            <a:off x="540000" y="1269000"/>
            <a:ext cx="8064000" cy="5427000"/>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Na záložce Základní informace si dejte pozor na vyplnění pole </a:t>
            </a:r>
            <a:r>
              <a:rPr lang="cs-CZ" sz="1800" i="true" dirty="false"/>
              <a:t>Sledované období od - </a:t>
            </a:r>
            <a:r>
              <a:rPr lang="cs-CZ" sz="1800" b="true" dirty="false"/>
              <a:t>V případě, že datum neodpovídá datu zahájení realizace projektu, je nutné provést změnu data</a:t>
            </a:r>
            <a:r>
              <a:rPr lang="cs-CZ" sz="1800" dirty="false"/>
              <a:t>. U navazujících zpráv o realizaci je nutno zajistit návaznost na pole </a:t>
            </a:r>
            <a:r>
              <a:rPr lang="cs-CZ" sz="1800" i="true" dirty="false"/>
              <a:t>Sledované období do </a:t>
            </a:r>
            <a:r>
              <a:rPr lang="cs-CZ" sz="1800" dirty="false"/>
              <a:t>u předchozí schválené </a:t>
            </a:r>
            <a:r>
              <a:rPr lang="cs-CZ" sz="1800" dirty="false" err="true"/>
              <a:t>ZoR</a:t>
            </a:r>
            <a:r>
              <a:rPr lang="cs-CZ" sz="1800" dirty="false"/>
              <a:t>.</a:t>
            </a:r>
          </a:p>
          <a:p>
            <a:pPr marL="250825" lvl="1" indent="-250825" algn="just">
              <a:lnSpc>
                <a:spcPct val="10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Pokud příjemce identifikoval problémy při realizaci projektu, ověřuje se, zda příjemce rovněž vyplnil popis a způsob jejich řešení a zda je zvolené řešení adekvátní pro odstranění uvedených problémů.</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Pokud příjemce žádné problémy neuvede, posuzuje se, zda je toto adekvátní a koresponduje s popisem aktivit.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p:txBody>
      </p:sp>
      <p:sp>
        <p:nvSpPr>
          <p:cNvPr id="4" name="Slide Number Placeholder 3">
            <a:extLst>
              <a:ext uri="{FF2B5EF4-FFF2-40B4-BE49-F238E27FC236}">
                <a16:creationId xmlns:a16="http://schemas.microsoft.com/office/drawing/2014/main" id="{19E105F3-666D-F99C-4E5B-45E897679C8C}"/>
              </a:ext>
            </a:extLst>
          </p:cNvPr>
          <p:cNvSpPr>
            <a:spLocks noGrp="true"/>
          </p:cNvSpPr>
          <p:nvPr>
            <p:ph type="sldNum" sz="quarter" idx="12"/>
          </p:nvPr>
        </p:nvSpPr>
        <p:spPr/>
        <p:txBody>
          <a:bodyPr/>
          <a:lstStyle/>
          <a:p>
            <a:fld id="{479BF083-4774-43B1-9AB0-5CC1AC5DD8EE}" type="slidenum">
              <a:rPr lang="cs-CZ" smtClean="false"/>
              <a:pPr/>
              <a:t>7</a:t>
            </a:fld>
            <a:endParaRPr lang="cs-CZ"/>
          </a:p>
        </p:txBody>
      </p:sp>
    </p:spTree>
    <p:extLst>
      <p:ext uri="{BB962C8B-B14F-4D97-AF65-F5344CB8AC3E}">
        <p14:creationId xmlns:p14="http://schemas.microsoft.com/office/powerpoint/2010/main" val="602506454"/>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6BB75-49DB-C439-7F54-2328EE975610}"/>
              </a:ext>
            </a:extLst>
          </p:cNvPr>
          <p:cNvSpPr>
            <a:spLocks noGrp="true"/>
          </p:cNvSpPr>
          <p:nvPr>
            <p:ph type="title"/>
          </p:nvPr>
        </p:nvSpPr>
        <p:spPr/>
        <p:txBody>
          <a:bodyPr/>
          <a:lstStyle/>
          <a:p>
            <a:r>
              <a:rPr lang="cs-CZ" dirty="false">
                <a:cs typeface="Arial"/>
              </a:rPr>
              <a:t>INDIKÁTORY</a:t>
            </a:r>
            <a:endParaRPr lang="cs-CZ" dirty="false"/>
          </a:p>
        </p:txBody>
      </p:sp>
      <p:sp>
        <p:nvSpPr>
          <p:cNvPr id="3" name="Content Placeholder 2">
            <a:extLst>
              <a:ext uri="{FF2B5EF4-FFF2-40B4-BE49-F238E27FC236}">
                <a16:creationId xmlns:a16="http://schemas.microsoft.com/office/drawing/2014/main" id="{C7C9EF6E-8C0B-6003-FD89-626646416B52}"/>
              </a:ext>
            </a:extLst>
          </p:cNvPr>
          <p:cNvSpPr>
            <a:spLocks noGrp="true"/>
          </p:cNvSpPr>
          <p:nvPr>
            <p:ph idx="1"/>
          </p:nvPr>
        </p:nvSpPr>
        <p:spPr>
          <a:xfrm>
            <a:off x="277091" y="1274619"/>
            <a:ext cx="8506909" cy="5421382"/>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Kontrolujeme </a:t>
            </a:r>
            <a:r>
              <a:rPr lang="cs-CZ" sz="1800" b="true" dirty="false"/>
              <a:t>vyplnění relevantních indikátorů </a:t>
            </a:r>
            <a:r>
              <a:rPr lang="cs-CZ" sz="1800" dirty="false"/>
              <a:t>dle právního aktu. Kontrolujeme </a:t>
            </a:r>
            <a:r>
              <a:rPr lang="cs-CZ" sz="1800" b="true" dirty="false"/>
              <a:t>dosažené hodnoty indikátorů</a:t>
            </a:r>
            <a:r>
              <a:rPr lang="cs-CZ" sz="1800" dirty="false"/>
              <a:t> ve vztahu k uskutečněným aktivitám projektu.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Indikátory týkající se podpořených osob, které jsou sledované prostřednictvím IS ESF, jsou vykazované v </a:t>
            </a:r>
            <a:r>
              <a:rPr lang="cs-CZ" sz="1800" dirty="false" err="true"/>
              <a:t>ZoR</a:t>
            </a:r>
            <a:r>
              <a:rPr lang="cs-CZ" sz="1800" dirty="false"/>
              <a:t> vždy. Údaje o dosažených hodnotách se do </a:t>
            </a:r>
            <a:r>
              <a:rPr lang="cs-CZ" sz="1800" dirty="false" err="true"/>
              <a:t>ZoR</a:t>
            </a:r>
            <a:r>
              <a:rPr lang="cs-CZ" sz="1800" dirty="false"/>
              <a:t> přenášejí na základě stlačení tlačítka příjemcem v IS ESF. V případě, že ve sledovaném období nedošlo k žádné změně, je v </a:t>
            </a:r>
            <a:r>
              <a:rPr lang="cs-CZ" sz="1800" dirty="false" err="true"/>
              <a:t>ZoR</a:t>
            </a:r>
            <a:r>
              <a:rPr lang="cs-CZ" sz="1800" dirty="false"/>
              <a:t> vykázána přírůstková hodnota 0 a dosažená hodnota se rovná poslední schválené hodnotě. I v tomto případě je nutné uvést komentář ke sledovanému období.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Plnění indikátorů, které jsou sledovány mimo IS ESF, se v </a:t>
            </a:r>
            <a:r>
              <a:rPr lang="cs-CZ" sz="1800" dirty="false" err="true"/>
              <a:t>ZoR</a:t>
            </a:r>
            <a:r>
              <a:rPr lang="cs-CZ" sz="1800" dirty="false"/>
              <a:t> vykazují přímo v IS KP21+. V případě, že nedošlo ke změně, toto uveďte do pole komentář.</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400" dirty="false"/>
          </a:p>
          <a:p>
            <a:pPr marL="1163638"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Pokyny pro práci v Systému IS ESF+ </a:t>
            </a:r>
            <a:r>
              <a:rPr lang="cs-CZ" sz="1800" dirty="false">
                <a:hlinkClick r:id="rId2"/>
              </a:rPr>
              <a:t>https://www.esfcr.cz/monitorovani-podporenych-osob-opz-plus/-/dokument/20938553</a:t>
            </a:r>
            <a:endParaRPr lang="cs-CZ" sz="1800" dirty="false"/>
          </a:p>
        </p:txBody>
      </p:sp>
      <p:sp>
        <p:nvSpPr>
          <p:cNvPr id="4" name="Slide Number Placeholder 3">
            <a:extLst>
              <a:ext uri="{FF2B5EF4-FFF2-40B4-BE49-F238E27FC236}">
                <a16:creationId xmlns:a16="http://schemas.microsoft.com/office/drawing/2014/main" id="{1EFED88C-6FB8-021A-6A03-1759D51FC890}"/>
              </a:ext>
            </a:extLst>
          </p:cNvPr>
          <p:cNvSpPr>
            <a:spLocks noGrp="true"/>
          </p:cNvSpPr>
          <p:nvPr>
            <p:ph type="sldNum" sz="quarter" idx="12"/>
          </p:nvPr>
        </p:nvSpPr>
        <p:spPr/>
        <p:txBody>
          <a:bodyPr/>
          <a:lstStyle/>
          <a:p>
            <a:fld id="{479BF083-4774-43B1-9AB0-5CC1AC5DD8EE}" type="slidenum">
              <a:rPr lang="cs-CZ" smtClean="false"/>
              <a:pPr/>
              <a:t>8</a:t>
            </a:fld>
            <a:endParaRPr lang="cs-CZ"/>
          </a:p>
        </p:txBody>
      </p:sp>
      <p:pic>
        <p:nvPicPr>
          <p:cNvPr id="5" name="Grafický objekt 4" descr="Vykřičník se souvislou výplní">
            <a:extLst>
              <a:ext uri="{FF2B5EF4-FFF2-40B4-BE49-F238E27FC236}">
                <a16:creationId xmlns:a16="http://schemas.microsoft.com/office/drawing/2014/main" id="{2F8AC89B-5B50-4590-A553-E07E363BC6B9}"/>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000" y="5535817"/>
            <a:ext cx="1070183" cy="1070183"/>
          </a:xfrm>
          <a:prstGeom prst="rect">
            <a:avLst/>
          </a:prstGeom>
        </p:spPr>
      </p:pic>
    </p:spTree>
    <p:extLst>
      <p:ext uri="{BB962C8B-B14F-4D97-AF65-F5344CB8AC3E}">
        <p14:creationId xmlns:p14="http://schemas.microsoft.com/office/powerpoint/2010/main" val="1467422539"/>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CA8EB-9A0F-713D-96AF-E92FD3B59C4E}"/>
              </a:ext>
            </a:extLst>
          </p:cNvPr>
          <p:cNvSpPr>
            <a:spLocks noGrp="true"/>
          </p:cNvSpPr>
          <p:nvPr>
            <p:ph type="title"/>
          </p:nvPr>
        </p:nvSpPr>
        <p:spPr/>
        <p:txBody>
          <a:bodyPr/>
          <a:lstStyle/>
          <a:p>
            <a:r>
              <a:rPr lang="en-US">
                <a:cs typeface="Arial"/>
              </a:rPr>
              <a:t>INDIKÁTORY - KOMENTÁŘE</a:t>
            </a:r>
            <a:endParaRPr lang="en-US"/>
          </a:p>
        </p:txBody>
      </p:sp>
      <p:sp>
        <p:nvSpPr>
          <p:cNvPr id="3" name="Content Placeholder 2">
            <a:extLst>
              <a:ext uri="{FF2B5EF4-FFF2-40B4-BE49-F238E27FC236}">
                <a16:creationId xmlns:a16="http://schemas.microsoft.com/office/drawing/2014/main" id="{37B72808-4F57-3913-F7FF-0C5E07B48880}"/>
              </a:ext>
            </a:extLst>
          </p:cNvPr>
          <p:cNvSpPr>
            <a:spLocks noGrp="true"/>
          </p:cNvSpPr>
          <p:nvPr>
            <p:ph idx="1"/>
          </p:nvPr>
        </p:nvSpPr>
        <p:spPr>
          <a:xfrm>
            <a:off x="360000" y="1828800"/>
            <a:ext cx="8244000" cy="4553526"/>
          </a:xfrm>
        </p:spPr>
        <p:txBody>
          <a:bodyPr vert="horz" lIns="0" tIns="0" rIns="0" bIns="0" rtlCol="false" anchor="t">
            <a:noAutofit/>
          </a:bodyPr>
          <a:lstStyle/>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Kontrolujeme úplnost a adekvátnost vyplněného popisu, a to </a:t>
            </a:r>
            <a:r>
              <a:rPr lang="cs-CZ" sz="1800" b="true" dirty="false"/>
              <a:t>u všech relevantních indikátorů (dle právního aktu)</a:t>
            </a:r>
            <a:r>
              <a:rPr lang="cs-CZ" sz="1800" dirty="false"/>
              <a:t>, v poli komentář.</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případě indikátorů, které jsou </a:t>
            </a:r>
            <a:r>
              <a:rPr lang="cs-CZ" sz="1800" b="true" dirty="false"/>
              <a:t>sledovány mimo IS ESF (MI 670 102 Využívání podpořených osob) se v </a:t>
            </a:r>
            <a:r>
              <a:rPr lang="cs-CZ" sz="1800" b="true" dirty="false" err="true"/>
              <a:t>ZoR</a:t>
            </a:r>
            <a:r>
              <a:rPr lang="cs-CZ" sz="1800" b="true" dirty="false"/>
              <a:t> vyplňuje komentář vždy</a:t>
            </a:r>
            <a:r>
              <a:rPr lang="cs-CZ" sz="1800" dirty="false"/>
              <a:t>, přičemž za dostačující lze považovat i odkaz na popis realizovaných aktivit.</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případě indikátorů přenášených z IS ESF+ se komentář vyplňuje pro </a:t>
            </a:r>
            <a:r>
              <a:rPr lang="cs-CZ" sz="1800" b="true" dirty="false"/>
              <a:t>MI</a:t>
            </a:r>
            <a:r>
              <a:rPr lang="cs-CZ" sz="1800" dirty="false"/>
              <a:t> </a:t>
            </a:r>
            <a:r>
              <a:rPr lang="cs-CZ" sz="1800" b="true" dirty="false"/>
              <a:t>600 000 Celkový počet účastníků.</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Pro indikátory výstupů sledující dílčí členění dle pohlaví, věku, znevýhodnění atd. se komentář nevyplňuje.</a:t>
            </a:r>
          </a:p>
        </p:txBody>
      </p:sp>
      <p:sp>
        <p:nvSpPr>
          <p:cNvPr id="4" name="Slide Number Placeholder 3">
            <a:extLst>
              <a:ext uri="{FF2B5EF4-FFF2-40B4-BE49-F238E27FC236}">
                <a16:creationId xmlns:a16="http://schemas.microsoft.com/office/drawing/2014/main" id="{12F05404-E5E3-10C0-726E-2FE416A5B2B2}"/>
              </a:ext>
            </a:extLst>
          </p:cNvPr>
          <p:cNvSpPr>
            <a:spLocks noGrp="true"/>
          </p:cNvSpPr>
          <p:nvPr>
            <p:ph type="sldNum" sz="quarter" idx="12"/>
          </p:nvPr>
        </p:nvSpPr>
        <p:spPr/>
        <p:txBody>
          <a:bodyPr/>
          <a:lstStyle/>
          <a:p>
            <a:fld id="{479BF083-4774-43B1-9AB0-5CC1AC5DD8EE}" type="slidenum">
              <a:rPr lang="cs-CZ" smtClean="false"/>
              <a:pPr/>
              <a:t>9</a:t>
            </a:fld>
            <a:endParaRPr lang="cs-CZ"/>
          </a:p>
        </p:txBody>
      </p:sp>
    </p:spTree>
    <p:extLst>
      <p:ext uri="{BB962C8B-B14F-4D97-AF65-F5344CB8AC3E}">
        <p14:creationId xmlns:p14="http://schemas.microsoft.com/office/powerpoint/2010/main" val="736936707"/>
      </p:ext>
    </p:extLst>
  </p:cSld>
  <p:clrMapOvr>
    <a:masterClrMapping/>
  </p:clrMapOvr>
  <p:transition spd="slow">
    <p:fade/>
  </p:transition>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2.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6937348-7977-46A8-9818-642FB21DF6FB}">
  <ds:schemaRefs>
    <ds:schemaRef ds:uri="dfed548f-0517-4d39-90e3-3947398480c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3D88155-0E86-4D14-B6AF-C6806AEE9525}">
  <ds:schemaRefs>
    <ds:schemaRef ds:uri="dfed548f-0517-4d39-90e3-3947398480c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4842</properties:Words>
  <properties:PresentationFormat>Předvádění na obrazovce (4:3)</properties:PresentationFormat>
  <properties:Paragraphs>306</properties:Paragraphs>
  <properties:Slides>50</properties:Slides>
  <properties:Notes>7</properties:Notes>
  <properties:TotalTime>2152</properties:TotalTime>
  <properties:HiddenSlides>0</properties:HiddenSlides>
  <properties:MMClips>0</properties:MMClips>
  <properties:ScaleCrop>false</properties:ScaleCrop>
  <properties:HeadingPairs>
    <vt:vector baseType="variant" size="6">
      <vt:variant>
        <vt:lpstr>Použitá písma</vt:lpstr>
      </vt:variant>
      <vt:variant>
        <vt:i4>7</vt:i4>
      </vt:variant>
      <vt:variant>
        <vt:lpstr>Motiv</vt:lpstr>
      </vt:variant>
      <vt:variant>
        <vt:i4>1</vt:i4>
      </vt:variant>
      <vt:variant>
        <vt:lpstr>Nadpisy snímků</vt:lpstr>
      </vt:variant>
      <vt:variant>
        <vt:i4>50</vt:i4>
      </vt:variant>
    </vt:vector>
  </properties:HeadingPairs>
  <properties:TitlesOfParts>
    <vt:vector baseType="lpstr" size="58">
      <vt:lpstr>Arial</vt:lpstr>
      <vt:lpstr>ArialMT</vt:lpstr>
      <vt:lpstr>Calibri</vt:lpstr>
      <vt:lpstr>Courier New</vt:lpstr>
      <vt:lpstr>Trebuchet MS</vt:lpstr>
      <vt:lpstr>Wingdings</vt:lpstr>
      <vt:lpstr>Wingdings 3</vt:lpstr>
      <vt:lpstr>prezentace</vt:lpstr>
      <vt:lpstr>Seminář pro příjemce výzva č. 03_24_065  </vt:lpstr>
      <vt:lpstr>Kde hledat informace</vt:lpstr>
      <vt:lpstr> </vt:lpstr>
      <vt:lpstr>Předložení ZoR+ŽoP</vt:lpstr>
      <vt:lpstr>Na co si dát pozor?</vt:lpstr>
      <vt:lpstr>Prezentace aplikace PowerPoint</vt:lpstr>
      <vt:lpstr>Záložky Základní informace, Identifikace problému</vt:lpstr>
      <vt:lpstr>INDIKÁTORY</vt:lpstr>
      <vt:lpstr>INDIKÁTORY - KOMENTÁŘE</vt:lpstr>
      <vt:lpstr>PŘENOS Z IS esf</vt:lpstr>
      <vt:lpstr>Specifické datové položky</vt:lpstr>
      <vt:lpstr>Horizontální principy</vt:lpstr>
      <vt:lpstr>Publicita</vt:lpstr>
      <vt:lpstr>Publicita</vt:lpstr>
      <vt:lpstr>Generátor povinné publicity</vt:lpstr>
      <vt:lpstr>dokumenty</vt:lpstr>
      <vt:lpstr>Monitoring: https://pruzkumy.esfcr.cz/index.php/787292 </vt:lpstr>
      <vt:lpstr>Prezentace aplikace PowerPoint</vt:lpstr>
      <vt:lpstr>Veřejná podpora – sociální služby (vyrovnávací platba) a podpora de minimis</vt:lpstr>
      <vt:lpstr>Částka na krytí výdajů</vt:lpstr>
      <vt:lpstr>Kontrola výdajů</vt:lpstr>
      <vt:lpstr>UPOZORNĚNÍ NA způsobilost osobních nákladů zaměstnanců</vt:lpstr>
      <vt:lpstr>PRACOVNÍ VÝKAZY</vt:lpstr>
      <vt:lpstr>Pracovní výkazy a soupiska</vt:lpstr>
      <vt:lpstr>Pracovní výkaz</vt:lpstr>
      <vt:lpstr>Pracovní výkazy – časté chyby</vt:lpstr>
      <vt:lpstr>FORMÁLNÍ NÁLEŽITOSTI ÚČETNÍCH DOKLADŮ - upozornění</vt:lpstr>
      <vt:lpstr>UPOZORNĚNÍ NA STŘET ZÁJMŮ</vt:lpstr>
      <vt:lpstr>UPOZORNĚNÍ NA REGISTR SMLUV</vt:lpstr>
      <vt:lpstr>Čestné prohlášení v ŽOp</vt:lpstr>
      <vt:lpstr>Náprava nedostatků zor+žop</vt:lpstr>
      <vt:lpstr>Využití depeší v IS KP21+</vt:lpstr>
      <vt:lpstr>Kontaktní osoby</vt:lpstr>
      <vt:lpstr>Prezentace aplikace PowerPoint</vt:lpstr>
      <vt:lpstr>Informace ke spolupráci na evaluaci a monitoringu</vt:lpstr>
      <vt:lpstr>Průběžný monitoring a dotazník k závěrečné zprávě</vt:lpstr>
      <vt:lpstr>Evidence bagatelní podpory</vt:lpstr>
      <vt:lpstr>1) Podpora komunitní práce (KP)</vt:lpstr>
      <vt:lpstr>1) KP - Průběžný monitoring</vt:lpstr>
      <vt:lpstr>1) KP - Závěrečná evaluace</vt:lpstr>
      <vt:lpstr>2) PODPORA SOCIÁLNÍCH SLUŽEB</vt:lpstr>
      <vt:lpstr>3) Podpora ohrožených rodin s dětmi</vt:lpstr>
      <vt:lpstr>4) Podpora OSOB ZÁVISLÝCH NEBO ZÁVISLOSTÍ OHROŽENÝCH</vt:lpstr>
      <vt:lpstr>5) Podpora řešení dluhové problematiky</vt:lpstr>
      <vt:lpstr>6) Podpora posílení výkonu sociální práce na obcích</vt:lpstr>
      <vt:lpstr>7) Podpora prevence zdraví</vt:lpstr>
      <vt:lpstr>8) Podpora participativních metod práce s cílovou skupinou </vt:lpstr>
      <vt:lpstr>9) Podpora programů zaměřených na boj s diskriminací a anticiganismem</vt:lpstr>
      <vt:lpstr>Kontaktní osoby ve věci monitoringu a evaluace</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2025-06-17T09:15:43Z</dcterms:modified>
  <cp:revision>493</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