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47"/>
  </p:notesMasterIdLst>
  <p:sldIdLst>
    <p:sldId id="1194" r:id="rId5"/>
    <p:sldId id="1221" r:id="rId6"/>
    <p:sldId id="281" r:id="rId7"/>
    <p:sldId id="271" r:id="rId8"/>
    <p:sldId id="1195" r:id="rId9"/>
    <p:sldId id="1199" r:id="rId10"/>
    <p:sldId id="1149" r:id="rId11"/>
    <p:sldId id="1196" r:id="rId12"/>
    <p:sldId id="1223" r:id="rId13"/>
    <p:sldId id="1166" r:id="rId14"/>
    <p:sldId id="1224" r:id="rId15"/>
    <p:sldId id="1197" r:id="rId16"/>
    <p:sldId id="1225" r:id="rId17"/>
    <p:sldId id="1219" r:id="rId18"/>
    <p:sldId id="1226" r:id="rId19"/>
    <p:sldId id="1150" r:id="rId20"/>
    <p:sldId id="1192" r:id="rId21"/>
    <p:sldId id="1168" r:id="rId22"/>
    <p:sldId id="1227" r:id="rId23"/>
    <p:sldId id="1203" r:id="rId24"/>
    <p:sldId id="1204" r:id="rId25"/>
    <p:sldId id="1205" r:id="rId26"/>
    <p:sldId id="1206" r:id="rId27"/>
    <p:sldId id="1228" r:id="rId28"/>
    <p:sldId id="1212" r:id="rId29"/>
    <p:sldId id="1229" r:id="rId30"/>
    <p:sldId id="1215" r:id="rId31"/>
    <p:sldId id="1216" r:id="rId32"/>
    <p:sldId id="1217" r:id="rId33"/>
    <p:sldId id="1165" r:id="rId34"/>
    <p:sldId id="312" r:id="rId35"/>
    <p:sldId id="1154" r:id="rId36"/>
    <p:sldId id="1193" r:id="rId37"/>
    <p:sldId id="1222" r:id="rId38"/>
    <p:sldId id="386" r:id="rId39"/>
    <p:sldId id="1164" r:id="rId40"/>
    <p:sldId id="1190" r:id="rId41"/>
    <p:sldId id="1178" r:id="rId42"/>
    <p:sldId id="1218" r:id="rId43"/>
    <p:sldId id="1200" r:id="rId44"/>
    <p:sldId id="1220" r:id="rId45"/>
    <p:sldId id="302" r:id="rId46"/>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authors.xml><?xml version="1.0" encoding="utf-8"?>
<p188:authorLst xmlns:p188="http://schemas.microsoft.com/office/powerpoint/2018/8/main" xmlns:a="http://schemas.openxmlformats.org/drawingml/2006/main" xmlns:r="http://schemas.openxmlformats.org/officeDocument/2006/relationships">
  <p188:author id="{AA0D0C28-BB47-3595-CCD5-F3322D8265E9}" initials="SJID(" name="Slávka Jakub Ing., DiS. (MPSV)" providerId="AD" userId="S::jakub.slavka@mpsv.cz::b7455552-9832-4bb5-9792-3a1f83e1aba0"/>
  <p188:author id="{FC0966BD-067C-F3C4-5995-06CD388D3F1E}" initials="HM(" name="Hamplová Monika (MPSV)" providerId="AD" userId="S::monika.hamplova@mpsv.cz::a2d9b300-a1fe-4caa-be0d-7532695d4c3a"/>
</p188:authorLst>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9911" autoAdjust="false"/>
    <p:restoredTop sz="89424" autoAdjust="false"/>
  </p:normalViewPr>
  <p:slideViewPr>
    <p:cSldViewPr showGuides="true">
      <p:cViewPr varScale="true">
        <p:scale>
          <a:sx n="101" d="100"/>
          <a:sy n="101" d="100"/>
        </p:scale>
        <p:origin x="1668" y="102"/>
      </p:cViewPr>
      <p:guideLst>
        <p:guide orient="horz" pos="913"/>
        <p:guide orient="horz" pos="3884"/>
        <p:guide pos="5420"/>
        <p:guide pos="74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44"/>
    </p:cViewPr>
  </p:sorter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notesMasters/notesMaster1.xml" Type="http://schemas.openxmlformats.org/officeDocument/2006/relationships/notesMaster" Id="rId47"/>
    <Relationship Target="viewProps.xml" Type="http://schemas.openxmlformats.org/officeDocument/2006/relationships/viewProps" Id="rId50"/>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authors.xml" Type="http://schemas.microsoft.com/office/2018/10/relationships/authors" Id="rId53"/>
    <Relationship Target="slides/slide1.xml" Type="http://schemas.openxmlformats.org/officeDocument/2006/relationships/slide" Id="rId5"/>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s/slide40.xml" Type="http://schemas.openxmlformats.org/officeDocument/2006/relationships/slide" Id="rId44"/>
    <Relationship Target="tableStyles.xml" Type="http://schemas.openxmlformats.org/officeDocument/2006/relationships/tableStyles" Id="rId52"/>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commentAuthors.xml" Type="http://schemas.openxmlformats.org/officeDocument/2006/relationships/commentAuthors" Id="rId48"/>
    <Relationship Target="slides/slide4.xml" Type="http://schemas.openxmlformats.org/officeDocument/2006/relationships/slide" Id="rId8"/>
    <Relationship Target="theme/theme1.xml" Type="http://schemas.openxmlformats.org/officeDocument/2006/relationships/them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16.xml" Type="http://schemas.openxmlformats.org/officeDocument/2006/relationships/slide" Id="rId20"/>
    <Relationship Target="slides/slide37.xml" Type="http://schemas.openxmlformats.org/officeDocument/2006/relationships/slide" Id="rId41"/>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presProps.xml" Type="http://schemas.openxmlformats.org/officeDocument/2006/relationships/presProps" Id="rId49"/>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07.06.2024</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2532275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15</a:t>
            </a:fld>
            <a:endParaRPr lang="cs-CZ"/>
          </a:p>
        </p:txBody>
      </p:sp>
    </p:spTree>
    <p:extLst>
      <p:ext uri="{BB962C8B-B14F-4D97-AF65-F5344CB8AC3E}">
        <p14:creationId xmlns:p14="http://schemas.microsoft.com/office/powerpoint/2010/main" val="31336533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16</a:t>
            </a:fld>
            <a:endParaRPr lang="cs-CZ"/>
          </a:p>
        </p:txBody>
      </p:sp>
    </p:spTree>
    <p:extLst>
      <p:ext uri="{BB962C8B-B14F-4D97-AF65-F5344CB8AC3E}">
        <p14:creationId xmlns:p14="http://schemas.microsoft.com/office/powerpoint/2010/main" val="3778932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17</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160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18</a:t>
            </a:fld>
            <a:endParaRPr lang="cs-CZ"/>
          </a:p>
        </p:txBody>
      </p:sp>
    </p:spTree>
    <p:extLst>
      <p:ext uri="{BB962C8B-B14F-4D97-AF65-F5344CB8AC3E}">
        <p14:creationId xmlns:p14="http://schemas.microsoft.com/office/powerpoint/2010/main" val="27846905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83284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70923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18468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23</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7814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33635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8590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27</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794248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28884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930081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a:p>
        </p:txBody>
      </p:sp>
    </p:spTree>
    <p:extLst>
      <p:ext uri="{BB962C8B-B14F-4D97-AF65-F5344CB8AC3E}">
        <p14:creationId xmlns:p14="http://schemas.microsoft.com/office/powerpoint/2010/main" val="1234297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indent="0" algn="just">
              <a:buFont typeface="Arial" panose="020B0604020202020204" pitchFamily="34" charset="0"/>
              <a:buNone/>
            </a:pPr>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31</a:t>
            </a:fld>
            <a:endParaRPr lang="cs-CZ"/>
          </a:p>
        </p:txBody>
      </p:sp>
    </p:spTree>
    <p:extLst>
      <p:ext uri="{BB962C8B-B14F-4D97-AF65-F5344CB8AC3E}">
        <p14:creationId xmlns:p14="http://schemas.microsoft.com/office/powerpoint/2010/main" val="39464363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20324904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a:p>
        </p:txBody>
      </p:sp>
    </p:spTree>
    <p:extLst>
      <p:ext uri="{BB962C8B-B14F-4D97-AF65-F5344CB8AC3E}">
        <p14:creationId xmlns:p14="http://schemas.microsoft.com/office/powerpoint/2010/main" val="28493873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a:p>
        </p:txBody>
      </p:sp>
    </p:spTree>
    <p:extLst>
      <p:ext uri="{BB962C8B-B14F-4D97-AF65-F5344CB8AC3E}">
        <p14:creationId xmlns:p14="http://schemas.microsoft.com/office/powerpoint/2010/main" val="946744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91261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36</a:t>
            </a:fld>
            <a:endParaRPr lang="cs-CZ"/>
          </a:p>
        </p:txBody>
      </p:sp>
    </p:spTree>
    <p:extLst>
      <p:ext uri="{BB962C8B-B14F-4D97-AF65-F5344CB8AC3E}">
        <p14:creationId xmlns:p14="http://schemas.microsoft.com/office/powerpoint/2010/main" val="2354989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a:p>
        </p:txBody>
      </p:sp>
    </p:spTree>
    <p:extLst>
      <p:ext uri="{BB962C8B-B14F-4D97-AF65-F5344CB8AC3E}">
        <p14:creationId xmlns:p14="http://schemas.microsoft.com/office/powerpoint/2010/main" val="34653124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a:p>
        </p:txBody>
      </p:sp>
    </p:spTree>
    <p:extLst>
      <p:ext uri="{BB962C8B-B14F-4D97-AF65-F5344CB8AC3E}">
        <p14:creationId xmlns:p14="http://schemas.microsoft.com/office/powerpoint/2010/main" val="2514196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a:p>
        </p:txBody>
      </p:sp>
    </p:spTree>
    <p:extLst>
      <p:ext uri="{BB962C8B-B14F-4D97-AF65-F5344CB8AC3E}">
        <p14:creationId xmlns:p14="http://schemas.microsoft.com/office/powerpoint/2010/main" val="42371519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42</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a:t>
            </a:fld>
            <a:endParaRPr lang="cs-CZ"/>
          </a:p>
        </p:txBody>
      </p:sp>
    </p:spTree>
    <p:extLst>
      <p:ext uri="{BB962C8B-B14F-4D97-AF65-F5344CB8AC3E}">
        <p14:creationId xmlns:p14="http://schemas.microsoft.com/office/powerpoint/2010/main" val="315730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a:p>
        </p:txBody>
      </p:sp>
    </p:spTree>
    <p:extLst>
      <p:ext uri="{BB962C8B-B14F-4D97-AF65-F5344CB8AC3E}">
        <p14:creationId xmlns:p14="http://schemas.microsoft.com/office/powerpoint/2010/main" val="1205581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r>
              <a:rPr lang="cs-CZ" sz="900" baseline="0" dirty="false">
                <a:effectLst/>
                <a:latin typeface="Arial" panose="020B0604020202020204" pitchFamily="34" charset="0"/>
                <a:ea typeface="Calibri" panose="020F0502020204030204" pitchFamily="34" charset="0"/>
                <a:cs typeface="Times New Roman" panose="02020603050405020304" pitchFamily="18" charset="0"/>
              </a:rPr>
              <a:t>Pro posouzení velikosti obce je rozhodný počet obyvatel k poslednímu dni roku předcházejícího podání žádosti o podporu.</a:t>
            </a:r>
            <a:endParaRPr lang="cs-CZ" sz="900" baseline="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7</a:t>
            </a:fld>
            <a:endParaRPr lang="cs-CZ"/>
          </a:p>
        </p:txBody>
      </p:sp>
    </p:spTree>
    <p:extLst>
      <p:ext uri="{BB962C8B-B14F-4D97-AF65-F5344CB8AC3E}">
        <p14:creationId xmlns:p14="http://schemas.microsoft.com/office/powerpoint/2010/main" val="3433154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8</a:t>
            </a:fld>
            <a:endParaRPr lang="cs-CZ"/>
          </a:p>
        </p:txBody>
      </p:sp>
    </p:spTree>
    <p:extLst>
      <p:ext uri="{BB962C8B-B14F-4D97-AF65-F5344CB8AC3E}">
        <p14:creationId xmlns:p14="http://schemas.microsoft.com/office/powerpoint/2010/main" val="1968953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36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306273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1357527548"/>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Mode="External" Target="http://cs.wikipedia.org/wiki/%C3%9Azemn%C3%AD_samospr%C3%A1vn%C3%BD_celek" Type="http://schemas.openxmlformats.org/officeDocument/2006/relationships/hyperlink" Id="rId3"/>
    <Relationship Target="../notesSlides/notesSlide8.xml" Type="http://schemas.openxmlformats.org/officeDocument/2006/relationships/notesSlide" Id="rId2"/>
    <Relationship Target="../slideLayouts/slideLayout2.xml" Type="http://schemas.openxmlformats.org/officeDocument/2006/relationships/slideLayout" Id="rId1"/>
    <Relationship TargetMode="External" Target="http://cs.wikipedia.org/wiki/Pr%C3%A1vn%C3%AD_osobnost" Type="http://schemas.openxmlformats.org/officeDocument/2006/relationships/hyperlink" Id="rId4"/>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Mode="External" Target="mailto:konzultace_opzplus@mmr.gov.cz" Type="http://schemas.openxmlformats.org/officeDocument/2006/relationships/hyperlink"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Mode="External" Target="http://www.participativnimetody.cz/" Type="http://schemas.openxmlformats.org/officeDocument/2006/relationships/hyperlink" Id="rId3"/>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s://www.esfcr.cz/klub-vyzvy-065-podpora-socialniho-zaclenovani-ve-vyloucenych-lokalitach-2" Type="http://schemas.openxmlformats.org/officeDocument/2006/relationships/hyperlink" Id="rId3"/>
    <Relationship TargetMode="External" Target="https://www.esfcr.cz/vyzva-065-opz-plus" Type="http://schemas.openxmlformats.org/officeDocument/2006/relationships/hyperlink" Id="rId2"/>
    <Relationship Target="../slideLayouts/slideLayout2.xml" Type="http://schemas.openxmlformats.org/officeDocument/2006/relationships/slideLayout" Id="rId1"/>
    <Relationship TargetMode="External" Target="https://www.esfcr.cz/pravidla-pro-zadatele-a-prijemce-opz-plus" Type="http://schemas.openxmlformats.org/officeDocument/2006/relationships/hyperlink" Id="rId5"/>
    <Relationship TargetMode="External" Target="https://iskp21.mssf.cz/" Type="http://schemas.openxmlformats.org/officeDocument/2006/relationships/hyperlink" Id="rId4"/>
</Relationships>

</file>

<file path=ppt/slides/_rels/slide30.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Mode="External" Target="https://www.esfcr.cz/monitorovani-podporenych-osob-opz-plus" Type="http://schemas.openxmlformats.org/officeDocument/2006/relationships/hyperlink" Id="rId3"/>
    <Relationship Target="../notesSlides/notesSlide24.xml" Type="http://schemas.openxmlformats.org/officeDocument/2006/relationships/notesSlid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Mode="External" Target="https://iskp21.mssf.cz/" Type="http://schemas.openxmlformats.org/officeDocument/2006/relationships/hyperlink" Id="rId3"/>
    <Relationship Target="../notesSlides/notesSlide29.xml" Type="http://schemas.openxmlformats.org/officeDocument/2006/relationships/notesSlide" Id="rId2"/>
    <Relationship Target="../slideLayouts/slideLayout2.xml" Type="http://schemas.openxmlformats.org/officeDocument/2006/relationships/slideLayout" Id="rId1"/>
    <Relationship TargetMode="External" Target="https://www.esfcr.cz/formulare-a-pokyny-potrebne-v-ramci-pripravy-zadosti-o-podporu-opz-plus/-/dokument/18398069" Type="http://schemas.openxmlformats.org/officeDocument/2006/relationships/hyperlink" Id="rId5"/>
    <Relationship TargetMode="External" Target="https://www.esfcr.cz/formulare-a-pokyny-potrebne-v-ramci-pripravy-zadosti-o-podporu-opz-plus/-/dokument/18398046" Type="http://schemas.openxmlformats.org/officeDocument/2006/relationships/hyperlink" Id="rId4"/>
</Relationships>

</file>

<file path=ppt/slides/_rels/slide37.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3"/>
    <Relationship Target="../notesSlides/notesSlide32.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Mode="External" Target="https://www.esfcr.cz/pravidla-pro-zadatele-a-prijemce-opz-plus" Type="http://schemas.openxmlformats.org/officeDocument/2006/relationships/hyperlink" Id="rId3"/>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Mode="External" Target="mailto:sarka.mullerova@mpsv.cz" Type="http://schemas.openxmlformats.org/officeDocument/2006/relationships/hyperlink" Id="rId3"/>
    <Relationship Target="../notesSlides/notesSlide34.xml" Type="http://schemas.openxmlformats.org/officeDocument/2006/relationships/notesSlide" Id="rId2"/>
    <Relationship Target="../slideLayouts/slideLayout2.xml" Type="http://schemas.openxmlformats.org/officeDocument/2006/relationships/slideLayout" Id="rId1"/>
    <Relationship TargetMode="External" Target="mailto:tereza.havelkova@mpsv.cz" Type="http://schemas.openxmlformats.org/officeDocument/2006/relationships/hyperlink" Id="rId6"/>
    <Relationship TargetMode="External" Target="mailto:gabriela.hubackova@mpsv.cz" Type="http://schemas.openxmlformats.org/officeDocument/2006/relationships/hyperlink" Id="rId5"/>
    <Relationship TargetMode="External" Target="mailto:gabriela.bartesova@mpsv.cz" Type="http://schemas.openxmlformats.org/officeDocument/2006/relationships/hyperlink" Id="rId4"/>
</Relationships>

</file>

<file path=ppt/slides/_rels/slide42.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Mode="External" Target="https://www.esfcr.cz/documents/21802/20592116/Index+soci%C3%A1ln%C3%ADho+vylou%C4%8Den%C3%AD+2021-2023/b72b8748-a088-443c-b322-2b800a109b93" Type="http://schemas.openxmlformats.org/officeDocument/2006/relationships/hyperlink" Id="rId3"/>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pro žadatele</a:t>
            </a:r>
            <a:br>
              <a:rPr lang="cs-CZ" sz="4000" b="false" kern="1200" cap="none" dirty="false">
                <a:latin typeface="+mn-lt"/>
                <a:ea typeface="+mn-ea"/>
                <a:cs typeface="+mn-cs"/>
              </a:rPr>
            </a:br>
            <a:r>
              <a:rPr lang="cs-CZ" sz="4000" b="false" kern="1200" cap="none" dirty="false">
                <a:latin typeface="+mn-lt"/>
                <a:ea typeface="+mn-ea"/>
                <a:cs typeface="+mn-cs"/>
              </a:rPr>
              <a:t>výzva č.</a:t>
            </a:r>
            <a:r>
              <a:rPr lang="cs-CZ" sz="1800" dirty="false">
                <a:effectLst/>
                <a:latin typeface="Arial" panose="020B0604020202020204" pitchFamily="34" charset="0"/>
                <a:ea typeface="Calibri" panose="020F0502020204030204" pitchFamily="34" charset="0"/>
              </a:rPr>
              <a:t> </a:t>
            </a:r>
            <a:r>
              <a:rPr lang="cs-CZ" b="false" kern="1200" cap="none" dirty="false">
                <a:latin typeface="+mn-lt"/>
                <a:ea typeface="+mn-ea"/>
                <a:cs typeface="+mn-cs"/>
              </a:rPr>
              <a:t>03_24_065  </a:t>
            </a:r>
          </a:p>
        </p:txBody>
      </p:sp>
      <p:sp>
        <p:nvSpPr>
          <p:cNvPr id="7" name="Zástupný symbol pro text 6"/>
          <p:cNvSpPr>
            <a:spLocks noGrp="true"/>
          </p:cNvSpPr>
          <p:nvPr>
            <p:ph type="body" sz="quarter" idx="14"/>
          </p:nvPr>
        </p:nvSpPr>
        <p:spPr>
          <a:xfrm>
            <a:off x="1565836" y="5155200"/>
            <a:ext cx="7164328" cy="540000"/>
          </a:xfrm>
        </p:spPr>
        <p:txBody>
          <a:bodyPr/>
          <a:lstStyle/>
          <a:p>
            <a:r>
              <a:rPr lang="cs-CZ" sz="2000" dirty="false"/>
              <a:t>26. 6. 2024, Praha</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86997" y="5132232"/>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5">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dirty="false"/>
              <a:t>Šárka Müllerová, Gabriela Bartesová, Gabriela Hubáčková, Tereza Havelková</a:t>
            </a:r>
          </a:p>
        </p:txBody>
      </p:sp>
    </p:spTree>
    <p:extLst>
      <p:ext uri="{BB962C8B-B14F-4D97-AF65-F5344CB8AC3E}">
        <p14:creationId xmlns:p14="http://schemas.microsoft.com/office/powerpoint/2010/main" val="334059353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Žadatelé</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10</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79512" y="1308754"/>
            <a:ext cx="8712968" cy="6012415"/>
          </a:xfrm>
          <a:prstGeom prst="rect">
            <a:avLst/>
          </a:prstGeom>
          <a:noFill/>
        </p:spPr>
        <p:txBody>
          <a:bodyPr wrap="square">
            <a:spAutoFit/>
          </a:bodyPr>
          <a:lstStyle/>
          <a:p>
            <a:pPr marL="0" indent="0">
              <a:buNone/>
            </a:pPr>
            <a:r>
              <a:rPr lang="cs-CZ" b="true" u="sng" dirty="false"/>
              <a:t>Oprávnění žadatelé: </a:t>
            </a:r>
          </a:p>
          <a:p>
            <a:pPr marL="342900" lvl="0" indent="-342900" algn="just">
              <a:lnSpc>
                <a:spcPct val="107000"/>
              </a:lnSpc>
              <a:buFont typeface="+mj-lt"/>
              <a:buAutoNum type="alphaLcParenR"/>
            </a:pPr>
            <a:r>
              <a:rPr lang="cs-CZ" sz="1800" dirty="false">
                <a:effectLst/>
                <a:latin typeface="Arial" panose="020B0604020202020204" pitchFamily="34" charset="0"/>
                <a:ea typeface="Calibri" panose="020F0502020204030204" pitchFamily="34" charset="0"/>
                <a:cs typeface="Arial" panose="020B0604020202020204" pitchFamily="34" charset="0"/>
              </a:rPr>
              <a:t>nestátní neziskové organizace: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200" dirty="false">
                <a:effectLst/>
                <a:latin typeface="Arial" panose="020B0604020202020204" pitchFamily="34" charset="0"/>
                <a:ea typeface="Calibri" panose="020F0502020204030204" pitchFamily="34" charset="0"/>
                <a:cs typeface="Arial" panose="020B0604020202020204" pitchFamily="34" charset="0"/>
              </a:rPr>
              <a:t>obecně prospěšné společnosti zřízené podle zákona č. 248/1995 Sb., o obecně prospěšných společnostech, ve znění pozdějších předpisů,</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200" dirty="false">
                <a:effectLst/>
                <a:latin typeface="Arial" panose="020B0604020202020204" pitchFamily="34" charset="0"/>
                <a:ea typeface="Calibri" panose="020F0502020204030204" pitchFamily="34" charset="0"/>
                <a:cs typeface="Arial" panose="020B0604020202020204" pitchFamily="34" charset="0"/>
              </a:rPr>
              <a:t>evidované právnické osoby podle zákona č. 3/2002 Sb., o církvích a náboženských společnostech, pokud poskytují zdravotní, kulturní, vzdělávací a sociální služby nebo sociálně právní ochranu dětí,</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200" dirty="false">
                <a:effectLst/>
                <a:latin typeface="Arial" panose="020B0604020202020204" pitchFamily="34" charset="0"/>
                <a:ea typeface="Calibri" panose="020F0502020204030204" pitchFamily="34" charset="0"/>
                <a:cs typeface="Arial" panose="020B0604020202020204" pitchFamily="34" charset="0"/>
              </a:rPr>
              <a:t>spolky podle § 214-302 zákona č. 89/2012 Sb., občanský zákoník,</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200" dirty="false">
                <a:effectLst/>
                <a:latin typeface="Arial" panose="020B0604020202020204" pitchFamily="34" charset="0"/>
                <a:ea typeface="Calibri" panose="020F0502020204030204" pitchFamily="34" charset="0"/>
                <a:cs typeface="Arial" panose="020B0604020202020204" pitchFamily="34" charset="0"/>
              </a:rPr>
              <a:t>ústavy podle § 402-418 zákona č. 89/2012 Sb., občanský zákoník,</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200" dirty="false">
                <a:effectLst/>
                <a:latin typeface="Arial" panose="020B0604020202020204" pitchFamily="34" charset="0"/>
                <a:ea typeface="Calibri" panose="020F0502020204030204" pitchFamily="34" charset="0"/>
                <a:cs typeface="Arial" panose="020B0604020202020204" pitchFamily="34" charset="0"/>
              </a:rPr>
              <a:t>nadace (§ 306-393) a nadační fondy (§ 394-401) zřízené podle zákona č. 89/2012 Sb., občanský zákoník,</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lphaLcParenR" startAt="2"/>
            </a:pPr>
            <a:r>
              <a:rPr lang="cs-CZ" sz="1800" dirty="false">
                <a:effectLst/>
                <a:latin typeface="Arial" panose="020B0604020202020204" pitchFamily="34" charset="0"/>
                <a:ea typeface="Calibri" panose="020F0502020204030204" pitchFamily="34" charset="0"/>
                <a:cs typeface="Arial" panose="020B0604020202020204" pitchFamily="34" charset="0"/>
              </a:rPr>
              <a:t>obce </a:t>
            </a:r>
            <a:r>
              <a:rPr lang="cs-CZ" sz="1200" dirty="false">
                <a:effectLst/>
                <a:latin typeface="Arial" panose="020B0604020202020204" pitchFamily="34" charset="0"/>
                <a:ea typeface="Calibri" panose="020F0502020204030204" pitchFamily="34" charset="0"/>
                <a:cs typeface="Arial" panose="020B0604020202020204" pitchFamily="34" charset="0"/>
              </a:rPr>
              <a:t>podle zákona č. 128/2000 Sb., o obcích (obecní zřízení), včetně zákona č. 314/2002 Sb., o stanovení obcí s pověřeným obecním úřadem a stanovení obcí s rozšířenou působností,</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startAt="2"/>
            </a:pPr>
            <a:r>
              <a:rPr lang="cs-CZ" sz="1800" dirty="false">
                <a:effectLst/>
                <a:latin typeface="Arial" panose="020B0604020202020204" pitchFamily="34" charset="0"/>
                <a:ea typeface="Calibri" panose="020F0502020204030204" pitchFamily="34" charset="0"/>
                <a:cs typeface="Arial" panose="020B0604020202020204" pitchFamily="34" charset="0"/>
              </a:rPr>
              <a:t>příspěvkové organizace zřizované kraji a obcemi </a:t>
            </a:r>
            <a:r>
              <a:rPr lang="cs-CZ" sz="1200" dirty="false">
                <a:effectLst/>
                <a:latin typeface="Arial" panose="020B0604020202020204" pitchFamily="34" charset="0"/>
                <a:ea typeface="Calibri" panose="020F0502020204030204" pitchFamily="34" charset="0"/>
                <a:cs typeface="Arial" panose="020B0604020202020204" pitchFamily="34" charset="0"/>
              </a:rPr>
              <a:t>– organizace zřízené </a:t>
            </a:r>
            <a:r>
              <a:rPr lang="cs-CZ" sz="1200" u="none" strike="noStrike"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tooltip="Územní samosprávný celek"/>
              </a:rPr>
              <a:t>územními samosprávnými celky</a:t>
            </a:r>
            <a:r>
              <a:rPr lang="cs-CZ" sz="1200" dirty="false">
                <a:effectLst/>
                <a:latin typeface="Arial" panose="020B0604020202020204" pitchFamily="34" charset="0"/>
                <a:ea typeface="Calibri" panose="020F0502020204030204" pitchFamily="34" charset="0"/>
                <a:cs typeface="Arial" panose="020B0604020202020204" pitchFamily="34" charset="0"/>
              </a:rPr>
              <a:t> dle zákona č. 250/2000 Sb., o rozpočtových pravidlech územních rozpočtů, a to pro takové činnosti v sociální oblasti v působnosti územních samosprávných celků, které jsou zpravidla neziskové a jejichž rozsah, struktura a složitost vyžadují samostatnou </a:t>
            </a:r>
            <a:r>
              <a:rPr lang="cs-CZ" sz="1200" u="none" strike="noStrike"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tooltip="Právní osobnost"/>
              </a:rPr>
              <a:t>právní subjektivitu</a:t>
            </a:r>
            <a:r>
              <a:rPr lang="cs-CZ" sz="1200" dirty="false">
                <a:effectLst/>
                <a:latin typeface="Arial" panose="020B0604020202020204" pitchFamily="34" charset="0"/>
                <a:ea typeface="Calibri" panose="020F0502020204030204" pitchFamily="34" charset="0"/>
                <a:cs typeface="Arial" panose="020B0604020202020204" pitchFamily="34" charset="0"/>
              </a:rPr>
              <a:t>,</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startAt="2"/>
            </a:pPr>
            <a:r>
              <a:rPr lang="cs-CZ" sz="1800" dirty="false">
                <a:effectLst/>
                <a:latin typeface="Arial" panose="020B0604020202020204" pitchFamily="34" charset="0"/>
                <a:ea typeface="Calibri" panose="020F0502020204030204" pitchFamily="34" charset="0"/>
                <a:cs typeface="Arial" panose="020B0604020202020204" pitchFamily="34" charset="0"/>
              </a:rPr>
              <a:t>dobrovolné svazky obcí </a:t>
            </a:r>
            <a:r>
              <a:rPr lang="cs-CZ" sz="1200" dirty="false">
                <a:effectLst/>
                <a:latin typeface="Arial" panose="020B0604020202020204" pitchFamily="34" charset="0"/>
                <a:ea typeface="Calibri" panose="020F0502020204030204" pitchFamily="34" charset="0"/>
                <a:cs typeface="Arial" panose="020B0604020202020204" pitchFamily="34" charset="0"/>
              </a:rPr>
              <a:t>podle zákona č. 128/2000 Sb., o obcích (obecní zřízení), včetně společenství obcí dle § 53a-f zákona č.128/2000 Sb., o obcích (obecní zřízení),</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startAt="2"/>
            </a:pPr>
            <a:r>
              <a:rPr lang="cs-CZ" sz="1800" dirty="false">
                <a:effectLst/>
                <a:latin typeface="Arial" panose="020B0604020202020204" pitchFamily="34" charset="0"/>
                <a:ea typeface="Calibri" panose="020F0502020204030204" pitchFamily="34" charset="0"/>
                <a:cs typeface="Arial" panose="020B0604020202020204" pitchFamily="34" charset="0"/>
              </a:rPr>
              <a:t>poskytovatelé sociálních služeb zapsaní v registru poskytovatelů sociálních služeb </a:t>
            </a:r>
            <a:r>
              <a:rPr lang="cs-CZ" sz="1200" dirty="false">
                <a:effectLst/>
                <a:latin typeface="Arial" panose="020B0604020202020204" pitchFamily="34" charset="0"/>
                <a:ea typeface="Calibri" panose="020F0502020204030204" pitchFamily="34" charset="0"/>
                <a:cs typeface="Arial" panose="020B0604020202020204" pitchFamily="34" charset="0"/>
              </a:rPr>
              <a:t>podle zákona č. 108/2006 Sb., o sociálních službách, ve znění pozdějších předpisů,</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startAt="2"/>
            </a:pPr>
            <a:r>
              <a:rPr lang="cs-CZ" sz="1800" dirty="false">
                <a:effectLst/>
                <a:latin typeface="Arial" panose="020B0604020202020204" pitchFamily="34" charset="0"/>
                <a:ea typeface="Calibri" panose="020F0502020204030204" pitchFamily="34" charset="0"/>
                <a:cs typeface="Arial" panose="020B0604020202020204" pitchFamily="34" charset="0"/>
              </a:rPr>
              <a:t>poskytovatelé zdravotních služeb </a:t>
            </a:r>
            <a:r>
              <a:rPr lang="cs-CZ" sz="1200" dirty="false">
                <a:effectLst/>
                <a:latin typeface="Arial" panose="020B0604020202020204" pitchFamily="34" charset="0"/>
                <a:ea typeface="Calibri" panose="020F0502020204030204" pitchFamily="34" charset="0"/>
                <a:cs typeface="Arial" panose="020B0604020202020204" pitchFamily="34" charset="0"/>
              </a:rPr>
              <a:t>podle zákona č. 372/2011 Sb., o zdravotních službách, ve znění pozdějších předpisů.</a:t>
            </a:r>
          </a:p>
          <a:p>
            <a:pPr lvl="0" algn="just">
              <a:lnSpc>
                <a:spcPct val="107000"/>
              </a:lnSpc>
              <a:spcAft>
                <a:spcPts val="800"/>
              </a:spcAft>
            </a:pP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sz="1800" dirty="false"/>
          </a:p>
        </p:txBody>
      </p:sp>
    </p:spTree>
    <p:extLst>
      <p:ext uri="{BB962C8B-B14F-4D97-AF65-F5344CB8AC3E}">
        <p14:creationId xmlns:p14="http://schemas.microsoft.com/office/powerpoint/2010/main" val="12345913"/>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F62546-CE9F-1285-4604-A6AD97D0FB12}"/>
              </a:ext>
            </a:extLst>
          </p:cNvPr>
          <p:cNvSpPr>
            <a:spLocks noGrp="true"/>
          </p:cNvSpPr>
          <p:nvPr>
            <p:ph type="title"/>
          </p:nvPr>
        </p:nvSpPr>
        <p:spPr/>
        <p:txBody>
          <a:bodyPr/>
          <a:lstStyle/>
          <a:p>
            <a:r>
              <a:rPr lang="cs-CZ" dirty="false"/>
              <a:t>…</a:t>
            </a:r>
          </a:p>
        </p:txBody>
      </p:sp>
      <p:sp>
        <p:nvSpPr>
          <p:cNvPr id="3" name="Zástupný obsah 2">
            <a:extLst>
              <a:ext uri="{FF2B5EF4-FFF2-40B4-BE49-F238E27FC236}">
                <a16:creationId xmlns:a16="http://schemas.microsoft.com/office/drawing/2014/main" id="{5BFF399A-98DD-B22C-DC9D-13D85C22F7C9}"/>
              </a:ext>
            </a:extLst>
          </p:cNvPr>
          <p:cNvSpPr>
            <a:spLocks noGrp="true"/>
          </p:cNvSpPr>
          <p:nvPr>
            <p:ph idx="1"/>
          </p:nvPr>
        </p:nvSpPr>
        <p:spPr>
          <a:xfrm>
            <a:off x="360000" y="1196752"/>
            <a:ext cx="8424000" cy="5319248"/>
          </a:xfrm>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Pozor!</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Pro některé aktivity jsou vydefinováni jen určití oprávnění žadatelé.</a:t>
            </a:r>
          </a:p>
          <a:p>
            <a:pPr marL="285750" marR="0" lvl="0" indent="-285750" algn="just" defTabSz="914400" rtl="false" eaLnBrk="true" fontAlgn="auto" latinLnBrk="false" hangingPunct="true">
              <a:lnSpc>
                <a:spcPct val="107000"/>
              </a:lnSpc>
              <a:spcBef>
                <a:spcPts val="0"/>
              </a:spcBef>
              <a:spcAft>
                <a:spcPts val="800"/>
              </a:spcAft>
              <a:buClrTx/>
              <a:buSzTx/>
              <a:buFont typeface="Arial" panose="020B0604020202020204" pitchFamily="34" charset="0"/>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mn-ea"/>
                <a:cs typeface="Arial" panose="020B0604020202020204" pitchFamily="34" charset="0"/>
              </a:rPr>
              <a:t>Žadatel typu f) - poskytovatelé zdrav. služeb je oprávněným žadatelem jen u aktivity </a:t>
            </a:r>
            <a:r>
              <a:rPr kumimoji="false" lang="cs-CZ" sz="1800" b="false" i="true" u="none" strike="noStrike" kern="1200" cap="none" spc="0" normalizeH="false" baseline="0" noProof="false" dirty="false">
                <a:ln>
                  <a:noFill/>
                </a:ln>
                <a:solidFill>
                  <a:srgbClr val="084A8B"/>
                </a:solidFill>
                <a:effectLst/>
                <a:uLnTx/>
                <a:uFillTx/>
                <a:latin typeface="Arial" panose="020B0604020202020204" pitchFamily="34" charset="0"/>
                <a:ea typeface="+mn-ea"/>
                <a:cs typeface="Arial" panose="020B0604020202020204" pitchFamily="34" charset="0"/>
              </a:rPr>
              <a:t>7) Podpora prevence zdraví.</a:t>
            </a:r>
          </a:p>
          <a:p>
            <a:pPr marL="285750" marR="0" lvl="0" indent="-285750" algn="just" defTabSz="914400" rtl="false" eaLnBrk="true" fontAlgn="auto" latinLnBrk="false" hangingPunct="true">
              <a:lnSpc>
                <a:spcPct val="107000"/>
              </a:lnSpc>
              <a:spcBef>
                <a:spcPts val="0"/>
              </a:spcBef>
              <a:spcAft>
                <a:spcPts val="0"/>
              </a:spcAft>
              <a:buClrTx/>
              <a:buSzTx/>
              <a:buFont typeface="Arial" panose="020B0604020202020204" pitchFamily="34" charset="0"/>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Pro aktivitu </a:t>
            </a:r>
            <a:r>
              <a:rPr kumimoji="false" lang="cs-CZ" sz="1800" b="false" i="tru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2) Podpora soc. služeb a 3) Podpora ohrožených rodin s dětmi</a:t>
            </a:r>
            <a:r>
              <a:rPr kumimoji="false" 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Arial" panose="020B0604020202020204" pitchFamily="34" charset="0"/>
              </a:rPr>
              <a:t> je oprávněným žadatelem jen typ žadatele e) - poskytovatelé sociálních služeb zapsaní v registru poskytovatelů sociálních služeb.</a:t>
            </a:r>
          </a:p>
          <a:p>
            <a:pPr marL="285750" marR="0" lvl="0" indent="-285750" algn="just" defTabSz="914400" rtl="false" eaLnBrk="true" fontAlgn="auto" latinLnBrk="false" hangingPunct="true">
              <a:lnSpc>
                <a:spcPct val="107000"/>
              </a:lnSpc>
              <a:spcBef>
                <a:spcPts val="0"/>
              </a:spcBef>
              <a:spcAft>
                <a:spcPts val="0"/>
              </a:spcAft>
              <a:buClrTx/>
              <a:buSzTx/>
              <a:buFont typeface="Arial" panose="020B0604020202020204" pitchFamily="34" charset="0"/>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Times New Roman" panose="02020603050405020304" pitchFamily="18" charset="0"/>
              </a:rPr>
              <a:t>Pro aktivitu 6) Posílení výkonu sociální práce na obcích je oprávněným žadatelem jen typ žadatele b) a d) – obce a dobrovolné svazky obcí dle zákonů uvedených ve výzvě</a:t>
            </a:r>
          </a:p>
          <a:p>
            <a:pPr marL="285750" indent="-285750" algn="just">
              <a:lnSpc>
                <a:spcPct val="107000"/>
              </a:lnSpc>
              <a:spcBef>
                <a:spcPts val="0"/>
              </a:spcBef>
              <a:spcAft>
                <a:spcPts val="0"/>
              </a:spcAft>
              <a:buClrTx/>
              <a:buSzTx/>
              <a:buFont typeface="Arial" panose="020B0604020202020204" pitchFamily="34" charset="0"/>
              <a:buChar char="•"/>
              <a:defRPr/>
            </a:pPr>
            <a:r>
              <a:rPr lang="cs-CZ" sz="1800" dirty="false">
                <a:solidFill>
                  <a:srgbClr val="084A8B"/>
                </a:solidFill>
                <a:latin typeface="Arial" panose="020B0604020202020204" pitchFamily="34" charset="0"/>
                <a:ea typeface="Calibri" panose="020F0502020204030204" pitchFamily="34" charset="0"/>
                <a:cs typeface="Arial" panose="020B0604020202020204" pitchFamily="34" charset="0"/>
              </a:rPr>
              <a:t>Oprávněným žadatelem nesmí být škola nebo školské zařízení zapsané do školského rejstříku,</a:t>
            </a:r>
            <a:endParaRPr lang="cs-CZ" sz="1800" dirty="false">
              <a:solidFill>
                <a:srgbClr val="084A8B"/>
              </a:solidFill>
              <a:latin typeface="Arial" panose="020B0604020202020204" pitchFamily="34" charset="0"/>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7000"/>
              </a:lnSpc>
              <a:spcBef>
                <a:spcPts val="0"/>
              </a:spcBef>
              <a:spcAft>
                <a:spcPts val="0"/>
              </a:spcAft>
              <a:buClrTx/>
              <a:buSzTx/>
              <a:buFont typeface="Arial" panose="020B0604020202020204" pitchFamily="34" charset="0"/>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Times New Roman" panose="02020603050405020304" pitchFamily="18" charset="0"/>
              </a:rPr>
              <a:t>Oprávněným žadatelem nesmí být příspěvková organizace zřizovaná organizační složkou státu jako poskytovatel sociálních služeb zapsaný v registru poskytovatelů sociálních služeb podle zákona č. 108/2006 Sb., o sociálních službách, ve znění pozdějších předpisů</a:t>
            </a:r>
          </a:p>
          <a:p>
            <a:endParaRPr lang="cs-CZ" dirty="false"/>
          </a:p>
        </p:txBody>
      </p:sp>
      <p:sp>
        <p:nvSpPr>
          <p:cNvPr id="4" name="Zástupný symbol pro číslo snímku 3">
            <a:extLst>
              <a:ext uri="{FF2B5EF4-FFF2-40B4-BE49-F238E27FC236}">
                <a16:creationId xmlns:a16="http://schemas.microsoft.com/office/drawing/2014/main" id="{8F88A6EC-BC38-6F92-C0DB-1652F386B9CD}"/>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Tree>
    <p:extLst>
      <p:ext uri="{BB962C8B-B14F-4D97-AF65-F5344CB8AC3E}">
        <p14:creationId xmlns:p14="http://schemas.microsoft.com/office/powerpoint/2010/main" val="1874957274"/>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6000" y="1228396"/>
            <a:ext cx="8424000" cy="5467604"/>
          </a:xfrm>
        </p:spPr>
        <p:txBody>
          <a:bodyPr/>
          <a:lstStyle/>
          <a:p>
            <a:pPr marL="0" indent="0" algn="just">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 rámci výzvy je podporováno partnerství bez/s finančním příspěvkem.</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Pozor!</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Pro některé aktivity jsou vydefinováni jen určití oprávnění partneři s </a:t>
            </a:r>
            <a:r>
              <a:rPr kumimoji="false" lang="cs-CZ" sz="1800" b="true" i="false" u="none" strike="noStrike" kern="1200" cap="none" spc="0" normalizeH="false" baseline="0" noProof="false" dirty="false" err="true">
                <a:ln>
                  <a:noFill/>
                </a:ln>
                <a:solidFill>
                  <a:srgbClr val="084A8B"/>
                </a:solidFill>
                <a:effectLst/>
                <a:uLnTx/>
                <a:uFillTx/>
                <a:latin typeface="Arial"/>
                <a:ea typeface="+mn-ea"/>
                <a:cs typeface="+mn-cs"/>
              </a:rPr>
              <a:t>fin.přísp</a:t>
            </a: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0"/>
              </a:spcAft>
              <a:buNone/>
            </a:pPr>
            <a:r>
              <a:rPr lang="cs-CZ" sz="1800" b="true" dirty="false">
                <a:latin typeface="Arial" panose="020B0604020202020204" pitchFamily="34" charset="0"/>
                <a:ea typeface="Calibri" panose="020F0502020204030204" pitchFamily="34" charset="0"/>
                <a:cs typeface="Times New Roman" panose="02020603050405020304" pitchFamily="18" charset="0"/>
              </a:rPr>
              <a:t>Změna oproti OPZ:</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Příjemce v projektu realizovaném v partnerství s partnerem/y s finančním příspěvkem musí vlastními silami zajistit realizaci minimálně 30 % aktivit/rozpočtu projektu.</a:t>
            </a: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Dle pravidel Operačního programu Zaměstnanost plus oprávněným partnerem s finančním příspěvkem může být subjekt s prokazatelnou dobou trvání své existence minimálně 3 roky před datem vyhlášení výzvy</a:t>
            </a:r>
            <a:r>
              <a:rPr lang="cs-CZ" sz="1800" dirty="false">
                <a:latin typeface="Arial" panose="020B0604020202020204" pitchFamily="34" charset="0"/>
                <a:ea typeface="Calibri" panose="020F0502020204030204" pitchFamily="34" charset="0"/>
              </a:rPr>
              <a:t>.</a:t>
            </a:r>
          </a:p>
          <a:p>
            <a:pPr algn="just">
              <a:lnSpc>
                <a:spcPct val="107000"/>
              </a:lnSpc>
              <a:spcAft>
                <a:spcPts val="600"/>
              </a:spcAft>
              <a:buClr>
                <a:schemeClr val="tx1"/>
              </a:buClr>
              <a:buFont typeface="Arial" panose="020B0604020202020204" pitchFamily="34" charset="0"/>
              <a:buChar char="•"/>
            </a:pPr>
            <a:r>
              <a:rPr lang="cs-CZ" sz="1800" b="true" dirty="false">
                <a:effectLst/>
                <a:latin typeface="Arial" panose="020B0604020202020204" pitchFamily="34" charset="0"/>
                <a:ea typeface="Calibri" panose="020F0502020204030204" pitchFamily="34" charset="0"/>
                <a:cs typeface="Arial" panose="020B0604020202020204" pitchFamily="34" charset="0"/>
              </a:rPr>
              <a:t>Podporované aktivity, které mohou být realizovány prostřednictvím partnerů s finančním příspěvkem: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1" algn="just">
              <a:buClr>
                <a:schemeClr val="tx1"/>
              </a:buClr>
              <a:buFont typeface="Courier New" panose="02070309020205020404" pitchFamily="49" charset="0"/>
              <a:buChar char="o"/>
            </a:pPr>
            <a:r>
              <a:rPr lang="cs-CZ" sz="1400" dirty="false">
                <a:effectLst/>
                <a:latin typeface="Arial" panose="020B0604020202020204" pitchFamily="34" charset="0"/>
                <a:ea typeface="Calibri" panose="020F0502020204030204" pitchFamily="34" charset="0"/>
              </a:rPr>
              <a:t>Prostřednictvím partnerů s finančním příspěvkem mohou být realizované veškeré aktivity podporované ve výzvě </a:t>
            </a: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4215120862"/>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70EA88-549E-C654-445C-64B93C3AE198}"/>
              </a:ext>
            </a:extLst>
          </p:cNvPr>
          <p:cNvSpPr>
            <a:spLocks noGrp="true"/>
          </p:cNvSpPr>
          <p:nvPr>
            <p:ph type="title"/>
          </p:nvPr>
        </p:nvSpPr>
        <p:spPr/>
        <p:txBody>
          <a:bodyPr/>
          <a:lstStyle/>
          <a:p>
            <a:r>
              <a:rPr lang="cs-CZ" dirty="false"/>
              <a:t>…</a:t>
            </a:r>
          </a:p>
        </p:txBody>
      </p:sp>
      <p:sp>
        <p:nvSpPr>
          <p:cNvPr id="3" name="Zástupný obsah 2">
            <a:extLst>
              <a:ext uri="{FF2B5EF4-FFF2-40B4-BE49-F238E27FC236}">
                <a16:creationId xmlns:a16="http://schemas.microsoft.com/office/drawing/2014/main" id="{3C90016E-F731-6F33-AD8A-991872BD9B06}"/>
              </a:ext>
            </a:extLst>
          </p:cNvPr>
          <p:cNvSpPr>
            <a:spLocks noGrp="true"/>
          </p:cNvSpPr>
          <p:nvPr>
            <p:ph idx="1"/>
          </p:nvPr>
        </p:nvSpPr>
        <p:spPr>
          <a:xfrm>
            <a:off x="180000" y="1340768"/>
            <a:ext cx="8784488" cy="5517232"/>
          </a:xfrm>
        </p:spPr>
        <p:txBody>
          <a:bodyPr/>
          <a:lstStyle/>
          <a:p>
            <a:pPr marL="0" indent="0" algn="just">
              <a:lnSpc>
                <a:spcPct val="107000"/>
              </a:lnSpc>
              <a:spcAft>
                <a:spcPts val="8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Pro tuto výzvu jsou oprávněnými partnery s finančním příspěvkem: </a:t>
            </a:r>
            <a:r>
              <a:rPr lang="cs-CZ" sz="1800" dirty="false">
                <a:effectLst/>
                <a:latin typeface="Arial" panose="020B0604020202020204" pitchFamily="34" charset="0"/>
                <a:ea typeface="Calibri" panose="020F0502020204030204" pitchFamily="34" charset="0"/>
                <a:cs typeface="Arial" panose="020B0604020202020204" pitchFamily="34" charset="0"/>
              </a:rPr>
              <a:t>všechny subjekty,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které mohou být ve výzvě žadatelem </a:t>
            </a:r>
            <a:r>
              <a:rPr lang="cs-CZ" sz="1800" u="sng" dirty="false">
                <a:effectLst/>
                <a:latin typeface="Arial" panose="020B0604020202020204" pitchFamily="34" charset="0"/>
                <a:ea typeface="Calibri" panose="020F0502020204030204" pitchFamily="34" charset="0"/>
                <a:cs typeface="Arial" panose="020B0604020202020204" pitchFamily="34" charset="0"/>
              </a:rPr>
              <a:t>s následujícími výjimkami:</a:t>
            </a:r>
            <a:r>
              <a:rPr lang="cs-CZ" sz="1800" dirty="false">
                <a:effectLst/>
                <a:latin typeface="Arial" panose="020B0604020202020204" pitchFamily="34" charset="0"/>
                <a:ea typeface="Calibri" panose="020F0502020204030204" pitchFamily="34" charset="0"/>
                <a:cs typeface="Arial" panose="020B0604020202020204" pitchFamily="34" charset="0"/>
              </a:rPr>
              <a: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V případě</a:t>
            </a:r>
            <a:r>
              <a:rPr lang="cs-CZ" sz="1800" b="true" dirty="false">
                <a:effectLst/>
                <a:latin typeface="Arial" panose="020B0604020202020204" pitchFamily="34" charset="0"/>
                <a:ea typeface="Calibri" panose="020F0502020204030204" pitchFamily="34" charset="0"/>
                <a:cs typeface="Arial" panose="020B0604020202020204" pitchFamily="34" charset="0"/>
              </a:rPr>
              <a:t> aktivity 2)</a:t>
            </a:r>
            <a:r>
              <a:rPr lang="cs-CZ" sz="1800" i="true" dirty="false">
                <a:effectLst/>
                <a:latin typeface="Arial" panose="020B0604020202020204" pitchFamily="34" charset="0"/>
                <a:ea typeface="Calibri" panose="020F0502020204030204" pitchFamily="34" charset="0"/>
                <a:cs typeface="Arial" panose="020B0604020202020204" pitchFamily="34" charset="0"/>
              </a:rPr>
              <a:t> Podpora sociálních služeb a </a:t>
            </a:r>
            <a:r>
              <a:rPr lang="cs-CZ" sz="1800" b="true" dirty="false">
                <a:effectLst/>
                <a:latin typeface="Arial" panose="020B0604020202020204" pitchFamily="34" charset="0"/>
                <a:ea typeface="Calibri" panose="020F0502020204030204" pitchFamily="34" charset="0"/>
                <a:cs typeface="Arial" panose="020B0604020202020204" pitchFamily="34" charset="0"/>
              </a:rPr>
              <a:t>aktivity 3</a:t>
            </a:r>
            <a:r>
              <a:rPr lang="cs-CZ" sz="1800" b="true" i="true" dirty="false">
                <a:effectLst/>
                <a:latin typeface="Arial" panose="020B0604020202020204" pitchFamily="34" charset="0"/>
                <a:ea typeface="Calibri" panose="020F0502020204030204" pitchFamily="34" charset="0"/>
                <a:cs typeface="Arial" panose="020B0604020202020204" pitchFamily="34" charset="0"/>
              </a:rPr>
              <a:t>)</a:t>
            </a:r>
            <a:r>
              <a:rPr lang="cs-CZ" sz="1800" i="true" dirty="false">
                <a:effectLst/>
                <a:latin typeface="Arial" panose="020B0604020202020204" pitchFamily="34" charset="0"/>
                <a:ea typeface="Calibri" panose="020F0502020204030204" pitchFamily="34" charset="0"/>
                <a:cs typeface="Arial" panose="020B0604020202020204" pitchFamily="34" charset="0"/>
              </a:rPr>
              <a:t> Podpora ohrožených rodin s dětmi </a:t>
            </a:r>
            <a:r>
              <a:rPr lang="cs-CZ" sz="1800" dirty="false">
                <a:effectLst/>
                <a:latin typeface="Arial" panose="020B0604020202020204" pitchFamily="34" charset="0"/>
                <a:ea typeface="Calibri" panose="020F0502020204030204" pitchFamily="34" charset="0"/>
                <a:cs typeface="Arial" panose="020B0604020202020204" pitchFamily="34" charset="0"/>
              </a:rPr>
              <a:t>je oprávněným partnerem jen typ žadatele e) </a:t>
            </a:r>
            <a:r>
              <a:rPr lang="cs-CZ" sz="1200" dirty="false">
                <a:effectLst/>
                <a:latin typeface="Arial" panose="020B0604020202020204" pitchFamily="34" charset="0"/>
                <a:ea typeface="Calibri" panose="020F0502020204030204" pitchFamily="34" charset="0"/>
                <a:cs typeface="Arial" panose="020B0604020202020204" pitchFamily="34" charset="0"/>
              </a:rPr>
              <a:t>(</a:t>
            </a:r>
            <a:r>
              <a:rPr lang="cs-CZ" sz="1200" dirty="false">
                <a:effectLst/>
                <a:latin typeface="Arial" panose="020B0604020202020204" pitchFamily="34" charset="0"/>
                <a:ea typeface="Calibri" panose="020F0502020204030204" pitchFamily="34" charset="0"/>
              </a:rPr>
              <a:t>poskytovatelé sociálních služeb zapsaní v registru poskytovatelů sociálních služeb)</a:t>
            </a:r>
            <a:r>
              <a:rPr lang="cs-CZ" sz="1200" dirty="false">
                <a:effectLst/>
                <a:latin typeface="Arial" panose="020B0604020202020204" pitchFamily="34" charset="0"/>
                <a:ea typeface="Calibri" panose="020F0502020204030204" pitchFamily="34" charset="0"/>
                <a:cs typeface="Arial" panose="020B0604020202020204" pitchFamily="34" charset="0"/>
              </a:rPr>
              <a:t>,</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algn="jus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V případě </a:t>
            </a:r>
            <a:r>
              <a:rPr lang="cs-CZ" sz="1800" b="true" dirty="false">
                <a:effectLst/>
                <a:latin typeface="Arial" panose="020B0604020202020204" pitchFamily="34" charset="0"/>
                <a:ea typeface="Calibri" panose="020F0502020204030204" pitchFamily="34" charset="0"/>
                <a:cs typeface="Arial" panose="020B0604020202020204" pitchFamily="34" charset="0"/>
              </a:rPr>
              <a:t>aktivity 6)</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i="true" dirty="false">
                <a:effectLst/>
                <a:latin typeface="Arial" panose="020B0604020202020204" pitchFamily="34" charset="0"/>
                <a:ea typeface="Calibri" panose="020F0502020204030204" pitchFamily="34" charset="0"/>
                <a:cs typeface="Arial" panose="020B0604020202020204" pitchFamily="34" charset="0"/>
              </a:rPr>
              <a:t>Posílení výkonu sociální práce na obcích</a:t>
            </a:r>
            <a:r>
              <a:rPr lang="cs-CZ" sz="1800" dirty="false">
                <a:effectLst/>
                <a:latin typeface="Arial" panose="020B0604020202020204" pitchFamily="34" charset="0"/>
                <a:ea typeface="Calibri" panose="020F0502020204030204" pitchFamily="34" charset="0"/>
                <a:cs typeface="Arial" panose="020B0604020202020204" pitchFamily="34" charset="0"/>
              </a:rPr>
              <a:t> je oprávněným partnerem s finančním příspěvkem jen typ žadatele pod písmeny b) </a:t>
            </a:r>
            <a:r>
              <a:rPr lang="cs-CZ" sz="1200" dirty="false">
                <a:effectLst/>
                <a:latin typeface="Arial" panose="020B0604020202020204" pitchFamily="34" charset="0"/>
                <a:ea typeface="Calibri" panose="020F0502020204030204" pitchFamily="34" charset="0"/>
                <a:cs typeface="Arial" panose="020B0604020202020204" pitchFamily="34" charset="0"/>
              </a:rPr>
              <a:t>(</a:t>
            </a:r>
            <a:r>
              <a:rPr lang="cs-CZ" sz="1200" dirty="false">
                <a:effectLst/>
                <a:latin typeface="Arial" panose="020B0604020202020204" pitchFamily="34" charset="0"/>
                <a:ea typeface="Calibri" panose="020F0502020204030204" pitchFamily="34" charset="0"/>
              </a:rPr>
              <a:t>obce) </a:t>
            </a:r>
            <a:r>
              <a:rPr lang="cs-CZ" sz="1800" dirty="false">
                <a:effectLst/>
                <a:latin typeface="Arial" panose="020B0604020202020204" pitchFamily="34" charset="0"/>
                <a:ea typeface="Calibri" panose="020F0502020204030204" pitchFamily="34" charset="0"/>
                <a:cs typeface="Arial" panose="020B0604020202020204" pitchFamily="34" charset="0"/>
              </a:rPr>
              <a:t>a d) </a:t>
            </a:r>
            <a:r>
              <a:rPr lang="cs-CZ" sz="1200" dirty="false">
                <a:effectLst/>
                <a:latin typeface="Arial" panose="020B0604020202020204" pitchFamily="34" charset="0"/>
                <a:ea typeface="Calibri" panose="020F0502020204030204" pitchFamily="34" charset="0"/>
                <a:cs typeface="Arial" panose="020B0604020202020204" pitchFamily="34" charset="0"/>
              </a:rPr>
              <a:t>(</a:t>
            </a:r>
            <a:r>
              <a:rPr lang="cs-CZ" sz="1200" dirty="false">
                <a:effectLst/>
                <a:latin typeface="Arial" panose="020B0604020202020204" pitchFamily="34" charset="0"/>
                <a:ea typeface="Calibri" panose="020F0502020204030204" pitchFamily="34" charset="0"/>
              </a:rPr>
              <a:t>dobrovolné svazky obcí)</a:t>
            </a:r>
            <a:r>
              <a:rPr lang="cs-CZ" sz="1800" dirty="false">
                <a:effectLst/>
                <a:latin typeface="Arial" panose="020B0604020202020204" pitchFamily="34" charset="0"/>
                <a:ea typeface="Calibri" panose="020F0502020204030204" pitchFamily="34" charset="0"/>
                <a:cs typeface="Arial" panose="020B0604020202020204" pitchFamily="34" charset="0"/>
              </a:rPr>
              <a:t>.</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Aft>
                <a:spcPts val="1100"/>
              </a:spcAft>
              <a:buClr>
                <a:schemeClr val="tx1"/>
              </a:buClr>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V případě </a:t>
            </a:r>
            <a:r>
              <a:rPr lang="cs-CZ" sz="1800" b="true" dirty="false">
                <a:effectLst/>
                <a:latin typeface="Arial" panose="020B0604020202020204" pitchFamily="34" charset="0"/>
                <a:ea typeface="Calibri" panose="020F0502020204030204" pitchFamily="34" charset="0"/>
                <a:cs typeface="Arial" panose="020B0604020202020204" pitchFamily="34" charset="0"/>
              </a:rPr>
              <a:t>aktivity 7)</a:t>
            </a:r>
            <a:r>
              <a:rPr lang="cs-CZ" sz="1800" i="true" dirty="false">
                <a:effectLst/>
                <a:latin typeface="Arial" panose="020B0604020202020204" pitchFamily="34" charset="0"/>
                <a:ea typeface="Calibri" panose="020F0502020204030204" pitchFamily="34" charset="0"/>
                <a:cs typeface="Arial" panose="020B0604020202020204" pitchFamily="34" charset="0"/>
              </a:rPr>
              <a:t> Podpora prevence zdraví </a:t>
            </a:r>
            <a:r>
              <a:rPr lang="cs-CZ" sz="1800" dirty="false">
                <a:effectLst/>
                <a:latin typeface="Arial" panose="020B0604020202020204" pitchFamily="34" charset="0"/>
                <a:ea typeface="Calibri" panose="020F0502020204030204" pitchFamily="34" charset="0"/>
                <a:cs typeface="Arial" panose="020B0604020202020204" pitchFamily="34" charset="0"/>
              </a:rPr>
              <a:t>je oprávněným partnerem s finančním příspěvkem jen typ žadatele f) </a:t>
            </a:r>
            <a:r>
              <a:rPr lang="cs-CZ" sz="1200" dirty="false">
                <a:effectLst/>
                <a:latin typeface="Arial" panose="020B0604020202020204" pitchFamily="34" charset="0"/>
                <a:ea typeface="Calibri" panose="020F0502020204030204" pitchFamily="34" charset="0"/>
                <a:cs typeface="Arial" panose="020B0604020202020204" pitchFamily="34" charset="0"/>
              </a:rPr>
              <a:t>(</a:t>
            </a:r>
            <a:r>
              <a:rPr lang="cs-CZ" sz="1200" dirty="false">
                <a:effectLst/>
                <a:latin typeface="Arial" panose="020B0604020202020204" pitchFamily="34" charset="0"/>
                <a:ea typeface="Calibri" panose="020F0502020204030204" pitchFamily="34" charset="0"/>
              </a:rPr>
              <a:t>poskytovatelé zdravotních služeb)</a:t>
            </a:r>
            <a:r>
              <a:rPr lang="cs-CZ" sz="1800" dirty="false">
                <a:effectLst/>
                <a:latin typeface="Arial" panose="020B0604020202020204" pitchFamily="34" charset="0"/>
                <a:ea typeface="Calibri" panose="020F0502020204030204" pitchFamily="34" charset="0"/>
                <a:cs typeface="Arial" panose="020B0604020202020204" pitchFamily="34" charset="0"/>
              </a:rPr>
              <a:t>.</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cs-CZ" sz="1500" u="sng" dirty="false">
                <a:effectLst/>
                <a:latin typeface="Arial" panose="020B0604020202020204" pitchFamily="34" charset="0"/>
                <a:ea typeface="Calibri" panose="020F0502020204030204" pitchFamily="34" charset="0"/>
                <a:cs typeface="Arial" panose="020B0604020202020204" pitchFamily="34" charset="0"/>
              </a:rPr>
              <a:t>Pro tuto výzvu jsou oprávněnými partnery </a:t>
            </a:r>
            <a:r>
              <a:rPr lang="cs-CZ" sz="1500" b="true" u="sng" dirty="false">
                <a:effectLst/>
                <a:latin typeface="Arial" panose="020B0604020202020204" pitchFamily="34" charset="0"/>
                <a:ea typeface="Calibri" panose="020F0502020204030204" pitchFamily="34" charset="0"/>
                <a:cs typeface="Arial" panose="020B0604020202020204" pitchFamily="34" charset="0"/>
              </a:rPr>
              <a:t>bez finančního příspěvku</a:t>
            </a:r>
            <a:r>
              <a:rPr lang="cs-CZ" sz="1500" u="sng" dirty="false">
                <a:effectLst/>
                <a:latin typeface="Arial" panose="020B0604020202020204" pitchFamily="34" charset="0"/>
                <a:ea typeface="Calibri" panose="020F0502020204030204" pitchFamily="34" charset="0"/>
                <a:cs typeface="Arial" panose="020B0604020202020204" pitchFamily="34" charset="0"/>
              </a:rPr>
              <a:t>:</a:t>
            </a:r>
            <a:r>
              <a:rPr lang="cs-CZ" sz="1500" dirty="false">
                <a:effectLst/>
                <a:latin typeface="Arial" panose="020B0604020202020204" pitchFamily="34" charset="0"/>
                <a:ea typeface="Calibri" panose="020F0502020204030204" pitchFamily="34" charset="0"/>
                <a:cs typeface="Arial" panose="020B0604020202020204" pitchFamily="34" charset="0"/>
              </a:rPr>
              <a:t> všechny</a:t>
            </a:r>
            <a:r>
              <a:rPr lang="cs-CZ" sz="1500" dirty="false">
                <a:effectLst/>
                <a:latin typeface="Arial" panose="020B0604020202020204" pitchFamily="34" charset="0"/>
                <a:ea typeface="Calibri" panose="020F0502020204030204" pitchFamily="34" charset="0"/>
                <a:cs typeface="Times New Roman" panose="02020603050405020304" pitchFamily="18" charset="0"/>
              </a:rPr>
              <a:t> subjekty, které mohou být ve výzvě žadatelem, mohou být partnerem bez finančního příspěvku.</a:t>
            </a:r>
          </a:p>
          <a:p>
            <a:endParaRPr lang="cs-CZ" dirty="false"/>
          </a:p>
        </p:txBody>
      </p:sp>
      <p:sp>
        <p:nvSpPr>
          <p:cNvPr id="4" name="Zástupný symbol pro číslo snímku 3">
            <a:extLst>
              <a:ext uri="{FF2B5EF4-FFF2-40B4-BE49-F238E27FC236}">
                <a16:creationId xmlns:a16="http://schemas.microsoft.com/office/drawing/2014/main" id="{7AD2C19B-CAF5-D612-47A3-94D9F767A995}"/>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3256349532"/>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veřejná podpora (včetně de minimis)</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14</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40768"/>
            <a:ext cx="8856984" cy="5317289"/>
          </a:xfrm>
          <a:prstGeom prst="rect">
            <a:avLst/>
          </a:prstGeom>
          <a:noFill/>
        </p:spPr>
        <p:txBody>
          <a:bodyPr wrap="square">
            <a:spAutoFit/>
          </a:bodyPr>
          <a:lstStyle/>
          <a:p>
            <a:pPr marL="285750" indent="-285750" algn="just">
              <a:lnSpc>
                <a:spcPct val="107000"/>
              </a:lnSpc>
              <a:spcBef>
                <a:spcPts val="600"/>
              </a:spcBef>
              <a:spcAft>
                <a:spcPts val="600"/>
              </a:spcAft>
              <a:buClr>
                <a:schemeClr val="tx1"/>
              </a:buClr>
              <a:buFont typeface="Arial" panose="020B0604020202020204" pitchFamily="34" charset="0"/>
              <a:buChar char="•"/>
            </a:pPr>
            <a:r>
              <a:rPr lang="cs-CZ" sz="1400" dirty="false">
                <a:latin typeface="Arial" panose="020B0604020202020204" pitchFamily="34" charset="0"/>
                <a:ea typeface="Calibri" panose="020F0502020204030204" pitchFamily="34" charset="0"/>
                <a:cs typeface="Times New Roman" panose="02020603050405020304" pitchFamily="18" charset="0"/>
              </a:rPr>
              <a:t>Informace o veřejné podpoře (včetně podpory de minimis) jsou k dispozici v Obecné části pravidel. </a:t>
            </a:r>
          </a:p>
          <a:p>
            <a:pPr marL="285750" indent="-285750" algn="just">
              <a:lnSpc>
                <a:spcPct val="107000"/>
              </a:lnSpc>
              <a:spcBef>
                <a:spcPts val="600"/>
              </a:spcBef>
              <a:spcAft>
                <a:spcPts val="600"/>
              </a:spcAft>
              <a:buClr>
                <a:schemeClr val="tx1"/>
              </a:buClr>
              <a:buFont typeface="Arial" panose="020B0604020202020204" pitchFamily="34" charset="0"/>
              <a:buChar char="•"/>
            </a:pPr>
            <a:r>
              <a:rPr lang="cs-CZ" sz="1400" u="sng" dirty="false">
                <a:latin typeface="Arial" panose="020B0604020202020204" pitchFamily="34" charset="0"/>
                <a:ea typeface="Calibri" panose="020F0502020204030204" pitchFamily="34" charset="0"/>
                <a:cs typeface="Times New Roman" panose="02020603050405020304" pitchFamily="18" charset="0"/>
              </a:rPr>
              <a:t>Vyhlašovatel nad rámec pravidel stanovených právními předpisy pro tuto výzvu stanovuje následující: </a:t>
            </a:r>
          </a:p>
          <a:p>
            <a:pPr marL="342900" indent="-342900" algn="just">
              <a:lnSpc>
                <a:spcPct val="107000"/>
              </a:lnSpc>
              <a:spcBef>
                <a:spcPts val="600"/>
              </a:spcBef>
              <a:spcAft>
                <a:spcPts val="600"/>
              </a:spcAft>
              <a:buClr>
                <a:schemeClr val="tx1"/>
              </a:buClr>
              <a:buAutoNum type="alphaUcParenR"/>
            </a:pPr>
            <a:r>
              <a:rPr lang="cs-CZ" sz="1400" dirty="false">
                <a:latin typeface="Arial" panose="020B0604020202020204" pitchFamily="34" charset="0"/>
                <a:ea typeface="Calibri" panose="020F0502020204030204" pitchFamily="34" charset="0"/>
                <a:cs typeface="Times New Roman" panose="02020603050405020304" pitchFamily="18" charset="0"/>
              </a:rPr>
              <a:t>V případě zaměření projektu na sociální služby (včetně celoživotního vzdělávání) je možné podpořit výhradně sociální služby, které jsou registrovány v souladu se zákonem o sociálních službách a zároveň jsou pověřeny objednatelem k poskytování služby obecného hospodářského zájmu. </a:t>
            </a:r>
          </a:p>
          <a:p>
            <a:pPr marL="342900" indent="-342900" algn="just">
              <a:lnSpc>
                <a:spcPct val="107000"/>
              </a:lnSpc>
              <a:spcBef>
                <a:spcPts val="600"/>
              </a:spcBef>
              <a:spcAft>
                <a:spcPts val="600"/>
              </a:spcAft>
              <a:buClr>
                <a:schemeClr val="tx1"/>
              </a:buClr>
              <a:buAutoNum type="alphaUcParenR"/>
            </a:pPr>
            <a:r>
              <a:rPr lang="cs-CZ" sz="1400" dirty="false">
                <a:latin typeface="Arial" panose="020B0604020202020204" pitchFamily="34" charset="0"/>
                <a:ea typeface="Calibri" panose="020F0502020204030204" pitchFamily="34" charset="0"/>
                <a:cs typeface="Times New Roman" panose="02020603050405020304" pitchFamily="18" charset="0"/>
              </a:rPr>
              <a:t>Aktivity projektu zaměřené na celoživotní vzdělávání odborných pracovníků, mimo registrovanou sociální službu dle zákona o sociálních službách, jsou podpořeny v režimu de minimis.</a:t>
            </a:r>
          </a:p>
          <a:p>
            <a:pPr algn="just">
              <a:lnSpc>
                <a:spcPct val="107000"/>
              </a:lnSpc>
              <a:spcBef>
                <a:spcPts val="600"/>
              </a:spcBef>
              <a:spcAft>
                <a:spcPts val="600"/>
              </a:spcAft>
              <a:buClr>
                <a:schemeClr val="tx1"/>
              </a:buClr>
            </a:pPr>
            <a:r>
              <a:rPr lang="cs-CZ" sz="1400" dirty="false">
                <a:latin typeface="Arial" panose="020B0604020202020204" pitchFamily="34" charset="0"/>
                <a:ea typeface="Calibri" panose="020F0502020204030204" pitchFamily="34" charset="0"/>
                <a:cs typeface="Times New Roman" panose="02020603050405020304" pitchFamily="18" charset="0"/>
              </a:rPr>
              <a:t>Pouze pokud tito pracovníci prokazatelně nepracují na úseku hospodářských činností organizace (např. sociální pracovníci obecního úřadu) nebo se vzdělávání prokazatelně netýká hospodářské činnosti organizace, je tato aktivita podpořena </a:t>
            </a:r>
            <a:r>
              <a:rPr lang="cs-CZ" sz="1400" b="true" dirty="false">
                <a:latin typeface="Arial" panose="020B0604020202020204" pitchFamily="34" charset="0"/>
                <a:ea typeface="Calibri" panose="020F0502020204030204" pitchFamily="34" charset="0"/>
                <a:cs typeface="Times New Roman" panose="02020603050405020304" pitchFamily="18" charset="0"/>
              </a:rPr>
              <a:t>mimo</a:t>
            </a:r>
            <a:r>
              <a:rPr lang="cs-CZ" sz="1400" dirty="false">
                <a:latin typeface="Arial" panose="020B0604020202020204" pitchFamily="34" charset="0"/>
                <a:ea typeface="Calibri" panose="020F0502020204030204" pitchFamily="34" charset="0"/>
                <a:cs typeface="Times New Roman" panose="02020603050405020304" pitchFamily="18" charset="0"/>
              </a:rPr>
              <a:t> režim veřejné podpory (včetně podpory de minimis).</a:t>
            </a:r>
          </a:p>
          <a:p>
            <a:pPr algn="just">
              <a:lnSpc>
                <a:spcPct val="107000"/>
              </a:lnSpc>
              <a:spcBef>
                <a:spcPts val="600"/>
              </a:spcBef>
              <a:spcAft>
                <a:spcPts val="600"/>
              </a:spcAft>
              <a:buClr>
                <a:schemeClr val="tx1"/>
              </a:buClr>
            </a:pPr>
            <a:r>
              <a:rPr lang="cs-CZ" sz="1400" dirty="false">
                <a:latin typeface="Arial" panose="020B0604020202020204" pitchFamily="34" charset="0"/>
                <a:ea typeface="Calibri" panose="020F0502020204030204" pitchFamily="34" charset="0"/>
                <a:cs typeface="Times New Roman" panose="02020603050405020304" pitchFamily="18" charset="0"/>
              </a:rPr>
              <a:t>U projektů, u nichž bude poskytnutí podpory z OPZ+ zakládat veřejnou podporu nebo podporu de minimis, budou – pokud to bude relevantní – aplikovány předpisy EU stanovující horní hranici financování takového projektu z veřejných zdrojů (tzv. intenzitu veřejné podpory). Výše této hranice se odvíjí od typu podpořené aktivity, subjektu příjemce a v některých případech také od specifik cílové skupiny projektu. Pro podporu de minimis je limitem objem podpory pro jeden podnik a vymezené období.</a:t>
            </a:r>
          </a:p>
          <a:p>
            <a:pPr algn="just">
              <a:lnSpc>
                <a:spcPct val="107000"/>
              </a:lnSpc>
              <a:spcBef>
                <a:spcPts val="600"/>
              </a:spcBef>
              <a:spcAft>
                <a:spcPts val="600"/>
              </a:spcAft>
              <a:buClr>
                <a:schemeClr val="tx1"/>
              </a:buClr>
            </a:pPr>
            <a:r>
              <a:rPr lang="cs-CZ" sz="1400" dirty="false">
                <a:latin typeface="Arial" panose="020B0604020202020204" pitchFamily="34" charset="0"/>
                <a:ea typeface="Calibri" panose="020F0502020204030204" pitchFamily="34" charset="0"/>
                <a:cs typeface="Times New Roman" panose="02020603050405020304" pitchFamily="18" charset="0"/>
              </a:rPr>
              <a:t>Jsou-li aktivity výzvy, které zakládají veřejnou podporu či podporu de minimis realizovány ve spolupráci s </a:t>
            </a:r>
            <a:r>
              <a:rPr lang="cs-CZ" sz="1400" b="true" dirty="false">
                <a:latin typeface="Arial" panose="020B0604020202020204" pitchFamily="34" charset="0"/>
                <a:ea typeface="Calibri" panose="020F0502020204030204" pitchFamily="34" charset="0"/>
                <a:cs typeface="Times New Roman" panose="02020603050405020304" pitchFamily="18" charset="0"/>
              </a:rPr>
              <a:t>partnery projektu </a:t>
            </a:r>
            <a:r>
              <a:rPr lang="cs-CZ" sz="1400" dirty="false">
                <a:latin typeface="Arial" panose="020B0604020202020204" pitchFamily="34" charset="0"/>
                <a:ea typeface="Calibri" panose="020F0502020204030204" pitchFamily="34" charset="0"/>
                <a:cs typeface="Times New Roman" panose="02020603050405020304" pitchFamily="18" charset="0"/>
              </a:rPr>
              <a:t>či dalšími zapojenými subjekty, bude na ně </a:t>
            </a:r>
            <a:r>
              <a:rPr lang="cs-CZ" sz="1400" b="true" dirty="false">
                <a:latin typeface="Arial" panose="020B0604020202020204" pitchFamily="34" charset="0"/>
                <a:ea typeface="Calibri" panose="020F0502020204030204" pitchFamily="34" charset="0"/>
                <a:cs typeface="Times New Roman" panose="02020603050405020304" pitchFamily="18" charset="0"/>
              </a:rPr>
              <a:t>příslušná část </a:t>
            </a:r>
            <a:r>
              <a:rPr lang="cs-CZ" sz="1400" dirty="false">
                <a:latin typeface="Arial" panose="020B0604020202020204" pitchFamily="34" charset="0"/>
                <a:ea typeface="Calibri" panose="020F0502020204030204" pitchFamily="34" charset="0"/>
                <a:cs typeface="Times New Roman" panose="02020603050405020304" pitchFamily="18" charset="0"/>
              </a:rPr>
              <a:t>veřejné podpory </a:t>
            </a:r>
            <a:r>
              <a:rPr lang="cs-CZ" sz="1400" b="true" dirty="false">
                <a:latin typeface="Arial" panose="020B0604020202020204" pitchFamily="34" charset="0"/>
                <a:ea typeface="Calibri" panose="020F0502020204030204" pitchFamily="34" charset="0"/>
                <a:cs typeface="Times New Roman" panose="02020603050405020304" pitchFamily="18" charset="0"/>
              </a:rPr>
              <a:t>přenesena</a:t>
            </a:r>
            <a:r>
              <a:rPr lang="cs-CZ" sz="1400" dirty="false">
                <a:latin typeface="Arial" panose="020B0604020202020204" pitchFamily="34" charset="0"/>
                <a:ea typeface="Calibri" panose="020F0502020204030204" pitchFamily="34" charset="0"/>
                <a:cs typeface="Times New Roman" panose="02020603050405020304" pitchFamily="18" charset="0"/>
              </a:rPr>
              <a:t>.</a:t>
            </a:r>
          </a:p>
          <a:p>
            <a:pPr algn="just">
              <a:lnSpc>
                <a:spcPct val="107000"/>
              </a:lnSpc>
              <a:spcBef>
                <a:spcPts val="600"/>
              </a:spcBef>
              <a:spcAft>
                <a:spcPts val="600"/>
              </a:spcAft>
              <a:buClr>
                <a:schemeClr val="tx1"/>
              </a:buClr>
            </a:pPr>
            <a:endParaRPr lang="cs-CZ" sz="1500" dirty="false">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1732317"/>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Vzdělávání a veřejná podpora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15</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40768"/>
            <a:ext cx="8856984" cy="6220614"/>
          </a:xfrm>
          <a:prstGeom prst="rect">
            <a:avLst/>
          </a:prstGeom>
          <a:noFill/>
        </p:spPr>
        <p:txBody>
          <a:bodyPr wrap="square">
            <a:spAutoFit/>
          </a:bodyPr>
          <a:lstStyle/>
          <a:p>
            <a:pPr marL="285750" indent="-285750" algn="just">
              <a:lnSpc>
                <a:spcPct val="107000"/>
              </a:lnSpc>
              <a:spcBef>
                <a:spcPts val="600"/>
              </a:spcBef>
              <a:spcAft>
                <a:spcPts val="600"/>
              </a:spcAft>
              <a:buClr>
                <a:schemeClr val="tx1"/>
              </a:buClr>
              <a:buFont typeface="Arial" panose="020B0604020202020204" pitchFamily="34" charset="0"/>
              <a:buChar char="•"/>
            </a:pPr>
            <a:r>
              <a:rPr lang="cs-CZ" sz="1650" b="true" dirty="false">
                <a:effectLst/>
                <a:latin typeface="Arial" panose="020B0604020202020204" pitchFamily="34" charset="0"/>
                <a:ea typeface="Arial" panose="020B0604020202020204" pitchFamily="34" charset="0"/>
                <a:cs typeface="Times New Roman" panose="02020603050405020304" pitchFamily="18" charset="0"/>
              </a:rPr>
              <a:t>Příjemci doporučujeme v průběhu realizace zabezpečit zaměstnancům v přímé péči další odborné vzdělávání v minimálním rozsahu 24 hodin za 12 měsíců. </a:t>
            </a:r>
            <a:endParaRPr lang="cs-CZ" sz="1650" b="true" dirty="false">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5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Pokud výdaje na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zajištění vzdělávání a supervize realizačního týmu</a:t>
            </a:r>
            <a:r>
              <a:rPr lang="cs-CZ" sz="1650" dirty="false">
                <a:effectLst/>
                <a:latin typeface="Arial" panose="020B0604020202020204" pitchFamily="34" charset="0"/>
                <a:ea typeface="Calibri" panose="020F0502020204030204" pitchFamily="34" charset="0"/>
                <a:cs typeface="Times New Roman" panose="02020603050405020304" pitchFamily="18" charset="0"/>
              </a:rPr>
              <a:t> hradí příjemce z paušálu, pak je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žadatel povinen</a:t>
            </a:r>
            <a:r>
              <a:rPr lang="cs-CZ" sz="1650" dirty="false">
                <a:effectLst/>
                <a:latin typeface="Arial" panose="020B0604020202020204" pitchFamily="34" charset="0"/>
                <a:ea typeface="Calibri" panose="020F0502020204030204" pitchFamily="34" charset="0"/>
                <a:cs typeface="Times New Roman" panose="02020603050405020304" pitchFamily="18" charset="0"/>
              </a:rPr>
              <a:t> toto vzdělávání a supervizi realizačního týmu detailně popsat v žádosti o podporu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samostatné klíčové aktivitě a zároveň je povinen nastavit i vzhledem k této aktivitě odpovídající indikátory a jejich hodnoty</a:t>
            </a:r>
            <a:r>
              <a:rPr lang="cs-CZ" sz="1650" dirty="false">
                <a:effectLst/>
                <a:latin typeface="Arial" panose="020B060402020202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500"/>
              </a:spcAft>
              <a:buClr>
                <a:schemeClr val="tx1"/>
              </a:buClr>
              <a:buFont typeface="Arial" panose="020B0604020202020204" pitchFamily="34" charset="0"/>
              <a:buChar char="•"/>
            </a:pPr>
            <a:r>
              <a:rPr lang="cs-CZ" sz="1650" dirty="false">
                <a:effectLst/>
                <a:latin typeface="Arial" panose="020B0604020202020204" pitchFamily="34" charset="0"/>
                <a:ea typeface="Calibri" panose="020F0502020204030204" pitchFamily="34" charset="0"/>
                <a:cs typeface="Times New Roman" panose="02020603050405020304" pitchFamily="18" charset="0"/>
              </a:rPr>
              <a:t>Nebude-li provedena úhrada vzdělávání z paušálu, ale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z jiných zdrojů mimo projekt</a:t>
            </a:r>
            <a:r>
              <a:rPr lang="cs-CZ" sz="1650" dirty="false">
                <a:effectLst/>
                <a:latin typeface="Arial" panose="020B0604020202020204" pitchFamily="34" charset="0"/>
                <a:ea typeface="Calibri" panose="020F0502020204030204" pitchFamily="34" charset="0"/>
                <a:cs typeface="Times New Roman" panose="02020603050405020304" pitchFamily="18" charset="0"/>
              </a:rPr>
              <a:t>, musí žadatel danou situaci popsat nejen v žádosti o podporu, ale i následně v průběhu realizace, tedy v rámci Zprávy o realizaci. V takovém případě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nebude posuzována ŘO veřejná podpora (včetně podpory de minimis) </a:t>
            </a:r>
            <a:r>
              <a:rPr lang="cs-CZ" sz="1650" dirty="false">
                <a:effectLst/>
                <a:latin typeface="Arial" panose="020B0604020202020204" pitchFamily="34" charset="0"/>
                <a:ea typeface="Calibri" panose="020F0502020204030204" pitchFamily="34" charset="0"/>
                <a:cs typeface="Times New Roman" panose="02020603050405020304" pitchFamily="18" charset="0"/>
              </a:rPr>
              <a:t>týkající se vzdělávání pracovníků v přímé péči pro daný konkrétní projekt.</a:t>
            </a:r>
            <a:endParaRPr lang="cs-CZ" sz="1650" dirty="false">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Clr>
                <a:schemeClr val="tx1"/>
              </a:buClr>
              <a:buFont typeface="Arial" panose="020B0604020202020204" pitchFamily="34" charset="0"/>
              <a:buChar char="•"/>
            </a:pP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Vzdělávání pracovníků </a:t>
            </a:r>
            <a:r>
              <a:rPr lang="cs-CZ" sz="1650" dirty="false">
                <a:effectLst/>
                <a:latin typeface="Arial" panose="020B0604020202020204" pitchFamily="34" charset="0"/>
                <a:ea typeface="Calibri" panose="020F0502020204030204" pitchFamily="34" charset="0"/>
                <a:cs typeface="Times New Roman" panose="02020603050405020304" pitchFamily="18" charset="0"/>
              </a:rPr>
              <a:t>realizačního týmu formou </a:t>
            </a: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kurzů, seminářů, workshopů, stáží a sebezkušenostními výcviky bude podpořeno v režimu veřejné podpory de minimis</a:t>
            </a:r>
            <a:r>
              <a:rPr lang="cs-CZ" sz="1650" dirty="false">
                <a:effectLst/>
                <a:latin typeface="Arial" panose="020B0604020202020204" pitchFamily="34" charset="0"/>
                <a:ea typeface="Calibri" panose="020F0502020204030204" pitchFamily="34" charset="0"/>
                <a:cs typeface="Times New Roman" panose="02020603050405020304" pitchFamily="18" charset="0"/>
              </a:rPr>
              <a:t>. </a:t>
            </a:r>
            <a:r>
              <a:rPr lang="cs-CZ" sz="1650" b="true" u="sng" dirty="false">
                <a:effectLst/>
                <a:latin typeface="Arial" panose="020B0604020202020204" pitchFamily="34" charset="0"/>
                <a:ea typeface="Calibri" panose="020F0502020204030204" pitchFamily="34" charset="0"/>
                <a:cs typeface="Times New Roman" panose="02020603050405020304" pitchFamily="18" charset="0"/>
              </a:rPr>
              <a:t>Supervize není veřejnou podporou de minimis. </a:t>
            </a:r>
          </a:p>
          <a:p>
            <a:pPr marL="285750" indent="-285750" algn="just">
              <a:lnSpc>
                <a:spcPct val="107000"/>
              </a:lnSpc>
              <a:spcAft>
                <a:spcPts val="800"/>
              </a:spcAft>
              <a:buClr>
                <a:schemeClr val="tx1"/>
              </a:buClr>
              <a:buFont typeface="Arial" panose="020B0604020202020204" pitchFamily="34" charset="0"/>
              <a:buChar char="•"/>
            </a:pPr>
            <a:r>
              <a:rPr lang="cs-CZ" sz="1650" b="true" dirty="false">
                <a:effectLst/>
                <a:latin typeface="Arial" panose="020B0604020202020204" pitchFamily="34" charset="0"/>
                <a:ea typeface="Calibri" panose="020F0502020204030204" pitchFamily="34" charset="0"/>
                <a:cs typeface="Times New Roman" panose="02020603050405020304" pitchFamily="18" charset="0"/>
              </a:rPr>
              <a:t>V případě nejasnosti u aktivit konkrétního projektu,</a:t>
            </a:r>
            <a:r>
              <a:rPr lang="cs-CZ" sz="1650" dirty="false">
                <a:effectLst/>
                <a:latin typeface="Arial" panose="020B0604020202020204" pitchFamily="34" charset="0"/>
                <a:ea typeface="Calibri" panose="020F0502020204030204" pitchFamily="34" charset="0"/>
                <a:cs typeface="Times New Roman" panose="02020603050405020304" pitchFamily="18" charset="0"/>
              </a:rPr>
              <a:t> které budou zakládat veřejnou podporu, bude aplikace režimu veřejné podpory (včetně podpory de minimis) posuzována a upřesněna s příjemcem před vydáním Rozhodnutí o poskytnutí dotace u každého jednotlivého projektu.</a:t>
            </a:r>
            <a:endParaRPr lang="cs-CZ" sz="165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lvl="0" algn="just">
              <a:buFont typeface="+mj-lt"/>
              <a:buAutoNum type="arabicPeriod"/>
            </a:pPr>
            <a:endParaRPr lang="cs-CZ" sz="1400" b="true" i="true" dirty="false"/>
          </a:p>
          <a:p>
            <a:pPr lvl="0"/>
            <a:endParaRPr lang="cs-CZ" sz="1600" dirty="false"/>
          </a:p>
        </p:txBody>
      </p:sp>
    </p:spTree>
    <p:extLst>
      <p:ext uri="{BB962C8B-B14F-4D97-AF65-F5344CB8AC3E}">
        <p14:creationId xmlns:p14="http://schemas.microsoft.com/office/powerpoint/2010/main" val="2245202225"/>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5516" y="1243827"/>
            <a:ext cx="8712968" cy="5616000"/>
          </a:xfrm>
        </p:spPr>
        <p:txBody>
          <a:bodyPr/>
          <a:lstStyle/>
          <a:p>
            <a:pPr algn="just">
              <a:buClr>
                <a:schemeClr val="tx1"/>
              </a:buClr>
              <a:buFont typeface="Arial" panose="020B0604020202020204" pitchFamily="34" charset="0"/>
              <a:buChar char="•"/>
            </a:pPr>
            <a:r>
              <a:rPr lang="cs-CZ" sz="1800" u="sng" dirty="false">
                <a:effectLst/>
                <a:latin typeface="Arial" panose="020B0604020202020204" pitchFamily="34" charset="0"/>
                <a:ea typeface="Calibri" panose="020F0502020204030204" pitchFamily="34" charset="0"/>
              </a:rPr>
              <a:t>viz kapitola 4.3 výzvy</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sociálně vyloučené a osoby sociálním vyloučením ohrožené</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žijící v sociálně vyloučených lokalitách</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ohrožené předlužeností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ohrožené závislostmi</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Osoby se ztíženým přístupem ke zdravotní péči z důvodu sociálního vyloučení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Poskytovatelé a zadavatelé sociálních služeb, služeb pro rodiny a děti a dalších služeb na podporu sociálního začleňování</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Národnostní menšiny</a:t>
            </a:r>
          </a:p>
          <a:p>
            <a:pPr algn="just">
              <a:spcBef>
                <a:spcPts val="0"/>
              </a:spcBef>
              <a:spcAft>
                <a:spcPts val="0"/>
              </a:spcAft>
              <a:buClr>
                <a:schemeClr val="tx1"/>
              </a:buClr>
              <a:buFont typeface="Arial" panose="020B0604020202020204" pitchFamily="34" charset="0"/>
              <a:buChar char="•"/>
            </a:pPr>
            <a:r>
              <a:rPr lang="cs-CZ" sz="1800" dirty="false">
                <a:latin typeface="Arial" panose="020B0604020202020204" pitchFamily="34" charset="0"/>
              </a:rPr>
              <a:t>Veřejnost</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600" u="sng" dirty="false"/>
          </a:p>
          <a:p>
            <a:pPr marL="0" indent="0" algn="just">
              <a:spcBef>
                <a:spcPts val="600"/>
              </a:spcBef>
              <a:spcAft>
                <a:spcPts val="600"/>
              </a:spcAft>
              <a:buNone/>
            </a:pPr>
            <a:endParaRPr lang="cs-CZ" sz="20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3092999097"/>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Podporované aktivity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17</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711820"/>
          </a:xfrm>
          <a:prstGeom prst="rect">
            <a:avLst/>
          </a:prstGeom>
          <a:noFill/>
        </p:spPr>
        <p:txBody>
          <a:bodyPr wrap="square">
            <a:spAutoFit/>
          </a:bodyPr>
          <a:lstStyle/>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00" dirty="false">
                <a:solidFill>
                  <a:srgbClr val="084A8B"/>
                </a:solidFill>
                <a:latin typeface="Arial"/>
              </a:rPr>
              <a:t>Pro některé aktivity jsou vydefinováni jen určití žadatelé.</a:t>
            </a:r>
          </a:p>
          <a:p>
            <a:pPr marL="285750" indent="-285750" algn="just">
              <a:buFont typeface="Arial" panose="020B0604020202020204" pitchFamily="34" charset="0"/>
              <a:buChar char="•"/>
              <a:defRPr/>
            </a:pPr>
            <a:r>
              <a:rPr lang="cs-CZ" sz="1600" dirty="false">
                <a:effectLst/>
                <a:latin typeface="Arial" panose="020B0604020202020204" pitchFamily="34" charset="0"/>
                <a:ea typeface="Calibri" panose="020F0502020204030204" pitchFamily="34" charset="0"/>
                <a:cs typeface="Arial" panose="020B0604020202020204" pitchFamily="34" charset="0"/>
              </a:rPr>
              <a:t>Aktivity je možné v jednom projektu </a:t>
            </a:r>
            <a:r>
              <a:rPr lang="cs-CZ" sz="1600" b="true" dirty="false">
                <a:effectLst/>
                <a:latin typeface="Arial" panose="020B0604020202020204" pitchFamily="34" charset="0"/>
                <a:ea typeface="Calibri" panose="020F0502020204030204" pitchFamily="34" charset="0"/>
                <a:cs typeface="Arial" panose="020B0604020202020204" pitchFamily="34" charset="0"/>
              </a:rPr>
              <a:t>vzájemně kombinovat</a:t>
            </a:r>
            <a:r>
              <a:rPr lang="cs-CZ" sz="1600" dirty="false">
                <a:effectLst/>
                <a:latin typeface="Arial" panose="020B0604020202020204" pitchFamily="34" charset="0"/>
                <a:ea typeface="Calibri" panose="020F0502020204030204" pitchFamily="34" charset="0"/>
                <a:cs typeface="Arial" panose="020B0604020202020204" pitchFamily="34" charset="0"/>
              </a:rPr>
              <a:t> tak, aby odpovídaly potřebám cílové skupiny, které musí být v projektu zmapovány.</a:t>
            </a:r>
          </a:p>
          <a:p>
            <a:pPr marL="285750" indent="-285750" algn="just">
              <a:buFont typeface="Arial" panose="020B0604020202020204" pitchFamily="34" charset="0"/>
              <a:buChar char="•"/>
              <a:defRPr/>
            </a:pPr>
            <a:r>
              <a:rPr lang="cs-CZ" sz="1600" b="true" dirty="false">
                <a:effectLst/>
                <a:latin typeface="Arial" panose="020B0604020202020204" pitchFamily="34" charset="0"/>
                <a:ea typeface="Calibri" panose="020F0502020204030204" pitchFamily="34" charset="0"/>
                <a:cs typeface="Times New Roman" panose="02020603050405020304" pitchFamily="18" charset="0"/>
              </a:rPr>
              <a:t>Žadatel v žádosti o podporu musí jasně označit (číslem a názvem aktivity), pod kterou z výše uvedených aktivit projekt spadá.</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1) Podpora komunitní práce</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2) Podpora sociálních služeb</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3) Podpora ohrožených rodin s dětmi</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4) Podpora osob závislých a závislostí ohrožených</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5) Podpora řešení dluhové problematiky</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6) Podpora posílení výkonu sociální práce na obcích</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7) Podpora prevence zdraví</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8) Podpora participativních metod práce s cílovou skupinou</a:t>
            </a:r>
          </a:p>
          <a:p>
            <a:pPr lvl="0" algn="just">
              <a:spcBef>
                <a:spcPts val="600"/>
              </a:spcBef>
            </a:pPr>
            <a:r>
              <a:rPr lang="cs-CZ" sz="1600" dirty="false">
                <a:effectLst/>
                <a:latin typeface="Arial" panose="020B0604020202020204" pitchFamily="34" charset="0"/>
                <a:ea typeface="Calibri" panose="020F0502020204030204" pitchFamily="34" charset="0"/>
                <a:cs typeface="Arial" panose="020B0604020202020204" pitchFamily="34" charset="0"/>
              </a:rPr>
              <a:t>9) Podpora programů zaměřených na boj s diskriminací a </a:t>
            </a:r>
            <a:r>
              <a:rPr lang="cs-CZ" sz="1600" dirty="false" err="true">
                <a:effectLst/>
                <a:latin typeface="Arial" panose="020B0604020202020204" pitchFamily="34" charset="0"/>
                <a:ea typeface="Calibri" panose="020F0502020204030204" pitchFamily="34" charset="0"/>
                <a:cs typeface="Arial" panose="020B0604020202020204" pitchFamily="34" charset="0"/>
              </a:rPr>
              <a:t>anticiganismem</a:t>
            </a:r>
            <a:endParaRPr lang="cs-CZ" sz="1600" dirty="false">
              <a:effectLst/>
              <a:latin typeface="Arial" panose="020B0604020202020204" pitchFamily="34" charset="0"/>
              <a:ea typeface="Calibri" panose="020F0502020204030204" pitchFamily="34" charset="0"/>
              <a:cs typeface="Arial" panose="020B0604020202020204" pitchFamily="34" charset="0"/>
            </a:endParaRPr>
          </a:p>
          <a:p>
            <a:pPr marL="285750" lvl="0" indent="-285750" algn="just">
              <a:spcBef>
                <a:spcPts val="600"/>
              </a:spcBef>
              <a:buFont typeface="Arial" panose="020B0604020202020204" pitchFamily="34" charset="0"/>
              <a:buChar char="•"/>
            </a:pPr>
            <a:r>
              <a:rPr lang="cs-CZ" sz="1600" dirty="false">
                <a:effectLst/>
                <a:latin typeface="Arial" panose="020B0604020202020204" pitchFamily="34" charset="0"/>
                <a:ea typeface="Calibri" panose="020F0502020204030204" pitchFamily="34" charset="0"/>
                <a:cs typeface="Arial" panose="020B0604020202020204" pitchFamily="34" charset="0"/>
              </a:rPr>
              <a:t>Popis jednotlivých aktivit je uveden v příloze č. 1 Popis aktivit (doplnění bodu 4.1 výzvy).</a:t>
            </a:r>
          </a:p>
          <a:p>
            <a:pPr marL="285750" indent="-285750" algn="just">
              <a:spcAft>
                <a:spcPts val="1100"/>
              </a:spcAft>
              <a:buFont typeface="Arial" panose="020B0604020202020204" pitchFamily="34" charset="0"/>
              <a:buChar char="•"/>
            </a:pPr>
            <a:r>
              <a:rPr lang="cs-CZ" sz="1600" dirty="false">
                <a:latin typeface="Arial" panose="020B0604020202020204" pitchFamily="34" charset="0"/>
                <a:ea typeface="Calibri" panose="020F0502020204030204" pitchFamily="34" charset="0"/>
                <a:cs typeface="Arial" panose="020B0604020202020204" pitchFamily="34" charset="0"/>
              </a:rPr>
              <a:t>Pro každou podporovanou aktivitu je stanoven výčet pracovních pozic v rámci přímých osobních nákladů v příloze č. 2 výzvy. Jiné než vyjmenované pozice budou hrazeny z paušálu.</a:t>
            </a: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lvl="0" algn="just">
              <a:spcAft>
                <a:spcPts val="11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5528129"/>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215516" y="61516"/>
            <a:ext cx="8712968" cy="1080000"/>
          </a:xfrm>
        </p:spPr>
        <p:txBody>
          <a:bodyPr/>
          <a:lstStyle/>
          <a:p>
            <a:r>
              <a:rPr lang="cs-CZ" dirty="false"/>
              <a:t>Doplnění k podporovaným aktivitám</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18</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5695855"/>
          </a:xfrm>
          <a:prstGeom prst="rect">
            <a:avLst/>
          </a:prstGeom>
          <a:noFill/>
        </p:spPr>
        <p:txBody>
          <a:bodyPr wrap="square">
            <a:spAutoFit/>
          </a:bodyPr>
          <a:lstStyle/>
          <a:p>
            <a:pPr algn="just">
              <a:lnSpc>
                <a:spcPct val="107000"/>
              </a:lnSpc>
              <a:spcAft>
                <a:spcPts val="800"/>
              </a:spcAft>
            </a:pPr>
            <a:r>
              <a:rPr lang="cs-CZ" sz="2000" dirty="false">
                <a:effectLst/>
                <a:latin typeface="Arial" panose="020B0604020202020204" pitchFamily="34" charset="0"/>
                <a:ea typeface="Calibri" panose="020F0502020204030204" pitchFamily="34" charset="0"/>
                <a:cs typeface="Arial" panose="020B0604020202020204" pitchFamily="34" charset="0"/>
              </a:rPr>
              <a:t>Výdaje na </a:t>
            </a:r>
            <a:r>
              <a:rPr lang="cs-CZ" sz="2000" b="true" dirty="false">
                <a:effectLst/>
                <a:latin typeface="Arial" panose="020B0604020202020204" pitchFamily="34" charset="0"/>
                <a:ea typeface="Calibri" panose="020F0502020204030204" pitchFamily="34" charset="0"/>
                <a:cs typeface="Arial" panose="020B0604020202020204" pitchFamily="34" charset="0"/>
              </a:rPr>
              <a:t>zajištění vzdělávání realizačního týmu</a:t>
            </a:r>
            <a:r>
              <a:rPr lang="cs-CZ" sz="2000" dirty="false">
                <a:effectLst/>
                <a:latin typeface="Arial" panose="020B0604020202020204" pitchFamily="34" charset="0"/>
                <a:ea typeface="Calibri" panose="020F0502020204030204" pitchFamily="34" charset="0"/>
                <a:cs typeface="Arial" panose="020B0604020202020204" pitchFamily="34" charset="0"/>
              </a:rPr>
              <a:t> hradí příjemce z paušálu, blíže viz slide č. 15 Vzdělávání a veřejná podpora. </a:t>
            </a:r>
          </a:p>
          <a:p>
            <a:pPr algn="just">
              <a:lnSpc>
                <a:spcPct val="107000"/>
              </a:lnSpc>
              <a:spcAft>
                <a:spcPts val="800"/>
              </a:spcAft>
            </a:pP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Tvorba metodických a analytických dokumentů</a:t>
            </a:r>
            <a:r>
              <a:rPr lang="cs-CZ" sz="2000" dirty="false">
                <a:effectLst/>
                <a:latin typeface="Arial" panose="020B0604020202020204" pitchFamily="34" charset="0"/>
                <a:ea typeface="Calibri" panose="020F0502020204030204" pitchFamily="34" charset="0"/>
                <a:cs typeface="Arial" panose="020B0604020202020204" pitchFamily="34" charset="0"/>
              </a:rPr>
              <a:t> nebude podporována z přímých osobních nákladů projektu a nebude součástí klíčových aktivit projektu.</a:t>
            </a:r>
          </a:p>
          <a:p>
            <a:pPr algn="just">
              <a:lnSpc>
                <a:spcPct val="107000"/>
              </a:lnSpc>
              <a:spcAft>
                <a:spcPts val="800"/>
              </a:spcAft>
            </a:pPr>
            <a:endParaRPr lang="cs-CZ" sz="20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r>
              <a:rPr lang="cs-CZ" sz="2000" dirty="false">
                <a:effectLst/>
                <a:latin typeface="Arial" panose="020B0604020202020204" pitchFamily="34" charset="0"/>
                <a:ea typeface="Calibri" panose="020F0502020204030204" pitchFamily="34" charset="0"/>
                <a:cs typeface="Arial" panose="020B0604020202020204" pitchFamily="34" charset="0"/>
              </a:rPr>
              <a:t>Příjemci budou mít povinnost </a:t>
            </a:r>
            <a:r>
              <a:rPr lang="cs-CZ" sz="2000" b="true" dirty="false">
                <a:effectLst/>
                <a:latin typeface="Arial" panose="020B0604020202020204" pitchFamily="34" charset="0"/>
                <a:ea typeface="Calibri" panose="020F0502020204030204" pitchFamily="34" charset="0"/>
                <a:cs typeface="Arial" panose="020B0604020202020204" pitchFamily="34" charset="0"/>
              </a:rPr>
              <a:t>spolupracovat s poskytovatelem dotace na </a:t>
            </a:r>
            <a:r>
              <a:rPr lang="cs-CZ" sz="2000" b="true" u="sng" dirty="false">
                <a:effectLst/>
                <a:latin typeface="Arial" panose="020B0604020202020204" pitchFamily="34" charset="0"/>
                <a:ea typeface="Calibri" panose="020F0502020204030204" pitchFamily="34" charset="0"/>
                <a:cs typeface="Arial" panose="020B0604020202020204" pitchFamily="34" charset="0"/>
              </a:rPr>
              <a:t>monitoringu projektu a evaluaci výzvy 065</a:t>
            </a:r>
            <a:r>
              <a:rPr lang="cs-CZ" sz="2000" dirty="false">
                <a:effectLst/>
                <a:latin typeface="Arial" panose="020B0604020202020204" pitchFamily="34" charset="0"/>
                <a:ea typeface="Calibri" panose="020F0502020204030204" pitchFamily="34" charset="0"/>
                <a:cs typeface="Arial" panose="020B0604020202020204" pitchFamily="34" charset="0"/>
              </a:rPr>
              <a:t> formou poskytnutí vybraných dat (popis uveden u každé dílčí aktivity v příloze č. 1 Popis aktivit). Bude dále upřesněno v samostatných pokynech, které budou přístupné na stránkách výzvy na </a:t>
            </a:r>
            <a:r>
              <a:rPr lang="cs-CZ" sz="2000" dirty="false">
                <a:effectLst/>
                <a:latin typeface="Arial" panose="020B0604020202020204" pitchFamily="34" charset="0"/>
                <a:ea typeface="Calibri" panose="020F0502020204030204" pitchFamily="34" charset="0"/>
                <a:cs typeface="Arial" panose="020B0604020202020204" pitchFamily="34" charset="0"/>
                <a:hlinkClick r:id="rId3"/>
              </a:rPr>
              <a:t>www.esfcr.cz</a:t>
            </a:r>
            <a:r>
              <a:rPr lang="cs-CZ" sz="2000" dirty="false">
                <a:effectLst/>
                <a:latin typeface="Arial" panose="020B0604020202020204" pitchFamily="34" charset="0"/>
                <a:ea typeface="Calibri" panose="020F0502020204030204" pitchFamily="34" charset="0"/>
                <a:cs typeface="Arial" panose="020B0604020202020204" pitchFamily="34" charset="0"/>
              </a:rPr>
              <a:t>, doporučujeme stránky sledovat.</a:t>
            </a:r>
            <a:endParaRPr lang="cs-CZ" sz="2000" dirty="false">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r>
              <a:rPr lang="cs-CZ" sz="2000" dirty="false">
                <a:latin typeface="Arial" panose="020B0604020202020204" pitchFamily="34" charset="0"/>
                <a:ea typeface="Calibri" panose="020F0502020204030204" pitchFamily="34" charset="0"/>
                <a:cs typeface="Arial" panose="020B0604020202020204" pitchFamily="34" charset="0"/>
              </a:rPr>
              <a:t>Evaluace projektu je </a:t>
            </a:r>
            <a:r>
              <a:rPr lang="cs-CZ" sz="2000" b="true" dirty="false">
                <a:latin typeface="Arial" panose="020B0604020202020204" pitchFamily="34" charset="0"/>
                <a:ea typeface="Calibri" panose="020F0502020204030204" pitchFamily="34" charset="0"/>
                <a:cs typeface="Arial" panose="020B0604020202020204" pitchFamily="34" charset="0"/>
              </a:rPr>
              <a:t>povinná pouze u aktivity č. 1) </a:t>
            </a:r>
            <a:r>
              <a:rPr lang="cs-CZ" sz="2000" b="true" dirty="false">
                <a:effectLst/>
                <a:latin typeface="Arial" panose="020B0604020202020204" pitchFamily="34" charset="0"/>
                <a:ea typeface="Calibri" panose="020F0502020204030204" pitchFamily="34" charset="0"/>
                <a:cs typeface="Arial" panose="020B0604020202020204" pitchFamily="34" charset="0"/>
              </a:rPr>
              <a:t>Podpora komunitní práce</a:t>
            </a:r>
            <a:r>
              <a:rPr lang="cs-CZ" sz="2000" b="true" dirty="false">
                <a:latin typeface="Arial" panose="020B0604020202020204" pitchFamily="34" charset="0"/>
                <a:ea typeface="Calibri" panose="020F0502020204030204" pitchFamily="34" charset="0"/>
                <a:cs typeface="Times New Roman" panose="02020603050405020304" pitchFamily="18" charset="0"/>
              </a:rPr>
              <a:t>.</a:t>
            </a:r>
            <a:endParaRPr lang="cs-CZ" sz="2000" b="true"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2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6301472"/>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4514EB-A9FC-E140-9D16-70D5A7465799}"/>
              </a:ext>
            </a:extLst>
          </p:cNvPr>
          <p:cNvSpPr>
            <a:spLocks noGrp="true"/>
          </p:cNvSpPr>
          <p:nvPr>
            <p:ph type="title"/>
          </p:nvPr>
        </p:nvSpPr>
        <p:spPr/>
        <p:txBody>
          <a:bodyPr/>
          <a:lstStyle/>
          <a:p>
            <a:r>
              <a:rPr lang="cs-CZ" dirty="false"/>
              <a:t>Povinná konzultace k přípravě žádosti o podporu (obce B, C)</a:t>
            </a:r>
          </a:p>
        </p:txBody>
      </p:sp>
      <p:sp>
        <p:nvSpPr>
          <p:cNvPr id="3" name="Zástupný obsah 2">
            <a:extLst>
              <a:ext uri="{FF2B5EF4-FFF2-40B4-BE49-F238E27FC236}">
                <a16:creationId xmlns:a16="http://schemas.microsoft.com/office/drawing/2014/main" id="{95F8C8D8-BA9A-DB9A-B934-025B142D1C06}"/>
              </a:ext>
            </a:extLst>
          </p:cNvPr>
          <p:cNvSpPr>
            <a:spLocks noGrp="true"/>
          </p:cNvSpPr>
          <p:nvPr>
            <p:ph idx="1"/>
          </p:nvPr>
        </p:nvSpPr>
        <p:spPr>
          <a:xfrm>
            <a:off x="360000" y="1196752"/>
            <a:ext cx="8244000" cy="5499248"/>
          </a:xfrm>
        </p:spPr>
        <p:txBody>
          <a:bodyPr/>
          <a:lstStyle/>
          <a:p>
            <a:pPr marL="0" indent="0">
              <a:spcBef>
                <a:spcPts val="0"/>
              </a:spcBef>
              <a:spcAft>
                <a:spcPts val="0"/>
              </a:spcAft>
              <a:buNone/>
            </a:pPr>
            <a:r>
              <a:rPr lang="cs-CZ" sz="2000" b="true" dirty="false"/>
              <a:t>Povinná individuální konzultace před podáním žádosti o podporu:</a:t>
            </a:r>
          </a:p>
          <a:p>
            <a:pPr>
              <a:spcBef>
                <a:spcPts val="0"/>
              </a:spcBef>
              <a:spcAft>
                <a:spcPts val="0"/>
              </a:spcAft>
            </a:pPr>
            <a:r>
              <a:rPr lang="cs-CZ" sz="1700" dirty="false"/>
              <a:t>Podání žádosti o podporu v případě žadatelů typu obcí B a C předchází povinná konzultace, která </a:t>
            </a:r>
            <a:r>
              <a:rPr lang="cs-CZ" sz="1700" b="true" dirty="false"/>
              <a:t>probíhá mezi žadatelem a ASZ (tj. bez zapojení MPSV). </a:t>
            </a:r>
          </a:p>
          <a:p>
            <a:pPr>
              <a:spcBef>
                <a:spcPts val="0"/>
              </a:spcBef>
              <a:spcAft>
                <a:spcPts val="0"/>
              </a:spcAft>
            </a:pPr>
            <a:r>
              <a:rPr lang="cs-CZ" sz="1700" dirty="false"/>
              <a:t>Povinná individuální konzultace pro žadatele typu obcí A není relevantní.</a:t>
            </a:r>
          </a:p>
          <a:p>
            <a:pPr>
              <a:spcBef>
                <a:spcPts val="0"/>
              </a:spcBef>
              <a:spcAft>
                <a:spcPts val="0"/>
              </a:spcAft>
            </a:pPr>
            <a:r>
              <a:rPr lang="cs-CZ" sz="1700" dirty="false">
                <a:effectLst/>
                <a:latin typeface="Arial" panose="020B0604020202020204" pitchFamily="34" charset="0"/>
                <a:ea typeface="Calibri" panose="020F0502020204030204" pitchFamily="34" charset="0"/>
                <a:cs typeface="Arial" panose="020B0604020202020204" pitchFamily="34" charset="0"/>
              </a:rPr>
              <a:t>Konzultace je poskytována pracovníky Regionálního centra Odboru pro sociální začleňování MMR. </a:t>
            </a:r>
            <a:r>
              <a:rPr lang="cs-CZ" sz="1700" dirty="false">
                <a:effectLst/>
                <a:latin typeface="Arial" panose="020B0604020202020204" pitchFamily="34" charset="0"/>
                <a:ea typeface="Calibri" panose="020F0502020204030204" pitchFamily="34" charset="0"/>
                <a:cs typeface="Times New Roman" panose="02020603050405020304" pitchFamily="18" charset="0"/>
              </a:rPr>
              <a:t>Pro účely konzultace zpracuje žadatel </a:t>
            </a:r>
            <a:r>
              <a:rPr lang="cs-CZ" sz="1700" b="true" dirty="false">
                <a:effectLst/>
                <a:latin typeface="Arial" panose="020B0604020202020204" pitchFamily="34" charset="0"/>
                <a:ea typeface="Calibri" panose="020F0502020204030204" pitchFamily="34" charset="0"/>
                <a:cs typeface="Times New Roman" panose="02020603050405020304" pitchFamily="18" charset="0"/>
              </a:rPr>
              <a:t>Návrh realizace projektu</a:t>
            </a:r>
            <a:r>
              <a:rPr lang="cs-CZ" sz="1700" dirty="false">
                <a:effectLst/>
                <a:latin typeface="Arial" panose="020B0604020202020204" pitchFamily="34" charset="0"/>
                <a:ea typeface="Calibri" panose="020F0502020204030204" pitchFamily="34" charset="0"/>
                <a:cs typeface="Times New Roman" panose="02020603050405020304" pitchFamily="18" charset="0"/>
              </a:rPr>
              <a:t> ve stanovené struktuře. Vzor návrhu je uveden v příloze č. 8 této výzvy. Žadatel zašle zpracovaný návrh projektu ke konzultaci v elektronické podobě na e-mailovou adresu: </a:t>
            </a:r>
            <a:r>
              <a:rPr lang="cs-CZ" sz="17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2"/>
              </a:rPr>
              <a:t>konzultace_opzplus@mmr.gov.cz</a:t>
            </a:r>
            <a:r>
              <a:rPr lang="cs-CZ" sz="1700" dirty="false">
                <a:effectLst/>
                <a:latin typeface="Arial" panose="020B0604020202020204" pitchFamily="34" charset="0"/>
                <a:ea typeface="Calibri" panose="020F0502020204030204" pitchFamily="34" charset="0"/>
                <a:cs typeface="Times New Roman" panose="02020603050405020304" pitchFamily="18" charset="0"/>
              </a:rPr>
              <a:t>.</a:t>
            </a:r>
          </a:p>
          <a:p>
            <a:pPr>
              <a:spcBef>
                <a:spcPts val="0"/>
              </a:spcBef>
              <a:spcAft>
                <a:spcPts val="0"/>
              </a:spcAft>
            </a:pPr>
            <a:r>
              <a:rPr lang="cs-CZ" sz="1700" b="true" dirty="false">
                <a:effectLst/>
                <a:latin typeface="Arial" panose="020B0604020202020204" pitchFamily="34" charset="0"/>
                <a:ea typeface="Calibri" panose="020F0502020204030204" pitchFamily="34" charset="0"/>
                <a:cs typeface="Times New Roman" panose="02020603050405020304" pitchFamily="18" charset="0"/>
              </a:rPr>
              <a:t>Žádosti ke konzultaci je možné podávat nejpozději do 13. 8. 2024.</a:t>
            </a:r>
          </a:p>
          <a:p>
            <a:pPr>
              <a:spcBef>
                <a:spcPts val="0"/>
              </a:spcBef>
              <a:spcAft>
                <a:spcPts val="0"/>
              </a:spcAft>
            </a:pPr>
            <a:r>
              <a:rPr lang="cs-CZ" sz="1700" dirty="false">
                <a:effectLst/>
                <a:latin typeface="Arial" panose="020B0604020202020204" pitchFamily="34" charset="0"/>
                <a:ea typeface="Calibri" panose="020F0502020204030204" pitchFamily="34" charset="0"/>
                <a:cs typeface="Times New Roman" panose="02020603050405020304" pitchFamily="18" charset="0"/>
              </a:rPr>
              <a:t>Konzultace jsou poskytovány on-line či prezenční formou, a to do 10 pracovních dnů od předložení dokumentů  </a:t>
            </a:r>
          </a:p>
          <a:p>
            <a:pPr>
              <a:spcBef>
                <a:spcPts val="0"/>
              </a:spcBef>
              <a:spcAft>
                <a:spcPts val="0"/>
              </a:spcAft>
            </a:pPr>
            <a:r>
              <a:rPr lang="cs-CZ" sz="1700" dirty="false">
                <a:effectLst/>
                <a:latin typeface="Arial" panose="020B0604020202020204" pitchFamily="34" charset="0"/>
                <a:ea typeface="Calibri" panose="020F0502020204030204" pitchFamily="34" charset="0"/>
                <a:cs typeface="Times New Roman" panose="02020603050405020304" pitchFamily="18" charset="0"/>
              </a:rPr>
              <a:t>Výstupem konzultace bude zpracovaný tzv. Kontrolní list – Záznam o konzultaci, který je povinnou přílohou žádosti  o podporu (obce B, C).  Vzor Kontrolního listu – Záznamu o konzultaci je uveden v příloze č. 7 této výzvy. </a:t>
            </a:r>
          </a:p>
          <a:p>
            <a:pPr>
              <a:spcBef>
                <a:spcPts val="0"/>
              </a:spcBef>
              <a:spcAft>
                <a:spcPts val="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37D359A0-ED86-1411-5E27-8E2D5F836AFE}"/>
              </a:ext>
            </a:extLst>
          </p:cNvPr>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161171048"/>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629150"/>
            <a:ext cx="8064000" cy="4320000"/>
          </a:xfrm>
        </p:spPr>
        <p:txBody>
          <a:bodyPr anchor="ctr"/>
          <a:lstStyle/>
          <a:p>
            <a:pPr marL="0" indent="0" algn="ctr">
              <a:lnSpc>
                <a:spcPct val="100000"/>
              </a:lnSpc>
              <a:spcBef>
                <a:spcPct val="0"/>
              </a:spcBef>
              <a:buNone/>
            </a:pPr>
            <a:r>
              <a:rPr lang="cs-CZ" sz="4000" b="true" kern="0" cap="all" dirty="false">
                <a:solidFill>
                  <a:schemeClr val="accent1"/>
                </a:solidFill>
                <a:latin typeface="+mj-lt"/>
                <a:ea typeface="+mj-ea"/>
                <a:cs typeface="+mj-cs"/>
              </a:rPr>
              <a:t>ČÁST I.</a:t>
            </a:r>
            <a:br>
              <a:rPr lang="cs-CZ" sz="4000" b="true" kern="0" cap="all" dirty="false">
                <a:solidFill>
                  <a:schemeClr val="accent1"/>
                </a:solidFill>
                <a:latin typeface="+mj-lt"/>
                <a:ea typeface="+mj-ea"/>
                <a:cs typeface="+mj-cs"/>
              </a:rPr>
            </a:br>
            <a:br>
              <a:rPr lang="cs-CZ" sz="4000" b="true" kern="0" cap="all" dirty="false">
                <a:solidFill>
                  <a:schemeClr val="accent1"/>
                </a:solidFill>
                <a:latin typeface="+mj-lt"/>
                <a:ea typeface="+mj-ea"/>
                <a:cs typeface="+mj-cs"/>
              </a:rPr>
            </a:br>
            <a:r>
              <a:rPr lang="cs-CZ" sz="4000" b="true" kern="0" cap="all" dirty="false">
                <a:solidFill>
                  <a:schemeClr val="accent1"/>
                </a:solidFill>
                <a:latin typeface="+mj-lt"/>
                <a:ea typeface="+mj-ea"/>
                <a:cs typeface="+mj-cs"/>
              </a:rPr>
              <a:t>PŘEDSTAVENÍ VÝZVY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871312420"/>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3000" dirty="false"/>
              <a:t>Aktivita č. 1) Podpora komunitní práce</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25689"/>
            <a:ext cx="8856984" cy="5332229"/>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600"/>
              </a:spcAft>
              <a:buClrTx/>
              <a:buSzTx/>
              <a:tabLst/>
              <a:defRPr/>
            </a:pPr>
            <a:r>
              <a:rPr lang="cs-CZ" sz="1450" dirty="false">
                <a:solidFill>
                  <a:srgbClr val="084A8B"/>
                </a:solidFill>
                <a:latin typeface="Arial"/>
              </a:rPr>
              <a:t>Cílem aktivity je zajistit podporu komunitní práce spočívající v přímé podpoře cílové skupiny/komunity a posílit tak schopnost osob žijících v komunitě/náležících k dané skupině společně zvládat/ovlivňovat znevýhodňující a obtížné interakce tím, že získají větší míru kontroly nad okolnostmi svého života; společným úsilím bude dosaženo komunitou definovaných cílů. Nedílnou součástí cíle aktivity je posilování aktivního zapojení do rozhodování a realizace aktivit na místní úrovni, realizace účasti na životě komunity v přirozených podmínkách a participace na životě místního společenství.</a:t>
            </a:r>
          </a:p>
          <a:p>
            <a:pPr marR="0" lvl="0" algn="just" defTabSz="914400" rtl="false" eaLnBrk="true" fontAlgn="auto" latinLnBrk="false" hangingPunct="true">
              <a:lnSpc>
                <a:spcPct val="100000"/>
              </a:lnSpc>
              <a:spcBef>
                <a:spcPts val="0"/>
              </a:spcBef>
              <a:spcAft>
                <a:spcPts val="0"/>
              </a:spcAft>
              <a:buClrTx/>
              <a:buSzTx/>
              <a:tabLst/>
              <a:defRPr/>
            </a:pPr>
            <a:r>
              <a:rPr lang="cs-CZ" sz="1450" dirty="false">
                <a:solidFill>
                  <a:srgbClr val="084A8B"/>
                </a:solidFill>
                <a:latin typeface="Arial"/>
              </a:rPr>
              <a:t>Projekty na komunitní práci </a:t>
            </a:r>
            <a:r>
              <a:rPr lang="cs-CZ" sz="1450" b="true" dirty="false">
                <a:solidFill>
                  <a:srgbClr val="084A8B"/>
                </a:solidFill>
                <a:latin typeface="Arial"/>
              </a:rPr>
              <a:t>musí povinně obsahovat všechny </a:t>
            </a:r>
            <a:r>
              <a:rPr lang="cs-CZ" sz="1450" dirty="false">
                <a:solidFill>
                  <a:srgbClr val="084A8B"/>
                </a:solidFill>
                <a:latin typeface="Arial"/>
              </a:rPr>
              <a:t>následující klíčové aktivity: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1: Mapování kontextu komunity a potřeb členů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2: Práce na tématu a potřebách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3: Tvorba sociální sítě a vazeb komunity na aktéry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4: Vzdělávání realizačního týmu a aktivních členů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5: Odborná/metodická podpora, supervize realizačního týmu</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dirty="false">
                <a:solidFill>
                  <a:srgbClr val="084A8B"/>
                </a:solidFill>
                <a:latin typeface="Arial"/>
              </a:rPr>
              <a:t>KA 6: Evaluace / vyhodnocení komunitní práce se zapojením komunity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450" dirty="false">
              <a:solidFill>
                <a:srgbClr val="084A8B"/>
              </a:solidFill>
              <a:effectLst/>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1)</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450" b="false" i="false" u="none" strike="noStrike" baseline="0" dirty="false">
                <a:solidFill>
                  <a:schemeClr val="accent1"/>
                </a:solidFill>
                <a:latin typeface="Arial" panose="020B0604020202020204" pitchFamily="34" charset="0"/>
              </a:rPr>
              <a:t>Projekty na podporu komunitní sociální práce obsahují vždy implicitně i podporu participativních metod práce s cílovou skupinou, v případě podpory KSP v projektu tedy není nutné psát na participativní metody práce s CS samostatnou klíčovou aktivitu. </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450" b="true" dirty="false">
              <a:solidFill>
                <a:srgbClr val="084A8B"/>
              </a:solidFill>
              <a:effectLst/>
              <a:latin typeface="Arial"/>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cs-CZ" sz="2000"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1357494678"/>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2) Podpora sociálních služeb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632311"/>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Podporovány budou takové druhy sociálních služeb, zejména služby sociální prevence a odborné sociální poradenství, které mají dopad na vymezené cílové skupiny a zaměřují se na zapojení osob do ekonomického, sociálního, pracovního života společnosti (na zprostředkování přístupu ke službám podporujícím návrat na trh práce, integraci těchto osob zpět do společnosti doprovázenou návratem na trh práce a na udržení se na trhu práce).</a:t>
            </a:r>
          </a:p>
          <a:p>
            <a:pPr marR="0" lvl="0" algn="just" defTabSz="914400" rtl="false" eaLnBrk="true" fontAlgn="auto" latinLnBrk="false" hangingPunct="true">
              <a:lnSpc>
                <a:spcPct val="100000"/>
              </a:lnSpc>
              <a:spcBef>
                <a:spcPts val="0"/>
              </a:spcBef>
              <a:spcAft>
                <a:spcPts val="0"/>
              </a:spcAft>
              <a:buClrTx/>
              <a:buSzTx/>
              <a:tabLst/>
              <a:defRPr/>
            </a:pPr>
            <a:endParaRPr lang="cs-CZ" dirty="false">
              <a:solidFill>
                <a:srgbClr val="084A8B"/>
              </a:solidFill>
              <a:latin typeface="Arial"/>
            </a:endParaRPr>
          </a:p>
          <a:p>
            <a:pPr marR="0" lvl="0" algn="just" defTabSz="914400" rtl="false" eaLnBrk="true" fontAlgn="auto" latinLnBrk="false" hangingPunct="true">
              <a:lnSpc>
                <a:spcPct val="100000"/>
              </a:lnSpc>
              <a:spcBef>
                <a:spcPts val="0"/>
              </a:spcBef>
              <a:spcAft>
                <a:spcPts val="0"/>
              </a:spcAft>
              <a:buClrTx/>
              <a:buSzTx/>
              <a:tabLst/>
              <a:defRPr/>
            </a:pPr>
            <a:r>
              <a:rPr lang="cs-CZ" dirty="false">
                <a:solidFill>
                  <a:srgbClr val="084A8B"/>
                </a:solidFill>
                <a:latin typeface="Arial"/>
              </a:rPr>
              <a:t>Konkrétně budou v rámci aktivity č. 2 podporovány pouze následující druhy sociálních služeb (taxativní vymezení viz příloha č. 1 Popis aktivit, bod 2):</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Kontaktní centra</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Krizová pomoc</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Nízkoprahová denní centra </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Nízkoprahová zařízení pro děti a mládež</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Noclehárny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Služby následné péče – pouze ambulantní forma (konkrétní vymezení v příloze)</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Sociálně aktivizační služby pro rodiny s dětmi</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Terénní programy</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Odborné sociální poradenství</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Pečovatelská služba – pouze terénní forma (konkrétní vymezení v příloze)</a:t>
            </a:r>
          </a:p>
          <a:p>
            <a:pPr marR="0" lvl="0" algn="just" defTabSz="914400" rtl="false" eaLnBrk="true" fontAlgn="auto" latinLnBrk="false" hangingPunct="true">
              <a:lnSpc>
                <a:spcPct val="100000"/>
              </a:lnSpc>
              <a:spcBef>
                <a:spcPts val="0"/>
              </a:spcBef>
              <a:spcAft>
                <a:spcPts val="0"/>
              </a:spcAft>
              <a:buClrTx/>
              <a:buSzTx/>
              <a:tabLst/>
              <a:defRPr/>
            </a:pPr>
            <a:endParaRPr lang="cs-CZ" dirty="false">
              <a:solidFill>
                <a:srgbClr val="084A8B"/>
              </a:solidFill>
              <a:latin typeface="Arial"/>
            </a:endParaRPr>
          </a:p>
        </p:txBody>
      </p:sp>
    </p:spTree>
    <p:extLst>
      <p:ext uri="{BB962C8B-B14F-4D97-AF65-F5344CB8AC3E}">
        <p14:creationId xmlns:p14="http://schemas.microsoft.com/office/powerpoint/2010/main" val="1797417252"/>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2) Podpora sociálních služeb</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22</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3554819"/>
          </a:xfrm>
          <a:prstGeom prst="rect">
            <a:avLst/>
          </a:prstGeom>
          <a:noFill/>
        </p:spPr>
        <p:txBody>
          <a:bodyPr wrap="square">
            <a:spAutoFit/>
          </a:bodyPr>
          <a:lstStyle/>
          <a:p>
            <a:pPr marR="0" lvl="0" algn="just" defTabSz="914400" rtl="false" eaLnBrk="true" fontAlgn="auto" latinLnBrk="false" hangingPunct="true">
              <a:lnSpc>
                <a:spcPct val="100000"/>
              </a:lnSpc>
              <a:spcBef>
                <a:spcPts val="0"/>
              </a:spcBef>
              <a:spcAft>
                <a:spcPts val="0"/>
              </a:spcAft>
              <a:buClrTx/>
              <a:buSzTx/>
              <a:tabLst/>
              <a:defRPr/>
            </a:pPr>
            <a:r>
              <a:rPr lang="cs-CZ" sz="1650" dirty="false">
                <a:solidFill>
                  <a:srgbClr val="084A8B"/>
                </a:solidFill>
                <a:latin typeface="Arial"/>
              </a:rPr>
              <a:t>Podporovány budou:</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b="true" dirty="false">
                <a:solidFill>
                  <a:srgbClr val="084A8B"/>
                </a:solidFill>
                <a:latin typeface="Arial"/>
              </a:rPr>
              <a:t>nové sociální služby nebo sociální služby rozšiřující se svojí kapacitou</a:t>
            </a:r>
            <a:r>
              <a:rPr lang="cs-CZ" sz="1650" dirty="false">
                <a:solidFill>
                  <a:srgbClr val="084A8B"/>
                </a:solidFill>
                <a:latin typeface="Arial"/>
              </a:rPr>
              <a:t>, které působí v daném regionu či lokalitě,</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sz="1650" b="true" dirty="false">
                <a:solidFill>
                  <a:srgbClr val="084A8B"/>
                </a:solidFill>
                <a:latin typeface="Arial"/>
              </a:rPr>
              <a:t>stávající sociální služby </a:t>
            </a:r>
            <a:r>
              <a:rPr lang="cs-CZ" sz="1650" dirty="false">
                <a:solidFill>
                  <a:srgbClr val="084A8B"/>
                </a:solidFill>
                <a:latin typeface="Arial"/>
              </a:rPr>
              <a:t>– mohou být podporovány pouze za předpokladu, že tyto služby (jejich kapacity uvedené v žádosti o podporu) nebyly bezprostředně před podáním žádosti financovány krajem z účelově poskytnuté dotace MPSV dle § 101 a) zákona č. 108/2006 Sb., případně jim poskytnutí této dotace nebylo před podání žádosti schváleno orgány kraje. Obdobně se postupuje v případě sociálních služeb, které jsou financovány dle § 104 odst. 3 písm. a) zákona č. 108/2006 Sb.</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sz="1650" dirty="false">
              <a:solidFill>
                <a:srgbClr val="084A8B"/>
              </a:solidFill>
              <a:latin typeface="Arial"/>
            </a:endParaRPr>
          </a:p>
          <a:p>
            <a:pPr marL="342900" indent="-342900">
              <a:buFont typeface="Arial" panose="020B0604020202020204" pitchFamily="34" charset="0"/>
              <a:buChar char="•"/>
            </a:pPr>
            <a:r>
              <a:rPr lang="cs-CZ" sz="2000"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456365880"/>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3) Podpora ohrožených rodin s dětmi</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23</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432256"/>
          </a:xfrm>
          <a:prstGeom prst="rect">
            <a:avLst/>
          </a:prstGeom>
          <a:noFill/>
        </p:spPr>
        <p:txBody>
          <a:bodyPr wrap="square">
            <a:spAutoFit/>
          </a:bodyPr>
          <a:lstStyle/>
          <a:p>
            <a:pPr algn="just">
              <a:defRPr/>
            </a:pPr>
            <a:r>
              <a:rPr lang="cs-CZ" dirty="false">
                <a:solidFill>
                  <a:srgbClr val="084A8B"/>
                </a:solidFill>
                <a:latin typeface="Arial"/>
              </a:rPr>
              <a:t>Podporovány budou </a:t>
            </a:r>
            <a:r>
              <a:rPr lang="cs-CZ" b="true" dirty="false">
                <a:solidFill>
                  <a:srgbClr val="084A8B"/>
                </a:solidFill>
                <a:latin typeface="Arial"/>
              </a:rPr>
              <a:t>fakultativní</a:t>
            </a:r>
            <a:r>
              <a:rPr lang="cs-CZ" dirty="false">
                <a:solidFill>
                  <a:srgbClr val="084A8B"/>
                </a:solidFill>
                <a:latin typeface="Arial"/>
              </a:rPr>
              <a:t> činnosti v rámci poskytovaných sociálních služeb v:</a:t>
            </a:r>
          </a:p>
          <a:p>
            <a:pPr marL="285750" indent="-285750" algn="just">
              <a:buFont typeface="Arial" panose="020B0604020202020204" pitchFamily="34" charset="0"/>
              <a:buChar char="•"/>
              <a:defRPr/>
            </a:pPr>
            <a:r>
              <a:rPr lang="cs-CZ" dirty="false">
                <a:solidFill>
                  <a:srgbClr val="084A8B"/>
                </a:solidFill>
                <a:latin typeface="Arial"/>
              </a:rPr>
              <a:t>Sociálně aktivizační službě</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NZDM</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Terénních programech</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dirty="false">
                <a:solidFill>
                  <a:srgbClr val="084A8B"/>
                </a:solidFill>
                <a:latin typeface="Arial"/>
              </a:rPr>
              <a:t>příp. fakultativní činnosti společné pro všechny podporované sociální služby zaměřené na rodiny s dětmi:</a:t>
            </a:r>
            <a:endParaRPr lang="cs-CZ" dirty="false">
              <a:solidFill>
                <a:srgbClr val="084A8B"/>
              </a:solidFill>
              <a:effectLst/>
              <a:latin typeface="Arial"/>
              <a:ea typeface="Calibri" panose="020F0502020204030204" pitchFamily="34" charset="0"/>
              <a:cs typeface="Times New Roman" panose="02020603050405020304" pitchFamily="18" charset="0"/>
            </a:endParaRP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r>
              <a:rPr lang="cs-CZ" b="true" dirty="false">
                <a:solidFill>
                  <a:srgbClr val="084A8B"/>
                </a:solidFill>
                <a:latin typeface="Arial"/>
                <a:ea typeface="Calibri" panose="020F0502020204030204" pitchFamily="34" charset="0"/>
                <a:cs typeface="Times New Roman" panose="02020603050405020304" pitchFamily="18" charset="0"/>
              </a:rPr>
              <a:t>blíže viz příloha č. 1 Popis aktivit, bod 3)</a:t>
            </a:r>
          </a:p>
          <a:p>
            <a:pPr marL="285750" marR="0" lvl="0" indent="-285750" algn="just" defTabSz="914400" rtl="false" eaLnBrk="true" fontAlgn="auto" latinLnBrk="false" hangingPunct="true">
              <a:lnSpc>
                <a:spcPct val="100000"/>
              </a:lnSpc>
              <a:spcBef>
                <a:spcPts val="0"/>
              </a:spcBef>
              <a:spcAft>
                <a:spcPts val="0"/>
              </a:spcAft>
              <a:buClrTx/>
              <a:buSzTx/>
              <a:buFont typeface="Arial" panose="020B0604020202020204" pitchFamily="34" charset="0"/>
              <a:buChar char="•"/>
              <a:tabLst/>
              <a:defRPr/>
            </a:pPr>
            <a:endParaRPr lang="cs-CZ" b="true" dirty="false">
              <a:solidFill>
                <a:srgbClr val="084A8B"/>
              </a:solidFill>
              <a:effectLst/>
              <a:latin typeface="Arial"/>
              <a:ea typeface="Calibri" panose="020F0502020204030204" pitchFamily="34" charset="0"/>
              <a:cs typeface="Times New Roman" panose="02020603050405020304" pitchFamily="18" charset="0"/>
            </a:endParaRPr>
          </a:p>
          <a:p>
            <a:pPr algn="just">
              <a:defRPr/>
            </a:pPr>
            <a:r>
              <a:rPr lang="cs-CZ" b="true" dirty="false">
                <a:effectLst/>
                <a:latin typeface="Arial" panose="020B0604020202020204" pitchFamily="34" charset="0"/>
                <a:ea typeface="Calibri" panose="020F0502020204030204" pitchFamily="34" charset="0"/>
                <a:cs typeface="Times New Roman" panose="02020603050405020304" pitchFamily="18" charset="0"/>
              </a:rPr>
              <a:t>Podmínky podpory:</a:t>
            </a:r>
          </a:p>
          <a:p>
            <a:pPr algn="just">
              <a:defRPr/>
            </a:pPr>
            <a:r>
              <a:rPr lang="cs-CZ" dirty="false">
                <a:effectLst/>
                <a:latin typeface="Arial" panose="020B0604020202020204" pitchFamily="34" charset="0"/>
                <a:ea typeface="Calibri" panose="020F0502020204030204" pitchFamily="34" charset="0"/>
                <a:cs typeface="Times New Roman" panose="02020603050405020304" pitchFamily="18" charset="0"/>
              </a:rPr>
              <a:t>- žadatel může v projektu kombinovat aktivity pod bodem </a:t>
            </a:r>
            <a:r>
              <a:rPr lang="cs-CZ" i="true" dirty="false">
                <a:effectLst/>
                <a:latin typeface="Arial" panose="020B0604020202020204" pitchFamily="34" charset="0"/>
                <a:ea typeface="Calibri" panose="020F0502020204030204" pitchFamily="34" charset="0"/>
                <a:cs typeface="Times New Roman" panose="02020603050405020304" pitchFamily="18" charset="0"/>
              </a:rPr>
              <a:t>2) Podpora sociálních služeb </a:t>
            </a:r>
            <a:r>
              <a:rPr lang="cs-CZ" dirty="false">
                <a:effectLst/>
                <a:latin typeface="Arial" panose="020B0604020202020204" pitchFamily="34" charset="0"/>
                <a:ea typeface="Calibri" panose="020F0502020204030204" pitchFamily="34" charset="0"/>
                <a:cs typeface="Times New Roman" panose="02020603050405020304" pitchFamily="18" charset="0"/>
              </a:rPr>
              <a:t>(základní činnosti sociální služby) s aktivitami pod bodem </a:t>
            </a:r>
            <a:r>
              <a:rPr lang="cs-CZ" i="true" dirty="false">
                <a:effectLst/>
                <a:latin typeface="Arial" panose="020B0604020202020204" pitchFamily="34" charset="0"/>
                <a:ea typeface="Calibri" panose="020F0502020204030204" pitchFamily="34" charset="0"/>
                <a:cs typeface="Times New Roman" panose="02020603050405020304" pitchFamily="18" charset="0"/>
              </a:rPr>
              <a:t>3) Podpora ohrožených rodin s dětmi </a:t>
            </a:r>
            <a:r>
              <a:rPr lang="cs-CZ" dirty="false">
                <a:effectLst/>
                <a:latin typeface="Arial" panose="020B0604020202020204" pitchFamily="34" charset="0"/>
                <a:ea typeface="Calibri" panose="020F0502020204030204" pitchFamily="34" charset="0"/>
                <a:cs typeface="Times New Roman" panose="02020603050405020304" pitchFamily="18" charset="0"/>
              </a:rPr>
              <a:t>(fakultativní činnosti sociální služby) nebo projekt zaměřit pouze na aktivity pod bodem </a:t>
            </a:r>
            <a:r>
              <a:rPr lang="cs-CZ" i="true" dirty="false">
                <a:effectLst/>
                <a:latin typeface="Arial" panose="020B0604020202020204" pitchFamily="34" charset="0"/>
                <a:ea typeface="Calibri" panose="020F0502020204030204" pitchFamily="34" charset="0"/>
                <a:cs typeface="Times New Roman" panose="02020603050405020304" pitchFamily="18" charset="0"/>
              </a:rPr>
              <a:t>3) Podpora ohrožených rodin s dětmi </a:t>
            </a:r>
            <a:r>
              <a:rPr lang="cs-CZ" dirty="false">
                <a:effectLst/>
                <a:latin typeface="Arial" panose="020B0604020202020204" pitchFamily="34" charset="0"/>
                <a:ea typeface="Calibri" panose="020F0502020204030204" pitchFamily="34" charset="0"/>
                <a:cs typeface="Times New Roman" panose="02020603050405020304" pitchFamily="18" charset="0"/>
              </a:rPr>
              <a:t>(fakultativní činnosti sociální služby), pro obě varianty platí, že možným žadatelem je pouze poskytovatel registrované sociální služby dle zákona</a:t>
            </a:r>
            <a:br>
              <a:rPr lang="cs-CZ" dirty="false">
                <a:effectLst/>
                <a:latin typeface="Arial" panose="020B0604020202020204" pitchFamily="34" charset="0"/>
                <a:ea typeface="Calibri" panose="020F0502020204030204" pitchFamily="34" charset="0"/>
                <a:cs typeface="Times New Roman" panose="02020603050405020304" pitchFamily="18" charset="0"/>
              </a:rPr>
            </a:br>
            <a:r>
              <a:rPr lang="cs-CZ" dirty="false">
                <a:effectLst/>
                <a:latin typeface="Arial" panose="020B0604020202020204" pitchFamily="34" charset="0"/>
                <a:ea typeface="Calibri" panose="020F0502020204030204" pitchFamily="34" charset="0"/>
                <a:cs typeface="Times New Roman" panose="02020603050405020304" pitchFamily="18" charset="0"/>
              </a:rPr>
              <a:t>č. 108/2006 Sb., o sociálních službách.</a:t>
            </a:r>
            <a:endParaRPr lang="cs-CZ" dirty="false">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defRPr/>
            </a:pPr>
            <a:r>
              <a:rPr lang="cs-CZ"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2034508223"/>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F199D1-0CEF-537D-2227-F4F2BBFD0B01}"/>
              </a:ext>
            </a:extLst>
          </p:cNvPr>
          <p:cNvSpPr>
            <a:spLocks noGrp="true"/>
          </p:cNvSpPr>
          <p:nvPr>
            <p:ph type="title"/>
          </p:nvPr>
        </p:nvSpPr>
        <p:spPr/>
        <p:txBody>
          <a:bodyPr/>
          <a:lstStyle/>
          <a:p>
            <a:r>
              <a:rPr lang="cs-CZ" dirty="false"/>
              <a:t>Aktivita č. 4) Podpora osob závislých a závislostí ohrožených</a:t>
            </a:r>
          </a:p>
        </p:txBody>
      </p:sp>
      <p:sp>
        <p:nvSpPr>
          <p:cNvPr id="3" name="Zástupný obsah 2">
            <a:extLst>
              <a:ext uri="{FF2B5EF4-FFF2-40B4-BE49-F238E27FC236}">
                <a16:creationId xmlns:a16="http://schemas.microsoft.com/office/drawing/2014/main" id="{E04E8527-DB77-0ABF-78F7-4890709FA4E8}"/>
              </a:ext>
            </a:extLst>
          </p:cNvPr>
          <p:cNvSpPr>
            <a:spLocks noGrp="true"/>
          </p:cNvSpPr>
          <p:nvPr>
            <p:ph idx="1"/>
          </p:nvPr>
        </p:nvSpPr>
        <p:spPr/>
        <p:txBody>
          <a:bodyPr/>
          <a:lstStyle/>
          <a:p>
            <a:r>
              <a:rPr lang="cs-CZ" dirty="false"/>
              <a:t>Aktivita cílí na podporu programů sekundární a terciární prevence pro osoby ohrožené závislostmi (včetně nelátkových závislostí), osoby závislé na návykových látkách a dalších rizikových formách chování, osoby s duální diagnózou a pro jejich rodinné příslušníky, mimo zdravotnické služby a péči, blíže viz příloha č. 1 Popis aktivit, bod 4).</a:t>
            </a:r>
          </a:p>
          <a:p>
            <a:r>
              <a:rPr lang="cs-CZ" dirty="false"/>
              <a:t>Přehled klíčových pozic pro tuto aktivitu výzvy je uveden v příloze č. 1 Popis aktivit. Podrobný popis těchto pozic a stanovení osobních nákladů je uveden v příloze č. 2 Pomůcka pro stanovení osobních nákladů.</a:t>
            </a:r>
          </a:p>
        </p:txBody>
      </p:sp>
      <p:sp>
        <p:nvSpPr>
          <p:cNvPr id="4" name="Zástupný symbol pro číslo snímku 3">
            <a:extLst>
              <a:ext uri="{FF2B5EF4-FFF2-40B4-BE49-F238E27FC236}">
                <a16:creationId xmlns:a16="http://schemas.microsoft.com/office/drawing/2014/main" id="{E4CA5068-C2CA-A6D9-D395-4E15A83FABD6}"/>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2251757535"/>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5) Podpora řešení dluhové problematiky</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25</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01795"/>
            <a:ext cx="8856984" cy="4524315"/>
          </a:xfrm>
          <a:prstGeom prst="rect">
            <a:avLst/>
          </a:prstGeom>
          <a:noFill/>
        </p:spPr>
        <p:txBody>
          <a:bodyPr wrap="square">
            <a:spAutoFit/>
          </a:bodyPr>
          <a:lstStyle/>
          <a:p>
            <a:pPr algn="just"/>
            <a:r>
              <a:rPr lang="cs-CZ" dirty="false">
                <a:solidFill>
                  <a:schemeClr val="accent1"/>
                </a:solidFill>
                <a:latin typeface="Arial" panose="020B0604020202020204" pitchFamily="34" charset="0"/>
              </a:rPr>
              <a:t>P</a:t>
            </a:r>
            <a:r>
              <a:rPr lang="cs-CZ" b="false" i="false" u="none" strike="noStrike" baseline="0" dirty="false">
                <a:solidFill>
                  <a:schemeClr val="accent1"/>
                </a:solidFill>
                <a:latin typeface="Arial" panose="020B0604020202020204" pitchFamily="34" charset="0"/>
              </a:rPr>
              <a:t>odpora výhradně jako </a:t>
            </a:r>
            <a:r>
              <a:rPr lang="cs-CZ" b="true" i="false" u="none" strike="noStrike" baseline="0" dirty="false">
                <a:solidFill>
                  <a:schemeClr val="accent1"/>
                </a:solidFill>
                <a:latin typeface="Arial" panose="020B0604020202020204" pitchFamily="34" charset="0"/>
              </a:rPr>
              <a:t>cílená přímá podpora a pomoc osobám z cílové skupiny, </a:t>
            </a:r>
            <a:r>
              <a:rPr lang="cs-CZ" i="false" u="none" strike="noStrike" baseline="0" dirty="false">
                <a:solidFill>
                  <a:schemeClr val="accent1"/>
                </a:solidFill>
                <a:latin typeface="Arial" panose="020B0604020202020204" pitchFamily="34" charset="0"/>
              </a:rPr>
              <a:t>dílčí aktivity jsou vymezeny v příloze </a:t>
            </a:r>
            <a:r>
              <a:rPr lang="nn-NO" i="false" u="none" strike="noStrike" baseline="0" dirty="false">
                <a:solidFill>
                  <a:schemeClr val="accent1"/>
                </a:solidFill>
                <a:latin typeface="Arial" panose="020B0604020202020204" pitchFamily="34" charset="0"/>
              </a:rPr>
              <a:t>č. 1 Popis aktivit, bod </a:t>
            </a:r>
            <a:r>
              <a:rPr lang="cs-CZ" i="false" u="none" strike="noStrike" baseline="0" dirty="false">
                <a:solidFill>
                  <a:schemeClr val="accent1"/>
                </a:solidFill>
                <a:latin typeface="Arial" panose="020B0604020202020204" pitchFamily="34" charset="0"/>
              </a:rPr>
              <a:t>5</a:t>
            </a:r>
            <a:r>
              <a:rPr lang="nn-NO" i="false" u="none" strike="noStrike" baseline="0" dirty="false">
                <a:solidFill>
                  <a:schemeClr val="accent1"/>
                </a:solidFill>
                <a:latin typeface="Arial" panose="020B0604020202020204" pitchFamily="34" charset="0"/>
              </a:rPr>
              <a:t>)</a:t>
            </a:r>
            <a:r>
              <a:rPr lang="cs-CZ" i="false" u="none" strike="noStrike" baseline="0" dirty="false">
                <a:solidFill>
                  <a:schemeClr val="accent1"/>
                </a:solidFill>
                <a:latin typeface="Arial" panose="020B0604020202020204" pitchFamily="34" charset="0"/>
              </a:rPr>
              <a:t>. Cílem je řešení zadluženosti/předluženosti osob z CS. </a:t>
            </a:r>
            <a:r>
              <a:rPr lang="cs-CZ" b="true" i="false" u="none" strike="noStrike" baseline="0" dirty="false">
                <a:solidFill>
                  <a:schemeClr val="accent1"/>
                </a:solidFill>
                <a:latin typeface="Arial" panose="020B0604020202020204" pitchFamily="34" charset="0"/>
              </a:rPr>
              <a:t>V této aktivitě se nesmí jednat o anonymní osoby.</a:t>
            </a:r>
          </a:p>
          <a:p>
            <a:pPr algn="just"/>
            <a:endParaRPr lang="cs-CZ" b="false" i="false" u="none" strike="noStrike" baseline="0" dirty="false">
              <a:solidFill>
                <a:schemeClr val="accent1"/>
              </a:solidFill>
              <a:latin typeface="Arial" panose="020B0604020202020204" pitchFamily="34" charset="0"/>
            </a:endParaRPr>
          </a:p>
          <a:p>
            <a:pPr algn="just"/>
            <a:r>
              <a:rPr lang="cs-CZ" b="false" i="false" u="none" strike="noStrike" baseline="0" dirty="false">
                <a:solidFill>
                  <a:schemeClr val="accent1"/>
                </a:solidFill>
                <a:latin typeface="Arial" panose="020B0604020202020204" pitchFamily="34" charset="0"/>
              </a:rPr>
              <a:t>Aktivity je </a:t>
            </a:r>
            <a:r>
              <a:rPr lang="cs-CZ" b="true" i="false" u="none" strike="noStrike" baseline="0" dirty="false">
                <a:solidFill>
                  <a:schemeClr val="accent1"/>
                </a:solidFill>
                <a:latin typeface="Arial" panose="020B0604020202020204" pitchFamily="34" charset="0"/>
              </a:rPr>
              <a:t>nutné řešit komplexně včetně přímé práce s cílovou skupinou</a:t>
            </a:r>
            <a:r>
              <a:rPr lang="cs-CZ" b="false" i="false" u="none" strike="noStrike" baseline="0" dirty="false">
                <a:solidFill>
                  <a:schemeClr val="accent1"/>
                </a:solidFill>
                <a:latin typeface="Arial" panose="020B0604020202020204" pitchFamily="34" charset="0"/>
              </a:rPr>
              <a:t>. Dílčí aktivity </a:t>
            </a:r>
            <a:r>
              <a:rPr lang="cs-CZ" b="false" i="true" u="none" strike="noStrike" baseline="0" dirty="false">
                <a:solidFill>
                  <a:schemeClr val="accent1"/>
                </a:solidFill>
                <a:latin typeface="Arial" panose="020B0604020202020204" pitchFamily="34" charset="0"/>
              </a:rPr>
              <a:t>a) zpracování a podávání insolvenčních návrhů/podání návrhů na oddlužení</a:t>
            </a:r>
            <a:r>
              <a:rPr lang="cs-CZ" dirty="false">
                <a:solidFill>
                  <a:schemeClr val="accent1"/>
                </a:solidFill>
                <a:latin typeface="Arial" panose="020B0604020202020204" pitchFamily="34" charset="0"/>
              </a:rPr>
              <a:t> a </a:t>
            </a:r>
            <a:r>
              <a:rPr lang="cs-CZ" b="false" i="true" u="none" strike="noStrike" baseline="0" dirty="false">
                <a:solidFill>
                  <a:schemeClr val="accent1"/>
                </a:solidFill>
                <a:latin typeface="Arial" panose="020B0604020202020204" pitchFamily="34" charset="0"/>
              </a:rPr>
              <a:t>b) proces mapování dluhů, sestavení rodinných rozpočtů </a:t>
            </a:r>
            <a:r>
              <a:rPr lang="cs-CZ" b="true" i="false" u="none" strike="noStrike" baseline="0" dirty="false">
                <a:solidFill>
                  <a:schemeClr val="accent1"/>
                </a:solidFill>
                <a:latin typeface="Arial" panose="020B0604020202020204" pitchFamily="34" charset="0"/>
              </a:rPr>
              <a:t>lze realizovat pouze v kombinaci s dalšími aktivitami </a:t>
            </a:r>
            <a:r>
              <a:rPr lang="cs-CZ" b="false" i="false" u="none" strike="noStrike" baseline="0" dirty="false">
                <a:solidFill>
                  <a:schemeClr val="accent1"/>
                </a:solidFill>
                <a:latin typeface="Arial" panose="020B0604020202020204" pitchFamily="34" charset="0"/>
              </a:rPr>
              <a:t>uvedenými pod body c) až g).</a:t>
            </a:r>
            <a:endParaRPr lang="cs-CZ" dirty="false">
              <a:solidFill>
                <a:schemeClr val="accent1"/>
              </a:solidFill>
              <a:effectLst/>
              <a:latin typeface="Arial"/>
              <a:ea typeface="Calibri" panose="020F0502020204030204" pitchFamily="34" charset="0"/>
              <a:cs typeface="Times New Roman" panose="02020603050405020304" pitchFamily="18" charset="0"/>
            </a:endParaRPr>
          </a:p>
          <a:p>
            <a:pPr marR="0" lvl="0" algn="just" defTabSz="914400" rtl="false" eaLnBrk="true" fontAlgn="auto" latinLnBrk="false" hangingPunct="true">
              <a:lnSpc>
                <a:spcPct val="100000"/>
              </a:lnSpc>
              <a:spcBef>
                <a:spcPts val="0"/>
              </a:spcBef>
              <a:spcAft>
                <a:spcPts val="0"/>
              </a:spcAft>
              <a:buClrTx/>
              <a:buSzTx/>
              <a:tabLst/>
              <a:defRPr/>
            </a:pPr>
            <a:endParaRPr lang="cs-CZ" b="true" dirty="false">
              <a:solidFill>
                <a:schemeClr val="accent1"/>
              </a:solidFill>
              <a:latin typeface="Arial"/>
              <a:ea typeface="Calibri" panose="020F0502020204030204" pitchFamily="34" charset="0"/>
              <a:cs typeface="Times New Roman" panose="02020603050405020304" pitchFamily="18" charset="0"/>
            </a:endParaRPr>
          </a:p>
          <a:p>
            <a:pPr marR="0" lvl="0" algn="just" defTabSz="914400" rtl="false" eaLnBrk="true" fontAlgn="auto" latinLnBrk="false" hangingPunct="true">
              <a:lnSpc>
                <a:spcPct val="100000"/>
              </a:lnSpc>
              <a:spcBef>
                <a:spcPts val="0"/>
              </a:spcBef>
              <a:spcAft>
                <a:spcPts val="0"/>
              </a:spcAft>
              <a:buClrTx/>
              <a:buSzTx/>
              <a:tabLst/>
              <a:defRPr/>
            </a:pPr>
            <a:r>
              <a:rPr lang="cs-CZ" b="true" i="false" u="none" strike="noStrike" baseline="0" dirty="false">
                <a:solidFill>
                  <a:schemeClr val="accent1"/>
                </a:solidFill>
                <a:latin typeface="Arial" panose="020B0604020202020204" pitchFamily="34" charset="0"/>
              </a:rPr>
              <a:t>Nebudou podporovány </a:t>
            </a:r>
            <a:r>
              <a:rPr lang="cs-CZ" b="false" i="false" u="none" strike="noStrike" baseline="0" dirty="false">
                <a:solidFill>
                  <a:schemeClr val="accent1"/>
                </a:solidFill>
                <a:latin typeface="Arial" panose="020B0604020202020204" pitchFamily="34" charset="0"/>
              </a:rPr>
              <a:t>skupinové workshopy, kurzy, přednášky a ostatní skupinové aktivity. </a:t>
            </a:r>
          </a:p>
          <a:p>
            <a:pPr marR="0" lvl="0" algn="just" defTabSz="914400" rtl="false" eaLnBrk="true" fontAlgn="auto" latinLnBrk="false" hangingPunct="true">
              <a:lnSpc>
                <a:spcPct val="100000"/>
              </a:lnSpc>
              <a:spcBef>
                <a:spcPts val="0"/>
              </a:spcBef>
              <a:spcAft>
                <a:spcPts val="0"/>
              </a:spcAft>
              <a:buClrTx/>
              <a:buSzTx/>
              <a:tabLst/>
              <a:defRPr/>
            </a:pPr>
            <a:endParaRPr lang="cs-CZ" b="true" dirty="false">
              <a:solidFill>
                <a:srgbClr val="084A8B"/>
              </a:solidFill>
              <a:effectLst/>
              <a:latin typeface="Arial"/>
              <a:ea typeface="Calibri" panose="020F0502020204030204" pitchFamily="34" charset="0"/>
              <a:cs typeface="Times New Roman" panose="02020603050405020304" pitchFamily="18" charset="0"/>
            </a:endParaRPr>
          </a:p>
          <a:p>
            <a:r>
              <a:rPr lang="cs-CZ"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207398281"/>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823B68-AC13-5841-FB54-AD3C6C1C5AAC}"/>
              </a:ext>
            </a:extLst>
          </p:cNvPr>
          <p:cNvSpPr>
            <a:spLocks noGrp="true"/>
          </p:cNvSpPr>
          <p:nvPr>
            <p:ph type="title"/>
          </p:nvPr>
        </p:nvSpPr>
        <p:spPr/>
        <p:txBody>
          <a:bodyPr/>
          <a:lstStyle/>
          <a:p>
            <a:r>
              <a:rPr lang="cs-CZ" dirty="false"/>
              <a:t>Aktivita č. 6) Podpora posílení výkonu sociální práce na obcích</a:t>
            </a:r>
          </a:p>
        </p:txBody>
      </p:sp>
      <p:sp>
        <p:nvSpPr>
          <p:cNvPr id="3" name="Zástupný obsah 2">
            <a:extLst>
              <a:ext uri="{FF2B5EF4-FFF2-40B4-BE49-F238E27FC236}">
                <a16:creationId xmlns:a16="http://schemas.microsoft.com/office/drawing/2014/main" id="{C11FF3DC-1A1E-C513-0939-A03DA292E8E5}"/>
              </a:ext>
            </a:extLst>
          </p:cNvPr>
          <p:cNvSpPr>
            <a:spLocks noGrp="true"/>
          </p:cNvSpPr>
          <p:nvPr>
            <p:ph idx="1"/>
          </p:nvPr>
        </p:nvSpPr>
        <p:spPr>
          <a:xfrm>
            <a:off x="540000" y="1340768"/>
            <a:ext cx="8064000" cy="4707224"/>
          </a:xfrm>
        </p:spPr>
        <p:txBody>
          <a:bodyPr/>
          <a:lstStyle/>
          <a:p>
            <a:pPr>
              <a:spcBef>
                <a:spcPts val="300"/>
              </a:spcBef>
              <a:spcAft>
                <a:spcPts val="300"/>
              </a:spcAft>
            </a:pPr>
            <a:r>
              <a:rPr lang="cs-CZ" sz="1800" dirty="false"/>
              <a:t>Aktivita je zacílena na zvýšení dostupnosti sociální práce a na posílení výkonu profesionální realizace sociální práce podle § 109 zákona č. 108/2006 Sb., o sociálních službách, ve znění pozdějších předpisů (dále jen „zákon o sociálních službách“) na úrovni obcí.</a:t>
            </a:r>
          </a:p>
          <a:p>
            <a:pPr>
              <a:spcBef>
                <a:spcPts val="300"/>
              </a:spcBef>
              <a:spcAft>
                <a:spcPts val="300"/>
              </a:spcAft>
            </a:pPr>
            <a:r>
              <a:rPr lang="cs-CZ" sz="1800" dirty="false"/>
              <a:t>Podpora na úrovni jednotlivých obcí (I., II, nebo III. typu) probíhá dle příslušných zákonů uvedených ve výzvě. </a:t>
            </a:r>
          </a:p>
          <a:p>
            <a:pPr>
              <a:spcBef>
                <a:spcPts val="300"/>
              </a:spcBef>
              <a:spcAft>
                <a:spcPts val="300"/>
              </a:spcAft>
            </a:pPr>
            <a:r>
              <a:rPr lang="cs-CZ" sz="1800" dirty="false"/>
              <a:t>V případě obcí II. a III. typu nesmí docházet k duplicitními financování ve vztahu k Dotačnímu řízení na výkon činností sociální práce pro příslušný rok. Cílem je posílení výkonu sociální práce (rozšíření/navýšení úvazků pracovníků) nad rámec jejího standardního financování formou dotací ze státního rozpočtu (MPSV).</a:t>
            </a:r>
          </a:p>
          <a:p>
            <a:pPr>
              <a:spcBef>
                <a:spcPts val="300"/>
              </a:spcBef>
              <a:spcAft>
                <a:spcPts val="300"/>
              </a:spcAft>
            </a:pPr>
            <a:r>
              <a:rPr lang="cs-CZ" sz="1800" b="false" kern="1200" dirty="false">
                <a:solidFill>
                  <a:srgbClr val="084A8B"/>
                </a:solidFill>
                <a:effectLst/>
                <a:latin typeface="Arial" panose="020B0604020202020204" pitchFamily="34" charset="0"/>
                <a:ea typeface="+mn-ea"/>
                <a:cs typeface="+mn-cs"/>
              </a:rPr>
              <a:t>Přehled klíčových pozic pro tuto aktivitu výzvy je uveden v příloze č. 1 Popis aktivit. Podrobný popis těchto pozic a stanovení osobních nákladů je uveden v příloze č. 2 Pomůcka pro stanovení osobních nákladů.</a:t>
            </a:r>
            <a:endParaRPr lang="cs-CZ" sz="1800" dirty="false">
              <a:effectLst/>
            </a:endParaRPr>
          </a:p>
          <a:p>
            <a:pPr marL="0" indent="0">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41B6A094-D801-BC81-2E4D-D2D6B112D849}"/>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3030166724"/>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3000" dirty="false"/>
              <a:t>Aktivita č. 7) Podpora prevence zdraví</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27</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3939540"/>
          </a:xfrm>
          <a:prstGeom prst="rect">
            <a:avLst/>
          </a:prstGeom>
          <a:noFill/>
        </p:spPr>
        <p:txBody>
          <a:bodyPr wrap="square">
            <a:spAutoFit/>
          </a:bodyPr>
          <a:lstStyle/>
          <a:p>
            <a:pPr algn="just"/>
            <a:r>
              <a:rPr lang="cs-CZ" sz="1800" b="false" i="false" u="none" strike="noStrike" baseline="0" dirty="false">
                <a:solidFill>
                  <a:schemeClr val="accent1"/>
                </a:solidFill>
                <a:latin typeface="Arial" panose="020B0604020202020204" pitchFamily="34" charset="0"/>
              </a:rPr>
              <a:t>Cílem aktivity je zefektivnění primární a sekundární prevence cílové skupiny prostřednictvím </a:t>
            </a:r>
            <a:r>
              <a:rPr lang="cs-CZ" sz="1800" b="true" i="false" u="none" strike="noStrike" baseline="0" dirty="false">
                <a:solidFill>
                  <a:schemeClr val="accent1"/>
                </a:solidFill>
                <a:latin typeface="Arial" panose="020B0604020202020204" pitchFamily="34" charset="0"/>
              </a:rPr>
              <a:t>zřízení pozice zdravotního mediátora</a:t>
            </a:r>
            <a:r>
              <a:rPr lang="cs-CZ" sz="1800" b="false" i="false" u="none" strike="noStrike" baseline="0" dirty="false">
                <a:solidFill>
                  <a:schemeClr val="accent1"/>
                </a:solidFill>
                <a:latin typeface="Arial" panose="020B0604020202020204" pitchFamily="34" charset="0"/>
              </a:rPr>
              <a:t>, který v území zajišťuje </a:t>
            </a:r>
            <a:r>
              <a:rPr lang="cs-CZ" sz="1800" b="true" i="false" u="none" strike="noStrike" baseline="0" dirty="false">
                <a:solidFill>
                  <a:schemeClr val="accent1"/>
                </a:solidFill>
                <a:latin typeface="Arial" panose="020B0604020202020204" pitchFamily="34" charset="0"/>
              </a:rPr>
              <a:t>mediaci ve zdraví.</a:t>
            </a: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dirty="false">
                <a:solidFill>
                  <a:schemeClr val="accent1"/>
                </a:solidFill>
                <a:latin typeface="Arial" panose="020B0604020202020204" pitchFamily="34" charset="0"/>
              </a:rPr>
              <a:t>A</a:t>
            </a:r>
            <a:r>
              <a:rPr lang="cs-CZ" sz="1800" b="false" i="false" u="none" strike="noStrike" baseline="0" dirty="false">
                <a:solidFill>
                  <a:schemeClr val="accent1"/>
                </a:solidFill>
                <a:latin typeface="Arial" panose="020B0604020202020204" pitchFamily="34" charset="0"/>
              </a:rPr>
              <a:t>ktivity nesmí kolidovat s úkony hrazenými zdravotní pojišťovnou.</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Podmínkou realizace je garance aktivit odbornými pracovníky, kteří splňují kvalifikační předpoklady k výkonu zvolené činnosti (</a:t>
            </a:r>
            <a:r>
              <a:rPr lang="cs-CZ" sz="1800" b="true" i="false" u="none" strike="noStrike" baseline="0" dirty="false">
                <a:solidFill>
                  <a:schemeClr val="accent1"/>
                </a:solidFill>
                <a:latin typeface="Arial" panose="020B0604020202020204" pitchFamily="34" charset="0"/>
              </a:rPr>
              <a:t>uhrazení odborníků bude v projektu probíhat z paušální sazby</a:t>
            </a:r>
            <a:r>
              <a:rPr lang="cs-CZ" sz="1800" b="false" i="false" u="none" strike="noStrike" baseline="0" dirty="false">
                <a:solidFill>
                  <a:schemeClr val="accent1"/>
                </a:solidFill>
                <a:latin typeface="Arial" panose="020B0604020202020204" pitchFamily="34" charset="0"/>
              </a:rPr>
              <a:t>). </a:t>
            </a:r>
          </a:p>
          <a:p>
            <a:pPr marL="285750" indent="-285750" algn="just">
              <a:buFont typeface="Arial" panose="020B0604020202020204" pitchFamily="34" charset="0"/>
              <a:buChar char="•"/>
            </a:pPr>
            <a:endParaRPr lang="cs-CZ"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KA: preventivní programy/aktivity v oblasti podpory zdraví osob žijících v sociálně vyloučených lokalitách, </a:t>
            </a:r>
            <a:r>
              <a:rPr lang="cs-CZ" b="true" dirty="false">
                <a:solidFill>
                  <a:schemeClr val="accent1"/>
                </a:solidFill>
                <a:latin typeface="Arial"/>
                <a:ea typeface="Calibri" panose="020F0502020204030204" pitchFamily="34" charset="0"/>
                <a:cs typeface="Times New Roman" panose="02020603050405020304" pitchFamily="18" charset="0"/>
              </a:rPr>
              <a:t>blíže viz příloha č. 1 Popis aktivit, bod 7)</a:t>
            </a:r>
          </a:p>
          <a:p>
            <a:pPr algn="just"/>
            <a:endParaRPr lang="cs-CZ" sz="1600" b="false" i="false" u="none" strike="noStrike" baseline="0" dirty="false">
              <a:solidFill>
                <a:schemeClr val="accent1"/>
              </a:solidFill>
              <a:latin typeface="Arial" panose="020B0604020202020204" pitchFamily="34" charset="0"/>
            </a:endParaRPr>
          </a:p>
          <a:p>
            <a:r>
              <a:rPr lang="cs-CZ"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3827241821"/>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sz="2800" dirty="false"/>
              <a:t>Aktivita č. </a:t>
            </a:r>
            <a:r>
              <a:rPr lang="pt-BR" sz="2800" dirty="false"/>
              <a:t>8) Podpora participativních metod práce s cílovou skupinou</a:t>
            </a:r>
            <a:endParaRPr lang="cs-CZ" sz="2800"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5078313"/>
          </a:xfrm>
          <a:prstGeom prst="rect">
            <a:avLst/>
          </a:prstGeom>
          <a:noFill/>
        </p:spPr>
        <p:txBody>
          <a:bodyPr wrap="square">
            <a:spAutoFit/>
          </a:bodyPr>
          <a:lstStyle/>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Jedná se o </a:t>
            </a:r>
            <a:r>
              <a:rPr lang="cs-CZ" sz="1650" b="true" i="false" u="none" strike="noStrike" baseline="0" dirty="false">
                <a:solidFill>
                  <a:schemeClr val="accent1"/>
                </a:solidFill>
                <a:latin typeface="Arial" panose="020B0604020202020204" pitchFamily="34" charset="0"/>
              </a:rPr>
              <a:t>doplňkovou aktivitu</a:t>
            </a:r>
            <a:r>
              <a:rPr lang="cs-CZ" sz="1650" dirty="false">
                <a:solidFill>
                  <a:schemeClr val="accent1"/>
                </a:solidFill>
                <a:latin typeface="Arial" panose="020B0604020202020204" pitchFamily="34" charset="0"/>
              </a:rPr>
              <a:t>, </a:t>
            </a:r>
            <a:r>
              <a:rPr lang="cs-CZ" sz="1650" b="true" dirty="false">
                <a:solidFill>
                  <a:schemeClr val="accent1"/>
                </a:solidFill>
                <a:latin typeface="Arial"/>
                <a:ea typeface="Calibri" panose="020F0502020204030204" pitchFamily="34" charset="0"/>
                <a:cs typeface="Times New Roman" panose="02020603050405020304" pitchFamily="18" charset="0"/>
              </a:rPr>
              <a:t>viz příloha č. 1 Popis aktivit, bod 8).</a:t>
            </a:r>
            <a:endParaRPr lang="cs-CZ" sz="165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Na tuto aktivity nelze podat samostatný projekt, </a:t>
            </a:r>
            <a:r>
              <a:rPr lang="cs-CZ" sz="1650" b="true" i="false" u="none" strike="noStrike" baseline="0" dirty="false">
                <a:solidFill>
                  <a:schemeClr val="accent1"/>
                </a:solidFill>
                <a:latin typeface="Arial" panose="020B0604020202020204" pitchFamily="34" charset="0"/>
              </a:rPr>
              <a:t>daná problematika musí být vždy kombinována v projektu s některou z aktivit pod body 1 až 7. </a:t>
            </a:r>
          </a:p>
          <a:p>
            <a:pPr marL="285750" indent="-285750" algn="just">
              <a:buFont typeface="Arial" panose="020B0604020202020204" pitchFamily="34" charset="0"/>
              <a:buChar char="•"/>
            </a:pPr>
            <a:endParaRPr lang="cs-CZ" sz="1650" b="true"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650" b="true" i="false" u="none" strike="noStrike" baseline="0" dirty="false">
                <a:latin typeface="Arial" panose="020B0604020202020204" pitchFamily="34" charset="0"/>
              </a:rPr>
              <a:t>Participace v územích s koncentrací sociálního vyloučení </a:t>
            </a:r>
            <a:r>
              <a:rPr lang="cs-CZ" sz="1650" b="false" i="false" u="none" strike="noStrike" baseline="0" dirty="false">
                <a:latin typeface="Arial" panose="020B0604020202020204" pitchFamily="34" charset="0"/>
              </a:rPr>
              <a:t>by měla usilovat o zapojení obyvatel s kumulací sociálních problémů v občanské oblasti, resp. na úrovni dopadů občanského a politického zmocnění, občanské gramotnosti a rozvoje komunity.</a:t>
            </a:r>
            <a:endParaRPr lang="cs-CZ" sz="1650" b="true" i="false" u="none" strike="noStrike" baseline="0" dirty="false">
              <a:latin typeface="Arial" panose="020B0604020202020204" pitchFamily="34" charset="0"/>
            </a:endParaRPr>
          </a:p>
          <a:p>
            <a:pPr marL="285750" indent="-285750" algn="just">
              <a:buFont typeface="Arial" panose="020B0604020202020204" pitchFamily="34" charset="0"/>
              <a:buChar char="•"/>
            </a:pPr>
            <a:r>
              <a:rPr lang="cs-CZ" sz="1650" b="true" i="false" u="none" strike="noStrike" baseline="0" dirty="false">
                <a:solidFill>
                  <a:schemeClr val="accent1"/>
                </a:solidFill>
                <a:latin typeface="Arial" panose="020B0604020202020204" pitchFamily="34" charset="0"/>
              </a:rPr>
              <a:t>V případě využití participativních metod v projektu jako samostatné klíčové aktivity </a:t>
            </a:r>
            <a:r>
              <a:rPr lang="cs-CZ" sz="1650" b="false" i="false" u="none" strike="noStrike" baseline="0" dirty="false">
                <a:solidFill>
                  <a:schemeClr val="accent1"/>
                </a:solidFill>
                <a:latin typeface="Arial" panose="020B0604020202020204" pitchFamily="34" charset="0"/>
              </a:rPr>
              <a:t>je nutné jednoznačně popsat jejich vliv na sociální začleňování osob z cílové skupiny.</a:t>
            </a: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Zároveň projekt musí kombinovat aktivity tak, aby vždy v projektu byly obsaženy aktivity s vazbou na indikátory </a:t>
            </a:r>
            <a:r>
              <a:rPr lang="cs-CZ" sz="1650" b="true" i="false" u="none" strike="noStrike" baseline="0" dirty="false">
                <a:solidFill>
                  <a:schemeClr val="accent1"/>
                </a:solidFill>
                <a:latin typeface="Arial" panose="020B0604020202020204" pitchFamily="34" charset="0"/>
              </a:rPr>
              <a:t>600 000 a 670 102.</a:t>
            </a:r>
          </a:p>
          <a:p>
            <a:pPr marL="285750" indent="-285750" algn="just">
              <a:buFont typeface="Arial" panose="020B0604020202020204" pitchFamily="34" charset="0"/>
              <a:buChar char="•"/>
            </a:pPr>
            <a:r>
              <a:rPr lang="cs-CZ" sz="1650" b="false" i="false" u="none" strike="noStrike" baseline="0" dirty="false">
                <a:solidFill>
                  <a:schemeClr val="accent1"/>
                </a:solidFill>
                <a:latin typeface="Arial" panose="020B0604020202020204" pitchFamily="34" charset="0"/>
              </a:rPr>
              <a:t>Popis participativních metod práce je k dispozici na webovém portálu </a:t>
            </a:r>
            <a:r>
              <a:rPr lang="cs-CZ" sz="1650" b="false" i="false" u="none" strike="noStrike" baseline="0" dirty="false">
                <a:solidFill>
                  <a:schemeClr val="accent1"/>
                </a:solidFill>
                <a:latin typeface="Arial" panose="020B0604020202020204" pitchFamily="34" charset="0"/>
                <a:hlinkClick r:id="rId3">
                  <a:extLst>
                    <a:ext uri="{A12FA001-AC4F-418D-AE19-62706E023703}">
                      <ahyp:hlinkClr xmlns:ahyp="http://schemas.microsoft.com/office/drawing/2018/hyperlinkcolor" val="tx"/>
                    </a:ext>
                  </a:extLst>
                </a:hlinkClick>
              </a:rPr>
              <a:t>www.participativnimetody.cz</a:t>
            </a:r>
            <a:r>
              <a:rPr lang="cs-CZ" sz="1650" dirty="false">
                <a:solidFill>
                  <a:schemeClr val="accent1"/>
                </a:solidFill>
                <a:latin typeface="Arial" panose="020B0604020202020204" pitchFamily="34" charset="0"/>
              </a:rPr>
              <a:t> </a:t>
            </a:r>
            <a:r>
              <a:rPr lang="cs-CZ" sz="1650" b="false" i="false" u="none" strike="noStrike" baseline="0" dirty="false">
                <a:solidFill>
                  <a:schemeClr val="accent1"/>
                </a:solidFill>
                <a:latin typeface="Arial" panose="020B0604020202020204" pitchFamily="34" charset="0"/>
              </a:rPr>
              <a:t>v sekci „participativní metody“. </a:t>
            </a:r>
          </a:p>
          <a:p>
            <a:pPr marL="285750" indent="-285750" algn="just">
              <a:buFont typeface="Arial" panose="020B0604020202020204" pitchFamily="34" charset="0"/>
              <a:buChar char="•"/>
            </a:pPr>
            <a:r>
              <a:rPr lang="cs-CZ" sz="1650" dirty="false">
                <a:solidFill>
                  <a:schemeClr val="accent1"/>
                </a:solidFill>
                <a:latin typeface="Arial" panose="020B0604020202020204" pitchFamily="34" charset="0"/>
                <a:ea typeface="Calibri" panose="020F0502020204030204" pitchFamily="34" charset="0"/>
                <a:cs typeface="Times New Roman" panose="02020603050405020304" pitchFamily="18" charset="0"/>
              </a:rPr>
              <a:t>V případě projektu na podporu komunitní sociální práce není nutné psát na participativní metody práce s CS samostatnou klíčovou aktivitu.</a:t>
            </a:r>
            <a:endParaRPr lang="cs-CZ" sz="1650" b="true" dirty="false">
              <a:solidFill>
                <a:schemeClr val="accent1"/>
              </a:solidFill>
              <a:latin typeface="Arial"/>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cs-CZ" sz="1650" b="false" i="false" u="none" strike="noStrike" baseline="0" dirty="false">
              <a:solidFill>
                <a:srgbClr val="000000"/>
              </a:solidFill>
              <a:latin typeface="Arial" panose="020B0604020202020204" pitchFamily="34" charset="0"/>
            </a:endParaRPr>
          </a:p>
          <a:p>
            <a:r>
              <a:rPr lang="cs-CZ" sz="2000"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1443057431"/>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č. </a:t>
            </a:r>
            <a:r>
              <a:rPr lang="pl-PL" dirty="false"/>
              <a:t>9) Podpora programů zaměřených na boj s diskriminací</a:t>
            </a:r>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29</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18022"/>
            <a:ext cx="8856984" cy="4524315"/>
          </a:xfrm>
          <a:prstGeom prst="rect">
            <a:avLst/>
          </a:prstGeom>
          <a:noFill/>
        </p:spPr>
        <p:txBody>
          <a:bodyPr wrap="square">
            <a:spAutoFit/>
          </a:bodyPr>
          <a:lstStyle/>
          <a:p>
            <a:pPr marL="285750" indent="-285750">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Jedná se o </a:t>
            </a:r>
            <a:r>
              <a:rPr lang="cs-CZ" sz="1800" b="true" i="false" u="none" strike="noStrike" baseline="0" dirty="false">
                <a:solidFill>
                  <a:schemeClr val="accent1"/>
                </a:solidFill>
                <a:latin typeface="Arial" panose="020B0604020202020204" pitchFamily="34" charset="0"/>
              </a:rPr>
              <a:t>doplňkovou aktivitu</a:t>
            </a:r>
            <a:r>
              <a:rPr lang="cs-CZ" dirty="false">
                <a:solidFill>
                  <a:schemeClr val="accent1"/>
                </a:solidFill>
                <a:latin typeface="Arial" panose="020B0604020202020204" pitchFamily="34" charset="0"/>
              </a:rPr>
              <a:t>, </a:t>
            </a:r>
            <a:r>
              <a:rPr lang="cs-CZ" b="true" dirty="false">
                <a:solidFill>
                  <a:schemeClr val="accent1"/>
                </a:solidFill>
                <a:latin typeface="Arial"/>
                <a:ea typeface="Calibri" panose="020F0502020204030204" pitchFamily="34" charset="0"/>
                <a:cs typeface="Times New Roman" panose="02020603050405020304" pitchFamily="18" charset="0"/>
              </a:rPr>
              <a:t>viz příloha č. 1 Popis aktivit, bod 9).</a:t>
            </a: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Na tuto aktivity nelze podat samostatný projekt, </a:t>
            </a:r>
            <a:r>
              <a:rPr lang="cs-CZ" sz="1800" b="true" i="false" u="none" strike="noStrike" baseline="0" dirty="false">
                <a:solidFill>
                  <a:schemeClr val="accent1"/>
                </a:solidFill>
                <a:latin typeface="Arial" panose="020B0604020202020204" pitchFamily="34" charset="0"/>
              </a:rPr>
              <a:t>daná problematika musí být vždy kombinována v projektu s některou z aktivit pod body 1 až 7. </a:t>
            </a:r>
          </a:p>
          <a:p>
            <a:pPr marL="285750" indent="-285750" algn="just">
              <a:buFont typeface="Arial" panose="020B0604020202020204" pitchFamily="34" charset="0"/>
              <a:buChar char="•"/>
            </a:pPr>
            <a:endParaRPr lang="cs-CZ" sz="1800" b="false" i="false" u="none" strike="noStrike" baseline="0" dirty="false">
              <a:solidFill>
                <a:schemeClr val="accent1"/>
              </a:solidFill>
              <a:latin typeface="Arial" panose="020B0604020202020204" pitchFamily="34" charset="0"/>
            </a:endParaRP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Jedná se o podporu aktivit zaměřených na </a:t>
            </a:r>
            <a:r>
              <a:rPr lang="cs-CZ" sz="1800" b="false" i="false" u="none" strike="noStrike" baseline="0" dirty="false" err="true">
                <a:solidFill>
                  <a:schemeClr val="accent1"/>
                </a:solidFill>
                <a:latin typeface="Arial" panose="020B0604020202020204" pitchFamily="34" charset="0"/>
              </a:rPr>
              <a:t>destigmatizaci</a:t>
            </a:r>
            <a:r>
              <a:rPr lang="cs-CZ" sz="1800" b="false" i="false" u="none" strike="noStrike" baseline="0" dirty="false">
                <a:solidFill>
                  <a:schemeClr val="accent1"/>
                </a:solidFill>
                <a:latin typeface="Arial" panose="020B0604020202020204" pitchFamily="34" charset="0"/>
              </a:rPr>
              <a:t> cílové skupiny, na informování o příčinách, formách diskriminace a způsobech prevence a odstraňování diskriminace. </a:t>
            </a:r>
          </a:p>
          <a:p>
            <a:pPr marL="285750" indent="-285750" algn="just">
              <a:buFont typeface="Arial" panose="020B0604020202020204" pitchFamily="34" charset="0"/>
              <a:buChar char="•"/>
            </a:pPr>
            <a:r>
              <a:rPr lang="cs-CZ" sz="1800" b="true" i="false" u="none" strike="noStrike" baseline="0" dirty="false">
                <a:solidFill>
                  <a:schemeClr val="accent1"/>
                </a:solidFill>
                <a:latin typeface="Arial" panose="020B0604020202020204" pitchFamily="34" charset="0"/>
              </a:rPr>
              <a:t>V případě využití programů zaměřených na boj s diskriminací v projektu je nutné uvést toto téma jako samostatnou klíčovou aktivitu </a:t>
            </a:r>
            <a:r>
              <a:rPr lang="cs-CZ" sz="1800" b="false" i="false" u="none" strike="noStrike" baseline="0" dirty="false">
                <a:solidFill>
                  <a:schemeClr val="accent1"/>
                </a:solidFill>
                <a:latin typeface="Arial" panose="020B0604020202020204" pitchFamily="34" charset="0"/>
              </a:rPr>
              <a:t>a jednoznačně popsat její vliv na sociální začleňování osob z cílové skupiny.</a:t>
            </a:r>
          </a:p>
          <a:p>
            <a:pPr marL="285750" indent="-285750" algn="just">
              <a:buFont typeface="Arial" panose="020B0604020202020204" pitchFamily="34" charset="0"/>
              <a:buChar char="•"/>
            </a:pPr>
            <a:r>
              <a:rPr lang="cs-CZ" sz="1800" b="false" i="false" u="none" strike="noStrike" baseline="0" dirty="false">
                <a:solidFill>
                  <a:schemeClr val="accent1"/>
                </a:solidFill>
                <a:latin typeface="Arial" panose="020B0604020202020204" pitchFamily="34" charset="0"/>
              </a:rPr>
              <a:t>Zároveň projekt musí kombinovat aktivity tak, aby vždy v projektu byly obsaženy aktivity s vazbou na indikátory </a:t>
            </a:r>
            <a:r>
              <a:rPr lang="cs-CZ" sz="1800" b="true" i="false" u="none" strike="noStrike" baseline="0" dirty="false">
                <a:solidFill>
                  <a:schemeClr val="accent1"/>
                </a:solidFill>
                <a:latin typeface="Arial" panose="020B0604020202020204" pitchFamily="34" charset="0"/>
              </a:rPr>
              <a:t>600 000 a 670 102.</a:t>
            </a:r>
          </a:p>
          <a:p>
            <a:pPr algn="just"/>
            <a:endParaRPr lang="cs-CZ" sz="1800" b="false" i="false" u="none" strike="noStrike" baseline="0" dirty="false">
              <a:solidFill>
                <a:srgbClr val="000000"/>
              </a:solidFill>
              <a:latin typeface="Arial" panose="020B0604020202020204" pitchFamily="34" charset="0"/>
            </a:endParaRPr>
          </a:p>
          <a:p>
            <a:r>
              <a:rPr lang="cs-CZ" dirty="false"/>
              <a:t>Přehled klíčových pozic pro tuto aktivitu výzvy je uveden v příloze č. 1 Popis aktivit. Podrobný popis těchto pozic a stanovení osobních nákladů je uveden v příloze č. 2 Pomůcka pro stanovení osobních nákladů.</a:t>
            </a:r>
          </a:p>
        </p:txBody>
      </p:sp>
    </p:spTree>
    <p:extLst>
      <p:ext uri="{BB962C8B-B14F-4D97-AF65-F5344CB8AC3E}">
        <p14:creationId xmlns:p14="http://schemas.microsoft.com/office/powerpoint/2010/main" val="936266230"/>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51520" y="1160748"/>
            <a:ext cx="8712968" cy="5535252"/>
          </a:xfrm>
        </p:spPr>
        <p:txBody>
          <a:bodyPr/>
          <a:lstStyle/>
          <a:p>
            <a:pPr marL="0" indent="0" algn="just">
              <a:lnSpc>
                <a:spcPct val="150000"/>
              </a:lnSpc>
              <a:spcBef>
                <a:spcPts val="0"/>
              </a:spcBef>
              <a:spcAft>
                <a:spcPts val="0"/>
              </a:spcAft>
              <a:buNone/>
            </a:pPr>
            <a:r>
              <a:rPr lang="cs-CZ" altLang="cs-CZ" sz="1800" b="true" dirty="false">
                <a:latin typeface="+mj-lt"/>
              </a:rPr>
              <a:t>Informační</a:t>
            </a:r>
            <a:r>
              <a:rPr lang="cs-CZ" altLang="cs-CZ" sz="1800" b="true" dirty="false"/>
              <a:t> zdroje </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2"/>
              </a:rPr>
              <a:t>Výzva 065 OPZ+ - www.esfcr.cz </a:t>
            </a:r>
            <a:r>
              <a:rPr lang="cs-CZ" sz="1800" dirty="false"/>
              <a:t>– stránky výzvy</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altLang="cs-CZ" sz="1800" dirty="false"/>
              <a:t>Diskuzní klub na webovém portálu ESF v ČR: </a:t>
            </a:r>
            <a:r>
              <a:rPr lang="cs-CZ" sz="1800" dirty="false">
                <a:hlinkClick r:id="rId3"/>
              </a:rPr>
              <a:t>03_24_065 - Podpora sociálního začleňování ve vyloučených lokalitách (2) - www.esfcr.cz</a:t>
            </a:r>
            <a:endParaRPr lang="cs-CZ" sz="1800" dirty="false"/>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Odkazy na příručky a další dokumenty ve výzvě</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Žádost o podporu z OPZ+ se zpracovává v elektronickém formuláři v IS KP21+.</a:t>
            </a:r>
          </a:p>
          <a:p>
            <a:pPr marL="0" lvl="1"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Přístup do elektronických formulářů žádostí o podporu naleznete na adrese </a:t>
            </a:r>
            <a:r>
              <a:rPr lang="cs-CZ" sz="1800" dirty="false">
                <a:hlinkClick r:id="rId4"/>
              </a:rPr>
              <a:t>https://iskp21.mssf.cz</a:t>
            </a:r>
            <a:endParaRPr lang="cs-CZ" sz="1800" dirty="false"/>
          </a:p>
          <a:p>
            <a:pPr marL="0" lvl="1" algn="just">
              <a:lnSpc>
                <a:spcPct val="150000"/>
              </a:lnSpc>
              <a:spcBef>
                <a:spcPts val="0"/>
              </a:spcBef>
              <a:spcAft>
                <a:spcPts val="0"/>
              </a:spcAft>
              <a:buClr>
                <a:schemeClr val="tx1"/>
              </a:buClr>
              <a:buSzPct val="100000"/>
              <a:buFont typeface="Arial" panose="020B0604020202020204" pitchFamily="34" charset="0"/>
              <a:buChar char="•"/>
            </a:pPr>
            <a:r>
              <a:rPr lang="it-IT" sz="1800" dirty="false">
                <a:hlinkClick r:id="rId5">
                  <a:extLst>
                    <a:ext uri="{A12FA001-AC4F-418D-AE19-62706E023703}">
                      <ahyp:hlinkClr xmlns:ahyp="http://schemas.microsoft.com/office/drawing/2018/hyperlinkcolor" val="tx"/>
                    </a:ext>
                  </a:extLst>
                </a:hlinkClick>
              </a:rPr>
              <a:t>Pravidla pro žadatele a příjemce - www.esfcr.cz</a:t>
            </a:r>
            <a:endParaRPr lang="cs-CZ" altLang="cs-CZ" sz="1800" dirty="false"/>
          </a:p>
          <a:p>
            <a:pPr lvl="2" algn="just">
              <a:lnSpc>
                <a:spcPct val="150000"/>
              </a:lnSpc>
              <a:spcBef>
                <a:spcPts val="0"/>
              </a:spcBef>
              <a:spcAft>
                <a:spcPts val="0"/>
              </a:spcAft>
              <a:buClr>
                <a:schemeClr val="tx1"/>
              </a:buClr>
              <a:buFont typeface="Courier New" panose="02070309020205020404" pitchFamily="49" charset="0"/>
              <a:buChar char="o"/>
            </a:pPr>
            <a:r>
              <a:rPr lang="cs-CZ" altLang="cs-CZ" sz="1800" dirty="false"/>
              <a:t>Obecná část pravidel pro žadatele a příjemce v rámci OPZ+</a:t>
            </a:r>
          </a:p>
          <a:p>
            <a:pPr lvl="2" algn="just">
              <a:lnSpc>
                <a:spcPct val="150000"/>
              </a:lnSpc>
              <a:spcBef>
                <a:spcPts val="0"/>
              </a:spcBef>
              <a:spcAft>
                <a:spcPts val="0"/>
              </a:spcAft>
              <a:buClr>
                <a:schemeClr val="tx1"/>
              </a:buClr>
              <a:buFont typeface="Courier New" panose="02070309020205020404" pitchFamily="49" charset="0"/>
              <a:buChar char="o"/>
            </a:pPr>
            <a:r>
              <a:rPr lang="cs-CZ" altLang="cs-CZ" sz="1800" dirty="false"/>
              <a:t>Specifická část pravidel pro žadatele a příjemce z OPZ+ pro projekty </a:t>
            </a:r>
            <a:br>
              <a:rPr lang="cs-CZ" altLang="cs-CZ" sz="1800" dirty="false"/>
            </a:br>
            <a:r>
              <a:rPr lang="cs-CZ" altLang="cs-CZ" sz="1800" dirty="false"/>
              <a:t>s přímými a nepřímými náklady nebo projekty financované s využitím paušálních sazeb </a:t>
            </a:r>
          </a:p>
          <a:p>
            <a:pPr lvl="1" algn="just">
              <a:lnSpc>
                <a:spcPct val="150000"/>
              </a:lnSpc>
              <a:spcBef>
                <a:spcPts val="0"/>
              </a:spcBef>
              <a:spcAft>
                <a:spcPts val="0"/>
              </a:spcAft>
              <a:buClr>
                <a:schemeClr val="tx1"/>
              </a:buClr>
              <a:buSzPct val="100000"/>
              <a:buFont typeface="Arial" panose="020B0604020202020204" pitchFamily="34" charset="0"/>
              <a:buChar char="•"/>
            </a:pPr>
            <a:endParaRPr lang="cs-CZ" altLang="cs-CZ" sz="1800" b="true"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a:t>
            </a:fld>
            <a:endParaRPr lang="cs-CZ" dirty="false"/>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dirty="false"/>
              <a:t>Kde hledat informace</a:t>
            </a:r>
          </a:p>
        </p:txBody>
      </p:sp>
    </p:spTree>
    <p:extLst>
      <p:ext uri="{BB962C8B-B14F-4D97-AF65-F5344CB8AC3E}">
        <p14:creationId xmlns:p14="http://schemas.microsoft.com/office/powerpoint/2010/main" val="809939049"/>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Doporučení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40656" y="1340768"/>
            <a:ext cx="8424000" cy="3640764"/>
          </a:xfrm>
        </p:spPr>
        <p:txBody>
          <a:bodyPr/>
          <a:lstStyle/>
          <a:p>
            <a:pPr algn="just">
              <a:lnSpc>
                <a:spcPct val="100000"/>
              </a:lnSpc>
              <a:buClr>
                <a:schemeClr val="tx1"/>
              </a:buClr>
              <a:buFont typeface="Arial" panose="020B0604020202020204" pitchFamily="34" charset="0"/>
              <a:buChar char="•"/>
            </a:pPr>
            <a:r>
              <a:rPr lang="cs-CZ" sz="2000" dirty="false"/>
              <a:t>realizační tým – pro tvorbu RT je vhodné využít </a:t>
            </a:r>
            <a:r>
              <a:rPr lang="cs-CZ" sz="2000" b="true" dirty="false"/>
              <a:t>přílohu č. 2 Pomůcka pro stanovení osobních nákladů</a:t>
            </a:r>
          </a:p>
          <a:p>
            <a:pPr algn="just">
              <a:buClr>
                <a:schemeClr val="tx1"/>
              </a:buClr>
              <a:buFont typeface="Arial" panose="020B0604020202020204" pitchFamily="34" charset="0"/>
              <a:buChar char="•"/>
            </a:pPr>
            <a:r>
              <a:rPr lang="cs-CZ" sz="2000" dirty="false"/>
              <a:t>při psaní projektu doporučujeme využít </a:t>
            </a:r>
            <a:r>
              <a:rPr lang="cs-CZ" sz="2000" b="true" dirty="false"/>
              <a:t>přílohu č. 1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Popis aktivit (doplnění bodu 4.1 výzvy)</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buClr>
                <a:schemeClr val="tx1"/>
              </a:buClr>
              <a:buFont typeface="Arial" panose="020B0604020202020204" pitchFamily="34" charset="0"/>
              <a:buChar char="•"/>
            </a:pPr>
            <a:r>
              <a:rPr lang="cs-CZ" sz="2000" dirty="false">
                <a:solidFill>
                  <a:srgbClr val="FF0000"/>
                </a:solidFill>
              </a:rPr>
              <a:t>častý problém při hodnocení – špatně nastavené cíle – často záměna cílů za aktivity, často absence ověření naplnění cíle</a:t>
            </a:r>
          </a:p>
          <a:p>
            <a:pPr algn="just">
              <a:lnSpc>
                <a:spcPct val="100000"/>
              </a:lnSpc>
              <a:buClr>
                <a:schemeClr val="tx1"/>
              </a:buClr>
              <a:buFont typeface="Arial" panose="020B0604020202020204" pitchFamily="34" charset="0"/>
              <a:buChar char="•"/>
            </a:pPr>
            <a:r>
              <a:rPr lang="cs-CZ" sz="2000" dirty="false"/>
              <a:t>dodržování obvyklých mezd – na </a:t>
            </a:r>
            <a:r>
              <a:rPr lang="cs-CZ" sz="2000" dirty="false">
                <a:hlinkClick r:id="rId3"/>
              </a:rPr>
              <a:t>www.esfcr.cz</a:t>
            </a:r>
            <a:endParaRPr lang="cs-CZ" sz="2000" dirty="false"/>
          </a:p>
          <a:p>
            <a:pPr algn="just">
              <a:lnSpc>
                <a:spcPct val="100000"/>
              </a:lnSpc>
              <a:buClr>
                <a:schemeClr val="tx1"/>
              </a:buClr>
              <a:buFont typeface="Arial" panose="020B0604020202020204" pitchFamily="34" charset="0"/>
              <a:buChar char="•"/>
            </a:pPr>
            <a:r>
              <a:rPr lang="cs-CZ" sz="2000" dirty="false"/>
              <a:t>cíle projektu musí být SMART, tj.:</a:t>
            </a:r>
          </a:p>
          <a:p>
            <a:pPr algn="just">
              <a:lnSpc>
                <a:spcPct val="100000"/>
              </a:lnSpc>
              <a:buFont typeface="Courier New" panose="02070309020205020404" pitchFamily="49" charset="0"/>
              <a:buChar char="o"/>
            </a:pPr>
            <a:endParaRPr lang="cs-CZ" sz="18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sp>
        <p:nvSpPr>
          <p:cNvPr id="5" name="TextovéPole 4">
            <a:extLst>
              <a:ext uri="{FF2B5EF4-FFF2-40B4-BE49-F238E27FC236}">
                <a16:creationId xmlns:a16="http://schemas.microsoft.com/office/drawing/2014/main" id="{E5C30F54-692C-4797-89B7-D9C84F05A761}"/>
              </a:ext>
            </a:extLst>
          </p:cNvPr>
          <p:cNvSpPr txBox="true"/>
          <p:nvPr/>
        </p:nvSpPr>
        <p:spPr>
          <a:xfrm>
            <a:off x="4679544" y="4221088"/>
            <a:ext cx="4104456" cy="1754326"/>
          </a:xfrm>
          <a:prstGeom prst="rect">
            <a:avLst/>
          </a:prstGeom>
          <a:noFill/>
        </p:spPr>
        <p:txBody>
          <a:bodyPr wrap="square" rtlCol="false">
            <a:spAutoFit/>
          </a:bodyPr>
          <a:lstStyle/>
          <a:p>
            <a:pPr marL="0" lvl="1" indent="-285750" algn="just">
              <a:lnSpc>
                <a:spcPct val="100000"/>
              </a:lnSpc>
              <a:buClr>
                <a:schemeClr val="tx1"/>
              </a:buClr>
              <a:buSzPct val="80000"/>
              <a:buFont typeface="Courier New" panose="02070309020205020404" pitchFamily="49" charset="0"/>
              <a:buChar char="o"/>
            </a:pPr>
            <a:r>
              <a:rPr lang="cs-CZ" dirty="false"/>
              <a:t>S – specifické, konkrétní (</a:t>
            </a:r>
            <a:r>
              <a:rPr lang="cs-CZ" dirty="false" err="true"/>
              <a:t>specific</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M – měřitelné (</a:t>
            </a:r>
            <a:r>
              <a:rPr lang="cs-CZ" dirty="false" err="true"/>
              <a:t>measurable</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A - dosažitelné (</a:t>
            </a:r>
            <a:r>
              <a:rPr lang="cs-CZ" dirty="false" err="true"/>
              <a:t>achievable</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R – odpovídající (</a:t>
            </a:r>
            <a:r>
              <a:rPr lang="cs-CZ" dirty="false" err="true"/>
              <a:t>relevant</a:t>
            </a:r>
            <a:r>
              <a:rPr lang="cs-CZ" dirty="false"/>
              <a:t>)</a:t>
            </a:r>
          </a:p>
          <a:p>
            <a:pPr marL="0" lvl="1" indent="-285750" algn="just">
              <a:lnSpc>
                <a:spcPct val="100000"/>
              </a:lnSpc>
              <a:buClr>
                <a:schemeClr val="tx1"/>
              </a:buClr>
              <a:buSzPct val="80000"/>
              <a:buFont typeface="Courier New" panose="02070309020205020404" pitchFamily="49" charset="0"/>
              <a:buChar char="o"/>
            </a:pPr>
            <a:r>
              <a:rPr lang="cs-CZ" dirty="false"/>
              <a:t>T – termínované (</a:t>
            </a:r>
            <a:r>
              <a:rPr lang="cs-CZ" dirty="false" err="true"/>
              <a:t>time-bound</a:t>
            </a:r>
            <a:r>
              <a:rPr lang="cs-CZ" dirty="false"/>
              <a:t>)</a:t>
            </a:r>
          </a:p>
          <a:p>
            <a:endParaRPr lang="cs-CZ" dirty="false"/>
          </a:p>
        </p:txBody>
      </p:sp>
    </p:spTree>
    <p:extLst>
      <p:ext uri="{BB962C8B-B14F-4D97-AF65-F5344CB8AC3E}">
        <p14:creationId xmlns:p14="http://schemas.microsoft.com/office/powerpoint/2010/main" val="330167747"/>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Indikátory - obecně</a:t>
            </a:r>
          </a:p>
        </p:txBody>
      </p:sp>
      <p:sp>
        <p:nvSpPr>
          <p:cNvPr id="3" name="Zástupný symbol pro obsah 2"/>
          <p:cNvSpPr>
            <a:spLocks noGrp="true"/>
          </p:cNvSpPr>
          <p:nvPr>
            <p:ph idx="1"/>
          </p:nvPr>
        </p:nvSpPr>
        <p:spPr>
          <a:xfrm>
            <a:off x="395536" y="1340768"/>
            <a:ext cx="8280920" cy="5040560"/>
          </a:xfrm>
        </p:spPr>
        <p:txBody>
          <a:bodyPr/>
          <a:lstStyle/>
          <a:p>
            <a:pPr marL="171450" indent="-171450" algn="just">
              <a:lnSpc>
                <a:spcPct val="100000"/>
              </a:lnSpc>
              <a:buClr>
                <a:schemeClr val="tx1"/>
              </a:buClr>
              <a:buFont typeface="Arial" panose="020B0604020202020204" pitchFamily="34" charset="0"/>
              <a:buChar char="•"/>
            </a:pPr>
            <a:r>
              <a:rPr lang="cs-CZ" sz="1500" b="true" dirty="false"/>
              <a:t>dvě místa pro evidenci/zápis indikátorů </a:t>
            </a:r>
            <a:r>
              <a:rPr lang="cs-CZ" sz="1500" dirty="false"/>
              <a:t>- IS ESF 2021+ a v rámci zprávy o realizaci projektu </a:t>
            </a:r>
            <a:br>
              <a:rPr lang="cs-CZ" sz="1500" dirty="false"/>
            </a:br>
            <a:r>
              <a:rPr lang="cs-CZ" sz="1500" dirty="false"/>
              <a:t>v IS KP21+ (předpokládáme plné zprovoznění IS ESF 2021+ v době prvních zpráv o realizaci).</a:t>
            </a:r>
          </a:p>
          <a:p>
            <a:pPr marL="171450" indent="-171450" algn="just">
              <a:lnSpc>
                <a:spcPct val="100000"/>
              </a:lnSpc>
              <a:buClr>
                <a:schemeClr val="tx1"/>
              </a:buClr>
              <a:buFont typeface="Arial" panose="020B0604020202020204" pitchFamily="34" charset="0"/>
              <a:buChar char="•"/>
            </a:pPr>
            <a:r>
              <a:rPr lang="cs-CZ" sz="1500" dirty="false"/>
              <a:t>postup registrace a návod pro práci v systému IS ESF je v Pokynech pro evidenci podpory poskytnuté účastníkům projektů, </a:t>
            </a:r>
            <a:r>
              <a:rPr lang="cs-CZ" sz="1500" dirty="false">
                <a:hlinkClick r:id="rId3"/>
              </a:rPr>
              <a:t>https://www.esfcr.cz/</a:t>
            </a:r>
            <a:r>
              <a:rPr lang="cs-CZ" sz="1500" dirty="false" err="true">
                <a:hlinkClick r:id="rId3"/>
              </a:rPr>
              <a:t>monitorovani</a:t>
            </a:r>
            <a:r>
              <a:rPr lang="cs-CZ" sz="1500" dirty="false">
                <a:hlinkClick r:id="rId3"/>
              </a:rPr>
              <a:t>-</a:t>
            </a:r>
            <a:r>
              <a:rPr lang="cs-CZ" sz="1500" dirty="false" err="true">
                <a:hlinkClick r:id="rId3"/>
              </a:rPr>
              <a:t>podporenych</a:t>
            </a:r>
            <a:r>
              <a:rPr lang="cs-CZ" sz="1500" dirty="false">
                <a:hlinkClick r:id="rId3"/>
              </a:rPr>
              <a:t>-osob-</a:t>
            </a:r>
            <a:r>
              <a:rPr lang="cs-CZ" sz="1500" dirty="false" err="true">
                <a:hlinkClick r:id="rId3"/>
              </a:rPr>
              <a:t>opz</a:t>
            </a:r>
            <a:r>
              <a:rPr lang="cs-CZ" sz="1500" dirty="false">
                <a:hlinkClick r:id="rId3"/>
              </a:rPr>
              <a:t>-plus</a:t>
            </a:r>
            <a:r>
              <a:rPr lang="cs-CZ" sz="1500" dirty="false"/>
              <a:t>. </a:t>
            </a:r>
          </a:p>
          <a:p>
            <a:pPr marL="171450" indent="-171450" algn="just">
              <a:lnSpc>
                <a:spcPct val="100000"/>
              </a:lnSpc>
              <a:buClr>
                <a:schemeClr val="tx1"/>
              </a:buClr>
              <a:buFont typeface="Arial" panose="020B0604020202020204" pitchFamily="34" charset="0"/>
              <a:buChar char="•"/>
            </a:pPr>
            <a:r>
              <a:rPr lang="cs-CZ" sz="1500" dirty="false"/>
              <a:t>podrobnější evidence podpořených osob – </a:t>
            </a:r>
            <a:r>
              <a:rPr lang="cs-CZ" sz="1500" b="true" dirty="false"/>
              <a:t>Monitorovací list </a:t>
            </a:r>
            <a:r>
              <a:rPr lang="cs-CZ" sz="1500" dirty="false"/>
              <a:t>(pohlaví; postavení na trhu práce; vzdělání; znevýhodnění; přístup k bydlení; sektor ekonomiky, kde osoba působí; specifikace působení ve veřejném sektoru; situace po ukončení účasti v projektu – např. získali kvalifikace atd.) 	</a:t>
            </a:r>
          </a:p>
          <a:p>
            <a:pPr marL="171450" indent="-171450" algn="just">
              <a:lnSpc>
                <a:spcPct val="100000"/>
              </a:lnSpc>
              <a:buClr>
                <a:schemeClr val="tx1"/>
              </a:buClr>
              <a:buFont typeface="Arial" panose="020B0604020202020204" pitchFamily="34" charset="0"/>
              <a:buChar char="•"/>
            </a:pPr>
            <a:r>
              <a:rPr lang="cs-CZ" sz="1500" b="true" dirty="false"/>
              <a:t>bagatelní </a:t>
            </a:r>
            <a:r>
              <a:rPr lang="cs-CZ" sz="1500" b="true" dirty="false">
                <a:solidFill>
                  <a:srgbClr val="FF0000"/>
                </a:solidFill>
              </a:rPr>
              <a:t>(= zanedbatelná) </a:t>
            </a:r>
            <a:r>
              <a:rPr lang="cs-CZ" sz="1500" b="true" dirty="false"/>
              <a:t>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méně než 40 hodin </a:t>
            </a:r>
            <a:r>
              <a:rPr lang="cs-CZ" sz="1500" dirty="false"/>
              <a:t>(bez ohledu na počet dílčích podpor, tj. počet dílčích zapojení do projektu) </a:t>
            </a:r>
          </a:p>
          <a:p>
            <a:pPr marL="171450" indent="-171450" algn="just">
              <a:lnSpc>
                <a:spcPct val="100000"/>
              </a:lnSpc>
              <a:buClr>
                <a:schemeClr val="tx1"/>
              </a:buClr>
              <a:buFont typeface="Arial" panose="020B0604020202020204" pitchFamily="34" charset="0"/>
              <a:buChar char="•"/>
            </a:pPr>
            <a:r>
              <a:rPr lang="cs-CZ" sz="1500" b="true" dirty="false"/>
              <a:t>nebagatelní 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40 a více hodin </a:t>
            </a:r>
            <a:r>
              <a:rPr lang="cs-CZ" sz="1500" dirty="false"/>
              <a:t>(bez ohledu na počet dílčích podpor, tj. počet dílčích zapojení do projektu) </a:t>
            </a:r>
          </a:p>
          <a:p>
            <a:pPr marL="576900" lvl="1" indent="-342900" algn="just">
              <a:lnSpc>
                <a:spcPct val="100000"/>
              </a:lnSpc>
              <a:buFont typeface="Wingdings" panose="05000000000000000000" pitchFamily="2" charset="2"/>
              <a:buChar char="Ø"/>
            </a:pPr>
            <a:endParaRPr lang="cs-CZ" sz="1500" dirty="false"/>
          </a:p>
          <a:p>
            <a:pPr marL="0" lvl="1" indent="0" algn="just">
              <a:lnSpc>
                <a:spcPct val="100000"/>
              </a:lnSpc>
              <a:buNone/>
            </a:pPr>
            <a:r>
              <a:rPr lang="cs-CZ" sz="1500" dirty="false"/>
              <a:t>Podrobné informace viz Obecná část pravidel pro žadatele a příjemce v rámci OPZ+.</a:t>
            </a:r>
          </a:p>
          <a:p>
            <a:pPr marL="576900" lvl="1" indent="-342900" algn="just">
              <a:lnSpc>
                <a:spcPct val="100000"/>
              </a:lnSpc>
              <a:buFont typeface="Wingdings" panose="05000000000000000000" pitchFamily="2" charset="2"/>
              <a:buChar char="Ø"/>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1715309122"/>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marL="0" indent="0" algn="just">
              <a:lnSpc>
                <a:spcPct val="100000"/>
              </a:lnSpc>
              <a:buNone/>
            </a:pPr>
            <a:r>
              <a:rPr lang="cs-CZ" sz="1800" b="true" u="sng" dirty="false"/>
              <a:t>Indikátory výstupu:</a:t>
            </a:r>
          </a:p>
          <a:p>
            <a:pPr algn="just">
              <a:lnSpc>
                <a:spcPct val="100000"/>
              </a:lnSpc>
              <a:buClr>
                <a:schemeClr val="tx1"/>
              </a:buClr>
              <a:buFont typeface="Arial" panose="020B0604020202020204" pitchFamily="34" charset="0"/>
              <a:buChar char="•"/>
            </a:pPr>
            <a:r>
              <a:rPr lang="cs-CZ" sz="1800" b="true" dirty="false"/>
              <a:t>600 000 Celkový počet účastníků </a:t>
            </a:r>
            <a:r>
              <a:rPr lang="cs-CZ" sz="1800" dirty="false"/>
              <a:t>– osoby –  pouze nad 40 hodin podpory (tj. nebagatelní podpora). Nutná identifikace podpořených osob, nezapočítávají se osoby s bagatelní podporou (každá osoba vždy pouze 1x).</a:t>
            </a:r>
          </a:p>
          <a:p>
            <a:pPr algn="just">
              <a:lnSpc>
                <a:spcPct val="100000"/>
              </a:lnSpc>
              <a:buClr>
                <a:schemeClr val="tx1"/>
              </a:buClr>
              <a:buFont typeface="Arial" panose="020B0604020202020204" pitchFamily="34" charset="0"/>
              <a:buChar char="•"/>
            </a:pPr>
            <a:r>
              <a:rPr lang="cs-CZ" sz="1800" b="true" dirty="false"/>
              <a:t>670 021 Kapacita podpořených služeb </a:t>
            </a:r>
            <a:r>
              <a:rPr lang="cs-CZ" sz="1800" dirty="false">
                <a:effectLst/>
                <a:ea typeface="Calibri" panose="020F0502020204030204" pitchFamily="34" charset="0"/>
              </a:rPr>
              <a:t>– místa </a:t>
            </a:r>
            <a:r>
              <a:rPr lang="cs-CZ" sz="1800" dirty="false">
                <a:solidFill>
                  <a:srgbClr val="FF0000"/>
                </a:solidFill>
                <a:effectLst/>
                <a:ea typeface="Calibri" panose="020F0502020204030204" pitchFamily="34" charset="0"/>
              </a:rPr>
              <a:t>(pouze pro pobytové služby)</a:t>
            </a:r>
          </a:p>
          <a:p>
            <a:pPr algn="just">
              <a:lnSpc>
                <a:spcPct val="100000"/>
              </a:lnSpc>
              <a:buClr>
                <a:schemeClr val="tx1"/>
              </a:buClr>
              <a:buFont typeface="Arial" panose="020B0604020202020204" pitchFamily="34" charset="0"/>
              <a:buChar char="•"/>
            </a:pPr>
            <a:r>
              <a:rPr lang="cs-CZ" sz="1800" b="true" dirty="false">
                <a:effectLst/>
                <a:ea typeface="Calibri" panose="020F0502020204030204" pitchFamily="34" charset="0"/>
              </a:rPr>
              <a:t>670 031</a:t>
            </a:r>
            <a:r>
              <a:rPr lang="cs-CZ" sz="1800" b="true" dirty="false">
                <a:ea typeface="Calibri" panose="020F0502020204030204" pitchFamily="34" charset="0"/>
              </a:rPr>
              <a:t> </a:t>
            </a:r>
            <a:r>
              <a:rPr lang="cs-CZ" sz="1800" b="true" dirty="false">
                <a:effectLst/>
                <a:ea typeface="Calibri" panose="020F0502020204030204" pitchFamily="34" charset="0"/>
              </a:rPr>
              <a:t>Kapacita podpořených služeb </a:t>
            </a:r>
            <a:r>
              <a:rPr lang="cs-CZ" sz="1800" dirty="false">
                <a:effectLst/>
                <a:ea typeface="Calibri" panose="020F0502020204030204" pitchFamily="34" charset="0"/>
              </a:rPr>
              <a:t>– úvazky pracovníků</a:t>
            </a:r>
            <a:endParaRPr lang="cs-CZ" sz="1800" b="true" dirty="false"/>
          </a:p>
          <a:p>
            <a:pPr algn="just">
              <a:lnSpc>
                <a:spcPct val="100000"/>
              </a:lnSpc>
              <a:buClr>
                <a:schemeClr val="tx1"/>
              </a:buClr>
              <a:buFont typeface="Arial" panose="020B0604020202020204" pitchFamily="34" charset="0"/>
              <a:buChar char="•"/>
            </a:pPr>
            <a:r>
              <a:rPr lang="cs-CZ" sz="1800" b="true">
                <a:latin typeface="Arial" panose="020B0604020202020204" pitchFamily="34" charset="0"/>
              </a:rPr>
              <a:t>551 </a:t>
            </a:r>
            <a:r>
              <a:rPr lang="cs-CZ" sz="1800" b="true" dirty="false">
                <a:latin typeface="Arial" panose="020B0604020202020204" pitchFamily="34" charset="0"/>
              </a:rPr>
              <a:t>022 </a:t>
            </a:r>
            <a:r>
              <a:rPr lang="cs-CZ" sz="1800" b="true" dirty="false">
                <a:effectLst/>
                <a:latin typeface="Arial" panose="020B0604020202020204" pitchFamily="34" charset="0"/>
                <a:ea typeface="Calibri" panose="020F0502020204030204" pitchFamily="34" charset="0"/>
              </a:rPr>
              <a:t>Počet podpořených komunitních aktivit</a:t>
            </a:r>
            <a:r>
              <a:rPr lang="cs-CZ" sz="1800" b="true" dirty="false">
                <a:latin typeface="Arial" panose="020B0604020202020204" pitchFamily="34" charset="0"/>
                <a:ea typeface="Calibri" panose="020F0502020204030204" pitchFamily="34" charset="0"/>
              </a:rPr>
              <a:t> </a:t>
            </a:r>
            <a:r>
              <a:rPr lang="cs-CZ" sz="1800" dirty="false">
                <a:effectLst/>
                <a:ea typeface="Calibri" panose="020F0502020204030204" pitchFamily="34" charset="0"/>
              </a:rPr>
              <a:t>–</a:t>
            </a:r>
            <a:r>
              <a:rPr lang="cs-CZ" sz="1800" dirty="false">
                <a:latin typeface="Arial" panose="020B0604020202020204" pitchFamily="34" charset="0"/>
                <a:ea typeface="Calibri" panose="020F0502020204030204" pitchFamily="34" charset="0"/>
              </a:rPr>
              <a:t> aktivity</a:t>
            </a:r>
            <a:endParaRPr lang="cs-CZ" sz="1800" dirty="false"/>
          </a:p>
          <a:p>
            <a:pPr marL="0" indent="0" algn="just">
              <a:lnSpc>
                <a:spcPct val="100000"/>
              </a:lnSpc>
              <a:buNone/>
            </a:pPr>
            <a:endParaRPr lang="cs-CZ" sz="1800" b="true" u="sng" dirty="false"/>
          </a:p>
          <a:p>
            <a:pPr marL="0" indent="0" algn="just">
              <a:lnSpc>
                <a:spcPct val="100000"/>
              </a:lnSpc>
              <a:buNone/>
            </a:pPr>
            <a:r>
              <a:rPr lang="cs-CZ" sz="1800" b="true" u="sng" dirty="false"/>
              <a:t>Indikátory výsledku:</a:t>
            </a:r>
            <a:endParaRPr lang="cs-CZ" sz="1800" u="sng" dirty="false"/>
          </a:p>
          <a:p>
            <a:pPr algn="just">
              <a:lnSpc>
                <a:spcPct val="100000"/>
              </a:lnSpc>
              <a:buClr>
                <a:schemeClr val="tx1"/>
              </a:buClr>
              <a:buFont typeface="Arial" panose="020B0604020202020204" pitchFamily="34" charset="0"/>
              <a:buChar char="•"/>
            </a:pPr>
            <a:r>
              <a:rPr lang="cs-CZ" sz="1800" b="true" dirty="false"/>
              <a:t>670 102 Využívání podpořených služeb </a:t>
            </a:r>
            <a:r>
              <a:rPr lang="cs-CZ" sz="1800" dirty="false"/>
              <a:t>– osoby </a:t>
            </a:r>
            <a:r>
              <a:rPr lang="cs-CZ" sz="1800" dirty="false">
                <a:effectLst/>
                <a:ea typeface="Calibri" panose="020F0502020204030204" pitchFamily="34" charset="0"/>
              </a:rPr>
              <a:t>–</a:t>
            </a:r>
            <a:r>
              <a:rPr lang="cs-CZ" sz="1800" dirty="false"/>
              <a:t> zde tzv. bagatelní podpora </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436380001"/>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nezávazkové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algn="just">
              <a:lnSpc>
                <a:spcPct val="107000"/>
              </a:lnSpc>
              <a:spcBef>
                <a:spcPts val="1200"/>
              </a:spcBef>
              <a:spcAft>
                <a:spcPts val="800"/>
              </a:spcAft>
              <a:buClr>
                <a:schemeClr val="tx1"/>
              </a:buClr>
              <a:buFont typeface="Arial" panose="020B0604020202020204" pitchFamily="34" charset="0"/>
              <a:buChar char="•"/>
            </a:pPr>
            <a:r>
              <a:rPr lang="cs-CZ" sz="2200" b="true"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a:t>
            </a:r>
            <a:r>
              <a:rPr lang="cs-CZ" sz="2200" b="true" u="sng" dirty="false">
                <a:effectLst/>
                <a:latin typeface="Arial" panose="020B0604020202020204" pitchFamily="34" charset="0"/>
                <a:ea typeface="Calibri" panose="020F0502020204030204" pitchFamily="34" charset="0"/>
                <a:cs typeface="Arial" panose="020B0604020202020204" pitchFamily="34" charset="0"/>
              </a:rPr>
              <a:t>vykazovat </a:t>
            </a:r>
            <a:r>
              <a:rPr lang="cs-CZ" sz="2200" b="true" dirty="false">
                <a:effectLst/>
                <a:latin typeface="Arial" panose="020B0604020202020204" pitchFamily="34" charset="0"/>
                <a:ea typeface="Calibri" panose="020F0502020204030204" pitchFamily="34" charset="0"/>
                <a:cs typeface="Arial" panose="020B0604020202020204" pitchFamily="34" charset="0"/>
              </a:rPr>
              <a:t>dosažené hodnoty pro:</a:t>
            </a:r>
            <a:endParaRPr lang="cs-CZ" sz="2200" b="true"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všechny indikátory, které se týkají účastníků stanovené v Obecné části pravidel pro žadatele a příjemce v rámci OPZ+,</a:t>
            </a:r>
            <a:endParaRPr lang="cs-CZ" sz="2200"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80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následující indikátory:</a:t>
            </a:r>
            <a:endParaRPr lang="cs-CZ" sz="2200" b="true" u="sng" dirty="false"/>
          </a:p>
          <a:p>
            <a:pPr marL="0" indent="0" algn="just">
              <a:lnSpc>
                <a:spcPct val="100000"/>
              </a:lnSpc>
              <a:buNone/>
            </a:pPr>
            <a:r>
              <a:rPr lang="cs-CZ" sz="2200" b="true" u="sng" dirty="false"/>
              <a:t>Indikátory výstupu:</a:t>
            </a:r>
            <a:endParaRPr lang="cs-CZ" sz="2200" u="sng" dirty="false"/>
          </a:p>
          <a:p>
            <a:pPr algn="just">
              <a:lnSpc>
                <a:spcPct val="100000"/>
              </a:lnSpc>
              <a:buClr>
                <a:schemeClr val="tx1"/>
              </a:buClr>
              <a:buFont typeface="Arial" panose="020B0604020202020204" pitchFamily="34" charset="0"/>
              <a:buChar char="•"/>
            </a:pPr>
            <a:r>
              <a:rPr lang="cs-CZ" sz="2200" b="true" dirty="false"/>
              <a:t>679 001 </a:t>
            </a:r>
            <a:r>
              <a:rPr lang="cs-CZ" sz="2200" b="true" dirty="false">
                <a:effectLst/>
                <a:latin typeface="Arial" panose="020B0604020202020204" pitchFamily="34" charset="0"/>
                <a:ea typeface="Calibri" panose="020F0502020204030204" pitchFamily="34" charset="0"/>
              </a:rPr>
              <a:t>Počet podpořených Romů </a:t>
            </a:r>
            <a:r>
              <a:rPr lang="cs-CZ" sz="2200" dirty="false"/>
              <a:t>– osoby</a:t>
            </a:r>
          </a:p>
          <a:p>
            <a:pPr algn="just">
              <a:lnSpc>
                <a:spcPct val="100000"/>
              </a:lnSpc>
              <a:buClr>
                <a:schemeClr val="tx1"/>
              </a:buClr>
              <a:buFont typeface="Arial" panose="020B0604020202020204" pitchFamily="34" charset="0"/>
              <a:buChar char="•"/>
            </a:pPr>
            <a:r>
              <a:rPr lang="cs-CZ" sz="2200" b="true" dirty="false"/>
              <a:t>622 002 </a:t>
            </a:r>
            <a:r>
              <a:rPr lang="cs-CZ" sz="2200" b="true" dirty="false">
                <a:effectLst/>
                <a:latin typeface="Arial" panose="020B0604020202020204" pitchFamily="34" charset="0"/>
                <a:ea typeface="Calibri" panose="020F0502020204030204" pitchFamily="34" charset="0"/>
              </a:rPr>
              <a:t>Počet podporovaných orgánů veřejné správy nebo veřejných služeb na celostátní, regionální a místní úrovni </a:t>
            </a:r>
            <a:r>
              <a:rPr lang="cs-CZ" sz="2200" dirty="false">
                <a:effectLst/>
                <a:latin typeface="Arial" panose="020B0604020202020204" pitchFamily="34" charset="0"/>
                <a:ea typeface="Calibri" panose="020F0502020204030204" pitchFamily="34" charset="0"/>
              </a:rPr>
              <a:t>– subjekty</a:t>
            </a: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872546573"/>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Přehled příloh výzvy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55808" y="1092601"/>
            <a:ext cx="8424000" cy="5765399"/>
          </a:xfrm>
        </p:spPr>
        <p:txBody>
          <a:bodyPr/>
          <a:lstStyle/>
          <a:p>
            <a:pPr algn="just">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1 – Popis aktivit (doplnění bodu 4.1 výzvy</a:t>
            </a:r>
            <a:r>
              <a:rPr lang="cs-CZ" sz="1400" dirty="false">
                <a:latin typeface="Arial" panose="020B0604020202020204" pitchFamily="34" charset="0"/>
                <a:ea typeface="Calibri" panose="020F0502020204030204" pitchFamily="34" charset="0"/>
                <a:cs typeface="Arial" panose="020B0604020202020204" pitchFamily="34" charset="0"/>
              </a:rPr>
              <a:t>) - Žadatel v žádosti o podporu musí jasně označit (číslem a názvem aktivity), pod kterou z uvedených aktivit projekt spadá </a:t>
            </a:r>
          </a:p>
          <a:p>
            <a:pPr algn="just">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2 – Pomůcka pro stanovení osobních nákladů</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3 – Vstupní analýza VZOR (pro projekty typu obcí A)</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4 – Kritéria evaluace komunitní práce</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5 – Podpora sociálních služeb v otevřených výzvách OPZ+</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5a – Údaje o sociální službě </a:t>
            </a:r>
            <a:r>
              <a:rPr lang="cs-CZ" sz="1400" dirty="false" err="true">
                <a:effectLst/>
                <a:latin typeface="Arial" panose="020B0604020202020204" pitchFamily="34" charset="0"/>
                <a:ea typeface="Calibri" panose="020F0502020204030204" pitchFamily="34" charset="0"/>
                <a:cs typeface="Arial" panose="020B0604020202020204" pitchFamily="34" charset="0"/>
              </a:rPr>
              <a:t>plán_PAUŠÁL</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6 – Potvrzení souladu projektu s Plánem sociálního začleňování VZOR (pro projekty typu obcí B, C)</a:t>
            </a:r>
          </a:p>
          <a:p>
            <a:pPr>
              <a:lnSpc>
                <a:spcPct val="150000"/>
              </a:lnSpc>
              <a:buClr>
                <a:schemeClr val="tx1"/>
              </a:buClr>
              <a:buFont typeface="Arial" panose="020B0604020202020204" pitchFamily="34" charset="0"/>
              <a:buChar char="•"/>
            </a:pPr>
            <a:r>
              <a:rPr lang="cs-CZ" sz="1400" dirty="false">
                <a:latin typeface="Arial" panose="020B0604020202020204" pitchFamily="34" charset="0"/>
                <a:ea typeface="Calibri" panose="020F0502020204030204" pitchFamily="34" charset="0"/>
                <a:cs typeface="Arial" panose="020B0604020202020204" pitchFamily="34" charset="0"/>
              </a:rPr>
              <a:t>Příloha č. 7 – Kontrolní list –záznam o </a:t>
            </a:r>
            <a:r>
              <a:rPr lang="cs-CZ" sz="1400" dirty="false" err="true">
                <a:latin typeface="Arial" panose="020B0604020202020204" pitchFamily="34" charset="0"/>
                <a:ea typeface="Calibri" panose="020F0502020204030204" pitchFamily="34" charset="0"/>
                <a:cs typeface="Arial" panose="020B0604020202020204" pitchFamily="34" charset="0"/>
              </a:rPr>
              <a:t>konzultaci_VZOR</a:t>
            </a:r>
            <a:r>
              <a:rPr lang="cs-CZ" sz="1400" dirty="false">
                <a:latin typeface="Arial" panose="020B0604020202020204" pitchFamily="34" charset="0"/>
                <a:ea typeface="Calibri" panose="020F0502020204030204" pitchFamily="34" charset="0"/>
                <a:cs typeface="Arial" panose="020B0604020202020204" pitchFamily="34" charset="0"/>
              </a:rPr>
              <a:t> (pro projekty typu obcí B, C)</a:t>
            </a:r>
          </a:p>
          <a:p>
            <a:pPr>
              <a:lnSpc>
                <a:spcPct val="150000"/>
              </a:lnSpc>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Arial" panose="020B0604020202020204" pitchFamily="34" charset="0"/>
              </a:rPr>
              <a:t>Příloha č. 8 – Návrh realizace </a:t>
            </a:r>
            <a:r>
              <a:rPr lang="cs-CZ" sz="1400" dirty="false" err="true">
                <a:effectLst/>
                <a:latin typeface="Arial" panose="020B0604020202020204" pitchFamily="34" charset="0"/>
                <a:ea typeface="Calibri" panose="020F0502020204030204" pitchFamily="34" charset="0"/>
                <a:cs typeface="Arial" panose="020B0604020202020204" pitchFamily="34" charset="0"/>
              </a:rPr>
              <a:t>projektu_VZOR</a:t>
            </a:r>
            <a:r>
              <a:rPr lang="cs-CZ" sz="1400" dirty="false">
                <a:effectLst/>
                <a:latin typeface="Arial" panose="020B0604020202020204" pitchFamily="34" charset="0"/>
                <a:ea typeface="Calibri" panose="020F0502020204030204" pitchFamily="34" charset="0"/>
                <a:cs typeface="Arial" panose="020B0604020202020204" pitchFamily="34" charset="0"/>
              </a:rPr>
              <a:t>  (pro projekty typu obcí B, C)</a:t>
            </a:r>
          </a:p>
          <a:p>
            <a:pPr>
              <a:lnSpc>
                <a:spcPct val="150000"/>
              </a:lnSpc>
              <a:buClr>
                <a:schemeClr val="tx1"/>
              </a:buClr>
              <a:buFont typeface="Arial" panose="020B0604020202020204" pitchFamily="34" charset="0"/>
              <a:buChar char="•"/>
            </a:pPr>
            <a:r>
              <a:rPr lang="cs-CZ" sz="1400" dirty="false">
                <a:latin typeface="Arial" panose="020B0604020202020204" pitchFamily="34" charset="0"/>
                <a:ea typeface="Calibri" panose="020F0502020204030204" pitchFamily="34" charset="0"/>
                <a:cs typeface="Arial" panose="020B0604020202020204" pitchFamily="34" charset="0"/>
              </a:rPr>
              <a:t>Příloha č. 9 – Informace o detailním sledování podpor</a:t>
            </a:r>
            <a:endParaRPr lang="cs-CZ" sz="1400" dirty="false">
              <a:effectLst/>
              <a:latin typeface="Arial" panose="020B0604020202020204" pitchFamily="34" charset="0"/>
              <a:ea typeface="Calibri" panose="020F0502020204030204" pitchFamily="34" charset="0"/>
              <a:cs typeface="Arial" panose="020B0604020202020204" pitchFamily="34" charset="0"/>
            </a:endParaRPr>
          </a:p>
          <a:p>
            <a:pPr>
              <a:lnSpc>
                <a:spcPct val="150000"/>
              </a:lnSpc>
              <a:spcAft>
                <a:spcPts val="3600"/>
              </a:spcAft>
              <a:buClr>
                <a:schemeClr val="tx1"/>
              </a:buClr>
              <a:buFont typeface="Arial" panose="020B0604020202020204" pitchFamily="34" charset="0"/>
              <a:buChar char="•"/>
            </a:pPr>
            <a:r>
              <a:rPr lang="cs-CZ" sz="1400" dirty="false">
                <a:effectLst/>
                <a:latin typeface="Arial" panose="020B0604020202020204" pitchFamily="34" charset="0"/>
                <a:ea typeface="Calibri" panose="020F0502020204030204" pitchFamily="34" charset="0"/>
                <a:cs typeface="Times New Roman" panose="02020603050405020304" pitchFamily="18" charset="0"/>
              </a:rPr>
              <a:t>Příloha </a:t>
            </a:r>
            <a:r>
              <a:rPr lang="cs-CZ" sz="1400" dirty="false" err="true">
                <a:effectLst/>
                <a:latin typeface="Arial" panose="020B0604020202020204" pitchFamily="34" charset="0"/>
                <a:ea typeface="Calibri" panose="020F0502020204030204" pitchFamily="34" charset="0"/>
                <a:cs typeface="Times New Roman" panose="02020603050405020304" pitchFamily="18" charset="0"/>
              </a:rPr>
              <a:t>výzvy_Žadatel</a:t>
            </a:r>
            <a:r>
              <a:rPr lang="cs-CZ" sz="1400" dirty="false">
                <a:effectLst/>
                <a:latin typeface="Arial" panose="020B0604020202020204" pitchFamily="34" charset="0"/>
                <a:ea typeface="Calibri" panose="020F0502020204030204" pitchFamily="34" charset="0"/>
                <a:cs typeface="Times New Roman" panose="02020603050405020304" pitchFamily="18" charset="0"/>
              </a:rPr>
              <a:t> a partneři</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2736766723"/>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619723"/>
            <a:ext cx="8064000" cy="4320000"/>
          </a:xfrm>
        </p:spPr>
        <p:txBody>
          <a:bodyPr anchor="ctr"/>
          <a:lstStyle/>
          <a:p>
            <a:pPr marL="0" indent="0" algn="ctr">
              <a:lnSpc>
                <a:spcPct val="100000"/>
              </a:lnSpc>
              <a:spcBef>
                <a:spcPct val="0"/>
              </a:spcBef>
              <a:buNone/>
            </a:pPr>
            <a:r>
              <a:rPr lang="cs-CZ" sz="4200" b="true" kern="0" cap="all" dirty="false">
                <a:solidFill>
                  <a:schemeClr val="accent1"/>
                </a:solidFill>
                <a:latin typeface="+mj-lt"/>
                <a:ea typeface="+mj-ea"/>
                <a:cs typeface="+mj-cs"/>
              </a:rPr>
              <a:t>ČÁST II.</a:t>
            </a:r>
            <a:br>
              <a:rPr lang="cs-CZ" sz="4200" b="true" kern="0" cap="all" dirty="false">
                <a:solidFill>
                  <a:schemeClr val="accent1"/>
                </a:solidFill>
                <a:latin typeface="+mj-lt"/>
                <a:ea typeface="+mj-ea"/>
                <a:cs typeface="+mj-cs"/>
              </a:rPr>
            </a:br>
            <a:br>
              <a:rPr lang="cs-CZ" sz="4200" b="true" kern="0" cap="all" dirty="false">
                <a:solidFill>
                  <a:schemeClr val="accent1"/>
                </a:solidFill>
                <a:latin typeface="+mj-lt"/>
                <a:ea typeface="+mj-ea"/>
                <a:cs typeface="+mj-cs"/>
              </a:rPr>
            </a:br>
            <a:r>
              <a:rPr lang="cs-CZ" sz="4200" b="true" kern="0" cap="all" dirty="false">
                <a:solidFill>
                  <a:schemeClr val="accent1"/>
                </a:solidFill>
                <a:latin typeface="+mj-lt"/>
                <a:ea typeface="+mj-ea"/>
                <a:cs typeface="+mj-cs"/>
              </a:rPr>
              <a:t>podání žádosti o podporu</a:t>
            </a:r>
          </a:p>
          <a:p>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35</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1812364710"/>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36</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663089"/>
          </a:xfrm>
          <a:prstGeom prst="rect">
            <a:avLst/>
          </a:prstGeom>
          <a:noFill/>
        </p:spPr>
        <p:txBody>
          <a:bodyPr wrap="square">
            <a:spAutoFit/>
          </a:bodyPr>
          <a:lstStyle/>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Žádost o podporu z OPZ+ se zpracovává v elektronickém formuláři v IS KP21+. Přístup do elektronických formulářů žádostí o podporu naleznete na adrese </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https://iskp21.mssf.cz</a:t>
            </a:r>
            <a:r>
              <a:rPr lang="cs-CZ" sz="1800" dirty="false">
                <a:effectLst/>
                <a:latin typeface="Arial" panose="020B0604020202020204" pitchFamily="34" charset="0"/>
                <a:ea typeface="Calibri" panose="020F0502020204030204" pitchFamily="34" charset="0"/>
                <a:cs typeface="Times New Roman" panose="02020603050405020304" pitchFamily="18" charset="0"/>
              </a:rPr>
              <a:t>, orientujte se podle Operačního programu Zaměstnanost plus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a identifikace, která je v části 1. výzvy. </a:t>
            </a: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Nutná je </a:t>
            </a:r>
            <a:r>
              <a:rPr lang="cs-CZ" b="true" dirty="false">
                <a:latin typeface="Arial" panose="020B0604020202020204" pitchFamily="34" charset="0"/>
                <a:cs typeface="Times New Roman" panose="02020603050405020304" pitchFamily="18" charset="0"/>
              </a:rPr>
              <a:t>registrace do IS KP21+.</a:t>
            </a:r>
            <a:endParaRPr lang="cs-CZ" sz="1400"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ESF zveřejněny Obecné pokyny OPZ+ viz odkaz:</a:t>
            </a:r>
          </a:p>
          <a:p>
            <a:pPr algn="just">
              <a:spcBef>
                <a:spcPts val="600"/>
              </a:spcBef>
              <a:spcAft>
                <a:spcPts val="600"/>
              </a:spcAft>
            </a:pPr>
            <a:r>
              <a:rPr lang="cs-CZ" b="true" dirty="false">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Formuláře a pokyny potřebné v rámci přípravy žádosti o podporu - www.esfcr.cz</a:t>
            </a:r>
            <a:endParaRPr lang="cs-CZ" b="true" dirty="false">
              <a:latin typeface="Arial" panose="020B0604020202020204" pitchFamily="34" charset="0"/>
              <a:cs typeface="Times New Roman" panose="02020603050405020304" pitchFamily="18" charset="0"/>
            </a:endParaRPr>
          </a:p>
          <a:p>
            <a:pPr algn="just">
              <a:spcBef>
                <a:spcPts val="600"/>
              </a:spcBef>
              <a:spcAft>
                <a:spcPts val="600"/>
              </a:spcAft>
            </a:pPr>
            <a:r>
              <a:rPr lang="cs-CZ" u="sng" dirty="false">
                <a:solidFill>
                  <a:srgbClr val="084A8B"/>
                </a:solidFill>
                <a:latin typeface="Trebuchet MS" panose="020B0603020202020204" pitchFamily="34" charset="0"/>
              </a:rPr>
              <a:t>- </a:t>
            </a:r>
            <a:r>
              <a:rPr lang="cs-CZ" sz="1400" i="true" u="sng" dirty="false">
                <a:solidFill>
                  <a:srgbClr val="084A8B"/>
                </a:solidFill>
                <a:latin typeface="Trebuchet MS" panose="020B0603020202020204" pitchFamily="34" charset="0"/>
                <a:hlinkClick r:id="rId4"/>
              </a:rPr>
              <a:t>Obecné pokyny k ovládání IS KP21+ a ke komunikaci s technickou podporou</a:t>
            </a:r>
            <a:endParaRPr lang="cs-CZ" sz="1400" i="true" dirty="false">
              <a:latin typeface="Arial" panose="020B0604020202020204" pitchFamily="34" charset="0"/>
              <a:cs typeface="Times New Roman" panose="02020603050405020304" pitchFamily="18" charset="0"/>
            </a:endParaRPr>
          </a:p>
          <a:p>
            <a:pPr algn="just">
              <a:spcBef>
                <a:spcPts val="600"/>
              </a:spcBef>
              <a:spcAft>
                <a:spcPts val="600"/>
              </a:spcAft>
            </a:pPr>
            <a:r>
              <a:rPr lang="cs-CZ" sz="1400" i="true" dirty="false">
                <a:latin typeface="Arial" panose="020B0604020202020204" pitchFamily="34" charset="0"/>
                <a:cs typeface="Times New Roman" panose="02020603050405020304" pitchFamily="18" charset="0"/>
              </a:rPr>
              <a:t>- </a:t>
            </a:r>
            <a:r>
              <a:rPr lang="cs-CZ" sz="1400" b="false" i="true" u="sng" dirty="false">
                <a:solidFill>
                  <a:srgbClr val="084A8B"/>
                </a:solidFill>
                <a:effectLst/>
                <a:latin typeface="Trebuchet MS" panose="020B0603020202020204" pitchFamily="34" charset="0"/>
                <a:hlinkClick r:id="rId5"/>
              </a:rPr>
              <a:t>Pokyny k vyplnění žádosti o podporu v IS KP21+ pro projekty s přímými a nepřímými náklady a pro projekty s paušálními sazbami</a:t>
            </a:r>
            <a:endParaRPr lang="cs-CZ" sz="1400" i="true" dirty="false">
              <a:latin typeface="Arial" panose="020B0604020202020204" pitchFamily="34" charset="0"/>
              <a:cs typeface="Times New Roman" panose="02020603050405020304" pitchFamily="18" charset="0"/>
            </a:endParaRP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Žádost o podporu zpracovávejte v českém jazyce.</a:t>
            </a:r>
          </a:p>
          <a:p>
            <a:pPr algn="just">
              <a:spcBef>
                <a:spcPts val="600"/>
              </a:spcBef>
              <a:spcAft>
                <a:spcPts val="600"/>
              </a:spcAft>
            </a:pPr>
            <a:endParaRPr lang="cs-CZ" dirty="false"/>
          </a:p>
        </p:txBody>
      </p:sp>
    </p:spTree>
    <p:extLst>
      <p:ext uri="{BB962C8B-B14F-4D97-AF65-F5344CB8AC3E}">
        <p14:creationId xmlns:p14="http://schemas.microsoft.com/office/powerpoint/2010/main" val="3255611353"/>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293757"/>
          </a:xfrm>
          <a:prstGeom prst="rect">
            <a:avLst/>
          </a:prstGeom>
          <a:noFill/>
        </p:spPr>
        <p:txBody>
          <a:bodyPr wrap="square">
            <a:spAutoFit/>
          </a:bodyPr>
          <a:lstStyle/>
          <a:p>
            <a:pPr algn="just">
              <a:spcBef>
                <a:spcPts val="600"/>
              </a:spcBef>
              <a:spcAft>
                <a:spcPts val="600"/>
              </a:spcAft>
            </a:pPr>
            <a:r>
              <a:rPr lang="cs-CZ" dirty="false">
                <a:effectLst/>
                <a:latin typeface="Arial" panose="020B0604020202020204" pitchFamily="34" charset="0"/>
                <a:ea typeface="Calibri" panose="020F0502020204030204" pitchFamily="34" charset="0"/>
                <a:cs typeface="Times New Roman" panose="02020603050405020304" pitchFamily="18" charset="0"/>
              </a:rPr>
              <a:t>Před podáním je nutné žádost opatřit podpisem </a:t>
            </a:r>
            <a:r>
              <a:rPr lang="cs-CZ" b="true" dirty="false">
                <a:effectLst/>
                <a:latin typeface="Arial" panose="020B0604020202020204" pitchFamily="34" charset="0"/>
                <a:ea typeface="Calibri" panose="020F0502020204030204" pitchFamily="34" charset="0"/>
                <a:cs typeface="Times New Roman" panose="02020603050405020304" pitchFamily="18" charset="0"/>
              </a:rPr>
              <a:t>statutárního zástupce žadatele</a:t>
            </a:r>
            <a:r>
              <a:rPr lang="cs-CZ" dirty="false">
                <a:effectLst/>
                <a:latin typeface="Arial" panose="020B0604020202020204" pitchFamily="34" charset="0"/>
                <a:ea typeface="Calibri" panose="020F0502020204030204" pitchFamily="34" charset="0"/>
                <a:cs typeface="Times New Roman" panose="02020603050405020304" pitchFamily="18" charset="0"/>
              </a:rPr>
              <a:t>, </a:t>
            </a:r>
            <a:r>
              <a:rPr lang="cs-CZ" b="true" dirty="false">
                <a:effectLst/>
                <a:latin typeface="Arial" panose="020B0604020202020204" pitchFamily="34" charset="0"/>
                <a:ea typeface="Calibri" panose="020F0502020204030204" pitchFamily="34" charset="0"/>
                <a:cs typeface="Times New Roman" panose="02020603050405020304" pitchFamily="18" charset="0"/>
              </a:rPr>
              <a:t>případně odpovědnou osobou</a:t>
            </a:r>
            <a:r>
              <a:rPr lang="cs-CZ" dirty="false">
                <a:effectLst/>
                <a:latin typeface="Arial" panose="020B0604020202020204" pitchFamily="34" charset="0"/>
                <a:ea typeface="Calibri" panose="020F0502020204030204" pitchFamily="34" charset="0"/>
                <a:cs typeface="Times New Roman" panose="02020603050405020304" pitchFamily="18" charset="0"/>
              </a:rPr>
              <a:t>, kterou k takovému úkonu statutární zástupce zmocnil; v tomto případě </a:t>
            </a:r>
            <a:r>
              <a:rPr lang="cs-CZ" dirty="false">
                <a:effectLst/>
                <a:latin typeface="Arial" panose="020B0604020202020204" pitchFamily="34" charset="0"/>
                <a:ea typeface="Arial" panose="020B0604020202020204" pitchFamily="34" charset="0"/>
              </a:rPr>
              <a:t>je nutné založit (resp. poskytnout k dispozici) v IS KP21+ dokument zakládající toto oprávnění.</a:t>
            </a:r>
          </a:p>
          <a:p>
            <a:pPr algn="just">
              <a:spcBef>
                <a:spcPts val="600"/>
              </a:spcBef>
              <a:spcAft>
                <a:spcPts val="600"/>
              </a:spcAft>
            </a:pPr>
            <a:r>
              <a:rPr lang="cs-CZ" dirty="false">
                <a:latin typeface="Arial" panose="020B0604020202020204" pitchFamily="34" charset="0"/>
                <a:ea typeface="Arial" panose="020B0604020202020204" pitchFamily="34" charset="0"/>
              </a:rPr>
              <a:t>Plná moc:</a:t>
            </a:r>
            <a:endParaRPr lang="cs-CZ" dirty="false">
              <a:effectLst/>
              <a:latin typeface="Arial" panose="020B0604020202020204" pitchFamily="34" charset="0"/>
              <a:ea typeface="Arial" panose="020B0604020202020204" pitchFamily="34" charset="0"/>
            </a:endParaRPr>
          </a:p>
          <a:p>
            <a:pPr marL="342900" indent="-342900" algn="just">
              <a:spcBef>
                <a:spcPts val="600"/>
              </a:spcBef>
              <a:spcAft>
                <a:spcPts val="600"/>
              </a:spcAft>
              <a:buFont typeface="Arial" panose="020B0604020202020204" pitchFamily="34" charset="0"/>
              <a:buChar char="•"/>
            </a:pPr>
            <a:r>
              <a:rPr lang="cs-CZ" dirty="false">
                <a:effectLst/>
                <a:latin typeface="Arial" panose="020B0604020202020204" pitchFamily="34" charset="0"/>
                <a:ea typeface="Arial" panose="020B0604020202020204" pitchFamily="34" charset="0"/>
              </a:rPr>
              <a:t>elektronická plná moc – elektronicky podepisuje zmocněnec i zmocnitel přímo v prostředí IS KP21+</a:t>
            </a:r>
          </a:p>
          <a:p>
            <a:pPr marL="342900" indent="-342900" algn="just">
              <a:spcBef>
                <a:spcPts val="600"/>
              </a:spcBef>
              <a:spcAft>
                <a:spcPts val="600"/>
              </a:spcAft>
              <a:buFont typeface="Arial" panose="020B0604020202020204" pitchFamily="34" charset="0"/>
              <a:buChar char="•"/>
            </a:pPr>
            <a:r>
              <a:rPr lang="cs-CZ" dirty="false">
                <a:effectLst/>
                <a:latin typeface="Arial" panose="020B0604020202020204" pitchFamily="34" charset="0"/>
                <a:ea typeface="Arial" panose="020B0604020202020204" pitchFamily="34" charset="0"/>
              </a:rPr>
              <a:t>úředně/notářsky ověřená papírová plná moc  - scan musí být vložen do IS KP21+ do modulu Plné moci a elektronicky podepsán zmocněncem přímo v prostředí IS KP21+. </a:t>
            </a:r>
            <a:r>
              <a:rPr lang="cs-CZ" dirty="false">
                <a:solidFill>
                  <a:srgbClr val="FF0000"/>
                </a:solidFill>
                <a:effectLst/>
                <a:latin typeface="Arial" panose="020B0604020202020204" pitchFamily="34" charset="0"/>
                <a:ea typeface="Arial" panose="020B0604020202020204" pitchFamily="34" charset="0"/>
              </a:rPr>
              <a:t>Nestačí vložit plnou moc do příloh žádosti o podporu.</a:t>
            </a:r>
          </a:p>
          <a:p>
            <a:pPr algn="just">
              <a:spcBef>
                <a:spcPts val="600"/>
              </a:spcBef>
              <a:spcAft>
                <a:spcPts val="600"/>
              </a:spcAft>
            </a:pPr>
            <a:r>
              <a:rPr lang="cs-CZ" dirty="false">
                <a:effectLst/>
                <a:latin typeface="Arial" panose="020B0604020202020204" pitchFamily="34" charset="0"/>
                <a:ea typeface="Calibri" panose="020F0502020204030204" pitchFamily="34" charset="0"/>
              </a:rPr>
              <a:t>Podpis musí být k žádosti o podporu připojen přímo v IS KP21+, proto musí být statutární zástupce/ osoba oprávněná k podpisu žádosti registrovaným uživatelem této aplikace. </a:t>
            </a:r>
            <a:r>
              <a:rPr lang="cs-CZ" b="true" dirty="false">
                <a:effectLst/>
                <a:latin typeface="Arial" panose="020B0604020202020204" pitchFamily="34" charset="0"/>
                <a:ea typeface="Calibri" panose="020F0502020204030204" pitchFamily="34" charset="0"/>
              </a:rPr>
              <a:t>Dále musí tato osoba disponovat kvalifikovaným elektronickým podpisem.</a:t>
            </a:r>
            <a:endParaRPr lang="cs-CZ"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b="true" dirty="false">
                <a:effectLst/>
                <a:latin typeface="Arial" panose="020B0604020202020204" pitchFamily="34" charset="0"/>
                <a:ea typeface="Calibri" panose="020F0502020204030204" pitchFamily="34" charset="0"/>
                <a:cs typeface="Times New Roman" panose="02020603050405020304" pitchFamily="18" charset="0"/>
              </a:rPr>
              <a:t>Žádost se podává pouze elektronicky a pouze prostřednictvím IS KP21+. Nezasílejte žádost v listinné podobě ani prostřednictvím jiné formy doručování.</a:t>
            </a:r>
            <a:endParaRPr lang="cs-CZ"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1264504"/>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48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394784"/>
            <a:ext cx="8424000" cy="5463216"/>
          </a:xfrm>
        </p:spPr>
        <p:txBody>
          <a:bodyPr/>
          <a:lstStyle/>
          <a:p>
            <a:pPr marL="0" marR="0" lvl="0" indent="0" algn="just" defTabSz="914400" rtl="false" eaLnBrk="true" fontAlgn="auto" latinLnBrk="false" hangingPunct="true">
              <a:lnSpc>
                <a:spcPct val="100000"/>
              </a:lnSpc>
              <a:spcBef>
                <a:spcPts val="300"/>
              </a:spcBef>
              <a:spcAft>
                <a:spcPts val="300"/>
              </a:spcAft>
              <a:buClr>
                <a:srgbClr val="5FBBF5"/>
              </a:buClr>
              <a:buSzPct val="100000"/>
              <a:buNone/>
              <a:tabLst/>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Fáze hodnocení a výběru projektu (viz kapitola 4 Specifické části pravidel pro žadatele a příjemce):</a:t>
            </a:r>
          </a:p>
          <a:p>
            <a:pPr lvl="1" algn="just">
              <a:lnSpc>
                <a:spcPct val="100000"/>
              </a:lnSpc>
              <a:buClr>
                <a:schemeClr val="tx1"/>
              </a:buClr>
              <a:buFont typeface="Arial" panose="020B0604020202020204" pitchFamily="34" charset="0"/>
              <a:buChar char="•"/>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hodnocení přijatelnosti a formálních náležitostí </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(max. do 30 pracovních dní od uzavření příjmu žádostí/ v případě příjmu nad 250 projektů + 10 pracovních dní)</a:t>
            </a:r>
          </a:p>
          <a:p>
            <a:pPr lvl="3" algn="just">
              <a:lnSpc>
                <a:spcPct val="100000"/>
              </a:lnSpc>
              <a:buClr>
                <a:schemeClr val="tx1"/>
              </a:buClr>
              <a:buFont typeface="Courier New" panose="02070309020205020404" pitchFamily="49" charset="0"/>
              <a:buChar char="o"/>
              <a:defRPr/>
            </a:pPr>
            <a:r>
              <a:rPr lang="cs-CZ" sz="1400" dirty="false">
                <a:solidFill>
                  <a:srgbClr val="084A8B"/>
                </a:solidFill>
                <a:latin typeface="Arial"/>
              </a:rPr>
              <a:t>Pozor! V případě, že projekt nesplní podmínky přijatelnosti (tzn. věcné stránky projektu), </a:t>
            </a:r>
            <a:r>
              <a:rPr lang="cs-CZ" sz="1400" b="true" dirty="false">
                <a:solidFill>
                  <a:srgbClr val="084A8B"/>
                </a:solidFill>
                <a:latin typeface="Arial"/>
              </a:rPr>
              <a:t>nelze žádost o podporu vrátit příjemci k doplnění nebo opravě, ale dle podmínek OPZ+ bude vyřazena z procesu hodnocení</a:t>
            </a:r>
            <a:r>
              <a:rPr lang="cs-CZ" sz="1400" dirty="false">
                <a:solidFill>
                  <a:srgbClr val="084A8B"/>
                </a:solidFill>
                <a:latin typeface="Arial"/>
              </a:rPr>
              <a:t>. </a:t>
            </a:r>
            <a:r>
              <a:rPr kumimoji="false" lang="cs-CZ" sz="1400" b="false" i="false" u="none" strike="noStrike" kern="1200" cap="none" spc="0" normalizeH="false" baseline="0" noProof="false" dirty="false">
                <a:ln>
                  <a:noFill/>
                </a:ln>
                <a:solidFill>
                  <a:srgbClr val="084A8B"/>
                </a:solidFill>
                <a:effectLst/>
                <a:uLnTx/>
                <a:uFillTx/>
                <a:latin typeface="Arial"/>
                <a:ea typeface="+mn-ea"/>
                <a:cs typeface="+mn-cs"/>
              </a:rPr>
              <a:t>V takovém případě je</a:t>
            </a:r>
            <a:r>
              <a:rPr lang="cs-CZ" sz="1400" dirty="false">
                <a:solidFill>
                  <a:srgbClr val="084A8B"/>
                </a:solidFill>
                <a:latin typeface="Arial"/>
              </a:rPr>
              <a:t> však možnost podat zcela novou žádost, pokud jsou splněny podmínky podávání žádosti této výzvy.</a:t>
            </a:r>
          </a:p>
          <a:p>
            <a:pPr lvl="3" algn="just">
              <a:lnSpc>
                <a:spcPct val="100000"/>
              </a:lnSpc>
              <a:buClr>
                <a:schemeClr val="tx1"/>
              </a:buClr>
              <a:buFont typeface="Courier New" panose="02070309020205020404" pitchFamily="49" charset="0"/>
              <a:buChar char="o"/>
              <a:defRPr/>
            </a:pPr>
            <a:r>
              <a:rPr kumimoji="false" lang="cs-CZ" sz="1400" b="false" i="false" u="none" strike="noStrike" kern="1200" cap="none" spc="0" normalizeH="false" baseline="0" noProof="false" dirty="false">
                <a:ln>
                  <a:noFill/>
                </a:ln>
                <a:solidFill>
                  <a:srgbClr val="084A8B"/>
                </a:solidFill>
                <a:effectLst/>
                <a:uLnTx/>
                <a:uFillTx/>
                <a:latin typeface="Arial"/>
                <a:ea typeface="+mn-ea"/>
                <a:cs typeface="+mn-cs"/>
              </a:rPr>
              <a:t>Oprava formálních náležitostí je možná pouze 1x.</a:t>
            </a:r>
          </a:p>
          <a:p>
            <a:pPr lvl="1" algn="just">
              <a:lnSpc>
                <a:spcPct val="100000"/>
              </a:lnSpc>
              <a:buClr>
                <a:schemeClr val="tx1"/>
              </a:buClr>
              <a:buFont typeface="Arial" panose="020B0604020202020204" pitchFamily="34" charset="0"/>
              <a:buChar char="•"/>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věcné hodnocení – hodnotící komise </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(max 80 pracovních dní od uzavření příjmu žádostí, v případě příjmu nad 250 projektů + 20 pracovních dní)</a:t>
            </a:r>
            <a:r>
              <a:rPr lang="cs-CZ" sz="1800" b="true" dirty="false">
                <a:solidFill>
                  <a:srgbClr val="084A8B"/>
                </a:solidFill>
              </a:rPr>
              <a:t> </a:t>
            </a: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lvl="1" algn="just">
              <a:lnSpc>
                <a:spcPct val="100000"/>
              </a:lnSpc>
              <a:buClr>
                <a:schemeClr val="tx1"/>
              </a:buClr>
              <a:buFont typeface="Arial" panose="020B0604020202020204" pitchFamily="34" charset="0"/>
              <a:buChar char="•"/>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výběrová komise </a:t>
            </a:r>
            <a:r>
              <a:rPr lang="cs-CZ" sz="1800" dirty="false">
                <a:solidFill>
                  <a:srgbClr val="084A8B"/>
                </a:solidFill>
                <a:latin typeface="Arial"/>
              </a:rPr>
              <a:t>- musí zasednout do 20 pracovních dnů od ukončení posledního věcného hodnocení všech žádostí o podporu příslušné výzvě</a:t>
            </a:r>
          </a:p>
          <a:p>
            <a:pPr lvl="1" algn="just">
              <a:lnSpc>
                <a:spcPct val="100000"/>
              </a:lnSpc>
              <a:buClr>
                <a:schemeClr val="tx1"/>
              </a:buClr>
              <a:buFont typeface="Arial" panose="020B0604020202020204" pitchFamily="34" charset="0"/>
              <a:buChar char="•"/>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příprava a vydání právního aktu </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o poskytnutí podpory </a:t>
            </a:r>
          </a:p>
          <a:p>
            <a:pPr lvl="1" algn="just">
              <a:lnSpc>
                <a:spcPct val="100000"/>
              </a:lnSpc>
              <a:buClr>
                <a:schemeClr val="tx1"/>
              </a:buClr>
              <a:buFont typeface="Arial" panose="020B0604020202020204" pitchFamily="34" charset="0"/>
              <a:buChar char="•"/>
              <a:defRPr/>
            </a:pPr>
            <a:endParaRPr lang="cs-CZ" sz="2000" dirty="false">
              <a:solidFill>
                <a:srgbClr val="084A8B"/>
              </a:solidFill>
              <a:latin typeface="Arial"/>
            </a:endParaRPr>
          </a:p>
          <a:p>
            <a:pPr lvl="1" algn="just">
              <a:buClr>
                <a:srgbClr val="5FBBF5"/>
              </a:buClr>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Tree>
    <p:extLst>
      <p:ext uri="{BB962C8B-B14F-4D97-AF65-F5344CB8AC3E}">
        <p14:creationId xmlns:p14="http://schemas.microsoft.com/office/powerpoint/2010/main" val="2091264822"/>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84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166059"/>
            <a:ext cx="8424000" cy="5211216"/>
          </a:xfrm>
        </p:spPr>
        <p:txBody>
          <a:bodyPr/>
          <a:lstStyle/>
          <a:p>
            <a:pPr marL="0" marR="0" lvl="0" indent="0" algn="l" defTabSz="914400" rtl="false" eaLnBrk="true" fontAlgn="auto" latinLnBrk="false" hangingPunct="true">
              <a:lnSpc>
                <a:spcPts val="2880"/>
              </a:lnSpc>
              <a:spcBef>
                <a:spcPts val="600"/>
              </a:spcBef>
              <a:spcAft>
                <a:spcPts val="600"/>
              </a:spcAft>
              <a:buClr>
                <a:srgbClr val="5FBBF5"/>
              </a:buClr>
              <a:buSzPct val="100000"/>
              <a:buNone/>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 rámci věcného hodnocení se hodnotí:</a:t>
            </a: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Potřebnost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mj. </a:t>
            </a:r>
            <a:r>
              <a:rPr lang="cs-CZ" sz="1600" dirty="false">
                <a:effectLst/>
                <a:latin typeface="Arial" panose="020B0604020202020204" pitchFamily="34" charset="0"/>
                <a:ea typeface="Calibri" panose="020F0502020204030204" pitchFamily="34" charset="0"/>
                <a:cs typeface="Arial" panose="020B0604020202020204" pitchFamily="34" charset="0"/>
              </a:rPr>
              <a:t>dostatečné popsání řešení problému v žádosti o podporu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vhodnost a způsob řešení pro konkrétní cílovou skupinu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adekvátnost navrhované změny a předpoklady řešení</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latin typeface="Arial" panose="020B0604020202020204" pitchFamily="34" charset="0"/>
                <a:ea typeface="Calibri" panose="020F0502020204030204" pitchFamily="34" charset="0"/>
                <a:cs typeface="Arial" panose="020B0604020202020204" pitchFamily="34" charset="0"/>
              </a:rPr>
              <a:t>pokud byl problém v území již řešen, tak s jakým výsledkem (dosavadní účinnost)</a:t>
            </a:r>
            <a:endParaRPr lang="cs-CZ" sz="1600" dirty="false">
              <a:effectLst/>
              <a:latin typeface="Arial" panose="020B0604020202020204" pitchFamily="34" charset="0"/>
              <a:ea typeface="Calibri" panose="020F0502020204030204" pitchFamily="34" charset="0"/>
              <a:cs typeface="Arial" panose="020B0604020202020204" pitchFamily="34" charset="0"/>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Účelnost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cíle a konzistentnost (intervenční logika)</a:t>
            </a:r>
          </a:p>
          <a:p>
            <a:pPr lvl="3" indent="-432000">
              <a:lnSpc>
                <a:spcPct val="100000"/>
              </a:lnSpc>
              <a:spcBef>
                <a:spcPts val="0"/>
              </a:spcBef>
              <a:spcAft>
                <a:spcPts val="0"/>
              </a:spcAft>
              <a:buClr>
                <a:schemeClr val="tx1"/>
              </a:buClr>
              <a:buSzPct val="70000"/>
              <a:buFont typeface="Wingdings" panose="05000000000000000000" pitchFamily="2" charset="2"/>
              <a:buChar char="§"/>
              <a:defRPr/>
            </a:pPr>
            <a:r>
              <a:rPr kumimoji="false" lang="cs-CZ" sz="1600" i="false" u="none" strike="noStrike" kern="1200" cap="none" spc="0" normalizeH="false" baseline="0" noProof="false" dirty="false">
                <a:ln>
                  <a:noFill/>
                </a:ln>
                <a:solidFill>
                  <a:srgbClr val="084A8B"/>
                </a:solidFill>
                <a:effectLst/>
                <a:uLnTx/>
                <a:uFillTx/>
                <a:latin typeface="Arial"/>
                <a:ea typeface="+mn-ea"/>
                <a:cs typeface="+mn-cs"/>
              </a:rPr>
              <a:t>důraz na měřitelnost cílů</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způsob ověření a dosažení cíle projektu</a:t>
            </a: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Efektivnost a hospodárnost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t>přiměřenost </a:t>
            </a:r>
            <a:r>
              <a:rPr lang="cs-CZ" sz="1600" b="false" i="false" u="none" strike="noStrike" baseline="0" dirty="false"/>
              <a:t>výše rozpočtu vzhledem k výstupům projektu a délce realizace </a:t>
            </a:r>
            <a:r>
              <a:rPr lang="cs-CZ" sz="1800" b="false" i="false" u="none" strike="noStrike" baseline="0" dirty="false">
                <a:solidFill>
                  <a:srgbClr val="000000"/>
                </a:solidFill>
              </a:rPr>
              <a:t>	</a:t>
            </a: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Proveditelnost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hodnotí se mj., zda je dostatečně konkretizován zájem CS o zapojení do projektu</a:t>
            </a:r>
          </a:p>
          <a:p>
            <a:pPr marL="486000" lvl="2" indent="0">
              <a:lnSpc>
                <a:spcPct val="100000"/>
              </a:lnSpc>
              <a:spcBef>
                <a:spcPts val="0"/>
              </a:spcBef>
              <a:spcAft>
                <a:spcPts val="0"/>
              </a:spcAft>
              <a:buClr>
                <a:schemeClr val="tx1"/>
              </a:buClr>
              <a:buSzPct val="100000"/>
              <a:buNone/>
              <a:defRPr/>
            </a:pP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Příručka pro hodnotitele OPZ+ </a:t>
            </a:r>
            <a:r>
              <a:rPr kumimoji="false" lang="cs-CZ" sz="2400" b="false" i="false" u="none" strike="noStrike" kern="1200" cap="none" spc="0" normalizeH="false" baseline="0" noProof="false" dirty="false">
                <a:ln>
                  <a:noFill/>
                </a:ln>
                <a:solidFill>
                  <a:srgbClr val="084A8B"/>
                </a:solidFill>
                <a:effectLst/>
                <a:uLnTx/>
                <a:uFillTx/>
                <a:latin typeface="Arial"/>
                <a:ea typeface="+mn-ea"/>
                <a:cs typeface="+mn-cs"/>
              </a:rPr>
              <a:t>– </a:t>
            </a:r>
            <a:r>
              <a:rPr lang="pl-PL" sz="2000" dirty="false">
                <a:hlinkClick r:id="rId3"/>
              </a:rPr>
              <a:t>Hodnocení a výběr projektů - www.esfcr.cz</a:t>
            </a:r>
            <a:endParaRPr lang="cs-CZ" sz="3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216106090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Časové nastavení výzvy</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646160322"/>
              </p:ext>
            </p:extLst>
          </p:nvPr>
        </p:nvGraphicFramePr>
        <p:xfrm>
          <a:off x="899592" y="1341534"/>
          <a:ext cx="7211511" cy="5125716"/>
        </p:xfrm>
        <a:graphic>
          <a:graphicData uri="http://schemas.openxmlformats.org/drawingml/2006/table">
            <a:tbl>
              <a:tblPr firstCol="true" bandRow="true">
                <a:tableStyleId>{5C22544A-7EE6-4342-B048-85BDC9FD1C3A}</a:tableStyleId>
              </a:tblPr>
              <a:tblGrid>
                <a:gridCol w="4320480">
                  <a:extLst>
                    <a:ext uri="{9D8B030D-6E8A-4147-A177-3AD203B41FA5}">
                      <a16:colId xmlns:a16="http://schemas.microsoft.com/office/drawing/2014/main" val="20000"/>
                    </a:ext>
                  </a:extLst>
                </a:gridCol>
                <a:gridCol w="2891031">
                  <a:extLst>
                    <a:ext uri="{9D8B030D-6E8A-4147-A177-3AD203B41FA5}">
                      <a16:colId xmlns:a16="http://schemas.microsoft.com/office/drawing/2014/main" val="20001"/>
                    </a:ext>
                  </a:extLst>
                </a:gridCol>
              </a:tblGrid>
              <a:tr h="816045">
                <a:tc>
                  <a:txBody>
                    <a:bodyPr/>
                    <a:lstStyle/>
                    <a:p>
                      <a:pPr marL="36195" marR="36195">
                        <a:spcBef>
                          <a:spcPts val="300"/>
                        </a:spcBef>
                        <a:spcAft>
                          <a:spcPts val="300"/>
                        </a:spcAft>
                      </a:pPr>
                      <a:r>
                        <a:rPr lang="cs-CZ" sz="1800" dirty="false">
                          <a:effectLst/>
                          <a:latin typeface="+mn-lt"/>
                        </a:rPr>
                        <a:t>Datum vyhlášení výzvy</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lgn="l" defTabSz="914400" rtl="false" eaLnBrk="true" latinLnBrk="false" hangingPunct="true">
                        <a:spcBef>
                          <a:spcPts val="300"/>
                        </a:spcBef>
                        <a:spcAft>
                          <a:spcPts val="300"/>
                        </a:spcAft>
                      </a:pPr>
                      <a:r>
                        <a:rPr lang="cs-CZ" sz="1800" b="true" kern="1200" dirty="false">
                          <a:solidFill>
                            <a:schemeClr val="dk1"/>
                          </a:solidFill>
                          <a:effectLst/>
                          <a:latin typeface="+mn-lt"/>
                          <a:ea typeface="+mn-ea"/>
                          <a:cs typeface="+mn-cs"/>
                        </a:rPr>
                        <a:t>4. 6. 2024</a:t>
                      </a:r>
                    </a:p>
                  </a:txBody>
                  <a:tcPr marL="0" marR="0" marT="0" marB="0" anchor="ctr"/>
                </a:tc>
                <a:extLst>
                  <a:ext uri="{0D108BD9-81ED-4DB2-BD59-A6C34878D82A}">
                    <a16:rowId xmlns:a16="http://schemas.microsoft.com/office/drawing/2014/main" val="10000"/>
                  </a:ext>
                </a:extLst>
              </a:tr>
              <a:tr h="984155">
                <a:tc>
                  <a:txBody>
                    <a:bodyPr/>
                    <a:lstStyle/>
                    <a:p>
                      <a:pPr marL="36195" marR="36195">
                        <a:spcBef>
                          <a:spcPts val="300"/>
                        </a:spcBef>
                        <a:spcAft>
                          <a:spcPts val="300"/>
                        </a:spcAft>
                      </a:pPr>
                      <a:r>
                        <a:rPr lang="cs-CZ" sz="1800" dirty="false">
                          <a:effectLst/>
                          <a:latin typeface="+mn-lt"/>
                        </a:rPr>
                        <a:t>Datum zpřístupnění žádosti o podporu v monitorovacím systému IS KP2021+</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dirty="false">
                          <a:effectLst/>
                          <a:latin typeface="+mn-lt"/>
                        </a:rPr>
                        <a:t>4. 6. 2024 v 9:00</a:t>
                      </a:r>
                    </a:p>
                  </a:txBody>
                  <a:tcPr marL="0" marR="0" marT="0" marB="0" anchor="ctr"/>
                </a:tc>
                <a:extLst>
                  <a:ext uri="{0D108BD9-81ED-4DB2-BD59-A6C34878D82A}">
                    <a16:rowId xmlns:a16="http://schemas.microsoft.com/office/drawing/2014/main" val="10001"/>
                  </a:ext>
                </a:extLst>
              </a:tr>
              <a:tr h="791322">
                <a:tc>
                  <a:txBody>
                    <a:bodyPr/>
                    <a:lstStyle/>
                    <a:p>
                      <a:pPr marL="36195" marR="36195">
                        <a:spcBef>
                          <a:spcPts val="300"/>
                        </a:spcBef>
                        <a:spcAft>
                          <a:spcPts val="300"/>
                        </a:spcAft>
                      </a:pPr>
                      <a:r>
                        <a:rPr lang="cs-CZ" sz="1800" dirty="false">
                          <a:effectLst/>
                          <a:latin typeface="+mn-lt"/>
                        </a:rPr>
                        <a:t>Datum zahájení příjmu žádostí o podporu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4. 6</a:t>
                      </a:r>
                      <a:r>
                        <a:rPr lang="fi-FI" sz="1800" b="true" kern="1200" dirty="false">
                          <a:solidFill>
                            <a:schemeClr val="dk1"/>
                          </a:solidFill>
                          <a:effectLst/>
                          <a:latin typeface="+mn-lt"/>
                          <a:ea typeface="+mn-ea"/>
                          <a:cs typeface="+mn-cs"/>
                        </a:rPr>
                        <a:t>. 202</a:t>
                      </a:r>
                      <a:r>
                        <a:rPr lang="cs-CZ" sz="1800" b="true" kern="1200" dirty="false">
                          <a:solidFill>
                            <a:schemeClr val="dk1"/>
                          </a:solidFill>
                          <a:effectLst/>
                          <a:latin typeface="+mn-lt"/>
                          <a:ea typeface="+mn-ea"/>
                          <a:cs typeface="+mn-cs"/>
                        </a:rPr>
                        <a:t>4 v</a:t>
                      </a:r>
                      <a:r>
                        <a:rPr lang="fi-FI" sz="1800" b="true" kern="1200" dirty="false">
                          <a:solidFill>
                            <a:schemeClr val="dk1"/>
                          </a:solidFill>
                          <a:effectLst/>
                          <a:latin typeface="+mn-lt"/>
                          <a:ea typeface="+mn-ea"/>
                          <a:cs typeface="+mn-cs"/>
                        </a:rPr>
                        <a:t> </a:t>
                      </a:r>
                      <a:r>
                        <a:rPr lang="cs-CZ" sz="1800" b="true" kern="1200" dirty="false">
                          <a:solidFill>
                            <a:schemeClr val="dk1"/>
                          </a:solidFill>
                          <a:effectLst/>
                          <a:latin typeface="+mn-lt"/>
                          <a:ea typeface="+mn-ea"/>
                          <a:cs typeface="+mn-cs"/>
                        </a:rPr>
                        <a:t>9</a:t>
                      </a:r>
                      <a:r>
                        <a:rPr lang="fi-FI" sz="1800" b="true" kern="1200" dirty="false">
                          <a:solidFill>
                            <a:schemeClr val="dk1"/>
                          </a:solidFill>
                          <a:effectLst/>
                          <a:latin typeface="+mn-lt"/>
                          <a:ea typeface="+mn-ea"/>
                          <a:cs typeface="+mn-cs"/>
                        </a:rPr>
                        <a:t>:00</a:t>
                      </a:r>
                      <a:endParaRPr lang="cs-CZ" sz="18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2"/>
                  </a:ext>
                </a:extLst>
              </a:tr>
              <a:tr h="806172">
                <a:tc>
                  <a:txBody>
                    <a:bodyPr/>
                    <a:lstStyle/>
                    <a:p>
                      <a:pPr marL="36195" marR="36195">
                        <a:spcBef>
                          <a:spcPts val="300"/>
                        </a:spcBef>
                        <a:spcAft>
                          <a:spcPts val="300"/>
                        </a:spcAft>
                      </a:pPr>
                      <a:r>
                        <a:rPr lang="cs-CZ" sz="1800" dirty="false">
                          <a:effectLst/>
                          <a:latin typeface="+mn-lt"/>
                        </a:rPr>
                        <a:t>Datum ukončení příjmu žádostí o podporu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3</a:t>
                      </a:r>
                      <a:r>
                        <a:rPr lang="fi-FI" sz="1800" b="true" kern="1200" dirty="false">
                          <a:solidFill>
                            <a:schemeClr val="dk1"/>
                          </a:solidFill>
                          <a:effectLst/>
                          <a:latin typeface="+mn-lt"/>
                          <a:ea typeface="+mn-ea"/>
                          <a:cs typeface="+mn-cs"/>
                        </a:rPr>
                        <a:t>. </a:t>
                      </a:r>
                      <a:r>
                        <a:rPr lang="cs-CZ" sz="1800" b="true" kern="1200" dirty="false">
                          <a:solidFill>
                            <a:schemeClr val="dk1"/>
                          </a:solidFill>
                          <a:effectLst/>
                          <a:latin typeface="+mn-lt"/>
                          <a:ea typeface="+mn-ea"/>
                          <a:cs typeface="+mn-cs"/>
                        </a:rPr>
                        <a:t>10</a:t>
                      </a:r>
                      <a:r>
                        <a:rPr lang="fi-FI" sz="1800" b="true" kern="1200" dirty="false">
                          <a:solidFill>
                            <a:schemeClr val="dk1"/>
                          </a:solidFill>
                          <a:effectLst/>
                          <a:latin typeface="+mn-lt"/>
                          <a:ea typeface="+mn-ea"/>
                          <a:cs typeface="+mn-cs"/>
                        </a:rPr>
                        <a:t>. 202</a:t>
                      </a:r>
                      <a:r>
                        <a:rPr lang="cs-CZ" sz="1800" b="true" kern="1200" dirty="false">
                          <a:solidFill>
                            <a:schemeClr val="dk1"/>
                          </a:solidFill>
                          <a:effectLst/>
                          <a:latin typeface="+mn-lt"/>
                          <a:ea typeface="+mn-ea"/>
                          <a:cs typeface="+mn-cs"/>
                        </a:rPr>
                        <a:t>4 ve</a:t>
                      </a:r>
                      <a:r>
                        <a:rPr lang="fi-FI" sz="1800" b="true" kern="1200" dirty="false">
                          <a:solidFill>
                            <a:schemeClr val="dk1"/>
                          </a:solidFill>
                          <a:effectLst/>
                          <a:latin typeface="+mn-lt"/>
                          <a:ea typeface="+mn-ea"/>
                          <a:cs typeface="+mn-cs"/>
                        </a:rPr>
                        <a:t> 12:00</a:t>
                      </a:r>
                      <a:endParaRPr lang="cs-CZ" sz="18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895759">
                <a:tc>
                  <a:txBody>
                    <a:bodyPr/>
                    <a:lstStyle/>
                    <a:p>
                      <a:pPr marL="36195" marR="36195">
                        <a:spcBef>
                          <a:spcPts val="300"/>
                        </a:spcBef>
                        <a:spcAft>
                          <a:spcPts val="300"/>
                        </a:spcAft>
                      </a:pPr>
                      <a:r>
                        <a:rPr lang="cs-CZ" sz="1800" dirty="false">
                          <a:effectLst/>
                          <a:latin typeface="+mn-lt"/>
                        </a:rPr>
                        <a:t>Maximální délka, na kterou je žadatel oprávněn projekt naplánovat</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dirty="false">
                          <a:effectLst/>
                          <a:latin typeface="+mn-lt"/>
                        </a:rPr>
                        <a:t>36 měsíců </a:t>
                      </a:r>
                      <a:endParaRPr lang="cs-CZ" sz="1800" b="tru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832263">
                <a:tc>
                  <a:txBody>
                    <a:bodyPr/>
                    <a:lstStyle/>
                    <a:p>
                      <a:pPr marL="36195" marR="36195">
                        <a:spcBef>
                          <a:spcPts val="300"/>
                        </a:spcBef>
                        <a:spcAft>
                          <a:spcPts val="300"/>
                        </a:spcAft>
                      </a:pPr>
                      <a:r>
                        <a:rPr lang="cs-CZ" sz="1800" dirty="false">
                          <a:effectLst/>
                          <a:latin typeface="+mn-lt"/>
                        </a:rPr>
                        <a:t>Nejzazší datum pro ukončení fyzické realizace projektu</a:t>
                      </a:r>
                      <a:endParaRPr lang="cs-CZ" sz="18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1800" b="true" kern="1200" dirty="false">
                          <a:solidFill>
                            <a:schemeClr val="dk1"/>
                          </a:solidFill>
                          <a:effectLst/>
                          <a:latin typeface="+mn-lt"/>
                          <a:ea typeface="+mn-ea"/>
                          <a:cs typeface="+mn-cs"/>
                        </a:rPr>
                        <a:t>30. 6. 2028</a:t>
                      </a:r>
                    </a:p>
                  </a:txBody>
                  <a:tcPr marL="0" marR="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64280848"/>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Povinné přílohy žádosti o podporu</a:t>
            </a:r>
            <a:endParaRPr lang="cs-CZ" sz="4800" dirty="false"/>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07504" y="1330557"/>
            <a:ext cx="8766496" cy="5499248"/>
          </a:xfrm>
        </p:spPr>
        <p:txBody>
          <a:bodyPr/>
          <a:lstStyle/>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a partneři v projektu – vzorový formulář je zveřejněn na adrese </a:t>
            </a:r>
            <a:r>
              <a:rPr lang="cs-CZ" sz="1550" dirty="false">
                <a:effectLst/>
                <a:latin typeface="Arial" panose="020B0604020202020204" pitchFamily="34" charset="0"/>
                <a:ea typeface="Calibri" panose="020F0502020204030204" pitchFamily="34" charset="0"/>
                <a:cs typeface="Arial" panose="020B0604020202020204" pitchFamily="34" charset="0"/>
                <a:hlinkClick r:id="rId3"/>
              </a:rPr>
              <a:t>https://www.esfcr.cz/pravidla-pro-</a:t>
            </a:r>
            <a:r>
              <a:rPr lang="cs-CZ" sz="1550" dirty="false" err="true">
                <a:effectLst/>
                <a:latin typeface="Arial" panose="020B0604020202020204" pitchFamily="34" charset="0"/>
                <a:ea typeface="Calibri" panose="020F0502020204030204" pitchFamily="34" charset="0"/>
                <a:cs typeface="Arial" panose="020B0604020202020204" pitchFamily="34" charset="0"/>
                <a:hlinkClick r:id="rId3"/>
              </a:rPr>
              <a:t>zadatele</a:t>
            </a:r>
            <a:r>
              <a:rPr lang="cs-CZ" sz="1550" dirty="false">
                <a:effectLst/>
                <a:latin typeface="Arial" panose="020B0604020202020204" pitchFamily="34" charset="0"/>
                <a:ea typeface="Calibri" panose="020F0502020204030204" pitchFamily="34" charset="0"/>
                <a:cs typeface="Arial" panose="020B0604020202020204" pitchFamily="34" charset="0"/>
                <a:hlinkClick r:id="rId3"/>
              </a:rPr>
              <a:t>-a-</a:t>
            </a:r>
            <a:r>
              <a:rPr lang="cs-CZ" sz="1550" dirty="false" err="true">
                <a:effectLst/>
                <a:latin typeface="Arial" panose="020B0604020202020204" pitchFamily="34" charset="0"/>
                <a:ea typeface="Calibri" panose="020F0502020204030204" pitchFamily="34" charset="0"/>
                <a:cs typeface="Arial" panose="020B0604020202020204" pitchFamily="34" charset="0"/>
                <a:hlinkClick r:id="rId3"/>
              </a:rPr>
              <a:t>prijemce</a:t>
            </a:r>
            <a:r>
              <a:rPr lang="cs-CZ" sz="1550" dirty="false">
                <a:effectLst/>
                <a:latin typeface="Arial" panose="020B0604020202020204" pitchFamily="34" charset="0"/>
                <a:ea typeface="Calibri" panose="020F0502020204030204" pitchFamily="34" charset="0"/>
                <a:cs typeface="Arial" panose="020B0604020202020204" pitchFamily="34" charset="0"/>
                <a:hlinkClick r:id="rId3"/>
              </a:rPr>
              <a:t>-</a:t>
            </a:r>
            <a:r>
              <a:rPr lang="cs-CZ" sz="1550" dirty="false" err="true">
                <a:effectLst/>
                <a:latin typeface="Arial" panose="020B0604020202020204" pitchFamily="34" charset="0"/>
                <a:ea typeface="Calibri" panose="020F0502020204030204" pitchFamily="34" charset="0"/>
                <a:cs typeface="Arial" panose="020B0604020202020204" pitchFamily="34" charset="0"/>
                <a:hlinkClick r:id="rId3"/>
              </a:rPr>
              <a:t>opz</a:t>
            </a:r>
            <a:r>
              <a:rPr lang="cs-CZ" sz="1550" dirty="false">
                <a:effectLst/>
                <a:latin typeface="Arial" panose="020B0604020202020204" pitchFamily="34" charset="0"/>
                <a:ea typeface="Calibri" panose="020F0502020204030204" pitchFamily="34" charset="0"/>
                <a:cs typeface="Arial" panose="020B0604020202020204" pitchFamily="34" charset="0"/>
                <a:hlinkClick r:id="rId3"/>
              </a:rPr>
              <a:t>-plus</a:t>
            </a:r>
            <a:r>
              <a:rPr lang="cs-CZ" sz="1550" dirty="false">
                <a:effectLst/>
                <a:latin typeface="Arial" panose="020B0604020202020204" pitchFamily="34" charset="0"/>
                <a:ea typeface="Calibri" panose="020F0502020204030204" pitchFamily="34" charset="0"/>
                <a:cs typeface="Arial" panose="020B0604020202020204" pitchFamily="34" charset="0"/>
              </a:rPr>
              <a:t>. Přílohu dokládají žadatelé o podporu, jejichž projekt bude realizován na základě principu partnerství s partnerem/y s finančním příspěvkem.</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Analýza vstupní – vzor viz příloha č. 3 této výzvy (relevantní pouze pro projekty typu obcí A).</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Kladné Potvrzení souladu projektu s Plánem sociálního začleňování – vzor viz příloha č. 6 této výzvy (platí pouze pro projekty typu obcí B a C).</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Kontrolní list – Záznam o konzultaci – vzor viz příloha č. 7 této výzvy (platí pouze pro projekty typu B a C).</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Vyplněný formulář Návrh realizace projektu – finální verze dokumentu, po zapracování případných doporučení a nedostatků identifikovaných v rámci povinné konzultace – vzor viz příloha č. 8 této výzvy (platí pouze pro projekty typu obcí B a C).</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Dokumenty k veřejné podpoře – Údaje o sociální službě plán – vzor viz příloha č. 5a této výzvy (relevantní pouze pro projekty obsahující aktivitu 2 této výzvy).</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o podporu, který je obchodní společností či družstvem a jehož majetek je vložen nebo částečně vložen do svěřenského fondu, je povinen doložit k žádosti o podporu statut tohoto svěřenského fondu.</a:t>
            </a:r>
          </a:p>
          <a:p>
            <a:pPr marL="342900" lvl="0" indent="-342900" algn="just">
              <a:lnSpc>
                <a:spcPct val="100000"/>
              </a:lnSpc>
              <a:spcAft>
                <a:spcPts val="0"/>
              </a:spcAft>
              <a:buClr>
                <a:schemeClr val="tx1"/>
              </a:buClr>
              <a:buFont typeface="+mj-lt"/>
              <a:buAutoNum type="arabicPeriod"/>
            </a:pPr>
            <a:r>
              <a:rPr lang="cs-CZ" sz="1550" dirty="false">
                <a:effectLst/>
                <a:latin typeface="Arial" panose="020B0604020202020204" pitchFamily="34" charset="0"/>
                <a:ea typeface="Calibri" panose="020F0502020204030204" pitchFamily="34" charset="0"/>
                <a:cs typeface="Arial" panose="020B0604020202020204" pitchFamily="34" charset="0"/>
              </a:rPr>
              <a:t>Žadatel o podporu, který je zahraniční právnickou osobou, musí dodat údaje o svém skutečném majiteli.</a:t>
            </a:r>
            <a:endParaRPr lang="cs-CZ" sz="155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1379388442"/>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24756" y="1700808"/>
            <a:ext cx="8694488" cy="4248472"/>
          </a:xfrm>
        </p:spPr>
        <p:txBody>
          <a:bodyPr/>
          <a:lstStyle/>
          <a:p>
            <a:pPr marL="0" indent="0">
              <a:buNone/>
            </a:pPr>
            <a:r>
              <a:rPr lang="cs-CZ" sz="2200" dirty="false"/>
              <a:t>Šárka Müllerová, tel. 775 445 242, </a:t>
            </a:r>
            <a:r>
              <a:rPr lang="cs-CZ" sz="2200" dirty="false">
                <a:hlinkClick r:id="rId3"/>
              </a:rPr>
              <a:t>sarka.mullerova@mpsv.cz</a:t>
            </a:r>
            <a:endParaRPr lang="cs-CZ" sz="2200" dirty="false"/>
          </a:p>
          <a:p>
            <a:pPr marL="0" indent="0">
              <a:buNone/>
            </a:pPr>
            <a:r>
              <a:rPr lang="cs-CZ" sz="2200" dirty="false"/>
              <a:t>Gabriela Bartesová, tel. 778 753 202, </a:t>
            </a:r>
            <a:r>
              <a:rPr lang="cs-CZ" sz="2200" dirty="false">
                <a:hlinkClick r:id="rId4"/>
              </a:rPr>
              <a:t>gabriela.bartesova@mpsv.cz</a:t>
            </a:r>
            <a:r>
              <a:rPr lang="cs-CZ" sz="2200" dirty="false"/>
              <a:t>              </a:t>
            </a:r>
          </a:p>
          <a:p>
            <a:pPr marL="0" indent="0">
              <a:buNone/>
            </a:pPr>
            <a:r>
              <a:rPr lang="cs-CZ" sz="2200" dirty="false"/>
              <a:t>Gabriela Hubáčková, tel. 771 139 247, </a:t>
            </a:r>
            <a:r>
              <a:rPr lang="cs-CZ" sz="2200" dirty="false">
                <a:hlinkClick r:id="rId5"/>
              </a:rPr>
              <a:t>gabriela.hubackova@mpsv.cz</a:t>
            </a:r>
            <a:r>
              <a:rPr lang="cs-CZ" sz="2200" dirty="false"/>
              <a:t> </a:t>
            </a:r>
          </a:p>
          <a:p>
            <a:pPr marL="0" indent="0">
              <a:buNone/>
            </a:pPr>
            <a:r>
              <a:rPr lang="cs-CZ" sz="2200" dirty="false"/>
              <a:t>Tereza Havelková, tel. 771 139 283, </a:t>
            </a:r>
            <a:r>
              <a:rPr lang="cs-CZ" sz="2200" dirty="false">
                <a:hlinkClick r:id="rId6"/>
              </a:rPr>
              <a:t>tereza.havelkova@mpsv.cz</a:t>
            </a:r>
            <a:endParaRPr lang="cs-CZ" sz="2200" dirty="false"/>
          </a:p>
          <a:p>
            <a:pPr marL="0" indent="0">
              <a:buNone/>
            </a:pPr>
            <a:endParaRPr lang="cs-CZ" sz="2200" dirty="false"/>
          </a:p>
          <a:p>
            <a:pPr marL="0" indent="0">
              <a:buNone/>
            </a:pP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1280964575"/>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dirty="fals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42</a:t>
            </a:fld>
            <a:endParaRPr lang="cs-CZ" dirty="false"/>
          </a:p>
        </p:txBody>
      </p:sp>
    </p:spTree>
    <p:extLst>
      <p:ext uri="{BB962C8B-B14F-4D97-AF65-F5344CB8AC3E}">
        <p14:creationId xmlns:p14="http://schemas.microsoft.com/office/powerpoint/2010/main" val="216904958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Finanční nastavení výzvy</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a:t>
            </a:fld>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178259415"/>
              </p:ext>
            </p:extLst>
          </p:nvPr>
        </p:nvGraphicFramePr>
        <p:xfrm>
          <a:off x="966244" y="1844824"/>
          <a:ext cx="7211511" cy="3915156"/>
        </p:xfrm>
        <a:graphic>
          <a:graphicData uri="http://schemas.openxmlformats.org/drawingml/2006/table">
            <a:tbl>
              <a:tblPr firstCol="true" bandRow="true">
                <a:tableStyleId>{5C22544A-7EE6-4342-B048-85BDC9FD1C3A}</a:tableStyleId>
              </a:tblPr>
              <a:tblGrid>
                <a:gridCol w="3533748">
                  <a:extLst>
                    <a:ext uri="{9D8B030D-6E8A-4147-A177-3AD203B41FA5}">
                      <a16:colId xmlns:a16="http://schemas.microsoft.com/office/drawing/2014/main" val="20000"/>
                    </a:ext>
                  </a:extLst>
                </a:gridCol>
                <a:gridCol w="3677763">
                  <a:extLst>
                    <a:ext uri="{9D8B030D-6E8A-4147-A177-3AD203B41FA5}">
                      <a16:colId xmlns:a16="http://schemas.microsoft.com/office/drawing/2014/main" val="20001"/>
                    </a:ext>
                  </a:extLst>
                </a:gridCol>
              </a:tblGrid>
              <a:tr h="529212">
                <a:tc>
                  <a:txBody>
                    <a:bodyPr/>
                    <a:lstStyle/>
                    <a:p>
                      <a:pPr marL="36195" marR="36195" algn="l" defTabSz="914400" rtl="false" eaLnBrk="true" latinLnBrk="false" hangingPunct="true">
                        <a:spcBef>
                          <a:spcPts val="300"/>
                        </a:spcBef>
                        <a:spcAft>
                          <a:spcPts val="300"/>
                        </a:spcAft>
                      </a:pPr>
                      <a:r>
                        <a:rPr lang="cs-CZ" sz="2000" b="true" kern="1200" dirty="false">
                          <a:solidFill>
                            <a:schemeClr val="lt1"/>
                          </a:solidFill>
                          <a:effectLst/>
                          <a:latin typeface="+mn-lt"/>
                          <a:ea typeface="+mn-ea"/>
                          <a:cs typeface="+mn-cs"/>
                        </a:rPr>
                        <a:t>Výše alokace výzvy:</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500 mil. Kč</a:t>
                      </a:r>
                    </a:p>
                  </a:txBody>
                  <a:tcPr marL="0" marR="0" marT="0" marB="0" anchor="ctr"/>
                </a:tc>
                <a:extLst>
                  <a:ext uri="{0D108BD9-81ED-4DB2-BD59-A6C34878D82A}">
                    <a16:rowId xmlns:a16="http://schemas.microsoft.com/office/drawing/2014/main" val="10001"/>
                  </a:ext>
                </a:extLst>
              </a:tr>
              <a:tr h="529212">
                <a:tc>
                  <a:txBody>
                    <a:bodyPr/>
                    <a:lstStyle/>
                    <a:p>
                      <a:pPr marL="36195" marR="36195" algn="l" defTabSz="914400" rtl="false" eaLnBrk="true" latinLnBrk="false" hangingPunct="true">
                        <a:spcBef>
                          <a:spcPts val="300"/>
                        </a:spcBef>
                        <a:spcAft>
                          <a:spcPts val="300"/>
                        </a:spcAft>
                      </a:pPr>
                      <a:r>
                        <a:rPr lang="cs-CZ" sz="2000" b="true" kern="1200" dirty="false">
                          <a:solidFill>
                            <a:schemeClr val="lt1"/>
                          </a:solidFill>
                          <a:effectLst/>
                          <a:latin typeface="+mn-lt"/>
                          <a:ea typeface="+mn-ea"/>
                          <a:cs typeface="+mn-cs"/>
                        </a:rPr>
                        <a:t>Dílčí alokace výzvy dle obcí:</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„A“ – 150 mil. Kč</a:t>
                      </a:r>
                    </a:p>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„B“ – 125 mil. Kč</a:t>
                      </a:r>
                    </a:p>
                    <a:p>
                      <a:pPr marL="36195" marR="36195" algn="l" defTabSz="914400" rtl="false" eaLnBrk="true" latinLnBrk="false" hangingPunct="true">
                        <a:spcBef>
                          <a:spcPts val="300"/>
                        </a:spcBef>
                        <a:spcAft>
                          <a:spcPts val="300"/>
                        </a:spcAft>
                      </a:pPr>
                      <a:r>
                        <a:rPr lang="cs-CZ" sz="2000" b="true" kern="1200" dirty="false">
                          <a:solidFill>
                            <a:schemeClr val="accent1"/>
                          </a:solidFill>
                          <a:effectLst/>
                          <a:latin typeface="+mn-lt"/>
                          <a:ea typeface="+mn-ea"/>
                          <a:cs typeface="+mn-cs"/>
                        </a:rPr>
                        <a:t>Obce „C“ – 225 mil. Kč</a:t>
                      </a:r>
                    </a:p>
                  </a:txBody>
                  <a:tcPr marL="0" marR="0" marT="0" marB="0" anchor="ctr"/>
                </a:tc>
                <a:extLst>
                  <a:ext uri="{0D108BD9-81ED-4DB2-BD59-A6C34878D82A}">
                    <a16:rowId xmlns:a16="http://schemas.microsoft.com/office/drawing/2014/main" val="4087617789"/>
                  </a:ext>
                </a:extLst>
              </a:tr>
              <a:tr h="504056">
                <a:tc>
                  <a:txBody>
                    <a:bodyPr/>
                    <a:lstStyle/>
                    <a:p>
                      <a:pPr marL="36195" marR="36195">
                        <a:spcBef>
                          <a:spcPts val="300"/>
                        </a:spcBef>
                        <a:spcAft>
                          <a:spcPts val="300"/>
                        </a:spcAft>
                      </a:pPr>
                      <a:r>
                        <a:rPr lang="cs-CZ" sz="2000" dirty="false">
                          <a:effectLst/>
                          <a:latin typeface="+mn-lt"/>
                        </a:rPr>
                        <a:t>Výše celkových způsobilých výdajů projektu: </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effectLst/>
                          <a:latin typeface="+mn-lt"/>
                        </a:rPr>
                        <a:t>1-10 mil. Kč </a:t>
                      </a:r>
                    </a:p>
                  </a:txBody>
                  <a:tcPr marL="0" marR="0" marT="0" marB="0" anchor="ctr"/>
                </a:tc>
                <a:extLst>
                  <a:ext uri="{0D108BD9-81ED-4DB2-BD59-A6C34878D82A}">
                    <a16:rowId xmlns:a16="http://schemas.microsoft.com/office/drawing/2014/main" val="10002"/>
                  </a:ext>
                </a:extLst>
              </a:tr>
              <a:tr h="648072">
                <a:tc>
                  <a:txBody>
                    <a:bodyPr/>
                    <a:lstStyle/>
                    <a:p>
                      <a:pPr marL="36195" marR="36195">
                        <a:spcBef>
                          <a:spcPts val="300"/>
                        </a:spcBef>
                        <a:spcAft>
                          <a:spcPts val="300"/>
                        </a:spcAft>
                      </a:pPr>
                      <a:r>
                        <a:rPr lang="cs-CZ" sz="2000" b="true" dirty="false">
                          <a:latin typeface="Arial" panose="020B0604020202020204" pitchFamily="34" charset="0"/>
                          <a:ea typeface="Calibri" panose="020F0502020204030204" pitchFamily="34" charset="0"/>
                          <a:cs typeface="Times New Roman" panose="02020603050405020304" pitchFamily="18" charset="0"/>
                        </a:rPr>
                        <a:t>Forma vykazování výdajů: </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solidFill>
                            <a:srgbClr val="FF0000"/>
                          </a:solidFill>
                          <a:latin typeface="Arial" panose="020B0604020202020204" pitchFamily="34" charset="0"/>
                          <a:ea typeface="Calibri" panose="020F0502020204030204" pitchFamily="34" charset="0"/>
                          <a:cs typeface="Times New Roman" panose="02020603050405020304" pitchFamily="18" charset="0"/>
                        </a:rPr>
                        <a:t>osobní náklady + 40 % paušál</a:t>
                      </a:r>
                    </a:p>
                  </a:txBody>
                  <a:tcPr marL="0" marR="0" marT="0" marB="0" anchor="ctr"/>
                </a:tc>
                <a:extLst>
                  <a:ext uri="{0D108BD9-81ED-4DB2-BD59-A6C34878D82A}">
                    <a16:rowId xmlns:a16="http://schemas.microsoft.com/office/drawing/2014/main" val="10003"/>
                  </a:ext>
                </a:extLst>
              </a:tr>
              <a:tr h="505580">
                <a:tc>
                  <a:txBody>
                    <a:bodyPr/>
                    <a:lstStyle/>
                    <a:p>
                      <a:pPr marL="36195" marR="36195">
                        <a:spcBef>
                          <a:spcPts val="300"/>
                        </a:spcBef>
                        <a:spcAft>
                          <a:spcPts val="300"/>
                        </a:spcAft>
                      </a:pPr>
                      <a:r>
                        <a:rPr lang="cs-CZ" sz="2000" dirty="false">
                          <a:solidFill>
                            <a:schemeClr val="bg1"/>
                          </a:solidFill>
                          <a:effectLst/>
                          <a:latin typeface="+mn-lt"/>
                          <a:ea typeface="Arial"/>
                          <a:cs typeface="Times New Roman"/>
                        </a:rPr>
                        <a:t>Investice:</a:t>
                      </a:r>
                    </a:p>
                  </a:txBody>
                  <a:tcPr marL="0" marR="0" marT="0" marB="0" anchor="ctr"/>
                </a:tc>
                <a:tc>
                  <a:txBody>
                    <a:bodyPr/>
                    <a:lstStyle/>
                    <a:p>
                      <a:pPr marL="36195" marR="36195">
                        <a:spcBef>
                          <a:spcPts val="300"/>
                        </a:spcBef>
                        <a:spcAft>
                          <a:spcPts val="300"/>
                        </a:spcAft>
                      </a:pPr>
                      <a:r>
                        <a:rPr lang="cs-CZ" sz="2000" b="true" dirty="false">
                          <a:effectLst/>
                          <a:latin typeface="+mn-lt"/>
                        </a:rPr>
                        <a:t>nebudou podporovány</a:t>
                      </a:r>
                    </a:p>
                  </a:txBody>
                  <a:tcPr marL="0" marR="0" marT="0" marB="0" anchor="ctr"/>
                </a:tc>
                <a:extLst>
                  <a:ext uri="{0D108BD9-81ED-4DB2-BD59-A6C34878D82A}">
                    <a16:rowId xmlns:a16="http://schemas.microsoft.com/office/drawing/2014/main" val="3510777531"/>
                  </a:ext>
                </a:extLst>
              </a:tr>
              <a:tr h="555892">
                <a:tc>
                  <a:txBody>
                    <a:bodyPr/>
                    <a:lstStyle/>
                    <a:p>
                      <a:pPr marL="36195" marR="36195">
                        <a:spcBef>
                          <a:spcPts val="300"/>
                        </a:spcBef>
                        <a:spcAft>
                          <a:spcPts val="300"/>
                        </a:spcAft>
                      </a:pPr>
                      <a:r>
                        <a:rPr lang="cs-CZ" sz="2000" dirty="false">
                          <a:effectLst/>
                          <a:latin typeface="+mn-lt"/>
                        </a:rPr>
                        <a:t>Místo realizace:</a:t>
                      </a:r>
                      <a:endParaRPr lang="cs-CZ" sz="2000" dirty="false">
                        <a:solidFill>
                          <a:srgbClr val="080808"/>
                        </a:solidFill>
                        <a:effectLst/>
                        <a:latin typeface="+mn-lt"/>
                        <a:ea typeface="Arial"/>
                        <a:cs typeface="Times New Roman"/>
                      </a:endParaRPr>
                    </a:p>
                  </a:txBody>
                  <a:tcPr marL="0" marR="0" marT="0" marB="0" anchor="ctr"/>
                </a:tc>
                <a:tc>
                  <a:txBody>
                    <a:bodyPr/>
                    <a:lstStyle/>
                    <a:p>
                      <a:pPr marL="36195" marR="36195">
                        <a:spcBef>
                          <a:spcPts val="300"/>
                        </a:spcBef>
                        <a:spcAft>
                          <a:spcPts val="300"/>
                        </a:spcAft>
                      </a:pPr>
                      <a:r>
                        <a:rPr lang="cs-CZ" sz="2000" b="true" dirty="false">
                          <a:effectLst/>
                          <a:latin typeface="+mn-lt"/>
                        </a:rPr>
                        <a:t>celá ČR a EU</a:t>
                      </a:r>
                    </a:p>
                  </a:txBody>
                  <a:tcPr marL="0" marR="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8902153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15154"/>
            <a:ext cx="8424000" cy="1080000"/>
          </a:xfrm>
        </p:spPr>
        <p:txBody>
          <a:bodyPr/>
          <a:lstStyle/>
          <a:p>
            <a:br>
              <a:rPr lang="cs-CZ" sz="1800" dirty="false"/>
            </a:br>
            <a:r>
              <a:rPr lang="cs-CZ" dirty="false"/>
              <a:t>Finanční část – rozpočet projektu</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68760"/>
            <a:ext cx="8424000" cy="5427240"/>
          </a:xfrm>
        </p:spPr>
        <p:txBody>
          <a:bodyPr/>
          <a:lstStyle/>
          <a:p>
            <a:pPr marL="0" indent="0">
              <a:lnSpc>
                <a:spcPct val="80000"/>
              </a:lnSpc>
              <a:buNone/>
              <a:defRPr/>
            </a:pPr>
            <a:r>
              <a:rPr lang="cs-CZ" altLang="cs-CZ" sz="2000" dirty="false"/>
              <a:t>Celkové způsobilé náklady projektu = </a:t>
            </a:r>
            <a:r>
              <a:rPr lang="cs-CZ" altLang="cs-CZ" sz="2000" b="true" dirty="false"/>
              <a:t>přímé náklady +</a:t>
            </a:r>
            <a:r>
              <a:rPr lang="cs-CZ" altLang="cs-CZ" sz="2000" dirty="false"/>
              <a:t> </a:t>
            </a:r>
            <a:r>
              <a:rPr lang="cs-CZ" altLang="cs-CZ" sz="2000" b="true" dirty="false"/>
              <a:t>paušální sazba</a:t>
            </a:r>
            <a:endParaRPr lang="cs-CZ" altLang="cs-CZ" sz="2000" dirty="false"/>
          </a:p>
          <a:p>
            <a:pPr marL="0" indent="0" algn="just">
              <a:lnSpc>
                <a:spcPct val="80000"/>
              </a:lnSpc>
              <a:buNone/>
              <a:defRPr/>
            </a:pPr>
            <a:r>
              <a:rPr lang="cs-CZ" altLang="cs-CZ" sz="2000" b="true" dirty="false"/>
              <a:t>I. </a:t>
            </a:r>
            <a:r>
              <a:rPr lang="cs-CZ" altLang="cs-CZ" sz="2000" b="true" u="sng" dirty="false"/>
              <a:t>Přímé náklady</a:t>
            </a:r>
            <a:r>
              <a:rPr lang="cs-CZ" altLang="cs-CZ" sz="2000" dirty="false"/>
              <a:t>	</a:t>
            </a:r>
          </a:p>
          <a:p>
            <a:pPr lvl="1" algn="just">
              <a:lnSpc>
                <a:spcPct val="80000"/>
              </a:lnSpc>
              <a:buClr>
                <a:schemeClr val="tx1"/>
              </a:buClr>
              <a:buSzPct val="100000"/>
              <a:buFont typeface="Arial" panose="020B0604020202020204" pitchFamily="34" charset="0"/>
              <a:buChar char="•"/>
              <a:defRPr/>
            </a:pPr>
            <a:r>
              <a:rPr lang="cs-CZ" b="true" dirty="false">
                <a:latin typeface="Arial" panose="020B0604020202020204" pitchFamily="34" charset="0"/>
                <a:ea typeface="Calibri" panose="020F0502020204030204" pitchFamily="34" charset="0"/>
              </a:rPr>
              <a:t>z</a:t>
            </a:r>
            <a:r>
              <a:rPr lang="cs-CZ" b="true" dirty="false">
                <a:effectLst/>
                <a:latin typeface="Arial" panose="020B0604020202020204" pitchFamily="34" charset="0"/>
                <a:ea typeface="Calibri" panose="020F0502020204030204" pitchFamily="34" charset="0"/>
              </a:rPr>
              <a:t>působilé přímé osobní náklady v rámci této výzvy jsou pouze pozice uvedené v příloze č. 2 Pomůcka pro stanovení osobních nákladů</a:t>
            </a:r>
          </a:p>
          <a:p>
            <a:pPr marL="0" indent="0" algn="just">
              <a:buNone/>
            </a:pPr>
            <a:r>
              <a:rPr lang="cs-CZ" sz="2000" b="true" dirty="false"/>
              <a:t>II. </a:t>
            </a:r>
            <a:r>
              <a:rPr lang="cs-CZ" sz="2000" b="true" u="sng" dirty="false"/>
              <a:t>Paušální sazba 40 %  </a:t>
            </a:r>
          </a:p>
          <a:p>
            <a:pPr lvl="1" algn="just">
              <a:buClr>
                <a:schemeClr val="tx1"/>
              </a:buClr>
              <a:buSzPct val="100000"/>
              <a:buFont typeface="Arial" panose="020B0604020202020204" pitchFamily="34" charset="0"/>
              <a:buChar char="•"/>
            </a:pPr>
            <a:r>
              <a:rPr lang="cs-CZ" dirty="false"/>
              <a:t>40 % objemu z </a:t>
            </a:r>
            <a:r>
              <a:rPr lang="cs-CZ" altLang="cs-CZ" dirty="false"/>
              <a:t>přímých způsobilých nákladů projektu </a:t>
            </a:r>
          </a:p>
          <a:p>
            <a:pPr marL="414000" lvl="1" indent="0" algn="just">
              <a:buClr>
                <a:schemeClr val="tx1"/>
              </a:buClr>
              <a:buSzPct val="100000"/>
              <a:buNone/>
            </a:pPr>
            <a:endParaRPr lang="cs-CZ" altLang="cs-CZ" dirty="false"/>
          </a:p>
          <a:p>
            <a:pPr marL="0" lvl="1" indent="0" algn="just">
              <a:buClr>
                <a:schemeClr val="tx1"/>
              </a:buClr>
              <a:buSzPct val="100000"/>
              <a:buNone/>
            </a:pPr>
            <a:r>
              <a:rPr lang="cs-CZ" altLang="cs-CZ" sz="2000" u="sng" dirty="false"/>
              <a:t>Investice nejsou v rámci výzvy podporovány.</a:t>
            </a:r>
            <a:endParaRPr lang="cs-CZ" altLang="cs-CZ" dirty="false"/>
          </a:p>
          <a:p>
            <a:pPr lvl="1" algn="just">
              <a:lnSpc>
                <a:spcPct val="80000"/>
              </a:lnSpc>
              <a:buClr>
                <a:schemeClr val="tx1"/>
              </a:buClr>
              <a:buFont typeface="Arial" panose="020B0604020202020204" pitchFamily="34" charset="0"/>
              <a:buChar char="•"/>
              <a:defRPr/>
            </a:pPr>
            <a:endParaRPr lang="cs-CZ" b="true" dirty="false">
              <a:effectLst/>
              <a:latin typeface="Arial" panose="020B0604020202020204" pitchFamily="34" charset="0"/>
              <a:ea typeface="Calibri" panose="020F0502020204030204" pitchFamily="34" charset="0"/>
            </a:endParaRPr>
          </a:p>
          <a:p>
            <a:pPr marL="0" lvl="1" indent="0" algn="just">
              <a:lnSpc>
                <a:spcPct val="80000"/>
              </a:lnSpc>
              <a:buClr>
                <a:schemeClr val="tx1"/>
              </a:buClr>
              <a:buNone/>
              <a:defRPr/>
            </a:pPr>
            <a:endParaRPr lang="cs-CZ" altLang="cs-CZ" sz="17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45099824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z="3200" b="true" cap="all" dirty="false">
                <a:solidFill>
                  <a:schemeClr val="tx2"/>
                </a:solidFill>
                <a:latin typeface="+mj-lt"/>
                <a:ea typeface="+mj-ea"/>
                <a:cs typeface="+mj-cs"/>
              </a:rPr>
              <a:t>Míra podpory – </a:t>
            </a:r>
            <a:br>
              <a:rPr lang="cs-CZ" sz="3200" b="true" cap="all" dirty="false">
                <a:solidFill>
                  <a:schemeClr val="tx2"/>
                </a:solidFill>
                <a:latin typeface="+mj-lt"/>
                <a:ea typeface="+mj-ea"/>
                <a:cs typeface="+mj-cs"/>
              </a:rPr>
            </a:br>
            <a:r>
              <a:rPr lang="cs-CZ" sz="3200" b="true" cap="all" dirty="false">
                <a:solidFill>
                  <a:schemeClr val="tx2"/>
                </a:solidFill>
                <a:latin typeface="+mj-lt"/>
                <a:ea typeface="+mj-ea"/>
                <a:cs typeface="+mj-cs"/>
              </a:rPr>
              <a:t>rozpad zdrojů financování</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
        <p:nvSpPr>
          <p:cNvPr id="7" name="TextovéPole 6">
            <a:extLst>
              <a:ext uri="{FF2B5EF4-FFF2-40B4-BE49-F238E27FC236}">
                <a16:creationId xmlns:a16="http://schemas.microsoft.com/office/drawing/2014/main" id="{9E2A081B-E2A2-4D8B-B575-BB8411C3EFDD}"/>
              </a:ext>
            </a:extLst>
          </p:cNvPr>
          <p:cNvSpPr txBox="true"/>
          <p:nvPr/>
        </p:nvSpPr>
        <p:spPr>
          <a:xfrm>
            <a:off x="683568" y="1492240"/>
            <a:ext cx="7272808" cy="4262705"/>
          </a:xfrm>
          <a:prstGeom prst="rect">
            <a:avLst/>
          </a:prstGeom>
          <a:noFill/>
        </p:spPr>
        <p:txBody>
          <a:bodyPr wrap="square">
            <a:spAutoFit/>
          </a:bodyPr>
          <a:lstStyle/>
          <a:p>
            <a:pPr lvl="0" algn="just">
              <a:spcBef>
                <a:spcPts val="1100"/>
              </a:spcBef>
              <a:spcAft>
                <a:spcPts val="0"/>
              </a:spcAft>
            </a:pPr>
            <a:r>
              <a:rPr lang="cs-CZ" b="true" dirty="false">
                <a:solidFill>
                  <a:srgbClr val="084A8B"/>
                </a:solidFill>
                <a:latin typeface="Arial"/>
              </a:rPr>
              <a:t>Míra podpory: </a:t>
            </a:r>
          </a:p>
          <a:p>
            <a:pPr marL="342900" lvl="0" indent="-342900" algn="just">
              <a:spcBef>
                <a:spcPts val="1100"/>
              </a:spcBef>
              <a:spcAft>
                <a:spcPts val="0"/>
              </a:spcAft>
              <a:buClr>
                <a:schemeClr val="tx1"/>
              </a:buClr>
              <a:buFont typeface="Arial" panose="020B0604020202020204" pitchFamily="34" charset="0"/>
              <a:buChar char="•"/>
            </a:pP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Pro NNO</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 EU 76,735 %, státní rozpočet 18,265 %,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5 %</a:t>
            </a:r>
          </a:p>
          <a:p>
            <a:pPr marL="342900" lvl="0" indent="-342900" algn="just">
              <a:spcBef>
                <a:spcPts val="1100"/>
              </a:spcBef>
              <a:spcAft>
                <a:spcPts val="0"/>
              </a:spcAft>
              <a:buClr>
                <a:schemeClr val="tx1"/>
              </a:buClr>
              <a:buFont typeface="Arial" panose="020B0604020202020204" pitchFamily="34" charset="0"/>
              <a:buChar char="•"/>
            </a:pP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Pro obce do 3 000 </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obyvatel a jimi zřizované organizace, dobrovolné svazky obcí do 3 000 obyvatel, veřejné vysoké školy: EU 76,735 %, státní rozpočet 13,265 %,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10 %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Pro obce nad 3 000 </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obyvatel a jimi zřizované organizace, dobrovolné svazky obcí nad 3 000 obyvatel, organizace zřizované kraji: EU 76,735 %, státní rozpočet 8,265 %,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15 %</a:t>
            </a:r>
            <a:endParaRPr lang="cs-CZ" sz="1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b="true" dirty="false">
                <a:latin typeface="Arial" panose="020B0604020202020204" pitchFamily="34" charset="0"/>
                <a:ea typeface="Times New Roman" panose="02020603050405020304" pitchFamily="18" charset="0"/>
                <a:cs typeface="Times New Roman" panose="02020603050405020304" pitchFamily="18" charset="0"/>
              </a:rPr>
              <a:t>Pro ostatní subjekty neuvedené výše: </a:t>
            </a:r>
            <a:r>
              <a:rPr lang="cs-CZ" sz="1800" dirty="false">
                <a:effectLst/>
                <a:latin typeface="Arial" panose="020B0604020202020204" pitchFamily="34" charset="0"/>
                <a:ea typeface="Times New Roman" panose="02020603050405020304" pitchFamily="18" charset="0"/>
              </a:rPr>
              <a:t>EU 76,735 %, státní rozpočet 0 %, </a:t>
            </a:r>
            <a:r>
              <a:rPr lang="cs-CZ" sz="1800" b="true" dirty="false">
                <a:effectLst/>
                <a:latin typeface="Arial" panose="020B0604020202020204" pitchFamily="34" charset="0"/>
                <a:ea typeface="Times New Roman" panose="02020603050405020304" pitchFamily="18" charset="0"/>
                <a:cs typeface="Times New Roman" panose="02020603050405020304" pitchFamily="18" charset="0"/>
              </a:rPr>
              <a:t>žadatel 23,265 %</a:t>
            </a:r>
          </a:p>
          <a:p>
            <a:pPr marL="342900" lvl="0" indent="-342900" algn="just">
              <a:spcBef>
                <a:spcPts val="1100"/>
              </a:spcBef>
              <a:spcAft>
                <a:spcPts val="0"/>
              </a:spcAft>
              <a:buClr>
                <a:schemeClr val="tx1"/>
              </a:buClr>
              <a:buFont typeface="Arial" panose="020B0604020202020204" pitchFamily="34" charset="0"/>
              <a:buChar char="•"/>
            </a:pPr>
            <a:endParaRPr lang="cs-CZ" b="true" dirty="false">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Clr>
                <a:schemeClr val="tx1"/>
              </a:buClr>
              <a:buFont typeface="Arial" panose="020B0604020202020204" pitchFamily="34" charset="0"/>
              <a:buChar char="•"/>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blíže viz kapitola 3.5 výzvy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3331895"/>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Výzva je určena…</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268760"/>
            <a:ext cx="8856984" cy="5460084"/>
          </a:xfrm>
          <a:prstGeom prst="rect">
            <a:avLst/>
          </a:prstGeom>
          <a:noFill/>
        </p:spPr>
        <p:txBody>
          <a:bodyPr wrap="square">
            <a:spAutoFit/>
          </a:bodyPr>
          <a:lstStyle/>
          <a:p>
            <a:pPr algn="just">
              <a:lnSpc>
                <a:spcPct val="107000"/>
              </a:lnSpc>
              <a:spcBef>
                <a:spcPts val="200"/>
              </a:spcBef>
              <a:spcAft>
                <a:spcPts val="200"/>
              </a:spcAft>
            </a:pPr>
            <a:r>
              <a:rPr lang="cs-CZ" sz="2000" b="true" dirty="false">
                <a:effectLst/>
                <a:latin typeface="Arial" panose="020B0604020202020204" pitchFamily="34" charset="0"/>
                <a:ea typeface="Calibri" panose="020F0502020204030204" pitchFamily="34" charset="0"/>
                <a:cs typeface="Arial" panose="020B0604020202020204" pitchFamily="34" charset="0"/>
              </a:rPr>
              <a:t>TYPY jednotlivých obcí (A, B, C) nelze v jednom projektu kombinovat.</a:t>
            </a:r>
          </a:p>
          <a:p>
            <a:pPr marL="342900" indent="-342900" algn="just">
              <a:lnSpc>
                <a:spcPct val="107000"/>
              </a:lnSpc>
              <a:spcBef>
                <a:spcPts val="200"/>
              </a:spcBef>
              <a:spcAft>
                <a:spcPts val="200"/>
              </a:spcAft>
              <a:buAutoNum type="alphaUcParenR"/>
            </a:pPr>
            <a:r>
              <a:rPr lang="cs-CZ" sz="1700" b="true" dirty="false">
                <a:effectLst/>
                <a:latin typeface="Arial" panose="020B0604020202020204" pitchFamily="34" charset="0"/>
                <a:ea typeface="Calibri" panose="020F0502020204030204" pitchFamily="34" charset="0"/>
                <a:cs typeface="Arial" panose="020B0604020202020204" pitchFamily="34" charset="0"/>
              </a:rPr>
              <a:t>pro obce, </a:t>
            </a:r>
            <a:r>
              <a:rPr lang="cs-CZ" sz="1700" dirty="false">
                <a:effectLst/>
                <a:latin typeface="Arial" panose="020B0604020202020204" pitchFamily="34" charset="0"/>
                <a:ea typeface="Calibri" panose="020F0502020204030204" pitchFamily="34" charset="0"/>
                <a:cs typeface="Arial" panose="020B0604020202020204" pitchFamily="34" charset="0"/>
              </a:rPr>
              <a:t>které aktivně řeší na svém území problematiku sociálního vyloučení v oblasti sociálně vyloučených lokalit při splnění podmínky </a:t>
            </a:r>
          </a:p>
          <a:p>
            <a:pPr marL="285750" indent="-285750" algn="just">
              <a:lnSpc>
                <a:spcPct val="107000"/>
              </a:lnSpc>
              <a:spcBef>
                <a:spcPts val="200"/>
              </a:spcBef>
              <a:spcAft>
                <a:spcPts val="200"/>
              </a:spcAft>
              <a:buFont typeface="Arial" panose="020B0604020202020204" pitchFamily="34" charset="0"/>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Průměrná hodnota indexu sociálního vyloučení za poslední 3 roky vztahující se k území obce musí být 12 a více bodů, viz tabulka Index sociálního vyloučení 2021-2023 zveřejněná na </a:t>
            </a:r>
            <a:r>
              <a:rPr lang="cs-CZ" sz="1700" b="true" dirty="false">
                <a:effectLst/>
                <a:latin typeface="Arial" panose="020B0604020202020204" pitchFamily="34" charset="0"/>
                <a:ea typeface="Calibri" panose="020F0502020204030204" pitchFamily="34" charset="0"/>
                <a:cs typeface="Arial" panose="020B0604020202020204" pitchFamily="34" charset="0"/>
                <a:hlinkClick r:id="rId3"/>
              </a:rPr>
              <a:t>stránkách výzvy</a:t>
            </a:r>
            <a:r>
              <a:rPr lang="cs-CZ" sz="1700" b="true" dirty="false">
                <a:effectLst/>
                <a:latin typeface="Arial" panose="020B0604020202020204" pitchFamily="34" charset="0"/>
                <a:ea typeface="Calibri" panose="020F0502020204030204" pitchFamily="34" charset="0"/>
                <a:cs typeface="Arial" panose="020B0604020202020204" pitchFamily="34" charset="0"/>
              </a:rPr>
              <a:t>. </a:t>
            </a:r>
            <a:endParaRPr lang="cs-CZ" sz="1700" b="true" dirty="false">
              <a:latin typeface="Arial" panose="020B0604020202020204" pitchFamily="34" charset="0"/>
              <a:ea typeface="Calibri" panose="020F0502020204030204" pitchFamily="34" charset="0"/>
              <a:cs typeface="Arial" panose="020B0604020202020204" pitchFamily="34" charset="0"/>
            </a:endParaRPr>
          </a:p>
          <a:p>
            <a:pPr algn="just">
              <a:lnSpc>
                <a:spcPct val="107000"/>
              </a:lnSpc>
              <a:spcBef>
                <a:spcPts val="200"/>
              </a:spcBef>
              <a:spcAft>
                <a:spcPts val="200"/>
              </a:spcAft>
            </a:pPr>
            <a:r>
              <a:rPr lang="cs-CZ" sz="1700" b="true" dirty="false">
                <a:effectLst/>
                <a:latin typeface="Arial" panose="020B0604020202020204" pitchFamily="34" charset="0"/>
                <a:ea typeface="Calibri" panose="020F0502020204030204" pitchFamily="34" charset="0"/>
                <a:cs typeface="Arial" panose="020B0604020202020204" pitchFamily="34" charset="0"/>
              </a:rPr>
              <a:t>B) pro obce, které nově spolupracují s MMR, Odborem pro sociální začleňování a mají:</a:t>
            </a:r>
          </a:p>
          <a:p>
            <a:pPr marL="285750" indent="-285750" algn="just">
              <a:lnSpc>
                <a:spcPct val="107000"/>
              </a:lnSpc>
              <a:spcBef>
                <a:spcPts val="200"/>
              </a:spcBef>
              <a:spcAft>
                <a:spcPts val="200"/>
              </a:spcAft>
              <a:buFont typeface="Arial" panose="020B0604020202020204" pitchFamily="34" charset="0"/>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uzavřené Memorandum o spolupráci </a:t>
            </a:r>
            <a:r>
              <a:rPr lang="cs-CZ" sz="1700" dirty="false">
                <a:effectLst/>
                <a:latin typeface="Arial" panose="020B0604020202020204" pitchFamily="34" charset="0"/>
                <a:ea typeface="Calibri" panose="020F0502020204030204" pitchFamily="34" charset="0"/>
                <a:cs typeface="Arial" panose="020B0604020202020204" pitchFamily="34" charset="0"/>
              </a:rPr>
              <a:t>(příp. dodatek k Memorandu o spolupráci) včetně Popisu spolupráce s MMR, odborem pro sociální začleňování, </a:t>
            </a:r>
          </a:p>
          <a:p>
            <a:pPr marL="285750" indent="-285750" algn="just">
              <a:lnSpc>
                <a:spcPct val="107000"/>
              </a:lnSpc>
              <a:spcBef>
                <a:spcPts val="200"/>
              </a:spcBef>
              <a:spcAft>
                <a:spcPts val="200"/>
              </a:spcAft>
              <a:buFont typeface="Arial" panose="020B0604020202020204" pitchFamily="34" charset="0"/>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schválený PSZ </a:t>
            </a:r>
            <a:r>
              <a:rPr lang="cs-CZ" sz="1700" dirty="false">
                <a:effectLst/>
                <a:latin typeface="Arial" panose="020B0604020202020204" pitchFamily="34" charset="0"/>
                <a:ea typeface="Calibri" panose="020F0502020204030204" pitchFamily="34" charset="0"/>
                <a:cs typeface="Arial" panose="020B0604020202020204" pitchFamily="34" charset="0"/>
              </a:rPr>
              <a:t>samosprávnými orgány obce/obcí, který je zároveň zveřejněn na webových stránkách obce, </a:t>
            </a:r>
            <a:r>
              <a:rPr lang="cs-CZ" sz="1800" dirty="false">
                <a:effectLst/>
                <a:latin typeface="Arial" panose="020B0604020202020204" pitchFamily="34" charset="0"/>
                <a:ea typeface="Calibri" panose="020F0502020204030204" pitchFamily="34" charset="0"/>
              </a:rPr>
              <a:t>jedná se </a:t>
            </a:r>
            <a:r>
              <a:rPr lang="cs-CZ" sz="1800" b="true" dirty="false">
                <a:effectLst/>
                <a:latin typeface="Arial" panose="020B0604020202020204" pitchFamily="34" charset="0"/>
                <a:ea typeface="Calibri" panose="020F0502020204030204" pitchFamily="34" charset="0"/>
              </a:rPr>
              <a:t>o 5 obcí</a:t>
            </a:r>
            <a:r>
              <a:rPr lang="cs-CZ" sz="1800" dirty="false">
                <a:effectLst/>
                <a:latin typeface="Arial" panose="020B0604020202020204" pitchFamily="34" charset="0"/>
                <a:ea typeface="Calibri" panose="020F0502020204030204" pitchFamily="34" charset="0"/>
              </a:rPr>
              <a:t> – Jablonec nad Nisou, Česká Třebová, Česká Lípa, Nový Bor, Nové Město pod Smrkem, </a:t>
            </a:r>
            <a:endParaRPr lang="cs-CZ" sz="1700" dirty="false">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Bef>
                <a:spcPts val="200"/>
              </a:spcBef>
              <a:spcAft>
                <a:spcPts val="200"/>
              </a:spcAft>
              <a:buFont typeface="Arial" panose="020B0604020202020204" pitchFamily="34" charset="0"/>
              <a:buChar char="•"/>
            </a:pPr>
            <a:r>
              <a:rPr lang="cs-CZ" sz="1700" b="true" dirty="false">
                <a:effectLst/>
                <a:latin typeface="Arial" panose="020B0604020202020204" pitchFamily="34" charset="0"/>
                <a:ea typeface="Calibri" panose="020F0502020204030204" pitchFamily="34" charset="0"/>
                <a:cs typeface="Arial" panose="020B0604020202020204" pitchFamily="34" charset="0"/>
              </a:rPr>
              <a:t>doporučující vyjádření Odboru pro sociálního začleňování MMR</a:t>
            </a:r>
            <a:r>
              <a:rPr lang="cs-CZ" sz="1700" dirty="false">
                <a:effectLst/>
                <a:latin typeface="Arial" panose="020B0604020202020204" pitchFamily="34" charset="0"/>
                <a:ea typeface="Calibri" panose="020F0502020204030204" pitchFamily="34" charset="0"/>
                <a:cs typeface="Arial" panose="020B0604020202020204" pitchFamily="34" charset="0"/>
              </a:rPr>
              <a:t> k financování PSZ – žadatel připojí vyjádření k žádosti o podporu</a:t>
            </a:r>
            <a:r>
              <a:rPr lang="cs-CZ" sz="1700" dirty="false">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rPr>
              <a:t>(viz příloha č. 6 výzvy)</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1200"/>
              </a:spcBef>
              <a:spcAft>
                <a:spcPts val="200"/>
              </a:spcAft>
            </a:pP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buNone/>
            </a:pPr>
            <a:endParaRPr lang="cs-CZ" b="true" u="sng" dirty="false"/>
          </a:p>
        </p:txBody>
      </p:sp>
    </p:spTree>
    <p:extLst>
      <p:ext uri="{BB962C8B-B14F-4D97-AF65-F5344CB8AC3E}">
        <p14:creationId xmlns:p14="http://schemas.microsoft.com/office/powerpoint/2010/main" val="4225908898"/>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A5937B-95CF-121B-9361-8421F7116D55}"/>
              </a:ext>
            </a:extLst>
          </p:cNvPr>
          <p:cNvSpPr>
            <a:spLocks noGrp="true"/>
          </p:cNvSpPr>
          <p:nvPr>
            <p:ph type="title"/>
          </p:nvPr>
        </p:nvSpPr>
        <p:spPr/>
        <p:txBody>
          <a:bodyPr/>
          <a:lstStyle/>
          <a:p>
            <a:r>
              <a:rPr lang="cs-CZ" dirty="false"/>
              <a:t>…</a:t>
            </a:r>
          </a:p>
        </p:txBody>
      </p:sp>
      <p:sp>
        <p:nvSpPr>
          <p:cNvPr id="3" name="Zástupný obsah 2">
            <a:extLst>
              <a:ext uri="{FF2B5EF4-FFF2-40B4-BE49-F238E27FC236}">
                <a16:creationId xmlns:a16="http://schemas.microsoft.com/office/drawing/2014/main" id="{B9977049-B770-64FF-4B4E-DF1D8A4326C2}"/>
              </a:ext>
            </a:extLst>
          </p:cNvPr>
          <p:cNvSpPr>
            <a:spLocks noGrp="true"/>
          </p:cNvSpPr>
          <p:nvPr>
            <p:ph idx="1"/>
          </p:nvPr>
        </p:nvSpPr>
        <p:spPr>
          <a:xfrm>
            <a:off x="180000" y="1268760"/>
            <a:ext cx="8604000" cy="5427240"/>
          </a:xfrm>
        </p:spPr>
        <p:txBody>
          <a:bodyPr/>
          <a:lstStyle/>
          <a:p>
            <a:pPr marL="0" indent="0" algn="l">
              <a:spcBef>
                <a:spcPts val="0"/>
              </a:spcBef>
              <a:spcAft>
                <a:spcPts val="0"/>
              </a:spcAft>
              <a:buNone/>
            </a:pPr>
            <a:r>
              <a:rPr lang="cs-CZ" sz="1700" b="true" dirty="false">
                <a:latin typeface="Arial" panose="020B0604020202020204" pitchFamily="34" charset="0"/>
                <a:ea typeface="Calibri" panose="020F0502020204030204" pitchFamily="34" charset="0"/>
                <a:cs typeface="Arial" panose="020B0604020202020204" pitchFamily="34" charset="0"/>
              </a:rPr>
              <a:t>C) pro obce, které aktivně spolupracují s MMR, Odborem pro sociální začleňování </a:t>
            </a:r>
            <a:r>
              <a:rPr lang="cs-CZ" sz="1700" dirty="false">
                <a:latin typeface="Arial" panose="020B0604020202020204" pitchFamily="34" charset="0"/>
                <a:ea typeface="Calibri" panose="020F0502020204030204" pitchFamily="34" charset="0"/>
                <a:cs typeface="Arial" panose="020B0604020202020204" pitchFamily="34" charset="0"/>
              </a:rPr>
              <a:t>a mají:  </a:t>
            </a:r>
          </a:p>
          <a:p>
            <a:pPr>
              <a:spcBef>
                <a:spcPts val="0"/>
              </a:spcBef>
              <a:spcAft>
                <a:spcPts val="0"/>
              </a:spcAft>
              <a:buClr>
                <a:schemeClr val="tx1"/>
              </a:buClr>
              <a:buFont typeface="Arial" panose="020B0604020202020204" pitchFamily="34" charset="0"/>
              <a:buChar char="•"/>
            </a:pPr>
            <a:r>
              <a:rPr lang="cs-CZ" sz="1700" b="true" dirty="false">
                <a:effectLst/>
                <a:latin typeface="Arial" panose="020B0604020202020204" pitchFamily="34" charset="0"/>
                <a:ea typeface="Calibri" panose="020F0502020204030204" pitchFamily="34" charset="0"/>
              </a:rPr>
              <a:t>uzavřené Memorandum o spolupráci </a:t>
            </a:r>
            <a:r>
              <a:rPr lang="cs-CZ" sz="1700" dirty="false">
                <a:effectLst/>
                <a:latin typeface="Arial" panose="020B0604020202020204" pitchFamily="34" charset="0"/>
                <a:ea typeface="Calibri" panose="020F0502020204030204" pitchFamily="34" charset="0"/>
                <a:cs typeface="Arial" panose="020B0604020202020204" pitchFamily="34" charset="0"/>
              </a:rPr>
              <a:t>včetně Popisu spolupráce s MMR, Odborem pro sociální začleňování, </a:t>
            </a:r>
            <a:endParaRPr lang="cs-CZ" sz="1700" b="true" dirty="false">
              <a:effectLst/>
              <a:latin typeface="Arial" panose="020B0604020202020204" pitchFamily="34" charset="0"/>
              <a:ea typeface="Calibri" panose="020F0502020204030204" pitchFamily="34" charset="0"/>
            </a:endParaRPr>
          </a:p>
          <a:p>
            <a:pPr>
              <a:spcBef>
                <a:spcPts val="0"/>
              </a:spcBef>
              <a:spcAft>
                <a:spcPts val="0"/>
              </a:spcAft>
              <a:buClr>
                <a:schemeClr val="tx1"/>
              </a:buClr>
              <a:buFont typeface="Arial" panose="020B0604020202020204" pitchFamily="34" charset="0"/>
              <a:buChar char="•"/>
            </a:pPr>
            <a:r>
              <a:rPr lang="cs-CZ" sz="1700" b="true" dirty="false">
                <a:effectLst/>
                <a:latin typeface="Segoe UI" panose="020B0502040204020203" pitchFamily="34" charset="0"/>
                <a:ea typeface="Calibri" panose="020F0502020204030204" pitchFamily="34" charset="0"/>
                <a:cs typeface="Arial" panose="020B0604020202020204" pitchFamily="34" charset="0"/>
              </a:rPr>
              <a:t>schválený PSZ nebo jeho revizi </a:t>
            </a:r>
            <a:r>
              <a:rPr lang="cs-CZ" sz="1700" dirty="false">
                <a:effectLst/>
                <a:latin typeface="Segoe UI" panose="020B0502040204020203" pitchFamily="34" charset="0"/>
                <a:ea typeface="Calibri" panose="020F0502020204030204" pitchFamily="34" charset="0"/>
                <a:cs typeface="Arial" panose="020B0604020202020204" pitchFamily="34" charset="0"/>
              </a:rPr>
              <a:t>samosprávnými orgány obce/obcí, který je zveřejněn na webových stránkách obce. Jedná se o 29 obcí </a:t>
            </a:r>
            <a:r>
              <a:rPr lang="cs-CZ" sz="1700" dirty="false">
                <a:latin typeface="Arial" panose="020B0604020202020204" pitchFamily="34" charset="0"/>
                <a:ea typeface="Calibri" panose="020F0502020204030204" pitchFamily="34" charset="0"/>
                <a:cs typeface="Arial" panose="020B0604020202020204" pitchFamily="34" charset="0"/>
              </a:rPr>
              <a:t>- </a:t>
            </a:r>
            <a:r>
              <a:rPr lang="cs-CZ" sz="1700" dirty="false">
                <a:latin typeface="Segoe UI" panose="020B0502040204020203" pitchFamily="34" charset="0"/>
                <a:ea typeface="Calibri" panose="020F0502020204030204" pitchFamily="34" charset="0"/>
                <a:cs typeface="Arial" panose="020B0604020202020204" pitchFamily="34" charset="0"/>
              </a:rPr>
              <a:t>taxativně vyjmenovaných ve výzvě. </a:t>
            </a:r>
          </a:p>
          <a:p>
            <a:pPr>
              <a:spcBef>
                <a:spcPts val="0"/>
              </a:spcBef>
              <a:spcAft>
                <a:spcPts val="0"/>
              </a:spcAft>
              <a:buClr>
                <a:schemeClr val="tx1"/>
              </a:buClr>
              <a:buFont typeface="Arial" panose="020B0604020202020204" pitchFamily="34" charset="0"/>
              <a:buChar char="•"/>
            </a:pPr>
            <a:r>
              <a:rPr lang="cs-CZ" sz="1700" dirty="false">
                <a:effectLst/>
                <a:latin typeface="Segoe UI" panose="020B0502040204020203" pitchFamily="34" charset="0"/>
                <a:ea typeface="Calibri" panose="020F0502020204030204" pitchFamily="34" charset="0"/>
                <a:cs typeface="Arial" panose="020B0604020202020204" pitchFamily="34" charset="0"/>
              </a:rPr>
              <a:t>Podpořeny mohou být pouze projekty, které mají jasnou a prokazatelnou vazbu na plnění těch opatření PSZ nebo revidovaného PSZ, která prozatím nebyla nijak implementována nebo v rámci revize PSZ reagují na nové potřeby CS nad rámec stávajících podpor. </a:t>
            </a:r>
            <a:r>
              <a:rPr lang="cs-CZ" sz="1700" b="true" dirty="false">
                <a:latin typeface="Arial" panose="020B0604020202020204" pitchFamily="34" charset="0"/>
                <a:ea typeface="Calibri" panose="020F0502020204030204" pitchFamily="34" charset="0"/>
                <a:cs typeface="Arial" panose="020B0604020202020204" pitchFamily="34" charset="0"/>
              </a:rPr>
              <a:t>Podporovány mohou být pouze projekty, které nebyly financovány z výzvy č. 03_22_018 OPZ+ (nelze podpořit ani pokračující projekty na projekty financované z výzvy č. 03_22_018 OPZ+)</a:t>
            </a:r>
          </a:p>
          <a:p>
            <a:pPr>
              <a:spcBef>
                <a:spcPts val="0"/>
              </a:spcBef>
              <a:spcAft>
                <a:spcPts val="0"/>
              </a:spcAft>
              <a:buClr>
                <a:schemeClr val="tx1"/>
              </a:buClr>
              <a:buFont typeface="Arial" panose="020B0604020202020204" pitchFamily="34" charset="0"/>
              <a:buChar char="•"/>
            </a:pPr>
            <a:r>
              <a:rPr lang="cs-CZ" sz="1700" b="true" dirty="false">
                <a:effectLst/>
                <a:latin typeface="Arial" panose="020B0604020202020204" pitchFamily="34" charset="0"/>
                <a:ea typeface="Calibri" panose="020F0502020204030204" pitchFamily="34" charset="0"/>
              </a:rPr>
              <a:t>doporučující vyjádření MMR,</a:t>
            </a:r>
            <a:r>
              <a:rPr lang="cs-CZ" sz="1700" dirty="false">
                <a:effectLst/>
                <a:latin typeface="Arial" panose="020B0604020202020204" pitchFamily="34" charset="0"/>
                <a:ea typeface="Calibri" panose="020F0502020204030204" pitchFamily="34" charset="0"/>
              </a:rPr>
              <a:t> Odboru pro sociální začleňování, k financování PSZ – žadatel připojí vyjádření k žádosti o podporu (viz příloha č. 6 výzvy</a:t>
            </a:r>
            <a:r>
              <a:rPr lang="cs-CZ" sz="1700" b="true" dirty="false">
                <a:effectLst/>
                <a:latin typeface="Arial" panose="020B0604020202020204" pitchFamily="34" charset="0"/>
                <a:ea typeface="Calibri" panose="020F0502020204030204" pitchFamily="34" charset="0"/>
                <a:cs typeface="Arial" panose="020B0604020202020204" pitchFamily="34" charset="0"/>
              </a:rPr>
              <a:t>)</a:t>
            </a:r>
            <a:endParaRPr lang="cs-CZ" sz="1700" b="true" dirty="false">
              <a:latin typeface="Arial" panose="020B0604020202020204" pitchFamily="34" charset="0"/>
              <a:ea typeface="Calibri" panose="020F0502020204030204" pitchFamily="34" charset="0"/>
              <a:cs typeface="Arial" panose="020B0604020202020204" pitchFamily="34" charset="0"/>
            </a:endParaRPr>
          </a:p>
          <a:p>
            <a:endParaRPr lang="cs-CZ" dirty="false"/>
          </a:p>
        </p:txBody>
      </p:sp>
      <p:sp>
        <p:nvSpPr>
          <p:cNvPr id="4" name="Zástupný symbol pro číslo snímku 3">
            <a:extLst>
              <a:ext uri="{FF2B5EF4-FFF2-40B4-BE49-F238E27FC236}">
                <a16:creationId xmlns:a16="http://schemas.microsoft.com/office/drawing/2014/main" id="{3D89E04D-E9A9-0A77-D38C-EB098B597E1F}"/>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2640693336"/>
      </p:ext>
    </p:extLst>
  </p:cSld>
  <p:clrMapOvr>
    <a:masterClrMapping/>
  </p:clrMapOvr>
  <p:transition spd="slow">
    <p:fade/>
  </p:transition>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purl.org/dc/elements/1.1/"/>
    <ds:schemaRef ds:uri="http://schemas.microsoft.com/office/2006/documentManagement/types"/>
    <ds:schemaRef ds:uri="http://schemas.openxmlformats.org/package/2006/metadata/core-properties"/>
    <ds:schemaRef ds:uri="dfed548f-0517-4d39-90e3-3947398480c0"/>
    <ds:schemaRef ds:uri="http://purl.org/dc/term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5943</properties:Words>
  <properties:PresentationFormat>Předvádění na obrazovce (4:3)</properties:PresentationFormat>
  <properties:Paragraphs>441</properties:Paragraphs>
  <properties:Slides>42</properties:Slides>
  <properties:Notes>35</properties:Notes>
  <properties:TotalTime>8574</properties:TotalTime>
  <properties:HiddenSlides>0</properties:HiddenSlides>
  <properties:MMClips>0</properties:MMClips>
  <properties:ScaleCrop>false</properties:ScaleCrop>
  <properties:HeadingPairs>
    <vt:vector baseType="variant" size="6">
      <vt:variant>
        <vt:lpstr>Použitá písma</vt:lpstr>
      </vt:variant>
      <vt:variant>
        <vt:i4>8</vt:i4>
      </vt:variant>
      <vt:variant>
        <vt:lpstr>Motiv</vt:lpstr>
      </vt:variant>
      <vt:variant>
        <vt:i4>1</vt:i4>
      </vt:variant>
      <vt:variant>
        <vt:lpstr>Nadpisy snímků</vt:lpstr>
      </vt:variant>
      <vt:variant>
        <vt:i4>42</vt:i4>
      </vt:variant>
    </vt:vector>
  </properties:HeadingPairs>
  <properties:TitlesOfParts>
    <vt:vector baseType="lpstr" size="51">
      <vt:lpstr>Arial</vt:lpstr>
      <vt:lpstr>Calibri</vt:lpstr>
      <vt:lpstr>Courier New</vt:lpstr>
      <vt:lpstr>Segoe UI</vt:lpstr>
      <vt:lpstr>Symbol</vt:lpstr>
      <vt:lpstr>Trebuchet MS</vt:lpstr>
      <vt:lpstr>Wingdings</vt:lpstr>
      <vt:lpstr>Wingdings 3</vt:lpstr>
      <vt:lpstr>prezentace</vt:lpstr>
      <vt:lpstr>Seminář pro žadatele výzva č. 03_24_065  </vt:lpstr>
      <vt:lpstr> </vt:lpstr>
      <vt:lpstr>Kde hledat informace</vt:lpstr>
      <vt:lpstr> Časové nastavení výzvy </vt:lpstr>
      <vt:lpstr> Finanční nastavení výzvy </vt:lpstr>
      <vt:lpstr> Finanční část – rozpočet projektu</vt:lpstr>
      <vt:lpstr>Míra podpory –  rozpad zdrojů financování</vt:lpstr>
      <vt:lpstr>Výzva je určena…</vt:lpstr>
      <vt:lpstr>…</vt:lpstr>
      <vt:lpstr>Žadatelé</vt:lpstr>
      <vt:lpstr>…</vt:lpstr>
      <vt:lpstr>Partnerství</vt:lpstr>
      <vt:lpstr>…</vt:lpstr>
      <vt:lpstr>veřejná podpora (včetně de minimis)</vt:lpstr>
      <vt:lpstr>Vzdělávání a veřejná podpora</vt:lpstr>
      <vt:lpstr>Cílové skupiny</vt:lpstr>
      <vt:lpstr>Podporované aktivity</vt:lpstr>
      <vt:lpstr>Doplnění k podporovaným aktivitám</vt:lpstr>
      <vt:lpstr>Povinná konzultace k přípravě žádosti o podporu (obce B, C)</vt:lpstr>
      <vt:lpstr>Aktivita č. 1) Podpora komunitní práce</vt:lpstr>
      <vt:lpstr>Aktivita č. 2) Podpora sociálních služeb</vt:lpstr>
      <vt:lpstr>Aktivita č. 2) Podpora sociálních služeb</vt:lpstr>
      <vt:lpstr>Aktivita č. 3) Podpora ohrožených rodin s dětmi</vt:lpstr>
      <vt:lpstr>Aktivita č. 4) Podpora osob závislých a závislostí ohrožených</vt:lpstr>
      <vt:lpstr>Aktivita č. 5) Podpora řešení dluhové problematiky</vt:lpstr>
      <vt:lpstr>Aktivita č. 6) Podpora posílení výkonu sociální práce na obcích</vt:lpstr>
      <vt:lpstr>Aktivita č. 7) Podpora prevence zdraví</vt:lpstr>
      <vt:lpstr>Aktivita č. 8) Podpora participativních metod práce s cílovou skupinou</vt:lpstr>
      <vt:lpstr>Aktivita č. 9) Podpora programů zaměřených na boj s diskriminací</vt:lpstr>
      <vt:lpstr>Doporučení</vt:lpstr>
      <vt:lpstr>Indikátory - obecně</vt:lpstr>
      <vt:lpstr>Indikátory závazkové</vt:lpstr>
      <vt:lpstr>Indikátory nezávazkové</vt:lpstr>
      <vt:lpstr> Přehled příloh výzvy</vt:lpstr>
      <vt:lpstr> </vt:lpstr>
      <vt:lpstr>Podání žádosti</vt:lpstr>
      <vt:lpstr>Podání žádosti</vt:lpstr>
      <vt:lpstr> Způsob hodnocení a výběr projektů</vt:lpstr>
      <vt:lpstr> Způsob hodnocení a výběr projektů</vt:lpstr>
      <vt:lpstr>Povinné přílohy žádosti o podporu</vt:lpstr>
      <vt:lpstr>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2024-06-07T11:28:34Z</dcterms:modified>
  <cp:revision>310</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