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custom.xml" Type="http://schemas.openxmlformats.org/officeDocument/2006/relationships/custom-properties" Id="rId5"/>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2">
  <p:sldMasterIdLst>
    <p:sldMasterId id="2147483671" r:id="rId4"/>
  </p:sldMasterIdLst>
  <p:notesMasterIdLst>
    <p:notesMasterId r:id="rId30"/>
  </p:notesMasterIdLst>
  <p:sldIdLst>
    <p:sldId id="256" r:id="rId5"/>
    <p:sldId id="354" r:id="rId6"/>
    <p:sldId id="356" r:id="rId7"/>
    <p:sldId id="473" r:id="rId8"/>
    <p:sldId id="472" r:id="rId9"/>
    <p:sldId id="477" r:id="rId10"/>
    <p:sldId id="599" r:id="rId11"/>
    <p:sldId id="600" r:id="rId12"/>
    <p:sldId id="603" r:id="rId13"/>
    <p:sldId id="476" r:id="rId14"/>
    <p:sldId id="478" r:id="rId15"/>
    <p:sldId id="349" r:id="rId16"/>
    <p:sldId id="588" r:id="rId17"/>
    <p:sldId id="558" r:id="rId18"/>
    <p:sldId id="585" r:id="rId19"/>
    <p:sldId id="586" r:id="rId20"/>
    <p:sldId id="597" r:id="rId21"/>
    <p:sldId id="404" r:id="rId22"/>
    <p:sldId id="589" r:id="rId23"/>
    <p:sldId id="482" r:id="rId24"/>
    <p:sldId id="483" r:id="rId25"/>
    <p:sldId id="474" r:id="rId26"/>
    <p:sldId id="602" r:id="rId27"/>
    <p:sldId id="475" r:id="rId28"/>
    <p:sldId id="348" r:id="rId29"/>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748" userDrawn="1">
          <p15:clr>
            <a:srgbClr val="A4A3A4"/>
          </p15:clr>
        </p15:guide>
      </p15:sldGuideLst>
    </p:ext>
  </p:extLst>
</p:presentation>
</file>

<file path=ppt/authors.xml><?xml version="1.0" encoding="utf-8"?>
<p188:authorLst xmlns:p188="http://schemas.microsoft.com/office/powerpoint/2018/8/main" xmlns:a="http://schemas.openxmlformats.org/drawingml/2006/main" xmlns:r="http://schemas.openxmlformats.org/officeDocument/2006/relationships">
  <p188:author id="{DA79B76F-4D21-2427-DC59-85BED918C576}" initials="SIM(" name="Sotolářová Iva Mgr. (MPSV)" providerId="AD" userId="S::iva.sotolarova@mpsv.cz::e335e83e-647b-47c0-a57d-872bcbe77a54"/>
  <p188:author id="{F4E3FC7E-CEAA-6152-6E3A-8AF526E6DEEA}" initials="JJID(" name="Jelínek Jan Ing., DiS. (MPSV)" providerId="AD" userId="S::jan.jelinek1@mpsv.cz::4bec278b-a65d-4779-b78f-c5c7333f7b10"/>
</p188:authorLst>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Sogelová Adéla Ing. (MPSV)" initials="SAI(" lastIdx="2" clrIdx="0">
    <p:extLst>
      <p:ext uri="{19B8F6BF-5375-455C-9EA6-DF929625EA0E}">
        <p15:presenceInfo xmlns:p15="http://schemas.microsoft.com/office/powerpoint/2012/main" providerId="AD" userId="S::adela.sogelova@mpsv.cz::0cc913ad-974d-4e89-99f8-0442c936bd61"/>
      </p:ext>
    </p:extLst>
  </p:cmAuthor>
  <p:cmAuthor id="2" name="Bořecká Lenka Mgr. (MPSV)" initials="BLM(" lastIdx="1" clrIdx="1">
    <p:extLst>
      <p:ext uri="{19B8F6BF-5375-455C-9EA6-DF929625EA0E}">
        <p15:presenceInfo xmlns:p15="http://schemas.microsoft.com/office/powerpoint/2012/main" providerId="AD" userId="S::lenka.borecka@mpsv.cz::3d3d03b6-7331-4d2b-a6cb-ed2575c5b078"/>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lrMru>
    <a:srgbClr val="008A3E"/>
    <a:srgbClr val="7F7F7F"/>
    <a:srgbClr val="00A2E8"/>
    <a:srgbClr val="8800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EC20E35-A176-4012-BC5E-935CFFF8708E}" styleName="Střední sty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Střední styl 2 – zvýraznění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E25E649-3F16-4E02-A733-19D2CDBF48F0}" styleName="Střední styl 3 – zvýraznění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Střední styl 3 – zvýraznění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Střední styl 3 – zvýraznění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Střední sty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25E5076-3810-47DD-B79F-674D7AD40C01}" styleName="Tmavý styl 1 – zvýraznění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Tmavý styl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Tmavý styl 1 – zvýraznění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Tmavý styl 1 – zvýraznění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Tmavý styl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Tmavý styl 2 – zvýraznění 3/zvýraznění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Tmavý styl 2 – zvýraznění 5/zvýraznění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větlý sty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22884" autoAdjust="false"/>
    <p:restoredTop sz="83905" autoAdjust="false"/>
  </p:normalViewPr>
  <p:slideViewPr>
    <p:cSldViewPr showGuides="true">
      <p:cViewPr varScale="true">
        <p:scale>
          <a:sx n="56" d="100"/>
          <a:sy n="56" d="100"/>
        </p:scale>
        <p:origin x="1300" y="44"/>
      </p:cViewPr>
      <p:guideLst>
        <p:guide orient="horz" pos="913"/>
        <p:guide orient="horz" pos="3884"/>
        <p:guide pos="5420"/>
        <p:guide pos="74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344"/>
    </p:cViewPr>
  </p:sorterViewPr>
  <p:gridSpacing cx="72008" cy="72008"/>
</p:viewPr>
</file>

<file path=ppt/_rels/presentation.xml.rels><?xml version="1.0" encoding="UTF-8" standalone="yes"?>
<Relationships xmlns="http://schemas.openxmlformats.org/package/2006/relationships">
    <Relationship Target="slides/slide9.xml" Type="http://schemas.openxmlformats.org/officeDocument/2006/relationships/slide" Id="rId13"/>
    <Relationship Target="slides/slide14.xml" Type="http://schemas.openxmlformats.org/officeDocument/2006/relationships/slide" Id="rId18"/>
    <Relationship Target="slides/slide22.xml" Type="http://schemas.openxmlformats.org/officeDocument/2006/relationships/slide" Id="rId26"/>
    <Relationship Target="../customXml/item3.xml" Type="http://schemas.openxmlformats.org/officeDocument/2006/relationships/customXml" Id="rId3"/>
    <Relationship Target="slides/slide17.xml" Type="http://schemas.openxmlformats.org/officeDocument/2006/relationships/slide" Id="rId21"/>
    <Relationship Target="theme/theme1.xml" Type="http://schemas.openxmlformats.org/officeDocument/2006/relationships/theme" Id="rId34"/>
    <Relationship Target="slides/slide3.xml" Type="http://schemas.openxmlformats.org/officeDocument/2006/relationships/slide" Id="rId7"/>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viewProps.xml" Type="http://schemas.openxmlformats.org/officeDocument/2006/relationships/viewProps" Id="rId33"/>
    <Relationship Target="../customXml/item2.xml" Type="http://schemas.openxmlformats.org/officeDocument/2006/relationships/customXml" Id="rId2"/>
    <Relationship Target="slides/slide12.xml" Type="http://schemas.openxmlformats.org/officeDocument/2006/relationships/slide" Id="rId16"/>
    <Relationship Target="slides/slide16.xml" Type="http://schemas.openxmlformats.org/officeDocument/2006/relationships/slide" Id="rId20"/>
    <Relationship Target="slides/slide25.xml" Type="http://schemas.openxmlformats.org/officeDocument/2006/relationships/slide" Id="rId29"/>
    <Relationship Target="../customXml/item1.xml" Type="http://schemas.openxmlformats.org/officeDocument/2006/relationships/customXml" Id="rId1"/>
    <Relationship Target="slides/slide2.xml" Type="http://schemas.openxmlformats.org/officeDocument/2006/relationships/slide" Id="rId6"/>
    <Relationship Target="slides/slide7.xml" Type="http://schemas.openxmlformats.org/officeDocument/2006/relationships/slide" Id="rId11"/>
    <Relationship Target="slides/slide20.xml" Type="http://schemas.openxmlformats.org/officeDocument/2006/relationships/slide" Id="rId24"/>
    <Relationship Target="presProps.xml" Type="http://schemas.openxmlformats.org/officeDocument/2006/relationships/presProps" Id="rId32"/>
    <Relationship Target="slides/slide1.xml" Type="http://schemas.openxmlformats.org/officeDocument/2006/relationships/slide" Id="rId5"/>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authors.xml" Type="http://schemas.microsoft.com/office/2018/10/relationships/authors" Id="rId36"/>
    <Relationship Target="slides/slide6.xml" Type="http://schemas.openxmlformats.org/officeDocument/2006/relationships/slide" Id="rId10"/>
    <Relationship Target="slides/slide15.xml" Type="http://schemas.openxmlformats.org/officeDocument/2006/relationships/slide" Id="rId19"/>
    <Relationship Target="commentAuthors.xml" Type="http://schemas.openxmlformats.org/officeDocument/2006/relationships/commentAuthors" Id="rId31"/>
    <Relationship Target="slideMasters/slideMaster1.xml" Type="http://schemas.openxmlformats.org/officeDocument/2006/relationships/slideMaster" Id="rId4"/>
    <Relationship Target="slides/slide5.xml" Type="http://schemas.openxmlformats.org/officeDocument/2006/relationships/slide" Id="rId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notesMasters/notesMaster1.xml" Type="http://schemas.openxmlformats.org/officeDocument/2006/relationships/notesMaster" Id="rId30"/>
    <Relationship Target="tableStyles.xml" Type="http://schemas.openxmlformats.org/officeDocument/2006/relationships/tableStyles" Id="rId35"/>
    <Relationship Target="slides/slide4.xml" Type="http://schemas.openxmlformats.org/officeDocument/2006/relationships/slide" Id="rId8"/>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26.08.2024</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1.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25.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1.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a:t>
            </a:fld>
            <a:endParaRPr lang="cs-CZ"/>
          </a:p>
        </p:txBody>
      </p:sp>
    </p:spTree>
    <p:extLst>
      <p:ext uri="{BB962C8B-B14F-4D97-AF65-F5344CB8AC3E}">
        <p14:creationId xmlns:p14="http://schemas.microsoft.com/office/powerpoint/2010/main" val="482677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b="true"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a:p>
        </p:txBody>
      </p:sp>
    </p:spTree>
    <p:extLst>
      <p:ext uri="{BB962C8B-B14F-4D97-AF65-F5344CB8AC3E}">
        <p14:creationId xmlns:p14="http://schemas.microsoft.com/office/powerpoint/2010/main" val="3492684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13</a:t>
            </a:fld>
            <a:endParaRPr lang="cs-CZ"/>
          </a:p>
        </p:txBody>
      </p:sp>
    </p:spTree>
    <p:extLst>
      <p:ext uri="{BB962C8B-B14F-4D97-AF65-F5344CB8AC3E}">
        <p14:creationId xmlns:p14="http://schemas.microsoft.com/office/powerpoint/2010/main" val="13742782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21</a:t>
            </a:fld>
            <a:endParaRPr lang="cs-CZ" dirty="false">
              <a:solidFill>
                <a:prstClr val="black"/>
              </a:solidFill>
            </a:endParaRPr>
          </a:p>
        </p:txBody>
      </p:sp>
    </p:spTree>
    <p:extLst>
      <p:ext uri="{BB962C8B-B14F-4D97-AF65-F5344CB8AC3E}">
        <p14:creationId xmlns:p14="http://schemas.microsoft.com/office/powerpoint/2010/main" val="17702512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22</a:t>
            </a:fld>
            <a:endParaRPr lang="cs-CZ"/>
          </a:p>
        </p:txBody>
      </p:sp>
    </p:spTree>
    <p:extLst>
      <p:ext uri="{BB962C8B-B14F-4D97-AF65-F5344CB8AC3E}">
        <p14:creationId xmlns:p14="http://schemas.microsoft.com/office/powerpoint/2010/main" val="12142881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25</a:t>
            </a:fld>
            <a:endParaRPr lang="cs-CZ" dirty="false"/>
          </a:p>
        </p:txBody>
      </p:sp>
    </p:spTree>
    <p:extLst>
      <p:ext uri="{BB962C8B-B14F-4D97-AF65-F5344CB8AC3E}">
        <p14:creationId xmlns:p14="http://schemas.microsoft.com/office/powerpoint/2010/main" val="3809795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a:t>
            </a:fld>
            <a:endParaRPr lang="cs-CZ"/>
          </a:p>
        </p:txBody>
      </p:sp>
    </p:spTree>
    <p:extLst>
      <p:ext uri="{BB962C8B-B14F-4D97-AF65-F5344CB8AC3E}">
        <p14:creationId xmlns:p14="http://schemas.microsoft.com/office/powerpoint/2010/main" val="2456112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3</a:t>
            </a:fld>
            <a:endParaRPr lang="cs-CZ" dirty="false">
              <a:solidFill>
                <a:prstClr val="black"/>
              </a:solidFill>
            </a:endParaRPr>
          </a:p>
        </p:txBody>
      </p:sp>
    </p:spTree>
    <p:extLst>
      <p:ext uri="{BB962C8B-B14F-4D97-AF65-F5344CB8AC3E}">
        <p14:creationId xmlns:p14="http://schemas.microsoft.com/office/powerpoint/2010/main" val="3922269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a:t>
            </a:fld>
            <a:endParaRPr lang="cs-CZ"/>
          </a:p>
        </p:txBody>
      </p:sp>
    </p:spTree>
    <p:extLst>
      <p:ext uri="{BB962C8B-B14F-4D97-AF65-F5344CB8AC3E}">
        <p14:creationId xmlns:p14="http://schemas.microsoft.com/office/powerpoint/2010/main" val="4096272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a:t>
            </a:fld>
            <a:endParaRPr lang="cs-CZ"/>
          </a:p>
        </p:txBody>
      </p:sp>
    </p:spTree>
    <p:extLst>
      <p:ext uri="{BB962C8B-B14F-4D97-AF65-F5344CB8AC3E}">
        <p14:creationId xmlns:p14="http://schemas.microsoft.com/office/powerpoint/2010/main" val="2826177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a:t>
            </a:fld>
            <a:endParaRPr lang="cs-CZ"/>
          </a:p>
        </p:txBody>
      </p:sp>
    </p:spTree>
    <p:extLst>
      <p:ext uri="{BB962C8B-B14F-4D97-AF65-F5344CB8AC3E}">
        <p14:creationId xmlns:p14="http://schemas.microsoft.com/office/powerpoint/2010/main" val="3613601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1050" b="false"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a:t>
            </a:fld>
            <a:endParaRPr lang="cs-CZ"/>
          </a:p>
        </p:txBody>
      </p:sp>
    </p:spTree>
    <p:extLst>
      <p:ext uri="{BB962C8B-B14F-4D97-AF65-F5344CB8AC3E}">
        <p14:creationId xmlns:p14="http://schemas.microsoft.com/office/powerpoint/2010/main" val="2488440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10</a:t>
            </a:fld>
            <a:endParaRPr lang="cs-CZ"/>
          </a:p>
        </p:txBody>
      </p:sp>
    </p:spTree>
    <p:extLst>
      <p:ext uri="{BB962C8B-B14F-4D97-AF65-F5344CB8AC3E}">
        <p14:creationId xmlns:p14="http://schemas.microsoft.com/office/powerpoint/2010/main" val="1504685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11</a:t>
            </a:fld>
            <a:endParaRPr lang="cs-CZ"/>
          </a:p>
        </p:txBody>
      </p:sp>
    </p:spTree>
    <p:extLst>
      <p:ext uri="{BB962C8B-B14F-4D97-AF65-F5344CB8AC3E}">
        <p14:creationId xmlns:p14="http://schemas.microsoft.com/office/powerpoint/2010/main" val="3488677437"/>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dirty="false">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notesSlides/notesSlide1.xml" Type="http://schemas.openxmlformats.org/officeDocument/2006/relationships/notesSlide" Id="rId2"/>
    <Relationship Target="../slideLayouts/slideLayout1.xml" Type="http://schemas.openxmlformats.org/officeDocument/2006/relationships/slideLayout" Id="rId1"/>
    <Relationship Target="../media/image5.png" Type="http://schemas.openxmlformats.org/officeDocument/2006/relationships/image" Id="rId5"/>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media/image6.png" Type="http://schemas.openxmlformats.org/officeDocument/2006/relationships/image" Id="rId3"/>
    <Relationship Target="../notesSlides/notesSlide8.xml" Type="http://schemas.openxmlformats.org/officeDocument/2006/relationships/notesSlide" Id="rId2"/>
    <Relationship Target="../slideLayouts/slideLayout2.xml" Type="http://schemas.openxmlformats.org/officeDocument/2006/relationships/slideLayout" Id="rId1"/>
    <Relationship Target="../media/image7.svg" Type="http://schemas.openxmlformats.org/officeDocument/2006/relationships/image" Id="rId4"/>
</Relationships>

</file>

<file path=ppt/slides/_rels/slide11.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media/image16.svg" Type="http://schemas.openxmlformats.org/officeDocument/2006/relationships/image" Id="rId8"/>
    <Relationship Target="../media/image11.png" Type="http://schemas.openxmlformats.org/officeDocument/2006/relationships/image" Id="rId3"/>
    <Relationship Target="../media/image15.png" Type="http://schemas.openxmlformats.org/officeDocument/2006/relationships/image" Id="rId7"/>
    <Relationship Target="../notesSlides/notesSlide10.xml" Type="http://schemas.openxmlformats.org/officeDocument/2006/relationships/notesSlide" Id="rId2"/>
    <Relationship Target="../slideLayouts/slideLayout2.xml" Type="http://schemas.openxmlformats.org/officeDocument/2006/relationships/slideLayout" Id="rId1"/>
    <Relationship Target="../media/image14.svg" Type="http://schemas.openxmlformats.org/officeDocument/2006/relationships/image" Id="rId6"/>
    <Relationship Target="../media/image13.png" Type="http://schemas.openxmlformats.org/officeDocument/2006/relationships/image" Id="rId5"/>
    <Relationship Target="../media/image12.svg" Type="http://schemas.openxmlformats.org/officeDocument/2006/relationships/image" Id="rId4"/>
    <Relationship TargetMode="External" Target="https://www.esfcr.cz/pravidla-pro-zadatele-a-prijemce-opz-plus/-/dokument/18068434" Type="http://schemas.openxmlformats.org/officeDocument/2006/relationships/hyperlink" Id="rId9"/>
</Relationships>

</file>

<file path=ppt/slides/_rels/slide13.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media/image17.svg" Type="http://schemas.openxmlformats.org/officeDocument/2006/relationships/image" Id="rId3"/>
    <Relationship Target="../media/image11.png" Type="http://schemas.openxmlformats.org/officeDocument/2006/relationships/imag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media/image11.png" Type="http://schemas.openxmlformats.org/officeDocument/2006/relationships/image" Id="rId3"/>
    <Relationship TargetMode="External" Target="https://www.esfcr.cz/formulare-a-pokyny-potrebne-v-ramci-pripravy-zadosti-o-podporu-opz-plus/-/dokument/18398046" Type="http://schemas.openxmlformats.org/officeDocument/2006/relationships/hyperlink" Id="rId2"/>
    <Relationship Target="../slideLayouts/slideLayout2.xml" Type="http://schemas.openxmlformats.org/officeDocument/2006/relationships/slideLayout" Id="rId1"/>
    <Relationship Target="../media/image17.svg" Type="http://schemas.openxmlformats.org/officeDocument/2006/relationships/image" Id="rId4"/>
</Relationships>

</file>

<file path=ppt/slides/_rels/slide16.xml.rels><?xml version="1.0" encoding="UTF-8" standalone="yes"?>
<Relationships xmlns="http://schemas.openxmlformats.org/package/2006/relationships">
    <Relationship Target="../media/image18.png" Type="http://schemas.openxmlformats.org/officeDocument/2006/relationships/image" Id="rId2"/>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media/hdphoto1.wdp" Type="http://schemas.microsoft.com/office/2007/relationships/hdphoto" Id="rId3"/>
    <Relationship Target="../media/image19.png" Type="http://schemas.openxmlformats.org/officeDocument/2006/relationships/image" Id="rId2"/>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Mode="External" Target="https://www.youtube.com/watch?v=jRaJ6O-_kzY&amp;t=2s" Type="http://schemas.openxmlformats.org/officeDocument/2006/relationships/hyperlink" Id="rId3"/>
    <Relationship TargetMode="External" Target="https://www.esfcr.cz/vyzva-061-opz-plus" Type="http://schemas.openxmlformats.org/officeDocument/2006/relationships/hyperlink" Id="rId2"/>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Mode="External" Target="https://www.esfcr.cz/pravidla-pro-zadatele-a-prijemce-opz-plus/-/dokument/19011837" Type="http://schemas.openxmlformats.org/officeDocument/2006/relationships/hyperlink" Id="rId3"/>
    <Relationship TargetMode="External" Target="https://www.esfcr.cz/pravidla-pro-zadatele-a-prijemce-opz-plus/-/dokument/18068434" Type="http://schemas.openxmlformats.org/officeDocument/2006/relationships/hyperlink" Id="rId2"/>
    <Relationship Target="../slideLayouts/slideLayout2.xml" Type="http://schemas.openxmlformats.org/officeDocument/2006/relationships/slideLayout" Id="rId1"/>
    <Relationship TargetMode="External" Target="https://www.esfcr.cz/dokumenty-opz-plus" Type="http://schemas.openxmlformats.org/officeDocument/2006/relationships/hyperlink" Id="rId6"/>
    <Relationship TargetMode="External" Target="https://www.esfcr.cz/formulare-a-pokyny-potrebne-v-ramci-pripravy-zadosti-o-podporu-opz-plus/-/dokument/19012380" Type="http://schemas.openxmlformats.org/officeDocument/2006/relationships/hyperlink" Id="rId5"/>
    <Relationship TargetMode="External" Target="https://www.esfcr.cz/formulare-a-pokyny-potrebne-v-ramci-pripravy-zadosti-o-podporu-opz-plus/-/dokument/18398046" Type="http://schemas.openxmlformats.org/officeDocument/2006/relationships/hyperlink" Id="rId4"/>
</Relationships>

</file>

<file path=ppt/slides/_rels/slide21.xml.rels><?xml version="1.0" encoding="UTF-8" standalone="yes"?>
<Relationships xmlns="http://schemas.openxmlformats.org/package/2006/relationships">
    <Relationship TargetMode="External" Target="https://www.esfcr.cz/klub-vyzev-na-detske-skupiny-opz-plus" Type="http://schemas.openxmlformats.org/officeDocument/2006/relationships/hyperlink" Id="rId3"/>
    <Relationship Target="../notesSlides/notesSlide12.xml" Type="http://schemas.openxmlformats.org/officeDocument/2006/relationships/notesSlide" Id="rId2"/>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Mode="External" Target="https://www.youtube.com/watch?v=jRaJ6O-_kzY&amp;t=2s" Type="http://schemas.openxmlformats.org/officeDocument/2006/relationships/hyperlink" Id="rId2"/>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media/image7.svg" Type="http://schemas.openxmlformats.org/officeDocument/2006/relationships/image" Id="rId3"/>
    <Relationship Target="../media/image6.png" Type="http://schemas.openxmlformats.org/officeDocument/2006/relationships/image" Id="rId2"/>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Mode="External" Target="mailto:jan.jelinek1@mpsv.cz" Type="http://schemas.openxmlformats.org/officeDocument/2006/relationships/hyperlink" Id="rId3"/>
    <Relationship Target="../notesSlides/notesSlide14.xml" Type="http://schemas.openxmlformats.org/officeDocument/2006/relationships/notesSlide" Id="rId2"/>
    <Relationship Target="../slideLayouts/slideLayout2.xml" Type="http://schemas.openxmlformats.org/officeDocument/2006/relationships/slideLayout" Id="rId1"/>
    <Relationship TargetMode="External" Target="mailto:iva.sotolarova@mpsv.cz" Type="http://schemas.openxmlformats.org/officeDocument/2006/relationships/hyperlink" Id="rId5"/>
    <Relationship TargetMode="External" Target="mailto:jan.zivec@mpsv.cz" Type="http://schemas.openxmlformats.org/officeDocument/2006/relationships/hyperlink" Id="rId4"/>
</Relationships>

</file>

<file path=ppt/slides/_rels/slide3.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1.xml" Type="http://schemas.openxmlformats.org/officeDocument/2006/relationships/slideLayout" Id="rId1"/>
</Relationships>

</file>

<file path=ppt/slides/_rels/slide4.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media/image6.png" Type="http://schemas.openxmlformats.org/officeDocument/2006/relationships/image" Id="rId3"/>
    <Relationship Target="../notesSlides/notesSlide5.xml" Type="http://schemas.openxmlformats.org/officeDocument/2006/relationships/notesSlide" Id="rId2"/>
    <Relationship Target="../slideLayouts/slideLayout2.xml" Type="http://schemas.openxmlformats.org/officeDocument/2006/relationships/slideLayout" Id="rId1"/>
    <Relationship Target="../media/image7.svg" Type="http://schemas.openxmlformats.org/officeDocument/2006/relationships/image" Id="rId4"/>
</Relationships>

</file>

<file path=ppt/slides/_rels/slide6.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media/image8.PNG" Type="http://schemas.openxmlformats.org/officeDocument/2006/relationships/image" Id="rId3"/>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media/image9.PNG" Type="http://schemas.openxmlformats.org/officeDocument/2006/relationships/image" Id="rId2"/>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media/image10.PNG" Type="http://schemas.openxmlformats.org/officeDocument/2006/relationships/imag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12000" y="2205000"/>
            <a:ext cx="7272000" cy="1224000"/>
          </a:xfrm>
        </p:spPr>
        <p:txBody>
          <a:bodyPr/>
          <a:lstStyle/>
          <a:p>
            <a:r>
              <a:rPr lang="cs-CZ" sz="4000" b="false" kern="1200" cap="none" dirty="false">
                <a:latin typeface="+mn-lt"/>
                <a:ea typeface="+mn-ea"/>
                <a:cs typeface="+mn-cs"/>
              </a:rPr>
              <a:t>Konzultační seminář pro subjekty veřejné správy - </a:t>
            </a:r>
            <a:br>
              <a:rPr lang="cs-CZ" sz="4000" b="false" kern="1200" cap="none" dirty="false">
                <a:latin typeface="+mn-lt"/>
                <a:ea typeface="+mn-ea"/>
                <a:cs typeface="+mn-cs"/>
              </a:rPr>
            </a:br>
            <a:r>
              <a:rPr lang="cs-CZ" sz="4000" b="false" kern="1200" cap="none" dirty="false">
                <a:latin typeface="+mn-lt"/>
                <a:ea typeface="+mn-ea"/>
                <a:cs typeface="+mn-cs"/>
              </a:rPr>
              <a:t>výzva č.</a:t>
            </a:r>
            <a:r>
              <a:rPr lang="cs-CZ" sz="1800" dirty="false">
                <a:effectLst/>
                <a:latin typeface="Arial" panose="020B0604020202020204" pitchFamily="34" charset="0"/>
                <a:ea typeface="Calibri" panose="020F0502020204030204" pitchFamily="34" charset="0"/>
              </a:rPr>
              <a:t> </a:t>
            </a:r>
            <a:r>
              <a:rPr lang="cs-CZ" b="false" kern="1200" cap="none" dirty="false">
                <a:latin typeface="+mn-lt"/>
                <a:ea typeface="+mn-ea"/>
                <a:cs typeface="+mn-cs"/>
              </a:rPr>
              <a:t>03_24_61  </a:t>
            </a:r>
          </a:p>
        </p:txBody>
      </p:sp>
      <p:sp>
        <p:nvSpPr>
          <p:cNvPr id="7" name="Zástupný symbol pro text 6"/>
          <p:cNvSpPr>
            <a:spLocks noGrp="true"/>
          </p:cNvSpPr>
          <p:nvPr>
            <p:ph type="body" sz="quarter" idx="14"/>
          </p:nvPr>
        </p:nvSpPr>
        <p:spPr>
          <a:xfrm>
            <a:off x="1619672" y="5132232"/>
            <a:ext cx="7164328" cy="540000"/>
          </a:xfrm>
        </p:spPr>
        <p:txBody>
          <a:bodyPr/>
          <a:lstStyle/>
          <a:p>
            <a:r>
              <a:rPr lang="cs-CZ" sz="2000" dirty="false"/>
              <a:t>26. 8. 2024, on-line</a:t>
            </a:r>
          </a:p>
        </p:txBody>
      </p:sp>
      <p:pic>
        <p:nvPicPr>
          <p:cNvPr id="14" name="Zástupný symbol pro obrázek 13"/>
          <p:cNvPicPr>
            <a:picLocks noGrp="true" noChangeAspect="true"/>
          </p:cNvPicPr>
          <p:nvPr>
            <p:ph type="pic" sz="quarter" idx="15"/>
          </p:nvPr>
        </p:nvPicPr>
        <p:blipFill>
          <a:blip cstate="print" r:embed="rId3">
            <a:extLst>
              <a:ext uri="{28A0092B-C50C-407E-A947-70E740481C1C}">
                <a14:useLocalDpi xmlns:a14="http://schemas.microsoft.com/office/drawing/2010/main" val="0"/>
              </a:ext>
            </a:extLst>
          </a:blip>
          <a:stretch>
            <a:fillRect/>
          </a:stretch>
        </p:blipFill>
        <p:spPr>
          <a:xfrm>
            <a:off x="886997" y="2498400"/>
            <a:ext cx="540000" cy="540000"/>
          </a:xfrm>
        </p:spPr>
      </p:pic>
      <p:pic>
        <p:nvPicPr>
          <p:cNvPr id="16" name="Zástupný symbol pro obrázek 15"/>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86997" y="5132232"/>
            <a:ext cx="540000" cy="540000"/>
          </a:xfrm>
        </p:spPr>
      </p:pic>
      <p:pic>
        <p:nvPicPr>
          <p:cNvPr id="6" name="Zástupný symbol pro obrázek 14">
            <a:extLst>
              <a:ext uri="{FF2B5EF4-FFF2-40B4-BE49-F238E27FC236}">
                <a16:creationId xmlns:a16="http://schemas.microsoft.com/office/drawing/2014/main" id="{A09DDA7F-D4B2-4106-AA2D-AE5D2963AF66}"/>
              </a:ext>
            </a:extLst>
          </p:cNvPr>
          <p:cNvPicPr>
            <a:picLocks noGrp="true" noChangeAspect="true"/>
          </p:cNvPicPr>
          <p:nvPr>
            <p:ph type="pic" sz="quarter" idx="16"/>
          </p:nvPr>
        </p:nvPicPr>
        <p:blipFill>
          <a:blip cstate="print" r:embed="rId5">
            <a:extLst>
              <a:ext uri="{28A0092B-C50C-407E-A947-70E740481C1C}">
                <a14:useLocalDpi xmlns:a14="http://schemas.microsoft.com/office/drawing/2010/main" val="0"/>
              </a:ext>
            </a:extLst>
          </a:blip>
          <a:stretch>
            <a:fillRect/>
          </a:stretch>
        </p:blipFill>
        <p:spPr>
          <a:xfrm>
            <a:off x="892757" y="4399265"/>
            <a:ext cx="540000" cy="540000"/>
          </a:xfrm>
        </p:spPr>
      </p:pic>
      <p:sp>
        <p:nvSpPr>
          <p:cNvPr id="8" name="TextovéPole 7">
            <a:extLst>
              <a:ext uri="{FF2B5EF4-FFF2-40B4-BE49-F238E27FC236}">
                <a16:creationId xmlns:a16="http://schemas.microsoft.com/office/drawing/2014/main" id="{48057913-AD93-47CE-97D1-D182B0D8C21C}"/>
              </a:ext>
            </a:extLst>
          </p:cNvPr>
          <p:cNvSpPr txBox="true"/>
          <p:nvPr/>
        </p:nvSpPr>
        <p:spPr>
          <a:xfrm>
            <a:off x="1512000" y="4399265"/>
            <a:ext cx="4932208" cy="707886"/>
          </a:xfrm>
          <a:prstGeom prst="rect">
            <a:avLst/>
          </a:prstGeom>
          <a:noFill/>
        </p:spPr>
        <p:txBody>
          <a:bodyPr wrap="square">
            <a:spAutoFit/>
          </a:bodyPr>
          <a:lstStyle/>
          <a:p>
            <a:r>
              <a:rPr lang="cs-CZ" sz="2000" dirty="false"/>
              <a:t>Mgr. Iva Sotolářová, Ing. Jan Jelínek, DiS. Mgr. Jan Živec</a:t>
            </a:r>
          </a:p>
        </p:txBody>
      </p:sp>
    </p:spTree>
    <p:extLst>
      <p:ext uri="{BB962C8B-B14F-4D97-AF65-F5344CB8AC3E}">
        <p14:creationId xmlns:p14="http://schemas.microsoft.com/office/powerpoint/2010/main" val="33746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Podání žádosti - termíny</a:t>
            </a:r>
            <a:endParaRPr lang="cs-CZ" dirty="false"/>
          </a:p>
        </p:txBody>
      </p:sp>
      <p:sp>
        <p:nvSpPr>
          <p:cNvPr id="3" name="Zástupný symbol pro obsah 2"/>
          <p:cNvSpPr>
            <a:spLocks noGrp="true"/>
          </p:cNvSpPr>
          <p:nvPr>
            <p:ph idx="1"/>
          </p:nvPr>
        </p:nvSpPr>
        <p:spPr>
          <a:xfrm>
            <a:off x="442402" y="1412776"/>
            <a:ext cx="8208912" cy="4824536"/>
          </a:xfrm>
        </p:spPr>
        <p:txBody>
          <a:bodyPr>
            <a:normAutofit fontScale="25000" lnSpcReduction="20000"/>
          </a:bodyPr>
          <a:lstStyle/>
          <a:p>
            <a:pPr marL="432000" lvl="2" indent="-432000">
              <a:lnSpc>
                <a:spcPts val="2500"/>
              </a:lnSpc>
              <a:spcBef>
                <a:spcPts val="600"/>
              </a:spcBef>
              <a:spcAft>
                <a:spcPts val="600"/>
              </a:spcAft>
              <a:buSzPct val="100000"/>
              <a:buFont typeface="Wingdings" panose="05000000000000000000" pitchFamily="2" charset="2"/>
              <a:buChar char=""/>
            </a:pPr>
            <a:r>
              <a:rPr lang="cs-CZ" sz="5600" b="true" dirty="false"/>
              <a:t>Žádost o podporu lze podat do </a:t>
            </a:r>
            <a:r>
              <a:rPr lang="cs-CZ" sz="5600" b="true" dirty="false">
                <a:solidFill>
                  <a:srgbClr val="FF0000"/>
                </a:solidFill>
              </a:rPr>
              <a:t>27. 9. 2024 (12:00)</a:t>
            </a:r>
          </a:p>
          <a:p>
            <a:pPr marL="432000" lvl="2" indent="-432000">
              <a:lnSpc>
                <a:spcPts val="2500"/>
              </a:lnSpc>
              <a:spcBef>
                <a:spcPts val="600"/>
              </a:spcBef>
              <a:spcAft>
                <a:spcPts val="600"/>
              </a:spcAft>
              <a:buSzPct val="100000"/>
              <a:buFont typeface="Wingdings" panose="05000000000000000000" pitchFamily="2" charset="2"/>
              <a:buChar char=""/>
            </a:pPr>
            <a:r>
              <a:rPr lang="cs-CZ" sz="5600" b="true" dirty="false"/>
              <a:t>Datum zahájení realizace projektu již od 25. 3. 2024, ne však později než 3 měsíce od </a:t>
            </a:r>
            <a:r>
              <a:rPr lang="pl-PL" sz="5600" b="true" dirty="false"/>
              <a:t>doručení vyrozumění o doporučení projektu k podpoře</a:t>
            </a:r>
            <a:r>
              <a:rPr lang="cs-CZ" sz="5600" b="true" dirty="false"/>
              <a:t> (odhad – zahájení projektu dávat max do 4 měsíců od podání žádosti, lze pak upravit, aby „3 měsíce od vyrozumění“ byly dodrženy)</a:t>
            </a:r>
          </a:p>
          <a:p>
            <a:pPr marL="432000" lvl="2" indent="-432000">
              <a:lnSpc>
                <a:spcPts val="2500"/>
              </a:lnSpc>
              <a:spcBef>
                <a:spcPts val="600"/>
              </a:spcBef>
              <a:spcAft>
                <a:spcPts val="600"/>
              </a:spcAft>
              <a:buSzPct val="100000"/>
              <a:buFont typeface="Wingdings" panose="05000000000000000000" pitchFamily="2" charset="2"/>
              <a:buChar char=""/>
            </a:pPr>
            <a:r>
              <a:rPr lang="cs-CZ" sz="5600" b="true" dirty="false"/>
              <a:t>Datum ukončení realizace projektu nejpozději 31. 12. 2026</a:t>
            </a:r>
          </a:p>
          <a:p>
            <a:pPr marL="432000" lvl="2" indent="-432000">
              <a:lnSpc>
                <a:spcPts val="2500"/>
              </a:lnSpc>
              <a:spcBef>
                <a:spcPts val="600"/>
              </a:spcBef>
              <a:spcAft>
                <a:spcPts val="600"/>
              </a:spcAft>
              <a:buSzPct val="100000"/>
              <a:buFont typeface="Wingdings" panose="05000000000000000000" pitchFamily="2" charset="2"/>
              <a:buChar char=""/>
            </a:pPr>
            <a:r>
              <a:rPr lang="cs-CZ" sz="5600" b="true" dirty="false"/>
              <a:t>Vytvoření max. 12 měsíců, provoz vždy 12 měsíců</a:t>
            </a:r>
          </a:p>
          <a:p>
            <a:pPr marL="432000" lvl="2" indent="-432000">
              <a:lnSpc>
                <a:spcPts val="2500"/>
              </a:lnSpc>
              <a:spcBef>
                <a:spcPts val="600"/>
              </a:spcBef>
              <a:spcAft>
                <a:spcPts val="600"/>
              </a:spcAft>
              <a:buSzPct val="100000"/>
              <a:buFont typeface="Wingdings" panose="05000000000000000000" pitchFamily="2" charset="2"/>
              <a:buChar char=""/>
            </a:pPr>
            <a:r>
              <a:rPr lang="cs-CZ" sz="5600" b="true" dirty="false"/>
              <a:t>Zápis DS do EDS – nejpozději do 4 měsíců od ukončení aktivity vytvoření (tj. i po 12 měsících doby budování, ale pak pozor na splnění provozu ve výši 1,5 násobku budování)</a:t>
            </a:r>
          </a:p>
          <a:p>
            <a:pPr marL="432000" lvl="2" indent="-432000">
              <a:lnSpc>
                <a:spcPts val="2500"/>
              </a:lnSpc>
              <a:spcBef>
                <a:spcPts val="600"/>
              </a:spcBef>
              <a:spcAft>
                <a:spcPts val="600"/>
              </a:spcAft>
              <a:buSzPct val="100000"/>
              <a:buFont typeface="Wingdings" panose="05000000000000000000" pitchFamily="2" charset="2"/>
              <a:buChar char=""/>
            </a:pPr>
            <a:r>
              <a:rPr lang="cs-CZ" sz="5600" b="true" dirty="false"/>
              <a:t>Proces od podání žádosti do uzavření právního aktu (zálohová platba) – cca 2 měsíce</a:t>
            </a:r>
          </a:p>
          <a:p>
            <a:pPr marL="432000" lvl="2" indent="-432000">
              <a:lnSpc>
                <a:spcPts val="2500"/>
              </a:lnSpc>
              <a:spcBef>
                <a:spcPts val="600"/>
              </a:spcBef>
              <a:spcAft>
                <a:spcPts val="600"/>
              </a:spcAft>
              <a:buSzPct val="100000"/>
              <a:buFont typeface="Wingdings" panose="05000000000000000000" pitchFamily="2" charset="2"/>
              <a:buChar char=""/>
            </a:pPr>
            <a:endParaRPr lang="cs-CZ" sz="5600" b="true" dirty="false">
              <a:solidFill>
                <a:srgbClr val="FF0000"/>
              </a:solidFill>
            </a:endParaRPr>
          </a:p>
          <a:p>
            <a:pPr marL="0" indent="0" algn="ctr">
              <a:lnSpc>
                <a:spcPts val="2500"/>
              </a:lnSpc>
              <a:buNone/>
            </a:pPr>
            <a:r>
              <a:rPr lang="cs-CZ" sz="5600" b="true" dirty="false">
                <a:solidFill>
                  <a:srgbClr val="FF0000"/>
                </a:solidFill>
              </a:rPr>
              <a:t>Je čas podat žádost o podporu a je možné otevřít DS již v září (zápisy)</a:t>
            </a:r>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10</a:t>
            </a:fld>
            <a:endParaRPr lang="cs-CZ" dirty="false">
              <a:solidFill>
                <a:srgbClr val="084A8B"/>
              </a:solidFill>
            </a:endParaRPr>
          </a:p>
        </p:txBody>
      </p:sp>
      <p:pic>
        <p:nvPicPr>
          <p:cNvPr id="5" name="Grafický objekt 4" descr="Šipka dolů se souvislou výplní">
            <a:extLst>
              <a:ext uri="{FF2B5EF4-FFF2-40B4-BE49-F238E27FC236}">
                <a16:creationId xmlns:a16="http://schemas.microsoft.com/office/drawing/2014/main" id="{987D4E9D-E6D1-6A44-098F-09DA1174B39E}"/>
              </a:ext>
            </a:extLst>
          </p:cNvPr>
          <p:cNvPicPr>
            <a:picLocks noChangeAspect="true"/>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89080" y="5442912"/>
            <a:ext cx="529208" cy="434360"/>
          </a:xfrm>
          <a:prstGeom prst="rect">
            <a:avLst/>
          </a:prstGeom>
        </p:spPr>
      </p:pic>
    </p:spTree>
    <p:extLst>
      <p:ext uri="{BB962C8B-B14F-4D97-AF65-F5344CB8AC3E}">
        <p14:creationId xmlns:p14="http://schemas.microsoft.com/office/powerpoint/2010/main" val="162634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Podání žádosti – Co je POtřeba</a:t>
            </a:r>
            <a:endParaRPr lang="cs-CZ" dirty="false"/>
          </a:p>
        </p:txBody>
      </p:sp>
      <p:sp>
        <p:nvSpPr>
          <p:cNvPr id="3" name="Zástupný symbol pro obsah 2"/>
          <p:cNvSpPr>
            <a:spLocks noGrp="true"/>
          </p:cNvSpPr>
          <p:nvPr>
            <p:ph idx="1"/>
          </p:nvPr>
        </p:nvSpPr>
        <p:spPr>
          <a:xfrm>
            <a:off x="442402" y="1412776"/>
            <a:ext cx="8208912" cy="4824536"/>
          </a:xfrm>
        </p:spPr>
        <p:txBody>
          <a:bodyPr>
            <a:normAutofit/>
          </a:bodyPr>
          <a:lstStyle/>
          <a:p>
            <a:pPr marL="432000" lvl="2" indent="-432000">
              <a:lnSpc>
                <a:spcPts val="2880"/>
              </a:lnSpc>
              <a:spcBef>
                <a:spcPts val="600"/>
              </a:spcBef>
              <a:spcAft>
                <a:spcPts val="600"/>
              </a:spcAft>
              <a:buSzPct val="100000"/>
              <a:buFont typeface="Wingdings" panose="05000000000000000000" pitchFamily="2" charset="2"/>
              <a:buChar char=""/>
            </a:pPr>
            <a:r>
              <a:rPr lang="cs-CZ" sz="1400" b="true" dirty="false"/>
              <a:t>Být oprávněným žadatelem ve skupině A výzvy 61 (kraje, obce a jimi zřízené příspěvkové organizace, dobrovolné svazky obcí a OSS a jimi zřízené příspěvkové organizace), přičemž žadatelem o podporu může být POUZE ten, kdo bude dětskou skupinu přímo provozovat.</a:t>
            </a:r>
          </a:p>
          <a:p>
            <a:r>
              <a:rPr lang="pl-PL" sz="1400" b="true" u="sng" dirty="false"/>
              <a:t>Doklad  o právu užívat objekt nebo prostory </a:t>
            </a:r>
            <a:r>
              <a:rPr lang="cs-CZ" sz="1400" b="true" u="sng" dirty="false"/>
              <a:t>na adrese místa realizace projektu </a:t>
            </a:r>
            <a:r>
              <a:rPr lang="cs-CZ" sz="1400" b="true" dirty="false"/>
              <a:t>(= místo poskytování služby). </a:t>
            </a:r>
            <a:r>
              <a:rPr lang="cs-CZ" sz="1400" b="true" dirty="false">
                <a:solidFill>
                  <a:srgbClr val="FF0000"/>
                </a:solidFill>
              </a:rPr>
              <a:t>Adresu místa realizace, uvedenou v žádosti o podporu, již nelze po podání žádosti o podporu změnit. </a:t>
            </a:r>
            <a:r>
              <a:rPr lang="cs-CZ" sz="1400" dirty="false"/>
              <a:t>(Výjimka v případě zásahu vyšší moci v katastrálním území okresu, který byl uveden v žádosti o podporu.) </a:t>
            </a:r>
          </a:p>
          <a:p>
            <a:pPr lvl="1"/>
            <a:r>
              <a:rPr lang="cs-CZ" sz="1200" dirty="false"/>
              <a:t>Zásah vyšší moci = živelná pohroma, vyhoření, negativní stanovisko schvalujících úřadů</a:t>
            </a:r>
          </a:p>
          <a:p>
            <a:pPr lvl="1"/>
            <a:r>
              <a:rPr lang="cs-CZ" sz="1200" dirty="false"/>
              <a:t>NE – nesouhlas majitele objektu, ukončení pronájmu, chybějící kolaudace atp.</a:t>
            </a:r>
          </a:p>
          <a:p>
            <a:r>
              <a:rPr lang="cs-CZ" sz="1400" b="true" dirty="false"/>
              <a:t>Elektronický podpis pro účely MPSV = kvalifikovaný certifikát</a:t>
            </a:r>
          </a:p>
          <a:p>
            <a:pPr marL="432000" lvl="2" indent="-432000">
              <a:lnSpc>
                <a:spcPts val="2880"/>
              </a:lnSpc>
              <a:spcBef>
                <a:spcPts val="600"/>
              </a:spcBef>
              <a:spcAft>
                <a:spcPts val="600"/>
              </a:spcAft>
              <a:buSzPct val="100000"/>
              <a:buFont typeface="Wingdings" panose="05000000000000000000" pitchFamily="2" charset="2"/>
              <a:buChar char=""/>
            </a:pPr>
            <a:endParaRPr lang="cs-CZ" sz="1400" b="true" dirty="false"/>
          </a:p>
          <a:p>
            <a:pPr marL="432000" lvl="2" indent="-432000">
              <a:lnSpc>
                <a:spcPts val="2880"/>
              </a:lnSpc>
              <a:spcBef>
                <a:spcPts val="600"/>
              </a:spcBef>
              <a:spcAft>
                <a:spcPts val="600"/>
              </a:spcAft>
              <a:buSzPct val="100000"/>
              <a:buFont typeface="Wingdings" panose="05000000000000000000" pitchFamily="2" charset="2"/>
              <a:buChar char=""/>
            </a:pPr>
            <a:endParaRPr lang="cs-CZ" sz="1400" b="true" dirty="false"/>
          </a:p>
          <a:p>
            <a:pPr marL="432000" lvl="2" indent="-432000">
              <a:lnSpc>
                <a:spcPts val="2880"/>
              </a:lnSpc>
              <a:spcBef>
                <a:spcPts val="600"/>
              </a:spcBef>
              <a:spcAft>
                <a:spcPts val="600"/>
              </a:spcAft>
              <a:buSzPct val="100000"/>
              <a:buFont typeface="Wingdings" panose="05000000000000000000" pitchFamily="2" charset="2"/>
              <a:buChar char=""/>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11</a:t>
            </a:fld>
            <a:endParaRPr lang="cs-CZ" dirty="false">
              <a:solidFill>
                <a:srgbClr val="084A8B"/>
              </a:solidFill>
            </a:endParaRPr>
          </a:p>
        </p:txBody>
      </p:sp>
    </p:spTree>
    <p:extLst>
      <p:ext uri="{BB962C8B-B14F-4D97-AF65-F5344CB8AC3E}">
        <p14:creationId xmlns:p14="http://schemas.microsoft.com/office/powerpoint/2010/main" val="2562999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Podání žádosti – doklad o právu užívat objekt nebo prostory</a:t>
            </a:r>
            <a:endParaRPr lang="cs-CZ" dirty="false"/>
          </a:p>
        </p:txBody>
      </p:sp>
      <p:sp>
        <p:nvSpPr>
          <p:cNvPr id="3" name="Zástupný symbol pro obsah 2"/>
          <p:cNvSpPr>
            <a:spLocks noGrp="true"/>
          </p:cNvSpPr>
          <p:nvPr>
            <p:ph idx="1"/>
          </p:nvPr>
        </p:nvSpPr>
        <p:spPr>
          <a:xfrm>
            <a:off x="-24950" y="1315676"/>
            <a:ext cx="8712968" cy="5292568"/>
          </a:xfrm>
        </p:spPr>
        <p:txBody>
          <a:bodyPr numCol="1"/>
          <a:lstStyle/>
          <a:p>
            <a:pPr marL="414000" lvl="1" indent="0">
              <a:buNone/>
            </a:pPr>
            <a:r>
              <a:rPr lang="cs-CZ" dirty="false"/>
              <a:t>Součástí žádosti o podporu je nutno doložit </a:t>
            </a:r>
            <a:r>
              <a:rPr lang="cs-CZ" b="true" dirty="false"/>
              <a:t>doklad o právu užívat objekt nebo prostory</a:t>
            </a:r>
            <a:r>
              <a:rPr lang="cs-CZ" dirty="false"/>
              <a:t>,  z něhož vyplývá oprávnění tento objekt nebo prostory užívat k poskytování služby péče o dítě.</a:t>
            </a:r>
          </a:p>
          <a:p>
            <a:pPr marL="2262600" lvl="5" indent="0">
              <a:buNone/>
            </a:pPr>
            <a:r>
              <a:rPr lang="cs-CZ" dirty="false"/>
              <a:t>Výpis z katastru nemovitostí</a:t>
            </a:r>
          </a:p>
          <a:p>
            <a:pPr marL="2262600" lvl="5" indent="0">
              <a:buNone/>
            </a:pPr>
            <a:r>
              <a:rPr lang="cs-CZ" dirty="false"/>
              <a:t>Nájemní (podnájemní) smlouva – </a:t>
            </a:r>
            <a:r>
              <a:rPr lang="cs-CZ" dirty="false">
                <a:solidFill>
                  <a:schemeClr val="accent6"/>
                </a:solidFill>
              </a:rPr>
              <a:t>POZOR NA</a:t>
            </a:r>
            <a:br>
              <a:rPr lang="cs-CZ" dirty="false"/>
            </a:br>
            <a:r>
              <a:rPr lang="cs-CZ" b="true" u="sng" dirty="false">
                <a:solidFill>
                  <a:schemeClr val="accent6"/>
                </a:solidFill>
              </a:rPr>
              <a:t>STŘET ZÁJMŮ:</a:t>
            </a:r>
            <a:endParaRPr lang="cs-CZ" b="true" u="sng" dirty="false"/>
          </a:p>
          <a:p>
            <a:pPr marL="666000" lvl="2" indent="0" algn="just">
              <a:buNone/>
            </a:pPr>
            <a:endParaRPr lang="cs-CZ" dirty="false"/>
          </a:p>
          <a:p>
            <a:pPr marL="2262600" lvl="5" indent="0" algn="just">
              <a:buNone/>
            </a:pPr>
            <a:endParaRPr lang="cs-CZ" dirty="false"/>
          </a:p>
          <a:p>
            <a:pPr marL="2262600" lvl="5" indent="0" algn="just">
              <a:buNone/>
            </a:pPr>
            <a:endParaRPr lang="cs-CZ" dirty="false"/>
          </a:p>
          <a:p>
            <a:pPr marL="2262600" lvl="5" indent="0" algn="just">
              <a:buNone/>
            </a:pPr>
            <a:endParaRPr lang="cs-CZ" dirty="false"/>
          </a:p>
          <a:p>
            <a:pPr marL="2262600" lvl="5" indent="0" algn="just">
              <a:buNone/>
            </a:pPr>
            <a:endParaRPr lang="cs-CZ" dirty="false"/>
          </a:p>
          <a:p>
            <a:pPr marL="2262600" lvl="5" indent="0" algn="just">
              <a:buNone/>
            </a:pPr>
            <a:endParaRPr lang="cs-CZ" dirty="false"/>
          </a:p>
          <a:p>
            <a:pPr marL="2262600" lvl="5" indent="0" algn="just">
              <a:buNone/>
            </a:pPr>
            <a:r>
              <a:rPr lang="cs-CZ" b="true" dirty="false"/>
              <a:t>Povinnost doložit doklad při prvním podání žádosti o podporu</a:t>
            </a:r>
          </a:p>
          <a:p>
            <a:pPr marL="414000" lvl="1" indent="0">
              <a:buNone/>
            </a:pPr>
            <a:endParaRPr lang="cs-CZ" dirty="false"/>
          </a:p>
          <a:p>
            <a:pPr marL="414000" lvl="1" indent="0">
              <a:buNone/>
            </a:pPr>
            <a:endParaRPr lang="cs-CZ" sz="1700" dirty="false"/>
          </a:p>
          <a:p>
            <a:pPr marL="414000" lvl="1" indent="0">
              <a:buNone/>
            </a:pPr>
            <a:endParaRPr lang="cs-CZ" dirty="false"/>
          </a:p>
          <a:p>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12</a:t>
            </a:fld>
            <a:endParaRPr lang="cs-CZ" dirty="false"/>
          </a:p>
        </p:txBody>
      </p:sp>
      <p:pic>
        <p:nvPicPr>
          <p:cNvPr id="6" name="Grafický objekt 5" descr="Smlouva se souvislou výplní">
            <a:extLst>
              <a:ext uri="{FF2B5EF4-FFF2-40B4-BE49-F238E27FC236}">
                <a16:creationId xmlns:a16="http://schemas.microsoft.com/office/drawing/2014/main" id="{D391A536-0C73-D8F7-11D7-CF375EEAD92E}"/>
              </a:ext>
            </a:extLst>
          </p:cNvPr>
          <p:cNvPicPr>
            <a:picLocks noChangeAspect="true"/>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7743" y="2350146"/>
            <a:ext cx="1017072" cy="1017072"/>
          </a:xfrm>
          <a:prstGeom prst="rect">
            <a:avLst/>
          </a:prstGeom>
        </p:spPr>
      </p:pic>
      <p:pic>
        <p:nvPicPr>
          <p:cNvPr id="8" name="Grafický objekt 7" descr="Denní kalendář se souvislou výplní">
            <a:extLst>
              <a:ext uri="{FF2B5EF4-FFF2-40B4-BE49-F238E27FC236}">
                <a16:creationId xmlns:a16="http://schemas.microsoft.com/office/drawing/2014/main" id="{05377B28-FEA6-3D32-21CC-7935F65653AF}"/>
              </a:ext>
            </a:extLst>
          </p:cNvPr>
          <p:cNvPicPr>
            <a:picLocks noChangeAspect="true"/>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99079" y="5280522"/>
            <a:ext cx="914400" cy="914400"/>
          </a:xfrm>
          <a:prstGeom prst="rect">
            <a:avLst/>
          </a:prstGeom>
        </p:spPr>
      </p:pic>
      <p:pic>
        <p:nvPicPr>
          <p:cNvPr id="5" name="Grafický objekt 4" descr="Odznak, křížek se souvislou výplní">
            <a:extLst>
              <a:ext uri="{FF2B5EF4-FFF2-40B4-BE49-F238E27FC236}">
                <a16:creationId xmlns:a16="http://schemas.microsoft.com/office/drawing/2014/main" id="{7EFF73FA-CFDC-49E8-8820-B959FCE0C059}"/>
              </a:ext>
            </a:extLst>
          </p:cNvPr>
          <p:cNvPicPr>
            <a:picLocks noChangeAspect="true"/>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07953" y="4165471"/>
            <a:ext cx="696652" cy="696652"/>
          </a:xfrm>
          <a:prstGeom prst="rect">
            <a:avLst/>
          </a:prstGeom>
        </p:spPr>
      </p:pic>
      <p:graphicFrame>
        <p:nvGraphicFramePr>
          <p:cNvPr id="7" name="Tabulka 6">
            <a:extLst>
              <a:ext uri="{FF2B5EF4-FFF2-40B4-BE49-F238E27FC236}">
                <a16:creationId xmlns:a16="http://schemas.microsoft.com/office/drawing/2014/main" id="{BD1FB5AD-8D1E-D2E8-FE3E-753B563C64BD}"/>
              </a:ext>
            </a:extLst>
          </p:cNvPr>
          <p:cNvGraphicFramePr>
            <a:graphicFrameLocks noGrp="true"/>
          </p:cNvGraphicFramePr>
          <p:nvPr/>
        </p:nvGraphicFramePr>
        <p:xfrm>
          <a:off x="2147422" y="3542538"/>
          <a:ext cx="6636298" cy="1737984"/>
        </p:xfrm>
        <a:graphic>
          <a:graphicData uri="http://schemas.openxmlformats.org/drawingml/2006/table">
            <a:tbl>
              <a:tblPr>
                <a:tableStyleId>{93296810-A885-4BE3-A3E7-6D5BEEA58F35}</a:tableStyleId>
              </a:tblPr>
              <a:tblGrid>
                <a:gridCol w="1397115">
                  <a:extLst>
                    <a:ext uri="{9D8B030D-6E8A-4147-A177-3AD203B41FA5}">
                      <a16:colId xmlns:a16="http://schemas.microsoft.com/office/drawing/2014/main" val="2130723536"/>
                    </a:ext>
                  </a:extLst>
                </a:gridCol>
                <a:gridCol w="5239183">
                  <a:extLst>
                    <a:ext uri="{9D8B030D-6E8A-4147-A177-3AD203B41FA5}">
                      <a16:colId xmlns:a16="http://schemas.microsoft.com/office/drawing/2014/main" val="3161637115"/>
                    </a:ext>
                  </a:extLst>
                </a:gridCol>
              </a:tblGrid>
              <a:tr h="93271">
                <a:tc>
                  <a:txBody>
                    <a:bodyPr/>
                    <a:lstStyle/>
                    <a:p>
                      <a:pPr algn="ctr" fontAlgn="ctr"/>
                      <a:r>
                        <a:rPr lang="cs-CZ" sz="1600" b="true" u="none" strike="noStrike" dirty="false">
                          <a:solidFill>
                            <a:schemeClr val="accent6"/>
                          </a:solidFill>
                          <a:effectLst/>
                        </a:rPr>
                        <a:t>Nájemce</a:t>
                      </a:r>
                      <a:endParaRPr lang="cs-CZ" sz="1600" b="true" i="false" u="none" strike="noStrike" dirty="false">
                        <a:solidFill>
                          <a:schemeClr val="accent6"/>
                        </a:solidFill>
                        <a:effectLst/>
                        <a:latin typeface="Arial" panose="020B0604020202020204" pitchFamily="34" charset="0"/>
                      </a:endParaRPr>
                    </a:p>
                  </a:txBody>
                  <a:tcPr marL="9525" marR="9525" marT="9525" marB="0" anchor="ctr"/>
                </a:tc>
                <a:tc>
                  <a:txBody>
                    <a:bodyPr/>
                    <a:lstStyle/>
                    <a:p>
                      <a:pPr algn="ctr" fontAlgn="ctr"/>
                      <a:r>
                        <a:rPr lang="cs-CZ" sz="1600" b="true" u="none" strike="noStrike" dirty="false">
                          <a:solidFill>
                            <a:schemeClr val="accent6"/>
                          </a:solidFill>
                          <a:effectLst/>
                        </a:rPr>
                        <a:t>Vlastník / pronajímatel / </a:t>
                      </a:r>
                      <a:r>
                        <a:rPr lang="cs-CZ" sz="1600" b="true" u="none" strike="noStrike" dirty="false" err="true">
                          <a:solidFill>
                            <a:schemeClr val="accent6"/>
                          </a:solidFill>
                          <a:effectLst/>
                        </a:rPr>
                        <a:t>podnajímatel</a:t>
                      </a:r>
                      <a:endParaRPr lang="cs-CZ" sz="1600" b="true" i="false" u="none" strike="noStrike" dirty="false">
                        <a:solidFill>
                          <a:schemeClr val="accent6"/>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778435334"/>
                  </a:ext>
                </a:extLst>
              </a:tr>
              <a:tr h="293831">
                <a:tc rowSpan="5">
                  <a:txBody>
                    <a:bodyPr/>
                    <a:lstStyle/>
                    <a:p>
                      <a:pPr algn="ctr" fontAlgn="ctr"/>
                      <a:r>
                        <a:rPr lang="cs-CZ" sz="1600" u="none" strike="noStrike" dirty="false">
                          <a:solidFill>
                            <a:schemeClr val="accent6"/>
                          </a:solidFill>
                          <a:effectLst/>
                        </a:rPr>
                        <a:t>Žadatel</a:t>
                      </a:r>
                      <a:endParaRPr lang="cs-CZ" sz="1600" b="false" i="false" u="none" strike="noStrike" dirty="false">
                        <a:solidFill>
                          <a:schemeClr val="accent6"/>
                        </a:solidFill>
                        <a:effectLst/>
                        <a:latin typeface="Arial" panose="020B0604020202020204" pitchFamily="34" charset="0"/>
                      </a:endParaRPr>
                    </a:p>
                  </a:txBody>
                  <a:tcPr marL="9525" marR="9525" marT="9525" marB="0" anchor="ctr"/>
                </a:tc>
                <a:tc>
                  <a:txBody>
                    <a:bodyPr/>
                    <a:lstStyle/>
                    <a:p>
                      <a:pPr algn="ctr" fontAlgn="ctr"/>
                      <a:r>
                        <a:rPr lang="cs-CZ" sz="1600" u="none" strike="noStrike">
                          <a:solidFill>
                            <a:schemeClr val="accent6"/>
                          </a:solidFill>
                          <a:effectLst/>
                        </a:rPr>
                        <a:t>Statutární zástupce žadatele</a:t>
                      </a:r>
                      <a:endParaRPr lang="cs-CZ" sz="1600" b="false" i="false" u="none" strike="noStrike">
                        <a:solidFill>
                          <a:schemeClr val="accent6"/>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197970665"/>
                  </a:ext>
                </a:extLst>
              </a:tr>
              <a:tr h="293831">
                <a:tc vMerge="true">
                  <a:txBody>
                    <a:bodyPr/>
                    <a:lstStyle/>
                    <a:p>
                      <a:endParaRPr lang="cs-CZ"/>
                    </a:p>
                  </a:txBody>
                  <a:tcPr/>
                </a:tc>
                <a:tc>
                  <a:txBody>
                    <a:bodyPr/>
                    <a:lstStyle/>
                    <a:p>
                      <a:pPr algn="ctr" fontAlgn="ctr"/>
                      <a:r>
                        <a:rPr lang="cs-CZ" sz="1600" u="none" strike="noStrike" dirty="false">
                          <a:solidFill>
                            <a:schemeClr val="accent6"/>
                          </a:solidFill>
                          <a:effectLst/>
                        </a:rPr>
                        <a:t>Člen statutárního orgánu žadatele</a:t>
                      </a:r>
                      <a:endParaRPr lang="cs-CZ" sz="1600" b="false" i="false" u="none" strike="noStrike" dirty="false">
                        <a:solidFill>
                          <a:schemeClr val="accent6"/>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490939967"/>
                  </a:ext>
                </a:extLst>
              </a:tr>
              <a:tr h="293831">
                <a:tc vMerge="true">
                  <a:txBody>
                    <a:bodyPr/>
                    <a:lstStyle/>
                    <a:p>
                      <a:endParaRPr lang="cs-CZ"/>
                    </a:p>
                  </a:txBody>
                  <a:tcPr/>
                </a:tc>
                <a:tc>
                  <a:txBody>
                    <a:bodyPr/>
                    <a:lstStyle/>
                    <a:p>
                      <a:pPr algn="ctr" fontAlgn="ctr"/>
                      <a:r>
                        <a:rPr lang="cs-CZ" sz="1600" u="none" strike="noStrike" dirty="false">
                          <a:solidFill>
                            <a:schemeClr val="accent6"/>
                          </a:solidFill>
                          <a:effectLst/>
                        </a:rPr>
                        <a:t>Zaměstnanec žadatele</a:t>
                      </a:r>
                      <a:endParaRPr lang="cs-CZ" sz="1600" b="false" i="false" u="none" strike="noStrike" dirty="false">
                        <a:solidFill>
                          <a:schemeClr val="accent6"/>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436207588"/>
                  </a:ext>
                </a:extLst>
              </a:tr>
              <a:tr h="293831">
                <a:tc vMerge="true">
                  <a:txBody>
                    <a:bodyPr/>
                    <a:lstStyle/>
                    <a:p>
                      <a:endParaRPr lang="cs-CZ"/>
                    </a:p>
                  </a:txBody>
                  <a:tcPr/>
                </a:tc>
                <a:tc>
                  <a:txBody>
                    <a:bodyPr/>
                    <a:lstStyle/>
                    <a:p>
                      <a:pPr algn="ctr" fontAlgn="ctr"/>
                      <a:r>
                        <a:rPr lang="cs-CZ" sz="1600" u="none" strike="noStrike" dirty="false">
                          <a:solidFill>
                            <a:schemeClr val="accent6"/>
                          </a:solidFill>
                          <a:effectLst/>
                        </a:rPr>
                        <a:t>Osoba blízká člena statutárního orgánu žadatele</a:t>
                      </a:r>
                    </a:p>
                  </a:txBody>
                  <a:tcPr marL="9525" marR="9525" marT="9525" marB="0" anchor="ctr"/>
                </a:tc>
                <a:extLst>
                  <a:ext uri="{0D108BD9-81ED-4DB2-BD59-A6C34878D82A}">
                    <a16:rowId xmlns:a16="http://schemas.microsoft.com/office/drawing/2014/main" val="4207992386"/>
                  </a:ext>
                </a:extLst>
              </a:tr>
              <a:tr h="309295">
                <a:tc vMerge="true">
                  <a:txBody>
                    <a:bodyPr/>
                    <a:lstStyle/>
                    <a:p>
                      <a:endParaRPr lang="cs-CZ"/>
                    </a:p>
                  </a:txBody>
                  <a:tcPr/>
                </a:tc>
                <a:tc>
                  <a:txBody>
                    <a:bodyPr/>
                    <a:lstStyle/>
                    <a:p>
                      <a:pPr algn="ctr" fontAlgn="ctr"/>
                      <a:r>
                        <a:rPr lang="pl-PL" sz="1600" u="none" strike="noStrike" dirty="false">
                          <a:solidFill>
                            <a:schemeClr val="accent6"/>
                          </a:solidFill>
                          <a:effectLst/>
                        </a:rPr>
                        <a:t> a další, viz </a:t>
                      </a:r>
                      <a:r>
                        <a:rPr lang="pl-PL" sz="1600" u="none" strike="noStrike" dirty="false">
                          <a:solidFill>
                            <a:schemeClr val="accent6"/>
                          </a:solidFill>
                          <a:effectLst/>
                          <a:hlinkClick r:id="rId9">
                            <a:extLst>
                              <a:ext uri="{A12FA001-AC4F-418D-AE19-62706E023703}">
                                <ahyp:hlinkClr xmlns:ahyp="http://schemas.microsoft.com/office/drawing/2018/hyperlinkcolor" val="tx"/>
                              </a:ext>
                            </a:extLst>
                          </a:hlinkClick>
                        </a:rPr>
                        <a:t>Obecná část pravidel OPZ+, kap. 20.1</a:t>
                      </a:r>
                      <a:endParaRPr lang="pl-PL" sz="1600" b="false" i="false" u="none" strike="noStrike" dirty="false">
                        <a:solidFill>
                          <a:schemeClr val="accent6"/>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297574238"/>
                  </a:ext>
                </a:extLst>
              </a:tr>
            </a:tbl>
          </a:graphicData>
        </a:graphic>
      </p:graphicFrame>
      <p:pic>
        <p:nvPicPr>
          <p:cNvPr id="10" name="Grafický objekt 9" descr="Odznak, křížek se souvislou výplní">
            <a:extLst>
              <a:ext uri="{FF2B5EF4-FFF2-40B4-BE49-F238E27FC236}">
                <a16:creationId xmlns:a16="http://schemas.microsoft.com/office/drawing/2014/main" id="{19F4DED6-3F10-F226-3BD2-F054B75370D1}"/>
              </a:ext>
            </a:extLst>
          </p:cNvPr>
          <p:cNvPicPr>
            <a:picLocks noChangeAspect="true"/>
          </p:cNvPicPr>
          <p:nvPr/>
        </p:nvPicPr>
        <p:blipFill>
          <a:blip cstate="print"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78252" y="3802319"/>
            <a:ext cx="266949" cy="266949"/>
          </a:xfrm>
          <a:prstGeom prst="rect">
            <a:avLst/>
          </a:prstGeom>
        </p:spPr>
      </p:pic>
      <p:pic>
        <p:nvPicPr>
          <p:cNvPr id="11" name="Grafický objekt 10" descr="Odznak, křížek se souvislou výplní">
            <a:extLst>
              <a:ext uri="{FF2B5EF4-FFF2-40B4-BE49-F238E27FC236}">
                <a16:creationId xmlns:a16="http://schemas.microsoft.com/office/drawing/2014/main" id="{D90530E2-C1D6-2D23-F75A-A21578736C68}"/>
              </a:ext>
            </a:extLst>
          </p:cNvPr>
          <p:cNvPicPr>
            <a:picLocks noChangeAspect="true"/>
          </p:cNvPicPr>
          <p:nvPr/>
        </p:nvPicPr>
        <p:blipFill>
          <a:blip cstate="print"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78252" y="4099007"/>
            <a:ext cx="266949" cy="266949"/>
          </a:xfrm>
          <a:prstGeom prst="rect">
            <a:avLst/>
          </a:prstGeom>
        </p:spPr>
      </p:pic>
      <p:pic>
        <p:nvPicPr>
          <p:cNvPr id="12" name="Grafický objekt 11" descr="Odznak, křížek se souvislou výplní">
            <a:extLst>
              <a:ext uri="{FF2B5EF4-FFF2-40B4-BE49-F238E27FC236}">
                <a16:creationId xmlns:a16="http://schemas.microsoft.com/office/drawing/2014/main" id="{40A5A39F-BD63-2CF9-DB24-695CF291CDC1}"/>
              </a:ext>
            </a:extLst>
          </p:cNvPr>
          <p:cNvPicPr>
            <a:picLocks noChangeAspect="true"/>
          </p:cNvPicPr>
          <p:nvPr/>
        </p:nvPicPr>
        <p:blipFill>
          <a:blip cstate="print"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78252" y="4408014"/>
            <a:ext cx="266949" cy="266949"/>
          </a:xfrm>
          <a:prstGeom prst="rect">
            <a:avLst/>
          </a:prstGeom>
        </p:spPr>
      </p:pic>
      <p:pic>
        <p:nvPicPr>
          <p:cNvPr id="13" name="Grafický objekt 12" descr="Odznak, křížek se souvislou výplní">
            <a:extLst>
              <a:ext uri="{FF2B5EF4-FFF2-40B4-BE49-F238E27FC236}">
                <a16:creationId xmlns:a16="http://schemas.microsoft.com/office/drawing/2014/main" id="{E6489A39-877C-E67A-C190-83B4D21C50A7}"/>
              </a:ext>
            </a:extLst>
          </p:cNvPr>
          <p:cNvPicPr>
            <a:picLocks noChangeAspect="true"/>
          </p:cNvPicPr>
          <p:nvPr/>
        </p:nvPicPr>
        <p:blipFill>
          <a:blip cstate="print"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78252" y="4691260"/>
            <a:ext cx="266949" cy="266949"/>
          </a:xfrm>
          <a:prstGeom prst="rect">
            <a:avLst/>
          </a:prstGeom>
        </p:spPr>
      </p:pic>
      <p:pic>
        <p:nvPicPr>
          <p:cNvPr id="14" name="Grafický objekt 13" descr="Odznak, křížek se souvislou výplní">
            <a:extLst>
              <a:ext uri="{FF2B5EF4-FFF2-40B4-BE49-F238E27FC236}">
                <a16:creationId xmlns:a16="http://schemas.microsoft.com/office/drawing/2014/main" id="{9ED1E959-32C5-B345-4D95-D32AD615C730}"/>
              </a:ext>
            </a:extLst>
          </p:cNvPr>
          <p:cNvPicPr>
            <a:picLocks noChangeAspect="true"/>
          </p:cNvPicPr>
          <p:nvPr/>
        </p:nvPicPr>
        <p:blipFill>
          <a:blip cstate="print"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78252" y="4985891"/>
            <a:ext cx="266949" cy="266949"/>
          </a:xfrm>
          <a:prstGeom prst="rect">
            <a:avLst/>
          </a:prstGeom>
        </p:spPr>
      </p:pic>
    </p:spTree>
    <p:extLst>
      <p:ext uri="{BB962C8B-B14F-4D97-AF65-F5344CB8AC3E}">
        <p14:creationId xmlns:p14="http://schemas.microsoft.com/office/powerpoint/2010/main" val="3181646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Podání žádosti – další podmínky místa realizace</a:t>
            </a:r>
            <a:endParaRPr lang="cs-CZ" dirty="false"/>
          </a:p>
        </p:txBody>
      </p:sp>
      <p:sp>
        <p:nvSpPr>
          <p:cNvPr id="3" name="Zástupný symbol pro obsah 2"/>
          <p:cNvSpPr>
            <a:spLocks noGrp="true"/>
          </p:cNvSpPr>
          <p:nvPr>
            <p:ph idx="1"/>
          </p:nvPr>
        </p:nvSpPr>
        <p:spPr>
          <a:xfrm>
            <a:off x="539552" y="1340768"/>
            <a:ext cx="8208912" cy="5184576"/>
          </a:xfrm>
        </p:spPr>
        <p:txBody>
          <a:bodyPr>
            <a:normAutofit fontScale="92500"/>
          </a:bodyPr>
          <a:lstStyle/>
          <a:p>
            <a:r>
              <a:rPr lang="cs-CZ" dirty="false"/>
              <a:t>Obecně platí, že tentýž žadatel může získat podporu z OPZ+ </a:t>
            </a:r>
            <a:r>
              <a:rPr lang="cs-CZ" b="true" dirty="false"/>
              <a:t>pouze jednou </a:t>
            </a:r>
            <a:r>
              <a:rPr lang="cs-CZ" dirty="false"/>
              <a:t>na vytvoření nové dětské skupiny </a:t>
            </a:r>
            <a:r>
              <a:rPr lang="cs-CZ" b="true" dirty="false"/>
              <a:t>ve shodných prostorách</a:t>
            </a:r>
            <a:r>
              <a:rPr lang="cs-CZ" dirty="false"/>
              <a:t>.</a:t>
            </a:r>
          </a:p>
          <a:p>
            <a:r>
              <a:rPr lang="cs-CZ" dirty="false"/>
              <a:t>Z OPZ+ není možné podpořit vytvoření nové dětské skupiny v prostorách, ve kterých bylo </a:t>
            </a:r>
            <a:r>
              <a:rPr lang="cs-CZ" b="true" dirty="false"/>
              <a:t>v posledních 6 měsících před podáním žádosti o podporu provozováno jiné zařízení péče o děti </a:t>
            </a:r>
            <a:r>
              <a:rPr lang="cs-CZ" dirty="false"/>
              <a:t>bez ohledu na subjekt provozovatele.</a:t>
            </a:r>
          </a:p>
          <a:p>
            <a:r>
              <a:rPr lang="cs-CZ" dirty="false"/>
              <a:t>Z OPZ+ není možné podpořit vytvoření nové dětské skupiny v prostorách, ve kterých bylo </a:t>
            </a:r>
            <a:r>
              <a:rPr lang="cs-CZ" b="true" dirty="false"/>
              <a:t>v posledních 12 měsících před podáním žádosti o podporu provozováno jiné zařízení péče o děti, </a:t>
            </a:r>
            <a:r>
              <a:rPr lang="cs-CZ" dirty="false"/>
              <a:t>jestliže bylo jeho vytvoření podpořeno z Operačního programu Zaměstnanost nebo z OPZ+, (ledaže jde o jiné prostory a zvýšení celkové kapacity na dané adrese)</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13</a:t>
            </a:fld>
            <a:endParaRPr lang="cs-CZ" dirty="false">
              <a:solidFill>
                <a:srgbClr val="084A8B"/>
              </a:solidFill>
            </a:endParaRPr>
          </a:p>
        </p:txBody>
      </p:sp>
    </p:spTree>
    <p:extLst>
      <p:ext uri="{BB962C8B-B14F-4D97-AF65-F5344CB8AC3E}">
        <p14:creationId xmlns:p14="http://schemas.microsoft.com/office/powerpoint/2010/main" val="2275538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807D72-96AC-4283-8957-9584251641FE}"/>
              </a:ext>
            </a:extLst>
          </p:cNvPr>
          <p:cNvSpPr>
            <a:spLocks noGrp="true"/>
          </p:cNvSpPr>
          <p:nvPr>
            <p:ph type="title"/>
          </p:nvPr>
        </p:nvSpPr>
        <p:spPr/>
        <p:txBody>
          <a:bodyPr/>
          <a:lstStyle/>
          <a:p>
            <a:pPr algn="ctr"/>
            <a:r>
              <a:rPr lang="cs-CZ" sz="2800" dirty="false"/>
              <a:t>Podání žádosti - Plná moc</a:t>
            </a:r>
          </a:p>
        </p:txBody>
      </p:sp>
      <p:sp>
        <p:nvSpPr>
          <p:cNvPr id="3" name="Zástupný obsah 2">
            <a:extLst>
              <a:ext uri="{FF2B5EF4-FFF2-40B4-BE49-F238E27FC236}">
                <a16:creationId xmlns:a16="http://schemas.microsoft.com/office/drawing/2014/main" id="{926D8094-B568-43AC-9CB8-EFF1F17753E4}"/>
              </a:ext>
            </a:extLst>
          </p:cNvPr>
          <p:cNvSpPr>
            <a:spLocks noGrp="true"/>
          </p:cNvSpPr>
          <p:nvPr>
            <p:ph idx="1"/>
          </p:nvPr>
        </p:nvSpPr>
        <p:spPr>
          <a:xfrm>
            <a:off x="251520" y="1340768"/>
            <a:ext cx="8064000" cy="4320000"/>
          </a:xfrm>
        </p:spPr>
        <p:txBody>
          <a:bodyPr/>
          <a:lstStyle/>
          <a:p>
            <a:pPr marL="0" indent="0">
              <a:buNone/>
            </a:pPr>
            <a:r>
              <a:rPr lang="cs-CZ" sz="2800" dirty="false"/>
              <a:t>Podepisovat žádost může i </a:t>
            </a:r>
            <a:r>
              <a:rPr lang="cs-CZ" sz="2800" b="true" dirty="false"/>
              <a:t>zplnomocněná osoba</a:t>
            </a:r>
            <a:r>
              <a:rPr lang="cs-CZ" sz="2800" dirty="false"/>
              <a:t>:</a:t>
            </a:r>
          </a:p>
          <a:p>
            <a:pPr marL="342900" lvl="0" indent="-342900" algn="just">
              <a:lnSpc>
                <a:spcPct val="107000"/>
              </a:lnSpc>
              <a:spcAft>
                <a:spcPts val="1100"/>
              </a:spcAft>
              <a:buClr>
                <a:srgbClr val="063767"/>
              </a:buClr>
              <a:buFont typeface="Symbol" panose="05050102010706020507" pitchFamily="18" charset="2"/>
              <a:buChar char=""/>
            </a:pPr>
            <a:r>
              <a:rPr lang="cs-CZ" sz="1400" b="true" dirty="false">
                <a:effectLst/>
                <a:latin typeface="Arial" panose="020B0604020202020204" pitchFamily="34" charset="0"/>
                <a:ea typeface="Arial" panose="020B0604020202020204" pitchFamily="34" charset="0"/>
                <a:cs typeface="Times New Roman" panose="02020603050405020304" pitchFamily="18" charset="0"/>
              </a:rPr>
              <a:t>elektronická plná moc </a:t>
            </a:r>
            <a:r>
              <a:rPr lang="cs-CZ" sz="1400" dirty="false">
                <a:effectLst/>
                <a:latin typeface="Arial" panose="020B0604020202020204" pitchFamily="34" charset="0"/>
                <a:ea typeface="Arial" panose="020B0604020202020204" pitchFamily="34" charset="0"/>
                <a:cs typeface="Times New Roman" panose="02020603050405020304" pitchFamily="18" charset="0"/>
              </a:rPr>
              <a:t>– zmocnitel podepíše plnou moc přímo v aplikaci IS KP21+ a zmocněnec, který je na základě plné moci zmocněn k nějakému úkonu, přímo v IS KP21+ potvrdí svým elektronickým podpisem přijetí této plné moci. Podpisy se připojují k souboru, který je třeba vložit do IS KP21+ na záznamu plné moci;</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1100"/>
              </a:spcAft>
              <a:buClr>
                <a:srgbClr val="063767"/>
              </a:buClr>
              <a:buFont typeface="Symbol" panose="05050102010706020507" pitchFamily="18" charset="2"/>
              <a:buChar char=""/>
            </a:pPr>
            <a:r>
              <a:rPr lang="cs-CZ" sz="1400" b="true" dirty="false">
                <a:effectLst/>
                <a:latin typeface="Arial" panose="020B0604020202020204" pitchFamily="34" charset="0"/>
                <a:ea typeface="Arial" panose="020B0604020202020204" pitchFamily="34" charset="0"/>
                <a:cs typeface="Times New Roman" panose="02020603050405020304" pitchFamily="18" charset="0"/>
              </a:rPr>
              <a:t>úředně/notářsky ověřená papírová plná moc </a:t>
            </a:r>
            <a:r>
              <a:rPr lang="cs-CZ" sz="1400" dirty="false">
                <a:effectLst/>
                <a:latin typeface="Arial" panose="020B0604020202020204" pitchFamily="34" charset="0"/>
                <a:ea typeface="Arial" panose="020B0604020202020204" pitchFamily="34" charset="0"/>
                <a:cs typeface="Times New Roman" panose="02020603050405020304" pitchFamily="18" charset="0"/>
              </a:rPr>
              <a:t>– plnou moc v listinné podobě s úředně/notářsky ověřeným podpisem zmocnitele žadatel naskenuje a vloží k záznamu plné moci v IS KP21+. V IS KP21+ zmocněnec potvrdí připojením svého elektronického podpisu k vloženému dokumentu správnost a přijetí této plné moci. Žadatel musí originál papírové plné moci archivovat a na vyžádání jej ŘO poskytnout. Papírovou plnou mocí může být také vnitřní dokument organizace, ze kterého vyplývá, že organizaci je oprávněn zastupovat např. řídicí pracovník na určité pozici (ze strany zmocnitele postačuje podpis na listině, soubor vložený do IS KP21+ podepisuje elektronicky zmocněnec). ŘO vyžaduje autorizovanou konverzi vnitřního dokumentu organizace do podoby souboru, který se přikládá k záznamu plné moci. Záznam plné moci v IS KP21+ podepisuje elektronicky pouze zmocněnec.</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cs-CZ" dirty="false"/>
          </a:p>
        </p:txBody>
      </p:sp>
      <p:sp>
        <p:nvSpPr>
          <p:cNvPr id="4" name="Zástupný symbol pro číslo snímku 3">
            <a:extLst>
              <a:ext uri="{FF2B5EF4-FFF2-40B4-BE49-F238E27FC236}">
                <a16:creationId xmlns:a16="http://schemas.microsoft.com/office/drawing/2014/main" id="{4A2FB4B5-3119-4167-A27E-8FA2311E3668}"/>
              </a:ext>
            </a:extLst>
          </p:cNvPr>
          <p:cNvSpPr>
            <a:spLocks noGrp="true"/>
          </p:cNvSpPr>
          <p:nvPr>
            <p:ph type="sldNum" sz="quarter" idx="12"/>
          </p:nvPr>
        </p:nvSpPr>
        <p:spPr/>
        <p:txBody>
          <a:bodyPr/>
          <a:lstStyle/>
          <a:p>
            <a:fld id="{479BF083-4774-43B1-9AB0-5CC1AC5DD8EE}" type="slidenum">
              <a:rPr lang="cs-CZ" smtClean="false"/>
              <a:pPr/>
              <a:t>14</a:t>
            </a:fld>
            <a:endParaRPr lang="cs-CZ" dirty="false"/>
          </a:p>
        </p:txBody>
      </p:sp>
      <p:pic>
        <p:nvPicPr>
          <p:cNvPr id="6" name="Grafický objekt 5" descr="Smlouva se souvislou výplní">
            <a:extLst>
              <a:ext uri="{FF2B5EF4-FFF2-40B4-BE49-F238E27FC236}">
                <a16:creationId xmlns:a16="http://schemas.microsoft.com/office/drawing/2014/main" id="{AF72BD5D-F020-C810-56D8-8F8B214A63E4}"/>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283075" y="1221640"/>
            <a:ext cx="914400" cy="914400"/>
          </a:xfrm>
          <a:prstGeom prst="rect">
            <a:avLst/>
          </a:prstGeom>
        </p:spPr>
      </p:pic>
    </p:spTree>
    <p:extLst>
      <p:ext uri="{BB962C8B-B14F-4D97-AF65-F5344CB8AC3E}">
        <p14:creationId xmlns:p14="http://schemas.microsoft.com/office/powerpoint/2010/main" val="590767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807D72-96AC-4283-8957-9584251641FE}"/>
              </a:ext>
            </a:extLst>
          </p:cNvPr>
          <p:cNvSpPr>
            <a:spLocks noGrp="true"/>
          </p:cNvSpPr>
          <p:nvPr>
            <p:ph type="title"/>
          </p:nvPr>
        </p:nvSpPr>
        <p:spPr/>
        <p:txBody>
          <a:bodyPr/>
          <a:lstStyle/>
          <a:p>
            <a:pPr algn="ctr"/>
            <a:r>
              <a:rPr lang="pl-PL" sz="2800" dirty="false"/>
              <a:t>Podání žádosti – </a:t>
            </a:r>
            <a:r>
              <a:rPr lang="cs-CZ" sz="2800" dirty="false"/>
              <a:t>Plná moc</a:t>
            </a:r>
          </a:p>
        </p:txBody>
      </p:sp>
      <p:sp>
        <p:nvSpPr>
          <p:cNvPr id="3" name="Zástupný obsah 2">
            <a:extLst>
              <a:ext uri="{FF2B5EF4-FFF2-40B4-BE49-F238E27FC236}">
                <a16:creationId xmlns:a16="http://schemas.microsoft.com/office/drawing/2014/main" id="{926D8094-B568-43AC-9CB8-EFF1F17753E4}"/>
              </a:ext>
            </a:extLst>
          </p:cNvPr>
          <p:cNvSpPr>
            <a:spLocks noGrp="true"/>
          </p:cNvSpPr>
          <p:nvPr>
            <p:ph idx="1"/>
          </p:nvPr>
        </p:nvSpPr>
        <p:spPr>
          <a:xfrm>
            <a:off x="251520" y="1484784"/>
            <a:ext cx="8064000" cy="4320000"/>
          </a:xfrm>
        </p:spPr>
        <p:txBody>
          <a:bodyPr/>
          <a:lstStyle/>
          <a:p>
            <a:r>
              <a:rPr lang="cs-CZ" dirty="false"/>
              <a:t>Plná moc musí být vložena do záložky Plné moci v ISKP21+!</a:t>
            </a:r>
          </a:p>
          <a:p>
            <a:r>
              <a:rPr lang="cs-CZ" dirty="false"/>
              <a:t>K dispozici metodika </a:t>
            </a:r>
            <a:r>
              <a:rPr lang="cs-CZ" b="true" dirty="false"/>
              <a:t>Obecné pokyny k ovládání ISKP21+ a ke komunikaci s technickou podporou OPZ+ </a:t>
            </a:r>
            <a:r>
              <a:rPr lang="cs-CZ" dirty="false">
                <a:hlinkClick r:id="rId2"/>
              </a:rPr>
              <a:t>https://www.esfcr.cz/formulare-a-pokyny-potrebne-v-ramci-pripravy-zadosti-o-podporu-opz-plus/-/dokument/18398046</a:t>
            </a:r>
            <a:r>
              <a:rPr lang="cs-CZ" dirty="false"/>
              <a:t>  - kapitola týkající se plných mocí</a:t>
            </a:r>
          </a:p>
        </p:txBody>
      </p:sp>
      <p:sp>
        <p:nvSpPr>
          <p:cNvPr id="4" name="Zástupný symbol pro číslo snímku 3">
            <a:extLst>
              <a:ext uri="{FF2B5EF4-FFF2-40B4-BE49-F238E27FC236}">
                <a16:creationId xmlns:a16="http://schemas.microsoft.com/office/drawing/2014/main" id="{4A2FB4B5-3119-4167-A27E-8FA2311E3668}"/>
              </a:ext>
            </a:extLst>
          </p:cNvPr>
          <p:cNvSpPr>
            <a:spLocks noGrp="true"/>
          </p:cNvSpPr>
          <p:nvPr>
            <p:ph type="sldNum" sz="quarter" idx="12"/>
          </p:nvPr>
        </p:nvSpPr>
        <p:spPr/>
        <p:txBody>
          <a:bodyPr/>
          <a:lstStyle/>
          <a:p>
            <a:fld id="{479BF083-4774-43B1-9AB0-5CC1AC5DD8EE}" type="slidenum">
              <a:rPr lang="cs-CZ" smtClean="false"/>
              <a:pPr/>
              <a:t>15</a:t>
            </a:fld>
            <a:endParaRPr lang="cs-CZ" dirty="false"/>
          </a:p>
        </p:txBody>
      </p:sp>
      <p:pic>
        <p:nvPicPr>
          <p:cNvPr id="5" name="Grafický objekt 4" descr="Smlouva se souvislou výplní">
            <a:extLst>
              <a:ext uri="{FF2B5EF4-FFF2-40B4-BE49-F238E27FC236}">
                <a16:creationId xmlns:a16="http://schemas.microsoft.com/office/drawing/2014/main" id="{A2B42E52-D08F-5095-BB8C-0A6BF8DB87CC}"/>
              </a:ext>
            </a:extLst>
          </p:cNvPr>
          <p:cNvPicPr>
            <a:picLocks noChangeAspect="true"/>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26320" y="5085184"/>
            <a:ext cx="914400" cy="914400"/>
          </a:xfrm>
          <a:prstGeom prst="rect">
            <a:avLst/>
          </a:prstGeom>
        </p:spPr>
      </p:pic>
    </p:spTree>
    <p:extLst>
      <p:ext uri="{BB962C8B-B14F-4D97-AF65-F5344CB8AC3E}">
        <p14:creationId xmlns:p14="http://schemas.microsoft.com/office/powerpoint/2010/main" val="2041687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807D72-96AC-4283-8957-9584251641FE}"/>
              </a:ext>
            </a:extLst>
          </p:cNvPr>
          <p:cNvSpPr>
            <a:spLocks noGrp="true"/>
          </p:cNvSpPr>
          <p:nvPr>
            <p:ph type="title"/>
          </p:nvPr>
        </p:nvSpPr>
        <p:spPr/>
        <p:txBody>
          <a:bodyPr/>
          <a:lstStyle/>
          <a:p>
            <a:pPr algn="ctr"/>
            <a:r>
              <a:rPr lang="pl-PL" sz="2800" dirty="false"/>
              <a:t>Podání žádosti – </a:t>
            </a:r>
            <a:r>
              <a:rPr lang="cs-CZ" sz="2800" dirty="false"/>
              <a:t>Plná moc – nejčastější chyby</a:t>
            </a:r>
          </a:p>
        </p:txBody>
      </p:sp>
      <p:pic>
        <p:nvPicPr>
          <p:cNvPr id="6" name="Zástupný obsah 5">
            <a:extLst>
              <a:ext uri="{FF2B5EF4-FFF2-40B4-BE49-F238E27FC236}">
                <a16:creationId xmlns:a16="http://schemas.microsoft.com/office/drawing/2014/main" id="{410B0BC7-0D24-422B-5368-A43C2C403DF7}"/>
              </a:ext>
            </a:extLst>
          </p:cNvPr>
          <p:cNvPicPr>
            <a:picLocks noGrp="true" noChangeAspect="true"/>
          </p:cNvPicPr>
          <p:nvPr>
            <p:ph idx="1"/>
          </p:nvPr>
        </p:nvPicPr>
        <p:blipFill>
          <a:blip r:embed="rId2"/>
          <a:stretch>
            <a:fillRect/>
          </a:stretch>
        </p:blipFill>
        <p:spPr>
          <a:xfrm>
            <a:off x="24743" y="1772816"/>
            <a:ext cx="9008607" cy="3960440"/>
          </a:xfrm>
        </p:spPr>
      </p:pic>
      <p:sp>
        <p:nvSpPr>
          <p:cNvPr id="4" name="Zástupný symbol pro číslo snímku 3">
            <a:extLst>
              <a:ext uri="{FF2B5EF4-FFF2-40B4-BE49-F238E27FC236}">
                <a16:creationId xmlns:a16="http://schemas.microsoft.com/office/drawing/2014/main" id="{4A2FB4B5-3119-4167-A27E-8FA2311E3668}"/>
              </a:ext>
            </a:extLst>
          </p:cNvPr>
          <p:cNvSpPr>
            <a:spLocks noGrp="true"/>
          </p:cNvSpPr>
          <p:nvPr>
            <p:ph type="sldNum" sz="quarter" idx="12"/>
          </p:nvPr>
        </p:nvSpPr>
        <p:spPr/>
        <p:txBody>
          <a:bodyPr/>
          <a:lstStyle/>
          <a:p>
            <a:fld id="{479BF083-4774-43B1-9AB0-5CC1AC5DD8EE}" type="slidenum">
              <a:rPr lang="cs-CZ" smtClean="false"/>
              <a:pPr/>
              <a:t>16</a:t>
            </a:fld>
            <a:endParaRPr lang="cs-CZ" dirty="false"/>
          </a:p>
        </p:txBody>
      </p:sp>
    </p:spTree>
    <p:extLst>
      <p:ext uri="{BB962C8B-B14F-4D97-AF65-F5344CB8AC3E}">
        <p14:creationId xmlns:p14="http://schemas.microsoft.com/office/powerpoint/2010/main" val="3749390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807D72-96AC-4283-8957-9584251641FE}"/>
              </a:ext>
            </a:extLst>
          </p:cNvPr>
          <p:cNvSpPr>
            <a:spLocks noGrp="true"/>
          </p:cNvSpPr>
          <p:nvPr>
            <p:ph type="title"/>
          </p:nvPr>
        </p:nvSpPr>
        <p:spPr>
          <a:xfrm>
            <a:off x="0" y="0"/>
            <a:ext cx="9144000" cy="1080000"/>
          </a:xfrm>
        </p:spPr>
        <p:txBody>
          <a:bodyPr/>
          <a:lstStyle/>
          <a:p>
            <a:pPr algn="ctr"/>
            <a:r>
              <a:rPr lang="cs-CZ" sz="2800" dirty="false"/>
              <a:t>Podání žádosti - Monitorovací Indikátory</a:t>
            </a:r>
            <a:br>
              <a:rPr lang="cs-CZ" sz="2800" dirty="false"/>
            </a:br>
            <a:endParaRPr lang="cs-CZ" sz="2800" dirty="false"/>
          </a:p>
        </p:txBody>
      </p:sp>
      <p:sp>
        <p:nvSpPr>
          <p:cNvPr id="4" name="Zástupný symbol pro číslo snímku 3">
            <a:extLst>
              <a:ext uri="{FF2B5EF4-FFF2-40B4-BE49-F238E27FC236}">
                <a16:creationId xmlns:a16="http://schemas.microsoft.com/office/drawing/2014/main" id="{4A2FB4B5-3119-4167-A27E-8FA2311E3668}"/>
              </a:ext>
            </a:extLst>
          </p:cNvPr>
          <p:cNvSpPr>
            <a:spLocks noGrp="true"/>
          </p:cNvSpPr>
          <p:nvPr>
            <p:ph type="sldNum" sz="quarter" idx="12"/>
          </p:nvPr>
        </p:nvSpPr>
        <p:spPr/>
        <p:txBody>
          <a:bodyPr/>
          <a:lstStyle/>
          <a:p>
            <a:fld id="{479BF083-4774-43B1-9AB0-5CC1AC5DD8EE}" type="slidenum">
              <a:rPr lang="cs-CZ" smtClean="false"/>
              <a:pPr/>
              <a:t>17</a:t>
            </a:fld>
            <a:endParaRPr lang="cs-CZ" dirty="false"/>
          </a:p>
        </p:txBody>
      </p:sp>
      <p:sp>
        <p:nvSpPr>
          <p:cNvPr id="5" name="Zástupný obsah 4">
            <a:extLst>
              <a:ext uri="{FF2B5EF4-FFF2-40B4-BE49-F238E27FC236}">
                <a16:creationId xmlns:a16="http://schemas.microsoft.com/office/drawing/2014/main" id="{367593BC-710A-87AC-1FC3-0E4C70BBFDDA}"/>
              </a:ext>
            </a:extLst>
          </p:cNvPr>
          <p:cNvSpPr>
            <a:spLocks noGrp="true"/>
          </p:cNvSpPr>
          <p:nvPr>
            <p:ph idx="1"/>
          </p:nvPr>
        </p:nvSpPr>
        <p:spPr/>
        <p:txBody>
          <a:bodyPr/>
          <a:lstStyle/>
          <a:p>
            <a:pPr algn="just">
              <a:lnSpc>
                <a:spcPct val="115000"/>
              </a:lnSpc>
              <a:spcAft>
                <a:spcPts val="1000"/>
              </a:spcAft>
            </a:pPr>
            <a:r>
              <a:rPr lang="cs-CZ" sz="1800" b="true" dirty="false">
                <a:effectLst/>
                <a:latin typeface="Calibri" panose="020F0502020204030204" pitchFamily="34" charset="0"/>
                <a:ea typeface="Calibri" panose="020F0502020204030204" pitchFamily="34" charset="0"/>
                <a:cs typeface="Calibri" panose="020F0502020204030204" pitchFamily="34" charset="0"/>
              </a:rPr>
              <a:t>500 010 </a:t>
            </a:r>
            <a:r>
              <a:rPr lang="pt-BR" sz="1800" b="true" dirty="false">
                <a:effectLst/>
                <a:latin typeface="Calibri" panose="020F0502020204030204" pitchFamily="34" charset="0"/>
                <a:ea typeface="Calibri" panose="020F0502020204030204" pitchFamily="34" charset="0"/>
                <a:cs typeface="Calibri" panose="020F0502020204030204" pitchFamily="34" charset="0"/>
              </a:rPr>
              <a:t>Kapacita podporovaných zařízení péče o děti</a:t>
            </a:r>
            <a:r>
              <a:rPr lang="cs-CZ" sz="1800" dirty="false">
                <a:effectLst/>
                <a:latin typeface="Calibri" panose="020F0502020204030204" pitchFamily="34" charset="0"/>
                <a:ea typeface="Calibri" panose="020F0502020204030204" pitchFamily="34" charset="0"/>
                <a:cs typeface="Calibri" panose="020F0502020204030204" pitchFamily="34" charset="0"/>
              </a:rPr>
              <a:t>, </a:t>
            </a:r>
          </a:p>
          <a:p>
            <a:pPr algn="just">
              <a:lnSpc>
                <a:spcPct val="115000"/>
              </a:lnSpc>
              <a:spcAft>
                <a:spcPts val="1000"/>
              </a:spcAft>
            </a:pPr>
            <a:r>
              <a:rPr lang="cs-CZ" sz="1800" b="true" dirty="false">
                <a:effectLst/>
                <a:latin typeface="Calibri" panose="020F0502020204030204" pitchFamily="34" charset="0"/>
                <a:ea typeface="Calibri" panose="020F0502020204030204" pitchFamily="34" charset="0"/>
                <a:cs typeface="Calibri" panose="020F0502020204030204" pitchFamily="34" charset="0"/>
              </a:rPr>
              <a:t>600 000 Celkový počet účastníků                                     </a:t>
            </a:r>
            <a:r>
              <a:rPr lang="cs-CZ" sz="1800" dirty="false">
                <a:effectLst/>
                <a:latin typeface="Calibri" panose="020F0502020204030204" pitchFamily="34" charset="0"/>
                <a:ea typeface="Calibri" panose="020F0502020204030204" pitchFamily="34" charset="0"/>
                <a:cs typeface="Calibri" panose="020F0502020204030204" pitchFamily="34" charset="0"/>
              </a:rPr>
              <a:t>minimálně ve výši kapacity</a:t>
            </a:r>
          </a:p>
          <a:p>
            <a:pPr algn="just">
              <a:lnSpc>
                <a:spcPct val="115000"/>
              </a:lnSpc>
              <a:spcAft>
                <a:spcPts val="1000"/>
              </a:spcAft>
            </a:pPr>
            <a:r>
              <a:rPr lang="cs-CZ" sz="1800" b="true" dirty="false">
                <a:effectLst/>
                <a:latin typeface="Calibri" panose="020F0502020204030204" pitchFamily="34" charset="0"/>
                <a:ea typeface="Calibri" panose="020F0502020204030204" pitchFamily="34" charset="0"/>
                <a:cs typeface="Calibri" panose="020F0502020204030204" pitchFamily="34" charset="0"/>
              </a:rPr>
              <a:t>501 100 Počet osob využívajících zařízení péče o děti předškolního věku</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cs-CZ" sz="1800" dirty="false">
                <a:effectLst/>
                <a:latin typeface="Calibri" panose="020F0502020204030204" pitchFamily="34" charset="0"/>
                <a:ea typeface="Calibri" panose="020F0502020204030204" pitchFamily="34" charset="0"/>
                <a:cs typeface="Calibri" panose="020F0502020204030204" pitchFamily="34" charset="0"/>
              </a:rPr>
              <a:t>501 202, 679 001, 101 060 – nepovinná hodnota (může být „0“)</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cs-CZ" sz="1800" dirty="false">
                <a:effectLst/>
                <a:latin typeface="Calibri" panose="020F0502020204030204" pitchFamily="34" charset="0"/>
                <a:ea typeface="Calibri" panose="020F0502020204030204" pitchFamily="34" charset="0"/>
                <a:cs typeface="Calibri" panose="020F0502020204030204" pitchFamily="34" charset="0"/>
              </a:rPr>
              <a:t>Všechny MI – </a:t>
            </a:r>
            <a:r>
              <a:rPr lang="cs-CZ" sz="1800" b="true" dirty="false">
                <a:effectLst/>
                <a:latin typeface="Calibri" panose="020F0502020204030204" pitchFamily="34" charset="0"/>
                <a:ea typeface="Calibri" panose="020F0502020204030204" pitchFamily="34" charset="0"/>
                <a:cs typeface="Calibri" panose="020F0502020204030204" pitchFamily="34" charset="0"/>
              </a:rPr>
              <a:t>datum dosažení cílové hodnoty </a:t>
            </a:r>
            <a:r>
              <a:rPr lang="cs-CZ" sz="1800" dirty="false">
                <a:effectLst/>
                <a:latin typeface="Calibri" panose="020F0502020204030204" pitchFamily="34" charset="0"/>
                <a:ea typeface="Calibri" panose="020F0502020204030204" pitchFamily="34" charset="0"/>
                <a:cs typeface="Calibri" panose="020F0502020204030204" pitchFamily="34" charset="0"/>
              </a:rPr>
              <a:t>(konec projektu)</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sz="1800" dirty="false">
                <a:effectLst/>
                <a:latin typeface="Calibri" panose="020F0502020204030204" pitchFamily="34" charset="0"/>
                <a:ea typeface="Calibri" panose="020F0502020204030204" pitchFamily="34" charset="0"/>
              </a:rPr>
              <a:t>Všechny MI – </a:t>
            </a:r>
            <a:r>
              <a:rPr lang="cs-CZ" sz="1800" b="true" dirty="false">
                <a:effectLst/>
                <a:latin typeface="Calibri" panose="020F0502020204030204" pitchFamily="34" charset="0"/>
                <a:ea typeface="Calibri" panose="020F0502020204030204" pitchFamily="34" charset="0"/>
              </a:rPr>
              <a:t>popis</a:t>
            </a:r>
            <a:r>
              <a:rPr lang="cs-CZ" sz="1800" dirty="false">
                <a:effectLst/>
                <a:latin typeface="Calibri" panose="020F0502020204030204" pitchFamily="34" charset="0"/>
                <a:ea typeface="Calibri" panose="020F0502020204030204" pitchFamily="34" charset="0"/>
              </a:rPr>
              <a:t> (nesmí být – nesledujeme X nerelevantní) – např. doplnit:  </a:t>
            </a:r>
            <a:r>
              <a:rPr lang="cs-CZ" sz="1800" i="true" dirty="false">
                <a:effectLst/>
                <a:latin typeface="Calibri" panose="020F0502020204030204" pitchFamily="34" charset="0"/>
                <a:ea typeface="Calibri" panose="020F0502020204030204" pitchFamily="34" charset="0"/>
              </a:rPr>
              <a:t>Hodnota indikátoru nyní nelze stanovit, budeme sledovat v průběhu projektu</a:t>
            </a:r>
            <a:r>
              <a:rPr lang="cs-CZ" sz="1800" dirty="false">
                <a:effectLst/>
                <a:latin typeface="Calibri" panose="020F0502020204030204" pitchFamily="34" charset="0"/>
                <a:ea typeface="Calibri" panose="020F0502020204030204" pitchFamily="34" charset="0"/>
              </a:rPr>
              <a:t>.</a:t>
            </a:r>
          </a:p>
          <a:p>
            <a:pPr marL="0" indent="0">
              <a:buNone/>
            </a:pPr>
            <a:endParaRPr lang="cs-CZ" sz="1800" dirty="false">
              <a:latin typeface="Calibri" panose="020F0502020204030204" pitchFamily="34" charset="0"/>
            </a:endParaRPr>
          </a:p>
          <a:p>
            <a:pPr marL="0" indent="0">
              <a:buNone/>
            </a:pPr>
            <a:r>
              <a:rPr lang="cs-CZ" sz="1800" dirty="false">
                <a:latin typeface="Calibri" panose="020F0502020204030204" pitchFamily="34" charset="0"/>
              </a:rPr>
              <a:t>Případná úprava je možná před vystavením právního aktu.</a:t>
            </a:r>
          </a:p>
        </p:txBody>
      </p:sp>
      <p:cxnSp>
        <p:nvCxnSpPr>
          <p:cNvPr id="9" name="Přímá spojnice 8">
            <a:extLst>
              <a:ext uri="{FF2B5EF4-FFF2-40B4-BE49-F238E27FC236}">
                <a16:creationId xmlns:a16="http://schemas.microsoft.com/office/drawing/2014/main" id="{345F59B5-906C-0801-5787-5758CA53C88B}"/>
              </a:ext>
            </a:extLst>
          </p:cNvPr>
          <p:cNvCxnSpPr>
            <a:cxnSpLocks/>
          </p:cNvCxnSpPr>
          <p:nvPr/>
        </p:nvCxnSpPr>
        <p:spPr>
          <a:xfrm>
            <a:off x="4932040" y="2483752"/>
            <a:ext cx="7953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Přímá spojnice 12">
            <a:extLst>
              <a:ext uri="{FF2B5EF4-FFF2-40B4-BE49-F238E27FC236}">
                <a16:creationId xmlns:a16="http://schemas.microsoft.com/office/drawing/2014/main" id="{64768F85-94F2-E8EB-6D6C-3C32945DE1AE}"/>
              </a:ext>
            </a:extLst>
          </p:cNvPr>
          <p:cNvCxnSpPr>
            <a:cxnSpLocks/>
          </p:cNvCxnSpPr>
          <p:nvPr/>
        </p:nvCxnSpPr>
        <p:spPr>
          <a:xfrm flipV="true">
            <a:off x="5004048" y="2483752"/>
            <a:ext cx="723388" cy="36918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9018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sz="2800" dirty="false"/>
              <a:t>Postup při podávání žádosti</a:t>
            </a:r>
          </a:p>
        </p:txBody>
      </p:sp>
      <p:sp>
        <p:nvSpPr>
          <p:cNvPr id="3" name="Zástupný symbol pro obsah 2"/>
          <p:cNvSpPr>
            <a:spLocks noGrp="true"/>
          </p:cNvSpPr>
          <p:nvPr>
            <p:ph idx="1"/>
          </p:nvPr>
        </p:nvSpPr>
        <p:spPr/>
        <p:txBody>
          <a:bodyPr/>
          <a:lstStyle/>
          <a:p>
            <a:r>
              <a:rPr lang="cs-CZ" dirty="false"/>
              <a:t>POZOR! Veškeré žádosti se zasílají jen v elektronické podobě prostřednictvím IS KP21+</a:t>
            </a:r>
          </a:p>
          <a:p>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18</a:t>
            </a:fld>
            <a:endParaRPr lang="cs-CZ" dirty="false"/>
          </a:p>
        </p:txBody>
      </p:sp>
      <p:pic>
        <p:nvPicPr>
          <p:cNvPr id="5" name="Obrázek 4"/>
          <p:cNvPicPr>
            <a:picLocks noChangeAspect="true"/>
          </p:cNvPicPr>
          <p:nvPr/>
        </p:nvPicPr>
        <p:blipFill>
          <a:blip cstate="print" r:embed="rId2">
            <a:extLst>
              <a:ext uri="{BEBA8EAE-BF5A-486C-A8C5-ECC9F3942E4B}">
                <a14:imgProps xmlns:a14="http://schemas.microsoft.com/office/drawing/2010/main">
                  <a14:imgLayer r:embed="rId3">
                    <a14:imgEffect>
                      <a14:backgroundRemoval b="98833" l="10000" r="90000" t="167"/>
                    </a14:imgEffect>
                  </a14:imgLayer>
                </a14:imgProps>
              </a:ext>
              <a:ext uri="{28A0092B-C50C-407E-A947-70E740481C1C}">
                <a14:useLocalDpi xmlns:a14="http://schemas.microsoft.com/office/drawing/2010/main" val="0"/>
              </a:ext>
            </a:extLst>
          </a:blip>
          <a:stretch>
            <a:fillRect/>
          </a:stretch>
        </p:blipFill>
        <p:spPr>
          <a:xfrm>
            <a:off x="3059832" y="2924944"/>
            <a:ext cx="3366120" cy="3366120"/>
          </a:xfrm>
          <a:prstGeom prst="rect">
            <a:avLst/>
          </a:prstGeom>
        </p:spPr>
      </p:pic>
    </p:spTree>
    <p:extLst>
      <p:ext uri="{BB962C8B-B14F-4D97-AF65-F5344CB8AC3E}">
        <p14:creationId xmlns:p14="http://schemas.microsoft.com/office/powerpoint/2010/main" val="3459361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pl-PL" sz="2800" dirty="false"/>
              <a:t>Podání žádosti – zdroje informací – výzva 61, video návod</a:t>
            </a:r>
            <a:endParaRPr lang="cs-CZ" sz="2800" dirty="false"/>
          </a:p>
        </p:txBody>
      </p:sp>
      <p:sp>
        <p:nvSpPr>
          <p:cNvPr id="3" name="Zástupný symbol pro obsah 2"/>
          <p:cNvSpPr>
            <a:spLocks noGrp="true"/>
          </p:cNvSpPr>
          <p:nvPr>
            <p:ph idx="1"/>
          </p:nvPr>
        </p:nvSpPr>
        <p:spPr>
          <a:xfrm>
            <a:off x="540000" y="1484784"/>
            <a:ext cx="8064000" cy="4779232"/>
          </a:xfrm>
        </p:spPr>
        <p:txBody>
          <a:bodyPr/>
          <a:lstStyle/>
          <a:p>
            <a:r>
              <a:rPr lang="cs-CZ" b="true" dirty="false">
                <a:hlinkClick r:id="rId2"/>
              </a:rPr>
              <a:t>Výzva 061 OPZ+ - www.esfcr.cz </a:t>
            </a:r>
            <a:endParaRPr lang="cs-CZ" b="true" dirty="false"/>
          </a:p>
          <a:p>
            <a:pPr>
              <a:buFont typeface="Courier New" panose="02070309020205020404" pitchFamily="49" charset="0"/>
              <a:buChar char="o"/>
            </a:pPr>
            <a:r>
              <a:rPr lang="cs-CZ" dirty="false"/>
              <a:t>základní informace o výzvě 61</a:t>
            </a:r>
          </a:p>
          <a:p>
            <a:pPr>
              <a:buFont typeface="Courier New" panose="02070309020205020404" pitchFamily="49" charset="0"/>
              <a:buChar char="o"/>
            </a:pPr>
            <a:r>
              <a:rPr lang="cs-CZ" dirty="false"/>
              <a:t>text výzvy 61 s přílohami</a:t>
            </a:r>
          </a:p>
          <a:p>
            <a:pPr>
              <a:buFont typeface="Courier New" panose="02070309020205020404" pitchFamily="49" charset="0"/>
              <a:buChar char="o"/>
            </a:pPr>
            <a:r>
              <a:rPr lang="cs-CZ" dirty="false"/>
              <a:t>Kalkulačka k žádosti o podporu</a:t>
            </a:r>
          </a:p>
          <a:p>
            <a:pPr>
              <a:buFont typeface="Courier New" panose="02070309020205020404" pitchFamily="49" charset="0"/>
              <a:buChar char="o"/>
            </a:pPr>
            <a:r>
              <a:rPr lang="cs-CZ" dirty="false"/>
              <a:t>Vzor smlouvy o poskytování služby péče o dítě v dětské skupině</a:t>
            </a:r>
          </a:p>
          <a:p>
            <a:pPr>
              <a:buFont typeface="Courier New" panose="02070309020205020404" pitchFamily="49" charset="0"/>
              <a:buChar char="o"/>
            </a:pPr>
            <a:r>
              <a:rPr lang="cs-CZ" dirty="false"/>
              <a:t>Semináře pro žadatele a příjemce – obsahují prezentace s podrobnými informacemi.</a:t>
            </a:r>
          </a:p>
          <a:p>
            <a:r>
              <a:rPr lang="cs-CZ" sz="2400" b="true" dirty="false">
                <a:hlinkClick r:id="rId3"/>
              </a:rPr>
              <a:t>Video návod jak podat žádost v ISKP21+ v rámci výzvy 61 (youtube.com)</a:t>
            </a:r>
            <a:endParaRPr lang="cs-CZ" b="true" dirty="false"/>
          </a:p>
          <a:p>
            <a:pPr marL="0" indent="0">
              <a:buNone/>
            </a:pPr>
            <a:endParaRPr lang="cs-CZ" dirty="false">
              <a:solidFill>
                <a:srgbClr val="FF0000"/>
              </a:solidFil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19</a:t>
            </a:fld>
            <a:endParaRPr lang="cs-CZ" dirty="false">
              <a:solidFill>
                <a:srgbClr val="084A8B"/>
              </a:solidFill>
            </a:endParaRPr>
          </a:p>
        </p:txBody>
      </p:sp>
    </p:spTree>
    <p:extLst>
      <p:ext uri="{BB962C8B-B14F-4D97-AF65-F5344CB8AC3E}">
        <p14:creationId xmlns:p14="http://schemas.microsoft.com/office/powerpoint/2010/main" val="3610891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Program semináře</a:t>
            </a:r>
          </a:p>
        </p:txBody>
      </p:sp>
      <p:sp>
        <p:nvSpPr>
          <p:cNvPr id="3" name="Zástupný symbol pro obsah 2"/>
          <p:cNvSpPr>
            <a:spLocks noGrp="true"/>
          </p:cNvSpPr>
          <p:nvPr>
            <p:ph idx="1"/>
          </p:nvPr>
        </p:nvSpPr>
        <p:spPr>
          <a:xfrm>
            <a:off x="827584" y="2204864"/>
            <a:ext cx="7775968" cy="3959960"/>
          </a:xfrm>
        </p:spPr>
        <p:txBody>
          <a:bodyPr/>
          <a:lstStyle/>
          <a:p>
            <a:pPr marL="457200" indent="-457200">
              <a:spcBef>
                <a:spcPts val="0"/>
              </a:spcBef>
              <a:buFont typeface="+mj-lt"/>
              <a:buAutoNum type="arabicPeriod"/>
            </a:pPr>
            <a:r>
              <a:rPr lang="cs-CZ" dirty="false"/>
              <a:t>Základní informace k podpoře</a:t>
            </a:r>
          </a:p>
          <a:p>
            <a:pPr marL="457200" indent="-457200">
              <a:spcBef>
                <a:spcPts val="0"/>
              </a:spcBef>
              <a:buFont typeface="+mj-lt"/>
              <a:buAutoNum type="arabicPeriod"/>
            </a:pPr>
            <a:r>
              <a:rPr lang="cs-CZ" dirty="false"/>
              <a:t>Princip jednotek</a:t>
            </a:r>
          </a:p>
          <a:p>
            <a:pPr marL="457200" indent="-457200">
              <a:spcBef>
                <a:spcPts val="0"/>
              </a:spcBef>
              <a:buFont typeface="+mj-lt"/>
              <a:buAutoNum type="arabicPeriod"/>
            </a:pPr>
            <a:r>
              <a:rPr lang="cs-CZ" dirty="false"/>
              <a:t>Financování dětské skupiny</a:t>
            </a:r>
          </a:p>
          <a:p>
            <a:pPr marL="457200" indent="-457200">
              <a:spcBef>
                <a:spcPts val="0"/>
              </a:spcBef>
              <a:buFont typeface="+mj-lt"/>
              <a:buAutoNum type="arabicPeriod"/>
            </a:pPr>
            <a:r>
              <a:rPr lang="cs-CZ" dirty="false"/>
              <a:t>Kalkulačka žádosti o podporu</a:t>
            </a:r>
          </a:p>
          <a:p>
            <a:pPr marL="457200" indent="-457200">
              <a:spcBef>
                <a:spcPts val="0"/>
              </a:spcBef>
              <a:buFont typeface="+mj-lt"/>
              <a:buAutoNum type="arabicPeriod"/>
            </a:pPr>
            <a:r>
              <a:rPr lang="cs-CZ" dirty="false"/>
              <a:t>Podání žádosti o podporu</a:t>
            </a:r>
          </a:p>
          <a:p>
            <a:pPr marL="457200" indent="-457200">
              <a:spcBef>
                <a:spcPts val="0"/>
              </a:spcBef>
              <a:buFont typeface="+mj-lt"/>
              <a:buAutoNum type="arabicPeriod"/>
            </a:pPr>
            <a:r>
              <a:rPr lang="cs-CZ" dirty="false"/>
              <a:t>Dotazy</a:t>
            </a:r>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a:t>
            </a:fld>
            <a:endParaRPr lang="cs-CZ" dirty="false"/>
          </a:p>
        </p:txBody>
      </p:sp>
    </p:spTree>
    <p:extLst>
      <p:ext uri="{BB962C8B-B14F-4D97-AF65-F5344CB8AC3E}">
        <p14:creationId xmlns:p14="http://schemas.microsoft.com/office/powerpoint/2010/main" val="276094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pl-PL" sz="2800"/>
              <a:t>Podání žádosti – zdroje informací - dokumenty</a:t>
            </a:r>
            <a:endParaRPr lang="cs-CZ" sz="2800" dirty="false"/>
          </a:p>
        </p:txBody>
      </p:sp>
      <p:sp>
        <p:nvSpPr>
          <p:cNvPr id="3" name="Zástupný symbol pro obsah 2"/>
          <p:cNvSpPr>
            <a:spLocks noGrp="true"/>
          </p:cNvSpPr>
          <p:nvPr>
            <p:ph idx="1"/>
          </p:nvPr>
        </p:nvSpPr>
        <p:spPr>
          <a:xfrm>
            <a:off x="540000" y="1484784"/>
            <a:ext cx="8064000" cy="4779232"/>
          </a:xfrm>
        </p:spPr>
        <p:txBody>
          <a:bodyPr/>
          <a:lstStyle/>
          <a:p>
            <a:r>
              <a:rPr lang="cs-CZ" b="true">
                <a:hlinkClick r:id="rId2"/>
              </a:rPr>
              <a:t>Obecná část pravidel pro žadatele a příjemce v OPZ+</a:t>
            </a:r>
            <a:endParaRPr lang="cs-CZ"/>
          </a:p>
          <a:p>
            <a:r>
              <a:rPr lang="cs-CZ" b="true">
                <a:hlinkClick r:id="rId3"/>
              </a:rPr>
              <a:t>Specifická část pravidel pro žadatele a příjemce </a:t>
            </a:r>
            <a:r>
              <a:rPr lang="cs-CZ"/>
              <a:t>v rámci OPZ+ pro projekty s jednotkovými náklady zaměřené na podporu dětských skupin</a:t>
            </a:r>
          </a:p>
          <a:p>
            <a:r>
              <a:rPr lang="cs-CZ" b="true">
                <a:hlinkClick r:id="rId4"/>
              </a:rPr>
              <a:t>Obecné pokyny k ovládání IS KP21+ </a:t>
            </a:r>
            <a:r>
              <a:rPr lang="cs-CZ"/>
              <a:t>a ke komunikaci s technickou podporou</a:t>
            </a:r>
          </a:p>
          <a:p>
            <a:r>
              <a:rPr lang="cs-CZ" b="true">
                <a:hlinkClick r:id="rId5"/>
              </a:rPr>
              <a:t>Pokyny k vyplnění žádosti o podporu v IS KP21+ </a:t>
            </a:r>
            <a:r>
              <a:rPr lang="cs-CZ"/>
              <a:t>pro projekty s jednotkovými náklady zaměřené na podporu dětských skupin </a:t>
            </a:r>
          </a:p>
          <a:p>
            <a:pPr marL="0" indent="0">
              <a:buNone/>
            </a:pPr>
            <a:r>
              <a:rPr lang="cs-CZ">
                <a:solidFill>
                  <a:srgbClr val="FF0000"/>
                </a:solidFill>
                <a:hlinkClick r:id="rId6">
                  <a:extLst>
                    <a:ext uri="{A12FA001-AC4F-418D-AE19-62706E023703}">
                      <ahyp:hlinkClr xmlns:ahyp="http://schemas.microsoft.com/office/drawing/2018/hyperlinkcolor" val="tx"/>
                    </a:ext>
                  </a:extLst>
                </a:hlinkClick>
              </a:rPr>
              <a:t>https://www.esfcr.cz/dokumenty-opz-plus</a:t>
            </a:r>
            <a:r>
              <a:rPr lang="cs-CZ">
                <a:solidFill>
                  <a:srgbClr val="FF0000"/>
                </a:solidFill>
              </a:rPr>
              <a:t> </a:t>
            </a:r>
            <a:endParaRPr lang="cs-CZ" dirty="false">
              <a:solidFill>
                <a:srgbClr val="FF0000"/>
              </a:solidFil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20</a:t>
            </a:fld>
            <a:endParaRPr lang="cs-CZ" dirty="false">
              <a:solidFill>
                <a:srgbClr val="084A8B"/>
              </a:solidFill>
            </a:endParaRPr>
          </a:p>
        </p:txBody>
      </p:sp>
    </p:spTree>
    <p:extLst>
      <p:ext uri="{BB962C8B-B14F-4D97-AF65-F5344CB8AC3E}">
        <p14:creationId xmlns:p14="http://schemas.microsoft.com/office/powerpoint/2010/main" val="8466342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pl-PL" sz="2800" dirty="false"/>
              <a:t>Podání žádosti – zdroje informací - </a:t>
            </a:r>
            <a:r>
              <a:rPr lang="cs-CZ" sz="2800" dirty="false"/>
              <a:t>ESF+ Fórum</a:t>
            </a:r>
          </a:p>
        </p:txBody>
      </p:sp>
      <p:sp>
        <p:nvSpPr>
          <p:cNvPr id="3" name="Zástupný symbol pro obsah 2"/>
          <p:cNvSpPr>
            <a:spLocks noGrp="true"/>
          </p:cNvSpPr>
          <p:nvPr>
            <p:ph idx="1"/>
          </p:nvPr>
        </p:nvSpPr>
        <p:spPr>
          <a:xfrm>
            <a:off x="611560" y="1800000"/>
            <a:ext cx="7992440" cy="4320000"/>
          </a:xfrm>
        </p:spPr>
        <p:txBody>
          <a:bodyPr/>
          <a:lstStyle/>
          <a:p>
            <a:pPr marL="0" indent="0">
              <a:buNone/>
            </a:pPr>
            <a:r>
              <a:rPr lang="cs-CZ" b="true" dirty="false"/>
              <a:t>ESF+ Fórum je určeno pro :</a:t>
            </a:r>
          </a:p>
          <a:p>
            <a:r>
              <a:rPr lang="cs-CZ" dirty="false"/>
              <a:t>Aktuality – informace pro žadatele/příjemce</a:t>
            </a:r>
          </a:p>
          <a:p>
            <a:r>
              <a:rPr lang="cs-CZ" dirty="false"/>
              <a:t>dotazy + diskusi</a:t>
            </a:r>
          </a:p>
          <a:p>
            <a:r>
              <a:rPr lang="cs-CZ" dirty="false"/>
              <a:t>FAQ, typové situace</a:t>
            </a:r>
          </a:p>
          <a:p>
            <a:r>
              <a:rPr lang="cs-CZ" dirty="false"/>
              <a:t>kalkulačka projektu, prezentace ze seminářů apod.</a:t>
            </a:r>
          </a:p>
          <a:p>
            <a:pPr marL="0" indent="0">
              <a:buNone/>
            </a:pPr>
            <a:endParaRPr lang="cs-CZ" dirty="false"/>
          </a:p>
          <a:p>
            <a:pPr marL="0" indent="0">
              <a:buNone/>
            </a:pPr>
            <a:endParaRPr lang="cs-CZ" dirty="false"/>
          </a:p>
          <a:p>
            <a:pPr marL="0" indent="0" algn="ctr">
              <a:buNone/>
            </a:pPr>
            <a:r>
              <a:rPr lang="cs-CZ" dirty="false">
                <a:solidFill>
                  <a:srgbClr val="FF0000"/>
                </a:solidFill>
                <a:hlinkClick r:id="rId3">
                  <a:extLst>
                    <a:ext uri="{A12FA001-AC4F-418D-AE19-62706E023703}">
                      <ahyp:hlinkClr xmlns:ahyp="http://schemas.microsoft.com/office/drawing/2018/hyperlinkcolor" val="tx"/>
                    </a:ext>
                  </a:extLst>
                </a:hlinkClick>
              </a:rPr>
              <a:t>https://www.esfcr.cz/klub-vyzev-na-detske-skupiny-opz-plus</a:t>
            </a:r>
            <a:r>
              <a:rPr lang="cs-CZ" dirty="false">
                <a:solidFill>
                  <a:srgbClr val="FF0000"/>
                </a:solidFill>
              </a:rPr>
              <a:t>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21</a:t>
            </a:fld>
            <a:endParaRPr lang="cs-CZ" dirty="false">
              <a:solidFill>
                <a:srgbClr val="084A8B"/>
              </a:solidFill>
            </a:endParaRPr>
          </a:p>
        </p:txBody>
      </p:sp>
    </p:spTree>
    <p:extLst>
      <p:ext uri="{BB962C8B-B14F-4D97-AF65-F5344CB8AC3E}">
        <p14:creationId xmlns:p14="http://schemas.microsoft.com/office/powerpoint/2010/main" val="25585117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Podání žádosti – modelové situace a Otázky</a:t>
            </a:r>
            <a:endParaRPr lang="cs-CZ" dirty="false"/>
          </a:p>
        </p:txBody>
      </p:sp>
      <p:sp>
        <p:nvSpPr>
          <p:cNvPr id="3" name="Zástupný symbol pro obsah 2"/>
          <p:cNvSpPr>
            <a:spLocks noGrp="true"/>
          </p:cNvSpPr>
          <p:nvPr>
            <p:ph idx="1"/>
          </p:nvPr>
        </p:nvSpPr>
        <p:spPr>
          <a:xfrm>
            <a:off x="539552" y="1340768"/>
            <a:ext cx="8208912" cy="5184576"/>
          </a:xfrm>
        </p:spPr>
        <p:txBody>
          <a:bodyPr>
            <a:normAutofit fontScale="62500" lnSpcReduction="20000"/>
          </a:bodyPr>
          <a:lstStyle/>
          <a:p>
            <a:pPr marL="342900" lvl="2" indent="-342900">
              <a:lnSpc>
                <a:spcPct val="100000"/>
              </a:lnSpc>
              <a:spcBef>
                <a:spcPts val="600"/>
              </a:spcBef>
              <a:spcAft>
                <a:spcPts val="600"/>
              </a:spcAft>
              <a:buSzPct val="100000"/>
              <a:buFont typeface="+mj-lt"/>
              <a:buAutoNum type="arabicPeriod"/>
            </a:pPr>
            <a:r>
              <a:rPr lang="cs-CZ" sz="2200" b="true" dirty="false"/>
              <a:t>Je možné dosáhnout na podporu a jak nastavit harmonogram projektu, když:</a:t>
            </a:r>
          </a:p>
          <a:p>
            <a:pPr marL="684000" lvl="3" indent="-432000">
              <a:lnSpc>
                <a:spcPct val="100000"/>
              </a:lnSpc>
              <a:spcBef>
                <a:spcPts val="600"/>
              </a:spcBef>
              <a:spcAft>
                <a:spcPts val="600"/>
              </a:spcAft>
              <a:buSzPct val="100000"/>
              <a:buFont typeface="Courier New" panose="02070309020205020404" pitchFamily="49" charset="0"/>
              <a:buChar char="o"/>
            </a:pPr>
            <a:r>
              <a:rPr lang="cs-CZ" sz="2200" b="true" dirty="false"/>
              <a:t>Mám připravené prostory, jen zbývá je zapsat do EDS. Chci provozovat od září. </a:t>
            </a:r>
            <a:r>
              <a:rPr lang="cs-CZ" sz="2200" b="true" dirty="false">
                <a:solidFill>
                  <a:srgbClr val="FF0000"/>
                </a:solidFill>
              </a:rPr>
              <a:t>Můžete podat žádost o podporu, s datem zahájení realizace projektu kdykoliv od 25. 3. 2024 a zažádat si o zápis do EDS. K zápisu do EDS musí dojít v době realizace projektu, ale může to být dříve, než bude vydáno Rozhodnutí o poskytnutí dotace.</a:t>
            </a:r>
          </a:p>
          <a:p>
            <a:pPr marL="684000" lvl="3" indent="-432000">
              <a:lnSpc>
                <a:spcPct val="100000"/>
              </a:lnSpc>
              <a:spcBef>
                <a:spcPts val="600"/>
              </a:spcBef>
              <a:spcAft>
                <a:spcPts val="600"/>
              </a:spcAft>
              <a:buSzPct val="100000"/>
              <a:buFont typeface="Courier New" panose="02070309020205020404" pitchFamily="49" charset="0"/>
              <a:buChar char="o"/>
            </a:pPr>
            <a:r>
              <a:rPr lang="cs-CZ" sz="2200" b="true" dirty="false"/>
              <a:t>Nemám připravené prostory, budu potřebovat maximum času na vytvoření DS. </a:t>
            </a:r>
            <a:r>
              <a:rPr lang="cs-CZ" sz="2200" b="true" dirty="false">
                <a:solidFill>
                  <a:srgbClr val="FF0000"/>
                </a:solidFill>
              </a:rPr>
              <a:t>Můžete podat žádost o podporu s využitím maximálních termínů výzvy – tedy žádost podat např. 23. 9. 2024 s datem zahájení realizace projektu od 1. 1. 2025, vytvoření DS od 1. 1. do 31. 12. 2025, provoz od 1. 1. do 31. 12. 2026.</a:t>
            </a:r>
            <a:endParaRPr lang="cs-CZ" sz="2200" b="true" dirty="false"/>
          </a:p>
          <a:p>
            <a:pPr marL="342900" lvl="2" indent="-342900">
              <a:lnSpc>
                <a:spcPct val="100000"/>
              </a:lnSpc>
              <a:spcBef>
                <a:spcPts val="600"/>
              </a:spcBef>
              <a:spcAft>
                <a:spcPts val="600"/>
              </a:spcAft>
              <a:buSzPct val="100000"/>
              <a:buFont typeface="+mj-lt"/>
              <a:buAutoNum type="arabicPeriod"/>
            </a:pPr>
            <a:r>
              <a:rPr lang="cs-CZ" sz="2200" b="true" dirty="false"/>
              <a:t>Za účelem zřízení DS musím zrekonstruovat budovu, budu mít vyšší náklady, než jednotka. Jsou tyto výdaje uznatelné? </a:t>
            </a:r>
            <a:r>
              <a:rPr lang="cs-CZ" sz="2200" b="true" dirty="false">
                <a:solidFill>
                  <a:srgbClr val="FF0000"/>
                </a:solidFill>
              </a:rPr>
              <a:t>Dotace OPZ+ je pouze jednotková, tedy maximálně do výše příslušného počtu jednotek. Struktura výdajů vedoucích k vytvoření DS není pro přiznání jednotek za vytvoření DS relevantní.</a:t>
            </a:r>
          </a:p>
          <a:p>
            <a:pPr marL="342900" lvl="2" indent="-342900">
              <a:lnSpc>
                <a:spcPct val="100000"/>
              </a:lnSpc>
              <a:spcBef>
                <a:spcPts val="600"/>
              </a:spcBef>
              <a:spcAft>
                <a:spcPts val="600"/>
              </a:spcAft>
              <a:buSzPct val="100000"/>
              <a:buFont typeface="+mj-lt"/>
              <a:buAutoNum type="arabicPeriod"/>
            </a:pPr>
            <a:r>
              <a:rPr lang="cs-CZ" sz="2200" b="true" dirty="false"/>
              <a:t>Naši DS už jsme letos zapsali do EDS, je tedy možné nyní zpětně žádat o podporu? </a:t>
            </a:r>
            <a:r>
              <a:rPr lang="cs-CZ" sz="2200" b="true" dirty="false">
                <a:solidFill>
                  <a:srgbClr val="FF0000"/>
                </a:solidFill>
              </a:rPr>
              <a:t>Ano. Můžete podat žádost o podporu, s datem realizace projektu kdykoliv od 25. 3. 2024, přičemž datum zahájení realizace projektu (a tedy zahájení fáze vytvoření DS) musí předcházet datu zápisu DS do EDS. Pokud jste však čerpali již státní příspěvek na provoz, je nutno ho vrátit (duplicitní financování).</a:t>
            </a:r>
          </a:p>
          <a:p>
            <a:pPr marL="342900" lvl="2" indent="-342900">
              <a:lnSpc>
                <a:spcPct val="100000"/>
              </a:lnSpc>
              <a:spcBef>
                <a:spcPts val="600"/>
              </a:spcBef>
              <a:spcAft>
                <a:spcPts val="600"/>
              </a:spcAft>
              <a:buSzPct val="100000"/>
              <a:buFont typeface="+mj-lt"/>
              <a:buAutoNum type="arabicPeriod"/>
            </a:pPr>
            <a:r>
              <a:rPr lang="cs-CZ" sz="2200" b="true" dirty="false"/>
              <a:t>DS chceme vytvořit v budově MŠ. Je to možné? </a:t>
            </a:r>
            <a:r>
              <a:rPr lang="cs-CZ" sz="2200" b="true" dirty="false">
                <a:solidFill>
                  <a:srgbClr val="FF0000"/>
                </a:solidFill>
              </a:rPr>
              <a:t>Pozor na situaci, kdy prostory jsou na stejné adrese, např. součástí již existující mateřské školy (MŠ). Takové prostory lze použít pouze v případě, že se bude jednat o prostory, které MŠ k péči o děti nevyužívá a musí být jasně oddělené od zbylých prostor MŠ, přičemž toto oddělení je třeba doložit v žádosti o podporu (plánek, vysvětlení) – např. skladovací prostory, byt školníka apod.</a:t>
            </a:r>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22</a:t>
            </a:fld>
            <a:endParaRPr lang="cs-CZ" dirty="false">
              <a:solidFill>
                <a:srgbClr val="084A8B"/>
              </a:solidFill>
            </a:endParaRPr>
          </a:p>
        </p:txBody>
      </p:sp>
    </p:spTree>
    <p:extLst>
      <p:ext uri="{BB962C8B-B14F-4D97-AF65-F5344CB8AC3E}">
        <p14:creationId xmlns:p14="http://schemas.microsoft.com/office/powerpoint/2010/main" val="13715361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Podání žádosti – modelové situace a Otázky</a:t>
            </a:r>
            <a:endParaRPr lang="cs-CZ" dirty="false"/>
          </a:p>
        </p:txBody>
      </p:sp>
      <p:sp>
        <p:nvSpPr>
          <p:cNvPr id="3" name="Zástupný symbol pro obsah 2"/>
          <p:cNvSpPr>
            <a:spLocks noGrp="true"/>
          </p:cNvSpPr>
          <p:nvPr>
            <p:ph idx="1"/>
          </p:nvPr>
        </p:nvSpPr>
        <p:spPr>
          <a:xfrm>
            <a:off x="539552" y="1340768"/>
            <a:ext cx="8208912" cy="5184576"/>
          </a:xfrm>
        </p:spPr>
        <p:txBody>
          <a:bodyPr>
            <a:normAutofit fontScale="92500" lnSpcReduction="10000"/>
          </a:bodyPr>
          <a:lstStyle/>
          <a:p>
            <a:pPr marL="342900" lvl="2" indent="-342900">
              <a:lnSpc>
                <a:spcPct val="100000"/>
              </a:lnSpc>
              <a:spcBef>
                <a:spcPts val="600"/>
              </a:spcBef>
              <a:spcAft>
                <a:spcPts val="600"/>
              </a:spcAft>
              <a:buSzPct val="100000"/>
              <a:buFont typeface="+mj-lt"/>
              <a:buAutoNum type="arabicPeriod" startAt="5"/>
            </a:pPr>
            <a:r>
              <a:rPr lang="cs-CZ" sz="1700" b="true" dirty="false"/>
              <a:t>Jaké jsou náležitosti výdajů, aby tyto byly v projektu uznatelné? </a:t>
            </a:r>
            <a:r>
              <a:rPr lang="cs-CZ" sz="1700" b="true" dirty="false">
                <a:solidFill>
                  <a:srgbClr val="FF0000"/>
                </a:solidFill>
              </a:rPr>
              <a:t>Výdaje musí být vynaloženy na vytvoření a provoz dětské skupiny v souladu s podmínkami výzvy 61 a s Obecnou částí pravidel pro žadatele a příjemce z OPZ+ a Specifickou částí pravidel pro žadatele a příjemce v rámci OPZ+ pro projekty s jednotkovými náklady zaměřené na podporu dětských skupin, účtovány pak musí být v souladu normami týkající se účetnictví a souvisejících daní. Jejich konkrétní struktura není pro uznatelnost jednotek relevantní, podpora je vyplácena na základě dosažených výsledků.</a:t>
            </a:r>
          </a:p>
          <a:p>
            <a:pPr marL="342900" lvl="2" indent="-342900">
              <a:lnSpc>
                <a:spcPct val="100000"/>
              </a:lnSpc>
              <a:spcBef>
                <a:spcPts val="600"/>
              </a:spcBef>
              <a:spcAft>
                <a:spcPts val="600"/>
              </a:spcAft>
              <a:buSzPct val="100000"/>
              <a:buFont typeface="+mj-lt"/>
              <a:buAutoNum type="arabicPeriod" startAt="5"/>
            </a:pPr>
            <a:r>
              <a:rPr lang="cs-CZ" sz="1700" b="true" dirty="false"/>
              <a:t>Nevím si rady s podáním žádosti, kdo by mi případně poskytl konzultaci? </a:t>
            </a:r>
            <a:r>
              <a:rPr lang="cs-CZ" sz="1700" b="true" dirty="false">
                <a:solidFill>
                  <a:srgbClr val="FF0000"/>
                </a:solidFill>
              </a:rPr>
              <a:t>V případě jakéhokoliv dotazu či nejasnosti se na nás můžete obrátit – poskytujeme konzultace prostřednictvím ESF+ Fóra, e-mailem, telefonicky a po domluvě i přes MS Teams nebo osobně (viz snímek s kontakty). Na webu výzvy je i </a:t>
            </a:r>
            <a:r>
              <a:rPr lang="cs-CZ" sz="1700" b="true" dirty="false" err="true">
                <a:solidFill>
                  <a:srgbClr val="FF0000"/>
                </a:solidFill>
                <a:hlinkClick r:id="rId2"/>
              </a:rPr>
              <a:t>videonávod</a:t>
            </a:r>
            <a:r>
              <a:rPr lang="cs-CZ" sz="1700" b="true" dirty="false">
                <a:solidFill>
                  <a:srgbClr val="FF0000"/>
                </a:solidFill>
              </a:rPr>
              <a:t>.</a:t>
            </a:r>
            <a:endParaRPr lang="cs-CZ" sz="1700" b="true" dirty="false"/>
          </a:p>
          <a:p>
            <a:pPr marL="342900" lvl="2" indent="-342900">
              <a:lnSpc>
                <a:spcPct val="100000"/>
              </a:lnSpc>
              <a:spcBef>
                <a:spcPts val="600"/>
              </a:spcBef>
              <a:spcAft>
                <a:spcPts val="600"/>
              </a:spcAft>
              <a:buSzPct val="100000"/>
              <a:buFont typeface="+mj-lt"/>
              <a:buAutoNum type="arabicPeriod" startAt="5"/>
            </a:pPr>
            <a:r>
              <a:rPr lang="cs-CZ" sz="1700" b="true" dirty="false"/>
              <a:t>Na investiční výdaje na vytvoření DS máme dotaci z NPO, bylo by možné získat ve výzvě 61 podporu na neinvestiční výdaje související s vytvořením? Např. na vybavení či mzdy? </a:t>
            </a:r>
            <a:r>
              <a:rPr lang="cs-CZ" sz="1700" b="true" dirty="false">
                <a:solidFill>
                  <a:srgbClr val="FF0000"/>
                </a:solidFill>
              </a:rPr>
              <a:t>Ne. Pro projekty s jednotkovými náklady zaměřené na podporu dětských skupin platí zákaz dvojího financování projektu. To znamená, že příjemce není oprávněn čerpat na aktivity projektu prostředky z jiných finančních nástrojů EU, národních programů či programů územních samospráv. Stejně jak není možné ve 61 žádat o dotaci pouze na provoz DS (že by např. DS byla vytvořena z NPO nebo i z vlastních zdrojů žadatele).</a:t>
            </a:r>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23</a:t>
            </a:fld>
            <a:endParaRPr lang="cs-CZ" dirty="false">
              <a:solidFill>
                <a:srgbClr val="084A8B"/>
              </a:solidFill>
            </a:endParaRPr>
          </a:p>
        </p:txBody>
      </p:sp>
    </p:spTree>
    <p:extLst>
      <p:ext uri="{BB962C8B-B14F-4D97-AF65-F5344CB8AC3E}">
        <p14:creationId xmlns:p14="http://schemas.microsoft.com/office/powerpoint/2010/main" val="32759204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Podání žádosti – Závěr</a:t>
            </a:r>
            <a:endParaRPr lang="cs-CZ" dirty="false"/>
          </a:p>
        </p:txBody>
      </p:sp>
      <p:sp>
        <p:nvSpPr>
          <p:cNvPr id="3" name="Zástupný symbol pro obsah 2"/>
          <p:cNvSpPr>
            <a:spLocks noGrp="true"/>
          </p:cNvSpPr>
          <p:nvPr>
            <p:ph idx="1"/>
          </p:nvPr>
        </p:nvSpPr>
        <p:spPr>
          <a:xfrm>
            <a:off x="539552" y="1340768"/>
            <a:ext cx="8208912" cy="5184576"/>
          </a:xfrm>
        </p:spPr>
        <p:txBody>
          <a:bodyPr>
            <a:normAutofit/>
          </a:bodyPr>
          <a:lstStyle/>
          <a:p>
            <a:pPr marL="342900" lvl="2" indent="-342900">
              <a:lnSpc>
                <a:spcPct val="100000"/>
              </a:lnSpc>
              <a:spcBef>
                <a:spcPts val="600"/>
              </a:spcBef>
              <a:spcAft>
                <a:spcPts val="600"/>
              </a:spcAft>
              <a:buSzPct val="100000"/>
              <a:buFont typeface="+mj-lt"/>
              <a:buAutoNum type="arabicPeriod"/>
            </a:pPr>
            <a:r>
              <a:rPr lang="cs-CZ" sz="1700" b="true" dirty="false"/>
              <a:t>Podání žádosti je velmi jednoduché </a:t>
            </a:r>
          </a:p>
          <a:p>
            <a:pPr marL="342900" lvl="2" indent="-342900">
              <a:lnSpc>
                <a:spcPct val="100000"/>
              </a:lnSpc>
              <a:spcBef>
                <a:spcPts val="600"/>
              </a:spcBef>
              <a:spcAft>
                <a:spcPts val="600"/>
              </a:spcAft>
              <a:buSzPct val="100000"/>
              <a:buFont typeface="+mj-lt"/>
              <a:buAutoNum type="arabicPeriod"/>
            </a:pPr>
            <a:r>
              <a:rPr lang="cs-CZ" sz="1600" b="true" dirty="false"/>
              <a:t>Zbývá ještě přibližně měsíc na přípravu a podání žádosti</a:t>
            </a:r>
          </a:p>
          <a:p>
            <a:pPr marL="342900" lvl="2" indent="-342900">
              <a:lnSpc>
                <a:spcPct val="100000"/>
              </a:lnSpc>
              <a:spcBef>
                <a:spcPts val="600"/>
              </a:spcBef>
              <a:spcAft>
                <a:spcPts val="600"/>
              </a:spcAft>
              <a:buSzPct val="100000"/>
              <a:buFont typeface="+mj-lt"/>
              <a:buAutoNum type="arabicPeriod"/>
            </a:pPr>
            <a:r>
              <a:rPr lang="cs-CZ" sz="1600" b="true" dirty="false"/>
              <a:t>V tuto chvíli je dostatek volné alokace, takže nezáleží na času a datu podání (do maximálního termínu, tj. do 27. 9. 2024 12:00)</a:t>
            </a:r>
          </a:p>
          <a:p>
            <a:pPr marL="342900" lvl="2" indent="-342900">
              <a:lnSpc>
                <a:spcPct val="100000"/>
              </a:lnSpc>
              <a:spcBef>
                <a:spcPts val="600"/>
              </a:spcBef>
              <a:spcAft>
                <a:spcPts val="600"/>
              </a:spcAft>
              <a:buSzPct val="100000"/>
              <a:buFont typeface="+mj-lt"/>
              <a:buAutoNum type="arabicPeriod"/>
            </a:pPr>
            <a:r>
              <a:rPr lang="cs-CZ" sz="1600" b="true" dirty="false"/>
              <a:t>Podporu lze získat i v případě již hotových prostorů (pozor na data zahájení projektu x zápis do EDS a případně oddělení od MŠ)</a:t>
            </a:r>
          </a:p>
          <a:p>
            <a:pPr marL="342900" lvl="2" indent="-342900">
              <a:lnSpc>
                <a:spcPct val="100000"/>
              </a:lnSpc>
              <a:spcBef>
                <a:spcPts val="600"/>
              </a:spcBef>
              <a:spcAft>
                <a:spcPts val="600"/>
              </a:spcAft>
              <a:buSzPct val="100000"/>
              <a:buFont typeface="+mj-lt"/>
              <a:buAutoNum type="arabicPeriod"/>
            </a:pPr>
            <a:r>
              <a:rPr lang="cs-CZ" sz="1600" b="true" dirty="false"/>
              <a:t>Zvažte podání žádosti „dopředu“ i v případě, že prostory jsou před potřebnou rekonstrukcí. Projekt lze zahájit (při dodržení lhůty „vyrozumění“) nejpozději 1. 1. 2025 a budovat DS do 31. 12. 2025</a:t>
            </a:r>
          </a:p>
          <a:p>
            <a:pPr marL="342900" lvl="2" indent="-342900">
              <a:lnSpc>
                <a:spcPct val="100000"/>
              </a:lnSpc>
              <a:spcBef>
                <a:spcPts val="600"/>
              </a:spcBef>
              <a:spcAft>
                <a:spcPts val="600"/>
              </a:spcAft>
              <a:buSzPct val="100000"/>
              <a:buFont typeface="+mj-lt"/>
              <a:buAutoNum type="arabicPeriod"/>
            </a:pPr>
            <a:r>
              <a:rPr lang="cs-CZ" sz="1600" b="true" dirty="false"/>
              <a:t>S jakoukoliv otázkou či s žádostí o konzultaci se na nás můžete obrátit, jsme Vám k dispozici</a:t>
            </a:r>
          </a:p>
          <a:p>
            <a:pPr marL="342900" lvl="2" indent="-342900">
              <a:lnSpc>
                <a:spcPct val="100000"/>
              </a:lnSpc>
              <a:spcBef>
                <a:spcPts val="600"/>
              </a:spcBef>
              <a:spcAft>
                <a:spcPts val="600"/>
              </a:spcAft>
              <a:buSzPct val="100000"/>
              <a:buFont typeface="+mj-lt"/>
              <a:buAutoNum type="arabicPeriod"/>
            </a:pPr>
            <a:endParaRPr lang="cs-CZ" sz="1600" b="true" dirty="false"/>
          </a:p>
          <a:p>
            <a:pPr marL="0" indent="0">
              <a:buNone/>
            </a:pPr>
            <a:endParaRPr lang="cs-CZ" dirty="false"/>
          </a:p>
          <a:p>
            <a:pPr marL="0" indent="0" algn="ctr">
              <a:buNone/>
            </a:pPr>
            <a:r>
              <a:rPr lang="cs-CZ" sz="2400" b="true" dirty="false">
                <a:solidFill>
                  <a:srgbClr val="FF0000"/>
                </a:solidFill>
              </a:rPr>
              <a:t>Je to snadnější, než to vypadá – pojďte to toho! </a:t>
            </a:r>
            <a:endParaRPr lang="cs-CZ" dirty="false"/>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24</a:t>
            </a:fld>
            <a:endParaRPr lang="cs-CZ" dirty="false">
              <a:solidFill>
                <a:srgbClr val="084A8B"/>
              </a:solidFill>
            </a:endParaRPr>
          </a:p>
        </p:txBody>
      </p:sp>
      <p:pic>
        <p:nvPicPr>
          <p:cNvPr id="5" name="Grafický objekt 4" descr="Šipka dolů se souvislou výplní">
            <a:extLst>
              <a:ext uri="{FF2B5EF4-FFF2-40B4-BE49-F238E27FC236}">
                <a16:creationId xmlns:a16="http://schemas.microsoft.com/office/drawing/2014/main" id="{811CBDBE-942D-60D0-DD35-58EE8EB22E42}"/>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07396" y="5018732"/>
            <a:ext cx="529208" cy="529208"/>
          </a:xfrm>
          <a:prstGeom prst="rect">
            <a:avLst/>
          </a:prstGeom>
        </p:spPr>
      </p:pic>
    </p:spTree>
    <p:extLst>
      <p:ext uri="{BB962C8B-B14F-4D97-AF65-F5344CB8AC3E}">
        <p14:creationId xmlns:p14="http://schemas.microsoft.com/office/powerpoint/2010/main" val="14525576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fontAlgn="base" hangingPunct="false"/>
            <a:r>
              <a:rPr lang="cs-CZ" sz="2800" dirty="false"/>
              <a:t>kontakty</a:t>
            </a:r>
          </a:p>
        </p:txBody>
      </p:sp>
      <p:sp>
        <p:nvSpPr>
          <p:cNvPr id="3" name="Zástupný symbol pro obsah 2"/>
          <p:cNvSpPr>
            <a:spLocks noGrp="true"/>
          </p:cNvSpPr>
          <p:nvPr>
            <p:ph idx="1"/>
          </p:nvPr>
        </p:nvSpPr>
        <p:spPr>
          <a:xfrm>
            <a:off x="361412" y="1241716"/>
            <a:ext cx="8603076" cy="5274284"/>
          </a:xfrm>
        </p:spPr>
        <p:txBody>
          <a:bodyPr/>
          <a:lstStyle/>
          <a:p>
            <a:pPr marL="0" indent="0">
              <a:buNone/>
            </a:pPr>
            <a:r>
              <a:rPr lang="cs-CZ" dirty="false"/>
              <a:t>V případě jakéhokoliv dotazu či nejasnosti se na nás můžete obrátit – poskytujeme konzultace prostřednictvím ESF+ Fóra, e-mailem, telefonicky a po domluvě i přes MS Teams nebo osobně (Kartouzská 4, Praha 5):</a:t>
            </a:r>
          </a:p>
          <a:p>
            <a:r>
              <a:rPr lang="cs-CZ" sz="2400" b="false" i="false" u="none" strike="noStrike" baseline="0" dirty="false">
                <a:solidFill>
                  <a:schemeClr val="accent1"/>
                </a:solidFill>
                <a:latin typeface="Arial" panose="020B0604020202020204" pitchFamily="34" charset="0"/>
              </a:rPr>
              <a:t>Ing. Jan Jelínek, DiS. (</a:t>
            </a:r>
            <a:r>
              <a:rPr lang="cs-CZ" sz="2400" b="false" i="false" u="none" strike="noStrike" baseline="0" dirty="false">
                <a:solidFill>
                  <a:schemeClr val="accent1"/>
                </a:solidFill>
                <a:latin typeface="Arial" panose="020B0604020202020204" pitchFamily="34" charset="0"/>
                <a:hlinkClick r:id="rId3"/>
              </a:rPr>
              <a:t>jan.jelinek1@mpsv.cz</a:t>
            </a:r>
            <a:r>
              <a:rPr lang="cs-CZ" sz="2400" b="false" i="false" u="none" strike="noStrike" baseline="0" dirty="false">
                <a:solidFill>
                  <a:schemeClr val="accent1"/>
                </a:solidFill>
                <a:latin typeface="Arial" panose="020B0604020202020204" pitchFamily="34" charset="0"/>
              </a:rPr>
              <a:t>, 950 193 127), konzultační hodiny – pondělí, úterý, středa, čtvrtek 12:30 – 14:30 </a:t>
            </a:r>
          </a:p>
          <a:p>
            <a:r>
              <a:rPr lang="cs-CZ" sz="2400" b="false" i="false" u="none" strike="noStrike" baseline="0" dirty="false">
                <a:solidFill>
                  <a:schemeClr val="accent1"/>
                </a:solidFill>
                <a:latin typeface="Arial" panose="020B0604020202020204" pitchFamily="34" charset="0"/>
              </a:rPr>
              <a:t>Mgr. Jan Živec (</a:t>
            </a:r>
            <a:r>
              <a:rPr lang="cs-CZ" sz="2400" b="false" i="false" u="none" strike="noStrike" baseline="0" dirty="false">
                <a:solidFill>
                  <a:schemeClr val="accent1"/>
                </a:solidFill>
                <a:latin typeface="Arial" panose="020B0604020202020204" pitchFamily="34" charset="0"/>
                <a:hlinkClick r:id="rId4"/>
              </a:rPr>
              <a:t>jan.zivec@mpsv.cz</a:t>
            </a:r>
            <a:r>
              <a:rPr lang="cs-CZ" sz="2400" b="false" i="false" u="none" strike="noStrike" baseline="0" dirty="false">
                <a:solidFill>
                  <a:schemeClr val="accent1"/>
                </a:solidFill>
                <a:latin typeface="Arial" panose="020B0604020202020204" pitchFamily="34" charset="0"/>
              </a:rPr>
              <a:t>, 771 139 304), konzultační hodiny – pátek 13:00 – 14:30 </a:t>
            </a:r>
          </a:p>
          <a:p>
            <a:r>
              <a:rPr lang="cs-CZ" dirty="false">
                <a:solidFill>
                  <a:schemeClr val="accent1"/>
                </a:solidFill>
                <a:latin typeface="Arial" panose="020B0604020202020204" pitchFamily="34" charset="0"/>
              </a:rPr>
              <a:t>Mgr. Iva Sotolářová (</a:t>
            </a:r>
            <a:r>
              <a:rPr lang="cs-CZ" dirty="false">
                <a:solidFill>
                  <a:schemeClr val="accent1"/>
                </a:solidFill>
                <a:latin typeface="Arial" panose="020B0604020202020204" pitchFamily="34" charset="0"/>
                <a:hlinkClick r:id="rId5">
                  <a:extLst>
                    <a:ext uri="{A12FA001-AC4F-418D-AE19-62706E023703}">
                      <ahyp:hlinkClr xmlns:ahyp="http://schemas.microsoft.com/office/drawing/2018/hyperlinkcolor" val="tx"/>
                    </a:ext>
                  </a:extLst>
                </a:hlinkClick>
              </a:rPr>
              <a:t>iva.sotolarova@mpsv.cz</a:t>
            </a:r>
            <a:r>
              <a:rPr lang="cs-CZ" dirty="false">
                <a:solidFill>
                  <a:schemeClr val="accent1"/>
                </a:solidFill>
                <a:latin typeface="Arial" panose="020B0604020202020204" pitchFamily="34" charset="0"/>
              </a:rPr>
              <a:t>, 724 319 752</a:t>
            </a:r>
            <a:r>
              <a:rPr lang="cs-CZ" dirty="false"/>
              <a:t>)</a:t>
            </a:r>
            <a:r>
              <a:rPr lang="cs-CZ" sz="2400" dirty="false"/>
              <a:t> </a:t>
            </a:r>
          </a:p>
          <a:p>
            <a:pPr marL="0" indent="0" algn="ctr">
              <a:buNone/>
            </a:pPr>
            <a:endParaRPr lang="cs-CZ" sz="1400" i="true" dirty="false"/>
          </a:p>
          <a:p>
            <a:pPr marL="0" indent="0" algn="ctr">
              <a:buNone/>
            </a:pPr>
            <a:r>
              <a:rPr lang="cs-CZ" sz="1400" i="true" dirty="false"/>
              <a:t>Děkujeme Vám za pozornost a těšíme se na spolupráci</a:t>
            </a:r>
          </a:p>
          <a:p>
            <a:endParaRPr lang="cs-CZ" dirty="false"/>
          </a:p>
          <a:p>
            <a:endParaRPr lang="cs-CZ" dirty="false">
              <a:solidFill>
                <a:schemeClr val="accent1"/>
              </a:solidFill>
            </a:endParaRPr>
          </a:p>
          <a:p>
            <a:pPr marL="0" indent="0" fontAlgn="base" hangingPunct="false">
              <a:buNone/>
            </a:pPr>
            <a:endParaRPr lang="cs-CZ" u="sng" dirty="false"/>
          </a:p>
          <a:p>
            <a:pPr marL="0" indent="0" fontAlgn="base" hangingPunct="false">
              <a:buNone/>
            </a:pPr>
            <a:endParaRPr lang="cs-CZ" dirty="false"/>
          </a:p>
          <a:p>
            <a:pPr marL="0" indent="0" fontAlgn="base" hangingPunct="false">
              <a:buNone/>
            </a:pPr>
            <a:r>
              <a:rPr lang="cs-CZ" sz="2800" dirty="false"/>
              <a:t>		</a:t>
            </a:r>
            <a:r>
              <a:rPr lang="cs-CZ" dirty="false"/>
              <a:t>	</a:t>
            </a:r>
            <a:r>
              <a:rPr lang="cs-CZ" sz="2800" dirty="false"/>
              <a:t>					</a:t>
            </a:r>
          </a:p>
          <a:p>
            <a:pPr fontAlgn="base" hangingPunct="false"/>
            <a:endParaRPr lang="cs-CZ" sz="2000" dirty="false"/>
          </a:p>
          <a:p>
            <a:pPr marL="414000" lvl="1" indent="0">
              <a:buNone/>
            </a:pPr>
            <a:r>
              <a:rPr lang="cs-CZ" dirty="false"/>
              <a:t>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25</a:t>
            </a:fld>
            <a:endParaRPr lang="cs-CZ" dirty="false"/>
          </a:p>
        </p:txBody>
      </p:sp>
    </p:spTree>
    <p:extLst>
      <p:ext uri="{BB962C8B-B14F-4D97-AF65-F5344CB8AC3E}">
        <p14:creationId xmlns:p14="http://schemas.microsoft.com/office/powerpoint/2010/main" val="3779244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spcBef>
                <a:spcPts val="0"/>
              </a:spcBef>
            </a:pPr>
            <a:r>
              <a:rPr lang="cs-CZ" dirty="false"/>
              <a:t>Informace k podání žádosti o podporu </a:t>
            </a:r>
          </a:p>
        </p:txBody>
      </p:sp>
    </p:spTree>
    <p:extLst>
      <p:ext uri="{BB962C8B-B14F-4D97-AF65-F5344CB8AC3E}">
        <p14:creationId xmlns:p14="http://schemas.microsoft.com/office/powerpoint/2010/main" val="3136091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Základní informace k podpoře</a:t>
            </a:r>
            <a:endParaRPr lang="cs-CZ" dirty="false"/>
          </a:p>
        </p:txBody>
      </p:sp>
      <p:sp>
        <p:nvSpPr>
          <p:cNvPr id="3" name="Zástupný symbol pro obsah 2"/>
          <p:cNvSpPr>
            <a:spLocks noGrp="true"/>
          </p:cNvSpPr>
          <p:nvPr>
            <p:ph idx="1"/>
          </p:nvPr>
        </p:nvSpPr>
        <p:spPr>
          <a:xfrm>
            <a:off x="442402" y="1628800"/>
            <a:ext cx="8208912" cy="4536504"/>
          </a:xfrm>
        </p:spPr>
        <p:txBody>
          <a:bodyPr>
            <a:normAutofit fontScale="32500" lnSpcReduction="20000"/>
          </a:bodyPr>
          <a:lstStyle/>
          <a:p>
            <a:pPr marL="432000" lvl="2" indent="-432000">
              <a:lnSpc>
                <a:spcPts val="2880"/>
              </a:lnSpc>
              <a:spcBef>
                <a:spcPts val="600"/>
              </a:spcBef>
              <a:spcAft>
                <a:spcPts val="600"/>
              </a:spcAft>
              <a:buSzPct val="100000"/>
              <a:buFont typeface="Wingdings" panose="05000000000000000000" pitchFamily="2" charset="2"/>
              <a:buChar char=""/>
            </a:pPr>
            <a:r>
              <a:rPr lang="cs-CZ" sz="7200" b="true" dirty="false"/>
              <a:t>Podpora formou jednotkového vykazování </a:t>
            </a:r>
          </a:p>
          <a:p>
            <a:pPr marL="432000" lvl="2" indent="-432000">
              <a:lnSpc>
                <a:spcPts val="2880"/>
              </a:lnSpc>
              <a:spcBef>
                <a:spcPts val="600"/>
              </a:spcBef>
              <a:spcAft>
                <a:spcPts val="600"/>
              </a:spcAft>
              <a:buSzPct val="100000"/>
              <a:buFont typeface="Wingdings" panose="05000000000000000000" pitchFamily="2" charset="2"/>
              <a:buChar char=""/>
            </a:pPr>
            <a:r>
              <a:rPr lang="cs-CZ" sz="7200" b="true" dirty="false"/>
              <a:t>Podporujeme vytvoření a následný roční provoz dětské skupiny (DS) poskytujících pravidelnou péči o dítě od 6 měsíců věku do zahájení povinné školní docházky a 12 měsíců jejího provozu, následně lze navázat financováním ze SR (neplatí pro OSS a jejich SPO)</a:t>
            </a:r>
          </a:p>
          <a:p>
            <a:pPr marL="432000" lvl="2" indent="-432000">
              <a:lnSpc>
                <a:spcPts val="2880"/>
              </a:lnSpc>
              <a:spcBef>
                <a:spcPts val="600"/>
              </a:spcBef>
              <a:spcAft>
                <a:spcPts val="600"/>
              </a:spcAft>
              <a:buSzPct val="100000"/>
              <a:buFont typeface="Wingdings" panose="05000000000000000000" pitchFamily="2" charset="2"/>
              <a:buChar char=""/>
            </a:pPr>
            <a:r>
              <a:rPr lang="cs-CZ" sz="7200" b="true" dirty="false"/>
              <a:t>Podporovány jsou DS pro veřejnost i podnikové DS</a:t>
            </a:r>
          </a:p>
          <a:p>
            <a:pPr marL="432000" lvl="2" indent="-432000">
              <a:lnSpc>
                <a:spcPts val="2880"/>
              </a:lnSpc>
              <a:spcBef>
                <a:spcPts val="600"/>
              </a:spcBef>
              <a:spcAft>
                <a:spcPts val="600"/>
              </a:spcAft>
              <a:buSzPct val="100000"/>
              <a:buFont typeface="Wingdings" panose="05000000000000000000" pitchFamily="2" charset="2"/>
              <a:buChar char=""/>
            </a:pPr>
            <a:r>
              <a:rPr lang="cs-CZ" sz="7200" b="true" dirty="false"/>
              <a:t>Počet míst v dětské skupině: 	min. 5 – max. 24</a:t>
            </a:r>
          </a:p>
          <a:p>
            <a:pPr marL="432000" lvl="2" indent="-432000">
              <a:lnSpc>
                <a:spcPts val="2880"/>
              </a:lnSpc>
              <a:spcBef>
                <a:spcPts val="600"/>
              </a:spcBef>
              <a:spcAft>
                <a:spcPts val="600"/>
              </a:spcAft>
              <a:buSzPct val="100000"/>
              <a:buFont typeface="Wingdings" panose="05000000000000000000" pitchFamily="2" charset="2"/>
              <a:buChar char=""/>
            </a:pPr>
            <a:r>
              <a:rPr lang="cs-CZ" sz="7200" b="true" dirty="false"/>
              <a:t>Cílová skupina – rodiče s malými dětmi s vazbou na trh práce (vazbu musí rodiče doložit)</a:t>
            </a:r>
          </a:p>
          <a:p>
            <a:pPr marL="432000" lvl="2" indent="-432000">
              <a:lnSpc>
                <a:spcPts val="2880"/>
              </a:lnSpc>
              <a:spcBef>
                <a:spcPts val="600"/>
              </a:spcBef>
              <a:spcAft>
                <a:spcPts val="600"/>
              </a:spcAft>
              <a:buSzPct val="100000"/>
              <a:buFont typeface="Wingdings" panose="05000000000000000000" pitchFamily="2" charset="2"/>
              <a:buChar char=""/>
            </a:pPr>
            <a:endParaRPr lang="cs-CZ" sz="7200" dirty="false"/>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4</a:t>
            </a:fld>
            <a:endParaRPr lang="cs-CZ" dirty="false">
              <a:solidFill>
                <a:srgbClr val="084A8B"/>
              </a:solidFill>
            </a:endParaRPr>
          </a:p>
        </p:txBody>
      </p:sp>
    </p:spTree>
    <p:extLst>
      <p:ext uri="{BB962C8B-B14F-4D97-AF65-F5344CB8AC3E}">
        <p14:creationId xmlns:p14="http://schemas.microsoft.com/office/powerpoint/2010/main" val="3365203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Princip jednotek</a:t>
            </a:r>
            <a:endParaRPr lang="cs-CZ" dirty="false"/>
          </a:p>
        </p:txBody>
      </p:sp>
      <p:sp>
        <p:nvSpPr>
          <p:cNvPr id="3" name="Zástupný symbol pro obsah 2"/>
          <p:cNvSpPr>
            <a:spLocks noGrp="true"/>
          </p:cNvSpPr>
          <p:nvPr>
            <p:ph idx="1"/>
          </p:nvPr>
        </p:nvSpPr>
        <p:spPr>
          <a:xfrm>
            <a:off x="539552" y="1340768"/>
            <a:ext cx="8208912" cy="5184576"/>
          </a:xfrm>
        </p:spPr>
        <p:txBody>
          <a:bodyPr>
            <a:normAutofit fontScale="70000" lnSpcReduction="20000"/>
          </a:bodyPr>
          <a:lstStyle/>
          <a:p>
            <a:pPr marL="0" lvl="2" indent="0">
              <a:spcBef>
                <a:spcPts val="600"/>
              </a:spcBef>
              <a:spcAft>
                <a:spcPts val="600"/>
              </a:spcAft>
              <a:buSzPct val="100000"/>
              <a:buNone/>
            </a:pPr>
            <a:r>
              <a:rPr lang="cs-CZ" sz="2900" b="true" dirty="false"/>
              <a:t>Jednotka = pevná částka, kterou obdržíte za splnění daného cíle</a:t>
            </a:r>
          </a:p>
          <a:p>
            <a:pPr marL="432000" lvl="2" indent="-432000">
              <a:spcBef>
                <a:spcPts val="600"/>
              </a:spcBef>
              <a:spcAft>
                <a:spcPts val="600"/>
              </a:spcAft>
              <a:buSzPct val="100000"/>
              <a:buFont typeface="Wingdings" panose="05000000000000000000" pitchFamily="2" charset="2"/>
              <a:buChar char=""/>
            </a:pPr>
            <a:r>
              <a:rPr lang="cs-CZ" sz="2600" b="true"/>
              <a:t>Jednotka </a:t>
            </a:r>
            <a:r>
              <a:rPr lang="cs-CZ" sz="2600" b="true" dirty="false"/>
              <a:t>na vytvoření DS</a:t>
            </a:r>
          </a:p>
          <a:p>
            <a:pPr marL="684000" lvl="3" indent="-432000">
              <a:spcBef>
                <a:spcPts val="600"/>
              </a:spcBef>
              <a:spcAft>
                <a:spcPts val="600"/>
              </a:spcAft>
              <a:buSzPct val="100000"/>
              <a:buFont typeface="Courier New" panose="02070309020205020404" pitchFamily="49" charset="0"/>
              <a:buChar char="o"/>
            </a:pPr>
            <a:r>
              <a:rPr lang="cs-CZ" sz="1800" b="true" dirty="false"/>
              <a:t>Odvíjí se od kapacity DS, na každé kapacitní místo – 62 258 Kč vč. DPH  (52 650 Kč bez DPH)</a:t>
            </a:r>
          </a:p>
          <a:p>
            <a:pPr marL="684000" lvl="3" indent="-432000">
              <a:spcBef>
                <a:spcPts val="600"/>
              </a:spcBef>
              <a:spcAft>
                <a:spcPts val="600"/>
              </a:spcAft>
              <a:buSzPct val="100000"/>
              <a:buFont typeface="Courier New" panose="02070309020205020404" pitchFamily="49" charset="0"/>
              <a:buChar char="o"/>
            </a:pPr>
            <a:r>
              <a:rPr lang="cs-CZ" sz="1800" b="true" dirty="false"/>
              <a:t>Lze využít na vytvoření DS dle potřeby (výdaje nedokládáte)</a:t>
            </a:r>
          </a:p>
          <a:p>
            <a:pPr marL="684000" lvl="3" indent="-432000">
              <a:spcBef>
                <a:spcPts val="600"/>
              </a:spcBef>
              <a:spcAft>
                <a:spcPts val="600"/>
              </a:spcAft>
              <a:buSzPct val="100000"/>
              <a:buFont typeface="Courier New" panose="02070309020205020404" pitchFamily="49" charset="0"/>
              <a:buChar char="o"/>
            </a:pPr>
            <a:r>
              <a:rPr lang="cs-CZ" sz="1800" b="true" dirty="false"/>
              <a:t>Jednotky je dosaženo zápisem DS do Evidence dětských skupin (EDS)		</a:t>
            </a:r>
          </a:p>
          <a:p>
            <a:pPr marL="432000" lvl="2" indent="-432000">
              <a:spcBef>
                <a:spcPts val="600"/>
              </a:spcBef>
              <a:spcAft>
                <a:spcPts val="600"/>
              </a:spcAft>
              <a:buSzPct val="100000"/>
              <a:buFont typeface="Wingdings" panose="05000000000000000000" pitchFamily="2" charset="2"/>
              <a:buChar char=""/>
            </a:pPr>
            <a:r>
              <a:rPr lang="cs-CZ" sz="2600" b="true" dirty="false"/>
              <a:t>Jednotky na provoz DS (obsazenost, stravné) </a:t>
            </a:r>
          </a:p>
          <a:p>
            <a:pPr marL="684000" lvl="3" indent="-432000">
              <a:spcBef>
                <a:spcPts val="600"/>
              </a:spcBef>
              <a:spcAft>
                <a:spcPts val="600"/>
              </a:spcAft>
              <a:buSzPct val="100000"/>
              <a:buFont typeface="Courier New" panose="02070309020205020404" pitchFamily="49" charset="0"/>
              <a:buChar char="o"/>
            </a:pPr>
            <a:r>
              <a:rPr lang="cs-CZ" sz="1800" b="true" dirty="false"/>
              <a:t>Dle nastavení uzavřených smluv s rodiči (závazný vzor této smlouvy)</a:t>
            </a:r>
          </a:p>
          <a:p>
            <a:pPr marL="684000" lvl="3" indent="-432000">
              <a:spcBef>
                <a:spcPts val="600"/>
              </a:spcBef>
              <a:spcAft>
                <a:spcPts val="600"/>
              </a:spcAft>
              <a:buSzPct val="100000"/>
              <a:buFont typeface="Courier New" panose="02070309020205020404" pitchFamily="49" charset="0"/>
              <a:buChar char="o"/>
            </a:pPr>
            <a:r>
              <a:rPr lang="cs-CZ" sz="1800" b="true" dirty="false"/>
              <a:t>Vyšší příspěvek za mladší děti (ve věku </a:t>
            </a:r>
            <a:r>
              <a:rPr lang="pl-PL" sz="1800" b="true" dirty="false"/>
              <a:t>od 6 měsíců do 31. srpna po dosažení 3. roku věku) než za starší (od 1. září po dosažení 3. roku věku do zahájení povinné školní docházky).</a:t>
            </a:r>
            <a:endParaRPr lang="cs-CZ" sz="1800" b="true" dirty="false"/>
          </a:p>
          <a:p>
            <a:pPr marL="0" lvl="2" indent="0" algn="ctr">
              <a:spcBef>
                <a:spcPts val="600"/>
              </a:spcBef>
              <a:spcAft>
                <a:spcPts val="600"/>
              </a:spcAft>
              <a:buSzPct val="100000"/>
              <a:buNone/>
            </a:pPr>
            <a:endParaRPr lang="cs-CZ" sz="1800" b="true" dirty="false"/>
          </a:p>
          <a:p>
            <a:pPr marL="0" lvl="2" indent="0" algn="ctr">
              <a:spcBef>
                <a:spcPts val="600"/>
              </a:spcBef>
              <a:spcAft>
                <a:spcPts val="600"/>
              </a:spcAft>
              <a:buSzPct val="100000"/>
              <a:buNone/>
            </a:pPr>
            <a:r>
              <a:rPr lang="cs-CZ" sz="2900" b="true" dirty="false">
                <a:solidFill>
                  <a:srgbClr val="FF0000"/>
                </a:solidFill>
              </a:rPr>
              <a:t>Jednotky jsou propláceny na základě toho, že vytvoříte DS a budete ji provozovat (obsazenost DS), nikoliv doložených výdajů</a:t>
            </a:r>
          </a:p>
          <a:p>
            <a:pPr marL="432000" lvl="2" indent="-432000">
              <a:lnSpc>
                <a:spcPts val="2880"/>
              </a:lnSpc>
              <a:spcBef>
                <a:spcPts val="600"/>
              </a:spcBef>
              <a:spcAft>
                <a:spcPts val="600"/>
              </a:spcAft>
              <a:buSzPct val="100000"/>
              <a:buFont typeface="Wingdings" panose="05000000000000000000" pitchFamily="2" charset="2"/>
              <a:buChar char=""/>
            </a:pPr>
            <a:endParaRPr lang="cs-CZ" sz="2400" b="true" dirty="false"/>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5</a:t>
            </a:fld>
            <a:endParaRPr lang="cs-CZ" dirty="false">
              <a:solidFill>
                <a:srgbClr val="084A8B"/>
              </a:solidFill>
            </a:endParaRPr>
          </a:p>
        </p:txBody>
      </p:sp>
      <p:pic>
        <p:nvPicPr>
          <p:cNvPr id="5" name="Grafický objekt 4" descr="Šipka dolů se souvislou výplní">
            <a:extLst>
              <a:ext uri="{FF2B5EF4-FFF2-40B4-BE49-F238E27FC236}">
                <a16:creationId xmlns:a16="http://schemas.microsoft.com/office/drawing/2014/main" id="{0E3A743A-8DF9-4221-6CFF-69738167440C}"/>
              </a:ext>
            </a:extLst>
          </p:cNvPr>
          <p:cNvPicPr>
            <a:picLocks noChangeAspect="true"/>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22802" y="5157192"/>
            <a:ext cx="529208" cy="529208"/>
          </a:xfrm>
          <a:prstGeom prst="rect">
            <a:avLst/>
          </a:prstGeom>
        </p:spPr>
      </p:pic>
    </p:spTree>
    <p:extLst>
      <p:ext uri="{BB962C8B-B14F-4D97-AF65-F5344CB8AC3E}">
        <p14:creationId xmlns:p14="http://schemas.microsoft.com/office/powerpoint/2010/main" val="1622809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Financování Dětské skupiny</a:t>
            </a:r>
            <a:endParaRPr lang="cs-CZ" dirty="false"/>
          </a:p>
        </p:txBody>
      </p:sp>
      <p:sp>
        <p:nvSpPr>
          <p:cNvPr id="3" name="Zástupný symbol pro obsah 2"/>
          <p:cNvSpPr>
            <a:spLocks noGrp="true"/>
          </p:cNvSpPr>
          <p:nvPr>
            <p:ph idx="1"/>
          </p:nvPr>
        </p:nvSpPr>
        <p:spPr>
          <a:xfrm>
            <a:off x="442402" y="1628800"/>
            <a:ext cx="8208912" cy="4752528"/>
          </a:xfrm>
        </p:spPr>
        <p:txBody>
          <a:bodyPr>
            <a:normAutofit fontScale="25000" lnSpcReduction="20000"/>
          </a:bodyPr>
          <a:lstStyle/>
          <a:p>
            <a:pPr marL="432000" lvl="2" indent="-432000">
              <a:lnSpc>
                <a:spcPts val="2880"/>
              </a:lnSpc>
              <a:spcBef>
                <a:spcPts val="600"/>
              </a:spcBef>
              <a:spcAft>
                <a:spcPts val="600"/>
              </a:spcAft>
              <a:buSzPct val="100000"/>
              <a:buFont typeface="Wingdings" panose="05000000000000000000" pitchFamily="2" charset="2"/>
              <a:buChar char=""/>
            </a:pPr>
            <a:r>
              <a:rPr lang="cs-CZ" sz="7200" b="true" dirty="false"/>
              <a:t>ÚSC a jejich PO – zálohová platba (projekty do 5 mil. ve výši 100% dotace, nad 5 mil. 30% dotace) x OSS a SPO – zálohová platba není</a:t>
            </a:r>
          </a:p>
          <a:p>
            <a:pPr marL="432000" lvl="2" indent="-432000">
              <a:lnSpc>
                <a:spcPts val="2880"/>
              </a:lnSpc>
              <a:spcBef>
                <a:spcPts val="600"/>
              </a:spcBef>
              <a:spcAft>
                <a:spcPts val="600"/>
              </a:spcAft>
              <a:buSzPct val="100000"/>
              <a:buFont typeface="Wingdings" panose="05000000000000000000" pitchFamily="2" charset="2"/>
              <a:buChar char=""/>
            </a:pPr>
            <a:r>
              <a:rPr lang="cs-CZ" sz="7200" b="true" dirty="false"/>
              <a:t>Různé míry spolufinancování:</a:t>
            </a:r>
          </a:p>
          <a:p>
            <a:pPr marL="1109250" lvl="3" indent="-857250">
              <a:lnSpc>
                <a:spcPts val="2880"/>
              </a:lnSpc>
              <a:spcBef>
                <a:spcPts val="600"/>
              </a:spcBef>
              <a:spcAft>
                <a:spcPts val="600"/>
              </a:spcAft>
              <a:buSzPct val="100000"/>
              <a:buFont typeface="Courier New" panose="02070309020205020404" pitchFamily="49" charset="0"/>
              <a:buChar char="o"/>
            </a:pPr>
            <a:r>
              <a:rPr lang="cs-CZ" sz="6400" b="true" dirty="false"/>
              <a:t>OSS a PO OSS – 0%</a:t>
            </a:r>
          </a:p>
          <a:p>
            <a:pPr marL="1109250" lvl="3" indent="-857250">
              <a:lnSpc>
                <a:spcPts val="2880"/>
              </a:lnSpc>
              <a:spcBef>
                <a:spcPts val="600"/>
              </a:spcBef>
              <a:spcAft>
                <a:spcPts val="600"/>
              </a:spcAft>
              <a:buSzPct val="100000"/>
              <a:buFont typeface="Courier New" panose="02070309020205020404" pitchFamily="49" charset="0"/>
              <a:buChar char="o"/>
            </a:pPr>
            <a:r>
              <a:rPr lang="cs-CZ" sz="6400" b="true" dirty="false"/>
              <a:t>Kraje a jejich organizace – 15%</a:t>
            </a:r>
          </a:p>
          <a:p>
            <a:pPr marL="1109250" lvl="3" indent="-857250">
              <a:lnSpc>
                <a:spcPts val="2880"/>
              </a:lnSpc>
              <a:spcBef>
                <a:spcPts val="600"/>
              </a:spcBef>
              <a:spcAft>
                <a:spcPts val="600"/>
              </a:spcAft>
              <a:buSzPct val="100000"/>
              <a:buFont typeface="Courier New" panose="02070309020205020404" pitchFamily="49" charset="0"/>
              <a:buChar char="o"/>
            </a:pPr>
            <a:r>
              <a:rPr lang="cs-CZ" sz="6400" b="true" dirty="false"/>
              <a:t>Obce, svazky obcí nad 3000 obyvatel a jejich organizace – 15%</a:t>
            </a:r>
          </a:p>
          <a:p>
            <a:pPr marL="1109250" lvl="3" indent="-857250">
              <a:lnSpc>
                <a:spcPts val="2880"/>
              </a:lnSpc>
              <a:spcBef>
                <a:spcPts val="600"/>
              </a:spcBef>
              <a:spcAft>
                <a:spcPts val="600"/>
              </a:spcAft>
              <a:buSzPct val="100000"/>
              <a:buFont typeface="Courier New" panose="02070309020205020404" pitchFamily="49" charset="0"/>
              <a:buChar char="o"/>
            </a:pPr>
            <a:r>
              <a:rPr lang="cs-CZ" sz="6400" b="true" dirty="false"/>
              <a:t>Obce, svazky obcí do 3000 obyvatel včetně a jejich organizace – 10%</a:t>
            </a:r>
          </a:p>
          <a:p>
            <a:pPr marL="1109250" lvl="3" indent="-857250">
              <a:lnSpc>
                <a:spcPts val="2880"/>
              </a:lnSpc>
              <a:spcBef>
                <a:spcPts val="600"/>
              </a:spcBef>
              <a:spcAft>
                <a:spcPts val="600"/>
              </a:spcAft>
              <a:buSzPct val="100000"/>
              <a:buFont typeface="Courier New" panose="02070309020205020404" pitchFamily="49" charset="0"/>
              <a:buChar char="o"/>
            </a:pPr>
            <a:r>
              <a:rPr lang="cs-CZ" sz="6400" b="true" dirty="false"/>
              <a:t>Hl. město Praha, jeho městské části a příspěvkové organizace – 23,265%</a:t>
            </a:r>
          </a:p>
          <a:p>
            <a:pPr marL="432000" lvl="2" indent="-432000">
              <a:lnSpc>
                <a:spcPts val="2880"/>
              </a:lnSpc>
              <a:spcBef>
                <a:spcPts val="600"/>
              </a:spcBef>
              <a:spcAft>
                <a:spcPts val="600"/>
              </a:spcAft>
              <a:buSzPct val="100000"/>
              <a:buFont typeface="Wingdings" panose="05000000000000000000" pitchFamily="2" charset="2"/>
              <a:buChar char=""/>
            </a:pPr>
            <a:endParaRPr lang="cs-CZ" sz="1800" b="true" dirty="false"/>
          </a:p>
          <a:p>
            <a:pPr marL="432000" lvl="2" indent="-432000">
              <a:lnSpc>
                <a:spcPts val="2880"/>
              </a:lnSpc>
              <a:spcBef>
                <a:spcPts val="600"/>
              </a:spcBef>
              <a:spcAft>
                <a:spcPts val="600"/>
              </a:spcAft>
              <a:buSzPct val="100000"/>
              <a:buFont typeface="Wingdings" panose="05000000000000000000" pitchFamily="2" charset="2"/>
              <a:buChar char=""/>
            </a:pPr>
            <a:endParaRPr lang="cs-CZ" sz="7200" b="true" dirty="false"/>
          </a:p>
          <a:p>
            <a:pPr marL="432000" lvl="2" indent="-432000">
              <a:lnSpc>
                <a:spcPts val="2880"/>
              </a:lnSpc>
              <a:spcBef>
                <a:spcPts val="600"/>
              </a:spcBef>
              <a:spcAft>
                <a:spcPts val="600"/>
              </a:spcAft>
              <a:buSzPct val="100000"/>
              <a:buFont typeface="Wingdings" panose="05000000000000000000" pitchFamily="2" charset="2"/>
              <a:buChar char=""/>
            </a:pPr>
            <a:endParaRPr lang="cs-CZ" sz="7200" b="true" dirty="false"/>
          </a:p>
          <a:p>
            <a:pPr marL="432000" lvl="2" indent="-432000">
              <a:lnSpc>
                <a:spcPts val="2880"/>
              </a:lnSpc>
              <a:spcBef>
                <a:spcPts val="600"/>
              </a:spcBef>
              <a:spcAft>
                <a:spcPts val="600"/>
              </a:spcAft>
              <a:buSzPct val="100000"/>
              <a:buFont typeface="Wingdings" panose="05000000000000000000" pitchFamily="2" charset="2"/>
              <a:buChar char=""/>
            </a:pPr>
            <a:endParaRPr lang="cs-CZ" sz="7200" b="true" dirty="false"/>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6</a:t>
            </a:fld>
            <a:endParaRPr lang="cs-CZ" dirty="false">
              <a:solidFill>
                <a:srgbClr val="084A8B"/>
              </a:solidFill>
            </a:endParaRPr>
          </a:p>
        </p:txBody>
      </p:sp>
    </p:spTree>
    <p:extLst>
      <p:ext uri="{BB962C8B-B14F-4D97-AF65-F5344CB8AC3E}">
        <p14:creationId xmlns:p14="http://schemas.microsoft.com/office/powerpoint/2010/main" val="3667666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6479D8-A58B-F670-A6F0-76A390081391}"/>
              </a:ext>
            </a:extLst>
          </p:cNvPr>
          <p:cNvSpPr>
            <a:spLocks noGrp="true"/>
          </p:cNvSpPr>
          <p:nvPr>
            <p:ph type="title"/>
          </p:nvPr>
        </p:nvSpPr>
        <p:spPr/>
        <p:txBody>
          <a:bodyPr/>
          <a:lstStyle/>
          <a:p>
            <a:r>
              <a:rPr lang="cs-CZ" dirty="false"/>
              <a:t>Kalkulačka k žádosti o podporu</a:t>
            </a:r>
          </a:p>
        </p:txBody>
      </p:sp>
      <p:sp>
        <p:nvSpPr>
          <p:cNvPr id="4" name="Zástupný symbol pro číslo snímku 3">
            <a:extLst>
              <a:ext uri="{FF2B5EF4-FFF2-40B4-BE49-F238E27FC236}">
                <a16:creationId xmlns:a16="http://schemas.microsoft.com/office/drawing/2014/main" id="{B37D7355-9027-7D24-3B8B-A291B06B420F}"/>
              </a:ext>
            </a:extLst>
          </p:cNvPr>
          <p:cNvSpPr>
            <a:spLocks noGrp="true"/>
          </p:cNvSpPr>
          <p:nvPr>
            <p:ph type="sldNum" sz="quarter" idx="12"/>
          </p:nvPr>
        </p:nvSpPr>
        <p:spPr/>
        <p:txBody>
          <a:bodyPr/>
          <a:lstStyle/>
          <a:p>
            <a:fld id="{479BF083-4774-43B1-9AB0-5CC1AC5DD8EE}" type="slidenum">
              <a:rPr lang="cs-CZ" smtClean="false"/>
              <a:pPr/>
              <a:t>7</a:t>
            </a:fld>
            <a:endParaRPr lang="cs-CZ" dirty="false"/>
          </a:p>
        </p:txBody>
      </p:sp>
      <p:pic>
        <p:nvPicPr>
          <p:cNvPr id="6" name="Obrázek 5" descr="Obsah obrázku text, snímek obrazovky, číslo, Písmo&#10;&#10;Popis byl vytvořen automaticky">
            <a:extLst>
              <a:ext uri="{FF2B5EF4-FFF2-40B4-BE49-F238E27FC236}">
                <a16:creationId xmlns:a16="http://schemas.microsoft.com/office/drawing/2014/main" id="{48346D0D-8A9A-3220-D434-CF91DDB71AD3}"/>
              </a:ext>
            </a:extLst>
          </p:cNvPr>
          <p:cNvPicPr>
            <a:picLocks noChangeAspect="true"/>
          </p:cNvPicPr>
          <p:nvPr/>
        </p:nvPicPr>
        <p:blipFill>
          <a:blip r:embed="rId3">
            <a:extLst>
              <a:ext uri="{28A0092B-C50C-407E-A947-70E740481C1C}">
                <a14:useLocalDpi xmlns:a14="http://schemas.microsoft.com/office/drawing/2010/main" val="0"/>
              </a:ext>
            </a:extLst>
          </a:blip>
          <a:stretch>
            <a:fillRect/>
          </a:stretch>
        </p:blipFill>
        <p:spPr>
          <a:xfrm>
            <a:off x="269756" y="1225702"/>
            <a:ext cx="8604488" cy="5290298"/>
          </a:xfrm>
          <a:prstGeom prst="rect">
            <a:avLst/>
          </a:prstGeom>
        </p:spPr>
      </p:pic>
    </p:spTree>
    <p:extLst>
      <p:ext uri="{BB962C8B-B14F-4D97-AF65-F5344CB8AC3E}">
        <p14:creationId xmlns:p14="http://schemas.microsoft.com/office/powerpoint/2010/main" val="2531968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6479D8-A58B-F670-A6F0-76A390081391}"/>
              </a:ext>
            </a:extLst>
          </p:cNvPr>
          <p:cNvSpPr>
            <a:spLocks noGrp="true"/>
          </p:cNvSpPr>
          <p:nvPr>
            <p:ph type="title"/>
          </p:nvPr>
        </p:nvSpPr>
        <p:spPr/>
        <p:txBody>
          <a:bodyPr/>
          <a:lstStyle/>
          <a:p>
            <a:r>
              <a:rPr lang="cs-CZ" dirty="false"/>
              <a:t>Kalkulačka k žádosti o podporu</a:t>
            </a:r>
          </a:p>
        </p:txBody>
      </p:sp>
      <p:sp>
        <p:nvSpPr>
          <p:cNvPr id="4" name="Zástupný symbol pro číslo snímku 3">
            <a:extLst>
              <a:ext uri="{FF2B5EF4-FFF2-40B4-BE49-F238E27FC236}">
                <a16:creationId xmlns:a16="http://schemas.microsoft.com/office/drawing/2014/main" id="{B37D7355-9027-7D24-3B8B-A291B06B420F}"/>
              </a:ext>
            </a:extLst>
          </p:cNvPr>
          <p:cNvSpPr>
            <a:spLocks noGrp="true"/>
          </p:cNvSpPr>
          <p:nvPr>
            <p:ph type="sldNum" sz="quarter" idx="12"/>
          </p:nvPr>
        </p:nvSpPr>
        <p:spPr/>
        <p:txBody>
          <a:bodyPr/>
          <a:lstStyle/>
          <a:p>
            <a:fld id="{479BF083-4774-43B1-9AB0-5CC1AC5DD8EE}" type="slidenum">
              <a:rPr lang="cs-CZ" smtClean="false"/>
              <a:pPr/>
              <a:t>8</a:t>
            </a:fld>
            <a:endParaRPr lang="cs-CZ" dirty="false"/>
          </a:p>
        </p:txBody>
      </p:sp>
      <p:pic>
        <p:nvPicPr>
          <p:cNvPr id="5" name="Obrázek 4" descr="Obsah obrázku text, snímek obrazovky, číslo, účtenka&#10;&#10;Popis byl vytvořen automaticky">
            <a:extLst>
              <a:ext uri="{FF2B5EF4-FFF2-40B4-BE49-F238E27FC236}">
                <a16:creationId xmlns:a16="http://schemas.microsoft.com/office/drawing/2014/main" id="{1F1F497C-F130-F7F7-0370-7E39808F3229}"/>
              </a:ext>
            </a:extLst>
          </p:cNvPr>
          <p:cNvPicPr>
            <a:picLocks noChangeAspect="true"/>
          </p:cNvPicPr>
          <p:nvPr/>
        </p:nvPicPr>
        <p:blipFill>
          <a:blip r:embed="rId2">
            <a:extLst>
              <a:ext uri="{28A0092B-C50C-407E-A947-70E740481C1C}">
                <a14:useLocalDpi xmlns:a14="http://schemas.microsoft.com/office/drawing/2010/main" val="0"/>
              </a:ext>
            </a:extLst>
          </a:blip>
          <a:stretch>
            <a:fillRect/>
          </a:stretch>
        </p:blipFill>
        <p:spPr>
          <a:xfrm>
            <a:off x="149935" y="1700808"/>
            <a:ext cx="8844130" cy="4248472"/>
          </a:xfrm>
          <a:prstGeom prst="rect">
            <a:avLst/>
          </a:prstGeom>
        </p:spPr>
      </p:pic>
    </p:spTree>
    <p:extLst>
      <p:ext uri="{BB962C8B-B14F-4D97-AF65-F5344CB8AC3E}">
        <p14:creationId xmlns:p14="http://schemas.microsoft.com/office/powerpoint/2010/main" val="258211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6479D8-A58B-F670-A6F0-76A390081391}"/>
              </a:ext>
            </a:extLst>
          </p:cNvPr>
          <p:cNvSpPr>
            <a:spLocks noGrp="true"/>
          </p:cNvSpPr>
          <p:nvPr>
            <p:ph type="title"/>
          </p:nvPr>
        </p:nvSpPr>
        <p:spPr/>
        <p:txBody>
          <a:bodyPr/>
          <a:lstStyle/>
          <a:p>
            <a:r>
              <a:rPr lang="cs-CZ" dirty="false"/>
              <a:t>Kalkulačka k žádosti o podporu – finanční plán</a:t>
            </a:r>
          </a:p>
        </p:txBody>
      </p:sp>
      <p:sp>
        <p:nvSpPr>
          <p:cNvPr id="4" name="Zástupný symbol pro číslo snímku 3">
            <a:extLst>
              <a:ext uri="{FF2B5EF4-FFF2-40B4-BE49-F238E27FC236}">
                <a16:creationId xmlns:a16="http://schemas.microsoft.com/office/drawing/2014/main" id="{B37D7355-9027-7D24-3B8B-A291B06B420F}"/>
              </a:ext>
            </a:extLst>
          </p:cNvPr>
          <p:cNvSpPr>
            <a:spLocks noGrp="true"/>
          </p:cNvSpPr>
          <p:nvPr>
            <p:ph type="sldNum" sz="quarter" idx="12"/>
          </p:nvPr>
        </p:nvSpPr>
        <p:spPr/>
        <p:txBody>
          <a:bodyPr/>
          <a:lstStyle/>
          <a:p>
            <a:fld id="{479BF083-4774-43B1-9AB0-5CC1AC5DD8EE}" type="slidenum">
              <a:rPr lang="cs-CZ" smtClean="false"/>
              <a:pPr/>
              <a:t>9</a:t>
            </a:fld>
            <a:endParaRPr lang="cs-CZ" dirty="false"/>
          </a:p>
        </p:txBody>
      </p:sp>
      <p:pic>
        <p:nvPicPr>
          <p:cNvPr id="5" name="Obrázek 4" descr="Obsah obrázku text, snímek obrazovky, číslo, Písmo&#10;&#10;Popis byl vytvořen automaticky">
            <a:extLst>
              <a:ext uri="{FF2B5EF4-FFF2-40B4-BE49-F238E27FC236}">
                <a16:creationId xmlns:a16="http://schemas.microsoft.com/office/drawing/2014/main" id="{DDE91B9D-A446-57C3-5722-0FB727111B82}"/>
              </a:ext>
            </a:extLst>
          </p:cNvPr>
          <p:cNvPicPr>
            <a:picLocks noChangeAspect="true"/>
          </p:cNvPicPr>
          <p:nvPr/>
        </p:nvPicPr>
        <p:blipFill>
          <a:blip r:embed="rId2">
            <a:extLst>
              <a:ext uri="{28A0092B-C50C-407E-A947-70E740481C1C}">
                <a14:useLocalDpi xmlns:a14="http://schemas.microsoft.com/office/drawing/2010/main" val="0"/>
              </a:ext>
            </a:extLst>
          </a:blip>
          <a:stretch>
            <a:fillRect/>
          </a:stretch>
        </p:blipFill>
        <p:spPr>
          <a:xfrm>
            <a:off x="1043608" y="2564904"/>
            <a:ext cx="6878599" cy="2229925"/>
          </a:xfrm>
          <a:prstGeom prst="rect">
            <a:avLst/>
          </a:prstGeom>
        </p:spPr>
      </p:pic>
    </p:spTree>
    <p:extLst>
      <p:ext uri="{BB962C8B-B14F-4D97-AF65-F5344CB8AC3E}">
        <p14:creationId xmlns:p14="http://schemas.microsoft.com/office/powerpoint/2010/main" val="2183752"/>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2.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D88155-0E86-4D14-B6AF-C6806AEE9525}">
  <ds:schemaRefs>
    <ds:schemaRef ds:uri="http://purl.org/dc/elements/1.1/"/>
    <ds:schemaRef ds:uri="http://schemas.microsoft.com/office/2006/documentManagement/types"/>
    <ds:schemaRef ds:uri="http://schemas.openxmlformats.org/package/2006/metadata/core-properties"/>
    <ds:schemaRef ds:uri="dfed548f-0517-4d39-90e3-3947398480c0"/>
    <ds:schemaRef ds:uri="http://purl.org/dc/terms/"/>
    <ds:schemaRef ds:uri="http://purl.org/dc/dcmitype/"/>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06EF36-2E80-4847-9151-E9C625552DBD}">
  <ds:schemaRefs>
    <ds:schemaRef ds:uri="http://schemas.microsoft.com/sharepoint/v3/contenttype/forms"/>
  </ds:schemaRefs>
</ds:datastoreItem>
</file>

<file path=docProps/app.xml><?xml version="1.0" encoding="utf-8"?>
<properties:Properties xmlns:properties="http://schemas.openxmlformats.org/officeDocument/2006/extended-properties" xmlns:vt="http://schemas.openxmlformats.org/officeDocument/2006/docPropsVTypes">
  <properties:Template>prezentace</properties:Template>
  <properties:Words>2499</properties:Words>
  <properties:PresentationFormat>Předvádění na obrazovce (4:3)</properties:PresentationFormat>
  <properties:Paragraphs>197</properties:Paragraphs>
  <properties:Slides>25</properties:Slides>
  <properties:Notes>14</properties:Notes>
  <properties:TotalTime>10435</properties:TotalTime>
  <properties:HiddenSlides>0</properties:HiddenSlides>
  <properties:MMClips>0</properties:MMClips>
  <properties:ScaleCrop>false</properties:ScaleCrop>
  <properties:HeadingPairs>
    <vt:vector baseType="variant" size="6">
      <vt:variant>
        <vt:lpstr>Použitá písma</vt:lpstr>
      </vt:variant>
      <vt:variant>
        <vt:i4>7</vt:i4>
      </vt:variant>
      <vt:variant>
        <vt:lpstr>Motiv</vt:lpstr>
      </vt:variant>
      <vt:variant>
        <vt:i4>1</vt:i4>
      </vt:variant>
      <vt:variant>
        <vt:lpstr>Nadpisy snímků</vt:lpstr>
      </vt:variant>
      <vt:variant>
        <vt:i4>25</vt:i4>
      </vt:variant>
    </vt:vector>
  </properties:HeadingPairs>
  <properties:TitlesOfParts>
    <vt:vector baseType="lpstr" size="33">
      <vt:lpstr>Arial</vt:lpstr>
      <vt:lpstr>Calibri</vt:lpstr>
      <vt:lpstr>Courier New</vt:lpstr>
      <vt:lpstr>Symbol</vt:lpstr>
      <vt:lpstr>Trebuchet MS</vt:lpstr>
      <vt:lpstr>Wingdings</vt:lpstr>
      <vt:lpstr>Wingdings 3</vt:lpstr>
      <vt:lpstr>prezentace</vt:lpstr>
      <vt:lpstr>Konzultační seminář pro subjekty veřejné správy -  výzva č. 03_24_61  </vt:lpstr>
      <vt:lpstr>Program semináře</vt:lpstr>
      <vt:lpstr>Informace k podání žádosti o podporu </vt:lpstr>
      <vt:lpstr>Základní informace k podpoře</vt:lpstr>
      <vt:lpstr>Princip jednotek</vt:lpstr>
      <vt:lpstr>Financování Dětské skupiny</vt:lpstr>
      <vt:lpstr>Kalkulačka k žádosti o podporu</vt:lpstr>
      <vt:lpstr>Kalkulačka k žádosti o podporu</vt:lpstr>
      <vt:lpstr>Kalkulačka k žádosti o podporu – finanční plán</vt:lpstr>
      <vt:lpstr>Podání žádosti - termíny</vt:lpstr>
      <vt:lpstr>Podání žádosti – Co je POtřeba</vt:lpstr>
      <vt:lpstr>Podání žádosti – doklad o právu užívat objekt nebo prostory</vt:lpstr>
      <vt:lpstr>Podání žádosti – další podmínky místa realizace</vt:lpstr>
      <vt:lpstr>Podání žádosti - Plná moc</vt:lpstr>
      <vt:lpstr>Podání žádosti – Plná moc</vt:lpstr>
      <vt:lpstr>Podání žádosti – Plná moc – nejčastější chyby</vt:lpstr>
      <vt:lpstr>Podání žádosti - Monitorovací Indikátory </vt:lpstr>
      <vt:lpstr>Postup při podávání žádosti</vt:lpstr>
      <vt:lpstr>Podání žádosti – zdroje informací – výzva 61, video návod</vt:lpstr>
      <vt:lpstr>Podání žádosti – zdroje informací - dokumenty</vt:lpstr>
      <vt:lpstr>Podání žádosti – zdroje informací - ESF+ Fórum</vt:lpstr>
      <vt:lpstr>Podání žádosti – modelové situace a Otázky</vt:lpstr>
      <vt:lpstr>Podání žádosti – modelové situace a Otázky</vt:lpstr>
      <vt:lpstr>Podání žádosti – Závěr</vt:lpstr>
      <vt:lpstr>kontakty</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2024-08-26T08:40:54Z</dcterms:modified>
  <cp:revision>396</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