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  <p:sldMasterId id="2147483683" r:id="rId5"/>
  </p:sldMasterIdLst>
  <p:notesMasterIdLst>
    <p:notesMasterId r:id="rId92"/>
  </p:notesMasterIdLst>
  <p:sldIdLst>
    <p:sldId id="256" r:id="rId6"/>
    <p:sldId id="354" r:id="rId7"/>
    <p:sldId id="1257" r:id="rId8"/>
    <p:sldId id="1223" r:id="rId9"/>
    <p:sldId id="1227" r:id="rId10"/>
    <p:sldId id="1252" r:id="rId11"/>
    <p:sldId id="1226" r:id="rId12"/>
    <p:sldId id="1251" r:id="rId13"/>
    <p:sldId id="1225" r:id="rId14"/>
    <p:sldId id="1255" r:id="rId15"/>
    <p:sldId id="1229" r:id="rId16"/>
    <p:sldId id="1232" r:id="rId17"/>
    <p:sldId id="1233" r:id="rId18"/>
    <p:sldId id="1234" r:id="rId19"/>
    <p:sldId id="1235" r:id="rId20"/>
    <p:sldId id="1236" r:id="rId21"/>
    <p:sldId id="1258" r:id="rId22"/>
    <p:sldId id="1259" r:id="rId23"/>
    <p:sldId id="1244" r:id="rId24"/>
    <p:sldId id="486" r:id="rId25"/>
    <p:sldId id="488" r:id="rId26"/>
    <p:sldId id="559" r:id="rId27"/>
    <p:sldId id="469" r:id="rId28"/>
    <p:sldId id="470" r:id="rId29"/>
    <p:sldId id="471" r:id="rId30"/>
    <p:sldId id="472" r:id="rId31"/>
    <p:sldId id="560" r:id="rId32"/>
    <p:sldId id="565" r:id="rId33"/>
    <p:sldId id="611" r:id="rId34"/>
    <p:sldId id="1256" r:id="rId35"/>
    <p:sldId id="1245" r:id="rId36"/>
    <p:sldId id="1246" r:id="rId37"/>
    <p:sldId id="1247" r:id="rId38"/>
    <p:sldId id="561" r:id="rId39"/>
    <p:sldId id="566" r:id="rId40"/>
    <p:sldId id="612" r:id="rId41"/>
    <p:sldId id="563" r:id="rId42"/>
    <p:sldId id="619" r:id="rId43"/>
    <p:sldId id="610" r:id="rId44"/>
    <p:sldId id="614" r:id="rId45"/>
    <p:sldId id="616" r:id="rId46"/>
    <p:sldId id="615" r:id="rId47"/>
    <p:sldId id="617" r:id="rId48"/>
    <p:sldId id="599" r:id="rId49"/>
    <p:sldId id="604" r:id="rId50"/>
    <p:sldId id="603" r:id="rId51"/>
    <p:sldId id="618" r:id="rId52"/>
    <p:sldId id="613" r:id="rId53"/>
    <p:sldId id="606" r:id="rId54"/>
    <p:sldId id="367" r:id="rId55"/>
    <p:sldId id="547" r:id="rId56"/>
    <p:sldId id="567" r:id="rId57"/>
    <p:sldId id="1248" r:id="rId58"/>
    <p:sldId id="1249" r:id="rId59"/>
    <p:sldId id="490" r:id="rId60"/>
    <p:sldId id="491" r:id="rId61"/>
    <p:sldId id="493" r:id="rId62"/>
    <p:sldId id="494" r:id="rId63"/>
    <p:sldId id="602" r:id="rId64"/>
    <p:sldId id="568" r:id="rId65"/>
    <p:sldId id="607" r:id="rId66"/>
    <p:sldId id="609" r:id="rId67"/>
    <p:sldId id="569" r:id="rId68"/>
    <p:sldId id="570" r:id="rId69"/>
    <p:sldId id="571" r:id="rId70"/>
    <p:sldId id="572" r:id="rId71"/>
    <p:sldId id="573" r:id="rId72"/>
    <p:sldId id="465" r:id="rId73"/>
    <p:sldId id="403" r:id="rId74"/>
    <p:sldId id="574" r:id="rId75"/>
    <p:sldId id="575" r:id="rId76"/>
    <p:sldId id="576" r:id="rId77"/>
    <p:sldId id="577" r:id="rId78"/>
    <p:sldId id="578" r:id="rId79"/>
    <p:sldId id="579" r:id="rId80"/>
    <p:sldId id="580" r:id="rId81"/>
    <p:sldId id="581" r:id="rId82"/>
    <p:sldId id="404" r:id="rId83"/>
    <p:sldId id="583" r:id="rId84"/>
    <p:sldId id="590" r:id="rId85"/>
    <p:sldId id="593" r:id="rId86"/>
    <p:sldId id="596" r:id="rId87"/>
    <p:sldId id="548" r:id="rId88"/>
    <p:sldId id="601" r:id="rId89"/>
    <p:sldId id="483" r:id="rId90"/>
    <p:sldId id="348" r:id="rId91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A1659E42-7D9C-4214-B4B0-84ED592C274A}" name="Výchozí oddíl">
          <p14:sldIdLst>
            <p14:sldId id="256"/>
            <p14:sldId id="354"/>
          </p14:sldIdLst>
        </p14:section>
        <p14:section id="{53331357-F613-4042-983D-1D1E2D39907C}" name="Oddíl bez názvu">
          <p14:sldIdLst>
            <p14:sldId id="1257"/>
            <p14:sldId id="1223"/>
            <p14:sldId id="1227"/>
            <p14:sldId id="1252"/>
            <p14:sldId id="1226"/>
            <p14:sldId id="1251"/>
            <p14:sldId id="1225"/>
            <p14:sldId id="1255"/>
            <p14:sldId id="1229"/>
            <p14:sldId id="1232"/>
            <p14:sldId id="1233"/>
            <p14:sldId id="1234"/>
            <p14:sldId id="1235"/>
            <p14:sldId id="1236"/>
            <p14:sldId id="1258"/>
            <p14:sldId id="1259"/>
            <p14:sldId id="1244"/>
          </p14:sldIdLst>
        </p14:section>
        <p14:section id="{C119CF45-CF92-474E-B50C-71C1F8FDE5B1}" name="Oddíl bez názvu">
          <p14:sldIdLst>
            <p14:sldId id="486"/>
            <p14:sldId id="488"/>
            <p14:sldId id="559"/>
            <p14:sldId id="469"/>
            <p14:sldId id="470"/>
            <p14:sldId id="471"/>
            <p14:sldId id="472"/>
            <p14:sldId id="560"/>
            <p14:sldId id="565"/>
            <p14:sldId id="611"/>
            <p14:sldId id="1256"/>
            <p14:sldId id="1245"/>
            <p14:sldId id="1246"/>
            <p14:sldId id="1247"/>
            <p14:sldId id="561"/>
            <p14:sldId id="566"/>
            <p14:sldId id="612"/>
            <p14:sldId id="563"/>
            <p14:sldId id="619"/>
            <p14:sldId id="610"/>
            <p14:sldId id="614"/>
            <p14:sldId id="616"/>
            <p14:sldId id="615"/>
            <p14:sldId id="617"/>
            <p14:sldId id="599"/>
            <p14:sldId id="604"/>
            <p14:sldId id="603"/>
            <p14:sldId id="618"/>
            <p14:sldId id="613"/>
            <p14:sldId id="606"/>
          </p14:sldIdLst>
        </p14:section>
        <p14:section id="{2C2D262B-4C88-4AD4-8281-9943DCBC8A67}" name="Oddíl bez názvu">
          <p14:sldIdLst>
            <p14:sldId id="367"/>
            <p14:sldId id="547"/>
            <p14:sldId id="567"/>
            <p14:sldId id="1248"/>
            <p14:sldId id="1249"/>
            <p14:sldId id="490"/>
            <p14:sldId id="491"/>
            <p14:sldId id="493"/>
            <p14:sldId id="494"/>
            <p14:sldId id="602"/>
            <p14:sldId id="568"/>
            <p14:sldId id="607"/>
            <p14:sldId id="609"/>
            <p14:sldId id="569"/>
            <p14:sldId id="570"/>
            <p14:sldId id="571"/>
            <p14:sldId id="572"/>
            <p14:sldId id="573"/>
            <p14:sldId id="465"/>
            <p14:sldId id="40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404"/>
            <p14:sldId id="583"/>
            <p14:sldId id="590"/>
            <p14:sldId id="593"/>
            <p14:sldId id="596"/>
            <p14:sldId id="548"/>
            <p14:sldId id="601"/>
            <p14:sldId id="483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7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Sogelová Adéla Ing. (MPSV)" initials="SAI(" lastIdx="2" clrIdx="0">
    <p:extLst>
      <p:ext uri="{19B8F6BF-5375-455C-9EA6-DF929625EA0E}">
        <p15:presenceInfo xmlns:p15="http://schemas.microsoft.com/office/powerpoint/2012/main" providerId="AD" userId="S::adela.sogelova@mpsv.cz::0cc913ad-974d-4e89-99f8-0442c936bd61"/>
      </p:ext>
    </p:extLst>
  </p:cmAuthor>
  <p:cmAuthor id="2" name="Bořecká Lenka Mgr. (MPSV)" initials="BLM(" lastIdx="1" clrIdx="1">
    <p:extLst>
      <p:ext uri="{19B8F6BF-5375-455C-9EA6-DF929625EA0E}">
        <p15:presenceInfo xmlns:p15="http://schemas.microsoft.com/office/powerpoint/2012/main" providerId="AD" userId="S::lenka.borecka@mpsv.cz::3d3d03b6-7331-4d2b-a6cb-ed2575c5b078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29258" autoAdjust="false"/>
    <p:restoredTop sz="68038" autoAdjust="false"/>
  </p:normalViewPr>
  <p:slideViewPr>
    <p:cSldViewPr showGuides="true">
      <p:cViewPr varScale="true">
        <p:scale>
          <a:sx n="57" d="100"/>
          <a:sy n="57" d="100"/>
        </p:scale>
        <p:origin x="1613" y="62"/>
      </p:cViewPr>
      <p:guideLst>
        <p:guide orient="horz" pos="913"/>
        <p:guide orient="horz" pos="3884"/>
        <p:guide pos="5420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21.xml" Type="http://schemas.openxmlformats.org/officeDocument/2006/relationships/slide" Id="rId26"/>
    <Relationship Target="slides/slide16.xml" Type="http://schemas.openxmlformats.org/officeDocument/2006/relationships/slide" Id="rId21"/>
    <Relationship Target="slides/slide37.xml" Type="http://schemas.openxmlformats.org/officeDocument/2006/relationships/slide" Id="rId42"/>
    <Relationship Target="slides/slide42.xml" Type="http://schemas.openxmlformats.org/officeDocument/2006/relationships/slide" Id="rId47"/>
    <Relationship Target="slides/slide58.xml" Type="http://schemas.openxmlformats.org/officeDocument/2006/relationships/slide" Id="rId63"/>
    <Relationship Target="slides/slide63.xml" Type="http://schemas.openxmlformats.org/officeDocument/2006/relationships/slide" Id="rId68"/>
    <Relationship Target="slides/slide79.xml" Type="http://schemas.openxmlformats.org/officeDocument/2006/relationships/slide" Id="rId84"/>
    <Relationship Target="slides/slide84.xml" Type="http://schemas.openxmlformats.org/officeDocument/2006/relationships/slide" Id="rId89"/>
    <Relationship Target="slides/slide11.xml" Type="http://schemas.openxmlformats.org/officeDocument/2006/relationships/slide" Id="rId16"/>
    <Relationship Target="slides/slide6.xml" Type="http://schemas.openxmlformats.org/officeDocument/2006/relationships/slide" Id="rId11"/>
    <Relationship Target="slides/slide27.xml" Type="http://schemas.openxmlformats.org/officeDocument/2006/relationships/slide" Id="rId32"/>
    <Relationship Target="slides/slide32.xml" Type="http://schemas.openxmlformats.org/officeDocument/2006/relationships/slide" Id="rId37"/>
    <Relationship Target="slides/slide48.xml" Type="http://schemas.openxmlformats.org/officeDocument/2006/relationships/slide" Id="rId53"/>
    <Relationship Target="slides/slide53.xml" Type="http://schemas.openxmlformats.org/officeDocument/2006/relationships/slide" Id="rId58"/>
    <Relationship Target="slides/slide69.xml" Type="http://schemas.openxmlformats.org/officeDocument/2006/relationships/slide" Id="rId74"/>
    <Relationship Target="slides/slide74.xml" Type="http://schemas.openxmlformats.org/officeDocument/2006/relationships/slide" Id="rId79"/>
    <Relationship Target="slideMasters/slideMaster2.xml" Type="http://schemas.openxmlformats.org/officeDocument/2006/relationships/slideMaster" Id="rId5"/>
    <Relationship Target="slides/slide85.xml" Type="http://schemas.openxmlformats.org/officeDocument/2006/relationships/slide" Id="rId90"/>
    <Relationship Target="viewProps.xml" Type="http://schemas.openxmlformats.org/officeDocument/2006/relationships/viewProps" Id="rId95"/>
    <Relationship Target="slides/slide17.xml" Type="http://schemas.openxmlformats.org/officeDocument/2006/relationships/slide" Id="rId22"/>
    <Relationship Target="slides/slide22.xml" Type="http://schemas.openxmlformats.org/officeDocument/2006/relationships/slide" Id="rId27"/>
    <Relationship Target="slides/slide38.xml" Type="http://schemas.openxmlformats.org/officeDocument/2006/relationships/slide" Id="rId43"/>
    <Relationship Target="slides/slide43.xml" Type="http://schemas.openxmlformats.org/officeDocument/2006/relationships/slide" Id="rId48"/>
    <Relationship Target="slides/slide59.xml" Type="http://schemas.openxmlformats.org/officeDocument/2006/relationships/slide" Id="rId64"/>
    <Relationship Target="slides/slide64.xml" Type="http://schemas.openxmlformats.org/officeDocument/2006/relationships/slide" Id="rId69"/>
    <Relationship Target="slides/slide75.xml" Type="http://schemas.openxmlformats.org/officeDocument/2006/relationships/slide" Id="rId80"/>
    <Relationship Target="slides/slide80.xml" Type="http://schemas.openxmlformats.org/officeDocument/2006/relationships/slide" Id="rId85"/>
    <Relationship Target="../customXml/item3.xml" Type="http://schemas.openxmlformats.org/officeDocument/2006/relationships/customXml" Id="rId3"/>
    <Relationship Target="slides/slide7.xml" Type="http://schemas.openxmlformats.org/officeDocument/2006/relationships/slide" Id="rId12"/>
    <Relationship Target="slides/slide12.xml" Type="http://schemas.openxmlformats.org/officeDocument/2006/relationships/slide" Id="rId17"/>
    <Relationship Target="slides/slide20.xml" Type="http://schemas.openxmlformats.org/officeDocument/2006/relationships/slide" Id="rId25"/>
    <Relationship Target="slides/slide28.xml" Type="http://schemas.openxmlformats.org/officeDocument/2006/relationships/slide" Id="rId33"/>
    <Relationship Target="slides/slide33.xml" Type="http://schemas.openxmlformats.org/officeDocument/2006/relationships/slide" Id="rId38"/>
    <Relationship Target="slides/slide41.xml" Type="http://schemas.openxmlformats.org/officeDocument/2006/relationships/slide" Id="rId46"/>
    <Relationship Target="slides/slide54.xml" Type="http://schemas.openxmlformats.org/officeDocument/2006/relationships/slide" Id="rId59"/>
    <Relationship Target="slides/slide62.xml" Type="http://schemas.openxmlformats.org/officeDocument/2006/relationships/slide" Id="rId67"/>
    <Relationship Target="slides/slide15.xml" Type="http://schemas.openxmlformats.org/officeDocument/2006/relationships/slide" Id="rId20"/>
    <Relationship Target="slides/slide36.xml" Type="http://schemas.openxmlformats.org/officeDocument/2006/relationships/slide" Id="rId41"/>
    <Relationship Target="slides/slide49.xml" Type="http://schemas.openxmlformats.org/officeDocument/2006/relationships/slide" Id="rId54"/>
    <Relationship Target="slides/slide57.xml" Type="http://schemas.openxmlformats.org/officeDocument/2006/relationships/slide" Id="rId62"/>
    <Relationship Target="slides/slide65.xml" Type="http://schemas.openxmlformats.org/officeDocument/2006/relationships/slide" Id="rId70"/>
    <Relationship Target="slides/slide70.xml" Type="http://schemas.openxmlformats.org/officeDocument/2006/relationships/slide" Id="rId75"/>
    <Relationship Target="slides/slide78.xml" Type="http://schemas.openxmlformats.org/officeDocument/2006/relationships/slide" Id="rId83"/>
    <Relationship Target="slides/slide83.xml" Type="http://schemas.openxmlformats.org/officeDocument/2006/relationships/slide" Id="rId88"/>
    <Relationship Target="slides/slide86.xml" Type="http://schemas.openxmlformats.org/officeDocument/2006/relationships/slide" Id="rId91"/>
    <Relationship Target="theme/theme1.xml" Type="http://schemas.openxmlformats.org/officeDocument/2006/relationships/theme" Id="rId96"/>
    <Relationship Target="../customXml/item1.xml" Type="http://schemas.openxmlformats.org/officeDocument/2006/relationships/customXml" Id="rId1"/>
    <Relationship Target="slides/slide1.xml" Type="http://schemas.openxmlformats.org/officeDocument/2006/relationships/slide" Id="rId6"/>
    <Relationship Target="slides/slide10.xml" Type="http://schemas.openxmlformats.org/officeDocument/2006/relationships/slide" Id="rId15"/>
    <Relationship Target="slides/slide18.xml" Type="http://schemas.openxmlformats.org/officeDocument/2006/relationships/slide" Id="rId23"/>
    <Relationship Target="slides/slide23.xml" Type="http://schemas.openxmlformats.org/officeDocument/2006/relationships/slide" Id="rId28"/>
    <Relationship Target="slides/slide31.xml" Type="http://schemas.openxmlformats.org/officeDocument/2006/relationships/slide" Id="rId36"/>
    <Relationship Target="slides/slide44.xml" Type="http://schemas.openxmlformats.org/officeDocument/2006/relationships/slide" Id="rId49"/>
    <Relationship Target="slides/slide52.xml" Type="http://schemas.openxmlformats.org/officeDocument/2006/relationships/slide" Id="rId57"/>
    <Relationship Target="slides/slide5.xml" Type="http://schemas.openxmlformats.org/officeDocument/2006/relationships/slide" Id="rId10"/>
    <Relationship Target="slides/slide26.xml" Type="http://schemas.openxmlformats.org/officeDocument/2006/relationships/slide" Id="rId31"/>
    <Relationship Target="slides/slide39.xml" Type="http://schemas.openxmlformats.org/officeDocument/2006/relationships/slide" Id="rId44"/>
    <Relationship Target="slides/slide47.xml" Type="http://schemas.openxmlformats.org/officeDocument/2006/relationships/slide" Id="rId52"/>
    <Relationship Target="slides/slide55.xml" Type="http://schemas.openxmlformats.org/officeDocument/2006/relationships/slide" Id="rId60"/>
    <Relationship Target="slides/slide60.xml" Type="http://schemas.openxmlformats.org/officeDocument/2006/relationships/slide" Id="rId65"/>
    <Relationship Target="slides/slide68.xml" Type="http://schemas.openxmlformats.org/officeDocument/2006/relationships/slide" Id="rId73"/>
    <Relationship Target="slides/slide73.xml" Type="http://schemas.openxmlformats.org/officeDocument/2006/relationships/slide" Id="rId78"/>
    <Relationship Target="slides/slide76.xml" Type="http://schemas.openxmlformats.org/officeDocument/2006/relationships/slide" Id="rId81"/>
    <Relationship Target="slides/slide81.xml" Type="http://schemas.openxmlformats.org/officeDocument/2006/relationships/slide" Id="rId86"/>
    <Relationship Target="presProps.xml" Type="http://schemas.openxmlformats.org/officeDocument/2006/relationships/presProps" Id="rId94"/>
    <Relationship Target="slideMasters/slideMaster1.xml" Type="http://schemas.openxmlformats.org/officeDocument/2006/relationships/slideMaster" Id="rId4"/>
    <Relationship Target="slides/slide4.xml" Type="http://schemas.openxmlformats.org/officeDocument/2006/relationships/slide" Id="rId9"/>
    <Relationship Target="slides/slide8.xml" Type="http://schemas.openxmlformats.org/officeDocument/2006/relationships/slide" Id="rId13"/>
    <Relationship Target="slides/slide13.xml" Type="http://schemas.openxmlformats.org/officeDocument/2006/relationships/slide" Id="rId18"/>
    <Relationship Target="slides/slide34.xml" Type="http://schemas.openxmlformats.org/officeDocument/2006/relationships/slide" Id="rId39"/>
    <Relationship Target="slides/slide29.xml" Type="http://schemas.openxmlformats.org/officeDocument/2006/relationships/slide" Id="rId34"/>
    <Relationship Target="slides/slide45.xml" Type="http://schemas.openxmlformats.org/officeDocument/2006/relationships/slide" Id="rId50"/>
    <Relationship Target="slides/slide50.xml" Type="http://schemas.openxmlformats.org/officeDocument/2006/relationships/slide" Id="rId55"/>
    <Relationship Target="slides/slide71.xml" Type="http://schemas.openxmlformats.org/officeDocument/2006/relationships/slide" Id="rId76"/>
    <Relationship Target="tableStyles.xml" Type="http://schemas.openxmlformats.org/officeDocument/2006/relationships/tableStyles" Id="rId97"/>
    <Relationship Target="slides/slide2.xml" Type="http://schemas.openxmlformats.org/officeDocument/2006/relationships/slide" Id="rId7"/>
    <Relationship Target="slides/slide66.xml" Type="http://schemas.openxmlformats.org/officeDocument/2006/relationships/slide" Id="rId71"/>
    <Relationship Target="notesMasters/notesMaster1.xml" Type="http://schemas.openxmlformats.org/officeDocument/2006/relationships/notesMaster" Id="rId92"/>
    <Relationship Target="../customXml/item2.xml" Type="http://schemas.openxmlformats.org/officeDocument/2006/relationships/customXml" Id="rId2"/>
    <Relationship Target="slides/slide24.xml" Type="http://schemas.openxmlformats.org/officeDocument/2006/relationships/slide" Id="rId29"/>
    <Relationship Target="slides/slide19.xml" Type="http://schemas.openxmlformats.org/officeDocument/2006/relationships/slide" Id="rId24"/>
    <Relationship Target="slides/slide35.xml" Type="http://schemas.openxmlformats.org/officeDocument/2006/relationships/slide" Id="rId40"/>
    <Relationship Target="slides/slide40.xml" Type="http://schemas.openxmlformats.org/officeDocument/2006/relationships/slide" Id="rId45"/>
    <Relationship Target="slides/slide61.xml" Type="http://schemas.openxmlformats.org/officeDocument/2006/relationships/slide" Id="rId66"/>
    <Relationship Target="slides/slide82.xml" Type="http://schemas.openxmlformats.org/officeDocument/2006/relationships/slide" Id="rId87"/>
    <Relationship Target="slides/slide56.xml" Type="http://schemas.openxmlformats.org/officeDocument/2006/relationships/slide" Id="rId61"/>
    <Relationship Target="slides/slide77.xml" Type="http://schemas.openxmlformats.org/officeDocument/2006/relationships/slide" Id="rId82"/>
    <Relationship Target="slides/slide14.xml" Type="http://schemas.openxmlformats.org/officeDocument/2006/relationships/slide" Id="rId19"/>
    <Relationship Target="slides/slide9.xml" Type="http://schemas.openxmlformats.org/officeDocument/2006/relationships/slide" Id="rId14"/>
    <Relationship Target="slides/slide25.xml" Type="http://schemas.openxmlformats.org/officeDocument/2006/relationships/slide" Id="rId30"/>
    <Relationship Target="slides/slide30.xml" Type="http://schemas.openxmlformats.org/officeDocument/2006/relationships/slide" Id="rId35"/>
    <Relationship Target="slides/slide51.xml" Type="http://schemas.openxmlformats.org/officeDocument/2006/relationships/slide" Id="rId56"/>
    <Relationship Target="slides/slide72.xml" Type="http://schemas.openxmlformats.org/officeDocument/2006/relationships/slide" Id="rId77"/>
    <Relationship Target="slides/slide3.xml" Type="http://schemas.openxmlformats.org/officeDocument/2006/relationships/slide" Id="rId8"/>
    <Relationship Target="slides/slide46.xml" Type="http://schemas.openxmlformats.org/officeDocument/2006/relationships/slide" Id="rId51"/>
    <Relationship Target="slides/slide67.xml" Type="http://schemas.openxmlformats.org/officeDocument/2006/relationships/slide" Id="rId72"/>
    <Relationship Target="commentAuthors.xml" Type="http://schemas.openxmlformats.org/officeDocument/2006/relationships/commentAuthors" Id="rId93"/>
</Relationships>

</file>

<file path=ppt/notesMasters/_rels/notes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14.11.2024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4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4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4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4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4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4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2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0.xml.rels><?xml version="1.0" encoding="UTF-8" standalone="yes"?>
<Relationships xmlns="http://schemas.openxmlformats.org/package/2006/relationships">
    <Relationship Target="../slides/slide4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1.xml.rels><?xml version="1.0" encoding="UTF-8" standalone="yes"?>
<Relationships xmlns="http://schemas.openxmlformats.org/package/2006/relationships">
    <Relationship Target="../slides/slide5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2.xml.rels><?xml version="1.0" encoding="UTF-8" standalone="yes"?>
<Relationships xmlns="http://schemas.openxmlformats.org/package/2006/relationships">
    <Relationship Target="../slides/slide5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3.xml.rels><?xml version="1.0" encoding="UTF-8" standalone="yes"?>
<Relationships xmlns="http://schemas.openxmlformats.org/package/2006/relationships">
    <Relationship Target="../slides/slide5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4.xml.rels><?xml version="1.0" encoding="UTF-8" standalone="yes"?>
<Relationships xmlns="http://schemas.openxmlformats.org/package/2006/relationships">
    <Relationship Target="../slides/slide5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5.xml.rels><?xml version="1.0" encoding="UTF-8" standalone="yes"?>
<Relationships xmlns="http://schemas.openxmlformats.org/package/2006/relationships">
    <Relationship Target="../slides/slide5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6.xml.rels><?xml version="1.0" encoding="UTF-8" standalone="yes"?>
<Relationships xmlns="http://schemas.openxmlformats.org/package/2006/relationships">
    <Relationship Target="../slides/slide5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7.xml.rels><?xml version="1.0" encoding="UTF-8" standalone="yes"?>
<Relationships xmlns="http://schemas.openxmlformats.org/package/2006/relationships">
    <Relationship Target="../slides/slide5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8.xml.rels><?xml version="1.0" encoding="UTF-8" standalone="yes"?>
<Relationships xmlns="http://schemas.openxmlformats.org/package/2006/relationships">
    <Relationship Target="../slides/slide6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9.xml.rels><?xml version="1.0" encoding="UTF-8" standalone="yes"?>
<Relationships xmlns="http://schemas.openxmlformats.org/package/2006/relationships">
    <Relationship Target="../slides/slide6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0.xml.rels><?xml version="1.0" encoding="UTF-8" standalone="yes"?>
<Relationships xmlns="http://schemas.openxmlformats.org/package/2006/relationships">
    <Relationship Target="../slides/slide6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1.xml.rels><?xml version="1.0" encoding="UTF-8" standalone="yes"?>
<Relationships xmlns="http://schemas.openxmlformats.org/package/2006/relationships">
    <Relationship Target="../slides/slide6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2.xml.rels><?xml version="1.0" encoding="UTF-8" standalone="yes"?>
<Relationships xmlns="http://schemas.openxmlformats.org/package/2006/relationships">
    <Relationship Target="../slides/slide7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3.xml.rels><?xml version="1.0" encoding="UTF-8" standalone="yes"?>
<Relationships xmlns="http://schemas.openxmlformats.org/package/2006/relationships">
    <Relationship Target="../slides/slide7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4.xml.rels><?xml version="1.0" encoding="UTF-8" standalone="yes"?>
<Relationships xmlns="http://schemas.openxmlformats.org/package/2006/relationships">
    <Relationship Target="../slides/slide7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5.xml.rels><?xml version="1.0" encoding="UTF-8" standalone="yes"?>
<Relationships xmlns="http://schemas.openxmlformats.org/package/2006/relationships">
    <Relationship Target="../slides/slide7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6.xml.rels><?xml version="1.0" encoding="UTF-8" standalone="yes"?>
<Relationships xmlns="http://schemas.openxmlformats.org/package/2006/relationships">
    <Relationship Target="../slides/slide7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7.xml.rels><?xml version="1.0" encoding="UTF-8" standalone="yes"?>
<Relationships xmlns="http://schemas.openxmlformats.org/package/2006/relationships">
    <Relationship Target="../slides/slide8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8.xml.rels><?xml version="1.0" encoding="UTF-8" standalone="yes"?>
<Relationships xmlns="http://schemas.openxmlformats.org/package/2006/relationships">
    <Relationship Target="../slides/slide8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9.xml.rels><?xml version="1.0" encoding="UTF-8" standalone="yes"?>
<Relationships xmlns="http://schemas.openxmlformats.org/package/2006/relationships">
    <Relationship Target="../slides/slide8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2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0.xml.rels><?xml version="1.0" encoding="UTF-8" standalone="yes"?>
<Relationships xmlns="http://schemas.openxmlformats.org/package/2006/relationships">
    <Relationship Target="../slides/slide8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1.xml.rels><?xml version="1.0" encoding="UTF-8" standalone="yes"?>
<Relationships xmlns="http://schemas.openxmlformats.org/package/2006/relationships">
    <Relationship Target="../slides/slide8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677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231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05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573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61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817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82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800" b="false" i="false" u="none" strike="noStrike" baseline="0" dirty="fals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867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765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71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89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1004C-02AA-484A-9004-C9B8E98E9294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456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513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035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97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461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979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050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40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050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286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832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040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86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819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50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7055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864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3359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6895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55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479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9219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61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6408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190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68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0476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9667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3136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77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92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9938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5037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3753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63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9102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85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512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86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23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5017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80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358734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3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4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5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6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7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8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9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0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1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" preserve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BA64D6F-5904-4832-B4E0-E4C7FC6CC42B}" type="datetime1">
              <a:rPr lang="cs-CZ" smtClean="false"/>
              <a:t>14.11.2024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60704153"/>
      </p:ext>
    </p:extLst>
  </p:cSld>
  <p:clrMapOvr>
    <a:masterClrMapping/>
  </p:clrMapOvr>
</p:sldLayout>
</file>

<file path=ppt/slideLayouts/slideLayout1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5FDC6AC-6B8A-4AFD-AD58-6075A96295FA}" type="datetime1">
              <a:rPr lang="cs-CZ" smtClean="false"/>
              <a:t>14.11.2024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97702993"/>
      </p:ext>
    </p:extLst>
  </p:cSld>
  <p:clrMapOvr>
    <a:masterClrMapping/>
  </p:clrMapOvr>
</p:sldLayout>
</file>

<file path=ppt/slideLayouts/slideLayout1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secHead" preserve="true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true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96B7CAC-48C8-4912-8AD9-A0C0A0D9EF4E}" type="datetime1">
              <a:rPr lang="cs-CZ" smtClean="false"/>
              <a:t>14.11.2024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8780897"/>
      </p:ext>
    </p:extLst>
  </p:cSld>
  <p:clrMapOvr>
    <a:masterClrMapping/>
  </p:clrMapOvr>
</p:sldLayout>
</file>

<file path=ppt/slideLayouts/slideLayout1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Obj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0FC127D8-6E1D-4B26-9FFB-B3985157E8F2}" type="datetime1">
              <a:rPr lang="cs-CZ" smtClean="false"/>
              <a:t>14.11.2024</a:t>
            </a:fld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75199485"/>
      </p:ext>
    </p:extLst>
  </p:cSld>
  <p:clrMapOvr>
    <a:masterClrMapping/>
  </p:clrMapOvr>
</p:sldLayout>
</file>

<file path=ppt/slideLayouts/slideLayout1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TxTwoObj" preserve="true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true"/>
            </a:lvl1pPr>
            <a:lvl2pPr marL="342900" indent="0">
              <a:buNone/>
              <a:defRPr sz="1500" b="true"/>
            </a:lvl2pPr>
            <a:lvl3pPr marL="685800" indent="0">
              <a:buNone/>
              <a:defRPr sz="1350" b="true"/>
            </a:lvl3pPr>
            <a:lvl4pPr marL="1028700" indent="0">
              <a:buNone/>
              <a:defRPr sz="1200" b="true"/>
            </a:lvl4pPr>
            <a:lvl5pPr marL="1371600" indent="0">
              <a:buNone/>
              <a:defRPr sz="1200" b="true"/>
            </a:lvl5pPr>
            <a:lvl6pPr marL="1714500" indent="0">
              <a:buNone/>
              <a:defRPr sz="1200" b="true"/>
            </a:lvl6pPr>
            <a:lvl7pPr marL="2057400" indent="0">
              <a:buNone/>
              <a:defRPr sz="1200" b="true"/>
            </a:lvl7pPr>
            <a:lvl8pPr marL="2400300" indent="0">
              <a:buNone/>
              <a:defRPr sz="1200" b="true"/>
            </a:lvl8pPr>
            <a:lvl9pPr marL="2743200" indent="0">
              <a:buNone/>
              <a:defRPr sz="1200" b="true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true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true"/>
            </a:lvl1pPr>
            <a:lvl2pPr marL="342900" indent="0">
              <a:buNone/>
              <a:defRPr sz="1500" b="true"/>
            </a:lvl2pPr>
            <a:lvl3pPr marL="685800" indent="0">
              <a:buNone/>
              <a:defRPr sz="1350" b="true"/>
            </a:lvl3pPr>
            <a:lvl4pPr marL="1028700" indent="0">
              <a:buNone/>
              <a:defRPr sz="1200" b="true"/>
            </a:lvl4pPr>
            <a:lvl5pPr marL="1371600" indent="0">
              <a:buNone/>
              <a:defRPr sz="1200" b="true"/>
            </a:lvl5pPr>
            <a:lvl6pPr marL="1714500" indent="0">
              <a:buNone/>
              <a:defRPr sz="1200" b="true"/>
            </a:lvl6pPr>
            <a:lvl7pPr marL="2057400" indent="0">
              <a:buNone/>
              <a:defRPr sz="1200" b="true"/>
            </a:lvl7pPr>
            <a:lvl8pPr marL="2400300" indent="0">
              <a:buNone/>
              <a:defRPr sz="1200" b="true"/>
            </a:lvl8pPr>
            <a:lvl9pPr marL="2743200" indent="0">
              <a:buNone/>
              <a:defRPr sz="1200" b="true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CF4E4B5-4DA8-46C1-A44C-97A53636A267}" type="datetime1">
              <a:rPr lang="cs-CZ" smtClean="false"/>
              <a:t>14.11.2024</a:t>
            </a:fld>
            <a:endParaRPr lang="cs-CZ" dirty="false"/>
          </a:p>
        </p:txBody>
      </p:sp>
      <p:sp>
        <p:nvSpPr>
          <p:cNvPr id="8" name="Zástupný symbol pro zápatí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9" name="Zástupný symbol pro číslo snímku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25633833"/>
      </p:ext>
    </p:extLst>
  </p:cSld>
  <p:clrMapOvr>
    <a:masterClrMapping/>
  </p:clrMapOvr>
</p:sldLayout>
</file>

<file path=ppt/slideLayouts/slideLayout1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Only" preserve="true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9B98B5F-1D30-44E9-9676-F3ABA7A07F3F}" type="datetime1">
              <a:rPr lang="cs-CZ" smtClean="false"/>
              <a:t>14.11.2024</a:t>
            </a:fld>
            <a:endParaRPr lang="cs-CZ" dirty="false"/>
          </a:p>
        </p:txBody>
      </p:sp>
      <p:sp>
        <p:nvSpPr>
          <p:cNvPr id="4" name="Zástupný symbol pro zápatí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82099680"/>
      </p:ext>
    </p:extLst>
  </p:cSld>
  <p:clrMapOvr>
    <a:masterClrMapping/>
  </p:clrMapOvr>
</p:sldLayout>
</file>

<file path=ppt/slideLayouts/slideLayout1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blank" preserve="true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8C6A04C-6ACD-411C-9706-6BE348E32187}" type="datetime1">
              <a:rPr lang="cs-CZ" smtClean="false"/>
              <a:t>14.11.2024</a:t>
            </a:fld>
            <a:endParaRPr lang="cs-CZ" dirty="false"/>
          </a:p>
        </p:txBody>
      </p:sp>
      <p:sp>
        <p:nvSpPr>
          <p:cNvPr id="3" name="Zástupný symbol pro zápatí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1423138"/>
      </p:ext>
    </p:extLst>
  </p:cSld>
  <p:clrMapOvr>
    <a:masterClrMapping/>
  </p:clrMapOvr>
</p:sldLayout>
</file>

<file path=ppt/slideLayouts/slideLayout1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Tx" preserve="true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true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AB0CB7D4-078E-49D5-8483-C4888BB1BDB5}" type="datetime1">
              <a:rPr lang="cs-CZ" smtClean="false"/>
              <a:t>14.11.2024</a:t>
            </a:fld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9021993"/>
      </p:ext>
    </p:extLst>
  </p:cSld>
  <p:clrMapOvr>
    <a:masterClrMapping/>
  </p:clrMapOvr>
</p:sldLayout>
</file>

<file path=ppt/slideLayouts/slideLayout1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picTx" preserve="true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true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 dirty="false"/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0D3F4F0-35F3-48D8-8D0A-88386EE0AA5D}" type="datetime1">
              <a:rPr lang="cs-CZ" smtClean="false"/>
              <a:t>14.11.2024</a:t>
            </a:fld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85453859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2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x" preserve="true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CB1D5B2-89BC-441A-AD31-86544D5E58FA}" type="datetime1">
              <a:rPr lang="cs-CZ" smtClean="false"/>
              <a:t>14.11.2024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03986762"/>
      </p:ext>
    </p:extLst>
  </p:cSld>
  <p:clrMapOvr>
    <a:masterClrMapping/>
  </p:clrMapOvr>
</p:sldLayout>
</file>

<file path=ppt/slideLayouts/slideLayout2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itleAndTx" preserve="true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true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true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274D87E-E52A-413B-8EF8-22CE9AFDE489}" type="datetime1">
              <a:rPr lang="cs-CZ" smtClean="false"/>
              <a:t>14.11.2024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20519366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_rels/slideMaster2.xml.rels><?xml version="1.0" encoding="UTF-8" standalone="yes"?>
<Relationships xmlns="http://schemas.openxmlformats.org/package/2006/relationships">
    <Relationship Target="../slideLayouts/slideLayout18.xml" Type="http://schemas.openxmlformats.org/officeDocument/2006/relationships/slideLayout" Id="rId8"/>
    <Relationship Target="../slideLayouts/slideLayout13.xml" Type="http://schemas.openxmlformats.org/officeDocument/2006/relationships/slideLayout" Id="rId3"/>
    <Relationship Target="../slideLayouts/slideLayout17.xml" Type="http://schemas.openxmlformats.org/officeDocument/2006/relationships/slideLayout" Id="rId7"/>
    <Relationship Target="../theme/theme2.xml" Type="http://schemas.openxmlformats.org/officeDocument/2006/relationships/theme" Id="rId12"/>
    <Relationship Target="../slideLayouts/slideLayout12.xml" Type="http://schemas.openxmlformats.org/officeDocument/2006/relationships/slideLayout" Id="rId2"/>
    <Relationship Target="../slideLayouts/slideLayout11.xml" Type="http://schemas.openxmlformats.org/officeDocument/2006/relationships/slideLayout" Id="rId1"/>
    <Relationship Target="../slideLayouts/slideLayout16.xml" Type="http://schemas.openxmlformats.org/officeDocument/2006/relationships/slideLayout" Id="rId6"/>
    <Relationship Target="../slideLayouts/slideLayout21.xml" Type="http://schemas.openxmlformats.org/officeDocument/2006/relationships/slideLayout" Id="rId11"/>
    <Relationship Target="../slideLayouts/slideLayout15.xml" Type="http://schemas.openxmlformats.org/officeDocument/2006/relationships/slideLayout" Id="rId5"/>
    <Relationship Target="../slideLayouts/slideLayout20.xml" Type="http://schemas.openxmlformats.org/officeDocument/2006/relationships/slideLayout" Id="rId10"/>
    <Relationship Target="../slideLayouts/slideLayout14.xml" Type="http://schemas.openxmlformats.org/officeDocument/2006/relationships/slideLayout" Id="rId4"/>
    <Relationship Target="../slideLayouts/slideLayout1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82D6-0391-414A-A735-D1560D4F14BE}" type="datetime1">
              <a:rPr lang="cs-CZ" smtClean="false"/>
              <a:t>14.11.2024</a:t>
            </a:fld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956C-866F-4493-8F9C-A5006B7E37B2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2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false" ftr="false" dt="false"/>
  <p:txStyles>
    <p:titleStyle>
      <a:lvl1pPr algn="ctr" defTabSz="685800" rtl="false" eaLnBrk="true" latinLnBrk="false" hangingPunct="true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5.png" Type="http://schemas.openxmlformats.org/officeDocument/2006/relationships/image" Id="rId5"/>
    <Relationship Target="../media/image4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3"/>
    <Relationship TargetMode="External" Target="https://www.mpsv.cz/web/cz/metodicke-materialy" Type="http://schemas.openxmlformats.org/officeDocument/2006/relationships/hyperlink" Id="rId2"/>
    <Relationship Target="../slideLayouts/slideLayout1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Mode="External" Target="http://www.mpsv.cz/web/cz/zadost-o-udeleni-opravneni" Type="http://schemas.openxmlformats.org/officeDocument/2006/relationships/hyperlink" Id="rId3"/>
    <Relationship TargetMode="External" Target="http://evidence.mpsv.cz/eEDS/index.php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7.jpeg" Type="http://schemas.openxmlformats.org/officeDocument/2006/relationships/image" Id="rId6"/>
    <Relationship TargetMode="External" Target="https://evidence.mpsv.cz/eEDS/index.php" Type="http://schemas.openxmlformats.org/officeDocument/2006/relationships/hyperlink" Id="rId5"/>
    <Relationship TargetMode="External" Target="http://www.dsmpsv.cz/cs/pro-poskytovatele/evidence-detske-skupiny" Type="http://schemas.openxmlformats.org/officeDocument/2006/relationships/hyperlink" Id="rId4"/>
</Relationships>

</file>

<file path=ppt/slides/_rels/slide13.xml.rels><?xml version="1.0" encoding="UTF-8" standalone="yes"?>
<Relationships xmlns="http://schemas.openxmlformats.org/package/2006/relationships">
    <Relationship TargetMode="External" Target="http://www.dsmpsv.cz/images/ke_stazeni/Dokumenty_pro_poskytovatele/%C5%BD%C3%A1dost_o_ud%C4%9Blen%C3%AD_opr%C3%A1vn%C4%9Bn%C3%AD_tiskopis_novela.docx" Type="http://schemas.openxmlformats.org/officeDocument/2006/relationships/hyperlink" Id="rId3"/>
    <Relationship TargetMode="External" Target="http://www.dsmpsv.cz/images/ke_stazeni/Dokumenty_pro_poskytovatele/%C5%BD%C3%A1dost_o_ud%C4%9Blen%C3%AD_opr%C3%A1vn%C4%9Bn%C3%AD_tiskopis_novela.pdf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7.jpeg" Type="http://schemas.openxmlformats.org/officeDocument/2006/relationships/image" Id="rId4"/>
</Relationships>

</file>

<file path=ppt/slides/_rels/slide14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3"/>
    <Relationship TargetMode="External" Target="https://www.mpsv.cz/documents/20142/225508/R%C3%A1mcov%C3%BD+popis+-+majetek+finance.pdf/da68da83-99fe-228b-132f-9aa851134a66" Type="http://schemas.openxmlformats.org/officeDocument/2006/relationships/hyperlink" Id="rId2"/>
    <Relationship Target="../slideLayouts/slideLayout1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Mode="External" Target="http://www.mpsv.cz/detske-skupiny" Type="http://schemas.openxmlformats.org/officeDocument/2006/relationships/hyperlink" Id="rId3"/>
    <Relationship TargetMode="External" Target="mailto:ds@mpsv.cz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7.jpeg" Type="http://schemas.openxmlformats.org/officeDocument/2006/relationships/image" Id="rId5"/>
    <Relationship TargetMode="External" Target="http://www.dsmpsv.cz/" Type="http://schemas.openxmlformats.org/officeDocument/2006/relationships/hyperlink" Id="rId4"/>
</Relationships>

</file>

<file path=ppt/slides/_rels/slide2.xml.rels><?xml version="1.0" encoding="UTF-8" standalone="yes"?>
<Relationships xmlns="http://schemas.openxmlformats.org/package/2006/relationships">
    <Relationship Target="../media/image6.jpe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Mode="External" Target="https://www.esfcr.cz/dokumenty-opz-plus" Type="http://schemas.openxmlformats.org/officeDocument/2006/relationships/hyperlink" Id="rId8"/>
    <Relationship TargetMode="External" Target="https://www.esfcr.cz/pravidla-pro-zadatele-a-prijemce-opz-plus/-/dokument/18068434" Type="http://schemas.openxmlformats.org/officeDocument/2006/relationships/hyperlink" Id="rId3"/>
    <Relationship TargetMode="External" Target="https://www.esfcr.cz/formulare-a-pokyny-potrebne-v-ramci-pripravy-zadosti-o-podporu-opz-plus/-/dokument/18398046" Type="http://schemas.openxmlformats.org/officeDocument/2006/relationships/hyperlink" Id="rId7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formulare-a-pokyny-ke-zprave-o-realizaci-projektu-zadosti-o-platbu-a-zadosti-o-zmenu-opz-plus/-/dokument/19197567" Type="http://schemas.openxmlformats.org/officeDocument/2006/relationships/hyperlink" Id="rId6"/>
    <Relationship TargetMode="External" Target="https://www.esfcr.cz/formulare-a-pokyny-ke-zprave-o-realizaci-projektu-zadosti-o-platbu-a-zadosti-o-zmenu-opz-plus/-/dokument/19489533" Type="http://schemas.openxmlformats.org/officeDocument/2006/relationships/hyperlink" Id="rId5"/>
    <Relationship TargetMode="External" Target="https://www.esfcr.cz/pravidla-pro-zadatele-a-prijemce-opz-plus/-/dokument/19011837" Type="http://schemas.openxmlformats.org/officeDocument/2006/relationships/hyperlink" Id="rId4"/>
</Relationships>

</file>

<file path=ppt/slides/_rels/slide22.xml.rels><?xml version="1.0" encoding="UTF-8" standalone="yes"?>
<Relationships xmlns="http://schemas.openxmlformats.org/package/2006/relationships">
    <Relationship TargetMode="External" Target="https://www.esfcr.cz/vyzva-061-opz-plus" Type="http://schemas.openxmlformats.org/officeDocument/2006/relationships/hyperlink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publicita.dotaceeu.cz/" Type="http://schemas.openxmlformats.org/officeDocument/2006/relationships/hyperlink" Id="rId5"/>
    <Relationship TargetMode="External" Target="https://www.esfcr.cz/sablony-a-vzory-pro-vizualni-identitu-opz-plus" Type="http://schemas.openxmlformats.org/officeDocument/2006/relationships/hyperlink" Id="rId4"/>
</Relationships>

</file>

<file path=ppt/slides/_rels/slide23.xml.rels><?xml version="1.0" encoding="UTF-8" standalone="yes"?>
<Relationships xmlns="http://schemas.openxmlformats.org/package/2006/relationships">
    <Relationship Target="../notesSlides/notesSlide6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0.svg" Type="http://schemas.openxmlformats.org/officeDocument/2006/relationships/image" Id="rId4"/>
</Relationships>

</file>

<file path=ppt/slides/_rels/slide26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media/image16.svg" Type="http://schemas.openxmlformats.org/officeDocument/2006/relationships/image" Id="rId8"/>
    <Relationship Target="../media/image11.png" Type="http://schemas.openxmlformats.org/officeDocument/2006/relationships/image" Id="rId3"/>
    <Relationship Target="../media/image15.png" Type="http://schemas.openxmlformats.org/officeDocument/2006/relationships/image" Id="rId7"/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4.svg" Type="http://schemas.openxmlformats.org/officeDocument/2006/relationships/image" Id="rId6"/>
    <Relationship Target="../media/image13.png" Type="http://schemas.openxmlformats.org/officeDocument/2006/relationships/image" Id="rId5"/>
    <Relationship Target="../media/image12.svg" Type="http://schemas.openxmlformats.org/officeDocument/2006/relationships/image" Id="rId4"/>
</Relationships>

</file>

<file path=ppt/slides/_rels/slide28.xml.rels><?xml version="1.0" encoding="UTF-8" standalone="yes"?>
<Relationships xmlns="http://schemas.openxmlformats.org/package/2006/relationships"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Mode="External" Target="https://www.esfcr.cz/vyzva-061-opz-plus" Type="http://schemas.openxmlformats.org/officeDocument/2006/relationships/hyperlink" Id="rId3"/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34.xml.rels><?xml version="1.0" encoding="UTF-8" standalone="yes"?>
<Relationships xmlns="http://schemas.openxmlformats.org/package/2006/relationships">
    <Relationship Target="../media/image19.svg" Type="http://schemas.openxmlformats.org/officeDocument/2006/relationships/image" Id="rId3"/>
    <Relationship Target="../media/image16.svg" Type="http://schemas.openxmlformats.org/officeDocument/2006/relationships/image" Id="rId7"/>
    <Relationship Target="../media/image18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15.png" Type="http://schemas.openxmlformats.org/officeDocument/2006/relationships/image" Id="rId6"/>
    <Relationship Target="../media/image14.svg" Type="http://schemas.openxmlformats.org/officeDocument/2006/relationships/image" Id="rId5"/>
    <Relationship Target="../media/image13.png" Type="http://schemas.openxmlformats.org/officeDocument/2006/relationships/image" Id="rId4"/>
</Relationships>

</file>

<file path=ppt/slides/_rels/slide35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3"/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6.svg" Type="http://schemas.openxmlformats.org/officeDocument/2006/relationships/image" Id="rId6"/>
    <Relationship Target="../media/image15.png" Type="http://schemas.openxmlformats.org/officeDocument/2006/relationships/image" Id="rId5"/>
    <Relationship Target="../media/image14.svg" Type="http://schemas.openxmlformats.org/officeDocument/2006/relationships/image" Id="rId4"/>
</Relationships>

</file>

<file path=ppt/slides/_rels/slide36.xml.rels><?xml version="1.0" encoding="UTF-8" standalone="yes"?>
<Relationships xmlns="http://schemas.openxmlformats.org/package/2006/relationships"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3"/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38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3"/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1.svg" Type="http://schemas.openxmlformats.org/officeDocument/2006/relationships/image" Id="rId4"/>
</Relationships>

</file>

<file path=ppt/slides/_rels/slide39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3"/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3.PNG" Type="http://schemas.openxmlformats.org/officeDocument/2006/relationships/image" Id="rId4"/>
</Relationships>

</file>

<file path=ppt/slides/_rels/slide4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3"/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6.PNG" Type="http://schemas.openxmlformats.org/officeDocument/2006/relationships/image" Id="rId5"/>
    <Relationship Target="../media/image25.PNG" Type="http://schemas.openxmlformats.org/officeDocument/2006/relationships/image" Id="rId4"/>
</Relationships>

</file>

<file path=ppt/slides/_rels/slide41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3"/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media/image28.PNG" Type="http://schemas.openxmlformats.org/officeDocument/2006/relationships/image" Id="rId3"/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9.PNG" Type="http://schemas.openxmlformats.org/officeDocument/2006/relationships/image" Id="rId4"/>
</Relationships>

</file>

<file path=ppt/slides/_rels/slide43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="../notesSlides/notesSlide2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3"/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3"/>
    <Relationship Target="../notesSlides/notesSlide2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notesSlides/notesSlide2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3"/>
    <Relationship Target="../notesSlides/notesSlide28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4.svg" Type="http://schemas.openxmlformats.org/officeDocument/2006/relationships/image" Id="rId4"/>
</Relationships>

</file>

<file path=ppt/slides/_rels/slide48.xml.rels><?xml version="1.0" encoding="UTF-8" standalone="yes"?>
<Relationships xmlns="http://schemas.openxmlformats.org/package/2006/relationships">
    <Relationship Target="../notesSlides/notesSlide2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notesSlides/notesSlide3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notesSlides/notesSlide31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Mode="External" Target="https://publicita.dotaceeu.cz/" Type="http://schemas.openxmlformats.org/officeDocument/2006/relationships/hyperlink" Id="rId3"/>
    <Relationship Target="../notesSlides/notesSlide3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pravidla-pro-zadatele-a-prijemce-opz-plus/-/dokument/18068434" Type="http://schemas.openxmlformats.org/officeDocument/2006/relationships/hyperlink" Id="rId4"/>
</Relationships>

</file>

<file path=ppt/slides/_rels/slide52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3"/>
    <Relationship Target="../notesSlides/notesSlide3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notesSlides/notesSlide3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4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3"/>
    <Relationship Target="../notesSlides/notesSlide3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55.xml.rels><?xml version="1.0" encoding="UTF-8" standalone="yes"?>
<Relationships xmlns="http://schemas.openxmlformats.org/package/2006/relationships">
    <Relationship Target="../notesSlides/notesSlide36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56.xml.rels><?xml version="1.0" encoding="UTF-8" standalone="yes"?>
<Relationships xmlns="http://schemas.openxmlformats.org/package/2006/relationships">
    <Relationship Target="../notesSlides/notesSlide3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9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Mode="External" Target="https://www.mpsv.cz/web/cz/metodicke-materialy" Type="http://schemas.openxmlformats.org/officeDocument/2006/relationships/hyperlink" Id="rId3"/>
    <Relationship TargetMode="External" Target="http://www.dsmpsv.cz/cs/pro-poskytovatele/informacni-materialy" Type="http://schemas.openxmlformats.org/officeDocument/2006/relationships/hyperlink" Id="rId2"/>
    <Relationship Target="../slideLayouts/slideLayout12.xml" Type="http://schemas.openxmlformats.org/officeDocument/2006/relationships/slideLayout" Id="rId1"/>
    <Relationship Target="../media/image7.jpeg" Type="http://schemas.openxmlformats.org/officeDocument/2006/relationships/image" Id="rId6"/>
    <Relationship TargetMode="External" Target="http://www.dsmpsv.cz/cs/pro-poskytovatele/on-line-vzdelavani" Type="http://schemas.openxmlformats.org/officeDocument/2006/relationships/hyperlink" Id="rId5"/>
    <Relationship TargetMode="External" Target="http://www.dsmpsv.cz/cs/pro-obce/balicek-pro-municipality-k-zrizeni-detske-skupiny-v-obci" Type="http://schemas.openxmlformats.org/officeDocument/2006/relationships/hyperlink" Id="rId4"/>
</Relationships>

</file>

<file path=ppt/slides/_rels/slide60.xml.rels><?xml version="1.0" encoding="UTF-8" standalone="yes"?>
<Relationships xmlns="http://schemas.openxmlformats.org/package/2006/relationships">
    <Relationship Target="../notesSlides/notesSlide3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1.xml.rels><?xml version="1.0" encoding="UTF-8" standalone="yes"?>
<Relationships xmlns="http://schemas.openxmlformats.org/package/2006/relationships">
    <Relationship Target="../notesSlides/notesSlide39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62.xml.rels><?xml version="1.0" encoding="UTF-8" standalone="yes"?>
<Relationships xmlns="http://schemas.openxmlformats.org/package/2006/relationships">
    <Relationship Target="../media/hdphoto1.wdp" Type="http://schemas.microsoft.com/office/2007/relationships/hdphoto" Id="rId3"/>
    <Relationship Target="../media/image1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3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/-/dokument/19197567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6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5.xml.rels><?xml version="1.0" encoding="UTF-8" standalone="yes"?>
<Relationships xmlns="http://schemas.openxmlformats.org/package/2006/relationships">
    <Relationship Target="../notesSlides/notesSlide4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6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3"/>
    <Relationship TargetMode="External" Target="https://www.esfcr.cz/hotline-is-kp14-pro-op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6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8.xml.rels><?xml version="1.0" encoding="UTF-8" standalone="yes"?>
<Relationships xmlns="http://schemas.openxmlformats.org/package/2006/relationships">
    <Relationship Target="../notesSlides/notesSlide41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6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70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3"/>
    <Relationship Target="../notesSlides/notesSlide4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1.xml.rels><?xml version="1.0" encoding="UTF-8" standalone="yes"?>
<Relationships xmlns="http://schemas.openxmlformats.org/package/2006/relationships">
    <Relationship Target="../notesSlides/notesSlide4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2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3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3"/>
    <Relationship Target="../media/image4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5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3"/>
    <Relationship Target="../notesSlides/notesSlide4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43.png" Type="http://schemas.openxmlformats.org/officeDocument/2006/relationships/image" Id="rId4"/>
</Relationships>

</file>

<file path=ppt/slides/_rels/slide7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77.xml.rels><?xml version="1.0" encoding="UTF-8" standalone="yes"?>
<Relationships xmlns="http://schemas.openxmlformats.org/package/2006/relationships">
    <Relationship Target="../notesSlides/notesSlide45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78.xml.rels><?xml version="1.0" encoding="UTF-8" standalone="yes"?>
<Relationships xmlns="http://schemas.openxmlformats.org/package/2006/relationships">
    <Relationship Target="../notesSlides/notesSlide4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9.xml.rels><?xml version="1.0" encoding="UTF-8" standalone="yes"?>
<Relationships xmlns="http://schemas.openxmlformats.org/package/2006/relationships">
    <Relationship Target="../media/image45.svg" Type="http://schemas.openxmlformats.org/officeDocument/2006/relationships/image" Id="rId3"/>
    <Relationship Target="../media/image44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47.svg" Type="http://schemas.openxmlformats.org/officeDocument/2006/relationships/image" Id="rId5"/>
    <Relationship Target="../media/image46.png" Type="http://schemas.openxmlformats.org/officeDocument/2006/relationships/image" Id="rId4"/>
</Relationships>

</file>

<file path=ppt/slides/_rels/slide8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80.xml.rels><?xml version="1.0" encoding="UTF-8" standalone="yes"?>
<Relationships xmlns="http://schemas.openxmlformats.org/package/2006/relationships">
    <Relationship Target="../media/image49.svg" Type="http://schemas.openxmlformats.org/officeDocument/2006/relationships/image" Id="rId3"/>
    <Relationship Target="../media/image48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47.svg" Type="http://schemas.openxmlformats.org/officeDocument/2006/relationships/image" Id="rId5"/>
    <Relationship Target="../media/image46.png" Type="http://schemas.openxmlformats.org/officeDocument/2006/relationships/image" Id="rId4"/>
</Relationships>

</file>

<file path=ppt/slides/_rels/slide81.xml.rels><?xml version="1.0" encoding="UTF-8" standalone="yes"?>
<Relationships xmlns="http://schemas.openxmlformats.org/package/2006/relationships">
    <Relationship Target="../media/image44.png" Type="http://schemas.openxmlformats.org/officeDocument/2006/relationships/image" Id="rId3"/>
    <Relationship Target="../notesSlides/notesSlide4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49.svg" Type="http://schemas.openxmlformats.org/officeDocument/2006/relationships/image" Id="rId6"/>
    <Relationship Target="../media/image48.png" Type="http://schemas.openxmlformats.org/officeDocument/2006/relationships/image" Id="rId5"/>
    <Relationship Target="../media/image45.svg" Type="http://schemas.openxmlformats.org/officeDocument/2006/relationships/image" Id="rId4"/>
</Relationships>

</file>

<file path=ppt/slides/_rels/slide82.xml.rels><?xml version="1.0" encoding="UTF-8" standalone="yes"?>
<Relationships xmlns="http://schemas.openxmlformats.org/package/2006/relationships">
    <Relationship Target="../notesSlides/notesSlide4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3.xml.rels><?xml version="1.0" encoding="UTF-8" standalone="yes"?>
<Relationships xmlns="http://schemas.openxmlformats.org/package/2006/relationships">
    <Relationship Target="../media/image50.png" Type="http://schemas.openxmlformats.org/officeDocument/2006/relationships/image" Id="rId3"/>
    <Relationship Target="../notesSlides/notesSlide4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85.xml.rels><?xml version="1.0" encoding="UTF-8" standalone="yes"?>
<Relationships xmlns="http://schemas.openxmlformats.org/package/2006/relationships">
    <Relationship TargetMode="External" Target="https://www.esfcr.cz/klub-vyzev-na-detske-skupiny-opz-plus" Type="http://schemas.openxmlformats.org/officeDocument/2006/relationships/hyperlink" Id="rId3"/>
    <Relationship Target="../notesSlides/notesSlide5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6.xml.rels><?xml version="1.0" encoding="UTF-8" standalone="yes"?>
<Relationships xmlns="http://schemas.openxmlformats.org/package/2006/relationships">
    <Relationship TargetMode="External" Target="mailto:jan.zivec@mpsv.cz" Type="http://schemas.openxmlformats.org/officeDocument/2006/relationships/hyperlink" Id="rId3"/>
    <Relationship Target="../notesSlides/notesSlide5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.png" Type="http://schemas.openxmlformats.org/officeDocument/2006/relationships/image" Id="rId5"/>
    <Relationship TargetMode="External" Target="mailto:Jan.jelinek1@mpsv.cz" Type="http://schemas.openxmlformats.org/officeDocument/2006/relationships/hyperlink" Id="rId4"/>
</Relationships>

</file>

<file path=ppt/slides/_rels/slide9.xml.rels><?xml version="1.0" encoding="UTF-8" standalone="yes"?>
<Relationships xmlns="http://schemas.openxmlformats.org/package/2006/relationships">
    <Relationship Target="../media/image7.jpe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false" kern="1200" cap="none" dirty="false">
                <a:latin typeface="+mn-lt"/>
                <a:ea typeface="+mn-ea"/>
                <a:cs typeface="+mn-cs"/>
              </a:rPr>
              <a:t>Seminář pro příjemce</a:t>
            </a:r>
            <a:br>
              <a:rPr lang="cs-CZ" sz="3600" b="false" kern="1200" cap="none" dirty="false">
                <a:latin typeface="+mn-lt"/>
                <a:ea typeface="+mn-ea"/>
                <a:cs typeface="+mn-cs"/>
              </a:rPr>
            </a:br>
            <a:r>
              <a:rPr lang="cs-CZ" sz="3600" b="false" kern="1200" cap="none" dirty="false">
                <a:latin typeface="+mn-lt"/>
                <a:ea typeface="+mn-ea"/>
                <a:cs typeface="+mn-cs"/>
              </a:rPr>
              <a:t>výzvy č.</a:t>
            </a:r>
            <a:r>
              <a:rPr lang="cs-CZ" sz="36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3600" b="false" kern="1200" cap="none" dirty="false">
                <a:latin typeface="+mn-lt"/>
                <a:ea typeface="+mn-ea"/>
                <a:cs typeface="+mn-cs"/>
              </a:rPr>
              <a:t>03_24_061</a:t>
            </a:r>
            <a:endParaRPr lang="cs-CZ" b="false" kern="1200" cap="none" dirty="false"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565836" y="5382097"/>
            <a:ext cx="7164328" cy="540000"/>
          </a:xfrm>
        </p:spPr>
        <p:txBody>
          <a:bodyPr/>
          <a:lstStyle/>
          <a:p>
            <a:r>
              <a:rPr lang="cs-CZ" sz="2000" dirty="false">
                <a:solidFill>
                  <a:schemeClr val="accent1">
                    <a:lumMod val="75000"/>
                  </a:schemeClr>
                </a:solidFill>
              </a:rPr>
              <a:t>14. 11.</a:t>
            </a:r>
            <a:r>
              <a:rPr lang="cs-CZ" sz="2000" dirty="false"/>
              <a:t> 2024, on-line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1" y="5382097"/>
            <a:ext cx="540000" cy="540000"/>
          </a:xfrm>
        </p:spPr>
      </p:pic>
      <p:pic>
        <p:nvPicPr>
          <p:cNvPr id="6" name="Zástupný symbol pro obrázek 14">
            <a:extLst>
              <a:ext uri="{FF2B5EF4-FFF2-40B4-BE49-F238E27FC236}">
                <a16:creationId xmlns:a16="http://schemas.microsoft.com/office/drawing/2014/main" id="{A09DDA7F-D4B2-4106-AA2D-AE5D2963AF66}"/>
              </a:ext>
            </a:extLst>
          </p:cNvPr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428159"/>
            <a:ext cx="540000" cy="54000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8057913-AD93-47CE-97D1-D182B0D8C21C}"/>
              </a:ext>
            </a:extLst>
          </p:cNvPr>
          <p:cNvSpPr txBox="true"/>
          <p:nvPr/>
        </p:nvSpPr>
        <p:spPr>
          <a:xfrm>
            <a:off x="1512000" y="4344216"/>
            <a:ext cx="745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false"/>
              <a:t>Mgr. Iva Sotolářová, </a:t>
            </a:r>
            <a:r>
              <a:rPr lang="cs-CZ" sz="2000" dirty="false">
                <a:effectLst/>
              </a:rPr>
              <a:t>Bc. Anna Machátová,</a:t>
            </a:r>
            <a:r>
              <a:rPr lang="cs-CZ" sz="2000" dirty="false"/>
              <a:t> Ing. Jan Jelínek, DiS., Mgr. Jan Živec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false">
                <a:solidFill>
                  <a:schemeClr val="accent1">
                    <a:lumMod val="50000"/>
                  </a:schemeClr>
                </a:solidFill>
              </a:rPr>
              <a:t>Standardy kvality péče o děti v dětských skupinách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Povinnost s cílem zaručit určitou minimální úroveň služeb a stálá </a:t>
            </a:r>
            <a:r>
              <a:rPr lang="cs-CZ" sz="1800" b="true" dirty="false">
                <a:latin typeface="Calibri" panose="020F0502020204030204" pitchFamily="34" charset="0"/>
                <a:cs typeface="Calibri" panose="020F0502020204030204" pitchFamily="34" charset="0"/>
              </a:rPr>
              <a:t>snaha o zvyšování kvality služby ve všech oblastech </a:t>
            </a:r>
          </a:p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Splňovat je musí všichni poskytovatelé, plnění kontroluje MPSV</a:t>
            </a:r>
          </a:p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Hodnocení kritérií</a:t>
            </a: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 („nesplněno“ / „splněno dobře“ / „splněno výborně“)</a:t>
            </a:r>
          </a:p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Nedosažení úrovně „dobře“ v některém z kritérií = nápravné opatření ve lhůtě minimálně 7 dní</a:t>
            </a:r>
          </a:p>
          <a:p>
            <a:pPr algn="just"/>
            <a:r>
              <a:rPr lang="cs-CZ" sz="1800" dirty="false">
                <a:latin typeface="Calibri" panose="020F0502020204030204" pitchFamily="34" charset="0"/>
                <a:cs typeface="Calibri" panose="020F0502020204030204" pitchFamily="34" charset="0"/>
              </a:rPr>
              <a:t>Nesplnění nápravného opatření  je přestupkem = sankce, opakované nesplnění nápravných opatření během 3 let = ztráta bezúhonnosti na 3 roky </a:t>
            </a:r>
          </a:p>
          <a:p>
            <a:pPr algn="just"/>
            <a:r>
              <a:rPr lang="cs-CZ" sz="1800" i="true" dirty="false">
                <a:latin typeface="Calibri" panose="020F0502020204030204" pitchFamily="34" charset="0"/>
                <a:cs typeface="Calibri" panose="020F0502020204030204" pitchFamily="34" charset="0"/>
              </a:rPr>
              <a:t>Metodika: </a:t>
            </a:r>
            <a:r>
              <a:rPr lang="cs-CZ" altLang="cs-CZ" sz="1800" i="true" dirty="false">
                <a:hlinkClick r:id="rId2"/>
              </a:rPr>
              <a:t>https://www.mpsv.cz/web/cz/metodicke-materialy</a:t>
            </a:r>
            <a:endParaRPr lang="cs-CZ" altLang="cs-CZ" sz="1800" i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10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8C9BC205-0D1C-2638-6704-F6F0B439BD27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49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false">
                <a:solidFill>
                  <a:schemeClr val="accent1">
                    <a:lumMod val="50000"/>
                  </a:schemeClr>
                </a:solidFill>
              </a:rPr>
              <a:t>Standardy kvality péče o děti v dětských skupinách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028546" y="2073533"/>
            <a:ext cx="5086908" cy="1589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true" dirty="false">
                <a:latin typeface="Calibri" panose="020F0502020204030204" pitchFamily="34" charset="0"/>
                <a:cs typeface="Calibri" panose="020F0502020204030204" pitchFamily="34" charset="0"/>
              </a:rPr>
              <a:t>Oblast péče o dítě a naplňování potřeb dítěte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Kvalita plánu výchovy a péče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</a:pPr>
            <a:r>
              <a:rPr lang="pl-PL" sz="1500" dirty="false">
                <a:latin typeface="Calibri" panose="020F0502020204030204" pitchFamily="34" charset="0"/>
                <a:cs typeface="Calibri" panose="020F0502020204030204" pitchFamily="34" charset="0"/>
              </a:rPr>
              <a:t>Postup při adaptaci dítěte na pobyt v dětské skupině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Sledování vývoje dítěte 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</a:pPr>
            <a:r>
              <a:rPr lang="cs-CZ" sz="1500" dirty="false">
                <a:latin typeface="Calibri" panose="020F0502020204030204" pitchFamily="34" charset="0"/>
                <a:cs typeface="Calibri" panose="020F0502020204030204" pitchFamily="34" charset="0"/>
              </a:rPr>
              <a:t>Komunikace s rodiči dítěte o potřebách a vývoji dítěte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11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C733A734-2789-8A2B-422A-5D1BD4A1B768}"/>
              </a:ext>
            </a:extLst>
          </p:cNvPr>
          <p:cNvSpPr txBox="true">
            <a:spLocks/>
          </p:cNvSpPr>
          <p:nvPr/>
        </p:nvSpPr>
        <p:spPr>
          <a:xfrm>
            <a:off x="790195" y="3843122"/>
            <a:ext cx="3295751" cy="1330022"/>
          </a:xfrm>
          <a:prstGeom prst="rect">
            <a:avLst/>
          </a:prstGeom>
        </p:spPr>
        <p:txBody>
          <a:bodyPr vert="horz" lIns="68580" tIns="34290" rIns="68580" bIns="34290" rtlCol="false">
            <a:noAutofit/>
          </a:bodyPr>
          <a:lstStyle>
            <a:lvl1pPr marL="342900" indent="-3429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800">
              <a:buNone/>
            </a:pPr>
            <a:r>
              <a:rPr lang="cs-CZ" sz="1800" b="true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Oblast personálního zabezpečení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pl-PL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 o zaměstnance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cs-CZ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Kvalita dalšího vzdělávání pečujících osob 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DA38A42A-073F-67BA-CFB9-E828C6364148}"/>
              </a:ext>
            </a:extLst>
          </p:cNvPr>
          <p:cNvSpPr txBox="true">
            <a:spLocks/>
          </p:cNvSpPr>
          <p:nvPr/>
        </p:nvSpPr>
        <p:spPr>
          <a:xfrm>
            <a:off x="4892103" y="3815295"/>
            <a:ext cx="3642367" cy="1385677"/>
          </a:xfrm>
          <a:prstGeom prst="rect">
            <a:avLst/>
          </a:prstGeom>
        </p:spPr>
        <p:txBody>
          <a:bodyPr vert="horz" lIns="68580" tIns="34290" rIns="68580" bIns="34290" rtlCol="false">
            <a:noAutofit/>
          </a:bodyPr>
          <a:lstStyle>
            <a:lvl1pPr marL="342900" indent="-3429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800">
              <a:buNone/>
            </a:pPr>
            <a:r>
              <a:rPr lang="cs-CZ" sz="1800" b="true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Oblast provozního zabezpečení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pl-PL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Dodržování vnitřních pravidel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pl-PL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Zajištění bezpečnosti dětí </a:t>
            </a:r>
          </a:p>
          <a:p>
            <a:pPr marL="257175" lvl="1" indent="-257175" algn="just" defTabSz="685800">
              <a:buFont typeface="Arial" panose="020B0604020202020204" pitchFamily="34" charset="0"/>
              <a:buChar char="•"/>
            </a:pPr>
            <a:r>
              <a:rPr lang="cs-CZ" sz="1500" dirty="false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Řešení mimořádných situací </a:t>
            </a:r>
          </a:p>
        </p:txBody>
      </p:sp>
      <p:pic>
        <p:nvPicPr>
          <p:cNvPr id="15" name="Obrázek 3">
            <a:extLst>
              <a:ext uri="{FF2B5EF4-FFF2-40B4-BE49-F238E27FC236}">
                <a16:creationId xmlns:a16="http://schemas.microsoft.com/office/drawing/2014/main" id="{AB5EDA87-27C3-5966-286C-22444BBC7568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1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700" dirty="false">
                <a:solidFill>
                  <a:schemeClr val="tx2">
                    <a:lumMod val="75000"/>
                  </a:schemeClr>
                </a:solidFill>
              </a:rPr>
              <a:t>Žádost o udělení oprávnění – evidence poskytovatelů</a:t>
            </a:r>
            <a:endParaRPr lang="cs-CZ" sz="27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7200" y="2057401"/>
            <a:ext cx="8213036" cy="3394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50" b="true" dirty="false"/>
              <a:t>Poskytovat službu péče o dítě v dětské skupině lze jen na základě oprávnění k poskytování. Toto oprávnění vzniká dnem zápisu do evidence poskytovatelů. </a:t>
            </a:r>
          </a:p>
          <a:p>
            <a:r>
              <a:rPr lang="cs-CZ" sz="1650" dirty="false"/>
              <a:t>Informace, odkazy pro elektronické podání i</a:t>
            </a:r>
            <a:r>
              <a:rPr lang="cs-CZ" sz="1650" dirty="false">
                <a:cs typeface="Calibri" panose="020F0502020204030204" pitchFamily="34" charset="0"/>
              </a:rPr>
              <a:t> </a:t>
            </a:r>
            <a:r>
              <a:rPr lang="cs-CZ" sz="1650" dirty="false"/>
              <a:t>tiskopisy pro papírové podání naleznete na: </a:t>
            </a:r>
            <a:r>
              <a:rPr lang="cs-CZ" sz="1650" dirty="false">
                <a:solidFill>
                  <a:srgbClr val="0950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http://evidence.mpsv.cz/eEDS/index.php</a:t>
            </a:r>
            <a:r>
              <a:rPr lang="cs-CZ" sz="1650" dirty="false">
                <a:solidFill>
                  <a:srgbClr val="09509C"/>
                </a:solidFill>
              </a:rPr>
              <a:t> </a:t>
            </a:r>
          </a:p>
          <a:p>
            <a:r>
              <a:rPr lang="cs-CZ" sz="1650" dirty="false"/>
              <a:t>Další informace k žádosti o zápis do evidence poskytovatelů zde:</a:t>
            </a:r>
            <a:br>
              <a:rPr lang="cs-CZ" sz="1650" dirty="false"/>
            </a:br>
            <a:r>
              <a:rPr lang="cs-CZ" sz="1650" dirty="false">
                <a:solidFill>
                  <a:srgbClr val="0950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www.mpsv.cz/web/cz/zadost-o-udeleni-opravneni</a:t>
            </a:r>
            <a:endParaRPr lang="cs-CZ" sz="1650" dirty="false">
              <a:solidFill>
                <a:srgbClr val="09509C"/>
              </a:solidFill>
            </a:endParaRPr>
          </a:p>
          <a:p>
            <a:r>
              <a:rPr lang="cs-CZ" sz="1650" dirty="false"/>
              <a:t>Postup jak podat žádost a oznámit změny zde: </a:t>
            </a:r>
            <a:br>
              <a:rPr lang="cs-CZ" sz="1650" dirty="false"/>
            </a:br>
            <a:r>
              <a:rPr lang="cs-CZ" sz="1650" dirty="false">
                <a:solidFill>
                  <a:srgbClr val="09509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Podpora implementace dětských skupin - Evidence dětské skupiny (dsmpsv.cz)</a:t>
            </a:r>
            <a:endParaRPr lang="cs-CZ" sz="1650" dirty="false">
              <a:solidFill>
                <a:srgbClr val="09509C"/>
              </a:solidFill>
            </a:endParaRPr>
          </a:p>
          <a:p>
            <a:r>
              <a:rPr lang="cs-CZ" altLang="cs-CZ" sz="1650" dirty="false"/>
              <a:t>Možnosti podání žádosti:</a:t>
            </a:r>
          </a:p>
          <a:p>
            <a:pPr marL="557213" lvl="2" indent="-257175">
              <a:spcBef>
                <a:spcPts val="75"/>
              </a:spcBef>
              <a:tabLst>
                <a:tab pos="101441" algn="l"/>
                <a:tab pos="257175" algn="l"/>
              </a:tabLst>
              <a:defRPr/>
            </a:pPr>
            <a:r>
              <a:rPr lang="cs-CZ" altLang="cs-CZ" sz="1500" dirty="false"/>
              <a:t>Elektronicky (zaslat do datové schránky MPSV nebo nahrát dokumenty do elektronické evidence </a:t>
            </a:r>
            <a:r>
              <a:rPr lang="cs-CZ" sz="1500" dirty="false">
                <a:hlinkClick r:id="rId5"/>
              </a:rPr>
              <a:t>e-EDS (mpsv.cz)</a:t>
            </a:r>
            <a:endParaRPr lang="cs-CZ" altLang="cs-CZ" sz="1500" dirty="false"/>
          </a:p>
          <a:p>
            <a:pPr marL="557213" lvl="2" indent="-257175">
              <a:spcBef>
                <a:spcPts val="75"/>
              </a:spcBef>
              <a:tabLst>
                <a:tab pos="101441" algn="l"/>
                <a:tab pos="257175" algn="l"/>
              </a:tabLst>
              <a:defRPr/>
            </a:pPr>
            <a:r>
              <a:rPr lang="cs-CZ" sz="1500" dirty="false"/>
              <a:t>V listinné podobě (originály nebo ověřené kopie)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12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4049E509-C089-6EDE-3BAF-AE1F4E0506F3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21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cs-CZ" sz="1800" dirty="false">
                <a:cs typeface="Arial" panose="020B0604020202020204" pitchFamily="34" charset="0"/>
              </a:rPr>
              <a:t>Formulář: </a:t>
            </a:r>
            <a:r>
              <a:rPr lang="cs-CZ" sz="1800" b="true" dirty="false">
                <a:cs typeface="Arial" panose="020B0604020202020204" pitchFamily="34" charset="0"/>
              </a:rPr>
              <a:t>Žádost o udělení oprávnění poskytování služby péče o</a:t>
            </a:r>
            <a:r>
              <a:rPr lang="cs-CZ" sz="1800" b="true" dirty="false">
                <a:cs typeface="Calibri" panose="020F0502020204030204" pitchFamily="34" charset="0"/>
              </a:rPr>
              <a:t> </a:t>
            </a:r>
            <a:r>
              <a:rPr lang="cs-CZ" sz="1800" b="true" dirty="false">
                <a:cs typeface="Arial" panose="020B0604020202020204" pitchFamily="34" charset="0"/>
              </a:rPr>
              <a:t>dítě v DS </a:t>
            </a:r>
            <a:r>
              <a:rPr lang="cs-CZ" sz="1500" dirty="false">
                <a:solidFill>
                  <a:srgbClr val="0950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 </a:t>
            </a:r>
            <a:r>
              <a:rPr lang="cs-CZ" sz="1500" dirty="false" err="true">
                <a:solidFill>
                  <a:srgbClr val="0950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cs-CZ" sz="1500" dirty="false">
                <a:solidFill>
                  <a:srgbClr val="09509C"/>
                </a:solidFill>
              </a:rPr>
              <a:t>, </a:t>
            </a:r>
            <a:r>
              <a:rPr lang="cs-CZ" sz="1500" dirty="false">
                <a:solidFill>
                  <a:srgbClr val="0950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 </a:t>
            </a:r>
            <a:r>
              <a:rPr lang="cs-CZ" sz="1500" dirty="false" err="true">
                <a:solidFill>
                  <a:srgbClr val="0950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</a:t>
            </a:r>
            <a:endParaRPr lang="cs-CZ" sz="1800" b="true" dirty="false">
              <a:cs typeface="Arial" panose="020B0604020202020204" pitchFamily="34" charset="0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cs-CZ" sz="1575" dirty="false">
                <a:cs typeface="Arial" panose="020B0604020202020204" pitchFamily="34" charset="0"/>
              </a:rPr>
              <a:t>K žádosti o zápis je nutné přiložit </a:t>
            </a:r>
            <a:r>
              <a:rPr lang="cs-CZ" sz="1575" b="true" dirty="false">
                <a:cs typeface="Arial" panose="020B0604020202020204" pitchFamily="34" charset="0"/>
              </a:rPr>
              <a:t>originál nebo výstup z autorizované konverze </a:t>
            </a:r>
            <a:r>
              <a:rPr lang="cs-CZ" sz="1575" dirty="false">
                <a:cs typeface="Arial" panose="020B0604020202020204" pitchFamily="34" charset="0"/>
              </a:rPr>
              <a:t>těchto dokumentů: </a:t>
            </a:r>
          </a:p>
          <a:p>
            <a:pPr marL="385763" indent="-385763" algn="just">
              <a:spcBef>
                <a:spcPts val="450"/>
              </a:spcBef>
              <a:buFont typeface="+mj-lt"/>
              <a:buAutoNum type="arabicPeriod"/>
              <a:tabLst>
                <a:tab pos="101441" algn="l"/>
              </a:tabLst>
            </a:pPr>
            <a:r>
              <a:rPr lang="cs-CZ" sz="1575" b="true" dirty="false">
                <a:cs typeface="Arial" panose="020B0604020202020204" pitchFamily="34" charset="0"/>
              </a:rPr>
              <a:t>Doklad o vlastnickém nebo jiném právu k objektu nebo prostorám</a:t>
            </a:r>
            <a:r>
              <a:rPr lang="cs-CZ" sz="1500" dirty="false">
                <a:cs typeface="Arial" panose="020B0604020202020204" pitchFamily="34" charset="0"/>
              </a:rPr>
              <a:t>, z něhož vyplývá oprávnění tento objekt nebo prostory užívat k poskytování služby péče o dítě v dětské skupině.</a:t>
            </a:r>
          </a:p>
          <a:p>
            <a:pPr lvl="1" algn="just">
              <a:spcBef>
                <a:spcPts val="450"/>
              </a:spcBef>
              <a:tabLst>
                <a:tab pos="101441" algn="l"/>
              </a:tabLst>
            </a:pPr>
            <a:r>
              <a:rPr lang="cs-CZ" sz="1500" dirty="false">
                <a:cs typeface="Arial" panose="020B0604020202020204" pitchFamily="34" charset="0"/>
              </a:rPr>
              <a:t>V předmětu/účelu nájemní smlouvy je ze zákona vyžadováno </a:t>
            </a:r>
            <a:r>
              <a:rPr lang="cs-CZ" sz="1500" b="true" dirty="false">
                <a:cs typeface="Arial" panose="020B0604020202020204" pitchFamily="34" charset="0"/>
              </a:rPr>
              <a:t>„provozování dětské skupiny“. </a:t>
            </a:r>
            <a:r>
              <a:rPr lang="cs-CZ" sz="1500" dirty="false">
                <a:cs typeface="Arial" panose="020B0604020202020204" pitchFamily="34" charset="0"/>
              </a:rPr>
              <a:t>S ohledem na povinnost poskytovatele informovat rodiče i MPSV o ukončení činnosti dětské skupiny 3 měsíce předem – ve smyslu § 19 odst. 2 písm. d) a § 19 odst. 5, je vyžadováno, aby </a:t>
            </a:r>
            <a:r>
              <a:rPr lang="cs-CZ" sz="1500" b="true" dirty="false">
                <a:cs typeface="Arial" panose="020B0604020202020204" pitchFamily="34" charset="0"/>
              </a:rPr>
              <a:t>výpovědní doba u nájemní smlouvy byla nejméně 3 měsíce.</a:t>
            </a:r>
            <a:endParaRPr lang="cs-CZ" sz="1500" dirty="false">
              <a:cs typeface="Arial" panose="020B0604020202020204" pitchFamily="34" charset="0"/>
            </a:endParaRPr>
          </a:p>
          <a:p>
            <a:pPr lvl="1" algn="just">
              <a:spcBef>
                <a:spcPts val="450"/>
              </a:spcBef>
              <a:tabLst>
                <a:tab pos="101441" algn="l"/>
              </a:tabLst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 nájemní smlouvy musí být </a:t>
            </a: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podpisy všech vlastníků 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dle výpisu z katastru nemovitostí.</a:t>
            </a:r>
            <a:endParaRPr lang="cs-CZ" sz="1500" dirty="false">
              <a:cs typeface="Arial" panose="020B0604020202020204" pitchFamily="34" charset="0"/>
            </a:endParaRPr>
          </a:p>
          <a:p>
            <a:pPr lvl="1" algn="just">
              <a:spcBef>
                <a:spcPts val="450"/>
              </a:spcBef>
              <a:tabLst>
                <a:tab pos="101441" algn="l"/>
              </a:tabLst>
            </a:pPr>
            <a:r>
              <a:rPr lang="cs-CZ" sz="1500" dirty="false">
                <a:cs typeface="Arial" panose="020B0604020202020204" pitchFamily="34" charset="0"/>
              </a:rPr>
              <a:t>Pokud se jedná o podnájemní smlouvu, tak doložte </a:t>
            </a:r>
            <a:r>
              <a:rPr lang="cs-CZ" sz="1500" b="true" dirty="false">
                <a:cs typeface="Arial" panose="020B0604020202020204" pitchFamily="34" charset="0"/>
              </a:rPr>
              <a:t>souhlas vlastníka s provozováním dětské skupiny.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13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A2A76402-A697-0D88-7652-CB06E649629D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86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7200" y="2057401"/>
            <a:ext cx="8278586" cy="339447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cs-CZ" sz="1575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Doklad prokazující splnění požadavků požární ochrany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1" algn="just">
              <a:spcBef>
                <a:spcPts val="75"/>
              </a:spcBef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  <a:t>rokazuje se splnění požadavků požární ochrany dokladem, a to </a:t>
            </a:r>
            <a:r>
              <a:rPr lang="cs-CZ" sz="1500" b="true" dirty="false">
                <a:ea typeface="Calibri" panose="020F0502020204030204" pitchFamily="34" charset="0"/>
                <a:cs typeface="Arial" panose="020B0604020202020204" pitchFamily="34" charset="0"/>
              </a:rPr>
              <a:t>požárně bezpečnostním řešením </a:t>
            </a:r>
            <a: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  <a:t>nebo</a:t>
            </a:r>
            <a:r>
              <a:rPr lang="cs-CZ" sz="1500" b="true" dirty="false">
                <a:ea typeface="Calibri" panose="020F0502020204030204" pitchFamily="34" charset="0"/>
                <a:cs typeface="Arial" panose="020B0604020202020204" pitchFamily="34" charset="0"/>
              </a:rPr>
              <a:t> obdobným dokumentem </a:t>
            </a:r>
            <a: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  <a:t>vypracovaným v souladu s ustanovením </a:t>
            </a:r>
            <a:r>
              <a:rPr lang="cs-CZ" sz="1500" b="true" dirty="false">
                <a:ea typeface="Calibri" panose="020F0502020204030204" pitchFamily="34" charset="0"/>
                <a:cs typeface="Arial" panose="020B0604020202020204" pitchFamily="34" charset="0"/>
              </a:rPr>
              <a:t>§ 41 odst. 2 vyhlášky č. 246/2001 Sb</a:t>
            </a:r>
            <a: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  <a:t>., o stanovení podmínek požární bezpečnosti a výkonu státního požárního dozoru (vyhláška o požární prevenci).</a:t>
            </a:r>
          </a:p>
          <a:p>
            <a:pPr lvl="1" algn="just">
              <a:spcBef>
                <a:spcPts val="75"/>
              </a:spcBef>
            </a:pP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Požárně bezpečnostní řešení nebo obdobný dokument </a:t>
            </a:r>
            <a:r>
              <a:rPr lang="cs-CZ" sz="1500" b="true" dirty="false">
                <a:solidFill>
                  <a:srgbClr val="000000"/>
                </a:solidFill>
                <a:cs typeface="Arial" panose="020B0604020202020204" pitchFamily="34" charset="0"/>
              </a:rPr>
              <a:t>je oprávněna vypracovat pouze osoba, které byla udělena autorizace pro požární bezpečnost staveb</a:t>
            </a: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 podle zákona č. 360/1992 Sb., </a:t>
            </a:r>
            <a:b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o výkonu povolání autorizovaných architektů a o výkonu povolání autorizovaných inženýrů a  techniků činných ve výstavbě, v platném znění (</a:t>
            </a:r>
            <a: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  <a:t>musí mít tzv. „kulaté razítko“ podle zákona </a:t>
            </a:r>
            <a:b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500" dirty="false">
                <a:ea typeface="Calibri" panose="020F0502020204030204" pitchFamily="34" charset="0"/>
                <a:cs typeface="Arial" panose="020B0604020202020204" pitchFamily="34" charset="0"/>
              </a:rPr>
              <a:t>o autorizaci)</a:t>
            </a: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342900" lvl="1" indent="0" algn="just">
              <a:spcBef>
                <a:spcPts val="300"/>
              </a:spcBef>
              <a:buNone/>
            </a:pPr>
            <a:r>
              <a:rPr lang="cs-CZ" sz="1500" b="true" dirty="false">
                <a:solidFill>
                  <a:srgbClr val="000000"/>
                </a:solidFill>
                <a:cs typeface="Arial" panose="020B0604020202020204" pitchFamily="34" charset="0"/>
              </a:rPr>
              <a:t>Novela vyhlášky č. 23/2008 Sb., o technických podmínkách požární ochrany staveb</a:t>
            </a:r>
            <a:endParaRPr lang="cs-CZ" sz="1500" dirty="false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ts val="75"/>
              </a:spcBef>
            </a:pPr>
            <a:r>
              <a:rPr lang="cs-CZ" sz="1425" dirty="false">
                <a:solidFill>
                  <a:srgbClr val="000000"/>
                </a:solidFill>
                <a:cs typeface="Arial" panose="020B0604020202020204" pitchFamily="34" charset="0"/>
              </a:rPr>
              <a:t>Vyšla dne 28. 7. 2023 ve Sbírce zákonů pod č. 232/2023 Sb. s účinností od 1. 8. 2023 (§ 1, § 18 a § 23)</a:t>
            </a:r>
          </a:p>
          <a:p>
            <a:pPr lvl="1" algn="just">
              <a:spcBef>
                <a:spcPts val="75"/>
              </a:spcBef>
            </a:pPr>
            <a:r>
              <a:rPr lang="cs-CZ" sz="1425" b="true" dirty="false">
                <a:solidFill>
                  <a:srgbClr val="000000"/>
                </a:solidFill>
                <a:cs typeface="Arial" panose="020B0604020202020204" pitchFamily="34" charset="0"/>
              </a:rPr>
              <a:t>§ 23a Požadavky požární ochrany na užívání prostoru, v němž je poskytována služba péče o dítě </a:t>
            </a:r>
            <a:br>
              <a:rPr lang="cs-CZ" sz="1425" b="true" dirty="false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sz="1425" b="true" dirty="false">
                <a:solidFill>
                  <a:srgbClr val="000000"/>
                </a:solidFill>
                <a:cs typeface="Arial" panose="020B0604020202020204" pitchFamily="34" charset="0"/>
              </a:rPr>
              <a:t>v dětské skupině, nabývá účinnosti od 1. 1. 2025.</a:t>
            </a:r>
          </a:p>
          <a:p>
            <a:pPr marL="342900" lvl="1" indent="0" algn="just">
              <a:spcBef>
                <a:spcPts val="300"/>
              </a:spcBef>
              <a:buNone/>
            </a:pPr>
            <a:endParaRPr lang="cs-CZ" sz="1500" dirty="false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ts val="300"/>
              </a:spcBef>
            </a:pPr>
            <a:endParaRPr lang="cs-CZ" sz="1425" dirty="false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14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863BEA63-D7E9-6491-67C4-21DCF822E306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5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just">
              <a:spcBef>
                <a:spcPts val="450"/>
              </a:spcBef>
              <a:buFont typeface="+mj-lt"/>
              <a:buAutoNum type="arabicPeriod" startAt="3"/>
              <a:tabLst>
                <a:tab pos="101441" algn="l"/>
                <a:tab pos="257175" algn="l"/>
              </a:tabLst>
            </a:pPr>
            <a:r>
              <a:rPr lang="cs-CZ" sz="1575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Závazné stanovisko krajské hygienické stanice 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(KHS) o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splnění hygienických požadavků </a:t>
            </a:r>
            <a:b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 stravování, prostory a provoz, v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nichž bude poskytována služba péče o dítě v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dětské skupině.</a:t>
            </a:r>
          </a:p>
          <a:p>
            <a:pPr lvl="1" algn="just">
              <a:spcBef>
                <a:spcPts val="450"/>
              </a:spcBef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Vyžadováno je Závazné stanovisko KHS ve smyslu § 15 a § 16 odst. 4 písm. c) „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 splnění hygienických požadavků na stravování, prostory a provoz, v nichž bude poskytována služba péče o dítě v dětské skupině“ </a:t>
            </a: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(včetně kapacity). </a:t>
            </a:r>
          </a:p>
          <a:p>
            <a:pPr marL="556200" lvl="1" indent="0" algn="just">
              <a:spcBef>
                <a:spcPts val="450"/>
              </a:spcBef>
              <a:buNone/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Žádné jiné stanovisko KHS, např. stanovisko </a:t>
            </a:r>
            <a:r>
              <a:rPr lang="cs-CZ" sz="1500" dirty="false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 změně </a:t>
            </a: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užívání prostor, kolaudační souhlas </a:t>
            </a:r>
            <a:b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 souhlas s projektovou dokumentací nemůže být pro zápis do evidence dětských skupin MPSV akceptováno.</a:t>
            </a:r>
          </a:p>
          <a:p>
            <a:pPr marL="386100" indent="-386100" algn="just">
              <a:spcBef>
                <a:spcPts val="450"/>
              </a:spcBef>
              <a:buFont typeface="+mj-lt"/>
              <a:buAutoNum type="arabicPeriod" startAt="4"/>
              <a:tabLst>
                <a:tab pos="101441" algn="l"/>
                <a:tab pos="257175" algn="l"/>
              </a:tabLst>
            </a:pPr>
            <a:r>
              <a:rPr lang="cs-CZ" sz="1575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Smlouva o pojištění odpovědnosti za újmu 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nebo potvrzení o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uzavření smlouvy o pojištění odpovědnosti za újmu, které vystaví pojišťovna.</a:t>
            </a:r>
          </a:p>
          <a:p>
            <a:pPr lvl="1" algn="just">
              <a:spcBef>
                <a:spcPts val="450"/>
              </a:spcBef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Vyžadováno je </a:t>
            </a:r>
            <a:r>
              <a:rPr lang="cs-CZ" sz="1500" b="true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„pojištění odpovědnosti za újmu způsobenou při poskytování služby péče o dítě v dětské skupině“ </a:t>
            </a:r>
            <a:r>
              <a:rPr lang="cs-CZ" sz="1500" dirty="false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ve smyslu § 12.</a:t>
            </a:r>
            <a:endParaRPr lang="cs-CZ" sz="1500" dirty="false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6200" lvl="1" indent="0" algn="just">
              <a:spcBef>
                <a:spcPts val="450"/>
              </a:spcBef>
              <a:buNone/>
              <a:tabLst>
                <a:tab pos="101441" algn="l"/>
                <a:tab pos="257175" algn="l"/>
              </a:tabLst>
            </a:pPr>
            <a:endParaRPr lang="cs-CZ" sz="1500" dirty="false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15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87135633-20E2-A586-7858-82FE9E103244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3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6100" indent="-386100" algn="just">
              <a:spcBef>
                <a:spcPts val="450"/>
              </a:spcBef>
              <a:buFont typeface="+mj-lt"/>
              <a:buAutoNum type="arabicPeriod" startAt="5"/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 případě, že žadatel je fyzická osoba (občan ČR i cizinec) nebo právnická osoba se sídlem v zahraničí ve smyslu § 5a odst. 3, dokládá se </a:t>
            </a: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bezúhonnost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výpisem z evidence Rejstříku trestů nebo dokladem obdobným výpisu z rejstříku trestů vydaným státem jehož je osoba občanem.</a:t>
            </a:r>
          </a:p>
          <a:p>
            <a:pPr marL="386100" indent="0" algn="just">
              <a:spcBef>
                <a:spcPts val="450"/>
              </a:spcBef>
              <a:buNone/>
              <a:tabLst>
                <a:tab pos="101441" algn="l"/>
                <a:tab pos="257175" algn="l"/>
              </a:tabLst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 případě že je žadatel právnická osoba, dokládá se </a:t>
            </a:r>
            <a:r>
              <a:rPr lang="cs-CZ" sz="1575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bezúhonnost</a:t>
            </a: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všech členů jejího statutárního orgánu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ve smyslu § 5 odst. 1 písm. a). </a:t>
            </a:r>
          </a:p>
          <a:p>
            <a:pPr marL="386100" indent="0" algn="just">
              <a:spcBef>
                <a:spcPts val="450"/>
              </a:spcBef>
              <a:buNone/>
              <a:tabLst>
                <a:tab pos="101441" algn="l"/>
                <a:tab pos="257175" algn="l"/>
              </a:tabLst>
            </a:pP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Výpis z rejstříku trestu nesmí být starší 3 měsíců. </a:t>
            </a:r>
            <a:endParaRPr lang="cs-CZ" sz="1500" dirty="false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86100" indent="-386100" algn="just">
              <a:spcBef>
                <a:spcPts val="450"/>
              </a:spcBef>
              <a:buFont typeface="+mj-lt"/>
              <a:buAutoNum type="arabicPeriod" startAt="6"/>
            </a:pPr>
            <a:r>
              <a:rPr lang="cs-CZ" sz="1575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Rámcový popis majetkového zajištění a financování </a:t>
            </a:r>
            <a:r>
              <a:rPr lang="cs-CZ" sz="1500" b="true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poskytování služby péče o dítě v dětské skupině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(podepsaný, netřeba autorizovaná konverze). Doporučení naleznete na webových stránkách MPSV, </a:t>
            </a:r>
            <a:r>
              <a:rPr lang="cs-CZ" sz="1500" dirty="false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sz="1500" dirty="false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86100" indent="-386100" algn="just">
              <a:spcBef>
                <a:spcPts val="450"/>
              </a:spcBef>
              <a:buFont typeface="+mj-lt"/>
              <a:buAutoNum type="arabicPeriod" startAt="6"/>
            </a:pP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Státní příspěvkové organizace nebo příspěvkové organizace zřízené územním samosprávním celkem dokládají </a:t>
            </a:r>
            <a:r>
              <a:rPr lang="cs-CZ" sz="1575" b="true" dirty="false">
                <a:solidFill>
                  <a:srgbClr val="000000"/>
                </a:solidFill>
                <a:cs typeface="Arial" panose="020B0604020202020204" pitchFamily="34" charset="0"/>
              </a:rPr>
              <a:t>souhlas zřizovatele </a:t>
            </a:r>
            <a:r>
              <a:rPr lang="cs-CZ" sz="1500" b="true" dirty="false">
                <a:solidFill>
                  <a:srgbClr val="000000"/>
                </a:solidFill>
                <a:cs typeface="Arial" panose="020B0604020202020204" pitchFamily="34" charset="0"/>
              </a:rPr>
              <a:t>nebo toho, kdo vůči ní plní funkci zřizovatele podle rozpočtových pravidel, </a:t>
            </a:r>
            <a:r>
              <a:rPr lang="cs-CZ" sz="1500" dirty="false">
                <a:solidFill>
                  <a:srgbClr val="000000"/>
                </a:solidFill>
                <a:cs typeface="Arial" panose="020B0604020202020204" pitchFamily="34" charset="0"/>
              </a:rPr>
              <a:t>s žádostí o udělení oprávnění (§ 5 odst. 1 písm. g).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16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177A905D-9747-5AC8-CA90-34BF738BD002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3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časté nedostatky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6100" indent="-386100" algn="just">
              <a:spcAft>
                <a:spcPts val="150"/>
              </a:spcAft>
              <a:buFont typeface="+mj-lt"/>
              <a:buAutoNum type="arabicPeriod"/>
            </a:pPr>
            <a:r>
              <a:rPr lang="cs-CZ" sz="1463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Skeny a fotografie originálů dokumentů nejsou originály, pouze prosté kopie.</a:t>
            </a:r>
          </a:p>
          <a:p>
            <a:pPr marL="386100" indent="-386100" algn="just">
              <a:spcAft>
                <a:spcPts val="150"/>
              </a:spcAft>
              <a:buFont typeface="+mj-lt"/>
              <a:buAutoNum type="arabicPeriod"/>
            </a:pPr>
            <a:r>
              <a:rPr lang="cs-CZ" sz="1463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Potvrzení o uložení konvertovaného dokumentu „šatní lístek“ – nezasílejte, zašlete předmětný dokument. MPSV není oprávněno k</a:t>
            </a:r>
            <a:r>
              <a:rPr lang="cs-CZ" sz="1463" dirty="false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463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vyzvedávání dokumentů na cizím uložišti (Úschovna, </a:t>
            </a:r>
            <a:r>
              <a:rPr lang="cs-CZ" sz="1463" dirty="false">
                <a:ea typeface="Times New Roman" panose="02020603050405020304" pitchFamily="18" charset="0"/>
                <a:cs typeface="Arial" panose="020B0604020202020204" pitchFamily="34" charset="0"/>
              </a:rPr>
              <a:t>Czech POINT).</a:t>
            </a:r>
            <a:r>
              <a:rPr lang="cs-CZ" sz="1463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86100" indent="-386100" algn="just">
              <a:spcAft>
                <a:spcPts val="150"/>
              </a:spcAft>
              <a:buFont typeface="+mj-lt"/>
              <a:buAutoNum type="arabicPeriod"/>
            </a:pPr>
            <a:r>
              <a:rPr lang="cs-CZ" sz="1463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Chybí podpis žádosti a rámcového popisu majetkového zajištění a financování služby péče o dítě v DS.</a:t>
            </a:r>
          </a:p>
          <a:p>
            <a:pPr marL="386100" indent="-386100" algn="just">
              <a:spcAft>
                <a:spcPts val="150"/>
              </a:spcAft>
              <a:buFont typeface="+mj-lt"/>
              <a:buAutoNum type="arabicPeriod"/>
            </a:pPr>
            <a:r>
              <a:rPr lang="cs-CZ" sz="1463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Nájemní smlouva – chybí účel provozování dětské skupiny, nejméně tříměsíční výpovědní lhůta, podpisy všech vlastníků dle výpisu z katastru nemovitostí.</a:t>
            </a:r>
          </a:p>
          <a:p>
            <a:pPr marL="386100" indent="-386100" algn="just">
              <a:spcAft>
                <a:spcPts val="150"/>
              </a:spcAft>
              <a:buFont typeface="+mj-lt"/>
              <a:buAutoNum type="arabicPeriod"/>
            </a:pPr>
            <a:r>
              <a:rPr lang="cs-CZ" sz="1463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Podnájemní smlouva – chybí souhlas vlastníka nemovitosti s podnájmem a s poskytováním služby péče o dítě.</a:t>
            </a:r>
          </a:p>
          <a:p>
            <a:pPr marL="386100" indent="-386100" algn="just">
              <a:spcAft>
                <a:spcPts val="150"/>
              </a:spcAft>
              <a:buFont typeface="+mj-lt"/>
              <a:buAutoNum type="arabicPeriod"/>
            </a:pPr>
            <a:r>
              <a:rPr lang="cs-CZ" sz="1463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Závazné stanovisko KHS o splnění hygienických požadavků na stravování, prostory a provoz, v nichž bude poskytována služba péče o</a:t>
            </a:r>
            <a:r>
              <a:rPr lang="cs-CZ" sz="1463" dirty="false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463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dítě v dětské skupině – není platné stanovisko ke kolaudaci atp.</a:t>
            </a:r>
          </a:p>
          <a:p>
            <a:pPr marL="386100" indent="-386100" algn="just">
              <a:spcAft>
                <a:spcPts val="150"/>
              </a:spcAft>
              <a:buFont typeface="+mj-lt"/>
              <a:buAutoNum type="arabicPeriod"/>
            </a:pPr>
            <a:r>
              <a:rPr lang="cs-CZ" sz="1463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Pojistná smlouva/potvrzení o pojištění – chybí odpovědnost za újmu, explicitní uvedení, že je pojištěná dětská skupina dle zákona č. 247/2014 Sb.</a:t>
            </a:r>
          </a:p>
          <a:p>
            <a:pPr marL="0" indent="0" algn="just">
              <a:spcAft>
                <a:spcPts val="150"/>
              </a:spcAft>
              <a:buNone/>
            </a:pPr>
            <a:endParaRPr lang="cs-CZ" sz="1463" dirty="false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17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177A905D-9747-5AC8-CA90-34BF738BD002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52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false">
                <a:solidFill>
                  <a:schemeClr val="tx2">
                    <a:lumMod val="75000"/>
                  </a:schemeClr>
                </a:solidFill>
              </a:rPr>
              <a:t>Zápis do evidence – časté nedostatky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6100" indent="-386100" algn="just">
              <a:spcAft>
                <a:spcPts val="225"/>
              </a:spcAft>
              <a:buFont typeface="+mj-lt"/>
              <a:buAutoNum type="arabicPeriod" startAt="8"/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Výpis z rejstříku trestů FO – nesmí být starší 3 měsíců.</a:t>
            </a:r>
          </a:p>
          <a:p>
            <a:pPr marL="386100" indent="-386100" algn="just">
              <a:spcAft>
                <a:spcPts val="225"/>
              </a:spcAft>
              <a:buFont typeface="+mj-lt"/>
              <a:buAutoNum type="arabicPeriod" startAt="8"/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Příspěvkové organizace – chybí souhlas zřizovatele s žádostí o udělení oprávnění.</a:t>
            </a:r>
          </a:p>
          <a:p>
            <a:pPr marL="386100" indent="-386100" algn="just">
              <a:spcAft>
                <a:spcPts val="225"/>
              </a:spcAft>
              <a:buFont typeface="+mj-lt"/>
              <a:buAutoNum type="arabicPeriod" startAt="8"/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Platnost a účinnost smluv – musí být platné a účinné v době žádosti a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zápisu do evidence MPSV/udělení oprávnění.</a:t>
            </a:r>
          </a:p>
          <a:p>
            <a:pPr marL="386100" indent="-386100" algn="just">
              <a:spcAft>
                <a:spcPts val="225"/>
              </a:spcAft>
              <a:buFont typeface="+mj-lt"/>
              <a:buAutoNum type="arabicPeriod" startAt="8"/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Chybí  přílohy, které jsou uvedeny jako nedílné součásti smluv.</a:t>
            </a:r>
          </a:p>
          <a:p>
            <a:pPr marL="386100" indent="-386100" algn="just">
              <a:spcAft>
                <a:spcPts val="150"/>
              </a:spcAft>
              <a:buFont typeface="+mj-lt"/>
              <a:buAutoNum type="arabicPeriod" startAt="8"/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Doklad prokazující splnění požadavků požární ochrany:</a:t>
            </a:r>
          </a:p>
          <a:p>
            <a:pPr lvl="1" algn="just">
              <a:spcBef>
                <a:spcPts val="150"/>
              </a:spcBef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není vystavený za účelem posouzení provozu DS,</a:t>
            </a:r>
          </a:p>
          <a:p>
            <a:pPr lvl="1" algn="just">
              <a:spcBef>
                <a:spcPts val="150"/>
              </a:spcBef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chybí kapacita DS, posouzení únikových cest, kategorizace stavby, evakuace osob vyžadujících asistenci dalších osob včetně počtu pečujících osob,</a:t>
            </a:r>
          </a:p>
          <a:p>
            <a:pPr lvl="1" algn="just">
              <a:spcBef>
                <a:spcPts val="150"/>
              </a:spcBef>
            </a:pPr>
            <a:r>
              <a:rPr lang="cs-CZ" sz="1500" dirty="false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není zpracovaný autorizovanou osobou pro požární bezpečnost staveb s „kulatým razítkem“.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18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177A905D-9747-5AC8-CA90-34BF738BD002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972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700" dirty="false">
                <a:solidFill>
                  <a:schemeClr val="accent1">
                    <a:lumMod val="50000"/>
                  </a:schemeClr>
                </a:solidFill>
              </a:rPr>
              <a:t>Děkuji za pozornost.</a:t>
            </a:r>
            <a:endParaRPr lang="cs-CZ" sz="27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pl-PL" b="true" dirty="fal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b="true" dirty="false">
                <a:latin typeface="Calibri" panose="020F0502020204030204" pitchFamily="34" charset="0"/>
                <a:cs typeface="Calibri" panose="020F0502020204030204" pitchFamily="34" charset="0"/>
              </a:rPr>
              <a:t>Bc. Anna Machátová</a:t>
            </a:r>
          </a:p>
          <a:p>
            <a:pPr marL="0" indent="0" algn="ctr">
              <a:buNone/>
            </a:pPr>
            <a:r>
              <a:rPr lang="pl-PL" sz="1800" b="true" dirty="false">
                <a:latin typeface="Calibri" panose="020F0502020204030204" pitchFamily="34" charset="0"/>
                <a:cs typeface="Calibri" panose="020F0502020204030204" pitchFamily="34" charset="0"/>
              </a:rPr>
              <a:t>Metodička na podporu zřizování dětských skupin</a:t>
            </a:r>
          </a:p>
          <a:p>
            <a:pPr marL="0" indent="0" algn="ctr">
              <a:buNone/>
            </a:pPr>
            <a:r>
              <a:rPr lang="pl-PL" sz="1800" dirty="false">
                <a:latin typeface="Calibri" panose="020F0502020204030204" pitchFamily="34" charset="0"/>
                <a:cs typeface="Calibri" panose="020F0502020204030204" pitchFamily="34" charset="0"/>
              </a:rPr>
              <a:t>Tel. 778 427 892</a:t>
            </a:r>
          </a:p>
          <a:p>
            <a:pPr marL="0" indent="0" algn="ctr">
              <a:buNone/>
            </a:pPr>
            <a:r>
              <a:rPr lang="pl-PL" sz="1800" dirty="false">
                <a:latin typeface="Calibri" panose="020F0502020204030204" pitchFamily="34" charset="0"/>
                <a:cs typeface="Calibri" panose="020F0502020204030204" pitchFamily="34" charset="0"/>
              </a:rPr>
              <a:t>Mail: </a:t>
            </a:r>
            <a:r>
              <a:rPr lang="pl-PL" sz="1800" b="true" dirty="false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ds@mpsv.cz</a:t>
            </a:r>
            <a:r>
              <a:rPr lang="pl-PL" sz="1800" b="true" dirty="false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 algn="ctr">
              <a:buNone/>
            </a:pPr>
            <a:endParaRPr lang="pl-PL" sz="1800" dirty="fal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100" b="true" dirty="false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www.mpsv.cz/detske-skupiny</a:t>
            </a:r>
            <a:r>
              <a:rPr lang="pl-PL" sz="2100" b="true" dirty="fals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l-PL" sz="2100" b="true" dirty="false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www.dsmpsv.cz</a:t>
            </a:r>
            <a:endParaRPr lang="pl-PL" sz="2100" b="true" dirty="fal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19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62E60583-F797-7025-ABBC-0C5831906ED2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5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Program semináře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827584" y="1844824"/>
            <a:ext cx="7775968" cy="4320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Informace k zápisu do Evidence dětských skupin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Dokumenty, povinnosti příjemce dotace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Dokladování dosažených jednotek OPZ+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Publicita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Změny projektu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ISKP 21+ = vytvoření </a:t>
            </a:r>
            <a:r>
              <a:rPr lang="cs-CZ" dirty="false" err="true"/>
              <a:t>ZoR</a:t>
            </a:r>
            <a:r>
              <a:rPr lang="cs-CZ" dirty="false"/>
              <a:t>/</a:t>
            </a:r>
            <a:r>
              <a:rPr lang="cs-CZ" dirty="false" err="true"/>
              <a:t>ŽoP</a:t>
            </a:r>
            <a:r>
              <a:rPr lang="cs-CZ" dirty="false"/>
              <a:t> a </a:t>
            </a:r>
            <a:r>
              <a:rPr lang="cs-CZ" dirty="false" err="true"/>
              <a:t>ŽoZ</a:t>
            </a:r>
            <a:r>
              <a:rPr lang="cs-CZ" dirty="false"/>
              <a:t>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dirty="false"/>
              <a:t>Dotazy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pic>
        <p:nvPicPr>
          <p:cNvPr id="6" name="Obrázek 5" descr="Pastelové kontrolní seznamy a tužka">
            <a:extLst>
              <a:ext uri="{FF2B5EF4-FFF2-40B4-BE49-F238E27FC236}">
                <a16:creationId xmlns:a16="http://schemas.microsoft.com/office/drawing/2014/main" id="{649F256A-6132-F7A4-C35F-B8D5A5EE71E5}"/>
              </a:ext>
            </a:extLst>
          </p:cNvPr>
          <p:cNvPicPr>
            <a:picLocks noChangeAspect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35" y="4941168"/>
            <a:ext cx="1670720" cy="13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899592" y="3429000"/>
            <a:ext cx="7344816" cy="1368152"/>
          </a:xfrm>
        </p:spPr>
        <p:txBody>
          <a:bodyPr/>
          <a:lstStyle/>
          <a:p>
            <a:pPr algn="ctr"/>
            <a:r>
              <a:rPr lang="cs-CZ" dirty="false"/>
              <a:t>Dokumenty, povinnosti příjemce dotace</a:t>
            </a:r>
          </a:p>
        </p:txBody>
      </p:sp>
    </p:spTree>
    <p:extLst>
      <p:ext uri="{BB962C8B-B14F-4D97-AF65-F5344CB8AC3E}">
        <p14:creationId xmlns:p14="http://schemas.microsoft.com/office/powerpoint/2010/main" val="3333229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Dokumenty, povinnosti příjemce dotace</a:t>
            </a:r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21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6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100000" cy="4896544"/>
          </a:xfrm>
        </p:spPr>
        <p:txBody>
          <a:bodyPr/>
          <a:lstStyle/>
          <a:p>
            <a:r>
              <a:rPr lang="cs-CZ" sz="2000" dirty="false">
                <a:hlinkClick r:id="rId3"/>
              </a:rPr>
              <a:t>Obecná část pravidel pro žadatele a příjemce v OPZ+</a:t>
            </a:r>
            <a:endParaRPr lang="cs-CZ" sz="2000" dirty="false"/>
          </a:p>
          <a:p>
            <a:r>
              <a:rPr lang="cs-CZ" sz="2000" dirty="false">
                <a:hlinkClick r:id="rId4"/>
              </a:rPr>
              <a:t>Specifická část pravidel pro žadatele a příjemce v rámci OPZ+ pro projekty s jednotkovými náklady zaměřené na podporu dětských skupin</a:t>
            </a:r>
            <a:endParaRPr lang="cs-CZ" sz="2000" dirty="false"/>
          </a:p>
          <a:p>
            <a:r>
              <a:rPr lang="cs-CZ" sz="2000" dirty="false">
                <a:hlinkClick r:id="rId5"/>
              </a:rPr>
              <a:t>Pokyny pro vyplnění zprávy o realizaci projektu a žádosti o platbu v IS KP21+ pro projekty s jednotkovými náklady</a:t>
            </a:r>
            <a:endParaRPr lang="cs-CZ" sz="2000" dirty="false"/>
          </a:p>
          <a:p>
            <a:r>
              <a:rPr lang="cs-CZ" sz="2000" dirty="false">
                <a:hlinkClick r:id="rId6"/>
              </a:rPr>
              <a:t>Pokyny ke zpracování žádosti o změnu v IS KP21+</a:t>
            </a:r>
            <a:endParaRPr lang="cs-CZ" sz="2000" dirty="false"/>
          </a:p>
          <a:p>
            <a:r>
              <a:rPr lang="cs-CZ" sz="2000" dirty="false">
                <a:hlinkClick r:id="rId7"/>
              </a:rPr>
              <a:t>Obecné pokyny k ovládání IS KP21+ a ke komunikaci s technickou podporou</a:t>
            </a:r>
            <a:endParaRPr lang="cs-CZ" sz="2000" dirty="false"/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r>
              <a:rPr lang="cs-CZ" sz="2000" dirty="false"/>
              <a:t>Vše naleznete na </a:t>
            </a:r>
            <a:r>
              <a:rPr lang="cs-CZ" sz="2000" b="true" dirty="false">
                <a:hlinkClick r:id="rId8"/>
              </a:rPr>
              <a:t>https://www.esfcr.cz/dokumenty-opz-plus</a:t>
            </a:r>
            <a:r>
              <a:rPr lang="cs-CZ" sz="2000" b="true" dirty="fal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66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E72F3-7D9D-21C3-1FA4-5017D3C97EC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Dokumenty, povinnosti příjemce dotace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88A66-A336-D231-851E-43E39F3C6650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false"/>
              <a:t>K využití prezentace pro žadatele – </a:t>
            </a:r>
            <a:r>
              <a:rPr lang="cs-CZ" sz="2000" dirty="false">
                <a:hlinkClick r:id="rId3"/>
              </a:rPr>
              <a:t>https://www.esfcr.cz/vyzva-061-opz-plus</a:t>
            </a:r>
            <a:r>
              <a:rPr lang="cs-CZ" sz="2000" dirty="false"/>
              <a:t> (26. 3. 2024)</a:t>
            </a:r>
          </a:p>
          <a:p>
            <a:r>
              <a:rPr lang="cs-CZ" sz="2000" dirty="false"/>
              <a:t>Publicita - </a:t>
            </a:r>
            <a:r>
              <a:rPr lang="cs-CZ" sz="2000" dirty="false">
                <a:hlinkClick r:id="rId4"/>
              </a:rPr>
              <a:t>https://www.esfcr.cz/</a:t>
            </a:r>
            <a:r>
              <a:rPr lang="cs-CZ" sz="2000" dirty="false" err="true">
                <a:hlinkClick r:id="rId4"/>
              </a:rPr>
              <a:t>sablony</a:t>
            </a:r>
            <a:r>
              <a:rPr lang="cs-CZ" sz="2000" dirty="false">
                <a:hlinkClick r:id="rId4"/>
              </a:rPr>
              <a:t>-a-vzory-pro-</a:t>
            </a:r>
            <a:r>
              <a:rPr lang="cs-CZ" sz="2000" dirty="false" err="true">
                <a:hlinkClick r:id="rId4"/>
              </a:rPr>
              <a:t>vizualni</a:t>
            </a:r>
            <a:r>
              <a:rPr lang="cs-CZ" sz="2000" dirty="false">
                <a:hlinkClick r:id="rId4"/>
              </a:rPr>
              <a:t>-identitu-</a:t>
            </a:r>
            <a:r>
              <a:rPr lang="cs-CZ" sz="2000" dirty="false" err="true">
                <a:hlinkClick r:id="rId4"/>
              </a:rPr>
              <a:t>opz</a:t>
            </a:r>
            <a:r>
              <a:rPr lang="cs-CZ" sz="2000" dirty="false">
                <a:hlinkClick r:id="rId4"/>
              </a:rPr>
              <a:t>-plus</a:t>
            </a:r>
            <a:r>
              <a:rPr lang="cs-CZ" sz="2000" dirty="false"/>
              <a:t>; </a:t>
            </a:r>
            <a:r>
              <a:rPr lang="cs-CZ" sz="2000" dirty="false">
                <a:hlinkClick r:id="rId5"/>
              </a:rPr>
              <a:t>https://publicita.dotaceeu.cz/</a:t>
            </a:r>
            <a:r>
              <a:rPr lang="cs-CZ" sz="2000" dirty="false"/>
              <a:t> (generátor šablon)</a:t>
            </a:r>
          </a:p>
          <a:p>
            <a:r>
              <a:rPr lang="cs-CZ" sz="2000" dirty="false"/>
              <a:t>IS ESF – pokyny pro OPZ+ budou zveřejněny na esfcr.cz </a:t>
            </a:r>
          </a:p>
          <a:p>
            <a:r>
              <a:rPr lang="cs-CZ" sz="2000" dirty="false"/>
              <a:t>GDPR - v případě zpracování dat třetí osobou má příjemce povinnost informovat ŘO o uzavření smlouvy o ochraně osobních dat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DD5285-5CCA-1A9A-BD22-229F0AFE269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4618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344816" cy="1440160"/>
          </a:xfrm>
        </p:spPr>
        <p:txBody>
          <a:bodyPr/>
          <a:lstStyle/>
          <a:p>
            <a:pPr algn="ctr"/>
            <a:r>
              <a:rPr lang="cs-CZ" dirty="false"/>
              <a:t>Dokladování dosažených jednotek </a:t>
            </a:r>
            <a:r>
              <a:rPr lang="cs-CZ" dirty="false" err="true"/>
              <a:t>opz</a:t>
            </a:r>
            <a:r>
              <a:rPr lang="cs-CZ" dirty="false"/>
              <a:t>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1009680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24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6876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true" dirty="false">
                <a:solidFill>
                  <a:srgbClr val="084A8B"/>
                </a:solidFill>
              </a:rPr>
              <a:t>Přehled jednotek na podporu zařízení péče o děti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F0DE53-9CDA-431E-B537-B3BB6A40C1C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24087"/>
            <a:ext cx="7272808" cy="33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43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  <a:br>
              <a:rPr lang="cs-CZ" sz="2800" dirty="false"/>
            </a:br>
            <a:r>
              <a:rPr lang="cs-CZ" sz="2800" dirty="false"/>
              <a:t>Vytvořené místo v dětské skupině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12776"/>
            <a:ext cx="8064000" cy="5040560"/>
          </a:xfrm>
        </p:spPr>
        <p:txBody>
          <a:bodyPr/>
          <a:lstStyle/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true" dirty="false">
                <a:solidFill>
                  <a:srgbClr val="FF0000"/>
                </a:solidFill>
              </a:rPr>
              <a:t>„Vytvořené místo v dětské skupině“ </a:t>
            </a:r>
          </a:p>
          <a:p>
            <a:pPr marL="0" indent="0" algn="just">
              <a:buNone/>
            </a:pPr>
            <a:endParaRPr lang="cs-CZ" sz="1600" b="true" dirty="false"/>
          </a:p>
          <a:p>
            <a:pPr marL="0" indent="0" algn="just">
              <a:buNone/>
            </a:pPr>
            <a:r>
              <a:rPr lang="cs-CZ" sz="2000" b="true" dirty="false"/>
              <a:t>Po skončení aktivity Vytvoření dětské skupiny ŘO ověří:</a:t>
            </a:r>
          </a:p>
          <a:p>
            <a:pPr algn="just"/>
            <a:r>
              <a:rPr lang="cs-CZ" sz="2000" b="true" u="sng" dirty="false"/>
              <a:t>zápis do Evidence poskytovatelů (EDS)</a:t>
            </a:r>
            <a:r>
              <a:rPr lang="cs-CZ" sz="2000" b="true" dirty="false"/>
              <a:t> </a:t>
            </a:r>
            <a:r>
              <a:rPr lang="cs-CZ" sz="2000" dirty="false"/>
              <a:t>služby péče o dítě   </a:t>
            </a:r>
            <a:br>
              <a:rPr lang="cs-CZ" sz="2000" dirty="false"/>
            </a:br>
            <a:r>
              <a:rPr lang="cs-CZ" sz="2000" dirty="false"/>
              <a:t>v dětské skupině dle zákona č. 247/2014 Sb., o poskytování služby péče o děti v dětské skupině.</a:t>
            </a:r>
          </a:p>
          <a:p>
            <a:pPr marL="414000" lvl="1" indent="0">
              <a:buNone/>
            </a:pPr>
            <a:r>
              <a:rPr lang="cs-CZ" b="true" dirty="false"/>
              <a:t>Kapacita uvedená v projektu musí odpovídat kapacitě uvedené v evidenci dětských skupin.</a:t>
            </a:r>
          </a:p>
          <a:p>
            <a:pPr marL="414000" lvl="1" indent="0">
              <a:buNone/>
            </a:pPr>
            <a:endParaRPr lang="cs-CZ" b="true" dirty="false"/>
          </a:p>
          <a:p>
            <a:pPr algn="just"/>
            <a:r>
              <a:rPr lang="cs-CZ" sz="2000" b="true" u="sng" dirty="false"/>
              <a:t>relevantní související doklady</a:t>
            </a:r>
          </a:p>
          <a:p>
            <a:pPr lvl="1" algn="just"/>
            <a:endParaRPr lang="cs-CZ" sz="1200" dirty="false"/>
          </a:p>
          <a:p>
            <a:pPr marL="414000" lvl="1" indent="0">
              <a:buNone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414000" lvl="1" indent="0">
              <a:buNone/>
            </a:pPr>
            <a:endParaRPr lang="cs-CZ" sz="1600" b="true" dirty="false"/>
          </a:p>
          <a:p>
            <a:pPr marL="414000" lvl="1" indent="0">
              <a:buNone/>
            </a:pPr>
            <a:endParaRPr lang="cs-CZ" b="true" dirty="false"/>
          </a:p>
          <a:p>
            <a:pPr marL="414000" lvl="1" indent="0">
              <a:buNone/>
            </a:pPr>
            <a:endParaRPr lang="cs-CZ" b="true" dirty="false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false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cs-CZ" sz="2400" dirty="false"/>
            </a:br>
            <a:endParaRPr lang="cs-CZ" sz="2400" dirty="false"/>
          </a:p>
          <a:p>
            <a:endParaRPr lang="cs-CZ" sz="16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25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5" name="Grafický objekt 4" descr="Renovace (dům s ohňostrojem) se souvislou výplní">
            <a:extLst>
              <a:ext uri="{FF2B5EF4-FFF2-40B4-BE49-F238E27FC236}">
                <a16:creationId xmlns:a16="http://schemas.microsoft.com/office/drawing/2014/main" id="{4C9602BD-3645-600A-5F65-C3EA1279400F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6096" y="1340768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6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  <a:br>
              <a:rPr lang="cs-CZ" sz="2800" dirty="false"/>
            </a:br>
            <a:r>
              <a:rPr lang="cs-CZ" sz="2800" dirty="false"/>
              <a:t>Vytvořené místo v dětské skupině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93119" y="1408910"/>
            <a:ext cx="8208912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true" u="sng" dirty="false"/>
              <a:t>Doklady vytvořeného místa v dětské skupině předkládané jako příloha zprávy o realizaci projektu</a:t>
            </a:r>
          </a:p>
          <a:p>
            <a:pPr algn="just"/>
            <a:r>
              <a:rPr lang="cs-CZ" sz="1800" b="true" u="sng" dirty="false"/>
              <a:t>Provozní řád (Vnitřní pravidla)</a:t>
            </a:r>
            <a:endParaRPr lang="cs-CZ" sz="1800" dirty="false"/>
          </a:p>
          <a:p>
            <a:pPr algn="just"/>
            <a:r>
              <a:rPr lang="cs-CZ" sz="1800" b="true" u="sng" dirty="false"/>
              <a:t>Plán výchovy a péče </a:t>
            </a:r>
          </a:p>
          <a:p>
            <a:pPr marL="0" indent="0" algn="just">
              <a:buNone/>
            </a:pPr>
            <a:r>
              <a:rPr lang="cs-CZ" sz="2000" dirty="false"/>
              <a:t>	- náležitosti těchto dokumentů naleznete ve Specifické části 	pravidel, kap. 5.2.8</a:t>
            </a:r>
          </a:p>
          <a:p>
            <a:pPr algn="just"/>
            <a:r>
              <a:rPr lang="cs-CZ" sz="1800" b="true" u="sng" dirty="false"/>
              <a:t>Vykázání indikátoru 500 010</a:t>
            </a:r>
            <a:r>
              <a:rPr lang="cs-CZ" sz="1800" b="true" dirty="false"/>
              <a:t> – </a:t>
            </a:r>
            <a:r>
              <a:rPr lang="cs-CZ" sz="2000" dirty="false"/>
              <a:t>kapacita DS + komentář + datum dosažení hodnoty (datum zápisu do evidence)</a:t>
            </a:r>
          </a:p>
          <a:p>
            <a:pPr marL="0" indent="0" algn="just">
              <a:buNone/>
            </a:pPr>
            <a:r>
              <a:rPr lang="cs-CZ" sz="2000" b="true" u="sng" dirty="false"/>
              <a:t>Tabulka Pravidla pro dokladování jednotek </a:t>
            </a:r>
            <a:r>
              <a:rPr lang="cs-CZ" sz="2000" dirty="false"/>
              <a:t>(SČP - kapitola 8.3.1) </a:t>
            </a:r>
          </a:p>
          <a:p>
            <a:pPr algn="just"/>
            <a:r>
              <a:rPr lang="cs-CZ" sz="2000" dirty="false"/>
              <a:t>Doklady předkládané jako příloha zprávy o realizaci x co se ověřuje </a:t>
            </a:r>
            <a:r>
              <a:rPr lang="pl-PL" sz="2000" dirty="false"/>
              <a:t>při kontrole projektu na místě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26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09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475440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>
                <a:solidFill>
                  <a:srgbClr val="FF0000"/>
                </a:solidFill>
              </a:rPr>
              <a:t>„Provoz dětské skupiny“</a:t>
            </a:r>
          </a:p>
          <a:p>
            <a:pPr marL="0" indent="0">
              <a:buNone/>
            </a:pPr>
            <a:endParaRPr lang="cs-CZ" sz="2800" dirty="false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false">
                <a:solidFill>
                  <a:srgbClr val="FF0000"/>
                </a:solidFill>
              </a:rPr>
              <a:t>„Obsazené místo v dětské skupině za půl den pro </a:t>
            </a:r>
            <a:r>
              <a:rPr lang="cs-CZ" sz="1800" b="true" dirty="false">
                <a:solidFill>
                  <a:srgbClr val="FF0000"/>
                </a:solidFill>
              </a:rPr>
              <a:t>mladší</a:t>
            </a:r>
            <a:r>
              <a:rPr lang="cs-CZ" sz="1800" dirty="false">
                <a:solidFill>
                  <a:srgbClr val="FF0000"/>
                </a:solidFill>
              </a:rPr>
              <a:t> děti“</a:t>
            </a:r>
          </a:p>
          <a:p>
            <a:pPr marL="0" indent="0">
              <a:buNone/>
            </a:pPr>
            <a:r>
              <a:rPr lang="cs-CZ" sz="1800" dirty="false">
                <a:solidFill>
                  <a:schemeClr val="accent1"/>
                </a:solidFill>
              </a:rPr>
              <a:t>od 6 měsíců do 31. srpna po dosažení 3. roku věku</a:t>
            </a:r>
            <a:endParaRPr lang="cs-CZ" sz="1800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800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false">
                <a:solidFill>
                  <a:srgbClr val="FF0000"/>
                </a:solidFill>
              </a:rPr>
              <a:t>„Obsazené místo v dětské skupině za půl den pro </a:t>
            </a:r>
            <a:r>
              <a:rPr lang="cs-CZ" sz="1800" b="true" dirty="false">
                <a:solidFill>
                  <a:srgbClr val="FF0000"/>
                </a:solidFill>
              </a:rPr>
              <a:t>starší </a:t>
            </a:r>
            <a:r>
              <a:rPr lang="cs-CZ" sz="1800" dirty="false">
                <a:solidFill>
                  <a:srgbClr val="FF0000"/>
                </a:solidFill>
              </a:rPr>
              <a:t>děti“</a:t>
            </a:r>
          </a:p>
          <a:p>
            <a:pPr marL="0" indent="0">
              <a:buNone/>
            </a:pPr>
            <a:r>
              <a:rPr lang="cs-CZ" sz="1800" dirty="false">
                <a:solidFill>
                  <a:schemeClr val="accent1"/>
                </a:solidFill>
              </a:rPr>
              <a:t>od 1. září po dosažení 3. roku věku do zahájení povinné školní docházky</a:t>
            </a:r>
            <a:endParaRPr lang="cs-CZ" sz="1800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pic>
        <p:nvPicPr>
          <p:cNvPr id="5" name="Grafický objekt 4" descr="Děti se souvislou výplní">
            <a:extLst>
              <a:ext uri="{FF2B5EF4-FFF2-40B4-BE49-F238E27FC236}">
                <a16:creationId xmlns:a16="http://schemas.microsoft.com/office/drawing/2014/main" id="{2B304CF8-C801-0F5F-B047-E277EEB4D28F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7285" y="1097694"/>
            <a:ext cx="1245902" cy="1245902"/>
          </a:xfrm>
          <a:prstGeom prst="rect">
            <a:avLst/>
          </a:prstGeom>
        </p:spPr>
      </p:pic>
      <p:pic>
        <p:nvPicPr>
          <p:cNvPr id="7" name="Grafický objekt 6" descr="Miminko se souvislou výplní">
            <a:extLst>
              <a:ext uri="{FF2B5EF4-FFF2-40B4-BE49-F238E27FC236}">
                <a16:creationId xmlns:a16="http://schemas.microsoft.com/office/drawing/2014/main" id="{E8EE69BE-8C5D-A763-AB98-94FDD2D50712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93187" y="2852936"/>
            <a:ext cx="914400" cy="914400"/>
          </a:xfrm>
          <a:prstGeom prst="rect">
            <a:avLst/>
          </a:prstGeom>
        </p:spPr>
      </p:pic>
      <p:pic>
        <p:nvPicPr>
          <p:cNvPr id="9" name="Grafický objekt 8" descr="Školák se souvislou výplní">
            <a:extLst>
              <a:ext uri="{FF2B5EF4-FFF2-40B4-BE49-F238E27FC236}">
                <a16:creationId xmlns:a16="http://schemas.microsoft.com/office/drawing/2014/main" id="{6151820F-9EA2-3F90-7D40-DBD44AF7ACCB}"/>
              </a:ext>
            </a:extLst>
          </p:cNvPr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9600" y="4149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06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1277720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Vznik nároku na jednotku provoz dětské skupiny: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Půlden obsazeného kapacitního místa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(=1 jednotka) stanoven jako alespoň </a:t>
            </a:r>
            <a:r>
              <a:rPr lang="cs-CZ" sz="16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souvislé hodiny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během provozního dne.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obsazeno alespoň </a:t>
            </a:r>
            <a:r>
              <a:rPr lang="cs-CZ" sz="1600" b="true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hodin obsazeného kapacitního místa během provozního dne – dva půldny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(= </a:t>
            </a:r>
            <a:r>
              <a:rPr lang="cs-CZ" sz="1600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jednotky)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kapacitní místo lze čerpat za den max. mě dvě jednotky – dva půldny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Specifická pravidla v kapitole 4.1.2.1 dále upravují situaci, kdy je kapacitní místo obsazeno střídavě více dětmi.</a:t>
            </a:r>
          </a:p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Obsazenost se prokazuje na základě: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latin typeface="Calibri" panose="020F0502020204030204" pitchFamily="34" charset="0"/>
                <a:cs typeface="Calibri" panose="020F0502020204030204" pitchFamily="34" charset="0"/>
              </a:rPr>
              <a:t>smlouvy o poskytování služby péče o dítě v dětské skupině („pravidelná“ docházka)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dirty="false">
                <a:latin typeface="Calibri" panose="020F0502020204030204" pitchFamily="34" charset="0"/>
                <a:cs typeface="Calibri" panose="020F0502020204030204" pitchFamily="34" charset="0"/>
              </a:rPr>
              <a:t>Denní docházky dítěte („nepravidelná“ docházka)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fals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 počet uzavřených smluv </a:t>
            </a:r>
            <a:r>
              <a:rPr lang="cs-CZ" sz="1600" dirty="false">
                <a:latin typeface="Calibri" panose="020F0502020204030204" pitchFamily="34" charset="0"/>
                <a:cs typeface="Calibri" panose="020F0502020204030204" pitchFamily="34" charset="0"/>
              </a:rPr>
              <a:t>o poskytování služby péče o dítě v dětské skupině</a:t>
            </a:r>
            <a:r>
              <a:rPr lang="cs-CZ" sz="1600" dirty="fals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může být vyšší, než je kapacita dětské skupiny (</a:t>
            </a:r>
            <a:r>
              <a:rPr lang="cs-CZ" sz="1600" u="sng" dirty="fals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 pozor: „pravidelná“ smlouva – na dané místo v daný čas jen jedna).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6834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Ke splnění aktivity </a:t>
            </a:r>
            <a:r>
              <a:rPr lang="cs-CZ" sz="2000" b="true" dirty="false">
                <a:solidFill>
                  <a:srgbClr val="FF0000"/>
                </a:solidFill>
              </a:rPr>
              <a:t>„Provoz dětské skupiny“ </a:t>
            </a:r>
            <a:r>
              <a:rPr lang="cs-CZ" sz="2000" dirty="false">
                <a:solidFill>
                  <a:schemeClr val="accent1"/>
                </a:solidFill>
              </a:rPr>
              <a:t>je třeba doložit: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i="true" dirty="false"/>
              <a:t>Sken smlouvy o poskytování služby péče o dítě v dětské skupině dle kap. SČP 5.2.1, případně zahrnující ujednání o zajišťování stravy mezi poskytovatelem služby a rodičem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i="true" dirty="false"/>
              <a:t>Sken dokumentu/ů dokládajícího/ch přerušení včetně obnovení provozu dle kap. SČP 4.1.2.1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i="true" dirty="false"/>
              <a:t>Souhrnnou tabulku k obsazeným kapacitním místům ve formátu *</a:t>
            </a:r>
            <a:r>
              <a:rPr lang="cs-CZ" sz="1600" i="true" dirty="false" err="true"/>
              <a:t>xls</a:t>
            </a:r>
            <a:r>
              <a:rPr lang="cs-CZ" sz="1600" i="true" dirty="false"/>
              <a:t> nebo *</a:t>
            </a:r>
            <a:r>
              <a:rPr lang="cs-CZ" sz="1600" i="true" dirty="false" err="true"/>
              <a:t>xlsx</a:t>
            </a:r>
            <a:r>
              <a:rPr lang="cs-CZ" sz="1600" i="true" dirty="false"/>
              <a:t>) dle uzavřených smluv a dalších dokladů dle kap. SČP 5.2.9 </a:t>
            </a:r>
          </a:p>
          <a:p>
            <a:pPr marL="684000" lvl="3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1400" i="true" dirty="false"/>
              <a:t>„pravidelná“ docházka – do tabulky je třeba vyplnit dny v týdnu a dobu v průběhu dne, po kterou dítě obsazuje kapacitní místo dle uzavřené smlouvy</a:t>
            </a:r>
          </a:p>
          <a:p>
            <a:pPr marL="684000" lvl="3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1400" i="true" dirty="false"/>
              <a:t> „nepravidelná“ docházka - do tabulky je třeba vyplnit platnost smlouvy a „stravu“ (je-li relevantní), skutečná docházka se dokládá exportem z docházkového systému dětí s nepravidelnou docházkou na list  Docházka (jenom nepravidelné)</a:t>
            </a: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885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629562" y="4401108"/>
            <a:ext cx="1080120" cy="1080120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469E1D1-79E3-4F68-9E1E-C7E366FF206D}"/>
              </a:ext>
            </a:extLst>
          </p:cNvPr>
          <p:cNvSpPr>
            <a:spLocks noGrp="true"/>
          </p:cNvSpPr>
          <p:nvPr>
            <p:ph type="ctrTitle"/>
          </p:nvPr>
        </p:nvSpPr>
        <p:spPr>
          <a:xfrm>
            <a:off x="626832" y="2186863"/>
            <a:ext cx="7938120" cy="20538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cs-CZ" sz="2400" b="true" dirty="false">
                <a:solidFill>
                  <a:schemeClr val="tx2"/>
                </a:solidFill>
              </a:rPr>
              <a:t>Budování dětských skupin, OPZ+</a:t>
            </a:r>
            <a:br>
              <a:rPr lang="cs-CZ" sz="2400" b="true" dirty="false">
                <a:solidFill>
                  <a:schemeClr val="tx2"/>
                </a:solidFill>
              </a:rPr>
            </a:br>
            <a:r>
              <a:rPr lang="cs-CZ" sz="2400" b="true" dirty="false">
                <a:solidFill>
                  <a:schemeClr val="tx2"/>
                </a:solidFill>
              </a:rPr>
              <a:t>Seminář pro příjemce</a:t>
            </a:r>
            <a:br>
              <a:rPr lang="cs-CZ" sz="2400" b="true" dirty="false">
                <a:solidFill>
                  <a:schemeClr val="tx2"/>
                </a:solidFill>
              </a:rPr>
            </a:br>
            <a:r>
              <a:rPr lang="cs-CZ" sz="2400" b="true" dirty="false">
                <a:solidFill>
                  <a:schemeClr val="tx2"/>
                </a:solidFill>
              </a:rPr>
              <a:t>14. 11. 2024</a:t>
            </a:r>
            <a:endParaRPr lang="cs-CZ" sz="2475" dirty="false">
              <a:solidFill>
                <a:schemeClr val="tx2"/>
              </a:solidFill>
            </a:endParaRPr>
          </a:p>
        </p:txBody>
      </p:sp>
      <p:sp>
        <p:nvSpPr>
          <p:cNvPr id="23" name="Podnadpis 22"/>
          <p:cNvSpPr>
            <a:spLocks noGrp="true"/>
          </p:cNvSpPr>
          <p:nvPr>
            <p:ph type="subTitle" idx="1"/>
          </p:nvPr>
        </p:nvSpPr>
        <p:spPr>
          <a:xfrm>
            <a:off x="2171700" y="4536124"/>
            <a:ext cx="4800600" cy="945104"/>
          </a:xfrm>
        </p:spPr>
        <p:txBody>
          <a:bodyPr>
            <a:normAutofit/>
          </a:bodyPr>
          <a:lstStyle/>
          <a:p>
            <a:r>
              <a:rPr lang="cs-CZ" sz="1650" b="true" dirty="false">
                <a:solidFill>
                  <a:srgbClr val="254061"/>
                </a:solidFill>
              </a:rPr>
              <a:t>Projekt: Podpora a zvyšování kvality služeb v oblasti péče a slaďování pracovního a rodinného života</a:t>
            </a:r>
          </a:p>
          <a:p>
            <a:br>
              <a:rPr lang="cs-CZ" altLang="cs-CZ" sz="225" b="true" dirty="false">
                <a:solidFill>
                  <a:srgbClr val="254061"/>
                </a:solidFill>
                <a:cs typeface="Arial" charset="0"/>
              </a:rPr>
            </a:br>
            <a:r>
              <a:rPr lang="cs-CZ" sz="1650" b="true" dirty="false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CZ.03.01.02/00/22_013/0000257</a:t>
            </a:r>
            <a:endParaRPr lang="cs-CZ" sz="1650" b="true" dirty="false">
              <a:solidFill>
                <a:srgbClr val="25406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4" name="Ovál 3"/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676456" y="921809"/>
            <a:ext cx="432048" cy="432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Ovál 6"/>
          <p:cNvSpPr/>
          <p:nvPr/>
        </p:nvSpPr>
        <p:spPr>
          <a:xfrm>
            <a:off x="-5234" y="865017"/>
            <a:ext cx="810090" cy="81009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8" name="Ovál 7"/>
          <p:cNvSpPr/>
          <p:nvPr/>
        </p:nvSpPr>
        <p:spPr>
          <a:xfrm>
            <a:off x="8487435" y="1128896"/>
            <a:ext cx="378042" cy="378042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1" name="Tětiva 10"/>
          <p:cNvSpPr/>
          <p:nvPr/>
        </p:nvSpPr>
        <p:spPr>
          <a:xfrm rot="16200000">
            <a:off x="845586" y="586358"/>
            <a:ext cx="540060" cy="540060"/>
          </a:xfrm>
          <a:prstGeom prst="chord">
            <a:avLst>
              <a:gd name="adj1" fmla="val 5441031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867645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4" name="Nadpis 1"/>
          <p:cNvSpPr txBox="true">
            <a:spLocks/>
          </p:cNvSpPr>
          <p:nvPr/>
        </p:nvSpPr>
        <p:spPr>
          <a:xfrm>
            <a:off x="1114251" y="1882671"/>
            <a:ext cx="6858000" cy="2568785"/>
          </a:xfrm>
          <a:prstGeom prst="rect">
            <a:avLst/>
          </a:prstGeom>
        </p:spPr>
        <p:txBody>
          <a:bodyPr vert="horz" lIns="68580" tIns="34290" rIns="68580" bIns="34290" rtlCol="false" anchor="ctr">
            <a:normAutofit/>
          </a:bodyPr>
          <a:lstStyle>
            <a:lvl1pPr algn="ctr" defTabSz="914400" rtl="false" eaLnBrk="true" latinLnBrk="false" hangingPunct="true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cs-CZ" sz="3600" dirty="false">
              <a:solidFill>
                <a:srgbClr val="25406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6" name="Tětiva 15">
            <a:extLst>
              <a:ext uri="{FF2B5EF4-FFF2-40B4-BE49-F238E27FC236}">
                <a16:creationId xmlns:a16="http://schemas.microsoft.com/office/drawing/2014/main" id="{4D74BD82-F273-0168-1FC5-0BF5EBAA57E9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9" name="Tětiva 18">
            <a:extLst>
              <a:ext uri="{FF2B5EF4-FFF2-40B4-BE49-F238E27FC236}">
                <a16:creationId xmlns:a16="http://schemas.microsoft.com/office/drawing/2014/main" id="{4D162DD6-B3BF-D025-E878-2C276395EEE4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2" name="Obrázek 3">
            <a:extLst>
              <a:ext uri="{FF2B5EF4-FFF2-40B4-BE49-F238E27FC236}">
                <a16:creationId xmlns:a16="http://schemas.microsoft.com/office/drawing/2014/main" id="{5E95E982-AC2A-F435-FFD1-564A4B97A2B5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95" y="1316757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34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  <a:br>
              <a:rPr lang="cs-CZ" sz="2800" dirty="false"/>
            </a:br>
            <a:r>
              <a:rPr lang="cs-CZ" sz="2800" dirty="false"/>
              <a:t>Provoz dětské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38968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Závazná šablona smlouvy o poskytování služby péče o dítě v dětské skupině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false"/>
              <a:t>Dokument </a:t>
            </a:r>
            <a:r>
              <a:rPr lang="cs-CZ" sz="1600" i="true" dirty="false"/>
              <a:t>Vzor smlouvy o poskytování služby péče o dítě v dětské skupině (verze 2)</a:t>
            </a:r>
            <a:r>
              <a:rPr lang="cs-CZ" sz="1600" dirty="false"/>
              <a:t> ke stažení na stránkách výzvy (</a:t>
            </a:r>
            <a:r>
              <a:rPr lang="cs-CZ" sz="1600" dirty="false">
                <a:hlinkClick r:id="rId3"/>
              </a:rPr>
              <a:t>Výzva 061 OPZ+ - www.esfcr.cz</a:t>
            </a:r>
            <a:r>
              <a:rPr lang="cs-CZ" sz="1600" dirty="false"/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false"/>
              <a:t>Obsahuje veškeré povinné údaje dle SČP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false"/>
              <a:t>Povinná od 1. 7. 2024 (aktualizace formuláře 15. 8. 2024)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false"/>
              <a:t>Do šablony lze k částem vložit další ustanovení + samostatná Část IX, kam lze vložit další ujednání smlouvy dle individuální potřeby dětské skupiny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600" dirty="false"/>
              <a:t>V případě smluv, které byly uzavřené dříve – doporučujeme jejich porovnání se šablonou, že obsahují veškeré povinné náležitosti.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 marL="0" indent="0" algn="just">
              <a:buNone/>
            </a:pPr>
            <a:endParaRPr lang="cs-CZ" sz="2000" u="sng" dirty="fals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b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46108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310512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Náležitosti smlouvy o poskytování služby péče o dítě v dětské skupině I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identifikace dětské skupiny (název dětské skupiny, provozovatel);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místo a čas poskytování služby péče o dítě v dětské skupině;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maximální výši úhrady nákladů poskytované služby a způsob jejího placení, je-li služba péče o dítě v dětské skupině poskytována s úhradou nákladů (tzv. konečná cena služby);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podmínky stravování dítěte včetně pitného režimu v návaznosti na délku pobytu a věk dítěte;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ujednání o dodržování vnitřních pravidel;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ujednání o postupu při onemocnění dítěte;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způsob ukončení právních vztahů vzniklých ze smlouvy o péči;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dobu trvání právních vztahů vzniklých ze smlouvy o péči;</a:t>
            </a:r>
          </a:p>
          <a:p>
            <a:pPr>
              <a:lnSpc>
                <a:spcPct val="100000"/>
              </a:lnSpc>
              <a:buFont typeface="+mj-lt"/>
              <a:buAutoNum type="alphaLcParenR"/>
            </a:pPr>
            <a:r>
              <a:rPr lang="cs-CZ" sz="1600" i="true" dirty="false"/>
              <a:t>v případě podnikové dětské skupiny také informace, že je rodič zaměstnancem provozovatele dětské skupiny, případně partnera.</a:t>
            </a: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24662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39552" y="1310512"/>
            <a:ext cx="8424000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>
                <a:solidFill>
                  <a:schemeClr val="accent1"/>
                </a:solidFill>
              </a:rPr>
              <a:t>Náležitosti smlouvy o poskytování služby péče o dítě v dětské skupině 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false"/>
              <a:t>Přílohou smlouvy o poskytování služby péče o dítě jsou vnitřní pravidla a plán výchovy a péče.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false"/>
              <a:t>Pokud dochází k nahrazování nepřítomných dětí náhradníky, pak ve smlouvě o péči u dítěte s pravidelnou smlouvou musí být uvedeno, že po dobu nepřítomnosti tohoto dítěte může být jeho kapacitní místo dočasně uvolněno a obsazeno náhradním dítětem a dále musí být jasně stanoven způsob oznamování nepřítomnosti dítěte s pravidelnou smlouvou i jejího ukončení.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false"/>
              <a:t>Ve smlouvě o péči náhradního dítěte musí být uvedeno, že obsazuje kapacitní místo v dětské skupině po dobu nepřítomnosti dítěte s pravidelnou smlouvou a musí být specifikovány podmínky pro docházku náhradního dítěte.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>
              <a:buFont typeface="Wingdings" panose="05000000000000000000" pitchFamily="2" charset="2"/>
              <a:buChar char="Ø"/>
            </a:pPr>
            <a:endParaRPr lang="cs-CZ" sz="1600" i="true" dirty="false"/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03139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Jednotky a jednotkové náklady</a:t>
            </a:r>
            <a:br>
              <a:rPr lang="cs-CZ" sz="2800" dirty="false"/>
            </a:br>
            <a:r>
              <a:rPr lang="cs-CZ" sz="2800" dirty="false"/>
              <a:t>Provoz dětské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38968"/>
            <a:ext cx="8064000" cy="4320000"/>
          </a:xfrm>
        </p:spPr>
        <p:txBody>
          <a:bodyPr/>
          <a:lstStyle/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r>
              <a:rPr lang="cs-CZ" sz="2000" dirty="false"/>
              <a:t>Pokud příjemce nedoloží podepsané smlouvy v z</a:t>
            </a:r>
            <a:r>
              <a:rPr lang="cs-CZ" sz="2000" dirty="false">
                <a:solidFill>
                  <a:schemeClr val="accent1"/>
                </a:solidFill>
              </a:rPr>
              <a:t>ávazné šabloně smlouvy o poskytování služby péče o dítě v dětské skupině, nelze tyto smlouvy k prokázání dosažených jednotek akceptovat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600" dirty="false"/>
          </a:p>
          <a:p>
            <a:pPr marL="0" indent="0" algn="just">
              <a:buNone/>
            </a:pPr>
            <a:endParaRPr lang="cs-CZ" sz="2000" u="sng" dirty="fals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b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3CA234-19B4-82EB-6EDD-B90BB700D3BB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3023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13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23C6-30A7-FFDF-1492-12708506B1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false"/>
              <a:t>Jednotky a jednotkové náklady</a:t>
            </a:r>
            <a:br>
              <a:rPr lang="cs-CZ" sz="3200" dirty="false"/>
            </a:br>
            <a:r>
              <a:rPr lang="cs-CZ" sz="3200" dirty="false"/>
              <a:t>Provoz dětské skupiny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7E5D-E568-10B5-1806-C3E91E28F2C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76834" y="1334932"/>
            <a:ext cx="8590332" cy="5355232"/>
          </a:xfrm>
        </p:spPr>
        <p:txBody>
          <a:bodyPr/>
          <a:lstStyle/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false">
                <a:solidFill>
                  <a:schemeClr val="bg1">
                    <a:lumMod val="10000"/>
                  </a:schemeClr>
                </a:solidFill>
              </a:rPr>
              <a:t>„</a:t>
            </a:r>
            <a:r>
              <a:rPr lang="cs-CZ" sz="1600" dirty="false">
                <a:solidFill>
                  <a:srgbClr val="FF0000"/>
                </a:solidFill>
              </a:rPr>
              <a:t>Stravování v dětské skupině za půlden pro </a:t>
            </a:r>
            <a:r>
              <a:rPr lang="cs-CZ" sz="1600" b="true" dirty="false">
                <a:solidFill>
                  <a:srgbClr val="FF0000"/>
                </a:solidFill>
              </a:rPr>
              <a:t>mladší</a:t>
            </a:r>
            <a:r>
              <a:rPr lang="cs-CZ" sz="1600" dirty="false">
                <a:solidFill>
                  <a:srgbClr val="FF0000"/>
                </a:solidFill>
              </a:rPr>
              <a:t> děti“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dirty="false">
                <a:solidFill>
                  <a:srgbClr val="FF0000"/>
                </a:solidFill>
              </a:rPr>
              <a:t>„Stravování v dětské skupině za půlden pro </a:t>
            </a:r>
            <a:r>
              <a:rPr lang="cs-CZ" sz="1600" b="true" dirty="false">
                <a:solidFill>
                  <a:srgbClr val="FF0000"/>
                </a:solidFill>
              </a:rPr>
              <a:t>starší</a:t>
            </a:r>
            <a:r>
              <a:rPr lang="cs-CZ" sz="1600" dirty="false">
                <a:solidFill>
                  <a:srgbClr val="FF0000"/>
                </a:solidFill>
              </a:rPr>
              <a:t> děti“</a:t>
            </a:r>
            <a:endParaRPr lang="cs-CZ" sz="1600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algn="just"/>
            <a:r>
              <a:rPr lang="cs-CZ" sz="1600" dirty="false"/>
              <a:t>Dosažení jednotky vyhodnocováno na základě smlouvy o poskytování služby péče o dítě v dětské skupině, </a:t>
            </a:r>
            <a:r>
              <a:rPr lang="cs-CZ" sz="1600" b="true" dirty="false"/>
              <a:t>obsahující ujednání o zajištění stravy poskytovatelem</a:t>
            </a:r>
          </a:p>
          <a:p>
            <a:pPr algn="just"/>
            <a:r>
              <a:rPr lang="cs-CZ" sz="1600" dirty="false"/>
              <a:t>Jednotku lze čerpat pouze v návaznosti na čerpání jednotky Obsazené místo v dětské skupině (nelze ji čerpat samostatně)</a:t>
            </a:r>
          </a:p>
          <a:p>
            <a:pPr algn="just"/>
            <a:r>
              <a:rPr lang="cs-CZ" sz="1600" dirty="false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cs-CZ" sz="1600" dirty="false"/>
              <a:t>árok pouze v případě, že provozovatel dětské skupiny zajištuje stravu </a:t>
            </a:r>
            <a:r>
              <a:rPr lang="cs-CZ" sz="1600" b="true" dirty="false"/>
              <a:t>v plném rozsahu </a:t>
            </a:r>
            <a:r>
              <a:rPr lang="cs-CZ" sz="1600" dirty="false"/>
              <a:t>(nelze kombinace domácí a „skupinové“ stravy). </a:t>
            </a:r>
          </a:p>
          <a:p>
            <a:pPr algn="just"/>
            <a:endParaRPr lang="cs-CZ" sz="2000" b="true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0AA8E1-58C8-E05B-EF83-4F8613FDEAE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pic>
        <p:nvPicPr>
          <p:cNvPr id="5" name="Grafický objekt 4" descr="Bezpečnost potravin se souvislou výplní">
            <a:extLst>
              <a:ext uri="{FF2B5EF4-FFF2-40B4-BE49-F238E27FC236}">
                <a16:creationId xmlns:a16="http://schemas.microsoft.com/office/drawing/2014/main" id="{2EB33E72-C4DD-8DE5-8222-8F7A95DFCB81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92" y="1717785"/>
            <a:ext cx="1379691" cy="1379691"/>
          </a:xfrm>
          <a:prstGeom prst="rect">
            <a:avLst/>
          </a:prstGeom>
        </p:spPr>
      </p:pic>
      <p:pic>
        <p:nvPicPr>
          <p:cNvPr id="6" name="Grafický objekt 5" descr="Miminko se souvislou výplní">
            <a:extLst>
              <a:ext uri="{FF2B5EF4-FFF2-40B4-BE49-F238E27FC236}">
                <a16:creationId xmlns:a16="http://schemas.microsoft.com/office/drawing/2014/main" id="{7785B491-81B5-E2B9-B108-1223D31A939D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6095" y="1632205"/>
            <a:ext cx="669819" cy="669819"/>
          </a:xfrm>
          <a:prstGeom prst="rect">
            <a:avLst/>
          </a:prstGeom>
        </p:spPr>
      </p:pic>
      <p:pic>
        <p:nvPicPr>
          <p:cNvPr id="7" name="Grafický objekt 6" descr="Školák se souvislou výplní">
            <a:extLst>
              <a:ext uri="{FF2B5EF4-FFF2-40B4-BE49-F238E27FC236}">
                <a16:creationId xmlns:a16="http://schemas.microsoft.com/office/drawing/2014/main" id="{786A5B2E-2041-9302-A682-B20AB5A7A826}"/>
              </a:ext>
            </a:extLst>
          </p:cNvPr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1795" y="2778420"/>
            <a:ext cx="704119" cy="7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Informace ŘO ke stanovení výše příspěvku rodiče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0" indent="0">
              <a:buNone/>
            </a:pPr>
            <a:r>
              <a:rPr lang="cs-CZ" sz="1600" dirty="false"/>
              <a:t>Maximální měsíční příspěvek rodiče na úhradu nákladů za službu péče o dítě v dětské skupině  je při plné docházce a provozní době dětské skupiny minimálně pět dnů v týdnu </a:t>
            </a:r>
            <a:r>
              <a:rPr lang="cs-CZ" sz="1600" b="true" dirty="false"/>
              <a:t>pro rok 2024  </a:t>
            </a:r>
            <a:r>
              <a:rPr lang="cs-CZ" sz="1600" dirty="false"/>
              <a:t>stanoven v kapitole SČP 5.2.1 následovně:</a:t>
            </a:r>
          </a:p>
          <a:p>
            <a:pPr marL="0" indent="0">
              <a:buNone/>
            </a:pPr>
            <a:r>
              <a:rPr lang="cs-CZ" sz="1400" b="true" dirty="false">
                <a:solidFill>
                  <a:srgbClr val="FF0000"/>
                </a:solidFill>
              </a:rPr>
              <a:t>5 059 Kč v případě mladšího dítěte</a:t>
            </a:r>
          </a:p>
          <a:p>
            <a:pPr marL="0" indent="0">
              <a:buNone/>
            </a:pPr>
            <a:endParaRPr lang="cs-CZ" sz="1400" dirty="false"/>
          </a:p>
          <a:p>
            <a:pPr marL="0" indent="0">
              <a:buNone/>
            </a:pPr>
            <a:r>
              <a:rPr lang="cs-CZ" sz="1400" b="true" dirty="false">
                <a:solidFill>
                  <a:srgbClr val="FF0000"/>
                </a:solidFill>
              </a:rPr>
              <a:t>6 300 Kč v případě staršího dítěte </a:t>
            </a:r>
          </a:p>
          <a:p>
            <a:r>
              <a:rPr lang="cs-CZ" sz="1400" dirty="false"/>
              <a:t>V případě kratší než plné docházky dítěte je třeba výši úhrady nákladů rodičem </a:t>
            </a:r>
            <a:r>
              <a:rPr lang="cs-CZ" sz="1400" b="true" dirty="false"/>
              <a:t>poměrně krátit </a:t>
            </a:r>
            <a:r>
              <a:rPr lang="cs-CZ" sz="1400" dirty="false"/>
              <a:t>(modelové vzorce v kapitole SČP 5.2.1), a to s ohledem na povinnost dodržet pravidla veřejné podpory</a:t>
            </a:r>
          </a:p>
          <a:p>
            <a:r>
              <a:rPr lang="cs-CZ" sz="1400" dirty="false"/>
              <a:t>V případě, že je místo obsazeno celý den (tedy alespoň 5 hod.), </a:t>
            </a:r>
            <a:r>
              <a:rPr lang="cs-CZ" sz="1400" b="true" dirty="false"/>
              <a:t>nesmí poplatek rodiče/ů přesáhnout výši stanovené denní výše úhrady nákladů za službu.</a:t>
            </a:r>
            <a:r>
              <a:rPr lang="cs-CZ" sz="1400" dirty="false"/>
              <a:t> V případě, že je místo obsazeno méně než celý den (myšleno méně než 5 hod.), </a:t>
            </a:r>
            <a:r>
              <a:rPr lang="cs-CZ" sz="1400" b="true" dirty="false"/>
              <a:t>nesmí poplatek rodiče/ů přesáhnout výši poloviny denní výše úhrady nákladů za službu.</a:t>
            </a:r>
          </a:p>
          <a:p>
            <a:pPr>
              <a:buFontTx/>
              <a:buChar char="-"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pic>
        <p:nvPicPr>
          <p:cNvPr id="3" name="Grafický objekt 2" descr="Miminko se souvislou výplní">
            <a:extLst>
              <a:ext uri="{FF2B5EF4-FFF2-40B4-BE49-F238E27FC236}">
                <a16:creationId xmlns:a16="http://schemas.microsoft.com/office/drawing/2014/main" id="{AD5044A1-9BF4-4F14-AF72-CA6A184C89BB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3888" y="2348880"/>
            <a:ext cx="669819" cy="669819"/>
          </a:xfrm>
          <a:prstGeom prst="rect">
            <a:avLst/>
          </a:prstGeom>
        </p:spPr>
      </p:pic>
      <p:pic>
        <p:nvPicPr>
          <p:cNvPr id="6" name="Grafický objekt 5" descr="Školák se souvislou výplní">
            <a:extLst>
              <a:ext uri="{FF2B5EF4-FFF2-40B4-BE49-F238E27FC236}">
                <a16:creationId xmlns:a16="http://schemas.microsoft.com/office/drawing/2014/main" id="{6040D6F4-0D32-8591-F448-910EFEB9C005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3086" y="3356992"/>
            <a:ext cx="704119" cy="7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04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Informace ŘO ke stanovení výše příspěvku rodiče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r>
              <a:rPr lang="cs-CZ" sz="1400" dirty="false"/>
              <a:t>Pro celou dětskou skupinu tak bez ohledu na to, zda se jedná o pravidelné či nepravidelné smlouvy platí, že </a:t>
            </a:r>
            <a:r>
              <a:rPr lang="cs-CZ" sz="1400" u="sng" dirty="false"/>
              <a:t>součet poplatků od rodičů za jedno obsazené kapacitní místo a den nesmí přesáhnout maximální výši denní úhrady nákladů za službu.</a:t>
            </a:r>
            <a:r>
              <a:rPr lang="cs-CZ" sz="1400" dirty="false"/>
              <a:t> V rámci celé dětské skupiny počet vykázaných jednotek za den bude odpovídat maximálně počtu půldenních příspěvků rodičů dle věku dítěte.</a:t>
            </a:r>
          </a:p>
          <a:p>
            <a:r>
              <a:rPr lang="cs-CZ" sz="1400" b="true" dirty="false"/>
              <a:t>Úhrada nákladů za aktivity konané v rámci plánu výchovy a péče se zahrnuje do stanovené maximální výše úhrady rodičem.</a:t>
            </a: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21760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Pravidlo týkající se minima způsobilých nákladů na obsazenost </a:t>
            </a:r>
            <a:r>
              <a:rPr lang="cs-CZ" sz="2800" dirty="false" err="true"/>
              <a:t>ds</a:t>
            </a:r>
            <a:endParaRPr lang="cs-CZ" sz="28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38968"/>
            <a:ext cx="8064000" cy="4320000"/>
          </a:xfrm>
        </p:spPr>
        <p:txBody>
          <a:bodyPr/>
          <a:lstStyle/>
          <a:p>
            <a:pPr algn="just"/>
            <a:endParaRPr lang="cs-CZ" sz="1600" dirty="false"/>
          </a:p>
          <a:p>
            <a:pPr marL="0" indent="0" algn="just">
              <a:buNone/>
            </a:pPr>
            <a:r>
              <a:rPr lang="cs-CZ" sz="1600" dirty="false"/>
              <a:t>Po </a:t>
            </a:r>
            <a:r>
              <a:rPr lang="cs-CZ" sz="1600" u="sng" dirty="false"/>
              <a:t>dokončení realizace</a:t>
            </a:r>
            <a:r>
              <a:rPr lang="cs-CZ" sz="1600" dirty="false"/>
              <a:t> projektu bude ověřováno, zda částka celkových způsobilých výdajů na provoz dětské skupiny čerpaná v rámci jednotek „Obsazené místo v dětské skupině za půlden pro mladší děti“ a „Obsazené místo v dětské skupině za půlden pro starší děti“ </a:t>
            </a:r>
            <a:r>
              <a:rPr lang="cs-CZ" sz="1600" b="true" dirty="false"/>
              <a:t>přesáhla 1,5násobku částky celkových způsobilých výdajů na aktivitu “Vytvoření dětské skupiny“. </a:t>
            </a:r>
            <a:endParaRPr lang="cs-CZ" sz="2000" b="true" dirty="false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cs-CZ" sz="2000" u="sng" dirty="fals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u="sng" dirty="fals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cs-CZ" sz="2000" b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3CA234-19B4-82EB-6EDD-B90BB700D3BB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436510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27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4C5C9-5A51-ABC5-BD25-EAD8702E4C0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Tabulka obsazenosti</a:t>
            </a:r>
            <a:br>
              <a:rPr lang="cs-CZ" dirty="false"/>
            </a:br>
            <a:r>
              <a:rPr lang="cs-CZ" dirty="false"/>
              <a:t>- </a:t>
            </a:r>
            <a:r>
              <a:rPr lang="cs-CZ" sz="3000" dirty="false"/>
              <a:t>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FDF51-AC71-9E29-B660-1E6F9B1FCB6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23528" y="1268760"/>
            <a:ext cx="8064000" cy="51125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Příjemce vyplní tabulku obsazenosti a přiloží ji do dokumentů </a:t>
            </a:r>
            <a:r>
              <a:rPr lang="cs-CZ" sz="2000" dirty="false" err="true"/>
              <a:t>ZoR</a:t>
            </a:r>
            <a:endParaRPr lang="cs-CZ" sz="2000" dirty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Příjemce zároveň v </a:t>
            </a:r>
            <a:r>
              <a:rPr lang="cs-CZ" sz="2000" dirty="false" err="true"/>
              <a:t>ZoR</a:t>
            </a:r>
            <a:r>
              <a:rPr lang="cs-CZ" sz="2000" dirty="false"/>
              <a:t> na záložce Aktivity ZP vyplní předpokládaný počet dosažených jednotek (pomůcka - Kalkulačka k žádosti o podporu – část </a:t>
            </a:r>
            <a:r>
              <a:rPr lang="cs-CZ" sz="2000" u="sng" dirty="false"/>
              <a:t>Informativní přehled pro jednotlivá monitorovací období</a:t>
            </a:r>
            <a:r>
              <a:rPr lang="cs-CZ" sz="2000" dirty="false"/>
              <a:t>)</a:t>
            </a:r>
          </a:p>
          <a:p>
            <a:pPr marL="738000" lvl="3" indent="0">
              <a:buNone/>
            </a:pP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V případě potřeby přidání / převodu jednotek příjemce nejpozději 10 </a:t>
            </a:r>
            <a:r>
              <a:rPr lang="cs-CZ" sz="1600" b="true" dirty="false" err="true">
                <a:solidFill>
                  <a:schemeClr val="bg1">
                    <a:lumMod val="10000"/>
                  </a:schemeClr>
                </a:solidFill>
              </a:rPr>
              <a:t>prac</a:t>
            </a: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. dnů před termínem pro podání </a:t>
            </a:r>
            <a:r>
              <a:rPr lang="cs-CZ" sz="1600" b="true" dirty="false" err="true">
                <a:solidFill>
                  <a:schemeClr val="bg1">
                    <a:lumMod val="10000"/>
                  </a:schemeClr>
                </a:solidFill>
              </a:rPr>
              <a:t>ZoR</a:t>
            </a: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 podá v IS KP21+ žádost o změnu, kterou projektový manažer musí před podáním </a:t>
            </a:r>
            <a:r>
              <a:rPr lang="cs-CZ" sz="1600" b="true" dirty="false" err="true">
                <a:solidFill>
                  <a:schemeClr val="bg1">
                    <a:lumMod val="10000"/>
                  </a:schemeClr>
                </a:solidFill>
              </a:rPr>
              <a:t>ZoR</a:t>
            </a:r>
            <a:r>
              <a:rPr lang="cs-CZ" sz="1600" b="true" dirty="false">
                <a:solidFill>
                  <a:schemeClr val="bg1">
                    <a:lumMod val="10000"/>
                  </a:schemeClr>
                </a:solidFill>
              </a:rPr>
              <a:t> schválit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Příjemce podá </a:t>
            </a:r>
            <a:r>
              <a:rPr lang="cs-CZ" sz="2000" dirty="false" err="true"/>
              <a:t>ZoR</a:t>
            </a:r>
            <a:endParaRPr lang="cs-CZ" sz="2000" dirty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PM tabulku v rámci kontroly </a:t>
            </a:r>
            <a:r>
              <a:rPr lang="cs-CZ" sz="2000" dirty="false" err="true"/>
              <a:t>ZoR</a:t>
            </a:r>
            <a:r>
              <a:rPr lang="cs-CZ" sz="2000" dirty="false"/>
              <a:t> zkontroluje a pomocí aplikace spočítá skutečný počet dosažených jednotek za sledované období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/>
              <a:t>PM v případě nesouladu jednotek vrací </a:t>
            </a:r>
            <a:r>
              <a:rPr lang="cs-CZ" sz="2000" dirty="false" err="true"/>
              <a:t>ZoR</a:t>
            </a:r>
            <a:r>
              <a:rPr lang="cs-CZ" sz="2000" dirty="false"/>
              <a:t> příjemci k nápravě spolu s informací o správném počtu dosažených jednotek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837039-158E-7F9F-3D0C-2ADE35B5B1C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  <p:pic>
        <p:nvPicPr>
          <p:cNvPr id="7" name="Grafický objekt 6" descr="Informace se souvislou výplní">
            <a:extLst>
              <a:ext uri="{FF2B5EF4-FFF2-40B4-BE49-F238E27FC236}">
                <a16:creationId xmlns:a16="http://schemas.microsoft.com/office/drawing/2014/main" id="{AB81EAF5-6BC6-FF79-AD14-E23CFBA5297C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" y="3573016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00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Zástupný obsah 40" descr="Obsah obrázku text, účtenka, snímek obrazovky, Paralelní&#10;&#10;Popis byl vytvořen automaticky">
            <a:extLst>
              <a:ext uri="{FF2B5EF4-FFF2-40B4-BE49-F238E27FC236}">
                <a16:creationId xmlns:a16="http://schemas.microsoft.com/office/drawing/2014/main" id="{A7EE3110-90F5-D418-1C39-10F413A34BBB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7" y="1180241"/>
            <a:ext cx="5779323" cy="5545137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2800" dirty="false"/>
            </a:br>
            <a:r>
              <a:rPr lang="cs-CZ" sz="2800" dirty="false"/>
              <a:t>- list identifikace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F6F4E80-D375-5032-03FE-061BD87F26D6}"/>
              </a:ext>
            </a:extLst>
          </p:cNvPr>
          <p:cNvSpPr txBox="true"/>
          <p:nvPr/>
        </p:nvSpPr>
        <p:spPr>
          <a:xfrm>
            <a:off x="5907333" y="2879588"/>
            <a:ext cx="3167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Provozní doba – vyplnit časy pro všechny provozní dny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0CBA126-1C10-FF25-A47F-D8A3B330DBA6}"/>
              </a:ext>
            </a:extLst>
          </p:cNvPr>
          <p:cNvSpPr txBox="true"/>
          <p:nvPr/>
        </p:nvSpPr>
        <p:spPr>
          <a:xfrm>
            <a:off x="6426629" y="3982197"/>
            <a:ext cx="25202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Vyplnit veškerá přerušení poskytování služby za celou dobu projektu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F9E044-6DC3-90A8-5A42-646FA9215EC8}"/>
              </a:ext>
            </a:extLst>
          </p:cNvPr>
          <p:cNvSpPr txBox="true"/>
          <p:nvPr/>
        </p:nvSpPr>
        <p:spPr>
          <a:xfrm>
            <a:off x="6477969" y="1961552"/>
            <a:ext cx="20922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Povinná pole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A0DB553-515C-F424-595E-BB92184348EE}"/>
              </a:ext>
            </a:extLst>
          </p:cNvPr>
          <p:cNvCxnSpPr>
            <a:cxnSpLocks/>
          </p:cNvCxnSpPr>
          <p:nvPr/>
        </p:nvCxnSpPr>
        <p:spPr>
          <a:xfrm flipH="true">
            <a:off x="2555776" y="2042707"/>
            <a:ext cx="3824808" cy="395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7A7283D-8C43-3234-E069-1FC216505EC2}"/>
              </a:ext>
            </a:extLst>
          </p:cNvPr>
          <p:cNvCxnSpPr>
            <a:cxnSpLocks/>
          </p:cNvCxnSpPr>
          <p:nvPr/>
        </p:nvCxnSpPr>
        <p:spPr>
          <a:xfrm flipH="true">
            <a:off x="2555776" y="2113797"/>
            <a:ext cx="3824808" cy="295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85E4E586-5BA2-0154-552C-4EC58FDDD0A6}"/>
              </a:ext>
            </a:extLst>
          </p:cNvPr>
          <p:cNvCxnSpPr>
            <a:cxnSpLocks/>
          </p:cNvCxnSpPr>
          <p:nvPr/>
        </p:nvCxnSpPr>
        <p:spPr>
          <a:xfrm flipH="true">
            <a:off x="3059832" y="2192915"/>
            <a:ext cx="3320752" cy="8886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EBAB57F-2B10-3806-A607-1A0B2E588127}"/>
              </a:ext>
            </a:extLst>
          </p:cNvPr>
          <p:cNvCxnSpPr>
            <a:cxnSpLocks/>
          </p:cNvCxnSpPr>
          <p:nvPr/>
        </p:nvCxnSpPr>
        <p:spPr>
          <a:xfrm flipH="true">
            <a:off x="2699792" y="2291168"/>
            <a:ext cx="3680792" cy="1311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3B67089-17E3-FEBC-99A7-5710BDDBEEF1}"/>
              </a:ext>
            </a:extLst>
          </p:cNvPr>
          <p:cNvCxnSpPr>
            <a:cxnSpLocks/>
          </p:cNvCxnSpPr>
          <p:nvPr/>
        </p:nvCxnSpPr>
        <p:spPr>
          <a:xfrm flipH="true">
            <a:off x="5804520" y="4582361"/>
            <a:ext cx="5760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311EDB2-7B82-BD39-1503-D12CE87F7689}"/>
              </a:ext>
            </a:extLst>
          </p:cNvPr>
          <p:cNvSpPr txBox="true"/>
          <p:nvPr/>
        </p:nvSpPr>
        <p:spPr>
          <a:xfrm>
            <a:off x="6477968" y="5559623"/>
            <a:ext cx="20922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Jen pokud je relevantní (např. víkendové akce)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9549CAC8-E3A6-FA69-AFD6-B50FA336FC5A}"/>
              </a:ext>
            </a:extLst>
          </p:cNvPr>
          <p:cNvCxnSpPr>
            <a:cxnSpLocks/>
          </p:cNvCxnSpPr>
          <p:nvPr/>
        </p:nvCxnSpPr>
        <p:spPr>
          <a:xfrm flipH="true">
            <a:off x="5220072" y="6021288"/>
            <a:ext cx="10660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8C62C62C-3F3E-7DE7-F635-67DD35172517}"/>
              </a:ext>
            </a:extLst>
          </p:cNvPr>
          <p:cNvCxnSpPr>
            <a:cxnSpLocks/>
          </p:cNvCxnSpPr>
          <p:nvPr/>
        </p:nvCxnSpPr>
        <p:spPr>
          <a:xfrm flipH="true" flipV="true">
            <a:off x="3059832" y="3202753"/>
            <a:ext cx="2790084" cy="231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ADBB1E25-0209-AFFA-6544-1E89772A2DF5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68" y="3498600"/>
            <a:ext cx="2710209" cy="193258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714716E-0023-5641-0925-28C096C667C3}"/>
              </a:ext>
            </a:extLst>
          </p:cNvPr>
          <p:cNvCxnSpPr>
            <a:cxnSpLocks/>
          </p:cNvCxnSpPr>
          <p:nvPr/>
        </p:nvCxnSpPr>
        <p:spPr>
          <a:xfrm flipH="true">
            <a:off x="5334316" y="2362432"/>
            <a:ext cx="1092313" cy="10665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17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Zákon o poskytování služby péče o dítě v DS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450"/>
              </a:spcBef>
              <a:buNone/>
            </a:pPr>
            <a:r>
              <a:rPr lang="cs-CZ" sz="1800" b="true" dirty="false">
                <a:cs typeface="Calibri" panose="020F0502020204030204" pitchFamily="34" charset="0"/>
              </a:rPr>
              <a:t>Zákon č. 247/2014 Sb</a:t>
            </a:r>
            <a:r>
              <a:rPr lang="cs-CZ" sz="1800" dirty="false">
                <a:cs typeface="Calibri" panose="020F0502020204030204" pitchFamily="34" charset="0"/>
              </a:rPr>
              <a:t>. upravuje podmínky, za nichž je poskytována služba péče o dítě </a:t>
            </a:r>
            <a:br>
              <a:rPr lang="cs-CZ" sz="1800" dirty="false">
                <a:cs typeface="Calibri" panose="020F0502020204030204" pitchFamily="34" charset="0"/>
              </a:rPr>
            </a:br>
            <a:r>
              <a:rPr lang="cs-CZ" sz="1800" dirty="false">
                <a:cs typeface="Calibri" panose="020F0502020204030204" pitchFamily="34" charset="0"/>
              </a:rPr>
              <a:t>v DS, a podmínky pro získání oprávnění k poskytování služby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Poskytování služby péče o dítě v DS</a:t>
            </a:r>
          </a:p>
          <a:p>
            <a:pPr lvl="1" algn="just">
              <a:spcBef>
                <a:spcPts val="450"/>
              </a:spcBef>
            </a:pPr>
            <a:r>
              <a:rPr lang="cs-CZ" sz="1500" dirty="false">
                <a:cs typeface="Calibri" panose="020F0502020204030204" pitchFamily="34" charset="0"/>
              </a:rPr>
              <a:t>poskytovatel, oprávnění, podmínky, standardy kvality péče, úhrada nákladů, počet dětí </a:t>
            </a:r>
            <a:br>
              <a:rPr lang="cs-CZ" sz="1500" dirty="false">
                <a:cs typeface="Calibri" panose="020F0502020204030204" pitchFamily="34" charset="0"/>
              </a:rPr>
            </a:br>
            <a:r>
              <a:rPr lang="cs-CZ" sz="1500" dirty="false">
                <a:cs typeface="Calibri" panose="020F0502020204030204" pitchFamily="34" charset="0"/>
              </a:rPr>
              <a:t>a pečujících osob, stravování, vnitřní pravidla a plán výchovy a péče, evidence dětí, pojištění, smlouva o poskytování péče, přerušení poskytování služby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Technické požadavky na stavby a hygienické požadavky na prostory a provoz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Vznik, změna a zánik oprávnění a evidence poskytovatelů  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Příspěvek na provoz dětské skupiny</a:t>
            </a:r>
          </a:p>
          <a:p>
            <a:pPr algn="just">
              <a:spcBef>
                <a:spcPts val="450"/>
              </a:spcBef>
            </a:pPr>
            <a:r>
              <a:rPr lang="cs-CZ" sz="1800" dirty="false">
                <a:cs typeface="Calibri" panose="020F0502020204030204" pitchFamily="34" charset="0"/>
              </a:rPr>
              <a:t>Kontrola, přestupky</a:t>
            </a:r>
          </a:p>
          <a:p>
            <a:pPr algn="just">
              <a:spcBef>
                <a:spcPts val="450"/>
              </a:spcBef>
            </a:pPr>
            <a:endParaRPr lang="cs-CZ" sz="1800" dirty="false"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A1A59342-37DE-AEBD-A35F-F385B37A84F7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10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506B3-A755-9B01-0F31-9CB88106E38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2800" dirty="false"/>
            </a:br>
            <a:r>
              <a:rPr lang="cs-CZ" sz="2800" dirty="false"/>
              <a:t>- list smlouvy (jenom pravidelné)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976D35-A225-9E93-B4DA-A9CA2286852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pic>
        <p:nvPicPr>
          <p:cNvPr id="6" name="Obrázek 5" descr="Obsah obrázku snímek obrazovky, text, řada/pruh, Písmo&#10;&#10;Popis byl vytvořen automaticky">
            <a:extLst>
              <a:ext uri="{FF2B5EF4-FFF2-40B4-BE49-F238E27FC236}">
                <a16:creationId xmlns:a16="http://schemas.microsoft.com/office/drawing/2014/main" id="{66EB5B30-D6D4-5F66-131B-1CA69E0B0C05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" y="1207360"/>
            <a:ext cx="8964276" cy="8383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897DB7F-3F2B-E6E2-2E97-E0BCF9850D13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0" y="3221430"/>
            <a:ext cx="9144000" cy="451426"/>
          </a:xfrm>
          <a:prstGeom prst="rect">
            <a:avLst/>
          </a:prstGeom>
        </p:spPr>
      </p:pic>
      <p:pic>
        <p:nvPicPr>
          <p:cNvPr id="10" name="Obrázek 9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AF0042B7-9C3C-D82A-9632-07EE759EE652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7171"/>
            <a:ext cx="9144000" cy="82700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0F595B-41FB-34BA-C2DD-25B6703FA602}"/>
              </a:ext>
            </a:extLst>
          </p:cNvPr>
          <p:cNvSpPr txBox="true"/>
          <p:nvPr/>
        </p:nvSpPr>
        <p:spPr>
          <a:xfrm>
            <a:off x="6331661" y="4236744"/>
            <a:ext cx="26326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Nevyplňuje se, tabulka počítá automaticky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5FB6FEC-123D-00BE-A363-A7ABEC5F8483}"/>
              </a:ext>
            </a:extLst>
          </p:cNvPr>
          <p:cNvSpPr txBox="true"/>
          <p:nvPr/>
        </p:nvSpPr>
        <p:spPr>
          <a:xfrm>
            <a:off x="5184323" y="2353447"/>
            <a:ext cx="37799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Pouze v případech dlouhodobého nahrazení jiným dítětem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6188902-6D18-A242-A6E2-7EDE762B0DE2}"/>
              </a:ext>
            </a:extLst>
          </p:cNvPr>
          <p:cNvCxnSpPr>
            <a:cxnSpLocks/>
          </p:cNvCxnSpPr>
          <p:nvPr/>
        </p:nvCxnSpPr>
        <p:spPr>
          <a:xfrm flipV="true">
            <a:off x="7074299" y="1987534"/>
            <a:ext cx="306013" cy="2864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69B37F9D-082B-D85B-B631-D4917330D898}"/>
              </a:ext>
            </a:extLst>
          </p:cNvPr>
          <p:cNvCxnSpPr>
            <a:cxnSpLocks/>
          </p:cNvCxnSpPr>
          <p:nvPr/>
        </p:nvCxnSpPr>
        <p:spPr>
          <a:xfrm flipV="true">
            <a:off x="7647968" y="3701352"/>
            <a:ext cx="308407" cy="474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F2CFC03-3DA1-56D5-2A0D-55E4770F3332}"/>
              </a:ext>
            </a:extLst>
          </p:cNvPr>
          <p:cNvSpPr txBox="true"/>
          <p:nvPr/>
        </p:nvSpPr>
        <p:spPr>
          <a:xfrm>
            <a:off x="179724" y="4180945"/>
            <a:ext cx="42746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Pokud nejsou nárokovány jednotky Stravování, je třeba vyplnit „Bez stravy“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A73F65CB-F044-D011-37A9-FD174407EC6D}"/>
              </a:ext>
            </a:extLst>
          </p:cNvPr>
          <p:cNvCxnSpPr>
            <a:cxnSpLocks/>
          </p:cNvCxnSpPr>
          <p:nvPr/>
        </p:nvCxnSpPr>
        <p:spPr>
          <a:xfrm flipV="true">
            <a:off x="2483768" y="3740563"/>
            <a:ext cx="206339" cy="3390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339C38AF-90C2-E453-8FC1-F8C08D3CAF30}"/>
              </a:ext>
            </a:extLst>
          </p:cNvPr>
          <p:cNvSpPr txBox="true"/>
          <p:nvPr/>
        </p:nvSpPr>
        <p:spPr>
          <a:xfrm>
            <a:off x="1019911" y="6270123"/>
            <a:ext cx="66147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Nezapomenout vyplnit i údaje k rodičům v pravé části listu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D386E82F-0CC9-6006-A7C0-F6D699E9FEAD}"/>
              </a:ext>
            </a:extLst>
          </p:cNvPr>
          <p:cNvCxnSpPr>
            <a:cxnSpLocks/>
          </p:cNvCxnSpPr>
          <p:nvPr/>
        </p:nvCxnSpPr>
        <p:spPr>
          <a:xfrm flipV="true">
            <a:off x="3131840" y="5944172"/>
            <a:ext cx="0" cy="3160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02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524DC-96E0-DF2C-6A55-74C2635322E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3200" dirty="false"/>
            </a:br>
            <a:r>
              <a:rPr lang="cs-CZ" sz="2800" dirty="false"/>
              <a:t>- list docházka (jenom nepravidelné)</a:t>
            </a:r>
          </a:p>
        </p:txBody>
      </p:sp>
      <p:pic>
        <p:nvPicPr>
          <p:cNvPr id="6" name="Zástupný obsah 5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759BBC79-BDA2-9D4E-DAA1-50515E77E166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3" y="1556792"/>
            <a:ext cx="8125624" cy="201622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9571FC-79B9-0366-FA9E-1BE279B5A5B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F32939-2191-F967-9EBC-A04035A3D785}"/>
              </a:ext>
            </a:extLst>
          </p:cNvPr>
          <p:cNvSpPr txBox="true"/>
          <p:nvPr/>
        </p:nvSpPr>
        <p:spPr>
          <a:xfrm>
            <a:off x="1594080" y="4259804"/>
            <a:ext cx="62436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Doplňte dle exportu z docházkového systému – do tabulky obsazenosti pouze docházku dětí na nepravidelné smlouvy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05FEC14-5D68-AFFC-4452-243EAC6BA603}"/>
              </a:ext>
            </a:extLst>
          </p:cNvPr>
          <p:cNvCxnSpPr>
            <a:cxnSpLocks/>
          </p:cNvCxnSpPr>
          <p:nvPr/>
        </p:nvCxnSpPr>
        <p:spPr>
          <a:xfrm flipV="true">
            <a:off x="4511674" y="3645024"/>
            <a:ext cx="0" cy="526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FA2C232-0DD7-C3AD-47E6-1E1FA835859C}"/>
              </a:ext>
            </a:extLst>
          </p:cNvPr>
          <p:cNvSpPr txBox="true"/>
          <p:nvPr/>
        </p:nvSpPr>
        <p:spPr>
          <a:xfrm>
            <a:off x="2144553" y="5661248"/>
            <a:ext cx="51427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Upozornění – pro kontroly na místě je nutné mít u sebe k dispozici export docházky všech dětí</a:t>
            </a:r>
          </a:p>
        </p:txBody>
      </p:sp>
    </p:spTree>
    <p:extLst>
      <p:ext uri="{BB962C8B-B14F-4D97-AF65-F5344CB8AC3E}">
        <p14:creationId xmlns:p14="http://schemas.microsoft.com/office/powerpoint/2010/main" val="1538498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582DB-14BB-551F-2D75-8648B135946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3200" dirty="false"/>
            </a:br>
            <a:r>
              <a:rPr lang="cs-CZ" sz="2800" dirty="false"/>
              <a:t>- list smlouvy (jenom nepravidelné)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C0DCC01-400F-113D-886D-F04A66029AED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40768"/>
            <a:ext cx="8630236" cy="65527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719C0F-18A9-89CF-8579-2587A3BEA9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987CB4-D9F4-8E56-7500-FFAB154876EB}"/>
              </a:ext>
            </a:extLst>
          </p:cNvPr>
          <p:cNvSpPr txBox="true"/>
          <p:nvPr/>
        </p:nvSpPr>
        <p:spPr>
          <a:xfrm>
            <a:off x="4644008" y="2880858"/>
            <a:ext cx="42332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Pro správný výpočet je nutné vyplnit informace o stravě pro každý den zvlášť, je možná i kombinace.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58ED953-AD08-C860-8014-6CAB9C959766}"/>
              </a:ext>
            </a:extLst>
          </p:cNvPr>
          <p:cNvCxnSpPr>
            <a:cxnSpLocks/>
          </p:cNvCxnSpPr>
          <p:nvPr/>
        </p:nvCxnSpPr>
        <p:spPr>
          <a:xfrm flipV="true">
            <a:off x="6732240" y="2060848"/>
            <a:ext cx="0" cy="720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A91B23AE-BA88-4858-B99C-F9C780D3612F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0" y="4461856"/>
            <a:ext cx="8059275" cy="80021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E59757D-415F-EC6B-EED8-BAB1632544C9}"/>
              </a:ext>
            </a:extLst>
          </p:cNvPr>
          <p:cNvSpPr txBox="true"/>
          <p:nvPr/>
        </p:nvSpPr>
        <p:spPr>
          <a:xfrm>
            <a:off x="1264649" y="5920361"/>
            <a:ext cx="66147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Nezapomenout vyplnit i údaje k rodičům v pravé části listu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CA3869A-FFE6-3071-A6BC-0114927888E5}"/>
              </a:ext>
            </a:extLst>
          </p:cNvPr>
          <p:cNvCxnSpPr>
            <a:cxnSpLocks/>
          </p:cNvCxnSpPr>
          <p:nvPr/>
        </p:nvCxnSpPr>
        <p:spPr>
          <a:xfrm flipV="true">
            <a:off x="3707904" y="5262068"/>
            <a:ext cx="0" cy="5665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CEBF053-8295-5EB4-17B9-505323C2D84D}"/>
              </a:ext>
            </a:extLst>
          </p:cNvPr>
          <p:cNvSpPr txBox="true"/>
          <p:nvPr/>
        </p:nvSpPr>
        <p:spPr>
          <a:xfrm>
            <a:off x="161469" y="2620543"/>
            <a:ext cx="423320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Je nutné vyplnit jména a příjmení řádně bez překlepů či mezer navíc! Pokud nebudou jména a příjmení sedět se jmény v exportu s docházkou, nebudou za dané děti započítány jednotky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A340F3C7-704F-45A5-45B0-7CD54B228A82}"/>
              </a:ext>
            </a:extLst>
          </p:cNvPr>
          <p:cNvCxnSpPr>
            <a:cxnSpLocks/>
          </p:cNvCxnSpPr>
          <p:nvPr/>
        </p:nvCxnSpPr>
        <p:spPr>
          <a:xfrm flipH="true" flipV="true">
            <a:off x="1619672" y="2060848"/>
            <a:ext cx="504056" cy="505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97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04C43-6701-5731-43ED-A8F4091B3EF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false"/>
              <a:t>Tabulka obsazenosti</a:t>
            </a:r>
            <a:br>
              <a:rPr lang="cs-CZ" sz="3600" dirty="false"/>
            </a:br>
            <a:r>
              <a:rPr lang="cs-CZ" sz="2800" dirty="false"/>
              <a:t>- list Pečující osoby</a:t>
            </a:r>
          </a:p>
        </p:txBody>
      </p:sp>
      <p:pic>
        <p:nvPicPr>
          <p:cNvPr id="6" name="Zástupný obsah 5" descr="Obsah obrázku snímek obrazovky, text, řada/pruh&#10;&#10;Popis byl vytvořen automaticky">
            <a:extLst>
              <a:ext uri="{FF2B5EF4-FFF2-40B4-BE49-F238E27FC236}">
                <a16:creationId xmlns:a16="http://schemas.microsoft.com/office/drawing/2014/main" id="{72069279-1794-F0AD-A566-3DEDBF145BD4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" y="1844824"/>
            <a:ext cx="9118704" cy="121016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4CE194-6819-FCF3-C5F2-DB0131B4761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D014707-0822-C637-6741-839BC0DBACD6}"/>
              </a:ext>
            </a:extLst>
          </p:cNvPr>
          <p:cNvSpPr txBox="true"/>
          <p:nvPr/>
        </p:nvSpPr>
        <p:spPr>
          <a:xfrm>
            <a:off x="1264649" y="4139163"/>
            <a:ext cx="66147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false">
            <a:spAutoFit/>
          </a:bodyPr>
          <a:lstStyle/>
          <a:p>
            <a:pPr algn="ctr"/>
            <a:r>
              <a:rPr lang="cs-CZ" dirty="false"/>
              <a:t>Dle vyplněných údajů bude ověřováno splnění minimálního počtu uzavřených úvazků pro danou kapacitu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B9DC0CC-33A8-5FC0-941A-E0BDFE57BFC9}"/>
              </a:ext>
            </a:extLst>
          </p:cNvPr>
          <p:cNvCxnSpPr>
            <a:cxnSpLocks/>
          </p:cNvCxnSpPr>
          <p:nvPr/>
        </p:nvCxnSpPr>
        <p:spPr>
          <a:xfrm flipV="true">
            <a:off x="3995936" y="3140968"/>
            <a:ext cx="0" cy="792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80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479D8-A58B-F670-A6F0-76A3900813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Kalkulačka k žádosti o podporu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7D7355-9027-7D24-3B8B-A291B06B42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  <p:pic>
        <p:nvPicPr>
          <p:cNvPr id="5" name="Obrázek 4" descr="Obsah obrázku text, snímek obrazovky, Paralelní, číslo&#10;&#10;Popis byl vytvořen automaticky">
            <a:extLst>
              <a:ext uri="{FF2B5EF4-FFF2-40B4-BE49-F238E27FC236}">
                <a16:creationId xmlns:a16="http://schemas.microsoft.com/office/drawing/2014/main" id="{DFCE3E28-61D4-E35C-E878-C1A0D4F222B8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8" y="1241781"/>
            <a:ext cx="8485782" cy="53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68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479D8-A58B-F670-A6F0-76A3900813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Kalkulačka k žádosti o podporu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7B1EE-8D21-2535-262F-C361670702E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false">
                <a:solidFill>
                  <a:srgbClr val="FF0000"/>
                </a:solidFill>
              </a:rPr>
              <a:t>Červeně – </a:t>
            </a:r>
            <a:r>
              <a:rPr lang="cs-CZ" sz="1600" dirty="false">
                <a:solidFill>
                  <a:schemeClr val="accent1">
                    <a:lumMod val="75000"/>
                  </a:schemeClr>
                </a:solidFill>
              </a:rPr>
              <a:t>maximální počet jednotek za dané sledované období. Kontrola dle kalkulačky:</a:t>
            </a:r>
          </a:p>
          <a:p>
            <a:pPr marL="0" indent="0">
              <a:buNone/>
            </a:pPr>
            <a:endParaRPr lang="cs-CZ" dirty="fals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7D7355-9027-7D24-3B8B-A291B06B42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  <p:pic>
        <p:nvPicPr>
          <p:cNvPr id="6" name="Obrázek 5" descr="Obsah obrázku text, snímek obrazovky, číslo, řada/pruh&#10;&#10;Popis byl vytvořen automaticky">
            <a:extLst>
              <a:ext uri="{FF2B5EF4-FFF2-40B4-BE49-F238E27FC236}">
                <a16:creationId xmlns:a16="http://schemas.microsoft.com/office/drawing/2014/main" id="{B18E5C2D-D35B-795A-F9EC-FA83CC2929BC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025838"/>
            <a:ext cx="8784000" cy="1868323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DB4ED425-A08C-5609-7CA9-B25C26FA958A}"/>
              </a:ext>
            </a:extLst>
          </p:cNvPr>
          <p:cNvSpPr/>
          <p:nvPr/>
        </p:nvSpPr>
        <p:spPr>
          <a:xfrm>
            <a:off x="5916885" y="3514364"/>
            <a:ext cx="552797" cy="683698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83494839-0DEE-E617-5A04-3667758C6A77}"/>
              </a:ext>
            </a:extLst>
          </p:cNvPr>
          <p:cNvSpPr/>
          <p:nvPr/>
        </p:nvSpPr>
        <p:spPr>
          <a:xfrm>
            <a:off x="5916885" y="4256714"/>
            <a:ext cx="552797" cy="637447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14484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Kontroly projektu na místě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 se ověřuje </a:t>
            </a:r>
            <a:r>
              <a:rPr lang="pl-PL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 kontrole projektu na místě - t</a:t>
            </a:r>
            <a:r>
              <a:rPr lang="cs-CZ" sz="1800" dirty="false" err="tru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abulka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true" u="sng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Pravidla pro dokladování jednotek 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(SČP - kapitola 8.3.1) </a:t>
            </a:r>
          </a:p>
          <a:p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plánované x neplánované </a:t>
            </a:r>
          </a:p>
          <a:p>
            <a:r>
              <a:rPr lang="cs-CZ" sz="1800" dirty="false">
                <a:latin typeface="Calibri" panose="020F0502020204030204" pitchFamily="34" charset="0"/>
              </a:rPr>
              <a:t>v průběhu realizace x ex post</a:t>
            </a:r>
          </a:p>
          <a:p>
            <a:r>
              <a:rPr lang="cs-CZ" sz="1800" dirty="false">
                <a:latin typeface="Calibri" panose="020F0502020204030204" pitchFamily="34" charset="0"/>
              </a:rPr>
              <a:t>Povinnost příjemce při kontrole na místě:</a:t>
            </a:r>
          </a:p>
          <a:p>
            <a:pPr lvl="1"/>
            <a:r>
              <a:rPr lang="cs-CZ" sz="1400" dirty="false">
                <a:latin typeface="Calibri" panose="020F0502020204030204" pitchFamily="34" charset="0"/>
              </a:rPr>
              <a:t>poskytnutí součinnosti</a:t>
            </a:r>
          </a:p>
          <a:p>
            <a:pPr lvl="1"/>
            <a:r>
              <a:rPr lang="cs-CZ" sz="1400" dirty="false">
                <a:latin typeface="Calibri" panose="020F0502020204030204" pitchFamily="34" charset="0"/>
              </a:rPr>
              <a:t>předložit originály dokladů</a:t>
            </a:r>
          </a:p>
          <a:p>
            <a:pPr lvl="1"/>
            <a:r>
              <a:rPr lang="cs-CZ" sz="1400" dirty="false">
                <a:latin typeface="Calibri" panose="020F0502020204030204" pitchFamily="34" charset="0"/>
              </a:rPr>
              <a:t>předložit veškeré doklady potřebné k doložení dosažení jednotek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79197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Důležitá upozornění pro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12972" y="1496657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600" b="true" dirty="false">
                <a:solidFill>
                  <a:srgbClr val="00B050"/>
                </a:solidFill>
              </a:rPr>
              <a:t>Plánované přerušení DS (kap. 4.1.2.1 SČP)</a:t>
            </a:r>
          </a:p>
          <a:p>
            <a:pPr algn="just"/>
            <a:r>
              <a:rPr lang="cs-CZ" sz="1600" dirty="false"/>
              <a:t>Plánované přerušení poskytování služby péče o dítě v dětské skupině </a:t>
            </a:r>
            <a:r>
              <a:rPr lang="cs-CZ" sz="1600" b="true" dirty="false"/>
              <a:t>je příjemce povinen oznámit ŘO </a:t>
            </a:r>
            <a:r>
              <a:rPr lang="cs-CZ" sz="1600" u="sng" dirty="false"/>
              <a:t>nejpozději 30 kalendářních dnů před prvním dnem přerušení nebo vždy nejpozději do 5 kalendářních dnů ode dne přerušení </a:t>
            </a:r>
            <a:r>
              <a:rPr lang="cs-CZ" sz="1600" dirty="false"/>
              <a:t>a obnovení poskytování služby.</a:t>
            </a:r>
          </a:p>
          <a:p>
            <a:pPr algn="just"/>
            <a:r>
              <a:rPr lang="cs-CZ" sz="1600" dirty="false"/>
              <a:t>Příjemce informuje ŘO </a:t>
            </a:r>
            <a:r>
              <a:rPr lang="cs-CZ" sz="1600" b="true" dirty="false"/>
              <a:t>interní depeší prostřednictvím MS2021+ </a:t>
            </a:r>
            <a:r>
              <a:rPr lang="cs-CZ" sz="1600" dirty="false"/>
              <a:t>(o termínu a důvodu přerušení a o termínu obnovení poskytování služby).</a:t>
            </a:r>
          </a:p>
          <a:p>
            <a:pPr marL="0" indent="0" algn="just">
              <a:buNone/>
            </a:pPr>
            <a:r>
              <a:rPr lang="cs-CZ" sz="1600" b="true" dirty="false">
                <a:solidFill>
                  <a:srgbClr val="FF0000"/>
                </a:solidFill>
              </a:rPr>
              <a:t>	V případě nedodržení povinnosti oznámit přerušení v termínu dle SČP 	je dle právního aktu odvod za porušení rozpočtové kázně ve výši 1 % z	 celkové částky dotace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  <p:pic>
        <p:nvPicPr>
          <p:cNvPr id="5" name="Grafický objekt 4" descr="Vykřičník se souvislou výplní">
            <a:extLst>
              <a:ext uri="{FF2B5EF4-FFF2-40B4-BE49-F238E27FC236}">
                <a16:creationId xmlns:a16="http://schemas.microsoft.com/office/drawing/2014/main" id="{958875FA-10C2-5D75-0942-2C4160130736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4725144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06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Důležitá upozornění pro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635499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600" u="sng" dirty="false"/>
              <a:t>Dopad plánovaného přerušení na počet dosažených jednotek</a:t>
            </a:r>
          </a:p>
          <a:p>
            <a:pPr>
              <a:buFont typeface="+mj-lt"/>
              <a:buAutoNum type="arabicPeriod"/>
            </a:pPr>
            <a:r>
              <a:rPr lang="cs-CZ" sz="1600" dirty="false"/>
              <a:t>v součtu do pětinásobku provozních dnů v jednom kalendářním týdnu za období provozu dětské skupiny (12 měsíců) – bez vlivu na počet dosažených jednotek</a:t>
            </a:r>
          </a:p>
          <a:p>
            <a:pPr>
              <a:buFont typeface="+mj-lt"/>
              <a:buAutoNum type="arabicPeriod"/>
            </a:pPr>
            <a:r>
              <a:rPr lang="cs-CZ" sz="1600" dirty="false"/>
              <a:t>počet dní přerušení v součtu delší - počet dosažených jednotek snižuje o každý den, kdy byla služba nad pětinásobek provozních dnů v jednom kalendářním týdnu přerušena </a:t>
            </a:r>
          </a:p>
          <a:p>
            <a:pPr marL="0" indent="0">
              <a:buNone/>
            </a:pPr>
            <a:r>
              <a:rPr lang="cs-CZ" sz="1600" dirty="false"/>
              <a:t>Příklad:</a:t>
            </a:r>
          </a:p>
          <a:p>
            <a:pPr marL="0" indent="0">
              <a:buNone/>
            </a:pPr>
            <a:r>
              <a:rPr lang="cs-CZ" sz="1600" dirty="false"/>
              <a:t>Pětinásobek počtu provozních dnů v jednom kalendářním týdnu: počet provozních dní DS 5 dní v týdnu = 5 x 5 - nárok na 25 dní uzavření DS bez vlivu na počet jednotek</a:t>
            </a:r>
            <a:endParaRPr lang="cs-CZ" sz="1600" u="sng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16915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4C5BC-C900-0451-FB5C-82EDE78161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Důležitá upozornění pro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A69-9B80-A04F-C0DD-CC9A650E6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0851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b="true" dirty="false">
                <a:solidFill>
                  <a:srgbClr val="00B050"/>
                </a:solidFill>
              </a:rPr>
              <a:t>Sankce (PA část V, bod 3)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false"/>
              <a:t>Pozdní dodání </a:t>
            </a:r>
            <a:r>
              <a:rPr lang="cs-CZ" sz="1600" dirty="false" err="true"/>
              <a:t>ZoR</a:t>
            </a:r>
            <a:r>
              <a:rPr lang="cs-CZ" sz="1600" dirty="false"/>
              <a:t>/</a:t>
            </a:r>
            <a:r>
              <a:rPr lang="cs-CZ" sz="1600" dirty="false" err="true"/>
              <a:t>ŽoP</a:t>
            </a:r>
            <a:r>
              <a:rPr lang="cs-CZ" sz="1600" dirty="false"/>
              <a:t> – 0,5 % z CZV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false"/>
              <a:t>Neohlášení přerušení DS – 1 % z CZV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false"/>
              <a:t>+ další týkající se vedení řádných záznamů o docházce atp.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600" dirty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true" dirty="false">
                <a:solidFill>
                  <a:srgbClr val="00B050"/>
                </a:solidFill>
              </a:rPr>
              <a:t>Zákaz dvojího financování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false"/>
              <a:t>Podporu z OPZ+ </a:t>
            </a:r>
            <a:r>
              <a:rPr lang="cs-CZ" sz="1600" dirty="false">
                <a:solidFill>
                  <a:srgbClr val="FF0000"/>
                </a:solidFill>
              </a:rPr>
              <a:t>není možné kombinovat s čerpáním příspěvku na provoz dětské skupiny ze státního rozpočtu </a:t>
            </a:r>
            <a:r>
              <a:rPr lang="cs-CZ" sz="1600" dirty="false"/>
              <a:t>dle § 20a – 20l zákona č. 247/2014 Sb. </a:t>
            </a:r>
            <a:r>
              <a:rPr lang="cs-CZ" sz="1600" dirty="false">
                <a:solidFill>
                  <a:srgbClr val="FF0000"/>
                </a:solidFill>
              </a:rPr>
              <a:t>!!!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600" dirty="false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true" dirty="false">
                <a:solidFill>
                  <a:srgbClr val="00B050"/>
                </a:solidFill>
              </a:rPr>
              <a:t>Přeplatek dotace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false"/>
              <a:t>Cashflow projektu – počítat s tím, že na konci projektu vznikne přeplatek, který je nutno vrátit poskytovateli (30 % navýšení)</a:t>
            </a:r>
          </a:p>
          <a:p>
            <a:pPr marL="0" indent="0" algn="just">
              <a:buNone/>
            </a:pPr>
            <a:endParaRPr lang="cs-CZ" sz="2000" dirty="false"/>
          </a:p>
          <a:p>
            <a:pPr marL="0" indent="0" algn="just">
              <a:buNone/>
            </a:pPr>
            <a:endParaRPr lang="cs-CZ" sz="2000" b="true" dirty="false">
              <a:solidFill>
                <a:srgbClr val="00B05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2000" b="true" dirty="false">
              <a:solidFill>
                <a:srgbClr val="00B05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sz="2000" b="true" dirty="false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cs-CZ" sz="2000" b="true" dirty="false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4D156C-3699-668B-8499-1AAF910EE27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6882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Související právní předpisy 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650" b="true" dirty="false"/>
              <a:t>Vyhláška č. 350/2021 Sb., </a:t>
            </a:r>
            <a:r>
              <a:rPr lang="cs-CZ" altLang="cs-CZ" sz="1650" dirty="false"/>
              <a:t>o provedení některých ustanovení zákona o poskytování služby péče o dítě v dětské skupině a o změně souvisejících zákonů (§ 1 a Příloha č. 1)</a:t>
            </a:r>
          </a:p>
          <a:p>
            <a:pPr algn="just"/>
            <a:r>
              <a:rPr lang="cs-CZ" altLang="cs-CZ" sz="1575" dirty="false"/>
              <a:t>obsah kritérií u standardů kvality,</a:t>
            </a:r>
          </a:p>
          <a:p>
            <a:pPr algn="just"/>
            <a:r>
              <a:rPr lang="cs-CZ" altLang="cs-CZ" sz="1575" dirty="false"/>
              <a:t>provozní podmínky a hygienické požadavky na prostory a provoz dětské skupiny do 12 dětí,</a:t>
            </a:r>
          </a:p>
          <a:p>
            <a:pPr algn="just"/>
            <a:r>
              <a:rPr lang="cs-CZ" altLang="cs-CZ" sz="1575" dirty="false"/>
              <a:t>rozsah úklidu prostor dětské skupiny po ukončení jiných činností,</a:t>
            </a:r>
          </a:p>
          <a:p>
            <a:pPr algn="just"/>
            <a:r>
              <a:rPr lang="pl-PL" altLang="cs-CZ" sz="1575" dirty="false"/>
              <a:t>výživové normy pro děti od 1 roku věku do 3 let věku (</a:t>
            </a:r>
            <a:r>
              <a:rPr lang="cs-CZ" altLang="cs-CZ" sz="1575" dirty="false"/>
              <a:t>vztahují se na poskytovatele, který zajišťuje stravu a žádá o příspěvek).</a:t>
            </a:r>
          </a:p>
          <a:p>
            <a:pPr marL="0" indent="0" algn="just">
              <a:buNone/>
            </a:pPr>
            <a:endParaRPr lang="cs-CZ" altLang="cs-CZ" sz="1575" dirty="false"/>
          </a:p>
          <a:p>
            <a:pPr marL="0" indent="0" algn="just">
              <a:buNone/>
            </a:pPr>
            <a:r>
              <a:rPr lang="cs-CZ" altLang="cs-CZ" sz="1650" b="true" dirty="false"/>
              <a:t>Vyhláška č. 160/2024 Sb., </a:t>
            </a:r>
            <a:r>
              <a:rPr lang="cs-CZ" altLang="cs-CZ" sz="1650" dirty="false"/>
              <a:t>o hygienických požadavcích na prostory a provoz zařízení </a:t>
            </a:r>
            <a:br>
              <a:rPr lang="cs-CZ" altLang="cs-CZ" sz="1650" dirty="false"/>
            </a:br>
            <a:r>
              <a:rPr lang="cs-CZ" altLang="cs-CZ" sz="1650" dirty="false"/>
              <a:t>a provozoven pro výchovu a vzdělávání dětí a mladistvých a dětských skupin</a:t>
            </a:r>
          </a:p>
          <a:p>
            <a:pPr algn="just"/>
            <a:r>
              <a:rPr lang="cs-CZ" altLang="cs-CZ" sz="1575" dirty="false"/>
              <a:t>hygienické požadavky na prostory a provoz dětské skupiny s kapacitou 13-24 dětí</a:t>
            </a:r>
          </a:p>
          <a:p>
            <a:pPr algn="just"/>
            <a:r>
              <a:rPr lang="cs-CZ" altLang="cs-CZ" sz="1575" dirty="false"/>
              <a:t>účinná od 1.7. 2024, nahradila vyhlášku č. 410/2005 Sb.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5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5DBC6A96-995C-C1D5-C4E4-B0276F74143A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873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755576" y="2780928"/>
            <a:ext cx="7632040" cy="2592288"/>
          </a:xfrm>
        </p:spPr>
        <p:txBody>
          <a:bodyPr/>
          <a:lstStyle/>
          <a:p>
            <a:pPr algn="ctr"/>
            <a:br>
              <a:rPr lang="cs-CZ" dirty="false"/>
            </a:br>
            <a:r>
              <a:rPr lang="cs-CZ" dirty="false"/>
              <a:t>PUBLICITA</a:t>
            </a:r>
            <a:br>
              <a:rPr lang="cs-CZ" dirty="false"/>
            </a:br>
            <a:br>
              <a:rPr lang="cs-CZ" baseline="0" dirty="false"/>
            </a:br>
            <a:br>
              <a:rPr lang="cs-CZ" b="false" baseline="0" dirty="false"/>
            </a:br>
            <a:endParaRPr lang="cs-CZ" sz="3200" b="false" cap="none" dirty="false"/>
          </a:p>
        </p:txBody>
      </p:sp>
    </p:spTree>
    <p:extLst>
      <p:ext uri="{BB962C8B-B14F-4D97-AF65-F5344CB8AC3E}">
        <p14:creationId xmlns:p14="http://schemas.microsoft.com/office/powerpoint/2010/main" val="2947980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CD195-513F-443E-B5E3-1B5209F2EFB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err="true"/>
              <a:t>pUBLICITA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50D9C-EAEA-4DA6-8562-2AC3434916F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90822" y="1484784"/>
            <a:ext cx="8501658" cy="5031216"/>
          </a:xfrm>
        </p:spPr>
        <p:txBody>
          <a:bodyPr/>
          <a:lstStyle/>
          <a:p>
            <a:r>
              <a:rPr lang="cs-CZ" sz="1600" dirty="false"/>
              <a:t>Alespoň 1 povinný plakát min. A3 s informacemi  o projektu – využít je třeba </a:t>
            </a:r>
            <a:r>
              <a:rPr lang="cs-CZ" sz="1600" dirty="false">
                <a:hlinkClick r:id="rId3"/>
              </a:rPr>
              <a:t>el. šablonu </a:t>
            </a:r>
            <a:endParaRPr lang="cs-CZ" sz="1600" dirty="false"/>
          </a:p>
          <a:p>
            <a:pPr algn="just"/>
            <a:r>
              <a:rPr lang="cs-CZ" sz="1600" dirty="false"/>
              <a:t>Po celou dobu realizace projektu</a:t>
            </a:r>
          </a:p>
          <a:p>
            <a:pPr algn="just"/>
            <a:r>
              <a:rPr lang="cs-CZ" sz="1600" dirty="false"/>
              <a:t>V místě realizace projektu snadno viditelném pro veřejnost, jako jsou vstupní prostory budovy</a:t>
            </a:r>
          </a:p>
          <a:p>
            <a:pPr lvl="1" algn="just"/>
            <a:r>
              <a:rPr lang="cs-CZ" sz="1600" dirty="false"/>
              <a:t>Pokud je projekt realizován na více místech, bude umístěn na všech těchto místech</a:t>
            </a:r>
          </a:p>
          <a:p>
            <a:pPr lvl="1" algn="just"/>
            <a:r>
              <a:rPr lang="cs-CZ" sz="1600" dirty="false"/>
              <a:t>Pokud nelze umístit plakát v místě realizace projektu, bude umístěn v sídle příjemce</a:t>
            </a:r>
          </a:p>
          <a:p>
            <a:pPr lvl="1" algn="just"/>
            <a:r>
              <a:rPr lang="cs-CZ" sz="1600" dirty="false"/>
              <a:t>Pokud příjemce realizuje více projektů OPZ+ v jednom místě, je možné pro všechny tyto projekty umístit pouze jeden plakát</a:t>
            </a:r>
          </a:p>
          <a:p>
            <a:pPr marL="414000" lvl="1" indent="0" algn="just">
              <a:buNone/>
            </a:pPr>
            <a:endParaRPr lang="cs-CZ" sz="1600" dirty="false"/>
          </a:p>
          <a:p>
            <a:pPr marL="414000" lvl="1" indent="0" algn="just">
              <a:buNone/>
            </a:pPr>
            <a:r>
              <a:rPr lang="cs-CZ" sz="1600" b="true" dirty="false"/>
              <a:t>Více viz. </a:t>
            </a:r>
            <a:r>
              <a:rPr lang="cs-CZ" sz="1600" b="true" u="sng" dirty="false">
                <a:hlinkClick r:id="rId4"/>
              </a:rPr>
              <a:t>Obecná část pravidel, kap. 19</a:t>
            </a:r>
            <a:endParaRPr lang="cs-CZ" sz="1600" b="true" u="sng" dirty="false"/>
          </a:p>
          <a:p>
            <a:pPr lvl="1" algn="just"/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69CB27-22A7-4FCD-BC72-285341F49F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07311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CD195-513F-443E-B5E3-1B5209F2EFB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- POUŽITÍ</a:t>
            </a:r>
          </a:p>
        </p:txBody>
      </p:sp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0458B081-0546-9069-46B2-A6B3F012BAB3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0828" y="1484313"/>
            <a:ext cx="6663894" cy="432117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69CB27-22A7-4FCD-BC72-285341F49F0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419184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Nejčastější nedostatky Zpráv o realizaci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b="true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Smlouva o poskytování služby péče o dítě v dětské skupině neobsahuje povinné náležitosti  -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chybí ustanovení v případě kombinace pravidelných a nepravidelných smluv, vnitřní pravidla a plán výchovy a péče nejsou přílohou smlouvy, smlouva neobsahuje konečnou cenou za službu - obsahuje např. jen odkaz na ceník na webu... </a:t>
            </a:r>
            <a:r>
              <a:rPr lang="cs-CZ" sz="1800" b="true" kern="100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není v závazné šabloně</a:t>
            </a:r>
            <a:endParaRPr lang="cs-CZ" sz="1800" b="true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Nesprávný přenos údajů ze Smlouvy do Souhrnné tabulky k obsazeným kapacitním místům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administrativní chyby (překlepy apod.), chybně vyplněná platnost smlouvy v případě jejího pozdějšího podpisu, chybně vyplněná doba přítomnosti dítěte podle pravidelných smluv…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Nedostatky v indikátorech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(nevyplněné komentáře, rozdílné hodnoty u indikátoru </a:t>
            </a:r>
            <a:r>
              <a:rPr lang="cs-CZ" sz="1800" i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600000 Celkový počet účastníků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800" i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501100 Počet osob využívajících zařízení péče o děti předškolního věku, rozdílné hodnoty mezi indikátory a specifickými datovými položkami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87290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664EA3D-695C-7B58-1FEE-73BF21769CE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Nejčastější nedostatky Zpráv o realizaci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19CBB921-5B7E-9DAC-DCE8-D1D0E448F419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549924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cs-CZ" sz="18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Nedostatečné podpisy </a:t>
            </a:r>
            <a:r>
              <a:rPr lang="cs-CZ" sz="1800" b="true" kern="100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xportu z docházkového systému dětí s nepravidelnou docházkou -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podepsán pouze na košilce – musí být podepsán přímo dokument s docházkou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Překročení max. výše poplatku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často z důvodu jeho odstupňované výše dle četnosti docházky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Nenahlášení přerušení provozu dětské skupiny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pozor, sankce 1% z CZV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Chybějící prvky publicity 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(většinou absence log)</a:t>
            </a:r>
            <a:endParaRPr lang="cs-CZ" sz="1800" b="true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b="true" kern="100" dirty="fals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b="true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Doporučení:</a:t>
            </a:r>
            <a: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nazývejte skeny smluv jmény dětí, nikoliv rodičů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kern="100" dirty="fals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F7BE4-6BB2-6A8F-A24F-6CEE8C68657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54</a:t>
            </a:fld>
            <a:endParaRPr lang="cs-CZ" dirty="false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C8EA974-3608-41AE-B4DE-31EB715137E4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509120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185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Změny projektu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4179716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Změny projektu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268760"/>
            <a:ext cx="8064000" cy="524724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cs-CZ" sz="1600" b="true" u="sng" dirty="false"/>
              <a:t>Podstatné změny </a:t>
            </a:r>
            <a:r>
              <a:rPr lang="cs-CZ" sz="1600" b="true" dirty="false"/>
              <a:t>– před jejich provedením je potřeba souhlas Řídicího orgánu (ŘO)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 vyžadující vydání změnového právního aktu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 nevyžadující vydání změnového právního aktu</a:t>
            </a:r>
          </a:p>
          <a:p>
            <a:pPr marL="0" lvl="2" indent="0" algn="just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ŘO má na posouzení změny </a:t>
            </a:r>
            <a:r>
              <a:rPr lang="cs-CZ" sz="1600" b="true" dirty="false"/>
              <a:t>20 pracovních dnů </a:t>
            </a:r>
            <a:r>
              <a:rPr lang="cs-CZ" sz="1600" dirty="false"/>
              <a:t>(od předložení žádosti o změnu). Změna nesmí být provedena před schválením ze strany ŘO, resp. před vydáním změnového právního aktu.</a:t>
            </a:r>
          </a:p>
          <a:p>
            <a:pPr algn="just">
              <a:spcBef>
                <a:spcPts val="0"/>
              </a:spcBef>
            </a:pPr>
            <a:r>
              <a:rPr lang="cs-CZ" sz="1600" b="true" u="sng" dirty="false"/>
              <a:t>Nepodstatné změny </a:t>
            </a:r>
            <a:r>
              <a:rPr lang="cs-CZ" sz="1600" b="true" dirty="false"/>
              <a:t>– nevyžadují změnu právního aktu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změny, o kterých je potřeba informovat ŘO bez zbytečného prodlení od data provedení změny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false"/>
              <a:t>změny, o kterých je potřeba informovat ŘO spolu se zprávou o realizaci projektu </a:t>
            </a:r>
          </a:p>
          <a:p>
            <a:pPr marL="432000" lvl="2" indent="-432000" algn="just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b="true" dirty="false"/>
              <a:t>změny v osobě příjemce – </a:t>
            </a:r>
            <a:r>
              <a:rPr lang="cs-CZ" sz="1600" dirty="false"/>
              <a:t>detailně viz SČP kap. 7. 1. 3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996369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err="true"/>
              <a:t>NEPODSTAtNÉ</a:t>
            </a:r>
            <a:r>
              <a:rPr lang="cs-CZ" dirty="false"/>
              <a:t>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268760"/>
            <a:ext cx="8064000" cy="4968552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true" dirty="false"/>
              <a:t>Informovat ŘO bez zbytečného prodlení od data provedení změny</a:t>
            </a:r>
          </a:p>
          <a:p>
            <a:pPr lvl="1"/>
            <a:r>
              <a:rPr lang="cs-CZ" sz="1600" dirty="false"/>
              <a:t>kontaktní osoby projektu či adresy pro doručení</a:t>
            </a:r>
          </a:p>
          <a:p>
            <a:pPr lvl="1"/>
            <a:r>
              <a:rPr lang="cs-CZ" sz="1600" dirty="false"/>
              <a:t>sídla příjemce podpory; </a:t>
            </a:r>
          </a:p>
          <a:p>
            <a:pPr lvl="1"/>
            <a:r>
              <a:rPr lang="cs-CZ" sz="1600" dirty="false"/>
              <a:t>osob statutárních orgánu příjemce;</a:t>
            </a:r>
          </a:p>
          <a:p>
            <a:pPr lvl="1"/>
            <a:r>
              <a:rPr lang="cs-CZ" sz="1600" dirty="false"/>
              <a:t>názvu příjemce (za podmínky dodržení pravidel pro změny příjemce, viz kap. 7.1.3 SČP).</a:t>
            </a:r>
          </a:p>
          <a:p>
            <a:pPr marL="414000" lvl="1" indent="0">
              <a:buNone/>
            </a:pPr>
            <a:endParaRPr lang="cs-CZ" sz="2400" dirty="false"/>
          </a:p>
          <a:p>
            <a:pPr marL="414000" lvl="1" indent="0">
              <a:buNone/>
            </a:pPr>
            <a:r>
              <a:rPr lang="cs-CZ" sz="1600" dirty="false"/>
              <a:t>O provedení nepodstatných změn týkajících se </a:t>
            </a:r>
            <a:r>
              <a:rPr lang="cs-CZ" sz="1600" b="true" dirty="false"/>
              <a:t>rozpočtu </a:t>
            </a:r>
            <a:r>
              <a:rPr lang="cs-CZ" sz="1600" dirty="false"/>
              <a:t>je příjemce povinen informovat ŘO (tj. odeslat v MS2021+ žádost o změnu) </a:t>
            </a:r>
            <a:r>
              <a:rPr lang="cs-CZ" sz="1600" u="sng" dirty="false"/>
              <a:t>nejpozději 10 pracovních dnů před termínem, kdy má/plánuje předložit zprávu o realizaci projektu </a:t>
            </a:r>
            <a:r>
              <a:rPr lang="cs-CZ" sz="1600" dirty="false"/>
              <a:t>za sledované období, ve kterém k nepodstatné změně došlo.</a:t>
            </a:r>
          </a:p>
          <a:p>
            <a:pPr lvl="1"/>
            <a:endParaRPr lang="cs-CZ" dirty="false"/>
          </a:p>
          <a:p>
            <a:pPr lvl="1"/>
            <a:endParaRPr lang="cs-CZ" dirty="false"/>
          </a:p>
          <a:p>
            <a:pPr marL="414000" lvl="1" indent="0">
              <a:buNone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227030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NEPODSTATNÉ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844824"/>
            <a:ext cx="8064000" cy="4536504"/>
          </a:xfrm>
        </p:spPr>
        <p:txBody>
          <a:bodyPr/>
          <a:lstStyle/>
          <a:p>
            <a:r>
              <a:rPr lang="cs-CZ" sz="1600" b="true" dirty="false"/>
              <a:t>přesun prostředků mezi jednotkami </a:t>
            </a:r>
            <a:r>
              <a:rPr lang="cs-CZ" sz="1600" dirty="false"/>
              <a:t>v aktivitě „Provoz dětské skupiny“ nebo přesun prostředků mezi aktivitami v podobě přesunu prostředků z aktivity „Navýšení jednotkových nákladů“ do aktivity „Provoz dětské skupiny“ a dále mezi jednotkami v aktivitě „Provoz dětské skupiny“ pro jednotlivé kalendářní roky </a:t>
            </a:r>
          </a:p>
          <a:p>
            <a:r>
              <a:rPr lang="cs-CZ" sz="1600" b="true" dirty="false"/>
              <a:t>doplnění nových jednotek s jednotkovým nákladem platným pro rok realizace aktivity </a:t>
            </a:r>
            <a:r>
              <a:rPr lang="cs-CZ" sz="1600" dirty="false"/>
              <a:t>bez navýšení celkového rozpočtu projektu (např. doplnění jednotky „2025 Obsazené místo v dětské skupině za půlden pro mladší děti“, která bude na výzvě v IS KP21+ k dispozici v roce 2025 po zveřejnění výše normativu pro rok 2025)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297136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NEPODSTATNÉ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844824"/>
            <a:ext cx="8064000" cy="453650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1600" b="true" dirty="false"/>
              <a:t>Příklad: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100" b="true" dirty="false"/>
              <a:t>Harmonogram projektu 1.7.2022 – 30.6.2023 (pouze mladší děti v žádosti o podporu + stravování)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1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1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59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83899F-47C0-2FFD-6ADF-6057E7C5C8D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92896"/>
            <a:ext cx="847143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8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false">
                <a:solidFill>
                  <a:schemeClr val="accent1">
                    <a:lumMod val="50000"/>
                  </a:schemeClr>
                </a:solidFill>
              </a:rPr>
              <a:t>Metodické materiály a příručky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7200" y="2057401"/>
            <a:ext cx="8327268" cy="33944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300"/>
              </a:spcBef>
              <a:buSzPct val="110000"/>
              <a:buNone/>
            </a:pPr>
            <a:r>
              <a:rPr lang="cs-CZ" sz="1800" b="true" dirty="false"/>
              <a:t>ZDARMA KE STAŽENÍ</a:t>
            </a:r>
          </a:p>
          <a:p>
            <a:pPr>
              <a:spcBef>
                <a:spcPts val="300"/>
              </a:spcBef>
              <a:buSzPct val="110000"/>
            </a:pPr>
            <a:r>
              <a:rPr lang="cs-CZ" sz="2100" dirty="false"/>
              <a:t>Vydané informační a metodické materiály </a:t>
            </a:r>
            <a:br>
              <a:rPr lang="cs-CZ" sz="2100" dirty="false"/>
            </a:br>
            <a:r>
              <a:rPr lang="cs-CZ" sz="1800" dirty="false">
                <a:hlinkClick r:id="rId2"/>
              </a:rPr>
              <a:t>Podpora implementace dětských skupin - Informační materiály (dsmpsv.cz)</a:t>
            </a:r>
            <a:endParaRPr lang="cs-CZ" sz="1800" dirty="false"/>
          </a:p>
          <a:p>
            <a:pPr marL="269081" indent="0">
              <a:spcBef>
                <a:spcPts val="300"/>
              </a:spcBef>
              <a:buSzPct val="110000"/>
              <a:buNone/>
            </a:pPr>
            <a:r>
              <a:rPr lang="cs-CZ" sz="1800" dirty="false">
                <a:hlinkClick r:id="rId3"/>
              </a:rPr>
              <a:t>Metodické materiály (mpsv.cz)</a:t>
            </a:r>
            <a:endParaRPr lang="cs-CZ" sz="1800" dirty="false"/>
          </a:p>
          <a:p>
            <a:pPr>
              <a:spcBef>
                <a:spcPts val="300"/>
              </a:spcBef>
              <a:buSzPct val="110000"/>
            </a:pPr>
            <a:r>
              <a:rPr lang="cs-CZ" sz="2100" dirty="false"/>
              <a:t>Balíček pro municipality </a:t>
            </a:r>
            <a:br>
              <a:rPr lang="cs-CZ" sz="2100" dirty="false"/>
            </a:br>
            <a:r>
              <a:rPr lang="cs-CZ" sz="1800" dirty="false">
                <a:hlinkClick r:id="rId4"/>
              </a:rPr>
              <a:t>Podpora implementace dětských skupin - Balíček pro municipality k zřízení dětské skupiny v obci (dsmpsv.cz)</a:t>
            </a:r>
            <a:endParaRPr lang="cs-CZ" sz="1800" dirty="false"/>
          </a:p>
          <a:p>
            <a:pPr>
              <a:spcBef>
                <a:spcPts val="300"/>
              </a:spcBef>
              <a:buSzPct val="110000"/>
            </a:pPr>
            <a:r>
              <a:rPr lang="cs-CZ" sz="2100" dirty="false"/>
              <a:t>E-learning a online vzdělávání </a:t>
            </a:r>
            <a:br>
              <a:rPr lang="cs-CZ" sz="1800" dirty="false"/>
            </a:br>
            <a:r>
              <a:rPr lang="cs-CZ" sz="1800" dirty="false">
                <a:hlinkClick r:id="rId5"/>
              </a:rPr>
              <a:t>Podpora implementace dětských skupin - On-line vzdělávání (dsmpsv.cz)</a:t>
            </a: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6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01A4C6A3-36BD-E410-60DD-242C6C0FA6C0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8053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PODSTATNÉ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995232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true" dirty="false">
                <a:solidFill>
                  <a:srgbClr val="7030A0"/>
                </a:solidFill>
              </a:rPr>
              <a:t>Nevyžadující</a:t>
            </a:r>
            <a:r>
              <a:rPr lang="cs-CZ" sz="1800" b="true" dirty="false"/>
              <a:t> vydání změnového právního 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false"/>
              <a:t>změna bankovního účtu projektu (doložená dokladem/potvrzením o vlastnictví účtu)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false"/>
              <a:t>změna adresy realizace – </a:t>
            </a:r>
            <a:r>
              <a:rPr lang="cs-CZ" sz="1800" dirty="false">
                <a:solidFill>
                  <a:srgbClr val="FF0000"/>
                </a:solidFill>
              </a:rPr>
              <a:t>lze pouze z důvodu písemně doloženého zásahu vyšší moci  a pouze v katastrálním území okresu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false"/>
              <a:t>zvýšení počtu disponibilních míst v dětské skupině (navýšení kapacity), bez navýšení celkové výše rozpočtu projektu.</a:t>
            </a:r>
          </a:p>
          <a:p>
            <a:pPr marL="4140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sz="1800" dirty="false"/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true" dirty="false">
                <a:solidFill>
                  <a:srgbClr val="00B050"/>
                </a:solidFill>
              </a:rPr>
              <a:t>Vyžadující </a:t>
            </a:r>
            <a:r>
              <a:rPr lang="cs-CZ" sz="1800" b="true" dirty="false"/>
              <a:t>vydání změnového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změna délky aktivity Vytvoření dětské skupiny (max. 12 měsíců)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změna termínu ukončení realizace projektu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false"/>
              <a:t>snížení kapacity zařízení (pouze během aktivity „Vytvoření dětské skupiny“)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365603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false"/>
              <a:t>Vytváření žádosti o změnu (ŽOZ) v IS KP21+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3922861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Postup při podávání žádosti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false">
                <a:solidFill>
                  <a:srgbClr val="FF0000"/>
                </a:solidFill>
              </a:rPr>
              <a:t>POZOR! </a:t>
            </a:r>
            <a:r>
              <a:rPr lang="cs-CZ" sz="2000" dirty="false"/>
              <a:t>Veškeré žádosti o změnu/</a:t>
            </a:r>
            <a:r>
              <a:rPr lang="cs-CZ" sz="2000" dirty="false" err="true"/>
              <a:t>ZoR</a:t>
            </a:r>
            <a:r>
              <a:rPr lang="cs-CZ" sz="2000" dirty="false"/>
              <a:t>/</a:t>
            </a:r>
            <a:r>
              <a:rPr lang="cs-CZ" sz="2000" dirty="false" err="true"/>
              <a:t>ŽoP</a:t>
            </a:r>
            <a:r>
              <a:rPr lang="cs-CZ" sz="2000" dirty="false"/>
              <a:t> se zasílají jen v elektronické podobě prostřednictvím IS KP21+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62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3284984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41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Změnové řízení v IS KP21+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dirty="false">
                <a:hlinkClick r:id="rId2"/>
              </a:rPr>
              <a:t>Pokyny ke zpracování žádosti o změnu v IS KP21+</a:t>
            </a:r>
            <a:r>
              <a:rPr lang="cs-CZ" sz="2000" b="true" dirty="false"/>
              <a:t> </a:t>
            </a:r>
            <a:r>
              <a:rPr lang="cs-CZ" sz="2000" dirty="false"/>
              <a:t>- pokyny k podání </a:t>
            </a:r>
            <a:r>
              <a:rPr lang="cs-CZ" sz="2000" dirty="false" err="true"/>
              <a:t>ŽoZ</a:t>
            </a:r>
            <a:endParaRPr lang="cs-CZ" sz="2000" dirty="false"/>
          </a:p>
          <a:p>
            <a:pPr marL="0" indent="0">
              <a:buNone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Záložka </a:t>
            </a:r>
            <a:r>
              <a:rPr lang="cs-CZ" sz="1600" b="true" dirty="false"/>
              <a:t>Žádost o změnu:</a:t>
            </a:r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b="true" dirty="false"/>
          </a:p>
          <a:p>
            <a:pPr marL="252000" lvl="3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Vytvořit žádost o změnu</a:t>
            </a:r>
          </a:p>
          <a:p>
            <a:pPr marL="684000" lvl="3" indent="-4320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false"/>
          </a:p>
          <a:p>
            <a:pPr marL="252000" lvl="3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Výběr obrazovek pro vykázání změn</a:t>
            </a:r>
          </a:p>
          <a:p>
            <a:pPr marL="684000" lvl="3" indent="-4320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600" dirty="false"/>
          </a:p>
          <a:p>
            <a:pPr marL="252000" lvl="3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Tlačítko SPUSTIT zcela dole na stránce s výběrem obrazovek</a:t>
            </a:r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63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DEE92A3-DB8C-6B63-08DC-506F6386B0B5}"/>
              </a:ext>
            </a:extLst>
          </p:cNvPr>
          <p:cNvCxnSpPr/>
          <p:nvPr/>
        </p:nvCxnSpPr>
        <p:spPr>
          <a:xfrm>
            <a:off x="4644008" y="364502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37CC2FC-D8AF-0D43-C68C-7640A399DE9C}"/>
              </a:ext>
            </a:extLst>
          </p:cNvPr>
          <p:cNvCxnSpPr/>
          <p:nvPr/>
        </p:nvCxnSpPr>
        <p:spPr>
          <a:xfrm>
            <a:off x="4644008" y="450912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617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Změnové řízení v IS KP21+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b="true" dirty="false"/>
              <a:t>Odůvodnění žádosti </a:t>
            </a:r>
            <a:r>
              <a:rPr lang="cs-CZ" sz="1600" dirty="false"/>
              <a:t>o změnu je třeba popsat na úvodní obrazovce </a:t>
            </a:r>
            <a:r>
              <a:rPr lang="cs-CZ" sz="1600" dirty="false" err="true"/>
              <a:t>ŽoZ</a:t>
            </a:r>
            <a:r>
              <a:rPr lang="cs-CZ" sz="1600" dirty="false"/>
              <a:t>, případně je možné vložit jako přílohu </a:t>
            </a:r>
            <a:r>
              <a:rPr lang="cs-CZ" sz="1600" dirty="false" err="true"/>
              <a:t>ŽoZ</a:t>
            </a:r>
            <a:r>
              <a:rPr lang="cs-CZ" sz="1600" dirty="false"/>
              <a:t>. 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u="sng" dirty="false"/>
              <a:t>Po změně/úpravě </a:t>
            </a:r>
            <a:r>
              <a:rPr lang="cs-CZ" sz="1600" dirty="false"/>
              <a:t>záznamu musí být v poli AKCE PROVÁDĚNÁ SE ZÁZNAMEM, hodnota </a:t>
            </a:r>
            <a:r>
              <a:rPr lang="cs-CZ" sz="1600" b="true" dirty="false"/>
              <a:t>ZÁZNAM UPRAVEN </a:t>
            </a:r>
            <a:r>
              <a:rPr lang="cs-CZ" sz="1600" dirty="false"/>
              <a:t>(tato hodnota je přednastavena, uživatel nemusí nic měnit). 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V případě </a:t>
            </a:r>
            <a:r>
              <a:rPr lang="cs-CZ" sz="1600" u="sng" dirty="false"/>
              <a:t>odstranění záznamu z dat projektu </a:t>
            </a:r>
            <a:r>
              <a:rPr lang="cs-CZ" sz="1600" dirty="false"/>
              <a:t>(záznamu vytvořeného na projektu dříve než v aktuální žádosti o změnu) je nutné v poli AKCE PROVÁDĚNÁ SE ZÁZNAMEM, vybrat z číselníku hodnotu </a:t>
            </a:r>
            <a:r>
              <a:rPr lang="cs-CZ" sz="1600" b="true" dirty="false"/>
              <a:t>ZÁZNAM SMAZÁN.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b="true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V případě, že žadatel požaduje </a:t>
            </a:r>
            <a:r>
              <a:rPr lang="cs-CZ" sz="1600" u="sng" dirty="false"/>
              <a:t>vytvoření nového záznamu</a:t>
            </a:r>
            <a:r>
              <a:rPr lang="cs-CZ" sz="1600" dirty="false"/>
              <a:t>, využije tlačítko NOVÝ ZÁZNAM. Tímto vznikne nový záznam, u kterého příjemce v datovém poli Akce prováděná se záznamem, vybere </a:t>
            </a:r>
            <a:r>
              <a:rPr lang="cs-CZ" sz="1600" b="true" dirty="false"/>
              <a:t>ZÁZNAM VYTVOŘEN, </a:t>
            </a:r>
            <a:r>
              <a:rPr lang="cs-CZ" sz="1600" dirty="false"/>
              <a:t>doplní požadované údaje a záznam uloží. Po schválení </a:t>
            </a:r>
            <a:r>
              <a:rPr lang="cs-CZ" sz="1600" dirty="false" err="true"/>
              <a:t>ŽoZ</a:t>
            </a:r>
            <a:r>
              <a:rPr lang="cs-CZ" sz="1600" dirty="false"/>
              <a:t> bude tento nový záznam promítnut na data projektu. </a:t>
            </a:r>
            <a:endParaRPr lang="cs-CZ" sz="1600" b="true" dirty="false"/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dirty="false"/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153144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Změnové řízení v IS KP21+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Zaslání na ŘO:</a:t>
            </a:r>
          </a:p>
          <a:p>
            <a:pPr marL="684000" lvl="3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b="true" dirty="false"/>
              <a:t>Kontrola </a:t>
            </a:r>
            <a:r>
              <a:rPr lang="cs-CZ" sz="1600" dirty="false"/>
              <a:t>– </a:t>
            </a:r>
            <a:r>
              <a:rPr lang="cs-CZ" sz="1600" b="true" dirty="false"/>
              <a:t>finalizace</a:t>
            </a:r>
            <a:r>
              <a:rPr lang="cs-CZ" sz="1600" dirty="false"/>
              <a:t> – </a:t>
            </a:r>
            <a:r>
              <a:rPr lang="cs-CZ" sz="1600" b="true" dirty="false"/>
              <a:t>podpis </a:t>
            </a:r>
            <a:r>
              <a:rPr lang="cs-CZ" sz="1600" b="true" dirty="false" err="true"/>
              <a:t>ŽoZ</a:t>
            </a:r>
            <a:r>
              <a:rPr lang="cs-CZ" sz="1600" b="true" dirty="false"/>
              <a:t> </a:t>
            </a:r>
            <a:r>
              <a:rPr lang="pl-PL" sz="1600" dirty="false"/>
              <a:t>(podpisem je ŽoZ automaticky podána na ŘO)</a:t>
            </a:r>
          </a:p>
          <a:p>
            <a:pPr marL="252000" lvl="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pl-PL" dirty="false"/>
          </a:p>
          <a:p>
            <a:pPr marL="252000" lvl="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POZOR na správné zdůvodnění:</a:t>
            </a:r>
          </a:p>
          <a:p>
            <a:pPr marL="252000" lvl="3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- při změně harmonogramu (prodloužení doby budování) uveďte, co zpoždění způsobilo a jaké náležitosti ke splnění zápisu do evidence Vás ještě čekají a jaký čas na ně máte vyhrazen – toto stanovte s ohledem na správní lhůty daných úřadů (KHS, e-EDS apod.) s rezervou. </a:t>
            </a: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689658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Administrace na straně ŘO (změny vyžádané příjemcem)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ŘO určí druh změny (podstatná se změnou PA, bez změny PA, nepodstatná změna). 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V závislosti na druhu změny probíhá schvalovací proces.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Je-li třeba opravu </a:t>
            </a:r>
            <a:r>
              <a:rPr lang="cs-CZ" sz="1600" dirty="false" err="true"/>
              <a:t>ŽoZ</a:t>
            </a:r>
            <a:r>
              <a:rPr lang="cs-CZ" sz="1600" dirty="false"/>
              <a:t>, ŘO vrátí k dopracování (s vysvětlením, co je potřeba upravit a do jakého termínu), jinak bude </a:t>
            </a:r>
            <a:r>
              <a:rPr lang="cs-CZ" sz="1600" dirty="false" err="true"/>
              <a:t>ŽoZ</a:t>
            </a:r>
            <a:r>
              <a:rPr lang="cs-CZ" sz="1600" dirty="false"/>
              <a:t> buď </a:t>
            </a:r>
            <a:r>
              <a:rPr lang="cs-CZ" sz="1600" b="true" dirty="false"/>
              <a:t>schválena ŘO</a:t>
            </a:r>
            <a:r>
              <a:rPr lang="cs-CZ" sz="1600" dirty="false"/>
              <a:t> nebo </a:t>
            </a:r>
            <a:r>
              <a:rPr lang="cs-CZ" sz="1600" b="true" dirty="false"/>
              <a:t>zamítnuta ŘO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b="true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000" b="true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b="true" dirty="false"/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	</a:t>
            </a:r>
            <a:r>
              <a:rPr lang="cs-CZ" sz="1600" dirty="false"/>
              <a:t>V případě nejasností k problematice Žádostí o změnu kontaktujte prosím </a:t>
            </a:r>
            <a:r>
              <a:rPr lang="cs-CZ" sz="1600" b="true" dirty="false">
                <a:hlinkClick r:id="rId2"/>
              </a:rPr>
              <a:t>technickou podporu OPZ+ </a:t>
            </a:r>
            <a:r>
              <a:rPr lang="cs-CZ" sz="1600" dirty="false"/>
              <a:t>na TECHNICKÁ PODPORA UŽIVATELŮM OPZ+ </a:t>
            </a:r>
            <a:endParaRPr lang="cs-CZ" sz="1600" b="true" dirty="false"/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66</a:t>
            </a:fld>
            <a:endParaRPr lang="cs-CZ" dirty="false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0B67B2-3712-0627-B2D3-E0CC73616E70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/>
          <a:srcRect l="2882" r="15142"/>
          <a:stretch/>
        </p:blipFill>
        <p:spPr>
          <a:xfrm>
            <a:off x="611560" y="3717032"/>
            <a:ext cx="64807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313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Administrace na straně ŘO </a:t>
            </a:r>
            <a:br>
              <a:rPr lang="cs-CZ" dirty="false"/>
            </a:br>
            <a:r>
              <a:rPr lang="cs-CZ" dirty="false"/>
              <a:t>(Změny vyžádané ŘO)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256584"/>
          </a:xfrm>
        </p:spPr>
        <p:txBody>
          <a:bodyPr/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ŘO vytvoří </a:t>
            </a:r>
            <a:r>
              <a:rPr lang="cs-CZ" sz="1600" dirty="false" err="true"/>
              <a:t>ŽoZ</a:t>
            </a:r>
            <a:r>
              <a:rPr lang="cs-CZ" sz="1600" dirty="false"/>
              <a:t> a zašle příjemci (stav </a:t>
            </a:r>
            <a:r>
              <a:rPr lang="cs-CZ" sz="1600" dirty="false" err="true"/>
              <a:t>ŽoZ</a:t>
            </a:r>
            <a:r>
              <a:rPr lang="cs-CZ" sz="1600" dirty="false"/>
              <a:t> – rozpracována). O zaslání </a:t>
            </a:r>
            <a:r>
              <a:rPr lang="cs-CZ" sz="1600" dirty="false" err="true"/>
              <a:t>ŽoZ</a:t>
            </a:r>
            <a:r>
              <a:rPr lang="cs-CZ" sz="1600" dirty="false"/>
              <a:t> informuje systémová depeše.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Do odůvodnění vrácení </a:t>
            </a:r>
            <a:r>
              <a:rPr lang="cs-CZ" sz="1600" dirty="false" err="true"/>
              <a:t>ŽoZ</a:t>
            </a:r>
            <a:r>
              <a:rPr lang="cs-CZ" sz="1600" dirty="false"/>
              <a:t> uvede ŘO důvody pro její založení, příp. zašle depeši. </a:t>
            </a:r>
          </a:p>
          <a:p>
            <a:pPr marL="432000" lvl="2" indent="-43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600" dirty="false"/>
              <a:t>Příjemce se se změnou seznámí, příp. ji dopracuje.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true" dirty="false"/>
              <a:t>Kontrola</a:t>
            </a:r>
            <a:r>
              <a:rPr lang="cs-CZ" sz="1600" dirty="false"/>
              <a:t> –</a:t>
            </a:r>
            <a:r>
              <a:rPr lang="cs-CZ" sz="1600" b="true" dirty="false"/>
              <a:t> finalizace </a:t>
            </a:r>
            <a:r>
              <a:rPr lang="cs-CZ" sz="1600" dirty="false"/>
              <a:t>– </a:t>
            </a:r>
            <a:r>
              <a:rPr lang="cs-CZ" sz="1600" b="true" dirty="false"/>
              <a:t>podpis</a:t>
            </a:r>
            <a:r>
              <a:rPr lang="cs-CZ" sz="1600" dirty="false"/>
              <a:t> = odeslání na ŘO</a:t>
            </a:r>
          </a:p>
          <a:p>
            <a:pPr marL="432000" lvl="2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false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dirty="false"/>
              <a:t>Schvalovací proces na ŘO</a:t>
            </a:r>
          </a:p>
          <a:p>
            <a:pPr marL="0" indent="0">
              <a:buNone/>
            </a:pPr>
            <a:endParaRPr lang="cs-CZ" sz="2000" dirty="false"/>
          </a:p>
          <a:p>
            <a:pPr marL="0" indent="0"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67</a:t>
            </a:fld>
            <a:endParaRPr lang="cs-CZ" dirty="false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90005D2-DBB6-1326-11B0-EEE9D2F9ABC1}"/>
              </a:ext>
            </a:extLst>
          </p:cNvPr>
          <p:cNvCxnSpPr>
            <a:cxnSpLocks/>
          </p:cNvCxnSpPr>
          <p:nvPr/>
        </p:nvCxnSpPr>
        <p:spPr>
          <a:xfrm>
            <a:off x="4427984" y="3573016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693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539552" y="3429000"/>
            <a:ext cx="7704856" cy="1440160"/>
          </a:xfrm>
        </p:spPr>
        <p:txBody>
          <a:bodyPr/>
          <a:lstStyle/>
          <a:p>
            <a:pPr algn="ctr"/>
            <a:r>
              <a:rPr lang="cs-CZ" dirty="false"/>
              <a:t>Vytváření zprávy </a:t>
            </a:r>
            <a:br>
              <a:rPr lang="cs-CZ" dirty="false"/>
            </a:br>
            <a:r>
              <a:rPr lang="cs-CZ" dirty="false"/>
              <a:t>o realizaci (</a:t>
            </a:r>
            <a:r>
              <a:rPr lang="cs-CZ" dirty="false" err="true"/>
              <a:t>ZoR</a:t>
            </a:r>
            <a:r>
              <a:rPr lang="cs-CZ" dirty="false"/>
              <a:t>) v IS KP21+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15336428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1600" dirty="false"/>
          </a:p>
          <a:p>
            <a:pPr marL="0" indent="0" algn="ctr">
              <a:buNone/>
            </a:pPr>
            <a:endParaRPr lang="cs-CZ" sz="1800" dirty="false"/>
          </a:p>
          <a:p>
            <a:pPr marL="0" indent="0" algn="ctr">
              <a:buNone/>
            </a:pPr>
            <a:r>
              <a:rPr lang="cs-CZ" sz="1800" dirty="false"/>
              <a:t>nová záložka s názvem </a:t>
            </a:r>
            <a:r>
              <a:rPr lang="cs-CZ" sz="1800" b="true" dirty="false"/>
              <a:t>ZPRÁVY O REALIZACI </a:t>
            </a:r>
            <a:r>
              <a:rPr lang="cs-CZ" sz="1800" dirty="false"/>
              <a:t>na úvodní stránce projektu.</a:t>
            </a:r>
          </a:p>
          <a:p>
            <a:pPr marL="0" indent="0" algn="ctr">
              <a:buNone/>
            </a:pPr>
            <a:endParaRPr lang="cs-CZ" sz="1800" dirty="false"/>
          </a:p>
          <a:p>
            <a:pPr marL="0" indent="0" algn="ctr">
              <a:buNone/>
            </a:pPr>
            <a:r>
              <a:rPr lang="cs-CZ" sz="1800" dirty="false"/>
              <a:t>založit novou ZPRÁVU/INFORMACI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69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E67B793-0D3E-45D0-0945-AA29FB8F4CE5}"/>
              </a:ext>
            </a:extLst>
          </p:cNvPr>
          <p:cNvCxnSpPr/>
          <p:nvPr/>
        </p:nvCxnSpPr>
        <p:spPr>
          <a:xfrm>
            <a:off x="4427984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7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Provoz DS – pečující osoby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7200" y="1958079"/>
            <a:ext cx="8229600" cy="3523149"/>
          </a:xfrm>
        </p:spPr>
        <p:txBody>
          <a:bodyPr>
            <a:noAutofit/>
          </a:bodyPr>
          <a:lstStyle/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13" b="true" dirty="false"/>
              <a:t>Pečující osoby a počet dětí</a:t>
            </a:r>
            <a:endParaRPr lang="cs-CZ" altLang="cs-CZ" sz="1613" dirty="false"/>
          </a:p>
          <a:p>
            <a:pPr lvl="1" algn="just">
              <a:spcBef>
                <a:spcPts val="150"/>
              </a:spcBef>
              <a:tabLst>
                <a:tab pos="1681163" algn="l"/>
              </a:tabLst>
            </a:pPr>
            <a:r>
              <a:rPr lang="cs-CZ" altLang="cs-CZ" sz="1500" dirty="false"/>
              <a:t>Do 6 dětí 1 pečující osoba, 7-12 dětí 2 pečující osoby, 13-24 dětí 3 pečující osoby (pro počet pečujících osob je rozhodný počet aktuálně současně přítomných dětí).</a:t>
            </a:r>
          </a:p>
          <a:p>
            <a:pPr lvl="1" algn="just">
              <a:spcBef>
                <a:spcPts val="150"/>
              </a:spcBef>
              <a:tabLst>
                <a:tab pos="1681163" algn="l"/>
              </a:tabLst>
            </a:pPr>
            <a:r>
              <a:rPr lang="cs-CZ" altLang="cs-CZ" sz="1500" dirty="false"/>
              <a:t>Poskytovatel je povinen zohlednit zdravotní stav dětí, dobu pobytu dětí v dětské skupině a věk dětí, zejména počet dětí ve věku do 2 let.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13" b="true" dirty="false"/>
              <a:t>Pečující osoby musí být bezúhonné, zdravotně a odborně způsobilé. 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13" b="true" dirty="false"/>
              <a:t>Odborná způsobilost </a:t>
            </a:r>
            <a:r>
              <a:rPr lang="cs-CZ" altLang="cs-CZ" sz="1613" dirty="false"/>
              <a:t>– zákonem specifikovaná kvalifikace v oblasti pedagogické, zdravotní, sociální, PK Chůva do zahájení povinné školní docházky a PK Chůva pro děti v DS.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13" dirty="false"/>
              <a:t>Alespoň 1 pečující osoba se  zdravotním vzděláním nebo novou PK Chůva pro děti v DS. 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13" dirty="false"/>
              <a:t>Alespoň 1 pečující osoba s pedagogickým vzděláním v případě dětí starší věkové kategorie (nejméně 20 hod týdně).</a:t>
            </a:r>
          </a:p>
          <a:p>
            <a:pPr marL="257175" lvl="1" indent="-257175" algn="just">
              <a:spcBef>
                <a:spcPts val="75"/>
              </a:spcBef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13" b="true" dirty="false"/>
              <a:t>Další vzdělávání v oblasti péče o děti </a:t>
            </a:r>
            <a:r>
              <a:rPr lang="cs-CZ" altLang="cs-CZ" sz="1613" dirty="false"/>
              <a:t>v rozsahu nejméně 8 hod ročně, z toho nejméně jednou za 2 roky kurz první pomoci zaměřený na dětský věk (MPSV umožňuje </a:t>
            </a:r>
            <a:r>
              <a:rPr lang="cs-CZ" altLang="cs-CZ" sz="1613" b="true" dirty="false"/>
              <a:t>e-learning ZDARMA</a:t>
            </a:r>
            <a:r>
              <a:rPr lang="cs-CZ" altLang="cs-CZ" sz="1613" dirty="false"/>
              <a:t>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7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57200" y="1862826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9" name="Obrázek 3">
            <a:extLst>
              <a:ext uri="{FF2B5EF4-FFF2-40B4-BE49-F238E27FC236}">
                <a16:creationId xmlns:a16="http://schemas.microsoft.com/office/drawing/2014/main" id="{24CCFFA3-B8DA-119B-705E-B16C8EA0A80F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7360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ZÁKLADNÍ INFORMACE</a:t>
            </a:r>
          </a:p>
          <a:p>
            <a:pPr marL="0" indent="0">
              <a:buNone/>
            </a:pPr>
            <a:r>
              <a:rPr lang="cs-CZ" sz="1600" dirty="false"/>
              <a:t>Za účelem změny označí příjemce první řádek a stiskne tlačítko ZMĚNA SLEDOVANÉHO OBDOBÍ PRO 1. ZOR. </a:t>
            </a:r>
            <a:r>
              <a:rPr lang="cs-CZ" sz="1600" b="true" dirty="false">
                <a:solidFill>
                  <a:srgbClr val="FF0000"/>
                </a:solidFill>
              </a:rPr>
              <a:t>! ZOR=MO! – VŽDY PODLE PA</a:t>
            </a:r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70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72E56A-ED47-BAC1-1F8F-59FE66A67E4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46" y="2921422"/>
            <a:ext cx="6696296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704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96855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POPIS REALIZACE</a:t>
            </a:r>
          </a:p>
          <a:p>
            <a:pPr marL="0" indent="0">
              <a:buNone/>
            </a:pPr>
            <a:r>
              <a:rPr lang="cs-CZ" sz="1600" i="true" dirty="false"/>
              <a:t>„Viz popis realizovaných aktivit na záložce Aktivity“</a:t>
            </a:r>
          </a:p>
          <a:p>
            <a:pPr marL="0" indent="0">
              <a:buNone/>
            </a:pPr>
            <a:r>
              <a:rPr lang="cs-CZ" sz="1600" dirty="false"/>
              <a:t>Na obrazovce vyplňuje příjemce informace o případných problémech, které se vyskytly v realizaci projektu v průběhu období, za které je tato zpráva vykazována, event. problémy, které se již vyskytly v rámci minulých zpráv, ale nebylo vykázáno řešení problému. </a:t>
            </a:r>
          </a:p>
          <a:p>
            <a:pPr marL="0" indent="0">
              <a:buNone/>
            </a:pPr>
            <a:r>
              <a:rPr lang="cs-CZ" sz="2000" b="true" dirty="false"/>
              <a:t> </a:t>
            </a:r>
            <a:r>
              <a:rPr lang="cs-CZ" dirty="false"/>
              <a:t>Obrazovka</a:t>
            </a:r>
            <a:r>
              <a:rPr lang="cs-CZ" b="true" dirty="false"/>
              <a:t> INDIKÁTORY</a:t>
            </a:r>
          </a:p>
          <a:p>
            <a:pPr marL="0" indent="0">
              <a:buNone/>
            </a:pPr>
            <a:r>
              <a:rPr lang="cs-CZ" sz="1600" dirty="false"/>
              <a:t>Na detailu jednotlivých indikátorů je zobrazen příznak, zda dosažená hodnota daného indikátoru bude </a:t>
            </a:r>
            <a:r>
              <a:rPr lang="cs-CZ" sz="1600" b="true" dirty="false"/>
              <a:t>vykazována s využitím IS ESF </a:t>
            </a:r>
            <a:r>
              <a:rPr lang="cs-CZ" sz="1600" dirty="false"/>
              <a:t>nebo </a:t>
            </a:r>
            <a:r>
              <a:rPr lang="cs-CZ" sz="1600" b="true" dirty="false"/>
              <a:t>editací hodnoty přímo ve zprávě o realizaci </a:t>
            </a:r>
            <a:r>
              <a:rPr lang="cs-CZ" sz="1600" dirty="false"/>
              <a:t>projektu, kterou příjemce zpracovává v IS KP21+ (</a:t>
            </a:r>
            <a:r>
              <a:rPr lang="cs-CZ" sz="1600" dirty="false">
                <a:solidFill>
                  <a:srgbClr val="FF0000"/>
                </a:solidFill>
              </a:rPr>
              <a:t>IS ESF prozatím nefunkční)</a:t>
            </a:r>
          </a:p>
          <a:p>
            <a:pPr marL="0" indent="0">
              <a:buNone/>
            </a:pPr>
            <a:r>
              <a:rPr lang="cs-CZ" sz="1600" b="true" u="sng" dirty="false"/>
              <a:t>500 010 – </a:t>
            </a:r>
            <a:r>
              <a:rPr lang="cs-CZ" sz="1600" u="sng" dirty="false"/>
              <a:t>vykazuje se v </a:t>
            </a:r>
            <a:r>
              <a:rPr lang="cs-CZ" sz="1600" u="sng" dirty="false" err="true"/>
              <a:t>ZoR</a:t>
            </a:r>
            <a:r>
              <a:rPr lang="cs-CZ" sz="1600" u="sng" dirty="false"/>
              <a:t>, dosažená </a:t>
            </a:r>
            <a:r>
              <a:rPr lang="cs-CZ" sz="1600" u="sng" dirty="false" err="true"/>
              <a:t>hodnota+komentář+datum</a:t>
            </a:r>
            <a:r>
              <a:rPr lang="cs-CZ" sz="1600" u="sng" dirty="false"/>
              <a:t> dosažené hodnoty</a:t>
            </a:r>
            <a:endParaRPr lang="cs-CZ" sz="1600" dirty="false"/>
          </a:p>
          <a:p>
            <a:pPr marL="0" indent="0">
              <a:buNone/>
            </a:pPr>
            <a:endParaRPr lang="cs-CZ" sz="16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992816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76000" y="1422770"/>
            <a:ext cx="8064000" cy="5273230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SPECIFICKÉ DATOVÉ POLOŽKY</a:t>
            </a:r>
          </a:p>
          <a:p>
            <a:pPr marL="0" indent="0">
              <a:buNone/>
            </a:pPr>
            <a:r>
              <a:rPr lang="cs-CZ" sz="2000" dirty="false"/>
              <a:t>  </a:t>
            </a:r>
            <a:r>
              <a:rPr lang="cs-CZ" sz="1600" dirty="false"/>
              <a:t>vykázat změnu/přírůstek</a:t>
            </a:r>
          </a:p>
          <a:p>
            <a:pPr marL="0" indent="0">
              <a:buNone/>
            </a:pPr>
            <a:endParaRPr lang="cs-CZ" sz="2000" dirty="false"/>
          </a:p>
          <a:p>
            <a:pPr marL="0" indent="0">
              <a:lnSpc>
                <a:spcPct val="150000"/>
              </a:lnSpc>
              <a:buNone/>
            </a:pPr>
            <a:r>
              <a:rPr lang="cs-CZ" sz="1600" dirty="false"/>
              <a:t>  označit – editovat – hodnota/číslo (může být nula)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false"/>
              <a:t>Obrazovka </a:t>
            </a:r>
            <a:r>
              <a:rPr lang="cs-CZ" b="true" dirty="false"/>
              <a:t>HORIZONTÁLNÍ PRINCIPY</a:t>
            </a:r>
          </a:p>
          <a:p>
            <a:pPr marL="0" indent="0">
              <a:buNone/>
            </a:pPr>
            <a:r>
              <a:rPr lang="cs-CZ" sz="1600" dirty="false"/>
              <a:t>1) Rovné příležitosti a nediskriminace</a:t>
            </a:r>
          </a:p>
          <a:p>
            <a:pPr marL="0" indent="0">
              <a:buNone/>
            </a:pPr>
            <a:r>
              <a:rPr lang="cs-CZ" sz="1600" dirty="false"/>
              <a:t>2) Rovné příležitosti mužů a žen</a:t>
            </a:r>
          </a:p>
          <a:p>
            <a:pPr marL="0" indent="0">
              <a:buNone/>
            </a:pPr>
            <a:r>
              <a:rPr lang="cs-CZ" sz="1600" i="true" dirty="false"/>
              <a:t>„Cílené zaměření na horizontální princip“ </a:t>
            </a:r>
            <a:r>
              <a:rPr lang="cs-CZ" sz="1600" dirty="false"/>
              <a:t>nebo </a:t>
            </a:r>
            <a:r>
              <a:rPr lang="cs-CZ" sz="1600" i="true" dirty="false"/>
              <a:t>„Pozitivní vliv na horizontální princip“</a:t>
            </a:r>
          </a:p>
          <a:p>
            <a:pPr marL="0" indent="0">
              <a:buNone/>
            </a:pPr>
            <a:r>
              <a:rPr lang="cs-CZ" sz="1600" b="true" dirty="false"/>
              <a:t>Vyplnit popis!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72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5C14D67-2BD9-99E8-0A8B-50D7D8877070}"/>
              </a:ext>
            </a:extLst>
          </p:cNvPr>
          <p:cNvCxnSpPr/>
          <p:nvPr/>
        </p:nvCxnSpPr>
        <p:spPr>
          <a:xfrm>
            <a:off x="1835696" y="242088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73C5C190-8971-CBA8-4C10-6ABFE872DC45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318908"/>
            <a:ext cx="2762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26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355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Publicita</a:t>
            </a:r>
          </a:p>
          <a:p>
            <a:pPr marL="0" indent="0">
              <a:buNone/>
            </a:pPr>
            <a:r>
              <a:rPr lang="cs-CZ" sz="2000" b="true" dirty="false"/>
              <a:t> - </a:t>
            </a:r>
            <a:r>
              <a:rPr lang="cs-CZ" sz="2000" dirty="false"/>
              <a:t>pro finalizaci zprávy o realizaci je nezbytné, aby alespoň u jednoho prvku a jednoho nástroje byla vykázána hodnota </a:t>
            </a:r>
            <a:r>
              <a:rPr lang="cs-CZ" dirty="false"/>
              <a:t>„ANO“.</a:t>
            </a:r>
          </a:p>
          <a:p>
            <a:pPr marL="0" indent="0">
              <a:buNone/>
            </a:pPr>
            <a:r>
              <a:rPr lang="cs-CZ" sz="2000" dirty="false"/>
              <a:t>- Jak u povinných publicitních prvků, tak u povinných publicitních nástrojů je nutno vyplnit pole KOMENTÁŘ a následně každý záznam </a:t>
            </a:r>
            <a:r>
              <a:rPr lang="cs-CZ" dirty="false"/>
              <a:t>ULOŽIT.</a:t>
            </a:r>
            <a:endParaRPr lang="cs-CZ" b="true" dirty="false"/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73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EC9C97-B8B6-4C32-B414-9B7DC8F1936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9" y="3933056"/>
            <a:ext cx="3883581" cy="120561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82FC5B9-F051-A2B2-72AA-439C8B3A48A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678249"/>
            <a:ext cx="4410786" cy="163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57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355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AKTIVITY</a:t>
            </a:r>
          </a:p>
          <a:p>
            <a:pPr marL="0" indent="0" algn="ctr">
              <a:buNone/>
            </a:pPr>
            <a:r>
              <a:rPr lang="cs-CZ" sz="1600" dirty="false"/>
              <a:t>Označit Aktivitu pro dané sledované období</a:t>
            </a:r>
          </a:p>
          <a:p>
            <a:pPr marL="0" indent="0" algn="ctr">
              <a:buNone/>
            </a:pPr>
            <a:endParaRPr lang="cs-CZ" sz="2000" dirty="false"/>
          </a:p>
          <a:p>
            <a:pPr marL="0" indent="0" algn="ctr">
              <a:buNone/>
            </a:pPr>
            <a:r>
              <a:rPr lang="cs-CZ" sz="1600" dirty="false"/>
              <a:t>Vykázat změnu/přírůstek</a:t>
            </a:r>
          </a:p>
          <a:p>
            <a:pPr marL="0" indent="0" algn="ctr">
              <a:buNone/>
            </a:pPr>
            <a:endParaRPr lang="cs-CZ" sz="2000" dirty="false"/>
          </a:p>
          <a:p>
            <a:pPr marL="0" indent="0" algn="ctr">
              <a:buNone/>
            </a:pPr>
            <a:r>
              <a:rPr lang="cs-CZ" sz="1600" dirty="false"/>
              <a:t>Dosažený počet jednotek v aktuální </a:t>
            </a:r>
            <a:r>
              <a:rPr lang="cs-CZ" sz="1600" dirty="false" err="true"/>
              <a:t>ZoR</a:t>
            </a:r>
            <a:r>
              <a:rPr lang="cs-CZ" sz="1600" dirty="false"/>
              <a:t> (vyplnit u každé Aktivity počet jednotek na základně dosažených jednotek z tabulky obsazenosti)</a:t>
            </a:r>
          </a:p>
          <a:p>
            <a:pPr marL="0" indent="0" algn="ctr">
              <a:buNone/>
            </a:pPr>
            <a:endParaRPr lang="cs-CZ" sz="2000" dirty="false"/>
          </a:p>
          <a:p>
            <a:pPr marL="0" indent="0" algn="ctr">
              <a:buNone/>
            </a:pPr>
            <a:r>
              <a:rPr lang="cs-CZ" sz="1600" dirty="false"/>
              <a:t>  Uložit </a:t>
            </a:r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74</a:t>
            </a:fld>
            <a:endParaRPr lang="cs-CZ" dirty="false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0F36B213-3390-4552-E61B-FFB75B3B7AA2}"/>
              </a:ext>
            </a:extLst>
          </p:cNvPr>
          <p:cNvCxnSpPr/>
          <p:nvPr/>
        </p:nvCxnSpPr>
        <p:spPr>
          <a:xfrm>
            <a:off x="4355976" y="234888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D3A4A46-8649-F699-EC03-8C2AB7BCE236}"/>
              </a:ext>
            </a:extLst>
          </p:cNvPr>
          <p:cNvCxnSpPr/>
          <p:nvPr/>
        </p:nvCxnSpPr>
        <p:spPr>
          <a:xfrm>
            <a:off x="4372951" y="342900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40610A7-28F2-6CC2-D290-03FF48BE0D7B}"/>
              </a:ext>
            </a:extLst>
          </p:cNvPr>
          <p:cNvCxnSpPr/>
          <p:nvPr/>
        </p:nvCxnSpPr>
        <p:spPr>
          <a:xfrm>
            <a:off x="4427984" y="486916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9874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355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PŘÍJMY PROJEKTU</a:t>
            </a:r>
          </a:p>
          <a:p>
            <a:pPr>
              <a:buFontTx/>
              <a:buChar char="-"/>
            </a:pPr>
            <a:r>
              <a:rPr lang="cs-CZ" sz="1600" dirty="false"/>
              <a:t>vždy „0“</a:t>
            </a:r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>
              <a:buFontTx/>
              <a:buChar char="-"/>
            </a:pPr>
            <a:endParaRPr lang="cs-CZ" sz="2000" dirty="false"/>
          </a:p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ČESTNÁ PROHLÁŠENÍ</a:t>
            </a:r>
          </a:p>
          <a:p>
            <a:pPr marL="0" indent="0">
              <a:buNone/>
            </a:pPr>
            <a:r>
              <a:rPr lang="cs-CZ" sz="1600" i="true" dirty="false"/>
              <a:t>Není/bylo proti příjemci zahájeno insolvenční řízení - </a:t>
            </a:r>
            <a:r>
              <a:rPr lang="cs-CZ" sz="1600" b="true" dirty="false"/>
              <a:t>vybrat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75</a:t>
            </a:fld>
            <a:endParaRPr lang="cs-CZ" dirty="false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8B944C-3B13-6E9A-841A-241FB5C21AC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01" y="2276872"/>
            <a:ext cx="3905250" cy="28384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0DEF73B-3EB6-8F4F-A0A3-63190161890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6021288"/>
            <a:ext cx="2063311" cy="4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90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zprávy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67109" y="1340768"/>
            <a:ext cx="8472891" cy="5517232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Obrazovka </a:t>
            </a:r>
            <a:r>
              <a:rPr lang="cs-CZ" b="true" dirty="false"/>
              <a:t>DOKUMENTY ZPRÁVY</a:t>
            </a:r>
          </a:p>
          <a:p>
            <a:pPr marL="0" indent="0">
              <a:buNone/>
            </a:pPr>
            <a:r>
              <a:rPr lang="cs-CZ" sz="1600" dirty="false"/>
              <a:t>Přehled požadovaných dokladů ke zprávě o realizaci je uveden v kapitole 8.3.1 specifické části pravidel pro projekty dětských skupin: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provozního řádu a plánu výchovy a péče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smlouvy o poskytování služby péče o dítě v dětské skupině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rodičem podepsané docházky dítěte – </a:t>
            </a:r>
            <a:r>
              <a:rPr lang="cs-CZ" sz="1400" i="true" dirty="false">
                <a:solidFill>
                  <a:srgbClr val="FF0000"/>
                </a:solidFill>
              </a:rPr>
              <a:t>pouze nepravidelné děti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dokumentu/ů dokládajícího/ch přerušení včetně obnovení provozu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souhrnná tabulka k obsazeným kapacitním místům ve formátu *</a:t>
            </a:r>
            <a:r>
              <a:rPr lang="cs-CZ" sz="1400" b="true" i="true" dirty="false" err="true"/>
              <a:t>xls</a:t>
            </a:r>
            <a:r>
              <a:rPr lang="cs-CZ" sz="1400" b="true" i="true" dirty="false"/>
              <a:t> nebo *</a:t>
            </a:r>
            <a:r>
              <a:rPr lang="cs-CZ" sz="1400" b="true" i="true" dirty="false" err="true"/>
              <a:t>xlsx</a:t>
            </a:r>
            <a:r>
              <a:rPr lang="cs-CZ" sz="1400" b="true" i="true" dirty="false"/>
              <a:t>) dle uzavřených smluv a dalších dokladů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b="true" i="true" dirty="false"/>
              <a:t>Sken smlouvy o poskytování služby péče o dítě v dětské skupině, zahrnující ujednání o zajišťování stravy mezi poskytovatelem služby a rodičem</a:t>
            </a:r>
            <a:endParaRPr lang="cs-CZ" sz="1400" b="true" i="true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dirty="false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true" dirty="false"/>
          </a:p>
          <a:p>
            <a:pPr marL="0" indent="0">
              <a:buNone/>
            </a:pPr>
            <a:r>
              <a:rPr lang="cs-CZ" sz="2000" b="true" dirty="false"/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897804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1440160"/>
          </a:xfrm>
        </p:spPr>
        <p:txBody>
          <a:bodyPr/>
          <a:lstStyle/>
          <a:p>
            <a:pPr algn="ctr"/>
            <a:r>
              <a:rPr lang="cs-CZ" dirty="false"/>
              <a:t>Vytváření Žádosti  </a:t>
            </a:r>
            <a:br>
              <a:rPr lang="cs-CZ" dirty="false"/>
            </a:br>
            <a:r>
              <a:rPr lang="cs-CZ" dirty="false"/>
              <a:t>o platbu (ŽOP) v ISKP21+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24187135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ZALOŽENÍ ŽÁDOSTI O PLATBU</a:t>
            </a:r>
            <a:br>
              <a:rPr lang="cs-CZ" dirty="false"/>
            </a:br>
            <a:r>
              <a:rPr lang="cs-CZ" dirty="false"/>
              <a:t>neinvestiční výdaje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4581328"/>
          </a:xfrm>
        </p:spPr>
        <p:txBody>
          <a:bodyPr/>
          <a:lstStyle/>
          <a:p>
            <a:pPr marL="0" indent="0">
              <a:buNone/>
            </a:pPr>
            <a:r>
              <a:rPr lang="cs-CZ" sz="1600" dirty="false"/>
              <a:t>Žádost o platbu je samostatná obrazovka v rámci zprávy o realizaci. Žádost o platbu se u projektů s jednotkovými náklady </a:t>
            </a:r>
            <a:r>
              <a:rPr lang="cs-CZ" sz="1600" b="true" dirty="false"/>
              <a:t>samostatně nefinalizuje ani nepodepisuje</a:t>
            </a:r>
            <a:r>
              <a:rPr lang="cs-CZ" sz="1600" dirty="false"/>
              <a:t>. </a:t>
            </a:r>
          </a:p>
          <a:p>
            <a:pPr marL="0" indent="0" algn="ctr">
              <a:buNone/>
            </a:pPr>
            <a:r>
              <a:rPr lang="cs-CZ" sz="1600" dirty="false"/>
              <a:t>vytvořit novou žádost o platbu</a:t>
            </a:r>
          </a:p>
          <a:p>
            <a:pPr marL="0" indent="0" algn="ctr">
              <a:buNone/>
            </a:pPr>
            <a:endParaRPr lang="cs-CZ" dirty="false"/>
          </a:p>
          <a:p>
            <a:pPr marL="0" indent="0" algn="ctr">
              <a:buNone/>
            </a:pPr>
            <a:r>
              <a:rPr lang="cs-CZ" sz="1600" dirty="false"/>
              <a:t>kontrola automaticky načtených dat </a:t>
            </a:r>
          </a:p>
          <a:p>
            <a:pPr marL="0" indent="0" algn="ctr">
              <a:buNone/>
            </a:pPr>
            <a:endParaRPr lang="cs-CZ" dirty="false"/>
          </a:p>
          <a:p>
            <a:pPr marL="0" indent="0" algn="ctr">
              <a:buNone/>
            </a:pPr>
            <a:r>
              <a:rPr lang="cs-CZ" sz="1600" b="true" dirty="false"/>
              <a:t>Způsobilé výdaje           </a:t>
            </a:r>
            <a:r>
              <a:rPr lang="cs-CZ" b="true" dirty="false"/>
              <a:t>„</a:t>
            </a:r>
            <a:r>
              <a:rPr lang="cs-CZ" sz="1600" dirty="false"/>
              <a:t>naplnit data jednotek aktivit ZP“</a:t>
            </a:r>
          </a:p>
          <a:p>
            <a:pPr marL="0" indent="0" algn="ctr">
              <a:buNone/>
            </a:pPr>
            <a:r>
              <a:rPr lang="cs-CZ" sz="1600" b="true" dirty="false"/>
              <a:t>Částka na krytí výdajů</a:t>
            </a:r>
            <a:r>
              <a:rPr lang="cs-CZ" sz="1600" dirty="false"/>
              <a:t>(ex ante)           dle dosažených jednotek a dle CZV nad/pod 5 mil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78</a:t>
            </a:fld>
            <a:endParaRPr lang="cs-CZ" dirty="false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2ABFB45-09A5-793D-6C91-77BF6D39D9EA}"/>
              </a:ext>
            </a:extLst>
          </p:cNvPr>
          <p:cNvCxnSpPr/>
          <p:nvPr/>
        </p:nvCxnSpPr>
        <p:spPr>
          <a:xfrm>
            <a:off x="4523583" y="3212976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104ACA6-4FAC-045C-CD6D-83121720EEC5}"/>
              </a:ext>
            </a:extLst>
          </p:cNvPr>
          <p:cNvCxnSpPr/>
          <p:nvPr/>
        </p:nvCxnSpPr>
        <p:spPr>
          <a:xfrm>
            <a:off x="4523583" y="422108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42F0FC6-9285-9553-FB73-7B3FDFB95575}"/>
              </a:ext>
            </a:extLst>
          </p:cNvPr>
          <p:cNvCxnSpPr>
            <a:cxnSpLocks/>
          </p:cNvCxnSpPr>
          <p:nvPr/>
        </p:nvCxnSpPr>
        <p:spPr>
          <a:xfrm>
            <a:off x="3707904" y="5013176"/>
            <a:ext cx="43204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F4EBE43-16A7-3A41-9650-48E327F5B8E2}"/>
              </a:ext>
            </a:extLst>
          </p:cNvPr>
          <p:cNvCxnSpPr>
            <a:cxnSpLocks/>
          </p:cNvCxnSpPr>
          <p:nvPr/>
        </p:nvCxnSpPr>
        <p:spPr>
          <a:xfrm>
            <a:off x="3635896" y="5517232"/>
            <a:ext cx="43204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611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Zálohové financování (ex ante)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00694" y="1412776"/>
            <a:ext cx="8339305" cy="4590543"/>
          </a:xfrm>
        </p:spPr>
        <p:txBody>
          <a:bodyPr/>
          <a:lstStyle/>
          <a:p>
            <a:r>
              <a:rPr lang="cs-CZ" sz="1600" dirty="false"/>
              <a:t>Příjemci je za podmínky odpovídajícího průběžného prokazování dosažených jednotek poskytována podpora zálohově, tj. před dosažením jednotky ze strany příjemce, a to až do výše 100 % schválené podpory z prostředků OPZ+:</a:t>
            </a:r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r>
              <a:rPr lang="pl-PL" b="true" dirty="false"/>
              <a:t>Projekty s celkovými způsobilými výdaji do 5 mil. Kč:</a:t>
            </a:r>
          </a:p>
          <a:p>
            <a:pPr marL="0" indent="0">
              <a:buNone/>
            </a:pPr>
            <a:r>
              <a:rPr lang="cs-CZ" sz="1600" dirty="false"/>
              <a:t>Příjemcům, jejichž celkový rozpočet nepřesáhne 5 mil. Kč, je poskytnuta jedna zálohová platba ve výši </a:t>
            </a:r>
            <a:r>
              <a:rPr lang="cs-CZ" sz="1600" u="sng" dirty="false"/>
              <a:t>100 % způsobilých výdajů projektu. </a:t>
            </a:r>
            <a:r>
              <a:rPr lang="cs-CZ" sz="1600" b="true" dirty="false"/>
              <a:t>Výše zálohové platby vychází z počtu jednotek, které mají být dosaženy v průběhu realizace projektu, a jejich jednotkových nákladů. </a:t>
            </a:r>
            <a:endParaRPr lang="pl-PL" sz="1600" b="true" dirty="false"/>
          </a:p>
          <a:p>
            <a:pPr marL="0" indent="0">
              <a:buNone/>
            </a:pPr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79</a:t>
            </a:fld>
            <a:endParaRPr lang="cs-CZ" dirty="false"/>
          </a:p>
        </p:txBody>
      </p:sp>
      <p:pic>
        <p:nvPicPr>
          <p:cNvPr id="5" name="Grafický objekt 4" descr="Šipka dolů se souvislou výplní">
            <a:extLst>
              <a:ext uri="{FF2B5EF4-FFF2-40B4-BE49-F238E27FC236}">
                <a16:creationId xmlns:a16="http://schemas.microsoft.com/office/drawing/2014/main" id="{BE5ACE08-9DD6-5AC1-09F7-675A613FBB94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5603" y="3662703"/>
            <a:ext cx="529208" cy="529208"/>
          </a:xfrm>
          <a:prstGeom prst="rect">
            <a:avLst/>
          </a:prstGeom>
        </p:spPr>
      </p:pic>
      <p:pic>
        <p:nvPicPr>
          <p:cNvPr id="6" name="Grafický objekt 5" descr="Nový se souvislou výplní">
            <a:extLst>
              <a:ext uri="{FF2B5EF4-FFF2-40B4-BE49-F238E27FC236}">
                <a16:creationId xmlns:a16="http://schemas.microsoft.com/office/drawing/2014/main" id="{E18A10E9-B023-3154-8F0F-553761CF320B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8770" y="2990984"/>
            <a:ext cx="540060" cy="5400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F17E5AF-0CDA-1D04-E4FC-1E70B1FEA2CA}"/>
              </a:ext>
            </a:extLst>
          </p:cNvPr>
          <p:cNvSpPr txBox="true"/>
          <p:nvPr/>
        </p:nvSpPr>
        <p:spPr>
          <a:xfrm>
            <a:off x="7953125" y="2789868"/>
            <a:ext cx="932594" cy="540059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400" b="true" dirty="false"/>
              <a:t>novinka</a:t>
            </a:r>
          </a:p>
          <a:p>
            <a:r>
              <a:rPr lang="cs-CZ" sz="1400" b="true" dirty="false"/>
              <a:t>   OPZ+</a:t>
            </a:r>
          </a:p>
        </p:txBody>
      </p:sp>
    </p:spTree>
    <p:extLst>
      <p:ext uri="{BB962C8B-B14F-4D97-AF65-F5344CB8AC3E}">
        <p14:creationId xmlns:p14="http://schemas.microsoft.com/office/powerpoint/2010/main" val="135863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Provoz DS – stravování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35997" y="1731764"/>
            <a:ext cx="8250803" cy="37118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725" b="true" dirty="false"/>
              <a:t>Zákon o DS</a:t>
            </a:r>
            <a:r>
              <a:rPr lang="cs-CZ" altLang="cs-CZ" sz="1725" dirty="false"/>
              <a:t> (§ 8)</a:t>
            </a:r>
          </a:p>
          <a:p>
            <a:pPr algn="just">
              <a:tabLst>
                <a:tab pos="1681163" algn="l"/>
              </a:tabLst>
            </a:pPr>
            <a:r>
              <a:rPr lang="cs-CZ" altLang="cs-CZ" sz="1575" dirty="false"/>
              <a:t>(1) Poskytovatel není povinen dítěti poskytovat stravovací služby, není-li dohodnuto jinak; </a:t>
            </a:r>
            <a:br>
              <a:rPr lang="cs-CZ" altLang="cs-CZ" sz="1575" dirty="false"/>
            </a:br>
            <a:r>
              <a:rPr lang="cs-CZ" altLang="cs-CZ" sz="1575" dirty="false"/>
              <a:t>to neplatí, jde-li o dítě ve věku od 6 do 12 měsíců, kterému zajišťuje stravu rodič. Způsob stravování a úhradu nákladů s ním spojených si poskytovatel a rodič dohodnou ve smlouvě </a:t>
            </a:r>
            <a:br>
              <a:rPr lang="cs-CZ" altLang="cs-CZ" sz="1575" dirty="false"/>
            </a:br>
            <a:r>
              <a:rPr lang="cs-CZ" altLang="cs-CZ" sz="1575" dirty="false"/>
              <a:t>o poskytování služby péče o dítě v dětské skupině.</a:t>
            </a:r>
          </a:p>
          <a:p>
            <a:pPr marL="0" indent="0" algn="just">
              <a:spcBef>
                <a:spcPts val="900"/>
              </a:spcBef>
              <a:buNone/>
              <a:tabLst>
                <a:tab pos="1681163" algn="l"/>
              </a:tabLst>
            </a:pPr>
            <a:r>
              <a:rPr lang="cs-CZ" altLang="cs-CZ" sz="1725" b="true" dirty="false"/>
              <a:t>Možnosti zajištění stravování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50" b="true" dirty="false"/>
              <a:t>Čerpání normativů na stravu = celodenní strava + plnění výživových norem dle věku dětí</a:t>
            </a:r>
          </a:p>
          <a:p>
            <a:pPr lvl="1" algn="just">
              <a:spcBef>
                <a:spcPts val="150"/>
              </a:spcBef>
            </a:pPr>
            <a:r>
              <a:rPr lang="cs-CZ" altLang="cs-CZ" sz="1500" dirty="false"/>
              <a:t>do 3. narozenin výživové normy dle vyhlášky č. 350/2021 Sb.</a:t>
            </a:r>
          </a:p>
          <a:p>
            <a:pPr lvl="1" algn="just">
              <a:spcBef>
                <a:spcPts val="150"/>
              </a:spcBef>
            </a:pPr>
            <a:r>
              <a:rPr lang="cs-CZ" altLang="cs-CZ" sz="1500" dirty="false"/>
              <a:t>po 3. narozeninách dle vyhlášky č. 107/2005 Sb., o školním stravování</a:t>
            </a:r>
          </a:p>
          <a:p>
            <a:pPr marL="257175" lvl="1" indent="-257175" algn="just">
              <a:buFont typeface="Arial" panose="020B0604020202020204" pitchFamily="34" charset="0"/>
              <a:buChar char="•"/>
              <a:tabLst>
                <a:tab pos="1681163" algn="l"/>
              </a:tabLst>
            </a:pPr>
            <a:r>
              <a:rPr lang="cs-CZ" altLang="cs-CZ" sz="1650" b="true" dirty="false"/>
              <a:t>Bez čerpání normativů na stravu</a:t>
            </a:r>
          </a:p>
          <a:p>
            <a:pPr lvl="1" algn="just">
              <a:spcBef>
                <a:spcPts val="150"/>
              </a:spcBef>
            </a:pPr>
            <a:r>
              <a:rPr lang="cs-CZ" altLang="cs-CZ" sz="1500" dirty="false"/>
              <a:t>Strava zajištěná poskytovatelem v plném rozsahu</a:t>
            </a:r>
          </a:p>
          <a:p>
            <a:pPr lvl="1" algn="just">
              <a:spcBef>
                <a:spcPts val="150"/>
              </a:spcBef>
            </a:pPr>
            <a:r>
              <a:rPr lang="cs-CZ" altLang="cs-CZ" sz="1500" dirty="false"/>
              <a:t>Kombinace zajištění stravy (poskytovatel + rodiče)</a:t>
            </a:r>
          </a:p>
          <a:p>
            <a:pPr lvl="1" algn="just">
              <a:spcBef>
                <a:spcPts val="150"/>
              </a:spcBef>
            </a:pPr>
            <a:r>
              <a:rPr lang="cs-CZ" altLang="cs-CZ" sz="1500" dirty="false"/>
              <a:t>Vlastní strava (svačinky i obědy zajistí rodiče)</a:t>
            </a:r>
          </a:p>
          <a:p>
            <a:pPr lvl="1" algn="just"/>
            <a:endParaRPr lang="cs-CZ" altLang="cs-CZ" sz="15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8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19551" y="1731764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E057F3F2-B187-448F-318B-AB9FB254453F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170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Zálohové financování (ex ante)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32988" y="2032232"/>
            <a:ext cx="8064000" cy="4176464"/>
          </a:xfrm>
        </p:spPr>
        <p:txBody>
          <a:bodyPr/>
          <a:lstStyle/>
          <a:p>
            <a:pPr marL="0" indent="0">
              <a:buNone/>
            </a:pPr>
            <a:r>
              <a:rPr lang="pl-PL" b="true" dirty="false"/>
              <a:t>Projekty s celkovými způsobilými výdaji nad 5 mil. Kč:</a:t>
            </a:r>
            <a:endParaRPr lang="cs-CZ" dirty="false"/>
          </a:p>
          <a:p>
            <a:pPr marL="0" indent="0">
              <a:buNone/>
            </a:pPr>
            <a:r>
              <a:rPr lang="cs-CZ" sz="1600" dirty="false"/>
              <a:t>Výše první zálohové platby vychází z předpokládaného počtu jednotek a jejich jednotkových nákladů, které mají být dosaženy během období od zahájení realizace projektu až do konce 2. měsíce následujícího po nejzazším termínu pro předložení první zprávy o realizaci. Přesná výše zálohy je stanovena v právním aktu. </a:t>
            </a:r>
          </a:p>
          <a:p>
            <a:pPr marL="0" indent="0">
              <a:buNone/>
            </a:pPr>
            <a:r>
              <a:rPr lang="cs-CZ" sz="1600" dirty="false"/>
              <a:t>Výše 1. zálohy smí dosáhnout nejvýše 30 % způsobilých výdajů projektu</a:t>
            </a:r>
            <a:r>
              <a:rPr lang="cs-CZ" sz="1600" b="true" dirty="false"/>
              <a:t>, další zálohové platby ve výši vyúčtování.</a:t>
            </a:r>
          </a:p>
          <a:p>
            <a:pPr marL="0" indent="0">
              <a:buNone/>
            </a:pPr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80</a:t>
            </a:fld>
            <a:endParaRPr lang="cs-CZ" dirty="false"/>
          </a:p>
        </p:txBody>
      </p:sp>
      <p:pic>
        <p:nvPicPr>
          <p:cNvPr id="5" name="Grafický objekt 4" descr="Šipka nahoru se souvislou výplní">
            <a:extLst>
              <a:ext uri="{FF2B5EF4-FFF2-40B4-BE49-F238E27FC236}">
                <a16:creationId xmlns:a16="http://schemas.microsoft.com/office/drawing/2014/main" id="{6FEA3C85-DCF5-F5D9-69D8-D2B64FF60EED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7330" y="2708920"/>
            <a:ext cx="529208" cy="529208"/>
          </a:xfrm>
          <a:prstGeom prst="rect">
            <a:avLst/>
          </a:prstGeom>
        </p:spPr>
      </p:pic>
      <p:pic>
        <p:nvPicPr>
          <p:cNvPr id="6" name="Grafický objekt 5" descr="Nový se souvislou výplní">
            <a:extLst>
              <a:ext uri="{FF2B5EF4-FFF2-40B4-BE49-F238E27FC236}">
                <a16:creationId xmlns:a16="http://schemas.microsoft.com/office/drawing/2014/main" id="{6F708ED9-D6FD-5E93-AA94-19638E11C3C1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3970" y="1758601"/>
            <a:ext cx="540060" cy="5400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B04055E-7885-3BF1-B229-9C7D9B801889}"/>
              </a:ext>
            </a:extLst>
          </p:cNvPr>
          <p:cNvSpPr txBox="true"/>
          <p:nvPr/>
        </p:nvSpPr>
        <p:spPr>
          <a:xfrm>
            <a:off x="7764566" y="1381825"/>
            <a:ext cx="859531" cy="523220"/>
          </a:xfrm>
          <a:prstGeom prst="rect">
            <a:avLst/>
          </a:prstGeom>
          <a:noFill/>
        </p:spPr>
        <p:txBody>
          <a:bodyPr wrap="none" rtlCol="false">
            <a:spAutoFit/>
          </a:bodyPr>
          <a:lstStyle/>
          <a:p>
            <a:r>
              <a:rPr lang="cs-CZ" sz="1400" b="true" dirty="false"/>
              <a:t>novinka</a:t>
            </a:r>
          </a:p>
          <a:p>
            <a:r>
              <a:rPr lang="cs-CZ" sz="1400" b="true" dirty="false"/>
              <a:t>   OPZ+</a:t>
            </a:r>
          </a:p>
        </p:txBody>
      </p:sp>
    </p:spTree>
    <p:extLst>
      <p:ext uri="{BB962C8B-B14F-4D97-AF65-F5344CB8AC3E}">
        <p14:creationId xmlns:p14="http://schemas.microsoft.com/office/powerpoint/2010/main" val="28402438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Zálohové financování (ex ante)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64673" y="1667971"/>
            <a:ext cx="2592288" cy="504056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CZV nad 5 mil. Kč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81</a:t>
            </a:fld>
            <a:endParaRPr lang="cs-CZ" dirty="false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4CC3F4F-C379-C0DB-C22C-17D0390C5E6F}"/>
              </a:ext>
            </a:extLst>
          </p:cNvPr>
          <p:cNvSpPr txBox="true">
            <a:spLocks/>
          </p:cNvSpPr>
          <p:nvPr/>
        </p:nvSpPr>
        <p:spPr>
          <a:xfrm>
            <a:off x="1087039" y="1628800"/>
            <a:ext cx="2592289" cy="50405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true" dirty="false"/>
              <a:t>CZV do 5 mil. Kč</a:t>
            </a: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4788785-F8C1-9758-BC95-1A2EE2111A4D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1487842954"/>
              </p:ext>
            </p:extLst>
          </p:nvPr>
        </p:nvGraphicFramePr>
        <p:xfrm>
          <a:off x="4596981" y="2237261"/>
          <a:ext cx="4485036" cy="240821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05648">
                  <a:extLst>
                    <a:ext uri="{9D8B030D-6E8A-4147-A177-3AD203B41FA5}">
                      <a16:colId xmlns:a16="http://schemas.microsoft.com/office/drawing/2014/main" val="2810873384"/>
                    </a:ext>
                  </a:extLst>
                </a:gridCol>
                <a:gridCol w="2479388">
                  <a:extLst>
                    <a:ext uri="{9D8B030D-6E8A-4147-A177-3AD203B41FA5}">
                      <a16:colId xmlns:a16="http://schemas.microsoft.com/office/drawing/2014/main" val="1359307852"/>
                    </a:ext>
                  </a:extLst>
                </a:gridCol>
              </a:tblGrid>
              <a:tr h="4416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záloha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30 % CZV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6067214"/>
                  </a:ext>
                </a:extLst>
              </a:tr>
              <a:tr h="4875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Vytvoření + 1.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868109"/>
                  </a:ext>
                </a:extLst>
              </a:tr>
              <a:tr h="510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- 4.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813961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3.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5. - 8.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1974911"/>
                  </a:ext>
                </a:extLst>
              </a:tr>
              <a:tr h="4639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4.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9. - 12. měsíc provozu*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7843497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727F4E78-6E71-D483-09A1-2E2F5687CC39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2298218115"/>
              </p:ext>
            </p:extLst>
          </p:nvPr>
        </p:nvGraphicFramePr>
        <p:xfrm>
          <a:off x="18552" y="2237261"/>
          <a:ext cx="4291322" cy="1440159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919021">
                  <a:extLst>
                    <a:ext uri="{9D8B030D-6E8A-4147-A177-3AD203B41FA5}">
                      <a16:colId xmlns:a16="http://schemas.microsoft.com/office/drawing/2014/main" val="1551714046"/>
                    </a:ext>
                  </a:extLst>
                </a:gridCol>
                <a:gridCol w="2372301">
                  <a:extLst>
                    <a:ext uri="{9D8B030D-6E8A-4147-A177-3AD203B41FA5}">
                      <a16:colId xmlns:a16="http://schemas.microsoft.com/office/drawing/2014/main" val="1340119763"/>
                    </a:ext>
                  </a:extLst>
                </a:gridCol>
              </a:tblGrid>
              <a:tr h="4269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záloha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100 % CZV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599231"/>
                  </a:ext>
                </a:extLst>
              </a:tr>
              <a:tr h="4981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1.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Vytvoření + 1. měsíc provozu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692290"/>
                  </a:ext>
                </a:extLst>
              </a:tr>
              <a:tr h="51506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monitorovací období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true" u="none" strike="noStrike" dirty="false">
                          <a:effectLst/>
                        </a:rPr>
                        <a:t>2. - 12. měsíc provozu</a:t>
                      </a:r>
                      <a:endParaRPr lang="cs-CZ" sz="1300" b="tru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726225"/>
                  </a:ext>
                </a:extLst>
              </a:tr>
            </a:tbl>
          </a:graphicData>
        </a:graphic>
      </p:graphicFrame>
      <p:pic>
        <p:nvPicPr>
          <p:cNvPr id="21" name="Grafický objekt 20" descr="Šipka dolů se souvislou výplní">
            <a:extLst>
              <a:ext uri="{FF2B5EF4-FFF2-40B4-BE49-F238E27FC236}">
                <a16:creationId xmlns:a16="http://schemas.microsoft.com/office/drawing/2014/main" id="{577AAB72-8202-3FB8-B3CE-D1C618B420CA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868" y="1582319"/>
            <a:ext cx="529208" cy="529208"/>
          </a:xfrm>
          <a:prstGeom prst="rect">
            <a:avLst/>
          </a:prstGeom>
        </p:spPr>
      </p:pic>
      <p:pic>
        <p:nvPicPr>
          <p:cNvPr id="23" name="Grafický objekt 22" descr="Šipka nahoru se souvislou výplní">
            <a:extLst>
              <a:ext uri="{FF2B5EF4-FFF2-40B4-BE49-F238E27FC236}">
                <a16:creationId xmlns:a16="http://schemas.microsoft.com/office/drawing/2014/main" id="{DFC1281D-FCE8-CF55-283E-167C789CF417}"/>
              </a:ext>
            </a:extLst>
          </p:cNvPr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0657" y="1582319"/>
            <a:ext cx="529208" cy="529208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13DD16D-8FAB-DD69-425B-333D9C1820C5}"/>
              </a:ext>
            </a:extLst>
          </p:cNvPr>
          <p:cNvCxnSpPr>
            <a:cxnSpLocks/>
          </p:cNvCxnSpPr>
          <p:nvPr/>
        </p:nvCxnSpPr>
        <p:spPr>
          <a:xfrm>
            <a:off x="4427984" y="1484784"/>
            <a:ext cx="0" cy="32148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7D26126-64D4-3CD7-F644-6042DF487AF0}"/>
              </a:ext>
            </a:extLst>
          </p:cNvPr>
          <p:cNvSpPr txBox="true"/>
          <p:nvPr/>
        </p:nvSpPr>
        <p:spPr>
          <a:xfrm>
            <a:off x="5831049" y="4771206"/>
            <a:ext cx="1997663" cy="307777"/>
          </a:xfrm>
          <a:prstGeom prst="rect">
            <a:avLst/>
          </a:prstGeom>
          <a:noFill/>
        </p:spPr>
        <p:txBody>
          <a:bodyPr wrap="none" rtlCol="false">
            <a:spAutoFit/>
          </a:bodyPr>
          <a:lstStyle/>
          <a:p>
            <a:r>
              <a:rPr lang="cs-CZ" sz="1400" b="true" dirty="false"/>
              <a:t>* záloha = vyúčtování</a:t>
            </a:r>
          </a:p>
        </p:txBody>
      </p:sp>
    </p:spTree>
    <p:extLst>
      <p:ext uri="{BB962C8B-B14F-4D97-AF65-F5344CB8AC3E}">
        <p14:creationId xmlns:p14="http://schemas.microsoft.com/office/powerpoint/2010/main" val="6564379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Ex post financování (OSS a jejich SPO)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82</a:t>
            </a:fld>
            <a:endParaRPr lang="cs-CZ" dirty="false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4CC3F4F-C379-C0DB-C22C-17D0390C5E6F}"/>
              </a:ext>
            </a:extLst>
          </p:cNvPr>
          <p:cNvSpPr txBox="true">
            <a:spLocks/>
          </p:cNvSpPr>
          <p:nvPr/>
        </p:nvSpPr>
        <p:spPr>
          <a:xfrm>
            <a:off x="1241864" y="1600379"/>
            <a:ext cx="6660272" cy="75408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true" dirty="false"/>
              <a:t>Pro všechny projekty financované ex post (bez ohledu na CZV projektu) platí:</a:t>
            </a:r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727F4E78-6E71-D483-09A1-2E2F5687CC39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886189021"/>
              </p:ext>
            </p:extLst>
          </p:nvPr>
        </p:nvGraphicFramePr>
        <p:xfrm>
          <a:off x="1619672" y="2874842"/>
          <a:ext cx="5688632" cy="2088232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577277">
                  <a:extLst>
                    <a:ext uri="{9D8B030D-6E8A-4147-A177-3AD203B41FA5}">
                      <a16:colId xmlns:a16="http://schemas.microsoft.com/office/drawing/2014/main" val="1551714046"/>
                    </a:ext>
                  </a:extLst>
                </a:gridCol>
                <a:gridCol w="3111355">
                  <a:extLst>
                    <a:ext uri="{9D8B030D-6E8A-4147-A177-3AD203B41FA5}">
                      <a16:colId xmlns:a16="http://schemas.microsoft.com/office/drawing/2014/main" val="1340119763"/>
                    </a:ext>
                  </a:extLst>
                </a:gridCol>
              </a:tblGrid>
              <a:tr h="6190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true" u="none" strike="noStrik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 zálohové platby!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true" u="none" strike="noStrike" kern="1200" dirty="false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599231"/>
                  </a:ext>
                </a:extLst>
              </a:tr>
              <a:tr h="7222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1. monitorovací období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Vytvoření + 1. měsíc provozu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692290"/>
                  </a:ext>
                </a:extLst>
              </a:tr>
              <a:tr h="7468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2. monitorovací období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false" u="none" strike="noStrike" dirty="false">
                          <a:effectLst/>
                        </a:rPr>
                        <a:t>2. - 12. měsíc provozu</a:t>
                      </a:r>
                      <a:endParaRPr lang="cs-CZ" sz="1600" b="false" i="false" u="none" strike="noStrike" dirty="fals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72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6868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C826-C713-41C7-8F4B-4A4E173F4AC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Veřejná podpora – </a:t>
            </a:r>
            <a:r>
              <a:rPr lang="cs-CZ" dirty="false">
                <a:solidFill>
                  <a:srgbClr val="FF0000"/>
                </a:solidFill>
              </a:rPr>
              <a:t>pouze pro podnikové DS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6EB9A-6CD6-4756-9A88-14AF01AC401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r>
              <a:rPr lang="cs-CZ" sz="1600" dirty="false"/>
              <a:t>V případě, že je na žádosti o platbu vykazováno čerpání veřejné podpory, musí příjemce </a:t>
            </a:r>
            <a:r>
              <a:rPr lang="cs-CZ" sz="1600" b="true" dirty="false"/>
              <a:t>pro každý subjekt čerpající veřejnou podporu v projektu v aktuálním sledovaném období uvést částku čerpané podpory pro danou kombinaci veřejné podpory</a:t>
            </a:r>
            <a:r>
              <a:rPr lang="cs-CZ" sz="1600" dirty="false"/>
              <a:t>.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E2262-7A92-4A78-B7E2-59B38B328CA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83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417DCB-2DD7-DE88-85A5-5B279FCD0FE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636912"/>
            <a:ext cx="5256584" cy="3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258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C826-C713-41C7-8F4B-4A4E173F4AC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Postup při podávání zor/</a:t>
            </a:r>
            <a:r>
              <a:rPr lang="cs-CZ" dirty="false" err="true"/>
              <a:t>žop</a:t>
            </a:r>
            <a:r>
              <a:rPr lang="cs-CZ" dirty="false"/>
              <a:t> na </a:t>
            </a:r>
            <a:r>
              <a:rPr lang="cs-CZ" dirty="false" err="true"/>
              <a:t>řo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6EB9A-6CD6-4756-9A88-14AF01AC401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false"/>
          </a:p>
          <a:p>
            <a:pPr marL="0" indent="0">
              <a:buNone/>
            </a:pPr>
            <a:r>
              <a:rPr lang="pl-PL" sz="1800" dirty="false"/>
              <a:t>KONTROLA – FINALIZACE – PODPIS DOKUMENTU</a:t>
            </a:r>
          </a:p>
          <a:p>
            <a:pPr marL="0" indent="0">
              <a:buNone/>
            </a:pPr>
            <a:r>
              <a:rPr lang="cs-CZ" sz="1800" b="true" dirty="false"/>
              <a:t>Podpisem je zpráva o realizaci projektu (vč. žádosti o platbu) automaticky podána na Řídicí orgán</a:t>
            </a:r>
            <a:endParaRPr lang="pl-PL" sz="1800" b="true" dirty="false"/>
          </a:p>
          <a:p>
            <a:endParaRPr lang="pl-PL" sz="1800" dirty="false"/>
          </a:p>
          <a:p>
            <a:pPr marL="0" indent="0">
              <a:buNone/>
            </a:pPr>
            <a:r>
              <a:rPr lang="pl-PL" sz="1800" dirty="false"/>
              <a:t>Jak poznáte, že ZoR/ŽoP je podána na ŘO?</a:t>
            </a:r>
          </a:p>
          <a:p>
            <a:pPr marL="0" indent="0">
              <a:buNone/>
            </a:pPr>
            <a:r>
              <a:rPr lang="cs-CZ" sz="1800" dirty="false"/>
              <a:t>- stav </a:t>
            </a:r>
            <a:r>
              <a:rPr lang="cs-CZ" sz="1800" b="true" dirty="false"/>
              <a:t>„podána“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E2262-7A92-4A78-B7E2-59B38B328CA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802539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ESF Fórum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800000"/>
            <a:ext cx="7992440" cy="4320000"/>
          </a:xfrm>
        </p:spPr>
        <p:txBody>
          <a:bodyPr/>
          <a:lstStyle/>
          <a:p>
            <a:pPr marL="0" indent="0">
              <a:buNone/>
            </a:pPr>
            <a:r>
              <a:rPr lang="cs-CZ" sz="1800" b="true" dirty="false"/>
              <a:t>ESF Fórum je určeno pro :</a:t>
            </a:r>
          </a:p>
          <a:p>
            <a:pPr marL="0" indent="0">
              <a:buNone/>
            </a:pPr>
            <a:r>
              <a:rPr lang="cs-CZ" sz="1800" dirty="false"/>
              <a:t>: (obecné) dotazy + diskusi</a:t>
            </a:r>
          </a:p>
          <a:p>
            <a:pPr marL="0" indent="0">
              <a:buNone/>
            </a:pPr>
            <a:r>
              <a:rPr lang="cs-CZ" sz="1800" dirty="false"/>
              <a:t>: zveřejňování aktualit ze strany ŘO</a:t>
            </a:r>
          </a:p>
          <a:p>
            <a:pPr marL="0" indent="0">
              <a:buNone/>
            </a:pPr>
            <a:endParaRPr lang="cs-CZ" sz="1800" dirty="false"/>
          </a:p>
          <a:p>
            <a:pPr marL="0" indent="0" algn="ctr">
              <a:buNone/>
            </a:pPr>
            <a:r>
              <a:rPr lang="cs-CZ" sz="1800" dirty="false">
                <a:hlinkClick r:id="rId3"/>
              </a:rPr>
              <a:t>https://www.esfcr.cz/klub-vyzev-na-detske-skupiny-opz-plus</a:t>
            </a:r>
            <a:r>
              <a:rPr lang="cs-CZ" sz="1800" dirty="false"/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85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117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 hangingPunct="false"/>
            <a:r>
              <a:rPr lang="cs-CZ" sz="2800" dirty="false"/>
              <a:t>kontakt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1412" y="1241716"/>
            <a:ext cx="8784976" cy="5112568"/>
          </a:xfrm>
        </p:spPr>
        <p:txBody>
          <a:bodyPr/>
          <a:lstStyle/>
          <a:p>
            <a:pPr marL="0" indent="0" fontAlgn="base" hangingPunct="false">
              <a:buNone/>
            </a:pPr>
            <a:endParaRPr lang="cs-CZ" sz="2000" dirty="false"/>
          </a:p>
          <a:p>
            <a:pPr marL="0" indent="0" fontAlgn="base" hangingPunct="false">
              <a:buNone/>
            </a:pPr>
            <a:endParaRPr lang="cs-CZ" sz="1800" dirty="false"/>
          </a:p>
          <a:p>
            <a:pPr marL="0" indent="0" fontAlgn="base" hangingPunct="false">
              <a:buNone/>
            </a:pPr>
            <a:r>
              <a:rPr lang="cs-CZ" sz="1800" dirty="false"/>
              <a:t>Mgr. Iva Sotolářová	       	</a:t>
            </a:r>
            <a:r>
              <a:rPr lang="cs-CZ" sz="1800" u="sng" dirty="false"/>
              <a:t>iva.sotolarova@mpsv.c</a:t>
            </a:r>
            <a:r>
              <a:rPr lang="cs-CZ" sz="1800" dirty="false"/>
              <a:t>z 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Mgr. Jan Živec			</a:t>
            </a:r>
            <a:r>
              <a:rPr lang="cs-CZ" sz="1800" dirty="false">
                <a:hlinkClick r:id="rId3"/>
              </a:rPr>
              <a:t>jan.zivec@mpsv.cz</a:t>
            </a:r>
            <a:r>
              <a:rPr lang="cs-CZ" sz="1800" dirty="false"/>
              <a:t> 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Ing. Jan Jelínek, DiS.		j</a:t>
            </a:r>
            <a:r>
              <a:rPr lang="cs-CZ" sz="1800" dirty="false">
                <a:hlinkClick r:id="rId4"/>
              </a:rPr>
              <a:t>an.jelinek1@mpsv.cz</a:t>
            </a:r>
            <a:r>
              <a:rPr lang="cs-CZ" sz="1800" dirty="false"/>
              <a:t> 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			</a:t>
            </a:r>
          </a:p>
          <a:p>
            <a:pPr marL="0" indent="0" fontAlgn="base" hangingPunct="false">
              <a:buNone/>
            </a:pPr>
            <a:r>
              <a:rPr lang="cs-CZ" sz="1800" dirty="false"/>
              <a:t>					</a:t>
            </a:r>
          </a:p>
          <a:p>
            <a:pPr marL="0" indent="0" algn="ctr" fontAlgn="base" hangingPunct="false">
              <a:buNone/>
            </a:pPr>
            <a:r>
              <a:rPr lang="cs-CZ" sz="1800" dirty="false"/>
              <a:t>Děkujeme Vám za pozornost a těšíme se</a:t>
            </a:r>
            <a:br>
              <a:rPr lang="cs-CZ" sz="1800" dirty="false"/>
            </a:br>
            <a:r>
              <a:rPr lang="cs-CZ" sz="1800" dirty="false"/>
              <a:t>na spolupráci </a:t>
            </a:r>
            <a:r>
              <a:rPr lang="cs-CZ" sz="1800" dirty="false">
                <a:sym typeface="Wingdings" panose="05000000000000000000" pitchFamily="2" charset="2"/>
              </a:rPr>
              <a:t></a:t>
            </a:r>
            <a:endParaRPr lang="cs-CZ" sz="1800" dirty="false"/>
          </a:p>
          <a:p>
            <a:pPr fontAlgn="base" hangingPunct="false"/>
            <a:endParaRPr lang="cs-CZ" sz="2000" dirty="false"/>
          </a:p>
          <a:p>
            <a:pPr marL="414000" lvl="1" indent="0">
              <a:buNone/>
            </a:pPr>
            <a:r>
              <a:rPr lang="cs-CZ" dirty="false"/>
              <a:t>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86</a:t>
            </a:fld>
            <a:endParaRPr lang="cs-CZ" dirty="false"/>
          </a:p>
        </p:txBody>
      </p:sp>
      <p:pic>
        <p:nvPicPr>
          <p:cNvPr id="5" name="Zástupný symbol pro obrázek 6"/>
          <p:cNvPicPr>
            <a:picLocks noChangeAspect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218" y="537321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4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8028384" y="4249317"/>
            <a:ext cx="1026114" cy="10261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false">
                <a:solidFill>
                  <a:schemeClr val="accent1">
                    <a:lumMod val="50000"/>
                  </a:schemeClr>
                </a:solidFill>
              </a:rPr>
              <a:t>Provoz DS – věk dětí</a:t>
            </a:r>
            <a:endParaRPr lang="cs-CZ" sz="3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35997" y="1731764"/>
            <a:ext cx="8250803" cy="37118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725" b="true" dirty="false"/>
              <a:t>Věk dětí:</a:t>
            </a:r>
          </a:p>
          <a:p>
            <a:pPr algn="just">
              <a:tabLst>
                <a:tab pos="1681163" algn="l"/>
              </a:tabLst>
            </a:pPr>
            <a:r>
              <a:rPr lang="cs-CZ" altLang="cs-CZ" sz="1725" dirty="false"/>
              <a:t>od 6 měsíců do zahájení povinné školní docházky </a:t>
            </a:r>
          </a:p>
          <a:p>
            <a:pPr lvl="1" algn="just"/>
            <a:r>
              <a:rPr lang="cs-CZ" altLang="cs-CZ" sz="1575" dirty="false"/>
              <a:t>děti do 1 roku věku pouze ve skupině 4 dětí mladších 4 let.</a:t>
            </a:r>
          </a:p>
          <a:p>
            <a:pPr algn="just"/>
            <a:r>
              <a:rPr lang="cs-CZ" altLang="cs-CZ" sz="1725" dirty="false"/>
              <a:t>věkové rozpětí pro skupinu si poskytovatel určuje sám</a:t>
            </a:r>
          </a:p>
          <a:p>
            <a:pPr algn="just"/>
            <a:r>
              <a:rPr lang="cs-CZ" altLang="cs-CZ" sz="1725" b="true" dirty="false"/>
              <a:t>Podle věku se rozlišuje: </a:t>
            </a:r>
          </a:p>
          <a:p>
            <a:pPr lvl="1" algn="just"/>
            <a:r>
              <a:rPr lang="cs-CZ" altLang="cs-CZ" sz="1650" dirty="false"/>
              <a:t>financování: různá výše normativů pro děti ve věku do 31. srpna po 3. narozeninách a pro děti starší</a:t>
            </a:r>
          </a:p>
          <a:p>
            <a:pPr lvl="1" algn="just"/>
            <a:r>
              <a:rPr lang="cs-CZ" altLang="cs-CZ" sz="1650" dirty="false"/>
              <a:t>strava: do 1. narozenin pouze rodič, u starších dětí dle smlouvy</a:t>
            </a:r>
          </a:p>
          <a:p>
            <a:pPr lvl="1" algn="just"/>
            <a:r>
              <a:rPr lang="cs-CZ" altLang="cs-CZ" sz="1650" dirty="false"/>
              <a:t>u normativů na stravování dětí do 3. narozenin a po 3. narozeninách </a:t>
            </a:r>
          </a:p>
          <a:p>
            <a:pPr lvl="1" algn="just"/>
            <a:r>
              <a:rPr lang="cs-CZ" altLang="cs-CZ" sz="1650" dirty="false"/>
              <a:t>osoba se vzděláním v pedagogické oblasti (§ 5 odst. 4 písm. c) zákona o DS alespoň na </a:t>
            </a:r>
            <a:br>
              <a:rPr lang="cs-CZ" altLang="cs-CZ" sz="1650" dirty="false"/>
            </a:br>
            <a:r>
              <a:rPr lang="cs-CZ" altLang="cs-CZ" sz="1650" dirty="false"/>
              <a:t>20 hod týdně u dětí ve věku od 1. září po 3. narozeninách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F29956C-866F-4493-8F9C-A5006B7E37B2}" type="slidenum">
              <a:rPr lang="cs-CZ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9</a:t>
            </a:fld>
            <a:endParaRPr lang="cs-CZ" dirty="fal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419551" y="1731764"/>
            <a:ext cx="82296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8108643" y="5078274"/>
            <a:ext cx="810090" cy="81009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8670236" y="4762374"/>
            <a:ext cx="1026114" cy="945105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8384779" y="135599"/>
            <a:ext cx="1518443" cy="14433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522195" y="3647159"/>
            <a:ext cx="1019894" cy="864096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422549" y="3226110"/>
            <a:ext cx="842099" cy="842099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false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 defTabSz="685800"/>
            <a:endParaRPr lang="cs-CZ" sz="1350" dirty="false">
              <a:ln>
                <a:solidFill>
                  <a:srgbClr val="4BACC6">
                    <a:lumMod val="40000"/>
                    <a:lumOff val="60000"/>
                  </a:srgbClr>
                </a:solidFill>
              </a:ln>
              <a:solidFill>
                <a:srgbClr val="4BACC6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E057F3F2-B187-448F-318B-AB9FB254453F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4" y="5400675"/>
            <a:ext cx="3948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030457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D88155-0E86-4D14-B6AF-C6806AEE9525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fed548f-0517-4d39-90e3-3947398480c0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6908</properties:Words>
  <properties:PresentationFormat>Předvádění na obrazovce (4:3)</properties:PresentationFormat>
  <properties:Paragraphs>727</properties:Paragraphs>
  <properties:Slides>86</properties:Slides>
  <properties:Notes>51</properties:Notes>
  <properties:TotalTime>10496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86</vt:i4>
      </vt:variant>
    </vt:vector>
  </properties:HeadingPairs>
  <properties:TitlesOfParts>
    <vt:vector baseType="lpstr" size="97">
      <vt:lpstr>Arial</vt:lpstr>
      <vt:lpstr>Calibri</vt:lpstr>
      <vt:lpstr>Courier New</vt:lpstr>
      <vt:lpstr>Roboto Slab</vt:lpstr>
      <vt:lpstr>Symbol</vt:lpstr>
      <vt:lpstr>Times New Roman</vt:lpstr>
      <vt:lpstr>Trebuchet MS</vt:lpstr>
      <vt:lpstr>Wingdings</vt:lpstr>
      <vt:lpstr>Wingdings 3</vt:lpstr>
      <vt:lpstr>prezentace</vt:lpstr>
      <vt:lpstr>Motiv systému Office</vt:lpstr>
      <vt:lpstr>Seminář pro příjemce výzvy č. 03_24_061</vt:lpstr>
      <vt:lpstr>Program semináře</vt:lpstr>
      <vt:lpstr>Budování dětských skupin, OPZ+ Seminář pro příjemce 14. 11. 2024</vt:lpstr>
      <vt:lpstr>Zákon o poskytování služby péče o dítě v DS</vt:lpstr>
      <vt:lpstr>Související právní předpisy </vt:lpstr>
      <vt:lpstr>Metodické materiály a příručky</vt:lpstr>
      <vt:lpstr>Provoz DS – pečující osoby</vt:lpstr>
      <vt:lpstr>Provoz DS – stravování</vt:lpstr>
      <vt:lpstr>Provoz DS – věk dětí</vt:lpstr>
      <vt:lpstr>Standardy kvality péče o děti v dětských skupinách</vt:lpstr>
      <vt:lpstr>Standardy kvality péče o děti v dětských skupinách</vt:lpstr>
      <vt:lpstr>Žádost o udělení oprávnění – evidence poskytovatelů</vt:lpstr>
      <vt:lpstr>Zápis do evidence – požadované dokumenty</vt:lpstr>
      <vt:lpstr>Zápis do evidence – požadované dokumenty</vt:lpstr>
      <vt:lpstr>Zápis do evidence – požadované dokumenty</vt:lpstr>
      <vt:lpstr>Zápis do evidence – požadované dokumenty</vt:lpstr>
      <vt:lpstr>Zápis do evidence – časté nedostatky</vt:lpstr>
      <vt:lpstr>Zápis do evidence – časté nedostatky</vt:lpstr>
      <vt:lpstr>Děkuji za pozornost.</vt:lpstr>
      <vt:lpstr>Dokumenty, povinnosti příjemce dotace</vt:lpstr>
      <vt:lpstr>Dokumenty, povinnosti příjemce dotace</vt:lpstr>
      <vt:lpstr>Dokumenty, povinnosti příjemce dotace</vt:lpstr>
      <vt:lpstr>Dokladování dosažených jednotek opz+</vt:lpstr>
      <vt:lpstr>Jednotky a jednotkové náklady</vt:lpstr>
      <vt:lpstr>Jednotky a jednotkové náklady Vytvořené místo v dětské skupině</vt:lpstr>
      <vt:lpstr>Jednotky a jednotkové náklady Vytvořené místo v dětské skupině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Jednotky a jednotkové náklady Provoz dětské skupiny</vt:lpstr>
      <vt:lpstr>Informace ŘO ke stanovení výše příspěvku rodiče</vt:lpstr>
      <vt:lpstr>Informace ŘO ke stanovení výše příspěvku rodiče</vt:lpstr>
      <vt:lpstr>Pravidlo týkající se minima způsobilých nákladů na obsazenost ds</vt:lpstr>
      <vt:lpstr>Tabulka obsazenosti - postup</vt:lpstr>
      <vt:lpstr>Tabulka obsazenosti - list identifikace</vt:lpstr>
      <vt:lpstr>Tabulka obsazenosti - list smlouvy (jenom pravidelné)</vt:lpstr>
      <vt:lpstr>Tabulka obsazenosti - list docházka (jenom nepravidelné)</vt:lpstr>
      <vt:lpstr>Tabulka obsazenosti - list smlouvy (jenom nepravidelné)</vt:lpstr>
      <vt:lpstr>Tabulka obsazenosti - list Pečující osoby</vt:lpstr>
      <vt:lpstr>Kalkulačka k žádosti o podporu</vt:lpstr>
      <vt:lpstr>Kalkulačka k žádosti o podporu</vt:lpstr>
      <vt:lpstr>Kontroly projektu na místě</vt:lpstr>
      <vt:lpstr>Důležitá upozornění pro příjemce</vt:lpstr>
      <vt:lpstr>Důležitá upozornění pro příjemce</vt:lpstr>
      <vt:lpstr>Důležitá upozornění pro příjemce</vt:lpstr>
      <vt:lpstr> PUBLICITA   </vt:lpstr>
      <vt:lpstr>pUBLICITA</vt:lpstr>
      <vt:lpstr>VIZUÁLNÍ IDENTITA - POUŽITÍ</vt:lpstr>
      <vt:lpstr>Nejčastější nedostatky Zpráv o realizaci</vt:lpstr>
      <vt:lpstr>Nejčastější nedostatky Zpráv o realizaci</vt:lpstr>
      <vt:lpstr>Změny projektu</vt:lpstr>
      <vt:lpstr>Změny projektu</vt:lpstr>
      <vt:lpstr>NEPODSTAtNÉ ZMĚNY</vt:lpstr>
      <vt:lpstr>NEPODSTATNÉ ZMĚNY</vt:lpstr>
      <vt:lpstr>NEPODSTATNÉ ZMĚNY</vt:lpstr>
      <vt:lpstr>PODSTATNÉ ZMĚNY</vt:lpstr>
      <vt:lpstr>Vytváření žádosti o změnu (ŽOZ) v IS KP21+</vt:lpstr>
      <vt:lpstr>Postup při podávání žádosti</vt:lpstr>
      <vt:lpstr>Změnové řízení v IS KP21+</vt:lpstr>
      <vt:lpstr>Změnové řízení v IS KP21+</vt:lpstr>
      <vt:lpstr>Změnové řízení v IS KP21+</vt:lpstr>
      <vt:lpstr>Administrace na straně ŘO (změny vyžádané příjemcem)</vt:lpstr>
      <vt:lpstr>Administrace na straně ŘO  (Změny vyžádané ŘO)</vt:lpstr>
      <vt:lpstr>Vytváření zprávy  o realizaci (ZoR) v IS KP21+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Založení zprávy o realizaci</vt:lpstr>
      <vt:lpstr>Vytváření Žádosti   o platbu (ŽOP) v ISKP21+</vt:lpstr>
      <vt:lpstr>ZALOŽENÍ ŽÁDOSTI O PLATBU neinvestiční výdaje</vt:lpstr>
      <vt:lpstr>Zálohové financování (ex ante)</vt:lpstr>
      <vt:lpstr>Zálohové financování (ex ante)</vt:lpstr>
      <vt:lpstr>Zálohové financování (ex ante)</vt:lpstr>
      <vt:lpstr>Ex post financování (OSS a jejich SPO)</vt:lpstr>
      <vt:lpstr>Veřejná podpora – pouze pro podnikové DS </vt:lpstr>
      <vt:lpstr>Postup při podávání zor/žop na řo</vt:lpstr>
      <vt:lpstr>ESF Fórum</vt:lpstr>
      <vt:lpstr>kontakt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2024-11-14T16:02:25Z</dcterms:modified>
  <cp:revision>412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  <prop:property fmtid="{D5CDD505-2E9C-101B-9397-08002B2CF9AE}" pid="3" name="MSIP_Label_ca2a6caa-7cc8-4416-9098-e101ca388d94_Enabled">
    <vt:lpwstr>true</vt:lpwstr>
  </prop:property>
  <prop:property fmtid="{D5CDD505-2E9C-101B-9397-08002B2CF9AE}" pid="4" name="MSIP_Label_ca2a6caa-7cc8-4416-9098-e101ca388d94_SetDate">
    <vt:lpwstr>2023-08-17T09:19:24Z</vt:lpwstr>
  </prop:property>
  <prop:property fmtid="{D5CDD505-2E9C-101B-9397-08002B2CF9AE}" pid="5" name="MSIP_Label_ca2a6caa-7cc8-4416-9098-e101ca388d94_Method">
    <vt:lpwstr>Privileged</vt:lpwstr>
  </prop:property>
  <prop:property fmtid="{D5CDD505-2E9C-101B-9397-08002B2CF9AE}" pid="6" name="MSIP_Label_ca2a6caa-7cc8-4416-9098-e101ca388d94_Name">
    <vt:lpwstr>Veřejné informace</vt:lpwstr>
  </prop:property>
  <prop:property fmtid="{D5CDD505-2E9C-101B-9397-08002B2CF9AE}" pid="7" name="MSIP_Label_ca2a6caa-7cc8-4416-9098-e101ca388d94_SiteId">
    <vt:lpwstr>dabdd9c0-bacd-4324-a424-22a9ba9ac877</vt:lpwstr>
  </prop:property>
  <prop:property fmtid="{D5CDD505-2E9C-101B-9397-08002B2CF9AE}" pid="8" name="MSIP_Label_ca2a6caa-7cc8-4416-9098-e101ca388d94_ActionId">
    <vt:lpwstr>3abe2229-ed6a-414b-a91f-1f70a4e27c2d</vt:lpwstr>
  </prop:property>
  <prop:property fmtid="{D5CDD505-2E9C-101B-9397-08002B2CF9AE}" pid="9" name="MSIP_Label_ca2a6caa-7cc8-4416-9098-e101ca388d94_ContentBits">
    <vt:lpwstr>0</vt:lpwstr>
  </prop:property>
</prop:Properties>
</file>