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20"/>
  </p:notesMasterIdLst>
  <p:sldIdLst>
    <p:sldId id="256" r:id="rId5"/>
    <p:sldId id="657" r:id="rId6"/>
    <p:sldId id="358" r:id="rId7"/>
    <p:sldId id="664" r:id="rId8"/>
    <p:sldId id="666" r:id="rId9"/>
    <p:sldId id="667" r:id="rId10"/>
    <p:sldId id="665" r:id="rId11"/>
    <p:sldId id="670" r:id="rId12"/>
    <p:sldId id="658" r:id="rId13"/>
    <p:sldId id="669" r:id="rId14"/>
    <p:sldId id="663" r:id="rId15"/>
    <p:sldId id="661" r:id="rId16"/>
    <p:sldId id="662" r:id="rId17"/>
    <p:sldId id="668" r:id="rId18"/>
    <p:sldId id="649" r:id="rId19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Trunečková Lucie Ing. (MPSV)" initials="TLI(" lastIdx="10" clrIdx="0">
    <p:extLst>
      <p:ext uri="{19B8F6BF-5375-455C-9EA6-DF929625EA0E}">
        <p15:presenceInfo xmlns:p15="http://schemas.microsoft.com/office/powerpoint/2012/main" providerId="AD" userId="S::lucie.truneckova@mpsv.cz::aee10eeb-c880-47c4-84e3-2b8b725feac2"/>
      </p:ext>
    </p:extLst>
  </p:cmAuthor>
  <p:cmAuthor id="2" name="Ing. Aleš Novák" initials="AN" lastIdx="1" clrIdx="1">
    <p:extLst>
      <p:ext uri="{19B8F6BF-5375-455C-9EA6-DF929625EA0E}">
        <p15:presenceInfo xmlns:p15="http://schemas.microsoft.com/office/powerpoint/2012/main" providerId="None" userId="Ing. Aleš Novák"/>
      </p:ext>
    </p:extLst>
  </p:cmAuthor>
  <p:cmAuthor id="3" name="Kučerová Renáta Ing. (MPSV)" initials="KRI(" lastIdx="2" clrIdx="2">
    <p:extLst>
      <p:ext uri="{19B8F6BF-5375-455C-9EA6-DF929625EA0E}">
        <p15:presenceInfo xmlns:p15="http://schemas.microsoft.com/office/powerpoint/2012/main" providerId="AD" userId="S::renata.kucerova@mpsv.cz::0dc63b4b-12c0-4a0a-9ebe-ea65ac99b702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6249" autoAdjust="false"/>
    <p:restoredTop sz="67215" autoAdjust="false"/>
  </p:normalViewPr>
  <p:slideViewPr>
    <p:cSldViewPr showGuides="true">
      <p:cViewPr varScale="true">
        <p:scale>
          <a:sx n="84" d="100"/>
          <a:sy n="84" d="100"/>
        </p:scale>
        <p:origin x="2358" y="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../customXml/item3.xml" Type="http://schemas.openxmlformats.org/officeDocument/2006/relationships/customXml" Id="rId3"/>
    <Relationship Target="commentAuthors.xml" Type="http://schemas.openxmlformats.org/officeDocument/2006/relationships/commentAuthors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tableStyles.xml" Type="http://schemas.openxmlformats.org/officeDocument/2006/relationships/tableStyles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notesMasters/notesMaster1.xml" Type="http://schemas.openxmlformats.org/officeDocument/2006/relationships/notesMaster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theme/theme1.xml" Type="http://schemas.openxmlformats.org/officeDocument/2006/relationships/theme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viewProps.xml" Type="http://schemas.openxmlformats.org/officeDocument/2006/relationships/viewProps" Id="rId23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presProps.xml" Type="http://schemas.openxmlformats.org/officeDocument/2006/relationships/presProps" Id="rId22"/>
</Relationships>

</file>

<file path=ppt/diagrams/colors1.xml><?xml version="1.0" encoding="utf-8"?>
<dgm:colors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gm:ptLst>
    <dgm:pt modelId="{BDE56654-302F-4544-9FF5-F06179B7CF1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true"/>
      <dgm:spPr/>
      <dgm:t>
        <a:bodyPr/>
        <a:lstStyle/>
        <a:p>
          <a:endParaRPr lang="cs-CZ"/>
        </a:p>
      </dgm:t>
    </dgm:pt>
    <dgm:pt modelId="{AF85CFE4-14B5-445E-9B56-1131A8098062}" type="pres">
      <dgm:prSet presAssocID="{BDE56654-302F-4544-9FF5-F06179B7CF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4B68EFAC-AA2C-4082-93D8-6C8D247AB28A}" type="presOf" srcId="{BDE56654-302F-4544-9FF5-F06179B7CF10}" destId="{AF85CFE4-14B5-445E-9B56-1131A8098062}" srcOrd="0" destOrd="0" presId="urn:microsoft.com/office/officeart/2005/8/layout/hierarchy3"/>
  </dgm:cxnLst>
  <dgm:bg/>
  <dgm:whole/>
  <dgm:extLst>
    <a:ext uri="http://schemas.microsoft.com/office/drawing/2008/diagram">
      <dsp:dataModelExt relId="rId7" minVer="http://schemas.openxmlformats.org/drawingml/2006/diagram"/>
    </a:ext>
  </dgm:extLst>
</dgm:dataModel>
</file>

<file path=ppt/diagrams/drawing1.xml><?xml version="1.0" encoding="utf-8"?>
<dsp:drawing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dsp:spTree>
    <dsp:nvGrpSpPr>
      <dsp:cNvPr id="0" name=""/>
      <dsp:cNvGrpSpPr/>
    </dsp:nvGrpSpPr>
    <dsp:grpSpPr/>
  </dsp:spTree>
</dsp:drawing>
</file>

<file path=ppt/diagrams/layout1.xml><?xml version="1.0" encoding="utf-8"?>
<dgm:layout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true"/>
        </dgm:pt>
        <dgm:pt modelId="11">
          <dgm:prSet phldr="true"/>
        </dgm:pt>
        <dgm:pt modelId="12">
          <dgm:prSet phldr="true"/>
        </dgm:pt>
        <dgm:pt modelId="2">
          <dgm:prSet phldr="true"/>
        </dgm:pt>
        <dgm:pt modelId="21">
          <dgm:prSet phldr="true"/>
        </dgm:pt>
        <dgm:pt modelId="22">
          <dgm:prSet phldr="true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 axis="" ptType="" hideLastTrans="" st="" cnt="" step="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r:blip="">
      <dgm:adjLst/>
    </dgm:shape>
    <dgm:presOf axis="" ptType="" hideLastTrans="" st="" cnt="" step=""/>
    <dgm:constrLst>
      <dgm:constr op="equ" val="65.0" type="primFontSz" for="des" forName="rootText"/>
      <dgm:constr op="equ" val="65.0" type="primFontSz" for="des" forName="childText"/>
      <dgm:constr type="w" for="des" forName="rootComposite" refType="w"/>
      <dgm:constr fact="0.5" type="h" for="des" forName="rootComposite" refType="w"/>
      <dgm:constr fact="0.8" type="w" for="des" forName="childText" refType="w" refFor="des" refForName="rootComposite"/>
      <dgm:constr type="h" for="des" forName="childText" refType="h" refFor="des" refForName="rootComposite"/>
      <dgm:constr fact="0.25" type="sibSp" refType="w" refFor="des" refForName="rootComposite"/>
      <dgm:constr fact="0.25" type="sibSp" for="des" forName="childShape" refType="h" refFor="des" refForName="childText"/>
      <dgm:constr fact="0.25" type="sp" for="des" forName="root" refType="h" refFor="des" refForName="childText"/>
    </dgm:constrLst>
    <dgm:ruleLst/>
    <dgm:forEach name="Name3" axis="ch" ptType="" hideLastTrans="" st="" cnt="" step="">
      <dgm:forEach name="Name4" axis="self" ptType="node" hideLastTrans="" st="" cnt="1" step="">
        <dgm:layoutNode name="root">
          <dgm:choose name="Name5">
            <dgm:if name="Name6" func="var" arg="dir" op="equ" val="norm" axis="" ptType="" hideLastTrans="" st="" cnt="" step="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r:blip="">
            <dgm:adjLst/>
          </dgm:shape>
          <dgm:presOf axis="" ptType="" hideLastTrans="" st="" cnt="" step=""/>
          <dgm:constrLst>
            <dgm:constr val="0.2" type="alignOff"/>
          </dgm:constrLst>
          <dgm:ruleLst/>
          <dgm:layoutNode name="rootComposite">
            <dgm:alg type="composite"/>
            <dgm:shape r:blip="">
              <dgm:adjLst/>
            </dgm:shape>
            <dgm:presOf axis="self" ptType="node" hideLastTrans="" st="" cnt="1" step=""/>
            <dgm:choose name="Name8">
              <dgm:if name="Name9" func="var" arg="dir" op="equ" val="norm" axis="" ptType="" hideLastTrans="" st="" cnt="" step="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fact="0.2" type="w" for="ch" forName="rootConnector" refType="w" refFor="ch" refForName="rootText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fact="0.2" type="w" for="ch" forName="rootConnector" refType="w" refFor="ch" refForName="rootText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type="roundRect" r:blip="">
                <dgm:adjLst>
                  <dgm:adj idx="1" val="0.1"/>
                </dgm:adjLst>
              </dgm:shape>
              <dgm:presOf axis="self" ptType="node" hideLastTrans="" st="" cnt="1" step=""/>
              <dgm:constrLst>
                <dgm:constr fact="0.1" type="tMarg" refType="primFontSz"/>
                <dgm:constr fact="0.1" type="bMarg" refType="primFontSz"/>
                <dgm:constr fact="0.15" type="lMarg" refType="primFontSz"/>
                <dgm:constr fact="0.15" type="rMarg" refType="primFontSz"/>
              </dgm:constrLst>
              <dgm:ruleLst>
                <dgm:rule val="5.0" fact="NaN" max="NaN" type="primFontSz"/>
              </dgm:ruleLst>
            </dgm:layoutNode>
            <dgm:layoutNode name="rootConnector" moveWith="rootText">
              <dgm:alg type="sp"/>
              <dgm:shape type="roundRect" r:blip="" hideGeom="true">
                <dgm:adjLst>
                  <dgm:adj idx="1" val="0.1"/>
                </dgm:adjLst>
              </dgm:shape>
              <dgm:presOf axis="self" ptType="node" hideLastTrans="" st="" cnt="1" step="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r:blip="">
              <dgm:adjLst/>
            </dgm:shape>
            <dgm:presOf axis="" ptType="" hideLastTrans="" st="" cnt="" step=""/>
            <dgm:constrLst/>
            <dgm:ruleLst/>
            <dgm:forEach name="Name11" axis="ch" ptType="" hideLastTrans="" st="" cnt="" step="">
              <dgm:forEach name="Name12" axis="self" ptType="parTrans" hideLastTrans="" st="" cnt="1" step="">
                <dgm:layoutNode name="Name13">
                  <dgm:choose name="Name14">
                    <dgm:if name="Name15" func="var" arg="dir" op="equ" val="norm" axis="" ptType="" hideLastTrans="" st="" cnt="" step="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type="conn" r:blip="">
                    <dgm:adjLst/>
                  </dgm:shape>
                  <dgm:presOf axis="self" ptType="" hideLastTrans="" st="" cnt="" step="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 hideLastTrans="" st="" cnt="" step="">
                <dgm:layoutNode name="childText" styleLbl="bgAcc1">
                  <dgm:varLst>
                    <dgm:bulletEnabled val="true"/>
                  </dgm:varLst>
                  <dgm:alg type="tx"/>
                  <dgm:shape type="roundRect" r:blip="">
                    <dgm:adjLst>
                      <dgm:adj idx="1" val="0.1"/>
                    </dgm:adjLst>
                  </dgm:shape>
                  <dgm:presOf axis="self desOrSelf" ptType="node node" hideLastTrans="" st="1 1" cnt="1 0" step=""/>
                  <dgm:constrLst>
                    <dgm:constr fact="0.1" type="tMarg" refType="primFontSz"/>
                    <dgm:constr fact="0.1" type="bMarg" refType="primFontSz"/>
                    <dgm:constr fact="0.15" type="lMarg" refType="primFontSz"/>
                    <dgm:constr fact="0.15" type="rMarg" refType="primFontSz"/>
                  </dgm:constrLst>
                  <dgm:ruleLst>
                    <dgm:rule val="5.0" fact="NaN" max="NaN" type="primFontSz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27.06.2024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245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800" b="false" i="false" u="none" strike="noStrike" baseline="0" dirty="false">
                <a:solidFill>
                  <a:srgbClr val="000000"/>
                </a:solidFill>
                <a:latin typeface="Calibri" panose="020F0502020204030204" pitchFamily="34" charset="0"/>
              </a:rPr>
              <a:t>Obecně se jedná o zlepšení nepříznivé životní situace osob z cílových skupin, zvýšení jejich informovanosti o možnostech řešení jejich problémů, zvýšení samostatnosti při řešení jejich problémů, zvýšení jejich zapojení do komunity, na trh práce a do společnosti atp. Pro každou oblast aktivit by tedy měla být jasná odpověď na otázku: jaký je efekt intervence na situaci a pro koho jsou intervence užitečné? </a:t>
            </a:r>
          </a:p>
          <a:p>
            <a:endParaRPr lang="cs-CZ" sz="1800" b="false" i="false" u="none" strike="noStrike" baseline="0" dirty="false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800" b="false" i="false" u="none" strike="noStrike" kern="1200" baseline="0" dirty="false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+mn-cs"/>
              </a:rPr>
              <a:t>jak vyhodnocení proběhlo - zda se sešel realizační tým, zda probíhali skupinové/individuální rozhovory, z jakých podkladů jste vycházeli apod.</a:t>
            </a:r>
          </a:p>
          <a:p>
            <a:endParaRPr lang="cs-CZ" dirty="false"/>
          </a:p>
          <a:p>
            <a:r>
              <a:rPr lang="cs-CZ" sz="1800" b="false" i="false" u="none" strike="noStrike" baseline="0" dirty="false">
                <a:solidFill>
                  <a:srgbClr val="000000"/>
                </a:solidFill>
                <a:latin typeface="Calibri" panose="020F0502020204030204" pitchFamily="34" charset="0"/>
              </a:rPr>
              <a:t>vykazované hodnoty opíraly o </a:t>
            </a:r>
            <a:r>
              <a:rPr lang="cs-CZ" sz="1800" b="true" i="false" u="none" strike="noStrike" baseline="0" dirty="false">
                <a:solidFill>
                  <a:srgbClr val="000000"/>
                </a:solidFill>
                <a:latin typeface="Calibri" panose="020F0502020204030204" pitchFamily="34" charset="0"/>
              </a:rPr>
              <a:t>průkaznou evidenci </a:t>
            </a:r>
            <a:r>
              <a:rPr lang="cs-CZ" sz="1800" b="false" i="false" u="none" strike="noStrike" baseline="0" dirty="false">
                <a:solidFill>
                  <a:srgbClr val="000000"/>
                </a:solidFill>
                <a:latin typeface="Calibri" panose="020F0502020204030204" pitchFamily="34" charset="0"/>
              </a:rPr>
              <a:t>vedenou příjemcem (nebo partnerem). </a:t>
            </a:r>
          </a:p>
          <a:p>
            <a:endParaRPr lang="cs-CZ" sz="1800" b="false" i="false" u="none" strike="noStrike" baseline="0" dirty="false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false" i="false" u="none" strike="noStrike" baseline="0" dirty="false">
                <a:solidFill>
                  <a:srgbClr val="000000"/>
                </a:solidFill>
                <a:latin typeface="Calibri" panose="020F0502020204030204" pitchFamily="34" charset="0"/>
              </a:rPr>
              <a:t>statistika, u kolika osob se v daných oblastech zlepšila situace klienta, popis evidence podpořených osob a vyhodnocování pokroku, komentář k dosaženému přírůstku v daném sledovaném období v návaznosti na průběh aktivit a k předpokládané cílové hodnotě po ukončení projektu, z kolika procent se daří cílovou hodnotu plnit a jaká je predikce plnění ukazatele pro další sledované období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51752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0983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dosavadní realizace aktivit – tj. popište stručně dosavadní průběh realizace KA a uveďte, jak vhodně/nevhodně byla zvolena forma a způsob provedení KA, popište dosavadní plnění výstupů KA (realizované programy/služby, vzdělávání, komunitní aktivity apod.) vč. evidence realizovaných aktivit, vyhodnocení způsobu práce s CS/komunitou, plnění harmonogramu, zdůvodnění provedených změn ve způsobu realizace aktivit apod. Vyjádřete se i k zapojení partnerů, případně dodavatelů do realizace projektu - jak se vám spolupráce osvědčila/neosvědčila, jak jste řešili situaci v případě odstoupení partnera apod.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dosavadní nákladovosti KA a průběžného čerpání rozpočtu – procento čerpání rozpočtu vs. procento plnění indikátorů (počtu podpořených osob), zdůvodnění pomalejšího/rychlejšího čerpání a plnění indikátorů oproti schválené Žádosti a odhad plnění čerpání rozpočtu a indikátorů do konce realizace projektu, popis provedených změny rozpočtu atd.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personálního zajištění KA (vč. výše úvazků) – bylo vhodně nastaveno? Popis a zdůvodnění případných změn personálního zajištění a způsobu zapojení členů RT do realizace aktivit.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73290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Výčet oslovených a spolupracujících organizací a oblasti a formy spolupráce s nimi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zaměření setkání/pracovních jednání, workshopů, seminářů, kulatých stolů, konferencí apod.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lokace akcí pro veřejnost (např. osvětové akce apod.)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zaměření vytvořených pracovních skupin, sítí či platforem nebo počet a zaměření stávajících pracovních skupin či sítí, do kterých se MAS zapojila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Poradenská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Koordinační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Publikační a propagační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Vzdělávací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Podpora inovací, přenos dobrých praxí (stáže, exkurze, spolupráce s akademickou sférou apod.)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apod. </a:t>
            </a: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Ideálně odlišení činností organizovaných MAS od činností, do kterých byla MAS zapojena</a:t>
            </a: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Lze vycházet z materiálu Tvář MAS - </a:t>
            </a:r>
            <a:r>
              <a:rPr lang="cs-CZ" sz="2800" dirty="false"/>
              <a:t>„ROZSAH ČINNOSTÍ MÍSTNÍCH AKČNÍCH SKUPIN JE ŠIROKÝ, PŘEKRAČUJÍCÍ RÁMEC DOTAČNÍ PODPORY LOKÁLNÍM PROJEKTŮM“ – jde o katalog animačních činností vydaný v roce 2021 NS MAS</a:t>
            </a: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69435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Výčet oslovených a spolupracujících organizací a oblasti a formy spolupráce s nimi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zaměření setkání/pracovních jednání, workshopů, seminářů, kulatých stolů, konferencí apod.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lokace akcí pro veřejnost (např. osvětové akce apod.)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Počet a zaměření vytvořených pracovních skupin, sítí či platforem nebo počet a zaměření stávajících pracovních skupin či sítí, do kterých se MAS zapojila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Poradenská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Koordinační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Publikační a propagační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Vzdělávací činnost MAS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 Podpora inovací, přenos dobrých praxí (stáže, exkurze, spolupráce s akademickou sférou apod.)</a:t>
            </a: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apod. </a:t>
            </a: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Ideálně odlišení činností organizovaných MAS od činností, do kterých byla MAS zapojena</a:t>
            </a: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Lze vycházet z materiálu Tvář MAS - </a:t>
            </a:r>
            <a:r>
              <a:rPr lang="cs-CZ" sz="2800" dirty="false"/>
              <a:t>„ROZSAH ČINNOSTÍ MÍSTNÍCH AKČNÍCH SKUPIN JE ŠIROKÝ, PŘEKRAČUJÍCÍ RÁMEC DOTAČNÍ PODPORY LOKÁLNÍM PROJEKTŮM“ – jde o katalog animačních činností vydaný v roce 2021 NS MAS</a:t>
            </a: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i="true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Aft>
                <a:spcPts val="180"/>
              </a:spcAft>
            </a:pPr>
            <a:r>
              <a:rPr lang="cs-CZ" sz="1800" i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26089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>
                <a:solidFill>
                  <a:prstClr val="black"/>
                </a:solidFill>
              </a:rPr>
              <a:pPr/>
              <a:t>15</a:t>
            </a:fld>
            <a:endParaRPr lang="cs-CZ" dirty="fal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922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Možné je podklad k vyplnění vyhodnocení získat také prostřednictvím individuálních rozhovorů se členy realizačního týmu (či kombinace individuálních a skupinových rozhovorů), které povede osoba zodpovědná za zpracování vyhodnocení. </a:t>
            </a:r>
          </a:p>
          <a:p>
            <a:endParaRPr lang="cs-CZ" dirty="false"/>
          </a:p>
          <a:p>
            <a:r>
              <a:rPr lang="cs-CZ" dirty="false"/>
              <a:t>Zápis z uskutečněné skupinové diskuze všech členů realizačního týmu k jednotlivým požadovaným částem vyhodnocení se nedokládá společně s vyhodnocením realizace akčního plánu. MAS si archivuje pro případ vyžádání nebo kontrolu na místě či audity jiných subjektů.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17960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0569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Akční plán OPZ+ se vyhotovoval ve webovém formuláři na www.esfcr.cz.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19938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Akční plán vychází z identifikace cílové skupiny (část 1 akčního plánu OPZ+) 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Na řešení problémů cílových skupin navazuje opatření – číslo opatření v sobě zahrnuje označení cílové skupiny (1, 2, 3..)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Opatření je možné řešit více aktivitami, proto číslo aktivity v sobě zahrnuje číslo cílové skupiny i číslo opatření.</a:t>
            </a:r>
          </a:p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 vyhodnocení akčního plánu OPZ+ doporučujeme uvádět shodná čísla v Akčním plánem. (uvést lze zároveň i více čísel opatření či aktivit pokud to vyhodnocení realizace Akčního plánu zjednoduší)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54702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rámci vyhodnocení bude vhodné číslo opatření označit dvěma číslicemi, aktivitu pak třemi. Oproti Akčnímu plánu OPZ+ dojde k vynechání 1 na začátku.</a:t>
            </a:r>
          </a:p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Tím se zachová návaznost na původně předložený akční plán OPZ+.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Ideálně pokud se tabulka monitoringu v rámci hodnocen opatření objeví k daným aktivitám pouze 1 x. Je tedy možné slučovat cílové skupiny a stejně tak i opatření, aby se dosáhlo přehlednějšího uspořádání vyhodnocení.</a:t>
            </a: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29913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endParaRPr lang="cs-CZ" sz="1800" dirty="false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3014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Komentář by měl být přiměřeně podrobný a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konkrétní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Jedná se o shrnutí zásadních informací, ze kterých by mělo být zřejmé, jak konkrétně realizace KA přispívá k plnění cílů daného opatření AP, jaký je dosavadní přínos KA ve vztahu k dané CS, zda daná aktivita prokazatelně cílí na řešení potřeb CS (členů komunity), tj, že se u osob z CS podařilo vyřešit situaci, či nastartovat pozitivní změnu a jaké metody/techniky pro vyhodnocení aktivit využíváte. Cílem je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vyhodnotit</a:t>
            </a:r>
            <a:r>
              <a:rPr lang="cs-CZ" sz="180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úspěšnost realizace KA, vhodnost nastavení aktivit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zájem ze strany CS a zdůvodnit potřebnost navazující podpory pro danou CS i po ukončení realizace projektu (detailní popis situace v území, ze kterého bude zřejmý vývoj situace dané CS v území bude součástí navazujícího projektu a bude předmětem hodnocení potřebnosti navazujícího projektu)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Příjemce při zpracování Vyhodnocení AP vychází z údajů uvedených v doposud schválených </a:t>
            </a:r>
            <a:r>
              <a:rPr lang="cs-CZ" sz="1800" dirty="false" err="tru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ZoR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vč. průběžného monitoringu.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Cílem proto není opakovat detailní údaje uvedené v </a:t>
            </a:r>
            <a:r>
              <a:rPr lang="cs-CZ" sz="1800" dirty="false" err="tru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ZoR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ale na jejich základě shrnout zásadní informace ohledně pokroku při realizaci KA tj. jaké hlavní výsledky aktivit sledujete, co se dařilo/nedařilo, jak jste na to reagovali (úprava aktivit/rozpočtu/harmonogramu atd.), zda chcete/nechcete v realizaci aktivit pokračovat, v jaké podobě a odůvodnit  proč. 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8270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180"/>
              </a:spcAft>
            </a:pP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Komentář by měl být přiměřeně podrobný a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konkrétní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Jedná se o shrnutí zásadních informací, ze kterých by mělo být zřejmé, jak konkrétně realizace KA přispívá k plnění cílů daného opatření AP, jaký je dosavadní přínos KA ve vztahu k dané CS, zda daná aktivita prokazatelně cílí na řešení potřeb CS (členů komunity), tj, že se u osob z CS podařilo vyřešit situaci, či nastartovat pozitivní změnu a jaké metody/techniky pro vyhodnocení aktivit využíváte. Cílem je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vyhodnotit</a:t>
            </a:r>
            <a:r>
              <a:rPr lang="cs-CZ" sz="1800" dirty="false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úspěšnost realizace KA, vhodnost nastavení aktivit 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zájem ze strany CS a zdůvodnit potřebnost navazující podpory pro danou CS i po ukončení realizace projektu (detailní popis situace v území, ze kterého bude zřejmý vývoj situace dané CS v území bude součástí navazujícího projektu a bude předmětem hodnocení potřebnosti navazujícího projektu)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Příjemce při zpracování Vyhodnocení AP vychází z údajů uvedených v doposud schválených </a:t>
            </a:r>
            <a:r>
              <a:rPr lang="cs-CZ" sz="1800" dirty="false" err="tru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ZoR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vč. průběžného monitoringu.</a:t>
            </a:r>
            <a:r>
              <a:rPr lang="cs-CZ" sz="1800" b="true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Cílem proto není opakovat detailní údaje uvedené v </a:t>
            </a:r>
            <a:r>
              <a:rPr lang="cs-CZ" sz="1800" dirty="false" err="tru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ZoR</a:t>
            </a:r>
            <a:r>
              <a:rPr lang="cs-CZ" sz="1800" dirty="false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ale na jejich základě shrnout zásadní informace ohledně pokroku při realizaci KA tj. jaké hlavní výsledky aktivit sledujete, co se dařilo/nedařilo, jak jste na to reagovali (úprava aktivit/rozpočtu/harmonogramu atd.), zda chcete/nechcete v realizaci aktivit pokračovat, v jaké podobě a odůvodnit  proč.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50317672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3"/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8"/>
    <Relationship Target="../diagrams/data1.xml" Type="http://schemas.openxmlformats.org/officeDocument/2006/relationships/diagramData" Id="rId3"/>
    <Relationship Target="../diagrams/drawing1.xml" Type="http://schemas.microsoft.com/office/2007/relationships/diagramDrawing" Id="rId7"/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diagrams/colors1.xml" Type="http://schemas.openxmlformats.org/officeDocument/2006/relationships/diagramColors" Id="rId6"/>
    <Relationship Target="../diagrams/quickStyle1.xml" Type="http://schemas.openxmlformats.org/officeDocument/2006/relationships/diagramQuickStyle" Id="rId5"/>
    <Relationship Target="../diagrams/layout1.xml" Type="http://schemas.openxmlformats.org/officeDocument/2006/relationships/diagramLayout" Id="rId4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9974" y="1736880"/>
            <a:ext cx="7272000" cy="1460440"/>
          </a:xfrm>
        </p:spPr>
        <p:txBody>
          <a:bodyPr/>
          <a:lstStyle/>
          <a:p>
            <a:r>
              <a:rPr lang="cs-CZ" sz="3400" dirty="false"/>
              <a:t>Vyhodnocení realizace Akčního plánu pro OPZ+ strategie CLLD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1519974" y="3660680"/>
            <a:ext cx="7272000" cy="540000"/>
          </a:xfrm>
        </p:spPr>
        <p:txBody>
          <a:bodyPr/>
          <a:lstStyle/>
          <a:p>
            <a:r>
              <a:rPr lang="cs-CZ" dirty="false"/>
              <a:t>Oddělení 875 – Oddělení projektů CLLD a ITI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43785" y="5405085"/>
            <a:ext cx="7272000" cy="540000"/>
          </a:xfrm>
        </p:spPr>
        <p:txBody>
          <a:bodyPr/>
          <a:lstStyle/>
          <a:p>
            <a:r>
              <a:rPr lang="cs-CZ" dirty="false"/>
              <a:t>27. 6. 2024, Praha + MS TEAMS </a:t>
            </a:r>
          </a:p>
          <a:p>
            <a:r>
              <a:rPr lang="cs-CZ" dirty="false"/>
              <a:t>13:00 h – 15:00 h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83" y="1916276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83" y="366068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5405085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Opatření</a:t>
            </a:r>
            <a:endParaRPr lang="cs-CZ" sz="28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fontAlgn="base"/>
            <a:r>
              <a:rPr lang="cs-CZ" dirty="false"/>
              <a:t>Vyhodnocení</a:t>
            </a:r>
            <a:r>
              <a:rPr lang="cs-CZ" dirty="false">
                <a:effectLst/>
                <a:ea typeface="Calibri" panose="020F0502020204030204" pitchFamily="34" charset="0"/>
              </a:rPr>
              <a:t> </a:t>
            </a:r>
            <a:r>
              <a:rPr lang="cs-CZ" b="true" dirty="false">
                <a:effectLst/>
                <a:ea typeface="Calibri" panose="020F0502020204030204" pitchFamily="34" charset="0"/>
              </a:rPr>
              <a:t>efektu</a:t>
            </a:r>
            <a:r>
              <a:rPr lang="cs-CZ" dirty="false">
                <a:effectLst/>
                <a:ea typeface="Calibri" panose="020F0502020204030204" pitchFamily="34" charset="0"/>
              </a:rPr>
              <a:t> a </a:t>
            </a:r>
            <a:r>
              <a:rPr lang="cs-CZ" b="true" dirty="false">
                <a:effectLst/>
                <a:ea typeface="Calibri" panose="020F0502020204030204" pitchFamily="34" charset="0"/>
              </a:rPr>
              <a:t>dopadu</a:t>
            </a:r>
            <a:r>
              <a:rPr lang="cs-CZ" dirty="false">
                <a:effectLst/>
                <a:ea typeface="Calibri" panose="020F0502020204030204" pitchFamily="34" charset="0"/>
              </a:rPr>
              <a:t> realizovaných projektů pro území/pro danou CS</a:t>
            </a:r>
          </a:p>
          <a:p>
            <a:pPr fontAlgn="base"/>
            <a:r>
              <a:rPr lang="cs-CZ" b="true" dirty="false">
                <a:ea typeface="Calibri" panose="020F0502020204030204" pitchFamily="34" charset="0"/>
              </a:rPr>
              <a:t>Z</a:t>
            </a:r>
            <a:r>
              <a:rPr lang="cs-CZ" b="true" dirty="false">
                <a:effectLst/>
                <a:ea typeface="Calibri" panose="020F0502020204030204" pitchFamily="34" charset="0"/>
              </a:rPr>
              <a:t>měna</a:t>
            </a:r>
            <a:r>
              <a:rPr lang="cs-CZ" dirty="false">
                <a:effectLst/>
                <a:ea typeface="Calibri" panose="020F0502020204030204" pitchFamily="34" charset="0"/>
              </a:rPr>
              <a:t>, která byla u CS nastartována či které bylo u CS dosaženo (statistika, popis evidence, predikce plnění ukazatelů)</a:t>
            </a:r>
          </a:p>
          <a:p>
            <a:pPr fontAlgn="base"/>
            <a:r>
              <a:rPr lang="cs-CZ" b="true" dirty="false">
                <a:effectLst/>
                <a:ea typeface="Calibri" panose="020F0502020204030204" pitchFamily="34" charset="0"/>
              </a:rPr>
              <a:t>Jak vyhodnocení proběhlo </a:t>
            </a:r>
            <a:r>
              <a:rPr lang="cs-CZ" dirty="false">
                <a:effectLst/>
                <a:ea typeface="Calibri" panose="020F0502020204030204" pitchFamily="34" charset="0"/>
              </a:rPr>
              <a:t>- zda se sešel realizační tým, zda probíhali skupinové/individuální rozhovory, z jakých podkladů jste vycházeli apod.</a:t>
            </a:r>
          </a:p>
          <a:p>
            <a:pPr fontAlgn="base"/>
            <a:r>
              <a:rPr lang="cs-CZ" dirty="false">
                <a:ea typeface="Calibri" panose="020F0502020204030204" pitchFamily="34" charset="0"/>
              </a:rPr>
              <a:t>Cílem je odpovědět si na otázku, jaký je dosavadní efekt intervence na jednotlivé CS, pro koho jsou intervence užitečné a jaké potřeby je nutné nadále řešit v rámci navazující podpory </a:t>
            </a:r>
            <a:endParaRPr lang="cs-CZ" dirty="false">
              <a:effectLst/>
              <a:ea typeface="Calibri" panose="020F0502020204030204" pitchFamily="34" charset="0"/>
            </a:endParaRPr>
          </a:p>
          <a:p>
            <a:pPr marL="0" indent="0" fontAlgn="base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10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27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FEBC05-B613-A186-A64A-33880A84441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Indikátory</a:t>
            </a: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69A022-5A5B-61FE-030C-31A1F30E3D5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2160348"/>
          </a:xfrm>
        </p:spPr>
        <p:txBody>
          <a:bodyPr/>
          <a:lstStyle/>
          <a:p>
            <a:r>
              <a:rPr lang="cs-CZ" sz="2000" dirty="false"/>
              <a:t>Jak se daří plnit cílové hodnoty indikátorů projektu/opatření AP ve vztahu k čerpání</a:t>
            </a:r>
          </a:p>
          <a:p>
            <a:r>
              <a:rPr lang="cs-CZ" sz="2000" dirty="false"/>
              <a:t>Výhled plnění indikátorů ke konci realizace projektu</a:t>
            </a:r>
          </a:p>
          <a:p>
            <a:r>
              <a:rPr lang="cs-CZ" sz="2000" dirty="false"/>
              <a:t>Povinnost splnit min. 75 % cílových hodnot indikátorů. V případě neplnění popište zdůvodnění a navrhovaný způsob řešení</a:t>
            </a:r>
          </a:p>
          <a:p>
            <a:endParaRPr lang="cs-CZ" dirty="false"/>
          </a:p>
          <a:p>
            <a:endParaRPr lang="cs-CZ" dirty="false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12C3BDF7-7FCC-8994-7673-F59FE94360D4}"/>
              </a:ext>
            </a:extLst>
          </p:cNvPr>
          <p:cNvGraphicFramePr>
            <a:graphicFrameLocks noGrp="true"/>
          </p:cNvGraphicFramePr>
          <p:nvPr>
            <p:ph idx="10"/>
            <p:extLst>
              <p:ext uri="{D42A27DB-BD31-4B8C-83A1-F6EECF244321}">
                <p14:modId xmlns:p14="http://schemas.microsoft.com/office/powerpoint/2010/main" val="2768713858"/>
              </p:ext>
            </p:extLst>
          </p:nvPr>
        </p:nvGraphicFramePr>
        <p:xfrm>
          <a:off x="453133" y="4077072"/>
          <a:ext cx="8237733" cy="243892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372672">
                  <a:extLst>
                    <a:ext uri="{9D8B030D-6E8A-4147-A177-3AD203B41FA5}">
                      <a16:colId xmlns:a16="http://schemas.microsoft.com/office/drawing/2014/main" val="3886456351"/>
                    </a:ext>
                  </a:extLst>
                </a:gridCol>
                <a:gridCol w="1372672">
                  <a:extLst>
                    <a:ext uri="{9D8B030D-6E8A-4147-A177-3AD203B41FA5}">
                      <a16:colId xmlns:a16="http://schemas.microsoft.com/office/drawing/2014/main" val="3847453944"/>
                    </a:ext>
                  </a:extLst>
                </a:gridCol>
                <a:gridCol w="1372672">
                  <a:extLst>
                    <a:ext uri="{9D8B030D-6E8A-4147-A177-3AD203B41FA5}">
                      <a16:colId xmlns:a16="http://schemas.microsoft.com/office/drawing/2014/main" val="2625910210"/>
                    </a:ext>
                  </a:extLst>
                </a:gridCol>
                <a:gridCol w="1373239">
                  <a:extLst>
                    <a:ext uri="{9D8B030D-6E8A-4147-A177-3AD203B41FA5}">
                      <a16:colId xmlns:a16="http://schemas.microsoft.com/office/drawing/2014/main" val="750731579"/>
                    </a:ext>
                  </a:extLst>
                </a:gridCol>
                <a:gridCol w="1373239">
                  <a:extLst>
                    <a:ext uri="{9D8B030D-6E8A-4147-A177-3AD203B41FA5}">
                      <a16:colId xmlns:a16="http://schemas.microsoft.com/office/drawing/2014/main" val="873626514"/>
                    </a:ext>
                  </a:extLst>
                </a:gridCol>
                <a:gridCol w="1373239">
                  <a:extLst>
                    <a:ext uri="{9D8B030D-6E8A-4147-A177-3AD203B41FA5}">
                      <a16:colId xmlns:a16="http://schemas.microsoft.com/office/drawing/2014/main" val="490781479"/>
                    </a:ext>
                  </a:extLst>
                </a:gridCol>
              </a:tblGrid>
              <a:tr h="1354958"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Indikátor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Cílová hodnota AP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Cílová hodnota 1. projektu MAS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Dosažená hodnota k datu vyhodnocení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Cílová hodnota 2. navazujícího projektu MAS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Odhad plnění indikátorů za oba projekty MAS (v %) k cílové hodnotě AP (min. 75 %)p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extLst>
                  <a:ext uri="{0D108BD9-81ED-4DB2-BD59-A6C34878D82A}">
                    <a16:rowId xmlns:a16="http://schemas.microsoft.com/office/drawing/2014/main" val="3396807620"/>
                  </a:ext>
                </a:extLst>
              </a:tr>
              <a:tr h="270992"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600 000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extLst>
                  <a:ext uri="{0D108BD9-81ED-4DB2-BD59-A6C34878D82A}">
                    <a16:rowId xmlns:a16="http://schemas.microsoft.com/office/drawing/2014/main" val="2461299630"/>
                  </a:ext>
                </a:extLst>
              </a:tr>
              <a:tr h="270992"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670 102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 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extLst>
                  <a:ext uri="{0D108BD9-81ED-4DB2-BD59-A6C34878D82A}">
                    <a16:rowId xmlns:a16="http://schemas.microsoft.com/office/drawing/2014/main" val="2612428282"/>
                  </a:ext>
                </a:extLst>
              </a:tr>
              <a:tr h="270992"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670 021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 anchor="ctr"/>
                </a:tc>
                <a:extLst>
                  <a:ext uri="{0D108BD9-81ED-4DB2-BD59-A6C34878D82A}">
                    <a16:rowId xmlns:a16="http://schemas.microsoft.com/office/drawing/2014/main" val="2453697956"/>
                  </a:ext>
                </a:extLst>
              </a:tr>
              <a:tr h="270992">
                <a:tc>
                  <a:txBody>
                    <a:bodyPr/>
                    <a:lstStyle/>
                    <a:p>
                      <a:pPr algn="ctr"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670 031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>
                          <a:effectLst/>
                        </a:rPr>
                        <a:t> </a:t>
                      </a:r>
                      <a:endParaRPr lang="cs-CZ" sz="1100" kern="1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80"/>
                        </a:spcAft>
                      </a:pPr>
                      <a:r>
                        <a:rPr lang="cs-CZ" sz="1000" kern="100" dirty="false">
                          <a:effectLst/>
                        </a:rPr>
                        <a:t> </a:t>
                      </a:r>
                      <a:endParaRPr lang="cs-CZ" sz="1100" kern="100" dirty="fals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021" marR="60021" marT="0" marB="0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802458"/>
                  </a:ext>
                </a:extLst>
              </a:tr>
            </a:tbl>
          </a:graphicData>
        </a:graphic>
      </p:graphicFrame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6632C76-22C8-9887-A92D-E2577EAC0FE1}"/>
              </a:ext>
            </a:extLst>
          </p:cNvPr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61163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dirty="false">
                <a:latin typeface="Arial" panose="020B0604020202020204" pitchFamily="34" charset="0"/>
                <a:ea typeface="Calibri" panose="020F0502020204030204" pitchFamily="34" charset="0"/>
              </a:rPr>
              <a:t>Aktivity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fontAlgn="base"/>
            <a:r>
              <a:rPr lang="cs-CZ" dirty="false"/>
              <a:t>Vyhodnocení realizace aktivit z „technického“ hlediska, tj. jak vhodně/nevhodně byly aktivity nastaveny</a:t>
            </a:r>
          </a:p>
          <a:p>
            <a:pPr fontAlgn="base"/>
            <a:r>
              <a:rPr lang="cs-CZ" dirty="false"/>
              <a:t>Způsob provedení aktivit (forma, obsah apod.),z působ práce s CS, plnění harmonogramu, způsob zapojení členů RT (vč. provedených změn)</a:t>
            </a:r>
          </a:p>
          <a:p>
            <a:pPr fontAlgn="base"/>
            <a:r>
              <a:rPr lang="cs-CZ" dirty="false"/>
              <a:t>Plnění výstupů aktivit vč. evidence (prezenční listiny, zápisy z jednání apod.)</a:t>
            </a:r>
          </a:p>
          <a:p>
            <a:pPr fontAlgn="base"/>
            <a:r>
              <a:rPr lang="cs-CZ" dirty="false"/>
              <a:t>Zapojení partnerů, případně dodavatelů do realizace projektu - jak se vám spolupráce osvědčila/neosvědčila</a:t>
            </a:r>
          </a:p>
          <a:p>
            <a:pPr fontAlgn="base"/>
            <a:r>
              <a:rPr lang="cs-CZ" dirty="false"/>
              <a:t>Vyhodnocení nákladovosti aktivit a průběhu čerpání</a:t>
            </a:r>
          </a:p>
          <a:p>
            <a:pPr fontAlgn="base"/>
            <a:r>
              <a:rPr lang="cs-CZ" dirty="false"/>
              <a:t>Vyhodnocení personálního zajištění, vč. provedených změn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12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721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animační činnosti MAS </a:t>
            </a:r>
            <a:endParaRPr lang="cs-CZ" sz="28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marL="0" indent="0" fontAlgn="base">
              <a:buNone/>
            </a:pPr>
            <a:br>
              <a:rPr lang="cs-CZ" sz="9600" dirty="false">
                <a:latin typeface="Abadi" panose="020B0604020104020204" pitchFamily="34" charset="0"/>
              </a:rPr>
            </a:b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20000" dirty="false">
              <a:latin typeface="Abadi" panose="020B0604020104020204" pitchFamily="34" charset="0"/>
            </a:endParaRPr>
          </a:p>
          <a:p>
            <a:pPr marL="0" indent="0" algn="ctr" fontAlgn="base">
              <a:buNone/>
            </a:pPr>
            <a:r>
              <a:rPr lang="cs-CZ" sz="20000" dirty="false">
                <a:latin typeface="Abadi" panose="020B0604020104020204" pitchFamily="34" charset="0"/>
              </a:rPr>
              <a:t>?</a:t>
            </a:r>
            <a:endParaRPr lang="cs-CZ" sz="20000" dirty="false"/>
          </a:p>
          <a:p>
            <a:pPr marL="0" indent="0" fontAlgn="base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13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55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animační činnosti MAS </a:t>
            </a:r>
            <a:endParaRPr lang="cs-CZ" sz="28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fontAlgn="base"/>
            <a:r>
              <a:rPr lang="cs-CZ" dirty="false"/>
              <a:t>Popis a zhodnocení proběhlých animačních aktivit v rámci realizace daného AP</a:t>
            </a:r>
          </a:p>
          <a:p>
            <a:pPr fontAlgn="base"/>
            <a:r>
              <a:rPr lang="cs-CZ" dirty="false"/>
              <a:t>Plán animačních aktivit pro podporu realizace navazujícího projektu</a:t>
            </a:r>
          </a:p>
          <a:p>
            <a:pPr marL="0" indent="0" fontAlgn="base">
              <a:buNone/>
            </a:pPr>
            <a:endParaRPr lang="cs-CZ" dirty="false"/>
          </a:p>
          <a:p>
            <a:pPr marL="0" indent="0" fontAlgn="base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14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701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971600" y="1844824"/>
            <a:ext cx="7272808" cy="4752528"/>
          </a:xfrm>
        </p:spPr>
        <p:txBody>
          <a:bodyPr/>
          <a:lstStyle/>
          <a:p>
            <a:pPr algn="ctr"/>
            <a:r>
              <a:rPr lang="cs-CZ" sz="2800" dirty="false"/>
              <a:t>Děkujeme za pozornost</a:t>
            </a:r>
            <a:br>
              <a:rPr lang="cs-CZ" sz="2800" b="false" dirty="false"/>
            </a:br>
            <a:br>
              <a:rPr lang="cs-CZ" sz="2800" b="false" dirty="false"/>
            </a:br>
            <a:br>
              <a:rPr lang="cs-CZ" sz="2800" b="false" dirty="false"/>
            </a:br>
            <a:r>
              <a:rPr lang="cs-CZ" sz="2800" b="false" dirty="false"/>
              <a:t>Z</a:t>
            </a:r>
            <a:r>
              <a:rPr lang="cs-CZ" sz="2800" b="false" cap="none" dirty="false"/>
              <a:t>a odd. projektů CLLD a ITI</a:t>
            </a:r>
            <a:br>
              <a:rPr lang="cs-CZ" sz="2800" b="false" dirty="false"/>
            </a:br>
            <a:br>
              <a:rPr lang="cs-CZ" sz="2800" b="false" dirty="false"/>
            </a:br>
            <a:br>
              <a:rPr lang="cs-CZ" sz="2800" b="false" dirty="false"/>
            </a:br>
            <a:r>
              <a:rPr lang="cs-CZ" sz="2000" b="false" dirty="false"/>
              <a:t>I</a:t>
            </a:r>
            <a:r>
              <a:rPr lang="cs-CZ" sz="2000" b="false" cap="none" dirty="false"/>
              <a:t>ng. Renáta Kučerová – renata.kucerova@mpsv.cz </a:t>
            </a:r>
            <a:br>
              <a:rPr lang="cs-CZ" sz="2000" b="false" cap="none" dirty="false"/>
            </a:br>
            <a:r>
              <a:rPr lang="cs-CZ" sz="2000" b="false" cap="none" dirty="false"/>
              <a:t>Mgr. Aneta Jeráčková – aneta.jerackova@mpsv.cz</a:t>
            </a:r>
            <a:br>
              <a:rPr lang="cs-CZ" sz="2000" b="false" cap="none" dirty="false"/>
            </a:br>
            <a:r>
              <a:rPr lang="cs-CZ" sz="2000" b="false" cap="none" dirty="false"/>
              <a:t>Mgr. Gabriela Melková – gabriela.melkova@mpsv.cz</a:t>
            </a:r>
            <a:br>
              <a:rPr lang="cs-CZ" sz="2000" b="false" cap="none" dirty="false"/>
            </a:br>
            <a:r>
              <a:rPr lang="cs-CZ" sz="2000" b="false" cap="none" dirty="false"/>
              <a:t>Ing. Lucie Trunečková – lucie.truneckova@mpsv.cz</a:t>
            </a:r>
            <a:br>
              <a:rPr lang="cs-CZ" sz="2000" b="false" cap="none" dirty="false"/>
            </a:br>
            <a:endParaRPr lang="cs-CZ" sz="2000" b="false" dirty="false"/>
          </a:p>
        </p:txBody>
      </p:sp>
    </p:spTree>
    <p:extLst>
      <p:ext uri="{BB962C8B-B14F-4D97-AF65-F5344CB8AC3E}">
        <p14:creationId xmlns:p14="http://schemas.microsoft.com/office/powerpoint/2010/main" val="2698660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747344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prvního období realizace akčního plánu</a:t>
            </a:r>
            <a:b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82A0B5-FA6B-3A8C-2BB4-99DA0CCE023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r>
              <a:rPr lang="cs-CZ" sz="2000" dirty="false"/>
              <a:t>Povinnost vyhodnotit úspěšnost prvního období realizace Akčního plánu OPZ+ strategie CLLD (naplnění cílů daného opatření)</a:t>
            </a:r>
          </a:p>
          <a:p>
            <a:r>
              <a:rPr lang="cs-CZ" sz="2000" dirty="false"/>
              <a:t>Podmínka pro předložení další žádosti o podporu (povinná příloha) </a:t>
            </a:r>
          </a:p>
          <a:p>
            <a:r>
              <a:rPr lang="cs-CZ" sz="2000" dirty="false"/>
              <a:t>Vychází se z údajů uvedených v </a:t>
            </a:r>
            <a:r>
              <a:rPr lang="cs-CZ" sz="2000" dirty="false" err="true"/>
              <a:t>ZoR</a:t>
            </a:r>
            <a:r>
              <a:rPr lang="cs-CZ" sz="2000" dirty="false"/>
              <a:t> a z průběžného vyhodnocování pokroků u CS v rámci monitoringu</a:t>
            </a:r>
          </a:p>
          <a:p>
            <a:r>
              <a:rPr lang="cs-CZ" sz="2000" dirty="false"/>
              <a:t>Zdůvodnění pokračování podpory cílové skupiny, opatření a aktivit (zda podpora naplňuje svůj účel, zda projekty dosahují stanovených cílů, zda jsou dané aktivity efektivní)</a:t>
            </a:r>
          </a:p>
          <a:p>
            <a:r>
              <a:rPr lang="cs-CZ" sz="2000" dirty="false"/>
              <a:t>Minimálním podkladem pro vyhodnocení bude zápis z uskutečněné skupinové diskuse všech členů realizačního týmu k jednotlivým požadovaným částem vyhodnocení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31817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Harmonogram</a:t>
            </a:r>
            <a:endParaRPr lang="cs-CZ" sz="28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fontAlgn="base"/>
            <a:r>
              <a:rPr lang="cs-CZ" dirty="false"/>
              <a:t>Předpoklad vyhlášení navazující výzvy: duben 2025</a:t>
            </a:r>
          </a:p>
          <a:p>
            <a:pPr fontAlgn="base"/>
            <a:r>
              <a:rPr lang="cs-CZ" dirty="false"/>
              <a:t>Vyhodnocení se provádí minimálně za první 3 ukončená sledovaná období projektu</a:t>
            </a:r>
          </a:p>
          <a:p>
            <a:pPr fontAlgn="base"/>
            <a:r>
              <a:rPr lang="cs-CZ" dirty="false"/>
              <a:t>Konzultace navazujících projektů (vč. přílohy vyhodnocení AP) po 3. schválené </a:t>
            </a:r>
            <a:r>
              <a:rPr lang="cs-CZ" dirty="false" err="true"/>
              <a:t>ZoR</a:t>
            </a:r>
            <a:r>
              <a:rPr lang="cs-CZ" dirty="false"/>
              <a:t>/</a:t>
            </a:r>
            <a:r>
              <a:rPr lang="cs-CZ" dirty="false" err="true"/>
              <a:t>ŽoP</a:t>
            </a:r>
            <a:r>
              <a:rPr lang="cs-CZ" dirty="false"/>
              <a:t> </a:t>
            </a:r>
          </a:p>
          <a:p>
            <a:pPr fontAlgn="base"/>
            <a:r>
              <a:rPr lang="cs-CZ" dirty="false"/>
              <a:t>První konzultace budou probíhat od září 2024 (projekty se začátkem realizace 1.1.2023)</a:t>
            </a:r>
          </a:p>
          <a:p>
            <a:pPr fontAlgn="base"/>
            <a:r>
              <a:rPr lang="cs-CZ" dirty="false"/>
              <a:t>Pokud příjemce nepředloží další žádost o podporu do návazné výzvy, je povinen zpracovat a předložit toto vyhodnocení nejpozději spolu se závěrečnou zprávou </a:t>
            </a:r>
            <a:br>
              <a:rPr lang="cs-CZ" dirty="false"/>
            </a:br>
            <a:r>
              <a:rPr lang="cs-CZ" dirty="false"/>
              <a:t>o realizaci projektu</a:t>
            </a:r>
          </a:p>
          <a:p>
            <a:pPr marL="0" indent="0" fontAlgn="base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3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30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747344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Struktu</a:t>
            </a: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</a:rPr>
              <a:t>ra akčního plánu OPZ+</a:t>
            </a:r>
            <a:b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dirty="false"/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632461F7-A875-16F3-4990-EEE980445B21}"/>
              </a:ext>
            </a:extLst>
          </p:cNvPr>
          <p:cNvPicPr>
            <a:picLocks noGrp="true" noChangeAspect="true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03130" y="1248525"/>
            <a:ext cx="4861157" cy="4988763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7016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747344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Struktu</a:t>
            </a: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</a:rPr>
              <a:t>ra akčního plánu OPZ+</a:t>
            </a:r>
            <a:b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B9B0596B-124E-F242-8CA6-C5148550D494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-211759" y="1847417"/>
            <a:ext cx="9319759" cy="370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77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432048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Struktu</a:t>
            </a: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</a:rPr>
              <a:t>ra vyhodnocení akčního plánu OPZ+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738B3165-57DC-F579-25CD-7ACBEFFBC3E4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255222" y="1268760"/>
            <a:ext cx="8633555" cy="498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4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432048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Struktu</a:t>
            </a: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</a:rPr>
              <a:t>ra vyhodnocení akčního plánu OPZ+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  <p:graphicFrame>
        <p:nvGraphicFramePr>
          <p:cNvPr id="17" name="Diagram 16">
            <a:extLst>
              <a:ext uri="{FF2B5EF4-FFF2-40B4-BE49-F238E27FC236}">
                <a16:creationId xmlns:a16="http://schemas.microsoft.com/office/drawing/2014/main" id="{0B481FDD-A3B6-C306-D3EF-9B6757930E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784639"/>
              </p:ext>
            </p:extLst>
          </p:nvPr>
        </p:nvGraphicFramePr>
        <p:xfrm>
          <a:off x="36000" y="1273300"/>
          <a:ext cx="8641025" cy="5332700"/>
        </p:xfrm>
        <a:graphic>
          <a:graphicData uri="http://schemas.openxmlformats.org/drawingml/2006/diagram">
            <dgm:relIds r:dm="rId3" r:lo="rId4" r:qs="rId5" r:cs="rId6"/>
          </a:graphicData>
        </a:graphic>
      </p:graphicFrame>
      <p:pic>
        <p:nvPicPr>
          <p:cNvPr id="23" name="Obrázek 22">
            <a:extLst>
              <a:ext uri="{FF2B5EF4-FFF2-40B4-BE49-F238E27FC236}">
                <a16:creationId xmlns:a16="http://schemas.microsoft.com/office/drawing/2014/main" id="{4AD5BDAB-50F7-6247-660C-FDD5E94A72F1}"/>
              </a:ext>
            </a:extLst>
          </p:cNvPr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>
            <a:off x="773832" y="1466092"/>
            <a:ext cx="7596336" cy="494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775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cs-CZ" sz="2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Akčního plánu</a:t>
            </a:r>
            <a:endParaRPr lang="cs-CZ" sz="2800" cap="none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5103224"/>
          </a:xfrm>
        </p:spPr>
        <p:txBody>
          <a:bodyPr/>
          <a:lstStyle/>
          <a:p>
            <a:pPr marL="0" indent="0" fontAlgn="base">
              <a:buNone/>
            </a:pPr>
            <a:br>
              <a:rPr lang="cs-CZ" sz="9600" dirty="false">
                <a:latin typeface="Abadi" panose="020B0604020104020204" pitchFamily="34" charset="0"/>
              </a:rPr>
            </a:b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9600" dirty="false">
              <a:latin typeface="Abadi" panose="020B0604020104020204" pitchFamily="34" charset="0"/>
            </a:endParaRPr>
          </a:p>
          <a:p>
            <a:pPr marL="0" indent="0" fontAlgn="base">
              <a:buNone/>
            </a:pPr>
            <a:endParaRPr lang="cs-CZ" sz="20000" dirty="false">
              <a:latin typeface="Abadi" panose="020B0604020104020204" pitchFamily="34" charset="0"/>
            </a:endParaRPr>
          </a:p>
          <a:p>
            <a:pPr marL="0" indent="0" algn="ctr" fontAlgn="base">
              <a:buNone/>
            </a:pPr>
            <a:r>
              <a:rPr lang="cs-CZ" sz="20000" dirty="false">
                <a:latin typeface="Abadi" panose="020B0604020104020204" pitchFamily="34" charset="0"/>
              </a:rPr>
              <a:t>?</a:t>
            </a:r>
            <a:endParaRPr lang="cs-CZ" sz="20000" dirty="false"/>
          </a:p>
          <a:p>
            <a:pPr marL="0" indent="0" fontAlgn="base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8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128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AD1F50-6CA8-F519-BA6C-C15BDB1A9C3A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332656"/>
            <a:ext cx="8424000" cy="747344"/>
          </a:xfrm>
        </p:spPr>
        <p:txBody>
          <a:bodyPr/>
          <a:lstStyle/>
          <a:p>
            <a: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vyhodnocení Akčního plánu</a:t>
            </a:r>
            <a:br>
              <a:rPr lang="cs-CZ" sz="32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s-CZ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82A0B5-FA6B-3A8C-2BB4-99DA0CCE023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86592" y="1484784"/>
            <a:ext cx="8064000" cy="4752528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/>
              <a:t>Opatření:</a:t>
            </a:r>
            <a:r>
              <a:rPr lang="cs-CZ" dirty="false"/>
              <a:t> vyhodnocení přínosu realizovaných opatření pro každou CS</a:t>
            </a:r>
          </a:p>
          <a:p>
            <a:pPr marL="0" indent="0">
              <a:buNone/>
            </a:pPr>
            <a:r>
              <a:rPr lang="cs-CZ" b="true" dirty="false"/>
              <a:t>Indikátory: </a:t>
            </a:r>
            <a:r>
              <a:rPr lang="cs-CZ" dirty="false"/>
              <a:t>vyhodnocení naplnění cílových hodnot indikátorů pro dané opatření</a:t>
            </a:r>
          </a:p>
          <a:p>
            <a:pPr marL="0" indent="0">
              <a:buNone/>
            </a:pPr>
            <a:r>
              <a:rPr lang="cs-CZ" b="true" dirty="false"/>
              <a:t>Aktivity:</a:t>
            </a:r>
            <a:r>
              <a:rPr lang="cs-CZ" dirty="false"/>
              <a:t> vyhodnocení realizace jednotlivých aktivit, jak je plněn harmonogram a nákladovost a jak se osvědčil způsob realizace </a:t>
            </a:r>
          </a:p>
          <a:p>
            <a:pPr marL="0" indent="0">
              <a:buNone/>
            </a:pPr>
            <a:r>
              <a:rPr lang="cs-CZ" b="true" dirty="false"/>
              <a:t>Vyhodnocení animační činnosti MAS v průběhu realizace akčního plánu:</a:t>
            </a:r>
            <a:r>
              <a:rPr lang="cs-CZ" dirty="false"/>
              <a:t> popis a zhodnocení vč. neúspěchů a překážek dílčích animačních aktivit MAS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813BB0-F9E4-DC69-6BAB-A693AA7D5D2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09986551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fed548f-0517-4d39-90e3-3947398480c0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2093</properties:Words>
  <properties:PresentationFormat>Předvádění na obrazovce (4:3)</properties:PresentationFormat>
  <properties:Paragraphs>177</properties:Paragraphs>
  <properties:Slides>15</properties:Slides>
  <properties:Notes>15</properties:Notes>
  <properties:TotalTime>2984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properties:HeadingPairs>
  <properties:TitlesOfParts>
    <vt:vector baseType="lpstr" size="22">
      <vt:lpstr>Abadi</vt:lpstr>
      <vt:lpstr>Arial</vt:lpstr>
      <vt:lpstr>Calibri</vt:lpstr>
      <vt:lpstr>Trebuchet MS</vt:lpstr>
      <vt:lpstr>Wingdings</vt:lpstr>
      <vt:lpstr>Wingdings 3</vt:lpstr>
      <vt:lpstr>prezentace</vt:lpstr>
      <vt:lpstr>Vyhodnocení realizace Akčního plánu pro OPZ+ strategie CLLD</vt:lpstr>
      <vt:lpstr>Vyhodnocení prvního období realizace akčního plánu </vt:lpstr>
      <vt:lpstr>Harmonogram</vt:lpstr>
      <vt:lpstr>Struktura akčního plánu OPZ+ </vt:lpstr>
      <vt:lpstr>Struktura akčního plánu OPZ+ </vt:lpstr>
      <vt:lpstr>Struktura vyhodnocení akčního plánu OPZ+</vt:lpstr>
      <vt:lpstr>Struktura vyhodnocení akčního plánu OPZ+</vt:lpstr>
      <vt:lpstr>vyhodnocení Akčního plánu</vt:lpstr>
      <vt:lpstr>vyhodnocení Akčního plánu </vt:lpstr>
      <vt:lpstr>Opatření</vt:lpstr>
      <vt:lpstr>Indikátory</vt:lpstr>
      <vt:lpstr>Aktivity</vt:lpstr>
      <vt:lpstr>Vyhodnocení animační činnosti MAS </vt:lpstr>
      <vt:lpstr>Vyhodnocení animační činnosti MAS </vt:lpstr>
      <vt:lpstr>Děkujeme za pozornost   Za odd. projektů CLLD a ITI   Ing. Renáta Kučerová – renata.kucerova@mpsv.cz  Mgr. Aneta Jeráčková – aneta.jerackova@mpsv.cz Mgr. Gabriela Melková – gabriela.melkova@mpsv.cz Ing. Lucie Trunečková – lucie.truneckova@mpsv.cz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2024-06-27T10:36:06Z</cp:lastPrinted>
  <dcterms:modified xmlns:xsi="http://www.w3.org/2001/XMLSchema-instance" xsi:type="dcterms:W3CDTF">2024-06-27T10:55:03Z</dcterms:modified>
  <cp:revision>236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