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71" r:id="rId4"/>
  </p:sldMasterIdLst>
  <p:notesMasterIdLst>
    <p:notesMasterId r:id="rId27"/>
  </p:notesMasterIdLst>
  <p:sldIdLst>
    <p:sldId id="256" r:id="rId5"/>
    <p:sldId id="1364" r:id="rId6"/>
    <p:sldId id="338" r:id="rId7"/>
    <p:sldId id="574" r:id="rId8"/>
    <p:sldId id="1365" r:id="rId9"/>
    <p:sldId id="1366" r:id="rId10"/>
    <p:sldId id="1367" r:id="rId11"/>
    <p:sldId id="1368" r:id="rId12"/>
    <p:sldId id="1369" r:id="rId13"/>
    <p:sldId id="1370" r:id="rId14"/>
    <p:sldId id="1371" r:id="rId15"/>
    <p:sldId id="1372" r:id="rId16"/>
    <p:sldId id="1373" r:id="rId17"/>
    <p:sldId id="1374" r:id="rId18"/>
    <p:sldId id="1375" r:id="rId19"/>
    <p:sldId id="384" r:id="rId20"/>
    <p:sldId id="1357" r:id="rId21"/>
    <p:sldId id="364" r:id="rId22"/>
    <p:sldId id="371" r:id="rId23"/>
    <p:sldId id="1363" r:id="rId24"/>
    <p:sldId id="1342" r:id="rId25"/>
    <p:sldId id="1250" r:id="rId2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13">
          <p15:clr>
            <a:srgbClr val="A4A3A4"/>
          </p15:clr>
        </p15:guide>
        <p15:guide id="2" orient="horz" pos="3884">
          <p15:clr>
            <a:srgbClr val="A4A3A4"/>
          </p15:clr>
        </p15:guide>
        <p15:guide id="3" pos="5420">
          <p15:clr>
            <a:srgbClr val="A4A3A4"/>
          </p15:clr>
        </p15:guide>
        <p15:guide id="4" pos="34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B9AE30F-BE44-2F8A-1A63-39945A062753}" name="Hylmarová Šárka Ing. (MPSV)" initials="ŠH" userId="S::sarka.hylmarova@mpsv.cz::1a3ea25f-d081-4e3b-85be-075ed69d7fb5" providerId="AD"/>
  <p188:author id="{35D63D3F-171B-E5BC-6392-F98534478086}" name="Uhlířová Ludmila Ing. (MPSV)" initials="ULI(" userId="S::ludmila.uhlirova@mpsv.cz::8fd9c8ef-8073-48b1-9f64-d39c1a1a2532" providerId="AD"/>
  <p188:author id="{4BD89043-BA43-5412-F2B4-9E0A404075A6}" name="Píglová Petra Ing. (MPSV)" initials="PP" userId="S::petra.piglova@mpsv.cz::8fe8830e-8a40-41ae-aa84-d648988757c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vlíková Tereza Ing. (MPSV)" initials="PTI(" lastIdx="2" clrIdx="0">
    <p:extLst>
      <p:ext uri="{19B8F6BF-5375-455C-9EA6-DF929625EA0E}">
        <p15:presenceInfo xmlns:p15="http://schemas.microsoft.com/office/powerpoint/2012/main" userId="S::tereza.pavlikova@mpsv.cz::066bb9b8-f0de-4393-b388-3ea8262cda2e" providerId="AD"/>
      </p:ext>
    </p:extLst>
  </p:cmAuthor>
  <p:cmAuthor id="2" name="Janáčová Pavlína Mgr., DiS. (MPSV)" initials="JPMD(" lastIdx="1" clrIdx="1">
    <p:extLst>
      <p:ext uri="{19B8F6BF-5375-455C-9EA6-DF929625EA0E}">
        <p15:presenceInfo xmlns:p15="http://schemas.microsoft.com/office/powerpoint/2012/main" userId="S::pavlina.janacova@mpsv.cz::6cc5dc73-1ff5-4548-87eb-23fe761ebac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D0DA"/>
    <a:srgbClr val="E7E9EE"/>
    <a:srgbClr val="FDFDFD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7CE84F3-28C3-443E-9E96-99CF82512B78}" styleName="Tmavý styl 1 – zvýraznění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9DCAF9ED-07DC-4A11-8D7F-57B35C25682E}" styleName="Střední styl 1 – zvýraznění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89" autoAdjust="0"/>
    <p:restoredTop sz="84254" autoAdjust="0"/>
  </p:normalViewPr>
  <p:slideViewPr>
    <p:cSldViewPr showGuides="1">
      <p:cViewPr varScale="1">
        <p:scale>
          <a:sx n="94" d="100"/>
          <a:sy n="94" d="100"/>
        </p:scale>
        <p:origin x="2004" y="102"/>
      </p:cViewPr>
      <p:guideLst>
        <p:guide orient="horz" pos="913"/>
        <p:guide orient="horz" pos="3884"/>
        <p:guide pos="5420"/>
        <p:guide pos="3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916EA-B297-4F0B-851D-BD5704B201B7}" type="datetimeFigureOut">
              <a:rPr lang="cs-CZ" smtClean="0"/>
              <a:t>06.08.2025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FB31FA-E905-4016-9D4B-970DF0C7EE08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834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21473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První odrážka je definice Specifického cíle. Je to spíše obecná definice cíle 2.2. Já bych to vynechala.  A nebo to tam ještě uvést, že je to </a:t>
            </a:r>
            <a:r>
              <a:rPr lang="cs-CZ" dirty="0" err="1"/>
              <a:t>Spec.cíl</a:t>
            </a:r>
            <a:r>
              <a:rPr lang="cs-CZ" dirty="0"/>
              <a:t> 2.2….</a:t>
            </a:r>
          </a:p>
          <a:p>
            <a:r>
              <a:rPr lang="cs-CZ" dirty="0"/>
              <a:t>A ty další 2 body – OK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8107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066937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836516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sz="1200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4439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3471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V osobních nákladech nemohou být uvedeny jiné než výše vyjmenované pozice.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35769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cs-CZ" sz="900" dirty="0"/>
              <a:t>V průběhu realizace může dojít i k překročení cílové hodnoty indikátoru. Taková situace není důvodem pro změnu právního aktu. Platí ovšem, že při výpočtu míry naplnění cílových hodnot je případné překročení započítáno maximálně ve výši 120 %.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pPr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09372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3FB31FA-E905-4016-9D4B-970DF0C7EE08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4254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2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1162" y="260648"/>
            <a:ext cx="2649675" cy="792956"/>
          </a:xfrm>
          <a:prstGeom prst="rect">
            <a:avLst/>
          </a:prstGeom>
        </p:spPr>
      </p:pic>
      <p:sp>
        <p:nvSpPr>
          <p:cNvPr id="9" name="Text Box 2">
            <a:extLst>
              <a:ext uri="{FF2B5EF4-FFF2-40B4-BE49-F238E27FC236}">
                <a16:creationId xmlns:a16="http://schemas.microsoft.com/office/drawing/2014/main" id="{EA794073-6EBC-4E80-BAF9-686DF825B21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012457" y="603611"/>
            <a:ext cx="4770842" cy="481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Trebuchet MS" panose="020B0603020202020204" pitchFamily="34" charset="0"/>
              </a:rPr>
              <a:t>Operační program </a:t>
            </a:r>
            <a:r>
              <a:rPr kumimoji="0" lang="cs-CZ" altLang="cs-CZ" sz="1800" b="0" i="0" u="none" strike="noStrike" cap="none" normalizeH="0" baseline="0" dirty="0">
                <a:ln>
                  <a:noFill/>
                </a:ln>
                <a:solidFill>
                  <a:srgbClr val="5FBBF5"/>
                </a:solidFill>
                <a:effectLst/>
                <a:latin typeface="Trebuchet MS" panose="020B0603020202020204" pitchFamily="34" charset="0"/>
              </a:rPr>
              <a:t>Zaměstnanost plus</a:t>
            </a:r>
            <a:endParaRPr kumimoji="0" lang="cs-CZ" altLang="cs-CZ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5" name="Skupina 24">
            <a:extLst>
              <a:ext uri="{FF2B5EF4-FFF2-40B4-BE49-F238E27FC236}">
                <a16:creationId xmlns:a16="http://schemas.microsoft.com/office/drawing/2014/main" id="{C53207CB-D164-458D-A58D-116869EFD9AC}"/>
              </a:ext>
            </a:extLst>
          </p:cNvPr>
          <p:cNvGrpSpPr/>
          <p:nvPr userDrawn="1"/>
        </p:nvGrpSpPr>
        <p:grpSpPr>
          <a:xfrm>
            <a:off x="378869" y="1119982"/>
            <a:ext cx="8352928" cy="22642"/>
            <a:chOff x="378869" y="1119982"/>
            <a:chExt cx="8352928" cy="22642"/>
          </a:xfrm>
        </p:grpSpPr>
        <p:cxnSp>
          <p:nvCxnSpPr>
            <p:cNvPr id="18" name="Přímá spojnice 17"/>
            <p:cNvCxnSpPr>
              <a:cxnSpLocks/>
            </p:cNvCxnSpPr>
            <p:nvPr userDrawn="1"/>
          </p:nvCxnSpPr>
          <p:spPr>
            <a:xfrm flipV="1">
              <a:off x="378869" y="1129768"/>
              <a:ext cx="8280920" cy="12856"/>
            </a:xfrm>
            <a:prstGeom prst="line">
              <a:avLst/>
            </a:prstGeom>
            <a:ln w="127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Přímá spojnice 18">
              <a:extLst>
                <a:ext uri="{FF2B5EF4-FFF2-40B4-BE49-F238E27FC236}">
                  <a16:creationId xmlns:a16="http://schemas.microsoft.com/office/drawing/2014/main" id="{E3BF7380-7E68-4D81-99BF-138B5C97049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6859589" y="1119982"/>
              <a:ext cx="1872208" cy="0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dirty="0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/>
              <a:t>Kliknutím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5" r:id="rId2"/>
    <p:sldLayoutId id="2147483676" r:id="rId3"/>
    <p:sldLayoutId id="2147483677" r:id="rId4"/>
    <p:sldLayoutId id="2147483678" r:id="rId5"/>
    <p:sldLayoutId id="2147483673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esfcr.cz/pravidla-pro-zadatele-a-prijemce-opz-plus/-/dokument/18068507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Excel_Worksheet.xlsx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431540" y="1580336"/>
            <a:ext cx="8496944" cy="1848664"/>
          </a:xfrm>
        </p:spPr>
        <p:txBody>
          <a:bodyPr/>
          <a:lstStyle/>
          <a:p>
            <a:pPr algn="ctr">
              <a:spcBef>
                <a:spcPts val="600"/>
              </a:spcBef>
              <a:spcAft>
                <a:spcPts val="1200"/>
              </a:spcAft>
            </a:pPr>
            <a:br>
              <a:rPr lang="cs-CZ" sz="3200" kern="1200" dirty="0">
                <a:latin typeface="+mn-lt"/>
                <a:ea typeface="+mn-ea"/>
                <a:cs typeface="+mn-cs"/>
              </a:rPr>
            </a:br>
            <a:r>
              <a:rPr lang="cs-CZ" sz="3200" kern="1200" dirty="0">
                <a:latin typeface="+mn-lt"/>
                <a:ea typeface="+mn-ea"/>
                <a:cs typeface="+mn-cs"/>
              </a:rPr>
              <a:t>seminář  pro příjemce OPZ+: </a:t>
            </a:r>
            <a:br>
              <a:rPr lang="cs-CZ" sz="3200" kern="1200" dirty="0">
                <a:latin typeface="+mn-lt"/>
                <a:ea typeface="+mn-ea"/>
                <a:cs typeface="+mn-cs"/>
              </a:rPr>
            </a:br>
            <a:br>
              <a:rPr lang="cs-CZ" sz="3200" kern="1200" dirty="0">
                <a:latin typeface="+mn-lt"/>
                <a:ea typeface="+mn-ea"/>
                <a:cs typeface="+mn-cs"/>
              </a:rPr>
            </a:br>
            <a:r>
              <a:rPr lang="cs-CZ" sz="4400" u="sng" dirty="0">
                <a:solidFill>
                  <a:srgbClr val="FF0000"/>
                </a:solidFill>
              </a:rPr>
              <a:t>výzva 72</a:t>
            </a:r>
            <a:br>
              <a:rPr lang="cs-CZ" sz="4400" u="sng" dirty="0"/>
            </a:br>
            <a:endParaRPr lang="cs-CZ" sz="3200" kern="1200" dirty="0">
              <a:latin typeface="+mn-lt"/>
              <a:ea typeface="+mn-ea"/>
              <a:cs typeface="+mn-cs"/>
            </a:endParaRP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55576" y="4077072"/>
            <a:ext cx="8280920" cy="2160240"/>
          </a:xfrm>
        </p:spPr>
        <p:txBody>
          <a:bodyPr anchor="t"/>
          <a:lstStyle/>
          <a:p>
            <a:r>
              <a:rPr lang="cs-CZ" b="1" dirty="0"/>
              <a:t>Výzva 03_24_072</a:t>
            </a:r>
          </a:p>
          <a:p>
            <a:r>
              <a:rPr lang="cs-CZ" b="1" dirty="0"/>
              <a:t>Podpora pečujících osob a sdílené péče (2)</a:t>
            </a:r>
          </a:p>
        </p:txBody>
      </p:sp>
      <p:sp>
        <p:nvSpPr>
          <p:cNvPr id="7" name="Zástupný symbol pro text 5">
            <a:extLst>
              <a:ext uri="{FF2B5EF4-FFF2-40B4-BE49-F238E27FC236}">
                <a16:creationId xmlns:a16="http://schemas.microsoft.com/office/drawing/2014/main" id="{705ED5C5-F44C-4BD5-9B84-36B68FBC5A49}"/>
              </a:ext>
            </a:extLst>
          </p:cNvPr>
          <p:cNvSpPr txBox="1">
            <a:spLocks/>
          </p:cNvSpPr>
          <p:nvPr/>
        </p:nvSpPr>
        <p:spPr>
          <a:xfrm>
            <a:off x="731823" y="5849933"/>
            <a:ext cx="4752528" cy="54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None/>
              <a:defRPr sz="3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b="1" dirty="0"/>
              <a:t>Termín: 9. 9. 2025</a:t>
            </a:r>
          </a:p>
        </p:txBody>
      </p:sp>
      <p:sp>
        <p:nvSpPr>
          <p:cNvPr id="12" name="Zástupný symbol pro text 5">
            <a:extLst>
              <a:ext uri="{FF2B5EF4-FFF2-40B4-BE49-F238E27FC236}">
                <a16:creationId xmlns:a16="http://schemas.microsoft.com/office/drawing/2014/main" id="{9867E5A6-75CE-0564-C217-8FB521E58EF9}"/>
              </a:ext>
            </a:extLst>
          </p:cNvPr>
          <p:cNvSpPr txBox="1">
            <a:spLocks/>
          </p:cNvSpPr>
          <p:nvPr/>
        </p:nvSpPr>
        <p:spPr>
          <a:xfrm>
            <a:off x="6035914" y="5841161"/>
            <a:ext cx="4752528" cy="54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0000"/>
              <a:buFontTx/>
              <a:buNone/>
              <a:defRPr sz="3200" b="0" kern="1200" baseline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666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8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0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lang="cs-CZ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22000" indent="-252000" algn="l" defTabSz="914400" rtl="0" eaLnBrk="1" latinLnBrk="0" hangingPunct="1">
              <a:lnSpc>
                <a:spcPts val="2400"/>
              </a:lnSpc>
              <a:spcBef>
                <a:spcPts val="300"/>
              </a:spcBef>
              <a:spcAft>
                <a:spcPts val="300"/>
              </a:spcAft>
              <a:buClr>
                <a:schemeClr val="accent2"/>
              </a:buClr>
              <a:buSzPct val="80000"/>
              <a:buFont typeface="Wingdings" panose="05000000000000000000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s-CZ" sz="2400" b="1" dirty="0"/>
              <a:t>Oddělení 874 MPSV</a:t>
            </a:r>
          </a:p>
        </p:txBody>
      </p:sp>
    </p:spTree>
    <p:extLst>
      <p:ext uri="{BB962C8B-B14F-4D97-AF65-F5344CB8AC3E}">
        <p14:creationId xmlns:p14="http://schemas.microsoft.com/office/powerpoint/2010/main" val="337466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36D164-818D-3EAD-12DD-10093EE313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–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AD94233-A3FD-B2A2-6CE3-9A979B72A1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Aktivity zaměřené na nová řešení a způsoby, jak předat informace pečujícím o možnosti zajištění péče.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Metodická podpora při zavádění systému při práci s pečujícími, zavedení case managementu či obdobných metod práce. V případě vzniku pozice pracovníka, který koordinuje oblast neformální péče na obci, je možné uhradit mzdu/plat tohoto zaměstnance. 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03BCEE6D-505D-6384-1A41-413D74256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10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8718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7D4FC1-9AC3-BBE6-5CA3-CAEC6F121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–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DC0B111-DC2A-9036-E3AC-BDD8A2447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080000"/>
            <a:ext cx="8064000" cy="5616000"/>
          </a:xfrm>
        </p:spPr>
        <p:txBody>
          <a:bodyPr/>
          <a:lstStyle/>
          <a:p>
            <a:pPr marL="0" indent="0">
              <a:buNone/>
            </a:pP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návaznosti na podporované aktivity výzvy je možné podpořit jako doplňkovou aktivitu: </a:t>
            </a:r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lphaLcParenR"/>
            </a:pP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Nákup </a:t>
            </a:r>
            <a:r>
              <a:rPr lang="cs-CZ" sz="1800" b="0" i="0" u="none" strike="noStrike" baseline="0" dirty="0" err="1">
                <a:solidFill>
                  <a:srgbClr val="002060"/>
                </a:solidFill>
                <a:latin typeface="Arial" panose="020B0604020202020204" pitchFamily="34" charset="0"/>
              </a:rPr>
              <a:t>asistivních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 technologií a asistenčních pomůcek a jejich zapůjčení. Součástí aktivit projektu musí být zaučení manipulace s pomůckou. 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Aktivity zaměřené na stmelení rodiny a rozložení rolí v rodině, využití kapacit v rodině, terapeutická podpora a psychologická podpora dětí, případně jiných osob (prarodiče) sdílejících domácnost s osobou závislou na péči. </a:t>
            </a:r>
          </a:p>
          <a:p>
            <a:pPr marL="342900" indent="-342900" algn="just">
              <a:buFont typeface="+mj-lt"/>
              <a:buAutoNum type="alphaLcParenR"/>
            </a:pP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Vzdělávání odborných pracovníků pracujících s pečujícími, s uživateli služeb nebo pracujících v hospicové/paliativní péči (např. kurzy, workshopy, supervize, semináře, výcviky apod.). Vzdělávání musí být zaměřeno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na témata související s prací </a:t>
            </a:r>
            <a:r>
              <a:rPr lang="pt-BR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s pečujícími, s péčí o osobu závislou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pt-BR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na pomoci, s paliativní péčí nebo s přímou prací s uživateli sociálních služeb. </a:t>
            </a:r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lphaLcParenR"/>
            </a:pPr>
            <a:endParaRPr lang="cs-CZ" sz="18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lphaLcParenR"/>
            </a:pPr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lphaLcParenR"/>
            </a:pPr>
            <a:endParaRPr lang="cs-CZ" sz="18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lphaLcParenR"/>
            </a:pPr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lphaLcParenR"/>
            </a:pPr>
            <a:endParaRPr lang="cs-CZ" sz="18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0" indent="0" algn="just">
              <a:buNone/>
            </a:pPr>
            <a:endParaRPr lang="pt-BR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342900" indent="-342900" algn="just">
              <a:buFont typeface="+mj-lt"/>
              <a:buAutoNum type="alphaLcParenR"/>
            </a:pPr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AA07FDF-46B9-DFC2-8821-876DD7755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08835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AA83DF8-F1B2-BE9A-ECED-5F9E2AF70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–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E402619-90A1-58F9-4054-1D117ABF1C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707224"/>
          </a:xfrm>
        </p:spPr>
        <p:txBody>
          <a:bodyPr/>
          <a:lstStyle/>
          <a:p>
            <a:pPr marL="0" indent="0" algn="just">
              <a:buNone/>
            </a:pPr>
            <a:r>
              <a:rPr lang="cs-CZ" sz="18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cs-CZ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</a:rPr>
              <a:t>d)</a:t>
            </a:r>
            <a:r>
              <a:rPr lang="cs-CZ" sz="18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 Osvěta/propagace zaměřená na změnu povědomí a postojů cílových skupin v následujících tématech: využívání sdílené péče či neformální péče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ve smyslu rozšiřování informací o možnostech péče a řešení nepříznivé situace související s péčí o osobu blízkou, zejména na regionální úrovni, včetně aktivit zaměřených na </a:t>
            </a:r>
            <a:r>
              <a:rPr lang="cs-CZ" sz="1800" b="0" i="0" u="none" strike="noStrike" baseline="0" dirty="0" err="1">
                <a:solidFill>
                  <a:srgbClr val="002060"/>
                </a:solidFill>
                <a:latin typeface="Arial" panose="020B0604020202020204" pitchFamily="34" charset="0"/>
              </a:rPr>
              <a:t>destigmatizaci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 osob pečujících a osob závislých na péči (zejména osob s duševním onemocněním) a uznání péče, jako formy práce, která bude zároveň informovat o rozdílných dopadech péče na ženy a muže, také v souvislosti s gender </a:t>
            </a:r>
            <a:r>
              <a:rPr lang="cs-CZ" sz="1800" b="0" i="0" u="none" strike="noStrike" baseline="0" dirty="0" err="1">
                <a:solidFill>
                  <a:srgbClr val="002060"/>
                </a:solidFill>
                <a:latin typeface="Arial" panose="020B0604020202020204" pitchFamily="34" charset="0"/>
              </a:rPr>
              <a:t>pay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 gap a gender pension gap. Nejedná se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o propagaci jednotlivých organizací, ale o rozšíření povědomí o tom, v jakých situacích je možné sdílenou péči využít, kde je možné získat informace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o podpoře pečujících, jak je možné danou situaci řešit apod. 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E27CC4F6-67DC-BCAF-9190-CD003E52A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12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25238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9F8740-546F-741C-0CA3-7C369E966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–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FD60F23-7D14-1FE4-EA76-2F6598914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484784"/>
            <a:ext cx="8064000" cy="4635216"/>
          </a:xfrm>
        </p:spPr>
        <p:txBody>
          <a:bodyPr/>
          <a:lstStyle/>
          <a:p>
            <a:pPr marL="0" indent="0" algn="just">
              <a:buNone/>
            </a:pPr>
            <a:r>
              <a:rPr lang="cs-CZ" sz="180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</a:rPr>
              <a:t>e) 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Zavádění programů a nástrojů mezioborové a mezirezortní spolupráce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a přenos dobré praxe v oblasti neformální a sdílené péče (např. aktivity zaměřené na spolupůsobnost a návaznost pomáhajících intervencí pečujícím, mezioborové, multidisciplinární týmy, síťování, vytváření platforem, konferencí apod.). </a:t>
            </a:r>
          </a:p>
          <a:p>
            <a:pPr marL="0" indent="0" algn="just">
              <a:buNone/>
            </a:pPr>
            <a:r>
              <a:rPr lang="cs-CZ" sz="1800" b="0" i="0" u="none" strike="noStrike" baseline="0" dirty="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</a:rPr>
              <a:t>f)  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Evaluace projektu: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evaluace musí být popsána v samostatné klíčové aktivitě s názvem Evaluace a nastavená v souladu s podmínkami uvedenými v příloze č. 3 výzvy Podmínky pro projekty s evaluací,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případě zařazení klíčové aktivity evaluace lze při realizaci projektu využít metodické podpory ze strany oddělení evaluací MPSV. 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1D5AE11-F54E-5BB4-2694-2AAE4FD6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13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688106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B1A3E6-BB43-473C-2C8C-0AF7DDC13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0" u="none" strike="noStrike" baseline="0" dirty="0">
                <a:solidFill>
                  <a:schemeClr val="tx2">
                    <a:lumMod val="90000"/>
                  </a:schemeClr>
                </a:solidFill>
                <a:latin typeface="Arial" panose="020B0604020202020204" pitchFamily="34" charset="0"/>
              </a:rPr>
              <a:t>Obecné podmínky pro podporované aktivity výzvy</a:t>
            </a:r>
            <a:endParaRPr lang="cs-CZ" dirty="0">
              <a:solidFill>
                <a:schemeClr val="tx2">
                  <a:lumMod val="90000"/>
                </a:schemeClr>
              </a:solidFill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CBA4BF8-4C86-0316-BF2F-E40AA59788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případě zaměření projektu na sociální služby (včetně celoživotního vzdělávání, včetně práce s pečujícími v rámci sociálních služeb - § 39, § 40, § 44, § 46, § 54 dle zákona o sociálních službách) je možné podpořit výhradně sociální služby, které jsou registrovány v souladu s tímto zákonem a zároveň jsou pověřeny objednatelem k poskytování služby obecného hospodářského zájmu v souladu s Rozhodnutím č. 2012/21/EU.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případě zaměření projektu na sociální službu odborné sociální poradenství (včetně vzdělávání) dle § 37 odst. 3) je možné podpořit sociální služby v režimu obecného hospodářského zájmu v souladu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s Rozhodnutím č. 2012/21/EU nebo v režimu de minimis. 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4AC6C69-ABC9-D900-0504-63A8012AF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702206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C5BAF04-211C-3962-4E01-8D20657EC8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b="1" i="0" u="none" strike="noStrike" baseline="0" dirty="0">
                <a:solidFill>
                  <a:schemeClr val="tx2">
                    <a:lumMod val="90000"/>
                  </a:schemeClr>
                </a:solidFill>
                <a:latin typeface="Arial" panose="020B0604020202020204" pitchFamily="34" charset="0"/>
              </a:rPr>
              <a:t>Obecné podmínky pro podporované aktivity výzvy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4D3CF5B-0546-D898-F897-AD1B1BAF9B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případě podpory osob nebo účastníků v cílové skupině musí mít alespoň jeden z indikátoru 600 000 Celkový počet účastníků a 670 102 Využívání podpořených služeb hodnotu vyšší než nula.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případě podpory klientů v rámci služby/programu musí být povinně nastaven indikátor 670 021 Kapacita podpořených služeb – místa nebo indikátor 670 031 Kapacita podpořených služeb – úvazky pracovníků.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Příjemci budou mít povinnost spolupracovat s poskytovatelem dotace, resp. MPSV, na metodické podpoře (vyhodnocování procesu a kvality služeb) poskytované ze strany MPSV. 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821A5FFF-FD1C-9885-94FB-DD96542C0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919795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 JAKÉ FÁZI JSOU NYNÍ PROJEKTY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55575" y="1484783"/>
            <a:ext cx="8592890" cy="5365279"/>
          </a:xfrm>
          <a:noFill/>
        </p:spPr>
        <p:txBody>
          <a:bodyPr numCol="1"/>
          <a:lstStyle/>
          <a:p>
            <a:pPr lvl="1"/>
            <a:r>
              <a:rPr lang="cs-CZ" sz="1900" b="1" dirty="0">
                <a:solidFill>
                  <a:srgbClr val="002060"/>
                </a:solidFill>
              </a:rPr>
              <a:t>  </a:t>
            </a:r>
            <a:r>
              <a:rPr lang="cs-CZ" sz="1700" b="1" dirty="0">
                <a:solidFill>
                  <a:srgbClr val="002060"/>
                </a:solidFill>
              </a:rPr>
              <a:t>Alokace: 375 000 000 Kč</a:t>
            </a:r>
          </a:p>
          <a:p>
            <a:pPr marL="808038" lvl="1" indent="-393700" algn="just">
              <a:spcAft>
                <a:spcPts val="1200"/>
              </a:spcAft>
              <a:defRPr/>
            </a:pPr>
            <a:r>
              <a:rPr lang="cs-CZ" sz="1700" b="1" dirty="0">
                <a:solidFill>
                  <a:srgbClr val="002060"/>
                </a:solidFill>
              </a:rPr>
              <a:t>Přijaté žádosti: (125 žádostí)</a:t>
            </a:r>
          </a:p>
          <a:p>
            <a:pPr marL="808038" lvl="1" indent="-393700" algn="just">
              <a:spcAft>
                <a:spcPts val="1200"/>
              </a:spcAft>
              <a:defRPr/>
            </a:pPr>
            <a:r>
              <a:rPr lang="cs-CZ" sz="1700" b="1" dirty="0">
                <a:solidFill>
                  <a:srgbClr val="002060"/>
                </a:solidFill>
              </a:rPr>
              <a:t>Hodnocení přijatelnosti a formálních náležitostí: 10 žádostí neuspělo</a:t>
            </a:r>
          </a:p>
          <a:p>
            <a:pPr marL="808038" lvl="1" indent="-393700" algn="just">
              <a:spcAft>
                <a:spcPts val="1200"/>
              </a:spcAft>
              <a:defRPr/>
            </a:pPr>
            <a:r>
              <a:rPr lang="cs-CZ" sz="1700" b="1" dirty="0">
                <a:solidFill>
                  <a:srgbClr val="002060"/>
                </a:solidFill>
              </a:rPr>
              <a:t>Věcné hodnocení (115 žádostí): nevyhovělo 32 žádostí</a:t>
            </a:r>
            <a:r>
              <a:rPr lang="cs-CZ" sz="1700" b="1" dirty="0"/>
              <a:t> </a:t>
            </a:r>
            <a:r>
              <a:rPr lang="cs-CZ" sz="1700" dirty="0"/>
              <a:t>(nedostatečně zdůvodněné a popsané důležité náležitosti v projektu: potřebnost projektu, CS, KA; nesprávně stanovené cíle, indikátory; nesoulad s výzvou)</a:t>
            </a:r>
          </a:p>
          <a:p>
            <a:pPr marL="808038" lvl="1" indent="-393700" algn="just">
              <a:spcAft>
                <a:spcPts val="1200"/>
              </a:spcAft>
              <a:defRPr/>
            </a:pPr>
            <a:r>
              <a:rPr lang="cs-CZ" sz="1700" b="1" dirty="0">
                <a:solidFill>
                  <a:srgbClr val="002060"/>
                </a:solidFill>
              </a:rPr>
              <a:t>Výběrová komise doporučila k financování 49 projektových žádostí v celkové výši přesahující 372 mil Kč, 27 projektů bylo zařazeno do zásobníku a 4 projektových žádostí nebylo doporučeno k financování. </a:t>
            </a:r>
          </a:p>
          <a:p>
            <a:pPr marL="808038" lvl="1" indent="-393700" algn="just">
              <a:spcAft>
                <a:spcPts val="1200"/>
              </a:spcAft>
              <a:defRPr/>
            </a:pPr>
            <a:r>
              <a:rPr lang="cs-CZ" sz="1700" dirty="0"/>
              <a:t>Většina projektů má vydané Rozhodnutí o poskytnutí dotace. </a:t>
            </a:r>
          </a:p>
          <a:p>
            <a:pPr marL="808038" lvl="1" indent="-393700" algn="just">
              <a:spcAft>
                <a:spcPts val="1200"/>
              </a:spcAft>
              <a:defRPr/>
            </a:pPr>
            <a:r>
              <a:rPr lang="cs-CZ" sz="1700" dirty="0"/>
              <a:t>Zálohové platby jsou vypláceny vždy cca 2 - 4 týdny před zahájením realizace projektu.</a:t>
            </a:r>
            <a:endParaRPr lang="cs-CZ" altLang="cs-CZ" sz="1700" dirty="0">
              <a:solidFill>
                <a:srgbClr val="14407E"/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16</a:t>
            </a:fld>
            <a:endParaRPr lang="cs-CZ" dirty="0"/>
          </a:p>
        </p:txBody>
      </p:sp>
      <p:sp>
        <p:nvSpPr>
          <p:cNvPr id="5" name="AutoShape 2" descr="https://jargonwriter.files.wordpress.com/2010/01/shaking_hand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  <p:sp>
        <p:nvSpPr>
          <p:cNvPr id="6" name="AutoShape 4" descr="https://jargonwriter.files.wordpress.com/2010/01/shaking_hands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34163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6395099-C3EF-88E8-5A65-8B37BADB1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Rozdělení nákladů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8AF0763-6657-31D8-4237-9C276802B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700808"/>
            <a:ext cx="8244000" cy="4680520"/>
          </a:xfrm>
        </p:spPr>
        <p:txBody>
          <a:bodyPr/>
          <a:lstStyle/>
          <a:p>
            <a:r>
              <a:rPr lang="cs-CZ" dirty="0">
                <a:solidFill>
                  <a:srgbClr val="002060"/>
                </a:solidFill>
              </a:rPr>
              <a:t>Dle režimu skutečného vykazování</a:t>
            </a:r>
          </a:p>
          <a:p>
            <a:pPr lvl="1"/>
            <a:r>
              <a:rPr lang="cs-CZ" b="1" dirty="0"/>
              <a:t>přímé náklady </a:t>
            </a:r>
            <a:r>
              <a:rPr lang="cs-CZ" dirty="0"/>
              <a:t>(osobní náklady)</a:t>
            </a:r>
          </a:p>
          <a:p>
            <a:pPr lvl="1"/>
            <a:endParaRPr lang="cs-CZ" dirty="0"/>
          </a:p>
          <a:p>
            <a:r>
              <a:rPr lang="cs-CZ" dirty="0">
                <a:solidFill>
                  <a:srgbClr val="002060"/>
                </a:solidFill>
              </a:rPr>
              <a:t>Dle režimu zjednodušeného vykazování</a:t>
            </a:r>
          </a:p>
          <a:p>
            <a:pPr lvl="1"/>
            <a:r>
              <a:rPr lang="cs-CZ" sz="2000" dirty="0"/>
              <a:t>náklady financované 40 % paušální sazbou,</a:t>
            </a:r>
          </a:p>
          <a:p>
            <a:pPr lvl="2" algn="just"/>
            <a:r>
              <a:rPr lang="cs-CZ" dirty="0"/>
              <a:t>neprokazují se, jsou odvozeny procentem od přímých (osobních) nákladů,</a:t>
            </a:r>
          </a:p>
          <a:p>
            <a:pPr lvl="2" algn="just"/>
            <a:r>
              <a:rPr lang="cs-CZ" dirty="0"/>
              <a:t>prostředky na paušální náklady projektu jsou poskytovány průběžně, vždy spolu s prostředky na přímé náklady projektu. Každá platba příjemci tak v sobě zahrnuje prostředky na přímé i na paušální náklady, v celkových způsobilých nákladech projektu je obsaženo i spolufinancování žadatele.</a:t>
            </a:r>
          </a:p>
          <a:p>
            <a:pPr lvl="1"/>
            <a:endParaRPr lang="cs-CZ" sz="2000" dirty="0"/>
          </a:p>
          <a:p>
            <a:pPr lvl="1"/>
            <a:endParaRPr lang="cs-CZ" b="1" dirty="0"/>
          </a:p>
          <a:p>
            <a:pPr marL="414000" lvl="1" indent="0">
              <a:buNone/>
            </a:pPr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F854661-AE93-57F3-A8D8-6CE4B0B0A5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73521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76DBC1-E8B5-4317-83E9-F3AC65C2D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524" y="0"/>
            <a:ext cx="8856476" cy="1080000"/>
          </a:xfrm>
        </p:spPr>
        <p:txBody>
          <a:bodyPr/>
          <a:lstStyle/>
          <a:p>
            <a:r>
              <a:rPr lang="cs-CZ" sz="3000" dirty="0"/>
              <a:t>Financování projektu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1792175-DEDA-401F-AA0A-AD7A62DA4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7524" y="1628800"/>
            <a:ext cx="8568952" cy="5327636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s-CZ" sz="1800" b="1" dirty="0">
                <a:solidFill>
                  <a:schemeClr val="accent1"/>
                </a:solidFill>
                <a:latin typeface="+mj-lt"/>
              </a:rPr>
              <a:t>Pro žádosti o podporu ve výzvě 03_24_072 Podpora pečujících osob a sdílené péče (2</a:t>
            </a:r>
            <a:r>
              <a:rPr lang="cs-CZ" sz="1800" dirty="0">
                <a:solidFill>
                  <a:schemeClr val="accent1"/>
                </a:solidFill>
                <a:latin typeface="+mj-lt"/>
              </a:rPr>
              <a:t>) </a:t>
            </a:r>
            <a:r>
              <a:rPr lang="cs-CZ" sz="1800" i="0" u="none" strike="noStrike" baseline="0" dirty="0">
                <a:solidFill>
                  <a:schemeClr val="accent1"/>
                </a:solidFill>
                <a:latin typeface="+mj-lt"/>
              </a:rPr>
              <a:t> je nastaven režim zjednodušeného vykazování výdajů.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s-CZ" sz="1800" b="0" i="0" u="none" strike="noStrike" baseline="0" dirty="0">
                <a:solidFill>
                  <a:schemeClr val="accent1"/>
                </a:solidFill>
                <a:latin typeface="+mj-lt"/>
              </a:rPr>
              <a:t>V rámci zjednodušeného vykazování výdajů je </a:t>
            </a:r>
            <a:r>
              <a:rPr lang="cs-CZ" sz="1800" dirty="0">
                <a:solidFill>
                  <a:schemeClr val="accent1"/>
                </a:solidFill>
                <a:latin typeface="+mj-lt"/>
              </a:rPr>
              <a:t>umožněno</a:t>
            </a:r>
            <a:r>
              <a:rPr lang="cs-CZ" sz="1800" b="0" i="0" u="none" strike="noStrike" baseline="0" dirty="0">
                <a:solidFill>
                  <a:schemeClr val="accent1"/>
                </a:solidFill>
                <a:latin typeface="+mj-lt"/>
              </a:rPr>
              <a:t> financování pevnou sazbou, která se určí za použití procentního podílu. </a:t>
            </a:r>
            <a:r>
              <a:rPr lang="cs-CZ" sz="1800" b="1" dirty="0">
                <a:solidFill>
                  <a:schemeClr val="accent1"/>
                </a:solidFill>
                <a:latin typeface="+mj-lt"/>
              </a:rPr>
              <a:t>Ve výzvě 03_24_072 budou veškeré </a:t>
            </a:r>
            <a:r>
              <a:rPr lang="cs-CZ" sz="1800" b="1" i="0" u="none" strike="noStrike" baseline="0" dirty="0">
                <a:solidFill>
                  <a:schemeClr val="accent1"/>
                </a:solidFill>
                <a:latin typeface="+mj-lt"/>
              </a:rPr>
              <a:t>náklady mimo osobních nákladů financované ze 40% paušální sazby.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s-CZ" sz="1800" b="0" i="0" u="none" strike="noStrike" baseline="0" dirty="0">
                <a:solidFill>
                  <a:schemeClr val="accent1"/>
                </a:solidFill>
                <a:latin typeface="Arial" panose="020B0604020202020204" pitchFamily="34" charset="0"/>
              </a:rPr>
              <a:t>U nákladů financovaných ze 40% paušální sazby se má za to, že tyto náklady vznikly a jsou způsobilé ve výši odvozené z podílu paušální sazby na přímých osobních nákladech projektu stanoveného v právním aktu o poskytnutí podpory. Datum vzniku nákladů financovaných ze 40% paušální sazby je navázáno na datum vzniku přímých osobních nákladů.</a:t>
            </a:r>
            <a:endParaRPr lang="cs-CZ" sz="1800" dirty="0">
              <a:solidFill>
                <a:schemeClr val="accent1"/>
              </a:solidFill>
              <a:effectLst/>
              <a:latin typeface="+mj-lt"/>
              <a:ea typeface="Calibri" panose="020F0502020204030204" pitchFamily="34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cs-CZ" sz="1800" b="0" i="0" u="none" strike="noStrike" baseline="0" dirty="0">
                <a:solidFill>
                  <a:schemeClr val="accent1"/>
                </a:solidFill>
                <a:latin typeface="+mj-lt"/>
              </a:rPr>
              <a:t>Podrobnější informace včetně výčtu a popisu </a:t>
            </a:r>
            <a:r>
              <a:rPr lang="cs-CZ" sz="1800" b="1" i="0" u="none" strike="noStrike" baseline="0" dirty="0">
                <a:solidFill>
                  <a:schemeClr val="accent1"/>
                </a:solidFill>
                <a:latin typeface="+mj-lt"/>
              </a:rPr>
              <a:t>kategorií způsobilých výdajů OPZ+ v režimu 40% paušální sazby</a:t>
            </a:r>
            <a:r>
              <a:rPr lang="cs-CZ" sz="1800" b="0" i="0" u="none" strike="noStrike" baseline="0" dirty="0">
                <a:solidFill>
                  <a:schemeClr val="accent1"/>
                </a:solidFill>
                <a:latin typeface="+mj-lt"/>
              </a:rPr>
              <a:t>  naleznete v příručce </a:t>
            </a:r>
            <a:r>
              <a:rPr lang="cs-CZ" sz="1800" i="1" dirty="0">
                <a:solidFill>
                  <a:schemeClr val="accent1"/>
                </a:solidFill>
                <a:effectLst/>
                <a:latin typeface="+mj-lt"/>
                <a:ea typeface="Calibri" panose="020F0502020204030204" pitchFamily="34" charset="0"/>
              </a:rPr>
              <a:t>Specifická část pravidel pro žadatele a příjemce v rámci OPZ+ pro projekty s přímými a nepřímými náklady a pro projekty financované s využitím paušálních sazeb. (</a:t>
            </a:r>
            <a:r>
              <a:rPr lang="it-IT" sz="1600" i="1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Pravidla pro žadatele a příjemce - www.esfcr.cz</a:t>
            </a:r>
            <a:r>
              <a:rPr lang="cs-CZ" sz="1800" i="1" dirty="0">
                <a:solidFill>
                  <a:schemeClr val="accent1"/>
                </a:solidFill>
                <a:effectLst/>
                <a:latin typeface="+mj-lt"/>
                <a:ea typeface="Calibri" panose="020F0502020204030204" pitchFamily="34" charset="0"/>
              </a:rPr>
              <a:t>)</a:t>
            </a:r>
            <a:endParaRPr lang="cs-CZ" sz="1800" b="0" i="1" u="none" strike="noStrike" baseline="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20CDE99-03C7-4DB6-ABC7-27689B9BE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317161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76DBC1-E8B5-4317-83E9-F3AC65C2D8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024" y="0"/>
            <a:ext cx="8784976" cy="1080000"/>
          </a:xfrm>
        </p:spPr>
        <p:txBody>
          <a:bodyPr/>
          <a:lstStyle/>
          <a:p>
            <a:r>
              <a:rPr lang="cs-CZ" sz="3000" dirty="0"/>
              <a:t>Struktura rozpočtu – paušál 40 %</a:t>
            </a:r>
            <a:endParaRPr lang="cs-CZ" sz="20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1792175-DEDA-401F-AA0A-AD7A62DA4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5615668"/>
          </a:xfrm>
        </p:spPr>
        <p:txBody>
          <a:bodyPr/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800" b="0" i="0" u="none" strike="noStrike" baseline="0" dirty="0">
              <a:solidFill>
                <a:srgbClr val="002060"/>
              </a:solidFill>
              <a:latin typeface="+mj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cs-CZ" sz="1800" b="0" i="0" u="none" strike="noStrike" baseline="0" dirty="0">
              <a:solidFill>
                <a:srgbClr val="002060"/>
              </a:solidFill>
              <a:latin typeface="+mj-lt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</a:pPr>
            <a:endParaRPr lang="cs-CZ" sz="1650" b="0" i="1" u="none" strike="noStrike" baseline="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320CDE99-03C7-4DB6-ABC7-27689B9BE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19</a:t>
            </a:fld>
            <a:endParaRPr lang="cs-CZ" dirty="0"/>
          </a:p>
        </p:txBody>
      </p:sp>
      <p:graphicFrame>
        <p:nvGraphicFramePr>
          <p:cNvPr id="5" name="Objekt 4">
            <a:extLst>
              <a:ext uri="{FF2B5EF4-FFF2-40B4-BE49-F238E27FC236}">
                <a16:creationId xmlns:a16="http://schemas.microsoft.com/office/drawing/2014/main" id="{E3536023-FFF9-4435-8F02-E971C72FDF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7504" y="1556792"/>
          <a:ext cx="8871946" cy="39604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7033482" imgH="3139616" progId="Excel.Sheet.12">
                  <p:embed/>
                </p:oleObj>
              </mc:Choice>
              <mc:Fallback>
                <p:oleObj name="Worksheet" r:id="rId2" imgW="7033482" imgH="3139616" progId="Excel.Sheet.12">
                  <p:embed/>
                  <p:pic>
                    <p:nvPicPr>
                      <p:cNvPr id="5" name="Objekt 4">
                        <a:extLst>
                          <a:ext uri="{FF2B5EF4-FFF2-40B4-BE49-F238E27FC236}">
                            <a16:creationId xmlns:a16="http://schemas.microsoft.com/office/drawing/2014/main" id="{E3536023-FFF9-4435-8F02-E971C72FDF2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7504" y="1556792"/>
                        <a:ext cx="8871946" cy="39604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246407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76DBC1-E8B5-4317-83E9-F3AC65C2D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072 -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1792175-DEDA-401F-AA0A-AD7A62DA4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484784"/>
            <a:ext cx="8532480" cy="5373216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cs-CZ" sz="1800" dirty="0">
                <a:solidFill>
                  <a:srgbClr val="00206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Cílem výzvy je z</a:t>
            </a:r>
            <a:r>
              <a:rPr lang="cs-CZ" sz="180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vyšovat rovný a včasný přístup ke kvalitním, udržitelným </a:t>
            </a:r>
            <a:br>
              <a:rPr lang="cs-CZ" sz="180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a cenově dostupným službám, včetně služeb, které podporují přístup k bydlení a individuální péči, včetně zdravotní péče; modernizovat systémy sociální ochrany včetně prosazování přístupu k sociální ochraně se zvláštním důrazem na děti a znevýhodněné skupiny; zlepšovat přístupnost, i pro osoby se zdravotním postižením, účinnost a odolnost systémů zdravotní péče a služeb dlouhodobé péče </a:t>
            </a:r>
          </a:p>
          <a:p>
            <a:pPr algn="just">
              <a:lnSpc>
                <a:spcPct val="100000"/>
              </a:lnSpc>
            </a:pP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Výzva směřuje k podpoře pečujících osob v oblasti možností zajištění péče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o osobu závislou na péči, včetně jejich psychosociální podpory a zvýšení znalostí a dovedností v oblasti péče a odlehčení péče. Výzva klade důraz na aktivity směřující k setrvání osoby závislé na péči v jejím přirozeném sociálním prostředí a ke zvýšení kvality jejího života i života osob pečujících. </a:t>
            </a:r>
          </a:p>
          <a:p>
            <a:pPr algn="just">
              <a:lnSpc>
                <a:spcPct val="100000"/>
              </a:lnSpc>
            </a:pP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Současně podporuje dlouhodobou sdílenou péči prostřednictvím spolupráce pečujících osob a profesionálních poskytovatelů péče, navýšením a případně vznikem nových odborných sociálních služeb a vede k provázanosti spolupráce při poskytování péče v daném území mezi pečujícími, komunitou a místní samosprávou </a:t>
            </a:r>
            <a:r>
              <a:rPr lang="cs-CZ" sz="1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</a:rPr>
              <a:t>	</a:t>
            </a:r>
          </a:p>
          <a:p>
            <a:pPr marL="0" indent="0">
              <a:lnSpc>
                <a:spcPct val="100000"/>
              </a:lnSpc>
              <a:buNone/>
            </a:pPr>
            <a:endParaRPr lang="cs-CZ" sz="2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2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2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21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2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sz="2100" dirty="0"/>
          </a:p>
        </p:txBody>
      </p:sp>
    </p:spTree>
    <p:extLst>
      <p:ext uri="{BB962C8B-B14F-4D97-AF65-F5344CB8AC3E}">
        <p14:creationId xmlns:p14="http://schemas.microsoft.com/office/powerpoint/2010/main" val="28378602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C83189-842A-33C7-C5FD-75B7EDD08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Pracovní pozice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C6AC1D0-89EB-EBD7-5F0F-92CDFD00F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Způsobilé přímé osobní náklady jsou tyto pozice: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46CA7CF-D738-CEDB-3B2F-E84E2C7D4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20</a:t>
            </a:fld>
            <a:endParaRPr lang="cs-CZ" dirty="0"/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8C01C83E-EE14-167D-E52E-50D61B21FC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102082"/>
              </p:ext>
            </p:extLst>
          </p:nvPr>
        </p:nvGraphicFramePr>
        <p:xfrm>
          <a:off x="540000" y="2492896"/>
          <a:ext cx="8064000" cy="244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4008">
                  <a:extLst>
                    <a:ext uri="{9D8B030D-6E8A-4147-A177-3AD203B41FA5}">
                      <a16:colId xmlns:a16="http://schemas.microsoft.com/office/drawing/2014/main" val="1379342938"/>
                    </a:ext>
                  </a:extLst>
                </a:gridCol>
                <a:gridCol w="3959992">
                  <a:extLst>
                    <a:ext uri="{9D8B030D-6E8A-4147-A177-3AD203B41FA5}">
                      <a16:colId xmlns:a16="http://schemas.microsoft.com/office/drawing/2014/main" val="2969510083"/>
                    </a:ext>
                  </a:extLst>
                </a:gridCol>
              </a:tblGrid>
              <a:tr h="2448272">
                <a:tc>
                  <a:txBody>
                    <a:bodyPr/>
                    <a:lstStyle/>
                    <a:p>
                      <a:endParaRPr lang="cs-CZ" dirty="0"/>
                    </a:p>
                    <a:p>
                      <a:r>
                        <a:rPr lang="cs-CZ" dirty="0"/>
                        <a:t>1) Odborný garant</a:t>
                      </a:r>
                    </a:p>
                    <a:p>
                      <a:r>
                        <a:rPr lang="cs-CZ" dirty="0"/>
                        <a:t>2) Koordinátor</a:t>
                      </a:r>
                    </a:p>
                    <a:p>
                      <a:r>
                        <a:rPr lang="cs-CZ" dirty="0"/>
                        <a:t>3) Odborný konzultant / Specialista</a:t>
                      </a:r>
                    </a:p>
                    <a:p>
                      <a:r>
                        <a:rPr lang="cs-CZ" dirty="0"/>
                        <a:t>4) Odborný pracovník / Asistent</a:t>
                      </a:r>
                    </a:p>
                    <a:p>
                      <a:r>
                        <a:rPr lang="cs-CZ" dirty="0"/>
                        <a:t>5) Sociální pracovník</a:t>
                      </a:r>
                    </a:p>
                    <a:p>
                      <a:r>
                        <a:rPr lang="cs-CZ" dirty="0"/>
                        <a:t>6) Pracovník v sociálních službách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/>
                    </a:p>
                    <a:p>
                      <a:r>
                        <a:rPr lang="cs-CZ" dirty="0"/>
                        <a:t>7) Case manager</a:t>
                      </a:r>
                    </a:p>
                    <a:p>
                      <a:r>
                        <a:rPr lang="cs-CZ" dirty="0"/>
                        <a:t>8) Lektor</a:t>
                      </a:r>
                    </a:p>
                    <a:p>
                      <a:r>
                        <a:rPr lang="cs-CZ" dirty="0"/>
                        <a:t>9) Průvodce/Adaptační pracovník</a:t>
                      </a:r>
                    </a:p>
                    <a:p>
                      <a:r>
                        <a:rPr lang="cs-CZ" dirty="0"/>
                        <a:t>10) Hostitel</a:t>
                      </a:r>
                    </a:p>
                    <a:p>
                      <a:endParaRPr lang="cs-CZ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83120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13268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/>
              <a:t>Indikátory se závazkem 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707224"/>
          </a:xfrm>
        </p:spPr>
        <p:txBody>
          <a:bodyPr/>
          <a:lstStyle/>
          <a:p>
            <a:pPr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cs-CZ" sz="1800" dirty="0"/>
              <a:t>Závazná cílová hodnota stanovena v </a:t>
            </a:r>
            <a:r>
              <a:rPr lang="cs-CZ" sz="1800" dirty="0" err="1"/>
              <a:t>RoD</a:t>
            </a:r>
            <a:r>
              <a:rPr lang="cs-CZ" sz="1800" dirty="0"/>
              <a:t>.</a:t>
            </a:r>
          </a:p>
          <a:p>
            <a:pPr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cs-CZ" sz="1800" dirty="0"/>
              <a:t>Průběžné vykazování v </a:t>
            </a:r>
            <a:r>
              <a:rPr lang="cs-CZ" sz="1800" dirty="0" err="1"/>
              <a:t>ZoR</a:t>
            </a:r>
            <a:r>
              <a:rPr lang="cs-CZ" sz="1800" dirty="0"/>
              <a:t>.</a:t>
            </a:r>
          </a:p>
          <a:p>
            <a:pPr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cs-CZ" sz="1800" dirty="0"/>
              <a:t>Cílové hodnoty indikátorů jsou závazné, protože byly nastaveny v přímé vazbě na aktivity projektu a jeho rozpočet, nelze je libovolně měnit. Pokud důvodně hrozí, že se nepodaří dosáhnout cílových hodnot, doporučujeme kontaktovat pracovníky ŘO a dojednat další postup.</a:t>
            </a:r>
          </a:p>
          <a:p>
            <a:pPr algn="just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</a:pPr>
            <a:r>
              <a:rPr lang="cs-CZ" sz="1800" dirty="0"/>
              <a:t>Nenaplnění cílových hodnot indikátorů uvedených v právním aktu může mít dopad na výši způsobilých výdajů projektu.</a:t>
            </a:r>
          </a:p>
          <a:p>
            <a:pPr marL="0" indent="0" algn="just">
              <a:lnSpc>
                <a:spcPct val="100000"/>
              </a:lnSpc>
              <a:buNone/>
            </a:pPr>
            <a:endParaRPr lang="cs-CZ" sz="1400" dirty="0"/>
          </a:p>
          <a:p>
            <a:pPr algn="just">
              <a:lnSpc>
                <a:spcPct val="100000"/>
              </a:lnSpc>
            </a:pPr>
            <a:endParaRPr lang="cs-CZ" sz="1400" dirty="0"/>
          </a:p>
          <a:p>
            <a:pPr algn="just">
              <a:lnSpc>
                <a:spcPct val="100000"/>
              </a:lnSpc>
            </a:pPr>
            <a:endParaRPr lang="cs-CZ" sz="1400" dirty="0"/>
          </a:p>
          <a:p>
            <a:pPr algn="just">
              <a:lnSpc>
                <a:spcPct val="100000"/>
              </a:lnSpc>
            </a:pPr>
            <a:endParaRPr lang="cs-CZ" sz="1400" dirty="0"/>
          </a:p>
          <a:p>
            <a:pPr algn="just">
              <a:lnSpc>
                <a:spcPct val="100000"/>
              </a:lnSpc>
            </a:pPr>
            <a:endParaRPr lang="cs-CZ" sz="1400" dirty="0"/>
          </a:p>
          <a:p>
            <a:pPr algn="just">
              <a:lnSpc>
                <a:spcPct val="100000"/>
              </a:lnSpc>
            </a:pPr>
            <a:endParaRPr lang="cs-CZ" sz="1400" dirty="0"/>
          </a:p>
          <a:p>
            <a:pPr marL="0" indent="0" algn="just">
              <a:lnSpc>
                <a:spcPct val="100000"/>
              </a:lnSpc>
              <a:buNone/>
            </a:pPr>
            <a:endParaRPr lang="cs-CZ" sz="1400" dirty="0"/>
          </a:p>
          <a:p>
            <a:pPr marL="0" indent="0" algn="just">
              <a:lnSpc>
                <a:spcPct val="100000"/>
              </a:lnSpc>
              <a:buNone/>
            </a:pPr>
            <a:endParaRPr lang="cs-CZ" sz="1400" b="1" dirty="0"/>
          </a:p>
          <a:p>
            <a:pPr marL="0" indent="0" algn="just">
              <a:lnSpc>
                <a:spcPct val="100000"/>
              </a:lnSpc>
              <a:buNone/>
            </a:pPr>
            <a:endParaRPr lang="cs-CZ" sz="14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21</a:t>
            </a:fld>
            <a:endParaRPr lang="cs-CZ" dirty="0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419225" y="35798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cs-CZ" altLang="cs-CZ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cs-CZ" altLang="cs-CZ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47AC2A6C-E4C9-DDA6-3257-331C2CB1D0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000" y="4038921"/>
            <a:ext cx="8100000" cy="245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915791"/>
      </p:ext>
    </p:extLst>
  </p:cSld>
  <p:clrMapOvr>
    <a:masterClrMapping/>
  </p:clrMapOvr>
  <p:transition spd="slow">
    <p:wheel spokes="1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CA8EB-9A0F-713D-96AF-E92FD3B59C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dirty="0">
                <a:cs typeface="Arial"/>
              </a:rPr>
              <a:t>Specifické datové položky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72808-4F57-3913-F7FF-0C5E07B488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000" y="1593272"/>
            <a:ext cx="8244000" cy="4820226"/>
          </a:xfrm>
        </p:spPr>
        <p:txBody>
          <a:bodyPr vert="horz" lIns="0" tIns="0" rIns="0" bIns="0" rtlCol="0" anchor="t">
            <a:noAutofit/>
          </a:bodyPr>
          <a:lstStyle/>
          <a:p>
            <a:pPr marL="252000" lvl="2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pl-PL" sz="2400" b="1" i="0" dirty="0">
                <a:effectLst/>
              </a:rPr>
              <a:t>Počet podpořených osob původem z Ukrajiny</a:t>
            </a:r>
          </a:p>
          <a:p>
            <a:pPr marL="594900" lvl="2" indent="-3429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Char char="-"/>
            </a:pPr>
            <a:r>
              <a:rPr lang="pl-PL" dirty="0"/>
              <a:t>odhadovaný počet podpořených osob původem z Ukrajiny,</a:t>
            </a:r>
          </a:p>
          <a:p>
            <a:pPr marL="594900" lvl="2" indent="-3429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Char char="-"/>
            </a:pPr>
            <a:r>
              <a:rPr lang="pl-PL" dirty="0"/>
              <a:t>údaje o tom, která osoba byla započítána, nebude příjemce dokládat ani předávat, vykazovat bude pouze souhrnný údaj </a:t>
            </a:r>
            <a:br>
              <a:rPr lang="pl-PL" dirty="0"/>
            </a:br>
            <a:r>
              <a:rPr lang="pl-PL" dirty="0"/>
              <a:t>za projekt.</a:t>
            </a:r>
            <a:endParaRPr lang="pl-PL" i="0" dirty="0">
              <a:effectLst/>
            </a:endParaRPr>
          </a:p>
          <a:p>
            <a:pPr marL="252000" lvl="2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None/>
            </a:pPr>
            <a:endParaRPr lang="pl-PL" b="1" i="0" dirty="0">
              <a:effectLst/>
            </a:endParaRPr>
          </a:p>
          <a:p>
            <a:pPr marL="252000" lvl="2" indent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cs-CZ" sz="2400" b="1" dirty="0"/>
              <a:t>Celkový počet podpořených osob </a:t>
            </a:r>
          </a:p>
          <a:p>
            <a:pPr marL="594900" lvl="2" indent="-3429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0000"/>
              <a:buFontTx/>
              <a:buChar char="-"/>
            </a:pPr>
            <a:r>
              <a:rPr lang="cs-CZ" dirty="0"/>
              <a:t>hodnota se rovná součtu hodnot indikátorů 600 000 Celkový počet účastníků a 670 102 Využívání podpořených služeb.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F05404-E5E3-10C0-726E-2FE416A5B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69367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776DBC1-E8B5-4317-83E9-F3AC65C2D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072 -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1792175-DEDA-401F-AA0A-AD7A62DA4B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484784"/>
            <a:ext cx="8316456" cy="5373216"/>
          </a:xfrm>
        </p:spPr>
        <p:txBody>
          <a:bodyPr/>
          <a:lstStyle/>
          <a:p>
            <a:pPr marL="0" indent="0">
              <a:buNone/>
            </a:pPr>
            <a:r>
              <a:rPr lang="cs-CZ" sz="1800" b="1" dirty="0">
                <a:solidFill>
                  <a:srgbClr val="002060"/>
                </a:solidFill>
                <a:latin typeface="Arial" panose="020B0604020202020204" pitchFamily="34" charset="0"/>
              </a:rPr>
              <a:t>I. 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Podpora navýšení kapacity stávajících sociálních služeb a vzniku nových sociálních služeb </a:t>
            </a:r>
            <a:endParaRPr lang="cs-CZ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just"/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a) 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Podpora navýšení kapacity a vzniku sociálních služeb, tj. náklady související s poskytnutím sociální služby 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– osobní asistence (§ 39 zákona </a:t>
            </a:r>
            <a:b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o sociálních službách), pečovatelská služba (§ 40), odlehčovací služby (§ 44), denní stacionáře (§ 46). </a:t>
            </a:r>
            <a:endParaRPr lang="cs-CZ" sz="1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b) 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Podpora navýšení kapacity a vzniku sociální služby – 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raná péče 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(dle § 54 zákona o sociálních službách)</a:t>
            </a:r>
          </a:p>
          <a:p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16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buNone/>
            </a:pPr>
            <a:endParaRPr lang="cs-CZ" sz="11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65206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C0717D4-6C1E-8D4B-3B07-BC9812A68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072 -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FCDCAEC-043E-147F-72B5-A147B8276D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0000" y="1268760"/>
            <a:ext cx="8424000" cy="5247240"/>
          </a:xfrm>
        </p:spPr>
        <p:txBody>
          <a:bodyPr/>
          <a:lstStyle/>
          <a:p>
            <a:pPr marL="0" indent="0">
              <a:buNone/>
            </a:pPr>
            <a:r>
              <a:rPr lang="cs-CZ" sz="1800" b="1" dirty="0">
                <a:solidFill>
                  <a:srgbClr val="002060"/>
                </a:solidFill>
                <a:latin typeface="Arial" panose="020B0604020202020204" pitchFamily="34" charset="0"/>
              </a:rPr>
              <a:t>II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. Podpora poradenství pro pečující osoby </a:t>
            </a:r>
            <a:endParaRPr lang="cs-CZ" sz="1800" b="0" i="0" u="none" strike="noStrike" baseline="0" dirty="0">
              <a:solidFill>
                <a:srgbClr val="000000"/>
              </a:solidFill>
              <a:latin typeface="Symbol" panose="05050102010706020507" pitchFamily="18" charset="2"/>
            </a:endParaRP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Poradenství v oblastech sociálního, zdravotního, pracovního a trestního práva. Poradenství v oblasti omezení svéprávnosti a opatrovnictví. Poradenství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otázkách bydlení osoby závislé na péči. Prvotní orientace při řešení situace související se zahájením péče v přirozeném sociálním prostředí po propuštění z lékařského zařízení. Poradenství v oblasti nouzové péče (náhlá indispozice postarat se o osobu blízkou). Výživové poradenství, pomoc při řešení finanční situace.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Nácvik dovedností pečujících osob pro zvládání péče o osoby závislé na jejich pomoci, využívání </a:t>
            </a:r>
            <a:r>
              <a:rPr lang="cs-CZ" sz="1800" b="0" i="0" u="none" strike="noStrike" baseline="0" dirty="0" err="1">
                <a:solidFill>
                  <a:srgbClr val="002060"/>
                </a:solidFill>
                <a:latin typeface="Arial" panose="020B0604020202020204" pitchFamily="34" charset="0"/>
              </a:rPr>
              <a:t>asistivních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 technologií a asistenčních pomůcek. Včetně pomoci při výběru vhodné technologie/pomůcky, zacvičení a metodické podpory při jejím využívání.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cs-CZ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58E9C27E-D41C-8680-137F-C414655F3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4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69620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EDF85FF-901A-8550-825A-BB9C66E667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–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E8D6A6D-8743-72CE-3110-2381A469D9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196752"/>
            <a:ext cx="8064000" cy="5319248"/>
          </a:xfrm>
        </p:spPr>
        <p:txBody>
          <a:bodyPr/>
          <a:lstStyle/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Koordinace při zajištění péče o osobu závislou na péči, včetně case managementu a vytváření individuálního plánu při práci s pečujícím např. sladění péče a zaměstnání, zajištění sdílené péče (kombinování formální péče například prostřednictvím sociální služby a neformální péče), možnosti využívání podpůrných sociálních služeb, paliativní a hospicové péče, služeb pro osoby s duševním onemocněním, organizace a zvládání přímé péče (zaučení v technikách péče, ošetřovatelství, specifické komunikace).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Zavedení pozice pracovníka, který koordinuje oblast neformální péče (např. koordinátor péče). V projektu může být podpořeno jeho zaškolení, mzda, ověření aj.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Pomoc při uplatňování práv, oprávněných zájmů a obstarávání osobních záležitostí. </a:t>
            </a:r>
          </a:p>
          <a:p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B0C85EE4-A5AE-265B-E8AD-17843E6DA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5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60142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A0A4E6-BF70-99E9-1300-A78156CD8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–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3B454BC-D57C-0197-0A75-D194BB41E0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412776"/>
            <a:ext cx="8064000" cy="4707224"/>
          </a:xfrm>
        </p:spPr>
        <p:txBody>
          <a:bodyPr/>
          <a:lstStyle/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Poradenství pro pečující osoby lze podpořit i formou 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odborného sociálního poradenství 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dle § 37 odst. 3 zákona o sociálních službách, při naplnění obsahu a rozsahu služby dle tohoto zákona.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Příjemce má povinnost v průběhu realizace projektu zahájit 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činnosti směřující k udržitelnosti poskytovaného poradenství po ukončení projektu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. Tuto činnost popíše nejpozději v závěrečné zprávě o realizaci.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případě sociální služby odborné sociální poradenství, která není zařazena v síti sociálních služeb, má příjemce povinnost zároveň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průběhu realizace projektu zahájit jednání o zařazení do krajské nebo celostátní/nadregionální sítě sociálních služeb. Tuto činnost také popíše nejpozději v závěrečné zprávě o realizaci. </a:t>
            </a:r>
            <a:endParaRPr lang="cs-CZ" dirty="0">
              <a:solidFill>
                <a:srgbClr val="002060"/>
              </a:solidFill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D5E67F2-ABC0-F470-3449-D1C1CF783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80843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D76A79-C26F-2CD1-72BB-577E41CD67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–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C98148A-8A3D-42C6-CB67-EC522A23A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340768"/>
            <a:ext cx="8064000" cy="4779232"/>
          </a:xfrm>
        </p:spPr>
        <p:txBody>
          <a:bodyPr/>
          <a:lstStyle/>
          <a:p>
            <a:pPr marL="0" indent="0">
              <a:buNone/>
            </a:pP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III. Psychohygiena pečujících osob </a:t>
            </a:r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Jedná se například o svépomocné skupiny pečujících osob, psychoterapeutickou podporu, supervizi. Dále je možné podpořit, a to pouze s aktivním zapojením odborných pracovníků (psychologa, sociálního pracovníka nebo rodinného terapeuta aj.), volnočasové aktivity a vícedenní pobytové akce. </a:t>
            </a:r>
          </a:p>
          <a:p>
            <a:pPr marL="0" indent="0" algn="just">
              <a:buNone/>
            </a:pPr>
            <a:r>
              <a:rPr lang="cs-CZ" sz="1800" b="1" dirty="0">
                <a:solidFill>
                  <a:srgbClr val="002060"/>
                </a:solidFill>
                <a:latin typeface="Arial" panose="020B0604020202020204" pitchFamily="34" charset="0"/>
              </a:rPr>
              <a:t>IV. 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Vzdělávání pečujících osob </a:t>
            </a:r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just"/>
            <a:r>
              <a:rPr lang="pt-BR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Vzdělávání v oblasti péče o osobu závislou na péči.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Vzdělávání může mít formu akreditovaných kurzů, workshopů, seminářů atd., a to včetně vzdělávání se zahraniční účastí či vzdělávání v zahraničí (konference, stáže, cesty za dobrou praxí apod.). </a:t>
            </a:r>
            <a:endParaRPr lang="cs-CZ" dirty="0">
              <a:solidFill>
                <a:srgbClr val="002060"/>
              </a:solidFill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D88C76F6-2186-5BFB-30E4-E34BBB54B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41505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7CECFE5-3C5E-5362-A5A3-440B14E9D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–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C912F03-AAA3-675D-FC9E-24EBFC8C0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484784"/>
            <a:ext cx="8064000" cy="5211216"/>
          </a:xfrm>
        </p:spPr>
        <p:txBody>
          <a:bodyPr/>
          <a:lstStyle/>
          <a:p>
            <a:pPr marL="0" indent="0" algn="just">
              <a:buNone/>
            </a:pP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V. Podpora sdílené péče prostřednictvím systému podpory rodin dětí </a:t>
            </a:r>
            <a:b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s mentálním či kombinovaným postižením a s poruchou autistického spektra – </a:t>
            </a:r>
            <a:r>
              <a:rPr lang="cs-CZ" sz="1800" b="1" i="0" u="none" strike="noStrike" baseline="0" dirty="0" err="1">
                <a:solidFill>
                  <a:srgbClr val="002060"/>
                </a:solidFill>
                <a:latin typeface="Arial" panose="020B0604020202020204" pitchFamily="34" charset="0"/>
              </a:rPr>
              <a:t>homesharing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rámci aktivity je možné podpořit nábor hostitelů včetně jejich přípravy, přípravu a práci s rodinou a dětmi s postižením, podporu procesu párování, kontrolu procesu </a:t>
            </a:r>
            <a:r>
              <a:rPr lang="cs-CZ" sz="1800" b="0" i="0" u="none" strike="noStrike" baseline="0" dirty="0" err="1">
                <a:solidFill>
                  <a:srgbClr val="002060"/>
                </a:solidFill>
                <a:latin typeface="Arial" panose="020B0604020202020204" pitchFamily="34" charset="0"/>
              </a:rPr>
              <a:t>homesharingu</a:t>
            </a: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 a další. </a:t>
            </a:r>
          </a:p>
          <a:p>
            <a:pPr marL="0" indent="0">
              <a:buNone/>
            </a:pPr>
            <a:r>
              <a:rPr lang="cs-CZ" sz="1800" b="1" dirty="0">
                <a:solidFill>
                  <a:srgbClr val="002060"/>
                </a:solidFill>
                <a:latin typeface="Arial" panose="020B0604020202020204" pitchFamily="34" charset="0"/>
              </a:rPr>
              <a:t>VI. 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Podpora paliativní/hospicové péče v přirozeném sociálním prostředí klienta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Jedná se zejména o podporu koordinace multidisciplinární domácí hospicové/paliativní péče, koordinace a edukace pro pečující v oblasti dostupných možností péče. Jedná se výhradně o činnosti, které nemohou být hrazeny v souladu s činnostmi podle zákona o sociálních službách ani ze zdrojů zdravotních pojišťoven. </a:t>
            </a:r>
            <a:endParaRPr lang="cs-CZ" dirty="0">
              <a:solidFill>
                <a:srgbClr val="002060"/>
              </a:solidFill>
            </a:endParaRP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85CD78D-D71D-A0FF-4909-DA21B40C3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70827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AC73C9-B7B4-9CF8-D1C6-C3221AFADE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VÝZVA 072 – PODPOROVANÉ AKTIVITY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167FF3-F2F3-A9B1-2869-716FBD5D1D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8760"/>
            <a:ext cx="8064000" cy="5247240"/>
          </a:xfrm>
        </p:spPr>
        <p:txBody>
          <a:bodyPr/>
          <a:lstStyle/>
          <a:p>
            <a:pPr marL="0" indent="0" algn="just">
              <a:buNone/>
            </a:pPr>
            <a:r>
              <a:rPr lang="cs-CZ" sz="1800" b="1" dirty="0">
                <a:solidFill>
                  <a:srgbClr val="002060"/>
                </a:solidFill>
                <a:latin typeface="Arial" panose="020B0604020202020204" pitchFamily="34" charset="0"/>
              </a:rPr>
              <a:t>VII.</a:t>
            </a: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 Aktivity zaměřené na neformální a sdílenou péči na úrovni obcí </a:t>
            </a:r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Aktivity směřují k podpoře spolupráce místní samosprávy a organizací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v daném území, které působí v oblasti péče o osobu závislou na péči,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k vytvoření spolupracující sítě jednotlivých aktérů v oblasti péče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a ke zprostředkování informací cílové skupině o možnostech řešení péče </a:t>
            </a:r>
            <a:b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</a:br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o osobu závislou na péči v přirozeném sociálním prostředí. </a:t>
            </a:r>
          </a:p>
          <a:p>
            <a:pPr marL="0" indent="0" algn="just">
              <a:buNone/>
            </a:pPr>
            <a:r>
              <a:rPr lang="cs-CZ" sz="18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Součástí projektových aktivit mohou být: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Aktivity zaměřené na spolupráci mezi obcí (případně svazkem obcí/společenstvím obcí) a organizacemi v daném území s cílem umožnit setrvání osoby závislé na péči v přirozeném prostředí. </a:t>
            </a:r>
          </a:p>
          <a:p>
            <a:pPr algn="just"/>
            <a:r>
              <a:rPr lang="cs-CZ" sz="1800" b="0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Metodická podpora obcí v oblastech vyhledávání pečujících osob, síťování a navazování spolupráce aktérů v oblasti péče. </a:t>
            </a:r>
          </a:p>
          <a:p>
            <a:pPr algn="just"/>
            <a:endParaRPr lang="cs-CZ" sz="1800" b="0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algn="just"/>
            <a:endParaRPr lang="cs-CZ" dirty="0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6CE84C5-7BF3-AF88-E49A-46D286AF1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9302560"/>
      </p:ext>
    </p:extLst>
  </p:cSld>
  <p:clrMapOvr>
    <a:masterClrMapping/>
  </p:clrMapOvr>
</p:sld>
</file>

<file path=ppt/theme/theme1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C_OriginalFileName xmlns="dfed548f-0517-4d39-90e3-3947398480c0">W:\PUBLICITA\VIZUÁLNÍ_IDENTITA\sablony_word_ppt\prezentace.pptx</AC_OriginalFileName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2FCF9BCABF3854AAB137087829D63AA" ma:contentTypeVersion="7" ma:contentTypeDescription="Vytvoří nový dokument" ma:contentTypeScope="" ma:versionID="f6f03f5b008ce72686bbcf691a7be2e8">
  <xsd:schema xmlns:xsd="http://www.w3.org/2001/XMLSchema" xmlns:xs="http://www.w3.org/2001/XMLSchema" xmlns:p="http://schemas.microsoft.com/office/2006/metadata/properties" xmlns:ns2="dfed548f-0517-4d39-90e3-3947398480c0" targetNamespace="http://schemas.microsoft.com/office/2006/metadata/properties" ma:root="true" ma:fieldsID="a9a9eb159e242e6dec8d2b5b6c497589" ns2:_="">
    <xsd:import namespace="dfed548f-0517-4d39-90e3-3947398480c0"/>
    <xsd:element name="properties">
      <xsd:complexType>
        <xsd:sequence>
          <xsd:element name="documentManagement">
            <xsd:complexType>
              <xsd:all>
                <xsd:element ref="ns2:AC_OriginalFileNa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fed548f-0517-4d39-90e3-3947398480c0" elementFormDefault="qualified">
    <xsd:import namespace="http://schemas.microsoft.com/office/2006/documentManagement/types"/>
    <xsd:import namespace="http://schemas.microsoft.com/office/infopath/2007/PartnerControls"/>
    <xsd:element name="AC_OriginalFileName" ma:index="8" nillable="true" ma:displayName="Original File Name" ma:internalName="AC_OriginalFileNam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3D88155-0E86-4D14-B6AF-C6806AEE9525}">
  <ds:schemaRefs>
    <ds:schemaRef ds:uri="http://schemas.microsoft.com/office/2006/metadata/properties"/>
    <ds:schemaRef ds:uri="http://schemas.microsoft.com/office/infopath/2007/PartnerControls"/>
    <ds:schemaRef ds:uri="dfed548f-0517-4d39-90e3-3947398480c0"/>
  </ds:schemaRefs>
</ds:datastoreItem>
</file>

<file path=customXml/itemProps2.xml><?xml version="1.0" encoding="utf-8"?>
<ds:datastoreItem xmlns:ds="http://schemas.openxmlformats.org/officeDocument/2006/customXml" ds:itemID="{E6937348-7977-46A8-9818-642FB21DF6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fed548f-0517-4d39-90e3-3947398480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06EF36-2E80-4847-9151-E9C625552DB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4963</TotalTime>
  <Words>2393</Words>
  <Application>Microsoft Office PowerPoint</Application>
  <PresentationFormat>Předvádění na obrazovce (4:3)</PresentationFormat>
  <Paragraphs>170</Paragraphs>
  <Slides>22</Slides>
  <Notes>9</Notes>
  <HiddenSlides>0</HiddenSlides>
  <MMClips>0</MMClips>
  <ScaleCrop>false</ScaleCrop>
  <HeadingPairs>
    <vt:vector size="8" baseType="variant">
      <vt:variant>
        <vt:lpstr>Použitá písma</vt:lpstr>
      </vt:variant>
      <vt:variant>
        <vt:i4>6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22</vt:i4>
      </vt:variant>
    </vt:vector>
  </HeadingPairs>
  <TitlesOfParts>
    <vt:vector size="30" baseType="lpstr">
      <vt:lpstr>Arial</vt:lpstr>
      <vt:lpstr>Calibri</vt:lpstr>
      <vt:lpstr>Symbol</vt:lpstr>
      <vt:lpstr>Trebuchet MS</vt:lpstr>
      <vt:lpstr>Wingdings</vt:lpstr>
      <vt:lpstr>Wingdings 3</vt:lpstr>
      <vt:lpstr>prezentace</vt:lpstr>
      <vt:lpstr>Worksheet</vt:lpstr>
      <vt:lpstr> seminář  pro příjemce OPZ+:   výzva 72 </vt:lpstr>
      <vt:lpstr>Výzva 072 - Podporované aktivity</vt:lpstr>
      <vt:lpstr>Výzva 072 - Podporované aktivity</vt:lpstr>
      <vt:lpstr>Výzva 072 - Podporované aktivity</vt:lpstr>
      <vt:lpstr>VÝZVA 072 – Podporované aktivity</vt:lpstr>
      <vt:lpstr>VÝZVA 072 – Podporované aktivity</vt:lpstr>
      <vt:lpstr>Výzva 072 – podporované aktivity</vt:lpstr>
      <vt:lpstr>VÝZVA 072 – PODPOROVANÉ AKTIVITY</vt:lpstr>
      <vt:lpstr>VÝZVA 072 – PODPOROVANÉ AKTIVITY</vt:lpstr>
      <vt:lpstr>VÝZVA 072 – PODPOROVANÉ AKTIVITY</vt:lpstr>
      <vt:lpstr>VÝZVA 072 – PODPOROVANÉ AKTIVITY</vt:lpstr>
      <vt:lpstr>Výzva 072 – podporované aktivity</vt:lpstr>
      <vt:lpstr>Výzva 072 – podporované aktivity</vt:lpstr>
      <vt:lpstr>Obecné podmínky pro podporované aktivity výzvy</vt:lpstr>
      <vt:lpstr>Obecné podmínky pro podporované aktivity výzvy</vt:lpstr>
      <vt:lpstr>V JAKÉ FÁZI JSOU NYNÍ PROJEKTY</vt:lpstr>
      <vt:lpstr>Rozdělení nákladů</vt:lpstr>
      <vt:lpstr>Financování projektu</vt:lpstr>
      <vt:lpstr>Struktura rozpočtu – paušál 40 %</vt:lpstr>
      <vt:lpstr>Pracovní pozice</vt:lpstr>
      <vt:lpstr>Indikátory se závazkem </vt:lpstr>
      <vt:lpstr>Specifické datové položky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Bendová Šárka Mgr. (MPSV)</dc:creator>
  <cp:lastModifiedBy>Matějů Kristýna Mgr. (MPSV)</cp:lastModifiedBy>
  <cp:revision>373</cp:revision>
  <dcterms:created xsi:type="dcterms:W3CDTF">2015-02-20T08:23:15Z</dcterms:created>
  <dcterms:modified xsi:type="dcterms:W3CDTF">2025-08-06T07:18:24Z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0x010100A2FCF9BCABF3854AAB137087829D63AA</vt:lpwstr>
  </property>
</Properties>
</file>