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71" r:id="rId4"/>
  </p:sldMasterIdLst>
  <p:notesMasterIdLst>
    <p:notesMasterId r:id="rId45"/>
  </p:notesMasterIdLst>
  <p:sldIdLst>
    <p:sldId id="256" r:id="rId5"/>
    <p:sldId id="547" r:id="rId6"/>
    <p:sldId id="583" r:id="rId7"/>
    <p:sldId id="584" r:id="rId8"/>
    <p:sldId id="546" r:id="rId9"/>
    <p:sldId id="456" r:id="rId10"/>
    <p:sldId id="565" r:id="rId11"/>
    <p:sldId id="566" r:id="rId12"/>
    <p:sldId id="567" r:id="rId13"/>
    <p:sldId id="552" r:id="rId14"/>
    <p:sldId id="568" r:id="rId15"/>
    <p:sldId id="353" r:id="rId16"/>
    <p:sldId id="578" r:id="rId17"/>
    <p:sldId id="579" r:id="rId18"/>
    <p:sldId id="585" r:id="rId19"/>
    <p:sldId id="582" r:id="rId20"/>
    <p:sldId id="1353" r:id="rId21"/>
    <p:sldId id="539" r:id="rId22"/>
    <p:sldId id="540" r:id="rId23"/>
    <p:sldId id="478" r:id="rId24"/>
    <p:sldId id="1356" r:id="rId25"/>
    <p:sldId id="526" r:id="rId26"/>
    <p:sldId id="564" r:id="rId27"/>
    <p:sldId id="541" r:id="rId28"/>
    <p:sldId id="543" r:id="rId29"/>
    <p:sldId id="1355" r:id="rId30"/>
    <p:sldId id="532" r:id="rId31"/>
    <p:sldId id="570" r:id="rId32"/>
    <p:sldId id="562" r:id="rId33"/>
    <p:sldId id="1257" r:id="rId34"/>
    <p:sldId id="494" r:id="rId35"/>
    <p:sldId id="495" r:id="rId36"/>
    <p:sldId id="575" r:id="rId37"/>
    <p:sldId id="576" r:id="rId38"/>
    <p:sldId id="577" r:id="rId39"/>
    <p:sldId id="499" r:id="rId40"/>
    <p:sldId id="500" r:id="rId41"/>
    <p:sldId id="501" r:id="rId42"/>
    <p:sldId id="1357" r:id="rId43"/>
    <p:sldId id="553" r:id="rId4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3">
          <p15:clr>
            <a:srgbClr val="A4A3A4"/>
          </p15:clr>
        </p15:guide>
        <p15:guide id="2" orient="horz" pos="3884">
          <p15:clr>
            <a:srgbClr val="A4A3A4"/>
          </p15:clr>
        </p15:guide>
        <p15:guide id="3" pos="5420">
          <p15:clr>
            <a:srgbClr val="A4A3A4"/>
          </p15:clr>
        </p15:guide>
        <p15:guide id="4" pos="3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9AE30F-BE44-2F8A-1A63-39945A062753}" name="Hylmarová Šárka Ing. (MPSV)" initials="ŠH" userId="S::sarka.hylmarova@mpsv.cz::1a3ea25f-d081-4e3b-85be-075ed69d7fb5" providerId="AD"/>
  <p188:author id="{4BD89043-BA43-5412-F2B4-9E0A404075A6}" name="Píglová Petra Ing. (MPSV)" initials="PP" userId="S::petra.piglova@mpsv.cz::8fe8830e-8a40-41ae-aa84-d648988757c4" providerId="AD"/>
  <p188:author id="{B90363FD-03E0-E307-C3C6-6855CFA59C28}" name="Marcinová Iveta Mgr. (MPSV)" initials="MIM(" userId="S::iveta.marcinova@mpsv.cz::56aea18f-81e1-44cc-9be5-3a589aea286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vlíková Tereza Ing. (MPSV)" initials="PTI(" lastIdx="2" clrIdx="0">
    <p:extLst>
      <p:ext uri="{19B8F6BF-5375-455C-9EA6-DF929625EA0E}">
        <p15:presenceInfo xmlns:p15="http://schemas.microsoft.com/office/powerpoint/2012/main" userId="S::tereza.pavlikova@mpsv.cz::066bb9b8-f0de-4393-b388-3ea8262cda2e" providerId="AD"/>
      </p:ext>
    </p:extLst>
  </p:cmAuthor>
  <p:cmAuthor id="2" name="Janáčová Pavlína Mgr., DiS. (MPSV)" initials="JPMD(" lastIdx="1" clrIdx="1">
    <p:extLst>
      <p:ext uri="{19B8F6BF-5375-455C-9EA6-DF929625EA0E}">
        <p15:presenceInfo xmlns:p15="http://schemas.microsoft.com/office/powerpoint/2012/main" userId="S::pavlina.janacova@mpsv.cz::6cc5dc73-1ff5-4548-87eb-23fe761ebac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DDFA"/>
    <a:srgbClr val="FDFDFD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10" autoAdjust="0"/>
    <p:restoredTop sz="88019" autoAdjust="0"/>
  </p:normalViewPr>
  <p:slideViewPr>
    <p:cSldViewPr showGuides="1">
      <p:cViewPr varScale="1">
        <p:scale>
          <a:sx n="98" d="100"/>
          <a:sy n="98" d="100"/>
        </p:scale>
        <p:origin x="1926" y="90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-1716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microsoft.com/office/2018/10/relationships/authors" Target="author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commentAuthors" Target="commentAuthor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06.08.2025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756040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68463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96705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952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09328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Do</a:t>
            </a:r>
            <a:r>
              <a:rPr lang="cs-CZ" baseline="0" dirty="0"/>
              <a:t> soupisky lze zařadit pouze mzdy, které byly UHRAZENÉ v rámci sledovaného období.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054288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182720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Podmínkou podpory z OPZ není samostatný bankovní účet pro daný projekt. 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pPr/>
              <a:t>28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43275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b="1" dirty="0">
              <a:solidFill>
                <a:srgbClr val="FF0000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FB31FA-E905-4016-9D4B-970DF0C7EE08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cs-CZ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364024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60567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918260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b="0" baseline="0" dirty="0"/>
              <a:t>.</a:t>
            </a:r>
            <a:endParaRPr lang="cs-CZ" b="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463446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Průvodní dopis s vyjádřením ke každému bodu ve Výzvě k </a:t>
            </a:r>
            <a:r>
              <a:rPr lang="cs-CZ"/>
              <a:t>nápravě nedostatků.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165871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69729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6122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802821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54865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161227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pPr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373789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2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Indikátor 600 000: osoby, které mají z podpořeného projektu přímý prospěch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 sz="1200" dirty="0">
                <a:latin typeface="Arial" panose="020B0604020202020204" pitchFamily="34" charset="0"/>
              </a:rPr>
              <a:t>Příjemce vede evidenci o všech osobách, které byly zapojeny do projektu (včetně osob, u nichž podpora zatím nepřekonala/nepřevýšila limit bagatelní podpory, tzn. do 40 hodin).</a:t>
            </a:r>
            <a:endParaRPr lang="cs-CZ" sz="1200" dirty="0">
              <a:latin typeface="+mj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s-CZ"/>
              <a:t>670102 n</a:t>
            </a:r>
            <a:r>
              <a:rPr lang="cs-CZ" sz="1200">
                <a:latin typeface="Arial" panose="020B0604020202020204" pitchFamily="34" charset="0"/>
              </a:rPr>
              <a:t>apř</a:t>
            </a:r>
            <a:r>
              <a:rPr lang="cs-CZ" sz="1200" dirty="0">
                <a:latin typeface="Arial" panose="020B0604020202020204" pitchFamily="34" charset="0"/>
              </a:rPr>
              <a:t>. dobrovolníci, kteří  nemůžou být v tomto indikátoru (pokud nepřekročí 40 hodin, nebudou vykázáni/případně budou v indikátoru 600 000).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39755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dirty="0"/>
              <a:t>Kliknutím na ikonu přidáte obrázek.</a:t>
            </a:r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dirty="0"/>
              <a:t>Kliknutím na ikonu přidáte obrázek.</a:t>
            </a:r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dirty="0"/>
              <a:t>Kliknutím na ikonu přidáte obrázek.</a:t>
            </a:r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162" y="260648"/>
            <a:ext cx="2649675" cy="792956"/>
          </a:xfrm>
          <a:prstGeom prst="rect">
            <a:avLst/>
          </a:prstGeom>
        </p:spPr>
      </p:pic>
      <p:sp>
        <p:nvSpPr>
          <p:cNvPr id="9" name="Text Box 2">
            <a:extLst>
              <a:ext uri="{FF2B5EF4-FFF2-40B4-BE49-F238E27FC236}">
                <a16:creationId xmlns:a16="http://schemas.microsoft.com/office/drawing/2014/main" id="{EA794073-6EBC-4E80-BAF9-686DF825B21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012457" y="603611"/>
            <a:ext cx="4770842" cy="481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Operační program </a:t>
            </a:r>
            <a:r>
              <a:rPr kumimoji="0" lang="cs-CZ" altLang="cs-CZ" sz="1800" b="0" i="0" u="none" strike="noStrike" cap="none" normalizeH="0" baseline="0" dirty="0">
                <a:ln>
                  <a:noFill/>
                </a:ln>
                <a:solidFill>
                  <a:srgbClr val="5FBBF5"/>
                </a:solidFill>
                <a:effectLst/>
                <a:latin typeface="Trebuchet MS" panose="020B0603020202020204" pitchFamily="34" charset="0"/>
              </a:rPr>
              <a:t>Zaměstnanost plus</a:t>
            </a:r>
            <a:endParaRPr kumimoji="0" lang="cs-CZ" altLang="cs-CZ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5" name="Skupina 24">
            <a:extLst>
              <a:ext uri="{FF2B5EF4-FFF2-40B4-BE49-F238E27FC236}">
                <a16:creationId xmlns:a16="http://schemas.microsoft.com/office/drawing/2014/main" id="{C53207CB-D164-458D-A58D-116869EFD9AC}"/>
              </a:ext>
            </a:extLst>
          </p:cNvPr>
          <p:cNvGrpSpPr/>
          <p:nvPr userDrawn="1"/>
        </p:nvGrpSpPr>
        <p:grpSpPr>
          <a:xfrm>
            <a:off x="378869" y="1119982"/>
            <a:ext cx="8352928" cy="22642"/>
            <a:chOff x="378869" y="1119982"/>
            <a:chExt cx="8352928" cy="22642"/>
          </a:xfrm>
        </p:grpSpPr>
        <p:cxnSp>
          <p:nvCxnSpPr>
            <p:cNvPr id="18" name="Přímá spojnice 17"/>
            <p:cNvCxnSpPr>
              <a:cxnSpLocks/>
            </p:cNvCxnSpPr>
            <p:nvPr userDrawn="1"/>
          </p:nvCxnSpPr>
          <p:spPr>
            <a:xfrm flipV="1">
              <a:off x="378869" y="1129768"/>
              <a:ext cx="8280920" cy="12856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Přímá spojnice 18">
              <a:extLst>
                <a:ext uri="{FF2B5EF4-FFF2-40B4-BE49-F238E27FC236}">
                  <a16:creationId xmlns:a16="http://schemas.microsoft.com/office/drawing/2014/main" id="{E3BF7380-7E68-4D81-99BF-138B5C97049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859589" y="1119982"/>
              <a:ext cx="1872208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dirty="0"/>
              <a:t>Kliknutím na ikonu přidáte obrázek.</a:t>
            </a:r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monitorovani-podporenych-osob-opz-plus/-/dokument/20348395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fcr.cz/" TargetMode="External"/><Relationship Id="rId7" Type="http://schemas.openxmlformats.org/officeDocument/2006/relationships/hyperlink" Target="https://www.esfcr.cz/technicka_podpora_opzplus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hyperlink" Target="https://www.esfcr.cz/monitorovani-podporenych-osob-opz-plus/-/dokument/20938553" TargetMode="External"/><Relationship Id="rId4" Type="http://schemas.openxmlformats.org/officeDocument/2006/relationships/hyperlink" Target="https://esf2014.esfcr.cz/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formulare-a-pokyny-ke-zprave-o-realizaci-projektu-zadosti-o-platbu-a-zadosti-o-zmenu-opz-plus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pravidla-pro-zadatele-a-prijemce-opz-plus/-/dokument/18479961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formulare-a-pokyny-ke-zprave-o-realizaci-projektu-zadosti-o-platbu-a-zadosti-o-zmenu-opz-plus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sfcr.cz/pokyny-k-vyplneni-zpravy-o-realizaci-zadosti-o-platbu-a-zadosti-o-zmenu-opz/-/dokument/809712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fcr.cz/formulare-a-pokyny-ke-zprave-o-realizaci-projektu-zadosti-o-platbu-a-zadosti-o-zmenu-opz-plus/-/dokument/1919782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31540" y="1580336"/>
            <a:ext cx="8496944" cy="3648864"/>
          </a:xfrm>
        </p:spPr>
        <p:txBody>
          <a:bodyPr/>
          <a:lstStyle/>
          <a:p>
            <a:pPr algn="ctr">
              <a:spcBef>
                <a:spcPts val="600"/>
              </a:spcBef>
              <a:spcAft>
                <a:spcPts val="1200"/>
              </a:spcAft>
            </a:pPr>
            <a:br>
              <a:rPr lang="cs-CZ" sz="3200" kern="1200" dirty="0">
                <a:latin typeface="+mn-lt"/>
                <a:ea typeface="+mn-ea"/>
                <a:cs typeface="+mn-cs"/>
              </a:rPr>
            </a:br>
            <a:r>
              <a:rPr lang="cs-CZ" sz="3200" kern="1200" dirty="0">
                <a:latin typeface="+mn-lt"/>
                <a:ea typeface="+mn-ea"/>
                <a:cs typeface="+mn-cs"/>
              </a:rPr>
              <a:t>seminář  pro příjemce OPZ+:</a:t>
            </a:r>
            <a:br>
              <a:rPr lang="cs-CZ" sz="3200" kern="1200" dirty="0">
                <a:latin typeface="+mn-lt"/>
                <a:ea typeface="+mn-ea"/>
                <a:cs typeface="+mn-cs"/>
              </a:rPr>
            </a:br>
            <a:br>
              <a:rPr lang="cs-CZ" sz="3200" kern="1200" dirty="0">
                <a:latin typeface="+mn-lt"/>
                <a:ea typeface="+mn-ea"/>
                <a:cs typeface="+mn-cs"/>
              </a:rPr>
            </a:br>
            <a:r>
              <a:rPr lang="cs-CZ" sz="4400" u="sng" dirty="0">
                <a:solidFill>
                  <a:srgbClr val="FF0000"/>
                </a:solidFill>
              </a:rPr>
              <a:t> ZPRÁVA O REALIZACI </a:t>
            </a:r>
            <a:br>
              <a:rPr lang="cs-CZ" sz="4400" u="sng" dirty="0">
                <a:solidFill>
                  <a:srgbClr val="FF0000"/>
                </a:solidFill>
              </a:rPr>
            </a:br>
            <a:r>
              <a:rPr lang="cs-CZ" sz="4400" u="sng" dirty="0">
                <a:solidFill>
                  <a:srgbClr val="FF0000"/>
                </a:solidFill>
              </a:rPr>
              <a:t>A ŽÁDOST O PLATBU</a:t>
            </a:r>
            <a:br>
              <a:rPr lang="cs-CZ" sz="4400" u="sng" dirty="0"/>
            </a:br>
            <a:r>
              <a:rPr lang="cs-CZ" sz="4400" u="sng" dirty="0"/>
              <a:t> </a:t>
            </a:r>
            <a:endParaRPr lang="cs-CZ" sz="3200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9" name="Zástupný symbol pro text 5">
            <a:extLst>
              <a:ext uri="{FF2B5EF4-FFF2-40B4-BE49-F238E27FC236}">
                <a16:creationId xmlns:a16="http://schemas.microsoft.com/office/drawing/2014/main" id="{4D86F0B2-2C2E-D1A7-927A-440A272C5809}"/>
              </a:ext>
            </a:extLst>
          </p:cNvPr>
          <p:cNvSpPr txBox="1">
            <a:spLocks/>
          </p:cNvSpPr>
          <p:nvPr/>
        </p:nvSpPr>
        <p:spPr>
          <a:xfrm>
            <a:off x="5846673" y="6165304"/>
            <a:ext cx="4752528" cy="54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None/>
              <a:defRPr sz="32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b="1" dirty="0"/>
              <a:t>Oddělení 874 MPSV</a:t>
            </a:r>
          </a:p>
        </p:txBody>
      </p:sp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1080000"/>
          </a:xfrm>
        </p:spPr>
        <p:txBody>
          <a:bodyPr/>
          <a:lstStyle/>
          <a:p>
            <a:pPr algn="ctr"/>
            <a:r>
              <a:rPr lang="cs-CZ" sz="2800" dirty="0"/>
              <a:t>Zpráva o realizaci projektu – ZÁLOŽKY II.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3936" y="1317124"/>
            <a:ext cx="8496064" cy="5540876"/>
          </a:xfrm>
        </p:spPr>
        <p:txBody>
          <a:bodyPr/>
          <a:lstStyle/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cs-CZ" sz="1800" b="1" dirty="0"/>
              <a:t>Informace o zprávě</a:t>
            </a:r>
            <a:r>
              <a:rPr lang="cs-CZ" sz="1800" dirty="0"/>
              <a:t>: příjemce vyplní (upraví) datum zahájení a ukončení sledovaného období, skutečné datum zahájení a ukončení realizace projektu a kontaktní údaje na zpracovatele zprávy.</a:t>
            </a:r>
            <a:endParaRPr lang="cs-CZ" sz="1800" dirty="0">
              <a:solidFill>
                <a:srgbClr val="FF0000"/>
              </a:solidFill>
            </a:endParaRP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cs-CZ" sz="1800" b="1" dirty="0"/>
              <a:t>Popis realizace projektu: </a:t>
            </a:r>
            <a:r>
              <a:rPr lang="cs-CZ" sz="1800" dirty="0"/>
              <a:t>souhrnný popis pokroku, případných problémů, naplňování indikátorů, shrnutí aktivit.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cs-CZ" sz="1800" b="1" dirty="0"/>
              <a:t>Klíčové aktivity </a:t>
            </a:r>
            <a:r>
              <a:rPr lang="cs-CZ" sz="1800" dirty="0"/>
              <a:t>- </a:t>
            </a:r>
            <a:r>
              <a:rPr lang="pl-PL" sz="1800" dirty="0"/>
              <a:t>popis pokroku v realizaci klíčové aktivity za sledované období – popsat (max 2000 znaků) + možnost přílohy. 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cs-CZ" sz="1800" b="1" dirty="0"/>
              <a:t>Horizontální principy </a:t>
            </a:r>
            <a:r>
              <a:rPr lang="cs-CZ" sz="1800" dirty="0"/>
              <a:t>– povinné vyplnit, pokud bylo v žádosti zaškrtnuto „Cílené zaměření“ nebo „Pozitivní vliv“.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cs-CZ" sz="1800" b="1" dirty="0"/>
              <a:t>Identifikace problému </a:t>
            </a:r>
            <a:r>
              <a:rPr lang="cs-CZ" sz="1800" dirty="0"/>
              <a:t>– vyplnit případné problémy: identifikace, popis a řešení.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cs-CZ" sz="1800" b="1" dirty="0"/>
              <a:t>Čestná prohlášení </a:t>
            </a:r>
            <a:r>
              <a:rPr lang="cs-CZ" sz="1800" dirty="0"/>
              <a:t>– zaškrtnout souhlas.</a:t>
            </a:r>
          </a:p>
          <a:p>
            <a:pPr lvl="1" algn="just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lang="cs-CZ" sz="1800" b="1" dirty="0"/>
              <a:t>Publicita</a:t>
            </a:r>
            <a:r>
              <a:rPr lang="cs-CZ" sz="1800" dirty="0"/>
              <a:t> – doporučujeme uvádět odkazy na články, informaci o projektu, FB.</a:t>
            </a:r>
          </a:p>
          <a:p>
            <a:pPr lvl="1" algn="just">
              <a:lnSpc>
                <a:spcPct val="100000"/>
              </a:lnSpc>
              <a:spcAft>
                <a:spcPts val="1200"/>
              </a:spcAft>
            </a:pPr>
            <a:endParaRPr lang="cs-CZ" sz="4000" dirty="0"/>
          </a:p>
          <a:p>
            <a:endParaRPr lang="cs-CZ" sz="5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  <p:sp>
        <p:nvSpPr>
          <p:cNvPr id="8" name="Zástupný symbol pro obsah 2"/>
          <p:cNvSpPr txBox="1">
            <a:spLocks/>
          </p:cNvSpPr>
          <p:nvPr/>
        </p:nvSpPr>
        <p:spPr>
          <a:xfrm>
            <a:off x="107504" y="1412776"/>
            <a:ext cx="8640064" cy="15121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endParaRPr lang="cs-CZ" sz="1800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12" name="Zástupný symbol pro obsah 2"/>
          <p:cNvSpPr txBox="1">
            <a:spLocks/>
          </p:cNvSpPr>
          <p:nvPr/>
        </p:nvSpPr>
        <p:spPr>
          <a:xfrm>
            <a:off x="143936" y="5903932"/>
            <a:ext cx="8640064" cy="12241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996780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755980" y="1556792"/>
            <a:ext cx="7632040" cy="1440160"/>
          </a:xfrm>
        </p:spPr>
        <p:txBody>
          <a:bodyPr/>
          <a:lstStyle/>
          <a:p>
            <a:pPr algn="ctr"/>
            <a:r>
              <a:rPr lang="cs-CZ" dirty="0"/>
              <a:t>cílová skupina, indikátory</a:t>
            </a:r>
            <a:endParaRPr lang="cs-CZ" sz="3200" b="0" cap="none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6865DE56-AF8B-893E-F4A9-0E90255D22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0634" y="2852936"/>
            <a:ext cx="3802732" cy="380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394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76DBC1-E8B5-4317-83E9-F3AC65C2D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Cílová skupina, indikátory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1792175-DEDA-401F-AA0A-AD7A62DA4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340768"/>
            <a:ext cx="8532480" cy="5517232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s-CZ" sz="1800" b="1" i="0" u="none" strike="noStrike" baseline="0" dirty="0">
                <a:latin typeface="Arial" panose="020B0604020202020204" pitchFamily="34" charset="0"/>
              </a:rPr>
              <a:t>CS = </a:t>
            </a:r>
            <a:r>
              <a:rPr lang="pl-PL" sz="1800" b="0" i="0" u="none" strike="noStrike" baseline="0" dirty="0">
                <a:latin typeface="Arial" panose="020B0604020202020204" pitchFamily="34" charset="0"/>
              </a:rPr>
              <a:t>Skupina subjektů nebo osob, na kterou je projekt   </a:t>
            </a:r>
            <a:br>
              <a:rPr lang="pl-PL" sz="1800" b="0" i="0" u="none" strike="noStrike" baseline="0" dirty="0">
                <a:latin typeface="Arial" panose="020B0604020202020204" pitchFamily="34" charset="0"/>
              </a:rPr>
            </a:br>
            <a:r>
              <a:rPr lang="pl-PL" sz="1800" b="0" i="0" u="none" strike="noStrike" baseline="0" dirty="0">
                <a:latin typeface="Arial" panose="020B0604020202020204" pitchFamily="34" charset="0"/>
              </a:rPr>
              <a:t>       zaměřen a má z něj užitek po dobu jeho realizace.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dirty="0">
                <a:latin typeface="Arial" panose="020B0604020202020204" pitchFamily="34" charset="0"/>
              </a:rPr>
              <a:t>CS jsou vyjmenovány a popsány v žádosti o dotaci, dále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l-PL" sz="1800" dirty="0">
                <a:latin typeface="Arial" panose="020B0604020202020204" pitchFamily="34" charset="0"/>
              </a:rPr>
              <a:t>v právním aktu v příloze č. 1 Informace o projektu.</a:t>
            </a:r>
            <a:r>
              <a:rPr lang="pl-PL" sz="1800" b="0" i="0" u="none" strike="noStrike" baseline="0" dirty="0">
                <a:latin typeface="Arial" panose="020B0604020202020204" pitchFamily="34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pl-PL" sz="1800" b="0" i="0" u="none" strike="noStrike" baseline="0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r>
              <a:rPr lang="cs-CZ" sz="1800" b="0" i="0" u="none" strike="noStrike" baseline="0" dirty="0">
                <a:latin typeface="Arial" panose="020B0604020202020204" pitchFamily="34" charset="0"/>
              </a:rPr>
              <a:t>Žadatel do žádosti o podporu uvedl svůj závazek, tj. určil </a:t>
            </a:r>
            <a:r>
              <a:rPr lang="cs-CZ" sz="1800" b="1" i="0" u="none" strike="noStrike" baseline="0" dirty="0">
                <a:latin typeface="Arial" panose="020B0604020202020204" pitchFamily="34" charset="0"/>
              </a:rPr>
              <a:t>cílové hodnoty </a:t>
            </a:r>
            <a:r>
              <a:rPr lang="cs-CZ" sz="1800" b="0" i="0" u="none" strike="noStrike" baseline="0" dirty="0">
                <a:latin typeface="Arial" panose="020B0604020202020204" pitchFamily="34" charset="0"/>
              </a:rPr>
              <a:t>indikátorů, kterých má dosáhnout =&gt; cílové hodnoty jsou zaznamenány                 v Rozhodnutí, </a:t>
            </a:r>
            <a:r>
              <a:rPr lang="cs-CZ" sz="1800" b="1" dirty="0">
                <a:latin typeface="Arial" panose="020B0604020202020204" pitchFamily="34" charset="0"/>
              </a:rPr>
              <a:t>nelze je libovolně měnit. </a:t>
            </a:r>
            <a:endParaRPr lang="cs-CZ" sz="1800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r>
              <a:rPr lang="cs-CZ" sz="1800" b="0" i="0" u="none" strike="noStrike" baseline="0" dirty="0">
                <a:latin typeface="Arial" panose="020B0604020202020204" pitchFamily="34" charset="0"/>
              </a:rPr>
              <a:t>V průběhu realizace projektu musí příjemce naplňování indikátorů průběžně sledovat a </a:t>
            </a:r>
            <a:r>
              <a:rPr lang="cs-CZ" sz="1800" b="1" i="0" u="none" strike="noStrike" baseline="0" dirty="0">
                <a:latin typeface="Arial" panose="020B0604020202020204" pitchFamily="34" charset="0"/>
              </a:rPr>
              <a:t>také průběžně vykazovat dosažené hodnoty v rámci zpráv </a:t>
            </a:r>
            <a:br>
              <a:rPr lang="cs-CZ" sz="1800" b="1" i="0" u="none" strike="noStrike" baseline="0" dirty="0">
                <a:latin typeface="Arial" panose="020B0604020202020204" pitchFamily="34" charset="0"/>
              </a:rPr>
            </a:br>
            <a:r>
              <a:rPr lang="cs-CZ" sz="1800" b="1" i="0" u="none" strike="noStrike" baseline="0" dirty="0">
                <a:latin typeface="Arial" panose="020B0604020202020204" pitchFamily="34" charset="0"/>
              </a:rPr>
              <a:t>o realizaci projektu.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r>
              <a:rPr lang="cs-CZ" sz="1800" b="0" i="0" u="none" strike="noStrike" baseline="0" dirty="0">
                <a:latin typeface="Arial" panose="020B0604020202020204" pitchFamily="34" charset="0"/>
              </a:rPr>
              <a:t>Důležité je, aby se vykazované hodnoty opíraly o </a:t>
            </a:r>
            <a:r>
              <a:rPr lang="cs-CZ" sz="1800" b="1" i="0" u="none" strike="noStrike" baseline="0" dirty="0">
                <a:latin typeface="Arial" panose="020B0604020202020204" pitchFamily="34" charset="0"/>
              </a:rPr>
              <a:t>průkaznou evidenci </a:t>
            </a:r>
            <a:r>
              <a:rPr lang="cs-CZ" sz="1800" b="0" i="0" u="none" strike="noStrike" baseline="0" dirty="0">
                <a:latin typeface="Arial" panose="020B0604020202020204" pitchFamily="34" charset="0"/>
              </a:rPr>
              <a:t>vedenou příjemcem (nebo partnerem). Evidencí se myslí např. záznamy o každém klientovi, prezenční listiny kurzů apod., tzn., že vykazované hodnoty musí být prokazatelné a ověřitelné.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endParaRPr lang="cs-CZ" sz="1600" b="0" i="0" u="none" strike="noStrike" baseline="0" dirty="0">
              <a:latin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pl-PL" sz="1600" b="0" i="0" u="none" strike="noStrike" baseline="0" dirty="0">
                <a:latin typeface="Arial" panose="020B0604020202020204" pitchFamily="34" charset="0"/>
              </a:rPr>
              <a:t>	</a:t>
            </a:r>
            <a:endParaRPr lang="pl-PL" sz="1600" b="1" i="0" u="none" strike="noStrike" baseline="0" dirty="0">
              <a:latin typeface="Arial" panose="020B0604020202020204" pitchFamily="34" charset="0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20CDE99-03C7-4DB6-ABC7-27689B9BE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9A133AA3-9E19-4EB8-968F-69BF4C2480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370" b="96209" l="0" r="94613">
                        <a14:foregroundMark x1="32997" y1="9479" x2="32997" y2="9479"/>
                        <a14:foregroundMark x1="32997" y1="9479" x2="32997" y2="9479"/>
                        <a14:foregroundMark x1="60943" y1="7583" x2="60943" y2="7583"/>
                        <a14:foregroundMark x1="64646" y1="6161" x2="64646" y2="6161"/>
                        <a14:foregroundMark x1="34343" y1="7109" x2="34343" y2="7109"/>
                        <a14:foregroundMark x1="34343" y1="7109" x2="34343" y2="7109"/>
                        <a14:foregroundMark x1="34680" y1="7109" x2="34680" y2="7109"/>
                        <a14:foregroundMark x1="35017" y1="6161" x2="35017" y2="6161"/>
                        <a14:foregroundMark x1="63300" y1="3318" x2="63300" y2="3318"/>
                        <a14:foregroundMark x1="63300" y1="2844" x2="63300" y2="2844"/>
                        <a14:foregroundMark x1="58923" y1="5213" x2="58923" y2="5213"/>
                        <a14:foregroundMark x1="58586" y1="8057" x2="58586" y2="8057"/>
                        <a14:foregroundMark x1="91246" y1="59716" x2="91246" y2="59716"/>
                        <a14:foregroundMark x1="92256" y1="63981" x2="92256" y2="63981"/>
                        <a14:foregroundMark x1="92256" y1="71090" x2="92256" y2="71090"/>
                        <a14:foregroundMark x1="92256" y1="71090" x2="92256" y2="71090"/>
                        <a14:foregroundMark x1="92256" y1="71090" x2="92256" y2="71090"/>
                        <a14:foregroundMark x1="92256" y1="71090" x2="92256" y2="71090"/>
                        <a14:foregroundMark x1="92256" y1="71090" x2="92256" y2="71090"/>
                        <a14:foregroundMark x1="92256" y1="71090" x2="92256" y2="71090"/>
                        <a14:foregroundMark x1="89562" y1="78199" x2="89562" y2="78199"/>
                        <a14:foregroundMark x1="89562" y1="79147" x2="89562" y2="79147"/>
                        <a14:foregroundMark x1="89562" y1="80095" x2="89562" y2="80095"/>
                        <a14:foregroundMark x1="88889" y1="80569" x2="88889" y2="80569"/>
                        <a14:foregroundMark x1="84175" y1="74408" x2="84175" y2="74408"/>
                        <a14:foregroundMark x1="84175" y1="74408" x2="84175" y2="74408"/>
                        <a14:foregroundMark x1="84175" y1="74408" x2="84175" y2="74408"/>
                        <a14:foregroundMark x1="84175" y1="70616" x2="84175" y2="70616"/>
                        <a14:foregroundMark x1="87542" y1="61611" x2="87542" y2="61611"/>
                        <a14:foregroundMark x1="87542" y1="61611" x2="87542" y2="61611"/>
                        <a14:foregroundMark x1="87542" y1="65877" x2="87542" y2="65877"/>
                        <a14:foregroundMark x1="87542" y1="67299" x2="87542" y2="67299"/>
                        <a14:foregroundMark x1="87205" y1="69668" x2="87205" y2="69668"/>
                        <a14:foregroundMark x1="71044" y1="81991" x2="71044" y2="81991"/>
                        <a14:foregroundMark x1="71044" y1="83412" x2="71044" y2="83412"/>
                        <a14:foregroundMark x1="68350" y1="86730" x2="68350" y2="86730"/>
                        <a14:foregroundMark x1="63300" y1="86730" x2="63300" y2="86730"/>
                        <a14:foregroundMark x1="51852" y1="85782" x2="51852" y2="85782"/>
                        <a14:foregroundMark x1="33333" y1="85782" x2="33333" y2="85782"/>
                        <a14:foregroundMark x1="27609" y1="77725" x2="27609" y2="77725"/>
                        <a14:foregroundMark x1="23569" y1="84360" x2="23569" y2="84360"/>
                        <a14:foregroundMark x1="23569" y1="84360" x2="23569" y2="84360"/>
                        <a14:foregroundMark x1="23569" y1="84360" x2="23569" y2="84360"/>
                        <a14:foregroundMark x1="30640" y1="85308" x2="30640" y2="85308"/>
                        <a14:foregroundMark x1="32997" y1="85308" x2="36700" y2="86256"/>
                        <a14:foregroundMark x1="39731" y1="86730" x2="39731" y2="86730"/>
                        <a14:foregroundMark x1="44444" y1="83886" x2="44444" y2="83886"/>
                        <a14:foregroundMark x1="44444" y1="83886" x2="44444" y2="83886"/>
                        <a14:foregroundMark x1="44444" y1="83886" x2="44444" y2="83886"/>
                        <a14:foregroundMark x1="44444" y1="83886" x2="44444" y2="83886"/>
                        <a14:foregroundMark x1="39731" y1="83412" x2="39731" y2="83412"/>
                        <a14:foregroundMark x1="36027" y1="83412" x2="35017" y2="82938"/>
                        <a14:foregroundMark x1="48148" y1="81991" x2="48148" y2="81991"/>
                        <a14:foregroundMark x1="50168" y1="84834" x2="50168" y2="84834"/>
                        <a14:foregroundMark x1="65320" y1="83412" x2="65320" y2="83412"/>
                        <a14:foregroundMark x1="65320" y1="80095" x2="65320" y2="80095"/>
                        <a14:foregroundMark x1="65320" y1="80095" x2="65320" y2="80095"/>
                        <a14:foregroundMark x1="63973" y1="67299" x2="63973" y2="67299"/>
                        <a14:foregroundMark x1="63973" y1="67299" x2="63973" y2="67299"/>
                        <a14:foregroundMark x1="64310" y1="67299" x2="64310" y2="67299"/>
                        <a14:foregroundMark x1="64646" y1="65403" x2="64646" y2="65403"/>
                        <a14:foregroundMark x1="64646" y1="65403" x2="64646" y2="65403"/>
                        <a14:foregroundMark x1="41414" y1="64929" x2="41414" y2="64929"/>
                        <a14:foregroundMark x1="41414" y1="64929" x2="41414" y2="64929"/>
                        <a14:foregroundMark x1="41414" y1="64929" x2="41414" y2="64929"/>
                        <a14:foregroundMark x1="31987" y1="65877" x2="32997" y2="65403"/>
                        <a14:foregroundMark x1="35354" y1="63033" x2="35354" y2="63033"/>
                        <a14:foregroundMark x1="43434" y1="58294" x2="43434" y2="58294"/>
                        <a14:foregroundMark x1="47475" y1="66351" x2="47475" y2="66351"/>
                        <a14:foregroundMark x1="42088" y1="51659" x2="42088" y2="51659"/>
                        <a14:foregroundMark x1="41414" y1="47393" x2="41414" y2="47393"/>
                        <a14:foregroundMark x1="41414" y1="47393" x2="41414" y2="47393"/>
                        <a14:foregroundMark x1="42424" y1="54976" x2="42424" y2="54976"/>
                        <a14:foregroundMark x1="69360" y1="52133" x2="69360" y2="52133"/>
                        <a14:foregroundMark x1="91246" y1="59716" x2="91246" y2="59716"/>
                        <a14:foregroundMark x1="88889" y1="58768" x2="88889" y2="58768"/>
                        <a14:foregroundMark x1="95286" y1="68720" x2="95286" y2="68720"/>
                        <a14:foregroundMark x1="92593" y1="70616" x2="92593" y2="70616"/>
                        <a14:foregroundMark x1="85185" y1="84834" x2="85185" y2="84834"/>
                        <a14:foregroundMark x1="76094" y1="91943" x2="76094" y2="91943"/>
                        <a14:foregroundMark x1="64310" y1="92417" x2="64310" y2="92417"/>
                        <a14:foregroundMark x1="34680" y1="97156" x2="34680" y2="97156"/>
                        <a14:foregroundMark x1="0" y1="72986" x2="0" y2="72986"/>
                        <a14:foregroundMark x1="8418" y1="69668" x2="8418" y2="69668"/>
                        <a14:foregroundMark x1="14478" y1="75355" x2="14478" y2="75355"/>
                        <a14:foregroundMark x1="12121" y1="69668" x2="12121" y2="69668"/>
                        <a14:foregroundMark x1="11448" y1="62559" x2="11448" y2="62559"/>
                        <a14:foregroundMark x1="49832" y1="89100" x2="49832" y2="89100"/>
                        <a14:foregroundMark x1="71380" y1="66825" x2="71380" y2="66825"/>
                        <a14:foregroundMark x1="59596" y1="66825" x2="59596" y2="66825"/>
                        <a14:foregroundMark x1="21886" y1="15640" x2="21886" y2="15640"/>
                        <a14:foregroundMark x1="83165" y1="15640" x2="83165" y2="15640"/>
                        <a14:foregroundMark x1="61279" y1="2370" x2="61279" y2="2370"/>
                        <a14:foregroundMark x1="62626" y1="2370" x2="62626" y2="2370"/>
                        <a14:foregroundMark x1="39731" y1="47393" x2="39731" y2="47393"/>
                        <a14:foregroundMark x1="41077" y1="49289" x2="41077" y2="49289"/>
                        <a14:backgroundMark x1="67677" y1="43128" x2="67677" y2="4312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43027" y="810993"/>
            <a:ext cx="2802973" cy="199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9967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76DBC1-E8B5-4317-83E9-F3AC65C2D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472" y="0"/>
            <a:ext cx="8424000" cy="1080000"/>
          </a:xfrm>
        </p:spPr>
        <p:txBody>
          <a:bodyPr/>
          <a:lstStyle/>
          <a:p>
            <a:r>
              <a:rPr lang="cs-CZ" dirty="0"/>
              <a:t>Indikátory – 600 000 </a:t>
            </a:r>
            <a:r>
              <a:rPr lang="cs-CZ" cap="none" dirty="0"/>
              <a:t>a</a:t>
            </a:r>
            <a:r>
              <a:rPr lang="cs-CZ" dirty="0"/>
              <a:t> 670 102</a:t>
            </a:r>
            <a:endParaRPr lang="cs-CZ" sz="20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1792175-DEDA-401F-AA0A-AD7A62DA4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268763"/>
            <a:ext cx="8472237" cy="5400596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600 000 =&gt; podpora nad 40 hodin (tj. nebagatelní podpora)</a:t>
            </a:r>
          </a:p>
          <a:p>
            <a:pPr marL="1166813" lvl="1" indent="-271463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600" dirty="0">
                <a:latin typeface="Arial" panose="020B0604020202020204" pitchFamily="34" charset="0"/>
                <a:ea typeface="Calibri" panose="020F0502020204030204" pitchFamily="34" charset="0"/>
              </a:rPr>
              <a:t>osoby, které mají z podpořeného projektu přímý prospěch, zapojení v projektu překročilo 40 h,</a:t>
            </a:r>
          </a:p>
          <a:p>
            <a:pPr marL="1166813" lvl="1" indent="-271463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600" dirty="0">
                <a:latin typeface="Arial" panose="020B0604020202020204" pitchFamily="34" charset="0"/>
                <a:ea typeface="Calibri" panose="020F0502020204030204" pitchFamily="34" charset="0"/>
              </a:rPr>
              <a:t>tyto osoby nejsou v indikátoru 670 102,</a:t>
            </a:r>
          </a:p>
          <a:p>
            <a:pPr marL="1166813" lvl="1" indent="-271463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600" dirty="0">
                <a:latin typeface="Arial" panose="020B0604020202020204" pitchFamily="34" charset="0"/>
                <a:ea typeface="Calibri" panose="020F0502020204030204" pitchFamily="34" charset="0"/>
              </a:rPr>
              <a:t>Evidence – Monitorovací list, </a:t>
            </a:r>
            <a:r>
              <a:rPr lang="cs-CZ" sz="1600" dirty="0">
                <a:hlinkClick r:id="rId3"/>
              </a:rPr>
              <a:t>Monitorování podpořených osob - www.esfcr.cz</a:t>
            </a:r>
            <a:r>
              <a:rPr lang="cs-CZ" sz="1600" dirty="0"/>
              <a:t>.</a:t>
            </a:r>
            <a:endParaRPr lang="cs-CZ" sz="16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66813" lvl="1" indent="-271463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cs-CZ" sz="16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</a:pPr>
            <a:r>
              <a:rPr lang="cs-CZ" sz="18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670 102 =&gt; podpora do 40 hodin (tj. bagatelní podpora)</a:t>
            </a:r>
          </a:p>
          <a:p>
            <a:pPr lvl="3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600" dirty="0">
                <a:latin typeface="Arial" panose="020B0604020202020204" pitchFamily="34" charset="0"/>
                <a:ea typeface="Calibri" panose="020F0502020204030204" pitchFamily="34" charset="0"/>
              </a:rPr>
              <a:t>p</a:t>
            </a:r>
            <a:r>
              <a:rPr lang="cs-CZ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očet osob, jejichž zapojení do projektu nepřekročilo 40 h, tzn. byly do projektu zapojeny v rozsahu bagatelní podpory,</a:t>
            </a:r>
          </a:p>
          <a:p>
            <a:pPr lvl="3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600" dirty="0">
                <a:latin typeface="Arial" panose="020B0604020202020204" pitchFamily="34" charset="0"/>
                <a:ea typeface="Calibri" panose="020F0502020204030204" pitchFamily="34" charset="0"/>
              </a:rPr>
              <a:t>d</a:t>
            </a:r>
            <a:r>
              <a:rPr lang="cs-CZ" sz="16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o tohoto indikátoru lze započítávat pouze osoby v nepříznivé sociální nebo zdravotní situaci, které splňují další vymezení v definici indikátoru,</a:t>
            </a:r>
          </a:p>
          <a:p>
            <a:pPr lvl="3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cs-CZ" sz="1600" dirty="0">
                <a:latin typeface="Arial" panose="020B0604020202020204" pitchFamily="34" charset="0"/>
                <a:cs typeface="Arial" panose="020B0604020202020204" pitchFamily="34" charset="0"/>
              </a:rPr>
              <a:t>v odůvodněných případech je možné v tomto indikátoru vykazovat i anonymní klienty (nebude vyplněný monitorovací list); stále ale platí, že i podpora těchto klientů musí být doložitelná.</a:t>
            </a:r>
          </a:p>
          <a:p>
            <a:pPr lvl="3" algn="just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cs-CZ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s-CZ" sz="1800" dirty="0">
                <a:solidFill>
                  <a:srgbClr val="FF0000"/>
                </a:solidFill>
                <a:latin typeface="+mj-lt"/>
              </a:rPr>
              <a:t>Pro výpočet podpory se rozumí „hodinou“ hodina v délce 60 minut.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cs-CZ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cs-CZ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cs-CZ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cs-CZ" sz="18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  <a:buNone/>
            </a:pPr>
            <a:endParaRPr lang="cs-CZ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cs-CZ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cs-CZ" sz="1600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A3E4E662-7A86-4819-8015-D251FF19D4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5450" y="3216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65711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76DBC1-E8B5-4317-83E9-F3AC65C2D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Indikátory – 670 021, 670 031, 805 000</a:t>
            </a:r>
            <a:endParaRPr lang="cs-CZ" sz="2000" dirty="0"/>
          </a:p>
        </p:txBody>
      </p:sp>
      <p:sp>
        <p:nvSpPr>
          <p:cNvPr id="6" name="Rectangle 1">
            <a:extLst>
              <a:ext uri="{FF2B5EF4-FFF2-40B4-BE49-F238E27FC236}">
                <a16:creationId xmlns:a16="http://schemas.microsoft.com/office/drawing/2014/main" id="{A3E4E662-7A86-4819-8015-D251FF19D4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5450" y="32162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78E4D3D-2F23-CBC8-40D8-72208C8A5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5341" r="89911">
                        <a14:foregroundMark x1="34718" y1="22273" x2="34718" y2="22273"/>
                        <a14:foregroundMark x1="33234" y1="37273" x2="33234" y2="37273"/>
                        <a14:foregroundMark x1="17211" y1="30455" x2="17211" y2="30455"/>
                        <a14:foregroundMark x1="15727" y1="21364" x2="15727" y2="21364"/>
                        <a14:foregroundMark x1="5341" y1="18636" x2="5341" y2="18636"/>
                        <a14:foregroundMark x1="52819" y1="17273" x2="52819" y2="17273"/>
                        <a14:foregroundMark x1="61128" y1="18636" x2="61128" y2="18636"/>
                        <a14:foregroundMark x1="65282" y1="25455" x2="65282" y2="25455"/>
                        <a14:foregroundMark x1="76558" y1="21364" x2="76558" y2="21364"/>
                        <a14:foregroundMark x1="73887" y1="73182" x2="73887" y2="73182"/>
                        <a14:foregroundMark x1="75668" y1="82727" x2="75668" y2="82727"/>
                        <a14:foregroundMark x1="64392" y1="64091" x2="64392" y2="64091"/>
                        <a14:foregroundMark x1="62315" y1="65000" x2="62315" y2="65000"/>
                        <a14:foregroundMark x1="66766" y1="72727" x2="66766" y2="72727"/>
                        <a14:foregroundMark x1="37685" y1="74545" x2="37685" y2="74545"/>
                        <a14:foregroundMark x1="18398" y1="74545" x2="18398" y2="74545"/>
                        <a14:foregroundMark x1="13353" y1="65455" x2="13353" y2="65455"/>
                        <a14:foregroundMark x1="8012" y1="65000" x2="8012" y2="650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02974" y="2217910"/>
            <a:ext cx="2181026" cy="1423815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2C40518B-CC7F-0381-DBAF-9D2F5F2242A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4483">
                        <a14:foregroundMark x1="22414" y1="12174" x2="22414" y2="12174"/>
                        <a14:foregroundMark x1="54483" y1="13043" x2="54483" y2="13043"/>
                        <a14:foregroundMark x1="83793" y1="13043" x2="83793" y2="13043"/>
                        <a14:foregroundMark x1="94483" y1="35217" x2="94483" y2="35217"/>
                        <a14:foregroundMark x1="92069" y1="35217" x2="92069" y2="35217"/>
                        <a14:foregroundMark x1="90345" y1="45652" x2="90345" y2="45652"/>
                        <a14:foregroundMark x1="86897" y1="68696" x2="86897" y2="68696"/>
                        <a14:foregroundMark x1="79655" y1="71739" x2="79655" y2="71739"/>
                        <a14:foregroundMark x1="13103" y1="33913" x2="13103" y2="33913"/>
                        <a14:foregroundMark x1="25517" y1="78696" x2="25517" y2="78696"/>
                        <a14:foregroundMark x1="17241" y1="76957" x2="17241" y2="76957"/>
                        <a14:foregroundMark x1="48966" y1="73478" x2="48966" y2="73478"/>
                        <a14:foregroundMark x1="53793" y1="70435" x2="53793" y2="7043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804248" y="4019955"/>
            <a:ext cx="1663094" cy="1319006"/>
          </a:xfrm>
          <a:prstGeom prst="rect">
            <a:avLst/>
          </a:prstGeom>
        </p:spPr>
      </p:pic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7171035D-7921-2556-B29D-D14B098D5623}"/>
              </a:ext>
            </a:extLst>
          </p:cNvPr>
          <p:cNvSpPr txBox="1">
            <a:spLocks/>
          </p:cNvSpPr>
          <p:nvPr/>
        </p:nvSpPr>
        <p:spPr>
          <a:xfrm>
            <a:off x="352697" y="1484784"/>
            <a:ext cx="6131125" cy="51125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</a:pPr>
            <a:r>
              <a:rPr lang="cs-CZ" sz="18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670 021 „MÍSTA“ </a:t>
            </a:r>
            <a:r>
              <a:rPr lang="cs-CZ" sz="1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– u pobytových služeb; počet lůžek </a:t>
            </a:r>
            <a:br>
              <a:rPr lang="cs-CZ" sz="1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1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- vždy ve vztahu k projektu, nikoliv počet lůžek v celé službě.</a:t>
            </a:r>
          </a:p>
          <a:p>
            <a:pPr algn="just">
              <a:lnSpc>
                <a:spcPct val="100000"/>
              </a:lnSpc>
            </a:pPr>
            <a:r>
              <a:rPr lang="cs-CZ" sz="1800" b="1" dirty="0">
                <a:latin typeface="+mj-lt"/>
                <a:ea typeface="Calibri" panose="020F0502020204030204" pitchFamily="34" charset="0"/>
              </a:rPr>
              <a:t>670 031  „ÚVAZKY“ </a:t>
            </a:r>
            <a:r>
              <a:rPr lang="cs-CZ" sz="1800" dirty="0">
                <a:latin typeface="+mj-lt"/>
                <a:ea typeface="Calibri" panose="020F0502020204030204" pitchFamily="34" charset="0"/>
              </a:rPr>
              <a:t>– u terénních a ambulantních služeb; </a:t>
            </a:r>
            <a:r>
              <a:rPr lang="cs-CZ" sz="18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úvazky odborných pracovníků pracujících přímo s cílovou skupinou hrazené z projektu.</a:t>
            </a:r>
          </a:p>
          <a:p>
            <a:pPr algn="just">
              <a:lnSpc>
                <a:spcPct val="100000"/>
              </a:lnSpc>
              <a:spcAft>
                <a:spcPts val="1800"/>
              </a:spcAft>
            </a:pPr>
            <a:r>
              <a:rPr lang="cs-CZ" sz="1800" dirty="0">
                <a:latin typeface="+mj-lt"/>
                <a:ea typeface="Calibri" panose="020F0502020204030204" pitchFamily="34" charset="0"/>
              </a:rPr>
              <a:t>Součet těchto dvou indikátorů tvoří hodnotu indikátoru </a:t>
            </a:r>
            <a:r>
              <a:rPr lang="cs-CZ" sz="1800" b="1" dirty="0">
                <a:latin typeface="+mj-lt"/>
                <a:ea typeface="Calibri" panose="020F0502020204030204" pitchFamily="34" charset="0"/>
              </a:rPr>
              <a:t>670 012 Kapacita podpořených služeb</a:t>
            </a:r>
            <a:r>
              <a:rPr lang="cs-CZ" sz="1800" dirty="0">
                <a:latin typeface="+mj-lt"/>
                <a:ea typeface="Calibri" panose="020F0502020204030204" pitchFamily="34" charset="0"/>
              </a:rPr>
              <a:t>, který je vykazován EK.</a:t>
            </a:r>
          </a:p>
          <a:p>
            <a:pPr marL="0" indent="0" algn="just">
              <a:lnSpc>
                <a:spcPct val="100000"/>
              </a:lnSpc>
              <a:spcAft>
                <a:spcPts val="1800"/>
              </a:spcAft>
              <a:buNone/>
            </a:pPr>
            <a:endParaRPr lang="cs-CZ" sz="800" dirty="0">
              <a:latin typeface="+mj-lt"/>
              <a:ea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cs-CZ" sz="1800" b="1" dirty="0">
                <a:latin typeface="+mj-lt"/>
                <a:ea typeface="Calibri" panose="020F0502020204030204" pitchFamily="34" charset="0"/>
              </a:rPr>
              <a:t>805 000 Počet napsaných a zveřejněných analytických a strategických dokumentů vč. evaluačních </a:t>
            </a:r>
            <a:r>
              <a:rPr lang="cs-CZ" sz="1800" dirty="0">
                <a:latin typeface="+mj-lt"/>
                <a:ea typeface="Calibri" panose="020F0502020204030204" pitchFamily="34" charset="0"/>
              </a:rPr>
              <a:t>- </a:t>
            </a:r>
            <a:r>
              <a:rPr lang="sv-SE" sz="1800" dirty="0">
                <a:latin typeface="+mj-lt"/>
                <a:ea typeface="Calibri" panose="020F0502020204030204" pitchFamily="34" charset="0"/>
              </a:rPr>
              <a:t>metodické, strategické, analytické dokumenty vytvořené v projektu</a:t>
            </a:r>
            <a:r>
              <a:rPr lang="cs-CZ" sz="1800" dirty="0">
                <a:latin typeface="+mj-lt"/>
                <a:ea typeface="Calibri" panose="020F0502020204030204" pitchFamily="34" charset="0"/>
              </a:rPr>
              <a:t> – nejpozději v závěru projektu musí být zveřejněné.</a:t>
            </a:r>
          </a:p>
        </p:txBody>
      </p:sp>
    </p:spTree>
    <p:extLst>
      <p:ext uri="{BB962C8B-B14F-4D97-AF65-F5344CB8AC3E}">
        <p14:creationId xmlns:p14="http://schemas.microsoft.com/office/powerpoint/2010/main" val="129398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Zpráva o realizaci - Indikátory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76000" y="1645711"/>
            <a:ext cx="8064000" cy="2376264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r>
              <a:rPr lang="cs-CZ" sz="1800" dirty="0"/>
              <a:t>Na detailu jednotlivých indikátorů je zobrazen příznak, zda dosažená hodnota daného indikátoru bude vykazována s využitím IS ESF+ nebo editací hodnoty přímo ve Zprávě o realizaci, kterou příjemce zpracovává                v IS KP21+.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15</a:t>
            </a:fld>
            <a:endParaRPr lang="cs-CZ" dirty="0"/>
          </a:p>
        </p:txBody>
      </p:sp>
      <p:pic>
        <p:nvPicPr>
          <p:cNvPr id="2050" name="Picture 2" descr="http://www.calamon.com/wp-content/uploads/2017/07/peopl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099" y="4272926"/>
            <a:ext cx="2578745" cy="128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Zástupný symbol pro obsah 2"/>
          <p:cNvSpPr txBox="1">
            <a:spLocks/>
          </p:cNvSpPr>
          <p:nvPr/>
        </p:nvSpPr>
        <p:spPr>
          <a:xfrm>
            <a:off x="564160" y="2996952"/>
            <a:ext cx="8219839" cy="45365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2000" lvl="1" indent="-432000"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SzPct val="100000"/>
              <a:buFont typeface="Wingdings" panose="05000000000000000000" pitchFamily="2" charset="2"/>
              <a:buChar char=""/>
            </a:pPr>
            <a:r>
              <a:rPr lang="cs-CZ" sz="1800" dirty="0"/>
              <a:t>U indikátoru 600 000, který sleduje účastníky projektu, dochází </a:t>
            </a:r>
            <a:br>
              <a:rPr lang="cs-CZ" sz="1800" dirty="0"/>
            </a:br>
            <a:r>
              <a:rPr lang="cs-CZ" sz="1800" dirty="0"/>
              <a:t>k automatickému natažení hodnot ze systému IS ESF+ do zprávy o realizaci.</a:t>
            </a:r>
          </a:p>
        </p:txBody>
      </p:sp>
      <p:pic>
        <p:nvPicPr>
          <p:cNvPr id="10" name="Picture 2" descr="http://www.calamon.com/wp-content/uploads/2017/07/people.png">
            <a:extLst>
              <a:ext uri="{FF2B5EF4-FFF2-40B4-BE49-F238E27FC236}">
                <a16:creationId xmlns:a16="http://schemas.microsoft.com/office/drawing/2014/main" id="{BD89DDD4-4443-4FA6-AED5-7CADA86B4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2065" y="4293096"/>
            <a:ext cx="2578745" cy="128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calamon.com/wp-content/uploads/2017/07/people.png">
            <a:extLst>
              <a:ext uri="{FF2B5EF4-FFF2-40B4-BE49-F238E27FC236}">
                <a16:creationId xmlns:a16="http://schemas.microsoft.com/office/drawing/2014/main" id="{91407B45-6854-419F-9A86-78129DEA20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75" y="4293096"/>
            <a:ext cx="2578745" cy="128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777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1080000"/>
          </a:xfrm>
        </p:spPr>
        <p:txBody>
          <a:bodyPr/>
          <a:lstStyle/>
          <a:p>
            <a:pPr algn="ctr"/>
            <a:r>
              <a:rPr lang="cs-CZ" sz="2800" dirty="0"/>
              <a:t>Specifické datové položky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064" cy="5400600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cs-CZ" sz="1800" b="0" i="0" u="none" strike="noStrike" baseline="0" dirty="0">
                <a:latin typeface="Arial" panose="020B0604020202020204" pitchFamily="34" charset="0"/>
              </a:rPr>
              <a:t>V žádosti o podporu jsou u obou SDP nuly. </a:t>
            </a:r>
          </a:p>
          <a:p>
            <a:pPr algn="just">
              <a:lnSpc>
                <a:spcPct val="100000"/>
              </a:lnSpc>
            </a:pPr>
            <a:endParaRPr lang="cs-CZ" sz="1800" b="0" i="0" u="none" strike="noStrike" baseline="0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cs-CZ" sz="1800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cs-CZ" sz="1800" b="0" i="0" u="none" strike="noStrike" baseline="0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cs-CZ" sz="1800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cs-CZ" sz="1800" b="0" i="0" u="none" strike="noStrike" baseline="0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cs-CZ" sz="1800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cs-CZ" sz="1800" b="0" i="0" u="none" strike="noStrike" baseline="0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r>
              <a:rPr lang="cs-CZ" sz="1800" i="0" u="none" strike="noStrike" baseline="0" dirty="0">
                <a:latin typeface="Arial" panose="020B0604020202020204" pitchFamily="34" charset="0"/>
              </a:rPr>
              <a:t>Sledování SDP je povinné ve všech výzvách OPZ+.</a:t>
            </a:r>
          </a:p>
          <a:p>
            <a:pPr algn="just">
              <a:lnSpc>
                <a:spcPct val="100000"/>
              </a:lnSpc>
            </a:pPr>
            <a:r>
              <a:rPr lang="cs-CZ" sz="1800" b="1" i="0" u="none" strike="noStrike" baseline="0" dirty="0">
                <a:latin typeface="Arial" panose="020B0604020202020204" pitchFamily="34" charset="0"/>
              </a:rPr>
              <a:t>Celkový počet podpořených osob: </a:t>
            </a:r>
            <a:r>
              <a:rPr lang="cs-CZ" sz="1800" i="0" u="none" strike="noStrike" baseline="0" dirty="0">
                <a:latin typeface="Arial" panose="020B0604020202020204" pitchFamily="34" charset="0"/>
              </a:rPr>
              <a:t>hodnota se rovná součtu hodnot indikátorů 600 000 a 670 102.</a:t>
            </a:r>
          </a:p>
          <a:p>
            <a:pPr algn="just">
              <a:lnSpc>
                <a:spcPct val="100000"/>
              </a:lnSpc>
            </a:pPr>
            <a:r>
              <a:rPr lang="pl-PL" sz="1800" b="1" i="0" u="none" strike="noStrike" baseline="0" dirty="0">
                <a:latin typeface="Arial" panose="020B0604020202020204" pitchFamily="34" charset="0"/>
              </a:rPr>
              <a:t>Počet podpořených osob původem z Ukrajiny: </a:t>
            </a:r>
            <a:r>
              <a:rPr lang="pl-PL" sz="1800" i="0" u="none" strike="noStrike" baseline="0" dirty="0">
                <a:latin typeface="Arial" panose="020B0604020202020204" pitchFamily="34" charset="0"/>
              </a:rPr>
              <a:t>nemůže být vyšší než hodnota uváděná ve specifické datové položce Celkový počet podpořených osob .</a:t>
            </a:r>
            <a:endParaRPr lang="cs-CZ" sz="1800" i="0" u="none" strike="noStrike" baseline="0" dirty="0">
              <a:latin typeface="Arial" panose="020B0604020202020204" pitchFamily="34" charset="0"/>
            </a:endParaRPr>
          </a:p>
          <a:p>
            <a:pPr algn="just">
              <a:lnSpc>
                <a:spcPct val="100000"/>
              </a:lnSpc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16</a:t>
            </a:fld>
            <a:endParaRPr lang="cs-CZ" dirty="0"/>
          </a:p>
        </p:txBody>
      </p:sp>
      <p:sp>
        <p:nvSpPr>
          <p:cNvPr id="8" name="Zástupný symbol pro obsah 2"/>
          <p:cNvSpPr txBox="1">
            <a:spLocks/>
          </p:cNvSpPr>
          <p:nvPr/>
        </p:nvSpPr>
        <p:spPr>
          <a:xfrm>
            <a:off x="107504" y="1412776"/>
            <a:ext cx="8640064" cy="151216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endParaRPr lang="cs-CZ" sz="1800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12" name="Zástupný symbol pro obsah 2"/>
          <p:cNvSpPr txBox="1">
            <a:spLocks/>
          </p:cNvSpPr>
          <p:nvPr/>
        </p:nvSpPr>
        <p:spPr>
          <a:xfrm>
            <a:off x="143936" y="5903932"/>
            <a:ext cx="8640064" cy="1224136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866DC47-6013-49EB-E23B-E3A4B3F3E6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4171"/>
          <a:stretch/>
        </p:blipFill>
        <p:spPr>
          <a:xfrm>
            <a:off x="539552" y="1646798"/>
            <a:ext cx="6156136" cy="270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571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Informační systém </a:t>
            </a:r>
            <a:r>
              <a:rPr lang="cs-CZ" dirty="0" err="1"/>
              <a:t>esf</a:t>
            </a:r>
            <a:r>
              <a:rPr lang="cs-CZ" dirty="0"/>
              <a:t> (IS ESF)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04000" y="1412776"/>
            <a:ext cx="8124160" cy="4092656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r>
              <a:rPr lang="cs-CZ" sz="1800" dirty="0"/>
              <a:t>Pro práci v systému, nutná registrace na </a:t>
            </a:r>
            <a:r>
              <a:rPr lang="cs-CZ" sz="1800" dirty="0">
                <a:hlinkClick r:id="rId3"/>
              </a:rPr>
              <a:t>www.esfcr.cz</a:t>
            </a:r>
            <a:r>
              <a:rPr lang="cs-CZ" sz="1800" dirty="0"/>
              <a:t> (jedna registrace pro celý portál), přihlášení prostřednictvím identity občana.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r>
              <a:rPr lang="cs-CZ" sz="1800" dirty="0"/>
              <a:t>Systém je propojený s IS KP21+, tzn. od stavu PP30 proběhne automatické předání projektu a navázaných uživatelů do IS ESF.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r>
              <a:rPr lang="cs-CZ" sz="1800" dirty="0"/>
              <a:t>Projekty, které příjemce spravuje – záložka „Seznam mých projektů“.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r>
              <a:rPr lang="cs-CZ" sz="1800" dirty="0"/>
              <a:t>Záložka „Detail projektu“ - editace záznamů k účastníkům projektu, výpočet dosažených hodnot indikátorů a jejich předání do IS KP21+.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r>
              <a:rPr lang="cs-CZ" sz="1800" b="1" dirty="0">
                <a:hlinkClick r:id="rId4"/>
              </a:rPr>
              <a:t>https://esf2014.esfcr.cz</a:t>
            </a:r>
            <a:endParaRPr lang="cs-CZ" sz="1800" b="1" dirty="0"/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r>
              <a:rPr lang="cs-CZ" sz="1800" b="1" dirty="0">
                <a:hlinkClick r:id="rId5"/>
              </a:rPr>
              <a:t>Pokyny pro práci v IS ESF</a:t>
            </a:r>
            <a:endParaRPr lang="cs-CZ" sz="1800" b="1" dirty="0"/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cs-CZ" sz="1800" b="1" dirty="0"/>
              <a:t>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17</a:t>
            </a:fld>
            <a:endParaRPr lang="cs-CZ" dirty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4211960" y="3990934"/>
            <a:ext cx="3240360" cy="25469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4000" lvl="1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cs-CZ" sz="1800" dirty="0"/>
          </a:p>
        </p:txBody>
      </p:sp>
      <p:sp>
        <p:nvSpPr>
          <p:cNvPr id="8" name="Zástupný symbol pro obsah 2">
            <a:extLst>
              <a:ext uri="{FF2B5EF4-FFF2-40B4-BE49-F238E27FC236}">
                <a16:creationId xmlns:a16="http://schemas.microsoft.com/office/drawing/2014/main" id="{3E6D311F-EE9D-61C8-40C1-B8A74FABD8D2}"/>
              </a:ext>
            </a:extLst>
          </p:cNvPr>
          <p:cNvSpPr txBox="1">
            <a:spLocks/>
          </p:cNvSpPr>
          <p:nvPr/>
        </p:nvSpPr>
        <p:spPr>
          <a:xfrm>
            <a:off x="6228184" y="4918606"/>
            <a:ext cx="3092611" cy="25469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14000" lvl="1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cs-CZ" sz="18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01AE3FF-34EF-7C4B-1524-7BBC35F3D9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7308" y="5680926"/>
            <a:ext cx="581025" cy="581025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F59171F6-7FA2-2D19-AEED-93CCDD58B1A0}"/>
              </a:ext>
            </a:extLst>
          </p:cNvPr>
          <p:cNvSpPr txBox="1"/>
          <p:nvPr/>
        </p:nvSpPr>
        <p:spPr>
          <a:xfrm>
            <a:off x="1331640" y="5509774"/>
            <a:ext cx="7296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cs-CZ" sz="1800" b="0" i="0" u="none" strike="noStrike" baseline="0" dirty="0">
                <a:latin typeface="Arial" panose="020B0604020202020204" pitchFamily="34" charset="0"/>
              </a:rPr>
              <a:t>Technická podpora uživatelům OPZ+, komunikace formou </a:t>
            </a:r>
            <a:r>
              <a:rPr lang="cs-CZ" sz="1800" b="1" i="0" u="none" strike="noStrike" baseline="0" dirty="0">
                <a:latin typeface="Arial" panose="020B0604020202020204" pitchFamily="34" charset="0"/>
              </a:rPr>
              <a:t>diskusního klubu</a:t>
            </a:r>
            <a:r>
              <a:rPr lang="cs-CZ" sz="1800" b="0" i="0" u="none" strike="noStrike" baseline="0" dirty="0">
                <a:latin typeface="Arial" panose="020B0604020202020204" pitchFamily="34" charset="0"/>
              </a:rPr>
              <a:t>, dostupný pro registrované a přihlášené uživatele </a:t>
            </a:r>
            <a:r>
              <a:rPr lang="cs-CZ" sz="1800" b="1" dirty="0">
                <a:hlinkClick r:id="rId7"/>
              </a:rPr>
              <a:t>https://www.esfcr.cz/</a:t>
            </a:r>
            <a:r>
              <a:rPr lang="cs-CZ" sz="1800" b="1" dirty="0" err="1">
                <a:hlinkClick r:id="rId7"/>
              </a:rPr>
              <a:t>technicka_podpora_opzplus</a:t>
            </a:r>
            <a:r>
              <a:rPr lang="cs-CZ" sz="1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06521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2699792" y="1700808"/>
            <a:ext cx="4081740" cy="1224000"/>
          </a:xfrm>
        </p:spPr>
        <p:txBody>
          <a:bodyPr/>
          <a:lstStyle/>
          <a:p>
            <a:r>
              <a:rPr lang="cs-CZ" dirty="0"/>
              <a:t>dokumenty</a:t>
            </a: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89F84200-E797-9269-3E64-B3415BA02D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2420888"/>
            <a:ext cx="417646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3683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Zpráva o realizaci projektu - dokumenty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6713862" cy="4320000"/>
          </a:xfrm>
        </p:spPr>
        <p:txBody>
          <a:bodyPr/>
          <a:lstStyle/>
          <a:p>
            <a:pPr algn="just"/>
            <a:r>
              <a:rPr lang="cs-CZ" sz="2000" dirty="0"/>
              <a:t>Na záložku „Dokumenty zprávy“ – možné vkládat přílohy. </a:t>
            </a:r>
          </a:p>
          <a:p>
            <a:pPr algn="just"/>
            <a:r>
              <a:rPr lang="cs-CZ" sz="2000" dirty="0"/>
              <a:t>Povinné přílohy nejsou stanoveny (max. 100 MB).</a:t>
            </a:r>
          </a:p>
          <a:p>
            <a:pPr algn="just"/>
            <a:r>
              <a:rPr lang="cs-CZ" sz="2000" dirty="0"/>
              <a:t>Možnost samostatného elektronického podpisu.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cs-CZ" sz="2000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cs-CZ" sz="2000" dirty="0"/>
              <a:t>V případě vrácení </a:t>
            </a:r>
            <a:r>
              <a:rPr lang="cs-CZ" sz="2000" dirty="0" err="1"/>
              <a:t>ZoR</a:t>
            </a:r>
            <a:r>
              <a:rPr lang="cs-CZ" sz="2000" dirty="0"/>
              <a:t> k opravě – vložte na záložku Dokumenty „</a:t>
            </a:r>
            <a:r>
              <a:rPr lang="cs-CZ" sz="2000" b="1" dirty="0"/>
              <a:t>průvodní dopis</a:t>
            </a:r>
            <a:r>
              <a:rPr lang="cs-CZ" sz="2000" dirty="0"/>
              <a:t>“ s popisem provedených úprav k jednotlivým bodům.</a:t>
            </a:r>
          </a:p>
          <a:p>
            <a:pPr algn="just">
              <a:buFont typeface="Wingdings" panose="05000000000000000000" pitchFamily="2" charset="2"/>
              <a:buChar char="Ø"/>
            </a:pPr>
            <a:endParaRPr lang="cs-CZ" sz="2000" dirty="0"/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19</a:t>
            </a:fld>
            <a:endParaRPr lang="cs-CZ" dirty="0"/>
          </a:p>
        </p:txBody>
      </p:sp>
      <p:pic>
        <p:nvPicPr>
          <p:cNvPr id="3074" name="Picture 2" descr="http://img.pngget.com/clip1/xkexfmhooj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799025" y="3165682"/>
            <a:ext cx="2697322" cy="526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9869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Obsah této prezentace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43943" y="1772816"/>
            <a:ext cx="4548137" cy="405915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cs-CZ" altLang="cs-CZ" dirty="0"/>
              <a:t>Zpráva o realizaci (</a:t>
            </a:r>
            <a:r>
              <a:rPr lang="cs-CZ" altLang="cs-CZ" dirty="0" err="1"/>
              <a:t>ZoR</a:t>
            </a:r>
            <a:r>
              <a:rPr lang="cs-CZ" altLang="cs-CZ" dirty="0"/>
              <a:t>) </a:t>
            </a:r>
          </a:p>
          <a:p>
            <a:pPr lvl="1">
              <a:lnSpc>
                <a:spcPct val="100000"/>
              </a:lnSpc>
            </a:pPr>
            <a:r>
              <a:rPr lang="cs-CZ" altLang="cs-CZ" dirty="0"/>
              <a:t>Založení </a:t>
            </a:r>
            <a:r>
              <a:rPr lang="cs-CZ" altLang="cs-CZ" dirty="0" err="1"/>
              <a:t>ZoR</a:t>
            </a:r>
            <a:r>
              <a:rPr lang="cs-CZ" altLang="cs-CZ" dirty="0"/>
              <a:t> </a:t>
            </a:r>
          </a:p>
          <a:p>
            <a:pPr lvl="1">
              <a:lnSpc>
                <a:spcPct val="100000"/>
              </a:lnSpc>
            </a:pPr>
            <a:r>
              <a:rPr lang="cs-CZ" altLang="cs-CZ" dirty="0"/>
              <a:t>Záložky</a:t>
            </a:r>
          </a:p>
          <a:p>
            <a:pPr lvl="1">
              <a:lnSpc>
                <a:spcPct val="100000"/>
              </a:lnSpc>
            </a:pPr>
            <a:r>
              <a:rPr lang="cs-CZ" altLang="cs-CZ" dirty="0"/>
              <a:t>Cílová skupina, Indikátory</a:t>
            </a:r>
          </a:p>
          <a:p>
            <a:pPr lvl="1">
              <a:lnSpc>
                <a:spcPct val="100000"/>
              </a:lnSpc>
            </a:pPr>
            <a:r>
              <a:rPr lang="cs-CZ" dirty="0"/>
              <a:t>Dokumenty</a:t>
            </a:r>
          </a:p>
          <a:p>
            <a:pPr marL="414000" lvl="1" indent="0">
              <a:lnSpc>
                <a:spcPct val="100000"/>
              </a:lnSpc>
              <a:buNone/>
            </a:pPr>
            <a:endParaRPr lang="cs-CZ" sz="800" dirty="0"/>
          </a:p>
          <a:p>
            <a:pPr>
              <a:lnSpc>
                <a:spcPct val="100000"/>
              </a:lnSpc>
            </a:pPr>
            <a:r>
              <a:rPr lang="cs-CZ" altLang="cs-CZ" dirty="0"/>
              <a:t>Žádost o platbu (</a:t>
            </a:r>
            <a:r>
              <a:rPr lang="cs-CZ" altLang="cs-CZ" dirty="0" err="1"/>
              <a:t>ŽoP</a:t>
            </a:r>
            <a:r>
              <a:rPr lang="cs-CZ" altLang="cs-CZ" dirty="0"/>
              <a:t>)</a:t>
            </a:r>
          </a:p>
          <a:p>
            <a:pPr lvl="1">
              <a:lnSpc>
                <a:spcPct val="100000"/>
              </a:lnSpc>
            </a:pPr>
            <a:r>
              <a:rPr lang="cs-CZ" altLang="cs-CZ" dirty="0"/>
              <a:t>Založení </a:t>
            </a:r>
            <a:r>
              <a:rPr lang="cs-CZ" altLang="cs-CZ" dirty="0" err="1"/>
              <a:t>ŽoP</a:t>
            </a:r>
            <a:r>
              <a:rPr lang="cs-CZ" altLang="cs-CZ" dirty="0"/>
              <a:t>, Soupiska lidských zdrojů, Pracovní výkazy, Částka na krytí apod.</a:t>
            </a:r>
          </a:p>
          <a:p>
            <a:pPr lvl="1">
              <a:lnSpc>
                <a:spcPct val="100000"/>
              </a:lnSpc>
            </a:pPr>
            <a:endParaRPr lang="cs-CZ" altLang="cs-CZ" sz="9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</a:t>
            </a:fld>
            <a:endParaRPr lang="cs-CZ" dirty="0"/>
          </a:p>
        </p:txBody>
      </p:sp>
      <p:pic>
        <p:nvPicPr>
          <p:cNvPr id="5" name="Picture 14">
            <a:extLst>
              <a:ext uri="{FF2B5EF4-FFF2-40B4-BE49-F238E27FC236}">
                <a16:creationId xmlns:a16="http://schemas.microsoft.com/office/drawing/2014/main" id="{D45A55BF-D5BB-47E2-6E0F-8102EAD5C5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2132856"/>
            <a:ext cx="2603921" cy="3101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06505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ázek 5">
            <a:extLst>
              <a:ext uri="{FF2B5EF4-FFF2-40B4-BE49-F238E27FC236}">
                <a16:creationId xmlns:a16="http://schemas.microsoft.com/office/drawing/2014/main" id="{81A861D7-F0A9-CC57-E4FB-56AA7CAF52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2908" y="1229369"/>
            <a:ext cx="5479571" cy="3208395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Zpráva o realizaci projektu – dokončení  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0000" y="1619338"/>
            <a:ext cx="8352480" cy="4320000"/>
          </a:xfrm>
        </p:spPr>
        <p:txBody>
          <a:bodyPr/>
          <a:lstStyle/>
          <a:p>
            <a:r>
              <a:rPr lang="cs-CZ" dirty="0"/>
              <a:t>Kontrola.</a:t>
            </a:r>
          </a:p>
          <a:p>
            <a:r>
              <a:rPr lang="cs-CZ" dirty="0"/>
              <a:t>Finalizace. </a:t>
            </a:r>
          </a:p>
          <a:p>
            <a:r>
              <a:rPr lang="cs-CZ" dirty="0"/>
              <a:t>Podpis.</a:t>
            </a:r>
          </a:p>
          <a:p>
            <a:endParaRPr lang="cs-CZ" dirty="0"/>
          </a:p>
          <a:p>
            <a:pPr marL="0" indent="0">
              <a:buNone/>
            </a:pPr>
            <a:r>
              <a:rPr lang="cs-CZ" b="1" dirty="0">
                <a:solidFill>
                  <a:srgbClr val="FF0000"/>
                </a:solidFill>
              </a:rPr>
              <a:t>Po finalizováni zprávy již nelze </a:t>
            </a:r>
            <a:br>
              <a:rPr lang="cs-CZ" b="1" dirty="0">
                <a:solidFill>
                  <a:srgbClr val="FF0000"/>
                </a:solidFill>
              </a:rPr>
            </a:br>
            <a:r>
              <a:rPr lang="cs-CZ" b="1" dirty="0">
                <a:solidFill>
                  <a:srgbClr val="FF0000"/>
                </a:solidFill>
              </a:rPr>
              <a:t>promítnout  žádné změny.</a:t>
            </a:r>
          </a:p>
          <a:p>
            <a:pPr marL="0" indent="0">
              <a:buNone/>
            </a:pPr>
            <a:endParaRPr lang="cs-CZ" b="1" dirty="0"/>
          </a:p>
          <a:p>
            <a:r>
              <a:rPr lang="cs-CZ" dirty="0"/>
              <a:t>Vrácení </a:t>
            </a:r>
            <a:r>
              <a:rPr lang="cs-CZ" dirty="0" err="1"/>
              <a:t>ZoR</a:t>
            </a:r>
            <a:r>
              <a:rPr lang="cs-CZ" dirty="0"/>
              <a:t> – informace depeší </a:t>
            </a:r>
            <a:br>
              <a:rPr lang="cs-CZ" dirty="0"/>
            </a:br>
            <a:r>
              <a:rPr lang="cs-CZ" dirty="0"/>
              <a:t>(buď celá </a:t>
            </a:r>
            <a:r>
              <a:rPr lang="cs-CZ" dirty="0" err="1"/>
              <a:t>ZoR</a:t>
            </a:r>
            <a:r>
              <a:rPr lang="cs-CZ" dirty="0"/>
              <a:t> nebo  konkrétní obrazovky).</a:t>
            </a:r>
          </a:p>
          <a:p>
            <a:endParaRPr lang="cs-CZ" dirty="0"/>
          </a:p>
          <a:p>
            <a:pPr algn="just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20</a:t>
            </a:fld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CA078699-E22F-0671-2829-8004F2086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685" b="93289" l="8246" r="92281">
                        <a14:foregroundMark x1="8596" y1="55928" x2="8596" y2="55928"/>
                        <a14:foregroundMark x1="51404" y1="93736" x2="51404" y2="93736"/>
                        <a14:foregroundMark x1="92456" y1="17002" x2="92456" y2="17002"/>
                        <a14:foregroundMark x1="57895" y1="12081" x2="57895" y2="12081"/>
                        <a14:foregroundMark x1="58596" y1="10738" x2="56316" y2="36465"/>
                        <a14:foregroundMark x1="56316" y1="36465" x2="43860" y2="55705"/>
                        <a14:foregroundMark x1="43860" y1="55705" x2="24800" y2="22750"/>
                        <a14:foregroundMark x1="57018" y1="9396" x2="63509" y2="46980"/>
                        <a14:foregroundMark x1="63509" y1="46980" x2="47544" y2="62192"/>
                        <a14:foregroundMark x1="47544" y1="62192" x2="27719" y2="55034"/>
                        <a14:foregroundMark x1="27719" y1="55034" x2="21256" y2="37284"/>
                        <a14:foregroundMark x1="22282" y1="28759" x2="37544" y2="23714"/>
                        <a14:foregroundMark x1="62281" y1="2685" x2="73333" y2="22819"/>
                        <a14:foregroundMark x1="73333" y1="22819" x2="72456" y2="25503"/>
                        <a14:backgroundMark x1="18772" y1="31767" x2="18772" y2="31767"/>
                        <a14:backgroundMark x1="20526" y1="29978" x2="20526" y2="29978"/>
                        <a14:backgroundMark x1="21053" y1="27964" x2="17544" y2="36018"/>
                        <a14:backgroundMark x1="23684" y1="16555" x2="24035" y2="2281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00192" y="4172858"/>
            <a:ext cx="2990091" cy="234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0734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Nejčastější chyby Zor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0000" y="1619338"/>
            <a:ext cx="8352480" cy="4320000"/>
          </a:xfrm>
        </p:spPr>
        <p:txBody>
          <a:bodyPr/>
          <a:lstStyle/>
          <a:p>
            <a:endParaRPr lang="cs-CZ" dirty="0"/>
          </a:p>
          <a:p>
            <a:pPr algn="just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21</a:t>
            </a:fld>
            <a:endParaRPr lang="cs-CZ" dirty="0"/>
          </a:p>
        </p:txBody>
      </p:sp>
      <p:sp>
        <p:nvSpPr>
          <p:cNvPr id="6" name="Zástupný symbol pro obsah 2">
            <a:extLst>
              <a:ext uri="{FF2B5EF4-FFF2-40B4-BE49-F238E27FC236}">
                <a16:creationId xmlns:a16="http://schemas.microsoft.com/office/drawing/2014/main" id="{E7C2C70E-F015-44F9-ED5A-D66140B26730}"/>
              </a:ext>
            </a:extLst>
          </p:cNvPr>
          <p:cNvSpPr txBox="1">
            <a:spLocks/>
          </p:cNvSpPr>
          <p:nvPr/>
        </p:nvSpPr>
        <p:spPr>
          <a:xfrm>
            <a:off x="540000" y="1800000"/>
            <a:ext cx="817248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cs-CZ" sz="2000" dirty="0"/>
              <a:t>Indikátory: chybně vyplněné hodnoty, nevyplněný komentář</a:t>
            </a:r>
          </a:p>
          <a:p>
            <a:pPr algn="just"/>
            <a:r>
              <a:rPr lang="cs-CZ" sz="2000" dirty="0"/>
              <a:t>Specifické datové položky: chybná hodnota </a:t>
            </a:r>
          </a:p>
          <a:p>
            <a:pPr algn="just"/>
            <a:r>
              <a:rPr lang="cs-CZ" sz="2000" dirty="0"/>
              <a:t>Problémy při realizaci projektu: nevyplněná záložka, přestože se během realizace problémy vyskytovaly</a:t>
            </a:r>
          </a:p>
          <a:p>
            <a:pPr algn="just"/>
            <a:r>
              <a:rPr lang="cs-CZ" sz="2000" dirty="0"/>
              <a:t>Klíčové aktivity projektu: </a:t>
            </a:r>
          </a:p>
          <a:p>
            <a:pPr lvl="1" algn="just"/>
            <a:r>
              <a:rPr lang="cs-CZ" sz="1600" dirty="0"/>
              <a:t>odchylky od právního aktu, které nejsou zdůvodněné,</a:t>
            </a:r>
          </a:p>
          <a:p>
            <a:pPr lvl="1" algn="just"/>
            <a:r>
              <a:rPr lang="cs-CZ" sz="1600" dirty="0"/>
              <a:t>nedostatečně popsané činnosti,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270912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143000" y="1700808"/>
            <a:ext cx="7272000" cy="1224000"/>
          </a:xfrm>
        </p:spPr>
        <p:txBody>
          <a:bodyPr/>
          <a:lstStyle/>
          <a:p>
            <a:r>
              <a:rPr lang="cs-CZ" dirty="0">
                <a:solidFill>
                  <a:schemeClr val="tx1"/>
                </a:solidFill>
              </a:rPr>
              <a:t>Žádost o platbu (Ž</a:t>
            </a:r>
            <a:r>
              <a:rPr lang="cs-CZ" cap="none" dirty="0">
                <a:solidFill>
                  <a:schemeClr val="tx1"/>
                </a:solidFill>
              </a:rPr>
              <a:t>o</a:t>
            </a:r>
            <a:r>
              <a:rPr lang="cs-CZ" dirty="0">
                <a:solidFill>
                  <a:schemeClr val="tx1"/>
                </a:solidFill>
              </a:rPr>
              <a:t>P)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FE5B3DE-028D-3B5C-004F-A23D328612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9448" y="2420888"/>
            <a:ext cx="4126768" cy="4126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422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ŽÁDOST O PLATBU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22995" y="2204864"/>
            <a:ext cx="5469185" cy="2448272"/>
          </a:xfrm>
        </p:spPr>
        <p:txBody>
          <a:bodyPr/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cs-CZ" sz="2000" dirty="0"/>
              <a:t>Žádost o platbu se předkládaná spolu se Zprávou o  realizaci (</a:t>
            </a:r>
            <a:r>
              <a:rPr lang="cs-CZ" sz="2000" dirty="0" err="1"/>
              <a:t>ZoR</a:t>
            </a:r>
            <a:r>
              <a:rPr lang="cs-CZ" sz="2000" dirty="0"/>
              <a:t>).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cs-CZ" sz="2000" dirty="0">
                <a:solidFill>
                  <a:srgbClr val="FF0000"/>
                </a:solidFill>
              </a:rPr>
              <a:t>Žádost o platbu musí být finalizována a podepsána před finalizací Zprávy o realizaci (</a:t>
            </a:r>
            <a:r>
              <a:rPr lang="cs-CZ" sz="2000" dirty="0" err="1">
                <a:solidFill>
                  <a:srgbClr val="FF0000"/>
                </a:solidFill>
              </a:rPr>
              <a:t>ZoR</a:t>
            </a:r>
            <a:r>
              <a:rPr lang="cs-CZ" sz="2000" dirty="0">
                <a:solidFill>
                  <a:srgbClr val="FF0000"/>
                </a:solidFill>
              </a:rPr>
              <a:t>).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23</a:t>
            </a:fld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5623" y="1772816"/>
            <a:ext cx="25527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ástupný symbol pro obsah 2"/>
          <p:cNvSpPr txBox="1">
            <a:spLocks/>
          </p:cNvSpPr>
          <p:nvPr/>
        </p:nvSpPr>
        <p:spPr>
          <a:xfrm>
            <a:off x="539552" y="4193824"/>
            <a:ext cx="5472608" cy="10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algn="just">
              <a:lnSpc>
                <a:spcPct val="100000"/>
              </a:lnSpc>
              <a:spcAft>
                <a:spcPts val="1200"/>
              </a:spcAft>
            </a:pPr>
            <a:r>
              <a:rPr lang="cs-CZ" sz="2000" dirty="0"/>
              <a:t>Žádost o platbu v ISKP21+ se skládá </a:t>
            </a:r>
            <a:br>
              <a:rPr lang="cs-CZ" sz="2000" dirty="0"/>
            </a:br>
            <a:r>
              <a:rPr lang="cs-CZ" sz="2000" dirty="0"/>
              <a:t>z několika záložek umístěných v části Žádost o platbu </a:t>
            </a:r>
            <a:r>
              <a:rPr lang="cs-CZ" dirty="0"/>
              <a:t>/ </a:t>
            </a:r>
            <a:r>
              <a:rPr lang="cs-CZ" sz="2000" dirty="0"/>
              <a:t>Datová oblast žádosti. </a:t>
            </a:r>
          </a:p>
        </p:txBody>
      </p:sp>
    </p:spTree>
    <p:extLst>
      <p:ext uri="{BB962C8B-B14F-4D97-AF65-F5344CB8AC3E}">
        <p14:creationId xmlns:p14="http://schemas.microsoft.com/office/powerpoint/2010/main" val="4617911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2800" dirty="0"/>
              <a:t>Souhrnná soupiska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24</a:t>
            </a:fld>
            <a:endParaRPr lang="cs-CZ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8064500" cy="2946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Zástupný symbol pro obsah 2"/>
          <p:cNvSpPr txBox="1">
            <a:spLocks/>
          </p:cNvSpPr>
          <p:nvPr/>
        </p:nvSpPr>
        <p:spPr>
          <a:xfrm>
            <a:off x="2339752" y="2636912"/>
            <a:ext cx="6444248" cy="25922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cs-CZ" sz="1700" dirty="0"/>
              <a:t>Pro označení Evidenčního čísla použijte číselnou řadu ve vazbě na pořadí předkládané </a:t>
            </a:r>
            <a:r>
              <a:rPr lang="cs-CZ" sz="1700" dirty="0" err="1"/>
              <a:t>ŽoP</a:t>
            </a:r>
            <a:r>
              <a:rPr lang="cs-CZ" sz="1700" dirty="0"/>
              <a:t> (1, 2, 3,..). 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cs-CZ" sz="1700" dirty="0"/>
              <a:t>Záložka Souhrnná soupiska se naplní </a:t>
            </a:r>
            <a:br>
              <a:rPr lang="cs-CZ" sz="1700" dirty="0"/>
            </a:br>
            <a:r>
              <a:rPr lang="cs-CZ" sz="1700" dirty="0"/>
              <a:t>finančními daty po vyplnění SD 2 Lidské zdroje (relevantní pro výzvu č. 72).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endParaRPr lang="cs-CZ" sz="1700" dirty="0"/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A174FAA5-7981-E9C1-4A1F-E57A458F59C4}"/>
              </a:ext>
            </a:extLst>
          </p:cNvPr>
          <p:cNvSpPr txBox="1"/>
          <p:nvPr/>
        </p:nvSpPr>
        <p:spPr>
          <a:xfrm>
            <a:off x="251520" y="4365104"/>
            <a:ext cx="853248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s-CZ" sz="1600" dirty="0"/>
              <a:t>V případě nutnosti zadat velký rozsah dat nemusí být ruční zadávání jednotlivých hodnot přímo v IS KP21+ efektivní. Z tohoto důvodu je v IS KP21+ zapracována funkcionalita uživatelského importu souboru ve formátu XML. </a:t>
            </a:r>
          </a:p>
          <a:p>
            <a:pPr algn="just"/>
            <a:endParaRPr lang="cs-CZ" sz="1600" dirty="0"/>
          </a:p>
          <a:p>
            <a:pPr marL="285750" indent="-285750" algn="just">
              <a:spcAft>
                <a:spcPts val="1200"/>
              </a:spcAft>
              <a:buFont typeface="Wingdings" panose="05000000000000000000" pitchFamily="2" charset="2"/>
              <a:buChar char="Ø"/>
            </a:pPr>
            <a:r>
              <a:rPr lang="cs-CZ" sz="1600" dirty="0"/>
              <a:t>Návod pro import souborů je popsán v dokumentu </a:t>
            </a:r>
            <a:r>
              <a:rPr lang="cs-CZ" sz="1600" b="1" dirty="0"/>
              <a:t>Import XML soupisky dokladů v IS KP21+</a:t>
            </a:r>
            <a:r>
              <a:rPr lang="cs-CZ" sz="1600" dirty="0"/>
              <a:t>: </a:t>
            </a:r>
            <a:r>
              <a:rPr lang="cs-CZ" sz="1600" dirty="0">
                <a:hlinkClick r:id="rId3"/>
              </a:rPr>
              <a:t>https://www.esfcr.cz/formulare-a-pokyny-ke-zprave-o-realizaci-projektu-zadosti-o-platbu-a-zadosti-o-zmenu-opz-plus</a:t>
            </a:r>
            <a:endParaRPr lang="cs-CZ" sz="1600" dirty="0"/>
          </a:p>
        </p:txBody>
      </p:sp>
    </p:spTree>
    <p:extLst>
      <p:ext uri="{BB962C8B-B14F-4D97-AF65-F5344CB8AC3E}">
        <p14:creationId xmlns:p14="http://schemas.microsoft.com/office/powerpoint/2010/main" val="1183716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solidFill>
                  <a:srgbClr val="AFDDFA"/>
                </a:solidFill>
              </a:rPr>
              <a:t>SD-2</a:t>
            </a:r>
            <a:r>
              <a:rPr lang="cs-CZ" dirty="0"/>
              <a:t> LIDSKÉ ZDROJE I.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268760"/>
            <a:ext cx="8568952" cy="5904656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cs-CZ" sz="1800" dirty="0"/>
              <a:t>Seznam výdajů nárokovaných v rámci kapitoly rozpočtu OSOBNÍ NÁKLADY.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cs-CZ" sz="1800" dirty="0"/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cs-CZ" sz="1800" dirty="0"/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2400"/>
              </a:spcAft>
            </a:pPr>
            <a:endParaRPr lang="cs-CZ" sz="1800" dirty="0"/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cs-CZ" sz="1800" dirty="0"/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cs-CZ" sz="1800" dirty="0"/>
              <a:t>do soupisky lze zařadit pouze mzdy UHRAZENÉ do konce sledovaného období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cs-CZ" sz="1800" dirty="0"/>
              <a:t>Max 1,0 úvazek dohromady u všech subjektů (příjemce a partneři), pokud je osoba byť jen částečně hrazena z projektu.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cs-CZ" sz="1800" b="1" u="sng" dirty="0"/>
              <a:t>K výdajům přesahujícím částku 20.000 Kč nutno doložit</a:t>
            </a:r>
            <a:r>
              <a:rPr lang="cs-CZ" sz="1800" dirty="0"/>
              <a:t>:</a:t>
            </a:r>
          </a:p>
          <a:p>
            <a:pPr marL="1160463" lvl="1" indent="-446088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s-CZ" sz="1800" dirty="0"/>
              <a:t>kopie výpisu z účtu, z něhož byly mzdy vyplaceny, s označením konkrétního pracovníka + označit odvody na sociální a zdravotní pojištění, vč. odvodů finančnímu úřadu (souhrnná částka za organizaci),</a:t>
            </a:r>
          </a:p>
          <a:p>
            <a:pPr marL="1160463" lvl="1" indent="-446088" algn="just">
              <a:lnSpc>
                <a:spcPct val="100000"/>
              </a:lnSpc>
              <a:spcBef>
                <a:spcPts val="0"/>
              </a:spcBef>
              <a:spcAft>
                <a:spcPts val="1800"/>
              </a:spcAft>
            </a:pPr>
            <a:r>
              <a:rPr lang="cs-CZ" sz="1800" dirty="0"/>
              <a:t>skeny pracovních výkazů, jsou-li dle pravidel OPZ+ vyžadovány.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25</a:t>
            </a:fld>
            <a:endParaRPr lang="cs-CZ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393" y="1844824"/>
            <a:ext cx="7073213" cy="1257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08423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</p:spPr>
        <p:txBody>
          <a:bodyPr anchor="ctr">
            <a:normAutofit/>
          </a:bodyPr>
          <a:lstStyle/>
          <a:p>
            <a:pPr algn="ctr"/>
            <a:r>
              <a:rPr lang="cs-CZ" dirty="0"/>
              <a:t>SD-2 LIDSKÉ ZDROJE II.</a:t>
            </a:r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F37E058F-9BE6-7251-25E1-1F492F4E28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9709" y="1330037"/>
            <a:ext cx="7678882" cy="5039590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40000" y="6516000"/>
            <a:ext cx="468000" cy="18000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fld id="{479BF083-4774-43B1-9AB0-5CC1AC5DD8EE}" type="slidenum">
              <a:rPr lang="cs-CZ" smtClean="0"/>
              <a:pPr>
                <a:spcAft>
                  <a:spcPts val="600"/>
                </a:spcAft>
              </a:pPr>
              <a:t>26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86948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SD-2 LIDSKÉ ZDROJE III.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412776"/>
            <a:ext cx="8496944" cy="4779232"/>
          </a:xfrm>
        </p:spPr>
        <p:txBody>
          <a:bodyPr/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cs-CZ" sz="1800" dirty="0"/>
              <a:t>Systém automaticky doplní pole „Hodinová mzda/plat“, „Mzdový/Platový výdaj“ a pole „Prokazované způsobilé osobní výdaje“.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endParaRPr lang="cs-CZ" sz="1800" dirty="0"/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endParaRPr lang="cs-CZ" sz="1800" dirty="0"/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endParaRPr lang="cs-CZ" sz="1800" dirty="0"/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endParaRPr lang="cs-CZ" sz="1800" dirty="0"/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endParaRPr lang="cs-CZ" sz="1800" dirty="0"/>
          </a:p>
          <a:p>
            <a:pPr algn="just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</a:pPr>
            <a:endParaRPr lang="cs-CZ" sz="1800" dirty="0"/>
          </a:p>
          <a:p>
            <a:pPr algn="just">
              <a:lnSpc>
                <a:spcPct val="100000"/>
              </a:lnSpc>
              <a:spcBef>
                <a:spcPts val="1800"/>
              </a:spcBef>
              <a:spcAft>
                <a:spcPts val="1200"/>
              </a:spcAft>
            </a:pPr>
            <a:r>
              <a:rPr lang="cs-CZ" sz="1800" dirty="0"/>
              <a:t>Vzory vyplnění v příručce Pokyny pro vyplnění ZoR/</a:t>
            </a:r>
            <a:r>
              <a:rPr lang="cs-CZ" sz="1800" dirty="0" err="1"/>
              <a:t>ŽoP</a:t>
            </a:r>
            <a:r>
              <a:rPr lang="cs-CZ" sz="1800" dirty="0"/>
              <a:t>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27</a:t>
            </a:fld>
            <a:endParaRPr lang="cs-CZ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64" y="2204864"/>
            <a:ext cx="8916936" cy="280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60264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2800" dirty="0"/>
              <a:t>pracovní výkazy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0000" y="2520205"/>
            <a:ext cx="6804288" cy="4104456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800" dirty="0"/>
              <a:t>jedná se o pracovníka, který v rámci daného pracovněprávního vztahu vykonává činnosti </a:t>
            </a:r>
            <a:r>
              <a:rPr lang="cs-CZ" sz="1800" b="1" dirty="0"/>
              <a:t>pro projekt </a:t>
            </a:r>
            <a:br>
              <a:rPr lang="cs-CZ" sz="1800" b="1" dirty="0"/>
            </a:br>
            <a:r>
              <a:rPr lang="cs-CZ" sz="1800" b="1" dirty="0"/>
              <a:t>i mimo projekt,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800" dirty="0"/>
              <a:t>jedná se o pracovníka, který v rámci daného pracovněprávního vztahu vykonává činnosti pouze </a:t>
            </a:r>
            <a:r>
              <a:rPr lang="cs-CZ" sz="1800" b="1" dirty="0"/>
              <a:t>pro projekt, nicméně tyto činnosti spadají do vymezení více pracovních pozic a práce v rámci těchto pozic je odlišně odměňována,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Courier New" panose="02070309020205020404" pitchFamily="49" charset="0"/>
              <a:buChar char="o"/>
            </a:pPr>
            <a:r>
              <a:rPr lang="cs-CZ" sz="1800" b="1" dirty="0"/>
              <a:t>popis pracovní činnosti u dané pracovní pozice obsahuje činnosti spadající jak do přímých nákladů, tak do paušálních nákladů </a:t>
            </a:r>
            <a:r>
              <a:rPr lang="cs-CZ" sz="1800" dirty="0"/>
              <a:t>(tedy je zde riziko dvojího financování).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28</a:t>
            </a:fld>
            <a:endParaRPr lang="cs-CZ" dirty="0"/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07497C53-4E85-EB01-A13B-D001D8A6FB74}"/>
              </a:ext>
            </a:extLst>
          </p:cNvPr>
          <p:cNvSpPr txBox="1">
            <a:spLocks/>
          </p:cNvSpPr>
          <p:nvPr/>
        </p:nvSpPr>
        <p:spPr>
          <a:xfrm>
            <a:off x="540000" y="1232816"/>
            <a:ext cx="8244000" cy="108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 3" panose="05040102010807070707" pitchFamily="18" charset="2"/>
              <a:buChar char="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 3" panose="05040102010807070707" pitchFamily="18" charset="2"/>
              <a:buChar char="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 3" panose="05040102010807070707" pitchFamily="18" charset="2"/>
              <a:buChar char="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 3" panose="05040102010807070707" pitchFamily="18" charset="2"/>
              <a:buChar char=""/>
              <a:defRPr lang="cs-CZ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 3" panose="05040102010807070707" pitchFamily="18" charset="2"/>
              <a:buChar char="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Wingdings 3" panose="05040102010807070707" pitchFamily="18" charset="2"/>
              <a:buNone/>
            </a:pPr>
            <a:r>
              <a:rPr lang="cs-CZ" sz="2000" dirty="0"/>
              <a:t>Pracovní výkazy jsou u zaměstnance příjemce nebo partnera </a:t>
            </a:r>
            <a:br>
              <a:rPr lang="cs-CZ" sz="2000" dirty="0"/>
            </a:br>
            <a:r>
              <a:rPr lang="cs-CZ" sz="2000" dirty="0"/>
              <a:t>s finančním příspěvkem vyžadovány jen </a:t>
            </a:r>
            <a:r>
              <a:rPr lang="cs-CZ" sz="2000" b="1" dirty="0"/>
              <a:t>při výskytu alespoň jedné </a:t>
            </a:r>
            <a:br>
              <a:rPr lang="cs-CZ" sz="2000" b="1" dirty="0"/>
            </a:br>
            <a:r>
              <a:rPr lang="cs-CZ" sz="2000" b="1" dirty="0"/>
              <a:t>z následujících 3 okolností: </a:t>
            </a:r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81328E0F-91ED-7F7B-37BE-BBC0DDFEF6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6" t="-1312" r="1" b="1"/>
          <a:stretch/>
        </p:blipFill>
        <p:spPr bwMode="auto">
          <a:xfrm>
            <a:off x="7309342" y="3861048"/>
            <a:ext cx="1834658" cy="1969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687867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511" y="23732"/>
            <a:ext cx="8424000" cy="1080000"/>
          </a:xfrm>
        </p:spPr>
        <p:txBody>
          <a:bodyPr/>
          <a:lstStyle/>
          <a:p>
            <a:pPr algn="ctr"/>
            <a:r>
              <a:rPr lang="cs-CZ" altLang="cs-CZ" dirty="0"/>
              <a:t>pracovní výkazy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1" y="1412776"/>
            <a:ext cx="4339925" cy="5112568"/>
          </a:xfrm>
        </p:spPr>
        <p:txBody>
          <a:bodyPr/>
          <a:lstStyle/>
          <a:p>
            <a:pPr algn="just">
              <a:lnSpc>
                <a:spcPct val="100000"/>
              </a:lnSpc>
              <a:spcAft>
                <a:spcPts val="1000"/>
              </a:spcAft>
              <a:defRPr/>
            </a:pPr>
            <a:r>
              <a:rPr lang="cs-CZ" altLang="cs-CZ" sz="2000" dirty="0"/>
              <a:t>Zpracovávají se </a:t>
            </a:r>
            <a:r>
              <a:rPr lang="cs-CZ" altLang="cs-CZ" sz="2000" b="1" dirty="0"/>
              <a:t>měsíčně </a:t>
            </a:r>
            <a:br>
              <a:rPr lang="cs-CZ" altLang="cs-CZ" sz="2000" b="1" dirty="0"/>
            </a:br>
            <a:r>
              <a:rPr lang="cs-CZ" altLang="cs-CZ" sz="2000" b="1" dirty="0"/>
              <a:t>a k ŽoP </a:t>
            </a:r>
            <a:r>
              <a:rPr lang="cs-CZ" altLang="cs-CZ" sz="2000" dirty="0"/>
              <a:t>se dokládají pracovní výkazy pouze u těch mezd, kde částka nárokovaná z projektu převyšuje </a:t>
            </a:r>
            <a:r>
              <a:rPr lang="cs-CZ" altLang="cs-CZ" sz="2000" b="1" dirty="0"/>
              <a:t>20 tisíc Kč. </a:t>
            </a:r>
          </a:p>
          <a:p>
            <a:pPr algn="just">
              <a:lnSpc>
                <a:spcPct val="100000"/>
              </a:lnSpc>
              <a:spcAft>
                <a:spcPts val="1000"/>
              </a:spcAft>
              <a:defRPr/>
            </a:pPr>
            <a:r>
              <a:rPr lang="cs-CZ" sz="2000" dirty="0"/>
              <a:t>Zaměstnanec ve výkazu</a:t>
            </a:r>
            <a:br>
              <a:rPr lang="cs-CZ" sz="2000" dirty="0"/>
            </a:br>
            <a:r>
              <a:rPr lang="cs-CZ" sz="2000" dirty="0"/>
              <a:t>uvádí několik </a:t>
            </a:r>
            <a:r>
              <a:rPr lang="cs-CZ" sz="2000" b="1" dirty="0"/>
              <a:t>odrážek skupin činností</a:t>
            </a:r>
            <a:r>
              <a:rPr lang="cs-CZ" sz="2000" dirty="0"/>
              <a:t>, které za daný měsíc vykonával, a u každé takto vymezené skupiny činností uvede, kolik času na ní strávil. </a:t>
            </a:r>
          </a:p>
          <a:p>
            <a:pPr>
              <a:lnSpc>
                <a:spcPct val="100000"/>
              </a:lnSpc>
              <a:spcAft>
                <a:spcPts val="1000"/>
              </a:spcAft>
              <a:defRPr/>
            </a:pPr>
            <a:r>
              <a:rPr lang="cs-CZ" altLang="cs-CZ" sz="2000" b="1" dirty="0"/>
              <a:t>Pracovní výkaz ke stažení zde: </a:t>
            </a:r>
            <a:r>
              <a:rPr lang="it-IT" sz="1400" dirty="0">
                <a:hlinkClick r:id="rId3"/>
              </a:rPr>
              <a:t>Pravidla pro žadatele a příjemce - www.esfcr.cz</a:t>
            </a:r>
            <a:endParaRPr lang="cs-CZ" sz="18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9BF083-4774-43B1-9AB0-5CC1AC5DD8EE}" type="slidenum">
              <a:rPr kumimoji="0" lang="cs-CZ" sz="1050" b="1" i="0" u="none" strike="noStrike" kern="1200" cap="none" spc="0" normalizeH="0" baseline="0" noProof="0" smtClean="0">
                <a:ln>
                  <a:noFill/>
                </a:ln>
                <a:solidFill>
                  <a:srgbClr val="084A8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cs-CZ" sz="1050" b="1" i="0" u="none" strike="noStrike" kern="1200" cap="none" spc="0" normalizeH="0" baseline="0" noProof="0" dirty="0">
              <a:ln>
                <a:noFill/>
              </a:ln>
              <a:solidFill>
                <a:srgbClr val="084A8B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B511D3C4-42E5-09B2-87EA-2274B66C24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4564" y="1192556"/>
            <a:ext cx="4163193" cy="5503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049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1187624" y="1772816"/>
            <a:ext cx="7272000" cy="1224000"/>
          </a:xfrm>
        </p:spPr>
        <p:txBody>
          <a:bodyPr/>
          <a:lstStyle/>
          <a:p>
            <a:r>
              <a:rPr lang="cs-CZ" dirty="0">
                <a:solidFill>
                  <a:schemeClr val="tx1"/>
                </a:solidFill>
              </a:rPr>
              <a:t>Zpráva o realizaci (Z</a:t>
            </a:r>
            <a:r>
              <a:rPr lang="cs-CZ" cap="none" dirty="0">
                <a:solidFill>
                  <a:schemeClr val="tx1"/>
                </a:solidFill>
              </a:rPr>
              <a:t>o</a:t>
            </a:r>
            <a:r>
              <a:rPr lang="cs-CZ" dirty="0">
                <a:solidFill>
                  <a:schemeClr val="tx1"/>
                </a:solidFill>
              </a:rPr>
              <a:t>r)</a:t>
            </a:r>
          </a:p>
        </p:txBody>
      </p:sp>
      <p:pic>
        <p:nvPicPr>
          <p:cNvPr id="1026" name="Picture 2" descr="Thumbnail Image jednoduchý obrázek tématu realizace projektu, modrá barva">
            <a:extLst>
              <a:ext uri="{FF2B5EF4-FFF2-40B4-BE49-F238E27FC236}">
                <a16:creationId xmlns:a16="http://schemas.microsoft.com/office/drawing/2014/main" id="{16BFDEF8-FEB7-3611-69C3-D30FE3D90E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564904"/>
            <a:ext cx="3716896" cy="3716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30925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AE1A75-4F57-8D68-3E0B-412B5F3B5D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2800" dirty="0"/>
              <a:t>Pracovní výkazy – na co si dát pozor</a:t>
            </a: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C364F7-99BD-752D-73FA-BC74D7840E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269000"/>
            <a:ext cx="8424000" cy="4320000"/>
          </a:xfrm>
        </p:spPr>
        <p:txBody>
          <a:bodyPr vert="horz" lIns="0" tIns="0" rIns="0" bIns="0" rtlCol="0" anchor="t">
            <a:noAutofit/>
          </a:bodyPr>
          <a:lstStyle/>
          <a:p>
            <a:pPr marL="342900" lvl="1" indent="-342900" algn="just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SzPct val="100000"/>
              <a:defRPr/>
            </a:pPr>
            <a:r>
              <a:rPr lang="cs-CZ" dirty="0"/>
              <a:t>Údaje v pracovním výkazu musí odpovídat údajům v právním aktu </a:t>
            </a:r>
            <a:br>
              <a:rPr lang="cs-CZ" dirty="0"/>
            </a:br>
            <a:r>
              <a:rPr lang="cs-CZ" dirty="0"/>
              <a:t>a platném rozpočtu - zejména název pozice, kód položky rozpočtu, druh pracovněprávního vztahu a výše úvazku v projektu.</a:t>
            </a:r>
          </a:p>
          <a:p>
            <a:pPr marL="342900" lvl="1" indent="-342900" algn="just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SzPct val="100000"/>
              <a:defRPr/>
            </a:pPr>
            <a:r>
              <a:rPr lang="cs-CZ" dirty="0"/>
              <a:t>Popis vykonávané práce musí být dostatečný a v souladu s popisem příslušné pozice v realizačním týmu v žádosti o podporu a také v souladu s popsanými aktivitami v ZoR. </a:t>
            </a:r>
          </a:p>
          <a:p>
            <a:pPr marL="342900" lvl="1" indent="-342900" algn="just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SzPct val="100000"/>
              <a:defRPr/>
            </a:pPr>
            <a:r>
              <a:rPr lang="cs-CZ" dirty="0"/>
              <a:t>Na PV </a:t>
            </a:r>
            <a:r>
              <a:rPr lang="cs-CZ" b="1" dirty="0"/>
              <a:t>nesmí být vykazovány činnosti spadající do výdajů hrazených v rámci 40% paušální sazby </a:t>
            </a:r>
            <a:r>
              <a:rPr lang="cs-CZ" dirty="0"/>
              <a:t>(viz kap. 6.2.14.1 </a:t>
            </a:r>
            <a:r>
              <a:rPr lang="cs-CZ" sz="2000" dirty="0">
                <a:solidFill>
                  <a:srgbClr val="084A8B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Odměňování vyloučené z přímých osobních nákladů, Specifická část pravidel).</a:t>
            </a:r>
          </a:p>
          <a:p>
            <a:pPr marL="342900" lvl="1" indent="-342900" algn="just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SzPct val="100000"/>
              <a:defRPr/>
            </a:pPr>
            <a:r>
              <a:rPr lang="cs-CZ" dirty="0"/>
              <a:t>PV se přikládají k </a:t>
            </a:r>
            <a:r>
              <a:rPr lang="cs-CZ" dirty="0" err="1"/>
              <a:t>ŽoP</a:t>
            </a:r>
            <a:r>
              <a:rPr lang="cs-CZ" dirty="0"/>
              <a:t> naskenované včetně podpisů v PDF formátu, nikoliv v excelu. </a:t>
            </a:r>
          </a:p>
          <a:p>
            <a:pPr marL="342900" lvl="1" indent="-342900" algn="just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SzPct val="100000"/>
              <a:defRPr/>
            </a:pPr>
            <a:r>
              <a:rPr lang="cs-CZ" dirty="0"/>
              <a:t>Případné opravy se provádí stejně, jako opravy v účetních dokladech – doplnit datum opravy a jméno osoby provádějící opravu.</a:t>
            </a:r>
          </a:p>
          <a:p>
            <a:pPr marL="342900" lvl="1" indent="-342900" algn="just">
              <a:lnSpc>
                <a:spcPts val="2500"/>
              </a:lnSpc>
              <a:spcBef>
                <a:spcPts val="600"/>
              </a:spcBef>
              <a:spcAft>
                <a:spcPts val="600"/>
              </a:spcAft>
              <a:buSzPct val="100000"/>
              <a:defRPr/>
            </a:pPr>
            <a:endParaRPr lang="cs-CZ" sz="2000" dirty="0">
              <a:solidFill>
                <a:srgbClr val="084A8B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5D310A-E9DA-BC13-5371-AB5ED051D1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684533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2800" dirty="0"/>
              <a:t>záložka SOUPISKA PŘÍJMŮ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136456" cy="4824536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cs-CZ" sz="1800" dirty="0"/>
              <a:t>Záložka SOUPISKA PŘÍJMŮ bude pro naprostou většinu projektů nerelevantní; vyplňuje se pouze v případě, že příjemce vykazuje ve sledovaném období čisté příjmy (předpokládané i nepředpokládané). V soupisce se zadává pouze jeden řádek zaznamenávající souhrnnou hodnotu čistých příjmů dosažených ve sledovaném období. </a:t>
            </a:r>
            <a:endParaRPr lang="cs-CZ" dirty="0"/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cs-CZ" sz="1800" dirty="0"/>
              <a:t>Příjmem projektu nejsou: např. úroky na bankovních účtech, platby, které příjemce obdrží ze smluvních pokut v důsledku porušení smlouvy…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r>
              <a:rPr lang="cs-CZ" sz="1800" dirty="0"/>
              <a:t>Vzhledem k tomu, že se hodnota čistého příjmu vykazuje jednou souhrnnou částkou, nepřikládají se žádné přílohy prokazující dílčí příjmy. Kontrola dokladů souvisejících s prokazovanými příjmy je součástí kontroly na místě. </a:t>
            </a:r>
          </a:p>
          <a:p>
            <a:pPr marL="0" indent="0">
              <a:buNone/>
            </a:pPr>
            <a:endParaRPr lang="cs-CZ" sz="3600" b="1" dirty="0"/>
          </a:p>
          <a:p>
            <a:pPr marL="0" indent="0">
              <a:buNone/>
            </a:pPr>
            <a:endParaRPr lang="cs-CZ" sz="2800" b="1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31</a:t>
            </a:fld>
            <a:endParaRPr lang="cs-CZ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05" y="4797152"/>
            <a:ext cx="7887051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938690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záložka  Dokumenty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84784"/>
            <a:ext cx="8064000" cy="4680040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s-CZ" sz="2000" dirty="0"/>
              <a:t>Na záložce DOKUMENTY je možnost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/>
              <a:t>      vkládat přílohy  k žádosti o platbu.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cs-CZ" sz="2000" dirty="0"/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s-CZ" sz="2000" dirty="0"/>
              <a:t>Jedná se o přílohy, které nejsou zařazené jako přílohy </a:t>
            </a:r>
            <a:br>
              <a:rPr lang="cs-CZ" sz="2000" dirty="0"/>
            </a:br>
            <a:r>
              <a:rPr lang="cs-CZ" sz="2000" dirty="0"/>
              <a:t>k výdajům v dílčích soupiskách, např. bankovní výpisy, pokladní doklady, faktury apod.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cs-CZ" sz="2000" dirty="0"/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s-CZ" sz="2000" dirty="0"/>
              <a:t>Do ISKP21+ lze vložit dokument o velikosti maximálně </a:t>
            </a:r>
            <a:br>
              <a:rPr lang="cs-CZ" sz="2000" dirty="0"/>
            </a:br>
            <a:r>
              <a:rPr lang="cs-CZ" sz="2000" dirty="0"/>
              <a:t>100 MB.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32</a:t>
            </a:fld>
            <a:endParaRPr lang="cs-CZ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448276"/>
            <a:ext cx="9108001" cy="1501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http://img.pngget.com/clip1/xkexfmhooj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591939">
            <a:off x="6845445" y="922347"/>
            <a:ext cx="2405165" cy="469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37616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Záložka Souhrnná soupiska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33</a:t>
            </a:fld>
            <a:endParaRPr lang="cs-CZ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B8743AD-3A3A-AFED-8836-B87BFB465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196752"/>
            <a:ext cx="6845116" cy="549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839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Obrazovka žádost o platbu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34</a:t>
            </a:fld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B37E90E-A801-DCB3-0C63-251BC1CFD6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1" y="1080000"/>
            <a:ext cx="7085075" cy="577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2939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Částka na krytí výdajů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35</a:t>
            </a:fld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A767A5D-FC55-BD18-9647-27CEA1A8BB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268760"/>
            <a:ext cx="8604488" cy="4851240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buNone/>
            </a:pPr>
            <a:r>
              <a:rPr lang="cs-CZ" sz="1600" b="0" i="0" u="none" strike="noStrike" baseline="0" dirty="0">
                <a:latin typeface="Arial" panose="020B0604020202020204" pitchFamily="34" charset="0"/>
              </a:rPr>
              <a:t>Výše poskytovaných záloh se odvíjí od vzniklých a vyúčtovaných způsobilých výdajů projektu očištěných o čisté příjmy, které jsou zařazeny do žádostí o platbu. V součtu však vyplacené zálohy nesmí překročit celkovou částku způsobilých výdajů stanovenou v právním aktu. 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Ø"/>
            </a:pPr>
            <a:r>
              <a:rPr lang="cs-CZ" sz="1600" dirty="0"/>
              <a:t>Hodnota v poli obvykle odpovídá částce prokazovaných/vyúčtovaných výdajů projektu v dané žádosti o platbu.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cs-CZ" sz="2000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29D85D3C-7382-CD1B-DCB9-55BDC7FB35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00" y="2780864"/>
            <a:ext cx="7883612" cy="391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04975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9360" y="0"/>
            <a:ext cx="8424000" cy="1088784"/>
          </a:xfrm>
        </p:spPr>
        <p:txBody>
          <a:bodyPr/>
          <a:lstStyle/>
          <a:p>
            <a:pPr algn="ctr"/>
            <a:r>
              <a:rPr lang="cs-CZ" dirty="0"/>
              <a:t>Čestná prohlášení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36</a:t>
            </a:fld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BB0E668C-3993-2E56-1C6F-E2D86572BC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68" y="1277845"/>
            <a:ext cx="8914863" cy="5238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0791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395536" y="-19319"/>
            <a:ext cx="8424000" cy="1080000"/>
          </a:xfrm>
        </p:spPr>
        <p:txBody>
          <a:bodyPr/>
          <a:lstStyle/>
          <a:p>
            <a:pPr algn="ctr"/>
            <a:r>
              <a:rPr lang="cs-CZ" dirty="0"/>
              <a:t>Finalizace žádosti o platbu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51520" y="1556792"/>
            <a:ext cx="5688632" cy="2353612"/>
          </a:xfrm>
        </p:spPr>
        <p:txBody>
          <a:bodyPr/>
          <a:lstStyle/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cs-CZ" sz="1900" dirty="0"/>
              <a:t>Před finalizací žádosti o platbu - nutno zvolit volbu „Kontrola“ a v případě zobrazení chybového hlášení provést odstranění chyb.</a:t>
            </a:r>
          </a:p>
          <a:p>
            <a:pPr algn="just">
              <a:lnSpc>
                <a:spcPct val="100000"/>
              </a:lnSpc>
              <a:spcAft>
                <a:spcPts val="1200"/>
              </a:spcAft>
            </a:pPr>
            <a:r>
              <a:rPr lang="cs-CZ" sz="1900" dirty="0"/>
              <a:t>Pokud kontrola proběhne v pořádku, je možné žádost o platbu finalizovat a podepsat.</a:t>
            </a:r>
          </a:p>
          <a:p>
            <a:pPr marL="0" indent="0">
              <a:buNone/>
            </a:pPr>
            <a:endParaRPr lang="cs-CZ" sz="3200" b="1" dirty="0"/>
          </a:p>
          <a:p>
            <a:pPr marL="0" indent="0">
              <a:buNone/>
            </a:pPr>
            <a:endParaRPr lang="cs-CZ" sz="3200" b="1" dirty="0"/>
          </a:p>
          <a:p>
            <a:pPr marL="0" indent="0">
              <a:buNone/>
            </a:pPr>
            <a:endParaRPr lang="cs-CZ" sz="32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37</a:t>
            </a:fld>
            <a:endParaRPr lang="cs-CZ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6523" b="15432"/>
          <a:stretch/>
        </p:blipFill>
        <p:spPr bwMode="auto">
          <a:xfrm>
            <a:off x="5973698" y="1395592"/>
            <a:ext cx="3010815" cy="189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ástupný symbol pro obsah 2"/>
          <p:cNvSpPr txBox="1">
            <a:spLocks/>
          </p:cNvSpPr>
          <p:nvPr/>
        </p:nvSpPr>
        <p:spPr>
          <a:xfrm>
            <a:off x="251520" y="3501008"/>
            <a:ext cx="5760640" cy="250236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00000"/>
              </a:lnSpc>
              <a:spcBef>
                <a:spcPts val="1200"/>
              </a:spcBef>
            </a:pPr>
            <a:r>
              <a:rPr lang="cs-CZ" sz="1900" dirty="0"/>
              <a:t>Žádost o platbu musí být </a:t>
            </a:r>
            <a:r>
              <a:rPr lang="cs-CZ" sz="1900" dirty="0" err="1"/>
              <a:t>finalizovaná</a:t>
            </a:r>
            <a:r>
              <a:rPr lang="cs-CZ" sz="1900" dirty="0"/>
              <a:t> </a:t>
            </a:r>
            <a:br>
              <a:rPr lang="cs-CZ" sz="1900" dirty="0"/>
            </a:br>
            <a:r>
              <a:rPr lang="cs-CZ" sz="1900" dirty="0"/>
              <a:t>a podepsaná před finalizací Zprávy o realizaci (</a:t>
            </a:r>
            <a:r>
              <a:rPr lang="cs-CZ" sz="1900" dirty="0" err="1"/>
              <a:t>ZoR</a:t>
            </a:r>
            <a:r>
              <a:rPr lang="cs-CZ" sz="1900" dirty="0"/>
              <a:t>). </a:t>
            </a:r>
          </a:p>
          <a:p>
            <a:pPr algn="just">
              <a:lnSpc>
                <a:spcPct val="100000"/>
              </a:lnSpc>
              <a:spcBef>
                <a:spcPts val="1200"/>
              </a:spcBef>
            </a:pPr>
            <a:r>
              <a:rPr lang="cs-CZ" sz="1900" dirty="0"/>
              <a:t>Poté, co je Zpráva o realizaci (</a:t>
            </a:r>
            <a:r>
              <a:rPr lang="cs-CZ" sz="1900" dirty="0" err="1"/>
              <a:t>ZoR</a:t>
            </a:r>
            <a:r>
              <a:rPr lang="cs-CZ" sz="1900" dirty="0"/>
              <a:t>) podepsaná, žádost o platbu se automaticky přepne do stavu „Předaná/zaregistrovaná“.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cs-CZ" dirty="0"/>
          </a:p>
          <a:p>
            <a:pPr marL="0" indent="0">
              <a:buFont typeface="Wingdings" panose="05000000000000000000" pitchFamily="2" charset="2"/>
              <a:buNone/>
            </a:pPr>
            <a:endParaRPr lang="cs-CZ" sz="3200" b="1" dirty="0"/>
          </a:p>
          <a:p>
            <a:pPr marL="0" indent="0">
              <a:buFont typeface="Wingdings" panose="05000000000000000000" pitchFamily="2" charset="2"/>
              <a:buNone/>
            </a:pPr>
            <a:endParaRPr lang="cs-CZ" sz="3200" b="1" dirty="0"/>
          </a:p>
          <a:p>
            <a:pPr marL="0" indent="0">
              <a:buFont typeface="Wingdings" panose="05000000000000000000" pitchFamily="2" charset="2"/>
              <a:buNone/>
            </a:pPr>
            <a:endParaRPr lang="cs-CZ" sz="3200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511525"/>
            <a:ext cx="2952750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211" y="5522047"/>
            <a:ext cx="3676650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111" y="5696109"/>
            <a:ext cx="225742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888326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vrácení k přepracování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412776"/>
            <a:ext cx="8460472" cy="5040560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cs-CZ" sz="2000" dirty="0"/>
              <a:t>Pokud ŘO zjistí při kontrole žádosti o platbu nedostatky, které lze </a:t>
            </a:r>
            <a:br>
              <a:rPr lang="cs-CZ" sz="2000" dirty="0"/>
            </a:br>
            <a:r>
              <a:rPr lang="cs-CZ" sz="2000" dirty="0"/>
              <a:t>v rámci administrace žádosti o platbu odstranit, provede vrácení žádosti o platbu příjemci k dopracování. </a:t>
            </a:r>
          </a:p>
          <a:p>
            <a:pPr algn="just">
              <a:lnSpc>
                <a:spcPct val="100000"/>
              </a:lnSpc>
            </a:pPr>
            <a:r>
              <a:rPr lang="cs-CZ" sz="2000" dirty="0"/>
              <a:t>Výzvu k nápravě identifikovaných nedostatků zasílá ŘO depeší.</a:t>
            </a:r>
          </a:p>
          <a:p>
            <a:pPr algn="just">
              <a:lnSpc>
                <a:spcPct val="100000"/>
              </a:lnSpc>
            </a:pPr>
            <a:r>
              <a:rPr lang="cs-CZ" sz="2000" dirty="0"/>
              <a:t>Zpřístupnění žádosti o platbu k editaci v ISKP21+ je pomocí funkce „Zpřístupnit k editaci“.   </a:t>
            </a:r>
          </a:p>
          <a:p>
            <a:pPr algn="just">
              <a:lnSpc>
                <a:spcPct val="100000"/>
              </a:lnSpc>
            </a:pPr>
            <a:r>
              <a:rPr lang="cs-CZ" sz="2000" dirty="0"/>
              <a:t>Při editaci vrácené žádosti o platbu se postupuje obdobně, jako při prvním zadání žádosti o platbu do ISKP21+.</a:t>
            </a:r>
          </a:p>
          <a:p>
            <a:pPr algn="just">
              <a:lnSpc>
                <a:spcPct val="100000"/>
              </a:lnSpc>
            </a:pPr>
            <a:r>
              <a:rPr lang="cs-CZ" sz="2000" dirty="0"/>
              <a:t>Pokud dojde k úpravě částek nárokovaných v soupisce lidských zdrojů – nutné </a:t>
            </a:r>
            <a:r>
              <a:rPr lang="cs-CZ" sz="2000" b="1" dirty="0"/>
              <a:t>aktualizovat částku na krytí!</a:t>
            </a:r>
          </a:p>
          <a:p>
            <a:pPr algn="just">
              <a:lnSpc>
                <a:spcPct val="100000"/>
              </a:lnSpc>
            </a:pPr>
            <a:r>
              <a:rPr lang="cs-CZ" sz="2000" dirty="0"/>
              <a:t>Průvodní dopis s vyjádřením ke každému bodu Výzvy k nápravě – uložit do Dokumentů (pokud není v dokumentech k </a:t>
            </a:r>
            <a:r>
              <a:rPr lang="cs-CZ" sz="2000" dirty="0" err="1"/>
              <a:t>ZoR</a:t>
            </a:r>
            <a:r>
              <a:rPr lang="cs-CZ" sz="2000" dirty="0"/>
              <a:t>).</a:t>
            </a:r>
          </a:p>
          <a:p>
            <a:pPr algn="just">
              <a:spcAft>
                <a:spcPts val="1200"/>
              </a:spcAft>
            </a:pPr>
            <a:endParaRPr lang="cs-CZ" sz="20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776687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Nejčastější chyby </a:t>
            </a:r>
            <a:r>
              <a:rPr lang="cs-CZ" dirty="0" err="1"/>
              <a:t>ŽoP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60000" y="1619338"/>
            <a:ext cx="8352480" cy="4320000"/>
          </a:xfrm>
        </p:spPr>
        <p:txBody>
          <a:bodyPr/>
          <a:lstStyle/>
          <a:p>
            <a:endParaRPr lang="cs-CZ" dirty="0"/>
          </a:p>
          <a:p>
            <a:pPr algn="just"/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39</a:t>
            </a:fld>
            <a:endParaRPr lang="cs-CZ" dirty="0"/>
          </a:p>
        </p:txBody>
      </p:sp>
      <p:sp>
        <p:nvSpPr>
          <p:cNvPr id="5" name="Zástupný symbol pro obsah 2">
            <a:extLst>
              <a:ext uri="{FF2B5EF4-FFF2-40B4-BE49-F238E27FC236}">
                <a16:creationId xmlns:a16="http://schemas.microsoft.com/office/drawing/2014/main" id="{E3FF1E95-9C54-7E91-3C87-4C98D46CFB46}"/>
              </a:ext>
            </a:extLst>
          </p:cNvPr>
          <p:cNvSpPr txBox="1">
            <a:spLocks/>
          </p:cNvSpPr>
          <p:nvPr/>
        </p:nvSpPr>
        <p:spPr>
          <a:xfrm>
            <a:off x="540000" y="1800000"/>
            <a:ext cx="817248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432000" indent="-432000" algn="l" defTabSz="914400" rtl="0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>
                <a:schemeClr val="accent2"/>
              </a:buClr>
              <a:buSzPct val="100000"/>
              <a:buFont typeface="Wingdings" panose="05000000000000000000" pitchFamily="2" charset="2"/>
              <a:buChar char=""/>
              <a:defRPr sz="24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dirty="0"/>
              <a:t>Chybné údaje v pracovních výkazech (hodinové součty, chybný název položky, opomenuté podpisy),</a:t>
            </a:r>
          </a:p>
          <a:p>
            <a:r>
              <a:rPr lang="cs-CZ" dirty="0"/>
              <a:t>nepředložené bankovní výpisy, datum úhrady mzdových výdajů neodpovídá v soupisce bankovnímu výpisu,</a:t>
            </a:r>
          </a:p>
          <a:p>
            <a:r>
              <a:rPr lang="cs-CZ" dirty="0"/>
              <a:t>nesoulad počtu odpracovaných hodin s fondem pracovní doby a sjednanou výší úvazku,</a:t>
            </a:r>
          </a:p>
          <a:p>
            <a:r>
              <a:rPr lang="cs-CZ" dirty="0"/>
              <a:t>Nevyplnění částky na krytí výdajů.</a:t>
            </a:r>
          </a:p>
        </p:txBody>
      </p:sp>
    </p:spTree>
    <p:extLst>
      <p:ext uri="{BB962C8B-B14F-4D97-AF65-F5344CB8AC3E}">
        <p14:creationId xmlns:p14="http://schemas.microsoft.com/office/powerpoint/2010/main" val="1630841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2800" dirty="0"/>
              <a:t>ZPRÁVA O REALIZACI PROJEKTU (Z</a:t>
            </a:r>
            <a:r>
              <a:rPr lang="cs-CZ" sz="2800" cap="none" dirty="0"/>
              <a:t>o</a:t>
            </a:r>
            <a:r>
              <a:rPr lang="cs-CZ" sz="2800" dirty="0"/>
              <a:t>R)  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5536" y="1268760"/>
            <a:ext cx="8568952" cy="5184576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cs-CZ" sz="2000" dirty="0"/>
              <a:t>Pokyn pro vyplnění zprávy o realizaci projektu a žádosti o platbu </a:t>
            </a:r>
            <a:br>
              <a:rPr lang="cs-CZ" sz="2000" dirty="0"/>
            </a:br>
            <a:r>
              <a:rPr lang="cs-CZ" sz="2000" dirty="0"/>
              <a:t>v IS KP21+: </a:t>
            </a:r>
          </a:p>
          <a:p>
            <a:pPr marL="0" indent="0" algn="just">
              <a:lnSpc>
                <a:spcPct val="100000"/>
              </a:lnSpc>
              <a:buNone/>
              <a:tabLst>
                <a:tab pos="447675" algn="l"/>
              </a:tabLst>
            </a:pPr>
            <a:r>
              <a:rPr lang="cs-CZ" sz="1600" dirty="0"/>
              <a:t>	</a:t>
            </a:r>
            <a:r>
              <a:rPr lang="cs-CZ" sz="1400" dirty="0">
                <a:hlinkClick r:id="rId3"/>
              </a:rPr>
              <a:t>https://www.esfcr.cz/formulare-a-pokyny-ke-zprave-o-realizaci-projektu-zadosti-o-platbu-a-zadosti-o-zmenu-opz-plus</a:t>
            </a:r>
            <a:endParaRPr lang="cs-CZ" sz="1600" dirty="0"/>
          </a:p>
          <a:p>
            <a:pPr algn="just">
              <a:lnSpc>
                <a:spcPct val="100000"/>
              </a:lnSpc>
            </a:pPr>
            <a:r>
              <a:rPr lang="cs-CZ" sz="2000" dirty="0"/>
              <a:t>Zpráva o realizaci projektu včetně žádosti o platbu </a:t>
            </a:r>
            <a:r>
              <a:rPr lang="cs-CZ" sz="2000" b="1" dirty="0"/>
              <a:t>se předkládá </a:t>
            </a:r>
            <a:br>
              <a:rPr lang="cs-CZ" sz="2000" b="1" dirty="0"/>
            </a:br>
            <a:r>
              <a:rPr lang="cs-CZ" sz="2000" b="1" dirty="0"/>
              <a:t>v IS KP21</a:t>
            </a:r>
            <a:r>
              <a:rPr lang="cs-CZ" sz="2000" dirty="0"/>
              <a:t>+.</a:t>
            </a:r>
          </a:p>
          <a:p>
            <a:pPr algn="just">
              <a:lnSpc>
                <a:spcPct val="100000"/>
              </a:lnSpc>
              <a:spcAft>
                <a:spcPts val="0"/>
              </a:spcAft>
            </a:pPr>
            <a:r>
              <a:rPr lang="cs-CZ" sz="2000" b="1" dirty="0">
                <a:solidFill>
                  <a:srgbClr val="FF0000"/>
                </a:solidFill>
              </a:rPr>
              <a:t>Termíny: Rozhodnutí o poskytnutí dotace, Část III., bod 2.2</a:t>
            </a:r>
          </a:p>
          <a:p>
            <a:pPr lvl="1" algn="just">
              <a:lnSpc>
                <a:spcPct val="100000"/>
              </a:lnSpc>
            </a:pPr>
            <a:r>
              <a:rPr lang="cs-CZ" dirty="0"/>
              <a:t>Sledované období je zpravidla 6 měsíců, odevzdává se </a:t>
            </a:r>
            <a:r>
              <a:rPr lang="cs-CZ" b="1" dirty="0">
                <a:solidFill>
                  <a:srgbClr val="FF0000"/>
                </a:solidFill>
              </a:rPr>
              <a:t>do měsíce </a:t>
            </a:r>
            <a:r>
              <a:rPr lang="cs-CZ" dirty="0"/>
              <a:t>po ukončení sledovaného období (v případě závěrečné </a:t>
            </a:r>
            <a:r>
              <a:rPr lang="cs-CZ" dirty="0" err="1"/>
              <a:t>ZoR</a:t>
            </a:r>
            <a:r>
              <a:rPr lang="cs-CZ" dirty="0"/>
              <a:t> stanovena dvouměsíční lhůta).</a:t>
            </a:r>
          </a:p>
          <a:p>
            <a:pPr lvl="1" algn="just">
              <a:lnSpc>
                <a:spcPct val="100000"/>
              </a:lnSpc>
            </a:pPr>
            <a:r>
              <a:rPr lang="cs-CZ" dirty="0"/>
              <a:t>Příjemce je v odůvodněných případech oprávněn požádat </a:t>
            </a:r>
            <a:br>
              <a:rPr lang="cs-CZ" dirty="0"/>
            </a:br>
            <a:r>
              <a:rPr lang="cs-CZ" dirty="0"/>
              <a:t>o prodloužení lhůty pro předložení </a:t>
            </a:r>
            <a:r>
              <a:rPr lang="cs-CZ" dirty="0" err="1"/>
              <a:t>ZoR</a:t>
            </a:r>
            <a:r>
              <a:rPr lang="cs-CZ" dirty="0"/>
              <a:t>. Žádost s odůvodněním se předkládá prostřednictvím IS KP21+ (tzv. depeší). </a:t>
            </a:r>
          </a:p>
          <a:p>
            <a:pPr lvl="1" algn="just">
              <a:lnSpc>
                <a:spcPct val="100000"/>
              </a:lnSpc>
            </a:pPr>
            <a:r>
              <a:rPr lang="cs-CZ" dirty="0"/>
              <a:t>Nedodržení termínu pro předložení </a:t>
            </a:r>
            <a:r>
              <a:rPr lang="cs-CZ" dirty="0" err="1">
                <a:solidFill>
                  <a:srgbClr val="FF0000"/>
                </a:solidFill>
              </a:rPr>
              <a:t>ZoR</a:t>
            </a:r>
            <a:r>
              <a:rPr lang="cs-CZ" dirty="0">
                <a:solidFill>
                  <a:srgbClr val="FF0000"/>
                </a:solidFill>
              </a:rPr>
              <a:t> sankcionováno </a:t>
            </a:r>
            <a:r>
              <a:rPr lang="cs-CZ" dirty="0"/>
              <a:t>=&gt; odvod za porušení rozpočtové kázně.</a:t>
            </a:r>
          </a:p>
          <a:p>
            <a:pPr algn="just">
              <a:lnSpc>
                <a:spcPct val="100000"/>
              </a:lnSpc>
            </a:pPr>
            <a:endParaRPr lang="cs-CZ" sz="1800" dirty="0"/>
          </a:p>
          <a:p>
            <a:pPr marL="0" indent="0" algn="ctr">
              <a:lnSpc>
                <a:spcPct val="100000"/>
              </a:lnSpc>
              <a:buNone/>
            </a:pPr>
            <a:endParaRPr lang="cs-CZ" sz="1400" dirty="0">
              <a:hlinkClick r:id="rId4"/>
            </a:endParaRPr>
          </a:p>
          <a:p>
            <a:pPr marL="0" indent="0">
              <a:buNone/>
            </a:pPr>
            <a:endParaRPr lang="cs-CZ" sz="32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088463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děkujeme za pozornost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1560" y="2132856"/>
            <a:ext cx="4608064" cy="2493096"/>
          </a:xfrm>
        </p:spPr>
        <p:txBody>
          <a:bodyPr/>
          <a:lstStyle/>
          <a:p>
            <a:pPr marL="0" indent="0" algn="ctr">
              <a:buNone/>
            </a:pPr>
            <a:endParaRPr lang="cs-CZ" dirty="0"/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cs-CZ" sz="4000" b="1" kern="0" dirty="0"/>
              <a:t>Přejeme úspěšnou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cs-CZ" sz="4000" b="1" kern="0" dirty="0"/>
              <a:t> realizaci Vašich</a:t>
            </a:r>
          </a:p>
          <a:p>
            <a:pPr marL="0" indent="0" algn="ctr">
              <a:spcBef>
                <a:spcPts val="1200"/>
              </a:spcBef>
              <a:spcAft>
                <a:spcPts val="1200"/>
              </a:spcAft>
              <a:buNone/>
            </a:pPr>
            <a:r>
              <a:rPr lang="cs-CZ" sz="4000" b="1" kern="0" dirty="0"/>
              <a:t>projektů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40</a:t>
            </a:fld>
            <a:endParaRPr lang="cs-CZ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36551"/>
            <a:ext cx="3600450" cy="359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5508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sz="2800" dirty="0"/>
              <a:t>Závěrečná zpráva o realizaci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44723" y="1844824"/>
            <a:ext cx="8424936" cy="4383144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cs-CZ" sz="2000" dirty="0"/>
              <a:t>Povinnou přílohou závěrečné </a:t>
            </a:r>
            <a:r>
              <a:rPr lang="cs-CZ" sz="2000" dirty="0" err="1"/>
              <a:t>ZoR</a:t>
            </a:r>
            <a:r>
              <a:rPr lang="cs-CZ" sz="2000" dirty="0"/>
              <a:t> je vyplněný</a:t>
            </a:r>
          </a:p>
          <a:p>
            <a:pPr marL="447675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rgbClr val="FF0000"/>
                </a:solidFill>
              </a:rPr>
              <a:t>dotazník zaměřený na výsledky projektu </a:t>
            </a:r>
            <a:r>
              <a:rPr lang="cs-CZ" sz="2000" dirty="0"/>
              <a:t>(nad</a:t>
            </a:r>
          </a:p>
          <a:p>
            <a:pPr marL="447675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/>
              <a:t>rámec indikátorů) a vyhodnocení postupu</a:t>
            </a:r>
          </a:p>
          <a:p>
            <a:pPr marL="447675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s-CZ" sz="2000" dirty="0"/>
              <a:t>realizace.</a:t>
            </a:r>
          </a:p>
          <a:p>
            <a:pPr algn="just">
              <a:lnSpc>
                <a:spcPct val="100000"/>
              </a:lnSpc>
            </a:pPr>
            <a:r>
              <a:rPr lang="cs-CZ" sz="2000" dirty="0"/>
              <a:t>Tento dotazník sestavuje ŘO, přičemž k získání údajů od příjemce využívá </a:t>
            </a:r>
            <a:r>
              <a:rPr lang="cs-CZ" sz="2000" b="1" dirty="0"/>
              <a:t>aplikaci umožňující vyplnění údajů prostřednictvím internetového prohlížeče: </a:t>
            </a:r>
          </a:p>
          <a:p>
            <a:pPr lvl="1" algn="just">
              <a:lnSpc>
                <a:spcPct val="100000"/>
              </a:lnSpc>
              <a:spcAft>
                <a:spcPts val="1200"/>
              </a:spcAft>
            </a:pPr>
            <a:r>
              <a:rPr lang="cs-CZ" dirty="0">
                <a:hlinkClick r:id="rId3"/>
              </a:rPr>
              <a:t>https://www.esfcr.cz/formulare-a-pokyny-ke-zprave-o-realizaci-projektu-zadosti-o-platbu-a-zadosti-o-zmenu-opz-plus/-/dokument/19197828</a:t>
            </a:r>
            <a:endParaRPr lang="cs-CZ" dirty="0"/>
          </a:p>
          <a:p>
            <a:pPr lvl="1" algn="just">
              <a:lnSpc>
                <a:spcPct val="100000"/>
              </a:lnSpc>
              <a:spcAft>
                <a:spcPts val="1200"/>
              </a:spcAft>
            </a:pPr>
            <a:r>
              <a:rPr lang="cs-CZ" dirty="0"/>
              <a:t>Příjemce po zpracování dotazníku vygeneruje v elektronické podobě sestavu ve formátu *.</a:t>
            </a:r>
            <a:r>
              <a:rPr lang="cs-CZ" dirty="0" err="1"/>
              <a:t>pdf</a:t>
            </a:r>
            <a:r>
              <a:rPr lang="cs-CZ" dirty="0"/>
              <a:t>, a tu přiloží do závěrečné ZoR.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  <p:pic>
        <p:nvPicPr>
          <p:cNvPr id="1028" name="Picture 4" descr="http://gettingunstuckllc.com/wp-content/uploads/2015/07/stick_figure_race_finish_400_clr_628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386" y="1080000"/>
            <a:ext cx="3810000" cy="2676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1876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2800" dirty="0"/>
              <a:t>Zpráva o realizaci projektu – Založení I.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93778"/>
          <a:stretch/>
        </p:blipFill>
        <p:spPr bwMode="auto">
          <a:xfrm>
            <a:off x="264350" y="1556792"/>
            <a:ext cx="8375650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BF37D532-30EC-9765-02AE-490161A199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30735"/>
            <a:ext cx="9144000" cy="4395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145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4350" y="0"/>
            <a:ext cx="8519650" cy="1080000"/>
          </a:xfrm>
        </p:spPr>
        <p:txBody>
          <a:bodyPr/>
          <a:lstStyle/>
          <a:p>
            <a:r>
              <a:rPr lang="cs-CZ" sz="2800" dirty="0"/>
              <a:t>Zpráva o realizaci projektu – Založení II.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32F175F-B176-96F1-B02C-662E11B2F4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632" y="1268760"/>
            <a:ext cx="7884368" cy="569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0090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64350" y="0"/>
            <a:ext cx="8772146" cy="1080000"/>
          </a:xfrm>
        </p:spPr>
        <p:txBody>
          <a:bodyPr/>
          <a:lstStyle/>
          <a:p>
            <a:r>
              <a:rPr lang="cs-CZ" sz="2800" dirty="0"/>
              <a:t>Zpráva o realizaci projektu – Založení III.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F15B3851-B680-204E-9297-441AE0B13F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227" y="1212681"/>
            <a:ext cx="8100392" cy="564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3672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1080000"/>
          </a:xfrm>
        </p:spPr>
        <p:txBody>
          <a:bodyPr/>
          <a:lstStyle/>
          <a:p>
            <a:pPr algn="ctr"/>
            <a:r>
              <a:rPr lang="cs-CZ" sz="2800" dirty="0"/>
              <a:t>Zpráva o realizaci projektu – Založení IV. 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79BF083-4774-43B1-9AB0-5CC1AC5DD8EE}" type="slidenum">
              <a:rPr kumimoji="0" lang="cs-CZ" sz="1050" b="1" i="0" u="none" strike="noStrike" kern="1200" cap="none" spc="0" normalizeH="0" baseline="0" noProof="0" smtClean="0">
                <a:ln>
                  <a:noFill/>
                </a:ln>
                <a:solidFill>
                  <a:srgbClr val="084A8B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050" b="1" i="0" u="none" strike="noStrike" kern="1200" cap="none" spc="0" normalizeH="0" baseline="0" noProof="0" dirty="0">
              <a:ln>
                <a:noFill/>
              </a:ln>
              <a:solidFill>
                <a:srgbClr val="084A8B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514190BB-0BF9-E335-0A10-0BBE0CC0FC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0892"/>
          <a:stretch/>
        </p:blipFill>
        <p:spPr>
          <a:xfrm>
            <a:off x="745439" y="1286166"/>
            <a:ext cx="7927280" cy="5409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061800"/>
      </p:ext>
    </p:extLst>
  </p:cSld>
  <p:clrMapOvr>
    <a:masterClrMapping/>
  </p:clrMapOvr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2FCF9BCABF3854AAB137087829D63AA" ma:contentTypeVersion="7" ma:contentTypeDescription="Vytvoří nový dokument" ma:contentTypeScope="" ma:versionID="f6f03f5b008ce72686bbcf691a7be2e8">
  <xsd:schema xmlns:xsd="http://www.w3.org/2001/XMLSchema" xmlns:xs="http://www.w3.org/2001/XMLSchema" xmlns:p="http://schemas.microsoft.com/office/2006/metadata/properties" xmlns:ns2="dfed548f-0517-4d39-90e3-3947398480c0" targetNamespace="http://schemas.microsoft.com/office/2006/metadata/properties" ma:root="true" ma:fieldsID="a9a9eb159e242e6dec8d2b5b6c497589" ns2:_="">
    <xsd:import namespace="dfed548f-0517-4d39-90e3-3947398480c0"/>
    <xsd:element name="properties">
      <xsd:complexType>
        <xsd:sequence>
          <xsd:element name="documentManagement">
            <xsd:complexType>
              <xsd:all>
                <xsd:element ref="ns2:AC_OriginalFileNa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ed548f-0517-4d39-90e3-3947398480c0" elementFormDefault="qualified">
    <xsd:import namespace="http://schemas.microsoft.com/office/2006/documentManagement/types"/>
    <xsd:import namespace="http://schemas.microsoft.com/office/infopath/2007/PartnerControls"/>
    <xsd:element name="AC_OriginalFileName" ma:index="8" nillable="true" ma:displayName="Original File Name" ma:internalName="AC_OriginalFileNam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C_OriginalFileName xmlns="dfed548f-0517-4d39-90e3-3947398480c0">W:\PUBLICITA\VIZUÁLNÍ_IDENTITA\sablony_word_ppt\prezentace.pptx</AC_OriginalFileName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6937348-7977-46A8-9818-642FB21DF6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ed548f-0517-4d39-90e3-3947398480c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3D88155-0E86-4D14-B6AF-C6806AEE9525}">
  <ds:schemaRefs>
    <ds:schemaRef ds:uri="http://purl.org/dc/dcmitype/"/>
    <ds:schemaRef ds:uri="http://schemas.microsoft.com/office/2006/documentManagement/types"/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dfed548f-0517-4d39-90e3-3947398480c0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5806EF36-2E80-4847-9151-E9C625552D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3279</TotalTime>
  <Words>2568</Words>
  <Application>Microsoft Office PowerPoint</Application>
  <PresentationFormat>Předvádění na obrazovce (4:3)</PresentationFormat>
  <Paragraphs>272</Paragraphs>
  <Slides>40</Slides>
  <Notes>20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40</vt:i4>
      </vt:variant>
    </vt:vector>
  </HeadingPairs>
  <TitlesOfParts>
    <vt:vector size="47" baseType="lpstr">
      <vt:lpstr>Arial</vt:lpstr>
      <vt:lpstr>Calibri</vt:lpstr>
      <vt:lpstr>Courier New</vt:lpstr>
      <vt:lpstr>Trebuchet MS</vt:lpstr>
      <vt:lpstr>Wingdings</vt:lpstr>
      <vt:lpstr>Wingdings 3</vt:lpstr>
      <vt:lpstr>prezentace</vt:lpstr>
      <vt:lpstr> seminář  pro příjemce OPZ+:   ZPRÁVA O REALIZACI  A ŽÁDOST O PLATBU  </vt:lpstr>
      <vt:lpstr>Obsah této prezentace</vt:lpstr>
      <vt:lpstr>Zpráva o realizaci (Zor)</vt:lpstr>
      <vt:lpstr>ZPRÁVA O REALIZACI PROJEKTU (ZoR)   </vt:lpstr>
      <vt:lpstr>Závěrečná zpráva o realizaci</vt:lpstr>
      <vt:lpstr>Zpráva o realizaci projektu – Založení I. </vt:lpstr>
      <vt:lpstr>Zpráva o realizaci projektu – Založení II. </vt:lpstr>
      <vt:lpstr>Zpráva o realizaci projektu – Založení III. </vt:lpstr>
      <vt:lpstr>Zpráva o realizaci projektu – Založení IV.  </vt:lpstr>
      <vt:lpstr>Zpráva o realizaci projektu – ZÁLOŽKY II. </vt:lpstr>
      <vt:lpstr>cílová skupina, indikátory</vt:lpstr>
      <vt:lpstr>Cílová skupina, indikátory</vt:lpstr>
      <vt:lpstr>Indikátory – 600 000 a 670 102</vt:lpstr>
      <vt:lpstr>Indikátory – 670 021, 670 031, 805 000</vt:lpstr>
      <vt:lpstr>Zpráva o realizaci - Indikátory </vt:lpstr>
      <vt:lpstr>Specifické datové položky </vt:lpstr>
      <vt:lpstr>Informační systém esf (IS ESF)</vt:lpstr>
      <vt:lpstr>dokumenty</vt:lpstr>
      <vt:lpstr>Zpráva o realizaci projektu - dokumenty</vt:lpstr>
      <vt:lpstr>Zpráva o realizaci projektu – dokončení   </vt:lpstr>
      <vt:lpstr>Nejčastější chyby Zor</vt:lpstr>
      <vt:lpstr>Žádost o platbu (ŽoP)</vt:lpstr>
      <vt:lpstr>ŽÁDOST O PLATBU</vt:lpstr>
      <vt:lpstr>Souhrnná soupiska</vt:lpstr>
      <vt:lpstr>SD-2 LIDSKÉ ZDROJE I.</vt:lpstr>
      <vt:lpstr>SD-2 LIDSKÉ ZDROJE II.</vt:lpstr>
      <vt:lpstr>SD-2 LIDSKÉ ZDROJE III.</vt:lpstr>
      <vt:lpstr>pracovní výkazy</vt:lpstr>
      <vt:lpstr>pracovní výkazy</vt:lpstr>
      <vt:lpstr>Pracovní výkazy – na co si dát pozor</vt:lpstr>
      <vt:lpstr>záložka SOUPISKA PŘÍJMŮ</vt:lpstr>
      <vt:lpstr>záložka  Dokumenty</vt:lpstr>
      <vt:lpstr>Záložka Souhrnná soupiska</vt:lpstr>
      <vt:lpstr>Obrazovka žádost o platbu</vt:lpstr>
      <vt:lpstr>Částka na krytí výdajů</vt:lpstr>
      <vt:lpstr>Čestná prohlášení</vt:lpstr>
      <vt:lpstr>Finalizace žádosti o platbu</vt:lpstr>
      <vt:lpstr>vrácení k přepracování </vt:lpstr>
      <vt:lpstr>Nejčastější chyby ŽoP</vt:lpstr>
      <vt:lpstr>děkujeme za pozornost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Bendová Šárka Mgr. (MPSV)</dc:creator>
  <cp:lastModifiedBy>Matějů Kristýna Mgr. (MPSV)</cp:lastModifiedBy>
  <cp:revision>350</cp:revision>
  <dcterms:created xsi:type="dcterms:W3CDTF">2015-02-20T08:23:15Z</dcterms:created>
  <dcterms:modified xsi:type="dcterms:W3CDTF">2025-08-06T07:19:56Z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0x010100A2FCF9BCABF3854AAB137087829D63AA</vt:lpwstr>
  </property>
</Properties>
</file>