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37"/>
  </p:notesMasterIdLst>
  <p:sldIdLst>
    <p:sldId id="256" r:id="rId5"/>
    <p:sldId id="274" r:id="rId6"/>
    <p:sldId id="1188" r:id="rId7"/>
    <p:sldId id="356" r:id="rId8"/>
    <p:sldId id="1186" r:id="rId9"/>
    <p:sldId id="1187" r:id="rId10"/>
    <p:sldId id="1174" r:id="rId11"/>
    <p:sldId id="354" r:id="rId12"/>
    <p:sldId id="1171" r:id="rId13"/>
    <p:sldId id="355" r:id="rId14"/>
    <p:sldId id="1175" r:id="rId15"/>
    <p:sldId id="359" r:id="rId16"/>
    <p:sldId id="357" r:id="rId17"/>
    <p:sldId id="361" r:id="rId18"/>
    <p:sldId id="362" r:id="rId19"/>
    <p:sldId id="1170" r:id="rId20"/>
    <p:sldId id="366" r:id="rId21"/>
    <p:sldId id="364" r:id="rId22"/>
    <p:sldId id="358" r:id="rId23"/>
    <p:sldId id="599" r:id="rId24"/>
    <p:sldId id="1177" r:id="rId25"/>
    <p:sldId id="1178" r:id="rId26"/>
    <p:sldId id="1179" r:id="rId27"/>
    <p:sldId id="1185" r:id="rId28"/>
    <p:sldId id="1182" r:id="rId29"/>
    <p:sldId id="1183" r:id="rId30"/>
    <p:sldId id="602" r:id="rId31"/>
    <p:sldId id="601" r:id="rId32"/>
    <p:sldId id="336" r:id="rId33"/>
    <p:sldId id="1176" r:id="rId34"/>
    <p:sldId id="305" r:id="rId35"/>
    <p:sldId id="296" r:id="rId36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" userDrawn="1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50662C6F-7C4C-2C2D-C07D-2ED47727DD29}" initials="NTM(" name="Nežiková Terézia Mgr. (MPSV)" providerId="AD" userId="S::terezia.nezikova@mpsv.cz::1850b8c9-3ef1-4a15-b4f7-25b5d4b8c991"/>
  <p188:author id="{57875C76-5B6C-DC41-3D0C-49112F9D7984}" initials="CTI(" name="Caklová Tereza Ing. (MPSV)" providerId="AD" userId="S::tereza.caklova@mpsv.cz::ac237b0f-fafa-4ec4-b50c-8ca7eaf230b5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horzBarState="maximized">
    <p:restoredLeft sz="14995" autoAdjust="false"/>
    <p:restoredTop sz="74089" autoAdjust="false"/>
  </p:normalViewPr>
  <p:slideViewPr>
    <p:cSldViewPr showGuides="true">
      <p:cViewPr varScale="true">
        <p:scale>
          <a:sx n="113" d="100"/>
          <a:sy n="113" d="100"/>
        </p:scale>
        <p:origin x="1590" y="114"/>
      </p:cViewPr>
      <p:guideLst>
        <p:guide orient="horz" pos="935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-55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2708" y="56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viewProps.xml" Type="http://schemas.openxmlformats.org/officeDocument/2006/relationships/viewProps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authors.xml" Type="http://schemas.microsoft.com/office/2018/10/relationships/authors" Id="rId42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tableStyles.xml" Type="http://schemas.openxmlformats.org/officeDocument/2006/relationships/tableStyles" Id="rId41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notesMasters/notesMaster1.xml" Type="http://schemas.openxmlformats.org/officeDocument/2006/relationships/notesMaster" Id="rId37"/>
    <Relationship Target="theme/theme1.xml" Type="http://schemas.openxmlformats.org/officeDocument/2006/relationships/theme" Id="rId40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presProps.xml" Type="http://schemas.openxmlformats.org/officeDocument/2006/relationships/presProps" Id="rId38"/>
</Relationships>

</file>

<file path=ppt/diagrams/colors1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3A82614E-8E08-4A6F-9BE2-8344A23B4E09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true"/>
      <dgm:spPr/>
      <dgm:t>
        <a:bodyPr/>
        <a:lstStyle/>
        <a:p>
          <a:endParaRPr lang="en-US"/>
        </a:p>
      </dgm:t>
    </dgm:pt>
    <dgm:pt modelId="{9B4D74F9-C4B7-4954-9B94-E4FA2E782789}">
      <dgm:prSet/>
      <dgm:spPr/>
      <dgm:t>
        <a:bodyPr/>
        <a:lstStyle/>
        <a:p>
          <a:r>
            <a:rPr lang="cs-CZ" dirty="false"/>
            <a:t>vyhlášení výzvy:  11. 10. 2024</a:t>
          </a:r>
          <a:endParaRPr lang="en-US" dirty="false"/>
        </a:p>
      </dgm:t>
    </dgm:pt>
    <dgm:pt modelId="{59E7E08A-D8DC-4EFF-9608-BAC63E74B9E0}" type="parTrans" cxnId="{C4031C01-F074-4920-AC73-0B455D7C546B}">
      <dgm:prSet/>
      <dgm:spPr/>
      <dgm:t>
        <a:bodyPr/>
        <a:lstStyle/>
        <a:p>
          <a:endParaRPr lang="en-US"/>
        </a:p>
      </dgm:t>
    </dgm:pt>
    <dgm:pt modelId="{E179314E-BBFF-4547-820B-2624C91B5E15}" type="sibTrans" cxnId="{C4031C01-F074-4920-AC73-0B455D7C546B}">
      <dgm:prSet/>
      <dgm:spPr/>
      <dgm:t>
        <a:bodyPr/>
        <a:lstStyle/>
        <a:p>
          <a:endParaRPr lang="en-US"/>
        </a:p>
      </dgm:t>
    </dgm:pt>
    <dgm:pt modelId="{E85E6407-BF85-44B4-86F0-DE9A7300D102}">
      <dgm:prSet/>
      <dgm:spPr/>
      <dgm:t>
        <a:bodyPr/>
        <a:lstStyle/>
        <a:p>
          <a:r>
            <a:rPr lang="cs-CZ" dirty="false"/>
            <a:t>ukončení výzvy: </a:t>
          </a:r>
        </a:p>
        <a:p>
          <a:r>
            <a:rPr lang="cs-CZ" dirty="false">
              <a:solidFill>
                <a:srgbClr val="FFFF00"/>
              </a:solidFill>
            </a:rPr>
            <a:t>13. 1. </a:t>
          </a:r>
          <a:r>
            <a:rPr lang="cs-CZ">
              <a:solidFill>
                <a:srgbClr val="FFFF00"/>
              </a:solidFill>
            </a:rPr>
            <a:t>2025 </a:t>
          </a:r>
          <a:r>
            <a:rPr lang="cs-CZ" dirty="false"/>
            <a:t>12:00 </a:t>
          </a:r>
          <a:r>
            <a:rPr lang="cs-CZ"/>
            <a:t>(kolová)</a:t>
          </a:r>
          <a:endParaRPr lang="en-US" dirty="false"/>
        </a:p>
      </dgm:t>
    </dgm:pt>
    <dgm:pt modelId="{80AD3F31-EE2B-4291-A324-032AD22211AC}" type="parTrans" cxnId="{3118D191-84F5-42C4-BB01-0664433FEE66}">
      <dgm:prSet/>
      <dgm:spPr/>
      <dgm:t>
        <a:bodyPr/>
        <a:lstStyle/>
        <a:p>
          <a:endParaRPr lang="en-US"/>
        </a:p>
      </dgm:t>
    </dgm:pt>
    <dgm:pt modelId="{9DE6562F-6E64-4D6C-876C-5C74AB5ED658}" type="sibTrans" cxnId="{3118D191-84F5-42C4-BB01-0664433FEE66}">
      <dgm:prSet/>
      <dgm:spPr/>
      <dgm:t>
        <a:bodyPr/>
        <a:lstStyle/>
        <a:p>
          <a:endParaRPr lang="en-US"/>
        </a:p>
      </dgm:t>
    </dgm:pt>
    <dgm:pt modelId="{B925160B-406E-456A-A2E3-325D89FD7E00}">
      <dgm:prSet/>
      <dgm:spPr/>
      <dgm:t>
        <a:bodyPr/>
        <a:lstStyle/>
        <a:p>
          <a:r>
            <a:rPr lang="cs-CZ" dirty="false"/>
            <a:t>alokace: </a:t>
          </a:r>
        </a:p>
        <a:p>
          <a:r>
            <a:rPr lang="cs-CZ" dirty="false"/>
            <a:t>80 mil. Kč</a:t>
          </a:r>
          <a:endParaRPr lang="en-US" dirty="false"/>
        </a:p>
      </dgm:t>
    </dgm:pt>
    <dgm:pt modelId="{398AB986-2A84-433A-8FE2-FF6B09CCD642}" type="parTrans" cxnId="{A032EAA9-18DA-483E-899E-12CFE42359A6}">
      <dgm:prSet/>
      <dgm:spPr/>
      <dgm:t>
        <a:bodyPr/>
        <a:lstStyle/>
        <a:p>
          <a:endParaRPr lang="en-US"/>
        </a:p>
      </dgm:t>
    </dgm:pt>
    <dgm:pt modelId="{B3A69AB6-719D-434B-BA7B-76DF4E364BDA}" type="sibTrans" cxnId="{A032EAA9-18DA-483E-899E-12CFE42359A6}">
      <dgm:prSet/>
      <dgm:spPr/>
      <dgm:t>
        <a:bodyPr/>
        <a:lstStyle/>
        <a:p>
          <a:endParaRPr lang="en-US"/>
        </a:p>
      </dgm:t>
    </dgm:pt>
    <dgm:pt modelId="{061FD0D9-2EF0-404C-9982-828AE5D2ADA9}">
      <dgm:prSet/>
      <dgm:spPr/>
      <dgm:t>
        <a:bodyPr/>
        <a:lstStyle/>
        <a:p>
          <a:r>
            <a:rPr lang="cs-CZ"/>
            <a:t>místo realizace: celá ČR</a:t>
          </a:r>
          <a:endParaRPr lang="en-US"/>
        </a:p>
      </dgm:t>
    </dgm:pt>
    <dgm:pt modelId="{BB72751C-B604-4887-A587-D6800E6C4791}" type="parTrans" cxnId="{7B6269FB-65D2-41CD-B922-7BE1BE751B54}">
      <dgm:prSet/>
      <dgm:spPr/>
      <dgm:t>
        <a:bodyPr/>
        <a:lstStyle/>
        <a:p>
          <a:endParaRPr lang="en-US"/>
        </a:p>
      </dgm:t>
    </dgm:pt>
    <dgm:pt modelId="{4664C024-F06B-45B6-A90E-8CCC8F2B1486}" type="sibTrans" cxnId="{7B6269FB-65D2-41CD-B922-7BE1BE751B54}">
      <dgm:prSet/>
      <dgm:spPr/>
      <dgm:t>
        <a:bodyPr/>
        <a:lstStyle/>
        <a:p>
          <a:endParaRPr lang="en-US"/>
        </a:p>
      </dgm:t>
    </dgm:pt>
    <dgm:pt modelId="{D766E01D-C1A7-4A8C-954D-4E33AC8A4B89}">
      <dgm:prSet/>
      <dgm:spPr/>
      <dgm:t>
        <a:bodyPr/>
        <a:lstStyle/>
        <a:p>
          <a:r>
            <a:rPr lang="cs-CZ" dirty="false"/>
            <a:t>min. výše: 1 mil. Kč – </a:t>
          </a:r>
        </a:p>
        <a:p>
          <a:r>
            <a:rPr lang="cs-CZ" dirty="false"/>
            <a:t>max. výše: 4 mil. Kč</a:t>
          </a:r>
          <a:endParaRPr lang="en-US" dirty="false"/>
        </a:p>
      </dgm:t>
    </dgm:pt>
    <dgm:pt modelId="{B70A63D5-F31E-446B-B417-258429367D9A}" type="parTrans" cxnId="{7A87896B-06E4-4ABD-8B4F-5D5F97EC2E28}">
      <dgm:prSet/>
      <dgm:spPr/>
      <dgm:t>
        <a:bodyPr/>
        <a:lstStyle/>
        <a:p>
          <a:endParaRPr lang="en-US"/>
        </a:p>
      </dgm:t>
    </dgm:pt>
    <dgm:pt modelId="{F38D0927-4B0E-4BEF-8E1D-119DDAB54034}" type="sibTrans" cxnId="{7A87896B-06E4-4ABD-8B4F-5D5F97EC2E28}">
      <dgm:prSet/>
      <dgm:spPr/>
      <dgm:t>
        <a:bodyPr/>
        <a:lstStyle/>
        <a:p>
          <a:endParaRPr lang="en-US"/>
        </a:p>
      </dgm:t>
    </dgm:pt>
    <dgm:pt modelId="{73885281-EB79-4203-A334-5300E0353B25}">
      <dgm:prSet/>
      <dgm:spPr/>
      <dgm:t>
        <a:bodyPr/>
        <a:lstStyle/>
        <a:p>
          <a:r>
            <a:rPr lang="cs-CZ" dirty="false"/>
            <a:t>max. délka projektu: 24 měsíců (nejpozději do </a:t>
          </a:r>
        </a:p>
        <a:p>
          <a:r>
            <a:rPr lang="cs-CZ" dirty="false"/>
            <a:t>31. 12. 2027)</a:t>
          </a:r>
          <a:endParaRPr lang="en-US" dirty="false"/>
        </a:p>
      </dgm:t>
    </dgm:pt>
    <dgm:pt modelId="{7C269402-B130-4768-AA5C-950FE330BA88}" type="parTrans" cxnId="{BFD6512A-93F6-4608-A396-45352C0D0E61}">
      <dgm:prSet/>
      <dgm:spPr/>
      <dgm:t>
        <a:bodyPr/>
        <a:lstStyle/>
        <a:p>
          <a:endParaRPr lang="en-US"/>
        </a:p>
      </dgm:t>
    </dgm:pt>
    <dgm:pt modelId="{CDD2E6A4-9CC4-4776-8755-2AD597E08D81}" type="sibTrans" cxnId="{BFD6512A-93F6-4608-A396-45352C0D0E61}">
      <dgm:prSet/>
      <dgm:spPr/>
      <dgm:t>
        <a:bodyPr/>
        <a:lstStyle/>
        <a:p>
          <a:endParaRPr lang="en-US"/>
        </a:p>
      </dgm:t>
    </dgm:pt>
    <dgm:pt modelId="{435D9A76-65A4-4F99-BC1B-8722F6ECC7B5}">
      <dgm:prSet/>
      <dgm:spPr/>
      <dgm:t>
        <a:bodyPr/>
        <a:lstStyle/>
        <a:p>
          <a:r>
            <a:rPr lang="cs-CZ" dirty="false"/>
            <a:t>míra spolufinancování:   5 % hradí příjemce</a:t>
          </a:r>
          <a:endParaRPr lang="en-US" dirty="false"/>
        </a:p>
      </dgm:t>
    </dgm:pt>
    <dgm:pt modelId="{9512F7EB-FBC3-470A-8F35-3BDAE53DB95D}" type="parTrans" cxnId="{7E77FE6B-ACF9-4540-9D00-2D477B44D243}">
      <dgm:prSet/>
      <dgm:spPr/>
      <dgm:t>
        <a:bodyPr/>
        <a:lstStyle/>
        <a:p>
          <a:endParaRPr lang="en-US"/>
        </a:p>
      </dgm:t>
    </dgm:pt>
    <dgm:pt modelId="{B78D8C22-8901-4C4F-A864-35F222240116}" type="sibTrans" cxnId="{7E77FE6B-ACF9-4540-9D00-2D477B44D243}">
      <dgm:prSet/>
      <dgm:spPr/>
      <dgm:t>
        <a:bodyPr/>
        <a:lstStyle/>
        <a:p>
          <a:endParaRPr lang="en-US"/>
        </a:p>
      </dgm:t>
    </dgm:pt>
    <dgm:pt modelId="{1C67E517-E966-4C80-85A7-C545267C247B}">
      <dgm:prSet/>
      <dgm:spPr/>
      <dgm:t>
        <a:bodyPr/>
        <a:lstStyle/>
        <a:p>
          <a:r>
            <a:rPr lang="cs-CZ" dirty="false"/>
            <a:t>partnerství: není relevantní</a:t>
          </a:r>
          <a:endParaRPr lang="en-US" dirty="false"/>
        </a:p>
      </dgm:t>
    </dgm:pt>
    <dgm:pt modelId="{0127BA87-8E80-4759-ACFC-76C44DB4FA12}" type="parTrans" cxnId="{43788959-5593-4E40-AF72-DFA28F3CC684}">
      <dgm:prSet/>
      <dgm:spPr/>
      <dgm:t>
        <a:bodyPr/>
        <a:lstStyle/>
        <a:p>
          <a:endParaRPr lang="cs-CZ"/>
        </a:p>
      </dgm:t>
    </dgm:pt>
    <dgm:pt modelId="{DDD1C1E0-A6A2-4A72-9371-FD8FBBB8B8A8}" type="sibTrans" cxnId="{43788959-5593-4E40-AF72-DFA28F3CC684}">
      <dgm:prSet/>
      <dgm:spPr/>
      <dgm:t>
        <a:bodyPr/>
        <a:lstStyle/>
        <a:p>
          <a:endParaRPr lang="cs-CZ"/>
        </a:p>
      </dgm:t>
    </dgm:pt>
    <dgm:pt modelId="{565D5F34-C21E-4B1D-9AE7-FE71D9B20B3B}">
      <dgm:prSet/>
      <dgm:spPr/>
      <dgm:t>
        <a:bodyPr/>
        <a:lstStyle/>
        <a:p>
          <a:r>
            <a:rPr lang="cs-CZ" dirty="false"/>
            <a:t>forma financování: ex ante</a:t>
          </a:r>
          <a:endParaRPr lang="en-US" dirty="false"/>
        </a:p>
      </dgm:t>
    </dgm:pt>
    <dgm:pt modelId="{F9B0C200-C680-438C-912B-CBB674EF742C}" type="parTrans" cxnId="{BB56CC44-2F3D-46A0-91BE-6130D80889D8}">
      <dgm:prSet/>
      <dgm:spPr/>
      <dgm:t>
        <a:bodyPr/>
        <a:lstStyle/>
        <a:p>
          <a:endParaRPr lang="cs-CZ"/>
        </a:p>
      </dgm:t>
    </dgm:pt>
    <dgm:pt modelId="{908EC322-0F46-4B2C-81BF-C33DD9E9A43F}" type="sibTrans" cxnId="{BB56CC44-2F3D-46A0-91BE-6130D80889D8}">
      <dgm:prSet/>
      <dgm:spPr/>
      <dgm:t>
        <a:bodyPr/>
        <a:lstStyle/>
        <a:p>
          <a:endParaRPr lang="cs-CZ"/>
        </a:p>
      </dgm:t>
    </dgm:pt>
    <dgm:pt modelId="{6AF60143-1027-4881-88E4-3BC5C574D3A2}" type="pres">
      <dgm:prSet presAssocID="{3A82614E-8E08-4A6F-9BE2-8344A23B4E09}" presName="diagram" presStyleCnt="0">
        <dgm:presLayoutVars>
          <dgm:dir/>
          <dgm:resizeHandles val="exact"/>
        </dgm:presLayoutVars>
      </dgm:prSet>
      <dgm:spPr/>
    </dgm:pt>
    <dgm:pt modelId="{B0D55495-D364-455F-ACB1-9F89141FBDBC}" type="pres">
      <dgm:prSet presAssocID="{9B4D74F9-C4B7-4954-9B94-E4FA2E782789}" presName="node" presStyleLbl="node1" presStyleIdx="0" presStyleCnt="9">
        <dgm:presLayoutVars>
          <dgm:bulletEnabled val="true"/>
        </dgm:presLayoutVars>
      </dgm:prSet>
      <dgm:spPr/>
    </dgm:pt>
    <dgm:pt modelId="{217FB8EF-3641-4B00-A9BE-FF08EE6F3460}" type="pres">
      <dgm:prSet presAssocID="{E179314E-BBFF-4547-820B-2624C91B5E15}" presName="sibTrans" presStyleCnt="0"/>
      <dgm:spPr/>
    </dgm:pt>
    <dgm:pt modelId="{DC1AA7C4-67D3-4893-B7D2-4D2FA0B8C5C6}" type="pres">
      <dgm:prSet presAssocID="{E85E6407-BF85-44B4-86F0-DE9A7300D102}" presName="node" presStyleLbl="node1" presStyleIdx="1" presStyleCnt="9">
        <dgm:presLayoutVars>
          <dgm:bulletEnabled val="true"/>
        </dgm:presLayoutVars>
      </dgm:prSet>
      <dgm:spPr/>
    </dgm:pt>
    <dgm:pt modelId="{81CDA18C-7BA6-4D41-BE91-E16FDE519A09}" type="pres">
      <dgm:prSet presAssocID="{9DE6562F-6E64-4D6C-876C-5C74AB5ED658}" presName="sibTrans" presStyleCnt="0"/>
      <dgm:spPr/>
    </dgm:pt>
    <dgm:pt modelId="{A642B1DA-A3D7-464F-810B-DA0881AA4284}" type="pres">
      <dgm:prSet presAssocID="{B925160B-406E-456A-A2E3-325D89FD7E00}" presName="node" presStyleLbl="node1" presStyleIdx="2" presStyleCnt="9">
        <dgm:presLayoutVars>
          <dgm:bulletEnabled val="true"/>
        </dgm:presLayoutVars>
      </dgm:prSet>
      <dgm:spPr/>
    </dgm:pt>
    <dgm:pt modelId="{91C41EC3-F45C-41F8-8AF0-4BCEBC7CD76A}" type="pres">
      <dgm:prSet presAssocID="{B3A69AB6-719D-434B-BA7B-76DF4E364BDA}" presName="sibTrans" presStyleCnt="0"/>
      <dgm:spPr/>
    </dgm:pt>
    <dgm:pt modelId="{6A2DE5F1-2E2C-47C5-B05C-B0FEA9B53665}" type="pres">
      <dgm:prSet presAssocID="{061FD0D9-2EF0-404C-9982-828AE5D2ADA9}" presName="node" presStyleLbl="node1" presStyleIdx="3" presStyleCnt="9">
        <dgm:presLayoutVars>
          <dgm:bulletEnabled val="true"/>
        </dgm:presLayoutVars>
      </dgm:prSet>
      <dgm:spPr/>
    </dgm:pt>
    <dgm:pt modelId="{2D25EEFF-638E-4487-AABA-E5FC5219AB19}" type="pres">
      <dgm:prSet presAssocID="{4664C024-F06B-45B6-A90E-8CCC8F2B1486}" presName="sibTrans" presStyleCnt="0"/>
      <dgm:spPr/>
    </dgm:pt>
    <dgm:pt modelId="{F53BD61F-3104-4102-A187-EE7B50F15DC8}" type="pres">
      <dgm:prSet presAssocID="{D766E01D-C1A7-4A8C-954D-4E33AC8A4B89}" presName="node" presStyleLbl="node1" presStyleIdx="4" presStyleCnt="9">
        <dgm:presLayoutVars>
          <dgm:bulletEnabled val="true"/>
        </dgm:presLayoutVars>
      </dgm:prSet>
      <dgm:spPr/>
    </dgm:pt>
    <dgm:pt modelId="{7B67E2F8-61FF-473D-BDAD-190072F8F6FB}" type="pres">
      <dgm:prSet presAssocID="{F38D0927-4B0E-4BEF-8E1D-119DDAB54034}" presName="sibTrans" presStyleCnt="0"/>
      <dgm:spPr/>
    </dgm:pt>
    <dgm:pt modelId="{47609DC5-3E6E-48FA-AAA9-29EF78546B64}" type="pres">
      <dgm:prSet presAssocID="{73885281-EB79-4203-A334-5300E0353B25}" presName="node" presStyleLbl="node1" presStyleIdx="5" presStyleCnt="9">
        <dgm:presLayoutVars>
          <dgm:bulletEnabled val="true"/>
        </dgm:presLayoutVars>
      </dgm:prSet>
      <dgm:spPr/>
    </dgm:pt>
    <dgm:pt modelId="{26EFE0B5-FA28-485C-AE41-3391005EA173}" type="pres">
      <dgm:prSet presAssocID="{CDD2E6A4-9CC4-4776-8755-2AD597E08D81}" presName="sibTrans" presStyleCnt="0"/>
      <dgm:spPr/>
    </dgm:pt>
    <dgm:pt modelId="{99096151-BF09-438B-BE87-C3C90E94B51D}" type="pres">
      <dgm:prSet presAssocID="{435D9A76-65A4-4F99-BC1B-8722F6ECC7B5}" presName="node" presStyleLbl="node1" presStyleIdx="6" presStyleCnt="9">
        <dgm:presLayoutVars>
          <dgm:bulletEnabled val="true"/>
        </dgm:presLayoutVars>
      </dgm:prSet>
      <dgm:spPr/>
    </dgm:pt>
    <dgm:pt modelId="{5A188B01-AF38-4681-B39E-0CA50E3DF845}" type="pres">
      <dgm:prSet presAssocID="{B78D8C22-8901-4C4F-A864-35F222240116}" presName="sibTrans" presStyleCnt="0"/>
      <dgm:spPr/>
    </dgm:pt>
    <dgm:pt modelId="{4BC495F1-E1EE-47B7-A783-28ED7F2343A5}" type="pres">
      <dgm:prSet presAssocID="{1C67E517-E966-4C80-85A7-C545267C247B}" presName="node" presStyleLbl="node1" presStyleIdx="7" presStyleCnt="9">
        <dgm:presLayoutVars>
          <dgm:bulletEnabled val="true"/>
        </dgm:presLayoutVars>
      </dgm:prSet>
      <dgm:spPr/>
    </dgm:pt>
    <dgm:pt modelId="{DB53FBA4-01D9-4528-8380-7FF15311497C}" type="pres">
      <dgm:prSet presAssocID="{DDD1C1E0-A6A2-4A72-9371-FD8FBBB8B8A8}" presName="sibTrans" presStyleCnt="0"/>
      <dgm:spPr/>
    </dgm:pt>
    <dgm:pt modelId="{81A90E0E-299F-4BB5-8072-172343E9E0A0}" type="pres">
      <dgm:prSet presAssocID="{565D5F34-C21E-4B1D-9AE7-FE71D9B20B3B}" presName="node" presStyleLbl="node1" presStyleIdx="8" presStyleCnt="9">
        <dgm:presLayoutVars>
          <dgm:bulletEnabled val="true"/>
        </dgm:presLayoutVars>
      </dgm:prSet>
      <dgm:spPr/>
    </dgm:pt>
  </dgm:ptLst>
  <dgm:cxnLst>
    <dgm:cxn modelId="{C4031C01-F074-4920-AC73-0B455D7C546B}" srcId="{3A82614E-8E08-4A6F-9BE2-8344A23B4E09}" destId="{9B4D74F9-C4B7-4954-9B94-E4FA2E782789}" srcOrd="0" destOrd="0" parTransId="{59E7E08A-D8DC-4EFF-9608-BAC63E74B9E0}" sibTransId="{E179314E-BBFF-4547-820B-2624C91B5E15}"/>
    <dgm:cxn modelId="{2288D820-251D-43FB-AF49-016F27B3EB20}" type="presOf" srcId="{9B4D74F9-C4B7-4954-9B94-E4FA2E782789}" destId="{B0D55495-D364-455F-ACB1-9F89141FBDBC}" srcOrd="0" destOrd="0" presId="urn:microsoft.com/office/officeart/2005/8/layout/default"/>
    <dgm:cxn modelId="{A7610A24-3C06-4D70-ACB6-FF5608DC8D33}" type="presOf" srcId="{D766E01D-C1A7-4A8C-954D-4E33AC8A4B89}" destId="{F53BD61F-3104-4102-A187-EE7B50F15DC8}" srcOrd="0" destOrd="0" presId="urn:microsoft.com/office/officeart/2005/8/layout/default"/>
    <dgm:cxn modelId="{4E18AF24-02E4-4D22-AC07-C8D6D339E201}" type="presOf" srcId="{E85E6407-BF85-44B4-86F0-DE9A7300D102}" destId="{DC1AA7C4-67D3-4893-B7D2-4D2FA0B8C5C6}" srcOrd="0" destOrd="0" presId="urn:microsoft.com/office/officeart/2005/8/layout/default"/>
    <dgm:cxn modelId="{BFD6512A-93F6-4608-A396-45352C0D0E61}" srcId="{3A82614E-8E08-4A6F-9BE2-8344A23B4E09}" destId="{73885281-EB79-4203-A334-5300E0353B25}" srcOrd="5" destOrd="0" parTransId="{7C269402-B130-4768-AA5C-950FE330BA88}" sibTransId="{CDD2E6A4-9CC4-4776-8755-2AD597E08D81}"/>
    <dgm:cxn modelId="{BB56CC44-2F3D-46A0-91BE-6130D80889D8}" srcId="{3A82614E-8E08-4A6F-9BE2-8344A23B4E09}" destId="{565D5F34-C21E-4B1D-9AE7-FE71D9B20B3B}" srcOrd="8" destOrd="0" parTransId="{F9B0C200-C680-438C-912B-CBB674EF742C}" sibTransId="{908EC322-0F46-4B2C-81BF-C33DD9E9A43F}"/>
    <dgm:cxn modelId="{5A227D65-D7F8-4F7A-B165-8834D90528EE}" type="presOf" srcId="{3A82614E-8E08-4A6F-9BE2-8344A23B4E09}" destId="{6AF60143-1027-4881-88E4-3BC5C574D3A2}" srcOrd="0" destOrd="0" presId="urn:microsoft.com/office/officeart/2005/8/layout/default"/>
    <dgm:cxn modelId="{7A87896B-06E4-4ABD-8B4F-5D5F97EC2E28}" srcId="{3A82614E-8E08-4A6F-9BE2-8344A23B4E09}" destId="{D766E01D-C1A7-4A8C-954D-4E33AC8A4B89}" srcOrd="4" destOrd="0" parTransId="{B70A63D5-F31E-446B-B417-258429367D9A}" sibTransId="{F38D0927-4B0E-4BEF-8E1D-119DDAB54034}"/>
    <dgm:cxn modelId="{7E77FE6B-ACF9-4540-9D00-2D477B44D243}" srcId="{3A82614E-8E08-4A6F-9BE2-8344A23B4E09}" destId="{435D9A76-65A4-4F99-BC1B-8722F6ECC7B5}" srcOrd="6" destOrd="0" parTransId="{9512F7EB-FBC3-470A-8F35-3BDAE53DB95D}" sibTransId="{B78D8C22-8901-4C4F-A864-35F222240116}"/>
    <dgm:cxn modelId="{43788959-5593-4E40-AF72-DFA28F3CC684}" srcId="{3A82614E-8E08-4A6F-9BE2-8344A23B4E09}" destId="{1C67E517-E966-4C80-85A7-C545267C247B}" srcOrd="7" destOrd="0" parTransId="{0127BA87-8E80-4759-ACFC-76C44DB4FA12}" sibTransId="{DDD1C1E0-A6A2-4A72-9371-FD8FBBB8B8A8}"/>
    <dgm:cxn modelId="{65CAD487-501F-4855-AA1B-BE5BD4540065}" type="presOf" srcId="{73885281-EB79-4203-A334-5300E0353B25}" destId="{47609DC5-3E6E-48FA-AAA9-29EF78546B64}" srcOrd="0" destOrd="0" presId="urn:microsoft.com/office/officeart/2005/8/layout/default"/>
    <dgm:cxn modelId="{3118D191-84F5-42C4-BB01-0664433FEE66}" srcId="{3A82614E-8E08-4A6F-9BE2-8344A23B4E09}" destId="{E85E6407-BF85-44B4-86F0-DE9A7300D102}" srcOrd="1" destOrd="0" parTransId="{80AD3F31-EE2B-4291-A324-032AD22211AC}" sibTransId="{9DE6562F-6E64-4D6C-876C-5C74AB5ED658}"/>
    <dgm:cxn modelId="{A032EAA9-18DA-483E-899E-12CFE42359A6}" srcId="{3A82614E-8E08-4A6F-9BE2-8344A23B4E09}" destId="{B925160B-406E-456A-A2E3-325D89FD7E00}" srcOrd="2" destOrd="0" parTransId="{398AB986-2A84-433A-8FE2-FF6B09CCD642}" sibTransId="{B3A69AB6-719D-434B-BA7B-76DF4E364BDA}"/>
    <dgm:cxn modelId="{FABE83C0-7D78-47FE-A1CC-E3A5EC3AE5B3}" type="presOf" srcId="{B925160B-406E-456A-A2E3-325D89FD7E00}" destId="{A642B1DA-A3D7-464F-810B-DA0881AA4284}" srcOrd="0" destOrd="0" presId="urn:microsoft.com/office/officeart/2005/8/layout/default"/>
    <dgm:cxn modelId="{0595CED5-173F-4996-BE30-E3C3642096A0}" type="presOf" srcId="{435D9A76-65A4-4F99-BC1B-8722F6ECC7B5}" destId="{99096151-BF09-438B-BE87-C3C90E94B51D}" srcOrd="0" destOrd="0" presId="urn:microsoft.com/office/officeart/2005/8/layout/default"/>
    <dgm:cxn modelId="{874F48EE-41B1-41BC-B405-C8AC32D80B9E}" type="presOf" srcId="{565D5F34-C21E-4B1D-9AE7-FE71D9B20B3B}" destId="{81A90E0E-299F-4BB5-8072-172343E9E0A0}" srcOrd="0" destOrd="0" presId="urn:microsoft.com/office/officeart/2005/8/layout/default"/>
    <dgm:cxn modelId="{884639F5-9532-4741-8110-2465B5B29BB3}" type="presOf" srcId="{1C67E517-E966-4C80-85A7-C545267C247B}" destId="{4BC495F1-E1EE-47B7-A783-28ED7F2343A5}" srcOrd="0" destOrd="0" presId="urn:microsoft.com/office/officeart/2005/8/layout/default"/>
    <dgm:cxn modelId="{7B6269FB-65D2-41CD-B922-7BE1BE751B54}" srcId="{3A82614E-8E08-4A6F-9BE2-8344A23B4E09}" destId="{061FD0D9-2EF0-404C-9982-828AE5D2ADA9}" srcOrd="3" destOrd="0" parTransId="{BB72751C-B604-4887-A587-D6800E6C4791}" sibTransId="{4664C024-F06B-45B6-A90E-8CCC8F2B1486}"/>
    <dgm:cxn modelId="{A4E38DFE-82B9-4422-BE5E-C488DEB989B0}" type="presOf" srcId="{061FD0D9-2EF0-404C-9982-828AE5D2ADA9}" destId="{6A2DE5F1-2E2C-47C5-B05C-B0FEA9B53665}" srcOrd="0" destOrd="0" presId="urn:microsoft.com/office/officeart/2005/8/layout/default"/>
    <dgm:cxn modelId="{00848A6C-196B-46D1-94E7-B43F48669D8C}" type="presParOf" srcId="{6AF60143-1027-4881-88E4-3BC5C574D3A2}" destId="{B0D55495-D364-455F-ACB1-9F89141FBDBC}" srcOrd="0" destOrd="0" presId="urn:microsoft.com/office/officeart/2005/8/layout/default"/>
    <dgm:cxn modelId="{5A0E8B94-1681-42C6-877D-7FA144D7B9FF}" type="presParOf" srcId="{6AF60143-1027-4881-88E4-3BC5C574D3A2}" destId="{217FB8EF-3641-4B00-A9BE-FF08EE6F3460}" srcOrd="1" destOrd="0" presId="urn:microsoft.com/office/officeart/2005/8/layout/default"/>
    <dgm:cxn modelId="{E3BBE3A7-FCF7-4BFF-BB5B-A0273599A57F}" type="presParOf" srcId="{6AF60143-1027-4881-88E4-3BC5C574D3A2}" destId="{DC1AA7C4-67D3-4893-B7D2-4D2FA0B8C5C6}" srcOrd="2" destOrd="0" presId="urn:microsoft.com/office/officeart/2005/8/layout/default"/>
    <dgm:cxn modelId="{A6BCD6B2-42B5-4851-B1B8-30CA5669BD00}" type="presParOf" srcId="{6AF60143-1027-4881-88E4-3BC5C574D3A2}" destId="{81CDA18C-7BA6-4D41-BE91-E16FDE519A09}" srcOrd="3" destOrd="0" presId="urn:microsoft.com/office/officeart/2005/8/layout/default"/>
    <dgm:cxn modelId="{FE21E143-CDA0-4EB2-B2AA-C3C60FD744BE}" type="presParOf" srcId="{6AF60143-1027-4881-88E4-3BC5C574D3A2}" destId="{A642B1DA-A3D7-464F-810B-DA0881AA4284}" srcOrd="4" destOrd="0" presId="urn:microsoft.com/office/officeart/2005/8/layout/default"/>
    <dgm:cxn modelId="{331B8CE8-A9E5-4A89-A81B-90E1E1E51759}" type="presParOf" srcId="{6AF60143-1027-4881-88E4-3BC5C574D3A2}" destId="{91C41EC3-F45C-41F8-8AF0-4BCEBC7CD76A}" srcOrd="5" destOrd="0" presId="urn:microsoft.com/office/officeart/2005/8/layout/default"/>
    <dgm:cxn modelId="{0CC3326F-EB64-467A-91B9-499FF4328DB8}" type="presParOf" srcId="{6AF60143-1027-4881-88E4-3BC5C574D3A2}" destId="{6A2DE5F1-2E2C-47C5-B05C-B0FEA9B53665}" srcOrd="6" destOrd="0" presId="urn:microsoft.com/office/officeart/2005/8/layout/default"/>
    <dgm:cxn modelId="{28EFF078-7FE6-46C9-975A-E7CA341D8680}" type="presParOf" srcId="{6AF60143-1027-4881-88E4-3BC5C574D3A2}" destId="{2D25EEFF-638E-4487-AABA-E5FC5219AB19}" srcOrd="7" destOrd="0" presId="urn:microsoft.com/office/officeart/2005/8/layout/default"/>
    <dgm:cxn modelId="{1D60E017-E342-46C0-8EE5-6A3D6A11883D}" type="presParOf" srcId="{6AF60143-1027-4881-88E4-3BC5C574D3A2}" destId="{F53BD61F-3104-4102-A187-EE7B50F15DC8}" srcOrd="8" destOrd="0" presId="urn:microsoft.com/office/officeart/2005/8/layout/default"/>
    <dgm:cxn modelId="{A1A24E3D-A3AF-4789-BB68-F2CA7D8C76FA}" type="presParOf" srcId="{6AF60143-1027-4881-88E4-3BC5C574D3A2}" destId="{7B67E2F8-61FF-473D-BDAD-190072F8F6FB}" srcOrd="9" destOrd="0" presId="urn:microsoft.com/office/officeart/2005/8/layout/default"/>
    <dgm:cxn modelId="{0B59B9BC-250D-40AB-94A9-995C75DD7A4F}" type="presParOf" srcId="{6AF60143-1027-4881-88E4-3BC5C574D3A2}" destId="{47609DC5-3E6E-48FA-AAA9-29EF78546B64}" srcOrd="10" destOrd="0" presId="urn:microsoft.com/office/officeart/2005/8/layout/default"/>
    <dgm:cxn modelId="{A2603123-4990-4AE2-8738-913018CEB3EA}" type="presParOf" srcId="{6AF60143-1027-4881-88E4-3BC5C574D3A2}" destId="{26EFE0B5-FA28-485C-AE41-3391005EA173}" srcOrd="11" destOrd="0" presId="urn:microsoft.com/office/officeart/2005/8/layout/default"/>
    <dgm:cxn modelId="{10F9E240-B53E-4662-A29F-0C3AA2B32663}" type="presParOf" srcId="{6AF60143-1027-4881-88E4-3BC5C574D3A2}" destId="{99096151-BF09-438B-BE87-C3C90E94B51D}" srcOrd="12" destOrd="0" presId="urn:microsoft.com/office/officeart/2005/8/layout/default"/>
    <dgm:cxn modelId="{E87F078C-21FD-47E1-937F-7D4E27C3BB6D}" type="presParOf" srcId="{6AF60143-1027-4881-88E4-3BC5C574D3A2}" destId="{5A188B01-AF38-4681-B39E-0CA50E3DF845}" srcOrd="13" destOrd="0" presId="urn:microsoft.com/office/officeart/2005/8/layout/default"/>
    <dgm:cxn modelId="{766908FE-43F9-485F-93EC-29933D437CBE}" type="presParOf" srcId="{6AF60143-1027-4881-88E4-3BC5C574D3A2}" destId="{4BC495F1-E1EE-47B7-A783-28ED7F2343A5}" srcOrd="14" destOrd="0" presId="urn:microsoft.com/office/officeart/2005/8/layout/default"/>
    <dgm:cxn modelId="{DFFBF22C-2D14-4D51-A0B9-0BB7A031949C}" type="presParOf" srcId="{6AF60143-1027-4881-88E4-3BC5C574D3A2}" destId="{DB53FBA4-01D9-4528-8380-7FF15311497C}" srcOrd="15" destOrd="0" presId="urn:microsoft.com/office/officeart/2005/8/layout/default"/>
    <dgm:cxn modelId="{0555973E-AEE5-4AC5-A5D4-C38B92AB99CA}" type="presParOf" srcId="{6AF60143-1027-4881-88E4-3BC5C574D3A2}" destId="{81A90E0E-299F-4BB5-8072-172343E9E0A0}" srcOrd="16" destOrd="0" presId="urn:microsoft.com/office/officeart/2005/8/layout/default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relId="rId7" minVer="http://schemas.openxmlformats.org/drawingml/2006/diagram"/>
    </a:ext>
  </dgm:extLst>
</dgm:dataModel>
</file>

<file path=ppt/diagrams/drawing1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B0D55495-D364-455F-ACB1-9F89141FBDBC}">
      <dsp:nvSpPr>
        <dsp:cNvPr id="0" name=""/>
        <dsp:cNvSpPr/>
      </dsp:nvSpPr>
      <dsp:spPr>
        <a:xfrm>
          <a:off x="0" y="9141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vyhlášení výzvy:  11. 10. 2024</a:t>
          </a:r>
          <a:endParaRPr lang="en-US" sz="2000" kern="1200" dirty="false"/>
        </a:p>
      </dsp:txBody>
      <dsp:txXfrm>
        <a:off x="0" y="9141"/>
        <a:ext cx="2475135" cy="1485081"/>
      </dsp:txXfrm>
    </dsp:sp>
    <dsp:sp modelId="{DC1AA7C4-67D3-4893-B7D2-4D2FA0B8C5C6}">
      <dsp:nvSpPr>
        <dsp:cNvPr id="0" name=""/>
        <dsp:cNvSpPr/>
      </dsp:nvSpPr>
      <dsp:spPr>
        <a:xfrm>
          <a:off x="2722648" y="9141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ukončení výzvy: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>
              <a:solidFill>
                <a:srgbClr val="FFFF00"/>
              </a:solidFill>
            </a:rPr>
            <a:t>13. 1. </a:t>
          </a:r>
          <a:r>
            <a:rPr lang="cs-CZ" sz="2000" kern="1200">
              <a:solidFill>
                <a:srgbClr val="FFFF00"/>
              </a:solidFill>
            </a:rPr>
            <a:t>2025 </a:t>
          </a:r>
          <a:r>
            <a:rPr lang="cs-CZ" sz="2000" kern="1200" dirty="false"/>
            <a:t>12:00 </a:t>
          </a:r>
          <a:r>
            <a:rPr lang="cs-CZ" sz="2000" kern="1200"/>
            <a:t>(kolová)</a:t>
          </a:r>
          <a:endParaRPr lang="en-US" sz="2000" kern="1200" dirty="false"/>
        </a:p>
      </dsp:txBody>
      <dsp:txXfrm>
        <a:off x="2722648" y="9141"/>
        <a:ext cx="2475135" cy="1485081"/>
      </dsp:txXfrm>
    </dsp:sp>
    <dsp:sp modelId="{A642B1DA-A3D7-464F-810B-DA0881AA4284}">
      <dsp:nvSpPr>
        <dsp:cNvPr id="0" name=""/>
        <dsp:cNvSpPr/>
      </dsp:nvSpPr>
      <dsp:spPr>
        <a:xfrm>
          <a:off x="5445297" y="9141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alokace: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80 mil. Kč</a:t>
          </a:r>
          <a:endParaRPr lang="en-US" sz="2000" kern="1200" dirty="false"/>
        </a:p>
      </dsp:txBody>
      <dsp:txXfrm>
        <a:off x="5445297" y="9141"/>
        <a:ext cx="2475135" cy="1485081"/>
      </dsp:txXfrm>
    </dsp:sp>
    <dsp:sp modelId="{6A2DE5F1-2E2C-47C5-B05C-B0FEA9B53665}">
      <dsp:nvSpPr>
        <dsp:cNvPr id="0" name=""/>
        <dsp:cNvSpPr/>
      </dsp:nvSpPr>
      <dsp:spPr>
        <a:xfrm>
          <a:off x="0" y="1741735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místo realizace: celá ČR</a:t>
          </a:r>
          <a:endParaRPr lang="en-US" sz="2000" kern="1200"/>
        </a:p>
      </dsp:txBody>
      <dsp:txXfrm>
        <a:off x="0" y="1741735"/>
        <a:ext cx="2475135" cy="1485081"/>
      </dsp:txXfrm>
    </dsp:sp>
    <dsp:sp modelId="{F53BD61F-3104-4102-A187-EE7B50F15DC8}">
      <dsp:nvSpPr>
        <dsp:cNvPr id="0" name=""/>
        <dsp:cNvSpPr/>
      </dsp:nvSpPr>
      <dsp:spPr>
        <a:xfrm>
          <a:off x="2722648" y="1741735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min. výše: 1 mil. Kč –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max. výše: 4 mil. Kč</a:t>
          </a:r>
          <a:endParaRPr lang="en-US" sz="2000" kern="1200" dirty="false"/>
        </a:p>
      </dsp:txBody>
      <dsp:txXfrm>
        <a:off x="2722648" y="1741735"/>
        <a:ext cx="2475135" cy="1485081"/>
      </dsp:txXfrm>
    </dsp:sp>
    <dsp:sp modelId="{47609DC5-3E6E-48FA-AAA9-29EF78546B64}">
      <dsp:nvSpPr>
        <dsp:cNvPr id="0" name=""/>
        <dsp:cNvSpPr/>
      </dsp:nvSpPr>
      <dsp:spPr>
        <a:xfrm>
          <a:off x="5445297" y="1741735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max. délka projektu: 24 měsíců (nejpozději do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31. 12. 2027)</a:t>
          </a:r>
          <a:endParaRPr lang="en-US" sz="2000" kern="1200" dirty="false"/>
        </a:p>
      </dsp:txBody>
      <dsp:txXfrm>
        <a:off x="5445297" y="1741735"/>
        <a:ext cx="2475135" cy="1485081"/>
      </dsp:txXfrm>
    </dsp:sp>
    <dsp:sp modelId="{99096151-BF09-438B-BE87-C3C90E94B51D}">
      <dsp:nvSpPr>
        <dsp:cNvPr id="0" name=""/>
        <dsp:cNvSpPr/>
      </dsp:nvSpPr>
      <dsp:spPr>
        <a:xfrm>
          <a:off x="0" y="3474330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míra spolufinancování:   5 % hradí příjemce</a:t>
          </a:r>
          <a:endParaRPr lang="en-US" sz="2000" kern="1200" dirty="false"/>
        </a:p>
      </dsp:txBody>
      <dsp:txXfrm>
        <a:off x="0" y="3474330"/>
        <a:ext cx="2475135" cy="1485081"/>
      </dsp:txXfrm>
    </dsp:sp>
    <dsp:sp modelId="{4BC495F1-E1EE-47B7-A783-28ED7F2343A5}">
      <dsp:nvSpPr>
        <dsp:cNvPr id="0" name=""/>
        <dsp:cNvSpPr/>
      </dsp:nvSpPr>
      <dsp:spPr>
        <a:xfrm>
          <a:off x="2722648" y="3474330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partnerství: není relevantní</a:t>
          </a:r>
          <a:endParaRPr lang="en-US" sz="2000" kern="1200" dirty="false"/>
        </a:p>
      </dsp:txBody>
      <dsp:txXfrm>
        <a:off x="2722648" y="3474330"/>
        <a:ext cx="2475135" cy="1485081"/>
      </dsp:txXfrm>
    </dsp:sp>
    <dsp:sp modelId="{81A90E0E-299F-4BB5-8072-172343E9E0A0}">
      <dsp:nvSpPr>
        <dsp:cNvPr id="0" name=""/>
        <dsp:cNvSpPr/>
      </dsp:nvSpPr>
      <dsp:spPr>
        <a:xfrm>
          <a:off x="5445297" y="3474330"/>
          <a:ext cx="2475135" cy="1485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false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false" vert="horz" wrap="square" lIns="76200" tIns="76200" rIns="76200" bIns="76200" numCol="1" spcCol="1270" anchor="ctr" anchorCtr="false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false"/>
            <a:t>forma financování: ex ante</a:t>
          </a:r>
          <a:endParaRPr lang="en-US" sz="2000" kern="1200" dirty="false"/>
        </a:p>
      </dsp:txBody>
      <dsp:txXfrm>
        <a:off x="5445297" y="3474330"/>
        <a:ext cx="2475135" cy="1485081"/>
      </dsp:txXfrm>
    </dsp:sp>
  </dsp:spTree>
</dsp:drawing>
</file>

<file path=ppt/diagrams/layout1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3">
          <dgm:prSet phldr="true"/>
        </dgm:pt>
        <dgm:pt modelId="4">
          <dgm:prSet phldr="true"/>
        </dgm:pt>
        <dgm:pt modelId="5">
          <dgm:prSet phldr="true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 axis="" ptType="" hideLastTrans="" st="" cnt="" step="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r:blip="">
      <dgm:adjLst/>
    </dgm:shape>
    <dgm:presOf axis="" ptType="" hideLastTrans="" st="" cnt="" step=""/>
    <dgm:constrLst>
      <dgm:constr type="w" for="ch" forName="node" refType="w"/>
      <dgm:constr fact="0.6" type="h" for="ch" forName="node" refType="w" refFor="ch" refForName="node"/>
      <dgm:constr fact="0.1" type="w" for="ch" forName="sibTrans" refType="w" refFor="ch" refForName="node"/>
      <dgm:constr type="sp" refType="w" refFor="ch" refForName="sibTrans"/>
      <dgm:constr op="equ" val="65.0" type="primFontSz" for="ch" forName="node"/>
    </dgm:constrLst>
    <dgm:ruleLst/>
    <dgm:forEach name="Name3" axis="ch" ptType="node" hideLastTrans="" st="" cnt="" step="">
      <dgm:layoutNode name="node">
        <dgm:varLst>
          <dgm:bulletEnabled val="true"/>
        </dgm:varLst>
        <dgm:alg type="tx"/>
        <dgm:shape type="rect" r:blip="">
          <dgm:adjLst/>
        </dgm:shape>
        <dgm:presOf axis="desOrSelf" ptType="node" hideLastTrans="" st="" cnt="" step=""/>
        <dgm:constrLst>
          <dgm:constr fact="0.3" type="lMarg" refType="primFontSz"/>
          <dgm:constr fact="0.3" type="rMarg" refType="primFontSz"/>
          <dgm:constr fact="0.3" type="tMarg" refType="primFontSz"/>
          <dgm:constr fact="0.3" type="bMarg" refType="primFontSz"/>
        </dgm:constrLst>
        <dgm:ruleLst>
          <dgm:rule val="5.0" fact="NaN" max="NaN" type="primFontSz"/>
        </dgm:ruleLst>
      </dgm:layoutNode>
      <dgm:forEach name="Name4" axis="followSib" ptType="sibTrans" hideLastTrans="" st="" cnt="1" step="">
        <dgm:layoutNode name="sibTrans">
          <dgm:alg type="sp"/>
          <dgm:shape r:blip="">
            <dgm:adjLst/>
          </dgm:shape>
          <dgm:presOf axis="" ptType="" hideLastTrans="" st="" cnt="" step=""/>
          <dgm:constrLst/>
          <dgm:ruleLst/>
        </dgm:layoutNode>
      </dgm:forEach>
    </dgm:forEach>
  </dgm:layoutNode>
</dgm:layoutDef>
</file>

<file path=ppt/diagrams/quickStyle1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25.10.2024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204D55AE-6DB1-4133-8DF3-110168361375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518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EA60AB54-93BE-48B3-B786-0DC093B2A83A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221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C49CAE97-0766-4110-9714-C28BD444F7E3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542255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00CD243C-18A2-4FB1-925A-BA86967D36D4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000" dirty="false"/>
          </a:p>
        </p:txBody>
      </p:sp>
    </p:spTree>
    <p:extLst>
      <p:ext uri="{BB962C8B-B14F-4D97-AF65-F5344CB8AC3E}">
        <p14:creationId xmlns:p14="http://schemas.microsoft.com/office/powerpoint/2010/main" val="3981856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  <p:sp>
        <p:nvSpPr>
          <p:cNvPr id="8" name="Zástupný symbol pro poznámky 7">
            <a:extLst>
              <a:ext uri="{FF2B5EF4-FFF2-40B4-BE49-F238E27FC236}">
                <a16:creationId xmlns:a16="http://schemas.microsoft.com/office/drawing/2014/main" id="{D4CC8FA4-08EE-45CB-A969-8BD81F9CCD1E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5726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32567FDE-648E-4C26-9F8E-10C12A9D4CA7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04949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32567FDE-648E-4C26-9F8E-10C12A9D4CA7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42982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AAD773B7-B973-440B-B7CE-424B806BD959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8589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282E4205-674F-4246-90D1-30072C5686B9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874259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013552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5879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9BCCDB5B-3614-413F-8C4D-C0E16F638AFF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469389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227493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297488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5359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43111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136078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611134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30790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7075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7514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PRŮBĚŽNÁ – žádosti o podporu se hodnotí průběžně dle pořadí podání do vyčerpání alokace výzvy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5374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464337EA-2DE9-4D08-B5A1-540F1DBC10A1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sz="1800" strike="sngStrike" dirty="false"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1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10D4487E-5B9D-4A8C-8A47-F0BF5090CD95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1842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10D4487E-5B9D-4A8C-8A47-F0BF5090CD95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94156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trike="sngStrike" dirty="false"/>
              <a:t> </a:t>
            </a:r>
            <a:endParaRPr lang="cs-CZ" b="true" strike="sngStrike" dirty="false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52136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BA916A84-B300-4902-8724-FB4E57808780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5525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BA916A84-B300-4902-8724-FB4E57808780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1290245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60361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5" name="Skupina 24">
            <a:extLst>
              <a:ext uri="{FF2B5EF4-FFF2-40B4-BE49-F238E27FC236}">
                <a16:creationId xmlns:a16="http://schemas.microsoft.com/office/drawing/2014/main" id="{C53207CB-D164-458D-A58D-116869EFD9AC}"/>
              </a:ext>
            </a:extLst>
          </p:cNvPr>
          <p:cNvGrpSpPr/>
          <p:nvPr userDrawn="true"/>
        </p:nvGrpSpPr>
        <p:grpSpPr>
          <a:xfrm>
            <a:off x="378869" y="1119982"/>
            <a:ext cx="8352928" cy="22642"/>
            <a:chOff x="378869" y="1119982"/>
            <a:chExt cx="8352928" cy="22642"/>
          </a:xfrm>
        </p:grpSpPr>
        <p:cxnSp>
          <p:nvCxnSpPr>
            <p:cNvPr id="18" name="Přímá spojnice 17"/>
            <p:cNvCxnSpPr>
              <a:cxnSpLocks/>
            </p:cNvCxnSpPr>
            <p:nvPr userDrawn="true"/>
          </p:nvCxnSpPr>
          <p:spPr>
            <a:xfrm flipV="true">
              <a:off x="378869" y="1129768"/>
              <a:ext cx="8280920" cy="1285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>
              <a:extLst>
                <a:ext uri="{FF2B5EF4-FFF2-40B4-BE49-F238E27FC236}">
                  <a16:creationId xmlns:a16="http://schemas.microsoft.com/office/drawing/2014/main" id="{E3BF7380-7E68-4D81-99BF-138B5C97049D}"/>
                </a:ext>
              </a:extLst>
            </p:cNvPr>
            <p:cNvCxnSpPr>
              <a:cxnSpLocks/>
            </p:cNvCxnSpPr>
            <p:nvPr userDrawn="true"/>
          </p:nvCxnSpPr>
          <p:spPr>
            <a:xfrm>
              <a:off x="6859589" y="1119982"/>
              <a:ext cx="1872208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3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Mode="External" Target="https://www.esfcr.cz/formulare-a-pokyny-pro-uzavreni-pravniho-aktu-a-vzory-pravnich-aktu-opz-plus" Type="http://schemas.openxmlformats.org/officeDocument/2006/relationships/hyperlink" Id="rId3"/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Mode="External" Target="https://www.esfcr.cz/vyzva-079-opz-plus" Type="http://schemas.openxmlformats.org/officeDocument/2006/relationships/hyperlink" Id="rId3"/>
    <Relationship TargetMode="External" Target="https://www.esfcr.cz/monitorovani-podporenych-osob-opz-plus" Type="http://schemas.openxmlformats.org/officeDocument/2006/relationships/hyperlink" Id="rId7"/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formulare-a-pokyny-potrebne-v-ramci-pripravy-zadosti-o-podporu-opz-plus" Type="http://schemas.openxmlformats.org/officeDocument/2006/relationships/hyperlink" Id="rId6"/>
    <Relationship TargetMode="External" Target="https://www.esfcr.cz/pravidla-pro-zadatele-a-prijemce-opz-plus/-/dokument/18400695" Type="http://schemas.openxmlformats.org/officeDocument/2006/relationships/hyperlink" Id="rId5"/>
    <Relationship TargetMode="External" Target="https://www.esfcr.cz/pravidla-pro-zadatele-a-prijemce-opz-plus" Type="http://schemas.openxmlformats.org/officeDocument/2006/relationships/hyperlink" Id="rId4"/>
</Relationships>

</file>

<file path=ppt/slides/_rels/slide3.xml.rels><?xml version="1.0" encoding="UTF-8" standalone="yes"?>
<Relationships xmlns="http://schemas.openxmlformats.org/package/2006/relationships">
    <Relationship Target="../diagrams/data1.xml" Type="http://schemas.openxmlformats.org/officeDocument/2006/relationships/diagramData" Id="rId3"/>
    <Relationship Target="../diagrams/drawing1.xml" Type="http://schemas.microsoft.com/office/2007/relationships/diagramDrawing" Id="rId7"/>
    <Relationship Target="../notesSlides/notesSlide3.xml" Type="http://schemas.openxmlformats.org/officeDocument/2006/relationships/notesSlide" Id="rId2"/>
    <Relationship Target="../slideLayouts/slideLayout7.xml" Type="http://schemas.openxmlformats.org/officeDocument/2006/relationships/slideLayout" Id="rId1"/>
    <Relationship Target="../diagrams/colors1.xml" Type="http://schemas.openxmlformats.org/officeDocument/2006/relationships/diagramColors" Id="rId6"/>
    <Relationship Target="../diagrams/quickStyle1.xml" Type="http://schemas.openxmlformats.org/officeDocument/2006/relationships/diagramQuickStyle" Id="rId5"/>
    <Relationship Target="../diagrams/layout1.xml" Type="http://schemas.openxmlformats.org/officeDocument/2006/relationships/diagramLayout" Id="rId4"/>
</Relationships>

</file>

<file path=ppt/slides/_rels/slide30.xml.rels><?xml version="1.0" encoding="UTF-8" standalone="yes"?>
<Relationships xmlns="http://schemas.openxmlformats.org/package/2006/relationships">
    <Relationship TargetMode="External" Target="https://www.esfcr.cz/akce-ridiciho-organu-opz-plus/-/asset_publisher/0vxsQYRpZsom/content/seminar-pro-zadatele-v-ramci-vyzvy-079-opz-" Type="http://schemas.openxmlformats.org/officeDocument/2006/relationships/hyperlink" Id="rId3"/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forum.esfcr.cz/" Type="http://schemas.openxmlformats.org/officeDocument/2006/relationships/hyperlink" Id="rId4"/>
</Relationships>

</file>

<file path=ppt/slides/_rels/slide31.xml.rels><?xml version="1.0" encoding="UTF-8" standalone="yes"?>
<Relationships xmlns="http://schemas.openxmlformats.org/package/2006/relationships">
    <Relationship Target="../media/image6.jpeg" Type="http://schemas.openxmlformats.org/officeDocument/2006/relationships/image" Id="rId3"/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Mode="External" Target="mailto:petra.hodacova@mpsv.cz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295274" y="2132856"/>
            <a:ext cx="7848726" cy="136815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cs-CZ" sz="3200" kern="1200" dirty="false">
                <a:latin typeface="+mn-lt"/>
                <a:ea typeface="+mn-ea"/>
                <a:cs typeface="+mn-cs"/>
              </a:rPr>
              <a:t>SEMINÁŘ PRO ŽADATELE výzvy 079</a:t>
            </a:r>
            <a:br>
              <a:rPr lang="cs-CZ" sz="2400" kern="1200" dirty="false">
                <a:latin typeface="+mn-lt"/>
                <a:ea typeface="+mn-ea"/>
                <a:cs typeface="+mn-cs"/>
              </a:rPr>
            </a:br>
            <a:r>
              <a:rPr lang="cs-CZ" sz="2400" kern="1200" dirty="false">
                <a:latin typeface="+mn-lt"/>
                <a:ea typeface="+mn-ea"/>
                <a:cs typeface="+mn-cs"/>
              </a:rPr>
              <a:t>budování kapacit a profesionalizace </a:t>
            </a:r>
            <a:r>
              <a:rPr lang="cs-CZ" sz="2400" kern="1200" dirty="false" err="true">
                <a:latin typeface="+mn-lt"/>
                <a:ea typeface="+mn-ea"/>
                <a:cs typeface="+mn-cs"/>
              </a:rPr>
              <a:t>nno</a:t>
            </a:r>
            <a:r>
              <a:rPr lang="cs-CZ" sz="2400" kern="1200" dirty="false">
                <a:latin typeface="+mn-lt"/>
                <a:ea typeface="+mn-ea"/>
                <a:cs typeface="+mn-cs"/>
              </a:rPr>
              <a:t> (2)</a:t>
            </a:r>
            <a:br>
              <a:rPr lang="cs-CZ" sz="2000" u="sng" dirty="false">
                <a:solidFill>
                  <a:srgbClr val="0070C0"/>
                </a:solidFill>
              </a:rPr>
            </a:br>
            <a:endParaRPr lang="cs-CZ" sz="32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295274" y="3789040"/>
            <a:ext cx="7957246" cy="1152128"/>
          </a:xfrm>
        </p:spPr>
        <p:txBody>
          <a:bodyPr/>
          <a:lstStyle/>
          <a:p>
            <a:r>
              <a:rPr lang="cs-CZ" sz="2400" dirty="false"/>
              <a:t>Ing. Ivana Nováková, Ph.D.</a:t>
            </a:r>
          </a:p>
          <a:p>
            <a:r>
              <a:rPr lang="cs-CZ" sz="2400" dirty="false"/>
              <a:t>Mgr. Petra Hodačová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4" y="2276872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89040"/>
            <a:ext cx="540000" cy="540000"/>
          </a:xfrm>
        </p:spPr>
      </p:pic>
      <p:pic>
        <p:nvPicPr>
          <p:cNvPr id="7" name="Zástupný symbol pro obrázek 15">
            <a:extLst>
              <a:ext uri="{FF2B5EF4-FFF2-40B4-BE49-F238E27FC236}">
                <a16:creationId xmlns:a16="http://schemas.microsoft.com/office/drawing/2014/main" id="{84F7BFCC-0EED-4510-B285-EFBA91E053B7}"/>
              </a:ext>
            </a:extLst>
          </p:cNvPr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09280"/>
            <a:ext cx="540000" cy="540000"/>
          </a:xfrm>
        </p:spPr>
      </p:pic>
      <p:sp>
        <p:nvSpPr>
          <p:cNvPr id="8" name="Zástupný symbol pro text 1">
            <a:extLst>
              <a:ext uri="{FF2B5EF4-FFF2-40B4-BE49-F238E27FC236}">
                <a16:creationId xmlns:a16="http://schemas.microsoft.com/office/drawing/2014/main" id="{0E2F5291-DAA0-4B8E-BF0D-98850B503579}"/>
              </a:ext>
            </a:extLst>
          </p:cNvPr>
          <p:cNvSpPr>
            <a:spLocks noGrp="true"/>
          </p:cNvSpPr>
          <p:nvPr>
            <p:ph type="body" sz="quarter" idx="14"/>
          </p:nvPr>
        </p:nvSpPr>
        <p:spPr>
          <a:xfrm>
            <a:off x="1363310" y="5409280"/>
            <a:ext cx="7272000" cy="540000"/>
          </a:xfrm>
        </p:spPr>
        <p:txBody>
          <a:bodyPr/>
          <a:lstStyle/>
          <a:p>
            <a:r>
              <a:rPr lang="cs-CZ" sz="2400" dirty="false"/>
              <a:t>23. 10. 2024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výzvy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512" y="1413256"/>
            <a:ext cx="8784976" cy="528274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kumimoji="false" lang="cs-CZ" sz="1800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posilování personálních kapacit zastřešujících NNO (viz. 3.3.1., 3.3.2., 3.3.3.)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Spolupráce zastřešujících NNO se svými členy,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propojenými subjekty, pobočkami/organizačními složkami, jejichž zájmy a potřeby zastřešující NNO hájí (např. změna ve způsobu komunikace, zlepšení financování zastřešující organizace, posílení spolupráce zastřešujících NNO s dalšími aktéry trhu na lokální i národní úrovni, včetně výměny informací a know-how).</a:t>
            </a:r>
            <a:endParaRPr lang="cs-CZ" sz="1600" b="true" dirty="false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Posílení personálních kapacit zastřešující organizace prostřednictvím financování nových nebo navýšení stávajících prac. úvazků.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</a:rPr>
              <a:t>Vzdělávání zaměstnanců a dobrovolníků zastřešující organizace, které je přímo vázané na podporované aktivity</a:t>
            </a:r>
          </a:p>
          <a:p>
            <a:pPr marL="0" indent="0" algn="ctr">
              <a:buNone/>
            </a:pPr>
            <a:r>
              <a:rPr lang="cs-CZ" sz="2000" b="true" dirty="false">
                <a:solidFill>
                  <a:srgbClr val="FF0000"/>
                </a:solidFill>
              </a:rPr>
              <a:t>Podporovány nebudou vzdělávací aktivity pro zaměstnance členských organizací a jejich dobrovolníky.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Podpora členských organizací a jejich dobrovolníků bude možná formou metodické podpory, konzultací a poradenství, viz podporované aktivity. </a:t>
            </a:r>
          </a:p>
          <a:p>
            <a:pPr marL="0" indent="0">
              <a:buNone/>
            </a:pPr>
            <a:endParaRPr lang="cs-CZ" sz="20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9586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výzvy </a:t>
            </a:r>
            <a:br>
              <a:rPr lang="cs-CZ" dirty="false"/>
            </a:br>
            <a:r>
              <a:rPr lang="cs-CZ" dirty="false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413256"/>
            <a:ext cx="8424000" cy="5282744"/>
          </a:xfrm>
        </p:spPr>
        <p:txBody>
          <a:bodyPr/>
          <a:lstStyle/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rozvoje a posílení </a:t>
            </a:r>
            <a:r>
              <a:rPr lang="cs-CZ" sz="20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metodické podpory a poradenství vůči členským organizacím, propojeným/sdruženým subjektům, pobočkám/organizačním složkám </a:t>
            </a:r>
          </a:p>
          <a:p>
            <a:pPr marL="0" lv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- </a:t>
            </a:r>
            <a:r>
              <a:rPr lang="pt-BR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efektivního řízení a odbornosti</a:t>
            </a:r>
            <a:endParaRPr lang="cs-CZ" sz="18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- rozvoj práce s členskou základnou/propojenými subjekty/pobočkami/ 		  organizačními složkami</a:t>
            </a: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pl-PL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efektivní komunikace, podpora osvěty</a:t>
            </a:r>
            <a:endParaRPr lang="cs-CZ" sz="2000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Podpora udržitelnosti </a:t>
            </a: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 err="true"/>
              <a:t>Advokační</a:t>
            </a:r>
            <a:r>
              <a:rPr lang="cs-CZ" sz="2000" dirty="false"/>
              <a:t> a </a:t>
            </a:r>
            <a:r>
              <a:rPr lang="cs-CZ" sz="2000" dirty="false" err="true"/>
              <a:t>watchdogové</a:t>
            </a:r>
            <a:r>
              <a:rPr lang="cs-CZ" sz="2000" dirty="false"/>
              <a:t> činnosti </a:t>
            </a:r>
          </a:p>
          <a:p>
            <a:pPr marL="0" lv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2000" dirty="false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</a:t>
            </a:r>
            <a:r>
              <a:rPr lang="cs-CZ" sz="1600" b="true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případě žadatelů podpořených ve výzvě č. 03_22_039 Budování kapacit a profesionalizace NNO (1) nebude opakovaně podporována tvorba/aktualizace dokumentace (tj. např. plánů, strategií), která již v projektech byla vytvořena.</a:t>
            </a:r>
          </a:p>
          <a:p>
            <a:pPr marL="0" lv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13801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- 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24221" y="1484784"/>
            <a:ext cx="842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true" u="sng" dirty="false"/>
              <a:t>Závazné</a:t>
            </a:r>
          </a:p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endParaRPr lang="cs-CZ" b="true" u="sng" dirty="false"/>
          </a:p>
          <a:p>
            <a:pPr marL="0" marR="0" lvl="0" indent="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Minimální hodnota indikátoru 600 000 Celkový počet účastníků na úrovni 4.</a:t>
            </a:r>
          </a:p>
          <a:p>
            <a:pPr marL="0" indent="0">
              <a:buNone/>
            </a:pPr>
            <a:r>
              <a:rPr lang="cs-CZ" b="true" u="sng" dirty="false"/>
              <a:t>Vykazované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770A148C-5352-4E14-BC7E-33B91D0DACF3}"/>
              </a:ext>
            </a:extLst>
          </p:cNvPr>
          <p:cNvGraphicFramePr>
            <a:graphicFrameLocks noGrp="true"/>
          </p:cNvGraphicFramePr>
          <p:nvPr/>
        </p:nvGraphicFramePr>
        <p:xfrm>
          <a:off x="379963" y="1978927"/>
          <a:ext cx="8512515" cy="1594089"/>
        </p:xfrm>
        <a:graphic>
          <a:graphicData uri="http://schemas.openxmlformats.org/drawingml/2006/table">
            <a:tbl>
              <a:tblPr firstRow="true" bandRow="true">
                <a:tableStyleId>{793D81CF-94F2-401A-BA57-92F5A7B2D0C5}</a:tableStyleId>
              </a:tblPr>
              <a:tblGrid>
                <a:gridCol w="1071880">
                  <a:extLst>
                    <a:ext uri="{9D8B030D-6E8A-4147-A177-3AD203B41FA5}">
                      <a16:colId xmlns:a16="http://schemas.microsoft.com/office/drawing/2014/main" val="1880324723"/>
                    </a:ext>
                  </a:extLst>
                </a:gridCol>
                <a:gridCol w="4199170">
                  <a:extLst>
                    <a:ext uri="{9D8B030D-6E8A-4147-A177-3AD203B41FA5}">
                      <a16:colId xmlns:a16="http://schemas.microsoft.com/office/drawing/2014/main" val="1485466435"/>
                    </a:ext>
                  </a:extLst>
                </a:gridCol>
                <a:gridCol w="1967889">
                  <a:extLst>
                    <a:ext uri="{9D8B030D-6E8A-4147-A177-3AD203B41FA5}">
                      <a16:colId xmlns:a16="http://schemas.microsoft.com/office/drawing/2014/main" val="3950504294"/>
                    </a:ext>
                  </a:extLst>
                </a:gridCol>
                <a:gridCol w="1273576">
                  <a:extLst>
                    <a:ext uri="{9D8B030D-6E8A-4147-A177-3AD203B41FA5}">
                      <a16:colId xmlns:a16="http://schemas.microsoft.com/office/drawing/2014/main" val="3248968866"/>
                    </a:ext>
                  </a:extLst>
                </a:gridCol>
              </a:tblGrid>
              <a:tr h="422679">
                <a:tc>
                  <a:txBody>
                    <a:bodyPr/>
                    <a:lstStyle/>
                    <a:p>
                      <a:r>
                        <a:rPr lang="cs-CZ" dirty="false"/>
                        <a:t>Kód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Indikátor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Měrná jednotka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Typ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186165"/>
                  </a:ext>
                </a:extLst>
              </a:tr>
              <a:tr h="348450">
                <a:tc>
                  <a:txBody>
                    <a:bodyPr/>
                    <a:lstStyle/>
                    <a:p>
                      <a:r>
                        <a:rPr lang="cs-CZ" sz="1600" dirty="false"/>
                        <a:t>600 000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Celkový počet účastníků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Účastníci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Výstup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1818983"/>
                  </a:ext>
                </a:extLst>
              </a:tr>
              <a:tr h="569497">
                <a:tc>
                  <a:txBody>
                    <a:bodyPr/>
                    <a:lstStyle/>
                    <a:p>
                      <a:r>
                        <a:rPr lang="cs-CZ" sz="1600" dirty="false"/>
                        <a:t>805 000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kern="120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Počet napsaných a zveřejněných analytických </a:t>
                      </a:r>
                      <a:br>
                        <a:rPr lang="cs-CZ" sz="1600" kern="120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600" kern="120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strategických dokumentů (vč. evaluačních)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Dokumenty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Výstup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571819"/>
                  </a:ext>
                </a:extLst>
              </a:tr>
            </a:tbl>
          </a:graphicData>
        </a:graphic>
      </p:graphicFrame>
      <p:graphicFrame>
        <p:nvGraphicFramePr>
          <p:cNvPr id="8" name="Tabulka 5">
            <a:extLst>
              <a:ext uri="{FF2B5EF4-FFF2-40B4-BE49-F238E27FC236}">
                <a16:creationId xmlns:a16="http://schemas.microsoft.com/office/drawing/2014/main" id="{F7B54197-3E6E-44E1-B7DE-7E4BC44926A0}"/>
              </a:ext>
            </a:extLst>
          </p:cNvPr>
          <p:cNvGraphicFramePr>
            <a:graphicFrameLocks noGrp="true"/>
          </p:cNvGraphicFramePr>
          <p:nvPr/>
        </p:nvGraphicFramePr>
        <p:xfrm>
          <a:off x="379962" y="4581128"/>
          <a:ext cx="8512515" cy="717898"/>
        </p:xfrm>
        <a:graphic>
          <a:graphicData uri="http://schemas.openxmlformats.org/drawingml/2006/table">
            <a:tbl>
              <a:tblPr firstRow="true" bandRow="true">
                <a:tableStyleId>{793D81CF-94F2-401A-BA57-92F5A7B2D0C5}</a:tableStyleId>
              </a:tblPr>
              <a:tblGrid>
                <a:gridCol w="1267459">
                  <a:extLst>
                    <a:ext uri="{9D8B030D-6E8A-4147-A177-3AD203B41FA5}">
                      <a16:colId xmlns:a16="http://schemas.microsoft.com/office/drawing/2014/main" val="1880324723"/>
                    </a:ext>
                  </a:extLst>
                </a:gridCol>
                <a:gridCol w="4004699">
                  <a:extLst>
                    <a:ext uri="{9D8B030D-6E8A-4147-A177-3AD203B41FA5}">
                      <a16:colId xmlns:a16="http://schemas.microsoft.com/office/drawing/2014/main" val="1485466435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950504294"/>
                    </a:ext>
                  </a:extLst>
                </a:gridCol>
                <a:gridCol w="1296141">
                  <a:extLst>
                    <a:ext uri="{9D8B030D-6E8A-4147-A177-3AD203B41FA5}">
                      <a16:colId xmlns:a16="http://schemas.microsoft.com/office/drawing/2014/main" val="3248968866"/>
                    </a:ext>
                  </a:extLst>
                </a:gridCol>
              </a:tblGrid>
              <a:tr h="382618">
                <a:tc>
                  <a:txBody>
                    <a:bodyPr/>
                    <a:lstStyle/>
                    <a:p>
                      <a:r>
                        <a:rPr lang="cs-CZ" sz="1600" dirty="false"/>
                        <a:t>Kód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Indikátor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Měrná jednotka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Typ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186165"/>
                  </a:ext>
                </a:extLst>
              </a:tr>
              <a:tr h="121890">
                <a:tc>
                  <a:txBody>
                    <a:bodyPr/>
                    <a:lstStyle/>
                    <a:p>
                      <a:r>
                        <a:rPr lang="cs-CZ" sz="1600" dirty="false"/>
                        <a:t>679 001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Počet podpořených Romů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Osoby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Výstup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571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634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- CÍLOVÉ SKUPINY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F1927621-6944-4694-BDD7-ED93FFB1DAEA}"/>
              </a:ext>
            </a:extLst>
          </p:cNvPr>
          <p:cNvGraphicFramePr>
            <a:graphicFrameLocks noGrp="true"/>
          </p:cNvGraphicFramePr>
          <p:nvPr>
            <p:ph idx="1"/>
          </p:nvPr>
        </p:nvGraphicFramePr>
        <p:xfrm>
          <a:off x="467544" y="1556792"/>
          <a:ext cx="8172456" cy="421071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40450">
                  <a:extLst>
                    <a:ext uri="{9D8B030D-6E8A-4147-A177-3AD203B41FA5}">
                      <a16:colId xmlns:a16="http://schemas.microsoft.com/office/drawing/2014/main" val="3738312379"/>
                    </a:ext>
                  </a:extLst>
                </a:gridCol>
                <a:gridCol w="5232006">
                  <a:extLst>
                    <a:ext uri="{9D8B030D-6E8A-4147-A177-3AD203B41FA5}">
                      <a16:colId xmlns:a16="http://schemas.microsoft.com/office/drawing/2014/main" val="3217144622"/>
                    </a:ext>
                  </a:extLst>
                </a:gridCol>
              </a:tblGrid>
              <a:tr h="544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Kategorie CS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Definice cílové skupiny (CS)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5568485"/>
                  </a:ext>
                </a:extLst>
              </a:tr>
              <a:tr h="14889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Poskytovatelé a zadavatelé sociálních služeb, služeb pro rodiny a děti a dalších služeb na podporu sociálního začleňování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313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 účely této výzvy se uvedenou CS rozumí:</a:t>
                      </a:r>
                    </a:p>
                    <a:p>
                      <a:pPr marL="342900" lvl="0" indent="-255588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Další organizace působící v oblasti podpory sociálního začleňování,</a:t>
                      </a:r>
                    </a:p>
                    <a:p>
                      <a:pPr marL="342900" lvl="0" indent="-255588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Zaměstnanci poskytovatelů služeb a dalších organizací působících v oblasti podpory sociálního začleňování.</a:t>
                      </a:r>
                    </a:p>
                    <a:p>
                      <a:pPr marL="87312" lvl="0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endParaRPr lang="cs-CZ" sz="1800" b="false" kern="1200" dirty="false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8566149"/>
                  </a:ext>
                </a:extLst>
              </a:tr>
              <a:tr h="15174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Dobrovolníci působící </a:t>
                      </a:r>
                      <a:b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 oblasti sociálních služeb </a:t>
                      </a:r>
                      <a:b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 sociální integrace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Dobrovolníci podle § 115 odst. 2 zákona </a:t>
                      </a:r>
                      <a:b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č. 108/2006 Sb., o sociálních službách, a podle § 3 zákona č. 198/2002 Sb., o dobrovolnické službě a další dobrovolníci, kteří mají uzavřenou smlouvu o dobrovolné činnosti dle platné legislativy ČR.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3318394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24424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Způsobilost osobních nákladů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462412"/>
            <a:ext cx="8064000" cy="4846908"/>
          </a:xfrm>
        </p:spPr>
        <p:txBody>
          <a:bodyPr/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Způsobilé přímé osobní náklady v rámci této výzvy jsou pouze pozice uvedené v příloze č. 1 této výzvy „Pomůcka pro stanovení osobních nákladů“.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Způsobilé přímé osobní náklady v rámci této výzvy jsou pouze tyto pozice: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28900" lvl="2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cs-CZ" sz="1800" dirty="false">
                <a:latin typeface="Arial" panose="020B0604020202020204" pitchFamily="34" charset="0"/>
                <a:cs typeface="Arial" panose="020B0604020202020204" pitchFamily="34" charset="0"/>
              </a:rPr>
              <a:t>Manažer;</a:t>
            </a:r>
          </a:p>
          <a:p>
            <a:pPr marL="828900" lvl="2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cs-CZ" sz="1800" dirty="false">
                <a:latin typeface="Arial" panose="020B0604020202020204" pitchFamily="34" charset="0"/>
                <a:cs typeface="Arial" panose="020B0604020202020204" pitchFamily="34" charset="0"/>
              </a:rPr>
              <a:t>Manažer fundraisingu / komunikace;</a:t>
            </a:r>
          </a:p>
          <a:p>
            <a:pPr marL="828900" lvl="2" indent="-342900" algn="just">
              <a:spcAft>
                <a:spcPts val="1200"/>
              </a:spcAft>
              <a:buFont typeface="+mj-lt"/>
              <a:buAutoNum type="alphaLcParenR"/>
            </a:pPr>
            <a:r>
              <a:rPr lang="cs-CZ" sz="1800" dirty="false">
                <a:latin typeface="Arial" panose="020B0604020202020204" pitchFamily="34" charset="0"/>
                <a:cs typeface="Arial" panose="020B0604020202020204" pitchFamily="34" charset="0"/>
              </a:rPr>
              <a:t>Specialista.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Názvy pozic musí být zachovány. V žádosti nemusí být obsaženy všechny uvedené pozice, ale nemohou zde být uvedeny jiné, nežli jsou jmenované. Může docházet ke kumulaci pozic.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Ostatní osobní výdaje a veškeré výdaje, které nepatří do osobních nákladů, budou hrazeny paušálem 40 % z osobních nákladů.</a:t>
            </a:r>
          </a:p>
          <a:p>
            <a:pPr marL="0" indent="0"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01772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12776"/>
            <a:ext cx="8532480" cy="4680520"/>
          </a:xfrm>
        </p:spPr>
        <p:txBody>
          <a:bodyPr/>
          <a:lstStyle/>
          <a:p>
            <a:pPr marL="0" lv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000" b="true" dirty="false"/>
              <a:t>A) MANAŽER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Měsíční sazba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: dle tabulky </a:t>
            </a: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Obvyklé ceny, mzdy, platy 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viz pozice Odborný gestor/garant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true" dirty="false">
                <a:latin typeface="Arial" panose="020B0604020202020204" pitchFamily="34" charset="0"/>
                <a:cs typeface="Arial" panose="020B0604020202020204" pitchFamily="34" charset="0"/>
              </a:rPr>
              <a:t>Náplň práce: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manažerská práce v oblasti rozvoje organizace a lidských zdrojů: odborné konzultace, odborná stanoviska, metodická podpora, vzdělávání a poradenství zaměstnancům za účelem zvýšení profesionality a odbornosti v oblasti fungování organizace, naplňování cílů činnosti organizace a řízení kvality poskytovaných služeb, posilování odborné základny organizace; účast na školení v oblasti řízení/managementu;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manažerská a koordinační práce v oblasti rozvoje práce s členskou základnou/propojenými subjekty/pobočkami/organizačními složkami: informování a edukace, sdílení dobré praxe, přenos zahraničních zkušeností, metodická podpora/vedení, poradenství a mentoring, odborné konzultace zaměstnancům členských organizací/propojených subjektů/poboček/organizačních složek za účelem zvýšení jejich profesionality.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72283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84784"/>
            <a:ext cx="8388480" cy="4491200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000" b="true" dirty="false"/>
              <a:t>B) MANAŽER FUNDRAISINGU / KOMUNIKACE (1)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b="true" dirty="false"/>
              <a:t>Měsíční sazba</a:t>
            </a:r>
            <a:r>
              <a:rPr lang="cs-CZ" sz="1600" dirty="false"/>
              <a:t>: dle tabulky </a:t>
            </a:r>
            <a:r>
              <a:rPr lang="cs-CZ" sz="1600" b="true" dirty="false"/>
              <a:t>Obvyklé ceny, mzdy, platy </a:t>
            </a:r>
            <a:r>
              <a:rPr lang="cs-CZ" sz="1600" dirty="false"/>
              <a:t>(viz pozice PR manažer).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1000" dirty="false"/>
          </a:p>
          <a:p>
            <a:pPr mar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true" dirty="false"/>
              <a:t>Náplň práce</a:t>
            </a:r>
            <a:r>
              <a:rPr lang="cs-CZ" sz="1800" dirty="false"/>
              <a:t>:</a:t>
            </a:r>
          </a:p>
          <a:p>
            <a:pPr marL="342900" lvl="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vytváří, naplňuje, monitoruje a vyhodnocuje fundraisingové/komunikační strategie, analýzy financování, plány diverzifikace zdrojů, nastavuje procesy generující vlastní příjmy;</a:t>
            </a:r>
          </a:p>
          <a:p>
            <a:pPr marL="342900" lvl="0" indent="-342900" algn="just">
              <a:lnSpc>
                <a:spcPct val="100000"/>
              </a:lnSpc>
              <a:spcBef>
                <a:spcPts val="300"/>
              </a:spcBef>
              <a:spcAft>
                <a:spcPts val="425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zodpovídá za naplňování koncepce fundraisingové a komunikační strategie, vytváří a aktualizuje databázi dárců, udržuje a rozšiřuje portfolio dárců a systematicky o dárce pečuje; </a:t>
            </a:r>
          </a:p>
          <a:p>
            <a:pPr marL="342900" lvl="0" indent="-342900" algn="just">
              <a:lnSpc>
                <a:spcPct val="100000"/>
              </a:lnSpc>
              <a:spcAft>
                <a:spcPts val="425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odborně vede fundraisingové aktivity včetně crowdfundingu, vymýšlí nové aktivity a kampaně, koordinuje a realizuje fundraisingové akce a aktivity včetně vyhledávání příležitostí a kontaktů, vyhodnocování výsledků kampaní;</a:t>
            </a:r>
          </a:p>
          <a:p>
            <a:pPr marL="342900" lvl="0" indent="-342900" algn="just">
              <a:lnSpc>
                <a:spcPct val="100000"/>
              </a:lnSpc>
              <a:spcAft>
                <a:spcPts val="425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testuje, vyhodnocuje a postupně implementuje nové fundraisingové metody; </a:t>
            </a:r>
          </a:p>
          <a:p>
            <a:pPr mar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16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6392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84784"/>
            <a:ext cx="8172480" cy="453941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spcAft>
                <a:spcPts val="425"/>
              </a:spcAft>
              <a:buNone/>
            </a:pPr>
            <a:r>
              <a:rPr lang="cs-CZ" sz="2000" b="true" dirty="false"/>
              <a:t>B) MANAŽER FUNDRAISINGU / KOMUNIKACE (2)</a:t>
            </a: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Měsíční sazba</a:t>
            </a:r>
            <a:r>
              <a:rPr kumimoji="false" lang="cs-CZ" sz="16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dle tabulky </a:t>
            </a:r>
            <a:r>
              <a:rPr kumimoji="false" lang="cs-CZ" sz="16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Obvyklé ceny, mzdy, platy </a:t>
            </a:r>
            <a:r>
              <a:rPr kumimoji="false" lang="cs-CZ" sz="16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(viz pozice PR manažer).</a:t>
            </a:r>
            <a:endParaRPr lang="cs-CZ" sz="1800" b="true" dirty="false"/>
          </a:p>
          <a:p>
            <a:pPr marL="0" indent="0" algn="just">
              <a:lnSpc>
                <a:spcPct val="100000"/>
              </a:lnSpc>
              <a:spcAft>
                <a:spcPts val="425"/>
              </a:spcAft>
              <a:buNone/>
            </a:pPr>
            <a:r>
              <a:rPr lang="cs-CZ" sz="1800" b="true" dirty="false"/>
              <a:t>Náplň práce</a:t>
            </a:r>
            <a:r>
              <a:rPr lang="cs-CZ" sz="1800" dirty="false"/>
              <a:t>: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425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podílí se na tvorbě a realizaci interní i externí komunikace organizace (komunikace mezi organizací a jejími členskými organizacemi, propojenými subjekty, pobočkami/organizačními složkami, včetně komunikace navenek) a aktualizaci webových stránek (včetně sociálních sítí), připravuje koncepci propagačních materiálů a prezentací zastřešující organizace navenek; </a:t>
            </a: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komunikuje s úřady a administrativně podporuje právní zajištění fundraisingu (GDPR, oznámení o konání veřejné sbírky), komunikuje s partnery v oblasti FR/PR, spolupracuje s dalšími NNO (členskými, střešními, zastřešujícími, spolupracujícími i nově spolupracujícími, propojenými subjekty, pobočkami/organizačními složkami). </a:t>
            </a:r>
          </a:p>
          <a:p>
            <a:pPr marL="342900" lvl="0" indent="-342900" algn="just">
              <a:lnSpc>
                <a:spcPct val="100000"/>
              </a:lnSpc>
              <a:spcAft>
                <a:spcPts val="425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účastní se školení v oblasti fundraisingu/komunikace, proškoluje interní fundraisery/manažery komunikace.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0362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532480" cy="1080000"/>
          </a:xfrm>
        </p:spPr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12776"/>
            <a:ext cx="8352480" cy="4419192"/>
          </a:xfrm>
        </p:spPr>
        <p:txBody>
          <a:bodyPr/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000" b="true" dirty="false"/>
              <a:t>C) SPECIALISTA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Měsíční sazba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: dle tabulky </a:t>
            </a: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Obvyklé ceny, mzdy, platy 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(viz pozice Odborný konzultant/poradce/expert/specialista).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Náplň práce: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poskytuje expertní podporu, odborné konzultace, metodickou podporu a poradenství pracovníkům a dobrovolníkům organizace a členským organizacím, propojeným subjektům, pobočkám/organizačním složkám za účelem nastavení vhodného a efektivního strategického, organizačního a finančního plánování, řízení a dlouhodobého směřování organizace a členských organizací, propojených subjektů, poboček/organizačních složek včetně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advokační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watchdogové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činnosti; </a:t>
            </a:r>
          </a:p>
          <a:p>
            <a:pPr marL="342900" lvl="0" indent="-342900" algn="just">
              <a:lnSpc>
                <a:spcPct val="100000"/>
              </a:lnSpc>
              <a:spcAft>
                <a:spcPts val="470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poskytuje odborný profesní rozvoj (leadership) managementu organizace; </a:t>
            </a:r>
          </a:p>
          <a:p>
            <a:pPr marL="342900" lvl="0" indent="-342900" algn="just">
              <a:lnSpc>
                <a:spcPct val="100000"/>
              </a:lnSpc>
              <a:spcAft>
                <a:spcPts val="470"/>
              </a:spcAft>
              <a:buFont typeface="Symbol" panose="05050102010706020507" pitchFamily="18" charset="2"/>
              <a:buChar char="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pomáhá při koordinaci dobrovolníků zastřešující organizace a dobrovolníků členských organizací, propojených subjektů, poboček/organizačních složek, poskytuje součinnosti při ukotvení dobrovolnictví v organizacích.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0411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90EB69F9-85BF-4017-8F6A-B6FFCF0BBE6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39750" y="1800225"/>
            <a:ext cx="8064500" cy="4319588"/>
          </a:xfrm>
        </p:spPr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Definice a úprava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problematika hodnocení přijatelnosti a formálních náležitostí, věcného hodnocení a výběrové komise (</a:t>
            </a:r>
            <a:r>
              <a:rPr lang="cs-CZ" sz="1800" b="false" i="tru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Specifická část pravidel pro žadatele a příjemce z OPZ+ pro projekty s přímými a nepřímými náklady nebo projekty financované s využitím paušálních sazeb, Příručka pro hodnotitele OPZ+)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příprava a vydání právního aktu o poskytnutí podpory (</a:t>
            </a:r>
            <a:r>
              <a:rPr lang="cs-CZ" sz="1800" b="false" i="tru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Obecná část pravidel pro žadatele a příjemce z OPZ+)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pl-PL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dokumenty ke stažení na www.esfcr.cz–Programy –Dokumenty</a:t>
            </a:r>
          </a:p>
          <a:p>
            <a:pPr marL="0" indent="0">
              <a:buNone/>
            </a:pP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7956416" cy="1196752"/>
          </a:xfrm>
        </p:spPr>
        <p:txBody>
          <a:bodyPr/>
          <a:lstStyle/>
          <a:p>
            <a:r>
              <a:rPr lang="cs-CZ" dirty="false"/>
              <a:t>PROGRAM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2132856"/>
            <a:ext cx="8064000" cy="4248472"/>
          </a:xfrm>
        </p:spPr>
        <p:txBody>
          <a:bodyPr/>
          <a:lstStyle/>
          <a:p>
            <a:pPr marL="216000" algn="just">
              <a:lnSpc>
                <a:spcPct val="100000"/>
              </a:lnSpc>
              <a:spcAft>
                <a:spcPts val="0"/>
              </a:spcAft>
            </a:pPr>
            <a:endParaRPr lang="cs-CZ" altLang="cs-CZ" sz="1000" dirty="false">
              <a:solidFill>
                <a:srgbClr val="084A8B"/>
              </a:solidFill>
            </a:endParaRP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Základní informace k výzvě č. 079 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Rozpočet projektu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Hodnocení projektů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Materiály + odkazy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Dotazy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false"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false"/>
          </a:p>
          <a:p>
            <a:pPr marL="216000" lvl="0" algn="just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</p:txBody>
      </p:sp>
    </p:spTree>
    <p:extLst>
      <p:ext uri="{BB962C8B-B14F-4D97-AF65-F5344CB8AC3E}">
        <p14:creationId xmlns:p14="http://schemas.microsoft.com/office/powerpoint/2010/main" val="327015292"/>
      </p:ext>
    </p:extLst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D6A136-D46E-4545-9490-41867908C9B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412E29-2E1F-4B1C-84F5-1065B7BC14A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56792"/>
            <a:ext cx="8100000" cy="4320000"/>
          </a:xfrm>
        </p:spPr>
        <p:txBody>
          <a:bodyPr>
            <a:normAutofit/>
          </a:bodyPr>
          <a:lstStyle/>
          <a:p>
            <a:pPr algn="l"/>
            <a:endParaRPr lang="cs-CZ" sz="1800" b="false" i="false" u="none" strike="noStrike" baseline="0" dirty="false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Obecná pravidla pro hodnocení a výběr projektů 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proces hodnocení a výběru projektů zajišťuje ŘO OPZ+(= Řídicí orgán Operačního programu Zaměstnanost plus)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proces hodnocení a výběru projektů - ukončení cca do 5 měsíců od uzávěrky příjmu žádostí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žádosti předložené jiným způsobem a v jiném termínu, než umožňuje výzva, nejsou akceptovány (žádosti se podávají pouze elektronicky, stvrzené el. podpisem, nutnost mít datovou schránku).</a:t>
            </a:r>
          </a:p>
          <a:p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6C195C7-1161-4138-B476-7551732C1838}"/>
              </a:ext>
            </a:extLst>
          </p:cNvPr>
          <p:cNvSpPr>
            <a:spLocks noGrp="true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6427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64CDA-8C73-4EA4-9775-64FDC343B0A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A05A22-A186-40E6-BC00-9AC436D2E06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0" indent="0">
              <a:buNone/>
            </a:pPr>
            <a:r>
              <a:rPr lang="cs-CZ" sz="1800" b="true" dirty="false">
                <a:solidFill>
                  <a:srgbClr val="08498A"/>
                </a:solidFill>
                <a:latin typeface="Arial" panose="020B0604020202020204" pitchFamily="34" charset="0"/>
              </a:rPr>
              <a:t>H</a:t>
            </a: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odnocení přijatelnosti a formálních náležitostí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posouzení základních věcných požadavků</a:t>
            </a:r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 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a naplnění administrativních požadavků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max. </a:t>
            </a: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30 pracovních dnů 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od uzávěrky příjmu žádostí ve Výzvě</a:t>
            </a:r>
          </a:p>
          <a:p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náprava nedostatků v hodnocení přijatelnosti není možná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náprava formálních náležitostí </a:t>
            </a: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jednou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3657766-C591-4C5D-9C38-E2231396213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72360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98975-F688-4F3C-8333-1C2F8EA561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1CF494-B909-4DA9-8370-3DBA76321D5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Kritéria hodnocení přijatelnosti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Oprávněnost žadatele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Partnerství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Cílové skupiny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Celkové způsobilé výdaje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A</a:t>
            </a:r>
            <a:r>
              <a:rPr lang="en-US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ktivity v souladu s textem výzvy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Horizontální principy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Trestní bezúhonnost statutárního zástupce</a:t>
            </a:r>
          </a:p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Kritéria formálních náležitostí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Úplnost a forma žádosti / Podpis žádosti oprávněnou osobou</a:t>
            </a:r>
          </a:p>
          <a:p>
            <a:pPr marL="0" indent="0">
              <a:buNone/>
            </a:pP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250F5-9CCA-4F42-90ED-4535051298A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17294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2141CB-F888-479E-BFF7-4265B3D03EC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56B5E3-FC20-4AF7-B211-385F10B3748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Věcné hodnocení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pouze žádosti o podporu, které uspěly v 1. fázi hodnocení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2 externí hodnotitelé, výsledný počet bodů je průměrem bodů přidělených v těchto hodnoceních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arbitrážní hodnocení (pokud se první dvě zpracovaná věcná hodnocení žádosti o podporu významně liší)</a:t>
            </a:r>
          </a:p>
          <a:p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ž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ádost o podporu uspěje, pokud v žádném z kritérií neobdrží eliminační deskriptor a získá minimálně 50 bodů.</a:t>
            </a:r>
          </a:p>
          <a:p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v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ěcné hodnocení musí být dokončeno do 80 pracovních dnů od uzávěrky příjmu žádostí ve Výzvě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7026C2-AEC5-4A72-9EF3-1BD4A7451C8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35436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Věcné hodnocení - kritéria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DE6F5CAE-A64C-47D6-ADCE-9ED9196755B0}"/>
              </a:ext>
            </a:extLst>
          </p:cNvPr>
          <p:cNvGraphicFramePr>
            <a:graphicFrameLocks noGrp="true"/>
          </p:cNvGraphicFramePr>
          <p:nvPr/>
        </p:nvGraphicFramePr>
        <p:xfrm>
          <a:off x="179512" y="1412776"/>
          <a:ext cx="8784976" cy="4826114"/>
        </p:xfrm>
        <a:graphic>
          <a:graphicData uri="http://schemas.openxmlformats.org/drawingml/2006/table">
            <a:tbl>
              <a:tblPr firstRow="true">
                <a:tableStyleId>{3C2FFA5D-87B4-456A-9821-1D502468CF0F}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4538535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5820412"/>
                    </a:ext>
                  </a:extLst>
                </a:gridCol>
              </a:tblGrid>
              <a:tr h="1215248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Skupina kritérií 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(max. počet bodů)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Název kritéria 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(max. počet bodů)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327322"/>
                  </a:ext>
                </a:extLst>
              </a:tr>
              <a:tr h="48609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Potřebnost (35)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1 Vymezení problému a cílové skupiny (35)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594720"/>
                  </a:ext>
                </a:extLst>
              </a:tr>
              <a:tr h="486099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Účelnost (30)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2 Cíle a konzistentnost (intervenční logika) projektu (25)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158081"/>
                  </a:ext>
                </a:extLst>
              </a:tr>
              <a:tr h="486099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3 Způsob ověření dosažení cíle projektu (5)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093039"/>
                  </a:ext>
                </a:extLst>
              </a:tr>
              <a:tr h="486099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Efektivnost a hospodárnost (20)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4 Efektivita projektu, rozpočet (15)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57358"/>
                  </a:ext>
                </a:extLst>
              </a:tr>
              <a:tr h="486099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5 Adekvátnost indikátorů (5)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044515"/>
                  </a:ext>
                </a:extLst>
              </a:tr>
              <a:tr h="486099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Proveditelnost (15)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6 Způsob zapojení cílové skupiny (5)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86064"/>
                  </a:ext>
                </a:extLst>
              </a:tr>
              <a:tr h="692691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7 Způsob realizace aktivit a jejich návaznost (10)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573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774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47E5D7-2079-4631-AFF7-0CF1B3D1454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0189B5-EAF2-4D74-BA49-6E30D785AB3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Výběrová komise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minimálně 5 osob, které nebyly zapojeny do věcného hodnocení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projednává žádosti o podporu, které uspěly v předchozích fázích hodnocení a výběru, a rozhoduje o tom, zda žádost bude doporučena nebo nedoporučena k financování</a:t>
            </a:r>
          </a:p>
          <a:p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seznam žádostí o podporu dle bodových výsledků ve věcném hodnocení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žádosti mohou být doporučeny k financování s výhradou – udělení podmínky realizace</a:t>
            </a:r>
          </a:p>
          <a:p>
            <a:r>
              <a:rPr lang="pl-PL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uzavřena do 30 dnů od prvního zasedání</a:t>
            </a:r>
          </a:p>
          <a:p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2A3F21-3A4E-4BE1-8B15-B02BACAD0AE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77854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03F029-1F13-4E0C-9767-8889A522356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BE569F-7F03-4230-A168-B0C239D53BB0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Důvody pro nedoporučení projektu k podpoře výběrovou komisí: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více projektů zaměřených na realizaci obdobných aktivit pro stejnou cílovou skupinu ve stejném regionu (přesah absorpční schopnosti)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překryv projektu s jiným již běžícím projektem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nedostatečná kapacita žadatele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žadatel prokazatelně opakovaně neplnil své povinnosti v jiném projektu financovaném z veřejných prostředků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disponibilní prostředky ve výzvě neumožní projekt podpořit v dostatečném rozsahu </a:t>
            </a:r>
          </a:p>
          <a:p>
            <a:pPr marL="0" indent="0">
              <a:buNone/>
            </a:pP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00751EF-15B3-4C84-8740-BA825F632B7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988792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CD9F3A-4D83-4F74-86BF-D33BD77D1EC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Příprava a vydání právního aktu o poskytnutí podpory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53AC73-ABE7-42EE-88FE-809DB18BDEC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458080"/>
            <a:ext cx="8316456" cy="4707224"/>
          </a:xfrm>
        </p:spPr>
        <p:txBody>
          <a:bodyPr/>
          <a:lstStyle/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Výzva k poskytnutí podkladů pro přípravu právního aktu (vyrozumění)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Čestné prohlášení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Příprava návrhu právního aktu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Schválení žadatelem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Podpis právního aktu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Potvrzení přijetí právního aktu příjemcem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Právní akt musí být vydán do 3 měsíců od výběru projektové žádosti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Znění PA pro seznámení: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dirty="false">
                <a:hlinkClick r:id="rId3"/>
              </a:rPr>
              <a:t>Formuláře a pokyny pro uzavření právního aktu a vzory právních aktů - www.esfcr.cz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B70BB81-BDCF-48F3-96F6-AE72184A483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628265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D0A2B-E1A6-4E88-B33C-0FA10B8C46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false"/>
              <a:t>Informování žadatele o výsledku žádosti </a:t>
            </a:r>
            <a:br>
              <a:rPr lang="cs-CZ" sz="2400" dirty="false"/>
            </a:br>
            <a:r>
              <a:rPr lang="cs-CZ" sz="2400" dirty="false"/>
              <a:t>v jednotlivých fázích hodnocení a výběru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7A5F26-5277-4C23-9D97-26DFF81271F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false"/>
              <a:t>O každé změně stavu projektu je příjemce informován prostřednictvím systému.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false"/>
              <a:t>Za informování o výsledku hodnocení dané fáze se považuje</a:t>
            </a:r>
            <a:br>
              <a:rPr lang="cs-CZ" sz="2000" dirty="false"/>
            </a:br>
            <a:r>
              <a:rPr lang="cs-CZ" sz="2000" dirty="false"/>
              <a:t>i změna stavu projektu v systému.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false"/>
              <a:t>U negativně hodnocených projektů bude žadateli do 10 pracovních dní od ukončení hodnocení zaslán výsledek obsahující odůvodnění a také možnost podat žádost o přezkum negativního hodnocení projektové žádosti.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144394-E7EE-45DB-B1AA-E6DA04542EA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79328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false"/>
              <a:t>ODKAZY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556792"/>
            <a:ext cx="8712480" cy="475252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000" b="true" u="sng" dirty="false">
                <a:hlinkClick r:id="rId3"/>
              </a:rPr>
              <a:t>Výzva</a:t>
            </a:r>
            <a:r>
              <a:rPr lang="cs-CZ" altLang="cs-CZ" sz="2000" b="true" u="sng" dirty="false"/>
              <a:t> </a:t>
            </a:r>
            <a:r>
              <a:rPr lang="cs-CZ" altLang="cs-CZ" sz="2000" b="true" u="sng" dirty="false">
                <a:hlinkClick r:id="rId3"/>
              </a:rPr>
              <a:t>03_24_079__Budování kapacit a profesionalizace NNO (2)</a:t>
            </a:r>
            <a:r>
              <a:rPr lang="cs-CZ" altLang="cs-CZ" sz="2000" b="true" u="sng" dirty="false"/>
              <a:t> </a:t>
            </a:r>
            <a:r>
              <a:rPr lang="cs-CZ" altLang="cs-CZ" sz="2000" dirty="false">
                <a:hlinkClick r:id="rId3"/>
              </a:rPr>
              <a:t>https://www.esfcr.cz/vyzva-079-opz-plus</a:t>
            </a:r>
            <a:endParaRPr lang="cs-CZ" altLang="cs-CZ" sz="20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000" b="true" u="sng" dirty="false"/>
              <a:t>Pravidla pro žadatele a příjemce</a:t>
            </a:r>
          </a:p>
          <a:p>
            <a:pPr marL="0" indent="450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altLang="cs-CZ" sz="2000" u="sng" dirty="false">
                <a:hlinkClick r:id="rId4"/>
              </a:rPr>
              <a:t>https://www.esfcr.cz/pravidla-pro-zadatele-a-prijemce-opz-plus</a:t>
            </a:r>
            <a:endParaRPr lang="cs-CZ" altLang="cs-CZ" sz="2000" u="sng" dirty="false"/>
          </a:p>
          <a:p>
            <a:pPr marL="771750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i="true" dirty="false"/>
              <a:t>Obecná pravidla </a:t>
            </a:r>
          </a:p>
          <a:p>
            <a:pPr marL="771750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i="true" dirty="false"/>
              <a:t>Specifická pravidla</a:t>
            </a:r>
          </a:p>
          <a:p>
            <a:pPr marL="771750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i="true" dirty="false">
                <a:hlinkClick r:id="rId5"/>
              </a:rPr>
              <a:t>Obvyklé ceny, mzdy, platy</a:t>
            </a:r>
            <a:endParaRPr lang="cs-CZ" sz="1600" i="true" dirty="false"/>
          </a:p>
          <a:p>
            <a:pPr marL="486000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i="true" dirty="false"/>
              <a:t>     https://www.esfcr.cz/pravidla-pro-zadatele-a-prijemce-opz-plus/-/dokument/18400695</a:t>
            </a:r>
          </a:p>
          <a:p>
            <a:pPr marL="265113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b="true" u="sng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000" b="true" u="sng" dirty="false"/>
              <a:t>Žádost o podporu – Pokyny a formuláře</a:t>
            </a:r>
          </a:p>
          <a:p>
            <a:pPr marL="450850" indent="-277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   </a:t>
            </a:r>
            <a:r>
              <a:rPr lang="cs-CZ" sz="2000" u="sng" dirty="false">
                <a:hlinkClick r:id="rId6"/>
              </a:rPr>
              <a:t>https://www.esfcr.cz/formulare-a-pokyny-potrebne-v-ramci-pripravy-zadosti-o-podporu-opz-plus</a:t>
            </a:r>
            <a:endParaRPr lang="cs-CZ" sz="20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true" u="sng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000" b="true" u="sng" dirty="false"/>
              <a:t>Monitorovací list podpořených osob</a:t>
            </a:r>
          </a:p>
          <a:p>
            <a:pPr marL="0" indent="450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u="sng" dirty="false">
                <a:hlinkClick r:id="rId7"/>
              </a:rPr>
              <a:t>https://www.esfcr.cz/monitorovani-podporenych-osob-opz-plus</a:t>
            </a:r>
            <a:endParaRPr lang="cs-CZ" sz="2000" u="sng" dirty="false"/>
          </a:p>
          <a:p>
            <a:pPr marL="0" indent="450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u="sng" dirty="false"/>
          </a:p>
          <a:p>
            <a:pPr marL="0" indent="450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false"/>
              <a:pPr/>
              <a:t>29</a:t>
            </a:fld>
            <a:endParaRPr lang="cs-CZ" sz="2400" dirty="false"/>
          </a:p>
        </p:txBody>
      </p:sp>
    </p:spTree>
    <p:extLst>
      <p:ext uri="{BB962C8B-B14F-4D97-AF65-F5344CB8AC3E}">
        <p14:creationId xmlns:p14="http://schemas.microsoft.com/office/powerpoint/2010/main" val="18274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dirty="false"/>
              <a:t>Výzva 03_24_079 budování kapacit </a:t>
            </a:r>
            <a:br>
              <a:rPr lang="cs-CZ" dirty="false"/>
            </a:br>
            <a:r>
              <a:rPr lang="cs-CZ" dirty="false"/>
              <a:t>a profesionalizace </a:t>
            </a:r>
            <a:r>
              <a:rPr lang="cs-CZ" dirty="false" err="true"/>
              <a:t>nno</a:t>
            </a:r>
            <a:r>
              <a:rPr lang="cs-CZ" dirty="false"/>
              <a:t> (2)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3</a:t>
            </a:fld>
            <a:endParaRPr lang="cs-CZ"/>
          </a:p>
        </p:txBody>
      </p:sp>
      <p:graphicFrame>
        <p:nvGraphicFramePr>
          <p:cNvPr id="7" name="Zástupný symbol pro obsah 2">
            <a:extLst>
              <a:ext uri="{FF2B5EF4-FFF2-40B4-BE49-F238E27FC236}">
                <a16:creationId xmlns:a16="http://schemas.microsoft.com/office/drawing/2014/main" id="{BD5E0BF0-89C5-9ED3-300B-6CFF56A73BD9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812175221"/>
              </p:ext>
            </p:extLst>
          </p:nvPr>
        </p:nvGraphicFramePr>
        <p:xfrm>
          <a:off x="540000" y="1340768"/>
          <a:ext cx="7920432" cy="4968552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false"/>
              <a:t>Otázky a odpovědi k této výzvě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556792"/>
            <a:ext cx="8712480" cy="4959208"/>
          </a:xfrm>
        </p:spPr>
        <p:txBody>
          <a:bodyPr/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Dotazy k této výzvě jsou zodpovídány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hlavně prostřednictvím elektronického komunikačního nástroje „ESF Fórum“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K výzvě je v rámci ESF Fóra zřízen diskusní klub, který je dostupný na odkazu: 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https://www.esfcr.cz/akce-ridiciho-organu-opz-plus/-/asset_publisher/0vxsQYRpZsom/content/seminar-pro-zadatele-v-ramci-vyzvy-079-opz-</a:t>
            </a:r>
            <a:endParaRPr lang="cs-CZ" sz="20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cs-CZ" sz="20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Dotazy lze pokládat poté, co se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zaregistrujete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(uživatelské jméno musí obsahovat alespoň příjmení), registrace je dostupná na úvodní stránce ESF Fóra: </a:t>
            </a:r>
            <a:r>
              <a:rPr lang="cs-CZ" sz="20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https://forum.esfcr.cz/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Doporučujeme před položením dotazu vyhledáváním ověřit, zda už požadovaná odpověď není v diskusním klubu k dispozici, protože si ji vyžádal nějaký tazatel dříve. 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false"/>
              <a:pPr/>
              <a:t>30</a:t>
            </a:fld>
            <a:endParaRPr lang="cs-CZ" sz="2400" dirty="false"/>
          </a:p>
        </p:txBody>
      </p:sp>
    </p:spTree>
    <p:extLst>
      <p:ext uri="{BB962C8B-B14F-4D97-AF65-F5344CB8AC3E}">
        <p14:creationId xmlns:p14="http://schemas.microsoft.com/office/powerpoint/2010/main" val="20184345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false"/>
              <a:t>DOTAZY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4800" b="true" dirty="false"/>
          </a:p>
          <a:p>
            <a:pPr marL="0" indent="0" algn="ctr">
              <a:buNone/>
            </a:pPr>
            <a:r>
              <a:rPr lang="cs-CZ" sz="4800" b="true" dirty="false"/>
              <a:t>?</a:t>
            </a:r>
          </a:p>
        </p:txBody>
      </p:sp>
      <p:pic>
        <p:nvPicPr>
          <p:cNvPr id="6" name="Picture 3" descr="X:\instruktor_skolske\obrázky prezentace\6N8X19CK.jpg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624" y="3140968"/>
            <a:ext cx="2792752" cy="2755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34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899592" y="2132856"/>
            <a:ext cx="7416824" cy="1224136"/>
          </a:xfrm>
        </p:spPr>
        <p:txBody>
          <a:bodyPr/>
          <a:lstStyle/>
          <a:p>
            <a:pPr marL="0" indent="0" algn="ctr"/>
            <a:br>
              <a:rPr lang="cs-CZ" dirty="false"/>
            </a:br>
            <a:r>
              <a:rPr lang="cs-CZ" i="true" dirty="false" err="true"/>
              <a:t>DěKUJEME</a:t>
            </a:r>
            <a:r>
              <a:rPr lang="cs-CZ" i="true" dirty="false"/>
              <a:t> ZA POZORNOST</a:t>
            </a:r>
            <a:br>
              <a:rPr lang="cs-CZ" sz="2000" dirty="false"/>
            </a:br>
            <a:br>
              <a:rPr lang="cs-CZ" sz="2000"/>
            </a:br>
            <a:br>
              <a:rPr lang="cs-CZ" sz="2000"/>
            </a:br>
            <a:br>
              <a:rPr lang="cs-CZ" sz="2000"/>
            </a:br>
            <a:r>
              <a:rPr lang="cs-CZ" sz="2000" u="sng">
                <a:hlinkClick r:id="rId3"/>
              </a:rPr>
              <a:t>petra</a:t>
            </a:r>
            <a:r>
              <a:rPr lang="cs-CZ" sz="2000" u="sng" dirty="false">
                <a:hlinkClick r:id="rId3"/>
              </a:rPr>
              <a:t>.hodacova@mpsv.cz</a:t>
            </a:r>
            <a:br>
              <a:rPr lang="cs-CZ" sz="2000" u="sng" dirty="false"/>
            </a:br>
            <a:br>
              <a:rPr lang="cs-CZ" sz="2000" u="sng" dirty="false"/>
            </a:br>
            <a:r>
              <a:rPr lang="cs-CZ" sz="2000" u="sng" dirty="false"/>
              <a:t>ivana.Novakova</a:t>
            </a:r>
            <a:r>
              <a:rPr lang="cs-CZ" sz="2000" u="sng" dirty="false">
                <a:hlinkClick r:id="rId3"/>
              </a:rPr>
              <a:t>@mpsv.cz</a:t>
            </a: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1100" dirty="false"/>
            </a:br>
            <a:br>
              <a:rPr lang="cs-CZ" sz="2000" dirty="false"/>
            </a:br>
            <a:br>
              <a:rPr lang="cs-CZ" sz="1100" dirty="false"/>
            </a:b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2DFD4A-82FE-426B-84AE-B1C76B9C530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Vymezení oprávněných žadatelů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96AFB9-E754-4869-9FE6-C93E19E95F7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8577" y="1268760"/>
            <a:ext cx="7881855" cy="5427240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otenciální žadatelé musí splňovat k datu podání žádosti obecné podmínky dle pravidel OPZ+: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osoba (právnická nebo fyzická), která je registrovaným subjektem v ČR, tj. osoba, která má vlastní identifikační číslo (tzv. IČO někdy také IČ),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osoba, která má aktivní datovou schránku,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osoba, která nepatří mezi subjekty, které se nemohou výzvy účastnit z důvodů insolvence, likvidace, úpadku, daň. nedoplatky, nedoplatky na soc./zdrav. pojištění, pokut, dluhu aj.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cs-CZ" sz="1400" dirty="false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 tuto výzvu jsou oprávněnými žadateli: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nestátní neziskové organizace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uvedené v bodech 3.3.1. až 3.3.3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výzvy (dále jen „zastřešující NNO“)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které splňují všechny dále uvedené podmínky.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6A1790-B407-4316-AF6E-7015D00EA3A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149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A71EB9-6015-BE5F-A809-F1CAE925541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Oprávněnost žadatele</a:t>
            </a:r>
            <a:br>
              <a:rPr lang="cs-CZ" dirty="false"/>
            </a:br>
            <a:r>
              <a:rPr lang="cs-CZ" sz="2000" dirty="false"/>
              <a:t>podmínky společné pro všechny zastřešující NNO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C2804B-F2A8-82EE-729C-6492A633EC0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Organizace prokazatelně funguje po dobu minimálně 2 let ke dni podání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žádosti.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Organizace má na svých webových stránkách a současně ve veřejném rejstříku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zveřejněnou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výroční zprávu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své činnosti alespoň za jeden poslední kalendářní/účetní rok, tj. alespoň za rok 2023.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Oblastmi/obory sociálního začleňování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jsou pro potřeby této výzvy určeny takto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sociální služby a podpora pečujících osob,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služby na sociálně zdravotním pomezí (konkrétně se jedná o oblasti paliativní péče, adiktologie, péče o osoby s duševním onemocněním, dlouhodobě nemocné, osoby s demencí a gerontologické pacienty, osoby se vzácným nebo život ohrožujícím onemocněním, pacientské organizace),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služby pro ohrožené děti a rodiny,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sociální podnikání,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sociální práce,</a:t>
            </a: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komunitní práce,</a:t>
            </a: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integrace cizinců,</a:t>
            </a:r>
          </a:p>
          <a:p>
            <a:pPr marL="28800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sociální bydlení.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1B21B9-77AA-8E36-8951-53A2B383F3D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2893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BB61C1-9660-0CD0-375F-AC2B68AF36D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Právní forma pro jednotlivé zastřešující NNO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5764EA4C-A28A-ECDB-479D-4B039D306C4C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324631970"/>
              </p:ext>
            </p:extLst>
          </p:nvPr>
        </p:nvGraphicFramePr>
        <p:xfrm>
          <a:off x="539552" y="1412776"/>
          <a:ext cx="8064698" cy="4881711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3071146787"/>
                    </a:ext>
                  </a:extLst>
                </a:gridCol>
                <a:gridCol w="3888234">
                  <a:extLst>
                    <a:ext uri="{9D8B030D-6E8A-4147-A177-3AD203B41FA5}">
                      <a16:colId xmlns:a16="http://schemas.microsoft.com/office/drawing/2014/main" val="2937005894"/>
                    </a:ext>
                  </a:extLst>
                </a:gridCol>
              </a:tblGrid>
              <a:tr h="1554391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Clr>
                          <a:srgbClr val="5FBBF5"/>
                        </a:buClr>
                        <a:buSzPct val="10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false" lang="cs-CZ" sz="1800" b="true" i="false" u="none" strike="noStrike" kern="1200" cap="none" spc="0" normalizeH="false" baseline="0" noProof="false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3.3.1. Střešní nestátní neziskové organizace</a:t>
                      </a:r>
                      <a:r>
                        <a:rPr kumimoji="false" lang="cs-CZ" sz="1800" b="false" i="false" u="none" strike="noStrike" kern="1200" cap="none" spc="0" normalizeH="false" baseline="0" noProof="false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endParaRPr lang="cs-CZ" dirty="false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kumimoji="false" lang="cs-CZ" sz="1500" b="false" i="false" u="none" strike="noStrike" kern="1200" cap="none" spc="0" normalizeH="false" baseline="0" noProof="false" dirty="fals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spolky dle § 214-302 zákona č. 89/2012 Sb., občanský zákoník,</a:t>
                      </a:r>
                    </a:p>
                    <a:p>
                      <a:endParaRPr lang="cs-CZ" dirty="false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7010"/>
                  </a:ext>
                </a:extLst>
              </a:tr>
              <a:tr h="1670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b="true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3.3.2. Nestátní neziskové organizace s celostátní nebo nadregionální působností propojující/sdružující další subjekty s právní subjektivitou</a:t>
                      </a:r>
                      <a:r>
                        <a:rPr lang="cs-CZ" sz="1100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r>
                        <a:rPr lang="cs-CZ" sz="1500" dirty="false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spolky dle § 214-302 zákona č. 89/2012 Sb., občanský zákoník,</a:t>
                      </a:r>
                    </a:p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r>
                        <a:rPr lang="cs-CZ" sz="1500" dirty="false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obecně prospěšné společnosti podle zákona č. 248/1995 Sb., o obecně prospěšných společnostech,</a:t>
                      </a:r>
                    </a:p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r>
                        <a:rPr lang="cs-CZ" sz="1500" dirty="false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ústavy dle § 402–418 zákona č. 89/2012 Sb., občanský zákoník, </a:t>
                      </a:r>
                    </a:p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r>
                        <a:rPr lang="cs-CZ" sz="1500" dirty="false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evidované právnické osoby podle zákona č. 3/2002 Sb., o církvích a náboženských společnostech, pokud poskytují zdravotní, kulturní, vzdělávací a sociální služby nebo sociálně právní ochranu dětí.</a:t>
                      </a:r>
                      <a:endParaRPr lang="cs-CZ" sz="1500" dirty="false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151804"/>
                  </a:ext>
                </a:extLst>
              </a:tr>
              <a:tr h="165710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cs-CZ" sz="18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3.3.3. </a:t>
                      </a:r>
                      <a:r>
                        <a:rPr lang="cs-CZ" sz="1800" b="true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Nestátní neziskové organizace s celostátní nebo nadregionální působností řídící vlastní pobočky/organizační složky</a:t>
                      </a:r>
                      <a:r>
                        <a:rPr lang="cs-CZ" sz="1100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dirty="false">
                          <a:effectLst/>
                        </a:rPr>
                        <a:t> </a:t>
                      </a:r>
                      <a:r>
                        <a:rPr lang="cs-CZ" sz="1100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dirty="false"/>
                    </a:p>
                  </a:txBody>
                  <a:tcPr/>
                </a:tc>
                <a:tc vMerge="true">
                  <a:txBody>
                    <a:bodyPr/>
                    <a:lstStyle/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endParaRPr lang="cs-CZ" sz="1200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670289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39F2B55-909F-4814-EA7A-060D18AB9BB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4838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162000"/>
            <a:ext cx="8424000" cy="918000"/>
          </a:xfrm>
        </p:spPr>
        <p:txBody>
          <a:bodyPr/>
          <a:lstStyle/>
          <a:p>
            <a:pPr algn="ctr"/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Charakteristika střešní nestátní neziskové organizace (3.3.1)</a:t>
            </a:r>
            <a:b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0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268760"/>
            <a:ext cx="8568952" cy="524724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oborovou střešní nestátní neziskovou organizací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tzn. v souladu se stanovami – sdružuje/zastřešuje/propojuje/spojuje právnické osoby, které vykonávají činnost v oboru/oborech sociálního začleňování. 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Všeoborové/víceoborové NNO nejsou v této výzvě podporovány.</a:t>
            </a:r>
            <a:endParaRPr lang="cs-CZ" sz="15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celostátní působnost či působnost alespoň v 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krajích, tzn. ke dni podání žádosti 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sdružuje/zastřešuje/propojuje/spojuje právnické osoby vykonávající činnost v oborech sociálního začleňování 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alespoň v 8 krajích; informace o působnosti organizace jsou veřejně dostupné na webu organizace.</a:t>
            </a:r>
            <a:endParaRPr lang="cs-CZ" sz="15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ke dni podání žádosti nejméně 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samostatných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členů z řad NNO (o. p. s., z. s., z. </a:t>
            </a:r>
            <a:r>
              <a:rPr lang="cs-CZ" sz="15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ú.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evidovaná církevní právnická osoba) vykonávajících činnost v oboru/oborech sociálního začleňování a seznam členských organizací je veřejně dostupný na webu organizace.</a:t>
            </a:r>
            <a:endParaRPr lang="cs-CZ" sz="15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5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oskytuje služby svým členům a současně hájí jejich zájmy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což má uvedeno ve stanovách.</a:t>
            </a:r>
            <a:endParaRPr lang="cs-CZ" sz="15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ve stanovách stanovena 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kritéria, která organizace usilující o členství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musí splnit, aby se mohly stát členem.</a:t>
            </a:r>
            <a:endParaRPr lang="cs-CZ" sz="15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 dni podání žádosti je činnost a správa střešní organizace alespoň </a:t>
            </a:r>
            <a:r>
              <a:rPr lang="cs-CZ" sz="15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částečně financována z příspěvků</a:t>
            </a:r>
            <a:r>
              <a:rPr lang="cs-CZ" sz="15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které hradí její členové; uvedeno ve stanovách.</a:t>
            </a:r>
            <a:endParaRPr lang="cs-CZ" sz="15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01833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484784"/>
          </a:xfrm>
        </p:spPr>
        <p:txBody>
          <a:bodyPr/>
          <a:lstStyle/>
          <a:p>
            <a:pPr algn="ctr"/>
            <a:r>
              <a:rPr kumimoji="false" lang="cs-CZ" sz="2000" b="true" i="false" u="none" strike="noStrike" kern="0" cap="all" spc="0" normalizeH="false" baseline="0" noProof="false" dirty="false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Charakteristika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NNO s celostátní nebo nadregionální působností propojující/ sdružující další subjekty s právní subjektivitou</a:t>
            </a:r>
            <a:r>
              <a:rPr kumimoji="false" lang="cs-CZ" sz="2000" b="true" i="false" u="none" strike="noStrike" kern="0" cap="all" spc="0" normalizeH="false" baseline="0" noProof="false" dirty="false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(3.3.2)</a:t>
            </a:r>
            <a:br>
              <a:rPr kumimoji="false" lang="cs-CZ" sz="2000" b="true" i="false" u="none" strike="noStrike" kern="0" cap="all" spc="0" normalizeH="false" baseline="0" noProof="false" dirty="false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0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268760"/>
            <a:ext cx="8640960" cy="524724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souladu se zakladatelským právním jednáním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sama vykonává činnost/i v oblasti sociálního začleňování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zároveň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zastřešuje vzájemně propojené/sdružené nestátní neziskové organizace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(o. p. s., z. s., z.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ú.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evidovaná církevní právnická osoba), které vykonávají činnost/i v oblasti sociálního začleňování.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celostátní působnost či působnost alespoň v 8 krajích, tzn. ke dni podání žádosti propojuje/sdružuje právnické osoby se samostatnou právní působností vykonávající činnost/i v oblasti sociálního začleňování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alespoň v 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krajích, informace o působnosti organizace jsou veřejně dostupné na webu organizace.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Propojuje/sdružuje ke dni podání žádosti nejméně 15 subjektů se samostatnou právní působností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 řad NNO (o. p. s., z. s., z.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ú.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evidovaná církevní právnická osoba) vykonávající činnost/i v oblasti sociálního začleňování; seznam propojených/sdružených organizací je veřejně dostupný na webu organizace.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Poskytuje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služby svým propojeným/sdruženým subjektům a současně hájí jejich zájmy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uvedeno v zakladatelském právním jednání.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</a:t>
            </a: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funkční řídící a organizační strukturu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propojených/sdružených subjektů, a to i ve vztahu k zastřešující organizaci (žadateli) uvedenou na webu organizace nebo ve výroční zprávě.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266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3A3A3-6D8E-4FA7-9803-397D40B765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Charakteristika </a:t>
            </a:r>
            <a:r>
              <a:rPr lang="cs-CZ" sz="2000" b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nNO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s celostátní nebo nadregionální působností řídící vlastní pobočky/organizační složky (3.3.3)</a:t>
            </a:r>
            <a:endParaRPr lang="cs-CZ" sz="20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05BAAE-2E22-4824-A003-F2D6F8B11B1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59996" y="1638000"/>
            <a:ext cx="8064000" cy="4320000"/>
          </a:xfrm>
        </p:spPr>
        <p:txBody>
          <a:bodyPr/>
          <a:lstStyle/>
          <a:p>
            <a:pPr marL="0" indent="0">
              <a:buNone/>
            </a:pPr>
            <a:endParaRPr lang="cs-CZ" sz="1800" dirty="false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souladu se zakladatelským právním jednáním vykonává činnost/i v oblasti sociálního začleňování.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celostátní působnost či působnost, tzn. pobočky/organizační složky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vykonávající činnost/i v oblasti sociálního začleňování ke dni podání žádosti alespoň v 8 krajích.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Informace o působnosti organizace jsou veřejně dostupné na webu organizace.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funkční řídící a organizační strukturu, ze které je patrná síť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vlastních poboček/organizačních složek,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informace o této struktuře je veřejně dostupná; uvedeno na webu nebo ve výroční zprávě;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95D348-593E-4DD5-A801-B78B62D01D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2CCD506-D275-41FA-9FA7-0E60C81F03A2}"/>
              </a:ext>
            </a:extLst>
          </p:cNvPr>
          <p:cNvSpPr txBox="true"/>
          <p:nvPr/>
        </p:nvSpPr>
        <p:spPr>
          <a:xfrm>
            <a:off x="1331640" y="32440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fal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7746605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D88155-0E86-4D14-B6AF-C6806AEE9525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dfed548f-0517-4d39-90e3-3947398480c0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3199</properties:Words>
  <properties:PresentationFormat>Předvádění na obrazovce (4:3)</properties:PresentationFormat>
  <properties:Paragraphs>360</properties:Paragraphs>
  <properties:Slides>32</properties:Slides>
  <properties:Notes>30</properties:Notes>
  <properties:TotalTime>5153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properties:HeadingPairs>
  <properties:TitlesOfParts>
    <vt:vector baseType="lpstr" size="39">
      <vt:lpstr>Arial</vt:lpstr>
      <vt:lpstr>Calibri</vt:lpstr>
      <vt:lpstr>Symbol</vt:lpstr>
      <vt:lpstr>Trebuchet MS</vt:lpstr>
      <vt:lpstr>Wingdings</vt:lpstr>
      <vt:lpstr>Wingdings 3</vt:lpstr>
      <vt:lpstr>prezentace</vt:lpstr>
      <vt:lpstr>SEMINÁŘ PRO ŽADATELE výzvy 079 budování kapacit a profesionalizace nno (2) </vt:lpstr>
      <vt:lpstr>PROGRAM</vt:lpstr>
      <vt:lpstr>Výzva 03_24_079 budování kapacit  a profesionalizace nno (2)</vt:lpstr>
      <vt:lpstr>Vymezení oprávněných žadatelů</vt:lpstr>
      <vt:lpstr>Oprávněnost žadatele podmínky společné pro všechny zastřešující NNO</vt:lpstr>
      <vt:lpstr>Právní forma pro jednotlivé zastřešující NNO</vt:lpstr>
      <vt:lpstr>Charakteristika střešní nestátní neziskové organizace (3.3.1) </vt:lpstr>
      <vt:lpstr>Charakteristika NNO s celostátní nebo nadregionální působností propojující/ sdružující další subjekty s právní subjektivitou (3.3.2) </vt:lpstr>
      <vt:lpstr>Charakteristika nNO s celostátní nebo nadregionální působností řídící vlastní pobočky/organizační složky (3.3.3)</vt:lpstr>
      <vt:lpstr>Věcné zaměření výzvy  </vt:lpstr>
      <vt:lpstr>Věcné zaměření výzvy  podporované aktivity</vt:lpstr>
      <vt:lpstr>Věcné zaměření - INDIKÁTORY</vt:lpstr>
      <vt:lpstr>Věcné zaměření - CÍLOVÉ SKUPINY</vt:lpstr>
      <vt:lpstr>Způsobilost osobních nákladů</vt:lpstr>
      <vt:lpstr>Náplň práce jednotlivých pozic</vt:lpstr>
      <vt:lpstr>Náplň práce jednotlivých pozic</vt:lpstr>
      <vt:lpstr>Náplň práce jednotlivých pozic</vt:lpstr>
      <vt:lpstr>Náplň práce jednotlivých pozic</vt:lpstr>
      <vt:lpstr>HODNOCENÍ A VÝBĚR PROJEKTŮ</vt:lpstr>
      <vt:lpstr>HODNOCENÍ A VÝBĚR PROJEKTŮ</vt:lpstr>
      <vt:lpstr>HODNOCENÍ A VÝBĚR PROJEKTŮ</vt:lpstr>
      <vt:lpstr>HODNOCENÍ A VÝBĚR PROJEKTŮ</vt:lpstr>
      <vt:lpstr>HODNOCENÍ A VÝBĚR PROJEKTŮ</vt:lpstr>
      <vt:lpstr>Věcné hodnocení - kritéria</vt:lpstr>
      <vt:lpstr>HODNOCENÍ A VÝBĚR PROJEKTŮ</vt:lpstr>
      <vt:lpstr>HODNOCENÍ A VÝBĚR PROJEKTŮ</vt:lpstr>
      <vt:lpstr>Příprava a vydání právního aktu o poskytnutí podpory</vt:lpstr>
      <vt:lpstr>Informování žadatele o výsledku žádosti  v jednotlivých fázích hodnocení a výběru</vt:lpstr>
      <vt:lpstr>ODKAZY</vt:lpstr>
      <vt:lpstr>Otázky a odpovědi k této výzvě</vt:lpstr>
      <vt:lpstr>DOTAZY</vt:lpstr>
      <vt:lpstr> DěKUJEME ZA POZORNOST    petra.hodacova@mpsv.cz  ivana.Novakova@mpsv.cz         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2023-01-03T07:55:06Z</cp:lastPrinted>
  <dcterms:modified xmlns:xsi="http://www.w3.org/2001/XMLSchema-instance" xsi:type="dcterms:W3CDTF">2024-10-25T08:22:09Z</dcterms:modified>
  <cp:revision>354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