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
<Relationships xmlns="http://schemas.openxmlformats.org/package/2006/relationships">
    <Relationship Target="docProps/core.xml" Type="http://schemas.openxmlformats.org/package/2006/relationships/metadata/core-properties" Id="rId3"/>
    <Relationship Target="docProps/thumbnail.jpeg" Type="http://schemas.openxmlformats.org/package/2006/relationships/metadata/thumbnail" Id="rId2"/>
    <Relationship Target="ppt/presentation.xml" Type="http://schemas.openxmlformats.org/officeDocument/2006/relationships/officeDocument" Id="rId1"/>
    <Relationship Target="docProps/app.xml" Type="http://schemas.openxmlformats.org/officeDocument/2006/relationships/extended-properties" Id="rId4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saveSubsetFonts="true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4" r:id="rId8"/>
    <p:sldId id="265" r:id="rId9"/>
    <p:sldId id="260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w="http://schemas.openxmlformats.org/wordprocessingml/2006/main" xmlns:m="http://schemas.openxmlformats.org/officeDocument/2006/math" xmlns:w14="http://schemas.microsoft.com/office/word/2010/wordml" xmlns:r="http://schemas.openxmlformats.org/officeDocument/2006/relationships" xmlns:wp="http://schemas.openxmlformats.org/drawingml/2006/wordprocessingDrawing" xmlns:a="http://schemas.openxmlformats.org/drawingml/2006/main" xmlns:wp14="http://schemas.microsoft.com/office/word/2010/wordprocessingDrawing" xmlns:w15="http://schemas.microsoft.com/office/word/2012/wordml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c14="http://schemas.microsoft.com/office/drawing/2007/8/2/chart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xvml="urn:schemas-microsoft-com:office:excel" xmlns:o="urn:schemas-microsoft-com:office:office" xmlns:v="urn:schemas-microsoft-com:vm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ps="http://schemas.microsoft.com/office/word/2010/wordprocessingShape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lastView="sldThumbnailView">
  <p:normalViewPr>
    <p:restoredLeft sz="14995" autoAdjust="false"/>
    <p:restoredTop sz="94660"/>
  </p:normalViewPr>
  <p:slideViewPr>
    <p:cSldViewPr snapToGrid="false">
      <p:cViewPr varScale="true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
    <Relationship Target="slides/slide7.xml" Type="http://schemas.openxmlformats.org/officeDocument/2006/relationships/slide" Id="rId8"/>
    <Relationship Target="slides/slide12.xml" Type="http://schemas.openxmlformats.org/officeDocument/2006/relationships/slide" Id="rId13"/>
    <Relationship Target="slides/slide2.xml" Type="http://schemas.openxmlformats.org/officeDocument/2006/relationships/slide" Id="rId3"/>
    <Relationship Target="slides/slide6.xml" Type="http://schemas.openxmlformats.org/officeDocument/2006/relationships/slide" Id="rId7"/>
    <Relationship Target="slides/slide11.xml" Type="http://schemas.openxmlformats.org/officeDocument/2006/relationships/slide" Id="rId12"/>
    <Relationship Target="tableStyles.xml" Type="http://schemas.openxmlformats.org/officeDocument/2006/relationships/tableStyles" Id="rId17"/>
    <Relationship Target="slides/slide1.xml" Type="http://schemas.openxmlformats.org/officeDocument/2006/relationships/slide" Id="rId2"/>
    <Relationship Target="theme/theme1.xml" Type="http://schemas.openxmlformats.org/officeDocument/2006/relationships/theme" Id="rId16"/>
    <Relationship Target="slideMasters/slideMaster1.xml" Type="http://schemas.openxmlformats.org/officeDocument/2006/relationships/slideMaster" Id="rId1"/>
    <Relationship Target="slides/slide5.xml" Type="http://schemas.openxmlformats.org/officeDocument/2006/relationships/slide" Id="rId6"/>
    <Relationship Target="slides/slide10.xml" Type="http://schemas.openxmlformats.org/officeDocument/2006/relationships/slide" Id="rId11"/>
    <Relationship Target="slides/slide4.xml" Type="http://schemas.openxmlformats.org/officeDocument/2006/relationships/slide" Id="rId5"/>
    <Relationship Target="viewProps.xml" Type="http://schemas.openxmlformats.org/officeDocument/2006/relationships/viewProps" Id="rId15"/>
    <Relationship Target="slides/slide9.xml" Type="http://schemas.openxmlformats.org/officeDocument/2006/relationships/slide" Id="rId10"/>
    <Relationship Target="slides/slide3.xml" Type="http://schemas.openxmlformats.org/officeDocument/2006/relationships/slide" Id="rId4"/>
    <Relationship Target="slides/slide8.xml" Type="http://schemas.openxmlformats.org/officeDocument/2006/relationships/slide" Id="rId9"/>
    <Relationship Target="presProps.xml" Type="http://schemas.openxmlformats.org/officeDocument/2006/relationships/presProps" Id="rId14"/>
</Relationships>

</file>

<file path=ppt/slideLayouts/_rels/slideLayout1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10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11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2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3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4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5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6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7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8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9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slideLayout1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title" preserve="tru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8A30AD-A37A-9737-0E6A-39E35271D25D}"/>
              </a:ext>
            </a:extLst>
          </p:cNvPr>
          <p:cNvSpPr>
            <a:spLocks noGrp="true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F10E04-12B3-ABD9-E7C2-BECEEACA697E}"/>
              </a:ext>
            </a:extLst>
          </p:cNvPr>
          <p:cNvSpPr>
            <a:spLocks noGrp="true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657FE-125A-0744-8DBC-03E9BDB41724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82C0F8-0A35-D682-8A64-865C3E55D18C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E6D384-29DC-B25C-9923-E6EBC3EBE1F7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70260"/>
      </p:ext>
    </p:extLst>
  </p:cSld>
  <p:clrMapOvr>
    <a:masterClrMapping/>
  </p:clrMapOvr>
</p:sldLayout>
</file>

<file path=ppt/slideLayouts/slideLayout10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vertTx" preserve="true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05C68-0C4D-CCBE-0B6F-E911FAA3CFA3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2DDCFBE-431F-2BA2-8327-4AEA9F87F7A5}"/>
              </a:ext>
            </a:extLst>
          </p:cNvPr>
          <p:cNvSpPr>
            <a:spLocks noGrp="true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FA8648-5288-5348-5418-991C8E03ADE9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CDC297-49FC-DCD4-FDFE-88DE23E86BC8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3C95D1-3585-E564-3AD1-E6ECA6108DD3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935926"/>
      </p:ext>
    </p:extLst>
  </p:cSld>
  <p:clrMapOvr>
    <a:masterClrMapping/>
  </p:clrMapOvr>
</p:sldLayout>
</file>

<file path=ppt/slideLayouts/slideLayout11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vertTitleAndTx" preserve="true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3C26812-C81F-7D19-0F40-B1593E60A20A}"/>
              </a:ext>
            </a:extLst>
          </p:cNvPr>
          <p:cNvSpPr>
            <a:spLocks noGrp="true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B9C437-55E1-68D6-36CA-7111C100F0E1}"/>
              </a:ext>
            </a:extLst>
          </p:cNvPr>
          <p:cNvSpPr>
            <a:spLocks noGrp="true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258D91-112A-FDE6-C4D7-64C5D856F073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307F44-CFE7-502A-EC89-E76E115F295C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BD837A-B137-5639-830D-8459AF803128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632037"/>
      </p:ext>
    </p:extLst>
  </p:cSld>
  <p:clrMapOvr>
    <a:masterClrMapping/>
  </p:clrMapOvr>
</p:sldLayout>
</file>

<file path=ppt/slideLayouts/slideLayout2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obj" preserve="true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E8A8D1-F676-8128-1240-F7CDA534484A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F1C4BC-8D1A-74A4-5664-AFDFDF4B7166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7FA2A8-CB8C-7CA7-E520-061CA1D41439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A87A99-2546-9F30-F726-5E16E96A4474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8C6E5-4757-A0D3-8A6D-8D79C3CDA95D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097648"/>
      </p:ext>
    </p:extLst>
  </p:cSld>
  <p:clrMapOvr>
    <a:masterClrMapping/>
  </p:clrMapOvr>
</p:sldLayout>
</file>

<file path=ppt/slideLayouts/slideLayout3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secHead" preserve="true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1BBEF-54D7-8943-303B-AB3B06D9087E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DEB30E-DDD1-1112-4BA6-5046899AB12C}"/>
              </a:ext>
            </a:extLst>
          </p:cNvPr>
          <p:cNvSpPr>
            <a:spLocks noGrp="true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BCD5FE-4D88-AE3B-0545-D4C4644E5286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7F4F70-8805-5740-FA42-F340015F6B94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11C26A-CFBA-5BEE-EE00-269D19DE99EF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157343"/>
      </p:ext>
    </p:extLst>
  </p:cSld>
  <p:clrMapOvr>
    <a:masterClrMapping/>
  </p:clrMapOvr>
</p:sldLayout>
</file>

<file path=ppt/slideLayouts/slideLayout4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twoObj" preserve="true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D4DAF-0F68-4270-C3B6-A59FA5F1AAB0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231A55-839B-75DE-89C1-ABDC0BBDE7C9}"/>
              </a:ext>
            </a:extLst>
          </p:cNvPr>
          <p:cNvSpPr>
            <a:spLocks noGrp="true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BF8092-49D3-2925-5FA0-1F86588EE943}"/>
              </a:ext>
            </a:extLst>
          </p:cNvPr>
          <p:cNvSpPr>
            <a:spLocks noGrp="true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E9DA0C-D674-98DF-6967-4518440E7FFE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6AAAEE-E51F-F486-F81A-36A82F011E69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5FAA31-ECC8-7060-A95A-89A7B936BC1F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240899"/>
      </p:ext>
    </p:extLst>
  </p:cSld>
  <p:clrMapOvr>
    <a:masterClrMapping/>
  </p:clrMapOvr>
</p:sldLayout>
</file>

<file path=ppt/slideLayouts/slideLayout5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twoTxTwoObj" preserve="true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57CEB1-D69E-9C93-15E1-1B2599BF23F8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E2D9AC-9F7C-AC88-97A8-6FF177A35EC5}"/>
              </a:ext>
            </a:extLst>
          </p:cNvPr>
          <p:cNvSpPr>
            <a:spLocks noGrp="true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true"/>
            </a:lvl1pPr>
            <a:lvl2pPr marL="457200" indent="0">
              <a:buNone/>
              <a:defRPr sz="2000" b="true"/>
            </a:lvl2pPr>
            <a:lvl3pPr marL="914400" indent="0">
              <a:buNone/>
              <a:defRPr sz="1800" b="true"/>
            </a:lvl3pPr>
            <a:lvl4pPr marL="1371600" indent="0">
              <a:buNone/>
              <a:defRPr sz="1600" b="true"/>
            </a:lvl4pPr>
            <a:lvl5pPr marL="1828800" indent="0">
              <a:buNone/>
              <a:defRPr sz="1600" b="true"/>
            </a:lvl5pPr>
            <a:lvl6pPr marL="2286000" indent="0">
              <a:buNone/>
              <a:defRPr sz="1600" b="true"/>
            </a:lvl6pPr>
            <a:lvl7pPr marL="2743200" indent="0">
              <a:buNone/>
              <a:defRPr sz="1600" b="true"/>
            </a:lvl7pPr>
            <a:lvl8pPr marL="3200400" indent="0">
              <a:buNone/>
              <a:defRPr sz="1600" b="true"/>
            </a:lvl8pPr>
            <a:lvl9pPr marL="3657600" indent="0">
              <a:buNone/>
              <a:defRPr sz="1600" b="true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BAADB4A-85B2-1C1B-E7E9-B480560F9D00}"/>
              </a:ext>
            </a:extLst>
          </p:cNvPr>
          <p:cNvSpPr>
            <a:spLocks noGrp="true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87D73BC-2EAE-4263-4E9F-5C2A44A93810}"/>
              </a:ext>
            </a:extLst>
          </p:cNvPr>
          <p:cNvSpPr>
            <a:spLocks noGrp="true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true"/>
            </a:lvl1pPr>
            <a:lvl2pPr marL="457200" indent="0">
              <a:buNone/>
              <a:defRPr sz="2000" b="true"/>
            </a:lvl2pPr>
            <a:lvl3pPr marL="914400" indent="0">
              <a:buNone/>
              <a:defRPr sz="1800" b="true"/>
            </a:lvl3pPr>
            <a:lvl4pPr marL="1371600" indent="0">
              <a:buNone/>
              <a:defRPr sz="1600" b="true"/>
            </a:lvl4pPr>
            <a:lvl5pPr marL="1828800" indent="0">
              <a:buNone/>
              <a:defRPr sz="1600" b="true"/>
            </a:lvl5pPr>
            <a:lvl6pPr marL="2286000" indent="0">
              <a:buNone/>
              <a:defRPr sz="1600" b="true"/>
            </a:lvl6pPr>
            <a:lvl7pPr marL="2743200" indent="0">
              <a:buNone/>
              <a:defRPr sz="1600" b="true"/>
            </a:lvl7pPr>
            <a:lvl8pPr marL="3200400" indent="0">
              <a:buNone/>
              <a:defRPr sz="1600" b="true"/>
            </a:lvl8pPr>
            <a:lvl9pPr marL="3657600" indent="0">
              <a:buNone/>
              <a:defRPr sz="1600" b="true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087E678-06AD-E4EC-0271-09C8FB0B6E98}"/>
              </a:ext>
            </a:extLst>
          </p:cNvPr>
          <p:cNvSpPr>
            <a:spLocks noGrp="true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4E56E5D-AA0C-CEA8-7711-31F66AF37F30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8D3126F-0B4E-DC1F-B8B8-4766B1342EB1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C88DD5-5039-25FA-08E2-7284D580B231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599511"/>
      </p:ext>
    </p:extLst>
  </p:cSld>
  <p:clrMapOvr>
    <a:masterClrMapping/>
  </p:clrMapOvr>
</p:sldLayout>
</file>

<file path=ppt/slideLayouts/slideLayout6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titleOnly" preserve="true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54AD2-F916-B003-CB2F-2E2D548D907F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6C8FBE4-1A37-746D-D776-DD299B74DC78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6EBDF-E9D9-3F66-6195-965EC76D2BEE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5B3310A-943A-F06E-F735-930625F6A982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222348"/>
      </p:ext>
    </p:extLst>
  </p:cSld>
  <p:clrMapOvr>
    <a:masterClrMapping/>
  </p:clrMapOvr>
</p:sldLayout>
</file>

<file path=ppt/slideLayouts/slideLayout7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blank" preserve="true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D00D266-1047-C64E-9636-93056FB8022D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400924C-91A4-4E4C-91BA-F70722DA05CE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70C7CB-93A7-B6A3-8108-D63B2EE4195C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511385"/>
      </p:ext>
    </p:extLst>
  </p:cSld>
  <p:clrMapOvr>
    <a:masterClrMapping/>
  </p:clrMapOvr>
</p:sldLayout>
</file>

<file path=ppt/slideLayouts/slideLayout8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objTx" preserve="true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21ECD7-E8B3-F340-D290-6BF413FDA321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EA2E0A-C164-246D-3317-5FBB056203CB}"/>
              </a:ext>
            </a:extLst>
          </p:cNvPr>
          <p:cNvSpPr>
            <a:spLocks noGrp="true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BD9B28-AE05-3363-8788-601805EAB448}"/>
              </a:ext>
            </a:extLst>
          </p:cNvPr>
          <p:cNvSpPr>
            <a:spLocks noGrp="true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B06821-5741-4F5D-AE09-0AB210F4727F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3B09AA-C17E-7E24-1A8E-90852C22A408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17FE82-F72D-96A2-AF2A-ABB4B14AA071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286142"/>
      </p:ext>
    </p:extLst>
  </p:cSld>
  <p:clrMapOvr>
    <a:masterClrMapping/>
  </p:clrMapOvr>
</p:sldLayout>
</file>

<file path=ppt/slideLayouts/slideLayout9.xml><?xml version="1.0" encoding="utf-8"?>
<p:sldLayout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 type="picTx" preserve="true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5AC740-3EA1-B19F-D206-C5D0B3CE78A5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15F3FD9-6C7C-B4E5-E817-F38FCBDF5E13}"/>
              </a:ext>
            </a:extLst>
          </p:cNvPr>
          <p:cNvSpPr>
            <a:spLocks noGrp="true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7EC666-053B-806E-D79F-5E1EF425CC8C}"/>
              </a:ext>
            </a:extLst>
          </p:cNvPr>
          <p:cNvSpPr>
            <a:spLocks noGrp="true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E138FA-1B53-104D-1D0B-A9705FAC6C32}"/>
              </a:ext>
            </a:extLst>
          </p:cNvPr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C7F4DE-F5A7-4469-3142-F50F3DF6A4F2}"/>
              </a:ext>
            </a:extLst>
          </p:cNvPr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BDF183-A56B-E5AD-2F6C-23F76B4F35A2}"/>
              </a:ext>
            </a:extLst>
          </p:cNvPr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057177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8"/>
    <Relationship Target="../slideLayouts/slideLayout3.xml" Type="http://schemas.openxmlformats.org/officeDocument/2006/relationships/slideLayout" Id="rId3"/>
    <Relationship Target="../slideLayouts/slideLayout7.xml" Type="http://schemas.openxmlformats.org/officeDocument/2006/relationships/slideLayout" Id="rId7"/>
    <Relationship Target="../theme/theme1.xml" Type="http://schemas.openxmlformats.org/officeDocument/2006/relationships/theme" Id="rId12"/>
    <Relationship Target="../slideLayouts/slideLayout2.xml" Type="http://schemas.openxmlformats.org/officeDocument/2006/relationships/slideLayout" Id="rId2"/>
    <Relationship Target="../slideLayouts/slideLayout1.xml" Type="http://schemas.openxmlformats.org/officeDocument/2006/relationships/slideLayout" Id="rId1"/>
    <Relationship Target="../slideLayouts/slideLayout6.xml" Type="http://schemas.openxmlformats.org/officeDocument/2006/relationships/slideLayout" Id="rId6"/>
    <Relationship Target="../slideLayouts/slideLayout11.xml" Type="http://schemas.openxmlformats.org/officeDocument/2006/relationships/slideLayout" Id="rId11"/>
    <Relationship Target="../slideLayouts/slideLayout5.xml" Type="http://schemas.openxmlformats.org/officeDocument/2006/relationships/slideLayout" Id="rId5"/>
    <Relationship Target="../slideLayouts/slideLayout10.xml" Type="http://schemas.openxmlformats.org/officeDocument/2006/relationships/slideLayout" Id="rId10"/>
    <Relationship Target="../slideLayouts/slideLayout4.xml" Type="http://schemas.openxmlformats.org/officeDocument/2006/relationships/slideLayout" Id="rId4"/>
    <Relationship Target="../slideLayouts/slideLayout9.xml" Type="http://schemas.openxmlformats.org/officeDocument/2006/relationships/slideLayout" Id="rId9"/>
</Relationships>

</file>

<file path=ppt/slideMasters/slideMaster1.xml><?xml version="1.0" encoding="utf-8"?>
<p:sldMaster xmlns:v="urn:schemas-microsoft-com:vml" xmlns:comp="http://schemas.openxmlformats.org/drawingml/2006/compatibility" xmlns:mc="http://schemas.openxmlformats.org/markup-compatibility/2006" xmlns:xdr="http://schemas.openxmlformats.org/drawingml/2006/spreadsheetDrawing" xmlns:c="http://schemas.openxmlformats.org/drawingml/2006/chart" xmlns:r="http://schemas.openxmlformats.org/officeDocument/2006/relationships" xmlns:p="http://schemas.openxmlformats.org/presentationml/2006/main" xmlns:a="http://schemas.openxmlformats.org/drawingml/2006/main" xmlns:wp="http://schemas.openxmlformats.org/drawingml/2006/wordprocessingDrawing" xmlns:lc="http://schemas.openxmlformats.org/drawingml/2006/lockedCanvas" xmlns:pic="http://schemas.openxmlformats.org/drawingml/2006/picture" xmlns:cdr="http://schemas.openxmlformats.org/drawingml/2006/chartDrawing" xmlns:wp14="http://schemas.microsoft.com/office/word/2010/wordprocessingDrawing" xmlns:dgm="http://schemas.openxmlformats.org/drawingml/2006/diagram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5A990C8-2140-24D7-EC74-100A2D8D006E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false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005A65-8CC7-4C5B-3E9B-5A3B18ADA605}"/>
              </a:ext>
            </a:extLst>
          </p:cNvPr>
          <p:cNvSpPr>
            <a:spLocks noGrp="true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false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3A72A2-04B4-20FC-D8B4-B1FC995420C2}"/>
              </a:ext>
            </a:extLst>
          </p:cNvPr>
          <p:cNvSpPr>
            <a:spLocks noGrp="true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B0A051-FD9C-40B2-9710-F415AF2C75DD}" type="datetimeFigureOut">
              <a:rPr lang="cs-CZ" smtClean="false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777C22-5E57-9B70-9E7D-229C3F8C47F7}"/>
              </a:ext>
            </a:extLst>
          </p:cNvPr>
          <p:cNvSpPr>
            <a:spLocks noGrp="true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08C542-6092-F396-904E-8365F6D0F8B0}"/>
              </a:ext>
            </a:extLst>
          </p:cNvPr>
          <p:cNvSpPr>
            <a:spLocks noGrp="true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024DA-68C5-4EBF-9BE7-ACBC9AEF006D}" type="slidenum">
              <a:rPr lang="cs-CZ" smtClean="false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69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false" eaLnBrk="true" latinLnBrk="false" hangingPunct="true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false" eaLnBrk="true" latinLnBrk="false" hangingPunct="true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false" eaLnBrk="true" latinLnBrk="false" hangingPunct="true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  <Relationship Target="../media/image1.jpg" Type="http://schemas.openxmlformats.org/officeDocument/2006/relationships/image" Id="rId2"/>
    <Relationship Target="../slideLayouts/slideLayout1.xml" Type="http://schemas.openxmlformats.org/officeDocument/2006/relationships/slideLayout" Id="rId1"/>
</Relationships>

</file>

<file path=ppt/slides/_rels/slide10.xml.rels><?xml version="1.0" encoding="UTF-8" standalone="yes"?>
<Relationships xmlns="http://schemas.openxmlformats.org/package/2006/relationships">
    <Relationship Target="../slideLayouts/slideLayout2.xml" Type="http://schemas.openxmlformats.org/officeDocument/2006/relationships/slideLayout" Id="rId1"/>
</Relationships>

</file>

<file path=ppt/slides/_rels/slide11.xml.rels><?xml version="1.0" encoding="UTF-8" standalone="yes"?>
<Relationships xmlns="http://schemas.openxmlformats.org/package/2006/relationships">
    <Relationship Target="../slideLayouts/slideLayout2.xml" Type="http://schemas.openxmlformats.org/officeDocument/2006/relationships/slideLayout" Id="rId1"/>
</Relationships>

</file>

<file path=ppt/slides/_rels/slide12.xml.rels><?xml version="1.0" encoding="UTF-8" standalone="yes"?>
<Relationships xmlns="http://schemas.openxmlformats.org/package/2006/relationships">
    <Relationship Target="../slideLayouts/slideLayout1.xml" Type="http://schemas.openxmlformats.org/officeDocument/2006/relationships/slideLayout" Id="rId1"/>
</Relationships>

</file>

<file path=ppt/slides/_rels/slide2.xml.rels><?xml version="1.0" encoding="UTF-8" standalone="yes"?>
<Relationships xmlns="http://schemas.openxmlformats.org/package/2006/relationships">
    <Relationship Target="../slideLayouts/slideLayout2.xml" Type="http://schemas.openxmlformats.org/officeDocument/2006/relationships/slideLayout" Id="rId1"/>
</Relationships>

</file>

<file path=ppt/slides/_rels/slide3.xml.rels><?xml version="1.0" encoding="UTF-8" standalone="yes"?>
<Relationships xmlns="http://schemas.openxmlformats.org/package/2006/relationships">
    <Relationship Target="../media/image2.png" Type="http://schemas.openxmlformats.org/officeDocument/2006/relationships/image" Id="rId2"/>
    <Relationship Target="../slideLayouts/slideLayout2.xml" Type="http://schemas.openxmlformats.org/officeDocument/2006/relationships/slideLayout" Id="rId1"/>
</Relationships>

</file>

<file path=ppt/slides/_rels/slide4.xml.rels><?xml version="1.0" encoding="UTF-8" standalone="yes"?>
<Relationships xmlns="http://schemas.openxmlformats.org/package/2006/relationships">
    <Relationship Target="../slideLayouts/slideLayout2.xml" Type="http://schemas.openxmlformats.org/officeDocument/2006/relationships/slideLayout" Id="rId1"/>
</Relationships>

</file>

<file path=ppt/slides/_rels/slide5.xml.rels><?xml version="1.0" encoding="UTF-8" standalone="yes"?>
<Relationships xmlns="http://schemas.openxmlformats.org/package/2006/relationships">
    <Relationship Target="../slideLayouts/slideLayout2.xml" Type="http://schemas.openxmlformats.org/officeDocument/2006/relationships/slideLayout" Id="rId1"/>
</Relationships>

</file>

<file path=ppt/slides/_rels/slide6.xml.rels><?xml version="1.0" encoding="UTF-8" standalone="yes"?>
<Relationships xmlns="http://schemas.openxmlformats.org/package/2006/relationships">
    <Relationship Target="../slideLayouts/slideLayout2.xml" Type="http://schemas.openxmlformats.org/officeDocument/2006/relationships/slideLayout" Id="rId1"/>
</Relationships>

</file>

<file path=ppt/slides/_rels/slide7.xml.rels><?xml version="1.0" encoding="UTF-8" standalone="yes"?>
<Relationships xmlns="http://schemas.openxmlformats.org/package/2006/relationships">
    <Relationship Target="../media/image9.jpg" Type="http://schemas.openxmlformats.org/officeDocument/2006/relationships/image" Id="rId8"/>
    <Relationship Target="../media/image4.jpg" Type="http://schemas.openxmlformats.org/officeDocument/2006/relationships/image" Id="rId3"/>
    <Relationship Target="../media/image8.jpeg" Type="http://schemas.openxmlformats.org/officeDocument/2006/relationships/image" Id="rId7"/>
    <Relationship Target="../media/image3.jpg" Type="http://schemas.openxmlformats.org/officeDocument/2006/relationships/image" Id="rId2"/>
    <Relationship Target="../slideLayouts/slideLayout2.xml" Type="http://schemas.openxmlformats.org/officeDocument/2006/relationships/slideLayout" Id="rId1"/>
    <Relationship Target="../media/image7.jpeg" Type="http://schemas.openxmlformats.org/officeDocument/2006/relationships/image" Id="rId6"/>
    <Relationship Target="../media/image6.jpg" Type="http://schemas.openxmlformats.org/officeDocument/2006/relationships/image" Id="rId5"/>
    <Relationship Target="../media/image5.jpg" Type="http://schemas.openxmlformats.org/officeDocument/2006/relationships/image" Id="rId4"/>
</Relationships>

</file>

<file path=ppt/slides/_rels/slide8.xml.rels><?xml version="1.0" encoding="UTF-8" standalone="yes"?>
<Relationships xmlns="http://schemas.openxmlformats.org/package/2006/relationships">
    <Relationship Target="../media/image11.jpg" Type="http://schemas.openxmlformats.org/officeDocument/2006/relationships/image" Id="rId3"/>
    <Relationship Target="../media/image10.jpg" Type="http://schemas.openxmlformats.org/officeDocument/2006/relationships/image" Id="rId2"/>
    <Relationship Target="../slideLayouts/slideLayout2.xml" Type="http://schemas.openxmlformats.org/officeDocument/2006/relationships/slideLayout" Id="rId1"/>
    <Relationship Target="../media/image14.jpeg" Type="http://schemas.openxmlformats.org/officeDocument/2006/relationships/image" Id="rId6"/>
    <Relationship Target="../media/image13.jpg" Type="http://schemas.openxmlformats.org/officeDocument/2006/relationships/image" Id="rId5"/>
    <Relationship Target="../media/image12.jpg" Type="http://schemas.openxmlformats.org/officeDocument/2006/relationships/image" Id="rId4"/>
</Relationships>

</file>

<file path=ppt/slides/_rels/slide9.xml.rels><?xml version="1.0" encoding="UTF-8" standalone="yes"?>
<Relationships xmlns="http://schemas.openxmlformats.org/package/2006/relationships">
    <Relationship Target="../slideLayouts/slideLayout2.xml" Type="http://schemas.openxmlformats.org/officeDocument/2006/relationships/slideLayout" Id="rId1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ABE8810-B02E-C5BF-4A4B-8F4270322C44}"/>
              </a:ext>
            </a:extLst>
          </p:cNvPr>
          <p:cNvSpPr>
            <a:spLocks noGrp="true"/>
          </p:cNvSpPr>
          <p:nvPr>
            <p:ph type="ctrTitle"/>
          </p:nvPr>
        </p:nvSpPr>
        <p:spPr>
          <a:xfrm>
            <a:off x="2084832" y="1122363"/>
            <a:ext cx="10107168" cy="2387600"/>
          </a:xfrm>
        </p:spPr>
        <p:txBody>
          <a:bodyPr>
            <a:normAutofit/>
          </a:bodyPr>
          <a:lstStyle/>
          <a:p>
            <a:pPr algn="l"/>
            <a:r>
              <a:rPr lang="cs-CZ" sz="5400" dirty="false">
                <a:latin typeface="Avenir Next LT Pro Demi" panose="020B0704020202020204" pitchFamily="34" charset="-18"/>
              </a:rPr>
              <a:t>Oslovování a komunikace s CS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AB41F305-863E-1BE0-EC0F-833F0776B6F0}"/>
              </a:ext>
            </a:extLst>
          </p:cNvPr>
          <p:cNvSpPr>
            <a:spLocks noGrp="true"/>
          </p:cNvSpPr>
          <p:nvPr>
            <p:ph type="subTitle" idx="1"/>
          </p:nvPr>
        </p:nvSpPr>
        <p:spPr>
          <a:xfrm>
            <a:off x="2084832" y="3602038"/>
            <a:ext cx="8583168" cy="1655762"/>
          </a:xfrm>
        </p:spPr>
        <p:txBody>
          <a:bodyPr>
            <a:normAutofit/>
          </a:bodyPr>
          <a:lstStyle/>
          <a:p>
            <a:pPr algn="l"/>
            <a:r>
              <a:rPr lang="cs-CZ" sz="2800" dirty="false">
                <a:latin typeface="Avenir Next LT Pro" panose="020B0504020202020204" pitchFamily="34" charset="-18"/>
              </a:rPr>
              <a:t>Hospic svatého Lazara</a:t>
            </a:r>
          </a:p>
          <a:p>
            <a:pPr algn="l"/>
            <a:r>
              <a:rPr lang="cs-CZ" sz="2800" dirty="false">
                <a:latin typeface="Avenir Next LT Pro Light" panose="020B0304020202020204" pitchFamily="34" charset="-18"/>
              </a:rPr>
              <a:t>partner s finančním plněním v projektech </a:t>
            </a:r>
            <a:br>
              <a:rPr lang="cs-CZ" sz="2800" dirty="false">
                <a:latin typeface="Avenir Next LT Pro Light" panose="020B0304020202020204" pitchFamily="34" charset="-18"/>
              </a:rPr>
            </a:br>
            <a:r>
              <a:rPr lang="cs-CZ" sz="2800" dirty="false">
                <a:latin typeface="Avenir Next LT Pro Light" panose="020B0304020202020204" pitchFamily="34" charset="-18"/>
              </a:rPr>
              <a:t>OPZ + MAS </a:t>
            </a:r>
            <a:r>
              <a:rPr lang="cs-CZ" sz="2800" dirty="false" err="true">
                <a:latin typeface="Avenir Next LT Pro Light" panose="020B0304020202020204" pitchFamily="34" charset="-18"/>
              </a:rPr>
              <a:t>Světovina</a:t>
            </a:r>
            <a:r>
              <a:rPr lang="cs-CZ" sz="2800" dirty="false">
                <a:latin typeface="Avenir Next LT Pro Light" panose="020B0304020202020204" pitchFamily="34" charset="-18"/>
              </a:rPr>
              <a:t> a MAS Aktivios</a:t>
            </a:r>
          </a:p>
        </p:txBody>
      </p:sp>
      <p:pic>
        <p:nvPicPr>
          <p:cNvPr id="5" name="Obrázek 4" descr="Obsah obrázku Písmo, text, symbol, Grafika&#10;&#10;Popis byl vytvořen automaticky">
            <a:extLst>
              <a:ext uri="{FF2B5EF4-FFF2-40B4-BE49-F238E27FC236}">
                <a16:creationId xmlns:a16="http://schemas.microsoft.com/office/drawing/2014/main" id="{49ADB7E1-7E5F-1DB5-737E-8FF34EA4DA0C}"/>
              </a:ext>
            </a:extLst>
          </p:cNvPr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197803"/>
            <a:ext cx="1182624" cy="21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19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AE17C-B5F9-90DB-14AC-74C0D72D3C06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 dirty="false">
                <a:latin typeface="Avenir Next LT Pro Demi" panose="020B0704020202020204" pitchFamily="34" charset="-18"/>
              </a:rPr>
              <a:t>Projekty - očekávání vs. realita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9FFD53-C484-D5FF-34A6-3C5DAE0E8ACA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false">
                <a:latin typeface="Avenir Next LT Pro" panose="020B0504020202020204" pitchFamily="34" charset="-18"/>
              </a:rPr>
              <a:t>Počet neformálně pečujících vs. počet pacientů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Vyplňováni monitorovacích listů 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Rozdělení činností uvnitř týmu - administrování projektu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Pozůstalostní péče – co když se někdo ozve za měsíc/půl roku?</a:t>
            </a:r>
          </a:p>
        </p:txBody>
      </p:sp>
    </p:spTree>
    <p:extLst>
      <p:ext uri="{BB962C8B-B14F-4D97-AF65-F5344CB8AC3E}">
        <p14:creationId xmlns:p14="http://schemas.microsoft.com/office/powerpoint/2010/main" val="132159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70CF5-D318-F03B-A456-AA79F296C5EE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 dirty="false">
                <a:latin typeface="Avenir Next LT Pro Demi" panose="020B0704020202020204" pitchFamily="34" charset="-18"/>
              </a:rPr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539BCB-FEC5-6F35-A504-32A7FC4E80E9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/>
          <a:lstStyle/>
          <a:p>
            <a:r>
              <a:rPr lang="cs-CZ" dirty="false">
                <a:latin typeface="Avenir Next LT Pro" panose="020B0504020202020204" pitchFamily="34" charset="-18"/>
              </a:rPr>
              <a:t>Jako klíčové se jeví aktivní a osobní prezentace organizace</a:t>
            </a:r>
            <a:br>
              <a:rPr lang="cs-CZ" dirty="false">
                <a:latin typeface="Avenir Next LT Pro" panose="020B0504020202020204" pitchFamily="34" charset="-18"/>
              </a:rPr>
            </a:br>
            <a:r>
              <a:rPr lang="cs-CZ" dirty="false">
                <a:latin typeface="Avenir Next LT Pro" panose="020B0504020202020204" pitchFamily="34" charset="-18"/>
              </a:rPr>
              <a:t>v místě působnosti MAS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Nezbytné je navázat osobní kontakty se samosprávou a sociálními pracovníky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Spolupráce s praktickými lékaři – jak nastavit?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b="false" i="false" dirty="false">
                <a:solidFill>
                  <a:srgbClr val="3C3C3B"/>
                </a:solidFill>
                <a:effectLst/>
                <a:latin typeface="Avenir Next LT Pro" panose="020B0504020202020204" pitchFamily="34" charset="-18"/>
              </a:rPr>
              <a:t>I. Západočeská konference paliativní péče</a:t>
            </a:r>
            <a:endParaRPr lang="cs-CZ" dirty="false">
              <a:latin typeface="Avenir Next LT Pro" panose="020B0504020202020204" pitchFamily="34" charset="-18"/>
            </a:endParaRPr>
          </a:p>
          <a:p>
            <a:endParaRPr lang="cs-CZ" dirty="false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19833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9C1043E-AD25-EF18-FC7D-898EA4440378}"/>
              </a:ext>
            </a:extLst>
          </p:cNvPr>
          <p:cNvSpPr>
            <a:spLocks noGrp="true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false">
                <a:latin typeface="Avenir Next LT Pro Demi" panose="020B0704020202020204" pitchFamily="34" charset="-18"/>
              </a:rPr>
              <a:t>Děkuji za pozornost.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4FC29F9-EE0C-9063-06DE-F298164E864D}"/>
              </a:ext>
            </a:extLst>
          </p:cNvPr>
          <p:cNvSpPr>
            <a:spLocks noGrp="true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dirty="false">
                <a:latin typeface="Avenir Next LT Pro" panose="020B0504020202020204" pitchFamily="34" charset="-18"/>
              </a:rPr>
              <a:t>Pokud máte dotazy, sem s nimi.</a:t>
            </a:r>
          </a:p>
        </p:txBody>
      </p:sp>
    </p:spTree>
    <p:extLst>
      <p:ext uri="{BB962C8B-B14F-4D97-AF65-F5344CB8AC3E}">
        <p14:creationId xmlns:p14="http://schemas.microsoft.com/office/powerpoint/2010/main" val="48987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AE17C-B5F9-90DB-14AC-74C0D72D3C06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 dirty="false">
                <a:latin typeface="Avenir Next LT Pro Demi" panose="020B0704020202020204" pitchFamily="34" charset="-18"/>
              </a:rPr>
              <a:t>Projekty s MAS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9FFD53-C484-D5FF-34A6-3C5DAE0E8ACA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dirty="false">
                <a:latin typeface="Avenir Next LT Pro" panose="020B0504020202020204" pitchFamily="34" charset="-18"/>
              </a:rPr>
              <a:t>Zapojení v projektech od poloviny roku 2023</a:t>
            </a:r>
          </a:p>
          <a:p>
            <a:pPr>
              <a:lnSpc>
                <a:spcPct val="150000"/>
              </a:lnSpc>
            </a:pPr>
            <a:r>
              <a:rPr lang="cs-CZ" dirty="false">
                <a:latin typeface="Avenir Next LT Pro" panose="020B0504020202020204" pitchFamily="34" charset="-18"/>
              </a:rPr>
              <a:t>Navázání na MSPP – domácí hospic</a:t>
            </a:r>
          </a:p>
          <a:p>
            <a:pPr>
              <a:lnSpc>
                <a:spcPct val="150000"/>
              </a:lnSpc>
            </a:pPr>
            <a:r>
              <a:rPr lang="cs-CZ" dirty="false">
                <a:latin typeface="Avenir Next LT Pro" panose="020B0504020202020204" pitchFamily="34" charset="-18"/>
              </a:rPr>
              <a:t>Domácí hospic funguje od roku 2022</a:t>
            </a:r>
          </a:p>
          <a:p>
            <a:pPr>
              <a:lnSpc>
                <a:spcPct val="150000"/>
              </a:lnSpc>
            </a:pPr>
            <a:r>
              <a:rPr lang="cs-CZ" dirty="false">
                <a:latin typeface="Avenir Next LT Pro" panose="020B0504020202020204" pitchFamily="34" charset="-18"/>
              </a:rPr>
              <a:t>Při psaní projektu jsme čerpali z našich omezených zkušeností a obecných statistik</a:t>
            </a:r>
          </a:p>
          <a:p>
            <a:pPr>
              <a:lnSpc>
                <a:spcPct val="150000"/>
              </a:lnSpc>
            </a:pPr>
            <a:r>
              <a:rPr lang="cs-CZ" dirty="false">
                <a:latin typeface="Avenir Next LT Pro" panose="020B0504020202020204" pitchFamily="34" charset="-18"/>
              </a:rPr>
              <a:t>Každý projekt má různě stanovené indikátory</a:t>
            </a:r>
          </a:p>
        </p:txBody>
      </p:sp>
    </p:spTree>
    <p:extLst>
      <p:ext uri="{BB962C8B-B14F-4D97-AF65-F5344CB8AC3E}">
        <p14:creationId xmlns:p14="http://schemas.microsoft.com/office/powerpoint/2010/main" val="293444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AE17C-B5F9-90DB-14AC-74C0D72D3C06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 dirty="false">
                <a:latin typeface="Avenir Next LT Pro Demi" panose="020B0704020202020204" pitchFamily="34" charset="-18"/>
              </a:rPr>
              <a:t>Územní působnost</a:t>
            </a:r>
          </a:p>
        </p:txBody>
      </p:sp>
      <p:pic>
        <p:nvPicPr>
          <p:cNvPr id="7" name="Zástupný obsah 6" descr="Obsah obrázku mapa, text, atlas&#10;&#10;Popis byl vytvořen automaticky">
            <a:extLst>
              <a:ext uri="{FF2B5EF4-FFF2-40B4-BE49-F238E27FC236}">
                <a16:creationId xmlns:a16="http://schemas.microsoft.com/office/drawing/2014/main" id="{48685DFC-E1AE-3742-9B51-D68D612CAB37}"/>
              </a:ext>
            </a:extLst>
          </p:cNvPr>
          <p:cNvPicPr>
            <a:picLocks noGrp="true" noChangeAspect="true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3"/>
          <a:stretch/>
        </p:blipFill>
        <p:spPr>
          <a:xfrm>
            <a:off x="838200" y="1391515"/>
            <a:ext cx="8231909" cy="5466485"/>
          </a:xfrm>
        </p:spPr>
      </p:pic>
    </p:spTree>
    <p:extLst>
      <p:ext uri="{BB962C8B-B14F-4D97-AF65-F5344CB8AC3E}">
        <p14:creationId xmlns:p14="http://schemas.microsoft.com/office/powerpoint/2010/main" val="284449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AE17C-B5F9-90DB-14AC-74C0D72D3C06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 dirty="false">
                <a:latin typeface="Avenir Next LT Pro Demi" panose="020B0704020202020204" pitchFamily="34" charset="-18"/>
              </a:rPr>
              <a:t>CS = neformálně pečující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9FFD53-C484-D5FF-34A6-3C5DAE0E8ACA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false">
                <a:latin typeface="Avenir Next LT Pro" panose="020B0504020202020204" pitchFamily="34" charset="-18"/>
              </a:rPr>
              <a:t>Domácí hospicová péče má přítomnost neformálně pečujícího</a:t>
            </a:r>
            <a:br>
              <a:rPr lang="cs-CZ" dirty="false">
                <a:latin typeface="Avenir Next LT Pro" panose="020B0504020202020204" pitchFamily="34" charset="-18"/>
              </a:rPr>
            </a:br>
            <a:r>
              <a:rPr lang="cs-CZ" dirty="false">
                <a:latin typeface="Avenir Next LT Pro" panose="020B0504020202020204" pitchFamily="34" charset="-18"/>
              </a:rPr>
              <a:t>v režimu 24/7 jako základní podmínku přijetí do péče</a:t>
            </a:r>
          </a:p>
          <a:p>
            <a:pPr marL="0" indent="0">
              <a:buNone/>
            </a:pPr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Výběr služby je často zodpovědností pečujícího, ne pacienta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Neformálně pečující nezná často možnosti péče </a:t>
            </a:r>
          </a:p>
          <a:p>
            <a:pPr marL="0" indent="0">
              <a:buNone/>
            </a:pPr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Nejlepším doporučením je žitá, blízká zkušenost</a:t>
            </a:r>
          </a:p>
          <a:p>
            <a:pPr>
              <a:lnSpc>
                <a:spcPct val="150000"/>
              </a:lnSpc>
            </a:pPr>
            <a:endParaRPr lang="cs-CZ" dirty="false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6675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AE17C-B5F9-90DB-14AC-74C0D72D3C06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 dirty="false">
                <a:latin typeface="Avenir Next LT Pro Demi" panose="020B0704020202020204" pitchFamily="34" charset="-18"/>
              </a:rPr>
              <a:t>CS Oslovování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9FFD53-C484-D5FF-34A6-3C5DAE0E8ACA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false">
                <a:latin typeface="Avenir Next LT Pro" panose="020B0504020202020204" pitchFamily="34" charset="-18"/>
              </a:rPr>
              <a:t>Aktivity v místě MAS spojené s dalšími projekty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Snaha oslovovat místní samosprávy a praktiky/nemocnice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Účast na setkání komunitního plánování (sociální/zdravotní)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Letáky, zpravodaje, lokální akce, osvětové akce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Osobní doporučení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6869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AE17C-B5F9-90DB-14AC-74C0D72D3C06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 dirty="false">
                <a:latin typeface="Avenir Next LT Pro Demi" panose="020B0704020202020204" pitchFamily="34" charset="-18"/>
              </a:rPr>
              <a:t>Osvětové akce + dobrovolnictví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9FFD53-C484-D5FF-34A6-3C5DAE0E8ACA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false">
                <a:latin typeface="Avenir Next LT Pro" panose="020B0504020202020204" pitchFamily="34" charset="-18"/>
              </a:rPr>
              <a:t>Obecná snaha osvěty a edukace – „K smrti dobrý </a:t>
            </a:r>
            <a:r>
              <a:rPr lang="cs-CZ" dirty="false" err="true">
                <a:latin typeface="Avenir Next LT Pro" panose="020B0504020202020204" pitchFamily="34" charset="-18"/>
              </a:rPr>
              <a:t>kafe</a:t>
            </a:r>
            <a:r>
              <a:rPr lang="cs-CZ" dirty="false">
                <a:latin typeface="Avenir Next LT Pro" panose="020B0504020202020204" pitchFamily="34" charset="-18"/>
              </a:rPr>
              <a:t>“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Logické propojení s projekty MAS a dobrovolnickými projekty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 err="true">
                <a:latin typeface="Avenir Next LT Pro" panose="020B0504020202020204" pitchFamily="34" charset="-18"/>
              </a:rPr>
              <a:t>DEKApro</a:t>
            </a:r>
            <a:r>
              <a:rPr lang="cs-CZ" dirty="false">
                <a:latin typeface="Avenir Next LT Pro" panose="020B0504020202020204" pitchFamily="34" charset="-18"/>
              </a:rPr>
              <a:t> – FR a PR projekt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Dobrovolnictví v hospici jako nepřímá osvěta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Osvěta a propagace je samostatně a napřímo komplikovaná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8813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oblečení, interiér, nádobí&#10;&#10;Popis byl vytvořen automaticky">
            <a:extLst>
              <a:ext uri="{FF2B5EF4-FFF2-40B4-BE49-F238E27FC236}">
                <a16:creationId xmlns:a16="http://schemas.microsoft.com/office/drawing/2014/main" id="{C7775A15-AEB6-4847-DCCB-927598EC9434}"/>
              </a:ext>
            </a:extLst>
          </p:cNvPr>
          <p:cNvPicPr>
            <a:picLocks noGrp="true" noChangeAspect="true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57" y="0"/>
            <a:ext cx="2571749" cy="3429000"/>
          </a:xfrm>
        </p:spPr>
      </p:pic>
      <p:pic>
        <p:nvPicPr>
          <p:cNvPr id="7" name="Obrázek 6" descr="Obsah obrázku oblečení, osoba, interiér, muž&#10;&#10;Popis byl vytvořen automaticky">
            <a:extLst>
              <a:ext uri="{FF2B5EF4-FFF2-40B4-BE49-F238E27FC236}">
                <a16:creationId xmlns:a16="http://schemas.microsoft.com/office/drawing/2014/main" id="{EEF76CCB-D266-1AA7-69F1-AE0CC84B370C}"/>
              </a:ext>
            </a:extLst>
          </p:cNvPr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71750" cy="3429000"/>
          </a:xfrm>
          <a:prstGeom prst="rect">
            <a:avLst/>
          </a:prstGeom>
        </p:spPr>
      </p:pic>
      <p:pic>
        <p:nvPicPr>
          <p:cNvPr id="9" name="Obrázek 8" descr="Obsah obrázku osoba, oblečení, nábytek, židle&#10;&#10;Popis byl vytvořen automaticky">
            <a:extLst>
              <a:ext uri="{FF2B5EF4-FFF2-40B4-BE49-F238E27FC236}">
                <a16:creationId xmlns:a16="http://schemas.microsoft.com/office/drawing/2014/main" id="{D8E68E1F-E41B-0FAE-992D-44920C712143}"/>
              </a:ext>
            </a:extLst>
          </p:cNvPr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29000"/>
            <a:ext cx="4571999" cy="3429000"/>
          </a:xfrm>
          <a:prstGeom prst="rect">
            <a:avLst/>
          </a:prstGeom>
        </p:spPr>
      </p:pic>
      <p:pic>
        <p:nvPicPr>
          <p:cNvPr id="11" name="Obrázek 10" descr="Obsah obrázku oblečení, osoba, text, Zavazadla a tašky&#10;&#10;Popis byl vytvořen automaticky">
            <a:extLst>
              <a:ext uri="{FF2B5EF4-FFF2-40B4-BE49-F238E27FC236}">
                <a16:creationId xmlns:a16="http://schemas.microsoft.com/office/drawing/2014/main" id="{38A04508-0051-AE21-4B13-6F8F6A11535C}"/>
              </a:ext>
            </a:extLst>
          </p:cNvPr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42" y="3428999"/>
            <a:ext cx="2571751" cy="3429001"/>
          </a:xfrm>
          <a:prstGeom prst="rect">
            <a:avLst/>
          </a:prstGeom>
        </p:spPr>
      </p:pic>
      <p:pic>
        <p:nvPicPr>
          <p:cNvPr id="13" name="Obrázek 12" descr="Obsah obrázku osoba, oblečení, interiér, text&#10;&#10;Popis byl vytvořen automaticky">
            <a:extLst>
              <a:ext uri="{FF2B5EF4-FFF2-40B4-BE49-F238E27FC236}">
                <a16:creationId xmlns:a16="http://schemas.microsoft.com/office/drawing/2014/main" id="{ABB24E79-967A-4CE8-464E-2E133EDE8052}"/>
              </a:ext>
            </a:extLst>
          </p:cNvPr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072"/>
            <a:ext cx="4581236" cy="3435927"/>
          </a:xfrm>
          <a:prstGeom prst="rect">
            <a:avLst/>
          </a:prstGeom>
        </p:spPr>
      </p:pic>
      <p:pic>
        <p:nvPicPr>
          <p:cNvPr id="17" name="Obrázek 16" descr="Obsah obrázku oblečení, osoba, interiér, nábytek&#10;&#10;Popis byl vytvořen automaticky">
            <a:extLst>
              <a:ext uri="{FF2B5EF4-FFF2-40B4-BE49-F238E27FC236}">
                <a16:creationId xmlns:a16="http://schemas.microsoft.com/office/drawing/2014/main" id="{0534C907-7419-5C8D-F090-29FB2D173DED}"/>
              </a:ext>
            </a:extLst>
          </p:cNvPr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4"/>
          <a:stretch/>
        </p:blipFill>
        <p:spPr>
          <a:xfrm>
            <a:off x="5610513" y="-1"/>
            <a:ext cx="3003136" cy="3428999"/>
          </a:xfrm>
          <a:prstGeom prst="rect">
            <a:avLst/>
          </a:prstGeom>
        </p:spPr>
      </p:pic>
      <p:pic>
        <p:nvPicPr>
          <p:cNvPr id="19" name="Obrázek 18" descr="Obsah obrázku oblečení, interiér, osoba, prezentace&#10;&#10;Popis byl vytvořen automaticky">
            <a:extLst>
              <a:ext uri="{FF2B5EF4-FFF2-40B4-BE49-F238E27FC236}">
                <a16:creationId xmlns:a16="http://schemas.microsoft.com/office/drawing/2014/main" id="{26A4973A-8EC1-1027-4176-1B61E5E5C377}"/>
              </a:ext>
            </a:extLst>
          </p:cNvPr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3"/>
          <a:stretch/>
        </p:blipFill>
        <p:spPr>
          <a:xfrm>
            <a:off x="8847155" y="-1"/>
            <a:ext cx="3344845" cy="3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5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nku, strom, tráva, obloha&#10;&#10;Popis byl vytvořen automaticky">
            <a:extLst>
              <a:ext uri="{FF2B5EF4-FFF2-40B4-BE49-F238E27FC236}">
                <a16:creationId xmlns:a16="http://schemas.microsoft.com/office/drawing/2014/main" id="{AFD92475-65A7-CDA8-6AAE-96002DDC000F}"/>
              </a:ext>
            </a:extLst>
          </p:cNvPr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/>
          <a:stretch/>
        </p:blipFill>
        <p:spPr>
          <a:xfrm>
            <a:off x="5413900" y="-15227"/>
            <a:ext cx="4362129" cy="3429000"/>
          </a:xfrm>
          <a:prstGeom prst="rect">
            <a:avLst/>
          </a:prstGeom>
        </p:spPr>
      </p:pic>
      <p:pic>
        <p:nvPicPr>
          <p:cNvPr id="7" name="Obrázek 6" descr="Obsah obrázku výjev, oblečení, interiér, osoba&#10;&#10;Popis byl vytvořen automaticky">
            <a:extLst>
              <a:ext uri="{FF2B5EF4-FFF2-40B4-BE49-F238E27FC236}">
                <a16:creationId xmlns:a16="http://schemas.microsoft.com/office/drawing/2014/main" id="{2A993813-D43F-C00D-8DD2-996E15DDCCB8}"/>
              </a:ext>
            </a:extLst>
          </p:cNvPr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/>
          <a:stretch/>
        </p:blipFill>
        <p:spPr>
          <a:xfrm>
            <a:off x="0" y="3398548"/>
            <a:ext cx="4788818" cy="3459451"/>
          </a:xfrm>
          <a:prstGeom prst="rect">
            <a:avLst/>
          </a:prstGeom>
        </p:spPr>
      </p:pic>
      <p:pic>
        <p:nvPicPr>
          <p:cNvPr id="9" name="Obrázek 8" descr="Obsah obrázku výjev, knihovna, místnost, interiér&#10;&#10;Popis byl vytvořen automaticky">
            <a:extLst>
              <a:ext uri="{FF2B5EF4-FFF2-40B4-BE49-F238E27FC236}">
                <a16:creationId xmlns:a16="http://schemas.microsoft.com/office/drawing/2014/main" id="{79AB4E7D-9ECB-EA3F-FA10-E447DF531513}"/>
              </a:ext>
            </a:extLst>
          </p:cNvPr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6"/>
          <a:stretch/>
        </p:blipFill>
        <p:spPr>
          <a:xfrm>
            <a:off x="5080778" y="3398549"/>
            <a:ext cx="7111222" cy="3459451"/>
          </a:xfrm>
          <a:prstGeom prst="rect">
            <a:avLst/>
          </a:prstGeom>
        </p:spPr>
      </p:pic>
      <p:pic>
        <p:nvPicPr>
          <p:cNvPr id="15" name="Obrázek 14" descr="Obsah obrázku oblečení, osoba, interiér, žena&#10;&#10;Popis byl vytvořen automaticky">
            <a:extLst>
              <a:ext uri="{FF2B5EF4-FFF2-40B4-BE49-F238E27FC236}">
                <a16:creationId xmlns:a16="http://schemas.microsoft.com/office/drawing/2014/main" id="{AF3E8773-040D-717D-EC09-66208EBFAED7}"/>
              </a:ext>
            </a:extLst>
          </p:cNvPr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1940" cy="3413773"/>
          </a:xfrm>
          <a:prstGeom prst="rect">
            <a:avLst/>
          </a:prstGeom>
        </p:spPr>
      </p:pic>
      <p:pic>
        <p:nvPicPr>
          <p:cNvPr id="1026" name="Picture 2" descr="Není k dispozici žádný popis fotky.">
            <a:extLst>
              <a:ext uri="{FF2B5EF4-FFF2-40B4-BE49-F238E27FC236}">
                <a16:creationId xmlns:a16="http://schemas.microsoft.com/office/drawing/2014/main" id="{49FB4F33-1020-A806-92C9-1D1C6607C09A}"/>
              </a:ext>
            </a:extLst>
          </p:cNvPr>
          <p:cNvPicPr>
            <a:picLocks noChangeAspect="true" noChangeArrowheads="true"/>
          </p:cNvPicPr>
          <p:nvPr/>
        </p:nvPicPr>
        <p:blipFill rotWithShape="true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8111" r="25673" b="42111"/>
          <a:stretch/>
        </p:blipFill>
        <p:spPr bwMode="auto">
          <a:xfrm>
            <a:off x="10067989" y="-15227"/>
            <a:ext cx="2124011" cy="34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5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AE17C-B5F9-90DB-14AC-74C0D72D3C06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cs-CZ" dirty="false">
                <a:latin typeface="Avenir Next LT Pro Demi" panose="020B0704020202020204" pitchFamily="34" charset="-18"/>
              </a:rPr>
              <a:t>Projekty - očekávání vs. realita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9FFD53-C484-D5FF-34A6-3C5DAE0E8ACA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false">
                <a:latin typeface="Avenir Next LT Pro" panose="020B0504020202020204" pitchFamily="34" charset="-18"/>
              </a:rPr>
              <a:t>Vstup </a:t>
            </a:r>
            <a:r>
              <a:rPr lang="cs-CZ" dirty="false" err="true">
                <a:latin typeface="Avenir Next LT Pro" panose="020B0504020202020204" pitchFamily="34" charset="-18"/>
              </a:rPr>
              <a:t>homecareových</a:t>
            </a:r>
            <a:r>
              <a:rPr lang="cs-CZ" dirty="false">
                <a:latin typeface="Avenir Next LT Pro" panose="020B0504020202020204" pitchFamily="34" charset="-18"/>
              </a:rPr>
              <a:t> služeb do regionu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Osobní kontakty na ose služba – nemocnice/praktik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Naše predikce vycházeli z odpozorovaných trendů</a:t>
            </a:r>
          </a:p>
          <a:p>
            <a:endParaRPr lang="cs-CZ" dirty="false">
              <a:latin typeface="Avenir Next LT Pro" panose="020B0504020202020204" pitchFamily="34" charset="-18"/>
            </a:endParaRPr>
          </a:p>
          <a:p>
            <a:r>
              <a:rPr lang="cs-CZ" dirty="false">
                <a:latin typeface="Avenir Next LT Pro" panose="020B0504020202020204" pitchFamily="34" charset="-18"/>
              </a:rPr>
              <a:t>Změna poměru pacientů Plzeň vs. okolní obce</a:t>
            </a:r>
          </a:p>
        </p:txBody>
      </p:sp>
    </p:spTree>
    <p:extLst>
      <p:ext uri="{BB962C8B-B14F-4D97-AF65-F5344CB8AC3E}">
        <p14:creationId xmlns:p14="http://schemas.microsoft.com/office/powerpoint/2010/main" val="3101548575"/>
      </p:ext>
    </p:extLst>
  </p:cSld>
  <p:clrMapOvr>
    <a:masterClrMapping/>
  </p:clrMapOvr>
</p:sld>
</file>

<file path=ppt/theme/theme1.xml><?xml version="1.0" encoding="utf-8"?>
<a:theme xmlns:w="http://schemas.openxmlformats.org/wordprocessingml/2006/main" xmlns:m="http://schemas.openxmlformats.org/officeDocument/2006/math" xmlns:w14="http://schemas.microsoft.com/office/word/2010/wordml" xmlns:r="http://schemas.openxmlformats.org/officeDocument/2006/relationships" xmlns:wp="http://schemas.openxmlformats.org/drawingml/2006/wordprocessingDrawing" xmlns:a="http://schemas.openxmlformats.org/drawingml/2006/main" xmlns:wp14="http://schemas.microsoft.com/office/word/2010/wordprocessingDrawing" xmlns:w15="http://schemas.microsoft.com/office/word/2012/wordml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c14="http://schemas.microsoft.com/office/drawing/2007/8/2/chart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xvml="urn:schemas-microsoft-com:office:excel" xmlns:o="urn:schemas-microsoft-com:office:office" xmlns:v="urn:schemas-microsoft-com:vm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ps="http://schemas.microsoft.com/office/word/2010/wordprocessingShape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false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id="{2E142A2C-CD16-42D6-873A-C26D2A0506FA}" name="Office Theme" vid="{1BDDFF52-6CD6-40A5-AB3C-68EB2F1E4D0A}"/>
    </a:ext>
  </a:extLst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Company/>
  <properties:Words>312</properties:Words>
  <properties:PresentationFormat>Širokoúhlá obrazovka</properties:PresentationFormat>
  <properties:Paragraphs>64</properties:Paragraphs>
  <properties:Slides>12</properties:Slides>
  <properties:Notes>0</properties:Notes>
  <properties:TotalTime>215</properties:TotalTime>
  <properties:HiddenSlides>0</properties:HiddenSlides>
  <properties:MMClips>0</properties:MMClips>
  <properties:ScaleCrop>false</properties:ScaleCrop>
  <properties:HeadingPairs>
    <vt:vector baseType="variant" size="6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properties:HeadingPairs>
  <properties:TitlesOfParts>
    <vt:vector baseType="lpstr" size="19">
      <vt:lpstr>Aptos</vt:lpstr>
      <vt:lpstr>Aptos Display</vt:lpstr>
      <vt:lpstr>Arial</vt:lpstr>
      <vt:lpstr>Avenir Next LT Pro</vt:lpstr>
      <vt:lpstr>Avenir Next LT Pro Demi</vt:lpstr>
      <vt:lpstr>Avenir Next LT Pro Light</vt:lpstr>
      <vt:lpstr>Motiv Office</vt:lpstr>
      <vt:lpstr>Oslovování a komunikace s CS</vt:lpstr>
      <vt:lpstr>Projekty s MAS</vt:lpstr>
      <vt:lpstr>Územní působnost</vt:lpstr>
      <vt:lpstr>CS = neformálně pečující</vt:lpstr>
      <vt:lpstr>CS Oslovování</vt:lpstr>
      <vt:lpstr>Osvětové akce + dobrovolnictví</vt:lpstr>
      <vt:lpstr>Prezentace aplikace PowerPoint</vt:lpstr>
      <vt:lpstr>Prezentace aplikace PowerPoint</vt:lpstr>
      <vt:lpstr>Projekty - očekávání vs. realita</vt:lpstr>
      <vt:lpstr>Projekty - očekávání vs. realita</vt:lpstr>
      <vt:lpstr>Shrnutí</vt:lpstr>
      <vt:lpstr>Děkuji za pozornost.</vt:lpstr>
    </vt:vector>
  </properties:TitlesOfParts>
  <properties:LinksUpToDate>false</properties:LinksUpToDate>
  <properties:SharedDoc>false</properties:SharedDoc>
  <properties:HyperlinksChanged>false</properties:HyperlinksChanged>
  <properties:Application>Microsoft Office PowerPoint</properties:Application>
  <properties:AppVersion>16.0000</properties:AppVersion>
</properties:Properties>
</file>

<file path=docProps/core.xml><?xml version="1.0" encoding="utf-8"?>
<cp:coreProperties xmlns:cp="http://schemas.openxmlformats.org/package/2006/metadata/core-properties" xmlns:dcterms="http://purl.org/dc/terms/" xmlns:dc="http://purl.org/dc/elements/1.1/">
  <dcterms:created xmlns:xsi="http://www.w3.org/2001/XMLSchema-instance" xsi:type="dcterms:W3CDTF">2024-10-14T07:02:14Z</dcterms:created>
  <dc:creator/>
  <cp:lastModifiedBy/>
  <dcterms:modified xmlns:xsi="http://www.w3.org/2001/XMLSchema-instance" xsi:type="dcterms:W3CDTF">2024-10-14T10:37:27Z</dcterms:modified>
  <cp:revision>1</cp:revision>
  <dc:title/>
</cp:coreProperties>
</file>