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60"/>
  </p:notesMasterIdLst>
  <p:sldIdLst>
    <p:sldId id="504" r:id="rId5"/>
    <p:sldId id="547" r:id="rId6"/>
    <p:sldId id="505" r:id="rId7"/>
    <p:sldId id="453" r:id="rId8"/>
    <p:sldId id="454" r:id="rId9"/>
    <p:sldId id="456" r:id="rId10"/>
    <p:sldId id="563" r:id="rId11"/>
    <p:sldId id="552" r:id="rId12"/>
    <p:sldId id="516" r:id="rId13"/>
    <p:sldId id="458" r:id="rId14"/>
    <p:sldId id="560" r:id="rId15"/>
    <p:sldId id="559" r:id="rId16"/>
    <p:sldId id="507" r:id="rId17"/>
    <p:sldId id="508" r:id="rId18"/>
    <p:sldId id="510" r:id="rId19"/>
    <p:sldId id="512" r:id="rId20"/>
    <p:sldId id="513" r:id="rId21"/>
    <p:sldId id="514" r:id="rId22"/>
    <p:sldId id="515" r:id="rId23"/>
    <p:sldId id="523" r:id="rId24"/>
    <p:sldId id="524" r:id="rId25"/>
    <p:sldId id="564" r:id="rId26"/>
    <p:sldId id="544" r:id="rId27"/>
    <p:sldId id="545" r:id="rId28"/>
    <p:sldId id="464" r:id="rId29"/>
    <p:sldId id="465" r:id="rId30"/>
    <p:sldId id="467" r:id="rId31"/>
    <p:sldId id="468" r:id="rId32"/>
    <p:sldId id="469" r:id="rId33"/>
    <p:sldId id="470" r:id="rId34"/>
    <p:sldId id="474" r:id="rId35"/>
    <p:sldId id="475" r:id="rId36"/>
    <p:sldId id="476" r:id="rId37"/>
    <p:sldId id="477" r:id="rId38"/>
    <p:sldId id="539" r:id="rId39"/>
    <p:sldId id="540" r:id="rId40"/>
    <p:sldId id="478" r:id="rId41"/>
    <p:sldId id="526" r:id="rId42"/>
    <p:sldId id="481" r:id="rId43"/>
    <p:sldId id="482" r:id="rId44"/>
    <p:sldId id="541" r:id="rId45"/>
    <p:sldId id="543" r:id="rId46"/>
    <p:sldId id="532" r:id="rId47"/>
    <p:sldId id="562" r:id="rId48"/>
    <p:sldId id="494" r:id="rId49"/>
    <p:sldId id="535" r:id="rId50"/>
    <p:sldId id="495" r:id="rId51"/>
    <p:sldId id="496" r:id="rId52"/>
    <p:sldId id="498" r:id="rId53"/>
    <p:sldId id="499" r:id="rId54"/>
    <p:sldId id="500" r:id="rId55"/>
    <p:sldId id="501" r:id="rId56"/>
    <p:sldId id="502" r:id="rId57"/>
    <p:sldId id="503" r:id="rId58"/>
    <p:sldId id="553" r:id="rId59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B90363FD-03E0-E307-C3C6-6855CFA59C28}" initials="MIM(" name="Marcinová Iveta Mgr. (MPSV)" providerId="AD" userId="S::iveta.marcinova@mpsv.cz::56aea18f-81e1-44cc-9be5-3a589aea286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8339" autoAdjust="false"/>
    <p:restoredTop sz="95533" autoAdjust="false"/>
  </p:normalViewPr>
  <p:slideViewPr>
    <p:cSldViewPr showGuides="true">
      <p:cViewPr varScale="true">
        <p:scale>
          <a:sx n="59" d="100"/>
          <a:sy n="59" d="100"/>
        </p:scale>
        <p:origin x="1396" y="5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72" y="107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551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2.xml" Type="http://schemas.openxmlformats.org/officeDocument/2006/relationships/slide" Id="rId26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theme/theme1.xml" Type="http://schemas.openxmlformats.org/officeDocument/2006/relationships/theme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slides/slide1.xml" Type="http://schemas.openxmlformats.org/officeDocument/2006/relationships/slide" Id="rId5"/>
    <Relationship Target="presProps.xml" Type="http://schemas.openxmlformats.org/officeDocument/2006/relationships/presProps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tableStyles.xml" Type="http://schemas.openxmlformats.org/officeDocument/2006/relationships/tableStyles" Id="rId64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viewProps.xml" Type="http://schemas.openxmlformats.org/officeDocument/2006/relationships/viewProps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notesMasters/notesMaster1.xml" Type="http://schemas.openxmlformats.org/officeDocument/2006/relationships/notesMaster" Id="rId60"/>
    <Relationship Target="authors.xml" Type="http://schemas.microsoft.com/office/2018/10/relationships/authors" Id="rId65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</Relationships>
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F4768B7F-72F5-40A2-80D6-1B9CA85EDB38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8BBD546-8DA4-4626-9E66-C2143AAC5B35}">
      <dgm:prSet/>
      <dgm:spPr/>
      <dgm:t>
        <a:bodyPr/>
        <a:lstStyle/>
        <a:p>
          <a:r>
            <a:rPr lang="cs-CZ" b="false"/>
            <a:t>Nevyplněné indikátory dle právního aktu</a:t>
          </a:r>
          <a:endParaRPr lang="en-US"/>
        </a:p>
      </dgm:t>
    </dgm:pt>
    <dgm:pt modelId="{19CF37CD-7E8E-4CA5-93C5-D605CCBB6B76}" type="parTrans" cxnId="{A0007EDB-E395-474E-83DE-F36B42C933CF}">
      <dgm:prSet/>
      <dgm:spPr/>
      <dgm:t>
        <a:bodyPr/>
        <a:lstStyle/>
        <a:p>
          <a:endParaRPr lang="en-US"/>
        </a:p>
      </dgm:t>
    </dgm:pt>
    <dgm:pt modelId="{AC5D7EB9-5FF6-448E-A0F8-42746969ACF7}" type="sibTrans" cxnId="{A0007EDB-E395-474E-83DE-F36B42C933CF}">
      <dgm:prSet/>
      <dgm:spPr/>
      <dgm:t>
        <a:bodyPr/>
        <a:lstStyle/>
        <a:p>
          <a:endParaRPr lang="en-US"/>
        </a:p>
      </dgm:t>
    </dgm:pt>
    <dgm:pt modelId="{077103EC-6806-4744-ADCD-80D0217F2BC0}">
      <dgm:prSet/>
      <dgm:spPr/>
      <dgm:t>
        <a:bodyPr/>
        <a:lstStyle/>
        <a:p>
          <a:r>
            <a:rPr lang="cs-CZ" b="false"/>
            <a:t>Nedoložení printscreenů zabydlených domácností</a:t>
          </a:r>
          <a:endParaRPr lang="en-US"/>
        </a:p>
      </dgm:t>
    </dgm:pt>
    <dgm:pt modelId="{3FFCA66D-08E9-4751-A016-F461B24AA600}" type="parTrans" cxnId="{187AB480-03E5-428D-9BAC-90B88985533C}">
      <dgm:prSet/>
      <dgm:spPr/>
      <dgm:t>
        <a:bodyPr/>
        <a:lstStyle/>
        <a:p>
          <a:endParaRPr lang="en-US"/>
        </a:p>
      </dgm:t>
    </dgm:pt>
    <dgm:pt modelId="{10EB9CFC-4A08-421D-8824-05EA1BFFF459}" type="sibTrans" cxnId="{187AB480-03E5-428D-9BAC-90B88985533C}">
      <dgm:prSet/>
      <dgm:spPr/>
      <dgm:t>
        <a:bodyPr/>
        <a:lstStyle/>
        <a:p>
          <a:endParaRPr lang="en-US"/>
        </a:p>
      </dgm:t>
    </dgm:pt>
    <dgm:pt modelId="{C89ACF40-20B3-4AB2-AA04-70F42B6BF8AF}">
      <dgm:prSet/>
      <dgm:spPr/>
      <dgm:t>
        <a:bodyPr/>
        <a:lstStyle/>
        <a:p>
          <a:r>
            <a:rPr lang="cs-CZ" b="false"/>
            <a:t>Nevyplnění horizontálních principů</a:t>
          </a:r>
          <a:endParaRPr lang="en-US"/>
        </a:p>
      </dgm:t>
    </dgm:pt>
    <dgm:pt modelId="{B4B9141A-B06F-4406-B158-327941C89EAB}" type="parTrans" cxnId="{31FFBE56-2A38-4BF3-ADED-1D0E4883ED4A}">
      <dgm:prSet/>
      <dgm:spPr/>
      <dgm:t>
        <a:bodyPr/>
        <a:lstStyle/>
        <a:p>
          <a:endParaRPr lang="en-US"/>
        </a:p>
      </dgm:t>
    </dgm:pt>
    <dgm:pt modelId="{5472F9B9-0995-4563-B729-E5E31A637744}" type="sibTrans" cxnId="{31FFBE56-2A38-4BF3-ADED-1D0E4883ED4A}">
      <dgm:prSet/>
      <dgm:spPr/>
      <dgm:t>
        <a:bodyPr/>
        <a:lstStyle/>
        <a:p>
          <a:endParaRPr lang="en-US"/>
        </a:p>
      </dgm:t>
    </dgm:pt>
    <dgm:pt modelId="{CA53D93F-C22E-4FC3-88A3-61ADAEABCB39}">
      <dgm:prSet/>
      <dgm:spPr/>
      <dgm:t>
        <a:bodyPr/>
        <a:lstStyle/>
        <a:p>
          <a:r>
            <a:rPr lang="cs-CZ" b="false"/>
            <a:t>Neurčitý popis KA</a:t>
          </a:r>
          <a:endParaRPr lang="en-US"/>
        </a:p>
      </dgm:t>
    </dgm:pt>
    <dgm:pt modelId="{29D1046D-C0E5-46DE-8558-06825721B896}" type="parTrans" cxnId="{160AF3EA-71AB-4F85-A40C-5E0FB27AFDCC}">
      <dgm:prSet/>
      <dgm:spPr/>
      <dgm:t>
        <a:bodyPr/>
        <a:lstStyle/>
        <a:p>
          <a:endParaRPr lang="en-US"/>
        </a:p>
      </dgm:t>
    </dgm:pt>
    <dgm:pt modelId="{1FCA9031-6B24-4F90-BF03-97B1B4FCBC27}" type="sibTrans" cxnId="{160AF3EA-71AB-4F85-A40C-5E0FB27AFDCC}">
      <dgm:prSet/>
      <dgm:spPr/>
      <dgm:t>
        <a:bodyPr/>
        <a:lstStyle/>
        <a:p>
          <a:endParaRPr lang="en-US"/>
        </a:p>
      </dgm:t>
    </dgm:pt>
    <dgm:pt modelId="{ACF321B3-23CE-47D7-B008-541D21EA9482}">
      <dgm:prSet/>
      <dgm:spPr/>
      <dgm:t>
        <a:bodyPr/>
        <a:lstStyle/>
        <a:p>
          <a:r>
            <a:rPr lang="cs-CZ" b="false"/>
            <a:t>Nesprávně vyplněné/nevyplněné SDP</a:t>
          </a:r>
          <a:endParaRPr lang="en-US"/>
        </a:p>
      </dgm:t>
    </dgm:pt>
    <dgm:pt modelId="{929C2E7A-E592-4E60-B6FB-2E274535B2C3}" type="parTrans" cxnId="{12095318-2DFE-4910-BF96-F305DEDD53EA}">
      <dgm:prSet/>
      <dgm:spPr/>
      <dgm:t>
        <a:bodyPr/>
        <a:lstStyle/>
        <a:p>
          <a:endParaRPr lang="en-US"/>
        </a:p>
      </dgm:t>
    </dgm:pt>
    <dgm:pt modelId="{F9B35170-570A-462B-928C-12356A0067F9}" type="sibTrans" cxnId="{12095318-2DFE-4910-BF96-F305DEDD53EA}">
      <dgm:prSet/>
      <dgm:spPr/>
      <dgm:t>
        <a:bodyPr/>
        <a:lstStyle/>
        <a:p>
          <a:endParaRPr lang="en-US"/>
        </a:p>
      </dgm:t>
    </dgm:pt>
    <dgm:pt modelId="{9AEBA5E2-187F-4069-B713-DD48D99C47FA}" type="pres">
      <dgm:prSet presAssocID="{F4768B7F-72F5-40A2-80D6-1B9CA85EDB38}" presName="diagram" presStyleCnt="0">
        <dgm:presLayoutVars>
          <dgm:dir/>
          <dgm:resizeHandles val="exact"/>
        </dgm:presLayoutVars>
      </dgm:prSet>
      <dgm:spPr/>
    </dgm:pt>
    <dgm:pt modelId="{41EC7308-A9AE-4D0B-B785-CF5668A52EB5}" type="pres">
      <dgm:prSet presAssocID="{88BBD546-8DA4-4626-9E66-C2143AAC5B35}" presName="node" presStyleLbl="node1" presStyleIdx="0" presStyleCnt="5">
        <dgm:presLayoutVars>
          <dgm:bulletEnabled val="true"/>
        </dgm:presLayoutVars>
      </dgm:prSet>
      <dgm:spPr/>
    </dgm:pt>
    <dgm:pt modelId="{7E1D5275-5ECD-491E-8E83-E6BB42778C03}" type="pres">
      <dgm:prSet presAssocID="{AC5D7EB9-5FF6-448E-A0F8-42746969ACF7}" presName="sibTrans" presStyleCnt="0"/>
      <dgm:spPr/>
    </dgm:pt>
    <dgm:pt modelId="{561456AD-9D6D-4C7B-957D-8B639A078B10}" type="pres">
      <dgm:prSet presAssocID="{077103EC-6806-4744-ADCD-80D0217F2BC0}" presName="node" presStyleLbl="node1" presStyleIdx="1" presStyleCnt="5">
        <dgm:presLayoutVars>
          <dgm:bulletEnabled val="true"/>
        </dgm:presLayoutVars>
      </dgm:prSet>
      <dgm:spPr/>
    </dgm:pt>
    <dgm:pt modelId="{4D14F6CE-DFBB-446A-9A6B-2C4F78986F06}" type="pres">
      <dgm:prSet presAssocID="{10EB9CFC-4A08-421D-8824-05EA1BFFF459}" presName="sibTrans" presStyleCnt="0"/>
      <dgm:spPr/>
    </dgm:pt>
    <dgm:pt modelId="{C08F9E27-2D7D-40D4-B4B5-DF9306524BAF}" type="pres">
      <dgm:prSet presAssocID="{C89ACF40-20B3-4AB2-AA04-70F42B6BF8AF}" presName="node" presStyleLbl="node1" presStyleIdx="2" presStyleCnt="5">
        <dgm:presLayoutVars>
          <dgm:bulletEnabled val="true"/>
        </dgm:presLayoutVars>
      </dgm:prSet>
      <dgm:spPr/>
    </dgm:pt>
    <dgm:pt modelId="{ECF06B3D-F3F5-47DA-9AA9-4F8E77E62F79}" type="pres">
      <dgm:prSet presAssocID="{5472F9B9-0995-4563-B729-E5E31A637744}" presName="sibTrans" presStyleCnt="0"/>
      <dgm:spPr/>
    </dgm:pt>
    <dgm:pt modelId="{FCA823B8-B682-493E-B823-58301B8E9CF2}" type="pres">
      <dgm:prSet presAssocID="{CA53D93F-C22E-4FC3-88A3-61ADAEABCB39}" presName="node" presStyleLbl="node1" presStyleIdx="3" presStyleCnt="5">
        <dgm:presLayoutVars>
          <dgm:bulletEnabled val="true"/>
        </dgm:presLayoutVars>
      </dgm:prSet>
      <dgm:spPr/>
    </dgm:pt>
    <dgm:pt modelId="{8ADE51CE-C314-45A7-AEC7-4CB84FBD97DA}" type="pres">
      <dgm:prSet presAssocID="{1FCA9031-6B24-4F90-BF03-97B1B4FCBC27}" presName="sibTrans" presStyleCnt="0"/>
      <dgm:spPr/>
    </dgm:pt>
    <dgm:pt modelId="{F7FA05D9-B885-4BDA-AC6F-E4CE6C2B9D93}" type="pres">
      <dgm:prSet presAssocID="{ACF321B3-23CE-47D7-B008-541D21EA9482}" presName="node" presStyleLbl="node1" presStyleIdx="4" presStyleCnt="5">
        <dgm:presLayoutVars>
          <dgm:bulletEnabled val="true"/>
        </dgm:presLayoutVars>
      </dgm:prSet>
      <dgm:spPr/>
    </dgm:pt>
  </dgm:ptLst>
  <dgm:cxnLst>
    <dgm:cxn modelId="{5780950F-0778-4775-BC64-C18F80E9DC97}" type="presOf" srcId="{C89ACF40-20B3-4AB2-AA04-70F42B6BF8AF}" destId="{C08F9E27-2D7D-40D4-B4B5-DF9306524BAF}" srcOrd="0" destOrd="0" presId="urn:microsoft.com/office/officeart/2005/8/layout/default"/>
    <dgm:cxn modelId="{12095318-2DFE-4910-BF96-F305DEDD53EA}" srcId="{F4768B7F-72F5-40A2-80D6-1B9CA85EDB38}" destId="{ACF321B3-23CE-47D7-B008-541D21EA9482}" srcOrd="4" destOrd="0" parTransId="{929C2E7A-E592-4E60-B6FB-2E274535B2C3}" sibTransId="{F9B35170-570A-462B-928C-12356A0067F9}"/>
    <dgm:cxn modelId="{4823CA5C-ABF2-4D4B-AF16-5B431AD4CD0E}" type="presOf" srcId="{CA53D93F-C22E-4FC3-88A3-61ADAEABCB39}" destId="{FCA823B8-B682-493E-B823-58301B8E9CF2}" srcOrd="0" destOrd="0" presId="urn:microsoft.com/office/officeart/2005/8/layout/default"/>
    <dgm:cxn modelId="{6EB3B754-DCEC-4D08-B11C-66C99A855203}" type="presOf" srcId="{F4768B7F-72F5-40A2-80D6-1B9CA85EDB38}" destId="{9AEBA5E2-187F-4069-B713-DD48D99C47FA}" srcOrd="0" destOrd="0" presId="urn:microsoft.com/office/officeart/2005/8/layout/default"/>
    <dgm:cxn modelId="{31FFBE56-2A38-4BF3-ADED-1D0E4883ED4A}" srcId="{F4768B7F-72F5-40A2-80D6-1B9CA85EDB38}" destId="{C89ACF40-20B3-4AB2-AA04-70F42B6BF8AF}" srcOrd="2" destOrd="0" parTransId="{B4B9141A-B06F-4406-B158-327941C89EAB}" sibTransId="{5472F9B9-0995-4563-B729-E5E31A637744}"/>
    <dgm:cxn modelId="{187AB480-03E5-428D-9BAC-90B88985533C}" srcId="{F4768B7F-72F5-40A2-80D6-1B9CA85EDB38}" destId="{077103EC-6806-4744-ADCD-80D0217F2BC0}" srcOrd="1" destOrd="0" parTransId="{3FFCA66D-08E9-4751-A016-F461B24AA600}" sibTransId="{10EB9CFC-4A08-421D-8824-05EA1BFFF459}"/>
    <dgm:cxn modelId="{30D0FABC-85FA-48CA-81B0-23C41E75A47F}" type="presOf" srcId="{ACF321B3-23CE-47D7-B008-541D21EA9482}" destId="{F7FA05D9-B885-4BDA-AC6F-E4CE6C2B9D93}" srcOrd="0" destOrd="0" presId="urn:microsoft.com/office/officeart/2005/8/layout/default"/>
    <dgm:cxn modelId="{8A7244C6-AD07-4923-BAB7-E651238559F0}" type="presOf" srcId="{88BBD546-8DA4-4626-9E66-C2143AAC5B35}" destId="{41EC7308-A9AE-4D0B-B785-CF5668A52EB5}" srcOrd="0" destOrd="0" presId="urn:microsoft.com/office/officeart/2005/8/layout/default"/>
    <dgm:cxn modelId="{A0007EDB-E395-474E-83DE-F36B42C933CF}" srcId="{F4768B7F-72F5-40A2-80D6-1B9CA85EDB38}" destId="{88BBD546-8DA4-4626-9E66-C2143AAC5B35}" srcOrd="0" destOrd="0" parTransId="{19CF37CD-7E8E-4CA5-93C5-D605CCBB6B76}" sibTransId="{AC5D7EB9-5FF6-448E-A0F8-42746969ACF7}"/>
    <dgm:cxn modelId="{160AF3EA-71AB-4F85-A40C-5E0FB27AFDCC}" srcId="{F4768B7F-72F5-40A2-80D6-1B9CA85EDB38}" destId="{CA53D93F-C22E-4FC3-88A3-61ADAEABCB39}" srcOrd="3" destOrd="0" parTransId="{29D1046D-C0E5-46DE-8558-06825721B896}" sibTransId="{1FCA9031-6B24-4F90-BF03-97B1B4FCBC27}"/>
    <dgm:cxn modelId="{223BCDF1-84A6-458C-88BE-6A7D3A63F413}" type="presOf" srcId="{077103EC-6806-4744-ADCD-80D0217F2BC0}" destId="{561456AD-9D6D-4C7B-957D-8B639A078B10}" srcOrd="0" destOrd="0" presId="urn:microsoft.com/office/officeart/2005/8/layout/default"/>
    <dgm:cxn modelId="{5C8DB968-70E2-40F7-AEC0-F85CDE8174BB}" type="presParOf" srcId="{9AEBA5E2-187F-4069-B713-DD48D99C47FA}" destId="{41EC7308-A9AE-4D0B-B785-CF5668A52EB5}" srcOrd="0" destOrd="0" presId="urn:microsoft.com/office/officeart/2005/8/layout/default"/>
    <dgm:cxn modelId="{8868AA1B-40AD-4ED1-9A73-7AE2589BA71C}" type="presParOf" srcId="{9AEBA5E2-187F-4069-B713-DD48D99C47FA}" destId="{7E1D5275-5ECD-491E-8E83-E6BB42778C03}" srcOrd="1" destOrd="0" presId="urn:microsoft.com/office/officeart/2005/8/layout/default"/>
    <dgm:cxn modelId="{C4919F7F-907D-425A-A365-5ADD60A1F6CC}" type="presParOf" srcId="{9AEBA5E2-187F-4069-B713-DD48D99C47FA}" destId="{561456AD-9D6D-4C7B-957D-8B639A078B10}" srcOrd="2" destOrd="0" presId="urn:microsoft.com/office/officeart/2005/8/layout/default"/>
    <dgm:cxn modelId="{F6259D14-993C-4100-9830-7D783B9D3455}" type="presParOf" srcId="{9AEBA5E2-187F-4069-B713-DD48D99C47FA}" destId="{4D14F6CE-DFBB-446A-9A6B-2C4F78986F06}" srcOrd="3" destOrd="0" presId="urn:microsoft.com/office/officeart/2005/8/layout/default"/>
    <dgm:cxn modelId="{6910C099-A83D-44C8-93B7-25B9D723B4EE}" type="presParOf" srcId="{9AEBA5E2-187F-4069-B713-DD48D99C47FA}" destId="{C08F9E27-2D7D-40D4-B4B5-DF9306524BAF}" srcOrd="4" destOrd="0" presId="urn:microsoft.com/office/officeart/2005/8/layout/default"/>
    <dgm:cxn modelId="{16593225-6032-473C-B21C-E2A96B33367B}" type="presParOf" srcId="{9AEBA5E2-187F-4069-B713-DD48D99C47FA}" destId="{ECF06B3D-F3F5-47DA-9AA9-4F8E77E62F79}" srcOrd="5" destOrd="0" presId="urn:microsoft.com/office/officeart/2005/8/layout/default"/>
    <dgm:cxn modelId="{21069C7B-ECD6-4397-9169-1528F41459B4}" type="presParOf" srcId="{9AEBA5E2-187F-4069-B713-DD48D99C47FA}" destId="{FCA823B8-B682-493E-B823-58301B8E9CF2}" srcOrd="6" destOrd="0" presId="urn:microsoft.com/office/officeart/2005/8/layout/default"/>
    <dgm:cxn modelId="{4B06C33A-99A1-41A2-B98A-2313C5598F95}" type="presParOf" srcId="{9AEBA5E2-187F-4069-B713-DD48D99C47FA}" destId="{8ADE51CE-C314-45A7-AEC7-4CB84FBD97DA}" srcOrd="7" destOrd="0" presId="urn:microsoft.com/office/officeart/2005/8/layout/default"/>
    <dgm:cxn modelId="{C8F3BAD9-B395-4227-8A91-C183EC9B7187}" type="presParOf" srcId="{9AEBA5E2-187F-4069-B713-DD48D99C47FA}" destId="{F7FA05D9-B885-4BDA-AC6F-E4CE6C2B9D93}" srcOrd="8" destOrd="0" presId="urn:microsoft.com/office/officeart/2005/8/layout/default"/>
  </dgm:cxnLst>
  <dgm:bg/>
  <dgm:whole/>
  <dgm:extLst>
    <a:ext uri="http://schemas.microsoft.com/office/drawing/2008/diagram">
      <dsp:dataModelExt relId="rId6" minVer="http://schemas.openxmlformats.org/drawingml/2006/diagram"/>
    </a:ext>
  </dgm:extLst>
</dgm:dataModel>
</file>

<file path=ppt/diagrams/data2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AC9D9B95-D398-4ACF-9BDE-C68C79D097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574D91-1AA7-48EF-97FB-55CA84A5988D}">
      <dgm:prSet/>
      <dgm:spPr/>
      <dgm:t>
        <a:bodyPr/>
        <a:lstStyle/>
        <a:p>
          <a:r>
            <a:rPr lang="cs-CZ"/>
            <a:t>Nevyplněná požadovaná částka</a:t>
          </a:r>
          <a:endParaRPr lang="en-US"/>
        </a:p>
      </dgm:t>
    </dgm:pt>
    <dgm:pt modelId="{D387C9AB-FB2D-4AA8-99A4-5EEDF93C6784}" type="parTrans" cxnId="{28A3F318-563E-46AA-856F-AA1509259878}">
      <dgm:prSet/>
      <dgm:spPr/>
      <dgm:t>
        <a:bodyPr/>
        <a:lstStyle/>
        <a:p>
          <a:endParaRPr lang="en-US"/>
        </a:p>
      </dgm:t>
    </dgm:pt>
    <dgm:pt modelId="{4C4E7AA6-43F8-4D93-9F3E-F1B2B8571904}" type="sibTrans" cxnId="{28A3F318-563E-46AA-856F-AA1509259878}">
      <dgm:prSet/>
      <dgm:spPr/>
      <dgm:t>
        <a:bodyPr/>
        <a:lstStyle/>
        <a:p>
          <a:endParaRPr lang="en-US"/>
        </a:p>
      </dgm:t>
    </dgm:pt>
    <dgm:pt modelId="{9435A717-B95D-4C22-8F4C-C33F885856F4}">
      <dgm:prSet/>
      <dgm:spPr/>
      <dgm:t>
        <a:bodyPr/>
        <a:lstStyle/>
        <a:p>
          <a:r>
            <a:rPr lang="cs-CZ"/>
            <a:t>Požadovány Jiné výdaje, nicméně chybí popis výdajů</a:t>
          </a:r>
          <a:endParaRPr lang="en-US"/>
        </a:p>
      </dgm:t>
    </dgm:pt>
    <dgm:pt modelId="{D065E9FF-4138-4DF1-83FB-C220836EE2AB}" type="parTrans" cxnId="{D008B65C-B33C-4412-B62D-73F0DBB7C739}">
      <dgm:prSet/>
      <dgm:spPr/>
      <dgm:t>
        <a:bodyPr/>
        <a:lstStyle/>
        <a:p>
          <a:endParaRPr lang="en-US"/>
        </a:p>
      </dgm:t>
    </dgm:pt>
    <dgm:pt modelId="{01409B7B-834B-4A75-9DBD-9E0485A1E310}" type="sibTrans" cxnId="{D008B65C-B33C-4412-B62D-73F0DBB7C739}">
      <dgm:prSet/>
      <dgm:spPr/>
      <dgm:t>
        <a:bodyPr/>
        <a:lstStyle/>
        <a:p>
          <a:endParaRPr lang="en-US"/>
        </a:p>
      </dgm:t>
    </dgm:pt>
    <dgm:pt modelId="{B69EB838-AAB3-41B0-8A85-88FAC01B5548}">
      <dgm:prSet/>
      <dgm:spPr/>
      <dgm:t>
        <a:bodyPr/>
        <a:lstStyle/>
        <a:p>
          <a:r>
            <a:rPr lang="cs-CZ"/>
            <a:t>Nesoulad hodin soupiska x pracovní výkaz</a:t>
          </a:r>
          <a:endParaRPr lang="en-US"/>
        </a:p>
      </dgm:t>
    </dgm:pt>
    <dgm:pt modelId="{2172FA16-9479-4CDB-B16C-987770D41108}" type="parTrans" cxnId="{3008B0AF-7019-45C1-9B62-4139F83EF4D7}">
      <dgm:prSet/>
      <dgm:spPr/>
      <dgm:t>
        <a:bodyPr/>
        <a:lstStyle/>
        <a:p>
          <a:endParaRPr lang="en-US"/>
        </a:p>
      </dgm:t>
    </dgm:pt>
    <dgm:pt modelId="{71B3691F-4044-478C-A60D-15A3DDB2AD9B}" type="sibTrans" cxnId="{3008B0AF-7019-45C1-9B62-4139F83EF4D7}">
      <dgm:prSet/>
      <dgm:spPr/>
      <dgm:t>
        <a:bodyPr/>
        <a:lstStyle/>
        <a:p>
          <a:endParaRPr lang="en-US"/>
        </a:p>
      </dgm:t>
    </dgm:pt>
    <dgm:pt modelId="{6160878E-3C85-4543-8F7D-6DB0F1D1BC91}">
      <dgm:prSet/>
      <dgm:spPr/>
      <dgm:t>
        <a:bodyPr/>
        <a:lstStyle/>
        <a:p>
          <a:r>
            <a:rPr lang="cs-CZ"/>
            <a:t>Chybí ČP</a:t>
          </a:r>
          <a:endParaRPr lang="en-US"/>
        </a:p>
      </dgm:t>
    </dgm:pt>
    <dgm:pt modelId="{A1853535-6017-45BB-ADCC-1806360BC94F}" type="parTrans" cxnId="{BF178F9C-3D59-49CF-B0C3-C7BE34067888}">
      <dgm:prSet/>
      <dgm:spPr/>
      <dgm:t>
        <a:bodyPr/>
        <a:lstStyle/>
        <a:p>
          <a:endParaRPr lang="en-US"/>
        </a:p>
      </dgm:t>
    </dgm:pt>
    <dgm:pt modelId="{5CF6EAB5-781B-48A5-B4E9-D46500345CB5}" type="sibTrans" cxnId="{BF178F9C-3D59-49CF-B0C3-C7BE34067888}">
      <dgm:prSet/>
      <dgm:spPr/>
      <dgm:t>
        <a:bodyPr/>
        <a:lstStyle/>
        <a:p>
          <a:endParaRPr lang="en-US"/>
        </a:p>
      </dgm:t>
    </dgm:pt>
    <dgm:pt modelId="{85C34313-5624-48DA-8391-6FD8EFBB7A88}" type="pres">
      <dgm:prSet presAssocID="{AC9D9B95-D398-4ACF-9BDE-C68C79D09776}" presName="linear" presStyleCnt="0">
        <dgm:presLayoutVars>
          <dgm:animLvl val="lvl"/>
          <dgm:resizeHandles val="exact"/>
        </dgm:presLayoutVars>
      </dgm:prSet>
      <dgm:spPr/>
    </dgm:pt>
    <dgm:pt modelId="{396C0C3F-45A9-40C8-91FB-B135282FC7BB}" type="pres">
      <dgm:prSet presAssocID="{88574D91-1AA7-48EF-97FB-55CA84A5988D}" presName="parentText" presStyleLbl="node1" presStyleIdx="0" presStyleCnt="4">
        <dgm:presLayoutVars>
          <dgm:chMax val="0"/>
          <dgm:bulletEnabled val="true"/>
        </dgm:presLayoutVars>
      </dgm:prSet>
      <dgm:spPr/>
    </dgm:pt>
    <dgm:pt modelId="{59BAFC98-DAE0-4180-B772-1ECF9DAEA56A}" type="pres">
      <dgm:prSet presAssocID="{4C4E7AA6-43F8-4D93-9F3E-F1B2B8571904}" presName="spacer" presStyleCnt="0"/>
      <dgm:spPr/>
    </dgm:pt>
    <dgm:pt modelId="{C3A9EA99-9691-4C33-983B-25E81FF9BA3B}" type="pres">
      <dgm:prSet presAssocID="{9435A717-B95D-4C22-8F4C-C33F885856F4}" presName="parentText" presStyleLbl="node1" presStyleIdx="1" presStyleCnt="4">
        <dgm:presLayoutVars>
          <dgm:chMax val="0"/>
          <dgm:bulletEnabled val="true"/>
        </dgm:presLayoutVars>
      </dgm:prSet>
      <dgm:spPr/>
    </dgm:pt>
    <dgm:pt modelId="{41A09730-347F-4DEE-92EB-7389EAD42736}" type="pres">
      <dgm:prSet presAssocID="{01409B7B-834B-4A75-9DBD-9E0485A1E310}" presName="spacer" presStyleCnt="0"/>
      <dgm:spPr/>
    </dgm:pt>
    <dgm:pt modelId="{75556EBA-404C-46A7-8ABC-70DDBF0C2E34}" type="pres">
      <dgm:prSet presAssocID="{B69EB838-AAB3-41B0-8A85-88FAC01B5548}" presName="parentText" presStyleLbl="node1" presStyleIdx="2" presStyleCnt="4">
        <dgm:presLayoutVars>
          <dgm:chMax val="0"/>
          <dgm:bulletEnabled val="true"/>
        </dgm:presLayoutVars>
      </dgm:prSet>
      <dgm:spPr/>
    </dgm:pt>
    <dgm:pt modelId="{0E3D728E-AD62-4327-B4BE-A6607BD34ADF}" type="pres">
      <dgm:prSet presAssocID="{71B3691F-4044-478C-A60D-15A3DDB2AD9B}" presName="spacer" presStyleCnt="0"/>
      <dgm:spPr/>
    </dgm:pt>
    <dgm:pt modelId="{B5733707-61C8-4D1B-92A0-5D5676415036}" type="pres">
      <dgm:prSet presAssocID="{6160878E-3C85-4543-8F7D-6DB0F1D1BC91}" presName="parentText" presStyleLbl="node1" presStyleIdx="3" presStyleCnt="4">
        <dgm:presLayoutVars>
          <dgm:chMax val="0"/>
          <dgm:bulletEnabled val="true"/>
        </dgm:presLayoutVars>
      </dgm:prSet>
      <dgm:spPr/>
    </dgm:pt>
  </dgm:ptLst>
  <dgm:cxnLst>
    <dgm:cxn modelId="{D41C7312-5C77-4EA5-A618-358CC53C8AE6}" type="presOf" srcId="{88574D91-1AA7-48EF-97FB-55CA84A5988D}" destId="{396C0C3F-45A9-40C8-91FB-B135282FC7BB}" srcOrd="0" destOrd="0" presId="urn:microsoft.com/office/officeart/2005/8/layout/vList2"/>
    <dgm:cxn modelId="{28A3F318-563E-46AA-856F-AA1509259878}" srcId="{AC9D9B95-D398-4ACF-9BDE-C68C79D09776}" destId="{88574D91-1AA7-48EF-97FB-55CA84A5988D}" srcOrd="0" destOrd="0" parTransId="{D387C9AB-FB2D-4AA8-99A4-5EEDF93C6784}" sibTransId="{4C4E7AA6-43F8-4D93-9F3E-F1B2B8571904}"/>
    <dgm:cxn modelId="{D008B65C-B33C-4412-B62D-73F0DBB7C739}" srcId="{AC9D9B95-D398-4ACF-9BDE-C68C79D09776}" destId="{9435A717-B95D-4C22-8F4C-C33F885856F4}" srcOrd="1" destOrd="0" parTransId="{D065E9FF-4138-4DF1-83FB-C220836EE2AB}" sibTransId="{01409B7B-834B-4A75-9DBD-9E0485A1E310}"/>
    <dgm:cxn modelId="{6ABAC180-FF32-413D-B64C-72878A5E6EA8}" type="presOf" srcId="{AC9D9B95-D398-4ACF-9BDE-C68C79D09776}" destId="{85C34313-5624-48DA-8391-6FD8EFBB7A88}" srcOrd="0" destOrd="0" presId="urn:microsoft.com/office/officeart/2005/8/layout/vList2"/>
    <dgm:cxn modelId="{BF178F9C-3D59-49CF-B0C3-C7BE34067888}" srcId="{AC9D9B95-D398-4ACF-9BDE-C68C79D09776}" destId="{6160878E-3C85-4543-8F7D-6DB0F1D1BC91}" srcOrd="3" destOrd="0" parTransId="{A1853535-6017-45BB-ADCC-1806360BC94F}" sibTransId="{5CF6EAB5-781B-48A5-B4E9-D46500345CB5}"/>
    <dgm:cxn modelId="{6EF37FA1-281E-4926-BAD6-7800FB115786}" type="presOf" srcId="{9435A717-B95D-4C22-8F4C-C33F885856F4}" destId="{C3A9EA99-9691-4C33-983B-25E81FF9BA3B}" srcOrd="0" destOrd="0" presId="urn:microsoft.com/office/officeart/2005/8/layout/vList2"/>
    <dgm:cxn modelId="{1F9E1CAA-B2F3-43FA-B095-9577CEF1FB37}" type="presOf" srcId="{B69EB838-AAB3-41B0-8A85-88FAC01B5548}" destId="{75556EBA-404C-46A7-8ABC-70DDBF0C2E34}" srcOrd="0" destOrd="0" presId="urn:microsoft.com/office/officeart/2005/8/layout/vList2"/>
    <dgm:cxn modelId="{3008B0AF-7019-45C1-9B62-4139F83EF4D7}" srcId="{AC9D9B95-D398-4ACF-9BDE-C68C79D09776}" destId="{B69EB838-AAB3-41B0-8A85-88FAC01B5548}" srcOrd="2" destOrd="0" parTransId="{2172FA16-9479-4CDB-B16C-987770D41108}" sibTransId="{71B3691F-4044-478C-A60D-15A3DDB2AD9B}"/>
    <dgm:cxn modelId="{3AA41CF8-45C8-4C55-A539-D77E54863C13}" type="presOf" srcId="{6160878E-3C85-4543-8F7D-6DB0F1D1BC91}" destId="{B5733707-61C8-4D1B-92A0-5D5676415036}" srcOrd="0" destOrd="0" presId="urn:microsoft.com/office/officeart/2005/8/layout/vList2"/>
    <dgm:cxn modelId="{53BA2CB8-021E-485D-B96F-CD26133C04BC}" type="presParOf" srcId="{85C34313-5624-48DA-8391-6FD8EFBB7A88}" destId="{396C0C3F-45A9-40C8-91FB-B135282FC7BB}" srcOrd="0" destOrd="0" presId="urn:microsoft.com/office/officeart/2005/8/layout/vList2"/>
    <dgm:cxn modelId="{8033ECC2-66F0-478A-9F61-47956896141F}" type="presParOf" srcId="{85C34313-5624-48DA-8391-6FD8EFBB7A88}" destId="{59BAFC98-DAE0-4180-B772-1ECF9DAEA56A}" srcOrd="1" destOrd="0" presId="urn:microsoft.com/office/officeart/2005/8/layout/vList2"/>
    <dgm:cxn modelId="{F39451F0-D8AF-4AE3-AD58-8F06A9FAAF38}" type="presParOf" srcId="{85C34313-5624-48DA-8391-6FD8EFBB7A88}" destId="{C3A9EA99-9691-4C33-983B-25E81FF9BA3B}" srcOrd="2" destOrd="0" presId="urn:microsoft.com/office/officeart/2005/8/layout/vList2"/>
    <dgm:cxn modelId="{DEDEB983-D06D-4074-A999-BCDAC4CA991F}" type="presParOf" srcId="{85C34313-5624-48DA-8391-6FD8EFBB7A88}" destId="{41A09730-347F-4DEE-92EB-7389EAD42736}" srcOrd="3" destOrd="0" presId="urn:microsoft.com/office/officeart/2005/8/layout/vList2"/>
    <dgm:cxn modelId="{C5B8EAAF-BF9D-46B0-BE5E-F94B7659EDEF}" type="presParOf" srcId="{85C34313-5624-48DA-8391-6FD8EFBB7A88}" destId="{75556EBA-404C-46A7-8ABC-70DDBF0C2E34}" srcOrd="4" destOrd="0" presId="urn:microsoft.com/office/officeart/2005/8/layout/vList2"/>
    <dgm:cxn modelId="{89B76266-1354-4A3F-A3BB-F841EA6D2FAE}" type="presParOf" srcId="{85C34313-5624-48DA-8391-6FD8EFBB7A88}" destId="{0E3D728E-AD62-4327-B4BE-A6607BD34ADF}" srcOrd="5" destOrd="0" presId="urn:microsoft.com/office/officeart/2005/8/layout/vList2"/>
    <dgm:cxn modelId="{22FD4046-8221-4EE3-A31B-B7B7AE47421E}" type="presParOf" srcId="{85C34313-5624-48DA-8391-6FD8EFBB7A88}" destId="{B5733707-61C8-4D1B-92A0-5D5676415036}" srcOrd="6" destOrd="0" presId="urn:microsoft.com/office/officeart/2005/8/layout/vList2"/>
  </dgm:cxnLst>
  <dgm:bg/>
  <dgm:whole/>
  <dgm:extLst>
    <a:ext uri="http://schemas.microsoft.com/office/drawing/2008/diagram">
      <dsp:dataModelExt relId="rId6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41EC7308-A9AE-4D0B-B785-CF5668A52EB5}">
      <dsp:nvSpPr>
        <dsp:cNvPr id="0" name=""/>
        <dsp:cNvSpPr/>
      </dsp:nvSpPr>
      <dsp:spPr>
        <a:xfrm>
          <a:off x="0" y="521999"/>
          <a:ext cx="2519999" cy="151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72390" tIns="72390" rIns="72390" bIns="72390" numCol="1" spcCol="1270" anchor="ctr" anchorCtr="false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false" kern="1200"/>
            <a:t>Nevyplněné indikátory dle právního aktu</a:t>
          </a:r>
          <a:endParaRPr lang="en-US" sz="1900" kern="1200"/>
        </a:p>
      </dsp:txBody>
      <dsp:txXfrm>
        <a:off x="0" y="521999"/>
        <a:ext cx="2519999" cy="1512000"/>
      </dsp:txXfrm>
    </dsp:sp>
    <dsp:sp modelId="{561456AD-9D6D-4C7B-957D-8B639A078B10}">
      <dsp:nvSpPr>
        <dsp:cNvPr id="0" name=""/>
        <dsp:cNvSpPr/>
      </dsp:nvSpPr>
      <dsp:spPr>
        <a:xfrm>
          <a:off x="2772000" y="521999"/>
          <a:ext cx="2519999" cy="151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72390" tIns="72390" rIns="72390" bIns="72390" numCol="1" spcCol="1270" anchor="ctr" anchorCtr="false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false" kern="1200"/>
            <a:t>Nedoložení printscreenů zabydlených domácností</a:t>
          </a:r>
          <a:endParaRPr lang="en-US" sz="1900" kern="1200"/>
        </a:p>
      </dsp:txBody>
      <dsp:txXfrm>
        <a:off x="2772000" y="521999"/>
        <a:ext cx="2519999" cy="1512000"/>
      </dsp:txXfrm>
    </dsp:sp>
    <dsp:sp modelId="{C08F9E27-2D7D-40D4-B4B5-DF9306524BAF}">
      <dsp:nvSpPr>
        <dsp:cNvPr id="0" name=""/>
        <dsp:cNvSpPr/>
      </dsp:nvSpPr>
      <dsp:spPr>
        <a:xfrm>
          <a:off x="5544000" y="521999"/>
          <a:ext cx="2519999" cy="151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72390" tIns="72390" rIns="72390" bIns="72390" numCol="1" spcCol="1270" anchor="ctr" anchorCtr="false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false" kern="1200"/>
            <a:t>Nevyplnění horizontálních principů</a:t>
          </a:r>
          <a:endParaRPr lang="en-US" sz="1900" kern="1200"/>
        </a:p>
      </dsp:txBody>
      <dsp:txXfrm>
        <a:off x="5544000" y="521999"/>
        <a:ext cx="2519999" cy="1512000"/>
      </dsp:txXfrm>
    </dsp:sp>
    <dsp:sp modelId="{FCA823B8-B682-493E-B823-58301B8E9CF2}">
      <dsp:nvSpPr>
        <dsp:cNvPr id="0" name=""/>
        <dsp:cNvSpPr/>
      </dsp:nvSpPr>
      <dsp:spPr>
        <a:xfrm>
          <a:off x="1386000" y="2286000"/>
          <a:ext cx="2519999" cy="151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72390" tIns="72390" rIns="72390" bIns="72390" numCol="1" spcCol="1270" anchor="ctr" anchorCtr="false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false" kern="1200"/>
            <a:t>Neurčitý popis KA</a:t>
          </a:r>
          <a:endParaRPr lang="en-US" sz="1900" kern="1200"/>
        </a:p>
      </dsp:txBody>
      <dsp:txXfrm>
        <a:off x="1386000" y="2286000"/>
        <a:ext cx="2519999" cy="1512000"/>
      </dsp:txXfrm>
    </dsp:sp>
    <dsp:sp modelId="{F7FA05D9-B885-4BDA-AC6F-E4CE6C2B9D93}">
      <dsp:nvSpPr>
        <dsp:cNvPr id="0" name=""/>
        <dsp:cNvSpPr/>
      </dsp:nvSpPr>
      <dsp:spPr>
        <a:xfrm>
          <a:off x="4158000" y="2285999"/>
          <a:ext cx="2519999" cy="151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72390" tIns="72390" rIns="72390" bIns="72390" numCol="1" spcCol="1270" anchor="ctr" anchorCtr="false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false" kern="1200"/>
            <a:t>Nesprávně vyplněné/nevyplněné SDP</a:t>
          </a:r>
          <a:endParaRPr lang="en-US" sz="1900" kern="1200"/>
        </a:p>
      </dsp:txBody>
      <dsp:txXfrm>
        <a:off x="4158000" y="2285999"/>
        <a:ext cx="2519999" cy="1512000"/>
      </dsp:txXfrm>
    </dsp:sp>
  </dsp:spTree>
</dsp:drawing>
</file>

<file path=ppt/diagrams/drawing2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396C0C3F-45A9-40C8-91FB-B135282FC7BB}">
      <dsp:nvSpPr>
        <dsp:cNvPr id="0" name=""/>
        <dsp:cNvSpPr/>
      </dsp:nvSpPr>
      <dsp:spPr>
        <a:xfrm>
          <a:off x="0" y="284579"/>
          <a:ext cx="3960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87630" tIns="87630" rIns="87630" bIns="87630" numCol="1" spcCol="1270" anchor="ctr" anchorCtr="false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Nevyplněná požadovaná částka</a:t>
          </a:r>
          <a:endParaRPr lang="en-US" sz="2300" kern="1200"/>
        </a:p>
      </dsp:txBody>
      <dsp:txXfrm>
        <a:off x="43350" y="327929"/>
        <a:ext cx="3873300" cy="801330"/>
      </dsp:txXfrm>
    </dsp:sp>
    <dsp:sp modelId="{C3A9EA99-9691-4C33-983B-25E81FF9BA3B}">
      <dsp:nvSpPr>
        <dsp:cNvPr id="0" name=""/>
        <dsp:cNvSpPr/>
      </dsp:nvSpPr>
      <dsp:spPr>
        <a:xfrm>
          <a:off x="0" y="1238849"/>
          <a:ext cx="3960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87630" tIns="87630" rIns="87630" bIns="87630" numCol="1" spcCol="1270" anchor="ctr" anchorCtr="false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Požadovány Jiné výdaje, nicméně chybí popis výdajů</a:t>
          </a:r>
          <a:endParaRPr lang="en-US" sz="2300" kern="1200"/>
        </a:p>
      </dsp:txBody>
      <dsp:txXfrm>
        <a:off x="43350" y="1282199"/>
        <a:ext cx="3873300" cy="801330"/>
      </dsp:txXfrm>
    </dsp:sp>
    <dsp:sp modelId="{75556EBA-404C-46A7-8ABC-70DDBF0C2E34}">
      <dsp:nvSpPr>
        <dsp:cNvPr id="0" name=""/>
        <dsp:cNvSpPr/>
      </dsp:nvSpPr>
      <dsp:spPr>
        <a:xfrm>
          <a:off x="0" y="2193120"/>
          <a:ext cx="3960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87630" tIns="87630" rIns="87630" bIns="87630" numCol="1" spcCol="1270" anchor="ctr" anchorCtr="false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Nesoulad hodin soupiska x pracovní výkaz</a:t>
          </a:r>
          <a:endParaRPr lang="en-US" sz="2300" kern="1200"/>
        </a:p>
      </dsp:txBody>
      <dsp:txXfrm>
        <a:off x="43350" y="2236470"/>
        <a:ext cx="3873300" cy="801330"/>
      </dsp:txXfrm>
    </dsp:sp>
    <dsp:sp modelId="{B5733707-61C8-4D1B-92A0-5D5676415036}">
      <dsp:nvSpPr>
        <dsp:cNvPr id="0" name=""/>
        <dsp:cNvSpPr/>
      </dsp:nvSpPr>
      <dsp:spPr>
        <a:xfrm>
          <a:off x="0" y="3147390"/>
          <a:ext cx="3960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87630" tIns="87630" rIns="87630" bIns="87630" numCol="1" spcCol="1270" anchor="ctr" anchorCtr="false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Chybí ČP</a:t>
          </a:r>
          <a:endParaRPr lang="en-US" sz="2300" kern="1200"/>
        </a:p>
      </dsp:txBody>
      <dsp:txXfrm>
        <a:off x="43350" y="3190740"/>
        <a:ext cx="3873300" cy="801330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  <dgm:pt modelId="4">
          <dgm:prSet phldr="true"/>
        </dgm:pt>
        <dgm:pt modelId="5">
          <dgm:prSet phldr="true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 axis="" ptType="" hideLastTrans="" st="" cnt="" step="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 axis="" ptType="" hideLastTrans="" st="" cnt="" step=""/>
    <dgm:constrLst>
      <dgm:constr type="w" for="ch" forName="node" refType="w"/>
      <dgm:constr fact="0.6" type="h" for="ch" forName="node" refType="w" refFor="ch" refForName="node"/>
      <dgm:constr fact="0.1" type="w" for="ch" forName="sibTrans" refType="w" refFor="ch" refForName="node"/>
      <dgm:constr type="sp" refType="w" refFor="ch" refForName="sibTrans"/>
      <dgm:constr op="equ" val="65.0" type="primFontSz" for="ch" forName="node"/>
    </dgm:constrLst>
    <dgm:ruleLst/>
    <dgm:forEach name="Name3" axis="ch" ptType="node" hideLastTrans="" st="" cnt="" step="">
      <dgm:layoutNode name="node">
        <dgm:varLst>
          <dgm:bulletEnabled val="true"/>
        </dgm:varLst>
        <dgm:alg type="tx"/>
        <dgm:shape type="rect" r:blip="">
          <dgm:adjLst/>
        </dgm:shape>
        <dgm:presOf axis="desOrSelf" ptType="node" hideLastTrans="" st="" cnt="" step=""/>
        <dgm:constrLst>
          <dgm:constr fact="0.3" type="lMarg" refType="primFontSz"/>
          <dgm:constr fact="0.3" type="rMarg" refType="primFontSz"/>
          <dgm:constr fact="0.3" type="tMarg" refType="primFontSz"/>
          <dgm:constr fact="0.3" type="bMarg" refType="primFontSz"/>
        </dgm:constrLst>
        <dgm:ruleLst>
          <dgm:rule val="5.0" fact="NaN" max="NaN" type="primFontSz"/>
        </dgm:ruleLst>
      </dgm:layoutNode>
      <dgm:forEach name="Name4" axis="followSib" ptType="sibTrans" hideLastTrans="" st="" cnt="1" step="">
        <dgm:layoutNode name="sibTrans">
          <dgm:alg type="sp"/>
          <dgm:shape r:blip="">
            <dgm:adjLst/>
          </dgm:shape>
          <dgm:presOf axis="" ptType="" hideLastTrans="" st="" cnt="" step=""/>
          <dgm:constrLst/>
          <dgm:ruleLst/>
        </dgm:layoutNode>
      </dgm:forEach>
    </dgm:forEach>
  </dgm:layoutNode>
</dgm:layoutDef>
</file>

<file path=ppt/diagrams/layout2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2">
          <dgm:prSet phldr="true"/>
        </dgm:pt>
        <dgm:pt modelId="21">
          <dgm:prSet phldr="true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 axis="" ptType="" hideLastTrans="" st="" cnt="" step=""/>
    <dgm:constrLst>
      <dgm:constr type="w" for="ch" forName="parentText" refType="w"/>
      <dgm:constr fact="0.52" type="h" for="ch" forName="parentText" refType="primFontSz" refFor="ch" refForName="parentText"/>
      <dgm:constr type="w" for="ch" forName="childText" refType="w"/>
      <dgm:constr fact="0.46" type="h" for="ch" forName="childText" refType="primFontSz" refFor="ch" refForName="parentText"/>
      <dgm:constr op="equ" type="h" for="ch" forName="parentText"/>
      <dgm:constr op="equ" val="65.0" type="primFontSz" for="ch" forName="parentText"/>
      <dgm:constr op="equ" type="primFontSz" for="ch" forName="childText" refType="primFontSz" refFor="ch" refForName="parentText"/>
      <dgm:constr fact="0.08" type="h" for="ch" forName="spacer" refType="primFontSz" refFor="ch" refForName="parentText"/>
    </dgm:constrLst>
    <dgm:ruleLst>
      <dgm:rule val="5.0" fact="NaN" max="NaN" type="primFontSz" for="ch" forName="parentText"/>
    </dgm:ruleLst>
    <dgm:forEach name="Name0" axis="ch" ptType="node" hideLastTrans="" st="" cnt="" step="">
      <dgm:layoutNode name="parentText" styleLbl="node1">
        <dgm:varLst>
          <dgm:chMax val="0"/>
          <dgm:bulletEnabled val="true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 ptType="" hideLastTrans="" st="" cnt="" step=""/>
        <dgm:constrLst>
          <dgm:constr fact="0.3" type="tMarg" refType="primFontSz"/>
          <dgm:constr fact="0.3" type="bMarg" refType="primFontSz"/>
          <dgm:constr fact="0.3" type="lMarg" refType="primFontSz"/>
          <dgm:constr fact="0.3" type="rMarg" refType="primFontSz"/>
        </dgm:constrLst>
        <dgm:ruleLst>
          <dgm:rule val="INF" fact="NaN" max="NaN" type="h"/>
        </dgm:ruleLst>
      </dgm:layoutNode>
      <dgm:choose name="Name1">
        <dgm:if name="Name2" func="cnt" op="gte" val="1" axis="ch" ptType="node" hideLastTrans="" st="" cnt="" step="">
          <dgm:layoutNode name="childText" styleLbl="revTx">
            <dgm:varLst>
              <dgm:bulletEnabled val="true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 hideLastTrans="" st="" cnt="" step=""/>
            <dgm:constrLst>
              <dgm:constr fact="0.1" type="tMarg" refType="primFontSz"/>
              <dgm:constr fact="0.1" type="bMarg" refType="primFontSz"/>
              <dgm:constr fact="0.09" type="lMarg" refType="w"/>
            </dgm:constrLst>
            <dgm:ruleLst>
              <dgm:rule val="INF" fact="NaN" max="NaN" type="h"/>
            </dgm:ruleLst>
          </dgm:layoutNode>
        </dgm:if>
        <dgm:else name="Name3">
          <dgm:choose name="Name4">
            <dgm:if name="Name5" func="cnt" op="gte" val="2" axis="par ch" ptType="doc node" hideLastTrans="" st="" cnt="" step="">
              <dgm:forEach name="Name6" axis="followSib" ptType="sibTrans" hideLastTrans="" st="" cnt="1" step="">
                <dgm:layoutNode name="spacer">
                  <dgm:alg type="sp"/>
                  <dgm:shape r:blip="">
                    <dgm:adjLst/>
                  </dgm:shape>
                  <dgm:presOf axis="" ptType="" hideLastTrans="" st="" cnt="" step=""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15.09.2025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0275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Změna</a:t>
            </a:r>
            <a:r>
              <a:rPr lang="cs-CZ" baseline="0" dirty="false"/>
              <a:t> cílových hodnot indikátorů vyžaduje vydání změnového právního aktu.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false"/>
              <a:t>Překročení či nedosažení stanovené cílové hodnoty I nevyvolává nutnost žádat o změnu, změna pouze ve výjimečných a velmi dobře zdůvodněných případech.</a:t>
            </a:r>
            <a:r>
              <a:rPr lang="cs-CZ" dirty="false"/>
              <a:t> 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Stručně</a:t>
            </a:r>
            <a:r>
              <a:rPr lang="cs-CZ" baseline="0" dirty="false"/>
              <a:t> popsat, jak se jednotlivé indikátory vykazují a plní.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false"/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false"/>
              <a:t>6 70 01 – využívání p. služeb – účastníky, u nichž je jistota nepřekročení hranice bagatelní podpory, není třeba zapisovat do IS ESF. Nicméně příjemce si o nich musí vést průkaznou evidenci, jako podklad pro plnění tohoto indikátoru, např. </a:t>
            </a:r>
            <a:r>
              <a:rPr lang="cs-CZ" baseline="0" dirty="false" err="true"/>
              <a:t>excelovou</a:t>
            </a:r>
            <a:r>
              <a:rPr lang="cs-CZ" baseline="0" dirty="false"/>
              <a:t> tabulku.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6844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2975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1084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724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false" dirty="false"/>
              <a:t>Pokud prodlení v</a:t>
            </a:r>
            <a:r>
              <a:rPr lang="cs-CZ" b="false" baseline="0" dirty="false"/>
              <a:t> předložení zor trvá víc jak 7 kalendářních dní, sankce 0,5% z dotace.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Jedná-li se o průtokovou</a:t>
            </a:r>
            <a:r>
              <a:rPr lang="cs-CZ" baseline="0" dirty="false"/>
              <a:t> dotaci, vyplní i účet zřizovatele.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1621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Do</a:t>
            </a:r>
            <a:r>
              <a:rPr lang="cs-CZ" baseline="0" dirty="false"/>
              <a:t> soupisky lze zařadit pouze mzdy, které byly UHRAZENÉ v rámci sledovaného období.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428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dirty="false"/>
              <a:t>Ukázat</a:t>
            </a:r>
            <a:r>
              <a:rPr lang="cs-CZ" baseline="0" dirty="false"/>
              <a:t> pracovní výkaz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false"/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false"/>
              <a:t>PV se přikládají k </a:t>
            </a:r>
            <a:r>
              <a:rPr lang="cs-CZ" baseline="0" dirty="false" err="true"/>
              <a:t>žop</a:t>
            </a:r>
            <a:r>
              <a:rPr lang="cs-CZ" baseline="0" dirty="false"/>
              <a:t> naskenované včetně podpisů v PDF formátu, nikoliv v </a:t>
            </a:r>
            <a:r>
              <a:rPr lang="cs-CZ" baseline="0" dirty="false" err="true"/>
              <a:t>excelu</a:t>
            </a:r>
            <a:r>
              <a:rPr lang="cs-CZ" baseline="0" dirty="false"/>
              <a:t>. Případné opravy se provádí stejně, jako opravy v účetních dokladech – škrtnout, opravit, doplnit datum opravy a jméno osoby </a:t>
            </a:r>
            <a:r>
              <a:rPr lang="cs-CZ" baseline="0"/>
              <a:t>provádějící opravu.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77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PŘÍJMY</a:t>
            </a:r>
          </a:p>
          <a:p>
            <a:r>
              <a:rPr lang="cs-CZ" dirty="false"/>
              <a:t>V</a:t>
            </a:r>
            <a:r>
              <a:rPr lang="cs-CZ" baseline="0" dirty="false"/>
              <a:t> případě, že v projektu vzniknou čisté příjmy, vyplní se do pole ČISTÉ JINÉ PENĚŽNÍ PŘÍJMY částka odpovídající uvedeným příjmům v soupisce příjmů na </a:t>
            </a:r>
            <a:r>
              <a:rPr lang="cs-CZ" baseline="0" dirty="false" err="true"/>
              <a:t>žop</a:t>
            </a:r>
            <a:r>
              <a:rPr lang="cs-CZ" baseline="0" dirty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5"/>
    <Relationship Target="../media/image3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Mode="External" Target="https://publicita.dotaceeu.cz/" Type="http://schemas.openxmlformats.org/officeDocument/2006/relationships/hyperlink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8.png" Type="http://schemas.openxmlformats.org/officeDocument/2006/relationships/image" Id="rId4"/>
</Relationships>

</file>

<file path=ppt/slides/_rels/slide11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5.jpeg" Type="http://schemas.openxmlformats.org/officeDocument/2006/relationships/image" Id="rId8"/>
    <Relationship Target="../media/image10.jpeg" Type="http://schemas.openxmlformats.org/officeDocument/2006/relationships/image" Id="rId3"/>
    <Relationship Target="../media/image14.jpeg" Type="http://schemas.openxmlformats.org/officeDocument/2006/relationships/image" Id="rId7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3.jpeg" Type="http://schemas.openxmlformats.org/officeDocument/2006/relationships/image" Id="rId6"/>
    <Relationship Target="../media/image12.jpeg" Type="http://schemas.openxmlformats.org/officeDocument/2006/relationships/image" Id="rId5"/>
    <Relationship Target="../media/image11.jpeg" Type="http://schemas.openxmlformats.org/officeDocument/2006/relationships/image" Id="rId4"/>
    <Relationship Target="../media/image16.jpeg" Type="http://schemas.openxmlformats.org/officeDocument/2006/relationships/image" Id="rId9"/>
</Relationships>

</file>

<file path=ppt/slides/_rels/slide14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3"/>
    <Relationship Target="../media/image1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3"/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Mode="External" Target="https://www.esfcr.cz/monitorovani-podporenych-osob-opz-plus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s://www.esfcr.cz/" Type="http://schemas.openxmlformats.org/officeDocument/2006/relationships/hyperlink" Id="rId4"/>
</Relationships>

</file>

<file path=ppt/slides/_rels/slide27.xml.rels><?xml version="1.0" encoding="UTF-8" standalone="yes"?>
<Relationships xmlns="http://schemas.openxmlformats.org/package/2006/relationships">
    <Relationship TargetMode="External" Target="https://www.esfcr.cz/technicka_podpora_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.png" Type="http://schemas.openxmlformats.org/officeDocument/2006/relationships/image" Id="rId6"/>
    <Relationship TargetMode="External" Target="https://www.esfcr.cz/pokyny-k-vyplneni-zpravy-o-realizaci-zadosti-o-platbu-a-zadosti-o-zmenu-opz/-/dokument/809712" Type="http://schemas.openxmlformats.org/officeDocument/2006/relationships/hyperlink" Id="rId5"/>
    <Relationship TargetMode="External" Target="http://www.esfcr.cz/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Mode="External" Target="http://www.esfcr.cz/" Type="http://schemas.openxmlformats.org/officeDocument/2006/relationships/hyperlink" Id="rId4"/>
</Relationships>

</file>

<file path=ppt/slides/_rels/slide4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0.png" Type="http://schemas.openxmlformats.org/officeDocument/2006/relationships/image" Id="rId4"/>
</Relationships>

</file>

<file path=ppt/slides/_rels/slide41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3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ke-zprave-o-realizaci-projektu-zadosti-o-platbu-a-zadosti-o-zmenu-opz-plus" Type="http://schemas.openxmlformats.org/officeDocument/2006/relationships/hyperlink" Id="rId4"/>
</Relationships>

</file>

<file path=ppt/slides/_rels/slide45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media/image37.emf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3"/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3"/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4.png" Type="http://schemas.openxmlformats.org/officeDocument/2006/relationships/image" Id="rId5"/>
    <Relationship Target="../media/image43.png" Type="http://schemas.openxmlformats.org/officeDocument/2006/relationships/image" Id="rId4"/>
</Relationships>

</file>

<file path=ppt/slides/_rels/slide5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diagrams/layout1.xml" Type="http://schemas.openxmlformats.org/officeDocument/2006/relationships/diagramLayout" Id="rId3"/>
    <Relationship Target="../diagrams/data1.xml" Type="http://schemas.openxmlformats.org/officeDocument/2006/relationships/diagramData" Id="rId2"/>
    <Relationship Target="../slideLayouts/slideLayout2.xml" Type="http://schemas.openxmlformats.org/officeDocument/2006/relationships/slideLayout" Id="rId1"/>
    <Relationship Target="../diagrams/drawing1.xml" Type="http://schemas.microsoft.com/office/2007/relationships/diagramDrawing" Id="rId6"/>
    <Relationship Target="../diagrams/colors1.xml" Type="http://schemas.openxmlformats.org/officeDocument/2006/relationships/diagramColors" Id="rId5"/>
    <Relationship Target="../diagrams/quickStyle1.xml" Type="http://schemas.openxmlformats.org/officeDocument/2006/relationships/diagramQuickStyle" Id="rId4"/>
</Relationships>

</file>

<file path=ppt/slides/_rels/slide54.xml.rels><?xml version="1.0" encoding="UTF-8" standalone="yes"?>
<Relationships xmlns="http://schemas.openxmlformats.org/package/2006/relationships">
    <Relationship Target="../diagrams/layout2.xml" Type="http://schemas.openxmlformats.org/officeDocument/2006/relationships/diagramLayout" Id="rId3"/>
    <Relationship Target="../media/image45.png" Type="http://schemas.openxmlformats.org/officeDocument/2006/relationships/image" Id="rId7"/>
    <Relationship Target="../diagrams/data2.xml" Type="http://schemas.openxmlformats.org/officeDocument/2006/relationships/diagramData" Id="rId2"/>
    <Relationship Target="../slideLayouts/slideLayout3.xml" Type="http://schemas.openxmlformats.org/officeDocument/2006/relationships/slideLayout" Id="rId1"/>
    <Relationship Target="../diagrams/drawing2.xml" Type="http://schemas.microsoft.com/office/2007/relationships/diagramDrawing" Id="rId6"/>
    <Relationship Target="../diagrams/colors2.xml" Type="http://schemas.openxmlformats.org/officeDocument/2006/relationships/diagramColors" Id="rId5"/>
    <Relationship Target="../diagrams/quickStyle2.xml" Type="http://schemas.openxmlformats.org/officeDocument/2006/relationships/diagramQuickStyle" Id="rId4"/>
</Relationships>

</file>

<file path=ppt/slides/_rels/slide55.xml.rels><?xml version="1.0" encoding="UTF-8" standalone="yes"?>
<Relationships xmlns="http://schemas.openxmlformats.org/package/2006/relationships">
    <Relationship Target="../media/image4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1700808"/>
            <a:ext cx="7884368" cy="2565240"/>
          </a:xfrm>
        </p:spPr>
        <p:txBody>
          <a:bodyPr/>
          <a:lstStyle/>
          <a:p>
            <a:pPr algn="ctr"/>
            <a:r>
              <a:rPr lang="cs-CZ" dirty="false"/>
              <a:t>seminář pro příjemce</a:t>
            </a:r>
            <a:br>
              <a:rPr lang="cs-CZ" dirty="false"/>
            </a:br>
            <a:r>
              <a:rPr lang="cs-CZ" dirty="false"/>
              <a:t>Výzva č. 03_22_064</a:t>
            </a:r>
            <a:br>
              <a:rPr lang="cs-CZ" dirty="false"/>
            </a:br>
            <a:br>
              <a:rPr lang="cs-CZ" dirty="false"/>
            </a:br>
            <a:r>
              <a:rPr lang="cs-CZ" u="sng" dirty="false"/>
              <a:t>Zpráva o realizaci projektu 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4941168"/>
            <a:ext cx="7272000" cy="540000"/>
          </a:xfrm>
        </p:spPr>
        <p:txBody>
          <a:bodyPr/>
          <a:lstStyle/>
          <a:p>
            <a:r>
              <a:rPr lang="cs-CZ" sz="2400" dirty="false"/>
              <a:t>Oddělení projektů sociálního začleňování (872)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475656" y="5949280"/>
            <a:ext cx="7416016" cy="540000"/>
          </a:xfrm>
        </p:spPr>
        <p:txBody>
          <a:bodyPr/>
          <a:lstStyle/>
          <a:p>
            <a:r>
              <a:rPr lang="cs-CZ" sz="2400" dirty="false"/>
              <a:t>Září 2025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49280"/>
            <a:ext cx="540000" cy="540000"/>
          </a:xfrm>
        </p:spPr>
      </p:pic>
      <p:pic>
        <p:nvPicPr>
          <p:cNvPr id="9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94116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24067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3731" y="920314"/>
            <a:ext cx="9072000" cy="5778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cs-CZ" sz="1700" b="true" dirty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zveřejnit na své internetové stránce</a:t>
            </a:r>
            <a:r>
              <a:rPr lang="cs-CZ" sz="1700" dirty="false"/>
              <a:t>, pokud taková stránka existuje, </a:t>
            </a:r>
            <a:r>
              <a:rPr lang="cs-CZ" sz="1700" b="true" dirty="false">
                <a:solidFill>
                  <a:srgbClr val="FF0000"/>
                </a:solidFill>
              </a:rPr>
              <a:t>stručný popis projektu </a:t>
            </a:r>
            <a:r>
              <a:rPr lang="cs-CZ" sz="1700" dirty="false"/>
              <a:t>úměrný míře podpory včetně jeho cílů </a:t>
            </a:r>
            <a:br>
              <a:rPr lang="cs-CZ" sz="1700" dirty="false"/>
            </a:br>
            <a:r>
              <a:rPr lang="cs-CZ" sz="1700" dirty="false"/>
              <a:t>a výsledků a zdůraznit, že je na daný projekt poskytována finanční podpora EU. Popis je doporučeno vložit při zahájení realizace projektu a následně jej dle potřeby 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spravovat prezentaci projektu na portálu www.esfcr.cz</a:t>
            </a:r>
            <a:r>
              <a:rPr lang="cs-CZ" sz="1700" dirty="false"/>
              <a:t>. Základní obsah prezentace (tj. popisu projektu) je na portál přenesen </a:t>
            </a:r>
            <a:br>
              <a:rPr lang="cs-CZ" sz="1700" dirty="false"/>
            </a:br>
            <a:r>
              <a:rPr lang="cs-CZ" sz="1700" dirty="false"/>
              <a:t>z MS2021+ z obsahu žádosti o podporu, příjemce ji následně dle potřeby aktualizuje.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umístit alespoň 1 povinný plakát velikosti minimálně A3 </a:t>
            </a:r>
            <a:br>
              <a:rPr lang="cs-CZ" sz="1700" b="true" dirty="false"/>
            </a:br>
            <a:r>
              <a:rPr lang="cs-CZ" sz="1700" dirty="false"/>
              <a:t>s informacemi o projektu v místě realizace projektu snadno viditelném pro veřejnost, jako jsou vstupní prostory budovy.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false"/>
              <a:t>Online Generátor nástrojů povinné publicity na tvorbu plakátu je zde pod tímto odkazem, je nutné zvolit si správné operační období </a:t>
            </a:r>
            <a:r>
              <a:rPr lang="cs-CZ" sz="1800" dirty="false">
                <a:hlinkClick r:id="rId3"/>
              </a:rPr>
              <a:t>Generátor nástrojů povinné publicity</a:t>
            </a:r>
            <a:endParaRPr lang="cs-CZ" sz="1800" dirty="false"/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2DD6C6-7C39-1547-755A-E9F8104B31F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624" y="5250396"/>
            <a:ext cx="4166214" cy="14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OPZ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89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1800" dirty="false"/>
              <a:t>znak EU a odkaz „Evropská unie“ = logotyp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odkaz „Evropský sociální fond“</a:t>
            </a:r>
          </a:p>
          <a:p>
            <a:pPr>
              <a:lnSpc>
                <a:spcPct val="100000"/>
              </a:lnSpc>
            </a:pPr>
            <a:r>
              <a:rPr lang="pl-PL" sz="1800" dirty="false"/>
              <a:t>odkaz „Operační program Zaměstnanost“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false"/>
              <a:t>Technické parametry – viz. Obecná část pravidel</a:t>
            </a:r>
          </a:p>
          <a:p>
            <a:pPr marL="0" indent="0">
              <a:buNone/>
            </a:pPr>
            <a:r>
              <a:rPr lang="pl-PL" sz="14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51C322A-707D-483F-B371-FEB904F840A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75" y="2780928"/>
            <a:ext cx="5107250" cy="31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/>
              <a:t>Barevnost loga EU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solidFill>
                  <a:srgbClr val="FF0000"/>
                </a:solidFill>
              </a:rPr>
              <a:t>Na webových stránkách příjemce povinně barevné logo</a:t>
            </a:r>
            <a:r>
              <a:rPr lang="cs-CZ" sz="1600" dirty="false"/>
              <a:t>. V ostatních případech se barevné provedení použije, kdykoli je to možné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Jednobarevnou verzi lze použít jen v odůvodněných případech (tisk na běžných tiskárnách, kdy je barevná verze nehospodárná, neekologická či neestetická)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Pořízení černobílé kopie barevného originálu se nepovažuje za nedodržení pravidel publicity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/>
              <a:t>Velikost loga EU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Znak EU a povinné odkazy musí být umístěn tak, aby byl zřetelně viditelný, velikost musí být úměrná rozměrům použitého materiálu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Jsou-li kromě logotypu EU zobrazena další loga, </a:t>
            </a:r>
            <a:r>
              <a:rPr lang="cs-CZ" sz="1600" dirty="false">
                <a:solidFill>
                  <a:srgbClr val="FF0000"/>
                </a:solidFill>
              </a:rPr>
              <a:t>musí mít znak EU nejméně stejnou velikost</a:t>
            </a:r>
            <a:r>
              <a:rPr lang="cs-CZ" sz="1600" dirty="false"/>
              <a:t> (měřeno na výšku nebo šířku) </a:t>
            </a:r>
            <a:r>
              <a:rPr lang="cs-CZ" sz="1600" dirty="false">
                <a:solidFill>
                  <a:srgbClr val="FF0000"/>
                </a:solidFill>
              </a:rPr>
              <a:t>jako největší z těchto dalších použitých log</a:t>
            </a:r>
            <a:r>
              <a:rPr lang="cs-CZ" sz="1600" dirty="false"/>
              <a:t>.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V případě použití dalších log bude </a:t>
            </a:r>
            <a:r>
              <a:rPr lang="cs-CZ" sz="1600" dirty="false">
                <a:solidFill>
                  <a:srgbClr val="FF0000"/>
                </a:solidFill>
              </a:rPr>
              <a:t>logotyp EU vždy na první pozici, ať už v horizontálním či vertikálním řazení. </a:t>
            </a:r>
            <a:endParaRPr lang="cs-CZ" sz="1600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/>
              <a:t> </a:t>
            </a:r>
            <a:r>
              <a:rPr lang="cs-CZ" sz="1600" b="true" dirty="false"/>
              <a:t>Umístění</a:t>
            </a:r>
          </a:p>
          <a:p>
            <a:pPr marL="665163" lvl="1" indent="-398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true" dirty="false">
                <a:solidFill>
                  <a:srgbClr val="FF0000"/>
                </a:solidFill>
              </a:rPr>
              <a:t>Na internetové stránce musí být logotyp EU umístěn tak, aby bylo viditelné při otevření stránky na digitálním zařízení bez nutnosti přesunu na spodní část stránky.</a:t>
            </a:r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703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r>
              <a:rPr lang="cs-CZ" dirty="false"/>
              <a:t>Další loga použít lze </a:t>
            </a:r>
            <a:r>
              <a:rPr lang="cs-CZ" sz="1800" dirty="false">
                <a:solidFill>
                  <a:srgbClr val="FF0000"/>
                </a:solidFill>
              </a:rPr>
              <a:t>(pro názornost bylo použito logo MPSV)</a:t>
            </a:r>
            <a:r>
              <a:rPr lang="cs-CZ" dirty="false"/>
              <a:t>,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  <a:br>
              <a:rPr lang="cs-CZ" sz="1800" dirty="false">
                <a:solidFill>
                  <a:srgbClr val="FF0000"/>
                </a:solidFill>
              </a:rPr>
            </a:br>
            <a:r>
              <a:rPr lang="cs-CZ" dirty="false"/>
              <a:t>ale nesmí být větší ani první.</a:t>
            </a:r>
          </a:p>
          <a:p>
            <a:pPr lvl="1"/>
            <a:r>
              <a:rPr lang="cs-CZ" dirty="false"/>
              <a:t>Lze použít logo příjemce či projektu apod.</a:t>
            </a:r>
          </a:p>
          <a:p>
            <a:pPr lvl="1"/>
            <a:r>
              <a:rPr lang="cs-CZ" dirty="false"/>
              <a:t>Výjimku tvoří povinný plakát, dočasná/stálá deska/billboard (viz dále), pro které jsou povinné elektronické šablony z webu.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1026" name="Picture 2" descr="C:\Users\michala.trlicikova\Desktop\logo_spatne_01.jp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2" y="4846630"/>
            <a:ext cx="2437428" cy="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la.trlicikova\Desktop\logo_spatne_02.jpg"/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4" y="3357608"/>
            <a:ext cx="2579316" cy="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la.trlicikova\Desktop\loga_dobre.jpg"/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1" y="5517232"/>
            <a:ext cx="4007391" cy="7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la.trlicikova\Desktop\logo_spatne_03.jpg"/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0" y="4077072"/>
            <a:ext cx="2589590" cy="6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ala.trlicikova\Desktop\logo_dobre_01.jpg"/>
          <p:cNvPicPr>
            <a:picLocks noChangeAspect="true" noChangeArrowheads="true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91600"/>
            <a:ext cx="3256209" cy="1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a.trlicikova\Desktop\logo_spatne_04.jpg"/>
          <p:cNvPicPr>
            <a:picLocks noChangeAspect="true" noChangeArrowheads="true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2165"/>
            <a:ext cx="2239617" cy="10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a.trlicikova\Desktop\logo_spatne_06.jpg"/>
          <p:cNvPicPr>
            <a:picLocks noChangeAspect="true" noChangeArrowheads="true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6" y="3314757"/>
            <a:ext cx="1940796" cy="1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8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/>
              <a:t>dočasná/stála deska nebo billboard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weby</a:t>
            </a:r>
            <a:r>
              <a:rPr lang="cs-CZ" sz="1400" dirty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materiály) </a:t>
            </a:r>
            <a:r>
              <a:rPr lang="cs-CZ" sz="1400" b="true" dirty="false"/>
              <a:t>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/>
              <a:t>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veletrhy</a:t>
            </a:r>
            <a:r>
              <a:rPr lang="cs-CZ" sz="1400" dirty="false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pro veřejnost či cílovou skupinu </a:t>
            </a:r>
            <a:r>
              <a:rPr lang="cs-CZ" sz="1400" dirty="false"/>
              <a:t>(vstupní, výstupní/závěrečné zprávy, analýzy, certifikáty, prezenční listiny apod.)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výzva k podání nabídek/zadávací dokumentace zakázek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příjemci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ANO</a:t>
            </a:r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dirty="false"/>
              <a:t>Alespoň 1 povinný plakát min. A3 s informacemi </a:t>
            </a:r>
            <a:br>
              <a:rPr lang="cs-CZ" sz="2200" dirty="false"/>
            </a:br>
            <a:r>
              <a:rPr lang="cs-CZ" sz="2200" dirty="false"/>
              <a:t>o projektu.</a:t>
            </a:r>
          </a:p>
          <a:p>
            <a:pPr algn="just"/>
            <a:r>
              <a:rPr lang="cs-CZ" sz="2200" dirty="false"/>
              <a:t>Po celou dobu realizace projektu.</a:t>
            </a:r>
          </a:p>
          <a:p>
            <a:pPr algn="just"/>
            <a:r>
              <a:rPr lang="cs-CZ" sz="2200" dirty="false"/>
              <a:t>V místě realizace projektu snadno viditelném pro veřejnost, jako jsou vstupní prostory budovy.</a:t>
            </a:r>
          </a:p>
          <a:p>
            <a:pPr marL="809625" lvl="1" indent="-395288" algn="just"/>
            <a:r>
              <a:rPr lang="cs-CZ" dirty="false"/>
              <a:t>Pokud je projekt realizován na více místech, bude umístěn na všech těchto místech.</a:t>
            </a:r>
          </a:p>
          <a:p>
            <a:pPr marL="809625" lvl="1" indent="-395288" algn="just"/>
            <a:r>
              <a:rPr lang="cs-CZ" dirty="false"/>
              <a:t>Pokud nelze umístit plakát v místě realizace projektu, bude umístěn v sídle příjemce.</a:t>
            </a:r>
          </a:p>
          <a:p>
            <a:pPr marL="809625" lvl="1" indent="-395288" algn="just"/>
            <a:r>
              <a:rPr lang="cs-CZ" dirty="false"/>
              <a:t>Pokud příjemce realizuje více projektů OPZ+ v jednom místě, je možné pro všechny tyto projekty umístit pouze jeden plakát.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859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7" name="Obrázek 6"/>
          <p:cNvPicPr/>
          <p:nvPr/>
        </p:nvPicPr>
        <p:blipFill rotWithShape="true">
          <a:blip r:embed="rId2"/>
          <a:srcRect l="33003" t="11757" r="21777" b="22093"/>
          <a:stretch/>
        </p:blipFill>
        <p:spPr bwMode="auto">
          <a:xfrm>
            <a:off x="251520" y="116632"/>
            <a:ext cx="8388480" cy="648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85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– návod III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5" t="20307" r="38196" b="9862"/>
          <a:stretch/>
        </p:blipFill>
        <p:spPr bwMode="auto">
          <a:xfrm>
            <a:off x="31651" y="1196752"/>
            <a:ext cx="3886201" cy="57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12" y="2636912"/>
            <a:ext cx="51888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923928" y="1196752"/>
            <a:ext cx="0" cy="5904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2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– návod IV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t="18082" r="19115" b="23548"/>
          <a:stretch/>
        </p:blipFill>
        <p:spPr bwMode="auto">
          <a:xfrm>
            <a:off x="0" y="1052737"/>
            <a:ext cx="6084168" cy="377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0" y="3356243"/>
            <a:ext cx="4536504" cy="34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4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sankce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3054"/>
            <a:ext cx="8496944" cy="5472329"/>
          </a:xfrm>
        </p:spPr>
        <p:txBody>
          <a:bodyPr/>
          <a:lstStyle/>
          <a:p>
            <a:pPr algn="just"/>
            <a:r>
              <a:rPr lang="cs-CZ" dirty="false"/>
              <a:t>Při nedodržení pravidel publicity na povinných </a:t>
            </a:r>
            <a:br>
              <a:rPr lang="cs-CZ" dirty="false"/>
            </a:br>
            <a:r>
              <a:rPr lang="cs-CZ" dirty="false"/>
              <a:t>i nepovinných nástrojích mohou být uděleny sankce: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r>
              <a:rPr lang="cs-CZ" sz="1600" dirty="false"/>
              <a:t>Více informací k Pravidlům pro informování a komunikaci OPZ+ a užívání loga EU naleznete v Obecné části pravidel pro žadatele a příjemce v rámci OPZ+.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4602CE-CFC9-42E3-AF2C-C486F17A50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17" y="2173048"/>
            <a:ext cx="7597798" cy="22176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105CCF-4FB2-49D6-BA69-CCCB85E60B0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6" y="4395853"/>
            <a:ext cx="7605419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/>
              <a:t>Zpráva o realizaci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OPZ+, informování o projektu</a:t>
            </a:r>
          </a:p>
          <a:p>
            <a:pPr>
              <a:lnSpc>
                <a:spcPct val="100000"/>
              </a:lnSpc>
            </a:pPr>
            <a:r>
              <a:rPr lang="cs-CZ" dirty="false"/>
              <a:t>Veřejné zakázky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Pracovní výkaz</a:t>
            </a:r>
            <a:endParaRPr lang="cs-CZ" dirty="false"/>
          </a:p>
          <a:p>
            <a:pPr>
              <a:lnSpc>
                <a:spcPct val="100000"/>
              </a:lnSpc>
            </a:pPr>
            <a:r>
              <a:rPr lang="cs-CZ" dirty="false"/>
              <a:t>Veřejná podpora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platbu</a:t>
            </a:r>
          </a:p>
          <a:p>
            <a:pPr>
              <a:lnSpc>
                <a:spcPct val="100000"/>
              </a:lnSpc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83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výzva č. 064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8413" y="1268760"/>
            <a:ext cx="8064448" cy="5614417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Závazné indikátory k naplnění ve výzvě č. 064:</a:t>
            </a:r>
            <a:br>
              <a:rPr lang="cs-CZ" sz="2000" b="true" dirty="false"/>
            </a:br>
            <a:endParaRPr lang="cs-CZ" sz="2000" b="true" dirty="false"/>
          </a:p>
          <a:p>
            <a:pPr marL="0" indent="0">
              <a:buNone/>
            </a:pPr>
            <a:br>
              <a:rPr lang="cs-CZ" b="true" dirty="false"/>
            </a:br>
            <a:r>
              <a:rPr lang="cs-CZ" b="true" dirty="false"/>
              <a:t>	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3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600" b="true" dirty="false">
                <a:solidFill>
                  <a:srgbClr val="FF0000"/>
                </a:solidFill>
              </a:rPr>
              <a:t>Cílové hodnoty závazné, změnit lze jen podstatnou změnou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Na portálu www.esfcr.cz je k dispozici návrh formuláře (Monitorovací list podpořené osoby), který je možné využít při sběru údajů od jednotlivých klientů.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4198378-316B-4EDF-A7F7-17ECB14CF9C1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4058265834"/>
              </p:ext>
            </p:extLst>
          </p:nvPr>
        </p:nvGraphicFramePr>
        <p:xfrm>
          <a:off x="360000" y="1772816"/>
          <a:ext cx="8424000" cy="3600400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10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75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Kód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Název indikátoru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Měrná jednotka</a:t>
                      </a:r>
                      <a:endParaRPr lang="cs-CZ" sz="1600" b="tru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Typ indikátoru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8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 600 000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dirty="false">
                          <a:effectLst/>
                        </a:rPr>
                        <a:t> Celkový počet účastníků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dirty="false">
                          <a:effectLst/>
                        </a:rPr>
                        <a:t>Účastníci</a:t>
                      </a:r>
                      <a:endParaRPr lang="cs-CZ" sz="1600" b="fals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dirty="false">
                          <a:effectLst/>
                        </a:rPr>
                        <a:t>  Výstup</a:t>
                      </a:r>
                      <a:endParaRPr lang="cs-CZ" sz="1600" b="fals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88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670 021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Kapacita podpořených služeb – místa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623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670 031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Kapacita podpořených služeb – úvazky pracovníků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Úvazky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818527"/>
                  </a:ext>
                </a:extLst>
              </a:tr>
              <a:tr h="397588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670 102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Využívání podpořených služeb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934579"/>
                  </a:ext>
                </a:extLst>
              </a:tr>
              <a:tr h="556623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674 012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Nové nebo inovované služby týkající se bydlení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198288"/>
                  </a:ext>
                </a:extLst>
              </a:tr>
              <a:tr h="776634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napsaných a zveřejněných analytických a strategických dokumentů (vč. evaluačních)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619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04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1FC75-A5BE-FBD3-094B-FD8F3B0533D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výzva č. 064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32D57FE-4235-C9A2-50E2-52205CAF5743}"/>
              </a:ext>
            </a:extLst>
          </p:cNvPr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81832"/>
              </p:ext>
            </p:extLst>
          </p:nvPr>
        </p:nvGraphicFramePr>
        <p:xfrm>
          <a:off x="845352" y="3364200"/>
          <a:ext cx="7794648" cy="2873112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072017">
                  <a:extLst>
                    <a:ext uri="{9D8B030D-6E8A-4147-A177-3AD203B41FA5}">
                      <a16:colId xmlns:a16="http://schemas.microsoft.com/office/drawing/2014/main" val="445661675"/>
                    </a:ext>
                  </a:extLst>
                </a:gridCol>
                <a:gridCol w="4287056">
                  <a:extLst>
                    <a:ext uri="{9D8B030D-6E8A-4147-A177-3AD203B41FA5}">
                      <a16:colId xmlns:a16="http://schemas.microsoft.com/office/drawing/2014/main" val="4201042139"/>
                    </a:ext>
                  </a:extLst>
                </a:gridCol>
                <a:gridCol w="1175887">
                  <a:extLst>
                    <a:ext uri="{9D8B030D-6E8A-4147-A177-3AD203B41FA5}">
                      <a16:colId xmlns:a16="http://schemas.microsoft.com/office/drawing/2014/main" val="839671237"/>
                    </a:ext>
                  </a:extLst>
                </a:gridCol>
                <a:gridCol w="1259688">
                  <a:extLst>
                    <a:ext uri="{9D8B030D-6E8A-4147-A177-3AD203B41FA5}">
                      <a16:colId xmlns:a16="http://schemas.microsoft.com/office/drawing/2014/main" val="3072269065"/>
                    </a:ext>
                  </a:extLst>
                </a:gridCol>
              </a:tblGrid>
              <a:tr h="92445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dirty="false">
                          <a:effectLst/>
                        </a:rPr>
                        <a:t>Kód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Název indikátoru</a:t>
                      </a:r>
                      <a:endParaRPr lang="cs-CZ" sz="18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Měrná jednotka</a:t>
                      </a:r>
                      <a:endParaRPr lang="cs-CZ" sz="18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dirty="false">
                          <a:effectLst/>
                        </a:rPr>
                        <a:t>Typ indikátoru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062562439"/>
                  </a:ext>
                </a:extLst>
              </a:tr>
              <a:tr h="56198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679 001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Počet podpořených Romů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Osoby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Výstup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81987247"/>
                  </a:ext>
                </a:extLst>
              </a:tr>
              <a:tr h="138667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622 002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dirty="false">
                          <a:effectLst/>
                        </a:rPr>
                        <a:t>Počet podporovaných orgánů veřejné správy nebo veřejných služeb na celostátní, regionální a místní úrovni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dirty="false">
                          <a:effectLst/>
                        </a:rPr>
                        <a:t>Subjekty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dirty="false">
                          <a:effectLst/>
                        </a:rPr>
                        <a:t>Výstup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0400604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656950-46E2-0F46-28F3-C6A9C573EFF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3B0824D-D115-554D-E1F0-6FB32D1BC01E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>
            <a:lvl1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false" fontAlgn="base" hangingPunct="fal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1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případě, že projekt podporu získá, bude mít žadatel povinnost kromě indikátorů se závazkem vykazovat dosažené hodnoty pro:</a:t>
            </a:r>
            <a:endParaRPr kumimoji="false" lang="cs-CZ" altLang="cs-CZ" sz="6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false" lang="cs-CZ" altLang="cs-CZ" sz="11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všechny indikátory, které se týkají účastníků stanovené v Obecné části pravidel pro žadatele a příjemce v rámci OPZ+ </a:t>
            </a:r>
            <a:endParaRPr kumimoji="false" lang="cs-CZ" altLang="cs-CZ" sz="6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false" lang="cs-CZ" altLang="cs-CZ" sz="11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indikátory z následující tabulky:</a:t>
            </a: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6B54721-23BA-D98F-3E6E-63A7417FEEA8}"/>
              </a:ext>
            </a:extLst>
          </p:cNvPr>
          <p:cNvSpPr txBox="true"/>
          <p:nvPr/>
        </p:nvSpPr>
        <p:spPr>
          <a:xfrm>
            <a:off x="107504" y="1412776"/>
            <a:ext cx="8676496" cy="161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případě, že projekt podporu </a:t>
            </a:r>
            <a:r>
              <a:rPr lang="cs-CZ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získal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žadatel má povinnost kromě indikátorů se závazkem vykazovat dosažené hodnoty pro: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všechny indikátory, které se týkají účastníků stanovené v Obecné části pravidel pro žadatele a příjemce v rámci OPZ+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100"/>
              </a:spcAft>
              <a:buFont typeface="+mj-lt"/>
              <a:buAutoNum type="alphaLcParenR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indikátory z následující tabulky: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47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obecně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81683"/>
            <a:ext cx="8496944" cy="55763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600" b="true" dirty="false"/>
              <a:t>Sankce při nenaplnění cílových hodnot &gt; 85 %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Výše odvodu v procentech z dotace podle míry nenaplnění všech povinných indikátorů (průměr)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true" i="true" dirty="false"/>
              <a:t>„Za osobu, která má z podpořeného projektu přímý prospěch, je považována pouze ta osoba, která se účastní činností realizovaných v rámci podpořeného projektu pro cílové skupiny a u níž rozsah jejího zapojení do projektu překročí tzv. bagatelní podporu (překročí limit 40 hodin podpory).“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true" dirty="false"/>
              <a:t>Podpořenou osobou je pouze osoba, která: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/>
              <a:t>získala v daném projektu podporu v rozsahu minimálně 40 hodin (á 60 minut) </a:t>
            </a:r>
            <a:br>
              <a:rPr lang="cs-CZ" sz="1600" dirty="false"/>
            </a:br>
            <a:r>
              <a:rPr lang="cs-CZ" sz="1600" dirty="false"/>
              <a:t>(bez ohledu na počet dílčích zapojení do projektu) a zároveň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/>
              <a:t>alespoň 20 hodin z této podpory, kterou osoba v daném projektu získala, nemá charakter elektronického vzdělávání (tj. vzdělávání pomocí PC a sítí).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Osoba, která toto nesplňuje, patří do tzv. bagatelní podpory: eviduje se, nicméně do hodnoty indikátoru se nezapočítává.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700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E08DB6-2FC4-4BA5-B023-E873957A59E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79" y="1916832"/>
            <a:ext cx="5547841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obecně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44477"/>
            <a:ext cx="8064448" cy="5400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Je vhodné, aby byl </a:t>
            </a:r>
            <a:r>
              <a:rPr lang="cs-CZ" sz="1800" b="true" dirty="false"/>
              <a:t>zápis poskytnuté podpory vytvořen v okamžiku, kdy lze využívání této konkrétní podpory daným člověkem považovat za ukončené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Podpora musí být zapsána nejpozději v návaznosti na dokončení realizace projektu, tj. v době zpracovávání závěrečné </a:t>
            </a:r>
            <a:r>
              <a:rPr lang="cs-CZ" sz="1800" dirty="false" err="true"/>
              <a:t>ZoR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b="true" i="true" dirty="false"/>
              <a:t>„Za osobu, která má z podpořeného projektu přímý prospěch, je považována pouze ta osoba, která se účastní činností realizovaných v rámci podpořeného projektu pro cílové skupiny a u níž rozsah jejího zapojení do projektu překročí tzv. bagatelní podporu (překročí limit 40 hodin podpory).“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7842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64160" y="1316612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Na detailu jednotlivých indikátorů je zobrazen příznak, zda dosažená hodnota daného indikátoru bude vykazována s využitím IS ESF nebo editací hodnoty přímo ve Zprávě o realizaci, kterou příjemce zpracovává v IS KP21+: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pic>
        <p:nvPicPr>
          <p:cNvPr id="2050" name="Picture 2" descr="http://www.calamon.com/wp-content/uploads/2017/07/people.png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64160" y="3789040"/>
            <a:ext cx="4752528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U indikátoru 600 000, který sleduje účastníky projektu, dochází </a:t>
            </a:r>
            <a:br>
              <a:rPr lang="cs-CZ" sz="1800" dirty="false"/>
            </a:br>
            <a:r>
              <a:rPr lang="cs-CZ" sz="1800" dirty="false"/>
              <a:t>k automatickému natažení hodnot ze systému IS ESF do zprávy o realizaci (viz dále).</a:t>
            </a:r>
          </a:p>
        </p:txBody>
      </p:sp>
      <p:pic>
        <p:nvPicPr>
          <p:cNvPr id="9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45A89CCA-14EC-427B-834B-2DE56C731782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95" y="4088618"/>
            <a:ext cx="2578745" cy="12845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BD89DDD4-4443-4FA6-AED5-7CADA86B412E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55" y="5373837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91407B45-6854-419F-9A86-78129DEA2085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" y="5361364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– Indikátory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448" cy="4824536"/>
          </a:xfrm>
        </p:spPr>
        <p:txBody>
          <a:bodyPr/>
          <a:lstStyle/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pPr>
              <a:spcAft>
                <a:spcPts val="0"/>
              </a:spcAft>
            </a:pPr>
            <a:r>
              <a:rPr lang="cs-CZ" sz="1800" b="true" dirty="false"/>
              <a:t>Pokyny pro práci v IS ESF a Monitorovací list podpořené osoby: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false">
                <a:hlinkClick r:id="rId2"/>
              </a:rPr>
              <a:t>Monitorování podpořených osob - www.esfcr.cz</a:t>
            </a:r>
            <a:endParaRPr lang="cs-CZ" sz="1600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4" y="1628800"/>
            <a:ext cx="789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true">
            <a:spLocks/>
          </p:cNvSpPr>
          <p:nvPr/>
        </p:nvSpPr>
        <p:spPr>
          <a:xfrm>
            <a:off x="4211960" y="3234730"/>
            <a:ext cx="4824536" cy="18288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false"/>
              <a:t>Přístup on-line přes portál ESF </a:t>
            </a:r>
            <a:r>
              <a:rPr lang="cs-CZ" sz="1800" u="sng" dirty="false">
                <a:hlinkClick r:id="rId4"/>
              </a:rPr>
              <a:t>https://www.esfcr.cz/</a:t>
            </a:r>
            <a:endParaRPr lang="cs-CZ" sz="1800" u="sng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Fungování aplikace v prohlížečích Internet Explorer od verze 10 a novější, Google Chrome, </a:t>
            </a:r>
            <a:r>
              <a:rPr lang="cs-CZ" sz="1800" dirty="false" err="true"/>
              <a:t>Mozilla</a:t>
            </a:r>
            <a:r>
              <a:rPr lang="cs-CZ" sz="1800" dirty="false"/>
              <a:t> </a:t>
            </a:r>
            <a:r>
              <a:rPr lang="cs-CZ" sz="1800" dirty="false" err="true"/>
              <a:t>Firefox</a:t>
            </a:r>
            <a:r>
              <a:rPr lang="cs-CZ" sz="1800" dirty="false"/>
              <a:t> a Safari, a to vždy </a:t>
            </a:r>
            <a:br>
              <a:rPr lang="cs-CZ" sz="1800" dirty="false"/>
            </a:br>
            <a:r>
              <a:rPr lang="cs-CZ" sz="1800" dirty="false"/>
              <a:t>v aktuální verzi nebo nejbližší předchozí verzi.</a:t>
            </a:r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 rot="2286811">
            <a:off x="1176591" y="1300272"/>
            <a:ext cx="553998" cy="3002540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r>
              <a:rPr lang="cs-CZ" sz="2400" dirty="false">
                <a:solidFill>
                  <a:srgbClr val="FF0000"/>
                </a:solidFill>
              </a:rPr>
              <a:t>IS ESF </a:t>
            </a:r>
          </a:p>
        </p:txBody>
      </p:sp>
      <p:sp>
        <p:nvSpPr>
          <p:cNvPr id="8" name="TextovéPole 7"/>
          <p:cNvSpPr txBox="true"/>
          <p:nvPr/>
        </p:nvSpPr>
        <p:spPr>
          <a:xfrm rot="5400000">
            <a:off x="4076423" y="-3121035"/>
            <a:ext cx="615553" cy="9048692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pPr algn="ctr"/>
            <a:r>
              <a:rPr lang="cs-CZ" sz="2800" b="true" dirty="false">
                <a:solidFill>
                  <a:srgbClr val="FF0000"/>
                </a:solidFill>
              </a:rPr>
              <a:t>Vykázání hodnot indikátoru 6 00 00</a:t>
            </a:r>
          </a:p>
        </p:txBody>
      </p:sp>
    </p:spTree>
    <p:extLst>
      <p:ext uri="{BB962C8B-B14F-4D97-AF65-F5344CB8AC3E}">
        <p14:creationId xmlns:p14="http://schemas.microsoft.com/office/powerpoint/2010/main" val="385283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52112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true" dirty="false"/>
              <a:t>Registrace </a:t>
            </a:r>
            <a:r>
              <a:rPr lang="cs-CZ" sz="2000" dirty="false"/>
              <a:t>- každý uživatel musí být v systému registrován.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true" dirty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Hlavní kontaktní osoba projektu spravuje přístupy ostatním uživatelům.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Technická podpora - online diskusní klub dostupný na: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000" dirty="false">
                <a:hlinkClick r:id="rId2"/>
              </a:rPr>
              <a:t>https://www.esfcr.cz/technicka_podpora_opz</a:t>
            </a:r>
            <a:endParaRPr lang="cs-CZ" sz="2000" dirty="false"/>
          </a:p>
          <a:p>
            <a:pPr marL="0" indent="0" algn="ctr">
              <a:lnSpc>
                <a:spcPct val="100000"/>
              </a:lnSpc>
              <a:buNone/>
            </a:pPr>
            <a:endParaRPr lang="cs-CZ" sz="2000" dirty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Technické nedostatky řešeny průběžně (nezobrazování relevantních indikátorů…) – automatická oprava v IS KP21+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/>
              <a:t>V současnosti ještě není spuštěn systém IS ESF21+, pro zaznamenání indikátorů doporučuje konzultaci s manažerem projektu.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5240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84784"/>
            <a:ext cx="8208464" cy="4635216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/>
              <a:t>Rozsah sledovaných údajů pro každého účastníka</a:t>
            </a:r>
            <a:r>
              <a:rPr lang="cs-CZ" sz="1900" dirty="false"/>
              <a:t>: pohlaví, postavení na trhu práce, nejvyšší dosažené vzdělání, typ znevýhodnění, přístup k bydlení, s</a:t>
            </a:r>
            <a:r>
              <a:rPr lang="pt-BR" sz="1900" dirty="false"/>
              <a:t>ituace osob sdílejících stejnou domácnost</a:t>
            </a:r>
            <a:r>
              <a:rPr lang="cs-CZ" sz="1900" dirty="false"/>
              <a:t>, sektor ekonomiky, v němž je osoba ekonomicky aktivní, specifikace působení ve veřejném sektoru….viz Obecná pravidla pro žadatele a příjemce.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/>
              <a:t>Monitorovací list podpořené osoby </a:t>
            </a:r>
            <a:r>
              <a:rPr lang="cs-CZ" sz="1900" dirty="false"/>
              <a:t>– formulář není závazný – data mohou být podložena jinou evidencí, formulář může být upraven. 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/>
              <a:t>IS automaticky hlídá u jednotlivých osob limit </a:t>
            </a:r>
            <a:r>
              <a:rPr lang="cs-CZ" sz="1900" b="true" dirty="false"/>
              <a:t>bagatelní podpory </a:t>
            </a:r>
            <a:br>
              <a:rPr lang="cs-CZ" sz="1900" b="true" dirty="false"/>
            </a:br>
            <a:r>
              <a:rPr lang="cs-CZ" sz="1900" dirty="false"/>
              <a:t>(40 hodin v délce 60 minut ). Systém výhledově bude 45 min. hodiny přepočítávat. Do té doby provede přepočet příjemce. 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/>
              <a:t>IS z vyplněných údajů generuje hodnoty pro všechny indikátory týkající se účastníků a </a:t>
            </a:r>
            <a:r>
              <a:rPr lang="cs-CZ" sz="1900" b="true" dirty="false"/>
              <a:t>přenáší sám hodnoty do IS KP21+</a:t>
            </a:r>
            <a:r>
              <a:rPr lang="cs-CZ" sz="1900" dirty="false"/>
              <a:t>.</a:t>
            </a:r>
            <a:endParaRPr lang="cs-CZ" sz="1900" b="true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642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-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false"/>
              <a:t>IS ESF slouží pro záznamy s vazbou na indikátory projektu týkající se </a:t>
            </a:r>
            <a:r>
              <a:rPr lang="cs-CZ" sz="2000" b="true" dirty="false"/>
              <a:t>účastníků projektu</a:t>
            </a:r>
            <a:r>
              <a:rPr lang="cs-CZ" sz="2000" dirty="false"/>
              <a:t>. </a:t>
            </a:r>
          </a:p>
          <a:p>
            <a:pPr algn="just">
              <a:lnSpc>
                <a:spcPct val="100000"/>
              </a:lnSpc>
            </a:pPr>
            <a:r>
              <a:rPr lang="cs-CZ" sz="2000" dirty="false">
                <a:solidFill>
                  <a:srgbClr val="FF0000"/>
                </a:solidFill>
              </a:rPr>
              <a:t>U osob, u kterých není plánováno zapojení do projektu v takovém rozsahu nebo typu, aby jimi využitá podpora </a:t>
            </a:r>
            <a:r>
              <a:rPr lang="cs-CZ" sz="2000" b="true" dirty="false">
                <a:solidFill>
                  <a:srgbClr val="FF0000"/>
                </a:solidFill>
              </a:rPr>
              <a:t>přesáhla limit bagatelní podpory</a:t>
            </a:r>
            <a:r>
              <a:rPr lang="cs-CZ" sz="2000" dirty="false">
                <a:solidFill>
                  <a:srgbClr val="FF0000"/>
                </a:solidFill>
              </a:rPr>
              <a:t> (tj. příjemce neplánuje je započítat do hodnot indikátorů týkajících se účastníků), </a:t>
            </a:r>
            <a:r>
              <a:rPr lang="cs-CZ" sz="2000" b="true" dirty="false">
                <a:solidFill>
                  <a:srgbClr val="FF0000"/>
                </a:solidFill>
              </a:rPr>
              <a:t>není potřeba údaje o dané osobě do IS ESF zapisovat</a:t>
            </a:r>
            <a:r>
              <a:rPr lang="cs-CZ" sz="2000" dirty="false">
                <a:solidFill>
                  <a:srgbClr val="FF0000"/>
                </a:solidFill>
              </a:rPr>
              <a:t>. </a:t>
            </a: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/>
              <a:t>Příjemce musí mít k dispozici průkazné záznamy i o zapojení těchto osob do projektu. </a:t>
            </a: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/>
              <a:t>Nejsou ovšem třeba všechny charakteristiky vymezené pro účastníky projektů</a:t>
            </a:r>
            <a:r>
              <a:rPr lang="cs-CZ" sz="1600" dirty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KP21+: </a:t>
            </a:r>
          </a:p>
          <a:p>
            <a:pPr algn="ctr">
              <a:lnSpc>
                <a:spcPct val="100000"/>
              </a:lnSpc>
            </a:pPr>
            <a:r>
              <a:rPr lang="cs-CZ" sz="1400" dirty="false">
                <a:hlinkClick r:id="rId3"/>
              </a:rPr>
              <a:t>Formuláře a pokyny ke zprávě o realizaci projektu, žádosti o platbu a žádosti o změnu - </a:t>
            </a:r>
            <a:r>
              <a:rPr lang="cs-CZ" sz="1400" dirty="false">
                <a:hlinkClick r:id="rId4"/>
              </a:rPr>
              <a:t>www.esfcr.cz</a:t>
            </a:r>
            <a:endParaRPr lang="cs-CZ" sz="1400" dirty="false"/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5"/>
            </a:endParaRPr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KP21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dotace,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true" dirty="false"/>
              <a:t>       Část III., bod 2.2</a:t>
            </a:r>
          </a:p>
          <a:p>
            <a:pPr>
              <a:lnSpc>
                <a:spcPct val="100000"/>
              </a:lnSpc>
            </a:pPr>
            <a:r>
              <a:rPr lang="cs-CZ" sz="1800" b="true" dirty="false"/>
              <a:t>Sledované období je zpravidla 6 měsíců, následující měsíc na zpracování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Odevzdává se </a:t>
            </a:r>
            <a:r>
              <a:rPr lang="cs-CZ" sz="1800" b="true" dirty="false"/>
              <a:t>do 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stanovena dvouměsíční lhůta)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termínů pro předkládání </a:t>
            </a:r>
            <a:r>
              <a:rPr lang="cs-CZ" sz="1800" dirty="false" err="true"/>
              <a:t>ZoR</a:t>
            </a:r>
            <a:r>
              <a:rPr lang="cs-CZ" sz="1800" dirty="false"/>
              <a:t> =&gt; sankce dle Rozhodnutí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5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C49D3B-B1AA-4F86-B2F2-91877B3D9FA1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5355296"/>
            <a:ext cx="4268188" cy="12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IV.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82453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/>
              <a:t>Každý účastník (podpořená osoba) se zapisuje do systému s využitím: 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jména a příjmení,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bydliště,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data narození.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Osoby, které nejsou identifikovány do této míry detailu</a:t>
            </a:r>
            <a:r>
              <a:rPr lang="cs-CZ" sz="2000" b="true" dirty="false"/>
              <a:t>, nemohou </a:t>
            </a:r>
            <a:r>
              <a:rPr lang="cs-CZ" sz="2000" dirty="false"/>
              <a:t>být započteny mezi účastníky projektu.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Každá osoba se eviduje </a:t>
            </a:r>
            <a:r>
              <a:rPr lang="cs-CZ" sz="2000" b="true" dirty="false"/>
              <a:t>pouze jednou </a:t>
            </a:r>
            <a:r>
              <a:rPr lang="cs-CZ" sz="2000" dirty="false"/>
              <a:t>bez ohledu na počet obdržených podpor.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Validace na Registr obyvatel, zda osoba existuje (</a:t>
            </a:r>
            <a:r>
              <a:rPr lang="cs-CZ" sz="2000" b="true" dirty="false"/>
              <a:t>ztotožnění osoby</a:t>
            </a:r>
            <a:r>
              <a:rPr lang="cs-CZ" sz="2000" dirty="false"/>
              <a:t>).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Příjemce zakládá každou podpořenou osobu jednotlivě a údaje o ní edituje.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3417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- V.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1072" y="1268760"/>
            <a:ext cx="8352928" cy="3024336"/>
          </a:xfrm>
        </p:spPr>
        <p:txBody>
          <a:bodyPr numCol="2"/>
          <a:lstStyle/>
          <a:p>
            <a:pPr marL="0" indent="0">
              <a:buNone/>
            </a:pPr>
            <a:r>
              <a:rPr lang="cs-CZ" sz="1800" b="true" u="sng" dirty="false"/>
              <a:t>Typy podpory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1. Vzdělávání</a:t>
            </a:r>
            <a:endParaRPr lang="cs-CZ" sz="1200" i="true" dirty="false"/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2. Podpora základních kompetencí pro nalezení pracovního uplatnění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3. Kariérové poradenství a diagnostika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false"/>
              <a:t>4. Podpora zajištění péče o děti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5. Podpora pracovního uplatnění (získání zaměstnání nebo stáž)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6. Podpora bydlení (získání nájemní či podnájemní smlouvy) </a:t>
            </a:r>
            <a:br>
              <a:rPr lang="cs-CZ" sz="1600" dirty="false"/>
            </a:br>
            <a:endParaRPr lang="cs-CZ" sz="1600" dirty="false"/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false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7. Krizové, azylové a „přechodové“ ubytování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8. Ambulantní služby (mimo podpory zdraví, včetně duševního)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9. Terénní služby (mimo podpory zdraví, včetně duševního)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10. Podpora zajištění péče o znevýhodněn. (tělesně postiženého, seniora apod.)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11. Podpora zdraví, včetně duševního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12. Jiné: nelze zařadit pod žádný předešlý typ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474736" y="5085184"/>
            <a:ext cx="8389400" cy="15824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sz="1800" b="true" dirty="false"/>
              <a:t>Možné typy podpor ve výzvě 064: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sz="100" dirty="false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600" dirty="false"/>
              <a:t>typ podpory „vzdělávání“, specificky „jiné vzdělávání“,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600" dirty="false"/>
              <a:t>Případně: typ podpory „Jiné“.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3679237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VI.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Výpočet indikátorů </a:t>
            </a:r>
            <a:endParaRPr lang="cs-CZ" sz="2000" dirty="false"/>
          </a:p>
          <a:p>
            <a:r>
              <a:rPr lang="cs-CZ" sz="2000" dirty="false"/>
              <a:t>za účelem zpracování zprávy o realizaci,</a:t>
            </a:r>
          </a:p>
          <a:p>
            <a:r>
              <a:rPr lang="cs-CZ" sz="2000" dirty="false"/>
              <a:t>k vybranému datu.</a:t>
            </a:r>
          </a:p>
          <a:p>
            <a:endParaRPr lang="cs-CZ" sz="2000" dirty="false"/>
          </a:p>
          <a:p>
            <a:pPr marL="0" indent="0">
              <a:buNone/>
            </a:pPr>
            <a:r>
              <a:rPr lang="cs-CZ" sz="2000" dirty="false"/>
              <a:t>Před spuštěním výpočtu je třeba zkontrolovat, zda:</a:t>
            </a:r>
          </a:p>
          <a:p>
            <a:r>
              <a:rPr lang="cs-CZ" sz="2000" dirty="false"/>
              <a:t>jsou vyplněny údaje o podpořených osobách za sledované období,</a:t>
            </a:r>
          </a:p>
          <a:p>
            <a:r>
              <a:rPr lang="cs-CZ" sz="2000" dirty="false"/>
              <a:t>je schválen seznam podpořených osob.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Indikátory se vypočítávají pro osoby, které jsou uvedeny ve </a:t>
            </a:r>
            <a:r>
              <a:rPr lang="cs-CZ" sz="1800" b="true" dirty="false"/>
              <a:t>schváleném seznamu podpořených osob</a:t>
            </a:r>
            <a:r>
              <a:rPr lang="cs-CZ" sz="1800" dirty="false"/>
              <a:t>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Příjemce tím systému sděluje, že údaje může použít pro výpočet.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5013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VII.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Jakmile je zpráva o realizaci projektu předložena ŘO ke kontrole, </a:t>
            </a:r>
            <a:br>
              <a:rPr lang="cs-CZ" sz="2000" dirty="false"/>
            </a:br>
            <a:r>
              <a:rPr lang="cs-CZ" sz="2000" dirty="false"/>
              <a:t>IS ESF </a:t>
            </a:r>
            <a:r>
              <a:rPr lang="cs-CZ" sz="2000" b="true" dirty="false"/>
              <a:t>automaticky zamkne možnost schvalovat seznam podpořených osob</a:t>
            </a:r>
            <a:r>
              <a:rPr lang="cs-CZ" sz="2000" dirty="false"/>
              <a:t> a otevře ji znovu až při případném vrácení zprávy o realizaci projektu k opravě nebo po jejím schválení. </a:t>
            </a:r>
          </a:p>
          <a:p>
            <a:pPr algn="just"/>
            <a:r>
              <a:rPr lang="cs-CZ" sz="2000" dirty="false"/>
              <a:t>Po schválení zprávy o realizaci projektu se do systému zapíše datum schválení a uloží schválené hodnoty indikátorů. Příjemce může dále editovat údaje o podpořených osobách pro následující zprávu o realizaci projektu.</a:t>
            </a:r>
          </a:p>
          <a:p>
            <a:pPr marL="0" indent="0" algn="just">
              <a:buNone/>
            </a:pPr>
            <a:endParaRPr lang="cs-CZ" sz="2000" dirty="false"/>
          </a:p>
          <a:p>
            <a:pPr algn="just"/>
            <a:r>
              <a:rPr lang="cs-CZ" sz="2000" b="true" dirty="false"/>
              <a:t>Akce projektu </a:t>
            </a:r>
            <a:r>
              <a:rPr lang="cs-CZ" sz="2000" dirty="false"/>
              <a:t>– veřejné / neveřejné – editovány na </a:t>
            </a:r>
            <a:r>
              <a:rPr lang="cs-CZ" sz="2000" dirty="false">
                <a:hlinkClick r:id="rId3"/>
              </a:rPr>
              <a:t>www.esfcr.cz</a:t>
            </a:r>
            <a:r>
              <a:rPr lang="cs-CZ" sz="20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7332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PREZENČNÍ LISTINA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projektu,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termín a čas zahájení a ukončení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jméno lektora a jeho podpis,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jména účastníků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podpisy účastníků stvrzující jejich účast,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všechny prvky povinného minima publicity OPZ+.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 případě několikadenních vzdělávacích aktivit je třeba podpisem potvrdit každý den, kdy se účastník vzdělávací aktivity zúčastnil.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-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Na záložku „Dokumenty zprávy“ – možné vkládat přílohy. </a:t>
            </a:r>
          </a:p>
          <a:p>
            <a:pPr algn="just"/>
            <a:r>
              <a:rPr lang="cs-CZ" sz="2000" dirty="false"/>
              <a:t>Povinné přílohy nejsou stanoveny.</a:t>
            </a:r>
          </a:p>
          <a:p>
            <a:pPr algn="just"/>
            <a:r>
              <a:rPr lang="cs-CZ" sz="2000" dirty="false"/>
              <a:t>Dokument o velikosti maximálně 100 MB. </a:t>
            </a:r>
          </a:p>
          <a:p>
            <a:pPr algn="just"/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podpisu.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8519" y="3506231"/>
            <a:ext cx="2697322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Kontrola.</a:t>
            </a:r>
          </a:p>
          <a:p>
            <a:r>
              <a:rPr lang="cs-CZ" dirty="false"/>
              <a:t>Finalizace. </a:t>
            </a:r>
          </a:p>
          <a:p>
            <a:r>
              <a:rPr lang="cs-CZ" dirty="false"/>
              <a:t>Podpis.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Po finalizováni zprávy již nelze 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/>
              <a:t>Vrácení </a:t>
            </a:r>
            <a:r>
              <a:rPr lang="cs-CZ" dirty="false" err="true"/>
              <a:t>ZoR</a:t>
            </a:r>
            <a:r>
              <a:rPr lang="cs-CZ" dirty="false"/>
              <a:t> – informace depeší (buď celá </a:t>
            </a:r>
            <a:r>
              <a:rPr lang="cs-CZ" dirty="false" err="true"/>
              <a:t>ZoR</a:t>
            </a:r>
            <a:r>
              <a:rPr lang="cs-CZ" dirty="false"/>
              <a:t> nebo  konkrétní obrazovky).</a:t>
            </a:r>
          </a:p>
          <a:p>
            <a:pPr algn="just"/>
            <a:r>
              <a:rPr lang="cs-CZ" b="true" dirty="false"/>
              <a:t>Lhůty:</a:t>
            </a:r>
            <a:r>
              <a:rPr lang="cs-CZ" dirty="false"/>
              <a:t> nedoručení </a:t>
            </a:r>
            <a:r>
              <a:rPr lang="cs-CZ" dirty="false" err="true"/>
              <a:t>ZoR</a:t>
            </a:r>
            <a:r>
              <a:rPr lang="cs-CZ" dirty="false"/>
              <a:t> v termínu =&gt; sankce dle </a:t>
            </a:r>
            <a:r>
              <a:rPr lang="cs-CZ" dirty="false" err="true"/>
              <a:t>RoD</a:t>
            </a:r>
            <a:r>
              <a:rPr lang="cs-CZ" dirty="false"/>
              <a:t>.</a:t>
            </a:r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solidFill>
                  <a:srgbClr val="FF0000"/>
                </a:solidFill>
              </a:rPr>
              <a:t>Žádost o platbu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je předkládaná spolu 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>
                <a:solidFill>
                  <a:srgbClr val="FF0000"/>
                </a:solidFill>
              </a:rPr>
              <a:t>Žádost o platbu musí být </a:t>
            </a:r>
            <a:r>
              <a:rPr lang="cs-CZ" sz="2000" dirty="false" err="true">
                <a:solidFill>
                  <a:srgbClr val="FF0000"/>
                </a:solidFill>
              </a:rPr>
              <a:t>finalizovaná</a:t>
            </a:r>
            <a:r>
              <a:rPr lang="cs-CZ" sz="2000" dirty="false">
                <a:solidFill>
                  <a:srgbClr val="FF0000"/>
                </a:solidFill>
              </a:rPr>
              <a:t> a podepsaná před finalizací Zprávy o realizaci (</a:t>
            </a:r>
            <a:r>
              <a:rPr lang="cs-CZ" sz="2000" dirty="false" err="true">
                <a:solidFill>
                  <a:srgbClr val="FF0000"/>
                </a:solidFill>
              </a:rPr>
              <a:t>ZoR</a:t>
            </a:r>
            <a:r>
              <a:rPr lang="cs-CZ" sz="2000" dirty="false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Příručka Pokyny pro vyplnění žádosti </a:t>
            </a:r>
            <a:br>
              <a:rPr lang="cs-CZ" sz="2000" dirty="false"/>
            </a:br>
            <a:r>
              <a:rPr lang="cs-CZ" sz="2000" dirty="false"/>
              <a:t>o platbu a zprávy o realizaci projektu </a:t>
            </a:r>
            <a:br>
              <a:rPr lang="cs-CZ" sz="2000" dirty="false"/>
            </a:br>
            <a:r>
              <a:rPr lang="cs-CZ" sz="2000" dirty="false"/>
              <a:t>v ISKP21+ je k dispozici na www.esfcr.cz.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3"/>
              </a:rPr>
              <a:t>Formuláře a pokyny ke zprávě o realizaci projektu, žádosti o platbu a žádosti o změnu - </a:t>
            </a:r>
            <a:r>
              <a:rPr lang="cs-CZ" sz="1400" dirty="false">
                <a:hlinkClick r:id="rId4"/>
              </a:rPr>
              <a:t>www.esfcr.cz</a:t>
            </a:r>
            <a:endParaRPr lang="cs-CZ" sz="14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ISKP21+ se skládá </a:t>
            </a:r>
            <a:br>
              <a:rPr lang="cs-CZ" sz="2000" dirty="false"/>
            </a:br>
            <a:r>
              <a:rPr lang="cs-CZ" sz="2000" dirty="false"/>
              <a:t>z několika záložek, umístěných v části Žádost o platbu </a:t>
            </a:r>
            <a:r>
              <a:rPr lang="cs-CZ" dirty="false"/>
              <a:t>/ </a:t>
            </a:r>
            <a:r>
              <a:rPr lang="cs-CZ" sz="2000" dirty="false"/>
              <a:t>Datová oblast žádosti. </a:t>
            </a:r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I.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556792"/>
            <a:ext cx="8352928" cy="468052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Příjemce je v odůvodněných případech oprávněn </a:t>
            </a:r>
            <a:r>
              <a:rPr lang="cs-CZ" sz="1800" b="true" dirty="false"/>
              <a:t>požádat o prodloužení lhůty pro předložení </a:t>
            </a:r>
            <a:r>
              <a:rPr lang="cs-CZ" sz="1800" b="true" dirty="false" err="true"/>
              <a:t>ZoR</a:t>
            </a:r>
            <a:r>
              <a:rPr lang="cs-CZ" sz="1800" dirty="false"/>
              <a:t>. Žádost s odůvodněním se předkládá prostřednictvím IS KP21+. Žádost musí být předložena před uplynutím lhůty pro předložení zprávy, které se odložení termínu týká. Žádost formou depeše </a:t>
            </a:r>
            <a:r>
              <a:rPr lang="cs-CZ" sz="1600" dirty="false"/>
              <a:t>– nejedná se o změnu oznamovanou skrze změnové řízení.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Ve výjimečných případech může příjemce předložit zprávu o realizaci projektu mimo termíny vyplývající z právního aktu. Tuto zprávu může příjemce předložit v situaci, kdy dosud poskytnuté části dotace nevystačí na financování realizace projektu až do doby, kdy lze očekávat vyplacení další části dotace ve vazbě na zprávu o realizaci projektu předloženou v nejbližším řádném termínu. </a:t>
            </a:r>
            <a:r>
              <a:rPr lang="cs-CZ" sz="1800" b="true" dirty="false"/>
              <a:t>Změna ve vymezení monitorovacích období je podstatná změna bez změny </a:t>
            </a:r>
            <a:r>
              <a:rPr lang="cs-CZ" sz="1800" b="true" dirty="false" err="true"/>
              <a:t>RoD</a:t>
            </a:r>
            <a:r>
              <a:rPr lang="cs-CZ" sz="1800" b="true" dirty="false"/>
              <a:t>. </a:t>
            </a:r>
            <a:r>
              <a:rPr lang="cs-CZ" sz="1800" b="true" dirty="false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ŘO provede kontrolu zpráv do </a:t>
            </a:r>
            <a:r>
              <a:rPr lang="cs-CZ" sz="1800" b="true" dirty="false"/>
              <a:t>40 pracovních dní</a:t>
            </a:r>
            <a:r>
              <a:rPr lang="cs-CZ" sz="1800" dirty="false"/>
              <a:t>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neschválení </a:t>
            </a:r>
            <a:r>
              <a:rPr lang="cs-CZ" sz="1800" dirty="false" err="true"/>
              <a:t>ZoR</a:t>
            </a:r>
            <a:r>
              <a:rPr lang="cs-CZ" sz="1800" dirty="false"/>
              <a:t> je následující zpráva předkládána i za období, které příjemce popisoval v předcházející neschválené zprávě.</a:t>
            </a: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Záložky Identifikační údaje </a:t>
            </a:r>
            <a:br>
              <a:rPr lang="cs-CZ" sz="2800" dirty="false"/>
            </a:br>
            <a:r>
              <a:rPr lang="cs-CZ" sz="2800" dirty="false"/>
              <a:t>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Vyplní se pouze účet příjemce, popřípadě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       partnera s finančním příspěvkem.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SD-1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SD-2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>
                <a:solidFill>
                  <a:srgbClr val="FF0000"/>
                </a:solidFill>
              </a:rPr>
              <a:t>SOUPISKA PŘÍJMŮ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false">
                <a:solidFill>
                  <a:srgbClr val="FF0000"/>
                </a:solidFill>
              </a:rPr>
              <a:t>Pro výzvu 0´64 je </a:t>
            </a:r>
            <a:r>
              <a:rPr lang="cs-CZ" sz="2200" b="true" dirty="false">
                <a:solidFill>
                  <a:srgbClr val="FF0000"/>
                </a:solidFill>
              </a:rPr>
              <a:t>relevantní</a:t>
            </a:r>
            <a:r>
              <a:rPr lang="cs-CZ" sz="2200" dirty="false">
                <a:solidFill>
                  <a:srgbClr val="FF0000"/>
                </a:solidFill>
              </a:rPr>
              <a:t> </a:t>
            </a:r>
            <a:r>
              <a:rPr lang="cs-CZ" sz="2200" b="true" dirty="false">
                <a:solidFill>
                  <a:srgbClr val="FF0000"/>
                </a:solidFill>
              </a:rPr>
              <a:t>pouze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true" dirty="false">
                <a:solidFill>
                  <a:srgbClr val="FF0000"/>
                </a:solidFill>
              </a:rPr>
              <a:t>vyplnění soupisky SD-2  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>
            <a:cxnSpLocks/>
          </p:cNvCxnSpPr>
          <p:nvPr/>
        </p:nvCxnSpPr>
        <p:spPr>
          <a:xfrm>
            <a:off x="5436096" y="4206110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462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49C1DC2-3BA5-4B7E-A344-01A40D62DE92}"/>
              </a:ext>
            </a:extLst>
          </p:cNvPr>
          <p:cNvCxnSpPr>
            <a:cxnSpLocks/>
          </p:cNvCxnSpPr>
          <p:nvPr/>
        </p:nvCxnSpPr>
        <p:spPr>
          <a:xfrm>
            <a:off x="5031066" y="4439450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4763508-5FF0-4158-A5B6-F0089C79A37A}"/>
              </a:ext>
            </a:extLst>
          </p:cNvPr>
          <p:cNvCxnSpPr>
            <a:cxnSpLocks/>
          </p:cNvCxnSpPr>
          <p:nvPr/>
        </p:nvCxnSpPr>
        <p:spPr>
          <a:xfrm>
            <a:off x="5036746" y="4807827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D0C7EBB-CD87-495B-B2E0-DB880483C231}"/>
              </a:ext>
            </a:extLst>
          </p:cNvPr>
          <p:cNvCxnSpPr>
            <a:cxnSpLocks/>
          </p:cNvCxnSpPr>
          <p:nvPr/>
        </p:nvCxnSpPr>
        <p:spPr>
          <a:xfrm>
            <a:off x="4884981" y="5058156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 označení Evidenčního čísla použijte číselnou řadu ve vazbě na pořadí předkládané </a:t>
            </a:r>
            <a:r>
              <a:rPr lang="cs-CZ" sz="1700" dirty="false" err="true"/>
              <a:t>ŽoP</a:t>
            </a:r>
            <a:r>
              <a:rPr lang="cs-CZ" sz="1700" dirty="false"/>
              <a:t> (1, 2, 3,..).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Záložka SOUHRNNÁ SOUPISKA se naplní finančními daty poté, co příjemce vyplní dílčí soupisky dokladů (pro výzvu 064 soupisku SD-2).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Na těchto dílčích soupiskách zadává příjemce jednotlivé záznamy a pro každý ze záznamů vyplňuje několik údajů. 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500" dirty="false"/>
              <a:t>V případě nutnosti zadat velký rozsah dat nemusí být ruční zadávání jednotlivých hodnot přímo v IS KP21+ efektivní. Z tohoto důvodu je v IS KP21+ zapracována funkcionalita uživatelského importu souboru ve formátu XML.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500" dirty="false"/>
              <a:t>Návod pro import souborů je popsán v dokumentu </a:t>
            </a:r>
            <a:r>
              <a:rPr lang="cs-CZ" sz="1500" b="true" dirty="false"/>
              <a:t>Import XML soupisky dokladů v IS KP21</a:t>
            </a:r>
            <a:r>
              <a:rPr lang="cs-CZ" sz="1400" b="true" dirty="false"/>
              <a:t>+</a:t>
            </a:r>
            <a:r>
              <a:rPr lang="cs-CZ" sz="1400" dirty="false"/>
              <a:t>:</a:t>
            </a:r>
            <a:r>
              <a:rPr lang="cs-CZ" sz="1800" dirty="false"/>
              <a:t> </a:t>
            </a:r>
            <a:r>
              <a:rPr lang="cs-CZ" sz="1100" dirty="false">
                <a:hlinkClick r:id="rId3"/>
              </a:rPr>
              <a:t>Formuláře a pokyny ke zprávě o realizaci projektu, žádosti o platbu a žádosti o změnu - www.esfcr.cz</a:t>
            </a:r>
            <a:r>
              <a:rPr lang="cs-CZ" sz="1200" dirty="false"/>
              <a:t>. 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Na záložce SD-2 LIDSKÉ ZDROJE uvádí příjemce seznam výdajů nárokovaných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Vyplňují se údaje, které se vztahují ke konkrétnímu pracovněprávnímu vztahu, na základě kterého je pracovník zapojen do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Osobní náklady – pracovní smlouvy (včetně OSVČ), DPP, DPČ.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Mzdový náklad za zaměstnance = hrubá mzda + odvody zaměstnavatele.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Max 1,0 úvazek dohromady u všech subjektů (příjemce a partneři), 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u="sng" dirty="false"/>
              <a:t>Ke způsobilým výdajům přesahujícím částku 20.000 Kč nutno doložit</a:t>
            </a:r>
            <a:r>
              <a:rPr lang="cs-CZ" sz="1800" dirty="false"/>
              <a:t>: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kopie výpisu z účtu, z něhož byly mzdy vyplaceny,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skeny pracovních výkazů, jsou-li dle pravidel OPZ+ vyžadovány.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1844824"/>
            <a:ext cx="7073213" cy="12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skenu (je-li zpracování </a:t>
            </a:r>
            <a:r>
              <a:rPr lang="cs-CZ" sz="1800" dirty="false" err="true"/>
              <a:t>prac</a:t>
            </a:r>
            <a:r>
              <a:rPr lang="cs-CZ" sz="1800" dirty="false"/>
              <a:t>. výkazů relevantní). Povinně se přikládá pracovní výkaz u výdaje, pokud uplatňovaná část osobních nákladů v projektu převyšuje 10.000,- Kč.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Po vyplnění údajů na soupisce SD-2 LIDSKÉ ZDROJE je vhodné soupisku vyexportovat ve formátu *.</a:t>
            </a:r>
            <a:r>
              <a:rPr lang="cs-CZ" sz="1800" dirty="false" err="true"/>
              <a:t>xlsx</a:t>
            </a:r>
            <a:r>
              <a:rPr lang="cs-CZ" sz="1800" dirty="false"/>
              <a:t> a přiložit jako přílohu žádosti o platbu na záložce Dokumenty.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3149"/>
            <a:ext cx="7992888" cy="2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0981">
            <a:off x="3886585" y="2192862"/>
            <a:ext cx="6064218" cy="38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-612576" y="0"/>
            <a:ext cx="8424000" cy="1080000"/>
          </a:xfrm>
        </p:spPr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12776"/>
            <a:ext cx="3959992" cy="511256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Zpracovávají se </a:t>
            </a:r>
            <a:r>
              <a:rPr lang="cs-CZ" altLang="cs-CZ" sz="2000" b="true" dirty="false"/>
              <a:t>měsíčně.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/>
              <a:t>K </a:t>
            </a:r>
            <a:r>
              <a:rPr lang="cs-CZ" altLang="cs-CZ" sz="2000" b="true" dirty="false" err="true"/>
              <a:t>ŽoP</a:t>
            </a:r>
            <a:r>
              <a:rPr lang="cs-CZ" altLang="cs-CZ" sz="2000" b="true" dirty="false"/>
              <a:t> </a:t>
            </a:r>
            <a:r>
              <a:rPr lang="cs-CZ" altLang="cs-CZ" sz="2000" dirty="false"/>
              <a:t>se dokládají pouze pracovní výkazy, v rámci kterých je nárokována částka</a:t>
            </a:r>
            <a:r>
              <a:rPr lang="cs-CZ" altLang="cs-CZ" sz="2000" b="true" dirty="false"/>
              <a:t> nad 20 tisíc korun.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Uvádí se pouze </a:t>
            </a:r>
            <a:br>
              <a:rPr lang="cs-CZ" altLang="cs-CZ" sz="2000" dirty="false"/>
            </a:br>
            <a:r>
              <a:rPr lang="cs-CZ" altLang="cs-CZ" sz="2000" b="true" dirty="false"/>
              <a:t>skupiny činností:</a:t>
            </a:r>
            <a:br>
              <a:rPr lang="cs-CZ" altLang="cs-CZ" sz="2000" b="true" dirty="false"/>
            </a:br>
            <a:r>
              <a:rPr lang="cs-CZ" altLang="cs-CZ" sz="2000" dirty="false"/>
              <a:t>kolik času na dané činnosti pracovník strávil.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/>
              <a:t>Pracovní výkaz a Příklady vykonávaných činností: </a:t>
            </a:r>
            <a:r>
              <a:rPr lang="cs-CZ" sz="1600" dirty="false">
                <a:hlinkClick r:id="rId4"/>
              </a:rPr>
              <a:t>Formuláře a pokyny ke zprávě o realizaci projektu, žádosti o platbu a žádosti o změnu - www.esfcr.cz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543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Záložka SOUPISKA PŘÍJMŮ se vyplňuje pouze v případě nahodilých příjmů (řešilo by se individuálně - projekty ve výzvě </a:t>
            </a:r>
            <a:br>
              <a:rPr lang="cs-CZ" sz="2000" dirty="false"/>
            </a:br>
            <a:r>
              <a:rPr lang="cs-CZ" sz="2000" dirty="false"/>
              <a:t>č. 064 nevytvářejí příjmy).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394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15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nezpůsobilé výdaje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628800"/>
            <a:ext cx="8136456" cy="4608512"/>
          </a:xfrm>
        </p:spPr>
        <p:txBody>
          <a:bodyPr/>
          <a:lstStyle/>
          <a:p>
            <a:pPr algn="just"/>
            <a:r>
              <a:rPr lang="cs-CZ" dirty="false"/>
              <a:t>Záložku příjemce nevyplňuje.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r>
              <a:rPr lang="cs-CZ" dirty="false"/>
              <a:t>Doufáme, že záložka Nezpůsobilé výdaje zůstane </a:t>
            </a:r>
            <a:br>
              <a:rPr lang="cs-CZ" dirty="false"/>
            </a:br>
            <a:r>
              <a:rPr lang="cs-CZ" dirty="false"/>
              <a:t>u všech projektů nevyplněná </a:t>
            </a:r>
            <a:r>
              <a:rPr lang="cs-CZ" dirty="false">
                <a:sym typeface="Wingdings" panose="05000000000000000000" pitchFamily="2" charset="2"/>
              </a:rPr>
              <a:t></a:t>
            </a:r>
            <a:endParaRPr lang="cs-CZ" dirty="false"/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62861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Na záložce DOKUMENTY je možnost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false"/>
              <a:t>      vkládat přílohy  k žádosti o platbu.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Jedná se o přílohy, které nejsou zařazené jako přílohy </a:t>
            </a:r>
            <a:br>
              <a:rPr lang="cs-CZ" sz="2200" dirty="false"/>
            </a:br>
            <a:r>
              <a:rPr lang="cs-CZ" sz="2200" dirty="false"/>
              <a:t>k výdajům v dílčích soupiskách, např. bankovní výpisy, pokladní doklady, prezenční listiny apod.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Do ISKP21+ lze vložit dokument o velikosti maximálně </a:t>
            </a:r>
            <a:br>
              <a:rPr lang="cs-CZ" sz="2200" dirty="false"/>
            </a:br>
            <a:r>
              <a:rPr lang="cs-CZ" sz="2200" dirty="false"/>
              <a:t>100 MB.</a:t>
            </a:r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" y="5013176"/>
            <a:ext cx="9175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>
                <a:ea typeface="Arial"/>
                <a:cs typeface="Times New Roman"/>
              </a:rPr>
              <a:t>Po vyplnění dílčí soupisky (</a:t>
            </a:r>
            <a:r>
              <a:rPr lang="cs-CZ" sz="1900" dirty="false"/>
              <a:t>SD-2 Lidské zdroje) </a:t>
            </a:r>
            <a:r>
              <a:rPr lang="cs-CZ" sz="1900" dirty="false">
                <a:cs typeface="Times New Roman"/>
              </a:rPr>
              <a:t>se v záložce Souhrnná soupiska zvolí volba „</a:t>
            </a:r>
            <a:r>
              <a:rPr lang="cs-CZ" sz="1900" b="true" dirty="false">
                <a:ea typeface="Arial"/>
                <a:cs typeface="Times New Roman"/>
              </a:rPr>
              <a:t>Naplnit data z dokladů soupisky“ </a:t>
            </a:r>
            <a:r>
              <a:rPr lang="cs-CZ" sz="1900" dirty="false">
                <a:ea typeface="Arial"/>
                <a:cs typeface="Times New Roman"/>
              </a:rPr>
              <a:t>a systém automaticky doplní všechna pole v této záložce s výjimkou </a:t>
            </a:r>
            <a:r>
              <a:rPr lang="cs-CZ" sz="2000" dirty="false">
                <a:ea typeface="Arial"/>
                <a:cs typeface="Times New Roman"/>
              </a:rPr>
              <a:t>pole „Prokazované další výdaje stanovené sazbou či paušálem</a:t>
            </a:r>
            <a:r>
              <a:rPr lang="cs-CZ" sz="1900" dirty="false">
                <a:ea typeface="Arial"/>
                <a:cs typeface="Times New Roman"/>
              </a:rPr>
              <a:t>“.</a:t>
            </a:r>
          </a:p>
          <a:p>
            <a:pPr algn="just"/>
            <a:r>
              <a:rPr lang="cs-CZ" sz="1900" dirty="false">
                <a:solidFill>
                  <a:schemeClr val="accent1"/>
                </a:solidFill>
              </a:rPr>
              <a:t>Pole „Prokazovaná výše nepřímých/paušálních nákladů“ se automatický výpočte procentem (40 %) z pole Prokazované způsobilé výdaje přímé.</a:t>
            </a:r>
            <a:endParaRPr lang="cs-CZ" sz="1900" dirty="false">
              <a:solidFill>
                <a:schemeClr val="accent1"/>
              </a:solidFill>
              <a:ea typeface="Arial"/>
              <a:cs typeface="Times New Roman"/>
            </a:endParaRPr>
          </a:p>
          <a:p>
            <a:pPr algn="just"/>
            <a:r>
              <a:rPr lang="cs-CZ" sz="1900" dirty="false"/>
              <a:t>Po vyplnění částky paušálních nákladů v poli „Prokazované další výdaje stanovené sazbou či paušálem“ je nutné znovu zvolit volbu </a:t>
            </a:r>
            <a:r>
              <a:rPr lang="cs-CZ" sz="1900" b="true" dirty="false"/>
              <a:t>„Naplnit data z dokladů soupisky“.</a:t>
            </a:r>
            <a:r>
              <a:rPr lang="cs-CZ" sz="1900" dirty="false"/>
              <a:t> </a:t>
            </a: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cs-CZ" sz="1100" dirty="false">
              <a:ea typeface="Arial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false">
              <a:ea typeface="Arial"/>
              <a:cs typeface="Times New Roman"/>
            </a:endParaRPr>
          </a:p>
          <a:p>
            <a:pPr marL="0" indent="0">
              <a:buNone/>
            </a:pPr>
            <a:r>
              <a:rPr lang="cs-CZ" sz="3200" b="true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pic>
        <p:nvPicPr>
          <p:cNvPr id="6" name="Obrázek 5"/>
          <p:cNvPicPr>
            <a:picLocks noChangeAspect="true"/>
          </p:cNvPicPr>
          <p:nvPr/>
        </p:nvPicPr>
        <p:blipFill rotWithShape="true">
          <a:blip r:embed="rId2"/>
          <a:srcRect b="24066"/>
          <a:stretch/>
        </p:blipFill>
        <p:spPr>
          <a:xfrm>
            <a:off x="2293384" y="4877355"/>
            <a:ext cx="6346616" cy="17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5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23950" y="1552941"/>
            <a:ext cx="8064448" cy="101581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true" dirty="false"/>
              <a:t>Část </a:t>
            </a:r>
            <a:r>
              <a:rPr lang="cs-CZ" sz="2000" b="true" cap="all" dirty="false"/>
              <a:t>Způsobilé výdaje – Požadováno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Po naplnění souhrnné soupisky systém automaticky naplní pole v části </a:t>
            </a:r>
            <a:r>
              <a:rPr lang="cs-CZ" sz="1800" cap="all" dirty="false"/>
              <a:t>Způsobilé výdaje – Požadováno.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05" y="2420888"/>
            <a:ext cx="2921187" cy="308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2420888"/>
            <a:ext cx="5688632" cy="4266579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sz="2000" b="true" dirty="false"/>
              <a:t>Část ČÁSTKA NA KRYTÍ VÝDAJŮ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V části ČÁSTKA NA KRYTÍ VÝDAJŮ je nutné vyplnit pole „Částka na krytí výdajů investiční“ </a:t>
            </a:r>
            <a:br>
              <a:rPr lang="cs-CZ" sz="1800" dirty="false"/>
            </a:br>
            <a:r>
              <a:rPr lang="cs-CZ" sz="1800" dirty="false"/>
              <a:t>a pole „Částka na krytí výdajů neinvestiční“.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Částka na krytí výdajů ve většině případů odpovídá výši prokazovaných způsobilých výdajů. Výjimkou je situace, kdy by vyplacením částky v této výši došlo k překročení celkové dotace na projekt.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Další pole v části ČÁSTKA NA KRYTÍ VÝDAJŮ dopočítá systém.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131411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ISKP21+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dříve podaných zpráv o realizaci projektu </a:t>
            </a:r>
            <a:br>
              <a:rPr lang="cs-CZ" sz="1700" dirty="false"/>
            </a:br>
            <a:r>
              <a:rPr lang="cs-CZ" sz="1700" dirty="false"/>
              <a:t>a žádostí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zahájených změnových řízení </a:t>
            </a:r>
            <a:r>
              <a:rPr lang="cs-CZ" sz="1700" dirty="false"/>
              <a:t>(tj. žádostí </a:t>
            </a:r>
            <a:br>
              <a:rPr lang="cs-CZ" sz="1700" dirty="false"/>
            </a:br>
            <a:r>
              <a:rPr lang="cs-CZ" sz="1700" dirty="false"/>
              <a:t>o změnu) </a:t>
            </a:r>
            <a:r>
              <a:rPr lang="cs-CZ" sz="1700" dirty="false">
                <a:solidFill>
                  <a:srgbClr val="FF0000"/>
                </a:solidFill>
              </a:rPr>
              <a:t>týkajících se rozpočtu nebo finančního plánu</a:t>
            </a:r>
            <a:r>
              <a:rPr lang="cs-CZ" sz="1700" dirty="false"/>
              <a:t>, u kterých datum změny platnosti spadá do monitorovacího období, za které by měla být podána zpráva </a:t>
            </a:r>
            <a:br>
              <a:rPr lang="cs-CZ" sz="1700" dirty="false"/>
            </a:br>
            <a:r>
              <a:rPr lang="cs-CZ" sz="1700" dirty="false"/>
              <a:t>o 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změnových řízení </a:t>
            </a:r>
            <a:r>
              <a:rPr lang="cs-CZ" sz="1700" dirty="false"/>
              <a:t>(tj. žádostí o změnu) </a:t>
            </a:r>
            <a:r>
              <a:rPr lang="cs-CZ" sz="1700" dirty="false">
                <a:solidFill>
                  <a:srgbClr val="FF0000"/>
                </a:solidFill>
              </a:rPr>
              <a:t>týkajících se jakékoli podstatné změny projektu</a:t>
            </a:r>
            <a:r>
              <a:rPr lang="cs-CZ" sz="1700" dirty="false"/>
              <a:t>, u níž datum platnosti spadá do monitorovacího období, za které by měla být podána zpráva o realizaci projektu či žádost o platbu.</a:t>
            </a:r>
          </a:p>
          <a:p>
            <a:pPr algn="just">
              <a:lnSpc>
                <a:spcPct val="100000"/>
              </a:lnSpc>
            </a:pP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dirty="false"/>
              <a:t>V situaci, kdy příjemce rozpracuje </a:t>
            </a:r>
            <a:r>
              <a:rPr lang="cs-CZ" sz="1700" dirty="false" err="true"/>
              <a:t>ZoR</a:t>
            </a:r>
            <a:r>
              <a:rPr lang="cs-CZ" sz="1700" dirty="false"/>
              <a:t> a teprve následně je schválená žádost </a:t>
            </a:r>
            <a:br>
              <a:rPr lang="cs-CZ" sz="1700" dirty="false"/>
            </a:br>
            <a:r>
              <a:rPr lang="cs-CZ" sz="1700" dirty="false"/>
              <a:t>o změnu, jejíž platnost spadá do monitorovacího období, ke kterému se zpracovaná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 vztahují, musí příjemce provést aktualizaci dat </a:t>
            </a:r>
            <a:br>
              <a:rPr lang="cs-CZ" sz="1700" dirty="false"/>
            </a:br>
            <a:r>
              <a:rPr lang="cs-CZ" sz="1700" dirty="false"/>
              <a:t>v rozpracované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9360" y="0"/>
            <a:ext cx="8424000" cy="1088784"/>
          </a:xfrm>
        </p:spPr>
        <p:txBody>
          <a:bodyPr/>
          <a:lstStyle/>
          <a:p>
            <a:pPr algn="ctr"/>
            <a:r>
              <a:rPr lang="cs-CZ" dirty="false"/>
              <a:t>Čestná prohlášení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280920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Na záložce Čestná prohlášení je nutno vybrat jedno ze dvou předdefinovaných čestných prohlášení.</a:t>
            </a:r>
            <a:r>
              <a:rPr lang="cs-CZ" i="true" dirty="false"/>
              <a:t>	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Nabídka čestných prohlášení se zobrazí po stisku ikony SEZNAMU.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Příjemce stiskne řádek s relevantním čestným </a:t>
            </a:r>
            <a:r>
              <a:rPr lang="cs-CZ" sz="2000"/>
              <a:t>prohlášením. </a:t>
            </a:r>
            <a:endParaRPr lang="cs-CZ" sz="20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</a:pPr>
            <a:r>
              <a:rPr lang="cs-CZ" sz="2000" dirty="false"/>
              <a:t>Systém zobrazí text čestného prohlášení. Po přečtení čestného prohlášení potvrdí příjemce pravdivost zatržením fajfky v poli SOUHLASÍM S ČESTNÝM PROHLÁŠENÍM a stiskne tlačítko ULOŽIT.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961558" cy="10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38" y="5301208"/>
            <a:ext cx="6565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/>
              <a:t>Finalizace žádosti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523" b="15432"/>
          <a:stretch/>
        </p:blipFill>
        <p:spPr bwMode="auto">
          <a:xfrm>
            <a:off x="5973698" y="1395592"/>
            <a:ext cx="3010815" cy="18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Žádost o platbu musí být </a:t>
            </a:r>
            <a:r>
              <a:rPr lang="cs-CZ" sz="1900" dirty="false" err="true"/>
              <a:t>finalizovaná</a:t>
            </a:r>
            <a:r>
              <a:rPr lang="cs-CZ" sz="1900" dirty="false"/>
              <a:t> </a:t>
            </a:r>
            <a:br>
              <a:rPr lang="cs-CZ" sz="1900" dirty="false"/>
            </a:br>
            <a:r>
              <a:rPr lang="cs-CZ" sz="1900" dirty="false"/>
              <a:t>a podepsaná před finalizací Zprávy o realizaci (</a:t>
            </a:r>
            <a:r>
              <a:rPr lang="cs-CZ" sz="1900" dirty="false" err="true"/>
              <a:t>ZoR</a:t>
            </a:r>
            <a:r>
              <a:rPr lang="cs-CZ" sz="1900" dirty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Zpráva o realizaci (</a:t>
            </a:r>
            <a:r>
              <a:rPr lang="cs-CZ" sz="1900" dirty="false" err="true"/>
              <a:t>ZoR</a:t>
            </a:r>
            <a:r>
              <a:rPr lang="cs-CZ" sz="1900" dirty="false"/>
              <a:t>) podepsaná, žádost o platbu se automaticky přepne do stavu „Předaná/zaregistrovaná“.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1" y="5522047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11" y="5696109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vrácení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ŘO zjistí při kontrole žádosti o platbu nedostatky, které lze </a:t>
            </a:r>
            <a:br>
              <a:rPr lang="cs-CZ" sz="2000" dirty="false"/>
            </a:br>
            <a:r>
              <a:rPr lang="cs-CZ" sz="2000" dirty="false"/>
              <a:t>v rámci administrace žádosti o platbu odstranit, provede vrácení žádosti o platbu příjemci k dopracování.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Výzvu k nápravě identifikovaných 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Zpřístupnění žádosti o platbu k editaci v ISKP21+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Při editaci vrácené žádosti o platbu se postupuje obdobně, jako při prvním zadání žádosti o platbu do ISKP21+.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CBD42-1C7A-B571-BAAC-656D552AE93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false"/>
              <a:t>Nejčastější pochybení zor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CE128B-3EA9-8F15-87FF-083F56F97FD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53</a:t>
            </a:fld>
            <a:endParaRPr lang="cs-CZ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33EE4556-143D-257A-12F9-DA32B4E898CC}"/>
              </a:ext>
            </a:extLst>
          </p:cNvPr>
          <p:cNvGraphicFramePr>
            <a:graphicFrameLocks noGrp="true"/>
          </p:cNvGraphicFramePr>
          <p:nvPr>
            <p:ph idx="1"/>
          </p:nvPr>
        </p:nvGraphicFramePr>
        <p:xfrm>
          <a:off x="540000" y="1800000"/>
          <a:ext cx="8064000" cy="4320000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947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22215-3265-8FFC-BF3E-663272B60A9D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false"/>
              <a:t>Nejčastější pochybení </a:t>
            </a:r>
            <a:r>
              <a:rPr lang="cs-CZ" dirty="false" err="true"/>
              <a:t>žop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D96701-8992-B92C-D15C-9438876F7DB4}"/>
              </a:ext>
            </a:extLst>
          </p:cNvPr>
          <p:cNvSpPr>
            <a:spLocks noGrp="true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54</a:t>
            </a:fld>
            <a:endParaRPr lang="cs-CZ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74E3E4DD-0C04-54F1-1F8D-76521CBF61A0}"/>
              </a:ext>
            </a:extLst>
          </p:cNvPr>
          <p:cNvGraphicFramePr>
            <a:graphicFrameLocks noGrp="true"/>
          </p:cNvGraphicFramePr>
          <p:nvPr>
            <p:ph idx="10"/>
          </p:nvPr>
        </p:nvGraphicFramePr>
        <p:xfrm>
          <a:off x="4644000" y="1800000"/>
          <a:ext cx="3960000" cy="4320000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  <p:pic>
        <p:nvPicPr>
          <p:cNvPr id="1026" name="Picture 2" descr="Varování Výstraha Chyba - Vektorová grafika zdarma na Pixabay">
            <a:extLst>
              <a:ext uri="{FF2B5EF4-FFF2-40B4-BE49-F238E27FC236}">
                <a16:creationId xmlns:a16="http://schemas.microsoft.com/office/drawing/2014/main" id="{CA7CC737-8A81-D725-9C5A-46DF1D4F9420}"/>
              </a:ext>
            </a:extLst>
          </p:cNvPr>
          <p:cNvPicPr>
            <a:picLocks noGrp="true" noChangeAspect="true" noChangeArrowheads="true"/>
          </p:cNvPicPr>
          <p:nvPr>
            <p:ph idx="1"/>
          </p:nvPr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5801"/>
            <a:ext cx="3960813" cy="39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88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132856"/>
            <a:ext cx="4608064" cy="2493096"/>
          </a:xfrm>
        </p:spPr>
        <p:txBody>
          <a:bodyPr/>
          <a:lstStyle/>
          <a:p>
            <a:pPr marL="0" indent="0" algn="ctr">
              <a:buNone/>
            </a:pPr>
            <a:endParaRPr lang="cs-CZ" dirty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36551"/>
            <a:ext cx="3600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DC5A95C-E03C-4EFB-9CA5-C87FBB84FDE5}"/>
              </a:ext>
            </a:extLst>
          </p:cNvPr>
          <p:cNvSpPr txBox="true">
            <a:spLocks/>
          </p:cNvSpPr>
          <p:nvPr/>
        </p:nvSpPr>
        <p:spPr>
          <a:xfrm>
            <a:off x="67068" y="5869702"/>
            <a:ext cx="9102084" cy="59922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sz="1700" b="true" dirty="false"/>
              <a:t>Ing. Šárka Mullerová, Mgr. Iveta Marcinová, Mgr. Lenka Bořecká, Ing Jiřina Kreidlová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7" y="1103635"/>
            <a:ext cx="83756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II.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267744" y="1412776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Kontaktní údaje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Pokrok v realizaci KA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Indikátory  	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Veřejné zakázky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Veřejná podpora </a:t>
            </a:r>
            <a:r>
              <a:rPr lang="cs-CZ" sz="1600" i="true" dirty="false"/>
              <a:t>(není pro výzvu č. 064 relevantní)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Kontroly (mimo kontrol z úrovně poskytovatele podpory)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Povinná publicita 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Problémy v realizaci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Přílohy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36947" y="1052736"/>
            <a:ext cx="19008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3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936" y="1628800"/>
            <a:ext cx="8496064" cy="5112568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Informace o zprávě</a:t>
            </a:r>
            <a:r>
              <a:rPr lang="cs-CZ" sz="1800" dirty="false"/>
              <a:t>: příjemce vyplní (upraví) datum zahájení a ukončení sledovaného období, skutečné datum zahájení a ukončení realizace projektu a kontaktní údaje na zpracovatele zprávy.</a:t>
            </a:r>
            <a:endParaRPr lang="cs-CZ" sz="1800" dirty="false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Realizace, provoz/údržba výstupu </a:t>
            </a:r>
            <a:r>
              <a:rPr lang="cs-CZ" sz="1800" dirty="false"/>
              <a:t>– nevyplňuje se.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Příjmy</a:t>
            </a:r>
            <a:r>
              <a:rPr lang="cs-CZ" sz="1800" dirty="false"/>
              <a:t> – vyplní se 0,00 (projekt negeneruje příjmy).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Klíčové aktivity </a:t>
            </a:r>
            <a:r>
              <a:rPr lang="cs-CZ" sz="1800" dirty="false"/>
              <a:t>- </a:t>
            </a:r>
            <a:r>
              <a:rPr lang="pl-PL" sz="18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Horizontální principy </a:t>
            </a:r>
            <a:r>
              <a:rPr lang="cs-CZ" sz="1800" dirty="false"/>
              <a:t>- pouze „Cílené zaměření“ a „Pozitivní vlivy“ (neutrální vliv není potřebné vyplňovat) - v rámci </a:t>
            </a:r>
            <a:r>
              <a:rPr lang="cs-CZ" sz="1800" dirty="false" err="true"/>
              <a:t>ZoR</a:t>
            </a:r>
            <a:r>
              <a:rPr lang="cs-CZ" sz="1800" dirty="false"/>
              <a:t>, ve které HP byly naplňovány.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Identifikace problému </a:t>
            </a:r>
            <a:r>
              <a:rPr lang="cs-CZ" sz="1800" dirty="false"/>
              <a:t>– vyplnit případné problémy: identifikace, popis a řešení.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Čestná prohlášení </a:t>
            </a:r>
            <a:r>
              <a:rPr lang="cs-CZ" sz="1800" dirty="false"/>
              <a:t>– zatrhnout souhlas.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17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PUBLICITA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W:\INTERNÍ\ODD_874\SC 2.2.1\výzva_NNO střešní -03_15_041\08_Semináře\3. Seminář pro příjemce\2. ZoR a ŽoP_výzva č. 41.pptx</AC_OriginalFile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86902F-4D3D-4B3F-B562-17AF3676417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fed548f-0517-4d39-90e3-3947398480c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A76A90-E3EC-48D0-9B99-1288D096A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5654AD-82DE-4D39-8719-B1E7BC352724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4585</properties:Words>
  <properties:PresentationFormat>Předvádění na obrazovce (4:3)</properties:PresentationFormat>
  <properties:Paragraphs>542</properties:Paragraphs>
  <properties:Slides>55</properties:Slides>
  <properties:Notes>26</properties:Notes>
  <properties:TotalTime>17164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properties:HeadingPairs>
  <properties:TitlesOfParts>
    <vt:vector baseType="lpstr" size="61">
      <vt:lpstr>Arial</vt:lpstr>
      <vt:lpstr>Calibri</vt:lpstr>
      <vt:lpstr>Times New Roman</vt:lpstr>
      <vt:lpstr>Wingdings</vt:lpstr>
      <vt:lpstr>Wingdings 3</vt:lpstr>
      <vt:lpstr>prezentace</vt:lpstr>
      <vt:lpstr>seminář pro příjemce Výzva č. 03_22_064  Zpráva o realizaci projektu </vt:lpstr>
      <vt:lpstr>Obsah semináře</vt:lpstr>
      <vt:lpstr>ZPRÁVA O REALIZACI PROJEKTU   </vt:lpstr>
      <vt:lpstr>ZPRÁVA O REALIZACI PROJEKTU – Úvod I.   </vt:lpstr>
      <vt:lpstr>ZPRÁVA O REALIZACI PROJEKTU – Úvod II. </vt:lpstr>
      <vt:lpstr>Zpráva o realizaci projektu – ZÁLOŽKY I. </vt:lpstr>
      <vt:lpstr>Zpráva o realizaci projektu – ZÁLOŽKY II.  </vt:lpstr>
      <vt:lpstr>Zpráva o realizaci projektu – ZÁLOŽKY III. </vt:lpstr>
      <vt:lpstr>PUBLICITA</vt:lpstr>
      <vt:lpstr>Povinnosti příjemců v oblasti informování a komunikace </vt:lpstr>
      <vt:lpstr>Povinné prvky vizuální identity OPZ</vt:lpstr>
      <vt:lpstr>Vizuální identita</vt:lpstr>
      <vt:lpstr>Vizuální identita</vt:lpstr>
      <vt:lpstr>VIZUÁLNÍ IDENTITA - použití</vt:lpstr>
      <vt:lpstr>Povinný plakát I</vt:lpstr>
      <vt:lpstr>Prezentace aplikace PowerPoint</vt:lpstr>
      <vt:lpstr>Povinný plakát – návod III</vt:lpstr>
      <vt:lpstr>Povinný plakát – návod IV</vt:lpstr>
      <vt:lpstr>sankce</vt:lpstr>
      <vt:lpstr>Indikátory</vt:lpstr>
      <vt:lpstr> Indikátory – výzva č. 064</vt:lpstr>
      <vt:lpstr> Indikátory – výzva č. 064</vt:lpstr>
      <vt:lpstr> Indikátory – obecně I.</vt:lpstr>
      <vt:lpstr> Indikátory – obecně II.</vt:lpstr>
      <vt:lpstr>Zpráva o realizaci - Indikátory I.</vt:lpstr>
      <vt:lpstr>Zpráva o realizaci – Indikátory II. </vt:lpstr>
      <vt:lpstr>indikátory sledované prostřednictvím IS ESF I. </vt:lpstr>
      <vt:lpstr>indikátory sledované prostřednictvím IS ESF - II. </vt:lpstr>
      <vt:lpstr>indikátory sledované prostřednictvím IS ESF - III. </vt:lpstr>
      <vt:lpstr>indikátory sledované prostřednictvím IS ESF - IV. </vt:lpstr>
      <vt:lpstr>indikátory sledované prostřednictvím IS ESF - V. </vt:lpstr>
      <vt:lpstr>indikátory sledované prostřednictvím IS ESF - VI. </vt:lpstr>
      <vt:lpstr>indikátory sledované prostřednictvím IS ESF - VII. </vt:lpstr>
      <vt:lpstr>PREZENČNÍ LISTINA</vt:lpstr>
      <vt:lpstr>dokumenty</vt:lpstr>
      <vt:lpstr>Zpráva o realizaci projektu - dokumenty</vt:lpstr>
      <vt:lpstr>Zpráva o realizaci projektu – dokončení   </vt:lpstr>
      <vt:lpstr>Žádost o platbu</vt:lpstr>
      <vt:lpstr>ŽÁDOST O PLATBU</vt:lpstr>
      <vt:lpstr>Záložky Identifikační údaje  a Souhrnná soupiska</vt:lpstr>
      <vt:lpstr>Souhrnná soupiska</vt:lpstr>
      <vt:lpstr>SD-2 LIDSKÉ ZDROJE I.</vt:lpstr>
      <vt:lpstr>SD-2 LIDSKÉ ZDROJE II.</vt:lpstr>
      <vt:lpstr>pracovní výkazy</vt:lpstr>
      <vt:lpstr>záložka SOUPISKA PŘÍJMŮ</vt:lpstr>
      <vt:lpstr>záložka nezpůsobilé výdaje </vt:lpstr>
      <vt:lpstr>záložka  Dokumenty</vt:lpstr>
      <vt:lpstr>záložka souhrnná soupiska</vt:lpstr>
      <vt:lpstr>Žádost o platbu </vt:lpstr>
      <vt:lpstr>Čestná prohlášení</vt:lpstr>
      <vt:lpstr>Finalizace žádosti o platbu</vt:lpstr>
      <vt:lpstr>vrácení k přepracování </vt:lpstr>
      <vt:lpstr>Nejčastější pochybení zor</vt:lpstr>
      <vt:lpstr>Nejčastější pochybení žop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2025-09-15T06:50:31Z</dcterms:modified>
  <cp:revision>510</cp:revision>
  <dc:title>ROZLOŽENÍ SNÍMKŮ A TISK PREZENTACÍ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