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ms-powerpoint.authors+xml" PartName="/ppt/authors.xml"/>
  <Override ContentType="application/vnd.openxmlformats-officedocument.drawingml.diagramColors+xml" PartName="/ppt/diagrams/colors1.xml"/>
  <Override ContentType="application/vnd.openxmlformats-officedocument.drawingml.diagramColors+xml" PartName="/ppt/diagrams/colors2.xml"/>
  <Override ContentType="application/vnd.openxmlformats-officedocument.drawingml.diagramData+xml" PartName="/ppt/diagrams/data1.xml"/>
  <Override ContentType="application/vnd.openxmlformats-officedocument.drawingml.diagramData+xml" PartName="/ppt/diagrams/data2.xml"/>
  <Override ContentType="application/vnd.ms-office.drawingml.diagramDrawing+xml" PartName="/ppt/diagrams/drawing1.xml"/>
  <Override ContentType="application/vnd.ms-office.drawingml.diagramDrawing+xml" PartName="/ppt/diagrams/drawing2.xml"/>
  <Override ContentType="application/vnd.openxmlformats-officedocument.drawingml.diagramLayout+xml" PartName="/ppt/diagrams/layout1.xml"/>
  <Override ContentType="application/vnd.openxmlformats-officedocument.drawingml.diagramLayout+xml" PartName="/ppt/diagrams/layout2.xml"/>
  <Override ContentType="application/vnd.openxmlformats-officedocument.drawingml.diagramStyle+xml" PartName="/ppt/diagrams/quickStyle1.xml"/>
  <Override ContentType="application/vnd.openxmlformats-officedocument.drawingml.diagramStyle+xml" PartName="/ppt/diagrams/quickStyle2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presProps+xml" PartName="/ppt/presProps.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slide+xml" PartName="/ppt/slides/slide52.xml"/>
  <Override ContentType="application/vnd.openxmlformats-officedocument.presentationml.slide+xml" PartName="/ppt/slides/slide53.xml"/>
  <Override ContentType="application/vnd.openxmlformats-officedocument.presentationml.slide+xml" PartName="/ppt/slides/slide54.xml"/>
  <Override ContentType="application/vnd.openxmlformats-officedocument.presentationml.slide+xml" PartName="/ppt/slides/slide5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
<Relationships xmlns="http://schemas.openxmlformats.org/package/2006/relationships">
    <Relationship Target="docProps/core.xml" Type="http://schemas.openxmlformats.org/package/2006/relationships/metadata/core-properties" Id="rId3"/>
    <Relationship Target="docProps/thumbnail.jpeg" Type="http://schemas.openxmlformats.org/package/2006/relationships/metadata/thumbnail" Id="rId2"/>
    <Relationship Target="ppt/presentation.xml" Type="http://schemas.openxmlformats.org/officeDocument/2006/relationships/officeDocument" Id="rId1"/>
    <Relationship Target="docProps/custom.xml" Type="http://schemas.openxmlformats.org/officeDocument/2006/relationships/custom-properties" Id="rId5"/>
    <Relationship Target="docProps/app.xml" Type="http://schemas.openxmlformats.org/officeDocument/2006/relationships/extended-properties" Id="rId4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 showSpecialPlsOnTitleSld="false" saveSubsetFonts="true">
  <p:sldMasterIdLst>
    <p:sldMasterId id="2147483671" r:id="rId4"/>
  </p:sldMasterIdLst>
  <p:notesMasterIdLst>
    <p:notesMasterId r:id="rId60"/>
  </p:notesMasterIdLst>
  <p:sldIdLst>
    <p:sldId id="504" r:id="rId5"/>
    <p:sldId id="547" r:id="rId6"/>
    <p:sldId id="505" r:id="rId7"/>
    <p:sldId id="453" r:id="rId8"/>
    <p:sldId id="454" r:id="rId9"/>
    <p:sldId id="456" r:id="rId10"/>
    <p:sldId id="563" r:id="rId11"/>
    <p:sldId id="552" r:id="rId12"/>
    <p:sldId id="516" r:id="rId13"/>
    <p:sldId id="458" r:id="rId14"/>
    <p:sldId id="560" r:id="rId15"/>
    <p:sldId id="559" r:id="rId16"/>
    <p:sldId id="507" r:id="rId17"/>
    <p:sldId id="508" r:id="rId18"/>
    <p:sldId id="510" r:id="rId19"/>
    <p:sldId id="512" r:id="rId20"/>
    <p:sldId id="513" r:id="rId21"/>
    <p:sldId id="514" r:id="rId22"/>
    <p:sldId id="515" r:id="rId23"/>
    <p:sldId id="523" r:id="rId24"/>
    <p:sldId id="524" r:id="rId25"/>
    <p:sldId id="564" r:id="rId26"/>
    <p:sldId id="544" r:id="rId27"/>
    <p:sldId id="545" r:id="rId28"/>
    <p:sldId id="464" r:id="rId29"/>
    <p:sldId id="465" r:id="rId30"/>
    <p:sldId id="467" r:id="rId31"/>
    <p:sldId id="468" r:id="rId32"/>
    <p:sldId id="469" r:id="rId33"/>
    <p:sldId id="470" r:id="rId34"/>
    <p:sldId id="474" r:id="rId35"/>
    <p:sldId id="475" r:id="rId36"/>
    <p:sldId id="476" r:id="rId37"/>
    <p:sldId id="477" r:id="rId38"/>
    <p:sldId id="539" r:id="rId39"/>
    <p:sldId id="540" r:id="rId40"/>
    <p:sldId id="478" r:id="rId41"/>
    <p:sldId id="526" r:id="rId42"/>
    <p:sldId id="481" r:id="rId43"/>
    <p:sldId id="482" r:id="rId44"/>
    <p:sldId id="541" r:id="rId45"/>
    <p:sldId id="543" r:id="rId46"/>
    <p:sldId id="532" r:id="rId47"/>
    <p:sldId id="562" r:id="rId48"/>
    <p:sldId id="494" r:id="rId49"/>
    <p:sldId id="535" r:id="rId50"/>
    <p:sldId id="495" r:id="rId51"/>
    <p:sldId id="496" r:id="rId52"/>
    <p:sldId id="498" r:id="rId53"/>
    <p:sldId id="499" r:id="rId54"/>
    <p:sldId id="500" r:id="rId55"/>
    <p:sldId id="501" r:id="rId56"/>
    <p:sldId id="502" r:id="rId57"/>
    <p:sldId id="503" r:id="rId58"/>
    <p:sldId id="553" r:id="rId59"/>
  </p:sldIdLst>
  <p:sldSz cx="9144000" cy="6858000" type="screen4x3"/>
  <p:notesSz cx="6858000" cy="9144000"/>
  <p:defaultTextStyle>
    <a:defPPr>
      <a:defRPr lang="cs-CZ"/>
    </a:defPPr>
    <a:lvl1pPr marL="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3">
          <p15:clr>
            <a:srgbClr val="A4A3A4"/>
          </p15:clr>
        </p15:guide>
        <p15:guide id="2" orient="horz" pos="3884">
          <p15:clr>
            <a:srgbClr val="A4A3A4"/>
          </p15:clr>
        </p15:guide>
        <p15:guide id="3" pos="5420">
          <p15:clr>
            <a:srgbClr val="A4A3A4"/>
          </p15:clr>
        </p15:guide>
        <p15:guide id="4" pos="340">
          <p15:clr>
            <a:srgbClr val="A4A3A4"/>
          </p15:clr>
        </p15:guide>
      </p15:sldGuideLst>
    </p:ext>
  </p:extLst>
</p:presentation>
</file>

<file path=ppt/authors.xml><?xml version="1.0" encoding="utf-8"?>
<p188:authorLst xmlns:p188="http://schemas.microsoft.com/office/powerpoint/2018/8/main" xmlns:a="http://schemas.openxmlformats.org/drawingml/2006/main" xmlns:r="http://schemas.openxmlformats.org/officeDocument/2006/relationships">
  <p188:author id="{B90363FD-03E0-E307-C3C6-6855CFA59C28}" initials="MIM(" name="Marcinová Iveta Mgr. (MPSV)" providerId="AD" userId="S::iveta.marcinova@mpsv.cz::56aea18f-81e1-44cc-9be5-3a589aea286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showPr showNarration="true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w="http://schemas.openxmlformats.org/wordprocessingml/2006/main" xmlns:m="http://schemas.openxmlformats.org/officeDocument/2006/math" xmlns:w14="http://schemas.microsoft.com/office/word/2010/wordml" xmlns:r="http://schemas.openxmlformats.org/officeDocument/2006/relationships" xmlns:wp="http://schemas.openxmlformats.org/drawingml/2006/wordprocessingDrawing" xmlns:a="http://schemas.openxmlformats.org/drawingml/2006/main" xmlns:wp14="http://schemas.microsoft.com/office/word/2010/wordprocessingDrawing" xmlns:w15="http://schemas.microsoft.com/office/word/2012/wordml" xmlns:mc="http://schemas.openxmlformats.org/markup-compatibility/2006" xmlns:sl="http://schemas.openxmlformats.org/schemaLibrary/2006/main" xmlns:wne="http://schemas.microsoft.com/office/word/2006/wordml" xmlns:c="http://schemas.openxmlformats.org/drawingml/2006/chart" xmlns:cdr="http://schemas.openxmlformats.org/drawingml/2006/chartDrawing" xmlns:c14="http://schemas.microsoft.com/office/drawing/2007/8/2/chart" xmlns:dgm="http://schemas.openxmlformats.org/drawingml/2006/diagram" xmlns:pic="http://schemas.openxmlformats.org/drawingml/2006/picture" xmlns:xdr="http://schemas.openxmlformats.org/drawingml/2006/spreadsheetDrawing" xmlns:dsp="http://schemas.microsoft.com/office/drawing/2008/diagram" xmlns:xvml="urn:schemas-microsoft-com:office:excel" xmlns:o="urn:schemas-microsoft-com:office:office" xmlns:v="urn:schemas-microsoft-com:vml" xmlns:w10="urn:schemas-microsoft-com:office:word" xmlns:pvml="urn:schemas-microsoft-com:office:powerpoint" xmlns:cppr="http://schemas.microsoft.com/office/2006/coverPageProps" xmlns:odx="http://opendope.org/xpaths" xmlns:odc="http://opendope.org/conditions" xmlns:odq="http://opendope.org/questions" xmlns:oda="http://opendope.org/answers" xmlns:odi="http://opendope.org/components" xmlns:odgm="http://opendope.org/SmartArt/DataHierarchy" xmlns:b="http://schemas.openxmlformats.org/officeDocument/2006/bibliography" xmlns:wps="http://schemas.microsoft.com/office/word/2010/wordprocessingShape" xmlns:w16se="http://schemas.microsoft.com/office/word/2015/wordml/symex" xmlns:w16cid="http://schemas.microsoft.com/office/word/2016/wordml/cid" xmlns:wetp="http://schemas.microsoft.com/office/webextensions/taskpanes/2010/11" xmlns:we="http://schemas.microsoft.com/office/webextensions/webextension/2010/11" xmlns:comp="http://schemas.openxmlformats.org/drawingml/2006/compatibility" xmlns:lc="http://schemas.openxmlformats.org/drawingml/2006/lockedCanvas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7CE84F3-28C3-443E-9E96-99CF82512B78}" styleName="Tmavý styl 1 – zvýraznění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CAF9ED-07DC-4A11-8D7F-57B35C25682E}" styleName="Střední styl 1 – zvýraznění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 lastView="sldThumbnailView">
  <p:normalViewPr>
    <p:restoredLeft sz="18339" autoAdjust="false"/>
    <p:restoredTop sz="95533" autoAdjust="false"/>
  </p:normalViewPr>
  <p:slideViewPr>
    <p:cSldViewPr showGuides="true">
      <p:cViewPr varScale="true">
        <p:scale>
          <a:sx n="59" d="100"/>
          <a:sy n="59" d="100"/>
        </p:scale>
        <p:origin x="1396" y="52"/>
      </p:cViewPr>
      <p:guideLst>
        <p:guide orient="horz" pos="913"/>
        <p:guide orient="horz" pos="3884"/>
        <p:guide pos="5420"/>
        <p:guide pos="340"/>
      </p:guideLst>
    </p:cSldViewPr>
  </p:slideViewPr>
  <p:outlineViewPr>
    <p:cViewPr>
      <p:scale>
        <a:sx n="33" d="100"/>
        <a:sy n="33" d="100"/>
      </p:scale>
      <p:origin x="72" y="107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29551"/>
    </p:cViewPr>
  </p:sorterViewPr>
  <p:gridSpacing cx="72008" cy="72008"/>
</p:viewPr>
</file>

<file path=ppt/_rels/presentation.xml.rels><?xml version="1.0" encoding="UTF-8" standalone="yes"?>
<Relationships xmlns="http://schemas.openxmlformats.org/package/2006/relationships">
    <Relationship Target="slides/slide22.xml" Type="http://schemas.openxmlformats.org/officeDocument/2006/relationships/slide" Id="rId26"/>
    <Relationship Target="slides/slide17.xml" Type="http://schemas.openxmlformats.org/officeDocument/2006/relationships/slide" Id="rId21"/>
    <Relationship Target="slides/slide30.xml" Type="http://schemas.openxmlformats.org/officeDocument/2006/relationships/slide" Id="rId34"/>
    <Relationship Target="slides/slide38.xml" Type="http://schemas.openxmlformats.org/officeDocument/2006/relationships/slide" Id="rId42"/>
    <Relationship Target="slides/slide43.xml" Type="http://schemas.openxmlformats.org/officeDocument/2006/relationships/slide" Id="rId47"/>
    <Relationship Target="slides/slide46.xml" Type="http://schemas.openxmlformats.org/officeDocument/2006/relationships/slide" Id="rId50"/>
    <Relationship Target="slides/slide51.xml" Type="http://schemas.openxmlformats.org/officeDocument/2006/relationships/slide" Id="rId55"/>
    <Relationship Target="theme/theme1.xml" Type="http://schemas.openxmlformats.org/officeDocument/2006/relationships/theme" Id="rId63"/>
    <Relationship Target="slides/slide3.xml" Type="http://schemas.openxmlformats.org/officeDocument/2006/relationships/slide" Id="rId7"/>
    <Relationship Target="../customXml/item2.xml" Type="http://schemas.openxmlformats.org/officeDocument/2006/relationships/customXml" Id="rId2"/>
    <Relationship Target="slides/slide12.xml" Type="http://schemas.openxmlformats.org/officeDocument/2006/relationships/slide" Id="rId16"/>
    <Relationship Target="slides/slide25.xml" Type="http://schemas.openxmlformats.org/officeDocument/2006/relationships/slide" Id="rId29"/>
    <Relationship Target="slides/slide7.xml" Type="http://schemas.openxmlformats.org/officeDocument/2006/relationships/slide" Id="rId11"/>
    <Relationship Target="slides/slide20.xml" Type="http://schemas.openxmlformats.org/officeDocument/2006/relationships/slide" Id="rId24"/>
    <Relationship Target="slides/slide28.xml" Type="http://schemas.openxmlformats.org/officeDocument/2006/relationships/slide" Id="rId32"/>
    <Relationship Target="slides/slide33.xml" Type="http://schemas.openxmlformats.org/officeDocument/2006/relationships/slide" Id="rId37"/>
    <Relationship Target="slides/slide36.xml" Type="http://schemas.openxmlformats.org/officeDocument/2006/relationships/slide" Id="rId40"/>
    <Relationship Target="slides/slide41.xml" Type="http://schemas.openxmlformats.org/officeDocument/2006/relationships/slide" Id="rId45"/>
    <Relationship Target="slides/slide49.xml" Type="http://schemas.openxmlformats.org/officeDocument/2006/relationships/slide" Id="rId53"/>
    <Relationship Target="slides/slide54.xml" Type="http://schemas.openxmlformats.org/officeDocument/2006/relationships/slide" Id="rId58"/>
    <Relationship Target="slides/slide1.xml" Type="http://schemas.openxmlformats.org/officeDocument/2006/relationships/slide" Id="rId5"/>
    <Relationship Target="presProps.xml" Type="http://schemas.openxmlformats.org/officeDocument/2006/relationships/presProps" Id="rId61"/>
    <Relationship Target="slides/slide15.xml" Type="http://schemas.openxmlformats.org/officeDocument/2006/relationships/slide" Id="rId19"/>
    <Relationship Target="slides/slide10.xml" Type="http://schemas.openxmlformats.org/officeDocument/2006/relationships/slide" Id="rId14"/>
    <Relationship Target="slides/slide18.xml" Type="http://schemas.openxmlformats.org/officeDocument/2006/relationships/slide" Id="rId22"/>
    <Relationship Target="slides/slide23.xml" Type="http://schemas.openxmlformats.org/officeDocument/2006/relationships/slide" Id="rId27"/>
    <Relationship Target="slides/slide26.xml" Type="http://schemas.openxmlformats.org/officeDocument/2006/relationships/slide" Id="rId30"/>
    <Relationship Target="slides/slide31.xml" Type="http://schemas.openxmlformats.org/officeDocument/2006/relationships/slide" Id="rId35"/>
    <Relationship Target="slides/slide39.xml" Type="http://schemas.openxmlformats.org/officeDocument/2006/relationships/slide" Id="rId43"/>
    <Relationship Target="slides/slide44.xml" Type="http://schemas.openxmlformats.org/officeDocument/2006/relationships/slide" Id="rId48"/>
    <Relationship Target="slides/slide52.xml" Type="http://schemas.openxmlformats.org/officeDocument/2006/relationships/slide" Id="rId56"/>
    <Relationship Target="tableStyles.xml" Type="http://schemas.openxmlformats.org/officeDocument/2006/relationships/tableStyles" Id="rId64"/>
    <Relationship Target="slides/slide4.xml" Type="http://schemas.openxmlformats.org/officeDocument/2006/relationships/slide" Id="rId8"/>
    <Relationship Target="slides/slide47.xml" Type="http://schemas.openxmlformats.org/officeDocument/2006/relationships/slide" Id="rId51"/>
    <Relationship Target="../customXml/item3.xml" Type="http://schemas.openxmlformats.org/officeDocument/2006/relationships/customXml" Id="rId3"/>
    <Relationship Target="slides/slide8.xml" Type="http://schemas.openxmlformats.org/officeDocument/2006/relationships/slide" Id="rId12"/>
    <Relationship Target="slides/slide13.xml" Type="http://schemas.openxmlformats.org/officeDocument/2006/relationships/slide" Id="rId17"/>
    <Relationship Target="slides/slide21.xml" Type="http://schemas.openxmlformats.org/officeDocument/2006/relationships/slide" Id="rId25"/>
    <Relationship Target="slides/slide29.xml" Type="http://schemas.openxmlformats.org/officeDocument/2006/relationships/slide" Id="rId33"/>
    <Relationship Target="slides/slide34.xml" Type="http://schemas.openxmlformats.org/officeDocument/2006/relationships/slide" Id="rId38"/>
    <Relationship Target="slides/slide42.xml" Type="http://schemas.openxmlformats.org/officeDocument/2006/relationships/slide" Id="rId46"/>
    <Relationship Target="slides/slide55.xml" Type="http://schemas.openxmlformats.org/officeDocument/2006/relationships/slide" Id="rId59"/>
    <Relationship Target="slides/slide16.xml" Type="http://schemas.openxmlformats.org/officeDocument/2006/relationships/slide" Id="rId20"/>
    <Relationship Target="slides/slide37.xml" Type="http://schemas.openxmlformats.org/officeDocument/2006/relationships/slide" Id="rId41"/>
    <Relationship Target="slides/slide50.xml" Type="http://schemas.openxmlformats.org/officeDocument/2006/relationships/slide" Id="rId54"/>
    <Relationship Target="viewProps.xml" Type="http://schemas.openxmlformats.org/officeDocument/2006/relationships/viewProps" Id="rId62"/>
    <Relationship Target="../customXml/item1.xml" Type="http://schemas.openxmlformats.org/officeDocument/2006/relationships/customXml" Id="rId1"/>
    <Relationship Target="slides/slide2.xml" Type="http://schemas.openxmlformats.org/officeDocument/2006/relationships/slide" Id="rId6"/>
    <Relationship Target="slides/slide11.xml" Type="http://schemas.openxmlformats.org/officeDocument/2006/relationships/slide" Id="rId15"/>
    <Relationship Target="slides/slide19.xml" Type="http://schemas.openxmlformats.org/officeDocument/2006/relationships/slide" Id="rId23"/>
    <Relationship Target="slides/slide24.xml" Type="http://schemas.openxmlformats.org/officeDocument/2006/relationships/slide" Id="rId28"/>
    <Relationship Target="slides/slide32.xml" Type="http://schemas.openxmlformats.org/officeDocument/2006/relationships/slide" Id="rId36"/>
    <Relationship Target="slides/slide45.xml" Type="http://schemas.openxmlformats.org/officeDocument/2006/relationships/slide" Id="rId49"/>
    <Relationship Target="slides/slide53.xml" Type="http://schemas.openxmlformats.org/officeDocument/2006/relationships/slide" Id="rId57"/>
    <Relationship Target="slides/slide6.xml" Type="http://schemas.openxmlformats.org/officeDocument/2006/relationships/slide" Id="rId10"/>
    <Relationship Target="slides/slide27.xml" Type="http://schemas.openxmlformats.org/officeDocument/2006/relationships/slide" Id="rId31"/>
    <Relationship Target="slides/slide40.xml" Type="http://schemas.openxmlformats.org/officeDocument/2006/relationships/slide" Id="rId44"/>
    <Relationship Target="slides/slide48.xml" Type="http://schemas.openxmlformats.org/officeDocument/2006/relationships/slide" Id="rId52"/>
    <Relationship Target="notesMasters/notesMaster1.xml" Type="http://schemas.openxmlformats.org/officeDocument/2006/relationships/notesMaster" Id="rId60"/>
    <Relationship Target="authors.xml" Type="http://schemas.microsoft.com/office/2018/10/relationships/authors" Id="rId65"/>
    <Relationship Target="slideMasters/slideMaster1.xml" Type="http://schemas.openxmlformats.org/officeDocument/2006/relationships/slideMaster" Id="rId4"/>
    <Relationship Target="slides/slide5.xml" Type="http://schemas.openxmlformats.org/officeDocument/2006/relationships/slide" Id="rId9"/>
    <Relationship Target="slides/slide9.xml" Type="http://schemas.openxmlformats.org/officeDocument/2006/relationships/slide" Id="rId13"/>
    <Relationship Target="slides/slide14.xml" Type="http://schemas.openxmlformats.org/officeDocument/2006/relationships/slide" Id="rId18"/>
    <Relationship Target="slides/slide35.xml" Type="http://schemas.openxmlformats.org/officeDocument/2006/relationships/slide" Id="rId39"/>
</Relationships>

</file>

<file path=ppt/diagrams/colors1.xml><?xml version="1.0" encoding="utf-8"?>
<dgm:colorsDef xmlns:w="http://schemas.openxmlformats.org/wordprocessingml/2006/main" xmlns:m="http://schemas.openxmlformats.org/officeDocument/2006/math" xmlns:w14="http://schemas.microsoft.com/office/word/2010/wordml" xmlns:r="http://schemas.openxmlformats.org/officeDocument/2006/relationships" xmlns:wp="http://schemas.openxmlformats.org/drawingml/2006/wordprocessingDrawing" xmlns:a="http://schemas.openxmlformats.org/drawingml/2006/main" xmlns:wp14="http://schemas.microsoft.com/office/word/2010/wordprocessingDrawing" xmlns:w15="http://schemas.microsoft.com/office/word/2012/wordml" xmlns:mc="http://schemas.openxmlformats.org/markup-compatibility/2006" xmlns:sl="http://schemas.openxmlformats.org/schemaLibrary/2006/main" xmlns:wne="http://schemas.microsoft.com/office/word/2006/wordml" xmlns:c="http://schemas.openxmlformats.org/drawingml/2006/chart" xmlns:cdr="http://schemas.openxmlformats.org/drawingml/2006/chartDrawing" xmlns:c14="http://schemas.microsoft.com/office/drawing/2007/8/2/chart" xmlns:dgm="http://schemas.openxmlformats.org/drawingml/2006/diagram" xmlns:pic="http://schemas.openxmlformats.org/drawingml/2006/picture" xmlns:xdr="http://schemas.openxmlformats.org/drawingml/2006/spreadsheetDrawing" xmlns:dsp="http://schemas.microsoft.com/office/drawing/2008/diagram" xmlns:xvml="urn:schemas-microsoft-com:office:excel" xmlns:o="urn:schemas-microsoft-com:office:office" xmlns:v="urn:schemas-microsoft-com:vml" xmlns:w10="urn:schemas-microsoft-com:office:word" xmlns:pvml="urn:schemas-microsoft-com:office:powerpoint" xmlns:cppr="http://schemas.microsoft.com/office/2006/coverPageProps" xmlns:odx="http://opendope.org/xpaths" xmlns:odc="http://opendope.org/conditions" xmlns:odq="http://opendope.org/questions" xmlns:oda="http://opendope.org/answers" xmlns:odi="http://opendope.org/components" xmlns:odgm="http://opendope.org/SmartArt/DataHierarchy" xmlns:b="http://schemas.openxmlformats.org/officeDocument/2006/bibliography" xmlns:wps="http://schemas.microsoft.com/office/word/2010/wordprocessingShape" xmlns:w16se="http://schemas.microsoft.com/office/word/2015/wordml/symex" xmlns:w16cid="http://schemas.microsoft.com/office/word/2016/wordml/cid" xmlns:wetp="http://schemas.microsoft.com/office/webextensions/taskpanes/2010/11" xmlns:we="http://schemas.microsoft.com/office/webextensions/webextension/2010/11" xmlns:comp="http://schemas.openxmlformats.org/drawingml/2006/compatibility" xmlns:lc="http://schemas.openxmlformats.org/drawingml/2006/lockedCanvas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w="http://schemas.openxmlformats.org/wordprocessingml/2006/main" xmlns:m="http://schemas.openxmlformats.org/officeDocument/2006/math" xmlns:w14="http://schemas.microsoft.com/office/word/2010/wordml" xmlns:r="http://schemas.openxmlformats.org/officeDocument/2006/relationships" xmlns:wp="http://schemas.openxmlformats.org/drawingml/2006/wordprocessingDrawing" xmlns:a="http://schemas.openxmlformats.org/drawingml/2006/main" xmlns:wp14="http://schemas.microsoft.com/office/word/2010/wordprocessingDrawing" xmlns:w15="http://schemas.microsoft.com/office/word/2012/wordml" xmlns:mc="http://schemas.openxmlformats.org/markup-compatibility/2006" xmlns:sl="http://schemas.openxmlformats.org/schemaLibrary/2006/main" xmlns:wne="http://schemas.microsoft.com/office/word/2006/wordml" xmlns:c="http://schemas.openxmlformats.org/drawingml/2006/chart" xmlns:cdr="http://schemas.openxmlformats.org/drawingml/2006/chartDrawing" xmlns:c14="http://schemas.microsoft.com/office/drawing/2007/8/2/chart" xmlns:dgm="http://schemas.openxmlformats.org/drawingml/2006/diagram" xmlns:pic="http://schemas.openxmlformats.org/drawingml/2006/picture" xmlns:xdr="http://schemas.openxmlformats.org/drawingml/2006/spreadsheetDrawing" xmlns:dsp="http://schemas.microsoft.com/office/drawing/2008/diagram" xmlns:xvml="urn:schemas-microsoft-com:office:excel" xmlns:o="urn:schemas-microsoft-com:office:office" xmlns:v="urn:schemas-microsoft-com:vml" xmlns:w10="urn:schemas-microsoft-com:office:word" xmlns:pvml="urn:schemas-microsoft-com:office:powerpoint" xmlns:cppr="http://schemas.microsoft.com/office/2006/coverPageProps" xmlns:odx="http://opendope.org/xpaths" xmlns:odc="http://opendope.org/conditions" xmlns:odq="http://opendope.org/questions" xmlns:oda="http://opendope.org/answers" xmlns:odi="http://opendope.org/components" xmlns:odgm="http://opendope.org/SmartArt/DataHierarchy" xmlns:b="http://schemas.openxmlformats.org/officeDocument/2006/bibliography" xmlns:wps="http://schemas.microsoft.com/office/word/2010/wordprocessingShape" xmlns:w16se="http://schemas.microsoft.com/office/word/2015/wordml/symex" xmlns:w16cid="http://schemas.microsoft.com/office/word/2016/wordml/cid" xmlns:wetp="http://schemas.microsoft.com/office/webextensions/taskpanes/2010/11" xmlns:we="http://schemas.microsoft.com/office/webextensions/webextension/2010/11" xmlns:comp="http://schemas.openxmlformats.org/drawingml/2006/compatibility" xmlns:lc="http://schemas.openxmlformats.org/drawingml/2006/lockedCanvas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w="http://schemas.openxmlformats.org/wordprocessingml/2006/main" xmlns:m="http://schemas.openxmlformats.org/officeDocument/2006/math" xmlns:w14="http://schemas.microsoft.com/office/word/2010/wordml" xmlns:r="http://schemas.openxmlformats.org/officeDocument/2006/relationships" xmlns:wp="http://schemas.openxmlformats.org/drawingml/2006/wordprocessingDrawing" xmlns:a="http://schemas.openxmlformats.org/drawingml/2006/main" xmlns:wp14="http://schemas.microsoft.com/office/word/2010/wordprocessingDrawing" xmlns:w15="http://schemas.microsoft.com/office/word/2012/wordml" xmlns:mc="http://schemas.openxmlformats.org/markup-compatibility/2006" xmlns:sl="http://schemas.openxmlformats.org/schemaLibrary/2006/main" xmlns:wne="http://schemas.microsoft.com/office/word/2006/wordml" xmlns:c="http://schemas.openxmlformats.org/drawingml/2006/chart" xmlns:cdr="http://schemas.openxmlformats.org/drawingml/2006/chartDrawing" xmlns:c14="http://schemas.microsoft.com/office/drawing/2007/8/2/chart" xmlns:dgm="http://schemas.openxmlformats.org/drawingml/2006/diagram" xmlns:pic="http://schemas.openxmlformats.org/drawingml/2006/picture" xmlns:xdr="http://schemas.openxmlformats.org/drawingml/2006/spreadsheetDrawing" xmlns:dsp="http://schemas.microsoft.com/office/drawing/2008/diagram" xmlns:xvml="urn:schemas-microsoft-com:office:excel" xmlns:o="urn:schemas-microsoft-com:office:office" xmlns:v="urn:schemas-microsoft-com:vml" xmlns:w10="urn:schemas-microsoft-com:office:word" xmlns:pvml="urn:schemas-microsoft-com:office:powerpoint" xmlns:cppr="http://schemas.microsoft.com/office/2006/coverPageProps" xmlns:odx="http://opendope.org/xpaths" xmlns:odc="http://opendope.org/conditions" xmlns:odq="http://opendope.org/questions" xmlns:oda="http://opendope.org/answers" xmlns:odi="http://opendope.org/components" xmlns:odgm="http://opendope.org/SmartArt/DataHierarchy" xmlns:b="http://schemas.openxmlformats.org/officeDocument/2006/bibliography" xmlns:wps="http://schemas.microsoft.com/office/word/2010/wordprocessingShape" xmlns:w16se="http://schemas.microsoft.com/office/word/2015/wordml/symex" xmlns:w16cid="http://schemas.microsoft.com/office/word/2016/wordml/cid" xmlns:wetp="http://schemas.microsoft.com/office/webextensions/taskpanes/2010/11" xmlns:we="http://schemas.microsoft.com/office/webextensions/webextension/2010/11" xmlns:comp="http://schemas.openxmlformats.org/drawingml/2006/compatibility" xmlns:lc="http://schemas.openxmlformats.org/drawingml/2006/lockedCanvas">
  <dgm:ptLst>
    <dgm:pt modelId="{F4768B7F-72F5-40A2-80D6-1B9CA85EDB38}" type="doc">
      <dgm:prSet loTypeId="urn:microsoft.com/office/officeart/2005/8/layout/default" loCatId="list" qsTypeId="urn:microsoft.com/office/officeart/2005/8/quickstyle/simple2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88BBD546-8DA4-4626-9E66-C2143AAC5B35}">
      <dgm:prSet/>
      <dgm:spPr/>
      <dgm:t>
        <a:bodyPr/>
        <a:lstStyle/>
        <a:p>
          <a:r>
            <a:rPr lang="cs-CZ" b="false"/>
            <a:t>Nevyplněné indikátory dle právního aktu</a:t>
          </a:r>
          <a:endParaRPr lang="en-US"/>
        </a:p>
      </dgm:t>
    </dgm:pt>
    <dgm:pt modelId="{19CF37CD-7E8E-4CA5-93C5-D605CCBB6B76}" type="parTrans" cxnId="{A0007EDB-E395-474E-83DE-F36B42C933CF}">
      <dgm:prSet/>
      <dgm:spPr/>
      <dgm:t>
        <a:bodyPr/>
        <a:lstStyle/>
        <a:p>
          <a:endParaRPr lang="en-US"/>
        </a:p>
      </dgm:t>
    </dgm:pt>
    <dgm:pt modelId="{AC5D7EB9-5FF6-448E-A0F8-42746969ACF7}" type="sibTrans" cxnId="{A0007EDB-E395-474E-83DE-F36B42C933CF}">
      <dgm:prSet/>
      <dgm:spPr/>
      <dgm:t>
        <a:bodyPr/>
        <a:lstStyle/>
        <a:p>
          <a:endParaRPr lang="en-US"/>
        </a:p>
      </dgm:t>
    </dgm:pt>
    <dgm:pt modelId="{077103EC-6806-4744-ADCD-80D0217F2BC0}">
      <dgm:prSet/>
      <dgm:spPr/>
      <dgm:t>
        <a:bodyPr/>
        <a:lstStyle/>
        <a:p>
          <a:r>
            <a:rPr lang="cs-CZ" b="false"/>
            <a:t>Nedoložení printscreenů zabydlených domácností</a:t>
          </a:r>
          <a:endParaRPr lang="en-US"/>
        </a:p>
      </dgm:t>
    </dgm:pt>
    <dgm:pt modelId="{3FFCA66D-08E9-4751-A016-F461B24AA600}" type="parTrans" cxnId="{187AB480-03E5-428D-9BAC-90B88985533C}">
      <dgm:prSet/>
      <dgm:spPr/>
      <dgm:t>
        <a:bodyPr/>
        <a:lstStyle/>
        <a:p>
          <a:endParaRPr lang="en-US"/>
        </a:p>
      </dgm:t>
    </dgm:pt>
    <dgm:pt modelId="{10EB9CFC-4A08-421D-8824-05EA1BFFF459}" type="sibTrans" cxnId="{187AB480-03E5-428D-9BAC-90B88985533C}">
      <dgm:prSet/>
      <dgm:spPr/>
      <dgm:t>
        <a:bodyPr/>
        <a:lstStyle/>
        <a:p>
          <a:endParaRPr lang="en-US"/>
        </a:p>
      </dgm:t>
    </dgm:pt>
    <dgm:pt modelId="{C89ACF40-20B3-4AB2-AA04-70F42B6BF8AF}">
      <dgm:prSet/>
      <dgm:spPr/>
      <dgm:t>
        <a:bodyPr/>
        <a:lstStyle/>
        <a:p>
          <a:r>
            <a:rPr lang="cs-CZ" b="false"/>
            <a:t>Nevyplnění horizontálních principů</a:t>
          </a:r>
          <a:endParaRPr lang="en-US"/>
        </a:p>
      </dgm:t>
    </dgm:pt>
    <dgm:pt modelId="{B4B9141A-B06F-4406-B158-327941C89EAB}" type="parTrans" cxnId="{31FFBE56-2A38-4BF3-ADED-1D0E4883ED4A}">
      <dgm:prSet/>
      <dgm:spPr/>
      <dgm:t>
        <a:bodyPr/>
        <a:lstStyle/>
        <a:p>
          <a:endParaRPr lang="en-US"/>
        </a:p>
      </dgm:t>
    </dgm:pt>
    <dgm:pt modelId="{5472F9B9-0995-4563-B729-E5E31A637744}" type="sibTrans" cxnId="{31FFBE56-2A38-4BF3-ADED-1D0E4883ED4A}">
      <dgm:prSet/>
      <dgm:spPr/>
      <dgm:t>
        <a:bodyPr/>
        <a:lstStyle/>
        <a:p>
          <a:endParaRPr lang="en-US"/>
        </a:p>
      </dgm:t>
    </dgm:pt>
    <dgm:pt modelId="{CA53D93F-C22E-4FC3-88A3-61ADAEABCB39}">
      <dgm:prSet/>
      <dgm:spPr/>
      <dgm:t>
        <a:bodyPr/>
        <a:lstStyle/>
        <a:p>
          <a:r>
            <a:rPr lang="cs-CZ" b="false"/>
            <a:t>Neurčitý popis KA</a:t>
          </a:r>
          <a:endParaRPr lang="en-US"/>
        </a:p>
      </dgm:t>
    </dgm:pt>
    <dgm:pt modelId="{29D1046D-C0E5-46DE-8558-06825721B896}" type="parTrans" cxnId="{160AF3EA-71AB-4F85-A40C-5E0FB27AFDCC}">
      <dgm:prSet/>
      <dgm:spPr/>
      <dgm:t>
        <a:bodyPr/>
        <a:lstStyle/>
        <a:p>
          <a:endParaRPr lang="en-US"/>
        </a:p>
      </dgm:t>
    </dgm:pt>
    <dgm:pt modelId="{1FCA9031-6B24-4F90-BF03-97B1B4FCBC27}" type="sibTrans" cxnId="{160AF3EA-71AB-4F85-A40C-5E0FB27AFDCC}">
      <dgm:prSet/>
      <dgm:spPr/>
      <dgm:t>
        <a:bodyPr/>
        <a:lstStyle/>
        <a:p>
          <a:endParaRPr lang="en-US"/>
        </a:p>
      </dgm:t>
    </dgm:pt>
    <dgm:pt modelId="{ACF321B3-23CE-47D7-B008-541D21EA9482}">
      <dgm:prSet/>
      <dgm:spPr/>
      <dgm:t>
        <a:bodyPr/>
        <a:lstStyle/>
        <a:p>
          <a:r>
            <a:rPr lang="cs-CZ" b="false"/>
            <a:t>Nesprávně vyplněné/nevyplněné SDP</a:t>
          </a:r>
          <a:endParaRPr lang="en-US"/>
        </a:p>
      </dgm:t>
    </dgm:pt>
    <dgm:pt modelId="{929C2E7A-E592-4E60-B6FB-2E274535B2C3}" type="parTrans" cxnId="{12095318-2DFE-4910-BF96-F305DEDD53EA}">
      <dgm:prSet/>
      <dgm:spPr/>
      <dgm:t>
        <a:bodyPr/>
        <a:lstStyle/>
        <a:p>
          <a:endParaRPr lang="en-US"/>
        </a:p>
      </dgm:t>
    </dgm:pt>
    <dgm:pt modelId="{F9B35170-570A-462B-928C-12356A0067F9}" type="sibTrans" cxnId="{12095318-2DFE-4910-BF96-F305DEDD53EA}">
      <dgm:prSet/>
      <dgm:spPr/>
      <dgm:t>
        <a:bodyPr/>
        <a:lstStyle/>
        <a:p>
          <a:endParaRPr lang="en-US"/>
        </a:p>
      </dgm:t>
    </dgm:pt>
    <dgm:pt modelId="{9AEBA5E2-187F-4069-B713-DD48D99C47FA}" type="pres">
      <dgm:prSet presAssocID="{F4768B7F-72F5-40A2-80D6-1B9CA85EDB38}" presName="diagram" presStyleCnt="0">
        <dgm:presLayoutVars>
          <dgm:dir/>
          <dgm:resizeHandles val="exact"/>
        </dgm:presLayoutVars>
      </dgm:prSet>
      <dgm:spPr/>
    </dgm:pt>
    <dgm:pt modelId="{41EC7308-A9AE-4D0B-B785-CF5668A52EB5}" type="pres">
      <dgm:prSet presAssocID="{88BBD546-8DA4-4626-9E66-C2143AAC5B35}" presName="node" presStyleLbl="node1" presStyleIdx="0" presStyleCnt="5">
        <dgm:presLayoutVars>
          <dgm:bulletEnabled val="true"/>
        </dgm:presLayoutVars>
      </dgm:prSet>
      <dgm:spPr/>
    </dgm:pt>
    <dgm:pt modelId="{7E1D5275-5ECD-491E-8E83-E6BB42778C03}" type="pres">
      <dgm:prSet presAssocID="{AC5D7EB9-5FF6-448E-A0F8-42746969ACF7}" presName="sibTrans" presStyleCnt="0"/>
      <dgm:spPr/>
    </dgm:pt>
    <dgm:pt modelId="{561456AD-9D6D-4C7B-957D-8B639A078B10}" type="pres">
      <dgm:prSet presAssocID="{077103EC-6806-4744-ADCD-80D0217F2BC0}" presName="node" presStyleLbl="node1" presStyleIdx="1" presStyleCnt="5">
        <dgm:presLayoutVars>
          <dgm:bulletEnabled val="true"/>
        </dgm:presLayoutVars>
      </dgm:prSet>
      <dgm:spPr/>
    </dgm:pt>
    <dgm:pt modelId="{4D14F6CE-DFBB-446A-9A6B-2C4F78986F06}" type="pres">
      <dgm:prSet presAssocID="{10EB9CFC-4A08-421D-8824-05EA1BFFF459}" presName="sibTrans" presStyleCnt="0"/>
      <dgm:spPr/>
    </dgm:pt>
    <dgm:pt modelId="{C08F9E27-2D7D-40D4-B4B5-DF9306524BAF}" type="pres">
      <dgm:prSet presAssocID="{C89ACF40-20B3-4AB2-AA04-70F42B6BF8AF}" presName="node" presStyleLbl="node1" presStyleIdx="2" presStyleCnt="5">
        <dgm:presLayoutVars>
          <dgm:bulletEnabled val="true"/>
        </dgm:presLayoutVars>
      </dgm:prSet>
      <dgm:spPr/>
    </dgm:pt>
    <dgm:pt modelId="{ECF06B3D-F3F5-47DA-9AA9-4F8E77E62F79}" type="pres">
      <dgm:prSet presAssocID="{5472F9B9-0995-4563-B729-E5E31A637744}" presName="sibTrans" presStyleCnt="0"/>
      <dgm:spPr/>
    </dgm:pt>
    <dgm:pt modelId="{FCA823B8-B682-493E-B823-58301B8E9CF2}" type="pres">
      <dgm:prSet presAssocID="{CA53D93F-C22E-4FC3-88A3-61ADAEABCB39}" presName="node" presStyleLbl="node1" presStyleIdx="3" presStyleCnt="5">
        <dgm:presLayoutVars>
          <dgm:bulletEnabled val="true"/>
        </dgm:presLayoutVars>
      </dgm:prSet>
      <dgm:spPr/>
    </dgm:pt>
    <dgm:pt modelId="{8ADE51CE-C314-45A7-AEC7-4CB84FBD97DA}" type="pres">
      <dgm:prSet presAssocID="{1FCA9031-6B24-4F90-BF03-97B1B4FCBC27}" presName="sibTrans" presStyleCnt="0"/>
      <dgm:spPr/>
    </dgm:pt>
    <dgm:pt modelId="{F7FA05D9-B885-4BDA-AC6F-E4CE6C2B9D93}" type="pres">
      <dgm:prSet presAssocID="{ACF321B3-23CE-47D7-B008-541D21EA9482}" presName="node" presStyleLbl="node1" presStyleIdx="4" presStyleCnt="5">
        <dgm:presLayoutVars>
          <dgm:bulletEnabled val="true"/>
        </dgm:presLayoutVars>
      </dgm:prSet>
      <dgm:spPr/>
    </dgm:pt>
  </dgm:ptLst>
  <dgm:cxnLst>
    <dgm:cxn modelId="{5780950F-0778-4775-BC64-C18F80E9DC97}" type="presOf" srcId="{C89ACF40-20B3-4AB2-AA04-70F42B6BF8AF}" destId="{C08F9E27-2D7D-40D4-B4B5-DF9306524BAF}" srcOrd="0" destOrd="0" presId="urn:microsoft.com/office/officeart/2005/8/layout/default"/>
    <dgm:cxn modelId="{12095318-2DFE-4910-BF96-F305DEDD53EA}" srcId="{F4768B7F-72F5-40A2-80D6-1B9CA85EDB38}" destId="{ACF321B3-23CE-47D7-B008-541D21EA9482}" srcOrd="4" destOrd="0" parTransId="{929C2E7A-E592-4E60-B6FB-2E274535B2C3}" sibTransId="{F9B35170-570A-462B-928C-12356A0067F9}"/>
    <dgm:cxn modelId="{4823CA5C-ABF2-4D4B-AF16-5B431AD4CD0E}" type="presOf" srcId="{CA53D93F-C22E-4FC3-88A3-61ADAEABCB39}" destId="{FCA823B8-B682-493E-B823-58301B8E9CF2}" srcOrd="0" destOrd="0" presId="urn:microsoft.com/office/officeart/2005/8/layout/default"/>
    <dgm:cxn modelId="{6EB3B754-DCEC-4D08-B11C-66C99A855203}" type="presOf" srcId="{F4768B7F-72F5-40A2-80D6-1B9CA85EDB38}" destId="{9AEBA5E2-187F-4069-B713-DD48D99C47FA}" srcOrd="0" destOrd="0" presId="urn:microsoft.com/office/officeart/2005/8/layout/default"/>
    <dgm:cxn modelId="{31FFBE56-2A38-4BF3-ADED-1D0E4883ED4A}" srcId="{F4768B7F-72F5-40A2-80D6-1B9CA85EDB38}" destId="{C89ACF40-20B3-4AB2-AA04-70F42B6BF8AF}" srcOrd="2" destOrd="0" parTransId="{B4B9141A-B06F-4406-B158-327941C89EAB}" sibTransId="{5472F9B9-0995-4563-B729-E5E31A637744}"/>
    <dgm:cxn modelId="{187AB480-03E5-428D-9BAC-90B88985533C}" srcId="{F4768B7F-72F5-40A2-80D6-1B9CA85EDB38}" destId="{077103EC-6806-4744-ADCD-80D0217F2BC0}" srcOrd="1" destOrd="0" parTransId="{3FFCA66D-08E9-4751-A016-F461B24AA600}" sibTransId="{10EB9CFC-4A08-421D-8824-05EA1BFFF459}"/>
    <dgm:cxn modelId="{30D0FABC-85FA-48CA-81B0-23C41E75A47F}" type="presOf" srcId="{ACF321B3-23CE-47D7-B008-541D21EA9482}" destId="{F7FA05D9-B885-4BDA-AC6F-E4CE6C2B9D93}" srcOrd="0" destOrd="0" presId="urn:microsoft.com/office/officeart/2005/8/layout/default"/>
    <dgm:cxn modelId="{8A7244C6-AD07-4923-BAB7-E651238559F0}" type="presOf" srcId="{88BBD546-8DA4-4626-9E66-C2143AAC5B35}" destId="{41EC7308-A9AE-4D0B-B785-CF5668A52EB5}" srcOrd="0" destOrd="0" presId="urn:microsoft.com/office/officeart/2005/8/layout/default"/>
    <dgm:cxn modelId="{A0007EDB-E395-474E-83DE-F36B42C933CF}" srcId="{F4768B7F-72F5-40A2-80D6-1B9CA85EDB38}" destId="{88BBD546-8DA4-4626-9E66-C2143AAC5B35}" srcOrd="0" destOrd="0" parTransId="{19CF37CD-7E8E-4CA5-93C5-D605CCBB6B76}" sibTransId="{AC5D7EB9-5FF6-448E-A0F8-42746969ACF7}"/>
    <dgm:cxn modelId="{160AF3EA-71AB-4F85-A40C-5E0FB27AFDCC}" srcId="{F4768B7F-72F5-40A2-80D6-1B9CA85EDB38}" destId="{CA53D93F-C22E-4FC3-88A3-61ADAEABCB39}" srcOrd="3" destOrd="0" parTransId="{29D1046D-C0E5-46DE-8558-06825721B896}" sibTransId="{1FCA9031-6B24-4F90-BF03-97B1B4FCBC27}"/>
    <dgm:cxn modelId="{223BCDF1-84A6-458C-88BE-6A7D3A63F413}" type="presOf" srcId="{077103EC-6806-4744-ADCD-80D0217F2BC0}" destId="{561456AD-9D6D-4C7B-957D-8B639A078B10}" srcOrd="0" destOrd="0" presId="urn:microsoft.com/office/officeart/2005/8/layout/default"/>
    <dgm:cxn modelId="{5C8DB968-70E2-40F7-AEC0-F85CDE8174BB}" type="presParOf" srcId="{9AEBA5E2-187F-4069-B713-DD48D99C47FA}" destId="{41EC7308-A9AE-4D0B-B785-CF5668A52EB5}" srcOrd="0" destOrd="0" presId="urn:microsoft.com/office/officeart/2005/8/layout/default"/>
    <dgm:cxn modelId="{8868AA1B-40AD-4ED1-9A73-7AE2589BA71C}" type="presParOf" srcId="{9AEBA5E2-187F-4069-B713-DD48D99C47FA}" destId="{7E1D5275-5ECD-491E-8E83-E6BB42778C03}" srcOrd="1" destOrd="0" presId="urn:microsoft.com/office/officeart/2005/8/layout/default"/>
    <dgm:cxn modelId="{C4919F7F-907D-425A-A365-5ADD60A1F6CC}" type="presParOf" srcId="{9AEBA5E2-187F-4069-B713-DD48D99C47FA}" destId="{561456AD-9D6D-4C7B-957D-8B639A078B10}" srcOrd="2" destOrd="0" presId="urn:microsoft.com/office/officeart/2005/8/layout/default"/>
    <dgm:cxn modelId="{F6259D14-993C-4100-9830-7D783B9D3455}" type="presParOf" srcId="{9AEBA5E2-187F-4069-B713-DD48D99C47FA}" destId="{4D14F6CE-DFBB-446A-9A6B-2C4F78986F06}" srcOrd="3" destOrd="0" presId="urn:microsoft.com/office/officeart/2005/8/layout/default"/>
    <dgm:cxn modelId="{6910C099-A83D-44C8-93B7-25B9D723B4EE}" type="presParOf" srcId="{9AEBA5E2-187F-4069-B713-DD48D99C47FA}" destId="{C08F9E27-2D7D-40D4-B4B5-DF9306524BAF}" srcOrd="4" destOrd="0" presId="urn:microsoft.com/office/officeart/2005/8/layout/default"/>
    <dgm:cxn modelId="{16593225-6032-473C-B21C-E2A96B33367B}" type="presParOf" srcId="{9AEBA5E2-187F-4069-B713-DD48D99C47FA}" destId="{ECF06B3D-F3F5-47DA-9AA9-4F8E77E62F79}" srcOrd="5" destOrd="0" presId="urn:microsoft.com/office/officeart/2005/8/layout/default"/>
    <dgm:cxn modelId="{21069C7B-ECD6-4397-9169-1528F41459B4}" type="presParOf" srcId="{9AEBA5E2-187F-4069-B713-DD48D99C47FA}" destId="{FCA823B8-B682-493E-B823-58301B8E9CF2}" srcOrd="6" destOrd="0" presId="urn:microsoft.com/office/officeart/2005/8/layout/default"/>
    <dgm:cxn modelId="{4B06C33A-99A1-41A2-B98A-2313C5598F95}" type="presParOf" srcId="{9AEBA5E2-187F-4069-B713-DD48D99C47FA}" destId="{8ADE51CE-C314-45A7-AEC7-4CB84FBD97DA}" srcOrd="7" destOrd="0" presId="urn:microsoft.com/office/officeart/2005/8/layout/default"/>
    <dgm:cxn modelId="{C8F3BAD9-B395-4227-8A91-C183EC9B7187}" type="presParOf" srcId="{9AEBA5E2-187F-4069-B713-DD48D99C47FA}" destId="{F7FA05D9-B885-4BDA-AC6F-E4CE6C2B9D93}" srcOrd="8" destOrd="0" presId="urn:microsoft.com/office/officeart/2005/8/layout/default"/>
  </dgm:cxnLst>
  <dgm:bg/>
  <dgm:whole/>
  <dgm:extLst>
    <a:ext uri="http://schemas.microsoft.com/office/drawing/2008/diagram">
      <dsp:dataModelExt relId="rId6" minVer="http://schemas.openxmlformats.org/drawingml/2006/diagram"/>
    </a:ext>
  </dgm:extLst>
</dgm:dataModel>
</file>

<file path=ppt/diagrams/data2.xml><?xml version="1.0" encoding="utf-8"?>
<dgm:dataModel xmlns:w="http://schemas.openxmlformats.org/wordprocessingml/2006/main" xmlns:m="http://schemas.openxmlformats.org/officeDocument/2006/math" xmlns:w14="http://schemas.microsoft.com/office/word/2010/wordml" xmlns:r="http://schemas.openxmlformats.org/officeDocument/2006/relationships" xmlns:wp="http://schemas.openxmlformats.org/drawingml/2006/wordprocessingDrawing" xmlns:a="http://schemas.openxmlformats.org/drawingml/2006/main" xmlns:wp14="http://schemas.microsoft.com/office/word/2010/wordprocessingDrawing" xmlns:w15="http://schemas.microsoft.com/office/word/2012/wordml" xmlns:mc="http://schemas.openxmlformats.org/markup-compatibility/2006" xmlns:sl="http://schemas.openxmlformats.org/schemaLibrary/2006/main" xmlns:wne="http://schemas.microsoft.com/office/word/2006/wordml" xmlns:c="http://schemas.openxmlformats.org/drawingml/2006/chart" xmlns:cdr="http://schemas.openxmlformats.org/drawingml/2006/chartDrawing" xmlns:c14="http://schemas.microsoft.com/office/drawing/2007/8/2/chart" xmlns:dgm="http://schemas.openxmlformats.org/drawingml/2006/diagram" xmlns:pic="http://schemas.openxmlformats.org/drawingml/2006/picture" xmlns:xdr="http://schemas.openxmlformats.org/drawingml/2006/spreadsheetDrawing" xmlns:dsp="http://schemas.microsoft.com/office/drawing/2008/diagram" xmlns:xvml="urn:schemas-microsoft-com:office:excel" xmlns:o="urn:schemas-microsoft-com:office:office" xmlns:v="urn:schemas-microsoft-com:vml" xmlns:w10="urn:schemas-microsoft-com:office:word" xmlns:pvml="urn:schemas-microsoft-com:office:powerpoint" xmlns:cppr="http://schemas.microsoft.com/office/2006/coverPageProps" xmlns:odx="http://opendope.org/xpaths" xmlns:odc="http://opendope.org/conditions" xmlns:odq="http://opendope.org/questions" xmlns:oda="http://opendope.org/answers" xmlns:odi="http://opendope.org/components" xmlns:odgm="http://opendope.org/SmartArt/DataHierarchy" xmlns:b="http://schemas.openxmlformats.org/officeDocument/2006/bibliography" xmlns:wps="http://schemas.microsoft.com/office/word/2010/wordprocessingShape" xmlns:w16se="http://schemas.microsoft.com/office/word/2015/wordml/symex" xmlns:w16cid="http://schemas.microsoft.com/office/word/2016/wordml/cid" xmlns:wetp="http://schemas.microsoft.com/office/webextensions/taskpanes/2010/11" xmlns:we="http://schemas.microsoft.com/office/webextensions/webextension/2010/11" xmlns:comp="http://schemas.openxmlformats.org/drawingml/2006/compatibility" xmlns:lc="http://schemas.openxmlformats.org/drawingml/2006/lockedCanvas">
  <dgm:ptLst>
    <dgm:pt modelId="{AC9D9B95-D398-4ACF-9BDE-C68C79D0977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8574D91-1AA7-48EF-97FB-55CA84A5988D}">
      <dgm:prSet/>
      <dgm:spPr/>
      <dgm:t>
        <a:bodyPr/>
        <a:lstStyle/>
        <a:p>
          <a:r>
            <a:rPr lang="cs-CZ"/>
            <a:t>Nevyplněná požadovaná částka</a:t>
          </a:r>
          <a:endParaRPr lang="en-US"/>
        </a:p>
      </dgm:t>
    </dgm:pt>
    <dgm:pt modelId="{D387C9AB-FB2D-4AA8-99A4-5EEDF93C6784}" type="parTrans" cxnId="{28A3F318-563E-46AA-856F-AA1509259878}">
      <dgm:prSet/>
      <dgm:spPr/>
      <dgm:t>
        <a:bodyPr/>
        <a:lstStyle/>
        <a:p>
          <a:endParaRPr lang="en-US"/>
        </a:p>
      </dgm:t>
    </dgm:pt>
    <dgm:pt modelId="{4C4E7AA6-43F8-4D93-9F3E-F1B2B8571904}" type="sibTrans" cxnId="{28A3F318-563E-46AA-856F-AA1509259878}">
      <dgm:prSet/>
      <dgm:spPr/>
      <dgm:t>
        <a:bodyPr/>
        <a:lstStyle/>
        <a:p>
          <a:endParaRPr lang="en-US"/>
        </a:p>
      </dgm:t>
    </dgm:pt>
    <dgm:pt modelId="{9435A717-B95D-4C22-8F4C-C33F885856F4}">
      <dgm:prSet/>
      <dgm:spPr/>
      <dgm:t>
        <a:bodyPr/>
        <a:lstStyle/>
        <a:p>
          <a:r>
            <a:rPr lang="cs-CZ"/>
            <a:t>Požadovány Jiné výdaje, nicméně chybí popis výdajů</a:t>
          </a:r>
          <a:endParaRPr lang="en-US"/>
        </a:p>
      </dgm:t>
    </dgm:pt>
    <dgm:pt modelId="{D065E9FF-4138-4DF1-83FB-C220836EE2AB}" type="parTrans" cxnId="{D008B65C-B33C-4412-B62D-73F0DBB7C739}">
      <dgm:prSet/>
      <dgm:spPr/>
      <dgm:t>
        <a:bodyPr/>
        <a:lstStyle/>
        <a:p>
          <a:endParaRPr lang="en-US"/>
        </a:p>
      </dgm:t>
    </dgm:pt>
    <dgm:pt modelId="{01409B7B-834B-4A75-9DBD-9E0485A1E310}" type="sibTrans" cxnId="{D008B65C-B33C-4412-B62D-73F0DBB7C739}">
      <dgm:prSet/>
      <dgm:spPr/>
      <dgm:t>
        <a:bodyPr/>
        <a:lstStyle/>
        <a:p>
          <a:endParaRPr lang="en-US"/>
        </a:p>
      </dgm:t>
    </dgm:pt>
    <dgm:pt modelId="{B69EB838-AAB3-41B0-8A85-88FAC01B5548}">
      <dgm:prSet/>
      <dgm:spPr/>
      <dgm:t>
        <a:bodyPr/>
        <a:lstStyle/>
        <a:p>
          <a:r>
            <a:rPr lang="cs-CZ"/>
            <a:t>Nesoulad hodin soupiska x pracovní výkaz</a:t>
          </a:r>
          <a:endParaRPr lang="en-US"/>
        </a:p>
      </dgm:t>
    </dgm:pt>
    <dgm:pt modelId="{2172FA16-9479-4CDB-B16C-987770D41108}" type="parTrans" cxnId="{3008B0AF-7019-45C1-9B62-4139F83EF4D7}">
      <dgm:prSet/>
      <dgm:spPr/>
      <dgm:t>
        <a:bodyPr/>
        <a:lstStyle/>
        <a:p>
          <a:endParaRPr lang="en-US"/>
        </a:p>
      </dgm:t>
    </dgm:pt>
    <dgm:pt modelId="{71B3691F-4044-478C-A60D-15A3DDB2AD9B}" type="sibTrans" cxnId="{3008B0AF-7019-45C1-9B62-4139F83EF4D7}">
      <dgm:prSet/>
      <dgm:spPr/>
      <dgm:t>
        <a:bodyPr/>
        <a:lstStyle/>
        <a:p>
          <a:endParaRPr lang="en-US"/>
        </a:p>
      </dgm:t>
    </dgm:pt>
    <dgm:pt modelId="{6160878E-3C85-4543-8F7D-6DB0F1D1BC91}">
      <dgm:prSet/>
      <dgm:spPr/>
      <dgm:t>
        <a:bodyPr/>
        <a:lstStyle/>
        <a:p>
          <a:r>
            <a:rPr lang="cs-CZ"/>
            <a:t>Chybí ČP</a:t>
          </a:r>
          <a:endParaRPr lang="en-US"/>
        </a:p>
      </dgm:t>
    </dgm:pt>
    <dgm:pt modelId="{A1853535-6017-45BB-ADCC-1806360BC94F}" type="parTrans" cxnId="{BF178F9C-3D59-49CF-B0C3-C7BE34067888}">
      <dgm:prSet/>
      <dgm:spPr/>
      <dgm:t>
        <a:bodyPr/>
        <a:lstStyle/>
        <a:p>
          <a:endParaRPr lang="en-US"/>
        </a:p>
      </dgm:t>
    </dgm:pt>
    <dgm:pt modelId="{5CF6EAB5-781B-48A5-B4E9-D46500345CB5}" type="sibTrans" cxnId="{BF178F9C-3D59-49CF-B0C3-C7BE34067888}">
      <dgm:prSet/>
      <dgm:spPr/>
      <dgm:t>
        <a:bodyPr/>
        <a:lstStyle/>
        <a:p>
          <a:endParaRPr lang="en-US"/>
        </a:p>
      </dgm:t>
    </dgm:pt>
    <dgm:pt modelId="{85C34313-5624-48DA-8391-6FD8EFBB7A88}" type="pres">
      <dgm:prSet presAssocID="{AC9D9B95-D398-4ACF-9BDE-C68C79D09776}" presName="linear" presStyleCnt="0">
        <dgm:presLayoutVars>
          <dgm:animLvl val="lvl"/>
          <dgm:resizeHandles val="exact"/>
        </dgm:presLayoutVars>
      </dgm:prSet>
      <dgm:spPr/>
    </dgm:pt>
    <dgm:pt modelId="{396C0C3F-45A9-40C8-91FB-B135282FC7BB}" type="pres">
      <dgm:prSet presAssocID="{88574D91-1AA7-48EF-97FB-55CA84A5988D}" presName="parentText" presStyleLbl="node1" presStyleIdx="0" presStyleCnt="4">
        <dgm:presLayoutVars>
          <dgm:chMax val="0"/>
          <dgm:bulletEnabled val="true"/>
        </dgm:presLayoutVars>
      </dgm:prSet>
      <dgm:spPr/>
    </dgm:pt>
    <dgm:pt modelId="{59BAFC98-DAE0-4180-B772-1ECF9DAEA56A}" type="pres">
      <dgm:prSet presAssocID="{4C4E7AA6-43F8-4D93-9F3E-F1B2B8571904}" presName="spacer" presStyleCnt="0"/>
      <dgm:spPr/>
    </dgm:pt>
    <dgm:pt modelId="{C3A9EA99-9691-4C33-983B-25E81FF9BA3B}" type="pres">
      <dgm:prSet presAssocID="{9435A717-B95D-4C22-8F4C-C33F885856F4}" presName="parentText" presStyleLbl="node1" presStyleIdx="1" presStyleCnt="4">
        <dgm:presLayoutVars>
          <dgm:chMax val="0"/>
          <dgm:bulletEnabled val="true"/>
        </dgm:presLayoutVars>
      </dgm:prSet>
      <dgm:spPr/>
    </dgm:pt>
    <dgm:pt modelId="{41A09730-347F-4DEE-92EB-7389EAD42736}" type="pres">
      <dgm:prSet presAssocID="{01409B7B-834B-4A75-9DBD-9E0485A1E310}" presName="spacer" presStyleCnt="0"/>
      <dgm:spPr/>
    </dgm:pt>
    <dgm:pt modelId="{75556EBA-404C-46A7-8ABC-70DDBF0C2E34}" type="pres">
      <dgm:prSet presAssocID="{B69EB838-AAB3-41B0-8A85-88FAC01B5548}" presName="parentText" presStyleLbl="node1" presStyleIdx="2" presStyleCnt="4">
        <dgm:presLayoutVars>
          <dgm:chMax val="0"/>
          <dgm:bulletEnabled val="true"/>
        </dgm:presLayoutVars>
      </dgm:prSet>
      <dgm:spPr/>
    </dgm:pt>
    <dgm:pt modelId="{0E3D728E-AD62-4327-B4BE-A6607BD34ADF}" type="pres">
      <dgm:prSet presAssocID="{71B3691F-4044-478C-A60D-15A3DDB2AD9B}" presName="spacer" presStyleCnt="0"/>
      <dgm:spPr/>
    </dgm:pt>
    <dgm:pt modelId="{B5733707-61C8-4D1B-92A0-5D5676415036}" type="pres">
      <dgm:prSet presAssocID="{6160878E-3C85-4543-8F7D-6DB0F1D1BC91}" presName="parentText" presStyleLbl="node1" presStyleIdx="3" presStyleCnt="4">
        <dgm:presLayoutVars>
          <dgm:chMax val="0"/>
          <dgm:bulletEnabled val="true"/>
        </dgm:presLayoutVars>
      </dgm:prSet>
      <dgm:spPr/>
    </dgm:pt>
  </dgm:ptLst>
  <dgm:cxnLst>
    <dgm:cxn modelId="{D41C7312-5C77-4EA5-A618-358CC53C8AE6}" type="presOf" srcId="{88574D91-1AA7-48EF-97FB-55CA84A5988D}" destId="{396C0C3F-45A9-40C8-91FB-B135282FC7BB}" srcOrd="0" destOrd="0" presId="urn:microsoft.com/office/officeart/2005/8/layout/vList2"/>
    <dgm:cxn modelId="{28A3F318-563E-46AA-856F-AA1509259878}" srcId="{AC9D9B95-D398-4ACF-9BDE-C68C79D09776}" destId="{88574D91-1AA7-48EF-97FB-55CA84A5988D}" srcOrd="0" destOrd="0" parTransId="{D387C9AB-FB2D-4AA8-99A4-5EEDF93C6784}" sibTransId="{4C4E7AA6-43F8-4D93-9F3E-F1B2B8571904}"/>
    <dgm:cxn modelId="{D008B65C-B33C-4412-B62D-73F0DBB7C739}" srcId="{AC9D9B95-D398-4ACF-9BDE-C68C79D09776}" destId="{9435A717-B95D-4C22-8F4C-C33F885856F4}" srcOrd="1" destOrd="0" parTransId="{D065E9FF-4138-4DF1-83FB-C220836EE2AB}" sibTransId="{01409B7B-834B-4A75-9DBD-9E0485A1E310}"/>
    <dgm:cxn modelId="{6ABAC180-FF32-413D-B64C-72878A5E6EA8}" type="presOf" srcId="{AC9D9B95-D398-4ACF-9BDE-C68C79D09776}" destId="{85C34313-5624-48DA-8391-6FD8EFBB7A88}" srcOrd="0" destOrd="0" presId="urn:microsoft.com/office/officeart/2005/8/layout/vList2"/>
    <dgm:cxn modelId="{BF178F9C-3D59-49CF-B0C3-C7BE34067888}" srcId="{AC9D9B95-D398-4ACF-9BDE-C68C79D09776}" destId="{6160878E-3C85-4543-8F7D-6DB0F1D1BC91}" srcOrd="3" destOrd="0" parTransId="{A1853535-6017-45BB-ADCC-1806360BC94F}" sibTransId="{5CF6EAB5-781B-48A5-B4E9-D46500345CB5}"/>
    <dgm:cxn modelId="{6EF37FA1-281E-4926-BAD6-7800FB115786}" type="presOf" srcId="{9435A717-B95D-4C22-8F4C-C33F885856F4}" destId="{C3A9EA99-9691-4C33-983B-25E81FF9BA3B}" srcOrd="0" destOrd="0" presId="urn:microsoft.com/office/officeart/2005/8/layout/vList2"/>
    <dgm:cxn modelId="{1F9E1CAA-B2F3-43FA-B095-9577CEF1FB37}" type="presOf" srcId="{B69EB838-AAB3-41B0-8A85-88FAC01B5548}" destId="{75556EBA-404C-46A7-8ABC-70DDBF0C2E34}" srcOrd="0" destOrd="0" presId="urn:microsoft.com/office/officeart/2005/8/layout/vList2"/>
    <dgm:cxn modelId="{3008B0AF-7019-45C1-9B62-4139F83EF4D7}" srcId="{AC9D9B95-D398-4ACF-9BDE-C68C79D09776}" destId="{B69EB838-AAB3-41B0-8A85-88FAC01B5548}" srcOrd="2" destOrd="0" parTransId="{2172FA16-9479-4CDB-B16C-987770D41108}" sibTransId="{71B3691F-4044-478C-A60D-15A3DDB2AD9B}"/>
    <dgm:cxn modelId="{3AA41CF8-45C8-4C55-A539-D77E54863C13}" type="presOf" srcId="{6160878E-3C85-4543-8F7D-6DB0F1D1BC91}" destId="{B5733707-61C8-4D1B-92A0-5D5676415036}" srcOrd="0" destOrd="0" presId="urn:microsoft.com/office/officeart/2005/8/layout/vList2"/>
    <dgm:cxn modelId="{53BA2CB8-021E-485D-B96F-CD26133C04BC}" type="presParOf" srcId="{85C34313-5624-48DA-8391-6FD8EFBB7A88}" destId="{396C0C3F-45A9-40C8-91FB-B135282FC7BB}" srcOrd="0" destOrd="0" presId="urn:microsoft.com/office/officeart/2005/8/layout/vList2"/>
    <dgm:cxn modelId="{8033ECC2-66F0-478A-9F61-47956896141F}" type="presParOf" srcId="{85C34313-5624-48DA-8391-6FD8EFBB7A88}" destId="{59BAFC98-DAE0-4180-B772-1ECF9DAEA56A}" srcOrd="1" destOrd="0" presId="urn:microsoft.com/office/officeart/2005/8/layout/vList2"/>
    <dgm:cxn modelId="{F39451F0-D8AF-4AE3-AD58-8F06A9FAAF38}" type="presParOf" srcId="{85C34313-5624-48DA-8391-6FD8EFBB7A88}" destId="{C3A9EA99-9691-4C33-983B-25E81FF9BA3B}" srcOrd="2" destOrd="0" presId="urn:microsoft.com/office/officeart/2005/8/layout/vList2"/>
    <dgm:cxn modelId="{DEDEB983-D06D-4074-A999-BCDAC4CA991F}" type="presParOf" srcId="{85C34313-5624-48DA-8391-6FD8EFBB7A88}" destId="{41A09730-347F-4DEE-92EB-7389EAD42736}" srcOrd="3" destOrd="0" presId="urn:microsoft.com/office/officeart/2005/8/layout/vList2"/>
    <dgm:cxn modelId="{C5B8EAAF-BF9D-46B0-BE5E-F94B7659EDEF}" type="presParOf" srcId="{85C34313-5624-48DA-8391-6FD8EFBB7A88}" destId="{75556EBA-404C-46A7-8ABC-70DDBF0C2E34}" srcOrd="4" destOrd="0" presId="urn:microsoft.com/office/officeart/2005/8/layout/vList2"/>
    <dgm:cxn modelId="{89B76266-1354-4A3F-A3BB-F841EA6D2FAE}" type="presParOf" srcId="{85C34313-5624-48DA-8391-6FD8EFBB7A88}" destId="{0E3D728E-AD62-4327-B4BE-A6607BD34ADF}" srcOrd="5" destOrd="0" presId="urn:microsoft.com/office/officeart/2005/8/layout/vList2"/>
    <dgm:cxn modelId="{22FD4046-8221-4EE3-A31B-B7B7AE47421E}" type="presParOf" srcId="{85C34313-5624-48DA-8391-6FD8EFBB7A88}" destId="{B5733707-61C8-4D1B-92A0-5D5676415036}" srcOrd="6" destOrd="0" presId="urn:microsoft.com/office/officeart/2005/8/layout/vList2"/>
  </dgm:cxnLst>
  <dgm:bg/>
  <dgm:whole/>
  <dgm:extLst>
    <a:ext uri="http://schemas.microsoft.com/office/drawing/2008/diagram">
      <dsp:dataModelExt relId="rId6" minVer="http://schemas.openxmlformats.org/drawingml/2006/diagram"/>
    </a:ext>
  </dgm:extLst>
</dgm:dataModel>
</file>

<file path=ppt/diagrams/drawing1.xml><?xml version="1.0" encoding="utf-8"?>
<dsp:drawing xmlns:w="http://schemas.openxmlformats.org/wordprocessingml/2006/main" xmlns:m="http://schemas.openxmlformats.org/officeDocument/2006/math" xmlns:w14="http://schemas.microsoft.com/office/word/2010/wordml" xmlns:r="http://schemas.openxmlformats.org/officeDocument/2006/relationships" xmlns:wp="http://schemas.openxmlformats.org/drawingml/2006/wordprocessingDrawing" xmlns:a="http://schemas.openxmlformats.org/drawingml/2006/main" xmlns:wp14="http://schemas.microsoft.com/office/word/2010/wordprocessingDrawing" xmlns:w15="http://schemas.microsoft.com/office/word/2012/wordml" xmlns:mc="http://schemas.openxmlformats.org/markup-compatibility/2006" xmlns:sl="http://schemas.openxmlformats.org/schemaLibrary/2006/main" xmlns:wne="http://schemas.microsoft.com/office/word/2006/wordml" xmlns:c="http://schemas.openxmlformats.org/drawingml/2006/chart" xmlns:cdr="http://schemas.openxmlformats.org/drawingml/2006/chartDrawing" xmlns:c14="http://schemas.microsoft.com/office/drawing/2007/8/2/chart" xmlns:dgm="http://schemas.openxmlformats.org/drawingml/2006/diagram" xmlns:pic="http://schemas.openxmlformats.org/drawingml/2006/picture" xmlns:xdr="http://schemas.openxmlformats.org/drawingml/2006/spreadsheetDrawing" xmlns:dsp="http://schemas.microsoft.com/office/drawing/2008/diagram" xmlns:xvml="urn:schemas-microsoft-com:office:excel" xmlns:o="urn:schemas-microsoft-com:office:office" xmlns:v="urn:schemas-microsoft-com:vml" xmlns:w10="urn:schemas-microsoft-com:office:word" xmlns:pvml="urn:schemas-microsoft-com:office:powerpoint" xmlns:cppr="http://schemas.microsoft.com/office/2006/coverPageProps" xmlns:odx="http://opendope.org/xpaths" xmlns:odc="http://opendope.org/conditions" xmlns:odq="http://opendope.org/questions" xmlns:oda="http://opendope.org/answers" xmlns:odi="http://opendope.org/components" xmlns:odgm="http://opendope.org/SmartArt/DataHierarchy" xmlns:b="http://schemas.openxmlformats.org/officeDocument/2006/bibliography" xmlns:wps="http://schemas.microsoft.com/office/word/2010/wordprocessingShape" xmlns:w16se="http://schemas.microsoft.com/office/word/2015/wordml/symex" xmlns:w16cid="http://schemas.microsoft.com/office/word/2016/wordml/cid" xmlns:wetp="http://schemas.microsoft.com/office/webextensions/taskpanes/2010/11" xmlns:we="http://schemas.microsoft.com/office/webextensions/webextension/2010/11" xmlns:comp="http://schemas.openxmlformats.org/drawingml/2006/compatibility" xmlns:lc="http://schemas.openxmlformats.org/drawingml/2006/lockedCanvas">
  <dsp:spTree>
    <dsp:nvGrpSpPr>
      <dsp:cNvPr id="0" name=""/>
      <dsp:cNvGrpSpPr/>
    </dsp:nvGrpSpPr>
    <dsp:grpSpPr/>
    <dsp:sp modelId="{41EC7308-A9AE-4D0B-B785-CF5668A52EB5}">
      <dsp:nvSpPr>
        <dsp:cNvPr id="0" name=""/>
        <dsp:cNvSpPr/>
      </dsp:nvSpPr>
      <dsp:spPr>
        <a:xfrm>
          <a:off x="0" y="521999"/>
          <a:ext cx="2519999" cy="15120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false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false" vert="horz" wrap="square" lIns="72390" tIns="72390" rIns="72390" bIns="72390" numCol="1" spcCol="1270" anchor="ctr" anchorCtr="false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b="false" kern="1200"/>
            <a:t>Nevyplněné indikátory dle právního aktu</a:t>
          </a:r>
          <a:endParaRPr lang="en-US" sz="1900" kern="1200"/>
        </a:p>
      </dsp:txBody>
      <dsp:txXfrm>
        <a:off x="0" y="521999"/>
        <a:ext cx="2519999" cy="1512000"/>
      </dsp:txXfrm>
    </dsp:sp>
    <dsp:sp modelId="{561456AD-9D6D-4C7B-957D-8B639A078B10}">
      <dsp:nvSpPr>
        <dsp:cNvPr id="0" name=""/>
        <dsp:cNvSpPr/>
      </dsp:nvSpPr>
      <dsp:spPr>
        <a:xfrm>
          <a:off x="2772000" y="521999"/>
          <a:ext cx="2519999" cy="15120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false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false" vert="horz" wrap="square" lIns="72390" tIns="72390" rIns="72390" bIns="72390" numCol="1" spcCol="1270" anchor="ctr" anchorCtr="false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b="false" kern="1200"/>
            <a:t>Nedoložení printscreenů zabydlených domácností</a:t>
          </a:r>
          <a:endParaRPr lang="en-US" sz="1900" kern="1200"/>
        </a:p>
      </dsp:txBody>
      <dsp:txXfrm>
        <a:off x="2772000" y="521999"/>
        <a:ext cx="2519999" cy="1512000"/>
      </dsp:txXfrm>
    </dsp:sp>
    <dsp:sp modelId="{C08F9E27-2D7D-40D4-B4B5-DF9306524BAF}">
      <dsp:nvSpPr>
        <dsp:cNvPr id="0" name=""/>
        <dsp:cNvSpPr/>
      </dsp:nvSpPr>
      <dsp:spPr>
        <a:xfrm>
          <a:off x="5544000" y="521999"/>
          <a:ext cx="2519999" cy="15120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false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false" vert="horz" wrap="square" lIns="72390" tIns="72390" rIns="72390" bIns="72390" numCol="1" spcCol="1270" anchor="ctr" anchorCtr="false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b="false" kern="1200"/>
            <a:t>Nevyplnění horizontálních principů</a:t>
          </a:r>
          <a:endParaRPr lang="en-US" sz="1900" kern="1200"/>
        </a:p>
      </dsp:txBody>
      <dsp:txXfrm>
        <a:off x="5544000" y="521999"/>
        <a:ext cx="2519999" cy="1512000"/>
      </dsp:txXfrm>
    </dsp:sp>
    <dsp:sp modelId="{FCA823B8-B682-493E-B823-58301B8E9CF2}">
      <dsp:nvSpPr>
        <dsp:cNvPr id="0" name=""/>
        <dsp:cNvSpPr/>
      </dsp:nvSpPr>
      <dsp:spPr>
        <a:xfrm>
          <a:off x="1386000" y="2286000"/>
          <a:ext cx="2519999" cy="15120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false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false" vert="horz" wrap="square" lIns="72390" tIns="72390" rIns="72390" bIns="72390" numCol="1" spcCol="1270" anchor="ctr" anchorCtr="false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b="false" kern="1200"/>
            <a:t>Neurčitý popis KA</a:t>
          </a:r>
          <a:endParaRPr lang="en-US" sz="1900" kern="1200"/>
        </a:p>
      </dsp:txBody>
      <dsp:txXfrm>
        <a:off x="1386000" y="2286000"/>
        <a:ext cx="2519999" cy="1512000"/>
      </dsp:txXfrm>
    </dsp:sp>
    <dsp:sp modelId="{F7FA05D9-B885-4BDA-AC6F-E4CE6C2B9D93}">
      <dsp:nvSpPr>
        <dsp:cNvPr id="0" name=""/>
        <dsp:cNvSpPr/>
      </dsp:nvSpPr>
      <dsp:spPr>
        <a:xfrm>
          <a:off x="4158000" y="2285999"/>
          <a:ext cx="2519999" cy="15120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false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false" vert="horz" wrap="square" lIns="72390" tIns="72390" rIns="72390" bIns="72390" numCol="1" spcCol="1270" anchor="ctr" anchorCtr="false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b="false" kern="1200"/>
            <a:t>Nesprávně vyplněné/nevyplněné SDP</a:t>
          </a:r>
          <a:endParaRPr lang="en-US" sz="1900" kern="1200"/>
        </a:p>
      </dsp:txBody>
      <dsp:txXfrm>
        <a:off x="4158000" y="2285999"/>
        <a:ext cx="2519999" cy="1512000"/>
      </dsp:txXfrm>
    </dsp:sp>
  </dsp:spTree>
</dsp:drawing>
</file>

<file path=ppt/diagrams/drawing2.xml><?xml version="1.0" encoding="utf-8"?>
<dsp:drawing xmlns:w="http://schemas.openxmlformats.org/wordprocessingml/2006/main" xmlns:m="http://schemas.openxmlformats.org/officeDocument/2006/math" xmlns:w14="http://schemas.microsoft.com/office/word/2010/wordml" xmlns:r="http://schemas.openxmlformats.org/officeDocument/2006/relationships" xmlns:wp="http://schemas.openxmlformats.org/drawingml/2006/wordprocessingDrawing" xmlns:a="http://schemas.openxmlformats.org/drawingml/2006/main" xmlns:wp14="http://schemas.microsoft.com/office/word/2010/wordprocessingDrawing" xmlns:w15="http://schemas.microsoft.com/office/word/2012/wordml" xmlns:mc="http://schemas.openxmlformats.org/markup-compatibility/2006" xmlns:sl="http://schemas.openxmlformats.org/schemaLibrary/2006/main" xmlns:wne="http://schemas.microsoft.com/office/word/2006/wordml" xmlns:c="http://schemas.openxmlformats.org/drawingml/2006/chart" xmlns:cdr="http://schemas.openxmlformats.org/drawingml/2006/chartDrawing" xmlns:c14="http://schemas.microsoft.com/office/drawing/2007/8/2/chart" xmlns:dgm="http://schemas.openxmlformats.org/drawingml/2006/diagram" xmlns:pic="http://schemas.openxmlformats.org/drawingml/2006/picture" xmlns:xdr="http://schemas.openxmlformats.org/drawingml/2006/spreadsheetDrawing" xmlns:dsp="http://schemas.microsoft.com/office/drawing/2008/diagram" xmlns:xvml="urn:schemas-microsoft-com:office:excel" xmlns:o="urn:schemas-microsoft-com:office:office" xmlns:v="urn:schemas-microsoft-com:vml" xmlns:w10="urn:schemas-microsoft-com:office:word" xmlns:pvml="urn:schemas-microsoft-com:office:powerpoint" xmlns:cppr="http://schemas.microsoft.com/office/2006/coverPageProps" xmlns:odx="http://opendope.org/xpaths" xmlns:odc="http://opendope.org/conditions" xmlns:odq="http://opendope.org/questions" xmlns:oda="http://opendope.org/answers" xmlns:odi="http://opendope.org/components" xmlns:odgm="http://opendope.org/SmartArt/DataHierarchy" xmlns:b="http://schemas.openxmlformats.org/officeDocument/2006/bibliography" xmlns:wps="http://schemas.microsoft.com/office/word/2010/wordprocessingShape" xmlns:w16se="http://schemas.microsoft.com/office/word/2015/wordml/symex" xmlns:w16cid="http://schemas.microsoft.com/office/word/2016/wordml/cid" xmlns:wetp="http://schemas.microsoft.com/office/webextensions/taskpanes/2010/11" xmlns:we="http://schemas.microsoft.com/office/webextensions/webextension/2010/11" xmlns:comp="http://schemas.openxmlformats.org/drawingml/2006/compatibility" xmlns:lc="http://schemas.openxmlformats.org/drawingml/2006/lockedCanvas">
  <dsp:spTree>
    <dsp:nvGrpSpPr>
      <dsp:cNvPr id="0" name=""/>
      <dsp:cNvGrpSpPr/>
    </dsp:nvGrpSpPr>
    <dsp:grpSpPr/>
    <dsp:sp modelId="{396C0C3F-45A9-40C8-91FB-B135282FC7BB}">
      <dsp:nvSpPr>
        <dsp:cNvPr id="0" name=""/>
        <dsp:cNvSpPr/>
      </dsp:nvSpPr>
      <dsp:spPr>
        <a:xfrm>
          <a:off x="0" y="284579"/>
          <a:ext cx="3960000" cy="8880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false" vert="horz" wrap="square" lIns="87630" tIns="87630" rIns="87630" bIns="87630" numCol="1" spcCol="1270" anchor="ctr" anchorCtr="false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300" kern="1200"/>
            <a:t>Nevyplněná požadovaná částka</a:t>
          </a:r>
          <a:endParaRPr lang="en-US" sz="2300" kern="1200"/>
        </a:p>
      </dsp:txBody>
      <dsp:txXfrm>
        <a:off x="43350" y="327929"/>
        <a:ext cx="3873300" cy="801330"/>
      </dsp:txXfrm>
    </dsp:sp>
    <dsp:sp modelId="{C3A9EA99-9691-4C33-983B-25E81FF9BA3B}">
      <dsp:nvSpPr>
        <dsp:cNvPr id="0" name=""/>
        <dsp:cNvSpPr/>
      </dsp:nvSpPr>
      <dsp:spPr>
        <a:xfrm>
          <a:off x="0" y="1238849"/>
          <a:ext cx="3960000" cy="8880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false" vert="horz" wrap="square" lIns="87630" tIns="87630" rIns="87630" bIns="87630" numCol="1" spcCol="1270" anchor="ctr" anchorCtr="false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300" kern="1200"/>
            <a:t>Požadovány Jiné výdaje, nicméně chybí popis výdajů</a:t>
          </a:r>
          <a:endParaRPr lang="en-US" sz="2300" kern="1200"/>
        </a:p>
      </dsp:txBody>
      <dsp:txXfrm>
        <a:off x="43350" y="1282199"/>
        <a:ext cx="3873300" cy="801330"/>
      </dsp:txXfrm>
    </dsp:sp>
    <dsp:sp modelId="{75556EBA-404C-46A7-8ABC-70DDBF0C2E34}">
      <dsp:nvSpPr>
        <dsp:cNvPr id="0" name=""/>
        <dsp:cNvSpPr/>
      </dsp:nvSpPr>
      <dsp:spPr>
        <a:xfrm>
          <a:off x="0" y="2193120"/>
          <a:ext cx="3960000" cy="8880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false" vert="horz" wrap="square" lIns="87630" tIns="87630" rIns="87630" bIns="87630" numCol="1" spcCol="1270" anchor="ctr" anchorCtr="false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300" kern="1200"/>
            <a:t>Nesoulad hodin soupiska x pracovní výkaz</a:t>
          </a:r>
          <a:endParaRPr lang="en-US" sz="2300" kern="1200"/>
        </a:p>
      </dsp:txBody>
      <dsp:txXfrm>
        <a:off x="43350" y="2236470"/>
        <a:ext cx="3873300" cy="801330"/>
      </dsp:txXfrm>
    </dsp:sp>
    <dsp:sp modelId="{B5733707-61C8-4D1B-92A0-5D5676415036}">
      <dsp:nvSpPr>
        <dsp:cNvPr id="0" name=""/>
        <dsp:cNvSpPr/>
      </dsp:nvSpPr>
      <dsp:spPr>
        <a:xfrm>
          <a:off x="0" y="3147390"/>
          <a:ext cx="3960000" cy="8880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false" vert="horz" wrap="square" lIns="87630" tIns="87630" rIns="87630" bIns="87630" numCol="1" spcCol="1270" anchor="ctr" anchorCtr="false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300" kern="1200"/>
            <a:t>Chybí ČP</a:t>
          </a:r>
          <a:endParaRPr lang="en-US" sz="2300" kern="1200"/>
        </a:p>
      </dsp:txBody>
      <dsp:txXfrm>
        <a:off x="43350" y="3190740"/>
        <a:ext cx="3873300" cy="801330"/>
      </dsp:txXfrm>
    </dsp:sp>
  </dsp:spTree>
</dsp:drawing>
</file>

<file path=ppt/diagrams/layout1.xml><?xml version="1.0" encoding="utf-8"?>
<dgm:layoutDef xmlns:w="http://schemas.openxmlformats.org/wordprocessingml/2006/main" xmlns:m="http://schemas.openxmlformats.org/officeDocument/2006/math" xmlns:w14="http://schemas.microsoft.com/office/word/2010/wordml" xmlns:r="http://schemas.openxmlformats.org/officeDocument/2006/relationships" xmlns:wp="http://schemas.openxmlformats.org/drawingml/2006/wordprocessingDrawing" xmlns:a="http://schemas.openxmlformats.org/drawingml/2006/main" xmlns:wp14="http://schemas.microsoft.com/office/word/2010/wordprocessingDrawing" xmlns:w15="http://schemas.microsoft.com/office/word/2012/wordml" xmlns:mc="http://schemas.openxmlformats.org/markup-compatibility/2006" xmlns:sl="http://schemas.openxmlformats.org/schemaLibrary/2006/main" xmlns:wne="http://schemas.microsoft.com/office/word/2006/wordml" xmlns:c="http://schemas.openxmlformats.org/drawingml/2006/chart" xmlns:cdr="http://schemas.openxmlformats.org/drawingml/2006/chartDrawing" xmlns:c14="http://schemas.microsoft.com/office/drawing/2007/8/2/chart" xmlns:dgm="http://schemas.openxmlformats.org/drawingml/2006/diagram" xmlns:pic="http://schemas.openxmlformats.org/drawingml/2006/picture" xmlns:xdr="http://schemas.openxmlformats.org/drawingml/2006/spreadsheetDrawing" xmlns:dsp="http://schemas.microsoft.com/office/drawing/2008/diagram" xmlns:xvml="urn:schemas-microsoft-com:office:excel" xmlns:o="urn:schemas-microsoft-com:office:office" xmlns:v="urn:schemas-microsoft-com:vml" xmlns:w10="urn:schemas-microsoft-com:office:word" xmlns:pvml="urn:schemas-microsoft-com:office:powerpoint" xmlns:cppr="http://schemas.microsoft.com/office/2006/coverPageProps" xmlns:odx="http://opendope.org/xpaths" xmlns:odc="http://opendope.org/conditions" xmlns:odq="http://opendope.org/questions" xmlns:oda="http://opendope.org/answers" xmlns:odi="http://opendope.org/components" xmlns:odgm="http://opendope.org/SmartArt/DataHierarchy" xmlns:b="http://schemas.openxmlformats.org/officeDocument/2006/bibliography" xmlns:wps="http://schemas.microsoft.com/office/word/2010/wordprocessingShape" xmlns:w16se="http://schemas.microsoft.com/office/word/2015/wordml/symex" xmlns:w16cid="http://schemas.microsoft.com/office/word/2016/wordml/cid" xmlns:wetp="http://schemas.microsoft.com/office/webextensions/taskpanes/2010/11" xmlns:we="http://schemas.microsoft.com/office/webextensions/webextension/2010/11" xmlns:comp="http://schemas.openxmlformats.org/drawingml/2006/compatibility" xmlns:lc="http://schemas.openxmlformats.org/drawingml/2006/lockedCanvas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true"/>
        </dgm:pt>
        <dgm:pt modelId="2">
          <dgm:prSet phldr="true"/>
        </dgm:pt>
        <dgm:pt modelId="3">
          <dgm:prSet phldr="true"/>
        </dgm:pt>
        <dgm:pt modelId="4">
          <dgm:prSet phldr="true"/>
        </dgm:pt>
        <dgm:pt modelId="5">
          <dgm:prSet phldr="true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 axis="" ptType="" hideLastTrans="" st="" cnt="" step="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r:blip="">
      <dgm:adjLst/>
    </dgm:shape>
    <dgm:presOf axis="" ptType="" hideLastTrans="" st="" cnt="" step=""/>
    <dgm:constrLst>
      <dgm:constr type="w" for="ch" forName="node" refType="w"/>
      <dgm:constr fact="0.6" type="h" for="ch" forName="node" refType="w" refFor="ch" refForName="node"/>
      <dgm:constr fact="0.1" type="w" for="ch" forName="sibTrans" refType="w" refFor="ch" refForName="node"/>
      <dgm:constr type="sp" refType="w" refFor="ch" refForName="sibTrans"/>
      <dgm:constr op="equ" val="65.0" type="primFontSz" for="ch" forName="node"/>
    </dgm:constrLst>
    <dgm:ruleLst/>
    <dgm:forEach name="Name3" axis="ch" ptType="node" hideLastTrans="" st="" cnt="" step="">
      <dgm:layoutNode name="node">
        <dgm:varLst>
          <dgm:bulletEnabled val="true"/>
        </dgm:varLst>
        <dgm:alg type="tx"/>
        <dgm:shape type="rect" r:blip="">
          <dgm:adjLst/>
        </dgm:shape>
        <dgm:presOf axis="desOrSelf" ptType="node" hideLastTrans="" st="" cnt="" step=""/>
        <dgm:constrLst>
          <dgm:constr fact="0.3" type="lMarg" refType="primFontSz"/>
          <dgm:constr fact="0.3" type="rMarg" refType="primFontSz"/>
          <dgm:constr fact="0.3" type="tMarg" refType="primFontSz"/>
          <dgm:constr fact="0.3" type="bMarg" refType="primFontSz"/>
        </dgm:constrLst>
        <dgm:ruleLst>
          <dgm:rule val="5.0" fact="NaN" max="NaN" type="primFontSz"/>
        </dgm:ruleLst>
      </dgm:layoutNode>
      <dgm:forEach name="Name4" axis="followSib" ptType="sibTrans" hideLastTrans="" st="" cnt="1" step="">
        <dgm:layoutNode name="sibTrans">
          <dgm:alg type="sp"/>
          <dgm:shape r:blip="">
            <dgm:adjLst/>
          </dgm:shape>
          <dgm:presOf axis="" ptType="" hideLastTrans="" st="" cnt="" step=""/>
          <dgm:constrLst/>
          <dgm:ruleLst/>
        </dgm:layoutNode>
      </dgm:forEach>
    </dgm:forEach>
  </dgm:layoutNode>
</dgm:layoutDef>
</file>

<file path=ppt/diagrams/layout2.xml><?xml version="1.0" encoding="utf-8"?>
<dgm:layoutDef xmlns:w="http://schemas.openxmlformats.org/wordprocessingml/2006/main" xmlns:m="http://schemas.openxmlformats.org/officeDocument/2006/math" xmlns:w14="http://schemas.microsoft.com/office/word/2010/wordml" xmlns:r="http://schemas.openxmlformats.org/officeDocument/2006/relationships" xmlns:wp="http://schemas.openxmlformats.org/drawingml/2006/wordprocessingDrawing" xmlns:a="http://schemas.openxmlformats.org/drawingml/2006/main" xmlns:wp14="http://schemas.microsoft.com/office/word/2010/wordprocessingDrawing" xmlns:w15="http://schemas.microsoft.com/office/word/2012/wordml" xmlns:mc="http://schemas.openxmlformats.org/markup-compatibility/2006" xmlns:sl="http://schemas.openxmlformats.org/schemaLibrary/2006/main" xmlns:wne="http://schemas.microsoft.com/office/word/2006/wordml" xmlns:c="http://schemas.openxmlformats.org/drawingml/2006/chart" xmlns:cdr="http://schemas.openxmlformats.org/drawingml/2006/chartDrawing" xmlns:c14="http://schemas.microsoft.com/office/drawing/2007/8/2/chart" xmlns:dgm="http://schemas.openxmlformats.org/drawingml/2006/diagram" xmlns:pic="http://schemas.openxmlformats.org/drawingml/2006/picture" xmlns:xdr="http://schemas.openxmlformats.org/drawingml/2006/spreadsheetDrawing" xmlns:dsp="http://schemas.microsoft.com/office/drawing/2008/diagram" xmlns:xvml="urn:schemas-microsoft-com:office:excel" xmlns:o="urn:schemas-microsoft-com:office:office" xmlns:v="urn:schemas-microsoft-com:vml" xmlns:w10="urn:schemas-microsoft-com:office:word" xmlns:pvml="urn:schemas-microsoft-com:office:powerpoint" xmlns:cppr="http://schemas.microsoft.com/office/2006/coverPageProps" xmlns:odx="http://opendope.org/xpaths" xmlns:odc="http://opendope.org/conditions" xmlns:odq="http://opendope.org/questions" xmlns:oda="http://opendope.org/answers" xmlns:odi="http://opendope.org/components" xmlns:odgm="http://opendope.org/SmartArt/DataHierarchy" xmlns:b="http://schemas.openxmlformats.org/officeDocument/2006/bibliography" xmlns:wps="http://schemas.microsoft.com/office/word/2010/wordprocessingShape" xmlns:w16se="http://schemas.microsoft.com/office/word/2015/wordml/symex" xmlns:w16cid="http://schemas.microsoft.com/office/word/2016/wordml/cid" xmlns:wetp="http://schemas.microsoft.com/office/webextensions/taskpanes/2010/11" xmlns:we="http://schemas.microsoft.com/office/webextensions/webextension/2010/11" xmlns:comp="http://schemas.openxmlformats.org/drawingml/2006/compatibility" xmlns:lc="http://schemas.openxmlformats.org/drawingml/2006/lockedCanvas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true"/>
        </dgm:pt>
        <dgm:pt modelId="11">
          <dgm:prSet phldr="true"/>
        </dgm:pt>
        <dgm:pt modelId="2">
          <dgm:prSet phldr="true"/>
        </dgm:pt>
        <dgm:pt modelId="21">
          <dgm:prSet phldr="true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r:blip="">
      <dgm:adjLst/>
    </dgm:shape>
    <dgm:presOf axis="" ptType="" hideLastTrans="" st="" cnt="" step=""/>
    <dgm:constrLst>
      <dgm:constr type="w" for="ch" forName="parentText" refType="w"/>
      <dgm:constr fact="0.52" type="h" for="ch" forName="parentText" refType="primFontSz" refFor="ch" refForName="parentText"/>
      <dgm:constr type="w" for="ch" forName="childText" refType="w"/>
      <dgm:constr fact="0.46" type="h" for="ch" forName="childText" refType="primFontSz" refFor="ch" refForName="parentText"/>
      <dgm:constr op="equ" type="h" for="ch" forName="parentText"/>
      <dgm:constr op="equ" val="65.0" type="primFontSz" for="ch" forName="parentText"/>
      <dgm:constr op="equ" type="primFontSz" for="ch" forName="childText" refType="primFontSz" refFor="ch" refForName="parentText"/>
      <dgm:constr fact="0.08" type="h" for="ch" forName="spacer" refType="primFontSz" refFor="ch" refForName="parentText"/>
    </dgm:constrLst>
    <dgm:ruleLst>
      <dgm:rule val="5.0" fact="NaN" max="NaN" type="primFontSz" for="ch" forName="parentText"/>
    </dgm:ruleLst>
    <dgm:forEach name="Name0" axis="ch" ptType="node" hideLastTrans="" st="" cnt="" step="">
      <dgm:layoutNode name="parentText" styleLbl="node1">
        <dgm:varLst>
          <dgm:chMax val="0"/>
          <dgm:bulletEnabled val="true"/>
        </dgm:varLst>
        <dgm:alg type="tx">
          <dgm:param type="parTxLTRAlign" val="l"/>
          <dgm:param type="parTxRTLAlign" val="r"/>
        </dgm:alg>
        <dgm:shape type="roundRect" r:blip="">
          <dgm:adjLst/>
        </dgm:shape>
        <dgm:presOf axis="self" ptType="" hideLastTrans="" st="" cnt="" step=""/>
        <dgm:constrLst>
          <dgm:constr fact="0.3" type="tMarg" refType="primFontSz"/>
          <dgm:constr fact="0.3" type="bMarg" refType="primFontSz"/>
          <dgm:constr fact="0.3" type="lMarg" refType="primFontSz"/>
          <dgm:constr fact="0.3" type="rMarg" refType="primFontSz"/>
        </dgm:constrLst>
        <dgm:ruleLst>
          <dgm:rule val="INF" fact="NaN" max="NaN" type="h"/>
        </dgm:ruleLst>
      </dgm:layoutNode>
      <dgm:choose name="Name1">
        <dgm:if name="Name2" func="cnt" op="gte" val="1" axis="ch" ptType="node" hideLastTrans="" st="" cnt="" step="">
          <dgm:layoutNode name="childText" styleLbl="revTx">
            <dgm:varLst>
              <dgm:bulletEnabled val="true"/>
            </dgm:varLst>
            <dgm:alg type="tx">
              <dgm:param type="stBulletLvl" val="1"/>
              <dgm:param type="lnSpAfChP" val="20"/>
            </dgm:alg>
            <dgm:shape type="rect" r:blip="">
              <dgm:adjLst/>
            </dgm:shape>
            <dgm:presOf axis="des" ptType="node" hideLastTrans="" st="" cnt="" step=""/>
            <dgm:constrLst>
              <dgm:constr fact="0.1" type="tMarg" refType="primFontSz"/>
              <dgm:constr fact="0.1" type="bMarg" refType="primFontSz"/>
              <dgm:constr fact="0.09" type="lMarg" refType="w"/>
            </dgm:constrLst>
            <dgm:ruleLst>
              <dgm:rule val="INF" fact="NaN" max="NaN" type="h"/>
            </dgm:ruleLst>
          </dgm:layoutNode>
        </dgm:if>
        <dgm:else name="Name3">
          <dgm:choose name="Name4">
            <dgm:if name="Name5" func="cnt" op="gte" val="2" axis="par ch" ptType="doc node" hideLastTrans="" st="" cnt="" step="">
              <dgm:forEach name="Name6" axis="followSib" ptType="sibTrans" hideLastTrans="" st="" cnt="1" step="">
                <dgm:layoutNode name="spacer">
                  <dgm:alg type="sp"/>
                  <dgm:shape r:blip="">
                    <dgm:adjLst/>
                  </dgm:shape>
                  <dgm:presOf axis="" ptType="" hideLastTrans="" st="" cnt="" step=""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w="http://schemas.openxmlformats.org/wordprocessingml/2006/main" xmlns:m="http://schemas.openxmlformats.org/officeDocument/2006/math" xmlns:w14="http://schemas.microsoft.com/office/word/2010/wordml" xmlns:r="http://schemas.openxmlformats.org/officeDocument/2006/relationships" xmlns:wp="http://schemas.openxmlformats.org/drawingml/2006/wordprocessingDrawing" xmlns:a="http://schemas.openxmlformats.org/drawingml/2006/main" xmlns:wp14="http://schemas.microsoft.com/office/word/2010/wordprocessingDrawing" xmlns:w15="http://schemas.microsoft.com/office/word/2012/wordml" xmlns:mc="http://schemas.openxmlformats.org/markup-compatibility/2006" xmlns:sl="http://schemas.openxmlformats.org/schemaLibrary/2006/main" xmlns:wne="http://schemas.microsoft.com/office/word/2006/wordml" xmlns:c="http://schemas.openxmlformats.org/drawingml/2006/chart" xmlns:cdr="http://schemas.openxmlformats.org/drawingml/2006/chartDrawing" xmlns:c14="http://schemas.microsoft.com/office/drawing/2007/8/2/chart" xmlns:dgm="http://schemas.openxmlformats.org/drawingml/2006/diagram" xmlns:pic="http://schemas.openxmlformats.org/drawingml/2006/picture" xmlns:xdr="http://schemas.openxmlformats.org/drawingml/2006/spreadsheetDrawing" xmlns:dsp="http://schemas.microsoft.com/office/drawing/2008/diagram" xmlns:xvml="urn:schemas-microsoft-com:office:excel" xmlns:o="urn:schemas-microsoft-com:office:office" xmlns:v="urn:schemas-microsoft-com:vml" xmlns:w10="urn:schemas-microsoft-com:office:word" xmlns:pvml="urn:schemas-microsoft-com:office:powerpoint" xmlns:cppr="http://schemas.microsoft.com/office/2006/coverPageProps" xmlns:odx="http://opendope.org/xpaths" xmlns:odc="http://opendope.org/conditions" xmlns:odq="http://opendope.org/questions" xmlns:oda="http://opendope.org/answers" xmlns:odi="http://opendope.org/components" xmlns:odgm="http://opendope.org/SmartArt/DataHierarchy" xmlns:b="http://schemas.openxmlformats.org/officeDocument/2006/bibliography" xmlns:wps="http://schemas.microsoft.com/office/word/2010/wordprocessingShape" xmlns:w16se="http://schemas.microsoft.com/office/word/2015/wordml/symex" xmlns:w16cid="http://schemas.microsoft.com/office/word/2016/wordml/cid" xmlns:wetp="http://schemas.microsoft.com/office/webextensions/taskpanes/2010/11" xmlns:we="http://schemas.microsoft.com/office/webextensions/webextension/2010/11" xmlns:comp="http://schemas.openxmlformats.org/drawingml/2006/compatibility" xmlns:lc="http://schemas.openxmlformats.org/drawingml/2006/lockedCanvas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w="http://schemas.openxmlformats.org/wordprocessingml/2006/main" xmlns:m="http://schemas.openxmlformats.org/officeDocument/2006/math" xmlns:w14="http://schemas.microsoft.com/office/word/2010/wordml" xmlns:r="http://schemas.openxmlformats.org/officeDocument/2006/relationships" xmlns:wp="http://schemas.openxmlformats.org/drawingml/2006/wordprocessingDrawing" xmlns:a="http://schemas.openxmlformats.org/drawingml/2006/main" xmlns:wp14="http://schemas.microsoft.com/office/word/2010/wordprocessingDrawing" xmlns:w15="http://schemas.microsoft.com/office/word/2012/wordml" xmlns:mc="http://schemas.openxmlformats.org/markup-compatibility/2006" xmlns:sl="http://schemas.openxmlformats.org/schemaLibrary/2006/main" xmlns:wne="http://schemas.microsoft.com/office/word/2006/wordml" xmlns:c="http://schemas.openxmlformats.org/drawingml/2006/chart" xmlns:cdr="http://schemas.openxmlformats.org/drawingml/2006/chartDrawing" xmlns:c14="http://schemas.microsoft.com/office/drawing/2007/8/2/chart" xmlns:dgm="http://schemas.openxmlformats.org/drawingml/2006/diagram" xmlns:pic="http://schemas.openxmlformats.org/drawingml/2006/picture" xmlns:xdr="http://schemas.openxmlformats.org/drawingml/2006/spreadsheetDrawing" xmlns:dsp="http://schemas.microsoft.com/office/drawing/2008/diagram" xmlns:xvml="urn:schemas-microsoft-com:office:excel" xmlns:o="urn:schemas-microsoft-com:office:office" xmlns:v="urn:schemas-microsoft-com:vml" xmlns:w10="urn:schemas-microsoft-com:office:word" xmlns:pvml="urn:schemas-microsoft-com:office:powerpoint" xmlns:cppr="http://schemas.microsoft.com/office/2006/coverPageProps" xmlns:odx="http://opendope.org/xpaths" xmlns:odc="http://opendope.org/conditions" xmlns:odq="http://opendope.org/questions" xmlns:oda="http://opendope.org/answers" xmlns:odi="http://opendope.org/components" xmlns:odgm="http://opendope.org/SmartArt/DataHierarchy" xmlns:b="http://schemas.openxmlformats.org/officeDocument/2006/bibliography" xmlns:wps="http://schemas.microsoft.com/office/word/2010/wordprocessingShape" xmlns:w16se="http://schemas.microsoft.com/office/word/2015/wordml/symex" xmlns:w16cid="http://schemas.microsoft.com/office/word/2016/wordml/cid" xmlns:wetp="http://schemas.microsoft.com/office/webextensions/taskpanes/2010/11" xmlns:we="http://schemas.microsoft.com/office/webextensions/webextension/2010/11" xmlns:comp="http://schemas.openxmlformats.org/drawingml/2006/compatibility" xmlns:lc="http://schemas.openxmlformats.org/drawingml/2006/lockedCanvas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
<Relationships xmlns="http://schemas.openxmlformats.org/package/2006/relationships">
    <Relationship Target="../theme/theme2.xml" Type="http://schemas.openxmlformats.org/officeDocument/2006/relationships/theme" Id="rId1"/>
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true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false"/>
          <a:lstStyle>
            <a:lvl1pPr algn="l">
              <a:defRPr sz="1200"/>
            </a:lvl1pPr>
          </a:lstStyle>
          <a:p>
            <a:endParaRPr lang="cs-CZ" dirty="false"/>
          </a:p>
        </p:txBody>
      </p:sp>
      <p:sp>
        <p:nvSpPr>
          <p:cNvPr id="3" name="Zástupný symbol pro datum 2"/>
          <p:cNvSpPr>
            <a:spLocks noGrp="true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false"/>
          <a:lstStyle>
            <a:lvl1pPr algn="r">
              <a:defRPr sz="1200"/>
            </a:lvl1pPr>
          </a:lstStyle>
          <a:p>
            <a:fld id="{703916EA-B297-4F0B-851D-BD5704B201B7}" type="datetimeFigureOut">
              <a:rPr lang="cs-CZ" smtClean="false"/>
              <a:t>15.09.2025</a:t>
            </a:fld>
            <a:endParaRPr lang="cs-CZ" dirty="false"/>
          </a:p>
        </p:txBody>
      </p:sp>
      <p:sp>
        <p:nvSpPr>
          <p:cNvPr id="4" name="Zástupný symbol pro obrázek snímku 3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false" anchor="ctr"/>
          <a:lstStyle/>
          <a:p>
            <a:endParaRPr lang="cs-CZ" dirty="false"/>
          </a:p>
        </p:txBody>
      </p:sp>
      <p:sp>
        <p:nvSpPr>
          <p:cNvPr id="5" name="Zástupný symbol pro poznámky 4"/>
          <p:cNvSpPr>
            <a:spLocks noGrp="true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false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true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false" anchor="b"/>
          <a:lstStyle>
            <a:lvl1pPr algn="l">
              <a:defRPr sz="1200"/>
            </a:lvl1pPr>
          </a:lstStyle>
          <a:p>
            <a:endParaRPr lang="cs-CZ" dirty="false"/>
          </a:p>
        </p:txBody>
      </p:sp>
      <p:sp>
        <p:nvSpPr>
          <p:cNvPr id="7" name="Zástupný symbol pro číslo snímku 6"/>
          <p:cNvSpPr>
            <a:spLocks noGrp="true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false" anchor="b"/>
          <a:lstStyle>
            <a:lvl1pPr algn="r">
              <a:defRPr sz="1200"/>
            </a:lvl1pPr>
          </a:lstStyle>
          <a:p>
            <a:fld id="{53FB31FA-E905-4016-9D4B-970DF0C7EE08}" type="slidenum">
              <a:rPr lang="cs-CZ" smtClean="false"/>
              <a:t>‹#›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861834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
    <Relationship Target="../slides/slide1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2.xml.rels><?xml version="1.0" encoding="UTF-8" standalone="yes"?>
<Relationships xmlns="http://schemas.openxmlformats.org/package/2006/relationships">
    <Relationship Target="../slides/slide3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3.xml.rels><?xml version="1.0" encoding="UTF-8" standalone="yes"?>
<Relationships xmlns="http://schemas.openxmlformats.org/package/2006/relationships">
    <Relationship Target="../slides/slide4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4.xml.rels><?xml version="1.0" encoding="UTF-8" standalone="yes"?>
<Relationships xmlns="http://schemas.openxmlformats.org/package/2006/relationships">
    <Relationship Target="../slides/slide5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5.xml.rels><?xml version="1.0" encoding="UTF-8" standalone="yes"?>
<Relationships xmlns="http://schemas.openxmlformats.org/package/2006/relationships">
    <Relationship Target="../slides/slide6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6.xml.rels><?xml version="1.0" encoding="UTF-8" standalone="yes"?>
<Relationships xmlns="http://schemas.openxmlformats.org/package/2006/relationships">
    <Relationship Target="../slides/slide8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7.xml.rels><?xml version="1.0" encoding="UTF-8" standalone="yes"?>
<Relationships xmlns="http://schemas.openxmlformats.org/package/2006/relationships">
    <Relationship Target="../slides/slide10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8.xml.rels><?xml version="1.0" encoding="UTF-8" standalone="yes"?>
<Relationships xmlns="http://schemas.openxmlformats.org/package/2006/relationships">
    <Relationship Target="../slides/slide12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9.xml.rels><?xml version="1.0" encoding="UTF-8" standalone="yes"?>
<Relationships xmlns="http://schemas.openxmlformats.org/package/2006/relationships">
    <Relationship Target="../slides/slide13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10.xml.rels><?xml version="1.0" encoding="UTF-8" standalone="yes"?>
<Relationships xmlns="http://schemas.openxmlformats.org/package/2006/relationships">
    <Relationship Target="../slides/slide14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11.xml.rels><?xml version="1.0" encoding="UTF-8" standalone="yes"?>
<Relationships xmlns="http://schemas.openxmlformats.org/package/2006/relationships">
    <Relationship Target="../slides/slide15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12.xml.rels><?xml version="1.0" encoding="UTF-8" standalone="yes"?>
<Relationships xmlns="http://schemas.openxmlformats.org/package/2006/relationships">
    <Relationship Target="../slides/slide21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13.xml.rels><?xml version="1.0" encoding="UTF-8" standalone="yes"?>
<Relationships xmlns="http://schemas.openxmlformats.org/package/2006/relationships">
    <Relationship Target="../slides/slide23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14.xml.rels><?xml version="1.0" encoding="UTF-8" standalone="yes"?>
<Relationships xmlns="http://schemas.openxmlformats.org/package/2006/relationships">
    <Relationship Target="../slides/slide24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15.xml.rels><?xml version="1.0" encoding="UTF-8" standalone="yes"?>
<Relationships xmlns="http://schemas.openxmlformats.org/package/2006/relationships">
    <Relationship Target="../slides/slide25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16.xml.rels><?xml version="1.0" encoding="UTF-8" standalone="yes"?>
<Relationships xmlns="http://schemas.openxmlformats.org/package/2006/relationships">
    <Relationship Target="../slides/slide29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17.xml.rels><?xml version="1.0" encoding="UTF-8" standalone="yes"?>
<Relationships xmlns="http://schemas.openxmlformats.org/package/2006/relationships">
    <Relationship Target="../slides/slide30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18.xml.rels><?xml version="1.0" encoding="UTF-8" standalone="yes"?>
<Relationships xmlns="http://schemas.openxmlformats.org/package/2006/relationships">
    <Relationship Target="../slides/slide31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19.xml.rels><?xml version="1.0" encoding="UTF-8" standalone="yes"?>
<Relationships xmlns="http://schemas.openxmlformats.org/package/2006/relationships">
    <Relationship Target="../slides/slide33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20.xml.rels><?xml version="1.0" encoding="UTF-8" standalone="yes"?>
<Relationships xmlns="http://schemas.openxmlformats.org/package/2006/relationships">
    <Relationship Target="../slides/slide34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21.xml.rels><?xml version="1.0" encoding="UTF-8" standalone="yes"?>
<Relationships xmlns="http://schemas.openxmlformats.org/package/2006/relationships">
    <Relationship Target="../slides/slide36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22.xml.rels><?xml version="1.0" encoding="UTF-8" standalone="yes"?>
<Relationships xmlns="http://schemas.openxmlformats.org/package/2006/relationships">
    <Relationship Target="../slides/slide40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23.xml.rels><?xml version="1.0" encoding="UTF-8" standalone="yes"?>
<Relationships xmlns="http://schemas.openxmlformats.org/package/2006/relationships">
    <Relationship Target="../slides/slide42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24.xml.rels><?xml version="1.0" encoding="UTF-8" standalone="yes"?>
<Relationships xmlns="http://schemas.openxmlformats.org/package/2006/relationships">
    <Relationship Target="../slides/slide44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25.xml.rels><?xml version="1.0" encoding="UTF-8" standalone="yes"?>
<Relationships xmlns="http://schemas.openxmlformats.org/package/2006/relationships">
    <Relationship Target="../slides/slide45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26.xml.rels><?xml version="1.0" encoding="UTF-8" standalone="yes"?>
<Relationships xmlns="http://schemas.openxmlformats.org/package/2006/relationships">
    <Relationship Target="../slides/slide46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1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402759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false" dirty="false"/>
              <a:t>Pokud prodlení v</a:t>
            </a:r>
            <a:r>
              <a:rPr lang="cs-CZ" b="false" baseline="0" dirty="false"/>
              <a:t> předložení zor trvá víc jak 7 kalendářních dní, sankce 0,5% z dotace.</a:t>
            </a:r>
            <a:endParaRPr lang="cs-CZ" b="false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3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746344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b="true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4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7463446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5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469729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6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0161227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false"/>
              <a:t>PŘÍJMY</a:t>
            </a:r>
          </a:p>
          <a:p>
            <a:r>
              <a:rPr lang="cs-CZ" dirty="false"/>
              <a:t>V</a:t>
            </a:r>
            <a:r>
              <a:rPr lang="cs-CZ" baseline="0" dirty="false"/>
              <a:t> případě, že v projektu vzniknou čisté příjmy, vyplní se do pole ČISTÉ JINÉ PENĚŽNÍ PŘÍJMY částka odpovídající uvedeným příjmům v soupisce příjmů na </a:t>
            </a:r>
            <a:r>
              <a:rPr lang="cs-CZ" baseline="0" dirty="false" err="true"/>
              <a:t>žop</a:t>
            </a:r>
            <a:r>
              <a:rPr lang="cs-CZ" baseline="0" dirty="false"/>
              <a:t>.</a:t>
            </a: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8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0161227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10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6402626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8104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8104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65620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62876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false"/>
              <a:t>Změna</a:t>
            </a:r>
            <a:r>
              <a:rPr lang="cs-CZ" baseline="0" dirty="false"/>
              <a:t> cílových hodnot indikátorů vyžaduje vydání změnového právního aktu.</a:t>
            </a:r>
          </a:p>
          <a:p>
            <a:pPr marL="0" marR="0" lvl="0" indent="0" algn="l" defTabSz="914400" rtl="false" eaLnBrk="true" fontAlgn="auto" latinLnBrk="false" hangingPunct="tru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baseline="0" dirty="false"/>
              <a:t>Překročení či nedosažení stanovené cílové hodnoty I nevyvolává nutnost žádat o změnu, změna pouze ve výjimečných a velmi dobře zdůvodněných případech.</a:t>
            </a:r>
            <a:r>
              <a:rPr lang="cs-CZ" dirty="false"/>
              <a:t> </a:t>
            </a:r>
          </a:p>
          <a:p>
            <a:pPr marL="0" marR="0" lvl="0" indent="0" algn="l" defTabSz="914400" rtl="false" eaLnBrk="true" fontAlgn="auto" latinLnBrk="false" hangingPunct="tru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false"/>
          </a:p>
          <a:p>
            <a:pPr marL="0" marR="0" lvl="0" indent="0" algn="l" defTabSz="914400" rtl="false" eaLnBrk="true" fontAlgn="auto" latinLnBrk="false" hangingPunct="tru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false"/>
              <a:t>Stručně</a:t>
            </a:r>
            <a:r>
              <a:rPr lang="cs-CZ" baseline="0" dirty="false"/>
              <a:t> popsat, jak se jednotlivé indikátory vykazují a plní.</a:t>
            </a:r>
          </a:p>
          <a:p>
            <a:pPr marL="0" marR="0" lvl="0" indent="0" algn="l" defTabSz="914400" rtl="false" eaLnBrk="true" fontAlgn="auto" latinLnBrk="false" hangingPunct="tru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baseline="0" dirty="false"/>
          </a:p>
          <a:p>
            <a:pPr marL="0" marR="0" lvl="0" indent="0" algn="l" defTabSz="914400" rtl="false" eaLnBrk="true" fontAlgn="auto" latinLnBrk="false" hangingPunct="tru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baseline="0" dirty="false"/>
              <a:t>6 70 01 – využívání p. služeb – účastníky, u nichž je jistota nepřekročení hranice bagatelní podpory, není třeba zapisovat do IS ESF. Nicméně příjemce si o nich musí vést průkaznou evidenci, jako podklad pro plnění tohoto indikátoru, např. </a:t>
            </a:r>
            <a:r>
              <a:rPr lang="cs-CZ" baseline="0" dirty="false" err="true"/>
              <a:t>excelovou</a:t>
            </a:r>
            <a:r>
              <a:rPr lang="cs-CZ" baseline="0" dirty="false"/>
              <a:t> tabulku.</a:t>
            </a:r>
            <a:endParaRPr lang="cs-CZ" dirty="false"/>
          </a:p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68479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68479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68479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25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41656997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29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40468448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30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4297500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31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8610845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33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972430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34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8200469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36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809328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false"/>
              <a:t>Jedná-li se o průtokovou</a:t>
            </a:r>
            <a:r>
              <a:rPr lang="cs-CZ" baseline="0" dirty="false"/>
              <a:t> dotaci, vyplní i účet zřizovatele.</a:t>
            </a: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40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6116216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false"/>
              <a:t>Do</a:t>
            </a:r>
            <a:r>
              <a:rPr lang="cs-CZ" baseline="0" dirty="false"/>
              <a:t> soupisky lze zařadit pouze mzdy, které byly UHRAZENÉ v rámci sledovaného období.</a:t>
            </a: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42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5054288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cs-CZ" dirty="false"/>
              <a:t>Ukázat</a:t>
            </a:r>
            <a:r>
              <a:rPr lang="cs-CZ" baseline="0" dirty="false"/>
              <a:t> pracovní výkaz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cs-CZ" baseline="0" dirty="false"/>
          </a:p>
          <a:p>
            <a:pPr marL="0" indent="0">
              <a:buFont typeface="Arial" panose="020B0604020202020204" pitchFamily="34" charset="0"/>
              <a:buNone/>
            </a:pPr>
            <a:r>
              <a:rPr lang="cs-CZ" baseline="0" dirty="false"/>
              <a:t>PV se přikládají k </a:t>
            </a:r>
            <a:r>
              <a:rPr lang="cs-CZ" baseline="0" dirty="false" err="true"/>
              <a:t>žop</a:t>
            </a:r>
            <a:r>
              <a:rPr lang="cs-CZ" baseline="0" dirty="false"/>
              <a:t> naskenované včetně podpisů v PDF formátu, nikoliv v </a:t>
            </a:r>
            <a:r>
              <a:rPr lang="cs-CZ" baseline="0" dirty="false" err="true"/>
              <a:t>excelu</a:t>
            </a:r>
            <a:r>
              <a:rPr lang="cs-CZ" baseline="0" dirty="false"/>
              <a:t>. Případné opravy se provádí stejně, jako opravy v účetních dokladech – škrtnout, opravit, doplnit datum opravy a jméno osoby </a:t>
            </a:r>
            <a:r>
              <a:rPr lang="cs-CZ" baseline="0"/>
              <a:t>provádějící opravu.</a:t>
            </a: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false" eaLnBrk="true" fontAlgn="auto" latinLnBrk="false" hangingPunct="tru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FB31FA-E905-4016-9D4B-970DF0C7EE08}" type="slidenum">
              <a:rPr kumimoji="false" lang="cs-CZ" sz="1200" b="false" i="false" u="none" strike="noStrike" kern="1200" cap="none" spc="0" normalizeH="false" baseline="0" noProof="false" smtClean="fals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false" eaLnBrk="true" fontAlgn="auto" latinLnBrk="false" hangingPunct="true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false" lang="cs-CZ" sz="1200" b="false" i="false" u="none" strike="noStrike" kern="1200" cap="none" spc="0" normalizeH="false" baseline="0" noProof="false" dirty="fals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33775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45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5292150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46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529215049"/>
      </p:ext>
    </p:extLst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
    <Relationship Target="../media/image1.jpeg" Type="http://schemas.openxmlformats.org/officeDocument/2006/relationships/image" Id="rId2"/>
    <Relationship Target="../slideMasters/slideMaster1.xml" Type="http://schemas.openxmlformats.org/officeDocument/2006/relationships/slideMaster" Id="rId1"/>
</Relationships>

</file>

<file path=ppt/slideLayouts/_rels/slideLayout2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_rels/slideLayout3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_rels/slideLayout4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_rels/slideLayout5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_rels/slideLayout6.xml.rels><?xml version="1.0" encoding="UTF-8" standalone="yes"?>
<Relationships xmlns="http://schemas.openxmlformats.org/package/2006/relationships">
    <Relationship Target="../media/image1.jpeg" Type="http://schemas.openxmlformats.org/officeDocument/2006/relationships/image" Id="rId2"/>
    <Relationship Target="../slideMasters/slideMaster1.xml" Type="http://schemas.openxmlformats.org/officeDocument/2006/relationships/slideMaster" Id="rId1"/>
</Relationships>

</file>

<file path=ppt/slideLayouts/_rels/slideLayout7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_rels/slideLayout8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_rels/slideLayout9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_rels/slideLayout10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slideLayout1.xml><?xml version="1.0" encoding="utf-8"?>
<p:sldLayout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preserve="true" userDrawn="true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datum 5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7" name="Zástupný symbol pro zápatí 6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8" name="Zástupný symbol pro číslo snímku 7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‹#›</a:t>
            </a:fld>
            <a:endParaRPr lang="cs-CZ" dirty="false"/>
          </a:p>
        </p:txBody>
      </p:sp>
      <p:sp>
        <p:nvSpPr>
          <p:cNvPr id="10" name="Obdélník 9"/>
          <p:cNvSpPr/>
          <p:nvPr userDrawn="true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endParaRPr lang="cs-CZ" dirty="false"/>
          </a:p>
        </p:txBody>
      </p:sp>
      <p:sp>
        <p:nvSpPr>
          <p:cNvPr id="11" name="Nadpis 10"/>
          <p:cNvSpPr>
            <a:spLocks noGrp="true"/>
          </p:cNvSpPr>
          <p:nvPr>
            <p:ph type="title"/>
          </p:nvPr>
        </p:nvSpPr>
        <p:spPr>
          <a:xfrm>
            <a:off x="1512000" y="2610000"/>
            <a:ext cx="7272000" cy="1224000"/>
          </a:xfrm>
        </p:spPr>
        <p:txBody>
          <a:bodyPr anchor="t" anchorCtr="false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false"/>
          </a:p>
        </p:txBody>
      </p:sp>
      <p:sp>
        <p:nvSpPr>
          <p:cNvPr id="13" name="Zástupný symbol pro text 12"/>
          <p:cNvSpPr>
            <a:spLocks noGrp="true"/>
          </p:cNvSpPr>
          <p:nvPr>
            <p:ph type="body" sz="quarter" idx="13" hasCustomPrompt="true"/>
          </p:nvPr>
        </p:nvSpPr>
        <p:spPr>
          <a:xfrm>
            <a:off x="1511299" y="4089600"/>
            <a:ext cx="7272000" cy="540000"/>
          </a:xfrm>
        </p:spPr>
        <p:txBody>
          <a:bodyPr lIns="36000" tIns="0" rIns="36000" bIns="0" anchor="ctr" anchorCtr="false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2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 dirty="false"/>
              <a:t>Kliknutím vložíte jméno</a:t>
            </a:r>
          </a:p>
        </p:txBody>
      </p:sp>
      <p:sp>
        <p:nvSpPr>
          <p:cNvPr id="15" name="Zástupný symbol pro text 14"/>
          <p:cNvSpPr>
            <a:spLocks noGrp="true"/>
          </p:cNvSpPr>
          <p:nvPr>
            <p:ph type="body" sz="quarter" idx="14" hasCustomPrompt="true"/>
          </p:nvPr>
        </p:nvSpPr>
        <p:spPr>
          <a:xfrm>
            <a:off x="1512000" y="4885200"/>
            <a:ext cx="7272000" cy="540000"/>
          </a:xfrm>
        </p:spPr>
        <p:txBody>
          <a:bodyPr lIns="36000" tIns="0" rIns="36000" bIns="0" anchor="ctr" anchorCtr="false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2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 dirty="false"/>
              <a:t>Kliknutím vložíte datum a místo</a:t>
            </a:r>
          </a:p>
        </p:txBody>
      </p:sp>
      <p:sp>
        <p:nvSpPr>
          <p:cNvPr id="5" name="Zástupný symbol pro obrázek 4"/>
          <p:cNvSpPr>
            <a:spLocks noGrp="true" noChangeAspect="true"/>
          </p:cNvSpPr>
          <p:nvPr>
            <p:ph type="pic" sz="quarter" idx="15"/>
          </p:nvPr>
        </p:nvSpPr>
        <p:spPr>
          <a:xfrm>
            <a:off x="846000" y="2636837"/>
            <a:ext cx="540000" cy="540000"/>
          </a:xfrm>
        </p:spPr>
        <p:txBody>
          <a:bodyPr wrap="none" anchor="ctr" anchorCtr="true"/>
          <a:lstStyle>
            <a:lvl1pPr marL="0" indent="0">
              <a:buFontTx/>
              <a:buNone/>
              <a:defRPr sz="600"/>
            </a:lvl1pPr>
          </a:lstStyle>
          <a:p>
            <a:r>
              <a:rPr lang="cs-CZ" dirty="false"/>
              <a:t>Kliknutím na ikonu přidáte obrázek.</a:t>
            </a:r>
          </a:p>
        </p:txBody>
      </p:sp>
      <p:sp>
        <p:nvSpPr>
          <p:cNvPr id="14" name="Zástupný symbol pro obrázek 4"/>
          <p:cNvSpPr>
            <a:spLocks noGrp="true" noChangeAspect="true"/>
          </p:cNvSpPr>
          <p:nvPr>
            <p:ph type="pic" sz="quarter" idx="16"/>
          </p:nvPr>
        </p:nvSpPr>
        <p:spPr>
          <a:xfrm>
            <a:off x="846000" y="4089600"/>
            <a:ext cx="540000" cy="540000"/>
          </a:xfrm>
        </p:spPr>
        <p:txBody>
          <a:bodyPr wrap="none" anchor="ctr" anchorCtr="true"/>
          <a:lstStyle>
            <a:lvl1pPr marL="0" indent="0">
              <a:buFontTx/>
              <a:buNone/>
              <a:defRPr sz="600"/>
            </a:lvl1pPr>
          </a:lstStyle>
          <a:p>
            <a:r>
              <a:rPr lang="cs-CZ" dirty="false"/>
              <a:t>Kliknutím na ikonu přidáte obrázek.</a:t>
            </a:r>
          </a:p>
        </p:txBody>
      </p:sp>
      <p:sp>
        <p:nvSpPr>
          <p:cNvPr id="16" name="Zástupný symbol pro obrázek 4"/>
          <p:cNvSpPr>
            <a:spLocks noGrp="true" noChangeAspect="true"/>
          </p:cNvSpPr>
          <p:nvPr>
            <p:ph type="pic" sz="quarter" idx="17"/>
          </p:nvPr>
        </p:nvSpPr>
        <p:spPr>
          <a:xfrm>
            <a:off x="846000" y="4885200"/>
            <a:ext cx="540000" cy="540000"/>
          </a:xfrm>
        </p:spPr>
        <p:txBody>
          <a:bodyPr wrap="none" anchor="ctr" anchorCtr="true"/>
          <a:lstStyle>
            <a:lvl1pPr marL="0" indent="0">
              <a:buFontTx/>
              <a:buNone/>
              <a:defRPr sz="600"/>
            </a:lvl1pPr>
          </a:lstStyle>
          <a:p>
            <a:r>
              <a:rPr lang="cs-CZ" dirty="false"/>
              <a:t>Kliknutím na ikonu přidáte obrázek.</a:t>
            </a:r>
          </a:p>
        </p:txBody>
      </p:sp>
      <p:sp>
        <p:nvSpPr>
          <p:cNvPr id="20" name="Obdélník 19"/>
          <p:cNvSpPr/>
          <p:nvPr userDrawn="true"/>
        </p:nvSpPr>
        <p:spPr>
          <a:xfrm>
            <a:off x="0" y="0"/>
            <a:ext cx="9144000" cy="1335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endParaRPr lang="cs-CZ" dirty="false"/>
          </a:p>
        </p:txBody>
      </p:sp>
      <p:pic>
        <p:nvPicPr>
          <p:cNvPr id="2" name="Obrázek 1"/>
          <p:cNvPicPr>
            <a:picLocks noChangeAspect="true"/>
          </p:cNvPicPr>
          <p:nvPr userDrawn="true"/>
        </p:nvPicPr>
        <p:blipFill rotWithShape="true"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536" y="202406"/>
            <a:ext cx="3952627" cy="792957"/>
          </a:xfrm>
          <a:prstGeom prst="rect">
            <a:avLst/>
          </a:prstGeom>
        </p:spPr>
      </p:pic>
      <p:cxnSp>
        <p:nvCxnSpPr>
          <p:cNvPr id="18" name="Přímá spojnice 17"/>
          <p:cNvCxnSpPr/>
          <p:nvPr userDrawn="true"/>
        </p:nvCxnSpPr>
        <p:spPr>
          <a:xfrm>
            <a:off x="395536" y="1137600"/>
            <a:ext cx="835292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8818149"/>
      </p:ext>
    </p:extLst>
  </p:cSld>
  <p:clrMapOvr>
    <a:masterClrMapping/>
  </p:clrMapOvr>
</p:sldLayout>
</file>

<file path=ppt/slideLayouts/slideLayout2.xml><?xml version="1.0" encoding="utf-8"?>
<p:sldLayout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type="obj" preserve="true">
  <p:cSld name="Jeden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5" name="Zástupný symbol pro zápatí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6" name="Zástupný symbol pro číslo snímku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‹#›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812855781"/>
      </p:ext>
    </p:extLst>
  </p:cSld>
  <p:clrMapOvr>
    <a:masterClrMapping/>
  </p:clrMapOvr>
</p:sldLayout>
</file>

<file path=ppt/slideLayouts/slideLayout3.xml><?xml version="1.0" encoding="utf-8"?>
<p:sldLayout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preserve="true" userDrawn="true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800000"/>
            <a:ext cx="3960000" cy="43200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false"/>
          </a:p>
        </p:txBody>
      </p:sp>
      <p:sp>
        <p:nvSpPr>
          <p:cNvPr id="4" name="Zástupný symbol pro obsah 2"/>
          <p:cNvSpPr>
            <a:spLocks noGrp="true"/>
          </p:cNvSpPr>
          <p:nvPr>
            <p:ph idx="10"/>
          </p:nvPr>
        </p:nvSpPr>
        <p:spPr>
          <a:xfrm>
            <a:off x="4644000" y="1800000"/>
            <a:ext cx="3960000" cy="43200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true"/>
          </p:cNvSpPr>
          <p:nvPr>
            <p:ph type="dt" sz="half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6" name="Zástupný symbol pro zápatí 5"/>
          <p:cNvSpPr>
            <a:spLocks noGrp="true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7" name="Zástupný symbol pro číslo snímku 6"/>
          <p:cNvSpPr>
            <a:spLocks noGrp="true"/>
          </p:cNvSpPr>
          <p:nvPr>
            <p:ph type="sldNum" sz="quarter" idx="13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‹#›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413621811"/>
      </p:ext>
    </p:extLst>
  </p:cSld>
  <p:clrMapOvr>
    <a:masterClrMapping/>
  </p:clrMapOvr>
</p:sldLayout>
</file>

<file path=ppt/slideLayouts/slideLayout4.xml><?xml version="1.0" encoding="utf-8"?>
<p:sldLayout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preserve="true" userDrawn="true">
  <p:cSld name="Dva obsahy nad seb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800000"/>
            <a:ext cx="8064000" cy="20880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2"/>
          <p:cNvSpPr>
            <a:spLocks noGrp="true"/>
          </p:cNvSpPr>
          <p:nvPr>
            <p:ph idx="10"/>
          </p:nvPr>
        </p:nvSpPr>
        <p:spPr>
          <a:xfrm>
            <a:off x="540000" y="4032000"/>
            <a:ext cx="8064000" cy="20880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true"/>
          </p:cNvSpPr>
          <p:nvPr>
            <p:ph type="dt" sz="half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6" name="Zástupný symbol pro zápatí 5"/>
          <p:cNvSpPr>
            <a:spLocks noGrp="true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7" name="Zástupný symbol pro číslo snímku 6"/>
          <p:cNvSpPr>
            <a:spLocks noGrp="true"/>
          </p:cNvSpPr>
          <p:nvPr>
            <p:ph type="sldNum" sz="quarter" idx="13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‹#›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693027651"/>
      </p:ext>
    </p:extLst>
  </p:cSld>
  <p:clrMapOvr>
    <a:masterClrMapping/>
  </p:clrMapOvr>
</p:sldLayout>
</file>

<file path=ppt/slideLayouts/slideLayout5.xml><?xml version="1.0" encoding="utf-8"?>
<p:sldLayout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preserve="true" userDrawn="true">
  <p:cSld name="Tabulka nebo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4" name="Zástupný symbol pro obsah 2"/>
          <p:cNvSpPr>
            <a:spLocks noGrp="true"/>
          </p:cNvSpPr>
          <p:nvPr>
            <p:ph idx="10"/>
          </p:nvPr>
        </p:nvSpPr>
        <p:spPr>
          <a:xfrm>
            <a:off x="540000" y="2412000"/>
            <a:ext cx="8064000" cy="37440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text 5"/>
          <p:cNvSpPr>
            <a:spLocks noGrp="true"/>
          </p:cNvSpPr>
          <p:nvPr>
            <p:ph type="body" sz="quarter" idx="11"/>
          </p:nvPr>
        </p:nvSpPr>
        <p:spPr>
          <a:xfrm>
            <a:off x="540000" y="1440000"/>
            <a:ext cx="8064000" cy="360000"/>
          </a:xfrm>
        </p:spPr>
        <p:txBody>
          <a:bodyPr/>
          <a:lstStyle>
            <a:lvl1pPr marL="0" indent="0">
              <a:buFontTx/>
              <a:buNone/>
              <a:defRPr b="true">
                <a:solidFill>
                  <a:schemeClr val="accent2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7" name="Zástupný symbol pro text 5"/>
          <p:cNvSpPr>
            <a:spLocks noGrp="true"/>
          </p:cNvSpPr>
          <p:nvPr>
            <p:ph type="body" sz="quarter" idx="12"/>
          </p:nvPr>
        </p:nvSpPr>
        <p:spPr>
          <a:xfrm>
            <a:off x="540000" y="1836000"/>
            <a:ext cx="8064000" cy="432000"/>
          </a:xfr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3" name="Zástupný symbol pro datum 2"/>
          <p:cNvSpPr>
            <a:spLocks noGrp="true"/>
          </p:cNvSpPr>
          <p:nvPr>
            <p:ph type="dt" sz="half" idx="13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5" name="Zástupný symbol pro zápatí 4"/>
          <p:cNvSpPr>
            <a:spLocks noGrp="true"/>
          </p:cNvSpPr>
          <p:nvPr>
            <p:ph type="ftr" sz="quarter" idx="14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8" name="Zástupný symbol pro číslo snímku 7"/>
          <p:cNvSpPr>
            <a:spLocks noGrp="true"/>
          </p:cNvSpPr>
          <p:nvPr>
            <p:ph type="sldNum" sz="quarter" idx="15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‹#›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449879914"/>
      </p:ext>
    </p:extLst>
  </p:cSld>
  <p:clrMapOvr>
    <a:masterClrMapping/>
  </p:clrMapOvr>
</p:sldLayout>
</file>

<file path=ppt/slideLayouts/slideLayout6.xml><?xml version="1.0" encoding="utf-8"?>
<p:sldLayout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preserve="true" userDrawn="true">
  <p:cSld name="Předě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true"/>
        </p:nvSpPr>
        <p:spPr>
          <a:xfrm>
            <a:off x="0" y="0"/>
            <a:ext cx="9144000" cy="673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endParaRPr lang="cs-CZ" dirty="false"/>
          </a:p>
        </p:txBody>
      </p:sp>
      <p:sp>
        <p:nvSpPr>
          <p:cNvPr id="11" name="Nadpis 10"/>
          <p:cNvSpPr>
            <a:spLocks noGrp="true"/>
          </p:cNvSpPr>
          <p:nvPr>
            <p:ph type="title"/>
          </p:nvPr>
        </p:nvSpPr>
        <p:spPr>
          <a:xfrm>
            <a:off x="1512000" y="2610000"/>
            <a:ext cx="7272000" cy="3240000"/>
          </a:xfrm>
        </p:spPr>
        <p:txBody>
          <a:bodyPr anchor="t" anchorCtr="false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false"/>
          </a:p>
        </p:txBody>
      </p:sp>
      <p:sp>
        <p:nvSpPr>
          <p:cNvPr id="9" name="Zástupný symbol pro obrázek 4"/>
          <p:cNvSpPr>
            <a:spLocks noGrp="true" noChangeAspect="true"/>
          </p:cNvSpPr>
          <p:nvPr>
            <p:ph type="pic" sz="quarter" idx="15"/>
          </p:nvPr>
        </p:nvSpPr>
        <p:spPr>
          <a:xfrm>
            <a:off x="846000" y="2636837"/>
            <a:ext cx="540000" cy="540000"/>
          </a:xfrm>
        </p:spPr>
        <p:txBody>
          <a:bodyPr wrap="none" anchor="ctr" anchorCtr="true"/>
          <a:lstStyle>
            <a:lvl1pPr marL="0" indent="0">
              <a:buFontTx/>
              <a:buNone/>
              <a:defRPr sz="600"/>
            </a:lvl1pPr>
          </a:lstStyle>
          <a:p>
            <a:r>
              <a:rPr lang="cs-CZ" dirty="false"/>
              <a:t>Kliknutím na ikonu přidáte obrázek.</a:t>
            </a:r>
          </a:p>
        </p:txBody>
      </p:sp>
      <p:sp>
        <p:nvSpPr>
          <p:cNvPr id="7" name="Obdélník 6"/>
          <p:cNvSpPr/>
          <p:nvPr userDrawn="true"/>
        </p:nvSpPr>
        <p:spPr>
          <a:xfrm>
            <a:off x="0" y="0"/>
            <a:ext cx="9144000" cy="1335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endParaRPr lang="cs-CZ" dirty="false"/>
          </a:p>
        </p:txBody>
      </p:sp>
      <p:pic>
        <p:nvPicPr>
          <p:cNvPr id="8" name="Obrázek 7"/>
          <p:cNvPicPr>
            <a:picLocks noChangeAspect="true"/>
          </p:cNvPicPr>
          <p:nvPr userDrawn="true"/>
        </p:nvPicPr>
        <p:blipFill rotWithShape="true"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536" y="202406"/>
            <a:ext cx="3952627" cy="792957"/>
          </a:xfrm>
          <a:prstGeom prst="rect">
            <a:avLst/>
          </a:prstGeom>
        </p:spPr>
      </p:pic>
      <p:cxnSp>
        <p:nvCxnSpPr>
          <p:cNvPr id="12" name="Přímá spojnice 11"/>
          <p:cNvCxnSpPr/>
          <p:nvPr userDrawn="true"/>
        </p:nvCxnSpPr>
        <p:spPr>
          <a:xfrm>
            <a:off x="395536" y="1137600"/>
            <a:ext cx="835292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5253132"/>
      </p:ext>
    </p:extLst>
  </p:cSld>
  <p:clrMapOvr>
    <a:masterClrMapping/>
  </p:clrMapOvr>
</p:sldLayout>
</file>

<file path=ppt/slideLayouts/slideLayout7.xml><?xml version="1.0" encoding="utf-8"?>
<p:sldLayout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type="obj" preserve="true">
  <p:cSld name="Jeden obsah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/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false"/>
          </a:p>
        </p:txBody>
      </p:sp>
      <p:sp>
        <p:nvSpPr>
          <p:cNvPr id="4" name="Zástupný symbol pro datum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5" name="Zástupný symbol pro zápatí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6" name="Zástupný symbol pro číslo snímku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‹#›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453853182"/>
      </p:ext>
    </p:extLst>
  </p:cSld>
  <p:clrMapOvr>
    <a:masterClrMapping/>
  </p:clrMapOvr>
</p:sldLayout>
</file>

<file path=ppt/slideLayouts/slideLayout8.xml><?xml version="1.0" encoding="utf-8"?>
<p:sldLayout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preserve="true" userDrawn="true">
  <p:cSld name="Dva obsahy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800000"/>
            <a:ext cx="3960000" cy="4320000"/>
          </a:xfrm>
        </p:spPr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false"/>
          </a:p>
        </p:txBody>
      </p:sp>
      <p:sp>
        <p:nvSpPr>
          <p:cNvPr id="4" name="Zástupný symbol pro datum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5" name="Zástupný symbol pro zápatí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6" name="Zástupný symbol pro číslo snímku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‹#›</a:t>
            </a:fld>
            <a:endParaRPr lang="cs-CZ" dirty="false"/>
          </a:p>
        </p:txBody>
      </p:sp>
      <p:sp>
        <p:nvSpPr>
          <p:cNvPr id="7" name="Zástupný symbol pro obsah 2"/>
          <p:cNvSpPr>
            <a:spLocks noGrp="true"/>
          </p:cNvSpPr>
          <p:nvPr>
            <p:ph idx="13"/>
          </p:nvPr>
        </p:nvSpPr>
        <p:spPr>
          <a:xfrm>
            <a:off x="4644000" y="1800000"/>
            <a:ext cx="3960000" cy="4320000"/>
          </a:xfrm>
        </p:spPr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901346852"/>
      </p:ext>
    </p:extLst>
  </p:cSld>
  <p:clrMapOvr>
    <a:masterClrMapping/>
  </p:clrMapOvr>
</p:sldLayout>
</file>

<file path=ppt/slideLayouts/slideLayout9.xml><?xml version="1.0" encoding="utf-8"?>
<p:sldLayout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preserve="true" userDrawn="true">
  <p:cSld name="Dva obsahy nad sebou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800000"/>
            <a:ext cx="8064000" cy="2088000"/>
          </a:xfrm>
        </p:spPr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false"/>
          </a:p>
        </p:txBody>
      </p:sp>
      <p:sp>
        <p:nvSpPr>
          <p:cNvPr id="4" name="Zástupný symbol pro datum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5" name="Zástupný symbol pro zápatí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6" name="Zástupný symbol pro číslo snímku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‹#›</a:t>
            </a:fld>
            <a:endParaRPr lang="cs-CZ" dirty="false"/>
          </a:p>
        </p:txBody>
      </p:sp>
      <p:sp>
        <p:nvSpPr>
          <p:cNvPr id="8" name="Zástupný symbol pro obsah 2"/>
          <p:cNvSpPr>
            <a:spLocks noGrp="true"/>
          </p:cNvSpPr>
          <p:nvPr>
            <p:ph idx="13"/>
          </p:nvPr>
        </p:nvSpPr>
        <p:spPr>
          <a:xfrm>
            <a:off x="540000" y="4032000"/>
            <a:ext cx="8064000" cy="2088000"/>
          </a:xfrm>
        </p:spPr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861415691"/>
      </p:ext>
    </p:extLst>
  </p:cSld>
  <p:clrMapOvr>
    <a:masterClrMapping/>
  </p:clrMapOvr>
</p:sldLayout>
</file>

<file path=ppt/slideLayouts/slideLayout10.xml><?xml version="1.0" encoding="utf-8"?>
<p:sldLayout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preserve="true" userDrawn="true">
  <p:cSld name="Tabulka nebo graf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2412000"/>
            <a:ext cx="8064000" cy="3744000"/>
          </a:xfrm>
        </p:spPr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false"/>
          </a:p>
        </p:txBody>
      </p:sp>
      <p:sp>
        <p:nvSpPr>
          <p:cNvPr id="4" name="Zástupný symbol pro datum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5" name="Zástupný symbol pro zápatí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6" name="Zástupný symbol pro číslo snímku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‹#›</a:t>
            </a:fld>
            <a:endParaRPr lang="cs-CZ" dirty="false"/>
          </a:p>
        </p:txBody>
      </p:sp>
      <p:sp>
        <p:nvSpPr>
          <p:cNvPr id="7" name="Zástupný symbol pro text 5"/>
          <p:cNvSpPr>
            <a:spLocks noGrp="true"/>
          </p:cNvSpPr>
          <p:nvPr>
            <p:ph type="body" sz="quarter" idx="13"/>
          </p:nvPr>
        </p:nvSpPr>
        <p:spPr>
          <a:xfrm>
            <a:off x="540000" y="1440000"/>
            <a:ext cx="8064000" cy="360000"/>
          </a:xfrm>
        </p:spPr>
        <p:txBody>
          <a:bodyPr/>
          <a:lstStyle>
            <a:lvl1pPr marL="0" indent="0">
              <a:buFontTx/>
              <a:buNone/>
              <a:defRPr b="true">
                <a:solidFill>
                  <a:schemeClr val="accent2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8" name="Zástupný symbol pro text 5"/>
          <p:cNvSpPr>
            <a:spLocks noGrp="true"/>
          </p:cNvSpPr>
          <p:nvPr>
            <p:ph type="body" sz="quarter" idx="14"/>
          </p:nvPr>
        </p:nvSpPr>
        <p:spPr>
          <a:xfrm>
            <a:off x="540000" y="1836000"/>
            <a:ext cx="8064000" cy="432000"/>
          </a:xfr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479379370"/>
      </p:ext>
    </p:extLst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  <Relationship Target="../slideLayouts/slideLayout8.xml" Type="http://schemas.openxmlformats.org/officeDocument/2006/relationships/slideLayout" Id="rId8"/>
    <Relationship Target="../slideLayouts/slideLayout3.xml" Type="http://schemas.openxmlformats.org/officeDocument/2006/relationships/slideLayout" Id="rId3"/>
    <Relationship Target="../slideLayouts/slideLayout7.xml" Type="http://schemas.openxmlformats.org/officeDocument/2006/relationships/slideLayout" Id="rId7"/>
    <Relationship Target="../slideLayouts/slideLayout2.xml" Type="http://schemas.openxmlformats.org/officeDocument/2006/relationships/slideLayout" Id="rId2"/>
    <Relationship Target="../slideLayouts/slideLayout1.xml" Type="http://schemas.openxmlformats.org/officeDocument/2006/relationships/slideLayout" Id="rId1"/>
    <Relationship Target="../slideLayouts/slideLayout6.xml" Type="http://schemas.openxmlformats.org/officeDocument/2006/relationships/slideLayout" Id="rId6"/>
    <Relationship Target="../theme/theme1.xml" Type="http://schemas.openxmlformats.org/officeDocument/2006/relationships/theme" Id="rId11"/>
    <Relationship Target="../slideLayouts/slideLayout5.xml" Type="http://schemas.openxmlformats.org/officeDocument/2006/relationships/slideLayout" Id="rId5"/>
    <Relationship Target="../slideLayouts/slideLayout10.xml" Type="http://schemas.openxmlformats.org/officeDocument/2006/relationships/slideLayout" Id="rId10"/>
    <Relationship Target="../slideLayouts/slideLayout4.xml" Type="http://schemas.openxmlformats.org/officeDocument/2006/relationships/slideLayout" Id="rId4"/>
    <Relationship Target="../slideLayouts/slideLayout9.xml" Type="http://schemas.openxmlformats.org/officeDocument/2006/relationships/slideLayout" Id="rId9"/>
</Relationships>

</file>

<file path=ppt/slideMasters/slideMaster1.xml><?xml version="1.0" encoding="utf-8"?>
<p:sldMaster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preserve="true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/>
          <p:cNvSpPr/>
          <p:nvPr/>
        </p:nvSpPr>
        <p:spPr>
          <a:xfrm>
            <a:off x="0" y="1080000"/>
            <a:ext cx="9144000" cy="12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endParaRPr lang="cs-CZ" dirty="false">
              <a:solidFill>
                <a:schemeClr val="tx2"/>
              </a:solidFill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0" y="0"/>
            <a:ext cx="9144000" cy="10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endParaRPr lang="cs-CZ" dirty="false"/>
          </a:p>
        </p:txBody>
      </p:sp>
      <p:sp>
        <p:nvSpPr>
          <p:cNvPr id="2" name="Zástupný symbol pro nadpis 1"/>
          <p:cNvSpPr>
            <a:spLocks noGrp="true"/>
          </p:cNvSpPr>
          <p:nvPr>
            <p:ph type="title"/>
          </p:nvPr>
        </p:nvSpPr>
        <p:spPr>
          <a:xfrm>
            <a:off x="360000" y="0"/>
            <a:ext cx="8424000" cy="1080000"/>
          </a:xfrm>
          <a:prstGeom prst="rect">
            <a:avLst/>
          </a:prstGeom>
        </p:spPr>
        <p:txBody>
          <a:bodyPr vert="horz" lIns="36000" tIns="0" rIns="36000" bIns="0" rtlCol="false" anchor="ctr" anchorCtr="false">
            <a:noAutofit/>
          </a:bodyPr>
          <a:lstStyle/>
          <a:p>
            <a:r>
              <a:rPr lang="cs-CZ" dirty="false"/>
              <a:t>Kliknutím lze upravit styl.</a:t>
            </a:r>
          </a:p>
        </p:txBody>
      </p:sp>
      <p:sp>
        <p:nvSpPr>
          <p:cNvPr id="3" name="Zástupný symbol pro text 2"/>
          <p:cNvSpPr>
            <a:spLocks noGrp="true"/>
          </p:cNvSpPr>
          <p:nvPr>
            <p:ph type="body" idx="1"/>
          </p:nvPr>
        </p:nvSpPr>
        <p:spPr>
          <a:xfrm>
            <a:off x="540000" y="1800000"/>
            <a:ext cx="8064000" cy="4320000"/>
          </a:xfrm>
          <a:prstGeom prst="rect">
            <a:avLst/>
          </a:prstGeom>
        </p:spPr>
        <p:txBody>
          <a:bodyPr vert="horz" lIns="0" tIns="0" rIns="0" bIns="0" rtlCol="false">
            <a:noAutofit/>
          </a:bodyPr>
          <a:lstStyle/>
          <a:p>
            <a:pPr lvl="0"/>
            <a:r>
              <a:rPr lang="cs-CZ" dirty="false"/>
              <a:t>Kliknutím lze upravit styly předlohy textu.</a:t>
            </a:r>
          </a:p>
          <a:p>
            <a:pPr lvl="1"/>
            <a:r>
              <a:rPr lang="cs-CZ" dirty="false"/>
              <a:t>Druhá úroveň</a:t>
            </a:r>
          </a:p>
          <a:p>
            <a:pPr lvl="2"/>
            <a:r>
              <a:rPr lang="cs-CZ" dirty="false"/>
              <a:t>Třetí úroveň</a:t>
            </a:r>
          </a:p>
          <a:p>
            <a:pPr lvl="3"/>
            <a:r>
              <a:rPr lang="cs-CZ" dirty="false"/>
              <a:t>Čtvrtá úroveň</a:t>
            </a:r>
          </a:p>
          <a:p>
            <a:pPr lvl="4"/>
            <a:r>
              <a:rPr lang="cs-CZ" dirty="false"/>
              <a:t>Pátá úroveň</a:t>
            </a:r>
          </a:p>
        </p:txBody>
      </p:sp>
      <p:sp>
        <p:nvSpPr>
          <p:cNvPr id="4" name="Zástupný symbol pro datum 3"/>
          <p:cNvSpPr>
            <a:spLocks noGrp="true"/>
          </p:cNvSpPr>
          <p:nvPr>
            <p:ph type="dt" sz="half" idx="2"/>
          </p:nvPr>
        </p:nvSpPr>
        <p:spPr>
          <a:xfrm>
            <a:off x="540000" y="6516000"/>
            <a:ext cx="1116000" cy="180000"/>
          </a:xfrm>
          <a:prstGeom prst="rect">
            <a:avLst/>
          </a:prstGeom>
        </p:spPr>
        <p:txBody>
          <a:bodyPr vert="horz" lIns="0" tIns="0" rIns="0" bIns="0" rtlCol="false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endParaRPr lang="cs-CZ" dirty="false"/>
          </a:p>
        </p:txBody>
      </p:sp>
      <p:sp>
        <p:nvSpPr>
          <p:cNvPr id="5" name="Zástupný symbol pro zápatí 4"/>
          <p:cNvSpPr>
            <a:spLocks noGrp="true"/>
          </p:cNvSpPr>
          <p:nvPr>
            <p:ph type="ftr" sz="quarter" idx="3"/>
          </p:nvPr>
        </p:nvSpPr>
        <p:spPr>
          <a:xfrm>
            <a:off x="1692000" y="6516000"/>
            <a:ext cx="6912000" cy="180000"/>
          </a:xfrm>
          <a:prstGeom prst="rect">
            <a:avLst/>
          </a:prstGeom>
        </p:spPr>
        <p:txBody>
          <a:bodyPr vert="horz" lIns="0" tIns="0" rIns="0" bIns="0" rtlCol="false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endParaRPr lang="cs-CZ" dirty="false"/>
          </a:p>
        </p:txBody>
      </p:sp>
      <p:sp>
        <p:nvSpPr>
          <p:cNvPr id="6" name="Zástupný symbol pro číslo snímku 5"/>
          <p:cNvSpPr>
            <a:spLocks noGrp="true"/>
          </p:cNvSpPr>
          <p:nvPr>
            <p:ph type="sldNum" sz="quarter" idx="4"/>
          </p:nvPr>
        </p:nvSpPr>
        <p:spPr>
          <a:xfrm>
            <a:off x="8640000" y="6516000"/>
            <a:ext cx="468000" cy="180000"/>
          </a:xfrm>
          <a:prstGeom prst="rect">
            <a:avLst/>
          </a:prstGeom>
        </p:spPr>
        <p:txBody>
          <a:bodyPr vert="horz" lIns="0" tIns="0" rIns="0" bIns="0" rtlCol="false" anchor="ctr"/>
          <a:lstStyle>
            <a:lvl1pPr algn="ctr">
              <a:defRPr sz="1050" b="true">
                <a:solidFill>
                  <a:schemeClr val="tx1"/>
                </a:solidFill>
              </a:defRPr>
            </a:lvl1pPr>
          </a:lstStyle>
          <a:p>
            <a:fld id="{479BF083-4774-43B1-9AB0-5CC1AC5DD8EE}" type="slidenum">
              <a:rPr lang="cs-CZ" smtClean="false"/>
              <a:pPr/>
              <a:t>‹#›</a:t>
            </a:fld>
            <a:endParaRPr lang="cs-CZ" dirty="false"/>
          </a:p>
        </p:txBody>
      </p:sp>
      <p:sp>
        <p:nvSpPr>
          <p:cNvPr id="18" name="Obdélník 17"/>
          <p:cNvSpPr/>
          <p:nvPr/>
        </p:nvSpPr>
        <p:spPr>
          <a:xfrm>
            <a:off x="0" y="6732000"/>
            <a:ext cx="9144000" cy="12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4257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5" r:id="rId2"/>
    <p:sldLayoutId id="2147483676" r:id="rId3"/>
    <p:sldLayoutId id="2147483677" r:id="rId4"/>
    <p:sldLayoutId id="2147483678" r:id="rId5"/>
    <p:sldLayoutId id="2147483673" r:id="rId6"/>
    <p:sldLayoutId id="2147483679" r:id="rId7"/>
    <p:sldLayoutId id="2147483680" r:id="rId8"/>
    <p:sldLayoutId id="2147483681" r:id="rId9"/>
    <p:sldLayoutId id="2147483682" r:id="rId10"/>
  </p:sldLayoutIdLst>
  <p:hf hdr="false" ftr="false" dt="false"/>
  <p:txStyles>
    <p:titleStyle>
      <a:lvl1pPr algn="l" defTabSz="914400" rtl="false" eaLnBrk="true" latinLnBrk="false" hangingPunct="true">
        <a:lnSpc>
          <a:spcPct val="100000"/>
        </a:lnSpc>
        <a:spcBef>
          <a:spcPct val="0"/>
        </a:spcBef>
        <a:buNone/>
        <a:defRPr sz="3200" b="true" kern="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432000" indent="-432000" algn="l" defTabSz="914400" rtl="false" eaLnBrk="true" latinLnBrk="false" hangingPunct="true">
        <a:lnSpc>
          <a:spcPts val="2880"/>
        </a:lnSpc>
        <a:spcBef>
          <a:spcPts val="600"/>
        </a:spcBef>
        <a:spcAft>
          <a:spcPts val="600"/>
        </a:spcAft>
        <a:buClr>
          <a:schemeClr val="accent2"/>
        </a:buClr>
        <a:buSzPct val="100000"/>
        <a:buFont typeface="Wingdings" panose="05000000000000000000" pitchFamily="2" charset="2"/>
        <a:buChar char=""/>
        <a:defRPr sz="2400" b="false" kern="1200">
          <a:solidFill>
            <a:schemeClr val="tx1"/>
          </a:solidFill>
          <a:latin typeface="+mn-lt"/>
          <a:ea typeface="+mn-ea"/>
          <a:cs typeface="+mn-cs"/>
        </a:defRPr>
      </a:lvl1pPr>
      <a:lvl2pPr marL="666000" indent="-252000" algn="l" defTabSz="914400" rtl="false" eaLnBrk="true" latinLnBrk="false" hangingPunct="true">
        <a:lnSpc>
          <a:spcPts val="2400"/>
        </a:lnSpc>
        <a:spcBef>
          <a:spcPts val="300"/>
        </a:spcBef>
        <a:spcAft>
          <a:spcPts val="300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8000" indent="-252000" algn="l" defTabSz="914400" rtl="false" eaLnBrk="true" latinLnBrk="false" hangingPunct="true">
        <a:lnSpc>
          <a:spcPts val="2400"/>
        </a:lnSpc>
        <a:spcBef>
          <a:spcPts val="300"/>
        </a:spcBef>
        <a:spcAft>
          <a:spcPts val="300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170000" indent="-252000" algn="l" defTabSz="914400" rtl="false" eaLnBrk="true" latinLnBrk="false" hangingPunct="true">
        <a:lnSpc>
          <a:spcPts val="2400"/>
        </a:lnSpc>
        <a:spcBef>
          <a:spcPts val="300"/>
        </a:spcBef>
        <a:spcAft>
          <a:spcPts val="300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lang="cs-CZ" sz="2000" kern="1200" dirty="false" smtClean="false">
          <a:solidFill>
            <a:schemeClr val="tx1"/>
          </a:solidFill>
          <a:latin typeface="+mn-lt"/>
          <a:ea typeface="+mn-ea"/>
          <a:cs typeface="+mn-cs"/>
        </a:defRPr>
      </a:lvl4pPr>
      <a:lvl5pPr marL="1422000" indent="-252000" algn="l" defTabSz="914400" rtl="false" eaLnBrk="true" latinLnBrk="false" hangingPunct="true">
        <a:lnSpc>
          <a:spcPts val="2400"/>
        </a:lnSpc>
        <a:spcBef>
          <a:spcPts val="300"/>
        </a:spcBef>
        <a:spcAft>
          <a:spcPts val="300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false" eaLnBrk="true" latinLnBrk="false" hangingPunct="true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false" eaLnBrk="true" latinLnBrk="false" hangingPunct="true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false" eaLnBrk="true" latinLnBrk="false" hangingPunct="true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false" eaLnBrk="true" latinLnBrk="false" hangingPunct="true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  <Relationship Target="../media/image2.png" Type="http://schemas.openxmlformats.org/officeDocument/2006/relationships/image" Id="rId3"/>
    <Relationship Target="../notesSlides/notesSlide1.xml" Type="http://schemas.openxmlformats.org/officeDocument/2006/relationships/notesSlide" Id="rId2"/>
    <Relationship Target="../slideLayouts/slideLayout1.xml" Type="http://schemas.openxmlformats.org/officeDocument/2006/relationships/slideLayout" Id="rId1"/>
    <Relationship Target="../media/image4.png" Type="http://schemas.openxmlformats.org/officeDocument/2006/relationships/image" Id="rId5"/>
    <Relationship Target="../media/image3.png" Type="http://schemas.openxmlformats.org/officeDocument/2006/relationships/image" Id="rId4"/>
</Relationships>

</file>

<file path=ppt/slides/_rels/slide2.xml.rels><?xml version="1.0" encoding="UTF-8" standalone="yes"?>
<Relationships xmlns="http://schemas.openxmlformats.org/package/2006/relationships">
    <Relationship Target="../slideLayouts/slideLayout2.xml" Type="http://schemas.openxmlformats.org/officeDocument/2006/relationships/slideLayout" Id="rId1"/>
</Relationships>

</file>

<file path=ppt/slides/_rels/slide3.xml.rels><?xml version="1.0" encoding="UTF-8" standalone="yes"?>
<Relationships xmlns="http://schemas.openxmlformats.org/package/2006/relationships">
    <Relationship TargetMode="External" Target="https://www.esfcr.cz/formulare-a-pokyny-ke-zprave-o-realizaci-projektu-zadosti-o-platbu-a-zadosti-o-zmenu-opz-plus" Type="http://schemas.openxmlformats.org/officeDocument/2006/relationships/hyperlink" Id="rId3"/>
    <Relationship Target="../notesSlides/notesSlide2.xml" Type="http://schemas.openxmlformats.org/officeDocument/2006/relationships/notesSlide" Id="rId2"/>
    <Relationship Target="../slideLayouts/slideLayout2.xml" Type="http://schemas.openxmlformats.org/officeDocument/2006/relationships/slideLayout" Id="rId1"/>
    <Relationship Target="../media/image5.png" Type="http://schemas.openxmlformats.org/officeDocument/2006/relationships/image" Id="rId6"/>
    <Relationship TargetMode="External" Target="https://www.esfcr.cz/pokyny-k-vyplneni-zpravy-o-realizaci-zadosti-o-platbu-a-zadosti-o-zmenu-opz/-/dokument/809712" Type="http://schemas.openxmlformats.org/officeDocument/2006/relationships/hyperlink" Id="rId5"/>
    <Relationship TargetMode="External" Target="http://www.esfcr.cz/" Type="http://schemas.openxmlformats.org/officeDocument/2006/relationships/hyperlink" Id="rId4"/>
</Relationships>

</file>

<file path=ppt/slides/_rels/slide4.xml.rels><?xml version="1.0" encoding="UTF-8" standalone="yes"?>
<Relationships xmlns="http://schemas.openxmlformats.org/package/2006/relationships">
    <Relationship Target="../notesSlides/notesSlide3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5.xml.rels><?xml version="1.0" encoding="UTF-8" standalone="yes"?>
<Relationships xmlns="http://schemas.openxmlformats.org/package/2006/relationships">
    <Relationship Target="../notesSlides/notesSlide4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6.xml.rels><?xml version="1.0" encoding="UTF-8" standalone="yes"?>
<Relationships xmlns="http://schemas.openxmlformats.org/package/2006/relationships">
    <Relationship Target="../media/image6.png" Type="http://schemas.openxmlformats.org/officeDocument/2006/relationships/image" Id="rId3"/>
    <Relationship Target="../notesSlides/notesSlide5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7.xml.rels><?xml version="1.0" encoding="UTF-8" standalone="yes"?>
<Relationships xmlns="http://schemas.openxmlformats.org/package/2006/relationships">
    <Relationship Target="../media/hdphoto1.wdp" Type="http://schemas.microsoft.com/office/2007/relationships/hdphoto" Id="rId3"/>
    <Relationship Target="../media/image7.png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_rels/slide8.xml.rels><?xml version="1.0" encoding="UTF-8" standalone="yes"?>
<Relationships xmlns="http://schemas.openxmlformats.org/package/2006/relationships">
    <Relationship Target="../notesSlides/notesSlide6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9.xml.rels><?xml version="1.0" encoding="UTF-8" standalone="yes"?>
<Relationships xmlns="http://schemas.openxmlformats.org/package/2006/relationships">
    <Relationship Target="../media/image2.png" Type="http://schemas.openxmlformats.org/officeDocument/2006/relationships/image" Id="rId2"/>
    <Relationship Target="../slideLayouts/slideLayout1.xml" Type="http://schemas.openxmlformats.org/officeDocument/2006/relationships/slideLayout" Id="rId1"/>
</Relationships>

</file>

<file path=ppt/slides/_rels/slide10.xml.rels><?xml version="1.0" encoding="UTF-8" standalone="yes"?>
<Relationships xmlns="http://schemas.openxmlformats.org/package/2006/relationships">
    <Relationship TargetMode="External" Target="https://publicita.dotaceeu.cz/" Type="http://schemas.openxmlformats.org/officeDocument/2006/relationships/hyperlink" Id="rId3"/>
    <Relationship Target="../notesSlides/notesSlide7.xml" Type="http://schemas.openxmlformats.org/officeDocument/2006/relationships/notesSlide" Id="rId2"/>
    <Relationship Target="../slideLayouts/slideLayout2.xml" Type="http://schemas.openxmlformats.org/officeDocument/2006/relationships/slideLayout" Id="rId1"/>
    <Relationship Target="../media/image8.png" Type="http://schemas.openxmlformats.org/officeDocument/2006/relationships/image" Id="rId4"/>
</Relationships>

</file>

<file path=ppt/slides/_rels/slide11.xml.rels><?xml version="1.0" encoding="UTF-8" standalone="yes"?>
<Relationships xmlns="http://schemas.openxmlformats.org/package/2006/relationships">
    <Relationship Target="../media/image9.png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_rels/slide12.xml.rels><?xml version="1.0" encoding="UTF-8" standalone="yes"?>
<Relationships xmlns="http://schemas.openxmlformats.org/package/2006/relationships">
    <Relationship Target="../notesSlides/notesSlide8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13.xml.rels><?xml version="1.0" encoding="UTF-8" standalone="yes"?>
<Relationships xmlns="http://schemas.openxmlformats.org/package/2006/relationships">
    <Relationship Target="../media/image15.jpeg" Type="http://schemas.openxmlformats.org/officeDocument/2006/relationships/image" Id="rId8"/>
    <Relationship Target="../media/image10.jpeg" Type="http://schemas.openxmlformats.org/officeDocument/2006/relationships/image" Id="rId3"/>
    <Relationship Target="../media/image14.jpeg" Type="http://schemas.openxmlformats.org/officeDocument/2006/relationships/image" Id="rId7"/>
    <Relationship Target="../notesSlides/notesSlide9.xml" Type="http://schemas.openxmlformats.org/officeDocument/2006/relationships/notesSlide" Id="rId2"/>
    <Relationship Target="../slideLayouts/slideLayout2.xml" Type="http://schemas.openxmlformats.org/officeDocument/2006/relationships/slideLayout" Id="rId1"/>
    <Relationship Target="../media/image13.jpeg" Type="http://schemas.openxmlformats.org/officeDocument/2006/relationships/image" Id="rId6"/>
    <Relationship Target="../media/image12.jpeg" Type="http://schemas.openxmlformats.org/officeDocument/2006/relationships/image" Id="rId5"/>
    <Relationship Target="../media/image11.jpeg" Type="http://schemas.openxmlformats.org/officeDocument/2006/relationships/image" Id="rId4"/>
    <Relationship Target="../media/image16.jpeg" Type="http://schemas.openxmlformats.org/officeDocument/2006/relationships/image" Id="rId9"/>
</Relationships>

</file>

<file path=ppt/slides/_rels/slide14.xml.rels><?xml version="1.0" encoding="UTF-8" standalone="yes"?>
<Relationships xmlns="http://schemas.openxmlformats.org/package/2006/relationships">
    <Relationship Target="../notesSlides/notesSlide10.xml" Type="http://schemas.openxmlformats.org/officeDocument/2006/relationships/notesSlide" Id="rId2"/>
    <Relationship Target="../slideLayouts/slideLayout8.xml" Type="http://schemas.openxmlformats.org/officeDocument/2006/relationships/slideLayout" Id="rId1"/>
</Relationships>

</file>

<file path=ppt/slides/_rels/slide15.xml.rels><?xml version="1.0" encoding="UTF-8" standalone="yes"?>
<Relationships xmlns="http://schemas.openxmlformats.org/package/2006/relationships">
    <Relationship Target="../notesSlides/notesSlide11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16.xml.rels><?xml version="1.0" encoding="UTF-8" standalone="yes"?>
<Relationships xmlns="http://schemas.openxmlformats.org/package/2006/relationships">
    <Relationship Target="../media/image17.png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_rels/slide17.xml.rels><?xml version="1.0" encoding="UTF-8" standalone="yes"?>
<Relationships xmlns="http://schemas.openxmlformats.org/package/2006/relationships">
    <Relationship Target="../media/image19.png" Type="http://schemas.openxmlformats.org/officeDocument/2006/relationships/image" Id="rId3"/>
    <Relationship Target="../media/image18.png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_rels/slide18.xml.rels><?xml version="1.0" encoding="UTF-8" standalone="yes"?>
<Relationships xmlns="http://schemas.openxmlformats.org/package/2006/relationships">
    <Relationship Target="../media/image21.png" Type="http://schemas.openxmlformats.org/officeDocument/2006/relationships/image" Id="rId3"/>
    <Relationship Target="../media/image20.png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_rels/slide19.xml.rels><?xml version="1.0" encoding="UTF-8" standalone="yes"?>
<Relationships xmlns="http://schemas.openxmlformats.org/package/2006/relationships">
    <Relationship Target="../media/image23.png" Type="http://schemas.openxmlformats.org/officeDocument/2006/relationships/image" Id="rId3"/>
    <Relationship Target="../media/image22.png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_rels/slide20.xml.rels><?xml version="1.0" encoding="UTF-8" standalone="yes"?>
<Relationships xmlns="http://schemas.openxmlformats.org/package/2006/relationships">
    <Relationship Target="../media/image2.png" Type="http://schemas.openxmlformats.org/officeDocument/2006/relationships/image" Id="rId2"/>
    <Relationship Target="../slideLayouts/slideLayout1.xml" Type="http://schemas.openxmlformats.org/officeDocument/2006/relationships/slideLayout" Id="rId1"/>
</Relationships>

</file>

<file path=ppt/slides/_rels/slide21.xml.rels><?xml version="1.0" encoding="UTF-8" standalone="yes"?>
<Relationships xmlns="http://schemas.openxmlformats.org/package/2006/relationships">
    <Relationship Target="../notesSlides/notesSlide12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22.xml.rels><?xml version="1.0" encoding="UTF-8" standalone="yes"?>
<Relationships xmlns="http://schemas.openxmlformats.org/package/2006/relationships">
    <Relationship Target="../slideLayouts/slideLayout2.xml" Type="http://schemas.openxmlformats.org/officeDocument/2006/relationships/slideLayout" Id="rId1"/>
</Relationships>

</file>

<file path=ppt/slides/_rels/slide23.xml.rels><?xml version="1.0" encoding="UTF-8" standalone="yes"?>
<Relationships xmlns="http://schemas.openxmlformats.org/package/2006/relationships">
    <Relationship Target="../media/image24.png" Type="http://schemas.openxmlformats.org/officeDocument/2006/relationships/image" Id="rId3"/>
    <Relationship Target="../notesSlides/notesSlide13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24.xml.rels><?xml version="1.0" encoding="UTF-8" standalone="yes"?>
<Relationships xmlns="http://schemas.openxmlformats.org/package/2006/relationships">
    <Relationship Target="../notesSlides/notesSlide14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25.xml.rels><?xml version="1.0" encoding="UTF-8" standalone="yes"?>
<Relationships xmlns="http://schemas.openxmlformats.org/package/2006/relationships">
    <Relationship Target="../media/image25.png" Type="http://schemas.openxmlformats.org/officeDocument/2006/relationships/image" Id="rId3"/>
    <Relationship Target="../notesSlides/notesSlide15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26.xml.rels><?xml version="1.0" encoding="UTF-8" standalone="yes"?>
<Relationships xmlns="http://schemas.openxmlformats.org/package/2006/relationships">
    <Relationship Target="../media/image26.png" Type="http://schemas.openxmlformats.org/officeDocument/2006/relationships/image" Id="rId3"/>
    <Relationship TargetMode="External" Target="https://www.esfcr.cz/monitorovani-podporenych-osob-opz-plus" Type="http://schemas.openxmlformats.org/officeDocument/2006/relationships/hyperlink" Id="rId2"/>
    <Relationship Target="../slideLayouts/slideLayout2.xml" Type="http://schemas.openxmlformats.org/officeDocument/2006/relationships/slideLayout" Id="rId1"/>
    <Relationship TargetMode="External" Target="https://www.esfcr.cz/" Type="http://schemas.openxmlformats.org/officeDocument/2006/relationships/hyperlink" Id="rId4"/>
</Relationships>

</file>

<file path=ppt/slides/_rels/slide27.xml.rels><?xml version="1.0" encoding="UTF-8" standalone="yes"?>
<Relationships xmlns="http://schemas.openxmlformats.org/package/2006/relationships">
    <Relationship TargetMode="External" Target="https://www.esfcr.cz/technicka_podpora_opz" Type="http://schemas.openxmlformats.org/officeDocument/2006/relationships/hyperlink" Id="rId2"/>
    <Relationship Target="../slideLayouts/slideLayout2.xml" Type="http://schemas.openxmlformats.org/officeDocument/2006/relationships/slideLayout" Id="rId1"/>
</Relationships>

</file>

<file path=ppt/slides/_rels/slide28.xml.rels><?xml version="1.0" encoding="UTF-8" standalone="yes"?>
<Relationships xmlns="http://schemas.openxmlformats.org/package/2006/relationships">
    <Relationship Target="../slideLayouts/slideLayout2.xml" Type="http://schemas.openxmlformats.org/officeDocument/2006/relationships/slideLayout" Id="rId1"/>
</Relationships>

</file>

<file path=ppt/slides/_rels/slide29.xml.rels><?xml version="1.0" encoding="UTF-8" standalone="yes"?>
<Relationships xmlns="http://schemas.openxmlformats.org/package/2006/relationships">
    <Relationship Target="../notesSlides/notesSlide16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30.xml.rels><?xml version="1.0" encoding="UTF-8" standalone="yes"?>
<Relationships xmlns="http://schemas.openxmlformats.org/package/2006/relationships">
    <Relationship Target="../notesSlides/notesSlide17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31.xml.rels><?xml version="1.0" encoding="UTF-8" standalone="yes"?>
<Relationships xmlns="http://schemas.openxmlformats.org/package/2006/relationships">
    <Relationship Target="../notesSlides/notesSlide18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32.xml.rels><?xml version="1.0" encoding="UTF-8" standalone="yes"?>
<Relationships xmlns="http://schemas.openxmlformats.org/package/2006/relationships">
    <Relationship Target="../slideLayouts/slideLayout2.xml" Type="http://schemas.openxmlformats.org/officeDocument/2006/relationships/slideLayout" Id="rId1"/>
</Relationships>

</file>

<file path=ppt/slides/_rels/slide33.xml.rels><?xml version="1.0" encoding="UTF-8" standalone="yes"?>
<Relationships xmlns="http://schemas.openxmlformats.org/package/2006/relationships">
    <Relationship TargetMode="External" Target="http://www.esfcr.cz/" Type="http://schemas.openxmlformats.org/officeDocument/2006/relationships/hyperlink" Id="rId3"/>
    <Relationship Target="../notesSlides/notesSlide19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34.xml.rels><?xml version="1.0" encoding="UTF-8" standalone="yes"?>
<Relationships xmlns="http://schemas.openxmlformats.org/package/2006/relationships">
    <Relationship Target="../notesSlides/notesSlide20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35.xml.rels><?xml version="1.0" encoding="UTF-8" standalone="yes"?>
<Relationships xmlns="http://schemas.openxmlformats.org/package/2006/relationships">
    <Relationship Target="../media/image2.png" Type="http://schemas.openxmlformats.org/officeDocument/2006/relationships/image" Id="rId2"/>
    <Relationship Target="../slideLayouts/slideLayout1.xml" Type="http://schemas.openxmlformats.org/officeDocument/2006/relationships/slideLayout" Id="rId1"/>
</Relationships>

</file>

<file path=ppt/slides/_rels/slide36.xml.rels><?xml version="1.0" encoding="UTF-8" standalone="yes"?>
<Relationships xmlns="http://schemas.openxmlformats.org/package/2006/relationships">
    <Relationship Target="../media/image27.png" Type="http://schemas.openxmlformats.org/officeDocument/2006/relationships/image" Id="rId3"/>
    <Relationship Target="../notesSlides/notesSlide21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37.xml.rels><?xml version="1.0" encoding="UTF-8" standalone="yes"?>
<Relationships xmlns="http://schemas.openxmlformats.org/package/2006/relationships">
    <Relationship Target="../slideLayouts/slideLayout2.xml" Type="http://schemas.openxmlformats.org/officeDocument/2006/relationships/slideLayout" Id="rId1"/>
</Relationships>

</file>

<file path=ppt/slides/_rels/slide38.xml.rels><?xml version="1.0" encoding="UTF-8" standalone="yes"?>
<Relationships xmlns="http://schemas.openxmlformats.org/package/2006/relationships">
    <Relationship Target="../media/image2.png" Type="http://schemas.openxmlformats.org/officeDocument/2006/relationships/image" Id="rId2"/>
    <Relationship Target="../slideLayouts/slideLayout1.xml" Type="http://schemas.openxmlformats.org/officeDocument/2006/relationships/slideLayout" Id="rId1"/>
</Relationships>

</file>

<file path=ppt/slides/_rels/slide39.xml.rels><?xml version="1.0" encoding="UTF-8" standalone="yes"?>
<Relationships xmlns="http://schemas.openxmlformats.org/package/2006/relationships">
    <Relationship TargetMode="External" Target="https://www.esfcr.cz/formulare-a-pokyny-ke-zprave-o-realizaci-projektu-zadosti-o-platbu-a-zadosti-o-zmenu-opz-plus" Type="http://schemas.openxmlformats.org/officeDocument/2006/relationships/hyperlink" Id="rId3"/>
    <Relationship Target="../media/image28.png" Type="http://schemas.openxmlformats.org/officeDocument/2006/relationships/image" Id="rId2"/>
    <Relationship Target="../slideLayouts/slideLayout2.xml" Type="http://schemas.openxmlformats.org/officeDocument/2006/relationships/slideLayout" Id="rId1"/>
    <Relationship TargetMode="External" Target="http://www.esfcr.cz/" Type="http://schemas.openxmlformats.org/officeDocument/2006/relationships/hyperlink" Id="rId4"/>
</Relationships>

</file>

<file path=ppt/slides/_rels/slide40.xml.rels><?xml version="1.0" encoding="UTF-8" standalone="yes"?>
<Relationships xmlns="http://schemas.openxmlformats.org/package/2006/relationships">
    <Relationship Target="../media/image29.png" Type="http://schemas.openxmlformats.org/officeDocument/2006/relationships/image" Id="rId3"/>
    <Relationship Target="../notesSlides/notesSlide22.xml" Type="http://schemas.openxmlformats.org/officeDocument/2006/relationships/notesSlide" Id="rId2"/>
    <Relationship Target="../slideLayouts/slideLayout2.xml" Type="http://schemas.openxmlformats.org/officeDocument/2006/relationships/slideLayout" Id="rId1"/>
    <Relationship Target="../media/image30.png" Type="http://schemas.openxmlformats.org/officeDocument/2006/relationships/image" Id="rId4"/>
</Relationships>

</file>

<file path=ppt/slides/_rels/slide41.xml.rels><?xml version="1.0" encoding="UTF-8" standalone="yes"?>
<Relationships xmlns="http://schemas.openxmlformats.org/package/2006/relationships">
    <Relationship TargetMode="External" Target="https://www.esfcr.cz/formulare-a-pokyny-ke-zprave-o-realizaci-projektu-zadosti-o-platbu-a-zadosti-o-zmenu-opz-plus" Type="http://schemas.openxmlformats.org/officeDocument/2006/relationships/hyperlink" Id="rId3"/>
    <Relationship Target="../media/image31.png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_rels/slide42.xml.rels><?xml version="1.0" encoding="UTF-8" standalone="yes"?>
<Relationships xmlns="http://schemas.openxmlformats.org/package/2006/relationships">
    <Relationship Target="../media/image32.png" Type="http://schemas.openxmlformats.org/officeDocument/2006/relationships/image" Id="rId3"/>
    <Relationship Target="../notesSlides/notesSlide23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43.xml.rels><?xml version="1.0" encoding="UTF-8" standalone="yes"?>
<Relationships xmlns="http://schemas.openxmlformats.org/package/2006/relationships">
    <Relationship Target="../media/image33.png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_rels/slide44.xml.rels><?xml version="1.0" encoding="UTF-8" standalone="yes"?>
<Relationships xmlns="http://schemas.openxmlformats.org/package/2006/relationships">
    <Relationship Target="../media/image34.png" Type="http://schemas.openxmlformats.org/officeDocument/2006/relationships/image" Id="rId3"/>
    <Relationship Target="../notesSlides/notesSlide24.xml" Type="http://schemas.openxmlformats.org/officeDocument/2006/relationships/notesSlide" Id="rId2"/>
    <Relationship Target="../slideLayouts/slideLayout2.xml" Type="http://schemas.openxmlformats.org/officeDocument/2006/relationships/slideLayout" Id="rId1"/>
    <Relationship TargetMode="External" Target="https://www.esfcr.cz/formulare-a-pokyny-ke-zprave-o-realizaci-projektu-zadosti-o-platbu-a-zadosti-o-zmenu-opz-plus" Type="http://schemas.openxmlformats.org/officeDocument/2006/relationships/hyperlink" Id="rId4"/>
</Relationships>

</file>

<file path=ppt/slides/_rels/slide45.xml.rels><?xml version="1.0" encoding="UTF-8" standalone="yes"?>
<Relationships xmlns="http://schemas.openxmlformats.org/package/2006/relationships">
    <Relationship Target="../media/image35.png" Type="http://schemas.openxmlformats.org/officeDocument/2006/relationships/image" Id="rId3"/>
    <Relationship Target="../notesSlides/notesSlide25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46.xml.rels><?xml version="1.0" encoding="UTF-8" standalone="yes"?>
<Relationships xmlns="http://schemas.openxmlformats.org/package/2006/relationships">
    <Relationship Target="../notesSlides/notesSlide26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47.xml.rels><?xml version="1.0" encoding="UTF-8" standalone="yes"?>
<Relationships xmlns="http://schemas.openxmlformats.org/package/2006/relationships">
    <Relationship Target="../media/image27.png" Type="http://schemas.openxmlformats.org/officeDocument/2006/relationships/image" Id="rId3"/>
    <Relationship Target="../media/image36.png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_rels/slide48.xml.rels><?xml version="1.0" encoding="UTF-8" standalone="yes"?>
<Relationships xmlns="http://schemas.openxmlformats.org/package/2006/relationships">
    <Relationship Target="../media/image37.emf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_rels/slide49.xml.rels><?xml version="1.0" encoding="UTF-8" standalone="yes"?>
<Relationships xmlns="http://schemas.openxmlformats.org/package/2006/relationships">
    <Relationship Target="../media/image38.png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_rels/slide50.xml.rels><?xml version="1.0" encoding="UTF-8" standalone="yes"?>
<Relationships xmlns="http://schemas.openxmlformats.org/package/2006/relationships">
    <Relationship Target="../media/image40.png" Type="http://schemas.openxmlformats.org/officeDocument/2006/relationships/image" Id="rId3"/>
    <Relationship Target="../media/image39.png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_rels/slide51.xml.rels><?xml version="1.0" encoding="UTF-8" standalone="yes"?>
<Relationships xmlns="http://schemas.openxmlformats.org/package/2006/relationships">
    <Relationship Target="../media/image42.png" Type="http://schemas.openxmlformats.org/officeDocument/2006/relationships/image" Id="rId3"/>
    <Relationship Target="../media/image41.png" Type="http://schemas.openxmlformats.org/officeDocument/2006/relationships/image" Id="rId2"/>
    <Relationship Target="../slideLayouts/slideLayout2.xml" Type="http://schemas.openxmlformats.org/officeDocument/2006/relationships/slideLayout" Id="rId1"/>
    <Relationship Target="../media/image44.png" Type="http://schemas.openxmlformats.org/officeDocument/2006/relationships/image" Id="rId5"/>
    <Relationship Target="../media/image43.png" Type="http://schemas.openxmlformats.org/officeDocument/2006/relationships/image" Id="rId4"/>
</Relationships>

</file>

<file path=ppt/slides/_rels/slide52.xml.rels><?xml version="1.0" encoding="UTF-8" standalone="yes"?>
<Relationships xmlns="http://schemas.openxmlformats.org/package/2006/relationships">
    <Relationship Target="../slideLayouts/slideLayout2.xml" Type="http://schemas.openxmlformats.org/officeDocument/2006/relationships/slideLayout" Id="rId1"/>
</Relationships>

</file>

<file path=ppt/slides/_rels/slide53.xml.rels><?xml version="1.0" encoding="UTF-8" standalone="yes"?>
<Relationships xmlns="http://schemas.openxmlformats.org/package/2006/relationships">
    <Relationship Target="../diagrams/layout1.xml" Type="http://schemas.openxmlformats.org/officeDocument/2006/relationships/diagramLayout" Id="rId3"/>
    <Relationship Target="../diagrams/data1.xml" Type="http://schemas.openxmlformats.org/officeDocument/2006/relationships/diagramData" Id="rId2"/>
    <Relationship Target="../slideLayouts/slideLayout2.xml" Type="http://schemas.openxmlformats.org/officeDocument/2006/relationships/slideLayout" Id="rId1"/>
    <Relationship Target="../diagrams/drawing1.xml" Type="http://schemas.microsoft.com/office/2007/relationships/diagramDrawing" Id="rId6"/>
    <Relationship Target="../diagrams/colors1.xml" Type="http://schemas.openxmlformats.org/officeDocument/2006/relationships/diagramColors" Id="rId5"/>
    <Relationship Target="../diagrams/quickStyle1.xml" Type="http://schemas.openxmlformats.org/officeDocument/2006/relationships/diagramQuickStyle" Id="rId4"/>
</Relationships>

</file>

<file path=ppt/slides/_rels/slide54.xml.rels><?xml version="1.0" encoding="UTF-8" standalone="yes"?>
<Relationships xmlns="http://schemas.openxmlformats.org/package/2006/relationships">
    <Relationship Target="../diagrams/layout2.xml" Type="http://schemas.openxmlformats.org/officeDocument/2006/relationships/diagramLayout" Id="rId3"/>
    <Relationship Target="../media/image45.png" Type="http://schemas.openxmlformats.org/officeDocument/2006/relationships/image" Id="rId7"/>
    <Relationship Target="../diagrams/data2.xml" Type="http://schemas.openxmlformats.org/officeDocument/2006/relationships/diagramData" Id="rId2"/>
    <Relationship Target="../slideLayouts/slideLayout3.xml" Type="http://schemas.openxmlformats.org/officeDocument/2006/relationships/slideLayout" Id="rId1"/>
    <Relationship Target="../diagrams/drawing2.xml" Type="http://schemas.microsoft.com/office/2007/relationships/diagramDrawing" Id="rId6"/>
    <Relationship Target="../diagrams/colors2.xml" Type="http://schemas.openxmlformats.org/officeDocument/2006/relationships/diagramColors" Id="rId5"/>
    <Relationship Target="../diagrams/quickStyle2.xml" Type="http://schemas.openxmlformats.org/officeDocument/2006/relationships/diagramQuickStyle" Id="rId4"/>
</Relationships>

</file>

<file path=ppt/slides/_rels/slide55.xml.rels><?xml version="1.0" encoding="UTF-8" standalone="yes"?>
<Relationships xmlns="http://schemas.openxmlformats.org/package/2006/relationships">
    <Relationship Target="../media/image46.png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true"/>
          </p:cNvSpPr>
          <p:nvPr>
            <p:ph type="title"/>
          </p:nvPr>
        </p:nvSpPr>
        <p:spPr>
          <a:xfrm>
            <a:off x="971600" y="1700808"/>
            <a:ext cx="7884368" cy="2565240"/>
          </a:xfrm>
        </p:spPr>
        <p:txBody>
          <a:bodyPr/>
          <a:lstStyle/>
          <a:p>
            <a:pPr algn="ctr"/>
            <a:r>
              <a:rPr lang="cs-CZ" dirty="false"/>
              <a:t>seminář pro příjemce</a:t>
            </a:r>
            <a:br>
              <a:rPr lang="cs-CZ" dirty="false"/>
            </a:br>
            <a:r>
              <a:rPr lang="cs-CZ" dirty="false"/>
              <a:t>Výzva č. 03_22_064</a:t>
            </a:r>
            <a:br>
              <a:rPr lang="cs-CZ" dirty="false"/>
            </a:br>
            <a:br>
              <a:rPr lang="cs-CZ" dirty="false"/>
            </a:br>
            <a:r>
              <a:rPr lang="cs-CZ" u="sng" dirty="false"/>
              <a:t>Zpráva o realizaci projektu </a:t>
            </a:r>
          </a:p>
        </p:txBody>
      </p:sp>
      <p:sp>
        <p:nvSpPr>
          <p:cNvPr id="6" name="Zástupný symbol pro text 5"/>
          <p:cNvSpPr>
            <a:spLocks noGrp="true"/>
          </p:cNvSpPr>
          <p:nvPr>
            <p:ph type="body" sz="quarter" idx="13"/>
          </p:nvPr>
        </p:nvSpPr>
        <p:spPr>
          <a:xfrm>
            <a:off x="1475656" y="4941168"/>
            <a:ext cx="7272000" cy="540000"/>
          </a:xfrm>
        </p:spPr>
        <p:txBody>
          <a:bodyPr/>
          <a:lstStyle/>
          <a:p>
            <a:r>
              <a:rPr lang="cs-CZ" sz="2400" dirty="false"/>
              <a:t>Oddělení projektů sociálního začleňování (872)</a:t>
            </a:r>
          </a:p>
        </p:txBody>
      </p:sp>
      <p:sp>
        <p:nvSpPr>
          <p:cNvPr id="7" name="Zástupný symbol pro text 6"/>
          <p:cNvSpPr>
            <a:spLocks noGrp="true"/>
          </p:cNvSpPr>
          <p:nvPr>
            <p:ph type="body" sz="quarter" idx="14"/>
          </p:nvPr>
        </p:nvSpPr>
        <p:spPr>
          <a:xfrm>
            <a:off x="1475656" y="5949280"/>
            <a:ext cx="7416016" cy="540000"/>
          </a:xfrm>
        </p:spPr>
        <p:txBody>
          <a:bodyPr/>
          <a:lstStyle/>
          <a:p>
            <a:r>
              <a:rPr lang="cs-CZ" sz="2400" dirty="false"/>
              <a:t>Září 2025</a:t>
            </a:r>
          </a:p>
        </p:txBody>
      </p:sp>
      <p:pic>
        <p:nvPicPr>
          <p:cNvPr id="14" name="Zástupný symbol pro obrázek 13"/>
          <p:cNvPicPr>
            <a:picLocks noGrp="true" noChangeAspect="true"/>
          </p:cNvPicPr>
          <p:nvPr>
            <p:ph type="pic" sz="quarter" idx="15"/>
          </p:nvPr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00" y="2636837"/>
            <a:ext cx="540000" cy="540000"/>
          </a:xfrm>
        </p:spPr>
      </p:pic>
      <p:pic>
        <p:nvPicPr>
          <p:cNvPr id="16" name="Zástupný symbol pro obrázek 15"/>
          <p:cNvPicPr>
            <a:picLocks noGrp="true" noChangeAspect="true"/>
          </p:cNvPicPr>
          <p:nvPr>
            <p:ph type="pic" sz="quarter" idx="17"/>
          </p:nvPr>
        </p:nvPicPr>
        <p:blipFill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5949280"/>
            <a:ext cx="540000" cy="540000"/>
          </a:xfrm>
        </p:spPr>
      </p:pic>
      <p:pic>
        <p:nvPicPr>
          <p:cNvPr id="9" name="Zástupný symbol pro obrázek 14"/>
          <p:cNvPicPr>
            <a:picLocks noGrp="true" noChangeAspect="true"/>
          </p:cNvPicPr>
          <p:nvPr>
            <p:ph type="pic" sz="quarter" idx="16"/>
          </p:nvPr>
        </p:nvPicPr>
        <p:blipFill>
          <a:blip cstate="print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576" y="4941168"/>
            <a:ext cx="540000" cy="540000"/>
          </a:xfrm>
        </p:spPr>
      </p:pic>
    </p:spTree>
    <p:extLst>
      <p:ext uri="{BB962C8B-B14F-4D97-AF65-F5344CB8AC3E}">
        <p14:creationId xmlns:p14="http://schemas.microsoft.com/office/powerpoint/2010/main" val="240675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/>
              <a:t>Obsah semináře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700808"/>
            <a:ext cx="8064000" cy="441919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cs-CZ" altLang="cs-CZ" dirty="false"/>
              <a:t>Zpráva o realizaci </a:t>
            </a:r>
          </a:p>
          <a:p>
            <a:pPr>
              <a:lnSpc>
                <a:spcPct val="100000"/>
              </a:lnSpc>
            </a:pPr>
            <a:r>
              <a:rPr lang="cs-CZ" altLang="cs-CZ" dirty="false"/>
              <a:t>Indikátory</a:t>
            </a:r>
          </a:p>
          <a:p>
            <a:pPr>
              <a:lnSpc>
                <a:spcPct val="100000"/>
              </a:lnSpc>
            </a:pPr>
            <a:r>
              <a:rPr lang="cs-CZ" dirty="false"/>
              <a:t>Vizuální identita OPZ+, informování o projektu</a:t>
            </a:r>
          </a:p>
          <a:p>
            <a:pPr>
              <a:lnSpc>
                <a:spcPct val="100000"/>
              </a:lnSpc>
            </a:pPr>
            <a:r>
              <a:rPr lang="cs-CZ" dirty="false"/>
              <a:t>Veřejné zakázky </a:t>
            </a:r>
          </a:p>
          <a:p>
            <a:pPr>
              <a:lnSpc>
                <a:spcPct val="100000"/>
              </a:lnSpc>
            </a:pPr>
            <a:r>
              <a:rPr lang="cs-CZ" altLang="cs-CZ" dirty="false"/>
              <a:t>Pracovní výkaz</a:t>
            </a:r>
            <a:endParaRPr lang="cs-CZ" dirty="false"/>
          </a:p>
          <a:p>
            <a:pPr>
              <a:lnSpc>
                <a:spcPct val="100000"/>
              </a:lnSpc>
            </a:pPr>
            <a:r>
              <a:rPr lang="cs-CZ" dirty="false"/>
              <a:t>Veřejná podpora </a:t>
            </a:r>
          </a:p>
          <a:p>
            <a:pPr>
              <a:lnSpc>
                <a:spcPct val="100000"/>
              </a:lnSpc>
            </a:pPr>
            <a:r>
              <a:rPr lang="cs-CZ" altLang="cs-CZ" dirty="false"/>
              <a:t>Žádost o platbu</a:t>
            </a:r>
          </a:p>
          <a:p>
            <a:pPr>
              <a:lnSpc>
                <a:spcPct val="100000"/>
              </a:lnSpc>
            </a:pPr>
            <a:r>
              <a:rPr lang="cs-CZ" dirty="false"/>
              <a:t>Dotazy</a:t>
            </a: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2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830650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/>
              <a:t>ZPRÁVA O REALIZACI PROJEKTU   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395536" y="1268760"/>
            <a:ext cx="8568952" cy="518457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cs-CZ" sz="1800" dirty="false"/>
              <a:t>Pokyn pro vyplnění zprávy o realizaci projektu a žádosti o platbu v IS KP21+: </a:t>
            </a:r>
          </a:p>
          <a:p>
            <a:pPr algn="ctr">
              <a:lnSpc>
                <a:spcPct val="100000"/>
              </a:lnSpc>
            </a:pPr>
            <a:r>
              <a:rPr lang="cs-CZ" sz="1400" dirty="false">
                <a:hlinkClick r:id="rId3"/>
              </a:rPr>
              <a:t>Formuláře a pokyny ke zprávě o realizaci projektu, žádosti o platbu a žádosti o změnu - </a:t>
            </a:r>
            <a:r>
              <a:rPr lang="cs-CZ" sz="1400" dirty="false">
                <a:hlinkClick r:id="rId4"/>
              </a:rPr>
              <a:t>www.esfcr.cz</a:t>
            </a:r>
            <a:endParaRPr lang="cs-CZ" sz="1400" dirty="false"/>
          </a:p>
          <a:p>
            <a:pPr marL="0" indent="0" algn="ctr">
              <a:lnSpc>
                <a:spcPct val="100000"/>
              </a:lnSpc>
              <a:buNone/>
            </a:pPr>
            <a:endParaRPr lang="cs-CZ" sz="1400" dirty="false">
              <a:hlinkClick r:id="rId5"/>
            </a:endParaRPr>
          </a:p>
          <a:p>
            <a:pPr algn="just">
              <a:lnSpc>
                <a:spcPct val="100000"/>
              </a:lnSpc>
            </a:pPr>
            <a:r>
              <a:rPr lang="cs-CZ" sz="1800" dirty="false"/>
              <a:t>Zpráva o realizaci projektu včetně žádosti o platbu </a:t>
            </a:r>
            <a:r>
              <a:rPr lang="cs-CZ" sz="1800" b="true" dirty="false"/>
              <a:t>se předkládá v IS KP21</a:t>
            </a:r>
            <a:r>
              <a:rPr lang="cs-CZ" sz="1800" dirty="false"/>
              <a:t>+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cs-CZ" sz="1800" b="true" dirty="false"/>
              <a:t>Termíny v Rozhodnutí o poskytnutí dotace,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1800" b="true" dirty="false"/>
              <a:t>       Část III., bod 2.2</a:t>
            </a:r>
          </a:p>
          <a:p>
            <a:pPr>
              <a:lnSpc>
                <a:spcPct val="100000"/>
              </a:lnSpc>
            </a:pPr>
            <a:r>
              <a:rPr lang="cs-CZ" sz="1800" b="true" dirty="false"/>
              <a:t>Sledované období je zpravidla 6 měsíců, následující měsíc na zpracování</a:t>
            </a:r>
          </a:p>
          <a:p>
            <a:pPr>
              <a:lnSpc>
                <a:spcPct val="100000"/>
              </a:lnSpc>
            </a:pPr>
            <a:r>
              <a:rPr lang="cs-CZ" sz="1800" dirty="false"/>
              <a:t>Odevzdává se </a:t>
            </a:r>
            <a:r>
              <a:rPr lang="cs-CZ" sz="1800" b="true" dirty="false"/>
              <a:t>do posledního dne měsíce následujícího po ukončení sledovaného období </a:t>
            </a:r>
            <a:r>
              <a:rPr lang="cs-CZ" sz="1800" dirty="false"/>
              <a:t>(v případě závěrečné </a:t>
            </a:r>
            <a:r>
              <a:rPr lang="cs-CZ" sz="1800" dirty="false" err="true"/>
              <a:t>ZoR</a:t>
            </a:r>
            <a:r>
              <a:rPr lang="cs-CZ" sz="1800" dirty="false"/>
              <a:t> stanovena dvouměsíční lhůta)</a:t>
            </a:r>
          </a:p>
          <a:p>
            <a:pPr algn="just">
              <a:lnSpc>
                <a:spcPct val="100000"/>
              </a:lnSpc>
            </a:pPr>
            <a:r>
              <a:rPr lang="cs-CZ" sz="1800" dirty="false"/>
              <a:t>Nedodržení termínů pro předkládání </a:t>
            </a:r>
            <a:r>
              <a:rPr lang="cs-CZ" sz="1800" dirty="false" err="true"/>
              <a:t>ZoR</a:t>
            </a:r>
            <a:r>
              <a:rPr lang="cs-CZ" sz="1800" dirty="false"/>
              <a:t> =&gt; sankce dle Rozhodnutí</a:t>
            </a:r>
          </a:p>
          <a:p>
            <a:pPr marL="0" indent="0" algn="ctr">
              <a:lnSpc>
                <a:spcPct val="100000"/>
              </a:lnSpc>
              <a:buNone/>
            </a:pPr>
            <a:endParaRPr lang="cs-CZ" sz="1400" dirty="false">
              <a:hlinkClick r:id="rId5"/>
            </a:endParaRPr>
          </a:p>
          <a:p>
            <a:pPr marL="0" indent="0">
              <a:buNone/>
            </a:pPr>
            <a:endParaRPr lang="cs-CZ" sz="3200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3</a:t>
            </a:fld>
            <a:endParaRPr lang="cs-CZ" dirty="false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44C49D3B-B1AA-4F86-B2F2-91877B3D9FA1}"/>
              </a:ext>
            </a:extLst>
          </p:cNvPr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>
            <a:off x="2339752" y="5355296"/>
            <a:ext cx="4268188" cy="128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894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/>
              <a:t>ZPRÁVA O REALIZACI PROJEKTU – Úvod I.   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467544" y="1556792"/>
            <a:ext cx="8352928" cy="4680520"/>
          </a:xfrm>
        </p:spPr>
        <p:txBody>
          <a:bodyPr/>
          <a:lstStyle/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1800" dirty="false"/>
              <a:t>Příjemce je v odůvodněných případech oprávněn </a:t>
            </a:r>
            <a:r>
              <a:rPr lang="cs-CZ" sz="1800" b="true" dirty="false"/>
              <a:t>požádat o prodloužení lhůty pro předložení </a:t>
            </a:r>
            <a:r>
              <a:rPr lang="cs-CZ" sz="1800" b="true" dirty="false" err="true"/>
              <a:t>ZoR</a:t>
            </a:r>
            <a:r>
              <a:rPr lang="cs-CZ" sz="1800" dirty="false"/>
              <a:t>. Žádost s odůvodněním se předkládá prostřednictvím IS KP21+. Žádost musí být předložena před uplynutím lhůty pro předložení zprávy, které se odložení termínu týká. Žádost formou depeše </a:t>
            </a:r>
            <a:r>
              <a:rPr lang="cs-CZ" sz="1600" dirty="false"/>
              <a:t>– nejedná se o změnu oznamovanou skrze změnové řízení.  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1800" dirty="false"/>
              <a:t>Ve výjimečných případech může příjemce předložit zprávu o realizaci projektu mimo termíny vyplývající z právního aktu. Tuto zprávu může příjemce předložit v situaci, kdy dosud poskytnuté části dotace nevystačí na financování realizace projektu až do doby, kdy lze očekávat vyplacení další části dotace ve vazbě na zprávu o realizaci projektu předloženou v nejbližším řádném termínu. </a:t>
            </a:r>
            <a:r>
              <a:rPr lang="cs-CZ" sz="1800" b="true" dirty="false"/>
              <a:t>Změna ve vymezení monitorovacích období je podstatná změna bez změny </a:t>
            </a:r>
            <a:r>
              <a:rPr lang="cs-CZ" sz="1800" b="true" dirty="false" err="true"/>
              <a:t>RoD</a:t>
            </a:r>
            <a:r>
              <a:rPr lang="cs-CZ" sz="1800" b="true" dirty="false"/>
              <a:t>. </a:t>
            </a:r>
            <a:r>
              <a:rPr lang="cs-CZ" sz="1800" b="true" dirty="false">
                <a:solidFill>
                  <a:srgbClr val="FF0000"/>
                </a:solidFill>
              </a:rPr>
              <a:t> 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1800" dirty="false"/>
              <a:t>ŘO provede kontrolu zpráv do </a:t>
            </a:r>
            <a:r>
              <a:rPr lang="cs-CZ" sz="1800" b="true" dirty="false"/>
              <a:t>40 pracovních dní</a:t>
            </a:r>
            <a:r>
              <a:rPr lang="cs-CZ" sz="1800" dirty="false"/>
              <a:t>.  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1800" dirty="false"/>
              <a:t>V případě neschválení </a:t>
            </a:r>
            <a:r>
              <a:rPr lang="cs-CZ" sz="1800" dirty="false" err="true"/>
              <a:t>ZoR</a:t>
            </a:r>
            <a:r>
              <a:rPr lang="cs-CZ" sz="1800" dirty="false"/>
              <a:t> je následující zpráva předkládána i za období, které příjemce popisoval v předcházející neschválené zprávě.</a:t>
            </a:r>
          </a:p>
          <a:p>
            <a:pPr marL="0" indent="0">
              <a:buNone/>
            </a:pPr>
            <a:endParaRPr lang="cs-CZ" sz="3200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4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070687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/>
              <a:t>ZPRÁVA O REALIZACI PROJEKTU – Úvod II. 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323528" y="1340768"/>
            <a:ext cx="8424936" cy="5328592"/>
          </a:xfrm>
        </p:spPr>
        <p:txBody>
          <a:bodyPr/>
          <a:lstStyle/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cs-CZ" sz="2000" b="true" dirty="false"/>
              <a:t>V ISKP21+ lze </a:t>
            </a:r>
            <a:r>
              <a:rPr lang="cs-CZ" sz="2000" b="true" dirty="false" err="true"/>
              <a:t>ZoR</a:t>
            </a:r>
            <a:r>
              <a:rPr lang="cs-CZ" sz="2000" b="true" dirty="false"/>
              <a:t> a </a:t>
            </a:r>
            <a:r>
              <a:rPr lang="cs-CZ" sz="2000" b="true" dirty="false" err="true"/>
              <a:t>ŽoP</a:t>
            </a:r>
            <a:r>
              <a:rPr lang="cs-CZ" sz="2000" b="true" dirty="false"/>
              <a:t> vypracovat teprve poté, co: </a:t>
            </a:r>
          </a:p>
          <a:p>
            <a:pPr algn="just">
              <a:lnSpc>
                <a:spcPct val="100000"/>
              </a:lnSpc>
            </a:pPr>
            <a:r>
              <a:rPr lang="cs-CZ" sz="1700" dirty="false">
                <a:solidFill>
                  <a:srgbClr val="FF0000"/>
                </a:solidFill>
              </a:rPr>
              <a:t>je ukončena administrace všech dříve podaných zpráv o realizaci projektu </a:t>
            </a:r>
            <a:br>
              <a:rPr lang="cs-CZ" sz="1700" dirty="false"/>
            </a:br>
            <a:r>
              <a:rPr lang="cs-CZ" sz="1700" dirty="false"/>
              <a:t>a žádostí o platbu, </a:t>
            </a:r>
          </a:p>
          <a:p>
            <a:pPr algn="just">
              <a:lnSpc>
                <a:spcPct val="100000"/>
              </a:lnSpc>
            </a:pPr>
            <a:r>
              <a:rPr lang="cs-CZ" sz="1700" dirty="false">
                <a:solidFill>
                  <a:srgbClr val="FF0000"/>
                </a:solidFill>
              </a:rPr>
              <a:t>je ukončena administrace všech zahájených změnových řízení </a:t>
            </a:r>
            <a:r>
              <a:rPr lang="cs-CZ" sz="1700" dirty="false"/>
              <a:t>(tj. žádostí </a:t>
            </a:r>
            <a:br>
              <a:rPr lang="cs-CZ" sz="1700" dirty="false"/>
            </a:br>
            <a:r>
              <a:rPr lang="cs-CZ" sz="1700" dirty="false"/>
              <a:t>o změnu) </a:t>
            </a:r>
            <a:r>
              <a:rPr lang="cs-CZ" sz="1700" dirty="false">
                <a:solidFill>
                  <a:srgbClr val="FF0000"/>
                </a:solidFill>
              </a:rPr>
              <a:t>týkajících se rozpočtu nebo finančního plánu</a:t>
            </a:r>
            <a:r>
              <a:rPr lang="cs-CZ" sz="1700" dirty="false"/>
              <a:t>, u kterých datum změny platnosti spadá do monitorovacího období, za které by měla být podána zpráva </a:t>
            </a:r>
            <a:br>
              <a:rPr lang="cs-CZ" sz="1700" dirty="false"/>
            </a:br>
            <a:r>
              <a:rPr lang="cs-CZ" sz="1700" dirty="false"/>
              <a:t>o realizaci projektu či žádost o platbu, </a:t>
            </a:r>
          </a:p>
          <a:p>
            <a:pPr algn="just">
              <a:lnSpc>
                <a:spcPct val="100000"/>
              </a:lnSpc>
            </a:pPr>
            <a:r>
              <a:rPr lang="cs-CZ" sz="1700" dirty="false">
                <a:solidFill>
                  <a:srgbClr val="FF0000"/>
                </a:solidFill>
              </a:rPr>
              <a:t>je ukončena administrace všech změnových řízení </a:t>
            </a:r>
            <a:r>
              <a:rPr lang="cs-CZ" sz="1700" dirty="false"/>
              <a:t>(tj. žádostí o změnu) </a:t>
            </a:r>
            <a:r>
              <a:rPr lang="cs-CZ" sz="1700" dirty="false">
                <a:solidFill>
                  <a:srgbClr val="FF0000"/>
                </a:solidFill>
              </a:rPr>
              <a:t>týkajících se jakékoli podstatné změny projektu</a:t>
            </a:r>
            <a:r>
              <a:rPr lang="cs-CZ" sz="1700" dirty="false"/>
              <a:t>, u níž datum platnosti spadá do monitorovacího období, za které by měla být podána zpráva o realizaci projektu či žádost o platbu.</a:t>
            </a:r>
          </a:p>
          <a:p>
            <a:pPr algn="just">
              <a:lnSpc>
                <a:spcPct val="100000"/>
              </a:lnSpc>
            </a:pPr>
            <a:endParaRPr lang="cs-CZ" sz="1700" dirty="false"/>
          </a:p>
          <a:p>
            <a:pPr algn="just">
              <a:lnSpc>
                <a:spcPct val="100000"/>
              </a:lnSpc>
            </a:pPr>
            <a:r>
              <a:rPr lang="cs-CZ" sz="1700" dirty="false"/>
              <a:t>V situaci, kdy příjemce rozpracuje </a:t>
            </a:r>
            <a:r>
              <a:rPr lang="cs-CZ" sz="1700" dirty="false" err="true"/>
              <a:t>ZoR</a:t>
            </a:r>
            <a:r>
              <a:rPr lang="cs-CZ" sz="1700" dirty="false"/>
              <a:t> a teprve následně je schválená žádost </a:t>
            </a:r>
            <a:br>
              <a:rPr lang="cs-CZ" sz="1700" dirty="false"/>
            </a:br>
            <a:r>
              <a:rPr lang="cs-CZ" sz="1700" dirty="false"/>
              <a:t>o změnu, jejíž platnost spadá do monitorovacího období, ke kterému se zpracovaná </a:t>
            </a:r>
            <a:r>
              <a:rPr lang="cs-CZ" sz="1700" dirty="false" err="true"/>
              <a:t>ZoR</a:t>
            </a:r>
            <a:r>
              <a:rPr lang="cs-CZ" sz="1700" dirty="false"/>
              <a:t> a </a:t>
            </a:r>
            <a:r>
              <a:rPr lang="cs-CZ" sz="1700" dirty="false" err="true"/>
              <a:t>ŽoP</a:t>
            </a:r>
            <a:r>
              <a:rPr lang="cs-CZ" sz="1700" dirty="false"/>
              <a:t> vztahují, musí příjemce provést aktualizaci dat </a:t>
            </a:r>
            <a:br>
              <a:rPr lang="cs-CZ" sz="1700" dirty="false"/>
            </a:br>
            <a:r>
              <a:rPr lang="cs-CZ" sz="1700" dirty="false"/>
              <a:t>v rozpracované </a:t>
            </a:r>
            <a:r>
              <a:rPr lang="cs-CZ" sz="1700" dirty="false" err="true"/>
              <a:t>ZoR</a:t>
            </a:r>
            <a:r>
              <a:rPr lang="cs-CZ" sz="1700" dirty="false"/>
              <a:t> a </a:t>
            </a:r>
            <a:r>
              <a:rPr lang="cs-CZ" sz="1700" dirty="false" err="true"/>
              <a:t>ŽoP</a:t>
            </a:r>
            <a:r>
              <a:rPr lang="cs-CZ" sz="1700" dirty="false"/>
              <a:t>.</a:t>
            </a: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5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534350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false"/>
              <a:t>Zpráva o realizaci projektu – ZÁLOŽKY I. </a:t>
            </a: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6</a:t>
            </a:fld>
            <a:endParaRPr lang="cs-CZ" dirty="false"/>
          </a:p>
        </p:txBody>
      </p:sp>
      <p:pic>
        <p:nvPicPr>
          <p:cNvPr id="1026" name="Picture 2"/>
          <p:cNvPicPr>
            <a:picLocks noChangeAspect="true" noChangeArrowheads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77" y="1103635"/>
            <a:ext cx="8375650" cy="578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3145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>
          <a:xfrm>
            <a:off x="360000" y="0"/>
            <a:ext cx="8604488" cy="1080000"/>
          </a:xfrm>
        </p:spPr>
        <p:txBody>
          <a:bodyPr/>
          <a:lstStyle/>
          <a:p>
            <a:pPr algn="ctr"/>
            <a:r>
              <a:rPr lang="cs-CZ" sz="2800" dirty="false"/>
              <a:t>Zpráva o realizaci projektu – ZÁLOŽKY II.  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2267744" y="1412776"/>
            <a:ext cx="6335808" cy="504056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cs-CZ" sz="1800" dirty="false"/>
              <a:t>Základní informace o projektu a předkládané </a:t>
            </a:r>
            <a:r>
              <a:rPr lang="cs-CZ" sz="1800" dirty="false" err="true"/>
              <a:t>ZoR</a:t>
            </a:r>
            <a:endParaRPr lang="cs-CZ" sz="1800" dirty="false"/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cs-CZ" sz="1800" dirty="false"/>
              <a:t>Kontaktní údaje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cs-CZ" sz="1800" dirty="false"/>
              <a:t>Pokrok v realizaci KA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cs-CZ" sz="1800" dirty="false"/>
              <a:t>Indikátory  		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cs-CZ" sz="1800" dirty="false"/>
              <a:t>Horizontální principy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cs-CZ" sz="1800" dirty="false"/>
              <a:t>Příjmy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cs-CZ" sz="1800" dirty="false"/>
              <a:t>Veřejné zakázky	</a:t>
            </a:r>
            <a:endParaRPr lang="cs-CZ" sz="1600" i="true" dirty="false"/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cs-CZ" sz="1800" dirty="false"/>
              <a:t>Veřejná podpora </a:t>
            </a:r>
            <a:r>
              <a:rPr lang="cs-CZ" sz="1600" i="true" dirty="false"/>
              <a:t>(není pro výzvu č. 064 relevantní)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cs-CZ" sz="1800" dirty="false"/>
              <a:t>Kontroly (mimo kontrol z úrovně poskytovatele podpory)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cs-CZ" sz="1800" dirty="false"/>
              <a:t>Povinná publicita 	</a:t>
            </a:r>
            <a:endParaRPr lang="cs-CZ" sz="1600" i="true" dirty="false"/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cs-CZ" sz="1800" dirty="false"/>
              <a:t>Problémy v realizaci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cs-CZ" sz="1800" dirty="false"/>
              <a:t>Čestná prohlášení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cs-CZ" sz="1800" dirty="false"/>
              <a:t>Přílohy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false" eaLnBrk="true" fontAlgn="auto" latinLnBrk="false" hangingPunct="tru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9BF083-4774-43B1-9AB0-5CC1AC5DD8EE}" type="slidenum">
              <a:rPr kumimoji="false" lang="cs-CZ" sz="1050" b="true" i="false" u="none" strike="noStrike" kern="1200" cap="none" spc="0" normalizeH="false" baseline="0" noProof="false" smtClean="false">
                <a:ln>
                  <a:noFill/>
                </a:ln>
                <a:solidFill>
                  <a:srgbClr val="084A8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false" eaLnBrk="true" fontAlgn="auto" latinLnBrk="false" hangingPunct="true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false" lang="cs-CZ" sz="1050" b="true" i="false" u="none" strike="noStrike" kern="1200" cap="none" spc="0" normalizeH="false" baseline="0" noProof="false" dirty="false">
              <a:ln>
                <a:noFill/>
              </a:ln>
              <a:solidFill>
                <a:srgbClr val="084A8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074" name="Picture 2"/>
          <p:cNvPicPr>
            <a:picLocks noChangeAspect="true" noChangeArrowheads="true"/>
          </p:cNvPicPr>
          <p:nvPr/>
        </p:nvPicPr>
        <p:blipFill rotWithShape="true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227"/>
          <a:stretch/>
        </p:blipFill>
        <p:spPr bwMode="auto">
          <a:xfrm>
            <a:off x="336947" y="1052736"/>
            <a:ext cx="1900878" cy="568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6131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>
          <a:xfrm>
            <a:off x="251520" y="0"/>
            <a:ext cx="8640960" cy="1080000"/>
          </a:xfrm>
        </p:spPr>
        <p:txBody>
          <a:bodyPr/>
          <a:lstStyle/>
          <a:p>
            <a:pPr algn="ctr"/>
            <a:r>
              <a:rPr lang="cs-CZ" sz="2800" dirty="false"/>
              <a:t>Zpráva o realizaci projektu – ZÁLOŽKY III. 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143936" y="1628800"/>
            <a:ext cx="8496064" cy="5112568"/>
          </a:xfrm>
        </p:spPr>
        <p:txBody>
          <a:bodyPr/>
          <a:lstStyle/>
          <a:p>
            <a:pPr lvl="1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1800" b="true" dirty="false"/>
              <a:t>Informace o zprávě</a:t>
            </a:r>
            <a:r>
              <a:rPr lang="cs-CZ" sz="1800" dirty="false"/>
              <a:t>: příjemce vyplní (upraví) datum zahájení a ukončení sledovaného období, skutečné datum zahájení a ukončení realizace projektu a kontaktní údaje na zpracovatele zprávy.</a:t>
            </a:r>
            <a:endParaRPr lang="cs-CZ" sz="1800" dirty="false">
              <a:solidFill>
                <a:srgbClr val="FF0000"/>
              </a:solidFill>
            </a:endParaRPr>
          </a:p>
          <a:p>
            <a:pPr lvl="1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1800" b="true" dirty="false"/>
              <a:t>Realizace, provoz/údržba výstupu </a:t>
            </a:r>
            <a:r>
              <a:rPr lang="cs-CZ" sz="1800" dirty="false"/>
              <a:t>– nevyplňuje se. </a:t>
            </a:r>
          </a:p>
          <a:p>
            <a:pPr lvl="1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1800" b="true" dirty="false"/>
              <a:t>Příjmy</a:t>
            </a:r>
            <a:r>
              <a:rPr lang="cs-CZ" sz="1800" dirty="false"/>
              <a:t> – vyplní se 0,00 (projekt negeneruje příjmy).</a:t>
            </a:r>
          </a:p>
          <a:p>
            <a:pPr lvl="1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1800" b="true" dirty="false"/>
              <a:t>Klíčové aktivity </a:t>
            </a:r>
            <a:r>
              <a:rPr lang="cs-CZ" sz="1800" dirty="false"/>
              <a:t>- </a:t>
            </a:r>
            <a:r>
              <a:rPr lang="pl-PL" sz="1800" dirty="false"/>
              <a:t>popis pokroku v realizaci klíčové aktivity za sledované období – popsat (max 2000 znaků) + možnost přílohy. </a:t>
            </a:r>
          </a:p>
          <a:p>
            <a:pPr lvl="1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1800" b="true" dirty="false"/>
              <a:t>Horizontální principy </a:t>
            </a:r>
            <a:r>
              <a:rPr lang="cs-CZ" sz="1800" dirty="false"/>
              <a:t>- pouze „Cílené zaměření“ a „Pozitivní vlivy“ (neutrální vliv není potřebné vyplňovat) - v rámci </a:t>
            </a:r>
            <a:r>
              <a:rPr lang="cs-CZ" sz="1800" dirty="false" err="true"/>
              <a:t>ZoR</a:t>
            </a:r>
            <a:r>
              <a:rPr lang="cs-CZ" sz="1800" dirty="false"/>
              <a:t>, ve které HP byly naplňovány.</a:t>
            </a:r>
          </a:p>
          <a:p>
            <a:pPr lvl="1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1800" b="true" dirty="false"/>
              <a:t>Identifikace problému </a:t>
            </a:r>
            <a:r>
              <a:rPr lang="cs-CZ" sz="1800" dirty="false"/>
              <a:t>– vyplnit případné problémy: identifikace, popis a řešení.</a:t>
            </a:r>
          </a:p>
          <a:p>
            <a:pPr lvl="1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1800" b="true" dirty="false"/>
              <a:t>Čestná prohlášení </a:t>
            </a:r>
            <a:r>
              <a:rPr lang="cs-CZ" sz="1800" dirty="false"/>
              <a:t>– zatrhnout souhlas.</a:t>
            </a:r>
          </a:p>
          <a:p>
            <a:pPr lvl="1" algn="just">
              <a:lnSpc>
                <a:spcPct val="100000"/>
              </a:lnSpc>
              <a:spcAft>
                <a:spcPts val="1200"/>
              </a:spcAft>
            </a:pPr>
            <a:endParaRPr lang="cs-CZ" sz="1700" dirty="false"/>
          </a:p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8</a:t>
            </a:fld>
            <a:endParaRPr lang="cs-CZ" dirty="false"/>
          </a:p>
        </p:txBody>
      </p:sp>
      <p:sp>
        <p:nvSpPr>
          <p:cNvPr id="8" name="Zástupný symbol pro obsah 2"/>
          <p:cNvSpPr txBox="true">
            <a:spLocks/>
          </p:cNvSpPr>
          <p:nvPr/>
        </p:nvSpPr>
        <p:spPr>
          <a:xfrm>
            <a:off x="107504" y="1412776"/>
            <a:ext cx="8640064" cy="1512168"/>
          </a:xfrm>
          <a:prstGeom prst="rect">
            <a:avLst/>
          </a:prstGeom>
        </p:spPr>
        <p:txBody>
          <a:bodyPr vert="horz" lIns="0" tIns="0" rIns="0" bIns="0" rtlCol="false">
            <a:noAutofit/>
          </a:bodyPr>
          <a:lstStyle>
            <a:lvl1pPr marL="432000" indent="-432000" algn="l" defTabSz="914400" rtl="false" eaLnBrk="true" latinLnBrk="false" hangingPunct="true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fals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false" smtClean="fals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endParaRPr lang="cs-CZ" sz="1800" dirty="false"/>
          </a:p>
          <a:p>
            <a:pPr marL="0" indent="0">
              <a:buNone/>
            </a:pPr>
            <a:endParaRPr lang="cs-CZ" dirty="false"/>
          </a:p>
        </p:txBody>
      </p:sp>
      <p:sp>
        <p:nvSpPr>
          <p:cNvPr id="12" name="Zástupný symbol pro obsah 2"/>
          <p:cNvSpPr txBox="true">
            <a:spLocks/>
          </p:cNvSpPr>
          <p:nvPr/>
        </p:nvSpPr>
        <p:spPr>
          <a:xfrm>
            <a:off x="143936" y="5903932"/>
            <a:ext cx="8640064" cy="1224136"/>
          </a:xfrm>
          <a:prstGeom prst="rect">
            <a:avLst/>
          </a:prstGeom>
        </p:spPr>
        <p:txBody>
          <a:bodyPr vert="horz" lIns="0" tIns="0" rIns="0" bIns="0" rtlCol="false">
            <a:noAutofit/>
          </a:bodyPr>
          <a:lstStyle>
            <a:lvl1pPr marL="432000" indent="-432000" algn="l" defTabSz="914400" rtl="false" eaLnBrk="true" latinLnBrk="false" hangingPunct="true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fals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false" smtClean="fals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399678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/>
              <a:t>PUBLICITA</a:t>
            </a:r>
          </a:p>
        </p:txBody>
      </p:sp>
      <p:pic>
        <p:nvPicPr>
          <p:cNvPr id="14" name="Zástupný symbol pro obrázek 13"/>
          <p:cNvPicPr>
            <a:picLocks noGrp="true" noChangeAspect="true"/>
          </p:cNvPicPr>
          <p:nvPr>
            <p:ph type="pic" sz="quarter" idx="15"/>
          </p:nvPr>
        </p:nvPicPr>
        <p:blipFill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9950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/>
              <a:t>Povinnosti příjemců v oblasti informování a komunikace 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23731" y="920314"/>
            <a:ext cx="9072000" cy="577800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endParaRPr lang="cs-CZ" sz="1700" b="true" dirty="false">
              <a:solidFill>
                <a:srgbClr val="FF0000"/>
              </a:solidFill>
            </a:endParaRPr>
          </a:p>
          <a:p>
            <a:pPr algn="just">
              <a:lnSpc>
                <a:spcPct val="100000"/>
              </a:lnSpc>
            </a:pPr>
            <a:r>
              <a:rPr lang="cs-CZ" sz="1700" b="true" dirty="false">
                <a:solidFill>
                  <a:srgbClr val="FF0000"/>
                </a:solidFill>
              </a:rPr>
              <a:t>Povinnost zveřejnit na své internetové stránce</a:t>
            </a:r>
            <a:r>
              <a:rPr lang="cs-CZ" sz="1700" dirty="false"/>
              <a:t>, pokud taková stránka existuje, </a:t>
            </a:r>
            <a:r>
              <a:rPr lang="cs-CZ" sz="1700" b="true" dirty="false">
                <a:solidFill>
                  <a:srgbClr val="FF0000"/>
                </a:solidFill>
              </a:rPr>
              <a:t>stručný popis projektu </a:t>
            </a:r>
            <a:r>
              <a:rPr lang="cs-CZ" sz="1700" dirty="false"/>
              <a:t>úměrný míře podpory včetně jeho cílů </a:t>
            </a:r>
            <a:br>
              <a:rPr lang="cs-CZ" sz="1700" dirty="false"/>
            </a:br>
            <a:r>
              <a:rPr lang="cs-CZ" sz="1700" dirty="false"/>
              <a:t>a výsledků a zdůraznit, že je na daný projekt poskytována finanční podpora EU. Popis je doporučeno vložit při zahájení realizace projektu a následně jej dle potřeby aktualizovat. </a:t>
            </a:r>
          </a:p>
          <a:p>
            <a:pPr algn="just">
              <a:lnSpc>
                <a:spcPct val="100000"/>
              </a:lnSpc>
            </a:pPr>
            <a:r>
              <a:rPr lang="cs-CZ" sz="1700" b="true" dirty="false">
                <a:solidFill>
                  <a:srgbClr val="FF0000"/>
                </a:solidFill>
              </a:rPr>
              <a:t>Povinnost spravovat prezentaci projektu na portálu www.esfcr.cz</a:t>
            </a:r>
            <a:r>
              <a:rPr lang="cs-CZ" sz="1700" dirty="false"/>
              <a:t>. Základní obsah prezentace (tj. popisu projektu) je na portál přenesen </a:t>
            </a:r>
            <a:br>
              <a:rPr lang="cs-CZ" sz="1700" dirty="false"/>
            </a:br>
            <a:r>
              <a:rPr lang="cs-CZ" sz="1700" dirty="false"/>
              <a:t>z MS2021+ z obsahu žádosti o podporu, příjemce ji následně dle potřeby aktualizuje. </a:t>
            </a:r>
          </a:p>
          <a:p>
            <a:pPr algn="just">
              <a:lnSpc>
                <a:spcPct val="100000"/>
              </a:lnSpc>
            </a:pPr>
            <a:r>
              <a:rPr lang="cs-CZ" sz="1700" b="true" dirty="false">
                <a:solidFill>
                  <a:srgbClr val="FF0000"/>
                </a:solidFill>
              </a:rPr>
              <a:t>Povinnost umístit alespoň 1 povinný plakát velikosti minimálně A3 </a:t>
            </a:r>
            <a:br>
              <a:rPr lang="cs-CZ" sz="1700" b="true" dirty="false"/>
            </a:br>
            <a:r>
              <a:rPr lang="cs-CZ" sz="1700" dirty="false"/>
              <a:t>s informacemi o projektu v místě realizace projektu snadno viditelném pro veřejnost, jako jsou vstupní prostory budovy.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1700" dirty="false"/>
              <a:t>Online Generátor nástrojů povinné publicity na tvorbu plakátu je zde pod tímto odkazem, je nutné zvolit si správné operační období </a:t>
            </a:r>
            <a:r>
              <a:rPr lang="cs-CZ" sz="1800" dirty="false">
                <a:hlinkClick r:id="rId3"/>
              </a:rPr>
              <a:t>Generátor nástrojů povinné publicity</a:t>
            </a:r>
            <a:endParaRPr lang="cs-CZ" sz="1800" dirty="false"/>
          </a:p>
          <a:p>
            <a:endParaRPr lang="cs-CZ" sz="1600" dirty="false"/>
          </a:p>
          <a:p>
            <a:pPr algn="just">
              <a:lnSpc>
                <a:spcPct val="100000"/>
              </a:lnSpc>
            </a:pPr>
            <a:endParaRPr lang="cs-CZ" sz="1600" b="true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10</a:t>
            </a:fld>
            <a:endParaRPr lang="cs-CZ" dirty="false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AC2DD6C6-7C39-1547-755A-E9F8104B31F0}"/>
              </a:ext>
            </a:extLst>
          </p:cNvPr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2476624" y="5250396"/>
            <a:ext cx="4166214" cy="1445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305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/>
              <a:t>Povinné prvky vizuální identity OPZ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556792"/>
            <a:ext cx="8064000" cy="489654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pl-PL" sz="1800" dirty="false"/>
              <a:t>znak EU a odkaz „Evropská unie“ = logotyp</a:t>
            </a:r>
          </a:p>
          <a:p>
            <a:pPr>
              <a:lnSpc>
                <a:spcPct val="100000"/>
              </a:lnSpc>
            </a:pPr>
            <a:r>
              <a:rPr lang="cs-CZ" sz="1800" dirty="false"/>
              <a:t>odkaz „Evropský sociální fond“</a:t>
            </a:r>
          </a:p>
          <a:p>
            <a:pPr>
              <a:lnSpc>
                <a:spcPct val="100000"/>
              </a:lnSpc>
            </a:pPr>
            <a:r>
              <a:rPr lang="pl-PL" sz="1800" dirty="false"/>
              <a:t>odkaz „Operační program Zaměstnanost“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pl-PL" sz="1800" dirty="false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pl-PL" sz="1800" dirty="false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pl-PL" sz="1800" dirty="false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pl-PL" sz="1800" dirty="false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pl-PL" sz="1800" dirty="false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pl-PL" sz="1800" dirty="false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pl-PL" sz="1800" dirty="false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pl-PL" sz="1800" dirty="false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pl-PL" sz="1800" dirty="false"/>
              <a:t>Technické parametry – viz. Obecná část pravidel</a:t>
            </a:r>
          </a:p>
          <a:p>
            <a:pPr marL="0" indent="0">
              <a:buNone/>
            </a:pPr>
            <a:r>
              <a:rPr lang="pl-PL" sz="1400" dirty="false"/>
              <a:t> </a:t>
            </a:r>
          </a:p>
          <a:p>
            <a:pPr marL="0" indent="0">
              <a:buNone/>
            </a:pP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11</a:t>
            </a:fld>
            <a:endParaRPr lang="cs-CZ" dirty="false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E51C322A-707D-483F-B371-FEB904F840A1}"/>
              </a:ext>
            </a:extLst>
          </p:cNvPr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2018375" y="2780928"/>
            <a:ext cx="5107250" cy="318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0146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/>
              <a:t>Vizuální identita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323528" y="1268760"/>
            <a:ext cx="8568952" cy="540060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sz="1600" b="true" dirty="false"/>
              <a:t>Barevnost loga EU</a:t>
            </a:r>
          </a:p>
          <a:p>
            <a:pPr marL="552450" lvl="1" indent="-28575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 dirty="false">
                <a:solidFill>
                  <a:srgbClr val="FF0000"/>
                </a:solidFill>
              </a:rPr>
              <a:t>Na webových stránkách příjemce povinně barevné logo</a:t>
            </a:r>
            <a:r>
              <a:rPr lang="cs-CZ" sz="1600" dirty="false"/>
              <a:t>. V ostatních případech se barevné provedení použije, kdykoli je to možné</a:t>
            </a:r>
          </a:p>
          <a:p>
            <a:pPr marL="552450" lvl="1" indent="-28575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 dirty="false"/>
              <a:t>Jednobarevnou verzi lze použít jen v odůvodněných případech (tisk na běžných tiskárnách, kdy je barevná verze nehospodárná, neekologická či neestetická)</a:t>
            </a:r>
          </a:p>
          <a:p>
            <a:pPr marL="552450" lvl="1" indent="-285750"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1600" dirty="false"/>
              <a:t>Pořízení černobílé kopie barevného originálu se nepovažuje za nedodržení pravidel publicity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sz="1600" b="true" dirty="false"/>
              <a:t>Velikost loga EU</a:t>
            </a:r>
          </a:p>
          <a:p>
            <a:pPr marL="5524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 dirty="false"/>
              <a:t>Znak EU a povinné odkazy musí být umístěn tak, aby byl zřetelně viditelný, velikost musí být úměrná rozměrům použitého materiálu</a:t>
            </a:r>
          </a:p>
          <a:p>
            <a:pPr marL="5524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 dirty="false"/>
              <a:t>Jsou-li kromě logotypu EU zobrazena další loga, </a:t>
            </a:r>
            <a:r>
              <a:rPr lang="cs-CZ" sz="1600" dirty="false">
                <a:solidFill>
                  <a:srgbClr val="FF0000"/>
                </a:solidFill>
              </a:rPr>
              <a:t>musí mít znak EU nejméně stejnou velikost</a:t>
            </a:r>
            <a:r>
              <a:rPr lang="cs-CZ" sz="1600" dirty="false"/>
              <a:t> (měřeno na výšku nebo šířku) </a:t>
            </a:r>
            <a:r>
              <a:rPr lang="cs-CZ" sz="1600" dirty="false">
                <a:solidFill>
                  <a:srgbClr val="FF0000"/>
                </a:solidFill>
              </a:rPr>
              <a:t>jako největší z těchto dalších použitých log</a:t>
            </a:r>
            <a:r>
              <a:rPr lang="cs-CZ" sz="1600" dirty="false"/>
              <a:t>.</a:t>
            </a:r>
          </a:p>
          <a:p>
            <a:pPr marL="552450" lvl="1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1600" dirty="false"/>
              <a:t>V případě použití dalších log bude </a:t>
            </a:r>
            <a:r>
              <a:rPr lang="cs-CZ" sz="1600" dirty="false">
                <a:solidFill>
                  <a:srgbClr val="FF0000"/>
                </a:solidFill>
              </a:rPr>
              <a:t>logotyp EU vždy na první pozici, ať už v horizontálním či vertikálním řazení. </a:t>
            </a:r>
            <a:endParaRPr lang="cs-CZ" sz="1600" dirty="false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sz="1600" dirty="false"/>
              <a:t> </a:t>
            </a:r>
            <a:r>
              <a:rPr lang="cs-CZ" sz="1600" b="true" dirty="false"/>
              <a:t>Umístění</a:t>
            </a:r>
          </a:p>
          <a:p>
            <a:pPr marL="665163" lvl="1" indent="-39846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 b="true" dirty="false">
                <a:solidFill>
                  <a:srgbClr val="FF0000"/>
                </a:solidFill>
              </a:rPr>
              <a:t>Na internetové stránce musí být logotyp EU umístěn tak, aby bylo viditelné při otevření stránky na digitálním zařízení bez nutnosti přesunu na spodní část stránky.</a:t>
            </a:r>
          </a:p>
          <a:p>
            <a:pPr marL="665163" lvl="1" indent="-398463"/>
            <a:endParaRPr lang="cs-CZ" sz="1800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12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6770342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/>
              <a:t>Vizuální identita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39552" y="1484784"/>
            <a:ext cx="8064000" cy="4320000"/>
          </a:xfrm>
        </p:spPr>
        <p:txBody>
          <a:bodyPr/>
          <a:lstStyle/>
          <a:p>
            <a:r>
              <a:rPr lang="cs-CZ" dirty="false"/>
              <a:t>Další loga použít lze </a:t>
            </a:r>
            <a:r>
              <a:rPr lang="cs-CZ" sz="1800" dirty="false">
                <a:solidFill>
                  <a:srgbClr val="FF0000"/>
                </a:solidFill>
              </a:rPr>
              <a:t>(pro názornost bylo použito logo MPSV)</a:t>
            </a:r>
            <a:r>
              <a:rPr lang="cs-CZ" dirty="false"/>
              <a:t>,</a:t>
            </a:r>
            <a:r>
              <a:rPr lang="cs-CZ" sz="1800" dirty="false">
                <a:solidFill>
                  <a:srgbClr val="FF0000"/>
                </a:solidFill>
              </a:rPr>
              <a:t> </a:t>
            </a:r>
            <a:br>
              <a:rPr lang="cs-CZ" sz="1800" dirty="false">
                <a:solidFill>
                  <a:srgbClr val="FF0000"/>
                </a:solidFill>
              </a:rPr>
            </a:br>
            <a:r>
              <a:rPr lang="cs-CZ" dirty="false"/>
              <a:t>ale nesmí být větší ani první.</a:t>
            </a:r>
          </a:p>
          <a:p>
            <a:pPr lvl="1"/>
            <a:r>
              <a:rPr lang="cs-CZ" dirty="false"/>
              <a:t>Lze použít logo příjemce či projektu apod.</a:t>
            </a:r>
          </a:p>
          <a:p>
            <a:pPr lvl="1"/>
            <a:r>
              <a:rPr lang="cs-CZ" dirty="false"/>
              <a:t>Výjimku tvoří povinný plakát, dočasná/stálá deska/billboard (viz dále), pro které jsou povinné elektronické šablony z webu.</a:t>
            </a:r>
          </a:p>
          <a:p>
            <a:pPr lvl="1"/>
            <a:endParaRPr lang="cs-CZ" dirty="false"/>
          </a:p>
          <a:p>
            <a:pPr lvl="1"/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13</a:t>
            </a:fld>
            <a:endParaRPr lang="cs-CZ" dirty="false"/>
          </a:p>
        </p:txBody>
      </p:sp>
      <p:pic>
        <p:nvPicPr>
          <p:cNvPr id="1026" name="Picture 2" descr="C:\Users\michala.trlicikova\Desktop\logo_spatne_01.jpg"/>
          <p:cNvPicPr>
            <a:picLocks noChangeAspect="true" noChangeArrowheads="true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692" y="4846630"/>
            <a:ext cx="2437428" cy="613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ichala.trlicikova\Desktop\logo_spatne_02.jpg"/>
          <p:cNvPicPr>
            <a:picLocks noChangeAspect="true" noChangeArrowheads="true"/>
          </p:cNvPicPr>
          <p:nvPr/>
        </p:nvPicPr>
        <p:blipFill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84" y="3357608"/>
            <a:ext cx="2579316" cy="629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michala.trlicikova\Desktop\loga_dobre.jpg"/>
          <p:cNvPicPr>
            <a:picLocks noChangeAspect="true" noChangeArrowheads="true"/>
          </p:cNvPicPr>
          <p:nvPr/>
        </p:nvPicPr>
        <p:blipFill>
          <a:blip cstate="print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991" y="5517232"/>
            <a:ext cx="4007391" cy="705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michala.trlicikova\Desktop\logo_spatne_03.jpg"/>
          <p:cNvPicPr>
            <a:picLocks noChangeAspect="true" noChangeArrowheads="true"/>
          </p:cNvPicPr>
          <p:nvPr/>
        </p:nvPicPr>
        <p:blipFill>
          <a:blip cstate="print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010" y="4077072"/>
            <a:ext cx="2589590" cy="657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michala.trlicikova\Desktop\logo_dobre_01.jpg"/>
          <p:cNvPicPr>
            <a:picLocks noChangeAspect="true" noChangeArrowheads="true"/>
          </p:cNvPicPr>
          <p:nvPr/>
        </p:nvPicPr>
        <p:blipFill>
          <a:blip cstate="print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991600"/>
            <a:ext cx="3256209" cy="1252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michala.trlicikova\Desktop\logo_spatne_04.jpg"/>
          <p:cNvPicPr>
            <a:picLocks noChangeAspect="true" noChangeArrowheads="true"/>
          </p:cNvPicPr>
          <p:nvPr/>
        </p:nvPicPr>
        <p:blipFill>
          <a:blip cstate="print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492165"/>
            <a:ext cx="2239617" cy="1053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michala.trlicikova\Desktop\logo_spatne_06.jpg"/>
          <p:cNvPicPr>
            <a:picLocks noChangeAspect="true" noChangeArrowheads="true"/>
          </p:cNvPicPr>
          <p:nvPr/>
        </p:nvPicPr>
        <p:blipFill>
          <a:blip cstate="print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7646" y="3314757"/>
            <a:ext cx="1940796" cy="1225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85814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/>
              <a:t>VIZUÁLNÍ IDENTITA - použití</a:t>
            </a:r>
          </a:p>
        </p:txBody>
      </p:sp>
      <p:sp>
        <p:nvSpPr>
          <p:cNvPr id="6" name="Zástupný symbol pro obsah 5"/>
          <p:cNvSpPr>
            <a:spLocks noGrp="true"/>
          </p:cNvSpPr>
          <p:nvPr>
            <p:ph idx="1"/>
          </p:nvPr>
        </p:nvSpPr>
        <p:spPr>
          <a:xfrm>
            <a:off x="251520" y="1585893"/>
            <a:ext cx="4248480" cy="4651419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400" b="true" dirty="false"/>
              <a:t>povinný plakát, </a:t>
            </a:r>
            <a:r>
              <a:rPr lang="cs-CZ" sz="1400" dirty="false"/>
              <a:t>dočasná/stála deska nebo billboard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400" b="true" dirty="false"/>
              <a:t>weby</a:t>
            </a:r>
            <a:r>
              <a:rPr lang="cs-CZ" sz="1400" dirty="false"/>
              <a:t>, </a:t>
            </a:r>
            <a:r>
              <a:rPr lang="cs-CZ" sz="1400" dirty="false" err="true"/>
              <a:t>microsity</a:t>
            </a:r>
            <a:r>
              <a:rPr lang="cs-CZ" sz="1400" dirty="false"/>
              <a:t>, sociální média projektu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400" b="true" dirty="false"/>
              <a:t>propagační tiskoviny </a:t>
            </a:r>
            <a:r>
              <a:rPr lang="cs-CZ" sz="1400" dirty="false"/>
              <a:t>(brožury, letáky, plakáty, publikace, školicí materiály) </a:t>
            </a:r>
            <a:r>
              <a:rPr lang="cs-CZ" sz="1400" b="true" dirty="false"/>
              <a:t>a propagační předměty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400" dirty="false"/>
              <a:t>propagační audiovizuální materiály (reklamní spoty, </a:t>
            </a:r>
            <a:r>
              <a:rPr lang="cs-CZ" sz="1400" dirty="false" err="true"/>
              <a:t>product</a:t>
            </a:r>
            <a:r>
              <a:rPr lang="cs-CZ" sz="1400" dirty="false"/>
              <a:t> </a:t>
            </a:r>
            <a:r>
              <a:rPr lang="cs-CZ" sz="1400" dirty="false" err="true"/>
              <a:t>placement</a:t>
            </a:r>
            <a:r>
              <a:rPr lang="cs-CZ" sz="1400" dirty="false"/>
              <a:t>, sponzorské vzkazy, reportáže, pořady)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400" b="true" dirty="false"/>
              <a:t>inzerce</a:t>
            </a:r>
            <a:r>
              <a:rPr lang="cs-CZ" sz="1400" dirty="false"/>
              <a:t> (internet, tisk, </a:t>
            </a:r>
            <a:r>
              <a:rPr lang="cs-CZ" sz="1400" dirty="false" err="true"/>
              <a:t>outdoor</a:t>
            </a:r>
            <a:r>
              <a:rPr lang="cs-CZ" sz="1400" dirty="false"/>
              <a:t>) 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400" dirty="false"/>
              <a:t>soutěže (s výjimkou cen do soutěží)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400" dirty="false"/>
              <a:t>komunikační akce (</a:t>
            </a:r>
            <a:r>
              <a:rPr lang="cs-CZ" sz="1400" b="true" dirty="false"/>
              <a:t>semináře, workshopy, konference, tiskové konference, výstavy, veletrhy</a:t>
            </a:r>
            <a:r>
              <a:rPr lang="cs-CZ" sz="1400" dirty="false"/>
              <a:t>)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400" dirty="false"/>
              <a:t>PR výstupy při jejich distribuci (tiskové zprávy, informace pro média)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400" b="true" dirty="false"/>
              <a:t>dokumenty pro veřejnost či cílovou skupinu </a:t>
            </a:r>
            <a:r>
              <a:rPr lang="cs-CZ" sz="1400" dirty="false"/>
              <a:t>(vstupní, výstupní/závěrečné zprávy, analýzy, certifikáty, prezenční listiny apod.)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400" b="true" dirty="false"/>
              <a:t>výzva k podání nabídek/zadávací dokumentace zakázek</a:t>
            </a: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14</a:t>
            </a:fld>
            <a:endParaRPr lang="cs-CZ" dirty="false"/>
          </a:p>
        </p:txBody>
      </p:sp>
      <p:sp>
        <p:nvSpPr>
          <p:cNvPr id="7" name="Zástupný symbol pro obsah 6"/>
          <p:cNvSpPr>
            <a:spLocks noGrp="true"/>
          </p:cNvSpPr>
          <p:nvPr>
            <p:ph idx="13"/>
          </p:nvPr>
        </p:nvSpPr>
        <p:spPr>
          <a:xfrm>
            <a:off x="4644008" y="1600161"/>
            <a:ext cx="4320488" cy="4939451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400" b="true" dirty="false"/>
              <a:t>interní dokumenty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400" dirty="false"/>
              <a:t>archivační šanony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400" b="true" dirty="false"/>
              <a:t>elektronická i listinná komunikace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400" b="true" dirty="false"/>
              <a:t>pracovní smlouvy, smlouvy s dodavateli</a:t>
            </a:r>
            <a:r>
              <a:rPr lang="cs-CZ" sz="1400" dirty="false"/>
              <a:t>, dalšími příjemci apod.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400" b="true" dirty="false"/>
              <a:t>účetní doklady vztahující se k výdajům projektu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400" b="true" dirty="false"/>
              <a:t>vybavení pořízené z prostředků projektu (s výjimkou propagačních předmětů)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400" b="true" dirty="false"/>
              <a:t>neplacené PR články </a:t>
            </a:r>
            <a:r>
              <a:rPr lang="cs-CZ" sz="1400" dirty="false"/>
              <a:t>a převzaté PR výstupy (např. médii)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400" dirty="false"/>
              <a:t>ceny do soutěží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400" b="true" dirty="false"/>
              <a:t>výstupy, kde to není technicky možné (např. strojově generované objednávky, faktury)</a:t>
            </a:r>
          </a:p>
        </p:txBody>
      </p:sp>
      <p:sp>
        <p:nvSpPr>
          <p:cNvPr id="8" name="TextovéPole 7"/>
          <p:cNvSpPr txBox="true"/>
          <p:nvPr/>
        </p:nvSpPr>
        <p:spPr>
          <a:xfrm>
            <a:off x="458069" y="1216561"/>
            <a:ext cx="1368152" cy="369332"/>
          </a:xfrm>
          <a:prstGeom prst="rect">
            <a:avLst/>
          </a:prstGeom>
          <a:noFill/>
        </p:spPr>
        <p:txBody>
          <a:bodyPr wrap="square" rtlCol="false">
            <a:spAutoFit/>
          </a:bodyPr>
          <a:lstStyle/>
          <a:p>
            <a:r>
              <a:rPr lang="cs-CZ" b="true" dirty="false"/>
              <a:t>ANO</a:t>
            </a:r>
          </a:p>
        </p:txBody>
      </p:sp>
      <p:sp>
        <p:nvSpPr>
          <p:cNvPr id="9" name="TextovéPole 8"/>
          <p:cNvSpPr txBox="true"/>
          <p:nvPr/>
        </p:nvSpPr>
        <p:spPr>
          <a:xfrm>
            <a:off x="4529708" y="1216561"/>
            <a:ext cx="1368152" cy="369332"/>
          </a:xfrm>
          <a:prstGeom prst="rect">
            <a:avLst/>
          </a:prstGeom>
          <a:noFill/>
        </p:spPr>
        <p:txBody>
          <a:bodyPr wrap="square" rtlCol="false">
            <a:spAutoFit/>
          </a:bodyPr>
          <a:lstStyle/>
          <a:p>
            <a:r>
              <a:rPr lang="cs-CZ" b="true" dirty="false"/>
              <a:t>NE</a:t>
            </a:r>
          </a:p>
        </p:txBody>
      </p:sp>
    </p:spTree>
    <p:extLst>
      <p:ext uri="{BB962C8B-B14F-4D97-AF65-F5344CB8AC3E}">
        <p14:creationId xmlns:p14="http://schemas.microsoft.com/office/powerpoint/2010/main" val="18344958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/>
              <a:t>Povinný plakát I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cs-CZ" sz="2200" dirty="false"/>
              <a:t>Alespoň 1 povinný plakát min. A3 s informacemi </a:t>
            </a:r>
            <a:br>
              <a:rPr lang="cs-CZ" sz="2200" dirty="false"/>
            </a:br>
            <a:r>
              <a:rPr lang="cs-CZ" sz="2200" dirty="false"/>
              <a:t>o projektu.</a:t>
            </a:r>
          </a:p>
          <a:p>
            <a:pPr algn="just"/>
            <a:r>
              <a:rPr lang="cs-CZ" sz="2200" dirty="false"/>
              <a:t>Po celou dobu realizace projektu.</a:t>
            </a:r>
          </a:p>
          <a:p>
            <a:pPr algn="just"/>
            <a:r>
              <a:rPr lang="cs-CZ" sz="2200" dirty="false"/>
              <a:t>V místě realizace projektu snadno viditelném pro veřejnost, jako jsou vstupní prostory budovy.</a:t>
            </a:r>
          </a:p>
          <a:p>
            <a:pPr marL="809625" lvl="1" indent="-395288" algn="just"/>
            <a:r>
              <a:rPr lang="cs-CZ" dirty="false"/>
              <a:t>Pokud je projekt realizován na více místech, bude umístěn na všech těchto místech.</a:t>
            </a:r>
          </a:p>
          <a:p>
            <a:pPr marL="809625" lvl="1" indent="-395288" algn="just"/>
            <a:r>
              <a:rPr lang="cs-CZ" dirty="false"/>
              <a:t>Pokud nelze umístit plakát v místě realizace projektu, bude umístěn v sídle příjemce.</a:t>
            </a:r>
          </a:p>
          <a:p>
            <a:pPr marL="809625" lvl="1" indent="-395288" algn="just"/>
            <a:r>
              <a:rPr lang="cs-CZ" dirty="false"/>
              <a:t>Pokud příjemce realizuje více projektů OPZ+ v jednom místě, je možné pro všechny tyto projekty umístit pouze jeden plakát.</a:t>
            </a: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15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0285955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16</a:t>
            </a:fld>
            <a:endParaRPr lang="cs-CZ" dirty="false"/>
          </a:p>
        </p:txBody>
      </p:sp>
      <p:pic>
        <p:nvPicPr>
          <p:cNvPr id="7" name="Obrázek 6"/>
          <p:cNvPicPr/>
          <p:nvPr/>
        </p:nvPicPr>
        <p:blipFill rotWithShape="true">
          <a:blip r:embed="rId2"/>
          <a:srcRect l="33003" t="11757" r="21777" b="22093"/>
          <a:stretch/>
        </p:blipFill>
        <p:spPr bwMode="auto">
          <a:xfrm>
            <a:off x="251520" y="116632"/>
            <a:ext cx="8388480" cy="64807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078506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/>
              <a:t>Povinný plakát – návod III</a:t>
            </a: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17</a:t>
            </a:fld>
            <a:endParaRPr lang="cs-CZ" dirty="false"/>
          </a:p>
        </p:txBody>
      </p:sp>
      <p:pic>
        <p:nvPicPr>
          <p:cNvPr id="2050" name="Picture 2"/>
          <p:cNvPicPr>
            <a:picLocks noGrp="true" noChangeAspect="true" noChangeArrowheads="true"/>
          </p:cNvPicPr>
          <p:nvPr>
            <p:ph idx="1"/>
          </p:nvPr>
        </p:nvPicPr>
        <p:blipFill rotWithShape="true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65" t="20307" r="38196" b="9862"/>
          <a:stretch/>
        </p:blipFill>
        <p:spPr bwMode="auto">
          <a:xfrm>
            <a:off x="31651" y="1196752"/>
            <a:ext cx="3886201" cy="5795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true" noChangeArrowheads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612" y="2636912"/>
            <a:ext cx="5188812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Přímá spojnice 4"/>
          <p:cNvCxnSpPr/>
          <p:nvPr/>
        </p:nvCxnSpPr>
        <p:spPr>
          <a:xfrm>
            <a:off x="3923928" y="1196752"/>
            <a:ext cx="0" cy="590465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24201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/>
              <a:t>Povinný plakát – návod IV</a:t>
            </a: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18</a:t>
            </a:fld>
            <a:endParaRPr lang="cs-CZ" dirty="false"/>
          </a:p>
        </p:txBody>
      </p:sp>
      <p:pic>
        <p:nvPicPr>
          <p:cNvPr id="3074" name="Picture 2"/>
          <p:cNvPicPr>
            <a:picLocks noGrp="true" noChangeAspect="true" noChangeArrowheads="true"/>
          </p:cNvPicPr>
          <p:nvPr>
            <p:ph idx="1"/>
          </p:nvPr>
        </p:nvPicPr>
        <p:blipFill rotWithShape="true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2" t="18082" r="19115" b="23548"/>
          <a:stretch/>
        </p:blipFill>
        <p:spPr bwMode="auto">
          <a:xfrm>
            <a:off x="0" y="1052737"/>
            <a:ext cx="6084168" cy="3771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true" noChangeArrowheads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970" y="3356243"/>
            <a:ext cx="4536504" cy="3489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95411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/>
              <a:t>sankce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467544" y="1413054"/>
            <a:ext cx="8496944" cy="5472329"/>
          </a:xfrm>
        </p:spPr>
        <p:txBody>
          <a:bodyPr/>
          <a:lstStyle/>
          <a:p>
            <a:pPr algn="just"/>
            <a:r>
              <a:rPr lang="cs-CZ" dirty="false"/>
              <a:t>Při nedodržení pravidel publicity na povinných </a:t>
            </a:r>
            <a:br>
              <a:rPr lang="cs-CZ" dirty="false"/>
            </a:br>
            <a:r>
              <a:rPr lang="cs-CZ" dirty="false"/>
              <a:t>i nepovinných nástrojích mohou být uděleny sankce:</a:t>
            </a:r>
          </a:p>
          <a:p>
            <a:pPr algn="just"/>
            <a:endParaRPr lang="cs-CZ" dirty="false"/>
          </a:p>
          <a:p>
            <a:pPr algn="just"/>
            <a:endParaRPr lang="cs-CZ" dirty="false"/>
          </a:p>
          <a:p>
            <a:pPr algn="just"/>
            <a:endParaRPr lang="cs-CZ" dirty="false"/>
          </a:p>
          <a:p>
            <a:pPr algn="just"/>
            <a:endParaRPr lang="cs-CZ" dirty="false"/>
          </a:p>
          <a:p>
            <a:pPr algn="just"/>
            <a:endParaRPr lang="cs-CZ" dirty="false"/>
          </a:p>
          <a:p>
            <a:pPr algn="just"/>
            <a:endParaRPr lang="cs-CZ" dirty="false"/>
          </a:p>
          <a:p>
            <a:pPr algn="just"/>
            <a:endParaRPr lang="cs-CZ" dirty="false"/>
          </a:p>
          <a:p>
            <a:pPr algn="just"/>
            <a:r>
              <a:rPr lang="cs-CZ" sz="1600" dirty="false"/>
              <a:t>Více informací k Pravidlům pro informování a komunikaci OPZ+ a užívání loga EU naleznete v Obecné části pravidel pro žadatele a příjemce v rámci OPZ+.</a:t>
            </a:r>
          </a:p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19</a:t>
            </a:fld>
            <a:endParaRPr lang="cs-CZ" dirty="false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844602CE-CFC9-42E3-AF2C-C486F17A50B7}"/>
              </a:ext>
            </a:extLst>
          </p:cNvPr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917117" y="2173048"/>
            <a:ext cx="7597798" cy="2217612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CA105CCF-4FB2-49D6-BA69-CCCB85E60B0A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909496" y="4395853"/>
            <a:ext cx="7605419" cy="124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0743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/>
              <a:t>Indikátory</a:t>
            </a:r>
          </a:p>
        </p:txBody>
      </p:sp>
      <p:pic>
        <p:nvPicPr>
          <p:cNvPr id="14" name="Zástupný symbol pro obrázek 13"/>
          <p:cNvPicPr>
            <a:picLocks noGrp="true" noChangeAspect="true"/>
          </p:cNvPicPr>
          <p:nvPr>
            <p:ph type="pic" sz="quarter" idx="15"/>
          </p:nvPr>
        </p:nvPicPr>
        <p:blipFill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708368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/>
              <a:t> Indikátory – výzva č. 064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8413" y="1268760"/>
            <a:ext cx="8064448" cy="5614417"/>
          </a:xfrm>
        </p:spPr>
        <p:txBody>
          <a:bodyPr/>
          <a:lstStyle/>
          <a:p>
            <a:pPr marL="0" indent="0">
              <a:buNone/>
            </a:pPr>
            <a:r>
              <a:rPr lang="cs-CZ" sz="2000" b="true" dirty="false"/>
              <a:t>Závazné indikátory k naplnění ve výzvě č. 064:</a:t>
            </a:r>
            <a:br>
              <a:rPr lang="cs-CZ" sz="2000" b="true" dirty="false"/>
            </a:br>
            <a:endParaRPr lang="cs-CZ" sz="2000" b="true" dirty="false"/>
          </a:p>
          <a:p>
            <a:pPr marL="0" indent="0">
              <a:buNone/>
            </a:pPr>
            <a:br>
              <a:rPr lang="cs-CZ" b="true" dirty="false"/>
            </a:br>
            <a:r>
              <a:rPr lang="cs-CZ" b="true" dirty="false"/>
              <a:t>	</a:t>
            </a:r>
          </a:p>
          <a:p>
            <a:pPr>
              <a:lnSpc>
                <a:spcPct val="100000"/>
              </a:lnSpc>
              <a:spcAft>
                <a:spcPts val="300"/>
              </a:spcAft>
            </a:pPr>
            <a:endParaRPr lang="cs-CZ" sz="300" b="true" dirty="false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spcAft>
                <a:spcPts val="300"/>
              </a:spcAft>
            </a:pPr>
            <a:endParaRPr lang="cs-CZ" sz="1600" b="true" dirty="false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spcAft>
                <a:spcPts val="300"/>
              </a:spcAft>
            </a:pPr>
            <a:endParaRPr lang="cs-CZ" sz="1600" b="true" dirty="false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spcAft>
                <a:spcPts val="300"/>
              </a:spcAft>
            </a:pPr>
            <a:endParaRPr lang="cs-CZ" sz="1600" b="true" dirty="false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spcAft>
                <a:spcPts val="300"/>
              </a:spcAft>
            </a:pPr>
            <a:endParaRPr lang="cs-CZ" sz="1600" b="true" dirty="false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spcAft>
                <a:spcPts val="300"/>
              </a:spcAft>
            </a:pPr>
            <a:endParaRPr lang="cs-CZ" sz="1600" b="true" dirty="false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spcAft>
                <a:spcPts val="300"/>
              </a:spcAft>
            </a:pPr>
            <a:endParaRPr lang="cs-CZ" sz="1600" b="true" dirty="false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spcAft>
                <a:spcPts val="300"/>
              </a:spcAft>
            </a:pPr>
            <a:endParaRPr lang="cs-CZ" sz="1600" b="true" dirty="false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spcAft>
                <a:spcPts val="300"/>
              </a:spcAft>
            </a:pPr>
            <a:r>
              <a:rPr lang="cs-CZ" sz="1600" b="true" dirty="false">
                <a:solidFill>
                  <a:srgbClr val="FF0000"/>
                </a:solidFill>
              </a:rPr>
              <a:t>Cílové hodnoty závazné, změnit lze jen podstatnou změnou</a:t>
            </a:r>
          </a:p>
          <a:p>
            <a:pPr lvl="1" algn="just">
              <a:lnSpc>
                <a:spcPct val="100000"/>
              </a:lnSpc>
            </a:pPr>
            <a:r>
              <a:rPr lang="cs-CZ" sz="1400" dirty="false"/>
              <a:t>Na portálu www.esfcr.cz je k dispozici návrh formuláře (Monitorovací list podpořené osoby), který je možné využít při sběru údajů od jednotlivých klientů. </a:t>
            </a: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21</a:t>
            </a:fld>
            <a:endParaRPr lang="cs-CZ" dirty="false"/>
          </a:p>
        </p:txBody>
      </p:sp>
      <p:graphicFrame>
        <p:nvGraphicFramePr>
          <p:cNvPr id="8" name="Tabulka 7">
            <a:extLst>
              <a:ext uri="{FF2B5EF4-FFF2-40B4-BE49-F238E27FC236}">
                <a16:creationId xmlns:a16="http://schemas.microsoft.com/office/drawing/2014/main" id="{B4198378-316B-4EDF-A7F7-17ECB14CF9C1}"/>
              </a:ext>
            </a:extLst>
          </p:cNvPr>
          <p:cNvGraphicFramePr>
            <a:graphicFrameLocks noGrp="true"/>
          </p:cNvGraphicFramePr>
          <p:nvPr>
            <p:extLst>
              <p:ext uri="{D42A27DB-BD31-4B8C-83A1-F6EECF244321}">
                <p14:modId xmlns:p14="http://schemas.microsoft.com/office/powerpoint/2010/main" val="4058265834"/>
              </p:ext>
            </p:extLst>
          </p:nvPr>
        </p:nvGraphicFramePr>
        <p:xfrm>
          <a:off x="360000" y="1772816"/>
          <a:ext cx="8424000" cy="3600400"/>
        </p:xfrm>
        <a:graphic>
          <a:graphicData uri="http://schemas.openxmlformats.org/drawingml/2006/table">
            <a:tbl>
              <a:tblPr firstRow="true" firstCol="true" bandRow="true">
                <a:tableStyleId>{5C22544A-7EE6-4342-B048-85BDC9FD1C3A}</a:tableStyleId>
              </a:tblPr>
              <a:tblGrid>
                <a:gridCol w="11048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29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77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19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7756"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dirty="false">
                          <a:effectLst/>
                        </a:rPr>
                        <a:t>Kód</a:t>
                      </a:r>
                      <a:endParaRPr lang="cs-CZ" sz="1600" b="true" dirty="false">
                        <a:solidFill>
                          <a:srgbClr val="080808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dirty="false">
                          <a:effectLst/>
                        </a:rPr>
                        <a:t>Název indikátoru</a:t>
                      </a:r>
                      <a:endParaRPr lang="cs-CZ" sz="1600" b="true" dirty="false">
                        <a:solidFill>
                          <a:srgbClr val="080808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>
                          <a:effectLst/>
                        </a:rPr>
                        <a:t>Měrná jednotka</a:t>
                      </a:r>
                      <a:endParaRPr lang="cs-CZ" sz="1600" b="true">
                        <a:solidFill>
                          <a:srgbClr val="080808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dirty="false">
                          <a:effectLst/>
                        </a:rPr>
                        <a:t>Typ indikátoru</a:t>
                      </a:r>
                      <a:endParaRPr lang="cs-CZ" sz="1600" b="true" dirty="false">
                        <a:solidFill>
                          <a:srgbClr val="080808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7588"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dirty="false">
                          <a:effectLst/>
                        </a:rPr>
                        <a:t> 600 000</a:t>
                      </a:r>
                      <a:endParaRPr lang="cs-CZ" sz="1600" dirty="false">
                        <a:solidFill>
                          <a:srgbClr val="080808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b="true" dirty="false">
                          <a:effectLst/>
                        </a:rPr>
                        <a:t> Celkový počet účastníků</a:t>
                      </a:r>
                      <a:endParaRPr lang="cs-CZ" sz="1600" b="true" dirty="false">
                        <a:solidFill>
                          <a:srgbClr val="080808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b="false" dirty="false">
                          <a:effectLst/>
                        </a:rPr>
                        <a:t>Účastníci</a:t>
                      </a:r>
                      <a:endParaRPr lang="cs-CZ" sz="1600" b="false" dirty="false">
                        <a:solidFill>
                          <a:srgbClr val="080808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b="false" dirty="false">
                          <a:effectLst/>
                        </a:rPr>
                        <a:t>  Výstup</a:t>
                      </a:r>
                      <a:endParaRPr lang="cs-CZ" sz="1600" b="false" dirty="false">
                        <a:solidFill>
                          <a:srgbClr val="080808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7588">
                <a:tc>
                  <a:txBody>
                    <a:bodyPr/>
                    <a:lstStyle/>
                    <a:p>
                      <a:pPr marL="36195" marR="36195" algn="l" defTabSz="914400" rtl="false" eaLnBrk="true" latinLnBrk="false" hangingPunct="true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b="true" kern="1200" dirty="false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670 021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 algn="l" defTabSz="914400" rtl="false" eaLnBrk="true" latinLnBrk="false" hangingPunct="true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b="true" kern="1200" dirty="fals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Kapacita podpořených služeb – místa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 algn="l" defTabSz="914400" rtl="false" eaLnBrk="true" latinLnBrk="false" hangingPunct="true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b="false" kern="1200" dirty="fals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Místa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 algn="l" defTabSz="914400" rtl="false" eaLnBrk="true" latinLnBrk="false" hangingPunct="true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b="false" kern="1200" dirty="fals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Výstup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623">
                <a:tc>
                  <a:txBody>
                    <a:bodyPr/>
                    <a:lstStyle/>
                    <a:p>
                      <a:pPr marL="36195" marR="36195" algn="l" defTabSz="914400" rtl="false" eaLnBrk="true" latinLnBrk="false" hangingPunct="true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b="true" kern="1200" dirty="false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670 031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 algn="l" defTabSz="914400" rtl="false" eaLnBrk="true" latinLnBrk="false" hangingPunct="true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b="true" kern="1200" dirty="fals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Kapacita podpořených služeb – úvazky pracovníků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 algn="l" defTabSz="914400" rtl="false" eaLnBrk="true" latinLnBrk="false" hangingPunct="true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b="false" kern="1200" dirty="fals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Úvazky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 algn="l" defTabSz="914400" rtl="false" eaLnBrk="true" latinLnBrk="false" hangingPunct="true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b="false" kern="1200" dirty="fals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Výstup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17818527"/>
                  </a:ext>
                </a:extLst>
              </a:tr>
              <a:tr h="397588">
                <a:tc>
                  <a:txBody>
                    <a:bodyPr/>
                    <a:lstStyle/>
                    <a:p>
                      <a:pPr marL="36195" marR="36195" algn="l" defTabSz="914400" rtl="false" eaLnBrk="true" latinLnBrk="false" hangingPunct="true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b="true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670 102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 algn="l" defTabSz="914400" rtl="false" eaLnBrk="true" latinLnBrk="false" hangingPunct="true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b="true" kern="1200" dirty="fals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Využívání podpořených služeb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 algn="l" defTabSz="914400" rtl="false" eaLnBrk="true" latinLnBrk="false" hangingPunct="true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b="false" kern="1200" dirty="fals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Osoby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 algn="l" defTabSz="914400" rtl="false" eaLnBrk="true" latinLnBrk="false" hangingPunct="true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b="false" kern="1200" dirty="fals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Výsledek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50934579"/>
                  </a:ext>
                </a:extLst>
              </a:tr>
              <a:tr h="556623">
                <a:tc>
                  <a:txBody>
                    <a:bodyPr/>
                    <a:lstStyle/>
                    <a:p>
                      <a:pPr marL="36195" marR="36195" algn="l" defTabSz="914400" rtl="false" eaLnBrk="true" latinLnBrk="false" hangingPunct="true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b="true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674 012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 algn="l" defTabSz="914400" rtl="false" eaLnBrk="true" latinLnBrk="false" hangingPunct="true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b="tru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Nové nebo inovované služby týkající se bydlení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 algn="l" defTabSz="914400" rtl="false" eaLnBrk="true" latinLnBrk="false" hangingPunct="true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b="false" kern="1200" dirty="fals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Služby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 algn="l" defTabSz="914400" rtl="false" eaLnBrk="true" latinLnBrk="false" hangingPunct="true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b="false" kern="1200" dirty="fals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Výstup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46198288"/>
                  </a:ext>
                </a:extLst>
              </a:tr>
              <a:tr h="776634">
                <a:tc>
                  <a:txBody>
                    <a:bodyPr/>
                    <a:lstStyle/>
                    <a:p>
                      <a:pPr marL="36195" marR="36195" algn="l" defTabSz="914400" rtl="false" eaLnBrk="true" latinLnBrk="false" hangingPunct="true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b="true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805 000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 algn="l" defTabSz="914400" rtl="false" eaLnBrk="true" latinLnBrk="false" hangingPunct="true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b="true" kern="1200" dirty="fals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Počet napsaných a zveřejněných analytických a strategických dokumentů (vč. evaluačních)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 algn="l" defTabSz="914400" rtl="false" eaLnBrk="true" latinLnBrk="false" hangingPunct="true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b="false" kern="1200" dirty="fals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Dokumenty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 algn="l" defTabSz="914400" rtl="false" eaLnBrk="true" latinLnBrk="false" hangingPunct="true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b="false" kern="1200" dirty="fals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Výstup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76199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30459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471FC75-A5BE-FBD3-094B-FD8F3B0533D8}"/>
              </a:ext>
            </a:extLst>
          </p:cNvPr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/>
              <a:t> Indikátory – výzva č. 064</a:t>
            </a:r>
          </a:p>
        </p:txBody>
      </p:sp>
      <p:graphicFrame>
        <p:nvGraphicFramePr>
          <p:cNvPr id="5" name="Zástupný obsah 4">
            <a:extLst>
              <a:ext uri="{FF2B5EF4-FFF2-40B4-BE49-F238E27FC236}">
                <a16:creationId xmlns:a16="http://schemas.microsoft.com/office/drawing/2014/main" id="{132D57FE-4235-C9A2-50E2-52205CAF5743}"/>
              </a:ext>
            </a:extLst>
          </p:cNvPr>
          <p:cNvGraphicFramePr>
            <a:graphicFrameLocks noGrp="true"/>
          </p:cNvGraphicFramePr>
          <p:nvPr>
            <p:ph idx="1"/>
            <p:extLst>
              <p:ext uri="{D42A27DB-BD31-4B8C-83A1-F6EECF244321}">
                <p14:modId xmlns:p14="http://schemas.microsoft.com/office/powerpoint/2010/main" val="1761681832"/>
              </p:ext>
            </p:extLst>
          </p:nvPr>
        </p:nvGraphicFramePr>
        <p:xfrm>
          <a:off x="845352" y="3364200"/>
          <a:ext cx="7794648" cy="2873112"/>
        </p:xfrm>
        <a:graphic>
          <a:graphicData uri="http://schemas.openxmlformats.org/drawingml/2006/table">
            <a:tbl>
              <a:tblPr firstRow="true" firstCol="true" bandRow="true">
                <a:tableStyleId>{5C22544A-7EE6-4342-B048-85BDC9FD1C3A}</a:tableStyleId>
              </a:tblPr>
              <a:tblGrid>
                <a:gridCol w="1072017">
                  <a:extLst>
                    <a:ext uri="{9D8B030D-6E8A-4147-A177-3AD203B41FA5}">
                      <a16:colId xmlns:a16="http://schemas.microsoft.com/office/drawing/2014/main" val="445661675"/>
                    </a:ext>
                  </a:extLst>
                </a:gridCol>
                <a:gridCol w="4287056">
                  <a:extLst>
                    <a:ext uri="{9D8B030D-6E8A-4147-A177-3AD203B41FA5}">
                      <a16:colId xmlns:a16="http://schemas.microsoft.com/office/drawing/2014/main" val="4201042139"/>
                    </a:ext>
                  </a:extLst>
                </a:gridCol>
                <a:gridCol w="1175887">
                  <a:extLst>
                    <a:ext uri="{9D8B030D-6E8A-4147-A177-3AD203B41FA5}">
                      <a16:colId xmlns:a16="http://schemas.microsoft.com/office/drawing/2014/main" val="839671237"/>
                    </a:ext>
                  </a:extLst>
                </a:gridCol>
                <a:gridCol w="1259688">
                  <a:extLst>
                    <a:ext uri="{9D8B030D-6E8A-4147-A177-3AD203B41FA5}">
                      <a16:colId xmlns:a16="http://schemas.microsoft.com/office/drawing/2014/main" val="3072269065"/>
                    </a:ext>
                  </a:extLst>
                </a:gridCol>
              </a:tblGrid>
              <a:tr h="924452"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cs-CZ" sz="1800" dirty="false">
                          <a:effectLst/>
                        </a:rPr>
                        <a:t>Kód</a:t>
                      </a:r>
                      <a:endParaRPr lang="cs-CZ" sz="1800" b="true" dirty="false">
                        <a:solidFill>
                          <a:srgbClr val="08080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cs-CZ" sz="1800">
                          <a:effectLst/>
                        </a:rPr>
                        <a:t>Název indikátoru</a:t>
                      </a:r>
                      <a:endParaRPr lang="cs-CZ" sz="1800" b="true">
                        <a:solidFill>
                          <a:srgbClr val="08080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cs-CZ" sz="1800">
                          <a:effectLst/>
                        </a:rPr>
                        <a:t>Měrná jednotka</a:t>
                      </a:r>
                      <a:endParaRPr lang="cs-CZ" sz="1800" b="true">
                        <a:solidFill>
                          <a:srgbClr val="08080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cs-CZ" sz="1800" dirty="false">
                          <a:effectLst/>
                        </a:rPr>
                        <a:t>Typ indikátoru</a:t>
                      </a:r>
                      <a:endParaRPr lang="cs-CZ" sz="1800" b="true" dirty="false">
                        <a:solidFill>
                          <a:srgbClr val="08080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3062562439"/>
                  </a:ext>
                </a:extLst>
              </a:tr>
              <a:tr h="561982"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cs-CZ" sz="1800">
                          <a:effectLst/>
                        </a:rPr>
                        <a:t>679 001</a:t>
                      </a:r>
                      <a:endParaRPr lang="cs-CZ" sz="1800">
                        <a:solidFill>
                          <a:srgbClr val="08080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cs-CZ" sz="1800">
                          <a:effectLst/>
                        </a:rPr>
                        <a:t>Počet podpořených Romů</a:t>
                      </a:r>
                      <a:endParaRPr lang="cs-CZ" sz="1800">
                        <a:solidFill>
                          <a:srgbClr val="08080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cs-CZ" sz="1800">
                          <a:effectLst/>
                        </a:rPr>
                        <a:t>Osoby</a:t>
                      </a:r>
                      <a:endParaRPr lang="cs-CZ" sz="1800">
                        <a:solidFill>
                          <a:srgbClr val="08080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cs-CZ" sz="1800">
                          <a:effectLst/>
                        </a:rPr>
                        <a:t>Výstup</a:t>
                      </a:r>
                      <a:endParaRPr lang="cs-CZ" sz="1800">
                        <a:solidFill>
                          <a:srgbClr val="08080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1081987247"/>
                  </a:ext>
                </a:extLst>
              </a:tr>
              <a:tr h="1386678"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cs-CZ" sz="1800">
                          <a:effectLst/>
                        </a:rPr>
                        <a:t>622 002</a:t>
                      </a:r>
                      <a:endParaRPr lang="cs-CZ" sz="1800">
                        <a:solidFill>
                          <a:srgbClr val="08080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cs-CZ" sz="1800" dirty="false">
                          <a:effectLst/>
                        </a:rPr>
                        <a:t>Počet podporovaných orgánů veřejné správy nebo veřejných služeb na celostátní, regionální a místní úrovni</a:t>
                      </a:r>
                      <a:endParaRPr lang="cs-CZ" sz="1800" dirty="false">
                        <a:solidFill>
                          <a:srgbClr val="08080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cs-CZ" sz="1800" dirty="false">
                          <a:effectLst/>
                        </a:rPr>
                        <a:t>Subjekty</a:t>
                      </a:r>
                      <a:endParaRPr lang="cs-CZ" sz="1800" dirty="false">
                        <a:solidFill>
                          <a:srgbClr val="08080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cs-CZ" sz="1800" dirty="false">
                          <a:effectLst/>
                        </a:rPr>
                        <a:t>Výstup</a:t>
                      </a:r>
                      <a:endParaRPr lang="cs-CZ" sz="1800" dirty="false">
                        <a:solidFill>
                          <a:srgbClr val="08080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2204006049"/>
                  </a:ext>
                </a:extLst>
              </a:tr>
            </a:tbl>
          </a:graphicData>
        </a:graphic>
      </p:graphicFrame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E656950-46E2-0F46-28F3-C6A9C573EFF5}"/>
              </a:ext>
            </a:extLst>
          </p:cNvPr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22</a:t>
            </a:fld>
            <a:endParaRPr lang="cs-CZ" dirty="false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03B0824D-D115-554D-E1F0-6FB32D1BC01E}"/>
              </a:ext>
            </a:extLst>
          </p:cNvPr>
          <p:cNvSpPr>
            <a:spLocks noChangeArrowheads="true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false" compatLnSpc="true">
            <a:prstTxWarp prst="textNoShape">
              <a:avLst/>
            </a:prstTxWarp>
            <a:spAutoFit/>
          </a:bodyPr>
          <a:lstStyle>
            <a:lvl1pPr eaLnBrk="false" fontAlgn="base" hangingPunct="fal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false" fontAlgn="base" hangingPunct="fal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false" fontAlgn="base" hangingPunct="fal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false" fontAlgn="base" hangingPunct="fal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false" fontAlgn="base" hangingPunct="fal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false" fontAlgn="base" hangingPunct="fal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false" fontAlgn="base" hangingPunct="fal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false" fontAlgn="base" hangingPunct="fal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false" fontAlgn="base" hangingPunct="fal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false" eaLnBrk="false" fontAlgn="base" latinLnBrk="false" hangingPunct="fal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false" lang="cs-CZ" altLang="cs-CZ" sz="1100" b="false" i="false" u="none" strike="noStrike" cap="none" normalizeH="false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 případě, že projekt podporu získá, bude mít žadatel povinnost kromě indikátorů se závazkem vykazovat dosažené hodnoty pro:</a:t>
            </a:r>
            <a:endParaRPr kumimoji="false" lang="cs-CZ" altLang="cs-CZ" sz="600" b="false" i="false" u="none" strike="noStrike" cap="none" normalizeH="false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false" eaLnBrk="false" fontAlgn="base" latinLnBrk="false" hangingPunct="fal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false" lang="cs-CZ" altLang="cs-CZ" sz="1100" b="false" i="false" u="none" strike="noStrike" cap="none" normalizeH="false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všechny indikátory, které se týkají účastníků stanovené v Obecné části pravidel pro žadatele a příjemce v rámci OPZ+ </a:t>
            </a:r>
            <a:endParaRPr kumimoji="false" lang="cs-CZ" altLang="cs-CZ" sz="600" b="false" i="false" u="none" strike="noStrike" cap="none" normalizeH="false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false" eaLnBrk="false" fontAlgn="base" latinLnBrk="false" hangingPunct="fal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false" lang="cs-CZ" altLang="cs-CZ" sz="1100" b="false" i="false" u="none" strike="noStrike" cap="none" normalizeH="false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indikátory z následující tabulky:</a:t>
            </a:r>
            <a:endParaRPr kumimoji="false" lang="cs-CZ" altLang="cs-CZ" sz="1800" b="false" i="false" u="none" strike="noStrike" cap="none" normalizeH="false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86B54721-23BA-D98F-3E6E-63A7417FEEA8}"/>
              </a:ext>
            </a:extLst>
          </p:cNvPr>
          <p:cNvSpPr txBox="true"/>
          <p:nvPr/>
        </p:nvSpPr>
        <p:spPr>
          <a:xfrm>
            <a:off x="107504" y="1412776"/>
            <a:ext cx="8676496" cy="1618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1800" dirty="false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 případě, že projekt podporu </a:t>
            </a:r>
            <a:r>
              <a:rPr lang="cs-CZ" dirty="false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získal </a:t>
            </a:r>
            <a:r>
              <a:rPr lang="cs-CZ" sz="1800" dirty="false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žadatel má povinnost kromě indikátorů se závazkem vykazovat dosažené hodnoty pro:</a:t>
            </a:r>
            <a:endParaRPr lang="cs-CZ" sz="1800" dirty="false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lphaLcParenR"/>
            </a:pPr>
            <a:r>
              <a:rPr lang="cs-CZ" sz="1800" dirty="false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všechny indikátory, které se týkají účastníků stanovené v Obecné části pravidel pro žadatele a příjemce v rámci OPZ+ </a:t>
            </a:r>
            <a:endParaRPr lang="cs-CZ" sz="1800" dirty="false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100"/>
              </a:spcAft>
              <a:buFont typeface="+mj-lt"/>
              <a:buAutoNum type="alphaLcParenR"/>
            </a:pPr>
            <a:r>
              <a:rPr lang="cs-CZ" sz="1800" dirty="false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indikátory z následující tabulky:</a:t>
            </a:r>
            <a:endParaRPr lang="cs-CZ" sz="1800" dirty="false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4470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/>
              <a:t> Indikátory – obecně I.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323528" y="1281683"/>
            <a:ext cx="8496944" cy="5576317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cs-CZ" sz="1600" b="true" dirty="false"/>
              <a:t>Sankce při nenaplnění cílových hodnot &gt; 85 %</a:t>
            </a:r>
          </a:p>
          <a:p>
            <a:pPr lvl="1" algn="just">
              <a:lnSpc>
                <a:spcPct val="100000"/>
              </a:lnSpc>
            </a:pPr>
            <a:r>
              <a:rPr lang="cs-CZ" sz="1400" dirty="false"/>
              <a:t>Výše odvodu v procentech z dotace podle míry nenaplnění všech povinných indikátorů (průměr)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cs-CZ" sz="1600" b="true" i="true" dirty="false"/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cs-CZ" sz="1600" b="true" i="true" dirty="false"/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cs-CZ" sz="1600" b="true" i="true" dirty="false"/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cs-CZ" sz="1600" b="true" i="true" dirty="false"/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cs-CZ" sz="1600" b="true" i="true" dirty="false"/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cs-CZ" sz="1600" b="true" i="true" dirty="false"/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1600" b="true" i="true" dirty="false"/>
              <a:t>„Za osobu, která má z podpořeného projektu přímý prospěch, je považována pouze ta osoba, která se účastní činností realizovaných v rámci podpořeného projektu pro cílové skupiny a u níž rozsah jejího zapojení do projektu překročí tzv. bagatelní podporu (překročí limit 40 hodin podpory).“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cs-CZ" sz="1600" b="true" i="true" dirty="false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sz="1800" b="true" dirty="false"/>
              <a:t>Podpořenou osobou je pouze osoba, která: </a:t>
            </a:r>
          </a:p>
          <a:p>
            <a:pPr marL="1076325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lphaLcParenR"/>
            </a:pPr>
            <a:r>
              <a:rPr lang="cs-CZ" sz="1600" dirty="false"/>
              <a:t>získala v daném projektu podporu v rozsahu minimálně 40 hodin (á 60 minut) </a:t>
            </a:r>
            <a:br>
              <a:rPr lang="cs-CZ" sz="1600" dirty="false"/>
            </a:br>
            <a:r>
              <a:rPr lang="cs-CZ" sz="1600" dirty="false"/>
              <a:t>(bez ohledu na počet dílčích zapojení do projektu) a zároveň </a:t>
            </a:r>
          </a:p>
          <a:p>
            <a:pPr marL="1076325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lphaLcParenR"/>
            </a:pPr>
            <a:r>
              <a:rPr lang="cs-CZ" sz="1600" dirty="false"/>
              <a:t>alespoň 20 hodin z této podpory, kterou osoba v daném projektu získala, nemá charakter elektronického vzdělávání (tj. vzdělávání pomocí PC a sítí).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1600" dirty="false"/>
              <a:t>Osoba, která toto nesplňuje, patří do tzv. bagatelní podpory: eviduje se, nicméně do hodnoty indikátoru se nezapočítává.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cs-CZ" sz="1700" dirty="false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dirty="false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23</a:t>
            </a:fld>
            <a:endParaRPr lang="cs-CZ" dirty="false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F9E08DB6-2FC4-4BA5-B023-E873957A59ED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1798079" y="1916832"/>
            <a:ext cx="5547841" cy="119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9615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/>
              <a:t> Indikátory – obecně II.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39552" y="1444477"/>
            <a:ext cx="8064448" cy="5400600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1800" dirty="false"/>
              <a:t>Je vhodné, aby byl </a:t>
            </a:r>
            <a:r>
              <a:rPr lang="cs-CZ" sz="1800" b="true" dirty="false"/>
              <a:t>zápis poskytnuté podpory vytvořen v okamžiku, kdy lze využívání této konkrétní podpory daným člověkem považovat za ukončené</a:t>
            </a:r>
            <a:r>
              <a:rPr lang="cs-CZ" sz="1800" dirty="false"/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1800" dirty="false"/>
              <a:t>Nicméně není chyba, když příjemce využití podpory zadá už v průběhu jejího využívání danou osobou.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1800" dirty="false"/>
              <a:t>Podpora musí být zapsána nejpozději v návaznosti na dokončení realizace projektu, tj. v době zpracovávání závěrečné </a:t>
            </a:r>
            <a:r>
              <a:rPr lang="cs-CZ" sz="1800" dirty="false" err="true"/>
              <a:t>ZoR</a:t>
            </a:r>
            <a:r>
              <a:rPr lang="cs-CZ" sz="1800" dirty="false"/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1600" b="true" i="true" dirty="false"/>
              <a:t>„Za osobu, která má z podpořeného projektu přímý prospěch, je považována pouze ta osoba, která se účastní činností realizovaných v rámci podpořeného projektu pro cílové skupiny a u níž rozsah jejího zapojení do projektu překročí tzv. bagatelní podporu (překročí limit 40 hodin podpory).“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cs-CZ" sz="1800" dirty="false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cs-CZ" dirty="false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cs-CZ" dirty="false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24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3378428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/>
              <a:t>Zpráva o realizaci - Indikátory I.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64160" y="1316612"/>
            <a:ext cx="8064000" cy="2376264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1800" dirty="false"/>
              <a:t>Dosažené hodnoty indikátorů se ve Zprávách o realizaci projektu uvádějí kumulativně, tedy vždy souhrnně za období od počátku projektu do konce příslušného monitorovacího období.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cs-CZ" sz="1800" dirty="false"/>
              <a:t>Na detailu jednotlivých indikátorů je zobrazen příznak, zda dosažená hodnota daného indikátoru bude vykazována s využitím IS ESF nebo editací hodnoty přímo ve Zprávě o realizaci, kterou příjemce zpracovává v IS KP21+:</a:t>
            </a: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25</a:t>
            </a:fld>
            <a:endParaRPr lang="cs-CZ" dirty="false"/>
          </a:p>
        </p:txBody>
      </p:sp>
      <p:pic>
        <p:nvPicPr>
          <p:cNvPr id="2050" name="Picture 2" descr="http://www.calamon.com/wp-content/uploads/2017/07/people.png"/>
          <p:cNvPicPr>
            <a:picLocks noChangeAspect="true" noChangeArrowheads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5373216"/>
            <a:ext cx="2578745" cy="1284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ástupný symbol pro obsah 2"/>
          <p:cNvSpPr txBox="true">
            <a:spLocks/>
          </p:cNvSpPr>
          <p:nvPr/>
        </p:nvSpPr>
        <p:spPr>
          <a:xfrm>
            <a:off x="564160" y="3789040"/>
            <a:ext cx="4752528" cy="4824536"/>
          </a:xfrm>
          <a:prstGeom prst="rect">
            <a:avLst/>
          </a:prstGeom>
        </p:spPr>
        <p:txBody>
          <a:bodyPr vert="horz" lIns="0" tIns="0" rIns="0" bIns="0" rtlCol="false">
            <a:noAutofit/>
          </a:bodyPr>
          <a:lstStyle>
            <a:lvl1pPr marL="432000" indent="-432000" algn="l" defTabSz="914400" rtl="false" eaLnBrk="true" latinLnBrk="false" hangingPunct="true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fals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false" smtClean="fals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1800" dirty="false"/>
              <a:t>U indikátoru 600 000, který sleduje účastníky projektu, dochází </a:t>
            </a:r>
            <a:br>
              <a:rPr lang="cs-CZ" sz="1800" dirty="false"/>
            </a:br>
            <a:r>
              <a:rPr lang="cs-CZ" sz="1800" dirty="false"/>
              <a:t>k automatickému natažení hodnot ze systému IS ESF do zprávy o realizaci (viz dále).</a:t>
            </a:r>
          </a:p>
        </p:txBody>
      </p:sp>
      <p:pic>
        <p:nvPicPr>
          <p:cNvPr id="9" name="Picture 2" descr="http://www.calamon.com/wp-content/uploads/2017/07/people.png">
            <a:extLst>
              <a:ext uri="{FF2B5EF4-FFF2-40B4-BE49-F238E27FC236}">
                <a16:creationId xmlns:a16="http://schemas.microsoft.com/office/drawing/2014/main" id="{45A89CCA-14EC-427B-834B-2DE56C731782}"/>
              </a:ext>
            </a:extLst>
          </p:cNvPr>
          <p:cNvPicPr>
            <a:picLocks noChangeAspect="true" noChangeArrowheads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1095" y="4088618"/>
            <a:ext cx="2578745" cy="1284598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www.calamon.com/wp-content/uploads/2017/07/people.png">
            <a:extLst>
              <a:ext uri="{FF2B5EF4-FFF2-40B4-BE49-F238E27FC236}">
                <a16:creationId xmlns:a16="http://schemas.microsoft.com/office/drawing/2014/main" id="{BD89DDD4-4443-4FA6-AED5-7CADA86B412E}"/>
              </a:ext>
            </a:extLst>
          </p:cNvPr>
          <p:cNvPicPr>
            <a:picLocks noChangeAspect="true" noChangeArrowheads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255" y="5373837"/>
            <a:ext cx="2578745" cy="1284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www.calamon.com/wp-content/uploads/2017/07/people.png">
            <a:extLst>
              <a:ext uri="{FF2B5EF4-FFF2-40B4-BE49-F238E27FC236}">
                <a16:creationId xmlns:a16="http://schemas.microsoft.com/office/drawing/2014/main" id="{91407B45-6854-419F-9A86-78129DEA2085}"/>
              </a:ext>
            </a:extLst>
          </p:cNvPr>
          <p:cNvPicPr>
            <a:picLocks noChangeAspect="true" noChangeArrowheads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247" y="5361364"/>
            <a:ext cx="2578745" cy="1284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16813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/>
              <a:t>Zpráva o realizaci – Indikátory II. 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39552" y="1412776"/>
            <a:ext cx="8064448" cy="4824536"/>
          </a:xfrm>
        </p:spPr>
        <p:txBody>
          <a:bodyPr/>
          <a:lstStyle/>
          <a:p>
            <a:endParaRPr lang="cs-CZ" sz="1800" b="true" dirty="false"/>
          </a:p>
          <a:p>
            <a:endParaRPr lang="cs-CZ" sz="1800" b="true" dirty="false"/>
          </a:p>
          <a:p>
            <a:endParaRPr lang="cs-CZ" sz="1800" b="true" dirty="false"/>
          </a:p>
          <a:p>
            <a:endParaRPr lang="cs-CZ" sz="1800" b="true" dirty="false"/>
          </a:p>
          <a:p>
            <a:endParaRPr lang="cs-CZ" sz="1800" b="true" dirty="false"/>
          </a:p>
          <a:p>
            <a:endParaRPr lang="cs-CZ" sz="1800" b="true" dirty="false"/>
          </a:p>
          <a:p>
            <a:endParaRPr lang="cs-CZ" sz="1800" b="true" dirty="false"/>
          </a:p>
          <a:p>
            <a:endParaRPr lang="cs-CZ" sz="1800" b="true" dirty="false"/>
          </a:p>
          <a:p>
            <a:pPr>
              <a:spcAft>
                <a:spcPts val="0"/>
              </a:spcAft>
            </a:pPr>
            <a:r>
              <a:rPr lang="cs-CZ" sz="1800" b="true" dirty="false"/>
              <a:t>Pokyny pro práci v IS ESF a Monitorovací list podpořené osoby:</a:t>
            </a:r>
          </a:p>
          <a:p>
            <a:pPr marL="0" indent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cs-CZ" sz="1600" dirty="false">
                <a:hlinkClick r:id="rId2"/>
              </a:rPr>
              <a:t>Monitorování podpořených osob - www.esfcr.cz</a:t>
            </a:r>
            <a:endParaRPr lang="cs-CZ" sz="1600" dirty="false"/>
          </a:p>
          <a:p>
            <a:pPr marL="0" indent="0">
              <a:buNone/>
            </a:pPr>
            <a:endParaRPr lang="cs-CZ" dirty="false"/>
          </a:p>
          <a:p>
            <a:pPr marL="0" indent="0">
              <a:buNone/>
            </a:pP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26</a:t>
            </a:fld>
            <a:endParaRPr lang="cs-CZ" dirty="false"/>
          </a:p>
        </p:txBody>
      </p:sp>
      <p:pic>
        <p:nvPicPr>
          <p:cNvPr id="1027" name="Picture 3"/>
          <p:cNvPicPr>
            <a:picLocks noChangeAspect="true" noChangeArrowheads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664" y="1628800"/>
            <a:ext cx="78994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ástupný symbol pro obsah 2"/>
          <p:cNvSpPr txBox="true">
            <a:spLocks/>
          </p:cNvSpPr>
          <p:nvPr/>
        </p:nvSpPr>
        <p:spPr>
          <a:xfrm>
            <a:off x="4211960" y="3234730"/>
            <a:ext cx="4824536" cy="1828800"/>
          </a:xfrm>
          <a:prstGeom prst="rect">
            <a:avLst/>
          </a:prstGeom>
        </p:spPr>
        <p:txBody>
          <a:bodyPr vert="horz" lIns="0" tIns="0" rIns="0" bIns="0" rtlCol="false">
            <a:noAutofit/>
          </a:bodyPr>
          <a:lstStyle>
            <a:lvl1pPr marL="432000" indent="-432000" algn="l" defTabSz="914400" rtl="false" eaLnBrk="true" latinLnBrk="false" hangingPunct="true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fals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false" smtClean="fals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800" dirty="false"/>
              <a:t>Přístup on-line přes portál ESF </a:t>
            </a:r>
            <a:r>
              <a:rPr lang="cs-CZ" sz="1800" u="sng" dirty="false">
                <a:hlinkClick r:id="rId4"/>
              </a:rPr>
              <a:t>https://www.esfcr.cz/</a:t>
            </a:r>
            <a:endParaRPr lang="cs-CZ" sz="1800" u="sng" dirty="false"/>
          </a:p>
          <a:p>
            <a:pPr algn="just">
              <a:lnSpc>
                <a:spcPct val="100000"/>
              </a:lnSpc>
            </a:pPr>
            <a:r>
              <a:rPr lang="cs-CZ" sz="1800" dirty="false"/>
              <a:t>Fungování aplikace v prohlížečích Internet Explorer od verze 10 a novější, Google Chrome, </a:t>
            </a:r>
            <a:r>
              <a:rPr lang="cs-CZ" sz="1800" dirty="false" err="true"/>
              <a:t>Mozilla</a:t>
            </a:r>
            <a:r>
              <a:rPr lang="cs-CZ" sz="1800" dirty="false"/>
              <a:t> </a:t>
            </a:r>
            <a:r>
              <a:rPr lang="cs-CZ" sz="1800" dirty="false" err="true"/>
              <a:t>Firefox</a:t>
            </a:r>
            <a:r>
              <a:rPr lang="cs-CZ" sz="1800" dirty="false"/>
              <a:t> a Safari, a to vždy </a:t>
            </a:r>
            <a:br>
              <a:rPr lang="cs-CZ" sz="1800" dirty="false"/>
            </a:br>
            <a:r>
              <a:rPr lang="cs-CZ" sz="1800" dirty="false"/>
              <a:t>v aktuální verzi nebo nejbližší předchozí verzi.</a:t>
            </a:r>
          </a:p>
          <a:p>
            <a:pPr algn="just">
              <a:lnSpc>
                <a:spcPct val="100000"/>
              </a:lnSpc>
            </a:pPr>
            <a:endParaRPr lang="cs-CZ" sz="1800" dirty="false"/>
          </a:p>
          <a:p>
            <a:pPr algn="just">
              <a:lnSpc>
                <a:spcPct val="100000"/>
              </a:lnSpc>
            </a:pPr>
            <a:endParaRPr lang="cs-CZ" sz="1800" dirty="false"/>
          </a:p>
          <a:p>
            <a:pPr marL="0" indent="0">
              <a:buFont typeface="Wingdings" panose="05000000000000000000" pitchFamily="2" charset="2"/>
              <a:buNone/>
            </a:pPr>
            <a:endParaRPr lang="cs-CZ" dirty="false"/>
          </a:p>
        </p:txBody>
      </p:sp>
      <p:sp>
        <p:nvSpPr>
          <p:cNvPr id="7" name="TextovéPole 6"/>
          <p:cNvSpPr txBox="true"/>
          <p:nvPr/>
        </p:nvSpPr>
        <p:spPr>
          <a:xfrm rot="2286811">
            <a:off x="1176591" y="1300272"/>
            <a:ext cx="553998" cy="3002540"/>
          </a:xfrm>
          <a:prstGeom prst="rect">
            <a:avLst/>
          </a:prstGeom>
          <a:noFill/>
        </p:spPr>
        <p:txBody>
          <a:bodyPr vert="vert270" wrap="square" rtlCol="false">
            <a:spAutoFit/>
          </a:bodyPr>
          <a:lstStyle/>
          <a:p>
            <a:r>
              <a:rPr lang="cs-CZ" sz="2400" dirty="false">
                <a:solidFill>
                  <a:srgbClr val="FF0000"/>
                </a:solidFill>
              </a:rPr>
              <a:t>IS ESF </a:t>
            </a:r>
          </a:p>
        </p:txBody>
      </p:sp>
      <p:sp>
        <p:nvSpPr>
          <p:cNvPr id="8" name="TextovéPole 7"/>
          <p:cNvSpPr txBox="true"/>
          <p:nvPr/>
        </p:nvSpPr>
        <p:spPr>
          <a:xfrm rot="5400000">
            <a:off x="4076423" y="-3121035"/>
            <a:ext cx="615553" cy="9048692"/>
          </a:xfrm>
          <a:prstGeom prst="rect">
            <a:avLst/>
          </a:prstGeom>
          <a:noFill/>
        </p:spPr>
        <p:txBody>
          <a:bodyPr vert="vert270" wrap="square" rtlCol="false">
            <a:spAutoFit/>
          </a:bodyPr>
          <a:lstStyle/>
          <a:p>
            <a:pPr algn="ctr"/>
            <a:r>
              <a:rPr lang="cs-CZ" sz="2800" b="true" dirty="false">
                <a:solidFill>
                  <a:srgbClr val="FF0000"/>
                </a:solidFill>
              </a:rPr>
              <a:t>Vykázání hodnot indikátoru 6 00 00</a:t>
            </a:r>
          </a:p>
        </p:txBody>
      </p:sp>
    </p:spTree>
    <p:extLst>
      <p:ext uri="{BB962C8B-B14F-4D97-AF65-F5344CB8AC3E}">
        <p14:creationId xmlns:p14="http://schemas.microsoft.com/office/powerpoint/2010/main" val="38528396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/>
              <a:t>indikátory sledované prostřednictvím IS ESF I. 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467544" y="1484784"/>
            <a:ext cx="8064000" cy="5211216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cs-CZ" sz="2000" b="true" dirty="false"/>
              <a:t>Registrace </a:t>
            </a:r>
            <a:r>
              <a:rPr lang="cs-CZ" sz="2000" dirty="false"/>
              <a:t>- každý uživatel musí být v systému registrován.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cs-CZ" sz="2000" b="true" dirty="false"/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2000" dirty="false"/>
              <a:t>Hlavní kontaktní osoba projektu spravuje přístupy ostatním uživatelům.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2000" dirty="false"/>
              <a:t>Technická podpora - online diskusní klub dostupný na: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cs-CZ" sz="2000" dirty="false">
                <a:hlinkClick r:id="rId2"/>
              </a:rPr>
              <a:t>https://www.esfcr.cz/technicka_podpora_opz</a:t>
            </a:r>
            <a:endParaRPr lang="cs-CZ" sz="2000" dirty="false"/>
          </a:p>
          <a:p>
            <a:pPr marL="0" indent="0" algn="ctr">
              <a:lnSpc>
                <a:spcPct val="100000"/>
              </a:lnSpc>
              <a:buNone/>
            </a:pPr>
            <a:endParaRPr lang="cs-CZ" sz="2000" dirty="false"/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2000" dirty="false"/>
              <a:t>Technické nedostatky řešeny průběžně (nezobrazování relevantních indikátorů…) – automatická oprava v IS KP21+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cs-CZ" sz="2000" dirty="false"/>
          </a:p>
          <a:p>
            <a:pPr marL="0" indent="0" algn="just">
              <a:lnSpc>
                <a:spcPct val="100000"/>
              </a:lnSpc>
              <a:buNone/>
            </a:pPr>
            <a:r>
              <a:rPr lang="cs-CZ" sz="2000" b="true" dirty="false"/>
              <a:t>V současnosti ještě není spuštěn systém IS ESF21+, pro zaznamenání indikátorů doporučuje konzultaci s manažerem projektu.</a:t>
            </a: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27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6852400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/>
              <a:t>indikátory sledované prostřednictvím IS ESF - II. 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395536" y="1484784"/>
            <a:ext cx="8208464" cy="4635216"/>
          </a:xfrm>
        </p:spPr>
        <p:txBody>
          <a:bodyPr/>
          <a:lstStyle/>
          <a:p>
            <a:pPr marL="432000" lvl="1" indent="-432000" algn="just"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  <a:buSzPct val="100000"/>
              <a:buFont typeface="Wingdings" panose="05000000000000000000" pitchFamily="2" charset="2"/>
              <a:buChar char=""/>
            </a:pPr>
            <a:r>
              <a:rPr lang="cs-CZ" sz="1900" b="true" dirty="false"/>
              <a:t>Rozsah sledovaných údajů pro každého účastníka</a:t>
            </a:r>
            <a:r>
              <a:rPr lang="cs-CZ" sz="1900" dirty="false"/>
              <a:t>: pohlaví, postavení na trhu práce, nejvyšší dosažené vzdělání, typ znevýhodnění, přístup k bydlení, s</a:t>
            </a:r>
            <a:r>
              <a:rPr lang="pt-BR" sz="1900" dirty="false"/>
              <a:t>ituace osob sdílejících stejnou domácnost</a:t>
            </a:r>
            <a:r>
              <a:rPr lang="cs-CZ" sz="1900" dirty="false"/>
              <a:t>, sektor ekonomiky, v němž je osoba ekonomicky aktivní, specifikace působení ve veřejném sektoru….viz Obecná pravidla pro žadatele a příjemce.</a:t>
            </a:r>
          </a:p>
          <a:p>
            <a:pPr marL="432000" lvl="1" indent="-432000" algn="just"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  <a:buSzPct val="100000"/>
              <a:buFont typeface="Wingdings" panose="05000000000000000000" pitchFamily="2" charset="2"/>
              <a:buChar char=""/>
            </a:pPr>
            <a:r>
              <a:rPr lang="cs-CZ" sz="1900" b="true" dirty="false"/>
              <a:t>Monitorovací list podpořené osoby </a:t>
            </a:r>
            <a:r>
              <a:rPr lang="cs-CZ" sz="1900" dirty="false"/>
              <a:t>– formulář není závazný – data mohou být podložena jinou evidencí, formulář může být upraven. </a:t>
            </a:r>
          </a:p>
          <a:p>
            <a:pPr marL="432000" lvl="1" indent="-432000" algn="just"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  <a:buSzPct val="100000"/>
              <a:buFont typeface="Wingdings" panose="05000000000000000000" pitchFamily="2" charset="2"/>
              <a:buChar char=""/>
            </a:pPr>
            <a:r>
              <a:rPr lang="cs-CZ" sz="1900" dirty="false"/>
              <a:t>IS automaticky hlídá u jednotlivých osob limit </a:t>
            </a:r>
            <a:r>
              <a:rPr lang="cs-CZ" sz="1900" b="true" dirty="false"/>
              <a:t>bagatelní podpory </a:t>
            </a:r>
            <a:br>
              <a:rPr lang="cs-CZ" sz="1900" b="true" dirty="false"/>
            </a:br>
            <a:r>
              <a:rPr lang="cs-CZ" sz="1900" dirty="false"/>
              <a:t>(40 hodin v délce 60 minut ). Systém výhledově bude 45 min. hodiny přepočítávat. Do té doby provede přepočet příjemce. </a:t>
            </a:r>
          </a:p>
          <a:p>
            <a:pPr marL="432000" lvl="1" indent="-432000" algn="just"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  <a:buSzPct val="100000"/>
              <a:buFont typeface="Wingdings" panose="05000000000000000000" pitchFamily="2" charset="2"/>
              <a:buChar char=""/>
            </a:pPr>
            <a:r>
              <a:rPr lang="cs-CZ" sz="1900" dirty="false"/>
              <a:t>IS z vyplněných údajů generuje hodnoty pro všechny indikátory týkající se účastníků a </a:t>
            </a:r>
            <a:r>
              <a:rPr lang="cs-CZ" sz="1900" b="true" dirty="false"/>
              <a:t>přenáší sám hodnoty do IS KP21+</a:t>
            </a:r>
            <a:r>
              <a:rPr lang="cs-CZ" sz="1900" dirty="false"/>
              <a:t>.</a:t>
            </a:r>
            <a:endParaRPr lang="cs-CZ" sz="1900" b="true" dirty="false"/>
          </a:p>
          <a:p>
            <a:pPr marL="432000" lvl="1" indent="-432000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"/>
            </a:pPr>
            <a:endParaRPr lang="cs-CZ" sz="2400" dirty="false"/>
          </a:p>
          <a:p>
            <a:pPr marL="432000" lvl="1" indent="-432000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"/>
            </a:pPr>
            <a:endParaRPr lang="cs-CZ" sz="2400" dirty="false"/>
          </a:p>
          <a:p>
            <a:pPr marL="432000" lvl="1" indent="-432000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"/>
            </a:pPr>
            <a:endParaRPr lang="cs-CZ" sz="2400" dirty="false"/>
          </a:p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28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316423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/>
              <a:t>indikátory sledované prostřednictvím IS ESF - III. 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00000"/>
              </a:lnSpc>
            </a:pPr>
            <a:r>
              <a:rPr lang="cs-CZ" sz="2000" dirty="false"/>
              <a:t>IS ESF slouží pro záznamy s vazbou na indikátory projektu týkající se </a:t>
            </a:r>
            <a:r>
              <a:rPr lang="cs-CZ" sz="2000" b="true" dirty="false"/>
              <a:t>účastníků projektu</a:t>
            </a:r>
            <a:r>
              <a:rPr lang="cs-CZ" sz="2000" dirty="false"/>
              <a:t>. </a:t>
            </a:r>
          </a:p>
          <a:p>
            <a:pPr algn="just">
              <a:lnSpc>
                <a:spcPct val="100000"/>
              </a:lnSpc>
            </a:pPr>
            <a:r>
              <a:rPr lang="cs-CZ" sz="2000" dirty="false">
                <a:solidFill>
                  <a:srgbClr val="FF0000"/>
                </a:solidFill>
              </a:rPr>
              <a:t>U osob, u kterých není plánováno zapojení do projektu v takovém rozsahu nebo typu, aby jimi využitá podpora </a:t>
            </a:r>
            <a:r>
              <a:rPr lang="cs-CZ" sz="2000" b="true" dirty="false">
                <a:solidFill>
                  <a:srgbClr val="FF0000"/>
                </a:solidFill>
              </a:rPr>
              <a:t>přesáhla limit bagatelní podpory</a:t>
            </a:r>
            <a:r>
              <a:rPr lang="cs-CZ" sz="2000" dirty="false">
                <a:solidFill>
                  <a:srgbClr val="FF0000"/>
                </a:solidFill>
              </a:rPr>
              <a:t> (tj. příjemce neplánuje je započítat do hodnot indikátorů týkajících se účastníků), </a:t>
            </a:r>
            <a:r>
              <a:rPr lang="cs-CZ" sz="2000" b="true" dirty="false">
                <a:solidFill>
                  <a:srgbClr val="FF0000"/>
                </a:solidFill>
              </a:rPr>
              <a:t>není potřeba údaje o dané osobě do IS ESF zapisovat</a:t>
            </a:r>
            <a:r>
              <a:rPr lang="cs-CZ" sz="2000" dirty="false">
                <a:solidFill>
                  <a:srgbClr val="FF0000"/>
                </a:solidFill>
              </a:rPr>
              <a:t>. </a:t>
            </a:r>
          </a:p>
          <a:p>
            <a:pPr marL="893763" lvl="1" indent="-250825" algn="just">
              <a:lnSpc>
                <a:spcPct val="100000"/>
              </a:lnSpc>
            </a:pPr>
            <a:r>
              <a:rPr lang="cs-CZ" dirty="false"/>
              <a:t>Příjemce musí mít k dispozici průkazné záznamy i o zapojení těchto osob do projektu. </a:t>
            </a:r>
          </a:p>
          <a:p>
            <a:pPr marL="893763" lvl="1" indent="-250825" algn="just">
              <a:lnSpc>
                <a:spcPct val="100000"/>
              </a:lnSpc>
            </a:pPr>
            <a:r>
              <a:rPr lang="cs-CZ" dirty="false"/>
              <a:t>Nejsou ovšem třeba všechny charakteristiky vymezené pro účastníky projektů</a:t>
            </a:r>
            <a:r>
              <a:rPr lang="cs-CZ" sz="1600" dirty="false"/>
              <a:t>.</a:t>
            </a: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29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3317618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/>
              <a:t>indikátory sledované prostřednictvím IS ESF - IV. 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484784"/>
            <a:ext cx="8064000" cy="4824536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buNone/>
            </a:pPr>
            <a:r>
              <a:rPr lang="cs-CZ" sz="2000" dirty="false"/>
              <a:t>Každý účastník (podpořená osoba) se zapisuje do systému s využitím: </a:t>
            </a:r>
          </a:p>
          <a:p>
            <a:pPr marL="1079500" indent="-43180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2000" b="true" dirty="false"/>
              <a:t>jména a příjmení,</a:t>
            </a:r>
          </a:p>
          <a:p>
            <a:pPr marL="1079500" indent="-43180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2000" b="true" dirty="false"/>
              <a:t>bydliště,</a:t>
            </a:r>
          </a:p>
          <a:p>
            <a:pPr marL="1079500" indent="-43180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2000" b="true" dirty="false"/>
              <a:t>data narození.</a:t>
            </a:r>
          </a:p>
          <a:p>
            <a:pPr algn="just">
              <a:lnSpc>
                <a:spcPct val="100000"/>
              </a:lnSpc>
            </a:pPr>
            <a:r>
              <a:rPr lang="cs-CZ" sz="2000" dirty="false"/>
              <a:t>Osoby, které nejsou identifikovány do této míry detailu</a:t>
            </a:r>
            <a:r>
              <a:rPr lang="cs-CZ" sz="2000" b="true" dirty="false"/>
              <a:t>, nemohou </a:t>
            </a:r>
            <a:r>
              <a:rPr lang="cs-CZ" sz="2000" dirty="false"/>
              <a:t>být započteny mezi účastníky projektu. </a:t>
            </a:r>
          </a:p>
          <a:p>
            <a:pPr algn="just">
              <a:lnSpc>
                <a:spcPct val="100000"/>
              </a:lnSpc>
            </a:pPr>
            <a:r>
              <a:rPr lang="cs-CZ" sz="2000" dirty="false"/>
              <a:t>Každá osoba se eviduje </a:t>
            </a:r>
            <a:r>
              <a:rPr lang="cs-CZ" sz="2000" b="true" dirty="false"/>
              <a:t>pouze jednou </a:t>
            </a:r>
            <a:r>
              <a:rPr lang="cs-CZ" sz="2000" dirty="false"/>
              <a:t>bez ohledu na počet obdržených podpor.</a:t>
            </a:r>
          </a:p>
          <a:p>
            <a:pPr algn="just">
              <a:lnSpc>
                <a:spcPct val="100000"/>
              </a:lnSpc>
            </a:pPr>
            <a:r>
              <a:rPr lang="cs-CZ" sz="2000" dirty="false"/>
              <a:t>Validace na Registr obyvatel, zda osoba existuje (</a:t>
            </a:r>
            <a:r>
              <a:rPr lang="cs-CZ" sz="2000" b="true" dirty="false"/>
              <a:t>ztotožnění osoby</a:t>
            </a:r>
            <a:r>
              <a:rPr lang="cs-CZ" sz="2000" dirty="false"/>
              <a:t>). </a:t>
            </a:r>
          </a:p>
          <a:p>
            <a:pPr algn="just">
              <a:lnSpc>
                <a:spcPct val="100000"/>
              </a:lnSpc>
            </a:pPr>
            <a:r>
              <a:rPr lang="cs-CZ" sz="2000" dirty="false"/>
              <a:t>Příjemce zakládá každou podpořenou osobu jednotlivě a údaje o ní edituje.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cs-CZ" sz="2000" dirty="false">
              <a:solidFill>
                <a:srgbClr val="FF0000"/>
              </a:solidFill>
            </a:endParaRP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30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3434176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/>
              <a:t>indikátory sledované prostřednictvím IS ESF - V. 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431072" y="1268760"/>
            <a:ext cx="8352928" cy="3024336"/>
          </a:xfrm>
        </p:spPr>
        <p:txBody>
          <a:bodyPr numCol="2"/>
          <a:lstStyle/>
          <a:p>
            <a:pPr marL="0" indent="0">
              <a:buNone/>
            </a:pPr>
            <a:r>
              <a:rPr lang="cs-CZ" sz="1800" b="true" u="sng" dirty="false"/>
              <a:t>Typy podpory</a:t>
            </a:r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dirty="false"/>
              <a:t>1. Vzdělávání</a:t>
            </a:r>
            <a:endParaRPr lang="cs-CZ" sz="1200" i="true" dirty="false"/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dirty="false"/>
              <a:t>2. Podpora základních kompetencí pro nalezení pracovního uplatnění </a:t>
            </a:r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dirty="false"/>
              <a:t>3. Kariérové poradenství a diagnostika </a:t>
            </a:r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600" dirty="false"/>
              <a:t>4. Podpora zajištění péče o děti </a:t>
            </a:r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dirty="false"/>
              <a:t>5. Podpora pracovního uplatnění (získání zaměstnání nebo stáž) </a:t>
            </a:r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dirty="false"/>
              <a:t>6. Podpora bydlení (získání nájemní či podnájemní smlouvy) </a:t>
            </a:r>
            <a:br>
              <a:rPr lang="cs-CZ" sz="1600" dirty="false"/>
            </a:br>
            <a:endParaRPr lang="cs-CZ" sz="1600" dirty="false"/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1600" dirty="false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dirty="false"/>
              <a:t>7. Krizové, azylové a „přechodové“ ubytování </a:t>
            </a:r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dirty="false"/>
              <a:t>8. Ambulantní služby (mimo podpory zdraví, včetně duševního) </a:t>
            </a:r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dirty="false"/>
              <a:t>9. Terénní služby (mimo podpory zdraví, včetně duševního) </a:t>
            </a:r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dirty="false"/>
              <a:t>10. Podpora zajištění péče o znevýhodněn. (tělesně postiženého, seniora apod.) </a:t>
            </a:r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dirty="false"/>
              <a:t>11. Podpora zdraví, včetně duševního </a:t>
            </a:r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dirty="false"/>
              <a:t>12. Jiné: nelze zařadit pod žádný předešlý typ</a:t>
            </a: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31</a:t>
            </a:fld>
            <a:endParaRPr lang="cs-CZ" dirty="false"/>
          </a:p>
        </p:txBody>
      </p:sp>
      <p:sp>
        <p:nvSpPr>
          <p:cNvPr id="5" name="Zástupný symbol pro obsah 2"/>
          <p:cNvSpPr txBox="true">
            <a:spLocks/>
          </p:cNvSpPr>
          <p:nvPr/>
        </p:nvSpPr>
        <p:spPr>
          <a:xfrm>
            <a:off x="474736" y="5085184"/>
            <a:ext cx="8389400" cy="1582460"/>
          </a:xfrm>
          <a:prstGeom prst="rect">
            <a:avLst/>
          </a:prstGeom>
        </p:spPr>
        <p:txBody>
          <a:bodyPr vert="horz" lIns="0" tIns="0" rIns="0" bIns="0" rtlCol="false">
            <a:noAutofit/>
          </a:bodyPr>
          <a:lstStyle>
            <a:lvl1pPr marL="432000" indent="-432000" algn="l" defTabSz="914400" rtl="false" eaLnBrk="true" latinLnBrk="false" hangingPunct="true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fals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false" smtClean="fals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cs-CZ" sz="1800" b="true" dirty="false"/>
              <a:t>Možné typy podpor ve výzvě 064: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cs-CZ" sz="100" dirty="false"/>
          </a:p>
          <a:p>
            <a:pPr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cs-CZ" sz="1600" dirty="false"/>
              <a:t>typ podpory „vzdělávání“, specificky „jiné vzdělávání“,</a:t>
            </a:r>
          </a:p>
          <a:p>
            <a:pPr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cs-CZ" sz="1600" dirty="false"/>
              <a:t>Případně: typ podpory „Jiné“.</a:t>
            </a:r>
          </a:p>
          <a:p>
            <a:pPr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endParaRPr lang="cs-CZ" sz="1600" dirty="false"/>
          </a:p>
        </p:txBody>
      </p:sp>
    </p:spTree>
    <p:extLst>
      <p:ext uri="{BB962C8B-B14F-4D97-AF65-F5344CB8AC3E}">
        <p14:creationId xmlns:p14="http://schemas.microsoft.com/office/powerpoint/2010/main" val="36792371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/>
              <a:t>indikátory sledované prostřednictvím IS ESF - VI. 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484784"/>
            <a:ext cx="8064000" cy="4635216"/>
          </a:xfrm>
        </p:spPr>
        <p:txBody>
          <a:bodyPr/>
          <a:lstStyle/>
          <a:p>
            <a:pPr marL="0" indent="0">
              <a:buNone/>
            </a:pPr>
            <a:r>
              <a:rPr lang="cs-CZ" sz="2000" b="true" dirty="false"/>
              <a:t>Výpočet indikátorů </a:t>
            </a:r>
            <a:endParaRPr lang="cs-CZ" sz="2000" dirty="false"/>
          </a:p>
          <a:p>
            <a:r>
              <a:rPr lang="cs-CZ" sz="2000" dirty="false"/>
              <a:t>za účelem zpracování zprávy o realizaci,</a:t>
            </a:r>
          </a:p>
          <a:p>
            <a:r>
              <a:rPr lang="cs-CZ" sz="2000" dirty="false"/>
              <a:t>k vybranému datu.</a:t>
            </a:r>
          </a:p>
          <a:p>
            <a:endParaRPr lang="cs-CZ" sz="2000" dirty="false"/>
          </a:p>
          <a:p>
            <a:pPr marL="0" indent="0">
              <a:buNone/>
            </a:pPr>
            <a:r>
              <a:rPr lang="cs-CZ" sz="2000" dirty="false"/>
              <a:t>Před spuštěním výpočtu je třeba zkontrolovat, zda:</a:t>
            </a:r>
          </a:p>
          <a:p>
            <a:r>
              <a:rPr lang="cs-CZ" sz="2000" dirty="false"/>
              <a:t>jsou vyplněny údaje o podpořených osobách za sledované období,</a:t>
            </a:r>
          </a:p>
          <a:p>
            <a:r>
              <a:rPr lang="cs-CZ" sz="2000" dirty="false"/>
              <a:t>je schválen seznam podpořených osob.</a:t>
            </a:r>
          </a:p>
          <a:p>
            <a:pPr lvl="1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800" dirty="false"/>
              <a:t>Indikátory se vypočítávají pro osoby, které jsou uvedeny ve </a:t>
            </a:r>
            <a:r>
              <a:rPr lang="cs-CZ" sz="1800" b="true" dirty="false"/>
              <a:t>schváleném seznamu podpořených osob</a:t>
            </a:r>
            <a:r>
              <a:rPr lang="cs-CZ" sz="1800" dirty="false"/>
              <a:t>. </a:t>
            </a:r>
          </a:p>
          <a:p>
            <a:pPr lvl="1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800" dirty="false"/>
              <a:t>Příjemce tím systému sděluje, že údaje může použít pro výpočet.</a:t>
            </a: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32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40501355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/>
              <a:t>indikátory sledované prostřednictvím IS ESF - VII. 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cs-CZ" sz="2000" dirty="false"/>
              <a:t>Jakmile je zpráva o realizaci projektu předložena ŘO ke kontrole, </a:t>
            </a:r>
            <a:br>
              <a:rPr lang="cs-CZ" sz="2000" dirty="false"/>
            </a:br>
            <a:r>
              <a:rPr lang="cs-CZ" sz="2000" dirty="false"/>
              <a:t>IS ESF </a:t>
            </a:r>
            <a:r>
              <a:rPr lang="cs-CZ" sz="2000" b="true" dirty="false"/>
              <a:t>automaticky zamkne možnost schvalovat seznam podpořených osob</a:t>
            </a:r>
            <a:r>
              <a:rPr lang="cs-CZ" sz="2000" dirty="false"/>
              <a:t> a otevře ji znovu až při případném vrácení zprávy o realizaci projektu k opravě nebo po jejím schválení. </a:t>
            </a:r>
          </a:p>
          <a:p>
            <a:pPr algn="just"/>
            <a:r>
              <a:rPr lang="cs-CZ" sz="2000" dirty="false"/>
              <a:t>Po schválení zprávy o realizaci projektu se do systému zapíše datum schválení a uloží schválené hodnoty indikátorů. Příjemce může dále editovat údaje o podpořených osobách pro následující zprávu o realizaci projektu.</a:t>
            </a:r>
          </a:p>
          <a:p>
            <a:pPr marL="0" indent="0" algn="just">
              <a:buNone/>
            </a:pPr>
            <a:endParaRPr lang="cs-CZ" sz="2000" dirty="false"/>
          </a:p>
          <a:p>
            <a:pPr algn="just"/>
            <a:r>
              <a:rPr lang="cs-CZ" sz="2000" b="true" dirty="false"/>
              <a:t>Akce projektu </a:t>
            </a:r>
            <a:r>
              <a:rPr lang="cs-CZ" sz="2000" dirty="false"/>
              <a:t>– veřejné / neveřejné – editovány na </a:t>
            </a:r>
            <a:r>
              <a:rPr lang="cs-CZ" sz="2000" dirty="false">
                <a:hlinkClick r:id="rId3"/>
              </a:rPr>
              <a:t>www.esfcr.cz</a:t>
            </a:r>
            <a:r>
              <a:rPr lang="cs-CZ" sz="2000" dirty="false"/>
              <a:t> </a:t>
            </a:r>
          </a:p>
          <a:p>
            <a:pPr marL="0" indent="0">
              <a:buNone/>
            </a:pP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33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5673326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/>
              <a:t>PREZENČNÍ LISTINA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844824"/>
            <a:ext cx="8064000" cy="4320000"/>
          </a:xfrm>
        </p:spPr>
        <p:txBody>
          <a:bodyPr/>
          <a:lstStyle/>
          <a:p>
            <a:pPr algn="just"/>
            <a:r>
              <a:rPr lang="cs-CZ" sz="2000" dirty="false"/>
              <a:t>Prezenční listina musí obsahovat </a:t>
            </a:r>
            <a:r>
              <a:rPr lang="cs-CZ" sz="2000" b="true" dirty="false"/>
              <a:t>minimálně tyto náležitosti: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1800" dirty="false"/>
              <a:t>označení projektu,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1800" dirty="false"/>
              <a:t>označení vzdělávací aktivity, 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1800" dirty="false"/>
              <a:t>termín a čas zahájení a ukončení vzdělávací aktivity, 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1800" dirty="false"/>
              <a:t>jméno lektora a jeho podpis, 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1800" dirty="false"/>
              <a:t>jména účastníků vzdělávací aktivity, 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1800" dirty="false"/>
              <a:t>podpisy účastníků stvrzující jejich účast,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1800" dirty="false"/>
              <a:t>všechny prvky povinného minima publicity OPZ+. </a:t>
            </a:r>
          </a:p>
          <a:p>
            <a:pPr algn="just">
              <a:lnSpc>
                <a:spcPct val="100000"/>
              </a:lnSpc>
            </a:pPr>
            <a:r>
              <a:rPr lang="cs-CZ" sz="2000" dirty="false"/>
              <a:t>V případě několikadenních vzdělávacích aktivit je třeba podpisem potvrdit každý den, kdy se účastník vzdělávací aktivity zúčastnil. </a:t>
            </a: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34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9278810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/>
              <a:t>dokumenty</a:t>
            </a:r>
          </a:p>
        </p:txBody>
      </p:sp>
      <p:pic>
        <p:nvPicPr>
          <p:cNvPr id="14" name="Zástupný symbol pro obrázek 13"/>
          <p:cNvPicPr>
            <a:picLocks noGrp="true" noChangeAspect="true"/>
          </p:cNvPicPr>
          <p:nvPr>
            <p:ph type="pic" sz="quarter" idx="15"/>
          </p:nvPr>
        </p:nvPicPr>
        <p:blipFill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743683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/>
              <a:t>Zpráva o realizaci projektu - dokumenty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cs-CZ" sz="2000" dirty="false"/>
              <a:t>Na záložku „Dokumenty zprávy“ – možné vkládat přílohy. </a:t>
            </a:r>
          </a:p>
          <a:p>
            <a:pPr algn="just"/>
            <a:r>
              <a:rPr lang="cs-CZ" sz="2000" dirty="false"/>
              <a:t>Povinné přílohy nejsou stanoveny.</a:t>
            </a:r>
          </a:p>
          <a:p>
            <a:pPr algn="just"/>
            <a:r>
              <a:rPr lang="cs-CZ" sz="2000" dirty="false"/>
              <a:t>Dokument o velikosti maximálně 100 MB. </a:t>
            </a:r>
          </a:p>
          <a:p>
            <a:pPr algn="just"/>
            <a:endParaRPr lang="cs-CZ" sz="2000" dirty="false"/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000" dirty="false"/>
              <a:t>Název dokumentu.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000" dirty="false"/>
              <a:t>Popis dokumentu.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000" dirty="false"/>
              <a:t>Soubor – přiložit elektronickou verzi dokumentu.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000" dirty="false"/>
              <a:t>Možnost samostatného elektronického podpisu.</a:t>
            </a:r>
          </a:p>
          <a:p>
            <a:pPr marL="0" indent="0">
              <a:buNone/>
            </a:pP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36</a:t>
            </a:fld>
            <a:endParaRPr lang="cs-CZ" dirty="false"/>
          </a:p>
        </p:txBody>
      </p:sp>
      <p:pic>
        <p:nvPicPr>
          <p:cNvPr id="3074" name="Picture 2" descr="http://img.pngget.com/clip1/xkexfmhoojt.png"/>
          <p:cNvPicPr>
            <a:picLocks noChangeAspect="true" noChangeArrowheads="true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168519" y="3506231"/>
            <a:ext cx="2697322" cy="526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98692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/>
              <a:t>Zpráva o realizaci projektu – dokončení   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800000"/>
            <a:ext cx="8352480" cy="4320000"/>
          </a:xfrm>
        </p:spPr>
        <p:txBody>
          <a:bodyPr/>
          <a:lstStyle/>
          <a:p>
            <a:r>
              <a:rPr lang="cs-CZ" dirty="false"/>
              <a:t>Kontrola.</a:t>
            </a:r>
          </a:p>
          <a:p>
            <a:r>
              <a:rPr lang="cs-CZ" dirty="false"/>
              <a:t>Finalizace. </a:t>
            </a:r>
          </a:p>
          <a:p>
            <a:r>
              <a:rPr lang="cs-CZ" dirty="false"/>
              <a:t>Podpis.</a:t>
            </a:r>
          </a:p>
          <a:p>
            <a:endParaRPr lang="cs-CZ" dirty="false"/>
          </a:p>
          <a:p>
            <a:pPr marL="0" indent="0">
              <a:buNone/>
            </a:pPr>
            <a:r>
              <a:rPr lang="cs-CZ" b="true" dirty="false">
                <a:solidFill>
                  <a:srgbClr val="FF0000"/>
                </a:solidFill>
              </a:rPr>
              <a:t>Po finalizováni zprávy již nelze promítnout  žádné změny.</a:t>
            </a:r>
          </a:p>
          <a:p>
            <a:pPr marL="0" indent="0">
              <a:buNone/>
            </a:pPr>
            <a:endParaRPr lang="cs-CZ" b="true" dirty="false"/>
          </a:p>
          <a:p>
            <a:pPr algn="just"/>
            <a:r>
              <a:rPr lang="cs-CZ" dirty="false"/>
              <a:t>Vrácení </a:t>
            </a:r>
            <a:r>
              <a:rPr lang="cs-CZ" dirty="false" err="true"/>
              <a:t>ZoR</a:t>
            </a:r>
            <a:r>
              <a:rPr lang="cs-CZ" dirty="false"/>
              <a:t> – informace depeší (buď celá </a:t>
            </a:r>
            <a:r>
              <a:rPr lang="cs-CZ" dirty="false" err="true"/>
              <a:t>ZoR</a:t>
            </a:r>
            <a:r>
              <a:rPr lang="cs-CZ" dirty="false"/>
              <a:t> nebo  konkrétní obrazovky).</a:t>
            </a:r>
          </a:p>
          <a:p>
            <a:pPr algn="just"/>
            <a:r>
              <a:rPr lang="cs-CZ" b="true" dirty="false"/>
              <a:t>Lhůty:</a:t>
            </a:r>
            <a:r>
              <a:rPr lang="cs-CZ" dirty="false"/>
              <a:t> nedoručení </a:t>
            </a:r>
            <a:r>
              <a:rPr lang="cs-CZ" dirty="false" err="true"/>
              <a:t>ZoR</a:t>
            </a:r>
            <a:r>
              <a:rPr lang="cs-CZ" dirty="false"/>
              <a:t> v termínu =&gt; sankce dle </a:t>
            </a:r>
            <a:r>
              <a:rPr lang="cs-CZ" dirty="false" err="true"/>
              <a:t>RoD</a:t>
            </a:r>
            <a:r>
              <a:rPr lang="cs-CZ" dirty="false"/>
              <a:t>.</a:t>
            </a:r>
          </a:p>
          <a:p>
            <a:endParaRPr lang="cs-CZ" dirty="false"/>
          </a:p>
          <a:p>
            <a:pPr algn="just"/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37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5920734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>
                <a:solidFill>
                  <a:srgbClr val="FF0000"/>
                </a:solidFill>
              </a:rPr>
              <a:t>Žádost o platbu</a:t>
            </a:r>
          </a:p>
        </p:txBody>
      </p:sp>
      <p:pic>
        <p:nvPicPr>
          <p:cNvPr id="14" name="Zástupný symbol pro obrázek 13"/>
          <p:cNvPicPr>
            <a:picLocks noGrp="true" noChangeAspect="true"/>
          </p:cNvPicPr>
          <p:nvPr>
            <p:ph type="pic" sz="quarter" idx="15"/>
          </p:nvPr>
        </p:nvPicPr>
        <p:blipFill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476422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/>
              <a:t>ŽÁDOST O PLATBU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611560" y="1412776"/>
            <a:ext cx="8208464" cy="1368152"/>
          </a:xfrm>
        </p:spPr>
        <p:txBody>
          <a:bodyPr/>
          <a:lstStyle/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2000" dirty="false"/>
              <a:t>Žádost o platbu je předkládaná spolu se Zprávou o  realizaci (</a:t>
            </a:r>
            <a:r>
              <a:rPr lang="cs-CZ" sz="2000" dirty="false" err="true"/>
              <a:t>ZoR</a:t>
            </a:r>
            <a:r>
              <a:rPr lang="cs-CZ" sz="2000" dirty="false"/>
              <a:t>).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2000" dirty="false">
                <a:solidFill>
                  <a:srgbClr val="FF0000"/>
                </a:solidFill>
              </a:rPr>
              <a:t>Žádost o platbu musí být </a:t>
            </a:r>
            <a:r>
              <a:rPr lang="cs-CZ" sz="2000" dirty="false" err="true">
                <a:solidFill>
                  <a:srgbClr val="FF0000"/>
                </a:solidFill>
              </a:rPr>
              <a:t>finalizovaná</a:t>
            </a:r>
            <a:r>
              <a:rPr lang="cs-CZ" sz="2000" dirty="false">
                <a:solidFill>
                  <a:srgbClr val="FF0000"/>
                </a:solidFill>
              </a:rPr>
              <a:t> a podepsaná před finalizací Zprávy o realizaci (</a:t>
            </a:r>
            <a:r>
              <a:rPr lang="cs-CZ" sz="2000" dirty="false" err="true">
                <a:solidFill>
                  <a:srgbClr val="FF0000"/>
                </a:solidFill>
              </a:rPr>
              <a:t>ZoR</a:t>
            </a:r>
            <a:r>
              <a:rPr lang="cs-CZ" sz="2000" dirty="false">
                <a:solidFill>
                  <a:srgbClr val="FF0000"/>
                </a:solidFill>
              </a:rPr>
              <a:t>).</a:t>
            </a: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39</a:t>
            </a:fld>
            <a:endParaRPr lang="cs-CZ" dirty="false"/>
          </a:p>
        </p:txBody>
      </p:sp>
      <p:pic>
        <p:nvPicPr>
          <p:cNvPr id="1026" name="Picture 2"/>
          <p:cNvPicPr>
            <a:picLocks noChangeAspect="true" noChangeArrowheads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348880"/>
            <a:ext cx="2552700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ástupný symbol pro obsah 2"/>
          <p:cNvSpPr txBox="true">
            <a:spLocks/>
          </p:cNvSpPr>
          <p:nvPr/>
        </p:nvSpPr>
        <p:spPr>
          <a:xfrm>
            <a:off x="608137" y="2780928"/>
            <a:ext cx="5472608" cy="3569593"/>
          </a:xfrm>
          <a:prstGeom prst="rect">
            <a:avLst/>
          </a:prstGeom>
        </p:spPr>
        <p:txBody>
          <a:bodyPr vert="horz" lIns="0" tIns="0" rIns="0" bIns="0" rtlCol="false">
            <a:noAutofit/>
          </a:bodyPr>
          <a:lstStyle>
            <a:lvl1pPr marL="432000" indent="-432000" algn="l" defTabSz="914400" rtl="false" eaLnBrk="true" latinLnBrk="false" hangingPunct="true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fals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false" smtClean="fals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2000" dirty="false"/>
              <a:t>Příručka Pokyny pro vyplnění žádosti </a:t>
            </a:r>
            <a:br>
              <a:rPr lang="cs-CZ" sz="2000" dirty="false"/>
            </a:br>
            <a:r>
              <a:rPr lang="cs-CZ" sz="2000" dirty="false"/>
              <a:t>o platbu a zprávy o realizaci projektu </a:t>
            </a:r>
            <a:br>
              <a:rPr lang="cs-CZ" sz="2000" dirty="false"/>
            </a:br>
            <a:r>
              <a:rPr lang="cs-CZ" sz="2000" dirty="false"/>
              <a:t>v ISKP21+ je k dispozici na www.esfcr.cz.</a:t>
            </a:r>
          </a:p>
          <a:p>
            <a:pPr lvl="1" algn="just">
              <a:lnSpc>
                <a:spcPct val="100000"/>
              </a:lnSpc>
              <a:spcAft>
                <a:spcPts val="1200"/>
              </a:spcAft>
            </a:pPr>
            <a:r>
              <a:rPr lang="cs-CZ" sz="1400" dirty="false">
                <a:hlinkClick r:id="rId3"/>
              </a:rPr>
              <a:t>Formuláře a pokyny ke zprávě o realizaci projektu, žádosti o platbu a žádosti o změnu - </a:t>
            </a:r>
            <a:r>
              <a:rPr lang="cs-CZ" sz="1400" dirty="false">
                <a:hlinkClick r:id="rId4"/>
              </a:rPr>
              <a:t>www.esfcr.cz</a:t>
            </a:r>
            <a:endParaRPr lang="cs-CZ" sz="1400" dirty="false"/>
          </a:p>
          <a:p>
            <a:pPr lvl="1" algn="just">
              <a:lnSpc>
                <a:spcPct val="100000"/>
              </a:lnSpc>
              <a:spcAft>
                <a:spcPts val="1200"/>
              </a:spcAft>
            </a:pPr>
            <a:r>
              <a:rPr lang="cs-CZ" sz="2000" dirty="false"/>
              <a:t>Žádost o platbu v ISKP21+ se skládá </a:t>
            </a:r>
            <a:br>
              <a:rPr lang="cs-CZ" sz="2000" dirty="false"/>
            </a:br>
            <a:r>
              <a:rPr lang="cs-CZ" sz="2000" dirty="false"/>
              <a:t>z několika záložek, umístěných v části Žádost o platbu </a:t>
            </a:r>
            <a:r>
              <a:rPr lang="cs-CZ" dirty="false"/>
              <a:t>/ </a:t>
            </a:r>
            <a:r>
              <a:rPr lang="cs-CZ" sz="2000" dirty="false"/>
              <a:t>Datová oblast žádosti. </a:t>
            </a:r>
          </a:p>
        </p:txBody>
      </p:sp>
    </p:spTree>
    <p:extLst>
      <p:ext uri="{BB962C8B-B14F-4D97-AF65-F5344CB8AC3E}">
        <p14:creationId xmlns:p14="http://schemas.microsoft.com/office/powerpoint/2010/main" val="4617911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/>
              <a:t>Záložky Identifikační údaje </a:t>
            </a:r>
            <a:br>
              <a:rPr lang="cs-CZ" sz="2800" dirty="false"/>
            </a:br>
            <a:r>
              <a:rPr lang="cs-CZ" sz="2800" dirty="false"/>
              <a:t>a Souhrnná soupiska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39552" y="1340767"/>
            <a:ext cx="8064000" cy="4951237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cs-CZ" sz="2000" b="true" dirty="false"/>
              <a:t>Záložka</a:t>
            </a:r>
            <a:r>
              <a:rPr lang="cs-CZ" b="true" dirty="false"/>
              <a:t> </a:t>
            </a:r>
            <a:r>
              <a:rPr lang="cs-CZ" sz="2000" b="true" dirty="false"/>
              <a:t>Identifikační údaje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1800" dirty="false"/>
              <a:t>Vyplní se pouze účet příjemce, popřípadě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dirty="false"/>
              <a:t>       partnera s finančním příspěvkem.</a:t>
            </a:r>
          </a:p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cs-CZ" sz="2000" b="true" dirty="false"/>
              <a:t>Záložka Souhrnná soupiska</a:t>
            </a:r>
          </a:p>
          <a:p>
            <a:pPr>
              <a:lnSpc>
                <a:spcPct val="100000"/>
              </a:lnSpc>
            </a:pPr>
            <a:r>
              <a:rPr lang="cs-CZ" sz="1800" dirty="false"/>
              <a:t>Záložka Souhrnná soupiska se naplní </a:t>
            </a:r>
            <a:br>
              <a:rPr lang="cs-CZ" sz="1800" dirty="false"/>
            </a:br>
            <a:r>
              <a:rPr lang="cs-CZ" sz="1800" dirty="false"/>
              <a:t>finančními daty po vyplnění dílčích soupisek </a:t>
            </a:r>
            <a:br>
              <a:rPr lang="cs-CZ" sz="1800" dirty="false"/>
            </a:br>
            <a:r>
              <a:rPr lang="cs-CZ" sz="1800" dirty="false"/>
              <a:t>dokladů:</a:t>
            </a:r>
          </a:p>
          <a:p>
            <a:pPr marL="756900" lvl="1" indent="-342900" algn="just">
              <a:lnSpc>
                <a:spcPct val="100000"/>
              </a:lnSpc>
              <a:buFont typeface="+mj-lt"/>
              <a:buAutoNum type="arabicPeriod"/>
            </a:pPr>
            <a:r>
              <a:rPr lang="cs-CZ" sz="1800" dirty="false"/>
              <a:t>Záložka </a:t>
            </a:r>
            <a:r>
              <a:rPr lang="cs-CZ" sz="1800" dirty="false">
                <a:solidFill>
                  <a:srgbClr val="FF0000"/>
                </a:solidFill>
              </a:rPr>
              <a:t>SD-1</a:t>
            </a:r>
            <a:r>
              <a:rPr lang="cs-CZ" sz="1800" dirty="false"/>
              <a:t> </a:t>
            </a:r>
            <a:r>
              <a:rPr lang="cs-CZ" sz="1800" dirty="false">
                <a:solidFill>
                  <a:srgbClr val="FF0000"/>
                </a:solidFill>
              </a:rPr>
              <a:t>ÚČETNÍ/DAŇOVÉ DOKLADY</a:t>
            </a:r>
          </a:p>
          <a:p>
            <a:pPr marL="756900" lvl="1" indent="-342900" algn="just">
              <a:lnSpc>
                <a:spcPct val="100000"/>
              </a:lnSpc>
              <a:buFont typeface="+mj-lt"/>
              <a:buAutoNum type="arabicPeriod"/>
            </a:pPr>
            <a:r>
              <a:rPr lang="cs-CZ" sz="1800" dirty="false"/>
              <a:t>Záložka </a:t>
            </a:r>
            <a:r>
              <a:rPr lang="cs-CZ" sz="1800" dirty="false">
                <a:solidFill>
                  <a:srgbClr val="FF0000"/>
                </a:solidFill>
              </a:rPr>
              <a:t>SD-2</a:t>
            </a:r>
            <a:r>
              <a:rPr lang="cs-CZ" sz="1800" dirty="false"/>
              <a:t> </a:t>
            </a:r>
            <a:r>
              <a:rPr lang="cs-CZ" sz="1800" dirty="false">
                <a:solidFill>
                  <a:srgbClr val="FF0000"/>
                </a:solidFill>
              </a:rPr>
              <a:t>LIDSKÉ ZDROJE</a:t>
            </a:r>
          </a:p>
          <a:p>
            <a:pPr marL="756900" lvl="1" indent="-342900" algn="just">
              <a:lnSpc>
                <a:spcPct val="100000"/>
              </a:lnSpc>
              <a:buFont typeface="+mj-lt"/>
              <a:buAutoNum type="arabicPeriod"/>
            </a:pPr>
            <a:r>
              <a:rPr lang="cs-CZ" sz="1800" dirty="false"/>
              <a:t>Záložka </a:t>
            </a:r>
            <a:r>
              <a:rPr lang="cs-CZ" sz="1800" dirty="false">
                <a:solidFill>
                  <a:srgbClr val="FF0000"/>
                </a:solidFill>
              </a:rPr>
              <a:t>SD-3 CESTOVNÍ NÁHRADY</a:t>
            </a:r>
          </a:p>
          <a:p>
            <a:pPr marL="756900" lvl="1" indent="-342900" algn="just">
              <a:lnSpc>
                <a:spcPct val="100000"/>
              </a:lnSpc>
              <a:buFont typeface="+mj-lt"/>
              <a:buAutoNum type="arabicPeriod"/>
            </a:pPr>
            <a:r>
              <a:rPr lang="cs-CZ" sz="1800" dirty="false">
                <a:solidFill>
                  <a:srgbClr val="FF0000"/>
                </a:solidFill>
              </a:rPr>
              <a:t>SOUPISKA PŘÍJMŮ </a:t>
            </a:r>
          </a:p>
          <a:p>
            <a:pPr marL="18000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1800" dirty="false">
              <a:solidFill>
                <a:srgbClr val="FF0000"/>
              </a:solidFill>
            </a:endParaRPr>
          </a:p>
          <a:p>
            <a:pPr marL="18000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200" dirty="false">
                <a:solidFill>
                  <a:srgbClr val="FF0000"/>
                </a:solidFill>
              </a:rPr>
              <a:t>Pro výzvu 0´64 je </a:t>
            </a:r>
            <a:r>
              <a:rPr lang="cs-CZ" sz="2200" b="true" dirty="false">
                <a:solidFill>
                  <a:srgbClr val="FF0000"/>
                </a:solidFill>
              </a:rPr>
              <a:t>relevantní</a:t>
            </a:r>
            <a:r>
              <a:rPr lang="cs-CZ" sz="2200" dirty="false">
                <a:solidFill>
                  <a:srgbClr val="FF0000"/>
                </a:solidFill>
              </a:rPr>
              <a:t> </a:t>
            </a:r>
            <a:r>
              <a:rPr lang="cs-CZ" sz="2200" b="true" dirty="false">
                <a:solidFill>
                  <a:srgbClr val="FF0000"/>
                </a:solidFill>
              </a:rPr>
              <a:t>pouze </a:t>
            </a:r>
          </a:p>
          <a:p>
            <a:pPr marL="18000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200" b="true" dirty="false">
                <a:solidFill>
                  <a:srgbClr val="FF0000"/>
                </a:solidFill>
              </a:rPr>
              <a:t>vyplnění soupisky SD-2  Lidské zdroje</a:t>
            </a:r>
          </a:p>
          <a:p>
            <a:pPr marL="756900" lvl="1" indent="-342900" algn="just">
              <a:lnSpc>
                <a:spcPct val="100000"/>
              </a:lnSpc>
              <a:buFont typeface="+mj-lt"/>
              <a:buAutoNum type="arabicPeriod"/>
            </a:pPr>
            <a:endParaRPr lang="cs-CZ" sz="1800" dirty="false">
              <a:solidFill>
                <a:srgbClr val="FF0000"/>
              </a:solidFill>
            </a:endParaRP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40</a:t>
            </a:fld>
            <a:endParaRPr lang="cs-CZ" dirty="false"/>
          </a:p>
        </p:txBody>
      </p:sp>
      <p:pic>
        <p:nvPicPr>
          <p:cNvPr id="2050" name="Picture 2"/>
          <p:cNvPicPr>
            <a:picLocks noChangeAspect="true" noChangeArrowheads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924944"/>
            <a:ext cx="2609728" cy="3367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Přímá spojnice se šipkou 5"/>
          <p:cNvCxnSpPr>
            <a:cxnSpLocks/>
          </p:cNvCxnSpPr>
          <p:nvPr/>
        </p:nvCxnSpPr>
        <p:spPr>
          <a:xfrm>
            <a:off x="5436096" y="4206110"/>
            <a:ext cx="814197" cy="2152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/>
          <p:cNvPicPr>
            <a:picLocks noChangeAspect="true" noChangeArrowheads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584623"/>
            <a:ext cx="3096344" cy="720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Přímá spojnice se šipkou 11">
            <a:extLst>
              <a:ext uri="{FF2B5EF4-FFF2-40B4-BE49-F238E27FC236}">
                <a16:creationId xmlns:a16="http://schemas.microsoft.com/office/drawing/2014/main" id="{449C1DC2-3BA5-4B7E-A344-01A40D62DE92}"/>
              </a:ext>
            </a:extLst>
          </p:cNvPr>
          <p:cNvCxnSpPr>
            <a:cxnSpLocks/>
          </p:cNvCxnSpPr>
          <p:nvPr/>
        </p:nvCxnSpPr>
        <p:spPr>
          <a:xfrm>
            <a:off x="5031066" y="4439450"/>
            <a:ext cx="814197" cy="2152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nice se šipkou 12">
            <a:extLst>
              <a:ext uri="{FF2B5EF4-FFF2-40B4-BE49-F238E27FC236}">
                <a16:creationId xmlns:a16="http://schemas.microsoft.com/office/drawing/2014/main" id="{34763508-5FF0-4158-A5B6-F0089C79A37A}"/>
              </a:ext>
            </a:extLst>
          </p:cNvPr>
          <p:cNvCxnSpPr>
            <a:cxnSpLocks/>
          </p:cNvCxnSpPr>
          <p:nvPr/>
        </p:nvCxnSpPr>
        <p:spPr>
          <a:xfrm>
            <a:off x="5036746" y="4807827"/>
            <a:ext cx="814197" cy="2152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se šipkou 15">
            <a:extLst>
              <a:ext uri="{FF2B5EF4-FFF2-40B4-BE49-F238E27FC236}">
                <a16:creationId xmlns:a16="http://schemas.microsoft.com/office/drawing/2014/main" id="{ED0C7EBB-CD87-495B-B2E0-DB880483C231}"/>
              </a:ext>
            </a:extLst>
          </p:cNvPr>
          <p:cNvCxnSpPr>
            <a:cxnSpLocks/>
          </p:cNvCxnSpPr>
          <p:nvPr/>
        </p:nvCxnSpPr>
        <p:spPr>
          <a:xfrm>
            <a:off x="4884981" y="5058156"/>
            <a:ext cx="814197" cy="2152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65615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/>
              <a:t>Souhrnná soupiska</a:t>
            </a: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41</a:t>
            </a:fld>
            <a:endParaRPr lang="cs-CZ" dirty="false"/>
          </a:p>
        </p:txBody>
      </p:sp>
      <p:pic>
        <p:nvPicPr>
          <p:cNvPr id="3074" name="Picture 2"/>
          <p:cNvPicPr>
            <a:picLocks noGrp="true" noChangeAspect="true" noChangeArrowheads="true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8064500" cy="2946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ástupný symbol pro obsah 2"/>
          <p:cNvSpPr txBox="true">
            <a:spLocks/>
          </p:cNvSpPr>
          <p:nvPr/>
        </p:nvSpPr>
        <p:spPr>
          <a:xfrm>
            <a:off x="1979712" y="2420888"/>
            <a:ext cx="6912768" cy="4176464"/>
          </a:xfrm>
          <a:prstGeom prst="rect">
            <a:avLst/>
          </a:prstGeom>
        </p:spPr>
        <p:txBody>
          <a:bodyPr vert="horz" lIns="0" tIns="0" rIns="0" bIns="0" rtlCol="false">
            <a:noAutofit/>
          </a:bodyPr>
          <a:lstStyle>
            <a:lvl1pPr marL="432000" indent="-432000" algn="l" defTabSz="914400" rtl="false" eaLnBrk="true" latinLnBrk="false" hangingPunct="true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fals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false" smtClean="fals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1700" dirty="false"/>
              <a:t>Pro označení Evidenčního čísla použijte číselnou řadu ve vazbě na pořadí předkládané </a:t>
            </a:r>
            <a:r>
              <a:rPr lang="cs-CZ" sz="1700" dirty="false" err="true"/>
              <a:t>ŽoP</a:t>
            </a:r>
            <a:r>
              <a:rPr lang="cs-CZ" sz="1700" dirty="false"/>
              <a:t> (1, 2, 3,..). </a:t>
            </a:r>
          </a:p>
          <a:p>
            <a:pPr algn="just">
              <a:lnSpc>
                <a:spcPct val="100000"/>
              </a:lnSpc>
            </a:pPr>
            <a:r>
              <a:rPr lang="cs-CZ" sz="1700" dirty="false"/>
              <a:t>Záložka SOUHRNNÁ SOUPISKA se naplní finančními daty poté, co příjemce vyplní dílčí soupisky dokladů (pro výzvu 064 soupisku SD-2). 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1700" dirty="false"/>
              <a:t>Na těchto dílčích soupiskách zadává příjemce jednotlivé záznamy a pro každý ze záznamů vyplňuje několik údajů. </a:t>
            </a:r>
          </a:p>
          <a:p>
            <a:pPr lvl="1" algn="just">
              <a:lnSpc>
                <a:spcPct val="100000"/>
              </a:lnSpc>
              <a:spcAft>
                <a:spcPts val="0"/>
              </a:spcAft>
            </a:pPr>
            <a:r>
              <a:rPr lang="cs-CZ" sz="1500" dirty="false"/>
              <a:t>V případě nutnosti zadat velký rozsah dat nemusí být ruční zadávání jednotlivých hodnot přímo v IS KP21+ efektivní. Z tohoto důvodu je v IS KP21+ zapracována funkcionalita uživatelského importu souboru ve formátu XML. </a:t>
            </a:r>
          </a:p>
          <a:p>
            <a:pPr lvl="2" algn="just">
              <a:lnSpc>
                <a:spcPct val="100000"/>
              </a:lnSpc>
              <a:spcAft>
                <a:spcPts val="1200"/>
              </a:spcAft>
            </a:pPr>
            <a:r>
              <a:rPr lang="cs-CZ" sz="1500" dirty="false"/>
              <a:t>Návod pro import souborů je popsán v dokumentu </a:t>
            </a:r>
            <a:r>
              <a:rPr lang="cs-CZ" sz="1500" b="true" dirty="false"/>
              <a:t>Import XML soupisky dokladů v IS KP21</a:t>
            </a:r>
            <a:r>
              <a:rPr lang="cs-CZ" sz="1400" b="true" dirty="false"/>
              <a:t>+</a:t>
            </a:r>
            <a:r>
              <a:rPr lang="cs-CZ" sz="1400" dirty="false"/>
              <a:t>:</a:t>
            </a:r>
            <a:r>
              <a:rPr lang="cs-CZ" sz="1800" dirty="false"/>
              <a:t> </a:t>
            </a:r>
            <a:r>
              <a:rPr lang="cs-CZ" sz="1100" dirty="false">
                <a:hlinkClick r:id="rId3"/>
              </a:rPr>
              <a:t>Formuláře a pokyny ke zprávě o realizaci projektu, žádosti o platbu a žádosti o změnu - www.esfcr.cz</a:t>
            </a:r>
            <a:r>
              <a:rPr lang="cs-CZ" sz="1200" dirty="false"/>
              <a:t>. </a:t>
            </a:r>
            <a:endParaRPr lang="cs-CZ" sz="1400" dirty="false"/>
          </a:p>
        </p:txBody>
      </p:sp>
    </p:spTree>
    <p:extLst>
      <p:ext uri="{BB962C8B-B14F-4D97-AF65-F5344CB8AC3E}">
        <p14:creationId xmlns:p14="http://schemas.microsoft.com/office/powerpoint/2010/main" val="1183716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>
                <a:solidFill>
                  <a:srgbClr val="FF0000"/>
                </a:solidFill>
              </a:rPr>
              <a:t>SD-2</a:t>
            </a:r>
            <a:r>
              <a:rPr lang="cs-CZ" dirty="false"/>
              <a:t> LIDSKÉ ZDROJE I.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179512" y="1268760"/>
            <a:ext cx="8568952" cy="5904656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1800" dirty="false"/>
              <a:t>Na záložce SD-2 LIDSKÉ ZDROJE uvádí příjemce seznam výdajů nárokovaných v rámci kapitoly rozpočtu OSOBNÍ NÁKLADY.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cs-CZ" sz="1800" dirty="false"/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cs-CZ" sz="1800" dirty="false"/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</a:pPr>
            <a:endParaRPr lang="cs-CZ" sz="1800" dirty="false"/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1800" dirty="false"/>
              <a:t>Vyplňují se údaje, které se vztahují ke konkrétnímu pracovněprávnímu vztahu, na základě kterého je pracovník zapojen do projektu.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1800" dirty="false"/>
              <a:t>Osobní náklady – pracovní smlouvy (včetně OSVČ), DPP, DPČ.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1800" dirty="false"/>
              <a:t>Mzdový náklad za zaměstnance = hrubá mzda + odvody zaměstnavatele.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1800" dirty="false"/>
              <a:t>Max 1,0 úvazek dohromady u všech subjektů (příjemce a partneři), pokud je osoba byť jen částečně hrazena z projektu.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1800" b="true" u="sng" dirty="false"/>
              <a:t>Ke způsobilým výdajům přesahujícím částku 20.000 Kč nutno doložit</a:t>
            </a:r>
            <a:r>
              <a:rPr lang="cs-CZ" sz="1800" dirty="false"/>
              <a:t>:</a:t>
            </a:r>
          </a:p>
          <a:p>
            <a:pPr marL="1160463" lvl="1" indent="-446088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1800" dirty="false"/>
              <a:t>kopie výpisu z účtu, z něhož byly mzdy vyplaceny,</a:t>
            </a:r>
          </a:p>
          <a:p>
            <a:pPr marL="1160463" lvl="1" indent="-446088" algn="just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cs-CZ" sz="1800" dirty="false"/>
              <a:t>skeny pracovních výkazů, jsou-li dle pravidel OPZ+ vyžadovány.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cs-CZ" sz="1800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42</a:t>
            </a:fld>
            <a:endParaRPr lang="cs-CZ" dirty="false"/>
          </a:p>
        </p:txBody>
      </p:sp>
      <p:pic>
        <p:nvPicPr>
          <p:cNvPr id="5122" name="Picture 2"/>
          <p:cNvPicPr>
            <a:picLocks noChangeAspect="true" noChangeArrowheads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393" y="1844824"/>
            <a:ext cx="7073213" cy="1257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08423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>
                <a:solidFill>
                  <a:srgbClr val="FF0000"/>
                </a:solidFill>
              </a:rPr>
              <a:t>SD-2</a:t>
            </a:r>
            <a:r>
              <a:rPr lang="cs-CZ" dirty="false"/>
              <a:t> LIDSKÉ ZDROJE II.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395536" y="1412776"/>
            <a:ext cx="8496944" cy="4779232"/>
          </a:xfrm>
        </p:spPr>
        <p:txBody>
          <a:bodyPr/>
          <a:lstStyle/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1800" dirty="false"/>
              <a:t>Systém automaticky doplní pole „Hodinová mzda/plat“, „Mzdový/Platový výdaj“ a pole „Prokazované způsobilé osobní výdaje“.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1800" dirty="false"/>
              <a:t>K výdajům na soupisce SD-2 LIDSKÉ ZDROJE se přikládá jako příloha příslušný pracovní výkaz ve formě skenu (je-li zpracování </a:t>
            </a:r>
            <a:r>
              <a:rPr lang="cs-CZ" sz="1800" dirty="false" err="true"/>
              <a:t>prac</a:t>
            </a:r>
            <a:r>
              <a:rPr lang="cs-CZ" sz="1800" dirty="false"/>
              <a:t>. výkazů relevantní). Povinně se přikládá pracovní výkaz u výdaje, pokud uplatňovaná část osobních nákladů v projektu převyšuje 10.000,- Kč.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1800" dirty="false"/>
              <a:t>Po vyplnění údajů na soupisce SD-2 LIDSKÉ ZDROJE je vhodné soupisku vyexportovat ve formátu *.</a:t>
            </a:r>
            <a:r>
              <a:rPr lang="cs-CZ" sz="1800" dirty="false" err="true"/>
              <a:t>xlsx</a:t>
            </a:r>
            <a:r>
              <a:rPr lang="cs-CZ" sz="1800" dirty="false"/>
              <a:t> a přiložit jako přílohu žádosti o platbu na záložce Dokumenty.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cs-CZ" sz="1800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43</a:t>
            </a:fld>
            <a:endParaRPr lang="cs-CZ" dirty="false"/>
          </a:p>
        </p:txBody>
      </p:sp>
      <p:pic>
        <p:nvPicPr>
          <p:cNvPr id="6146" name="Picture 2"/>
          <p:cNvPicPr>
            <a:picLocks noChangeAspect="true" noChangeArrowheads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343149"/>
            <a:ext cx="7992888" cy="2514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60264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true" noChangeArrowheads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20981">
            <a:off x="3886585" y="2192862"/>
            <a:ext cx="6064218" cy="3892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true"/>
          </p:cNvSpPr>
          <p:nvPr>
            <p:ph type="title"/>
          </p:nvPr>
        </p:nvSpPr>
        <p:spPr>
          <a:xfrm>
            <a:off x="-612576" y="0"/>
            <a:ext cx="8424000" cy="1080000"/>
          </a:xfrm>
        </p:spPr>
        <p:txBody>
          <a:bodyPr/>
          <a:lstStyle/>
          <a:p>
            <a:pPr algn="ctr"/>
            <a:r>
              <a:rPr lang="cs-CZ" altLang="cs-CZ" dirty="false"/>
              <a:t>pracovní výkazy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179512" y="1412776"/>
            <a:ext cx="3959992" cy="5112568"/>
          </a:xfrm>
        </p:spPr>
        <p:txBody>
          <a:bodyPr/>
          <a:lstStyle/>
          <a:p>
            <a:pPr algn="just">
              <a:lnSpc>
                <a:spcPct val="100000"/>
              </a:lnSpc>
              <a:spcAft>
                <a:spcPts val="1000"/>
              </a:spcAft>
              <a:defRPr/>
            </a:pPr>
            <a:r>
              <a:rPr lang="cs-CZ" altLang="cs-CZ" sz="2000" dirty="false"/>
              <a:t>Zpracovávají se </a:t>
            </a:r>
            <a:r>
              <a:rPr lang="cs-CZ" altLang="cs-CZ" sz="2000" b="true" dirty="false"/>
              <a:t>měsíčně. </a:t>
            </a:r>
          </a:p>
          <a:p>
            <a:pPr algn="just">
              <a:lnSpc>
                <a:spcPct val="100000"/>
              </a:lnSpc>
              <a:spcAft>
                <a:spcPts val="1000"/>
              </a:spcAft>
              <a:defRPr/>
            </a:pPr>
            <a:r>
              <a:rPr lang="cs-CZ" altLang="cs-CZ" sz="2000" b="true" dirty="false"/>
              <a:t>K </a:t>
            </a:r>
            <a:r>
              <a:rPr lang="cs-CZ" altLang="cs-CZ" sz="2000" b="true" dirty="false" err="true"/>
              <a:t>ŽoP</a:t>
            </a:r>
            <a:r>
              <a:rPr lang="cs-CZ" altLang="cs-CZ" sz="2000" b="true" dirty="false"/>
              <a:t> </a:t>
            </a:r>
            <a:r>
              <a:rPr lang="cs-CZ" altLang="cs-CZ" sz="2000" dirty="false"/>
              <a:t>se dokládají pouze pracovní výkazy, v rámci kterých je nárokována částka</a:t>
            </a:r>
            <a:r>
              <a:rPr lang="cs-CZ" altLang="cs-CZ" sz="2000" b="true" dirty="false"/>
              <a:t> nad 20 tisíc korun. </a:t>
            </a:r>
          </a:p>
          <a:p>
            <a:pPr>
              <a:lnSpc>
                <a:spcPct val="100000"/>
              </a:lnSpc>
              <a:spcAft>
                <a:spcPts val="1000"/>
              </a:spcAft>
              <a:defRPr/>
            </a:pPr>
            <a:r>
              <a:rPr lang="cs-CZ" altLang="cs-CZ" sz="2000" dirty="false"/>
              <a:t>Uvádí se pouze </a:t>
            </a:r>
            <a:br>
              <a:rPr lang="cs-CZ" altLang="cs-CZ" sz="2000" dirty="false"/>
            </a:br>
            <a:r>
              <a:rPr lang="cs-CZ" altLang="cs-CZ" sz="2000" b="true" dirty="false"/>
              <a:t>skupiny činností:</a:t>
            </a:r>
            <a:br>
              <a:rPr lang="cs-CZ" altLang="cs-CZ" sz="2000" b="true" dirty="false"/>
            </a:br>
            <a:r>
              <a:rPr lang="cs-CZ" altLang="cs-CZ" sz="2000" dirty="false"/>
              <a:t>kolik času na dané činnosti pracovník strávil. </a:t>
            </a:r>
          </a:p>
          <a:p>
            <a:pPr>
              <a:lnSpc>
                <a:spcPct val="100000"/>
              </a:lnSpc>
              <a:spcAft>
                <a:spcPts val="1000"/>
              </a:spcAft>
              <a:defRPr/>
            </a:pPr>
            <a:r>
              <a:rPr lang="cs-CZ" altLang="cs-CZ" sz="2000" b="true" dirty="false"/>
              <a:t>Pracovní výkaz a Příklady vykonávaných činností: </a:t>
            </a:r>
            <a:r>
              <a:rPr lang="cs-CZ" sz="1600" dirty="false">
                <a:hlinkClick r:id="rId4"/>
              </a:rPr>
              <a:t>Formuláře a pokyny ke zprávě o realizaci projektu, žádosti o platbu a žádosti o změnu - www.esfcr.cz</a:t>
            </a:r>
            <a:endParaRPr lang="cs-CZ" sz="1800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false" eaLnBrk="true" fontAlgn="auto" latinLnBrk="false" hangingPunct="tru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9BF083-4774-43B1-9AB0-5CC1AC5DD8EE}" type="slidenum">
              <a:rPr kumimoji="false" lang="cs-CZ" sz="1050" b="true" i="false" u="none" strike="noStrike" kern="1200" cap="none" spc="0" normalizeH="false" baseline="0" noProof="false" smtClean="false">
                <a:ln>
                  <a:noFill/>
                </a:ln>
                <a:solidFill>
                  <a:srgbClr val="084A8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false" eaLnBrk="true" fontAlgn="auto" latinLnBrk="false" hangingPunct="true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false" lang="cs-CZ" sz="1050" b="true" i="false" u="none" strike="noStrike" kern="1200" cap="none" spc="0" normalizeH="false" baseline="0" noProof="false" dirty="false">
              <a:ln>
                <a:noFill/>
              </a:ln>
              <a:solidFill>
                <a:srgbClr val="084A8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05432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/>
              <a:t>záložka SOUPISKA PŘÍJMŮ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467544" y="1412776"/>
            <a:ext cx="8136456" cy="4824536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cs-CZ" sz="2000" dirty="false"/>
              <a:t>Záložka SOUPISKA PŘÍJMŮ se vyplňuje pouze v případě nahodilých příjmů (řešilo by se individuálně - projekty ve výzvě </a:t>
            </a:r>
            <a:br>
              <a:rPr lang="cs-CZ" sz="2000" dirty="false"/>
            </a:br>
            <a:r>
              <a:rPr lang="cs-CZ" sz="2000" dirty="false"/>
              <a:t>č. 064 nevytvářejí příjmy).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cs-CZ" sz="2000" dirty="false"/>
              <a:t>Příjmem projektu nejsou: např. úroky na bankovních účtech, platby, které příjemce obdrží ze smluvních pokut v důsledku porušení smlouvy…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cs-CZ" sz="2000" dirty="false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cs-CZ" sz="2000" dirty="false"/>
              <a:t>Vzhledem k tomu, že se hodnota čistého příjmu vykazuje jednou souhrnnou částkou, nepřikládají se žádné přílohy prokazující dílčí příjmy. Kontrola dokladů souvisejících s prokazovanými příjmy je součástí kontroly na místě. </a:t>
            </a:r>
          </a:p>
          <a:p>
            <a:pPr marL="0" indent="0">
              <a:buNone/>
            </a:pPr>
            <a:endParaRPr lang="cs-CZ" sz="4000" b="true" dirty="false"/>
          </a:p>
          <a:p>
            <a:pPr marL="0" indent="0">
              <a:buNone/>
            </a:pPr>
            <a:endParaRPr lang="cs-CZ" sz="3200" b="true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45</a:t>
            </a:fld>
            <a:endParaRPr lang="cs-CZ" dirty="false"/>
          </a:p>
        </p:txBody>
      </p:sp>
      <p:pic>
        <p:nvPicPr>
          <p:cNvPr id="10242" name="Picture 2"/>
          <p:cNvPicPr>
            <a:picLocks noChangeAspect="true" noChangeArrowheads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157192"/>
            <a:ext cx="7394110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03154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/>
              <a:t>záložka nezpůsobilé výdaje 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467544" y="1628800"/>
            <a:ext cx="8136456" cy="4608512"/>
          </a:xfrm>
        </p:spPr>
        <p:txBody>
          <a:bodyPr/>
          <a:lstStyle/>
          <a:p>
            <a:pPr algn="just"/>
            <a:r>
              <a:rPr lang="cs-CZ" dirty="false"/>
              <a:t>Záložku příjemce nevyplňuje.</a:t>
            </a:r>
          </a:p>
          <a:p>
            <a:pPr algn="just"/>
            <a:endParaRPr lang="cs-CZ" dirty="false"/>
          </a:p>
          <a:p>
            <a:pPr algn="just"/>
            <a:endParaRPr lang="cs-CZ" dirty="false"/>
          </a:p>
          <a:p>
            <a:pPr algn="just"/>
            <a:r>
              <a:rPr lang="cs-CZ" dirty="false"/>
              <a:t>Doufáme, že záložka Nezpůsobilé výdaje zůstane </a:t>
            </a:r>
            <a:br>
              <a:rPr lang="cs-CZ" dirty="false"/>
            </a:br>
            <a:r>
              <a:rPr lang="cs-CZ" dirty="false"/>
              <a:t>u všech projektů nevyplněná </a:t>
            </a:r>
            <a:r>
              <a:rPr lang="cs-CZ" dirty="false">
                <a:sym typeface="Wingdings" panose="05000000000000000000" pitchFamily="2" charset="2"/>
              </a:rPr>
              <a:t></a:t>
            </a:r>
            <a:endParaRPr lang="cs-CZ" dirty="false"/>
          </a:p>
          <a:p>
            <a:pPr marL="0" indent="0">
              <a:buNone/>
            </a:pPr>
            <a:endParaRPr lang="cs-CZ" sz="4000" b="true" dirty="false"/>
          </a:p>
          <a:p>
            <a:pPr marL="0" indent="0">
              <a:buNone/>
            </a:pPr>
            <a:endParaRPr lang="cs-CZ" sz="3200" b="true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46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7628618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/>
              <a:t>záložka  Dokumenty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467544" y="1484784"/>
            <a:ext cx="8064000" cy="4680040"/>
          </a:xfrm>
        </p:spPr>
        <p:txBody>
          <a:bodyPr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cs-CZ" sz="2200" dirty="false"/>
              <a:t>Na záložce DOKUMENTY je možnost 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200" dirty="false"/>
              <a:t>      vkládat přílohy  k žádosti o platbu. 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cs-CZ" sz="2200" dirty="false"/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cs-CZ" sz="2200" dirty="false"/>
              <a:t>Jedná se o přílohy, které nejsou zařazené jako přílohy </a:t>
            </a:r>
            <a:br>
              <a:rPr lang="cs-CZ" sz="2200" dirty="false"/>
            </a:br>
            <a:r>
              <a:rPr lang="cs-CZ" sz="2200" dirty="false"/>
              <a:t>k výdajům v dílčích soupiskách, např. bankovní výpisy, pokladní doklady, prezenční listiny apod.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cs-CZ" sz="2200" dirty="false"/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cs-CZ" sz="2200" dirty="false"/>
              <a:t>Do ISKP21+ lze vložit dokument o velikosti maximálně </a:t>
            </a:r>
            <a:br>
              <a:rPr lang="cs-CZ" sz="2200" dirty="false"/>
            </a:br>
            <a:r>
              <a:rPr lang="cs-CZ" sz="2200" dirty="false"/>
              <a:t>100 MB.</a:t>
            </a:r>
          </a:p>
          <a:p>
            <a:pPr marL="0" indent="0" algn="just">
              <a:buNone/>
            </a:pP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47</a:t>
            </a:fld>
            <a:endParaRPr lang="cs-CZ" dirty="false"/>
          </a:p>
        </p:txBody>
      </p:sp>
      <p:pic>
        <p:nvPicPr>
          <p:cNvPr id="11267" name="Picture 3"/>
          <p:cNvPicPr>
            <a:picLocks noChangeAspect="true" noChangeArrowheads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7" y="5013176"/>
            <a:ext cx="9175750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http://img.pngget.com/clip1/xkexfmhoojt.png"/>
          <p:cNvPicPr>
            <a:picLocks noChangeAspect="true" noChangeArrowheads="true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591939">
            <a:off x="6120679" y="1315419"/>
            <a:ext cx="2405165" cy="469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37616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/>
              <a:t>záložka souhrnná soupiska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323528" y="1340768"/>
            <a:ext cx="8280472" cy="4968552"/>
          </a:xfrm>
        </p:spPr>
        <p:txBody>
          <a:bodyPr/>
          <a:lstStyle/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1900" dirty="false">
                <a:ea typeface="Arial"/>
                <a:cs typeface="Times New Roman"/>
              </a:rPr>
              <a:t>Po vyplnění dílčí soupisky (</a:t>
            </a:r>
            <a:r>
              <a:rPr lang="cs-CZ" sz="1900" dirty="false"/>
              <a:t>SD-2 Lidské zdroje) </a:t>
            </a:r>
            <a:r>
              <a:rPr lang="cs-CZ" sz="1900" dirty="false">
                <a:cs typeface="Times New Roman"/>
              </a:rPr>
              <a:t>se v záložce Souhrnná soupiska zvolí volba „</a:t>
            </a:r>
            <a:r>
              <a:rPr lang="cs-CZ" sz="1900" b="true" dirty="false">
                <a:ea typeface="Arial"/>
                <a:cs typeface="Times New Roman"/>
              </a:rPr>
              <a:t>Naplnit data z dokladů soupisky“ </a:t>
            </a:r>
            <a:r>
              <a:rPr lang="cs-CZ" sz="1900" dirty="false">
                <a:ea typeface="Arial"/>
                <a:cs typeface="Times New Roman"/>
              </a:rPr>
              <a:t>a systém automaticky doplní všechna pole v této záložce s výjimkou </a:t>
            </a:r>
            <a:r>
              <a:rPr lang="cs-CZ" sz="2000" dirty="false">
                <a:ea typeface="Arial"/>
                <a:cs typeface="Times New Roman"/>
              </a:rPr>
              <a:t>pole „Prokazované další výdaje stanovené sazbou či paušálem</a:t>
            </a:r>
            <a:r>
              <a:rPr lang="cs-CZ" sz="1900" dirty="false">
                <a:ea typeface="Arial"/>
                <a:cs typeface="Times New Roman"/>
              </a:rPr>
              <a:t>“.</a:t>
            </a:r>
          </a:p>
          <a:p>
            <a:pPr algn="just"/>
            <a:r>
              <a:rPr lang="cs-CZ" sz="1900" dirty="false">
                <a:solidFill>
                  <a:schemeClr val="accent1"/>
                </a:solidFill>
              </a:rPr>
              <a:t>Pole „Prokazovaná výše nepřímých/paušálních nákladů“ se automatický výpočte procentem (40 %) z pole Prokazované způsobilé výdaje přímé.</a:t>
            </a:r>
            <a:endParaRPr lang="cs-CZ" sz="1900" dirty="false">
              <a:solidFill>
                <a:schemeClr val="accent1"/>
              </a:solidFill>
              <a:ea typeface="Arial"/>
              <a:cs typeface="Times New Roman"/>
            </a:endParaRPr>
          </a:p>
          <a:p>
            <a:pPr algn="just"/>
            <a:r>
              <a:rPr lang="cs-CZ" sz="1900" dirty="false"/>
              <a:t>Po vyplnění částky paušálních nákladů v poli „Prokazované další výdaje stanovené sazbou či paušálem“ je nutné znovu zvolit volbu </a:t>
            </a:r>
            <a:r>
              <a:rPr lang="cs-CZ" sz="1900" b="true" dirty="false"/>
              <a:t>„Naplnit data z dokladů soupisky“.</a:t>
            </a:r>
            <a:r>
              <a:rPr lang="cs-CZ" sz="1900" dirty="false"/>
              <a:t> </a:t>
            </a:r>
            <a:endParaRPr lang="cs-CZ" sz="2000" dirty="false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cs-CZ" sz="2000" dirty="false">
              <a:ea typeface="Arial"/>
              <a:cs typeface="Times New Roman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cs-CZ" sz="2000" dirty="false">
              <a:ea typeface="Arial"/>
              <a:cs typeface="Times New Roman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cs-CZ" sz="2000" dirty="false">
              <a:ea typeface="Arial"/>
              <a:cs typeface="Times New Roman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cs-CZ" sz="2000" dirty="false">
              <a:ea typeface="Arial"/>
              <a:cs typeface="Times New Roman"/>
            </a:endParaRPr>
          </a:p>
          <a:p>
            <a:pPr algn="just">
              <a:lnSpc>
                <a:spcPct val="100000"/>
              </a:lnSpc>
              <a:spcBef>
                <a:spcPts val="1200"/>
              </a:spcBef>
            </a:pPr>
            <a:endParaRPr lang="cs-CZ" sz="1100" dirty="false">
              <a:ea typeface="Arial"/>
              <a:cs typeface="Times New Roman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cs-CZ" dirty="false">
              <a:ea typeface="Arial"/>
              <a:cs typeface="Times New Roman"/>
            </a:endParaRPr>
          </a:p>
          <a:p>
            <a:pPr marL="0" indent="0">
              <a:buNone/>
            </a:pPr>
            <a:r>
              <a:rPr lang="cs-CZ" sz="3200" b="true" dirty="false"/>
              <a:t> </a:t>
            </a: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48</a:t>
            </a:fld>
            <a:endParaRPr lang="cs-CZ" dirty="false"/>
          </a:p>
        </p:txBody>
      </p:sp>
      <p:pic>
        <p:nvPicPr>
          <p:cNvPr id="6" name="Obrázek 5"/>
          <p:cNvPicPr>
            <a:picLocks noChangeAspect="true"/>
          </p:cNvPicPr>
          <p:nvPr/>
        </p:nvPicPr>
        <p:blipFill rotWithShape="true">
          <a:blip r:embed="rId2"/>
          <a:srcRect b="24066"/>
          <a:stretch/>
        </p:blipFill>
        <p:spPr>
          <a:xfrm>
            <a:off x="2293384" y="4877355"/>
            <a:ext cx="6346616" cy="179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79569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/>
              <a:t>Žádost o platbu 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23950" y="1552941"/>
            <a:ext cx="8064448" cy="1015814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cs-CZ" sz="2000" b="true" dirty="false"/>
              <a:t>Část </a:t>
            </a:r>
            <a:r>
              <a:rPr lang="cs-CZ" sz="2000" b="true" cap="all" dirty="false"/>
              <a:t>Způsobilé výdaje – Požadováno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cs-CZ" sz="1800" dirty="false"/>
              <a:t>Po naplnění souhrnné soupisky systém automaticky naplní pole v části </a:t>
            </a:r>
            <a:r>
              <a:rPr lang="cs-CZ" sz="1800" cap="all" dirty="false"/>
              <a:t>Způsobilé výdaje – Požadováno.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cs-CZ" sz="2000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49</a:t>
            </a:fld>
            <a:endParaRPr lang="cs-CZ" dirty="false"/>
          </a:p>
        </p:txBody>
      </p:sp>
      <p:pic>
        <p:nvPicPr>
          <p:cNvPr id="14338" name="Picture 2"/>
          <p:cNvPicPr>
            <a:picLocks noChangeAspect="true" noChangeArrowheads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8805" y="2420888"/>
            <a:ext cx="2921187" cy="3080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ástupný symbol pro obsah 2"/>
          <p:cNvSpPr txBox="true">
            <a:spLocks/>
          </p:cNvSpPr>
          <p:nvPr/>
        </p:nvSpPr>
        <p:spPr>
          <a:xfrm>
            <a:off x="539552" y="2420888"/>
            <a:ext cx="5688632" cy="4266579"/>
          </a:xfrm>
          <a:prstGeom prst="rect">
            <a:avLst/>
          </a:prstGeom>
        </p:spPr>
        <p:txBody>
          <a:bodyPr vert="horz" lIns="0" tIns="0" rIns="0" bIns="0" rtlCol="false">
            <a:noAutofit/>
          </a:bodyPr>
          <a:lstStyle>
            <a:lvl1pPr marL="432000" indent="-432000" algn="l" defTabSz="914400" rtl="false" eaLnBrk="true" latinLnBrk="false" hangingPunct="true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fals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false" smtClean="fals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cs-CZ" sz="2000" dirty="false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cs-CZ" sz="2000" b="true" dirty="false"/>
              <a:t>Část ČÁSTKA NA KRYTÍ VÝDAJŮ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cs-CZ" sz="1800" dirty="false"/>
              <a:t>V části ČÁSTKA NA KRYTÍ VÝDAJŮ je nutné vyplnit pole „Částka na krytí výdajů investiční“ </a:t>
            </a:r>
            <a:br>
              <a:rPr lang="cs-CZ" sz="1800" dirty="false"/>
            </a:br>
            <a:r>
              <a:rPr lang="cs-CZ" sz="1800" dirty="false"/>
              <a:t>a pole „Částka na krytí výdajů neinvestiční“.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cs-CZ" sz="1800" dirty="false"/>
              <a:t>Částka na krytí výdajů ve většině případů odpovídá výši prokazovaných způsobilých výdajů. Výjimkou je situace, kdy by vyplacením částky v této výši došlo k překročení celkové dotace na projekt.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cs-CZ" sz="1800" dirty="false"/>
              <a:t>Další pole v části ČÁSTKA NA KRYTÍ VÝDAJŮ dopočítá systém.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cs-CZ" sz="1800" dirty="false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cs-CZ" sz="1800" dirty="false"/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cs-CZ" sz="2000" dirty="false"/>
          </a:p>
        </p:txBody>
      </p:sp>
    </p:spTree>
    <p:extLst>
      <p:ext uri="{BB962C8B-B14F-4D97-AF65-F5344CB8AC3E}">
        <p14:creationId xmlns:p14="http://schemas.microsoft.com/office/powerpoint/2010/main" val="131411470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>
          <a:xfrm>
            <a:off x="259360" y="0"/>
            <a:ext cx="8424000" cy="1088784"/>
          </a:xfrm>
        </p:spPr>
        <p:txBody>
          <a:bodyPr/>
          <a:lstStyle/>
          <a:p>
            <a:pPr algn="ctr"/>
            <a:r>
              <a:rPr lang="cs-CZ" dirty="false"/>
              <a:t>Čestná prohlášení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395536" y="1412776"/>
            <a:ext cx="8280920" cy="4779232"/>
          </a:xfrm>
        </p:spPr>
        <p:txBody>
          <a:bodyPr/>
          <a:lstStyle/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2000" dirty="false"/>
              <a:t>Na záložce Čestná prohlášení je nutno vybrat jedno ze dvou předdefinovaných čestných prohlášení.</a:t>
            </a:r>
            <a:r>
              <a:rPr lang="cs-CZ" i="true" dirty="false"/>
              <a:t>	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2000" dirty="false"/>
              <a:t>Nabídka čestných prohlášení se zobrazí po stisku ikony SEZNAMU.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2000" dirty="false"/>
              <a:t>Příjemce stiskne řádek s relevantním čestným </a:t>
            </a:r>
            <a:r>
              <a:rPr lang="cs-CZ" sz="2000"/>
              <a:t>prohlášením. </a:t>
            </a:r>
            <a:endParaRPr lang="cs-CZ" sz="2000" dirty="false"/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endParaRPr lang="cs-CZ" sz="2000" dirty="false"/>
          </a:p>
          <a:p>
            <a:pPr algn="just">
              <a:lnSpc>
                <a:spcPct val="100000"/>
              </a:lnSpc>
              <a:spcBef>
                <a:spcPts val="3600"/>
              </a:spcBef>
              <a:spcAft>
                <a:spcPts val="1200"/>
              </a:spcAft>
            </a:pPr>
            <a:r>
              <a:rPr lang="cs-CZ" sz="2000" dirty="false"/>
              <a:t>Systém zobrazí text čestného prohlášení. Po přečtení čestného prohlášení potvrdí příjemce pravdivost zatržením fajfky v poli SOUHLASÍM S ČESTNÝM PROHLÁŠENÍM a stiskne tlačítko ULOŽIT. </a:t>
            </a:r>
          </a:p>
          <a:p>
            <a:pPr marL="0" indent="0">
              <a:buNone/>
            </a:pP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50</a:t>
            </a:fld>
            <a:endParaRPr lang="cs-CZ" dirty="false"/>
          </a:p>
        </p:txBody>
      </p:sp>
      <p:pic>
        <p:nvPicPr>
          <p:cNvPr id="15362" name="Picture 2"/>
          <p:cNvPicPr>
            <a:picLocks noChangeAspect="true" noChangeArrowheads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140968"/>
            <a:ext cx="4961558" cy="105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/>
          <p:cNvPicPr>
            <a:picLocks noChangeAspect="true" noChangeArrowheads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8538" y="5301208"/>
            <a:ext cx="6565462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20079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>
          <a:xfrm>
            <a:off x="395536" y="-19319"/>
            <a:ext cx="8424000" cy="1080000"/>
          </a:xfrm>
        </p:spPr>
        <p:txBody>
          <a:bodyPr/>
          <a:lstStyle/>
          <a:p>
            <a:pPr algn="ctr"/>
            <a:r>
              <a:rPr lang="cs-CZ" dirty="false"/>
              <a:t>Finalizace žádosti o platbu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251520" y="1556792"/>
            <a:ext cx="5688632" cy="2353612"/>
          </a:xfrm>
        </p:spPr>
        <p:txBody>
          <a:bodyPr/>
          <a:lstStyle/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1900" dirty="false"/>
              <a:t>Před finalizací žádosti o platbu - nutno zvolit volbu „Kontrola“ a v případě zobrazení chybového hlášení provést odstranění chyb.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1900" dirty="false"/>
              <a:t>Pokud kontrola proběhne v pořádku, je možné žádost o platbu finalizovat a podepsat.</a:t>
            </a:r>
          </a:p>
          <a:p>
            <a:pPr marL="0" indent="0">
              <a:buNone/>
            </a:pPr>
            <a:endParaRPr lang="cs-CZ" sz="3200" b="true" dirty="false"/>
          </a:p>
          <a:p>
            <a:pPr marL="0" indent="0">
              <a:buNone/>
            </a:pPr>
            <a:endParaRPr lang="cs-CZ" sz="3200" b="true" dirty="false"/>
          </a:p>
          <a:p>
            <a:pPr marL="0" indent="0">
              <a:buNone/>
            </a:pPr>
            <a:endParaRPr lang="cs-CZ" sz="3200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51</a:t>
            </a:fld>
            <a:endParaRPr lang="cs-CZ" dirty="false"/>
          </a:p>
        </p:txBody>
      </p:sp>
      <p:pic>
        <p:nvPicPr>
          <p:cNvPr id="16386" name="Picture 2"/>
          <p:cNvPicPr>
            <a:picLocks noChangeAspect="true" noChangeArrowheads="true"/>
          </p:cNvPicPr>
          <p:nvPr/>
        </p:nvPicPr>
        <p:blipFill rotWithShape="true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46523" b="15432"/>
          <a:stretch/>
        </p:blipFill>
        <p:spPr bwMode="auto">
          <a:xfrm>
            <a:off x="5973698" y="1395592"/>
            <a:ext cx="3010815" cy="189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ástupný symbol pro obsah 2"/>
          <p:cNvSpPr txBox="true">
            <a:spLocks/>
          </p:cNvSpPr>
          <p:nvPr/>
        </p:nvSpPr>
        <p:spPr>
          <a:xfrm>
            <a:off x="251520" y="3501008"/>
            <a:ext cx="5760640" cy="2502360"/>
          </a:xfrm>
          <a:prstGeom prst="rect">
            <a:avLst/>
          </a:prstGeom>
        </p:spPr>
        <p:txBody>
          <a:bodyPr vert="horz" lIns="0" tIns="0" rIns="0" bIns="0" rtlCol="false">
            <a:noAutofit/>
          </a:bodyPr>
          <a:lstStyle>
            <a:lvl1pPr marL="432000" indent="-432000" algn="l" defTabSz="914400" rtl="false" eaLnBrk="true" latinLnBrk="false" hangingPunct="true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fals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false" smtClean="fals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1200"/>
              </a:spcBef>
            </a:pPr>
            <a:r>
              <a:rPr lang="cs-CZ" sz="1900" dirty="false"/>
              <a:t>Žádost o platbu musí být </a:t>
            </a:r>
            <a:r>
              <a:rPr lang="cs-CZ" sz="1900" dirty="false" err="true"/>
              <a:t>finalizovaná</a:t>
            </a:r>
            <a:r>
              <a:rPr lang="cs-CZ" sz="1900" dirty="false"/>
              <a:t> </a:t>
            </a:r>
            <a:br>
              <a:rPr lang="cs-CZ" sz="1900" dirty="false"/>
            </a:br>
            <a:r>
              <a:rPr lang="cs-CZ" sz="1900" dirty="false"/>
              <a:t>a podepsaná před finalizací Zprávy o realizaci (</a:t>
            </a:r>
            <a:r>
              <a:rPr lang="cs-CZ" sz="1900" dirty="false" err="true"/>
              <a:t>ZoR</a:t>
            </a:r>
            <a:r>
              <a:rPr lang="cs-CZ" sz="1900" dirty="false"/>
              <a:t>). </a:t>
            </a:r>
          </a:p>
          <a:p>
            <a:pPr algn="just">
              <a:lnSpc>
                <a:spcPct val="100000"/>
              </a:lnSpc>
              <a:spcBef>
                <a:spcPts val="1200"/>
              </a:spcBef>
            </a:pPr>
            <a:r>
              <a:rPr lang="cs-CZ" sz="1900" dirty="false"/>
              <a:t>Poté, co je Zpráva o realizaci (</a:t>
            </a:r>
            <a:r>
              <a:rPr lang="cs-CZ" sz="1900" dirty="false" err="true"/>
              <a:t>ZoR</a:t>
            </a:r>
            <a:r>
              <a:rPr lang="cs-CZ" sz="1900" dirty="false"/>
              <a:t>) podepsaná, žádost o platbu se automaticky přepne do stavu „Předaná/zaregistrovaná“.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cs-CZ" dirty="false"/>
          </a:p>
          <a:p>
            <a:pPr marL="0" indent="0">
              <a:buFont typeface="Wingdings" panose="05000000000000000000" pitchFamily="2" charset="2"/>
              <a:buNone/>
            </a:pPr>
            <a:endParaRPr lang="cs-CZ" sz="3200" b="true" dirty="false"/>
          </a:p>
          <a:p>
            <a:pPr marL="0" indent="0">
              <a:buFont typeface="Wingdings" panose="05000000000000000000" pitchFamily="2" charset="2"/>
              <a:buNone/>
            </a:pPr>
            <a:endParaRPr lang="cs-CZ" sz="3200" b="true" dirty="false"/>
          </a:p>
          <a:p>
            <a:pPr marL="0" indent="0">
              <a:buFont typeface="Wingdings" panose="05000000000000000000" pitchFamily="2" charset="2"/>
              <a:buNone/>
            </a:pPr>
            <a:endParaRPr lang="cs-CZ" sz="3200" dirty="false"/>
          </a:p>
        </p:txBody>
      </p:sp>
      <p:pic>
        <p:nvPicPr>
          <p:cNvPr id="16387" name="Picture 3"/>
          <p:cNvPicPr>
            <a:picLocks noChangeAspect="true" noChangeArrowheads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511525"/>
            <a:ext cx="295275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/>
          <p:cNvPicPr>
            <a:picLocks noChangeAspect="true" noChangeArrowheads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9211" y="5522047"/>
            <a:ext cx="367665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5"/>
          <p:cNvPicPr>
            <a:picLocks noChangeAspect="true" noChangeArrowheads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111" y="5696109"/>
            <a:ext cx="2257425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88326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/>
              <a:t>vrácení k přepracování 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467544" y="1700808"/>
            <a:ext cx="8064000" cy="4320000"/>
          </a:xfrm>
        </p:spPr>
        <p:txBody>
          <a:bodyPr/>
          <a:lstStyle/>
          <a:p>
            <a:pPr algn="just">
              <a:spcAft>
                <a:spcPts val="1200"/>
              </a:spcAft>
            </a:pPr>
            <a:r>
              <a:rPr lang="cs-CZ" sz="2000" dirty="false"/>
              <a:t>Pokud ŘO zjistí při kontrole žádosti o platbu nedostatky, které lze </a:t>
            </a:r>
            <a:br>
              <a:rPr lang="cs-CZ" sz="2000" dirty="false"/>
            </a:br>
            <a:r>
              <a:rPr lang="cs-CZ" sz="2000" dirty="false"/>
              <a:t>v rámci administrace žádosti o platbu odstranit, provede vrácení žádosti o platbu příjemci k dopracování. </a:t>
            </a:r>
          </a:p>
          <a:p>
            <a:pPr algn="just">
              <a:spcAft>
                <a:spcPts val="1200"/>
              </a:spcAft>
            </a:pPr>
            <a:r>
              <a:rPr lang="cs-CZ" sz="2000" dirty="false"/>
              <a:t>Výzvu k nápravě identifikovaných nedostatků zasílá ŘO depeší.</a:t>
            </a:r>
          </a:p>
          <a:p>
            <a:pPr algn="just">
              <a:spcAft>
                <a:spcPts val="1200"/>
              </a:spcAft>
            </a:pPr>
            <a:r>
              <a:rPr lang="cs-CZ" sz="2000" dirty="false"/>
              <a:t>Zpřístupnění žádosti o platbu k editaci v ISKP21+ je pomocí funkce „Zpřístupnit k editaci“.   </a:t>
            </a:r>
          </a:p>
          <a:p>
            <a:pPr algn="just">
              <a:spcAft>
                <a:spcPts val="1200"/>
              </a:spcAft>
            </a:pPr>
            <a:r>
              <a:rPr lang="cs-CZ" sz="2000" dirty="false"/>
              <a:t>Při editaci vrácené žádosti o platbu se postupuje obdobně, jako při prvním zadání žádosti o platbu do ISKP21+.</a:t>
            </a: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52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1777668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9CBD42-1C7A-B571-BAAC-656D552AE93E}"/>
              </a:ext>
            </a:extLst>
          </p:cNvPr>
          <p:cNvSpPr>
            <a:spLocks noGrp="true"/>
          </p:cNvSpPr>
          <p:nvPr>
            <p:ph type="title"/>
          </p:nvPr>
        </p:nvSpPr>
        <p:spPr>
          <a:xfrm>
            <a:off x="360000" y="0"/>
            <a:ext cx="8424000" cy="1080000"/>
          </a:xfrm>
        </p:spPr>
        <p:txBody>
          <a:bodyPr anchor="ctr">
            <a:normAutofit/>
          </a:bodyPr>
          <a:lstStyle/>
          <a:p>
            <a:r>
              <a:rPr lang="cs-CZ" dirty="false"/>
              <a:t>Nejčastější pochybení zor</a:t>
            </a:r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CCE128B-3EA9-8F15-87FF-083F56F97FDC}"/>
              </a:ext>
            </a:extLst>
          </p:cNvPr>
          <p:cNvSpPr>
            <a:spLocks noGrp="true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79BF083-4774-43B1-9AB0-5CC1AC5DD8EE}" type="slidenum">
              <a:rPr lang="cs-CZ" smtClean="false"/>
              <a:pPr>
                <a:spcAft>
                  <a:spcPts val="600"/>
                </a:spcAft>
              </a:pPr>
              <a:t>53</a:t>
            </a:fld>
            <a:endParaRPr lang="cs-CZ"/>
          </a:p>
        </p:txBody>
      </p:sp>
      <p:graphicFrame>
        <p:nvGraphicFramePr>
          <p:cNvPr id="6" name="Zástupný obsah 2">
            <a:extLst>
              <a:ext uri="{FF2B5EF4-FFF2-40B4-BE49-F238E27FC236}">
                <a16:creationId xmlns:a16="http://schemas.microsoft.com/office/drawing/2014/main" id="{33EE4556-143D-257A-12F9-DA32B4E898CC}"/>
              </a:ext>
            </a:extLst>
          </p:cNvPr>
          <p:cNvGraphicFramePr>
            <a:graphicFrameLocks noGrp="true"/>
          </p:cNvGraphicFramePr>
          <p:nvPr>
            <p:ph idx="1"/>
          </p:nvPr>
        </p:nvGraphicFramePr>
        <p:xfrm>
          <a:off x="540000" y="1800000"/>
          <a:ext cx="8064000" cy="4320000"/>
        </p:xfrm>
        <a:graphic>
          <a:graphicData uri="http://schemas.openxmlformats.org/drawingml/2006/diagram">
            <dgm:relIds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6994710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7322215-3265-8FFC-BF3E-663272B60A9D}"/>
              </a:ext>
            </a:extLst>
          </p:cNvPr>
          <p:cNvSpPr>
            <a:spLocks noGrp="true"/>
          </p:cNvSpPr>
          <p:nvPr>
            <p:ph type="title"/>
          </p:nvPr>
        </p:nvSpPr>
        <p:spPr>
          <a:xfrm>
            <a:off x="360000" y="0"/>
            <a:ext cx="8424000" cy="1080000"/>
          </a:xfrm>
        </p:spPr>
        <p:txBody>
          <a:bodyPr anchor="ctr">
            <a:normAutofit/>
          </a:bodyPr>
          <a:lstStyle/>
          <a:p>
            <a:r>
              <a:rPr lang="cs-CZ" dirty="false"/>
              <a:t>Nejčastější pochybení </a:t>
            </a:r>
            <a:r>
              <a:rPr lang="cs-CZ" dirty="false" err="true"/>
              <a:t>žop</a:t>
            </a:r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8D96701-8992-B92C-D15C-9438876F7DB4}"/>
              </a:ext>
            </a:extLst>
          </p:cNvPr>
          <p:cNvSpPr>
            <a:spLocks noGrp="true"/>
          </p:cNvSpPr>
          <p:nvPr>
            <p:ph type="sldNum" sz="quarter" idx="13"/>
          </p:nvPr>
        </p:nvSpPr>
        <p:spPr>
          <a:xfrm>
            <a:off x="8640000" y="6516000"/>
            <a:ext cx="468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79BF083-4774-43B1-9AB0-5CC1AC5DD8EE}" type="slidenum">
              <a:rPr lang="cs-CZ" smtClean="false"/>
              <a:pPr>
                <a:spcAft>
                  <a:spcPts val="600"/>
                </a:spcAft>
              </a:pPr>
              <a:t>54</a:t>
            </a:fld>
            <a:endParaRPr lang="cs-CZ"/>
          </a:p>
        </p:txBody>
      </p:sp>
      <p:graphicFrame>
        <p:nvGraphicFramePr>
          <p:cNvPr id="6" name="Zástupný obsah 2">
            <a:extLst>
              <a:ext uri="{FF2B5EF4-FFF2-40B4-BE49-F238E27FC236}">
                <a16:creationId xmlns:a16="http://schemas.microsoft.com/office/drawing/2014/main" id="{74E3E4DD-0C04-54F1-1F8D-76521CBF61A0}"/>
              </a:ext>
            </a:extLst>
          </p:cNvPr>
          <p:cNvGraphicFramePr>
            <a:graphicFrameLocks noGrp="true"/>
          </p:cNvGraphicFramePr>
          <p:nvPr>
            <p:ph idx="10"/>
          </p:nvPr>
        </p:nvGraphicFramePr>
        <p:xfrm>
          <a:off x="4644000" y="1800000"/>
          <a:ext cx="3960000" cy="4320000"/>
        </p:xfrm>
        <a:graphic>
          <a:graphicData uri="http://schemas.openxmlformats.org/drawingml/2006/diagram">
            <dgm:relIds r:dm="rId2" r:lo="rId3" r:qs="rId4" r:cs="rId5"/>
          </a:graphicData>
        </a:graphic>
      </p:graphicFrame>
      <p:pic>
        <p:nvPicPr>
          <p:cNvPr id="1026" name="Picture 2" descr="Varování Výstraha Chyba - Vektorová grafika zdarma na Pixabay">
            <a:extLst>
              <a:ext uri="{FF2B5EF4-FFF2-40B4-BE49-F238E27FC236}">
                <a16:creationId xmlns:a16="http://schemas.microsoft.com/office/drawing/2014/main" id="{CA7CC737-8A81-D725-9C5A-46DF1D4F9420}"/>
              </a:ext>
            </a:extLst>
          </p:cNvPr>
          <p:cNvPicPr>
            <a:picLocks noGrp="true" noChangeAspect="true" noChangeArrowheads="true"/>
          </p:cNvPicPr>
          <p:nvPr>
            <p:ph idx="1"/>
          </p:nvPr>
        </p:nvPicPr>
        <p:blipFill>
          <a:blip cstate="print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985801"/>
            <a:ext cx="3960813" cy="3948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08886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/>
              <a:t>děkujeme za pozornost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611560" y="2132856"/>
            <a:ext cx="4608064" cy="2493096"/>
          </a:xfrm>
        </p:spPr>
        <p:txBody>
          <a:bodyPr/>
          <a:lstStyle/>
          <a:p>
            <a:pPr marL="0" indent="0" algn="ctr">
              <a:buNone/>
            </a:pPr>
            <a:endParaRPr lang="cs-CZ" dirty="false"/>
          </a:p>
          <a:p>
            <a:pPr marL="0" indent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cs-CZ" sz="4000" b="true" kern="0" dirty="false"/>
              <a:t>Přejeme úspěšnou</a:t>
            </a:r>
          </a:p>
          <a:p>
            <a:pPr marL="0" indent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cs-CZ" sz="4000" b="true" kern="0" dirty="false"/>
              <a:t> realizaci Vašich</a:t>
            </a:r>
          </a:p>
          <a:p>
            <a:pPr marL="0" indent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cs-CZ" sz="4000" b="true" kern="0" dirty="false"/>
              <a:t>projektů</a:t>
            </a:r>
          </a:p>
          <a:p>
            <a:pPr marL="0" indent="0">
              <a:buNone/>
            </a:pP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55</a:t>
            </a:fld>
            <a:endParaRPr lang="cs-CZ" dirty="false"/>
          </a:p>
        </p:txBody>
      </p:sp>
      <p:pic>
        <p:nvPicPr>
          <p:cNvPr id="6" name="Picture 2"/>
          <p:cNvPicPr>
            <a:picLocks noChangeAspect="true" noChangeArrowheads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236551"/>
            <a:ext cx="3600450" cy="359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ástupný symbol pro obsah 2">
            <a:extLst>
              <a:ext uri="{FF2B5EF4-FFF2-40B4-BE49-F238E27FC236}">
                <a16:creationId xmlns:a16="http://schemas.microsoft.com/office/drawing/2014/main" id="{4DC5A95C-E03C-4EFB-9CA5-C87FBB84FDE5}"/>
              </a:ext>
            </a:extLst>
          </p:cNvPr>
          <p:cNvSpPr txBox="true">
            <a:spLocks/>
          </p:cNvSpPr>
          <p:nvPr/>
        </p:nvSpPr>
        <p:spPr>
          <a:xfrm>
            <a:off x="67068" y="5869702"/>
            <a:ext cx="9102084" cy="599220"/>
          </a:xfrm>
          <a:prstGeom prst="rect">
            <a:avLst/>
          </a:prstGeom>
        </p:spPr>
        <p:txBody>
          <a:bodyPr vert="horz" lIns="0" tIns="0" rIns="0" bIns="0" rtlCol="false">
            <a:noAutofit/>
          </a:bodyPr>
          <a:lstStyle>
            <a:lvl1pPr marL="432000" indent="-432000" algn="l" defTabSz="914400" rtl="false" eaLnBrk="true" latinLnBrk="false" hangingPunct="true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fals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false" smtClean="fals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388" lvl="2" indent="0">
              <a:spcBef>
                <a:spcPts val="1800"/>
              </a:spcBef>
              <a:spcAft>
                <a:spcPts val="600"/>
              </a:spcAft>
              <a:buNone/>
            </a:pPr>
            <a:r>
              <a:rPr lang="cs-CZ" sz="1700" b="true" dirty="false"/>
              <a:t>Ing. Šárka Mullerová, Mgr. Iveta Marcinová, Mgr. Lenka Bořecká, Ing Jiřina Kreidlová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655508759"/>
      </p:ext>
    </p:extLst>
  </p:cSld>
  <p:clrMapOvr>
    <a:masterClrMapping/>
  </p:clrMapOvr>
</p:sld>
</file>

<file path=ppt/theme/theme1.xml><?xml version="1.0" encoding="utf-8"?>
<a:theme xmlns:w="http://schemas.openxmlformats.org/wordprocessingml/2006/main" xmlns:m="http://schemas.openxmlformats.org/officeDocument/2006/math" xmlns:w14="http://schemas.microsoft.com/office/word/2010/wordml" xmlns:r="http://schemas.openxmlformats.org/officeDocument/2006/relationships" xmlns:wp="http://schemas.openxmlformats.org/drawingml/2006/wordprocessingDrawing" xmlns:a="http://schemas.openxmlformats.org/drawingml/2006/main" xmlns:wp14="http://schemas.microsoft.com/office/word/2010/wordprocessingDrawing" xmlns:w15="http://schemas.microsoft.com/office/word/2012/wordml" xmlns:mc="http://schemas.openxmlformats.org/markup-compatibility/2006" xmlns:sl="http://schemas.openxmlformats.org/schemaLibrary/2006/main" xmlns:wne="http://schemas.microsoft.com/office/word/2006/wordml" xmlns:c="http://schemas.openxmlformats.org/drawingml/2006/chart" xmlns:cdr="http://schemas.openxmlformats.org/drawingml/2006/chartDrawing" xmlns:c14="http://schemas.microsoft.com/office/drawing/2007/8/2/chart" xmlns:dgm="http://schemas.openxmlformats.org/drawingml/2006/diagram" xmlns:pic="http://schemas.openxmlformats.org/drawingml/2006/picture" xmlns:xdr="http://schemas.openxmlformats.org/drawingml/2006/spreadsheetDrawing" xmlns:dsp="http://schemas.microsoft.com/office/drawing/2008/diagram" xmlns:xvml="urn:schemas-microsoft-com:office:excel" xmlns:o="urn:schemas-microsoft-com:office:office" xmlns:v="urn:schemas-microsoft-com:vml" xmlns:w10="urn:schemas-microsoft-com:office:word" xmlns:pvml="urn:schemas-microsoft-com:office:powerpoint" xmlns:cppr="http://schemas.microsoft.com/office/2006/coverPageProps" xmlns:odx="http://opendope.org/xpaths" xmlns:odc="http://opendope.org/conditions" xmlns:odq="http://opendope.org/questions" xmlns:oda="http://opendope.org/answers" xmlns:odi="http://opendope.org/components" xmlns:odgm="http://opendope.org/SmartArt/DataHierarchy" xmlns:b="http://schemas.openxmlformats.org/officeDocument/2006/bibliography" xmlns:wps="http://schemas.microsoft.com/office/word/2010/wordprocessingShape" xmlns:w16se="http://schemas.microsoft.com/office/word/2015/wordml/symex" xmlns:w16cid="http://schemas.microsoft.com/office/word/2016/wordml/cid" xmlns:wetp="http://schemas.microsoft.com/office/webextensions/taskpanes/2010/11" xmlns:we="http://schemas.microsoft.com/office/webextensions/webextension/2010/11" xmlns:comp="http://schemas.openxmlformats.org/drawingml/2006/compatibility" xmlns:lc="http://schemas.openxmlformats.org/drawingml/2006/lockedCanvas" name="prezentace">
  <a:themeElements>
    <a:clrScheme name="MPSV">
      <a:dk1>
        <a:srgbClr val="084A8B"/>
      </a:dk1>
      <a:lt1>
        <a:srgbClr val="F5F5F5"/>
      </a:lt1>
      <a:dk2>
        <a:srgbClr val="AFDDFA"/>
      </a:dk2>
      <a:lt2>
        <a:srgbClr val="F5F5F5"/>
      </a:lt2>
      <a:accent1>
        <a:srgbClr val="084A8B"/>
      </a:accent1>
      <a:accent2>
        <a:srgbClr val="5FBBF5"/>
      </a:accent2>
      <a:accent3>
        <a:srgbClr val="D7EEFC"/>
      </a:accent3>
      <a:accent4>
        <a:srgbClr val="FFCC00"/>
      </a:accent4>
      <a:accent5>
        <a:srgbClr val="AFDDFA"/>
      </a:accent5>
      <a:accent6>
        <a:srgbClr val="AF0100"/>
      </a:accent6>
      <a:hlink>
        <a:srgbClr val="084A8B"/>
      </a:hlink>
      <a:folHlink>
        <a:srgbClr val="084A8B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true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true"/>
        </a:gradFill>
        <a:gradFill rotWithShape="true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false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false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false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false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true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true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w="http://schemas.openxmlformats.org/wordprocessingml/2006/main" xmlns:m="http://schemas.openxmlformats.org/officeDocument/2006/math" xmlns:w14="http://schemas.microsoft.com/office/word/2010/wordml" xmlns:r="http://schemas.openxmlformats.org/officeDocument/2006/relationships" xmlns:wp="http://schemas.openxmlformats.org/drawingml/2006/wordprocessingDrawing" xmlns:a="http://schemas.openxmlformats.org/drawingml/2006/main" xmlns:wp14="http://schemas.microsoft.com/office/word/2010/wordprocessingDrawing" xmlns:w15="http://schemas.microsoft.com/office/word/2012/wordml" xmlns:mc="http://schemas.openxmlformats.org/markup-compatibility/2006" xmlns:sl="http://schemas.openxmlformats.org/schemaLibrary/2006/main" xmlns:wne="http://schemas.microsoft.com/office/word/2006/wordml" xmlns:c="http://schemas.openxmlformats.org/drawingml/2006/chart" xmlns:cdr="http://schemas.openxmlformats.org/drawingml/2006/chartDrawing" xmlns:c14="http://schemas.microsoft.com/office/drawing/2007/8/2/chart" xmlns:dgm="http://schemas.openxmlformats.org/drawingml/2006/diagram" xmlns:pic="http://schemas.openxmlformats.org/drawingml/2006/picture" xmlns:xdr="http://schemas.openxmlformats.org/drawingml/2006/spreadsheetDrawing" xmlns:dsp="http://schemas.microsoft.com/office/drawing/2008/diagram" xmlns:xvml="urn:schemas-microsoft-com:office:excel" xmlns:o="urn:schemas-microsoft-com:office:office" xmlns:v="urn:schemas-microsoft-com:vml" xmlns:w10="urn:schemas-microsoft-com:office:word" xmlns:pvml="urn:schemas-microsoft-com:office:powerpoint" xmlns:cppr="http://schemas.microsoft.com/office/2006/coverPageProps" xmlns:odx="http://opendope.org/xpaths" xmlns:odc="http://opendope.org/conditions" xmlns:odq="http://opendope.org/questions" xmlns:oda="http://opendope.org/answers" xmlns:odi="http://opendope.org/components" xmlns:odgm="http://opendope.org/SmartArt/DataHierarchy" xmlns:b="http://schemas.openxmlformats.org/officeDocument/2006/bibliography" xmlns:wps="http://schemas.microsoft.com/office/word/2010/wordprocessingShape" xmlns:w16se="http://schemas.microsoft.com/office/word/2015/wordml/symex" xmlns:w16cid="http://schemas.microsoft.com/office/word/2016/wordml/cid" xmlns:wetp="http://schemas.microsoft.com/office/webextensions/taskpanes/2010/11" xmlns:we="http://schemas.microsoft.com/office/webextensions/webextension/2010/11" xmlns:comp="http://schemas.openxmlformats.org/drawingml/2006/compatibility" xmlns:lc="http://schemas.openxmlformats.org/drawingml/2006/lockedCanvas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true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true"/>
        </a:gradFill>
        <a:gradFill rotWithShape="true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false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false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false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false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true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true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
<Relationships xmlns="http://schemas.openxmlformats.org/package/2006/relationships">
    <Relationship Target="itemProps1.xml" Type="http://schemas.openxmlformats.org/officeDocument/2006/relationships/customXmlProps" Id="rId1"/>
</Relationships>

</file>

<file path=customXml/_rels/item2.xml.rels><?xml version="1.0" encoding="UTF-8" standalone="yes"?>
<Relationships xmlns="http://schemas.openxmlformats.org/package/2006/relationships">
    <Relationship Target="itemProps2.xml" Type="http://schemas.openxmlformats.org/officeDocument/2006/relationships/customXmlProps" Id="rId1"/>
</Relationships>

</file>

<file path=customXml/_rels/item3.xml.rels><?xml version="1.0" encoding="UTF-8" standalone="yes"?>
<Relationships xmlns="http://schemas.openxmlformats.org/package/2006/relationships">
    <Relationship Target="itemProps3.xml" Type="http://schemas.openxmlformats.org/officeDocument/2006/relationships/customXmlProps" Id="rId1"/>
</Relationships>

</file>

<file path=customXml/item1.xml><?xml version="1.0" encoding="utf-8"?>
<p:properties xmlns:p="http://schemas.microsoft.com/office/2006/metadata/properties" xmlns:pc="http://schemas.microsoft.com/office/infopath/2007/PartnerControls" xmlns:xsi="http://www.w3.org/2001/XMLSchema-instance">
  <documentManagement>
    <AC_OriginalFileName xmlns="dfed548f-0517-4d39-90e3-3947398480c0">W:\INTERNÍ\ODD_874\SC 2.2.1\výzva_NNO střešní -03_15_041\08_Semináře\3. Seminář pro příjemce\2. ZoR a ŽoP_výzva č. 41.pptx</AC_OriginalFileName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Description="Vytvoří nový dokument" ma:contentTypeID="0x010100A2FCF9BCABF3854AAB137087829D63AA" ma:contentTypeName="Dokument" ma:contentTypeScope="" ma:contentTypeVersion="7" ma:versionID="f6f03f5b008ce72686bbcf691a7be2e8">
  <xsd:schema xmlns:xsd="http://www.w3.org/2001/XMLSchema" xmlns:ns2="dfed548f-0517-4d39-90e3-3947398480c0" xmlns:p="http://schemas.microsoft.com/office/2006/metadata/properties" xmlns:xs="http://www.w3.org/2001/XMLSchema" ma:fieldsID="a9a9eb159e242e6dec8d2b5b6c497589" ma:root="true" ns2:_="" targetNamespace="http://schemas.microsoft.com/office/2006/metadata/properties">
    <xsd:import namespace="dfed548f-0517-4d39-90e3-3947398480c0"/>
    <xsd:element name="properties">
      <xsd:complexType>
        <xsd:sequence>
          <xsd:element name="documentManagement">
            <xsd:complexType>
              <xsd:all>
                <xsd:element minOccurs="0" ref="ns2:AC_OriginalFileName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xmlns:pc="http://schemas.microsoft.com/office/infopath/2007/PartnerControls" xmlns:xs="http://www.w3.org/2001/XMLSchema" elementFormDefault="qualified" targetNamespace="dfed548f-0517-4d39-90e3-3947398480c0">
    <xsd:import namespace="http://schemas.microsoft.com/office/2006/documentManagement/types"/>
    <xsd:import namespace="http://schemas.microsoft.com/office/infopath/2007/PartnerControls"/>
    <xsd:element ma:displayName="Original File Name" ma:index="8" ma:internalName="AC_OriginalFileName" name="AC_OriginalFileName" nillable="true">
      <xsd:simpleType>
        <xsd:restriction base="dms:Note">
          <xsd:maxLength value="255"/>
        </xsd:restriction>
      </xsd:simpleType>
    </xsd:element>
  </xsd:schema>
  <xsd:schema xmlns:xsd="http://www.w3.org/2001/XMLSchema" xmlns="http://schemas.openxmlformats.org/package/2006/metadata/core-properties" xmlns:dc="http://purl.org/dc/elements/1.1/" xmlns:dcterms="http://purl.org/dc/terms/" xmlns:odoc="http://schemas.microsoft.com/internal/obd" xmlns:xsi="http://www.w3.org/2001/XMLSchema-instance" attributeFormDefault="unqualified" blockDefault="#all" elementFormDefault="qualified" targetNamespace="http://schemas.openxmlformats.org/package/2006/metadata/core-properties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maxOccurs="1" minOccurs="0" ref="dc:creator"/>
        <xsd:element maxOccurs="1" minOccurs="0" ref="dcterms:created"/>
        <xsd:element maxOccurs="1" minOccurs="0" ref="dc:identifier"/>
        <xsd:element ma:displayName="Typ obsahu" ma:index="0" maxOccurs="1" minOccurs="0" name="contentType" type="xsd:string"/>
        <xsd:element ma:displayName="Nadpis" ma:index="4" maxOccurs="1" minOccurs="0" ref="dc:title"/>
        <xsd:element maxOccurs="1" minOccurs="0" ref="dc:subject"/>
        <xsd:element maxOccurs="1" minOccurs="0" ref="dc:description"/>
        <xsd:element maxOccurs="1" minOccurs="0" name="keywords" type="xsd:string"/>
        <xsd:element maxOccurs="1" minOccurs="0" ref="dc:language"/>
        <xsd:element maxOccurs="1" minOccurs="0" name="category" type="xsd:string"/>
        <xsd:element maxOccurs="1" minOccurs="0" name="version" type="xsd:string"/>
        <xsd:element maxOccurs="1" minOccurs="0" name="revision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maxOccurs="1" minOccurs="0" name="lastModifiedBy" type="xsd:string"/>
        <xsd:element maxOccurs="1" minOccurs="0" ref="dcterms:modified"/>
        <xsd:element maxOccurs="1" minOccurs="0" name="contentStatus" type="xsd:string"/>
      </xsd:all>
    </xsd:complexType>
  </xsd:schema>
  <xs:schema xmlns:xs="http://www.w3.org/2001/XMLSchema" xmlns:pc="http://schemas.microsoft.com/office/infopath/2007/PartnerControls" attributeFormDefault="unqualified" elementFormDefault="qualified" targetNamespace="http://schemas.microsoft.com/office/infopath/2007/PartnerControls">
    <xs:element name="Person">
      <xs:complexType>
        <xs:sequence>
          <xs:element minOccurs="0" ref="pc:DisplayName"/>
          <xs:element minOccurs="0" ref="pc:AccountId"/>
          <xs:element minOccurs="0" ref="pc:AccountType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maxOccurs="unbounded" minOccurs="0" ref="pc:BDCEntity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minOccurs="0" ref="pc:EntityDisplayName"/>
          <xs:element minOccurs="0" ref="pc:EntityInstanceReference"/>
          <xs:element minOccurs="0" ref="pc:EntityId1"/>
          <xs:element minOccurs="0" ref="pc:EntityId2"/>
          <xs:element minOccurs="0" ref="pc:EntityId3"/>
          <xs:element minOccurs="0" ref="pc:EntityId4"/>
          <xs:element minOccurs="0" ref="pc:EntityId5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maxOccurs="unbounded" minOccurs="0" ref="pc:TermInfo"/>
        </xs:sequence>
      </xs:complexType>
    </xs:element>
    <xs:element name="TermInfo">
      <xs:complexType>
        <xs:sequence>
          <xs:element minOccurs="0" ref="pc:TermName"/>
          <xs:element minOccurs="0" ref="pc:TermId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286902F-4D3D-4B3F-B562-17AF3676417E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dfed548f-0517-4d39-90e3-3947398480c0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FA76A90-E3EC-48D0-9B99-1288D096A5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ed548f-0517-4d39-90e3-3947398480c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E5654AD-82DE-4D39-8719-B1E7BC352724}">
  <ds:schemaRefs>
    <ds:schemaRef ds:uri="http://schemas.microsoft.com/sharepoint/v3/contenttype/forms"/>
  </ds:schemaRefs>
</ds:datastoreItem>
</file>

<file path=docProps/app.xml><?xml version="1.0" encoding="utf-8"?>
<properties:Properties xmlns:properties="http://schemas.openxmlformats.org/officeDocument/2006/extended-properties" xmlns:vt="http://schemas.openxmlformats.org/officeDocument/2006/docPropsVTypes">
  <properties:Template>prezentace</properties:Template>
  <properties:Words>4585</properties:Words>
  <properties:PresentationFormat>Předvádění na obrazovce (4:3)</properties:PresentationFormat>
  <properties:Paragraphs>542</properties:Paragraphs>
  <properties:Slides>55</properties:Slides>
  <properties:Notes>26</properties:Notes>
  <properties:TotalTime>17164</properties:TotalTime>
  <properties:HiddenSlides>0</properties:HiddenSlides>
  <properties:MMClips>0</properties:MMClips>
  <properties:ScaleCrop>false</properties:ScaleCrop>
  <properties:HeadingPairs>
    <vt:vector baseType="variant" size="6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55</vt:i4>
      </vt:variant>
    </vt:vector>
  </properties:HeadingPairs>
  <properties:TitlesOfParts>
    <vt:vector baseType="lpstr" size="61">
      <vt:lpstr>Arial</vt:lpstr>
      <vt:lpstr>Calibri</vt:lpstr>
      <vt:lpstr>Times New Roman</vt:lpstr>
      <vt:lpstr>Wingdings</vt:lpstr>
      <vt:lpstr>Wingdings 3</vt:lpstr>
      <vt:lpstr>prezentace</vt:lpstr>
      <vt:lpstr>seminář pro příjemce Výzva č. 03_22_064  Zpráva o realizaci projektu </vt:lpstr>
      <vt:lpstr>Obsah semináře</vt:lpstr>
      <vt:lpstr>ZPRÁVA O REALIZACI PROJEKTU   </vt:lpstr>
      <vt:lpstr>ZPRÁVA O REALIZACI PROJEKTU – Úvod I.   </vt:lpstr>
      <vt:lpstr>ZPRÁVA O REALIZACI PROJEKTU – Úvod II. </vt:lpstr>
      <vt:lpstr>Zpráva o realizaci projektu – ZÁLOŽKY I. </vt:lpstr>
      <vt:lpstr>Zpráva o realizaci projektu – ZÁLOŽKY II.  </vt:lpstr>
      <vt:lpstr>Zpráva o realizaci projektu – ZÁLOŽKY III. </vt:lpstr>
      <vt:lpstr>PUBLICITA</vt:lpstr>
      <vt:lpstr>Povinnosti příjemců v oblasti informování a komunikace </vt:lpstr>
      <vt:lpstr>Povinné prvky vizuální identity OPZ</vt:lpstr>
      <vt:lpstr>Vizuální identita</vt:lpstr>
      <vt:lpstr>Vizuální identita</vt:lpstr>
      <vt:lpstr>VIZUÁLNÍ IDENTITA - použití</vt:lpstr>
      <vt:lpstr>Povinný plakát I</vt:lpstr>
      <vt:lpstr>Prezentace aplikace PowerPoint</vt:lpstr>
      <vt:lpstr>Povinný plakát – návod III</vt:lpstr>
      <vt:lpstr>Povinný plakát – návod IV</vt:lpstr>
      <vt:lpstr>sankce</vt:lpstr>
      <vt:lpstr>Indikátory</vt:lpstr>
      <vt:lpstr> Indikátory – výzva č. 064</vt:lpstr>
      <vt:lpstr> Indikátory – výzva č. 064</vt:lpstr>
      <vt:lpstr> Indikátory – obecně I.</vt:lpstr>
      <vt:lpstr> Indikátory – obecně II.</vt:lpstr>
      <vt:lpstr>Zpráva o realizaci - Indikátory I.</vt:lpstr>
      <vt:lpstr>Zpráva o realizaci – Indikátory II. </vt:lpstr>
      <vt:lpstr>indikátory sledované prostřednictvím IS ESF I. </vt:lpstr>
      <vt:lpstr>indikátory sledované prostřednictvím IS ESF - II. </vt:lpstr>
      <vt:lpstr>indikátory sledované prostřednictvím IS ESF - III. </vt:lpstr>
      <vt:lpstr>indikátory sledované prostřednictvím IS ESF - IV. </vt:lpstr>
      <vt:lpstr>indikátory sledované prostřednictvím IS ESF - V. </vt:lpstr>
      <vt:lpstr>indikátory sledované prostřednictvím IS ESF - VI. </vt:lpstr>
      <vt:lpstr>indikátory sledované prostřednictvím IS ESF - VII. </vt:lpstr>
      <vt:lpstr>PREZENČNÍ LISTINA</vt:lpstr>
      <vt:lpstr>dokumenty</vt:lpstr>
      <vt:lpstr>Zpráva o realizaci projektu - dokumenty</vt:lpstr>
      <vt:lpstr>Zpráva o realizaci projektu – dokončení   </vt:lpstr>
      <vt:lpstr>Žádost o platbu</vt:lpstr>
      <vt:lpstr>ŽÁDOST O PLATBU</vt:lpstr>
      <vt:lpstr>Záložky Identifikační údaje  a Souhrnná soupiska</vt:lpstr>
      <vt:lpstr>Souhrnná soupiska</vt:lpstr>
      <vt:lpstr>SD-2 LIDSKÉ ZDROJE I.</vt:lpstr>
      <vt:lpstr>SD-2 LIDSKÉ ZDROJE II.</vt:lpstr>
      <vt:lpstr>pracovní výkazy</vt:lpstr>
      <vt:lpstr>záložka SOUPISKA PŘÍJMŮ</vt:lpstr>
      <vt:lpstr>záložka nezpůsobilé výdaje </vt:lpstr>
      <vt:lpstr>záložka  Dokumenty</vt:lpstr>
      <vt:lpstr>záložka souhrnná soupiska</vt:lpstr>
      <vt:lpstr>Žádost o platbu </vt:lpstr>
      <vt:lpstr>Čestná prohlášení</vt:lpstr>
      <vt:lpstr>Finalizace žádosti o platbu</vt:lpstr>
      <vt:lpstr>vrácení k přepracování </vt:lpstr>
      <vt:lpstr>Nejčastější pochybení zor</vt:lpstr>
      <vt:lpstr>Nejčastější pochybení žop</vt:lpstr>
      <vt:lpstr>děkujeme za pozornost</vt:lpstr>
    </vt:vector>
  </properties:TitlesOfParts>
  <properties:LinksUpToDate>false</properties:LinksUpToDate>
  <properties:SharedDoc>false</properties:SharedDoc>
  <properties:HyperlinksChanged>false</properties:HyperlinksChanged>
  <properties:Application>Microsoft Office PowerPoint</properties:Application>
  <properties:AppVersion>16.0000</properties:AppVersion>
</properties:Properties>
</file>

<file path=docProps/core.xml><?xml version="1.0" encoding="utf-8"?>
<cp:coreProperties xmlns:cp="http://schemas.openxmlformats.org/package/2006/metadata/core-properties" xmlns:dcterms="http://purl.org/dc/terms/" xmlns:dc="http://purl.org/dc/elements/1.1/">
  <dcterms:created xmlns:xsi="http://www.w3.org/2001/XMLSchema-instance" xsi:type="dcterms:W3CDTF">2015-02-20T08:23:15Z</dcterms:created>
  <dc:creator/>
  <cp:lastModifiedBy/>
  <dcterms:modified xmlns:xsi="http://www.w3.org/2001/XMLSchema-instance" xsi:type="dcterms:W3CDTF">2025-09-15T06:50:31Z</dcterms:modified>
  <cp:revision>510</cp:revision>
  <dc:title>ROZLOŽENÍ SNÍMKŮ A TISK PREZENTACÍ</dc:title>
</cp:coreProperties>
</file>

<file path=docProps/custom.xml><?xml version="1.0" encoding="utf-8"?>
<prop:Properties xmlns:vt="http://schemas.openxmlformats.org/officeDocument/2006/docPropsVTypes" xmlns:prop="http://schemas.openxmlformats.org/officeDocument/2006/custom-properties">
  <prop:property fmtid="{D5CDD505-2E9C-101B-9397-08002B2CF9AE}" pid="2" name="ContentTypeId">
    <vt:lpwstr>0x010100A2FCF9BCABF3854AAB137087829D63AA</vt:lpwstr>
  </prop:property>
</prop:Properties>
</file>