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40.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7">
  <p:sldMasterIdLst>
    <p:sldMasterId id="2147483671" r:id="rId4"/>
  </p:sldMasterIdLst>
  <p:notesMasterIdLst>
    <p:notesMasterId r:id="rId58"/>
  </p:notesMasterIdLst>
  <p:sldIdLst>
    <p:sldId id="256" r:id="rId5"/>
    <p:sldId id="481" r:id="rId6"/>
    <p:sldId id="382" r:id="rId7"/>
    <p:sldId id="484" r:id="rId8"/>
    <p:sldId id="384" r:id="rId9"/>
    <p:sldId id="470" r:id="rId10"/>
    <p:sldId id="341" r:id="rId11"/>
    <p:sldId id="476" r:id="rId12"/>
    <p:sldId id="477" r:id="rId13"/>
    <p:sldId id="452" r:id="rId14"/>
    <p:sldId id="461" r:id="rId15"/>
    <p:sldId id="340" r:id="rId16"/>
    <p:sldId id="462" r:id="rId17"/>
    <p:sldId id="478" r:id="rId18"/>
    <p:sldId id="472" r:id="rId19"/>
    <p:sldId id="473" r:id="rId20"/>
    <p:sldId id="399" r:id="rId21"/>
    <p:sldId id="385" r:id="rId22"/>
    <p:sldId id="387" r:id="rId23"/>
    <p:sldId id="388" r:id="rId24"/>
    <p:sldId id="389" r:id="rId25"/>
    <p:sldId id="500" r:id="rId26"/>
    <p:sldId id="390" r:id="rId27"/>
    <p:sldId id="391" r:id="rId28"/>
    <p:sldId id="483" r:id="rId29"/>
    <p:sldId id="393" r:id="rId30"/>
    <p:sldId id="394" r:id="rId31"/>
    <p:sldId id="395" r:id="rId32"/>
    <p:sldId id="396" r:id="rId33"/>
    <p:sldId id="397" r:id="rId34"/>
    <p:sldId id="400" r:id="rId35"/>
    <p:sldId id="416" r:id="rId36"/>
    <p:sldId id="417" r:id="rId37"/>
    <p:sldId id="435" r:id="rId38"/>
    <p:sldId id="345" r:id="rId39"/>
    <p:sldId id="380" r:id="rId40"/>
    <p:sldId id="337" r:id="rId41"/>
    <p:sldId id="418" r:id="rId42"/>
    <p:sldId id="383" r:id="rId43"/>
    <p:sldId id="501" r:id="rId44"/>
    <p:sldId id="419" r:id="rId45"/>
    <p:sldId id="420" r:id="rId46"/>
    <p:sldId id="421" r:id="rId47"/>
    <p:sldId id="436" r:id="rId48"/>
    <p:sldId id="422" r:id="rId49"/>
    <p:sldId id="423" r:id="rId50"/>
    <p:sldId id="372" r:id="rId51"/>
    <p:sldId id="498" r:id="rId52"/>
    <p:sldId id="499" r:id="rId53"/>
    <p:sldId id="328" r:id="rId54"/>
    <p:sldId id="460" r:id="rId55"/>
    <p:sldId id="494" r:id="rId56"/>
    <p:sldId id="381" r:id="rId57"/>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authors.xml><?xml version="1.0" encoding="utf-8"?>
<p188:authorLst xmlns:p188="http://schemas.microsoft.com/office/powerpoint/2018/8/main" xmlns:a="http://schemas.openxmlformats.org/drawingml/2006/main" xmlns:r="http://schemas.openxmlformats.org/officeDocument/2006/relationships">
  <p188:author id="{52A36003-6C2A-13A3-F26C-3DA3489CDD07}" initials="KJI(" name="Kreidlová Jiřina Ing. (MPSV)" providerId="AD" userId="S::jirina.kreidlova@mpsv.cz::53e1e5b9-854d-458a-9486-c030ac58d27a"/>
  <p188:author id="{3395F637-50C6-7A64-4B49-2F2C1580895D}" initials="MŠI(" name="Müllerová Šárka Ing. (MPSV)" providerId="AD" userId="S::sarka.mullerova@mpsv.cz::5f42f835-7bad-478b-a260-4bf5b323a285"/>
  <p188:author id="{1772FE60-8082-F3C8-4C11-0C97CA4DF57E}" initials="BLM(" name="Bořecká Lenka Mgr. (MPSV)" providerId="AD" userId="S::lenka.borecka@mpsv.cz::3d3d03b6-7331-4d2b-a6cb-ed2575c5b078"/>
</p188: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lastView="sldThumbnailView">
  <p:normalViewPr vertBarState="maximized">
    <p:restoredLeft sz="34587" autoAdjust="false"/>
    <p:restoredTop sz="80430" autoAdjust="false"/>
  </p:normalViewPr>
  <p:slideViewPr>
    <p:cSldViewPr showGuides="true">
      <p:cViewPr varScale="true">
        <p:scale>
          <a:sx n="51" d="100"/>
          <a:sy n="51" d="100"/>
        </p:scale>
        <p:origin x="1016" y="36"/>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9.xml" Type="http://schemas.openxmlformats.org/officeDocument/2006/relationships/slide" Id="rId13"/>
    <Relationship Target="slides/slide14.xml" Type="http://schemas.openxmlformats.org/officeDocument/2006/relationships/slide" Id="rId18"/>
    <Relationship Target="slides/slide22.xml" Type="http://schemas.openxmlformats.org/officeDocument/2006/relationships/slide" Id="rId26"/>
    <Relationship Target="slides/slide35.xml" Type="http://schemas.openxmlformats.org/officeDocument/2006/relationships/slide" Id="rId39"/>
    <Relationship Target="slides/slide17.xml" Type="http://schemas.openxmlformats.org/officeDocument/2006/relationships/slide" Id="rId21"/>
    <Relationship Target="slides/slide30.xml" Type="http://schemas.openxmlformats.org/officeDocument/2006/relationships/slide" Id="rId34"/>
    <Relationship Target="slides/slide38.xml" Type="http://schemas.openxmlformats.org/officeDocument/2006/relationships/slide" Id="rId42"/>
    <Relationship Target="slides/slide43.xml" Type="http://schemas.openxmlformats.org/officeDocument/2006/relationships/slide" Id="rId47"/>
    <Relationship Target="slides/slide46.xml" Type="http://schemas.openxmlformats.org/officeDocument/2006/relationships/slide" Id="rId50"/>
    <Relationship Target="slides/slide51.xml" Type="http://schemas.openxmlformats.org/officeDocument/2006/relationships/slide" Id="rId55"/>
    <Relationship Target="authors.xml" Type="http://schemas.microsoft.com/office/2018/10/relationships/authors" Id="rId63"/>
    <Relationship Target="slides/slide3.xml" Type="http://schemas.openxmlformats.org/officeDocument/2006/relationships/slide" Id="rId7"/>
    <Relationship Target="../customXml/item2.xml" Type="http://schemas.openxmlformats.org/officeDocument/2006/relationships/customXml" Id="rId2"/>
    <Relationship Target="slides/slide12.xml" Type="http://schemas.openxmlformats.org/officeDocument/2006/relationships/slide" Id="rId16"/>
    <Relationship Target="slides/slide25.xml" Type="http://schemas.openxmlformats.org/officeDocument/2006/relationships/slide" Id="rId29"/>
    <Relationship Target="slides/slide7.xml" Type="http://schemas.openxmlformats.org/officeDocument/2006/relationships/slide" Id="rId11"/>
    <Relationship Target="slides/slide20.xml" Type="http://schemas.openxmlformats.org/officeDocument/2006/relationships/slide" Id="rId24"/>
    <Relationship Target="slides/slide28.xml" Type="http://schemas.openxmlformats.org/officeDocument/2006/relationships/slide" Id="rId32"/>
    <Relationship Target="slides/slide33.xml" Type="http://schemas.openxmlformats.org/officeDocument/2006/relationships/slide" Id="rId37"/>
    <Relationship Target="slides/slide36.xml" Type="http://schemas.openxmlformats.org/officeDocument/2006/relationships/slide" Id="rId40"/>
    <Relationship Target="slides/slide41.xml" Type="http://schemas.openxmlformats.org/officeDocument/2006/relationships/slide" Id="rId45"/>
    <Relationship Target="slides/slide49.xml" Type="http://schemas.openxmlformats.org/officeDocument/2006/relationships/slide" Id="rId53"/>
    <Relationship Target="notesMasters/notesMaster1.xml" Type="http://schemas.openxmlformats.org/officeDocument/2006/relationships/notesMaster" Id="rId58"/>
    <Relationship Target="slides/slide1.xml" Type="http://schemas.openxmlformats.org/officeDocument/2006/relationships/slide" Id="rId5"/>
    <Relationship Target="theme/theme1.xml" Type="http://schemas.openxmlformats.org/officeDocument/2006/relationships/theme" Id="rId61"/>
    <Relationship Target="slides/slide15.xml" Type="http://schemas.openxmlformats.org/officeDocument/2006/relationships/slide" Id="rId1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slides/slide39.xml" Type="http://schemas.openxmlformats.org/officeDocument/2006/relationships/slide" Id="rId43"/>
    <Relationship Target="slides/slide44.xml" Type="http://schemas.openxmlformats.org/officeDocument/2006/relationships/slide" Id="rId48"/>
    <Relationship Target="slides/slide52.xml" Type="http://schemas.openxmlformats.org/officeDocument/2006/relationships/slide" Id="rId56"/>
    <Relationship Target="slides/slide4.xml" Type="http://schemas.openxmlformats.org/officeDocument/2006/relationships/slide" Id="rId8"/>
    <Relationship Target="slides/slide47.xml" Type="http://schemas.openxmlformats.org/officeDocument/2006/relationships/slide" Id="rId51"/>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slides/slide42.xml" Type="http://schemas.openxmlformats.org/officeDocument/2006/relationships/slide" Id="rId46"/>
    <Relationship Target="presProps.xml" Type="http://schemas.openxmlformats.org/officeDocument/2006/relationships/presProps" Id="rId59"/>
    <Relationship Target="slides/slide16.xml" Type="http://schemas.openxmlformats.org/officeDocument/2006/relationships/slide" Id="rId20"/>
    <Relationship Target="slides/slide37.xml" Type="http://schemas.openxmlformats.org/officeDocument/2006/relationships/slide" Id="rId41"/>
    <Relationship Target="slides/slide50.xml" Type="http://schemas.openxmlformats.org/officeDocument/2006/relationships/slide" Id="rId54"/>
    <Relationship Target="tableStyles.xml" Type="http://schemas.openxmlformats.org/officeDocument/2006/relationships/tableStyles" Id="rId62"/>
    <Relationship Target="../customXml/item1.xml" Type="http://schemas.openxmlformats.org/officeDocument/2006/relationships/customXml" Id="rId1"/>
    <Relationship Target="slides/slide2.xml" Type="http://schemas.openxmlformats.org/officeDocument/2006/relationships/slide" Id="rId6"/>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45.xml" Type="http://schemas.openxmlformats.org/officeDocument/2006/relationships/slide" Id="rId49"/>
    <Relationship Target="slides/slide53.xml" Type="http://schemas.openxmlformats.org/officeDocument/2006/relationships/slide" Id="rId57"/>
    <Relationship Target="slides/slide6.xml" Type="http://schemas.openxmlformats.org/officeDocument/2006/relationships/slide" Id="rId10"/>
    <Relationship Target="slides/slide27.xml" Type="http://schemas.openxmlformats.org/officeDocument/2006/relationships/slide" Id="rId31"/>
    <Relationship Target="slides/slide40.xml" Type="http://schemas.openxmlformats.org/officeDocument/2006/relationships/slide" Id="rId44"/>
    <Relationship Target="slides/slide48.xml" Type="http://schemas.openxmlformats.org/officeDocument/2006/relationships/slide" Id="rId52"/>
    <Relationship Target="viewProps.xml" Type="http://schemas.openxmlformats.org/officeDocument/2006/relationships/viewProps" Id="rId60"/>
    <Relationship Target="slideMasters/slideMaster1.xml" Type="http://schemas.openxmlformats.org/officeDocument/2006/relationships/slideMaster" Id="rId4"/>
    <Relationship Target="slides/slide5.xml" Type="http://schemas.openxmlformats.org/officeDocument/2006/relationships/slide" Id="rId9"/>
</Relationships>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15.09.2025</a:t>
            </a:fld>
            <a:endParaRPr lang="cs-CZ"/>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8.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22.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23.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25.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26.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27.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28.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32.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33.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37.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38.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39.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40.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41.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42.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43.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44.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45.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46.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slides/slide47.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48.xml" Type="http://schemas.openxmlformats.org/officeDocument/2006/relationships/slide" Id="rId2"/>
    <Relationship Target="../notesMasters/notesMaster1.xml" Type="http://schemas.openxmlformats.org/officeDocument/2006/relationships/notesMaster" Id="rId1"/>
</Relationships>

</file>

<file path=ppt/notesSlides/_rels/notesSlide38.xml.rels><?xml version="1.0" encoding="UTF-8" standalone="yes"?>
<Relationships xmlns="http://schemas.openxmlformats.org/package/2006/relationships">
    <Relationship Target="../slides/slide49.xml" Type="http://schemas.openxmlformats.org/officeDocument/2006/relationships/slide" Id="rId2"/>
    <Relationship Target="../notesMasters/notesMaster1.xml" Type="http://schemas.openxmlformats.org/officeDocument/2006/relationships/notesMaster" Id="rId1"/>
</Relationships>

</file>

<file path=ppt/notesSlides/_rels/notesSlide39.xml.rels><?xml version="1.0" encoding="UTF-8" standalone="yes"?>
<Relationships xmlns="http://schemas.openxmlformats.org/package/2006/relationships">
    <Relationship Target="../slides/slide50.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40.xml.rels><?xml version="1.0" encoding="UTF-8" standalone="yes"?>
<Relationships xmlns="http://schemas.openxmlformats.org/package/2006/relationships">
    <Relationship Target="../slides/slide52.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6.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13.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7.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18</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19</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20</a:t>
            </a:fld>
            <a:endParaRPr lang="cs-CZ"/>
          </a:p>
        </p:txBody>
      </p:sp>
    </p:spTree>
    <p:extLst>
      <p:ext uri="{BB962C8B-B14F-4D97-AF65-F5344CB8AC3E}">
        <p14:creationId xmlns:p14="http://schemas.microsoft.com/office/powerpoint/2010/main" val="2997065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21</a:t>
            </a:fld>
            <a:endParaRPr lang="cs-CZ"/>
          </a:p>
        </p:txBody>
      </p:sp>
    </p:spTree>
    <p:extLst>
      <p:ext uri="{BB962C8B-B14F-4D97-AF65-F5344CB8AC3E}">
        <p14:creationId xmlns:p14="http://schemas.microsoft.com/office/powerpoint/2010/main" val="3700389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22</a:t>
            </a:fld>
            <a:endParaRPr lang="cs-CZ"/>
          </a:p>
        </p:txBody>
      </p:sp>
    </p:spTree>
    <p:extLst>
      <p:ext uri="{BB962C8B-B14F-4D97-AF65-F5344CB8AC3E}">
        <p14:creationId xmlns:p14="http://schemas.microsoft.com/office/powerpoint/2010/main" val="4152448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23</a:t>
            </a:fld>
            <a:endParaRPr lang="cs-CZ"/>
          </a:p>
        </p:txBody>
      </p:sp>
    </p:spTree>
    <p:extLst>
      <p:ext uri="{BB962C8B-B14F-4D97-AF65-F5344CB8AC3E}">
        <p14:creationId xmlns:p14="http://schemas.microsoft.com/office/powerpoint/2010/main" val="4077301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24</a:t>
            </a:fld>
            <a:endParaRPr lang="cs-CZ"/>
          </a:p>
        </p:txBody>
      </p:sp>
    </p:spTree>
    <p:extLst>
      <p:ext uri="{BB962C8B-B14F-4D97-AF65-F5344CB8AC3E}">
        <p14:creationId xmlns:p14="http://schemas.microsoft.com/office/powerpoint/2010/main" val="1519163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25</a:t>
            </a:fld>
            <a:endParaRPr lang="cs-CZ"/>
          </a:p>
        </p:txBody>
      </p:sp>
    </p:spTree>
    <p:extLst>
      <p:ext uri="{BB962C8B-B14F-4D97-AF65-F5344CB8AC3E}">
        <p14:creationId xmlns:p14="http://schemas.microsoft.com/office/powerpoint/2010/main" val="3505669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26</a:t>
            </a:fld>
            <a:endParaRPr lang="cs-CZ"/>
          </a:p>
        </p:txBody>
      </p:sp>
    </p:spTree>
    <p:extLst>
      <p:ext uri="{BB962C8B-B14F-4D97-AF65-F5344CB8AC3E}">
        <p14:creationId xmlns:p14="http://schemas.microsoft.com/office/powerpoint/2010/main" val="3505669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27</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28</a:t>
            </a:fld>
            <a:endParaRPr lang="cs-CZ"/>
          </a:p>
        </p:txBody>
      </p:sp>
    </p:spTree>
    <p:extLst>
      <p:ext uri="{BB962C8B-B14F-4D97-AF65-F5344CB8AC3E}">
        <p14:creationId xmlns:p14="http://schemas.microsoft.com/office/powerpoint/2010/main" val="283444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31</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32</a:t>
            </a:fld>
            <a:endParaRPr lang="cs-CZ" dirty="false"/>
          </a:p>
        </p:txBody>
      </p:sp>
    </p:spTree>
    <p:extLst>
      <p:ext uri="{BB962C8B-B14F-4D97-AF65-F5344CB8AC3E}">
        <p14:creationId xmlns:p14="http://schemas.microsoft.com/office/powerpoint/2010/main" val="2401626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33</a:t>
            </a:fld>
            <a:endParaRPr lang="cs-CZ" dirty="false"/>
          </a:p>
        </p:txBody>
      </p:sp>
    </p:spTree>
    <p:extLst>
      <p:ext uri="{BB962C8B-B14F-4D97-AF65-F5344CB8AC3E}">
        <p14:creationId xmlns:p14="http://schemas.microsoft.com/office/powerpoint/2010/main" val="1650141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b="true" dirty="false"/>
              <a:t>Pozor na úhradu mezd </a:t>
            </a:r>
            <a:r>
              <a:rPr lang="cs-CZ" dirty="false"/>
              <a:t>– vždy jen</a:t>
            </a:r>
            <a:r>
              <a:rPr lang="cs-CZ" baseline="0" dirty="false"/>
              <a:t> ty měsíce, které spadají do MO, nikoli úhrada v měsíci, který slouží k odevzdání MZ, tedy následující měsíc po ukončeném MO, tzn. pokud je MO do konce ledna, proplatíme pouze prosincové mzdy, protože jsou uhrazené v lednu. Lednové mzdy se neproplatí, protože jsou uhrazeny až v únoru a to už není MO.</a:t>
            </a:r>
            <a:endParaRPr lang="cs-CZ" dirty="false"/>
          </a:p>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34</a:t>
            </a:fld>
            <a:endParaRPr lang="cs-CZ" dirty="false"/>
          </a:p>
        </p:txBody>
      </p:sp>
    </p:spTree>
    <p:extLst>
      <p:ext uri="{BB962C8B-B14F-4D97-AF65-F5344CB8AC3E}">
        <p14:creationId xmlns:p14="http://schemas.microsoft.com/office/powerpoint/2010/main" val="3495299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t>Výdaje hrazené z paušálu nebudou v rámci zpráv o realizaci a kontrol projektů na místě ze strany ŘO kontrolovány, obdobně jako dříve nepřímé náklady.</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t>Podrobnější informace k přímým a paušálním výdajům jsou uvedené v příručce „Specifická část pravidel pro žadatele a příjemce v rámci OPZ pro projekty financované s využitím 40% paušální sazby“.</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36</a:t>
            </a:fld>
            <a:endParaRPr lang="cs-CZ"/>
          </a:p>
        </p:txBody>
      </p:sp>
    </p:spTree>
    <p:extLst>
      <p:ext uri="{BB962C8B-B14F-4D97-AF65-F5344CB8AC3E}">
        <p14:creationId xmlns:p14="http://schemas.microsoft.com/office/powerpoint/2010/main" val="162308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171450" marR="0" lvl="1" indent="-171450" algn="l" defTabSz="914400" rtl="false" eaLnBrk="true" fontAlgn="auto" latinLnBrk="false" hangingPunct="true">
              <a:lnSpc>
                <a:spcPct val="100000"/>
              </a:lnSpc>
              <a:spcBef>
                <a:spcPts val="0"/>
              </a:spcBef>
              <a:spcAft>
                <a:spcPts val="0"/>
              </a:spcAft>
              <a:buClrTx/>
              <a:buSzTx/>
              <a:buFont typeface="Arial" panose="020B0604020202020204" pitchFamily="34" charset="0"/>
              <a:buChar char="•"/>
              <a:tabLst/>
              <a:defRPr/>
            </a:pPr>
            <a:r>
              <a:rPr lang="cs-CZ" sz="1100" dirty="false"/>
              <a:t>U DPP se můžou vyskytnout odvody SP a ZP jako samostatná položka</a:t>
            </a:r>
            <a:r>
              <a:rPr lang="cs-CZ" sz="1100" baseline="0" dirty="false"/>
              <a:t> (při měsíční mzdě vyšší než 10 </a:t>
            </a:r>
            <a:r>
              <a:rPr lang="cs-CZ" sz="1100" baseline="0" dirty="false" err="true"/>
              <a:t>tis.Kč</a:t>
            </a:r>
            <a:r>
              <a:rPr lang="cs-CZ" sz="1100" baseline="0" dirty="false"/>
              <a:t>).</a:t>
            </a:r>
            <a:endParaRPr lang="cs-CZ" sz="1100"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37</a:t>
            </a:fld>
            <a:endParaRPr lang="cs-CZ"/>
          </a:p>
        </p:txBody>
      </p:sp>
    </p:spTree>
    <p:extLst>
      <p:ext uri="{BB962C8B-B14F-4D97-AF65-F5344CB8AC3E}">
        <p14:creationId xmlns:p14="http://schemas.microsoft.com/office/powerpoint/2010/main" val="1688059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altLang="cs-CZ" dirty="false"/>
              <a:t>Stanovení výše hodinové sazby:</a:t>
            </a:r>
          </a:p>
          <a:p>
            <a:r>
              <a:rPr lang="cs-CZ" altLang="cs-CZ" dirty="false"/>
              <a:t>Při stanovení výše hodinové sazby za práci pro projekt u osob, které vykonávají stejnou či obdobnou práci i mimo realizaci projektu, je příjemce povinen brát v úvahu výši sazeb těchto zaměstnanců za činnosti mimo projekt. Pokud zaměstnanec zajišťuje v projektu stejnou či obdobnou činnost, jakou vykonává mimo projekt, pak se výše sazby za práci pro projekt a za stejnou či obdobnou práci bez vazby na projekt nemohou lišit. Vyšší hodinová sazba za práci pro projekt může být stanovena pouze v odůvodněných případech a s ohledem na charakter vykonávané činnosti s projektem nesouvisející.</a:t>
            </a:r>
          </a:p>
          <a:p>
            <a:r>
              <a:rPr lang="cs-CZ" sz="1200" kern="1200" dirty="false">
                <a:solidFill>
                  <a:schemeClr val="tx1"/>
                </a:solidFill>
                <a:effectLst/>
                <a:latin typeface="+mn-lt"/>
                <a:ea typeface="+mn-ea"/>
                <a:cs typeface="+mn-cs"/>
              </a:rPr>
              <a:t>Zaměstnavatel vždy může do způsobilých výdajů projektu uplatnit pouze část osobních nákladů za daného zaměstnance.</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Dojde-li k </a:t>
            </a:r>
            <a:r>
              <a:rPr lang="cs-CZ" sz="1200" b="true" kern="1200" dirty="false">
                <a:solidFill>
                  <a:schemeClr val="tx1"/>
                </a:solidFill>
                <a:effectLst/>
                <a:latin typeface="+mn-lt"/>
                <a:ea typeface="+mn-ea"/>
                <a:cs typeface="+mn-cs"/>
              </a:rPr>
              <a:t>překrytí pracovních poměrů dvou zaměstnanců </a:t>
            </a:r>
            <a:r>
              <a:rPr lang="cs-CZ" sz="1200" kern="1200" dirty="false">
                <a:solidFill>
                  <a:schemeClr val="tx1"/>
                </a:solidFill>
                <a:effectLst/>
                <a:latin typeface="+mn-lt"/>
                <a:ea typeface="+mn-ea"/>
                <a:cs typeface="+mn-cs"/>
              </a:rPr>
              <a:t>podílejících se na realizaci projektu za účelem nahrazení jednoho druhým, lze osobní náklady obou těchto zaměstnanců považovat za způsobilé do maximální doby </a:t>
            </a:r>
            <a:r>
              <a:rPr lang="cs-CZ" sz="1200" b="true" kern="1200" dirty="false">
                <a:solidFill>
                  <a:schemeClr val="tx1"/>
                </a:solidFill>
                <a:effectLst/>
                <a:latin typeface="+mn-lt"/>
                <a:ea typeface="+mn-ea"/>
                <a:cs typeface="+mn-cs"/>
              </a:rPr>
              <a:t>2 měsíců.</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38</a:t>
            </a:fld>
            <a:endParaRPr lang="cs-CZ" dirty="false"/>
          </a:p>
        </p:txBody>
      </p:sp>
    </p:spTree>
    <p:extLst>
      <p:ext uri="{BB962C8B-B14F-4D97-AF65-F5344CB8AC3E}">
        <p14:creationId xmlns:p14="http://schemas.microsoft.com/office/powerpoint/2010/main" val="2930649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b="false" i="false" u="none" strike="noStrike" kern="1200" baseline="0" dirty="false">
                <a:solidFill>
                  <a:schemeClr val="tx1"/>
                </a:solidFill>
                <a:latin typeface="+mn-lt"/>
                <a:ea typeface="+mn-ea"/>
                <a:cs typeface="+mn-cs"/>
              </a:rPr>
              <a:t>Podmínkou podpory z OPZ není samostatný bankovní účet pro daný projekt.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39</a:t>
            </a:fld>
            <a:endParaRPr lang="cs-CZ"/>
          </a:p>
        </p:txBody>
      </p:sp>
    </p:spTree>
    <p:extLst>
      <p:ext uri="{BB962C8B-B14F-4D97-AF65-F5344CB8AC3E}">
        <p14:creationId xmlns:p14="http://schemas.microsoft.com/office/powerpoint/2010/main" val="1446243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b="false" i="false" u="none" strike="noStrike" kern="1200" baseline="0" dirty="false">
                <a:solidFill>
                  <a:schemeClr val="tx1"/>
                </a:solidFill>
                <a:latin typeface="+mn-lt"/>
                <a:ea typeface="+mn-ea"/>
                <a:cs typeface="+mn-cs"/>
              </a:rPr>
              <a:t>Podmínkou podpory z OPZ není samostatný bankovní účet pro daný projekt.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40</a:t>
            </a:fld>
            <a:endParaRPr lang="cs-CZ"/>
          </a:p>
        </p:txBody>
      </p:sp>
    </p:spTree>
    <p:extLst>
      <p:ext uri="{BB962C8B-B14F-4D97-AF65-F5344CB8AC3E}">
        <p14:creationId xmlns:p14="http://schemas.microsoft.com/office/powerpoint/2010/main" val="39704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41</a:t>
            </a:fld>
            <a:endParaRPr lang="cs-CZ" dirty="false"/>
          </a:p>
        </p:txBody>
      </p:sp>
    </p:spTree>
    <p:extLst>
      <p:ext uri="{BB962C8B-B14F-4D97-AF65-F5344CB8AC3E}">
        <p14:creationId xmlns:p14="http://schemas.microsoft.com/office/powerpoint/2010/main" val="1934737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b="true" dirty="false"/>
              <a:t>Zaměstnání</a:t>
            </a:r>
            <a:r>
              <a:rPr lang="cs-CZ" b="true" baseline="0" dirty="false"/>
              <a:t> malého rozsahu</a:t>
            </a:r>
          </a:p>
          <a:p>
            <a:pPr marL="171450" marR="0" lvl="0" indent="-171450" algn="l" defTabSz="914400" rtl="false" eaLnBrk="true" fontAlgn="auto" latinLnBrk="false" hangingPunct="true">
              <a:lnSpc>
                <a:spcPct val="100000"/>
              </a:lnSpc>
              <a:spcBef>
                <a:spcPts val="0"/>
              </a:spcBef>
              <a:spcAft>
                <a:spcPts val="0"/>
              </a:spcAft>
              <a:buClrTx/>
              <a:buSzTx/>
              <a:buFont typeface="Arial" panose="020B0604020202020204" pitchFamily="34" charset="0"/>
              <a:buChar char="•"/>
              <a:tabLst/>
              <a:defRPr/>
            </a:pPr>
            <a:r>
              <a:rPr lang="cs-CZ" baseline="0" dirty="false"/>
              <a:t>Sjednaná měsíční mzda je menší než 3 000 Kč (PS a DPČ)</a:t>
            </a:r>
            <a:r>
              <a:rPr lang="cs-CZ" sz="1200" dirty="false"/>
              <a:t> – se nehradí odvody na zdravotní a sociální pojištění.</a:t>
            </a:r>
            <a:endParaRPr lang="cs-CZ" baseline="0" dirty="false"/>
          </a:p>
          <a:p>
            <a:pPr marL="171450" indent="-171450">
              <a:buFont typeface="Arial" panose="020B0604020202020204" pitchFamily="34" charset="0"/>
              <a:buChar char="•"/>
            </a:pPr>
            <a:r>
              <a:rPr lang="cs-CZ" baseline="0" dirty="false"/>
              <a:t>Příjem není sjednán vůbec (pouze DPČ) – např. rozsah práce nepřesáhne 20h týdně</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42</a:t>
            </a:fld>
            <a:endParaRPr lang="cs-CZ" dirty="false"/>
          </a:p>
        </p:txBody>
      </p:sp>
    </p:spTree>
    <p:extLst>
      <p:ext uri="{BB962C8B-B14F-4D97-AF65-F5344CB8AC3E}">
        <p14:creationId xmlns:p14="http://schemas.microsoft.com/office/powerpoint/2010/main" val="1699985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defRPr/>
            </a:pPr>
            <a:endParaRPr lang="cs-CZ" altLang="cs-CZ" dirty="false"/>
          </a:p>
          <a:p>
            <a:r>
              <a:rPr lang="cs-CZ" sz="1200" b="true" kern="1200" dirty="false">
                <a:solidFill>
                  <a:schemeClr val="tx1"/>
                </a:solidFill>
                <a:effectLst/>
                <a:latin typeface="+mn-lt"/>
                <a:ea typeface="+mn-ea"/>
                <a:cs typeface="+mn-cs"/>
              </a:rPr>
              <a:t>Pracovní smlouvy a dohody o pracích konaných mimo pracovní poměr musí být uzavřeny v souladu se zákoníkem práce. </a:t>
            </a:r>
            <a:endParaRPr lang="cs-CZ" altLang="cs-CZ" dirty="false"/>
          </a:p>
          <a:p>
            <a:pPr algn="just">
              <a:defRPr/>
            </a:pPr>
            <a:endParaRPr lang="cs-CZ" altLang="cs-CZ" dirty="false"/>
          </a:p>
          <a:p>
            <a:pPr algn="just">
              <a:defRPr/>
            </a:pPr>
            <a:endParaRPr lang="cs-CZ" altLang="cs-CZ" dirty="false"/>
          </a:p>
          <a:p>
            <a:pPr algn="just">
              <a:defRPr/>
            </a:pPr>
            <a:endParaRPr lang="cs-CZ" altLang="cs-CZ" dirty="false"/>
          </a:p>
          <a:p>
            <a:pPr algn="just">
              <a:defRPr/>
            </a:pPr>
            <a:endParaRPr lang="cs-CZ" alt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43</a:t>
            </a:fld>
            <a:endParaRPr lang="cs-CZ" dirty="false"/>
          </a:p>
        </p:txBody>
      </p:sp>
    </p:spTree>
    <p:extLst>
      <p:ext uri="{BB962C8B-B14F-4D97-AF65-F5344CB8AC3E}">
        <p14:creationId xmlns:p14="http://schemas.microsoft.com/office/powerpoint/2010/main" val="2199235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buFontTx/>
              <a:buNone/>
            </a:pPr>
            <a:r>
              <a:rPr lang="cs-CZ" baseline="0" dirty="false">
                <a:solidFill>
                  <a:srgbClr val="FF0000"/>
                </a:solidFill>
              </a:rPr>
              <a:t>Odvody SP – rozhodné je, zda se jedná o zaměstnání malého rozsahu – pokud není ZMR, odvádí se vždy (i když je mzda míň než 3000 Kč); pokud je ZMR, neplatí se SP (platilo by se pouze v případě, když by mzda přesáhla 3000 Kč).</a:t>
            </a:r>
          </a:p>
          <a:p>
            <a:pPr marL="0" indent="0">
              <a:buFontTx/>
              <a:buNone/>
            </a:pPr>
            <a:r>
              <a:rPr lang="cs-CZ" baseline="0" dirty="false">
                <a:solidFill>
                  <a:srgbClr val="FF0000"/>
                </a:solidFill>
              </a:rPr>
              <a:t>Odvody ZP – rozhodná je částka 3000 Kč bez ohledu na to, zda se jedná o ZMR – do 3000 Kč se neplatí odvody, nad 3000 Kč ano.</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altLang="cs-CZ" sz="1200" dirty="false"/>
              <a:t>Pokud má zaměstnanec více DPČ u jednoho zaměstnavatele pod 3000,- a součet zúčtovaných příjmů z těchto dohod přesáhne v měsíci 3.000,- Kč, pak se hradí odvody na zdravotní </a:t>
            </a:r>
            <a:r>
              <a:rPr lang="cs-CZ" sz="1200" dirty="false"/>
              <a:t>a sociální </a:t>
            </a:r>
            <a:r>
              <a:rPr lang="cs-CZ" altLang="cs-CZ" sz="1200" dirty="false"/>
              <a:t>pojištění. </a:t>
            </a:r>
          </a:p>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sz="1200" kern="1200" dirty="false">
              <a:solidFill>
                <a:schemeClr val="tx1"/>
              </a:solidFill>
              <a:effectLst/>
              <a:latin typeface="+mn-lt"/>
              <a:ea typeface="+mn-ea"/>
              <a:cs typeface="+mn-cs"/>
            </a:endParaRP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Odvody od 1. 7. 2019:</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Odvody SP – </a:t>
            </a:r>
            <a:r>
              <a:rPr lang="cs-CZ" sz="1200" b="true" kern="1200" dirty="false">
                <a:solidFill>
                  <a:schemeClr val="tx1"/>
                </a:solidFill>
                <a:effectLst/>
                <a:latin typeface="+mn-lt"/>
                <a:ea typeface="+mn-ea"/>
                <a:cs typeface="+mn-cs"/>
              </a:rPr>
              <a:t>24,8 % zaměstnavatel</a:t>
            </a:r>
            <a:r>
              <a:rPr lang="cs-CZ" sz="1200" kern="1200" dirty="false">
                <a:solidFill>
                  <a:schemeClr val="tx1"/>
                </a:solidFill>
                <a:effectLst/>
                <a:latin typeface="+mn-lt"/>
                <a:ea typeface="+mn-ea"/>
                <a:cs typeface="+mn-cs"/>
              </a:rPr>
              <a:t>; 6,5</a:t>
            </a:r>
            <a:r>
              <a:rPr lang="cs-CZ" sz="1200" kern="1200" baseline="0" dirty="false">
                <a:solidFill>
                  <a:schemeClr val="tx1"/>
                </a:solidFill>
                <a:effectLst/>
                <a:latin typeface="+mn-lt"/>
                <a:ea typeface="+mn-ea"/>
                <a:cs typeface="+mn-cs"/>
              </a:rPr>
              <a:t> % zaměstnanec (24,8 % =2,1 % na nemocenské poj., 21,5 % na důchodové poj. a 1,2 % na státní politiku zaměstnanosti)</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kern="1200" baseline="0" dirty="false">
                <a:solidFill>
                  <a:schemeClr val="tx1"/>
                </a:solidFill>
                <a:effectLst/>
                <a:latin typeface="+mn-lt"/>
                <a:ea typeface="+mn-ea"/>
                <a:cs typeface="+mn-cs"/>
              </a:rPr>
              <a:t>Odvody ZP – </a:t>
            </a:r>
            <a:r>
              <a:rPr lang="cs-CZ" sz="1200" b="true" kern="1200" baseline="0" dirty="false">
                <a:solidFill>
                  <a:schemeClr val="tx1"/>
                </a:solidFill>
                <a:effectLst/>
                <a:latin typeface="+mn-lt"/>
                <a:ea typeface="+mn-ea"/>
                <a:cs typeface="+mn-cs"/>
              </a:rPr>
              <a:t>9 % zaměstnavatel</a:t>
            </a:r>
            <a:r>
              <a:rPr lang="cs-CZ" sz="1200" kern="1200" baseline="0" dirty="false">
                <a:solidFill>
                  <a:schemeClr val="tx1"/>
                </a:solidFill>
                <a:effectLst/>
                <a:latin typeface="+mn-lt"/>
                <a:ea typeface="+mn-ea"/>
                <a:cs typeface="+mn-cs"/>
              </a:rPr>
              <a:t>; 4,5 % zaměstnanec</a:t>
            </a:r>
            <a:endParaRPr lang="cs-CZ" sz="1200" kern="1200" dirty="false">
              <a:solidFill>
                <a:schemeClr val="tx1"/>
              </a:solidFill>
              <a:effectLst/>
              <a:latin typeface="+mn-lt"/>
              <a:ea typeface="+mn-ea"/>
              <a:cs typeface="+mn-cs"/>
            </a:endParaRP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44</a:t>
            </a:fld>
            <a:endParaRPr lang="cs-CZ" dirty="false"/>
          </a:p>
        </p:txBody>
      </p:sp>
    </p:spTree>
    <p:extLst>
      <p:ext uri="{BB962C8B-B14F-4D97-AF65-F5344CB8AC3E}">
        <p14:creationId xmlns:p14="http://schemas.microsoft.com/office/powerpoint/2010/main" val="1774585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sz="1200" kern="1200" dirty="false">
              <a:solidFill>
                <a:schemeClr val="tx1"/>
              </a:solidFill>
              <a:effectLst/>
              <a:latin typeface="+mn-lt"/>
              <a:ea typeface="+mn-ea"/>
              <a:cs typeface="+mn-cs"/>
            </a:endParaRP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 V případě zaměstnanců, jejichž základní </a:t>
            </a:r>
            <a:r>
              <a:rPr lang="cs-CZ" sz="1200" b="true" kern="1200" dirty="false">
                <a:solidFill>
                  <a:schemeClr val="tx1"/>
                </a:solidFill>
                <a:effectLst/>
                <a:latin typeface="+mn-lt"/>
                <a:ea typeface="+mn-ea"/>
                <a:cs typeface="+mn-cs"/>
              </a:rPr>
              <a:t>plat nebo mzda jsou hrazeny z rozpočtu projektu</a:t>
            </a:r>
            <a:r>
              <a:rPr lang="cs-CZ" sz="1200" kern="1200" dirty="false">
                <a:solidFill>
                  <a:schemeClr val="tx1"/>
                </a:solidFill>
                <a:effectLst/>
                <a:latin typeface="+mn-lt"/>
                <a:ea typeface="+mn-ea"/>
                <a:cs typeface="+mn-cs"/>
              </a:rPr>
              <a:t>, se </a:t>
            </a:r>
            <a:r>
              <a:rPr lang="cs-CZ" sz="1200" b="true" kern="1200" dirty="false">
                <a:solidFill>
                  <a:schemeClr val="tx1"/>
                </a:solidFill>
                <a:effectLst/>
                <a:latin typeface="+mn-lt"/>
                <a:ea typeface="+mn-ea"/>
                <a:cs typeface="+mn-cs"/>
              </a:rPr>
              <a:t>při stanovení maximální možné odměny zohledňuje délka a výše úvazku zaměstnance na realizaci projektu. </a:t>
            </a:r>
          </a:p>
          <a:p>
            <a:r>
              <a:rPr lang="cs-CZ" sz="1200" b="false" i="false" u="none" strike="noStrike" kern="1200" baseline="0" dirty="false">
                <a:solidFill>
                  <a:schemeClr val="tx1"/>
                </a:solidFill>
                <a:latin typeface="+mn-lt"/>
                <a:ea typeface="+mn-ea"/>
                <a:cs typeface="+mn-cs"/>
              </a:rPr>
              <a:t> </a:t>
            </a:r>
            <a:r>
              <a:rPr lang="cs-CZ" sz="1200" b="true" i="false" u="none" strike="noStrike" kern="1200" baseline="0" dirty="false">
                <a:solidFill>
                  <a:schemeClr val="tx1"/>
                </a:solidFill>
                <a:latin typeface="+mn-lt"/>
                <a:ea typeface="+mn-ea"/>
                <a:cs typeface="+mn-cs"/>
              </a:rPr>
              <a:t>Plat </a:t>
            </a:r>
            <a:r>
              <a:rPr lang="cs-CZ" sz="1200" b="false" i="false" u="none" strike="noStrike" kern="1200" baseline="0" dirty="false">
                <a:solidFill>
                  <a:schemeClr val="tx1"/>
                </a:solidFill>
                <a:latin typeface="+mn-lt"/>
                <a:ea typeface="+mn-ea"/>
                <a:cs typeface="+mn-cs"/>
              </a:rPr>
              <a:t>– mají zaměstnanci státu, územních správních celků (krajů a obcí), státních fondů a příspěvkových organizací (školských právnických osob a veřejných neziskových ústavních zdravotnických zařízení). </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45</a:t>
            </a:fld>
            <a:endParaRPr lang="cs-CZ" dirty="false"/>
          </a:p>
        </p:txBody>
      </p:sp>
    </p:spTree>
    <p:extLst>
      <p:ext uri="{BB962C8B-B14F-4D97-AF65-F5344CB8AC3E}">
        <p14:creationId xmlns:p14="http://schemas.microsoft.com/office/powerpoint/2010/main" val="2265291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b="true" dirty="false"/>
              <a:t>Dovolená –</a:t>
            </a:r>
            <a:r>
              <a:rPr lang="cs-CZ" b="true" baseline="0" dirty="false"/>
              <a:t> </a:t>
            </a:r>
            <a:r>
              <a:rPr lang="cs-CZ" b="false" baseline="0" dirty="false"/>
              <a:t>zaměstnanec se zapojí do projektu v září, nicméně u zaměstnavatele pracuje celý rok od ledna. Má pak nárok na celou dovolenou (20/25 dní), protože je nárok ze zákona.</a:t>
            </a:r>
            <a:endParaRPr lang="cs-CZ" b="true" dirty="false"/>
          </a:p>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b="true" dirty="false"/>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b="true" dirty="false"/>
              <a:t>Tvorba</a:t>
            </a:r>
            <a:r>
              <a:rPr lang="cs-CZ" dirty="false"/>
              <a:t> </a:t>
            </a:r>
            <a:r>
              <a:rPr lang="cs-CZ" b="true" dirty="false"/>
              <a:t>FKSP</a:t>
            </a:r>
            <a:r>
              <a:rPr lang="cs-CZ" dirty="false"/>
              <a:t> – zaměstnavatel, který má ze zákona povinnost nějakým procentem vytvořit fond FKSP, pak se jedná o uznatelný</a:t>
            </a:r>
            <a:r>
              <a:rPr lang="cs-CZ" baseline="0" dirty="false"/>
              <a:t> náklad. Ale již není uznatelné vlastní čerpání FKSP ve smyslu, že nám budou lidi z RT dokazovat, že jeli na dovolenou a předloží nám fakturu za tuto dovolenou k proplacení, nebo např. lístky do divadla atp. – to je nezpůsobilé. To si řeší zaměstnavatel sám u sebe.</a:t>
            </a:r>
            <a:r>
              <a:rPr lang="cs-CZ" dirty="false"/>
              <a:t> </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b="true" i="false" u="none" strike="noStrike" kern="1200" baseline="0" dirty="false">
                <a:solidFill>
                  <a:schemeClr val="tx1"/>
                </a:solidFill>
                <a:latin typeface="+mn-lt"/>
                <a:ea typeface="+mn-ea"/>
                <a:cs typeface="+mn-cs"/>
              </a:rPr>
              <a:t>Povinnost tvořit FKSP mají </a:t>
            </a:r>
            <a:r>
              <a:rPr lang="cs-CZ" sz="1200" b="false" i="false" u="none" strike="noStrike" kern="1200" baseline="0" dirty="false">
                <a:solidFill>
                  <a:schemeClr val="tx1"/>
                </a:solidFill>
                <a:latin typeface="+mn-lt"/>
                <a:ea typeface="+mn-ea"/>
                <a:cs typeface="+mn-cs"/>
              </a:rPr>
              <a:t>organizační složky státu, příspěvkové organizace (státních i zřizovaných ÚSC), školské právnické osoby zřízené ministerstvem, krajem, obcí nebo svazkem obcí a státní podniky.</a:t>
            </a:r>
            <a:r>
              <a:rPr lang="cs-CZ" sz="1200" b="true" i="false" u="none" strike="noStrike" kern="1200" baseline="0" dirty="false">
                <a:solidFill>
                  <a:schemeClr val="tx1"/>
                </a:solidFill>
                <a:latin typeface="+mn-lt"/>
                <a:ea typeface="+mn-ea"/>
                <a:cs typeface="+mn-cs"/>
              </a:rPr>
              <a:t>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46</a:t>
            </a:fld>
            <a:endParaRPr lang="cs-CZ" dirty="false"/>
          </a:p>
        </p:txBody>
      </p:sp>
    </p:spTree>
    <p:extLst>
      <p:ext uri="{BB962C8B-B14F-4D97-AF65-F5344CB8AC3E}">
        <p14:creationId xmlns:p14="http://schemas.microsoft.com/office/powerpoint/2010/main" val="3729447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b="false" i="false" u="none" strike="noStrike" kern="1200" baseline="0" dirty="false">
                <a:solidFill>
                  <a:schemeClr val="tx1"/>
                </a:solidFill>
                <a:latin typeface="+mn-lt"/>
                <a:ea typeface="+mn-ea"/>
                <a:cs typeface="+mn-cs"/>
              </a:rPr>
              <a:t>Podmínkou podpory z OPZ+ není samostatný bankovní účet pro daný projekt.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47</a:t>
            </a:fld>
            <a:endParaRPr lang="cs-CZ"/>
          </a:p>
        </p:txBody>
      </p:sp>
    </p:spTree>
    <p:extLst>
      <p:ext uri="{BB962C8B-B14F-4D97-AF65-F5344CB8AC3E}">
        <p14:creationId xmlns:p14="http://schemas.microsoft.com/office/powerpoint/2010/main" val="3958881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b="false" i="false" u="none" strike="noStrike" kern="1200" baseline="0" dirty="false">
                <a:solidFill>
                  <a:schemeClr val="tx1"/>
                </a:solidFill>
                <a:latin typeface="+mn-lt"/>
                <a:ea typeface="+mn-ea"/>
                <a:cs typeface="+mn-cs"/>
              </a:rPr>
              <a:t>Podmínkou podpory z OPZ+ není samostatný bankovní účet pro daný projekt.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48</a:t>
            </a:fld>
            <a:endParaRPr lang="cs-CZ"/>
          </a:p>
        </p:txBody>
      </p:sp>
    </p:spTree>
    <p:extLst>
      <p:ext uri="{BB962C8B-B14F-4D97-AF65-F5344CB8AC3E}">
        <p14:creationId xmlns:p14="http://schemas.microsoft.com/office/powerpoint/2010/main" val="10695218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49</a:t>
            </a:fld>
            <a:endParaRPr lang="cs-CZ"/>
          </a:p>
        </p:txBody>
      </p:sp>
    </p:spTree>
    <p:extLst>
      <p:ext uri="{BB962C8B-B14F-4D97-AF65-F5344CB8AC3E}">
        <p14:creationId xmlns:p14="http://schemas.microsoft.com/office/powerpoint/2010/main" val="1932200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b="false" dirty="false"/>
              <a:t>Povinnost dělat výběrové řízení u zakázek s hodnotou od 400 tis. – veřejní, dotovaní zadavatelé, 500</a:t>
            </a:r>
            <a:r>
              <a:rPr lang="cs-CZ" b="false" baseline="0" dirty="false"/>
              <a:t> tis. – dotace nižší než 50 %</a:t>
            </a:r>
            <a:endParaRPr lang="cs-CZ" b="false"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50</a:t>
            </a:fld>
            <a:endParaRPr lang="cs-CZ"/>
          </a:p>
        </p:txBody>
      </p:sp>
    </p:spTree>
    <p:extLst>
      <p:ext uri="{BB962C8B-B14F-4D97-AF65-F5344CB8AC3E}">
        <p14:creationId xmlns:p14="http://schemas.microsoft.com/office/powerpoint/2010/main" val="246764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171450" indent="-171450">
              <a:buFont typeface="Arial" panose="020B0604020202020204" pitchFamily="34" charset="0"/>
              <a:buChar char="•"/>
            </a:pPr>
            <a:r>
              <a:rPr lang="cs-CZ" dirty="false"/>
              <a:t>Příjemce by</a:t>
            </a:r>
            <a:r>
              <a:rPr lang="cs-CZ" baseline="0" dirty="false"/>
              <a:t> měl řádně účtovat o veškerých příjmech a výdajích, resp. nákladech a výnosech. Vést účetnictví v souladu se zákonem o účetnictví, popř. daňovou evidenci podle zákona o dani z příjmů.</a:t>
            </a:r>
          </a:p>
          <a:p>
            <a:pPr marL="171450" indent="-171450">
              <a:buFont typeface="Arial" panose="020B0604020202020204" pitchFamily="34" charset="0"/>
              <a:buChar char="•"/>
            </a:pPr>
            <a:r>
              <a:rPr lang="cs-CZ" sz="1200" b="false" i="false" u="none" strike="noStrike" kern="1200" baseline="0" dirty="false">
                <a:solidFill>
                  <a:schemeClr val="tx1"/>
                </a:solidFill>
                <a:latin typeface="+mn-lt"/>
                <a:ea typeface="+mn-ea"/>
                <a:cs typeface="+mn-cs"/>
              </a:rPr>
              <a:t>Dále je nutné vést své příjmy a výdaje (výnosy a náklady) transparentně s jednoznačnou vazbou ke konkrétní sociální službě v rámci projektu – identifikátoru služby (zejména účetní střediska, zakázky). Je-li dotace vyplácena v režimu vyrovnávací platby za službu obecného hospodářského zájmu, má příjemce povinnost vést příjmy a výdaje (výnosy a náklady) spojené s poskytováním příslušné služby ve svém účetnictví odděleně od příjmů a výdajů (výnosů a nákladů) spojených s jinými službami či činnostmi organizace. Povinnost odděleného účtování se vztahuje na veškeré položky související se sociální službou v režimu služeb obecného hospodářského zájmu (nikoli pouze výdaje financované prostředky vyrovnávací platby na příslušnou sociální službu). </a:t>
            </a:r>
          </a:p>
          <a:p>
            <a:pPr marL="171450" indent="-171450">
              <a:buFont typeface="Arial" panose="020B0604020202020204" pitchFamily="34" charset="0"/>
              <a:buChar char="•"/>
            </a:pPr>
            <a:r>
              <a:rPr lang="cs-CZ" sz="1200" kern="1200" baseline="0" dirty="false">
                <a:solidFill>
                  <a:schemeClr val="tx1"/>
                </a:solidFill>
                <a:effectLst/>
                <a:latin typeface="+mn-lt"/>
                <a:ea typeface="+mn-ea"/>
                <a:cs typeface="+mn-cs"/>
              </a:rPr>
              <a:t> Je také nutná </a:t>
            </a:r>
            <a:r>
              <a:rPr lang="cs-CZ" sz="1200" kern="1200" dirty="false">
                <a:solidFill>
                  <a:schemeClr val="tx1"/>
                </a:solidFill>
                <a:effectLst/>
                <a:latin typeface="+mn-lt"/>
                <a:ea typeface="+mn-ea"/>
                <a:cs typeface="+mn-cs"/>
              </a:rPr>
              <a:t>archivace dokumentů (může a nemusí být samostatná směrnice pro projekt).</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52</a:t>
            </a:fld>
            <a:endParaRPr lang="cs-CZ" dirty="false"/>
          </a:p>
        </p:txBody>
      </p:sp>
    </p:spTree>
    <p:extLst>
      <p:ext uri="{BB962C8B-B14F-4D97-AF65-F5344CB8AC3E}">
        <p14:creationId xmlns:p14="http://schemas.microsoft.com/office/powerpoint/2010/main" val="205351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a:t>
            </a:fld>
            <a:endParaRPr lang="cs-CZ" dirty="false"/>
          </a:p>
        </p:txBody>
      </p:sp>
    </p:spTree>
    <p:extLst>
      <p:ext uri="{BB962C8B-B14F-4D97-AF65-F5344CB8AC3E}">
        <p14:creationId xmlns:p14="http://schemas.microsoft.com/office/powerpoint/2010/main" val="2344973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12</a:t>
            </a:fld>
            <a:endParaRPr lang="cs-CZ" dirty="false"/>
          </a:p>
        </p:txBody>
      </p:sp>
    </p:spTree>
    <p:extLst>
      <p:ext uri="{BB962C8B-B14F-4D97-AF65-F5344CB8AC3E}">
        <p14:creationId xmlns:p14="http://schemas.microsoft.com/office/powerpoint/2010/main" val="4002049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13</a:t>
            </a:fld>
            <a:endParaRPr lang="cs-CZ" dirty="false"/>
          </a:p>
        </p:txBody>
      </p:sp>
    </p:spTree>
    <p:extLst>
      <p:ext uri="{BB962C8B-B14F-4D97-AF65-F5344CB8AC3E}">
        <p14:creationId xmlns:p14="http://schemas.microsoft.com/office/powerpoint/2010/main" val="4002049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14</a:t>
            </a:fld>
            <a:endParaRPr lang="cs-CZ" dirty="false"/>
          </a:p>
        </p:txBody>
      </p:sp>
    </p:spTree>
    <p:extLst>
      <p:ext uri="{BB962C8B-B14F-4D97-AF65-F5344CB8AC3E}">
        <p14:creationId xmlns:p14="http://schemas.microsoft.com/office/powerpoint/2010/main" val="400204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17</a:t>
            </a:fld>
            <a:endParaRPr lang="cs-CZ" dirty="false"/>
          </a:p>
        </p:txBody>
      </p:sp>
    </p:spTree>
    <p:extLst>
      <p:ext uri="{BB962C8B-B14F-4D97-AF65-F5344CB8AC3E}">
        <p14:creationId xmlns:p14="http://schemas.microsoft.com/office/powerpoint/2010/main" val="56512204"/>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4" y="260648"/>
            <a:ext cx="2649671" cy="792956"/>
          </a:xfrm>
          <a:prstGeom prst="rect">
            <a:avLst/>
          </a:prstGeom>
        </p:spPr>
      </p:pic>
      <p:cxnSp>
        <p:nvCxnSpPr>
          <p:cNvPr id="18" name="Přímá spojnice 17"/>
          <p:cNvCxnSpPr>
            <a:cxnSpLocks/>
          </p:cNvCxnSpPr>
          <p:nvPr userDrawn="true"/>
        </p:nvCxnSpPr>
        <p:spPr>
          <a:xfrm flipV="true">
            <a:off x="378869" y="1127380"/>
            <a:ext cx="8404430" cy="1524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slideLayouts/slideLayout5.xml" Type="http://schemas.openxmlformats.org/officeDocument/2006/relationships/slideLayout" Id="rId5"/>
    <Relationship Target="../theme/theme1.xml" Type="http://schemas.openxmlformats.org/officeDocument/2006/relationships/theme"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3.png" Type="http://schemas.openxmlformats.org/officeDocument/2006/relationships/image" Id="rId3"/>
    <Relationship Target="../media/image2.png" Type="http://schemas.openxmlformats.org/officeDocument/2006/relationships/image" Id="rId2"/>
    <Relationship Target="../slideLayouts/slideLayout1.xml" Type="http://schemas.openxmlformats.org/officeDocument/2006/relationships/slideLayout" Id="rId1"/>
    <Relationship Target="../media/image4.png" Type="http://schemas.openxmlformats.org/officeDocument/2006/relationships/image" Id="rId4"/>
</Relationships>

</file>

<file path=ppt/slides/_rels/slide10.xml.rels><?xml version="1.0" encoding="UTF-8" standalone="yes"?>
<Relationships xmlns="http://schemas.openxmlformats.org/package/2006/relationships">
    <Relationship Target="../media/image11.png" Type="http://schemas.openxmlformats.org/officeDocument/2006/relationships/imag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media/image12.png" Type="http://schemas.openxmlformats.org/officeDocument/2006/relationships/imag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notesSlides/notesSlide6.xml" Type="http://schemas.openxmlformats.org/officeDocument/2006/relationships/notesSlid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notesSlides/notesSlide7.xml" Type="http://schemas.openxmlformats.org/officeDocument/2006/relationships/notesSlid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Mode="External" Target="https://www.esfcr.cz/formulare-z-oblasti-verejne-podpory-a-podpory-de-minimis-opz-plus" Type="http://schemas.openxmlformats.org/officeDocument/2006/relationships/hyperlink" Id="rId8"/>
    <Relationship TargetMode="External" Target="https://www.esfcr.cz/pravidla-pro-zadatele-a-prijemce-opz-plus/-/dokument/18400695" Type="http://schemas.openxmlformats.org/officeDocument/2006/relationships/hyperlink" Id="rId3"/>
    <Relationship TargetMode="External" Target="https://www.esfcr.cz/sablony-a-vzory-pro-vizualni-identitu-opz-plus" Type="http://schemas.openxmlformats.org/officeDocument/2006/relationships/hyperlink" Id="rId7"/>
    <Relationship Target="../notesSlides/notesSlide8.xml" Type="http://schemas.openxmlformats.org/officeDocument/2006/relationships/notesSlide" Id="rId2"/>
    <Relationship Target="../slideLayouts/slideLayout2.xml" Type="http://schemas.openxmlformats.org/officeDocument/2006/relationships/slideLayout" Id="rId1"/>
    <Relationship TargetMode="External" Target="https://www.esfcr.cz/formulare-a-pokyny-ke-zprave-o-realizaci-projektu-zadosti-o-platbu-a-zadosti-o-zmenu-opz-plus" Type="http://schemas.openxmlformats.org/officeDocument/2006/relationships/hyperlink" Id="rId6"/>
    <Relationship TargetMode="External" Target="https://www.esfcr.cz/monitorovani-podporenych-osob-opz-plus" Type="http://schemas.openxmlformats.org/officeDocument/2006/relationships/hyperlink" Id="rId5"/>
    <Relationship TargetMode="External" Target="http://www.esfcr.cz/" Type="http://schemas.openxmlformats.org/officeDocument/2006/relationships/hyperlink" Id="rId4"/>
</Relationships>

</file>

<file path=ppt/slides/_rels/slide15.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16.xml.rels><?xml version="1.0" encoding="UTF-8" standalone="yes"?>
<Relationships xmlns="http://schemas.openxmlformats.org/package/2006/relationships">
    <Relationship Target="../media/image13.png" Type="http://schemas.openxmlformats.org/officeDocument/2006/relationships/image" Id="rId2"/>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notesSlides/notesSlide9.xml" Type="http://schemas.openxmlformats.org/officeDocument/2006/relationships/notesSlide" Id="rId2"/>
    <Relationship Target="../slideLayouts/slideLayout1.xml" Type="http://schemas.openxmlformats.org/officeDocument/2006/relationships/slideLayout" Id="rId1"/>
</Relationships>

</file>

<file path=ppt/slides/_rels/slide18.xml.rels><?xml version="1.0" encoding="UTF-8" standalone="yes"?>
<Relationships xmlns="http://schemas.openxmlformats.org/package/2006/relationships">
    <Relationship Target="../media/image14.png" Type="http://schemas.openxmlformats.org/officeDocument/2006/relationships/image" Id="rId3"/>
    <Relationship Target="../notesSlides/notesSlide10.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4"/>
</Relationships>

</file>

<file path=ppt/slides/_rels/slide19.xml.rels><?xml version="1.0" encoding="UTF-8" standalone="yes"?>
<Relationships xmlns="http://schemas.openxmlformats.org/package/2006/relationships">
    <Relationship Target="../media/image15.png" Type="http://schemas.openxmlformats.org/officeDocument/2006/relationships/image" Id="rId3"/>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notesSlides/notesSlide1.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media/image16.png" Type="http://schemas.openxmlformats.org/officeDocument/2006/relationships/image" Id="rId3"/>
    <Relationship Target="../notesSlides/notesSlide12.xml" Type="http://schemas.openxmlformats.org/officeDocument/2006/relationships/notesSlide" Id="rId2"/>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media/image17.png" Type="http://schemas.openxmlformats.org/officeDocument/2006/relationships/image" Id="rId3"/>
    <Relationship Target="../notesSlides/notesSlide13.xml" Type="http://schemas.openxmlformats.org/officeDocument/2006/relationships/notesSlide" Id="rId2"/>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media/image18.jpeg" Type="http://schemas.openxmlformats.org/officeDocument/2006/relationships/image" Id="rId3"/>
    <Relationship Target="../notesSlides/notesSlide14.xml" Type="http://schemas.openxmlformats.org/officeDocument/2006/relationships/notesSlide" Id="rId2"/>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media/image19.png" Type="http://schemas.openxmlformats.org/officeDocument/2006/relationships/image" Id="rId3"/>
    <Relationship Target="../notesSlides/notesSlide15.xml" Type="http://schemas.openxmlformats.org/officeDocument/2006/relationships/notesSlide" Id="rId2"/>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media/image20.png" Type="http://schemas.openxmlformats.org/officeDocument/2006/relationships/image" Id="rId3"/>
    <Relationship Target="../notesSlides/notesSlide16.xml" Type="http://schemas.openxmlformats.org/officeDocument/2006/relationships/notesSlide" Id="rId2"/>
    <Relationship Target="../slideLayouts/slideLayout2.xml" Type="http://schemas.openxmlformats.org/officeDocument/2006/relationships/slideLayout" Id="rId1"/>
</Relationships>

</file>

<file path=ppt/slides/_rels/slide25.xml.rels><?xml version="1.0" encoding="UTF-8" standalone="yes"?>
<Relationships xmlns="http://schemas.openxmlformats.org/package/2006/relationships">
    <Relationship Target="../media/image14.png" Type="http://schemas.openxmlformats.org/officeDocument/2006/relationships/image" Id="rId3"/>
    <Relationship Target="../notesSlides/notesSlide17.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4"/>
</Relationships>

</file>

<file path=ppt/slides/_rels/slide26.xml.rels><?xml version="1.0" encoding="UTF-8" standalone="yes"?>
<Relationships xmlns="http://schemas.openxmlformats.org/package/2006/relationships">
    <Relationship Target="../media/image14.png" Type="http://schemas.openxmlformats.org/officeDocument/2006/relationships/image" Id="rId3"/>
    <Relationship Target="../notesSlides/notesSlide18.xml" Type="http://schemas.openxmlformats.org/officeDocument/2006/relationships/notesSlide" Id="rId2"/>
    <Relationship Target="../slideLayouts/slideLayout2.xml" Type="http://schemas.openxmlformats.org/officeDocument/2006/relationships/slideLayout" Id="rId1"/>
    <Relationship Target="../media/image21.png" Type="http://schemas.openxmlformats.org/officeDocument/2006/relationships/image" Id="rId5"/>
    <Relationship Target="../media/hdphoto1.wdp" Type="http://schemas.microsoft.com/office/2007/relationships/hdphoto" Id="rId4"/>
</Relationships>

</file>

<file path=ppt/slides/_rels/slide27.xml.rels><?xml version="1.0" encoding="UTF-8" standalone="yes"?>
<Relationships xmlns="http://schemas.openxmlformats.org/package/2006/relationships">
    <Relationship Target="../notesSlides/notesSlide19.xml" Type="http://schemas.openxmlformats.org/officeDocument/2006/relationships/notesSlide" Id="rId2"/>
    <Relationship Target="../slideLayouts/slideLayout1.xml" Type="http://schemas.openxmlformats.org/officeDocument/2006/relationships/slideLayout" Id="rId1"/>
</Relationships>

</file>

<file path=ppt/slides/_rels/slide28.xml.rels><?xml version="1.0" encoding="UTF-8" standalone="yes"?>
<Relationships xmlns="http://schemas.openxmlformats.org/package/2006/relationships">
    <Relationship Target="../media/image22.png" Type="http://schemas.openxmlformats.org/officeDocument/2006/relationships/image" Id="rId3"/>
    <Relationship Target="../notesSlides/notesSlide20.xml" Type="http://schemas.openxmlformats.org/officeDocument/2006/relationships/notesSlide" Id="rId2"/>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Mode="External" Target="https://www.esfcr.cz/formulare-a-pokyny-ke-zprave-o-realizaci-projektu-zadosti-o-platbu-a-zadosti-o-zmenu-opz-plus" Type="http://schemas.openxmlformats.org/officeDocument/2006/relationships/hyperlink" Id="rId2"/>
    <Relationship Target="../slideLayouts/slideLayout2.xml" Type="http://schemas.openxmlformats.org/officeDocument/2006/relationships/slideLayout" Id="rId1"/>
</Relationships>

</file>

<file path=ppt/slides/_rels/slide3.xml.rels><?xml version="1.0" encoding="UTF-8" standalone="yes"?>
<Relationships xmlns="http://schemas.openxmlformats.org/package/2006/relationships">
    <Relationship Target="../media/image5.png" Type="http://schemas.openxmlformats.org/officeDocument/2006/relationships/image" Id="rId3"/>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notesSlides/notesSlide21.xml" Type="http://schemas.openxmlformats.org/officeDocument/2006/relationships/notesSlide" Id="rId2"/>
    <Relationship Target="../slideLayouts/slideLayout1.xml" Type="http://schemas.openxmlformats.org/officeDocument/2006/relationships/slideLayout" Id="rId1"/>
</Relationships>

</file>

<file path=ppt/slides/_rels/slide32.xml.rels><?xml version="1.0" encoding="UTF-8" standalone="yes"?>
<Relationships xmlns="http://schemas.openxmlformats.org/package/2006/relationships">
    <Relationship Target="../notesSlides/notesSlide22.xml" Type="http://schemas.openxmlformats.org/officeDocument/2006/relationships/notesSlide" Id="rId2"/>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notesSlides/notesSlide24.xml" Type="http://schemas.openxmlformats.org/officeDocument/2006/relationships/notesSlide" Id="rId2"/>
    <Relationship Target="../slideLayouts/slideLayout2.xml" Type="http://schemas.openxmlformats.org/officeDocument/2006/relationships/slideLayout" Id="rId1"/>
</Relationships>

</file>

<file path=ppt/slides/_rels/slide3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6.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2.xml" Type="http://schemas.openxmlformats.org/officeDocument/2006/relationships/slideLayout" Id="rId1"/>
</Relationships>

</file>

<file path=ppt/slides/_rels/slide37.xml.rels><?xml version="1.0" encoding="UTF-8" standalone="yes"?>
<Relationships xmlns="http://schemas.openxmlformats.org/package/2006/relationships">
    <Relationship TargetMode="External" Target="https://www.esfcr.cz/pravidla-pro-zadatele-a-prijemce-opz-plus/-/dokument/18400695" Type="http://schemas.openxmlformats.org/officeDocument/2006/relationships/hyperlink" Id="rId3"/>
    <Relationship Target="../notesSlides/notesSlide26.xml" Type="http://schemas.openxmlformats.org/officeDocument/2006/relationships/notesSlide" Id="rId2"/>
    <Relationship Target="../slideLayouts/slideLayout2.xml" Type="http://schemas.openxmlformats.org/officeDocument/2006/relationships/slideLayout" Id="rId1"/>
</Relationships>

</file>

<file path=ppt/slides/_rels/slide38.xml.rels><?xml version="1.0" encoding="UTF-8" standalone="yes"?>
<Relationships xmlns="http://schemas.openxmlformats.org/package/2006/relationships">
    <Relationship Target="../notesSlides/notesSlide27.xml" Type="http://schemas.openxmlformats.org/officeDocument/2006/relationships/notesSlide" Id="rId2"/>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notesSlides/notesSlide28.xml" Type="http://schemas.openxmlformats.org/officeDocument/2006/relationships/notesSlide" Id="rId2"/>
    <Relationship Target="../slideLayouts/slideLayout6.xml" Type="http://schemas.openxmlformats.org/officeDocument/2006/relationships/slideLayout" Id="rId1"/>
</Relationships>

</file>

<file path=ppt/slides/_rels/slide4.xml.rels><?xml version="1.0" encoding="UTF-8" standalone="yes"?>
<Relationships xmlns="http://schemas.openxmlformats.org/package/2006/relationships">
    <Relationship Target="../notesSlides/notesSlide3.xml" Type="http://schemas.openxmlformats.org/officeDocument/2006/relationships/notesSlide" Id="rId2"/>
    <Relationship Target="../slideLayouts/slideLayout2.xml" Type="http://schemas.openxmlformats.org/officeDocument/2006/relationships/slideLayout" Id="rId1"/>
</Relationships>

</file>

<file path=ppt/slides/_rels/slide40.xml.rels><?xml version="1.0" encoding="UTF-8" standalone="yes"?>
<Relationships xmlns="http://schemas.openxmlformats.org/package/2006/relationships">
    <Relationship Target="../notesSlides/notesSlide29.xml" Type="http://schemas.openxmlformats.org/officeDocument/2006/relationships/notesSlide" Id="rId2"/>
    <Relationship Target="../slideLayouts/slideLayout6.xml" Type="http://schemas.openxmlformats.org/officeDocument/2006/relationships/slideLayout" Id="rId1"/>
</Relationships>

</file>

<file path=ppt/slides/_rels/slide41.xml.rels><?xml version="1.0" encoding="UTF-8" standalone="yes"?>
<Relationships xmlns="http://schemas.openxmlformats.org/package/2006/relationships">
    <Relationship TargetMode="External" Target="https://www.esfcr.cz/pravidla-pro-zadatele-a-prijemce-opz-plus/-/dokument/18400695" Type="http://schemas.openxmlformats.org/officeDocument/2006/relationships/hyperlink" Id="rId3"/>
    <Relationship Target="../notesSlides/notesSlide30.xml" Type="http://schemas.openxmlformats.org/officeDocument/2006/relationships/notesSlide" Id="rId2"/>
    <Relationship Target="../slideLayouts/slideLayout2.xml" Type="http://schemas.openxmlformats.org/officeDocument/2006/relationships/slideLayout" Id="rId1"/>
</Relationships>

</file>

<file path=ppt/slides/_rels/slide42.xml.rels><?xml version="1.0" encoding="UTF-8" standalone="yes"?>
<Relationships xmlns="http://schemas.openxmlformats.org/package/2006/relationships">
    <Relationship Target="../notesSlides/notesSlide31.xml" Type="http://schemas.openxmlformats.org/officeDocument/2006/relationships/notesSlide" Id="rId2"/>
    <Relationship Target="../slideLayouts/slideLayout2.xml" Type="http://schemas.openxmlformats.org/officeDocument/2006/relationships/slideLayout" Id="rId1"/>
</Relationships>

</file>

<file path=ppt/slides/_rels/slide43.xml.rels><?xml version="1.0" encoding="UTF-8" standalone="yes"?>
<Relationships xmlns="http://schemas.openxmlformats.org/package/2006/relationships">
    <Relationship Target="../notesSlides/notesSlide32.xml" Type="http://schemas.openxmlformats.org/officeDocument/2006/relationships/notesSlide" Id="rId2"/>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notesSlides/notesSlide33.xml" Type="http://schemas.openxmlformats.org/officeDocument/2006/relationships/notesSlide" Id="rId2"/>
    <Relationship Target="../slideLayouts/slideLayout2.xml" Type="http://schemas.openxmlformats.org/officeDocument/2006/relationships/slideLayout" Id="rId1"/>
</Relationships>

</file>

<file path=ppt/slides/_rels/slide45.xml.rels><?xml version="1.0" encoding="UTF-8" standalone="yes"?>
<Relationships xmlns="http://schemas.openxmlformats.org/package/2006/relationships">
    <Relationship Target="../notesSlides/notesSlide34.xml" Type="http://schemas.openxmlformats.org/officeDocument/2006/relationships/notesSlide" Id="rId2"/>
    <Relationship Target="../slideLayouts/slideLayout2.xml" Type="http://schemas.openxmlformats.org/officeDocument/2006/relationships/slideLayout" Id="rId1"/>
</Relationships>

</file>

<file path=ppt/slides/_rels/slide46.xml.rels><?xml version="1.0" encoding="UTF-8" standalone="yes"?>
<Relationships xmlns="http://schemas.openxmlformats.org/package/2006/relationships">
    <Relationship Target="../notesSlides/notesSlide35.xml" Type="http://schemas.openxmlformats.org/officeDocument/2006/relationships/notesSlide" Id="rId2"/>
    <Relationship Target="../slideLayouts/slideLayout2.xml" Type="http://schemas.openxmlformats.org/officeDocument/2006/relationships/slideLayout" Id="rId1"/>
</Relationships>

</file>

<file path=ppt/slides/_rels/slide47.xml.rels><?xml version="1.0" encoding="UTF-8" standalone="yes"?>
<Relationships xmlns="http://schemas.openxmlformats.org/package/2006/relationships">
    <Relationship Target="../notesSlides/notesSlide36.xml" Type="http://schemas.openxmlformats.org/officeDocument/2006/relationships/notesSlide" Id="rId2"/>
    <Relationship Target="../slideLayouts/slideLayout6.xml" Type="http://schemas.openxmlformats.org/officeDocument/2006/relationships/slideLayout" Id="rId1"/>
</Relationships>

</file>

<file path=ppt/slides/_rels/slide48.xml.rels><?xml version="1.0" encoding="UTF-8" standalone="yes"?>
<Relationships xmlns="http://schemas.openxmlformats.org/package/2006/relationships">
    <Relationship Target="../notesSlides/notesSlide37.xml" Type="http://schemas.openxmlformats.org/officeDocument/2006/relationships/notesSlide" Id="rId2"/>
    <Relationship Target="../slideLayouts/slideLayout6.xml" Type="http://schemas.openxmlformats.org/officeDocument/2006/relationships/slideLayout" Id="rId1"/>
</Relationships>

</file>

<file path=ppt/slides/_rels/slide49.xml.rels><?xml version="1.0" encoding="UTF-8" standalone="yes"?>
<Relationships xmlns="http://schemas.openxmlformats.org/package/2006/relationships">
    <Relationship Target="../notesSlides/notesSlide38.xml" Type="http://schemas.openxmlformats.org/officeDocument/2006/relationships/notesSlide" Id="rId2"/>
    <Relationship Target="../slideLayouts/slideLayout6.xml" Type="http://schemas.openxmlformats.org/officeDocument/2006/relationships/slideLayout" Id="rId1"/>
</Relationships>

</file>

<file path=ppt/slides/_rels/slide5.xml.rels><?xml version="1.0" encoding="UTF-8" standalone="yes"?>
<Relationships xmlns="http://schemas.openxmlformats.org/package/2006/relationships">
    <Relationship Target="../media/image6.png" Type="http://schemas.openxmlformats.org/officeDocument/2006/relationships/image" Id="rId3"/>
    <Relationship Target="../notesSlides/notesSlide4.xml" Type="http://schemas.openxmlformats.org/officeDocument/2006/relationships/notesSlide" Id="rId2"/>
    <Relationship Target="../slideLayouts/slideLayout2.xml" Type="http://schemas.openxmlformats.org/officeDocument/2006/relationships/slideLayout" Id="rId1"/>
</Relationships>

</file>

<file path=ppt/slides/_rels/slide50.xml.rels><?xml version="1.0" encoding="UTF-8" standalone="yes"?>
<Relationships xmlns="http://schemas.openxmlformats.org/package/2006/relationships">
    <Relationship Target="../media/image23.png" Type="http://schemas.openxmlformats.org/officeDocument/2006/relationships/image" Id="rId3"/>
    <Relationship Target="../notesSlides/notesSlide39.xml" Type="http://schemas.openxmlformats.org/officeDocument/2006/relationships/notesSlide" Id="rId2"/>
    <Relationship Target="../slideLayouts/slideLayout2.xml" Type="http://schemas.openxmlformats.org/officeDocument/2006/relationships/slideLayout" Id="rId1"/>
</Relationships>

</file>

<file path=ppt/slides/_rels/slide51.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52.xml.rels><?xml version="1.0" encoding="UTF-8" standalone="yes"?>
<Relationships xmlns="http://schemas.openxmlformats.org/package/2006/relationships">
    <Relationship Target="../media/image24.png" Type="http://schemas.openxmlformats.org/officeDocument/2006/relationships/image" Id="rId3"/>
    <Relationship Target="../notesSlides/notesSlide40.xml" Type="http://schemas.openxmlformats.org/officeDocument/2006/relationships/notesSlide" Id="rId2"/>
    <Relationship Target="../slideLayouts/slideLayout2.xml" Type="http://schemas.openxmlformats.org/officeDocument/2006/relationships/slideLayout" Id="rId1"/>
</Relationships>

</file>

<file path=ppt/slides/_rels/slide53.xml.rels><?xml version="1.0" encoding="UTF-8" standalone="yes"?>
<Relationships xmlns="http://schemas.openxmlformats.org/package/2006/relationships">
    <Relationship Target="../media/image25.png" Type="http://schemas.openxmlformats.org/officeDocument/2006/relationships/image" Id="rId2"/>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media/image7.png" Type="http://schemas.openxmlformats.org/officeDocument/2006/relationships/image" Id="rId3"/>
    <Relationship Target="../notesSlides/notesSlide5.xml" Type="http://schemas.openxmlformats.org/officeDocument/2006/relationships/notesSlid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media/image8.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media/image9.png" Type="http://schemas.openxmlformats.org/officeDocument/2006/relationships/image" Id="rId2"/>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media/image10.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331640" y="1432800"/>
            <a:ext cx="7272000" cy="1224000"/>
          </a:xfrm>
        </p:spPr>
        <p:txBody>
          <a:bodyPr/>
          <a:lstStyle/>
          <a:p>
            <a:pPr algn="ctr"/>
            <a:r>
              <a:rPr lang="cs-CZ" dirty="false"/>
              <a:t>seminář pro příjemce</a:t>
            </a:r>
            <a:br>
              <a:rPr lang="cs-CZ" dirty="false"/>
            </a:br>
            <a:r>
              <a:rPr lang="cs-CZ" dirty="false"/>
              <a:t>Výzva č. 064</a:t>
            </a:r>
            <a:br>
              <a:rPr lang="cs-CZ" dirty="false"/>
            </a:br>
            <a:br>
              <a:rPr lang="cs-CZ" dirty="false"/>
            </a:br>
            <a:r>
              <a:rPr lang="cs-CZ" u="sng" dirty="false"/>
              <a:t>podmínky a pravidla realizace projektů</a:t>
            </a:r>
            <a:br>
              <a:rPr lang="cs-CZ" dirty="false"/>
            </a:br>
            <a:endParaRPr lang="cs-CZ" dirty="false"/>
          </a:p>
        </p:txBody>
      </p:sp>
      <p:sp>
        <p:nvSpPr>
          <p:cNvPr id="6" name="Zástupný symbol pro text 5"/>
          <p:cNvSpPr>
            <a:spLocks noGrp="true"/>
          </p:cNvSpPr>
          <p:nvPr>
            <p:ph type="body" sz="quarter" idx="13"/>
          </p:nvPr>
        </p:nvSpPr>
        <p:spPr>
          <a:xfrm>
            <a:off x="1297792" y="5155200"/>
            <a:ext cx="7594688" cy="540000"/>
          </a:xfrm>
        </p:spPr>
        <p:txBody>
          <a:bodyPr/>
          <a:lstStyle/>
          <a:p>
            <a:r>
              <a:rPr lang="cs-CZ" sz="3200" dirty="false"/>
              <a:t>Oddělení projektů sociálního začleňování</a:t>
            </a:r>
            <a:endParaRPr lang="cs-CZ" dirty="false"/>
          </a:p>
        </p:txBody>
      </p:sp>
      <p:sp>
        <p:nvSpPr>
          <p:cNvPr id="7" name="Zástupný symbol pro text 6"/>
          <p:cNvSpPr>
            <a:spLocks noGrp="true"/>
          </p:cNvSpPr>
          <p:nvPr>
            <p:ph type="body" sz="quarter" idx="14"/>
          </p:nvPr>
        </p:nvSpPr>
        <p:spPr>
          <a:xfrm>
            <a:off x="1310328" y="6021048"/>
            <a:ext cx="7272000" cy="540000"/>
          </a:xfrm>
        </p:spPr>
        <p:txBody>
          <a:bodyPr/>
          <a:lstStyle/>
          <a:p>
            <a:r>
              <a:rPr lang="cs-CZ" dirty="false"/>
              <a:t>září 2025</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tretch>
            <a:fillRect/>
          </a:stretch>
        </p:blipFill>
        <p:spPr>
          <a:xfrm>
            <a:off x="395536" y="1702800"/>
            <a:ext cx="540000" cy="540000"/>
          </a:xfrm>
        </p:spPr>
      </p:pic>
      <p:pic>
        <p:nvPicPr>
          <p:cNvPr id="15" name="Zástupný symbol pro obrázek 14"/>
          <p:cNvPicPr>
            <a:picLocks noGrp="true" noChangeAspect="true"/>
          </p:cNvPicPr>
          <p:nvPr>
            <p:ph type="pic" sz="quarter" idx="16"/>
          </p:nvPr>
        </p:nvPicPr>
        <p:blipFill>
          <a:blip cstate="print" r:embed="rId3">
            <a:extLst>
              <a:ext uri="{28A0092B-C50C-407E-A947-70E740481C1C}">
                <a14:useLocalDpi xmlns:a14="http://schemas.microsoft.com/office/drawing/2010/main" val="0"/>
              </a:ext>
            </a:extLst>
          </a:blip>
          <a:stretch>
            <a:fillRect/>
          </a:stretch>
        </p:blipFill>
        <p:spPr>
          <a:xfrm>
            <a:off x="395536" y="5140920"/>
            <a:ext cx="540000" cy="540000"/>
          </a:xfrm>
        </p:spPr>
      </p:pic>
      <p:pic>
        <p:nvPicPr>
          <p:cNvPr id="16" name="Zástupný symbol pro obrázek 15"/>
          <p:cNvPicPr>
            <a:picLocks noGrp="true" noChangeAspect="true"/>
          </p:cNvPicPr>
          <p:nvPr>
            <p:ph type="pic" sz="quarter" idx="17"/>
          </p:nvPr>
        </p:nvPicPr>
        <p:blipFill>
          <a:blip cstate="print" r:embed="rId4">
            <a:extLst>
              <a:ext uri="{28A0092B-C50C-407E-A947-70E740481C1C}">
                <a14:useLocalDpi xmlns:a14="http://schemas.microsoft.com/office/drawing/2010/main" val="0"/>
              </a:ext>
            </a:extLst>
          </a:blip>
          <a:stretch>
            <a:fillRect/>
          </a:stretch>
        </p:blipFill>
        <p:spPr>
          <a:xfrm>
            <a:off x="395536" y="6021288"/>
            <a:ext cx="540000" cy="540000"/>
          </a:xfrm>
        </p:spPr>
      </p:pic>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 name="Zástupný symbol pro obsah 2"/>
          <p:cNvSpPr>
            <a:spLocks noGrp="true"/>
          </p:cNvSpPr>
          <p:nvPr>
            <p:ph idx="1"/>
          </p:nvPr>
        </p:nvSpPr>
        <p:spPr>
          <a:xfrm>
            <a:off x="143508" y="5615999"/>
            <a:ext cx="8856984" cy="1276301"/>
          </a:xfrm>
        </p:spPr>
        <p:txBody>
          <a:bodyPr/>
          <a:lstStyle/>
          <a:p>
            <a:pPr>
              <a:spcAft>
                <a:spcPts val="0"/>
              </a:spcAft>
            </a:pPr>
            <a:r>
              <a:rPr lang="cs-CZ" sz="2100" dirty="false"/>
              <a:t>Rozcestník do více online aplikací (formuláře, databáze produktů, ESF fórum, IS ESF) =&gt; </a:t>
            </a:r>
            <a:r>
              <a:rPr lang="cs-CZ" sz="1700" dirty="false"/>
              <a:t>Jeden uživatelský účet</a:t>
            </a:r>
          </a:p>
          <a:p>
            <a:pPr lvl="1">
              <a:spcAft>
                <a:spcPts val="0"/>
              </a:spcAft>
            </a:pPr>
            <a:r>
              <a:rPr lang="cs-CZ" sz="1700" dirty="false"/>
              <a:t>Sledování novinek ve vybraných sekcích, možnost vyhledávání</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a:t>
            </a:fld>
            <a:endParaRPr lang="cs-CZ" dirty="false"/>
          </a:p>
        </p:txBody>
      </p:sp>
      <p:pic>
        <p:nvPicPr>
          <p:cNvPr id="1027" name="Picture 3"/>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388988" y="152321"/>
            <a:ext cx="8611504" cy="521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13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endParaRPr lang="cs-CZ"/>
          </a:p>
        </p:txBody>
      </p:sp>
      <p:sp>
        <p:nvSpPr>
          <p:cNvPr id="3" name="Zástupný symbol pro obsah 2"/>
          <p:cNvSpPr>
            <a:spLocks noGrp="true"/>
          </p:cNvSpPr>
          <p:nvPr>
            <p:ph idx="1"/>
          </p:nvPr>
        </p:nvSpPr>
        <p:spPr/>
        <p:txBody>
          <a:bodyPr/>
          <a:lstStyle/>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a:t>
            </a:fld>
            <a:endParaRPr lang="cs-CZ" dirty="false"/>
          </a:p>
        </p:txBody>
      </p:sp>
      <p:pic>
        <p:nvPicPr>
          <p:cNvPr id="6" name="Obrázek 5">
            <a:extLst>
              <a:ext uri="{FF2B5EF4-FFF2-40B4-BE49-F238E27FC236}">
                <a16:creationId xmlns:a16="http://schemas.microsoft.com/office/drawing/2014/main" id="{24DD1393-91BD-4D2C-B863-84CEAD20AD5B}"/>
              </a:ext>
            </a:extLst>
          </p:cNvPr>
          <p:cNvPicPr>
            <a:picLocks noChangeAspect="true"/>
          </p:cNvPicPr>
          <p:nvPr/>
        </p:nvPicPr>
        <p:blipFill>
          <a:blip r:embed="rId2"/>
          <a:stretch>
            <a:fillRect/>
          </a:stretch>
        </p:blipFill>
        <p:spPr>
          <a:xfrm>
            <a:off x="0" y="246619"/>
            <a:ext cx="9144000" cy="6364761"/>
          </a:xfrm>
          <a:prstGeom prst="rect">
            <a:avLst/>
          </a:prstGeom>
        </p:spPr>
      </p:pic>
    </p:spTree>
    <p:extLst>
      <p:ext uri="{BB962C8B-B14F-4D97-AF65-F5344CB8AC3E}">
        <p14:creationId xmlns:p14="http://schemas.microsoft.com/office/powerpoint/2010/main" val="1771085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Obecná část pravidel pro příjemce</a:t>
            </a:r>
          </a:p>
        </p:txBody>
      </p:sp>
      <p:sp>
        <p:nvSpPr>
          <p:cNvPr id="3" name="Zástupný symbol pro obsah 2"/>
          <p:cNvSpPr>
            <a:spLocks noGrp="true"/>
          </p:cNvSpPr>
          <p:nvPr>
            <p:ph idx="1"/>
          </p:nvPr>
        </p:nvSpPr>
        <p:spPr>
          <a:xfrm>
            <a:off x="384746" y="1133129"/>
            <a:ext cx="8064000" cy="5589240"/>
          </a:xfrm>
        </p:spPr>
        <p:txBody>
          <a:bodyPr/>
          <a:lstStyle/>
          <a:p>
            <a:pPr indent="-360000">
              <a:lnSpc>
                <a:spcPct val="100000"/>
              </a:lnSpc>
            </a:pPr>
            <a:r>
              <a:rPr lang="cs-CZ" sz="1600" b="true" dirty="false"/>
              <a:t>https://www.esfcr.cz/pravidla-pro-zadatele-a-prijemce-opz-plus</a:t>
            </a:r>
            <a:br>
              <a:rPr lang="cs-CZ" sz="1600" b="true" dirty="false"/>
            </a:br>
            <a:r>
              <a:rPr lang="cs-CZ" sz="1800" dirty="false"/>
              <a:t>Upravuje mj.:</a:t>
            </a:r>
          </a:p>
          <a:p>
            <a:pPr lvl="2" indent="-360000" algn="just">
              <a:lnSpc>
                <a:spcPct val="100000"/>
              </a:lnSpc>
            </a:pPr>
            <a:r>
              <a:rPr lang="cs-CZ" sz="1800" dirty="false"/>
              <a:t>územní způsobilost projektů,</a:t>
            </a:r>
          </a:p>
          <a:p>
            <a:pPr lvl="2" indent="-360000" algn="just">
              <a:lnSpc>
                <a:spcPct val="100000"/>
              </a:lnSpc>
            </a:pPr>
            <a:r>
              <a:rPr lang="cs-CZ" sz="1800" dirty="false">
                <a:solidFill>
                  <a:schemeClr val="accent1"/>
                </a:solidFill>
              </a:rPr>
              <a:t>monitorování na úrovni projektu, včetně monitorovacích indikátorů </a:t>
            </a:r>
            <a:br>
              <a:rPr lang="cs-CZ" sz="1800" dirty="false">
                <a:solidFill>
                  <a:schemeClr val="accent1"/>
                </a:solidFill>
              </a:rPr>
            </a:br>
            <a:r>
              <a:rPr lang="cs-CZ" sz="1800" dirty="false">
                <a:solidFill>
                  <a:schemeClr val="accent1"/>
                </a:solidFill>
              </a:rPr>
              <a:t>         a vymezení bagatelní podpory účastníka projektu,</a:t>
            </a:r>
          </a:p>
          <a:p>
            <a:pPr lvl="2" indent="-360000" algn="just">
              <a:lnSpc>
                <a:spcPct val="100000"/>
              </a:lnSpc>
            </a:pPr>
            <a:r>
              <a:rPr lang="cs-CZ" sz="1800" dirty="false">
                <a:solidFill>
                  <a:schemeClr val="accent1"/>
                </a:solidFill>
              </a:rPr>
              <a:t>zadávání zakázek,</a:t>
            </a:r>
          </a:p>
          <a:p>
            <a:pPr lvl="2" indent="-360000" algn="just">
              <a:lnSpc>
                <a:spcPct val="100000"/>
              </a:lnSpc>
            </a:pPr>
            <a:r>
              <a:rPr lang="cs-CZ" sz="1800" dirty="false">
                <a:solidFill>
                  <a:schemeClr val="accent1"/>
                </a:solidFill>
              </a:rPr>
              <a:t>horizontální principy,</a:t>
            </a:r>
          </a:p>
          <a:p>
            <a:pPr lvl="2" indent="-360000" algn="just">
              <a:lnSpc>
                <a:spcPct val="100000"/>
              </a:lnSpc>
            </a:pPr>
            <a:r>
              <a:rPr lang="cs-CZ" sz="1800" dirty="false">
                <a:solidFill>
                  <a:schemeClr val="accent1"/>
                </a:solidFill>
              </a:rPr>
              <a:t>šíření výstupů projektu,</a:t>
            </a:r>
          </a:p>
          <a:p>
            <a:pPr lvl="2" indent="-360000" algn="just">
              <a:lnSpc>
                <a:spcPct val="100000"/>
              </a:lnSpc>
            </a:pPr>
            <a:r>
              <a:rPr lang="cs-CZ" sz="1800" dirty="false">
                <a:solidFill>
                  <a:schemeClr val="accent1"/>
                </a:solidFill>
              </a:rPr>
              <a:t>evaluace výsledků projektu,</a:t>
            </a:r>
          </a:p>
          <a:p>
            <a:pPr lvl="2" indent="-360000" algn="just">
              <a:lnSpc>
                <a:spcPct val="100000"/>
              </a:lnSpc>
            </a:pPr>
            <a:r>
              <a:rPr lang="cs-CZ" sz="1800" dirty="false">
                <a:solidFill>
                  <a:schemeClr val="accent1"/>
                </a:solidFill>
              </a:rPr>
              <a:t>povinnosti příjemců v oblasti informování a komunikace, včetně        povinných prvků vizuální identity OPZ+ </a:t>
            </a:r>
            <a:r>
              <a:rPr lang="cs-CZ" sz="1800" b="true" dirty="false">
                <a:solidFill>
                  <a:schemeClr val="accent1"/>
                </a:solidFill>
              </a:rPr>
              <a:t>- generátor publicity již funkční</a:t>
            </a:r>
          </a:p>
          <a:p>
            <a:pPr lvl="2" indent="-360000" algn="just">
              <a:lnSpc>
                <a:spcPct val="100000"/>
              </a:lnSpc>
            </a:pPr>
            <a:r>
              <a:rPr lang="cs-CZ" sz="1800" dirty="false">
                <a:solidFill>
                  <a:schemeClr val="accent1"/>
                </a:solidFill>
              </a:rPr>
              <a:t>veřejnou podporu a podporu de minimis,</a:t>
            </a:r>
          </a:p>
          <a:p>
            <a:pPr lvl="2" indent="-360000">
              <a:lnSpc>
                <a:spcPct val="100000"/>
              </a:lnSpc>
            </a:pPr>
            <a:r>
              <a:rPr lang="cs-CZ" sz="1800" dirty="false"/>
              <a:t>ukončení realizace projektu (včetně předčasného).</a:t>
            </a:r>
          </a:p>
          <a:p>
            <a:pPr lvl="2" indent="-360000">
              <a:lnSpc>
                <a:spcPct val="100000"/>
              </a:lnSpc>
            </a:pPr>
            <a:r>
              <a:rPr lang="cs-CZ" sz="1800" dirty="false">
                <a:solidFill>
                  <a:schemeClr val="accent1"/>
                </a:solidFill>
              </a:rPr>
              <a:t>Partnerství na úrovni projektu</a:t>
            </a:r>
          </a:p>
          <a:p>
            <a:pPr lvl="2" indent="-360000">
              <a:lnSpc>
                <a:spcPct val="100000"/>
              </a:lnSpc>
            </a:pPr>
            <a:r>
              <a:rPr lang="cs-CZ" sz="1800" dirty="false">
                <a:solidFill>
                  <a:schemeClr val="accent1"/>
                </a:solidFill>
              </a:rPr>
              <a:t>Kontroly na místě</a:t>
            </a:r>
          </a:p>
          <a:p>
            <a:pPr lvl="2" indent="-360000">
              <a:lnSpc>
                <a:spcPct val="100000"/>
              </a:lnSpc>
            </a:pPr>
            <a:r>
              <a:rPr lang="cs-CZ" sz="1800" dirty="false">
                <a:solidFill>
                  <a:schemeClr val="accent1"/>
                </a:solidFill>
              </a:rPr>
              <a:t>Uchovávání dokumentů</a:t>
            </a:r>
            <a:br>
              <a:rPr lang="cs-CZ" sz="1800" dirty="false">
                <a:effectLst/>
                <a:latin typeface="Segoe UI" panose="020B0502040204020203" pitchFamily="34" charset="0"/>
              </a:rPr>
            </a:br>
            <a:endParaRPr lang="cs-CZ" sz="18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12</a:t>
            </a:fld>
            <a:endParaRPr lang="cs-CZ" dirty="false"/>
          </a:p>
        </p:txBody>
      </p:sp>
    </p:spTree>
    <p:extLst>
      <p:ext uri="{BB962C8B-B14F-4D97-AF65-F5344CB8AC3E}">
        <p14:creationId xmlns:p14="http://schemas.microsoft.com/office/powerpoint/2010/main" val="379016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Specifická část pravidel pro příjemce</a:t>
            </a:r>
          </a:p>
        </p:txBody>
      </p:sp>
      <p:sp>
        <p:nvSpPr>
          <p:cNvPr id="3" name="Zástupný symbol pro obsah 2"/>
          <p:cNvSpPr>
            <a:spLocks noGrp="true"/>
          </p:cNvSpPr>
          <p:nvPr>
            <p:ph idx="1"/>
          </p:nvPr>
        </p:nvSpPr>
        <p:spPr>
          <a:xfrm>
            <a:off x="540000" y="1268760"/>
            <a:ext cx="8064000" cy="5589240"/>
          </a:xfrm>
        </p:spPr>
        <p:txBody>
          <a:bodyPr/>
          <a:lstStyle/>
          <a:p>
            <a:pPr indent="-360000">
              <a:lnSpc>
                <a:spcPct val="100000"/>
              </a:lnSpc>
            </a:pPr>
            <a:r>
              <a:rPr lang="cs-CZ" sz="1600" b="true" dirty="false"/>
              <a:t>https://www.esfcr.cz/pravidla-pro-zadatele-a-prijemce-opz-plus/-/dokument/18068507</a:t>
            </a:r>
            <a:br>
              <a:rPr lang="cs-CZ" sz="1600" b="true" dirty="false"/>
            </a:br>
            <a:br>
              <a:rPr lang="cs-CZ" sz="1600" b="true" dirty="false"/>
            </a:br>
            <a:endParaRPr lang="cs-CZ" sz="1600" b="true" dirty="false"/>
          </a:p>
          <a:p>
            <a:pPr indent="-360000" algn="just">
              <a:lnSpc>
                <a:spcPct val="100000"/>
              </a:lnSpc>
            </a:pPr>
            <a:r>
              <a:rPr lang="cs-CZ" sz="1800" dirty="false"/>
              <a:t>Pro výzvu č. 064 je závazná </a:t>
            </a:r>
            <a:r>
              <a:rPr lang="cs-CZ" sz="1800" b="true" dirty="false"/>
              <a:t>Specifická část pravidel pro žadatele a příjemce v rámci OPZ+ pro projekty s přímými a nepřímými náklady a pro projekty financované s využitím paušálních sazeb </a:t>
            </a:r>
          </a:p>
          <a:p>
            <a:pPr marL="558000" lvl="2" indent="0">
              <a:lnSpc>
                <a:spcPct val="100000"/>
              </a:lnSpc>
              <a:buNone/>
            </a:pPr>
            <a:endParaRPr lang="cs-CZ" sz="1400" dirty="false"/>
          </a:p>
          <a:p>
            <a:pPr indent="-360000">
              <a:lnSpc>
                <a:spcPct val="100000"/>
              </a:lnSpc>
            </a:pPr>
            <a:r>
              <a:rPr lang="cs-CZ" sz="1800" dirty="false"/>
              <a:t>Upravují:</a:t>
            </a:r>
          </a:p>
          <a:p>
            <a:pPr lvl="1"/>
            <a:r>
              <a:rPr lang="cs-CZ" sz="1800" dirty="false"/>
              <a:t>změny projektu,</a:t>
            </a:r>
          </a:p>
          <a:p>
            <a:pPr lvl="1"/>
            <a:r>
              <a:rPr lang="cs-CZ" sz="1800" dirty="false">
                <a:solidFill>
                  <a:schemeClr val="accent1"/>
                </a:solidFill>
              </a:rPr>
              <a:t>způsobilé výdaje, včetně jejich dokladování,</a:t>
            </a:r>
          </a:p>
          <a:p>
            <a:pPr lvl="1"/>
            <a:r>
              <a:rPr lang="cs-CZ" sz="1800" dirty="false"/>
              <a:t>finanční řízení projektu, včetně finančních toků.  </a:t>
            </a:r>
          </a:p>
          <a:p>
            <a:pPr indent="-360000">
              <a:lnSpc>
                <a:spcPct val="100000"/>
              </a:lnSpc>
            </a:pPr>
            <a:endParaRPr lang="cs-CZ" sz="18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13</a:t>
            </a:fld>
            <a:endParaRPr lang="cs-CZ" dirty="false"/>
          </a:p>
        </p:txBody>
      </p:sp>
    </p:spTree>
    <p:extLst>
      <p:ext uri="{BB962C8B-B14F-4D97-AF65-F5344CB8AC3E}">
        <p14:creationId xmlns:p14="http://schemas.microsoft.com/office/powerpoint/2010/main" val="127223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další příručky</a:t>
            </a:r>
          </a:p>
        </p:txBody>
      </p:sp>
      <p:sp>
        <p:nvSpPr>
          <p:cNvPr id="3" name="Zástupný symbol pro obsah 2"/>
          <p:cNvSpPr>
            <a:spLocks noGrp="true"/>
          </p:cNvSpPr>
          <p:nvPr>
            <p:ph idx="1"/>
          </p:nvPr>
        </p:nvSpPr>
        <p:spPr>
          <a:xfrm>
            <a:off x="251520" y="1340768"/>
            <a:ext cx="8604448" cy="5733256"/>
          </a:xfrm>
        </p:spPr>
        <p:txBody>
          <a:bodyPr/>
          <a:lstStyle/>
          <a:p>
            <a:pPr indent="-360000">
              <a:lnSpc>
                <a:spcPct val="100000"/>
              </a:lnSpc>
            </a:pPr>
            <a:r>
              <a:rPr lang="cs-CZ" sz="1800" dirty="false"/>
              <a:t>Tabulka obvyklých cen a mezd:</a:t>
            </a:r>
          </a:p>
          <a:p>
            <a:pPr lvl="2" indent="-360000">
              <a:lnSpc>
                <a:spcPct val="100000"/>
              </a:lnSpc>
              <a:spcAft>
                <a:spcPts val="1200"/>
              </a:spcAft>
            </a:pPr>
            <a:r>
              <a:rPr lang="it-IT" sz="1200" dirty="false">
                <a:hlinkClick r:id="rId3"/>
              </a:rPr>
              <a:t>Pravidla pro žadatele a příjemce - </a:t>
            </a:r>
            <a:r>
              <a:rPr lang="it-IT" sz="1200" dirty="false">
                <a:hlinkClick r:id="rId4"/>
              </a:rPr>
              <a:t>www.esfcr.cz</a:t>
            </a:r>
            <a:endParaRPr lang="cs-CZ" sz="1200" dirty="false"/>
          </a:p>
          <a:p>
            <a:pPr lvl="2" indent="-360000">
              <a:lnSpc>
                <a:spcPct val="100000"/>
              </a:lnSpc>
              <a:spcAft>
                <a:spcPts val="1200"/>
              </a:spcAft>
            </a:pPr>
            <a:r>
              <a:rPr lang="cs-CZ" sz="1800" dirty="false"/>
              <a:t>Pokyny k evidenci podpory poskytnuté účastníkům projektu: </a:t>
            </a:r>
          </a:p>
          <a:p>
            <a:pPr lvl="2" indent="-360000">
              <a:lnSpc>
                <a:spcPct val="100000"/>
              </a:lnSpc>
              <a:spcAft>
                <a:spcPts val="1200"/>
              </a:spcAft>
            </a:pPr>
            <a:r>
              <a:rPr lang="cs-CZ" sz="1200" dirty="false">
                <a:hlinkClick r:id="rId5"/>
              </a:rPr>
              <a:t>Monitorování podpořených osob - </a:t>
            </a:r>
            <a:r>
              <a:rPr lang="cs-CZ" sz="1200" dirty="false">
                <a:hlinkClick r:id="rId4"/>
              </a:rPr>
              <a:t>www.esfcr.cz</a:t>
            </a:r>
            <a:endParaRPr lang="cs-CZ" sz="1200" dirty="false"/>
          </a:p>
          <a:p>
            <a:pPr lvl="2" indent="-360000">
              <a:lnSpc>
                <a:spcPct val="100000"/>
              </a:lnSpc>
              <a:spcAft>
                <a:spcPts val="1200"/>
              </a:spcAft>
            </a:pPr>
            <a:r>
              <a:rPr lang="cs-CZ" sz="1800" dirty="false"/>
              <a:t>Pokyny k vyplnění zprávy o realizaci a žádosti o platbu: </a:t>
            </a:r>
          </a:p>
          <a:p>
            <a:pPr lvl="2" indent="-360000">
              <a:lnSpc>
                <a:spcPct val="100000"/>
              </a:lnSpc>
              <a:spcAft>
                <a:spcPts val="1200"/>
              </a:spcAft>
            </a:pPr>
            <a:r>
              <a:rPr lang="cs-CZ" sz="1200" dirty="false">
                <a:hlinkClick r:id="rId6"/>
              </a:rPr>
              <a:t>Formuláře a pokyny ke zprávě o realizaci projektu, žádosti o platbu a žádosti o změnu - </a:t>
            </a:r>
            <a:r>
              <a:rPr lang="cs-CZ" sz="1200" dirty="false">
                <a:hlinkClick r:id="rId4"/>
              </a:rPr>
              <a:t>www.esfcr.cz</a:t>
            </a:r>
            <a:endParaRPr lang="cs-CZ" sz="1200" dirty="false"/>
          </a:p>
          <a:p>
            <a:pPr lvl="2" indent="-360000">
              <a:lnSpc>
                <a:spcPct val="100000"/>
              </a:lnSpc>
              <a:spcAft>
                <a:spcPts val="1200"/>
              </a:spcAft>
            </a:pPr>
            <a:r>
              <a:rPr lang="cs-CZ" sz="1800" dirty="false"/>
              <a:t>Pokyny ke zpracování žádosti o změnu: </a:t>
            </a:r>
          </a:p>
          <a:p>
            <a:pPr lvl="2" indent="-360000">
              <a:lnSpc>
                <a:spcPct val="100000"/>
              </a:lnSpc>
              <a:spcAft>
                <a:spcPts val="1200"/>
              </a:spcAft>
            </a:pPr>
            <a:r>
              <a:rPr lang="cs-CZ" sz="1200" dirty="false">
                <a:hlinkClick r:id="rId6"/>
              </a:rPr>
              <a:t>Formuláře a pokyny ke zprávě o realizaci projektu, žádosti o platbu a žádosti o změnu - </a:t>
            </a:r>
            <a:r>
              <a:rPr lang="cs-CZ" sz="1200" dirty="false">
                <a:hlinkClick r:id="rId4"/>
              </a:rPr>
              <a:t>www.esfcr.cz</a:t>
            </a:r>
            <a:endParaRPr lang="cs-CZ" sz="1200" dirty="false"/>
          </a:p>
          <a:p>
            <a:pPr lvl="2" indent="-360000">
              <a:lnSpc>
                <a:spcPct val="100000"/>
              </a:lnSpc>
              <a:spcAft>
                <a:spcPts val="1200"/>
              </a:spcAft>
            </a:pPr>
            <a:r>
              <a:rPr lang="cs-CZ" sz="1800" dirty="false"/>
              <a:t>Šablony a vzory pro vizuální identitu: </a:t>
            </a:r>
          </a:p>
          <a:p>
            <a:pPr lvl="2" indent="-360000">
              <a:lnSpc>
                <a:spcPct val="100000"/>
              </a:lnSpc>
              <a:spcAft>
                <a:spcPts val="1200"/>
              </a:spcAft>
            </a:pPr>
            <a:r>
              <a:rPr lang="cs-CZ" sz="1200" dirty="false">
                <a:hlinkClick r:id="rId7"/>
              </a:rPr>
              <a:t>Šablony a vzory pro vizuální identitu - </a:t>
            </a:r>
            <a:r>
              <a:rPr lang="cs-CZ" sz="1200" dirty="false">
                <a:hlinkClick r:id="rId4"/>
              </a:rPr>
              <a:t>www.esfcr.cz</a:t>
            </a:r>
            <a:endParaRPr lang="cs-CZ" sz="1200" dirty="false"/>
          </a:p>
          <a:p>
            <a:pPr lvl="2" indent="-360000">
              <a:lnSpc>
                <a:spcPct val="100000"/>
              </a:lnSpc>
              <a:spcAft>
                <a:spcPts val="1200"/>
              </a:spcAft>
            </a:pPr>
            <a:r>
              <a:rPr lang="cs-CZ" sz="1800" dirty="false"/>
              <a:t>Formuláře z oblasti veřejné podpory a podpory de minimis:</a:t>
            </a:r>
          </a:p>
          <a:p>
            <a:pPr lvl="2" indent="-360000">
              <a:lnSpc>
                <a:spcPct val="100000"/>
              </a:lnSpc>
            </a:pPr>
            <a:r>
              <a:rPr lang="pl-PL" sz="1200" dirty="false">
                <a:hlinkClick r:id="rId8"/>
              </a:rPr>
              <a:t>Formuláře z oblasti veřejné podpory a podpory de minimis - www.esfcr.cz</a:t>
            </a:r>
            <a:endParaRPr lang="cs-CZ" sz="18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14</a:t>
            </a:fld>
            <a:endParaRPr lang="cs-CZ" dirty="false"/>
          </a:p>
        </p:txBody>
      </p:sp>
    </p:spTree>
    <p:extLst>
      <p:ext uri="{BB962C8B-B14F-4D97-AF65-F5344CB8AC3E}">
        <p14:creationId xmlns:p14="http://schemas.microsoft.com/office/powerpoint/2010/main" val="39208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kontroly na místě</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3407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KONTROLY NA MÍSTĚ</a:t>
            </a:r>
          </a:p>
        </p:txBody>
      </p:sp>
      <p:sp>
        <p:nvSpPr>
          <p:cNvPr id="3" name="Zástupný symbol pro obsah 2"/>
          <p:cNvSpPr>
            <a:spLocks noGrp="true"/>
          </p:cNvSpPr>
          <p:nvPr>
            <p:ph idx="1"/>
          </p:nvPr>
        </p:nvSpPr>
        <p:spPr>
          <a:xfrm>
            <a:off x="251520" y="1250778"/>
            <a:ext cx="8244000" cy="5103224"/>
          </a:xfrm>
        </p:spPr>
        <p:txBody>
          <a:bodyPr/>
          <a:lstStyle/>
          <a:p>
            <a:pPr marL="432000" lvl="1" indent="-432000" algn="just">
              <a:lnSpc>
                <a:spcPct val="100000"/>
              </a:lnSpc>
              <a:spcBef>
                <a:spcPts val="600"/>
              </a:spcBef>
              <a:spcAft>
                <a:spcPts val="1800"/>
              </a:spcAft>
              <a:buSzPct val="100000"/>
              <a:buFont typeface="Wingdings" panose="05000000000000000000" pitchFamily="2" charset="2"/>
              <a:buChar char=""/>
            </a:pPr>
            <a:r>
              <a:rPr lang="cs-CZ" sz="1800" dirty="false"/>
              <a:t>Příjemce a také partner jsou povinni umožnit ověření skutečností, které popisují v žádosti o podporu a zprávách o realizaci projektu či dalších dokumentech.</a:t>
            </a:r>
          </a:p>
          <a:p>
            <a:pPr marL="342900" lvl="1" indent="-342900" algn="just">
              <a:lnSpc>
                <a:spcPct val="100000"/>
              </a:lnSpc>
              <a:spcBef>
                <a:spcPts val="0"/>
              </a:spcBef>
              <a:spcAft>
                <a:spcPts val="0"/>
              </a:spcAft>
              <a:buSzPct val="100000"/>
              <a:buFont typeface="+mj-lt"/>
              <a:buAutoNum type="arabicPeriod"/>
            </a:pPr>
            <a:r>
              <a:rPr lang="cs-CZ" sz="1800" b="true" dirty="false"/>
              <a:t>Ohlášená kontrola </a:t>
            </a:r>
            <a:r>
              <a:rPr lang="cs-CZ" sz="1800" dirty="false"/>
              <a:t>-  Příjemce je dopředu informován</a:t>
            </a:r>
          </a:p>
          <a:p>
            <a:pPr marL="809625" lvl="1" indent="0" algn="just">
              <a:lnSpc>
                <a:spcPct val="100000"/>
              </a:lnSpc>
              <a:spcBef>
                <a:spcPts val="0"/>
              </a:spcBef>
              <a:spcAft>
                <a:spcPts val="0"/>
              </a:spcAft>
              <a:buSzPct val="100000"/>
              <a:buNone/>
            </a:pPr>
            <a:r>
              <a:rPr lang="cs-CZ" sz="1800" dirty="false"/>
              <a:t>o připravované kontrole, je mu poskytnut seznam </a:t>
            </a:r>
          </a:p>
          <a:p>
            <a:pPr marL="809625" lvl="1" indent="0" algn="just">
              <a:lnSpc>
                <a:spcPct val="100000"/>
              </a:lnSpc>
              <a:spcBef>
                <a:spcPts val="0"/>
              </a:spcBef>
              <a:spcAft>
                <a:spcPts val="0"/>
              </a:spcAft>
              <a:buSzPct val="100000"/>
              <a:buNone/>
            </a:pPr>
            <a:r>
              <a:rPr lang="cs-CZ" sz="1800" dirty="false"/>
              <a:t>potřebné dokumentace a časový </a:t>
            </a:r>
          </a:p>
          <a:p>
            <a:pPr marL="809625" lvl="1" indent="0" algn="just">
              <a:lnSpc>
                <a:spcPct val="100000"/>
              </a:lnSpc>
              <a:spcBef>
                <a:spcPts val="0"/>
              </a:spcBef>
              <a:spcAft>
                <a:spcPts val="1800"/>
              </a:spcAft>
              <a:buSzPct val="100000"/>
              <a:buNone/>
            </a:pPr>
            <a:r>
              <a:rPr lang="cs-CZ" sz="1800" dirty="false"/>
              <a:t>harmonogram kontroly.</a:t>
            </a:r>
          </a:p>
          <a:p>
            <a:pPr marL="342900" lvl="1" indent="-342900" algn="just">
              <a:lnSpc>
                <a:spcPct val="100000"/>
              </a:lnSpc>
              <a:spcBef>
                <a:spcPts val="600"/>
              </a:spcBef>
              <a:spcAft>
                <a:spcPts val="600"/>
              </a:spcAft>
              <a:buSzPct val="100000"/>
              <a:buFont typeface="+mj-lt"/>
              <a:buAutoNum type="arabicPeriod" startAt="2"/>
            </a:pPr>
            <a:r>
              <a:rPr lang="cs-CZ" sz="1800" b="true" dirty="false"/>
              <a:t>Neohlášená kontrola</a:t>
            </a:r>
            <a:r>
              <a:rPr lang="cs-CZ" sz="1800" dirty="false"/>
              <a:t> – zejména při ověřování</a:t>
            </a:r>
          </a:p>
          <a:p>
            <a:pPr marL="809625" lvl="1" indent="0" algn="just">
              <a:lnSpc>
                <a:spcPct val="100000"/>
              </a:lnSpc>
              <a:spcBef>
                <a:spcPts val="0"/>
              </a:spcBef>
              <a:spcAft>
                <a:spcPts val="1800"/>
              </a:spcAft>
              <a:buSzPct val="100000"/>
              <a:buNone/>
            </a:pPr>
            <a:r>
              <a:rPr lang="cs-CZ" sz="1800" dirty="false"/>
              <a:t>reálnosti probíhajících aktivit.</a:t>
            </a:r>
          </a:p>
          <a:p>
            <a:pPr marL="432000" lvl="1" indent="-432000" algn="just">
              <a:lnSpc>
                <a:spcPct val="100000"/>
              </a:lnSpc>
              <a:spcBef>
                <a:spcPts val="600"/>
              </a:spcBef>
              <a:spcAft>
                <a:spcPts val="600"/>
              </a:spcAft>
              <a:buSzPct val="100000"/>
              <a:buFont typeface="Wingdings" panose="05000000000000000000" pitchFamily="2" charset="2"/>
              <a:buChar char=""/>
            </a:pPr>
            <a:r>
              <a:rPr lang="cs-CZ" sz="1800" b="true" dirty="false"/>
              <a:t>Příjemce musí umožnit vstup </a:t>
            </a:r>
            <a:r>
              <a:rPr lang="cs-CZ" sz="1800" dirty="false"/>
              <a:t>kontrolou pověřeným osobám, včetně přístupu k veškeré dokumentaci týkající se projektu, a během realizace projektu, ale také po celou dobu, po kterou je povinen uchovávat dokumentaci projektu.</a:t>
            </a:r>
          </a:p>
          <a:p>
            <a:pPr marL="432000" lvl="1" indent="-432000" algn="just">
              <a:lnSpc>
                <a:spcPct val="100000"/>
              </a:lnSpc>
              <a:spcBef>
                <a:spcPts val="600"/>
              </a:spcBef>
              <a:spcAft>
                <a:spcPts val="600"/>
              </a:spcAft>
              <a:buSzPct val="100000"/>
              <a:buFont typeface="Wingdings" panose="05000000000000000000" pitchFamily="2" charset="2"/>
              <a:buChar char=""/>
            </a:pPr>
            <a:r>
              <a:rPr lang="cs-CZ" sz="1800" dirty="false"/>
              <a:t>Mimo tyto dvě kontroly může proběhnou také monitorovací návštěva po předchozí domluvě a kontrolu projektu může provést také např. Finanční úřad.</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16</a:t>
            </a:fld>
            <a:endParaRPr lang="cs-CZ" dirty="false"/>
          </a:p>
        </p:txBody>
      </p:sp>
      <p:pic>
        <p:nvPicPr>
          <p:cNvPr id="2050" name="Picture 2" descr="http://www.buchlovice.cz/vcely/obr/full_lupa.png"/>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5577408" y="2276872"/>
            <a:ext cx="259228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782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755576" y="2780928"/>
            <a:ext cx="7632040" cy="2088232"/>
          </a:xfrm>
        </p:spPr>
        <p:txBody>
          <a:bodyPr/>
          <a:lstStyle/>
          <a:p>
            <a:br>
              <a:rPr lang="cs-CZ" dirty="false"/>
            </a:br>
            <a:r>
              <a:rPr lang="cs-CZ" dirty="false"/>
              <a:t>změny projektu</a:t>
            </a:r>
            <a:br>
              <a:rPr lang="cs-CZ" dirty="false"/>
            </a:br>
            <a:br>
              <a:rPr lang="cs-CZ" b="false" baseline="0" dirty="false"/>
            </a:br>
            <a:endParaRPr lang="cs-CZ" sz="3200" b="false" cap="none" dirty="false"/>
          </a:p>
        </p:txBody>
      </p:sp>
    </p:spTree>
    <p:extLst>
      <p:ext uri="{BB962C8B-B14F-4D97-AF65-F5344CB8AC3E}">
        <p14:creationId xmlns:p14="http://schemas.microsoft.com/office/powerpoint/2010/main" val="1232034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6516216" y="1268760"/>
            <a:ext cx="1944216" cy="1944216"/>
          </a:xfrm>
          <a:prstGeom prst="rect">
            <a:avLst/>
          </a:prstGeom>
        </p:spPr>
      </p:pic>
      <p:sp>
        <p:nvSpPr>
          <p:cNvPr id="2" name="Nadpis 1"/>
          <p:cNvSpPr>
            <a:spLocks noGrp="true"/>
          </p:cNvSpPr>
          <p:nvPr>
            <p:ph type="title"/>
          </p:nvPr>
        </p:nvSpPr>
        <p:spPr/>
        <p:txBody>
          <a:bodyPr/>
          <a:lstStyle/>
          <a:p>
            <a:r>
              <a:rPr lang="cs-CZ" dirty="false"/>
              <a:t>Podstatné a Nepodstatné změny</a:t>
            </a:r>
          </a:p>
        </p:txBody>
      </p:sp>
      <p:sp>
        <p:nvSpPr>
          <p:cNvPr id="3" name="Zástupný symbol pro obsah 2"/>
          <p:cNvSpPr>
            <a:spLocks noGrp="true"/>
          </p:cNvSpPr>
          <p:nvPr>
            <p:ph idx="1"/>
          </p:nvPr>
        </p:nvSpPr>
        <p:spPr>
          <a:xfrm>
            <a:off x="251520" y="1268760"/>
            <a:ext cx="8278030" cy="5040560"/>
          </a:xfrm>
        </p:spPr>
        <p:txBody>
          <a:bodyPr>
            <a:noAutofit/>
          </a:bodyPr>
          <a:lstStyle/>
          <a:p>
            <a:r>
              <a:rPr lang="cs-CZ" b="true" dirty="false"/>
              <a:t>Nepodstatné změny:</a:t>
            </a:r>
          </a:p>
          <a:p>
            <a:pPr lvl="1">
              <a:spcAft>
                <a:spcPts val="1200"/>
              </a:spcAft>
            </a:pPr>
            <a:r>
              <a:rPr lang="cs-CZ" dirty="false"/>
              <a:t>Některé změny nepodléhají předchozímu souhlasu ŘO, některé nepodstatné změny je nutné vést změnovým řízením v systému</a:t>
            </a:r>
          </a:p>
          <a:p>
            <a:pPr marL="432000" lvl="1" indent="-432000">
              <a:lnSpc>
                <a:spcPts val="2880"/>
              </a:lnSpc>
              <a:spcBef>
                <a:spcPts val="600"/>
              </a:spcBef>
              <a:spcAft>
                <a:spcPts val="600"/>
              </a:spcAft>
              <a:buSzPct val="100000"/>
              <a:buFont typeface="Wingdings" panose="05000000000000000000" pitchFamily="2" charset="2"/>
              <a:buChar char=""/>
            </a:pPr>
            <a:r>
              <a:rPr lang="cs-CZ" sz="2400" b="true" dirty="false"/>
              <a:t>Podstatné změny:</a:t>
            </a:r>
          </a:p>
          <a:p>
            <a:pPr lvl="1"/>
            <a:r>
              <a:rPr lang="cs-CZ" dirty="false"/>
              <a:t>před jejich provedením nezbytný souhlas ŘO</a:t>
            </a:r>
          </a:p>
          <a:p>
            <a:pPr lvl="1"/>
            <a:r>
              <a:rPr lang="cs-CZ" dirty="false"/>
              <a:t>mají vliv na charakter projektu, na splnění cílů projektu či dobu realizace projektu</a:t>
            </a:r>
          </a:p>
          <a:p>
            <a:pPr lvl="1"/>
            <a:r>
              <a:rPr lang="cs-CZ" dirty="false"/>
              <a:t>v některých případech vyžadují vydání Změnového právního aktu</a:t>
            </a:r>
            <a:br>
              <a:rPr lang="cs-CZ" dirty="false"/>
            </a:br>
            <a:endParaRPr lang="cs-CZ" dirty="false"/>
          </a:p>
          <a:p>
            <a:pPr marL="252000" lvl="2" indent="0" algn="just">
              <a:lnSpc>
                <a:spcPct val="100000"/>
              </a:lnSpc>
              <a:spcBef>
                <a:spcPts val="600"/>
              </a:spcBef>
              <a:spcAft>
                <a:spcPts val="600"/>
              </a:spcAft>
              <a:buSzPct val="100000"/>
              <a:buNone/>
            </a:pPr>
            <a:r>
              <a:rPr lang="cs-CZ" dirty="false">
                <a:solidFill>
                  <a:srgbClr val="FF0000"/>
                </a:solidFill>
              </a:rPr>
              <a:t>POZOR: </a:t>
            </a:r>
            <a:r>
              <a:rPr lang="cs-CZ" dirty="false"/>
              <a:t>Rozlišení, zda se jedná o podstatnou či nepodstatnou změnu, může být někdy problematické. V případě nejistoty konzultovat plánovanou změnu v dostatečném časovém předstihu </a:t>
            </a:r>
            <a:br>
              <a:rPr lang="cs-CZ" dirty="false"/>
            </a:br>
            <a:r>
              <a:rPr lang="cs-CZ" dirty="false"/>
              <a:t>s projektovým manažerem projektu!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18</a:t>
            </a:fld>
            <a:endParaRPr lang="cs-CZ" dirty="false"/>
          </a:p>
        </p:txBody>
      </p:sp>
    </p:spTree>
    <p:extLst>
      <p:ext uri="{BB962C8B-B14F-4D97-AF65-F5344CB8AC3E}">
        <p14:creationId xmlns:p14="http://schemas.microsoft.com/office/powerpoint/2010/main" val="1164978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1" name="Picture 3"/>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9149" r="2714"/>
          <a:stretch/>
        </p:blipFill>
        <p:spPr bwMode="auto">
          <a:xfrm>
            <a:off x="4283968" y="1253173"/>
            <a:ext cx="4860032" cy="231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Nepodstatné změny I</a:t>
            </a:r>
          </a:p>
        </p:txBody>
      </p:sp>
      <p:sp>
        <p:nvSpPr>
          <p:cNvPr id="3" name="Zástupný symbol pro obsah 2"/>
          <p:cNvSpPr>
            <a:spLocks noGrp="true"/>
          </p:cNvSpPr>
          <p:nvPr>
            <p:ph idx="1"/>
          </p:nvPr>
        </p:nvSpPr>
        <p:spPr>
          <a:xfrm>
            <a:off x="179512" y="1700808"/>
            <a:ext cx="8712968" cy="4419192"/>
          </a:xfrm>
        </p:spPr>
        <p:txBody>
          <a:bodyPr/>
          <a:lstStyle/>
          <a:p>
            <a:r>
              <a:rPr lang="cs-CZ" dirty="false"/>
              <a:t>Žádost o změně se podává </a:t>
            </a:r>
            <a:br>
              <a:rPr lang="cs-CZ" dirty="false"/>
            </a:br>
            <a:r>
              <a:rPr lang="cs-CZ" b="true" dirty="false"/>
              <a:t>neprodleně v případě</a:t>
            </a:r>
            <a:r>
              <a:rPr lang="cs-CZ" dirty="false"/>
              <a:t>:</a:t>
            </a:r>
            <a:br>
              <a:rPr lang="cs-CZ" dirty="false"/>
            </a:br>
            <a:endParaRPr lang="cs-CZ" dirty="false"/>
          </a:p>
          <a:p>
            <a:pPr lvl="1">
              <a:spcAft>
                <a:spcPts val="1200"/>
              </a:spcAft>
            </a:pPr>
            <a:r>
              <a:rPr lang="cs-CZ" dirty="false"/>
              <a:t>změny sídla příjemce podpory;</a:t>
            </a:r>
          </a:p>
          <a:p>
            <a:pPr lvl="1" algn="just">
              <a:spcAft>
                <a:spcPts val="1200"/>
              </a:spcAft>
            </a:pPr>
            <a:r>
              <a:rPr lang="cs-CZ" dirty="false"/>
              <a:t>změny kontaktní osoby projektu (včetně změny kontaktních údajů – telefon, e-mail) či adresy pro doručení písemností;</a:t>
            </a:r>
          </a:p>
          <a:p>
            <a:pPr lvl="1">
              <a:spcAft>
                <a:spcPts val="1200"/>
              </a:spcAft>
            </a:pPr>
            <a:r>
              <a:rPr lang="cs-CZ" dirty="false"/>
              <a:t>změny v osobách vykonávajících funkci statutárního orgánu příjemce;</a:t>
            </a:r>
          </a:p>
          <a:p>
            <a:pPr lvl="1" algn="just">
              <a:spcAft>
                <a:spcPts val="1200"/>
              </a:spcAft>
            </a:pPr>
            <a:r>
              <a:rPr lang="cs-CZ" dirty="false"/>
              <a:t>změny názvu příjemce </a:t>
            </a:r>
            <a:r>
              <a:rPr lang="cs-CZ" sz="1800" dirty="false"/>
              <a:t>(blíže viz kap. 5.1.3 Specifických pravidel =&gt; </a:t>
            </a:r>
            <a:br>
              <a:rPr lang="cs-CZ" sz="1800" dirty="false"/>
            </a:br>
            <a:r>
              <a:rPr lang="cs-CZ" sz="1600" dirty="false"/>
              <a:t>někdy se jedná o podstatnou změnu, např.: fúze, rozdělení nebo převodu jmění na společníka atd.)</a:t>
            </a:r>
          </a:p>
          <a:p>
            <a:pPr lvl="1"/>
            <a:endParaRPr lang="cs-CZ" dirty="false"/>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19</a:t>
            </a:fld>
            <a:endParaRPr lang="cs-CZ" dirty="false"/>
          </a:p>
        </p:txBody>
      </p:sp>
    </p:spTree>
    <p:extLst>
      <p:ext uri="{BB962C8B-B14F-4D97-AF65-F5344CB8AC3E}">
        <p14:creationId xmlns:p14="http://schemas.microsoft.com/office/powerpoint/2010/main" val="744784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Co nás dnes čeká – </a:t>
            </a:r>
            <a:r>
              <a:rPr lang="cs-CZ" dirty="false">
                <a:solidFill>
                  <a:schemeClr val="tx2">
                    <a:lumMod val="75000"/>
                  </a:schemeClr>
                </a:solidFill>
              </a:rPr>
              <a:t>dvě prezentace</a:t>
            </a:r>
          </a:p>
        </p:txBody>
      </p:sp>
      <p:sp>
        <p:nvSpPr>
          <p:cNvPr id="3" name="Zástupný symbol pro obsah 2"/>
          <p:cNvSpPr>
            <a:spLocks noGrp="true"/>
          </p:cNvSpPr>
          <p:nvPr>
            <p:ph idx="1"/>
          </p:nvPr>
        </p:nvSpPr>
        <p:spPr>
          <a:xfrm>
            <a:off x="611560" y="1340768"/>
            <a:ext cx="8064000" cy="5229200"/>
          </a:xfrm>
          <a:noFill/>
        </p:spPr>
        <p:txBody>
          <a:bodyPr numCol="2"/>
          <a:lstStyle/>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sp>
        <p:nvSpPr>
          <p:cNvPr id="5" name="Zástupný symbol pro obsah 2"/>
          <p:cNvSpPr txBox="true">
            <a:spLocks/>
          </p:cNvSpPr>
          <p:nvPr/>
        </p:nvSpPr>
        <p:spPr>
          <a:xfrm>
            <a:off x="395536" y="1472977"/>
            <a:ext cx="8352928" cy="5085184"/>
          </a:xfrm>
          <a:prstGeom prst="rect">
            <a:avLst/>
          </a:prstGeom>
          <a:noFill/>
        </p:spPr>
        <p:txBody>
          <a:bodyPr vert="horz" lIns="0" tIns="0" rIns="0" bIns="0" numCol="1"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Aft>
                <a:spcPts val="1800"/>
              </a:spcAft>
              <a:buClr>
                <a:schemeClr val="accent1"/>
              </a:buClr>
              <a:buNone/>
            </a:pPr>
            <a:r>
              <a:rPr lang="cs-CZ" sz="2000" dirty="false"/>
              <a:t>Je povinností ŘO zrealizovat ke každé vyhlášené otevřené výzvě zejména dva typy seminářů pro příjemce: </a:t>
            </a:r>
          </a:p>
          <a:p>
            <a:pPr marL="457200" indent="-457200" algn="just">
              <a:spcAft>
                <a:spcPts val="1800"/>
              </a:spcAft>
              <a:buClr>
                <a:schemeClr val="accent1"/>
              </a:buClr>
              <a:buFont typeface="+mj-lt"/>
              <a:buAutoNum type="arabicPeriod"/>
            </a:pPr>
            <a:r>
              <a:rPr lang="cs-CZ" sz="2000" dirty="false"/>
              <a:t>Seminář s návazností na vydávání právních aktů na projekty vybrané k podpoře; </a:t>
            </a:r>
            <a:r>
              <a:rPr lang="cs-CZ" sz="2000" b="true" dirty="false"/>
              <a:t>účelem semináře je seznámit příjemce </a:t>
            </a:r>
            <a:br>
              <a:rPr lang="cs-CZ" sz="2000" b="true" dirty="false"/>
            </a:br>
            <a:r>
              <a:rPr lang="cs-CZ" sz="2000" b="true" dirty="false"/>
              <a:t>s podmínkami a pravidly OPZ+ stanovenými pro realizaci projektů</a:t>
            </a:r>
            <a:r>
              <a:rPr lang="cs-CZ" sz="2000" dirty="false"/>
              <a:t>, ovšem zpravidla bez prezentace konkrétního obsahu a rozsahu monitoringu projektů; </a:t>
            </a:r>
          </a:p>
          <a:p>
            <a:pPr marL="457200" indent="-457200" algn="just">
              <a:buClr>
                <a:schemeClr val="tx1"/>
              </a:buClr>
              <a:buFont typeface="+mj-lt"/>
              <a:buAutoNum type="arabicPeriod"/>
            </a:pPr>
            <a:r>
              <a:rPr lang="cs-CZ" sz="2000" dirty="false"/>
              <a:t>Seminář s návaznosti na povinnost předložit první zprávu </a:t>
            </a:r>
            <a:br>
              <a:rPr lang="cs-CZ" sz="2000" dirty="false"/>
            </a:br>
            <a:r>
              <a:rPr lang="cs-CZ" sz="2000" dirty="false"/>
              <a:t>o realizaci a žádost o platbu týkající se projektu; účelem semináře je poskytnout příjemcům návod, </a:t>
            </a:r>
            <a:r>
              <a:rPr lang="cs-CZ" sz="2000" b="true" dirty="false"/>
              <a:t>jak zpracovat vše potřebné pro předkládání zpráv o realizaci projektu a žádostí o platbu. </a:t>
            </a:r>
          </a:p>
        </p:txBody>
      </p:sp>
    </p:spTree>
    <p:extLst>
      <p:ext uri="{BB962C8B-B14F-4D97-AF65-F5344CB8AC3E}">
        <p14:creationId xmlns:p14="http://schemas.microsoft.com/office/powerpoint/2010/main" val="1955066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3074" name="Picture 2"/>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4452"/>
          <a:stretch/>
        </p:blipFill>
        <p:spPr bwMode="auto">
          <a:xfrm>
            <a:off x="4433093" y="1261640"/>
            <a:ext cx="4722664" cy="2177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Nepodstatné změny II</a:t>
            </a:r>
          </a:p>
        </p:txBody>
      </p:sp>
      <p:sp>
        <p:nvSpPr>
          <p:cNvPr id="3" name="Zástupný symbol pro obsah 2"/>
          <p:cNvSpPr>
            <a:spLocks noGrp="true"/>
          </p:cNvSpPr>
          <p:nvPr>
            <p:ph idx="1"/>
          </p:nvPr>
        </p:nvSpPr>
        <p:spPr>
          <a:xfrm>
            <a:off x="360000" y="1700808"/>
            <a:ext cx="8532480" cy="4707224"/>
          </a:xfrm>
        </p:spPr>
        <p:txBody>
          <a:bodyPr/>
          <a:lstStyle/>
          <a:p>
            <a:r>
              <a:rPr lang="cs-CZ" dirty="false"/>
              <a:t>Žádost o změně se podává </a:t>
            </a:r>
            <a:br>
              <a:rPr lang="cs-CZ" dirty="false"/>
            </a:br>
            <a:r>
              <a:rPr lang="cs-CZ" sz="2200" b="true" dirty="false"/>
              <a:t>nejpozději 10 pracovních</a:t>
            </a:r>
            <a:br>
              <a:rPr lang="cs-CZ" sz="2200" b="true" dirty="false"/>
            </a:br>
            <a:r>
              <a:rPr lang="cs-CZ" sz="2200" b="true" dirty="false"/>
              <a:t>dní před termínem podání</a:t>
            </a:r>
            <a:br>
              <a:rPr lang="cs-CZ" sz="2200" b="true" dirty="false"/>
            </a:br>
            <a:r>
              <a:rPr lang="cs-CZ" sz="2200" b="true" dirty="false"/>
              <a:t>nejbližší Zprávy o realizaci:</a:t>
            </a:r>
            <a:br>
              <a:rPr lang="cs-CZ" dirty="false"/>
            </a:br>
            <a:endParaRPr lang="cs-CZ" dirty="false"/>
          </a:p>
          <a:p>
            <a:r>
              <a:rPr lang="cs-CZ" sz="2000" dirty="false"/>
              <a:t>změny rozpočtu projektu (přesun prostředků mezi položkami, vytváření nových položek) v rámci jedné kapitoly rozpočtu; </a:t>
            </a:r>
          </a:p>
          <a:p>
            <a:r>
              <a:rPr lang="cs-CZ" sz="2000" dirty="false"/>
              <a:t>přesunu prostředků mezi jednotlivými kapitolami rozpočtu (s výjimkou položek na „Mzdové příspěvky“ financovaných s využitím jednotkových nákladů) do výše 25 % celkových přímých nákladů projektu</a:t>
            </a:r>
          </a:p>
          <a:p>
            <a:endParaRPr lang="cs-CZ" sz="19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20</a:t>
            </a:fld>
            <a:endParaRPr lang="cs-CZ" dirty="false"/>
          </a:p>
        </p:txBody>
      </p:sp>
    </p:spTree>
    <p:extLst>
      <p:ext uri="{BB962C8B-B14F-4D97-AF65-F5344CB8AC3E}">
        <p14:creationId xmlns:p14="http://schemas.microsoft.com/office/powerpoint/2010/main" val="2185062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4098"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92662"/>
            <a:ext cx="4675609" cy="220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Nepodstatné změny III</a:t>
            </a:r>
          </a:p>
        </p:txBody>
      </p:sp>
      <p:sp>
        <p:nvSpPr>
          <p:cNvPr id="3" name="Zástupný symbol pro obsah 2"/>
          <p:cNvSpPr>
            <a:spLocks noGrp="true"/>
          </p:cNvSpPr>
          <p:nvPr>
            <p:ph idx="1"/>
          </p:nvPr>
        </p:nvSpPr>
        <p:spPr>
          <a:xfrm>
            <a:off x="323528" y="1213916"/>
            <a:ext cx="8496944" cy="5743476"/>
          </a:xfrm>
        </p:spPr>
        <p:txBody>
          <a:bodyPr/>
          <a:lstStyle/>
          <a:p>
            <a:pPr>
              <a:spcAft>
                <a:spcPts val="1200"/>
              </a:spcAft>
            </a:pPr>
            <a:r>
              <a:rPr lang="cs-CZ" dirty="false"/>
              <a:t>Další typy nepodstatných změn</a:t>
            </a:r>
            <a:r>
              <a:rPr lang="cs-CZ" b="true" dirty="false"/>
              <a:t>:</a:t>
            </a:r>
            <a:endParaRPr lang="cs-CZ" dirty="false"/>
          </a:p>
          <a:p>
            <a:pPr marL="814388" lvl="1" indent="-306388">
              <a:spcBef>
                <a:spcPts val="600"/>
              </a:spcBef>
            </a:pPr>
            <a:r>
              <a:rPr lang="cs-CZ" sz="1900" dirty="false"/>
              <a:t>změna místa realizace </a:t>
            </a:r>
          </a:p>
          <a:p>
            <a:pPr marL="814388" lvl="1" indent="-306388">
              <a:spcBef>
                <a:spcPts val="600"/>
              </a:spcBef>
            </a:pPr>
            <a:endParaRPr lang="cs-CZ" sz="1900" dirty="false"/>
          </a:p>
          <a:p>
            <a:pPr marL="814388" lvl="1" indent="-306388">
              <a:spcBef>
                <a:spcPts val="600"/>
              </a:spcBef>
            </a:pPr>
            <a:endParaRPr lang="cs-CZ" sz="1900" dirty="false"/>
          </a:p>
          <a:p>
            <a:pPr marL="814388" lvl="1" indent="-306388">
              <a:spcBef>
                <a:spcPts val="600"/>
              </a:spcBef>
            </a:pPr>
            <a:r>
              <a:rPr lang="cs-CZ" sz="1900" dirty="false"/>
              <a:t>navýšení počtu osob z cílové skupiny, které jsou do projektu zapojeny; </a:t>
            </a:r>
          </a:p>
          <a:p>
            <a:pPr marL="814388" lvl="1" indent="-306388" algn="just"/>
            <a:r>
              <a:rPr lang="cs-CZ" sz="1900" dirty="false">
                <a:solidFill>
                  <a:srgbClr val="FF0000"/>
                </a:solidFill>
              </a:rPr>
              <a:t>změna ve způsobu provádění klíčových aktivit, která nemá negativní dopad na plnění cílů projektu</a:t>
            </a:r>
          </a:p>
          <a:p>
            <a:pPr marL="814388" lvl="1" indent="-306388" algn="just"/>
            <a:r>
              <a:rPr lang="cs-CZ" sz="1900" dirty="false"/>
              <a:t>změny smluv o partnerství</a:t>
            </a:r>
          </a:p>
          <a:p>
            <a:pPr marL="814388" lvl="1" indent="-306388" algn="just"/>
            <a:r>
              <a:rPr lang="cs-CZ" sz="1900" dirty="false"/>
              <a:t>vypuštění partnera z realizace projektu, pokud tato změna nevyžaduje navýšení částky veřejné podpory přidělené v právním aktu příjemci nebo nějakému z partnerů;</a:t>
            </a:r>
          </a:p>
          <a:p>
            <a:pPr marL="814388" lvl="1" indent="-306388" algn="just"/>
            <a:r>
              <a:rPr lang="cs-CZ" sz="1900" dirty="false"/>
              <a:t>změna týkající se plátcovství daně z přidané hodnoty příjemce či partnera s finančním příspěvkem</a:t>
            </a:r>
          </a:p>
          <a:p>
            <a:pPr marL="414000" lvl="1" indent="0" algn="just">
              <a:buNone/>
            </a:pPr>
            <a:r>
              <a:rPr lang="cs-CZ" sz="2800" dirty="false"/>
              <a:t>*</a:t>
            </a:r>
            <a:r>
              <a:rPr lang="cs-CZ" sz="1800" dirty="false"/>
              <a:t> </a:t>
            </a:r>
            <a:r>
              <a:rPr lang="cs-CZ" sz="1400" dirty="false"/>
              <a:t>K </a:t>
            </a:r>
            <a:r>
              <a:rPr lang="cs-CZ" sz="1400" dirty="false" err="true"/>
              <a:t>ŽoZ</a:t>
            </a:r>
            <a:r>
              <a:rPr lang="cs-CZ" sz="1400" dirty="false"/>
              <a:t> je vhodné přiložit dokument s navrhovaným zněním aktivit – například v režimu změn</a:t>
            </a:r>
            <a:endParaRPr lang="cs-CZ" sz="16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21</a:t>
            </a:fld>
            <a:endParaRPr lang="cs-CZ" dirty="false"/>
          </a:p>
        </p:txBody>
      </p:sp>
    </p:spTree>
    <p:extLst>
      <p:ext uri="{BB962C8B-B14F-4D97-AF65-F5344CB8AC3E}">
        <p14:creationId xmlns:p14="http://schemas.microsoft.com/office/powerpoint/2010/main" val="2543394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Nepodstatné změny IV</a:t>
            </a:r>
          </a:p>
        </p:txBody>
      </p:sp>
      <p:sp>
        <p:nvSpPr>
          <p:cNvPr id="3" name="Zástupný symbol pro obsah 2"/>
          <p:cNvSpPr>
            <a:spLocks noGrp="true"/>
          </p:cNvSpPr>
          <p:nvPr>
            <p:ph idx="1"/>
          </p:nvPr>
        </p:nvSpPr>
        <p:spPr>
          <a:xfrm>
            <a:off x="323528" y="1628800"/>
            <a:ext cx="8496944" cy="5328592"/>
          </a:xfrm>
        </p:spPr>
        <p:txBody>
          <a:bodyPr/>
          <a:lstStyle/>
          <a:p>
            <a:pPr marL="0" indent="0" algn="ctr">
              <a:lnSpc>
                <a:spcPct val="100000"/>
              </a:lnSpc>
              <a:spcAft>
                <a:spcPts val="2400"/>
              </a:spcAft>
              <a:buNone/>
            </a:pPr>
            <a:r>
              <a:rPr lang="cs-CZ" sz="2800"/>
              <a:t>Ať už se jedná o jakýkoliv typ nepodstatné </a:t>
            </a:r>
            <a:br>
              <a:rPr lang="cs-CZ" sz="2800"/>
            </a:br>
            <a:r>
              <a:rPr lang="cs-CZ" sz="2800"/>
              <a:t>(ale i podstatné změny), nejlepší je s dostatečným časovým předstihem před jejím provedením kontaktovat projektového manažera Vašeho projektu a domluvit se na podání a schválení změny.</a:t>
            </a:r>
            <a:endParaRPr lang="cs-CZ" sz="2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22</a:t>
            </a:fld>
            <a:endParaRPr lang="cs-CZ" dirty="false"/>
          </a:p>
        </p:txBody>
      </p:sp>
      <p:pic>
        <p:nvPicPr>
          <p:cNvPr id="1026" name="Picture 2">
            <a:extLst>
              <a:ext uri="{FF2B5EF4-FFF2-40B4-BE49-F238E27FC236}">
                <a16:creationId xmlns:a16="http://schemas.microsoft.com/office/drawing/2014/main" id="{03B2AC10-1C69-455A-82E4-32C1F8D07DFB}"/>
              </a:ext>
            </a:extLst>
          </p:cNvPr>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1590675" y="3789040"/>
            <a:ext cx="5962650"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780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0"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138441" y="1195602"/>
            <a:ext cx="2965180" cy="211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Podstatné změny I</a:t>
            </a:r>
          </a:p>
        </p:txBody>
      </p:sp>
      <p:sp>
        <p:nvSpPr>
          <p:cNvPr id="3" name="Zástupný symbol pro obsah 2"/>
          <p:cNvSpPr>
            <a:spLocks noGrp="true"/>
          </p:cNvSpPr>
          <p:nvPr>
            <p:ph idx="1"/>
          </p:nvPr>
        </p:nvSpPr>
        <p:spPr>
          <a:xfrm>
            <a:off x="395995" y="1193440"/>
            <a:ext cx="8208912" cy="5664560"/>
          </a:xfrm>
          <a:ln>
            <a:noFill/>
          </a:ln>
        </p:spPr>
        <p:txBody>
          <a:bodyPr/>
          <a:lstStyle/>
          <a:p>
            <a:r>
              <a:rPr lang="cs-CZ" dirty="false"/>
              <a:t>Podléhají předchozímu souhlasu ŘO, ale </a:t>
            </a:r>
            <a:br>
              <a:rPr lang="cs-CZ" dirty="false"/>
            </a:br>
            <a:r>
              <a:rPr lang="cs-CZ" dirty="false"/>
              <a:t>nevyžadují vydání změnového práv. aktu:</a:t>
            </a:r>
          </a:p>
          <a:p>
            <a:endParaRPr lang="cs-CZ" sz="1800" b="false" i="false" u="none" strike="noStrike" baseline="0" dirty="false">
              <a:solidFill>
                <a:srgbClr val="000000"/>
              </a:solidFill>
              <a:latin typeface="Arial" panose="020B0604020202020204" pitchFamily="34" charset="0"/>
            </a:endParaRPr>
          </a:p>
          <a:p>
            <a:endParaRPr lang="cs-CZ" sz="1800" dirty="false">
              <a:solidFill>
                <a:srgbClr val="000000"/>
              </a:solidFill>
              <a:latin typeface="Arial" panose="020B0604020202020204" pitchFamily="34" charset="0"/>
            </a:endParaRPr>
          </a:p>
          <a:p>
            <a:r>
              <a:rPr lang="cs-CZ" sz="1800" dirty="false"/>
              <a:t>Podstatné změny projektu jsou takové změny, které mají vliv na charakter projektu, na splnění cílů projektu či dobu realizace projektu. Z toho důvodu si ŘO vyhrazuje právo tyto změny schvalovat </a:t>
            </a:r>
          </a:p>
          <a:p>
            <a:pPr marL="540000" lvl="1">
              <a:lnSpc>
                <a:spcPct val="100000"/>
              </a:lnSpc>
              <a:spcBef>
                <a:spcPts val="0"/>
              </a:spcBef>
              <a:spcAft>
                <a:spcPts val="600"/>
              </a:spcAft>
            </a:pPr>
            <a:r>
              <a:rPr lang="cs-CZ" sz="1300" dirty="false"/>
              <a:t>změny v klíčových aktivitách, kdy se nejedná o technické aspekty spadající do nepodstatných změn; mezi podstatné změny kromě jiného vždy patří zrušení klíčové aktivity nebo přidání zcela nové klíčové aktivity;</a:t>
            </a:r>
          </a:p>
          <a:p>
            <a:pPr marL="540000" lvl="1">
              <a:lnSpc>
                <a:spcPct val="100000"/>
              </a:lnSpc>
              <a:spcBef>
                <a:spcPts val="0"/>
              </a:spcBef>
              <a:spcAft>
                <a:spcPts val="600"/>
              </a:spcAft>
            </a:pPr>
            <a:r>
              <a:rPr lang="cs-CZ" sz="1300" dirty="false"/>
              <a:t>zahrnutí nové cílové skupiny, tj. rozšíření projektu i na osoby, na které projekt původně zaměřen nebyl;</a:t>
            </a:r>
          </a:p>
          <a:p>
            <a:pPr marL="540000" lvl="1">
              <a:lnSpc>
                <a:spcPct val="100000"/>
              </a:lnSpc>
              <a:spcBef>
                <a:spcPts val="0"/>
              </a:spcBef>
              <a:spcAft>
                <a:spcPts val="600"/>
              </a:spcAft>
            </a:pPr>
            <a:r>
              <a:rPr lang="cs-CZ" sz="1300" dirty="false"/>
              <a:t>přesun prostředků mezi jednotlivými kapitolami rozpočtu (s výjimkou položek na „Mzdové příspěvky“ financovaných s využitím jednotkových nákladů) vyšší než 25 %;</a:t>
            </a:r>
          </a:p>
          <a:p>
            <a:pPr marL="540000" lvl="1">
              <a:lnSpc>
                <a:spcPct val="100000"/>
              </a:lnSpc>
              <a:spcBef>
                <a:spcPts val="0"/>
              </a:spcBef>
              <a:spcAft>
                <a:spcPts val="600"/>
              </a:spcAft>
            </a:pPr>
            <a:r>
              <a:rPr lang="cs-CZ" sz="1300" dirty="false"/>
              <a:t>přesun v rozpočtu mezi položkami na neinvestiční a investiční výdaje; </a:t>
            </a:r>
          </a:p>
          <a:p>
            <a:pPr marL="540000" lvl="1">
              <a:lnSpc>
                <a:spcPct val="100000"/>
              </a:lnSpc>
              <a:spcBef>
                <a:spcPts val="0"/>
              </a:spcBef>
              <a:spcAft>
                <a:spcPts val="600"/>
              </a:spcAft>
            </a:pPr>
            <a:r>
              <a:rPr lang="cs-CZ" sz="1300" dirty="false"/>
              <a:t> změna bankovního účtu projektu doložená dokladem/potvrzením o vlastnictví účtu;</a:t>
            </a:r>
          </a:p>
          <a:p>
            <a:pPr marL="540000" lvl="1">
              <a:lnSpc>
                <a:spcPct val="100000"/>
              </a:lnSpc>
              <a:spcBef>
                <a:spcPts val="0"/>
              </a:spcBef>
              <a:spcAft>
                <a:spcPts val="600"/>
              </a:spcAft>
            </a:pPr>
            <a:r>
              <a:rPr lang="cs-CZ" sz="1300" dirty="false"/>
              <a:t> změna ve vymezení sledovaných období (pokud se nemění termín ukončení realizace projektu a další</a:t>
            </a:r>
          </a:p>
          <a:p>
            <a:pPr marL="0" indent="0">
              <a:buNone/>
            </a:pPr>
            <a:endParaRPr lang="cs-CZ" sz="12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23</a:t>
            </a:fld>
            <a:endParaRPr lang="cs-CZ" dirty="false"/>
          </a:p>
        </p:txBody>
      </p:sp>
    </p:spTree>
    <p:extLst>
      <p:ext uri="{BB962C8B-B14F-4D97-AF65-F5344CB8AC3E}">
        <p14:creationId xmlns:p14="http://schemas.microsoft.com/office/powerpoint/2010/main" val="988340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změny II</a:t>
            </a:r>
          </a:p>
        </p:txBody>
      </p:sp>
      <p:sp>
        <p:nvSpPr>
          <p:cNvPr id="3" name="Zástupný symbol pro obsah 2"/>
          <p:cNvSpPr>
            <a:spLocks noGrp="true"/>
          </p:cNvSpPr>
          <p:nvPr>
            <p:ph idx="1"/>
          </p:nvPr>
        </p:nvSpPr>
        <p:spPr>
          <a:xfrm>
            <a:off x="351578" y="1348367"/>
            <a:ext cx="8064000" cy="4536024"/>
          </a:xfrm>
        </p:spPr>
        <p:txBody>
          <a:bodyPr/>
          <a:lstStyle/>
          <a:p>
            <a:r>
              <a:rPr lang="cs-CZ" dirty="false"/>
              <a:t>Podléhají předchozímu souhlasu </a:t>
            </a:r>
            <a:br>
              <a:rPr lang="cs-CZ" dirty="false"/>
            </a:br>
            <a:r>
              <a:rPr lang="cs-CZ" dirty="false"/>
              <a:t>ŘO a vyžadují vydání změnového</a:t>
            </a:r>
            <a:br>
              <a:rPr lang="cs-CZ" dirty="false"/>
            </a:br>
            <a:r>
              <a:rPr lang="cs-CZ" dirty="false"/>
              <a:t>právního aktu:</a:t>
            </a:r>
          </a:p>
          <a:p>
            <a:pPr lvl="1">
              <a:spcBef>
                <a:spcPts val="600"/>
              </a:spcBef>
              <a:spcAft>
                <a:spcPts val="600"/>
              </a:spcAft>
            </a:pPr>
            <a:r>
              <a:rPr lang="cs-CZ" dirty="false"/>
              <a:t>změna plánovaných výstupů a výsledků</a:t>
            </a:r>
            <a:br>
              <a:rPr lang="cs-CZ" dirty="false"/>
            </a:br>
            <a:r>
              <a:rPr lang="cs-CZ" dirty="false"/>
              <a:t>projektu (tj. cílových hodnot indikátorů); </a:t>
            </a:r>
          </a:p>
          <a:p>
            <a:pPr lvl="1">
              <a:spcBef>
                <a:spcPts val="600"/>
              </a:spcBef>
              <a:spcAft>
                <a:spcPts val="600"/>
              </a:spcAft>
            </a:pPr>
            <a:r>
              <a:rPr lang="cs-CZ" dirty="false"/>
              <a:t>změna termínu ukončení realizace projektu;</a:t>
            </a:r>
          </a:p>
          <a:p>
            <a:pPr lvl="1">
              <a:spcBef>
                <a:spcPts val="600"/>
              </a:spcBef>
              <a:spcAft>
                <a:spcPts val="600"/>
              </a:spcAft>
            </a:pPr>
            <a:r>
              <a:rPr lang="cs-CZ" dirty="false"/>
              <a:t>nahrazení partnera projektu jiným subjektem/subjekty…</a:t>
            </a:r>
          </a:p>
          <a:p>
            <a:pPr marL="180000" indent="0" algn="just">
              <a:buNone/>
            </a:pPr>
            <a:r>
              <a:rPr lang="cs-CZ" sz="2000" dirty="false"/>
              <a:t>Výčet změn projektu je uveden ve </a:t>
            </a:r>
            <a:r>
              <a:rPr lang="cs-CZ" sz="2000" dirty="false">
                <a:solidFill>
                  <a:srgbClr val="FF0000"/>
                </a:solidFill>
              </a:rPr>
              <a:t>Specifické části pravidel pro žadatele a příjemce v rámci OPZ+ pro projekty s přímými a nepřímými náklady a pro projekty financované s využitím paušálních sazeb</a:t>
            </a: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24</a:t>
            </a:fld>
            <a:endParaRPr lang="cs-CZ" dirty="false"/>
          </a:p>
        </p:txBody>
      </p:sp>
      <p:pic>
        <p:nvPicPr>
          <p:cNvPr id="1026"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5884465" y="1196752"/>
            <a:ext cx="3415682" cy="236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ástupný symbol pro obsah 2"/>
          <p:cNvSpPr txBox="true">
            <a:spLocks/>
          </p:cNvSpPr>
          <p:nvPr/>
        </p:nvSpPr>
        <p:spPr>
          <a:xfrm>
            <a:off x="179512" y="5497869"/>
            <a:ext cx="9324528" cy="123660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a:buChar char="I"/>
            </a:pPr>
            <a:r>
              <a:rPr lang="cs-CZ" sz="1600" dirty="false">
                <a:solidFill>
                  <a:srgbClr val="FF0000"/>
                </a:solidFill>
              </a:rPr>
              <a:t>Změny v osobě příjemce </a:t>
            </a:r>
            <a:r>
              <a:rPr lang="cs-CZ" sz="1600" dirty="false"/>
              <a:t>– řešeno podrobně ve </a:t>
            </a:r>
            <a:r>
              <a:rPr lang="cs-CZ" sz="1600" dirty="false" err="true"/>
              <a:t>Specif</a:t>
            </a:r>
            <a:r>
              <a:rPr lang="cs-CZ" sz="1600" dirty="false"/>
              <a:t>. pravidlech – může se jednat jak o podstatnou x nepodstatnou změnu.</a:t>
            </a:r>
          </a:p>
          <a:p>
            <a:pPr lvl="1">
              <a:buFont typeface="Wingdings"/>
              <a:buChar char="I"/>
            </a:pPr>
            <a:r>
              <a:rPr lang="cs-CZ" sz="1800" dirty="false">
                <a:latin typeface="Segoe UI" panose="020B0502040204020203" pitchFamily="34" charset="0"/>
              </a:rPr>
              <a:t>P</a:t>
            </a:r>
            <a:r>
              <a:rPr lang="cs-CZ" sz="1800" dirty="false">
                <a:effectLst/>
                <a:latin typeface="Segoe UI" panose="020B0502040204020203" pitchFamily="34" charset="0"/>
              </a:rPr>
              <a:t>odstatná změna je účinná až po schválení ŘO, nelze zpětně cokoliv upravit.</a:t>
            </a:r>
            <a:endParaRPr lang="cs-CZ" sz="1800" dirty="false">
              <a:effectLst/>
              <a:latin typeface="Arial" panose="020B0604020202020204" pitchFamily="34" charset="0"/>
            </a:endParaRPr>
          </a:p>
          <a:p>
            <a:pPr lvl="1">
              <a:buFont typeface="Wingdings"/>
              <a:buChar char="I"/>
            </a:pPr>
            <a:endParaRPr lang="cs-CZ" sz="1600" dirty="false"/>
          </a:p>
        </p:txBody>
      </p:sp>
    </p:spTree>
    <p:extLst>
      <p:ext uri="{BB962C8B-B14F-4D97-AF65-F5344CB8AC3E}">
        <p14:creationId xmlns:p14="http://schemas.microsoft.com/office/powerpoint/2010/main" val="2694517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projektu – závěrem I.</a:t>
            </a:r>
          </a:p>
        </p:txBody>
      </p:sp>
      <p:sp>
        <p:nvSpPr>
          <p:cNvPr id="3" name="Zástupný symbol pro obsah 2"/>
          <p:cNvSpPr>
            <a:spLocks noGrp="true"/>
          </p:cNvSpPr>
          <p:nvPr>
            <p:ph idx="1"/>
          </p:nvPr>
        </p:nvSpPr>
        <p:spPr>
          <a:xfrm>
            <a:off x="36000" y="1196632"/>
            <a:ext cx="8821592" cy="5544736"/>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2400" dirty="false"/>
              <a:t>ŘO může žádost o změnu: </a:t>
            </a:r>
          </a:p>
          <a:p>
            <a:pPr lvl="1" algn="just">
              <a:spcAft>
                <a:spcPts val="600"/>
              </a:spcAft>
            </a:pPr>
            <a:r>
              <a:rPr lang="cs-CZ" sz="1800" dirty="false"/>
              <a:t>v případě žádostí o nepodstatnou změnu potvrdit (vzít na vědomí v popisu v </a:t>
            </a:r>
            <a:r>
              <a:rPr lang="cs-CZ" sz="1800" dirty="false" err="true"/>
              <a:t>ZoR</a:t>
            </a:r>
            <a:r>
              <a:rPr lang="cs-CZ" sz="1800" dirty="false"/>
              <a:t> v případě kdy dle Pravidel není nutné podávat </a:t>
            </a:r>
            <a:r>
              <a:rPr lang="cs-CZ" sz="1800" dirty="false" err="true"/>
              <a:t>ŽoZ</a:t>
            </a:r>
            <a:r>
              <a:rPr lang="cs-CZ" sz="1800" dirty="false"/>
              <a:t>), vrátit k přepracování nebo zamítnout;</a:t>
            </a:r>
          </a:p>
          <a:p>
            <a:pPr lvl="1" algn="just">
              <a:spcAft>
                <a:spcPts val="600"/>
              </a:spcAft>
            </a:pPr>
            <a:r>
              <a:rPr lang="cs-CZ" sz="1800" dirty="false"/>
              <a:t>v případě žádostí o podstatnou změnu schválit, zamítnout nebo vrátit </a:t>
            </a:r>
            <a:br>
              <a:rPr lang="cs-CZ" sz="1800" dirty="false"/>
            </a:br>
            <a:r>
              <a:rPr lang="cs-CZ" sz="1800" dirty="false"/>
              <a:t>k přepracování;</a:t>
            </a:r>
          </a:p>
          <a:p>
            <a:pPr algn="just"/>
            <a:r>
              <a:rPr lang="cs-CZ" sz="2000" dirty="false"/>
              <a:t>Schválení žádosti o změnu rozpočtu není možné chápat jako souhlas se všemi výdaji, které příjemce do nově vytvořených či navýšených řádků rozpočtu bude následně nárokovat ke schválení. Posuzování způsobilosti výdaje probíhá vždy nad konkrétním nárokovaným výdajem v každé </a:t>
            </a:r>
            <a:r>
              <a:rPr lang="cs-CZ" sz="2000" dirty="false" err="true"/>
              <a:t>ŽoP</a:t>
            </a:r>
            <a:r>
              <a:rPr lang="cs-CZ" sz="2000" dirty="false"/>
              <a:t>. </a:t>
            </a:r>
          </a:p>
          <a:p>
            <a:pPr marL="0" indent="0" algn="just">
              <a:buNone/>
            </a:pPr>
            <a:endParaRPr lang="cs-CZ" sz="2000" b="true" dirty="false">
              <a:solidFill>
                <a:srgbClr val="FF0000"/>
              </a:solidFill>
            </a:endParaRPr>
          </a:p>
          <a:p>
            <a:pPr marL="0" indent="0" algn="just">
              <a:buNone/>
            </a:pPr>
            <a:r>
              <a:rPr lang="cs-CZ" sz="2000" b="true" dirty="false">
                <a:solidFill>
                  <a:srgbClr val="FF0000"/>
                </a:solidFill>
              </a:rPr>
              <a:t>	Schválení rozpočtových změn tedy způsobilost nezaručuje. </a:t>
            </a:r>
            <a:endParaRPr lang="cs-CZ" sz="1600" b="true" dirty="false">
              <a:solidFill>
                <a:srgbClr val="FF0000"/>
              </a:solidFill>
            </a:endParaRPr>
          </a:p>
          <a:p>
            <a:pPr lvl="1" algn="just">
              <a:spcAft>
                <a:spcPts val="600"/>
              </a:spcAft>
            </a:pPr>
            <a:endParaRPr lang="cs-CZ" sz="1800" dirty="false"/>
          </a:p>
          <a:p>
            <a:pPr lvl="1"/>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25</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14592" y="116632"/>
            <a:ext cx="1080120" cy="1080120"/>
          </a:xfrm>
          <a:prstGeom prst="rect">
            <a:avLst/>
          </a:prstGeom>
        </p:spPr>
      </p:pic>
      <p:pic>
        <p:nvPicPr>
          <p:cNvPr id="6" name="Obrázek 5"/>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258401" y="404664"/>
            <a:ext cx="1080120" cy="1080120"/>
          </a:xfrm>
          <a:prstGeom prst="rect">
            <a:avLst/>
          </a:prstGeom>
        </p:spPr>
      </p:pic>
    </p:spTree>
    <p:extLst>
      <p:ext uri="{BB962C8B-B14F-4D97-AF65-F5344CB8AC3E}">
        <p14:creationId xmlns:p14="http://schemas.microsoft.com/office/powerpoint/2010/main" val="4157815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projektu – závěrem II.</a:t>
            </a:r>
          </a:p>
        </p:txBody>
      </p:sp>
      <p:sp>
        <p:nvSpPr>
          <p:cNvPr id="3" name="Zástupný symbol pro obsah 2"/>
          <p:cNvSpPr>
            <a:spLocks noGrp="true"/>
          </p:cNvSpPr>
          <p:nvPr>
            <p:ph idx="1"/>
          </p:nvPr>
        </p:nvSpPr>
        <p:spPr>
          <a:xfrm>
            <a:off x="359480" y="1628800"/>
            <a:ext cx="7995172" cy="4320000"/>
          </a:xfrm>
        </p:spPr>
        <p:txBody>
          <a:bodyPr/>
          <a:lstStyle/>
          <a:p>
            <a:pPr marL="432000" lvl="1" indent="-432000" algn="just">
              <a:lnSpc>
                <a:spcPct val="100000"/>
              </a:lnSpc>
              <a:spcBef>
                <a:spcPts val="600"/>
              </a:spcBef>
              <a:spcAft>
                <a:spcPts val="2400"/>
              </a:spcAft>
              <a:buSzPct val="100000"/>
              <a:buFont typeface="Wingdings" panose="05000000000000000000" pitchFamily="2" charset="2"/>
              <a:buChar char=""/>
            </a:pPr>
            <a:r>
              <a:rPr lang="cs-CZ" dirty="false"/>
              <a:t>Všechny souvislosti jsou uvedeny v Obecné části pravidel pro žadatele a příjemce v rámci OPZ+, v části věnované zprávám o realizaci projektu.</a:t>
            </a:r>
          </a:p>
          <a:p>
            <a:pPr marL="432000" lvl="1" indent="-432000" algn="just">
              <a:lnSpc>
                <a:spcPct val="100000"/>
              </a:lnSpc>
              <a:spcBef>
                <a:spcPts val="600"/>
              </a:spcBef>
              <a:spcAft>
                <a:spcPts val="0"/>
              </a:spcAft>
              <a:buSzPct val="100000"/>
              <a:buFont typeface="Wingdings" panose="05000000000000000000" pitchFamily="2" charset="2"/>
              <a:buChar char=""/>
            </a:pPr>
            <a:r>
              <a:rPr lang="cs-CZ" dirty="false"/>
              <a:t>Projektový manažer Vašeho projektu </a:t>
            </a:r>
          </a:p>
          <a:p>
            <a:pPr marL="0" lvl="1" indent="0" algn="just">
              <a:lnSpc>
                <a:spcPct val="100000"/>
              </a:lnSpc>
              <a:spcBef>
                <a:spcPts val="600"/>
              </a:spcBef>
              <a:spcAft>
                <a:spcPts val="0"/>
              </a:spcAft>
              <a:buSzPct val="100000"/>
              <a:buNone/>
            </a:pPr>
            <a:r>
              <a:rPr lang="cs-CZ" dirty="false"/>
              <a:t>      rád poradí, jak a kdy plánovanou</a:t>
            </a:r>
          </a:p>
          <a:p>
            <a:pPr marL="0" lvl="1" indent="0" algn="just">
              <a:lnSpc>
                <a:spcPct val="100000"/>
              </a:lnSpc>
              <a:spcBef>
                <a:spcPts val="600"/>
              </a:spcBef>
              <a:spcAft>
                <a:spcPts val="0"/>
              </a:spcAft>
              <a:buSzPct val="100000"/>
              <a:buNone/>
            </a:pPr>
            <a:r>
              <a:rPr lang="cs-CZ" dirty="false"/>
              <a:t>      změnu </a:t>
            </a:r>
            <a:r>
              <a:rPr lang="cs-CZ" dirty="false" err="true"/>
              <a:t>zadministrovat</a:t>
            </a:r>
            <a:r>
              <a:rPr lang="cs-CZ" dirty="false">
                <a:sym typeface="Wingdings" panose="05000000000000000000" pitchFamily="2" charset="2"/>
              </a:rPr>
              <a:t>.</a:t>
            </a:r>
            <a:endParaRPr lang="cs-CZ" dirty="false"/>
          </a:p>
          <a:p>
            <a:pPr marL="432000" lvl="1" indent="-432000" algn="just">
              <a:lnSpc>
                <a:spcPct val="100000"/>
              </a:lnSpc>
              <a:spcBef>
                <a:spcPts val="600"/>
              </a:spcBef>
              <a:spcAft>
                <a:spcPts val="1200"/>
              </a:spcAft>
              <a:buSzPct val="100000"/>
              <a:buFont typeface="Wingdings" panose="05000000000000000000" pitchFamily="2" charset="2"/>
              <a:buChar char=""/>
            </a:pPr>
            <a:endParaRPr lang="cs-CZ" sz="1600" dirty="false"/>
          </a:p>
          <a:p>
            <a:pPr lvl="1"/>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26</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14592" y="116632"/>
            <a:ext cx="1080120" cy="1080120"/>
          </a:xfrm>
          <a:prstGeom prst="rect">
            <a:avLst/>
          </a:prstGeom>
        </p:spPr>
      </p:pic>
      <p:pic>
        <p:nvPicPr>
          <p:cNvPr id="6" name="Obrázek 5">
            <a:extLst>
              <a:ext uri="{FF2B5EF4-FFF2-40B4-BE49-F238E27FC236}">
                <a16:creationId xmlns:a16="http://schemas.microsoft.com/office/drawing/2014/main" id="{59C81D2F-0FBC-43BC-8FD6-F07038DED405}"/>
              </a:ext>
            </a:extLst>
          </p:cNvPr>
          <p:cNvPicPr>
            <a:picLocks noChangeAspect="true"/>
          </p:cNvPicPr>
          <p:nvPr/>
        </p:nvPicPr>
        <p:blipFill>
          <a:blip r:embed="rId5"/>
          <a:stretch>
            <a:fillRect/>
          </a:stretch>
        </p:blipFill>
        <p:spPr>
          <a:xfrm>
            <a:off x="5076056" y="4005064"/>
            <a:ext cx="3123632" cy="2955200"/>
          </a:xfrm>
          <a:prstGeom prst="rect">
            <a:avLst/>
          </a:prstGeom>
        </p:spPr>
      </p:pic>
    </p:spTree>
    <p:extLst>
      <p:ext uri="{BB962C8B-B14F-4D97-AF65-F5344CB8AC3E}">
        <p14:creationId xmlns:p14="http://schemas.microsoft.com/office/powerpoint/2010/main" val="1536147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755576" y="2780928"/>
            <a:ext cx="7632040" cy="2088232"/>
          </a:xfrm>
        </p:spPr>
        <p:txBody>
          <a:bodyPr/>
          <a:lstStyle/>
          <a:p>
            <a:pPr algn="ctr"/>
            <a:br>
              <a:rPr lang="cs-CZ" dirty="false"/>
            </a:br>
            <a:r>
              <a:rPr lang="cs-CZ" dirty="false"/>
              <a:t>Změnové řízení v Iskp21+</a:t>
            </a:r>
            <a:br>
              <a:rPr lang="cs-CZ" dirty="false"/>
            </a:br>
            <a:br>
              <a:rPr lang="cs-CZ" b="false" baseline="0" dirty="false"/>
            </a:br>
            <a:endParaRPr lang="cs-CZ" sz="3200" b="false" cap="none" dirty="false"/>
          </a:p>
        </p:txBody>
      </p:sp>
    </p:spTree>
    <p:extLst>
      <p:ext uri="{BB962C8B-B14F-4D97-AF65-F5344CB8AC3E}">
        <p14:creationId xmlns:p14="http://schemas.microsoft.com/office/powerpoint/2010/main" val="3255577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4098"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rot="2092580">
            <a:off x="4459472" y="1895776"/>
            <a:ext cx="5702860" cy="283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adpis 5"/>
          <p:cNvSpPr>
            <a:spLocks noGrp="true"/>
          </p:cNvSpPr>
          <p:nvPr>
            <p:ph type="title"/>
          </p:nvPr>
        </p:nvSpPr>
        <p:spPr>
          <a:xfrm>
            <a:off x="323528" y="0"/>
            <a:ext cx="8640960" cy="1080000"/>
          </a:xfrm>
        </p:spPr>
        <p:txBody>
          <a:bodyPr/>
          <a:lstStyle/>
          <a:p>
            <a:r>
              <a:rPr lang="cs-CZ" dirty="false"/>
              <a:t>Změny vyžádané příjemcem – IS KP14+</a:t>
            </a:r>
          </a:p>
        </p:txBody>
      </p:sp>
      <p:sp>
        <p:nvSpPr>
          <p:cNvPr id="3" name="Zástupný symbol pro obsah 2"/>
          <p:cNvSpPr>
            <a:spLocks noGrp="true"/>
          </p:cNvSpPr>
          <p:nvPr>
            <p:ph idx="1"/>
          </p:nvPr>
        </p:nvSpPr>
        <p:spPr>
          <a:xfrm>
            <a:off x="683568" y="1196752"/>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a:t>Záložka Žádost o změnu</a:t>
            </a:r>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Vytvořit žádost o změnu</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Účinnost změny</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Výběr obrazovek pro vykázání změn</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Tlačítko SPUSTIT zcela dole na stránce </a:t>
            </a:r>
            <a:br>
              <a:rPr lang="cs-CZ" dirty="false"/>
            </a:br>
            <a:r>
              <a:rPr lang="cs-CZ" dirty="false"/>
              <a:t>s výběrem obrazovek</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Vyplnit odůvodnění </a:t>
            </a:r>
            <a:r>
              <a:rPr lang="cs-CZ" dirty="false" err="true"/>
              <a:t>ŽoZ</a:t>
            </a:r>
            <a:r>
              <a:rPr lang="cs-CZ" dirty="false"/>
              <a:t> a Uložit</a:t>
            </a:r>
            <a:br>
              <a:rPr lang="cs-CZ" dirty="false"/>
            </a:b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Vykázat změnu, Finalizovat, podepsat</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28</a:t>
            </a:fld>
            <a:endParaRPr lang="cs-CZ" dirty="false"/>
          </a:p>
        </p:txBody>
      </p:sp>
      <p:cxnSp>
        <p:nvCxnSpPr>
          <p:cNvPr id="5" name="Přímá spojnice se šipkou 4"/>
          <p:cNvCxnSpPr/>
          <p:nvPr/>
        </p:nvCxnSpPr>
        <p:spPr>
          <a:xfrm>
            <a:off x="2627784" y="2060848"/>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2645718" y="3017143"/>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2675868" y="5157192"/>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2699800" y="6013251"/>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2662118" y="3933056"/>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990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712968" cy="1080000"/>
          </a:xfrm>
        </p:spPr>
        <p:txBody>
          <a:bodyPr/>
          <a:lstStyle/>
          <a:p>
            <a:r>
              <a:rPr lang="cs-CZ" dirty="false"/>
              <a:t>Změny vyžádané příjemcem – IS KP14+</a:t>
            </a:r>
          </a:p>
        </p:txBody>
      </p:sp>
      <p:sp>
        <p:nvSpPr>
          <p:cNvPr id="3" name="Zástupný symbol pro obsah 2"/>
          <p:cNvSpPr>
            <a:spLocks noGrp="true"/>
          </p:cNvSpPr>
          <p:nvPr>
            <p:ph idx="1"/>
          </p:nvPr>
        </p:nvSpPr>
        <p:spPr>
          <a:xfrm>
            <a:off x="683568" y="1484784"/>
            <a:ext cx="7920432" cy="5040560"/>
          </a:xfrm>
        </p:spPr>
        <p:txBody>
          <a:bodyPr/>
          <a:lstStyle/>
          <a:p>
            <a:pPr marL="432000" lvl="2" indent="-432000" algn="just">
              <a:lnSpc>
                <a:spcPct val="100000"/>
              </a:lnSpc>
              <a:spcBef>
                <a:spcPts val="0"/>
              </a:spcBef>
              <a:spcAft>
                <a:spcPts val="2400"/>
              </a:spcAft>
              <a:buSzPct val="100000"/>
              <a:buFont typeface="Wingdings" panose="05000000000000000000" pitchFamily="2" charset="2"/>
              <a:buChar char=""/>
            </a:pPr>
            <a:r>
              <a:rPr lang="cs-CZ" sz="2200" dirty="false"/>
              <a:t>Vybírat jen obrazovky které chcete vyplnit - nelze rozpracovat dvě </a:t>
            </a:r>
            <a:r>
              <a:rPr lang="cs-CZ" sz="2200" dirty="false" err="true"/>
              <a:t>ŽoZ</a:t>
            </a:r>
            <a:r>
              <a:rPr lang="cs-CZ" sz="2200" dirty="false"/>
              <a:t> se stejnými obrazovkami.</a:t>
            </a:r>
          </a:p>
          <a:p>
            <a:pPr marL="432000" lvl="2" indent="-432000" algn="just">
              <a:lnSpc>
                <a:spcPct val="100000"/>
              </a:lnSpc>
              <a:spcBef>
                <a:spcPts val="0"/>
              </a:spcBef>
              <a:spcAft>
                <a:spcPts val="2400"/>
              </a:spcAft>
              <a:buSzPct val="100000"/>
              <a:buFont typeface="Wingdings" panose="05000000000000000000" pitchFamily="2" charset="2"/>
              <a:buChar char=""/>
            </a:pPr>
            <a:r>
              <a:rPr lang="cs-CZ" sz="2200" dirty="false">
                <a:solidFill>
                  <a:srgbClr val="FF0000"/>
                </a:solidFill>
              </a:rPr>
              <a:t>POZOR: finanční obrazovky (rozpočet + rozpad financování + finanční plán) jsou provázané! Aktivují se všechny dohromady. I při změně pouze v rozpočtu musí být proveden i rozpad financování!</a:t>
            </a:r>
          </a:p>
          <a:p>
            <a:pPr marL="432000" lvl="2" indent="-432000" algn="just">
              <a:lnSpc>
                <a:spcPct val="100000"/>
              </a:lnSpc>
              <a:spcBef>
                <a:spcPts val="0"/>
              </a:spcBef>
              <a:spcAft>
                <a:spcPts val="1200"/>
              </a:spcAft>
              <a:buSzPct val="100000"/>
              <a:buFont typeface="Wingdings" panose="05000000000000000000" pitchFamily="2" charset="2"/>
              <a:buChar char=""/>
            </a:pPr>
            <a:r>
              <a:rPr lang="cs-CZ" sz="2400" dirty="false"/>
              <a:t>Zaslání na ŘO</a:t>
            </a:r>
          </a:p>
          <a:p>
            <a:pPr marL="684000" lvl="3" indent="-432000" algn="just">
              <a:spcBef>
                <a:spcPts val="0"/>
              </a:spcBef>
              <a:spcAft>
                <a:spcPts val="2400"/>
              </a:spcAft>
              <a:buSzPct val="100000"/>
              <a:buFont typeface="Wingdings" panose="05000000000000000000" pitchFamily="2" charset="2"/>
              <a:buChar char=""/>
            </a:pPr>
            <a:r>
              <a:rPr lang="cs-CZ" sz="1700" dirty="false"/>
              <a:t>Kontrola – finalizace – podpis </a:t>
            </a:r>
            <a:r>
              <a:rPr lang="cs-CZ" sz="1700" dirty="false" err="true"/>
              <a:t>ŽoZ</a:t>
            </a:r>
            <a:r>
              <a:rPr lang="cs-CZ" sz="1700" dirty="false"/>
              <a:t> = odeslání na ŘO</a:t>
            </a:r>
          </a:p>
          <a:p>
            <a:pPr marL="432000" lvl="2" indent="-432000" algn="just">
              <a:lnSpc>
                <a:spcPct val="100000"/>
              </a:lnSpc>
              <a:spcBef>
                <a:spcPts val="0"/>
              </a:spcBef>
              <a:spcAft>
                <a:spcPts val="1200"/>
              </a:spcAft>
              <a:buSzPct val="100000"/>
              <a:buFont typeface="Wingdings" panose="05000000000000000000" pitchFamily="2" charset="2"/>
              <a:buChar char=""/>
            </a:pPr>
            <a:r>
              <a:rPr lang="cs-CZ" sz="2400" dirty="false"/>
              <a:t>Návod na www.esfcr.cz</a:t>
            </a:r>
          </a:p>
          <a:p>
            <a:pPr marL="684000" lvl="3" indent="-432000" algn="just">
              <a:lnSpc>
                <a:spcPct val="100000"/>
              </a:lnSpc>
              <a:spcBef>
                <a:spcPts val="0"/>
              </a:spcBef>
              <a:spcAft>
                <a:spcPts val="1200"/>
              </a:spcAft>
              <a:buSzPct val="100000"/>
              <a:buFont typeface="Wingdings" panose="05000000000000000000" pitchFamily="2" charset="2"/>
              <a:buChar char=""/>
            </a:pPr>
            <a:r>
              <a:rPr lang="cs-CZ" sz="1200" dirty="false">
                <a:hlinkClick r:id="rId2"/>
              </a:rPr>
              <a:t>Formuláře a pokyny ke zprávě o realizaci projektu, žádosti o platbu a žádosti o změnu - www.esfcr.cz</a:t>
            </a:r>
            <a:endParaRPr lang="cs-CZ" sz="1400" dirty="false">
              <a:highlight>
                <a:srgbClr val="FFFF00"/>
              </a:highlight>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29</a:t>
            </a:fld>
            <a:endParaRPr lang="cs-CZ" dirty="false"/>
          </a:p>
        </p:txBody>
      </p:sp>
    </p:spTree>
    <p:extLst>
      <p:ext uri="{BB962C8B-B14F-4D97-AF65-F5344CB8AC3E}">
        <p14:creationId xmlns:p14="http://schemas.microsoft.com/office/powerpoint/2010/main" val="2100448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Co nás dnes čeká</a:t>
            </a:r>
          </a:p>
        </p:txBody>
      </p:sp>
      <p:sp>
        <p:nvSpPr>
          <p:cNvPr id="3" name="Zástupný symbol pro obsah 2"/>
          <p:cNvSpPr>
            <a:spLocks noGrp="true"/>
          </p:cNvSpPr>
          <p:nvPr>
            <p:ph idx="1"/>
          </p:nvPr>
        </p:nvSpPr>
        <p:spPr>
          <a:xfrm>
            <a:off x="611560" y="1340768"/>
            <a:ext cx="8064000" cy="5229200"/>
          </a:xfrm>
          <a:noFill/>
        </p:spPr>
        <p:txBody>
          <a:bodyPr numCol="2"/>
          <a:lstStyle/>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a:t>
            </a:fld>
            <a:endParaRPr lang="cs-CZ" dirty="false"/>
          </a:p>
        </p:txBody>
      </p:sp>
      <p:sp>
        <p:nvSpPr>
          <p:cNvPr id="5" name="Zástupný symbol pro obsah 2"/>
          <p:cNvSpPr txBox="true">
            <a:spLocks/>
          </p:cNvSpPr>
          <p:nvPr/>
        </p:nvSpPr>
        <p:spPr>
          <a:xfrm>
            <a:off x="323528" y="1270694"/>
            <a:ext cx="8352928" cy="5398665"/>
          </a:xfrm>
          <a:prstGeom prst="rect">
            <a:avLst/>
          </a:prstGeom>
          <a:noFill/>
        </p:spPr>
        <p:txBody>
          <a:bodyPr vert="horz" lIns="0" tIns="0" rIns="0" bIns="0" numCol="1"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Aft>
                <a:spcPts val="1200"/>
              </a:spcAft>
            </a:pPr>
            <a:r>
              <a:rPr lang="cs-CZ" sz="2200" b="true" dirty="false"/>
              <a:t>Věcná část:</a:t>
            </a:r>
          </a:p>
          <a:p>
            <a:pPr marL="1438275" lvl="2" indent="-285750">
              <a:spcBef>
                <a:spcPts val="0"/>
              </a:spcBef>
              <a:spcAft>
                <a:spcPts val="1200"/>
              </a:spcAft>
              <a:defRPr/>
            </a:pPr>
            <a:r>
              <a:rPr lang="cs-CZ" sz="1800" b="true" dirty="false"/>
              <a:t>Základní informace (výzva č. 064, Rozhodnutí,..)</a:t>
            </a:r>
          </a:p>
          <a:p>
            <a:pPr marL="1438275" lvl="2" indent="-285750">
              <a:spcBef>
                <a:spcPts val="0"/>
              </a:spcBef>
              <a:spcAft>
                <a:spcPts val="1200"/>
              </a:spcAft>
              <a:defRPr/>
            </a:pPr>
            <a:r>
              <a:rPr lang="cs-CZ" sz="1800" b="true" dirty="false"/>
              <a:t>Informační systémy, kde hledat informace</a:t>
            </a:r>
          </a:p>
          <a:p>
            <a:pPr marL="1438275" lvl="2" indent="-285750">
              <a:spcBef>
                <a:spcPts val="0"/>
              </a:spcBef>
              <a:spcAft>
                <a:spcPts val="1200"/>
              </a:spcAft>
              <a:defRPr/>
            </a:pPr>
            <a:r>
              <a:rPr lang="cs-CZ" sz="1800" b="true" dirty="false"/>
              <a:t>Změny v projektu</a:t>
            </a:r>
          </a:p>
          <a:p>
            <a:pPr marL="1438275" lvl="2" indent="-285750">
              <a:spcBef>
                <a:spcPts val="0"/>
              </a:spcBef>
              <a:spcAft>
                <a:spcPts val="1200"/>
              </a:spcAft>
              <a:defRPr/>
            </a:pPr>
            <a:r>
              <a:rPr lang="cs-CZ" sz="1800" b="true" dirty="false"/>
              <a:t>Kontroly projektu</a:t>
            </a:r>
          </a:p>
          <a:p>
            <a:pPr marL="1438275" lvl="2" indent="-285750">
              <a:spcBef>
                <a:spcPts val="0"/>
              </a:spcBef>
              <a:spcAft>
                <a:spcPts val="1200"/>
              </a:spcAft>
              <a:defRPr/>
            </a:pPr>
            <a:r>
              <a:rPr lang="cs-CZ" sz="1800" b="true" dirty="false"/>
              <a:t>Plán aktivit projektu</a:t>
            </a:r>
          </a:p>
          <a:p>
            <a:pPr marL="54925" indent="-285750">
              <a:spcAft>
                <a:spcPts val="1200"/>
              </a:spcAft>
              <a:defRPr/>
            </a:pPr>
            <a:r>
              <a:rPr lang="cs-CZ" sz="2200" b="true" dirty="false"/>
              <a:t>  Finanční část:</a:t>
            </a:r>
          </a:p>
          <a:p>
            <a:pPr marL="1438275" lvl="2" indent="-285750">
              <a:spcBef>
                <a:spcPts val="0"/>
              </a:spcBef>
              <a:spcAft>
                <a:spcPts val="1200"/>
              </a:spcAft>
              <a:defRPr/>
            </a:pPr>
            <a:r>
              <a:rPr lang="cs-CZ" sz="1800" b="true" dirty="false"/>
              <a:t>Způsobilé a nezpůsobilé výdaje</a:t>
            </a:r>
          </a:p>
          <a:p>
            <a:pPr marL="1438275" lvl="2" indent="-285750">
              <a:spcBef>
                <a:spcPts val="0"/>
              </a:spcBef>
              <a:spcAft>
                <a:spcPts val="1200"/>
              </a:spcAft>
              <a:defRPr/>
            </a:pPr>
            <a:r>
              <a:rPr lang="cs-CZ" altLang="cs-CZ" sz="1800" b="true" dirty="false">
                <a:solidFill>
                  <a:srgbClr val="14407E"/>
                </a:solidFill>
              </a:rPr>
              <a:t>Přímé náklady, paušál</a:t>
            </a:r>
          </a:p>
          <a:p>
            <a:pPr marL="19050" indent="-19050">
              <a:spcAft>
                <a:spcPts val="1200"/>
              </a:spcAft>
              <a:defRPr/>
            </a:pPr>
            <a:r>
              <a:rPr lang="cs-CZ" altLang="cs-CZ" sz="2200" b="true" dirty="false">
                <a:solidFill>
                  <a:srgbClr val="14407E"/>
                </a:solidFill>
              </a:rPr>
              <a:t>   2. seminář – Zpráva o realizaci a žádost o platbu</a:t>
            </a:r>
          </a:p>
          <a:p>
            <a:pPr marL="19050" indent="-19050">
              <a:spcAft>
                <a:spcPts val="1200"/>
              </a:spcAft>
              <a:defRPr/>
            </a:pPr>
            <a:r>
              <a:rPr lang="cs-CZ" altLang="cs-CZ" sz="2200" b="true" dirty="false">
                <a:solidFill>
                  <a:srgbClr val="14407E"/>
                </a:solidFill>
              </a:rPr>
              <a:t>   Prostor pro Vaše dotazy</a:t>
            </a:r>
          </a:p>
          <a:p>
            <a:pPr marL="808038" lvl="1" indent="-393700" algn="just">
              <a:spcAft>
                <a:spcPts val="1200"/>
              </a:spcAft>
              <a:buFont typeface="Wingdings" panose="05000000000000000000" pitchFamily="2" charset="2"/>
              <a:buNone/>
              <a:defRPr/>
            </a:pPr>
            <a:endParaRPr lang="cs-CZ" altLang="cs-CZ" sz="1800" dirty="false">
              <a:solidFill>
                <a:srgbClr val="14407E"/>
              </a:solidFill>
            </a:endParaRPr>
          </a:p>
          <a:p>
            <a:pPr marL="0" lvl="1" indent="0">
              <a:lnSpc>
                <a:spcPts val="2880"/>
              </a:lnSpc>
              <a:spcBef>
                <a:spcPts val="600"/>
              </a:spcBef>
              <a:spcAft>
                <a:spcPts val="0"/>
              </a:spcAft>
              <a:buSzPct val="100000"/>
              <a:buFont typeface="Wingdings" panose="05000000000000000000" pitchFamily="2" charset="2"/>
              <a:buNone/>
              <a:defRPr/>
            </a:pPr>
            <a:endParaRPr lang="cs-CZ" altLang="cs-CZ" sz="1600" dirty="false">
              <a:solidFill>
                <a:srgbClr val="14407E"/>
              </a:solidFill>
            </a:endParaRPr>
          </a:p>
          <a:p>
            <a:pPr marL="414000" lvl="1" indent="0">
              <a:spcAft>
                <a:spcPts val="0"/>
              </a:spcAft>
              <a:buFont typeface="Wingdings" panose="05000000000000000000" pitchFamily="2" charset="2"/>
              <a:buNone/>
              <a:defRPr/>
            </a:pPr>
            <a:endParaRPr lang="cs-CZ" altLang="cs-CZ" sz="1600" dirty="false">
              <a:solidFill>
                <a:srgbClr val="14407E"/>
              </a:solidFill>
            </a:endParaRPr>
          </a:p>
        </p:txBody>
      </p:sp>
      <p:pic>
        <p:nvPicPr>
          <p:cNvPr id="1038" name="Picture 14"/>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239717" y="2453241"/>
            <a:ext cx="2603921" cy="310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39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a:t>Schvalovací proces</a:t>
            </a:r>
          </a:p>
        </p:txBody>
      </p:sp>
      <p:sp>
        <p:nvSpPr>
          <p:cNvPr id="3" name="Zástupný symbol pro obsah 2"/>
          <p:cNvSpPr>
            <a:spLocks noGrp="true"/>
          </p:cNvSpPr>
          <p:nvPr>
            <p:ph idx="1"/>
          </p:nvPr>
        </p:nvSpPr>
        <p:spPr>
          <a:xfrm>
            <a:off x="683568" y="1484784"/>
            <a:ext cx="8064896" cy="5040560"/>
          </a:xfrm>
        </p:spPr>
        <p:txBody>
          <a:bodyPr/>
          <a:lstStyle/>
          <a:p>
            <a:pPr marL="432000" lvl="2" indent="-432000" algn="just">
              <a:lnSpc>
                <a:spcPct val="100000"/>
              </a:lnSpc>
              <a:spcBef>
                <a:spcPts val="1200"/>
              </a:spcBef>
              <a:spcAft>
                <a:spcPts val="600"/>
              </a:spcAft>
              <a:buSzPct val="100000"/>
              <a:buFont typeface="Wingdings" panose="05000000000000000000" pitchFamily="2" charset="2"/>
              <a:buChar char=""/>
            </a:pPr>
            <a:r>
              <a:rPr lang="cs-CZ" sz="2400" dirty="false"/>
              <a:t>ŘO po doručení žádosti o změnu určí druh změny (podstatná se změnou právního aktu, bez změny právního aktu, nepodstatná změna). </a:t>
            </a:r>
          </a:p>
          <a:p>
            <a:pPr marL="936000" lvl="4" indent="-432000" algn="just">
              <a:spcBef>
                <a:spcPts val="1200"/>
              </a:spcBef>
              <a:spcAft>
                <a:spcPts val="600"/>
              </a:spcAft>
              <a:buSzPct val="100000"/>
              <a:buFont typeface="Courier New" panose="02070309020205020404" pitchFamily="49" charset="0"/>
              <a:buChar char="o"/>
            </a:pPr>
            <a:r>
              <a:rPr lang="cs-CZ" sz="2400" dirty="false"/>
              <a:t>Příjemce totiž při založení </a:t>
            </a:r>
            <a:r>
              <a:rPr lang="cs-CZ" sz="2400" dirty="false" err="true"/>
              <a:t>ŽoZ</a:t>
            </a:r>
            <a:r>
              <a:rPr lang="cs-CZ" sz="2400" dirty="false"/>
              <a:t> v IS KP21+ nemá možnost editovat pole Typ závažnosti změny.</a:t>
            </a:r>
          </a:p>
          <a:p>
            <a:pPr marL="432000" lvl="2" indent="-432000" algn="just">
              <a:lnSpc>
                <a:spcPct val="100000"/>
              </a:lnSpc>
              <a:spcBef>
                <a:spcPts val="1200"/>
              </a:spcBef>
              <a:spcAft>
                <a:spcPts val="600"/>
              </a:spcAft>
              <a:buSzPct val="100000"/>
              <a:buFont typeface="Wingdings" panose="05000000000000000000" pitchFamily="2" charset="2"/>
              <a:buChar char=""/>
            </a:pPr>
            <a:r>
              <a:rPr lang="cs-CZ" sz="2400" dirty="false"/>
              <a:t>V závislosti na druhu změny probíhá schvalovací proces.</a:t>
            </a:r>
          </a:p>
          <a:p>
            <a:pPr marL="432000" lvl="2" indent="-432000" algn="just">
              <a:lnSpc>
                <a:spcPct val="100000"/>
              </a:lnSpc>
              <a:spcBef>
                <a:spcPts val="1200"/>
              </a:spcBef>
              <a:spcAft>
                <a:spcPts val="600"/>
              </a:spcAft>
              <a:buSzPct val="100000"/>
              <a:buFont typeface="Wingdings" panose="05000000000000000000" pitchFamily="2" charset="2"/>
              <a:buChar char=""/>
            </a:pPr>
            <a:r>
              <a:rPr lang="cs-CZ" sz="2400" dirty="false"/>
              <a:t>Je-li třeba opravy </a:t>
            </a:r>
            <a:r>
              <a:rPr lang="cs-CZ" sz="2400" dirty="false" err="true"/>
              <a:t>ŽoZ</a:t>
            </a:r>
            <a:r>
              <a:rPr lang="cs-CZ" sz="2400" dirty="false"/>
              <a:t>, ŘO vrátí k dopracování, jinak bude </a:t>
            </a:r>
            <a:r>
              <a:rPr lang="cs-CZ" sz="2400" dirty="false" err="true"/>
              <a:t>ŽoZ</a:t>
            </a:r>
            <a:r>
              <a:rPr lang="cs-CZ" sz="2400" dirty="false"/>
              <a:t> buď schválena, nebo neschválena.</a:t>
            </a:r>
            <a:endParaRPr lang="cs-CZ" dirty="false"/>
          </a:p>
          <a:p>
            <a:pPr marL="0" lvl="2" indent="0">
              <a:lnSpc>
                <a:spcPts val="2880"/>
              </a:lnSpc>
              <a:spcBef>
                <a:spcPts val="600"/>
              </a:spcBef>
              <a:spcAft>
                <a:spcPts val="600"/>
              </a:spcAft>
              <a:buSzPct val="100000"/>
              <a:buNone/>
            </a:pPr>
            <a:endParaRPr lang="cs-CZ" sz="24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30</a:t>
            </a:fld>
            <a:endParaRPr lang="cs-CZ" dirty="false"/>
          </a:p>
        </p:txBody>
      </p:sp>
    </p:spTree>
    <p:extLst>
      <p:ext uri="{BB962C8B-B14F-4D97-AF65-F5344CB8AC3E}">
        <p14:creationId xmlns:p14="http://schemas.microsoft.com/office/powerpoint/2010/main" val="2106755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827584" y="2852936"/>
            <a:ext cx="7632040" cy="2088232"/>
          </a:xfrm>
        </p:spPr>
        <p:txBody>
          <a:bodyPr/>
          <a:lstStyle/>
          <a:p>
            <a:pPr algn="ctr"/>
            <a:br>
              <a:rPr lang="cs-CZ" dirty="false"/>
            </a:br>
            <a:r>
              <a:rPr lang="cs-CZ" dirty="false"/>
              <a:t>(ne)způsobilé výdaje</a:t>
            </a:r>
            <a:br>
              <a:rPr lang="cs-CZ" dirty="false"/>
            </a:br>
            <a:br>
              <a:rPr lang="cs-CZ" dirty="false"/>
            </a:br>
            <a:endParaRPr lang="cs-CZ" sz="3200" b="false" i="true" cap="none" dirty="false"/>
          </a:p>
        </p:txBody>
      </p:sp>
    </p:spTree>
    <p:extLst>
      <p:ext uri="{BB962C8B-B14F-4D97-AF65-F5344CB8AC3E}">
        <p14:creationId xmlns:p14="http://schemas.microsoft.com/office/powerpoint/2010/main" val="1079039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Charakteristika</a:t>
            </a:r>
            <a:r>
              <a:rPr lang="cs-CZ" dirty="false"/>
              <a:t> </a:t>
            </a:r>
            <a:r>
              <a:rPr lang="cs-CZ" sz="2800" dirty="false"/>
              <a:t>způsobilého výdaje I.</a:t>
            </a:r>
          </a:p>
        </p:txBody>
      </p:sp>
      <p:sp>
        <p:nvSpPr>
          <p:cNvPr id="3" name="Zástupný symbol pro obsah 2"/>
          <p:cNvSpPr>
            <a:spLocks noGrp="true"/>
          </p:cNvSpPr>
          <p:nvPr>
            <p:ph idx="1"/>
          </p:nvPr>
        </p:nvSpPr>
        <p:spPr>
          <a:xfrm>
            <a:off x="539552" y="1844824"/>
            <a:ext cx="8064000" cy="4320480"/>
          </a:xfrm>
        </p:spPr>
        <p:txBody>
          <a:bodyPr/>
          <a:lstStyle/>
          <a:p>
            <a:pPr algn="just">
              <a:lnSpc>
                <a:spcPct val="100000"/>
              </a:lnSpc>
            </a:pPr>
            <a:r>
              <a:rPr lang="cs-CZ" sz="2000" dirty="false"/>
              <a:t>Podpora z OPZ+ je určena výhradně na způsobilé výdaje. Řídící orgán je oprávněn vyžádat si od příjemce jakýkoliv dokument nezbytný pro ověření způsobilosti výdajů v rámci projektu (může jít </a:t>
            </a:r>
            <a:br>
              <a:rPr lang="cs-CZ" sz="2000" dirty="false"/>
            </a:br>
            <a:r>
              <a:rPr lang="cs-CZ" sz="2000" dirty="false"/>
              <a:t>i o dokument, který vznikl v době před zahájením realizace projektu).</a:t>
            </a:r>
            <a:endParaRPr lang="cs-CZ" sz="2000" b="true" u="sng" dirty="false"/>
          </a:p>
          <a:p>
            <a:pPr algn="just">
              <a:lnSpc>
                <a:spcPct val="100000"/>
              </a:lnSpc>
            </a:pPr>
            <a:r>
              <a:rPr lang="cs-CZ" sz="2000" dirty="false"/>
              <a:t>Způsobilý výdaj musí být v souladu s právními předpisy, v souladu </a:t>
            </a:r>
            <a:br>
              <a:rPr lang="cs-CZ" sz="2000" dirty="false"/>
            </a:br>
            <a:r>
              <a:rPr lang="cs-CZ" sz="2000" dirty="false"/>
              <a:t>s pravidly programu OPZ+ a s podmínkami poskytnutí podpory, musí být přiměřený, vzniknul v době realizace, splňuje podmínky územní způsobilosti, je řádně identifikovaný, prokazatelný a doložitelný, je nezbytný pro dosažení cílů projektu. </a:t>
            </a:r>
            <a:r>
              <a:rPr lang="cs-CZ" sz="2000" b="true" dirty="false"/>
              <a:t>Tyto podmínky musí být splněny zároveň.</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32</a:t>
            </a:fld>
            <a:endParaRPr lang="cs-CZ" dirty="false"/>
          </a:p>
        </p:txBody>
      </p:sp>
    </p:spTree>
    <p:extLst>
      <p:ext uri="{BB962C8B-B14F-4D97-AF65-F5344CB8AC3E}">
        <p14:creationId xmlns:p14="http://schemas.microsoft.com/office/powerpoint/2010/main" val="310085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Charakteristika </a:t>
            </a:r>
            <a:r>
              <a:rPr lang="cs-CZ" sz="2800" dirty="false" err="true"/>
              <a:t>ZpůsobiléHO</a:t>
            </a:r>
            <a:r>
              <a:rPr lang="cs-CZ" sz="2800" dirty="false"/>
              <a:t> výdaje II.</a:t>
            </a:r>
          </a:p>
        </p:txBody>
      </p:sp>
      <p:sp>
        <p:nvSpPr>
          <p:cNvPr id="3" name="Zástupný symbol pro obsah 2"/>
          <p:cNvSpPr>
            <a:spLocks noGrp="true"/>
          </p:cNvSpPr>
          <p:nvPr>
            <p:ph idx="1"/>
          </p:nvPr>
        </p:nvSpPr>
        <p:spPr>
          <a:xfrm>
            <a:off x="539552" y="1412776"/>
            <a:ext cx="8064000" cy="4779232"/>
          </a:xfrm>
        </p:spPr>
        <p:txBody>
          <a:bodyPr/>
          <a:lstStyle/>
          <a:p>
            <a:pPr marL="447675" indent="0">
              <a:lnSpc>
                <a:spcPct val="100000"/>
              </a:lnSpc>
              <a:spcAft>
                <a:spcPts val="0"/>
              </a:spcAft>
              <a:buNone/>
              <a:defRPr/>
            </a:pPr>
            <a:endParaRPr lang="cs-CZ" altLang="cs-CZ" sz="800" dirty="false"/>
          </a:p>
          <a:p>
            <a:pPr marL="447675" indent="0">
              <a:lnSpc>
                <a:spcPct val="100000"/>
              </a:lnSpc>
              <a:spcAft>
                <a:spcPts val="0"/>
              </a:spcAft>
              <a:buNone/>
              <a:defRPr/>
            </a:pPr>
            <a:endParaRPr lang="cs-CZ" altLang="cs-CZ" sz="800" dirty="false"/>
          </a:p>
          <a:p>
            <a:pPr marL="0" indent="0" algn="just">
              <a:lnSpc>
                <a:spcPct val="100000"/>
              </a:lnSpc>
              <a:spcAft>
                <a:spcPts val="0"/>
              </a:spcAft>
              <a:buNone/>
              <a:defRPr/>
            </a:pPr>
            <a:r>
              <a:rPr lang="cs-CZ" altLang="cs-CZ" sz="2000" b="true" dirty="false"/>
              <a:t>Přiměřenost výdaje </a:t>
            </a:r>
            <a:r>
              <a:rPr lang="cs-CZ" altLang="cs-CZ" sz="2000" dirty="false"/>
              <a:t>znamená dosažení optimálního vztahu mezi:</a:t>
            </a:r>
          </a:p>
          <a:p>
            <a:pPr marL="0" indent="0" algn="just">
              <a:lnSpc>
                <a:spcPct val="100000"/>
              </a:lnSpc>
              <a:spcAft>
                <a:spcPts val="0"/>
              </a:spcAft>
              <a:buNone/>
              <a:defRPr/>
            </a:pPr>
            <a:endParaRPr lang="cs-CZ" altLang="cs-CZ" sz="800" dirty="false"/>
          </a:p>
          <a:p>
            <a:pPr algn="just">
              <a:lnSpc>
                <a:spcPct val="100000"/>
              </a:lnSpc>
              <a:spcAft>
                <a:spcPts val="0"/>
              </a:spcAft>
              <a:defRPr/>
            </a:pPr>
            <a:r>
              <a:rPr lang="cs-CZ" altLang="cs-CZ" sz="2000" b="true" dirty="false"/>
              <a:t>Hospodárností,</a:t>
            </a:r>
            <a:r>
              <a:rPr lang="cs-CZ" altLang="cs-CZ" sz="2000" dirty="false"/>
              <a:t> tj. zajištěním kvalitně dosažených úkolů s co nejnižším vynaložením veřejných prostředků.</a:t>
            </a:r>
            <a:endParaRPr lang="cs-CZ" altLang="cs-CZ" sz="2000" b="true" dirty="false"/>
          </a:p>
          <a:p>
            <a:pPr algn="just">
              <a:lnSpc>
                <a:spcPct val="100000"/>
              </a:lnSpc>
              <a:spcBef>
                <a:spcPts val="0"/>
              </a:spcBef>
              <a:spcAft>
                <a:spcPts val="0"/>
              </a:spcAft>
              <a:defRPr/>
            </a:pPr>
            <a:endParaRPr lang="cs-CZ" altLang="cs-CZ" sz="800" b="true" dirty="false"/>
          </a:p>
          <a:p>
            <a:pPr algn="just">
              <a:lnSpc>
                <a:spcPct val="100000"/>
              </a:lnSpc>
              <a:spcBef>
                <a:spcPts val="0"/>
              </a:spcBef>
              <a:spcAft>
                <a:spcPts val="0"/>
              </a:spcAft>
              <a:defRPr/>
            </a:pPr>
            <a:r>
              <a:rPr lang="cs-CZ" altLang="cs-CZ" sz="2000" b="true" dirty="false"/>
              <a:t>Účelností, </a:t>
            </a:r>
            <a:r>
              <a:rPr lang="cs-CZ" altLang="cs-CZ" sz="2000" dirty="false"/>
              <a:t>tj. využitím veřejných prostředků k zajištění optimální míry dosažení cílů.</a:t>
            </a:r>
          </a:p>
          <a:p>
            <a:pPr algn="just">
              <a:lnSpc>
                <a:spcPct val="100000"/>
              </a:lnSpc>
              <a:spcBef>
                <a:spcPts val="0"/>
              </a:spcBef>
              <a:spcAft>
                <a:spcPts val="0"/>
              </a:spcAft>
              <a:defRPr/>
            </a:pPr>
            <a:endParaRPr lang="cs-CZ" altLang="cs-CZ" sz="800" b="true" dirty="false"/>
          </a:p>
          <a:p>
            <a:pPr algn="just">
              <a:lnSpc>
                <a:spcPct val="100000"/>
              </a:lnSpc>
              <a:spcBef>
                <a:spcPts val="0"/>
              </a:spcBef>
              <a:spcAft>
                <a:spcPts val="0"/>
              </a:spcAft>
              <a:defRPr/>
            </a:pPr>
            <a:r>
              <a:rPr lang="cs-CZ" altLang="cs-CZ" sz="2000" b="true" dirty="false"/>
              <a:t>Efektivností, </a:t>
            </a:r>
            <a:r>
              <a:rPr lang="cs-CZ" altLang="cs-CZ" sz="2000" dirty="false"/>
              <a:t>tj. vynaložením veřejných prostředků tak, aby se ve srovnání s jejich objemem dosáhlo maximálního rozsahu, kvality </a:t>
            </a:r>
            <a:br>
              <a:rPr lang="cs-CZ" altLang="cs-CZ" sz="2000" dirty="false"/>
            </a:br>
            <a:r>
              <a:rPr lang="cs-CZ" altLang="cs-CZ" sz="2000" dirty="false"/>
              <a:t>a přínosu.</a:t>
            </a:r>
          </a:p>
          <a:p>
            <a:pPr algn="just">
              <a:lnSpc>
                <a:spcPct val="100000"/>
              </a:lnSpc>
              <a:spcBef>
                <a:spcPts val="0"/>
              </a:spcBef>
              <a:spcAft>
                <a:spcPts val="0"/>
              </a:spcAft>
              <a:defRPr/>
            </a:pPr>
            <a:endParaRPr lang="cs-CZ" altLang="cs-CZ" sz="2000" dirty="false"/>
          </a:p>
          <a:p>
            <a:pPr algn="just">
              <a:lnSpc>
                <a:spcPct val="100000"/>
              </a:lnSpc>
              <a:spcBef>
                <a:spcPts val="0"/>
              </a:spcBef>
              <a:spcAft>
                <a:spcPts val="0"/>
              </a:spcAft>
              <a:defRPr/>
            </a:pPr>
            <a:r>
              <a:rPr lang="cs-CZ" altLang="cs-CZ" sz="2000" dirty="false"/>
              <a:t>Pokud výdaje vykazované příjemcem nejsou přiměřené, ŘO je oprávněn výdaj jako způsobilý neschválit, nebo jej schválit pouze do určité výše.</a:t>
            </a:r>
          </a:p>
          <a:p>
            <a:pPr algn="just">
              <a:lnSpc>
                <a:spcPct val="100000"/>
              </a:lnSpc>
              <a:spcBef>
                <a:spcPts val="0"/>
              </a:spcBef>
              <a:spcAft>
                <a:spcPts val="0"/>
              </a:spcAft>
              <a:defRPr/>
            </a:pPr>
            <a:endParaRPr lang="cs-CZ" sz="2000" b="true" u="sng" dirty="false"/>
          </a:p>
          <a:p>
            <a:pPr algn="just">
              <a:lnSpc>
                <a:spcPct val="100000"/>
              </a:lnSpc>
              <a:spcAft>
                <a:spcPts val="0"/>
              </a:spcAft>
              <a:defRPr/>
            </a:pPr>
            <a:endParaRPr lang="cs-CZ" sz="1800" dirty="false"/>
          </a:p>
          <a:p>
            <a:pPr marL="0" indent="0">
              <a:buNone/>
            </a:pPr>
            <a:endParaRPr lang="cs-CZ" sz="2000" b="true"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4005702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Charakteristika </a:t>
            </a:r>
            <a:r>
              <a:rPr lang="cs-CZ" sz="2800" dirty="false" err="true"/>
              <a:t>ZpůsobiléHO</a:t>
            </a:r>
            <a:r>
              <a:rPr lang="cs-CZ" sz="2800" dirty="false"/>
              <a:t> výdaje III.</a:t>
            </a:r>
          </a:p>
        </p:txBody>
      </p:sp>
      <p:sp>
        <p:nvSpPr>
          <p:cNvPr id="3" name="Zástupný symbol pro obsah 2"/>
          <p:cNvSpPr>
            <a:spLocks noGrp="true"/>
          </p:cNvSpPr>
          <p:nvPr>
            <p:ph idx="1"/>
          </p:nvPr>
        </p:nvSpPr>
        <p:spPr/>
        <p:txBody>
          <a:bodyPr/>
          <a:lstStyle/>
          <a:p>
            <a:pPr marL="0" indent="0" algn="just">
              <a:lnSpc>
                <a:spcPct val="100000"/>
              </a:lnSpc>
              <a:spcBef>
                <a:spcPts val="1200"/>
              </a:spcBef>
              <a:spcAft>
                <a:spcPts val="0"/>
              </a:spcAft>
              <a:buNone/>
              <a:defRPr/>
            </a:pPr>
            <a:r>
              <a:rPr lang="cs-CZ" sz="2000" b="true" u="sng" dirty="false"/>
              <a:t>Časová způsobilost výdaje</a:t>
            </a:r>
          </a:p>
          <a:p>
            <a:pPr algn="just">
              <a:lnSpc>
                <a:spcPct val="100000"/>
              </a:lnSpc>
              <a:spcBef>
                <a:spcPts val="1200"/>
              </a:spcBef>
              <a:spcAft>
                <a:spcPts val="1200"/>
              </a:spcAft>
              <a:defRPr/>
            </a:pPr>
            <a:r>
              <a:rPr lang="cs-CZ" sz="2000" dirty="false"/>
              <a:t>Výdaj vznikl v době realizace projektu. U osobních nákladů se jedná o identifikaci měsíce, ke kterému se osobní náklad vztahuje. Tato podmínka musí být ověřitelná. U osobních nákladů např. výplatními páskami nebo mzdovými listy, u nákupů služeb nebo zařízení a vybavení v rámci paušálu např. datem vzniku nákladu na příslušném účetním dokladu.</a:t>
            </a:r>
          </a:p>
          <a:p>
            <a:pPr marL="0" indent="0" algn="just">
              <a:lnSpc>
                <a:spcPct val="100000"/>
              </a:lnSpc>
              <a:spcBef>
                <a:spcPts val="1200"/>
              </a:spcBef>
              <a:spcAft>
                <a:spcPts val="1200"/>
              </a:spcAft>
              <a:buNone/>
              <a:defRPr/>
            </a:pPr>
            <a:r>
              <a:rPr lang="cs-CZ" sz="2000" b="true" u="sng" dirty="false"/>
              <a:t>Úhrada výdaje</a:t>
            </a:r>
          </a:p>
          <a:p>
            <a:pPr algn="just">
              <a:lnSpc>
                <a:spcPct val="100000"/>
              </a:lnSpc>
              <a:spcAft>
                <a:spcPts val="0"/>
              </a:spcAft>
              <a:defRPr/>
            </a:pPr>
            <a:r>
              <a:rPr lang="cs-CZ" sz="2000" dirty="false"/>
              <a:t>Podmínkou způsobilosti je, že výdaj musí být ze strany příjemce, příp. jeho partnerů s </a:t>
            </a:r>
            <a:r>
              <a:rPr lang="cs-CZ" sz="2000" dirty="false" err="true"/>
              <a:t>fin</a:t>
            </a:r>
            <a:r>
              <a:rPr lang="cs-CZ" sz="2000" dirty="false"/>
              <a:t>. příspěvkem, skutečně zaplacen, tj. úhrada musí být doložena bankovními výpisy či výdajovými pokladními doklady. </a:t>
            </a:r>
          </a:p>
          <a:p>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34</a:t>
            </a:fld>
            <a:endParaRPr lang="cs-CZ" dirty="false"/>
          </a:p>
        </p:txBody>
      </p:sp>
    </p:spTree>
    <p:extLst>
      <p:ext uri="{BB962C8B-B14F-4D97-AF65-F5344CB8AC3E}">
        <p14:creationId xmlns:p14="http://schemas.microsoft.com/office/powerpoint/2010/main" val="3123724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Rozpočet projektu – paušál 40 % </a:t>
            </a:r>
          </a:p>
        </p:txBody>
      </p:sp>
      <p:sp>
        <p:nvSpPr>
          <p:cNvPr id="3" name="Zástupný symbol pro obsah 2"/>
          <p:cNvSpPr>
            <a:spLocks noGrp="true"/>
          </p:cNvSpPr>
          <p:nvPr>
            <p:ph idx="1"/>
          </p:nvPr>
        </p:nvSpPr>
        <p:spPr>
          <a:xfrm>
            <a:off x="360000" y="1405029"/>
            <a:ext cx="8604488" cy="4779232"/>
          </a:xfrm>
        </p:spPr>
        <p:txBody>
          <a:bodyPr/>
          <a:lstStyle/>
          <a:p>
            <a:pPr marL="0" indent="0" algn="just">
              <a:lnSpc>
                <a:spcPct val="110000"/>
              </a:lnSpc>
              <a:buNone/>
            </a:pPr>
            <a:r>
              <a:rPr lang="cs-CZ" sz="1800" b="true" dirty="false"/>
              <a:t>V projektech financovaných s využitím 40 % paušální sazby je podpora 	určena na 2 kategorie výdajů </a:t>
            </a:r>
          </a:p>
          <a:p>
            <a:pPr marL="1447200" lvl="4" indent="-457200">
              <a:lnSpc>
                <a:spcPct val="110000"/>
              </a:lnSpc>
              <a:buAutoNum type="arabicPeriod"/>
            </a:pPr>
            <a:r>
              <a:rPr lang="cs-CZ" sz="1800" b="true" dirty="false"/>
              <a:t>přímé náklady na zaměstnance (dále jen jako „Osobní náklady“) a </a:t>
            </a:r>
          </a:p>
          <a:p>
            <a:pPr marL="1447200" lvl="4" indent="-457200">
              <a:lnSpc>
                <a:spcPct val="110000"/>
              </a:lnSpc>
              <a:spcAft>
                <a:spcPts val="1800"/>
              </a:spcAft>
              <a:buAutoNum type="arabicPeriod"/>
            </a:pPr>
            <a:r>
              <a:rPr lang="cs-CZ" sz="1800" b="true" dirty="false"/>
              <a:t>veškeré ostatní výdaje projektu </a:t>
            </a:r>
          </a:p>
          <a:p>
            <a:pPr algn="just">
              <a:lnSpc>
                <a:spcPct val="114000"/>
              </a:lnSpc>
              <a:spcBef>
                <a:spcPts val="0"/>
              </a:spcBef>
              <a:spcAft>
                <a:spcPts val="1200"/>
              </a:spcAft>
            </a:pPr>
            <a:r>
              <a:rPr lang="cs-CZ" sz="1800" dirty="false"/>
              <a:t>Pro výdaje spadající do Osobních nákladů (resp. pozice uvedené v příloze č. 2 Pomůcka pro stanovení osobních nákladů) se v projektech uplatňuje úplné vykazování, tzn. je třeba doložit skutečný vznik a skutečnou úhradu daného výdaje. </a:t>
            </a:r>
          </a:p>
          <a:p>
            <a:pPr algn="just">
              <a:lnSpc>
                <a:spcPct val="114000"/>
              </a:lnSpc>
              <a:spcBef>
                <a:spcPts val="0"/>
              </a:spcBef>
              <a:spcAft>
                <a:spcPts val="1200"/>
              </a:spcAft>
            </a:pPr>
            <a:r>
              <a:rPr lang="cs-CZ" sz="1800" dirty="false"/>
              <a:t>Všechny ostatní výdaje projektu (jiné pozice, než výše uvedené, </a:t>
            </a:r>
            <a:br>
              <a:rPr lang="cs-CZ" sz="1800" dirty="false"/>
            </a:br>
            <a:r>
              <a:rPr lang="cs-CZ" sz="1800" dirty="false"/>
              <a:t>z kapitoly Osobní náklady, Cestovné, Zařízení a vybavení, Nákup služeb, Přímá podpora, dřívější Nepřímé náklady) se stanovují dopočtem z částky Osobních nákladů ve výši 40 % (paušál). Jejich vznik ani úhradu příjemce nedokládá. </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35</a:t>
            </a:fld>
            <a:endParaRPr lang="cs-CZ" dirty="false"/>
          </a:p>
        </p:txBody>
      </p:sp>
    </p:spTree>
    <p:extLst>
      <p:ext uri="{BB962C8B-B14F-4D97-AF65-F5344CB8AC3E}">
        <p14:creationId xmlns:p14="http://schemas.microsoft.com/office/powerpoint/2010/main" val="395354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nchor="ctr"/>
          <a:lstStyle/>
          <a:p>
            <a:pPr algn="ctr"/>
            <a:r>
              <a:rPr lang="cs-CZ" sz="2800" dirty="false"/>
              <a:t>Rozpočet projektu – struktura</a:t>
            </a:r>
            <a:r>
              <a:rPr lang="cs-CZ" dirty="false"/>
              <a:t> </a:t>
            </a:r>
          </a:p>
        </p:txBody>
      </p:sp>
      <p:sp>
        <p:nvSpPr>
          <p:cNvPr id="3" name="Zástupný symbol pro obsah 2"/>
          <p:cNvSpPr>
            <a:spLocks noGrp="true"/>
          </p:cNvSpPr>
          <p:nvPr>
            <p:ph idx="1"/>
          </p:nvPr>
        </p:nvSpPr>
        <p:spPr>
          <a:xfrm>
            <a:off x="408893" y="1456043"/>
            <a:ext cx="8064448" cy="5040560"/>
          </a:xfrm>
        </p:spPr>
        <p:txBody>
          <a:bodyPr/>
          <a:lstStyle/>
          <a:p>
            <a:pPr algn="just">
              <a:lnSpc>
                <a:spcPct val="114000"/>
              </a:lnSpc>
              <a:spcBef>
                <a:spcPts val="0"/>
              </a:spcBef>
              <a:spcAft>
                <a:spcPts val="1200"/>
              </a:spcAft>
            </a:pPr>
            <a:r>
              <a:rPr lang="cs-CZ" sz="1800" dirty="false"/>
              <a:t>Výdaje hrazené z paušálu nebudou v rámci zpráv o realizaci a kontrol projektů na místě ze strany ŘO kontrolovány, obdobně jako v jiných výzvách nepřímé náklady.</a:t>
            </a:r>
          </a:p>
          <a:p>
            <a:pPr algn="just">
              <a:lnSpc>
                <a:spcPct val="114000"/>
              </a:lnSpc>
              <a:spcBef>
                <a:spcPts val="0"/>
              </a:spcBef>
              <a:spcAft>
                <a:spcPts val="1200"/>
              </a:spcAft>
            </a:pPr>
            <a:r>
              <a:rPr lang="cs-CZ" sz="1800" dirty="false"/>
              <a:t>V celkových způsobilých nákladech projektu je obsažena i případná spoluúčast žadatele.</a:t>
            </a:r>
          </a:p>
          <a:p>
            <a:pPr algn="just">
              <a:lnSpc>
                <a:spcPct val="114000"/>
              </a:lnSpc>
              <a:spcBef>
                <a:spcPts val="0"/>
              </a:spcBef>
              <a:spcAft>
                <a:spcPts val="1200"/>
              </a:spcAft>
            </a:pPr>
            <a:r>
              <a:rPr lang="cs-CZ" sz="1800" dirty="false"/>
              <a:t>ŘO je oprávněn si od příjemce vyžádat jakýkoli dokument, který je nezbytný pro ověření způsobilosti výdajů v rámci projektu (a může se jednat i o dokument, který vznikl v době před zahájením realizace projektu).</a:t>
            </a:r>
          </a:p>
          <a:p>
            <a:pPr algn="just">
              <a:lnSpc>
                <a:spcPct val="120000"/>
              </a:lnSpc>
              <a:spcBef>
                <a:spcPts val="0"/>
              </a:spcBef>
              <a:spcAft>
                <a:spcPts val="1200"/>
              </a:spcAft>
            </a:pPr>
            <a:endParaRPr lang="cs-CZ" sz="1800" dirty="false"/>
          </a:p>
          <a:p>
            <a:pPr>
              <a:lnSpc>
                <a:spcPct val="120000"/>
              </a:lnSpc>
              <a:spcBef>
                <a:spcPts val="0"/>
              </a:spcBef>
              <a:spcAft>
                <a:spcPts val="1200"/>
              </a:spcAft>
            </a:pPr>
            <a:endParaRPr lang="cs-CZ" sz="1800" b="true" dirty="false"/>
          </a:p>
          <a:p>
            <a:pPr marL="0" indent="0">
              <a:lnSpc>
                <a:spcPct val="120000"/>
              </a:lnSpc>
              <a:spcBef>
                <a:spcPts val="0"/>
              </a:spcBef>
              <a:spcAft>
                <a:spcPts val="1200"/>
              </a:spcAft>
              <a:buNone/>
            </a:pPr>
            <a:r>
              <a:rPr lang="cs-CZ" sz="1800" dirty="false"/>
              <a:t>      </a:t>
            </a:r>
          </a:p>
          <a:p>
            <a:pPr marL="0" indent="0">
              <a:buNone/>
            </a:pPr>
            <a:r>
              <a:rPr lang="cs-CZ" dirty="false"/>
              <a:t>     </a:t>
            </a:r>
          </a:p>
          <a:p>
            <a:pPr marL="0" indent="0">
              <a:buNone/>
            </a:pPr>
            <a:endParaRPr lang="cs-CZ" dirty="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36</a:t>
            </a:fld>
            <a:endParaRPr lang="cs-CZ" dirty="false"/>
          </a:p>
        </p:txBody>
      </p:sp>
    </p:spTree>
    <p:extLst>
      <p:ext uri="{BB962C8B-B14F-4D97-AF65-F5344CB8AC3E}">
        <p14:creationId xmlns:p14="http://schemas.microsoft.com/office/powerpoint/2010/main" val="2091566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Přímé náklady – Osobní náklady</a:t>
            </a:r>
          </a:p>
        </p:txBody>
      </p:sp>
      <p:sp>
        <p:nvSpPr>
          <p:cNvPr id="3" name="Zástupný symbol pro obsah 2"/>
          <p:cNvSpPr>
            <a:spLocks noGrp="true"/>
          </p:cNvSpPr>
          <p:nvPr>
            <p:ph idx="1"/>
          </p:nvPr>
        </p:nvSpPr>
        <p:spPr>
          <a:xfrm>
            <a:off x="539552" y="1268760"/>
            <a:ext cx="8064000" cy="4896064"/>
          </a:xfrm>
        </p:spPr>
        <p:txBody>
          <a:bodyPr/>
          <a:lstStyle/>
          <a:p>
            <a:pPr marL="0" indent="0">
              <a:lnSpc>
                <a:spcPct val="120000"/>
              </a:lnSpc>
              <a:spcAft>
                <a:spcPts val="1200"/>
              </a:spcAft>
              <a:buNone/>
            </a:pPr>
            <a:r>
              <a:rPr lang="cs-CZ" sz="1800" dirty="false"/>
              <a:t>   </a:t>
            </a:r>
            <a:r>
              <a:rPr lang="cs-CZ" sz="2000" u="sng" dirty="false"/>
              <a:t>Způsobilými osobními náklady jsou:</a:t>
            </a:r>
            <a:endParaRPr lang="cs-CZ" sz="2000" b="true" u="sng" dirty="false"/>
          </a:p>
          <a:p>
            <a:pPr marL="431800" indent="-250825" algn="just">
              <a:lnSpc>
                <a:spcPct val="120000"/>
              </a:lnSpc>
              <a:spcBef>
                <a:spcPts val="0"/>
              </a:spcBef>
            </a:pPr>
            <a:r>
              <a:rPr lang="cs-CZ" sz="1800" b="true" dirty="false"/>
              <a:t>Mzdy a platy pracovníků (členů RT) zastávajících pracovní pozice uvedené v příloze č. 2 a další pozice, které byly schváleny HK:</a:t>
            </a:r>
          </a:p>
          <a:p>
            <a:pPr marL="431800" indent="-250825" algn="just">
              <a:lnSpc>
                <a:spcPct val="120000"/>
              </a:lnSpc>
            </a:pPr>
            <a:r>
              <a:rPr lang="cs-CZ" sz="1800" dirty="false"/>
              <a:t>Mzdy pracovníků v kapitole osobní náklady představují hrubou mzdu.</a:t>
            </a:r>
          </a:p>
          <a:p>
            <a:pPr marL="431800" indent="-250825" algn="just">
              <a:lnSpc>
                <a:spcPct val="120000"/>
              </a:lnSpc>
            </a:pPr>
            <a:r>
              <a:rPr lang="cs-CZ" sz="1800" dirty="false"/>
              <a:t>Tyto výdaje nesmí přesáhnout obvyklou výši v daném místě, čase a oboru (viz tabulka Obvyklých cen a mezd: </a:t>
            </a:r>
            <a:r>
              <a:rPr lang="it-IT" sz="1050" dirty="false">
                <a:hlinkClick r:id="rId3"/>
              </a:rPr>
              <a:t>Pravidla pro žadatele a příjemce - www.esfcr.cz</a:t>
            </a:r>
            <a:r>
              <a:rPr lang="cs-CZ" sz="1600" dirty="false"/>
              <a:t>)</a:t>
            </a:r>
            <a:r>
              <a:rPr lang="cs-CZ" sz="1200" dirty="false"/>
              <a:t>. </a:t>
            </a:r>
            <a:r>
              <a:rPr lang="cs-CZ" sz="1200" dirty="false">
                <a:solidFill>
                  <a:srgbClr val="FF0000"/>
                </a:solidFill>
              </a:rPr>
              <a:t>    </a:t>
            </a:r>
            <a:endParaRPr lang="cs-CZ" sz="1800" dirty="false">
              <a:solidFill>
                <a:srgbClr val="FF0000"/>
              </a:solidFill>
            </a:endParaRPr>
          </a:p>
          <a:p>
            <a:pPr marL="431800" indent="-250825">
              <a:lnSpc>
                <a:spcPct val="120000"/>
              </a:lnSpc>
            </a:pPr>
            <a:endParaRPr lang="cs-CZ" sz="1800" dirty="false"/>
          </a:p>
          <a:p>
            <a:pPr marL="414000" lvl="1" indent="0">
              <a:lnSpc>
                <a:spcPct val="120000"/>
              </a:lnSpc>
              <a:buSzPct val="150000"/>
              <a:buNone/>
            </a:pPr>
            <a:endParaRPr lang="cs-CZ" dirty="false"/>
          </a:p>
          <a:p>
            <a:pPr lvl="1">
              <a:lnSpc>
                <a:spcPct val="120000"/>
              </a:lnSpc>
              <a:buFont typeface="Wingdings" panose="05000000000000000000" pitchFamily="2" charset="2"/>
              <a:buChar char="Ø"/>
            </a:pPr>
            <a:endParaRPr lang="cs-CZ" sz="2400" dirty="false"/>
          </a:p>
          <a:p>
            <a:pPr>
              <a:lnSpc>
                <a:spcPct val="120000"/>
              </a:lnSpc>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37</a:t>
            </a:fld>
            <a:endParaRPr lang="cs-CZ" dirty="false"/>
          </a:p>
        </p:txBody>
      </p:sp>
    </p:spTree>
    <p:extLst>
      <p:ext uri="{BB962C8B-B14F-4D97-AF65-F5344CB8AC3E}">
        <p14:creationId xmlns:p14="http://schemas.microsoft.com/office/powerpoint/2010/main" val="4148818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osobní náklady I.</a:t>
            </a:r>
          </a:p>
        </p:txBody>
      </p:sp>
      <p:sp>
        <p:nvSpPr>
          <p:cNvPr id="3" name="Zástupný symbol pro obsah 2"/>
          <p:cNvSpPr>
            <a:spLocks noGrp="true"/>
          </p:cNvSpPr>
          <p:nvPr>
            <p:ph idx="1"/>
          </p:nvPr>
        </p:nvSpPr>
        <p:spPr>
          <a:xfrm>
            <a:off x="539552" y="1484784"/>
            <a:ext cx="8064000" cy="4779232"/>
          </a:xfrm>
        </p:spPr>
        <p:txBody>
          <a:bodyPr/>
          <a:lstStyle/>
          <a:p>
            <a:pPr marL="0" indent="0">
              <a:spcAft>
                <a:spcPts val="0"/>
              </a:spcAft>
              <a:buNone/>
            </a:pPr>
            <a:r>
              <a:rPr lang="cs-CZ" altLang="cs-CZ" sz="2000" b="true" u="sng" dirty="false"/>
              <a:t>Osobní náklady členů RT:</a:t>
            </a:r>
            <a:r>
              <a:rPr lang="cs-CZ" altLang="cs-CZ" sz="2000" b="true" dirty="false"/>
              <a:t> </a:t>
            </a:r>
            <a:endParaRPr lang="cs-CZ" altLang="cs-CZ" sz="800" b="true" dirty="false"/>
          </a:p>
          <a:p>
            <a:pPr algn="just">
              <a:lnSpc>
                <a:spcPct val="100000"/>
              </a:lnSpc>
            </a:pPr>
            <a:r>
              <a:rPr lang="cs-CZ" altLang="cs-CZ" sz="2000" dirty="false"/>
              <a:t>Mzdy a platy zaměstnanců příjemce nebo partnera s finančním příspěvkem pracujících pro projekt.</a:t>
            </a:r>
          </a:p>
          <a:p>
            <a:pPr algn="just">
              <a:lnSpc>
                <a:spcPct val="100000"/>
              </a:lnSpc>
            </a:pPr>
            <a:r>
              <a:rPr lang="cs-CZ" altLang="cs-CZ" sz="2000" dirty="false"/>
              <a:t>Příslušná část mezd nebo platů zaměstnanců příjemce nebo partnera s finančním příspěvkem podílejících se na projektu pouze částí svého úvazku.</a:t>
            </a:r>
          </a:p>
          <a:p>
            <a:pPr algn="just">
              <a:lnSpc>
                <a:spcPct val="100000"/>
              </a:lnSpc>
            </a:pPr>
            <a:r>
              <a:rPr lang="cs-CZ" altLang="cs-CZ" sz="2000" dirty="false"/>
              <a:t>Odměny zaměstnanců příjemce nebo partnera s finančním příspěvkem zaměstnaných na  dohodu o pracovní činnosti anebo dohodu o provedení práce.</a:t>
            </a:r>
          </a:p>
          <a:p>
            <a:pPr algn="just">
              <a:lnSpc>
                <a:spcPct val="100000"/>
              </a:lnSpc>
            </a:pPr>
            <a:r>
              <a:rPr lang="cs-CZ" sz="2000" dirty="false">
                <a:solidFill>
                  <a:srgbClr val="FF0000"/>
                </a:solidFill>
              </a:rPr>
              <a:t>Výčet činností vyloučených z osobních nákladů – viz kap. 6.2.2 Odměňování vyloučené z Osobních nákladů (Specifická část pravidel, 40% paušál), </a:t>
            </a:r>
            <a:r>
              <a:rPr lang="cs-CZ" sz="2000" b="true" dirty="false"/>
              <a:t>viz další snímek</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38</a:t>
            </a:fld>
            <a:endParaRPr lang="cs-CZ" dirty="false"/>
          </a:p>
        </p:txBody>
      </p:sp>
    </p:spTree>
    <p:extLst>
      <p:ext uri="{BB962C8B-B14F-4D97-AF65-F5344CB8AC3E}">
        <p14:creationId xmlns:p14="http://schemas.microsoft.com/office/powerpoint/2010/main" val="2940500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Odměňování vyloučené z Osob. nákladů </a:t>
            </a:r>
          </a:p>
        </p:txBody>
      </p:sp>
      <p:sp>
        <p:nvSpPr>
          <p:cNvPr id="3" name="Zástupný symbol pro obsah 2"/>
          <p:cNvSpPr>
            <a:spLocks noGrp="true"/>
          </p:cNvSpPr>
          <p:nvPr>
            <p:ph idx="1"/>
          </p:nvPr>
        </p:nvSpPr>
        <p:spPr>
          <a:xfrm>
            <a:off x="540000" y="1412776"/>
            <a:ext cx="8064000" cy="4968552"/>
          </a:xfrm>
        </p:spPr>
        <p:txBody>
          <a:bodyPr/>
          <a:lstStyle/>
          <a:p>
            <a:pPr marL="0" indent="0">
              <a:buNone/>
            </a:pPr>
            <a:r>
              <a:rPr lang="cs-CZ" dirty="false"/>
              <a:t>V Osobních nákladech nemohou být zahrnuty náklady na odměňování osob, které zajišťují: </a:t>
            </a:r>
          </a:p>
          <a:p>
            <a:pPr lvl="1">
              <a:buClr>
                <a:schemeClr val="tx1">
                  <a:lumMod val="75000"/>
                </a:schemeClr>
              </a:buClr>
              <a:buSzPct val="100000"/>
              <a:buFont typeface="Symbol" panose="05050102010706020507" pitchFamily="18" charset="2"/>
              <a:buChar char=""/>
            </a:pPr>
            <a:r>
              <a:rPr lang="cs-CZ" sz="1800" dirty="false"/>
              <a:t>účetnictví a vedení mezd pracovníků, agendu rozpočtování a agendu bankovních transferů a hotovostní pokladny; </a:t>
            </a:r>
          </a:p>
          <a:p>
            <a:pPr lvl="1">
              <a:buClr>
                <a:schemeClr val="tx1">
                  <a:lumMod val="75000"/>
                </a:schemeClr>
              </a:buClr>
              <a:buSzPct val="100000"/>
              <a:buFont typeface="Symbol" panose="05050102010706020507" pitchFamily="18" charset="2"/>
              <a:buChar char=""/>
            </a:pPr>
            <a:r>
              <a:rPr lang="cs-CZ" sz="1800" dirty="false"/>
              <a:t>personalistiku (včetně případných výběrových řízení na budoucí zaměstnance příjemce či partnera), mimo personalistiky spojené </a:t>
            </a:r>
            <a:br>
              <a:rPr lang="cs-CZ" sz="1800" dirty="false"/>
            </a:br>
            <a:r>
              <a:rPr lang="cs-CZ" sz="1800" dirty="false"/>
              <a:t>s pracovním uplatněním cílové skupiny; </a:t>
            </a:r>
          </a:p>
          <a:p>
            <a:pPr lvl="1">
              <a:buClr>
                <a:schemeClr val="tx1">
                  <a:lumMod val="75000"/>
                </a:schemeClr>
              </a:buClr>
              <a:buSzPct val="100000"/>
              <a:buFont typeface="Symbol" panose="05050102010706020507" pitchFamily="18" charset="2"/>
              <a:buChar char=""/>
            </a:pPr>
            <a:r>
              <a:rPr lang="cs-CZ" sz="1800" dirty="false"/>
              <a:t>vstupní lékařské prohlídky pro osoby mimo cílovou skupinu projektu; </a:t>
            </a:r>
          </a:p>
          <a:p>
            <a:pPr lvl="1">
              <a:buClr>
                <a:schemeClr val="tx1">
                  <a:lumMod val="75000"/>
                </a:schemeClr>
              </a:buClr>
              <a:buSzPct val="100000"/>
              <a:buFont typeface="Symbol" panose="05050102010706020507" pitchFamily="18" charset="2"/>
              <a:buChar char=""/>
            </a:pPr>
            <a:r>
              <a:rPr lang="cs-CZ" sz="1800" dirty="false"/>
              <a:t>školení bezpečnosti a ochrany zdraví při práci v režimu stanoveném právními předpisy ČR pro osoby mimo cílovou skupinu projektu; </a:t>
            </a:r>
          </a:p>
          <a:p>
            <a:pPr lvl="1">
              <a:buClr>
                <a:schemeClr val="tx1">
                  <a:lumMod val="75000"/>
                </a:schemeClr>
              </a:buClr>
              <a:buSzPct val="100000"/>
              <a:buFont typeface="Symbol" panose="05050102010706020507" pitchFamily="18" charset="2"/>
              <a:buChar char=""/>
            </a:pPr>
            <a:r>
              <a:rPr lang="cs-CZ" sz="1800" dirty="false"/>
              <a:t>opravu a údržbu zařízení, vybavení a využívaných nemovitostí; </a:t>
            </a:r>
          </a:p>
          <a:p>
            <a:pPr lvl="1">
              <a:buClr>
                <a:schemeClr val="tx1">
                  <a:lumMod val="75000"/>
                </a:schemeClr>
              </a:buClr>
              <a:buSzPct val="100000"/>
              <a:buFont typeface="Symbol" panose="05050102010706020507" pitchFamily="18" charset="2"/>
              <a:buChar char=""/>
            </a:pPr>
            <a:r>
              <a:rPr lang="cs-CZ" sz="1800" dirty="false"/>
              <a:t>úklid a čištění; </a:t>
            </a:r>
          </a:p>
          <a:p>
            <a:pPr lvl="1">
              <a:buClr>
                <a:schemeClr val="tx1">
                  <a:lumMod val="75000"/>
                </a:schemeClr>
              </a:buClr>
              <a:buSzPct val="100000"/>
              <a:buFont typeface="Symbol" panose="05050102010706020507" pitchFamily="18" charset="2"/>
              <a:buChar char=""/>
            </a:pPr>
            <a:r>
              <a:rPr lang="cs-CZ" sz="1800" dirty="false"/>
              <a:t>ostrahu.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39</a:t>
            </a:fld>
            <a:endParaRPr lang="cs-CZ" dirty="false"/>
          </a:p>
        </p:txBody>
      </p:sp>
    </p:spTree>
    <p:extLst>
      <p:ext uri="{BB962C8B-B14F-4D97-AF65-F5344CB8AC3E}">
        <p14:creationId xmlns:p14="http://schemas.microsoft.com/office/powerpoint/2010/main" val="419942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680532" y="143020"/>
            <a:ext cx="8424000" cy="1080000"/>
          </a:xfrm>
        </p:spPr>
        <p:txBody>
          <a:bodyPr/>
          <a:lstStyle/>
          <a:p>
            <a:r>
              <a:rPr lang="cs-CZ" dirty="false"/>
              <a:t>Podporované aktivity</a:t>
            </a:r>
          </a:p>
        </p:txBody>
      </p:sp>
      <p:sp>
        <p:nvSpPr>
          <p:cNvPr id="3" name="Zástupný symbol pro obsah 2"/>
          <p:cNvSpPr>
            <a:spLocks noGrp="true"/>
          </p:cNvSpPr>
          <p:nvPr>
            <p:ph idx="1"/>
          </p:nvPr>
        </p:nvSpPr>
        <p:spPr>
          <a:xfrm>
            <a:off x="107504" y="1155890"/>
            <a:ext cx="8604488" cy="5427240"/>
          </a:xfrm>
          <a:noFill/>
        </p:spPr>
        <p:txBody>
          <a:bodyPr numCol="1"/>
          <a:lstStyle/>
          <a:p>
            <a:pPr marL="0" lvl="0" indent="0" algn="just">
              <a:lnSpc>
                <a:spcPct val="100000"/>
              </a:lnSpc>
              <a:spcAft>
                <a:spcPts val="1200"/>
              </a:spcAft>
              <a:buNone/>
            </a:pPr>
            <a:r>
              <a:rPr lang="cs-CZ" sz="2000" b="true" dirty="false"/>
              <a:t>Výzvy jsou zaměřeny na podporu sociálního začleňování osob a skupin osob v bytové nouzi do stavu bydlení a zajistit podporu udržení si bydlení dlouhodobě, spočívající v přímé podpoře cílové skupiny zejména v podpoře zabydlování do bytů s podporou sociální práce a v podpoře rozvoje a šíření systémových opatření a nástrojů při poskytování podpory v bydlení nebo směřující k mezioborové a meziresortní spolupráci. </a:t>
            </a:r>
          </a:p>
          <a:p>
            <a:pPr marL="0" lvl="0" indent="0" algn="just">
              <a:lnSpc>
                <a:spcPct val="100000"/>
              </a:lnSpc>
              <a:spcAft>
                <a:spcPts val="1200"/>
              </a:spcAft>
              <a:buNone/>
            </a:pPr>
            <a:endParaRPr lang="cs-CZ" sz="2000" b="true" dirty="false"/>
          </a:p>
          <a:p>
            <a:pPr lvl="0"/>
            <a:r>
              <a:rPr lang="cs-CZ" b="true" dirty="false"/>
              <a:t>Podpora zabydlování včetně podpory bydlení</a:t>
            </a:r>
            <a:endParaRPr lang="cs-CZ" dirty="false"/>
          </a:p>
          <a:p>
            <a:pPr lvl="0"/>
            <a:r>
              <a:rPr lang="cs-CZ" b="true" dirty="false"/>
              <a:t>Podpůrná systémová opatření</a:t>
            </a:r>
            <a:endParaRPr lang="cs-CZ" dirty="false"/>
          </a:p>
          <a:p>
            <a:pPr lvl="0"/>
            <a:r>
              <a:rPr lang="cs-CZ" b="true" dirty="false"/>
              <a:t>Přenos dobré praxe</a:t>
            </a:r>
            <a:endParaRPr lang="cs-CZ" dirty="false"/>
          </a:p>
          <a:p>
            <a:pPr marL="0" lvl="0" indent="0" algn="just">
              <a:lnSpc>
                <a:spcPct val="100000"/>
              </a:lnSpc>
              <a:spcAft>
                <a:spcPts val="1200"/>
              </a:spcAft>
              <a:buNone/>
            </a:pPr>
            <a:endParaRPr lang="cs-CZ" sz="2000" b="true" dirty="false"/>
          </a:p>
          <a:p>
            <a:pPr marL="0" lvl="0" indent="0" algn="just">
              <a:lnSpc>
                <a:spcPct val="100000"/>
              </a:lnSpc>
              <a:spcAft>
                <a:spcPts val="1200"/>
              </a:spcAft>
              <a:buNone/>
            </a:pPr>
            <a:endParaRPr lang="cs-CZ" sz="2000" b="true" dirty="false"/>
          </a:p>
          <a:p>
            <a:pPr marL="0" lvl="0" indent="0" algn="just">
              <a:lnSpc>
                <a:spcPct val="100000"/>
              </a:lnSpc>
              <a:spcBef>
                <a:spcPts val="600"/>
              </a:spcBef>
              <a:spcAft>
                <a:spcPts val="600"/>
              </a:spcAft>
              <a:buNone/>
            </a:pPr>
            <a:endParaRPr lang="cs-CZ" altLang="cs-CZ" sz="1900" dirty="false">
              <a:solidFill>
                <a:srgbClr val="14407E"/>
              </a:solidFill>
            </a:endParaRPr>
          </a:p>
          <a:p>
            <a:pPr marL="0" lvl="1" indent="0">
              <a:lnSpc>
                <a:spcPts val="2880"/>
              </a:lnSpc>
              <a:spcBef>
                <a:spcPts val="600"/>
              </a:spcBef>
              <a:spcAft>
                <a:spcPts val="0"/>
              </a:spcAft>
              <a:buSzPct val="100000"/>
              <a:buNone/>
              <a:defRPr/>
            </a:pPr>
            <a:endParaRPr lang="cs-CZ" altLang="cs-CZ" sz="1900" dirty="false">
              <a:solidFill>
                <a:srgbClr val="14407E"/>
              </a:solidFill>
            </a:endParaRPr>
          </a:p>
          <a:p>
            <a:pPr marL="414000" lvl="1" indent="0">
              <a:spcAft>
                <a:spcPts val="0"/>
              </a:spcAft>
              <a:buNone/>
              <a:defRPr/>
            </a:pPr>
            <a:endParaRPr lang="cs-CZ" altLang="cs-CZ" sz="18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a:t>
            </a:fld>
            <a:endParaRPr lang="cs-CZ" dirty="false"/>
          </a:p>
        </p:txBody>
      </p:sp>
    </p:spTree>
    <p:extLst>
      <p:ext uri="{BB962C8B-B14F-4D97-AF65-F5344CB8AC3E}">
        <p14:creationId xmlns:p14="http://schemas.microsoft.com/office/powerpoint/2010/main" val="1154111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Zaměstnanec  x  dodavatel</a:t>
            </a:r>
          </a:p>
        </p:txBody>
      </p:sp>
      <p:sp>
        <p:nvSpPr>
          <p:cNvPr id="3" name="Zástupný symbol pro obsah 2"/>
          <p:cNvSpPr>
            <a:spLocks noGrp="true"/>
          </p:cNvSpPr>
          <p:nvPr>
            <p:ph idx="1"/>
          </p:nvPr>
        </p:nvSpPr>
        <p:spPr>
          <a:xfrm>
            <a:off x="180000" y="1268760"/>
            <a:ext cx="8604000" cy="5112568"/>
          </a:xfrm>
        </p:spPr>
        <p:txBody>
          <a:bodyPr/>
          <a:lstStyle/>
          <a:p>
            <a:pPr marL="0" indent="0" algn="just">
              <a:lnSpc>
                <a:spcPct val="100000"/>
              </a:lnSpc>
              <a:buNone/>
            </a:pPr>
            <a:r>
              <a:rPr lang="cs-CZ" b="true" dirty="false">
                <a:solidFill>
                  <a:srgbClr val="FF0000"/>
                </a:solidFill>
                <a:latin typeface="+mj-lt"/>
              </a:rPr>
              <a:t>Pozor na střet zájmů: </a:t>
            </a:r>
            <a:r>
              <a:rPr lang="cs-CZ" sz="1800" dirty="false">
                <a:latin typeface="+mj-lt"/>
              </a:rPr>
              <a:t>Střet zájmů upravuje Obecná část pravidel, </a:t>
            </a:r>
            <a:br>
              <a:rPr lang="cs-CZ" sz="1800" dirty="false">
                <a:latin typeface="+mj-lt"/>
              </a:rPr>
            </a:br>
            <a:r>
              <a:rPr lang="cs-CZ" sz="1800" dirty="false">
                <a:latin typeface="+mj-lt"/>
              </a:rPr>
              <a:t>                                                           kapitola 20 Pravidla pro zadávání zakázek</a:t>
            </a:r>
          </a:p>
          <a:p>
            <a:pPr algn="just">
              <a:lnSpc>
                <a:spcPct val="100000"/>
              </a:lnSpc>
            </a:pPr>
            <a:r>
              <a:rPr lang="cs-CZ" sz="1800" dirty="false">
                <a:latin typeface="+mj-lt"/>
              </a:rPr>
              <a:t>Mějte prosím na paměti, že z uvedené definice střetu zájmů plyne, že pro posouzení střetu zájmu postačí pouze možnost (ohrožení) mít vliv na výsledek výběrového/zadávacího řízení, případně je ohrožena nestrannost nebo nezávislost v souvislosti s výběrovým řízením. </a:t>
            </a:r>
          </a:p>
          <a:p>
            <a:pPr algn="just">
              <a:lnSpc>
                <a:spcPct val="100000"/>
              </a:lnSpc>
            </a:pPr>
            <a:r>
              <a:rPr lang="cs-CZ" sz="1800" dirty="false">
                <a:latin typeface="+mj-lt"/>
              </a:rPr>
              <a:t>Jak je uvedeno ve výčtu kap. 20.1 odst. 4 Obecné části pravidel OPZ+, střet zájmů se vztahuje nejen na členy realizačního týmu, ale na všechny zaměstnance zadavatele, tj. zaměstnance příjemce. Těmito zaměstnanci jsou myšleni všichni zaměstnanci příjemce bez ohledu na druh zaměstnaneckého poměru vůči zadavateli (PP, DPČ, DPP) a nezáleží ani na tom, že by nefigurovali v realizačním týmu projektu, v němž by byli dodavatelem. </a:t>
            </a:r>
            <a:r>
              <a:rPr lang="cs-CZ" sz="1800" b="true" u="sng" dirty="false">
                <a:latin typeface="+mj-lt"/>
              </a:rPr>
              <a:t>Žádný zaměstnanec příjemce nesmí být jeho dodavatelem</a:t>
            </a:r>
            <a:r>
              <a:rPr lang="cs-CZ" sz="1800" u="sng" dirty="false">
                <a:latin typeface="+mj-lt"/>
              </a:rPr>
              <a:t>.</a:t>
            </a:r>
            <a:endParaRPr lang="cs-CZ" sz="1800" dirty="false">
              <a:latin typeface="+mj-lt"/>
            </a:endParaRPr>
          </a:p>
          <a:p>
            <a:pPr algn="just">
              <a:lnSpc>
                <a:spcPct val="100000"/>
              </a:lnSpc>
            </a:pPr>
            <a:r>
              <a:rPr lang="cs-CZ" sz="1800" dirty="false">
                <a:latin typeface="+mj-lt"/>
              </a:rPr>
              <a:t>Osoby v zaměstnaneckém poměru vůči zadavateli veřejné zakázky totiž mají/mohou mít možnost získat informace ohledně zadání zakázky, realizace projektu či případně dalších informací, které těmto osobám v pozici dodavatele mohou poskytnout konkurenční výhodu, která může vést k narušení  principu rovného zacházení a transparentnosti při zadávání VZ.</a:t>
            </a:r>
            <a:r>
              <a:rPr lang="cs-CZ" dirty="false"/>
              <a:t> </a:t>
            </a:r>
          </a:p>
          <a:p>
            <a:pPr marL="0" indent="0">
              <a:buNone/>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40</a:t>
            </a:fld>
            <a:endParaRPr lang="cs-CZ" dirty="false"/>
          </a:p>
        </p:txBody>
      </p:sp>
    </p:spTree>
    <p:extLst>
      <p:ext uri="{BB962C8B-B14F-4D97-AF65-F5344CB8AC3E}">
        <p14:creationId xmlns:p14="http://schemas.microsoft.com/office/powerpoint/2010/main" val="269920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Způsobilé výdaje – osobní náklady II.</a:t>
            </a:r>
          </a:p>
        </p:txBody>
      </p:sp>
      <p:sp>
        <p:nvSpPr>
          <p:cNvPr id="3" name="Zástupný symbol pro obsah 2"/>
          <p:cNvSpPr>
            <a:spLocks noGrp="true"/>
          </p:cNvSpPr>
          <p:nvPr>
            <p:ph idx="1"/>
          </p:nvPr>
        </p:nvSpPr>
        <p:spPr>
          <a:xfrm>
            <a:off x="540000" y="1556792"/>
            <a:ext cx="8064000" cy="4563208"/>
          </a:xfrm>
        </p:spPr>
        <p:txBody>
          <a:bodyPr/>
          <a:lstStyle/>
          <a:p>
            <a:pPr algn="just">
              <a:lnSpc>
                <a:spcPct val="100000"/>
              </a:lnSpc>
              <a:defRPr/>
            </a:pPr>
            <a:r>
              <a:rPr lang="cs-CZ" sz="2000" b="true" dirty="false"/>
              <a:t>Způsobilé osobní náklady</a:t>
            </a:r>
            <a:r>
              <a:rPr lang="cs-CZ" sz="2000" dirty="false"/>
              <a:t> = součet hrubé mzdy/platu/odměny </a:t>
            </a:r>
            <a:br>
              <a:rPr lang="cs-CZ" sz="2000" dirty="false"/>
            </a:br>
            <a:r>
              <a:rPr lang="cs-CZ" sz="2000" dirty="false"/>
              <a:t>z dohody a odvodů na sociální a zdravotní pojištění hrazených zaměstnavatelem a případně dalších výdajů za zaměstnance, které je zaměstnavatel povinen hradit na základě platných právních předpisů (např. odvody do FKSP, zákonné pojištění odpovědnosti zaměstnavatele za škodu při pracovním úrazu nebo nemoci </a:t>
            </a:r>
            <a:br>
              <a:rPr lang="cs-CZ" sz="2000" dirty="false"/>
            </a:br>
            <a:r>
              <a:rPr lang="cs-CZ" sz="2000" dirty="false"/>
              <a:t>z povolání apod.).</a:t>
            </a:r>
            <a:endParaRPr lang="cs-CZ" altLang="cs-CZ" sz="2000" dirty="false"/>
          </a:p>
          <a:p>
            <a:pPr algn="just">
              <a:lnSpc>
                <a:spcPct val="100000"/>
              </a:lnSpc>
              <a:defRPr/>
            </a:pPr>
            <a:r>
              <a:rPr lang="cs-CZ" altLang="cs-CZ" sz="2000" dirty="false"/>
              <a:t>Způsobilé osobní náklady by měly respektovat obvyklou výši </a:t>
            </a:r>
            <a:br>
              <a:rPr lang="cs-CZ" altLang="cs-CZ" sz="2000" dirty="false"/>
            </a:br>
            <a:r>
              <a:rPr lang="cs-CZ" altLang="cs-CZ" sz="2000" dirty="false"/>
              <a:t>v daném místě, čase a oboru. V případě nárokování vyšších mzdových sazeb - nutné odůvodnění.</a:t>
            </a:r>
          </a:p>
          <a:p>
            <a:pPr marL="486000" lvl="2" indent="0">
              <a:lnSpc>
                <a:spcPct val="100000"/>
              </a:lnSpc>
              <a:buNone/>
              <a:defRPr/>
            </a:pPr>
            <a:r>
              <a:rPr lang="cs-CZ" altLang="cs-CZ" dirty="false"/>
              <a:t>Informace k obvyklých mzdám a platům na www.esfcr.cz:   </a:t>
            </a:r>
          </a:p>
          <a:p>
            <a:pPr marL="486000" lvl="2" indent="0">
              <a:lnSpc>
                <a:spcPct val="100000"/>
              </a:lnSpc>
              <a:buNone/>
              <a:defRPr/>
            </a:pPr>
            <a:r>
              <a:rPr lang="it-IT" dirty="false">
                <a:hlinkClick r:id="rId3"/>
              </a:rPr>
              <a:t>Pravidla pro žadatele a příjemce - www.esfcr.cz</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41</a:t>
            </a:fld>
            <a:endParaRPr lang="cs-CZ" dirty="false"/>
          </a:p>
        </p:txBody>
      </p:sp>
    </p:spTree>
    <p:extLst>
      <p:ext uri="{BB962C8B-B14F-4D97-AF65-F5344CB8AC3E}">
        <p14:creationId xmlns:p14="http://schemas.microsoft.com/office/powerpoint/2010/main" val="295949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osobní náklady III.</a:t>
            </a:r>
          </a:p>
        </p:txBody>
      </p:sp>
      <p:sp>
        <p:nvSpPr>
          <p:cNvPr id="3" name="Zástupný symbol pro obsah 2"/>
          <p:cNvSpPr>
            <a:spLocks noGrp="true"/>
          </p:cNvSpPr>
          <p:nvPr>
            <p:ph idx="1"/>
          </p:nvPr>
        </p:nvSpPr>
        <p:spPr>
          <a:xfrm>
            <a:off x="540000" y="1340768"/>
            <a:ext cx="8064000" cy="4779232"/>
          </a:xfrm>
        </p:spPr>
        <p:txBody>
          <a:bodyPr/>
          <a:lstStyle/>
          <a:p>
            <a:pPr marL="0" indent="0">
              <a:lnSpc>
                <a:spcPct val="100000"/>
              </a:lnSpc>
              <a:buNone/>
            </a:pPr>
            <a:r>
              <a:rPr lang="cs-CZ" altLang="cs-CZ" sz="1800" dirty="false"/>
              <a:t>Pracovní smlouvy a dohody o pracích konaných mimo pracovní poměr (DPP/DPČ) musí být v souladu se zákoníkem práce.</a:t>
            </a:r>
            <a:endParaRPr lang="cs-CZ" sz="1800" dirty="false"/>
          </a:p>
          <a:p>
            <a:pPr algn="just">
              <a:lnSpc>
                <a:spcPct val="100000"/>
              </a:lnSpc>
              <a:defRPr/>
            </a:pPr>
            <a:r>
              <a:rPr lang="cs-CZ" sz="1800" b="true" dirty="false"/>
              <a:t>Výše úvazku: </a:t>
            </a:r>
            <a:r>
              <a:rPr lang="cs-CZ" altLang="cs-CZ" sz="1800" dirty="false"/>
              <a:t>Úvazek pracovníka zapojeného do realizace projektu OPZ+ může být maximálně 1,0 (tj. součet všech úvazků pracovníka včetně příp. DPČ a DPP) u zaměstnavatele a partnera zapojených do daného projektu, </a:t>
            </a:r>
            <a:br>
              <a:rPr lang="cs-CZ" altLang="cs-CZ" sz="1800" dirty="false"/>
            </a:br>
            <a:r>
              <a:rPr lang="cs-CZ" altLang="cs-CZ" sz="1800" dirty="false"/>
              <a:t>a to po celou dobu zapojení daného pracovníka do realizace projektu OPZ+.</a:t>
            </a:r>
          </a:p>
          <a:p>
            <a:pPr marL="0" lvl="0" indent="0">
              <a:lnSpc>
                <a:spcPct val="100000"/>
              </a:lnSpc>
              <a:buNone/>
            </a:pPr>
            <a:r>
              <a:rPr lang="cs-CZ" sz="1800" b="true" dirty="false"/>
              <a:t>Příklad:</a:t>
            </a:r>
            <a:r>
              <a:rPr lang="cs-CZ" sz="1800" dirty="false"/>
              <a:t> Pracovník má pracovní smlouvu s úvazkem 0,8 mimo projekt, maximální úvazek pro projekt je možný ve výši 0,2. </a:t>
            </a:r>
          </a:p>
          <a:p>
            <a:pPr marL="0" indent="0" algn="just">
              <a:lnSpc>
                <a:spcPct val="100000"/>
              </a:lnSpc>
              <a:buNone/>
              <a:defRPr/>
            </a:pPr>
            <a:r>
              <a:rPr lang="cs-CZ" altLang="cs-CZ" sz="1800" dirty="false"/>
              <a:t> </a:t>
            </a:r>
            <a:endParaRPr lang="cs-CZ" sz="1800" dirty="false"/>
          </a:p>
          <a:p>
            <a:pPr algn="just">
              <a:lnSpc>
                <a:spcPct val="100000"/>
              </a:lnSpc>
              <a:defRPr/>
            </a:pPr>
            <a:endParaRPr lang="cs-CZ" sz="1800" dirty="false"/>
          </a:p>
          <a:p>
            <a:endParaRPr lang="cs-CZ" sz="16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42</a:t>
            </a:fld>
            <a:endParaRPr lang="cs-CZ" dirty="false"/>
          </a:p>
        </p:txBody>
      </p:sp>
    </p:spTree>
    <p:extLst>
      <p:ext uri="{BB962C8B-B14F-4D97-AF65-F5344CB8AC3E}">
        <p14:creationId xmlns:p14="http://schemas.microsoft.com/office/powerpoint/2010/main" val="3301253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osobní náklady IV.</a:t>
            </a:r>
          </a:p>
        </p:txBody>
      </p:sp>
      <p:sp>
        <p:nvSpPr>
          <p:cNvPr id="3" name="Zástupný symbol pro obsah 2"/>
          <p:cNvSpPr>
            <a:spLocks noGrp="true"/>
          </p:cNvSpPr>
          <p:nvPr>
            <p:ph idx="1"/>
          </p:nvPr>
        </p:nvSpPr>
        <p:spPr>
          <a:xfrm>
            <a:off x="540000" y="1484784"/>
            <a:ext cx="8064000" cy="5031216"/>
          </a:xfrm>
        </p:spPr>
        <p:txBody>
          <a:bodyPr/>
          <a:lstStyle/>
          <a:p>
            <a:pPr marL="0" lvl="0" indent="0" algn="just">
              <a:lnSpc>
                <a:spcPct val="100000"/>
              </a:lnSpc>
              <a:buNone/>
            </a:pPr>
            <a:r>
              <a:rPr lang="cs-CZ" sz="1200" u="sng" dirty="false"/>
              <a:t> </a:t>
            </a:r>
            <a:r>
              <a:rPr lang="cs-CZ" sz="2000" b="true" u="sng" dirty="false"/>
              <a:t>Povinné náležitosti pracovních smluv, DPČ a DPP v OPZ+</a:t>
            </a:r>
            <a:r>
              <a:rPr lang="cs-CZ" sz="2000" dirty="false"/>
              <a:t>: </a:t>
            </a:r>
          </a:p>
          <a:p>
            <a:pPr algn="just">
              <a:lnSpc>
                <a:spcPct val="100000"/>
              </a:lnSpc>
            </a:pPr>
            <a:r>
              <a:rPr lang="cs-CZ" sz="2000" dirty="false"/>
              <a:t>identifikace projektu (název či registrační číslo),</a:t>
            </a:r>
          </a:p>
          <a:p>
            <a:pPr algn="just">
              <a:lnSpc>
                <a:spcPct val="100000"/>
              </a:lnSpc>
            </a:pPr>
            <a:r>
              <a:rPr lang="cs-CZ" sz="2000" dirty="false"/>
              <a:t>popis pracovní činnosti, kterou zaměstnanec vykonává pro projekt, </a:t>
            </a:r>
          </a:p>
          <a:p>
            <a:pPr algn="just">
              <a:lnSpc>
                <a:spcPct val="100000"/>
              </a:lnSpc>
            </a:pPr>
            <a:r>
              <a:rPr lang="cs-CZ" sz="2000" dirty="false"/>
              <a:t>rozsah činnosti, tzn. úvazek nebo počet hodin za časovou jednotku,</a:t>
            </a:r>
          </a:p>
          <a:p>
            <a:pPr algn="just">
              <a:lnSpc>
                <a:spcPct val="100000"/>
              </a:lnSpc>
            </a:pPr>
            <a:r>
              <a:rPr lang="cs-CZ" sz="2000" dirty="false"/>
              <a:t>výše odměny,</a:t>
            </a:r>
          </a:p>
          <a:p>
            <a:pPr algn="just">
              <a:lnSpc>
                <a:spcPct val="100000"/>
              </a:lnSpc>
            </a:pPr>
            <a:r>
              <a:rPr lang="cs-CZ" sz="2000" dirty="false"/>
              <a:t>další zákonem stanovené náležitosti: </a:t>
            </a:r>
          </a:p>
          <a:p>
            <a:pPr algn="just">
              <a:lnSpc>
                <a:spcPct val="100000"/>
              </a:lnSpc>
              <a:buFont typeface="Wingdings" panose="05000000000000000000" pitchFamily="2" charset="2"/>
              <a:buChar char="Ø"/>
            </a:pPr>
            <a:r>
              <a:rPr lang="cs-CZ" sz="2000" b="true" u="sng" dirty="false"/>
              <a:t>u pracovní smlouvy </a:t>
            </a:r>
            <a:r>
              <a:rPr lang="cs-CZ" sz="2000" dirty="false"/>
              <a:t>místo výkonu práce a den nástupu do práce, </a:t>
            </a:r>
          </a:p>
          <a:p>
            <a:pPr algn="just">
              <a:lnSpc>
                <a:spcPct val="100000"/>
              </a:lnSpc>
              <a:buFont typeface="Wingdings" panose="05000000000000000000" pitchFamily="2" charset="2"/>
              <a:buChar char="Ø"/>
            </a:pPr>
            <a:r>
              <a:rPr lang="cs-CZ" sz="2000" b="true" u="sng" dirty="false"/>
              <a:t>u dohody o pracovní činnosti </a:t>
            </a:r>
            <a:r>
              <a:rPr lang="cs-CZ" sz="2000" dirty="false"/>
              <a:t>doba, na kterou se dohoda uzavírá, </a:t>
            </a:r>
            <a:br>
              <a:rPr lang="cs-CZ" sz="2000" dirty="false"/>
            </a:br>
            <a:r>
              <a:rPr lang="cs-CZ" sz="2000" dirty="false"/>
              <a:t>a sjednaný rozsah pracovní doby, </a:t>
            </a:r>
          </a:p>
          <a:p>
            <a:pPr algn="just">
              <a:lnSpc>
                <a:spcPct val="100000"/>
              </a:lnSpc>
              <a:buFont typeface="Wingdings" panose="05000000000000000000" pitchFamily="2" charset="2"/>
              <a:buChar char="Ø"/>
            </a:pPr>
            <a:r>
              <a:rPr lang="cs-CZ" sz="2000" b="true" u="sng" dirty="false"/>
              <a:t>u dohody o provedení práce </a:t>
            </a:r>
            <a:r>
              <a:rPr lang="cs-CZ" sz="2000" dirty="false"/>
              <a:t>doba, na kterou se dohoda uzavírá.</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43</a:t>
            </a:fld>
            <a:endParaRPr lang="cs-CZ" dirty="false"/>
          </a:p>
        </p:txBody>
      </p:sp>
    </p:spTree>
    <p:extLst>
      <p:ext uri="{BB962C8B-B14F-4D97-AF65-F5344CB8AC3E}">
        <p14:creationId xmlns:p14="http://schemas.microsoft.com/office/powerpoint/2010/main" val="1487911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Způsobilé výdaje – osobní náklady V.</a:t>
            </a:r>
          </a:p>
        </p:txBody>
      </p:sp>
      <p:sp>
        <p:nvSpPr>
          <p:cNvPr id="3" name="Zástupný symbol pro obsah 2"/>
          <p:cNvSpPr>
            <a:spLocks noGrp="true"/>
          </p:cNvSpPr>
          <p:nvPr>
            <p:ph idx="1"/>
          </p:nvPr>
        </p:nvSpPr>
        <p:spPr/>
        <p:txBody>
          <a:bodyPr/>
          <a:lstStyle/>
          <a:p>
            <a:pPr marL="0" indent="0">
              <a:lnSpc>
                <a:spcPct val="100000"/>
              </a:lnSpc>
              <a:buNone/>
            </a:pPr>
            <a:r>
              <a:rPr lang="cs-CZ" sz="2000" b="true" u="sng" dirty="false"/>
              <a:t>Odvody zaměstnavatele na sociální a zdravotní pojištění</a:t>
            </a:r>
            <a:r>
              <a:rPr lang="cs-CZ" sz="2000" b="true" dirty="false"/>
              <a:t> </a:t>
            </a:r>
          </a:p>
          <a:p>
            <a:pPr algn="just">
              <a:lnSpc>
                <a:spcPct val="100000"/>
              </a:lnSpc>
            </a:pPr>
            <a:r>
              <a:rPr lang="cs-CZ" sz="2000" dirty="false"/>
              <a:t>Způsobilé jsou odvody na sociální a zdravotní pojištění</a:t>
            </a:r>
            <a:r>
              <a:rPr lang="cs-CZ" sz="2000" b="true" dirty="false"/>
              <a:t> </a:t>
            </a:r>
            <a:r>
              <a:rPr lang="cs-CZ" sz="2000" dirty="false"/>
              <a:t>spojené se zaměstnancem hrazené zaměstnavatelem povinně na základě právních předpisů.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44</a:t>
            </a:fld>
            <a:endParaRPr lang="cs-CZ" dirty="false"/>
          </a:p>
        </p:txBody>
      </p:sp>
    </p:spTree>
    <p:extLst>
      <p:ext uri="{BB962C8B-B14F-4D97-AF65-F5344CB8AC3E}">
        <p14:creationId xmlns:p14="http://schemas.microsoft.com/office/powerpoint/2010/main" val="2404031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Způsobilé výdaje – osobní náklady VI.</a:t>
            </a:r>
          </a:p>
        </p:txBody>
      </p:sp>
      <p:sp>
        <p:nvSpPr>
          <p:cNvPr id="3" name="Zástupný symbol pro obsah 2"/>
          <p:cNvSpPr>
            <a:spLocks noGrp="true"/>
          </p:cNvSpPr>
          <p:nvPr>
            <p:ph idx="1"/>
          </p:nvPr>
        </p:nvSpPr>
        <p:spPr>
          <a:xfrm>
            <a:off x="540000" y="1340768"/>
            <a:ext cx="8064000" cy="4779232"/>
          </a:xfrm>
        </p:spPr>
        <p:txBody>
          <a:bodyPr/>
          <a:lstStyle/>
          <a:p>
            <a:pPr marL="0" indent="0" algn="just">
              <a:buNone/>
            </a:pPr>
            <a:r>
              <a:rPr lang="cs-CZ" sz="2000" b="true" u="sng" dirty="false"/>
              <a:t>Odměny</a:t>
            </a:r>
          </a:p>
          <a:p>
            <a:pPr algn="just">
              <a:lnSpc>
                <a:spcPct val="100000"/>
              </a:lnSpc>
            </a:pPr>
            <a:r>
              <a:rPr lang="cs-CZ" altLang="cs-CZ" sz="2000" dirty="false"/>
              <a:t>Způsobilé jsou odměny za splnění mimořádného nebo zvlášť významného úkolu apod. </a:t>
            </a:r>
            <a:r>
              <a:rPr lang="cs-CZ" sz="2000" dirty="false"/>
              <a:t>Zdůvodnění vyplacených odměn je nezbytnou podmínkou jejich způsobilosti. </a:t>
            </a:r>
            <a:r>
              <a:rPr lang="cs-CZ" altLang="cs-CZ" sz="2000" dirty="false"/>
              <a:t>Příjemce stanoví kritéria, při jejichž splnění lze odměny zaměstnanci poskytnout. </a:t>
            </a:r>
          </a:p>
          <a:p>
            <a:pPr algn="just">
              <a:lnSpc>
                <a:spcPct val="100000"/>
              </a:lnSpc>
            </a:pPr>
            <a:r>
              <a:rPr lang="cs-CZ" altLang="cs-CZ" sz="1600" dirty="false"/>
              <a:t>Způsobilé jsou takové odměny, které nepřekročí 25% roční mzdy vycházející z částky sjednané dle poslední platné verze pracovní smlouvy.  Rozhodující je skutečnost, že limit je stanoven jako roční, tudíž se posuzuje na odměnách vyplacených v průběhu kalendářního roku. Pokud realizace projektu v daný rok netrvá celý kalendářní rok, pak se limit poměrově krátí. V měsíci 06/2023 tak lze vyplatit odměnu odpovídající max. 25% sjednané mzdy dle pracovní smlouvy/dohody za dobu 6 měsíců. Odměnu nelze poskytovat motivačně (obzvlášť na konci realizace projektu). Odměnu lze nárokovat za splnění mimořádného nebo zvlášť významného úkolu. Způsobilé jsou odměny, které nepřekročí 25 % ročního úhrnu nejvyššího platového tarifu a nejvýše přípustného osobního příplatku v příslušné platové třídě, nebo roční mzdy/odměny z dohody, kdy se vychází z částky dle poslední platné verze pracovní smlouvy/dohody o pracovní činnosti/dohody o provedení práce.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45</a:t>
            </a:fld>
            <a:endParaRPr lang="cs-CZ" dirty="false"/>
          </a:p>
        </p:txBody>
      </p:sp>
    </p:spTree>
    <p:extLst>
      <p:ext uri="{BB962C8B-B14F-4D97-AF65-F5344CB8AC3E}">
        <p14:creationId xmlns:p14="http://schemas.microsoft.com/office/powerpoint/2010/main" val="766667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Způsobilé výdaje – osobní náklady VII.</a:t>
            </a:r>
          </a:p>
        </p:txBody>
      </p:sp>
      <p:sp>
        <p:nvSpPr>
          <p:cNvPr id="3" name="Zástupný symbol pro obsah 2"/>
          <p:cNvSpPr>
            <a:spLocks noGrp="true"/>
          </p:cNvSpPr>
          <p:nvPr>
            <p:ph idx="1"/>
          </p:nvPr>
        </p:nvSpPr>
        <p:spPr>
          <a:xfrm>
            <a:off x="540000" y="1484784"/>
            <a:ext cx="8064000" cy="4896544"/>
          </a:xfrm>
        </p:spPr>
        <p:txBody>
          <a:bodyPr/>
          <a:lstStyle/>
          <a:p>
            <a:pPr marL="0" lvl="0" indent="0" algn="just">
              <a:lnSpc>
                <a:spcPct val="100000"/>
              </a:lnSpc>
              <a:buNone/>
            </a:pPr>
            <a:r>
              <a:rPr lang="cs-CZ" sz="2000" b="true" u="sng" dirty="false"/>
              <a:t>Náhrady za dovolenou </a:t>
            </a:r>
          </a:p>
          <a:p>
            <a:pPr algn="just">
              <a:lnSpc>
                <a:spcPct val="100000"/>
              </a:lnSpc>
            </a:pPr>
            <a:r>
              <a:rPr lang="cs-CZ" altLang="cs-CZ" sz="2000" dirty="false"/>
              <a:t>Náhrady za dovolenou jsou způsobilé pouze v rozsahu, v jakém odpovídají míře zapojení zaměstnance do realizace projektu </a:t>
            </a:r>
            <a:br>
              <a:rPr lang="cs-CZ" altLang="cs-CZ" sz="2000" dirty="false"/>
            </a:br>
            <a:r>
              <a:rPr lang="cs-CZ" altLang="cs-CZ" sz="2000" dirty="false"/>
              <a:t>v měsíci, v němž je dovolená čerpána (= úvazek dle pracovní smlouvy, DPČ nebo DPP v projektu).</a:t>
            </a:r>
          </a:p>
          <a:p>
            <a:pPr algn="just">
              <a:lnSpc>
                <a:spcPct val="100000"/>
              </a:lnSpc>
            </a:pPr>
            <a:r>
              <a:rPr lang="cs-CZ" altLang="cs-CZ" sz="2000" dirty="false"/>
              <a:t>Způsobilým výdajem je náhrada mzdy nebo platu za dovolenou </a:t>
            </a:r>
            <a:br>
              <a:rPr lang="cs-CZ" altLang="cs-CZ" sz="2000" dirty="false"/>
            </a:br>
            <a:r>
              <a:rPr lang="cs-CZ" altLang="cs-CZ" sz="2000" dirty="false"/>
              <a:t>v rozsahu, který zaměstnavatel musí zaměstnanci poskytnout na základě platného právního předpisu, kolektivní smlouvy nebo vnitřního předpisu zaměstnavatele. </a:t>
            </a:r>
          </a:p>
          <a:p>
            <a:pPr marL="0" indent="0" algn="just">
              <a:lnSpc>
                <a:spcPct val="100000"/>
              </a:lnSpc>
              <a:buNone/>
            </a:pPr>
            <a:r>
              <a:rPr lang="cs-CZ" altLang="cs-CZ" sz="2000" b="true" u="sng" dirty="false"/>
              <a:t>F</a:t>
            </a:r>
            <a:r>
              <a:rPr lang="pt-BR" altLang="cs-CZ" sz="2000" b="true" u="sng" dirty="false"/>
              <a:t>ond kulturních a sociálních potřeb</a:t>
            </a:r>
            <a:endParaRPr lang="cs-CZ" sz="2000" b="true" u="sng" dirty="false"/>
          </a:p>
          <a:p>
            <a:pPr algn="just">
              <a:lnSpc>
                <a:spcPct val="100000"/>
              </a:lnSpc>
            </a:pPr>
            <a:r>
              <a:rPr lang="cs-CZ" sz="2000" dirty="false"/>
              <a:t>FKSP je způsobilým nákladem u organizací, které musí povinně tvořit FKSP dle zákona.</a:t>
            </a:r>
          </a:p>
          <a:p>
            <a:pPr algn="just">
              <a:lnSpc>
                <a:spcPct val="100000"/>
              </a:lnSpc>
            </a:pPr>
            <a:r>
              <a:rPr lang="cs-CZ" sz="2000" dirty="false"/>
              <a:t>Způsobilé jsou náklady na tvorbu, ne na čerpání FKSP!</a:t>
            </a:r>
          </a:p>
          <a:p>
            <a:pPr algn="just">
              <a:lnSpc>
                <a:spcPct val="100000"/>
              </a:lnSpc>
            </a:pPr>
            <a:endParaRPr lang="cs-CZ" altLang="cs-CZ" sz="1800" dirty="false"/>
          </a:p>
          <a:p>
            <a:pPr algn="just">
              <a:lnSpc>
                <a:spcPct val="100000"/>
              </a:lnSpc>
            </a:pPr>
            <a:endParaRPr lang="cs-CZ" altLang="cs-CZ" sz="1800" dirty="false"/>
          </a:p>
          <a:p>
            <a:pPr algn="just">
              <a:lnSpc>
                <a:spcPct val="100000"/>
              </a:lnSpc>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46</a:t>
            </a:fld>
            <a:endParaRPr lang="cs-CZ" dirty="false"/>
          </a:p>
        </p:txBody>
      </p:sp>
    </p:spTree>
    <p:extLst>
      <p:ext uri="{BB962C8B-B14F-4D97-AF65-F5344CB8AC3E}">
        <p14:creationId xmlns:p14="http://schemas.microsoft.com/office/powerpoint/2010/main" val="2157639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Výdaje financované paušální sazbou </a:t>
            </a:r>
          </a:p>
        </p:txBody>
      </p:sp>
      <p:sp>
        <p:nvSpPr>
          <p:cNvPr id="3" name="Zástupný symbol pro obsah 2"/>
          <p:cNvSpPr>
            <a:spLocks noGrp="true"/>
          </p:cNvSpPr>
          <p:nvPr>
            <p:ph idx="1"/>
          </p:nvPr>
        </p:nvSpPr>
        <p:spPr>
          <a:xfrm>
            <a:off x="540000" y="1412776"/>
            <a:ext cx="8064000" cy="4968552"/>
          </a:xfrm>
        </p:spPr>
        <p:txBody>
          <a:bodyPr/>
          <a:lstStyle/>
          <a:p>
            <a:pPr algn="just">
              <a:lnSpc>
                <a:spcPts val="2500"/>
              </a:lnSpc>
              <a:buFont typeface="Wingdings" panose="05000000000000000000" pitchFamily="2" charset="2"/>
              <a:buChar char="l"/>
            </a:pPr>
            <a:r>
              <a:rPr lang="cs-CZ" sz="1800" dirty="false"/>
              <a:t>Výdaje financované paušální sazbou příjemce prokazuje dopočtem ze skutečně vynaložených Osobních nákladů, a to v rámci zprávy o realizaci projektu, resp. spolu s ní předložené žádosti o platbu. </a:t>
            </a:r>
          </a:p>
          <a:p>
            <a:pPr algn="just">
              <a:lnSpc>
                <a:spcPts val="2500"/>
              </a:lnSpc>
              <a:buFont typeface="Wingdings" panose="05000000000000000000" pitchFamily="2" charset="2"/>
              <a:buChar char="l"/>
            </a:pPr>
            <a:r>
              <a:rPr lang="cs-CZ" sz="1800" b="true" dirty="false"/>
              <a:t>Prostředky na výdaje financované paušální sazbou jsou poskytovány průběžně</a:t>
            </a:r>
            <a:r>
              <a:rPr lang="cs-CZ" sz="1800" dirty="false"/>
              <a:t>, vždy spolu s prostředky na Osobní náklady. Každá platba příjemci tak v sobě zahrnuje prostředky na obě skupiny výdajů, </a:t>
            </a:r>
            <a:br>
              <a:rPr lang="cs-CZ" sz="1800" dirty="false"/>
            </a:br>
            <a:r>
              <a:rPr lang="cs-CZ" sz="1800" dirty="false"/>
              <a:t>a to </a:t>
            </a:r>
            <a:r>
              <a:rPr lang="cs-CZ" sz="1800" b="true" dirty="false"/>
              <a:t>v poměru 1 ku 0,4</a:t>
            </a:r>
            <a:r>
              <a:rPr lang="cs-CZ" sz="1800" dirty="false"/>
              <a:t>. Výše paušální sazby je fixní. </a:t>
            </a:r>
          </a:p>
          <a:p>
            <a:pPr algn="just">
              <a:lnSpc>
                <a:spcPts val="2500"/>
              </a:lnSpc>
              <a:buFont typeface="Wingdings" panose="05000000000000000000" pitchFamily="2" charset="2"/>
              <a:buChar char="l"/>
            </a:pPr>
            <a:r>
              <a:rPr lang="cs-CZ" sz="1800" dirty="false"/>
              <a:t>V případě jakéhokoli snížení částky Osobních nákladů dojde </a:t>
            </a:r>
            <a:br>
              <a:rPr lang="cs-CZ" sz="1800" dirty="false"/>
            </a:br>
            <a:r>
              <a:rPr lang="cs-CZ" sz="1800" dirty="false"/>
              <a:t>k adekvátnímu snížení částky výdajů financovaných paušální sazbou tak, aby byla zachována výše paušální sazby. </a:t>
            </a:r>
          </a:p>
          <a:p>
            <a:pPr algn="just">
              <a:lnSpc>
                <a:spcPts val="2500"/>
              </a:lnSpc>
              <a:buFont typeface="Wingdings" panose="05000000000000000000" pitchFamily="2" charset="2"/>
              <a:buChar char="l"/>
            </a:pPr>
            <a:r>
              <a:rPr lang="cs-CZ" sz="1800" dirty="false"/>
              <a:t>Pro projekty financované s využitím 40% paušální sazby nejsou vymezeny žádné kategorie výdajů, které by byly vždy nezpůsobilé. Musí být ovšem splněny podmínky způsobilosti, tj. soulad s předpisy, časová a územní způsobilost atd.</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47</a:t>
            </a:fld>
            <a:endParaRPr lang="cs-CZ" dirty="false"/>
          </a:p>
        </p:txBody>
      </p:sp>
    </p:spTree>
    <p:extLst>
      <p:ext uri="{BB962C8B-B14F-4D97-AF65-F5344CB8AC3E}">
        <p14:creationId xmlns:p14="http://schemas.microsoft.com/office/powerpoint/2010/main" val="3343422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dokladování výdajů</a:t>
            </a:r>
          </a:p>
        </p:txBody>
      </p:sp>
      <p:sp>
        <p:nvSpPr>
          <p:cNvPr id="3" name="Zástupný symbol pro obsah 2"/>
          <p:cNvSpPr>
            <a:spLocks noGrp="true"/>
          </p:cNvSpPr>
          <p:nvPr>
            <p:ph idx="1"/>
          </p:nvPr>
        </p:nvSpPr>
        <p:spPr>
          <a:xfrm>
            <a:off x="540000" y="1412776"/>
            <a:ext cx="8064000" cy="4968552"/>
          </a:xfrm>
        </p:spPr>
        <p:txBody>
          <a:bodyPr/>
          <a:lstStyle/>
          <a:p>
            <a:pPr algn="just">
              <a:lnSpc>
                <a:spcPct val="100000"/>
              </a:lnSpc>
              <a:defRPr/>
            </a:pPr>
            <a:r>
              <a:rPr lang="cs-CZ" altLang="cs-CZ" sz="2000" b="true" dirty="false"/>
              <a:t>Všechny uplatněné výdaje spadající do přímých nákladů musí být příjemce schopný doložit. </a:t>
            </a:r>
          </a:p>
          <a:p>
            <a:pPr algn="just">
              <a:lnSpc>
                <a:spcPct val="100000"/>
              </a:lnSpc>
              <a:defRPr/>
            </a:pPr>
            <a:endParaRPr lang="cs-CZ" altLang="cs-CZ" sz="2000" dirty="false"/>
          </a:p>
          <a:p>
            <a:pPr algn="just">
              <a:lnSpc>
                <a:spcPct val="100000"/>
              </a:lnSpc>
              <a:defRPr/>
            </a:pPr>
            <a:r>
              <a:rPr lang="cs-CZ" altLang="cs-CZ" sz="2000" dirty="false"/>
              <a:t>Na Řídící orgán se dokládají skeny dokladů prostřednictvím systému IS KP21+, originály archivuje příjemce. </a:t>
            </a:r>
          </a:p>
          <a:p>
            <a:pPr algn="just">
              <a:lnSpc>
                <a:spcPct val="100000"/>
              </a:lnSpc>
              <a:defRPr/>
            </a:pPr>
            <a:endParaRPr lang="cs-CZ" altLang="cs-CZ" sz="2000" dirty="false"/>
          </a:p>
          <a:p>
            <a:pPr algn="just">
              <a:lnSpc>
                <a:spcPct val="100000"/>
              </a:lnSpc>
              <a:defRPr/>
            </a:pPr>
            <a:r>
              <a:rPr lang="cs-CZ" sz="2000" b="true" dirty="false"/>
              <a:t>V případě projektů výzvy č. 064, kde jsou prokazovány pouze osobní</a:t>
            </a:r>
            <a:r>
              <a:rPr lang="cs-CZ" sz="2000" b="true" dirty="false">
                <a:solidFill>
                  <a:srgbClr val="FF0000"/>
                </a:solidFill>
              </a:rPr>
              <a:t> </a:t>
            </a:r>
            <a:r>
              <a:rPr lang="cs-CZ" sz="2000" b="true" dirty="false"/>
              <a:t>náklady, se bude jednat zejména o výpisy z účtu, příp. výdajový pokladní doklad, pracovní smlouvy, dohody o provedení práce nebo dohody o pracovní činnost a případně i pracovní výkazy </a:t>
            </a:r>
            <a:r>
              <a:rPr lang="cs-CZ" sz="1600" dirty="false"/>
              <a:t>(viz následující snímek)</a:t>
            </a:r>
            <a:endParaRPr lang="cs-CZ" sz="2000" dirty="false">
              <a:solidFill>
                <a:srgbClr val="FF0000"/>
              </a:solidFill>
              <a:highlight>
                <a:srgbClr val="FFFF00"/>
              </a:highlight>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48</a:t>
            </a:fld>
            <a:endParaRPr lang="cs-CZ" dirty="false"/>
          </a:p>
        </p:txBody>
      </p:sp>
    </p:spTree>
    <p:extLst>
      <p:ext uri="{BB962C8B-B14F-4D97-AF65-F5344CB8AC3E}">
        <p14:creationId xmlns:p14="http://schemas.microsoft.com/office/powerpoint/2010/main" val="4119193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pracovní výkazy</a:t>
            </a:r>
          </a:p>
        </p:txBody>
      </p:sp>
      <p:sp>
        <p:nvSpPr>
          <p:cNvPr id="3" name="Zástupný symbol pro obsah 2"/>
          <p:cNvSpPr>
            <a:spLocks noGrp="true"/>
          </p:cNvSpPr>
          <p:nvPr>
            <p:ph idx="1"/>
          </p:nvPr>
        </p:nvSpPr>
        <p:spPr>
          <a:xfrm>
            <a:off x="390815" y="1337821"/>
            <a:ext cx="8315520" cy="5358179"/>
          </a:xfrm>
        </p:spPr>
        <p:txBody>
          <a:bodyPr/>
          <a:lstStyle/>
          <a:p>
            <a:pPr marL="0" indent="0">
              <a:buNone/>
            </a:pPr>
            <a:r>
              <a:rPr lang="cs-CZ" dirty="false"/>
              <a:t>Pracovní výkazy jsou u zaměstnance vyžadovány </a:t>
            </a:r>
            <a:r>
              <a:rPr lang="cs-CZ" b="true" dirty="false"/>
              <a:t>jen při výskytu alespoň jedné z následujících 3 okolností</a:t>
            </a:r>
            <a:r>
              <a:rPr lang="cs-CZ" dirty="false"/>
              <a:t>: </a:t>
            </a:r>
          </a:p>
          <a:p>
            <a:pPr algn="just"/>
            <a:r>
              <a:rPr lang="cs-CZ" sz="2000" dirty="false"/>
              <a:t>jedná se o pracovníka, který v rámci daného pracovněprávního vztahu </a:t>
            </a:r>
            <a:r>
              <a:rPr lang="cs-CZ" sz="2000" b="true" dirty="false"/>
              <a:t>vykonává činnosti pro projekt i mimo projekt</a:t>
            </a:r>
            <a:r>
              <a:rPr lang="cs-CZ" sz="2000" dirty="false"/>
              <a:t>; </a:t>
            </a:r>
          </a:p>
          <a:p>
            <a:pPr algn="just"/>
            <a:r>
              <a:rPr lang="cs-CZ" sz="2000" dirty="false"/>
              <a:t>jedná se o pracovníka, který v rámci daného pracovněprávního vztahu </a:t>
            </a:r>
            <a:r>
              <a:rPr lang="cs-CZ" sz="2000" b="true" dirty="false"/>
              <a:t>vykonává činnosti pouze pro projekt, nicméně tyto činnosti spadají do vymezení více pracovních pozic</a:t>
            </a:r>
            <a:r>
              <a:rPr lang="cs-CZ" sz="2000" dirty="false"/>
              <a:t>; </a:t>
            </a:r>
          </a:p>
          <a:p>
            <a:pPr algn="just"/>
            <a:r>
              <a:rPr lang="cs-CZ" sz="2000" dirty="false"/>
              <a:t>jedná se o projekt, ve kterém se využívají nepřímé náklady/resp. </a:t>
            </a:r>
            <a:br>
              <a:rPr lang="cs-CZ" sz="2000" dirty="false"/>
            </a:br>
            <a:r>
              <a:rPr lang="cs-CZ" sz="2000" dirty="false"/>
              <a:t>40% paušální sazba, a popis pracovní činnosti u dané pracovní pozice obsahuje činnosti spadající do výčtu činností vyloučených z přímých osobních nákladů(tzn. je zde riziko dvojího </a:t>
            </a:r>
            <a:r>
              <a:rPr lang="cs-CZ" dirty="false"/>
              <a:t>financování). </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49</a:t>
            </a:fld>
            <a:endParaRPr lang="cs-CZ" dirty="false"/>
          </a:p>
        </p:txBody>
      </p:sp>
    </p:spTree>
    <p:extLst>
      <p:ext uri="{BB962C8B-B14F-4D97-AF65-F5344CB8AC3E}">
        <p14:creationId xmlns:p14="http://schemas.microsoft.com/office/powerpoint/2010/main" val="105422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V JAKÉ FÁZI JSOU NYNÍ PROJEKTY</a:t>
            </a:r>
          </a:p>
        </p:txBody>
      </p:sp>
      <p:sp>
        <p:nvSpPr>
          <p:cNvPr id="3" name="Zástupný symbol pro obsah 2"/>
          <p:cNvSpPr>
            <a:spLocks noGrp="true"/>
          </p:cNvSpPr>
          <p:nvPr>
            <p:ph idx="1"/>
          </p:nvPr>
        </p:nvSpPr>
        <p:spPr>
          <a:xfrm>
            <a:off x="191110" y="1514018"/>
            <a:ext cx="8592890" cy="5085184"/>
          </a:xfrm>
          <a:noFill/>
        </p:spPr>
        <p:txBody>
          <a:bodyPr numCol="1"/>
          <a:lstStyle/>
          <a:p>
            <a:pPr marL="808038" lvl="1" indent="-393700" algn="just">
              <a:spcAft>
                <a:spcPts val="1200"/>
              </a:spcAft>
              <a:defRPr/>
            </a:pPr>
            <a:r>
              <a:rPr lang="cs-CZ" sz="1900" dirty="false"/>
              <a:t>Proběhlo celkem 5 Hodnoticích komisí (HK) a jedna HK Per Rollam. Celkem HK doporučila k financování 37 projektů v celkové hodnotě přes 742 milionů Kč.</a:t>
            </a:r>
          </a:p>
          <a:p>
            <a:pPr marL="808038" lvl="1" indent="-393700" algn="just">
              <a:spcAft>
                <a:spcPts val="1200"/>
              </a:spcAft>
              <a:defRPr/>
            </a:pPr>
            <a:r>
              <a:rPr lang="cs-CZ" sz="1900" dirty="false"/>
              <a:t>Poštou se Rozhodnutí o poskytnutí dotace nedoručuje, je k dispozici v elektronické podobě v informačním systému ISKP21+;</a:t>
            </a:r>
          </a:p>
          <a:p>
            <a:pPr marL="808038" lvl="1" indent="-393700">
              <a:spcAft>
                <a:spcPts val="1200"/>
              </a:spcAft>
              <a:defRPr/>
            </a:pPr>
            <a:r>
              <a:rPr lang="cs-CZ" sz="1900" dirty="false"/>
              <a:t>Projektům, které začínaly v létě, případně v září a říjnu byly vyplaceny zálohové platby  (30 % částky dotace);</a:t>
            </a:r>
          </a:p>
          <a:p>
            <a:pPr marL="414338" lvl="1" indent="0">
              <a:spcAft>
                <a:spcPts val="1200"/>
              </a:spcAft>
              <a:buNone/>
              <a:defRPr/>
            </a:pPr>
            <a:br>
              <a:rPr lang="cs-CZ" sz="1800" dirty="false">
                <a:solidFill>
                  <a:srgbClr val="FF0000"/>
                </a:solidFill>
              </a:rPr>
            </a:br>
            <a:endParaRPr lang="cs-CZ" sz="1800" dirty="false">
              <a:solidFill>
                <a:srgbClr val="FF0000"/>
              </a:solidFill>
            </a:endParaRPr>
          </a:p>
          <a:p>
            <a:pPr marL="414338" lvl="1" indent="0" algn="just">
              <a:spcAft>
                <a:spcPts val="1200"/>
              </a:spcAft>
              <a:buNone/>
              <a:defRPr/>
            </a:pPr>
            <a:endParaRPr lang="cs-CZ" sz="1800" dirty="false"/>
          </a:p>
          <a:p>
            <a:pPr marL="808038" lvl="1" indent="-393700" algn="just">
              <a:spcAft>
                <a:spcPts val="1200"/>
              </a:spcAft>
              <a:defRPr/>
            </a:pPr>
            <a:endParaRPr lang="cs-CZ" sz="1800" dirty="false"/>
          </a:p>
          <a:p>
            <a:pPr marL="414338" lvl="1" indent="0" algn="just">
              <a:spcAft>
                <a:spcPts val="1200"/>
              </a:spcAft>
              <a:buNone/>
              <a:defRPr/>
            </a:pPr>
            <a:endParaRPr lang="cs-CZ" altLang="cs-CZ" sz="1800" dirty="false">
              <a:solidFill>
                <a:srgbClr val="14407E"/>
              </a:solidFill>
            </a:endParaRPr>
          </a:p>
          <a:p>
            <a:pPr marL="808038" lvl="1" indent="-393700" algn="just">
              <a:spcAft>
                <a:spcPts val="1200"/>
              </a:spcAft>
              <a:buNone/>
              <a:defRPr/>
            </a:pPr>
            <a:endParaRPr lang="cs-CZ" altLang="cs-CZ" sz="1800" dirty="false">
              <a:solidFill>
                <a:srgbClr val="14407E"/>
              </a:solidFill>
            </a:endParaRPr>
          </a:p>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a:t>
            </a:fld>
            <a:endParaRPr lang="cs-CZ" dirty="false"/>
          </a:p>
        </p:txBody>
      </p:sp>
      <p:sp>
        <p:nvSpPr>
          <p:cNvPr id="5" name="AutoShape 2" descr="https://jargonwriter.files.wordpress.com/2010/01/shaking_hands.jpg"/>
          <p:cNvSpPr>
            <a:spLocks noChangeAspect="true" noChangeArrowheads="true"/>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false" compatLnSpc="true">
            <a:prstTxWarp prst="textNoShape">
              <a:avLst/>
            </a:prstTxWarp>
          </a:bodyPr>
          <a:lstStyle/>
          <a:p>
            <a:endParaRPr lang="cs-CZ"/>
          </a:p>
        </p:txBody>
      </p:sp>
      <p:sp>
        <p:nvSpPr>
          <p:cNvPr id="6" name="AutoShape 4" descr="https://jargonwriter.files.wordpress.com/2010/01/shaking_hands.jpg"/>
          <p:cNvSpPr>
            <a:spLocks noChangeAspect="true" noChangeArrowheads="true"/>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false" compatLnSpc="true">
            <a:prstTxWarp prst="textNoShape">
              <a:avLst/>
            </a:prstTxWarp>
          </a:bodyPr>
          <a:lstStyle/>
          <a:p>
            <a:endParaRPr lang="cs-CZ"/>
          </a:p>
        </p:txBody>
      </p:sp>
      <p:pic>
        <p:nvPicPr>
          <p:cNvPr id="5126" name="Picture 6"/>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609114"/>
            <a:ext cx="2470026" cy="2075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416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Veřejné zakázky</a:t>
            </a:r>
          </a:p>
        </p:txBody>
      </p:sp>
      <p:sp>
        <p:nvSpPr>
          <p:cNvPr id="3" name="Zástupný symbol pro obsah 2"/>
          <p:cNvSpPr>
            <a:spLocks noGrp="true"/>
          </p:cNvSpPr>
          <p:nvPr>
            <p:ph idx="1"/>
          </p:nvPr>
        </p:nvSpPr>
        <p:spPr>
          <a:xfrm>
            <a:off x="540000" y="1340768"/>
            <a:ext cx="8064000" cy="4779232"/>
          </a:xfrm>
        </p:spPr>
        <p:txBody>
          <a:bodyPr/>
          <a:lstStyle/>
          <a:p>
            <a:pPr lvl="0" algn="just">
              <a:lnSpc>
                <a:spcPct val="100000"/>
              </a:lnSpc>
            </a:pPr>
            <a:endParaRPr lang="cs-CZ" sz="1800" dirty="false"/>
          </a:p>
          <a:p>
            <a:pPr lvl="0" algn="just">
              <a:lnSpc>
                <a:spcPct val="100000"/>
              </a:lnSpc>
            </a:pPr>
            <a:r>
              <a:rPr lang="cs-CZ" dirty="false"/>
              <a:t>Vzhledem k financování nákupu zařízení a vybavení </a:t>
            </a:r>
            <a:br>
              <a:rPr lang="cs-CZ" dirty="false"/>
            </a:br>
            <a:r>
              <a:rPr lang="cs-CZ" dirty="false"/>
              <a:t>a nákupu služeb s využitím 40% paušálu, ŘO nebude kontrolovat výběrová řízení.</a:t>
            </a:r>
          </a:p>
          <a:p>
            <a:pPr lvl="0" algn="just">
              <a:lnSpc>
                <a:spcPct val="100000"/>
              </a:lnSpc>
            </a:pPr>
            <a:r>
              <a:rPr lang="cs-CZ" dirty="false"/>
              <a:t>Přesto pro příjemce platí povinnost řídit se pravidly uvedenými v kapitole 20 Obecná část pravidel.</a:t>
            </a:r>
          </a:p>
          <a:p>
            <a:pPr lvl="0">
              <a:lnSpc>
                <a:spcPct val="100000"/>
              </a:lnSpc>
            </a:pPr>
            <a:r>
              <a:rPr lang="cs-CZ" dirty="false">
                <a:solidFill>
                  <a:srgbClr val="FF0000"/>
                </a:solidFill>
              </a:rPr>
              <a:t>Pokud máte jakékoliv dotazy </a:t>
            </a:r>
            <a:br>
              <a:rPr lang="cs-CZ" dirty="false">
                <a:solidFill>
                  <a:srgbClr val="FF0000"/>
                </a:solidFill>
              </a:rPr>
            </a:br>
            <a:r>
              <a:rPr lang="cs-CZ" dirty="false">
                <a:solidFill>
                  <a:srgbClr val="FF0000"/>
                </a:solidFill>
              </a:rPr>
              <a:t>či pochybnosti, neváhejte se</a:t>
            </a:r>
            <a:br>
              <a:rPr lang="cs-CZ" dirty="false">
                <a:solidFill>
                  <a:srgbClr val="FF0000"/>
                </a:solidFill>
              </a:rPr>
            </a:br>
            <a:r>
              <a:rPr lang="cs-CZ" dirty="false">
                <a:solidFill>
                  <a:srgbClr val="FF0000"/>
                </a:solidFill>
              </a:rPr>
              <a:t>obrátit na projekt. manažera</a:t>
            </a:r>
            <a:br>
              <a:rPr lang="cs-CZ" dirty="false">
                <a:solidFill>
                  <a:srgbClr val="FF0000"/>
                </a:solidFill>
              </a:rPr>
            </a:br>
            <a:r>
              <a:rPr lang="cs-CZ" dirty="false">
                <a:solidFill>
                  <a:srgbClr val="FF0000"/>
                </a:solidFill>
              </a:rPr>
              <a:t>Vašeho projektu.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50</a:t>
            </a:fld>
            <a:endParaRPr lang="cs-CZ" dirty="false"/>
          </a:p>
        </p:txBody>
      </p:sp>
      <p:pic>
        <p:nvPicPr>
          <p:cNvPr id="5" name="Obrázek 4">
            <a:extLst>
              <a:ext uri="{FF2B5EF4-FFF2-40B4-BE49-F238E27FC236}">
                <a16:creationId xmlns:a16="http://schemas.microsoft.com/office/drawing/2014/main" id="{4C6DE1A3-8E38-444B-8F16-C1F6443BB277}"/>
              </a:ext>
            </a:extLst>
          </p:cNvPr>
          <p:cNvPicPr>
            <a:picLocks noChangeAspect="true"/>
          </p:cNvPicPr>
          <p:nvPr/>
        </p:nvPicPr>
        <p:blipFill>
          <a:blip r:embed="rId3"/>
          <a:stretch>
            <a:fillRect/>
          </a:stretch>
        </p:blipFill>
        <p:spPr>
          <a:xfrm>
            <a:off x="5004048" y="3736672"/>
            <a:ext cx="3528392" cy="2461901"/>
          </a:xfrm>
          <a:prstGeom prst="rect">
            <a:avLst/>
          </a:prstGeom>
        </p:spPr>
      </p:pic>
    </p:spTree>
    <p:extLst>
      <p:ext uri="{BB962C8B-B14F-4D97-AF65-F5344CB8AC3E}">
        <p14:creationId xmlns:p14="http://schemas.microsoft.com/office/powerpoint/2010/main" val="2656127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971600" y="2636912"/>
            <a:ext cx="7272000" cy="1224000"/>
          </a:xfrm>
        </p:spPr>
        <p:txBody>
          <a:bodyPr/>
          <a:lstStyle/>
          <a:p>
            <a:pPr algn="ctr"/>
            <a:r>
              <a:rPr lang="cs-CZ" dirty="false"/>
              <a:t>Vedení účetnictví </a:t>
            </a:r>
            <a:br>
              <a:rPr lang="cs-CZ" dirty="false"/>
            </a:br>
            <a:br>
              <a:rPr lang="cs-CZ" dirty="false"/>
            </a:br>
            <a:r>
              <a:rPr lang="cs-CZ" dirty="false"/>
              <a:t>a </a:t>
            </a:r>
            <a:br>
              <a:rPr lang="cs-CZ" dirty="false"/>
            </a:br>
            <a:br>
              <a:rPr lang="cs-CZ" dirty="false"/>
            </a:br>
            <a:r>
              <a:rPr lang="cs-CZ" dirty="false"/>
              <a:t>dokladování výdajů</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520126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Vedení účetnictví</a:t>
            </a:r>
          </a:p>
        </p:txBody>
      </p:sp>
      <p:sp>
        <p:nvSpPr>
          <p:cNvPr id="3" name="Zástupný symbol pro obsah 2"/>
          <p:cNvSpPr>
            <a:spLocks noGrp="true"/>
          </p:cNvSpPr>
          <p:nvPr>
            <p:ph idx="1"/>
          </p:nvPr>
        </p:nvSpPr>
        <p:spPr>
          <a:xfrm>
            <a:off x="540000" y="1628800"/>
            <a:ext cx="8064000" cy="5067200"/>
          </a:xfrm>
        </p:spPr>
        <p:txBody>
          <a:bodyPr/>
          <a:lstStyle/>
          <a:p>
            <a:pPr algn="just">
              <a:lnSpc>
                <a:spcPct val="100000"/>
              </a:lnSpc>
              <a:spcBef>
                <a:spcPts val="300"/>
              </a:spcBef>
              <a:spcAft>
                <a:spcPts val="1200"/>
              </a:spcAft>
            </a:pPr>
            <a:r>
              <a:rPr lang="cs-CZ" sz="1800" dirty="false"/>
              <a:t>Příjemci jsou povinni vést účetnictví nebo daňovou evidenci v souladu        s předpisy ČR. Příjemci, kteří vedou účetnictví v plném nebo zjednodušeném rozsahu podle zákona č. 563/1991 Sb., o účetnictví, vedou účetnictví způsobem, který zajistí </a:t>
            </a:r>
            <a:r>
              <a:rPr lang="cs-CZ" sz="1800" b="true" dirty="false"/>
              <a:t>jednoznačné přiřazení účetních položek spadajících do přímých nákladů ke konkrétnímu projektu</a:t>
            </a:r>
            <a:r>
              <a:rPr lang="cs-CZ" sz="1800" dirty="false"/>
              <a:t>,</a:t>
            </a:r>
            <a:br>
              <a:rPr lang="cs-CZ" sz="1800" dirty="false"/>
            </a:br>
            <a:r>
              <a:rPr lang="cs-CZ" sz="1800" dirty="false"/>
              <a:t> tj. zejména výnosů a nákladů a zařazení do evidence majetku.</a:t>
            </a:r>
          </a:p>
          <a:p>
            <a:pPr>
              <a:lnSpc>
                <a:spcPct val="100000"/>
              </a:lnSpc>
              <a:spcBef>
                <a:spcPts val="300"/>
              </a:spcBef>
              <a:spcAft>
                <a:spcPts val="1200"/>
              </a:spcAft>
            </a:pPr>
            <a:r>
              <a:rPr lang="cs-CZ" sz="1800" dirty="false"/>
              <a:t>Je také nutná archivace dokumentů</a:t>
            </a:r>
            <a:br>
              <a:rPr lang="cs-CZ" sz="1800" dirty="false"/>
            </a:br>
            <a:r>
              <a:rPr lang="cs-CZ" sz="1800" dirty="false"/>
              <a:t>(samostatná směrnice pro projekt </a:t>
            </a:r>
            <a:br>
              <a:rPr lang="cs-CZ" sz="1800" dirty="false"/>
            </a:br>
            <a:r>
              <a:rPr lang="cs-CZ" sz="1800" dirty="false"/>
              <a:t>může být, nemusí).</a:t>
            </a:r>
          </a:p>
          <a:p>
            <a:pPr algn="just">
              <a:lnSpc>
                <a:spcPct val="100000"/>
              </a:lnSpc>
              <a:spcBef>
                <a:spcPts val="300"/>
              </a:spcBef>
              <a:spcAft>
                <a:spcPts val="300"/>
              </a:spcAft>
            </a:pPr>
            <a:endParaRPr lang="cs-CZ" sz="1800" dirty="false"/>
          </a:p>
          <a:p>
            <a:pPr>
              <a:lnSpc>
                <a:spcPct val="100000"/>
              </a:lnSpc>
              <a:spcBef>
                <a:spcPts val="300"/>
              </a:spcBef>
              <a:spcAft>
                <a:spcPts val="300"/>
              </a:spcAft>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52</a:t>
            </a:fld>
            <a:endParaRPr lang="cs-CZ" dirty="false"/>
          </a:p>
        </p:txBody>
      </p:sp>
      <p:pic>
        <p:nvPicPr>
          <p:cNvPr id="8" name="Obrázek 7">
            <a:extLst>
              <a:ext uri="{FF2B5EF4-FFF2-40B4-BE49-F238E27FC236}">
                <a16:creationId xmlns:a16="http://schemas.microsoft.com/office/drawing/2014/main" id="{273438BF-1BFE-43BB-8C0A-B592DE7F2E03}"/>
              </a:ext>
            </a:extLst>
          </p:cNvPr>
          <p:cNvPicPr>
            <a:picLocks noChangeAspect="true"/>
          </p:cNvPicPr>
          <p:nvPr/>
        </p:nvPicPr>
        <p:blipFill>
          <a:blip r:embed="rId3"/>
          <a:stretch>
            <a:fillRect/>
          </a:stretch>
        </p:blipFill>
        <p:spPr>
          <a:xfrm>
            <a:off x="4585591" y="3287927"/>
            <a:ext cx="3441749" cy="3408073"/>
          </a:xfrm>
          <a:prstGeom prst="rect">
            <a:avLst/>
          </a:prstGeom>
        </p:spPr>
      </p:pic>
    </p:spTree>
    <p:extLst>
      <p:ext uri="{BB962C8B-B14F-4D97-AF65-F5344CB8AC3E}">
        <p14:creationId xmlns:p14="http://schemas.microsoft.com/office/powerpoint/2010/main" val="1996831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pPr algn="ctr"/>
            <a:r>
              <a:rPr lang="cs-CZ" dirty="false"/>
              <a:t>Děkujeme za pozornost</a:t>
            </a:r>
          </a:p>
        </p:txBody>
      </p:sp>
      <p:sp>
        <p:nvSpPr>
          <p:cNvPr id="3" name="Zástupný symbol pro obsah 2"/>
          <p:cNvSpPr>
            <a:spLocks noGrp="true"/>
          </p:cNvSpPr>
          <p:nvPr>
            <p:ph idx="1"/>
          </p:nvPr>
        </p:nvSpPr>
        <p:spPr>
          <a:xfrm>
            <a:off x="539552" y="1556792"/>
            <a:ext cx="4608064" cy="3168352"/>
          </a:xfrm>
        </p:spPr>
        <p:txBody>
          <a:bodyPr/>
          <a:lstStyle/>
          <a:p>
            <a:pPr marL="0" indent="0" algn="ctr">
              <a:lnSpc>
                <a:spcPct val="100000"/>
              </a:lnSpc>
              <a:buNone/>
            </a:pPr>
            <a:r>
              <a:rPr lang="cs-CZ" sz="4000" b="true" kern="0" dirty="false"/>
              <a:t>Pokračujeme návazným seminářem:</a:t>
            </a:r>
            <a:br>
              <a:rPr lang="cs-CZ" sz="4000" b="true" kern="0" dirty="false"/>
            </a:br>
            <a:endParaRPr lang="cs-CZ" sz="4000" b="true" kern="0" dirty="false"/>
          </a:p>
          <a:p>
            <a:pPr marL="0" indent="0" algn="ctr">
              <a:lnSpc>
                <a:spcPct val="100000"/>
              </a:lnSpc>
              <a:buNone/>
            </a:pPr>
            <a:r>
              <a:rPr lang="cs-CZ" sz="4000" b="true" kern="0" dirty="false"/>
              <a:t>Předkládání ZoR </a:t>
            </a:r>
            <a:br>
              <a:rPr lang="cs-CZ" sz="4000" b="true" kern="0" dirty="false"/>
            </a:br>
            <a:r>
              <a:rPr lang="cs-CZ" sz="4000" b="true" kern="0" dirty="false"/>
              <a:t>a ŽoP</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53</a:t>
            </a:fld>
            <a:endParaRPr lang="cs-CZ" dirty="false"/>
          </a:p>
        </p:txBody>
      </p:sp>
      <p:pic>
        <p:nvPicPr>
          <p:cNvPr id="6" name="Picture 2"/>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182332"/>
            <a:ext cx="36004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037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ROZHODNUTÍ O POSKYTNUTÍ DOTACE</a:t>
            </a:r>
          </a:p>
        </p:txBody>
      </p:sp>
      <p:sp>
        <p:nvSpPr>
          <p:cNvPr id="3" name="Zástupný symbol pro obsah 2"/>
          <p:cNvSpPr>
            <a:spLocks noGrp="true"/>
          </p:cNvSpPr>
          <p:nvPr>
            <p:ph idx="1"/>
          </p:nvPr>
        </p:nvSpPr>
        <p:spPr>
          <a:xfrm>
            <a:off x="296491" y="1524512"/>
            <a:ext cx="5706875" cy="2304256"/>
          </a:xfrm>
        </p:spPr>
        <p:txBody>
          <a:bodyPr/>
          <a:lstStyle/>
          <a:p>
            <a:pPr algn="just">
              <a:lnSpc>
                <a:spcPct val="100000"/>
              </a:lnSpc>
              <a:spcAft>
                <a:spcPts val="1200"/>
              </a:spcAft>
            </a:pPr>
            <a:r>
              <a:rPr lang="cs-CZ" sz="1900" dirty="false"/>
              <a:t>Po podpisu textu Rozhodnutí o poskytnutí dotace (</a:t>
            </a:r>
            <a:r>
              <a:rPr lang="cs-CZ" sz="1900" dirty="false" err="true"/>
              <a:t>RoD</a:t>
            </a:r>
            <a:r>
              <a:rPr lang="cs-CZ" sz="1900" dirty="false"/>
              <a:t>) ředitelkou odboru 87 byl příjemce depeší informován o tom, že má právní akt k dispozici. </a:t>
            </a:r>
          </a:p>
          <a:p>
            <a:pPr algn="just">
              <a:lnSpc>
                <a:spcPct val="100000"/>
              </a:lnSpc>
              <a:spcAft>
                <a:spcPts val="1200"/>
              </a:spcAft>
            </a:pPr>
            <a:r>
              <a:rPr lang="cs-CZ" sz="1900" dirty="false"/>
              <a:t>K vydání </a:t>
            </a:r>
            <a:r>
              <a:rPr lang="cs-CZ" sz="1900" dirty="false" err="true"/>
              <a:t>RoD</a:t>
            </a:r>
            <a:r>
              <a:rPr lang="cs-CZ" sz="1900" dirty="false"/>
              <a:t> přistupuje ŘO po získání souhlasu žadatele s obsahem návrhu </a:t>
            </a:r>
            <a:r>
              <a:rPr lang="cs-CZ" sz="1900" dirty="false" err="true"/>
              <a:t>RoD</a:t>
            </a:r>
            <a:r>
              <a:rPr lang="cs-CZ" sz="1900" dirty="false"/>
              <a:t>. Vydáním </a:t>
            </a:r>
            <a:r>
              <a:rPr lang="cs-CZ" sz="1900" dirty="false" err="true"/>
              <a:t>RoD</a:t>
            </a:r>
            <a:r>
              <a:rPr lang="cs-CZ" sz="1900" dirty="false"/>
              <a:t> se žadatel stává příjemcem podpory….viz Obecná část pravidel</a:t>
            </a:r>
          </a:p>
          <a:p>
            <a:pPr algn="just">
              <a:lnSpc>
                <a:spcPct val="100000"/>
              </a:lnSpc>
              <a:spcAft>
                <a:spcPts val="1200"/>
              </a:spcAft>
            </a:pPr>
            <a:endParaRPr lang="cs-CZ" sz="1900" dirty="false"/>
          </a:p>
          <a:p>
            <a:pPr marL="0" indent="0" algn="just">
              <a:lnSpc>
                <a:spcPct val="100000"/>
              </a:lnSpc>
              <a:spcAft>
                <a:spcPts val="1200"/>
              </a:spcAft>
              <a:buNone/>
            </a:pPr>
            <a:endParaRPr lang="cs-CZ" sz="1900" dirty="false"/>
          </a:p>
          <a:p>
            <a:pPr algn="just">
              <a:lnSpc>
                <a:spcPct val="100000"/>
              </a:lnSpc>
              <a:spcAft>
                <a:spcPts val="1200"/>
              </a:spcAft>
            </a:pPr>
            <a:endParaRPr lang="cs-CZ" sz="1900" dirty="false"/>
          </a:p>
          <a:p>
            <a:pPr marL="0" indent="0" algn="just">
              <a:buNone/>
            </a:pPr>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a:t>
            </a:fld>
            <a:endParaRPr lang="cs-CZ" dirty="false"/>
          </a:p>
        </p:txBody>
      </p:sp>
      <p:sp>
        <p:nvSpPr>
          <p:cNvPr id="6" name="Zástupný symbol pro obsah 2"/>
          <p:cNvSpPr txBox="true">
            <a:spLocks/>
          </p:cNvSpPr>
          <p:nvPr/>
        </p:nvSpPr>
        <p:spPr>
          <a:xfrm>
            <a:off x="296491" y="4058658"/>
            <a:ext cx="8064000" cy="4581328"/>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spcAft>
                <a:spcPts val="1200"/>
              </a:spcAft>
            </a:pPr>
            <a:endParaRPr lang="cs-CZ" sz="1900" b="true" dirty="false"/>
          </a:p>
          <a:p>
            <a:pPr algn="just">
              <a:lnSpc>
                <a:spcPct val="100000"/>
              </a:lnSpc>
              <a:spcAft>
                <a:spcPts val="1200"/>
              </a:spcAft>
            </a:pPr>
            <a:r>
              <a:rPr lang="cs-CZ" sz="1900" b="true" dirty="false" err="true"/>
              <a:t>RoD</a:t>
            </a:r>
            <a:r>
              <a:rPr lang="cs-CZ" sz="1900" b="true" dirty="false"/>
              <a:t> obsahuje</a:t>
            </a:r>
            <a:r>
              <a:rPr lang="cs-CZ" sz="1900" dirty="false"/>
              <a:t>: účel dotace, data zahájení a ukončení realizace, finanční rámec a platební podmínky, povinnosti příjemce a sankce. </a:t>
            </a:r>
          </a:p>
          <a:p>
            <a:pPr algn="just">
              <a:lnSpc>
                <a:spcPct val="100000"/>
              </a:lnSpc>
              <a:spcAft>
                <a:spcPts val="1200"/>
              </a:spcAft>
            </a:pPr>
            <a:r>
              <a:rPr lang="cs-CZ" sz="1900" dirty="false"/>
              <a:t>Součástí </a:t>
            </a:r>
            <a:r>
              <a:rPr lang="cs-CZ" sz="1900" dirty="false" err="true"/>
              <a:t>RoD</a:t>
            </a:r>
            <a:r>
              <a:rPr lang="cs-CZ" sz="1900" dirty="false"/>
              <a:t> je i </a:t>
            </a:r>
            <a:r>
              <a:rPr lang="cs-CZ" sz="1900" b="true" dirty="false"/>
              <a:t>příloha „Informace o projektu“ </a:t>
            </a:r>
            <a:r>
              <a:rPr lang="cs-CZ" sz="1900" dirty="false"/>
              <a:t>s obsahem klíčových aktivit, cílovými hodnotami monitorovacích indikátorů, přehledem cílových skupin, finální podobou schváleného rozpočtu a finančním plánem projektu.</a:t>
            </a:r>
          </a:p>
          <a:p>
            <a:pPr algn="just">
              <a:lnSpc>
                <a:spcPct val="100000"/>
              </a:lnSpc>
              <a:spcAft>
                <a:spcPts val="1200"/>
              </a:spcAft>
            </a:pPr>
            <a:endParaRPr lang="cs-CZ" sz="1900" dirty="false"/>
          </a:p>
          <a:p>
            <a:pPr marL="0" indent="0" algn="just">
              <a:buFont typeface="Wingdings" panose="05000000000000000000" pitchFamily="2" charset="2"/>
              <a:buNone/>
            </a:pPr>
            <a:endParaRPr lang="cs-CZ" dirty="false"/>
          </a:p>
          <a:p>
            <a:endParaRPr lang="cs-CZ" dirty="false"/>
          </a:p>
        </p:txBody>
      </p:sp>
      <p:pic>
        <p:nvPicPr>
          <p:cNvPr id="7" name="Obrázek 6">
            <a:extLst>
              <a:ext uri="{FF2B5EF4-FFF2-40B4-BE49-F238E27FC236}">
                <a16:creationId xmlns:a16="http://schemas.microsoft.com/office/drawing/2014/main" id="{2AA426D7-EBF9-462F-89D6-C87E1EAFAD3F}"/>
              </a:ext>
            </a:extLst>
          </p:cNvPr>
          <p:cNvPicPr>
            <a:picLocks noChangeAspect="true"/>
          </p:cNvPicPr>
          <p:nvPr/>
        </p:nvPicPr>
        <p:blipFill>
          <a:blip r:embed="rId3"/>
          <a:stretch>
            <a:fillRect/>
          </a:stretch>
        </p:blipFill>
        <p:spPr>
          <a:xfrm rot="2761635">
            <a:off x="6063921" y="1547500"/>
            <a:ext cx="3609664" cy="1701511"/>
          </a:xfrm>
          <a:prstGeom prst="rect">
            <a:avLst/>
          </a:prstGeom>
        </p:spPr>
      </p:pic>
    </p:spTree>
    <p:extLst>
      <p:ext uri="{BB962C8B-B14F-4D97-AF65-F5344CB8AC3E}">
        <p14:creationId xmlns:p14="http://schemas.microsoft.com/office/powerpoint/2010/main" val="2302394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cap="none" dirty="false"/>
              <a:t>V JAKÝCH SYSTÉMECH PRACUJEME I.</a:t>
            </a:r>
          </a:p>
        </p:txBody>
      </p:sp>
      <p:sp>
        <p:nvSpPr>
          <p:cNvPr id="3" name="Zástupný symbol pro obsah 2"/>
          <p:cNvSpPr>
            <a:spLocks noGrp="true"/>
          </p:cNvSpPr>
          <p:nvPr>
            <p:ph idx="1"/>
          </p:nvPr>
        </p:nvSpPr>
        <p:spPr>
          <a:xfrm>
            <a:off x="179512" y="1268760"/>
            <a:ext cx="8496944" cy="5256584"/>
          </a:xfrm>
        </p:spPr>
        <p:txBody>
          <a:bodyPr/>
          <a:lstStyle/>
          <a:p>
            <a:pPr>
              <a:lnSpc>
                <a:spcPct val="100000"/>
              </a:lnSpc>
            </a:pPr>
            <a:r>
              <a:rPr lang="cs-CZ" sz="2200" b="true" dirty="false"/>
              <a:t>IS KP21+ </a:t>
            </a:r>
          </a:p>
          <a:p>
            <a:pPr lvl="3">
              <a:lnSpc>
                <a:spcPct val="100000"/>
              </a:lnSpc>
            </a:pPr>
            <a:r>
              <a:rPr lang="cs-CZ" sz="1700" dirty="false"/>
              <a:t>Informační systém konečného příjemce</a:t>
            </a:r>
          </a:p>
          <a:p>
            <a:pPr lvl="3">
              <a:lnSpc>
                <a:spcPct val="100000"/>
              </a:lnSpc>
            </a:pPr>
            <a:r>
              <a:rPr lang="cs-CZ" sz="1700" dirty="false"/>
              <a:t>pro žadatele a příjemce</a:t>
            </a:r>
          </a:p>
          <a:p>
            <a:pPr lvl="3">
              <a:lnSpc>
                <a:spcPct val="100000"/>
              </a:lnSpc>
            </a:pPr>
            <a:r>
              <a:rPr lang="cs-CZ" sz="1700" dirty="false"/>
              <a:t>Komunikace prostřednictvím depeší (odesílají se z projektu)</a:t>
            </a:r>
          </a:p>
          <a:p>
            <a:pPr lvl="3">
              <a:lnSpc>
                <a:spcPct val="100000"/>
              </a:lnSpc>
            </a:pPr>
            <a:r>
              <a:rPr lang="cs-CZ" sz="1700" dirty="false"/>
              <a:t>Řešení technických požadavků </a:t>
            </a:r>
          </a:p>
          <a:p>
            <a:pPr marL="2286000" lvl="5" indent="0">
              <a:buNone/>
            </a:pPr>
            <a:r>
              <a:rPr lang="cs-CZ" sz="1800" dirty="false"/>
              <a:t>=&gt; </a:t>
            </a:r>
            <a:r>
              <a:rPr lang="cs-CZ" sz="1800" b="true" dirty="false" err="true"/>
              <a:t>Service</a:t>
            </a:r>
            <a:r>
              <a:rPr lang="cs-CZ" sz="1800" b="true" dirty="false"/>
              <a:t> </a:t>
            </a:r>
            <a:r>
              <a:rPr lang="cs-CZ" sz="1800" b="true" dirty="false" err="true"/>
              <a:t>desk</a:t>
            </a:r>
            <a:r>
              <a:rPr lang="cs-CZ" sz="1800" b="true" dirty="false"/>
              <a:t>: nově přes web </a:t>
            </a:r>
            <a:r>
              <a:rPr lang="cs-CZ" sz="1800" b="true" dirty="false">
                <a:hlinkClick r:id="rId2"/>
              </a:rPr>
              <a:t>www.esfcr.cz</a:t>
            </a:r>
            <a:r>
              <a:rPr lang="cs-CZ" sz="1800" b="true" dirty="false"/>
              <a:t> </a:t>
            </a:r>
          </a:p>
          <a:p>
            <a:pPr>
              <a:lnSpc>
                <a:spcPct val="100000"/>
              </a:lnSpc>
            </a:pPr>
            <a:endParaRPr lang="cs-CZ" sz="1600" dirty="false"/>
          </a:p>
          <a:p>
            <a:endParaRPr lang="cs-CZ" dirty="false"/>
          </a:p>
          <a:p>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a:t>
            </a:fld>
            <a:endParaRPr lang="cs-CZ" dirty="false"/>
          </a:p>
        </p:txBody>
      </p:sp>
      <p:pic>
        <p:nvPicPr>
          <p:cNvPr id="8" name="Obrázek 7">
            <a:extLst>
              <a:ext uri="{FF2B5EF4-FFF2-40B4-BE49-F238E27FC236}">
                <a16:creationId xmlns:a16="http://schemas.microsoft.com/office/drawing/2014/main" id="{282BC433-01D6-4399-B530-844E5F68C490}"/>
              </a:ext>
            </a:extLst>
          </p:cNvPr>
          <p:cNvPicPr>
            <a:picLocks noChangeAspect="true"/>
          </p:cNvPicPr>
          <p:nvPr/>
        </p:nvPicPr>
        <p:blipFill>
          <a:blip r:embed="rId3"/>
          <a:stretch>
            <a:fillRect/>
          </a:stretch>
        </p:blipFill>
        <p:spPr>
          <a:xfrm>
            <a:off x="27724" y="3476593"/>
            <a:ext cx="9144000" cy="2945027"/>
          </a:xfrm>
          <a:prstGeom prst="rect">
            <a:avLst/>
          </a:prstGeom>
        </p:spPr>
      </p:pic>
    </p:spTree>
    <p:extLst>
      <p:ext uri="{BB962C8B-B14F-4D97-AF65-F5344CB8AC3E}">
        <p14:creationId xmlns:p14="http://schemas.microsoft.com/office/powerpoint/2010/main" val="2784374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cap="none" dirty="false"/>
              <a:t>V JAKÝCH SYSTÉMECH PRACUJEME II.</a:t>
            </a:r>
          </a:p>
        </p:txBody>
      </p:sp>
      <p:sp>
        <p:nvSpPr>
          <p:cNvPr id="3" name="Zástupný symbol pro obsah 2"/>
          <p:cNvSpPr>
            <a:spLocks noGrp="true"/>
          </p:cNvSpPr>
          <p:nvPr>
            <p:ph idx="1"/>
          </p:nvPr>
        </p:nvSpPr>
        <p:spPr>
          <a:xfrm>
            <a:off x="179512" y="1268760"/>
            <a:ext cx="8496944" cy="5256584"/>
          </a:xfrm>
        </p:spPr>
        <p:txBody>
          <a:bodyPr/>
          <a:lstStyle/>
          <a:p>
            <a:pPr>
              <a:lnSpc>
                <a:spcPct val="100000"/>
              </a:lnSpc>
            </a:pPr>
            <a:r>
              <a:rPr lang="cs-CZ" b="true" dirty="false"/>
              <a:t>MS2021+</a:t>
            </a:r>
          </a:p>
          <a:p>
            <a:pPr lvl="3">
              <a:lnSpc>
                <a:spcPct val="100000"/>
              </a:lnSpc>
            </a:pPr>
            <a:r>
              <a:rPr lang="cs-CZ" sz="1700" dirty="false"/>
              <a:t>zaměstnanci Řídícího orgánu</a:t>
            </a:r>
          </a:p>
          <a:p>
            <a:pPr lvl="3">
              <a:lnSpc>
                <a:spcPct val="100000"/>
              </a:lnSpc>
            </a:pPr>
            <a:r>
              <a:rPr lang="cs-CZ" sz="1700" dirty="false"/>
              <a:t>data mezi IS KP21+ a MS2021+ se přenášejí</a:t>
            </a:r>
            <a:br>
              <a:rPr lang="cs-CZ" sz="1800" dirty="false"/>
            </a:b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a:lnSpc>
                <a:spcPct val="100000"/>
              </a:lnSpc>
            </a:pPr>
            <a:endParaRPr lang="cs-CZ" sz="1600" dirty="false"/>
          </a:p>
          <a:p>
            <a:endParaRPr lang="cs-CZ" dirty="false"/>
          </a:p>
          <a:p>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a:t>
            </a:fld>
            <a:endParaRPr lang="cs-CZ" dirty="false"/>
          </a:p>
        </p:txBody>
      </p:sp>
      <p:pic>
        <p:nvPicPr>
          <p:cNvPr id="6" name="Obrázek 5">
            <a:extLst>
              <a:ext uri="{FF2B5EF4-FFF2-40B4-BE49-F238E27FC236}">
                <a16:creationId xmlns:a16="http://schemas.microsoft.com/office/drawing/2014/main" id="{29AC9FA6-F7DC-49DA-8002-9D2CDC88ED4B}"/>
              </a:ext>
            </a:extLst>
          </p:cNvPr>
          <p:cNvPicPr>
            <a:picLocks noChangeAspect="true"/>
          </p:cNvPicPr>
          <p:nvPr/>
        </p:nvPicPr>
        <p:blipFill>
          <a:blip r:embed="rId2"/>
          <a:stretch>
            <a:fillRect/>
          </a:stretch>
        </p:blipFill>
        <p:spPr>
          <a:xfrm>
            <a:off x="0" y="3212976"/>
            <a:ext cx="9108000" cy="3312368"/>
          </a:xfrm>
          <a:prstGeom prst="rect">
            <a:avLst/>
          </a:prstGeom>
        </p:spPr>
      </p:pic>
    </p:spTree>
    <p:extLst>
      <p:ext uri="{BB962C8B-B14F-4D97-AF65-F5344CB8AC3E}">
        <p14:creationId xmlns:p14="http://schemas.microsoft.com/office/powerpoint/2010/main" val="86858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cap="none" dirty="false"/>
              <a:t>V JAKÝCH SYSTÉMECH PRACUJEME III.</a:t>
            </a:r>
          </a:p>
        </p:txBody>
      </p:sp>
      <p:sp>
        <p:nvSpPr>
          <p:cNvPr id="3" name="Zástupný symbol pro obsah 2"/>
          <p:cNvSpPr>
            <a:spLocks noGrp="true"/>
          </p:cNvSpPr>
          <p:nvPr>
            <p:ph idx="1"/>
          </p:nvPr>
        </p:nvSpPr>
        <p:spPr>
          <a:xfrm>
            <a:off x="179511" y="1268760"/>
            <a:ext cx="9143999" cy="5256584"/>
          </a:xfrm>
        </p:spPr>
        <p:txBody>
          <a:bodyPr/>
          <a:lstStyle/>
          <a:p>
            <a:pPr>
              <a:lnSpc>
                <a:spcPct val="100000"/>
              </a:lnSpc>
            </a:pPr>
            <a:r>
              <a:rPr lang="cs-CZ" b="true" dirty="false"/>
              <a:t>IS ESF</a:t>
            </a:r>
          </a:p>
          <a:p>
            <a:pPr lvl="3">
              <a:lnSpc>
                <a:spcPct val="100000"/>
              </a:lnSpc>
            </a:pPr>
            <a:r>
              <a:rPr lang="cs-CZ" sz="1700" dirty="false"/>
              <a:t>monitorování podpořených osob </a:t>
            </a:r>
          </a:p>
          <a:p>
            <a:pPr lvl="3">
              <a:lnSpc>
                <a:spcPct val="100000"/>
              </a:lnSpc>
            </a:pPr>
            <a:r>
              <a:rPr lang="cs-CZ" sz="1700" dirty="false"/>
              <a:t>přes </a:t>
            </a:r>
            <a:r>
              <a:rPr lang="cs-CZ" sz="1700" dirty="false">
                <a:hlinkClick r:id="rId2"/>
              </a:rPr>
              <a:t>www.esfcr.cz</a:t>
            </a:r>
            <a:r>
              <a:rPr lang="cs-CZ" sz="1700" dirty="false"/>
              <a:t> </a:t>
            </a:r>
            <a:r>
              <a:rPr lang="cs-CZ" sz="1200" dirty="false"/>
              <a:t>(viz dále)</a:t>
            </a:r>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marL="918000" lvl="3" indent="0">
              <a:lnSpc>
                <a:spcPct val="100000"/>
              </a:lnSpc>
              <a:buNone/>
            </a:pPr>
            <a:endParaRPr lang="cs-CZ" sz="1800" b="true" dirty="false"/>
          </a:p>
          <a:p>
            <a:pPr marL="918000" lvl="3" indent="0">
              <a:lnSpc>
                <a:spcPct val="100000"/>
              </a:lnSpc>
              <a:buNone/>
            </a:pPr>
            <a:endParaRPr lang="cs-CZ" sz="1800" b="true" dirty="false"/>
          </a:p>
          <a:p>
            <a:pPr>
              <a:lnSpc>
                <a:spcPct val="100000"/>
              </a:lnSpc>
            </a:pPr>
            <a:r>
              <a:rPr lang="cs-CZ" b="true" dirty="false">
                <a:hlinkClick r:id="rId2"/>
              </a:rPr>
              <a:t>www.esfcr.cz</a:t>
            </a:r>
            <a:r>
              <a:rPr lang="cs-CZ" b="true" dirty="false"/>
              <a:t> =&gt; Databáze produktů </a:t>
            </a:r>
            <a:r>
              <a:rPr lang="cs-CZ" sz="1400" b="true" dirty="false"/>
              <a:t>(pro výzvu 137 nebude relevantní)</a:t>
            </a:r>
            <a:endParaRPr lang="cs-CZ" b="true" dirty="false"/>
          </a:p>
          <a:p>
            <a:pPr>
              <a:lnSpc>
                <a:spcPct val="100000"/>
              </a:lnSpc>
            </a:pPr>
            <a:endParaRPr lang="cs-CZ" sz="1600" dirty="false"/>
          </a:p>
          <a:p>
            <a:endParaRPr lang="cs-CZ" dirty="false"/>
          </a:p>
          <a:p>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a:t>
            </a:fld>
            <a:endParaRPr lang="cs-CZ" dirty="false"/>
          </a:p>
        </p:txBody>
      </p:sp>
      <p:pic>
        <p:nvPicPr>
          <p:cNvPr id="2052" name="Picture 4"/>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b="16793"/>
          <a:stretch/>
        </p:blipFill>
        <p:spPr bwMode="auto">
          <a:xfrm>
            <a:off x="15911" y="2420888"/>
            <a:ext cx="9143999" cy="3655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320564"/>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2.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D88155-0E86-4D14-B6AF-C6806AEE9525}">
  <ds:schemaRefs>
    <ds:schemaRef ds:uri="http://schemas.microsoft.com/office/2006/metadata/properties"/>
    <ds:schemaRef ds:uri="http://schemas.microsoft.com/office/infopath/2007/PartnerControls"/>
    <ds:schemaRef ds:uri="dfed548f-0517-4d39-90e3-3947398480c0"/>
  </ds:schemaRefs>
</ds:datastoreItem>
</file>

<file path=customXml/itemProps2.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06EF36-2E80-4847-9151-E9C625552DBD}">
  <ds:schemaRefs>
    <ds:schemaRef ds:uri="http://schemas.microsoft.com/sharepoint/v3/contenttype/forms"/>
  </ds:schemaRefs>
</ds:datastoreItem>
</file>

<file path=docProps/app.xml><?xml version="1.0" encoding="utf-8"?>
<properties:Properties xmlns:properties="http://schemas.openxmlformats.org/officeDocument/2006/extended-properties" xmlns:vt="http://schemas.openxmlformats.org/officeDocument/2006/docPropsVTypes">
  <properties:Template>prezentace</properties:Template>
  <properties:Words>5342</properties:Words>
  <properties:PresentationFormat>Předvádění na obrazovce (4:3)</properties:PresentationFormat>
  <properties:Paragraphs>479</properties:Paragraphs>
  <properties:Slides>53</properties:Slides>
  <properties:Notes>40</properties:Notes>
  <properties:TotalTime>253</properties:TotalTime>
  <properties:HiddenSlides>0</properties:HiddenSlides>
  <properties:MMClips>0</properties:MMClips>
  <properties:ScaleCrop>false</properties:ScaleCrop>
  <properties:HeadingPairs>
    <vt:vector baseType="variant" size="6">
      <vt:variant>
        <vt:lpstr>Použitá písma</vt:lpstr>
      </vt:variant>
      <vt:variant>
        <vt:i4>7</vt:i4>
      </vt:variant>
      <vt:variant>
        <vt:lpstr>Motiv</vt:lpstr>
      </vt:variant>
      <vt:variant>
        <vt:i4>1</vt:i4>
      </vt:variant>
      <vt:variant>
        <vt:lpstr>Nadpisy snímků</vt:lpstr>
      </vt:variant>
      <vt:variant>
        <vt:i4>53</vt:i4>
      </vt:variant>
    </vt:vector>
  </properties:HeadingPairs>
  <properties:TitlesOfParts>
    <vt:vector baseType="lpstr" size="61">
      <vt:lpstr>Arial</vt:lpstr>
      <vt:lpstr>Calibri</vt:lpstr>
      <vt:lpstr>Courier New</vt:lpstr>
      <vt:lpstr>Segoe UI</vt:lpstr>
      <vt:lpstr>Symbol</vt:lpstr>
      <vt:lpstr>Wingdings</vt:lpstr>
      <vt:lpstr>Wingdings 3</vt:lpstr>
      <vt:lpstr>prezentace</vt:lpstr>
      <vt:lpstr>seminář pro příjemce Výzva č. 064  podmínky a pravidla realizace projektů </vt:lpstr>
      <vt:lpstr>Co nás dnes čeká – dvě prezentace</vt:lpstr>
      <vt:lpstr>Co nás dnes čeká</vt:lpstr>
      <vt:lpstr>Podporované aktivity</vt:lpstr>
      <vt:lpstr>V JAKÉ FÁZI JSOU NYNÍ PROJEKTY</vt:lpstr>
      <vt:lpstr>ROZHODNUTÍ O POSKYTNUTÍ DOTACE</vt:lpstr>
      <vt:lpstr>V JAKÝCH SYSTÉMECH PRACUJEME I.</vt:lpstr>
      <vt:lpstr>V JAKÝCH SYSTÉMECH PRACUJEME II.</vt:lpstr>
      <vt:lpstr>V JAKÝCH SYSTÉMECH PRACUJEME III.</vt:lpstr>
      <vt:lpstr>Prezentace aplikace PowerPoint</vt:lpstr>
      <vt:lpstr>Prezentace aplikace PowerPoint</vt:lpstr>
      <vt:lpstr>Obecná část pravidel pro příjemce</vt:lpstr>
      <vt:lpstr>Specifická část pravidel pro příjemce</vt:lpstr>
      <vt:lpstr>další příručky</vt:lpstr>
      <vt:lpstr>kontroly na místě</vt:lpstr>
      <vt:lpstr>KONTROLY NA MÍSTĚ</vt:lpstr>
      <vt:lpstr> změny projektu  </vt:lpstr>
      <vt:lpstr>Podstatné a Nepodstatné změny</vt:lpstr>
      <vt:lpstr>Nepodstatné změny I</vt:lpstr>
      <vt:lpstr>Nepodstatné změny II</vt:lpstr>
      <vt:lpstr>Nepodstatné změny III</vt:lpstr>
      <vt:lpstr>Nepodstatné změny IV</vt:lpstr>
      <vt:lpstr>Podstatné změny I</vt:lpstr>
      <vt:lpstr>Podstatné změny II</vt:lpstr>
      <vt:lpstr>Změny projektu – závěrem I.</vt:lpstr>
      <vt:lpstr>Změny projektu – závěrem II.</vt:lpstr>
      <vt:lpstr> Změnové řízení v Iskp21+  </vt:lpstr>
      <vt:lpstr>Změny vyžádané příjemcem – IS KP14+</vt:lpstr>
      <vt:lpstr>Změny vyžádané příjemcem – IS KP14+</vt:lpstr>
      <vt:lpstr>Schvalovací proces</vt:lpstr>
      <vt:lpstr> (ne)způsobilé výdaje  </vt:lpstr>
      <vt:lpstr>Charakteristika způsobilého výdaje I.</vt:lpstr>
      <vt:lpstr>Charakteristika ZpůsobiléHO výdaje II.</vt:lpstr>
      <vt:lpstr>Charakteristika ZpůsobiléHO výdaje III.</vt:lpstr>
      <vt:lpstr>Rozpočet projektu – paušál 40 % </vt:lpstr>
      <vt:lpstr>Rozpočet projektu – struktura </vt:lpstr>
      <vt:lpstr>Přímé náklady – Osobní náklady</vt:lpstr>
      <vt:lpstr>Způsobilé výdaje – osobní náklady I.</vt:lpstr>
      <vt:lpstr>Odměňování vyloučené z Osob. nákladů </vt:lpstr>
      <vt:lpstr>Zaměstnanec  x  dodavatel</vt:lpstr>
      <vt:lpstr>Způsobilé výdaje – osobní náklady II.</vt:lpstr>
      <vt:lpstr>Způsobilé výdaje – osobní náklady III.</vt:lpstr>
      <vt:lpstr>Způsobilé výdaje – osobní náklady IV.</vt:lpstr>
      <vt:lpstr>Způsobilé výdaje – osobní náklady V.</vt:lpstr>
      <vt:lpstr>Způsobilé výdaje – osobní náklady VI.</vt:lpstr>
      <vt:lpstr>Způsobilé výdaje – osobní náklady VII.</vt:lpstr>
      <vt:lpstr>Výdaje financované paušální sazbou </vt:lpstr>
      <vt:lpstr>dokladování výdajů</vt:lpstr>
      <vt:lpstr>pracovní výkazy</vt:lpstr>
      <vt:lpstr>Veřejné zakázky</vt:lpstr>
      <vt:lpstr>Vedení účetnictví   a   dokladování výdajů</vt:lpstr>
      <vt:lpstr>Vedení účetnictví</vt:lpstr>
      <vt:lpstr>Děkujeme za pozornost</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2025-09-15T06:50:42Z</dcterms:modified>
  <cp:revision>29</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