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4">
  <p:sldMasterIdLst>
    <p:sldMasterId id="2147483671" r:id="rId4"/>
  </p:sldMasterIdLst>
  <p:notesMasterIdLst>
    <p:notesMasterId r:id="rId61"/>
  </p:notesMasterIdLst>
  <p:sldIdLst>
    <p:sldId id="256" r:id="rId5"/>
    <p:sldId id="309" r:id="rId6"/>
    <p:sldId id="281" r:id="rId7"/>
    <p:sldId id="1114" r:id="rId8"/>
    <p:sldId id="1149" r:id="rId9"/>
    <p:sldId id="349" r:id="rId10"/>
    <p:sldId id="1166" r:id="rId11"/>
    <p:sldId id="1147" r:id="rId12"/>
    <p:sldId id="1148" r:id="rId13"/>
    <p:sldId id="1146" r:id="rId14"/>
    <p:sldId id="1150" r:id="rId15"/>
    <p:sldId id="1199" r:id="rId16"/>
    <p:sldId id="1151" r:id="rId17"/>
    <p:sldId id="1157" r:id="rId18"/>
    <p:sldId id="1192" r:id="rId19"/>
    <p:sldId id="1200" r:id="rId20"/>
    <p:sldId id="1171" r:id="rId21"/>
    <p:sldId id="1170" r:id="rId22"/>
    <p:sldId id="1173" r:id="rId23"/>
    <p:sldId id="1175" r:id="rId24"/>
    <p:sldId id="1176" r:id="rId25"/>
    <p:sldId id="1177" r:id="rId26"/>
    <p:sldId id="1158" r:id="rId27"/>
    <p:sldId id="1187" r:id="rId28"/>
    <p:sldId id="1186" r:id="rId29"/>
    <p:sldId id="1194" r:id="rId30"/>
    <p:sldId id="1195" r:id="rId31"/>
    <p:sldId id="1201" r:id="rId32"/>
    <p:sldId id="1202" r:id="rId33"/>
    <p:sldId id="1196" r:id="rId34"/>
    <p:sldId id="1203" r:id="rId35"/>
    <p:sldId id="1154" r:id="rId36"/>
    <p:sldId id="1162" r:id="rId37"/>
    <p:sldId id="1163" r:id="rId38"/>
    <p:sldId id="292" r:id="rId39"/>
    <p:sldId id="386" r:id="rId40"/>
    <p:sldId id="1164" r:id="rId41"/>
    <p:sldId id="1190" r:id="rId42"/>
    <p:sldId id="1152" r:id="rId43"/>
    <p:sldId id="1153" r:id="rId44"/>
    <p:sldId id="1155" r:id="rId45"/>
    <p:sldId id="1161" r:id="rId46"/>
    <p:sldId id="1160" r:id="rId47"/>
    <p:sldId id="1179" r:id="rId48"/>
    <p:sldId id="1204" r:id="rId49"/>
    <p:sldId id="1205" r:id="rId50"/>
    <p:sldId id="1206" r:id="rId51"/>
    <p:sldId id="1207" r:id="rId52"/>
    <p:sldId id="1188" r:id="rId53"/>
    <p:sldId id="1180" r:id="rId54"/>
    <p:sldId id="1181" r:id="rId55"/>
    <p:sldId id="1182" r:id="rId56"/>
    <p:sldId id="1178" r:id="rId57"/>
    <p:sldId id="1165" r:id="rId58"/>
    <p:sldId id="1184" r:id="rId59"/>
    <p:sldId id="302" r:id="rId60"/>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22884" autoAdjust="false"/>
    <p:restoredTop sz="80190" autoAdjust="false"/>
  </p:normalViewPr>
  <p:slideViewPr>
    <p:cSldViewPr showGuides="true">
      <p:cViewPr varScale="true">
        <p:scale>
          <a:sx n="90" d="100"/>
          <a:sy n="90" d="100"/>
        </p:scale>
        <p:origin x="1812" y="96"/>
      </p:cViewPr>
      <p:guideLst>
        <p:guide orient="horz" pos="913"/>
        <p:guide orient="horz" pos="3884"/>
        <p:guide pos="5420"/>
        <p:guide pos="74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44"/>
    </p:cViewPr>
  </p:sorterViewPr>
  <p:gridSpacing cx="72008" cy="72008"/>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slides/slide43.xml" Type="http://schemas.openxmlformats.org/officeDocument/2006/relationships/slide" Id="rId47"/>
    <Relationship Target="slides/slide46.xml" Type="http://schemas.openxmlformats.org/officeDocument/2006/relationships/slide" Id="rId50"/>
    <Relationship Target="slides/slide51.xml" Type="http://schemas.openxmlformats.org/officeDocument/2006/relationships/slide" Id="rId55"/>
    <Relationship Target="presProps.xml" Type="http://schemas.openxmlformats.org/officeDocument/2006/relationships/presProps" Id="rId63"/>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slides/slide54.xml" Type="http://schemas.openxmlformats.org/officeDocument/2006/relationships/slide" Id="rId58"/>
    <Relationship Target="tableStyles.xml" Type="http://schemas.openxmlformats.org/officeDocument/2006/relationships/tableStyles" Id="rId66"/>
    <Relationship Target="slides/slide1.xml" Type="http://schemas.openxmlformats.org/officeDocument/2006/relationships/slide" Id="rId5"/>
    <Relationship Target="notesMasters/notesMaster1.xml" Type="http://schemas.openxmlformats.org/officeDocument/2006/relationships/notesMaster" Id="rId61"/>
    <Relationship Target="slides/slide15.xml" Type="http://schemas.openxmlformats.org/officeDocument/2006/relationships/slide" Id="rId1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52.xml" Type="http://schemas.openxmlformats.org/officeDocument/2006/relationships/slide" Id="rId56"/>
    <Relationship Target="viewProps.xml" Type="http://schemas.openxmlformats.org/officeDocument/2006/relationships/viewProps" Id="rId64"/>
    <Relationship Target="slides/slide4.xml" Type="http://schemas.openxmlformats.org/officeDocument/2006/relationships/slide" Id="rId8"/>
    <Relationship Target="slides/slide47.xml" Type="http://schemas.openxmlformats.org/officeDocument/2006/relationships/slid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55.xml" Type="http://schemas.openxmlformats.org/officeDocument/2006/relationships/slide" Id="rId59"/>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commentAuthors.xml" Type="http://schemas.openxmlformats.org/officeDocument/2006/relationships/commentAuthors" Id="rId62"/>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theme/theme1.xml" Type="http://schemas.openxmlformats.org/officeDocument/2006/relationships/theme" Id="rId65"/>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02.12.2024</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43.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Mode="External" Target="http://www.ispv.cz/" Type="http://schemas.openxmlformats.org/officeDocument/2006/relationships/hyperlink" Id="rId3"/>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46.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2800" b="true" dirty="false">
              <a:solidFill>
                <a:srgbClr val="FF0000"/>
              </a:solidFill>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a:t>
            </a:fld>
            <a:endParaRPr lang="cs-CZ"/>
          </a:p>
        </p:txBody>
      </p:sp>
    </p:spTree>
    <p:extLst>
      <p:ext uri="{BB962C8B-B14F-4D97-AF65-F5344CB8AC3E}">
        <p14:creationId xmlns:p14="http://schemas.microsoft.com/office/powerpoint/2010/main" val="3089107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a:p>
        </p:txBody>
      </p:sp>
    </p:spTree>
    <p:extLst>
      <p:ext uri="{BB962C8B-B14F-4D97-AF65-F5344CB8AC3E}">
        <p14:creationId xmlns:p14="http://schemas.microsoft.com/office/powerpoint/2010/main" val="3383558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2984181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30630217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Arial" panose="020B0604020202020204" pitchFamily="34" charset="0"/>
                <a:ea typeface="Calibri" panose="020F0502020204030204" pitchFamily="34" charset="0"/>
              </a:rPr>
              <a:t>Nájem/pronájem bytu či zajištění bytu od vlastníka nelze řešit na základě inominátní smlouvy. </a:t>
            </a:r>
          </a:p>
          <a:p>
            <a:r>
              <a:rPr lang="cs-CZ" sz="1800" dirty="false">
                <a:effectLst/>
                <a:latin typeface="Arial" panose="020B0604020202020204" pitchFamily="34" charset="0"/>
                <a:ea typeface="Calibri" panose="020F0502020204030204" pitchFamily="34" charset="0"/>
              </a:rPr>
              <a:t>Pouze v individuálních případech nájemníků lze první nájemní smlouvu uzavřít i na kratší dobu, minimálně však na dobu 6 měsíců a maximálně dvakrát po dobu realizace projektu. Tyto případy musí být řádně zdůvodněny, tuto výjimku nelze v projektu využívat plošně.</a:t>
            </a:r>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1605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1800" dirty="false">
                <a:solidFill>
                  <a:srgbClr val="000000"/>
                </a:solidFill>
                <a:effectLst/>
                <a:latin typeface="Arial" panose="020B0604020202020204" pitchFamily="34" charset="0"/>
                <a:ea typeface="Calibri" panose="020F0502020204030204" pitchFamily="34" charset="0"/>
              </a:rPr>
              <a:t>Vhodným řešením je nastavit v rámci obsazenosti týmu min. 3 úvazky na pozici klíčového pracovníka při zabydlení min. 20 domácností/bytů.</a:t>
            </a:r>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17</a:t>
            </a:fld>
            <a:endParaRPr lang="cs-CZ"/>
          </a:p>
        </p:txBody>
      </p:sp>
    </p:spTree>
    <p:extLst>
      <p:ext uri="{BB962C8B-B14F-4D97-AF65-F5344CB8AC3E}">
        <p14:creationId xmlns:p14="http://schemas.microsoft.com/office/powerpoint/2010/main" val="16037842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2800" dirty="false">
              <a:solidFill>
                <a:schemeClr val="bg1">
                  <a:lumMod val="10000"/>
                </a:schemeClr>
              </a:solidFill>
              <a:latin typeface="Arial" panose="020B0604020202020204" pitchFamily="34" charset="0"/>
              <a:ea typeface="Calibri" panose="020F0502020204030204" pitchFamily="34" charset="0"/>
            </a:endParaRPr>
          </a:p>
          <a:p>
            <a:r>
              <a:rPr lang="cs-CZ" sz="1800" dirty="false">
                <a:solidFill>
                  <a:schemeClr val="bg1">
                    <a:lumMod val="10000"/>
                  </a:schemeClr>
                </a:solidFill>
                <a:effectLst/>
                <a:latin typeface="Arial" panose="020B0604020202020204" pitchFamily="34" charset="0"/>
                <a:ea typeface="Calibri" panose="020F0502020204030204" pitchFamily="34" charset="0"/>
              </a:rPr>
              <a:t>Mapa bude zveřejněna v den vyhlášení výzvy a bude platná po celou dobu realizace projektu.</a:t>
            </a:r>
          </a:p>
          <a:p>
            <a:pPr algn="just"/>
            <a:endPar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endParaRPr>
          </a:p>
          <a:p>
            <a:pPr algn="just"/>
            <a:endParaRPr lang="cs-CZ" sz="1800" u="sng" dirty="false">
              <a:solidFill>
                <a:srgbClr val="0563C1"/>
              </a:solidFill>
              <a:effectLst/>
              <a:latin typeface="Arial" panose="020B0604020202020204" pitchFamily="34" charset="0"/>
              <a:cs typeface="Times New Roman" panose="02020603050405020304" pitchFamily="18" charset="0"/>
            </a:endParaRPr>
          </a:p>
          <a:p>
            <a:pPr algn="just"/>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18</a:t>
            </a:fld>
            <a:endParaRPr lang="cs-CZ"/>
          </a:p>
        </p:txBody>
      </p:sp>
    </p:spTree>
    <p:extLst>
      <p:ext uri="{BB962C8B-B14F-4D97-AF65-F5344CB8AC3E}">
        <p14:creationId xmlns:p14="http://schemas.microsoft.com/office/powerpoint/2010/main" val="2934029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19</a:t>
            </a:fld>
            <a:endParaRPr lang="cs-CZ"/>
          </a:p>
        </p:txBody>
      </p:sp>
    </p:spTree>
    <p:extLst>
      <p:ext uri="{BB962C8B-B14F-4D97-AF65-F5344CB8AC3E}">
        <p14:creationId xmlns:p14="http://schemas.microsoft.com/office/powerpoint/2010/main" val="26353423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lang="cs-CZ" sz="1800" i="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Například při délce trvání projektu 36 měsíců je maximální délka trvání přípravné fáze v rámci projektu 6 měsíců</a:t>
            </a: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a:p>
        </p:txBody>
      </p:sp>
    </p:spTree>
    <p:extLst>
      <p:ext uri="{BB962C8B-B14F-4D97-AF65-F5344CB8AC3E}">
        <p14:creationId xmlns:p14="http://schemas.microsoft.com/office/powerpoint/2010/main" val="178975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a:p>
        </p:txBody>
      </p:sp>
    </p:spTree>
    <p:extLst>
      <p:ext uri="{BB962C8B-B14F-4D97-AF65-F5344CB8AC3E}">
        <p14:creationId xmlns:p14="http://schemas.microsoft.com/office/powerpoint/2010/main" val="22401385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a:p>
        </p:txBody>
      </p:sp>
    </p:spTree>
    <p:extLst>
      <p:ext uri="{BB962C8B-B14F-4D97-AF65-F5344CB8AC3E}">
        <p14:creationId xmlns:p14="http://schemas.microsoft.com/office/powerpoint/2010/main" val="3948074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4</a:t>
            </a:fld>
            <a:endParaRPr lang="cs-CZ"/>
          </a:p>
        </p:txBody>
      </p:sp>
    </p:spTree>
    <p:extLst>
      <p:ext uri="{BB962C8B-B14F-4D97-AF65-F5344CB8AC3E}">
        <p14:creationId xmlns:p14="http://schemas.microsoft.com/office/powerpoint/2010/main" val="4882357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Arial" panose="020B0604020202020204" pitchFamily="34" charset="0"/>
                <a:ea typeface="Calibri" panose="020F0502020204030204" pitchFamily="34" charset="0"/>
              </a:rPr>
              <a:t>Rozsah poskytovaných dat bude individuálně nastaven ze strany poskytovatele dotace podle typu podpory. Příjemce zajistí sběr dat formou dotazníkového šetření (papírovou formou i elektronicky) a přepis dat z dotazníků v papírové podobě do webové aplikace</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a:p>
        </p:txBody>
      </p:sp>
    </p:spTree>
    <p:extLst>
      <p:ext uri="{BB962C8B-B14F-4D97-AF65-F5344CB8AC3E}">
        <p14:creationId xmlns:p14="http://schemas.microsoft.com/office/powerpoint/2010/main" val="23103783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a:p>
        </p:txBody>
      </p:sp>
    </p:spTree>
    <p:extLst>
      <p:ext uri="{BB962C8B-B14F-4D97-AF65-F5344CB8AC3E}">
        <p14:creationId xmlns:p14="http://schemas.microsoft.com/office/powerpoint/2010/main" val="40107289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25</a:t>
            </a:fld>
            <a:endParaRPr lang="cs-CZ"/>
          </a:p>
        </p:txBody>
      </p:sp>
    </p:spTree>
    <p:extLst>
      <p:ext uri="{BB962C8B-B14F-4D97-AF65-F5344CB8AC3E}">
        <p14:creationId xmlns:p14="http://schemas.microsoft.com/office/powerpoint/2010/main" val="39254149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Smyslem aktivity je propojenost činností jako je: vytvořit analýzu, navrhnout řešení, vytvořit systém, aplikovat systém, praxe a vyhodnocení.</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a:p>
        </p:txBody>
      </p:sp>
    </p:spTree>
    <p:extLst>
      <p:ext uri="{BB962C8B-B14F-4D97-AF65-F5344CB8AC3E}">
        <p14:creationId xmlns:p14="http://schemas.microsoft.com/office/powerpoint/2010/main" val="21747412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Bef>
                <a:spcPts val="300"/>
              </a:spcBef>
              <a:spcAft>
                <a:spcPts val="300"/>
              </a:spcAft>
              <a:buFont typeface="Aptos" panose="020B0004020202020204" pitchFamily="34" charset="0"/>
              <a:buNone/>
            </a:pPr>
            <a:r>
              <a:rPr lang="cs-CZ" dirty="false"/>
              <a:t>Analytické činnosti: </a:t>
            </a: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analýza území, získání a vyhodnocení statistických dat v oblasti bydlení a sociálně potřebných v daném území a</a:t>
            </a:r>
            <a:r>
              <a:rPr lang="cs-CZ" sz="1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nastavení a realizace systematického mapování bytové nouze</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(např. zmapování a vyhodnocení stavu bytového fondu v lokalitě/na daném území, mapování všech dočasných ubytovacích kapacit, nabídky krizového bydlení, </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registrační týden,</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aktivní mapování a aktivní terénní vyhledávání domácností ohrožených ztrátou bydlení pro dluhy na nájmu a další porušování nájemních smluv,</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terénní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sčítání osob </a:t>
            </a:r>
            <a:b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b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 bytové nouzi, speciální šetření bytové situace konkrétní cílové skupiny sociálně potřebných, v</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yhodnocování dat z evidence klientů sociálního bydlení či z jiných databází zaměřených na bydlení či sociálně potřebné, na osoby vypadávající ze systému podpory bydlení,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sběr a vyhodnocování dat týkajících se diskriminace včetně přípravy</a:t>
            </a:r>
            <a:r>
              <a:rPr lang="cs-CZ" sz="1800" dirty="false">
                <a:effectLst/>
                <a:latin typeface="Arial" panose="020B0604020202020204" pitchFamily="34" charset="0"/>
                <a:ea typeface="Arial" panose="020B0604020202020204" pitchFamily="34" charset="0"/>
                <a:cs typeface="Times New Roman" panose="02020603050405020304" pitchFamily="18" charset="0"/>
              </a:rPr>
              <a:t> doporučení ke změnám,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identifikace a vyhodnocování důvodů a bariér, kvůli kterým se domácnosti do bydlení nedostaly</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vytvoření či aktualizace lokální koncepce sociálního bydlení),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mapování kapacit, územní působnosti a dalších specifik specializovaného poradenství pro posílení udržení bydlení cílovou skupinou</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(např.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nastavení dostupných poradenských a jiných služeb, provedení případové analýzy potřeb cílové skupiny zaměřené na řešení bariér při získání, nedobrovolném opouštění a udržení bydlení na daném území/v lokalitě),</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evaluace využitých nástrojů, jejich efektivity a </a:t>
            </a: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jejich následná optimalizace v daném území</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(např. v oblasti nastavených metodik, postupů, procesů, pravidel přidělování bytů).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dirty="false"/>
              <a:t>Koordinace a síťování:</a:t>
            </a:r>
          </a:p>
          <a:p>
            <a:pPr marL="342900" lvl="0" indent="-342900" algn="just">
              <a:spcBef>
                <a:spcPts val="300"/>
              </a:spcBef>
              <a:spcAft>
                <a:spcPts val="3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Times New Roman" panose="02020603050405020304" pitchFamily="18" charset="0"/>
              </a:rPr>
              <a:t>mechanismy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nastavení prevence ztráty bydlení</a:t>
            </a: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v daném území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a </a:t>
            </a: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vytvoření systému prevence ztráty bydlení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(systém včasného varování o hrozící ztrátě bydlení na úrovni primární a sekundární prevence a efektivních opatření k jeho stabilizaci v koordinované spolupráci s dalšími aktéry v území vč. bezpečných exit strategií při opouštění bytu </a:t>
            </a:r>
            <a:b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b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a „druhých šancí“),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vytvoření systému a nástrojů pro přechod z institucí</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(vězenství, nemocnice atd.) s cílem včasného nalezení náhradního/standardního bydlení tak, aby se např. předešlo dalšímu zbytečnému zadlužování, recidivě, bezdomovectví apod.,</a:t>
            </a:r>
            <a:r>
              <a:rPr lang="cs-CZ" sz="1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prevence a řešení přímé a nepřímé diskriminace v oblasti bydlení</a:t>
            </a:r>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prostřednictvím činností, které podporují rovný přístup k bydlení, spolupráce s právníky, advokáty, popř. lidskoprávními organizacemi, které zastupují oběti diskriminace v soudních sporech týkajících se nerovného zacházení,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rial" panose="020B0604020202020204" pitchFamily="34" charset="0"/>
              <a:buChar char="-"/>
            </a:pPr>
            <a:r>
              <a:rPr lang="cs-CZ" sz="1800" b="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case management</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(vytváření metodik, postupů a standardů pro případovou koordinaci na úrovni obce, koordinace případových sítí podpory s využitím standartních nástrojů např. případových konferencí, expertních konferencí, použití nástrojů Open dialogu, koordinace podpory a péče za účasti klienta),</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koordinace a síťování mezioborových služeb a činností spjatých s poskytováním bydlení cílové skupině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(koordinace postupů s dalšími aktéry v oblasti podpory bydlení, sociálních služeb, institucemi v oblasti zdravotních služeb, vězeňství, služeb pro rodinu, lékaři, vzdělávacími institucemi, Úřadem práce, MAS, DSO, svépomocnými skupinami, bytovým ombudsmanem, realitními poradci apod.),</a:t>
            </a: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optimalizace sítě služeb na základě vytipovaných chybějících druhů podpory </a:t>
            </a:r>
            <a:b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b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a kapacit</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v daném území s přesahem na kraj, ORP, </a:t>
            </a:r>
            <a:r>
              <a:rPr lang="cs-CZ" sz="1800" b="true"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motivace k rozšíření činnosti či vzniku nových subjektů pro poskytování podpory v oblasti sociálního bydlení,</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včetně využití PR nástrojů (např. zaměření na specifika některých cílových skupin v rámci lokálního realitního zprostředkování aj.).</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a:p>
        </p:txBody>
      </p:sp>
    </p:spTree>
    <p:extLst>
      <p:ext uri="{BB962C8B-B14F-4D97-AF65-F5344CB8AC3E}">
        <p14:creationId xmlns:p14="http://schemas.microsoft.com/office/powerpoint/2010/main" val="4268795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aktivizace aktérů v území, jejich motivace k poskytování služeb, podpůrných opatření a podpory v oblasti bydlení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jedná se o aktivní oslovování potenciálních poskytovatelů podpůrných opatření asistence, garancí, mobilizace majitelů bytů k jejich poskytnutí potřebným, inzerce, články v regionálních médiích apod.,</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pomoc a podpora při vzniku multidisciplinárních týmů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včetně supervize a intervize členů multidisciplinárních týmů,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metodická podpora, mentoring, edukace klíčových aktérů a jejich pracovníků, </a:t>
            </a: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přenos dobré praxe napříč poskytovateli (včetně zahraniční)</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 přenos dobré praxe zkušené organizace v oblasti bydlení do organizace, které s podporou bydlení začíná včetně podpory nastavení procesů,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vzdělávání aktérů </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kurzy, workshopy v oblasti podpory v bydlení (seznámení s různými přístupy, práce s klienty, v získávání bytů apod.), prioritou vzdělávání je důraz na vzdělávání týmů než na vzdělávání jedince dle jejich pracovního zařazení v projektu (ideální je vzájemná propojenost nebo navazující vzdělávací aktivity),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vytváření a koordinace vzájemně propojené sítě realizátorů programů </a:t>
            </a:r>
            <a:r>
              <a:rPr lang="cs-CZ" sz="1800" u="sng" dirty="false" err="true">
                <a:solidFill>
                  <a:srgbClr val="000000"/>
                </a:solidFill>
                <a:effectLst/>
                <a:latin typeface="Arial" panose="020B0604020202020204" pitchFamily="34" charset="0"/>
                <a:ea typeface="Arial" panose="020B0604020202020204" pitchFamily="34" charset="0"/>
                <a:cs typeface="Times New Roman" panose="02020603050405020304" pitchFamily="18" charset="0"/>
              </a:rPr>
              <a:t>Housing</a:t>
            </a:r>
            <a:r>
              <a:rPr lang="cs-CZ" sz="1800" u="sng"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Led</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a podpora jejich dalšího síťování i na podobně nastavené zahraniční platformy. V rámci aktivity lze vytvářet i tematické sítě dle způsobu podpory účastníků (např. </a:t>
            </a:r>
            <a:r>
              <a:rPr lang="cs-CZ" sz="1800" dirty="false" err="true">
                <a:solidFill>
                  <a:srgbClr val="000000"/>
                </a:solidFill>
                <a:effectLst/>
                <a:latin typeface="Arial" panose="020B0604020202020204" pitchFamily="34" charset="0"/>
                <a:ea typeface="Arial" panose="020B0604020202020204" pitchFamily="34" charset="0"/>
                <a:cs typeface="Times New Roman" panose="02020603050405020304" pitchFamily="18" charset="0"/>
              </a:rPr>
              <a:t>recovery</a:t>
            </a:r>
            <a:r>
              <a:rPr lang="cs-CZ" sz="18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 přístup) nebo dle cílových skupin nebo dle pokročilosti.</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a:p>
        </p:txBody>
      </p:sp>
    </p:spTree>
    <p:extLst>
      <p:ext uri="{BB962C8B-B14F-4D97-AF65-F5344CB8AC3E}">
        <p14:creationId xmlns:p14="http://schemas.microsoft.com/office/powerpoint/2010/main" val="6935728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20324904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P</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ovinné sledování indikátoru ve všech výzvách v SC 2.1</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29239658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P</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ovinné sledování indikátoru ve všech výzvách v SC 2.1</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31033297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900" dirty="false"/>
              <a:t>V OPZ+ není území dopadu, jen místo realizace</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35</a:t>
            </a:fld>
            <a:endParaRPr lang="cs-CZ"/>
          </a:p>
        </p:txBody>
      </p:sp>
    </p:spTree>
    <p:extLst>
      <p:ext uri="{BB962C8B-B14F-4D97-AF65-F5344CB8AC3E}">
        <p14:creationId xmlns:p14="http://schemas.microsoft.com/office/powerpoint/2010/main" val="1547279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900" baseline="0" dirty="false">
                <a:effectLst/>
                <a:latin typeface="Arial" panose="020B0604020202020204" pitchFamily="34" charset="0"/>
                <a:ea typeface="Calibri" panose="020F0502020204030204" pitchFamily="34" charset="0"/>
                <a:cs typeface="Times New Roman" panose="02020603050405020304" pitchFamily="18" charset="0"/>
              </a:rPr>
              <a:t>Pro posouzení velikosti obce je rozhodný počet obyvatel k poslednímu dni roku předcházejícího podání žádosti o podporu.</a:t>
            </a:r>
            <a:endParaRPr lang="cs-CZ" sz="900" baseline="0" dirty="false">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900" baseline="0" dirty="false">
                <a:effectLst/>
                <a:latin typeface="Arial" panose="020B0604020202020204" pitchFamily="34" charset="0"/>
                <a:ea typeface="Calibri" panose="020F0502020204030204" pitchFamily="34" charset="0"/>
                <a:cs typeface="Times New Roman" panose="02020603050405020304" pitchFamily="18" charset="0"/>
              </a:rPr>
              <a:t>Pro posouzení velikosti obce je rozhodný počet obyvatel k poslednímu dni roku předcházejícího podání žádosti o podpor</a:t>
            </a:r>
            <a:endParaRPr lang="cs-CZ" sz="900" baseline="0"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5</a:t>
            </a:fld>
            <a:endParaRPr lang="cs-CZ"/>
          </a:p>
        </p:txBody>
      </p:sp>
    </p:spTree>
    <p:extLst>
      <p:ext uri="{BB962C8B-B14F-4D97-AF65-F5344CB8AC3E}">
        <p14:creationId xmlns:p14="http://schemas.microsoft.com/office/powerpoint/2010/main" val="34331545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91261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a:p>
        </p:txBody>
      </p:sp>
    </p:spTree>
    <p:extLst>
      <p:ext uri="{BB962C8B-B14F-4D97-AF65-F5344CB8AC3E}">
        <p14:creationId xmlns:p14="http://schemas.microsoft.com/office/powerpoint/2010/main" val="23549891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9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Porušením této podmínky není stav, kdy bude na základě faktického čerpání výdajů projektu v závěrečné zprávě o realizaci projektu a spolu s ní předložené závěrečné žádosti o platbu identifikováno jiné rozdělení nákladů projektu, než je uvedeno ve schváleném právním aktu.</a:t>
            </a:r>
            <a:endParaRPr kumimoji="false" lang="cs-CZ" sz="9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a:p>
        </p:txBody>
      </p:sp>
    </p:spTree>
    <p:extLst>
      <p:ext uri="{BB962C8B-B14F-4D97-AF65-F5344CB8AC3E}">
        <p14:creationId xmlns:p14="http://schemas.microsoft.com/office/powerpoint/2010/main" val="2514196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a:p>
        </p:txBody>
      </p:sp>
    </p:spTree>
    <p:extLst>
      <p:ext uri="{BB962C8B-B14F-4D97-AF65-F5344CB8AC3E}">
        <p14:creationId xmlns:p14="http://schemas.microsoft.com/office/powerpoint/2010/main" val="14417443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600"/>
              </a:spcBef>
              <a:spcAft>
                <a:spcPts val="600"/>
              </a:spcAft>
            </a:pPr>
            <a:r>
              <a:rPr lang="cs-CZ" sz="1200" dirty="false">
                <a:effectLst/>
                <a:latin typeface="Arial" panose="020B0604020202020204" pitchFamily="34" charset="0"/>
                <a:ea typeface="Calibri" panose="020F0502020204030204" pitchFamily="34" charset="0"/>
                <a:cs typeface="Times New Roman" panose="02020603050405020304" pitchFamily="18" charset="0"/>
              </a:rPr>
              <a:t>On-line konzultace v případě většího počtu předložených „návrhů projektů“ ve stanoveném období</a:t>
            </a:r>
            <a:r>
              <a:rPr lang="cs-CZ" sz="1200" baseline="30000" dirty="false">
                <a:effectLst/>
                <a:latin typeface="Arial" panose="020B0604020202020204" pitchFamily="34" charset="0"/>
                <a:ea typeface="Calibri" panose="020F0502020204030204" pitchFamily="34" charset="0"/>
                <a:cs typeface="Times New Roman" panose="02020603050405020304" pitchFamily="18" charset="0"/>
              </a:rPr>
              <a:t> </a:t>
            </a:r>
            <a:r>
              <a:rPr lang="cs-CZ" sz="1200" dirty="false">
                <a:effectLst/>
                <a:latin typeface="Arial" panose="020B0604020202020204" pitchFamily="34" charset="0"/>
                <a:ea typeface="Calibri" panose="020F0502020204030204" pitchFamily="34" charset="0"/>
                <a:cs typeface="Times New Roman" panose="02020603050405020304" pitchFamily="18" charset="0"/>
              </a:rPr>
              <a:t>proběhne pouze za situace, kdy návrh vykazuje výrazné nedostatky ve zpracování (nesoulad s výzvou – věcné zaměření). Možnost odmítnout on-line konzultaci ze strany ŘO OPZ+ bude i v případě, že se jedná o příjemce z výzev 03_16_052, 03_19_108 a 03_16_128 či dalších výzev v OPZ, kteří ve svých projektech již řešili téma bydlení (např. zabydlování cílové skupiny do bytů, kontaktní místo pro bydlení apod.), žadatel obdrží pouze zpětnou reakci e-mailem, která může obsahovat i doporučení k dopracování/úpravě/zamyšlení. </a:t>
            </a:r>
            <a:endParaRPr lang="cs-CZ" sz="12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200" dirty="false">
                <a:effectLst/>
                <a:latin typeface="Arial" panose="020B0604020202020204" pitchFamily="34" charset="0"/>
                <a:ea typeface="Calibri" panose="020F0502020204030204" pitchFamily="34" charset="0"/>
                <a:cs typeface="Times New Roman" panose="02020603050405020304" pitchFamily="18" charset="0"/>
              </a:rPr>
              <a:t>Konzultace s žadatelem nebude uskutečněna i v případě, že „návrh projektu“ je předložen v pořádku, bez zásadních nedostatků, je v souladu s výzvou, žadatel obdrží pouze zpětnou reakci e-mailem, která může obsahovat i doporučení k dopracování/úpravě/zamyšlení.  </a:t>
            </a:r>
            <a:endParaRPr lang="cs-CZ" sz="12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a:p>
        </p:txBody>
      </p:sp>
    </p:spTree>
    <p:extLst>
      <p:ext uri="{BB962C8B-B14F-4D97-AF65-F5344CB8AC3E}">
        <p14:creationId xmlns:p14="http://schemas.microsoft.com/office/powerpoint/2010/main" val="17802949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600"/>
              </a:spcBef>
              <a:spcAft>
                <a:spcPts val="600"/>
              </a:spcAft>
            </a:pPr>
            <a:r>
              <a:rPr lang="cs-CZ" sz="1200" dirty="false">
                <a:effectLst/>
                <a:latin typeface="Arial" panose="020B0604020202020204" pitchFamily="34" charset="0"/>
                <a:ea typeface="Calibri" panose="020F0502020204030204" pitchFamily="34" charset="0"/>
                <a:cs typeface="Times New Roman" panose="02020603050405020304" pitchFamily="18" charset="0"/>
              </a:rPr>
              <a:t>On-line konzultace v případě většího počtu předložených „návrhů projektů“ ve stanoveném období</a:t>
            </a:r>
            <a:r>
              <a:rPr lang="cs-CZ" sz="1200" baseline="30000" dirty="false">
                <a:effectLst/>
                <a:latin typeface="Arial" panose="020B0604020202020204" pitchFamily="34" charset="0"/>
                <a:ea typeface="Calibri" panose="020F0502020204030204" pitchFamily="34" charset="0"/>
                <a:cs typeface="Times New Roman" panose="02020603050405020304" pitchFamily="18" charset="0"/>
              </a:rPr>
              <a:t> </a:t>
            </a:r>
            <a:r>
              <a:rPr lang="cs-CZ" sz="1200" dirty="false">
                <a:effectLst/>
                <a:latin typeface="Arial" panose="020B0604020202020204" pitchFamily="34" charset="0"/>
                <a:ea typeface="Calibri" panose="020F0502020204030204" pitchFamily="34" charset="0"/>
                <a:cs typeface="Times New Roman" panose="02020603050405020304" pitchFamily="18" charset="0"/>
              </a:rPr>
              <a:t>proběhne pouze za situace, kdy návrh vykazuje výrazné nedostatky ve zpracování (nesoulad s výzvou – věcné zaměření). Možnost odmítnout on-line konzultaci ze strany ŘO OPZ+ bude i v případě, že se jedná o příjemce z výzev 03_16_052, 03_19_108 a 03_16_128 či dalších výzev v OPZ, kteří ve svých projektech již řešili téma bydlení (např. zabydlování cílové skupiny do bytů, kontaktní místo pro bydlení apod.), žadatel obdrží pouze zpětnou reakci e-mailem, která může obsahovat i doporučení k dopracování/úpravě/zamyšlení. </a:t>
            </a:r>
            <a:endParaRPr lang="cs-CZ" sz="12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200" dirty="false">
                <a:effectLst/>
                <a:latin typeface="Arial" panose="020B0604020202020204" pitchFamily="34" charset="0"/>
                <a:ea typeface="Calibri" panose="020F0502020204030204" pitchFamily="34" charset="0"/>
                <a:cs typeface="Times New Roman" panose="02020603050405020304" pitchFamily="18" charset="0"/>
              </a:rPr>
              <a:t>Konzultace s žadatelem nebude uskutečněna i v případě, že „návrh projektu“ je předložen v pořádku, bez zásadních nedostatků, je v souladu s výzvou, žadatel obdrží pouze zpětnou reakci e-mailem, která může obsahovat i doporučení k dopracování/úpravě/zamyšlení.  </a:t>
            </a:r>
            <a:endParaRPr lang="cs-CZ" sz="12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a:p>
        </p:txBody>
      </p:sp>
    </p:spTree>
    <p:extLst>
      <p:ext uri="{BB962C8B-B14F-4D97-AF65-F5344CB8AC3E}">
        <p14:creationId xmlns:p14="http://schemas.microsoft.com/office/powerpoint/2010/main" val="7902601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42</a:t>
            </a:fld>
            <a:endParaRPr lang="cs-CZ"/>
          </a:p>
        </p:txBody>
      </p:sp>
    </p:spTree>
    <p:extLst>
      <p:ext uri="{BB962C8B-B14F-4D97-AF65-F5344CB8AC3E}">
        <p14:creationId xmlns:p14="http://schemas.microsoft.com/office/powerpoint/2010/main" val="3922746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43</a:t>
            </a:fld>
            <a:endParaRPr lang="cs-CZ"/>
          </a:p>
        </p:txBody>
      </p:sp>
    </p:spTree>
    <p:extLst>
      <p:ext uri="{BB962C8B-B14F-4D97-AF65-F5344CB8AC3E}">
        <p14:creationId xmlns:p14="http://schemas.microsoft.com/office/powerpoint/2010/main" val="12055810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2000" b="tru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Obvyklé ceny</a:t>
            </a:r>
            <a:r>
              <a:rPr kumimoji="false" lang="cs-CZ" sz="20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lang="cs-CZ" sz="1800" i="true" dirty="false">
                <a:effectLst/>
                <a:latin typeface="Arial" panose="020B0604020202020204" pitchFamily="34" charset="0"/>
                <a:ea typeface="Calibri" panose="020F0502020204030204" pitchFamily="34" charset="0"/>
              </a:rPr>
              <a:t>Pro stanovení mzdy/platu ostatních, zde neuvedených pracovních pozic, doporučujeme použít Informační systém o průměrném výdělku, který je dostupný na stránkách </a:t>
            </a:r>
            <a:r>
              <a:rPr lang="cs-CZ" sz="1800" i="true" u="sng" dirty="false">
                <a:solidFill>
                  <a:srgbClr val="0563C1"/>
                </a:solidFill>
                <a:effectLst/>
                <a:latin typeface="Arial" panose="020B0604020202020204" pitchFamily="34" charset="0"/>
                <a:ea typeface="Calibri" panose="020F0502020204030204" pitchFamily="34" charset="0"/>
                <a:hlinkClick r:id="rId3"/>
              </a:rPr>
              <a:t>www.ispv.cz</a:t>
            </a:r>
            <a:r>
              <a:rPr lang="cs-CZ" sz="1800" i="true" dirty="false">
                <a:effectLst/>
                <a:latin typeface="Arial" panose="020B0604020202020204" pitchFamily="34" charset="0"/>
                <a:ea typeface="Calibri" panose="020F0502020204030204" pitchFamily="34" charset="0"/>
              </a:rPr>
              <a:t>, přičemž dolní hranici doporučujeme určovat jako průměr 1. decilů hodnot vykázaných u dané pracovní pozice ve mzdové a platové sféře a </a:t>
            </a:r>
            <a:r>
              <a:rPr lang="cs-CZ" sz="1800" i="true" dirty="false">
                <a:effectLst/>
                <a:highlight>
                  <a:srgbClr val="FFFF00"/>
                </a:highlight>
                <a:latin typeface="Arial" panose="020B0604020202020204" pitchFamily="34" charset="0"/>
                <a:ea typeface="Calibri" panose="020F0502020204030204" pitchFamily="34" charset="0"/>
              </a:rPr>
              <a:t>horní hranice jako vyšší hodnota průměru</a:t>
            </a:r>
            <a:r>
              <a:rPr lang="cs-CZ" sz="1800" i="true" dirty="false">
                <a:effectLst/>
                <a:latin typeface="Arial" panose="020B0604020202020204" pitchFamily="34" charset="0"/>
                <a:ea typeface="Calibri" panose="020F0502020204030204" pitchFamily="34" charset="0"/>
              </a:rPr>
              <a:t> vykázaná u dané pracovní pozice ve mzdové a platové sféře.</a:t>
            </a: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lang="cs-CZ" sz="1800" i="true" dirty="false">
              <a:effectLst/>
              <a:latin typeface="Arial" panose="020B0604020202020204" pitchFamily="34" charset="0"/>
              <a:ea typeface="Calibri" panose="020F0502020204030204" pitchFamily="34" charset="0"/>
            </a:endParaRPr>
          </a:p>
          <a:p>
            <a:r>
              <a:rPr lang="cs-CZ" sz="1800" dirty="false">
                <a:solidFill>
                  <a:srgbClr val="212121"/>
                </a:solidFill>
                <a:effectLst/>
                <a:latin typeface="Segoe UI" panose="020B0502040204020203" pitchFamily="34" charset="0"/>
                <a:ea typeface="Times New Roman" panose="02020603050405020304" pitchFamily="18" charset="0"/>
                <a:cs typeface="Segoe UI" panose="020B0502040204020203" pitchFamily="34" charset="0"/>
              </a:rPr>
              <a:t>Psychiatr také spadá mezi experty</a:t>
            </a:r>
            <a:endParaRPr lang="cs-CZ" sz="1800" dirty="false">
              <a:effectLst/>
              <a:latin typeface="Times New Roman" panose="02020603050405020304" pitchFamily="18" charset="0"/>
              <a:ea typeface="Times New Roman" panose="02020603050405020304" pitchFamily="18" charset="0"/>
            </a:endParaRPr>
          </a:p>
          <a:p>
            <a:r>
              <a:rPr lang="cs-CZ" sz="1800" dirty="false">
                <a:solidFill>
                  <a:srgbClr val="212121"/>
                </a:solidFill>
                <a:effectLst/>
                <a:latin typeface="Segoe UI" panose="020B0502040204020203" pitchFamily="34" charset="0"/>
                <a:ea typeface="Times New Roman" panose="02020603050405020304" pitchFamily="18" charset="0"/>
                <a:cs typeface="Segoe UI" panose="020B0502040204020203" pitchFamily="34" charset="0"/>
              </a:rPr>
              <a:t>Expertní pozici musí být vždy podrobně popsána, a to přes její vztah k cílové skupině, přes nezbytnost pozice v projektu po rozpočtové krytí, včetně zdůvodnění</a:t>
            </a:r>
            <a:endParaRPr lang="cs-CZ" sz="1800" dirty="false">
              <a:effectLst/>
              <a:latin typeface="Times New Roman" panose="02020603050405020304" pitchFamily="18" charset="0"/>
              <a:ea typeface="Times New Roman" panose="02020603050405020304" pitchFamily="18" charset="0"/>
            </a:endParaRP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lang="cs-CZ" sz="1800" dirty="false">
              <a:effectLst/>
              <a:latin typeface="Calibri" panose="020F0502020204030204" pitchFamily="34" charset="0"/>
              <a:ea typeface="Calibri" panose="020F0502020204030204" pitchFamily="34" charset="0"/>
            </a:endParaRP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44</a:t>
            </a:fld>
            <a:endParaRPr lang="cs-CZ"/>
          </a:p>
        </p:txBody>
      </p:sp>
    </p:spTree>
    <p:extLst>
      <p:ext uri="{BB962C8B-B14F-4D97-AF65-F5344CB8AC3E}">
        <p14:creationId xmlns:p14="http://schemas.microsoft.com/office/powerpoint/2010/main" val="15795154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V důsledku toho je možné, že projekt nebude z veřejných zdrojů podpořen v maximálním rozsahu vyplývajícím z vymezení v části 3.5 této výzvy (Míra podpory – rozpad zdrojů financování). </a:t>
            </a: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a:p>
        </p:txBody>
      </p:sp>
    </p:spTree>
    <p:extLst>
      <p:ext uri="{BB962C8B-B14F-4D97-AF65-F5344CB8AC3E}">
        <p14:creationId xmlns:p14="http://schemas.microsoft.com/office/powerpoint/2010/main" val="1654662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71450" indent="-171450">
              <a:buFont typeface="Arial" panose="020B0604020202020204" pitchFamily="34" charset="0"/>
              <a:buChar char="•"/>
            </a:pPr>
            <a:r>
              <a:rPr lang="cs-CZ" dirty="false"/>
              <a:t>U projektu zaměřeného na aktivitu 2 se přepokládá projekt v rozsahu cca 10 mil. Kč</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6</a:t>
            </a:fld>
            <a:endParaRPr lang="cs-CZ"/>
          </a:p>
        </p:txBody>
      </p:sp>
    </p:spTree>
    <p:extLst>
      <p:ext uri="{BB962C8B-B14F-4D97-AF65-F5344CB8AC3E}">
        <p14:creationId xmlns:p14="http://schemas.microsoft.com/office/powerpoint/2010/main" val="9727621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lang="cs-CZ" sz="1200" dirty="false">
                <a:effectLst/>
                <a:latin typeface="Arial" panose="020B0604020202020204" pitchFamily="34" charset="0"/>
                <a:ea typeface="Calibri" panose="020F0502020204030204" pitchFamily="34" charset="0"/>
              </a:rPr>
              <a:t>v OPZ+ bude možné zadávat v DNS</a:t>
            </a:r>
            <a:r>
              <a:rPr lang="cs-CZ" sz="1200" dirty="false">
                <a:effectLst/>
                <a:latin typeface="Calibri" panose="020F0502020204030204" pitchFamily="34" charset="0"/>
                <a:ea typeface="Calibri" panose="020F0502020204030204" pitchFamily="34" charset="0"/>
              </a:rPr>
              <a:t> </a:t>
            </a:r>
            <a:r>
              <a:rPr lang="cs-CZ" sz="1200" dirty="false">
                <a:effectLst/>
                <a:latin typeface="Arial" panose="020B0604020202020204" pitchFamily="34" charset="0"/>
                <a:ea typeface="Calibri" panose="020F0502020204030204" pitchFamily="34" charset="0"/>
              </a:rPr>
              <a:t>(případně přes rámcovou dohodu či centrálním zadáváním v souladu se ZZVZ) a nepoužijí se pak Pravidla OPZ+, ale pouze ustanovení daná zákonem o zadávání veřejných zakázek. Vysloveně to v Pravidlech OPZ+ uvedeno není, ale počítá se s tím v příští revizi, aby toto bylo všem příjemcům jasné</a:t>
            </a:r>
            <a:endParaRPr kumimoji="false" lang="cs-CZ" sz="12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50</a:t>
            </a:fld>
            <a:endParaRPr lang="cs-CZ"/>
          </a:p>
        </p:txBody>
      </p:sp>
    </p:spTree>
    <p:extLst>
      <p:ext uri="{BB962C8B-B14F-4D97-AF65-F5344CB8AC3E}">
        <p14:creationId xmlns:p14="http://schemas.microsoft.com/office/powerpoint/2010/main" val="31595928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51</a:t>
            </a:fld>
            <a:endParaRPr lang="cs-CZ"/>
          </a:p>
        </p:txBody>
      </p:sp>
    </p:spTree>
    <p:extLst>
      <p:ext uri="{BB962C8B-B14F-4D97-AF65-F5344CB8AC3E}">
        <p14:creationId xmlns:p14="http://schemas.microsoft.com/office/powerpoint/2010/main" val="40253064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a:p>
        </p:txBody>
      </p:sp>
    </p:spTree>
    <p:extLst>
      <p:ext uri="{BB962C8B-B14F-4D97-AF65-F5344CB8AC3E}">
        <p14:creationId xmlns:p14="http://schemas.microsoft.com/office/powerpoint/2010/main" val="29192488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a:p>
        </p:txBody>
      </p:sp>
    </p:spTree>
    <p:extLst>
      <p:ext uri="{BB962C8B-B14F-4D97-AF65-F5344CB8AC3E}">
        <p14:creationId xmlns:p14="http://schemas.microsoft.com/office/powerpoint/2010/main" val="35221150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54</a:t>
            </a:fld>
            <a:endParaRPr lang="cs-CZ"/>
          </a:p>
        </p:txBody>
      </p:sp>
    </p:spTree>
    <p:extLst>
      <p:ext uri="{BB962C8B-B14F-4D97-AF65-F5344CB8AC3E}">
        <p14:creationId xmlns:p14="http://schemas.microsoft.com/office/powerpoint/2010/main" val="1234297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56</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r>
              <a:rPr lang="cs-CZ" sz="1200" dirty="false">
                <a:effectLst/>
                <a:latin typeface="Arial" panose="020B0604020202020204" pitchFamily="34" charset="0"/>
                <a:ea typeface="Calibri" panose="020F0502020204030204" pitchFamily="34" charset="0"/>
                <a:cs typeface="Times New Roman" panose="02020603050405020304" pitchFamily="18" charset="0"/>
              </a:rPr>
              <a:t>Organizační složky státu, ačkoli nejsou samostatnými právnickými osobami, jsou pro tento účel nahlíženy jako osoby, které mají obdobné postavení jako právnické osoby, a patří mezi oprávněné žadatele.</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200" dirty="false">
                <a:effectLst/>
                <a:latin typeface="Arial" panose="020B0604020202020204" pitchFamily="34" charset="0"/>
                <a:ea typeface="Calibri" panose="020F0502020204030204" pitchFamily="34" charset="0"/>
                <a:cs typeface="Times New Roman" panose="02020603050405020304" pitchFamily="18" charset="0"/>
              </a:rPr>
              <a:t>Dle zákona č. 300/2008 Sb., o elektronických úkonech a autorizované konverzi dokumentů.</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sz="36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7</a:t>
            </a:fld>
            <a:endParaRPr lang="cs-CZ"/>
          </a:p>
        </p:txBody>
      </p:sp>
    </p:spTree>
    <p:extLst>
      <p:ext uri="{BB962C8B-B14F-4D97-AF65-F5344CB8AC3E}">
        <p14:creationId xmlns:p14="http://schemas.microsoft.com/office/powerpoint/2010/main" val="306273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8</a:t>
            </a:fld>
            <a:endParaRPr lang="cs-CZ"/>
          </a:p>
        </p:txBody>
      </p:sp>
    </p:spTree>
    <p:extLst>
      <p:ext uri="{BB962C8B-B14F-4D97-AF65-F5344CB8AC3E}">
        <p14:creationId xmlns:p14="http://schemas.microsoft.com/office/powerpoint/2010/main" val="1968953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t>9</a:t>
            </a:fld>
            <a:endParaRPr lang="cs-CZ"/>
          </a:p>
        </p:txBody>
      </p:sp>
    </p:spTree>
    <p:extLst>
      <p:ext uri="{BB962C8B-B14F-4D97-AF65-F5344CB8AC3E}">
        <p14:creationId xmlns:p14="http://schemas.microsoft.com/office/powerpoint/2010/main" val="2012961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Times New Roman" panose="02020603050405020304" pitchFamily="18" charset="0"/>
              </a:rPr>
              <a:t>Porušením této podmínky není stav, kdy bude na základě faktického čerpání výdajů projektu v závěrečné zprávě o realizaci projektu a spolu s ní předložené závěrečné žádosti o platbu identifikováno jiné rozdělení nákladů projektu, než je uvedeno ve schváleném právním aktu.</a:t>
            </a: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a:p>
        </p:txBody>
      </p:sp>
    </p:spTree>
    <p:extLst>
      <p:ext uri="{BB962C8B-B14F-4D97-AF65-F5344CB8AC3E}">
        <p14:creationId xmlns:p14="http://schemas.microsoft.com/office/powerpoint/2010/main" val="1357527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a:p>
        </p:txBody>
      </p:sp>
    </p:spTree>
    <p:extLst>
      <p:ext uri="{BB962C8B-B14F-4D97-AF65-F5344CB8AC3E}">
        <p14:creationId xmlns:p14="http://schemas.microsoft.com/office/powerpoint/2010/main" val="3778932245"/>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4.png" Type="http://schemas.openxmlformats.org/officeDocument/2006/relationships/image" Id="rId3"/>
    <Relationship Target="../media/image3.png" Type="http://schemas.openxmlformats.org/officeDocument/2006/relationships/image" Id="rId2"/>
    <Relationship Target="../slideLayouts/slideLayout1.xml" Type="http://schemas.openxmlformats.org/officeDocument/2006/relationships/slideLayout" Id="rId1"/>
    <Relationship Target="../media/image5.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s://www.esfcr.cz/pravidla-pro-zadatele-a-prijemce-opz-plus" Type="http://schemas.openxmlformats.org/officeDocument/2006/relationships/hyperlink" Id="rId3"/>
    <Relationship TargetMode="External" Target="https://www.esfcr.cz/klub-vyzvy-064-podpora-socialniho-bydleni-2?backUrl=%2Fuser_profile%2Fsubscription%2Fsledovane-kluby" Type="http://schemas.openxmlformats.org/officeDocument/2006/relationships/hyperlink" Id="rId2"/>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ode="External" Target="https://iskp21.mssf.cz/" Type="http://schemas.openxmlformats.org/officeDocument/2006/relationships/hyperlink" Id="rId3"/>
    <Relationship Target="../notesSlides/notesSlide31.xml" Type="http://schemas.openxmlformats.org/officeDocument/2006/relationships/notesSlide" Id="rId2"/>
    <Relationship Target="../slideLayouts/slideLayout2.xml" Type="http://schemas.openxmlformats.org/officeDocument/2006/relationships/slideLayout" Id="rId1"/>
    <Relationship TargetMode="External" Target="https://www.esfcr.cz/formulare-a-pokyny-potrebne-v-ramci-pripravy-zadosti-o-podporu-opz-plus/-/dokument/18398046" Type="http://schemas.openxmlformats.org/officeDocument/2006/relationships/hyperlink" Id="rId4"/>
</Relationships>

</file>

<file path=ppt/slides/_rels/slide38.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38.xml" Type="http://schemas.openxmlformats.org/officeDocument/2006/relationships/notesSlide" Id="rId2"/>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9.xml.rels><?xml version="1.0" encoding="UTF-8" standalone="yes"?>
<Relationships xmlns="http://schemas.openxmlformats.org/package/2006/relationships">
    <Relationship Target="../notesSlides/notesSlide39.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1.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41.xml" Type="http://schemas.openxmlformats.org/officeDocument/2006/relationships/notesSlide" Id="rId2"/>
    <Relationship Target="../slideLayouts/slideLayout2.xml" Type="http://schemas.openxmlformats.org/officeDocument/2006/relationships/slideLayout" Id="rId1"/>
</Relationships>

</file>

<file path=ppt/slides/_rels/slide52.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42.xml" Type="http://schemas.openxmlformats.org/officeDocument/2006/relationships/notesSlide" Id="rId2"/>
    <Relationship Target="../slideLayouts/slideLayout2.xml" Type="http://schemas.openxmlformats.org/officeDocument/2006/relationships/slideLayout" Id="rId1"/>
</Relationships>

</file>

<file path=ppt/slides/_rels/slide5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43.xml" Type="http://schemas.openxmlformats.org/officeDocument/2006/relationships/notesSlide" Id="rId2"/>
    <Relationship Target="../slideLayouts/slideLayout2.xml" Type="http://schemas.openxmlformats.org/officeDocument/2006/relationships/slideLayout" Id="rId1"/>
</Relationships>

</file>

<file path=ppt/slides/_rels/slide54.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44.xml" Type="http://schemas.openxmlformats.org/officeDocument/2006/relationships/notesSlide" Id="rId2"/>
    <Relationship Target="../slideLayouts/slideLayout2.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media/image6.jpeg" Type="http://schemas.openxmlformats.org/officeDocument/2006/relationships/image" Id="rId3"/>
    <Relationship Target="../notesSlides/notesSlide46.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pro žadatele</a:t>
            </a:r>
            <a:br>
              <a:rPr lang="cs-CZ" sz="4000" b="false" kern="1200" cap="none" dirty="false">
                <a:latin typeface="+mn-lt"/>
                <a:ea typeface="+mn-ea"/>
                <a:cs typeface="+mn-cs"/>
              </a:rPr>
            </a:br>
            <a:r>
              <a:rPr lang="cs-CZ" sz="4000" b="false" kern="1200" cap="none" dirty="false">
                <a:latin typeface="+mn-lt"/>
                <a:ea typeface="+mn-ea"/>
                <a:cs typeface="+mn-cs"/>
              </a:rPr>
              <a:t>výzva č.</a:t>
            </a:r>
            <a:r>
              <a:rPr lang="cs-CZ" sz="1800" dirty="false">
                <a:effectLst/>
                <a:latin typeface="Arial" panose="020B0604020202020204" pitchFamily="34" charset="0"/>
                <a:ea typeface="Calibri" panose="020F0502020204030204" pitchFamily="34" charset="0"/>
              </a:rPr>
              <a:t> </a:t>
            </a:r>
            <a:r>
              <a:rPr lang="cs-CZ" b="false" kern="1200" cap="none" dirty="false">
                <a:latin typeface="+mn-lt"/>
                <a:ea typeface="+mn-ea"/>
                <a:cs typeface="+mn-cs"/>
              </a:rPr>
              <a:t>03_24_064  </a:t>
            </a:r>
          </a:p>
        </p:txBody>
      </p:sp>
      <p:sp>
        <p:nvSpPr>
          <p:cNvPr id="7" name="Zástupný symbol pro text 6"/>
          <p:cNvSpPr>
            <a:spLocks noGrp="true"/>
          </p:cNvSpPr>
          <p:nvPr>
            <p:ph type="body" sz="quarter" idx="14"/>
          </p:nvPr>
        </p:nvSpPr>
        <p:spPr>
          <a:xfrm>
            <a:off x="1565836" y="5155200"/>
            <a:ext cx="7164328" cy="540000"/>
          </a:xfrm>
        </p:spPr>
        <p:txBody>
          <a:bodyPr/>
          <a:lstStyle/>
          <a:p>
            <a:r>
              <a:rPr lang="cs-CZ" sz="2000"/>
              <a:t>16. </a:t>
            </a:r>
            <a:r>
              <a:rPr lang="cs-CZ" sz="2000" dirty="false"/>
              <a:t>prosince 2024, Praha</a:t>
            </a:r>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pic>
        <p:nvPicPr>
          <p:cNvPr id="16" name="Zástupný symbol pro obrázek 15"/>
          <p:cNvPicPr>
            <a:picLocks noGrp="true" noChangeAspect="true"/>
          </p:cNvPicPr>
          <p:nvPr>
            <p:ph type="pic" sz="quarter" idx="17"/>
          </p:nvPr>
        </p:nvPicPr>
        <p:blipFill>
          <a:blip cstate="print" r:embed="rId3">
            <a:extLst>
              <a:ext uri="{28A0092B-C50C-407E-A947-70E740481C1C}">
                <a14:useLocalDpi xmlns:a14="http://schemas.microsoft.com/office/drawing/2010/main" val="0"/>
              </a:ext>
            </a:extLst>
          </a:blip>
          <a:stretch>
            <a:fillRect/>
          </a:stretch>
        </p:blipFill>
        <p:spPr>
          <a:xfrm>
            <a:off x="886997" y="5132232"/>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Šárka Müllerová, Iveta Marcinová,                      Lenka Bořecká, Jiřina Kreidlová</a:t>
            </a:r>
          </a:p>
        </p:txBody>
      </p:sp>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1228396"/>
            <a:ext cx="8694488" cy="5467604"/>
          </a:xfrm>
        </p:spPr>
        <p:txBody>
          <a:bodyPr/>
          <a:lstStyle/>
          <a:p>
            <a:pPr marL="0" indent="0" algn="just">
              <a:lnSpc>
                <a:spcPct val="100000"/>
              </a:lnSpc>
              <a:spcBef>
                <a:spcPts val="600"/>
              </a:spcBef>
              <a:spcAft>
                <a:spcPts val="600"/>
              </a:spcAft>
              <a:buNone/>
            </a:pP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600"/>
              </a:spcBef>
              <a:spcAft>
                <a:spcPts val="600"/>
              </a:spcAft>
              <a:buNone/>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Pro tuto výzvu jsou oprávněnými partnery s finančním příspěvkem </a:t>
            </a:r>
            <a:r>
              <a:rPr lang="cs-CZ" sz="1800" dirty="false">
                <a:effectLst/>
                <a:latin typeface="Arial" panose="020B0604020202020204" pitchFamily="34" charset="0"/>
                <a:ea typeface="Calibri" panose="020F0502020204030204" pitchFamily="34" charset="0"/>
                <a:cs typeface="Times New Roman" panose="02020603050405020304" pitchFamily="18" charset="0"/>
              </a:rPr>
              <a:t>všechny subjekty uvedené v kap. 3.3 této výzvy a dále Obchodní korporace vymezené zákonem č. 90/2012 Sb., o obchodních korporacích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0000"/>
              </a:lnSpc>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Všechny podporované aktivity mohou být realizovány prostřednictvím partnerů s finančním příspěvkem.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300"/>
              </a:spcBef>
              <a:spcAft>
                <a:spcPts val="300"/>
              </a:spcAft>
            </a:pPr>
            <a:r>
              <a:rPr lang="cs-CZ" sz="1800" b="true" dirty="false">
                <a:effectLst/>
                <a:latin typeface="Arial" panose="020B0604020202020204" pitchFamily="34" charset="0"/>
                <a:ea typeface="Calibri" panose="020F0502020204030204" pitchFamily="34" charset="0"/>
                <a:cs typeface="Arial" panose="020B0604020202020204" pitchFamily="34" charset="0"/>
              </a:rPr>
              <a:t>Pro tuto výzvu jsou oprávněnými partnery s finančním příspěvkem: </a:t>
            </a:r>
            <a:r>
              <a:rPr lang="cs-CZ" sz="1800" dirty="false">
                <a:effectLst/>
                <a:latin typeface="Arial" panose="020B0604020202020204" pitchFamily="34" charset="0"/>
                <a:ea typeface="Calibri" panose="020F0502020204030204" pitchFamily="34" charset="0"/>
                <a:cs typeface="Arial" panose="020B0604020202020204" pitchFamily="34" charset="0"/>
              </a:rPr>
              <a:t>všechny subjekty,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které mohou být ve výzvě žadatelem </a:t>
            </a:r>
            <a:r>
              <a:rPr lang="cs-CZ" sz="1800" u="sng" dirty="false">
                <a:effectLst/>
                <a:latin typeface="Arial" panose="020B0604020202020204" pitchFamily="34" charset="0"/>
                <a:ea typeface="Calibri" panose="020F0502020204030204" pitchFamily="34" charset="0"/>
                <a:cs typeface="Arial" panose="020B0604020202020204" pitchFamily="34" charset="0"/>
              </a:rPr>
              <a:t>s následující výjimkou:</a:t>
            </a:r>
            <a:r>
              <a:rPr lang="cs-CZ" sz="1800" u="sng" dirty="false">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cs typeface="Arial" panose="020B0604020202020204" pitchFamily="34" charset="0"/>
              </a:rPr>
              <a:t>V případě</a:t>
            </a:r>
            <a:r>
              <a:rPr lang="cs-CZ" sz="1800" b="true" dirty="false">
                <a:effectLst/>
                <a:latin typeface="Arial" panose="020B0604020202020204" pitchFamily="34" charset="0"/>
                <a:ea typeface="Calibri" panose="020F0502020204030204" pitchFamily="34" charset="0"/>
                <a:cs typeface="Arial" panose="020B0604020202020204" pitchFamily="34" charset="0"/>
              </a:rPr>
              <a:t> aktivity 3)</a:t>
            </a:r>
            <a:r>
              <a:rPr lang="cs-CZ" sz="1800" i="true" dirty="false">
                <a:effectLst/>
                <a:latin typeface="Arial" panose="020B0604020202020204" pitchFamily="34" charset="0"/>
                <a:ea typeface="Calibri" panose="020F0502020204030204" pitchFamily="34" charset="0"/>
                <a:cs typeface="Arial" panose="020B0604020202020204" pitchFamily="34" charset="0"/>
              </a:rPr>
              <a:t> Přenos dobré praxe a vzdělávání není</a:t>
            </a:r>
            <a:r>
              <a:rPr lang="cs-CZ" sz="1800" dirty="false">
                <a:effectLst/>
                <a:latin typeface="Arial" panose="020B0604020202020204" pitchFamily="34" charset="0"/>
                <a:ea typeface="Calibri" panose="020F0502020204030204" pitchFamily="34" charset="0"/>
                <a:cs typeface="Arial" panose="020B0604020202020204" pitchFamily="34" charset="0"/>
              </a:rPr>
              <a:t> oprávněným partnerem vzdělávací instituce.</a:t>
            </a:r>
          </a:p>
          <a:p>
            <a:pPr algn="just">
              <a:lnSpc>
                <a:spcPct val="107000"/>
              </a:lnSpc>
              <a:spcBef>
                <a:spcPts val="300"/>
              </a:spcBef>
              <a:spcAft>
                <a:spcPts val="3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Podporované aktivity, které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mohou být realizovány prostřednictvím partnerů s finančním příspěvkem</a:t>
            </a:r>
            <a:r>
              <a:rPr lang="cs-CZ" sz="1800" dirty="false">
                <a:effectLst/>
                <a:latin typeface="Arial" panose="020B0604020202020204" pitchFamily="34" charset="0"/>
                <a:ea typeface="Calibri" panose="020F0502020204030204" pitchFamily="34" charset="0"/>
                <a:cs typeface="Times New Roman" panose="02020603050405020304" pitchFamily="18" charset="0"/>
              </a:rPr>
              <a:t>: prostřednictvím partnerů s finančním příspěvkem mohou být realizované veškeré aktivity podporované ve výzvě.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 případě realizace aktivity 3 partnerem s finančním příspěvkem platí stejná podmínka 5leté zkušenosti organizace v oblasti bydlení a problematice bydlení v rámci principů </a:t>
            </a:r>
            <a:r>
              <a:rPr lang="cs-CZ" sz="1800" b="true" dirty="false" err="true">
                <a:effectLst/>
                <a:latin typeface="Arial" panose="020B0604020202020204" pitchFamily="34" charset="0"/>
                <a:ea typeface="Calibri" panose="020F0502020204030204" pitchFamily="34" charset="0"/>
                <a:cs typeface="Times New Roman" panose="02020603050405020304" pitchFamily="18" charset="0"/>
              </a:rPr>
              <a:t>Housing</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b="true" dirty="false" err="true">
                <a:effectLst/>
                <a:latin typeface="Arial" panose="020B0604020202020204" pitchFamily="34" charset="0"/>
                <a:ea typeface="Calibri" panose="020F0502020204030204" pitchFamily="34" charset="0"/>
                <a:cs typeface="Times New Roman" panose="02020603050405020304" pitchFamily="18" charset="0"/>
              </a:rPr>
              <a:t>First</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nebo </a:t>
            </a:r>
            <a:r>
              <a:rPr lang="cs-CZ" sz="1800" b="true" dirty="false" err="true">
                <a:effectLst/>
                <a:latin typeface="Arial" panose="020B0604020202020204" pitchFamily="34" charset="0"/>
                <a:ea typeface="Calibri" panose="020F0502020204030204" pitchFamily="34" charset="0"/>
                <a:cs typeface="Times New Roman" panose="02020603050405020304" pitchFamily="18" charset="0"/>
              </a:rPr>
              <a:t>Housing</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Led.</a:t>
            </a:r>
          </a:p>
          <a:p>
            <a:pPr algn="just">
              <a:lnSpc>
                <a:spcPct val="107000"/>
              </a:lnSpc>
              <a:spcBef>
                <a:spcPts val="300"/>
              </a:spcBef>
              <a:spcAft>
                <a:spcPts val="3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4215120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5516" y="1243827"/>
            <a:ext cx="8712968" cy="5616000"/>
          </a:xfrm>
        </p:spPr>
        <p:txBody>
          <a:bodyPr/>
          <a:lstStyle/>
          <a:p>
            <a:pPr algn="just">
              <a:lnSpc>
                <a:spcPts val="2500"/>
              </a:lnSpc>
              <a:spcBef>
                <a:spcPts val="0"/>
              </a:spcBef>
              <a:spcAft>
                <a:spcPts val="0"/>
              </a:spcAft>
              <a:buFont typeface="Wingdings" panose="05000000000000000000" pitchFamily="2" charset="2"/>
              <a:buChar char="§"/>
            </a:pPr>
            <a:endParaRPr lang="cs-CZ" sz="1800" u="sng" dirty="false">
              <a:effectLst/>
              <a:latin typeface="Arial" panose="020B0604020202020204" pitchFamily="34" charset="0"/>
              <a:ea typeface="Calibri" panose="020F0502020204030204" pitchFamily="34" charset="0"/>
            </a:endParaRPr>
          </a:p>
          <a:p>
            <a:pPr algn="just">
              <a:lnSpc>
                <a:spcPts val="2500"/>
              </a:lnSpc>
              <a:spcBef>
                <a:spcPts val="0"/>
              </a:spcBef>
              <a:spcAft>
                <a:spcPts val="0"/>
              </a:spcAft>
              <a:buFont typeface="Wingdings" panose="05000000000000000000" pitchFamily="2" charset="2"/>
              <a:buChar char="§"/>
            </a:pPr>
            <a:r>
              <a:rPr lang="cs-CZ" sz="1800" u="sng" dirty="false">
                <a:effectLst/>
                <a:latin typeface="Arial" panose="020B0604020202020204" pitchFamily="34" charset="0"/>
                <a:ea typeface="Calibri" panose="020F0502020204030204" pitchFamily="34" charset="0"/>
              </a:rPr>
              <a:t>Osoby sociálně vyloučené a osoby sociálním vyloučením ohrožené </a:t>
            </a:r>
            <a:r>
              <a:rPr lang="cs-CZ" sz="1800" dirty="false">
                <a:effectLst/>
                <a:latin typeface="Arial" panose="020B0604020202020204" pitchFamily="34" charset="0"/>
                <a:ea typeface="Calibri" panose="020F0502020204030204" pitchFamily="34" charset="0"/>
              </a:rPr>
              <a:t>- </a:t>
            </a:r>
            <a:r>
              <a:rPr lang="cs-CZ" sz="1800" i="true" dirty="false">
                <a:latin typeface="Arial" panose="020B0604020202020204" pitchFamily="34" charset="0"/>
              </a:rPr>
              <a:t>Osoby vyčleněné nebo ohrožené vyčleněním mimo běžný život společnosti, které se do něj v důsledku nepříznivé sociální situace nemohou zapojit.</a:t>
            </a:r>
          </a:p>
          <a:p>
            <a:pPr algn="just">
              <a:lnSpc>
                <a:spcPts val="2500"/>
              </a:lnSpc>
              <a:spcBef>
                <a:spcPts val="0"/>
              </a:spcBef>
              <a:spcAft>
                <a:spcPts val="0"/>
              </a:spcAft>
              <a:buFont typeface="Wingdings" panose="05000000000000000000" pitchFamily="2" charset="2"/>
              <a:buChar char="§"/>
            </a:pPr>
            <a:r>
              <a:rPr lang="cs-CZ" sz="1800" u="sng" dirty="false">
                <a:latin typeface="Arial" panose="020B0604020202020204" pitchFamily="34" charset="0"/>
              </a:rPr>
              <a:t>Osoby bez přístřeší nebo osoby žijící v nejistém nebo nevyhovujícím bydlení </a:t>
            </a:r>
            <a:r>
              <a:rPr lang="cs-CZ" sz="1800" dirty="false">
                <a:latin typeface="Arial" panose="020B0604020202020204" pitchFamily="34" charset="0"/>
              </a:rPr>
              <a:t>-</a:t>
            </a:r>
            <a:r>
              <a:rPr lang="cs-CZ" sz="1800" i="true" dirty="false">
                <a:latin typeface="Arial" panose="020B0604020202020204" pitchFamily="34" charset="0"/>
              </a:rPr>
              <a:t>Dle typologie ETHOS: Osoby bez střechy, Osoby bez bytu, Osoby v nejistém bydlení, Osoby v nevyhovujícím bydlení, popřípadě další skupiny, jejichž znevýhodnění vede k jejich ohrožení bytovou nouzí </a:t>
            </a:r>
          </a:p>
          <a:p>
            <a:pPr algn="just">
              <a:lnSpc>
                <a:spcPts val="2500"/>
              </a:lnSpc>
              <a:spcBef>
                <a:spcPts val="0"/>
              </a:spcBef>
              <a:spcAft>
                <a:spcPts val="0"/>
              </a:spcAft>
              <a:buFont typeface="Wingdings" panose="05000000000000000000" pitchFamily="2" charset="2"/>
              <a:buChar char="§"/>
            </a:pPr>
            <a:r>
              <a:rPr lang="cs-CZ" sz="1800" u="sng" dirty="false"/>
              <a:t>Mladí dospělí v nepříznivé sociální situace</a:t>
            </a:r>
            <a:r>
              <a:rPr lang="cs-CZ" sz="1800" dirty="false"/>
              <a:t> - </a:t>
            </a:r>
            <a:r>
              <a:rPr lang="cs-CZ" sz="1800" i="true" dirty="false"/>
              <a:t>Zranitelní mladí dospělí – jedná se o osoby starší 18 a mladší 27 let, které se nacházejí v náhradní rodinné péči nebo ústavní péči nebo v zařízení ochranné výchovy, nebo které náhradní rodinnou nebo ústavní péči nebo zařízení ochranné výchovy opustily v posledních 3 letech před vstupem do projektu</a:t>
            </a:r>
            <a:r>
              <a:rPr lang="cs-CZ" sz="1800" dirty="false"/>
              <a:t>.</a:t>
            </a:r>
          </a:p>
          <a:p>
            <a:pPr algn="just">
              <a:lnSpc>
                <a:spcPts val="2500"/>
              </a:lnSpc>
              <a:spcBef>
                <a:spcPts val="0"/>
              </a:spcBef>
              <a:spcAft>
                <a:spcPts val="0"/>
              </a:spcAft>
              <a:buFont typeface="Wingdings" panose="05000000000000000000" pitchFamily="2" charset="2"/>
              <a:buChar char="§"/>
            </a:pPr>
            <a:r>
              <a:rPr lang="cs-CZ" sz="1800" u="sng" dirty="false"/>
              <a:t>Osoby s duševním onemocněním</a:t>
            </a:r>
            <a:r>
              <a:rPr lang="cs-CZ" sz="1800" dirty="false"/>
              <a:t> - </a:t>
            </a:r>
            <a:r>
              <a:rPr lang="cs-CZ" sz="1800" i="true" dirty="false"/>
              <a:t>Osoby se závažnou duševní poruchou nebo poruchou chování trvající déle než 1 rok nebo způsobující dočasnou pracovní neschopnost delší než 6 měsíců.</a:t>
            </a:r>
          </a:p>
          <a:p>
            <a:pPr marL="0" indent="0">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i="true"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u="sng" dirty="false"/>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3092999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15516" y="1273647"/>
            <a:ext cx="8892484" cy="5616000"/>
          </a:xfrm>
        </p:spPr>
        <p:txBody>
          <a:bodyPr/>
          <a:lstStyle/>
          <a:p>
            <a:pPr>
              <a:buFont typeface="Wingdings" panose="05000000000000000000" pitchFamily="2" charset="2"/>
              <a:buChar char="§"/>
            </a:pPr>
            <a:r>
              <a:rPr lang="pl-PL" sz="1800" u="sng" dirty="false"/>
              <a:t>Osoby ve nebo po výkonu trestu </a:t>
            </a:r>
          </a:p>
          <a:p>
            <a:pPr marL="414000" lvl="1" indent="0" algn="just">
              <a:lnSpc>
                <a:spcPts val="2500"/>
              </a:lnSpc>
              <a:spcBef>
                <a:spcPts val="0"/>
              </a:spcBef>
              <a:spcAft>
                <a:spcPts val="0"/>
              </a:spcAft>
              <a:buNone/>
            </a:pPr>
            <a:r>
              <a:rPr lang="pl-PL" sz="1800" i="true" dirty="false"/>
              <a:t>a) Osoby odsouzené ve výkonu trestu odnětí svobody, u nichž se ke dni vstupu do projektu očekává skončení výkonu trestu odnětí svobody v příštích 6 měsících.</a:t>
            </a:r>
          </a:p>
          <a:p>
            <a:pPr marL="414000" lvl="1" indent="0" algn="just">
              <a:lnSpc>
                <a:spcPts val="2500"/>
              </a:lnSpc>
              <a:spcBef>
                <a:spcPts val="0"/>
              </a:spcBef>
              <a:spcAft>
                <a:spcPts val="0"/>
              </a:spcAft>
              <a:buNone/>
            </a:pPr>
            <a:r>
              <a:rPr lang="pl-PL" sz="1800" i="true" dirty="false"/>
              <a:t>b) Osoby, které byly v posledních 3 letech před vstupem do projektu propuštěny z výkonu trestu odnětí svobody.</a:t>
            </a:r>
          </a:p>
          <a:p>
            <a:pPr marL="414000" lvl="1" indent="0" algn="just">
              <a:lnSpc>
                <a:spcPts val="2500"/>
              </a:lnSpc>
              <a:spcBef>
                <a:spcPts val="0"/>
              </a:spcBef>
              <a:spcAft>
                <a:spcPts val="0"/>
              </a:spcAft>
              <a:buNone/>
            </a:pPr>
            <a:r>
              <a:rPr lang="pl-PL" sz="1800" i="true" dirty="false"/>
              <a:t>c) Osoby obviněné ve výkonu vazby, trvá-li alespoň 2 roky.</a:t>
            </a:r>
          </a:p>
          <a:p>
            <a:pPr marL="414000" lvl="1" indent="0" algn="just">
              <a:lnSpc>
                <a:spcPts val="2500"/>
              </a:lnSpc>
              <a:spcBef>
                <a:spcPts val="0"/>
              </a:spcBef>
              <a:spcAft>
                <a:spcPts val="0"/>
              </a:spcAft>
              <a:buNone/>
            </a:pPr>
            <a:r>
              <a:rPr lang="pl-PL" sz="1800" i="true" dirty="false"/>
              <a:t>d) Osoby, které byly v posledních 3 letech před vstupem do projektu propuštěny z výkonu vazby, který trval alespoň 2 roky </a:t>
            </a:r>
          </a:p>
          <a:p>
            <a:pPr marL="432000" lvl="1" indent="-432000" algn="just">
              <a:lnSpc>
                <a:spcPts val="2500"/>
              </a:lnSpc>
              <a:spcBef>
                <a:spcPts val="0"/>
              </a:spcBef>
              <a:spcAft>
                <a:spcPts val="0"/>
              </a:spcAft>
              <a:buFont typeface="Wingdings" panose="05000000000000000000" pitchFamily="2" charset="2"/>
              <a:buChar char="§"/>
            </a:pPr>
            <a:r>
              <a:rPr lang="cs-CZ" sz="1800" u="sng" dirty="false">
                <a:latin typeface="Arial" panose="020B0604020202020204" pitchFamily="34" charset="0"/>
              </a:rPr>
              <a:t>Poskytovatelé a zadavatelé sociálních služeb, služeb pro rodiny a děti a dalších služeb na podporu sociálního začleňování</a:t>
            </a:r>
            <a:r>
              <a:rPr lang="cs-CZ" sz="1800" dirty="false">
                <a:latin typeface="Arial" panose="020B0604020202020204" pitchFamily="34" charset="0"/>
              </a:rPr>
              <a:t> - </a:t>
            </a:r>
            <a:r>
              <a:rPr lang="cs-CZ" sz="1800" i="true" dirty="false">
                <a:latin typeface="Arial" panose="020B0604020202020204" pitchFamily="34" charset="0"/>
              </a:rPr>
              <a:t>Pracovníci obecních úřadů/úřadu hl. m. Prahy, kteří působí v oblasti sociálních služeb a sociálního začleňování, Zaměstnanci poskytovatelů služeb a dalších organizací působící v oblasti podpory sociálního začleňování; sociální pracovníci, pracovníci v sociálních službách, další pracovníci věnující se CS </a:t>
            </a:r>
          </a:p>
          <a:p>
            <a:pPr algn="just">
              <a:lnSpc>
                <a:spcPts val="2500"/>
              </a:lnSpc>
              <a:spcBef>
                <a:spcPts val="0"/>
              </a:spcBef>
              <a:spcAft>
                <a:spcPts val="0"/>
              </a:spcAft>
              <a:buFont typeface="Wingdings" panose="05000000000000000000" pitchFamily="2" charset="2"/>
              <a:buChar char="§"/>
            </a:pPr>
            <a:r>
              <a:rPr lang="cs-CZ" sz="1800" u="sng" dirty="false">
                <a:latin typeface="Arial" panose="020B0604020202020204" pitchFamily="34" charset="0"/>
              </a:rPr>
              <a:t>Veřejnost</a:t>
            </a:r>
            <a:r>
              <a:rPr lang="cs-CZ" sz="1800" dirty="false">
                <a:latin typeface="Arial" panose="020B0604020202020204" pitchFamily="34" charset="0"/>
              </a:rPr>
              <a:t> – </a:t>
            </a:r>
            <a:r>
              <a:rPr lang="cs-CZ" sz="1800" i="true" dirty="false">
                <a:latin typeface="Arial" panose="020B0604020202020204" pitchFamily="34" charset="0"/>
              </a:rPr>
              <a:t>Občané ČR a osoby žijící na území ČR - sousedi, pronajímatelé bytů, veřejnost</a:t>
            </a:r>
          </a:p>
          <a:p>
            <a:pPr marL="0" indent="0">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i="true"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endParaRPr lang="cs-CZ" sz="1800" u="sng" dirty="false"/>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2998862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Podporované aktivity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1916832"/>
            <a:ext cx="8694488" cy="4599168"/>
          </a:xfrm>
        </p:spPr>
        <p:txBody>
          <a:bodyPr/>
          <a:lstStyle/>
          <a:p>
            <a:pPr marL="0" indent="0" algn="just">
              <a:lnSpc>
                <a:spcPct val="100000"/>
              </a:lnSpc>
              <a:spcBef>
                <a:spcPts val="600"/>
              </a:spcBef>
              <a:spcAft>
                <a:spcPts val="6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Výzvou jsou podporovány zejména aktivity, které </a:t>
            </a:r>
            <a:r>
              <a:rPr lang="cs-CZ" sz="1800" b="true" dirty="false">
                <a:effectLst/>
                <a:latin typeface="Arial" panose="020B0604020202020204" pitchFamily="34" charset="0"/>
                <a:ea typeface="Calibri" panose="020F0502020204030204" pitchFamily="34" charset="0"/>
                <a:cs typeface="Arial" panose="020B0604020202020204" pitchFamily="34" charset="0"/>
              </a:rPr>
              <a:t>mají přímý dopad na cílovou skupinu</a:t>
            </a:r>
            <a:r>
              <a:rPr lang="cs-CZ" sz="1800" dirty="false">
                <a:effectLst/>
                <a:latin typeface="Arial" panose="020B0604020202020204" pitchFamily="34" charset="0"/>
                <a:ea typeface="Calibri" panose="020F0502020204030204" pitchFamily="34" charset="0"/>
                <a:cs typeface="Arial" panose="020B0604020202020204" pitchFamily="34" charset="0"/>
              </a:rPr>
              <a:t>, tj. aktivity zaměřené na příčiny problémů cílové skupiny, které spočívají především v přímé práci s cílovou skupinou. V projektech je možné spolu s aktivitami souvisejícími s přímou prací s cílovou skupinou podpořit i aktivity zaměřené na zavádění, posilování a stabilizování standartních systémových nástrojů při poskytování podpory v bydlení, na přenos dobré praxe a vzdělávání pro, zejména, začínající organizace a síťování služeb na podporu bydlení v rámci území.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Bef>
                <a:spcPts val="600"/>
              </a:spcBef>
              <a:spcAft>
                <a:spcPts val="1100"/>
              </a:spcAft>
              <a:buFont typeface="+mj-lt"/>
              <a:buAutoNum type="arabicParenR"/>
            </a:pPr>
            <a:r>
              <a:rPr lang="cs-CZ" sz="1800" b="true" dirty="false">
                <a:effectLst/>
                <a:latin typeface="Arial" panose="020B0604020202020204" pitchFamily="34" charset="0"/>
                <a:ea typeface="Calibri" panose="020F0502020204030204" pitchFamily="34" charset="0"/>
                <a:cs typeface="Arial" panose="020B0604020202020204" pitchFamily="34" charset="0"/>
              </a:rPr>
              <a:t>Podpora zabydlování včetně podpory bydlení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R"/>
            </a:pPr>
            <a:r>
              <a:rPr lang="cs-CZ" sz="1800" b="true" dirty="false">
                <a:effectLst/>
                <a:latin typeface="Arial" panose="020B0604020202020204" pitchFamily="34" charset="0"/>
                <a:ea typeface="Calibri" panose="020F0502020204030204" pitchFamily="34" charset="0"/>
                <a:cs typeface="Arial" panose="020B0604020202020204" pitchFamily="34" charset="0"/>
              </a:rPr>
              <a:t>Podpůrná systémová opatření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mj-lt"/>
              <a:buAutoNum type="arabicParenR"/>
            </a:pPr>
            <a:r>
              <a:rPr lang="cs-CZ" sz="1800" b="true" dirty="false">
                <a:effectLst/>
                <a:latin typeface="Arial" panose="020B0604020202020204" pitchFamily="34" charset="0"/>
                <a:ea typeface="Calibri" panose="020F0502020204030204" pitchFamily="34" charset="0"/>
                <a:cs typeface="Arial" panose="020B0604020202020204" pitchFamily="34" charset="0"/>
              </a:rPr>
              <a:t>Přenos dobré praxe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13</a:t>
            </a:fld>
            <a:endParaRPr lang="cs-CZ" dirty="false"/>
          </a:p>
        </p:txBody>
      </p:sp>
    </p:spTree>
    <p:extLst>
      <p:ext uri="{BB962C8B-B14F-4D97-AF65-F5344CB8AC3E}">
        <p14:creationId xmlns:p14="http://schemas.microsoft.com/office/powerpoint/2010/main" val="1302435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Podporované aktivity</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179512" y="1370309"/>
            <a:ext cx="8784040" cy="3046988"/>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ea typeface="Calibri" panose="020F0502020204030204" pitchFamily="34" charset="0"/>
              <a:cs typeface="Times New Roman" panose="02020603050405020304" pitchFamily="18" charset="0"/>
            </a:endParaRPr>
          </a:p>
          <a:p>
            <a:pPr marL="285750" indent="-285750" algn="just">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Popis jednotlivých aktivit je uveden v příloze č. 1 Popis aktivit (doplnění bodu 4.1 výzvy).</a:t>
            </a:r>
          </a:p>
          <a:p>
            <a:pPr marL="285750" indent="-285750" algn="just">
              <a:spcBef>
                <a:spcPts val="600"/>
              </a:spcBef>
              <a:spcAft>
                <a:spcPts val="60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Times New Roman" panose="02020603050405020304" pitchFamily="18" charset="0"/>
              </a:rPr>
              <a:t>V případě zaměření projektu na aktivitu 1)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Podpora zabydlování včetně podpory bydlení</a:t>
            </a:r>
            <a:r>
              <a:rPr lang="cs-CZ" sz="1800" dirty="false">
                <a:effectLst/>
                <a:latin typeface="Arial" panose="020B0604020202020204" pitchFamily="34" charset="0"/>
                <a:ea typeface="Calibri" panose="020F0502020204030204" pitchFamily="34" charset="0"/>
                <a:cs typeface="Times New Roman" panose="02020603050405020304" pitchFamily="18" charset="0"/>
              </a:rPr>
              <a:t> budou mít příjemci povinnost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spolupracovat s poskytovatelem dotace na monitoringu projektu a celkové evaluaci výzvy formou poskytnutí vybraných dat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(popis uveden u aktivity 1 v příloze č. 1 Popis aktivit).</a:t>
            </a:r>
          </a:p>
        </p:txBody>
      </p:sp>
    </p:spTree>
    <p:extLst>
      <p:ext uri="{BB962C8B-B14F-4D97-AF65-F5344CB8AC3E}">
        <p14:creationId xmlns:p14="http://schemas.microsoft.com/office/powerpoint/2010/main" val="2981255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aktivita 1) Podpora zabydlování včetně podpory bydlení</a:t>
            </a:r>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15</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340768"/>
            <a:ext cx="8856984" cy="5293757"/>
          </a:xfrm>
          <a:prstGeom prst="rect">
            <a:avLst/>
          </a:prstGeom>
          <a:noFill/>
        </p:spPr>
        <p:txBody>
          <a:bodyPr wrap="square">
            <a:spAutoFit/>
          </a:bodyPr>
          <a:lstStyle/>
          <a:p>
            <a:pPr algn="just">
              <a:spcBef>
                <a:spcPts val="300"/>
              </a:spcBef>
              <a:spcAft>
                <a:spcPts val="300"/>
              </a:spcAft>
            </a:pPr>
            <a:r>
              <a:rPr lang="cs-CZ" u="sng" dirty="false">
                <a:latin typeface="Arial" panose="020B0604020202020204" pitchFamily="34" charset="0"/>
                <a:ea typeface="Calibri" panose="020F0502020204030204" pitchFamily="34" charset="0"/>
                <a:cs typeface="Arial" panose="020B0604020202020204" pitchFamily="34" charset="0"/>
              </a:rPr>
              <a:t>Obecné principy, které projekt musí naplnit </a:t>
            </a:r>
          </a:p>
          <a:p>
            <a:pPr marL="342900" lvl="0" indent="-342900" algn="just">
              <a:spcBef>
                <a:spcPts val="300"/>
              </a:spcBef>
              <a:spcAft>
                <a:spcPts val="300"/>
              </a:spcAft>
              <a:buFont typeface="Symbol" panose="05050102010706020507" pitchFamily="18" charset="2"/>
              <a:buChar char="-"/>
            </a:pPr>
            <a:r>
              <a:rPr lang="cs-CZ" dirty="false">
                <a:latin typeface="Arial" panose="020B0604020202020204" pitchFamily="34" charset="0"/>
                <a:ea typeface="Calibri" panose="020F0502020204030204" pitchFamily="34" charset="0"/>
                <a:cs typeface="Arial" panose="020B0604020202020204" pitchFamily="34" charset="0"/>
              </a:rPr>
              <a:t>bydlení musí být zajištěno ve standardních nájemních bytech,</a:t>
            </a:r>
          </a:p>
          <a:p>
            <a:pPr marL="342900" lvl="0" indent="-342900" algn="just">
              <a:spcBef>
                <a:spcPts val="300"/>
              </a:spcBef>
              <a:spcAft>
                <a:spcPts val="300"/>
              </a:spcAft>
              <a:buFont typeface="Symbol" panose="05050102010706020507" pitchFamily="18" charset="2"/>
              <a:buChar char="-"/>
            </a:pPr>
            <a:r>
              <a:rPr lang="cs-CZ" dirty="false">
                <a:latin typeface="Arial" panose="020B0604020202020204" pitchFamily="34" charset="0"/>
                <a:ea typeface="Calibri" panose="020F0502020204030204" pitchFamily="34" charset="0"/>
                <a:cs typeface="Arial" panose="020B0604020202020204" pitchFamily="34" charset="0"/>
              </a:rPr>
              <a:t>bydlení musí být nesegregované, nekoncentrované,</a:t>
            </a:r>
          </a:p>
          <a:p>
            <a:pPr marL="342900" lvl="0" indent="-342900" algn="just">
              <a:spcBef>
                <a:spcPts val="300"/>
              </a:spcBef>
              <a:spcAft>
                <a:spcPts val="300"/>
              </a:spcAft>
              <a:buFont typeface="Symbol" panose="05050102010706020507" pitchFamily="18" charset="2"/>
              <a:buChar char="-"/>
            </a:pPr>
            <a:r>
              <a:rPr lang="cs-CZ" dirty="false">
                <a:latin typeface="Arial" panose="020B0604020202020204" pitchFamily="34" charset="0"/>
                <a:ea typeface="Calibri" panose="020F0502020204030204" pitchFamily="34" charset="0"/>
                <a:cs typeface="Arial" panose="020B0604020202020204" pitchFamily="34" charset="0"/>
              </a:rPr>
              <a:t>musí se jednat o samostatné bydlení,</a:t>
            </a:r>
          </a:p>
          <a:p>
            <a:pPr marL="342900" lvl="0" indent="-342900" algn="just">
              <a:spcBef>
                <a:spcPts val="300"/>
              </a:spcBef>
              <a:spcAft>
                <a:spcPts val="300"/>
              </a:spcAft>
              <a:buFont typeface="Symbol" panose="05050102010706020507" pitchFamily="18" charset="2"/>
              <a:buChar char="-"/>
            </a:pPr>
            <a:r>
              <a:rPr lang="cs-CZ" dirty="false">
                <a:latin typeface="Arial" panose="020B0604020202020204" pitchFamily="34" charset="0"/>
                <a:ea typeface="Calibri" panose="020F0502020204030204" pitchFamily="34" charset="0"/>
                <a:cs typeface="Arial" panose="020B0604020202020204" pitchFamily="34" charset="0"/>
              </a:rPr>
              <a:t>musí být nastavena adekvátní individuální podpora pro zvolenou cílovou skupinu.</a:t>
            </a:r>
          </a:p>
          <a:p>
            <a:pPr lvl="0" algn="just">
              <a:spcBef>
                <a:spcPts val="300"/>
              </a:spcBef>
              <a:spcAft>
                <a:spcPts val="300"/>
              </a:spcAft>
            </a:pPr>
            <a:endParaRPr lang="cs-CZ" dirty="false">
              <a:latin typeface="Arial" panose="020B0604020202020204" pitchFamily="34" charset="0"/>
              <a:ea typeface="Calibri" panose="020F0502020204030204" pitchFamily="34" charset="0"/>
              <a:cs typeface="Arial" panose="020B0604020202020204" pitchFamily="34" charset="0"/>
            </a:endParaRPr>
          </a:p>
          <a:p>
            <a:pPr algn="just">
              <a:spcBef>
                <a:spcPts val="300"/>
              </a:spcBef>
              <a:spcAft>
                <a:spcPts val="300"/>
              </a:spcAft>
            </a:pPr>
            <a:r>
              <a:rPr lang="cs-CZ" u="sng" dirty="false">
                <a:latin typeface="Arial" panose="020B0604020202020204" pitchFamily="34" charset="0"/>
                <a:ea typeface="Calibri" panose="020F0502020204030204" pitchFamily="34" charset="0"/>
                <a:cs typeface="Arial" panose="020B0604020202020204" pitchFamily="34" charset="0"/>
              </a:rPr>
              <a:t>Cílová skupina v oblasti zabydlování: </a:t>
            </a:r>
            <a:r>
              <a:rPr lang="cs-CZ" sz="1800" b="true" dirty="false">
                <a:effectLst/>
                <a:latin typeface="Arial" panose="020B0604020202020204" pitchFamily="34" charset="0"/>
                <a:ea typeface="Calibri" panose="020F0502020204030204" pitchFamily="34" charset="0"/>
              </a:rPr>
              <a:t>osoby/domácnosti splňující podmínky definice ETHOS, </a:t>
            </a:r>
            <a:r>
              <a:rPr lang="cs-CZ" sz="1800" dirty="false">
                <a:effectLst/>
                <a:latin typeface="Arial" panose="020B0604020202020204" pitchFamily="34" charset="0"/>
                <a:ea typeface="Calibri" panose="020F0502020204030204" pitchFamily="34" charset="0"/>
              </a:rPr>
              <a:t>které splňují podmínku potřeby komplexní podpory a </a:t>
            </a:r>
            <a:r>
              <a:rPr lang="cs-CZ" sz="1800" b="true" dirty="false">
                <a:effectLst/>
                <a:latin typeface="Arial" panose="020B0604020202020204" pitchFamily="34" charset="0"/>
                <a:ea typeface="Calibri" panose="020F0502020204030204" pitchFamily="34" charset="0"/>
              </a:rPr>
              <a:t>získají min. 4 body</a:t>
            </a:r>
            <a:r>
              <a:rPr lang="cs-CZ" b="true" dirty="false">
                <a:latin typeface="Arial" panose="020B0604020202020204" pitchFamily="34" charset="0"/>
                <a:ea typeface="Calibri" panose="020F0502020204030204" pitchFamily="34" charset="0"/>
              </a:rPr>
              <a:t> </a:t>
            </a:r>
            <a:r>
              <a:rPr lang="cs-CZ" dirty="false">
                <a:latin typeface="Arial" panose="020B0604020202020204" pitchFamily="34" charset="0"/>
                <a:ea typeface="Calibri" panose="020F0502020204030204" pitchFamily="34" charset="0"/>
              </a:rPr>
              <a:t>v rámci hodnocení potřeb komplexní podpory.</a:t>
            </a:r>
            <a:endParaRPr lang="cs-CZ" sz="1800" dirty="false">
              <a:effectLst/>
              <a:latin typeface="Arial" panose="020B0604020202020204" pitchFamily="34" charset="0"/>
              <a:ea typeface="Calibri" panose="020F0502020204030204" pitchFamily="34" charset="0"/>
            </a:endParaRPr>
          </a:p>
          <a:p>
            <a:pPr algn="just">
              <a:spcBef>
                <a:spcPts val="300"/>
              </a:spcBef>
              <a:spcAft>
                <a:spcPts val="300"/>
              </a:spcAft>
            </a:pPr>
            <a:r>
              <a:rPr lang="cs-CZ" u="sng" dirty="false">
                <a:latin typeface="Arial" panose="020B0604020202020204" pitchFamily="34" charset="0"/>
                <a:ea typeface="Calibri" panose="020F0502020204030204" pitchFamily="34" charset="0"/>
                <a:cs typeface="Arial" panose="020B0604020202020204" pitchFamily="34" charset="0"/>
              </a:rPr>
              <a:t>Cílová skupina v oblasti udržení si bydlení: </a:t>
            </a:r>
            <a:r>
              <a:rPr lang="cs-CZ" sz="1800" b="true" dirty="false">
                <a:effectLst/>
                <a:latin typeface="Arial" panose="020B0604020202020204" pitchFamily="34" charset="0"/>
                <a:ea typeface="Calibri" panose="020F0502020204030204" pitchFamily="34" charset="0"/>
              </a:rPr>
              <a:t>osoby/domácnosti z minulých projektů žadatele</a:t>
            </a:r>
            <a:r>
              <a:rPr lang="cs-CZ" sz="1800" dirty="false">
                <a:effectLst/>
                <a:latin typeface="Arial" panose="020B0604020202020204" pitchFamily="34" charset="0"/>
                <a:ea typeface="Calibri" panose="020F0502020204030204" pitchFamily="34" charset="0"/>
              </a:rPr>
              <a:t>, kteří bydlí, ale nutná podpora </a:t>
            </a:r>
            <a:r>
              <a:rPr lang="cs-CZ" sz="1800" b="true" dirty="false">
                <a:effectLst/>
                <a:latin typeface="Arial" panose="020B0604020202020204" pitchFamily="34" charset="0"/>
                <a:ea typeface="Calibri" panose="020F0502020204030204" pitchFamily="34" charset="0"/>
              </a:rPr>
              <a:t>nebo noví klienti, </a:t>
            </a:r>
            <a:r>
              <a:rPr lang="cs-CZ" sz="1800" dirty="false">
                <a:effectLst/>
                <a:latin typeface="Arial" panose="020B0604020202020204" pitchFamily="34" charset="0"/>
                <a:ea typeface="Calibri" panose="020F0502020204030204" pitchFamily="34" charset="0"/>
              </a:rPr>
              <a:t>kterým hrozí ztráta bydlení. Obě tyto skupiny musí splňovat </a:t>
            </a:r>
            <a:r>
              <a:rPr lang="cs-CZ" sz="1800" b="true" dirty="false">
                <a:effectLst/>
                <a:latin typeface="Arial" panose="020B0604020202020204" pitchFamily="34" charset="0"/>
                <a:ea typeface="Calibri" panose="020F0502020204030204" pitchFamily="34" charset="0"/>
              </a:rPr>
              <a:t>nejméně 3 body </a:t>
            </a:r>
            <a:r>
              <a:rPr lang="cs-CZ" sz="1800" dirty="false">
                <a:effectLst/>
                <a:latin typeface="Arial" panose="020B0604020202020204" pitchFamily="34" charset="0"/>
                <a:ea typeface="Calibri" panose="020F0502020204030204" pitchFamily="34" charset="0"/>
              </a:rPr>
              <a:t>v rámci hodnocení potřeb komplexní podpory.</a:t>
            </a:r>
          </a:p>
          <a:p>
            <a:pPr algn="just">
              <a:spcBef>
                <a:spcPts val="300"/>
              </a:spcBef>
              <a:spcAft>
                <a:spcPts val="300"/>
              </a:spcAft>
            </a:pPr>
            <a:endParaRPr lang="cs-CZ" sz="1800" dirty="false">
              <a:effectLst/>
              <a:latin typeface="Arial" panose="020B0604020202020204" pitchFamily="34" charset="0"/>
              <a:ea typeface="Calibri" panose="020F0502020204030204" pitchFamily="34" charset="0"/>
            </a:endParaRPr>
          </a:p>
          <a:p>
            <a:pPr algn="just">
              <a:spcBef>
                <a:spcPts val="300"/>
              </a:spcBef>
              <a:spcAft>
                <a:spcPts val="300"/>
              </a:spcAft>
            </a:pPr>
            <a:r>
              <a:rPr lang="cs-CZ" dirty="false">
                <a:latin typeface="Arial" panose="020B0604020202020204" pitchFamily="34" charset="0"/>
                <a:ea typeface="Calibri" panose="020F0502020204030204" pitchFamily="34" charset="0"/>
                <a:cs typeface="Arial" panose="020B0604020202020204" pitchFamily="34" charset="0"/>
              </a:rPr>
              <a:t>Nájemní/podnájemní smlouva – </a:t>
            </a:r>
            <a:r>
              <a:rPr lang="cs-CZ" b="true" dirty="false">
                <a:latin typeface="Arial" panose="020B0604020202020204" pitchFamily="34" charset="0"/>
                <a:ea typeface="Calibri" panose="020F0502020204030204" pitchFamily="34" charset="0"/>
                <a:cs typeface="Arial" panose="020B0604020202020204" pitchFamily="34" charset="0"/>
              </a:rPr>
              <a:t>min. na 12 měsíců</a:t>
            </a:r>
          </a:p>
          <a:p>
            <a:pPr algn="just">
              <a:spcBef>
                <a:spcPts val="300"/>
              </a:spcBef>
              <a:spcAft>
                <a:spcPts val="300"/>
              </a:spcAft>
            </a:pPr>
            <a:r>
              <a:rPr lang="cs-CZ" dirty="false">
                <a:latin typeface="Arial" panose="020B0604020202020204" pitchFamily="34" charset="0"/>
                <a:ea typeface="Calibri" panose="020F0502020204030204" pitchFamily="34" charset="0"/>
                <a:cs typeface="Arial" panose="020B0604020202020204" pitchFamily="34" charset="0"/>
              </a:rPr>
              <a:t>Využití principů </a:t>
            </a:r>
            <a:r>
              <a:rPr lang="cs-CZ" dirty="false" err="true">
                <a:latin typeface="Arial" panose="020B0604020202020204" pitchFamily="34" charset="0"/>
                <a:ea typeface="Calibri" panose="020F0502020204030204" pitchFamily="34" charset="0"/>
                <a:cs typeface="Arial" panose="020B0604020202020204" pitchFamily="34" charset="0"/>
              </a:rPr>
              <a:t>Housing</a:t>
            </a:r>
            <a:r>
              <a:rPr lang="cs-CZ" dirty="false">
                <a:latin typeface="Arial" panose="020B0604020202020204" pitchFamily="34" charset="0"/>
                <a:ea typeface="Calibri" panose="020F0502020204030204" pitchFamily="34" charset="0"/>
                <a:cs typeface="Arial" panose="020B0604020202020204" pitchFamily="34" charset="0"/>
              </a:rPr>
              <a:t> </a:t>
            </a:r>
            <a:r>
              <a:rPr lang="cs-CZ" dirty="false" err="true">
                <a:latin typeface="Arial" panose="020B0604020202020204" pitchFamily="34" charset="0"/>
                <a:ea typeface="Calibri" panose="020F0502020204030204" pitchFamily="34" charset="0"/>
                <a:cs typeface="Arial" panose="020B0604020202020204" pitchFamily="34" charset="0"/>
              </a:rPr>
              <a:t>First</a:t>
            </a:r>
            <a:r>
              <a:rPr lang="cs-CZ" dirty="false">
                <a:latin typeface="Arial" panose="020B0604020202020204" pitchFamily="34" charset="0"/>
                <a:ea typeface="Calibri" panose="020F0502020204030204" pitchFamily="34" charset="0"/>
                <a:cs typeface="Arial" panose="020B0604020202020204" pitchFamily="34" charset="0"/>
              </a:rPr>
              <a:t>/</a:t>
            </a:r>
            <a:r>
              <a:rPr lang="cs-CZ" dirty="false" err="true">
                <a:latin typeface="Arial" panose="020B0604020202020204" pitchFamily="34" charset="0"/>
                <a:ea typeface="Calibri" panose="020F0502020204030204" pitchFamily="34" charset="0"/>
                <a:cs typeface="Arial" panose="020B0604020202020204" pitchFamily="34" charset="0"/>
              </a:rPr>
              <a:t>Housing</a:t>
            </a:r>
            <a:r>
              <a:rPr lang="cs-CZ" dirty="false">
                <a:latin typeface="Arial" panose="020B0604020202020204" pitchFamily="34" charset="0"/>
                <a:ea typeface="Calibri" panose="020F0502020204030204" pitchFamily="34" charset="0"/>
                <a:cs typeface="Arial" panose="020B0604020202020204" pitchFamily="34" charset="0"/>
              </a:rPr>
              <a:t> Led</a:t>
            </a:r>
          </a:p>
        </p:txBody>
      </p:sp>
    </p:spTree>
    <p:extLst>
      <p:ext uri="{BB962C8B-B14F-4D97-AF65-F5344CB8AC3E}">
        <p14:creationId xmlns:p14="http://schemas.microsoft.com/office/powerpoint/2010/main" val="2995528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7FB5BE-B1E0-9166-2B85-CBDCA6A19FE1}"/>
              </a:ext>
            </a:extLst>
          </p:cNvPr>
          <p:cNvSpPr>
            <a:spLocks noGrp="true"/>
          </p:cNvSpPr>
          <p:nvPr>
            <p:ph type="title"/>
          </p:nvPr>
        </p:nvSpPr>
        <p:spPr/>
        <p:txBody>
          <a:bodyPr/>
          <a:lstStyle/>
          <a:p>
            <a:r>
              <a:rPr lang="cs-CZ" dirty="false"/>
              <a:t>Kritéria komplexní podpory</a:t>
            </a:r>
          </a:p>
        </p:txBody>
      </p:sp>
      <p:graphicFrame>
        <p:nvGraphicFramePr>
          <p:cNvPr id="9" name="Zástupný obsah 8">
            <a:extLst>
              <a:ext uri="{FF2B5EF4-FFF2-40B4-BE49-F238E27FC236}">
                <a16:creationId xmlns:a16="http://schemas.microsoft.com/office/drawing/2014/main" id="{2AB09B03-FD63-ED79-2C73-E6D14C44EDAD}"/>
              </a:ext>
            </a:extLst>
          </p:cNvPr>
          <p:cNvGraphicFramePr>
            <a:graphicFrameLocks noGrp="true"/>
          </p:cNvGraphicFramePr>
          <p:nvPr>
            <p:ph idx="1"/>
            <p:extLst>
              <p:ext uri="{D42A27DB-BD31-4B8C-83A1-F6EECF244321}">
                <p14:modId xmlns:p14="http://schemas.microsoft.com/office/powerpoint/2010/main" val="4001785742"/>
              </p:ext>
            </p:extLst>
          </p:nvPr>
        </p:nvGraphicFramePr>
        <p:xfrm>
          <a:off x="179512" y="1340768"/>
          <a:ext cx="8784976" cy="5410200"/>
        </p:xfrm>
        <a:graphic>
          <a:graphicData uri="http://schemas.openxmlformats.org/drawingml/2006/table">
            <a:tbl>
              <a:tblPr firstRow="true" firstCol="true" bandRow="true"/>
              <a:tblGrid>
                <a:gridCol w="6768752">
                  <a:extLst>
                    <a:ext uri="{9D8B030D-6E8A-4147-A177-3AD203B41FA5}">
                      <a16:colId xmlns:a16="http://schemas.microsoft.com/office/drawing/2014/main" val="2184203814"/>
                    </a:ext>
                  </a:extLst>
                </a:gridCol>
                <a:gridCol w="2016224">
                  <a:extLst>
                    <a:ext uri="{9D8B030D-6E8A-4147-A177-3AD203B41FA5}">
                      <a16:colId xmlns:a16="http://schemas.microsoft.com/office/drawing/2014/main" val="4076056457"/>
                    </a:ext>
                  </a:extLst>
                </a:gridCol>
              </a:tblGrid>
              <a:tr h="1080481">
                <a:tc>
                  <a:txBody>
                    <a:bodyPr/>
                    <a:lstStyle/>
                    <a:p>
                      <a:pPr algn="just">
                        <a:spcBef>
                          <a:spcPts val="300"/>
                        </a:spcBef>
                        <a:spcAft>
                          <a:spcPts val="300"/>
                        </a:spcAft>
                      </a:pPr>
                      <a:r>
                        <a:rPr lang="cs-CZ" sz="900" b="true" dirty="false">
                          <a:solidFill>
                            <a:schemeClr val="tx1"/>
                          </a:solidFill>
                          <a:effectLst/>
                          <a:latin typeface="+mn-lt"/>
                          <a:ea typeface="Arial" panose="020B0604020202020204" pitchFamily="34" charset="0"/>
                          <a:cs typeface="Times New Roman" panose="02020603050405020304" pitchFamily="18" charset="0"/>
                        </a:rPr>
                        <a:t>Dlouhodobá zkušenost se závažnou bytovou nouzí bezprostředně před zařazením do projektu </a:t>
                      </a:r>
                      <a:r>
                        <a:rPr lang="cs-CZ" sz="900" dirty="false">
                          <a:solidFill>
                            <a:schemeClr val="tx1"/>
                          </a:solidFill>
                          <a:effectLst/>
                          <a:latin typeface="+mn-lt"/>
                          <a:ea typeface="Arial" panose="020B0604020202020204" pitchFamily="34" charset="0"/>
                          <a:cs typeface="Times New Roman" panose="02020603050405020304" pitchFamily="18" charset="0"/>
                        </a:rPr>
                        <a:t>– dle definice ETHOS se jedná o osoby bez střechy, osoby bez bytu, v nejistém nebo nevyhovujícím bydlení.</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algn="just">
                        <a:spcBef>
                          <a:spcPts val="300"/>
                        </a:spcBef>
                        <a:spcAft>
                          <a:spcPts val="300"/>
                        </a:spcAft>
                      </a:pPr>
                      <a:r>
                        <a:rPr lang="cs-CZ" sz="900" b="true" dirty="false">
                          <a:solidFill>
                            <a:schemeClr val="tx1"/>
                          </a:solidFill>
                          <a:effectLst/>
                          <a:latin typeface="+mn-lt"/>
                          <a:ea typeface="Times New Roman" panose="02020603050405020304" pitchFamily="18" charset="0"/>
                          <a:cs typeface="Times New Roman" panose="02020603050405020304" pitchFamily="18" charset="0"/>
                        </a:rPr>
                        <a:t> </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195" algn="l">
                        <a:spcBef>
                          <a:spcPts val="300"/>
                        </a:spcBef>
                        <a:spcAft>
                          <a:spcPts val="300"/>
                        </a:spcAft>
                      </a:pPr>
                      <a:r>
                        <a:rPr lang="cs-CZ" sz="900" dirty="false">
                          <a:solidFill>
                            <a:schemeClr val="tx1"/>
                          </a:solidFill>
                          <a:effectLst/>
                          <a:latin typeface="+mn-lt"/>
                          <a:ea typeface="Arial" panose="020B0604020202020204" pitchFamily="34" charset="0"/>
                          <a:cs typeface="Times New Roman" panose="02020603050405020304" pitchFamily="18" charset="0"/>
                        </a:rPr>
                        <a:t>2 body – min. 3 roky za posledních 5 let bez střechy nebo bez bytu </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marL="36195" algn="l">
                        <a:spcBef>
                          <a:spcPts val="300"/>
                        </a:spcBef>
                        <a:spcAft>
                          <a:spcPts val="300"/>
                        </a:spcAft>
                      </a:pPr>
                      <a:r>
                        <a:rPr lang="cs-CZ" sz="900" dirty="false">
                          <a:solidFill>
                            <a:schemeClr val="tx1"/>
                          </a:solidFill>
                          <a:effectLst/>
                          <a:latin typeface="+mn-lt"/>
                          <a:ea typeface="Arial" panose="020B0604020202020204" pitchFamily="34" charset="0"/>
                          <a:cs typeface="Times New Roman" panose="02020603050405020304" pitchFamily="18" charset="0"/>
                        </a:rPr>
                        <a:t>1 bod - min. 1 rok z posledních 2 let bez střechy nebo bez bytu </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marL="36195" algn="l">
                        <a:spcBef>
                          <a:spcPts val="300"/>
                        </a:spcBef>
                        <a:spcAft>
                          <a:spcPts val="300"/>
                        </a:spcAft>
                      </a:pPr>
                      <a:r>
                        <a:rPr lang="cs-CZ" sz="900" dirty="false">
                          <a:solidFill>
                            <a:schemeClr val="tx1"/>
                          </a:solidFill>
                          <a:effectLst/>
                          <a:latin typeface="+mn-lt"/>
                          <a:ea typeface="Arial" panose="020B0604020202020204" pitchFamily="34" charset="0"/>
                          <a:cs typeface="Times New Roman" panose="02020603050405020304" pitchFamily="18" charset="0"/>
                        </a:rPr>
                        <a:t>1 bod – min. 3 roky za posledních 5 let v nejistém nebo nevyhovujícím bydlení</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0992788"/>
                  </a:ext>
                </a:extLst>
              </a:tr>
              <a:tr h="405627">
                <a:tc>
                  <a:txBody>
                    <a:bodyPr/>
                    <a:lstStyle/>
                    <a:p>
                      <a:pPr algn="just">
                        <a:spcBef>
                          <a:spcPts val="300"/>
                        </a:spcBef>
                        <a:spcAft>
                          <a:spcPts val="300"/>
                        </a:spcAft>
                      </a:pPr>
                      <a:r>
                        <a:rPr lang="cs-CZ" sz="900" b="true" dirty="false">
                          <a:solidFill>
                            <a:schemeClr val="tx1"/>
                          </a:solidFill>
                          <a:effectLst/>
                          <a:latin typeface="+mn-lt"/>
                          <a:ea typeface="Times New Roman" panose="02020603050405020304" pitchFamily="18" charset="0"/>
                          <a:cs typeface="Times New Roman" panose="02020603050405020304" pitchFamily="18" charset="0"/>
                        </a:rPr>
                        <a:t>Zkušenost s institucionální péčí – </a:t>
                      </a:r>
                      <a:r>
                        <a:rPr lang="cs-CZ" sz="900" dirty="false">
                          <a:solidFill>
                            <a:schemeClr val="tx1"/>
                          </a:solidFill>
                          <a:effectLst/>
                          <a:latin typeface="+mn-lt"/>
                          <a:ea typeface="Times New Roman" panose="02020603050405020304" pitchFamily="18" charset="0"/>
                          <a:cs typeface="Times New Roman" panose="02020603050405020304" pitchFamily="18" charset="0"/>
                        </a:rPr>
                        <a:t>po dobu min. tří let v dětském domově nebo za posledních pět let ve výchovném nebo diagnostickém ústavu nebo v posledních pěti letech po dobu min. 1/2 roku hospitalizace v psychiatrické nemocnici nebo v posledních pěti letech po dobu min. dvou let ve výkonu trestu odnětí svobody.</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dirty="false">
                          <a:solidFill>
                            <a:schemeClr val="tx1"/>
                          </a:solidFill>
                          <a:effectLst/>
                          <a:latin typeface="+mn-lt"/>
                          <a:ea typeface="Times New Roman" panose="02020603050405020304" pitchFamily="18" charset="0"/>
                          <a:cs typeface="Times New Roman" panose="02020603050405020304" pitchFamily="18" charset="0"/>
                        </a:rPr>
                        <a:t>1 bod</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42749"/>
                  </a:ext>
                </a:extLst>
              </a:tr>
              <a:tr h="1457012">
                <a:tc>
                  <a:txBody>
                    <a:bodyPr/>
                    <a:lstStyle/>
                    <a:p>
                      <a:pPr algn="just">
                        <a:spcBef>
                          <a:spcPts val="300"/>
                        </a:spcBef>
                        <a:spcAft>
                          <a:spcPts val="300"/>
                        </a:spcAft>
                      </a:pPr>
                      <a:r>
                        <a:rPr lang="cs-CZ" sz="900" b="true" dirty="false">
                          <a:solidFill>
                            <a:schemeClr val="tx1"/>
                          </a:solidFill>
                          <a:effectLst/>
                          <a:latin typeface="+mn-lt"/>
                          <a:ea typeface="Times New Roman" panose="02020603050405020304" pitchFamily="18" charset="0"/>
                          <a:cs typeface="Times New Roman" panose="02020603050405020304" pitchFamily="18" charset="0"/>
                        </a:rPr>
                        <a:t>Uložení výchovného, trestního nebo ochranného opatření u nezletilého člena domácnosti: </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algn="just">
                        <a:spcBef>
                          <a:spcPts val="300"/>
                        </a:spcBef>
                        <a:spcAft>
                          <a:spcPts val="300"/>
                        </a:spcAft>
                      </a:pPr>
                      <a:r>
                        <a:rPr lang="cs-CZ" sz="900" dirty="false">
                          <a:solidFill>
                            <a:schemeClr val="tx1"/>
                          </a:solidFill>
                          <a:effectLst/>
                          <a:latin typeface="+mn-lt"/>
                          <a:ea typeface="Times New Roman" panose="02020603050405020304" pitchFamily="18" charset="0"/>
                          <a:cs typeface="Times New Roman" panose="02020603050405020304" pitchFamily="18" charset="0"/>
                        </a:rPr>
                        <a:t>V posledních 2 letech došlo ve věci (tehdy) nezletilého člena domácnosti k uložení výchovného opatření OSPOD nebo soudem v rámci výkonu SPOD;</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900" dirty="false">
                          <a:solidFill>
                            <a:schemeClr val="tx1"/>
                          </a:solidFill>
                          <a:effectLst/>
                          <a:latin typeface="+mn-lt"/>
                          <a:ea typeface="Times New Roman" panose="02020603050405020304" pitchFamily="18" charset="0"/>
                          <a:cs typeface="Times New Roman" panose="02020603050405020304" pitchFamily="18" charset="0"/>
                        </a:rPr>
                        <a:t>nařízení náhradní výchovy formou náhradní rodinné péče nebo ústavní péče,</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900" dirty="false">
                          <a:solidFill>
                            <a:schemeClr val="tx1"/>
                          </a:solidFill>
                          <a:effectLst/>
                          <a:latin typeface="+mn-lt"/>
                          <a:ea typeface="Times New Roman" panose="02020603050405020304" pitchFamily="18" charset="0"/>
                          <a:cs typeface="Times New Roman" panose="02020603050405020304" pitchFamily="18" charset="0"/>
                        </a:rPr>
                        <a:t>nařízení (internátního) pobytu nebo ambulantní péče ve středisku (SVP),</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marL="342900" lvl="0" indent="-342900" algn="l">
                        <a:spcBef>
                          <a:spcPts val="300"/>
                        </a:spcBef>
                        <a:spcAft>
                          <a:spcPts val="300"/>
                        </a:spcAft>
                        <a:buFont typeface="Symbol" panose="05050102010706020507" pitchFamily="18" charset="2"/>
                        <a:buChar char=""/>
                      </a:pPr>
                      <a:r>
                        <a:rPr lang="cs-CZ" sz="900" dirty="false">
                          <a:solidFill>
                            <a:schemeClr val="tx1"/>
                          </a:solidFill>
                          <a:effectLst/>
                          <a:latin typeface="+mn-lt"/>
                          <a:ea typeface="Times New Roman" panose="02020603050405020304" pitchFamily="18" charset="0"/>
                          <a:cs typeface="Times New Roman" panose="02020603050405020304" pitchFamily="18" charset="0"/>
                        </a:rPr>
                        <a:t>k pobytu nezletilého mimo rodinu</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algn="just">
                        <a:spcBef>
                          <a:spcPts val="300"/>
                        </a:spcBef>
                        <a:spcAft>
                          <a:spcPts val="300"/>
                        </a:spcAft>
                      </a:pPr>
                      <a:r>
                        <a:rPr lang="cs-CZ" sz="900" dirty="false">
                          <a:solidFill>
                            <a:schemeClr val="tx1"/>
                          </a:solidFill>
                          <a:effectLst/>
                          <a:latin typeface="+mn-lt"/>
                          <a:ea typeface="Times New Roman" panose="02020603050405020304" pitchFamily="18" charset="0"/>
                          <a:cs typeface="Times New Roman" panose="02020603050405020304" pitchFamily="18" charset="0"/>
                        </a:rPr>
                        <a:t>anebo v posledních 3 letech došlo ve věci (tehdy) nezletilého člena domácnosti k uložení trestního, výchovného nebo ochranného opatření dle zákona č. 218/2003 Sb. (zákon o soudnictví ve věcech mládeže).</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dirty="false">
                          <a:solidFill>
                            <a:schemeClr val="tx1"/>
                          </a:solidFill>
                          <a:effectLst/>
                          <a:latin typeface="+mn-lt"/>
                          <a:ea typeface="Times New Roman" panose="02020603050405020304" pitchFamily="18" charset="0"/>
                          <a:cs typeface="Times New Roman" panose="02020603050405020304" pitchFamily="18" charset="0"/>
                        </a:rPr>
                        <a:t>1 bod</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1333218"/>
                  </a:ext>
                </a:extLst>
              </a:tr>
              <a:tr h="261935">
                <a:tc>
                  <a:txBody>
                    <a:bodyPr/>
                    <a:lstStyle/>
                    <a:p>
                      <a:pPr algn="just">
                        <a:spcBef>
                          <a:spcPts val="300"/>
                        </a:spcBef>
                        <a:spcAft>
                          <a:spcPts val="300"/>
                        </a:spcAft>
                      </a:pPr>
                      <a:r>
                        <a:rPr lang="cs-CZ" sz="900" b="true" dirty="false">
                          <a:solidFill>
                            <a:schemeClr val="tx1"/>
                          </a:solidFill>
                          <a:effectLst/>
                          <a:latin typeface="+mn-lt"/>
                          <a:ea typeface="Arial" panose="020B0604020202020204" pitchFamily="34" charset="0"/>
                          <a:cs typeface="Times New Roman" panose="02020603050405020304" pitchFamily="18" charset="0"/>
                        </a:rPr>
                        <a:t>Problematické užívání návykových látek</a:t>
                      </a:r>
                      <a:r>
                        <a:rPr lang="cs-CZ" sz="900" dirty="false">
                          <a:solidFill>
                            <a:schemeClr val="tx1"/>
                          </a:solidFill>
                          <a:effectLst/>
                          <a:latin typeface="+mn-lt"/>
                          <a:ea typeface="Arial" panose="020B0604020202020204" pitchFamily="34" charset="0"/>
                          <a:cs typeface="Times New Roman" panose="02020603050405020304" pitchFamily="18" charset="0"/>
                        </a:rPr>
                        <a:t> – přiznané/viditelné nebo doložené zdravotní dokumentací nebo spoluprací se službami pro lidi závislé na návykových látkách.</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a:solidFill>
                            <a:schemeClr val="tx1"/>
                          </a:solidFill>
                          <a:effectLst/>
                          <a:latin typeface="+mn-lt"/>
                          <a:ea typeface="Times New Roman" panose="02020603050405020304" pitchFamily="18" charset="0"/>
                          <a:cs typeface="Times New Roman" panose="02020603050405020304" pitchFamily="18" charset="0"/>
                        </a:rPr>
                        <a:t>1 bod</a:t>
                      </a:r>
                      <a:endParaRPr lang="cs-CZ" sz="900">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2795660"/>
                  </a:ext>
                </a:extLst>
              </a:tr>
              <a:tr h="270419">
                <a:tc>
                  <a:txBody>
                    <a:bodyPr/>
                    <a:lstStyle/>
                    <a:p>
                      <a:pPr algn="just">
                        <a:spcBef>
                          <a:spcPts val="300"/>
                        </a:spcBef>
                        <a:spcAft>
                          <a:spcPts val="300"/>
                        </a:spcAft>
                      </a:pPr>
                      <a:r>
                        <a:rPr lang="cs-CZ" sz="900" b="true" dirty="false">
                          <a:solidFill>
                            <a:schemeClr val="tx1"/>
                          </a:solidFill>
                          <a:effectLst/>
                          <a:latin typeface="+mn-lt"/>
                          <a:ea typeface="Arial" panose="020B0604020202020204" pitchFamily="34" charset="0"/>
                          <a:cs typeface="Times New Roman" panose="02020603050405020304" pitchFamily="18" charset="0"/>
                        </a:rPr>
                        <a:t>Vážné dlouhodobé zdravotní problémy</a:t>
                      </a:r>
                      <a:r>
                        <a:rPr lang="cs-CZ" sz="900" dirty="false">
                          <a:solidFill>
                            <a:schemeClr val="tx1"/>
                          </a:solidFill>
                          <a:effectLst/>
                          <a:latin typeface="+mn-lt"/>
                          <a:ea typeface="Arial" panose="020B0604020202020204" pitchFamily="34" charset="0"/>
                          <a:cs typeface="Times New Roman" panose="02020603050405020304" pitchFamily="18" charset="0"/>
                        </a:rPr>
                        <a:t> (včetně mentálního postižení, ale vyjma duševního onemocnění) komplikující běžné zařazení do společnosti – viditelné nebo doložené zdravotní dokumentací.</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a:solidFill>
                            <a:schemeClr val="tx1"/>
                          </a:solidFill>
                          <a:effectLst/>
                          <a:latin typeface="+mn-lt"/>
                          <a:ea typeface="Times New Roman" panose="02020603050405020304" pitchFamily="18" charset="0"/>
                          <a:cs typeface="Times New Roman" panose="02020603050405020304" pitchFamily="18" charset="0"/>
                        </a:rPr>
                        <a:t>1 bod</a:t>
                      </a:r>
                      <a:endParaRPr lang="cs-CZ" sz="900">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8938587"/>
                  </a:ext>
                </a:extLst>
              </a:tr>
              <a:tr h="338023">
                <a:tc>
                  <a:txBody>
                    <a:bodyPr/>
                    <a:lstStyle/>
                    <a:p>
                      <a:pPr algn="just">
                        <a:spcBef>
                          <a:spcPts val="300"/>
                        </a:spcBef>
                        <a:spcAft>
                          <a:spcPts val="300"/>
                        </a:spcAft>
                      </a:pPr>
                      <a:r>
                        <a:rPr lang="cs-CZ" sz="900" b="true" dirty="false">
                          <a:solidFill>
                            <a:schemeClr val="tx1"/>
                          </a:solidFill>
                          <a:effectLst/>
                          <a:latin typeface="+mn-lt"/>
                          <a:ea typeface="Arial" panose="020B0604020202020204" pitchFamily="34" charset="0"/>
                          <a:cs typeface="Times New Roman" panose="02020603050405020304" pitchFamily="18" charset="0"/>
                        </a:rPr>
                        <a:t>Duševní onemocnění</a:t>
                      </a:r>
                      <a:r>
                        <a:rPr lang="cs-CZ" sz="900" dirty="false">
                          <a:solidFill>
                            <a:schemeClr val="tx1"/>
                          </a:solidFill>
                          <a:effectLst/>
                          <a:latin typeface="+mn-lt"/>
                          <a:ea typeface="Arial" panose="020B0604020202020204" pitchFamily="34" charset="0"/>
                          <a:cs typeface="Times New Roman" panose="02020603050405020304" pitchFamily="18" charset="0"/>
                        </a:rPr>
                        <a:t> – dlouhodobé závažné (SMI) – přiznané/viditelné nebo doložené zdravotní dokumentací, nebo spolupráce s psychiatrem, nebo tým popíše vlastní diagnostický nástroj, který používá a použil pro diagnostiku duševního onemocnění u konkrétního klienta. </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a:solidFill>
                            <a:schemeClr val="tx1"/>
                          </a:solidFill>
                          <a:effectLst/>
                          <a:latin typeface="+mn-lt"/>
                          <a:ea typeface="Times New Roman" panose="02020603050405020304" pitchFamily="18" charset="0"/>
                          <a:cs typeface="Times New Roman" panose="02020603050405020304" pitchFamily="18" charset="0"/>
                        </a:rPr>
                        <a:t>1 bod</a:t>
                      </a:r>
                      <a:endParaRPr lang="cs-CZ" sz="900">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1940443"/>
                  </a:ext>
                </a:extLst>
              </a:tr>
              <a:tr h="676046">
                <a:tc>
                  <a:txBody>
                    <a:bodyPr/>
                    <a:lstStyle/>
                    <a:p>
                      <a:pPr algn="just">
                        <a:spcBef>
                          <a:spcPts val="300"/>
                        </a:spcBef>
                        <a:spcAft>
                          <a:spcPts val="300"/>
                        </a:spcAft>
                      </a:pPr>
                      <a:r>
                        <a:rPr lang="cs-CZ" sz="900" b="true" dirty="false">
                          <a:solidFill>
                            <a:schemeClr val="tx1"/>
                          </a:solidFill>
                          <a:effectLst/>
                          <a:latin typeface="+mn-lt"/>
                          <a:ea typeface="Arial" panose="020B0604020202020204" pitchFamily="34" charset="0"/>
                          <a:cs typeface="Times New Roman" panose="02020603050405020304" pitchFamily="18" charset="0"/>
                        </a:rPr>
                        <a:t>Opakované ukončení poskytování sociální služby z důvodu neplnění jejích pravidel,  nebo z důvodu nespolupráce klienta/neplnění individuálního plánu </a:t>
                      </a:r>
                      <a:r>
                        <a:rPr lang="cs-CZ" sz="900" dirty="false">
                          <a:solidFill>
                            <a:schemeClr val="tx1"/>
                          </a:solidFill>
                          <a:effectLst/>
                          <a:latin typeface="+mn-lt"/>
                          <a:ea typeface="Arial" panose="020B0604020202020204" pitchFamily="34" charset="0"/>
                          <a:cs typeface="Times New Roman" panose="02020603050405020304" pitchFamily="18" charset="0"/>
                        </a:rPr>
                        <a:t>– nejméně 2x v posledním roce nebo 3x v posledních 2 letech ukončen pobyt v azylovém domě z důvodu neplnění pravidel azylového domu nebo, nejméně 2x v posledním roce nebo 3x v posledních 2 letech ukončena spolupráce s jinou sociální službou z důvodu nespolupráce klienta/neplnění individuálního plánu, </a:t>
                      </a:r>
                      <a:r>
                        <a:rPr lang="cs-CZ" sz="900" b="true" dirty="false">
                          <a:solidFill>
                            <a:schemeClr val="tx1"/>
                          </a:solidFill>
                          <a:effectLst/>
                          <a:latin typeface="+mn-lt"/>
                          <a:ea typeface="Arial" panose="020B0604020202020204" pitchFamily="34" charset="0"/>
                          <a:cs typeface="Times New Roman" panose="02020603050405020304" pitchFamily="18" charset="0"/>
                        </a:rPr>
                        <a:t>nebo dosavadní nespolupráce se sociální službou </a:t>
                      </a:r>
                      <a:r>
                        <a:rPr lang="cs-CZ" sz="900" dirty="false">
                          <a:solidFill>
                            <a:schemeClr val="tx1"/>
                          </a:solidFill>
                          <a:effectLst/>
                          <a:latin typeface="+mn-lt"/>
                          <a:ea typeface="Arial" panose="020B0604020202020204" pitchFamily="34" charset="0"/>
                          <a:cs typeface="Times New Roman" panose="02020603050405020304" pitchFamily="18" charset="0"/>
                        </a:rPr>
                        <a:t>– sociální služby jsou pro klienty </a:t>
                      </a:r>
                      <a:r>
                        <a:rPr lang="cs-CZ" sz="900" dirty="false" err="true">
                          <a:solidFill>
                            <a:schemeClr val="tx1"/>
                          </a:solidFill>
                          <a:effectLst/>
                          <a:latin typeface="+mn-lt"/>
                          <a:ea typeface="Arial" panose="020B0604020202020204" pitchFamily="34" charset="0"/>
                          <a:cs typeface="Times New Roman" panose="02020603050405020304" pitchFamily="18" charset="0"/>
                        </a:rPr>
                        <a:t>vysokoprahé</a:t>
                      </a:r>
                      <a:r>
                        <a:rPr lang="cs-CZ" sz="900" dirty="false">
                          <a:solidFill>
                            <a:schemeClr val="tx1"/>
                          </a:solidFill>
                          <a:effectLst/>
                          <a:latin typeface="+mn-lt"/>
                          <a:ea typeface="Arial" panose="020B0604020202020204" pitchFamily="34" charset="0"/>
                          <a:cs typeface="Times New Roman" panose="02020603050405020304" pitchFamily="18" charset="0"/>
                        </a:rPr>
                        <a:t> nebo obtížně dostupné.</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a:solidFill>
                            <a:schemeClr val="tx1"/>
                          </a:solidFill>
                          <a:effectLst/>
                          <a:latin typeface="+mn-lt"/>
                          <a:ea typeface="Times New Roman" panose="02020603050405020304" pitchFamily="18" charset="0"/>
                          <a:cs typeface="Times New Roman" panose="02020603050405020304" pitchFamily="18" charset="0"/>
                        </a:rPr>
                        <a:t>1 bod</a:t>
                      </a:r>
                      <a:endParaRPr lang="cs-CZ" sz="900">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968179"/>
                  </a:ext>
                </a:extLst>
              </a:tr>
              <a:tr h="0">
                <a:tc>
                  <a:txBody>
                    <a:bodyPr/>
                    <a:lstStyle/>
                    <a:p>
                      <a:pPr algn="just">
                        <a:spcBef>
                          <a:spcPts val="300"/>
                        </a:spcBef>
                        <a:spcAft>
                          <a:spcPts val="300"/>
                        </a:spcAft>
                      </a:pPr>
                      <a:r>
                        <a:rPr lang="cs-CZ" sz="900" dirty="false">
                          <a:solidFill>
                            <a:schemeClr val="tx1"/>
                          </a:solidFill>
                          <a:effectLst/>
                          <a:latin typeface="+mn-lt"/>
                          <a:ea typeface="Arial" panose="020B0604020202020204" pitchFamily="34" charset="0"/>
                          <a:cs typeface="Times New Roman" panose="02020603050405020304" pitchFamily="18" charset="0"/>
                        </a:rPr>
                        <a:t>Prožitá </a:t>
                      </a:r>
                      <a:r>
                        <a:rPr lang="cs-CZ" sz="900" b="true" dirty="false">
                          <a:solidFill>
                            <a:schemeClr val="tx1"/>
                          </a:solidFill>
                          <a:effectLst/>
                          <a:latin typeface="+mn-lt"/>
                          <a:ea typeface="Arial" panose="020B0604020202020204" pitchFamily="34" charset="0"/>
                          <a:cs typeface="Times New Roman" panose="02020603050405020304" pitchFamily="18" charset="0"/>
                        </a:rPr>
                        <a:t>traumatická událost, či aktuální vysoká míra stresu</a:t>
                      </a:r>
                      <a:r>
                        <a:rPr lang="cs-CZ" sz="900" dirty="false">
                          <a:solidFill>
                            <a:schemeClr val="tx1"/>
                          </a:solidFill>
                          <a:effectLst/>
                          <a:latin typeface="+mn-lt"/>
                          <a:ea typeface="Arial" panose="020B0604020202020204" pitchFamily="34" charset="0"/>
                          <a:cs typeface="Times New Roman" panose="02020603050405020304" pitchFamily="18" charset="0"/>
                        </a:rPr>
                        <a:t> vyžadující terapeutickou práci.</a:t>
                      </a:r>
                      <a:endParaRPr lang="cs-CZ" sz="900" dirty="false">
                        <a:solidFill>
                          <a:schemeClr val="tx1"/>
                        </a:solidFill>
                        <a:effectLst/>
                        <a:latin typeface="+mn-lt"/>
                        <a:ea typeface="Calibri" panose="020F0502020204030204" pitchFamily="34" charset="0"/>
                        <a:cs typeface="Times New Roman" panose="02020603050405020304" pitchFamily="18" charset="0"/>
                      </a:endParaRPr>
                    </a:p>
                    <a:p>
                      <a:pPr algn="just">
                        <a:spcBef>
                          <a:spcPts val="300"/>
                        </a:spcBef>
                        <a:spcAft>
                          <a:spcPts val="300"/>
                        </a:spcAft>
                      </a:pPr>
                      <a:r>
                        <a:rPr lang="cs-CZ" sz="900" dirty="false">
                          <a:solidFill>
                            <a:schemeClr val="tx1"/>
                          </a:solidFill>
                          <a:effectLst/>
                          <a:latin typeface="+mn-lt"/>
                          <a:ea typeface="Arial" panose="020B0604020202020204" pitchFamily="34" charset="0"/>
                          <a:cs typeface="Times New Roman" panose="02020603050405020304" pitchFamily="18" charset="0"/>
                        </a:rPr>
                        <a:t>Bezprostřední traumatické události: život s někým, kdo daného člověka zneužívá nebo šikanuje, život s násilným členem domácnosti, aktuálně prožívaný rozvod nebo úmrtí blízké osoby, odebrání dětí, za poslední dva roky se stal/a obětí násilí (včetně sexuálního), za poslední rok se stal obětí přírodní katastrofy nebo dopravní nehody, aktuálně prochází tranzicí, v životě byl vystaven opakované rasové diskriminaci nebo byl obětí rasových útoků apod.</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spcBef>
                          <a:spcPts val="300"/>
                        </a:spcBef>
                        <a:spcAft>
                          <a:spcPts val="300"/>
                        </a:spcAft>
                      </a:pPr>
                      <a:r>
                        <a:rPr lang="cs-CZ" sz="900" dirty="false">
                          <a:solidFill>
                            <a:schemeClr val="tx1"/>
                          </a:solidFill>
                          <a:effectLst/>
                          <a:latin typeface="+mn-lt"/>
                          <a:ea typeface="Times New Roman" panose="02020603050405020304" pitchFamily="18" charset="0"/>
                          <a:cs typeface="Times New Roman" panose="02020603050405020304" pitchFamily="18" charset="0"/>
                        </a:rPr>
                        <a:t>1 bod</a:t>
                      </a:r>
                      <a:endParaRPr lang="cs-CZ" sz="900" dirty="false">
                        <a:solidFill>
                          <a:schemeClr val="tx1"/>
                        </a:solidFill>
                        <a:effectLst/>
                        <a:latin typeface="+mn-lt"/>
                        <a:ea typeface="Calibri" panose="020F0502020204030204" pitchFamily="34" charset="0"/>
                        <a:cs typeface="Times New Roman" panose="02020603050405020304" pitchFamily="18" charset="0"/>
                      </a:endParaRPr>
                    </a:p>
                  </a:txBody>
                  <a:tcPr marL="25746" marR="2574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6986465"/>
                  </a:ext>
                </a:extLst>
              </a:tr>
            </a:tbl>
          </a:graphicData>
        </a:graphic>
      </p:graphicFrame>
      <p:sp>
        <p:nvSpPr>
          <p:cNvPr id="4" name="Zástupný symbol pro číslo snímku 3">
            <a:extLst>
              <a:ext uri="{FF2B5EF4-FFF2-40B4-BE49-F238E27FC236}">
                <a16:creationId xmlns:a16="http://schemas.microsoft.com/office/drawing/2014/main" id="{684B7D8B-CA08-CB55-FC1C-CC3BC4D0C7D8}"/>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
        <p:nvSpPr>
          <p:cNvPr id="10" name="Rectangle 4">
            <a:extLst>
              <a:ext uri="{FF2B5EF4-FFF2-40B4-BE49-F238E27FC236}">
                <a16:creationId xmlns:a16="http://schemas.microsoft.com/office/drawing/2014/main" id="{5F2F852C-EA5A-E71F-F3F6-18B83354D019}"/>
              </a:ext>
            </a:extLst>
          </p:cNvPr>
          <p:cNvSpPr>
            <a:spLocks noChangeArrowheads="true"/>
          </p:cNvSpPr>
          <p:nvPr/>
        </p:nvSpPr>
        <p:spPr bwMode="auto">
          <a:xfrm>
            <a:off x="3490913" y="1644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3206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OBSAZENOST bytů</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17</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5047536"/>
          </a:xfrm>
          <a:prstGeom prst="rect">
            <a:avLst/>
          </a:prstGeom>
          <a:noFill/>
        </p:spPr>
        <p:txBody>
          <a:bodyPr wrap="square">
            <a:spAutoFit/>
          </a:bodyPr>
          <a:lstStyle/>
          <a:p>
            <a:endParaRPr lang="cs-CZ" sz="1600" dirty="false"/>
          </a:p>
          <a:p>
            <a:endParaRPr lang="cs-CZ" dirty="false">
              <a:cs typeface="Times New Roman" panose="02020603050405020304" pitchFamily="18" charset="0"/>
            </a:endParaRPr>
          </a:p>
          <a:p>
            <a:pPr algn="just"/>
            <a:r>
              <a:rPr lang="cs-CZ" b="true" dirty="false">
                <a:cs typeface="Times New Roman" panose="02020603050405020304" pitchFamily="18" charset="0"/>
              </a:rPr>
              <a:t>Minimální počet nově zabydlených domácností/bytů zapojených do jednoho projektu žadatele je 12, s podmínkou obsazenosti týmu min. 2,0 úvazky na pozici klíčového pracovníka.</a:t>
            </a:r>
          </a:p>
          <a:p>
            <a:pPr algn="just"/>
            <a:endParaRPr lang="cs-CZ" sz="1600" dirty="false">
              <a:cs typeface="Times New Roman" panose="02020603050405020304" pitchFamily="18" charset="0"/>
            </a:endParaRPr>
          </a:p>
          <a:p>
            <a:pPr algn="just"/>
            <a:r>
              <a:rPr lang="cs-CZ" sz="1600" dirty="false">
                <a:cs typeface="Times New Roman" panose="02020603050405020304" pitchFamily="18" charset="0"/>
              </a:rPr>
              <a:t>V polovině realizační fáze je </a:t>
            </a:r>
            <a:r>
              <a:rPr lang="cs-CZ" sz="1600" u="sng" dirty="false">
                <a:cs typeface="Times New Roman" panose="02020603050405020304" pitchFamily="18" charset="0"/>
              </a:rPr>
              <a:t>doporučeno</a:t>
            </a:r>
            <a:r>
              <a:rPr lang="cs-CZ" sz="1600" dirty="false">
                <a:cs typeface="Times New Roman" panose="02020603050405020304" pitchFamily="18" charset="0"/>
              </a:rPr>
              <a:t> zajistit obsazenost bytů minimálně v rozsahu 50 %  (součet všech měsíců, kdy byly jednotlivé byty obsazeny, v poměru k součinu x měsíců a plánovaného počtu bytů). Zároveň při realizaci projektu je </a:t>
            </a:r>
            <a:r>
              <a:rPr lang="cs-CZ" sz="1600" u="sng" dirty="false">
                <a:cs typeface="Times New Roman" panose="02020603050405020304" pitchFamily="18" charset="0"/>
              </a:rPr>
              <a:t>doporučeno</a:t>
            </a:r>
            <a:r>
              <a:rPr lang="cs-CZ" sz="1600" dirty="false">
                <a:cs typeface="Times New Roman" panose="02020603050405020304" pitchFamily="18" charset="0"/>
              </a:rPr>
              <a:t>, aby </a:t>
            </a:r>
            <a:r>
              <a:rPr lang="cs-CZ" sz="1600" b="true" dirty="false">
                <a:cs typeface="Times New Roman" panose="02020603050405020304" pitchFamily="18" charset="0"/>
              </a:rPr>
              <a:t>100 % plánovaného počtu bytů bylo obsazeno klienty po dobu min. 1 roku </a:t>
            </a:r>
            <a:r>
              <a:rPr lang="cs-CZ" sz="1600" dirty="false">
                <a:cs typeface="Times New Roman" panose="02020603050405020304" pitchFamily="18" charset="0"/>
              </a:rPr>
              <a:t>a v závěru projektu by došlo k obsazení všech plánovaných bytů , resp. příjemce by měl mít v evidenci 100 % počtu nájemních smluv.</a:t>
            </a:r>
          </a:p>
          <a:p>
            <a:pPr algn="just"/>
            <a:endParaRPr lang="cs-CZ" sz="1600" dirty="false">
              <a:cs typeface="Times New Roman" panose="02020603050405020304" pitchFamily="18" charset="0"/>
            </a:endParaRPr>
          </a:p>
          <a:p>
            <a:pPr algn="just">
              <a:spcBef>
                <a:spcPts val="300"/>
              </a:spcBef>
              <a:spcAft>
                <a:spcPts val="300"/>
              </a:spcAft>
            </a:pPr>
            <a:r>
              <a:rPr lang="cs-CZ" sz="1600" u="sng" dirty="false">
                <a:effectLst/>
                <a:latin typeface="Arial" panose="020B0604020202020204" pitchFamily="34" charset="0"/>
                <a:ea typeface="Calibri" panose="020F0502020204030204" pitchFamily="34" charset="0"/>
                <a:cs typeface="Times New Roman" panose="02020603050405020304" pitchFamily="18" charset="0"/>
              </a:rPr>
              <a:t>Umístění bytu:</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Byt je umístěný v místě s dostupnou veřejnou dopravou a občanským vybavením (pro vzdělávání, výchovu, sociální služby a péči o rodinu, zdravotní služby, kulturu, veřejnou správu a ochranu obyvatelstva).</a:t>
            </a:r>
          </a:p>
          <a:p>
            <a:pPr algn="just"/>
            <a:endParaRPr lang="cs-CZ" sz="1600" dirty="false">
              <a:solidFill>
                <a:schemeClr val="bg1">
                  <a:lumMod val="10000"/>
                </a:schemeClr>
              </a:solidFill>
              <a:ea typeface="Calibri" panose="020F0502020204030204" pitchFamily="34" charset="0"/>
            </a:endParaRPr>
          </a:p>
          <a:p>
            <a:endParaRPr lang="cs-CZ" sz="1600" dirty="false">
              <a:solidFill>
                <a:schemeClr val="bg1">
                  <a:lumMod val="10000"/>
                </a:schemeClr>
              </a:solidFill>
              <a:effectLst/>
              <a:ea typeface="Calibri" panose="020F0502020204030204" pitchFamily="34" charset="0"/>
            </a:endParaRPr>
          </a:p>
        </p:txBody>
      </p:sp>
    </p:spTree>
    <p:extLst>
      <p:ext uri="{BB962C8B-B14F-4D97-AF65-F5344CB8AC3E}">
        <p14:creationId xmlns:p14="http://schemas.microsoft.com/office/powerpoint/2010/main" val="219999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Segregace a koncentrace</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07504" y="1308754"/>
            <a:ext cx="8856984" cy="6093976"/>
          </a:xfrm>
          <a:prstGeom prst="rect">
            <a:avLst/>
          </a:prstGeom>
          <a:noFill/>
        </p:spPr>
        <p:txBody>
          <a:bodyPr wrap="square">
            <a:spAutoFit/>
          </a:bodyPr>
          <a:lstStyle/>
          <a:p>
            <a:endParaRPr lang="cs-CZ" sz="1800" dirty="false">
              <a:effectLst/>
              <a:latin typeface="Arial" panose="020B0604020202020204" pitchFamily="34" charset="0"/>
              <a:ea typeface="Arial" panose="020B0604020202020204" pitchFamily="34" charset="0"/>
            </a:endParaRPr>
          </a:p>
          <a:p>
            <a:pPr algn="just"/>
            <a:r>
              <a:rPr lang="cs-CZ" dirty="false"/>
              <a:t>Žadatel/příjemce povinen vždy </a:t>
            </a:r>
            <a:r>
              <a:rPr lang="cs-CZ" u="sng" dirty="false"/>
              <a:t>naplnit </a:t>
            </a:r>
            <a:r>
              <a:rPr lang="cs-CZ" b="true" u="sng" dirty="false"/>
              <a:t>tato kritéria </a:t>
            </a:r>
            <a:endParaRPr lang="cs-CZ" b="true" u="sng" dirty="false">
              <a:latin typeface="Arial" panose="020B0604020202020204" pitchFamily="34" charset="0"/>
            </a:endParaRPr>
          </a:p>
          <a:p>
            <a:pPr algn="just"/>
            <a:endParaRPr lang="cs-CZ" b="true" u="sng" dirty="false">
              <a:effectLst/>
              <a:latin typeface="Arial" panose="020B0604020202020204" pitchFamily="34" charset="0"/>
              <a:ea typeface="Arial" panose="020B0604020202020204" pitchFamily="34" charset="0"/>
            </a:endParaRPr>
          </a:p>
          <a:p>
            <a:pPr algn="just"/>
            <a:r>
              <a:rPr lang="cs-CZ" b="true" dirty="false"/>
              <a:t>Limit segregace </a:t>
            </a:r>
            <a:r>
              <a:rPr lang="cs-CZ" dirty="false"/>
              <a:t>pro danou adresu zjistí žadatel pomocí seznamu základních sídelních jednotek (dále jen „ZSJ“) s vysokou a extrémní mírou rezidenční segregace, který je zveřejněn na stránkách www.esfcr.cz  v rámci vyhlášené výzvy. Seznam lokalit segregace je stažen ke dni vyhlášení výzvy z webových stránek MMR, seznam je vytvořen na základě certifikované „Metodiky identifikace lokalit segregace“. </a:t>
            </a:r>
          </a:p>
          <a:p>
            <a:pPr algn="just"/>
            <a:endParaRPr lang="cs-CZ" dirty="false"/>
          </a:p>
          <a:p>
            <a:pPr algn="just"/>
            <a:r>
              <a:rPr lang="cs-CZ" dirty="false"/>
              <a:t>Bytové portfolio realizátora bude obsahovat maximálně 30 % bytů v ZSJ s vysokou mírou rezidenční segregace a maximálně 10 % bytů v ZSJ s extrémní mírou rezidenční segregace.</a:t>
            </a:r>
          </a:p>
          <a:p>
            <a:pPr algn="just"/>
            <a:endParaRPr lang="cs-CZ" dirty="false"/>
          </a:p>
          <a:p>
            <a:pPr algn="just" fontAlgn="base"/>
            <a:r>
              <a:rPr lang="cs-CZ" dirty="false"/>
              <a:t>Pokud se adresa v seznamu nenachází, </a:t>
            </a:r>
            <a:r>
              <a:rPr lang="cs-CZ" u="sng" dirty="false"/>
              <a:t>je </a:t>
            </a:r>
            <a:r>
              <a:rPr lang="cs-CZ" b="true" u="sng" dirty="false"/>
              <a:t>limit koncentrace </a:t>
            </a:r>
            <a:r>
              <a:rPr lang="cs-CZ" dirty="false"/>
              <a:t>zapsaných bytů </a:t>
            </a:r>
            <a:r>
              <a:rPr lang="cs-CZ" u="sng" dirty="false"/>
              <a:t>na jeden vchod </a:t>
            </a:r>
            <a:r>
              <a:rPr lang="cs-CZ" b="true" u="sng" dirty="false"/>
              <a:t>20 %</a:t>
            </a:r>
            <a:r>
              <a:rPr lang="cs-CZ" b="true" dirty="false"/>
              <a:t> </a:t>
            </a:r>
            <a:r>
              <a:rPr lang="cs-CZ" dirty="false"/>
              <a:t>(zaokrouhleno, avšak vždy alespoň jeden byt). Pokud se adresa nachází mezi </a:t>
            </a:r>
            <a:r>
              <a:rPr lang="cs-CZ" u="sng" dirty="false"/>
              <a:t>ZSJ s vysokou mírou rezidenční segregace, je tento limit </a:t>
            </a:r>
            <a:r>
              <a:rPr lang="cs-CZ" b="true" u="sng" dirty="false"/>
              <a:t>15 %</a:t>
            </a:r>
            <a:r>
              <a:rPr lang="cs-CZ" u="sng" dirty="false"/>
              <a:t> </a:t>
            </a:r>
            <a:r>
              <a:rPr lang="cs-CZ" dirty="false"/>
              <a:t>(zaokrouhleno, avšak vždy alespoň jeden byt). Pokud se adresa nachází mezi </a:t>
            </a:r>
            <a:r>
              <a:rPr lang="cs-CZ" u="sng" dirty="false"/>
              <a:t>ZSJ s extrémní mírou rezidenční segregace, je tento limit </a:t>
            </a:r>
            <a:r>
              <a:rPr lang="cs-CZ" b="true" u="sng" dirty="false"/>
              <a:t>10 %</a:t>
            </a:r>
            <a:r>
              <a:rPr lang="cs-CZ" u="sng" dirty="false"/>
              <a:t> </a:t>
            </a:r>
            <a:r>
              <a:rPr lang="cs-CZ" dirty="false"/>
              <a:t>(zaokrouhleno, avšak vždy alespoň jeden byt). </a:t>
            </a:r>
          </a:p>
          <a:p>
            <a:pPr algn="just"/>
            <a:endParaRPr lang="cs-CZ" sz="1600" dirty="false">
              <a:solidFill>
                <a:schemeClr val="bg1">
                  <a:lumMod val="10000"/>
                </a:schemeClr>
              </a:solidFill>
            </a:endParaRPr>
          </a:p>
          <a:p>
            <a:endParaRPr lang="cs-CZ" sz="1600" dirty="false">
              <a:solidFill>
                <a:schemeClr val="bg1">
                  <a:lumMod val="10000"/>
                </a:schemeClr>
              </a:solidFill>
            </a:endParaRPr>
          </a:p>
          <a:p>
            <a:endParaRPr lang="cs-CZ" sz="1600" dirty="false">
              <a:solidFill>
                <a:schemeClr val="bg1">
                  <a:lumMod val="10000"/>
                </a:schemeClr>
              </a:solidFill>
            </a:endParaRPr>
          </a:p>
        </p:txBody>
      </p:sp>
    </p:spTree>
    <p:extLst>
      <p:ext uri="{BB962C8B-B14F-4D97-AF65-F5344CB8AC3E}">
        <p14:creationId xmlns:p14="http://schemas.microsoft.com/office/powerpoint/2010/main" val="2569111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POŽADAVKY NA BYTY</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19</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0" y="1080000"/>
            <a:ext cx="8964488" cy="6432530"/>
          </a:xfrm>
          <a:prstGeom prst="rect">
            <a:avLst/>
          </a:prstGeom>
          <a:noFill/>
        </p:spPr>
        <p:txBody>
          <a:bodyPr wrap="square">
            <a:spAutoFit/>
          </a:bodyPr>
          <a:lstStyle/>
          <a:p>
            <a:r>
              <a:rPr lang="cs-CZ" sz="1800" u="sng" dirty="false">
                <a:effectLst/>
                <a:latin typeface="Arial" panose="020B0604020202020204" pitchFamily="34" charset="0"/>
                <a:ea typeface="Calibri" panose="020F0502020204030204" pitchFamily="34" charset="0"/>
              </a:rPr>
              <a:t>minimální kritéria bytu zařazeného do projektu</a:t>
            </a:r>
            <a:endParaRPr lang="cs-CZ" dirty="false">
              <a:solidFill>
                <a:schemeClr val="bg1">
                  <a:lumMod val="10000"/>
                </a:schemeClr>
              </a:solidFill>
              <a:latin typeface="Arial" panose="020B0604020202020204" pitchFamily="34" charset="0"/>
              <a:ea typeface="Calibri" panose="020F0502020204030204" pitchFamily="34" charset="0"/>
            </a:endParaRP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Součet podlahové plochy obytných místností činí nejméně 16 m</a:t>
            </a:r>
            <a:r>
              <a:rPr lang="cs-CZ" sz="1400" baseline="30000" dirty="false">
                <a:effectLst/>
                <a:latin typeface="Arial" panose="020B0604020202020204" pitchFamily="34" charset="0"/>
                <a:ea typeface="Arial" panose="020B0604020202020204" pitchFamily="34" charset="0"/>
                <a:cs typeface="Arial" panose="020B0604020202020204" pitchFamily="34" charset="0"/>
              </a:rPr>
              <a:t>2</a:t>
            </a:r>
            <a:r>
              <a:rPr lang="cs-CZ" sz="1400" dirty="false">
                <a:effectLst/>
                <a:latin typeface="Arial" panose="020B0604020202020204" pitchFamily="34" charset="0"/>
                <a:ea typeface="Arial" panose="020B0604020202020204" pitchFamily="34" charset="0"/>
                <a:cs typeface="Arial" panose="020B0604020202020204" pitchFamily="34" charset="0"/>
              </a:rPr>
              <a:t> a podlahová plocha nejméně jedné obytné místnosti činí nejméně 8 m</a:t>
            </a:r>
            <a:r>
              <a:rPr lang="cs-CZ" sz="1400" baseline="30000" dirty="false">
                <a:effectLst/>
                <a:latin typeface="Arial" panose="020B0604020202020204" pitchFamily="34" charset="0"/>
                <a:ea typeface="Arial" panose="020B0604020202020204" pitchFamily="34" charset="0"/>
                <a:cs typeface="Arial" panose="020B0604020202020204" pitchFamily="34" charset="0"/>
              </a:rPr>
              <a:t>2</a:t>
            </a:r>
            <a:r>
              <a:rPr lang="cs-CZ" sz="1400" dirty="false">
                <a:effectLst/>
                <a:latin typeface="Arial" panose="020B0604020202020204" pitchFamily="34" charset="0"/>
                <a:ea typeface="Arial" panose="020B0604020202020204" pitchFamily="34" charset="0"/>
                <a:cs typeface="Arial" panose="020B0604020202020204" pitchFamily="34" charset="0"/>
              </a:rPr>
              <a:t>; u místností se šikmými stropy se do podlahové plochy obytné místnosti nezapočítává plocha se světlou výškou menší než 1,2 m.</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je vybaven alespoň umyvadlem, záchodovou mísou, sprchou nebo vanou, kuchyňskou linkou a spotřebičem umožňujícím uvaření pokrmů (varnou deskou, odděleným sporákem, nebo elektrickým vařičem nezabudovaným do kuchyňské linky).</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je uzamykatelný, nechybí funkční dveře a okna.</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je napojen na funkční distribuční síť pitné vody (vodovod) nebo je zajištěn neomezený přímý přístup k pitné vodě.</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V bytě je možný odběr elektrické energie. </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V bytě je možný odběr teplé vody nebo je v bytě zařízení pro výrobu teplé vody (kotel, bojler apod.).</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má funkční vytápění s možností regulace tepla.</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V bytě nejsou závady ohrožující život nebo zdraví osob, např. trhliny v nosných konstrukcích (stěny, sloupy, stropy apod.), poškozené rozvody elektřiny nebo plynu atp.</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V bytě jsou splněny základní požadavky požární bezpečnosti.</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je bez většího množství plísní nebo jiných poškození omítky, které lze vyhodnotit jako ohrožující zdraví obyvatel bytu.</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V bytě jsou řádně prováděna nařízená protiepidemická opatření (dezinfekce, dezinsekce, deratizace apod.).</a:t>
            </a:r>
          </a:p>
          <a:p>
            <a:pPr marL="342900" lvl="0" indent="-342900" algn="just">
              <a:spcBef>
                <a:spcPts val="300"/>
              </a:spcBef>
              <a:spcAft>
                <a:spcPts val="300"/>
              </a:spcAft>
              <a:buFont typeface="Symbol" panose="05050102010706020507" pitchFamily="18" charset="2"/>
              <a:buChar char="-"/>
            </a:pPr>
            <a:r>
              <a:rPr lang="cs-CZ" sz="1400" dirty="false">
                <a:effectLst/>
                <a:latin typeface="Arial" panose="020B0604020202020204" pitchFamily="34" charset="0"/>
                <a:ea typeface="Arial" panose="020B0604020202020204" pitchFamily="34" charset="0"/>
                <a:cs typeface="Arial" panose="020B0604020202020204" pitchFamily="34" charset="0"/>
              </a:rPr>
              <a:t>Byt se nachází v domě bez vad, které by ohrožovaly obyvatele bytu na životě nebo zdraví.</a:t>
            </a:r>
          </a:p>
          <a:p>
            <a:pPr algn="just">
              <a:spcBef>
                <a:spcPts val="300"/>
              </a:spcBef>
              <a:spcAft>
                <a:spcPts val="300"/>
              </a:spcAft>
            </a:pPr>
            <a:r>
              <a:rPr lang="cs-CZ" sz="14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endParaRPr lang="cs-CZ" sz="1400" dirty="false">
              <a:effectLst/>
              <a:latin typeface="Arial" panose="020B0604020202020204" pitchFamily="34" charset="0"/>
              <a:ea typeface="Arial" panose="020B0604020202020204" pitchFamily="34" charset="0"/>
              <a:cs typeface="Arial" panose="020B0604020202020204" pitchFamily="34" charset="0"/>
            </a:endParaRPr>
          </a:p>
          <a:p>
            <a:pPr lvl="0"/>
            <a:endParaRPr lang="cs-CZ" sz="1600" dirty="false">
              <a:highlight>
                <a:srgbClr val="FFFF00"/>
              </a:highlight>
            </a:endParaRPr>
          </a:p>
        </p:txBody>
      </p:sp>
    </p:spTree>
    <p:extLst>
      <p:ext uri="{BB962C8B-B14F-4D97-AF65-F5344CB8AC3E}">
        <p14:creationId xmlns:p14="http://schemas.microsoft.com/office/powerpoint/2010/main" val="2484290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OBSAH SEMINÁŘE</a:t>
            </a:r>
          </a:p>
        </p:txBody>
      </p:sp>
      <p:sp>
        <p:nvSpPr>
          <p:cNvPr id="3" name="Zástupný symbol pro obsah 2"/>
          <p:cNvSpPr>
            <a:spLocks noGrp="true"/>
          </p:cNvSpPr>
          <p:nvPr>
            <p:ph idx="1"/>
          </p:nvPr>
        </p:nvSpPr>
        <p:spPr>
          <a:xfrm>
            <a:off x="540000" y="1484784"/>
            <a:ext cx="8064000" cy="4392488"/>
          </a:xfrm>
        </p:spPr>
        <p:txBody>
          <a:bodyPr/>
          <a:lstStyle/>
          <a:p>
            <a:pPr>
              <a:lnSpc>
                <a:spcPct val="100000"/>
              </a:lnSpc>
            </a:pPr>
            <a:endParaRPr lang="cs-CZ" altLang="cs-CZ" sz="1400" dirty="false"/>
          </a:p>
          <a:p>
            <a:pPr>
              <a:lnSpc>
                <a:spcPct val="100000"/>
              </a:lnSpc>
            </a:pPr>
            <a:r>
              <a:rPr lang="cs-CZ" altLang="cs-CZ" sz="1800" dirty="false"/>
              <a:t>Kde hledat informace</a:t>
            </a:r>
          </a:p>
          <a:p>
            <a:pPr>
              <a:lnSpc>
                <a:spcPct val="100000"/>
              </a:lnSpc>
            </a:pPr>
            <a:r>
              <a:rPr lang="cs-CZ" altLang="cs-CZ" sz="1800" dirty="false"/>
              <a:t>Výzva č.064 – žadatelé, partnerství…</a:t>
            </a:r>
          </a:p>
          <a:p>
            <a:pPr>
              <a:lnSpc>
                <a:spcPct val="100000"/>
              </a:lnSpc>
            </a:pPr>
            <a:r>
              <a:rPr lang="cs-CZ" altLang="cs-CZ" sz="1800" dirty="false"/>
              <a:t>Cílové skupiny</a:t>
            </a:r>
          </a:p>
          <a:p>
            <a:pPr>
              <a:lnSpc>
                <a:spcPct val="100000"/>
              </a:lnSpc>
            </a:pPr>
            <a:r>
              <a:rPr lang="cs-CZ" altLang="cs-CZ" sz="1800" dirty="false"/>
              <a:t>Věcné zaměření výzvy – aktivity, fáze projektu, příklady výstupů…</a:t>
            </a:r>
          </a:p>
          <a:p>
            <a:pPr>
              <a:lnSpc>
                <a:spcPct val="100000"/>
              </a:lnSpc>
            </a:pPr>
            <a:r>
              <a:rPr lang="cs-CZ" altLang="cs-CZ" sz="1800" dirty="false"/>
              <a:t>Udržitelnost</a:t>
            </a:r>
          </a:p>
          <a:p>
            <a:pPr>
              <a:lnSpc>
                <a:spcPct val="100000"/>
              </a:lnSpc>
            </a:pPr>
            <a:r>
              <a:rPr lang="cs-CZ" altLang="cs-CZ" sz="1800" dirty="false"/>
              <a:t>Indikátory</a:t>
            </a:r>
          </a:p>
          <a:p>
            <a:pPr>
              <a:lnSpc>
                <a:spcPct val="100000"/>
              </a:lnSpc>
            </a:pPr>
            <a:r>
              <a:rPr lang="cs-CZ" altLang="cs-CZ" sz="1800" dirty="false"/>
              <a:t>Žádost o podporu, přílohy, konzultace</a:t>
            </a:r>
          </a:p>
          <a:p>
            <a:pPr>
              <a:lnSpc>
                <a:spcPct val="100000"/>
              </a:lnSpc>
            </a:pPr>
            <a:r>
              <a:rPr lang="cs-CZ" altLang="cs-CZ" sz="1800" dirty="false"/>
              <a:t>Osobní náklady, realizační tým</a:t>
            </a:r>
          </a:p>
          <a:p>
            <a:pPr>
              <a:lnSpc>
                <a:spcPct val="100000"/>
              </a:lnSpc>
            </a:pPr>
            <a:r>
              <a:rPr lang="cs-CZ" altLang="cs-CZ" sz="1800" dirty="false"/>
              <a:t>Hodnocení a výběr projektů</a:t>
            </a:r>
          </a:p>
          <a:p>
            <a:pPr>
              <a:lnSpc>
                <a:spcPct val="100000"/>
              </a:lnSpc>
            </a:pPr>
            <a:r>
              <a:rPr lang="cs-CZ" altLang="cs-CZ" sz="1800" dirty="false"/>
              <a:t>Kontakty</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4010596647"/>
      </p:ext>
    </p:extLst>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Fáze projektu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89960" y="1268760"/>
            <a:ext cx="8784040" cy="6224781"/>
          </a:xfrm>
          <a:prstGeom prst="rect">
            <a:avLst/>
          </a:prstGeom>
          <a:noFill/>
        </p:spPr>
        <p:txBody>
          <a:bodyPr wrap="square">
            <a:spAutoFit/>
          </a:bodyPr>
          <a:lstStyle/>
          <a:p>
            <a:pPr algn="just">
              <a:spcBef>
                <a:spcPts val="300"/>
              </a:spcBef>
              <a:spcAft>
                <a:spcPts val="3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Projekt může být rozdělen </a:t>
            </a:r>
            <a:r>
              <a:rPr lang="cs-CZ" sz="1800" u="sng" dirty="false">
                <a:effectLst/>
                <a:latin typeface="Arial" panose="020B0604020202020204" pitchFamily="34" charset="0"/>
                <a:ea typeface="Calibri" panose="020F0502020204030204" pitchFamily="34" charset="0"/>
                <a:cs typeface="Times New Roman" panose="02020603050405020304" pitchFamily="18" charset="0"/>
              </a:rPr>
              <a:t>do dvou fází – </a:t>
            </a:r>
            <a:r>
              <a:rPr lang="cs-CZ" sz="1800" b="true" u="sng" dirty="false">
                <a:effectLst/>
                <a:latin typeface="Arial" panose="020B0604020202020204" pitchFamily="34" charset="0"/>
                <a:ea typeface="Calibri" panose="020F0502020204030204" pitchFamily="34" charset="0"/>
                <a:cs typeface="Times New Roman" panose="02020603050405020304" pitchFamily="18" charset="0"/>
              </a:rPr>
              <a:t>přípravné a realizační</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cs-CZ" sz="1800" dirty="false">
              <a:highlight>
                <a:srgbClr val="FFFF00"/>
              </a:highlight>
            </a:endParaRPr>
          </a:p>
          <a:p>
            <a:pPr marL="228600" indent="-228600" algn="just">
              <a:spcBef>
                <a:spcPts val="300"/>
              </a:spcBef>
              <a:spcAft>
                <a:spcPts val="300"/>
              </a:spcAft>
            </a:pPr>
            <a:r>
              <a:rPr lang="cs-CZ" sz="1600" b="true" dirty="false">
                <a:effectLst/>
                <a:latin typeface="Arial" panose="020B0604020202020204" pitchFamily="34" charset="0"/>
                <a:ea typeface="Calibri" panose="020F0502020204030204" pitchFamily="34" charset="0"/>
                <a:cs typeface="Times New Roman" panose="02020603050405020304" pitchFamily="18" charset="0"/>
              </a:rPr>
              <a:t>Přípravná fáze</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Délka přípravné fáze v měsících může být maximálně 1/6 doby realizace projektu</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Po celou dobu trvání přípravné fáze je možno hradit náklady na práci zpravidla nejvýše 1,5 úvazku z celého týmu, plné náklady na práci celého týmu je možné podporovat nejvýše v délce 3 měsíců přípravné fáze).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Délka přípravné fáze v měsících může být maximálně 1/6 doby realizace projektu. </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u="sng" dirty="false">
                <a:effectLst/>
                <a:latin typeface="Arial" panose="020B0604020202020204" pitchFamily="34" charset="0"/>
                <a:ea typeface="Calibri" panose="020F0502020204030204" pitchFamily="34" charset="0"/>
                <a:cs typeface="Times New Roman" panose="02020603050405020304" pitchFamily="18" charset="0"/>
              </a:rPr>
              <a:t>V přípravné fázi lze podpořit tyto aktivity:</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marL="215900" indent="-215900"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  zajištění disponibilních bytů, úpravy a vybavení bytů určených pro/s účastníky projektu </a:t>
            </a:r>
            <a:br>
              <a:rPr lang="cs-CZ" sz="1600" dirty="false">
                <a:effectLst/>
                <a:latin typeface="Arial" panose="020B0604020202020204" pitchFamily="34" charset="0"/>
                <a:ea typeface="Calibri" panose="020F0502020204030204" pitchFamily="34" charset="0"/>
                <a:cs typeface="Times New Roman" panose="02020603050405020304" pitchFamily="18" charset="0"/>
              </a:rPr>
            </a:br>
            <a:r>
              <a:rPr lang="cs-CZ" sz="1600" dirty="false">
                <a:effectLst/>
                <a:latin typeface="Arial" panose="020B0604020202020204" pitchFamily="34" charset="0"/>
                <a:ea typeface="Calibri" panose="020F0502020204030204" pitchFamily="34" charset="0"/>
                <a:cs typeface="Times New Roman" panose="02020603050405020304" pitchFamily="18" charset="0"/>
              </a:rPr>
              <a:t>(vč. vyhodnocení absorpční kapacity lokality a vyhodnocení maximálního počtu sociálních bytů na vchod),</a:t>
            </a:r>
          </a:p>
          <a:p>
            <a:pPr marL="215900" indent="-215900"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	výběr/upřesnění cílové skupiny a účastníků programu,</a:t>
            </a:r>
          </a:p>
          <a:p>
            <a:pPr marL="215900" indent="-215900"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	mapování individuálních potřeb podpory,</a:t>
            </a:r>
          </a:p>
          <a:p>
            <a:pPr marL="215900" indent="-215900"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	výběr a příprav projektového týmu, včetně vzdělávání týmu.</a:t>
            </a:r>
          </a:p>
          <a:p>
            <a:pPr algn="just">
              <a:spcBef>
                <a:spcPts val="300"/>
              </a:spcBef>
              <a:spcAft>
                <a:spcPts val="300"/>
              </a:spcAft>
            </a:pP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i="true" dirty="false">
                <a:effectLst/>
                <a:latin typeface="Arial" panose="020B0604020202020204" pitchFamily="34" charset="0"/>
                <a:ea typeface="Calibri" panose="020F0502020204030204" pitchFamily="34" charset="0"/>
                <a:cs typeface="Times New Roman" panose="02020603050405020304" pitchFamily="18" charset="0"/>
              </a:rPr>
              <a:t>Nezařazení přípravné fáze do žádosti o podporu není bráno jako nesplnění podmínek výzvy</a:t>
            </a:r>
            <a:r>
              <a:rPr lang="cs-CZ" sz="1600" dirty="false">
                <a:effectLst/>
                <a:latin typeface="Arial" panose="020B0604020202020204" pitchFamily="34" charset="0"/>
                <a:ea typeface="Calibri" panose="020F0502020204030204" pitchFamily="34" charset="0"/>
                <a:cs typeface="Times New Roman" panose="02020603050405020304" pitchFamily="18" charset="0"/>
              </a:rPr>
              <a:t>.</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marL="215900" indent="-215900"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300"/>
              </a:spcAft>
            </a:pPr>
            <a:r>
              <a:rPr lang="cs-CZ" sz="1800" i="true"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7892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Fáze projektu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179512" y="1370309"/>
            <a:ext cx="8784040" cy="4962897"/>
          </a:xfrm>
          <a:prstGeom prst="rect">
            <a:avLst/>
          </a:prstGeom>
          <a:noFill/>
        </p:spPr>
        <p:txBody>
          <a:bodyPr wrap="square">
            <a:spAutoFit/>
          </a:bodyPr>
          <a:lstStyle/>
          <a:p>
            <a:pPr marL="228600" indent="-228600" algn="just">
              <a:spcBef>
                <a:spcPts val="300"/>
              </a:spcBef>
              <a:spcAft>
                <a:spcPts val="300"/>
              </a:spcAft>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Realizační fáze</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Délka realizační fáze je nastavena minimálně na 5/6 doby realizace projektu. </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dirty="false">
                <a:effectLst/>
                <a:latin typeface="Arial" panose="020B0604020202020204" pitchFamily="34" charset="0"/>
                <a:ea typeface="Calibri" panose="020F0502020204030204" pitchFamily="34" charset="0"/>
                <a:cs typeface="Times New Roman" panose="02020603050405020304" pitchFamily="18" charset="0"/>
              </a:rPr>
              <a:t>V polovině realizační fáze je doporučeno zajistit obsazenost bytů minimálně v rozsahu </a:t>
            </a:r>
            <a:br>
              <a:rPr lang="cs-CZ" sz="1600" dirty="false">
                <a:effectLst/>
                <a:latin typeface="Arial" panose="020B0604020202020204" pitchFamily="34" charset="0"/>
                <a:ea typeface="Calibri" panose="020F0502020204030204" pitchFamily="34" charset="0"/>
                <a:cs typeface="Times New Roman" panose="02020603050405020304" pitchFamily="18" charset="0"/>
              </a:rPr>
            </a:br>
            <a:r>
              <a:rPr lang="cs-CZ" sz="1600" dirty="false">
                <a:effectLst/>
                <a:latin typeface="Arial" panose="020B0604020202020204" pitchFamily="34" charset="0"/>
                <a:ea typeface="Calibri" panose="020F0502020204030204" pitchFamily="34" charset="0"/>
                <a:cs typeface="Times New Roman" panose="02020603050405020304" pitchFamily="18" charset="0"/>
              </a:rPr>
              <a:t>50 %  (součet všech měsíců, kdy byly jednotlivé byty obsazeny, v poměru k součinu x měsíců a plánovaného počtu bytů). Zároveň při realizaci projektu je doporučeno, aby 100 % plánovaného počtu bytů bylo obsazeno klienty po dobu min. 1 roku a v závěru projektu by došlo k obsazení všech plánovaných bytů, resp. příjemce by měl mít v evidenci 100 % počtu nájemních smluv. </a:t>
            </a:r>
          </a:p>
          <a:p>
            <a:pPr algn="just">
              <a:spcBef>
                <a:spcPts val="300"/>
              </a:spcBef>
              <a:spcAft>
                <a:spcPts val="300"/>
              </a:spcAft>
            </a:pP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600" u="sng" dirty="false">
                <a:effectLst/>
                <a:latin typeface="Arial" panose="020B0604020202020204" pitchFamily="34" charset="0"/>
                <a:ea typeface="Calibri" panose="020F0502020204030204" pitchFamily="34" charset="0"/>
                <a:cs typeface="Times New Roman" panose="02020603050405020304" pitchFamily="18" charset="0"/>
              </a:rPr>
              <a:t>V realizační fázi lze podpořit tyto a další aktivity dle textu přílohy č. 1:</a:t>
            </a:r>
            <a:endParaRPr lang="cs-CZ" sz="16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 vyhledávání bytu,</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při nastěhování,</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zajišťování stavu bytu ve spolupráci s klientem, </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při zajištěním drobných oprav v bytě,</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při navazování a udržování dobrých sousedských vztahů (či jejich napravování),</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plánování a hospodaření v domácnosti, finanční plánování,</a:t>
            </a:r>
          </a:p>
          <a:p>
            <a:pPr marL="342900" lvl="0" indent="-342900" algn="just">
              <a:spcBef>
                <a:spcPts val="300"/>
              </a:spcBef>
              <a:spcAft>
                <a:spcPts val="0"/>
              </a:spcAft>
              <a:buFont typeface="Symbol" panose="05050102010706020507" pitchFamily="18" charset="2"/>
              <a:buChar char="-"/>
            </a:pPr>
            <a:r>
              <a:rPr lang="cs-CZ" sz="1600" dirty="false">
                <a:latin typeface="Arial" panose="020B0604020202020204" pitchFamily="34" charset="0"/>
                <a:cs typeface="Times New Roman" panose="02020603050405020304" pitchFamily="18" charset="0"/>
              </a:rPr>
              <a:t>podpora při řešení problémů souvisejících s neplacením, kontrola a správa plateb</a:t>
            </a:r>
          </a:p>
          <a:p>
            <a:pPr marL="285750" indent="-285750" algn="just">
              <a:spcBef>
                <a:spcPts val="300"/>
              </a:spcBef>
              <a:spcAft>
                <a:spcPts val="300"/>
              </a:spcAft>
              <a:buFont typeface="Arial" panose="020B0604020202020204" pitchFamily="34" charset="0"/>
              <a:buChar char="•"/>
            </a:pPr>
            <a:r>
              <a:rPr lang="cs-CZ" sz="1600" dirty="false">
                <a:latin typeface="Arial" panose="020B0604020202020204" pitchFamily="34" charset="0"/>
                <a:cs typeface="Times New Roman" panose="02020603050405020304" pitchFamily="18" charset="0"/>
              </a:rPr>
              <a:t>V realizační fázi lze podpořit celý realizační tým projektu</a:t>
            </a:r>
          </a:p>
        </p:txBody>
      </p:sp>
    </p:spTree>
    <p:extLst>
      <p:ext uri="{BB962C8B-B14F-4D97-AF65-F5344CB8AC3E}">
        <p14:creationId xmlns:p14="http://schemas.microsoft.com/office/powerpoint/2010/main" val="1207497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Fáze projektu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22</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251520" y="1370309"/>
            <a:ext cx="8712032" cy="5086008"/>
          </a:xfrm>
          <a:prstGeom prst="rect">
            <a:avLst/>
          </a:prstGeom>
          <a:noFill/>
        </p:spPr>
        <p:txBody>
          <a:bodyPr wrap="square">
            <a:spAutoFit/>
          </a:bodyPr>
          <a:lstStyle/>
          <a:p>
            <a:pPr marL="0" indent="0" algn="just">
              <a:buNone/>
            </a:pPr>
            <a:r>
              <a:rPr lang="cs-CZ" sz="1800" u="sng" dirty="false"/>
              <a:t> </a:t>
            </a:r>
            <a:r>
              <a:rPr lang="cs-CZ" b="true" u="sng" dirty="false">
                <a:latin typeface="Arial" panose="020B0604020202020204" pitchFamily="34" charset="0"/>
              </a:rPr>
              <a:t>Realizační fáze - specifikace </a:t>
            </a:r>
            <a:r>
              <a:rPr lang="cs-CZ" sz="1800" b="true" u="sng" dirty="false">
                <a:effectLst/>
                <a:latin typeface="Arial" panose="020B0604020202020204" pitchFamily="34" charset="0"/>
                <a:ea typeface="Calibri" panose="020F0502020204030204" pitchFamily="34" charset="0"/>
              </a:rPr>
              <a:t>povinných činností</a:t>
            </a:r>
            <a:r>
              <a:rPr lang="cs-CZ" sz="1800" u="sng" dirty="false">
                <a:effectLst/>
                <a:latin typeface="Arial" panose="020B0604020202020204" pitchFamily="34" charset="0"/>
                <a:ea typeface="Calibri" panose="020F0502020204030204" pitchFamily="34" charset="0"/>
              </a:rPr>
              <a:t> </a:t>
            </a:r>
          </a:p>
          <a:p>
            <a:pPr marL="342900" lvl="0" indent="-342900" algn="just">
              <a:buFont typeface="Symbol" panose="05050102010706020507" pitchFamily="18" charset="2"/>
              <a:buChar char="-"/>
            </a:pPr>
            <a:r>
              <a:rPr lang="cs-CZ" sz="1600" dirty="false">
                <a:latin typeface="Arial" panose="020B0604020202020204" pitchFamily="34" charset="0"/>
              </a:rPr>
              <a:t>podpora – vyhledávání bytu,</a:t>
            </a:r>
          </a:p>
          <a:p>
            <a:pPr marL="342900" lvl="0" indent="-342900" algn="just">
              <a:buFont typeface="Symbol" panose="05050102010706020507" pitchFamily="18" charset="2"/>
              <a:buChar char="-"/>
            </a:pPr>
            <a:r>
              <a:rPr lang="cs-CZ" sz="1600" dirty="false">
                <a:latin typeface="Arial" panose="020B0604020202020204" pitchFamily="34" charset="0"/>
              </a:rPr>
              <a:t>podpora při nastěhování,</a:t>
            </a:r>
          </a:p>
          <a:p>
            <a:pPr marL="342900" lvl="0" indent="-342900" algn="just">
              <a:buFont typeface="Symbol" panose="05050102010706020507" pitchFamily="18" charset="2"/>
              <a:buChar char="-"/>
            </a:pPr>
            <a:r>
              <a:rPr lang="cs-CZ" sz="1600" dirty="false">
                <a:latin typeface="Arial" panose="020B0604020202020204" pitchFamily="34" charset="0"/>
              </a:rPr>
              <a:t>zajišťování stavu bytu ve spolupráci s klientem, </a:t>
            </a:r>
          </a:p>
          <a:p>
            <a:pPr marL="342900" lvl="0" indent="-342900" algn="just">
              <a:buFont typeface="Symbol" panose="05050102010706020507" pitchFamily="18" charset="2"/>
              <a:buChar char="-"/>
            </a:pPr>
            <a:r>
              <a:rPr lang="cs-CZ" sz="1600" dirty="false">
                <a:latin typeface="Arial" panose="020B0604020202020204" pitchFamily="34" charset="0"/>
              </a:rPr>
              <a:t>podpora při zajištěním drobných oprav v bytě,</a:t>
            </a:r>
          </a:p>
          <a:p>
            <a:pPr marL="342900" lvl="0" indent="-342900" algn="just">
              <a:buFont typeface="Symbol" panose="05050102010706020507" pitchFamily="18" charset="2"/>
              <a:buChar char="-"/>
            </a:pPr>
            <a:r>
              <a:rPr lang="cs-CZ" sz="1600" dirty="false">
                <a:latin typeface="Arial" panose="020B0604020202020204" pitchFamily="34" charset="0"/>
              </a:rPr>
              <a:t>podpora při navazování a udržování dobrých sousedských vztahů (či jejich napravování),</a:t>
            </a:r>
          </a:p>
          <a:p>
            <a:pPr marL="342900" lvl="0" indent="-342900" algn="just">
              <a:buFont typeface="Symbol" panose="05050102010706020507" pitchFamily="18" charset="2"/>
              <a:buChar char="-"/>
            </a:pPr>
            <a:r>
              <a:rPr lang="cs-CZ" sz="1600" dirty="false">
                <a:latin typeface="Arial" panose="020B0604020202020204" pitchFamily="34" charset="0"/>
              </a:rPr>
              <a:t>podpora plánování a hospodaření v domácnosti, finanční plánování,</a:t>
            </a:r>
          </a:p>
          <a:p>
            <a:pPr marL="342900" lvl="0" indent="-342900" algn="just">
              <a:buFont typeface="Symbol" panose="05050102010706020507" pitchFamily="18" charset="2"/>
              <a:buChar char="-"/>
            </a:pPr>
            <a:r>
              <a:rPr lang="cs-CZ" sz="1600" dirty="false">
                <a:latin typeface="Arial" panose="020B0604020202020204" pitchFamily="34" charset="0"/>
              </a:rPr>
              <a:t>podpora při řešení problémů souvisejících s neplacením, kontrola a správa plateb,</a:t>
            </a:r>
          </a:p>
          <a:p>
            <a:pPr marL="342900" lvl="0" indent="-342900" algn="just">
              <a:buFont typeface="Symbol" panose="05050102010706020507" pitchFamily="18" charset="2"/>
              <a:buChar char="-"/>
            </a:pPr>
            <a:r>
              <a:rPr lang="cs-CZ" sz="1600" dirty="false">
                <a:latin typeface="Arial" panose="020B0604020202020204" pitchFamily="34" charset="0"/>
              </a:rPr>
              <a:t>hájení zájmů klienta na úřadech, před exekutory, před majiteli bytů apod.,</a:t>
            </a:r>
          </a:p>
          <a:p>
            <a:pPr marL="342900" lvl="0" indent="-342900" algn="just">
              <a:buFont typeface="Symbol" panose="05050102010706020507" pitchFamily="18" charset="2"/>
              <a:buChar char="-"/>
            </a:pPr>
            <a:r>
              <a:rPr lang="cs-CZ" sz="1600" dirty="false">
                <a:latin typeface="Arial" panose="020B0604020202020204" pitchFamily="34" charset="0"/>
              </a:rPr>
              <a:t>podpora při hledání zaměstnání a      při výkonu zaměstnání,</a:t>
            </a:r>
          </a:p>
          <a:p>
            <a:pPr marL="342900" lvl="0" indent="-342900" algn="just">
              <a:buFont typeface="Symbol" panose="05050102010706020507" pitchFamily="18" charset="2"/>
              <a:buChar char="-"/>
            </a:pPr>
            <a:r>
              <a:rPr lang="cs-CZ" sz="1600" dirty="false">
                <a:latin typeface="Arial" panose="020B0604020202020204" pitchFamily="34" charset="0"/>
              </a:rPr>
              <a:t>pomoc s orientací v okolí bytu (kde je obchod, kde je pošta, kde je zastávka autobusu, kde je poliklinika, kde je knihovna apod. podle potřeb),</a:t>
            </a:r>
          </a:p>
          <a:p>
            <a:pPr marL="342900" lvl="0" indent="-342900" algn="just">
              <a:buFont typeface="Symbol" panose="05050102010706020507" pitchFamily="18" charset="2"/>
              <a:buChar char="-"/>
            </a:pPr>
            <a:r>
              <a:rPr lang="cs-CZ" sz="1600" dirty="false">
                <a:latin typeface="Arial" panose="020B0604020202020204" pitchFamily="34" charset="0"/>
              </a:rPr>
              <a:t>podpora při orientaci a zařizování sociálních dávek a dokladů v souvislosti s přechodem do bytu,</a:t>
            </a:r>
          </a:p>
          <a:p>
            <a:pPr marL="342900" lvl="0" indent="-342900" algn="just">
              <a:buFont typeface="Symbol" panose="05050102010706020507" pitchFamily="18" charset="2"/>
              <a:buChar char="-"/>
            </a:pPr>
            <a:r>
              <a:rPr lang="cs-CZ" sz="1600" dirty="false">
                <a:latin typeface="Arial" panose="020B0604020202020204" pitchFamily="34" charset="0"/>
              </a:rPr>
              <a:t>podpora kontaktu s rodinou, obnovení vztahů, doprovod při kontaktu s rodinou,</a:t>
            </a:r>
          </a:p>
          <a:p>
            <a:pPr marL="342900" lvl="0" indent="-342900" algn="just">
              <a:buFont typeface="Symbol" panose="05050102010706020507" pitchFamily="18" charset="2"/>
              <a:buChar char="-"/>
            </a:pPr>
            <a:r>
              <a:rPr lang="cs-CZ" sz="1600" dirty="false">
                <a:latin typeface="Arial" panose="020B0604020202020204" pitchFamily="34" charset="0"/>
              </a:rPr>
              <a:t>podpora řešení krizových situací,</a:t>
            </a:r>
          </a:p>
          <a:p>
            <a:pPr marL="342900" lvl="0" indent="-342900" algn="just">
              <a:spcAft>
                <a:spcPts val="300"/>
              </a:spcAft>
              <a:buFont typeface="Symbol" panose="05050102010706020507" pitchFamily="18" charset="2"/>
              <a:buChar char="-"/>
            </a:pPr>
            <a:r>
              <a:rPr lang="cs-CZ" sz="1600" dirty="false">
                <a:latin typeface="Arial" panose="020B0604020202020204" pitchFamily="34" charset="0"/>
              </a:rPr>
              <a:t>motivační rozhovory (Evidence-</a:t>
            </a:r>
            <a:r>
              <a:rPr lang="cs-CZ" sz="1600" dirty="false" err="true">
                <a:latin typeface="Arial" panose="020B0604020202020204" pitchFamily="34" charset="0"/>
              </a:rPr>
              <a:t>based</a:t>
            </a:r>
            <a:r>
              <a:rPr lang="cs-CZ" sz="1600" dirty="false">
                <a:latin typeface="Arial" panose="020B0604020202020204" pitchFamily="34" charset="0"/>
              </a:rPr>
              <a:t> technika vedení rozhovoru podporující klientovu vnitřní motivaci). </a:t>
            </a:r>
          </a:p>
          <a:p>
            <a:pPr marL="0" indent="0" algn="just">
              <a:buNone/>
            </a:pPr>
            <a:r>
              <a:rPr lang="cs-CZ" sz="1600" dirty="false"/>
              <a:t>A </a:t>
            </a:r>
            <a:r>
              <a:rPr lang="cs-CZ" sz="1600" b="true" dirty="false"/>
              <a:t>nepovinné </a:t>
            </a:r>
            <a:r>
              <a:rPr lang="cs-CZ" sz="1600" b="true" dirty="false">
                <a:effectLst/>
                <a:latin typeface="Arial" panose="020B0604020202020204" pitchFamily="34" charset="0"/>
                <a:ea typeface="Calibri" panose="020F0502020204030204" pitchFamily="34" charset="0"/>
              </a:rPr>
              <a:t>druhy činností </a:t>
            </a:r>
            <a:r>
              <a:rPr lang="cs-CZ" sz="1600" dirty="false">
                <a:effectLst/>
                <a:latin typeface="Arial" panose="020B0604020202020204" pitchFamily="34" charset="0"/>
                <a:ea typeface="Calibri" panose="020F0502020204030204" pitchFamily="34" charset="0"/>
              </a:rPr>
              <a:t>(podle zvolené cílové skupiny klientů se nepovinná oblast podpory může stát povinnou)</a:t>
            </a:r>
            <a:endParaRPr lang="cs-CZ" sz="1600" dirty="false"/>
          </a:p>
        </p:txBody>
      </p:sp>
    </p:spTree>
    <p:extLst>
      <p:ext uri="{BB962C8B-B14F-4D97-AF65-F5344CB8AC3E}">
        <p14:creationId xmlns:p14="http://schemas.microsoft.com/office/powerpoint/2010/main" val="3744739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POVINNOSTI PŘÍJEMCE - EVALUACE</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360000" y="1370309"/>
            <a:ext cx="8603552" cy="4308872"/>
          </a:xfrm>
          <a:prstGeom prst="rect">
            <a:avLst/>
          </a:prstGeom>
          <a:noFill/>
        </p:spPr>
        <p:txBody>
          <a:bodyPr wrap="square">
            <a:spAutoFit/>
          </a:bodyPr>
          <a:lstStyle/>
          <a:p>
            <a:pPr algn="just">
              <a:spcBef>
                <a:spcPts val="600"/>
              </a:spcBef>
              <a:spcAft>
                <a:spcPts val="600"/>
              </a:spcAft>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dirty="false">
                <a:effectLst/>
                <a:latin typeface="Arial" panose="020B0604020202020204" pitchFamily="34" charset="0"/>
                <a:ea typeface="Calibri" panose="020F0502020204030204" pitchFamily="34" charset="0"/>
                <a:cs typeface="Times New Roman" panose="02020603050405020304" pitchFamily="18" charset="0"/>
              </a:rPr>
              <a:t>V případě zaměření projektu na aktivitu </a:t>
            </a:r>
            <a:r>
              <a:rPr lang="cs-CZ" b="true" u="sng" dirty="false">
                <a:effectLst/>
                <a:latin typeface="Arial" panose="020B0604020202020204" pitchFamily="34" charset="0"/>
                <a:ea typeface="Calibri" panose="020F0502020204030204" pitchFamily="34" charset="0"/>
                <a:cs typeface="Times New Roman" panose="02020603050405020304" pitchFamily="18" charset="0"/>
              </a:rPr>
              <a:t>1) Podpora zabydlování včetně podpory bydlení</a:t>
            </a:r>
            <a:r>
              <a:rPr lang="cs-CZ" dirty="false">
                <a:effectLst/>
                <a:latin typeface="Arial" panose="020B0604020202020204" pitchFamily="34" charset="0"/>
                <a:ea typeface="Calibri" panose="020F0502020204030204" pitchFamily="34" charset="0"/>
                <a:cs typeface="Times New Roman" panose="02020603050405020304" pitchFamily="18" charset="0"/>
              </a:rPr>
              <a:t> budou mít příjemci </a:t>
            </a:r>
            <a:r>
              <a:rPr lang="cs-CZ" b="true" dirty="false">
                <a:effectLst/>
                <a:latin typeface="Arial" panose="020B0604020202020204" pitchFamily="34" charset="0"/>
                <a:ea typeface="Calibri" panose="020F0502020204030204" pitchFamily="34" charset="0"/>
                <a:cs typeface="Times New Roman" panose="02020603050405020304" pitchFamily="18" charset="0"/>
              </a:rPr>
              <a:t>povinnost</a:t>
            </a:r>
            <a:r>
              <a:rPr lang="cs-CZ" dirty="false">
                <a:effectLst/>
                <a:latin typeface="Arial" panose="020B0604020202020204" pitchFamily="34" charset="0"/>
                <a:ea typeface="Calibri" panose="020F0502020204030204" pitchFamily="34" charset="0"/>
                <a:cs typeface="Times New Roman" panose="02020603050405020304" pitchFamily="18" charset="0"/>
              </a:rPr>
              <a:t> spolupracovat s poskytovatelem dotace na monitoringu a evaluaci projektu formou poskytnutí vybraných dat. Příjemce zajistí průběžnou evidenci specifikovaných dat a jejich pravidelné předávání v podobě vyplněné předdefinované tabulky. </a:t>
            </a:r>
          </a:p>
          <a:p>
            <a:pPr algn="just">
              <a:spcBef>
                <a:spcPts val="600"/>
              </a:spcBef>
              <a:spcAft>
                <a:spcPts val="600"/>
              </a:spcAft>
            </a:pPr>
            <a:r>
              <a:rPr lang="cs-CZ" dirty="false">
                <a:effectLst/>
                <a:latin typeface="Arial" panose="020B0604020202020204" pitchFamily="34" charset="0"/>
                <a:ea typeface="Calibri" panose="020F0502020204030204" pitchFamily="34" charset="0"/>
                <a:cs typeface="Times New Roman" panose="02020603050405020304" pitchFamily="18" charset="0"/>
              </a:rPr>
              <a:t>Přes webovou aplikaci také vyplní ke každé nově zabydlované osobě ve třech časových okamžicích online formuláře a jednorázově online formulář s informacemi o nastavení projektu.</a:t>
            </a:r>
          </a:p>
          <a:p>
            <a:pPr algn="just">
              <a:spcBef>
                <a:spcPts val="600"/>
              </a:spcBef>
              <a:spcAft>
                <a:spcPts val="600"/>
              </a:spcAft>
            </a:pPr>
            <a:endParaRPr lang="cs-CZ" dirty="false">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ea typeface="Calibri" panose="020F0502020204030204" pitchFamily="34" charset="0"/>
                <a:cs typeface="Times New Roman" panose="02020603050405020304" pitchFamily="18" charset="0"/>
              </a:rPr>
              <a:t>Je doporučeno vyčlenit na zajištění spolupráce na monitoringu a evaluaci projektu 0,1 úvazku v rámci vhodné pozice v realizačním týmu (např. koordinátor programu či metodický pracovník pro práci s CS).</a:t>
            </a:r>
          </a:p>
        </p:txBody>
      </p:sp>
    </p:spTree>
    <p:extLst>
      <p:ext uri="{BB962C8B-B14F-4D97-AF65-F5344CB8AC3E}">
        <p14:creationId xmlns:p14="http://schemas.microsoft.com/office/powerpoint/2010/main" val="1153882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UDRŽITELNOST PROJEKTU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179512" y="1370309"/>
            <a:ext cx="8784040" cy="4947508"/>
          </a:xfrm>
          <a:prstGeom prst="rect">
            <a:avLst/>
          </a:prstGeom>
          <a:noFill/>
        </p:spPr>
        <p:txBody>
          <a:bodyPr wrap="square">
            <a:spAutoFit/>
          </a:bodyPr>
          <a:lstStyle/>
          <a:p>
            <a:pPr algn="just">
              <a:spcBef>
                <a:spcPts val="300"/>
              </a:spcBef>
              <a:spcAft>
                <a:spcPts val="3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Každý žadatel realizující v projektu aktivitu 1 přiloží k žádosti o podporu </a:t>
            </a:r>
            <a:r>
              <a:rPr lang="cs-CZ" sz="1800" b="true" i="true" u="sng" dirty="false">
                <a:effectLst/>
                <a:latin typeface="Arial" panose="020B0604020202020204" pitchFamily="34" charset="0"/>
                <a:ea typeface="Calibri" panose="020F0502020204030204" pitchFamily="34" charset="0"/>
                <a:cs typeface="Times New Roman" panose="02020603050405020304" pitchFamily="18" charset="0"/>
              </a:rPr>
              <a:t>Plán udržitelnosti po skončení projektu </a:t>
            </a:r>
            <a:r>
              <a:rPr lang="cs-CZ" sz="1800" dirty="false">
                <a:effectLst/>
                <a:latin typeface="Arial" panose="020B0604020202020204" pitchFamily="34" charset="0"/>
                <a:ea typeface="Calibri" panose="020F0502020204030204" pitchFamily="34" charset="0"/>
                <a:cs typeface="Times New Roman" panose="02020603050405020304" pitchFamily="18" charset="0"/>
              </a:rPr>
              <a:t>(vzor, viz příloha č. 5 k výzvě), který bude obsahovat popis 3 prvků, s jejichž pomocí by žadatel chtěl zajistit podporu sociálního bydlení po konci realizace projektu: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mj-lt"/>
              <a:buAutoNum type="arabicPeriod"/>
            </a:pP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plánované zajištění podpory klientům prostřednictvím </a:t>
            </a:r>
            <a:r>
              <a:rPr lang="cs-CZ" sz="1800" u="sng" strike="noStrike" dirty="false">
                <a:effectLst/>
                <a:latin typeface="Arial" panose="020B0604020202020204" pitchFamily="34" charset="0"/>
                <a:ea typeface="Calibri" panose="020F0502020204030204" pitchFamily="34" charset="0"/>
                <a:cs typeface="Times New Roman" panose="02020603050405020304" pitchFamily="18" charset="0"/>
              </a:rPr>
              <a:t>sociální práce</a:t>
            </a: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 (plánované financování, počty sociálních pracovníků, druhy, možnosti a kapacity sociálních služeb, dobrovolnictví apod.),</a:t>
            </a:r>
            <a:endParaRPr lang="cs-CZ" sz="1800" u="none" strike="noStrike"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mj-lt"/>
              <a:buAutoNum type="arabicPeriod"/>
            </a:pP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plánované zajištění </a:t>
            </a:r>
            <a:r>
              <a:rPr lang="cs-CZ" sz="1800" u="sng" strike="noStrike" dirty="false">
                <a:effectLst/>
                <a:latin typeface="Arial" panose="020B0604020202020204" pitchFamily="34" charset="0"/>
                <a:ea typeface="Calibri" panose="020F0502020204030204" pitchFamily="34" charset="0"/>
                <a:cs typeface="Times New Roman" panose="02020603050405020304" pitchFamily="18" charset="0"/>
              </a:rPr>
              <a:t>bytového fondu</a:t>
            </a: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 pro nájemníky sociálních bytů (např. memoranda o poskytování bytů pro sociální účely, ukotvení ve strategických dokumentech, koncepcích, dlouhodobé nájemní smlouvy apod.),</a:t>
            </a:r>
            <a:endParaRPr lang="cs-CZ" sz="1800" u="none" strike="noStrike"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mj-lt"/>
              <a:buAutoNum type="arabicPeriod"/>
            </a:pP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plánované ukotvení a standardizace nastavených </a:t>
            </a:r>
            <a:r>
              <a:rPr lang="cs-CZ" sz="1800" u="sng" strike="noStrike" dirty="false">
                <a:effectLst/>
                <a:latin typeface="Arial" panose="020B0604020202020204" pitchFamily="34" charset="0"/>
                <a:ea typeface="Calibri" panose="020F0502020204030204" pitchFamily="34" charset="0"/>
                <a:cs typeface="Times New Roman" panose="02020603050405020304" pitchFamily="18" charset="0"/>
              </a:rPr>
              <a:t>postupů a procesů</a:t>
            </a:r>
            <a:r>
              <a:rPr lang="cs-CZ" sz="1800" u="none" strike="noStrike" dirty="false">
                <a:effectLst/>
                <a:latin typeface="Arial" panose="020B0604020202020204" pitchFamily="34" charset="0"/>
                <a:ea typeface="Calibri" panose="020F0502020204030204" pitchFamily="34" charset="0"/>
                <a:cs typeface="Times New Roman" panose="02020603050405020304" pitchFamily="18" charset="0"/>
              </a:rPr>
              <a:t> (např. pravidla přidělování sociálních bytů, výběr klientů, mapování, metodiky sociální práce, síťování, spolupráce aktérů v území, implementace dobré praxe na systémové úrovni, pravidelná vyhodnocování apod.),</a:t>
            </a:r>
            <a:endParaRPr lang="cs-CZ" sz="1800" u="none" strike="noStrike"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7703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UDRŽITELNOST PROJEKTU</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
        <p:nvSpPr>
          <p:cNvPr id="9" name="TextovéPole 8">
            <a:extLst>
              <a:ext uri="{FF2B5EF4-FFF2-40B4-BE49-F238E27FC236}">
                <a16:creationId xmlns:a16="http://schemas.microsoft.com/office/drawing/2014/main" id="{1B039B39-7633-4B9E-8EFB-E7ECFC30F203}"/>
              </a:ext>
            </a:extLst>
          </p:cNvPr>
          <p:cNvSpPr txBox="true"/>
          <p:nvPr/>
        </p:nvSpPr>
        <p:spPr>
          <a:xfrm>
            <a:off x="179512" y="1370309"/>
            <a:ext cx="8784040" cy="5395836"/>
          </a:xfrm>
          <a:prstGeom prst="rect">
            <a:avLst/>
          </a:prstGeom>
          <a:noFill/>
        </p:spPr>
        <p:txBody>
          <a:bodyPr wrap="square">
            <a:spAutoFit/>
          </a:bodyPr>
          <a:lstStyle/>
          <a:p>
            <a:pPr algn="just">
              <a:spcBef>
                <a:spcPts val="300"/>
              </a:spcBef>
              <a:spcAft>
                <a:spcPts val="300"/>
              </a:spcAft>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dirty="false">
                <a:effectLst/>
                <a:latin typeface="Arial" panose="020B0604020202020204" pitchFamily="34" charset="0"/>
                <a:ea typeface="Calibri" panose="020F0502020204030204" pitchFamily="34" charset="0"/>
                <a:cs typeface="Times New Roman" panose="02020603050405020304" pitchFamily="18" charset="0"/>
              </a:rPr>
              <a:t>Záměrem je zohlednit možnosti pokračování a udržitelnost aktivit po skončení projektu tak, aby klientům nehrozila ztráta bydlení či podpory. </a:t>
            </a:r>
            <a:endParaRPr lang="cs-CZ"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cs-CZ" dirty="false">
                <a:latin typeface="Arial" panose="020B0604020202020204" pitchFamily="34" charset="0"/>
                <a:ea typeface="Calibri" panose="020F0502020204030204" pitchFamily="34" charset="0"/>
                <a:cs typeface="Times New Roman" panose="02020603050405020304" pitchFamily="18" charset="0"/>
              </a:rPr>
              <a:t>Realizátor projektu je povinen Plán udržitelnosti opakovaně revidovat. </a:t>
            </a:r>
          </a:p>
          <a:p>
            <a:pPr marL="285750" indent="-285750" algn="just">
              <a:lnSpc>
                <a:spcPct val="105000"/>
              </a:lnSpc>
              <a:spcAft>
                <a:spcPts val="800"/>
              </a:spcAft>
              <a:buFont typeface="Arial" panose="020B0604020202020204" pitchFamily="34" charset="0"/>
              <a:buChar char="•"/>
            </a:pPr>
            <a:r>
              <a:rPr lang="cs-CZ" dirty="false">
                <a:latin typeface="Arial" panose="020B0604020202020204" pitchFamily="34" charset="0"/>
                <a:ea typeface="Calibri" panose="020F0502020204030204" pitchFamily="34" charset="0"/>
                <a:cs typeface="Times New Roman" panose="02020603050405020304" pitchFamily="18" charset="0"/>
              </a:rPr>
              <a:t>První revizi realizátor projektu musí provést a zaslat poskytovateli dotace do poloviny realizace projektu na základě strategického setkání s relevantními aktéry v území (formou kulatého stolu nebo jiného oficiálního setkání). </a:t>
            </a:r>
          </a:p>
          <a:p>
            <a:pPr marL="285750" indent="-285750" algn="just">
              <a:lnSpc>
                <a:spcPct val="105000"/>
              </a:lnSpc>
              <a:spcAft>
                <a:spcPts val="800"/>
              </a:spcAft>
              <a:buFont typeface="Arial" panose="020B0604020202020204" pitchFamily="34" charset="0"/>
              <a:buChar char="•"/>
            </a:pPr>
            <a:r>
              <a:rPr lang="cs-CZ" dirty="false">
                <a:latin typeface="Arial" panose="020B0604020202020204" pitchFamily="34" charset="0"/>
                <a:ea typeface="Calibri" panose="020F0502020204030204" pitchFamily="34" charset="0"/>
                <a:cs typeface="Times New Roman" panose="02020603050405020304" pitchFamily="18" charset="0"/>
              </a:rPr>
              <a:t>Druhou revizi realizátor projektu musí provést nejpozději tři měsíce před ukončením realizace projektu včetně zaslání poskytovateli dotace (viz. podmínky Udržitelnosti sociálního bydlení po skončení projektu uvedené v příloze č.1 Popis aktivit)</a:t>
            </a:r>
          </a:p>
          <a:p>
            <a:pPr marL="285750" indent="-285750" algn="just">
              <a:lnSpc>
                <a:spcPct val="105000"/>
              </a:lnSpc>
              <a:spcAft>
                <a:spcPts val="800"/>
              </a:spcAft>
              <a:buFont typeface="Arial" panose="020B0604020202020204" pitchFamily="34" charset="0"/>
              <a:buChar char="•"/>
            </a:pPr>
            <a:endParaRPr lang="cs-CZ" dirty="false">
              <a:latin typeface="Arial" panose="020B060402020202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cs-CZ" dirty="false">
                <a:latin typeface="Arial" panose="020B0604020202020204" pitchFamily="34" charset="0"/>
                <a:ea typeface="Calibri" panose="020F0502020204030204" pitchFamily="34" charset="0"/>
                <a:cs typeface="Times New Roman" panose="02020603050405020304" pitchFamily="18" charset="0"/>
              </a:rPr>
              <a:t>Z časového hlediska musí příloha obsahovat plán kroků k zajištění udržitelnosti v krátkodobém horizontu (do jednoho roku po skončení realizace projektu) a dlouhodobém horizontu (minimálně 3 let po konci projektu).  </a:t>
            </a:r>
          </a:p>
          <a:p>
            <a:pPr algn="just">
              <a:spcBef>
                <a:spcPts val="600"/>
              </a:spcBef>
              <a:spcAft>
                <a:spcPts val="6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4706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3F707-7A3A-43AC-6265-87BD3EC03BDA}"/>
              </a:ext>
            </a:extLst>
          </p:cNvPr>
          <p:cNvSpPr>
            <a:spLocks noGrp="true"/>
          </p:cNvSpPr>
          <p:nvPr>
            <p:ph type="title"/>
          </p:nvPr>
        </p:nvSpPr>
        <p:spPr/>
        <p:txBody>
          <a:bodyPr/>
          <a:lstStyle/>
          <a:p>
            <a:r>
              <a:rPr lang="cs-CZ" dirty="false"/>
              <a:t>aktivita 2) Podpůrná systémová opatření</a:t>
            </a:r>
          </a:p>
        </p:txBody>
      </p:sp>
      <p:sp>
        <p:nvSpPr>
          <p:cNvPr id="3" name="Zástupný obsah 2">
            <a:extLst>
              <a:ext uri="{FF2B5EF4-FFF2-40B4-BE49-F238E27FC236}">
                <a16:creationId xmlns:a16="http://schemas.microsoft.com/office/drawing/2014/main" id="{B04FB976-7057-A687-E0B3-7033036F37C2}"/>
              </a:ext>
            </a:extLst>
          </p:cNvPr>
          <p:cNvSpPr>
            <a:spLocks noGrp="true"/>
          </p:cNvSpPr>
          <p:nvPr>
            <p:ph idx="1"/>
          </p:nvPr>
        </p:nvSpPr>
        <p:spPr>
          <a:xfrm>
            <a:off x="180000" y="1268760"/>
            <a:ext cx="8712480" cy="5247240"/>
          </a:xfrm>
        </p:spPr>
        <p:txBody>
          <a:bodyPr/>
          <a:lstStyle/>
          <a:p>
            <a:pPr algn="just">
              <a:lnSpc>
                <a:spcPct val="100000"/>
              </a:lnSpc>
              <a:spcBef>
                <a:spcPts val="300"/>
              </a:spcBef>
              <a:spcAft>
                <a:spcPts val="300"/>
              </a:spcAft>
            </a:pPr>
            <a:endParaRPr lang="cs-CZ" sz="1800" dirty="false">
              <a:latin typeface="Arial" panose="020B0604020202020204" pitchFamily="34" charset="0"/>
              <a:cs typeface="Times New Roman" panose="02020603050405020304" pitchFamily="18" charset="0"/>
            </a:endParaRPr>
          </a:p>
          <a:p>
            <a:pPr marL="0" indent="0" algn="just">
              <a:lnSpc>
                <a:spcPct val="100000"/>
              </a:lnSpc>
              <a:spcBef>
                <a:spcPts val="300"/>
              </a:spcBef>
              <a:spcAft>
                <a:spcPts val="300"/>
              </a:spcAft>
              <a:buNone/>
            </a:pPr>
            <a:r>
              <a:rPr lang="cs-CZ" sz="1800" dirty="false">
                <a:latin typeface="Arial" panose="020B0604020202020204" pitchFamily="34" charset="0"/>
                <a:cs typeface="Times New Roman" panose="02020603050405020304" pitchFamily="18" charset="0"/>
              </a:rPr>
              <a:t>Aktivita je zaměřena na podporu programů a služeb zejména v gesci obce s rozšířenou působností (ORP), které směřují na zavádění, posilování a stabilizování nových programů jako standardních systémových nástrojů při poskytování podpory v bydlení, nebo směřují k mezioborové a meziresortní spolupráci a nastavení vzájemné spolupráce na konkrétním území. </a:t>
            </a:r>
          </a:p>
          <a:p>
            <a:pPr marL="0" indent="0" algn="just">
              <a:lnSpc>
                <a:spcPct val="100000"/>
              </a:lnSpc>
              <a:spcBef>
                <a:spcPts val="300"/>
              </a:spcBef>
              <a:spcAft>
                <a:spcPts val="300"/>
              </a:spcAft>
              <a:buNone/>
            </a:pPr>
            <a:r>
              <a:rPr lang="cs-CZ" sz="1800" b="true" dirty="false">
                <a:effectLst/>
                <a:latin typeface="Arial" panose="020B0604020202020204" pitchFamily="34" charset="0"/>
                <a:ea typeface="Arial" panose="020B0604020202020204" pitchFamily="34" charset="0"/>
                <a:cs typeface="Times New Roman" panose="02020603050405020304" pitchFamily="18" charset="0"/>
              </a:rPr>
              <a:t>V případě, že aktivita bude řešena v gesci většího celku než ORP, bude nutné v žádosti o podporu řádně odůvodnit plánované zacílení. </a:t>
            </a:r>
          </a:p>
          <a:p>
            <a:pPr marL="0" indent="0" algn="just">
              <a:lnSpc>
                <a:spcPct val="100000"/>
              </a:lnSpc>
              <a:spcBef>
                <a:spcPts val="300"/>
              </a:spcBef>
              <a:spcAft>
                <a:spcPts val="300"/>
              </a:spcAft>
              <a:buNone/>
            </a:pPr>
            <a:r>
              <a:rPr lang="cs-CZ" sz="1800" dirty="false">
                <a:effectLst/>
                <a:latin typeface="Arial" panose="020B0604020202020204" pitchFamily="34" charset="0"/>
                <a:ea typeface="Calibri" panose="020F0502020204030204" pitchFamily="34" charset="0"/>
                <a:cs typeface="Arial" panose="020B0604020202020204" pitchFamily="34" charset="0"/>
              </a:rPr>
              <a:t>V rámci realizace této aktivity je povinné pro žadatele (např. NNO, obec I. nebo II. typu), kteří nejsou ORP, nastavit partnerství (s finančním či bez finančního příspěvku) s ORP při tvorbě standartních systémových nástrojů při poskytování podpory v bydlení. Zároveň žadatel předem specifikuje konkrétní území, na které bude plnění cíle této klíčové aktivity zaměřeno (např. správní obvod ORP, konkrétní kraj, území konkrétní MAS, mikroregionu, svazku obcí, společenství obcí či jiného územního uskupení regionálního charakteru). </a:t>
            </a:r>
          </a:p>
          <a:p>
            <a:endParaRPr lang="cs-CZ" dirty="false"/>
          </a:p>
        </p:txBody>
      </p:sp>
      <p:sp>
        <p:nvSpPr>
          <p:cNvPr id="4" name="Zástupný symbol pro číslo snímku 3">
            <a:extLst>
              <a:ext uri="{FF2B5EF4-FFF2-40B4-BE49-F238E27FC236}">
                <a16:creationId xmlns:a16="http://schemas.microsoft.com/office/drawing/2014/main" id="{0314BADA-73C5-F5A9-F057-19C0C59A6927}"/>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15148239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8C571C5-381B-8C7B-372F-755456225D85}"/>
              </a:ext>
            </a:extLst>
          </p:cNvPr>
          <p:cNvSpPr>
            <a:spLocks noGrp="true"/>
          </p:cNvSpPr>
          <p:nvPr>
            <p:ph type="title"/>
          </p:nvPr>
        </p:nvSpPr>
        <p:spPr/>
        <p:txBody>
          <a:bodyPr/>
          <a:lstStyle/>
          <a:p>
            <a:r>
              <a:rPr lang="cs-CZ" dirty="false"/>
              <a:t>Aktivita 2) - </a:t>
            </a:r>
            <a:r>
              <a:rPr lang="cs-CZ" dirty="false" err="true"/>
              <a:t>podaktivity</a:t>
            </a:r>
            <a:endParaRPr lang="cs-CZ" dirty="false"/>
          </a:p>
        </p:txBody>
      </p:sp>
      <p:sp>
        <p:nvSpPr>
          <p:cNvPr id="3" name="Zástupný obsah 2">
            <a:extLst>
              <a:ext uri="{FF2B5EF4-FFF2-40B4-BE49-F238E27FC236}">
                <a16:creationId xmlns:a16="http://schemas.microsoft.com/office/drawing/2014/main" id="{1D7E4E18-D8F3-B845-9B35-8A99F496596D}"/>
              </a:ext>
            </a:extLst>
          </p:cNvPr>
          <p:cNvSpPr>
            <a:spLocks noGrp="true"/>
          </p:cNvSpPr>
          <p:nvPr>
            <p:ph idx="1"/>
          </p:nvPr>
        </p:nvSpPr>
        <p:spPr>
          <a:xfrm>
            <a:off x="180000" y="1412776"/>
            <a:ext cx="8424000" cy="4707224"/>
          </a:xfrm>
        </p:spPr>
        <p:txBody>
          <a:bodyPr/>
          <a:lstStyle/>
          <a:p>
            <a:r>
              <a:rPr lang="cs-CZ" sz="1800" b="true" dirty="false">
                <a:effectLst/>
                <a:latin typeface="Arial" panose="020B0604020202020204" pitchFamily="34" charset="0"/>
                <a:ea typeface="Calibri" panose="020F0502020204030204" pitchFamily="34" charset="0"/>
                <a:cs typeface="Times New Roman" panose="02020603050405020304" pitchFamily="18" charset="0"/>
              </a:rPr>
              <a:t>Analytické činnosti</a:t>
            </a:r>
          </a:p>
          <a:p>
            <a:pPr lvl="1"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Cílem těchto činností je analýza situace v daném území v různých oblastech, které jsou klíčové pro zavádění, posilování a stabilizování systémových nástrojů při poskytování podpory v bydlení. Tyto činnosti by měly být vykonávány za využití standartních analytických a výzkumných metod. Jejich výstupy musí mít podobu dokumentů odborného charakteru. Materiály by měly obsahovat i doporučení a kroky pro další implementaci. </a:t>
            </a:r>
          </a:p>
          <a:p>
            <a:r>
              <a:rPr lang="cs-CZ" sz="1800" b="true" dirty="false">
                <a:effectLst/>
                <a:latin typeface="Arial" panose="020B0604020202020204" pitchFamily="34" charset="0"/>
                <a:ea typeface="Calibri" panose="020F0502020204030204" pitchFamily="34" charset="0"/>
                <a:cs typeface="Times New Roman" panose="02020603050405020304" pitchFamily="18" charset="0"/>
              </a:rPr>
              <a:t>Činnosti v oblasti koordinace a síťování</a:t>
            </a:r>
          </a:p>
          <a:p>
            <a:pPr lvl="1"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Cílem těchto činností je aktivizace, propojení a ukotvení spolupráce aktérů v daném území, které povedou k zavádění, posilování a stabilizování systémových nástrojů při poskytování podpory v bydlení a prevenci ztráty bydlení.</a:t>
            </a:r>
          </a:p>
          <a:p>
            <a:endParaRPr lang="cs-CZ" dirty="false"/>
          </a:p>
        </p:txBody>
      </p:sp>
      <p:sp>
        <p:nvSpPr>
          <p:cNvPr id="4" name="Zástupný symbol pro číslo snímku 3">
            <a:extLst>
              <a:ext uri="{FF2B5EF4-FFF2-40B4-BE49-F238E27FC236}">
                <a16:creationId xmlns:a16="http://schemas.microsoft.com/office/drawing/2014/main" id="{3DD40457-48C2-54B9-160F-7366DC9E9470}"/>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8477384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70AF0F-AE10-25E7-3C3C-8F18155680EC}"/>
              </a:ext>
            </a:extLst>
          </p:cNvPr>
          <p:cNvSpPr>
            <a:spLocks noGrp="true"/>
          </p:cNvSpPr>
          <p:nvPr>
            <p:ph type="title"/>
          </p:nvPr>
        </p:nvSpPr>
        <p:spPr/>
        <p:txBody>
          <a:bodyPr/>
          <a:lstStyle/>
          <a:p>
            <a:r>
              <a:rPr lang="cs-CZ" dirty="false"/>
              <a:t>Aktivita 2) – výstupy - příklady</a:t>
            </a:r>
          </a:p>
        </p:txBody>
      </p:sp>
      <p:sp>
        <p:nvSpPr>
          <p:cNvPr id="3" name="Zástupný obsah 2">
            <a:extLst>
              <a:ext uri="{FF2B5EF4-FFF2-40B4-BE49-F238E27FC236}">
                <a16:creationId xmlns:a16="http://schemas.microsoft.com/office/drawing/2014/main" id="{07087246-6C36-BAEE-EE25-0240C2FDACEF}"/>
              </a:ext>
            </a:extLst>
          </p:cNvPr>
          <p:cNvSpPr>
            <a:spLocks noGrp="true"/>
          </p:cNvSpPr>
          <p:nvPr>
            <p:ph idx="1"/>
          </p:nvPr>
        </p:nvSpPr>
        <p:spPr>
          <a:xfrm>
            <a:off x="180000" y="1412776"/>
            <a:ext cx="8784488" cy="4707224"/>
          </a:xfrm>
        </p:spPr>
        <p:txBody>
          <a:bodyPr/>
          <a:lstStyle/>
          <a:p>
            <a:pPr marL="342900" lvl="0" indent="-342900" algn="just">
              <a:lnSpc>
                <a:spcPct val="100000"/>
              </a:lnSpc>
              <a:spcBef>
                <a:spcPts val="300"/>
              </a:spcBef>
              <a:spcAft>
                <a:spcPts val="300"/>
              </a:spcAft>
              <a:buFont typeface="Aptos" panose="020B0004020202020204" pitchFamily="34" charset="0"/>
              <a:buChar char="-"/>
            </a:pPr>
            <a:r>
              <a:rPr lang="cs-CZ" sz="1800" dirty="false">
                <a:latin typeface="Arial" panose="020B0604020202020204" pitchFamily="34" charset="0"/>
                <a:cs typeface="Times New Roman" panose="02020603050405020304" pitchFamily="18" charset="0"/>
              </a:rPr>
              <a:t>počet podpořených osob v rámci indikátoru 600 000 Celkový počet účastníků,</a:t>
            </a:r>
          </a:p>
          <a:p>
            <a:pPr marL="742950" marR="179705" lvl="1" indent="-285750" algn="just">
              <a:lnSpc>
                <a:spcPct val="100000"/>
              </a:lnSpc>
              <a:spcBef>
                <a:spcPts val="300"/>
              </a:spcBef>
              <a:spcAft>
                <a:spcPts val="300"/>
              </a:spcAft>
              <a:buFont typeface="Courier New" panose="02070309020205020404" pitchFamily="49" charset="0"/>
              <a:buChar char="o"/>
            </a:pPr>
            <a:r>
              <a:rPr lang="cs-CZ" sz="1800" dirty="false">
                <a:latin typeface="Arial" panose="020B0604020202020204" pitchFamily="34" charset="0"/>
                <a:cs typeface="Times New Roman" panose="02020603050405020304" pitchFamily="18" charset="0"/>
              </a:rPr>
              <a:t>počet osob, kterým byla poskytnuta komplexní intervence vedoucí ke změně v situaci cílové skupiny např. v rámci prevence ztráty bydlení, přechodu z instituce do bydlení (řešení situace klienta s různými subjekty pod vedením case managera/klíčového pracovníka),</a:t>
            </a:r>
          </a:p>
          <a:p>
            <a:pPr marL="742950" marR="179705" lvl="1" indent="-285750" algn="just">
              <a:lnSpc>
                <a:spcPct val="100000"/>
              </a:lnSpc>
              <a:spcBef>
                <a:spcPts val="300"/>
              </a:spcBef>
              <a:spcAft>
                <a:spcPts val="300"/>
              </a:spcAft>
              <a:buFont typeface="Courier New" panose="02070309020205020404" pitchFamily="49" charset="0"/>
              <a:buChar char="o"/>
            </a:pPr>
            <a:r>
              <a:rPr lang="cs-CZ" sz="1800" dirty="false">
                <a:latin typeface="Arial" panose="020B0604020202020204" pitchFamily="34" charset="0"/>
                <a:cs typeface="Times New Roman" panose="02020603050405020304" pitchFamily="18" charset="0"/>
              </a:rPr>
              <a:t>počet case managerů a aktérů sítě proškolených v metodě case managementu, facilitačních technikách a technikách síťování, </a:t>
            </a:r>
          </a:p>
          <a:p>
            <a:pPr marL="342900" marR="179705" lvl="0" indent="-342900" algn="just">
              <a:lnSpc>
                <a:spcPct val="100000"/>
              </a:lnSpc>
              <a:spcBef>
                <a:spcPts val="300"/>
              </a:spcBef>
              <a:spcAft>
                <a:spcPts val="300"/>
              </a:spcAft>
              <a:buFont typeface="Aptos" panose="020B0004020202020204" pitchFamily="34" charset="0"/>
              <a:buChar char="-"/>
            </a:pPr>
            <a:r>
              <a:rPr lang="cs-CZ" sz="1800" dirty="false">
                <a:latin typeface="Arial" panose="020B0604020202020204" pitchFamily="34" charset="0"/>
                <a:cs typeface="Times New Roman" panose="02020603050405020304" pitchFamily="18" charset="0"/>
              </a:rPr>
              <a:t>počet napsaných a orgánům ORP ke schválení předložených případně zveřejněných analytických a strategických dokumentů </a:t>
            </a:r>
            <a:br>
              <a:rPr lang="cs-CZ" sz="1800" dirty="false">
                <a:latin typeface="Arial" panose="020B0604020202020204" pitchFamily="34" charset="0"/>
                <a:cs typeface="Times New Roman" panose="02020603050405020304" pitchFamily="18" charset="0"/>
              </a:rPr>
            </a:br>
            <a:r>
              <a:rPr lang="cs-CZ" sz="1800" dirty="false">
                <a:latin typeface="Arial" panose="020B0604020202020204" pitchFamily="34" charset="0"/>
                <a:cs typeface="Times New Roman" panose="02020603050405020304" pitchFamily="18" charset="0"/>
              </a:rPr>
              <a:t>(vč. evaluačních) v rámci indikátoru 805 000:</a:t>
            </a:r>
          </a:p>
          <a:p>
            <a:pPr marL="742950" marR="179705" lvl="1" indent="-285750" algn="just">
              <a:lnSpc>
                <a:spcPct val="100000"/>
              </a:lnSpc>
              <a:spcBef>
                <a:spcPts val="300"/>
              </a:spcBef>
              <a:spcAft>
                <a:spcPts val="300"/>
              </a:spcAft>
              <a:buFont typeface="Courier New" panose="02070309020205020404" pitchFamily="49" charset="0"/>
              <a:buChar char="o"/>
            </a:pPr>
            <a:r>
              <a:rPr lang="cs-CZ" sz="1800" dirty="false">
                <a:latin typeface="Arial" panose="020B0604020202020204" pitchFamily="34" charset="0"/>
                <a:cs typeface="Times New Roman" panose="02020603050405020304" pitchFamily="18" charset="0"/>
              </a:rPr>
              <a:t>vytvořený lokálně fungující systém prevence ztráty bydlení,</a:t>
            </a:r>
          </a:p>
          <a:p>
            <a:pPr marL="742950" marR="179705" lvl="1" indent="-285750" algn="just">
              <a:lnSpc>
                <a:spcPct val="100000"/>
              </a:lnSpc>
              <a:spcBef>
                <a:spcPts val="300"/>
              </a:spcBef>
              <a:spcAft>
                <a:spcPts val="300"/>
              </a:spcAft>
              <a:buFont typeface="Courier New" panose="02070309020205020404" pitchFamily="49" charset="0"/>
              <a:buChar char="o"/>
            </a:pPr>
            <a:r>
              <a:rPr lang="cs-CZ" sz="1800" dirty="false">
                <a:latin typeface="Arial" panose="020B0604020202020204" pitchFamily="34" charset="0"/>
                <a:cs typeface="Times New Roman" panose="02020603050405020304" pitchFamily="18" charset="0"/>
              </a:rPr>
              <a:t>v rámci podpory case managementu – vytvořená metodika/postup/standardy pro případovou koordinaci na úrovni obcí,</a:t>
            </a:r>
          </a:p>
          <a:p>
            <a:pPr marL="742950" marR="179705" lvl="1" indent="-285750" algn="just">
              <a:lnSpc>
                <a:spcPct val="100000"/>
              </a:lnSpc>
              <a:spcBef>
                <a:spcPts val="300"/>
              </a:spcBef>
              <a:spcAft>
                <a:spcPts val="300"/>
              </a:spcAft>
              <a:buFont typeface="Courier New" panose="02070309020205020404" pitchFamily="49" charset="0"/>
              <a:buChar char="o"/>
            </a:pPr>
            <a:r>
              <a:rPr lang="cs-CZ" sz="1800" dirty="false">
                <a:latin typeface="Arial" panose="020B0604020202020204" pitchFamily="34" charset="0"/>
                <a:cs typeface="Times New Roman" panose="02020603050405020304" pitchFamily="18" charset="0"/>
              </a:rPr>
              <a:t>v rámci koordinace a síťování mezioborových služeb a činností spjatých s poskytováním bydlení cílové skupině – vytvořená metodika/postup/standardy pro lokální mezioborovou koordinaci na úrovni obce/kraje</a:t>
            </a:r>
          </a:p>
          <a:p>
            <a:pPr marL="914400" marR="179705" algn="just">
              <a:spcBef>
                <a:spcPts val="300"/>
              </a:spcBef>
              <a:spcAft>
                <a:spcPts val="3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marR="179705" lvl="0" indent="-342900" algn="just">
              <a:spcBef>
                <a:spcPts val="300"/>
              </a:spcBef>
              <a:spcAft>
                <a:spcPts val="300"/>
              </a:spcAft>
              <a:buFont typeface="Aptos" panose="020B0004020202020204" pitchFamily="34" charset="0"/>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vytvoření sítě/systému relevantních služeb/aktérů (doloženo například dokumentem o spolupráci, prezenční listinou a popisem nastavení systému fungování),</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počet kulatých stolů za účelem síťování a koordinace služeb/aktérů,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marR="179705" lvl="0" indent="-342900" algn="just">
              <a:spcBef>
                <a:spcPts val="300"/>
              </a:spcBef>
              <a:spcAft>
                <a:spcPts val="300"/>
              </a:spcAft>
              <a:buFont typeface="Aptos" panose="020B0004020202020204" pitchFamily="34" charset="0"/>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počet nových poskytovatelů podpůrných opatření s pověřením dle zákona o podpoře bydlení (asistence, bydlení s ručením, obcí poskytujících podporované byty) - nejdříve po 1. roce platnosti zákona,</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počet osob, kterým byla poskytnuta intervence v kooperaci min. 2-3 mezioborových subjektů, řízených case managerem/klíčovým pracovníkem,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Aptos" panose="020B0004020202020204" pitchFamily="34" charset="0"/>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počet přenosů dobré praxe v rámci systémů nastavených v dokumentech předložených ke schválení orgánům ORP – workshopy v posledním roce projektu. </a:t>
            </a:r>
            <a:endParaRPr lang="cs-CZ" sz="11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B63668DB-8987-9AFB-7B18-735DF211A890}"/>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7787134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5FA0907-AF53-2A72-1F32-F6F521B5D162}"/>
              </a:ext>
            </a:extLst>
          </p:cNvPr>
          <p:cNvSpPr>
            <a:spLocks noGrp="true"/>
          </p:cNvSpPr>
          <p:nvPr>
            <p:ph type="title"/>
          </p:nvPr>
        </p:nvSpPr>
        <p:spPr/>
        <p:txBody>
          <a:bodyPr/>
          <a:lstStyle/>
          <a:p>
            <a:r>
              <a:rPr lang="cs-CZ" dirty="false"/>
              <a:t>Aktivita 2) – výstupy - příklady</a:t>
            </a:r>
          </a:p>
        </p:txBody>
      </p:sp>
      <p:sp>
        <p:nvSpPr>
          <p:cNvPr id="3" name="Zástupný obsah 2">
            <a:extLst>
              <a:ext uri="{FF2B5EF4-FFF2-40B4-BE49-F238E27FC236}">
                <a16:creationId xmlns:a16="http://schemas.microsoft.com/office/drawing/2014/main" id="{9C1A5B4A-53D3-0CE4-E3F8-C2C3E749D11D}"/>
              </a:ext>
            </a:extLst>
          </p:cNvPr>
          <p:cNvSpPr>
            <a:spLocks noGrp="true"/>
          </p:cNvSpPr>
          <p:nvPr>
            <p:ph idx="1"/>
          </p:nvPr>
        </p:nvSpPr>
        <p:spPr>
          <a:xfrm>
            <a:off x="360000" y="1484784"/>
            <a:ext cx="8244000" cy="4635216"/>
          </a:xfrm>
        </p:spPr>
        <p:txBody>
          <a:bodyPr/>
          <a:lstStyle/>
          <a:p>
            <a:pPr marL="342900" marR="179705" lvl="0" indent="-342900" algn="just">
              <a:lnSpc>
                <a:spcPct val="100000"/>
              </a:lnSpc>
              <a:spcBef>
                <a:spcPts val="300"/>
              </a:spcBef>
              <a:spcAft>
                <a:spcPts val="300"/>
              </a:spcAft>
              <a:buFont typeface="Aptos" panose="020B0004020202020204" pitchFamily="34" charset="0"/>
              <a:buChar char="-"/>
            </a:pP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marL="342900" marR="179705" lvl="0" indent="-342900" algn="just">
              <a:lnSpc>
                <a:spcPct val="100000"/>
              </a:lnSpc>
              <a:spcBef>
                <a:spcPts val="300"/>
              </a:spcBef>
              <a:spcAft>
                <a:spcPts val="300"/>
              </a:spcAft>
              <a:buFont typeface="Aptos" panose="020B00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vytvoření sítě/systému relevantních služeb/aktérů (doloženo například dokumentem o spolupráci, prezenční listinou a popisem nastavení systému fungování),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Aptos" panose="020B00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kulatých stolů za účelem síťování a koordinace služeb/aktérů,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marR="179705" lvl="0" indent="-342900" algn="just">
              <a:lnSpc>
                <a:spcPct val="100000"/>
              </a:lnSpc>
              <a:spcBef>
                <a:spcPts val="300"/>
              </a:spcBef>
              <a:spcAft>
                <a:spcPts val="300"/>
              </a:spcAft>
              <a:buFont typeface="Aptos" panose="020B00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nových poskytovatelů podpůrných opatření s pověřením dle zákona o podpoře bydlení (asistence, bydlení s ručením, obcí poskytujících podporované byty) - nejdříve po 1. roce platnosti zákona,</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Aptos" panose="020B00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osob, kterým byla poskytnuta intervence v kooperaci min. 2-3 mezioborových subjektů, řízených case managerem/klíčovým pracovníkem,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Aptos" panose="020B00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přenosů dobré praxe v rámci systémů nastavených v dokumentech předložených ke schválení orgánům ORP – workshopy v posledním roce projektu.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52902DE9-53CE-4AAF-89A3-626DB89A1C2D}"/>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841685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kern="1200" cap="none" dirty="false">
                <a:latin typeface="+mn-lt"/>
                <a:ea typeface="+mn-ea"/>
                <a:cs typeface="+mn-cs"/>
              </a:rPr>
              <a:t>VÝZVA</a:t>
            </a:r>
            <a:r>
              <a:rPr lang="cs-CZ" sz="3200" kern="1200" cap="none" dirty="false">
                <a:latin typeface="+mn-lt"/>
                <a:ea typeface="+mn-ea"/>
                <a:cs typeface="+mn-cs"/>
              </a:rPr>
              <a:t> č.</a:t>
            </a:r>
            <a:r>
              <a:rPr lang="cs-CZ" sz="1400" dirty="false">
                <a:effectLst/>
                <a:latin typeface="Arial" panose="020B0604020202020204" pitchFamily="34" charset="0"/>
                <a:ea typeface="Calibri" panose="020F0502020204030204" pitchFamily="34" charset="0"/>
              </a:rPr>
              <a:t> </a:t>
            </a:r>
            <a:r>
              <a:rPr lang="cs-CZ" kern="1200" cap="none" dirty="false">
                <a:latin typeface="+mn-lt"/>
                <a:ea typeface="+mn-ea"/>
                <a:cs typeface="+mn-cs"/>
              </a:rPr>
              <a:t>03_22_064</a:t>
            </a:r>
            <a:endParaRPr lang="cs-CZ" dirty="false"/>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1412776"/>
            <a:ext cx="8784040" cy="4608512"/>
          </a:xfrm>
        </p:spPr>
        <p:txBody>
          <a:bodyPr/>
          <a:lstStyle/>
          <a:p>
            <a:pPr marL="0" indent="0" algn="just">
              <a:lnSpc>
                <a:spcPct val="150000"/>
              </a:lnSpc>
              <a:spcBef>
                <a:spcPts val="0"/>
              </a:spcBef>
              <a:spcAft>
                <a:spcPts val="0"/>
              </a:spcAft>
              <a:buNone/>
            </a:pPr>
            <a:r>
              <a:rPr lang="cs-CZ" altLang="cs-CZ" sz="1800" b="true" dirty="false">
                <a:latin typeface="+mj-lt"/>
              </a:rPr>
              <a:t>Informační</a:t>
            </a:r>
            <a:r>
              <a:rPr lang="cs-CZ" altLang="cs-CZ" sz="1800" b="true" dirty="false"/>
              <a:t> zdroje </a:t>
            </a:r>
          </a:p>
          <a:p>
            <a:pPr lvl="1" algn="just">
              <a:lnSpc>
                <a:spcPct val="150000"/>
              </a:lnSpc>
              <a:spcBef>
                <a:spcPts val="0"/>
              </a:spcBef>
              <a:spcAft>
                <a:spcPts val="0"/>
              </a:spcAft>
              <a:buSzPct val="100000"/>
              <a:buFont typeface="Arial" panose="020B0604020202020204" pitchFamily="34" charset="0"/>
              <a:buChar char="•"/>
            </a:pPr>
            <a:r>
              <a:rPr lang="cs-CZ" sz="1800" dirty="false"/>
              <a:t>Zveřejnění výzvy na </a:t>
            </a:r>
            <a:r>
              <a:rPr lang="cs-CZ" sz="1800" b="true" u="sng" dirty="false"/>
              <a:t>https://www.esfcr.cz/</a:t>
            </a:r>
          </a:p>
          <a:p>
            <a:pPr lvl="1" algn="just">
              <a:lnSpc>
                <a:spcPct val="150000"/>
              </a:lnSpc>
              <a:spcBef>
                <a:spcPts val="0"/>
              </a:spcBef>
              <a:spcAft>
                <a:spcPts val="0"/>
              </a:spcAft>
              <a:buSzPct val="100000"/>
              <a:buFont typeface="Arial" panose="020B0604020202020204" pitchFamily="34" charset="0"/>
              <a:buChar char="•"/>
            </a:pPr>
            <a:endParaRPr lang="cs-CZ" altLang="cs-CZ" sz="1800" u="sng" dirty="false">
              <a:solidFill>
                <a:srgbClr val="0000FF"/>
              </a:solidFill>
              <a:latin typeface="Calibri" panose="020F0502020204030204" pitchFamily="34" charset="0"/>
            </a:endParaRPr>
          </a:p>
          <a:p>
            <a:pPr lvl="1" algn="just">
              <a:lnSpc>
                <a:spcPct val="150000"/>
              </a:lnSpc>
              <a:spcBef>
                <a:spcPts val="0"/>
              </a:spcBef>
              <a:spcAft>
                <a:spcPts val="0"/>
              </a:spcAft>
              <a:buSzPct val="100000"/>
              <a:buFont typeface="Arial" panose="020B0604020202020204" pitchFamily="34" charset="0"/>
              <a:buChar char="•"/>
            </a:pPr>
            <a:r>
              <a:rPr lang="cs-CZ" altLang="cs-CZ" sz="1800" dirty="false"/>
              <a:t>Diskuzní klub : </a:t>
            </a:r>
            <a:r>
              <a:rPr lang="cs-CZ" sz="1800" dirty="false">
                <a:hlinkClick r:id="rId2">
                  <a:extLst>
                    <a:ext uri="{A12FA001-AC4F-418D-AE19-62706E023703}">
                      <ahyp:hlinkClr xmlns:ahyp="http://schemas.microsoft.com/office/drawing/2018/hyperlinkcolor" val="tx"/>
                    </a:ext>
                  </a:extLst>
                </a:hlinkClick>
              </a:rPr>
              <a:t>03_24_064 Podpora sociálního bydlení (2) - www.esfcr.cz</a:t>
            </a:r>
            <a:endParaRPr lang="cs-CZ" sz="1800" dirty="false"/>
          </a:p>
          <a:p>
            <a:pPr lvl="1" algn="just">
              <a:lnSpc>
                <a:spcPct val="150000"/>
              </a:lnSpc>
              <a:spcBef>
                <a:spcPts val="0"/>
              </a:spcBef>
              <a:spcAft>
                <a:spcPts val="0"/>
              </a:spcAft>
              <a:buSzPct val="100000"/>
              <a:buFont typeface="Arial" panose="020B0604020202020204" pitchFamily="34" charset="0"/>
              <a:buChar char="•"/>
            </a:pPr>
            <a:endParaRPr lang="cs-CZ" altLang="cs-CZ" sz="1800" dirty="false">
              <a:latin typeface="Arial" panose="020B0604020202020204" pitchFamily="34" charset="0"/>
            </a:endParaRPr>
          </a:p>
          <a:p>
            <a:pPr lvl="1" algn="just">
              <a:lnSpc>
                <a:spcPct val="150000"/>
              </a:lnSpc>
              <a:spcBef>
                <a:spcPts val="0"/>
              </a:spcBef>
              <a:spcAft>
                <a:spcPts val="0"/>
              </a:spcAft>
              <a:buSzPct val="100000"/>
              <a:buFont typeface="Arial" panose="020B0604020202020204" pitchFamily="34" charset="0"/>
              <a:buChar char="•"/>
            </a:pPr>
            <a:r>
              <a:rPr lang="cs-CZ" altLang="cs-CZ" sz="1800" dirty="false"/>
              <a:t>Obecná část pravidel pro žadatele a příjemce v rámci OPZ+</a:t>
            </a:r>
          </a:p>
          <a:p>
            <a:pPr lvl="1" algn="just">
              <a:lnSpc>
                <a:spcPct val="150000"/>
              </a:lnSpc>
              <a:spcBef>
                <a:spcPts val="0"/>
              </a:spcBef>
              <a:spcAft>
                <a:spcPts val="0"/>
              </a:spcAft>
              <a:buSzPct val="100000"/>
              <a:buFont typeface="Arial" panose="020B0604020202020204" pitchFamily="34" charset="0"/>
              <a:buChar char="•"/>
            </a:pPr>
            <a:endParaRPr lang="cs-CZ" altLang="cs-CZ" sz="1800" dirty="false"/>
          </a:p>
          <a:p>
            <a:pPr lvl="1" algn="just">
              <a:lnSpc>
                <a:spcPct val="150000"/>
              </a:lnSpc>
              <a:spcBef>
                <a:spcPts val="0"/>
              </a:spcBef>
              <a:spcAft>
                <a:spcPts val="0"/>
              </a:spcAft>
              <a:buSzPct val="100000"/>
              <a:buFont typeface="Arial" panose="020B0604020202020204" pitchFamily="34" charset="0"/>
              <a:buChar char="•"/>
            </a:pPr>
            <a:r>
              <a:rPr lang="cs-CZ" altLang="cs-CZ" sz="1800" dirty="false"/>
              <a:t>Specifická část pravidel pro žadatele a příjemce z OPZ+ pro projekty </a:t>
            </a:r>
            <a:br>
              <a:rPr lang="cs-CZ" altLang="cs-CZ" sz="1800" dirty="false"/>
            </a:br>
            <a:r>
              <a:rPr lang="cs-CZ" altLang="cs-CZ" sz="1800" dirty="false"/>
              <a:t>s přímými a nepřímými náklady nebo projekty financované s využitím paušálních sazeb </a:t>
            </a:r>
          </a:p>
          <a:p>
            <a:pPr lvl="1" algn="just">
              <a:lnSpc>
                <a:spcPct val="150000"/>
              </a:lnSpc>
              <a:spcBef>
                <a:spcPts val="0"/>
              </a:spcBef>
              <a:spcAft>
                <a:spcPts val="0"/>
              </a:spcAft>
              <a:buSzPct val="100000"/>
              <a:buFont typeface="Arial" panose="020B0604020202020204" pitchFamily="34" charset="0"/>
              <a:buChar char="•"/>
            </a:pPr>
            <a:endParaRPr lang="cs-CZ" altLang="cs-CZ" sz="1800" dirty="false"/>
          </a:p>
          <a:p>
            <a:pPr lvl="1" algn="just">
              <a:lnSpc>
                <a:spcPct val="150000"/>
              </a:lnSpc>
              <a:spcBef>
                <a:spcPts val="0"/>
              </a:spcBef>
              <a:spcAft>
                <a:spcPts val="0"/>
              </a:spcAft>
              <a:buSzPct val="100000"/>
              <a:buFont typeface="Arial" panose="020B0604020202020204" pitchFamily="34" charset="0"/>
              <a:buChar char="•"/>
            </a:pPr>
            <a:r>
              <a:rPr lang="it-IT" sz="1800" dirty="false">
                <a:hlinkClick r:id="rId3">
                  <a:extLst>
                    <a:ext uri="{A12FA001-AC4F-418D-AE19-62706E023703}">
                      <ahyp:hlinkClr xmlns:ahyp="http://schemas.microsoft.com/office/drawing/2018/hyperlinkcolor" val="tx"/>
                    </a:ext>
                  </a:extLst>
                </a:hlinkClick>
              </a:rPr>
              <a:t>Pravidla pro žadatele a příjemce - www.esfcr.cz</a:t>
            </a:r>
            <a:endParaRPr lang="cs-CZ" altLang="cs-CZ" sz="1800" dirty="false"/>
          </a:p>
          <a:p>
            <a:pPr lvl="1" algn="just">
              <a:lnSpc>
                <a:spcPct val="150000"/>
              </a:lnSpc>
              <a:spcBef>
                <a:spcPts val="0"/>
              </a:spcBef>
              <a:spcAft>
                <a:spcPts val="0"/>
              </a:spcAft>
              <a:buSzPct val="100000"/>
              <a:buFont typeface="Arial" panose="020B0604020202020204" pitchFamily="34" charset="0"/>
              <a:buChar char="•"/>
            </a:pPr>
            <a:endParaRPr lang="cs-CZ" altLang="cs-CZ" sz="1800" b="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a:t>
            </a:fld>
            <a:endParaRPr lang="cs-CZ" dirty="false"/>
          </a:p>
        </p:txBody>
      </p:sp>
    </p:spTree>
    <p:extLst>
      <p:ext uri="{BB962C8B-B14F-4D97-AF65-F5344CB8AC3E}">
        <p14:creationId xmlns:p14="http://schemas.microsoft.com/office/powerpoint/2010/main" val="8099390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B6DD8F4-885C-7507-6182-73FEC6033AA3}"/>
              </a:ext>
            </a:extLst>
          </p:cNvPr>
          <p:cNvSpPr>
            <a:spLocks noGrp="true"/>
          </p:cNvSpPr>
          <p:nvPr>
            <p:ph type="title"/>
          </p:nvPr>
        </p:nvSpPr>
        <p:spPr/>
        <p:txBody>
          <a:bodyPr/>
          <a:lstStyle/>
          <a:p>
            <a:r>
              <a:rPr lang="cs-CZ" dirty="false"/>
              <a:t>Aktivita 3) </a:t>
            </a:r>
            <a:r>
              <a:rPr lang="pt-BR" dirty="false"/>
              <a:t>Přenos dobré praxe a vzdělávání</a:t>
            </a:r>
            <a:endParaRPr lang="cs-CZ" dirty="false"/>
          </a:p>
        </p:txBody>
      </p:sp>
      <p:sp>
        <p:nvSpPr>
          <p:cNvPr id="3" name="Zástupný obsah 2">
            <a:extLst>
              <a:ext uri="{FF2B5EF4-FFF2-40B4-BE49-F238E27FC236}">
                <a16:creationId xmlns:a16="http://schemas.microsoft.com/office/drawing/2014/main" id="{629BAEB9-E9A0-8314-2EB4-15F4087D65AF}"/>
              </a:ext>
            </a:extLst>
          </p:cNvPr>
          <p:cNvSpPr>
            <a:spLocks noGrp="true"/>
          </p:cNvSpPr>
          <p:nvPr>
            <p:ph idx="1"/>
          </p:nvPr>
        </p:nvSpPr>
        <p:spPr>
          <a:xfrm>
            <a:off x="360000" y="1412776"/>
            <a:ext cx="8244000" cy="4707224"/>
          </a:xfrm>
        </p:spPr>
        <p:txBody>
          <a:bodyPr/>
          <a:lstStyle/>
          <a:p>
            <a:pPr marL="0" indent="0" algn="just">
              <a:lnSpc>
                <a:spcPct val="100000"/>
              </a:lnSpc>
              <a:buNone/>
            </a:pPr>
            <a:endParaRPr lang="cs-CZ" sz="1800" dirty="false"/>
          </a:p>
          <a:p>
            <a:pPr marL="0" indent="0" algn="just">
              <a:lnSpc>
                <a:spcPct val="100000"/>
              </a:lnSpc>
              <a:buNone/>
            </a:pPr>
            <a:r>
              <a:rPr lang="cs-CZ" sz="1800" dirty="false"/>
              <a:t>Aktivita je primárně zaměřena na podporu začínajících organizací zejména z řad nestátních neziskových organizací v poskytování </a:t>
            </a:r>
            <a:r>
              <a:rPr lang="cs-CZ" sz="1800" dirty="false" err="true"/>
              <a:t>zabydlovacích</a:t>
            </a:r>
            <a:r>
              <a:rPr lang="cs-CZ" sz="1800" dirty="false"/>
              <a:t> aktivit, v seznámení s různými přístupy zabydlování (</a:t>
            </a:r>
            <a:r>
              <a:rPr lang="cs-CZ" sz="1800" dirty="false" err="true"/>
              <a:t>Housing</a:t>
            </a:r>
            <a:r>
              <a:rPr lang="cs-CZ" sz="1800" dirty="false"/>
              <a:t> </a:t>
            </a:r>
            <a:r>
              <a:rPr lang="cs-CZ" sz="1800" dirty="false" err="true"/>
              <a:t>First</a:t>
            </a:r>
            <a:r>
              <a:rPr lang="cs-CZ" sz="1800" dirty="false"/>
              <a:t>, </a:t>
            </a:r>
            <a:r>
              <a:rPr lang="cs-CZ" sz="1800" dirty="false" err="true"/>
              <a:t>Housing</a:t>
            </a:r>
            <a:r>
              <a:rPr lang="cs-CZ" sz="1800" dirty="false"/>
              <a:t> Led, </a:t>
            </a:r>
            <a:r>
              <a:rPr lang="cs-CZ" sz="1800" dirty="false" err="true"/>
              <a:t>Housing</a:t>
            </a:r>
            <a:r>
              <a:rPr lang="cs-CZ" sz="1800" dirty="false"/>
              <a:t> </a:t>
            </a:r>
            <a:r>
              <a:rPr lang="cs-CZ" sz="1800" dirty="false" err="true"/>
              <a:t>Ready</a:t>
            </a:r>
            <a:r>
              <a:rPr lang="cs-CZ" sz="1800" dirty="false"/>
              <a:t>), na podporu přenosu dobré praxe při zajišťování bydlení lidem v nouzi, dobré praxe a přenos zkušeností při realizaci </a:t>
            </a:r>
            <a:r>
              <a:rPr lang="cs-CZ" sz="1800" dirty="false" err="true"/>
              <a:t>zabydlovacích</a:t>
            </a:r>
            <a:r>
              <a:rPr lang="cs-CZ" sz="1800" dirty="false"/>
              <a:t> aktivit a při podpoře v bydlení, v práci s klienty či ve způsobech získávání bytů, v síťování služeb, v navazování spolupráce s nejrůznějšími aktéry, včetně spolupráce se zástupci obcí</a:t>
            </a:r>
          </a:p>
          <a:p>
            <a:pPr marL="0" indent="0" algn="just">
              <a:lnSpc>
                <a:spcPct val="100000"/>
              </a:lnSpc>
              <a:buNone/>
            </a:pPr>
            <a:r>
              <a:rPr lang="cs-CZ" sz="1800" b="true" dirty="false">
                <a:effectLst/>
                <a:latin typeface="Arial" panose="020B0604020202020204" pitchFamily="34" charset="0"/>
                <a:ea typeface="Calibri" panose="020F0502020204030204" pitchFamily="34" charset="0"/>
              </a:rPr>
              <a:t>Pro aktivitu 3 je oprávněným žadatelem organizace, která v době podání žádosti o podporu působí aktivně v oblasti bydlení a věnuje se problematice bydlení v rámci principů </a:t>
            </a:r>
            <a:r>
              <a:rPr lang="cs-CZ" sz="1800" b="true" dirty="false" err="true">
                <a:effectLst/>
                <a:latin typeface="Arial" panose="020B0604020202020204" pitchFamily="34" charset="0"/>
                <a:ea typeface="Calibri" panose="020F0502020204030204" pitchFamily="34" charset="0"/>
              </a:rPr>
              <a:t>Housing</a:t>
            </a:r>
            <a:r>
              <a:rPr lang="cs-CZ" sz="1800" b="true" dirty="false">
                <a:effectLst/>
                <a:latin typeface="Arial" panose="020B0604020202020204" pitchFamily="34" charset="0"/>
                <a:ea typeface="Calibri" panose="020F0502020204030204" pitchFamily="34" charset="0"/>
              </a:rPr>
              <a:t> </a:t>
            </a:r>
            <a:r>
              <a:rPr lang="cs-CZ" sz="1800" b="true" dirty="false" err="true">
                <a:effectLst/>
                <a:latin typeface="Arial" panose="020B0604020202020204" pitchFamily="34" charset="0"/>
                <a:ea typeface="Calibri" panose="020F0502020204030204" pitchFamily="34" charset="0"/>
              </a:rPr>
              <a:t>First</a:t>
            </a:r>
            <a:r>
              <a:rPr lang="cs-CZ" sz="1800" b="true" dirty="false">
                <a:effectLst/>
                <a:latin typeface="Arial" panose="020B0604020202020204" pitchFamily="34" charset="0"/>
                <a:ea typeface="Calibri" panose="020F0502020204030204" pitchFamily="34" charset="0"/>
              </a:rPr>
              <a:t> nebo </a:t>
            </a:r>
            <a:r>
              <a:rPr lang="cs-CZ" sz="1800" b="true" dirty="false" err="true">
                <a:effectLst/>
                <a:latin typeface="Arial" panose="020B0604020202020204" pitchFamily="34" charset="0"/>
                <a:ea typeface="Calibri" panose="020F0502020204030204" pitchFamily="34" charset="0"/>
              </a:rPr>
              <a:t>Housing</a:t>
            </a:r>
            <a:r>
              <a:rPr lang="cs-CZ" sz="1800" b="true" dirty="false">
                <a:effectLst/>
                <a:latin typeface="Arial" panose="020B0604020202020204" pitchFamily="34" charset="0"/>
                <a:ea typeface="Calibri" panose="020F0502020204030204" pitchFamily="34" charset="0"/>
              </a:rPr>
              <a:t> Led alespoň po dobu 5 let před podáním žádosti o podporu. </a:t>
            </a:r>
            <a:endParaRPr lang="cs-CZ" sz="1600" dirty="false"/>
          </a:p>
        </p:txBody>
      </p:sp>
      <p:sp>
        <p:nvSpPr>
          <p:cNvPr id="4" name="Zástupný symbol pro číslo snímku 3">
            <a:extLst>
              <a:ext uri="{FF2B5EF4-FFF2-40B4-BE49-F238E27FC236}">
                <a16:creationId xmlns:a16="http://schemas.microsoft.com/office/drawing/2014/main" id="{891515A4-366A-C73E-530C-C654803174E0}"/>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2210651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2AA2F8-0C8F-05F9-F291-972BB079E555}"/>
              </a:ext>
            </a:extLst>
          </p:cNvPr>
          <p:cNvSpPr>
            <a:spLocks noGrp="true"/>
          </p:cNvSpPr>
          <p:nvPr>
            <p:ph type="title"/>
          </p:nvPr>
        </p:nvSpPr>
        <p:spPr/>
        <p:txBody>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Aktivita 3) – výstupy - příklady</a:t>
            </a:r>
            <a:endParaRPr lang="cs-CZ" dirty="false"/>
          </a:p>
        </p:txBody>
      </p:sp>
      <p:sp>
        <p:nvSpPr>
          <p:cNvPr id="3" name="Zástupný obsah 2">
            <a:extLst>
              <a:ext uri="{FF2B5EF4-FFF2-40B4-BE49-F238E27FC236}">
                <a16:creationId xmlns:a16="http://schemas.microsoft.com/office/drawing/2014/main" id="{860BF1FC-E883-084E-C435-1753996750D7}"/>
              </a:ext>
            </a:extLst>
          </p:cNvPr>
          <p:cNvSpPr>
            <a:spLocks noGrp="true"/>
          </p:cNvSpPr>
          <p:nvPr>
            <p:ph idx="1"/>
          </p:nvPr>
        </p:nvSpPr>
        <p:spPr>
          <a:xfrm>
            <a:off x="251520" y="1484784"/>
            <a:ext cx="8352480" cy="4635216"/>
          </a:xfrm>
        </p:spPr>
        <p:txBody>
          <a:bodyPr/>
          <a:lstStyle/>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podpořených osob v rámci indikátoru 600 000 Celkový počet účastníků,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mapa </a:t>
            </a:r>
            <a:r>
              <a:rPr lang="cs-CZ" sz="1800" dirty="false" err="true">
                <a:effectLst/>
                <a:latin typeface="Arial" panose="020B0604020202020204" pitchFamily="34" charset="0"/>
                <a:ea typeface="Arial" panose="020B0604020202020204" pitchFamily="34" charset="0"/>
                <a:cs typeface="Times New Roman" panose="02020603050405020304" pitchFamily="18" charset="0"/>
              </a:rPr>
              <a:t>Housing</a:t>
            </a:r>
            <a:r>
              <a:rPr lang="cs-CZ" sz="1800" dirty="false">
                <a:effectLst/>
                <a:latin typeface="Arial" panose="020B0604020202020204" pitchFamily="34" charset="0"/>
                <a:ea typeface="Arial" panose="020B0604020202020204" pitchFamily="34" charset="0"/>
                <a:cs typeface="Times New Roman" panose="02020603050405020304" pitchFamily="18" charset="0"/>
              </a:rPr>
              <a:t> Led programů a tematicky relevantních aktérů ve zvoleném území,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PR aktivit,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vzdělávacích a/nebo síťovacích setkání – minimálně v rozsahu 24 hodin za 12 měsíců,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dokument deklarující závazek spolupráce aktérů v území (memorandum atp.), tzn. vytvořená síť,</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podpořených organizací (doložit například dokumentem o spolupráci, prezenční listinou),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vytvořených metodických materiálů,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0000"/>
              </a:lnSpc>
              <a:spcBef>
                <a:spcPts val="300"/>
              </a:spcBef>
              <a:spcAft>
                <a:spcPts val="300"/>
              </a:spcAft>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počet strategických dokumentů zaměřených na rozvoj </a:t>
            </a:r>
            <a:r>
              <a:rPr lang="cs-CZ" sz="1800" dirty="false" err="true">
                <a:effectLst/>
                <a:latin typeface="Arial" panose="020B0604020202020204" pitchFamily="34" charset="0"/>
                <a:ea typeface="Arial" panose="020B0604020202020204" pitchFamily="34" charset="0"/>
                <a:cs typeface="Times New Roman" panose="02020603050405020304" pitchFamily="18" charset="0"/>
              </a:rPr>
              <a:t>Housing</a:t>
            </a:r>
            <a:r>
              <a:rPr lang="cs-CZ" sz="1800" dirty="false">
                <a:effectLst/>
                <a:latin typeface="Arial" panose="020B0604020202020204" pitchFamily="34" charset="0"/>
                <a:ea typeface="Arial" panose="020B0604020202020204" pitchFamily="34" charset="0"/>
                <a:cs typeface="Times New Roman" panose="02020603050405020304" pitchFamily="18" charset="0"/>
              </a:rPr>
              <a:t> Led přístupu v území.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8E068C2F-9D21-1451-4F82-0CD4E6FAE864}"/>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1673117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60000" y="1228396"/>
            <a:ext cx="8514000" cy="5467604"/>
          </a:xfrm>
        </p:spPr>
        <p:txBody>
          <a:bodyPr/>
          <a:lstStyle/>
          <a:p>
            <a:pPr marL="0" indent="0" algn="just">
              <a:lnSpc>
                <a:spcPct val="100000"/>
              </a:lnSpc>
              <a:buNone/>
            </a:pPr>
            <a:r>
              <a:rPr lang="cs-CZ" sz="1800" b="true" u="sng" dirty="false"/>
              <a:t>Indikátory výstupu:</a:t>
            </a:r>
          </a:p>
          <a:p>
            <a:pPr algn="just">
              <a:lnSpc>
                <a:spcPct val="100000"/>
              </a:lnSpc>
              <a:buFont typeface="Arial" panose="020B0604020202020204" pitchFamily="34" charset="0"/>
              <a:buChar char="•"/>
            </a:pPr>
            <a:r>
              <a:rPr lang="cs-CZ" sz="1800" b="true" dirty="false"/>
              <a:t>600 000 Celkový počet účastníků  </a:t>
            </a:r>
            <a:r>
              <a:rPr lang="cs-CZ" sz="1800" dirty="false"/>
              <a:t>– nutná identifikace podpořených osob, nezapočítávají se osoby s bagatel. podporou (každá osoby vždy pouze 1x)</a:t>
            </a:r>
          </a:p>
          <a:p>
            <a:pPr algn="just">
              <a:lnSpc>
                <a:spcPct val="100000"/>
              </a:lnSpc>
              <a:buFont typeface="Arial" panose="020B0604020202020204" pitchFamily="34" charset="0"/>
              <a:buChar char="•"/>
            </a:pPr>
            <a:r>
              <a:rPr lang="cs-CZ" sz="1800" b="true" dirty="false"/>
              <a:t>670 021 Kapacita podpořených služeb </a:t>
            </a:r>
            <a:r>
              <a:rPr lang="cs-CZ" sz="1800" dirty="false">
                <a:effectLst/>
                <a:ea typeface="Calibri" panose="020F0502020204030204" pitchFamily="34" charset="0"/>
              </a:rPr>
              <a:t>– místa</a:t>
            </a:r>
          </a:p>
          <a:p>
            <a:pPr algn="just">
              <a:lnSpc>
                <a:spcPct val="100000"/>
              </a:lnSpc>
              <a:buFont typeface="Arial" panose="020B0604020202020204" pitchFamily="34" charset="0"/>
              <a:buChar char="•"/>
            </a:pPr>
            <a:r>
              <a:rPr lang="cs-CZ" sz="1800" b="true" dirty="false">
                <a:effectLst/>
                <a:ea typeface="Calibri" panose="020F0502020204030204" pitchFamily="34" charset="0"/>
              </a:rPr>
              <a:t>670 031</a:t>
            </a:r>
            <a:r>
              <a:rPr lang="cs-CZ" sz="1800" b="true" dirty="false">
                <a:ea typeface="Calibri" panose="020F0502020204030204" pitchFamily="34" charset="0"/>
              </a:rPr>
              <a:t> </a:t>
            </a:r>
            <a:r>
              <a:rPr lang="cs-CZ" sz="1800" b="true" dirty="false">
                <a:effectLst/>
                <a:ea typeface="Calibri" panose="020F0502020204030204" pitchFamily="34" charset="0"/>
              </a:rPr>
              <a:t>Kapacita podpořených služeb </a:t>
            </a:r>
            <a:r>
              <a:rPr lang="cs-CZ" sz="1800" dirty="false">
                <a:effectLst/>
                <a:ea typeface="Calibri" panose="020F0502020204030204" pitchFamily="34" charset="0"/>
              </a:rPr>
              <a:t>– úvazky pracovníků</a:t>
            </a:r>
            <a:endParaRPr lang="cs-CZ" sz="1800" b="true" dirty="false"/>
          </a:p>
          <a:p>
            <a:pPr algn="just">
              <a:lnSpc>
                <a:spcPct val="100000"/>
              </a:lnSpc>
              <a:buFont typeface="Arial" panose="020B0604020202020204" pitchFamily="34" charset="0"/>
              <a:buChar char="•"/>
            </a:pPr>
            <a:r>
              <a:rPr lang="cs-CZ" sz="1800" b="true" dirty="false"/>
              <a:t>670 102 </a:t>
            </a:r>
            <a:r>
              <a:rPr lang="cs-CZ" sz="1800" b="true" dirty="false">
                <a:effectLst/>
                <a:ea typeface="Calibri" panose="020F0502020204030204" pitchFamily="34" charset="0"/>
              </a:rPr>
              <a:t>Využívání podpořených služeb </a:t>
            </a:r>
            <a:r>
              <a:rPr lang="cs-CZ" sz="1800" dirty="false">
                <a:effectLst/>
                <a:ea typeface="Calibri" panose="020F0502020204030204" pitchFamily="34" charset="0"/>
              </a:rPr>
              <a:t>- osoby</a:t>
            </a:r>
          </a:p>
          <a:p>
            <a:pPr algn="just">
              <a:lnSpc>
                <a:spcPct val="100000"/>
              </a:lnSpc>
              <a:buFont typeface="Arial" panose="020B0604020202020204" pitchFamily="34" charset="0"/>
              <a:buChar char="•"/>
            </a:pPr>
            <a:r>
              <a:rPr lang="cs-CZ" sz="1800" b="true" dirty="false"/>
              <a:t>674 012 Nové nebo inovované soc. služby týkající se bydlení –</a:t>
            </a:r>
            <a:r>
              <a:rPr lang="cs-CZ" sz="1800" dirty="false"/>
              <a:t> služby </a:t>
            </a:r>
            <a:r>
              <a:rPr lang="cs-CZ" sz="1800" b="true" dirty="false"/>
              <a:t>- </a:t>
            </a:r>
            <a:r>
              <a:rPr lang="cs-CZ" sz="1800" dirty="false"/>
              <a:t>(nejedná se o soc. službu dle zákona)</a:t>
            </a:r>
          </a:p>
          <a:p>
            <a:pPr algn="just">
              <a:lnSpc>
                <a:spcPct val="100000"/>
              </a:lnSpc>
              <a:buFont typeface="Arial" panose="020B0604020202020204" pitchFamily="34" charset="0"/>
              <a:buChar char="•"/>
            </a:pPr>
            <a:r>
              <a:rPr lang="cs-CZ" sz="1800" b="true" dirty="false"/>
              <a:t>805 000 Počet napsaných a zveřejněných analytických a strategických dokumentů (vč. evaluačních) – </a:t>
            </a:r>
            <a:r>
              <a:rPr lang="cs-CZ" sz="1800" dirty="false"/>
              <a:t>např. metodika – není povinnost</a:t>
            </a:r>
          </a:p>
          <a:p>
            <a:pPr marL="0" indent="0" algn="just">
              <a:lnSpc>
                <a:spcPct val="100000"/>
              </a:lnSpc>
              <a:buNone/>
            </a:pPr>
            <a:endParaRPr lang="cs-CZ" sz="1800" b="true" u="sng" dirty="false"/>
          </a:p>
          <a:p>
            <a:pPr marL="0" indent="0" algn="just">
              <a:lnSpc>
                <a:spcPct val="100000"/>
              </a:lnSpc>
              <a:buNone/>
            </a:pPr>
            <a:r>
              <a:rPr lang="cs-CZ" sz="1800" b="true" u="sng" dirty="false"/>
              <a:t>Indikátory výsledku:</a:t>
            </a:r>
            <a:endParaRPr lang="cs-CZ" sz="1800" u="sng" dirty="false"/>
          </a:p>
          <a:p>
            <a:pPr algn="just">
              <a:lnSpc>
                <a:spcPct val="100000"/>
              </a:lnSpc>
              <a:buFont typeface="Arial" panose="020B0604020202020204" pitchFamily="34" charset="0"/>
              <a:buChar char="•"/>
            </a:pPr>
            <a:r>
              <a:rPr lang="cs-CZ" sz="1800" b="true" dirty="false"/>
              <a:t>670 102 Využívání podpořených služeb </a:t>
            </a:r>
            <a:r>
              <a:rPr lang="cs-CZ" sz="1800" dirty="false"/>
              <a:t>– osoby - zde tzv. bagatelní podpora </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4363800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60000" y="1228396"/>
            <a:ext cx="8514000" cy="5467604"/>
          </a:xfrm>
        </p:spPr>
        <p:txBody>
          <a:bodyPr/>
          <a:lstStyle/>
          <a:p>
            <a:pPr algn="just">
              <a:spcAft>
                <a:spcPts val="11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V případě, že projekt podporu získá, bude mít žadatel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povinnost</a:t>
            </a:r>
            <a:r>
              <a:rPr lang="cs-CZ" sz="1800" dirty="false">
                <a:effectLst/>
                <a:latin typeface="Arial" panose="020B0604020202020204" pitchFamily="34" charset="0"/>
                <a:ea typeface="Calibri" panose="020F0502020204030204" pitchFamily="34" charset="0"/>
                <a:cs typeface="Times New Roman" panose="02020603050405020304" pitchFamily="18" charset="0"/>
              </a:rPr>
              <a:t> kromě indikátorů se závazkem vykazovat dosažené hodnoty pro: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všechny indikátory, které se týkají účastníků stanovené v Obecné části pravidel pro žadatele a příjemce v rámci OPZ+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cs-CZ" sz="1800" b="true" u="sng" dirty="false"/>
              <a:t>Indikátor výstupu:</a:t>
            </a:r>
          </a:p>
          <a:p>
            <a:pPr marL="0" indent="0" algn="just">
              <a:spcBef>
                <a:spcPts val="600"/>
              </a:spcBef>
              <a:spcAft>
                <a:spcPts val="600"/>
              </a:spcAft>
              <a:buNone/>
            </a:pPr>
            <a:r>
              <a:rPr lang="cs-CZ" sz="1800" b="true" dirty="false">
                <a:latin typeface="Arial" panose="020B0604020202020204" pitchFamily="34" charset="0"/>
                <a:cs typeface="Times New Roman" panose="02020603050405020304" pitchFamily="18" charset="0"/>
              </a:rPr>
              <a:t>679 001 Počet podpořených Romů </a:t>
            </a:r>
            <a:r>
              <a:rPr lang="cs-CZ" sz="1800" dirty="false">
                <a:latin typeface="Arial" panose="020B0604020202020204" pitchFamily="34" charset="0"/>
                <a:cs typeface="Times New Roman" panose="02020603050405020304" pitchFamily="18" charset="0"/>
              </a:rPr>
              <a:t>– osoby</a:t>
            </a:r>
          </a:p>
          <a:p>
            <a:pPr marL="0" indent="0" algn="just">
              <a:spcBef>
                <a:spcPts val="600"/>
              </a:spcBef>
              <a:spcAft>
                <a:spcPts val="600"/>
              </a:spcAft>
              <a:buNone/>
            </a:pPr>
            <a:r>
              <a:rPr lang="cs-CZ" sz="1800" b="true" dirty="false">
                <a:latin typeface="Arial" panose="020B0604020202020204" pitchFamily="34" charset="0"/>
                <a:cs typeface="Times New Roman" panose="02020603050405020304" pitchFamily="18" charset="0"/>
              </a:rPr>
              <a:t>622 002 </a:t>
            </a:r>
            <a:r>
              <a:rPr lang="cs-CZ" sz="1800" b="true" dirty="false">
                <a:effectLst/>
                <a:latin typeface="Arial" panose="020B0604020202020204" pitchFamily="34" charset="0"/>
                <a:ea typeface="Calibri" panose="020F0502020204030204" pitchFamily="34" charset="0"/>
              </a:rPr>
              <a:t>Počet podporovaných orgánů veřejné správy nebo veřejných služeb na celostátní, regionální a místní úrovni</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 subjekty</a:t>
            </a:r>
            <a:endParaRPr lang="cs-CZ" sz="1800" dirty="false">
              <a:latin typeface="Arial" panose="020B060402020202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41785799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spcAft>
                <a:spcPts val="11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buFont typeface="Arial" panose="020B0604020202020204" pitchFamily="34" charset="0"/>
              <a:buChar char="•"/>
            </a:pPr>
            <a:r>
              <a:rPr lang="cs-CZ" sz="1800" b="true" dirty="false"/>
              <a:t>bagatelní podpora </a:t>
            </a:r>
            <a:r>
              <a:rPr lang="cs-CZ" sz="1800" dirty="false"/>
              <a:t>– je podpora účastníka pod 40 hod. při realizaci celého projektu (1h=60min)</a:t>
            </a:r>
          </a:p>
          <a:p>
            <a:pPr algn="just">
              <a:lnSpc>
                <a:spcPct val="100000"/>
              </a:lnSpc>
              <a:buFont typeface="Arial" panose="020B0604020202020204" pitchFamily="34" charset="0"/>
              <a:buChar char="•"/>
            </a:pPr>
            <a:r>
              <a:rPr lang="cs-CZ" sz="1800" dirty="false"/>
              <a:t>Upozornění - indikátory se v žádosti o projekt v ISKP21+ začnou objevovat až po zadání specifického cíle)</a:t>
            </a:r>
          </a:p>
          <a:p>
            <a:pPr algn="just">
              <a:lnSpc>
                <a:spcPct val="100000"/>
              </a:lnSpc>
              <a:buFont typeface="Arial" panose="020B0604020202020204" pitchFamily="34" charset="0"/>
              <a:buChar char="•"/>
            </a:pPr>
            <a:r>
              <a:rPr lang="cs-CZ" sz="1800" dirty="false"/>
              <a:t>Monitorovací list podpořené osoby není povinný (k MI 600 000) – doporučený na </a:t>
            </a:r>
            <a:r>
              <a:rPr lang="cs-CZ" sz="1800" dirty="false">
                <a:hlinkClick r:id="rId3"/>
              </a:rPr>
              <a:t>www.esfcr.cz</a:t>
            </a:r>
            <a:r>
              <a:rPr lang="cs-CZ" sz="1800" dirty="false"/>
              <a:t>; příjemce je oprávněn používat jiný způsob sběru dat </a:t>
            </a:r>
            <a:br>
              <a:rPr lang="cs-CZ" sz="1800" dirty="false"/>
            </a:br>
            <a:r>
              <a:rPr lang="cs-CZ" sz="1800" dirty="false"/>
              <a:t>a dokladování. Evidence musí být doložitelná (kontrola na místě)</a:t>
            </a:r>
          </a:p>
          <a:p>
            <a:pPr algn="just">
              <a:lnSpc>
                <a:spcPct val="100000"/>
              </a:lnSpc>
              <a:buFont typeface="Arial" panose="020B0604020202020204" pitchFamily="34" charset="0"/>
              <a:buChar char="•"/>
            </a:pPr>
            <a:r>
              <a:rPr lang="cs-CZ" sz="1800" dirty="false"/>
              <a:t>Informace najdete v kap. 18.2.4.2.1  „Obecná část pravidel“</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2774825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Územní způsobilost  </a:t>
            </a:r>
          </a:p>
        </p:txBody>
      </p:sp>
      <p:sp>
        <p:nvSpPr>
          <p:cNvPr id="3" name="Zástupný symbol pro obsah 2"/>
          <p:cNvSpPr>
            <a:spLocks noGrp="true"/>
          </p:cNvSpPr>
          <p:nvPr>
            <p:ph idx="1"/>
          </p:nvPr>
        </p:nvSpPr>
        <p:spPr/>
        <p:txBody>
          <a:bodyPr/>
          <a:lstStyle/>
          <a:p>
            <a:pPr algn="just">
              <a:lnSpc>
                <a:spcPct val="100000"/>
              </a:lnSpc>
              <a:buFont typeface="Wingdings" panose="05000000000000000000" pitchFamily="2" charset="2"/>
              <a:buChar char="Ø"/>
            </a:pPr>
            <a:endParaRPr lang="cs-CZ" sz="1400" dirty="false">
              <a:solidFill>
                <a:srgbClr val="FF0000"/>
              </a:solidFill>
            </a:endParaRPr>
          </a:p>
          <a:p>
            <a:pPr algn="just"/>
            <a:r>
              <a:rPr lang="cs-CZ" sz="1800" dirty="false"/>
              <a:t>Místo realizace: celá ČR a EU</a:t>
            </a:r>
          </a:p>
          <a:p>
            <a:pPr algn="just">
              <a:buFont typeface="Wingdings" panose="05000000000000000000" pitchFamily="2" charset="2"/>
              <a:buChar char="Ø"/>
            </a:pPr>
            <a:r>
              <a:rPr lang="cs-CZ" sz="1800" dirty="false"/>
              <a:t>Definice místa realizace je k dispozici v Obecné části pravidel pro žadatele a příjemce v rámci Operačního programu Zaměstnanost plus (konkrétní odkaz na elektronickou verzi tohoto dokumentu viz část 10.2 této výzvy). </a:t>
            </a:r>
          </a:p>
          <a:p>
            <a:pPr marL="0" indent="0" algn="just">
              <a:buNone/>
            </a:pPr>
            <a:endParaRPr lang="cs-CZ" sz="1400" dirty="false">
              <a:solidFill>
                <a:srgbClr val="FF0000"/>
              </a:solidFil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41989839"/>
      </p:ext>
    </p:extLst>
  </p:cSld>
  <p:clrMapOvr>
    <a:masterClrMapping/>
  </p:clrMapOvr>
  <p:transition spd="slow">
    <p:wheel spokes="1"/>
  </p:transition>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p:txBody>
          <a:bodyPr anchor="ctr"/>
          <a:lstStyle/>
          <a:p>
            <a:pPr marL="0" indent="0" algn="ctr">
              <a:buNone/>
            </a:pPr>
            <a:r>
              <a:rPr lang="cs-CZ" sz="4400" b="true" dirty="false"/>
              <a:t>Žádost o podporu</a:t>
            </a:r>
          </a:p>
          <a:p>
            <a:endParaRPr lang="cs-CZ" dirty="false"/>
          </a:p>
        </p:txBody>
      </p:sp>
      <p:sp>
        <p:nvSpPr>
          <p:cNvPr id="4" name="Zástupný symbol pro číslo snímku 3"/>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0"/>
                </a:spcAft>
                <a:buClrTx/>
                <a:buSzTx/>
                <a:buFontTx/>
                <a:buNone/>
                <a:tabLst/>
                <a:defRPr/>
              </a:pPr>
              <a:t>36</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1812364710"/>
      </p:ext>
    </p:extLst>
  </p:cSld>
  <p:clrMapOvr>
    <a:masterClrMapping/>
  </p:clrMapOvr>
  <p:transition spd="slow">
    <p:wheel spokes="1"/>
  </p:transition>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509200"/>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z OPZ+ se zpracovává v elektronickém formuláři v IS KP21+. Přístup do elektronických formulářů žádostí o podporu na adrese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https://iskp21.mssf.cz</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Největší změnou pro žadatele </a:t>
            </a:r>
            <a:r>
              <a:rPr lang="cs-CZ" u="sng" dirty="false">
                <a:latin typeface="Arial" panose="020B0604020202020204" pitchFamily="34" charset="0"/>
                <a:cs typeface="Times New Roman" panose="02020603050405020304" pitchFamily="18" charset="0"/>
              </a:rPr>
              <a:t>je registrace do IS KP21</a:t>
            </a:r>
            <a:r>
              <a:rPr lang="cs-CZ" dirty="false">
                <a:latin typeface="Arial" panose="020B0604020202020204" pitchFamily="34" charset="0"/>
                <a:cs typeface="Times New Roman" panose="02020603050405020304" pitchFamily="18" charset="0"/>
              </a:rPr>
              <a:t>+ </a:t>
            </a:r>
            <a:r>
              <a:rPr lang="cs-CZ" sz="1400" i="true" dirty="false">
                <a:latin typeface="Arial" panose="020B0604020202020204" pitchFamily="34" charset="0"/>
                <a:cs typeface="Times New Roman" panose="02020603050405020304" pitchFamily="18" charset="0"/>
              </a:rPr>
              <a:t>(jinak se nic zásadního nezměnilo)</a:t>
            </a:r>
          </a:p>
          <a:p>
            <a:pPr algn="just">
              <a:spcBef>
                <a:spcPts val="600"/>
              </a:spcBef>
              <a:spcAft>
                <a:spcPts val="600"/>
              </a:spcAft>
            </a:pPr>
            <a:r>
              <a:rPr lang="cs-CZ" dirty="false">
                <a:latin typeface="Arial" panose="020B0604020202020204" pitchFamily="34" charset="0"/>
                <a:cs typeface="Times New Roman" panose="02020603050405020304" pitchFamily="18" charset="0"/>
              </a:rPr>
              <a:t>ESF zveřejněny Obecné pokyny OPZ+ </a:t>
            </a:r>
            <a:r>
              <a:rPr lang="cs-CZ" b="true" dirty="false">
                <a:latin typeface="Arial" panose="020B06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Formuláře a pokyny potřebné v rámci přípravy žádosti o podporu - www.esfcr.cz</a:t>
            </a:r>
            <a:endParaRPr lang="cs-CZ" b="true" dirty="false">
              <a:latin typeface="Arial" panose="020B060402020202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r>
              <a:rPr lang="cs-CZ" dirty="false">
                <a:latin typeface="Arial" panose="020B0604020202020204" pitchFamily="34" charset="0"/>
                <a:cs typeface="Times New Roman" panose="02020603050405020304" pitchFamily="18" charset="0"/>
              </a:rPr>
              <a:t>Žádost o podporu zpracovávat v českém jazyce</a:t>
            </a:r>
          </a:p>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Podání žádosti o podporu předchází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povinná konzultace (viz bod 7.3 výzvy)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endParaRPr lang="cs-CZ" dirty="false">
              <a:latin typeface="Arial" panose="020B0604020202020204" pitchFamily="34" charset="0"/>
              <a:cs typeface="Times New Roman" panose="02020603050405020304" pitchFamily="18" charset="0"/>
            </a:endParaRPr>
          </a:p>
          <a:p>
            <a:pPr algn="just">
              <a:spcBef>
                <a:spcPts val="600"/>
              </a:spcBef>
              <a:spcAft>
                <a:spcPts val="600"/>
              </a:spcAft>
            </a:pPr>
            <a:endParaRPr lang="cs-CZ" dirty="false"/>
          </a:p>
        </p:txBody>
      </p:sp>
    </p:spTree>
    <p:extLst>
      <p:ext uri="{BB962C8B-B14F-4D97-AF65-F5344CB8AC3E}">
        <p14:creationId xmlns:p14="http://schemas.microsoft.com/office/powerpoint/2010/main" val="32556113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Podání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
        <p:nvSpPr>
          <p:cNvPr id="7" name="TextovéPole 6">
            <a:extLst>
              <a:ext uri="{FF2B5EF4-FFF2-40B4-BE49-F238E27FC236}">
                <a16:creationId xmlns:a16="http://schemas.microsoft.com/office/drawing/2014/main" id="{F535A2D3-8936-4CE2-B388-B7655689B38B}"/>
              </a:ext>
            </a:extLst>
          </p:cNvPr>
          <p:cNvSpPr txBox="true"/>
          <p:nvPr/>
        </p:nvSpPr>
        <p:spPr>
          <a:xfrm>
            <a:off x="107504" y="1196752"/>
            <a:ext cx="9000496" cy="5324535"/>
          </a:xfrm>
          <a:prstGeom prst="rect">
            <a:avLst/>
          </a:prstGeom>
          <a:noFill/>
        </p:spPr>
        <p:txBody>
          <a:bodyPr wrap="square">
            <a:spAutoFit/>
          </a:bodyPr>
          <a:lstStyle/>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Před podáním je nutné žádost opatřit podpisem statutárního zástupce žadatele, případně odpovědnou osobou, kterou k takovému úkonu statutární zástupce zmocnil; v tomto případě </a:t>
            </a:r>
            <a:r>
              <a:rPr lang="cs-CZ" sz="1800" dirty="false">
                <a:effectLst/>
                <a:latin typeface="Arial" panose="020B0604020202020204" pitchFamily="34" charset="0"/>
                <a:ea typeface="Arial" panose="020B0604020202020204" pitchFamily="34" charset="0"/>
              </a:rPr>
              <a:t>je nutné založit (resp. poskytnout k dispozici) v IS KP21+ dokument zakládající toto oprávnění. (elektronická plná moc, úředně/notářsky ověřená papírová plná moc  - </a:t>
            </a:r>
            <a:r>
              <a:rPr lang="cs-CZ" sz="1800" dirty="false" err="true">
                <a:effectLst/>
                <a:latin typeface="Arial" panose="020B0604020202020204" pitchFamily="34" charset="0"/>
                <a:ea typeface="Arial" panose="020B0604020202020204" pitchFamily="34" charset="0"/>
              </a:rPr>
              <a:t>scan</a:t>
            </a:r>
            <a:r>
              <a:rPr lang="cs-CZ" sz="1800" dirty="false">
                <a:effectLst/>
                <a:latin typeface="Arial" panose="020B0604020202020204" pitchFamily="34" charset="0"/>
                <a:ea typeface="Arial" panose="020B0604020202020204" pitchFamily="34" charset="0"/>
              </a:rPr>
              <a:t> vložen do IS KP21+.)</a:t>
            </a:r>
          </a:p>
          <a:p>
            <a:pPr algn="just">
              <a:spcBef>
                <a:spcPts val="600"/>
              </a:spcBef>
              <a:spcAft>
                <a:spcPts val="600"/>
              </a:spcAft>
            </a:pPr>
            <a:r>
              <a:rPr lang="cs-CZ" sz="1800" dirty="false">
                <a:effectLst/>
                <a:latin typeface="Arial" panose="020B0604020202020204" pitchFamily="34" charset="0"/>
                <a:ea typeface="Calibri" panose="020F0502020204030204" pitchFamily="34" charset="0"/>
              </a:rPr>
              <a:t>Podpis musí být k žádosti připojen přímo v IS KP21+, proto musí být statutární zástupce/ osoba oprávněná k podpisu žádosti registrovaným uživatelem této aplikace. </a:t>
            </a:r>
            <a:r>
              <a:rPr lang="cs-CZ" sz="1800" b="true" dirty="false">
                <a:effectLst/>
                <a:latin typeface="Arial" panose="020B0604020202020204" pitchFamily="34" charset="0"/>
                <a:ea typeface="Calibri" panose="020F0502020204030204" pitchFamily="34" charset="0"/>
              </a:rPr>
              <a:t>Dále musí tato osoba disponovat kvalifikovaným elektronickým podpisem.</a:t>
            </a:r>
          </a:p>
          <a:p>
            <a:pPr algn="just">
              <a:spcBef>
                <a:spcPts val="600"/>
              </a:spcBef>
              <a:spcAft>
                <a:spcPts val="600"/>
              </a:spcAft>
            </a:pP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Žádost se podává pouze elektronicky a pouze prostřednictvím IS KP21+. Nezasílejte žádost listině ani prostřednictvím jiné formy doručování.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600"/>
              </a:spcBef>
              <a:spcAft>
                <a:spcPts val="6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Podání žádosti o podporu předchází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povinná konzultace (viz bod 7.3 výzvy)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600"/>
              </a:spcBef>
              <a:spcAft>
                <a:spcPts val="600"/>
              </a:spcAft>
            </a:pPr>
            <a:endParaRPr lang="cs-CZ" dirty="false"/>
          </a:p>
        </p:txBody>
      </p:sp>
    </p:spTree>
    <p:extLst>
      <p:ext uri="{BB962C8B-B14F-4D97-AF65-F5344CB8AC3E}">
        <p14:creationId xmlns:p14="http://schemas.microsoft.com/office/powerpoint/2010/main" val="1791264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POVINNÁ KONZULTACE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6000" y="1196752"/>
            <a:ext cx="8838000" cy="5499248"/>
          </a:xfrm>
        </p:spPr>
        <p:txBody>
          <a:bodyPr/>
          <a:lstStyle/>
          <a:p>
            <a:pPr marL="0" indent="0" algn="jus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Podání žádosti o v případě realizace aktivity 1) může předcházet </a:t>
            </a:r>
            <a:r>
              <a:rPr lang="cs-CZ" sz="1800" b="true" u="sng" dirty="false">
                <a:effectLst/>
                <a:latin typeface="Arial" panose="020B0604020202020204" pitchFamily="34" charset="0"/>
                <a:ea typeface="Calibri" panose="020F0502020204030204" pitchFamily="34" charset="0"/>
                <a:cs typeface="Times New Roman" panose="02020603050405020304" pitchFamily="18" charset="0"/>
              </a:rPr>
              <a:t>povinná konzultace</a:t>
            </a:r>
            <a:r>
              <a:rPr lang="cs-CZ" sz="1800" dirty="false">
                <a:effectLst/>
                <a:latin typeface="Arial" panose="020B0604020202020204" pitchFamily="34" charset="0"/>
                <a:ea typeface="Calibri" panose="020F0502020204030204" pitchFamily="34" charset="0"/>
                <a:cs typeface="Times New Roman" panose="02020603050405020304" pitchFamily="18" charset="0"/>
              </a:rPr>
              <a: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1800" dirty="false">
                <a:effectLst/>
                <a:latin typeface="Arial" panose="020B0604020202020204" pitchFamily="34" charset="0"/>
                <a:ea typeface="Calibri" panose="020F0502020204030204" pitchFamily="34" charset="0"/>
                <a:cs typeface="Arial" panose="020B0604020202020204" pitchFamily="34" charset="0"/>
              </a:rPr>
              <a:t>Pro účely konzultace zpracuje žadatel </a:t>
            </a:r>
            <a:r>
              <a:rPr lang="cs-CZ" sz="1800" b="true" dirty="false">
                <a:effectLst/>
                <a:latin typeface="Arial" panose="020B0604020202020204" pitchFamily="34" charset="0"/>
                <a:ea typeface="Calibri" panose="020F0502020204030204" pitchFamily="34" charset="0"/>
                <a:cs typeface="Arial" panose="020B0604020202020204" pitchFamily="34" charset="0"/>
              </a:rPr>
              <a:t>návrh realizace projektu</a:t>
            </a:r>
            <a:r>
              <a:rPr lang="cs-CZ" sz="1800" dirty="false">
                <a:effectLst/>
                <a:latin typeface="Arial" panose="020B0604020202020204" pitchFamily="34" charset="0"/>
                <a:ea typeface="Calibri" panose="020F0502020204030204" pitchFamily="34" charset="0"/>
                <a:cs typeface="Arial" panose="020B0604020202020204" pitchFamily="34" charset="0"/>
              </a:rPr>
              <a:t> (dále jen „návrh projektu“) ve stanové struktuře. Vzor návrhu je uveden v příloze výzvy č. 3 viz. kap. 11 výzvy. Žadatel zašle zpracovaný návrh ke konzultaci v elektronické podobě na e-mailovou adresu: </a:t>
            </a:r>
            <a:r>
              <a:rPr lang="cs-CZ" sz="1800" b="true" dirty="false">
                <a:effectLst/>
                <a:latin typeface="Arial" panose="020B0604020202020204" pitchFamily="34" charset="0"/>
                <a:ea typeface="Calibri" panose="020F0502020204030204" pitchFamily="34" charset="0"/>
                <a:cs typeface="Arial" panose="020B0604020202020204" pitchFamily="34" charset="0"/>
              </a:rPr>
              <a:t>vyzvabydleni@mpsv.cz</a:t>
            </a:r>
            <a:r>
              <a:rPr lang="cs-CZ" sz="1800" dirty="false">
                <a:effectLst/>
                <a:latin typeface="Arial" panose="020B0604020202020204" pitchFamily="34" charset="0"/>
                <a:ea typeface="Calibri" panose="020F0502020204030204" pitchFamily="34"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rPr>
              <a:t>Pracovník Řídicího orgánu OPZ+ provede formální kontrolu formy a úplnosti předložených dokumentů. V případě nedostatků bude žadateli e-mailem zaslán požadavek k doplnění a stanovena lhůta, do kdy má nedostatky doplnit. Žadatel má </a:t>
            </a:r>
            <a:r>
              <a:rPr lang="cs-CZ" sz="1800" u="sng" dirty="false">
                <a:effectLst/>
                <a:latin typeface="Arial" panose="020B0604020202020204" pitchFamily="34" charset="0"/>
                <a:ea typeface="Calibri" panose="020F0502020204030204" pitchFamily="34" charset="0"/>
              </a:rPr>
              <a:t>možnost napravit nedostatky maximálně dvakrát</a:t>
            </a:r>
            <a:r>
              <a:rPr lang="cs-CZ" sz="1800" dirty="false">
                <a:effectLst/>
                <a:latin typeface="Arial" panose="020B0604020202020204" pitchFamily="34" charset="0"/>
                <a:ea typeface="Calibri" panose="020F0502020204030204" pitchFamily="34" charset="0"/>
              </a:rPr>
              <a:t>. </a:t>
            </a: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Možnost odmítnout on-line konzultaci ze strany ŘO OPZ+ bude i v případě, že se jedná o příjemce z výzev 03_16_052, 03_19_108, 03_16_128, 03_22_007, 03_24_101 či dalších výzev v OPZ+, kteří ve svých projektech již řešili téma bydlení (např. zabydlování cílové skupiny do bytů), žadatel obdrží pouze zpětnou reakci e-mailem, která může obsahovat i doporučení k dopracování/úpravě/zamyšlení.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sz="1800" dirty="false">
              <a:effectLst/>
              <a:latin typeface="Arial" panose="020B0604020202020204" pitchFamily="34" charset="0"/>
              <a:ea typeface="Calibri" panose="020F0502020204030204" pitchFamily="34" charset="0"/>
            </a:endParaRPr>
          </a:p>
          <a:p>
            <a:endParaRPr lang="cs-CZ" sz="1800" dirty="false">
              <a:effectLst/>
              <a:latin typeface="Arial" panose="020B0604020202020204" pitchFamily="34" charset="0"/>
              <a:ea typeface="Calibri" panose="020F0502020204030204" pitchFamily="34" charset="0"/>
            </a:endParaRPr>
          </a:p>
          <a:p>
            <a:endParaRPr lang="cs-CZ" sz="1800" dirty="false">
              <a:effectLst/>
              <a:latin typeface="Arial" panose="020B0604020202020204" pitchFamily="34" charset="0"/>
              <a:ea typeface="Calibri" panose="020F0502020204030204" pitchFamily="34" charset="0"/>
            </a:endParaRPr>
          </a:p>
          <a:p>
            <a:endParaRPr lang="cs-CZ" sz="16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2080835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kern="1200" cap="none" dirty="false">
                <a:latin typeface="+mn-lt"/>
                <a:ea typeface="+mn-ea"/>
                <a:cs typeface="+mn-cs"/>
              </a:rPr>
              <a:t>VÝZVA</a:t>
            </a:r>
            <a:r>
              <a:rPr lang="cs-CZ" sz="3200" kern="1200" cap="none" dirty="false">
                <a:latin typeface="+mn-lt"/>
                <a:ea typeface="+mn-ea"/>
                <a:cs typeface="+mn-cs"/>
              </a:rPr>
              <a:t> č.</a:t>
            </a:r>
            <a:r>
              <a:rPr lang="cs-CZ" sz="1400" dirty="false">
                <a:effectLst/>
                <a:latin typeface="Arial" panose="020B0604020202020204" pitchFamily="34" charset="0"/>
                <a:ea typeface="Calibri" panose="020F0502020204030204" pitchFamily="34" charset="0"/>
              </a:rPr>
              <a:t> </a:t>
            </a:r>
            <a:r>
              <a:rPr lang="cs-CZ" kern="1200" cap="none" dirty="false">
                <a:latin typeface="+mn-lt"/>
                <a:ea typeface="+mn-ea"/>
                <a:cs typeface="+mn-cs"/>
              </a:rPr>
              <a:t>03_22_064</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
        <p:nvSpPr>
          <p:cNvPr id="7" name="TextovéPole 6">
            <a:extLst>
              <a:ext uri="{FF2B5EF4-FFF2-40B4-BE49-F238E27FC236}">
                <a16:creationId xmlns:a16="http://schemas.microsoft.com/office/drawing/2014/main" id="{9E2A081B-E2A2-4D8B-B575-BB8411C3EFDD}"/>
              </a:ext>
            </a:extLst>
          </p:cNvPr>
          <p:cNvSpPr txBox="true"/>
          <p:nvPr/>
        </p:nvSpPr>
        <p:spPr>
          <a:xfrm>
            <a:off x="179512" y="1492240"/>
            <a:ext cx="8784976" cy="5496376"/>
          </a:xfrm>
          <a:prstGeom prst="rect">
            <a:avLst/>
          </a:prstGeom>
          <a:noFill/>
        </p:spPr>
        <p:txBody>
          <a:bodyPr wrap="square">
            <a:spAutoFit/>
          </a:bodyPr>
          <a:lstStyle/>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altLang="cs-CZ" sz="1800" b="true" i="false" u="none" strike="noStrike" kern="1200" cap="none" spc="0" normalizeH="false" baseline="0" noProof="false" dirty="false">
                <a:ln>
                  <a:noFill/>
                </a:ln>
                <a:solidFill>
                  <a:srgbClr val="084A8B"/>
                </a:solidFill>
                <a:effectLst/>
                <a:uLnTx/>
                <a:uFillTx/>
                <a:latin typeface="Arial"/>
                <a:ea typeface="+mn-ea"/>
                <a:cs typeface="+mn-cs"/>
              </a:rPr>
              <a:t>Vyhlášení výzvy: </a:t>
            </a:r>
            <a:r>
              <a:rPr lang="cs-CZ" altLang="cs-CZ" b="true" dirty="false">
                <a:solidFill>
                  <a:srgbClr val="084A8B"/>
                </a:solidFill>
                <a:latin typeface="Arial" panose="020B0604020202020204" pitchFamily="34" charset="0"/>
                <a:ea typeface="Calibri" panose="020F0502020204030204" pitchFamily="34" charset="0"/>
              </a:rPr>
              <a:t>3</a:t>
            </a:r>
            <a:r>
              <a:rPr kumimoji="false" lang="cs-CZ" sz="1800" b="true"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mn-cs"/>
              </a:rPr>
              <a:t>. 12. 2024 v 10:00 hod. </a:t>
            </a:r>
            <a:r>
              <a:rPr lang="cs-CZ" dirty="false">
                <a:solidFill>
                  <a:srgbClr val="084A8B"/>
                </a:solidFill>
                <a:latin typeface="Arial" panose="020B0604020202020204" pitchFamily="34" charset="0"/>
                <a:ea typeface="Calibri" panose="020F0502020204030204" pitchFamily="34" charset="0"/>
              </a:rPr>
              <a:t>(</a:t>
            </a:r>
            <a:r>
              <a:rPr kumimoji="false" lang="cs-CZ" sz="1800" i="false" u="none" strike="noStrike" kern="1200" cap="none"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mn-cs"/>
              </a:rPr>
              <a:t>možnost podání žádosti 17.12.2024 od 10:00 hod.)</a:t>
            </a:r>
          </a:p>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altLang="cs-CZ" sz="1800" b="true" i="false" u="none" strike="noStrike" kern="1200" cap="none" spc="0" normalizeH="false" baseline="0" noProof="false" dirty="false">
                <a:ln>
                  <a:noFill/>
                </a:ln>
                <a:solidFill>
                  <a:srgbClr val="084A8B"/>
                </a:solidFill>
                <a:effectLst/>
                <a:uLnTx/>
                <a:uFillTx/>
                <a:latin typeface="Arial"/>
                <a:ea typeface="+mn-ea"/>
                <a:cs typeface="+mn-cs"/>
              </a:rPr>
              <a:t>Ukončení výzvy: 30. 06. 2025 v 12:00 hod. </a:t>
            </a:r>
            <a:r>
              <a:rPr kumimoji="false" lang="cs-CZ" altLang="cs-CZ" sz="1800" b="false" i="false" u="none" strike="noStrike" kern="1200" cap="none" spc="0" normalizeH="false" baseline="0" noProof="false" dirty="false">
                <a:ln>
                  <a:noFill/>
                </a:ln>
                <a:solidFill>
                  <a:srgbClr val="084A8B"/>
                </a:solidFill>
                <a:effectLst/>
                <a:uLnTx/>
                <a:uFillTx/>
                <a:latin typeface="Arial"/>
                <a:ea typeface="+mn-ea"/>
                <a:cs typeface="+mn-cs"/>
              </a:rPr>
              <a:t>(musí být odevzdáno v ISKP21+-finalizace včetně podpisu, dodatečně nelze)</a:t>
            </a:r>
          </a:p>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altLang="cs-CZ" sz="1800" b="true" i="false" u="none" strike="noStrike" kern="1200" cap="none" spc="0" normalizeH="false" baseline="0" noProof="false" dirty="false">
                <a:ln>
                  <a:noFill/>
                </a:ln>
                <a:solidFill>
                  <a:srgbClr val="084A8B"/>
                </a:solidFill>
                <a:effectLst/>
                <a:uLnTx/>
                <a:uFillTx/>
                <a:latin typeface="Arial"/>
                <a:ea typeface="+mn-ea"/>
                <a:cs typeface="+mn-cs"/>
              </a:rPr>
              <a:t>Místo dopadu: celá ČR</a:t>
            </a:r>
            <a:endParaRPr kumimoji="false" lang="cs-CZ" alt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Výše celkových způsobilých výdajů projektu: 1 až 25 mil. Kč </a:t>
            </a:r>
          </a:p>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Výše alokace: 6</a:t>
            </a:r>
            <a:r>
              <a:rPr lang="cs-CZ" b="true" dirty="false">
                <a:solidFill>
                  <a:srgbClr val="084A8B"/>
                </a:solidFill>
                <a:latin typeface="Arial"/>
              </a:rPr>
              <a:t>00</a:t>
            </a: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 mil. Kč</a:t>
            </a:r>
            <a:endParaRPr kumimoji="false" lang="cs-CZ" altLang="cs-CZ" sz="1800" b="true" i="false" u="none" strike="noStrike" kern="1200" cap="none" spc="0" normalizeH="false" baseline="0" noProof="false" dirty="false">
              <a:ln>
                <a:noFill/>
              </a:ln>
              <a:solidFill>
                <a:srgbClr val="084A8B"/>
              </a:solidFill>
              <a:effectLst/>
              <a:uLnTx/>
              <a:uFillTx/>
              <a:latin typeface="Arial"/>
              <a:ea typeface="+mn-ea"/>
              <a:cs typeface="+mn-cs"/>
            </a:endParaRPr>
          </a:p>
          <a:p>
            <a:pPr marL="432000" marR="0" lvl="0" indent="-432000" algn="just"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r>
              <a:rPr kumimoji="false" lang="cs-CZ" altLang="cs-CZ" sz="1800" b="true" i="false" u="none" strike="noStrike" kern="1200" cap="none" spc="0" normalizeH="false" baseline="0" noProof="false" dirty="false">
                <a:ln>
                  <a:noFill/>
                </a:ln>
                <a:solidFill>
                  <a:srgbClr val="084A8B"/>
                </a:solidFill>
                <a:effectLst/>
                <a:uLnTx/>
                <a:uFillTx/>
                <a:latin typeface="Arial"/>
                <a:ea typeface="+mn-ea"/>
                <a:cs typeface="+mn-cs"/>
              </a:rPr>
              <a:t>Max. délka projektu: 36 měsíců</a:t>
            </a:r>
          </a:p>
          <a:p>
            <a:pPr marL="432000" indent="-432000" algn="just">
              <a:lnSpc>
                <a:spcPct val="150000"/>
              </a:lnSpc>
              <a:buClr>
                <a:srgbClr val="5FBBF5"/>
              </a:buClr>
              <a:buSzPct val="100000"/>
              <a:buFont typeface="Arial" panose="020B0604020202020204" pitchFamily="34" charset="0"/>
              <a:buChar char="•"/>
              <a:defRPr/>
            </a:pPr>
            <a:r>
              <a:rPr lang="cs-CZ" sz="1800" dirty="false">
                <a:effectLst/>
                <a:latin typeface="Arial" panose="020B0604020202020204" pitchFamily="34" charset="0"/>
                <a:ea typeface="Calibri" panose="020F0502020204030204" pitchFamily="34" charset="0"/>
                <a:cs typeface="Times New Roman" panose="02020603050405020304" pitchFamily="18" charset="0"/>
              </a:rPr>
              <a:t>V případě zaměření projektu na aktivitu 1) Podpora zabydlování včetně podpory bydlení  podání žádosti o podporu povinná konzultace viz bod 7.3 Výzvy. </a:t>
            </a:r>
          </a:p>
          <a:p>
            <a:pPr marL="432000" indent="-432000" algn="just">
              <a:lnSpc>
                <a:spcPct val="150000"/>
              </a:lnSpc>
              <a:buClr>
                <a:srgbClr val="5FBBF5"/>
              </a:buClr>
              <a:buSzPct val="100000"/>
              <a:buFont typeface="Arial" panose="020B0604020202020204" pitchFamily="34" charset="0"/>
              <a:buChar char="•"/>
              <a:defRPr/>
            </a:pPr>
            <a:r>
              <a:rPr lang="cs-CZ" sz="1800" b="true" dirty="false">
                <a:effectLst/>
                <a:latin typeface="Arial" panose="020B0604020202020204" pitchFamily="34" charset="0"/>
                <a:ea typeface="Calibri" panose="020F0502020204030204" pitchFamily="34" charset="0"/>
              </a:rPr>
              <a:t>Nejzazší datum pro ukončení fyzické realizace projektu</a:t>
            </a:r>
            <a:r>
              <a:rPr lang="cs-CZ" b="true" dirty="false">
                <a:latin typeface="Arial" panose="020B0604020202020204" pitchFamily="34" charset="0"/>
                <a:ea typeface="Calibri" panose="020F0502020204030204" pitchFamily="34" charset="0"/>
                <a:cs typeface="Times New Roman" panose="02020603050405020304" pitchFamily="18" charset="0"/>
              </a:rPr>
              <a:t>: </a:t>
            </a:r>
            <a:r>
              <a:rPr lang="cs-CZ" sz="1800" b="true" dirty="false">
                <a:effectLst/>
                <a:latin typeface="Arial" panose="020B0604020202020204" pitchFamily="34" charset="0"/>
                <a:ea typeface="Calibri" panose="020F0502020204030204" pitchFamily="34" charset="0"/>
              </a:rPr>
              <a:t>30.6.2028</a:t>
            </a:r>
            <a:endParaRPr lang="cs-CZ" sz="1800" b="true" dirty="false">
              <a:effectLst/>
              <a:latin typeface="Calibri" panose="020F0502020204030204" pitchFamily="34" charset="0"/>
              <a:ea typeface="Calibri" panose="020F0502020204030204" pitchFamily="34" charset="0"/>
              <a:cs typeface="Times New Roman" panose="02020603050405020304" pitchFamily="18" charset="0"/>
            </a:endParaRPr>
          </a:p>
          <a:p>
            <a:pPr marL="432000" marR="0" lvl="0" indent="-432000" algn="l" defTabSz="914400" rtl="false" eaLnBrk="true" fontAlgn="auto" latinLnBrk="false" hangingPunct="true">
              <a:lnSpc>
                <a:spcPct val="150000"/>
              </a:lnSpc>
              <a:spcBef>
                <a:spcPts val="0"/>
              </a:spcBef>
              <a:spcAft>
                <a:spcPts val="0"/>
              </a:spcAft>
              <a:buClr>
                <a:srgbClr val="5FBBF5"/>
              </a:buClr>
              <a:buSzPct val="100000"/>
              <a:buFont typeface="Arial" panose="020B0604020202020204" pitchFamily="34" charset="0"/>
              <a:buChar char="•"/>
              <a:tabLst/>
              <a:defRPr/>
            </a:pPr>
            <a:endParaRPr kumimoji="false" lang="cs-CZ" alt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342900" lvl="0" indent="-342900" algn="just">
              <a:spcBef>
                <a:spcPts val="1100"/>
              </a:spcBef>
              <a:spcAft>
                <a:spcPts val="0"/>
              </a:spcAft>
              <a:buFont typeface="Symbol" panose="05050102010706020507" pitchFamily="18" charset="2"/>
              <a:buChar cha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32306829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POVINNÁ KONZULTACE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lnSpc>
                <a:spcPct val="105000"/>
              </a:lnSpc>
            </a:pPr>
            <a:endParaRPr lang="cs-CZ" sz="1800" dirty="false">
              <a:latin typeface="Arial" panose="020B0604020202020204" pitchFamily="34" charset="0"/>
            </a:endParaRPr>
          </a:p>
          <a:p>
            <a:pPr algn="just">
              <a:lnSpc>
                <a:spcPct val="105000"/>
              </a:lnSpc>
            </a:pPr>
            <a:r>
              <a:rPr lang="cs-CZ" sz="1800" dirty="false">
                <a:effectLst/>
                <a:latin typeface="Arial" panose="020B0604020202020204" pitchFamily="34" charset="0"/>
                <a:ea typeface="Calibri" panose="020F0502020204030204" pitchFamily="34" charset="0"/>
                <a:cs typeface="Arial" panose="020B0604020202020204" pitchFamily="34" charset="0"/>
              </a:rPr>
              <a:t>Konzultace s žadatelem nebude uskutečněna i v případě, že „návrh projektu“ je předložen v pořádku, bez zásadních nedostatků, je v souladu s výzvou, žadatel obdrží pouze zpětnou reakci e-mailem, která může obsahovat i doporučení k dopracování/úpravě/zamyšlení.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5000"/>
              </a:lnSpc>
              <a:spcBef>
                <a:spcPts val="600"/>
              </a:spcBef>
              <a:spcAft>
                <a:spcPts val="600"/>
              </a:spcAft>
            </a:pPr>
            <a:endParaRPr lang="cs-CZ" sz="1800" dirty="false">
              <a:effectLst/>
              <a:latin typeface="Arial" panose="020B0604020202020204" pitchFamily="34" charset="0"/>
              <a:ea typeface="Calibri" panose="020F0502020204030204" pitchFamily="34" charset="0"/>
            </a:endParaRPr>
          </a:p>
          <a:p>
            <a:pPr algn="just">
              <a:lnSpc>
                <a:spcPct val="105000"/>
              </a:lnSpc>
              <a:spcBef>
                <a:spcPts val="600"/>
              </a:spcBef>
              <a:spcAft>
                <a:spcPts val="600"/>
              </a:spcAft>
            </a:pPr>
            <a:r>
              <a:rPr lang="cs-CZ" sz="1800" dirty="false">
                <a:effectLst/>
                <a:latin typeface="Arial" panose="020B0604020202020204" pitchFamily="34" charset="0"/>
                <a:ea typeface="Calibri" panose="020F0502020204030204" pitchFamily="34" charset="0"/>
              </a:rPr>
              <a:t>Výstupem konzultace bude zpracovaný tzv. Kontrolní list – Záznam o konzultaci. Záznam o konzultaci musí být podepsán konzultantem. </a:t>
            </a:r>
            <a:r>
              <a:rPr lang="cs-CZ" sz="1800" u="sng" dirty="false">
                <a:effectLst/>
                <a:latin typeface="Arial" panose="020B0604020202020204" pitchFamily="34" charset="0"/>
                <a:ea typeface="Calibri" panose="020F0502020204030204" pitchFamily="34" charset="0"/>
              </a:rPr>
              <a:t>Kopii záznamu žadatel přiloží jako povinnou přílohu k žádosti o podporu. </a:t>
            </a:r>
            <a:endParaRPr lang="cs-CZ" sz="1800" u="sng" dirty="false">
              <a:effectLst/>
              <a:latin typeface="Calibri" panose="020F0502020204030204" pitchFamily="34" charset="0"/>
              <a:ea typeface="Calibri" panose="020F0502020204030204" pitchFamily="34" charset="0"/>
            </a:endParaRPr>
          </a:p>
          <a:p>
            <a:pPr algn="just">
              <a:lnSpc>
                <a:spcPct val="100000"/>
              </a:lnSpc>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6857269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POVINNÁ KONZULTACE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908720"/>
            <a:ext cx="8784976" cy="5607280"/>
          </a:xfrm>
        </p:spPr>
        <p:txBody>
          <a:bodyPr/>
          <a:lstStyle/>
          <a:p>
            <a:pPr marL="0" indent="0" algn="jus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Samotná konzultace návrhu projektu proběhne on-line konzultantem – odborným expertem, a to do 30 kalendářních dnů od předložení dokumentů (v případě, kdy je žadatel vyzván k doplnění, pak do 30 dnů od předložení doplnění). </a:t>
            </a:r>
            <a:r>
              <a:rPr lang="cs-CZ" sz="1800" b="true" dirty="false">
                <a:effectLst/>
                <a:latin typeface="Arial" panose="020B0604020202020204" pitchFamily="34" charset="0"/>
                <a:ea typeface="Calibri" panose="020F0502020204030204" pitchFamily="34" charset="0"/>
                <a:cs typeface="Arial" panose="020B0604020202020204" pitchFamily="34" charset="0"/>
              </a:rPr>
              <a:t>Žadatel je povinen zúčastnit se právě jedné konzultace</a:t>
            </a:r>
            <a:r>
              <a:rPr lang="cs-CZ" sz="1800" dirty="false">
                <a:effectLst/>
                <a:latin typeface="Arial" panose="020B0604020202020204" pitchFamily="34" charset="0"/>
                <a:ea typeface="Calibri" panose="020F0502020204030204" pitchFamily="34" charset="0"/>
                <a:cs typeface="Arial" panose="020B0604020202020204" pitchFamily="34" charset="0"/>
              </a:rPr>
              <a:t>, tj. žádost o podporu přepracovaná na základě výstupu z konzultace již není předmětem další konzultace. Výstupem konzultace bude záznam zpracovaný konzultantem. </a:t>
            </a:r>
            <a:r>
              <a:rPr lang="cs-CZ" sz="1800" b="true" dirty="false">
                <a:effectLst/>
                <a:latin typeface="Arial" panose="020B0604020202020204" pitchFamily="34" charset="0"/>
                <a:ea typeface="Calibri" panose="020F0502020204030204" pitchFamily="34" charset="0"/>
                <a:cs typeface="Arial" panose="020B0604020202020204" pitchFamily="34" charset="0"/>
              </a:rPr>
              <a:t>Záznam pak bude povinnou přílohou žádosti o podporu</a:t>
            </a:r>
            <a:r>
              <a:rPr lang="cs-CZ" sz="1800" dirty="false">
                <a:effectLst/>
                <a:latin typeface="Arial" panose="020B0604020202020204" pitchFamily="34" charset="0"/>
                <a:ea typeface="Calibri" panose="020F0502020204030204" pitchFamily="34" charset="0"/>
                <a:cs typeface="Arial" panose="020B0604020202020204" pitchFamily="34" charset="0"/>
              </a:rPr>
              <a:t>. Doložení této přílohy bude kontrolováno v rámci fáze „hodnocení přijatelnosti a formálních náležitostí“.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i="true" dirty="false">
                <a:effectLst/>
                <a:latin typeface="Arial" panose="020B0604020202020204" pitchFamily="34" charset="0"/>
                <a:ea typeface="Calibri" panose="020F0502020204030204" pitchFamily="34" charset="0"/>
              </a:rPr>
              <a:t>Konzultace se neposkytují v situaci, kdy projekt neprošel věcným hodnocením (hodnotící komisí) a je do výzvy předkládán opakovaně (v tomto případě budou nedostatky popsány v hodnocení). Žadatel bude povinen zpracovat nový „návrh projektu“ jako přílohu žádosti. Zároveň popíše v předložené žádosti o podporu, že se jedná o znovu podaný projekt a označí v popisu původní název a číslo projektu, který neprošel věcným hodnocením.</a:t>
            </a:r>
            <a:endParaRPr lang="cs-CZ" sz="1600" i="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15042076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POVINNÉ PŘÍLOHY ŽÁDOSTI</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42</a:t>
            </a:fld>
            <a:endParaRPr lang="cs-CZ" dirty="false"/>
          </a:p>
        </p:txBody>
      </p:sp>
      <p:sp>
        <p:nvSpPr>
          <p:cNvPr id="6" name="TextovéPole 5">
            <a:extLst>
              <a:ext uri="{FF2B5EF4-FFF2-40B4-BE49-F238E27FC236}">
                <a16:creationId xmlns:a16="http://schemas.microsoft.com/office/drawing/2014/main" id="{9E5626C1-2F07-4663-B6F4-C0005FD042CD}"/>
              </a:ext>
            </a:extLst>
          </p:cNvPr>
          <p:cNvSpPr txBox="true"/>
          <p:nvPr/>
        </p:nvSpPr>
        <p:spPr>
          <a:xfrm>
            <a:off x="107504" y="1740749"/>
            <a:ext cx="8586496" cy="3970318"/>
          </a:xfrm>
          <a:prstGeom prst="rect">
            <a:avLst/>
          </a:prstGeom>
          <a:noFill/>
        </p:spPr>
        <p:txBody>
          <a:bodyPr wrap="square">
            <a:spAutoFit/>
          </a:bodyPr>
          <a:lstStyle/>
          <a:p>
            <a:pPr marL="342900" lvl="0" indent="-342900" algn="just">
              <a:buFont typeface="+mj-lt"/>
              <a:buAutoNum type="arabicPeriod"/>
            </a:pPr>
            <a:r>
              <a:rPr lang="cs-CZ" b="true" dirty="false">
                <a:effectLst/>
                <a:latin typeface="Arial" panose="020B0604020202020204" pitchFamily="34" charset="0"/>
                <a:ea typeface="Calibri" panose="020F0502020204030204" pitchFamily="34" charset="0"/>
                <a:cs typeface="Times New Roman" panose="02020603050405020304" pitchFamily="18" charset="0"/>
              </a:rPr>
              <a:t>Žadatel a partneři v projektu </a:t>
            </a:r>
            <a:r>
              <a:rPr lang="cs-CZ" dirty="false">
                <a:effectLst/>
                <a:latin typeface="Arial" panose="020B0604020202020204" pitchFamily="34" charset="0"/>
                <a:ea typeface="Calibri" panose="020F0502020204030204" pitchFamily="34" charset="0"/>
                <a:cs typeface="Times New Roman" panose="02020603050405020304" pitchFamily="18" charset="0"/>
              </a:rPr>
              <a:t>– vzorový formulář je zveřejněn na adrese: Formuláře a pokyny potřebné v rámci přípravy žádosti o podporu - www.esfcr.cz. Přílohu dokládají žadatelé o podporu, jejichž projekt bude realizován na základě principu partnerství s partnerem/y s finančním příspěvkem</a:t>
            </a:r>
          </a:p>
          <a:p>
            <a:pPr marL="342900" lvl="0" indent="-342900" algn="just">
              <a:buFont typeface="+mj-lt"/>
              <a:buAutoNum type="arabicPeriod"/>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cs-CZ" b="true" dirty="false">
                <a:effectLst/>
                <a:latin typeface="Arial" panose="020B0604020202020204" pitchFamily="34" charset="0"/>
                <a:ea typeface="Calibri" panose="020F0502020204030204" pitchFamily="34" charset="0"/>
                <a:cs typeface="Times New Roman" panose="02020603050405020304" pitchFamily="18" charset="0"/>
              </a:rPr>
              <a:t>Návrh realizace projektu </a:t>
            </a:r>
            <a:r>
              <a:rPr lang="cs-CZ" dirty="false">
                <a:effectLst/>
                <a:latin typeface="Arial" panose="020B0604020202020204" pitchFamily="34" charset="0"/>
                <a:ea typeface="Calibri" panose="020F0502020204030204" pitchFamily="34" charset="0"/>
                <a:cs typeface="Times New Roman" panose="02020603050405020304" pitchFamily="18" charset="0"/>
              </a:rPr>
              <a:t>– vzor příloha č. 3 (případy, kdy je doložení této přílohy povinné, jsou uvedeny v bodě 7.3 této výzvy)</a:t>
            </a:r>
          </a:p>
          <a:p>
            <a:pPr marL="342900" lvl="0" indent="-342900" algn="just">
              <a:buFont typeface="+mj-lt"/>
              <a:buAutoNum type="arabicPeriod"/>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cs-CZ" b="true" dirty="false">
                <a:effectLst/>
                <a:latin typeface="Arial" panose="020B0604020202020204" pitchFamily="34" charset="0"/>
                <a:ea typeface="Calibri" panose="020F0502020204030204" pitchFamily="34" charset="0"/>
                <a:cs typeface="Times New Roman" panose="02020603050405020304" pitchFamily="18" charset="0"/>
              </a:rPr>
              <a:t>Záznam o konzultaci zpracovaný konzultantem </a:t>
            </a:r>
            <a:r>
              <a:rPr lang="cs-CZ" dirty="false">
                <a:effectLst/>
                <a:latin typeface="Arial" panose="020B0604020202020204" pitchFamily="34" charset="0"/>
                <a:ea typeface="Calibri" panose="020F0502020204030204" pitchFamily="34" charset="0"/>
                <a:cs typeface="Times New Roman" panose="02020603050405020304" pitchFamily="18" charset="0"/>
              </a:rPr>
              <a:t>viz. vzor příloha č. 3 této výzvy (případy, kdy je doložení této přílohy povinné, jsou uvedeny v bodě 7.3 této výzvy)</a:t>
            </a:r>
          </a:p>
          <a:p>
            <a:pPr marL="342900" lvl="0" indent="-342900" algn="just">
              <a:buFont typeface="+mj-lt"/>
              <a:buAutoNum type="arabicPeriod"/>
            </a:pPr>
            <a:endParaRPr lang="cs-CZ"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eriod"/>
            </a:pPr>
            <a:r>
              <a:rPr lang="cs-CZ" b="true" dirty="false">
                <a:effectLst/>
                <a:latin typeface="Arial" panose="020B0604020202020204" pitchFamily="34" charset="0"/>
                <a:ea typeface="Calibri" panose="020F0502020204030204" pitchFamily="34" charset="0"/>
                <a:cs typeface="Times New Roman" panose="02020603050405020304" pitchFamily="18" charset="0"/>
              </a:rPr>
              <a:t>Udržitelnost sociálního bydlení </a:t>
            </a:r>
            <a:r>
              <a:rPr lang="cs-CZ" dirty="false">
                <a:effectLst/>
                <a:latin typeface="Arial" panose="020B0604020202020204" pitchFamily="34" charset="0"/>
                <a:ea typeface="Calibri" panose="020F0502020204030204" pitchFamily="34" charset="0"/>
                <a:cs typeface="Times New Roman" panose="02020603050405020304" pitchFamily="18" charset="0"/>
              </a:rPr>
              <a:t>– viz. vzor příloha č. 5 této výzvy.</a:t>
            </a:r>
            <a:endParaRPr lang="cs-CZ"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71968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Finanční část – ROZPOČET PROJEKTU</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marL="0" indent="0">
              <a:lnSpc>
                <a:spcPct val="80000"/>
              </a:lnSpc>
              <a:buNone/>
              <a:defRPr/>
            </a:pPr>
            <a:r>
              <a:rPr lang="cs-CZ" altLang="cs-CZ" dirty="false"/>
              <a:t>Celkové způsobilé náklady projektu = přímé náklady + paušální sazba</a:t>
            </a:r>
          </a:p>
          <a:p>
            <a:pPr marL="0" indent="0">
              <a:lnSpc>
                <a:spcPct val="80000"/>
              </a:lnSpc>
              <a:buNone/>
              <a:defRPr/>
            </a:pPr>
            <a:endParaRPr lang="cs-CZ" altLang="cs-CZ" sz="1800" dirty="false"/>
          </a:p>
          <a:p>
            <a:pPr marL="0" indent="0">
              <a:lnSpc>
                <a:spcPct val="80000"/>
              </a:lnSpc>
              <a:buNone/>
              <a:defRPr/>
            </a:pPr>
            <a:r>
              <a:rPr lang="cs-CZ" altLang="cs-CZ" sz="1800" b="true" dirty="false"/>
              <a:t>          I. Přímé náklady</a:t>
            </a:r>
            <a:r>
              <a:rPr lang="cs-CZ" altLang="cs-CZ" sz="1800" dirty="false"/>
              <a:t>		</a:t>
            </a:r>
          </a:p>
          <a:p>
            <a:pPr marL="0" indent="0">
              <a:lnSpc>
                <a:spcPct val="80000"/>
              </a:lnSpc>
              <a:buNone/>
              <a:defRPr/>
            </a:pPr>
            <a:r>
              <a:rPr lang="cs-CZ" altLang="cs-CZ" sz="1800" dirty="false"/>
              <a:t>           Osobní náklady  </a:t>
            </a:r>
          </a:p>
          <a:p>
            <a:pPr lvl="2">
              <a:lnSpc>
                <a:spcPct val="80000"/>
              </a:lnSpc>
              <a:buFont typeface="Wingdings" pitchFamily="2" charset="2"/>
              <a:buChar char="Ø"/>
              <a:defRPr/>
            </a:pPr>
            <a:endParaRPr lang="cs-CZ" altLang="cs-CZ" sz="1800" dirty="false"/>
          </a:p>
          <a:p>
            <a:pPr marL="0" indent="0" algn="just">
              <a:buNone/>
            </a:pPr>
            <a:r>
              <a:rPr lang="cs-CZ" sz="1800" b="true" dirty="false"/>
              <a:t>          II. Paušální sazba 40 %  </a:t>
            </a:r>
          </a:p>
          <a:p>
            <a:pPr marL="414000" lvl="1" indent="0" algn="just">
              <a:buNone/>
            </a:pPr>
            <a:r>
              <a:rPr lang="cs-CZ" sz="1800" dirty="false"/>
              <a:t>    40 % objemu z </a:t>
            </a:r>
            <a:r>
              <a:rPr lang="cs-CZ" altLang="cs-CZ" sz="1800" dirty="false"/>
              <a:t>přímých způsobilých nákladů projektu </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43</a:t>
            </a:fld>
            <a:endParaRPr lang="cs-CZ" dirty="false"/>
          </a:p>
        </p:txBody>
      </p:sp>
    </p:spTree>
    <p:extLst>
      <p:ext uri="{BB962C8B-B14F-4D97-AF65-F5344CB8AC3E}">
        <p14:creationId xmlns:p14="http://schemas.microsoft.com/office/powerpoint/2010/main" val="36363296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OSOBNÍ NÁKLADY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1484784"/>
            <a:ext cx="8694488" cy="5211216"/>
          </a:xfrm>
        </p:spPr>
        <p:txBody>
          <a:bodyPr/>
          <a:lstStyle/>
          <a:p>
            <a:pPr lvl="1" algn="just">
              <a:buFont typeface="Wingdings" panose="05000000000000000000" pitchFamily="2" charset="2"/>
              <a:buChar char="Ø"/>
              <a:defRPr/>
            </a:pPr>
            <a:r>
              <a:rPr lang="cs-CZ" altLang="cs-CZ" sz="1800" dirty="false"/>
              <a:t>realizační tým projektu – pozice jsou uvedené v příloze č. 2 Pomůcka pro stanovení osobních nákladů</a:t>
            </a:r>
          </a:p>
          <a:p>
            <a:pPr lvl="1" algn="just">
              <a:buFont typeface="Wingdings" panose="05000000000000000000" pitchFamily="2" charset="2"/>
              <a:buChar char="Ø"/>
              <a:defRPr/>
            </a:pPr>
            <a:r>
              <a:rPr lang="cs-CZ" altLang="cs-CZ" sz="1800" dirty="false"/>
              <a:t>obvyklé ceny a mzdy – www.esfcr.cz</a:t>
            </a:r>
          </a:p>
          <a:p>
            <a:pPr lvl="1" algn="just">
              <a:buFont typeface="Wingdings" panose="05000000000000000000" pitchFamily="2" charset="2"/>
              <a:buChar char="Ø"/>
              <a:defRPr/>
            </a:pPr>
            <a:r>
              <a:rPr lang="cs-CZ" sz="1800" dirty="false"/>
              <a:t>úvazek osoby, u které je odměňování i jen částečně hrazeno z prostředků projektu OPZ, může být maximálně 1,0 dohromady u všech subjektů (příjemce a partneři </a:t>
            </a:r>
            <a:r>
              <a:rPr lang="cs-CZ" altLang="cs-CZ" sz="1800" dirty="false"/>
              <a:t> </a:t>
            </a:r>
            <a:r>
              <a:rPr lang="cs-CZ" sz="1800" dirty="false"/>
              <a:t>zapojených do daného projektu (tj. součet veškerých úvazků zaměstnance u zaměstnavatele/ů včetně případných DPP a DPČ nesmí překročit jeden pracovní úvazek), a to po celou dobu zapojení daného pracovníka do realizace projektu OPZ</a:t>
            </a:r>
          </a:p>
          <a:p>
            <a:pPr lvl="1" algn="just">
              <a:buFont typeface="Wingdings" panose="05000000000000000000" pitchFamily="2" charset="2"/>
              <a:buChar char="Ø"/>
              <a:defRPr/>
            </a:pPr>
            <a:r>
              <a:rPr lang="cs-CZ" altLang="cs-CZ" sz="1800" dirty="false"/>
              <a:t>příklady pozic a doporučených úvazků pro aktivitu 1) jsou uvedeny v příloze č.1 Popis podporovaných aktivit  viz. následující slide</a:t>
            </a:r>
          </a:p>
          <a:p>
            <a:pPr lvl="1" algn="just">
              <a:buFont typeface="Wingdings" panose="05000000000000000000" pitchFamily="2" charset="2"/>
              <a:buChar char="Ø"/>
              <a:defRPr/>
            </a:pPr>
            <a:r>
              <a:rPr lang="cs-CZ" altLang="cs-CZ" sz="1800" dirty="false"/>
              <a:t>pozice uvedené v příkladu s hvězdičkou nebo úvazky malého rozsahu spadají do paušální sazby, </a:t>
            </a:r>
          </a:p>
          <a:p>
            <a:pPr lvl="1" algn="just">
              <a:buFont typeface="Wingdings" panose="05000000000000000000" pitchFamily="2" charset="2"/>
              <a:buChar char="Ø"/>
              <a:defRPr/>
            </a:pPr>
            <a:r>
              <a:rPr lang="cs-CZ" altLang="cs-CZ" sz="1800" dirty="false"/>
              <a:t>zařazení konkrétní specifické pozice musí být řádně odůvodněna co do potřebnosti pro projekt a cílovou skupinu i co do objemu práce/rozsahu úvazku</a:t>
            </a:r>
          </a:p>
          <a:p>
            <a:pPr lvl="1" algn="just">
              <a:buFont typeface="Wingdings" panose="05000000000000000000" pitchFamily="2" charset="2"/>
              <a:buChar char="Ø"/>
              <a:defRPr/>
            </a:pPr>
            <a:endParaRPr lang="cs-CZ" altLang="cs-CZ" sz="1800" dirty="false"/>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44</a:t>
            </a:fld>
            <a:endParaRPr lang="cs-CZ" dirty="false"/>
          </a:p>
        </p:txBody>
      </p:sp>
    </p:spTree>
    <p:extLst>
      <p:ext uri="{BB962C8B-B14F-4D97-AF65-F5344CB8AC3E}">
        <p14:creationId xmlns:p14="http://schemas.microsoft.com/office/powerpoint/2010/main" val="25058395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DE076D-AD34-E49F-A4EC-CE32A19977BC}"/>
              </a:ext>
            </a:extLst>
          </p:cNvPr>
          <p:cNvSpPr>
            <a:spLocks noGrp="true"/>
          </p:cNvSpPr>
          <p:nvPr>
            <p:ph type="title"/>
          </p:nvPr>
        </p:nvSpPr>
        <p:spPr/>
        <p:txBody>
          <a:bodyPr/>
          <a:lstStyle/>
          <a:p>
            <a:r>
              <a:rPr lang="cs-CZ" dirty="false"/>
              <a:t>Příklad doporučených úvazků</a:t>
            </a:r>
          </a:p>
        </p:txBody>
      </p:sp>
      <p:graphicFrame>
        <p:nvGraphicFramePr>
          <p:cNvPr id="5" name="Zástupný obsah 4">
            <a:extLst>
              <a:ext uri="{FF2B5EF4-FFF2-40B4-BE49-F238E27FC236}">
                <a16:creationId xmlns:a16="http://schemas.microsoft.com/office/drawing/2014/main" id="{ED785753-909A-471B-37C1-C0FB14B8E433}"/>
              </a:ext>
            </a:extLst>
          </p:cNvPr>
          <p:cNvGraphicFramePr>
            <a:graphicFrameLocks noGrp="true"/>
          </p:cNvGraphicFramePr>
          <p:nvPr>
            <p:ph idx="1"/>
            <p:extLst>
              <p:ext uri="{D42A27DB-BD31-4B8C-83A1-F6EECF244321}">
                <p14:modId xmlns:p14="http://schemas.microsoft.com/office/powerpoint/2010/main" val="645583324"/>
              </p:ext>
            </p:extLst>
          </p:nvPr>
        </p:nvGraphicFramePr>
        <p:xfrm>
          <a:off x="179512" y="1340768"/>
          <a:ext cx="8712972" cy="5066053"/>
        </p:xfrm>
        <a:graphic>
          <a:graphicData uri="http://schemas.openxmlformats.org/drawingml/2006/table">
            <a:tbl>
              <a:tblPr firstRow="true" firstCol="true"/>
              <a:tblGrid>
                <a:gridCol w="1452162">
                  <a:extLst>
                    <a:ext uri="{9D8B030D-6E8A-4147-A177-3AD203B41FA5}">
                      <a16:colId xmlns:a16="http://schemas.microsoft.com/office/drawing/2014/main" val="2956189004"/>
                    </a:ext>
                  </a:extLst>
                </a:gridCol>
                <a:gridCol w="1452162">
                  <a:extLst>
                    <a:ext uri="{9D8B030D-6E8A-4147-A177-3AD203B41FA5}">
                      <a16:colId xmlns:a16="http://schemas.microsoft.com/office/drawing/2014/main" val="2680990889"/>
                    </a:ext>
                  </a:extLst>
                </a:gridCol>
                <a:gridCol w="1452162">
                  <a:extLst>
                    <a:ext uri="{9D8B030D-6E8A-4147-A177-3AD203B41FA5}">
                      <a16:colId xmlns:a16="http://schemas.microsoft.com/office/drawing/2014/main" val="1830033140"/>
                    </a:ext>
                  </a:extLst>
                </a:gridCol>
                <a:gridCol w="1452162">
                  <a:extLst>
                    <a:ext uri="{9D8B030D-6E8A-4147-A177-3AD203B41FA5}">
                      <a16:colId xmlns:a16="http://schemas.microsoft.com/office/drawing/2014/main" val="619344302"/>
                    </a:ext>
                  </a:extLst>
                </a:gridCol>
                <a:gridCol w="1452162">
                  <a:extLst>
                    <a:ext uri="{9D8B030D-6E8A-4147-A177-3AD203B41FA5}">
                      <a16:colId xmlns:a16="http://schemas.microsoft.com/office/drawing/2014/main" val="1771663457"/>
                    </a:ext>
                  </a:extLst>
                </a:gridCol>
                <a:gridCol w="1452162">
                  <a:extLst>
                    <a:ext uri="{9D8B030D-6E8A-4147-A177-3AD203B41FA5}">
                      <a16:colId xmlns:a16="http://schemas.microsoft.com/office/drawing/2014/main" val="224486100"/>
                    </a:ext>
                  </a:extLst>
                </a:gridCol>
              </a:tblGrid>
              <a:tr h="720080">
                <a:tc>
                  <a:txBody>
                    <a:bodyPr/>
                    <a:lstStyle/>
                    <a:p>
                      <a:pPr algn="l">
                        <a:lnSpc>
                          <a:spcPct val="115000"/>
                        </a:lnSpc>
                        <a:spcBef>
                          <a:spcPts val="300"/>
                        </a:spcBef>
                        <a:spcAft>
                          <a:spcPts val="300"/>
                        </a:spcAft>
                      </a:pPr>
                      <a:r>
                        <a:rPr lang="cs-CZ" sz="1200" b="true" u="sng">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Mladí dospělí</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b="true" u="sng">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Duševně nemocní</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b="true" u="sng">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Osoby navracející se z VTOS</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b="true" u="sng">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Osoby opouštějící ústavní zařízení pro děti a mládež</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b="true" u="sng"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Osoby závislé</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b="true" u="sng"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Rodiny s dětmi</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3982256"/>
                  </a:ext>
                </a:extLst>
              </a:tr>
              <a:tr h="476249">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(0,1)</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(0,1)</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(0,1)</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Dluhový poradce (0,2)</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4348720"/>
                  </a:ext>
                </a:extLst>
              </a:tr>
              <a:tr h="722296">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nebo IPS expert)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(0,2)</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(0,2)</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(pracovní poradce)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6199160"/>
                  </a:ext>
                </a:extLst>
              </a:tr>
              <a:tr h="490313">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Peer pracovník (0,5)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0163350"/>
                  </a:ext>
                </a:extLst>
              </a:tr>
              <a:tr h="590099">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Koordinátor síťování podpory (0,25)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2840605"/>
                  </a:ext>
                </a:extLst>
              </a:tr>
              <a:tr h="722296">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Zdr. sestra/ psychiatrická sestra (0,4)</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Zdr. sestra/ psychiatrická sestra (0,2)</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Zdr. Sestra /psychiatrická sestra (0,1)</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684577"/>
                  </a:ext>
                </a:extLst>
              </a:tr>
              <a:tr h="476249">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(psychiatr) (0,1)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(psychiatr) (0,1)</a:t>
                      </a:r>
                      <a:r>
                        <a:rPr lang="cs-CZ" sz="1200" b="tru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6120040"/>
                  </a:ext>
                </a:extLst>
              </a:tr>
              <a:tr h="841159">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 trauma expert) (0,2)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terapeut/trauma expert) (0,4)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terapeut/trauma expert) (0,1)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terapeut/trauma expert) (0,2)</a:t>
                      </a:r>
                      <a:r>
                        <a:rPr lang="cs-CZ" sz="1200" b="true"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(0,3)</a:t>
                      </a:r>
                      <a:r>
                        <a:rPr lang="cs-CZ" sz="1200" b="tru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Expert (psycholog/ terapeut/trauma expert) (0,15)</a:t>
                      </a:r>
                      <a:r>
                        <a:rPr lang="cs-CZ" sz="1200" b="true"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7644412"/>
                  </a:ext>
                </a:extLst>
              </a:tr>
            </a:tbl>
          </a:graphicData>
        </a:graphic>
      </p:graphicFrame>
      <p:sp>
        <p:nvSpPr>
          <p:cNvPr id="4" name="Zástupný symbol pro číslo snímku 3">
            <a:extLst>
              <a:ext uri="{FF2B5EF4-FFF2-40B4-BE49-F238E27FC236}">
                <a16:creationId xmlns:a16="http://schemas.microsoft.com/office/drawing/2014/main" id="{D6D1C13B-555A-3683-28B7-65C31F0F0109}"/>
              </a:ext>
            </a:extLst>
          </p:cNvPr>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1919304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4A6134B-D2C4-DAB7-2956-3AACBFC3A834}"/>
              </a:ext>
            </a:extLst>
          </p:cNvPr>
          <p:cNvSpPr>
            <a:spLocks noGrp="true"/>
          </p:cNvSpPr>
          <p:nvPr>
            <p:ph type="title"/>
          </p:nvPr>
        </p:nvSpPr>
        <p:spPr/>
        <p:txBody>
          <a:bodyPr/>
          <a:lstStyle/>
          <a:p>
            <a:r>
              <a:rPr lang="cs-CZ" dirty="false"/>
              <a:t>Příklad doporučených úvazků</a:t>
            </a:r>
          </a:p>
        </p:txBody>
      </p:sp>
      <p:graphicFrame>
        <p:nvGraphicFramePr>
          <p:cNvPr id="5" name="Zástupný obsah 4">
            <a:extLst>
              <a:ext uri="{FF2B5EF4-FFF2-40B4-BE49-F238E27FC236}">
                <a16:creationId xmlns:a16="http://schemas.microsoft.com/office/drawing/2014/main" id="{28788E8B-2EB8-2FC6-89EC-555803E04868}"/>
              </a:ext>
            </a:extLst>
          </p:cNvPr>
          <p:cNvGraphicFramePr>
            <a:graphicFrameLocks noGrp="true"/>
          </p:cNvGraphicFramePr>
          <p:nvPr>
            <p:ph idx="1"/>
            <p:extLst>
              <p:ext uri="{D42A27DB-BD31-4B8C-83A1-F6EECF244321}">
                <p14:modId xmlns:p14="http://schemas.microsoft.com/office/powerpoint/2010/main" val="3448544131"/>
              </p:ext>
            </p:extLst>
          </p:nvPr>
        </p:nvGraphicFramePr>
        <p:xfrm>
          <a:off x="360000" y="1628800"/>
          <a:ext cx="8100431" cy="4608508"/>
        </p:xfrm>
        <a:graphic>
          <a:graphicData uri="http://schemas.openxmlformats.org/drawingml/2006/table">
            <a:tbl>
              <a:tblPr firstRow="true" firstCol="true"/>
              <a:tblGrid>
                <a:gridCol w="3622484">
                  <a:extLst>
                    <a:ext uri="{9D8B030D-6E8A-4147-A177-3AD203B41FA5}">
                      <a16:colId xmlns:a16="http://schemas.microsoft.com/office/drawing/2014/main" val="1174680550"/>
                    </a:ext>
                  </a:extLst>
                </a:gridCol>
                <a:gridCol w="2057551">
                  <a:extLst>
                    <a:ext uri="{9D8B030D-6E8A-4147-A177-3AD203B41FA5}">
                      <a16:colId xmlns:a16="http://schemas.microsoft.com/office/drawing/2014/main" val="1288059309"/>
                    </a:ext>
                  </a:extLst>
                </a:gridCol>
                <a:gridCol w="2420396">
                  <a:extLst>
                    <a:ext uri="{9D8B030D-6E8A-4147-A177-3AD203B41FA5}">
                      <a16:colId xmlns:a16="http://schemas.microsoft.com/office/drawing/2014/main" val="744478966"/>
                    </a:ext>
                  </a:extLst>
                </a:gridCol>
              </a:tblGrid>
              <a:tr h="351258">
                <a:tc>
                  <a:txBody>
                    <a:bodyPr/>
                    <a:lstStyle/>
                    <a:p>
                      <a:pPr algn="just">
                        <a:lnSpc>
                          <a:spcPct val="115000"/>
                        </a:lnSpc>
                        <a:spcBef>
                          <a:spcPts val="300"/>
                        </a:spcBef>
                        <a:spcAft>
                          <a:spcPts val="300"/>
                        </a:spcAft>
                      </a:pPr>
                      <a:r>
                        <a:rPr lang="cs-CZ" sz="1200" b="tru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Pozice</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b="tru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Byty na volném trhu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b="tru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Byty ve veřejném vlastnictví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2253671"/>
                  </a:ext>
                </a:extLst>
              </a:tr>
              <a:tr h="385415">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Realitní pracovník/zprostředkovatel</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0,3</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8499061"/>
                  </a:ext>
                </a:extLst>
              </a:tr>
              <a:tr h="385415">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Pracovník pro správu plateb</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0,2</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5454305"/>
                  </a:ext>
                </a:extLst>
              </a:tr>
              <a:tr h="385415">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Bytový specialista</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0,3</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0,25</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453043"/>
                  </a:ext>
                </a:extLst>
              </a:tr>
              <a:tr h="385415">
                <a:tc gridSpan="3">
                  <a:txBody>
                    <a:bodyPr/>
                    <a:lstStyle/>
                    <a:p>
                      <a:pPr algn="just">
                        <a:lnSpc>
                          <a:spcPct val="115000"/>
                        </a:lnSpc>
                        <a:spcBef>
                          <a:spcPts val="300"/>
                        </a:spcBef>
                        <a:spcAft>
                          <a:spcPts val="300"/>
                        </a:spcAft>
                      </a:pPr>
                      <a:r>
                        <a:rPr lang="cs-CZ" sz="1200" b="tru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Další pozice (bez doporučených úvazků, nutné zdůvodnit potřebnost):</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tc hMerge="true">
                  <a:txBody>
                    <a:bodyPr/>
                    <a:lstStyle/>
                    <a:p>
                      <a:endParaRPr lang="cs-CZ"/>
                    </a:p>
                  </a:txBody>
                  <a:tcPr/>
                </a:tc>
                <a:extLst>
                  <a:ext uri="{0D108BD9-81ED-4DB2-BD59-A6C34878D82A}">
                    <a16:rowId xmlns:a16="http://schemas.microsoft.com/office/drawing/2014/main" val="2203484325"/>
                  </a:ext>
                </a:extLst>
              </a:tr>
              <a:tr h="516459">
                <a:tc>
                  <a:txBody>
                    <a:bodyPr/>
                    <a:lstStyle/>
                    <a:p>
                      <a:pPr algn="just">
                        <a:lnSpc>
                          <a:spcPct val="115000"/>
                        </a:lnSpc>
                        <a:spcBef>
                          <a:spcPts val="300"/>
                        </a:spcBef>
                        <a:spcAft>
                          <a:spcPts val="300"/>
                        </a:spcAft>
                      </a:pPr>
                      <a:r>
                        <a:rPr lang="cs-CZ" sz="1200"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Pracovník podpory při správě bytu (technický správce)</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557264427"/>
                  </a:ext>
                </a:extLst>
              </a:tr>
              <a:tr h="453429">
                <a:tc>
                  <a:txBody>
                    <a:bodyPr/>
                    <a:lstStyle/>
                    <a:p>
                      <a:pPr algn="just">
                        <a:lnSpc>
                          <a:spcPct val="115000"/>
                        </a:lnSpc>
                        <a:spcBef>
                          <a:spcPts val="300"/>
                        </a:spcBef>
                        <a:spcAft>
                          <a:spcPts val="300"/>
                        </a:spcAft>
                      </a:pPr>
                      <a:r>
                        <a:rPr lang="cs-CZ" sz="1200"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Evaluátor </a:t>
                      </a:r>
                      <a:r>
                        <a:rPr lang="cs-CZ" sz="1200" b="true"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2668735466"/>
                  </a:ext>
                </a:extLst>
              </a:tr>
              <a:tr h="453429">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na vzdělávání</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299396594"/>
                  </a:ext>
                </a:extLst>
              </a:tr>
              <a:tr h="453429">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na dobrovolnictví</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1751231371"/>
                  </a:ext>
                </a:extLst>
              </a:tr>
              <a:tr h="453429">
                <a:tc>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na závislosti</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4200563101"/>
                  </a:ext>
                </a:extLst>
              </a:tr>
              <a:tr h="385415">
                <a:tc>
                  <a:txBody>
                    <a:bodyPr/>
                    <a:lstStyle/>
                    <a:p>
                      <a:pPr algn="just">
                        <a:lnSpc>
                          <a:spcPct val="115000"/>
                        </a:lnSpc>
                        <a:spcBef>
                          <a:spcPts val="300"/>
                        </a:spcBef>
                        <a:spcAft>
                          <a:spcPts val="300"/>
                        </a:spcAft>
                      </a:pPr>
                      <a:r>
                        <a:rPr lang="cs-CZ" sz="1200" dirty="false">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Expert na domácí násilí</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lnSpc>
                          <a:spcPct val="115000"/>
                        </a:lnSpc>
                        <a:spcBef>
                          <a:spcPts val="300"/>
                        </a:spcBef>
                        <a:spcAft>
                          <a:spcPts val="300"/>
                        </a:spcAft>
                      </a:pPr>
                      <a:r>
                        <a:rPr lang="cs-CZ" sz="1200" dirty="false">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lang="cs-CZ" sz="1200" dirty="false">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00" marR="635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true">
                  <a:txBody>
                    <a:bodyPr/>
                    <a:lstStyle/>
                    <a:p>
                      <a:endParaRPr lang="cs-CZ"/>
                    </a:p>
                  </a:txBody>
                  <a:tcPr/>
                </a:tc>
                <a:extLst>
                  <a:ext uri="{0D108BD9-81ED-4DB2-BD59-A6C34878D82A}">
                    <a16:rowId xmlns:a16="http://schemas.microsoft.com/office/drawing/2014/main" val="773227363"/>
                  </a:ext>
                </a:extLst>
              </a:tr>
            </a:tbl>
          </a:graphicData>
        </a:graphic>
      </p:graphicFrame>
      <p:sp>
        <p:nvSpPr>
          <p:cNvPr id="4" name="Zástupný symbol pro číslo snímku 3">
            <a:extLst>
              <a:ext uri="{FF2B5EF4-FFF2-40B4-BE49-F238E27FC236}">
                <a16:creationId xmlns:a16="http://schemas.microsoft.com/office/drawing/2014/main" id="{FD7EACEA-9E5E-0C20-E955-344FB77B8909}"/>
              </a:ext>
            </a:extLst>
          </p:cNvPr>
          <p:cNvSpPr>
            <a:spLocks noGrp="true"/>
          </p:cNvSpPr>
          <p:nvPr>
            <p:ph type="sldNum" sz="quarter" idx="12"/>
          </p:nvPr>
        </p:nvSpPr>
        <p:spPr/>
        <p:txBody>
          <a:bodyPr/>
          <a:lstStyle/>
          <a:p>
            <a:fld id="{479BF083-4774-43B1-9AB0-5CC1AC5DD8EE}" type="slidenum">
              <a:rPr lang="cs-CZ" smtClean="false"/>
              <a:pPr/>
              <a:t>46</a:t>
            </a:fld>
            <a:endParaRPr lang="cs-CZ" dirty="false"/>
          </a:p>
        </p:txBody>
      </p:sp>
    </p:spTree>
    <p:extLst>
      <p:ext uri="{BB962C8B-B14F-4D97-AF65-F5344CB8AC3E}">
        <p14:creationId xmlns:p14="http://schemas.microsoft.com/office/powerpoint/2010/main" val="28491055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D0D328-E1AE-40B1-76F3-55FB536A9F56}"/>
              </a:ext>
            </a:extLst>
          </p:cNvPr>
          <p:cNvSpPr>
            <a:spLocks noGrp="true"/>
          </p:cNvSpPr>
          <p:nvPr>
            <p:ph type="title"/>
          </p:nvPr>
        </p:nvSpPr>
        <p:spPr/>
        <p:txBody>
          <a:bodyPr/>
          <a:lstStyle/>
          <a:p>
            <a:r>
              <a:rPr lang="cs-CZ" dirty="false"/>
              <a:t>Příklad - popis činnosti experta pracovního poradce</a:t>
            </a:r>
          </a:p>
        </p:txBody>
      </p:sp>
      <p:sp>
        <p:nvSpPr>
          <p:cNvPr id="3" name="Zástupný obsah 2">
            <a:extLst>
              <a:ext uri="{FF2B5EF4-FFF2-40B4-BE49-F238E27FC236}">
                <a16:creationId xmlns:a16="http://schemas.microsoft.com/office/drawing/2014/main" id="{695FAE47-7437-A37C-036C-61FFF72BA002}"/>
              </a:ext>
            </a:extLst>
          </p:cNvPr>
          <p:cNvSpPr>
            <a:spLocks noGrp="true"/>
          </p:cNvSpPr>
          <p:nvPr>
            <p:ph idx="1"/>
          </p:nvPr>
        </p:nvSpPr>
        <p:spPr>
          <a:xfrm>
            <a:off x="251520" y="1412776"/>
            <a:ext cx="8532480" cy="4707224"/>
          </a:xfrm>
        </p:spPr>
        <p:txBody>
          <a:bodyPr/>
          <a:lstStyle/>
          <a:p>
            <a:pPr marL="0" indent="0" algn="just">
              <a:lnSpc>
                <a:spcPct val="100000"/>
              </a:lnSpc>
              <a:buNone/>
            </a:pPr>
            <a:r>
              <a:rPr lang="cs-CZ" sz="1800" dirty="false">
                <a:ea typeface="Times New Roman" panose="02020603050405020304" pitchFamily="18" charset="0"/>
                <a:cs typeface="Segoe UI" panose="020B0502040204020203" pitchFamily="34" charset="0"/>
              </a:rPr>
              <a:t>Doporučené činnosti experta - </a:t>
            </a:r>
            <a:r>
              <a:rPr lang="cs-CZ" sz="1800" dirty="false">
                <a:effectLst/>
                <a:ea typeface="Times New Roman" panose="02020603050405020304" pitchFamily="18" charset="0"/>
                <a:cs typeface="Segoe UI" panose="020B0502040204020203" pitchFamily="34" charset="0"/>
              </a:rPr>
              <a:t>pracovního poradce:</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společně s klíčovými pracovníky identifikuje zájemce o pracovní uplatnění mezi účastníky projektu</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vyhodnocuje aktuální pracovní zkušenosti, dovednosti a aspirace zájemců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mapuje potenciální bariéry pro vstup na trh práce a udržení pracovního místa dle identifikovaných znevýhodnění účastníka</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společně s účastníkem a klíčovým pracovníkem vytváří plán konkrétních kroků pro úspěšné získání a udržení zaměstnání</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identifikuje vhodné typy a formy zaměstnání dle individuálních charakteristik účastníka</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vyhledává pracovní příležitosti vhodné pro účastníky projektu</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vytváří databázi potenciálně vhodných zaměstnavatelů</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vyhodnocuje kvalitu dostupných pracovních míst z hlediska mzdy, pracovního prostředí, křehkosti pracovních pozic atp.</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poskytuje asistenci účastníkovi při podpisu pracovní smlouvy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spolupracuje s potenciálními zaměstnavateli na úpravách nabízených pracovních pozic dle specifických potřeb účastníků</a:t>
            </a:r>
            <a:endParaRPr lang="cs-CZ" sz="1800" dirty="false">
              <a:effectLst/>
              <a:ea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EC155C16-8DDF-CAE4-8700-F8EA2850C04B}"/>
              </a:ext>
            </a:extLst>
          </p:cNvPr>
          <p:cNvSpPr>
            <a:spLocks noGrp="true"/>
          </p:cNvSpPr>
          <p:nvPr>
            <p:ph type="sldNum" sz="quarter" idx="12"/>
          </p:nvPr>
        </p:nvSpPr>
        <p:spPr/>
        <p:txBody>
          <a:bodyPr/>
          <a:lstStyle/>
          <a:p>
            <a:fld id="{479BF083-4774-43B1-9AB0-5CC1AC5DD8EE}" type="slidenum">
              <a:rPr lang="cs-CZ" smtClean="false"/>
              <a:pPr/>
              <a:t>47</a:t>
            </a:fld>
            <a:endParaRPr lang="cs-CZ" dirty="false"/>
          </a:p>
        </p:txBody>
      </p:sp>
    </p:spTree>
    <p:extLst>
      <p:ext uri="{BB962C8B-B14F-4D97-AF65-F5344CB8AC3E}">
        <p14:creationId xmlns:p14="http://schemas.microsoft.com/office/powerpoint/2010/main" val="17803306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6C06C1-564B-35E8-FA8E-6D8E501C71A4}"/>
              </a:ext>
            </a:extLst>
          </p:cNvPr>
          <p:cNvSpPr>
            <a:spLocks noGrp="true"/>
          </p:cNvSpPr>
          <p:nvPr>
            <p:ph type="title"/>
          </p:nvPr>
        </p:nvSpPr>
        <p:spPr/>
        <p:txBody>
          <a:bodyPr/>
          <a:lstStyle/>
          <a:p>
            <a:r>
              <a:rPr lang="cs-CZ" dirty="false"/>
              <a:t>Příklad - popis činnosti experta pracovního poradce</a:t>
            </a:r>
          </a:p>
        </p:txBody>
      </p:sp>
      <p:sp>
        <p:nvSpPr>
          <p:cNvPr id="3" name="Zástupný obsah 2">
            <a:extLst>
              <a:ext uri="{FF2B5EF4-FFF2-40B4-BE49-F238E27FC236}">
                <a16:creationId xmlns:a16="http://schemas.microsoft.com/office/drawing/2014/main" id="{4011600F-7BA9-2790-B0D0-A6E7D2F55974}"/>
              </a:ext>
            </a:extLst>
          </p:cNvPr>
          <p:cNvSpPr>
            <a:spLocks noGrp="true"/>
          </p:cNvSpPr>
          <p:nvPr>
            <p:ph idx="1"/>
          </p:nvPr>
        </p:nvSpPr>
        <p:spPr>
          <a:xfrm>
            <a:off x="251520" y="1800000"/>
            <a:ext cx="8424000" cy="4320000"/>
          </a:xfrm>
        </p:spPr>
        <p:txBody>
          <a:bodyPr/>
          <a:lstStyle/>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 dluhovým poradcem analyzuje udržitelnost konkrétních pracovních pozic pro konkrétního účastníka a domlouvá vhodnou podporu účastníka pro udržení pracovního místa</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spolu s účastníkem, klíčovým pracovníkem vytváří plán udržení pracovního místa</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provádí podporu účastníků na pracovišti (tam, kde je to možné)</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podporuje účastníka při jednání se zaměstnavatelem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identifikuje rizika selhání v zaměstnání a navrhuje včasné preventivní kroky</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poskytuje zaměstnavateli asistenci při administrativních krocích případném ukončení zaměstnání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při své práci využívá prvky IPS přístupu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spolupracuje s dalšími pracovními poradci v rámci realizátorů HF projektů a center IPS</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účastní se týmových případových setkání </a:t>
            </a:r>
            <a:endParaRPr lang="cs-CZ" sz="1800" dirty="false">
              <a:effectLst/>
              <a:ea typeface="Times New Roman" panose="02020603050405020304" pitchFamily="18" charset="0"/>
            </a:endParaRPr>
          </a:p>
          <a:p>
            <a:pPr marL="342900" lvl="0" indent="-342900" algn="just">
              <a:lnSpc>
                <a:spcPct val="100000"/>
              </a:lnSpc>
              <a:spcBef>
                <a:spcPts val="0"/>
              </a:spcBef>
              <a:spcAft>
                <a:spcPts val="0"/>
              </a:spcAft>
              <a:buClr>
                <a:srgbClr val="212121"/>
              </a:buClr>
              <a:buSzPts val="900"/>
              <a:buFont typeface="Segoe UI" panose="020B0502040204020203" pitchFamily="34" charset="0"/>
              <a:buChar char="-"/>
            </a:pPr>
            <a:r>
              <a:rPr lang="cs-CZ" sz="1800" dirty="false">
                <a:effectLst/>
                <a:ea typeface="Times New Roman" panose="02020603050405020304" pitchFamily="18" charset="0"/>
                <a:cs typeface="Segoe UI" panose="020B0502040204020203" pitchFamily="34" charset="0"/>
              </a:rPr>
              <a:t>účastní se relevantních vzdělávacích programů</a:t>
            </a:r>
            <a:endParaRPr lang="cs-CZ" sz="1800" dirty="false">
              <a:effectLst/>
              <a:ea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4BC073C6-61D8-ED8A-0A2F-4ED34ADFBA24}"/>
              </a:ext>
            </a:extLst>
          </p:cNvPr>
          <p:cNvSpPr>
            <a:spLocks noGrp="true"/>
          </p:cNvSpPr>
          <p:nvPr>
            <p:ph type="sldNum" sz="quarter" idx="12"/>
          </p:nvPr>
        </p:nvSpPr>
        <p:spPr/>
        <p:txBody>
          <a:bodyPr/>
          <a:lstStyle/>
          <a:p>
            <a:fld id="{479BF083-4774-43B1-9AB0-5CC1AC5DD8EE}" type="slidenum">
              <a:rPr lang="cs-CZ" smtClean="false"/>
              <a:pPr/>
              <a:t>48</a:t>
            </a:fld>
            <a:endParaRPr lang="cs-CZ" dirty="false"/>
          </a:p>
        </p:txBody>
      </p:sp>
    </p:spTree>
    <p:extLst>
      <p:ext uri="{BB962C8B-B14F-4D97-AF65-F5344CB8AC3E}">
        <p14:creationId xmlns:p14="http://schemas.microsoft.com/office/powerpoint/2010/main" val="676450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911"/>
            <a:ext cx="8424000" cy="1080000"/>
          </a:xfrm>
        </p:spPr>
        <p:txBody>
          <a:bodyPr/>
          <a:lstStyle/>
          <a:p>
            <a:br>
              <a:rPr lang="cs-CZ" sz="1800" dirty="false"/>
            </a:br>
            <a:r>
              <a:rPr lang="cs-CZ" dirty="false"/>
              <a:t>veřejná podpora</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marL="0" indent="0" algn="just">
              <a:lnSpc>
                <a:spcPct val="100000"/>
              </a:lnSpc>
              <a:spcBef>
                <a:spcPts val="600"/>
              </a:spcBef>
              <a:spcAft>
                <a:spcPts val="600"/>
              </a:spcAft>
              <a:buNone/>
            </a:pPr>
            <a:endParaRPr lang="cs-CZ" sz="1800" dirty="false">
              <a:effectLst/>
              <a:latin typeface="Arial" panose="020B0604020202020204" pitchFamily="34" charset="0"/>
              <a:ea typeface="Calibri" panose="020F0502020204030204" pitchFamily="34" charset="0"/>
            </a:endParaRPr>
          </a:p>
          <a:p>
            <a:pPr marL="0" indent="0" algn="just">
              <a:lnSpc>
                <a:spcPct val="100000"/>
              </a:lnSpc>
              <a:spcBef>
                <a:spcPts val="600"/>
              </a:spcBef>
              <a:spcAft>
                <a:spcPts val="600"/>
              </a:spcAft>
              <a:buNone/>
            </a:pPr>
            <a:r>
              <a:rPr lang="cs-CZ" sz="1800" dirty="false">
                <a:effectLst/>
                <a:latin typeface="Arial" panose="020B0604020202020204" pitchFamily="34" charset="0"/>
                <a:ea typeface="Calibri" panose="020F0502020204030204" pitchFamily="34" charset="0"/>
              </a:rPr>
              <a:t>Informace o veřejné podpoře (včetně podpory de minimis) jsou k dispozici </a:t>
            </a:r>
            <a:br>
              <a:rPr lang="cs-CZ" sz="1800" dirty="false">
                <a:effectLst/>
                <a:latin typeface="Arial" panose="020B0604020202020204" pitchFamily="34" charset="0"/>
                <a:ea typeface="Calibri" panose="020F0502020204030204" pitchFamily="34" charset="0"/>
              </a:rPr>
            </a:br>
            <a:r>
              <a:rPr lang="cs-CZ" sz="1800" dirty="false">
                <a:effectLst/>
                <a:latin typeface="Arial" panose="020B0604020202020204" pitchFamily="34" charset="0"/>
                <a:ea typeface="Calibri" panose="020F0502020204030204" pitchFamily="34" charset="0"/>
              </a:rPr>
              <a:t>v Obecné části pravidel pro žadatele a příjemce v rámci Operačního programu Zaměstnanost plus </a:t>
            </a:r>
          </a:p>
          <a:p>
            <a:pPr marL="0" indent="0" algn="just">
              <a:spcBef>
                <a:spcPts val="600"/>
              </a:spcBef>
              <a:spcAft>
                <a:spcPts val="600"/>
              </a:spcAft>
              <a:buNone/>
            </a:pPr>
            <a:endParaRPr lang="cs-CZ" sz="1800" dirty="false">
              <a:latin typeface="Arial" panose="020B0604020202020204" pitchFamily="34" charset="0"/>
            </a:endParaRPr>
          </a:p>
          <a:p>
            <a:pPr marL="0" indent="0" algn="just">
              <a:lnSpc>
                <a:spcPct val="100000"/>
              </a:lnSpc>
              <a:spcBef>
                <a:spcPts val="600"/>
              </a:spcBef>
              <a:spcAft>
                <a:spcPts val="600"/>
              </a:spcAft>
              <a:buNone/>
            </a:pPr>
            <a:r>
              <a:rPr lang="cs-CZ" sz="1800" dirty="false">
                <a:effectLst/>
                <a:latin typeface="Arial" panose="020B0604020202020204" pitchFamily="34" charset="0"/>
                <a:ea typeface="Calibri" panose="020F0502020204030204" pitchFamily="34" charset="0"/>
              </a:rPr>
              <a:t>U projektů, u nichž bude poskytnutí podpory z OPZ+ zakládat veřejnou podporu nebo podporu de minimis, budou – pokud to bude relevantní – aplikovány předpisy EU stanovující horní hranici financování takového projektu z veřejných zdrojů (tzv. intenzitu veřejné podpory). Výše této hranice se odvíjí od typu podpořené aktivity, subjektu příjemce a v některých případech také od specifik cílové skupiny projektu. Pro podporu de minimis je limitem objem podpory pro jeden podnik a vymezené období.</a:t>
            </a: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49</a:t>
            </a:fld>
            <a:endParaRPr lang="cs-CZ" dirty="false"/>
          </a:p>
        </p:txBody>
      </p:sp>
    </p:spTree>
    <p:extLst>
      <p:ext uri="{BB962C8B-B14F-4D97-AF65-F5344CB8AC3E}">
        <p14:creationId xmlns:p14="http://schemas.microsoft.com/office/powerpoint/2010/main" val="2238328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z="3200" b="true" cap="all" dirty="false">
                <a:solidFill>
                  <a:schemeClr val="tx2"/>
                </a:solidFill>
                <a:latin typeface="+mj-lt"/>
                <a:ea typeface="+mj-ea"/>
                <a:cs typeface="+mj-cs"/>
              </a:rPr>
              <a:t>Míra podpory – </a:t>
            </a:r>
            <a:br>
              <a:rPr lang="cs-CZ" sz="3200" b="true" cap="all" dirty="false">
                <a:solidFill>
                  <a:schemeClr val="tx2"/>
                </a:solidFill>
                <a:latin typeface="+mj-lt"/>
                <a:ea typeface="+mj-ea"/>
                <a:cs typeface="+mj-cs"/>
              </a:rPr>
            </a:br>
            <a:r>
              <a:rPr lang="cs-CZ" sz="3200" b="true" cap="all" dirty="false">
                <a:solidFill>
                  <a:schemeClr val="tx2"/>
                </a:solidFill>
                <a:latin typeface="+mj-lt"/>
                <a:ea typeface="+mj-ea"/>
                <a:cs typeface="+mj-cs"/>
              </a:rPr>
              <a:t>rozpad zdrojů financování</a:t>
            </a: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sp>
        <p:nvSpPr>
          <p:cNvPr id="7" name="TextovéPole 6">
            <a:extLst>
              <a:ext uri="{FF2B5EF4-FFF2-40B4-BE49-F238E27FC236}">
                <a16:creationId xmlns:a16="http://schemas.microsoft.com/office/drawing/2014/main" id="{9E2A081B-E2A2-4D8B-B575-BB8411C3EFDD}"/>
              </a:ext>
            </a:extLst>
          </p:cNvPr>
          <p:cNvSpPr txBox="true"/>
          <p:nvPr/>
        </p:nvSpPr>
        <p:spPr>
          <a:xfrm>
            <a:off x="36000" y="1492240"/>
            <a:ext cx="9071568" cy="5234766"/>
          </a:xfrm>
          <a:prstGeom prst="rect">
            <a:avLst/>
          </a:prstGeom>
          <a:noFill/>
        </p:spPr>
        <p:txBody>
          <a:bodyPr wrap="square">
            <a:spAutoFit/>
          </a:bodyPr>
          <a:lstStyle/>
          <a:p>
            <a:pPr lvl="0" algn="just">
              <a:spcBef>
                <a:spcPts val="1100"/>
              </a:spcBef>
              <a:spcAft>
                <a:spcPts val="0"/>
              </a:spcAft>
            </a:pPr>
            <a:r>
              <a:rPr lang="cs-CZ" b="true" dirty="false">
                <a:solidFill>
                  <a:srgbClr val="084A8B"/>
                </a:solidFill>
                <a:latin typeface="Arial"/>
              </a:rPr>
              <a:t>Míra podpory: </a:t>
            </a:r>
          </a:p>
          <a:p>
            <a:pPr marL="342900" lvl="0" indent="-342900" algn="just">
              <a:spcBef>
                <a:spcPts val="1100"/>
              </a:spcBef>
              <a:spcAft>
                <a:spcPts val="0"/>
              </a:spcAft>
              <a:buFont typeface="Symbol" panose="05050102010706020507" pitchFamily="18" charset="2"/>
              <a:buChar char=""/>
            </a:pP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Pro NNO</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EU 76,735 %, státní rozpočet 18,265 %, žadatel 5 %</a:t>
            </a:r>
          </a:p>
          <a:p>
            <a:pPr marL="342900" lvl="0" indent="-342900" algn="just">
              <a:spcBef>
                <a:spcPts val="1100"/>
              </a:spcBef>
              <a:spcAft>
                <a:spcPts val="0"/>
              </a:spcAft>
              <a:buFont typeface="Symbol" panose="05050102010706020507" pitchFamily="18" charset="2"/>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Pro obce a jimi zřizované organizace do 3 000 obyv</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dobrovolné svazky obcí </a:t>
            </a:r>
            <a:r>
              <a:rPr lang="cs-CZ" sz="1800" u="sng" dirty="false" err="true">
                <a:effectLst/>
                <a:latin typeface="Arial" panose="020B0604020202020204" pitchFamily="34" charset="0"/>
                <a:ea typeface="Times New Roman" panose="02020603050405020304" pitchFamily="18" charset="0"/>
                <a:cs typeface="Times New Roman" panose="02020603050405020304" pitchFamily="18" charset="0"/>
              </a:rPr>
              <a:t>vč.společenství</a:t>
            </a: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 obcí do 3 000 obyv.</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EU 76,735 %, státní rozpočet 13,265 %, žadatel 10 %</a:t>
            </a:r>
          </a:p>
          <a:p>
            <a:pPr marL="342900" lvl="0" indent="-342900" algn="just">
              <a:spcBef>
                <a:spcPts val="1100"/>
              </a:spcBef>
              <a:spcAft>
                <a:spcPts val="0"/>
              </a:spcAft>
              <a:buFont typeface="Symbol" panose="05050102010706020507" pitchFamily="18" charset="2"/>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Pro obce a jimi zřizované organizace nad 3 000 obyv., dobrovolné svazky obcí </a:t>
            </a:r>
            <a:r>
              <a:rPr lang="cs-CZ" sz="1800" u="sng" dirty="false" err="true">
                <a:effectLst/>
                <a:latin typeface="Arial" panose="020B0604020202020204" pitchFamily="34" charset="0"/>
                <a:ea typeface="Times New Roman" panose="02020603050405020304" pitchFamily="18" charset="0"/>
                <a:cs typeface="Times New Roman" panose="02020603050405020304" pitchFamily="18" charset="0"/>
              </a:rPr>
              <a:t>vč.společenství</a:t>
            </a: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 obcí nad 3 000 obyv., organizace zřizované kraji</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EU 76,735 %, státní rozpočet 8,265 %, žadatel 15 % </a:t>
            </a:r>
          </a:p>
          <a:p>
            <a:pPr marL="342900" lvl="0" indent="-342900" algn="just">
              <a:spcBef>
                <a:spcPts val="1100"/>
              </a:spcBef>
              <a:spcAft>
                <a:spcPts val="0"/>
              </a:spcAft>
              <a:buFont typeface="Symbol" panose="05050102010706020507" pitchFamily="18" charset="2"/>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1100"/>
              </a:spcBef>
              <a:spcAft>
                <a:spcPts val="0"/>
              </a:spcAft>
              <a:buFont typeface="Symbol" panose="05050102010706020507" pitchFamily="18" charset="2"/>
              <a:buChar char=""/>
            </a:pPr>
            <a:r>
              <a:rPr lang="cs-CZ" sz="1800" u="sng" dirty="false">
                <a:effectLst/>
                <a:latin typeface="Arial" panose="020B0604020202020204" pitchFamily="34" charset="0"/>
                <a:ea typeface="Times New Roman" panose="02020603050405020304" pitchFamily="18" charset="0"/>
                <a:cs typeface="Times New Roman" panose="02020603050405020304" pitchFamily="18" charset="0"/>
              </a:rPr>
              <a:t>Pro městské části hl. m. Prahy/hlavní město Prahu a jimi zřizované organizace, ostatní subjekty neuvedené ve výše uvedených kategoriích:</a:t>
            </a:r>
            <a:r>
              <a:rPr lang="cs-CZ" sz="1800" dirty="false">
                <a:effectLst/>
                <a:latin typeface="Arial" panose="020B0604020202020204" pitchFamily="34" charset="0"/>
                <a:ea typeface="Times New Roman" panose="02020603050405020304" pitchFamily="18" charset="0"/>
                <a:cs typeface="Times New Roman" panose="02020603050405020304" pitchFamily="18" charset="0"/>
              </a:rPr>
              <a:t> EU 76,735 %, státní rozpočet 0 %, žadatel 23,265 %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33318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911"/>
            <a:ext cx="8424000" cy="1080000"/>
          </a:xfrm>
        </p:spPr>
        <p:txBody>
          <a:bodyPr/>
          <a:lstStyle/>
          <a:p>
            <a:br>
              <a:rPr lang="cs-CZ" sz="1800" dirty="false"/>
            </a:br>
            <a:r>
              <a:rPr lang="cs-CZ" dirty="false"/>
              <a:t>povinnosti příjemce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endParaRPr lang="cs-CZ" altLang="cs-CZ" sz="1800" dirty="false"/>
          </a:p>
          <a:p>
            <a:r>
              <a:rPr lang="cs-CZ" altLang="cs-CZ" sz="1800" dirty="false"/>
              <a:t>Povinnost příjemce – ex-ante kontrola u veřejných zakázek nad 400 tisíc Kč</a:t>
            </a:r>
          </a:p>
          <a:p>
            <a:endParaRPr lang="cs-CZ" altLang="cs-CZ" sz="1800" dirty="false"/>
          </a:p>
          <a:p>
            <a:r>
              <a:rPr lang="cs-CZ" altLang="cs-CZ" sz="1800" dirty="false"/>
              <a:t>Příjemce je povinen zaslat ke kontrole materiály týkající se zadávacího řízení před vyhlášením zadávacího řízení, dále materiály před podpisem smlouvy, případně před podpisem dodatku. </a:t>
            </a:r>
            <a:endParaRPr lang="cs-CZ" sz="1800" dirty="false"/>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50</a:t>
            </a:fld>
            <a:endParaRPr lang="cs-CZ" dirty="false"/>
          </a:p>
        </p:txBody>
      </p:sp>
    </p:spTree>
    <p:extLst>
      <p:ext uri="{BB962C8B-B14F-4D97-AF65-F5344CB8AC3E}">
        <p14:creationId xmlns:p14="http://schemas.microsoft.com/office/powerpoint/2010/main" val="33192798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911"/>
            <a:ext cx="8424000" cy="1080000"/>
          </a:xfrm>
        </p:spPr>
        <p:txBody>
          <a:bodyPr/>
          <a:lstStyle/>
          <a:p>
            <a:br>
              <a:rPr lang="cs-CZ" sz="1800" dirty="false"/>
            </a:br>
            <a:r>
              <a:rPr lang="cs-CZ" dirty="false"/>
              <a:t>povinnosti příjemce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algn="just"/>
            <a:endParaRPr lang="cs-CZ" sz="1800" dirty="false"/>
          </a:p>
          <a:p>
            <a:pPr algn="just"/>
            <a:r>
              <a:rPr lang="cs-CZ" sz="1800" dirty="false"/>
              <a:t>Vkládat na </a:t>
            </a:r>
            <a:r>
              <a:rPr lang="cs-CZ" sz="1800" dirty="false">
                <a:hlinkClick r:id="rId3"/>
              </a:rPr>
              <a:t>www.esfcr.cz</a:t>
            </a:r>
            <a:r>
              <a:rPr lang="cs-CZ" sz="1800" dirty="false"/>
              <a:t> projekt, aktivity projektu pro veřejnost, veřejné zakázky, produkty (on-line formuláře)</a:t>
            </a:r>
          </a:p>
          <a:p>
            <a:pPr algn="just"/>
            <a:r>
              <a:rPr lang="cs-CZ" sz="1800" dirty="false"/>
              <a:t>Vložit informace o projektu na web příjemce – logo musí být barevné </a:t>
            </a:r>
            <a:br>
              <a:rPr lang="cs-CZ" sz="1800" dirty="false"/>
            </a:br>
            <a:r>
              <a:rPr lang="cs-CZ" sz="1800" dirty="false"/>
              <a:t>a viditelné bez nutnosti rolovat dolů, první v pořadí</a:t>
            </a:r>
          </a:p>
          <a:p>
            <a:pPr algn="just"/>
            <a:r>
              <a:rPr lang="cs-CZ" sz="1800" dirty="false"/>
              <a:t>Informovat partnery a účastníky projektu o financování  z ESF/OPZ+ (vizuální identita, příp. ústní informace)</a:t>
            </a:r>
          </a:p>
          <a:p>
            <a:pPr algn="just"/>
            <a:r>
              <a:rPr lang="cs-CZ" sz="1800" dirty="false"/>
              <a:t>Součinnost při realizaci komunikačních aktivit ŘO</a:t>
            </a:r>
          </a:p>
          <a:p>
            <a:pPr algn="just"/>
            <a:r>
              <a:rPr lang="cs-CZ" sz="1800" dirty="false"/>
              <a:t>Vyvěšení povinného plakátu (příp. i desky, billboardu)</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51</a:t>
            </a:fld>
            <a:endParaRPr lang="cs-CZ" dirty="false"/>
          </a:p>
        </p:txBody>
      </p:sp>
    </p:spTree>
    <p:extLst>
      <p:ext uri="{BB962C8B-B14F-4D97-AF65-F5344CB8AC3E}">
        <p14:creationId xmlns:p14="http://schemas.microsoft.com/office/powerpoint/2010/main" val="10122427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1911"/>
            <a:ext cx="8424000" cy="1080000"/>
          </a:xfrm>
        </p:spPr>
        <p:txBody>
          <a:bodyPr/>
          <a:lstStyle/>
          <a:p>
            <a:br>
              <a:rPr lang="cs-CZ" sz="1800" dirty="false"/>
            </a:br>
            <a:r>
              <a:rPr lang="cs-CZ" dirty="false"/>
              <a:t>povinná publicita</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algn="just"/>
            <a:r>
              <a:rPr lang="cs-CZ" sz="1800" dirty="false"/>
              <a:t>Alespoň 1 povinný plakát min. A3 s informacemi o projektu – využít je třeba el. šablonu z </a:t>
            </a:r>
            <a:r>
              <a:rPr lang="cs-CZ" sz="1800" dirty="false">
                <a:hlinkClick r:id="rId3"/>
              </a:rPr>
              <a:t>www.esfcr.cz</a:t>
            </a:r>
            <a:r>
              <a:rPr lang="cs-CZ" sz="1800" dirty="false"/>
              <a:t> </a:t>
            </a:r>
          </a:p>
          <a:p>
            <a:pPr algn="just"/>
            <a:r>
              <a:rPr lang="cs-CZ" sz="1800" dirty="false"/>
              <a:t>Platné po celou dobu realizace projektu</a:t>
            </a:r>
          </a:p>
          <a:p>
            <a:pPr algn="just"/>
            <a:r>
              <a:rPr lang="cs-CZ" sz="1800" dirty="false"/>
              <a:t>V místě realizace projektu snadno viditelném pro veřejnost, jako jsou vstupní prostory budovy</a:t>
            </a:r>
          </a:p>
          <a:p>
            <a:pPr lvl="1" algn="just"/>
            <a:r>
              <a:rPr lang="cs-CZ" sz="1800" dirty="false"/>
              <a:t>Pokud je projekt realizován na více místech, bude umístěn na všech těchto místech</a:t>
            </a:r>
          </a:p>
          <a:p>
            <a:pPr lvl="1" algn="just"/>
            <a:r>
              <a:rPr lang="cs-CZ" sz="1800" dirty="false"/>
              <a:t>Pokud nelze umístit plakát v místě realizace projektu, bude umístěn v sídle příjemce</a:t>
            </a:r>
          </a:p>
          <a:p>
            <a:pPr lvl="1" algn="just"/>
            <a:r>
              <a:rPr lang="cs-CZ" sz="1800" dirty="false"/>
              <a:t>Pokud příjemce realizuje více projektů OPZ+ v jednom místě, je možné pro všechny tyto projekty umístit pouze jeden plakát</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52</a:t>
            </a:fld>
            <a:endParaRPr lang="cs-CZ" dirty="false"/>
          </a:p>
        </p:txBody>
      </p:sp>
    </p:spTree>
    <p:extLst>
      <p:ext uri="{BB962C8B-B14F-4D97-AF65-F5344CB8AC3E}">
        <p14:creationId xmlns:p14="http://schemas.microsoft.com/office/powerpoint/2010/main" val="3865460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424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marL="432000" marR="0" lvl="0" indent="-432000" algn="l"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Fáze hodnocení:</a:t>
            </a:r>
          </a:p>
          <a:p>
            <a:pPr marL="666000" marR="0" lvl="1" indent="-25200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hodnocení přijatelnosti a formálních náležitostí  (max. do 30 </a:t>
            </a:r>
            <a:r>
              <a:rPr kumimoji="false" lang="cs-CZ" sz="1800" b="false" i="false" u="none" strike="noStrike" kern="1200" cap="none" spc="0" normalizeH="false" baseline="0" noProof="false" dirty="false" err="true">
                <a:ln>
                  <a:noFill/>
                </a:ln>
                <a:solidFill>
                  <a:srgbClr val="084A8B"/>
                </a:solidFill>
                <a:effectLst/>
                <a:uLnTx/>
                <a:uFillTx/>
                <a:latin typeface="Arial"/>
                <a:ea typeface="+mn-ea"/>
                <a:cs typeface="+mn-cs"/>
              </a:rPr>
              <a:t>prac</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 dní od podání žádosti/ v případě příjmu nad 250 projektů + 10 </a:t>
            </a:r>
            <a:r>
              <a:rPr kumimoji="false" lang="cs-CZ" sz="1800" b="false" i="false" u="none" strike="noStrike" kern="1200" cap="none" spc="0" normalizeH="false" baseline="0" noProof="false" dirty="false" err="true">
                <a:ln>
                  <a:noFill/>
                </a:ln>
                <a:solidFill>
                  <a:srgbClr val="084A8B"/>
                </a:solidFill>
                <a:effectLst/>
                <a:uLnTx/>
                <a:uFillTx/>
                <a:latin typeface="Arial"/>
                <a:ea typeface="+mn-ea"/>
                <a:cs typeface="+mn-cs"/>
              </a:rPr>
              <a:t>prac</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 dní)</a:t>
            </a:r>
          </a:p>
          <a:p>
            <a:pPr marL="666000" marR="0" lvl="1" indent="-25200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věcné hodnocení bude zajištěno s využitím hodnotící komise (max. do 80 </a:t>
            </a:r>
            <a:r>
              <a:rPr kumimoji="false" lang="cs-CZ" sz="1800" b="false" i="false" u="none" strike="noStrike" kern="1200" cap="none" spc="0" normalizeH="false" baseline="0" noProof="false" dirty="false" err="true">
                <a:ln>
                  <a:noFill/>
                </a:ln>
                <a:solidFill>
                  <a:srgbClr val="084A8B"/>
                </a:solidFill>
                <a:effectLst/>
                <a:uLnTx/>
                <a:uFillTx/>
                <a:latin typeface="Arial"/>
                <a:ea typeface="+mn-ea"/>
                <a:cs typeface="+mn-cs"/>
              </a:rPr>
              <a:t>prac</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 dní od podání žádosti/ v případě příjmu nad 250 projektů + 20 </a:t>
            </a:r>
            <a:r>
              <a:rPr kumimoji="false" lang="cs-CZ" sz="1800" b="false" i="false" u="none" strike="noStrike" kern="1200" cap="none" spc="0" normalizeH="false" baseline="0" noProof="false" dirty="false" err="true">
                <a:ln>
                  <a:noFill/>
                </a:ln>
                <a:solidFill>
                  <a:srgbClr val="084A8B"/>
                </a:solidFill>
                <a:effectLst/>
                <a:uLnTx/>
                <a:uFillTx/>
                <a:latin typeface="Arial"/>
                <a:ea typeface="+mn-ea"/>
                <a:cs typeface="+mn-cs"/>
              </a:rPr>
              <a:t>prac</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 dní)</a:t>
            </a:r>
          </a:p>
          <a:p>
            <a:pPr marL="666000" marR="0" lvl="1" indent="-25200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Char char=""/>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příprava a vydání právního aktu o poskytnutí podpory </a:t>
            </a:r>
          </a:p>
          <a:p>
            <a:pPr marL="414000" marR="0" lvl="1" indent="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414000" marR="0" lvl="1" indent="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None/>
              <a:tabLst/>
              <a:defRPr/>
            </a:pPr>
            <a:r>
              <a:rPr kumimoji="false" lang="cs-CZ" sz="1800" b="true" i="false" u="none" strike="noStrike" kern="1200" cap="none" spc="0" normalizeH="false" baseline="0" noProof="false" dirty="false">
                <a:ln>
                  <a:noFill/>
                </a:ln>
                <a:solidFill>
                  <a:srgbClr val="084A8B"/>
                </a:solidFill>
                <a:effectLst/>
                <a:uLnTx/>
                <a:uFillTx/>
                <a:latin typeface="Arial"/>
                <a:ea typeface="+mn-ea"/>
                <a:cs typeface="+mn-cs"/>
              </a:rPr>
              <a:t>Specifická část pravidel pro žadatele a příjemce z OPZ+ pro projekty s přímými a nepřímými náklady nebo projekty financované s využitím paušálních sazeb </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 </a:t>
            </a:r>
            <a:r>
              <a:rPr kumimoji="false" lang="cs-CZ" sz="1800" b="false" i="false" u="sng" strike="noStrike" kern="1200" cap="none" spc="0" normalizeH="false" baseline="0" noProof="false" dirty="false">
                <a:ln>
                  <a:noFill/>
                </a:ln>
                <a:solidFill>
                  <a:srgbClr val="084A8B"/>
                </a:solidFill>
                <a:effectLst/>
                <a:uLnTx/>
                <a:uFillTx/>
                <a:latin typeface="Arial"/>
                <a:ea typeface="+mn-ea"/>
                <a:cs typeface="+mn-cs"/>
              </a:rPr>
              <a:t>www.esfcr.cz</a:t>
            </a:r>
          </a:p>
          <a:p>
            <a:pPr marL="414000" marR="0" lvl="1" indent="0" algn="l" defTabSz="914400" rtl="false" eaLnBrk="true" fontAlgn="auto" latinLnBrk="false" hangingPunct="true">
              <a:lnSpc>
                <a:spcPts val="2400"/>
              </a:lnSpc>
              <a:spcBef>
                <a:spcPts val="300"/>
              </a:spcBef>
              <a:spcAft>
                <a:spcPts val="300"/>
              </a:spcAft>
              <a:buClr>
                <a:srgbClr val="5FBBF5"/>
              </a:buClr>
              <a:buSzPct val="80000"/>
              <a:buFont typeface="Wingdings" panose="05000000000000000000" pitchFamily="2" charset="2"/>
              <a:buNone/>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Příručka pro hodnotitele OPZ+ – </a:t>
            </a: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hlinkClick r:id="rId3"/>
              </a:rPr>
              <a:t>www.esfcr.cz</a:t>
            </a: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53</a:t>
            </a:fld>
            <a:endParaRPr lang="cs-CZ" dirty="false"/>
          </a:p>
        </p:txBody>
      </p:sp>
    </p:spTree>
    <p:extLst>
      <p:ext uri="{BB962C8B-B14F-4D97-AF65-F5344CB8AC3E}">
        <p14:creationId xmlns:p14="http://schemas.microsoft.com/office/powerpoint/2010/main" val="20912648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DOPORUČENÍ</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512" y="1228396"/>
            <a:ext cx="8784976" cy="5467604"/>
          </a:xfrm>
        </p:spPr>
        <p:txBody>
          <a:bodyPr/>
          <a:lstStyle/>
          <a:p>
            <a:pPr algn="just">
              <a:lnSpc>
                <a:spcPct val="100000"/>
              </a:lnSpc>
              <a:buFont typeface="Courier New" panose="02070309020205020404" pitchFamily="49" charset="0"/>
              <a:buChar char="o"/>
            </a:pPr>
            <a:endParaRPr lang="cs-CZ" sz="1800" dirty="false"/>
          </a:p>
          <a:p>
            <a:pPr algn="just">
              <a:lnSpc>
                <a:spcPct val="100000"/>
              </a:lnSpc>
              <a:buFont typeface="Courier New" panose="02070309020205020404" pitchFamily="49" charset="0"/>
              <a:buChar char="o"/>
            </a:pPr>
            <a:r>
              <a:rPr lang="cs-CZ" sz="1800" dirty="false"/>
              <a:t>realizační tým – pro tvorbu RT je vhodné využít </a:t>
            </a:r>
            <a:r>
              <a:rPr lang="cs-CZ" sz="1800" b="true" dirty="false"/>
              <a:t>přílohu č. 2 Pomůcka pro stanovení osobních nákladů a </a:t>
            </a:r>
            <a:r>
              <a:rPr lang="cs-CZ" sz="1800" dirty="false">
                <a:effectLst/>
                <a:latin typeface="Arial" panose="020B0604020202020204" pitchFamily="34" charset="0"/>
                <a:ea typeface="Calibri" panose="020F0502020204030204" pitchFamily="34" charset="0"/>
                <a:cs typeface="Times New Roman" panose="02020603050405020304" pitchFamily="18" charset="0"/>
              </a:rPr>
              <a:t>návrh pozic a doporučených úvazků pro aktivitu 1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 Příloze č.1 Popis podporovaných aktivit (doplnění bodu 4.1 výzvy)</a:t>
            </a:r>
            <a:endParaRPr lang="cs-CZ" sz="1800" b="true" dirty="false"/>
          </a:p>
          <a:p>
            <a:pPr algn="just">
              <a:lnSpc>
                <a:spcPct val="100000"/>
              </a:lnSpc>
              <a:buFont typeface="Courier New" panose="02070309020205020404" pitchFamily="49" charset="0"/>
              <a:buChar char="o"/>
            </a:pPr>
            <a:r>
              <a:rPr lang="cs-CZ" sz="1800" dirty="false"/>
              <a:t>při psaní projektu doporučujeme využít </a:t>
            </a:r>
            <a:r>
              <a:rPr lang="cs-CZ" sz="1800" b="true" dirty="false"/>
              <a:t>přílohu č. 1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Popis podporovaných aktivit (doplnění bodu 4.1 výzvy)</a:t>
            </a:r>
          </a:p>
          <a:p>
            <a:pPr algn="just">
              <a:lnSpc>
                <a:spcPct val="100000"/>
              </a:lnSpc>
              <a:buFont typeface="Courier New" panose="02070309020205020404" pitchFamily="49" charset="0"/>
              <a:buChar char="o"/>
            </a:pPr>
            <a:r>
              <a:rPr lang="cs-CZ" sz="1800" dirty="false">
                <a:latin typeface="Arial" panose="020B0604020202020204" pitchFamily="34" charset="0"/>
                <a:ea typeface="Calibri" panose="020F0502020204030204" pitchFamily="34" charset="0"/>
                <a:cs typeface="Times New Roman" panose="02020603050405020304" pitchFamily="18" charset="0"/>
              </a:rPr>
              <a:t>příklady pro realizované výstupy pro aktivity 2 a 3 jsou uvedeny </a:t>
            </a:r>
            <a:r>
              <a:rPr lang="cs-CZ" sz="1800" b="true" dirty="false">
                <a:latin typeface="Arial" panose="020B0604020202020204" pitchFamily="34" charset="0"/>
                <a:ea typeface="Calibri" panose="020F0502020204030204" pitchFamily="34" charset="0"/>
                <a:cs typeface="Times New Roman" panose="02020603050405020304" pitchFamily="18" charset="0"/>
              </a:rPr>
              <a:t>v Příloze č.1 Popis podporovaných aktivit (doplnění bodu 4.1 výzvy)</a:t>
            </a:r>
          </a:p>
          <a:p>
            <a:pPr algn="just">
              <a:lnSpc>
                <a:spcPct val="100000"/>
              </a:lnSpc>
              <a:buFont typeface="Courier New" panose="02070309020205020404" pitchFamily="49" charset="0"/>
              <a:buChar char="o"/>
            </a:pPr>
            <a:r>
              <a:rPr lang="cs-CZ" sz="1800" dirty="false"/>
              <a:t>častý problém při hodnocení - špatně nastavené cíle – často záměna cílů za aktivity, často absence ověření naplnění cíle</a:t>
            </a:r>
          </a:p>
          <a:p>
            <a:pPr algn="just">
              <a:lnSpc>
                <a:spcPct val="100000"/>
              </a:lnSpc>
              <a:buFont typeface="Courier New" panose="02070309020205020404" pitchFamily="49" charset="0"/>
              <a:buChar char="o"/>
            </a:pPr>
            <a:r>
              <a:rPr lang="cs-CZ" sz="1800" dirty="false"/>
              <a:t>dodržování obvyklých mezd – na </a:t>
            </a:r>
            <a:r>
              <a:rPr lang="cs-CZ" sz="1800" dirty="false">
                <a:hlinkClick r:id="rId3"/>
              </a:rPr>
              <a:t>www.esfcr.cz</a:t>
            </a:r>
            <a:r>
              <a:rPr lang="cs-CZ" sz="1800" dirty="false"/>
              <a:t>, zdůvodnit výši úvazků RT s ohledem na cílovou skupinu</a:t>
            </a:r>
          </a:p>
          <a:p>
            <a:pPr algn="just">
              <a:lnSpc>
                <a:spcPct val="100000"/>
              </a:lnSpc>
              <a:buFont typeface="Courier New" panose="02070309020205020404" pitchFamily="49" charset="0"/>
              <a:buChar char="o"/>
            </a:pPr>
            <a:r>
              <a:rPr lang="cs-CZ" sz="1800" dirty="false"/>
              <a:t>nepovinné přílohy – pokud pole v žádosti nestačí, lze dát do přílohy (důraz na srozumitelnost, jasnost a relevanci informací)</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54</a:t>
            </a:fld>
            <a:endParaRPr lang="cs-CZ" dirty="false"/>
          </a:p>
        </p:txBody>
      </p:sp>
    </p:spTree>
    <p:extLst>
      <p:ext uri="{BB962C8B-B14F-4D97-AF65-F5344CB8AC3E}">
        <p14:creationId xmlns:p14="http://schemas.microsoft.com/office/powerpoint/2010/main" val="3301677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484784"/>
            <a:ext cx="8424000" cy="5211216"/>
          </a:xfrm>
        </p:spPr>
        <p:txBody>
          <a:bodyPr/>
          <a:lstStyle/>
          <a:p>
            <a:pPr marL="0" indent="0" algn="just">
              <a:buNone/>
            </a:pPr>
            <a:endParaRPr lang="cs-CZ" sz="2400" dirty="false"/>
          </a:p>
          <a:p>
            <a:pPr marL="0" indent="0" algn="just">
              <a:buNone/>
            </a:pPr>
            <a:endParaRPr lang="cs-CZ" dirty="false"/>
          </a:p>
          <a:p>
            <a:pPr marL="0" indent="0">
              <a:buNone/>
            </a:pPr>
            <a:r>
              <a:rPr lang="cs-CZ" sz="2400" dirty="false"/>
              <a:t>Šárka Müllerová,  sarka.mullerova@mpsv.cz</a:t>
            </a:r>
          </a:p>
          <a:p>
            <a:pPr marL="0" indent="0">
              <a:buNone/>
            </a:pPr>
            <a:r>
              <a:rPr lang="cs-CZ" sz="2400" dirty="false"/>
              <a:t>Iveta Marcinová,   iveta.marcinova@mpsv.cz                   </a:t>
            </a:r>
          </a:p>
          <a:p>
            <a:pPr marL="0" indent="0">
              <a:buNone/>
            </a:pPr>
            <a:r>
              <a:rPr lang="cs-CZ" sz="2400" dirty="false"/>
              <a:t>Lenka Bořecká,    lenka.borecka@mpsv.cz</a:t>
            </a:r>
          </a:p>
          <a:p>
            <a:pPr marL="0" indent="0">
              <a:buNone/>
            </a:pPr>
            <a:r>
              <a:rPr lang="cs-CZ" sz="2400" dirty="false"/>
              <a:t>Jiřina Kreidlová,   jirina.kreidlova@mpsv.cz</a:t>
            </a:r>
          </a:p>
          <a:p>
            <a:pPr marL="0" indent="0" algn="just">
              <a:spcBef>
                <a:spcPts val="600"/>
              </a:spcBef>
              <a:spcAft>
                <a:spcPts val="600"/>
              </a:spcAft>
              <a:buNone/>
            </a:pP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55</a:t>
            </a:fld>
            <a:endParaRPr lang="cs-CZ" dirty="false"/>
          </a:p>
        </p:txBody>
      </p:sp>
    </p:spTree>
    <p:extLst>
      <p:ext uri="{BB962C8B-B14F-4D97-AF65-F5344CB8AC3E}">
        <p14:creationId xmlns:p14="http://schemas.microsoft.com/office/powerpoint/2010/main" val="315118159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 </a:t>
            </a:r>
          </a:p>
        </p:txBody>
      </p:sp>
      <p:sp>
        <p:nvSpPr>
          <p:cNvPr id="3" name="Zástupný symbol pro obsah 2"/>
          <p:cNvSpPr>
            <a:spLocks noGrp="true"/>
          </p:cNvSpPr>
          <p:nvPr>
            <p:ph idx="1"/>
          </p:nvPr>
        </p:nvSpPr>
        <p:spPr>
          <a:xfrm>
            <a:off x="540000" y="1412776"/>
            <a:ext cx="8064000" cy="5112568"/>
          </a:xfrm>
        </p:spPr>
        <p:txBody>
          <a:bodyPr/>
          <a:lstStyle/>
          <a:p>
            <a:pPr marL="0" indent="0" algn="ctr">
              <a:lnSpc>
                <a:spcPct val="150000"/>
              </a:lnSpc>
              <a:buNone/>
            </a:pPr>
            <a:r>
              <a:rPr lang="cs-CZ" sz="2800" b="true" dirty="fals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56</a:t>
            </a:fld>
            <a:endParaRPr lang="cs-CZ" dirty="false"/>
          </a:p>
        </p:txBody>
      </p:sp>
      <p:pic>
        <p:nvPicPr>
          <p:cNvPr id="1027" name="Picture 3" descr="C:\Users\monika.ljubkova\Desktop\005185.jpg"/>
          <p:cNvPicPr>
            <a:picLocks noChangeAspect="true" noChangeArrowheads="true"/>
          </p:cNvPicPr>
          <p:nvPr/>
        </p:nvPicPr>
        <p:blipFill>
          <a:blip r:embed="rId3">
            <a:extLst>
              <a:ext uri="{28A0092B-C50C-407E-A947-70E740481C1C}">
                <a14:useLocalDpi xmlns:a14="http://schemas.microsoft.com/office/drawing/2010/main" val="0"/>
              </a:ext>
            </a:extLst>
          </a:blip>
          <a:srcRect/>
          <a:stretch>
            <a:fillRect/>
          </a:stretch>
        </p:blipFill>
        <p:spPr bwMode="auto">
          <a:xfrm>
            <a:off x="2555776" y="2276872"/>
            <a:ext cx="4176464" cy="33444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9049580"/>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marL="0" lvl="1" indent="0" algn="l">
              <a:lnSpc>
                <a:spcPts val="2880"/>
              </a:lnSpc>
              <a:spcBef>
                <a:spcPts val="600"/>
              </a:spcBef>
              <a:spcAft>
                <a:spcPts val="600"/>
              </a:spcAft>
            </a:pPr>
            <a:r>
              <a:rPr lang="cs-CZ" sz="2800" b="true" cap="all" dirty="false">
                <a:solidFill>
                  <a:schemeClr val="tx2"/>
                </a:solidFill>
                <a:latin typeface="+mj-lt"/>
              </a:rPr>
              <a:t>Maximální a minimální výše celkových způsobilých výdajů </a:t>
            </a:r>
          </a:p>
        </p:txBody>
      </p:sp>
      <p:sp>
        <p:nvSpPr>
          <p:cNvPr id="3" name="Zástupný symbol pro obsah 2"/>
          <p:cNvSpPr>
            <a:spLocks noGrp="true"/>
          </p:cNvSpPr>
          <p:nvPr>
            <p:ph idx="1"/>
          </p:nvPr>
        </p:nvSpPr>
        <p:spPr/>
        <p:txBody>
          <a:bodyPr/>
          <a:lstStyle/>
          <a:p>
            <a:pPr lvl="0"/>
            <a:endParaRPr lang="cs-CZ" dirty="false"/>
          </a:p>
          <a:p>
            <a:pPr lvl="0" algn="just"/>
            <a:r>
              <a:rPr lang="cs-CZ" dirty="false"/>
              <a:t>minimální výše celkových způsobilých výdajů projektu: </a:t>
            </a:r>
          </a:p>
          <a:p>
            <a:pPr marL="0" lvl="0" indent="0" algn="ctr">
              <a:buNone/>
            </a:pPr>
            <a:r>
              <a:rPr lang="cs-CZ" b="true" dirty="false"/>
              <a:t>1 000 000 CZK</a:t>
            </a:r>
          </a:p>
          <a:p>
            <a:pPr marL="0" lvl="0" indent="0" algn="just">
              <a:buNone/>
            </a:pPr>
            <a:endParaRPr lang="cs-CZ" dirty="false"/>
          </a:p>
          <a:p>
            <a:pPr lvl="0" algn="just"/>
            <a:r>
              <a:rPr lang="cs-CZ" dirty="false"/>
              <a:t>maximální výše celkových způsobilých výdajů projektu: </a:t>
            </a:r>
          </a:p>
          <a:p>
            <a:pPr marL="0" lvl="0" indent="0" algn="ctr">
              <a:buNone/>
            </a:pPr>
            <a:r>
              <a:rPr lang="cs-CZ" b="true" dirty="false"/>
              <a:t>25 000 000  CZK</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2337000536"/>
      </p:ext>
    </p:extLst>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7016" y="1320398"/>
            <a:ext cx="8856984" cy="5601533"/>
          </a:xfrm>
          <a:prstGeom prst="rect">
            <a:avLst/>
          </a:prstGeom>
          <a:noFill/>
        </p:spPr>
        <p:txBody>
          <a:bodyPr wrap="square">
            <a:spAutoFit/>
          </a:bodyPr>
          <a:lstStyle/>
          <a:p>
            <a:pPr marL="0" indent="0">
              <a:buNone/>
            </a:pPr>
            <a:r>
              <a:rPr lang="cs-CZ" b="true" u="sng" dirty="false"/>
              <a:t>Oprávnění žadatelé: </a:t>
            </a:r>
          </a:p>
          <a:p>
            <a:pPr marL="0" indent="0">
              <a:buNone/>
            </a:pPr>
            <a:endParaRPr lang="cs-CZ" sz="1800" b="true" u="sng"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r>
              <a:rPr lang="cs-CZ" dirty="false">
                <a:effectLst/>
                <a:ea typeface="Calibri" panose="020F0502020204030204" pitchFamily="34" charset="0"/>
                <a:cs typeface="Times New Roman" panose="02020603050405020304" pitchFamily="18" charset="0"/>
              </a:rPr>
              <a:t>Obecně může dle pravidel Operačního programu Zaměstnanost plus oprávněným žadatelem být:</a:t>
            </a:r>
          </a:p>
          <a:p>
            <a:pPr marL="0" indent="0">
              <a:buNone/>
            </a:pPr>
            <a:endParaRPr lang="cs-CZ" dirty="false">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
            </a:pPr>
            <a:r>
              <a:rPr lang="cs-CZ" dirty="false">
                <a:effectLst/>
                <a:ea typeface="Calibri" panose="020F0502020204030204" pitchFamily="34" charset="0"/>
                <a:cs typeface="Times New Roman" panose="02020603050405020304" pitchFamily="18" charset="0"/>
              </a:rPr>
              <a:t>osoba (právnická nebo fyzická), která je registrovaným subjektem v ČR, tj. osoba, která má vlastní identifikační číslo (tzv. IČO někdy také IČ),</a:t>
            </a:r>
          </a:p>
          <a:p>
            <a:pPr marL="285750" indent="-285750">
              <a:buFont typeface="Wingdings" panose="05000000000000000000" pitchFamily="2" charset="2"/>
              <a:buChar char="§"/>
            </a:pPr>
            <a:r>
              <a:rPr lang="cs-CZ" dirty="false">
                <a:effectLst/>
                <a:ea typeface="Calibri" panose="020F0502020204030204" pitchFamily="34" charset="0"/>
                <a:cs typeface="Times New Roman" panose="02020603050405020304" pitchFamily="18" charset="0"/>
              </a:rPr>
              <a:t>osoba, která má aktivní datovou schránku, </a:t>
            </a:r>
          </a:p>
          <a:p>
            <a:pPr marL="285750" indent="-285750">
              <a:buFont typeface="Wingdings" panose="05000000000000000000" pitchFamily="2" charset="2"/>
              <a:buChar char="§"/>
            </a:pPr>
            <a:r>
              <a:rPr lang="cs-CZ" dirty="false">
                <a:effectLst/>
                <a:ea typeface="Calibri" panose="020F0502020204030204" pitchFamily="34" charset="0"/>
                <a:cs typeface="Times New Roman" panose="02020603050405020304" pitchFamily="18" charset="0"/>
              </a:rPr>
              <a:t>osoba, která nepatří mezi subjekty, které se nemohou výzvy účastnit z důvodů insolvence, pokut, dluhu aj. dle následujícího odstavce.</a:t>
            </a:r>
          </a:p>
          <a:p>
            <a:pPr marL="285750" indent="-285750">
              <a:buFont typeface="Wingdings" panose="05000000000000000000" pitchFamily="2" charset="2"/>
              <a:buChar char="§"/>
            </a:pPr>
            <a:endParaRPr lang="cs-CZ" dirty="false">
              <a:effectLst/>
              <a:ea typeface="Calibri" panose="020F0502020204030204" pitchFamily="34" charset="0"/>
              <a:cs typeface="Times New Roman" panose="02020603050405020304" pitchFamily="18" charset="0"/>
            </a:endParaRPr>
          </a:p>
          <a:p>
            <a:pPr algn="just"/>
            <a:r>
              <a:rPr lang="cs-CZ" b="true" dirty="false">
                <a:effectLst/>
                <a:ea typeface="Calibri" panose="020F0502020204030204" pitchFamily="34" charset="0"/>
              </a:rPr>
              <a:t>Podmínky oprávněnosti žadatele jsou posuzovány během hodnocení a výběru projektů a musí být splněny k datu podání žádosti o podporu</a:t>
            </a:r>
            <a:r>
              <a:rPr lang="cs-CZ" dirty="false">
                <a:effectLst/>
                <a:ea typeface="Calibri" panose="020F0502020204030204" pitchFamily="34" charset="0"/>
              </a:rPr>
              <a:t>. Jestliže je zjištěno, že k datu podání žádosti nebyly splněny podmínky vymezené výzvou (</a:t>
            </a:r>
            <a:r>
              <a:rPr lang="cs-CZ" i="true" dirty="false">
                <a:effectLst/>
                <a:ea typeface="Calibri" panose="020F0502020204030204" pitchFamily="34" charset="0"/>
              </a:rPr>
              <a:t>bod 3.3. výzvy</a:t>
            </a:r>
            <a:r>
              <a:rPr lang="cs-CZ" dirty="false">
                <a:effectLst/>
                <a:ea typeface="Calibri" panose="020F0502020204030204" pitchFamily="34" charset="0"/>
              </a:rPr>
              <a:t>), může být přidělení podpory danému subjektu zrušeno. K otázce, zda splňují oprávněnost, se žadatelé vyjadřují v rámci čestného prohlášení v žádosti o podporu, přičemž splnění potvrzují jak za sebe, tak za případné partnery s finančním příspěvkem.</a:t>
            </a:r>
          </a:p>
          <a:p>
            <a:pPr algn="just"/>
            <a:endParaRPr lang="cs-CZ" sz="1600" dirty="false">
              <a:effectLst/>
              <a:latin typeface="Arial" panose="020B0604020202020204" pitchFamily="34" charset="0"/>
              <a:ea typeface="Calibri" panose="020F0502020204030204" pitchFamily="34" charset="0"/>
            </a:endParaRPr>
          </a:p>
          <a:p>
            <a:pPr marL="285750" indent="-285750">
              <a:buFont typeface="Wingdings" panose="05000000000000000000" pitchFamily="2" charset="2"/>
              <a:buChar char="§"/>
            </a:pPr>
            <a:endParaRPr lang="cs-CZ" sz="1800" dirty="false"/>
          </a:p>
        </p:txBody>
      </p:sp>
    </p:spTree>
    <p:extLst>
      <p:ext uri="{BB962C8B-B14F-4D97-AF65-F5344CB8AC3E}">
        <p14:creationId xmlns:p14="http://schemas.microsoft.com/office/powerpoint/2010/main" val="12345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841644"/>
            <a:ext cx="8856984" cy="4247317"/>
          </a:xfrm>
          <a:prstGeom prst="rect">
            <a:avLst/>
          </a:prstGeom>
          <a:noFill/>
        </p:spPr>
        <p:txBody>
          <a:bodyPr wrap="square">
            <a:spAutoFit/>
          </a:bodyPr>
          <a:lstStyle/>
          <a:p>
            <a:pPr marL="0" indent="0" algn="just">
              <a:buNone/>
            </a:pPr>
            <a:r>
              <a:rPr lang="cs-CZ" b="true" u="sng" dirty="false"/>
              <a:t>Oprávnění žadatelé: </a:t>
            </a:r>
          </a:p>
          <a:p>
            <a:pPr marL="0" indent="0" algn="just">
              <a:buNone/>
            </a:pPr>
            <a:endParaRPr lang="cs-CZ" b="true" u="sng" dirty="false"/>
          </a:p>
          <a:p>
            <a:pPr marL="342900" indent="-342900" algn="just">
              <a:buFont typeface="+mj-lt"/>
              <a:buAutoNum type="alphaLcParenR"/>
            </a:pPr>
            <a:r>
              <a:rPr lang="cs-CZ" dirty="false"/>
              <a:t>neziskové organizace, (o.p.s, </a:t>
            </a:r>
            <a:r>
              <a:rPr lang="cs-CZ" sz="1800" dirty="false">
                <a:effectLst/>
                <a:latin typeface="Arial" panose="020B0604020202020204" pitchFamily="34" charset="0"/>
                <a:ea typeface="Calibri" panose="020F0502020204030204" pitchFamily="34" charset="0"/>
              </a:rPr>
              <a:t>evidované právnické osoby podle o církvích a náboženských společnostech, </a:t>
            </a:r>
            <a:r>
              <a:rPr lang="cs-CZ" dirty="false"/>
              <a:t>spolky, ústavy, nadace)</a:t>
            </a:r>
          </a:p>
          <a:p>
            <a:pPr marL="342900" indent="-342900" algn="just">
              <a:buFont typeface="+mj-lt"/>
              <a:buAutoNum type="alphaLcParenR"/>
            </a:pPr>
            <a:r>
              <a:rPr lang="cs-CZ" dirty="false"/>
              <a:t>obce, </a:t>
            </a:r>
          </a:p>
          <a:p>
            <a:pPr marL="342900" indent="-342900" algn="just">
              <a:buFont typeface="+mj-lt"/>
              <a:buAutoNum type="alphaLcParenR"/>
            </a:pPr>
            <a:r>
              <a:rPr lang="cs-CZ" dirty="false">
                <a:effectLst/>
                <a:ea typeface="Calibri" panose="020F0502020204030204" pitchFamily="34" charset="0"/>
                <a:cs typeface="Times New Roman" panose="02020603050405020304" pitchFamily="18" charset="0"/>
              </a:rPr>
              <a:t>městské části hl. m. Prahy, </a:t>
            </a:r>
          </a:p>
          <a:p>
            <a:pPr marL="342900" indent="-342900" algn="just">
              <a:buFont typeface="+mj-lt"/>
              <a:buAutoNum type="alphaLcParenR"/>
            </a:pPr>
            <a:r>
              <a:rPr lang="cs-CZ" dirty="false"/>
              <a:t>organizace zřizované obcemi </a:t>
            </a:r>
            <a:r>
              <a:rPr lang="cs-CZ" dirty="false">
                <a:effectLst/>
                <a:ea typeface="Calibri" panose="020F0502020204030204" pitchFamily="34" charset="0"/>
              </a:rPr>
              <a:t>a hlavním městem Prahou </a:t>
            </a:r>
            <a:r>
              <a:rPr lang="cs-CZ" dirty="false"/>
              <a:t> (příspěvkové    </a:t>
            </a:r>
          </a:p>
          <a:p>
            <a:pPr algn="just"/>
            <a:r>
              <a:rPr lang="cs-CZ" dirty="false"/>
              <a:t>     organizace) působící v sociální oblasti,</a:t>
            </a:r>
          </a:p>
          <a:p>
            <a:pPr algn="just"/>
            <a:r>
              <a:rPr lang="cs-CZ" dirty="false"/>
              <a:t>e)  o</a:t>
            </a:r>
            <a:r>
              <a:rPr lang="cs-CZ" dirty="false">
                <a:effectLst/>
                <a:ea typeface="Calibri" panose="020F0502020204030204" pitchFamily="34" charset="0"/>
                <a:cs typeface="Times New Roman" panose="02020603050405020304" pitchFamily="18" charset="0"/>
              </a:rPr>
              <a:t>rganizace zřizované kraji (příspěvkové organizace) působící v sociální oblasti</a:t>
            </a:r>
            <a:endParaRPr lang="cs-CZ" dirty="false">
              <a:ea typeface="Calibri" panose="020F0502020204030204" pitchFamily="34" charset="0"/>
              <a:cs typeface="Times New Roman" panose="02020603050405020304" pitchFamily="18" charset="0"/>
            </a:endParaRPr>
          </a:p>
          <a:p>
            <a:pPr algn="just"/>
            <a:r>
              <a:rPr lang="cs-CZ" dirty="false">
                <a:effectLst/>
                <a:ea typeface="Calibri" panose="020F0502020204030204" pitchFamily="34" charset="0"/>
                <a:cs typeface="Times New Roman" panose="02020603050405020304" pitchFamily="18" charset="0"/>
              </a:rPr>
              <a:t>f)</a:t>
            </a:r>
            <a:r>
              <a:rPr lang="cs-CZ" dirty="false">
                <a:ea typeface="Calibri" panose="020F0502020204030204" pitchFamily="34" charset="0"/>
                <a:cs typeface="Times New Roman" panose="02020603050405020304" pitchFamily="18" charset="0"/>
              </a:rPr>
              <a:t>  </a:t>
            </a:r>
            <a:r>
              <a:rPr lang="cs-CZ" dirty="false">
                <a:effectLst/>
                <a:ea typeface="Calibri" panose="020F0502020204030204" pitchFamily="34" charset="0"/>
                <a:cs typeface="Times New Roman" panose="02020603050405020304" pitchFamily="18" charset="0"/>
              </a:rPr>
              <a:t>organizace zřizované městskými částmi hlavního města Prahy (příspěvkové     </a:t>
            </a:r>
          </a:p>
          <a:p>
            <a:pPr algn="just"/>
            <a:r>
              <a:rPr lang="cs-CZ" dirty="false">
                <a:ea typeface="Calibri" panose="020F0502020204030204" pitchFamily="34" charset="0"/>
                <a:cs typeface="Times New Roman" panose="02020603050405020304" pitchFamily="18" charset="0"/>
              </a:rPr>
              <a:t>    </a:t>
            </a:r>
            <a:r>
              <a:rPr lang="cs-CZ" dirty="false">
                <a:effectLst/>
                <a:ea typeface="Calibri" panose="020F0502020204030204" pitchFamily="34" charset="0"/>
                <a:cs typeface="Times New Roman" panose="02020603050405020304" pitchFamily="18" charset="0"/>
              </a:rPr>
              <a:t>organizace) působící v sociální oblasti,</a:t>
            </a:r>
            <a:r>
              <a:rPr lang="cs-CZ" dirty="false"/>
              <a:t> </a:t>
            </a:r>
          </a:p>
          <a:p>
            <a:pPr algn="just"/>
            <a:r>
              <a:rPr lang="cs-CZ" dirty="false"/>
              <a:t>g) dobrovolné svazky obcí včetně společenství obcí,</a:t>
            </a:r>
            <a:r>
              <a:rPr lang="cs-CZ" dirty="false">
                <a:effectLst/>
                <a:ea typeface="Calibri" panose="020F0502020204030204" pitchFamily="34" charset="0"/>
              </a:rPr>
              <a:t> </a:t>
            </a:r>
            <a:endParaRPr lang="cs-CZ" dirty="false">
              <a:ea typeface="Calibri" panose="020F0502020204030204" pitchFamily="34" charset="0"/>
            </a:endParaRPr>
          </a:p>
          <a:p>
            <a:pPr algn="just"/>
            <a:r>
              <a:rPr lang="cs-CZ" dirty="false">
                <a:effectLst/>
                <a:ea typeface="Calibri" panose="020F0502020204030204" pitchFamily="34" charset="0"/>
              </a:rPr>
              <a:t>h) poskytovatelé sociálních služeb zapsaní v registru poskytovatelů sociálních         </a:t>
            </a:r>
          </a:p>
          <a:p>
            <a:pPr algn="just"/>
            <a:r>
              <a:rPr lang="cs-CZ" dirty="false">
                <a:ea typeface="Calibri" panose="020F0502020204030204" pitchFamily="34" charset="0"/>
              </a:rPr>
              <a:t>    </a:t>
            </a:r>
            <a:r>
              <a:rPr lang="cs-CZ" dirty="false">
                <a:effectLst/>
                <a:ea typeface="Calibri" panose="020F0502020204030204" pitchFamily="34" charset="0"/>
              </a:rPr>
              <a:t>služeb</a:t>
            </a:r>
            <a:r>
              <a:rPr lang="cs-CZ" sz="1800" dirty="false">
                <a:effectLst/>
                <a:ea typeface="Calibri" panose="020F0502020204030204" pitchFamily="34" charset="0"/>
              </a:rPr>
              <a:t>.</a:t>
            </a:r>
            <a:r>
              <a:rPr lang="cs-CZ" sz="1800" dirty="false"/>
              <a:t> </a:t>
            </a:r>
          </a:p>
          <a:p>
            <a:pPr marL="285750" indent="-285750" algn="just">
              <a:spcBef>
                <a:spcPts val="0"/>
              </a:spcBef>
              <a:spcAft>
                <a:spcPts val="0"/>
              </a:spcAft>
              <a:buFont typeface="Wingdings" panose="05000000000000000000" pitchFamily="2" charset="2"/>
              <a:buChar char="§"/>
            </a:pPr>
            <a:endParaRPr lang="cs-CZ" sz="1800" dirty="false"/>
          </a:p>
        </p:txBody>
      </p:sp>
    </p:spTree>
    <p:extLst>
      <p:ext uri="{BB962C8B-B14F-4D97-AF65-F5344CB8AC3E}">
        <p14:creationId xmlns:p14="http://schemas.microsoft.com/office/powerpoint/2010/main" val="4225908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95536" y="0"/>
            <a:ext cx="8712968" cy="1080000"/>
          </a:xfrm>
        </p:spPr>
        <p:txBody>
          <a:bodyPr/>
          <a:lstStyle/>
          <a:p>
            <a:r>
              <a:rPr lang="cs-CZ" dirty="false"/>
              <a:t>Žadatelé – specifické podmínky</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9</a:t>
            </a:fld>
            <a:endParaRPr lang="cs-CZ" dirty="false"/>
          </a:p>
        </p:txBody>
      </p:sp>
      <p:sp>
        <p:nvSpPr>
          <p:cNvPr id="10" name="TextovéPole 9">
            <a:extLst>
              <a:ext uri="{FF2B5EF4-FFF2-40B4-BE49-F238E27FC236}">
                <a16:creationId xmlns:a16="http://schemas.microsoft.com/office/drawing/2014/main" id="{0C2D0B68-B845-4812-B86A-79A52DE4B598}"/>
              </a:ext>
            </a:extLst>
          </p:cNvPr>
          <p:cNvSpPr txBox="true"/>
          <p:nvPr/>
        </p:nvSpPr>
        <p:spPr>
          <a:xfrm>
            <a:off x="143508" y="1549988"/>
            <a:ext cx="8856984" cy="4393767"/>
          </a:xfrm>
          <a:prstGeom prst="rect">
            <a:avLst/>
          </a:prstGeom>
          <a:noFill/>
        </p:spPr>
        <p:txBody>
          <a:bodyPr wrap="square">
            <a:spAutoFit/>
          </a:bodyPr>
          <a:lstStyle/>
          <a:p>
            <a:pPr>
              <a:lnSpc>
                <a:spcPct val="107000"/>
              </a:lnSpc>
              <a:spcBef>
                <a:spcPts val="600"/>
              </a:spcBef>
              <a:spcAft>
                <a:spcPts val="600"/>
              </a:spcAft>
            </a:pPr>
            <a:r>
              <a:rPr lang="cs-CZ" sz="1800" u="sng" dirty="false">
                <a:effectLst/>
                <a:latin typeface="Arial" panose="020B0604020202020204" pitchFamily="34" charset="0"/>
                <a:ea typeface="Times New Roman" panose="02020603050405020304" pitchFamily="18" charset="0"/>
                <a:cs typeface="Arial" panose="020B0604020202020204" pitchFamily="34" charset="0"/>
              </a:rPr>
              <a:t>Pro aktivitu </a:t>
            </a:r>
            <a:r>
              <a:rPr lang="cs-CZ" sz="1800" b="true" u="sng" dirty="false">
                <a:effectLst/>
                <a:latin typeface="Arial" panose="020B0604020202020204" pitchFamily="34" charset="0"/>
                <a:ea typeface="Times New Roman" panose="02020603050405020304" pitchFamily="18" charset="0"/>
                <a:cs typeface="Arial" panose="020B0604020202020204" pitchFamily="34" charset="0"/>
              </a:rPr>
              <a:t>1)</a:t>
            </a:r>
            <a:r>
              <a:rPr lang="cs-CZ" sz="1800" b="true" dirty="false">
                <a:effectLst/>
                <a:latin typeface="Arial" panose="020B0604020202020204" pitchFamily="34" charset="0"/>
                <a:ea typeface="Times New Roman" panose="02020603050405020304" pitchFamily="18" charset="0"/>
                <a:cs typeface="Arial" panose="020B0604020202020204" pitchFamily="34" charset="0"/>
              </a:rPr>
              <a:t> </a:t>
            </a:r>
            <a:r>
              <a:rPr lang="cs-CZ" sz="1800" b="true" dirty="false">
                <a:effectLst/>
                <a:latin typeface="Arial" panose="020B0604020202020204" pitchFamily="34" charset="0"/>
                <a:ea typeface="Calibri" panose="020F0502020204030204" pitchFamily="34" charset="0"/>
                <a:cs typeface="Arial" panose="020B0604020202020204" pitchFamily="34" charset="0"/>
              </a:rPr>
              <a:t>Podpora zabydlování včetně podpory bydlení </a:t>
            </a:r>
            <a:r>
              <a:rPr lang="cs-CZ" sz="1800" dirty="false">
                <a:effectLst/>
                <a:latin typeface="Arial" panose="020B0604020202020204" pitchFamily="34" charset="0"/>
                <a:ea typeface="Times New Roman" panose="02020603050405020304" pitchFamily="18" charset="0"/>
                <a:cs typeface="Arial" panose="020B0604020202020204" pitchFamily="34" charset="0"/>
              </a:rPr>
              <a:t>je povinné pro žadatele absolvovat před podáním žádosti o podporu </a:t>
            </a:r>
            <a:r>
              <a:rPr lang="cs-CZ" sz="1800" i="true" dirty="false">
                <a:effectLst/>
                <a:latin typeface="Arial" panose="020B0604020202020204" pitchFamily="34" charset="0"/>
                <a:ea typeface="Times New Roman" panose="02020603050405020304" pitchFamily="18" charset="0"/>
                <a:cs typeface="Arial" panose="020B0604020202020204" pitchFamily="34" charset="0"/>
              </a:rPr>
              <a:t>individuální konzultaci</a:t>
            </a:r>
            <a:r>
              <a:rPr lang="cs-CZ" sz="1800" dirty="false">
                <a:effectLst/>
                <a:latin typeface="Arial" panose="020B0604020202020204" pitchFamily="34" charset="0"/>
                <a:ea typeface="Times New Roman" panose="02020603050405020304" pitchFamily="18"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r>
              <a:rPr lang="cs-CZ" sz="1800" dirty="false">
                <a:effectLst/>
                <a:latin typeface="Arial" panose="020B0604020202020204" pitchFamily="34" charset="0"/>
                <a:ea typeface="Calibri" panose="020F0502020204030204" pitchFamily="34" charset="0"/>
              </a:rPr>
              <a:t>Pro účely konzultace zpracuje žadatel </a:t>
            </a:r>
            <a:r>
              <a:rPr lang="cs-CZ" sz="1800" b="true" dirty="false">
                <a:effectLst/>
                <a:latin typeface="Arial" panose="020B0604020202020204" pitchFamily="34" charset="0"/>
                <a:ea typeface="Calibri" panose="020F0502020204030204" pitchFamily="34" charset="0"/>
              </a:rPr>
              <a:t>návrh realizace </a:t>
            </a:r>
            <a:r>
              <a:rPr lang="cs-CZ" dirty="false">
                <a:latin typeface="Arial" panose="020B0604020202020204" pitchFamily="34" charset="0"/>
                <a:ea typeface="Calibri" panose="020F0502020204030204" pitchFamily="34" charset="0"/>
              </a:rPr>
              <a:t>projektu. Je-li projekt zaměřen i na další dvě výzvou podporované aktivity, je povinná konzultace jen pro aktivitu </a:t>
            </a:r>
            <a:br>
              <a:rPr lang="cs-CZ" dirty="false">
                <a:latin typeface="Arial" panose="020B0604020202020204" pitchFamily="34" charset="0"/>
                <a:ea typeface="Calibri" panose="020F0502020204030204" pitchFamily="34" charset="0"/>
              </a:rPr>
            </a:br>
            <a:r>
              <a:rPr lang="cs-CZ" dirty="false">
                <a:latin typeface="Arial" panose="020B0604020202020204" pitchFamily="34" charset="0"/>
                <a:ea typeface="Calibri" panose="020F0502020204030204" pitchFamily="34" charset="0"/>
              </a:rPr>
              <a:t>1 a pro aktivitu 2 a 3 lze využít možnost dobrovolné konzultace (více slide 30).</a:t>
            </a:r>
          </a:p>
          <a:p>
            <a:pPr algn="just">
              <a:spcBef>
                <a:spcPts val="600"/>
              </a:spcBef>
              <a:spcAft>
                <a:spcPts val="600"/>
              </a:spcAft>
            </a:pPr>
            <a:r>
              <a:rPr lang="cs-CZ" sz="1800" u="sng" dirty="false">
                <a:effectLst/>
                <a:latin typeface="Arial" panose="020B0604020202020204" pitchFamily="34" charset="0"/>
                <a:ea typeface="Calibri" panose="020F0502020204030204" pitchFamily="34" charset="0"/>
                <a:cs typeface="Times New Roman" panose="02020603050405020304" pitchFamily="18" charset="0"/>
              </a:rPr>
              <a:t>Pro aktivitu  </a:t>
            </a:r>
            <a:r>
              <a:rPr lang="cs-CZ" sz="1800" b="true" u="sng" dirty="false">
                <a:effectLst/>
                <a:latin typeface="Arial" panose="020B0604020202020204" pitchFamily="34" charset="0"/>
                <a:ea typeface="Calibri" panose="020F0502020204030204" pitchFamily="34" charset="0"/>
                <a:cs typeface="Times New Roman" panose="02020603050405020304" pitchFamily="18" charset="0"/>
              </a:rPr>
              <a:t>2)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Podpůrná systémová opatření </a:t>
            </a:r>
            <a:r>
              <a:rPr lang="cs-CZ" sz="1800" dirty="false">
                <a:effectLst/>
                <a:latin typeface="Arial" panose="020B0604020202020204" pitchFamily="34" charset="0"/>
                <a:ea typeface="Calibri" panose="020F0502020204030204" pitchFamily="34" charset="0"/>
                <a:cs typeface="Times New Roman" panose="02020603050405020304" pitchFamily="18" charset="0"/>
              </a:rPr>
              <a:t>je povinné pro žadatele (např. NNO, obec I. nebo II. typu), kteří nejsou ORP, </a:t>
            </a:r>
            <a:r>
              <a:rPr lang="cs-CZ" sz="1800" u="sng" dirty="false">
                <a:effectLst/>
                <a:latin typeface="Arial" panose="020B0604020202020204" pitchFamily="34" charset="0"/>
                <a:ea typeface="Calibri" panose="020F0502020204030204" pitchFamily="34" charset="0"/>
                <a:cs typeface="Times New Roman" panose="02020603050405020304" pitchFamily="18" charset="0"/>
              </a:rPr>
              <a:t>nastavit partnerství </a:t>
            </a:r>
            <a:r>
              <a:rPr lang="cs-CZ" sz="1800" dirty="false">
                <a:effectLst/>
                <a:latin typeface="Arial" panose="020B0604020202020204" pitchFamily="34" charset="0"/>
                <a:ea typeface="Calibri" panose="020F0502020204030204" pitchFamily="34" charset="0"/>
                <a:cs typeface="Times New Roman" panose="02020603050405020304" pitchFamily="18" charset="0"/>
              </a:rPr>
              <a:t>(s finančním či bez finančního příspěvku) s ORP při tvorbě standartních systémových nástrojů při poskytování podpory v bydlení. </a:t>
            </a:r>
          </a:p>
          <a:p>
            <a:pPr algn="just">
              <a:spcBef>
                <a:spcPts val="600"/>
              </a:spcBef>
              <a:spcAft>
                <a:spcPts val="600"/>
              </a:spcAft>
            </a:pPr>
            <a:r>
              <a:rPr lang="cs-CZ" u="sng" dirty="false">
                <a:latin typeface="Arial" panose="020B0604020202020204" pitchFamily="34" charset="0"/>
                <a:ea typeface="Calibri" panose="020F0502020204030204" pitchFamily="34" charset="0"/>
                <a:cs typeface="Times New Roman" panose="02020603050405020304" pitchFamily="18" charset="0"/>
              </a:rPr>
              <a:t>Pro aktivitu 3) </a:t>
            </a:r>
            <a:r>
              <a:rPr lang="pt-BR" b="true" dirty="false">
                <a:latin typeface="Arial" panose="020B0604020202020204" pitchFamily="34" charset="0"/>
                <a:ea typeface="Calibri" panose="020F0502020204030204" pitchFamily="34" charset="0"/>
                <a:cs typeface="Times New Roman" panose="02020603050405020304" pitchFamily="18" charset="0"/>
              </a:rPr>
              <a:t>Přenos dobré praxe a vzdělávání</a:t>
            </a:r>
            <a:r>
              <a:rPr lang="cs-CZ" b="true" dirty="false">
                <a:latin typeface="Arial" panose="020B0604020202020204" pitchFamily="34" charset="0"/>
                <a:ea typeface="Calibri" panose="020F0502020204030204" pitchFamily="34" charset="0"/>
                <a:cs typeface="Times New Roman" panose="02020603050405020304" pitchFamily="18" charset="0"/>
              </a:rPr>
              <a:t> </a:t>
            </a:r>
            <a:r>
              <a:rPr lang="cs-CZ" dirty="false">
                <a:latin typeface="Arial" panose="020B0604020202020204" pitchFamily="34" charset="0"/>
                <a:ea typeface="Calibri" panose="020F0502020204030204" pitchFamily="34" charset="0"/>
                <a:cs typeface="Times New Roman" panose="02020603050405020304" pitchFamily="18" charset="0"/>
              </a:rPr>
              <a:t>je </a:t>
            </a:r>
            <a:r>
              <a:rPr lang="cs-CZ" u="sng" dirty="false">
                <a:latin typeface="Arial" panose="020B0604020202020204" pitchFamily="34" charset="0"/>
                <a:ea typeface="Calibri" panose="020F0502020204030204" pitchFamily="34" charset="0"/>
                <a:cs typeface="Times New Roman" panose="02020603050405020304" pitchFamily="18" charset="0"/>
              </a:rPr>
              <a:t>oprávněným žadatelem </a:t>
            </a:r>
            <a:r>
              <a:rPr lang="cs-CZ" dirty="false">
                <a:latin typeface="Arial" panose="020B0604020202020204" pitchFamily="34" charset="0"/>
                <a:ea typeface="Calibri" panose="020F0502020204030204" pitchFamily="34" charset="0"/>
                <a:cs typeface="Times New Roman" panose="02020603050405020304" pitchFamily="18" charset="0"/>
              </a:rPr>
              <a:t>organizace, která v době podání žádosti o podporu působí aktivně v oblasti bydlení a věnuje se problematice bydlení v rámci principů </a:t>
            </a:r>
            <a:r>
              <a:rPr lang="cs-CZ" dirty="false" err="true">
                <a:latin typeface="Arial" panose="020B0604020202020204" pitchFamily="34" charset="0"/>
                <a:ea typeface="Calibri" panose="020F0502020204030204" pitchFamily="34" charset="0"/>
                <a:cs typeface="Times New Roman" panose="02020603050405020304" pitchFamily="18" charset="0"/>
              </a:rPr>
              <a:t>Housing</a:t>
            </a:r>
            <a:r>
              <a:rPr lang="cs-CZ" dirty="false">
                <a:latin typeface="Arial" panose="020B0604020202020204" pitchFamily="34" charset="0"/>
                <a:ea typeface="Calibri" panose="020F0502020204030204" pitchFamily="34" charset="0"/>
                <a:cs typeface="Times New Roman" panose="02020603050405020304" pitchFamily="18" charset="0"/>
              </a:rPr>
              <a:t> </a:t>
            </a:r>
            <a:r>
              <a:rPr lang="cs-CZ" dirty="false" err="true">
                <a:latin typeface="Arial" panose="020B0604020202020204" pitchFamily="34" charset="0"/>
                <a:ea typeface="Calibri" panose="020F0502020204030204" pitchFamily="34" charset="0"/>
                <a:cs typeface="Times New Roman" panose="02020603050405020304" pitchFamily="18" charset="0"/>
              </a:rPr>
              <a:t>First</a:t>
            </a:r>
            <a:r>
              <a:rPr lang="cs-CZ" dirty="false">
                <a:latin typeface="Arial" panose="020B0604020202020204" pitchFamily="34" charset="0"/>
                <a:ea typeface="Calibri" panose="020F0502020204030204" pitchFamily="34" charset="0"/>
                <a:cs typeface="Times New Roman" panose="02020603050405020304" pitchFamily="18" charset="0"/>
              </a:rPr>
              <a:t> nebo </a:t>
            </a:r>
            <a:r>
              <a:rPr lang="cs-CZ" dirty="false" err="true">
                <a:latin typeface="Arial" panose="020B0604020202020204" pitchFamily="34" charset="0"/>
                <a:ea typeface="Calibri" panose="020F0502020204030204" pitchFamily="34" charset="0"/>
                <a:cs typeface="Times New Roman" panose="02020603050405020304" pitchFamily="18" charset="0"/>
              </a:rPr>
              <a:t>Housing</a:t>
            </a:r>
            <a:r>
              <a:rPr lang="cs-CZ" dirty="false">
                <a:latin typeface="Arial" panose="020B0604020202020204" pitchFamily="34" charset="0"/>
                <a:ea typeface="Calibri" panose="020F0502020204030204" pitchFamily="34" charset="0"/>
                <a:cs typeface="Times New Roman" panose="02020603050405020304" pitchFamily="18" charset="0"/>
              </a:rPr>
              <a:t> Led alespoň po dobu </a:t>
            </a:r>
            <a:r>
              <a:rPr lang="cs-CZ" b="true" u="sng" dirty="false">
                <a:latin typeface="Arial" panose="020B0604020202020204" pitchFamily="34" charset="0"/>
                <a:ea typeface="Calibri" panose="020F0502020204030204" pitchFamily="34" charset="0"/>
                <a:cs typeface="Times New Roman" panose="02020603050405020304" pitchFamily="18" charset="0"/>
              </a:rPr>
              <a:t>5 let před podáním žádosti o podporu</a:t>
            </a:r>
            <a:r>
              <a:rPr lang="cs-CZ" dirty="false">
                <a:latin typeface="Arial" panose="020B0604020202020204" pitchFamily="34" charset="0"/>
                <a:ea typeface="Calibri" panose="020F0502020204030204" pitchFamily="34" charset="0"/>
                <a:cs typeface="Times New Roman" panose="02020603050405020304" pitchFamily="18" charset="0"/>
              </a:rPr>
              <a: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sz="1800" dirty="false"/>
          </a:p>
        </p:txBody>
      </p:sp>
    </p:spTree>
    <p:extLst>
      <p:ext uri="{BB962C8B-B14F-4D97-AF65-F5344CB8AC3E}">
        <p14:creationId xmlns:p14="http://schemas.microsoft.com/office/powerpoint/2010/main" val="2839498343"/>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http://schemas.microsoft.com/office/infopath/2007/PartnerControls"/>
    <ds:schemaRef ds:uri="http://purl.org/dc/dcmitype/"/>
    <ds:schemaRef ds:uri="http://schemas.microsoft.com/office/2006/documentManagement/types"/>
    <ds:schemaRef ds:uri="http://purl.org/dc/terms/"/>
    <ds:schemaRef ds:uri="http://www.w3.org/XML/1998/namespace"/>
    <ds:schemaRef ds:uri="http://purl.org/dc/elements/1.1/"/>
    <ds:schemaRef ds:uri="http://schemas.openxmlformats.org/package/2006/metadata/core-properties"/>
    <ds:schemaRef ds:uri="dfed548f-0517-4d39-90e3-3947398480c0"/>
    <ds:schemaRef ds:uri="http://schemas.microsoft.com/office/2006/metadata/properties"/>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8957</properties:Words>
  <properties:PresentationFormat>Předvádění na obrazovce (4:3)</properties:PresentationFormat>
  <properties:Paragraphs>682</properties:Paragraphs>
  <properties:Slides>56</properties:Slides>
  <properties:Notes>46</properties:Notes>
  <properties:TotalTime>2406</properties:TotalTime>
  <properties:HiddenSlides>0</properties:HiddenSlides>
  <properties:MMClips>0</properties:MMClips>
  <properties:ScaleCrop>false</properties:ScaleCrop>
  <properties:HeadingPairs>
    <vt:vector baseType="variant" size="6">
      <vt:variant>
        <vt:lpstr>Použitá písma</vt:lpstr>
      </vt:variant>
      <vt:variant>
        <vt:i4>10</vt:i4>
      </vt:variant>
      <vt:variant>
        <vt:lpstr>Motiv</vt:lpstr>
      </vt:variant>
      <vt:variant>
        <vt:i4>1</vt:i4>
      </vt:variant>
      <vt:variant>
        <vt:lpstr>Nadpisy snímků</vt:lpstr>
      </vt:variant>
      <vt:variant>
        <vt:i4>56</vt:i4>
      </vt:variant>
    </vt:vector>
  </properties:HeadingPairs>
  <properties:TitlesOfParts>
    <vt:vector baseType="lpstr" size="67">
      <vt:lpstr>Aptos</vt:lpstr>
      <vt:lpstr>Arial</vt:lpstr>
      <vt:lpstr>Calibri</vt:lpstr>
      <vt:lpstr>Courier New</vt:lpstr>
      <vt:lpstr>Segoe UI</vt:lpstr>
      <vt:lpstr>Symbol</vt:lpstr>
      <vt:lpstr>Times New Roman</vt:lpstr>
      <vt:lpstr>Trebuchet MS</vt:lpstr>
      <vt:lpstr>Wingdings</vt:lpstr>
      <vt:lpstr>Wingdings 3</vt:lpstr>
      <vt:lpstr>prezentace</vt:lpstr>
      <vt:lpstr>Seminář pro žadatele výzva č. 03_24_064  </vt:lpstr>
      <vt:lpstr>OBSAH SEMINÁŘE</vt:lpstr>
      <vt:lpstr>VÝZVA č. 03_22_064</vt:lpstr>
      <vt:lpstr>VÝZVA č. 03_22_064</vt:lpstr>
      <vt:lpstr>Míra podpory –  rozpad zdrojů financování</vt:lpstr>
      <vt:lpstr>Maximální a minimální výše celkových způsobilých výdajů </vt:lpstr>
      <vt:lpstr>Žadatelé</vt:lpstr>
      <vt:lpstr>Žadatelé</vt:lpstr>
      <vt:lpstr>Žadatelé – specifické podmínky</vt:lpstr>
      <vt:lpstr>PARTNERSTVÍ</vt:lpstr>
      <vt:lpstr>cílové skupiny</vt:lpstr>
      <vt:lpstr>cílové skupiny</vt:lpstr>
      <vt:lpstr>Podporované aktivity</vt:lpstr>
      <vt:lpstr>Podporované aktivity</vt:lpstr>
      <vt:lpstr>aktivita 1) Podpora zabydlování včetně podpory bydlení</vt:lpstr>
      <vt:lpstr>Kritéria komplexní podpory</vt:lpstr>
      <vt:lpstr>OBSAZENOST bytů</vt:lpstr>
      <vt:lpstr>Segregace a koncentrace</vt:lpstr>
      <vt:lpstr>POŽADAVKY NA BYTY</vt:lpstr>
      <vt:lpstr>Fáze projektu</vt:lpstr>
      <vt:lpstr>Fáze projektu</vt:lpstr>
      <vt:lpstr>Fáze projektu</vt:lpstr>
      <vt:lpstr>POVINNOSTI PŘÍJEMCE - EVALUACE</vt:lpstr>
      <vt:lpstr>UDRŽITELNOST PROJEKTU</vt:lpstr>
      <vt:lpstr>UDRŽITELNOST PROJEKTU</vt:lpstr>
      <vt:lpstr>aktivita 2) Podpůrná systémová opatření</vt:lpstr>
      <vt:lpstr>Aktivita 2) - podaktivity</vt:lpstr>
      <vt:lpstr>Aktivita 2) – výstupy - příklady</vt:lpstr>
      <vt:lpstr>Aktivita 2) – výstupy - příklady</vt:lpstr>
      <vt:lpstr>Aktivita 3) Přenos dobré praxe a vzdělávání</vt:lpstr>
      <vt:lpstr>Aktivita 3) – výstupy - příklady</vt:lpstr>
      <vt:lpstr>indikátory</vt:lpstr>
      <vt:lpstr>indikátory</vt:lpstr>
      <vt:lpstr>indikátory</vt:lpstr>
      <vt:lpstr>Územní způsobilost  </vt:lpstr>
      <vt:lpstr> </vt:lpstr>
      <vt:lpstr>Podání ŽÁDOSTI</vt:lpstr>
      <vt:lpstr>Podání ŽÁDOSTI</vt:lpstr>
      <vt:lpstr>POVINNÁ KONZULTACE</vt:lpstr>
      <vt:lpstr>POVINNÁ KONZULTACE</vt:lpstr>
      <vt:lpstr>POVINNÁ KONZULTACE</vt:lpstr>
      <vt:lpstr>POVINNÉ PŘÍLOHY ŽÁDOSTI</vt:lpstr>
      <vt:lpstr> Finanční část – ROZPOČET PROJEKTU</vt:lpstr>
      <vt:lpstr> OSOBNÍ NÁKLADY</vt:lpstr>
      <vt:lpstr>Příklad doporučených úvazků</vt:lpstr>
      <vt:lpstr>Příklad doporučených úvazků</vt:lpstr>
      <vt:lpstr>Příklad - popis činnosti experta pracovního poradce</vt:lpstr>
      <vt:lpstr>Příklad - popis činnosti experta pracovního poradce</vt:lpstr>
      <vt:lpstr> veřejná podpora</vt:lpstr>
      <vt:lpstr> povinnosti příjemce</vt:lpstr>
      <vt:lpstr> povinnosti příjemce</vt:lpstr>
      <vt:lpstr> povinná publicita</vt:lpstr>
      <vt:lpstr> Způsob hodnocení a výběr projektů</vt:lpstr>
      <vt:lpstr>DOPORUČENÍ</vt:lpstr>
      <vt:lpstr> 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2024-12-02T09:59:26Z</dcterms:modified>
  <cp:revision>235</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