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 autoCompressPictures="false">
  <p:sldMasterIdLst>
    <p:sldMasterId id="2147484732" r:id="rId1"/>
  </p:sldMasterIdLst>
  <p:notesMasterIdLst>
    <p:notesMasterId r:id="rId9"/>
  </p:notesMasterIdLst>
  <p:handoutMasterIdLst>
    <p:handoutMasterId r:id="rId10"/>
  </p:handoutMasterIdLst>
  <p:sldIdLst>
    <p:sldId id="257" r:id="rId2"/>
    <p:sldId id="271" r:id="rId3"/>
    <p:sldId id="281" r:id="rId4"/>
    <p:sldId id="269" r:id="rId5"/>
    <p:sldId id="282" r:id="rId6"/>
    <p:sldId id="270" r:id="rId7"/>
    <p:sldId id="274" r:id="rId8"/>
  </p:sldIdLst>
  <p:sldSz cx="12192000" cy="6858000"/>
  <p:notesSz cx="6858000" cy="9144000"/>
  <p:defaultTextStyle>
    <a:defPPr rtl="false">
      <a:defRPr lang="cs-CZ"/>
    </a:defPPr>
    <a:lvl1pPr marL="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5987" autoAdjust="false"/>
    <p:restoredTop sz="80658" autoAdjust="false"/>
  </p:normalViewPr>
  <p:slideViewPr>
    <p:cSldViewPr snapToGrid="false">
      <p:cViewPr varScale="true">
        <p:scale>
          <a:sx n="50" d="100"/>
          <a:sy n="50" d="100"/>
        </p:scale>
        <p:origin x="1176" y="28"/>
      </p:cViewPr>
      <p:guideLst/>
    </p:cSldViewPr>
  </p:slideViewPr>
  <p:outlineViewPr>
    <p:cViewPr>
      <p:scale>
        <a:sx n="33" d="100"/>
        <a:sy n="33" d="100"/>
      </p:scale>
      <p:origin x="0" y="-317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false">
      <p:cViewPr varScale="true">
        <p:scale>
          <a:sx n="50" d="100"/>
          <a:sy n="50" d="100"/>
        </p:scale>
        <p:origin x="2708" y="24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viewProps.xml" Type="http://schemas.openxmlformats.org/officeDocument/2006/relationships/viewProps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presProps.xml" Type="http://schemas.openxmlformats.org/officeDocument/2006/relationships/presProps" Id="rId12"/>
    <Relationship Target="slides/slide1.xml" Type="http://schemas.openxmlformats.org/officeDocument/2006/relationships/slide" Id="rId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commentAuthors.xml" Type="http://schemas.openxmlformats.org/officeDocument/2006/relationships/commentAuthors" Id="rId11"/>
    <Relationship Target="slides/slide4.xml" Type="http://schemas.openxmlformats.org/officeDocument/2006/relationships/slide" Id="rId5"/>
    <Relationship Target="tableStyles.xml" Type="http://schemas.openxmlformats.org/officeDocument/2006/relationships/tableStyles" Id="rId15"/>
    <Relationship Target="handoutMasters/handoutMaster1.xml" Type="http://schemas.openxmlformats.org/officeDocument/2006/relationships/handoutMaster" Id="rId10"/>
    <Relationship Target="slides/slide3.xml" Type="http://schemas.openxmlformats.org/officeDocument/2006/relationships/slide" Id="rId4"/>
    <Relationship Target="notesMasters/notesMaster1.xml" Type="http://schemas.openxmlformats.org/officeDocument/2006/relationships/notesMaster" Id="rId9"/>
    <Relationship Target="theme/theme1.xml" Type="http://schemas.openxmlformats.org/officeDocument/2006/relationships/theme" Id="rId14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55D74EA-3E93-4587-B549-75C756A58086}"/>
              </a:ext>
            </a:extLst>
          </p:cNvPr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pPr rtl="false"/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BF02352-E69D-4564-8C89-60D46765C777}"/>
              </a:ext>
            </a:extLst>
          </p:cNvPr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pPr rtl="false"/>
            <a:fld id="{C9A69951-6FB2-48A5-9D5E-C2292C22C052}" type="datetime1">
              <a:rPr lang="cs-CZ" smtClean="false"/>
              <a:t>15.01.2025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1CBCD5-D962-413C-8FBE-97EB2634A3A7}"/>
              </a:ext>
            </a:extLst>
          </p:cNvPr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pPr rtl="false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D7122F-EC5F-4ED4-9874-FD3953E4B93A}"/>
              </a:ext>
            </a:extLst>
          </p:cNvPr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pPr rtl="false"/>
            <a:fld id="{4085710C-02FF-4D10-B04B-E760FF8404B2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966380"/>
      </p:ext>
    </p:extLst>
  </p:cSld>
  <p:clrMap bg1="lt1" tx1="dk1" bg2="lt2" tx2="dk2" accent1="accent1" accent2="accent2" accent3="accent3" accent4="accent4" accent5="accent5" accent6="accent6" hlink="hlink" folHlink="folHlink"/>
  <p:hf hdr="false" ftr="false" dt="false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pPr rtl="false"/>
            <a:endParaRPr lang="cs-CZ" noProof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pPr rtl="false"/>
            <a:fld id="{ED88A4B6-46F9-4D0F-8E4B-68FC250F493E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4" name="Zástupný symbol obrázku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pPr rtl="false"/>
            <a:endParaRPr lang="cs-CZ" noProof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pPr rtl="false"/>
            <a:endParaRPr lang="cs-CZ" noProof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pPr rtl="false"/>
            <a:fld id="{D2B5E4AF-373C-429A-8AD0-F68B6D291494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575765026"/>
      </p:ext>
    </p:extLst>
  </p:cSld>
  <p:clrMap bg1="lt1" tx1="dk1" bg2="lt2" tx2="dk2" accent1="accent1" accent2="accent2" accent3="accent3" accent4="accent4" accent5="accent5" accent6="accent6" hlink="hlink" folHlink="folHlink"/>
  <p:hf hdr="false" ftr="false" dt="false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D2B5E4AF-373C-429A-8AD0-F68B6D291494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8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rtl="false"/>
            <a:fld id="{D2B5E4AF-373C-429A-8AD0-F68B6D291494}" type="slidenum">
              <a:rPr lang="cs-CZ" noProof="false" smtClean="false"/>
              <a:t>2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4112126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false" i="false" dirty="false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Zavádění nových řešení ve službách podporujících sociální začleňování 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rtl="false"/>
            <a:fld id="{D2B5E4AF-373C-429A-8AD0-F68B6D291494}" type="slidenum">
              <a:rPr lang="cs-CZ" noProof="false" smtClean="false"/>
              <a:t>3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3397524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pPr rtl="false"/>
            <a:fld id="{D2B5E4AF-373C-429A-8AD0-F68B6D291494}" type="slidenum">
              <a:rPr lang="cs-CZ" noProof="false" smtClean="false"/>
              <a:t>6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150307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 rtlCol="false"/>
          <a:lstStyle/>
          <a:p>
            <a:pPr rtl="false"/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 rtlCol="false"/>
          <a:lstStyle/>
          <a:p>
            <a:pPr rtl="false"/>
            <a:fld id="{D2B5E4AF-373C-429A-8AD0-F68B6D291494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26881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true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true"/>
          </p:cNvSpPr>
          <p:nvPr>
            <p:ph type="ctrTitle" hasCustomPrompt="true"/>
          </p:nvPr>
        </p:nvSpPr>
        <p:spPr>
          <a:xfrm>
            <a:off x="1109980" y="882376"/>
            <a:ext cx="9966960" cy="2926080"/>
          </a:xfrm>
        </p:spPr>
        <p:txBody>
          <a:bodyPr rtlCol="false" anchor="b">
            <a:normAutofit/>
          </a:bodyPr>
          <a:lstStyle>
            <a:lvl1pPr algn="ctr">
              <a:lnSpc>
                <a:spcPct val="85000"/>
              </a:lnSpc>
              <a:defRPr sz="7200" b="true" cap="all" baseline="0">
                <a:solidFill>
                  <a:srgbClr val="FFFFFF"/>
                </a:solidFill>
              </a:defRPr>
            </a:lvl1pPr>
          </a:lstStyle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true"/>
          </p:cNvSpPr>
          <p:nvPr>
            <p:ph type="subTitle" idx="1" hasCustomPrompt="true"/>
          </p:nvPr>
        </p:nvSpPr>
        <p:spPr>
          <a:xfrm>
            <a:off x="1709530" y="3869634"/>
            <a:ext cx="8767860" cy="1388165"/>
          </a:xfrm>
        </p:spPr>
        <p:txBody>
          <a:bodyPr rtlCol="false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false"/>
            <a:r>
              <a:rPr lang="cs-CZ" noProof="false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false"/>
            <a:fld id="{913FE40D-C463-41F5-B7FC-81CA8E7831D9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  <p:cxnSp>
        <p:nvCxnSpPr>
          <p:cNvPr id="8" name="Přímá spojnice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789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/>
        <p:txBody>
          <a:bodyPr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 hasCustomPrompt="true"/>
          </p:nvPr>
        </p:nvSpPr>
        <p:spPr/>
        <p:txBody>
          <a:bodyPr vert="eaVert" rtlCol="false"/>
          <a:lstStyle/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0566DAE8-6464-42F5-B7E7-F69CF5046367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782430394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 hasCustomPrompt="true"/>
          </p:nvPr>
        </p:nvSpPr>
        <p:spPr>
          <a:xfrm>
            <a:off x="8724900" y="762000"/>
            <a:ext cx="2324100" cy="5410200"/>
          </a:xfrm>
        </p:spPr>
        <p:txBody>
          <a:bodyPr vert="eaVert"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 hasCustomPrompt="true"/>
          </p:nvPr>
        </p:nvSpPr>
        <p:spPr>
          <a:xfrm>
            <a:off x="1143000" y="762000"/>
            <a:ext cx="7429500" cy="5410200"/>
          </a:xfrm>
        </p:spPr>
        <p:txBody>
          <a:bodyPr vert="eaVert" rtlCol="false"/>
          <a:lstStyle/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6F672DF-4D20-4256-8A64-6B8126CD4EC7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32177397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/>
        <p:txBody>
          <a:bodyPr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 hasCustomPrompt="true"/>
          </p:nvPr>
        </p:nvSpPr>
        <p:spPr/>
        <p:txBody>
          <a:bodyPr rtlCol="false"/>
          <a:lstStyle/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6F7FB8B-1D69-49E9-9998-557F92661601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840605233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>
          <a:xfrm>
            <a:off x="1106424" y="1173575"/>
            <a:ext cx="9966960" cy="2926080"/>
          </a:xfrm>
        </p:spPr>
        <p:txBody>
          <a:bodyPr rtlCol="false" anchor="b">
            <a:noAutofit/>
          </a:bodyPr>
          <a:lstStyle>
            <a:lvl1pPr algn="ctr">
              <a:lnSpc>
                <a:spcPct val="85000"/>
              </a:lnSpc>
              <a:defRPr sz="7200" b="false" cap="all" baseline="0"/>
            </a:lvl1pPr>
          </a:lstStyle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 hasCustomPrompt="true"/>
          </p:nvPr>
        </p:nvSpPr>
        <p:spPr>
          <a:xfrm>
            <a:off x="1709928" y="4154520"/>
            <a:ext cx="8769096" cy="1363806"/>
          </a:xfrm>
        </p:spPr>
        <p:txBody>
          <a:bodyPr rtlCol="false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7F6F1C9-96F6-452E-A5B8-C45D5A84E3FB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  <p:cxnSp>
        <p:nvCxnSpPr>
          <p:cNvPr id="7" name="Přímá spojnice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9391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true"/>
          </p:cNvSpPr>
          <p:nvPr>
            <p:ph type="title" hasCustomPrompt="true"/>
          </p:nvPr>
        </p:nvSpPr>
        <p:spPr/>
        <p:txBody>
          <a:bodyPr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 hasCustomPrompt="true"/>
          </p:nvPr>
        </p:nvSpPr>
        <p:spPr>
          <a:xfrm>
            <a:off x="1143000" y="2057399"/>
            <a:ext cx="4754880" cy="4023360"/>
          </a:xfrm>
        </p:spPr>
        <p:txBody>
          <a:bodyPr rtlCol="false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 hasCustomPrompt="true"/>
          </p:nvPr>
        </p:nvSpPr>
        <p:spPr>
          <a:xfrm>
            <a:off x="6267612" y="2057400"/>
            <a:ext cx="4754880" cy="4023360"/>
          </a:xfrm>
        </p:spPr>
        <p:txBody>
          <a:bodyPr rtlCol="false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681118C-AD8E-4B4F-B077-D9F5F5C023DF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53419282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true"/>
          </p:cNvSpPr>
          <p:nvPr>
            <p:ph type="title" hasCustomPrompt="true"/>
          </p:nvPr>
        </p:nvSpPr>
        <p:spPr/>
        <p:txBody>
          <a:bodyPr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 hasCustomPrompt="true"/>
          </p:nvPr>
        </p:nvSpPr>
        <p:spPr>
          <a:xfrm>
            <a:off x="1143000" y="2001511"/>
            <a:ext cx="4754880" cy="777240"/>
          </a:xfrm>
        </p:spPr>
        <p:txBody>
          <a:bodyPr rtlCol="false" anchor="ctr"/>
          <a:lstStyle>
            <a:lvl1pPr marL="0" indent="0">
              <a:spcBef>
                <a:spcPts val="0"/>
              </a:spcBef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 hasCustomPrompt="true"/>
          </p:nvPr>
        </p:nvSpPr>
        <p:spPr>
          <a:xfrm>
            <a:off x="1143000" y="2721483"/>
            <a:ext cx="4754880" cy="3383280"/>
          </a:xfrm>
        </p:spPr>
        <p:txBody>
          <a:bodyPr rtlCol="false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 hasCustomPrompt="true"/>
          </p:nvPr>
        </p:nvSpPr>
        <p:spPr>
          <a:xfrm>
            <a:off x="6269173" y="1999032"/>
            <a:ext cx="4754880" cy="777240"/>
          </a:xfrm>
        </p:spPr>
        <p:txBody>
          <a:bodyPr rtlCol="false" anchor="ctr"/>
          <a:lstStyle>
            <a:lvl1pPr marL="0" indent="0">
              <a:spcBef>
                <a:spcPts val="0"/>
              </a:spcBef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 hasCustomPrompt="true"/>
          </p:nvPr>
        </p:nvSpPr>
        <p:spPr>
          <a:xfrm>
            <a:off x="6269173" y="2719322"/>
            <a:ext cx="4754880" cy="3383280"/>
          </a:xfrm>
        </p:spPr>
        <p:txBody>
          <a:bodyPr rtlCol="false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7" name="Zástupný symbol pro datum 6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1AAD8B5-90D6-4A8F-8569-059F7368C708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8" name="Zástupný symbol pro zápatí 7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9" name="Zástupný symbol pro číslo snímku 8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2634089466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/>
        <p:txBody>
          <a:bodyPr rtlCol="false"/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F0C3F0D-7771-4EE8-938E-F657E9BE45C6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362457051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B6E0D26-7F2E-4BA7-9A03-1DACF7AD4BC1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3" name="Zástupný symbol pro zápatí 2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892557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>
          <a:xfrm>
            <a:off x="1143000" y="1097280"/>
            <a:ext cx="3931920" cy="1737360"/>
          </a:xfrm>
        </p:spPr>
        <p:txBody>
          <a:bodyPr rtlCol="false" anchor="b">
            <a:noAutofit/>
          </a:bodyPr>
          <a:lstStyle>
            <a:lvl1pPr>
              <a:lnSpc>
                <a:spcPct val="90000"/>
              </a:lnSpc>
              <a:defRPr sz="4000" b="false"/>
            </a:lvl1pPr>
          </a:lstStyle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 hasCustomPrompt="true"/>
          </p:nvPr>
        </p:nvSpPr>
        <p:spPr>
          <a:xfrm>
            <a:off x="5852159" y="1097280"/>
            <a:ext cx="5212080" cy="4663440"/>
          </a:xfrm>
        </p:spPr>
        <p:txBody>
          <a:bodyPr rtlCol="false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 hasCustomPrompt="true"/>
          </p:nvPr>
        </p:nvSpPr>
        <p:spPr>
          <a:xfrm>
            <a:off x="1143000" y="2834640"/>
            <a:ext cx="3931920" cy="3017520"/>
          </a:xfrm>
        </p:spPr>
        <p:txBody>
          <a:bodyPr rtlCol="false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774D399-D502-44AD-80EF-AF4D75FE7E03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64253637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 hasCustomPrompt="true"/>
          </p:nvPr>
        </p:nvSpPr>
        <p:spPr>
          <a:xfrm>
            <a:off x="1143000" y="1097280"/>
            <a:ext cx="3931920" cy="1737360"/>
          </a:xfrm>
        </p:spPr>
        <p:txBody>
          <a:bodyPr rtlCol="false" anchor="b">
            <a:noAutofit/>
          </a:bodyPr>
          <a:lstStyle>
            <a:lvl1pPr>
              <a:lnSpc>
                <a:spcPct val="90000"/>
              </a:lnSpc>
              <a:defRPr sz="4000" b="false"/>
            </a:lvl1pPr>
          </a:lstStyle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true" noChangeAspect="true"/>
          </p:cNvSpPr>
          <p:nvPr>
            <p:ph type="pic" idx="1" hasCustomPrompt="true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false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cs-CZ" noProof="false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 hasCustomPrompt="true"/>
          </p:nvPr>
        </p:nvSpPr>
        <p:spPr>
          <a:xfrm>
            <a:off x="1143000" y="2834640"/>
            <a:ext cx="3931920" cy="2880360"/>
          </a:xfrm>
        </p:spPr>
        <p:txBody>
          <a:bodyPr rtlCol="false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cs-CZ" noProof="false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174C338-174F-438A-968C-E5BC2B7FAF65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cs-CZ" noProof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2444285939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true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cs-CZ" noProof="false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cs-CZ" noProof="false"/>
              <a:t>Kliknutím můžete upravit styl předlohy textů.</a:t>
            </a:r>
          </a:p>
          <a:p>
            <a:pPr lvl="1" rtl="false"/>
            <a:r>
              <a:rPr lang="cs-CZ" noProof="false"/>
              <a:t>Druhá úroveň</a:t>
            </a:r>
          </a:p>
          <a:p>
            <a:pPr lvl="2" rtl="false"/>
            <a:r>
              <a:rPr lang="cs-CZ" noProof="false"/>
              <a:t>Třetí úroveň</a:t>
            </a:r>
          </a:p>
          <a:p>
            <a:pPr lvl="3" rtl="false"/>
            <a:r>
              <a:rPr lang="cs-CZ" noProof="false"/>
              <a:t>Čtvrtá úroveň</a:t>
            </a:r>
          </a:p>
          <a:p>
            <a:pPr lvl="4" rtl="false"/>
            <a:r>
              <a:rPr lang="cs-CZ" noProof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false"/>
            <a:fld id="{3211704B-8F3C-4BD2-8642-06760BA39A2F}" type="datetime1">
              <a:rPr lang="cs-CZ" noProof="false" smtClean="false"/>
              <a:t>15.01.2025</a:t>
            </a:fld>
            <a:endParaRPr lang="cs-CZ" noProof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false"/>
            <a:endParaRPr lang="cs-CZ" noProof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false"/>
            <a:fld id="{7966EA62-41C5-4F9A-A915-5B0BC739C923}" type="slidenum">
              <a:rPr lang="cs-CZ" noProof="false" smtClean="false"/>
              <a:t>‹#›</a:t>
            </a:fld>
            <a:endParaRPr lang="cs-CZ" noProof="false"/>
          </a:p>
        </p:txBody>
      </p:sp>
    </p:spTree>
    <p:extLst>
      <p:ext uri="{BB962C8B-B14F-4D97-AF65-F5344CB8AC3E}">
        <p14:creationId xmlns:p14="http://schemas.microsoft.com/office/powerpoint/2010/main" val="119272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3" r:id="rId1"/>
    <p:sldLayoutId id="2147484734" r:id="rId2"/>
    <p:sldLayoutId id="2147484735" r:id="rId3"/>
    <p:sldLayoutId id="2147484736" r:id="rId4"/>
    <p:sldLayoutId id="2147484737" r:id="rId5"/>
    <p:sldLayoutId id="2147484738" r:id="rId6"/>
    <p:sldLayoutId id="2147484739" r:id="rId7"/>
    <p:sldLayoutId id="2147484740" r:id="rId8"/>
    <p:sldLayoutId id="2147484741" r:id="rId9"/>
    <p:sldLayoutId id="2147484742" r:id="rId10"/>
    <p:sldLayoutId id="2147484743" r:id="rId11"/>
  </p:sldLayoutIdLst>
  <p:hf sldNum="false" hdr="false" ftr="false" dt="false"/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false" eaLnBrk="true" latinLnBrk="false" hangingPunct="true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false" eaLnBrk="true" latinLnBrk="false" hangingPunct="tru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8"/>
    <Relationship Target="../media/image1.png" Type="http://schemas.openxmlformats.org/officeDocument/2006/relationships/image" Id="rId3"/>
    <Relationship Target="../media/image5.png" Type="http://schemas.openxmlformats.org/officeDocument/2006/relationships/image" Id="rId7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4.png" Type="http://schemas.openxmlformats.org/officeDocument/2006/relationships/image" Id="rId6"/>
    <Relationship Target="../media/image3.png" Type="http://schemas.openxmlformats.org/officeDocument/2006/relationships/image" Id="rId5"/>
    <Relationship Target="../media/image8.png" Type="http://schemas.openxmlformats.org/officeDocument/2006/relationships/image" Id="rId10"/>
    <Relationship Target="../media/image2.png" Type="http://schemas.openxmlformats.org/officeDocument/2006/relationships/image" Id="rId4"/>
    <Relationship Target="../media/image7.png" Type="http://schemas.openxmlformats.org/officeDocument/2006/relationships/image" Id="rId9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vyzva-077-opz-plus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7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8"/>
    <Relationship Target="../media/image1.png" Type="http://schemas.openxmlformats.org/officeDocument/2006/relationships/image" Id="rId3"/>
    <Relationship Target="../media/image5.png" Type="http://schemas.openxmlformats.org/officeDocument/2006/relationships/image" Id="rId7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4.png" Type="http://schemas.openxmlformats.org/officeDocument/2006/relationships/image" Id="rId6"/>
    <Relationship Target="../media/image3.png" Type="http://schemas.openxmlformats.org/officeDocument/2006/relationships/image" Id="rId5"/>
    <Relationship Target="../media/image2.png" Type="http://schemas.openxmlformats.org/officeDocument/2006/relationships/image" Id="rId4"/>
    <Relationship Target="../media/image7.png" Type="http://schemas.openxmlformats.org/officeDocument/2006/relationships/image" Id="rId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ál 80">
            <a:extLst>
              <a:ext uri="{FF2B5EF4-FFF2-40B4-BE49-F238E27FC236}">
                <a16:creationId xmlns:a16="http://schemas.microsoft.com/office/drawing/2014/main" id="{44864D6A-CDDD-4D60-8619-C1AD786F3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08776" y="3040141"/>
            <a:ext cx="1980000" cy="198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CD1768A-EC26-4C6A-A57C-E23005890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6230" y="4425522"/>
            <a:ext cx="1980000" cy="1980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99530F13-2430-4DB9-9637-7708CFDD8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6230" y="1763284"/>
            <a:ext cx="1980000" cy="1980000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A4F69744-BE77-4CA9-862A-54E574EE8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3185" y="4435047"/>
            <a:ext cx="1980000" cy="1980000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D8B7D5AE-8D15-48A8-BF79-863756AB2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13185" y="1820635"/>
            <a:ext cx="1980000" cy="1980000"/>
          </a:xfrm>
          <a:prstGeom prst="ellips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0E26D681-9D60-4729-9BAF-8F1BC982F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48363" y="1744399"/>
            <a:ext cx="4638675" cy="4638675"/>
          </a:xfrm>
          <a:prstGeom prst="ellipse">
            <a:avLst/>
          </a:prstGeom>
          <a:solidFill>
            <a:schemeClr val="bg1">
              <a:lumMod val="95000"/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FD3B067-A626-42D5-A3BC-823CE088F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07994" y="2604030"/>
            <a:ext cx="2919412" cy="29194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pic>
        <p:nvPicPr>
          <p:cNvPr id="68" name="Obrázek 67" descr="Zástupný symbol profilové fotky&#10;">
            <a:extLst>
              <a:ext uri="{FF2B5EF4-FFF2-40B4-BE49-F238E27FC236}">
                <a16:creationId xmlns:a16="http://schemas.microsoft.com/office/drawing/2014/main" id="{32DF3820-446F-414C-B6F3-A01CADD66666}"/>
              </a:ext>
            </a:extLst>
          </p:cNvPr>
          <p:cNvPicPr>
            <a:picLocks noChangeAspect="true"/>
          </p:cNvPicPr>
          <p:nvPr/>
        </p:nvPicPr>
        <p:blipFill>
          <a:blip cstate="print" r:embed="rId3">
            <a:duotone>
              <a:prstClr val="black"/>
              <a:schemeClr val="accent1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807" y="3523454"/>
            <a:ext cx="1103983" cy="1103983"/>
          </a:xfrm>
          <a:prstGeom prst="ellipse">
            <a:avLst/>
          </a:prstGeom>
        </p:spPr>
      </p:pic>
      <p:pic>
        <p:nvPicPr>
          <p:cNvPr id="69" name="Obrázek 68" descr="Zástupný symbol profilové fotky&#10;">
            <a:extLst>
              <a:ext uri="{FF2B5EF4-FFF2-40B4-BE49-F238E27FC236}">
                <a16:creationId xmlns:a16="http://schemas.microsoft.com/office/drawing/2014/main" id="{4DC7ECF1-1B8F-4313-92C3-52C9D0C4A629}"/>
              </a:ext>
            </a:extLst>
          </p:cNvPr>
          <p:cNvPicPr>
            <a:picLocks noChangeAspect="true"/>
          </p:cNvPicPr>
          <p:nvPr/>
        </p:nvPicPr>
        <p:blipFill>
          <a:blip cstate="print"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089" y="3654592"/>
            <a:ext cx="720000" cy="720000"/>
          </a:xfrm>
          <a:prstGeom prst="ellipse">
            <a:avLst/>
          </a:prstGeom>
        </p:spPr>
      </p:pic>
      <p:pic>
        <p:nvPicPr>
          <p:cNvPr id="61" name="Obrázek 60" descr="Zástupný symbol profilové fotky&#10;">
            <a:extLst>
              <a:ext uri="{FF2B5EF4-FFF2-40B4-BE49-F238E27FC236}">
                <a16:creationId xmlns:a16="http://schemas.microsoft.com/office/drawing/2014/main" id="{A9876A92-3526-4DF7-9FC0-8126BB1AB7A2}"/>
              </a:ext>
            </a:extLst>
          </p:cNvPr>
          <p:cNvPicPr>
            <a:picLocks noChangeAspect="true"/>
          </p:cNvPicPr>
          <p:nvPr/>
        </p:nvPicPr>
        <p:blipFill>
          <a:blip cstate="print"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971" y="2382433"/>
            <a:ext cx="720000" cy="720000"/>
          </a:xfrm>
          <a:prstGeom prst="ellipse">
            <a:avLst/>
          </a:prstGeom>
        </p:spPr>
      </p:pic>
      <p:pic>
        <p:nvPicPr>
          <p:cNvPr id="138" name="Obrázek 137" descr="Zástupný symbol profilové fotky&#10;">
            <a:extLst>
              <a:ext uri="{FF2B5EF4-FFF2-40B4-BE49-F238E27FC236}">
                <a16:creationId xmlns:a16="http://schemas.microsoft.com/office/drawing/2014/main" id="{712CA1E6-782B-42EB-A174-22B38D09835E}"/>
              </a:ext>
            </a:extLst>
          </p:cNvPr>
          <p:cNvPicPr>
            <a:picLocks noChangeAspect="true"/>
          </p:cNvPicPr>
          <p:nvPr/>
        </p:nvPicPr>
        <p:blipFill>
          <a:blip cstate="print"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923" y="2350899"/>
            <a:ext cx="723751" cy="723751"/>
          </a:xfrm>
          <a:prstGeom prst="ellipse">
            <a:avLst/>
          </a:prstGeom>
        </p:spPr>
      </p:pic>
      <p:pic>
        <p:nvPicPr>
          <p:cNvPr id="62" name="Obrázek 61" descr="Zástupný symbol profilové fotky&#10;">
            <a:extLst>
              <a:ext uri="{FF2B5EF4-FFF2-40B4-BE49-F238E27FC236}">
                <a16:creationId xmlns:a16="http://schemas.microsoft.com/office/drawing/2014/main" id="{12EDC4B6-81AB-4D32-995C-F037D579E5C3}"/>
              </a:ext>
            </a:extLst>
          </p:cNvPr>
          <p:cNvPicPr>
            <a:picLocks noChangeAspect="true"/>
          </p:cNvPicPr>
          <p:nvPr/>
        </p:nvPicPr>
        <p:blipFill>
          <a:blip cstate="print"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458" y="2219090"/>
            <a:ext cx="720000" cy="720000"/>
          </a:xfrm>
          <a:prstGeom prst="ellipse">
            <a:avLst/>
          </a:prstGeom>
        </p:spPr>
      </p:pic>
      <p:pic>
        <p:nvPicPr>
          <p:cNvPr id="66" name="Obrázek 65" descr="Zástupný symbol profilové fotky&#10;">
            <a:extLst>
              <a:ext uri="{FF2B5EF4-FFF2-40B4-BE49-F238E27FC236}">
                <a16:creationId xmlns:a16="http://schemas.microsoft.com/office/drawing/2014/main" id="{007B2302-AD72-4EAC-AEC0-435DCDB24AA6}"/>
              </a:ext>
            </a:extLst>
          </p:cNvPr>
          <p:cNvPicPr>
            <a:picLocks noChangeAspect="true"/>
          </p:cNvPicPr>
          <p:nvPr/>
        </p:nvPicPr>
        <p:blipFill>
          <a:blip cstate="print"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924" y="5085050"/>
            <a:ext cx="720000" cy="720000"/>
          </a:xfrm>
          <a:prstGeom prst="ellipse">
            <a:avLst/>
          </a:prstGeom>
        </p:spPr>
      </p:pic>
      <p:pic>
        <p:nvPicPr>
          <p:cNvPr id="76" name="Obrázek 75" descr="Zástupný symbol profilové fotky&#10;">
            <a:extLst>
              <a:ext uri="{FF2B5EF4-FFF2-40B4-BE49-F238E27FC236}">
                <a16:creationId xmlns:a16="http://schemas.microsoft.com/office/drawing/2014/main" id="{5724F535-05DD-4582-83D7-3DDEC981BD47}"/>
              </a:ext>
            </a:extLst>
          </p:cNvPr>
          <p:cNvPicPr>
            <a:picLocks noChangeAspect="true"/>
          </p:cNvPicPr>
          <p:nvPr/>
        </p:nvPicPr>
        <p:blipFill>
          <a:blip cstate="print" r:embed="rId9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true">
            <a:off x="9227180" y="5085050"/>
            <a:ext cx="720000" cy="720000"/>
          </a:xfrm>
          <a:prstGeom prst="ellipse">
            <a:avLst/>
          </a:prstGeom>
        </p:spPr>
      </p:pic>
      <p:sp>
        <p:nvSpPr>
          <p:cNvPr id="71" name="Ovál 70">
            <a:extLst>
              <a:ext uri="{FF2B5EF4-FFF2-40B4-BE49-F238E27FC236}">
                <a16:creationId xmlns:a16="http://schemas.microsoft.com/office/drawing/2014/main" id="{4B1786F3-631A-4BEE-8323-68AB581BC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23921" y="2929105"/>
            <a:ext cx="213490" cy="21349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D13F3AC2-C134-452A-A575-2AEDD5FD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98668" y="2948970"/>
            <a:ext cx="213490" cy="2134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F74C5EF9-9647-43F7-B54F-97E136BD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92354" y="5004920"/>
            <a:ext cx="213490" cy="21349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B6143EC5-1312-45C8-8A63-08B7FD81A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20661" y="3968701"/>
            <a:ext cx="213490" cy="21349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E95005B3-E7A9-43A7-9097-E5C0B12D0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40296" y="5007567"/>
            <a:ext cx="213490" cy="2134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108" name="Ovál 107">
            <a:extLst>
              <a:ext uri="{FF2B5EF4-FFF2-40B4-BE49-F238E27FC236}">
                <a16:creationId xmlns:a16="http://schemas.microsoft.com/office/drawing/2014/main" id="{3D4169F2-589F-4BCC-9E24-FF0760B9A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55953" y="2586848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109" name="Ovál 108">
            <a:extLst>
              <a:ext uri="{FF2B5EF4-FFF2-40B4-BE49-F238E27FC236}">
                <a16:creationId xmlns:a16="http://schemas.microsoft.com/office/drawing/2014/main" id="{2E67447B-A1BE-4C7F-841C-1D52C3E3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59285" y="2586848"/>
            <a:ext cx="82310" cy="8231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4E4F23A8-18B1-56F6-AFC1-0DFBD045E556}"/>
              </a:ext>
            </a:extLst>
          </p:cNvPr>
          <p:cNvGrpSpPr/>
          <p:nvPr/>
        </p:nvGrpSpPr>
        <p:grpSpPr>
          <a:xfrm>
            <a:off x="536995" y="650142"/>
            <a:ext cx="4957608" cy="3189509"/>
            <a:chOff x="4443373" y="1052242"/>
            <a:chExt cx="4560514" cy="3265016"/>
          </a:xfrm>
        </p:grpSpPr>
        <p:sp>
          <p:nvSpPr>
            <p:cNvPr id="15" name="Podnadpis 2">
              <a:extLst>
                <a:ext uri="{FF2B5EF4-FFF2-40B4-BE49-F238E27FC236}">
                  <a16:creationId xmlns:a16="http://schemas.microsoft.com/office/drawing/2014/main" id="{42B9178D-E95C-39C8-1692-BDA45E17BAC6}"/>
                </a:ext>
              </a:extLst>
            </p:cNvPr>
            <p:cNvSpPr txBox="true">
              <a:spLocks/>
            </p:cNvSpPr>
            <p:nvPr/>
          </p:nvSpPr>
          <p:spPr>
            <a:xfrm>
              <a:off x="4462270" y="1052242"/>
              <a:ext cx="4541617" cy="3265016"/>
            </a:xfrm>
            <a:prstGeom prst="rect">
              <a:avLst/>
            </a:prstGeom>
            <a:solidFill>
              <a:schemeClr val="bg2">
                <a:lumMod val="25000"/>
                <a:alpha val="95000"/>
              </a:schemeClr>
            </a:solidFill>
          </p:spPr>
          <p:txBody>
            <a:bodyPr vert="horz" lIns="67500" tIns="34290" rIns="68580" bIns="34290" rtlCol="false">
              <a:noAutofit/>
            </a:bodyPr>
            <a:lstStyle>
              <a:lvl1pPr marL="0" indent="0" algn="l" defTabSz="914400" rtl="false" eaLnBrk="true" latinLnBrk="false" hangingPunct="true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b="tru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614751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229502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844253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459004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3073756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688507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4303258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4918009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lnSpc>
                  <a:spcPct val="120000"/>
                </a:lnSpc>
                <a:spcBef>
                  <a:spcPts val="750"/>
                </a:spcBef>
                <a:buClrTx/>
              </a:pPr>
              <a:endParaRPr lang="cs-CZ" sz="1500" b="false" dirty="false">
                <a:solidFill>
                  <a:prstClr val="black"/>
                </a:solidFill>
                <a:latin typeface="Roboto"/>
                <a:cs typeface="Calibri" panose="020F0502020204030204" pitchFamily="34" charset="0"/>
              </a:endParaRP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4466DD00-A65F-54B0-528B-39B77515F4B9}"/>
                </a:ext>
              </a:extLst>
            </p:cNvPr>
            <p:cNvSpPr txBox="true"/>
            <p:nvPr/>
          </p:nvSpPr>
          <p:spPr>
            <a:xfrm>
              <a:off x="4443373" y="1466345"/>
              <a:ext cx="4541617" cy="23839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20000"/>
                </a:lnSpc>
                <a:spcAft>
                  <a:spcPts val="600"/>
                </a:spcAft>
                <a:buClrTx/>
              </a:pPr>
              <a:r>
                <a:rPr lang="cs-CZ" sz="4000" b="true" dirty="false">
                  <a:solidFill>
                    <a:schemeClr val="bg1">
                      <a:lumMod val="95000"/>
                    </a:schemeClr>
                  </a:solidFill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EVALUACE </a:t>
              </a:r>
            </a:p>
            <a:p>
              <a:pPr algn="ctr" defTabSz="685800">
                <a:lnSpc>
                  <a:spcPct val="120000"/>
                </a:lnSpc>
                <a:spcAft>
                  <a:spcPts val="600"/>
                </a:spcAft>
                <a:buClrTx/>
              </a:pPr>
              <a:r>
                <a:rPr lang="cs-CZ" sz="4000" b="true" dirty="false">
                  <a:solidFill>
                    <a:schemeClr val="bg1">
                      <a:lumMod val="95000"/>
                    </a:schemeClr>
                  </a:solidFill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VE VÝZVĚ </a:t>
              </a:r>
              <a:br>
                <a:rPr lang="cs-CZ" sz="4000" b="true" dirty="false">
                  <a:solidFill>
                    <a:schemeClr val="bg1">
                      <a:lumMod val="95000"/>
                    </a:schemeClr>
                  </a:solidFill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cs-CZ" sz="4000" b="true" dirty="false">
                  <a:solidFill>
                    <a:schemeClr val="bg1">
                      <a:lumMod val="95000"/>
                    </a:schemeClr>
                  </a:solidFill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077 OPZ+</a:t>
              </a:r>
              <a:endParaRPr lang="cs-CZ" sz="4000" b="true" kern="1200" dirty="false">
                <a:solidFill>
                  <a:schemeClr val="bg1">
                    <a:lumMod val="95000"/>
                  </a:schemeClr>
                </a:solidFill>
                <a:latin typeface="Roboto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" name="Obrázek 1">
            <a:extLst>
              <a:ext uri="{FF2B5EF4-FFF2-40B4-BE49-F238E27FC236}">
                <a16:creationId xmlns:a16="http://schemas.microsoft.com/office/drawing/2014/main" id="{3379B64A-4DD4-9B15-F8CA-ABF55B4FF621}"/>
              </a:ext>
            </a:extLst>
          </p:cNvPr>
          <p:cNvPicPr>
            <a:picLocks noChangeAspect="true"/>
          </p:cNvPicPr>
          <p:nvPr/>
        </p:nvPicPr>
        <p:blipFill>
          <a:blip r:embed="rId10">
            <a:alphaModFix amt="80000"/>
          </a:blip>
          <a:stretch>
            <a:fillRect/>
          </a:stretch>
        </p:blipFill>
        <p:spPr>
          <a:xfrm>
            <a:off x="557537" y="4598004"/>
            <a:ext cx="2818894" cy="844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063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5FAB081-F45E-DDE1-B9FC-6230B96FF9B0}"/>
              </a:ext>
            </a:extLst>
          </p:cNvPr>
          <p:cNvCxnSpPr>
            <a:cxnSpLocks/>
          </p:cNvCxnSpPr>
          <p:nvPr/>
        </p:nvCxnSpPr>
        <p:spPr>
          <a:xfrm>
            <a:off x="2343807" y="4075649"/>
            <a:ext cx="748336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>
            <a:extLst>
              <a:ext uri="{FF2B5EF4-FFF2-40B4-BE49-F238E27FC236}">
                <a16:creationId xmlns:a16="http://schemas.microsoft.com/office/drawing/2014/main" id="{6E06811D-91BE-3FFB-E3C5-5E55ECB5E7A5}"/>
              </a:ext>
            </a:extLst>
          </p:cNvPr>
          <p:cNvSpPr txBox="true">
            <a:spLocks/>
          </p:cNvSpPr>
          <p:nvPr/>
        </p:nvSpPr>
        <p:spPr>
          <a:xfrm>
            <a:off x="795948" y="2882199"/>
            <a:ext cx="10597055" cy="135636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600" b="true" dirty="false">
                <a:solidFill>
                  <a:schemeClr val="accent4">
                    <a:lumMod val="75000"/>
                  </a:schemeClr>
                </a:solidFill>
              </a:rPr>
              <a:t>PODMÍNKY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201D9189-48D4-1A16-D49F-B91F0B95C5AF}"/>
              </a:ext>
            </a:extLst>
          </p:cNvPr>
          <p:cNvSpPr txBox="true">
            <a:spLocks/>
          </p:cNvSpPr>
          <p:nvPr/>
        </p:nvSpPr>
        <p:spPr>
          <a:xfrm>
            <a:off x="1709927" y="4238559"/>
            <a:ext cx="8769096" cy="1363806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>
            <a:lvl1pPr marL="228600" indent="-182880" algn="l" defTabSz="914400" rtl="false" eaLnBrk="true" latinLnBrk="false" hangingPunct="true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false" eaLnBrk="true" latinLnBrk="false" hangingPunct="tru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zjednodušené, závazné, vymahatelné</a:t>
            </a:r>
          </a:p>
        </p:txBody>
      </p:sp>
    </p:spTree>
    <p:extLst>
      <p:ext uri="{BB962C8B-B14F-4D97-AF65-F5344CB8AC3E}">
        <p14:creationId xmlns:p14="http://schemas.microsoft.com/office/powerpoint/2010/main" val="16979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D3439-DBCF-4197-84BB-22050A04D53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PODMÍNKY PRO „PROJEKTY S EVALUACÍ“</a:t>
            </a:r>
            <a:br>
              <a:rPr lang="cs-CZ" dirty="false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VE VÝZVĚ 077 OPZ+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660C8-E7E2-9053-E59D-3EF428BAE3A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142999" y="2522480"/>
            <a:ext cx="10712669" cy="3951890"/>
          </a:xfrm>
        </p:spPr>
        <p:txBody>
          <a:bodyPr>
            <a:normAutofit/>
          </a:bodyPr>
          <a:lstStyle/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cs-CZ" sz="3200" b="true" dirty="false">
                <a:solidFill>
                  <a:schemeClr val="accent4">
                    <a:lumMod val="75000"/>
                  </a:schemeClr>
                </a:solidFill>
              </a:rPr>
              <a:t>1. PODÁNÍ ŽÁDOSTI O PODPORU PROJEKTU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Samostatná KA Evaluace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Předjednaná spolupráce s „kvalifikovaným“ evaluátorem, čestné prohlášení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Předložení Evaluačního plánu do Žádosti o podporu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7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D3439-DBCF-4197-84BB-22050A04D53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PODMÍNKY PRO „PROJEKTY S EVALUACÍ“</a:t>
            </a:r>
            <a:br>
              <a:rPr lang="cs-CZ" dirty="false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VE VÝZVĚ 077 OPZ+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660C8-E7E2-9053-E59D-3EF428BAE3A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143000" y="2525110"/>
            <a:ext cx="10712669" cy="4332890"/>
          </a:xfrm>
        </p:spPr>
        <p:txBody>
          <a:bodyPr>
            <a:normAutofit/>
          </a:bodyPr>
          <a:lstStyle/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cs-CZ" sz="3200" b="true" dirty="false">
                <a:solidFill>
                  <a:schemeClr val="accent4">
                    <a:lumMod val="75000"/>
                  </a:schemeClr>
                </a:solidFill>
              </a:rPr>
              <a:t>2. ZAHÁJENÍ REALIZACE PROJEKTU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Úvodní konzultace s oddělením evaluací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Minimálně měření „PŘED – PO“, pokud evaluace řeší efekty na CS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Povinnost odevzdání Vstupní evaluační zprávy v 1. </a:t>
            </a:r>
            <a:r>
              <a:rPr lang="cs-CZ" b="true" dirty="false" err="true">
                <a:solidFill>
                  <a:schemeClr val="accent4">
                    <a:lumMod val="75000"/>
                  </a:schemeClr>
                </a:solidFill>
              </a:rPr>
              <a:t>ZoR</a:t>
            </a: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– schvalování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D3439-DBCF-4197-84BB-22050A04D53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PODMÍNKY PRO „PROJEKTY S EVALUACÍ“</a:t>
            </a:r>
            <a:br>
              <a:rPr lang="cs-CZ" dirty="false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VE VÝZVĚ 077 OPZ+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660C8-E7E2-9053-E59D-3EF428BAE3A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143000" y="2525110"/>
            <a:ext cx="10712669" cy="4332890"/>
          </a:xfrm>
        </p:spPr>
        <p:txBody>
          <a:bodyPr>
            <a:normAutofit/>
          </a:bodyPr>
          <a:lstStyle/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cs-CZ" sz="3200" b="true" dirty="false">
                <a:solidFill>
                  <a:schemeClr val="accent4">
                    <a:lumMod val="75000"/>
                  </a:schemeClr>
                </a:solidFill>
              </a:rPr>
              <a:t>3. PRŮBĚŽNĚ A NA ZÁVĚR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Průběžná součinnost dle situace, hlášení změn v plánech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Zaslání Závěrečné evaluační zprávy nejpozději 1 měsíc před koncem realizace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Prezentace pro odd. evaluací a vyhlašovatele během posledního měsíce realizace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 Odevzdání Závěrečné evaluační zprávy v </a:t>
            </a:r>
            <a:r>
              <a:rPr lang="cs-CZ" b="true" dirty="false" err="true">
                <a:solidFill>
                  <a:schemeClr val="accent4">
                    <a:lumMod val="75000"/>
                  </a:schemeClr>
                </a:solidFill>
              </a:rPr>
              <a:t>ZZoR</a:t>
            </a:r>
            <a:r>
              <a:rPr lang="cs-CZ" b="true" dirty="false">
                <a:solidFill>
                  <a:schemeClr val="accent4">
                    <a:lumMod val="75000"/>
                  </a:schemeClr>
                </a:solidFill>
              </a:rPr>
              <a:t> – schvalování </a:t>
            </a: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cs-CZ" dirty="false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3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D3439-DBCF-4197-84BB-22050A04D53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1142999" y="609600"/>
            <a:ext cx="10597055" cy="1356360"/>
          </a:xfrm>
        </p:spPr>
        <p:txBody>
          <a:bodyPr>
            <a:normAutofit/>
          </a:bodyPr>
          <a:lstStyle/>
          <a:p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PODMÍNKY PRO „PROJEKTY S EVALUACÍ“</a:t>
            </a:r>
            <a:br>
              <a:rPr lang="cs-CZ" dirty="false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false">
                <a:solidFill>
                  <a:schemeClr val="accent4">
                    <a:lumMod val="75000"/>
                  </a:schemeClr>
                </a:solidFill>
              </a:rPr>
              <a:t>VE VÝZVĚ 077 OPZ+</a:t>
            </a:r>
            <a:endParaRPr lang="cs-CZ" dirty="false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660C8-E7E2-9053-E59D-3EF428BAE3A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142999" y="2270234"/>
            <a:ext cx="10082464" cy="4120056"/>
          </a:xfrm>
        </p:spPr>
        <p:txBody>
          <a:bodyPr>
            <a:normAutofit/>
          </a:bodyPr>
          <a:lstStyle/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r>
              <a:rPr lang="cs-CZ" sz="2400" b="true" dirty="false">
                <a:solidFill>
                  <a:schemeClr val="accent4">
                    <a:lumMod val="75000"/>
                  </a:schemeClr>
                </a:solidFill>
              </a:rPr>
              <a:t>Na stránce </a:t>
            </a:r>
            <a:r>
              <a:rPr lang="cs-CZ" sz="3200" b="true" dirty="false">
                <a:hlinkClick r:id="rId3"/>
              </a:rPr>
              <a:t>Výzva 077 OPZ+ - </a:t>
            </a:r>
            <a:r>
              <a:rPr lang="cs-CZ" sz="3200" b="true" dirty="false">
                <a:hlinkClick r:id="rId4"/>
              </a:rPr>
              <a:t>www.esfcr.cz</a:t>
            </a:r>
            <a:endParaRPr lang="cs-CZ" sz="3600" b="true" dirty="false">
              <a:solidFill>
                <a:schemeClr val="accent4">
                  <a:lumMod val="75000"/>
                </a:schemeClr>
              </a:solidFill>
            </a:endParaRPr>
          </a:p>
          <a:p>
            <a:pPr marL="45720" indent="0">
              <a:buClr>
                <a:schemeClr val="accent4">
                  <a:lumMod val="75000"/>
                </a:schemeClr>
              </a:buClr>
              <a:buNone/>
            </a:pPr>
            <a:endParaRPr lang="cs-CZ" sz="3600" b="true" dirty="false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cs-CZ" sz="3200" b="true" dirty="false">
                <a:solidFill>
                  <a:schemeClr val="accent4">
                    <a:lumMod val="75000"/>
                  </a:schemeClr>
                </a:solidFill>
              </a:rPr>
              <a:t>Příloha č. 1 Podmínky evaluace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cs-CZ" sz="3200" b="true" dirty="false">
                <a:solidFill>
                  <a:schemeClr val="accent4">
                    <a:lumMod val="75000"/>
                  </a:schemeClr>
                </a:solidFill>
              </a:rPr>
              <a:t>Průvodce evaluací projektu ve výzvě 077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cs-CZ" sz="3200" b="true" dirty="false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ál 80">
            <a:extLst>
              <a:ext uri="{FF2B5EF4-FFF2-40B4-BE49-F238E27FC236}">
                <a16:creationId xmlns:a16="http://schemas.microsoft.com/office/drawing/2014/main" id="{44864D6A-CDDD-4D60-8619-C1AD786F3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6000" y="1869038"/>
            <a:ext cx="1980000" cy="198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9CD1768A-EC26-4C6A-A57C-E23005890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23454" y="3254419"/>
            <a:ext cx="1980000" cy="1980000"/>
          </a:xfrm>
          <a:prstGeom prst="ellips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9" name="Ovál 78">
            <a:extLst>
              <a:ext uri="{FF2B5EF4-FFF2-40B4-BE49-F238E27FC236}">
                <a16:creationId xmlns:a16="http://schemas.microsoft.com/office/drawing/2014/main" id="{99530F13-2430-4DB9-9637-7708CFDD8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23454" y="592181"/>
            <a:ext cx="1980000" cy="1980000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A4F69744-BE77-4CA9-862A-54E574EE8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0409" y="3263944"/>
            <a:ext cx="1980000" cy="1980000"/>
          </a:xfrm>
          <a:prstGeom prst="ellipse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7" name="Ovál 76">
            <a:extLst>
              <a:ext uri="{FF2B5EF4-FFF2-40B4-BE49-F238E27FC236}">
                <a16:creationId xmlns:a16="http://schemas.microsoft.com/office/drawing/2014/main" id="{D8B7D5AE-8D15-48A8-BF79-863756AB2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0409" y="649532"/>
            <a:ext cx="1980000" cy="1980000"/>
          </a:xfrm>
          <a:prstGeom prst="ellips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0E26D681-9D60-4729-9BAF-8F1BC982F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55587" y="573296"/>
            <a:ext cx="4638675" cy="4638675"/>
          </a:xfrm>
          <a:prstGeom prst="ellipse">
            <a:avLst/>
          </a:prstGeom>
          <a:solidFill>
            <a:schemeClr val="bg1">
              <a:lumMod val="95000"/>
              <a:alpha val="6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EFD3B067-A626-42D5-A3BC-823CE088F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15218" y="1432927"/>
            <a:ext cx="2919412" cy="29194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pic>
        <p:nvPicPr>
          <p:cNvPr id="68" name="Obrázek 67" descr="Zástupný symbol profilové fotky&#10;">
            <a:extLst>
              <a:ext uri="{FF2B5EF4-FFF2-40B4-BE49-F238E27FC236}">
                <a16:creationId xmlns:a16="http://schemas.microsoft.com/office/drawing/2014/main" id="{32DF3820-446F-414C-B6F3-A01CADD66666}"/>
              </a:ext>
            </a:extLst>
          </p:cNvPr>
          <p:cNvPicPr>
            <a:picLocks noChangeAspect="true"/>
          </p:cNvPicPr>
          <p:nvPr/>
        </p:nvPicPr>
        <p:blipFill>
          <a:blip cstate="print" r:embed="rId3">
            <a:duotone>
              <a:prstClr val="black"/>
              <a:schemeClr val="accent1">
                <a:tint val="45000"/>
                <a:satMod val="400000"/>
              </a:schemeClr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031" y="2352351"/>
            <a:ext cx="1103983" cy="1103983"/>
          </a:xfrm>
          <a:prstGeom prst="ellipse">
            <a:avLst/>
          </a:prstGeom>
        </p:spPr>
      </p:pic>
      <p:pic>
        <p:nvPicPr>
          <p:cNvPr id="69" name="Obrázek 68" descr="Zástupný symbol profilové fotky&#10;">
            <a:extLst>
              <a:ext uri="{FF2B5EF4-FFF2-40B4-BE49-F238E27FC236}">
                <a16:creationId xmlns:a16="http://schemas.microsoft.com/office/drawing/2014/main" id="{4DC7ECF1-1B8F-4313-92C3-52C9D0C4A629}"/>
              </a:ext>
            </a:extLst>
          </p:cNvPr>
          <p:cNvPicPr>
            <a:picLocks noChangeAspect="true"/>
          </p:cNvPicPr>
          <p:nvPr/>
        </p:nvPicPr>
        <p:blipFill>
          <a:blip cstate="print"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13" y="2483489"/>
            <a:ext cx="720000" cy="720000"/>
          </a:xfrm>
          <a:prstGeom prst="ellipse">
            <a:avLst/>
          </a:prstGeom>
        </p:spPr>
      </p:pic>
      <p:pic>
        <p:nvPicPr>
          <p:cNvPr id="61" name="Obrázek 60" descr="Zástupný symbol profilové fotky&#10;">
            <a:extLst>
              <a:ext uri="{FF2B5EF4-FFF2-40B4-BE49-F238E27FC236}">
                <a16:creationId xmlns:a16="http://schemas.microsoft.com/office/drawing/2014/main" id="{A9876A92-3526-4DF7-9FC0-8126BB1AB7A2}"/>
              </a:ext>
            </a:extLst>
          </p:cNvPr>
          <p:cNvPicPr>
            <a:picLocks noChangeAspect="true"/>
          </p:cNvPicPr>
          <p:nvPr/>
        </p:nvPicPr>
        <p:blipFill>
          <a:blip cstate="print"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195" y="1211330"/>
            <a:ext cx="720000" cy="720000"/>
          </a:xfrm>
          <a:prstGeom prst="ellipse">
            <a:avLst/>
          </a:prstGeom>
        </p:spPr>
      </p:pic>
      <p:pic>
        <p:nvPicPr>
          <p:cNvPr id="138" name="Obrázek 137" descr="Zástupný symbol profilové fotky&#10;">
            <a:extLst>
              <a:ext uri="{FF2B5EF4-FFF2-40B4-BE49-F238E27FC236}">
                <a16:creationId xmlns:a16="http://schemas.microsoft.com/office/drawing/2014/main" id="{712CA1E6-782B-42EB-A174-22B38D09835E}"/>
              </a:ext>
            </a:extLst>
          </p:cNvPr>
          <p:cNvPicPr>
            <a:picLocks noChangeAspect="true"/>
          </p:cNvPicPr>
          <p:nvPr/>
        </p:nvPicPr>
        <p:blipFill>
          <a:blip cstate="print"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47" y="1179796"/>
            <a:ext cx="723751" cy="723751"/>
          </a:xfrm>
          <a:prstGeom prst="ellipse">
            <a:avLst/>
          </a:prstGeom>
        </p:spPr>
      </p:pic>
      <p:pic>
        <p:nvPicPr>
          <p:cNvPr id="62" name="Obrázek 61" descr="Zástupný symbol profilové fotky&#10;">
            <a:extLst>
              <a:ext uri="{FF2B5EF4-FFF2-40B4-BE49-F238E27FC236}">
                <a16:creationId xmlns:a16="http://schemas.microsoft.com/office/drawing/2014/main" id="{12EDC4B6-81AB-4D32-995C-F037D579E5C3}"/>
              </a:ext>
            </a:extLst>
          </p:cNvPr>
          <p:cNvPicPr>
            <a:picLocks noChangeAspect="true"/>
          </p:cNvPicPr>
          <p:nvPr/>
        </p:nvPicPr>
        <p:blipFill>
          <a:blip cstate="print"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682" y="1047987"/>
            <a:ext cx="720000" cy="720000"/>
          </a:xfrm>
          <a:prstGeom prst="ellipse">
            <a:avLst/>
          </a:prstGeom>
        </p:spPr>
      </p:pic>
      <p:pic>
        <p:nvPicPr>
          <p:cNvPr id="66" name="Obrázek 65" descr="Zástupný symbol profilové fotky&#10;">
            <a:extLst>
              <a:ext uri="{FF2B5EF4-FFF2-40B4-BE49-F238E27FC236}">
                <a16:creationId xmlns:a16="http://schemas.microsoft.com/office/drawing/2014/main" id="{007B2302-AD72-4EAC-AEC0-435DCDB24AA6}"/>
              </a:ext>
            </a:extLst>
          </p:cNvPr>
          <p:cNvPicPr>
            <a:picLocks noChangeAspect="true"/>
          </p:cNvPicPr>
          <p:nvPr/>
        </p:nvPicPr>
        <p:blipFill>
          <a:blip cstate="print" r:embed="rId8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148" y="3913947"/>
            <a:ext cx="720000" cy="720000"/>
          </a:xfrm>
          <a:prstGeom prst="ellipse">
            <a:avLst/>
          </a:prstGeom>
        </p:spPr>
      </p:pic>
      <p:pic>
        <p:nvPicPr>
          <p:cNvPr id="76" name="Obrázek 75" descr="Zástupný symbol profilové fotky&#10;">
            <a:extLst>
              <a:ext uri="{FF2B5EF4-FFF2-40B4-BE49-F238E27FC236}">
                <a16:creationId xmlns:a16="http://schemas.microsoft.com/office/drawing/2014/main" id="{5724F535-05DD-4582-83D7-3DDEC981BD47}"/>
              </a:ext>
            </a:extLst>
          </p:cNvPr>
          <p:cNvPicPr>
            <a:picLocks noChangeAspect="true"/>
          </p:cNvPicPr>
          <p:nvPr/>
        </p:nvPicPr>
        <p:blipFill>
          <a:blip cstate="print" r:embed="rId9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true">
            <a:off x="4134404" y="3913947"/>
            <a:ext cx="720000" cy="720000"/>
          </a:xfrm>
          <a:prstGeom prst="ellipse">
            <a:avLst/>
          </a:prstGeom>
        </p:spPr>
      </p:pic>
      <p:sp>
        <p:nvSpPr>
          <p:cNvPr id="71" name="Ovál 70">
            <a:extLst>
              <a:ext uri="{FF2B5EF4-FFF2-40B4-BE49-F238E27FC236}">
                <a16:creationId xmlns:a16="http://schemas.microsoft.com/office/drawing/2014/main" id="{4B1786F3-631A-4BEE-8323-68AB581BC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31145" y="1758002"/>
            <a:ext cx="213490" cy="21349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3" name="Ovál 72">
            <a:extLst>
              <a:ext uri="{FF2B5EF4-FFF2-40B4-BE49-F238E27FC236}">
                <a16:creationId xmlns:a16="http://schemas.microsoft.com/office/drawing/2014/main" id="{D13F3AC2-C134-452A-A575-2AEDD5FD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05892" y="1777867"/>
            <a:ext cx="213490" cy="2134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F74C5EF9-9647-43F7-B54F-97E136BDC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99578" y="3833817"/>
            <a:ext cx="213490" cy="21349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5" name="Ovál 74">
            <a:extLst>
              <a:ext uri="{FF2B5EF4-FFF2-40B4-BE49-F238E27FC236}">
                <a16:creationId xmlns:a16="http://schemas.microsoft.com/office/drawing/2014/main" id="{B6143EC5-1312-45C8-8A63-08B7FD81A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27885" y="2797598"/>
            <a:ext cx="213490" cy="21349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E95005B3-E7A9-43A7-9097-E5C0B12D0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47520" y="3836464"/>
            <a:ext cx="213490" cy="21349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rtl="false"/>
            <a:endParaRPr lang="cs-CZ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4E4F23A8-18B1-56F6-AFC1-0DFBD045E556}"/>
              </a:ext>
            </a:extLst>
          </p:cNvPr>
          <p:cNvGrpSpPr/>
          <p:nvPr/>
        </p:nvGrpSpPr>
        <p:grpSpPr>
          <a:xfrm>
            <a:off x="6596136" y="3039192"/>
            <a:ext cx="4957608" cy="3189509"/>
            <a:chOff x="4443373" y="1052242"/>
            <a:chExt cx="4560514" cy="3265016"/>
          </a:xfrm>
        </p:grpSpPr>
        <p:sp>
          <p:nvSpPr>
            <p:cNvPr id="15" name="Podnadpis 2">
              <a:extLst>
                <a:ext uri="{FF2B5EF4-FFF2-40B4-BE49-F238E27FC236}">
                  <a16:creationId xmlns:a16="http://schemas.microsoft.com/office/drawing/2014/main" id="{42B9178D-E95C-39C8-1692-BDA45E17BAC6}"/>
                </a:ext>
              </a:extLst>
            </p:cNvPr>
            <p:cNvSpPr txBox="true">
              <a:spLocks/>
            </p:cNvSpPr>
            <p:nvPr/>
          </p:nvSpPr>
          <p:spPr>
            <a:xfrm>
              <a:off x="4462270" y="1052242"/>
              <a:ext cx="4541617" cy="3265016"/>
            </a:xfrm>
            <a:prstGeom prst="rect">
              <a:avLst/>
            </a:prstGeom>
            <a:solidFill>
              <a:schemeClr val="bg2">
                <a:lumMod val="25000"/>
                <a:alpha val="95000"/>
              </a:schemeClr>
            </a:solidFill>
          </p:spPr>
          <p:txBody>
            <a:bodyPr vert="horz" lIns="67500" tIns="34290" rIns="68580" bIns="34290" rtlCol="false">
              <a:noAutofit/>
            </a:bodyPr>
            <a:lstStyle>
              <a:lvl1pPr marL="0" indent="0" algn="l" defTabSz="914400" rtl="false" eaLnBrk="true" latinLnBrk="false" hangingPunct="true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b="tru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614751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229502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844253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459004" indent="0" algn="ctr" defTabSz="914400" rtl="false" eaLnBrk="true" latinLnBrk="false" hangingPunct="true">
                <a:lnSpc>
                  <a:spcPct val="10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3073756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688507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4303258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4918009" indent="0" algn="ctr" defTabSz="914400" rtl="false" eaLnBrk="true" latinLnBrk="false" hangingPunct="true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lnSpc>
                  <a:spcPct val="120000"/>
                </a:lnSpc>
                <a:spcBef>
                  <a:spcPts val="750"/>
                </a:spcBef>
                <a:buClrTx/>
              </a:pPr>
              <a:endParaRPr lang="cs-CZ" sz="1500" b="false" dirty="false">
                <a:solidFill>
                  <a:prstClr val="black"/>
                </a:solidFill>
                <a:latin typeface="Roboto"/>
                <a:cs typeface="Calibri" panose="020F0502020204030204" pitchFamily="34" charset="0"/>
              </a:endParaRP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4466DD00-A65F-54B0-528B-39B77515F4B9}"/>
                </a:ext>
              </a:extLst>
            </p:cNvPr>
            <p:cNvSpPr txBox="true"/>
            <p:nvPr/>
          </p:nvSpPr>
          <p:spPr>
            <a:xfrm>
              <a:off x="4443373" y="1466345"/>
              <a:ext cx="4541617" cy="25036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85800" rtl="false" eaLnBrk="true" fontAlgn="auto" latinLnBrk="false" hangingPunct="true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32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Díky za pozornost,</a:t>
              </a:r>
            </a:p>
            <a:p>
              <a:pPr marL="0" marR="0" lvl="0" indent="0" algn="ctr" defTabSz="685800" rtl="false" eaLnBrk="true" fontAlgn="auto" latinLnBrk="false" hangingPunct="true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3200" b="tru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díky za spolupráci.</a:t>
              </a:r>
            </a:p>
            <a:p>
              <a:pPr marL="0" marR="0" lvl="0" indent="0" algn="ctr" defTabSz="685800" rtl="false" eaLnBrk="true" fontAlgn="auto" latinLnBrk="false" hangingPunct="true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false" lang="cs-CZ" sz="16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Roboto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ctr" defTabSz="685800" rtl="false" eaLnBrk="true" fontAlgn="auto" latinLnBrk="false" hangingPunct="true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6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Oddělení evaluací MPSV</a:t>
              </a:r>
            </a:p>
            <a:p>
              <a:pPr marL="0" marR="0" lvl="0" indent="0" algn="ctr" defTabSz="685800" rtl="false" eaLnBrk="true" fontAlgn="auto" latinLnBrk="false" hangingPunct="true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false" lang="cs-CZ" sz="1600" b="false" i="false" u="none" strike="noStrike" kern="1200" cap="none" spc="0" normalizeH="false" baseline="0" noProof="false" dirty="false">
                  <a:ln>
                    <a:noFill/>
                  </a:ln>
                  <a:solidFill>
                    <a:srgbClr val="FFFFFF">
                      <a:lumMod val="95000"/>
                    </a:srgbClr>
                  </a:solidFill>
                  <a:effectLst/>
                  <a:uLnTx/>
                  <a:uFillTx/>
                  <a:latin typeface="Roboto"/>
                  <a:ea typeface="Calibri" panose="020F0502020204030204" pitchFamily="34" charset="0"/>
                  <a:cs typeface="Times New Roman" panose="02020603050405020304" pitchFamily="18" charset="0"/>
                </a:rPr>
                <a:t>vaclav.voslar@mpsv.cz</a:t>
              </a:r>
              <a:endParaRPr lang="cs-CZ" sz="4000" b="true" kern="1200" dirty="false">
                <a:solidFill>
                  <a:schemeClr val="bg1">
                    <a:lumMod val="95000"/>
                  </a:schemeClr>
                </a:solidFill>
                <a:latin typeface="Roboto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7797135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true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false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false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37BA1A4-864A-4D44-A011-0AA1A3917087}" name="Office_61208530_TF33828058_Win32" vid="{EBF67B57-33D8-4632-8979-9FFD4108BD4C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Organizační diagram týmu</properties:Template>
  <properties:Company>MPSV ČR</properties:Company>
  <properties:Words>235</properties:Words>
  <properties:PresentationFormat>Širokoúhlá obrazovka</properties:PresentationFormat>
  <properties:Paragraphs>36</properties:Paragraphs>
  <properties:Slides>7</properties:Slides>
  <properties:Notes>5</properties:Notes>
  <properties:TotalTime>166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properties:HeadingPairs>
  <properties:TitlesOfParts>
    <vt:vector baseType="lpstr" size="13">
      <vt:lpstr>Arial</vt:lpstr>
      <vt:lpstr>Calibri</vt:lpstr>
      <vt:lpstr>Corbel</vt:lpstr>
      <vt:lpstr>Roboto</vt:lpstr>
      <vt:lpstr>Wingdings</vt:lpstr>
      <vt:lpstr>Základ</vt:lpstr>
      <vt:lpstr>Prezentace aplikace PowerPoint</vt:lpstr>
      <vt:lpstr>Prezentace aplikace PowerPoint</vt:lpstr>
      <vt:lpstr>PODMÍNKY PRO „PROJEKTY S EVALUACÍ“ VE VÝZVĚ 077 OPZ+</vt:lpstr>
      <vt:lpstr>PODMÍNKY PRO „PROJEKTY S EVALUACÍ“ VE VÝZVĚ 077 OPZ+</vt:lpstr>
      <vt:lpstr>PODMÍNKY PRO „PROJEKTY S EVALUACÍ“ VE VÝZVĚ 077 OPZ+</vt:lpstr>
      <vt:lpstr>PODMÍNKY PRO „PROJEKTY S EVALUACÍ“ VE VÝZVĚ 077 OPZ+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2024-02-21T17:21:22Z</dcterms:created>
  <dc:creator/>
  <cp:lastModifiedBy/>
  <dcterms:modified xmlns:xsi="http://www.w3.org/2001/XMLSchema-instance" xsi:type="dcterms:W3CDTF">2025-01-15T08:35:03Z</dcterms:modified>
  <cp:revision>14</cp:revision>
  <dc:title>Prezentace aplikace PowerPoint</dc:title>
</cp:coreProperties>
</file>