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aveSubsetFonts="true" bookmarkIdSeed="3">
  <p:sldMasterIdLst>
    <p:sldMasterId id="2147483671" r:id="rId4"/>
    <p:sldMasterId id="2147483683" r:id="rId5"/>
  </p:sldMasterIdLst>
  <p:notesMasterIdLst>
    <p:notesMasterId r:id="rId69"/>
  </p:notesMasterIdLst>
  <p:handoutMasterIdLst>
    <p:handoutMasterId r:id="rId70"/>
  </p:handoutMasterIdLst>
  <p:sldIdLst>
    <p:sldId id="256" r:id="rId6"/>
    <p:sldId id="328" r:id="rId7"/>
    <p:sldId id="270" r:id="rId8"/>
    <p:sldId id="271" r:id="rId9"/>
    <p:sldId id="334" r:id="rId10"/>
    <p:sldId id="426" r:id="rId11"/>
    <p:sldId id="364" r:id="rId12"/>
    <p:sldId id="371" r:id="rId13"/>
    <p:sldId id="329" r:id="rId14"/>
    <p:sldId id="437" r:id="rId15"/>
    <p:sldId id="332" r:id="rId16"/>
    <p:sldId id="1244" r:id="rId17"/>
    <p:sldId id="1245" r:id="rId18"/>
    <p:sldId id="1246" r:id="rId19"/>
    <p:sldId id="360" r:id="rId20"/>
    <p:sldId id="424" r:id="rId21"/>
    <p:sldId id="336" r:id="rId22"/>
    <p:sldId id="448" r:id="rId23"/>
    <p:sldId id="449" r:id="rId24"/>
    <p:sldId id="450" r:id="rId25"/>
    <p:sldId id="429" r:id="rId26"/>
    <p:sldId id="430" r:id="rId27"/>
    <p:sldId id="432" r:id="rId28"/>
    <p:sldId id="431" r:id="rId29"/>
    <p:sldId id="433" r:id="rId30"/>
    <p:sldId id="338" r:id="rId31"/>
    <p:sldId id="428" r:id="rId32"/>
    <p:sldId id="451" r:id="rId33"/>
    <p:sldId id="434" r:id="rId34"/>
    <p:sldId id="350" r:id="rId35"/>
    <p:sldId id="351" r:id="rId36"/>
    <p:sldId id="355" r:id="rId37"/>
    <p:sldId id="418" r:id="rId38"/>
    <p:sldId id="419" r:id="rId39"/>
    <p:sldId id="420" r:id="rId40"/>
    <p:sldId id="1243" r:id="rId41"/>
    <p:sldId id="468" r:id="rId42"/>
    <p:sldId id="361" r:id="rId43"/>
    <p:sldId id="1242" r:id="rId44"/>
    <p:sldId id="439" r:id="rId45"/>
    <p:sldId id="1240" r:id="rId46"/>
    <p:sldId id="1241" r:id="rId47"/>
    <p:sldId id="438" r:id="rId48"/>
    <p:sldId id="454" r:id="rId49"/>
    <p:sldId id="342" r:id="rId50"/>
    <p:sldId id="455" r:id="rId51"/>
    <p:sldId id="456" r:id="rId52"/>
    <p:sldId id="457" r:id="rId53"/>
    <p:sldId id="458" r:id="rId54"/>
    <p:sldId id="435" r:id="rId55"/>
    <p:sldId id="436" r:id="rId56"/>
    <p:sldId id="459" r:id="rId57"/>
    <p:sldId id="460" r:id="rId58"/>
    <p:sldId id="461" r:id="rId59"/>
    <p:sldId id="463" r:id="rId60"/>
    <p:sldId id="464" r:id="rId61"/>
    <p:sldId id="465" r:id="rId62"/>
    <p:sldId id="440" r:id="rId63"/>
    <p:sldId id="467" r:id="rId64"/>
    <p:sldId id="441" r:id="rId65"/>
    <p:sldId id="330" r:id="rId66"/>
    <p:sldId id="444" r:id="rId67"/>
    <p:sldId id="301" r:id="rId68"/>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authors.xml><?xml version="1.0" encoding="utf-8"?>
<p188:authorLst xmlns:p188="http://schemas.microsoft.com/office/powerpoint/2018/8/main" xmlns:a="http://schemas.openxmlformats.org/drawingml/2006/main" xmlns:r="http://schemas.openxmlformats.org/officeDocument/2006/relationships">
  <p188:author id="{767C796F-BFAD-FC5A-4652-09C4FE175131}" initials="VN" name="Nouzová Věra Ing. (MPSV)" providerId="AD" userId="S::vera.nouzova@mpsv.cz::583e3faf-2d7d-4075-b553-8541e6ed7c10"/>
  <p188:author id="{D5CC448D-E005-FD82-F54F-CE1F8AE5BE9A}" initials="JPMD(" name="Janáčová Pavlína Mgr., DiS. (MPSV)" providerId="AD" userId="S::pavlina.janacova@mpsv.cz::6cc5dc73-1ff5-4548-87eb-23fe761ebace"/>
</p188:authorLst>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 id="2" name="Janáčová Pavlína Mgr., DiS. (MPSV)" initials="JPMD(" lastIdx="2" clrIdx="1">
    <p:extLst>
      <p:ext uri="{19B8F6BF-5375-455C-9EA6-DF929625EA0E}">
        <p15:presenceInfo xmlns:p15="http://schemas.microsoft.com/office/powerpoint/2012/main" providerId="AD" userId="S::pavlina.janacova@mpsv.cz::6cc5dc73-1ff5-4548-87eb-23fe761ebace"/>
      </p:ext>
    </p:extLst>
  </p:cmAuthor>
  <p:cmAuthor id="3" name="Píglová Petra Ing. (MPSV)" initials="PPI(" lastIdx="1" clrIdx="2">
    <p:extLst>
      <p:ext uri="{19B8F6BF-5375-455C-9EA6-DF929625EA0E}">
        <p15:presenceInfo xmlns:p15="http://schemas.microsoft.com/office/powerpoint/2012/main" providerId="AD" userId="S::petra.piglova@mpsv.cz::8fe8830e-8a40-41ae-aa84-d648988757c4"/>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0B60B5"/>
    <a:srgbClr val="0F29AD"/>
    <a:srgbClr val="07476F"/>
    <a:srgbClr val="F8F8F8"/>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29278" autoAdjust="false"/>
    <p:restoredTop sz="93657" autoAdjust="false"/>
  </p:normalViewPr>
  <p:slideViewPr>
    <p:cSldViewPr showGuides="true">
      <p:cViewPr varScale="true">
        <p:scale>
          <a:sx n="106" d="100"/>
          <a:sy n="106" d="100"/>
        </p:scale>
        <p:origin x="1362" y="96"/>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21.xml" Type="http://schemas.openxmlformats.org/officeDocument/2006/relationships/slide" Id="rId26"/>
    <Relationship Target="slides/slide16.xml" Type="http://schemas.openxmlformats.org/officeDocument/2006/relationships/slide" Id="rId21"/>
    <Relationship Target="slides/slide37.xml" Type="http://schemas.openxmlformats.org/officeDocument/2006/relationships/slide" Id="rId42"/>
    <Relationship Target="slides/slide42.xml" Type="http://schemas.openxmlformats.org/officeDocument/2006/relationships/slide" Id="rId47"/>
    <Relationship Target="slides/slide58.xml" Type="http://schemas.openxmlformats.org/officeDocument/2006/relationships/slide" Id="rId63"/>
    <Relationship Target="slides/slide63.xml" Type="http://schemas.openxmlformats.org/officeDocument/2006/relationships/slide" Id="rId68"/>
    <Relationship Target="../customXml/item2.xml" Type="http://schemas.openxmlformats.org/officeDocument/2006/relationships/customXml" Id="rId2"/>
    <Relationship Target="slides/slide11.xml" Type="http://schemas.openxmlformats.org/officeDocument/2006/relationships/slide" Id="rId16"/>
    <Relationship Target="slides/slide24.xml" Type="http://schemas.openxmlformats.org/officeDocument/2006/relationships/slide" Id="rId29"/>
    <Relationship Target="slides/slide6.xml" Type="http://schemas.openxmlformats.org/officeDocument/2006/relationships/slide" Id="rId11"/>
    <Relationship Target="slides/slide19.xml" Type="http://schemas.openxmlformats.org/officeDocument/2006/relationships/slide" Id="rId24"/>
    <Relationship Target="slides/slide27.xml" Type="http://schemas.openxmlformats.org/officeDocument/2006/relationships/slide" Id="rId32"/>
    <Relationship Target="slides/slide32.xml" Type="http://schemas.openxmlformats.org/officeDocument/2006/relationships/slide" Id="rId37"/>
    <Relationship Target="slides/slide35.xml" Type="http://schemas.openxmlformats.org/officeDocument/2006/relationships/slide" Id="rId40"/>
    <Relationship Target="slides/slide40.xml" Type="http://schemas.openxmlformats.org/officeDocument/2006/relationships/slide" Id="rId45"/>
    <Relationship Target="slides/slide48.xml" Type="http://schemas.openxmlformats.org/officeDocument/2006/relationships/slide" Id="rId53"/>
    <Relationship Target="slides/slide53.xml" Type="http://schemas.openxmlformats.org/officeDocument/2006/relationships/slide" Id="rId58"/>
    <Relationship Target="slides/slide61.xml" Type="http://schemas.openxmlformats.org/officeDocument/2006/relationships/slide" Id="rId66"/>
    <Relationship Target="theme/theme1.xml" Type="http://schemas.openxmlformats.org/officeDocument/2006/relationships/theme" Id="rId74"/>
    <Relationship Target="slideMasters/slideMaster2.xml" Type="http://schemas.openxmlformats.org/officeDocument/2006/relationships/slideMaster" Id="rId5"/>
    <Relationship Target="slides/slide56.xml" Type="http://schemas.openxmlformats.org/officeDocument/2006/relationships/slide" Id="rId61"/>
    <Relationship Target="slides/slide14.xml" Type="http://schemas.openxmlformats.org/officeDocument/2006/relationships/slide" Id="rId19"/>
    <Relationship Target="slides/slide9.xml" Type="http://schemas.openxmlformats.org/officeDocument/2006/relationships/slide" Id="rId14"/>
    <Relationship Target="slides/slide17.xml" Type="http://schemas.openxmlformats.org/officeDocument/2006/relationships/slide" Id="rId22"/>
    <Relationship Target="slides/slide22.xml" Type="http://schemas.openxmlformats.org/officeDocument/2006/relationships/slide" Id="rId27"/>
    <Relationship Target="slides/slide25.xml" Type="http://schemas.openxmlformats.org/officeDocument/2006/relationships/slide" Id="rId30"/>
    <Relationship Target="slides/slide30.xml" Type="http://schemas.openxmlformats.org/officeDocument/2006/relationships/slide" Id="rId35"/>
    <Relationship Target="slides/slide38.xml" Type="http://schemas.openxmlformats.org/officeDocument/2006/relationships/slide" Id="rId43"/>
    <Relationship Target="slides/slide43.xml" Type="http://schemas.openxmlformats.org/officeDocument/2006/relationships/slide" Id="rId48"/>
    <Relationship Target="slides/slide51.xml" Type="http://schemas.openxmlformats.org/officeDocument/2006/relationships/slide" Id="rId56"/>
    <Relationship Target="slides/slide59.xml" Type="http://schemas.openxmlformats.org/officeDocument/2006/relationships/slide" Id="rId64"/>
    <Relationship Target="notesMasters/notesMaster1.xml" Type="http://schemas.openxmlformats.org/officeDocument/2006/relationships/notesMaster" Id="rId69"/>
    <Relationship Target="slides/slide3.xml" Type="http://schemas.openxmlformats.org/officeDocument/2006/relationships/slide" Id="rId8"/>
    <Relationship Target="slides/slide46.xml" Type="http://schemas.openxmlformats.org/officeDocument/2006/relationships/slide" Id="rId51"/>
    <Relationship Target="presProps.xml" Type="http://schemas.openxmlformats.org/officeDocument/2006/relationships/presProps" Id="rId72"/>
    <Relationship Target="../customXml/item3.xml" Type="http://schemas.openxmlformats.org/officeDocument/2006/relationships/customXml" Id="rId3"/>
    <Relationship Target="slides/slide7.xml" Type="http://schemas.openxmlformats.org/officeDocument/2006/relationships/slide" Id="rId12"/>
    <Relationship Target="slides/slide12.xml" Type="http://schemas.openxmlformats.org/officeDocument/2006/relationships/slide" Id="rId17"/>
    <Relationship Target="slides/slide20.xml" Type="http://schemas.openxmlformats.org/officeDocument/2006/relationships/slide" Id="rId25"/>
    <Relationship Target="slides/slide28.xml" Type="http://schemas.openxmlformats.org/officeDocument/2006/relationships/slide" Id="rId33"/>
    <Relationship Target="slides/slide33.xml" Type="http://schemas.openxmlformats.org/officeDocument/2006/relationships/slide" Id="rId38"/>
    <Relationship Target="slides/slide41.xml" Type="http://schemas.openxmlformats.org/officeDocument/2006/relationships/slide" Id="rId46"/>
    <Relationship Target="slides/slide54.xml" Type="http://schemas.openxmlformats.org/officeDocument/2006/relationships/slide" Id="rId59"/>
    <Relationship Target="slides/slide62.xml" Type="http://schemas.openxmlformats.org/officeDocument/2006/relationships/slide" Id="rId67"/>
    <Relationship Target="slides/slide15.xml" Type="http://schemas.openxmlformats.org/officeDocument/2006/relationships/slide" Id="rId20"/>
    <Relationship Target="slides/slide36.xml" Type="http://schemas.openxmlformats.org/officeDocument/2006/relationships/slide" Id="rId41"/>
    <Relationship Target="slides/slide49.xml" Type="http://schemas.openxmlformats.org/officeDocument/2006/relationships/slide" Id="rId54"/>
    <Relationship Target="slides/slide57.xml" Type="http://schemas.openxmlformats.org/officeDocument/2006/relationships/slide" Id="rId62"/>
    <Relationship Target="handoutMasters/handoutMaster1.xml" Type="http://schemas.openxmlformats.org/officeDocument/2006/relationships/handoutMaster" Id="rId70"/>
    <Relationship Target="tableStyles.xml" Type="http://schemas.openxmlformats.org/officeDocument/2006/relationships/tableStyles" Id="rId75"/>
    <Relationship Target="../customXml/item1.xml" Type="http://schemas.openxmlformats.org/officeDocument/2006/relationships/customXml" Id="rId1"/>
    <Relationship Target="slides/slide1.xml" Type="http://schemas.openxmlformats.org/officeDocument/2006/relationships/slide" Id="rId6"/>
    <Relationship Target="slides/slide10.xml" Type="http://schemas.openxmlformats.org/officeDocument/2006/relationships/slide" Id="rId15"/>
    <Relationship Target="slides/slide18.xml" Type="http://schemas.openxmlformats.org/officeDocument/2006/relationships/slide" Id="rId23"/>
    <Relationship Target="slides/slide23.xml" Type="http://schemas.openxmlformats.org/officeDocument/2006/relationships/slide" Id="rId28"/>
    <Relationship Target="slides/slide31.xml" Type="http://schemas.openxmlformats.org/officeDocument/2006/relationships/slide" Id="rId36"/>
    <Relationship Target="slides/slide44.xml" Type="http://schemas.openxmlformats.org/officeDocument/2006/relationships/slide" Id="rId49"/>
    <Relationship Target="slides/slide52.xml" Type="http://schemas.openxmlformats.org/officeDocument/2006/relationships/slide" Id="rId57"/>
    <Relationship Target="slides/slide5.xml" Type="http://schemas.openxmlformats.org/officeDocument/2006/relationships/slide" Id="rId10"/>
    <Relationship Target="slides/slide26.xml" Type="http://schemas.openxmlformats.org/officeDocument/2006/relationships/slide" Id="rId31"/>
    <Relationship Target="slides/slide39.xml" Type="http://schemas.openxmlformats.org/officeDocument/2006/relationships/slide" Id="rId44"/>
    <Relationship Target="slides/slide47.xml" Type="http://schemas.openxmlformats.org/officeDocument/2006/relationships/slide" Id="rId52"/>
    <Relationship Target="slides/slide55.xml" Type="http://schemas.openxmlformats.org/officeDocument/2006/relationships/slide" Id="rId60"/>
    <Relationship Target="slides/slide60.xml" Type="http://schemas.openxmlformats.org/officeDocument/2006/relationships/slide" Id="rId65"/>
    <Relationship Target="viewProps.xml" Type="http://schemas.openxmlformats.org/officeDocument/2006/relationships/viewProps" Id="rId73"/>
    <Relationship Target="slideMasters/slideMaster1.xml" Type="http://schemas.openxmlformats.org/officeDocument/2006/relationships/slideMaster" Id="rId4"/>
    <Relationship Target="slides/slide4.xml" Type="http://schemas.openxmlformats.org/officeDocument/2006/relationships/slide" Id="rId9"/>
    <Relationship Target="slides/slide8.xml" Type="http://schemas.openxmlformats.org/officeDocument/2006/relationships/slide" Id="rId13"/>
    <Relationship Target="slides/slide13.xml" Type="http://schemas.openxmlformats.org/officeDocument/2006/relationships/slide" Id="rId18"/>
    <Relationship Target="slides/slide34.xml" Type="http://schemas.openxmlformats.org/officeDocument/2006/relationships/slide" Id="rId39"/>
    <Relationship Target="slides/slide29.xml" Type="http://schemas.openxmlformats.org/officeDocument/2006/relationships/slide" Id="rId34"/>
    <Relationship Target="slides/slide45.xml" Type="http://schemas.openxmlformats.org/officeDocument/2006/relationships/slide" Id="rId50"/>
    <Relationship Target="slides/slide50.xml" Type="http://schemas.openxmlformats.org/officeDocument/2006/relationships/slide" Id="rId55"/>
    <Relationship Target="authors.xml" Type="http://schemas.microsoft.com/office/2018/10/relationships/authors" Id="rId76"/>
    <Relationship Target="slides/slide2.xml" Type="http://schemas.openxmlformats.org/officeDocument/2006/relationships/slide" Id="rId7"/>
    <Relationship Target="commentAuthors.xml" Type="http://schemas.openxmlformats.org/officeDocument/2006/relationships/commentAuthors" Id="rId71"/>
</Relationships>

</file>

<file path=ppt/handoutMasters/_rels/handoutMaster1.xml.rels><?xml version="1.0" encoding="UTF-8" standalone="yes"?>
<Relationships xmlns="http://schemas.openxmlformats.org/package/2006/relationships">
    <Relationship Target="../theme/theme4.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14ECC3FB-3B05-425F-8AC3-4111923D7C03}"/>
              </a:ext>
            </a:extLst>
          </p:cNvPr>
          <p:cNvSpPr>
            <a:spLocks noGrp="true"/>
          </p:cNvSpPr>
          <p:nvPr>
            <p:ph type="hdr" sz="quarter"/>
          </p:nvPr>
        </p:nvSpPr>
        <p:spPr>
          <a:xfrm>
            <a:off x="0" y="0"/>
            <a:ext cx="2945659" cy="498056"/>
          </a:xfrm>
          <a:prstGeom prst="rect">
            <a:avLst/>
          </a:prstGeom>
        </p:spPr>
        <p:txBody>
          <a:bodyPr vert="horz" lIns="91440" tIns="45720" rIns="91440" bIns="45720" rtlCol="false"/>
          <a:lstStyle>
            <a:lvl1pPr algn="l">
              <a:defRPr sz="1200"/>
            </a:lvl1pPr>
          </a:lstStyle>
          <a:p>
            <a:endParaRPr lang="cs-CZ"/>
          </a:p>
        </p:txBody>
      </p:sp>
      <p:sp>
        <p:nvSpPr>
          <p:cNvPr id="3" name="Zástupný symbol pro datum 2">
            <a:extLst>
              <a:ext uri="{FF2B5EF4-FFF2-40B4-BE49-F238E27FC236}">
                <a16:creationId xmlns:a16="http://schemas.microsoft.com/office/drawing/2014/main" id="{D3A45F8A-767B-4F70-AD0E-84A2FB22D5D0}"/>
              </a:ext>
            </a:extLst>
          </p:cNvPr>
          <p:cNvSpPr>
            <a:spLocks noGrp="true"/>
          </p:cNvSpPr>
          <p:nvPr>
            <p:ph type="dt" sz="quarter" idx="1"/>
          </p:nvPr>
        </p:nvSpPr>
        <p:spPr>
          <a:xfrm>
            <a:off x="3850443" y="0"/>
            <a:ext cx="2945659" cy="498056"/>
          </a:xfrm>
          <a:prstGeom prst="rect">
            <a:avLst/>
          </a:prstGeom>
        </p:spPr>
        <p:txBody>
          <a:bodyPr vert="horz" lIns="91440" tIns="45720" rIns="91440" bIns="45720" rtlCol="false"/>
          <a:lstStyle>
            <a:lvl1pPr algn="r">
              <a:defRPr sz="1200"/>
            </a:lvl1pPr>
          </a:lstStyle>
          <a:p>
            <a:fld id="{F467620E-6879-4531-9E71-91D096329F9A}" type="datetimeFigureOut">
              <a:rPr lang="cs-CZ" smtClean="false"/>
              <a:t>28.01.2025</a:t>
            </a:fld>
            <a:endParaRPr lang="cs-CZ"/>
          </a:p>
        </p:txBody>
      </p:sp>
      <p:sp>
        <p:nvSpPr>
          <p:cNvPr id="4" name="Zástupný symbol pro zápatí 3">
            <a:extLst>
              <a:ext uri="{FF2B5EF4-FFF2-40B4-BE49-F238E27FC236}">
                <a16:creationId xmlns:a16="http://schemas.microsoft.com/office/drawing/2014/main" id="{DFD8C992-A039-4E42-8162-5BC9C1DB325E}"/>
              </a:ext>
            </a:extLst>
          </p:cNvPr>
          <p:cNvSpPr>
            <a:spLocks noGrp="true"/>
          </p:cNvSpPr>
          <p:nvPr>
            <p:ph type="ftr" sz="quarter" idx="2"/>
          </p:nvPr>
        </p:nvSpPr>
        <p:spPr>
          <a:xfrm>
            <a:off x="0" y="9428584"/>
            <a:ext cx="2945659" cy="498055"/>
          </a:xfrm>
          <a:prstGeom prst="rect">
            <a:avLst/>
          </a:prstGeom>
        </p:spPr>
        <p:txBody>
          <a:bodyPr vert="horz" lIns="91440" tIns="45720" rIns="91440" bIns="45720" rtlCol="false"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7D074A4D-EBAC-44CB-BAEA-FAF1809D5707}"/>
              </a:ext>
            </a:extLst>
          </p:cNvPr>
          <p:cNvSpPr>
            <a:spLocks noGrp="true"/>
          </p:cNvSpPr>
          <p:nvPr>
            <p:ph type="sldNum" sz="quarter" idx="3"/>
          </p:nvPr>
        </p:nvSpPr>
        <p:spPr>
          <a:xfrm>
            <a:off x="3850443" y="9428584"/>
            <a:ext cx="2945659" cy="498055"/>
          </a:xfrm>
          <a:prstGeom prst="rect">
            <a:avLst/>
          </a:prstGeom>
        </p:spPr>
        <p:txBody>
          <a:bodyPr vert="horz" lIns="91440" tIns="45720" rIns="91440" bIns="45720" rtlCol="false" anchor="b"/>
          <a:lstStyle>
            <a:lvl1pPr algn="r">
              <a:defRPr sz="1200"/>
            </a:lvl1pPr>
          </a:lstStyle>
          <a:p>
            <a:fld id="{3A752C56-4397-4321-A189-1567965DA0A0}" type="slidenum">
              <a:rPr lang="cs-CZ" smtClean="false"/>
              <a:t>‹#›</a:t>
            </a:fld>
            <a:endParaRPr lang="cs-CZ"/>
          </a:p>
        </p:txBody>
      </p:sp>
    </p:spTree>
    <p:extLst>
      <p:ext uri="{BB962C8B-B14F-4D97-AF65-F5344CB8AC3E}">
        <p14:creationId xmlns:p14="http://schemas.microsoft.com/office/powerpoint/2010/main" val="476649908"/>
      </p:ext>
    </p:extLst>
  </p:cSld>
  <p:clrMap bg1="lt1" tx1="dk1" bg2="lt2" tx2="dk2" accent1="accent1" accent2="accent2" accent3="accent3" accent4="accent4" accent5="accent5" accent6="accent6" hlink="hlink" folHlink="folHlink"/>
  <p:hf hdr="false" ftr="false" dt="false"/>
</p:handoutMaster>
</file>

<file path=ppt/notesMasters/_rels/notesMaster1.xml.rels><?xml version="1.0" encoding="UTF-8" standalone="yes"?>
<Relationships xmlns="http://schemas.openxmlformats.org/package/2006/relationships">
    <Relationship Target="../theme/theme3.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45659" cy="496332"/>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50443" y="0"/>
            <a:ext cx="2945659" cy="496332"/>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28.01.2025</a:t>
            </a:fld>
            <a:endParaRPr lang="cs-CZ" dirty="false"/>
          </a:p>
        </p:txBody>
      </p:sp>
      <p:sp>
        <p:nvSpPr>
          <p:cNvPr id="4" name="Zástupný symbol pro obrázek snímku 3"/>
          <p:cNvSpPr>
            <a:spLocks noGrp="true" noRot="true" noChangeAspect="true"/>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79768" y="4715153"/>
            <a:ext cx="5438140" cy="4466987"/>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9428583"/>
            <a:ext cx="2945659" cy="496332"/>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50443" y="9428583"/>
            <a:ext cx="2945659" cy="496332"/>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hf hdr="false" ftr="false" dt="false"/>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32.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33.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34.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5.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37.xml" Type="http://schemas.openxmlformats.org/officeDocument/2006/relationships/slide" Id="rId2"/>
    <Relationship Target="../notesMasters/notesMaster1.xml" Type="http://schemas.openxmlformats.org/officeDocument/2006/relationships/notesMaster" Id="rId1"/>
</Relationships>

</file>

<file path=ppt/notesSlides/_rels/notesSlide32.xml.rels><?xml version="1.0" encoding="UTF-8" standalone="yes"?>
<Relationships xmlns="http://schemas.openxmlformats.org/package/2006/relationships">
    <Relationship Target="../slides/slide38.xml" Type="http://schemas.openxmlformats.org/officeDocument/2006/relationships/slide" Id="rId2"/>
    <Relationship Target="../notesMasters/notesMaster1.xml" Type="http://schemas.openxmlformats.org/officeDocument/2006/relationships/notesMaster" Id="rId1"/>
</Relationships>

</file>

<file path=ppt/notesSlides/_rels/notesSlide33.xml.rels><?xml version="1.0" encoding="UTF-8" standalone="yes"?>
<Relationships xmlns="http://schemas.openxmlformats.org/package/2006/relationships">
    <Relationship Target="../slides/slide39.xml" Type="http://schemas.openxmlformats.org/officeDocument/2006/relationships/slide" Id="rId2"/>
    <Relationship Target="../notesMasters/notesMaster1.xml" Type="http://schemas.openxmlformats.org/officeDocument/2006/relationships/notesMaster" Id="rId1"/>
</Relationships>

</file>

<file path=ppt/notesSlides/_rels/notesSlide34.xml.rels><?xml version="1.0" encoding="UTF-8" standalone="yes"?>
<Relationships xmlns="http://schemas.openxmlformats.org/package/2006/relationships">
    <Relationship Target="../slides/slide40.xml" Type="http://schemas.openxmlformats.org/officeDocument/2006/relationships/slide" Id="rId2"/>
    <Relationship Target="../notesMasters/notesMaster1.xml" Type="http://schemas.openxmlformats.org/officeDocument/2006/relationships/notesMaster" Id="rId1"/>
</Relationships>

</file>

<file path=ppt/notesSlides/_rels/notesSlide35.xml.rels><?xml version="1.0" encoding="UTF-8" standalone="yes"?>
<Relationships xmlns="http://schemas.openxmlformats.org/package/2006/relationships">
    <Relationship Target="../slides/slide41.xml" Type="http://schemas.openxmlformats.org/officeDocument/2006/relationships/slide" Id="rId2"/>
    <Relationship Target="../notesMasters/notesMaster1.xml" Type="http://schemas.openxmlformats.org/officeDocument/2006/relationships/notesMaster" Id="rId1"/>
</Relationships>

</file>

<file path=ppt/notesSlides/_rels/notesSlide36.xml.rels><?xml version="1.0" encoding="UTF-8" standalone="yes"?>
<Relationships xmlns="http://schemas.openxmlformats.org/package/2006/relationships">
    <Relationship Target="../slides/slide43.xml" Type="http://schemas.openxmlformats.org/officeDocument/2006/relationships/slide" Id="rId2"/>
    <Relationship Target="../notesMasters/notesMaster1.xml" Type="http://schemas.openxmlformats.org/officeDocument/2006/relationships/notesMaster" Id="rId1"/>
</Relationships>

</file>

<file path=ppt/notesSlides/_rels/notesSlide37.xml.rels><?xml version="1.0" encoding="UTF-8" standalone="yes"?>
<Relationships xmlns="http://schemas.openxmlformats.org/package/2006/relationships">
    <Relationship Target="../slides/slide46.xml" Type="http://schemas.openxmlformats.org/officeDocument/2006/relationships/slide" Id="rId2"/>
    <Relationship Target="../notesMasters/notesMaster1.xml" Type="http://schemas.openxmlformats.org/officeDocument/2006/relationships/notesMaster" Id="rId1"/>
</Relationships>

</file>

<file path=ppt/notesSlides/_rels/notesSlide38.xml.rels><?xml version="1.0" encoding="UTF-8" standalone="yes"?>
<Relationships xmlns="http://schemas.openxmlformats.org/package/2006/relationships">
    <Relationship Target="../slides/slide48.xml" Type="http://schemas.openxmlformats.org/officeDocument/2006/relationships/slide" Id="rId2"/>
    <Relationship Target="../notesMasters/notesMaster1.xml" Type="http://schemas.openxmlformats.org/officeDocument/2006/relationships/notesMaster" Id="rId1"/>
</Relationships>

</file>

<file path=ppt/notesSlides/_rels/notesSlide39.xml.rels><?xml version="1.0" encoding="UTF-8" standalone="yes"?>
<Relationships xmlns="http://schemas.openxmlformats.org/package/2006/relationships">
    <Relationship Target="../slides/slide49.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40.xml.rels><?xml version="1.0" encoding="UTF-8" standalone="yes"?>
<Relationships xmlns="http://schemas.openxmlformats.org/package/2006/relationships">
    <Relationship Target="../slides/slide50.xml" Type="http://schemas.openxmlformats.org/officeDocument/2006/relationships/slide" Id="rId2"/>
    <Relationship Target="../notesMasters/notesMaster1.xml" Type="http://schemas.openxmlformats.org/officeDocument/2006/relationships/notesMaster" Id="rId1"/>
</Relationships>

</file>

<file path=ppt/notesSlides/_rels/notesSlide41.xml.rels><?xml version="1.0" encoding="UTF-8" standalone="yes"?>
<Relationships xmlns="http://schemas.openxmlformats.org/package/2006/relationships">
    <Relationship Target="../slides/slide52.xml" Type="http://schemas.openxmlformats.org/officeDocument/2006/relationships/slide" Id="rId2"/>
    <Relationship Target="../notesMasters/notesMaster1.xml" Type="http://schemas.openxmlformats.org/officeDocument/2006/relationships/notesMaster" Id="rId1"/>
</Relationships>

</file>

<file path=ppt/notesSlides/_rels/notesSlide42.xml.rels><?xml version="1.0" encoding="UTF-8" standalone="yes"?>
<Relationships xmlns="http://schemas.openxmlformats.org/package/2006/relationships">
    <Relationship Target="../slides/slide61.xml" Type="http://schemas.openxmlformats.org/officeDocument/2006/relationships/slide" Id="rId2"/>
    <Relationship Target="../notesMasters/notesMaster1.xml" Type="http://schemas.openxmlformats.org/officeDocument/2006/relationships/notesMaster" Id="rId1"/>
</Relationships>

</file>

<file path=ppt/notesSlides/_rels/notesSlide43.xml.rels><?xml version="1.0" encoding="UTF-8" standalone="yes"?>
<Relationships xmlns="http://schemas.openxmlformats.org/package/2006/relationships">
    <Relationship Target="../slides/slide62.xml" Type="http://schemas.openxmlformats.org/officeDocument/2006/relationships/slide" Id="rId2"/>
    <Relationship Target="../notesMasters/notesMaster1.xml" Type="http://schemas.openxmlformats.org/officeDocument/2006/relationships/notesMaster" Id="rId1"/>
</Relationships>

</file>

<file path=ppt/notesSlides/_rels/notesSlide44.xml.rels><?xml version="1.0" encoding="UTF-8" standalone="yes"?>
<Relationships xmlns="http://schemas.openxmlformats.org/package/2006/relationships">
    <Relationship Target="../slides/slide63.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a:t>
            </a:fld>
            <a:endParaRPr lang="cs-CZ" dirty="false"/>
          </a:p>
        </p:txBody>
      </p:sp>
    </p:spTree>
    <p:extLst>
      <p:ext uri="{BB962C8B-B14F-4D97-AF65-F5344CB8AC3E}">
        <p14:creationId xmlns:p14="http://schemas.microsoft.com/office/powerpoint/2010/main" val="3327783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12</a:t>
            </a:fld>
            <a:endParaRPr lang="cs-CZ" dirty="false"/>
          </a:p>
        </p:txBody>
      </p:sp>
    </p:spTree>
    <p:extLst>
      <p:ext uri="{BB962C8B-B14F-4D97-AF65-F5344CB8AC3E}">
        <p14:creationId xmlns:p14="http://schemas.microsoft.com/office/powerpoint/2010/main" val="294973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13</a:t>
            </a:fld>
            <a:endParaRPr lang="cs-CZ" dirty="false"/>
          </a:p>
        </p:txBody>
      </p:sp>
    </p:spTree>
    <p:extLst>
      <p:ext uri="{BB962C8B-B14F-4D97-AF65-F5344CB8AC3E}">
        <p14:creationId xmlns:p14="http://schemas.microsoft.com/office/powerpoint/2010/main" val="125086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14</a:t>
            </a:fld>
            <a:endParaRPr lang="cs-CZ" dirty="false"/>
          </a:p>
        </p:txBody>
      </p:sp>
    </p:spTree>
    <p:extLst>
      <p:ext uri="{BB962C8B-B14F-4D97-AF65-F5344CB8AC3E}">
        <p14:creationId xmlns:p14="http://schemas.microsoft.com/office/powerpoint/2010/main" val="1949256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15</a:t>
            </a:fld>
            <a:endParaRPr lang="cs-CZ" dirty="false"/>
          </a:p>
        </p:txBody>
      </p:sp>
    </p:spTree>
    <p:extLst>
      <p:ext uri="{BB962C8B-B14F-4D97-AF65-F5344CB8AC3E}">
        <p14:creationId xmlns:p14="http://schemas.microsoft.com/office/powerpoint/2010/main" val="990076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16</a:t>
            </a:fld>
            <a:endParaRPr lang="cs-CZ" dirty="false"/>
          </a:p>
        </p:txBody>
      </p:sp>
    </p:spTree>
    <p:extLst>
      <p:ext uri="{BB962C8B-B14F-4D97-AF65-F5344CB8AC3E}">
        <p14:creationId xmlns:p14="http://schemas.microsoft.com/office/powerpoint/2010/main" val="257977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17</a:t>
            </a:fld>
            <a:endParaRPr lang="cs-CZ" dirty="false"/>
          </a:p>
        </p:txBody>
      </p:sp>
    </p:spTree>
    <p:extLst>
      <p:ext uri="{BB962C8B-B14F-4D97-AF65-F5344CB8AC3E}">
        <p14:creationId xmlns:p14="http://schemas.microsoft.com/office/powerpoint/2010/main" val="3332698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19</a:t>
            </a:fld>
            <a:endParaRPr lang="cs-CZ" dirty="false"/>
          </a:p>
        </p:txBody>
      </p:sp>
    </p:spTree>
    <p:extLst>
      <p:ext uri="{BB962C8B-B14F-4D97-AF65-F5344CB8AC3E}">
        <p14:creationId xmlns:p14="http://schemas.microsoft.com/office/powerpoint/2010/main" val="415504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21</a:t>
            </a:fld>
            <a:endParaRPr lang="cs-CZ" dirty="false"/>
          </a:p>
        </p:txBody>
      </p:sp>
    </p:spTree>
    <p:extLst>
      <p:ext uri="{BB962C8B-B14F-4D97-AF65-F5344CB8AC3E}">
        <p14:creationId xmlns:p14="http://schemas.microsoft.com/office/powerpoint/2010/main" val="2965210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22</a:t>
            </a:fld>
            <a:endParaRPr lang="cs-CZ" dirty="false"/>
          </a:p>
        </p:txBody>
      </p:sp>
    </p:spTree>
    <p:extLst>
      <p:ext uri="{BB962C8B-B14F-4D97-AF65-F5344CB8AC3E}">
        <p14:creationId xmlns:p14="http://schemas.microsoft.com/office/powerpoint/2010/main" val="499635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23</a:t>
            </a:fld>
            <a:endParaRPr lang="cs-CZ" dirty="false"/>
          </a:p>
        </p:txBody>
      </p:sp>
    </p:spTree>
    <p:extLst>
      <p:ext uri="{BB962C8B-B14F-4D97-AF65-F5344CB8AC3E}">
        <p14:creationId xmlns:p14="http://schemas.microsoft.com/office/powerpoint/2010/main" val="293545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a:t>
            </a:fld>
            <a:endParaRPr lang="cs-CZ" dirty="false"/>
          </a:p>
        </p:txBody>
      </p:sp>
    </p:spTree>
    <p:extLst>
      <p:ext uri="{BB962C8B-B14F-4D97-AF65-F5344CB8AC3E}">
        <p14:creationId xmlns:p14="http://schemas.microsoft.com/office/powerpoint/2010/main" val="220917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24</a:t>
            </a:fld>
            <a:endParaRPr lang="cs-CZ" dirty="false"/>
          </a:p>
        </p:txBody>
      </p:sp>
    </p:spTree>
    <p:extLst>
      <p:ext uri="{BB962C8B-B14F-4D97-AF65-F5344CB8AC3E}">
        <p14:creationId xmlns:p14="http://schemas.microsoft.com/office/powerpoint/2010/main" val="616538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25</a:t>
            </a:fld>
            <a:endParaRPr lang="cs-CZ" dirty="false"/>
          </a:p>
        </p:txBody>
      </p:sp>
    </p:spTree>
    <p:extLst>
      <p:ext uri="{BB962C8B-B14F-4D97-AF65-F5344CB8AC3E}">
        <p14:creationId xmlns:p14="http://schemas.microsoft.com/office/powerpoint/2010/main" val="3249445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26</a:t>
            </a:fld>
            <a:endParaRPr lang="cs-CZ" dirty="false"/>
          </a:p>
        </p:txBody>
      </p:sp>
    </p:spTree>
    <p:extLst>
      <p:ext uri="{BB962C8B-B14F-4D97-AF65-F5344CB8AC3E}">
        <p14:creationId xmlns:p14="http://schemas.microsoft.com/office/powerpoint/2010/main" val="291421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27</a:t>
            </a:fld>
            <a:endParaRPr lang="cs-CZ" dirty="false"/>
          </a:p>
        </p:txBody>
      </p:sp>
    </p:spTree>
    <p:extLst>
      <p:ext uri="{BB962C8B-B14F-4D97-AF65-F5344CB8AC3E}">
        <p14:creationId xmlns:p14="http://schemas.microsoft.com/office/powerpoint/2010/main" val="2307040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29</a:t>
            </a:fld>
            <a:endParaRPr lang="cs-CZ" dirty="false"/>
          </a:p>
        </p:txBody>
      </p:sp>
    </p:spTree>
    <p:extLst>
      <p:ext uri="{BB962C8B-B14F-4D97-AF65-F5344CB8AC3E}">
        <p14:creationId xmlns:p14="http://schemas.microsoft.com/office/powerpoint/2010/main" val="582750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30</a:t>
            </a:fld>
            <a:endParaRPr lang="cs-CZ" dirty="false"/>
          </a:p>
        </p:txBody>
      </p:sp>
    </p:spTree>
    <p:extLst>
      <p:ext uri="{BB962C8B-B14F-4D97-AF65-F5344CB8AC3E}">
        <p14:creationId xmlns:p14="http://schemas.microsoft.com/office/powerpoint/2010/main" val="436833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31</a:t>
            </a:fld>
            <a:endParaRPr lang="cs-CZ" dirty="false"/>
          </a:p>
        </p:txBody>
      </p:sp>
    </p:spTree>
    <p:extLst>
      <p:ext uri="{BB962C8B-B14F-4D97-AF65-F5344CB8AC3E}">
        <p14:creationId xmlns:p14="http://schemas.microsoft.com/office/powerpoint/2010/main" val="1026202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32</a:t>
            </a:fld>
            <a:endParaRPr lang="cs-CZ" dirty="false"/>
          </a:p>
        </p:txBody>
      </p:sp>
    </p:spTree>
    <p:extLst>
      <p:ext uri="{BB962C8B-B14F-4D97-AF65-F5344CB8AC3E}">
        <p14:creationId xmlns:p14="http://schemas.microsoft.com/office/powerpoint/2010/main" val="29489449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33</a:t>
            </a:fld>
            <a:endParaRPr lang="cs-CZ"/>
          </a:p>
        </p:txBody>
      </p:sp>
    </p:spTree>
    <p:extLst>
      <p:ext uri="{BB962C8B-B14F-4D97-AF65-F5344CB8AC3E}">
        <p14:creationId xmlns:p14="http://schemas.microsoft.com/office/powerpoint/2010/main" val="4245134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r>
              <a:rPr lang="cs-CZ" dirty="false"/>
              <a:t>670102 – sem patří osoby v nepřiznivé sociální či zdravotní situaci s podporou pod 40h, což nejsou např. zaměstnanci žadatele, nebo </a:t>
            </a:r>
            <a:r>
              <a:rPr lang="cs-CZ"/>
              <a:t>sem patří anonymní </a:t>
            </a:r>
            <a:r>
              <a:rPr lang="cs-CZ" dirty="false"/>
              <a:t>klienti bez ohledu na výši podpory. </a:t>
            </a:r>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34</a:t>
            </a:fld>
            <a:endParaRPr lang="cs-CZ"/>
          </a:p>
        </p:txBody>
      </p:sp>
    </p:spTree>
    <p:extLst>
      <p:ext uri="{BB962C8B-B14F-4D97-AF65-F5344CB8AC3E}">
        <p14:creationId xmlns:p14="http://schemas.microsoft.com/office/powerpoint/2010/main" val="1852187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3</a:t>
            </a:fld>
            <a:endParaRPr lang="cs-CZ"/>
          </a:p>
        </p:txBody>
      </p:sp>
    </p:spTree>
    <p:extLst>
      <p:ext uri="{BB962C8B-B14F-4D97-AF65-F5344CB8AC3E}">
        <p14:creationId xmlns:p14="http://schemas.microsoft.com/office/powerpoint/2010/main" val="40271395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35</a:t>
            </a:fld>
            <a:endParaRPr lang="cs-CZ" dirty="false"/>
          </a:p>
        </p:txBody>
      </p:sp>
    </p:spTree>
    <p:extLst>
      <p:ext uri="{BB962C8B-B14F-4D97-AF65-F5344CB8AC3E}">
        <p14:creationId xmlns:p14="http://schemas.microsoft.com/office/powerpoint/2010/main" val="1226978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37</a:t>
            </a:fld>
            <a:endParaRPr kumimoji="false" lang="cs-CZ" sz="1200" b="false" i="false" u="none" strike="noStrike" kern="1200" cap="none" spc="0" normalizeH="false" baseline="0" noProof="false" dirty="false">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7974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38</a:t>
            </a:fld>
            <a:endParaRPr lang="cs-CZ" dirty="false"/>
          </a:p>
        </p:txBody>
      </p:sp>
    </p:spTree>
    <p:extLst>
      <p:ext uri="{BB962C8B-B14F-4D97-AF65-F5344CB8AC3E}">
        <p14:creationId xmlns:p14="http://schemas.microsoft.com/office/powerpoint/2010/main" val="1622344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39</a:t>
            </a:fld>
            <a:endParaRPr lang="cs-CZ" dirty="false"/>
          </a:p>
        </p:txBody>
      </p:sp>
    </p:spTree>
    <p:extLst>
      <p:ext uri="{BB962C8B-B14F-4D97-AF65-F5344CB8AC3E}">
        <p14:creationId xmlns:p14="http://schemas.microsoft.com/office/powerpoint/2010/main" val="2209572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40</a:t>
            </a:fld>
            <a:endParaRPr lang="cs-CZ" dirty="false"/>
          </a:p>
        </p:txBody>
      </p:sp>
    </p:spTree>
    <p:extLst>
      <p:ext uri="{BB962C8B-B14F-4D97-AF65-F5344CB8AC3E}">
        <p14:creationId xmlns:p14="http://schemas.microsoft.com/office/powerpoint/2010/main" val="538096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41</a:t>
            </a:fld>
            <a:endParaRPr lang="cs-CZ" dirty="false"/>
          </a:p>
        </p:txBody>
      </p:sp>
    </p:spTree>
    <p:extLst>
      <p:ext uri="{BB962C8B-B14F-4D97-AF65-F5344CB8AC3E}">
        <p14:creationId xmlns:p14="http://schemas.microsoft.com/office/powerpoint/2010/main" val="1939502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43</a:t>
            </a:fld>
            <a:endParaRPr lang="cs-CZ" dirty="false"/>
          </a:p>
        </p:txBody>
      </p:sp>
    </p:spTree>
    <p:extLst>
      <p:ext uri="{BB962C8B-B14F-4D97-AF65-F5344CB8AC3E}">
        <p14:creationId xmlns:p14="http://schemas.microsoft.com/office/powerpoint/2010/main" val="3456618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46</a:t>
            </a:fld>
            <a:endParaRPr lang="cs-CZ" dirty="false"/>
          </a:p>
        </p:txBody>
      </p:sp>
    </p:spTree>
    <p:extLst>
      <p:ext uri="{BB962C8B-B14F-4D97-AF65-F5344CB8AC3E}">
        <p14:creationId xmlns:p14="http://schemas.microsoft.com/office/powerpoint/2010/main" val="26754090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48</a:t>
            </a:fld>
            <a:endParaRPr lang="cs-CZ" dirty="false"/>
          </a:p>
        </p:txBody>
      </p:sp>
    </p:spTree>
    <p:extLst>
      <p:ext uri="{BB962C8B-B14F-4D97-AF65-F5344CB8AC3E}">
        <p14:creationId xmlns:p14="http://schemas.microsoft.com/office/powerpoint/2010/main" val="60934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49</a:t>
            </a:fld>
            <a:endParaRPr lang="cs-CZ" dirty="false"/>
          </a:p>
        </p:txBody>
      </p:sp>
    </p:spTree>
    <p:extLst>
      <p:ext uri="{BB962C8B-B14F-4D97-AF65-F5344CB8AC3E}">
        <p14:creationId xmlns:p14="http://schemas.microsoft.com/office/powerpoint/2010/main" val="195892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4</a:t>
            </a:fld>
            <a:endParaRPr lang="cs-CZ"/>
          </a:p>
        </p:txBody>
      </p:sp>
    </p:spTree>
    <p:extLst>
      <p:ext uri="{BB962C8B-B14F-4D97-AF65-F5344CB8AC3E}">
        <p14:creationId xmlns:p14="http://schemas.microsoft.com/office/powerpoint/2010/main" val="3465312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50</a:t>
            </a:fld>
            <a:endParaRPr lang="cs-CZ" dirty="false"/>
          </a:p>
        </p:txBody>
      </p:sp>
    </p:spTree>
    <p:extLst>
      <p:ext uri="{BB962C8B-B14F-4D97-AF65-F5344CB8AC3E}">
        <p14:creationId xmlns:p14="http://schemas.microsoft.com/office/powerpoint/2010/main" val="8748999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52</a:t>
            </a:fld>
            <a:endParaRPr lang="cs-CZ" dirty="false"/>
          </a:p>
        </p:txBody>
      </p:sp>
    </p:spTree>
    <p:extLst>
      <p:ext uri="{BB962C8B-B14F-4D97-AF65-F5344CB8AC3E}">
        <p14:creationId xmlns:p14="http://schemas.microsoft.com/office/powerpoint/2010/main" val="321853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61</a:t>
            </a:fld>
            <a:endParaRPr lang="cs-CZ" dirty="false"/>
          </a:p>
        </p:txBody>
      </p:sp>
    </p:spTree>
    <p:extLst>
      <p:ext uri="{BB962C8B-B14F-4D97-AF65-F5344CB8AC3E}">
        <p14:creationId xmlns:p14="http://schemas.microsoft.com/office/powerpoint/2010/main" val="17391510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62</a:t>
            </a:fld>
            <a:endParaRPr lang="cs-CZ" dirty="false"/>
          </a:p>
        </p:txBody>
      </p:sp>
    </p:spTree>
    <p:extLst>
      <p:ext uri="{BB962C8B-B14F-4D97-AF65-F5344CB8AC3E}">
        <p14:creationId xmlns:p14="http://schemas.microsoft.com/office/powerpoint/2010/main" val="40464738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63</a:t>
            </a:fld>
            <a:endParaRPr lang="cs-CZ" dirty="false"/>
          </a:p>
        </p:txBody>
      </p:sp>
    </p:spTree>
    <p:extLst>
      <p:ext uri="{BB962C8B-B14F-4D97-AF65-F5344CB8AC3E}">
        <p14:creationId xmlns:p14="http://schemas.microsoft.com/office/powerpoint/2010/main" val="316300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5</a:t>
            </a:fld>
            <a:endParaRPr lang="cs-CZ" dirty="false"/>
          </a:p>
        </p:txBody>
      </p:sp>
    </p:spTree>
    <p:extLst>
      <p:ext uri="{BB962C8B-B14F-4D97-AF65-F5344CB8AC3E}">
        <p14:creationId xmlns:p14="http://schemas.microsoft.com/office/powerpoint/2010/main" val="174154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6</a:t>
            </a:fld>
            <a:endParaRPr lang="cs-CZ" dirty="false"/>
          </a:p>
        </p:txBody>
      </p:sp>
    </p:spTree>
    <p:extLst>
      <p:ext uri="{BB962C8B-B14F-4D97-AF65-F5344CB8AC3E}">
        <p14:creationId xmlns:p14="http://schemas.microsoft.com/office/powerpoint/2010/main" val="10676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9</a:t>
            </a:fld>
            <a:endParaRPr lang="cs-CZ" dirty="false"/>
          </a:p>
        </p:txBody>
      </p:sp>
    </p:spTree>
    <p:extLst>
      <p:ext uri="{BB962C8B-B14F-4D97-AF65-F5344CB8AC3E}">
        <p14:creationId xmlns:p14="http://schemas.microsoft.com/office/powerpoint/2010/main" val="3135853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10</a:t>
            </a:fld>
            <a:endParaRPr lang="cs-CZ" dirty="false"/>
          </a:p>
        </p:txBody>
      </p:sp>
    </p:spTree>
    <p:extLst>
      <p:ext uri="{BB962C8B-B14F-4D97-AF65-F5344CB8AC3E}">
        <p14:creationId xmlns:p14="http://schemas.microsoft.com/office/powerpoint/2010/main" val="113144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11</a:t>
            </a:fld>
            <a:endParaRPr lang="cs-CZ" dirty="false"/>
          </a:p>
        </p:txBody>
      </p:sp>
    </p:spTree>
    <p:extLst>
      <p:ext uri="{BB962C8B-B14F-4D97-AF65-F5344CB8AC3E}">
        <p14:creationId xmlns:p14="http://schemas.microsoft.com/office/powerpoint/2010/main" val="2080890236"/>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media/image1.png" Type="http://schemas.openxmlformats.org/officeDocument/2006/relationships/image" Id="rId2"/>
    <Relationship Target="../slideMasters/slideMaster2.xml" Type="http://schemas.openxmlformats.org/officeDocument/2006/relationships/slideMaster" Id="rId1"/>
</Relationships>

</file>

<file path=ppt/slideLayouts/_rels/slideLayout12.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3.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4.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5.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6.xml.rels><?xml version="1.0" encoding="UTF-8" standalone="yes"?>
<Relationships xmlns="http://schemas.openxmlformats.org/package/2006/relationships">
    <Relationship Target="../media/image2.jpeg" Type="http://schemas.openxmlformats.org/officeDocument/2006/relationships/image" Id="rId2"/>
    <Relationship Target="../slideMasters/slideMaster2.xml" Type="http://schemas.openxmlformats.org/officeDocument/2006/relationships/slideMaster" Id="rId1"/>
</Relationships>

</file>

<file path=ppt/slideLayouts/_rels/slideLayout17.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8.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19.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0.xml.rels><?xml version="1.0" encoding="UTF-8" standalone="yes"?>
<Relationships xmlns="http://schemas.openxmlformats.org/package/2006/relationships">
    <Relationship Target="../slideMasters/slideMaster2.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0826372"/>
      </p:ext>
    </p:extLst>
  </p:cSld>
  <p:clrMapOvr>
    <a:masterClrMapping/>
  </p:clrMapOvr>
  <p:extLst>
    <p:ext uri="{DCECCB84-F9BA-43D5-87BE-67443E8EF086}">
      <p15:sldGuideLst xmlns:p15="http://schemas.microsoft.com/office/powerpoint/2012/main">
        <p15:guide id="1" orient="horz" pos="482">
          <p15:clr>
            <a:srgbClr val="FBAE40"/>
          </p15:clr>
        </p15:guide>
      </p15:sldGuideLst>
    </p:ext>
  </p:extLst>
</p:sldLayout>
</file>

<file path=ppt/slideLayouts/slideLayout1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899748823"/>
      </p:ext>
    </p:extLst>
  </p:cSld>
  <p:clrMapOvr>
    <a:masterClrMapping/>
  </p:clrMapOvr>
</p:sldLayout>
</file>

<file path=ppt/slideLayouts/slideLayout1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973145524"/>
      </p:ext>
    </p:extLst>
  </p:cSld>
  <p:clrMapOvr>
    <a:masterClrMapping/>
  </p:clrMapOvr>
</p:sldLayout>
</file>

<file path=ppt/slideLayouts/slideLayout1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4126632072"/>
      </p:ext>
    </p:extLst>
  </p:cSld>
  <p:clrMapOvr>
    <a:masterClrMapping/>
  </p:clrMapOvr>
</p:sldLayout>
</file>

<file path=ppt/slideLayouts/slideLayout1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51798761"/>
      </p:ext>
    </p:extLst>
  </p:cSld>
  <p:clrMapOvr>
    <a:masterClrMapping/>
  </p:clrMapOvr>
</p:sldLayout>
</file>

<file path=ppt/slideLayouts/slideLayout1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872130"/>
      </p:ext>
    </p:extLst>
  </p:cSld>
  <p:clrMapOvr>
    <a:masterClrMapping/>
  </p:clrMapOvr>
</p:sldLayout>
</file>

<file path=ppt/slideLayouts/slideLayout1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170674977"/>
      </p:ext>
    </p:extLst>
  </p:cSld>
  <p:clrMapOvr>
    <a:masterClrMapping/>
  </p:clrMapOvr>
</p:sldLayout>
</file>

<file path=ppt/slideLayouts/slideLayout1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1138060779"/>
      </p:ext>
    </p:extLst>
  </p:cSld>
  <p:clrMapOvr>
    <a:masterClrMapping/>
  </p:clrMapOvr>
</p:sldLayout>
</file>

<file path=ppt/slideLayouts/slideLayout1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010711264"/>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2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319771827"/>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_rels/slideMaster2.xml.rels><?xml version="1.0" encoding="UTF-8" standalone="yes"?>
<Relationships xmlns="http://schemas.openxmlformats.org/package/2006/relationships">
    <Relationship Target="../slideLayouts/slideLayout18.xml" Type="http://schemas.openxmlformats.org/officeDocument/2006/relationships/slideLayout" Id="rId8"/>
    <Relationship Target="../slideLayouts/slideLayout13.xml" Type="http://schemas.openxmlformats.org/officeDocument/2006/relationships/slideLayout" Id="rId3"/>
    <Relationship Target="../slideLayouts/slideLayout17.xml" Type="http://schemas.openxmlformats.org/officeDocument/2006/relationships/slideLayout" Id="rId7"/>
    <Relationship Target="../slideLayouts/slideLayout12.xml" Type="http://schemas.openxmlformats.org/officeDocument/2006/relationships/slideLayout" Id="rId2"/>
    <Relationship Target="../slideLayouts/slideLayout11.xml" Type="http://schemas.openxmlformats.org/officeDocument/2006/relationships/slideLayout" Id="rId1"/>
    <Relationship Target="../slideLayouts/slideLayout16.xml" Type="http://schemas.openxmlformats.org/officeDocument/2006/relationships/slideLayout" Id="rId6"/>
    <Relationship Target="../theme/theme2.xml" Type="http://schemas.openxmlformats.org/officeDocument/2006/relationships/theme" Id="rId11"/>
    <Relationship Target="../slideLayouts/slideLayout15.xml" Type="http://schemas.openxmlformats.org/officeDocument/2006/relationships/slideLayout" Id="rId5"/>
    <Relationship Target="../slideLayouts/slideLayout20.xml" Type="http://schemas.openxmlformats.org/officeDocument/2006/relationships/slideLayout" Id="rId10"/>
    <Relationship Target="../slideLayouts/slideLayout14.xml" Type="http://schemas.openxmlformats.org/officeDocument/2006/relationships/slideLayout" Id="rId4"/>
    <Relationship Target="../slideLayouts/slideLayout1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sldNum="false"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Masters/slideMaster2.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24176011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3.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5.png" Type="http://schemas.openxmlformats.org/officeDocument/2006/relationships/image" Id="rId5"/>
    <Relationship Target="../media/image4.png" Type="http://schemas.openxmlformats.org/officeDocument/2006/relationships/image" Id="rId4"/>
</Relationships>

</file>

<file path=ppt/slides/_rels/slide10.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0.png" Type="http://schemas.openxmlformats.org/officeDocument/2006/relationships/image" Id="rId3"/>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png" Type="http://schemas.openxmlformats.org/officeDocument/2006/relationships/image" Id="rId3"/>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2.xml" Type="http://schemas.openxmlformats.org/officeDocument/2006/relationships/slideLayout" Id="rId1"/>
</Relationships>

</file>

<file path=ppt/slides/_rels/slide30.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32.xml.rels><?xml version="1.0" encoding="UTF-8" standalone="yes"?>
<Relationships xmlns="http://schemas.openxmlformats.org/package/2006/relationships">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Mode="External" Target="https://www.dotaceeu.cz/cs/evropske-fondy-v-cr/narodni-organ-pro-koordinaci/evaluace/knihovna-evaluaci" Type="http://schemas.openxmlformats.org/officeDocument/2006/relationships/hyperlink" Id="rId3"/>
    <Relationship Target="../notesSlides/notesSlide28.xml" Type="http://schemas.openxmlformats.org/officeDocument/2006/relationships/notesSlide" Id="rId2"/>
    <Relationship Target="../slideLayouts/slideLayout8.xml" Type="http://schemas.openxmlformats.org/officeDocument/2006/relationships/slideLayout" Id="rId1"/>
</Relationships>

</file>

<file path=ppt/slides/_rels/slide34.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8.xml" Type="http://schemas.openxmlformats.org/officeDocument/2006/relationships/slideLayout" Id="rId1"/>
</Relationships>

</file>

<file path=ppt/slides/_rels/slide35.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8.xml" Type="http://schemas.openxmlformats.org/officeDocument/2006/relationships/slideLayout" Id="rId1"/>
</Relationships>

</file>

<file path=ppt/slides/_rels/slide3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7.xml.rels><?xml version="1.0" encoding="UTF-8" standalone="yes"?>
<Relationships xmlns="http://schemas.openxmlformats.org/package/2006/relationships">
    <Relationship Target="../notesSlides/notesSlide31.xml" Type="http://schemas.openxmlformats.org/officeDocument/2006/relationships/notesSlide" Id="rId2"/>
    <Relationship Target="../slideLayouts/slideLayout12.xml" Type="http://schemas.openxmlformats.org/officeDocument/2006/relationships/slideLayout" Id="rId1"/>
</Relationships>

</file>

<file path=ppt/slides/_rels/slide38.xml.rels><?xml version="1.0" encoding="UTF-8" standalone="yes"?>
<Relationships xmlns="http://schemas.openxmlformats.org/package/2006/relationships">
    <Relationship Target="../notesSlides/notesSlide32.xml" Type="http://schemas.openxmlformats.org/officeDocument/2006/relationships/notesSlide" Id="rId2"/>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notesSlides/notesSlide33.xml" Type="http://schemas.openxmlformats.org/officeDocument/2006/relationships/notesSlid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Mode="External" Target="https://www.esfcr.cz/prehled-vyzev-opz-plus" Type="http://schemas.openxmlformats.org/officeDocument/2006/relationships/hyperlink" Id="rId3"/>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40.xml.rels><?xml version="1.0" encoding="UTF-8" standalone="yes"?>
<Relationships xmlns="http://schemas.openxmlformats.org/package/2006/relationships">
    <Relationship Target="../notesSlides/notesSlide34.xml" Type="http://schemas.openxmlformats.org/officeDocument/2006/relationships/notesSlid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notesSlides/notesSlide35.xml" Type="http://schemas.openxmlformats.org/officeDocument/2006/relationships/notesSlid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Mode="External" Target="https://iskp21.mssf.cz/" Type="http://schemas.openxmlformats.org/officeDocument/2006/relationships/hyperlink" Id="rId3"/>
    <Relationship Target="../notesSlides/notesSlide36.xml" Type="http://schemas.openxmlformats.org/officeDocument/2006/relationships/notesSlid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media/image6.png" Type="http://schemas.openxmlformats.org/officeDocument/2006/relationships/image" Id="rId3"/>
    <Relationship TargetMode="External" Target="https://www.esfcr.cz/hodnoceni-a-vyber-projektu-opz-plus" Type="http://schemas.openxmlformats.org/officeDocument/2006/relationships/hyperlink" Id="rId2"/>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notesSlides/notesSlide37.xml" Type="http://schemas.openxmlformats.org/officeDocument/2006/relationships/notesSlide" Id="rId2"/>
    <Relationship Target="../slideLayouts/slideLayout2.xml" Type="http://schemas.openxmlformats.org/officeDocument/2006/relationships/slideLayout" Id="rId1"/>
</Relationships>

</file>

<file path=ppt/slides/_rels/slide47.xml.rels><?xml version="1.0" encoding="UTF-8" standalone="yes"?>
<Relationships xmlns="http://schemas.openxmlformats.org/package/2006/relationships">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48.xml.rels><?xml version="1.0" encoding="UTF-8" standalone="yes"?>
<Relationships xmlns="http://schemas.openxmlformats.org/package/2006/relationships">
    <Relationship Target="../media/image13.png" Type="http://schemas.openxmlformats.org/officeDocument/2006/relationships/image" Id="rId3"/>
    <Relationship Target="../notesSlides/notesSlide38.xml" Type="http://schemas.openxmlformats.org/officeDocument/2006/relationships/notesSlide" Id="rId2"/>
    <Relationship Target="../slideLayouts/slideLayout2.xml" Type="http://schemas.openxmlformats.org/officeDocument/2006/relationships/slideLayout" Id="rId1"/>
    <Relationship Target="../media/hdphoto2.wdp" Type="http://schemas.microsoft.com/office/2007/relationships/hdphoto" Id="rId4"/>
</Relationships>

</file>

<file path=ppt/slides/_rels/slide49.xml.rels><?xml version="1.0" encoding="UTF-8" standalone="yes"?>
<Relationships xmlns="http://schemas.openxmlformats.org/package/2006/relationships">
    <Relationship Target="../media/image14.png" Type="http://schemas.openxmlformats.org/officeDocument/2006/relationships/image" Id="rId3"/>
    <Relationship Target="../notesSlides/notesSlide39.xml" Type="http://schemas.openxmlformats.org/officeDocument/2006/relationships/notesSlid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media/image7.png" Type="http://schemas.openxmlformats.org/officeDocument/2006/relationships/image" Id="rId3"/>
    <Relationship Target="../notesSlides/notesSlide5.xml" Type="http://schemas.openxmlformats.org/officeDocument/2006/relationships/notesSlide" Id="rId2"/>
    <Relationship Target="../slideLayouts/slideLayout2.xml" Type="http://schemas.openxmlformats.org/officeDocument/2006/relationships/slideLayout" Id="rId1"/>
    <Relationship TargetMode="External" Target="https://www.esfcr.cz/pravidla-pro-zadatele-a-prijemce-opz-plus/-/dokument/18400695" Type="http://schemas.openxmlformats.org/officeDocument/2006/relationships/hyperlink" Id="rId4"/>
</Relationships>

</file>

<file path=ppt/slides/_rels/slide50.xml.rels><?xml version="1.0" encoding="UTF-8" standalone="yes"?>
<Relationships xmlns="http://schemas.openxmlformats.org/package/2006/relationships">
    <Relationship Target="../media/image15.png" Type="http://schemas.openxmlformats.org/officeDocument/2006/relationships/image" Id="rId3"/>
    <Relationship Target="../notesSlides/notesSlide40.xml" Type="http://schemas.openxmlformats.org/officeDocument/2006/relationships/notesSlide" Id="rId2"/>
    <Relationship Target="../slideLayouts/slideLayout2.xml" Type="http://schemas.openxmlformats.org/officeDocument/2006/relationships/slideLayout" Id="rId1"/>
</Relationships>

</file>

<file path=ppt/slides/_rels/slide5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2.xml.rels><?xml version="1.0" encoding="UTF-8" standalone="yes"?>
<Relationships xmlns="http://schemas.openxmlformats.org/package/2006/relationships">
    <Relationship Target="../media/image16.png" Type="http://schemas.openxmlformats.org/officeDocument/2006/relationships/image" Id="rId3"/>
    <Relationship Target="../notesSlides/notesSlide41.xml" Type="http://schemas.openxmlformats.org/officeDocument/2006/relationships/notesSlide" Id="rId2"/>
    <Relationship Target="../slideLayouts/slideLayout2.xml" Type="http://schemas.openxmlformats.org/officeDocument/2006/relationships/slideLayout" Id="rId1"/>
    <Relationship TargetMode="External" Target="https://www.esfcr.cz/obvykle-ceny-a-mzdy-platy-opz" Type="http://schemas.openxmlformats.org/officeDocument/2006/relationships/hyperlink" Id="rId4"/>
</Relationships>

</file>

<file path=ppt/slides/_rels/slide5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4.xml.rels><?xml version="1.0" encoding="UTF-8" standalone="yes"?>
<Relationships xmlns="http://schemas.openxmlformats.org/package/2006/relationships">
    <Relationship Target="../media/image18.svg" Type="http://schemas.openxmlformats.org/officeDocument/2006/relationships/image" Id="rId3"/>
    <Relationship Target="../media/image17.png" Type="http://schemas.openxmlformats.org/officeDocument/2006/relationships/image" Id="rId2"/>
    <Relationship Target="../slideLayouts/slideLayout2.xml" Type="http://schemas.openxmlformats.org/officeDocument/2006/relationships/slideLayout" Id="rId1"/>
</Relationships>

</file>

<file path=ppt/slides/_rels/slide5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58.xml.rels><?xml version="1.0" encoding="UTF-8" standalone="yes"?>
<Relationships xmlns="http://schemas.openxmlformats.org/package/2006/relationships">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5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6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61.xml.rels><?xml version="1.0" encoding="UTF-8" standalone="yes"?>
<Relationships xmlns="http://schemas.openxmlformats.org/package/2006/relationships">
    <Relationship TargetMode="External" Target="https://www.esfcr.cz/klub-vyzvy-067-prevence-predcasnych-odchodu-ze-vzdelavani-2" Type="http://schemas.openxmlformats.org/officeDocument/2006/relationships/hyperlink" Id="rId3"/>
    <Relationship Target="../notesSlides/notesSlide42.xml" Type="http://schemas.openxmlformats.org/officeDocument/2006/relationships/notesSlide" Id="rId2"/>
    <Relationship Target="../slideLayouts/slideLayout2.xml" Type="http://schemas.openxmlformats.org/officeDocument/2006/relationships/slideLayout" Id="rId1"/>
    <Relationship TargetMode="External" Target="https://forum.esfcr.cz/" Type="http://schemas.openxmlformats.org/officeDocument/2006/relationships/hyperlink" Id="rId4"/>
</Relationships>

</file>

<file path=ppt/slides/_rels/slide62.xml.rels><?xml version="1.0" encoding="UTF-8" standalone="yes"?>
<Relationships xmlns="http://schemas.openxmlformats.org/package/2006/relationships">
    <Relationship Target="../media/image20.png" Type="http://schemas.openxmlformats.org/officeDocument/2006/relationships/image" Id="rId3"/>
    <Relationship Target="../notesSlides/notesSlide43.xml" Type="http://schemas.openxmlformats.org/officeDocument/2006/relationships/notesSlide" Id="rId2"/>
    <Relationship Target="../slideLayouts/slideLayout2.xml" Type="http://schemas.openxmlformats.org/officeDocument/2006/relationships/slideLayout" Id="rId1"/>
</Relationships>

</file>

<file path=ppt/slides/_rels/slide63.xml.rels><?xml version="1.0" encoding="UTF-8" standalone="yes"?>
<Relationships xmlns="http://schemas.openxmlformats.org/package/2006/relationships">
    <Relationship TargetMode="External" Target="mailto:hana.bartonickova@mpsv.cz" Type="http://schemas.openxmlformats.org/officeDocument/2006/relationships/hyperlink" Id="rId3"/>
    <Relationship Target="../notesSlides/notesSlide44.xml" Type="http://schemas.openxmlformats.org/officeDocument/2006/relationships/notesSlide" Id="rId2"/>
    <Relationship Target="../slideLayouts/slideLayout1.xml" Type="http://schemas.openxmlformats.org/officeDocument/2006/relationships/slideLayout" Id="rId1"/>
    <Relationship TargetMode="External" Target="mailto:lucie.sutorikova@mpsv.cz" Type="http://schemas.openxmlformats.org/officeDocument/2006/relationships/hyperlink" Id="rId4"/>
</Relationships>

</file>

<file path=ppt/slides/_rels/slide7.xml.rels><?xml version="1.0" encoding="UTF-8" standalone="yes"?>
<Relationships xmlns="http://schemas.openxmlformats.org/package/2006/relationships">
    <Relationship TargetMode="External" Target="https://www.esfcr.cz/pravidla-pro-zadatele-a-prijemce-opz-plus/-/dokument/18068507" Type="http://schemas.openxmlformats.org/officeDocument/2006/relationships/hyperlink"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8.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9.png" Type="http://schemas.openxmlformats.org/officeDocument/2006/relationships/image" Id="rId3"/>
    <Relationship Target="../notesSlides/notesSlide7.xml" Type="http://schemas.openxmlformats.org/officeDocument/2006/relationships/notesSlide" Id="rId2"/>
    <Relationship Target="../slideLayouts/slideLayout2.xml" Type="http://schemas.openxmlformats.org/officeDocument/2006/relationships/slideLayout" Id="rId1"/>
    <Relationship Target="../media/hdphoto1.wdp" Type="http://schemas.microsoft.com/office/2007/relationships/hdphoto" Id="rId4"/>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08768" y="1712505"/>
            <a:ext cx="7525197" cy="1848664"/>
          </a:xfrm>
        </p:spPr>
        <p:txBody>
          <a:bodyPr/>
          <a:lstStyle/>
          <a:p>
            <a:pP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žadatele  OPZ+</a:t>
            </a:r>
            <a:br>
              <a:rPr lang="cs-CZ" sz="3200" kern="1200" dirty="false">
                <a:latin typeface="+mn-lt"/>
                <a:ea typeface="+mn-ea"/>
                <a:cs typeface="+mn-cs"/>
              </a:rPr>
            </a:br>
            <a:endParaRPr lang="cs-CZ" sz="3200" kern="1200" dirty="false">
              <a:latin typeface="+mn-lt"/>
              <a:ea typeface="+mn-ea"/>
              <a:cs typeface="+mn-cs"/>
            </a:endParaRPr>
          </a:p>
        </p:txBody>
      </p:sp>
      <p:sp>
        <p:nvSpPr>
          <p:cNvPr id="6" name="Zástupný symbol pro text 5"/>
          <p:cNvSpPr>
            <a:spLocks noGrp="true"/>
          </p:cNvSpPr>
          <p:nvPr>
            <p:ph type="body" sz="quarter" idx="13"/>
          </p:nvPr>
        </p:nvSpPr>
        <p:spPr>
          <a:xfrm>
            <a:off x="1514079" y="3429000"/>
            <a:ext cx="7272000" cy="648072"/>
          </a:xfrm>
        </p:spPr>
        <p:txBody>
          <a:bodyPr anchor="t"/>
          <a:lstStyle/>
          <a:p>
            <a:r>
              <a:rPr lang="cs-CZ" b="true" dirty="false"/>
              <a:t>Výzva: 03_24_067</a:t>
            </a:r>
          </a:p>
          <a:p>
            <a:endParaRPr lang="cs-CZ" b="true" dirty="false"/>
          </a:p>
        </p:txBody>
      </p:sp>
      <p:pic>
        <p:nvPicPr>
          <p:cNvPr id="14" name="Zástupný symbol pro obrázek 13"/>
          <p:cNvPicPr>
            <a:picLocks noGrp="true" noChangeAspect="true"/>
          </p:cNvPicPr>
          <p:nvPr>
            <p:ph type="pic" sz="quarter" idx="15"/>
          </p:nvPr>
        </p:nvPicPr>
        <p:blipFill>
          <a:blip cstate="print" r:embed="rId3">
            <a:extLst>
              <a:ext uri="{28A0092B-C50C-407E-A947-70E740481C1C}">
                <a14:useLocalDpi xmlns:a14="http://schemas.microsoft.com/office/drawing/2010/main" val="0"/>
              </a:ext>
            </a:extLst>
          </a:blip>
          <a:stretch>
            <a:fillRect/>
          </a:stretch>
        </p:blipFill>
        <p:spPr>
          <a:xfrm>
            <a:off x="842440" y="2233249"/>
            <a:ext cx="540000" cy="540000"/>
          </a:xfrm>
        </p:spPr>
      </p:pic>
      <p:pic>
        <p:nvPicPr>
          <p:cNvPr id="15" name="Zástupný symbol pro obrázek 14"/>
          <p:cNvPicPr>
            <a:picLocks noGrp="true" noChangeAspect="true"/>
          </p:cNvPicPr>
          <p:nvPr>
            <p:ph type="pic" sz="quarter" idx="16"/>
          </p:nvPr>
        </p:nvPicPr>
        <p:blipFill>
          <a:blip cstate="print" r:embed="rId4">
            <a:extLst>
              <a:ext uri="{28A0092B-C50C-407E-A947-70E740481C1C}">
                <a14:useLocalDpi xmlns:a14="http://schemas.microsoft.com/office/drawing/2010/main" val="0"/>
              </a:ext>
            </a:extLst>
          </a:blip>
          <a:stretch>
            <a:fillRect/>
          </a:stretch>
        </p:blipFill>
        <p:spPr>
          <a:xfrm>
            <a:off x="843079" y="3429000"/>
            <a:ext cx="540000" cy="540000"/>
          </a:xfrm>
        </p:spPr>
      </p:pic>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1494029" y="566124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just">
              <a:lnSpc>
                <a:spcPct val="115000"/>
              </a:lnSpc>
            </a:pPr>
            <a:r>
              <a:rPr lang="cs-CZ" sz="2400" b="true" dirty="false"/>
              <a:t>Termíny: 28. 1. 2025 on-line, 24. 4. 2025 on-line </a:t>
            </a:r>
          </a:p>
        </p:txBody>
      </p:sp>
      <p:pic>
        <p:nvPicPr>
          <p:cNvPr id="9" name="Zástupný symbol pro obrázek 15">
            <a:extLst>
              <a:ext uri="{FF2B5EF4-FFF2-40B4-BE49-F238E27FC236}">
                <a16:creationId xmlns:a16="http://schemas.microsoft.com/office/drawing/2014/main" id="{D6F3D9D0-2903-4ECB-AC02-7643FF3A2220}"/>
              </a:ext>
            </a:extLst>
          </p:cNvPr>
          <p:cNvPicPr>
            <a:picLocks noGrp="true" noChangeAspect="true"/>
          </p:cNvPicPr>
          <p:nvPr>
            <p:ph type="pic" sz="quarter" idx="17"/>
          </p:nvPr>
        </p:nvPicPr>
        <p:blipFill>
          <a:blip cstate="print" r:embed="rId5">
            <a:extLst>
              <a:ext uri="{28A0092B-C50C-407E-A947-70E740481C1C}">
                <a14:useLocalDpi xmlns:a14="http://schemas.microsoft.com/office/drawing/2010/main" val="0"/>
              </a:ext>
            </a:extLst>
          </a:blip>
          <a:stretch>
            <a:fillRect/>
          </a:stretch>
        </p:blipFill>
        <p:spPr>
          <a:xfrm>
            <a:off x="817413" y="5661248"/>
            <a:ext cx="540000" cy="540000"/>
          </a:xfrm>
        </p:spPr>
      </p:pic>
      <p:sp>
        <p:nvSpPr>
          <p:cNvPr id="8" name="TextovéPole 7">
            <a:extLst>
              <a:ext uri="{FF2B5EF4-FFF2-40B4-BE49-F238E27FC236}">
                <a16:creationId xmlns:a16="http://schemas.microsoft.com/office/drawing/2014/main" id="{38AFD604-AFF2-4C6F-9E69-B7A2095BCA7C}"/>
              </a:ext>
            </a:extLst>
          </p:cNvPr>
          <p:cNvSpPr txBox="true"/>
          <p:nvPr/>
        </p:nvSpPr>
        <p:spPr>
          <a:xfrm>
            <a:off x="1508129" y="2773249"/>
            <a:ext cx="5800175" cy="461665"/>
          </a:xfrm>
          <a:prstGeom prst="rect">
            <a:avLst/>
          </a:prstGeom>
          <a:noFill/>
        </p:spPr>
        <p:txBody>
          <a:bodyPr wrap="square" rtlCol="false">
            <a:spAutoFit/>
          </a:bodyPr>
          <a:lstStyle/>
          <a:p>
            <a:r>
              <a:rPr lang="cs-CZ" sz="2400" dirty="false"/>
              <a:t>Informace o výzvě</a:t>
            </a:r>
          </a:p>
        </p:txBody>
      </p:sp>
      <p:sp>
        <p:nvSpPr>
          <p:cNvPr id="10" name="Zástupný symbol pro text 5">
            <a:extLst>
              <a:ext uri="{FF2B5EF4-FFF2-40B4-BE49-F238E27FC236}">
                <a16:creationId xmlns:a16="http://schemas.microsoft.com/office/drawing/2014/main" id="{6FE3D83B-AB99-48A0-8FF7-41B78BBEE11F}"/>
              </a:ext>
            </a:extLst>
          </p:cNvPr>
          <p:cNvSpPr txBox="true">
            <a:spLocks/>
          </p:cNvSpPr>
          <p:nvPr/>
        </p:nvSpPr>
        <p:spPr>
          <a:xfrm>
            <a:off x="1514079" y="3753036"/>
            <a:ext cx="6370289" cy="1692188"/>
          </a:xfrm>
          <a:prstGeom prst="rect">
            <a:avLst/>
          </a:prstGeom>
        </p:spPr>
        <p:txBody>
          <a:bodyPr vert="horz" lIns="36000" tIns="0" rIns="36000" bIns="0" rtlCol="false" anchor="t"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r>
              <a:rPr lang="cs-CZ" b="true" dirty="false"/>
            </a:br>
            <a:r>
              <a:rPr lang="cs-CZ" b="true" dirty="false">
                <a:effectLst/>
                <a:latin typeface="Arial" panose="020B0604020202020204" pitchFamily="34" charset="0"/>
                <a:ea typeface="Calibri" panose="020F0502020204030204" pitchFamily="34" charset="0"/>
              </a:rPr>
              <a:t>Prevence předčasných odchodů ze vzdělávání (2)</a:t>
            </a:r>
            <a:endParaRPr lang="cs-CZ" b="true" dirty="false"/>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43F42B-8A1B-4D58-94AD-CC838C9B2778}"/>
              </a:ext>
            </a:extLst>
          </p:cNvPr>
          <p:cNvSpPr>
            <a:spLocks noGrp="true"/>
          </p:cNvSpPr>
          <p:nvPr>
            <p:ph type="title"/>
          </p:nvPr>
        </p:nvSpPr>
        <p:spPr/>
        <p:txBody>
          <a:bodyPr/>
          <a:lstStyle/>
          <a:p>
            <a:r>
              <a:rPr lang="cs-CZ" dirty="false"/>
              <a:t>Oprávnění žadatelé  2/2</a:t>
            </a:r>
          </a:p>
        </p:txBody>
      </p:sp>
      <p:sp>
        <p:nvSpPr>
          <p:cNvPr id="3" name="Zástupný obsah 2">
            <a:extLst>
              <a:ext uri="{FF2B5EF4-FFF2-40B4-BE49-F238E27FC236}">
                <a16:creationId xmlns:a16="http://schemas.microsoft.com/office/drawing/2014/main" id="{0F7D70DE-EAB1-420B-BA37-3E750EEDF3AA}"/>
              </a:ext>
            </a:extLst>
          </p:cNvPr>
          <p:cNvSpPr>
            <a:spLocks noGrp="true"/>
          </p:cNvSpPr>
          <p:nvPr>
            <p:ph idx="1"/>
          </p:nvPr>
        </p:nvSpPr>
        <p:spPr/>
        <p:txBody>
          <a:bodyPr/>
          <a:lstStyle/>
          <a:p>
            <a:pPr marL="0" indent="0" algn="just">
              <a:lnSpc>
                <a:spcPct val="110000"/>
              </a:lnSpc>
              <a:spcBef>
                <a:spcPts val="0"/>
              </a:spcBef>
              <a:spcAft>
                <a:spcPts val="0"/>
              </a:spcAft>
              <a:buNone/>
            </a:pPr>
            <a:r>
              <a:rPr lang="cs-CZ" sz="18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 tuto výzvu </a:t>
            </a:r>
            <a:r>
              <a:rPr lang="cs-CZ" sz="1800" b="true" dirty="false">
                <a:solidFill>
                  <a:schemeClr val="accent1"/>
                </a:solidFill>
                <a:latin typeface="Arial" panose="020B0604020202020204" pitchFamily="34" charset="0"/>
                <a:ea typeface="Calibri" panose="020F0502020204030204" pitchFamily="34" charset="0"/>
                <a:cs typeface="Arial" panose="020B0604020202020204" pitchFamily="34" charset="0"/>
              </a:rPr>
              <a:t>nemohou být oprávněnými </a:t>
            </a:r>
            <a:r>
              <a:rPr lang="cs-CZ" sz="18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žadateli :</a:t>
            </a:r>
          </a:p>
          <a:p>
            <a:pPr algn="just">
              <a:lnSpc>
                <a:spcPct val="110000"/>
              </a:lnSpc>
            </a:pPr>
            <a:r>
              <a:rPr lang="cs-CZ" sz="1800" dirty="false">
                <a:solidFill>
                  <a:schemeClr val="accent1"/>
                </a:solidFill>
                <a:latin typeface="Arial" panose="020B0604020202020204" pitchFamily="34" charset="0"/>
                <a:ea typeface="Calibri" panose="020F0502020204030204" pitchFamily="34" charset="0"/>
                <a:cs typeface="Arial" panose="020B0604020202020204" pitchFamily="34" charset="0"/>
              </a:rPr>
              <a:t>P</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rávnické osoby </a:t>
            </a:r>
            <a:r>
              <a:rPr lang="cs-CZ" sz="18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vykonávající činnost školy a školského zařízení</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zapsané ve školském rejstříku dle zákona č. 561/2004 Sb., o předškolním, základním, středním, vyšším odborném a jiném vzdělávání (školský zákon).</a:t>
            </a:r>
            <a:endParaRPr lang="cs-CZ" sz="1800" dirty="false"/>
          </a:p>
        </p:txBody>
      </p:sp>
    </p:spTree>
    <p:extLst>
      <p:ext uri="{BB962C8B-B14F-4D97-AF65-F5344CB8AC3E}">
        <p14:creationId xmlns:p14="http://schemas.microsoft.com/office/powerpoint/2010/main" val="243944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Partnerství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916832"/>
            <a:ext cx="8424000" cy="5040560"/>
          </a:xfrm>
        </p:spPr>
        <p:txBody>
          <a:bodyPr/>
          <a:lstStyle/>
          <a:p>
            <a:pPr algn="just">
              <a:lnSpc>
                <a:spcPct val="110000"/>
              </a:lnSpc>
            </a:pPr>
            <a:r>
              <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Obecná definice oprávněných partnerů je vysvětlena ve výzvě v bodě 3.4.</a:t>
            </a:r>
          </a:p>
          <a:p>
            <a:pPr algn="just">
              <a:lnSpc>
                <a:spcPct val="110000"/>
              </a:lnSpc>
            </a:pPr>
            <a:r>
              <a:rPr lang="cs-CZ" sz="1800" dirty="false">
                <a:effectLst/>
                <a:latin typeface="Arial" panose="020B0604020202020204" pitchFamily="34" charset="0"/>
                <a:ea typeface="Calibri" panose="020F0502020204030204" pitchFamily="34" charset="0"/>
                <a:cs typeface="Arial" panose="020B0604020202020204" pitchFamily="34" charset="0"/>
              </a:rPr>
              <a:t>Ve výzvě je možné </a:t>
            </a:r>
            <a:r>
              <a:rPr lang="cs-CZ" sz="1800" b="true" dirty="false">
                <a:effectLst/>
                <a:latin typeface="Arial" panose="020B0604020202020204" pitchFamily="34" charset="0"/>
                <a:ea typeface="Calibri" panose="020F0502020204030204" pitchFamily="34" charset="0"/>
                <a:cs typeface="Arial" panose="020B0604020202020204" pitchFamily="34" charset="0"/>
              </a:rPr>
              <a:t>partnerství s finančním příspěvkem i bez finančního příspěvku</a:t>
            </a:r>
            <a:r>
              <a:rPr lang="cs-CZ" sz="1800" dirty="false">
                <a:effectLst/>
                <a:latin typeface="Arial" panose="020B0604020202020204" pitchFamily="34" charset="0"/>
                <a:ea typeface="Calibri" panose="020F0502020204030204" pitchFamily="34" charset="0"/>
                <a:cs typeface="Arial" panose="020B0604020202020204" pitchFamily="34" charset="0"/>
              </a:rPr>
              <a:t>. </a:t>
            </a:r>
          </a:p>
          <a:p>
            <a:pPr algn="just">
              <a:lnSpc>
                <a:spcPct val="110000"/>
              </a:lnSpc>
            </a:pPr>
            <a:r>
              <a:rPr lang="cs-CZ" sz="1800" dirty="false">
                <a:latin typeface="Arial" panose="020B0604020202020204" pitchFamily="34" charset="0"/>
              </a:rPr>
              <a:t>Partneři se mohou podílet na realizaci všech aktivit podporovaných ve výzvě</a:t>
            </a:r>
            <a:r>
              <a:rPr lang="cs-CZ" sz="1800" dirty="false">
                <a:effectLst/>
                <a:latin typeface="Arial" panose="020B0604020202020204" pitchFamily="34" charset="0"/>
                <a:ea typeface="Calibri" panose="020F0502020204030204" pitchFamily="34" charset="0"/>
                <a:cs typeface="Arial" panose="020B0604020202020204" pitchFamily="34" charset="0"/>
              </a:rPr>
              <a:t>.</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pPr>
            <a:r>
              <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Pro tuto výzvu jsou oprávněnými partnery všechny subjekty, které mohou být ve výzvě žadatelem a dále </a:t>
            </a:r>
            <a:r>
              <a:rPr lang="cs-CZ" sz="18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školy a školská zařízení, </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tj. právnické osoby vykonávající činnost školy a školského zařízení zapsané ve školském rejstříku dle zákona č. 561/2004 Sb., o předškolním, základním, středním, vyšším odborném a jiném vzdělávání (školský zákon).</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Obrázek 3">
            <a:extLst>
              <a:ext uri="{FF2B5EF4-FFF2-40B4-BE49-F238E27FC236}">
                <a16:creationId xmlns:a16="http://schemas.microsoft.com/office/drawing/2014/main" id="{61197685-F884-4051-B4DC-5012926C145B}"/>
              </a:ext>
            </a:extLst>
          </p:cNvPr>
          <p:cNvPicPr>
            <a:picLocks noChangeAspect="true"/>
          </p:cNvPicPr>
          <p:nvPr/>
        </p:nvPicPr>
        <p:blipFill>
          <a:blip r:embed="rId3"/>
          <a:stretch>
            <a:fillRect/>
          </a:stretch>
        </p:blipFill>
        <p:spPr>
          <a:xfrm>
            <a:off x="7060200" y="44686"/>
            <a:ext cx="2016224" cy="1035314"/>
          </a:xfrm>
          <a:prstGeom prst="rect">
            <a:avLst/>
          </a:prstGeom>
        </p:spPr>
      </p:pic>
    </p:spTree>
    <p:extLst>
      <p:ext uri="{BB962C8B-B14F-4D97-AF65-F5344CB8AC3E}">
        <p14:creationId xmlns:p14="http://schemas.microsoft.com/office/powerpoint/2010/main" val="185933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Cílové skupiny 1/3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59998" y="1484784"/>
            <a:ext cx="8424001" cy="4824536"/>
          </a:xfrm>
        </p:spPr>
        <p:txBody>
          <a:bodyPr/>
          <a:lstStyle/>
          <a:p>
            <a:pPr marL="0" indent="0" algn="just">
              <a:lnSpc>
                <a:spcPct val="100000"/>
              </a:lnSpc>
              <a:buNone/>
            </a:pPr>
            <a:r>
              <a:rPr lang="cs-CZ" sz="1800" b="true" dirty="false">
                <a:effectLst/>
                <a:latin typeface="Arial" panose="020B0604020202020204" pitchFamily="34" charset="0"/>
                <a:ea typeface="Calibri" panose="020F0502020204030204" pitchFamily="34" charset="0"/>
              </a:rPr>
              <a:t>1. Poskytovatelé a zadavatelé sociálních služeb, služeb pro rodiny a děti </a:t>
            </a:r>
            <a:br>
              <a:rPr lang="cs-CZ" sz="1800" b="true" dirty="false">
                <a:effectLst/>
                <a:latin typeface="Arial" panose="020B0604020202020204" pitchFamily="34" charset="0"/>
                <a:ea typeface="Calibri" panose="020F0502020204030204" pitchFamily="34" charset="0"/>
              </a:rPr>
            </a:br>
            <a:r>
              <a:rPr lang="cs-CZ" sz="1800" b="true" dirty="false">
                <a:effectLst/>
                <a:latin typeface="Arial" panose="020B0604020202020204" pitchFamily="34" charset="0"/>
                <a:ea typeface="Calibri" panose="020F0502020204030204" pitchFamily="34" charset="0"/>
              </a:rPr>
              <a:t>a dalších služeb na podporu sociálního začleňování</a:t>
            </a: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poskytovatelé sociálních služeb zapsaní v registru poskytovatelů sociálních služeb dle zákona č. 108/2006 Sb., o sociálních službách,</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poskytovatelé služeb sociálně-právní ochrany dětí dle zákona č. 359/1999 Sb. o sociálně-právní ochraně dětí,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pracovníci krajských a obecních úřadů, kteří působí v oblasti sociálních služeb a sociálního začleňování,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další organizace působící v oblasti podpory sociálního začleňování,</a:t>
            </a:r>
          </a:p>
          <a:p>
            <a:pPr algn="just">
              <a:lnSpc>
                <a:spcPct val="100000"/>
              </a:lnSpc>
              <a:spcBef>
                <a:spcPts val="0"/>
              </a:spcBef>
              <a:spcAft>
                <a:spcPts val="0"/>
              </a:spcAft>
              <a:buFont typeface="Arial" panose="020B0604020202020204" pitchFamily="34" charset="0"/>
              <a:buChar char="•"/>
            </a:pPr>
            <a:r>
              <a:rPr lang="cs-CZ" sz="1800" dirty="false">
                <a:effectLst/>
                <a:latin typeface="Arial" panose="020B0604020202020204" pitchFamily="34" charset="0"/>
                <a:ea typeface="Calibri" panose="020F0502020204030204" pitchFamily="34" charset="0"/>
              </a:rPr>
              <a:t>zaměstnanci poskytovatelů služeb a dalších organizací působících v oblasti podpory sociálního začleňování.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lnSpc>
                <a:spcPct val="100000"/>
              </a:lnSpc>
              <a:buAutoNum type="arabicPeriod"/>
            </a:pPr>
            <a:endParaRPr lang="cs-CZ" sz="1800" b="true" dirty="false">
              <a:effectLst/>
              <a:latin typeface="Arial" panose="020B0604020202020204" pitchFamily="34" charset="0"/>
              <a:ea typeface="Calibri" panose="020F0502020204030204" pitchFamily="34" charset="0"/>
            </a:endParaRPr>
          </a:p>
          <a:p>
            <a:pPr marL="0" indent="0" algn="just">
              <a:lnSpc>
                <a:spcPct val="100000"/>
              </a:lnSpc>
              <a:spcAft>
                <a:spcPts val="900"/>
              </a:spcAft>
              <a:buNone/>
            </a:pPr>
            <a:r>
              <a:rPr lang="cs-CZ" sz="1800" b="true" dirty="false">
                <a:latin typeface="+mj-lt"/>
              </a:rPr>
              <a:t>2. </a:t>
            </a:r>
            <a:r>
              <a:rPr lang="cs-CZ" sz="1800" b="true" dirty="false">
                <a:effectLst/>
                <a:latin typeface="Arial" panose="020B0604020202020204" pitchFamily="34" charset="0"/>
                <a:ea typeface="Calibri" panose="020F0502020204030204" pitchFamily="34" charset="0"/>
              </a:rPr>
              <a:t>Náhradní rodiče</a:t>
            </a:r>
            <a:endParaRPr lang="cs-CZ" sz="1800" b="true" dirty="false">
              <a:effectLst/>
              <a:latin typeface="+mj-lt"/>
              <a:ea typeface="Calibri" panose="020F0502020204030204" pitchFamily="34" charset="0"/>
            </a:endParaRPr>
          </a:p>
          <a:p>
            <a:pPr algn="just">
              <a:lnSpc>
                <a:spcPct val="100000"/>
              </a:lnSpc>
              <a:spcBef>
                <a:spcPts val="0"/>
              </a:spcBef>
              <a:spcAft>
                <a:spcPts val="0"/>
              </a:spcAft>
              <a:buFont typeface="Arial" panose="020B0604020202020204" pitchFamily="34" charset="0"/>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adoptivní rodiče,</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pěstouni včetně pěstounů na přechodnou dobu,</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buFont typeface="Arial" panose="020B0604020202020204" pitchFamily="34" charset="0"/>
              <a:buChar char="•"/>
            </a:pPr>
            <a:r>
              <a:rPr lang="cs-CZ" sz="1800" dirty="false">
                <a:effectLst/>
                <a:latin typeface="Arial" panose="020B0604020202020204" pitchFamily="34" charset="0"/>
                <a:ea typeface="Calibri" panose="020F0502020204030204" pitchFamily="34" charset="0"/>
              </a:rPr>
              <a:t>poručníci, pokud o dítě osobně pečují.</a:t>
            </a:r>
          </a:p>
          <a:p>
            <a:pPr marL="0" indent="0">
              <a:lnSpc>
                <a:spcPct val="100000"/>
              </a:lnSpc>
              <a:spcBef>
                <a:spcPts val="0"/>
              </a:spcBef>
              <a:spcAft>
                <a:spcPts val="0"/>
              </a:spcAft>
              <a:buNone/>
            </a:pPr>
            <a:endParaRPr lang="cs-CZ" sz="1800" dirty="false">
              <a:latin typeface="Arial" panose="020B0604020202020204" pitchFamily="34" charset="0"/>
              <a:cs typeface="Arial" panose="020B0604020202020204" pitchFamily="34" charset="0"/>
            </a:endParaRPr>
          </a:p>
          <a:p>
            <a:pPr marL="0" indent="0" algn="just">
              <a:lnSpc>
                <a:spcPct val="100000"/>
              </a:lnSpc>
              <a:buNone/>
            </a:pPr>
            <a:endParaRPr lang="cs-CZ" sz="1550" dirty="fal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6719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Cílové skupiny 2/3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marL="0" indent="0" algn="just">
              <a:lnSpc>
                <a:spcPct val="100000"/>
              </a:lnSpc>
              <a:spcBef>
                <a:spcPts val="0"/>
              </a:spcBef>
              <a:spcAft>
                <a:spcPts val="0"/>
              </a:spcAft>
              <a:buNone/>
            </a:pPr>
            <a:r>
              <a:rPr lang="cs-CZ" sz="1800" b="true" dirty="false">
                <a:solidFill>
                  <a:schemeClr val="accent1"/>
                </a:solidFill>
                <a:latin typeface="Arial" panose="020B0604020202020204" pitchFamily="34" charset="0"/>
                <a:ea typeface="Calibri" panose="020F0502020204030204" pitchFamily="34" charset="0"/>
              </a:rPr>
              <a:t>3</a:t>
            </a:r>
            <a:r>
              <a:rPr lang="cs-CZ" sz="1800" b="true" dirty="false">
                <a:solidFill>
                  <a:schemeClr val="accent1"/>
                </a:solidFill>
                <a:effectLst/>
                <a:latin typeface="Arial" panose="020B0604020202020204" pitchFamily="34" charset="0"/>
                <a:ea typeface="Calibri" panose="020F0502020204030204" pitchFamily="34" charset="0"/>
              </a:rPr>
              <a:t>. Osoby vyrůstající v náhradní rodinné péči </a:t>
            </a:r>
          </a:p>
          <a:p>
            <a:pPr lvl="0"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osoby svěřené do péče jiné osoby, v pěstounské péči, v pěstounské péči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 přechodnou dobu, v poručenství, pokud poručník o dítě osobně pečuje,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osoby osvojené,</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rPr>
              <a:t>osoby odcházející z náhradní rodinné péče.</a:t>
            </a:r>
          </a:p>
          <a:p>
            <a:pPr marL="0" indent="0" algn="just">
              <a:lnSpc>
                <a:spcPct val="100000"/>
              </a:lnSpc>
              <a:buNone/>
            </a:pPr>
            <a:endParaRPr lang="cs-CZ" sz="1800" b="true" dirty="false">
              <a:latin typeface="Arial" panose="020B0604020202020204" pitchFamily="34" charset="0"/>
              <a:ea typeface="Calibri" panose="020F0502020204030204" pitchFamily="34" charset="0"/>
            </a:endParaRPr>
          </a:p>
          <a:p>
            <a:pPr marL="0" indent="0" algn="just">
              <a:lnSpc>
                <a:spcPct val="100000"/>
              </a:lnSpc>
              <a:spcBef>
                <a:spcPts val="0"/>
              </a:spcBef>
              <a:spcAft>
                <a:spcPts val="0"/>
              </a:spcAft>
              <a:buNone/>
            </a:pPr>
            <a:r>
              <a:rPr lang="cs-CZ" sz="1800" b="true" dirty="false">
                <a:latin typeface="Arial" panose="020B0604020202020204" pitchFamily="34" charset="0"/>
                <a:ea typeface="Calibri" panose="020F0502020204030204" pitchFamily="34" charset="0"/>
              </a:rPr>
              <a:t>4</a:t>
            </a:r>
            <a:r>
              <a:rPr lang="cs-CZ" sz="1800" b="true" dirty="false">
                <a:solidFill>
                  <a:schemeClr val="accent1"/>
                </a:solidFill>
                <a:latin typeface="Arial" panose="020B0604020202020204" pitchFamily="34" charset="0"/>
                <a:ea typeface="Calibri" panose="020F0502020204030204" pitchFamily="34" charset="0"/>
              </a:rPr>
              <a:t>. </a:t>
            </a:r>
            <a:r>
              <a:rPr lang="cs-CZ" sz="1800" b="true" dirty="false">
                <a:solidFill>
                  <a:schemeClr val="accent1"/>
                </a:solidFill>
                <a:effectLst/>
                <a:latin typeface="Arial" panose="020B0604020202020204" pitchFamily="34" charset="0"/>
                <a:ea typeface="Calibri" panose="020F0502020204030204" pitchFamily="34" charset="0"/>
              </a:rPr>
              <a:t>Rodiče, děti a mladí dospělí v nepříznivé sociální situaci </a:t>
            </a:r>
          </a:p>
          <a:p>
            <a:pPr marL="0" indent="0">
              <a:lnSpc>
                <a:spcPct val="100000"/>
              </a:lnSpc>
              <a:spcBef>
                <a:spcPts val="0"/>
              </a:spcBef>
              <a:spcAft>
                <a:spcPts val="0"/>
              </a:spcAft>
              <a:buNone/>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Pro účely této výzvy se rozumí: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děti vyrůstající v prostředí biologické rodiny, které potřebují podporu v naplnění svých potřeb, zejména na úrovní preventivní,</a:t>
            </a: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rPr>
              <a:t>rodiče v nepříznivé situaci a další osoby vykonávající péči o dítě (např. prarodiče, partneři rodičů); vyjma náhradních rodičů.</a:t>
            </a:r>
            <a:endParaRPr lang="cs-CZ" sz="1800" b="true" dirty="false">
              <a:solidFill>
                <a:schemeClr val="accent1"/>
              </a:solidFill>
              <a:latin typeface="Arial" panose="020B0604020202020204" pitchFamily="34" charset="0"/>
              <a:ea typeface="Calibri" panose="020F0502020204030204" pitchFamily="34" charset="0"/>
            </a:endParaRPr>
          </a:p>
          <a:p>
            <a:pPr marL="0" indent="0" algn="just">
              <a:lnSpc>
                <a:spcPct val="100000"/>
              </a:lnSpc>
              <a:spcBef>
                <a:spcPts val="0"/>
              </a:spcBef>
              <a:spcAft>
                <a:spcPts val="0"/>
              </a:spcAft>
              <a:buNone/>
            </a:pPr>
            <a:endParaRPr lang="cs-CZ" sz="1800" b="true" dirty="false">
              <a:solidFill>
                <a:schemeClr val="accent1"/>
              </a:solidFill>
              <a:latin typeface="Arial" panose="020B0604020202020204" pitchFamily="34" charset="0"/>
              <a:ea typeface="Calibri" panose="020F0502020204030204" pitchFamily="34" charset="0"/>
            </a:endParaRPr>
          </a:p>
          <a:p>
            <a:pPr marL="0" indent="0" algn="just">
              <a:lnSpc>
                <a:spcPct val="100000"/>
              </a:lnSpc>
              <a:spcBef>
                <a:spcPts val="0"/>
              </a:spcBef>
              <a:spcAft>
                <a:spcPts val="0"/>
              </a:spcAft>
              <a:buNone/>
            </a:pPr>
            <a:r>
              <a:rPr lang="cs-CZ" sz="1800" b="true" dirty="false">
                <a:solidFill>
                  <a:schemeClr val="accent1"/>
                </a:solidFill>
                <a:latin typeface="Arial" panose="020B0604020202020204" pitchFamily="34" charset="0"/>
                <a:ea typeface="Calibri" panose="020F0502020204030204" pitchFamily="34" charset="0"/>
              </a:rPr>
              <a:t>5. </a:t>
            </a:r>
            <a:r>
              <a:rPr lang="cs-CZ" sz="1800" b="true" dirty="false">
                <a:solidFill>
                  <a:schemeClr val="accent1"/>
                </a:solidFill>
                <a:effectLst/>
                <a:latin typeface="Arial" panose="020B0604020202020204" pitchFamily="34" charset="0"/>
                <a:ea typeface="Times New Roman" panose="02020603050405020304" pitchFamily="18" charset="0"/>
              </a:rPr>
              <a:t>Osoby ohrožené umístěním nebo umístěné v </a:t>
            </a:r>
            <a:r>
              <a:rPr lang="cs-CZ" sz="1800" b="true" dirty="false">
                <a:solidFill>
                  <a:schemeClr val="accent1"/>
                </a:solidFill>
                <a:effectLst/>
                <a:latin typeface="Arial" panose="020B0604020202020204" pitchFamily="34" charset="0"/>
                <a:ea typeface="Calibri" panose="020F0502020204030204" pitchFamily="34" charset="0"/>
              </a:rPr>
              <a:t>institucionálních zařízeních</a:t>
            </a: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latin typeface="Arial" panose="020B0604020202020204" pitchFamily="34" charset="0"/>
                <a:ea typeface="Calibri" panose="020F0502020204030204" pitchFamily="34" charset="0"/>
                <a:cs typeface="Arial" panose="020B0604020202020204" pitchFamily="34" charset="0"/>
              </a:rPr>
              <a:t>o</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soby, u kterých hrozí, že budou umístěny v zařízení pro výkon ústavní </a:t>
            </a:r>
            <a:b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nebo ochranné výchovy,</a:t>
            </a: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osoby v zařízení pro výkon ústavní nebo ochranné výchovy,</a:t>
            </a:r>
            <a:endParaRPr lang="cs-CZ" sz="18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buFont typeface="Arial" panose="020B0604020202020204" pitchFamily="34" charset="0"/>
              <a:buChar char="•"/>
            </a:pPr>
            <a:r>
              <a:rPr lang="cs-CZ" sz="1800" dirty="false">
                <a:solidFill>
                  <a:schemeClr val="accent1"/>
                </a:solidFill>
                <a:effectLst/>
                <a:latin typeface="Arial" panose="020B0604020202020204" pitchFamily="34" charset="0"/>
                <a:ea typeface="Calibri" panose="020F0502020204030204" pitchFamily="34" charset="0"/>
              </a:rPr>
              <a:t>osoby opouštějící zařízení pro výkon ústavní nebo ochranné výchovy.</a:t>
            </a:r>
          </a:p>
          <a:p>
            <a:pPr marL="1073150" indent="-447675" algn="just">
              <a:lnSpc>
                <a:spcPct val="100000"/>
              </a:lnSpc>
              <a:spcBef>
                <a:spcPts val="0"/>
              </a:spcBef>
            </a:pPr>
            <a:endParaRPr lang="cs-CZ" sz="1550" b="true" dirty="false">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62366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Cílové skupiny 3/3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56792"/>
            <a:ext cx="8424000" cy="5301208"/>
          </a:xfrm>
        </p:spPr>
        <p:txBody>
          <a:bodyPr/>
          <a:lstStyle/>
          <a:p>
            <a:pPr marL="0" indent="0" algn="just">
              <a:lnSpc>
                <a:spcPct val="100000"/>
              </a:lnSpc>
              <a:spcBef>
                <a:spcPts val="0"/>
              </a:spcBef>
              <a:buNone/>
            </a:pPr>
            <a:r>
              <a:rPr lang="cs-CZ" sz="1800" b="true" dirty="false">
                <a:latin typeface="Arial" panose="020B0604020202020204" pitchFamily="34" charset="0"/>
                <a:ea typeface="Calibri" panose="020F0502020204030204" pitchFamily="34" charset="0"/>
              </a:rPr>
              <a:t>6. </a:t>
            </a:r>
            <a:r>
              <a:rPr lang="cs-CZ" sz="1800" b="true" dirty="false">
                <a:effectLst/>
                <a:latin typeface="Arial" panose="020B0604020202020204" pitchFamily="34" charset="0"/>
                <a:ea typeface="Calibri" panose="020F0502020204030204" pitchFamily="34" charset="0"/>
              </a:rPr>
              <a:t>Dobrovolníci působící v oblasti sociálních služeb a sociální integrace</a:t>
            </a:r>
          </a:p>
          <a:p>
            <a:pPr algn="just">
              <a:lnSpc>
                <a:spcPct val="100000"/>
              </a:lnSpc>
              <a:spcBef>
                <a:spcPts val="0"/>
              </a:spcBef>
              <a:buFont typeface="Arial" panose="020B0604020202020204" pitchFamily="34" charset="0"/>
              <a:buChar char="•"/>
            </a:pPr>
            <a:r>
              <a:rPr lang="cs-CZ" sz="1800" dirty="false">
                <a:effectLst/>
                <a:latin typeface="Arial" panose="020B0604020202020204" pitchFamily="34" charset="0"/>
                <a:ea typeface="Calibri" panose="020F0502020204030204" pitchFamily="34" charset="0"/>
              </a:rPr>
              <a:t>Dobrovolníci podle § 115 odst. 2 zákona č. 108/2006 Sb., o sociálních službách, a podle § 3 zákona č. 198/2002 Sb., o dobrovolnické službě a další dobrovolníci, kteří mají uzavřenou smlouvu o dobrovolné činnosti dle platné legislativy ČR.</a:t>
            </a:r>
          </a:p>
          <a:p>
            <a:pPr marL="0" indent="0" algn="just">
              <a:lnSpc>
                <a:spcPct val="100000"/>
              </a:lnSpc>
              <a:spcBef>
                <a:spcPts val="0"/>
              </a:spcBef>
              <a:buNone/>
            </a:pPr>
            <a:endParaRPr lang="cs-CZ" sz="1800" dirty="false">
              <a:effectLst/>
              <a:latin typeface="Arial" panose="020B0604020202020204" pitchFamily="34" charset="0"/>
              <a:ea typeface="Calibri" panose="020F0502020204030204" pitchFamily="34" charset="0"/>
            </a:endParaRPr>
          </a:p>
          <a:p>
            <a:pPr marL="0" indent="0" algn="just">
              <a:lnSpc>
                <a:spcPct val="100000"/>
              </a:lnSpc>
              <a:spcBef>
                <a:spcPts val="0"/>
              </a:spcBef>
              <a:buNone/>
            </a:pPr>
            <a:r>
              <a:rPr lang="cs-CZ" sz="1800" b="true" dirty="false">
                <a:latin typeface="Arial" panose="020B0604020202020204" pitchFamily="34" charset="0"/>
                <a:ea typeface="Calibri" panose="020F0502020204030204" pitchFamily="34" charset="0"/>
              </a:rPr>
              <a:t>7. </a:t>
            </a:r>
            <a:r>
              <a:rPr lang="cs-CZ" sz="1800" b="true" dirty="false">
                <a:effectLst/>
                <a:latin typeface="Arial" panose="020B0604020202020204" pitchFamily="34" charset="0"/>
                <a:ea typeface="Calibri" panose="020F0502020204030204" pitchFamily="34" charset="0"/>
              </a:rPr>
              <a:t>Veřejnost</a:t>
            </a:r>
          </a:p>
          <a:p>
            <a:pPr algn="just">
              <a:lnSpc>
                <a:spcPct val="100000"/>
              </a:lnSpc>
              <a:spcBef>
                <a:spcPts val="0"/>
              </a:spcBef>
              <a:buFont typeface="Arial" panose="020B0604020202020204" pitchFamily="34" charset="0"/>
              <a:buChar char="•"/>
            </a:pPr>
            <a:r>
              <a:rPr lang="cs-CZ" sz="1800" dirty="false">
                <a:effectLst/>
                <a:latin typeface="Arial" panose="020B0604020202020204" pitchFamily="34" charset="0"/>
                <a:ea typeface="Calibri" panose="020F0502020204030204" pitchFamily="34" charset="0"/>
              </a:rPr>
              <a:t>Občané ČR a osoby žijící na území ČR.</a:t>
            </a:r>
            <a:endParaRPr lang="cs-CZ" sz="1800" b="true" dirty="false">
              <a:latin typeface="Arial" panose="020B0604020202020204" pitchFamily="34" charset="0"/>
              <a:ea typeface="Calibri" panose="020F0502020204030204" pitchFamily="34" charset="0"/>
            </a:endParaRPr>
          </a:p>
          <a:p>
            <a:pPr marL="541337" indent="0" algn="just">
              <a:lnSpc>
                <a:spcPct val="100000"/>
              </a:lnSpc>
              <a:spcBef>
                <a:spcPts val="0"/>
              </a:spcBef>
              <a:buNone/>
            </a:pPr>
            <a:endParaRPr lang="cs-CZ" sz="1600" dirty="false">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800500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Věcné zaměření výzvy 1/3</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56792"/>
            <a:ext cx="8424000" cy="5301208"/>
          </a:xfrm>
        </p:spPr>
        <p:txBody>
          <a:bodyPr/>
          <a:lstStyle/>
          <a:p>
            <a:pPr algn="just">
              <a:lnSpc>
                <a:spcPct val="107000"/>
              </a:lnSpc>
              <a:spcAft>
                <a:spcPts val="300"/>
              </a:spcAft>
            </a:pPr>
            <a:r>
              <a:rPr lang="cs-CZ" sz="1700" dirty="false">
                <a:effectLst/>
                <a:latin typeface="Arial" panose="020B0604020202020204" pitchFamily="34" charset="0"/>
                <a:ea typeface="Calibri" panose="020F0502020204030204" pitchFamily="34" charset="0"/>
              </a:rPr>
              <a:t>Výzva reaguje</a:t>
            </a:r>
            <a:r>
              <a:rPr lang="cs-CZ" sz="1700" dirty="false">
                <a:effectLst/>
                <a:latin typeface="Arial" panose="020B0604020202020204" pitchFamily="34" charset="0"/>
                <a:ea typeface="Arial" panose="020B0604020202020204" pitchFamily="34" charset="0"/>
              </a:rPr>
              <a:t> na problém sociálních nerovností ve vzdělávání, mezigenerační reprodukci nízkého vzdělání a tím i ohrožení vysokou nezaměstnaností, nízkými příjmy a z toho vyplývající možné chudoby. </a:t>
            </a:r>
          </a:p>
          <a:p>
            <a:pPr algn="just">
              <a:lnSpc>
                <a:spcPct val="107000"/>
              </a:lnSpc>
              <a:spcAft>
                <a:spcPts val="300"/>
              </a:spcAft>
            </a:pPr>
            <a:r>
              <a:rPr lang="cs-CZ" sz="1700" dirty="false">
                <a:effectLst/>
                <a:latin typeface="Arial" panose="020B0604020202020204" pitchFamily="34" charset="0"/>
                <a:ea typeface="Calibri" panose="020F0502020204030204" pitchFamily="34" charset="0"/>
                <a:cs typeface="Arial" panose="020B0604020202020204" pitchFamily="34" charset="0"/>
              </a:rPr>
              <a:t>Prioritou</a:t>
            </a:r>
            <a:r>
              <a:rPr lang="cs-CZ" sz="1700" dirty="false">
                <a:solidFill>
                  <a:schemeClr val="accent1"/>
                </a:solidFill>
                <a:effectLst/>
                <a:latin typeface="Arial" panose="020B0604020202020204" pitchFamily="34" charset="0"/>
                <a:ea typeface="Calibri" panose="020F0502020204030204" pitchFamily="34" charset="0"/>
              </a:rPr>
              <a:t> výzvy je </a:t>
            </a:r>
            <a:r>
              <a:rPr lang="cs-CZ" sz="1700" b="true" dirty="false">
                <a:solidFill>
                  <a:schemeClr val="accent1"/>
                </a:solidFill>
                <a:effectLst/>
                <a:latin typeface="Arial" panose="020B0604020202020204" pitchFamily="34" charset="0"/>
                <a:ea typeface="Calibri" panose="020F0502020204030204" pitchFamily="34" charset="0"/>
              </a:rPr>
              <a:t>nastavení funkčního, efektivního a účinného systému podpory rodin </a:t>
            </a:r>
            <a:r>
              <a:rPr lang="cs-CZ" sz="1700" dirty="false">
                <a:solidFill>
                  <a:schemeClr val="accent1"/>
                </a:solidFill>
                <a:effectLst/>
                <a:latin typeface="Arial" panose="020B0604020202020204" pitchFamily="34" charset="0"/>
                <a:ea typeface="Calibri" panose="020F0502020204030204" pitchFamily="34" charset="0"/>
              </a:rPr>
              <a:t>zaměřeného na identifikaci, prevenci a redukci problému předčasných odchodů ze vzdělávání </a:t>
            </a:r>
            <a:r>
              <a:rPr lang="cs-CZ" sz="1700" dirty="false">
                <a:latin typeface="Arial" panose="020B0604020202020204" pitchFamily="34" charset="0"/>
                <a:ea typeface="Calibri" panose="020F0502020204030204" pitchFamily="34" charset="0"/>
                <a:cs typeface="Arial" panose="020B0604020202020204" pitchFamily="34" charset="0"/>
              </a:rPr>
              <a:t>na regionální úrovni </a:t>
            </a:r>
            <a:r>
              <a:rPr lang="cs-CZ" sz="1700" b="true" dirty="false">
                <a:latin typeface="Arial" panose="020B0604020202020204" pitchFamily="34" charset="0"/>
                <a:ea typeface="Calibri" panose="020F0502020204030204" pitchFamily="34" charset="0"/>
                <a:cs typeface="Arial" panose="020B0604020202020204" pitchFamily="34" charset="0"/>
              </a:rPr>
              <a:t>prostřednictvím </a:t>
            </a:r>
            <a:r>
              <a:rPr lang="cs-CZ" sz="1700" b="true" dirty="false">
                <a:effectLst/>
                <a:latin typeface="Arial" panose="020B0604020202020204" pitchFamily="34" charset="0"/>
                <a:ea typeface="Calibri" panose="020F0502020204030204" pitchFamily="34" charset="0"/>
                <a:cs typeface="Arial" panose="020B0604020202020204" pitchFamily="34" charset="0"/>
              </a:rPr>
              <a:t>multidisciplinárního přístupu</a:t>
            </a:r>
            <a:r>
              <a:rPr lang="cs-CZ" sz="1700" dirty="false">
                <a:latin typeface="Arial" panose="020B0604020202020204" pitchFamily="34" charset="0"/>
                <a:ea typeface="Calibri" panose="020F0502020204030204" pitchFamily="34" charset="0"/>
                <a:cs typeface="Arial" panose="020B0604020202020204" pitchFamily="34" charset="0"/>
              </a:rPr>
              <a:t>. Významnou roli v nastavení účinného systému musí mít zřizovatelé MŠ a ZŠ.</a:t>
            </a:r>
          </a:p>
          <a:p>
            <a:pPr algn="just">
              <a:lnSpc>
                <a:spcPct val="107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rPr>
              <a:t>Předčasným odchodem žáků ze vzdělávání </a:t>
            </a:r>
            <a:r>
              <a:rPr lang="cs-CZ" sz="1700" dirty="false">
                <a:solidFill>
                  <a:schemeClr val="accent1"/>
                </a:solidFill>
                <a:effectLst/>
                <a:latin typeface="Arial" panose="020B0604020202020204" pitchFamily="34" charset="0"/>
                <a:ea typeface="Calibri" panose="020F0502020204030204" pitchFamily="34" charset="0"/>
              </a:rPr>
              <a:t>pro tuto výzvu se rozumí </a:t>
            </a:r>
            <a:r>
              <a:rPr lang="cs-CZ" sz="1700" b="true" dirty="false">
                <a:solidFill>
                  <a:schemeClr val="accent1"/>
                </a:solidFill>
                <a:effectLst/>
                <a:latin typeface="Arial" panose="020B0604020202020204" pitchFamily="34" charset="0"/>
                <a:ea typeface="Calibri" panose="020F0502020204030204" pitchFamily="34" charset="0"/>
              </a:rPr>
              <a:t>neukončené základní a střední vzdělání</a:t>
            </a:r>
            <a:r>
              <a:rPr lang="cs-CZ" sz="1700" dirty="false">
                <a:solidFill>
                  <a:schemeClr val="accent1"/>
                </a:solidFill>
                <a:effectLst/>
                <a:latin typeface="Arial" panose="020B0604020202020204" pitchFamily="34" charset="0"/>
                <a:ea typeface="Calibri" panose="020F0502020204030204" pitchFamily="34" charset="0"/>
              </a:rPr>
              <a:t>.</a:t>
            </a:r>
          </a:p>
          <a:p>
            <a:pPr algn="just">
              <a:lnSpc>
                <a:spcPct val="107000"/>
              </a:lnSpc>
            </a:pPr>
            <a:r>
              <a:rPr lang="cs-CZ" sz="1700" dirty="false">
                <a:effectLst/>
                <a:latin typeface="Arial" panose="020B0604020202020204" pitchFamily="34" charset="0"/>
                <a:ea typeface="Calibri" panose="020F0502020204030204" pitchFamily="34" charset="0"/>
              </a:rPr>
              <a:t>Důležitou oblastí, na kterou je třeba cíleně zaměřit pozornost, je </a:t>
            </a:r>
            <a:r>
              <a:rPr lang="cs-CZ" sz="1700" b="true" dirty="false">
                <a:effectLst/>
                <a:latin typeface="Arial" panose="020B0604020202020204" pitchFamily="34" charset="0"/>
                <a:ea typeface="Calibri" panose="020F0502020204030204" pitchFamily="34" charset="0"/>
              </a:rPr>
              <a:t>oblast včasné péče pro děti ve věku 0 - 4 let </a:t>
            </a:r>
            <a:r>
              <a:rPr lang="cs-CZ" sz="1700" dirty="false">
                <a:effectLst/>
                <a:latin typeface="Arial" panose="020B0604020202020204" pitchFamily="34" charset="0"/>
                <a:ea typeface="Calibri" panose="020F0502020204030204" pitchFamily="34" charset="0"/>
              </a:rPr>
              <a:t>z rodin, které se potýkají se socio-ekonomickým znevýhodněním. Je žádoucí poskytnout dětem i rodinám </a:t>
            </a:r>
            <a:r>
              <a:rPr lang="cs-CZ" sz="1700" b="true" dirty="false">
                <a:effectLst/>
                <a:latin typeface="Arial" panose="020B0604020202020204" pitchFamily="34" charset="0"/>
                <a:ea typeface="Calibri" panose="020F0502020204030204" pitchFamily="34" charset="0"/>
              </a:rPr>
              <a:t>motivaci i podmínky </a:t>
            </a:r>
            <a:br>
              <a:rPr lang="cs-CZ" sz="1700" b="true" dirty="false">
                <a:effectLst/>
                <a:latin typeface="Arial" panose="020B0604020202020204" pitchFamily="34" charset="0"/>
                <a:ea typeface="Calibri" panose="020F0502020204030204" pitchFamily="34" charset="0"/>
              </a:rPr>
            </a:br>
            <a:r>
              <a:rPr lang="cs-CZ" sz="1700" b="true" dirty="false">
                <a:effectLst/>
                <a:latin typeface="Arial" panose="020B0604020202020204" pitchFamily="34" charset="0"/>
                <a:ea typeface="Calibri" panose="020F0502020204030204" pitchFamily="34" charset="0"/>
              </a:rPr>
              <a:t>pro včasnou předškolní přípravu</a:t>
            </a:r>
            <a:r>
              <a:rPr lang="cs-CZ" sz="1700" dirty="false">
                <a:effectLst/>
                <a:latin typeface="Arial" panose="020B0604020202020204" pitchFamily="34" charset="0"/>
                <a:ea typeface="Calibri" panose="020F0502020204030204" pitchFamily="34" charset="0"/>
              </a:rPr>
              <a:t>, včetně přípravy k nástupu do předškolního vzdělávání.</a:t>
            </a:r>
            <a:r>
              <a:rPr lang="cs-CZ" sz="1700" dirty="false">
                <a:effectLst/>
                <a:latin typeface="Arial" panose="020B0604020202020204" pitchFamily="34" charset="0"/>
                <a:ea typeface="Calibri" panose="020F0502020204030204" pitchFamily="34" charset="0"/>
                <a:cs typeface="Times New Roman" panose="02020603050405020304" pitchFamily="18" charset="0"/>
              </a:rPr>
              <a:t> </a:t>
            </a:r>
            <a:r>
              <a:rPr lang="cs-CZ" sz="1700" b="true" dirty="false">
                <a:effectLst/>
                <a:latin typeface="Arial" panose="020B0604020202020204" pitchFamily="34" charset="0"/>
                <a:ea typeface="Calibri" panose="020F0502020204030204" pitchFamily="34" charset="0"/>
              </a:rPr>
              <a:t>Možnost dítěte zapojit se v dětském kolektivu </a:t>
            </a:r>
            <a:r>
              <a:rPr lang="cs-CZ" sz="1700" dirty="false">
                <a:effectLst/>
                <a:latin typeface="Arial" panose="020B0604020202020204" pitchFamily="34" charset="0"/>
                <a:ea typeface="Calibri" panose="020F0502020204030204" pitchFamily="34" charset="0"/>
              </a:rPr>
              <a:t>v mateřské škole či jiném předškolním zařízení je důležitý nástroj prevence školní neúspěšnosti. </a:t>
            </a:r>
          </a:p>
          <a:p>
            <a:pPr algn="just">
              <a:lnSpc>
                <a:spcPct val="107000"/>
              </a:lnSpc>
            </a:pPr>
            <a:endParaRPr lang="cs-CZ" sz="1800" dirty="false">
              <a:solidFill>
                <a:schemeClr val="accent1"/>
              </a:solidFill>
              <a:effectLst/>
              <a:latin typeface="Arial" panose="020B0604020202020204" pitchFamily="34" charset="0"/>
              <a:ea typeface="Calibri" panose="020F0502020204030204" pitchFamily="34" charset="0"/>
            </a:endParaRPr>
          </a:p>
          <a:p>
            <a:pPr algn="just">
              <a:lnSpc>
                <a:spcPct val="107000"/>
              </a:lnSpc>
            </a:pPr>
            <a:endParaRPr lang="cs-CZ" sz="1800" dirty="false">
              <a:latin typeface="Arial" panose="020B0604020202020204" pitchFamily="34" charset="0"/>
              <a:ea typeface="Calibri" panose="020F0502020204030204" pitchFamily="34" charset="0"/>
              <a:cs typeface="Arial" panose="020B0604020202020204" pitchFamily="34" charset="0"/>
            </a:endParaRPr>
          </a:p>
          <a:p>
            <a:pPr algn="just">
              <a:lnSpc>
                <a:spcPct val="107000"/>
              </a:lnSpc>
            </a:pPr>
            <a:endParaRPr lang="cs-CZ" sz="1800" dirty="false">
              <a:effectLst/>
              <a:latin typeface="Arial" panose="020B0604020202020204" pitchFamily="34" charset="0"/>
              <a:ea typeface="Arial" panose="020B0604020202020204" pitchFamily="34" charset="0"/>
            </a:endParaRP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10000"/>
              </a:lnSpc>
              <a:spcBef>
                <a:spcPts val="0"/>
              </a:spcBef>
              <a:spcAft>
                <a:spcPts val="1200"/>
              </a:spcAft>
              <a:buNone/>
            </a:pPr>
            <a:endParaRPr lang="cs-CZ" sz="1600" dirty="false">
              <a:solidFill>
                <a:srgbClr val="002060"/>
              </a:solidFill>
            </a:endParaRPr>
          </a:p>
        </p:txBody>
      </p:sp>
    </p:spTree>
    <p:extLst>
      <p:ext uri="{BB962C8B-B14F-4D97-AF65-F5344CB8AC3E}">
        <p14:creationId xmlns:p14="http://schemas.microsoft.com/office/powerpoint/2010/main" val="3116397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E99553-33C8-4D37-AFED-F0C5E5F0D085}"/>
              </a:ext>
            </a:extLst>
          </p:cNvPr>
          <p:cNvSpPr>
            <a:spLocks noGrp="true"/>
          </p:cNvSpPr>
          <p:nvPr>
            <p:ph type="title"/>
          </p:nvPr>
        </p:nvSpPr>
        <p:spPr/>
        <p:txBody>
          <a:bodyPr/>
          <a:lstStyle/>
          <a:p>
            <a:r>
              <a:rPr lang="cs-CZ" dirty="false"/>
              <a:t>Věcné zaměření výzvy 2/3</a:t>
            </a:r>
          </a:p>
        </p:txBody>
      </p:sp>
      <p:sp>
        <p:nvSpPr>
          <p:cNvPr id="3" name="Zástupný obsah 2">
            <a:extLst>
              <a:ext uri="{FF2B5EF4-FFF2-40B4-BE49-F238E27FC236}">
                <a16:creationId xmlns:a16="http://schemas.microsoft.com/office/drawing/2014/main" id="{359EF106-F04D-47C8-BA4D-2746CFBF2EB5}"/>
              </a:ext>
            </a:extLst>
          </p:cNvPr>
          <p:cNvSpPr>
            <a:spLocks noGrp="true"/>
          </p:cNvSpPr>
          <p:nvPr>
            <p:ph idx="1"/>
          </p:nvPr>
        </p:nvSpPr>
        <p:spPr>
          <a:xfrm>
            <a:off x="540000" y="1628800"/>
            <a:ext cx="8244000" cy="4824536"/>
          </a:xfrm>
        </p:spPr>
        <p:txBody>
          <a:bodyPr/>
          <a:lstStyle/>
          <a:p>
            <a:pPr algn="just">
              <a:lnSpc>
                <a:spcPct val="100000"/>
              </a:lnSpc>
              <a:spcAft>
                <a:spcPts val="300"/>
              </a:spcAft>
            </a:pPr>
            <a:r>
              <a:rPr lang="cs-CZ" sz="1700" dirty="false">
                <a:effectLst/>
                <a:latin typeface="Arial" panose="020B0604020202020204" pitchFamily="34" charset="0"/>
                <a:ea typeface="Calibri" panose="020F0502020204030204" pitchFamily="34" charset="0"/>
                <a:cs typeface="Arial" panose="020B0604020202020204" pitchFamily="34" charset="0"/>
              </a:rPr>
              <a:t>Pro oblast řešení předčasných odchodů ze vzdělávání jsou dále stěžejní výzvou podporované aktivity směřující k lepší a často i absentující </a:t>
            </a:r>
            <a:r>
              <a:rPr lang="cs-CZ" sz="1700" b="true" dirty="false">
                <a:effectLst/>
                <a:latin typeface="Arial" panose="020B0604020202020204" pitchFamily="34" charset="0"/>
                <a:ea typeface="Calibri" panose="020F0502020204030204" pitchFamily="34" charset="0"/>
                <a:cs typeface="Arial" panose="020B0604020202020204" pitchFamily="34" charset="0"/>
              </a:rPr>
              <a:t>spolupráci rodiny </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b="true" dirty="false">
                <a:effectLst/>
                <a:latin typeface="Arial" panose="020B0604020202020204" pitchFamily="34" charset="0"/>
                <a:ea typeface="Calibri" panose="020F0502020204030204" pitchFamily="34" charset="0"/>
                <a:cs typeface="Arial" panose="020B0604020202020204" pitchFamily="34" charset="0"/>
              </a:rPr>
              <a:t>školy – dalších odborníků</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b="true" dirty="false">
                <a:effectLst/>
                <a:latin typeface="Arial" panose="020B0604020202020204" pitchFamily="34" charset="0"/>
                <a:ea typeface="Calibri" panose="020F0502020204030204" pitchFamily="34" charset="0"/>
                <a:cs typeface="Arial" panose="020B0604020202020204" pitchFamily="34" charset="0"/>
              </a:rPr>
              <a:t>programy motivace dětí i rodičů k předškolnímu </a:t>
            </a:r>
            <a:br>
              <a:rPr lang="cs-CZ" sz="1700" b="true" dirty="false">
                <a:effectLst/>
                <a:latin typeface="Arial" panose="020B0604020202020204" pitchFamily="34" charset="0"/>
                <a:ea typeface="Calibri" panose="020F0502020204030204" pitchFamily="34" charset="0"/>
                <a:cs typeface="Arial" panose="020B0604020202020204" pitchFamily="34" charset="0"/>
              </a:rPr>
            </a:br>
            <a:r>
              <a:rPr lang="cs-CZ" sz="1700" b="true" dirty="false">
                <a:effectLst/>
                <a:latin typeface="Arial" panose="020B0604020202020204" pitchFamily="34" charset="0"/>
                <a:ea typeface="Calibri" panose="020F0502020204030204" pitchFamily="34" charset="0"/>
                <a:cs typeface="Arial" panose="020B0604020202020204" pitchFamily="34" charset="0"/>
              </a:rPr>
              <a:t>a školnímu vzdělávání </a:t>
            </a:r>
            <a:r>
              <a:rPr lang="cs-CZ" sz="1700" dirty="false">
                <a:effectLst/>
                <a:latin typeface="Arial" panose="020B0604020202020204" pitchFamily="34" charset="0"/>
                <a:ea typeface="Calibri" panose="020F0502020204030204" pitchFamily="34" charset="0"/>
                <a:cs typeface="Arial" panose="020B0604020202020204" pitchFamily="34" charset="0"/>
              </a:rPr>
              <a:t>i možnosti individuálních přístupů k řešení specifických potřeb dětí v průběhu předškolního a školního vzdělávání.  </a:t>
            </a:r>
          </a:p>
          <a:p>
            <a:pPr algn="just">
              <a:lnSpc>
                <a:spcPct val="100000"/>
              </a:lnSpc>
              <a:spcAft>
                <a:spcPts val="300"/>
              </a:spcAft>
            </a:pPr>
            <a:r>
              <a:rPr lang="cs-CZ" sz="1700" dirty="false">
                <a:effectLst/>
                <a:latin typeface="Arial" panose="020B0604020202020204" pitchFamily="34" charset="0"/>
                <a:ea typeface="Calibri" panose="020F0502020204030204" pitchFamily="34" charset="0"/>
                <a:cs typeface="Arial" panose="020B0604020202020204" pitchFamily="34" charset="0"/>
              </a:rPr>
              <a:t>Výzva umožňuje v projektech partnerství se školami a školskými zařízeními,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jež povede k </a:t>
            </a:r>
            <a:r>
              <a:rPr lang="cs-CZ" sz="1700" b="true" dirty="false">
                <a:effectLst/>
                <a:latin typeface="Arial" panose="020B0604020202020204" pitchFamily="34" charset="0"/>
                <a:ea typeface="Calibri" panose="020F0502020204030204" pitchFamily="34" charset="0"/>
                <a:cs typeface="Arial" panose="020B0604020202020204" pitchFamily="34" charset="0"/>
              </a:rPr>
              <a:t>propojení aktivit v sociální a vzdělávací oblasti</a:t>
            </a:r>
            <a:r>
              <a:rPr lang="cs-CZ" sz="1700" dirty="false">
                <a:effectLst/>
                <a:latin typeface="Arial" panose="020B0604020202020204" pitchFamily="34" charset="0"/>
                <a:ea typeface="Calibri" panose="020F0502020204030204" pitchFamily="34" charset="0"/>
                <a:cs typeface="Arial" panose="020B0604020202020204" pitchFamily="34" charset="0"/>
              </a:rPr>
              <a:t>. Žadatelé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a partneři se budou vzájemně doplňovat a zajišťovat různé aspekty při řešení problému. </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700" b="true" dirty="false">
                <a:effectLst/>
                <a:latin typeface="Arial" panose="020B0604020202020204" pitchFamily="34" charset="0"/>
                <a:ea typeface="Calibri" panose="020F0502020204030204" pitchFamily="34" charset="0"/>
                <a:cs typeface="Arial" panose="020B0604020202020204" pitchFamily="34" charset="0"/>
              </a:rPr>
              <a:t>Aktivity výzvy </a:t>
            </a:r>
            <a:r>
              <a:rPr lang="cs-CZ" sz="1700" dirty="false">
                <a:effectLst/>
                <a:latin typeface="Arial" panose="020B0604020202020204" pitchFamily="34" charset="0"/>
                <a:ea typeface="Calibri" panose="020F0502020204030204" pitchFamily="34" charset="0"/>
                <a:cs typeface="Arial" panose="020B0604020202020204" pitchFamily="34" charset="0"/>
              </a:rPr>
              <a:t>úzce </a:t>
            </a:r>
            <a:r>
              <a:rPr lang="cs-CZ" sz="1700" b="true" dirty="false">
                <a:effectLst/>
                <a:latin typeface="Arial" panose="020B0604020202020204" pitchFamily="34" charset="0"/>
                <a:ea typeface="Calibri" panose="020F0502020204030204" pitchFamily="34" charset="0"/>
                <a:cs typeface="Arial" panose="020B0604020202020204" pitchFamily="34" charset="0"/>
              </a:rPr>
              <a:t>navazují na výzvu č. 03_22_29 </a:t>
            </a:r>
            <a:r>
              <a:rPr lang="cs-CZ" sz="1700" dirty="false">
                <a:effectLst/>
                <a:latin typeface="Arial" panose="020B0604020202020204" pitchFamily="34" charset="0"/>
                <a:ea typeface="Calibri" panose="020F0502020204030204" pitchFamily="34" charset="0"/>
                <a:cs typeface="Arial" panose="020B0604020202020204" pitchFamily="34" charset="0"/>
              </a:rPr>
              <a:t>Prevence předčasných odchodů ze vzdělávání (1), </a:t>
            </a:r>
            <a:r>
              <a:rPr lang="cs-CZ" sz="1700" b="true" dirty="false">
                <a:effectLst/>
                <a:latin typeface="Arial" panose="020B0604020202020204" pitchFamily="34" charset="0"/>
                <a:ea typeface="Calibri" panose="020F0502020204030204" pitchFamily="34" charset="0"/>
                <a:cs typeface="Arial" panose="020B0604020202020204" pitchFamily="34" charset="0"/>
              </a:rPr>
              <a:t>na výstupy z evaluace této výzvy a</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b="true" dirty="false">
                <a:effectLst/>
                <a:latin typeface="Arial" panose="020B0604020202020204" pitchFamily="34" charset="0"/>
                <a:ea typeface="Calibri" panose="020F0502020204030204" pitchFamily="34" charset="0"/>
                <a:cs typeface="Arial" panose="020B0604020202020204" pitchFamily="34" charset="0"/>
              </a:rPr>
              <a:t>na subvence poskytované</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b="true" dirty="false">
                <a:effectLst/>
                <a:latin typeface="Arial" panose="020B0604020202020204" pitchFamily="34" charset="0"/>
                <a:ea typeface="Calibri" panose="020F0502020204030204" pitchFamily="34" charset="0"/>
                <a:cs typeface="Arial" panose="020B0604020202020204" pitchFamily="34" charset="0"/>
              </a:rPr>
              <a:t>ze strany Ministerstva školství, mládeže a tělovýchovy </a:t>
            </a:r>
            <a:r>
              <a:rPr lang="cs-CZ" sz="1700" dirty="false">
                <a:effectLst/>
                <a:latin typeface="Arial" panose="020B0604020202020204" pitchFamily="34" charset="0"/>
                <a:ea typeface="Calibri" panose="020F0502020204030204" pitchFamily="34" charset="0"/>
                <a:cs typeface="Arial" panose="020B0604020202020204" pitchFamily="34" charset="0"/>
              </a:rPr>
              <a:t>(MŠMT) na podporu společných opatření v oblasti školství a sociální práce, prostřednictvím kterých je usilováno o snížení rizik předčasných odchodů dětí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ze vzdělávání (zejména na výzvy Národní plán obnovy MŠMT a OP Jan Amos Komenský). </a:t>
            </a:r>
          </a:p>
          <a:p>
            <a:pPr algn="just">
              <a:lnSpc>
                <a:spcPct val="100000"/>
              </a:lnSpc>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69004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Věcné zaměření výzvy 3/3</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700808"/>
            <a:ext cx="8424000" cy="5157192"/>
          </a:xfrm>
        </p:spPr>
        <p:txBody>
          <a:bodyPr/>
          <a:lstStyle/>
          <a:p>
            <a:pPr algn="just">
              <a:lnSpc>
                <a:spcPct val="107000"/>
              </a:lnSpc>
              <a:spcAft>
                <a:spcPts val="600"/>
              </a:spcAft>
            </a:pPr>
            <a:r>
              <a:rPr lang="cs-CZ" sz="1700" dirty="false">
                <a:effectLst/>
                <a:latin typeface="Arial" panose="020B0604020202020204" pitchFamily="34" charset="0"/>
                <a:ea typeface="Calibri" panose="020F0502020204030204" pitchFamily="34" charset="0"/>
                <a:cs typeface="Arial" panose="020B0604020202020204" pitchFamily="34" charset="0"/>
              </a:rPr>
              <a:t>Nastavení výzvy je směřováno do</a:t>
            </a:r>
            <a:r>
              <a:rPr lang="cs-CZ" sz="1700" b="true" dirty="false">
                <a:effectLst/>
                <a:latin typeface="Arial" panose="020B0604020202020204" pitchFamily="34" charset="0"/>
                <a:ea typeface="Calibri" panose="020F0502020204030204" pitchFamily="34" charset="0"/>
                <a:cs typeface="Arial" panose="020B0604020202020204" pitchFamily="34" charset="0"/>
              </a:rPr>
              <a:t> Karlovarského, Ústeckého, Libereckého </a:t>
            </a:r>
            <a:br>
              <a:rPr lang="cs-CZ" sz="1700" b="true" dirty="false">
                <a:effectLst/>
                <a:latin typeface="Arial" panose="020B0604020202020204" pitchFamily="34" charset="0"/>
                <a:ea typeface="Calibri" panose="020F0502020204030204" pitchFamily="34" charset="0"/>
                <a:cs typeface="Arial" panose="020B0604020202020204" pitchFamily="34" charset="0"/>
              </a:rPr>
            </a:br>
            <a:r>
              <a:rPr lang="cs-CZ" sz="1700" b="true" dirty="false">
                <a:effectLst/>
                <a:latin typeface="Arial" panose="020B0604020202020204" pitchFamily="34" charset="0"/>
                <a:ea typeface="Calibri" panose="020F0502020204030204" pitchFamily="34" charset="0"/>
                <a:cs typeface="Arial" panose="020B0604020202020204" pitchFamily="34" charset="0"/>
              </a:rPr>
              <a:t>a Moravskoslezského kraje.</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b="true" dirty="false">
                <a:effectLst/>
                <a:latin typeface="Arial" panose="020B0604020202020204" pitchFamily="34" charset="0"/>
                <a:ea typeface="Calibri" panose="020F0502020204030204" pitchFamily="34" charset="0"/>
                <a:cs typeface="Arial" panose="020B0604020202020204" pitchFamily="34" charset="0"/>
              </a:rPr>
              <a:t>Tyto kraje mají </a:t>
            </a:r>
            <a:r>
              <a:rPr lang="cs-CZ" sz="1700" dirty="false">
                <a:effectLst/>
                <a:latin typeface="Arial" panose="020B0604020202020204" pitchFamily="34" charset="0"/>
                <a:ea typeface="Calibri" panose="020F0502020204030204" pitchFamily="34" charset="0"/>
                <a:cs typeface="Arial" panose="020B0604020202020204" pitchFamily="34" charset="0"/>
              </a:rPr>
              <a:t>na základě dlouhodobého sledování a zdrojů MŠMT </a:t>
            </a:r>
            <a:r>
              <a:rPr lang="cs-CZ" sz="1700" b="true" dirty="false">
                <a:effectLst/>
                <a:latin typeface="Arial" panose="020B0604020202020204" pitchFamily="34" charset="0"/>
                <a:ea typeface="Calibri" panose="020F0502020204030204" pitchFamily="34" charset="0"/>
                <a:cs typeface="Arial" panose="020B0604020202020204" pitchFamily="34" charset="0"/>
              </a:rPr>
              <a:t>ve svém území školy indikující výrazné zatížení předčasnými odchody ze vzdělávání</a:t>
            </a:r>
            <a:r>
              <a:rPr lang="cs-CZ" sz="1700" dirty="false">
                <a:effectLst/>
                <a:latin typeface="Arial" panose="020B0604020202020204" pitchFamily="34" charset="0"/>
                <a:ea typeface="Calibri" panose="020F0502020204030204" pitchFamily="34" charset="0"/>
                <a:cs typeface="Arial" panose="020B0604020202020204" pitchFamily="34" charset="0"/>
              </a:rPr>
              <a:t> či rizika, jež mohou k předčasným odchodům vést. </a:t>
            </a:r>
            <a:r>
              <a:rPr lang="cs-CZ" sz="1700" b="true" dirty="false">
                <a:effectLst/>
                <a:latin typeface="Arial" panose="020B0604020202020204" pitchFamily="34" charset="0"/>
                <a:ea typeface="Calibri" panose="020F0502020204030204" pitchFamily="34" charset="0"/>
                <a:cs typeface="Arial" panose="020B0604020202020204" pitchFamily="34" charset="0"/>
              </a:rPr>
              <a:t>Potřebnost podpory </a:t>
            </a:r>
            <a:r>
              <a:rPr lang="cs-CZ" sz="1700" dirty="false">
                <a:effectLst/>
                <a:latin typeface="Arial" panose="020B0604020202020204" pitchFamily="34" charset="0"/>
                <a:ea typeface="Calibri" panose="020F0502020204030204" pitchFamily="34" charset="0"/>
                <a:cs typeface="Arial" panose="020B0604020202020204" pitchFamily="34" charset="0"/>
              </a:rPr>
              <a:t>výzvou definovaných </a:t>
            </a:r>
            <a:r>
              <a:rPr lang="cs-CZ" sz="1700" b="true" dirty="false">
                <a:effectLst/>
                <a:latin typeface="Arial" panose="020B0604020202020204" pitchFamily="34" charset="0"/>
                <a:ea typeface="Calibri" panose="020F0502020204030204" pitchFamily="34" charset="0"/>
                <a:cs typeface="Arial" panose="020B0604020202020204" pitchFamily="34" charset="0"/>
              </a:rPr>
              <a:t>regionů</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b="true" dirty="false">
                <a:effectLst/>
                <a:latin typeface="Arial" panose="020B0604020202020204" pitchFamily="34" charset="0"/>
                <a:ea typeface="Calibri" panose="020F0502020204030204" pitchFamily="34" charset="0"/>
                <a:cs typeface="Arial" panose="020B0604020202020204" pitchFamily="34" charset="0"/>
              </a:rPr>
              <a:t>vyplývá z dat srovnání regionů </a:t>
            </a:r>
            <a:r>
              <a:rPr lang="cs-CZ" sz="1700" dirty="false">
                <a:effectLst/>
                <a:latin typeface="Arial" panose="020B0604020202020204" pitchFamily="34" charset="0"/>
                <a:ea typeface="Calibri" panose="020F0502020204030204" pitchFamily="34" charset="0"/>
                <a:cs typeface="Arial" panose="020B0604020202020204" pitchFamily="34" charset="0"/>
              </a:rPr>
              <a:t>(NUTS 2) o předčasných odchodech ze vzdělávání v České republice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a současně z nejvyšší koncentrace Obcí s rozšířenou působností v těchto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4 krajích, které se potýkají s problémem předčasných odchodů ze vzdělávání. Obce s rozšířenou působností identifikuje </a:t>
            </a:r>
            <a:r>
              <a:rPr lang="cs-CZ" sz="1700" b="true" dirty="false">
                <a:effectLst/>
                <a:latin typeface="Arial" panose="020B0604020202020204" pitchFamily="34" charset="0"/>
                <a:ea typeface="Calibri" panose="020F0502020204030204" pitchFamily="34" charset="0"/>
                <a:cs typeface="Arial" panose="020B0604020202020204" pitchFamily="34" charset="0"/>
              </a:rPr>
              <a:t>zároveň vyšší index sociálního vyloučení</a:t>
            </a:r>
            <a:r>
              <a:rPr lang="cs-CZ" sz="1700" dirty="false">
                <a:effectLst/>
                <a:latin typeface="Arial" panose="020B0604020202020204" pitchFamily="34" charset="0"/>
                <a:ea typeface="Calibri" panose="020F0502020204030204" pitchFamily="34" charset="0"/>
                <a:cs typeface="Arial" panose="020B0604020202020204" pitchFamily="34" charset="0"/>
              </a:rPr>
              <a:t>. Jako problém se zároveň jeví </a:t>
            </a:r>
            <a:r>
              <a:rPr lang="cs-CZ" sz="1700" b="true" dirty="false">
                <a:effectLst/>
                <a:latin typeface="Arial" panose="020B0604020202020204" pitchFamily="34" charset="0"/>
                <a:ea typeface="Calibri" panose="020F0502020204030204" pitchFamily="34" charset="0"/>
                <a:cs typeface="Arial" panose="020B0604020202020204" pitchFamily="34" charset="0"/>
              </a:rPr>
              <a:t>nižší zapojení dětí do předškolního vzdělávání </a:t>
            </a:r>
            <a:r>
              <a:rPr lang="cs-CZ" sz="1700" dirty="false">
                <a:effectLst/>
                <a:latin typeface="Arial" panose="020B0604020202020204" pitchFamily="34" charset="0"/>
                <a:ea typeface="Calibri" panose="020F0502020204030204" pitchFamily="34" charset="0"/>
                <a:cs typeface="Arial" panose="020B0604020202020204" pitchFamily="34" charset="0"/>
              </a:rPr>
              <a:t>v uvedených krajích. </a:t>
            </a:r>
          </a:p>
          <a:p>
            <a:pPr algn="just">
              <a:lnSpc>
                <a:spcPct val="107000"/>
              </a:lnSpc>
              <a:spcAft>
                <a:spcPts val="600"/>
              </a:spcAft>
            </a:pPr>
            <a:r>
              <a:rPr lang="cs-CZ" sz="1700" dirty="false">
                <a:effectLst/>
                <a:latin typeface="Arial" panose="020B0604020202020204" pitchFamily="34" charset="0"/>
                <a:ea typeface="Calibri" panose="020F0502020204030204" pitchFamily="34" charset="0"/>
                <a:cs typeface="Arial" panose="020B0604020202020204" pitchFamily="34" charset="0"/>
              </a:rPr>
              <a:t>Podpora směřována do těchto krajů umožní také </a:t>
            </a:r>
            <a:r>
              <a:rPr lang="cs-CZ" sz="1700" b="true" dirty="false">
                <a:effectLst/>
                <a:latin typeface="Arial" panose="020B0604020202020204" pitchFamily="34" charset="0"/>
                <a:ea typeface="Calibri" panose="020F0502020204030204" pitchFamily="34" charset="0"/>
                <a:cs typeface="Arial" panose="020B0604020202020204" pitchFamily="34" charset="0"/>
              </a:rPr>
              <a:t>podání navazujících projektů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z výzvy č. 03_22_029 s cílem </a:t>
            </a:r>
            <a:r>
              <a:rPr lang="cs-CZ" sz="1700" b="true" dirty="false">
                <a:effectLst/>
                <a:latin typeface="Arial" panose="020B0604020202020204" pitchFamily="34" charset="0"/>
                <a:ea typeface="Calibri" panose="020F0502020204030204" pitchFamily="34" charset="0"/>
                <a:cs typeface="Arial" panose="020B0604020202020204" pitchFamily="34" charset="0"/>
              </a:rPr>
              <a:t>zajistit kontinuální podporu cílových skupin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b="true" dirty="false">
                <a:effectLst/>
                <a:latin typeface="Arial" panose="020B0604020202020204" pitchFamily="34" charset="0"/>
                <a:ea typeface="Calibri" panose="020F0502020204030204" pitchFamily="34" charset="0"/>
                <a:cs typeface="Arial" panose="020B0604020202020204" pitchFamily="34" charset="0"/>
              </a:rPr>
              <a:t>a aktualizaci a implementaci již vytvořených metodik </a:t>
            </a:r>
            <a:r>
              <a:rPr lang="cs-CZ" sz="1700" dirty="false">
                <a:effectLst/>
                <a:latin typeface="Arial" panose="020B0604020202020204" pitchFamily="34" charset="0"/>
                <a:ea typeface="Calibri" panose="020F0502020204030204" pitchFamily="34" charset="0"/>
                <a:cs typeface="Arial" panose="020B0604020202020204" pitchFamily="34" charset="0"/>
              </a:rPr>
              <a:t>k prevenci a řešení předčasných odchodů ze vzdělávání.</a:t>
            </a: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6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0000"/>
              </a:lnSpc>
              <a:buNone/>
            </a:pPr>
            <a:endParaRPr lang="cs-CZ" sz="1600" dirty="false"/>
          </a:p>
        </p:txBody>
      </p:sp>
    </p:spTree>
    <p:extLst>
      <p:ext uri="{BB962C8B-B14F-4D97-AF65-F5344CB8AC3E}">
        <p14:creationId xmlns:p14="http://schemas.microsoft.com/office/powerpoint/2010/main" val="96603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9DB5BA-2D0A-0B88-322C-FA535BE10F8A}"/>
              </a:ext>
            </a:extLst>
          </p:cNvPr>
          <p:cNvSpPr>
            <a:spLocks noGrp="true"/>
          </p:cNvSpPr>
          <p:nvPr>
            <p:ph type="title"/>
          </p:nvPr>
        </p:nvSpPr>
        <p:spPr/>
        <p:txBody>
          <a:bodyPr/>
          <a:lstStyle/>
          <a:p>
            <a:r>
              <a:rPr lang="cs-CZ" dirty="false"/>
              <a:t>Podporované aktivity 1/10</a:t>
            </a:r>
          </a:p>
        </p:txBody>
      </p:sp>
      <p:sp>
        <p:nvSpPr>
          <p:cNvPr id="3" name="Zástupný obsah 2">
            <a:extLst>
              <a:ext uri="{FF2B5EF4-FFF2-40B4-BE49-F238E27FC236}">
                <a16:creationId xmlns:a16="http://schemas.microsoft.com/office/drawing/2014/main" id="{8A1BEF4A-622C-DA2D-4633-3A774F514D89}"/>
              </a:ext>
            </a:extLst>
          </p:cNvPr>
          <p:cNvSpPr>
            <a:spLocks noGrp="true"/>
          </p:cNvSpPr>
          <p:nvPr>
            <p:ph idx="1"/>
          </p:nvPr>
        </p:nvSpPr>
        <p:spPr>
          <a:xfrm>
            <a:off x="467544" y="1340768"/>
            <a:ext cx="8316456" cy="5184576"/>
          </a:xfrm>
        </p:spPr>
        <p:txBody>
          <a:bodyPr/>
          <a:lstStyle/>
          <a:p>
            <a:pPr marL="0" indent="0">
              <a:lnSpc>
                <a:spcPct val="107000"/>
              </a:lnSpc>
              <a:spcAft>
                <a:spcPts val="6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Popis podporovaných aktivit:</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lnSpc>
                <a:spcPct val="107000"/>
              </a:lnSpc>
              <a:buNone/>
            </a:pPr>
            <a:r>
              <a:rPr lang="cs-CZ" sz="1800" b="true" dirty="false">
                <a:latin typeface="Arial" panose="020B0604020202020204" pitchFamily="34" charset="0"/>
                <a:ea typeface="Calibri" panose="020F0502020204030204" pitchFamily="34" charset="0"/>
                <a:cs typeface="Arial" panose="020B0604020202020204" pitchFamily="34" charset="0"/>
              </a:rPr>
              <a:t>1</a:t>
            </a:r>
            <a:r>
              <a:rPr lang="cs-CZ" sz="1800" b="true" dirty="false">
                <a:effectLst/>
                <a:latin typeface="Arial" panose="020B0604020202020204" pitchFamily="34" charset="0"/>
                <a:ea typeface="Calibri" panose="020F0502020204030204" pitchFamily="34" charset="0"/>
                <a:cs typeface="Arial" panose="020B0604020202020204" pitchFamily="34" charset="0"/>
              </a:rPr>
              <a:t>) Pro všechny zapojené aktéry:</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700" b="true" dirty="false">
                <a:effectLst/>
                <a:latin typeface="Arial" panose="020B0604020202020204" pitchFamily="34" charset="0"/>
                <a:ea typeface="Calibri" panose="020F0502020204030204" pitchFamily="34" charset="0"/>
                <a:cs typeface="Arial" panose="020B0604020202020204" pitchFamily="34" charset="0"/>
              </a:rPr>
              <a:t>činnost multidisciplinárních týmů (MDT) pro prevenci a řešení předčasných odchodů ze vzdělávání</a:t>
            </a:r>
            <a:r>
              <a:rPr lang="cs-CZ" sz="1700" dirty="false">
                <a:effectLst/>
                <a:latin typeface="Arial" panose="020B0604020202020204" pitchFamily="34" charset="0"/>
                <a:ea typeface="Calibri" panose="020F0502020204030204" pitchFamily="34" charset="0"/>
                <a:cs typeface="Arial" panose="020B0604020202020204" pitchFamily="34" charset="0"/>
              </a:rPr>
              <a:t> – koordinace a propojování rodin a aktérů z řad zřizovatelů škol, sociálních pracovníků obcí, škol, komunitních zástupců, pediatrů, dětských psychologů, sociálních služeb (nízkoprahová zařízení pro děti a mládež, sociálně aktivizační služby pro rodiny s dětmi), OSPOD, pedagogicko-psychologických poraden apod. (podpora oprávněného přenosu informací, případové konference, síťování služeb),</a:t>
            </a:r>
          </a:p>
          <a:p>
            <a:pPr algn="just">
              <a:lnSpc>
                <a:spcPct val="100000"/>
              </a:lnSpc>
              <a:spcBef>
                <a:spcPts val="0"/>
              </a:spcBef>
            </a:pPr>
            <a:r>
              <a:rPr lang="cs-CZ" sz="1700" b="true" dirty="false">
                <a:effectLst/>
                <a:latin typeface="Arial" panose="020B0604020202020204" pitchFamily="34" charset="0"/>
                <a:ea typeface="Calibri" panose="020F0502020204030204" pitchFamily="34" charset="0"/>
                <a:cs typeface="Arial" panose="020B0604020202020204" pitchFamily="34" charset="0"/>
              </a:rPr>
              <a:t>vytvoření, aktualizace, implementace metodiky pro činnosti  MDT</a:t>
            </a:r>
            <a:r>
              <a:rPr lang="cs-CZ" sz="1700" dirty="false">
                <a:effectLst/>
                <a:latin typeface="Arial" panose="020B0604020202020204" pitchFamily="34" charset="0"/>
                <a:ea typeface="Calibri" panose="020F0502020204030204" pitchFamily="34" charset="0"/>
                <a:cs typeface="Arial" panose="020B0604020202020204" pitchFamily="34" charset="0"/>
              </a:rPr>
              <a:t> k prevenci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a řešení předčasných odchodů ze vzdělávání,</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700" b="true" dirty="false">
                <a:effectLst/>
                <a:latin typeface="Arial" panose="020B0604020202020204" pitchFamily="34" charset="0"/>
                <a:ea typeface="Calibri" panose="020F0502020204030204" pitchFamily="34" charset="0"/>
                <a:cs typeface="Arial" panose="020B0604020202020204" pitchFamily="34" charset="0"/>
              </a:rPr>
              <a:t>metodická a odborná podpora a supervize členů multidisciplinárních týmů </a:t>
            </a:r>
            <a:r>
              <a:rPr lang="cs-CZ" sz="1700" dirty="false">
                <a:effectLst/>
                <a:latin typeface="Arial" panose="020B0604020202020204" pitchFamily="34" charset="0"/>
                <a:ea typeface="Calibri" panose="020F0502020204030204" pitchFamily="34" charset="0"/>
                <a:cs typeface="Arial" panose="020B0604020202020204" pitchFamily="34" charset="0"/>
              </a:rPr>
              <a:t>(případové supervize zaměřené na problémy vztahující se k riziku předčasných odchodů ze vzdělávání, týmové supervize zaměřené na spolupráci členů multidisciplinárních týmů při řešení problému), kulaté stoly, workshopy, </a:t>
            </a:r>
          </a:p>
          <a:p>
            <a:pPr algn="just">
              <a:lnSpc>
                <a:spcPct val="100000"/>
              </a:lnSpc>
              <a:spcBef>
                <a:spcPts val="0"/>
              </a:spcBef>
              <a:spcAft>
                <a:spcPts val="11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vytvoření, aktualizace, implementace strategie prevence odchodů </a:t>
            </a:r>
            <a:b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ze vzdělávání pro konkrétní region</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1100"/>
              </a:spcAft>
            </a:pPr>
            <a:endParaRPr lang="cs-CZ" sz="1600" dirty="false">
              <a:effectLst/>
              <a:latin typeface="Arial" panose="020B0604020202020204" pitchFamily="34" charset="0"/>
              <a:ea typeface="Calibri" panose="020F0502020204030204" pitchFamily="34" charset="0"/>
              <a:cs typeface="Arial" panose="020B0604020202020204" pitchFamily="34" charset="0"/>
            </a:endParaRPr>
          </a:p>
          <a:p>
            <a:endParaRPr lang="cs-CZ" dirty="false"/>
          </a:p>
        </p:txBody>
      </p:sp>
    </p:spTree>
    <p:extLst>
      <p:ext uri="{BB962C8B-B14F-4D97-AF65-F5344CB8AC3E}">
        <p14:creationId xmlns:p14="http://schemas.microsoft.com/office/powerpoint/2010/main" val="225854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58572-2435-D0FB-1148-14D388E1E346}"/>
              </a:ext>
            </a:extLst>
          </p:cNvPr>
          <p:cNvSpPr>
            <a:spLocks noGrp="true"/>
          </p:cNvSpPr>
          <p:nvPr>
            <p:ph type="title"/>
          </p:nvPr>
        </p:nvSpPr>
        <p:spPr/>
        <p:txBody>
          <a:bodyPr/>
          <a:lstStyle/>
          <a:p>
            <a:r>
              <a:rPr lang="cs-CZ" dirty="false"/>
              <a:t>Podporované aktivity 2/10</a:t>
            </a:r>
          </a:p>
        </p:txBody>
      </p:sp>
      <p:sp>
        <p:nvSpPr>
          <p:cNvPr id="3" name="Zástupný obsah 2">
            <a:extLst>
              <a:ext uri="{FF2B5EF4-FFF2-40B4-BE49-F238E27FC236}">
                <a16:creationId xmlns:a16="http://schemas.microsoft.com/office/drawing/2014/main" id="{576E04A1-9F8D-5CBA-059F-AD7780DFB507}"/>
              </a:ext>
            </a:extLst>
          </p:cNvPr>
          <p:cNvSpPr>
            <a:spLocks noGrp="true"/>
          </p:cNvSpPr>
          <p:nvPr>
            <p:ph idx="1"/>
          </p:nvPr>
        </p:nvSpPr>
        <p:spPr>
          <a:xfrm>
            <a:off x="360000" y="1340768"/>
            <a:ext cx="8424000" cy="5517232"/>
          </a:xfrm>
        </p:spPr>
        <p:txBody>
          <a:bodyPr/>
          <a:lstStyle/>
          <a:p>
            <a:pPr algn="just">
              <a:lnSpc>
                <a:spcPct val="10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nastavení systému včasného detekování rizika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předčasných odchodů ze vzdělávání,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vyhledávání/identifikace rodin s vyšším rizikem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odchodu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ze vzdělávání jejich dětí,</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700" b="true" dirty="false">
                <a:effectLst/>
                <a:latin typeface="Arial" panose="020B0604020202020204" pitchFamily="34" charset="0"/>
                <a:ea typeface="Calibri" panose="020F0502020204030204" pitchFamily="34" charset="0"/>
              </a:rPr>
              <a:t>zapojování peer pracovníků </a:t>
            </a:r>
            <a:r>
              <a:rPr lang="cs-CZ" sz="1700" dirty="false">
                <a:effectLst/>
                <a:latin typeface="Arial" panose="020B0604020202020204" pitchFamily="34" charset="0"/>
                <a:ea typeface="Calibri" panose="020F0502020204030204" pitchFamily="34" charset="0"/>
              </a:rPr>
              <a:t>či lídrů, kteří mají v komunitě důležitou roli,</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pozice koordinátora působícího v obci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s rozšířenou působností mimo odbor (oddělení) sociálně právní ochrany dětí s cílem podpory při komunikaci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aktivní spolupráci škol, dětí, žáků a jejich rodin, zástupců obcí a dalších odborníků, multidisciplinárního týmu, případně dalších aktérů za účelem prevence a řešení obtížné situace žáka ohroženého školním neúspěchem,</a:t>
            </a:r>
          </a:p>
          <a:p>
            <a:pPr algn="just">
              <a:lnSpc>
                <a:spcPct val="10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pozice case managera</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který </a:t>
            </a:r>
            <a:r>
              <a:rPr lang="cs-CZ" sz="1700" dirty="false">
                <a:effectLst/>
                <a:latin typeface="Arial" panose="020B0604020202020204" pitchFamily="34" charset="0"/>
                <a:ea typeface="Calibri" panose="020F0502020204030204" pitchFamily="34" charset="0"/>
              </a:rPr>
              <a:t>aktivně spolupracuje s dalšími subjekty </a:t>
            </a:r>
            <a:br>
              <a:rPr lang="cs-CZ" sz="1700" dirty="false">
                <a:effectLst/>
                <a:latin typeface="Arial" panose="020B0604020202020204" pitchFamily="34" charset="0"/>
                <a:ea typeface="Calibri" panose="020F0502020204030204" pitchFamily="34" charset="0"/>
              </a:rPr>
            </a:br>
            <a:r>
              <a:rPr lang="cs-CZ" sz="1700" dirty="false">
                <a:effectLst/>
                <a:latin typeface="Arial" panose="020B0604020202020204" pitchFamily="34" charset="0"/>
                <a:ea typeface="Calibri" panose="020F0502020204030204" pitchFamily="34" charset="0"/>
              </a:rPr>
              <a:t>a řeší konkrétní kauzy včasné péče dětí ohrožených předčasnými odchody </a:t>
            </a:r>
            <a:br>
              <a:rPr lang="cs-CZ" sz="1700" dirty="false">
                <a:effectLst/>
                <a:latin typeface="Arial" panose="020B0604020202020204" pitchFamily="34" charset="0"/>
                <a:ea typeface="Calibri" panose="020F0502020204030204" pitchFamily="34" charset="0"/>
              </a:rPr>
            </a:br>
            <a:r>
              <a:rPr lang="cs-CZ" sz="1700" dirty="false">
                <a:effectLst/>
                <a:latin typeface="Arial" panose="020B0604020202020204" pitchFamily="34" charset="0"/>
                <a:ea typeface="Calibri" panose="020F0502020204030204" pitchFamily="34" charset="0"/>
              </a:rPr>
              <a:t>ze vzdělávání,</a:t>
            </a:r>
          </a:p>
          <a:p>
            <a:pPr algn="just">
              <a:lnSpc>
                <a:spcPct val="100000"/>
              </a:lnSpc>
              <a:spcBef>
                <a:spcPts val="0"/>
              </a:spcBef>
            </a:pPr>
            <a:r>
              <a:rPr lang="cs-CZ" sz="17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při včasné prevenci spolupracovat </a:t>
            </a: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s gynekology, </a:t>
            </a:r>
            <a:r>
              <a:rPr lang="cs-CZ" sz="1700" dirty="false" err="true">
                <a:solidFill>
                  <a:schemeClr val="accent1"/>
                </a:solidFill>
                <a:latin typeface="Arial" panose="020B0604020202020204" pitchFamily="34" charset="0"/>
                <a:ea typeface="Calibri" panose="020F0502020204030204" pitchFamily="34" charset="0"/>
                <a:cs typeface="Times New Roman" panose="02020603050405020304" pitchFamily="18" charset="0"/>
              </a:rPr>
              <a:t>neonatology</a:t>
            </a: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 </a:t>
            </a:r>
            <a:r>
              <a:rPr lang="cs-CZ" sz="1700" dirty="false" err="true">
                <a:solidFill>
                  <a:schemeClr val="accent1"/>
                </a:solidFill>
                <a:latin typeface="Arial" panose="020B0604020202020204" pitchFamily="34" charset="0"/>
                <a:ea typeface="Calibri" panose="020F0502020204030204" pitchFamily="34" charset="0"/>
                <a:cs typeface="Times New Roman" panose="02020603050405020304" pitchFamily="18" charset="0"/>
              </a:rPr>
              <a:t>omamy</a:t>
            </a: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 (proškolené ženy z komunity) a s dalšími odborníky na vývoj nejmenších dětí,</a:t>
            </a:r>
          </a:p>
          <a:p>
            <a:pPr algn="just">
              <a:lnSpc>
                <a:spcPct val="10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přenos a aplikace dobré praxe z tuzemska či zahraničí </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při řešení problematiky předčasných odchodů ze vzdělávání,</a:t>
            </a:r>
          </a:p>
          <a:p>
            <a:pPr algn="just">
              <a:lnSpc>
                <a:spcPct val="100000"/>
              </a:lnSpc>
              <a:spcBef>
                <a:spcPts val="0"/>
              </a:spcBef>
            </a:pPr>
            <a:r>
              <a:rPr lang="cs-CZ" sz="17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aktivity odborného poradenství zainteresovaným aktérům </a:t>
            </a: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zaměřené na identifikaci a redukci rizika předčasných odchodů ze vzdělávání s důrazem </a:t>
            </a:r>
            <a:b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b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na multidisciplinární spolupráci.</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30609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Obsah semináře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328592"/>
          </a:xfrm>
        </p:spPr>
        <p:txBody>
          <a:bodyPr/>
          <a:lstStyle/>
          <a:p>
            <a:pPr marL="90900" indent="0">
              <a:lnSpc>
                <a:spcPct val="90000"/>
              </a:lnSpc>
              <a:buNone/>
            </a:pPr>
            <a:r>
              <a:rPr lang="cs-CZ" b="true" dirty="false">
                <a:solidFill>
                  <a:srgbClr val="002060"/>
                </a:solidFill>
              </a:rPr>
              <a:t>Informace k výzvě 03_24_067</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Identifikace výzvy, časové nastavení, financování</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Oprávnění žadatelé, partneři, cílové skupiny</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Věcné zaměření výzvy </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Podporované aktivity a závazné podmínky</a:t>
            </a:r>
          </a:p>
          <a:p>
            <a:pPr marL="342900" indent="-342900">
              <a:lnSpc>
                <a:spcPct val="120000"/>
              </a:lnSpc>
              <a:spcBef>
                <a:spcPts val="0"/>
              </a:spcBef>
              <a:spcAft>
                <a:spcPts val="0"/>
              </a:spcAft>
              <a:buFont typeface="Arial" panose="020B0604020202020204" pitchFamily="34" charset="0"/>
              <a:buChar char="•"/>
            </a:pPr>
            <a:r>
              <a:rPr lang="cs-CZ" sz="2000" dirty="false">
                <a:solidFill>
                  <a:srgbClr val="002060"/>
                </a:solidFill>
              </a:rPr>
              <a:t>Indikátory, Specifické datové položky</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Podmínky veřejné podpory</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Přílohy výzvy a povinné přílohy žádosti</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Odlišnosti výzev č. 67 a č. 29</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Doplňující informace k žádosti </a:t>
            </a:r>
          </a:p>
          <a:p>
            <a:pPr marL="342900" indent="-342900">
              <a:lnSpc>
                <a:spcPct val="120000"/>
              </a:lnSpc>
              <a:spcBef>
                <a:spcPts val="0"/>
              </a:spcBef>
              <a:spcAft>
                <a:spcPts val="0"/>
              </a:spcAft>
              <a:buFont typeface="Arial" panose="020B0604020202020204" pitchFamily="34" charset="0"/>
              <a:buChar char="•"/>
            </a:pPr>
            <a:r>
              <a:rPr lang="cs-CZ" sz="2000" dirty="false">
                <a:solidFill>
                  <a:srgbClr val="002060"/>
                </a:solidFill>
              </a:rPr>
              <a:t>Příprava žádosti o podporu, hodnocení a výběr projektů</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Dotazy k výzvě </a:t>
            </a:r>
          </a:p>
          <a:p>
            <a:pPr marL="342900" indent="-342900">
              <a:lnSpc>
                <a:spcPct val="120000"/>
              </a:lnSpc>
              <a:spcBef>
                <a:spcPts val="0"/>
              </a:spcBef>
              <a:spcAft>
                <a:spcPts val="0"/>
              </a:spcAft>
              <a:buClr>
                <a:schemeClr val="accent2"/>
              </a:buClr>
              <a:buFont typeface="Arial" panose="020B0604020202020204" pitchFamily="34" charset="0"/>
              <a:buChar char="•"/>
            </a:pPr>
            <a:r>
              <a:rPr lang="cs-CZ" sz="2000" dirty="false">
                <a:solidFill>
                  <a:srgbClr val="002060"/>
                </a:solidFill>
              </a:rPr>
              <a:t>Kontakty</a:t>
            </a:r>
          </a:p>
          <a:p>
            <a:pPr marL="0" indent="0">
              <a:buNone/>
            </a:pPr>
            <a:endParaRPr lang="cs-CZ" dirty="false"/>
          </a:p>
        </p:txBody>
      </p:sp>
      <p:pic>
        <p:nvPicPr>
          <p:cNvPr id="5" name="Picture 14">
            <a:extLst>
              <a:ext uri="{FF2B5EF4-FFF2-40B4-BE49-F238E27FC236}">
                <a16:creationId xmlns:a16="http://schemas.microsoft.com/office/drawing/2014/main" id="{5562F4E4-9BFF-4A94-BF8C-F203BC3E1065}"/>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7380312" y="5301208"/>
            <a:ext cx="1152128" cy="130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5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CA8E30-182B-2E96-7A16-7073E8C47B6E}"/>
              </a:ext>
            </a:extLst>
          </p:cNvPr>
          <p:cNvSpPr>
            <a:spLocks noGrp="true"/>
          </p:cNvSpPr>
          <p:nvPr>
            <p:ph type="title"/>
          </p:nvPr>
        </p:nvSpPr>
        <p:spPr/>
        <p:txBody>
          <a:bodyPr/>
          <a:lstStyle/>
          <a:p>
            <a:r>
              <a:rPr lang="cs-CZ" dirty="false"/>
              <a:t>Podporované aktivity 3/10</a:t>
            </a:r>
          </a:p>
        </p:txBody>
      </p:sp>
      <p:sp>
        <p:nvSpPr>
          <p:cNvPr id="3" name="Zástupný obsah 2">
            <a:extLst>
              <a:ext uri="{FF2B5EF4-FFF2-40B4-BE49-F238E27FC236}">
                <a16:creationId xmlns:a16="http://schemas.microsoft.com/office/drawing/2014/main" id="{8186A6D8-2C3E-9FC0-3A61-07DCC8CF2460}"/>
              </a:ext>
            </a:extLst>
          </p:cNvPr>
          <p:cNvSpPr>
            <a:spLocks noGrp="true"/>
          </p:cNvSpPr>
          <p:nvPr>
            <p:ph idx="1"/>
          </p:nvPr>
        </p:nvSpPr>
        <p:spPr>
          <a:xfrm>
            <a:off x="540000" y="1412776"/>
            <a:ext cx="8064000" cy="5112568"/>
          </a:xfrm>
        </p:spPr>
        <p:txBody>
          <a:bodyPr/>
          <a:lstStyle/>
          <a:p>
            <a:pPr marL="0" indent="0">
              <a:buNone/>
            </a:pPr>
            <a:r>
              <a:rPr lang="cs-CZ" sz="1800" b="true" dirty="false">
                <a:latin typeface="Arial" panose="020B0604020202020204" pitchFamily="34" charset="0"/>
                <a:ea typeface="Calibri" panose="020F0502020204030204" pitchFamily="34" charset="0"/>
                <a:cs typeface="Arial" panose="020B0604020202020204" pitchFamily="34" charset="0"/>
              </a:rPr>
              <a:t>2</a:t>
            </a:r>
            <a:r>
              <a:rPr lang="cs-CZ" sz="1800" b="true" dirty="false">
                <a:effectLst/>
                <a:latin typeface="Arial" panose="020B0604020202020204" pitchFamily="34" charset="0"/>
                <a:ea typeface="Calibri" panose="020F0502020204030204" pitchFamily="34" charset="0"/>
                <a:cs typeface="Arial" panose="020B0604020202020204" pitchFamily="34" charset="0"/>
              </a:rPr>
              <a:t>) Pro všechny věkové skupiny dětí, žáků a jejich rodiče:</a:t>
            </a: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odborného poradenství rodinám směřující ke snížení dopadu </a:t>
            </a:r>
            <a:b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 rodiny</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při řešení rizika předčasných odchodů jejich dětí ze vzdělávání,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participace rodiny a dítěte na řešení problémů</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propojení na stávající podpůrné systémy,</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mediace/facilitace komunikace rodina a škola</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t>advokacie</a:t>
            </a:r>
            <a:r>
              <a:rPr lang="cs-CZ" sz="1700" dirty="false"/>
              <a:t> - </a:t>
            </a:r>
            <a:r>
              <a:rPr lang="cs-CZ" sz="1700" b="true" dirty="false">
                <a:effectLst/>
                <a:ea typeface="Calibri" panose="020F0502020204030204" pitchFamily="34" charset="0"/>
              </a:rPr>
              <a:t>podpora, obhajoba </a:t>
            </a:r>
            <a:r>
              <a:rPr lang="cs-CZ" sz="1700" b="true" dirty="false">
                <a:effectLst/>
                <a:ea typeface="Calibri" panose="020F0502020204030204" pitchFamily="34" charset="0"/>
                <a:cs typeface="Arial" panose="020B0604020202020204" pitchFamily="34" charset="0"/>
              </a:rPr>
              <a:t>a prosazování zájmů</a:t>
            </a:r>
            <a:r>
              <a:rPr lang="cs-CZ" sz="1700" b="true" dirty="false">
                <a:effectLst/>
                <a:ea typeface="Calibri" panose="020F0502020204030204" pitchFamily="34" charset="0"/>
              </a:rPr>
              <a:t> dětí a mládeže </a:t>
            </a:r>
            <a:r>
              <a:rPr lang="cs-CZ" sz="1700" dirty="false">
                <a:effectLst/>
                <a:ea typeface="Calibri" panose="020F0502020204030204" pitchFamily="34" charset="0"/>
              </a:rPr>
              <a:t>ohrožených školním neúspěchem, přiblížení jejich problémů a poskytnutí informací o možnostech jejich řešení veřejným institucím a veřejnosti,</a:t>
            </a:r>
          </a:p>
          <a:p>
            <a:pPr algn="just">
              <a:lnSpc>
                <a:spcPct val="100000"/>
              </a:lnSpc>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podpůrné skupiny pro rodiče dětí a žáků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(prevence předčasných odchodů ze vzdělávání),</a:t>
            </a:r>
            <a:endPar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algn="just"/>
            <a:endParaRPr lang="cs-CZ" sz="1800" dirty="false">
              <a:solidFill>
                <a:srgbClr val="002060"/>
              </a:solidFill>
            </a:endParaRPr>
          </a:p>
        </p:txBody>
      </p:sp>
    </p:spTree>
    <p:extLst>
      <p:ext uri="{BB962C8B-B14F-4D97-AF65-F5344CB8AC3E}">
        <p14:creationId xmlns:p14="http://schemas.microsoft.com/office/powerpoint/2010/main" val="364170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89790-C3E1-4B93-AEFA-71AE7415D460}"/>
              </a:ext>
            </a:extLst>
          </p:cNvPr>
          <p:cNvSpPr>
            <a:spLocks noGrp="true"/>
          </p:cNvSpPr>
          <p:nvPr>
            <p:ph type="title"/>
          </p:nvPr>
        </p:nvSpPr>
        <p:spPr/>
        <p:txBody>
          <a:bodyPr/>
          <a:lstStyle/>
          <a:p>
            <a:r>
              <a:rPr lang="cs-CZ" dirty="false"/>
              <a:t>Podporované aktivity 4/10</a:t>
            </a:r>
          </a:p>
        </p:txBody>
      </p:sp>
      <p:sp>
        <p:nvSpPr>
          <p:cNvPr id="3" name="Zástupný obsah 2">
            <a:extLst>
              <a:ext uri="{FF2B5EF4-FFF2-40B4-BE49-F238E27FC236}">
                <a16:creationId xmlns:a16="http://schemas.microsoft.com/office/drawing/2014/main" id="{D9F92D91-4B3D-449C-8E6C-93C0330182F8}"/>
              </a:ext>
            </a:extLst>
          </p:cNvPr>
          <p:cNvSpPr>
            <a:spLocks noGrp="true"/>
          </p:cNvSpPr>
          <p:nvPr>
            <p:ph idx="1"/>
          </p:nvPr>
        </p:nvSpPr>
        <p:spPr>
          <a:xfrm>
            <a:off x="540000" y="1700808"/>
            <a:ext cx="8064000" cy="4896544"/>
          </a:xfrm>
        </p:spPr>
        <p:txBody>
          <a:bodyPr/>
          <a:lstStyle/>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mimoškolní podpora dětí, žáků a jejich rodin</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ze socio-ekonomicky znevýhodněného prostředí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při přechodu z MŠ na ZŠ</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přestupu během školního roku, návratu do školy po delší absenci (nemoc, karanténa, rodinné záležitosti apod.) či s ohledem na případné distanční vzdělávání,</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a programy zaměřené na aktivizaci vlastních sil rodiny</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při řešení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zvládání situace spojené s rizikem předčasných odchodů ze vzdělávání (rodinné konference, </a:t>
            </a:r>
            <a:r>
              <a:rPr lang="cs-CZ" sz="1700" dirty="false" err="true">
                <a:solidFill>
                  <a:schemeClr val="accent1"/>
                </a:solidFill>
                <a:effectLst/>
                <a:latin typeface="Arial" panose="020B0604020202020204" pitchFamily="34" charset="0"/>
                <a:ea typeface="Calibri" panose="020F0502020204030204" pitchFamily="34" charset="0"/>
                <a:cs typeface="Arial" panose="020B0604020202020204" pitchFamily="34" charset="0"/>
              </a:rPr>
              <a:t>family</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coaching a další), aktivity a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na podporu informovanosti</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 zplnomocňování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rodičů v oblasti vzdělávání dětí</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realizace dostupných volnočasových aktivit pro různé věkové skupiny jako forma rozvoje dítěte a žáka ZŠ a smysluplného využití volného času jako motivace a prevence k setrvání ve vzdělání</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379156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9B15DE-09A5-40E3-A4A7-A6DBEBBA575A}"/>
              </a:ext>
            </a:extLst>
          </p:cNvPr>
          <p:cNvSpPr>
            <a:spLocks noGrp="true"/>
          </p:cNvSpPr>
          <p:nvPr>
            <p:ph type="title"/>
          </p:nvPr>
        </p:nvSpPr>
        <p:spPr/>
        <p:txBody>
          <a:bodyPr/>
          <a:lstStyle/>
          <a:p>
            <a:r>
              <a:rPr lang="cs-CZ" dirty="false"/>
              <a:t>Podporované aktivity 5/10</a:t>
            </a:r>
          </a:p>
        </p:txBody>
      </p:sp>
      <p:sp>
        <p:nvSpPr>
          <p:cNvPr id="3" name="Zástupný obsah 2">
            <a:extLst>
              <a:ext uri="{FF2B5EF4-FFF2-40B4-BE49-F238E27FC236}">
                <a16:creationId xmlns:a16="http://schemas.microsoft.com/office/drawing/2014/main" id="{BAE76899-F244-4AF1-8A33-B5956EF949D5}"/>
              </a:ext>
            </a:extLst>
          </p:cNvPr>
          <p:cNvSpPr>
            <a:spLocks noGrp="true"/>
          </p:cNvSpPr>
          <p:nvPr>
            <p:ph idx="1"/>
          </p:nvPr>
        </p:nvSpPr>
        <p:spPr>
          <a:xfrm>
            <a:off x="540000" y="1484784"/>
            <a:ext cx="8064000" cy="5184576"/>
          </a:xfrm>
        </p:spPr>
        <p:txBody>
          <a:bodyPr/>
          <a:lstStyle/>
          <a:p>
            <a:pPr marL="0" lvl="0" indent="0" algn="l">
              <a:lnSpc>
                <a:spcPct val="107000"/>
              </a:lnSpc>
              <a:spcAft>
                <a:spcPts val="11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3) Pro předškolní děti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pravidelné návštěvy v rodinách s cílem podpořit rodiče v rozvoji znalostí </a:t>
            </a:r>
            <a:br>
              <a:rPr lang="cs-CZ" sz="1700" b="true" dirty="false">
                <a:effectLst/>
                <a:latin typeface="Arial" panose="020B0604020202020204" pitchFamily="34" charset="0"/>
                <a:ea typeface="Calibri" panose="020F0502020204030204" pitchFamily="34" charset="0"/>
                <a:cs typeface="Arial" panose="020B0604020202020204" pitchFamily="34" charset="0"/>
              </a:rPr>
            </a:br>
            <a:r>
              <a:rPr lang="cs-CZ" sz="1700" b="true" dirty="false">
                <a:effectLst/>
                <a:latin typeface="Arial" panose="020B0604020202020204" pitchFamily="34" charset="0"/>
                <a:ea typeface="Calibri" panose="020F0502020204030204" pitchFamily="34" charset="0"/>
                <a:cs typeface="Arial" panose="020B0604020202020204" pitchFamily="34" charset="0"/>
              </a:rPr>
              <a:t>a dovedností v péči o dítě ve věku 0 – 4 let</a:t>
            </a:r>
            <a:r>
              <a:rPr lang="cs-CZ" sz="1700" dirty="false">
                <a:effectLst/>
                <a:latin typeface="Arial" panose="020B0604020202020204" pitchFamily="34" charset="0"/>
                <a:ea typeface="Calibri" panose="020F0502020204030204" pitchFamily="34" charset="0"/>
                <a:cs typeface="Arial" panose="020B0604020202020204" pitchFamily="34" charset="0"/>
              </a:rPr>
              <a:t>,</a:t>
            </a: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programy podpory fungování rodiny </a:t>
            </a:r>
            <a:r>
              <a:rPr lang="cs-CZ" sz="1700" dirty="false">
                <a:effectLst/>
                <a:latin typeface="Arial" panose="020B0604020202020204" pitchFamily="34" charset="0"/>
                <a:ea typeface="Calibri" panose="020F0502020204030204" pitchFamily="34" charset="0"/>
                <a:cs typeface="Arial" panose="020B0604020202020204" pitchFamily="34" charset="0"/>
              </a:rPr>
              <a:t>a motivace rodičů k účasti na aktivitách mateřských, rodinných, komunitních center za doprovázení odborného pracovníka/dobrovolníka (v případě potřeby), </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rozvoj klubů pro děti a rodiče zaměřených na dovednosti a rozvoj malého dítěte, jeho socializaci</a:t>
            </a:r>
            <a:r>
              <a:rPr lang="cs-CZ" sz="1700" dirty="false">
                <a:effectLst/>
                <a:latin typeface="Arial" panose="020B0604020202020204" pitchFamily="34" charset="0"/>
                <a:ea typeface="Calibri" panose="020F0502020204030204" pitchFamily="34" charset="0"/>
                <a:cs typeface="Arial" panose="020B0604020202020204" pitchFamily="34" charset="0"/>
              </a:rPr>
              <a:t>, na motivaci a přijetí odpovědnosti rodičů za výchovu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a vzdělání dítěte, </a:t>
            </a:r>
            <a:r>
              <a:rPr lang="cs-CZ" sz="1700" b="true" dirty="false">
                <a:effectLst/>
                <a:latin typeface="Arial" panose="020B0604020202020204" pitchFamily="34" charset="0"/>
                <a:ea typeface="Calibri" panose="020F0502020204030204" pitchFamily="34" charset="0"/>
                <a:cs typeface="Arial" panose="020B0604020202020204" pitchFamily="34" charset="0"/>
              </a:rPr>
              <a:t>na motivaci rodičů k předškolnímu vzdělávání</a:t>
            </a:r>
            <a:r>
              <a:rPr lang="cs-CZ" sz="1700" dirty="false">
                <a:effectLst/>
                <a:latin typeface="Arial" panose="020B0604020202020204" pitchFamily="34" charset="0"/>
                <a:ea typeface="Calibri" panose="020F0502020204030204" pitchFamily="34" charset="0"/>
                <a:cs typeface="Arial" panose="020B0604020202020204" pitchFamily="34" charset="0"/>
              </a:rPr>
              <a:t>, na práci s režimem pro dítě i pro rodiče, na práci s předsudky mezi rodiči,</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individuální podpora dětí a rodičů na motivaci k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účasti a setrvání </a:t>
            </a:r>
            <a:r>
              <a:rPr lang="cs-CZ" sz="1700" b="true" dirty="false">
                <a:effectLst/>
                <a:latin typeface="Arial" panose="020B0604020202020204" pitchFamily="34" charset="0"/>
                <a:ea typeface="Calibri" panose="020F0502020204030204" pitchFamily="34" charset="0"/>
                <a:cs typeface="Arial" panose="020B0604020202020204" pitchFamily="34" charset="0"/>
              </a:rPr>
              <a:t>v předškolní přípravě</a:t>
            </a:r>
            <a:r>
              <a:rPr lang="cs-CZ" sz="1700" dirty="false">
                <a:effectLst/>
                <a:latin typeface="Arial" panose="020B0604020202020204" pitchFamily="34" charset="0"/>
                <a:ea typeface="Calibri" panose="020F0502020204030204" pitchFamily="34" charset="0"/>
                <a:cs typeface="Arial" panose="020B0604020202020204" pitchFamily="34" charset="0"/>
              </a:rPr>
              <a:t> v MŠ, v dětské skupině, v předškolním klubu (cílené poradenství a motivace rodičům ke zvládnutí přípravy dle individuálních potřeb v rodině), </a:t>
            </a:r>
          </a:p>
          <a:p>
            <a:pPr algn="just">
              <a:lnSpc>
                <a:spcPct val="100000"/>
              </a:lnSpc>
              <a:spcAft>
                <a:spcPts val="8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zvyšování informovanosti rodičů o přínosech předškolního vzdělávání pro jejich děti</a:t>
            </a:r>
            <a:r>
              <a:rPr lang="cs-CZ" sz="1700" dirty="false">
                <a:effectLst/>
                <a:latin typeface="Arial" panose="020B0604020202020204" pitchFamily="34" charset="0"/>
                <a:ea typeface="Calibri" panose="020F0502020204030204" pitchFamily="34" charset="0"/>
                <a:cs typeface="Arial" panose="020B0604020202020204" pitchFamily="34" charset="0"/>
              </a:rPr>
              <a:t> a jejich aktivní zapojení do vzdělávání,</a:t>
            </a:r>
          </a:p>
          <a:p>
            <a:pPr algn="just">
              <a:lnSpc>
                <a:spcPct val="100000"/>
              </a:lnSpc>
              <a:spcAft>
                <a:spcPts val="800"/>
              </a:spcAft>
            </a:pP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800"/>
              </a:spcAft>
            </a:pPr>
            <a:endParaRPr lang="cs-CZ" sz="1700" dirty="false">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800"/>
              </a:spcAft>
            </a:pP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63059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10FB8-5D58-4FE8-822C-17EED106C3AB}"/>
              </a:ext>
            </a:extLst>
          </p:cNvPr>
          <p:cNvSpPr>
            <a:spLocks noGrp="true"/>
          </p:cNvSpPr>
          <p:nvPr>
            <p:ph type="title"/>
          </p:nvPr>
        </p:nvSpPr>
        <p:spPr/>
        <p:txBody>
          <a:bodyPr/>
          <a:lstStyle/>
          <a:p>
            <a:r>
              <a:rPr lang="cs-CZ" dirty="false"/>
              <a:t>Podporované aktivity 6/10</a:t>
            </a:r>
          </a:p>
        </p:txBody>
      </p:sp>
      <p:sp>
        <p:nvSpPr>
          <p:cNvPr id="3" name="Zástupný obsah 2">
            <a:extLst>
              <a:ext uri="{FF2B5EF4-FFF2-40B4-BE49-F238E27FC236}">
                <a16:creationId xmlns:a16="http://schemas.microsoft.com/office/drawing/2014/main" id="{3A0A9342-6B39-4E4D-84A2-4DC6D615379A}"/>
              </a:ext>
            </a:extLst>
          </p:cNvPr>
          <p:cNvSpPr>
            <a:spLocks noGrp="true"/>
          </p:cNvSpPr>
          <p:nvPr>
            <p:ph idx="1"/>
          </p:nvPr>
        </p:nvSpPr>
        <p:spPr/>
        <p:txBody>
          <a:bodyPr/>
          <a:lstStyle/>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poradenství a programy podpory dětí i rodičů v průběhu předškolního vzdělávání, pomoc při komunikaci s učiteli,</a:t>
            </a:r>
            <a:endPar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rodinných a komunitních center, dětských skupin, dětských </a:t>
            </a:r>
            <a:b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předškolních klubů, nízkoprahových a terénních služeb pro předškolní děti a rodiče</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nabízejících programy podpory rodin při začleňování znevýhodněných dětí do vzdělávání,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přípravy rodiny a dítěte na školní vzdělávání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(zápis do ZŠ, případná koordinace a pomoc při jednání s pedagogicko-psychologickou poradnou atd.)</a:t>
            </a:r>
            <a:r>
              <a:rPr lang="cs-CZ" sz="18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00000"/>
              </a:lnSpc>
              <a:spcAft>
                <a:spcPts val="800"/>
              </a:spcAft>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podpora při účasti na aktivitách projektu, např. </a:t>
            </a:r>
            <a:r>
              <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doprovod/svoz do MŠ/DS, náklady spojené s pobytovými/výjezdovými akcemi dětí a jejich rodičů</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p>
          <a:p>
            <a:endParaRPr lang="cs-CZ" dirty="false"/>
          </a:p>
        </p:txBody>
      </p:sp>
    </p:spTree>
    <p:extLst>
      <p:ext uri="{BB962C8B-B14F-4D97-AF65-F5344CB8AC3E}">
        <p14:creationId xmlns:p14="http://schemas.microsoft.com/office/powerpoint/2010/main" val="330846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CE9950-8889-4675-BD2B-E19A240B4A9A}"/>
              </a:ext>
            </a:extLst>
          </p:cNvPr>
          <p:cNvSpPr>
            <a:spLocks noGrp="true"/>
          </p:cNvSpPr>
          <p:nvPr>
            <p:ph type="title"/>
          </p:nvPr>
        </p:nvSpPr>
        <p:spPr/>
        <p:txBody>
          <a:bodyPr/>
          <a:lstStyle/>
          <a:p>
            <a:r>
              <a:rPr lang="cs-CZ" dirty="false"/>
              <a:t>Podporované aktivity 7/10</a:t>
            </a:r>
          </a:p>
        </p:txBody>
      </p:sp>
      <p:sp>
        <p:nvSpPr>
          <p:cNvPr id="3" name="Zástupný obsah 2">
            <a:extLst>
              <a:ext uri="{FF2B5EF4-FFF2-40B4-BE49-F238E27FC236}">
                <a16:creationId xmlns:a16="http://schemas.microsoft.com/office/drawing/2014/main" id="{51DCFD53-377D-41E9-8A5B-1F3724B2007D}"/>
              </a:ext>
            </a:extLst>
          </p:cNvPr>
          <p:cNvSpPr>
            <a:spLocks noGrp="true"/>
          </p:cNvSpPr>
          <p:nvPr>
            <p:ph idx="1"/>
          </p:nvPr>
        </p:nvSpPr>
        <p:spPr>
          <a:xfrm>
            <a:off x="540000" y="1484784"/>
            <a:ext cx="8064000" cy="4824536"/>
          </a:xfrm>
        </p:spPr>
        <p:txBody>
          <a:bodyPr/>
          <a:lstStyle/>
          <a:p>
            <a:pPr marL="0" lvl="0" indent="0" algn="l">
              <a:lnSpc>
                <a:spcPct val="107000"/>
              </a:lnSpc>
              <a:spcAft>
                <a:spcPts val="1100"/>
              </a:spcAft>
              <a:buNone/>
            </a:pPr>
            <a:r>
              <a:rPr lang="cs-CZ" sz="1800" b="true" dirty="false">
                <a:effectLst/>
                <a:latin typeface="Arial" panose="020B0604020202020204" pitchFamily="34" charset="0"/>
                <a:ea typeface="Calibri" panose="020F0502020204030204" pitchFamily="34" charset="0"/>
                <a:cs typeface="Arial" panose="020B0604020202020204" pitchFamily="34" charset="0"/>
              </a:rPr>
              <a:t>4) Pro žáky ZŠ a jejich rodiče:</a:t>
            </a:r>
            <a:endParaRPr lang="cs-CZ" sz="1800" b="true" dirty="false">
              <a:effectLst/>
              <a:latin typeface="Arial" panose="020B0604020202020204" pitchFamily="34" charset="0"/>
              <a:ea typeface="Calibri" panose="020F0502020204030204" pitchFamily="34" charset="0"/>
              <a:cs typeface="Times New Roman" panose="02020603050405020304" pitchFamily="18" charset="0"/>
            </a:endParaRPr>
          </a:p>
          <a:p>
            <a:pPr>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intenzivní podpora rodiny při nástupu dítěte do ZŠ</a:t>
            </a:r>
            <a:r>
              <a:rPr lang="cs-CZ" sz="1700" dirty="false">
                <a:effectLst/>
                <a:latin typeface="Arial" panose="020B0604020202020204" pitchFamily="34" charset="0"/>
                <a:ea typeface="Calibri" panose="020F0502020204030204" pitchFamily="34" charset="0"/>
                <a:cs typeface="Arial" panose="020B0604020202020204" pitchFamily="34" charset="0"/>
              </a:rPr>
              <a:t>, </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poradenství a programy podpory</a:t>
            </a:r>
            <a:r>
              <a:rPr lang="cs-CZ" sz="1700" dirty="false">
                <a:effectLst/>
                <a:latin typeface="Arial" panose="020B0604020202020204" pitchFamily="34" charset="0"/>
                <a:ea typeface="Calibri" panose="020F0502020204030204" pitchFamily="34" charset="0"/>
                <a:cs typeface="Arial" panose="020B0604020202020204" pitchFamily="34" charset="0"/>
              </a:rPr>
              <a:t>, motivace a participace </a:t>
            </a:r>
            <a:r>
              <a:rPr lang="cs-CZ" sz="1700" b="true" dirty="false">
                <a:effectLst/>
                <a:latin typeface="Arial" panose="020B0604020202020204" pitchFamily="34" charset="0"/>
                <a:ea typeface="Calibri" panose="020F0502020204030204" pitchFamily="34" charset="0"/>
                <a:cs typeface="Arial" panose="020B0604020202020204" pitchFamily="34" charset="0"/>
              </a:rPr>
              <a:t>rodičů a dětí v průběhu školního vzdělávání, pomoc při komunikaci s pedagogickým sborem</a:t>
            </a:r>
            <a:r>
              <a:rPr lang="cs-CZ" sz="1700" dirty="false">
                <a:effectLst/>
                <a:latin typeface="Arial" panose="020B0604020202020204" pitchFamily="34" charset="0"/>
                <a:ea typeface="Calibri" panose="020F0502020204030204" pitchFamily="34" charset="0"/>
                <a:cs typeface="Arial" panose="020B0604020202020204" pitchFamily="34" charset="0"/>
              </a:rPr>
              <a:t>,</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mimoškolní programy motivace žáka pro školní docházku </a:t>
            </a:r>
            <a:r>
              <a:rPr lang="cs-CZ" sz="1700" dirty="false">
                <a:effectLst/>
                <a:latin typeface="Arial" panose="020B0604020202020204" pitchFamily="34" charset="0"/>
                <a:ea typeface="Calibri" panose="020F0502020204030204" pitchFamily="34" charset="0"/>
                <a:cs typeface="Arial" panose="020B0604020202020204" pitchFamily="34" charset="0"/>
              </a:rPr>
              <a:t>(co mi jde/nejde,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co se mi líbí/nelíbí, co můžu/nemůžu ovlivnit),</a:t>
            </a: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mimoškolní doučování s důrazem na zapojení rodiny </a:t>
            </a:r>
            <a:r>
              <a:rPr lang="cs-CZ" sz="1700" dirty="false">
                <a:effectLst/>
                <a:latin typeface="Arial" panose="020B0604020202020204" pitchFamily="34" charset="0"/>
                <a:ea typeface="Calibri" panose="020F0502020204030204" pitchFamily="34" charset="0"/>
                <a:cs typeface="Arial" panose="020B0604020202020204" pitchFamily="34" charset="0"/>
              </a:rPr>
              <a:t>např. v rodinných, komunitních centrech, v nízkoprahových zařízeních pro děti a mládež,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zvyšování motivace a kompetencí rodiny k domácí přípravě na vyučování </a:t>
            </a:r>
            <a:br>
              <a:rPr lang="cs-CZ" sz="1700" dirty="false">
                <a:effectLst/>
                <a:latin typeface="Arial" panose="020B0604020202020204" pitchFamily="34" charset="0"/>
                <a:ea typeface="Calibri" panose="020F0502020204030204" pitchFamily="34" charset="0"/>
                <a:cs typeface="Times New Roman" panose="02020603050405020304" pitchFamily="18" charset="0"/>
              </a:rPr>
            </a:br>
            <a:r>
              <a:rPr lang="cs-CZ" sz="1700" dirty="false">
                <a:effectLst/>
                <a:latin typeface="Arial" panose="020B0604020202020204" pitchFamily="34" charset="0"/>
                <a:ea typeface="Calibri" panose="020F0502020204030204" pitchFamily="34" charset="0"/>
                <a:cs typeface="Times New Roman" panose="02020603050405020304" pitchFamily="18" charset="0"/>
              </a:rPr>
              <a:t>a na mimoškolní doučování zážitkovou formou, </a:t>
            </a:r>
            <a:r>
              <a:rPr lang="cs-CZ" sz="1700" dirty="false">
                <a:effectLst/>
                <a:latin typeface="Arial" panose="020B0604020202020204" pitchFamily="34" charset="0"/>
                <a:ea typeface="Calibri" panose="020F0502020204030204" pitchFamily="34" charset="0"/>
                <a:cs typeface="Arial" panose="020B0604020202020204" pitchFamily="34" charset="0"/>
              </a:rPr>
              <a:t> </a:t>
            </a:r>
          </a:p>
          <a:p>
            <a:pPr algn="just">
              <a:lnSpc>
                <a:spcPct val="100000"/>
              </a:lnSpc>
              <a:spcAft>
                <a:spcPts val="300"/>
              </a:spcAft>
            </a:pPr>
            <a:r>
              <a:rPr lang="cs-CZ" sz="1700" dirty="false">
                <a:effectLst/>
                <a:latin typeface="Arial" panose="020B0604020202020204" pitchFamily="34" charset="0"/>
                <a:ea typeface="Calibri" panose="020F0502020204030204" pitchFamily="34" charset="0"/>
                <a:cs typeface="Arial" panose="020B0604020202020204" pitchFamily="34" charset="0"/>
              </a:rPr>
              <a:t>motivace rodin k účasti na dalších akcích v komunitě s případným doprovázením,</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motivace a doprovázení dětí do mimoškolních aktivit/zájmových činností</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749449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FCFDB-5E42-4711-8B5A-FA147B03316E}"/>
              </a:ext>
            </a:extLst>
          </p:cNvPr>
          <p:cNvSpPr>
            <a:spLocks noGrp="true"/>
          </p:cNvSpPr>
          <p:nvPr>
            <p:ph type="title"/>
          </p:nvPr>
        </p:nvSpPr>
        <p:spPr/>
        <p:txBody>
          <a:bodyPr/>
          <a:lstStyle/>
          <a:p>
            <a:r>
              <a:rPr lang="cs-CZ" dirty="false"/>
              <a:t>Podporované aktivity 8/10</a:t>
            </a:r>
          </a:p>
        </p:txBody>
      </p:sp>
      <p:sp>
        <p:nvSpPr>
          <p:cNvPr id="3" name="Zástupný obsah 2">
            <a:extLst>
              <a:ext uri="{FF2B5EF4-FFF2-40B4-BE49-F238E27FC236}">
                <a16:creationId xmlns:a16="http://schemas.microsoft.com/office/drawing/2014/main" id="{68078C9F-2595-4B81-ADE1-0CFC42236013}"/>
              </a:ext>
            </a:extLst>
          </p:cNvPr>
          <p:cNvSpPr>
            <a:spLocks noGrp="true"/>
          </p:cNvSpPr>
          <p:nvPr>
            <p:ph idx="1"/>
          </p:nvPr>
        </p:nvSpPr>
        <p:spPr/>
        <p:txBody>
          <a:bodyPr/>
          <a:lstStyle/>
          <a:p>
            <a:pPr algn="just">
              <a:lnSpc>
                <a:spcPct val="100000"/>
              </a:lnSpc>
              <a:spcAft>
                <a:spcPts val="300"/>
              </a:spcAft>
            </a:pP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mimoškolní programy práce se silnými stránkami dětí, jejich podpora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rozvoj, práce s talentem,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aktivity, programy zaměřené na rozvoj postupné samostatnosti </a:t>
            </a:r>
            <a:b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odpovědnosti dítěte</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motivace dítěte i rodičů při vstupu do dalšího stupně vzdělávání – příklady dobré praxe, osvěta o úspěšných absolventech,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informace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o možnostech stipendií, specificky zaměřené pobyty na podporu motivace dalšího vzdělávání apod., </a:t>
            </a:r>
          </a:p>
          <a:p>
            <a:pPr algn="just">
              <a:lnSpc>
                <a:spcPct val="100000"/>
              </a:lnSpc>
              <a:spcAft>
                <a:spcPts val="800"/>
              </a:spcAft>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podpora při účasti na aktivitách projektu, např. </a:t>
            </a:r>
            <a:r>
              <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doprovod/svoz do ZŠ, náklady spojené s pobytovými/výjezdovými akcemi dětí a jejich rodičů</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0000"/>
              </a:lnSpc>
              <a:spcAft>
                <a:spcPts val="800"/>
              </a:spcAft>
            </a:pP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450626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Podporované aktivity 9/10</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56792"/>
            <a:ext cx="8424000" cy="5301208"/>
          </a:xfrm>
        </p:spPr>
        <p:txBody>
          <a:bodyPr/>
          <a:lstStyle/>
          <a:p>
            <a:pPr marL="0" lvl="0" indent="0" algn="l">
              <a:lnSpc>
                <a:spcPct val="107000"/>
              </a:lnSpc>
              <a:buNone/>
            </a:pPr>
            <a:r>
              <a:rPr lang="cs-CZ" sz="1800" b="true" dirty="false">
                <a:latin typeface="Arial" panose="020B0604020202020204" pitchFamily="34" charset="0"/>
                <a:ea typeface="Calibri" panose="020F0502020204030204" pitchFamily="34" charset="0"/>
                <a:cs typeface="Arial" panose="020B0604020202020204" pitchFamily="34" charset="0"/>
              </a:rPr>
              <a:t>5</a:t>
            </a:r>
            <a:r>
              <a:rPr lang="cs-CZ" sz="1800" b="true" dirty="false">
                <a:effectLst/>
                <a:latin typeface="Arial" panose="020B0604020202020204" pitchFamily="34" charset="0"/>
                <a:ea typeface="Calibri" panose="020F0502020204030204" pitchFamily="34" charset="0"/>
                <a:cs typeface="Arial" panose="020B0604020202020204" pitchFamily="34" charset="0"/>
              </a:rPr>
              <a:t>) Pro žáky SOU/SŠ a jejich rodiče:</a:t>
            </a:r>
          </a:p>
          <a:p>
            <a:pPr>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intenzivní podpora rodiny při nástupu žáka do SOU/SŠ včetně adaptace</a:t>
            </a:r>
            <a:r>
              <a:rPr lang="cs-CZ" sz="1700" dirty="false">
                <a:effectLst/>
                <a:latin typeface="Arial" panose="020B0604020202020204" pitchFamily="34" charset="0"/>
                <a:ea typeface="Calibri" panose="020F0502020204030204" pitchFamily="34" charset="0"/>
                <a:cs typeface="Arial" panose="020B0604020202020204" pitchFamily="34" charset="0"/>
              </a:rPr>
              <a:t>, </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poradenství, programy podpory a motivace žáků a rodičů </a:t>
            </a:r>
            <a:r>
              <a:rPr lang="cs-CZ" sz="1700" dirty="false">
                <a:effectLst/>
                <a:latin typeface="Arial" panose="020B0604020202020204" pitchFamily="34" charset="0"/>
                <a:ea typeface="Calibri" panose="020F0502020204030204" pitchFamily="34" charset="0"/>
                <a:cs typeface="Arial" panose="020B0604020202020204" pitchFamily="34" charset="0"/>
              </a:rPr>
              <a:t>v průběhu školního vzdělávání, pro školní docházku, pomoc při komunikaci s pedagogickým sborem, mentoring, </a:t>
            </a:r>
            <a:r>
              <a:rPr lang="cs-CZ" sz="1700" b="true" dirty="false">
                <a:effectLst/>
                <a:latin typeface="Arial" panose="020B0604020202020204" pitchFamily="34" charset="0"/>
                <a:ea typeface="Calibri" panose="020F0502020204030204" pitchFamily="34" charset="0"/>
                <a:cs typeface="Arial" panose="020B0604020202020204" pitchFamily="34" charset="0"/>
              </a:rPr>
              <a:t>psychologická podpora</a:t>
            </a:r>
            <a:r>
              <a:rPr lang="cs-CZ" sz="1700" dirty="false">
                <a:effectLst/>
                <a:latin typeface="Arial" panose="020B0604020202020204" pitchFamily="34" charset="0"/>
                <a:ea typeface="Calibri" panose="020F0502020204030204" pitchFamily="34" charset="0"/>
                <a:cs typeface="Arial" panose="020B0604020202020204" pitchFamily="34" charset="0"/>
              </a:rPr>
              <a:t>,</a:t>
            </a:r>
          </a:p>
          <a:p>
            <a:pPr algn="just">
              <a:lnSpc>
                <a:spcPct val="100000"/>
              </a:lnSpc>
              <a:spcAft>
                <a:spcPts val="300"/>
              </a:spcAft>
            </a:pPr>
            <a:r>
              <a:rPr lang="cs-CZ" sz="1700" dirty="false">
                <a:latin typeface="Arial" panose="020B0604020202020204" pitchFamily="34" charset="0"/>
                <a:ea typeface="Calibri" panose="020F0502020204030204" pitchFamily="34" charset="0"/>
                <a:cs typeface="Arial" panose="020B0604020202020204" pitchFamily="34" charset="0"/>
              </a:rPr>
              <a:t>celoroční </a:t>
            </a:r>
            <a:r>
              <a:rPr lang="cs-CZ" sz="1700" b="true" dirty="false">
                <a:latin typeface="Arial" panose="020B0604020202020204" pitchFamily="34" charset="0"/>
                <a:ea typeface="Calibri" panose="020F0502020204030204" pitchFamily="34" charset="0"/>
                <a:cs typeface="Arial" panose="020B0604020202020204" pitchFamily="34" charset="0"/>
              </a:rPr>
              <a:t>mimoškolní doučování </a:t>
            </a:r>
            <a:r>
              <a:rPr lang="cs-CZ" sz="1700" dirty="false">
                <a:latin typeface="Arial" panose="020B0604020202020204" pitchFamily="34" charset="0"/>
                <a:ea typeface="Calibri" panose="020F0502020204030204" pitchFamily="34" charset="0"/>
                <a:cs typeface="Arial" panose="020B0604020202020204" pitchFamily="34" charset="0"/>
              </a:rPr>
              <a:t>včetně jazykových dovedností, letní doučování zážitkovou formou, </a:t>
            </a:r>
            <a:r>
              <a:rPr lang="cs-CZ" sz="1700" b="true" dirty="false">
                <a:latin typeface="Arial" panose="020B0604020202020204" pitchFamily="34" charset="0"/>
                <a:ea typeface="Calibri" panose="020F0502020204030204" pitchFamily="34" charset="0"/>
                <a:cs typeface="Arial" panose="020B0604020202020204" pitchFamily="34" charset="0"/>
              </a:rPr>
              <a:t>příprava na přijímací zkoušky na VOŠ/VŠ</a:t>
            </a:r>
            <a:r>
              <a:rPr lang="cs-CZ" sz="1700" dirty="false">
                <a:latin typeface="Arial" panose="020B0604020202020204" pitchFamily="34" charset="0"/>
                <a:ea typeface="Calibri" panose="020F0502020204030204" pitchFamily="34" charset="0"/>
                <a:cs typeface="Arial" panose="020B0604020202020204" pitchFamily="34" charset="0"/>
              </a:rPr>
              <a:t>,</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práce se silnými stránkami žáků, jejich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podpora a rozvoj, práce s talentem, </a:t>
            </a:r>
            <a:endPar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programy zaměřené na samostatnost a převzetí zodpovědnosti za vlastní budoucnost, </a:t>
            </a:r>
          </a:p>
          <a:p>
            <a:pPr algn="just">
              <a:lnSpc>
                <a:spcPct val="100000"/>
              </a:lnSpc>
              <a:spcAft>
                <a:spcPts val="800"/>
              </a:spcAft>
            </a:pPr>
            <a:r>
              <a:rPr lang="cs-CZ" sz="1700" b="true" dirty="false">
                <a:solidFill>
                  <a:schemeClr val="accent1"/>
                </a:solidFill>
                <a:latin typeface="Arial" panose="020B0604020202020204" pitchFamily="34" charset="0"/>
                <a:ea typeface="Calibri" panose="020F0502020204030204" pitchFamily="34" charset="0"/>
                <a:cs typeface="Arial" panose="020B0604020202020204" pitchFamily="34" charset="0"/>
              </a:rPr>
              <a:t>aktivní zapojení předem připravených vrstevníků pro formování postojů mladých lidí </a:t>
            </a:r>
            <a:r>
              <a:rPr lang="cs-CZ" sz="1700" dirty="false">
                <a:solidFill>
                  <a:schemeClr val="accent1"/>
                </a:solidFill>
                <a:latin typeface="Arial" panose="020B0604020202020204" pitchFamily="34" charset="0"/>
                <a:ea typeface="Calibri" panose="020F0502020204030204" pitchFamily="34" charset="0"/>
                <a:cs typeface="Arial" panose="020B0604020202020204" pitchFamily="34" charset="0"/>
              </a:rPr>
              <a:t>s možností účinně ovlivnit zamezení jejich případnému rizikovému chování,</a:t>
            </a:r>
          </a:p>
          <a:p>
            <a:pPr marL="0" indent="0" algn="just">
              <a:lnSpc>
                <a:spcPct val="100000"/>
              </a:lnSpc>
              <a:spcBef>
                <a:spcPts val="0"/>
              </a:spcBef>
              <a:spcAft>
                <a:spcPts val="1100"/>
              </a:spcAft>
              <a:buNone/>
            </a:pPr>
            <a:endParaRPr lang="cs-CZ" dirty="false"/>
          </a:p>
        </p:txBody>
      </p:sp>
    </p:spTree>
    <p:extLst>
      <p:ext uri="{BB962C8B-B14F-4D97-AF65-F5344CB8AC3E}">
        <p14:creationId xmlns:p14="http://schemas.microsoft.com/office/powerpoint/2010/main" val="1265206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AD1B9-62F7-4B2E-B799-8284E997A6A9}"/>
              </a:ext>
            </a:extLst>
          </p:cNvPr>
          <p:cNvSpPr>
            <a:spLocks noGrp="true"/>
          </p:cNvSpPr>
          <p:nvPr>
            <p:ph type="title"/>
          </p:nvPr>
        </p:nvSpPr>
        <p:spPr/>
        <p:txBody>
          <a:bodyPr/>
          <a:lstStyle/>
          <a:p>
            <a:r>
              <a:rPr lang="cs-CZ" dirty="false"/>
              <a:t>Podporované aktivity 10/10</a:t>
            </a:r>
          </a:p>
        </p:txBody>
      </p:sp>
      <p:sp>
        <p:nvSpPr>
          <p:cNvPr id="3" name="Zástupný obsah 2">
            <a:extLst>
              <a:ext uri="{FF2B5EF4-FFF2-40B4-BE49-F238E27FC236}">
                <a16:creationId xmlns:a16="http://schemas.microsoft.com/office/drawing/2014/main" id="{0433E166-78B1-4452-9D44-FFEDCFE48E32}"/>
              </a:ext>
            </a:extLst>
          </p:cNvPr>
          <p:cNvSpPr>
            <a:spLocks noGrp="true"/>
          </p:cNvSpPr>
          <p:nvPr>
            <p:ph idx="1"/>
          </p:nvPr>
        </p:nvSpPr>
        <p:spPr>
          <a:xfrm>
            <a:off x="540000" y="1628800"/>
            <a:ext cx="8064000" cy="4491200"/>
          </a:xfrm>
        </p:spPr>
        <p:txBody>
          <a:bodyPr/>
          <a:lstStyle/>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motivace žáků i rodičů pro další stupně vzdělávání – příklady dobré praxe, osvěta o úspěšných absolventech</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informace o možnostech stipendií, stážích, brigádách,</a:t>
            </a:r>
          </a:p>
          <a:p>
            <a:pPr algn="just">
              <a:lnSpc>
                <a:spcPct val="100000"/>
              </a:lnSpc>
              <a:spcAft>
                <a:spcPts val="800"/>
              </a:spcAft>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podpora při účasti na aktivitách projektu, </a:t>
            </a:r>
            <a:r>
              <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náklady spojené s pobytovými/ výjezdovými akcemi žáků neorganizovaných školou</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0000"/>
              </a:lnSpc>
              <a:spcAft>
                <a:spcPts val="800"/>
              </a:spcAft>
            </a:pPr>
            <a:endParaRPr lang="cs-CZ" sz="18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endPar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endParaRPr lang="cs-CZ" dirty="false"/>
          </a:p>
        </p:txBody>
      </p:sp>
    </p:spTree>
    <p:extLst>
      <p:ext uri="{BB962C8B-B14F-4D97-AF65-F5344CB8AC3E}">
        <p14:creationId xmlns:p14="http://schemas.microsoft.com/office/powerpoint/2010/main" val="309773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F1442C-2940-6D59-0BF7-CB0E9F285273}"/>
              </a:ext>
            </a:extLst>
          </p:cNvPr>
          <p:cNvSpPr>
            <a:spLocks noGrp="true"/>
          </p:cNvSpPr>
          <p:nvPr>
            <p:ph type="title"/>
          </p:nvPr>
        </p:nvSpPr>
        <p:spPr/>
        <p:txBody>
          <a:bodyPr/>
          <a:lstStyle/>
          <a:p>
            <a:r>
              <a:rPr lang="cs-CZ" dirty="false"/>
              <a:t>Doplňkové aktivity</a:t>
            </a:r>
          </a:p>
        </p:txBody>
      </p:sp>
      <p:sp>
        <p:nvSpPr>
          <p:cNvPr id="3" name="Zástupný obsah 2">
            <a:extLst>
              <a:ext uri="{FF2B5EF4-FFF2-40B4-BE49-F238E27FC236}">
                <a16:creationId xmlns:a16="http://schemas.microsoft.com/office/drawing/2014/main" id="{21C861AF-F88E-290B-FB01-26C98B5875F2}"/>
              </a:ext>
            </a:extLst>
          </p:cNvPr>
          <p:cNvSpPr>
            <a:spLocks noGrp="true"/>
          </p:cNvSpPr>
          <p:nvPr>
            <p:ph idx="1"/>
          </p:nvPr>
        </p:nvSpPr>
        <p:spPr/>
        <p:txBody>
          <a:bodyPr/>
          <a:lstStyle/>
          <a:p>
            <a:pPr algn="just">
              <a:lnSpc>
                <a:spcPct val="100000"/>
              </a:lnSpc>
              <a:spcAft>
                <a:spcPts val="300"/>
              </a:spcAft>
            </a:pPr>
            <a:r>
              <a:rPr lang="cs-CZ" sz="1700" b="true" dirty="false"/>
              <a:t>Osvěta a cílené kampaně </a:t>
            </a:r>
            <a:r>
              <a:rPr lang="cs-CZ" sz="1700" dirty="false"/>
              <a:t>zaměřené na změnu povědomí a postojů cílových skupin na prevenci a řešení předčasných odchodů ze vzdělávání,</a:t>
            </a:r>
          </a:p>
          <a:p>
            <a:pPr algn="just">
              <a:lnSpc>
                <a:spcPct val="100000"/>
              </a:lnSpc>
              <a:spcAft>
                <a:spcPts val="300"/>
              </a:spcAft>
            </a:pPr>
            <a:r>
              <a:rPr lang="cs-CZ" sz="1700" b="true" dirty="false"/>
              <a:t>evaluace</a:t>
            </a:r>
            <a:r>
              <a:rPr lang="cs-CZ" sz="1700" dirty="false"/>
              <a:t> vhodnosti zvolených nástrojů pro prevenci předčasných odchodů </a:t>
            </a:r>
            <a:br>
              <a:rPr lang="cs-CZ" sz="1700" dirty="false"/>
            </a:br>
            <a:r>
              <a:rPr lang="cs-CZ" sz="1700" dirty="false"/>
              <a:t>ze vzdělávání,</a:t>
            </a:r>
          </a:p>
          <a:p>
            <a:pPr algn="just">
              <a:lnSpc>
                <a:spcPct val="100000"/>
              </a:lnSpc>
            </a:pPr>
            <a:r>
              <a:rPr lang="cs-CZ" sz="1700" b="true" dirty="false"/>
              <a:t>podpora procesu </a:t>
            </a:r>
            <a:r>
              <a:rPr lang="cs-CZ" sz="1700" dirty="false"/>
              <a:t>(personální, odborná, metodická), </a:t>
            </a:r>
            <a:r>
              <a:rPr lang="cs-CZ" sz="1700" b="true" dirty="false"/>
              <a:t>přechodu stávajících dětských předškolních klubů na dětské skupiny dle zákona č. 247/2014 Sb</a:t>
            </a:r>
            <a:r>
              <a:rPr lang="cs-CZ" sz="1700" dirty="false"/>
              <a:t>., s cílem zajistit jejich dlouhodobou udržitelnost a podpořit tak v předškolním vzdělávání děti se specifickými potřebami ze sociálně a ekonomicky znevýhodněného prostředí.</a:t>
            </a:r>
          </a:p>
        </p:txBody>
      </p:sp>
    </p:spTree>
    <p:extLst>
      <p:ext uri="{BB962C8B-B14F-4D97-AF65-F5344CB8AC3E}">
        <p14:creationId xmlns:p14="http://schemas.microsoft.com/office/powerpoint/2010/main" val="248169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312EFD-6D1B-42EE-B27E-9DE761016205}"/>
              </a:ext>
            </a:extLst>
          </p:cNvPr>
          <p:cNvSpPr>
            <a:spLocks noGrp="true"/>
          </p:cNvSpPr>
          <p:nvPr>
            <p:ph type="title"/>
          </p:nvPr>
        </p:nvSpPr>
        <p:spPr/>
        <p:txBody>
          <a:bodyPr/>
          <a:lstStyle/>
          <a:p>
            <a:r>
              <a:rPr lang="cs-CZ" dirty="false"/>
              <a:t>Co nelze v rámci výzvy podpořit</a:t>
            </a:r>
          </a:p>
        </p:txBody>
      </p:sp>
      <p:sp>
        <p:nvSpPr>
          <p:cNvPr id="3" name="Zástupný obsah 2">
            <a:extLst>
              <a:ext uri="{FF2B5EF4-FFF2-40B4-BE49-F238E27FC236}">
                <a16:creationId xmlns:a16="http://schemas.microsoft.com/office/drawing/2014/main" id="{7C4E9DD8-EDA3-408C-9929-B31C7BE89062}"/>
              </a:ext>
            </a:extLst>
          </p:cNvPr>
          <p:cNvSpPr>
            <a:spLocks noGrp="true"/>
          </p:cNvSpPr>
          <p:nvPr>
            <p:ph idx="1"/>
          </p:nvPr>
        </p:nvSpPr>
        <p:spPr>
          <a:xfrm>
            <a:off x="611560" y="1556792"/>
            <a:ext cx="8064000" cy="5040560"/>
          </a:xfrm>
        </p:spPr>
        <p:txBody>
          <a:bodyPr/>
          <a:lstStyle/>
          <a:p>
            <a:pPr marL="0" indent="0">
              <a:lnSpc>
                <a:spcPct val="100000"/>
              </a:lnSpc>
              <a:spcBef>
                <a:spcPts val="0"/>
              </a:spcBef>
              <a:spcAft>
                <a:spcPts val="600"/>
              </a:spcAft>
              <a:buNone/>
            </a:pPr>
            <a:r>
              <a:rPr lang="cs-CZ" sz="20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 rámci výzvy není možné podpořit:</a:t>
            </a:r>
          </a:p>
          <a:p>
            <a:pPr algn="just">
              <a:lnSpc>
                <a:spcPct val="10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Mzdové příspěvky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 náhradu mzdy zaměstnavateli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 pracovníka po dobu jeho účasti v dalším vzdělávání</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700" dirty="false">
                <a:solidFill>
                  <a:schemeClr val="accent1"/>
                </a:solidFill>
                <a:effectLst/>
                <a:latin typeface="Arial" panose="020B0604020202020204" pitchFamily="34" charset="0"/>
                <a:ea typeface="Arial" panose="020B0604020202020204" pitchFamily="34" charset="0"/>
                <a:cs typeface="Arial" panose="020B0604020202020204" pitchFamily="34" charset="0"/>
              </a:rPr>
              <a:t>V rámci aktivit nelze podpořit </a:t>
            </a:r>
            <a:r>
              <a:rPr lang="cs-CZ" sz="1700" b="true" dirty="false">
                <a:solidFill>
                  <a:schemeClr val="accent1"/>
                </a:solidFill>
                <a:effectLst/>
                <a:latin typeface="Arial" panose="020B0604020202020204" pitchFamily="34" charset="0"/>
                <a:ea typeface="Arial" panose="020B0604020202020204" pitchFamily="34" charset="0"/>
                <a:cs typeface="Arial" panose="020B0604020202020204" pitchFamily="34" charset="0"/>
              </a:rPr>
              <a:t>financování základních činností a běžného provozu</a:t>
            </a:r>
            <a:r>
              <a:rPr lang="cs-CZ" sz="1700" dirty="false">
                <a:solidFill>
                  <a:schemeClr val="accent1"/>
                </a:solidFill>
                <a:effectLst/>
                <a:latin typeface="Arial" panose="020B0604020202020204" pitchFamily="34" charset="0"/>
                <a:ea typeface="Arial" panose="020B0604020202020204" pitchFamily="34" charset="0"/>
                <a:cs typeface="Arial" panose="020B0604020202020204" pitchFamily="34" charset="0"/>
              </a:rPr>
              <a:t> sociální služby,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rodinných a komunitních center, dětských skupin, dětských a předškolních klubů, nízkoprahových a terénních služeb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pro předškolní děti a rodiče</a:t>
            </a:r>
            <a:r>
              <a:rPr lang="cs-CZ" sz="1700" dirty="false">
                <a:solidFill>
                  <a:schemeClr val="accent1"/>
                </a:solidFill>
                <a:effectLst/>
                <a:latin typeface="Arial" panose="020B0604020202020204" pitchFamily="34" charset="0"/>
                <a:ea typeface="Arial" panose="020B0604020202020204" pitchFamily="34" charset="0"/>
                <a:cs typeface="Arial" panose="020B0604020202020204" pitchFamily="34" charset="0"/>
              </a:rPr>
              <a:t> </a:t>
            </a:r>
            <a:r>
              <a:rPr lang="cs-CZ" sz="1700" b="true" dirty="false">
                <a:solidFill>
                  <a:schemeClr val="accent1"/>
                </a:solidFill>
                <a:effectLst/>
                <a:latin typeface="Arial" panose="020B0604020202020204" pitchFamily="34" charset="0"/>
                <a:ea typeface="Arial" panose="020B0604020202020204" pitchFamily="34" charset="0"/>
                <a:cs typeface="Arial" panose="020B0604020202020204" pitchFamily="34" charset="0"/>
              </a:rPr>
              <a:t>bez vazby na cíl výzvy</a:t>
            </a:r>
            <a:r>
              <a:rPr lang="cs-CZ" sz="1700" dirty="false">
                <a:solidFill>
                  <a:schemeClr val="accent1"/>
                </a:solidFill>
                <a:effectLst/>
                <a:latin typeface="Arial" panose="020B0604020202020204" pitchFamily="34" charset="0"/>
                <a:ea typeface="Arial" panose="020B0604020202020204" pitchFamily="34" charset="0"/>
                <a:cs typeface="Arial" panose="020B0604020202020204" pitchFamily="34" charset="0"/>
              </a:rPr>
              <a:t>.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Bef>
                <a:spcPts val="0"/>
              </a:spcBef>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Ve výzvě </a:t>
            </a:r>
            <a:r>
              <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nebudou hrazeny mzdy/platy zaměstnanců škol a školských zařízení, které jsou hrazeny zřizovatelem a/nebo jinými dotačními tituly </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zejména v gesci MŠMT a MŽP (například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NPO MŠMT a OP Jan Amos Komenský</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t>
            </a:r>
          </a:p>
          <a:p>
            <a:pPr algn="just">
              <a:lnSpc>
                <a:spcPct val="100000"/>
              </a:lnSpc>
              <a:spcBef>
                <a:spcPts val="0"/>
              </a:spcBef>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Ve výzvě nebudou hrazeny náklady na aktivity, které jsou financovány z jiných dotačních titulů zejména v gesci MŠMT (například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NPO v gesci MŠMT, OP Jan Amos Komenský</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 OP Spravedlivé transformace).</a:t>
            </a:r>
          </a:p>
          <a:p>
            <a:pPr algn="just">
              <a:lnSpc>
                <a:spcPct val="100000"/>
              </a:lnSpc>
              <a:spcBef>
                <a:spcPts val="0"/>
              </a:spcBef>
              <a:spcAft>
                <a:spcPts val="1100"/>
              </a:spcAft>
            </a:pP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Nebudou hrazeny </a:t>
            </a:r>
            <a:r>
              <a:rPr lang="cs-CZ" sz="1700" b="true"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adaptační výjezdy/kurzy celých školních kolektivů </a:t>
            </a: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ZŠ </a:t>
            </a:r>
            <a:b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b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a prvních ročníků SOU/SŠ.</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 </a:t>
            </a:r>
          </a:p>
          <a:p>
            <a:endParaRPr lang="cs-CZ" dirty="false"/>
          </a:p>
        </p:txBody>
      </p:sp>
    </p:spTree>
    <p:extLst>
      <p:ext uri="{BB962C8B-B14F-4D97-AF65-F5344CB8AC3E}">
        <p14:creationId xmlns:p14="http://schemas.microsoft.com/office/powerpoint/2010/main" val="3781085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dirty="false"/>
              <a:t>Identifikace výzvy</a:t>
            </a:r>
          </a:p>
        </p:txBody>
      </p:sp>
      <p:graphicFrame>
        <p:nvGraphicFramePr>
          <p:cNvPr id="7" name="Zástupný symbol pro obsah 6"/>
          <p:cNvGraphicFramePr>
            <a:graphicFrameLocks noGrp="true"/>
          </p:cNvGraphicFramePr>
          <p:nvPr>
            <p:ph idx="1"/>
            <p:extLst>
              <p:ext uri="{D42A27DB-BD31-4B8C-83A1-F6EECF244321}">
                <p14:modId xmlns:p14="http://schemas.microsoft.com/office/powerpoint/2010/main" val="85683543"/>
              </p:ext>
            </p:extLst>
          </p:nvPr>
        </p:nvGraphicFramePr>
        <p:xfrm>
          <a:off x="251520" y="1268760"/>
          <a:ext cx="8640960" cy="4287549"/>
        </p:xfrm>
        <a:graphic>
          <a:graphicData uri="http://schemas.openxmlformats.org/drawingml/2006/table">
            <a:tbl>
              <a:tblPr firstRow="true" firstCol="true" bandRow="true">
                <a:tableStyleId>{5C22544A-7EE6-4342-B048-85BDC9FD1C3A}</a:tableStyleId>
              </a:tblPr>
              <a:tblGrid>
                <a:gridCol w="2260628">
                  <a:extLst>
                    <a:ext uri="{9D8B030D-6E8A-4147-A177-3AD203B41FA5}">
                      <a16:colId xmlns:a16="http://schemas.microsoft.com/office/drawing/2014/main" val="20000"/>
                    </a:ext>
                  </a:extLst>
                </a:gridCol>
                <a:gridCol w="6380332">
                  <a:extLst>
                    <a:ext uri="{9D8B030D-6E8A-4147-A177-3AD203B41FA5}">
                      <a16:colId xmlns:a16="http://schemas.microsoft.com/office/drawing/2014/main" val="20001"/>
                    </a:ext>
                  </a:extLst>
                </a:gridCol>
              </a:tblGrid>
              <a:tr h="576064">
                <a:tc>
                  <a:txBody>
                    <a:bodyPr/>
                    <a:lstStyle/>
                    <a:p>
                      <a:pPr marL="36195" marR="36195" algn="ctr">
                        <a:spcBef>
                          <a:spcPts val="300"/>
                        </a:spcBef>
                        <a:spcAft>
                          <a:spcPts val="300"/>
                        </a:spcAft>
                      </a:pPr>
                      <a:r>
                        <a:rPr lang="cs-CZ" sz="1600" dirty="false">
                          <a:effectLst/>
                          <a:latin typeface="+mn-lt"/>
                        </a:rPr>
                        <a:t>Priorita</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lt1"/>
                          </a:solidFill>
                          <a:effectLst/>
                          <a:latin typeface="+mn-lt"/>
                          <a:ea typeface="+mn-ea"/>
                          <a:cs typeface="+mn-cs"/>
                        </a:rPr>
                        <a:t>2 Sociální začleňování</a:t>
                      </a:r>
                      <a:endParaRPr lang="cs-CZ" sz="1600" dirty="false">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0"/>
                  </a:ext>
                </a:extLst>
              </a:tr>
              <a:tr h="946283">
                <a:tc>
                  <a:txBody>
                    <a:bodyPr/>
                    <a:lstStyle/>
                    <a:p>
                      <a:pPr marL="36195" marR="36195" algn="ctr">
                        <a:spcBef>
                          <a:spcPts val="300"/>
                        </a:spcBef>
                        <a:spcAft>
                          <a:spcPts val="300"/>
                        </a:spcAft>
                      </a:pPr>
                      <a:r>
                        <a:rPr lang="cs-CZ" sz="1600" dirty="false">
                          <a:effectLst/>
                          <a:latin typeface="+mn-lt"/>
                        </a:rPr>
                        <a:t>Specifický cíl</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l">
                        <a:spcBef>
                          <a:spcPts val="300"/>
                        </a:spcBef>
                        <a:spcAft>
                          <a:spcPts val="300"/>
                        </a:spcAft>
                      </a:pPr>
                      <a:r>
                        <a:rPr lang="cs-CZ" sz="1600" kern="1200" dirty="false">
                          <a:solidFill>
                            <a:schemeClr val="dk1"/>
                          </a:solidFill>
                          <a:effectLst/>
                          <a:latin typeface="+mn-lt"/>
                          <a:ea typeface="+mn-ea"/>
                          <a:cs typeface="+mn-cs"/>
                        </a:rPr>
                        <a:t>2.1 h) Posilovat aktivní začleňování, a podpořit tak rovné příležitosti, nediskriminaci a aktivní účast a zlepšit zaměstnatelnost, zejména v případě znevýhodněných skupin</a:t>
                      </a:r>
                      <a:endParaRPr lang="cs-CZ" sz="1600" b="true" dirty="false">
                        <a:solidFill>
                          <a:srgbClr val="080808"/>
                        </a:solidFill>
                        <a:effectLst/>
                        <a:latin typeface="+mn-lt"/>
                        <a:ea typeface="Arial"/>
                        <a:cs typeface="Times New Roman"/>
                      </a:endParaRPr>
                    </a:p>
                  </a:txBody>
                  <a:tcPr anchor="ctr"/>
                </a:tc>
                <a:extLst>
                  <a:ext uri="{0D108BD9-81ED-4DB2-BD59-A6C34878D82A}">
                    <a16:rowId xmlns:a16="http://schemas.microsoft.com/office/drawing/2014/main" val="10001"/>
                  </a:ext>
                </a:extLst>
              </a:tr>
              <a:tr h="406112">
                <a:tc>
                  <a:txBody>
                    <a:bodyPr/>
                    <a:lstStyle/>
                    <a:p>
                      <a:pPr marL="36195" marR="36195" algn="ctr">
                        <a:spcBef>
                          <a:spcPts val="300"/>
                        </a:spcBef>
                        <a:spcAft>
                          <a:spcPts val="300"/>
                        </a:spcAft>
                      </a:pPr>
                      <a:r>
                        <a:rPr lang="cs-CZ" sz="1600" dirty="false">
                          <a:solidFill>
                            <a:srgbClr val="F8F8F8"/>
                          </a:solidFill>
                          <a:effectLst/>
                          <a:latin typeface="+mn-lt"/>
                        </a:rPr>
                        <a:t>Číslo výzvy</a:t>
                      </a:r>
                      <a:endParaRPr lang="cs-CZ" sz="1600" dirty="false">
                        <a:solidFill>
                          <a:srgbClr val="F8F8F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dk1"/>
                          </a:solidFill>
                          <a:effectLst/>
                          <a:latin typeface="+mn-lt"/>
                          <a:ea typeface="+mn-ea"/>
                          <a:cs typeface="+mn-cs"/>
                        </a:rPr>
                        <a:t>03_24_067</a:t>
                      </a:r>
                    </a:p>
                  </a:txBody>
                  <a:tcPr marL="68580" marR="68580" marT="0" marB="0" anchor="ctr"/>
                </a:tc>
                <a:extLst>
                  <a:ext uri="{0D108BD9-81ED-4DB2-BD59-A6C34878D82A}">
                    <a16:rowId xmlns:a16="http://schemas.microsoft.com/office/drawing/2014/main" val="10002"/>
                  </a:ext>
                </a:extLst>
              </a:tr>
              <a:tr h="432048">
                <a:tc>
                  <a:txBody>
                    <a:bodyPr/>
                    <a:lstStyle/>
                    <a:p>
                      <a:pPr marL="36195" marR="36195" algn="ctr">
                        <a:spcBef>
                          <a:spcPts val="300"/>
                        </a:spcBef>
                        <a:spcAft>
                          <a:spcPts val="300"/>
                        </a:spcAft>
                      </a:pPr>
                      <a:r>
                        <a:rPr lang="cs-CZ" sz="1600" b="true" dirty="false">
                          <a:effectLst/>
                          <a:latin typeface="+mn-lt"/>
                        </a:rPr>
                        <a:t>Název výzvy</a:t>
                      </a:r>
                      <a:endParaRPr lang="cs-CZ" sz="1600" b="true"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kern="1200" dirty="false">
                          <a:solidFill>
                            <a:schemeClr val="dk1"/>
                          </a:solidFill>
                          <a:effectLst/>
                          <a:latin typeface="+mn-lt"/>
                          <a:ea typeface="+mn-ea"/>
                          <a:cs typeface="+mn-cs"/>
                        </a:rPr>
                        <a:t>Prevence předčasných odchodů ze vzdělávání (2)</a:t>
                      </a:r>
                      <a:endParaRPr lang="cs-CZ" sz="1600" b="true" kern="1200" dirty="false">
                        <a:solidFill>
                          <a:schemeClr val="dk1"/>
                        </a:solidFill>
                        <a:effectLst/>
                        <a:latin typeface="+mn-lt"/>
                        <a:ea typeface="+mn-ea"/>
                        <a:cs typeface="+mn-cs"/>
                      </a:endParaRPr>
                    </a:p>
                  </a:txBody>
                  <a:tcPr marL="0" marR="0" marT="0" marB="0" anchor="ctr"/>
                </a:tc>
                <a:extLst>
                  <a:ext uri="{0D108BD9-81ED-4DB2-BD59-A6C34878D82A}">
                    <a16:rowId xmlns:a16="http://schemas.microsoft.com/office/drawing/2014/main" val="10003"/>
                  </a:ext>
                </a:extLst>
              </a:tr>
              <a:tr h="432048">
                <a:tc>
                  <a:txBody>
                    <a:bodyPr/>
                    <a:lstStyle/>
                    <a:p>
                      <a:pPr marL="36195" marR="36195" algn="ctr">
                        <a:spcBef>
                          <a:spcPts val="300"/>
                        </a:spcBef>
                        <a:spcAft>
                          <a:spcPts val="300"/>
                        </a:spcAft>
                      </a:pPr>
                      <a:r>
                        <a:rPr lang="cs-CZ" sz="1600" dirty="false">
                          <a:effectLst/>
                          <a:latin typeface="+mn-lt"/>
                        </a:rPr>
                        <a:t>Druh výzvy</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dk1"/>
                          </a:solidFill>
                          <a:effectLst/>
                          <a:latin typeface="+mn-lt"/>
                          <a:ea typeface="+mn-ea"/>
                          <a:cs typeface="+mn-cs"/>
                        </a:rPr>
                        <a:t>Průběžná</a:t>
                      </a:r>
                      <a:endParaRPr lang="cs-CZ" sz="1600" b="true" dirty="false">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4"/>
                  </a:ext>
                </a:extLst>
              </a:tr>
              <a:tr h="271977">
                <a:tc>
                  <a:txBody>
                    <a:bodyPr/>
                    <a:lstStyle/>
                    <a:p>
                      <a:pPr marL="36195" marR="36195" algn="ctr">
                        <a:spcBef>
                          <a:spcPts val="300"/>
                        </a:spcBef>
                        <a:spcAft>
                          <a:spcPts val="300"/>
                        </a:spcAft>
                      </a:pPr>
                      <a:r>
                        <a:rPr lang="cs-CZ" sz="1600" dirty="false">
                          <a:effectLst/>
                          <a:latin typeface="+mn-lt"/>
                        </a:rPr>
                        <a:t>Určení z hlediska konkurence</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false" dirty="false">
                          <a:effectLst/>
                          <a:latin typeface="+mn-lt"/>
                        </a:rPr>
                        <a:t>Otevřená </a:t>
                      </a:r>
                      <a:endParaRPr lang="cs-CZ" sz="1600" b="false" dirty="false">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5"/>
                  </a:ext>
                </a:extLst>
              </a:tr>
              <a:tr h="448424">
                <a:tc>
                  <a:txBody>
                    <a:bodyPr/>
                    <a:lstStyle/>
                    <a:p>
                      <a:pPr marL="36195" marR="36195" algn="ctr">
                        <a:spcBef>
                          <a:spcPts val="300"/>
                        </a:spcBef>
                        <a:spcAft>
                          <a:spcPts val="300"/>
                        </a:spcAft>
                      </a:pPr>
                      <a:r>
                        <a:rPr lang="cs-CZ" sz="1600" dirty="false">
                          <a:effectLst/>
                          <a:latin typeface="+mn-lt"/>
                        </a:rPr>
                        <a:t>Model hodnocení </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false" dirty="false">
                          <a:effectLst/>
                          <a:latin typeface="+mn-lt"/>
                        </a:rPr>
                        <a:t>Jednokolový </a:t>
                      </a:r>
                      <a:endParaRPr lang="cs-CZ" sz="1600" b="false" dirty="false">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6"/>
                  </a:ext>
                </a:extLst>
              </a:tr>
              <a:tr h="558890">
                <a:tc>
                  <a:txBody>
                    <a:bodyPr/>
                    <a:lstStyle/>
                    <a:p>
                      <a:pPr marL="36195" marR="36195" algn="ctr">
                        <a:spcBef>
                          <a:spcPts val="300"/>
                        </a:spcBef>
                        <a:spcAft>
                          <a:spcPts val="300"/>
                        </a:spcAft>
                      </a:pPr>
                      <a:r>
                        <a:rPr lang="cs-CZ" sz="1600" dirty="false"/>
                        <a:t>Finanční alokace výzvy</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indent="0" algn="ctr" defTabSz="914400" rtl="false" eaLnBrk="true" fontAlgn="auto" latinLnBrk="false" hangingPunct="true">
                        <a:lnSpc>
                          <a:spcPct val="100000"/>
                        </a:lnSpc>
                        <a:spcBef>
                          <a:spcPts val="300"/>
                        </a:spcBef>
                        <a:spcAft>
                          <a:spcPts val="300"/>
                        </a:spcAft>
                        <a:buClrTx/>
                        <a:buSzTx/>
                        <a:buFontTx/>
                        <a:buNone/>
                        <a:tabLst/>
                        <a:defRPr/>
                      </a:pPr>
                      <a:r>
                        <a:rPr lang="cs-CZ" sz="1600" b="true" kern="1200" dirty="false">
                          <a:solidFill>
                            <a:schemeClr val="dk1"/>
                          </a:solidFill>
                          <a:effectLst/>
                          <a:latin typeface="+mn-lt"/>
                          <a:ea typeface="+mn-ea"/>
                          <a:cs typeface="+mn-cs"/>
                        </a:rPr>
                        <a:t>200.000.000 CZK</a:t>
                      </a:r>
                    </a:p>
                  </a:txBody>
                  <a:tcPr marL="0" marR="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35743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76672"/>
            <a:ext cx="8424000" cy="603328"/>
          </a:xfrm>
        </p:spPr>
        <p:txBody>
          <a:bodyPr/>
          <a:lstStyle/>
          <a:p>
            <a:r>
              <a:rPr lang="cs-CZ" dirty="false"/>
              <a:t>Závazné podmínky pro žadatele 1/2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556792"/>
            <a:ext cx="8424000" cy="5301208"/>
          </a:xfrm>
        </p:spPr>
        <p:txBody>
          <a:bodyPr/>
          <a:lstStyle/>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Projekt může být zacílen pouze do</a:t>
            </a:r>
            <a:r>
              <a:rPr lang="cs-CZ" sz="1700" dirty="false">
                <a:effectLst/>
                <a:latin typeface="Arial" panose="020B0604020202020204" pitchFamily="34" charset="0"/>
                <a:ea typeface="Calibri" panose="020F0502020204030204" pitchFamily="34" charset="0"/>
                <a:cs typeface="Arial" panose="020B0604020202020204" pitchFamily="34" charset="0"/>
              </a:rPr>
              <a:t>: Karlovarského, Ústeckého, Libereckého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a Moravskoslezského kraje.</a:t>
            </a:r>
          </a:p>
          <a:p>
            <a:pPr algn="just">
              <a:lnSpc>
                <a:spcPct val="100000"/>
              </a:lnSpc>
              <a:spcAft>
                <a:spcPts val="300"/>
              </a:spcAft>
            </a:pPr>
            <a:r>
              <a:rPr lang="cs-CZ" sz="1700" dirty="false">
                <a:effectLst/>
                <a:latin typeface="Arial" panose="020B0604020202020204" pitchFamily="34" charset="0"/>
                <a:ea typeface="Calibri" panose="020F0502020204030204" pitchFamily="34" charset="0"/>
                <a:cs typeface="Arial" panose="020B0604020202020204" pitchFamily="34" charset="0"/>
              </a:rPr>
              <a:t>V</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rámci projektu bude pracovat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multidisciplinární tým (MDT)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zaměřený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na prevenci a řešení předčasných odchodů ze vzdělávání a na cílenou podporu dětí, žáků a jejich rodin,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kterého se účastní minimálně pozice pedagogický pracovník a sociální pracovník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(může se jednat zejména o sociálního pracovníka obce či sociálního pracovníka poskytovatele sociální služby).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V žádosti o podporu bude složení multidisciplinárního popsáno.</a:t>
            </a:r>
            <a:endPar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Povinným výstupem</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bude vytvořená/aktualizovaná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metodika MDT </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k prevenci </a:t>
            </a:r>
            <a:b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b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 řešení předčasných odchodů ze vzdělávání.</a:t>
            </a:r>
          </a:p>
          <a:p>
            <a:pPr algn="just">
              <a:lnSpc>
                <a:spcPct val="100000"/>
              </a:lnSpc>
              <a:spcAft>
                <a:spcPts val="1800"/>
              </a:spcAft>
            </a:pPr>
            <a:r>
              <a:rPr lang="cs-CZ" sz="1700" dirty="false">
                <a:solidFill>
                  <a:schemeClr val="accent1"/>
                </a:solidFill>
                <a:effectLst/>
                <a:latin typeface="Arial" panose="020B0604020202020204" pitchFamily="34" charset="0"/>
                <a:ea typeface="Calibri" panose="020F0502020204030204" pitchFamily="34" charset="0"/>
              </a:rPr>
              <a:t>V případě </a:t>
            </a:r>
            <a:r>
              <a:rPr lang="cs-CZ" sz="1700" b="true" dirty="false">
                <a:solidFill>
                  <a:schemeClr val="accent1"/>
                </a:solidFill>
                <a:effectLst/>
                <a:latin typeface="Arial" panose="020B0604020202020204" pitchFamily="34" charset="0"/>
                <a:ea typeface="Calibri" panose="020F0502020204030204" pitchFamily="34" charset="0"/>
              </a:rPr>
              <a:t>projektu zaměřeného na rodiny s dětmi ve věku 0 – 4 roky </a:t>
            </a:r>
            <a:r>
              <a:rPr lang="cs-CZ" sz="1700" dirty="false">
                <a:solidFill>
                  <a:schemeClr val="accent1"/>
                </a:solidFill>
                <a:effectLst/>
                <a:latin typeface="Arial" panose="020B0604020202020204" pitchFamily="34" charset="0"/>
                <a:ea typeface="Calibri" panose="020F0502020204030204" pitchFamily="34" charset="0"/>
              </a:rPr>
              <a:t>je povinností žadatele naplánovat a realizovat rozsah a </a:t>
            </a:r>
            <a:r>
              <a:rPr lang="cs-CZ" sz="1700" b="true" dirty="false">
                <a:solidFill>
                  <a:schemeClr val="accent1"/>
                </a:solidFill>
                <a:effectLst/>
                <a:latin typeface="Arial" panose="020B0604020202020204" pitchFamily="34" charset="0"/>
                <a:ea typeface="Calibri" panose="020F0502020204030204" pitchFamily="34" charset="0"/>
              </a:rPr>
              <a:t>intenzitu návštěv v rodině </a:t>
            </a:r>
            <a:r>
              <a:rPr lang="cs-CZ" sz="1700" dirty="false">
                <a:solidFill>
                  <a:schemeClr val="accent1"/>
                </a:solidFill>
                <a:effectLst/>
                <a:latin typeface="Arial" panose="020B0604020202020204" pitchFamily="34" charset="0"/>
                <a:ea typeface="Calibri" panose="020F0502020204030204" pitchFamily="34" charset="0"/>
              </a:rPr>
              <a:t>minimálně </a:t>
            </a:r>
            <a:r>
              <a:rPr lang="cs-CZ" sz="1700" b="true" dirty="false">
                <a:solidFill>
                  <a:schemeClr val="accent1"/>
                </a:solidFill>
                <a:effectLst/>
                <a:latin typeface="Arial" panose="020B0604020202020204" pitchFamily="34" charset="0"/>
                <a:ea typeface="Calibri" panose="020F0502020204030204" pitchFamily="34" charset="0"/>
              </a:rPr>
              <a:t>1 x týdně po dobu minimálně 1 roku</a:t>
            </a:r>
            <a:r>
              <a:rPr lang="cs-CZ" sz="1700" dirty="false">
                <a:solidFill>
                  <a:schemeClr val="accent1"/>
                </a:solidFill>
                <a:effectLst/>
                <a:latin typeface="Arial" panose="020B0604020202020204" pitchFamily="34" charset="0"/>
                <a:ea typeface="Calibri" panose="020F0502020204030204" pitchFamily="34" charset="0"/>
              </a:rPr>
              <a:t>. Pokroky v práci s rodinou budou předmětem vyhodnocování v rámci individuálního plánu dítěte/rodiny.</a:t>
            </a:r>
          </a:p>
          <a:p>
            <a:pPr marL="0" indent="0" algn="just">
              <a:lnSpc>
                <a:spcPct val="100000"/>
              </a:lnSpc>
              <a:spcAft>
                <a:spcPts val="1800"/>
              </a:spcAft>
              <a:buNone/>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800"/>
              </a:spcAft>
              <a:buFont typeface="Symbol" panose="05050102010706020507" pitchFamily="18" charset="2"/>
              <a:buChar char=""/>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spcAft>
                <a:spcPts val="1200"/>
              </a:spcAft>
              <a:buNone/>
            </a:pPr>
            <a:endParaRPr lang="cs-CZ" dirty="false"/>
          </a:p>
        </p:txBody>
      </p:sp>
    </p:spTree>
    <p:extLst>
      <p:ext uri="{BB962C8B-B14F-4D97-AF65-F5344CB8AC3E}">
        <p14:creationId xmlns:p14="http://schemas.microsoft.com/office/powerpoint/2010/main" val="1128224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04664"/>
            <a:ext cx="8424000" cy="675336"/>
          </a:xfrm>
        </p:spPr>
        <p:txBody>
          <a:bodyPr/>
          <a:lstStyle/>
          <a:p>
            <a:r>
              <a:rPr lang="cs-CZ" dirty="false"/>
              <a:t>Závazné podmínky pro žadatele 2/2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00000"/>
              </a:lnSpc>
            </a:pPr>
            <a:r>
              <a:rPr lang="cs-CZ" sz="1700" b="true" dirty="false">
                <a:solidFill>
                  <a:schemeClr val="accent1"/>
                </a:solidFill>
                <a:effectLst/>
                <a:latin typeface="Arial" panose="020B0604020202020204" pitchFamily="34" charset="0"/>
                <a:ea typeface="Calibri" panose="020F0502020204030204" pitchFamily="34" charset="0"/>
              </a:rPr>
              <a:t>Žadatelé projektů </a:t>
            </a:r>
            <a:r>
              <a:rPr lang="cs-CZ" sz="1700" dirty="false">
                <a:solidFill>
                  <a:schemeClr val="accent1"/>
                </a:solidFill>
                <a:effectLst/>
                <a:latin typeface="Arial" panose="020B0604020202020204" pitchFamily="34" charset="0"/>
                <a:ea typeface="Calibri" panose="020F0502020204030204" pitchFamily="34" charset="0"/>
              </a:rPr>
              <a:t>zaměřených na:</a:t>
            </a:r>
          </a:p>
          <a:p>
            <a:pPr lvl="1" algn="just">
              <a:lnSpc>
                <a:spcPct val="100000"/>
              </a:lnSpc>
              <a:buFont typeface="Wingdings" panose="05000000000000000000" pitchFamily="2" charset="2"/>
              <a:buChar char="Ø"/>
            </a:pPr>
            <a:r>
              <a:rPr lang="cs-CZ" sz="1700" u="sng" dirty="false">
                <a:solidFill>
                  <a:schemeClr val="accent1"/>
                </a:solidFill>
                <a:latin typeface="Arial" panose="020B0604020202020204" pitchFamily="34" charset="0"/>
                <a:ea typeface="Calibri" panose="020F0502020204030204" pitchFamily="34" charset="0"/>
              </a:rPr>
              <a:t>Předškolní děti</a:t>
            </a:r>
            <a:r>
              <a:rPr lang="cs-CZ" sz="1700" dirty="false">
                <a:solidFill>
                  <a:schemeClr val="accent1"/>
                </a:solidFill>
                <a:latin typeface="Arial" panose="020B0604020202020204" pitchFamily="34" charset="0"/>
                <a:ea typeface="Calibri" panose="020F0502020204030204" pitchFamily="34" charset="0"/>
              </a:rPr>
              <a:t> </a:t>
            </a:r>
            <a:r>
              <a:rPr lang="cs-CZ" sz="1700" b="true" dirty="false">
                <a:solidFill>
                  <a:schemeClr val="accent1"/>
                </a:solidFill>
                <a:latin typeface="Arial" panose="020B0604020202020204" pitchFamily="34" charset="0"/>
                <a:ea typeface="Calibri" panose="020F0502020204030204" pitchFamily="34" charset="0"/>
              </a:rPr>
              <a:t>doloží</a:t>
            </a:r>
            <a:r>
              <a:rPr lang="cs-CZ" sz="1700" dirty="false">
                <a:solidFill>
                  <a:schemeClr val="accent1"/>
                </a:solidFill>
                <a:latin typeface="Arial" panose="020B0604020202020204" pitchFamily="34" charset="0"/>
                <a:ea typeface="Calibri" panose="020F0502020204030204" pitchFamily="34" charset="0"/>
              </a:rPr>
              <a:t> </a:t>
            </a:r>
            <a:r>
              <a:rPr lang="cs-CZ" sz="1700" b="true" dirty="false">
                <a:solidFill>
                  <a:schemeClr val="accent1"/>
                </a:solidFill>
                <a:latin typeface="Arial" panose="020B0604020202020204" pitchFamily="34" charset="0"/>
                <a:ea typeface="Calibri" panose="020F0502020204030204" pitchFamily="34" charset="0"/>
              </a:rPr>
              <a:t>vyjádření obecního úřadu o potřebnosti projektu</a:t>
            </a:r>
            <a:r>
              <a:rPr lang="cs-CZ" sz="1700" dirty="false">
                <a:solidFill>
                  <a:schemeClr val="accent1"/>
                </a:solidFill>
                <a:latin typeface="Arial" panose="020B0604020202020204" pitchFamily="34" charset="0"/>
                <a:ea typeface="Calibri" panose="020F0502020204030204" pitchFamily="34" charset="0"/>
              </a:rPr>
              <a:t>, viz příloha č. 3. Pokud žadatel plánuje spolupráci s DS, DK či MŠ doporučujeme doložit vyjádření i tohoto zařízení. Pokud je žadatelem obec, netýká se ho povinnost doložit přílohu č. 3.</a:t>
            </a:r>
            <a:endParaRPr lang="cs-CZ" sz="1700" u="sng" dirty="false">
              <a:solidFill>
                <a:schemeClr val="accent1"/>
              </a:solidFill>
              <a:effectLst/>
              <a:latin typeface="Arial" panose="020B0604020202020204" pitchFamily="34" charset="0"/>
              <a:ea typeface="Calibri" panose="020F0502020204030204" pitchFamily="34" charset="0"/>
            </a:endParaRPr>
          </a:p>
          <a:p>
            <a:pPr lvl="1" algn="just">
              <a:lnSpc>
                <a:spcPct val="100000"/>
              </a:lnSpc>
              <a:buFont typeface="Wingdings" panose="05000000000000000000" pitchFamily="2" charset="2"/>
              <a:buChar char="Ø"/>
            </a:pPr>
            <a:r>
              <a:rPr lang="cs-CZ" sz="1700" u="sng" dirty="false">
                <a:solidFill>
                  <a:schemeClr val="accent1"/>
                </a:solidFill>
                <a:effectLst/>
                <a:latin typeface="Arial" panose="020B0604020202020204" pitchFamily="34" charset="0"/>
                <a:ea typeface="Calibri" panose="020F0502020204030204" pitchFamily="34" charset="0"/>
              </a:rPr>
              <a:t>Žáky ZŠ</a:t>
            </a:r>
            <a:r>
              <a:rPr lang="cs-CZ" sz="1700" dirty="false">
                <a:solidFill>
                  <a:schemeClr val="accent1"/>
                </a:solidFill>
                <a:effectLst/>
                <a:latin typeface="Arial" panose="020B0604020202020204" pitchFamily="34" charset="0"/>
                <a:ea typeface="Calibri" panose="020F0502020204030204" pitchFamily="34" charset="0"/>
              </a:rPr>
              <a:t> </a:t>
            </a:r>
            <a:r>
              <a:rPr lang="cs-CZ" sz="1700" b="true" dirty="false">
                <a:solidFill>
                  <a:schemeClr val="accent1"/>
                </a:solidFill>
                <a:effectLst/>
                <a:latin typeface="Arial" panose="020B0604020202020204" pitchFamily="34" charset="0"/>
                <a:ea typeface="Calibri" panose="020F0502020204030204" pitchFamily="34" charset="0"/>
              </a:rPr>
              <a:t>doloží</a:t>
            </a:r>
            <a:r>
              <a:rPr lang="cs-CZ" sz="1700" dirty="false">
                <a:solidFill>
                  <a:schemeClr val="accent1"/>
                </a:solidFill>
                <a:effectLst/>
                <a:latin typeface="Arial" panose="020B0604020202020204" pitchFamily="34" charset="0"/>
                <a:ea typeface="Calibri" panose="020F0502020204030204" pitchFamily="34" charset="0"/>
              </a:rPr>
              <a:t> </a:t>
            </a:r>
            <a:r>
              <a:rPr lang="cs-CZ" sz="1700" b="true" dirty="false">
                <a:solidFill>
                  <a:schemeClr val="accent1"/>
                </a:solidFill>
                <a:effectLst/>
                <a:latin typeface="Arial" panose="020B0604020202020204" pitchFamily="34" charset="0"/>
                <a:ea typeface="Calibri" panose="020F0502020204030204" pitchFamily="34" charset="0"/>
              </a:rPr>
              <a:t>zájem ZŠ o účast v projektu</a:t>
            </a:r>
            <a:r>
              <a:rPr lang="cs-CZ" sz="1700" dirty="false">
                <a:solidFill>
                  <a:schemeClr val="accent1"/>
                </a:solidFill>
                <a:effectLst/>
                <a:latin typeface="Arial" panose="020B0604020202020204" pitchFamily="34" charset="0"/>
                <a:ea typeface="Calibri" panose="020F0502020204030204" pitchFamily="34" charset="0"/>
              </a:rPr>
              <a:t>, a to </a:t>
            </a:r>
            <a:r>
              <a:rPr lang="cs-CZ" sz="1700" b="true" dirty="false">
                <a:solidFill>
                  <a:schemeClr val="accent1"/>
                </a:solidFill>
                <a:effectLst/>
                <a:latin typeface="Arial" panose="020B0604020202020204" pitchFamily="34" charset="0"/>
                <a:ea typeface="Calibri" panose="020F0502020204030204" pitchFamily="34" charset="0"/>
              </a:rPr>
              <a:t>ve formě spolupráce </a:t>
            </a:r>
            <a:br>
              <a:rPr lang="cs-CZ" sz="1700" b="true" dirty="false">
                <a:solidFill>
                  <a:schemeClr val="accent1"/>
                </a:solidFill>
                <a:effectLst/>
                <a:latin typeface="Arial" panose="020B0604020202020204" pitchFamily="34" charset="0"/>
                <a:ea typeface="Calibri" panose="020F0502020204030204" pitchFamily="34" charset="0"/>
              </a:rPr>
            </a:br>
            <a:r>
              <a:rPr lang="cs-CZ" sz="1700" b="true" dirty="false">
                <a:solidFill>
                  <a:schemeClr val="accent1"/>
                </a:solidFill>
                <a:effectLst/>
                <a:latin typeface="Arial" panose="020B0604020202020204" pitchFamily="34" charset="0"/>
                <a:ea typeface="Calibri" panose="020F0502020204030204" pitchFamily="34" charset="0"/>
              </a:rPr>
              <a:t>či partnerství</a:t>
            </a:r>
            <a:r>
              <a:rPr lang="cs-CZ" sz="1700" dirty="false">
                <a:solidFill>
                  <a:schemeClr val="accent1"/>
                </a:solidFill>
                <a:effectLst/>
                <a:latin typeface="Arial" panose="020B0604020202020204" pitchFamily="34" charset="0"/>
                <a:ea typeface="Calibri" panose="020F0502020204030204" pitchFamily="34" charset="0"/>
              </a:rPr>
              <a:t>, viz příloha č. 2. U zapojených škol do projektu se musí jednat </a:t>
            </a:r>
            <a:br>
              <a:rPr lang="cs-CZ" sz="1700" dirty="false">
                <a:solidFill>
                  <a:schemeClr val="accent1"/>
                </a:solidFill>
                <a:effectLst/>
                <a:latin typeface="Arial" panose="020B0604020202020204" pitchFamily="34" charset="0"/>
                <a:ea typeface="Calibri" panose="020F0502020204030204" pitchFamily="34" charset="0"/>
              </a:rPr>
            </a:br>
            <a:r>
              <a:rPr lang="cs-CZ" sz="1700" dirty="false">
                <a:solidFill>
                  <a:schemeClr val="accent1"/>
                </a:solidFill>
                <a:effectLst/>
                <a:latin typeface="Arial" panose="020B0604020202020204" pitchFamily="34" charset="0"/>
                <a:ea typeface="Calibri" panose="020F0502020204030204" pitchFamily="34" charset="0"/>
              </a:rPr>
              <a:t>o školy indikující výrazné zatížení předčasnými odchody či riziky, jež mohou k předčasným odchodům vést. </a:t>
            </a:r>
            <a:r>
              <a:rPr lang="cs-CZ" sz="1700" b="true" dirty="false">
                <a:solidFill>
                  <a:schemeClr val="accent1"/>
                </a:solidFill>
                <a:effectLst/>
                <a:latin typeface="Arial" panose="020B0604020202020204" pitchFamily="34" charset="0"/>
                <a:ea typeface="Calibri" panose="020F0502020204030204" pitchFamily="34" charset="0"/>
              </a:rPr>
              <a:t>Zároveň</a:t>
            </a:r>
            <a:r>
              <a:rPr lang="cs-CZ" sz="1700" dirty="false">
                <a:solidFill>
                  <a:schemeClr val="accent1"/>
                </a:solidFill>
                <a:effectLst/>
                <a:latin typeface="Arial" panose="020B0604020202020204" pitchFamily="34" charset="0"/>
                <a:ea typeface="Calibri" panose="020F0502020204030204" pitchFamily="34" charset="0"/>
              </a:rPr>
              <a:t> žadatel </a:t>
            </a:r>
            <a:r>
              <a:rPr lang="cs-CZ" sz="1700" b="true" dirty="false">
                <a:solidFill>
                  <a:schemeClr val="accent1"/>
                </a:solidFill>
                <a:effectLst/>
                <a:latin typeface="Arial" panose="020B0604020202020204" pitchFamily="34" charset="0"/>
                <a:ea typeface="Calibri" panose="020F0502020204030204" pitchFamily="34" charset="0"/>
              </a:rPr>
              <a:t>doloží vyjádření zřizovatele ZŠ</a:t>
            </a:r>
            <a:r>
              <a:rPr lang="cs-CZ" sz="1700" dirty="false">
                <a:solidFill>
                  <a:schemeClr val="accent1"/>
                </a:solidFill>
                <a:effectLst/>
                <a:latin typeface="Arial" panose="020B0604020202020204" pitchFamily="34" charset="0"/>
                <a:ea typeface="Calibri" panose="020F0502020204030204" pitchFamily="34" charset="0"/>
              </a:rPr>
              <a:t>, viz příloha č. 4. </a:t>
            </a:r>
            <a:r>
              <a:rPr lang="cs-CZ" sz="1700" dirty="false">
                <a:solidFill>
                  <a:schemeClr val="accent1"/>
                </a:solidFill>
                <a:latin typeface="Arial" panose="020B0604020202020204" pitchFamily="34" charset="0"/>
                <a:ea typeface="Calibri" panose="020F0502020204030204" pitchFamily="34" charset="0"/>
              </a:rPr>
              <a:t>Pokud je žadatelem obec, jež je zároveň zřizovatelem ZŠ, netýká se ho povinnost doložit přílohu č. 4.</a:t>
            </a:r>
            <a:endParaRPr lang="cs-CZ" sz="1700" dirty="false">
              <a:solidFill>
                <a:schemeClr val="accent1"/>
              </a:solidFill>
              <a:effectLst/>
              <a:latin typeface="Arial" panose="020B0604020202020204" pitchFamily="34" charset="0"/>
              <a:ea typeface="Calibri" panose="020F0502020204030204" pitchFamily="34" charset="0"/>
            </a:endParaRPr>
          </a:p>
          <a:p>
            <a:pPr algn="just">
              <a:lnSpc>
                <a:spcPct val="100000"/>
              </a:lnSpc>
              <a:spcAft>
                <a:spcPts val="300"/>
              </a:spcAft>
            </a:pPr>
            <a:r>
              <a:rPr lang="cs-CZ" sz="1700" b="true" dirty="false">
                <a:effectLst/>
                <a:latin typeface="Arial" panose="020B0604020202020204" pitchFamily="34" charset="0"/>
                <a:ea typeface="Calibri" panose="020F0502020204030204" pitchFamily="34" charset="0"/>
                <a:cs typeface="Arial" panose="020B0604020202020204" pitchFamily="34" charset="0"/>
              </a:rPr>
              <a:t>Příjemci</a:t>
            </a:r>
            <a:r>
              <a:rPr lang="cs-CZ" sz="1700" dirty="false">
                <a:effectLst/>
                <a:latin typeface="Arial" panose="020B0604020202020204" pitchFamily="34" charset="0"/>
                <a:ea typeface="Calibri" panose="020F0502020204030204" pitchFamily="34" charset="0"/>
                <a:cs typeface="Arial" panose="020B0604020202020204" pitchFamily="34" charset="0"/>
              </a:rPr>
              <a:t> budou mít povinnost </a:t>
            </a:r>
            <a:r>
              <a:rPr lang="cs-CZ" sz="1700" b="true" dirty="false">
                <a:effectLst/>
                <a:latin typeface="Arial" panose="020B0604020202020204" pitchFamily="34" charset="0"/>
                <a:ea typeface="Calibri" panose="020F0502020204030204" pitchFamily="34" charset="0"/>
                <a:cs typeface="Arial" panose="020B0604020202020204" pitchFamily="34" charset="0"/>
              </a:rPr>
              <a:t>spolupracovat s poskytovatelem dotace </a:t>
            </a:r>
            <a:br>
              <a:rPr lang="cs-CZ" sz="1700" b="true" dirty="false">
                <a:effectLst/>
                <a:latin typeface="Arial" panose="020B0604020202020204" pitchFamily="34" charset="0"/>
                <a:ea typeface="Calibri" panose="020F0502020204030204" pitchFamily="34" charset="0"/>
                <a:cs typeface="Arial" panose="020B0604020202020204" pitchFamily="34" charset="0"/>
              </a:rPr>
            </a:br>
            <a:r>
              <a:rPr lang="cs-CZ" sz="1700" b="true" dirty="false">
                <a:effectLst/>
                <a:latin typeface="Arial" panose="020B0604020202020204" pitchFamily="34" charset="0"/>
                <a:ea typeface="Calibri" panose="020F0502020204030204" pitchFamily="34" charset="0"/>
                <a:cs typeface="Arial" panose="020B0604020202020204" pitchFamily="34" charset="0"/>
              </a:rPr>
              <a:t>na evaluaci výzvy</a:t>
            </a:r>
            <a:r>
              <a:rPr lang="cs-CZ" sz="1700" dirty="false">
                <a:effectLst/>
                <a:latin typeface="Arial" panose="020B0604020202020204" pitchFamily="34" charset="0"/>
                <a:ea typeface="Calibri" panose="020F0502020204030204" pitchFamily="34" charset="0"/>
                <a:cs typeface="Arial" panose="020B0604020202020204" pitchFamily="34" charset="0"/>
              </a:rPr>
              <a:t> formou poskytnutí vybraných dat, která povedou k vyhodnocení změny v situaci dítěte a rodiny. </a:t>
            </a:r>
            <a:r>
              <a:rPr lang="cs-CZ" sz="1700" dirty="false">
                <a:effectLst/>
                <a:latin typeface="Arial" panose="020B0604020202020204" pitchFamily="34" charset="0"/>
                <a:ea typeface="Calibri" panose="020F0502020204030204" pitchFamily="34" charset="0"/>
                <a:cs typeface="Times New Roman" panose="02020603050405020304" pitchFamily="18" charset="0"/>
              </a:rPr>
              <a:t>Rozsah poskytovaných dat bude individuálně nastaven podle zaměření podpořeného projektu.  </a:t>
            </a:r>
          </a:p>
          <a:p>
            <a:pPr algn="just">
              <a:lnSpc>
                <a:spcPct val="100000"/>
              </a:lnSpc>
            </a:pPr>
            <a:r>
              <a:rPr lang="cs-CZ" sz="1700" b="true" dirty="false">
                <a:latin typeface="Arial" panose="020B0604020202020204" pitchFamily="34" charset="0"/>
                <a:ea typeface="Calibri" panose="020F0502020204030204" pitchFamily="34" charset="0"/>
                <a:cs typeface="Times New Roman" panose="02020603050405020304" pitchFamily="18" charset="0"/>
              </a:rPr>
              <a:t>Způsobilými přímými osobními náklady jsou</a:t>
            </a:r>
            <a:r>
              <a:rPr lang="cs-CZ" sz="1700" dirty="false">
                <a:latin typeface="Arial" panose="020B0604020202020204" pitchFamily="34" charset="0"/>
                <a:ea typeface="Calibri" panose="020F0502020204030204" pitchFamily="34" charset="0"/>
                <a:cs typeface="Times New Roman" panose="02020603050405020304" pitchFamily="18" charset="0"/>
              </a:rPr>
              <a:t> </a:t>
            </a:r>
            <a:r>
              <a:rPr lang="cs-CZ" sz="1700" b="true" dirty="false">
                <a:latin typeface="Arial" panose="020B0604020202020204" pitchFamily="34" charset="0"/>
                <a:ea typeface="Calibri" panose="020F0502020204030204" pitchFamily="34" charset="0"/>
                <a:cs typeface="Times New Roman" panose="02020603050405020304" pitchFamily="18" charset="0"/>
              </a:rPr>
              <a:t>pouze pozice a jejich náplně práce uvedené</a:t>
            </a:r>
            <a:r>
              <a:rPr lang="cs-CZ" sz="1700" dirty="false">
                <a:latin typeface="Arial" panose="020B0604020202020204" pitchFamily="34" charset="0"/>
                <a:ea typeface="Calibri" panose="020F0502020204030204" pitchFamily="34" charset="0"/>
                <a:cs typeface="Times New Roman" panose="02020603050405020304" pitchFamily="18" charset="0"/>
              </a:rPr>
              <a:t> </a:t>
            </a:r>
            <a:r>
              <a:rPr lang="cs-CZ" sz="1700" b="true" dirty="false">
                <a:latin typeface="Arial" panose="020B0604020202020204" pitchFamily="34" charset="0"/>
                <a:ea typeface="Calibri" panose="020F0502020204030204" pitchFamily="34" charset="0"/>
                <a:cs typeface="Times New Roman" panose="02020603050405020304" pitchFamily="18" charset="0"/>
              </a:rPr>
              <a:t>v příloze výzvy č. 1 Pomůcka pro stanovení osobních nákladů</a:t>
            </a:r>
            <a:r>
              <a:rPr lang="cs-CZ" sz="1700" dirty="false">
                <a:latin typeface="Arial" panose="020B0604020202020204" pitchFamily="34" charset="0"/>
                <a:ea typeface="Calibri" panose="020F0502020204030204" pitchFamily="34" charset="0"/>
                <a:cs typeface="Times New Roman" panose="02020603050405020304" pitchFamily="18" charset="0"/>
              </a:rPr>
              <a:t>. Dodržení podmínek v této příloze je pro žadatele závazné.</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10000"/>
              </a:lnSpc>
              <a:spcAft>
                <a:spcPts val="1200"/>
              </a:spcAft>
              <a:buNone/>
            </a:pPr>
            <a:endParaRPr lang="cs-CZ" sz="1600" dirty="false">
              <a:latin typeface="+mj-lt"/>
            </a:endParaRPr>
          </a:p>
        </p:txBody>
      </p:sp>
    </p:spTree>
    <p:extLst>
      <p:ext uri="{BB962C8B-B14F-4D97-AF65-F5344CB8AC3E}">
        <p14:creationId xmlns:p14="http://schemas.microsoft.com/office/powerpoint/2010/main" val="3586204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14560" y="1312004"/>
            <a:ext cx="8659440" cy="5357355"/>
          </a:xfrm>
        </p:spPr>
        <p:txBody>
          <a:bodyPr/>
          <a:lstStyle/>
          <a:p>
            <a:pPr marL="0" indent="0" algn="just">
              <a:lnSpc>
                <a:spcPct val="100000"/>
              </a:lnSpc>
              <a:spcBef>
                <a:spcPts val="0"/>
              </a:spcBef>
              <a:spcAft>
                <a:spcPts val="1200"/>
              </a:spcAft>
              <a:buNone/>
            </a:pPr>
            <a:r>
              <a:rPr lang="cs-CZ" sz="1600" dirty="false">
                <a:effectLst/>
                <a:latin typeface="Arial" panose="020B0604020202020204" pitchFamily="34" charset="0"/>
                <a:ea typeface="Calibri" panose="020F0502020204030204" pitchFamily="34" charset="0"/>
                <a:cs typeface="Arial" panose="020B0604020202020204" pitchFamily="34" charset="0"/>
              </a:rPr>
              <a:t>V žádosti o podporu žadatel </a:t>
            </a:r>
            <a:r>
              <a:rPr lang="cs-CZ" sz="1600" b="true" dirty="false">
                <a:effectLst/>
                <a:latin typeface="Arial" panose="020B0604020202020204" pitchFamily="34" charset="0"/>
                <a:ea typeface="Calibri" panose="020F0502020204030204" pitchFamily="34" charset="0"/>
                <a:cs typeface="Arial" panose="020B0604020202020204" pitchFamily="34" charset="0"/>
              </a:rPr>
              <a:t>uvede cílovou hodnotu </a:t>
            </a:r>
            <a:r>
              <a:rPr lang="cs-CZ" sz="1600" dirty="false">
                <a:effectLst/>
                <a:latin typeface="Arial" panose="020B0604020202020204" pitchFamily="34" charset="0"/>
                <a:ea typeface="Calibri" panose="020F0502020204030204" pitchFamily="34" charset="0"/>
                <a:cs typeface="Arial" panose="020B0604020202020204" pitchFamily="34" charset="0"/>
              </a:rPr>
              <a:t>(tj. hodnotu, která se chápe jako </a:t>
            </a:r>
            <a:r>
              <a:rPr lang="cs-CZ" sz="1600" b="true" dirty="false">
                <a:effectLst/>
                <a:latin typeface="Arial" panose="020B0604020202020204" pitchFamily="34" charset="0"/>
                <a:ea typeface="Calibri" panose="020F0502020204030204" pitchFamily="34" charset="0"/>
                <a:cs typeface="Arial" panose="020B0604020202020204" pitchFamily="34" charset="0"/>
              </a:rPr>
              <a:t>závazek</a:t>
            </a:r>
            <a:r>
              <a:rPr lang="cs-CZ" sz="1600" dirty="false">
                <a:effectLst/>
                <a:latin typeface="Arial" panose="020B0604020202020204" pitchFamily="34" charset="0"/>
                <a:ea typeface="Calibri" panose="020F0502020204030204" pitchFamily="34" charset="0"/>
                <a:cs typeface="Arial" panose="020B0604020202020204" pitchFamily="34" charset="0"/>
              </a:rPr>
              <a:t> </a:t>
            </a:r>
            <a:r>
              <a:rPr lang="cs-CZ" sz="1600" b="true" dirty="false">
                <a:effectLst/>
                <a:latin typeface="Arial" panose="020B0604020202020204" pitchFamily="34" charset="0"/>
                <a:ea typeface="Calibri" panose="020F0502020204030204" pitchFamily="34" charset="0"/>
                <a:cs typeface="Arial" panose="020B0604020202020204" pitchFamily="34" charset="0"/>
              </a:rPr>
              <a:t>žadatele</a:t>
            </a:r>
            <a:r>
              <a:rPr lang="cs-CZ" sz="1600" dirty="false">
                <a:effectLst/>
                <a:latin typeface="Arial" panose="020B0604020202020204" pitchFamily="34" charset="0"/>
                <a:ea typeface="Calibri" panose="020F0502020204030204" pitchFamily="34" charset="0"/>
                <a:cs typeface="Arial" panose="020B0604020202020204" pitchFamily="34" charset="0"/>
              </a:rPr>
              <a:t>, kterého má dosáhnout díky realizaci projektu) k následujícím indikátorům:</a:t>
            </a:r>
          </a:p>
          <a:p>
            <a:pPr marL="0" indent="0" algn="just">
              <a:lnSpc>
                <a:spcPct val="100000"/>
              </a:lnSpc>
              <a:spcBef>
                <a:spcPts val="0"/>
              </a:spcBef>
              <a:spcAft>
                <a:spcPts val="1200"/>
              </a:spcAft>
              <a:buNone/>
            </a:pPr>
            <a:endParaRPr lang="cs-CZ" sz="1800" dirty="false">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0"/>
              </a:spcBef>
              <a:spcAft>
                <a:spcPts val="1200"/>
              </a:spcAft>
              <a:buNone/>
            </a:pPr>
            <a:endParaRPr lang="cs-CZ" sz="1800" dirty="false">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spcBef>
                <a:spcPts val="1800"/>
              </a:spcBef>
              <a:spcAft>
                <a:spcPts val="1200"/>
              </a:spcAft>
              <a:buNone/>
            </a:pPr>
            <a:r>
              <a:rPr lang="cs-CZ" sz="1600" dirty="false">
                <a:effectLst/>
                <a:latin typeface="Arial" panose="020B0604020202020204" pitchFamily="34" charset="0"/>
                <a:ea typeface="Calibri" panose="020F0502020204030204" pitchFamily="34" charset="0"/>
                <a:cs typeface="Arial" panose="020B0604020202020204" pitchFamily="34" charset="0"/>
              </a:rPr>
              <a:t>V případě, že projekt podporu získá, bude mít žadatel </a:t>
            </a:r>
            <a:r>
              <a:rPr lang="cs-CZ" sz="1600" b="true" dirty="false">
                <a:effectLst/>
                <a:latin typeface="Arial" panose="020B0604020202020204" pitchFamily="34" charset="0"/>
                <a:ea typeface="Calibri" panose="020F0502020204030204" pitchFamily="34" charset="0"/>
                <a:cs typeface="Arial" panose="020B0604020202020204" pitchFamily="34" charset="0"/>
              </a:rPr>
              <a:t>povinnost</a:t>
            </a:r>
            <a:r>
              <a:rPr lang="cs-CZ" sz="1600" dirty="false">
                <a:effectLst/>
                <a:latin typeface="Arial" panose="020B0604020202020204" pitchFamily="34" charset="0"/>
                <a:ea typeface="Calibri" panose="020F0502020204030204" pitchFamily="34" charset="0"/>
                <a:cs typeface="Arial" panose="020B0604020202020204" pitchFamily="34" charset="0"/>
              </a:rPr>
              <a:t> kromě indikátorů se závazkem </a:t>
            </a:r>
            <a:r>
              <a:rPr lang="cs-CZ" sz="1600" b="true" dirty="false">
                <a:effectLst/>
                <a:latin typeface="Arial" panose="020B0604020202020204" pitchFamily="34" charset="0"/>
                <a:ea typeface="Calibri" panose="020F0502020204030204" pitchFamily="34" charset="0"/>
                <a:cs typeface="Arial" panose="020B0604020202020204" pitchFamily="34" charset="0"/>
              </a:rPr>
              <a:t>vykazovat</a:t>
            </a:r>
            <a:r>
              <a:rPr lang="cs-CZ" sz="1600" dirty="false">
                <a:effectLst/>
                <a:latin typeface="Arial" panose="020B0604020202020204" pitchFamily="34" charset="0"/>
                <a:ea typeface="Calibri" panose="020F0502020204030204" pitchFamily="34" charset="0"/>
                <a:cs typeface="Arial" panose="020B0604020202020204" pitchFamily="34" charset="0"/>
              </a:rPr>
              <a:t> </a:t>
            </a:r>
            <a:r>
              <a:rPr lang="cs-CZ" sz="1600" b="true" dirty="false">
                <a:effectLst/>
                <a:latin typeface="Arial" panose="020B0604020202020204" pitchFamily="34" charset="0"/>
                <a:ea typeface="Calibri" panose="020F0502020204030204" pitchFamily="34" charset="0"/>
                <a:cs typeface="Arial" panose="020B0604020202020204" pitchFamily="34" charset="0"/>
              </a:rPr>
              <a:t>v průběhu realizace </a:t>
            </a:r>
            <a:r>
              <a:rPr lang="cs-CZ" sz="1600" dirty="false">
                <a:effectLst/>
                <a:latin typeface="Arial" panose="020B0604020202020204" pitchFamily="34" charset="0"/>
                <a:ea typeface="Calibri" panose="020F0502020204030204" pitchFamily="34" charset="0"/>
                <a:cs typeface="Arial" panose="020B0604020202020204" pitchFamily="34" charset="0"/>
              </a:rPr>
              <a:t>dosažené </a:t>
            </a:r>
            <a:r>
              <a:rPr lang="cs-CZ" sz="1600" b="true" dirty="false">
                <a:effectLst/>
                <a:latin typeface="Arial" panose="020B0604020202020204" pitchFamily="34" charset="0"/>
                <a:ea typeface="Calibri" panose="020F0502020204030204" pitchFamily="34" charset="0"/>
                <a:cs typeface="Arial" panose="020B0604020202020204" pitchFamily="34" charset="0"/>
              </a:rPr>
              <a:t>hodnoty pro</a:t>
            </a:r>
            <a:r>
              <a:rPr lang="cs-CZ" sz="1600" dirty="false">
                <a:effectLst/>
                <a:latin typeface="Arial" panose="020B0604020202020204" pitchFamily="34" charset="0"/>
                <a:ea typeface="Calibri" panose="020F0502020204030204" pitchFamily="34" charset="0"/>
                <a:cs typeface="Arial" panose="020B0604020202020204" pitchFamily="34" charset="0"/>
              </a:rPr>
              <a:t>:</a:t>
            </a:r>
            <a:endParaRPr lang="cs-CZ" sz="16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1200"/>
              </a:spcAft>
              <a:buNone/>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1200"/>
              </a:spcAft>
              <a:buNone/>
            </a:pPr>
            <a:endParaRPr lang="cs-CZ" sz="1600" dirty="false"/>
          </a:p>
        </p:txBody>
      </p:sp>
      <p:graphicFrame>
        <p:nvGraphicFramePr>
          <p:cNvPr id="5" name="Tabulka 4">
            <a:extLst>
              <a:ext uri="{FF2B5EF4-FFF2-40B4-BE49-F238E27FC236}">
                <a16:creationId xmlns:a16="http://schemas.microsoft.com/office/drawing/2014/main" id="{C31E44C1-7EF1-4A24-995E-AC20F730D730}"/>
              </a:ext>
            </a:extLst>
          </p:cNvPr>
          <p:cNvGraphicFramePr>
            <a:graphicFrameLocks noGrp="true"/>
          </p:cNvGraphicFramePr>
          <p:nvPr>
            <p:extLst>
              <p:ext uri="{D42A27DB-BD31-4B8C-83A1-F6EECF244321}">
                <p14:modId xmlns:p14="http://schemas.microsoft.com/office/powerpoint/2010/main" val="874362385"/>
              </p:ext>
            </p:extLst>
          </p:nvPr>
        </p:nvGraphicFramePr>
        <p:xfrm>
          <a:off x="303877" y="1899710"/>
          <a:ext cx="8640960" cy="2195737"/>
        </p:xfrm>
        <a:graphic>
          <a:graphicData uri="http://schemas.openxmlformats.org/drawingml/2006/table">
            <a:tbl>
              <a:tblPr firstRow="true" firstCol="true" bandRow="true">
                <a:tableStyleId>{5C22544A-7EE6-4342-B048-85BDC9FD1C3A}</a:tableStyleId>
              </a:tblPr>
              <a:tblGrid>
                <a:gridCol w="775076">
                  <a:extLst>
                    <a:ext uri="{9D8B030D-6E8A-4147-A177-3AD203B41FA5}">
                      <a16:colId xmlns:a16="http://schemas.microsoft.com/office/drawing/2014/main" val="1937181343"/>
                    </a:ext>
                  </a:extLst>
                </a:gridCol>
                <a:gridCol w="5509856">
                  <a:extLst>
                    <a:ext uri="{9D8B030D-6E8A-4147-A177-3AD203B41FA5}">
                      <a16:colId xmlns:a16="http://schemas.microsoft.com/office/drawing/2014/main" val="2269489223"/>
                    </a:ext>
                  </a:extLst>
                </a:gridCol>
                <a:gridCol w="1080120">
                  <a:extLst>
                    <a:ext uri="{9D8B030D-6E8A-4147-A177-3AD203B41FA5}">
                      <a16:colId xmlns:a16="http://schemas.microsoft.com/office/drawing/2014/main" val="1965429148"/>
                    </a:ext>
                  </a:extLst>
                </a:gridCol>
                <a:gridCol w="1275908">
                  <a:extLst>
                    <a:ext uri="{9D8B030D-6E8A-4147-A177-3AD203B41FA5}">
                      <a16:colId xmlns:a16="http://schemas.microsoft.com/office/drawing/2014/main" val="3676542291"/>
                    </a:ext>
                  </a:extLst>
                </a:gridCol>
              </a:tblGrid>
              <a:tr h="332065">
                <a:tc>
                  <a:txBody>
                    <a:bodyPr/>
                    <a:lstStyle/>
                    <a:p>
                      <a:pPr marL="36195" marR="36195" algn="l">
                        <a:lnSpc>
                          <a:spcPct val="110000"/>
                        </a:lnSpc>
                        <a:spcBef>
                          <a:spcPts val="300"/>
                        </a:spcBef>
                        <a:spcAft>
                          <a:spcPts val="600"/>
                        </a:spcAft>
                      </a:pPr>
                      <a:r>
                        <a:rPr lang="cs-CZ" sz="1200" dirty="false">
                          <a:effectLst/>
                        </a:rPr>
                        <a:t>Kód</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Název indikátoru</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Jednotka</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Typ indikátoru</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4758652"/>
                  </a:ext>
                </a:extLst>
              </a:tr>
              <a:tr h="360000">
                <a:tc>
                  <a:txBody>
                    <a:bodyPr/>
                    <a:lstStyle/>
                    <a:p>
                      <a:pPr marL="36195" marR="36195" algn="l">
                        <a:lnSpc>
                          <a:spcPct val="110000"/>
                        </a:lnSpc>
                        <a:spcBef>
                          <a:spcPts val="300"/>
                        </a:spcBef>
                        <a:spcAft>
                          <a:spcPts val="600"/>
                        </a:spcAft>
                      </a:pPr>
                      <a:r>
                        <a:rPr lang="cs-CZ" sz="1200" dirty="false">
                          <a:effectLst/>
                        </a:rPr>
                        <a:t>600 000</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Celkový počet účastníků</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Účastníci</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Výstup</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6724162"/>
                  </a:ext>
                </a:extLst>
              </a:tr>
              <a:tr h="360000">
                <a:tc>
                  <a:txBody>
                    <a:bodyPr/>
                    <a:lstStyle/>
                    <a:p>
                      <a:pPr marL="36195" marR="36195" algn="l">
                        <a:lnSpc>
                          <a:spcPct val="110000"/>
                        </a:lnSpc>
                        <a:spcBef>
                          <a:spcPts val="300"/>
                        </a:spcBef>
                        <a:spcAft>
                          <a:spcPts val="600"/>
                        </a:spcAft>
                      </a:pPr>
                      <a:r>
                        <a:rPr lang="cs-CZ" sz="1200">
                          <a:effectLst/>
                        </a:rPr>
                        <a:t>805 000</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Počet napsaných a zveřejněných analytických a strategických dokumentů vč. evaluačních</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Dokumenty</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Výstup</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1409357"/>
                  </a:ext>
                </a:extLst>
              </a:tr>
              <a:tr h="360000">
                <a:tc>
                  <a:txBody>
                    <a:bodyPr/>
                    <a:lstStyle/>
                    <a:p>
                      <a:pPr marL="36195" marR="36195" algn="l">
                        <a:lnSpc>
                          <a:spcPct val="110000"/>
                        </a:lnSpc>
                        <a:spcBef>
                          <a:spcPts val="300"/>
                        </a:spcBef>
                        <a:spcAft>
                          <a:spcPts val="600"/>
                        </a:spcAft>
                      </a:pPr>
                      <a:r>
                        <a:rPr lang="cs-CZ" sz="1200">
                          <a:effectLst/>
                        </a:rPr>
                        <a:t>670 021</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Kapacita podpořených služeb - místa</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Místa</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Výstup</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0360189"/>
                  </a:ext>
                </a:extLst>
              </a:tr>
              <a:tr h="360000">
                <a:tc>
                  <a:txBody>
                    <a:bodyPr/>
                    <a:lstStyle/>
                    <a:p>
                      <a:pPr marL="36195" marR="36195" algn="l">
                        <a:lnSpc>
                          <a:spcPct val="110000"/>
                        </a:lnSpc>
                        <a:spcBef>
                          <a:spcPts val="300"/>
                        </a:spcBef>
                        <a:spcAft>
                          <a:spcPts val="600"/>
                        </a:spcAft>
                      </a:pPr>
                      <a:r>
                        <a:rPr lang="cs-CZ" sz="1200">
                          <a:effectLst/>
                        </a:rPr>
                        <a:t>670 031</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Kapacita podpořených služeb – úvazky pracovníků</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Úvazky</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Výstup</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2256297"/>
                  </a:ext>
                </a:extLst>
              </a:tr>
              <a:tr h="360000">
                <a:tc>
                  <a:txBody>
                    <a:bodyPr/>
                    <a:lstStyle/>
                    <a:p>
                      <a:pPr marL="36195" marR="36195" algn="l">
                        <a:lnSpc>
                          <a:spcPct val="110000"/>
                        </a:lnSpc>
                        <a:spcBef>
                          <a:spcPts val="300"/>
                        </a:spcBef>
                        <a:spcAft>
                          <a:spcPts val="600"/>
                        </a:spcAft>
                      </a:pPr>
                      <a:r>
                        <a:rPr lang="cs-CZ" sz="1200" dirty="false">
                          <a:effectLst/>
                        </a:rPr>
                        <a:t>670 102</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Využívání podpořených služeb</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Osoby</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Výsledek</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6427399"/>
                  </a:ext>
                </a:extLst>
              </a:tr>
            </a:tbl>
          </a:graphicData>
        </a:graphic>
      </p:graphicFrame>
      <p:sp>
        <p:nvSpPr>
          <p:cNvPr id="6" name="Rectangle 1">
            <a:extLst>
              <a:ext uri="{FF2B5EF4-FFF2-40B4-BE49-F238E27FC236}">
                <a16:creationId xmlns:a16="http://schemas.microsoft.com/office/drawing/2014/main" id="{A3E4E662-7A86-4819-8015-D251FF19D4C1}"/>
              </a:ext>
            </a:extLst>
          </p:cNvPr>
          <p:cNvSpPr>
            <a:spLocks noChangeArrowheads="true"/>
          </p:cNvSpPr>
          <p:nvPr/>
        </p:nvSpPr>
        <p:spPr bwMode="auto">
          <a:xfrm>
            <a:off x="1695450" y="321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vert="horz" wrap="none" lIns="91440" tIns="45720" rIns="91440" bIns="45720" numCol="1" anchor="ctr" anchorCtr="false" compatLnSpc="true">
            <a:prstTxWarp prst="textNoShape">
              <a:avLst/>
            </a:prstTxWarp>
            <a:spAutoFit/>
          </a:bodyPr>
          <a:lstStyle/>
          <a:p>
            <a:pPr marL="0" marR="0" lvl="0" indent="0" algn="l" defTabSz="914400" rtl="false" eaLnBrk="false" fontAlgn="base" latinLnBrk="false" hangingPunct="false">
              <a:lnSpc>
                <a:spcPct val="100000"/>
              </a:lnSpc>
              <a:spcBef>
                <a:spcPct val="0"/>
              </a:spcBef>
              <a:spcAft>
                <a:spcPct val="0"/>
              </a:spcAft>
              <a:buClrTx/>
              <a:buSzTx/>
              <a:buFontTx/>
              <a:buNone/>
              <a:tabLst/>
            </a:pPr>
            <a:br>
              <a:rPr kumimoji="false" lang="cs-CZ" altLang="cs-CZ" sz="1800" b="false" i="false" u="none" strike="noStrike" cap="none" normalizeH="false" baseline="0">
                <a:ln>
                  <a:noFill/>
                </a:ln>
                <a:solidFill>
                  <a:schemeClr val="tx1"/>
                </a:solidFill>
                <a:effectLst/>
                <a:latin typeface="Arial" panose="020B0604020202020204" pitchFamily="34" charset="0"/>
              </a:rPr>
            </a:br>
            <a:endParaRPr kumimoji="false" lang="cs-CZ" altLang="cs-CZ" sz="1800" b="false" i="false" u="none" strike="noStrike" cap="none" normalizeH="false" baseline="0">
              <a:ln>
                <a:noFill/>
              </a:ln>
              <a:solidFill>
                <a:schemeClr val="tx1"/>
              </a:solidFill>
              <a:effectLst/>
              <a:latin typeface="Arial" panose="020B0604020202020204" pitchFamily="34" charset="0"/>
            </a:endParaRPr>
          </a:p>
        </p:txBody>
      </p:sp>
      <p:graphicFrame>
        <p:nvGraphicFramePr>
          <p:cNvPr id="15" name="Tabulka 14">
            <a:extLst>
              <a:ext uri="{FF2B5EF4-FFF2-40B4-BE49-F238E27FC236}">
                <a16:creationId xmlns:a16="http://schemas.microsoft.com/office/drawing/2014/main" id="{64D9D195-F2DB-42C5-BB8A-00E30EA42E07}"/>
              </a:ext>
            </a:extLst>
          </p:cNvPr>
          <p:cNvGraphicFramePr>
            <a:graphicFrameLocks noGrp="true"/>
          </p:cNvGraphicFramePr>
          <p:nvPr>
            <p:extLst>
              <p:ext uri="{D42A27DB-BD31-4B8C-83A1-F6EECF244321}">
                <p14:modId xmlns:p14="http://schemas.microsoft.com/office/powerpoint/2010/main" val="158772443"/>
              </p:ext>
            </p:extLst>
          </p:nvPr>
        </p:nvGraphicFramePr>
        <p:xfrm>
          <a:off x="283871" y="4869160"/>
          <a:ext cx="8659440" cy="1656603"/>
        </p:xfrm>
        <a:graphic>
          <a:graphicData uri="http://schemas.openxmlformats.org/drawingml/2006/table">
            <a:tbl>
              <a:tblPr firstRow="true" firstCol="true" bandRow="true">
                <a:tableStyleId>{5C22544A-7EE6-4342-B048-85BDC9FD1C3A}</a:tableStyleId>
              </a:tblPr>
              <a:tblGrid>
                <a:gridCol w="831745">
                  <a:extLst>
                    <a:ext uri="{9D8B030D-6E8A-4147-A177-3AD203B41FA5}">
                      <a16:colId xmlns:a16="http://schemas.microsoft.com/office/drawing/2014/main" val="72805365"/>
                    </a:ext>
                  </a:extLst>
                </a:gridCol>
                <a:gridCol w="5544616">
                  <a:extLst>
                    <a:ext uri="{9D8B030D-6E8A-4147-A177-3AD203B41FA5}">
                      <a16:colId xmlns:a16="http://schemas.microsoft.com/office/drawing/2014/main" val="3840564040"/>
                    </a:ext>
                  </a:extLst>
                </a:gridCol>
                <a:gridCol w="887349">
                  <a:extLst>
                    <a:ext uri="{9D8B030D-6E8A-4147-A177-3AD203B41FA5}">
                      <a16:colId xmlns:a16="http://schemas.microsoft.com/office/drawing/2014/main" val="260780053"/>
                    </a:ext>
                  </a:extLst>
                </a:gridCol>
                <a:gridCol w="1395730">
                  <a:extLst>
                    <a:ext uri="{9D8B030D-6E8A-4147-A177-3AD203B41FA5}">
                      <a16:colId xmlns:a16="http://schemas.microsoft.com/office/drawing/2014/main" val="3852044171"/>
                    </a:ext>
                  </a:extLst>
                </a:gridCol>
              </a:tblGrid>
              <a:tr h="329822">
                <a:tc>
                  <a:txBody>
                    <a:bodyPr/>
                    <a:lstStyle/>
                    <a:p>
                      <a:pPr marL="36195" marR="36195" algn="l">
                        <a:lnSpc>
                          <a:spcPct val="110000"/>
                        </a:lnSpc>
                        <a:spcBef>
                          <a:spcPts val="300"/>
                        </a:spcBef>
                        <a:spcAft>
                          <a:spcPts val="600"/>
                        </a:spcAft>
                      </a:pPr>
                      <a:r>
                        <a:rPr lang="cs-CZ" sz="1200" dirty="false">
                          <a:effectLst/>
                        </a:rPr>
                        <a:t>Kód</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Název indikátoru</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Jednotka</a:t>
                      </a:r>
                      <a:endParaRPr lang="cs-CZ" sz="12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Typ indikátoru</a:t>
                      </a:r>
                      <a:endParaRPr lang="cs-CZ" sz="1200" b="tru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58934657"/>
                  </a:ext>
                </a:extLst>
              </a:tr>
              <a:tr h="395613">
                <a:tc>
                  <a:txBody>
                    <a:bodyPr/>
                    <a:lstStyle/>
                    <a:p>
                      <a:pPr marL="36195" marR="36195" algn="l">
                        <a:lnSpc>
                          <a:spcPct val="110000"/>
                        </a:lnSpc>
                        <a:spcBef>
                          <a:spcPts val="300"/>
                        </a:spcBef>
                        <a:spcAft>
                          <a:spcPts val="600"/>
                        </a:spcAft>
                      </a:pPr>
                      <a:r>
                        <a:rPr lang="cs-CZ" sz="1200" dirty="false">
                          <a:effectLst/>
                        </a:rPr>
                        <a:t>679 001</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Počet podpořených Romů</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Osoby </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a:effectLst/>
                        </a:rPr>
                        <a:t>Výstup</a:t>
                      </a:r>
                      <a:endParaRPr lang="cs-CZ" sz="120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4701040"/>
                  </a:ext>
                </a:extLst>
              </a:tr>
              <a:tr h="465584">
                <a:tc>
                  <a:txBody>
                    <a:bodyPr/>
                    <a:lstStyle/>
                    <a:p>
                      <a:pPr marL="36195" marR="36195" algn="l">
                        <a:lnSpc>
                          <a:spcPct val="110000"/>
                        </a:lnSpc>
                        <a:spcBef>
                          <a:spcPts val="300"/>
                        </a:spcBef>
                        <a:spcAft>
                          <a:spcPts val="600"/>
                        </a:spcAft>
                      </a:pPr>
                      <a:r>
                        <a:rPr lang="cs-CZ" sz="1200" dirty="false">
                          <a:effectLst/>
                        </a:rPr>
                        <a:t>622 002</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300" dirty="false">
                          <a:effectLst/>
                        </a:rPr>
                        <a:t>Počet podporovaných orgánů veřejné správy nebo veřejných služeb na celostátní, regionální a místní úrovni</a:t>
                      </a:r>
                      <a:endParaRPr lang="cs-CZ" sz="13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Subjekty</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200" dirty="false">
                          <a:effectLst/>
                        </a:rPr>
                        <a:t>Výstup</a:t>
                      </a: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3525304"/>
                  </a:ext>
                </a:extLst>
              </a:tr>
              <a:tr h="465584">
                <a:tc>
                  <a:txBody>
                    <a:bodyPr/>
                    <a:lstStyle/>
                    <a:p>
                      <a:pPr marL="36195" marR="36195" algn="l">
                        <a:lnSpc>
                          <a:spcPct val="110000"/>
                        </a:lnSpc>
                        <a:spcBef>
                          <a:spcPts val="300"/>
                        </a:spcBef>
                        <a:spcAft>
                          <a:spcPts val="600"/>
                        </a:spcAft>
                      </a:pP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r>
                        <a:rPr lang="cs-CZ" sz="1800" dirty="false">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 žádosti o podporu vyplnit nulové hodnoty.</a:t>
                      </a:r>
                    </a:p>
                  </a:txBody>
                  <a:tcPr marL="68580" marR="68580" marT="0" marB="0" anchor="ctr"/>
                </a:tc>
                <a:tc>
                  <a:txBody>
                    <a:bodyPr/>
                    <a:lstStyle/>
                    <a:p>
                      <a:pPr marL="36195" marR="36195" algn="l">
                        <a:lnSpc>
                          <a:spcPct val="110000"/>
                        </a:lnSpc>
                        <a:spcBef>
                          <a:spcPts val="300"/>
                        </a:spcBef>
                        <a:spcAft>
                          <a:spcPts val="600"/>
                        </a:spcAft>
                      </a:pP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195" marR="36195" algn="l">
                        <a:lnSpc>
                          <a:spcPct val="110000"/>
                        </a:lnSpc>
                        <a:spcBef>
                          <a:spcPts val="300"/>
                        </a:spcBef>
                        <a:spcAft>
                          <a:spcPts val="600"/>
                        </a:spcAft>
                      </a:pPr>
                      <a:endParaRPr lang="cs-CZ" sz="12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1555284"/>
                  </a:ext>
                </a:extLst>
              </a:tr>
            </a:tbl>
          </a:graphicData>
        </a:graphic>
      </p:graphicFrame>
    </p:spTree>
    <p:extLst>
      <p:ext uri="{BB962C8B-B14F-4D97-AF65-F5344CB8AC3E}">
        <p14:creationId xmlns:p14="http://schemas.microsoft.com/office/powerpoint/2010/main" val="1073142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70099D-56EE-4A30-A220-3BF5D4421DAD}"/>
              </a:ext>
            </a:extLst>
          </p:cNvPr>
          <p:cNvSpPr>
            <a:spLocks noGrp="true"/>
          </p:cNvSpPr>
          <p:nvPr>
            <p:ph type="title"/>
          </p:nvPr>
        </p:nvSpPr>
        <p:spPr/>
        <p:txBody>
          <a:bodyPr/>
          <a:lstStyle/>
          <a:p>
            <a:r>
              <a:rPr lang="cs-CZ" dirty="false"/>
              <a:t>Indikátory definice 1/3</a:t>
            </a:r>
          </a:p>
        </p:txBody>
      </p:sp>
      <p:sp>
        <p:nvSpPr>
          <p:cNvPr id="3" name="Zástupný obsah 2">
            <a:extLst>
              <a:ext uri="{FF2B5EF4-FFF2-40B4-BE49-F238E27FC236}">
                <a16:creationId xmlns:a16="http://schemas.microsoft.com/office/drawing/2014/main" id="{A18C7596-F0DE-4704-828C-F9D51FFDA0AE}"/>
              </a:ext>
            </a:extLst>
          </p:cNvPr>
          <p:cNvSpPr>
            <a:spLocks noGrp="true"/>
          </p:cNvSpPr>
          <p:nvPr>
            <p:ph idx="1"/>
          </p:nvPr>
        </p:nvSpPr>
        <p:spPr>
          <a:xfrm>
            <a:off x="179512" y="1268760"/>
            <a:ext cx="8784976" cy="6192688"/>
          </a:xfrm>
        </p:spPr>
        <p:txBody>
          <a:bodyPr/>
          <a:lstStyle/>
          <a:p>
            <a:pPr marL="0" indent="0">
              <a:lnSpc>
                <a:spcPct val="100000"/>
              </a:lnSpc>
              <a:spcBef>
                <a:spcPts val="0"/>
              </a:spcBef>
              <a:spcAft>
                <a:spcPts val="0"/>
              </a:spcAft>
              <a:buNone/>
            </a:pPr>
            <a:r>
              <a:rPr lang="cs-CZ" sz="1300" b="true" dirty="false">
                <a:solidFill>
                  <a:srgbClr val="084A8B"/>
                </a:solidFill>
                <a:latin typeface="Arial"/>
              </a:rPr>
              <a:t>600 000 - Celkový počet účastníků</a:t>
            </a:r>
          </a:p>
          <a:p>
            <a:pPr marL="0" indent="0">
              <a:lnSpc>
                <a:spcPct val="100000"/>
              </a:lnSpc>
              <a:spcBef>
                <a:spcPts val="0"/>
              </a:spcBef>
              <a:spcAft>
                <a:spcPts val="0"/>
              </a:spcAft>
              <a:buNone/>
            </a:pPr>
            <a:endParaRPr lang="cs-CZ" sz="1300" b="true" dirty="false">
              <a:solidFill>
                <a:srgbClr val="084A8B"/>
              </a:solidFill>
              <a:latin typeface="Arial"/>
            </a:endParaRPr>
          </a:p>
          <a:p>
            <a:pPr marL="0" indent="0" algn="just">
              <a:lnSpc>
                <a:spcPct val="100000"/>
              </a:lnSpc>
              <a:spcBef>
                <a:spcPts val="0"/>
              </a:spcBef>
              <a:spcAft>
                <a:spcPts val="0"/>
              </a:spcAft>
              <a:buNone/>
            </a:pPr>
            <a:r>
              <a:rPr lang="cs-CZ" sz="1300" dirty="false">
                <a:solidFill>
                  <a:srgbClr val="084A8B"/>
                </a:solidFill>
                <a:latin typeface="Arial"/>
              </a:rPr>
              <a:t>Celkový počet osob/účastníků (zaměstnanců, pracovníků implementační struktury, osob cílových skupin apod.), které </a:t>
            </a:r>
            <a:br>
              <a:rPr lang="cs-CZ" sz="1300" dirty="false">
                <a:solidFill>
                  <a:srgbClr val="084A8B"/>
                </a:solidFill>
                <a:latin typeface="Arial"/>
              </a:rPr>
            </a:br>
            <a:r>
              <a:rPr lang="cs-CZ" sz="1300" dirty="false">
                <a:solidFill>
                  <a:srgbClr val="084A8B"/>
                </a:solidFill>
                <a:latin typeface="Arial"/>
              </a:rPr>
              <a:t>v rámci projektu získaly jakoukoliv formu podpory, bez ohledu na počet poskytnutých podpor. Každá podpořená osoba se v rámci projektu započítává pouze jednou bez ohledu na to, kolik podpor obdržela. Podpora je jakákoliv aktivita financovaná z rozpočtu projektu, ze které mají cílové skupiny prospěch, podpora může mít formu např. vzdělávacího nebo rekvalifikačního kurzu, stáže, odborné konzultace, poradenství, výcviku, školení, odborné praxe apod.</a:t>
            </a:r>
          </a:p>
          <a:p>
            <a:pPr algn="just">
              <a:lnSpc>
                <a:spcPct val="100000"/>
              </a:lnSpc>
              <a:spcBef>
                <a:spcPts val="0"/>
              </a:spcBef>
              <a:spcAft>
                <a:spcPts val="0"/>
              </a:spcAft>
              <a:buFont typeface="Wingdings" panose="05000000000000000000" pitchFamily="2" charset="2"/>
              <a:buChar char="Ø"/>
            </a:pPr>
            <a:endParaRPr lang="cs-CZ" sz="1300" dirty="false">
              <a:solidFill>
                <a:srgbClr val="084A8B"/>
              </a:solidFill>
              <a:latin typeface="Arial"/>
            </a:endParaRPr>
          </a:p>
          <a:p>
            <a:pPr marL="0" indent="0" algn="just">
              <a:lnSpc>
                <a:spcPct val="100000"/>
              </a:lnSpc>
              <a:spcBef>
                <a:spcPts val="0"/>
              </a:spcBef>
              <a:spcAft>
                <a:spcPts val="0"/>
              </a:spcAft>
              <a:buNone/>
            </a:pPr>
            <a:r>
              <a:rPr lang="cs-CZ" sz="1300" b="true" dirty="false">
                <a:solidFill>
                  <a:srgbClr val="084A8B"/>
                </a:solidFill>
                <a:latin typeface="Arial"/>
              </a:rPr>
              <a:t>805 000 Počet napsaných a zveřejněných analytických a strategických dokumentů (vč. evaluačních)</a:t>
            </a:r>
          </a:p>
          <a:p>
            <a:pPr marL="0" indent="0" algn="just">
              <a:lnSpc>
                <a:spcPct val="100000"/>
              </a:lnSpc>
              <a:spcBef>
                <a:spcPts val="0"/>
              </a:spcBef>
              <a:spcAft>
                <a:spcPts val="0"/>
              </a:spcAft>
              <a:buNone/>
            </a:pPr>
            <a:endParaRPr lang="cs-CZ" sz="1300" dirty="false">
              <a:solidFill>
                <a:srgbClr val="084A8B"/>
              </a:solidFill>
              <a:latin typeface="Arial"/>
            </a:endParaRPr>
          </a:p>
          <a:p>
            <a:pPr marL="0" indent="0" algn="just">
              <a:lnSpc>
                <a:spcPct val="100000"/>
              </a:lnSpc>
              <a:spcBef>
                <a:spcPts val="0"/>
              </a:spcBef>
              <a:spcAft>
                <a:spcPts val="0"/>
              </a:spcAft>
              <a:buNone/>
            </a:pPr>
            <a:r>
              <a:rPr lang="cs-CZ" sz="1300" dirty="false">
                <a:solidFill>
                  <a:srgbClr val="084A8B"/>
                </a:solidFill>
                <a:latin typeface="Arial"/>
              </a:rPr>
              <a:t>Počet napsaných a zveřejněných analýz, evaluací (interních i externích), koncepcí, strategií, studií, závěrečných zpráv </a:t>
            </a:r>
            <a:br>
              <a:rPr lang="cs-CZ" sz="1300" dirty="false">
                <a:solidFill>
                  <a:srgbClr val="084A8B"/>
                </a:solidFill>
                <a:latin typeface="Arial"/>
              </a:rPr>
            </a:br>
            <a:r>
              <a:rPr lang="cs-CZ" sz="1300" dirty="false">
                <a:solidFill>
                  <a:srgbClr val="084A8B"/>
                </a:solidFill>
                <a:latin typeface="Arial"/>
              </a:rPr>
              <a:t>z výzkumů a obdobných dokumentů, které byly vytvořeny za finanční podpory fondů EU. „Napsaný“ znamená vytvoření obsahu materiálu (tj. nejedná se o počet kopií, které byly vytisknuty). „Zveřejněný“ znamená, že jsou zveřejněné/či </a:t>
            </a:r>
            <a:br>
              <a:rPr lang="cs-CZ" sz="1300" dirty="false">
                <a:solidFill>
                  <a:srgbClr val="084A8B"/>
                </a:solidFill>
                <a:latin typeface="Arial"/>
              </a:rPr>
            </a:br>
            <a:r>
              <a:rPr lang="cs-CZ" sz="1300" dirty="false">
                <a:solidFill>
                  <a:srgbClr val="084A8B"/>
                </a:solidFill>
                <a:latin typeface="Arial"/>
              </a:rPr>
              <a:t>z důvodu citlivých informací částečně zveřejněné na centrálních stránkách relevantních fondů, na stránkách příjemce, popř. na jiných úložištích k tomu určených (např. http://www.databaze-strategie.cz/ a nebo </a:t>
            </a:r>
            <a:r>
              <a:rPr lang="cs-CZ" sz="1300" dirty="false">
                <a:solidFill>
                  <a:srgbClr val="084A8B"/>
                </a:solidFill>
                <a:latin typeface="Arial"/>
                <a:hlinkClick r:id="rId3"/>
              </a:rPr>
              <a:t>https://www.dotaceeu.cz/cs/evropske-fondy-v-cr/narodni-organ-pro-koordinaci/evaluace/knihovna-evaluaci</a:t>
            </a:r>
            <a:r>
              <a:rPr lang="cs-CZ" sz="1300" dirty="false">
                <a:solidFill>
                  <a:srgbClr val="084A8B"/>
                </a:solidFill>
                <a:latin typeface="Arial"/>
              </a:rPr>
              <a:t>), a nebo jsou dohledatelné pomocí obvyklých internetových vyhledávačů. K tomu, aby byl dokument započítán do indikátoru jako jedna jednotka, je třeba, aby byl jak napsaný, tak zveřejněný. V případě více samostatných výstupů je možno započítat každý výstup samostatně. Započítávají se dokumenty vytvořené interně i externě.</a:t>
            </a:r>
          </a:p>
          <a:p>
            <a:pPr marL="0" indent="0" algn="just">
              <a:lnSpc>
                <a:spcPct val="100000"/>
              </a:lnSpc>
              <a:spcBef>
                <a:spcPts val="0"/>
              </a:spcBef>
              <a:spcAft>
                <a:spcPts val="0"/>
              </a:spcAft>
              <a:buNone/>
            </a:pPr>
            <a:endParaRPr lang="cs-CZ" sz="1300" dirty="false">
              <a:solidFill>
                <a:srgbClr val="084A8B"/>
              </a:solidFill>
              <a:latin typeface="Arial"/>
            </a:endParaRPr>
          </a:p>
          <a:p>
            <a:pPr marL="0" indent="0">
              <a:lnSpc>
                <a:spcPct val="100000"/>
              </a:lnSpc>
              <a:buNone/>
            </a:pPr>
            <a:r>
              <a:rPr lang="cs-CZ" sz="1300" b="true" dirty="false"/>
              <a:t>670 021 Kapacita podpořených služeb – místa</a:t>
            </a:r>
          </a:p>
          <a:p>
            <a:pPr marL="0" indent="0" algn="just">
              <a:lnSpc>
                <a:spcPct val="100000"/>
              </a:lnSpc>
              <a:buNone/>
            </a:pPr>
            <a:r>
              <a:rPr lang="cs-CZ" sz="1300" dirty="false"/>
              <a:t>Indikátor se týká služeb/programů, které mají pobytový charakter poskytování služby/programu, tj. služba/program je spojena s ubytováním či přenocováním cílové skupiny (například azylové domy, domy na půl cesty). Do tohoto indikátoru mohou spadat i služby/programy, které mají sice ambulantní charakter, tj. osoba do těchto služeb dochází nebo je doprovázen/dopravována, kapacita těchto služeb/programů je však s ohledem na nastavení služby/programu vyjádřena místem.</a:t>
            </a:r>
          </a:p>
        </p:txBody>
      </p:sp>
      <p:sp>
        <p:nvSpPr>
          <p:cNvPr id="4" name="Zástupný symbol pro číslo snímku 3">
            <a:extLst>
              <a:ext uri="{FF2B5EF4-FFF2-40B4-BE49-F238E27FC236}">
                <a16:creationId xmlns:a16="http://schemas.microsoft.com/office/drawing/2014/main" id="{53188601-771B-45AE-819D-33D82FDA5CC1}"/>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259105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76981B-A0D1-488C-BF07-9615FA8068AF}"/>
              </a:ext>
            </a:extLst>
          </p:cNvPr>
          <p:cNvSpPr>
            <a:spLocks noGrp="true"/>
          </p:cNvSpPr>
          <p:nvPr>
            <p:ph type="title"/>
          </p:nvPr>
        </p:nvSpPr>
        <p:spPr/>
        <p:txBody>
          <a:bodyPr/>
          <a:lstStyle/>
          <a:p>
            <a:r>
              <a:rPr lang="cs-CZ" dirty="false"/>
              <a:t>Indikátory definice 2/3</a:t>
            </a:r>
          </a:p>
        </p:txBody>
      </p:sp>
      <p:sp>
        <p:nvSpPr>
          <p:cNvPr id="3" name="Zástupný obsah 2">
            <a:extLst>
              <a:ext uri="{FF2B5EF4-FFF2-40B4-BE49-F238E27FC236}">
                <a16:creationId xmlns:a16="http://schemas.microsoft.com/office/drawing/2014/main" id="{10D3044B-D84F-4B58-9C1D-EEA4E683480A}"/>
              </a:ext>
            </a:extLst>
          </p:cNvPr>
          <p:cNvSpPr>
            <a:spLocks noGrp="true"/>
          </p:cNvSpPr>
          <p:nvPr>
            <p:ph idx="1"/>
          </p:nvPr>
        </p:nvSpPr>
        <p:spPr>
          <a:xfrm>
            <a:off x="251520" y="1412776"/>
            <a:ext cx="8712480" cy="5103224"/>
          </a:xfrm>
        </p:spPr>
        <p:txBody>
          <a:bodyPr/>
          <a:lstStyle/>
          <a:p>
            <a:pPr marL="0" indent="0">
              <a:lnSpc>
                <a:spcPct val="100000"/>
              </a:lnSpc>
              <a:buNone/>
            </a:pPr>
            <a:endParaRPr lang="cs-CZ" sz="1200" b="true" dirty="false">
              <a:solidFill>
                <a:srgbClr val="084A8B"/>
              </a:solidFill>
              <a:latin typeface="Arial"/>
            </a:endParaRPr>
          </a:p>
          <a:p>
            <a:pPr marL="0" indent="0">
              <a:lnSpc>
                <a:spcPct val="100000"/>
              </a:lnSpc>
              <a:buNone/>
            </a:pPr>
            <a:r>
              <a:rPr lang="cs-CZ" sz="1200" b="true" dirty="false">
                <a:solidFill>
                  <a:srgbClr val="084A8B"/>
                </a:solidFill>
                <a:latin typeface="Arial"/>
              </a:rPr>
              <a:t>670 031 Kapacita podpořených služeb – úvazky pracovníků: </a:t>
            </a:r>
            <a:r>
              <a:rPr lang="cs-CZ" sz="1200" dirty="false">
                <a:solidFill>
                  <a:srgbClr val="084A8B"/>
                </a:solidFill>
                <a:latin typeface="Arial"/>
              </a:rPr>
              <a:t>týká  se služeb/programů, které mají ambulantní nebo terénní formu poskytování.</a:t>
            </a:r>
          </a:p>
          <a:p>
            <a:pPr algn="just">
              <a:lnSpc>
                <a:spcPct val="100000"/>
              </a:lnSpc>
              <a:buFont typeface="Arial" panose="020B0604020202020204" pitchFamily="34" charset="0"/>
              <a:buChar char="•"/>
            </a:pPr>
            <a:r>
              <a:rPr lang="cs-CZ" sz="1200" dirty="false">
                <a:solidFill>
                  <a:srgbClr val="084A8B"/>
                </a:solidFill>
                <a:latin typeface="Arial"/>
              </a:rPr>
              <a:t>Ambulantní forma – osoba do služby/programu dochází nebo je do ní/něj doprovázena nebo dopravována a součástí služby/programu zároveň není ubytování či přenocování.</a:t>
            </a:r>
          </a:p>
          <a:p>
            <a:pPr algn="just">
              <a:lnSpc>
                <a:spcPct val="100000"/>
              </a:lnSpc>
              <a:buFont typeface="Arial" panose="020B0604020202020204" pitchFamily="34" charset="0"/>
              <a:buChar char="•"/>
            </a:pPr>
            <a:r>
              <a:rPr lang="cs-CZ" sz="1200" dirty="false">
                <a:solidFill>
                  <a:srgbClr val="084A8B"/>
                </a:solidFill>
                <a:latin typeface="Arial"/>
              </a:rPr>
              <a:t>Terénní forma – služba/program je poskytován v jejím přirozeném sociálním prostředí.</a:t>
            </a:r>
          </a:p>
          <a:p>
            <a:pPr algn="just">
              <a:lnSpc>
                <a:spcPct val="100000"/>
              </a:lnSpc>
              <a:buFont typeface="Arial" panose="020B0604020202020204" pitchFamily="34" charset="0"/>
              <a:buChar char="•"/>
            </a:pPr>
            <a:r>
              <a:rPr lang="cs-CZ" sz="1200" dirty="false">
                <a:solidFill>
                  <a:srgbClr val="084A8B"/>
                </a:solidFill>
                <a:latin typeface="Arial"/>
              </a:rPr>
              <a:t>„Pracovníkem“ se rozumí odborní pracovníci, pracovníci v přímé péči, kteří přímo poskytují služby cílové skupině (např. sociální pracovník, pracovník v sociálních službách, zdravotnický pracovník, pedagogický pracovník).</a:t>
            </a:r>
          </a:p>
          <a:p>
            <a:pPr marL="0" indent="0">
              <a:lnSpc>
                <a:spcPct val="100000"/>
              </a:lnSpc>
              <a:buNone/>
            </a:pPr>
            <a:endParaRPr lang="cs-CZ" sz="1200" b="true" dirty="false">
              <a:solidFill>
                <a:srgbClr val="084A8B"/>
              </a:solidFill>
              <a:latin typeface="Arial"/>
            </a:endParaRPr>
          </a:p>
          <a:p>
            <a:pPr marL="0" indent="0">
              <a:lnSpc>
                <a:spcPct val="100000"/>
              </a:lnSpc>
              <a:buNone/>
            </a:pPr>
            <a:r>
              <a:rPr lang="cs-CZ" sz="1200" b="true" dirty="false">
                <a:solidFill>
                  <a:srgbClr val="084A8B"/>
                </a:solidFill>
                <a:latin typeface="Arial"/>
              </a:rPr>
              <a:t>670 102 Využívání podpořených služeb</a:t>
            </a:r>
          </a:p>
          <a:p>
            <a:pPr marL="0" indent="0" algn="just">
              <a:lnSpc>
                <a:spcPct val="100000"/>
              </a:lnSpc>
              <a:buNone/>
            </a:pPr>
            <a:r>
              <a:rPr lang="cs-CZ" sz="1200" dirty="false">
                <a:solidFill>
                  <a:srgbClr val="084A8B"/>
                </a:solidFill>
                <a:latin typeface="Arial"/>
              </a:rPr>
              <a:t>Počet osob, které využijí podpořenou službu či program během trvání projektu. "Služba/program" je poskytování pomoci </a:t>
            </a:r>
            <a:br>
              <a:rPr lang="cs-CZ" sz="1200" dirty="false">
                <a:solidFill>
                  <a:srgbClr val="084A8B"/>
                </a:solidFill>
                <a:latin typeface="Arial"/>
              </a:rPr>
            </a:br>
            <a:r>
              <a:rPr lang="cs-CZ" sz="1200" dirty="false">
                <a:solidFill>
                  <a:srgbClr val="084A8B"/>
                </a:solidFill>
                <a:latin typeface="Arial"/>
              </a:rPr>
              <a:t>a podpory fyzickým osobám v nepříznivé sociální či zdravotní situaci. Využíváním je myšleno být doložitelné klientem (tj. každá osoba je uvedená pouze jednou) dle standardů využívaných pro danou službu. </a:t>
            </a:r>
          </a:p>
          <a:p>
            <a:pPr marL="0" indent="0" algn="just">
              <a:lnSpc>
                <a:spcPct val="100000"/>
              </a:lnSpc>
              <a:buNone/>
            </a:pPr>
            <a:r>
              <a:rPr lang="cs-CZ" sz="1200" dirty="false">
                <a:solidFill>
                  <a:srgbClr val="084A8B"/>
                </a:solidFill>
                <a:latin typeface="Arial"/>
              </a:rPr>
              <a:t>Osoby uvedené v tomto indikátoru nejsou účastníky ve smyslu indikátoru </a:t>
            </a:r>
            <a:r>
              <a:rPr lang="cs-CZ" sz="1200" i="true" dirty="false">
                <a:solidFill>
                  <a:srgbClr val="084A8B"/>
                </a:solidFill>
                <a:latin typeface="Arial"/>
              </a:rPr>
              <a:t>600 000 Celkový počet účastníků</a:t>
            </a:r>
            <a:r>
              <a:rPr lang="cs-CZ" sz="1200" dirty="false">
                <a:solidFill>
                  <a:srgbClr val="084A8B"/>
                </a:solidFill>
                <a:latin typeface="Arial"/>
              </a:rPr>
              <a:t>. Jedná se o osoby, které: - nemají přímý prospěch z finanční podpory ESF+, ale prospěch nepřímý, nebo - </a:t>
            </a:r>
            <a:r>
              <a:rPr lang="cs-CZ" sz="1200" b="true" dirty="false">
                <a:solidFill>
                  <a:srgbClr val="084A8B"/>
                </a:solidFill>
                <a:latin typeface="Arial"/>
              </a:rPr>
              <a:t>nelze s ohledem na anonymizovanou evidenci klientů u poskytované služby/programu či specifika cílové skupiny zahrnout do indikátoru </a:t>
            </a:r>
            <a:r>
              <a:rPr lang="cs-CZ" sz="1200" b="true" i="true" dirty="false">
                <a:solidFill>
                  <a:srgbClr val="084A8B"/>
                </a:solidFill>
                <a:latin typeface="Arial"/>
              </a:rPr>
              <a:t>600 000 Celkový počet </a:t>
            </a:r>
            <a:r>
              <a:rPr lang="cs-CZ" sz="1200" i="true" dirty="false">
                <a:solidFill>
                  <a:srgbClr val="084A8B"/>
                </a:solidFill>
                <a:latin typeface="Arial"/>
              </a:rPr>
              <a:t>účastníků</a:t>
            </a:r>
            <a:r>
              <a:rPr lang="cs-CZ" sz="1200" dirty="false">
                <a:solidFill>
                  <a:srgbClr val="084A8B"/>
                </a:solidFill>
                <a:latin typeface="Arial"/>
              </a:rPr>
              <a:t> (jedná se o situace, kdy služba/program je poskytována dle příslušné právní úpravy), nebo - </a:t>
            </a:r>
            <a:r>
              <a:rPr lang="cs-CZ" sz="1200" b="true" dirty="false">
                <a:solidFill>
                  <a:srgbClr val="084A8B"/>
                </a:solidFill>
                <a:latin typeface="Arial"/>
              </a:rPr>
              <a:t>mají přímý prospěch z finanční podpory ESF+, tato podpora však z objektivních důvodů nepřesáhne limit bagatelní podpory</a:t>
            </a:r>
            <a:r>
              <a:rPr lang="cs-CZ" sz="1200" dirty="false">
                <a:solidFill>
                  <a:srgbClr val="084A8B"/>
                </a:solidFill>
                <a:latin typeface="Arial"/>
              </a:rPr>
              <a:t>. "Podpořené" znamená že dostaly finanční podporu z ESF+.</a:t>
            </a:r>
          </a:p>
          <a:p>
            <a:pPr>
              <a:lnSpc>
                <a:spcPct val="100000"/>
              </a:lnSpc>
            </a:pPr>
            <a:endParaRPr lang="cs-CZ" sz="1200" dirty="false"/>
          </a:p>
        </p:txBody>
      </p:sp>
      <p:sp>
        <p:nvSpPr>
          <p:cNvPr id="4" name="Zástupný symbol pro číslo snímku 3">
            <a:extLst>
              <a:ext uri="{FF2B5EF4-FFF2-40B4-BE49-F238E27FC236}">
                <a16:creationId xmlns:a16="http://schemas.microsoft.com/office/drawing/2014/main" id="{6AF0F78F-9256-4465-8615-C3EB2358090D}"/>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Tree>
    <p:extLst>
      <p:ext uri="{BB962C8B-B14F-4D97-AF65-F5344CB8AC3E}">
        <p14:creationId xmlns:p14="http://schemas.microsoft.com/office/powerpoint/2010/main" val="7862149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F20DEE-E2AD-4666-8BE9-1F538ED5F5BA}"/>
              </a:ext>
            </a:extLst>
          </p:cNvPr>
          <p:cNvSpPr>
            <a:spLocks noGrp="true"/>
          </p:cNvSpPr>
          <p:nvPr>
            <p:ph type="title"/>
          </p:nvPr>
        </p:nvSpPr>
        <p:spPr/>
        <p:txBody>
          <a:bodyPr/>
          <a:lstStyle/>
          <a:p>
            <a:r>
              <a:rPr lang="cs-CZ" dirty="false"/>
              <a:t>Indikátory definice 3/3</a:t>
            </a:r>
          </a:p>
        </p:txBody>
      </p:sp>
      <p:sp>
        <p:nvSpPr>
          <p:cNvPr id="3" name="Zástupný obsah 2">
            <a:extLst>
              <a:ext uri="{FF2B5EF4-FFF2-40B4-BE49-F238E27FC236}">
                <a16:creationId xmlns:a16="http://schemas.microsoft.com/office/drawing/2014/main" id="{E5F0DBFC-EB56-4E94-B86C-61B3CE31BEBD}"/>
              </a:ext>
            </a:extLst>
          </p:cNvPr>
          <p:cNvSpPr>
            <a:spLocks noGrp="true"/>
          </p:cNvSpPr>
          <p:nvPr>
            <p:ph idx="1"/>
          </p:nvPr>
        </p:nvSpPr>
        <p:spPr>
          <a:xfrm>
            <a:off x="233760" y="1268760"/>
            <a:ext cx="8676480" cy="4608512"/>
          </a:xfrm>
        </p:spPr>
        <p:txBody>
          <a:bodyPr/>
          <a:lstStyle/>
          <a:p>
            <a:pPr marL="0" indent="0" algn="just">
              <a:lnSpc>
                <a:spcPct val="100000"/>
              </a:lnSpc>
              <a:buNone/>
            </a:pPr>
            <a:endParaRPr lang="cs-CZ" sz="1200" b="true" dirty="false">
              <a:solidFill>
                <a:srgbClr val="084A8B"/>
              </a:solidFill>
              <a:latin typeface="Arial"/>
            </a:endParaRPr>
          </a:p>
          <a:p>
            <a:pPr marL="0" indent="0" algn="just">
              <a:lnSpc>
                <a:spcPct val="100000"/>
              </a:lnSpc>
              <a:buNone/>
            </a:pPr>
            <a:r>
              <a:rPr lang="cs-CZ" sz="1200" b="true" dirty="false">
                <a:solidFill>
                  <a:srgbClr val="084A8B"/>
                </a:solidFill>
                <a:latin typeface="Arial"/>
              </a:rPr>
              <a:t>679 001 Počet podpořených Romů</a:t>
            </a:r>
          </a:p>
          <a:p>
            <a:pPr marL="0" indent="0" algn="just">
              <a:lnSpc>
                <a:spcPct val="100000"/>
              </a:lnSpc>
              <a:buNone/>
            </a:pPr>
            <a:r>
              <a:rPr lang="cs-CZ" sz="1200" dirty="false">
                <a:solidFill>
                  <a:srgbClr val="084A8B"/>
                </a:solidFill>
                <a:latin typeface="Arial"/>
              </a:rPr>
              <a:t>Počet osob z romské menšiny, kterým byla v rámci projektu poskytnuta podpora. Každá osoba může být započítána pouze jednou. Počtem osob se rozumí odhadovaný počet podpořených osob z řad romské menšiny. Tento odhad provede příjemce na základě jemu dostupných informací. Při sběru monitorovacích dat bude důsledně respektována ochrana osobních údajů. Údaje </a:t>
            </a:r>
            <a:br>
              <a:rPr lang="cs-CZ" sz="1200" dirty="false">
                <a:solidFill>
                  <a:srgbClr val="084A8B"/>
                </a:solidFill>
                <a:latin typeface="Arial"/>
              </a:rPr>
            </a:br>
            <a:r>
              <a:rPr lang="cs-CZ" sz="1200" dirty="false">
                <a:solidFill>
                  <a:srgbClr val="084A8B"/>
                </a:solidFill>
                <a:latin typeface="Arial"/>
              </a:rPr>
              <a:t>o tom, která konkrétní osoba byla započítána, nebude příjemce nikam předávat, vykazovat bude pouze souhrnný údaj za projekt. Podporou se rozumí jakákoliv aktivita financovaná z rozpočtu projektu, ze které měla osoba z romské menšiny prospěch.</a:t>
            </a:r>
          </a:p>
          <a:p>
            <a:pPr marL="0" indent="0" algn="just">
              <a:lnSpc>
                <a:spcPct val="100000"/>
              </a:lnSpc>
              <a:buNone/>
            </a:pPr>
            <a:endParaRPr lang="cs-CZ" sz="1200" dirty="false">
              <a:solidFill>
                <a:srgbClr val="084A8B"/>
              </a:solidFill>
              <a:latin typeface="Arial"/>
            </a:endParaRPr>
          </a:p>
          <a:p>
            <a:pPr marL="0" indent="0" algn="just">
              <a:lnSpc>
                <a:spcPct val="100000"/>
              </a:lnSpc>
              <a:buNone/>
            </a:pPr>
            <a:r>
              <a:rPr lang="cs-CZ" sz="1200" b="true" dirty="false">
                <a:solidFill>
                  <a:srgbClr val="084A8B"/>
                </a:solidFill>
                <a:latin typeface="Arial"/>
              </a:rPr>
              <a:t>622 002 Počet podporovaných orgánů veřejné správy nebo veřejných služeb na celostátní, regionální a místní úrovni</a:t>
            </a:r>
          </a:p>
          <a:p>
            <a:pPr marL="0" indent="0" algn="just">
              <a:lnSpc>
                <a:spcPct val="100000"/>
              </a:lnSpc>
              <a:buNone/>
            </a:pPr>
            <a:r>
              <a:rPr lang="cs-CZ" sz="1200" dirty="false">
                <a:solidFill>
                  <a:srgbClr val="084A8B"/>
                </a:solidFill>
                <a:latin typeface="Arial"/>
              </a:rPr>
              <a:t>Veřejnou správou se rozumí: výkonná a zákonodárná správa ústředních, regionálních a místních orgánů; správa a dohled nad fiskálními záležitostmi (provozování daňových schémat; výběr daní/daní ze zboží a vyšetřování porušení daňových předpisů; celní správa); plnění rozpočtu a správa veřejných prostředků a veřejného dluhu (získávání a přijímání peněz a kontrola jejich vyplácení); správa celkové (civilní) politiky výzkumu a vývoje a souvisejících fondů; správa a provoz celkového ekonomického </a:t>
            </a:r>
            <a:br>
              <a:rPr lang="cs-CZ" sz="1200" dirty="false">
                <a:solidFill>
                  <a:srgbClr val="084A8B"/>
                </a:solidFill>
                <a:latin typeface="Arial"/>
              </a:rPr>
            </a:br>
            <a:r>
              <a:rPr lang="cs-CZ" sz="1200" dirty="false">
                <a:solidFill>
                  <a:srgbClr val="084A8B"/>
                </a:solidFill>
                <a:latin typeface="Arial"/>
              </a:rPr>
              <a:t>a sociálního plánování a statistických služeb na různých úrovních správy. Veřejnými službami se rozumí jakýkoli veřejný nebo soukromý subjekt, který poskytuje služby veřejnosti. Soukromý prvek této definice je relevantní pro případy, kdy jsou některé služby zadávány státem velkým soukromým nebo částečně soukromým poskytovatelům, tj. soukromým subjektům s veřejnou funkcí.</a:t>
            </a:r>
          </a:p>
          <a:p>
            <a:pPr algn="just">
              <a:lnSpc>
                <a:spcPct val="100000"/>
              </a:lnSpc>
            </a:pPr>
            <a:endParaRPr lang="cs-CZ" sz="1200" dirty="false">
              <a:solidFill>
                <a:srgbClr val="084A8B"/>
              </a:solidFill>
              <a:latin typeface="Arial"/>
            </a:endParaRPr>
          </a:p>
        </p:txBody>
      </p:sp>
      <p:sp>
        <p:nvSpPr>
          <p:cNvPr id="4" name="Zástupný symbol pro číslo snímku 3">
            <a:extLst>
              <a:ext uri="{FF2B5EF4-FFF2-40B4-BE49-F238E27FC236}">
                <a16:creationId xmlns:a16="http://schemas.microsoft.com/office/drawing/2014/main" id="{300566EA-925C-48EA-89D8-073494F12682}"/>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432519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8EEA71-EF90-5E9B-0244-41131638216D}"/>
              </a:ext>
            </a:extLst>
          </p:cNvPr>
          <p:cNvSpPr>
            <a:spLocks noGrp="true"/>
          </p:cNvSpPr>
          <p:nvPr>
            <p:ph type="title"/>
          </p:nvPr>
        </p:nvSpPr>
        <p:spPr/>
        <p:txBody>
          <a:bodyPr/>
          <a:lstStyle/>
          <a:p>
            <a:r>
              <a:rPr lang="cs-CZ" dirty="false"/>
              <a:t>Specifické datové položky (SDP)</a:t>
            </a:r>
          </a:p>
        </p:txBody>
      </p:sp>
      <p:sp>
        <p:nvSpPr>
          <p:cNvPr id="3" name="Zástupný obsah 2">
            <a:extLst>
              <a:ext uri="{FF2B5EF4-FFF2-40B4-BE49-F238E27FC236}">
                <a16:creationId xmlns:a16="http://schemas.microsoft.com/office/drawing/2014/main" id="{DE4BA5E3-206E-3936-B112-7B2169B438AD}"/>
              </a:ext>
            </a:extLst>
          </p:cNvPr>
          <p:cNvSpPr>
            <a:spLocks noGrp="true"/>
          </p:cNvSpPr>
          <p:nvPr>
            <p:ph idx="1"/>
          </p:nvPr>
        </p:nvSpPr>
        <p:spPr/>
        <p:txBody>
          <a:bodyPr/>
          <a:lstStyle/>
          <a:p>
            <a:pPr marL="0" indent="0" algn="just">
              <a:lnSpc>
                <a:spcPct val="100000"/>
              </a:lnSpc>
              <a:buNone/>
            </a:pPr>
            <a:endParaRPr lang="cs-CZ" sz="1700" dirty="false"/>
          </a:p>
          <a:p>
            <a:pPr algn="just">
              <a:lnSpc>
                <a:spcPct val="100000"/>
              </a:lnSpc>
              <a:buSzPct val="131000"/>
              <a:buFont typeface="Arial" panose="020B0604020202020204" pitchFamily="34" charset="0"/>
              <a:buChar char="●"/>
            </a:pPr>
            <a:r>
              <a:rPr lang="cs-CZ" sz="1700" b="true" dirty="false"/>
              <a:t>SDP jsou nástroji pro doplňkový sběr informací v MS2021+, </a:t>
            </a:r>
            <a:r>
              <a:rPr lang="cs-CZ" sz="1700" dirty="false"/>
              <a:t>kterým ŘO získává podrobnější informace </a:t>
            </a:r>
            <a:r>
              <a:rPr lang="cs-CZ" sz="1700" b="true" dirty="false"/>
              <a:t>o poskytnuté podpoře</a:t>
            </a:r>
            <a:r>
              <a:rPr lang="cs-CZ" sz="1700" dirty="false"/>
              <a:t>.</a:t>
            </a:r>
          </a:p>
          <a:p>
            <a:pPr algn="just">
              <a:lnSpc>
                <a:spcPct val="100000"/>
              </a:lnSpc>
              <a:buSzPct val="131000"/>
              <a:buFont typeface="Arial" panose="020B0604020202020204" pitchFamily="34" charset="0"/>
              <a:buChar char="●"/>
            </a:pPr>
            <a:r>
              <a:rPr lang="cs-CZ" sz="1700" dirty="false"/>
              <a:t>Ve SDP se sleduje:</a:t>
            </a:r>
          </a:p>
          <a:p>
            <a:pPr lvl="1">
              <a:lnSpc>
                <a:spcPct val="100000"/>
              </a:lnSpc>
              <a:spcAft>
                <a:spcPts val="0"/>
              </a:spcAft>
            </a:pPr>
            <a:r>
              <a:rPr lang="cs-CZ" sz="1700" dirty="false"/>
              <a:t>Počet podpořených osob původem z Ukrajiny,</a:t>
            </a:r>
          </a:p>
          <a:p>
            <a:pPr lvl="1">
              <a:lnSpc>
                <a:spcPct val="100000"/>
              </a:lnSpc>
              <a:spcAft>
                <a:spcPts val="600"/>
              </a:spcAft>
            </a:pPr>
            <a:r>
              <a:rPr lang="cs-CZ" sz="1700" dirty="false"/>
              <a:t>Celkový počet podpořených osob.</a:t>
            </a:r>
          </a:p>
          <a:p>
            <a:pPr algn="just">
              <a:lnSpc>
                <a:spcPct val="100000"/>
              </a:lnSpc>
            </a:pPr>
            <a:r>
              <a:rPr lang="cs-CZ" sz="1700" b="true" dirty="false"/>
              <a:t>Do žádosti o podporu </a:t>
            </a:r>
            <a:r>
              <a:rPr lang="cs-CZ" sz="1700" dirty="false"/>
              <a:t>uvede žadatel u obou SDP do pole „číslo“ </a:t>
            </a:r>
            <a:r>
              <a:rPr lang="cs-CZ" sz="1700" b="true" dirty="false"/>
              <a:t>nulovou hodnotu</a:t>
            </a:r>
            <a:r>
              <a:rPr lang="cs-CZ" sz="1700" dirty="false"/>
              <a:t>. Sledování aktuálního počtu podpořených osob (u obou SDP) </a:t>
            </a:r>
            <a:r>
              <a:rPr lang="cs-CZ" sz="1700" b="true" dirty="false"/>
              <a:t>bude</a:t>
            </a:r>
            <a:r>
              <a:rPr lang="cs-CZ" sz="1700" dirty="false"/>
              <a:t> </a:t>
            </a:r>
            <a:r>
              <a:rPr lang="cs-CZ" sz="1700" b="true" dirty="false"/>
              <a:t>načítáno</a:t>
            </a:r>
            <a:r>
              <a:rPr lang="cs-CZ" sz="1700" dirty="false"/>
              <a:t> do obrazovky „Specifické datové položky“ </a:t>
            </a:r>
            <a:r>
              <a:rPr lang="cs-CZ" sz="1700" b="true" dirty="false"/>
              <a:t>až ve zprávách o realizaci projektu</a:t>
            </a:r>
            <a:r>
              <a:rPr lang="cs-CZ" sz="1700" dirty="false"/>
              <a:t>. Bude se jednat o součet podpořených osob uvedených </a:t>
            </a:r>
            <a:br>
              <a:rPr lang="cs-CZ" sz="1700" dirty="false"/>
            </a:br>
            <a:r>
              <a:rPr lang="cs-CZ" sz="1700" dirty="false"/>
              <a:t>v indikátorech 600 000 a 670 102.</a:t>
            </a:r>
          </a:p>
          <a:p>
            <a:pPr>
              <a:lnSpc>
                <a:spcPct val="100000"/>
              </a:lnSpc>
            </a:pPr>
            <a:endParaRPr lang="cs-CZ" dirty="false"/>
          </a:p>
        </p:txBody>
      </p:sp>
      <p:sp>
        <p:nvSpPr>
          <p:cNvPr id="4" name="Zástupný symbol pro číslo snímku 3">
            <a:extLst>
              <a:ext uri="{FF2B5EF4-FFF2-40B4-BE49-F238E27FC236}">
                <a16:creationId xmlns:a16="http://schemas.microsoft.com/office/drawing/2014/main" id="{6F02D0B1-1813-AC40-525A-E86629F6F2CB}"/>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189209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15F23C-17DA-96EC-6CC0-873811B80B26}"/>
              </a:ext>
            </a:extLst>
          </p:cNvPr>
          <p:cNvSpPr>
            <a:spLocks noGrp="true"/>
          </p:cNvSpPr>
          <p:nvPr>
            <p:ph type="title"/>
          </p:nvPr>
        </p:nvSpPr>
        <p:spPr/>
        <p:txBody>
          <a:bodyPr/>
          <a:lstStyle/>
          <a:p>
            <a:r>
              <a:rPr lang="cs-CZ" dirty="false"/>
              <a:t>Veřejná podpora (VP)</a:t>
            </a:r>
          </a:p>
        </p:txBody>
      </p:sp>
      <p:sp>
        <p:nvSpPr>
          <p:cNvPr id="3" name="Zástupný obsah 2">
            <a:extLst>
              <a:ext uri="{FF2B5EF4-FFF2-40B4-BE49-F238E27FC236}">
                <a16:creationId xmlns:a16="http://schemas.microsoft.com/office/drawing/2014/main" id="{5016F01F-24A4-C054-54C2-20F9F91D5E09}"/>
              </a:ext>
            </a:extLst>
          </p:cNvPr>
          <p:cNvSpPr>
            <a:spLocks noGrp="true"/>
          </p:cNvSpPr>
          <p:nvPr>
            <p:ph idx="1"/>
          </p:nvPr>
        </p:nvSpPr>
        <p:spPr>
          <a:xfrm>
            <a:off x="540000" y="1484784"/>
            <a:ext cx="8244000" cy="5058000"/>
          </a:xfrm>
        </p:spPr>
        <p:txBody>
          <a:bodyPr/>
          <a:lstStyle/>
          <a:p>
            <a:pPr algn="just">
              <a:lnSpc>
                <a:spcPct val="100000"/>
              </a:lnSpc>
            </a:pPr>
            <a:r>
              <a:rPr lang="cs-CZ" sz="1700" dirty="false"/>
              <a:t>Ve výzvě č. 067 jsou možné dva režimy veřejné podpory: </a:t>
            </a:r>
            <a:br>
              <a:rPr lang="cs-CZ" sz="1700" dirty="false"/>
            </a:br>
            <a:r>
              <a:rPr lang="cs-CZ" sz="1700" b="true" dirty="false"/>
              <a:t>de minimis a vyrovnávací platba</a:t>
            </a:r>
            <a:r>
              <a:rPr lang="cs-CZ" sz="1700" dirty="false"/>
              <a:t>.</a:t>
            </a:r>
          </a:p>
          <a:p>
            <a:pPr algn="just">
              <a:lnSpc>
                <a:spcPct val="100000"/>
              </a:lnSpc>
            </a:pPr>
            <a:r>
              <a:rPr lang="cs-CZ" sz="1700" b="true" dirty="false"/>
              <a:t>V případě zaměření projektu na sociální služby </a:t>
            </a:r>
            <a:r>
              <a:rPr lang="cs-CZ" sz="1700" dirty="false"/>
              <a:t>(včetně celoživotního vzdělávání*) je možné podpořit výhradně sociální služby, které jsou registrovány v souladu se zákonem o sociálních službách a zároveň jsou pověřeny objednatelem k poskytování služby obecného hospodářského zájmu. V tomto případě </a:t>
            </a:r>
            <a:r>
              <a:rPr lang="cs-CZ" sz="1700" b="true" dirty="false"/>
              <a:t>bude veřejná podpora poskytována formou vyrovnávací platby</a:t>
            </a:r>
            <a:r>
              <a:rPr lang="cs-CZ" sz="1700" dirty="false"/>
              <a:t>. Více viz příloha č. 4 výzvy </a:t>
            </a:r>
            <a:r>
              <a:rPr lang="cs-CZ" sz="1700" i="true" dirty="false"/>
              <a:t>Podpora soc. služeb v soutěžních výzvách OPZ+.</a:t>
            </a:r>
          </a:p>
          <a:p>
            <a:pPr algn="just">
              <a:lnSpc>
                <a:spcPct val="100000"/>
              </a:lnSpc>
            </a:pPr>
            <a:r>
              <a:rPr lang="cs-CZ" sz="1700" dirty="false"/>
              <a:t>Aktivity projektu zaměřené na </a:t>
            </a:r>
            <a:r>
              <a:rPr lang="cs-CZ" sz="1700" b="true" dirty="false"/>
              <a:t>celoživotní vzdělávání* odborných pracovníků, mimo registrovanou sociální službu </a:t>
            </a:r>
            <a:r>
              <a:rPr lang="cs-CZ" sz="1700" dirty="false"/>
              <a:t>dle zákona o sociálních službách, jsou podpořeny </a:t>
            </a:r>
            <a:r>
              <a:rPr lang="cs-CZ" sz="1700" b="true" dirty="false"/>
              <a:t>v režimu de minimis</a:t>
            </a:r>
            <a:r>
              <a:rPr lang="cs-CZ" sz="1700" dirty="false"/>
              <a:t>.</a:t>
            </a:r>
          </a:p>
          <a:p>
            <a:pPr algn="just">
              <a:lnSpc>
                <a:spcPct val="100000"/>
              </a:lnSpc>
            </a:pPr>
            <a:r>
              <a:rPr lang="cs-CZ" sz="1700" dirty="false"/>
              <a:t>Při přípravě právního aktu bude řešeno </a:t>
            </a:r>
            <a:r>
              <a:rPr lang="cs-CZ" sz="1700"/>
              <a:t>s příjemcem, </a:t>
            </a:r>
            <a:r>
              <a:rPr lang="cs-CZ" sz="1700" dirty="false"/>
              <a:t>zda se jedná o vyrovnávací platbu, de minimis nebo o projekt bez VP.</a:t>
            </a:r>
          </a:p>
          <a:p>
            <a:pPr marL="0" indent="0" algn="just">
              <a:lnSpc>
                <a:spcPct val="100000"/>
              </a:lnSpc>
              <a:buNone/>
            </a:pPr>
            <a:r>
              <a:rPr lang="cs-CZ" sz="1700" dirty="false"/>
              <a:t>* Do celoživotního vzdělávání jsou zahrnuty kurzy, semináře, workshopy, stáže </a:t>
            </a:r>
            <a:br>
              <a:rPr lang="cs-CZ" sz="1700" dirty="false"/>
            </a:br>
            <a:r>
              <a:rPr lang="cs-CZ" sz="1700" dirty="false"/>
              <a:t>a sebezkušenostní výcviky.</a:t>
            </a:r>
          </a:p>
        </p:txBody>
      </p:sp>
      <p:sp>
        <p:nvSpPr>
          <p:cNvPr id="4" name="Zástupný symbol pro číslo snímku 3">
            <a:extLst>
              <a:ext uri="{FF2B5EF4-FFF2-40B4-BE49-F238E27FC236}">
                <a16:creationId xmlns:a16="http://schemas.microsoft.com/office/drawing/2014/main" id="{02EDFFD3-F887-F043-D625-697B5AE44FD4}"/>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0"/>
                </a:spcAft>
                <a:buClrTx/>
                <a:buSzTx/>
                <a:buFontTx/>
                <a:buNone/>
                <a:tabLst/>
                <a:defRPr/>
              </a:pPr>
              <a:t>37</a:t>
            </a:fld>
            <a:endParaRPr kumimoji="false" lang="cs-CZ" sz="1050" b="true" i="false" u="none" strike="noStrike" kern="1200" cap="none" spc="0" normalizeH="false" baseline="0" noProof="false" dirty="false">
              <a:ln>
                <a:noFill/>
              </a:ln>
              <a:solidFill>
                <a:srgbClr val="084A8B"/>
              </a:solidFill>
              <a:effectLst/>
              <a:uLnTx/>
              <a:uFillTx/>
              <a:latin typeface="Arial"/>
              <a:ea typeface="+mn-ea"/>
              <a:cs typeface="+mn-cs"/>
            </a:endParaRPr>
          </a:p>
        </p:txBody>
      </p:sp>
    </p:spTree>
    <p:extLst>
      <p:ext uri="{BB962C8B-B14F-4D97-AF65-F5344CB8AC3E}">
        <p14:creationId xmlns:p14="http://schemas.microsoft.com/office/powerpoint/2010/main" val="2120555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Přílohy výzvy</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772816"/>
            <a:ext cx="8424000" cy="4392488"/>
          </a:xfrm>
        </p:spPr>
        <p:txBody>
          <a:bodyPr/>
          <a:lstStyle/>
          <a:p>
            <a:pPr algn="just">
              <a:lnSpc>
                <a:spcPct val="100000"/>
              </a:lnSpc>
            </a:pPr>
            <a:r>
              <a:rPr lang="cs-CZ" sz="1700" b="true" dirty="false">
                <a:effectLst/>
                <a:latin typeface="Arial" panose="020B0604020202020204" pitchFamily="34" charset="0"/>
                <a:ea typeface="Calibri" panose="020F0502020204030204" pitchFamily="34" charset="0"/>
                <a:cs typeface="Arial" panose="020B0604020202020204" pitchFamily="34" charset="0"/>
              </a:rPr>
              <a:t>Příloha č. 1 – Pomůcka pro stanovení osobních nákladů</a:t>
            </a:r>
            <a:r>
              <a:rPr lang="cs-CZ" sz="1700" b="true" dirty="false">
                <a:solidFill>
                  <a:schemeClr val="accent1"/>
                </a:solidFill>
              </a:rPr>
              <a:t>. </a:t>
            </a:r>
          </a:p>
          <a:p>
            <a:pPr algn="just">
              <a:lnSpc>
                <a:spcPct val="100000"/>
              </a:lnSpc>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Příloha č. 2 – Vyjádření zájmu konkrétní ZŠ o účast v projektu ve formě spolupráce či partnerství</a:t>
            </a:r>
            <a:endPar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Příloha č. 3 – Vyjádření obecního nebo městského úřadu k potřebnosti projektu </a:t>
            </a:r>
          </a:p>
          <a:p>
            <a:pPr algn="just">
              <a:lnSpc>
                <a:spcPct val="100000"/>
              </a:lnSpc>
            </a:pP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Příloha č. 4 – Vyjádření zřizovatele ZŠ k žádosti o podporu </a:t>
            </a:r>
          </a:p>
          <a:p>
            <a:pPr algn="just">
              <a:lnSpc>
                <a:spcPct val="100000"/>
              </a:lnSpc>
            </a:pP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Příloha č. 5 - </a:t>
            </a:r>
            <a:r>
              <a:rPr lang="cs-CZ" sz="1700" dirty="false">
                <a:effectLst/>
                <a:latin typeface="Arial" panose="020B0604020202020204" pitchFamily="34" charset="0"/>
                <a:ea typeface="Calibri" panose="020F0502020204030204" pitchFamily="34" charset="0"/>
                <a:cs typeface="Arial" panose="020B0604020202020204" pitchFamily="34" charset="0"/>
              </a:rPr>
              <a:t>Podpora sociálních služeb v soutěžních výzvách OPZ+</a:t>
            </a:r>
          </a:p>
          <a:p>
            <a:pPr algn="just">
              <a:lnSpc>
                <a:spcPct val="100000"/>
              </a:lnSpc>
            </a:pPr>
            <a:r>
              <a:rPr lang="cs-CZ" sz="1700" dirty="false">
                <a:latin typeface="Arial" panose="020B0604020202020204" pitchFamily="34" charset="0"/>
                <a:ea typeface="Calibri" panose="020F0502020204030204" pitchFamily="34" charset="0"/>
                <a:cs typeface="Arial" panose="020B0604020202020204" pitchFamily="34" charset="0"/>
              </a:rPr>
              <a:t>Příloha č. 5A - </a:t>
            </a:r>
            <a:r>
              <a:rPr lang="cs-CZ" sz="1700" dirty="false">
                <a:latin typeface="Arial" panose="020B0604020202020204" pitchFamily="34" charset="0"/>
                <a:ea typeface="Calibri" panose="020F0502020204030204" pitchFamily="34" charset="0"/>
                <a:cs typeface="Times New Roman" panose="02020603050405020304" pitchFamily="18" charset="0"/>
              </a:rPr>
              <a:t>Údaje o sociální službě plán</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00000"/>
              </a:lnSpc>
              <a:buNone/>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0000"/>
              </a:lnSpc>
              <a:buNone/>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723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D0F9E0-F22D-49AD-DD58-54D744E5C83C}"/>
              </a:ext>
            </a:extLst>
          </p:cNvPr>
          <p:cNvSpPr>
            <a:spLocks noGrp="true"/>
          </p:cNvSpPr>
          <p:nvPr>
            <p:ph type="title"/>
          </p:nvPr>
        </p:nvSpPr>
        <p:spPr>
          <a:xfrm>
            <a:off x="179512" y="0"/>
            <a:ext cx="8856984" cy="1080000"/>
          </a:xfrm>
        </p:spPr>
        <p:txBody>
          <a:bodyPr/>
          <a:lstStyle/>
          <a:p>
            <a:br>
              <a:rPr lang="cs-CZ" sz="2800" b="true" dirty="false">
                <a:effectLst/>
                <a:latin typeface="Arial" panose="020B0604020202020204" pitchFamily="34" charset="0"/>
                <a:ea typeface="Calibri" panose="020F0502020204030204" pitchFamily="34" charset="0"/>
                <a:cs typeface="Arial" panose="020B0604020202020204" pitchFamily="34" charset="0"/>
              </a:rPr>
            </a:br>
            <a:r>
              <a:rPr lang="cs-CZ" b="true" dirty="false">
                <a:effectLst/>
                <a:latin typeface="Arial" panose="020B0604020202020204" pitchFamily="34" charset="0"/>
                <a:ea typeface="Calibri" panose="020F0502020204030204" pitchFamily="34" charset="0"/>
                <a:cs typeface="Arial" panose="020B0604020202020204" pitchFamily="34" charset="0"/>
              </a:rPr>
              <a:t>Příloha č. 1 – Pomůcka pro stanovení osobních nákladů</a:t>
            </a:r>
            <a:r>
              <a:rPr lang="cs-CZ" sz="3200" dirty="false">
                <a:solidFill>
                  <a:schemeClr val="accent1"/>
                </a:solidFill>
              </a:rPr>
              <a:t>. </a:t>
            </a:r>
            <a:br>
              <a:rPr lang="cs-CZ" sz="3200" dirty="false">
                <a:solidFill>
                  <a:schemeClr val="accent1"/>
                </a:solidFill>
              </a:rPr>
            </a:br>
            <a:endParaRPr lang="cs-CZ" dirty="false"/>
          </a:p>
        </p:txBody>
      </p:sp>
      <p:sp>
        <p:nvSpPr>
          <p:cNvPr id="3" name="Zástupný obsah 2">
            <a:extLst>
              <a:ext uri="{FF2B5EF4-FFF2-40B4-BE49-F238E27FC236}">
                <a16:creationId xmlns:a16="http://schemas.microsoft.com/office/drawing/2014/main" id="{C3110A29-2264-756C-4D3F-67F401756548}"/>
              </a:ext>
            </a:extLst>
          </p:cNvPr>
          <p:cNvSpPr>
            <a:spLocks noGrp="true"/>
          </p:cNvSpPr>
          <p:nvPr>
            <p:ph idx="1"/>
          </p:nvPr>
        </p:nvSpPr>
        <p:spPr>
          <a:xfrm>
            <a:off x="540000" y="1340768"/>
            <a:ext cx="8064000" cy="5328592"/>
          </a:xfrm>
        </p:spPr>
        <p:txBody>
          <a:bodyPr/>
          <a:lstStyle/>
          <a:p>
            <a:pPr marL="0" indent="0">
              <a:buNone/>
            </a:pPr>
            <a:r>
              <a:rPr lang="cs-CZ" sz="1800" b="false" i="false" u="none" strike="noStrike" baseline="0" dirty="false">
                <a:solidFill>
                  <a:srgbClr val="000000"/>
                </a:solidFill>
                <a:latin typeface="Arial" panose="020B0604020202020204" pitchFamily="34" charset="0"/>
              </a:rPr>
              <a:t> </a:t>
            </a:r>
            <a:r>
              <a:rPr lang="cs-CZ" sz="1800" b="true" i="false" u="none" strike="noStrike" baseline="0" dirty="false">
                <a:latin typeface="Arial" panose="020B0604020202020204" pitchFamily="34" charset="0"/>
              </a:rPr>
              <a:t>Způsobilé přímé osobní náklady v rámci této výzvy jsou tyto pozice: </a:t>
            </a:r>
          </a:p>
          <a:p>
            <a:pPr marL="0" indent="0">
              <a:lnSpc>
                <a:spcPct val="100000"/>
              </a:lnSpc>
              <a:buNone/>
            </a:pPr>
            <a:r>
              <a:rPr lang="cs-CZ" sz="1800" i="false" u="none" strike="noStrike" baseline="0" dirty="false">
                <a:latin typeface="Arial" panose="020B0604020202020204" pitchFamily="34" charset="0"/>
              </a:rPr>
              <a:t>1) Koordinátor </a:t>
            </a:r>
          </a:p>
          <a:p>
            <a:pPr marL="0" indent="0">
              <a:lnSpc>
                <a:spcPct val="100000"/>
              </a:lnSpc>
              <a:buNone/>
            </a:pPr>
            <a:r>
              <a:rPr lang="cs-CZ" sz="1800" i="false" u="none" strike="noStrike" baseline="0" dirty="false">
                <a:latin typeface="Arial" panose="020B0604020202020204" pitchFamily="34" charset="0"/>
              </a:rPr>
              <a:t>2) Case manager </a:t>
            </a:r>
          </a:p>
          <a:p>
            <a:pPr marL="0" indent="0">
              <a:lnSpc>
                <a:spcPct val="100000"/>
              </a:lnSpc>
              <a:buNone/>
            </a:pPr>
            <a:r>
              <a:rPr lang="cs-CZ" sz="1800" i="false" u="none" strike="noStrike" baseline="0" dirty="false">
                <a:latin typeface="Arial" panose="020B0604020202020204" pitchFamily="34" charset="0"/>
              </a:rPr>
              <a:t>3) Metodik </a:t>
            </a:r>
          </a:p>
          <a:p>
            <a:pPr marL="0" indent="0">
              <a:lnSpc>
                <a:spcPct val="100000"/>
              </a:lnSpc>
              <a:buNone/>
            </a:pPr>
            <a:r>
              <a:rPr lang="cs-CZ" sz="1800" i="false" u="none" strike="noStrike" baseline="0" dirty="false">
                <a:latin typeface="Arial" panose="020B0604020202020204" pitchFamily="34" charset="0"/>
              </a:rPr>
              <a:t>4) Odborný garant </a:t>
            </a:r>
          </a:p>
          <a:p>
            <a:pPr marL="0" indent="0">
              <a:lnSpc>
                <a:spcPct val="100000"/>
              </a:lnSpc>
              <a:buNone/>
            </a:pPr>
            <a:r>
              <a:rPr lang="cs-CZ" sz="1800" i="false" u="none" strike="noStrike" baseline="0" dirty="false">
                <a:latin typeface="Arial" panose="020B0604020202020204" pitchFamily="34" charset="0"/>
              </a:rPr>
              <a:t>5) Sociální pracovník/Terénní pracovník </a:t>
            </a:r>
          </a:p>
          <a:p>
            <a:pPr marL="0" indent="0">
              <a:lnSpc>
                <a:spcPct val="100000"/>
              </a:lnSpc>
              <a:buNone/>
            </a:pPr>
            <a:r>
              <a:rPr lang="cs-CZ" sz="1800" i="false" u="none" strike="noStrike" baseline="0" dirty="false">
                <a:latin typeface="Arial" panose="020B0604020202020204" pitchFamily="34" charset="0"/>
              </a:rPr>
              <a:t>6) Odborný konzultant </a:t>
            </a:r>
          </a:p>
          <a:p>
            <a:pPr marL="0" indent="0">
              <a:lnSpc>
                <a:spcPct val="100000"/>
              </a:lnSpc>
              <a:buNone/>
            </a:pPr>
            <a:r>
              <a:rPr lang="cs-CZ" sz="1800" i="false" u="none" strike="noStrike" baseline="0" dirty="false">
                <a:latin typeface="Arial" panose="020B0604020202020204" pitchFamily="34" charset="0"/>
              </a:rPr>
              <a:t>7) Pedagogický pracovník/Speciální pedagog </a:t>
            </a:r>
          </a:p>
          <a:p>
            <a:pPr marL="0" indent="0">
              <a:lnSpc>
                <a:spcPct val="100000"/>
              </a:lnSpc>
              <a:buNone/>
            </a:pPr>
            <a:r>
              <a:rPr lang="cs-CZ" sz="1800" i="false" u="none" strike="noStrike" baseline="0" dirty="false">
                <a:latin typeface="Arial" panose="020B0604020202020204" pitchFamily="34" charset="0"/>
              </a:rPr>
              <a:t>8) Psycholog </a:t>
            </a:r>
          </a:p>
          <a:p>
            <a:pPr marL="0" indent="0">
              <a:lnSpc>
                <a:spcPct val="100000"/>
              </a:lnSpc>
              <a:buNone/>
            </a:pPr>
            <a:r>
              <a:rPr lang="cs-CZ" sz="1800" i="false" u="none" strike="noStrike" baseline="0" dirty="false">
                <a:latin typeface="Arial" panose="020B0604020202020204" pitchFamily="34" charset="0"/>
              </a:rPr>
              <a:t>9) Lektor </a:t>
            </a:r>
          </a:p>
          <a:p>
            <a:pPr marL="0" indent="0">
              <a:lnSpc>
                <a:spcPct val="100000"/>
              </a:lnSpc>
              <a:buNone/>
            </a:pPr>
            <a:r>
              <a:rPr lang="cs-CZ" sz="1800" i="false" u="none" strike="noStrike" baseline="0" dirty="false">
                <a:latin typeface="Arial" panose="020B0604020202020204" pitchFamily="34" charset="0"/>
              </a:rPr>
              <a:t>10) Člen multidisciplinárního týmu </a:t>
            </a:r>
          </a:p>
          <a:p>
            <a:pPr marL="0" indent="0">
              <a:buNone/>
            </a:pPr>
            <a:r>
              <a:rPr lang="cs-CZ" sz="1800" b="false" i="false" u="none" strike="noStrike" baseline="0" dirty="false"/>
              <a:t> </a:t>
            </a:r>
            <a:r>
              <a:rPr lang="cs-CZ" sz="1800" b="true" i="false" u="none" strike="noStrike" baseline="0" dirty="false"/>
              <a:t>Názvy pozic musí být zachovány. </a:t>
            </a:r>
            <a:endParaRPr lang="cs-CZ" b="true" dirty="false"/>
          </a:p>
        </p:txBody>
      </p:sp>
    </p:spTree>
    <p:extLst>
      <p:ext uri="{BB962C8B-B14F-4D97-AF65-F5344CB8AC3E}">
        <p14:creationId xmlns:p14="http://schemas.microsoft.com/office/powerpoint/2010/main" val="107889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pPr lvl="0"/>
            <a:br>
              <a:rPr lang="cs-CZ" dirty="false"/>
            </a:br>
            <a:r>
              <a:rPr lang="cs-CZ" dirty="false"/>
              <a:t>Časové nastavení</a:t>
            </a:r>
            <a:br>
              <a:rPr lang="cs-CZ" dirty="false"/>
            </a:br>
            <a:endParaRPr lang="cs-CZ" dirty="false"/>
          </a:p>
        </p:txBody>
      </p:sp>
      <p:graphicFrame>
        <p:nvGraphicFramePr>
          <p:cNvPr id="7" name="Zástupný symbol pro obsah 6"/>
          <p:cNvGraphicFramePr>
            <a:graphicFrameLocks noGrp="true"/>
          </p:cNvGraphicFramePr>
          <p:nvPr>
            <p:ph idx="1"/>
            <p:extLst>
              <p:ext uri="{D42A27DB-BD31-4B8C-83A1-F6EECF244321}">
                <p14:modId xmlns:p14="http://schemas.microsoft.com/office/powerpoint/2010/main" val="789077303"/>
              </p:ext>
            </p:extLst>
          </p:nvPr>
        </p:nvGraphicFramePr>
        <p:xfrm>
          <a:off x="179512" y="1628800"/>
          <a:ext cx="8784976" cy="3131970"/>
        </p:xfrm>
        <a:graphic>
          <a:graphicData uri="http://schemas.openxmlformats.org/drawingml/2006/table">
            <a:tbl>
              <a:tblPr firstRow="true" firstCol="true" bandRow="true">
                <a:tableStyleId>{5C22544A-7EE6-4342-B048-85BDC9FD1C3A}</a:tableStyleId>
              </a:tblPr>
              <a:tblGrid>
                <a:gridCol w="475252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626394">
                <a:tc>
                  <a:txBody>
                    <a:bodyPr/>
                    <a:lstStyle/>
                    <a:p>
                      <a:pPr marL="36195" marR="36195">
                        <a:spcBef>
                          <a:spcPts val="300"/>
                        </a:spcBef>
                        <a:spcAft>
                          <a:spcPts val="300"/>
                        </a:spcAft>
                      </a:pPr>
                      <a:r>
                        <a:rPr lang="cs-CZ" sz="1600" dirty="false">
                          <a:effectLst/>
                          <a:latin typeface="+mn-lt"/>
                        </a:rPr>
                        <a:t>Vyhlášení výzvy</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lt1"/>
                          </a:solidFill>
                          <a:effectLst/>
                          <a:latin typeface="+mn-lt"/>
                          <a:ea typeface="+mn-ea"/>
                          <a:cs typeface="+mn-cs"/>
                        </a:rPr>
                        <a:t>středa 18. prosince 2024</a:t>
                      </a:r>
                      <a:endParaRPr lang="cs-CZ" sz="1600" dirty="false">
                        <a:solidFill>
                          <a:schemeClr val="bg1"/>
                        </a:solidFill>
                        <a:effectLst/>
                        <a:latin typeface="+mn-lt"/>
                        <a:ea typeface="Arial"/>
                        <a:cs typeface="Times New Roman"/>
                      </a:endParaRPr>
                    </a:p>
                  </a:txBody>
                  <a:tcPr marL="0" marR="0" marT="0" marB="0" anchor="ctr"/>
                </a:tc>
                <a:extLst>
                  <a:ext uri="{0D108BD9-81ED-4DB2-BD59-A6C34878D82A}">
                    <a16:rowId xmlns:a16="http://schemas.microsoft.com/office/drawing/2014/main" val="10000"/>
                  </a:ext>
                </a:extLst>
              </a:tr>
              <a:tr h="626394">
                <a:tc>
                  <a:txBody>
                    <a:bodyPr/>
                    <a:lstStyle/>
                    <a:p>
                      <a:pPr marL="36195" marR="36195">
                        <a:spcBef>
                          <a:spcPts val="300"/>
                        </a:spcBef>
                        <a:spcAft>
                          <a:spcPts val="300"/>
                        </a:spcAft>
                      </a:pPr>
                      <a:r>
                        <a:rPr lang="cs-CZ" sz="1600" dirty="false">
                          <a:effectLst/>
                          <a:latin typeface="+mn-lt"/>
                        </a:rPr>
                        <a:t>Zahájení příjmu žádostí o podporu</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dk1"/>
                          </a:solidFill>
                          <a:effectLst/>
                          <a:latin typeface="+mn-lt"/>
                          <a:ea typeface="+mn-ea"/>
                          <a:cs typeface="+mn-cs"/>
                        </a:rPr>
                        <a:t>pátek 3. ledna 2025 od 12:00</a:t>
                      </a:r>
                    </a:p>
                  </a:txBody>
                  <a:tcPr marL="0" marR="0" marT="0" marB="0" anchor="ctr"/>
                </a:tc>
                <a:extLst>
                  <a:ext uri="{0D108BD9-81ED-4DB2-BD59-A6C34878D82A}">
                    <a16:rowId xmlns:a16="http://schemas.microsoft.com/office/drawing/2014/main" val="10002"/>
                  </a:ext>
                </a:extLst>
              </a:tr>
              <a:tr h="626394">
                <a:tc>
                  <a:txBody>
                    <a:bodyPr/>
                    <a:lstStyle/>
                    <a:p>
                      <a:pPr marL="36195" marR="36195">
                        <a:spcBef>
                          <a:spcPts val="300"/>
                        </a:spcBef>
                        <a:spcAft>
                          <a:spcPts val="300"/>
                        </a:spcAft>
                      </a:pPr>
                      <a:r>
                        <a:rPr lang="cs-CZ" sz="1600" dirty="false">
                          <a:effectLst/>
                          <a:latin typeface="+mn-lt"/>
                        </a:rPr>
                        <a:t>Ukončení příjmu žádostí o podporu</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dk1"/>
                          </a:solidFill>
                          <a:effectLst/>
                          <a:latin typeface="+mn-lt"/>
                          <a:ea typeface="+mn-ea"/>
                          <a:cs typeface="+mn-cs"/>
                        </a:rPr>
                        <a:t>čtvrtek 25. září 2025 ve 12:00</a:t>
                      </a:r>
                    </a:p>
                  </a:txBody>
                  <a:tcPr marL="0" marR="0" marT="0" marB="0" anchor="ctr"/>
                </a:tc>
                <a:extLst>
                  <a:ext uri="{0D108BD9-81ED-4DB2-BD59-A6C34878D82A}">
                    <a16:rowId xmlns:a16="http://schemas.microsoft.com/office/drawing/2014/main" val="10003"/>
                  </a:ext>
                </a:extLst>
              </a:tr>
              <a:tr h="626394">
                <a:tc>
                  <a:txBody>
                    <a:bodyPr/>
                    <a:lstStyle/>
                    <a:p>
                      <a:pPr marL="36195" marR="36195">
                        <a:spcBef>
                          <a:spcPts val="300"/>
                        </a:spcBef>
                        <a:spcAft>
                          <a:spcPts val="300"/>
                        </a:spcAft>
                      </a:pPr>
                      <a:r>
                        <a:rPr lang="cs-CZ" sz="1600" dirty="false">
                          <a:effectLst/>
                          <a:latin typeface="+mn-lt"/>
                        </a:rPr>
                        <a:t>Maximální délka, na kterou je žadatel oprávněn projekt naplánovat</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dirty="false">
                          <a:effectLst/>
                          <a:latin typeface="+mn-lt"/>
                        </a:rPr>
                        <a:t>36 měsíců </a:t>
                      </a:r>
                      <a:endParaRPr lang="cs-CZ" sz="1600" b="true" dirty="false">
                        <a:solidFill>
                          <a:srgbClr val="080808"/>
                        </a:solidFill>
                        <a:effectLst/>
                        <a:latin typeface="+mn-lt"/>
                        <a:ea typeface="Arial"/>
                        <a:cs typeface="Times New Roman"/>
                      </a:endParaRPr>
                    </a:p>
                  </a:txBody>
                  <a:tcPr marL="0" marR="0" marT="0" marB="0" anchor="ctr"/>
                </a:tc>
                <a:extLst>
                  <a:ext uri="{0D108BD9-81ED-4DB2-BD59-A6C34878D82A}">
                    <a16:rowId xmlns:a16="http://schemas.microsoft.com/office/drawing/2014/main" val="10004"/>
                  </a:ext>
                </a:extLst>
              </a:tr>
              <a:tr h="626394">
                <a:tc>
                  <a:txBody>
                    <a:bodyPr/>
                    <a:lstStyle/>
                    <a:p>
                      <a:pPr marL="36195" marR="36195">
                        <a:spcBef>
                          <a:spcPts val="300"/>
                        </a:spcBef>
                        <a:spcAft>
                          <a:spcPts val="300"/>
                        </a:spcAft>
                      </a:pPr>
                      <a:r>
                        <a:rPr lang="cs-CZ" sz="1600" dirty="false">
                          <a:effectLst/>
                          <a:latin typeface="+mn-lt"/>
                        </a:rPr>
                        <a:t>Nejzazší datum pro ukončení fyzické realizace projektu</a:t>
                      </a:r>
                      <a:endParaRPr lang="cs-CZ" sz="1600" dirty="false">
                        <a:solidFill>
                          <a:srgbClr val="080808"/>
                        </a:solidFill>
                        <a:effectLst/>
                        <a:latin typeface="+mn-lt"/>
                        <a:ea typeface="Arial"/>
                        <a:cs typeface="Times New Roman"/>
                      </a:endParaRPr>
                    </a:p>
                  </a:txBody>
                  <a:tcPr marL="0" marR="0" marT="0" marB="0" anchor="ctr"/>
                </a:tc>
                <a:tc>
                  <a:txBody>
                    <a:bodyPr/>
                    <a:lstStyle/>
                    <a:p>
                      <a:pPr marL="36195" marR="36195" algn="ctr">
                        <a:spcBef>
                          <a:spcPts val="300"/>
                        </a:spcBef>
                        <a:spcAft>
                          <a:spcPts val="300"/>
                        </a:spcAft>
                      </a:pPr>
                      <a:r>
                        <a:rPr lang="cs-CZ" sz="1600" b="true" kern="1200" dirty="false">
                          <a:solidFill>
                            <a:schemeClr val="dk1"/>
                          </a:solidFill>
                          <a:effectLst/>
                          <a:latin typeface="+mn-lt"/>
                          <a:ea typeface="+mn-ea"/>
                          <a:cs typeface="+mn-cs"/>
                        </a:rPr>
                        <a:t>30. června 2028</a:t>
                      </a:r>
                    </a:p>
                  </a:txBody>
                  <a:tcPr marL="0" marR="0" marT="0" marB="0" anchor="ctr"/>
                </a:tc>
                <a:extLst>
                  <a:ext uri="{0D108BD9-81ED-4DB2-BD59-A6C34878D82A}">
                    <a16:rowId xmlns:a16="http://schemas.microsoft.com/office/drawing/2014/main" val="10005"/>
                  </a:ext>
                </a:extLst>
              </a:tr>
            </a:tbl>
          </a:graphicData>
        </a:graphic>
      </p:graphicFrame>
      <p:sp>
        <p:nvSpPr>
          <p:cNvPr id="5" name="Zástupný symbol pro obsah 2"/>
          <p:cNvSpPr txBox="true">
            <a:spLocks/>
          </p:cNvSpPr>
          <p:nvPr/>
        </p:nvSpPr>
        <p:spPr>
          <a:xfrm>
            <a:off x="179512" y="5805264"/>
            <a:ext cx="8784976" cy="863983"/>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50000"/>
              </a:lnSpc>
              <a:spcBef>
                <a:spcPts val="0"/>
              </a:spcBef>
              <a:spcAft>
                <a:spcPts val="0"/>
              </a:spcAft>
              <a:buFont typeface="Arial" panose="020B0604020202020204" pitchFamily="34" charset="0"/>
              <a:buChar char="•"/>
            </a:pPr>
            <a:r>
              <a:rPr lang="cs-CZ" sz="1800" dirty="false">
                <a:effectLst/>
                <a:latin typeface="Arial" panose="020B0604020202020204" pitchFamily="34" charset="0"/>
                <a:ea typeface="Calibri" panose="020F0502020204030204" pitchFamily="34" charset="0"/>
                <a:cs typeface="Arial" panose="020B0604020202020204" pitchFamily="34" charset="0"/>
              </a:rPr>
              <a:t>URL adresa</a:t>
            </a:r>
            <a:r>
              <a:rPr lang="cs-CZ" sz="2000" dirty="false">
                <a:effectLst/>
                <a:latin typeface="Arial" panose="020B0604020202020204" pitchFamily="34" charset="0"/>
                <a:ea typeface="Calibri" panose="020F0502020204030204" pitchFamily="34" charset="0"/>
                <a:cs typeface="Arial" panose="020B0604020202020204" pitchFamily="34" charset="0"/>
              </a:rPr>
              <a:t>:  </a:t>
            </a:r>
            <a:r>
              <a:rPr lang="cs-CZ" sz="1800" dirty="false">
                <a:hlinkClick r:id="rId3"/>
              </a:rPr>
              <a:t>Přehled výzev - www.esfcr.cz</a:t>
            </a: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ctr">
              <a:lnSpc>
                <a:spcPct val="100000"/>
              </a:lnSpc>
              <a:buNone/>
            </a:pPr>
            <a:endParaRPr lang="cs-CZ" sz="1600" b="true" u="sng" dirty="false"/>
          </a:p>
          <a:p>
            <a:pPr marL="0" indent="0">
              <a:buNone/>
            </a:pPr>
            <a:endParaRPr lang="cs-CZ" sz="1400" dirty="false"/>
          </a:p>
          <a:p>
            <a:pPr marL="0" indent="0">
              <a:buNone/>
            </a:pPr>
            <a:r>
              <a:rPr lang="cs-CZ" dirty="false"/>
              <a:t> </a:t>
            </a:r>
          </a:p>
        </p:txBody>
      </p:sp>
    </p:spTree>
    <p:extLst>
      <p:ext uri="{BB962C8B-B14F-4D97-AF65-F5344CB8AC3E}">
        <p14:creationId xmlns:p14="http://schemas.microsoft.com/office/powerpoint/2010/main" val="464280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D09562-5FA2-4A34-B79B-AEAB243E3C56}"/>
              </a:ext>
            </a:extLst>
          </p:cNvPr>
          <p:cNvSpPr>
            <a:spLocks noGrp="true"/>
          </p:cNvSpPr>
          <p:nvPr>
            <p:ph type="title"/>
          </p:nvPr>
        </p:nvSpPr>
        <p:spPr/>
        <p:txBody>
          <a:bodyPr/>
          <a:lstStyle/>
          <a:p>
            <a:r>
              <a:rPr lang="cs-CZ" dirty="false"/>
              <a:t>Povinné přílohy žádosti</a:t>
            </a:r>
          </a:p>
        </p:txBody>
      </p:sp>
      <p:sp>
        <p:nvSpPr>
          <p:cNvPr id="3" name="Zástupný obsah 2">
            <a:extLst>
              <a:ext uri="{FF2B5EF4-FFF2-40B4-BE49-F238E27FC236}">
                <a16:creationId xmlns:a16="http://schemas.microsoft.com/office/drawing/2014/main" id="{4CBE175C-89BE-4C1D-94CD-548C598413E9}"/>
              </a:ext>
            </a:extLst>
          </p:cNvPr>
          <p:cNvSpPr>
            <a:spLocks noGrp="true"/>
          </p:cNvSpPr>
          <p:nvPr>
            <p:ph idx="1"/>
          </p:nvPr>
        </p:nvSpPr>
        <p:spPr>
          <a:xfrm>
            <a:off x="360000" y="1628800"/>
            <a:ext cx="8424000" cy="5184576"/>
          </a:xfrm>
        </p:spPr>
        <p:txBody>
          <a:bodyPr/>
          <a:lstStyle/>
          <a:p>
            <a:pPr algn="just">
              <a:lnSpc>
                <a:spcPct val="100000"/>
              </a:lnSpc>
              <a:spcAft>
                <a:spcPts val="300"/>
              </a:spcAft>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Příloha č. 2 – Vyjádření zájmu konkrétní ZŠ o účast v projektu ve formě spolupráce či partnerství</a:t>
            </a:r>
            <a:endPar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00000"/>
              </a:lnSpc>
              <a:spcAft>
                <a:spcPts val="300"/>
              </a:spcAft>
            </a:pP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Příloha č. 3 – Vyjádření obecního nebo městského úřadu k potřebnosti projektu </a:t>
            </a:r>
          </a:p>
          <a:p>
            <a:pPr algn="just">
              <a:lnSpc>
                <a:spcPct val="100000"/>
              </a:lnSpc>
              <a:spcAft>
                <a:spcPts val="300"/>
              </a:spcAft>
            </a:pPr>
            <a:r>
              <a:rPr lang="cs-CZ" sz="1700" dirty="false">
                <a:solidFill>
                  <a:schemeClr val="accent1"/>
                </a:solidFill>
                <a:latin typeface="Arial" panose="020B0604020202020204" pitchFamily="34" charset="0"/>
                <a:ea typeface="Calibri" panose="020F0502020204030204" pitchFamily="34" charset="0"/>
                <a:cs typeface="Times New Roman" panose="02020603050405020304" pitchFamily="18" charset="0"/>
              </a:rPr>
              <a:t>Příloha č. 4 – Vyjádření zřizovatele ZŠ k žádosti o podporu </a:t>
            </a:r>
          </a:p>
          <a:p>
            <a:pPr>
              <a:lnSpc>
                <a:spcPct val="100000"/>
              </a:lnSpc>
              <a:spcAft>
                <a:spcPts val="300"/>
              </a:spcAft>
            </a:pPr>
            <a:r>
              <a:rPr lang="cs-CZ" sz="1700" dirty="false">
                <a:latin typeface="Arial" panose="020B0604020202020204" pitchFamily="34" charset="0"/>
                <a:ea typeface="Calibri" panose="020F0502020204030204" pitchFamily="34" charset="0"/>
                <a:cs typeface="Arial" panose="020B0604020202020204" pitchFamily="34" charset="0"/>
              </a:rPr>
              <a:t>Příloha č. 5A - </a:t>
            </a:r>
            <a:r>
              <a:rPr lang="cs-CZ" sz="1700" dirty="false">
                <a:latin typeface="Arial" panose="020B0604020202020204" pitchFamily="34" charset="0"/>
                <a:ea typeface="Calibri" panose="020F0502020204030204" pitchFamily="34" charset="0"/>
                <a:cs typeface="Times New Roman" panose="02020603050405020304" pitchFamily="18" charset="0"/>
              </a:rPr>
              <a:t>Údaje o sociální službě plán </a:t>
            </a:r>
          </a:p>
          <a:p>
            <a:pPr>
              <a:lnSpc>
                <a:spcPct val="100000"/>
              </a:lnSpc>
              <a:spcAft>
                <a:spcPts val="300"/>
              </a:spcAft>
            </a:pPr>
            <a:r>
              <a:rPr lang="cs-CZ" sz="1700" dirty="false">
                <a:effectLst/>
                <a:latin typeface="Arial" panose="020B0604020202020204" pitchFamily="34" charset="0"/>
                <a:ea typeface="Calibri" panose="020F0502020204030204" pitchFamily="34" charset="0"/>
                <a:cs typeface="Arial" panose="020B0604020202020204" pitchFamily="34" charset="0"/>
              </a:rPr>
              <a:t>Žadatel a partneři v projektu. </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spcAft>
                <a:spcPts val="300"/>
              </a:spcAft>
            </a:pPr>
            <a:r>
              <a:rPr lang="cs-CZ" sz="1700" dirty="false">
                <a:latin typeface="Arial" panose="020B0604020202020204" pitchFamily="34" charset="0"/>
                <a:ea typeface="Calibri" panose="020F0502020204030204" pitchFamily="34" charset="0"/>
                <a:cs typeface="Times New Roman" panose="02020603050405020304" pitchFamily="18" charset="0"/>
              </a:rPr>
              <a:t>Žadatel o podporu, který je zahraniční právnickou osobou.</a:t>
            </a:r>
          </a:p>
          <a:p>
            <a:pPr algn="just">
              <a:lnSpc>
                <a:spcPct val="100000"/>
              </a:lnSpc>
            </a:pPr>
            <a:r>
              <a:rPr lang="cs-CZ" sz="1700" dirty="false">
                <a:effectLst/>
                <a:latin typeface="Arial" panose="020B0604020202020204" pitchFamily="34" charset="0"/>
                <a:ea typeface="Calibri" panose="020F0502020204030204" pitchFamily="34" charset="0"/>
                <a:cs typeface="Arial" panose="020B0604020202020204" pitchFamily="34" charset="0"/>
              </a:rPr>
              <a:t>Žadatel o podporu, který je obchodní společností či družstvem a jehož majetek </a:t>
            </a:r>
            <a:br>
              <a:rPr lang="cs-CZ" sz="1700" dirty="false">
                <a:effectLst/>
                <a:latin typeface="Arial" panose="020B0604020202020204" pitchFamily="34" charset="0"/>
                <a:ea typeface="Calibri" panose="020F0502020204030204" pitchFamily="34" charset="0"/>
                <a:cs typeface="Arial" panose="020B0604020202020204" pitchFamily="34" charset="0"/>
              </a:rPr>
            </a:br>
            <a:r>
              <a:rPr lang="cs-CZ" sz="1700" dirty="false">
                <a:effectLst/>
                <a:latin typeface="Arial" panose="020B0604020202020204" pitchFamily="34" charset="0"/>
                <a:ea typeface="Calibri" panose="020F0502020204030204" pitchFamily="34" charset="0"/>
                <a:cs typeface="Arial" panose="020B0604020202020204" pitchFamily="34" charset="0"/>
              </a:rPr>
              <a:t>je vložen nebo částečně vložen do svěřenského fondu.</a:t>
            </a:r>
            <a:r>
              <a:rPr lang="cs-CZ" sz="1700" dirty="false">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700" dirty="false">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1200"/>
              </a:spcAft>
              <a:buNone/>
            </a:pPr>
            <a:r>
              <a:rPr lang="cs-CZ" sz="1800" b="true" dirty="false">
                <a:latin typeface="Arial" panose="020B0604020202020204" pitchFamily="34" charset="0"/>
                <a:ea typeface="Calibri" panose="020F0502020204030204" pitchFamily="34" charset="0"/>
                <a:cs typeface="Arial" panose="020B0604020202020204" pitchFamily="34" charset="0"/>
              </a:rPr>
              <a:t>Vysvětlení k přílohám je uvedeno ve výzvě v části 7.1. Povinné přílohy žádosti o podporu</a:t>
            </a:r>
            <a:r>
              <a:rPr lang="cs-CZ" sz="1600" b="true" dirty="false">
                <a:latin typeface="Arial" panose="020B0604020202020204" pitchFamily="34" charset="0"/>
                <a:ea typeface="Calibri" panose="020F0502020204030204" pitchFamily="34" charset="0"/>
                <a:cs typeface="Arial" panose="020B0604020202020204" pitchFamily="34" charset="0"/>
              </a:rPr>
              <a:t>.</a:t>
            </a:r>
            <a:endParaRPr lang="cs-CZ" sz="1600" b="true" dirty="false">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mj-lt"/>
              <a:buAutoNum type="arabicPeriod"/>
            </a:pPr>
            <a:endParaRPr lang="cs-CZ" dirty="false"/>
          </a:p>
        </p:txBody>
      </p:sp>
    </p:spTree>
    <p:extLst>
      <p:ext uri="{BB962C8B-B14F-4D97-AF65-F5344CB8AC3E}">
        <p14:creationId xmlns:p14="http://schemas.microsoft.com/office/powerpoint/2010/main" val="30499181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91456-49A0-F46A-5E1E-D9FF8E5FA480}"/>
              </a:ext>
            </a:extLst>
          </p:cNvPr>
          <p:cNvSpPr>
            <a:spLocks noGrp="true"/>
          </p:cNvSpPr>
          <p:nvPr>
            <p:ph type="title"/>
          </p:nvPr>
        </p:nvSpPr>
        <p:spPr/>
        <p:txBody>
          <a:bodyPr/>
          <a:lstStyle/>
          <a:p>
            <a:r>
              <a:rPr lang="cs-CZ" dirty="false"/>
              <a:t>Odlišnosti výzvy 067 a 029    I.</a:t>
            </a:r>
          </a:p>
        </p:txBody>
      </p:sp>
      <p:sp>
        <p:nvSpPr>
          <p:cNvPr id="3" name="Zástupný obsah 2">
            <a:extLst>
              <a:ext uri="{FF2B5EF4-FFF2-40B4-BE49-F238E27FC236}">
                <a16:creationId xmlns:a16="http://schemas.microsoft.com/office/drawing/2014/main" id="{03CA9EAE-DF41-CA0B-DA50-BB231BEFB406}"/>
              </a:ext>
            </a:extLst>
          </p:cNvPr>
          <p:cNvSpPr>
            <a:spLocks noGrp="true"/>
          </p:cNvSpPr>
          <p:nvPr>
            <p:ph idx="1"/>
          </p:nvPr>
        </p:nvSpPr>
        <p:spPr>
          <a:xfrm>
            <a:off x="467544" y="1556792"/>
            <a:ext cx="8064000" cy="4491200"/>
          </a:xfrm>
        </p:spPr>
        <p:txBody>
          <a:bodyPr/>
          <a:lstStyle/>
          <a:p>
            <a:pPr algn="just">
              <a:lnSpc>
                <a:spcPct val="100000"/>
              </a:lnSpc>
              <a:buClr>
                <a:schemeClr val="tx1"/>
              </a:buClr>
              <a:buFont typeface="Arial" panose="020B0604020202020204" pitchFamily="34" charset="0"/>
              <a:buChar char="●"/>
            </a:pPr>
            <a:r>
              <a:rPr lang="cs-CZ" sz="1800" dirty="false"/>
              <a:t>Možnost </a:t>
            </a:r>
            <a:r>
              <a:rPr lang="cs-CZ" sz="1800" b="true" dirty="false"/>
              <a:t>podání navazujících projektů</a:t>
            </a:r>
            <a:r>
              <a:rPr lang="cs-CZ" sz="1800" dirty="false"/>
              <a:t> s cílem zajistit kontinuální podporu cílových skupin a </a:t>
            </a:r>
            <a:r>
              <a:rPr lang="cs-CZ" sz="1800" b="true" dirty="false"/>
              <a:t>aktualizaci a implementaci již vytvořené metodiky </a:t>
            </a:r>
            <a:br>
              <a:rPr lang="cs-CZ" sz="1800" b="true" dirty="false"/>
            </a:br>
            <a:r>
              <a:rPr lang="cs-CZ" sz="1800" b="true" dirty="false"/>
              <a:t>k prevenci a řešení předčasných odchodů</a:t>
            </a:r>
            <a:r>
              <a:rPr lang="cs-CZ" sz="1800" dirty="false"/>
              <a:t>.</a:t>
            </a:r>
          </a:p>
          <a:p>
            <a:pPr algn="just">
              <a:lnSpc>
                <a:spcPct val="100000"/>
              </a:lnSpc>
              <a:buClr>
                <a:schemeClr val="tx1"/>
              </a:buClr>
              <a:buFont typeface="Arial" panose="020B0604020202020204" pitchFamily="34" charset="0"/>
              <a:buChar char="●"/>
            </a:pPr>
            <a:r>
              <a:rPr lang="cs-CZ" sz="1800" dirty="false"/>
              <a:t>Rozšíření podporovaných činností pro všechny zapojené aktéry                                 v lokalitě/regionu, </a:t>
            </a:r>
            <a:r>
              <a:rPr lang="cs-CZ" sz="1800" b="true" dirty="false"/>
              <a:t>podpora pozice case managera</a:t>
            </a:r>
            <a:r>
              <a:rPr lang="cs-CZ" sz="1800" dirty="false"/>
              <a:t>. </a:t>
            </a:r>
          </a:p>
          <a:p>
            <a:pPr algn="just">
              <a:lnSpc>
                <a:spcPct val="100000"/>
              </a:lnSpc>
              <a:buClr>
                <a:schemeClr val="tx1"/>
              </a:buClr>
              <a:buFont typeface="Arial" panose="020B0604020202020204" pitchFamily="34" charset="0"/>
              <a:buChar char="●"/>
            </a:pPr>
            <a:r>
              <a:rPr lang="cs-CZ" sz="1800" b="true" dirty="false"/>
              <a:t>Přenos a aplikace dobré praxe </a:t>
            </a:r>
            <a:r>
              <a:rPr lang="cs-CZ" sz="1800" dirty="false"/>
              <a:t>z tuzemska nebo ze zahraničí. </a:t>
            </a:r>
          </a:p>
          <a:p>
            <a:pPr algn="just">
              <a:lnSpc>
                <a:spcPct val="100000"/>
              </a:lnSpc>
              <a:buClr>
                <a:schemeClr val="tx1"/>
              </a:buClr>
              <a:buFont typeface="Arial" panose="020B0604020202020204" pitchFamily="34" charset="0"/>
              <a:buChar char="●"/>
            </a:pPr>
            <a:r>
              <a:rPr lang="cs-CZ" sz="1800" b="true" dirty="false"/>
              <a:t>Důraz na informovanost a případné zapojení obcí a zřizovatelů škol </a:t>
            </a:r>
            <a:r>
              <a:rPr lang="cs-CZ" sz="1800" dirty="false"/>
              <a:t>za účelem větší participace a zodpovědnosti při řešení problému předčasných odchodů.</a:t>
            </a:r>
          </a:p>
          <a:p>
            <a:pPr algn="just">
              <a:lnSpc>
                <a:spcPct val="100000"/>
              </a:lnSpc>
              <a:buClr>
                <a:schemeClr val="tx1"/>
              </a:buClr>
              <a:buFont typeface="Arial" panose="020B0604020202020204" pitchFamily="34" charset="0"/>
              <a:buChar char="●"/>
            </a:pPr>
            <a:r>
              <a:rPr lang="cs-CZ" sz="1800" b="true" dirty="false"/>
              <a:t>Podpora advokacie </a:t>
            </a:r>
            <a:r>
              <a:rPr lang="cs-CZ" sz="1800" dirty="false"/>
              <a:t>pro všechny věkové skupiny dětí a jejich rodiče (podpora, obhajoba a prosazování zájmů dětí ohrožených školním neúspěchem).</a:t>
            </a:r>
          </a:p>
          <a:p>
            <a:pPr algn="just">
              <a:buClr>
                <a:srgbClr val="E5714D"/>
              </a:buClr>
            </a:pPr>
            <a:endParaRPr lang="cs-CZ" sz="2400" b="true" dirty="false">
              <a:solidFill>
                <a:schemeClr val="accent2">
                  <a:lumMod val="75000"/>
                </a:schemeClr>
              </a:solidFill>
            </a:endParaRPr>
          </a:p>
          <a:p>
            <a:endParaRPr lang="cs-CZ" dirty="false"/>
          </a:p>
        </p:txBody>
      </p:sp>
    </p:spTree>
    <p:extLst>
      <p:ext uri="{BB962C8B-B14F-4D97-AF65-F5344CB8AC3E}">
        <p14:creationId xmlns:p14="http://schemas.microsoft.com/office/powerpoint/2010/main" val="4189747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83E8DC-1033-8A0C-5043-3610502505C6}"/>
              </a:ext>
            </a:extLst>
          </p:cNvPr>
          <p:cNvSpPr>
            <a:spLocks noGrp="true"/>
          </p:cNvSpPr>
          <p:nvPr>
            <p:ph type="title"/>
          </p:nvPr>
        </p:nvSpPr>
        <p:spPr/>
        <p:txBody>
          <a:bodyPr/>
          <a:lstStyle/>
          <a:p>
            <a:r>
              <a:rPr lang="cs-CZ" dirty="false"/>
              <a:t>Odlišnosti výzvy 067 a 029    II.</a:t>
            </a:r>
          </a:p>
        </p:txBody>
      </p:sp>
      <p:sp>
        <p:nvSpPr>
          <p:cNvPr id="3" name="Zástupný obsah 2">
            <a:extLst>
              <a:ext uri="{FF2B5EF4-FFF2-40B4-BE49-F238E27FC236}">
                <a16:creationId xmlns:a16="http://schemas.microsoft.com/office/drawing/2014/main" id="{939404C2-A6AE-4605-82BD-883D1E2F4C9C}"/>
              </a:ext>
            </a:extLst>
          </p:cNvPr>
          <p:cNvSpPr>
            <a:spLocks noGrp="true"/>
          </p:cNvSpPr>
          <p:nvPr>
            <p:ph idx="1"/>
          </p:nvPr>
        </p:nvSpPr>
        <p:spPr>
          <a:xfrm>
            <a:off x="360000" y="1800000"/>
            <a:ext cx="8532480" cy="4581328"/>
          </a:xfrm>
        </p:spPr>
        <p:txBody>
          <a:bodyPr/>
          <a:lstStyle/>
          <a:p>
            <a:pPr algn="just">
              <a:lnSpc>
                <a:spcPct val="100000"/>
              </a:lnSpc>
              <a:buClr>
                <a:schemeClr val="tx1"/>
              </a:buClr>
              <a:buSzPct val="70000"/>
            </a:pPr>
            <a:r>
              <a:rPr lang="cs-CZ" sz="1800" b="true" dirty="false"/>
              <a:t>Větší zaměření</a:t>
            </a:r>
            <a:r>
              <a:rPr lang="cs-CZ" sz="1800" dirty="false"/>
              <a:t> a zdůraznění potřebnosti zapojení </a:t>
            </a:r>
            <a:r>
              <a:rPr lang="cs-CZ" sz="1800" b="true" dirty="false"/>
              <a:t>cílové skupiny dětí </a:t>
            </a:r>
            <a:br>
              <a:rPr lang="cs-CZ" sz="1800" b="true" dirty="false"/>
            </a:br>
            <a:r>
              <a:rPr lang="cs-CZ" sz="1800" b="true" dirty="false"/>
              <a:t>ve věku 0 - 4 roky a jejich rodičů </a:t>
            </a:r>
            <a:r>
              <a:rPr lang="cs-CZ" sz="1800" dirty="false"/>
              <a:t>včetně vyhodnocování pokroků </a:t>
            </a:r>
            <a:br>
              <a:rPr lang="cs-CZ" sz="1800" dirty="false"/>
            </a:br>
            <a:r>
              <a:rPr lang="cs-CZ" sz="1800" dirty="false"/>
              <a:t>u této CS.</a:t>
            </a:r>
          </a:p>
          <a:p>
            <a:pPr algn="just">
              <a:lnSpc>
                <a:spcPct val="100000"/>
              </a:lnSpc>
              <a:buClr>
                <a:schemeClr val="tx1"/>
              </a:buClr>
              <a:buSzPct val="70000"/>
            </a:pPr>
            <a:r>
              <a:rPr lang="cs-CZ" sz="1800" dirty="false"/>
              <a:t>Možnost připravit v rámci projektu </a:t>
            </a:r>
            <a:r>
              <a:rPr lang="cs-CZ" sz="1800" b="true" dirty="false"/>
              <a:t>procesní změnu z dětských klubů </a:t>
            </a:r>
            <a:br>
              <a:rPr lang="cs-CZ" sz="1800" b="true" dirty="false"/>
            </a:br>
            <a:r>
              <a:rPr lang="cs-CZ" sz="1800" b="true" dirty="false"/>
              <a:t>na dětské skupiny </a:t>
            </a:r>
            <a:r>
              <a:rPr lang="cs-CZ" sz="1800" dirty="false"/>
              <a:t>dle zákona č. 247/2014 Sb., s cílem zajistit jejich dlouhodobou udržitelnost a podpořit tak v předškolním vzdělávání děti </a:t>
            </a:r>
            <a:br>
              <a:rPr lang="cs-CZ" sz="1800" dirty="false"/>
            </a:br>
            <a:r>
              <a:rPr lang="cs-CZ" sz="1800" dirty="false"/>
              <a:t>se specifickými potřebami ze sociálně a ekonomicky znevýhodněného prostředí. </a:t>
            </a:r>
          </a:p>
          <a:p>
            <a:pPr algn="just">
              <a:lnSpc>
                <a:spcPct val="100000"/>
              </a:lnSpc>
              <a:buClr>
                <a:schemeClr val="tx1"/>
              </a:buClr>
              <a:buSzPct val="70000"/>
            </a:pPr>
            <a:r>
              <a:rPr lang="cs-CZ" sz="1800" b="true" dirty="false"/>
              <a:t>Rozšíření cílových skupin o žáky SOU/SŠ </a:t>
            </a:r>
            <a:r>
              <a:rPr lang="cs-CZ" sz="1800" dirty="false"/>
              <a:t>a doplnění podporovaných činností pro tyto žáky a jejich rodiče. </a:t>
            </a:r>
          </a:p>
          <a:p>
            <a:pPr algn="just">
              <a:lnSpc>
                <a:spcPct val="100000"/>
              </a:lnSpc>
              <a:buClr>
                <a:schemeClr val="tx1"/>
              </a:buClr>
              <a:buSzPct val="70000"/>
            </a:pPr>
            <a:r>
              <a:rPr lang="cs-CZ" sz="1800" dirty="false"/>
              <a:t>Důraz na </a:t>
            </a:r>
            <a:r>
              <a:rPr lang="cs-CZ" sz="1800" b="true" dirty="false"/>
              <a:t>osvětovou činnost</a:t>
            </a:r>
            <a:r>
              <a:rPr lang="cs-CZ" sz="1800" dirty="false"/>
              <a:t>. </a:t>
            </a:r>
          </a:p>
          <a:p>
            <a:pPr algn="just">
              <a:lnSpc>
                <a:spcPct val="100000"/>
              </a:lnSpc>
              <a:buClr>
                <a:schemeClr val="tx1"/>
              </a:buClr>
              <a:buSzPct val="70000"/>
            </a:pPr>
            <a:r>
              <a:rPr lang="cs-CZ" sz="1800" dirty="false"/>
              <a:t>Zjednodušení pro žadatele a příjemce – </a:t>
            </a:r>
            <a:r>
              <a:rPr lang="cs-CZ" sz="1800" b="true" dirty="false"/>
              <a:t>40 % paušální sazba</a:t>
            </a:r>
            <a:r>
              <a:rPr lang="cs-CZ" sz="1800" dirty="false"/>
              <a:t>.</a:t>
            </a:r>
          </a:p>
          <a:p>
            <a:pPr algn="just">
              <a:lnSpc>
                <a:spcPct val="100000"/>
              </a:lnSpc>
              <a:buClr>
                <a:schemeClr val="tx1"/>
              </a:buClr>
              <a:buSzPct val="70000"/>
            </a:pPr>
            <a:r>
              <a:rPr lang="cs-CZ" sz="1800" dirty="false"/>
              <a:t>Zrušeno omezení na vybrané ORP v jednotlivých krajích.</a:t>
            </a:r>
          </a:p>
          <a:p>
            <a:endParaRPr lang="cs-CZ" dirty="false"/>
          </a:p>
        </p:txBody>
      </p:sp>
    </p:spTree>
    <p:extLst>
      <p:ext uri="{BB962C8B-B14F-4D97-AF65-F5344CB8AC3E}">
        <p14:creationId xmlns:p14="http://schemas.microsoft.com/office/powerpoint/2010/main" val="167222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E01E65-1F3A-4651-BA15-41C19752971F}"/>
              </a:ext>
            </a:extLst>
          </p:cNvPr>
          <p:cNvSpPr>
            <a:spLocks noGrp="true"/>
          </p:cNvSpPr>
          <p:nvPr>
            <p:ph type="title"/>
          </p:nvPr>
        </p:nvSpPr>
        <p:spPr/>
        <p:txBody>
          <a:bodyPr/>
          <a:lstStyle/>
          <a:p>
            <a:r>
              <a:rPr lang="cs-CZ" dirty="false"/>
              <a:t>Doplňující informace k Žádosti </a:t>
            </a:r>
          </a:p>
        </p:txBody>
      </p:sp>
      <p:sp>
        <p:nvSpPr>
          <p:cNvPr id="3" name="Zástupný obsah 2">
            <a:extLst>
              <a:ext uri="{FF2B5EF4-FFF2-40B4-BE49-F238E27FC236}">
                <a16:creationId xmlns:a16="http://schemas.microsoft.com/office/drawing/2014/main" id="{7A4672EB-22B6-46E9-B462-BF40E90D766E}"/>
              </a:ext>
            </a:extLst>
          </p:cNvPr>
          <p:cNvSpPr>
            <a:spLocks noGrp="true"/>
          </p:cNvSpPr>
          <p:nvPr>
            <p:ph idx="1"/>
          </p:nvPr>
        </p:nvSpPr>
        <p:spPr>
          <a:xfrm>
            <a:off x="540000" y="1484784"/>
            <a:ext cx="8064000" cy="5112568"/>
          </a:xfrm>
        </p:spPr>
        <p:txBody>
          <a:bodyPr/>
          <a:lstStyle/>
          <a:p>
            <a:pPr algn="just">
              <a:lnSpc>
                <a:spcPct val="107000"/>
              </a:lnSpc>
            </a:pP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Žádost o podporu </a:t>
            </a:r>
            <a:r>
              <a:rPr lang="cs-CZ" sz="1700" dirty="false">
                <a:effectLst/>
                <a:latin typeface="Arial" panose="020B0604020202020204" pitchFamily="34" charset="0"/>
                <a:ea typeface="Calibri" panose="020F0502020204030204" pitchFamily="34" charset="0"/>
                <a:cs typeface="Times New Roman" panose="02020603050405020304" pitchFamily="18" charset="0"/>
              </a:rPr>
              <a:t>z OPZ+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se zpracovává v elektronickém formuláři </a:t>
            </a:r>
            <a:br>
              <a:rPr lang="cs-CZ" sz="1700" b="true" dirty="false">
                <a:effectLst/>
                <a:latin typeface="Arial" panose="020B0604020202020204" pitchFamily="34" charset="0"/>
                <a:ea typeface="Calibri" panose="020F0502020204030204" pitchFamily="34" charset="0"/>
                <a:cs typeface="Times New Roman" panose="02020603050405020304" pitchFamily="18" charset="0"/>
              </a:rPr>
            </a:b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v IS KP21+</a:t>
            </a:r>
            <a:r>
              <a:rPr lang="cs-CZ" sz="1700" dirty="false">
                <a:effectLst/>
                <a:latin typeface="Arial" panose="020B0604020202020204" pitchFamily="34" charset="0"/>
                <a:ea typeface="Calibri" panose="020F0502020204030204" pitchFamily="34" charset="0"/>
                <a:cs typeface="Times New Roman" panose="02020603050405020304" pitchFamily="18" charset="0"/>
              </a:rPr>
              <a:t>. Přístup do elektronických formulářů žádostí o podporu naleznete na adrese </a:t>
            </a:r>
            <a:r>
              <a:rPr lang="cs-CZ" sz="1700" u="sng" dirty="false">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https://iskp21.mssf.cz</a:t>
            </a:r>
            <a:r>
              <a:rPr lang="cs-CZ" sz="1700" dirty="false">
                <a:effectLst/>
                <a:latin typeface="Arial" panose="020B0604020202020204" pitchFamily="34" charset="0"/>
                <a:ea typeface="Calibri" panose="020F0502020204030204" pitchFamily="34" charset="0"/>
                <a:cs typeface="Times New Roman" panose="02020603050405020304" pitchFamily="18" charset="0"/>
              </a:rPr>
              <a:t>, orientujte se podle Operačního programu Zaměstnanost plus a identifikace, která je v části 1 této výzvy</a:t>
            </a:r>
            <a:r>
              <a:rPr lang="cs-CZ" sz="1700" dirty="false">
                <a:latin typeface="Arial" panose="020B0604020202020204" pitchFamily="34" charset="0"/>
                <a:ea typeface="Calibri" panose="020F0502020204030204" pitchFamily="34" charset="0"/>
                <a:cs typeface="Times New Roman" panose="02020603050405020304" pitchFamily="18" charset="0"/>
              </a:rPr>
              <a:t>. </a:t>
            </a:r>
            <a:r>
              <a:rPr lang="cs-CZ" sz="1700" b="true" dirty="false">
                <a:latin typeface="Arial" panose="020B0604020202020204" pitchFamily="34" charset="0"/>
                <a:ea typeface="Calibri" panose="020F0502020204030204" pitchFamily="34" charset="0"/>
                <a:cs typeface="Times New Roman" panose="02020603050405020304" pitchFamily="18" charset="0"/>
              </a:rPr>
              <a:t>Žádost</a:t>
            </a:r>
            <a:r>
              <a:rPr lang="cs-CZ" sz="1700" dirty="false">
                <a:latin typeface="Arial" panose="020B0604020202020204" pitchFamily="34" charset="0"/>
                <a:ea typeface="Calibri" panose="020F0502020204030204" pitchFamily="34" charset="0"/>
                <a:cs typeface="Times New Roman" panose="02020603050405020304" pitchFamily="18" charset="0"/>
              </a:rPr>
              <a:t> </a:t>
            </a:r>
            <a:r>
              <a:rPr lang="cs-CZ" sz="1700" b="true" dirty="false">
                <a:latin typeface="Arial" panose="020B0604020202020204" pitchFamily="34" charset="0"/>
                <a:ea typeface="Calibri" panose="020F0502020204030204" pitchFamily="34" charset="0"/>
                <a:cs typeface="Times New Roman" panose="02020603050405020304" pitchFamily="18" charset="0"/>
              </a:rPr>
              <a:t>nezasílejte v listinné verzi </a:t>
            </a:r>
            <a:r>
              <a:rPr lang="cs-CZ" sz="1700" dirty="false">
                <a:effectLst/>
                <a:latin typeface="Arial" panose="020B0604020202020204" pitchFamily="34" charset="0"/>
                <a:ea typeface="Calibri" panose="020F0502020204030204" pitchFamily="34" charset="0"/>
                <a:cs typeface="Times New Roman" panose="02020603050405020304" pitchFamily="18" charset="0"/>
              </a:rPr>
              <a:t>ani prostřednictvím jiné formy doručování.</a:t>
            </a:r>
          </a:p>
          <a:p>
            <a:pPr algn="just">
              <a:lnSpc>
                <a:spcPct val="107000"/>
              </a:lnSpc>
            </a:pP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Žádost</a:t>
            </a:r>
            <a:r>
              <a:rPr lang="cs-CZ" sz="1700" dirty="false">
                <a:effectLst/>
                <a:latin typeface="Arial" panose="020B0604020202020204" pitchFamily="34" charset="0"/>
                <a:ea typeface="Calibri" panose="020F0502020204030204" pitchFamily="34" charset="0"/>
                <a:cs typeface="Times New Roman" panose="02020603050405020304" pitchFamily="18" charset="0"/>
              </a:rPr>
              <a:t> o podporu se zpracovává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v českém jazyce</a:t>
            </a:r>
            <a:r>
              <a:rPr lang="cs-CZ" sz="1700" dirty="false">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pPr>
            <a:r>
              <a:rPr lang="cs-CZ" sz="1700" dirty="false">
                <a:effectLst/>
                <a:latin typeface="Arial" panose="020B0604020202020204" pitchFamily="34" charset="0"/>
                <a:ea typeface="Calibri" panose="020F0502020204030204" pitchFamily="34" charset="0"/>
                <a:cs typeface="Times New Roman" panose="02020603050405020304" pitchFamily="18" charset="0"/>
              </a:rPr>
              <a:t>Před podáním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je nutné žádost opatřit podpisem statutárního zástupce žadatele</a:t>
            </a:r>
            <a:r>
              <a:rPr lang="cs-CZ" sz="1700" dirty="false">
                <a:effectLst/>
                <a:latin typeface="Arial" panose="020B0604020202020204" pitchFamily="34" charset="0"/>
                <a:ea typeface="Calibri" panose="020F0502020204030204" pitchFamily="34" charset="0"/>
                <a:cs typeface="Times New Roman" panose="02020603050405020304" pitchFamily="18" charset="0"/>
              </a:rPr>
              <a:t>,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případně odpovědnou osobou</a:t>
            </a:r>
            <a:r>
              <a:rPr lang="cs-CZ" sz="1700" dirty="false">
                <a:effectLst/>
                <a:latin typeface="Arial" panose="020B0604020202020204" pitchFamily="34" charset="0"/>
                <a:ea typeface="Calibri" panose="020F0502020204030204" pitchFamily="34" charset="0"/>
                <a:cs typeface="Times New Roman" panose="02020603050405020304" pitchFamily="18" charset="0"/>
              </a:rPr>
              <a:t>, kterou k takovému úkonu statutární zástupce zmocnil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plná moc</a:t>
            </a:r>
            <a:r>
              <a:rPr lang="cs-CZ" sz="1700" dirty="false">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pPr>
            <a:r>
              <a:rPr lang="cs-CZ" sz="1700" dirty="false">
                <a:latin typeface="Arial" panose="020B0604020202020204" pitchFamily="34" charset="0"/>
                <a:ea typeface="Calibri" panose="020F0502020204030204" pitchFamily="34" charset="0"/>
                <a:cs typeface="Times New Roman" panose="02020603050405020304" pitchFamily="18" charset="0"/>
              </a:rPr>
              <a:t>Žádost bude hodnocena </a:t>
            </a:r>
            <a:r>
              <a:rPr lang="cs-CZ" sz="1700" b="true" dirty="false">
                <a:latin typeface="Arial" panose="020B0604020202020204" pitchFamily="34" charset="0"/>
                <a:ea typeface="Calibri" panose="020F0502020204030204" pitchFamily="34" charset="0"/>
                <a:cs typeface="Times New Roman" panose="02020603050405020304" pitchFamily="18" charset="0"/>
              </a:rPr>
              <a:t>ve fázi </a:t>
            </a:r>
            <a:r>
              <a:rPr lang="cs-CZ" sz="1700" b="true" dirty="false">
                <a:latin typeface="Arial" panose="020B0604020202020204" pitchFamily="34" charset="0"/>
                <a:ea typeface="Calibri" panose="020F0502020204030204" pitchFamily="34" charset="0"/>
                <a:cs typeface="Arial" panose="020B0604020202020204" pitchFamily="34" charset="0"/>
              </a:rPr>
              <a:t>Hodnocení přijatelnosti a formálních náležitostí </a:t>
            </a:r>
            <a:r>
              <a:rPr lang="cs-CZ" sz="1700" dirty="false">
                <a:latin typeface="Arial" panose="020B0604020202020204" pitchFamily="34" charset="0"/>
                <a:ea typeface="Calibri" panose="020F0502020204030204" pitchFamily="34" charset="0"/>
                <a:cs typeface="Arial" panose="020B0604020202020204" pitchFamily="34" charset="0"/>
              </a:rPr>
              <a:t>(možnost opravy formálních nedostatků žádosti, náprava je možná jen jednou) a </a:t>
            </a:r>
            <a:r>
              <a:rPr lang="cs-CZ" sz="1700" b="true" dirty="false">
                <a:latin typeface="Arial" panose="020B0604020202020204" pitchFamily="34" charset="0"/>
                <a:ea typeface="Calibri" panose="020F0502020204030204" pitchFamily="34" charset="0"/>
                <a:cs typeface="Arial" panose="020B0604020202020204" pitchFamily="34" charset="0"/>
              </a:rPr>
              <a:t>ve fázi </a:t>
            </a:r>
            <a:r>
              <a:rPr lang="cs-CZ" sz="1700" b="true" dirty="false">
                <a:effectLst/>
                <a:latin typeface="Arial" panose="020B0604020202020204" pitchFamily="34" charset="0"/>
                <a:ea typeface="Calibri" panose="020F0502020204030204" pitchFamily="34" charset="0"/>
                <a:cs typeface="Arial" panose="020B0604020202020204" pitchFamily="34" charset="0"/>
              </a:rPr>
              <a:t>Věcného hodnocení které, bude zajištěno hodnoticí komisí</a:t>
            </a:r>
            <a:r>
              <a:rPr lang="cs-CZ" sz="1700" dirty="false">
                <a:effectLst/>
                <a:latin typeface="Arial" panose="020B0604020202020204" pitchFamily="34" charset="0"/>
                <a:ea typeface="Calibri" panose="020F0502020204030204" pitchFamily="34" charset="0"/>
                <a:cs typeface="Arial" panose="020B0604020202020204" pitchFamily="34" charset="0"/>
              </a:rPr>
              <a:t>. </a:t>
            </a:r>
            <a:r>
              <a:rPr lang="cs-CZ" sz="1700" dirty="false">
                <a:effectLst/>
                <a:latin typeface="Arial" panose="020B0604020202020204" pitchFamily="34" charset="0"/>
                <a:ea typeface="Calibri" panose="020F0502020204030204" pitchFamily="34" charset="0"/>
              </a:rPr>
              <a:t>Výběrová komise nebude do procesu výběru zapojena. </a:t>
            </a:r>
          </a:p>
          <a:p>
            <a:pPr algn="just">
              <a:lnSpc>
                <a:spcPct val="107000"/>
              </a:lnSpc>
              <a:spcAft>
                <a:spcPts val="800"/>
              </a:spcAft>
            </a:pPr>
            <a:r>
              <a:rPr lang="cs-CZ" sz="1700" b="true" dirty="false">
                <a:solidFill>
                  <a:schemeClr val="accent1"/>
                </a:solidFill>
              </a:rPr>
              <a:t>Datum zahájení realizace projektu nesmí předcházet datu vyhlášení této výzvy.</a:t>
            </a:r>
          </a:p>
          <a:p>
            <a:pPr algn="just">
              <a:lnSpc>
                <a:spcPct val="107000"/>
              </a:lnSpc>
              <a:spcAft>
                <a:spcPts val="800"/>
              </a:spcAft>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1223931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414240" y="3158013"/>
            <a:ext cx="8225760" cy="3249666"/>
          </a:xfrm>
        </p:spPr>
        <p:txBody>
          <a:bodyPr/>
          <a:lstStyle/>
          <a:p>
            <a:pPr algn="just">
              <a:lnSpc>
                <a:spcPct val="110000"/>
              </a:lnSpc>
              <a:spcAft>
                <a:spcPts val="1200"/>
              </a:spcAft>
            </a:pPr>
            <a:r>
              <a:rPr lang="cs-CZ" sz="1700" b="false" i="false" u="none" strike="noStrike" dirty="false">
                <a:solidFill>
                  <a:schemeClr val="accent1"/>
                </a:solidFill>
                <a:latin typeface="Arial" panose="020B0604020202020204" pitchFamily="34" charset="0"/>
              </a:rPr>
              <a:t>Při přípravě projektu je důležité mít na paměti, že úspěšný a přínosný </a:t>
            </a:r>
            <a:r>
              <a:rPr lang="cs-CZ" sz="1700" b="true" i="false" u="none" strike="noStrike" dirty="false">
                <a:solidFill>
                  <a:schemeClr val="accent1"/>
                </a:solidFill>
                <a:latin typeface="Arial" panose="020B0604020202020204" pitchFamily="34" charset="0"/>
              </a:rPr>
              <a:t>projekt musí vycházet z </a:t>
            </a:r>
            <a:r>
              <a:rPr lang="cs-CZ" sz="1700" b="false" i="false" u="none" strike="noStrike" dirty="false">
                <a:solidFill>
                  <a:schemeClr val="accent1"/>
                </a:solidFill>
                <a:latin typeface="Arial" panose="020B0604020202020204" pitchFamily="34" charset="0"/>
              </a:rPr>
              <a:t>identifikovaných </a:t>
            </a:r>
            <a:r>
              <a:rPr lang="cs-CZ" sz="1700" b="true" i="false" u="none" strike="noStrike" dirty="false">
                <a:solidFill>
                  <a:schemeClr val="accent1"/>
                </a:solidFill>
                <a:latin typeface="Arial" panose="020B0604020202020204" pitchFamily="34" charset="0"/>
              </a:rPr>
              <a:t>potřeb cílových skupin </a:t>
            </a:r>
            <a:r>
              <a:rPr lang="cs-CZ" sz="1700" b="false" i="false" u="none" strike="noStrike" dirty="false">
                <a:solidFill>
                  <a:schemeClr val="accent1"/>
                </a:solidFill>
                <a:latin typeface="Arial" panose="020B0604020202020204" pitchFamily="34" charset="0"/>
              </a:rPr>
              <a:t>v dané lokalitě </a:t>
            </a:r>
            <a:r>
              <a:rPr lang="cs-CZ" sz="1700" b="true" i="false" u="none" strike="noStrike" dirty="false">
                <a:solidFill>
                  <a:schemeClr val="accent1"/>
                </a:solidFill>
                <a:latin typeface="Arial" panose="020B0604020202020204" pitchFamily="34" charset="0"/>
              </a:rPr>
              <a:t>a zároveň </a:t>
            </a:r>
            <a:r>
              <a:rPr lang="cs-CZ" sz="1700" b="false" i="false" u="none" strike="noStrike" dirty="false">
                <a:solidFill>
                  <a:schemeClr val="accent1"/>
                </a:solidFill>
                <a:latin typeface="Arial" panose="020B0604020202020204" pitchFamily="34" charset="0"/>
              </a:rPr>
              <a:t>musí </a:t>
            </a:r>
            <a:r>
              <a:rPr lang="cs-CZ" sz="1700" b="true" i="false" u="none" strike="noStrike" dirty="false">
                <a:solidFill>
                  <a:schemeClr val="accent1"/>
                </a:solidFill>
                <a:latin typeface="Arial" panose="020B0604020202020204" pitchFamily="34" charset="0"/>
              </a:rPr>
              <a:t>být v souladu s pravidly OPZ+ a vyhlášenou výzvou</a:t>
            </a:r>
            <a:r>
              <a:rPr lang="cs-CZ" sz="1700" b="false" i="false" u="none" strike="noStrike" dirty="false">
                <a:solidFill>
                  <a:schemeClr val="accent1"/>
                </a:solidFill>
                <a:latin typeface="Arial" panose="020B0604020202020204" pitchFamily="34" charset="0"/>
              </a:rPr>
              <a:t>.</a:t>
            </a:r>
          </a:p>
          <a:p>
            <a:pPr algn="just">
              <a:lnSpc>
                <a:spcPct val="110000"/>
              </a:lnSpc>
              <a:spcAft>
                <a:spcPts val="1200"/>
              </a:spcAft>
            </a:pPr>
            <a:r>
              <a:rPr lang="cs-CZ" sz="1700" b="false" i="false" u="none" strike="noStrike" dirty="false">
                <a:solidFill>
                  <a:schemeClr val="accent1"/>
                </a:solidFill>
                <a:latin typeface="Arial" panose="020B0604020202020204" pitchFamily="34" charset="0"/>
              </a:rPr>
              <a:t>Dbejte na to, aby všechny části žádosti, které může zpracovávat i několik členů vašeho projektového týmu, byly před podáním žádosti ve vzájemném souladu.</a:t>
            </a:r>
          </a:p>
          <a:p>
            <a:pPr algn="just">
              <a:lnSpc>
                <a:spcPct val="110000"/>
              </a:lnSpc>
              <a:spcAft>
                <a:spcPts val="1200"/>
              </a:spcAft>
            </a:pPr>
            <a:r>
              <a:rPr lang="cs-CZ" sz="1700" b="false" i="false" u="none" strike="noStrike" dirty="false">
                <a:solidFill>
                  <a:schemeClr val="accent1"/>
                </a:solidFill>
                <a:latin typeface="Arial" panose="020B0604020202020204" pitchFamily="34" charset="0"/>
              </a:rPr>
              <a:t>Doporučujeme </a:t>
            </a:r>
            <a:r>
              <a:rPr lang="cs-CZ" sz="1700" i="false" u="none" strike="noStrike" dirty="false">
                <a:solidFill>
                  <a:schemeClr val="accent1"/>
                </a:solidFill>
                <a:latin typeface="Arial" panose="020B0604020202020204" pitchFamily="34" charset="0"/>
              </a:rPr>
              <a:t>pracovat s Příručkou pro hodnotitele </a:t>
            </a:r>
            <a:r>
              <a:rPr lang="cs-CZ" sz="1700" b="false" i="false" u="none" strike="noStrike" dirty="false">
                <a:solidFill>
                  <a:schemeClr val="accent1"/>
                </a:solidFill>
                <a:latin typeface="Arial" panose="020B0604020202020204" pitchFamily="34" charset="0"/>
              </a:rPr>
              <a:t>(</a:t>
            </a:r>
            <a:r>
              <a:rPr lang="pl-PL" sz="1700" dirty="false">
                <a:hlinkClick r:id="rId2"/>
              </a:rPr>
              <a:t>Hodnocení a výběr projektů - www.esfcr.cz</a:t>
            </a:r>
            <a:r>
              <a:rPr lang="cs-CZ" sz="1700" b="false" i="false" u="none" strike="noStrike" dirty="false">
                <a:solidFill>
                  <a:schemeClr val="accent1"/>
                </a:solidFill>
                <a:latin typeface="Arial" panose="020B0604020202020204" pitchFamily="34" charset="0"/>
              </a:rPr>
              <a:t>). </a:t>
            </a:r>
            <a:r>
              <a:rPr lang="cs-CZ" sz="1700" dirty="false">
                <a:solidFill>
                  <a:schemeClr val="accent1"/>
                </a:solidFill>
                <a:latin typeface="Arial" panose="020B0604020202020204" pitchFamily="34" charset="0"/>
              </a:rPr>
              <a:t>Zkusit si zodpovědět, zda v žádosti řešíte oblasti, na které </a:t>
            </a:r>
            <a:br>
              <a:rPr lang="cs-CZ" sz="1700" dirty="false">
                <a:solidFill>
                  <a:schemeClr val="accent1"/>
                </a:solidFill>
                <a:latin typeface="Arial" panose="020B0604020202020204" pitchFamily="34" charset="0"/>
              </a:rPr>
            </a:br>
            <a:r>
              <a:rPr lang="cs-CZ" sz="1700" dirty="false">
                <a:solidFill>
                  <a:schemeClr val="accent1"/>
                </a:solidFill>
                <a:latin typeface="Arial" panose="020B0604020202020204" pitchFamily="34" charset="0"/>
              </a:rPr>
              <a:t>se soustředí hodnotitelé.</a:t>
            </a:r>
          </a:p>
          <a:p>
            <a:pPr algn="just">
              <a:lnSpc>
                <a:spcPct val="110000"/>
              </a:lnSpc>
              <a:spcAft>
                <a:spcPts val="1200"/>
              </a:spcAft>
            </a:pPr>
            <a:endParaRPr lang="cs-CZ" sz="1800" b="false" i="false" u="none" strike="noStrike" dirty="false">
              <a:solidFill>
                <a:schemeClr val="accent1"/>
              </a:solidFill>
              <a:latin typeface="Arial" panose="020B0604020202020204" pitchFamily="34" charset="0"/>
            </a:endParaRPr>
          </a:p>
          <a:p>
            <a:endParaRPr lang="cs-CZ" sz="1800" b="false" i="false" u="none" strike="noStrike" baseline="0" dirty="false">
              <a:solidFill>
                <a:srgbClr val="002060"/>
              </a:solidFill>
              <a:latin typeface="Wingdings 2" panose="05020102010507070707" pitchFamily="18" charset="2"/>
            </a:endParaRPr>
          </a:p>
          <a:p>
            <a:endParaRPr lang="cs-CZ" sz="1800" b="false" i="false" u="none" strike="noStrike" baseline="0" dirty="false">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44</a:t>
            </a:fld>
            <a:endParaRPr lang="cs-CZ" dirty="false"/>
          </a:p>
        </p:txBody>
      </p:sp>
      <p:pic>
        <p:nvPicPr>
          <p:cNvPr id="6" name="Picture 14">
            <a:extLst>
              <a:ext uri="{FF2B5EF4-FFF2-40B4-BE49-F238E27FC236}">
                <a16:creationId xmlns:a16="http://schemas.microsoft.com/office/drawing/2014/main" id="{B3FDEFC5-AB0D-C730-268E-6D9E6323547B}"/>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7127833" y="1357091"/>
            <a:ext cx="1512167" cy="180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a:extLst>
              <a:ext uri="{FF2B5EF4-FFF2-40B4-BE49-F238E27FC236}">
                <a16:creationId xmlns:a16="http://schemas.microsoft.com/office/drawing/2014/main" id="{46968477-3701-0671-6097-427547E33431}"/>
              </a:ext>
            </a:extLst>
          </p:cNvPr>
          <p:cNvSpPr txBox="true"/>
          <p:nvPr/>
        </p:nvSpPr>
        <p:spPr>
          <a:xfrm>
            <a:off x="324272" y="2202788"/>
            <a:ext cx="6767833" cy="678134"/>
          </a:xfrm>
          <a:prstGeom prst="rect">
            <a:avLst/>
          </a:prstGeom>
          <a:noFill/>
        </p:spPr>
        <p:txBody>
          <a:bodyPr wrap="square" rtlCol="false">
            <a:spAutoFit/>
          </a:bodyPr>
          <a:lstStyle/>
          <a:p>
            <a:pPr marL="432000" indent="-432000" algn="just">
              <a:lnSpc>
                <a:spcPct val="110000"/>
              </a:lnSpc>
              <a:spcBef>
                <a:spcPts val="600"/>
              </a:spcBef>
              <a:spcAft>
                <a:spcPts val="1200"/>
              </a:spcAft>
              <a:buClr>
                <a:schemeClr val="accent2"/>
              </a:buClr>
              <a:buSzPct val="100000"/>
              <a:buFont typeface="Wingdings" panose="05000000000000000000" pitchFamily="2" charset="2"/>
              <a:buChar char=""/>
            </a:pPr>
            <a:r>
              <a:rPr lang="cs-CZ" sz="1700" dirty="false">
                <a:solidFill>
                  <a:schemeClr val="accent1"/>
                </a:solidFill>
                <a:latin typeface="Arial" panose="020B0604020202020204" pitchFamily="34" charset="0"/>
              </a:rPr>
              <a:t>Každý </a:t>
            </a:r>
            <a:r>
              <a:rPr lang="cs-CZ" sz="1700" b="true" dirty="false">
                <a:solidFill>
                  <a:schemeClr val="accent1"/>
                </a:solidFill>
                <a:latin typeface="Arial" panose="020B0604020202020204" pitchFamily="34" charset="0"/>
              </a:rPr>
              <a:t>žadatel může </a:t>
            </a:r>
            <a:r>
              <a:rPr lang="cs-CZ" sz="1700" dirty="false">
                <a:solidFill>
                  <a:schemeClr val="accent1"/>
                </a:solidFill>
                <a:latin typeface="Arial" panose="020B0604020202020204" pitchFamily="34" charset="0"/>
              </a:rPr>
              <a:t>v rámci výzvy č. 067 </a:t>
            </a:r>
            <a:r>
              <a:rPr lang="cs-CZ" sz="1700" b="true" dirty="false">
                <a:solidFill>
                  <a:schemeClr val="accent1"/>
                </a:solidFill>
                <a:latin typeface="Arial" panose="020B0604020202020204" pitchFamily="34" charset="0"/>
              </a:rPr>
              <a:t>podat</a:t>
            </a:r>
            <a:r>
              <a:rPr lang="cs-CZ" sz="1700" dirty="false">
                <a:solidFill>
                  <a:schemeClr val="accent1"/>
                </a:solidFill>
                <a:latin typeface="Arial" panose="020B0604020202020204" pitchFamily="34" charset="0"/>
              </a:rPr>
              <a:t> </a:t>
            </a:r>
            <a:r>
              <a:rPr lang="cs-CZ" sz="1700" b="true" dirty="false">
                <a:solidFill>
                  <a:schemeClr val="accent1"/>
                </a:solidFill>
                <a:latin typeface="Arial" panose="020B0604020202020204" pitchFamily="34" charset="0"/>
              </a:rPr>
              <a:t>jednu</a:t>
            </a:r>
            <a:r>
              <a:rPr lang="cs-CZ" sz="1700" dirty="false">
                <a:solidFill>
                  <a:schemeClr val="accent1"/>
                </a:solidFill>
                <a:latin typeface="Arial" panose="020B0604020202020204" pitchFamily="34" charset="0"/>
              </a:rPr>
              <a:t>, nebo </a:t>
            </a:r>
            <a:br>
              <a:rPr lang="cs-CZ" sz="1700" dirty="false">
                <a:solidFill>
                  <a:schemeClr val="accent1"/>
                </a:solidFill>
                <a:latin typeface="Arial" panose="020B0604020202020204" pitchFamily="34" charset="0"/>
              </a:rPr>
            </a:br>
            <a:r>
              <a:rPr lang="cs-CZ" sz="1700" b="true" dirty="false">
                <a:solidFill>
                  <a:schemeClr val="accent1"/>
                </a:solidFill>
                <a:latin typeface="Arial" panose="020B0604020202020204" pitchFamily="34" charset="0"/>
              </a:rPr>
              <a:t>i více žádostí o podporu</a:t>
            </a:r>
            <a:r>
              <a:rPr lang="cs-CZ" dirty="false">
                <a:solidFill>
                  <a:schemeClr val="accent1"/>
                </a:solidFill>
                <a:latin typeface="Arial" panose="020B0604020202020204" pitchFamily="34" charset="0"/>
              </a:rPr>
              <a:t>.</a:t>
            </a:r>
          </a:p>
        </p:txBody>
      </p:sp>
    </p:spTree>
    <p:extLst>
      <p:ext uri="{BB962C8B-B14F-4D97-AF65-F5344CB8AC3E}">
        <p14:creationId xmlns:p14="http://schemas.microsoft.com/office/powerpoint/2010/main" val="3923617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true"/>
          </p:cNvPicPr>
          <p:nvPr/>
        </p:nvPicPr>
        <p:blipFill>
          <a:blip r:embed="rId2"/>
          <a:stretch>
            <a:fillRect/>
          </a:stretch>
        </p:blipFill>
        <p:spPr>
          <a:xfrm>
            <a:off x="4860032" y="3429000"/>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20032" y="1916832"/>
            <a:ext cx="8280000" cy="2204864"/>
          </a:xfrm>
        </p:spPr>
        <p:txBody>
          <a:bodyPr/>
          <a:lstStyle/>
          <a:p>
            <a:pPr marL="0" indent="0" algn="just">
              <a:lnSpc>
                <a:spcPct val="110000"/>
              </a:lnSpc>
              <a:spcAft>
                <a:spcPts val="800"/>
              </a:spcAft>
              <a:buNone/>
            </a:pPr>
            <a:r>
              <a:rPr lang="cs-CZ" sz="2000" b="true" dirty="false">
                <a:solidFill>
                  <a:schemeClr val="accent1"/>
                </a:solidFill>
                <a:latin typeface="Arial" panose="020B0604020202020204" pitchFamily="34" charset="0"/>
              </a:rPr>
              <a:t>Proces hodnocení a výběru projektů </a:t>
            </a:r>
            <a:r>
              <a:rPr lang="cs-CZ" sz="2000" b="true" dirty="false">
                <a:latin typeface="Arial" panose="020B0604020202020204" pitchFamily="34" charset="0"/>
              </a:rPr>
              <a:t>ve výzvě č. 067 obsahuje </a:t>
            </a:r>
            <a:r>
              <a:rPr lang="cs-CZ" sz="2000" b="true" dirty="false">
                <a:solidFill>
                  <a:schemeClr val="accent1"/>
                </a:solidFill>
                <a:latin typeface="Arial" panose="020B0604020202020204" pitchFamily="34" charset="0"/>
              </a:rPr>
              <a:t>tyto fáze hodnocení:</a:t>
            </a:r>
          </a:p>
          <a:p>
            <a:pPr marL="1071563" indent="-431800" algn="just">
              <a:lnSpc>
                <a:spcPct val="110000"/>
              </a:lnSpc>
              <a:spcAft>
                <a:spcPts val="800"/>
              </a:spcAft>
              <a:buFont typeface="+mj-lt"/>
              <a:buAutoNum type="arabicPeriod"/>
            </a:pPr>
            <a:r>
              <a:rPr lang="cs-CZ" sz="1800" dirty="false">
                <a:solidFill>
                  <a:schemeClr val="accent1"/>
                </a:solidFill>
                <a:latin typeface="Arial" panose="020B0604020202020204" pitchFamily="34" charset="0"/>
              </a:rPr>
              <a:t>Hodnocení přijatelnosti a formálních náležitostí</a:t>
            </a:r>
          </a:p>
          <a:p>
            <a:pPr marL="1071563" indent="-431800" algn="just">
              <a:lnSpc>
                <a:spcPct val="110000"/>
              </a:lnSpc>
              <a:spcAft>
                <a:spcPts val="800"/>
              </a:spcAft>
              <a:buFont typeface="+mj-lt"/>
              <a:buAutoNum type="arabicPeriod"/>
            </a:pPr>
            <a:r>
              <a:rPr lang="cs-CZ" sz="1800">
                <a:solidFill>
                  <a:schemeClr val="accent1"/>
                </a:solidFill>
                <a:latin typeface="Arial" panose="020B0604020202020204" pitchFamily="34" charset="0"/>
              </a:rPr>
              <a:t>Věcné hodnocení - </a:t>
            </a:r>
            <a:r>
              <a:rPr lang="cs-CZ" sz="1800" b="true">
                <a:solidFill>
                  <a:schemeClr val="accent1"/>
                </a:solidFill>
                <a:latin typeface="Arial" panose="020B0604020202020204" pitchFamily="34" charset="0"/>
              </a:rPr>
              <a:t>hodnotící komise</a:t>
            </a:r>
            <a:endParaRPr lang="cs-CZ" sz="1800" dirty="false">
              <a:solidFill>
                <a:schemeClr val="accent1"/>
              </a:solidFill>
              <a:latin typeface="Arial" panose="020B0604020202020204" pitchFamily="34" charset="0"/>
            </a:endParaRPr>
          </a:p>
          <a:p>
            <a:pPr marL="176213" indent="0" algn="just">
              <a:lnSpc>
                <a:spcPct val="110000"/>
              </a:lnSpc>
              <a:spcAft>
                <a:spcPts val="800"/>
              </a:spcAft>
              <a:buNone/>
            </a:pPr>
            <a:endParaRPr lang="cs-CZ" sz="1800" b="false" i="false" u="none" strike="noStrike" baseline="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3077725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3E76FF-2BA5-BEB9-C2AB-754E16A3C20D}"/>
              </a:ext>
            </a:extLst>
          </p:cNvPr>
          <p:cNvSpPr>
            <a:spLocks noGrp="true"/>
          </p:cNvSpPr>
          <p:nvPr>
            <p:ph type="title"/>
          </p:nvPr>
        </p:nvSpPr>
        <p:spPr/>
        <p:txBody>
          <a:bodyPr/>
          <a:lstStyle/>
          <a:p>
            <a:r>
              <a:rPr lang="cs-CZ" dirty="false"/>
              <a:t>Hodnocení přijatelnosti </a:t>
            </a:r>
            <a:br>
              <a:rPr lang="cs-CZ" dirty="false"/>
            </a:br>
            <a:r>
              <a:rPr lang="cs-CZ" dirty="false"/>
              <a:t>a formálních náležitostí</a:t>
            </a:r>
          </a:p>
        </p:txBody>
      </p:sp>
      <p:sp>
        <p:nvSpPr>
          <p:cNvPr id="3" name="Zástupný obsah 2">
            <a:extLst>
              <a:ext uri="{FF2B5EF4-FFF2-40B4-BE49-F238E27FC236}">
                <a16:creationId xmlns:a16="http://schemas.microsoft.com/office/drawing/2014/main" id="{855FE64F-1841-7AA4-5FC5-CB9B34F7053E}"/>
              </a:ext>
            </a:extLst>
          </p:cNvPr>
          <p:cNvSpPr>
            <a:spLocks noGrp="true"/>
          </p:cNvSpPr>
          <p:nvPr>
            <p:ph idx="1"/>
          </p:nvPr>
        </p:nvSpPr>
        <p:spPr>
          <a:xfrm>
            <a:off x="360000" y="1340768"/>
            <a:ext cx="8424000" cy="5175232"/>
          </a:xfrm>
        </p:spPr>
        <p:txBody>
          <a:bodyPr/>
          <a:lstStyle/>
          <a:p>
            <a:pPr marL="0" indent="0" algn="just">
              <a:lnSpc>
                <a:spcPct val="100000"/>
              </a:lnSpc>
              <a:buNone/>
            </a:pPr>
            <a:r>
              <a:rPr lang="cs-CZ" sz="1800" b="true" dirty="false">
                <a:solidFill>
                  <a:schemeClr val="accent1"/>
                </a:solidFill>
                <a:latin typeface="Arial" panose="020B0604020202020204" pitchFamily="34" charset="0"/>
              </a:rPr>
              <a:t>Cílem hodnocení přijatelnosti a formálních náležitostí </a:t>
            </a:r>
            <a:r>
              <a:rPr lang="cs-CZ" sz="1800" dirty="false">
                <a:solidFill>
                  <a:schemeClr val="accent1"/>
                </a:solidFill>
                <a:latin typeface="Arial" panose="020B0604020202020204" pitchFamily="34" charset="0"/>
              </a:rPr>
              <a:t>je zejména posouzení základních věcných požadavků kladených na projekt v příslušné výzvě a naplnění nezbytných administrativních požadavků.</a:t>
            </a:r>
          </a:p>
          <a:p>
            <a:pPr marL="0" indent="0" algn="just">
              <a:lnSpc>
                <a:spcPct val="100000"/>
              </a:lnSpc>
              <a:buNone/>
            </a:pPr>
            <a:r>
              <a:rPr lang="cs-CZ" sz="1800" b="true" dirty="false">
                <a:solidFill>
                  <a:schemeClr val="accent1"/>
                </a:solidFill>
                <a:latin typeface="Arial" panose="020B0604020202020204" pitchFamily="34" charset="0"/>
              </a:rPr>
              <a:t>Kritéria hodnocení přijatelnosti: </a:t>
            </a:r>
            <a:r>
              <a:rPr lang="cs-CZ" sz="1800" dirty="false">
                <a:solidFill>
                  <a:schemeClr val="accent1"/>
                </a:solidFill>
                <a:latin typeface="Arial" panose="020B0604020202020204" pitchFamily="34" charset="0"/>
              </a:rPr>
              <a:t>oprávněnost žadatele, partnerství, cílové skupiny, celkové způsobilé výdaje, aktivity, horizontální principy, trestní bezúhonnost.</a:t>
            </a:r>
          </a:p>
          <a:p>
            <a:pPr marL="0" indent="0" algn="just">
              <a:lnSpc>
                <a:spcPct val="100000"/>
              </a:lnSpc>
              <a:spcAft>
                <a:spcPts val="1800"/>
              </a:spcAft>
              <a:buNone/>
            </a:pPr>
            <a:r>
              <a:rPr lang="cs-CZ" sz="1800" b="true" dirty="false">
                <a:solidFill>
                  <a:schemeClr val="accent1"/>
                </a:solidFill>
                <a:latin typeface="Arial" panose="020B0604020202020204" pitchFamily="34" charset="0"/>
              </a:rPr>
              <a:t>Kritéria formálních náležitostí:</a:t>
            </a:r>
            <a:r>
              <a:rPr lang="cs-CZ" sz="1800" dirty="false">
                <a:solidFill>
                  <a:schemeClr val="accent1"/>
                </a:solidFill>
                <a:latin typeface="Arial" panose="020B0604020202020204" pitchFamily="34" charset="0"/>
              </a:rPr>
              <a:t> úplnost a forma žádosti, podpis žádosti.</a:t>
            </a:r>
            <a:endParaRPr lang="cs-CZ" sz="1600" dirty="false">
              <a:solidFill>
                <a:schemeClr val="accent1"/>
              </a:solidFill>
              <a:latin typeface="Arial" panose="020B0604020202020204" pitchFamily="34" charset="0"/>
            </a:endParaRPr>
          </a:p>
          <a:p>
            <a:pPr marL="0" indent="0" algn="just">
              <a:lnSpc>
                <a:spcPct val="100000"/>
              </a:lnSpc>
              <a:buNone/>
            </a:pPr>
            <a:r>
              <a:rPr lang="cs-CZ" sz="1800" b="true" dirty="false">
                <a:solidFill>
                  <a:schemeClr val="accent1"/>
                </a:solidFill>
                <a:latin typeface="Arial" panose="020B0604020202020204" pitchFamily="34" charset="0"/>
              </a:rPr>
              <a:t>Časté chyby:</a:t>
            </a:r>
          </a:p>
          <a:p>
            <a:pPr lvl="1" algn="just">
              <a:lnSpc>
                <a:spcPct val="100000"/>
              </a:lnSpc>
            </a:pPr>
            <a:r>
              <a:rPr lang="cs-CZ" sz="1600" dirty="false">
                <a:solidFill>
                  <a:schemeClr val="accent1"/>
                </a:solidFill>
                <a:latin typeface="Arial" panose="020B0604020202020204" pitchFamily="34" charset="0"/>
              </a:rPr>
              <a:t>chybějící či chybně vyplněné přílohy, </a:t>
            </a:r>
          </a:p>
          <a:p>
            <a:pPr lvl="1" algn="just">
              <a:lnSpc>
                <a:spcPct val="100000"/>
              </a:lnSpc>
            </a:pPr>
            <a:r>
              <a:rPr lang="cs-CZ" sz="1600" dirty="false">
                <a:solidFill>
                  <a:schemeClr val="accent1"/>
                </a:solidFill>
                <a:latin typeface="Arial" panose="020B0604020202020204" pitchFamily="34" charset="0"/>
              </a:rPr>
              <a:t>chybějící plná moc nebo její chybná forma, </a:t>
            </a:r>
          </a:p>
          <a:p>
            <a:pPr lvl="1" algn="just">
              <a:lnSpc>
                <a:spcPct val="100000"/>
              </a:lnSpc>
            </a:pPr>
            <a:r>
              <a:rPr lang="cs-CZ" sz="1600" dirty="false">
                <a:solidFill>
                  <a:schemeClr val="accent1"/>
                </a:solidFill>
                <a:latin typeface="Arial" panose="020B0604020202020204" pitchFamily="34" charset="0"/>
              </a:rPr>
              <a:t>KA nejsou zcela v souladu s výzvou,</a:t>
            </a:r>
          </a:p>
          <a:p>
            <a:pPr lvl="1" algn="just">
              <a:lnSpc>
                <a:spcPct val="100000"/>
              </a:lnSpc>
            </a:pPr>
            <a:r>
              <a:rPr lang="cs-CZ" sz="1600" dirty="false">
                <a:solidFill>
                  <a:schemeClr val="accent1"/>
                </a:solidFill>
                <a:latin typeface="Arial" panose="020B0604020202020204" pitchFamily="34" charset="0"/>
              </a:rPr>
              <a:t>nekompletní výčet CS,</a:t>
            </a:r>
          </a:p>
          <a:p>
            <a:pPr lvl="1" algn="just">
              <a:lnSpc>
                <a:spcPct val="100000"/>
              </a:lnSpc>
            </a:pPr>
            <a:r>
              <a:rPr lang="cs-CZ" sz="1600" dirty="false">
                <a:solidFill>
                  <a:schemeClr val="accent1"/>
                </a:solidFill>
                <a:latin typeface="Arial" panose="020B0604020202020204" pitchFamily="34" charset="0"/>
              </a:rPr>
              <a:t>(ne)adekvátnost horizontálních principů, </a:t>
            </a:r>
          </a:p>
          <a:p>
            <a:pPr lvl="1" algn="just">
              <a:lnSpc>
                <a:spcPct val="100000"/>
              </a:lnSpc>
            </a:pPr>
            <a:r>
              <a:rPr lang="cs-CZ" sz="1600" dirty="false">
                <a:solidFill>
                  <a:schemeClr val="accent1"/>
                </a:solidFill>
                <a:latin typeface="Arial" panose="020B0604020202020204" pitchFamily="34" charset="0"/>
              </a:rPr>
              <a:t>nesprávná forma partnerství.</a:t>
            </a:r>
          </a:p>
          <a:p>
            <a:pPr algn="just">
              <a:lnSpc>
                <a:spcPct val="100000"/>
              </a:lnSpc>
            </a:pPr>
            <a:endParaRPr lang="cs-CZ" sz="1600" dirty="false">
              <a:solidFill>
                <a:schemeClr val="accent1"/>
              </a:solidFill>
              <a:latin typeface="Arial" panose="020B0604020202020204" pitchFamily="34" charset="0"/>
            </a:endParaRPr>
          </a:p>
          <a:p>
            <a:pPr marL="0" indent="0" algn="just">
              <a:lnSpc>
                <a:spcPct val="100000"/>
              </a:lnSpc>
              <a:buNone/>
            </a:pPr>
            <a:endParaRPr lang="cs-CZ" sz="1600" dirty="false">
              <a:solidFill>
                <a:schemeClr val="accent1"/>
              </a:solidFill>
              <a:latin typeface="Arial" panose="020B0604020202020204" pitchFamily="34" charset="0"/>
            </a:endParaRPr>
          </a:p>
          <a:p>
            <a:pPr marL="0" indent="0" algn="just">
              <a:lnSpc>
                <a:spcPct val="100000"/>
              </a:lnSpc>
              <a:buNone/>
            </a:pPr>
            <a:endParaRPr lang="cs-CZ" sz="1600" dirty="false">
              <a:solidFill>
                <a:schemeClr val="accent1"/>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C88EA4D9-7E5E-9ADB-9EC8-DD844E4D0291}"/>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2722381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105A76-E52C-7AEC-0C0D-5C3CF3B0EF7C}"/>
              </a:ext>
            </a:extLst>
          </p:cNvPr>
          <p:cNvSpPr>
            <a:spLocks noGrp="true"/>
          </p:cNvSpPr>
          <p:nvPr>
            <p:ph type="title"/>
          </p:nvPr>
        </p:nvSpPr>
        <p:spPr/>
        <p:txBody>
          <a:bodyPr/>
          <a:lstStyle/>
          <a:p>
            <a:r>
              <a:rPr lang="cs-CZ" dirty="false"/>
              <a:t>Věcné hodnocení</a:t>
            </a:r>
          </a:p>
        </p:txBody>
      </p:sp>
      <p:sp>
        <p:nvSpPr>
          <p:cNvPr id="3" name="Zástupný obsah 2">
            <a:extLst>
              <a:ext uri="{FF2B5EF4-FFF2-40B4-BE49-F238E27FC236}">
                <a16:creationId xmlns:a16="http://schemas.microsoft.com/office/drawing/2014/main" id="{92D18DDA-BA62-4559-B7E8-9250DD12AD6A}"/>
              </a:ext>
            </a:extLst>
          </p:cNvPr>
          <p:cNvSpPr>
            <a:spLocks noGrp="true"/>
          </p:cNvSpPr>
          <p:nvPr>
            <p:ph idx="1"/>
          </p:nvPr>
        </p:nvSpPr>
        <p:spPr>
          <a:xfrm>
            <a:off x="540000" y="2348880"/>
            <a:ext cx="8064000" cy="3771120"/>
          </a:xfrm>
        </p:spPr>
        <p:txBody>
          <a:bodyPr/>
          <a:lstStyle/>
          <a:p>
            <a:pPr marL="0" indent="0" algn="ctr">
              <a:buNone/>
            </a:pPr>
            <a:r>
              <a:rPr lang="cs-CZ" sz="2400" b="true" i="false" u="none" strike="noStrike" baseline="0" dirty="false">
                <a:solidFill>
                  <a:schemeClr val="accent1"/>
                </a:solidFill>
                <a:latin typeface="Arial" panose="020B0604020202020204" pitchFamily="34" charset="0"/>
              </a:rPr>
              <a:t>Cílem věcného hodnocení </a:t>
            </a:r>
            <a:r>
              <a:rPr lang="cs-CZ" sz="2400" b="false" i="false" u="none" strike="noStrike" baseline="0" dirty="false">
                <a:solidFill>
                  <a:schemeClr val="accent1"/>
                </a:solidFill>
                <a:latin typeface="Arial" panose="020B0604020202020204" pitchFamily="34" charset="0"/>
              </a:rPr>
              <a:t>projektů je vyhodnotit </a:t>
            </a:r>
            <a:r>
              <a:rPr lang="cs-CZ" sz="2400" b="true" i="false" u="none" strike="noStrike" baseline="0" dirty="false">
                <a:solidFill>
                  <a:schemeClr val="accent1"/>
                </a:solidFill>
                <a:latin typeface="Arial" panose="020B0604020202020204" pitchFamily="34" charset="0"/>
              </a:rPr>
              <a:t>potřebnost a kvalitu projektů</a:t>
            </a:r>
            <a:r>
              <a:rPr lang="cs-CZ" sz="2400" b="false" i="false" u="none" strike="noStrike" baseline="0" dirty="false">
                <a:solidFill>
                  <a:schemeClr val="accent1"/>
                </a:solidFill>
                <a:latin typeface="Arial" panose="020B0604020202020204" pitchFamily="34" charset="0"/>
              </a:rPr>
              <a:t>. Žádosti o podporu jsou hodnoceny </a:t>
            </a:r>
            <a:r>
              <a:rPr lang="cs-CZ" sz="2400" b="true" i="false" u="none" strike="noStrike" baseline="0" dirty="false">
                <a:solidFill>
                  <a:schemeClr val="accent1"/>
                </a:solidFill>
                <a:latin typeface="Arial" panose="020B0604020202020204" pitchFamily="34" charset="0"/>
              </a:rPr>
              <a:t>externími hodnotiteli </a:t>
            </a:r>
            <a:r>
              <a:rPr lang="cs-CZ" sz="2400" b="false" i="false" u="none" strike="noStrike" baseline="0" dirty="false">
                <a:solidFill>
                  <a:schemeClr val="accent1"/>
                </a:solidFill>
                <a:latin typeface="Arial" panose="020B0604020202020204" pitchFamily="34" charset="0"/>
              </a:rPr>
              <a:t>podle předem stanovených kritérií.</a:t>
            </a:r>
            <a:endParaRPr lang="cs-CZ" dirty="false"/>
          </a:p>
        </p:txBody>
      </p:sp>
      <p:sp>
        <p:nvSpPr>
          <p:cNvPr id="4" name="Zástupný symbol pro číslo snímku 3">
            <a:extLst>
              <a:ext uri="{FF2B5EF4-FFF2-40B4-BE49-F238E27FC236}">
                <a16:creationId xmlns:a16="http://schemas.microsoft.com/office/drawing/2014/main" id="{6CFBFD51-41BD-9654-5CAC-289E2605BEB2}"/>
              </a:ext>
            </a:extLst>
          </p:cNvPr>
          <p:cNvSpPr>
            <a:spLocks noGrp="true"/>
          </p:cNvSpPr>
          <p:nvPr>
            <p:ph type="sldNum" sz="quarter" idx="12"/>
          </p:nvPr>
        </p:nvSpPr>
        <p:spPr/>
        <p:txBody>
          <a:bodyPr/>
          <a:lstStyle/>
          <a:p>
            <a:fld id="{479BF083-4774-43B1-9AB0-5CC1AC5DD8EE}" type="slidenum">
              <a:rPr lang="cs-CZ" smtClean="false"/>
              <a:pPr/>
              <a:t>47</a:t>
            </a:fld>
            <a:endParaRPr lang="cs-CZ" dirty="false"/>
          </a:p>
        </p:txBody>
      </p:sp>
      <p:pic>
        <p:nvPicPr>
          <p:cNvPr id="5" name="Obrázek 4">
            <a:extLst>
              <a:ext uri="{FF2B5EF4-FFF2-40B4-BE49-F238E27FC236}">
                <a16:creationId xmlns:a16="http://schemas.microsoft.com/office/drawing/2014/main" id="{6C98988D-2E9F-0537-C32D-1FFE0AFEF176}"/>
              </a:ext>
            </a:extLst>
          </p:cNvPr>
          <p:cNvPicPr>
            <a:picLocks noChangeAspect="true"/>
          </p:cNvPicPr>
          <p:nvPr/>
        </p:nvPicPr>
        <p:blipFill>
          <a:blip r:embed="rId2"/>
          <a:stretch>
            <a:fillRect/>
          </a:stretch>
        </p:blipFill>
        <p:spPr>
          <a:xfrm>
            <a:off x="3367935" y="4234440"/>
            <a:ext cx="2408129" cy="865707"/>
          </a:xfrm>
          <a:prstGeom prst="rect">
            <a:avLst/>
          </a:prstGeom>
        </p:spPr>
      </p:pic>
    </p:spTree>
    <p:extLst>
      <p:ext uri="{BB962C8B-B14F-4D97-AF65-F5344CB8AC3E}">
        <p14:creationId xmlns:p14="http://schemas.microsoft.com/office/powerpoint/2010/main" val="2325311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1F7F01-BFA2-4774-311E-271472DAAF45}"/>
              </a:ext>
            </a:extLst>
          </p:cNvPr>
          <p:cNvSpPr>
            <a:spLocks noGrp="true"/>
          </p:cNvSpPr>
          <p:nvPr>
            <p:ph type="title"/>
          </p:nvPr>
        </p:nvSpPr>
        <p:spPr/>
        <p:txBody>
          <a:bodyPr/>
          <a:lstStyle/>
          <a:p>
            <a:r>
              <a:rPr lang="cs-CZ" dirty="false"/>
              <a:t>1. Vymezení problému a cílové skupiny 						</a:t>
            </a:r>
            <a:r>
              <a:rPr lang="cs-CZ" sz="2000" dirty="false"/>
              <a:t>(1/2)</a:t>
            </a:r>
            <a:endParaRPr lang="cs-CZ" dirty="false"/>
          </a:p>
        </p:txBody>
      </p:sp>
      <p:sp>
        <p:nvSpPr>
          <p:cNvPr id="3" name="Zástupný obsah 2">
            <a:extLst>
              <a:ext uri="{FF2B5EF4-FFF2-40B4-BE49-F238E27FC236}">
                <a16:creationId xmlns:a16="http://schemas.microsoft.com/office/drawing/2014/main" id="{ADD7FB47-C413-C5B6-21F9-F5E0F9A9B9A1}"/>
              </a:ext>
            </a:extLst>
          </p:cNvPr>
          <p:cNvSpPr>
            <a:spLocks noGrp="true"/>
          </p:cNvSpPr>
          <p:nvPr>
            <p:ph idx="1"/>
          </p:nvPr>
        </p:nvSpPr>
        <p:spPr>
          <a:xfrm>
            <a:off x="360000" y="1340768"/>
            <a:ext cx="8316456" cy="4779232"/>
          </a:xfrm>
        </p:spPr>
        <p:txBody>
          <a:bodyPr/>
          <a:lstStyle/>
          <a:p>
            <a:pPr marL="0" indent="0">
              <a:buNone/>
            </a:pPr>
            <a:r>
              <a:rPr lang="cs-CZ" sz="2200" b="true" dirty="false"/>
              <a:t>Vymezení problému</a:t>
            </a:r>
            <a:endParaRPr lang="cs-CZ" sz="2200" dirty="false"/>
          </a:p>
          <a:p>
            <a:pPr lvl="1">
              <a:lnSpc>
                <a:spcPct val="100000"/>
              </a:lnSpc>
            </a:pPr>
            <a:r>
              <a:rPr lang="cs-CZ" sz="1700" dirty="false"/>
              <a:t>Problém v žádosti dostatečně konkrétně vysvětlit, tj. identifikovat problém včetně jeho příčin a důsledků, koho se problém týká, zda a jak byl dosud řešen.</a:t>
            </a:r>
          </a:p>
          <a:p>
            <a:pPr lvl="1">
              <a:lnSpc>
                <a:spcPct val="100000"/>
              </a:lnSpc>
              <a:spcAft>
                <a:spcPts val="1200"/>
              </a:spcAft>
            </a:pPr>
            <a:r>
              <a:rPr lang="cs-CZ" sz="1700" dirty="false"/>
              <a:t>Uvedené skutečnosti podložit aktuálními informacemi z ověřitelných zdrojů, provést situační analýzu, analýzu potřeb CS, zasadit problém do kontextu.</a:t>
            </a:r>
          </a:p>
          <a:p>
            <a:pPr marL="0" lvl="1" indent="0">
              <a:buNone/>
            </a:pPr>
            <a:r>
              <a:rPr lang="cs-CZ" sz="1800" b="true" dirty="false"/>
              <a:t>Časté chyby:</a:t>
            </a:r>
          </a:p>
          <a:p>
            <a:pPr lvl="1">
              <a:lnSpc>
                <a:spcPct val="100000"/>
              </a:lnSpc>
            </a:pPr>
            <a:r>
              <a:rPr lang="cs-CZ" sz="1700" dirty="false"/>
              <a:t>příliš obecné vymezení problému, např. situační analýza vztažena na celou ČR, přestože projekt má být realizován v konkrétní lokalitě,</a:t>
            </a:r>
          </a:p>
          <a:p>
            <a:pPr lvl="1"/>
            <a:r>
              <a:rPr lang="cs-CZ" sz="1700" dirty="false"/>
              <a:t>nedostatečně podložené a nekonkrétní informace,</a:t>
            </a:r>
          </a:p>
          <a:p>
            <a:pPr lvl="1">
              <a:lnSpc>
                <a:spcPct val="100000"/>
              </a:lnSpc>
            </a:pPr>
            <a:r>
              <a:rPr lang="cs-CZ" sz="1700" dirty="false"/>
              <a:t>nelogické zaměření projektu na více lokalit nebo několik různorodých CS, nedostatek relevantních podkladů a zdůvodnění.</a:t>
            </a:r>
            <a:r>
              <a:rPr lang="cs-CZ" sz="1600" dirty="false"/>
              <a:t>		                                                                                                                                          </a:t>
            </a:r>
            <a:endParaRPr lang="cs-CZ" sz="1600" dirty="false">
              <a:solidFill>
                <a:srgbClr val="FF0000"/>
              </a:solidFill>
            </a:endParaRPr>
          </a:p>
          <a:p>
            <a:pPr lvl="1"/>
            <a:endParaRPr lang="cs-CZ" sz="1800" dirty="false"/>
          </a:p>
          <a:p>
            <a:pPr marL="342900" lvl="1" indent="-342900"/>
            <a:endParaRPr lang="cs-CZ" dirty="false"/>
          </a:p>
        </p:txBody>
      </p:sp>
      <p:pic>
        <p:nvPicPr>
          <p:cNvPr id="5" name="Obrázek 4">
            <a:extLst>
              <a:ext uri="{FF2B5EF4-FFF2-40B4-BE49-F238E27FC236}">
                <a16:creationId xmlns:a16="http://schemas.microsoft.com/office/drawing/2014/main" id="{E38603E1-60C9-0641-2396-D7922CFE5832}"/>
              </a:ext>
            </a:extLst>
          </p:cNvPr>
          <p:cNvPicPr>
            <a:picLocks noChangeAspect="true"/>
          </p:cNvPicPr>
          <p:nvPr/>
        </p:nvPicPr>
        <p:blipFill>
          <a:blip r:embed="rId3">
            <a:alphaModFix/>
            <a:extLst>
              <a:ext uri="{BEBA8EAE-BF5A-486C-A8C5-ECC9F3942E4B}">
                <a14:imgProps xmlns:a14="http://schemas.microsoft.com/office/drawing/2010/main">
                  <a14:imgLayer r:embed="rId4">
                    <a14:imgEffect>
                      <a14:colorTemperature colorTemp="6256"/>
                    </a14:imgEffect>
                  </a14:imgLayer>
                </a14:imgProps>
              </a:ext>
            </a:extLst>
          </a:blip>
          <a:stretch>
            <a:fillRect/>
          </a:stretch>
        </p:blipFill>
        <p:spPr>
          <a:xfrm>
            <a:off x="6660232" y="4986174"/>
            <a:ext cx="1872208" cy="1638182"/>
          </a:xfrm>
          <a:prstGeom prst="rect">
            <a:avLst/>
          </a:prstGeom>
          <a:gradFill>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true"/>
          </a:gradFill>
          <a:effectLst>
            <a:softEdge rad="127000"/>
          </a:effectLst>
        </p:spPr>
      </p:pic>
      <p:sp>
        <p:nvSpPr>
          <p:cNvPr id="4" name="Zástupný symbol pro číslo snímku 3">
            <a:extLst>
              <a:ext uri="{FF2B5EF4-FFF2-40B4-BE49-F238E27FC236}">
                <a16:creationId xmlns:a16="http://schemas.microsoft.com/office/drawing/2014/main" id="{7F3ECFF0-90E4-C507-F07A-FF6522B7977B}"/>
              </a:ext>
            </a:extLst>
          </p:cNvPr>
          <p:cNvSpPr>
            <a:spLocks noGrp="true"/>
          </p:cNvSpPr>
          <p:nvPr>
            <p:ph type="sldNum" sz="quarter" idx="12"/>
          </p:nvPr>
        </p:nvSpPr>
        <p:spPr/>
        <p:txBody>
          <a:bodyPr/>
          <a:lstStyle/>
          <a:p>
            <a:fld id="{479BF083-4774-43B1-9AB0-5CC1AC5DD8EE}" type="slidenum">
              <a:rPr lang="cs-CZ" smtClean="false"/>
              <a:pPr/>
              <a:t>48</a:t>
            </a:fld>
            <a:endParaRPr lang="cs-CZ" dirty="false"/>
          </a:p>
        </p:txBody>
      </p:sp>
    </p:spTree>
    <p:extLst>
      <p:ext uri="{BB962C8B-B14F-4D97-AF65-F5344CB8AC3E}">
        <p14:creationId xmlns:p14="http://schemas.microsoft.com/office/powerpoint/2010/main" val="1783187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1. Vymezení problému a cílové skupiny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59998" y="1340768"/>
            <a:ext cx="8424001" cy="5517232"/>
          </a:xfrm>
        </p:spPr>
        <p:txBody>
          <a:bodyPr/>
          <a:lstStyle/>
          <a:p>
            <a:pPr marL="0" indent="0" algn="just">
              <a:lnSpc>
                <a:spcPct val="100000"/>
              </a:lnSpc>
              <a:spcBef>
                <a:spcPts val="300"/>
              </a:spcBef>
              <a:spcAft>
                <a:spcPts val="300"/>
              </a:spcAft>
              <a:buNone/>
            </a:pPr>
            <a:r>
              <a:rPr lang="cs-CZ" sz="2200" b="true" dirty="false">
                <a:latin typeface="Arial" panose="020B0604020202020204" pitchFamily="34" charset="0"/>
                <a:ea typeface="Calibri" panose="020F0502020204030204" pitchFamily="34" charset="0"/>
              </a:rPr>
              <a:t>Cílové skupiny (CS)</a:t>
            </a:r>
          </a:p>
          <a:p>
            <a:pPr lvl="1" algn="just">
              <a:lnSpc>
                <a:spcPct val="100000"/>
              </a:lnSpc>
            </a:pPr>
            <a:r>
              <a:rPr lang="cs-CZ" sz="1700" dirty="false">
                <a:latin typeface="Arial" panose="020B0604020202020204" pitchFamily="34" charset="0"/>
                <a:ea typeface="Calibri" panose="020F0502020204030204" pitchFamily="34" charset="0"/>
              </a:rPr>
              <a:t>Vybrat všechny relevantní CS, které budou v projektu zapojeny a jejichž podpora řeší identifikovaný problém.</a:t>
            </a:r>
          </a:p>
          <a:p>
            <a:pPr lvl="1" algn="just">
              <a:lnSpc>
                <a:spcPct val="100000"/>
              </a:lnSpc>
            </a:pPr>
            <a:r>
              <a:rPr lang="cs-CZ" sz="1700" dirty="false">
                <a:latin typeface="Arial" panose="020B0604020202020204" pitchFamily="34" charset="0"/>
                <a:ea typeface="Calibri" panose="020F0502020204030204" pitchFamily="34" charset="0"/>
              </a:rPr>
              <a:t>Popsat/analyzovat potřeby CS, její strukturu a velikost, způsob zapojení </a:t>
            </a:r>
            <a:br>
              <a:rPr lang="cs-CZ" sz="1700" dirty="false">
                <a:latin typeface="Arial" panose="020B0604020202020204" pitchFamily="34" charset="0"/>
                <a:ea typeface="Calibri" panose="020F0502020204030204" pitchFamily="34" charset="0"/>
              </a:rPr>
            </a:br>
            <a:r>
              <a:rPr lang="cs-CZ" sz="1700" dirty="false">
                <a:latin typeface="Arial" panose="020B0604020202020204" pitchFamily="34" charset="0"/>
                <a:ea typeface="Calibri" panose="020F0502020204030204" pitchFamily="34" charset="0"/>
              </a:rPr>
              <a:t>do projektu – ve vztahu k lokalitě realizace projektu.</a:t>
            </a:r>
          </a:p>
          <a:p>
            <a:pPr lvl="1" algn="just">
              <a:lnSpc>
                <a:spcPct val="100000"/>
              </a:lnSpc>
            </a:pPr>
            <a:endParaRPr lang="cs-CZ" sz="600" dirty="false">
              <a:latin typeface="Arial" panose="020B0604020202020204" pitchFamily="34" charset="0"/>
              <a:ea typeface="Calibri" panose="020F0502020204030204" pitchFamily="34" charset="0"/>
            </a:endParaRPr>
          </a:p>
          <a:p>
            <a:pPr marL="0" indent="0">
              <a:buNone/>
            </a:pPr>
            <a:r>
              <a:rPr lang="cs-CZ" sz="1800" b="true" dirty="false"/>
              <a:t>Časté chyby:</a:t>
            </a:r>
          </a:p>
          <a:p>
            <a:pPr lvl="1" algn="just">
              <a:lnSpc>
                <a:spcPct val="100000"/>
              </a:lnSpc>
            </a:pPr>
            <a:r>
              <a:rPr lang="cs-CZ" sz="1700" dirty="false">
                <a:latin typeface="Arial" panose="020B0604020202020204" pitchFamily="34" charset="0"/>
                <a:ea typeface="Calibri" panose="020F0502020204030204" pitchFamily="34" charset="0"/>
              </a:rPr>
              <a:t>neuvedení všech CS, které budou prostřednictvím aktivit projektu podpořeny,</a:t>
            </a:r>
          </a:p>
          <a:p>
            <a:pPr lvl="1" algn="just">
              <a:lnSpc>
                <a:spcPct val="100000"/>
              </a:lnSpc>
            </a:pPr>
            <a:r>
              <a:rPr lang="cs-CZ" sz="1700" dirty="false">
                <a:latin typeface="Arial" panose="020B0604020202020204" pitchFamily="34" charset="0"/>
                <a:ea typeface="Calibri" panose="020F0502020204030204" pitchFamily="34" charset="0"/>
              </a:rPr>
              <a:t>uvedení CS, která nebude příjemcem podpory v rámci aktivit projektu,</a:t>
            </a:r>
          </a:p>
          <a:p>
            <a:pPr lvl="1" algn="just">
              <a:lnSpc>
                <a:spcPct val="100000"/>
              </a:lnSpc>
            </a:pPr>
            <a:r>
              <a:rPr lang="cs-CZ" sz="1700" dirty="false">
                <a:latin typeface="Arial" panose="020B0604020202020204" pitchFamily="34" charset="0"/>
                <a:ea typeface="Calibri" panose="020F0502020204030204" pitchFamily="34" charset="0"/>
              </a:rPr>
              <a:t>nedostatečně </a:t>
            </a:r>
            <a:r>
              <a:rPr lang="cs-CZ" sz="1700" dirty="false"/>
              <a:t>konkrétní popis jednotlivých CS:</a:t>
            </a:r>
          </a:p>
          <a:p>
            <a:pPr lvl="3">
              <a:lnSpc>
                <a:spcPct val="100000"/>
              </a:lnSpc>
              <a:spcAft>
                <a:spcPts val="0"/>
              </a:spcAft>
              <a:buFont typeface="Wingdings" panose="05000000000000000000" pitchFamily="2" charset="2"/>
              <a:buChar char="§"/>
            </a:pPr>
            <a:r>
              <a:rPr lang="cs-CZ" sz="1600" dirty="false"/>
              <a:t>potřeby,</a:t>
            </a:r>
          </a:p>
          <a:p>
            <a:pPr lvl="3">
              <a:lnSpc>
                <a:spcPct val="100000"/>
              </a:lnSpc>
              <a:spcAft>
                <a:spcPts val="0"/>
              </a:spcAft>
              <a:buFont typeface="Wingdings" panose="05000000000000000000" pitchFamily="2" charset="2"/>
              <a:buChar char="§"/>
            </a:pPr>
            <a:r>
              <a:rPr lang="cs-CZ" sz="1600" dirty="false"/>
              <a:t>způsob zapojení do projektu,</a:t>
            </a:r>
          </a:p>
          <a:p>
            <a:pPr lvl="3">
              <a:lnSpc>
                <a:spcPct val="100000"/>
              </a:lnSpc>
              <a:spcAft>
                <a:spcPts val="0"/>
              </a:spcAft>
              <a:buFont typeface="Wingdings" panose="05000000000000000000" pitchFamily="2" charset="2"/>
              <a:buChar char="§"/>
            </a:pPr>
            <a:r>
              <a:rPr lang="cs-CZ" sz="1600" dirty="false"/>
              <a:t>kvantifikace a struktura, věkové rozpětí CS (zejména u dětí),</a:t>
            </a:r>
          </a:p>
          <a:p>
            <a:pPr lvl="3">
              <a:lnSpc>
                <a:spcPct val="100000"/>
              </a:lnSpc>
              <a:spcAft>
                <a:spcPts val="0"/>
              </a:spcAft>
              <a:buFont typeface="Wingdings" panose="05000000000000000000" pitchFamily="2" charset="2"/>
              <a:buChar char="§"/>
            </a:pPr>
            <a:r>
              <a:rPr lang="cs-CZ" sz="1600" dirty="false"/>
              <a:t>popis CS obecně za celou ČR namísto ve vazbě na vybranou                                              lokalitu.</a:t>
            </a:r>
          </a:p>
          <a:p>
            <a:pPr algn="just">
              <a:lnSpc>
                <a:spcPct val="100000"/>
              </a:lnSpc>
              <a:spcBef>
                <a:spcPts val="300"/>
              </a:spcBef>
              <a:spcAft>
                <a:spcPts val="300"/>
              </a:spcAft>
            </a:pPr>
            <a:endParaRPr lang="cs-CZ" sz="1600" dirty="false">
              <a:effectLst/>
              <a:latin typeface="Arial" panose="020B0604020202020204" pitchFamily="34" charset="0"/>
              <a:ea typeface="Calibri" panose="020F0502020204030204" pitchFamily="34" charset="0"/>
            </a:endParaRPr>
          </a:p>
          <a:p>
            <a:pPr algn="just">
              <a:lnSpc>
                <a:spcPct val="100000"/>
              </a:lnSpc>
              <a:spcAft>
                <a:spcPts val="0"/>
              </a:spcAft>
            </a:pPr>
            <a:endParaRPr lang="cs-CZ" sz="1600" dirty="false">
              <a:effectLst/>
              <a:latin typeface="Arial" panose="020B0604020202020204" pitchFamily="34" charset="0"/>
              <a:ea typeface="Calibri" panose="020F0502020204030204" pitchFamily="34" charset="0"/>
            </a:endParaRPr>
          </a:p>
          <a:p>
            <a:pPr marL="0" indent="0" algn="just">
              <a:lnSpc>
                <a:spcPct val="100000"/>
              </a:lnSpc>
              <a:buNone/>
            </a:pPr>
            <a:endParaRPr lang="cs-CZ" sz="1550" dirty="false">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87DB4D26-3982-08F7-C039-C879F5B1B11E}"/>
              </a:ext>
            </a:extLst>
          </p:cNvPr>
          <p:cNvPicPr>
            <a:picLocks noChangeAspect="true"/>
          </p:cNvPicPr>
          <p:nvPr/>
        </p:nvPicPr>
        <p:blipFill>
          <a:blip r:embed="rId3"/>
          <a:stretch>
            <a:fillRect/>
          </a:stretch>
        </p:blipFill>
        <p:spPr>
          <a:xfrm>
            <a:off x="7020272" y="4797152"/>
            <a:ext cx="1962919" cy="1556848"/>
          </a:xfrm>
          <a:prstGeom prst="rect">
            <a:avLst/>
          </a:prstGeom>
          <a:effectLst>
            <a:softEdge rad="203200"/>
          </a:effectLst>
        </p:spPr>
      </p:pic>
      <p:sp>
        <p:nvSpPr>
          <p:cNvPr id="5" name="Zástupný symbol pro číslo snímku 4">
            <a:extLst>
              <a:ext uri="{FF2B5EF4-FFF2-40B4-BE49-F238E27FC236}">
                <a16:creationId xmlns:a16="http://schemas.microsoft.com/office/drawing/2014/main" id="{1946BDD7-13B9-BD80-C991-149EFE4793CC}"/>
              </a:ext>
            </a:extLst>
          </p:cNvPr>
          <p:cNvSpPr>
            <a:spLocks noGrp="true"/>
          </p:cNvSpPr>
          <p:nvPr>
            <p:ph type="sldNum" sz="quarter" idx="12"/>
          </p:nvPr>
        </p:nvSpPr>
        <p:spPr/>
        <p:txBody>
          <a:bodyPr/>
          <a:lstStyle/>
          <a:p>
            <a:fld id="{479BF083-4774-43B1-9AB0-5CC1AC5DD8EE}" type="slidenum">
              <a:rPr lang="cs-CZ" smtClean="false"/>
              <a:pPr/>
              <a:t>49</a:t>
            </a:fld>
            <a:endParaRPr lang="cs-CZ" dirty="false"/>
          </a:p>
        </p:txBody>
      </p:sp>
    </p:spTree>
    <p:extLst>
      <p:ext uri="{BB962C8B-B14F-4D97-AF65-F5344CB8AC3E}">
        <p14:creationId xmlns:p14="http://schemas.microsoft.com/office/powerpoint/2010/main" val="325475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C5A5D861-02E9-4FD6-8B36-FECF9B05B5DB}"/>
              </a:ext>
            </a:extLst>
          </p:cNvPr>
          <p:cNvPicPr>
            <a:picLocks noChangeAspect="true"/>
          </p:cNvPicPr>
          <p:nvPr/>
        </p:nvPicPr>
        <p:blipFill rotWithShape="true">
          <a:blip r:embed="rId3"/>
          <a:srcRect l="3419" r="6418"/>
          <a:stretch/>
        </p:blipFill>
        <p:spPr>
          <a:xfrm>
            <a:off x="7161026" y="1354163"/>
            <a:ext cx="1784974" cy="1647900"/>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kumimoji="false" lang="cs-CZ" sz="3200" b="true" i="false" u="none" strike="noStrike" kern="0" cap="all" spc="0" normalizeH="false" baseline="0" noProof="false" dirty="false">
                <a:ln>
                  <a:noFill/>
                </a:ln>
                <a:solidFill>
                  <a:srgbClr val="AFDDFA"/>
                </a:solidFill>
                <a:effectLst/>
                <a:uLnTx/>
                <a:uFillTx/>
                <a:latin typeface="Arial"/>
                <a:ea typeface="+mj-ea"/>
                <a:cs typeface="+mj-cs"/>
              </a:rPr>
              <a:t>Financování - Alokace výzvy </a:t>
            </a: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467543" y="1249823"/>
            <a:ext cx="8424000" cy="5589240"/>
          </a:xfrm>
        </p:spPr>
        <p:txBody>
          <a:bodyPr/>
          <a:lstStyle/>
          <a:p>
            <a:pPr marL="0" lvl="0" indent="0">
              <a:lnSpc>
                <a:spcPct val="200000"/>
              </a:lnSpc>
              <a:buSzPts val="1200"/>
              <a:buNone/>
            </a:pPr>
            <a:r>
              <a:rPr lang="cs-CZ" sz="1800" b="true" dirty="false">
                <a:solidFill>
                  <a:schemeClr val="accent1"/>
                </a:solidFill>
                <a:effectLst/>
                <a:ea typeface="Calibri" panose="020F0502020204030204" pitchFamily="34" charset="0"/>
              </a:rPr>
              <a:t>Finanční alokace výzvy:</a:t>
            </a:r>
            <a:br>
              <a:rPr lang="cs-CZ" sz="1800" dirty="false">
                <a:solidFill>
                  <a:schemeClr val="accent1"/>
                </a:solidFill>
                <a:effectLst/>
                <a:ea typeface="Calibri" panose="020F0502020204030204" pitchFamily="34" charset="0"/>
              </a:rPr>
            </a:br>
            <a:r>
              <a:rPr lang="cs-CZ" sz="1800" b="true" dirty="false">
                <a:solidFill>
                  <a:schemeClr val="accent1"/>
                </a:solidFill>
                <a:effectLst/>
                <a:ea typeface="Calibri" panose="020F0502020204030204" pitchFamily="34" charset="0"/>
              </a:rPr>
              <a:t>200 000 000 </a:t>
            </a:r>
            <a:r>
              <a:rPr lang="cs-CZ" sz="1800" dirty="false">
                <a:solidFill>
                  <a:schemeClr val="accent1"/>
                </a:solidFill>
                <a:effectLst/>
                <a:ea typeface="Calibri" panose="020F0502020204030204" pitchFamily="34" charset="0"/>
              </a:rPr>
              <a:t>CZK, z toho</a:t>
            </a:r>
          </a:p>
          <a:p>
            <a:pPr marL="742950" lvl="1" indent="-285750" algn="just">
              <a:lnSpc>
                <a:spcPct val="100000"/>
              </a:lnSpc>
              <a:buFont typeface="Courier New" panose="02070309020205020404" pitchFamily="49" charset="0"/>
              <a:buChar char="o"/>
            </a:pPr>
            <a:r>
              <a:rPr lang="cs-CZ" sz="1800" dirty="false">
                <a:solidFill>
                  <a:schemeClr val="accent1"/>
                </a:solidFill>
                <a:effectLst/>
                <a:ea typeface="Calibri" panose="020F0502020204030204" pitchFamily="34" charset="0"/>
              </a:rPr>
              <a:t>153 470 000 CZK EU podíl, </a:t>
            </a:r>
          </a:p>
          <a:p>
            <a:pPr marL="742950" lvl="1" indent="-285750" algn="just">
              <a:lnSpc>
                <a:spcPct val="100000"/>
              </a:lnSpc>
              <a:buFont typeface="Courier New" panose="02070309020205020404" pitchFamily="49" charset="0"/>
              <a:buChar char="o"/>
            </a:pPr>
            <a:r>
              <a:rPr lang="cs-CZ" sz="1800" dirty="false">
                <a:solidFill>
                  <a:schemeClr val="accent1"/>
                </a:solidFill>
                <a:effectLst/>
                <a:ea typeface="Calibri" panose="020F0502020204030204" pitchFamily="34" charset="0"/>
              </a:rPr>
              <a:t>  46 530 000 CZK národní spolufinancování.</a:t>
            </a:r>
          </a:p>
          <a:p>
            <a:pPr marL="0" lvl="1" indent="0" algn="just">
              <a:lnSpc>
                <a:spcPct val="100000"/>
              </a:lnSpc>
              <a:spcBef>
                <a:spcPts val="0"/>
              </a:spcBef>
              <a:spcAft>
                <a:spcPts val="600"/>
              </a:spcAft>
              <a:buNone/>
              <a:tabLst>
                <a:tab pos="540385" algn="l"/>
              </a:tabLst>
            </a:pPr>
            <a:endParaRPr lang="cs-CZ" sz="1800" b="true" dirty="false">
              <a:effectLst/>
              <a:ea typeface="Times New Roman" panose="02020603050405020304" pitchFamily="18" charset="0"/>
              <a:cs typeface="Times New Roman" panose="02020603050405020304" pitchFamily="18" charset="0"/>
            </a:endParaRPr>
          </a:p>
          <a:p>
            <a:pPr marL="0" lvl="1" indent="0" algn="just">
              <a:lnSpc>
                <a:spcPct val="100000"/>
              </a:lnSpc>
              <a:spcBef>
                <a:spcPts val="0"/>
              </a:spcBef>
              <a:spcAft>
                <a:spcPts val="600"/>
              </a:spcAft>
              <a:buNone/>
              <a:tabLst>
                <a:tab pos="540385" algn="l"/>
              </a:tabLst>
            </a:pPr>
            <a:r>
              <a:rPr lang="cs-CZ" sz="1800" b="true" dirty="false">
                <a:effectLst/>
                <a:ea typeface="Times New Roman" panose="02020603050405020304" pitchFamily="18" charset="0"/>
                <a:cs typeface="Times New Roman" panose="02020603050405020304" pitchFamily="18" charset="0"/>
              </a:rPr>
              <a:t>Maximální a minimální výše celkových způsobilých výdajů projektu:</a:t>
            </a:r>
          </a:p>
          <a:p>
            <a:pPr algn="just">
              <a:lnSpc>
                <a:spcPct val="100000"/>
              </a:lnSpc>
              <a:spcBef>
                <a:spcPts val="0"/>
              </a:spcBef>
            </a:pPr>
            <a:r>
              <a:rPr lang="cs-CZ" sz="1800" dirty="false">
                <a:effectLst/>
                <a:ea typeface="Times New Roman" panose="02020603050405020304" pitchFamily="18" charset="0"/>
                <a:cs typeface="Times New Roman" panose="02020603050405020304" pitchFamily="18" charset="0"/>
              </a:rPr>
              <a:t>Minimální výše </a:t>
            </a:r>
            <a:r>
              <a:rPr lang="cs-CZ" sz="1800" dirty="false">
                <a:effectLst/>
                <a:ea typeface="Calibri" panose="020F0502020204030204" pitchFamily="34" charset="0"/>
                <a:cs typeface="Arial" panose="020B0604020202020204" pitchFamily="34" charset="0"/>
              </a:rPr>
              <a:t>celkových způsobilých výdajů projektu: </a:t>
            </a:r>
            <a:r>
              <a:rPr lang="cs-CZ" sz="1800" b="true" dirty="false">
                <a:effectLst/>
                <a:ea typeface="Calibri" panose="020F0502020204030204" pitchFamily="34" charset="0"/>
                <a:cs typeface="Arial" panose="020B0604020202020204" pitchFamily="34" charset="0"/>
              </a:rPr>
              <a:t>1.000.000</a:t>
            </a:r>
            <a:r>
              <a:rPr lang="cs-CZ" sz="1800" dirty="false">
                <a:effectLst/>
                <a:ea typeface="Calibri" panose="020F0502020204030204" pitchFamily="34" charset="0"/>
                <a:cs typeface="Arial" panose="020B0604020202020204" pitchFamily="34" charset="0"/>
              </a:rPr>
              <a:t> Kč</a:t>
            </a:r>
          </a:p>
          <a:p>
            <a:pPr algn="just">
              <a:lnSpc>
                <a:spcPct val="100000"/>
              </a:lnSpc>
              <a:spcBef>
                <a:spcPts val="0"/>
              </a:spcBef>
              <a:spcAft>
                <a:spcPts val="1800"/>
              </a:spcAft>
            </a:pPr>
            <a:r>
              <a:rPr lang="cs-CZ" sz="1800" dirty="false">
                <a:effectLst/>
                <a:ea typeface="Calibri" panose="020F0502020204030204" pitchFamily="34" charset="0"/>
                <a:cs typeface="Times New Roman" panose="02020603050405020304" pitchFamily="18" charset="0"/>
              </a:rPr>
              <a:t>Maximální </a:t>
            </a:r>
            <a:r>
              <a:rPr lang="cs-CZ" sz="1800" dirty="false">
                <a:effectLst/>
                <a:ea typeface="Calibri" panose="020F0502020204030204" pitchFamily="34" charset="0"/>
                <a:cs typeface="Arial" panose="020B0604020202020204" pitchFamily="34" charset="0"/>
              </a:rPr>
              <a:t>výše celkových způsobilých výdajů projektu: </a:t>
            </a:r>
            <a:r>
              <a:rPr lang="cs-CZ" sz="1800" b="true" dirty="false">
                <a:effectLst/>
                <a:ea typeface="Calibri" panose="020F0502020204030204" pitchFamily="34" charset="0"/>
                <a:cs typeface="Arial" panose="020B0604020202020204" pitchFamily="34" charset="0"/>
              </a:rPr>
              <a:t>10.000.000</a:t>
            </a:r>
            <a:r>
              <a:rPr lang="cs-CZ" sz="1800" dirty="false">
                <a:effectLst/>
                <a:ea typeface="Calibri" panose="020F0502020204030204" pitchFamily="34" charset="0"/>
                <a:cs typeface="Arial" panose="020B0604020202020204" pitchFamily="34" charset="0"/>
              </a:rPr>
              <a:t> Kč</a:t>
            </a:r>
          </a:p>
          <a:p>
            <a:pPr marL="0" indent="0" algn="just">
              <a:lnSpc>
                <a:spcPct val="100000"/>
              </a:lnSpc>
              <a:spcAft>
                <a:spcPts val="2000"/>
              </a:spcAft>
              <a:buNone/>
            </a:pPr>
            <a:r>
              <a:rPr lang="cs-CZ" sz="1800" b="true" dirty="false">
                <a:ea typeface="Calibri" panose="020F0502020204030204" pitchFamily="34" charset="0"/>
                <a:cs typeface="Arial" panose="020B0604020202020204" pitchFamily="34" charset="0"/>
              </a:rPr>
              <a:t>Forma financování</a:t>
            </a:r>
            <a:r>
              <a:rPr lang="cs-CZ" sz="1800" dirty="false">
                <a:ea typeface="Calibri" panose="020F0502020204030204" pitchFamily="34" charset="0"/>
                <a:cs typeface="Arial" panose="020B0604020202020204" pitchFamily="34" charset="0"/>
              </a:rPr>
              <a:t>: Ex ante</a:t>
            </a:r>
          </a:p>
          <a:p>
            <a:pPr marL="0" lvl="3" indent="0" algn="just">
              <a:lnSpc>
                <a:spcPts val="2100"/>
              </a:lnSpc>
              <a:spcBef>
                <a:spcPts val="600"/>
              </a:spcBef>
              <a:spcAft>
                <a:spcPts val="600"/>
              </a:spcAft>
              <a:buSzPct val="100000"/>
              <a:buNone/>
            </a:pPr>
            <a:r>
              <a:rPr lang="cs-CZ" sz="1800" b="false" i="false" u="none" strike="noStrike" baseline="0" dirty="false"/>
              <a:t>Podpora z OPZ+ je určena pouze na způsobilé výdaje. Při nastavování rozpočtu projektu doporučujeme řídit se tabulkou </a:t>
            </a:r>
            <a:r>
              <a:rPr lang="cs-CZ" sz="1800" b="true" dirty="false"/>
              <a:t>Obvyklé mzdy/platy pro program Operační program Zaměstnanost plus</a:t>
            </a:r>
            <a:r>
              <a:rPr lang="cs-CZ" sz="1800" dirty="false"/>
              <a:t>, která</a:t>
            </a:r>
            <a:r>
              <a:rPr lang="cs-CZ" sz="1800" b="true" dirty="false"/>
              <a:t> </a:t>
            </a:r>
            <a:r>
              <a:rPr lang="cs-CZ" sz="1800" dirty="false"/>
              <a:t>je zveřejněná na odkazu </a:t>
            </a:r>
            <a:r>
              <a:rPr lang="it-IT" sz="1800" dirty="false">
                <a:hlinkClick r:id="rId4">
                  <a:extLst>
                    <a:ext uri="{A12FA001-AC4F-418D-AE19-62706E023703}">
                      <ahyp:hlinkClr xmlns:ahyp="http://schemas.microsoft.com/office/drawing/2018/hyperlinkcolor" val="tx"/>
                    </a:ext>
                  </a:extLst>
                </a:hlinkClick>
              </a:rPr>
              <a:t>Pravidla </a:t>
            </a:r>
            <a:br>
              <a:rPr lang="cs-CZ" sz="1800" dirty="false">
                <a:hlinkClick r:id="rId4">
                  <a:extLst>
                    <a:ext uri="{A12FA001-AC4F-418D-AE19-62706E023703}">
                      <ahyp:hlinkClr xmlns:ahyp="http://schemas.microsoft.com/office/drawing/2018/hyperlinkcolor" val="tx"/>
                    </a:ext>
                  </a:extLst>
                </a:hlinkClick>
              </a:rPr>
            </a:br>
            <a:r>
              <a:rPr lang="it-IT" sz="1800" dirty="false">
                <a:hlinkClick r:id="rId4">
                  <a:extLst>
                    <a:ext uri="{A12FA001-AC4F-418D-AE19-62706E023703}">
                      <ahyp:hlinkClr xmlns:ahyp="http://schemas.microsoft.com/office/drawing/2018/hyperlinkcolor" val="tx"/>
                    </a:ext>
                  </a:extLst>
                </a:hlinkClick>
              </a:rPr>
              <a:t>pro žadatele a</a:t>
            </a:r>
            <a:r>
              <a:rPr lang="cs-CZ" sz="1800" dirty="false">
                <a:hlinkClick r:id="rId4">
                  <a:extLst>
                    <a:ext uri="{A12FA001-AC4F-418D-AE19-62706E023703}">
                      <ahyp:hlinkClr xmlns:ahyp="http://schemas.microsoft.com/office/drawing/2018/hyperlinkcolor" val="tx"/>
                    </a:ext>
                  </a:extLst>
                </a:hlinkClick>
              </a:rPr>
              <a:t> </a:t>
            </a:r>
            <a:r>
              <a:rPr lang="it-IT" sz="1800" dirty="false">
                <a:hlinkClick r:id="rId4">
                  <a:extLst>
                    <a:ext uri="{A12FA001-AC4F-418D-AE19-62706E023703}">
                      <ahyp:hlinkClr xmlns:ahyp="http://schemas.microsoft.com/office/drawing/2018/hyperlinkcolor" val="tx"/>
                    </a:ext>
                  </a:extLst>
                </a:hlinkClick>
              </a:rPr>
              <a:t>příjemce - www.esfcr.cz</a:t>
            </a:r>
            <a:r>
              <a:rPr lang="cs-CZ" sz="1800" dirty="false"/>
              <a:t>.</a:t>
            </a:r>
          </a:p>
          <a:p>
            <a:pPr>
              <a:lnSpc>
                <a:spcPct val="100000"/>
              </a:lnSpc>
              <a:spcBef>
                <a:spcPts val="0"/>
              </a:spcBef>
              <a:spcAft>
                <a:spcPts val="600"/>
              </a:spcAft>
            </a:pPr>
            <a:endParaRPr lang="cs-CZ" sz="1600" dirty="false">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6401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5159D1-4382-87CE-5B77-551DD5E39868}"/>
              </a:ext>
            </a:extLst>
          </p:cNvPr>
          <p:cNvSpPr>
            <a:spLocks noGrp="true"/>
          </p:cNvSpPr>
          <p:nvPr>
            <p:ph type="title"/>
          </p:nvPr>
        </p:nvSpPr>
        <p:spPr/>
        <p:txBody>
          <a:bodyPr/>
          <a:lstStyle/>
          <a:p>
            <a:r>
              <a:rPr lang="cs-CZ" dirty="false"/>
              <a:t>2. Cíle a konzistentnost  projektu</a:t>
            </a:r>
          </a:p>
        </p:txBody>
      </p:sp>
      <p:sp>
        <p:nvSpPr>
          <p:cNvPr id="3" name="Zástupný obsah 2">
            <a:extLst>
              <a:ext uri="{FF2B5EF4-FFF2-40B4-BE49-F238E27FC236}">
                <a16:creationId xmlns:a16="http://schemas.microsoft.com/office/drawing/2014/main" id="{AAC7992C-C51D-CE85-BB83-637E90379A68}"/>
              </a:ext>
            </a:extLst>
          </p:cNvPr>
          <p:cNvSpPr>
            <a:spLocks noGrp="true"/>
          </p:cNvSpPr>
          <p:nvPr>
            <p:ph idx="1"/>
          </p:nvPr>
        </p:nvSpPr>
        <p:spPr>
          <a:xfrm>
            <a:off x="539552" y="1567578"/>
            <a:ext cx="6120232" cy="1080000"/>
          </a:xfrm>
        </p:spPr>
        <p:txBody>
          <a:bodyPr/>
          <a:lstStyle/>
          <a:p>
            <a:pPr algn="just">
              <a:lnSpc>
                <a:spcPct val="100000"/>
              </a:lnSpc>
            </a:pPr>
            <a:r>
              <a:rPr lang="cs-CZ" sz="1600" b="true" dirty="false"/>
              <a:t>Cíl projektu </a:t>
            </a:r>
            <a:r>
              <a:rPr lang="cs-CZ" sz="1600" dirty="false"/>
              <a:t>formulovat tak, aby byl realizací projektu naplněn, aby jeho dosažení přispělo k řešení popsaného problému </a:t>
            </a:r>
            <a:br>
              <a:rPr lang="cs-CZ" sz="1600" dirty="false"/>
            </a:br>
            <a:r>
              <a:rPr lang="cs-CZ" sz="1600" dirty="false"/>
              <a:t>a v žádosti popsat změnu, které má být realizací projektu dosaženo.</a:t>
            </a:r>
          </a:p>
        </p:txBody>
      </p:sp>
      <p:pic>
        <p:nvPicPr>
          <p:cNvPr id="5" name="Obrázek 4">
            <a:extLst>
              <a:ext uri="{FF2B5EF4-FFF2-40B4-BE49-F238E27FC236}">
                <a16:creationId xmlns:a16="http://schemas.microsoft.com/office/drawing/2014/main" id="{DD104232-D0BB-56F9-CC24-D01A1E0063DF}"/>
              </a:ext>
            </a:extLst>
          </p:cNvPr>
          <p:cNvPicPr>
            <a:picLocks noChangeAspect="true"/>
          </p:cNvPicPr>
          <p:nvPr/>
        </p:nvPicPr>
        <p:blipFill>
          <a:blip r:embed="rId3"/>
          <a:stretch>
            <a:fillRect/>
          </a:stretch>
        </p:blipFill>
        <p:spPr>
          <a:xfrm>
            <a:off x="6793189" y="1196752"/>
            <a:ext cx="1967111" cy="1392449"/>
          </a:xfrm>
          <a:prstGeom prst="rect">
            <a:avLst/>
          </a:prstGeom>
          <a:effectLst>
            <a:softEdge rad="127000"/>
          </a:effectLst>
        </p:spPr>
      </p:pic>
      <p:sp>
        <p:nvSpPr>
          <p:cNvPr id="6" name="TextovéPole 5">
            <a:extLst>
              <a:ext uri="{FF2B5EF4-FFF2-40B4-BE49-F238E27FC236}">
                <a16:creationId xmlns:a16="http://schemas.microsoft.com/office/drawing/2014/main" id="{77D4A026-B18E-28BD-0A20-2EA9FC25B23B}"/>
              </a:ext>
            </a:extLst>
          </p:cNvPr>
          <p:cNvSpPr txBox="true"/>
          <p:nvPr/>
        </p:nvSpPr>
        <p:spPr>
          <a:xfrm>
            <a:off x="413360" y="2573471"/>
            <a:ext cx="8112756" cy="4216539"/>
          </a:xfrm>
          <a:prstGeom prst="rect">
            <a:avLst/>
          </a:prstGeom>
          <a:noFill/>
        </p:spPr>
        <p:txBody>
          <a:bodyPr wrap="square" rtlCol="false">
            <a:spAutoFit/>
          </a:bodyPr>
          <a:lstStyle/>
          <a:p>
            <a:pPr marL="432000" indent="-432000" algn="just">
              <a:spcAft>
                <a:spcPts val="600"/>
              </a:spcAft>
              <a:buClr>
                <a:schemeClr val="accent2"/>
              </a:buClr>
              <a:buFont typeface="Wingdings" panose="05000000000000000000" pitchFamily="2" charset="2"/>
              <a:buChar char="l"/>
            </a:pPr>
            <a:r>
              <a:rPr lang="cs-CZ" sz="1600" dirty="false"/>
              <a:t>Je doporučeno stanovovat cíle v souladu s metodikou SMART (konkrétní, měřitelné, dosažitelné, odpovídající, termínované).</a:t>
            </a:r>
          </a:p>
          <a:p>
            <a:pPr marL="432000" indent="-432000" algn="just">
              <a:spcAft>
                <a:spcPts val="600"/>
              </a:spcAft>
              <a:buClr>
                <a:schemeClr val="accent2"/>
              </a:buClr>
              <a:buFont typeface="Wingdings" panose="05000000000000000000" pitchFamily="2" charset="2"/>
              <a:buChar char="l"/>
            </a:pPr>
            <a:r>
              <a:rPr lang="cs-CZ" sz="1600" dirty="false"/>
              <a:t>V případě stanovení většího počtu dílčích cílů je důležitá jejich vzájemná provázanost.</a:t>
            </a:r>
          </a:p>
          <a:p>
            <a:pPr marL="432000" indent="-432000" algn="just">
              <a:buClr>
                <a:schemeClr val="accent2"/>
              </a:buClr>
              <a:buFont typeface="Wingdings" panose="05000000000000000000" pitchFamily="2" charset="2"/>
              <a:buChar char="l"/>
            </a:pPr>
            <a:r>
              <a:rPr lang="cs-CZ" sz="1600" dirty="false"/>
              <a:t>Důraz je kladen na vnitřní konzistentnost projektu (intervenční logika projektu), </a:t>
            </a:r>
            <a:br>
              <a:rPr lang="cs-CZ" sz="1600" dirty="false"/>
            </a:br>
            <a:r>
              <a:rPr lang="cs-CZ" sz="1600" dirty="false"/>
              <a:t>tj. klíčové aktivity musí vést k naplnění cíle projektu, a tím k řešení vymezeného problému a zlepšení situace CS.</a:t>
            </a:r>
          </a:p>
          <a:p>
            <a:pPr marL="432000" indent="-432000" algn="just">
              <a:buClr>
                <a:schemeClr val="accent2"/>
              </a:buClr>
              <a:buFont typeface="Wingdings" panose="05000000000000000000" pitchFamily="2" charset="2"/>
              <a:buChar char="l"/>
            </a:pPr>
            <a:endParaRPr lang="cs-CZ" sz="1100" dirty="false"/>
          </a:p>
          <a:p>
            <a:pPr algn="just">
              <a:spcAft>
                <a:spcPts val="600"/>
              </a:spcAft>
              <a:buClr>
                <a:schemeClr val="accent2"/>
              </a:buClr>
            </a:pPr>
            <a:r>
              <a:rPr lang="cs-CZ" b="true" dirty="false"/>
              <a:t>Časté chyby:</a:t>
            </a:r>
          </a:p>
          <a:p>
            <a:pPr marL="742950" lvl="1" indent="-285750" algn="just">
              <a:buClr>
                <a:schemeClr val="accent2"/>
              </a:buClr>
              <a:buFont typeface="Courier New" panose="02070309020205020404" pitchFamily="49" charset="0"/>
              <a:buChar char="o"/>
            </a:pPr>
            <a:r>
              <a:rPr lang="cs-CZ" sz="1600" dirty="false"/>
              <a:t>cíle nejsou SMART,</a:t>
            </a:r>
          </a:p>
          <a:p>
            <a:pPr marL="742950" lvl="1" indent="-285750" algn="just">
              <a:buClr>
                <a:schemeClr val="accent2"/>
              </a:buClr>
              <a:buFont typeface="Courier New" panose="02070309020205020404" pitchFamily="49" charset="0"/>
              <a:buChar char="o"/>
            </a:pPr>
            <a:r>
              <a:rPr lang="cs-CZ" sz="1600" dirty="false"/>
              <a:t>místo cílů jsou uvedeny aktivity, nebo výstupy aktivit,</a:t>
            </a:r>
          </a:p>
          <a:p>
            <a:pPr marL="742950" lvl="1" indent="-285750" algn="just">
              <a:buClr>
                <a:schemeClr val="accent2"/>
              </a:buClr>
              <a:buFont typeface="Courier New" panose="02070309020205020404" pitchFamily="49" charset="0"/>
              <a:buChar char="o"/>
            </a:pPr>
            <a:r>
              <a:rPr lang="cs-CZ" sz="1600" dirty="false"/>
              <a:t>nefunkční intervenční logika projektu – cíl projektu a zvolené KA nevedou k řešení problému,</a:t>
            </a:r>
          </a:p>
          <a:p>
            <a:pPr marL="742950" lvl="1" indent="-285750" algn="just">
              <a:buClr>
                <a:schemeClr val="accent2"/>
              </a:buClr>
              <a:buFont typeface="Courier New" panose="02070309020205020404" pitchFamily="49" charset="0"/>
              <a:buChar char="o"/>
            </a:pPr>
            <a:r>
              <a:rPr lang="cs-CZ" sz="1600" dirty="false"/>
              <a:t>často jsou doloženy velmi obsáhlé nepovinné přílohy, které někdy svými údaji informace z žádosti nepodporují, naopak mohou s nimi být v rozporu. </a:t>
            </a:r>
          </a:p>
          <a:p>
            <a:pPr marL="742950" lvl="1" indent="-285750" algn="just">
              <a:buClr>
                <a:schemeClr val="accent2"/>
              </a:buClr>
              <a:buFont typeface="Courier New" panose="02070309020205020404" pitchFamily="49" charset="0"/>
              <a:buChar char="o"/>
            </a:pPr>
            <a:endParaRPr lang="cs-CZ" sz="1600" dirty="false">
              <a:solidFill>
                <a:srgbClr val="FF0000"/>
              </a:solidFill>
            </a:endParaRPr>
          </a:p>
        </p:txBody>
      </p:sp>
      <p:sp>
        <p:nvSpPr>
          <p:cNvPr id="4" name="Zástupný symbol pro číslo snímku 3">
            <a:extLst>
              <a:ext uri="{FF2B5EF4-FFF2-40B4-BE49-F238E27FC236}">
                <a16:creationId xmlns:a16="http://schemas.microsoft.com/office/drawing/2014/main" id="{615CDA2D-EF1A-C4DD-0AC8-1DC7305A9672}"/>
              </a:ext>
            </a:extLst>
          </p:cNvPr>
          <p:cNvSpPr>
            <a:spLocks noGrp="true"/>
          </p:cNvSpPr>
          <p:nvPr>
            <p:ph type="sldNum" sz="quarter" idx="12"/>
          </p:nvPr>
        </p:nvSpPr>
        <p:spPr/>
        <p:txBody>
          <a:bodyPr/>
          <a:lstStyle/>
          <a:p>
            <a:fld id="{479BF083-4774-43B1-9AB0-5CC1AC5DD8EE}" type="slidenum">
              <a:rPr lang="cs-CZ" smtClean="false"/>
              <a:pPr/>
              <a:t>50</a:t>
            </a:fld>
            <a:endParaRPr lang="cs-CZ" dirty="false"/>
          </a:p>
        </p:txBody>
      </p:sp>
    </p:spTree>
    <p:extLst>
      <p:ext uri="{BB962C8B-B14F-4D97-AF65-F5344CB8AC3E}">
        <p14:creationId xmlns:p14="http://schemas.microsoft.com/office/powerpoint/2010/main" val="786240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C2CACA-2B96-F79D-B902-590B90F861DE}"/>
              </a:ext>
            </a:extLst>
          </p:cNvPr>
          <p:cNvSpPr>
            <a:spLocks noGrp="true"/>
          </p:cNvSpPr>
          <p:nvPr>
            <p:ph type="title"/>
          </p:nvPr>
        </p:nvSpPr>
        <p:spPr/>
        <p:txBody>
          <a:bodyPr/>
          <a:lstStyle/>
          <a:p>
            <a:r>
              <a:rPr lang="cs-CZ" dirty="false"/>
              <a:t>3. Způsob ověření dosažení cíle projektu</a:t>
            </a:r>
          </a:p>
        </p:txBody>
      </p:sp>
      <p:sp>
        <p:nvSpPr>
          <p:cNvPr id="3" name="Zástupný obsah 2">
            <a:extLst>
              <a:ext uri="{FF2B5EF4-FFF2-40B4-BE49-F238E27FC236}">
                <a16:creationId xmlns:a16="http://schemas.microsoft.com/office/drawing/2014/main" id="{4B125160-E3AD-0EB0-018A-751CB46FC40F}"/>
              </a:ext>
            </a:extLst>
          </p:cNvPr>
          <p:cNvSpPr>
            <a:spLocks noGrp="true"/>
          </p:cNvSpPr>
          <p:nvPr>
            <p:ph idx="1"/>
          </p:nvPr>
        </p:nvSpPr>
        <p:spPr>
          <a:xfrm>
            <a:off x="540000" y="1844824"/>
            <a:ext cx="8064000" cy="4275176"/>
          </a:xfrm>
        </p:spPr>
        <p:txBody>
          <a:bodyPr/>
          <a:lstStyle/>
          <a:p>
            <a:pPr algn="just">
              <a:lnSpc>
                <a:spcPct val="100000"/>
              </a:lnSpc>
            </a:pPr>
            <a:r>
              <a:rPr lang="cs-CZ" sz="1700" dirty="false"/>
              <a:t>V žádosti stanovit vhodný způsob doložení dosažení cíle projektu, tj. kritéria, </a:t>
            </a:r>
            <a:br>
              <a:rPr lang="cs-CZ" sz="1700" dirty="false"/>
            </a:br>
            <a:r>
              <a:rPr lang="cs-CZ" sz="1700" dirty="false"/>
              <a:t>na jejichž základě bude posuzováno dosažení popsané změny a cíle projektu.</a:t>
            </a:r>
          </a:p>
          <a:p>
            <a:pPr algn="just">
              <a:lnSpc>
                <a:spcPct val="100000"/>
              </a:lnSpc>
              <a:spcAft>
                <a:spcPts val="1800"/>
              </a:spcAft>
            </a:pPr>
            <a:r>
              <a:rPr lang="cs-CZ" sz="1700" dirty="false"/>
              <a:t>Vhodnou metodou je např. evaluace. Nejedná se ale o povinnou aktivitu projektu.</a:t>
            </a:r>
          </a:p>
          <a:p>
            <a:pPr marL="0" indent="0" algn="just">
              <a:buNone/>
            </a:pPr>
            <a:r>
              <a:rPr lang="cs-CZ" sz="1800" b="true" dirty="false"/>
              <a:t>Časté chyby</a:t>
            </a:r>
            <a:r>
              <a:rPr lang="cs-CZ" sz="1700" b="true" dirty="false"/>
              <a:t>:</a:t>
            </a:r>
          </a:p>
          <a:p>
            <a:pPr lvl="1" algn="just"/>
            <a:r>
              <a:rPr lang="cs-CZ" sz="1700" dirty="false"/>
              <a:t>Není zřejmé, jakým způsobem bude možné posoudit rozdíl mezi stavem před zahájením a po ukončení realizace projektu, zda budou k dispozici data umožňující toto porovnání.</a:t>
            </a:r>
            <a:endParaRPr lang="cs-CZ" sz="1700" dirty="false">
              <a:solidFill>
                <a:srgbClr val="FF0000"/>
              </a:solidFill>
            </a:endParaRPr>
          </a:p>
          <a:p>
            <a:endParaRPr lang="cs-CZ" dirty="false"/>
          </a:p>
        </p:txBody>
      </p:sp>
      <p:sp>
        <p:nvSpPr>
          <p:cNvPr id="4" name="Zástupný symbol pro číslo snímku 3">
            <a:extLst>
              <a:ext uri="{FF2B5EF4-FFF2-40B4-BE49-F238E27FC236}">
                <a16:creationId xmlns:a16="http://schemas.microsoft.com/office/drawing/2014/main" id="{3F05726E-8D6D-E685-AAAE-245659F77A48}"/>
              </a:ext>
            </a:extLst>
          </p:cNvPr>
          <p:cNvSpPr>
            <a:spLocks noGrp="true"/>
          </p:cNvSpPr>
          <p:nvPr>
            <p:ph type="sldNum" sz="quarter" idx="12"/>
          </p:nvPr>
        </p:nvSpPr>
        <p:spPr/>
        <p:txBody>
          <a:bodyPr/>
          <a:lstStyle/>
          <a:p>
            <a:fld id="{479BF083-4774-43B1-9AB0-5CC1AC5DD8EE}" type="slidenum">
              <a:rPr lang="cs-CZ" smtClean="false"/>
              <a:pPr/>
              <a:t>51</a:t>
            </a:fld>
            <a:endParaRPr lang="cs-CZ" dirty="false"/>
          </a:p>
        </p:txBody>
      </p:sp>
    </p:spTree>
    <p:extLst>
      <p:ext uri="{BB962C8B-B14F-4D97-AF65-F5344CB8AC3E}">
        <p14:creationId xmlns:p14="http://schemas.microsoft.com/office/powerpoint/2010/main" val="1764069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14F97B-BED0-96FD-D13C-093A1EC8F1A6}"/>
              </a:ext>
            </a:extLst>
          </p:cNvPr>
          <p:cNvSpPr>
            <a:spLocks noGrp="true"/>
          </p:cNvSpPr>
          <p:nvPr>
            <p:ph type="title"/>
          </p:nvPr>
        </p:nvSpPr>
        <p:spPr>
          <a:xfrm>
            <a:off x="251520" y="0"/>
            <a:ext cx="8640960" cy="1080000"/>
          </a:xfrm>
        </p:spPr>
        <p:txBody>
          <a:bodyPr/>
          <a:lstStyle/>
          <a:p>
            <a:r>
              <a:rPr lang="cs-CZ" dirty="false"/>
              <a:t>4. EFEKTIVITA PROJEKTU, ROZPOČET  </a:t>
            </a:r>
            <a:r>
              <a:rPr lang="cs-CZ" sz="2000" dirty="false"/>
              <a:t>(1/3)</a:t>
            </a:r>
            <a:endParaRPr lang="cs-CZ" dirty="false"/>
          </a:p>
        </p:txBody>
      </p:sp>
      <p:sp>
        <p:nvSpPr>
          <p:cNvPr id="8" name="Zástupný obsah 7">
            <a:extLst>
              <a:ext uri="{FF2B5EF4-FFF2-40B4-BE49-F238E27FC236}">
                <a16:creationId xmlns:a16="http://schemas.microsoft.com/office/drawing/2014/main" id="{48EE6AB2-A445-93FA-A5FB-6B2C44F20CBC}"/>
              </a:ext>
            </a:extLst>
          </p:cNvPr>
          <p:cNvSpPr>
            <a:spLocks noGrp="true"/>
          </p:cNvSpPr>
          <p:nvPr>
            <p:ph idx="1"/>
          </p:nvPr>
        </p:nvSpPr>
        <p:spPr>
          <a:xfrm>
            <a:off x="359022" y="1988840"/>
            <a:ext cx="6229202" cy="648072"/>
          </a:xfrm>
        </p:spPr>
        <p:txBody>
          <a:bodyPr/>
          <a:lstStyle/>
          <a:p>
            <a:pPr algn="just">
              <a:lnSpc>
                <a:spcPct val="100000"/>
              </a:lnSpc>
              <a:spcAft>
                <a:spcPts val="0"/>
              </a:spcAft>
            </a:pPr>
            <a:r>
              <a:rPr lang="cs-CZ" sz="1800" b="true" dirty="false"/>
              <a:t>Ve výzvě 03_24_067 budou veškeré náklady mimo osobních nákladů financované ze 40% paušální sazby.</a:t>
            </a:r>
          </a:p>
        </p:txBody>
      </p:sp>
      <p:pic>
        <p:nvPicPr>
          <p:cNvPr id="9" name="Obrázek 8">
            <a:extLst>
              <a:ext uri="{FF2B5EF4-FFF2-40B4-BE49-F238E27FC236}">
                <a16:creationId xmlns:a16="http://schemas.microsoft.com/office/drawing/2014/main" id="{8944F7EF-3627-BB59-0F84-4A69CF5405C5}"/>
              </a:ext>
            </a:extLst>
          </p:cNvPr>
          <p:cNvPicPr>
            <a:picLocks noChangeAspect="true"/>
          </p:cNvPicPr>
          <p:nvPr/>
        </p:nvPicPr>
        <p:blipFill rotWithShape="true">
          <a:blip r:embed="rId3"/>
          <a:srcRect l="36661" t="19496" r="34488" b="39887"/>
          <a:stretch/>
        </p:blipFill>
        <p:spPr>
          <a:xfrm>
            <a:off x="6767736" y="1196752"/>
            <a:ext cx="2376264" cy="1800200"/>
          </a:xfrm>
          <a:prstGeom prst="rect">
            <a:avLst/>
          </a:prstGeom>
          <a:effectLst>
            <a:softEdge rad="127000"/>
          </a:effectLst>
        </p:spPr>
      </p:pic>
      <p:sp>
        <p:nvSpPr>
          <p:cNvPr id="10" name="TextovéPole 9">
            <a:extLst>
              <a:ext uri="{FF2B5EF4-FFF2-40B4-BE49-F238E27FC236}">
                <a16:creationId xmlns:a16="http://schemas.microsoft.com/office/drawing/2014/main" id="{6320847F-3A3C-E504-1ACA-3E907657A9F5}"/>
              </a:ext>
            </a:extLst>
          </p:cNvPr>
          <p:cNvSpPr txBox="true"/>
          <p:nvPr/>
        </p:nvSpPr>
        <p:spPr>
          <a:xfrm>
            <a:off x="251520" y="2891108"/>
            <a:ext cx="8244406" cy="4293483"/>
          </a:xfrm>
          <a:prstGeom prst="rect">
            <a:avLst/>
          </a:prstGeom>
          <a:noFill/>
        </p:spPr>
        <p:txBody>
          <a:bodyPr wrap="square" rtlCol="false">
            <a:spAutoFit/>
          </a:bodyPr>
          <a:lstStyle/>
          <a:p>
            <a:pPr marL="432000" indent="-432000" algn="just">
              <a:spcAft>
                <a:spcPts val="600"/>
              </a:spcAft>
              <a:buClr>
                <a:schemeClr val="accent2"/>
              </a:buClr>
              <a:buFont typeface="Wingdings" panose="05000000000000000000" pitchFamily="2" charset="2"/>
              <a:buChar char="l"/>
            </a:pPr>
            <a:r>
              <a:rPr lang="cs-CZ" sz="1700" dirty="false"/>
              <a:t>Rozpočet je potřeba sestavit tak, aby byl přiměřený vůči plánovaným aktivitám, velikosti a zapojení CS, výstupům a délce realizace projektu a byl efektivní </a:t>
            </a:r>
            <a:br>
              <a:rPr lang="cs-CZ" sz="1700" dirty="false"/>
            </a:br>
            <a:r>
              <a:rPr lang="cs-CZ" sz="1700" dirty="false"/>
              <a:t>a hospodárný.</a:t>
            </a:r>
          </a:p>
          <a:p>
            <a:pPr marL="432000" indent="-432000" algn="just">
              <a:lnSpc>
                <a:spcPct val="100000"/>
              </a:lnSpc>
              <a:spcAft>
                <a:spcPts val="600"/>
              </a:spcAft>
              <a:buClr>
                <a:schemeClr val="accent2"/>
              </a:buClr>
              <a:buFont typeface="Wingdings" panose="05000000000000000000" pitchFamily="2" charset="2"/>
              <a:buChar char="l"/>
            </a:pPr>
            <a:r>
              <a:rPr lang="cs-CZ" sz="1700" dirty="false"/>
              <a:t>Do osobních nákladů </a:t>
            </a:r>
            <a:r>
              <a:rPr lang="cs-CZ" sz="1700" b="true" dirty="false"/>
              <a:t>lze zahrnout pouze pozice vydefinované v příloze výzvy č. 1 Pomůcka pro stanovení osobních nákladů</a:t>
            </a:r>
            <a:r>
              <a:rPr lang="cs-CZ" sz="1700" dirty="false"/>
              <a:t>.</a:t>
            </a:r>
          </a:p>
          <a:p>
            <a:pPr marL="432000" indent="-432000" algn="just">
              <a:lnSpc>
                <a:spcPct val="100000"/>
              </a:lnSpc>
              <a:spcAft>
                <a:spcPts val="600"/>
              </a:spcAft>
              <a:buClr>
                <a:schemeClr val="accent2"/>
              </a:buClr>
              <a:buFont typeface="Wingdings" panose="05000000000000000000" pitchFamily="2" charset="2"/>
              <a:buChar char="l"/>
            </a:pPr>
            <a:r>
              <a:rPr lang="cs-CZ" sz="1700" dirty="false"/>
              <a:t>Všechny rozpočtové položky musí být navázané na konkrétní aktivity a dostatečně zdůvodněné - velikost úvazku/počet hodin, popis pracovní náplně, jednotkové ceny (viz. Tabulka obvyklých cen a mezd dostupná na </a:t>
            </a:r>
            <a:r>
              <a:rPr lang="pl-PL" sz="1600" dirty="false">
                <a:hlinkClick r:id="rId4"/>
              </a:rPr>
              <a:t>Obvyklé ceny a mzdy/platy - www.esfcr.cz</a:t>
            </a:r>
            <a:r>
              <a:rPr lang="cs-CZ" sz="1700" i="true" dirty="false"/>
              <a:t>),</a:t>
            </a:r>
          </a:p>
          <a:p>
            <a:pPr marL="432000" indent="-432000" algn="just">
              <a:lnSpc>
                <a:spcPct val="100000"/>
              </a:lnSpc>
              <a:spcAft>
                <a:spcPts val="600"/>
              </a:spcAft>
              <a:buClr>
                <a:schemeClr val="accent2"/>
              </a:buClr>
              <a:buFont typeface="Wingdings" panose="05000000000000000000" pitchFamily="2" charset="2"/>
              <a:buChar char="l"/>
            </a:pPr>
            <a:r>
              <a:rPr lang="cs-CZ" sz="1700" dirty="false"/>
              <a:t>Do přehledu nákladů k jednotlivým klíčovým aktivitám </a:t>
            </a:r>
            <a:r>
              <a:rPr lang="cs-CZ" sz="1700" b="true" dirty="false"/>
              <a:t>doporučujeme </a:t>
            </a:r>
            <a:br>
              <a:rPr lang="cs-CZ" sz="1700" b="true" dirty="false"/>
            </a:br>
            <a:r>
              <a:rPr lang="cs-CZ" sz="1700" b="true" dirty="false"/>
              <a:t>ve stručnosti popsat i náklady, které se k aktivitě váží a budou hrazeny z paušálu.</a:t>
            </a:r>
          </a:p>
          <a:p>
            <a:pPr marL="432000" indent="-432000">
              <a:spcAft>
                <a:spcPts val="600"/>
              </a:spcAft>
              <a:buClr>
                <a:schemeClr val="accent2"/>
              </a:buClr>
              <a:buFont typeface="Wingdings" panose="05000000000000000000" pitchFamily="2" charset="2"/>
              <a:buChar char="l"/>
            </a:pPr>
            <a:endParaRPr lang="cs-CZ" sz="1600" i="true" dirty="false"/>
          </a:p>
          <a:p>
            <a:pPr marL="285750" indent="-285750">
              <a:buFont typeface="Arial" panose="020B0604020202020204" pitchFamily="34" charset="0"/>
              <a:buChar char="•"/>
            </a:pPr>
            <a:endParaRPr lang="cs-CZ" i="true" dirty="false"/>
          </a:p>
        </p:txBody>
      </p:sp>
      <p:sp>
        <p:nvSpPr>
          <p:cNvPr id="3" name="Zástupný symbol pro číslo snímku 2">
            <a:extLst>
              <a:ext uri="{FF2B5EF4-FFF2-40B4-BE49-F238E27FC236}">
                <a16:creationId xmlns:a16="http://schemas.microsoft.com/office/drawing/2014/main" id="{D920448C-7641-325C-6E84-49422C633651}"/>
              </a:ext>
            </a:extLst>
          </p:cNvPr>
          <p:cNvSpPr>
            <a:spLocks noGrp="true"/>
          </p:cNvSpPr>
          <p:nvPr>
            <p:ph type="sldNum" sz="quarter" idx="12"/>
          </p:nvPr>
        </p:nvSpPr>
        <p:spPr/>
        <p:txBody>
          <a:bodyPr/>
          <a:lstStyle/>
          <a:p>
            <a:fld id="{479BF083-4774-43B1-9AB0-5CC1AC5DD8EE}" type="slidenum">
              <a:rPr lang="cs-CZ" smtClean="false"/>
              <a:pPr/>
              <a:t>52</a:t>
            </a:fld>
            <a:endParaRPr lang="cs-CZ" dirty="false"/>
          </a:p>
        </p:txBody>
      </p:sp>
    </p:spTree>
    <p:extLst>
      <p:ext uri="{BB962C8B-B14F-4D97-AF65-F5344CB8AC3E}">
        <p14:creationId xmlns:p14="http://schemas.microsoft.com/office/powerpoint/2010/main" val="470144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DB0985-BD6D-BA52-BD70-E8D24A202714}"/>
              </a:ext>
            </a:extLst>
          </p:cNvPr>
          <p:cNvSpPr>
            <a:spLocks noGrp="true"/>
          </p:cNvSpPr>
          <p:nvPr>
            <p:ph type="title"/>
          </p:nvPr>
        </p:nvSpPr>
        <p:spPr>
          <a:xfrm>
            <a:off x="323528" y="0"/>
            <a:ext cx="8496944" cy="1080000"/>
          </a:xfrm>
        </p:spPr>
        <p:txBody>
          <a:bodyPr/>
          <a:lstStyle/>
          <a:p>
            <a:r>
              <a:rPr lang="cs-CZ" dirty="false"/>
              <a:t>4. EFEKTIVITA PROJEKTU, ROZPOČET  </a:t>
            </a:r>
            <a:r>
              <a:rPr lang="cs-CZ" sz="2000" dirty="false"/>
              <a:t>(2/3)</a:t>
            </a:r>
            <a:endParaRPr lang="cs-CZ" dirty="false"/>
          </a:p>
        </p:txBody>
      </p:sp>
      <p:sp>
        <p:nvSpPr>
          <p:cNvPr id="3" name="Zástupný obsah 2">
            <a:extLst>
              <a:ext uri="{FF2B5EF4-FFF2-40B4-BE49-F238E27FC236}">
                <a16:creationId xmlns:a16="http://schemas.microsoft.com/office/drawing/2014/main" id="{A4C038F6-CA41-D3B3-3C39-8E4880379431}"/>
              </a:ext>
            </a:extLst>
          </p:cNvPr>
          <p:cNvSpPr>
            <a:spLocks noGrp="true"/>
          </p:cNvSpPr>
          <p:nvPr>
            <p:ph idx="1"/>
          </p:nvPr>
        </p:nvSpPr>
        <p:spPr>
          <a:xfrm>
            <a:off x="323528" y="1412776"/>
            <a:ext cx="8496944" cy="5445224"/>
          </a:xfrm>
        </p:spPr>
        <p:txBody>
          <a:bodyPr/>
          <a:lstStyle/>
          <a:p>
            <a:pPr algn="just">
              <a:lnSpc>
                <a:spcPct val="100000"/>
              </a:lnSpc>
              <a:spcAft>
                <a:spcPts val="300"/>
              </a:spcAft>
            </a:pPr>
            <a:r>
              <a:rPr lang="cs-CZ" sz="1800" b="true" dirty="false"/>
              <a:t>V přímých osobních nákladech nemohou být zahrnuty náklady </a:t>
            </a:r>
            <a:br>
              <a:rPr lang="cs-CZ" sz="1800" b="true" dirty="false"/>
            </a:br>
            <a:r>
              <a:rPr lang="cs-CZ" sz="1800" b="true" dirty="false"/>
              <a:t>na odměňování osob, které zajišťují: </a:t>
            </a:r>
          </a:p>
          <a:p>
            <a:pPr lvl="1" algn="just">
              <a:lnSpc>
                <a:spcPct val="100000"/>
              </a:lnSpc>
            </a:pPr>
            <a:r>
              <a:rPr lang="cs-CZ" sz="1700" dirty="false"/>
              <a:t>administrativní činnosti spojené s řízením projektu či organizace (např. příprava dokumentů před zaúčtováním, kopírování a skenování dokladů) a s plněním povinností archivace dokumentů k projektu,</a:t>
            </a:r>
          </a:p>
          <a:p>
            <a:pPr lvl="1" algn="just">
              <a:lnSpc>
                <a:spcPct val="100000"/>
              </a:lnSpc>
            </a:pPr>
            <a:r>
              <a:rPr lang="cs-CZ" sz="1700" dirty="false"/>
              <a:t>administrativní činnosti spojené s organizačním zabezpečením aktivit projektu (např. rezervace prostor pro vzdělávací akci, komunikace s lektory, zajištění auditní stopy o akci, příprava prezenčních listin a pozvánek pro účastníky akce),</a:t>
            </a:r>
          </a:p>
          <a:p>
            <a:pPr lvl="1" algn="just">
              <a:lnSpc>
                <a:spcPct val="100000"/>
              </a:lnSpc>
            </a:pPr>
            <a:r>
              <a:rPr lang="cs-CZ" sz="1700" dirty="false"/>
              <a:t>administrativní činnosti spojené s výběrem dodavatele pro projekt,</a:t>
            </a:r>
          </a:p>
          <a:p>
            <a:pPr lvl="1" algn="just">
              <a:lnSpc>
                <a:spcPct val="100000"/>
              </a:lnSpc>
            </a:pPr>
            <a:r>
              <a:rPr lang="cs-CZ" sz="1700" dirty="false"/>
              <a:t>finanční řízení projektu či organizace, včetně vedení účetnictví,</a:t>
            </a:r>
          </a:p>
          <a:p>
            <a:pPr lvl="1" algn="just">
              <a:lnSpc>
                <a:spcPct val="100000"/>
              </a:lnSpc>
            </a:pPr>
            <a:r>
              <a:rPr lang="cs-CZ" sz="1700" dirty="false"/>
              <a:t>personalistiku,</a:t>
            </a:r>
          </a:p>
          <a:p>
            <a:pPr lvl="1" algn="just">
              <a:lnSpc>
                <a:spcPct val="100000"/>
              </a:lnSpc>
            </a:pPr>
            <a:r>
              <a:rPr lang="cs-CZ" sz="1700" dirty="false"/>
              <a:t>vstupní lékařské prohlídky, školení bezpečnosti a ochrany zdraví při práci,</a:t>
            </a:r>
          </a:p>
          <a:p>
            <a:pPr lvl="1" algn="just">
              <a:lnSpc>
                <a:spcPct val="100000"/>
              </a:lnSpc>
              <a:spcAft>
                <a:spcPts val="600"/>
              </a:spcAft>
            </a:pPr>
            <a:r>
              <a:rPr lang="cs-CZ" sz="1700" dirty="false"/>
              <a:t>opravu a údržbu zařízení, vybavení a využívaných nemovitostí, úklid a čištění, ostrahu s výjimkou případů, kdy mají tyto činnosti přímou vazbu na podporované aktivity uvedené ve výzvě k předkládání žádostí o podporu (zejména u projektů zaměřených na podporu sociálního bydlení nebo na programy bezpečnosti </a:t>
            </a:r>
            <a:br>
              <a:rPr lang="cs-CZ" sz="1700" dirty="false"/>
            </a:br>
            <a:r>
              <a:rPr lang="cs-CZ" sz="1700" dirty="false"/>
              <a:t>a prevence kriminality).</a:t>
            </a:r>
          </a:p>
        </p:txBody>
      </p:sp>
      <p:sp>
        <p:nvSpPr>
          <p:cNvPr id="4" name="Zástupný symbol pro číslo snímku 3">
            <a:extLst>
              <a:ext uri="{FF2B5EF4-FFF2-40B4-BE49-F238E27FC236}">
                <a16:creationId xmlns:a16="http://schemas.microsoft.com/office/drawing/2014/main" id="{440C7E74-34B0-BCFE-7EDC-3F74CA10C042}"/>
              </a:ext>
            </a:extLst>
          </p:cNvPr>
          <p:cNvSpPr>
            <a:spLocks noGrp="true"/>
          </p:cNvSpPr>
          <p:nvPr>
            <p:ph type="sldNum" sz="quarter" idx="12"/>
          </p:nvPr>
        </p:nvSpPr>
        <p:spPr/>
        <p:txBody>
          <a:bodyPr/>
          <a:lstStyle/>
          <a:p>
            <a:fld id="{479BF083-4774-43B1-9AB0-5CC1AC5DD8EE}" type="slidenum">
              <a:rPr lang="cs-CZ" smtClean="false"/>
              <a:pPr/>
              <a:t>53</a:t>
            </a:fld>
            <a:endParaRPr lang="cs-CZ" dirty="false"/>
          </a:p>
        </p:txBody>
      </p:sp>
    </p:spTree>
    <p:extLst>
      <p:ext uri="{BB962C8B-B14F-4D97-AF65-F5344CB8AC3E}">
        <p14:creationId xmlns:p14="http://schemas.microsoft.com/office/powerpoint/2010/main" val="4035122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B6A399-8D7A-0F2A-A910-0B5815B825BF}"/>
              </a:ext>
            </a:extLst>
          </p:cNvPr>
          <p:cNvSpPr>
            <a:spLocks noGrp="true"/>
          </p:cNvSpPr>
          <p:nvPr>
            <p:ph type="title"/>
          </p:nvPr>
        </p:nvSpPr>
        <p:spPr>
          <a:xfrm>
            <a:off x="251520" y="0"/>
            <a:ext cx="8640960" cy="1080000"/>
          </a:xfrm>
        </p:spPr>
        <p:txBody>
          <a:bodyPr/>
          <a:lstStyle/>
          <a:p>
            <a:r>
              <a:rPr lang="cs-CZ" dirty="false"/>
              <a:t>4. EFEKTIVITA PROJEKTU, ROZPOČET  </a:t>
            </a:r>
            <a:r>
              <a:rPr lang="cs-CZ" sz="2000" dirty="false"/>
              <a:t>(3/3)</a:t>
            </a:r>
            <a:endParaRPr lang="cs-CZ" dirty="false"/>
          </a:p>
        </p:txBody>
      </p:sp>
      <p:sp>
        <p:nvSpPr>
          <p:cNvPr id="3" name="Zástupný obsah 2">
            <a:extLst>
              <a:ext uri="{FF2B5EF4-FFF2-40B4-BE49-F238E27FC236}">
                <a16:creationId xmlns:a16="http://schemas.microsoft.com/office/drawing/2014/main" id="{65022DA1-52FB-E324-5E38-5C3DEDA248D0}"/>
              </a:ext>
            </a:extLst>
          </p:cNvPr>
          <p:cNvSpPr>
            <a:spLocks noGrp="true"/>
          </p:cNvSpPr>
          <p:nvPr>
            <p:ph idx="1"/>
          </p:nvPr>
        </p:nvSpPr>
        <p:spPr>
          <a:xfrm>
            <a:off x="251520" y="2492897"/>
            <a:ext cx="8424936" cy="3528392"/>
          </a:xfrm>
        </p:spPr>
        <p:txBody>
          <a:bodyPr/>
          <a:lstStyle/>
          <a:p>
            <a:pPr>
              <a:spcAft>
                <a:spcPts val="600"/>
              </a:spcAft>
            </a:pPr>
            <a:r>
              <a:rPr lang="cs-CZ" sz="2000" b="true" dirty="false"/>
              <a:t>Časté chyby:</a:t>
            </a:r>
          </a:p>
          <a:p>
            <a:pPr marL="889200" lvl="1" indent="-432000" algn="just">
              <a:buClr>
                <a:schemeClr val="accent2"/>
              </a:buClr>
              <a:buFont typeface="Courier New" panose="02070309020205020404" pitchFamily="49" charset="0"/>
              <a:buChar char="o"/>
            </a:pPr>
            <a:r>
              <a:rPr lang="cs-CZ" sz="1700" dirty="false"/>
              <a:t>nedostatečně vysvětlená potřeba rozsahu zapojení (úvazku/počtu hodin) pracovníka do projektu,</a:t>
            </a:r>
          </a:p>
          <a:p>
            <a:pPr marL="889200" lvl="1" indent="-432000">
              <a:buClr>
                <a:schemeClr val="accent2"/>
              </a:buClr>
              <a:buFont typeface="Courier New" panose="02070309020205020404" pitchFamily="49" charset="0"/>
              <a:buChar char="o"/>
            </a:pPr>
            <a:r>
              <a:rPr lang="cs-CZ" sz="1700" dirty="false"/>
              <a:t>nadhodnocení výše úvazků, </a:t>
            </a:r>
          </a:p>
          <a:p>
            <a:pPr marL="889200" lvl="1" indent="-432000">
              <a:buClr>
                <a:schemeClr val="accent2"/>
              </a:buClr>
              <a:buFont typeface="Courier New" panose="02070309020205020404" pitchFamily="49" charset="0"/>
              <a:buChar char="o"/>
            </a:pPr>
            <a:r>
              <a:rPr lang="cs-CZ" sz="1700" dirty="false"/>
              <a:t>položka není navázaná na konkrétní aktivitu/aktivity,</a:t>
            </a:r>
          </a:p>
          <a:p>
            <a:pPr marL="889200" lvl="1" indent="-432000" algn="just">
              <a:buClr>
                <a:schemeClr val="accent2"/>
              </a:buClr>
              <a:buFont typeface="Courier New" panose="02070309020205020404" pitchFamily="49" charset="0"/>
              <a:buChar char="o"/>
            </a:pPr>
            <a:r>
              <a:rPr lang="cs-CZ" sz="1700" dirty="false"/>
              <a:t>pracovní náplň obsahuje činnosti, které jsou dle pravidel vyloučené z přímých osobních nákladů.</a:t>
            </a:r>
          </a:p>
          <a:p>
            <a:pPr marL="0" indent="0" algn="just">
              <a:lnSpc>
                <a:spcPct val="100000"/>
              </a:lnSpc>
              <a:buNone/>
            </a:pPr>
            <a:endParaRPr lang="cs-CZ" sz="2000" dirty="false"/>
          </a:p>
        </p:txBody>
      </p:sp>
      <p:pic>
        <p:nvPicPr>
          <p:cNvPr id="5" name="Grafický objekt 4" descr="Vykřičník se souvislou výplní">
            <a:extLst>
              <a:ext uri="{FF2B5EF4-FFF2-40B4-BE49-F238E27FC236}">
                <a16:creationId xmlns:a16="http://schemas.microsoft.com/office/drawing/2014/main" id="{F33FB4F4-47C1-5F0F-DF2A-872A8FDE4492}"/>
              </a:ext>
            </a:extLst>
          </p:cNvPr>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9373" y="1410653"/>
            <a:ext cx="1229254" cy="1351684"/>
          </a:xfrm>
          <a:prstGeom prst="rect">
            <a:avLst/>
          </a:prstGeom>
        </p:spPr>
      </p:pic>
      <p:sp>
        <p:nvSpPr>
          <p:cNvPr id="4" name="Zástupný symbol pro číslo snímku 3">
            <a:extLst>
              <a:ext uri="{FF2B5EF4-FFF2-40B4-BE49-F238E27FC236}">
                <a16:creationId xmlns:a16="http://schemas.microsoft.com/office/drawing/2014/main" id="{2BF7C7E8-9330-D22E-3B31-B01F2F7174B9}"/>
              </a:ext>
            </a:extLst>
          </p:cNvPr>
          <p:cNvSpPr>
            <a:spLocks noGrp="true"/>
          </p:cNvSpPr>
          <p:nvPr>
            <p:ph type="sldNum" sz="quarter" idx="12"/>
          </p:nvPr>
        </p:nvSpPr>
        <p:spPr/>
        <p:txBody>
          <a:bodyPr/>
          <a:lstStyle/>
          <a:p>
            <a:fld id="{479BF083-4774-43B1-9AB0-5CC1AC5DD8EE}" type="slidenum">
              <a:rPr lang="cs-CZ" smtClean="false"/>
              <a:pPr/>
              <a:t>54</a:t>
            </a:fld>
            <a:endParaRPr lang="cs-CZ" dirty="false"/>
          </a:p>
        </p:txBody>
      </p:sp>
    </p:spTree>
    <p:extLst>
      <p:ext uri="{BB962C8B-B14F-4D97-AF65-F5344CB8AC3E}">
        <p14:creationId xmlns:p14="http://schemas.microsoft.com/office/powerpoint/2010/main" val="3883447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55CCB-5EF9-F5F0-1339-BEF211C97A4F}"/>
              </a:ext>
            </a:extLst>
          </p:cNvPr>
          <p:cNvSpPr>
            <a:spLocks noGrp="true"/>
          </p:cNvSpPr>
          <p:nvPr>
            <p:ph type="title"/>
          </p:nvPr>
        </p:nvSpPr>
        <p:spPr/>
        <p:txBody>
          <a:bodyPr/>
          <a:lstStyle/>
          <a:p>
            <a:r>
              <a:rPr lang="cs-CZ" dirty="false"/>
              <a:t>5. Adekvátnost indikátorů             </a:t>
            </a:r>
            <a:r>
              <a:rPr lang="cs-CZ" sz="2000" dirty="false"/>
              <a:t>(1/3)</a:t>
            </a:r>
            <a:endParaRPr lang="cs-CZ" dirty="false"/>
          </a:p>
        </p:txBody>
      </p:sp>
      <p:sp>
        <p:nvSpPr>
          <p:cNvPr id="3" name="Zástupný obsah 2">
            <a:extLst>
              <a:ext uri="{FF2B5EF4-FFF2-40B4-BE49-F238E27FC236}">
                <a16:creationId xmlns:a16="http://schemas.microsoft.com/office/drawing/2014/main" id="{04E9AE5B-5819-B489-FE5B-F08413768EB6}"/>
              </a:ext>
            </a:extLst>
          </p:cNvPr>
          <p:cNvSpPr>
            <a:spLocks noGrp="true"/>
          </p:cNvSpPr>
          <p:nvPr>
            <p:ph idx="1"/>
          </p:nvPr>
        </p:nvSpPr>
        <p:spPr>
          <a:xfrm>
            <a:off x="360000" y="1484784"/>
            <a:ext cx="8424000" cy="5121216"/>
          </a:xfrm>
        </p:spPr>
        <p:txBody>
          <a:bodyPr/>
          <a:lstStyle/>
          <a:p>
            <a:pPr marL="0" indent="0">
              <a:lnSpc>
                <a:spcPct val="100000"/>
              </a:lnSpc>
              <a:spcAft>
                <a:spcPts val="300"/>
              </a:spcAft>
              <a:buNone/>
            </a:pPr>
            <a:r>
              <a:rPr lang="cs-CZ" sz="1800" b="true" dirty="false"/>
              <a:t>600 000 – celkový počet účastníků</a:t>
            </a:r>
          </a:p>
          <a:p>
            <a:pPr lvl="1" algn="just">
              <a:lnSpc>
                <a:spcPct val="100000"/>
              </a:lnSpc>
            </a:pPr>
            <a:r>
              <a:rPr lang="cs-CZ" sz="1700" dirty="false"/>
              <a:t>Celkový počet osob (</a:t>
            </a:r>
            <a:r>
              <a:rPr lang="cs-CZ" sz="1700" b="true" dirty="false"/>
              <a:t>klienti i odborníci</a:t>
            </a:r>
            <a:r>
              <a:rPr lang="cs-CZ" sz="1700" dirty="false"/>
              <a:t>), které v rámci projektu získaly jakoukoliv formu podpory, bez ohledu na počet poskytnutých podpor. Podpora je aktivita financovaná z rozpočtu projektu.</a:t>
            </a:r>
          </a:p>
          <a:p>
            <a:pPr lvl="1" algn="just">
              <a:lnSpc>
                <a:spcPct val="100000"/>
              </a:lnSpc>
              <a:spcAft>
                <a:spcPts val="1200"/>
              </a:spcAft>
            </a:pPr>
            <a:r>
              <a:rPr lang="cs-CZ" sz="1700" dirty="false"/>
              <a:t>Do cílové hodnoty indikátoru se zadávají pouze ty osoby, které získají nebagatelní podporu (více než 40 h).</a:t>
            </a:r>
          </a:p>
          <a:p>
            <a:pPr marL="0" indent="0">
              <a:lnSpc>
                <a:spcPct val="100000"/>
              </a:lnSpc>
              <a:spcAft>
                <a:spcPts val="300"/>
              </a:spcAft>
              <a:buNone/>
            </a:pPr>
            <a:r>
              <a:rPr lang="cs-CZ" sz="1800" b="true" dirty="false"/>
              <a:t>670 102 – využívání podpořených služeb</a:t>
            </a:r>
          </a:p>
          <a:p>
            <a:pPr lvl="1" algn="just">
              <a:lnSpc>
                <a:spcPct val="100000"/>
              </a:lnSpc>
            </a:pPr>
            <a:r>
              <a:rPr lang="cs-CZ" sz="1700" dirty="false"/>
              <a:t>Celkový počet osob (</a:t>
            </a:r>
            <a:r>
              <a:rPr lang="cs-CZ" sz="1700" b="true" dirty="false"/>
              <a:t>pouze klienti)</a:t>
            </a:r>
            <a:r>
              <a:rPr lang="cs-CZ" sz="1700" dirty="false"/>
              <a:t>, které využijí podpořenou službu či program během trvání projektu.</a:t>
            </a:r>
          </a:p>
          <a:p>
            <a:pPr lvl="1" algn="just">
              <a:lnSpc>
                <a:spcPct val="100000"/>
              </a:lnSpc>
            </a:pPr>
            <a:r>
              <a:rPr lang="cs-CZ" sz="1700" dirty="false"/>
              <a:t>Do cílové hodnoty se započítají:</a:t>
            </a:r>
          </a:p>
          <a:p>
            <a:pPr lvl="2" algn="just">
              <a:lnSpc>
                <a:spcPct val="100000"/>
              </a:lnSpc>
              <a:spcBef>
                <a:spcPts val="0"/>
              </a:spcBef>
              <a:spcAft>
                <a:spcPts val="0"/>
              </a:spcAft>
              <a:buFont typeface="Wingdings" panose="05000000000000000000" pitchFamily="2" charset="2"/>
              <a:buChar char="§"/>
            </a:pPr>
            <a:r>
              <a:rPr lang="cs-CZ" sz="1700" dirty="false"/>
              <a:t>bagatelně podpoření klienti, tj. do 40 h,</a:t>
            </a:r>
          </a:p>
          <a:p>
            <a:pPr lvl="2" algn="just">
              <a:lnSpc>
                <a:spcPct val="100000"/>
              </a:lnSpc>
              <a:spcBef>
                <a:spcPts val="0"/>
              </a:spcBef>
              <a:spcAft>
                <a:spcPts val="0"/>
              </a:spcAft>
              <a:buFont typeface="Wingdings" panose="05000000000000000000" pitchFamily="2" charset="2"/>
              <a:buChar char="§"/>
            </a:pPr>
            <a:r>
              <a:rPr lang="cs-CZ" sz="1700" dirty="false"/>
              <a:t>anonymní klienti bez ohledu na výši podpory,</a:t>
            </a:r>
          </a:p>
          <a:p>
            <a:pPr lvl="2" algn="just">
              <a:lnSpc>
                <a:spcPct val="100000"/>
              </a:lnSpc>
              <a:spcBef>
                <a:spcPts val="0"/>
              </a:spcBef>
              <a:spcAft>
                <a:spcPts val="0"/>
              </a:spcAft>
              <a:buFont typeface="Wingdings" panose="05000000000000000000" pitchFamily="2" charset="2"/>
              <a:buChar char="§"/>
            </a:pPr>
            <a:r>
              <a:rPr lang="cs-CZ" sz="1700" dirty="false"/>
              <a:t>osoby s nepřímým prospěchem z realizace projektu.</a:t>
            </a:r>
          </a:p>
          <a:p>
            <a:pPr marL="0" lvl="2" indent="0" algn="just">
              <a:lnSpc>
                <a:spcPct val="100000"/>
              </a:lnSpc>
              <a:spcBef>
                <a:spcPts val="0"/>
              </a:spcBef>
              <a:spcAft>
                <a:spcPts val="0"/>
              </a:spcAft>
              <a:buNone/>
            </a:pPr>
            <a:endParaRPr lang="cs-CZ" sz="700" dirty="false"/>
          </a:p>
          <a:p>
            <a:pPr marL="0" lvl="2" indent="0" algn="just">
              <a:lnSpc>
                <a:spcPct val="100000"/>
              </a:lnSpc>
              <a:spcBef>
                <a:spcPts val="0"/>
              </a:spcBef>
              <a:spcAft>
                <a:spcPts val="0"/>
              </a:spcAft>
              <a:buNone/>
            </a:pPr>
            <a:endParaRPr lang="cs-CZ" sz="700" dirty="false"/>
          </a:p>
          <a:p>
            <a:pPr marL="0" lvl="2" indent="0" algn="just">
              <a:lnSpc>
                <a:spcPct val="100000"/>
              </a:lnSpc>
              <a:spcBef>
                <a:spcPts val="0"/>
              </a:spcBef>
              <a:spcAft>
                <a:spcPts val="0"/>
              </a:spcAft>
              <a:buNone/>
            </a:pPr>
            <a:endParaRPr lang="cs-CZ" sz="700" dirty="false"/>
          </a:p>
          <a:p>
            <a:pPr marL="0" lvl="2" indent="0" algn="ctr">
              <a:lnSpc>
                <a:spcPct val="100000"/>
              </a:lnSpc>
              <a:spcBef>
                <a:spcPts val="0"/>
              </a:spcBef>
              <a:spcAft>
                <a:spcPts val="1200"/>
              </a:spcAft>
              <a:buNone/>
            </a:pPr>
            <a:r>
              <a:rPr lang="cs-CZ" sz="1800" b="true" dirty="false"/>
              <a:t>V případě podpory osob nebo účastníků z CS musí mít alespoň jeden z indikátorů 600 000 a 670 102 hodnotu vyšší než nula.</a:t>
            </a:r>
          </a:p>
          <a:p>
            <a:pPr marL="0" indent="0">
              <a:buNone/>
            </a:pPr>
            <a:endParaRPr lang="cs-CZ" sz="1800" dirty="false"/>
          </a:p>
          <a:p>
            <a:pPr marL="0" indent="0">
              <a:buNone/>
            </a:pPr>
            <a:endParaRPr lang="cs-CZ" sz="1800" dirty="false"/>
          </a:p>
          <a:p>
            <a:pPr marL="0" indent="0">
              <a:buNone/>
            </a:pPr>
            <a:endParaRPr lang="cs-CZ" sz="1800" dirty="false"/>
          </a:p>
        </p:txBody>
      </p:sp>
      <p:sp>
        <p:nvSpPr>
          <p:cNvPr id="4" name="Zástupný symbol pro číslo snímku 3">
            <a:extLst>
              <a:ext uri="{FF2B5EF4-FFF2-40B4-BE49-F238E27FC236}">
                <a16:creationId xmlns:a16="http://schemas.microsoft.com/office/drawing/2014/main" id="{3008B57D-43CA-7A23-2EE0-B42883AE1F66}"/>
              </a:ext>
            </a:extLst>
          </p:cNvPr>
          <p:cNvSpPr>
            <a:spLocks noGrp="true"/>
          </p:cNvSpPr>
          <p:nvPr>
            <p:ph type="sldNum" sz="quarter" idx="12"/>
          </p:nvPr>
        </p:nvSpPr>
        <p:spPr/>
        <p:txBody>
          <a:bodyPr/>
          <a:lstStyle/>
          <a:p>
            <a:fld id="{479BF083-4774-43B1-9AB0-5CC1AC5DD8EE}" type="slidenum">
              <a:rPr lang="cs-CZ" smtClean="false"/>
              <a:pPr/>
              <a:t>55</a:t>
            </a:fld>
            <a:endParaRPr lang="cs-CZ" dirty="false"/>
          </a:p>
        </p:txBody>
      </p:sp>
    </p:spTree>
    <p:extLst>
      <p:ext uri="{BB962C8B-B14F-4D97-AF65-F5344CB8AC3E}">
        <p14:creationId xmlns:p14="http://schemas.microsoft.com/office/powerpoint/2010/main" val="3616582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2C5838-3643-4BEF-2CE4-897EF7BEBD01}"/>
              </a:ext>
            </a:extLst>
          </p:cNvPr>
          <p:cNvSpPr>
            <a:spLocks noGrp="true"/>
          </p:cNvSpPr>
          <p:nvPr>
            <p:ph type="title"/>
          </p:nvPr>
        </p:nvSpPr>
        <p:spPr>
          <a:xfrm>
            <a:off x="360000" y="0"/>
            <a:ext cx="8424000" cy="863352"/>
          </a:xfrm>
        </p:spPr>
        <p:txBody>
          <a:bodyPr/>
          <a:lstStyle/>
          <a:p>
            <a:r>
              <a:rPr lang="cs-CZ" dirty="false"/>
              <a:t>5. Adekvátnost indikátorů             </a:t>
            </a:r>
            <a:r>
              <a:rPr lang="cs-CZ" sz="2000" dirty="false"/>
              <a:t>(2/3)</a:t>
            </a:r>
            <a:endParaRPr lang="cs-CZ" dirty="false"/>
          </a:p>
        </p:txBody>
      </p:sp>
      <p:sp>
        <p:nvSpPr>
          <p:cNvPr id="3" name="Zástupný obsah 2">
            <a:extLst>
              <a:ext uri="{FF2B5EF4-FFF2-40B4-BE49-F238E27FC236}">
                <a16:creationId xmlns:a16="http://schemas.microsoft.com/office/drawing/2014/main" id="{DF1C42C6-030B-0C3C-4EA2-CB3E6DDDBF3F}"/>
              </a:ext>
            </a:extLst>
          </p:cNvPr>
          <p:cNvSpPr>
            <a:spLocks noGrp="true"/>
          </p:cNvSpPr>
          <p:nvPr>
            <p:ph idx="1"/>
          </p:nvPr>
        </p:nvSpPr>
        <p:spPr>
          <a:xfrm>
            <a:off x="179512" y="1628800"/>
            <a:ext cx="8604488" cy="5328592"/>
          </a:xfrm>
        </p:spPr>
        <p:txBody>
          <a:bodyPr/>
          <a:lstStyle/>
          <a:p>
            <a:pPr marL="0" indent="0" algn="just">
              <a:lnSpc>
                <a:spcPct val="100000"/>
              </a:lnSpc>
              <a:spcBef>
                <a:spcPts val="1200"/>
              </a:spcBef>
              <a:spcAft>
                <a:spcPts val="300"/>
              </a:spcAft>
              <a:buNone/>
            </a:pPr>
            <a:r>
              <a:rPr lang="cs-CZ" sz="1700" b="true" dirty="false"/>
              <a:t>805 000 - počet napsaných a zveřejněných analytických a strategických dokumentů vč. evaluačních</a:t>
            </a:r>
          </a:p>
          <a:p>
            <a:pPr lvl="1" algn="just">
              <a:lnSpc>
                <a:spcPct val="100000"/>
              </a:lnSpc>
            </a:pPr>
            <a:r>
              <a:rPr lang="cs-CZ" sz="1700" dirty="false"/>
              <a:t>Povinně metodika MDT k prevenci a řešení předčasných odchodů ze vzdělávání, případně strategie, analýzy, evaluační zprávy aj., které byly vytvořeny za finanční podpory fondů EU.</a:t>
            </a:r>
          </a:p>
          <a:p>
            <a:pPr marL="0" indent="0">
              <a:lnSpc>
                <a:spcPct val="100000"/>
              </a:lnSpc>
              <a:spcAft>
                <a:spcPts val="0"/>
              </a:spcAft>
              <a:buNone/>
            </a:pPr>
            <a:r>
              <a:rPr lang="cs-CZ" sz="1700" b="true" dirty="false"/>
              <a:t>670 021 – kapacita podpořených služeb – místa (pro výzvu č. 67 NR)</a:t>
            </a:r>
          </a:p>
          <a:p>
            <a:pPr lvl="1">
              <a:lnSpc>
                <a:spcPct val="100000"/>
              </a:lnSpc>
            </a:pPr>
            <a:r>
              <a:rPr lang="cs-CZ" sz="1700" dirty="false"/>
              <a:t>Indikátor je relevantní pro pobytové služby, cílová hodnota vyjádřena počtem lůžek ve vztahu k projektu.</a:t>
            </a:r>
          </a:p>
          <a:p>
            <a:pPr marL="0" indent="0">
              <a:lnSpc>
                <a:spcPct val="100000"/>
              </a:lnSpc>
              <a:spcAft>
                <a:spcPts val="0"/>
              </a:spcAft>
              <a:buNone/>
            </a:pPr>
            <a:r>
              <a:rPr lang="cs-CZ" sz="1700" b="true" dirty="false"/>
              <a:t>670 031 – kapacita podpořených služeb – úvazky</a:t>
            </a:r>
          </a:p>
          <a:p>
            <a:pPr lvl="1">
              <a:lnSpc>
                <a:spcPct val="100000"/>
              </a:lnSpc>
            </a:pPr>
            <a:r>
              <a:rPr lang="cs-CZ" sz="1700" dirty="false"/>
              <a:t>Tento indikátor je určen pro ambulantní a terénní služby, hodnota se vyjadřuje souhrnnou výší úvazků pracovníků v přímé práci s klienty.</a:t>
            </a:r>
          </a:p>
          <a:p>
            <a:pPr marL="0" indent="0">
              <a:lnSpc>
                <a:spcPct val="100000"/>
              </a:lnSpc>
              <a:spcBef>
                <a:spcPts val="1200"/>
              </a:spcBef>
              <a:buNone/>
            </a:pPr>
            <a:r>
              <a:rPr lang="cs-CZ" sz="1700" b="true" dirty="false"/>
              <a:t>V případě podpory klientů v rámci služby/programu musí být povinně nastaven indikátor 670 031.</a:t>
            </a:r>
          </a:p>
        </p:txBody>
      </p:sp>
      <p:sp>
        <p:nvSpPr>
          <p:cNvPr id="4" name="Zástupný symbol pro číslo snímku 3">
            <a:extLst>
              <a:ext uri="{FF2B5EF4-FFF2-40B4-BE49-F238E27FC236}">
                <a16:creationId xmlns:a16="http://schemas.microsoft.com/office/drawing/2014/main" id="{01556F39-7FB6-EA3C-C84A-EA6E49364AE7}"/>
              </a:ext>
            </a:extLst>
          </p:cNvPr>
          <p:cNvSpPr>
            <a:spLocks noGrp="true"/>
          </p:cNvSpPr>
          <p:nvPr>
            <p:ph type="sldNum" sz="quarter" idx="12"/>
          </p:nvPr>
        </p:nvSpPr>
        <p:spPr/>
        <p:txBody>
          <a:bodyPr/>
          <a:lstStyle/>
          <a:p>
            <a:fld id="{479BF083-4774-43B1-9AB0-5CC1AC5DD8EE}" type="slidenum">
              <a:rPr lang="cs-CZ" smtClean="false"/>
              <a:pPr/>
              <a:t>56</a:t>
            </a:fld>
            <a:endParaRPr lang="cs-CZ" dirty="false"/>
          </a:p>
        </p:txBody>
      </p:sp>
    </p:spTree>
    <p:extLst>
      <p:ext uri="{BB962C8B-B14F-4D97-AF65-F5344CB8AC3E}">
        <p14:creationId xmlns:p14="http://schemas.microsoft.com/office/powerpoint/2010/main" val="2349214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1C6457-3457-A50F-2B5E-17B2516B48EB}"/>
              </a:ext>
            </a:extLst>
          </p:cNvPr>
          <p:cNvSpPr>
            <a:spLocks noGrp="true"/>
          </p:cNvSpPr>
          <p:nvPr>
            <p:ph type="title"/>
          </p:nvPr>
        </p:nvSpPr>
        <p:spPr/>
        <p:txBody>
          <a:bodyPr/>
          <a:lstStyle/>
          <a:p>
            <a:r>
              <a:rPr lang="cs-CZ" dirty="false"/>
              <a:t>5. Adekvátnost indikátorů             </a:t>
            </a:r>
            <a:r>
              <a:rPr lang="cs-CZ" sz="2000" dirty="false"/>
              <a:t>(3/3)</a:t>
            </a:r>
            <a:endParaRPr lang="cs-CZ" dirty="false"/>
          </a:p>
        </p:txBody>
      </p:sp>
      <p:sp>
        <p:nvSpPr>
          <p:cNvPr id="3" name="Zástupný obsah 2">
            <a:extLst>
              <a:ext uri="{FF2B5EF4-FFF2-40B4-BE49-F238E27FC236}">
                <a16:creationId xmlns:a16="http://schemas.microsoft.com/office/drawing/2014/main" id="{393897B2-0CC1-917F-DD71-7447D5DDF059}"/>
              </a:ext>
            </a:extLst>
          </p:cNvPr>
          <p:cNvSpPr>
            <a:spLocks noGrp="true"/>
          </p:cNvSpPr>
          <p:nvPr>
            <p:ph idx="1"/>
          </p:nvPr>
        </p:nvSpPr>
        <p:spPr>
          <a:xfrm>
            <a:off x="360000" y="1196752"/>
            <a:ext cx="8424000" cy="5544616"/>
          </a:xfrm>
        </p:spPr>
        <p:txBody>
          <a:bodyPr/>
          <a:lstStyle/>
          <a:p>
            <a:pPr algn="just">
              <a:lnSpc>
                <a:spcPct val="100000"/>
              </a:lnSpc>
              <a:spcBef>
                <a:spcPts val="300"/>
              </a:spcBef>
              <a:spcAft>
                <a:spcPts val="300"/>
              </a:spcAft>
            </a:pPr>
            <a:r>
              <a:rPr lang="cs-CZ" sz="1800" dirty="false"/>
              <a:t>V </a:t>
            </a:r>
            <a:r>
              <a:rPr lang="cs-CZ" sz="1600" dirty="false"/>
              <a:t>žádosti o podporu je nutné vyplnit všechny indikátory, které výzva stanoví jako povinné, i když budou mít nulovou cílovou hodnotu.</a:t>
            </a:r>
          </a:p>
          <a:p>
            <a:pPr algn="just">
              <a:lnSpc>
                <a:spcPct val="100000"/>
              </a:lnSpc>
              <a:spcBef>
                <a:spcPts val="300"/>
              </a:spcBef>
              <a:spcAft>
                <a:spcPts val="300"/>
              </a:spcAft>
            </a:pPr>
            <a:r>
              <a:rPr lang="cs-CZ" sz="1600" dirty="false"/>
              <a:t>Nenulovou cílovou hodnotu stanovit u všech indikátorů, které jsou relevantní vůči realizovaným aktivitám a závazným podmínkám výzvy (podpořené osoby – 600 000/</a:t>
            </a:r>
            <a:br>
              <a:rPr lang="cs-CZ" sz="1600" dirty="false"/>
            </a:br>
            <a:r>
              <a:rPr lang="cs-CZ" sz="1600" dirty="false"/>
              <a:t>670 102, kapacita podpořených služeb – úvazky – 670 031, povinný výstup metodika multidisciplinárního týmu – 805 000). </a:t>
            </a:r>
          </a:p>
          <a:p>
            <a:pPr algn="just">
              <a:lnSpc>
                <a:spcPct val="100000"/>
              </a:lnSpc>
              <a:spcBef>
                <a:spcPts val="300"/>
              </a:spcBef>
              <a:spcAft>
                <a:spcPts val="300"/>
              </a:spcAft>
            </a:pPr>
            <a:r>
              <a:rPr lang="cs-CZ" sz="1600" dirty="false"/>
              <a:t>Cílové hodnoty stanovit v reálné výši, ve vazbě na cíl projektu a na klíčové aktivity.</a:t>
            </a:r>
          </a:p>
          <a:p>
            <a:pPr algn="just">
              <a:lnSpc>
                <a:spcPct val="100000"/>
              </a:lnSpc>
              <a:spcBef>
                <a:spcPts val="300"/>
              </a:spcBef>
              <a:spcAft>
                <a:spcPts val="300"/>
              </a:spcAft>
            </a:pPr>
            <a:r>
              <a:rPr lang="cs-CZ" sz="1600" dirty="false"/>
              <a:t>U každého indikátoru v komentáři vysvětlit způsob stanovení cílové hodnoty indikátoru.</a:t>
            </a:r>
          </a:p>
          <a:p>
            <a:pPr marL="0" indent="0">
              <a:lnSpc>
                <a:spcPct val="100000"/>
              </a:lnSpc>
              <a:spcBef>
                <a:spcPts val="1800"/>
              </a:spcBef>
              <a:buNone/>
            </a:pPr>
            <a:r>
              <a:rPr lang="cs-CZ" sz="1800" b="true" dirty="false"/>
              <a:t>Časté chyby:</a:t>
            </a:r>
          </a:p>
          <a:p>
            <a:pPr lvl="1" algn="just">
              <a:lnSpc>
                <a:spcPct val="100000"/>
              </a:lnSpc>
            </a:pPr>
            <a:r>
              <a:rPr lang="cs-CZ" sz="1600" dirty="false"/>
              <a:t>cílové hodnoty indikátorů nekorespondují s popisem aktivit projektu nebo jsou podhodnocené/nadhodnocené,</a:t>
            </a:r>
          </a:p>
          <a:p>
            <a:pPr lvl="1" algn="just">
              <a:lnSpc>
                <a:spcPct val="100000"/>
              </a:lnSpc>
            </a:pPr>
            <a:r>
              <a:rPr lang="cs-CZ" sz="1600" dirty="false"/>
              <a:t>není vyplněný komentář k cílové hodnotě indikátoru, nebo komentář není v souladu se stanovenou cílovou hodnotou,</a:t>
            </a:r>
          </a:p>
          <a:p>
            <a:pPr lvl="1" algn="just">
              <a:lnSpc>
                <a:spcPct val="100000"/>
              </a:lnSpc>
            </a:pPr>
            <a:r>
              <a:rPr lang="cs-CZ" sz="1600" dirty="false"/>
              <a:t>stanovení cílové hodnoty u indikátorů bez závazku (622 002, 679 001),</a:t>
            </a:r>
          </a:p>
          <a:p>
            <a:pPr lvl="1" algn="just">
              <a:lnSpc>
                <a:spcPct val="100000"/>
              </a:lnSpc>
            </a:pPr>
            <a:r>
              <a:rPr lang="cs-CZ" sz="1600" dirty="false"/>
              <a:t>nejsou stanoveny cílové hodnoty u všech relevantních indikátorů,</a:t>
            </a:r>
          </a:p>
          <a:p>
            <a:pPr lvl="1" algn="just">
              <a:lnSpc>
                <a:spcPct val="100000"/>
              </a:lnSpc>
            </a:pPr>
            <a:r>
              <a:rPr lang="cs-CZ" sz="1600" dirty="false"/>
              <a:t>do cílové hodnoty indikátoru 670 102 Využívání podpořených služeb je chybně započtena i podpora odborných pracovníků,</a:t>
            </a:r>
          </a:p>
          <a:p>
            <a:pPr lvl="1" algn="just">
              <a:lnSpc>
                <a:spcPct val="100000"/>
              </a:lnSpc>
            </a:pPr>
            <a:r>
              <a:rPr lang="cs-CZ" sz="1600" dirty="false"/>
              <a:t>do podpory CS jsou započteny i aktivity, které nemají charakter podpory.</a:t>
            </a:r>
          </a:p>
        </p:txBody>
      </p:sp>
      <p:sp>
        <p:nvSpPr>
          <p:cNvPr id="4" name="Zástupný symbol pro číslo snímku 3">
            <a:extLst>
              <a:ext uri="{FF2B5EF4-FFF2-40B4-BE49-F238E27FC236}">
                <a16:creationId xmlns:a16="http://schemas.microsoft.com/office/drawing/2014/main" id="{814640C0-4F58-1521-8208-670C419B658A}"/>
              </a:ext>
            </a:extLst>
          </p:cNvPr>
          <p:cNvSpPr>
            <a:spLocks noGrp="true"/>
          </p:cNvSpPr>
          <p:nvPr>
            <p:ph type="sldNum" sz="quarter" idx="12"/>
          </p:nvPr>
        </p:nvSpPr>
        <p:spPr/>
        <p:txBody>
          <a:bodyPr/>
          <a:lstStyle/>
          <a:p>
            <a:fld id="{479BF083-4774-43B1-9AB0-5CC1AC5DD8EE}" type="slidenum">
              <a:rPr lang="cs-CZ" smtClean="false"/>
              <a:pPr/>
              <a:t>57</a:t>
            </a:fld>
            <a:endParaRPr lang="cs-CZ" dirty="false"/>
          </a:p>
        </p:txBody>
      </p:sp>
    </p:spTree>
    <p:extLst>
      <p:ext uri="{BB962C8B-B14F-4D97-AF65-F5344CB8AC3E}">
        <p14:creationId xmlns:p14="http://schemas.microsoft.com/office/powerpoint/2010/main" val="841752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A73B0-7E34-7B58-1458-10188BBE1A3E}"/>
              </a:ext>
            </a:extLst>
          </p:cNvPr>
          <p:cNvSpPr>
            <a:spLocks noGrp="true"/>
          </p:cNvSpPr>
          <p:nvPr>
            <p:ph type="title"/>
          </p:nvPr>
        </p:nvSpPr>
        <p:spPr/>
        <p:txBody>
          <a:bodyPr/>
          <a:lstStyle/>
          <a:p>
            <a:r>
              <a:rPr lang="cs-CZ" dirty="false"/>
              <a:t>6. Způsob zapojení cs                      </a:t>
            </a:r>
            <a:r>
              <a:rPr lang="cs-CZ" sz="2000" dirty="false"/>
              <a:t>(1/2)</a:t>
            </a:r>
            <a:endParaRPr lang="cs-CZ" dirty="false"/>
          </a:p>
        </p:txBody>
      </p:sp>
      <p:sp>
        <p:nvSpPr>
          <p:cNvPr id="3" name="Zástupný obsah 2">
            <a:extLst>
              <a:ext uri="{FF2B5EF4-FFF2-40B4-BE49-F238E27FC236}">
                <a16:creationId xmlns:a16="http://schemas.microsoft.com/office/drawing/2014/main" id="{689B955A-D85A-F668-6984-AA160937F7CF}"/>
              </a:ext>
            </a:extLst>
          </p:cNvPr>
          <p:cNvSpPr>
            <a:spLocks noGrp="true"/>
          </p:cNvSpPr>
          <p:nvPr>
            <p:ph idx="1"/>
          </p:nvPr>
        </p:nvSpPr>
        <p:spPr>
          <a:xfrm>
            <a:off x="360000" y="2969969"/>
            <a:ext cx="8424000" cy="2546983"/>
          </a:xfrm>
        </p:spPr>
        <p:txBody>
          <a:bodyPr/>
          <a:lstStyle/>
          <a:p>
            <a:pPr algn="just">
              <a:lnSpc>
                <a:spcPct val="100000"/>
              </a:lnSpc>
            </a:pPr>
            <a:r>
              <a:rPr lang="cs-CZ" sz="1700" dirty="false"/>
              <a:t>CS by měla být adekvátním způsobem zapojena ve všech relevantních fázích projektu. Způsob práce s CS má být pro CS přínosem a má přispívat ke zlepšení její situace.</a:t>
            </a:r>
          </a:p>
          <a:p>
            <a:pPr algn="just">
              <a:lnSpc>
                <a:spcPct val="100000"/>
              </a:lnSpc>
            </a:pPr>
            <a:r>
              <a:rPr lang="cs-CZ" sz="1700" dirty="false"/>
              <a:t>Podstatné je kvalitně popsat zejména v klíčových aktivitách projektu kolik osob </a:t>
            </a:r>
            <a:br>
              <a:rPr lang="cs-CZ" sz="1700" dirty="false"/>
            </a:br>
            <a:r>
              <a:rPr lang="cs-CZ" sz="1700" dirty="false"/>
              <a:t>a z jaké CS bude danou aktivitou podpořeno, předpokládaný rozsah podpory </a:t>
            </a:r>
            <a:br>
              <a:rPr lang="cs-CZ" sz="1700" dirty="false"/>
            </a:br>
            <a:r>
              <a:rPr lang="cs-CZ" sz="1700" dirty="false"/>
              <a:t>a jakým způsobem bude s CS pracováno.</a:t>
            </a:r>
          </a:p>
          <a:p>
            <a:pPr algn="just">
              <a:lnSpc>
                <a:spcPct val="100000"/>
              </a:lnSpc>
            </a:pPr>
            <a:r>
              <a:rPr lang="cs-CZ" sz="1700" dirty="false"/>
              <a:t>V žádosti o podporu je důležité popsat způsob oslovení CS, prokázat zájem CS zapojit se do projektu a její motivaci.</a:t>
            </a:r>
          </a:p>
        </p:txBody>
      </p:sp>
      <p:pic>
        <p:nvPicPr>
          <p:cNvPr id="4" name="Obrázek 3">
            <a:extLst>
              <a:ext uri="{FF2B5EF4-FFF2-40B4-BE49-F238E27FC236}">
                <a16:creationId xmlns:a16="http://schemas.microsoft.com/office/drawing/2014/main" id="{4C391A30-7AAD-46F7-70F5-3957B163E622}"/>
              </a:ext>
            </a:extLst>
          </p:cNvPr>
          <p:cNvPicPr>
            <a:picLocks noChangeAspect="true"/>
          </p:cNvPicPr>
          <p:nvPr/>
        </p:nvPicPr>
        <p:blipFill>
          <a:blip r:embed="rId2"/>
          <a:stretch>
            <a:fillRect/>
          </a:stretch>
        </p:blipFill>
        <p:spPr>
          <a:xfrm>
            <a:off x="1547664" y="1246388"/>
            <a:ext cx="5696192" cy="1368152"/>
          </a:xfrm>
          <a:prstGeom prst="rect">
            <a:avLst/>
          </a:prstGeom>
        </p:spPr>
      </p:pic>
      <p:sp>
        <p:nvSpPr>
          <p:cNvPr id="5" name="Zástupný symbol pro číslo snímku 4">
            <a:extLst>
              <a:ext uri="{FF2B5EF4-FFF2-40B4-BE49-F238E27FC236}">
                <a16:creationId xmlns:a16="http://schemas.microsoft.com/office/drawing/2014/main" id="{00549869-4702-F4E9-9BC0-FE5AFD9B37F3}"/>
              </a:ext>
            </a:extLst>
          </p:cNvPr>
          <p:cNvSpPr>
            <a:spLocks noGrp="true"/>
          </p:cNvSpPr>
          <p:nvPr>
            <p:ph type="sldNum" sz="quarter" idx="12"/>
          </p:nvPr>
        </p:nvSpPr>
        <p:spPr/>
        <p:txBody>
          <a:bodyPr/>
          <a:lstStyle/>
          <a:p>
            <a:fld id="{479BF083-4774-43B1-9AB0-5CC1AC5DD8EE}" type="slidenum">
              <a:rPr lang="cs-CZ" smtClean="false"/>
              <a:pPr/>
              <a:t>58</a:t>
            </a:fld>
            <a:endParaRPr lang="cs-CZ" dirty="false"/>
          </a:p>
        </p:txBody>
      </p:sp>
    </p:spTree>
    <p:extLst>
      <p:ext uri="{BB962C8B-B14F-4D97-AF65-F5344CB8AC3E}">
        <p14:creationId xmlns:p14="http://schemas.microsoft.com/office/powerpoint/2010/main" val="31080753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E497B0-0A12-3EA3-6B04-47DCC61346D6}"/>
              </a:ext>
            </a:extLst>
          </p:cNvPr>
          <p:cNvSpPr>
            <a:spLocks noGrp="true"/>
          </p:cNvSpPr>
          <p:nvPr>
            <p:ph type="title"/>
          </p:nvPr>
        </p:nvSpPr>
        <p:spPr/>
        <p:txBody>
          <a:bodyPr/>
          <a:lstStyle/>
          <a:p>
            <a:r>
              <a:rPr lang="cs-CZ" dirty="false"/>
              <a:t>6. Způsob zapojení cs                      </a:t>
            </a:r>
            <a:r>
              <a:rPr lang="cs-CZ" sz="2000" dirty="false"/>
              <a:t>(2/2)</a:t>
            </a:r>
            <a:endParaRPr lang="cs-CZ" dirty="false"/>
          </a:p>
        </p:txBody>
      </p:sp>
      <p:sp>
        <p:nvSpPr>
          <p:cNvPr id="3" name="Zástupný obsah 2">
            <a:extLst>
              <a:ext uri="{FF2B5EF4-FFF2-40B4-BE49-F238E27FC236}">
                <a16:creationId xmlns:a16="http://schemas.microsoft.com/office/drawing/2014/main" id="{17B10E79-9A9F-2C0B-DE62-184246F26F81}"/>
              </a:ext>
            </a:extLst>
          </p:cNvPr>
          <p:cNvSpPr>
            <a:spLocks noGrp="true"/>
          </p:cNvSpPr>
          <p:nvPr>
            <p:ph idx="1"/>
          </p:nvPr>
        </p:nvSpPr>
        <p:spPr/>
        <p:txBody>
          <a:bodyPr/>
          <a:lstStyle/>
          <a:p>
            <a:pPr marL="0" indent="0">
              <a:buNone/>
            </a:pPr>
            <a:r>
              <a:rPr lang="cs-CZ" sz="2000" b="true" dirty="false"/>
              <a:t>Časté chyby:</a:t>
            </a:r>
          </a:p>
          <a:p>
            <a:pPr lvl="1" algn="just"/>
            <a:r>
              <a:rPr lang="cs-CZ" sz="1800" dirty="false"/>
              <a:t>zvoleny nevhodné formy práce s CS vzhledem k plánovaným aktivitám a charakteristikám CS,</a:t>
            </a:r>
          </a:p>
          <a:p>
            <a:pPr lvl="1" algn="just"/>
            <a:r>
              <a:rPr lang="cs-CZ" sz="1800" dirty="false"/>
              <a:t>neprokázaný zájem/motivace CS zapojit se do projektových aktivit,</a:t>
            </a:r>
          </a:p>
          <a:p>
            <a:pPr lvl="1" algn="just"/>
            <a:r>
              <a:rPr lang="cs-CZ" sz="1800" dirty="false"/>
              <a:t>neadekvátní intenzita zapojení CS,</a:t>
            </a:r>
          </a:p>
          <a:p>
            <a:pPr lvl="1" algn="just"/>
            <a:r>
              <a:rPr lang="cs-CZ" sz="1800" dirty="false"/>
              <a:t>nedostatečný popis zapojení CS do projektu:</a:t>
            </a:r>
          </a:p>
          <a:p>
            <a:pPr lvl="2" algn="just">
              <a:lnSpc>
                <a:spcPct val="100000"/>
              </a:lnSpc>
              <a:buFont typeface="Wingdings" panose="05000000000000000000" pitchFamily="2" charset="2"/>
              <a:buChar char="§"/>
            </a:pPr>
            <a:r>
              <a:rPr lang="cs-CZ" sz="1700" dirty="false"/>
              <a:t>nekonkretizovaný rozsah podpory a počet osob z CS zapojených </a:t>
            </a:r>
            <a:br>
              <a:rPr lang="cs-CZ" sz="1700" dirty="false"/>
            </a:br>
            <a:r>
              <a:rPr lang="cs-CZ" sz="1700" dirty="false"/>
              <a:t>do aktivit,</a:t>
            </a:r>
          </a:p>
          <a:p>
            <a:pPr lvl="2" algn="just">
              <a:lnSpc>
                <a:spcPct val="100000"/>
              </a:lnSpc>
              <a:buFont typeface="Wingdings" panose="05000000000000000000" pitchFamily="2" charset="2"/>
              <a:buChar char="§"/>
            </a:pPr>
            <a:r>
              <a:rPr lang="cs-CZ" sz="1700" dirty="false"/>
              <a:t>příliš obecný popis zvolené formy podpory.</a:t>
            </a:r>
          </a:p>
        </p:txBody>
      </p:sp>
      <p:sp>
        <p:nvSpPr>
          <p:cNvPr id="4" name="Zástupný symbol pro číslo snímku 3">
            <a:extLst>
              <a:ext uri="{FF2B5EF4-FFF2-40B4-BE49-F238E27FC236}">
                <a16:creationId xmlns:a16="http://schemas.microsoft.com/office/drawing/2014/main" id="{B6C4CE43-CE7C-F803-AE49-4F21AD4CA267}"/>
              </a:ext>
            </a:extLst>
          </p:cNvPr>
          <p:cNvSpPr>
            <a:spLocks noGrp="true"/>
          </p:cNvSpPr>
          <p:nvPr>
            <p:ph type="sldNum" sz="quarter" idx="12"/>
          </p:nvPr>
        </p:nvSpPr>
        <p:spPr/>
        <p:txBody>
          <a:bodyPr/>
          <a:lstStyle/>
          <a:p>
            <a:fld id="{479BF083-4774-43B1-9AB0-5CC1AC5DD8EE}" type="slidenum">
              <a:rPr lang="cs-CZ" smtClean="false"/>
              <a:pPr/>
              <a:t>59</a:t>
            </a:fld>
            <a:endParaRPr lang="cs-CZ" dirty="false"/>
          </a:p>
        </p:txBody>
      </p:sp>
    </p:spTree>
    <p:extLst>
      <p:ext uri="{BB962C8B-B14F-4D97-AF65-F5344CB8AC3E}">
        <p14:creationId xmlns:p14="http://schemas.microsoft.com/office/powerpoint/2010/main" val="177099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435920-6AAC-436D-A16D-5F3FD0EDBE14}"/>
              </a:ext>
            </a:extLst>
          </p:cNvPr>
          <p:cNvSpPr>
            <a:spLocks noGrp="true"/>
          </p:cNvSpPr>
          <p:nvPr>
            <p:ph type="title"/>
          </p:nvPr>
        </p:nvSpPr>
        <p:spPr/>
        <p:txBody>
          <a:bodyPr/>
          <a:lstStyle/>
          <a:p>
            <a:r>
              <a:rPr kumimoji="false" lang="cs-CZ" sz="3200" b="true" i="false" u="none" strike="noStrike" kern="0" cap="all" spc="0" normalizeH="false" baseline="0" noProof="false" dirty="false">
                <a:ln>
                  <a:noFill/>
                </a:ln>
                <a:solidFill>
                  <a:srgbClr val="AFDDFA"/>
                </a:solidFill>
                <a:effectLst/>
                <a:uLnTx/>
                <a:uFillTx/>
                <a:latin typeface="Arial"/>
                <a:ea typeface="+mj-ea"/>
                <a:cs typeface="+mj-cs"/>
              </a:rPr>
              <a:t>Financování - Míra podpory – </a:t>
            </a:r>
            <a:br>
              <a:rPr kumimoji="false" lang="cs-CZ" sz="3200" b="true" i="false" u="none" strike="noStrike" kern="0" cap="all" spc="0" normalizeH="false" baseline="0" noProof="false" dirty="false">
                <a:ln>
                  <a:noFill/>
                </a:ln>
                <a:solidFill>
                  <a:srgbClr val="AFDDFA"/>
                </a:solidFill>
                <a:effectLst/>
                <a:uLnTx/>
                <a:uFillTx/>
                <a:latin typeface="Arial"/>
                <a:ea typeface="+mj-ea"/>
                <a:cs typeface="+mj-cs"/>
              </a:rPr>
            </a:br>
            <a:r>
              <a:rPr kumimoji="false" lang="cs-CZ" sz="3200" b="true" i="false" u="none" strike="noStrike" kern="0" cap="all" spc="0" normalizeH="false" baseline="0" noProof="false" dirty="false">
                <a:ln>
                  <a:noFill/>
                </a:ln>
                <a:solidFill>
                  <a:srgbClr val="AFDDFA"/>
                </a:solidFill>
                <a:effectLst/>
                <a:uLnTx/>
                <a:uFillTx/>
                <a:latin typeface="Arial"/>
                <a:ea typeface="+mj-ea"/>
                <a:cs typeface="+mj-cs"/>
              </a:rPr>
              <a:t>rozpad zdrojů financování</a:t>
            </a:r>
            <a:endParaRPr lang="cs-CZ" dirty="false"/>
          </a:p>
        </p:txBody>
      </p:sp>
      <p:sp>
        <p:nvSpPr>
          <p:cNvPr id="3" name="Zástupný obsah 2">
            <a:extLst>
              <a:ext uri="{FF2B5EF4-FFF2-40B4-BE49-F238E27FC236}">
                <a16:creationId xmlns:a16="http://schemas.microsoft.com/office/drawing/2014/main" id="{B5A8DD7F-FCD4-42D3-B5FC-2D108B5F1447}"/>
              </a:ext>
            </a:extLst>
          </p:cNvPr>
          <p:cNvSpPr>
            <a:spLocks noGrp="true"/>
          </p:cNvSpPr>
          <p:nvPr>
            <p:ph idx="1"/>
          </p:nvPr>
        </p:nvSpPr>
        <p:spPr>
          <a:xfrm>
            <a:off x="540000" y="1412776"/>
            <a:ext cx="8064000" cy="5445224"/>
          </a:xfrm>
        </p:spPr>
        <p:txBody>
          <a:bodyPr/>
          <a:lstStyle/>
          <a:p>
            <a:pPr marL="0" marR="0" lvl="0" indent="0" algn="ctr" defTabSz="914400" rtl="false" eaLnBrk="true" fontAlgn="auto" latinLnBrk="false" hangingPunct="true">
              <a:lnSpc>
                <a:spcPct val="100000"/>
              </a:lnSpc>
              <a:spcAft>
                <a:spcPts val="0"/>
              </a:spcAft>
              <a:buClr>
                <a:srgbClr val="5FBBF5"/>
              </a:buClr>
              <a:buSzPct val="100000"/>
              <a:buFont typeface="Wingdings" panose="05000000000000000000" pitchFamily="2" charset="2"/>
              <a:buNone/>
              <a:tabLst/>
              <a:defRPr/>
            </a:pPr>
            <a:r>
              <a:rPr kumimoji="false" lang="cs-CZ" sz="2800" b="true" i="false" u="none" strike="noStrike" kern="1200" cap="none" spc="0" normalizeH="false" baseline="0" noProof="false" dirty="false">
                <a:ln>
                  <a:noFill/>
                </a:ln>
                <a:solidFill>
                  <a:srgbClr val="084A8B"/>
                </a:solidFill>
                <a:effectLst/>
                <a:uLnTx/>
                <a:uFillTx/>
                <a:latin typeface="Arial"/>
                <a:ea typeface="+mn-ea"/>
                <a:cs typeface="+mn-cs"/>
              </a:rPr>
              <a:t>EU / státní rozpočet / žadatel </a:t>
            </a:r>
          </a:p>
          <a:p>
            <a:pPr marL="0" marR="0" lvl="0" indent="0" algn="ctr" defTabSz="914400" rtl="false" eaLnBrk="true" fontAlgn="auto" latinLnBrk="false" hangingPunct="true">
              <a:lnSpc>
                <a:spcPct val="100000"/>
              </a:lnSpc>
              <a:buClr>
                <a:srgbClr val="5FBBF5"/>
              </a:buClr>
              <a:buSzPct val="100000"/>
              <a:buFont typeface="Wingdings" panose="05000000000000000000" pitchFamily="2" charset="2"/>
              <a:buNone/>
              <a:tabLst/>
              <a:defRPr/>
            </a:pPr>
            <a:endParaRPr kumimoji="false" lang="cs-CZ" sz="1800" b="false" i="false" u="none" strike="noStrike" kern="1200" cap="none" spc="0" normalizeH="false" baseline="0" noProof="false" dirty="false">
              <a:ln>
                <a:noFill/>
              </a:ln>
              <a:solidFill>
                <a:srgbClr val="084A8B"/>
              </a:solidFill>
              <a:effectLst/>
              <a:uLnTx/>
              <a:uFillTx/>
              <a:latin typeface="Arial"/>
              <a:ea typeface="+mn-ea"/>
              <a:cs typeface="+mn-cs"/>
            </a:endParaRPr>
          </a:p>
          <a:p>
            <a:pPr marL="285750" indent="-285750" algn="just">
              <a:lnSpc>
                <a:spcPct val="100000"/>
              </a:lnSpc>
              <a:spcBef>
                <a:spcPts val="0"/>
              </a:spcBef>
              <a:spcAft>
                <a:spcPts val="0"/>
              </a:spcAft>
              <a:buClr>
                <a:srgbClr val="00B0F0"/>
              </a:buClr>
              <a:buFont typeface="Wingdings" panose="05000000000000000000" pitchFamily="2" charset="2"/>
              <a:buChar char="Ø"/>
            </a:pPr>
            <a:r>
              <a:rPr lang="cs-CZ" sz="1800" b="true" dirty="false"/>
              <a:t>Pro NNO: </a:t>
            </a:r>
          </a:p>
          <a:p>
            <a:pPr lvl="1" algn="just">
              <a:lnSpc>
                <a:spcPct val="100000"/>
              </a:lnSpc>
              <a:spcBef>
                <a:spcPts val="0"/>
              </a:spcBef>
              <a:spcAft>
                <a:spcPts val="0"/>
              </a:spcAft>
              <a:buClr>
                <a:srgbClr val="00B0F0"/>
              </a:buClr>
              <a:buFont typeface="Courier New" panose="02070309020205020404" pitchFamily="49" charset="0"/>
              <a:buChar char="o"/>
            </a:pPr>
            <a:r>
              <a:rPr lang="cs-CZ" sz="1600" dirty="false"/>
              <a:t>EU 76,735 %, státní rozpočet 18,265 %, </a:t>
            </a:r>
            <a:r>
              <a:rPr lang="cs-CZ" sz="1600" u="sng" dirty="false"/>
              <a:t>žadatel 5 %</a:t>
            </a:r>
            <a:r>
              <a:rPr lang="cs-CZ" sz="1600" dirty="false"/>
              <a:t>.</a:t>
            </a:r>
          </a:p>
          <a:p>
            <a:pPr lvl="1" algn="just">
              <a:lnSpc>
                <a:spcPct val="100000"/>
              </a:lnSpc>
              <a:spcBef>
                <a:spcPts val="0"/>
              </a:spcBef>
              <a:spcAft>
                <a:spcPts val="0"/>
              </a:spcAft>
              <a:buClr>
                <a:srgbClr val="00B0F0"/>
              </a:buClr>
              <a:buFont typeface="Courier New" panose="02070309020205020404" pitchFamily="49" charset="0"/>
              <a:buChar char="o"/>
            </a:pPr>
            <a:endParaRPr lang="cs-CZ" sz="1400" dirty="false"/>
          </a:p>
          <a:p>
            <a:pPr marL="285750" indent="-285750" algn="just">
              <a:lnSpc>
                <a:spcPct val="100000"/>
              </a:lnSpc>
              <a:spcBef>
                <a:spcPts val="0"/>
              </a:spcBef>
              <a:spcAft>
                <a:spcPts val="0"/>
              </a:spcAft>
              <a:buClr>
                <a:srgbClr val="00B0F0"/>
              </a:buClr>
              <a:buFont typeface="Wingdings" panose="05000000000000000000" pitchFamily="2" charset="2"/>
              <a:buChar char="Ø"/>
            </a:pPr>
            <a:r>
              <a:rPr lang="cs-CZ" sz="1800" b="true" dirty="false"/>
              <a:t>Pro obce a jimi zřizované organizace do 3 000 obyv. a pro dobrovolné svazky obcí do 3 000 obyvatel</a:t>
            </a:r>
            <a:r>
              <a:rPr lang="cs-CZ" sz="1800" dirty="false"/>
              <a:t>: </a:t>
            </a:r>
          </a:p>
          <a:p>
            <a:pPr lvl="1" algn="just">
              <a:lnSpc>
                <a:spcPct val="100000"/>
              </a:lnSpc>
              <a:spcBef>
                <a:spcPts val="0"/>
              </a:spcBef>
              <a:spcAft>
                <a:spcPts val="0"/>
              </a:spcAft>
              <a:buClr>
                <a:srgbClr val="00B0F0"/>
              </a:buClr>
              <a:buFont typeface="Courier New" panose="02070309020205020404" pitchFamily="49" charset="0"/>
              <a:buChar char="o"/>
            </a:pPr>
            <a:r>
              <a:rPr lang="cs-CZ" sz="1600" dirty="false"/>
              <a:t>EU 76,735 %, státní rozpočet 13,265 %, </a:t>
            </a:r>
            <a:r>
              <a:rPr lang="cs-CZ" sz="1600" u="sng" dirty="false"/>
              <a:t>žadatel 10 %.</a:t>
            </a:r>
          </a:p>
          <a:p>
            <a:pPr lvl="1" algn="just">
              <a:lnSpc>
                <a:spcPct val="100000"/>
              </a:lnSpc>
              <a:spcBef>
                <a:spcPts val="0"/>
              </a:spcBef>
              <a:spcAft>
                <a:spcPts val="0"/>
              </a:spcAft>
              <a:buClr>
                <a:srgbClr val="00B0F0"/>
              </a:buClr>
              <a:buFont typeface="Courier New" panose="02070309020205020404" pitchFamily="49" charset="0"/>
              <a:buChar char="o"/>
            </a:pPr>
            <a:endParaRPr lang="cs-CZ" sz="1400" dirty="false"/>
          </a:p>
          <a:p>
            <a:pPr marL="285750" indent="-285750" algn="just">
              <a:lnSpc>
                <a:spcPct val="100000"/>
              </a:lnSpc>
              <a:spcBef>
                <a:spcPts val="0"/>
              </a:spcBef>
              <a:spcAft>
                <a:spcPts val="0"/>
              </a:spcAft>
              <a:buClr>
                <a:srgbClr val="00B0F0"/>
              </a:buClr>
              <a:buFont typeface="Wingdings" panose="05000000000000000000" pitchFamily="2" charset="2"/>
              <a:buChar char="Ø"/>
            </a:pPr>
            <a:r>
              <a:rPr lang="cs-CZ" sz="1800" b="true" dirty="false"/>
              <a:t>Pro obce a jimi zřizované organizace nad 3 000 obyv. a pro dobrovolné svazky obcí nad 3 000 obyvatel</a:t>
            </a:r>
            <a:r>
              <a:rPr lang="cs-CZ" sz="1800" dirty="false"/>
              <a:t>: </a:t>
            </a:r>
          </a:p>
          <a:p>
            <a:pPr lvl="1" algn="just">
              <a:lnSpc>
                <a:spcPct val="100000"/>
              </a:lnSpc>
              <a:spcBef>
                <a:spcPts val="0"/>
              </a:spcBef>
              <a:spcAft>
                <a:spcPts val="0"/>
              </a:spcAft>
              <a:buClr>
                <a:srgbClr val="00B0F0"/>
              </a:buClr>
              <a:buFont typeface="Courier New" panose="02070309020205020404" pitchFamily="49" charset="0"/>
              <a:buChar char="o"/>
            </a:pPr>
            <a:r>
              <a:rPr lang="cs-CZ" sz="1600" dirty="false"/>
              <a:t>EU 76,735 %, státní rozpočet 8,265 %, </a:t>
            </a:r>
            <a:r>
              <a:rPr lang="cs-CZ" sz="1600" u="sng" dirty="false"/>
              <a:t>žadatel 15 %.</a:t>
            </a:r>
          </a:p>
          <a:p>
            <a:pPr lvl="1" algn="just">
              <a:lnSpc>
                <a:spcPct val="100000"/>
              </a:lnSpc>
              <a:spcBef>
                <a:spcPts val="0"/>
              </a:spcBef>
              <a:spcAft>
                <a:spcPts val="0"/>
              </a:spcAft>
              <a:buClr>
                <a:srgbClr val="00B0F0"/>
              </a:buClr>
              <a:buFont typeface="Courier New" panose="02070309020205020404" pitchFamily="49" charset="0"/>
              <a:buChar char="o"/>
            </a:pPr>
            <a:endParaRPr lang="cs-CZ" sz="1400" dirty="false"/>
          </a:p>
          <a:p>
            <a:pPr marL="285750" indent="-285750" algn="just">
              <a:lnSpc>
                <a:spcPct val="100000"/>
              </a:lnSpc>
              <a:spcBef>
                <a:spcPts val="0"/>
              </a:spcBef>
              <a:spcAft>
                <a:spcPts val="0"/>
              </a:spcAft>
              <a:buClr>
                <a:srgbClr val="00B0F0"/>
              </a:buClr>
              <a:buFont typeface="Wingdings" panose="05000000000000000000" pitchFamily="2" charset="2"/>
              <a:buChar char="Ø"/>
            </a:pPr>
            <a:r>
              <a:rPr lang="cs-CZ" sz="1800" b="true" dirty="false"/>
              <a:t>Pro organizace zřizované kraji: </a:t>
            </a:r>
          </a:p>
          <a:p>
            <a:pPr lvl="1" algn="just">
              <a:lnSpc>
                <a:spcPct val="100000"/>
              </a:lnSpc>
              <a:spcBef>
                <a:spcPts val="0"/>
              </a:spcBef>
              <a:spcAft>
                <a:spcPts val="0"/>
              </a:spcAft>
              <a:buClr>
                <a:srgbClr val="00B0F0"/>
              </a:buClr>
              <a:buFont typeface="Courier New" panose="02070309020205020404" pitchFamily="49" charset="0"/>
              <a:buChar char="o"/>
            </a:pPr>
            <a:r>
              <a:rPr lang="cs-CZ" sz="1600" dirty="false"/>
              <a:t>EU 76,735 %, státní rozpočet 8,265 %, </a:t>
            </a:r>
            <a:r>
              <a:rPr lang="cs-CZ" sz="1600" u="sng" dirty="false"/>
              <a:t>žadatel 15 %.</a:t>
            </a:r>
          </a:p>
          <a:p>
            <a:pPr lvl="1" algn="just">
              <a:lnSpc>
                <a:spcPct val="100000"/>
              </a:lnSpc>
              <a:spcBef>
                <a:spcPts val="0"/>
              </a:spcBef>
              <a:spcAft>
                <a:spcPts val="0"/>
              </a:spcAft>
              <a:buClr>
                <a:srgbClr val="00B0F0"/>
              </a:buClr>
              <a:buFont typeface="Courier New" panose="02070309020205020404" pitchFamily="49" charset="0"/>
              <a:buChar char="o"/>
            </a:pPr>
            <a:endParaRPr lang="cs-CZ" sz="1400" dirty="false"/>
          </a:p>
          <a:p>
            <a:pPr marL="285750" indent="-285750" algn="just">
              <a:lnSpc>
                <a:spcPct val="100000"/>
              </a:lnSpc>
              <a:spcBef>
                <a:spcPts val="0"/>
              </a:spcBef>
              <a:spcAft>
                <a:spcPts val="0"/>
              </a:spcAft>
              <a:buClr>
                <a:srgbClr val="00B0F0"/>
              </a:buClr>
              <a:buFont typeface="Wingdings" panose="05000000000000000000" pitchFamily="2" charset="2"/>
              <a:buChar char="Ø"/>
            </a:pPr>
            <a:r>
              <a:rPr lang="cs-CZ" sz="1800" b="true" dirty="false"/>
              <a:t>Pro podnikající subjekty: </a:t>
            </a:r>
          </a:p>
          <a:p>
            <a:pPr lvl="1" algn="just">
              <a:lnSpc>
                <a:spcPct val="100000"/>
              </a:lnSpc>
              <a:spcBef>
                <a:spcPts val="0"/>
              </a:spcBef>
              <a:spcAft>
                <a:spcPts val="0"/>
              </a:spcAft>
              <a:buClr>
                <a:srgbClr val="00B0F0"/>
              </a:buClr>
              <a:buFont typeface="Courier New" panose="02070309020205020404" pitchFamily="49" charset="0"/>
              <a:buChar char="o"/>
            </a:pPr>
            <a:r>
              <a:rPr lang="cs-CZ" sz="1600" dirty="false"/>
              <a:t>EU 76,735 %, státní rozpočet 0 %, </a:t>
            </a:r>
            <a:r>
              <a:rPr lang="cs-CZ" sz="1600" u="sng" dirty="false"/>
              <a:t>žadatel 23,265 %.</a:t>
            </a:r>
          </a:p>
          <a:p>
            <a:pPr lvl="1" algn="just">
              <a:lnSpc>
                <a:spcPct val="100000"/>
              </a:lnSpc>
              <a:spcBef>
                <a:spcPts val="0"/>
              </a:spcBef>
              <a:spcAft>
                <a:spcPts val="0"/>
              </a:spcAft>
              <a:buClr>
                <a:srgbClr val="00B0F0"/>
              </a:buClr>
              <a:buFont typeface="Courier New" panose="02070309020205020404" pitchFamily="49" charset="0"/>
              <a:buChar char="o"/>
            </a:pPr>
            <a:endParaRPr lang="cs-CZ" sz="1400" dirty="false"/>
          </a:p>
          <a:p>
            <a:pPr lvl="1" algn="just">
              <a:lnSpc>
                <a:spcPct val="100000"/>
              </a:lnSpc>
              <a:spcBef>
                <a:spcPts val="0"/>
              </a:spcBef>
              <a:spcAft>
                <a:spcPts val="0"/>
              </a:spcAft>
              <a:buClr>
                <a:srgbClr val="00B0F0"/>
              </a:buClr>
              <a:buFont typeface="Courier New" panose="02070309020205020404" pitchFamily="49" charset="0"/>
              <a:buChar char="o"/>
            </a:pPr>
            <a:endParaRPr lang="cs-CZ" sz="1400" dirty="false"/>
          </a:p>
          <a:p>
            <a:pPr marL="0" indent="0">
              <a:buNone/>
            </a:pPr>
            <a:endParaRPr lang="cs-CZ" dirty="false"/>
          </a:p>
        </p:txBody>
      </p:sp>
    </p:spTree>
    <p:extLst>
      <p:ext uri="{BB962C8B-B14F-4D97-AF65-F5344CB8AC3E}">
        <p14:creationId xmlns:p14="http://schemas.microsoft.com/office/powerpoint/2010/main" val="6101525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D44769-D084-08A2-C6B0-01C3C9F9E3AD}"/>
              </a:ext>
            </a:extLst>
          </p:cNvPr>
          <p:cNvSpPr>
            <a:spLocks noGrp="true"/>
          </p:cNvSpPr>
          <p:nvPr>
            <p:ph type="title"/>
          </p:nvPr>
        </p:nvSpPr>
        <p:spPr/>
        <p:txBody>
          <a:bodyPr/>
          <a:lstStyle/>
          <a:p>
            <a:r>
              <a:rPr lang="cs-CZ" dirty="false"/>
              <a:t>7. Způsob realizace aktivit a jejich návaznost                                         </a:t>
            </a:r>
          </a:p>
        </p:txBody>
      </p:sp>
      <p:sp>
        <p:nvSpPr>
          <p:cNvPr id="3" name="Zástupný obsah 2">
            <a:extLst>
              <a:ext uri="{FF2B5EF4-FFF2-40B4-BE49-F238E27FC236}">
                <a16:creationId xmlns:a16="http://schemas.microsoft.com/office/drawing/2014/main" id="{00FA9AB8-B78F-6078-48DD-51D7EECBF356}"/>
              </a:ext>
            </a:extLst>
          </p:cNvPr>
          <p:cNvSpPr>
            <a:spLocks noGrp="true"/>
          </p:cNvSpPr>
          <p:nvPr>
            <p:ph idx="1"/>
          </p:nvPr>
        </p:nvSpPr>
        <p:spPr>
          <a:xfrm>
            <a:off x="360000" y="1268760"/>
            <a:ext cx="8424000" cy="5427240"/>
          </a:xfrm>
        </p:spPr>
        <p:txBody>
          <a:bodyPr/>
          <a:lstStyle/>
          <a:p>
            <a:pPr algn="just">
              <a:lnSpc>
                <a:spcPct val="100000"/>
              </a:lnSpc>
            </a:pPr>
            <a:r>
              <a:rPr lang="cs-CZ" sz="1700" dirty="false"/>
              <a:t>Soubor klíčových aktivit musí být logicky zvolený vůči vymezenému problému </a:t>
            </a:r>
            <a:br>
              <a:rPr lang="cs-CZ" sz="1700" dirty="false"/>
            </a:br>
            <a:r>
              <a:rPr lang="cs-CZ" sz="1700" dirty="false"/>
              <a:t>a stanovenému cíli projektu, aktivity na sebe musí vhodně navazovat </a:t>
            </a:r>
            <a:br>
              <a:rPr lang="cs-CZ" sz="1700" dirty="false"/>
            </a:br>
            <a:r>
              <a:rPr lang="cs-CZ" sz="1700" dirty="false"/>
              <a:t>a doplňovat se.</a:t>
            </a:r>
          </a:p>
          <a:p>
            <a:pPr algn="just">
              <a:lnSpc>
                <a:spcPct val="100000"/>
              </a:lnSpc>
              <a:spcAft>
                <a:spcPts val="0"/>
              </a:spcAft>
            </a:pPr>
            <a:r>
              <a:rPr lang="cs-CZ" sz="1700" dirty="false"/>
              <a:t>Klíčové aktivity musí být dostatečně konkrétně a srozumitelně popsané:</a:t>
            </a:r>
          </a:p>
          <a:p>
            <a:pPr lvl="1" algn="just">
              <a:lnSpc>
                <a:spcPct val="100000"/>
              </a:lnSpc>
              <a:spcAft>
                <a:spcPts val="0"/>
              </a:spcAft>
            </a:pPr>
            <a:r>
              <a:rPr lang="cs-CZ" sz="1600" dirty="false"/>
              <a:t>předpokládaný harmonogram aktivity,</a:t>
            </a:r>
          </a:p>
          <a:p>
            <a:pPr lvl="1" algn="just">
              <a:lnSpc>
                <a:spcPct val="100000"/>
              </a:lnSpc>
              <a:spcAft>
                <a:spcPts val="0"/>
              </a:spcAft>
            </a:pPr>
            <a:r>
              <a:rPr lang="cs-CZ" sz="1600" dirty="false"/>
              <a:t>způsob provádění aktivity, včetně předpokládané časové dotace jednotlivých činností realizovaných v rámci aktivity,</a:t>
            </a:r>
          </a:p>
          <a:p>
            <a:pPr lvl="1" algn="just">
              <a:lnSpc>
                <a:spcPct val="100000"/>
              </a:lnSpc>
              <a:spcAft>
                <a:spcPts val="0"/>
              </a:spcAft>
            </a:pPr>
            <a:r>
              <a:rPr lang="cs-CZ" sz="1600" dirty="false"/>
              <a:t>předpokládaný počet osob z CS, které se aktivity zúčastní,</a:t>
            </a:r>
          </a:p>
          <a:p>
            <a:pPr lvl="1" algn="just">
              <a:lnSpc>
                <a:spcPct val="100000"/>
              </a:lnSpc>
              <a:spcAft>
                <a:spcPts val="0"/>
              </a:spcAft>
            </a:pPr>
            <a:r>
              <a:rPr lang="cs-CZ" sz="1600" dirty="false"/>
              <a:t>výstupy aktivity.</a:t>
            </a:r>
          </a:p>
          <a:p>
            <a:pPr algn="just">
              <a:lnSpc>
                <a:spcPct val="100000"/>
              </a:lnSpc>
            </a:pPr>
            <a:r>
              <a:rPr lang="cs-CZ" sz="1700" dirty="false"/>
              <a:t>Je potřeba popsat i aktivity, které budou financované z paušálu.</a:t>
            </a:r>
          </a:p>
          <a:p>
            <a:pPr marL="0" indent="0" algn="just">
              <a:lnSpc>
                <a:spcPct val="100000"/>
              </a:lnSpc>
              <a:spcBef>
                <a:spcPts val="1800"/>
              </a:spcBef>
              <a:buNone/>
            </a:pPr>
            <a:r>
              <a:rPr lang="cs-CZ" sz="1800" b="true" dirty="false"/>
              <a:t>Časté chyby:</a:t>
            </a:r>
          </a:p>
          <a:p>
            <a:pPr lvl="1" algn="just">
              <a:lnSpc>
                <a:spcPct val="100000"/>
              </a:lnSpc>
            </a:pPr>
            <a:r>
              <a:rPr lang="cs-CZ" sz="1600" dirty="false"/>
              <a:t>aktivity netvoří logický celek a nepovedou k dosažení cíle projektu,</a:t>
            </a:r>
          </a:p>
          <a:p>
            <a:pPr lvl="1" algn="just">
              <a:lnSpc>
                <a:spcPct val="100000"/>
              </a:lnSpc>
            </a:pPr>
            <a:r>
              <a:rPr lang="cs-CZ" sz="1600" dirty="false"/>
              <a:t>nekonkrétní popis realizace klíčových aktivit a/nebo jejich výstupů,</a:t>
            </a:r>
          </a:p>
          <a:p>
            <a:pPr lvl="1" algn="just">
              <a:lnSpc>
                <a:spcPct val="100000"/>
              </a:lnSpc>
            </a:pPr>
            <a:r>
              <a:rPr lang="cs-CZ" sz="1600" dirty="false"/>
              <a:t>popis klíčových aktivit v žádosti o podporu se rozchází s informacemi, které byly doplněny v přílohách,</a:t>
            </a:r>
          </a:p>
          <a:p>
            <a:pPr lvl="1" algn="just">
              <a:lnSpc>
                <a:spcPct val="100000"/>
              </a:lnSpc>
            </a:pPr>
            <a:r>
              <a:rPr lang="cs-CZ" sz="1600" dirty="false"/>
              <a:t>způsob provádění aktivity nepovede k dosažení stanovených výstupů aktivity,</a:t>
            </a:r>
          </a:p>
          <a:p>
            <a:pPr lvl="1" algn="just">
              <a:lnSpc>
                <a:spcPct val="100000"/>
              </a:lnSpc>
            </a:pPr>
            <a:r>
              <a:rPr lang="cs-CZ" sz="1600" dirty="false"/>
              <a:t>nadhodnocená/podhodnocená časová dotace aktivity.</a:t>
            </a:r>
          </a:p>
          <a:p>
            <a:pPr marL="414000" lvl="1" indent="0" algn="just">
              <a:lnSpc>
                <a:spcPct val="100000"/>
              </a:lnSpc>
              <a:buNone/>
            </a:pPr>
            <a:endParaRPr lang="cs-CZ" sz="1600" dirty="false">
              <a:solidFill>
                <a:srgbClr val="FF0000"/>
              </a:solidFill>
            </a:endParaRPr>
          </a:p>
        </p:txBody>
      </p:sp>
      <p:sp>
        <p:nvSpPr>
          <p:cNvPr id="4" name="Zástupný symbol pro číslo snímku 3">
            <a:extLst>
              <a:ext uri="{FF2B5EF4-FFF2-40B4-BE49-F238E27FC236}">
                <a16:creationId xmlns:a16="http://schemas.microsoft.com/office/drawing/2014/main" id="{2047F768-0FC7-D104-1700-2C1F66833896}"/>
              </a:ext>
            </a:extLst>
          </p:cNvPr>
          <p:cNvSpPr>
            <a:spLocks noGrp="true"/>
          </p:cNvSpPr>
          <p:nvPr>
            <p:ph type="sldNum" sz="quarter" idx="12"/>
          </p:nvPr>
        </p:nvSpPr>
        <p:spPr/>
        <p:txBody>
          <a:bodyPr/>
          <a:lstStyle/>
          <a:p>
            <a:fld id="{479BF083-4774-43B1-9AB0-5CC1AC5DD8EE}" type="slidenum">
              <a:rPr lang="cs-CZ" smtClean="false"/>
              <a:pPr/>
              <a:t>60</a:t>
            </a:fld>
            <a:endParaRPr lang="cs-CZ" dirty="false"/>
          </a:p>
        </p:txBody>
      </p:sp>
    </p:spTree>
    <p:extLst>
      <p:ext uri="{BB962C8B-B14F-4D97-AF65-F5344CB8AC3E}">
        <p14:creationId xmlns:p14="http://schemas.microsoft.com/office/powerpoint/2010/main" val="1682907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Dotazy – ESF Fórum</a:t>
            </a:r>
          </a:p>
        </p:txBody>
      </p:sp>
      <p:sp>
        <p:nvSpPr>
          <p:cNvPr id="4" name="Zástupný obsah 3">
            <a:extLst>
              <a:ext uri="{FF2B5EF4-FFF2-40B4-BE49-F238E27FC236}">
                <a16:creationId xmlns:a16="http://schemas.microsoft.com/office/drawing/2014/main" id="{963DC8A4-F3CA-40B7-B8F7-5BE0900A0D8D}"/>
              </a:ext>
            </a:extLst>
          </p:cNvPr>
          <p:cNvSpPr>
            <a:spLocks noGrp="true"/>
          </p:cNvSpPr>
          <p:nvPr>
            <p:ph idx="1"/>
          </p:nvPr>
        </p:nvSpPr>
        <p:spPr>
          <a:xfrm>
            <a:off x="540000" y="1628800"/>
            <a:ext cx="8064000" cy="3744416"/>
          </a:xfrm>
        </p:spPr>
        <p:txBody>
          <a:bodyPr/>
          <a:lstStyle/>
          <a:p>
            <a:pPr marL="0" indent="0" algn="just">
              <a:lnSpc>
                <a:spcPct val="107000"/>
              </a:lnSpc>
              <a:spcAft>
                <a:spcPts val="800"/>
              </a:spcAft>
              <a:buNone/>
            </a:pPr>
            <a:r>
              <a:rPr lang="cs-CZ" sz="2400" b="true" dirty="false">
                <a:effectLst/>
                <a:latin typeface="Arial" panose="020B0604020202020204" pitchFamily="34" charset="0"/>
                <a:ea typeface="Calibri" panose="020F0502020204030204" pitchFamily="34" charset="0"/>
                <a:cs typeface="Arial" panose="020B0604020202020204" pitchFamily="34" charset="0"/>
              </a:rPr>
              <a:t>Dotazy a odpovědi k této výzvě:</a:t>
            </a:r>
            <a:endParaRPr lang="cs-CZ" sz="2400" dirty="false">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Dotazy k této výzvě budou zodpovídány </a:t>
            </a:r>
            <a:r>
              <a:rPr lang="cs-CZ" sz="1700" dirty="false">
                <a:solidFill>
                  <a:schemeClr val="accent1"/>
                </a:solidFill>
                <a:latin typeface="Arial" panose="020B0604020202020204" pitchFamily="34" charset="0"/>
                <a:ea typeface="Calibri" panose="020F0502020204030204" pitchFamily="34" charset="0"/>
                <a:cs typeface="Arial" panose="020B0604020202020204" pitchFamily="34" charset="0"/>
              </a:rPr>
              <a:t>také</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prostřednictvím elektronického komunikačního nástroje „ESF Fórum“. </a:t>
            </a:r>
            <a:r>
              <a:rPr lang="cs-CZ" sz="1700" b="true"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K výzvě je v rámci ESF Fóra zřízen diskusní klub</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který je dostupný po přihlášení na webu ESF na odkazu: </a:t>
            </a:r>
            <a:r>
              <a:rPr lang="cs-CZ" sz="1700" dirty="false">
                <a:hlinkClick r:id="rId3"/>
              </a:rPr>
              <a:t>03_24_067 – Prevence předčasných odchodů ze vzdělávání (2) - www.esfcr.cz</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Dotazy lze pokládat až poté, co se zaregistrujete na webových stránkách ESF (uživatelské jméno musí obsahovat alespoň příjmení). Registrace je dostupná na úvodní stránce ESF Fóra: </a:t>
            </a:r>
            <a:r>
              <a:rPr lang="cs-CZ" sz="1700" u="sng" dirty="false">
                <a:solidFill>
                  <a:schemeClr val="accent1"/>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https://forum.esfcr.cz/</a:t>
            </a: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a:t>
            </a:r>
            <a:endPar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0000"/>
              </a:lnSpc>
            </a:pPr>
            <a:r>
              <a:rPr lang="cs-CZ" sz="1700" dirty="false">
                <a:solidFill>
                  <a:schemeClr val="accent1"/>
                </a:solidFill>
                <a:effectLst/>
                <a:latin typeface="Arial" panose="020B0604020202020204" pitchFamily="34" charset="0"/>
                <a:ea typeface="Calibri" panose="020F0502020204030204" pitchFamily="34" charset="0"/>
                <a:cs typeface="Arial" panose="020B0604020202020204" pitchFamily="34" charset="0"/>
              </a:rPr>
              <a:t>Doporučujeme před položením dotazu ověřit, zda požadovaná odpověď už není v diskusním klubu k dispozici. </a:t>
            </a:r>
          </a:p>
          <a:p>
            <a:endParaRPr lang="cs-CZ" dirty="false"/>
          </a:p>
        </p:txBody>
      </p:sp>
    </p:spTree>
    <p:extLst>
      <p:ext uri="{BB962C8B-B14F-4D97-AF65-F5344CB8AC3E}">
        <p14:creationId xmlns:p14="http://schemas.microsoft.com/office/powerpoint/2010/main" val="4116069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Dotazy k této části semináře</a:t>
            </a:r>
          </a:p>
        </p:txBody>
      </p:sp>
      <p:pic>
        <p:nvPicPr>
          <p:cNvPr id="6" name="Zástupný obsah 5">
            <a:extLst>
              <a:ext uri="{FF2B5EF4-FFF2-40B4-BE49-F238E27FC236}">
                <a16:creationId xmlns:a16="http://schemas.microsoft.com/office/drawing/2014/main" id="{750C941B-B5B3-4F6D-8E56-A57041B588A2}"/>
              </a:ext>
            </a:extLst>
          </p:cNvPr>
          <p:cNvPicPr>
            <a:picLocks noGrp="true" noChangeAspect="true"/>
          </p:cNvPicPr>
          <p:nvPr>
            <p:ph idx="1"/>
          </p:nvPr>
        </p:nvPicPr>
        <p:blipFill rotWithShape="true">
          <a:blip r:embed="rId3"/>
          <a:srcRect l="956" t="5345" r="-956" b="-870"/>
          <a:stretch/>
        </p:blipFill>
        <p:spPr>
          <a:xfrm>
            <a:off x="1043608" y="1340768"/>
            <a:ext cx="6840760" cy="4608512"/>
          </a:xfr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62</a:t>
            </a:fld>
            <a:endParaRPr lang="cs-CZ" dirty="false"/>
          </a:p>
        </p:txBody>
      </p:sp>
    </p:spTree>
    <p:extLst>
      <p:ext uri="{BB962C8B-B14F-4D97-AF65-F5344CB8AC3E}">
        <p14:creationId xmlns:p14="http://schemas.microsoft.com/office/powerpoint/2010/main" val="2026196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115616" y="2492896"/>
            <a:ext cx="7704856" cy="1224136"/>
          </a:xfrm>
        </p:spPr>
        <p:txBody>
          <a:bodyPr/>
          <a:lstStyle/>
          <a:p>
            <a:r>
              <a:rPr lang="cs-CZ" dirty="false"/>
              <a:t>Děkujeme za pozornost</a:t>
            </a:r>
            <a:br>
              <a:rPr lang="cs-CZ" dirty="false"/>
            </a:br>
            <a:br>
              <a:rPr lang="cs-CZ" dirty="false"/>
            </a:br>
            <a:br>
              <a:rPr lang="cs-CZ" dirty="false"/>
            </a:br>
            <a:endParaRPr lang="cs-CZ" dirty="false"/>
          </a:p>
        </p:txBody>
      </p:sp>
      <p:sp>
        <p:nvSpPr>
          <p:cNvPr id="6" name="Zástupný symbol pro text 5"/>
          <p:cNvSpPr>
            <a:spLocks noGrp="true"/>
          </p:cNvSpPr>
          <p:nvPr>
            <p:ph type="body" sz="quarter" idx="13"/>
          </p:nvPr>
        </p:nvSpPr>
        <p:spPr>
          <a:xfrm>
            <a:off x="197768" y="3789040"/>
            <a:ext cx="8748464" cy="2664296"/>
          </a:xfrm>
        </p:spPr>
        <p:txBody>
          <a:bodyPr/>
          <a:lstStyle/>
          <a:p>
            <a:pPr marL="342900" lvl="0" indent="-342900" algn="just">
              <a:spcAft>
                <a:spcPts val="1100"/>
              </a:spcAft>
              <a:buFont typeface="Symbol" panose="05050102010706020507" pitchFamily="18" charset="2"/>
              <a:buChar char=""/>
            </a:pPr>
            <a:endParaRPr lang="cs-CZ" sz="1800" dirty="false">
              <a:latin typeface="Arial" panose="020B0604020202020204" pitchFamily="34" charset="0"/>
              <a:ea typeface="Calibri" panose="020F0502020204030204" pitchFamily="34" charset="0"/>
              <a:cs typeface="Arial" panose="020B0604020202020204" pitchFamily="34" charset="0"/>
            </a:endParaRPr>
          </a:p>
          <a:p>
            <a:pPr lvl="0" algn="ctr">
              <a:spcAft>
                <a:spcPts val="1100"/>
              </a:spcAft>
            </a:pPr>
            <a:r>
              <a:rPr lang="cs-CZ" sz="2000" b="true" dirty="false">
                <a:latin typeface="Arial" panose="020B0604020202020204" pitchFamily="34" charset="0"/>
                <a:ea typeface="Calibri" panose="020F0502020204030204" pitchFamily="34" charset="0"/>
                <a:cs typeface="Arial" panose="020B0604020202020204" pitchFamily="34" charset="0"/>
              </a:rPr>
              <a:t>Ing</a:t>
            </a:r>
            <a:r>
              <a:rPr lang="cs-CZ" sz="2000" b="true" dirty="false">
                <a:effectLst/>
                <a:latin typeface="Arial" panose="020B0604020202020204" pitchFamily="34" charset="0"/>
                <a:ea typeface="Calibri" panose="020F0502020204030204" pitchFamily="34" charset="0"/>
                <a:cs typeface="Arial" panose="020B0604020202020204" pitchFamily="34" charset="0"/>
              </a:rPr>
              <a:t>. Věra Nouzová, </a:t>
            </a:r>
            <a:r>
              <a:rPr lang="cs-CZ" sz="2000" b="true" u="sng" dirty="false">
                <a:effectLst/>
                <a:latin typeface="Arial" panose="020B0604020202020204" pitchFamily="34" charset="0"/>
                <a:ea typeface="Calibri" panose="020F0502020204030204" pitchFamily="34" charset="0"/>
                <a:cs typeface="Arial" panose="020B0604020202020204" pitchFamily="34" charset="0"/>
              </a:rPr>
              <a:t>vera.nouzova@mpsv.cz</a:t>
            </a:r>
          </a:p>
          <a:p>
            <a:pPr lvl="0" algn="ctr">
              <a:spcAft>
                <a:spcPts val="1100"/>
              </a:spcAft>
            </a:pPr>
            <a:r>
              <a:rPr lang="cs-CZ" sz="2000" b="true" dirty="false">
                <a:latin typeface="Arial" panose="020B0604020202020204" pitchFamily="34" charset="0"/>
                <a:ea typeface="Calibri" panose="020F0502020204030204" pitchFamily="34" charset="0"/>
                <a:cs typeface="Arial" panose="020B0604020202020204" pitchFamily="34" charset="0"/>
              </a:rPr>
              <a:t>Mgr</a:t>
            </a:r>
            <a:r>
              <a:rPr lang="cs-CZ" sz="2000" b="true" dirty="false">
                <a:effectLst/>
                <a:latin typeface="Arial" panose="020B0604020202020204" pitchFamily="34" charset="0"/>
                <a:ea typeface="Calibri" panose="020F0502020204030204" pitchFamily="34" charset="0"/>
                <a:cs typeface="Arial" panose="020B0604020202020204" pitchFamily="34" charset="0"/>
              </a:rPr>
              <a:t>. </a:t>
            </a:r>
            <a:r>
              <a:rPr lang="cs-CZ" sz="2000" b="true" dirty="false">
                <a:latin typeface="Arial" panose="020B0604020202020204" pitchFamily="34" charset="0"/>
                <a:ea typeface="Calibri" panose="020F0502020204030204" pitchFamily="34" charset="0"/>
                <a:cs typeface="Arial" panose="020B0604020202020204" pitchFamily="34" charset="0"/>
              </a:rPr>
              <a:t>Hana</a:t>
            </a:r>
            <a:r>
              <a:rPr lang="cs-CZ" sz="2000" b="true" dirty="false">
                <a:effectLst/>
                <a:latin typeface="Arial" panose="020B0604020202020204" pitchFamily="34" charset="0"/>
                <a:ea typeface="Calibri" panose="020F0502020204030204" pitchFamily="34" charset="0"/>
                <a:cs typeface="Arial" panose="020B0604020202020204" pitchFamily="34" charset="0"/>
              </a:rPr>
              <a:t> Bartoníčková, </a:t>
            </a:r>
            <a:r>
              <a:rPr lang="cs-CZ" sz="2000" b="true" dirty="false">
                <a:effectLst/>
                <a:latin typeface="Arial" panose="020B0604020202020204" pitchFamily="34" charset="0"/>
                <a:ea typeface="Calibri" panose="020F0502020204030204" pitchFamily="34" charset="0"/>
                <a:cs typeface="Arial" panose="020B0604020202020204" pitchFamily="34" charset="0"/>
                <a:hlinkClick r:id="rId3"/>
              </a:rPr>
              <a:t>hana.bartonickova</a:t>
            </a:r>
            <a:r>
              <a:rPr lang="cs-CZ" sz="2000" b="true" u="sng" dirty="false">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@mpsv.cz</a:t>
            </a:r>
            <a:endParaRPr lang="cs-CZ" sz="2000" b="true" u="sng" dirty="false">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lvl="0" algn="ctr">
              <a:spcAft>
                <a:spcPts val="1100"/>
              </a:spcAft>
            </a:pPr>
            <a:r>
              <a:rPr lang="cs-CZ" sz="2000" b="true" dirty="false">
                <a:latin typeface="Arial" panose="020B0604020202020204" pitchFamily="34" charset="0"/>
                <a:ea typeface="Calibri" panose="020F0502020204030204" pitchFamily="34" charset="0"/>
                <a:cs typeface="Arial" panose="020B0604020202020204" pitchFamily="34" charset="0"/>
              </a:rPr>
              <a:t>Ing</a:t>
            </a:r>
            <a:r>
              <a:rPr lang="cs-CZ" sz="2000" b="true" dirty="false">
                <a:effectLst/>
                <a:latin typeface="Arial" panose="020B0604020202020204" pitchFamily="34" charset="0"/>
                <a:ea typeface="Calibri" panose="020F0502020204030204" pitchFamily="34" charset="0"/>
                <a:cs typeface="Arial" panose="020B0604020202020204" pitchFamily="34" charset="0"/>
              </a:rPr>
              <a:t>. Lucie Šutoriková, </a:t>
            </a:r>
            <a:r>
              <a:rPr lang="cs-CZ" sz="2000" b="true" u="sng" dirty="false">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lucie.sutorikova@mpsv.cz</a:t>
            </a:r>
            <a:endParaRPr lang="cs-CZ" sz="2000" b="true" u="sng" dirty="false">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100"/>
              </a:spcAft>
              <a:buFont typeface="Symbol" panose="05050102010706020507" pitchFamily="18" charset="2"/>
              <a:buChar char=""/>
            </a:pPr>
            <a:endParaRPr lang="cs-CZ" sz="1800" u="sng" dirty="false">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1100"/>
              </a:spcAft>
            </a:pPr>
            <a:r>
              <a:rPr lang="cs-CZ" sz="2000" dirty="false"/>
              <a:t>Odd. projektů sociálního začleňování III (874)</a:t>
            </a:r>
            <a:br>
              <a:rPr lang="cs-CZ" sz="2000" dirty="false"/>
            </a:br>
            <a:endParaRPr lang="cs-CZ" sz="2000" dirty="false"/>
          </a:p>
          <a:p>
            <a:pPr marL="342900" lvl="0" indent="-342900" algn="just">
              <a:spcAft>
                <a:spcPts val="1100"/>
              </a:spcAft>
              <a:buFont typeface="Symbol" panose="05050102010706020507" pitchFamily="18" charset="2"/>
              <a:buChar char=""/>
            </a:pPr>
            <a:endParaRPr lang="cs-CZ" sz="1800" u="sng" dirty="false">
              <a:solidFill>
                <a:srgbClr val="0563C1"/>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100"/>
              </a:spcAft>
              <a:buFont typeface="Symbol" panose="05050102010706020507" pitchFamily="18" charset="2"/>
              <a:buChar char=""/>
            </a:pPr>
            <a:endParaRPr lang="cs-CZ" sz="1800" dirty="false">
              <a:effectLst/>
              <a:latin typeface="Arial" panose="020B0604020202020204" pitchFamily="34" charset="0"/>
              <a:ea typeface="Calibri" panose="020F0502020204030204" pitchFamily="34" charset="0"/>
              <a:cs typeface="Times New Roman" panose="02020603050405020304" pitchFamily="18" charset="0"/>
            </a:endParaRPr>
          </a:p>
          <a:p>
            <a:endParaRPr lang="cs-CZ" dirty="false"/>
          </a:p>
        </p:txBody>
      </p:sp>
    </p:spTree>
    <p:extLst>
      <p:ext uri="{BB962C8B-B14F-4D97-AF65-F5344CB8AC3E}">
        <p14:creationId xmlns:p14="http://schemas.microsoft.com/office/powerpoint/2010/main" val="64835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287524" y="0"/>
            <a:ext cx="8856476" cy="1080000"/>
          </a:xfrm>
        </p:spPr>
        <p:txBody>
          <a:bodyPr/>
          <a:lstStyle/>
          <a:p>
            <a:r>
              <a:rPr lang="cs-CZ" sz="3000" dirty="false"/>
              <a:t>Financování projektu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87524" y="1628800"/>
            <a:ext cx="8568952" cy="4887200"/>
          </a:xfrm>
        </p:spPr>
        <p:txBody>
          <a:bodyPr/>
          <a:lstStyle/>
          <a:p>
            <a:pPr marL="0" indent="0" algn="just">
              <a:lnSpc>
                <a:spcPct val="100000"/>
              </a:lnSpc>
              <a:spcBef>
                <a:spcPts val="0"/>
              </a:spcBef>
              <a:spcAft>
                <a:spcPts val="1200"/>
              </a:spcAft>
              <a:buNone/>
            </a:pPr>
            <a:r>
              <a:rPr lang="cs-CZ" sz="1800" b="true" dirty="false">
                <a:latin typeface="+mj-lt"/>
              </a:rPr>
              <a:t>Pro žádosti o podporu ve výzvě 03_24_067 Prevence předčasných odchodů </a:t>
            </a:r>
            <a:br>
              <a:rPr lang="cs-CZ" sz="1800" b="true" dirty="false">
                <a:latin typeface="+mj-lt"/>
              </a:rPr>
            </a:br>
            <a:r>
              <a:rPr lang="cs-CZ" sz="1800" b="true" dirty="false">
                <a:latin typeface="+mj-lt"/>
              </a:rPr>
              <a:t>ze vzdělávání (2) </a:t>
            </a:r>
            <a:r>
              <a:rPr lang="cs-CZ" sz="1800" i="false" u="none" strike="noStrike" baseline="0" dirty="false">
                <a:solidFill>
                  <a:schemeClr val="accent1"/>
                </a:solidFill>
                <a:latin typeface="+mj-lt"/>
              </a:rPr>
              <a:t>je nastaven režim zjednodušeného vykazování výdajů.</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V rámci zjednodušeného vykazování výdajů je </a:t>
            </a:r>
            <a:r>
              <a:rPr lang="cs-CZ" sz="1800" dirty="false">
                <a:solidFill>
                  <a:schemeClr val="accent1"/>
                </a:solidFill>
                <a:latin typeface="+mj-lt"/>
              </a:rPr>
              <a:t>umožněno</a:t>
            </a:r>
            <a:r>
              <a:rPr lang="cs-CZ" sz="1800" b="false" i="false" u="none" strike="noStrike" baseline="0" dirty="false">
                <a:solidFill>
                  <a:schemeClr val="accent1"/>
                </a:solidFill>
                <a:latin typeface="+mj-lt"/>
              </a:rPr>
              <a:t> financování pevnou sazbou, která se určí za použití procentního podílu. </a:t>
            </a:r>
            <a:r>
              <a:rPr lang="cs-CZ" sz="1800" b="true" dirty="false">
                <a:latin typeface="+mj-lt"/>
              </a:rPr>
              <a:t>Ve výzvě 03_24_067 </a:t>
            </a:r>
            <a:r>
              <a:rPr lang="cs-CZ" sz="1800" b="true" dirty="false">
                <a:solidFill>
                  <a:schemeClr val="accent1"/>
                </a:solidFill>
                <a:latin typeface="+mj-lt"/>
              </a:rPr>
              <a:t>budou veškeré </a:t>
            </a:r>
            <a:r>
              <a:rPr lang="cs-CZ" sz="1800" b="true" i="false" u="none" strike="noStrike" baseline="0" dirty="false">
                <a:solidFill>
                  <a:schemeClr val="accent1"/>
                </a:solidFill>
                <a:latin typeface="+mj-lt"/>
              </a:rPr>
              <a:t>náklady mimo osobních nákladů financované ze 40% paušální sazby. </a:t>
            </a: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Arial" panose="020B0604020202020204" pitchFamily="34" charset="0"/>
              </a:rPr>
              <a:t>U nákladů financovaných ze 40% paušální sazby se má za to, že tyto náklady vznikly a jsou způsobilé ve výši odvozené z podílu paušální sazby na přímých osobních nákladech projektu stanoveného v právním aktu o poskytnutí podpory. Datum vzniku nákladů financovaných ze 40% paušální sazby je navázáno na datum vzniku přímých osobních nákladů.</a:t>
            </a:r>
            <a:endParaRPr lang="cs-CZ" sz="1800" dirty="false">
              <a:solidFill>
                <a:schemeClr val="accent1"/>
              </a:solidFill>
              <a:effectLst/>
              <a:latin typeface="+mj-lt"/>
              <a:ea typeface="Calibri" panose="020F0502020204030204" pitchFamily="34" charset="0"/>
            </a:endParaRPr>
          </a:p>
          <a:p>
            <a:pPr marL="0" indent="0" algn="just">
              <a:lnSpc>
                <a:spcPct val="100000"/>
              </a:lnSpc>
              <a:spcBef>
                <a:spcPts val="0"/>
              </a:spcBef>
              <a:spcAft>
                <a:spcPts val="1200"/>
              </a:spcAft>
              <a:buNone/>
            </a:pPr>
            <a:r>
              <a:rPr lang="cs-CZ" sz="1800" b="false" i="false" u="none" strike="noStrike" baseline="0" dirty="false">
                <a:solidFill>
                  <a:schemeClr val="accent1"/>
                </a:solidFill>
                <a:latin typeface="+mj-lt"/>
              </a:rPr>
              <a:t>Podrobnější informace včetně výčtu a popisu </a:t>
            </a:r>
            <a:r>
              <a:rPr lang="cs-CZ" sz="1800" b="true" i="false" u="none" strike="noStrike" baseline="0" dirty="false">
                <a:solidFill>
                  <a:schemeClr val="accent1"/>
                </a:solidFill>
                <a:latin typeface="+mj-lt"/>
              </a:rPr>
              <a:t>kategorií způsobilých výdajů OPZ+ v režimu 40% paušální sazby</a:t>
            </a:r>
            <a:r>
              <a:rPr lang="cs-CZ" sz="1800" b="false" i="false" u="none" strike="noStrike" baseline="0" dirty="false">
                <a:solidFill>
                  <a:schemeClr val="accent1"/>
                </a:solidFill>
                <a:latin typeface="+mj-lt"/>
              </a:rPr>
              <a:t>  naleznete v příručce </a:t>
            </a:r>
            <a:r>
              <a:rPr lang="cs-CZ" sz="1800" i="true" dirty="false">
                <a:solidFill>
                  <a:schemeClr val="accent1"/>
                </a:solidFill>
                <a:effectLst/>
                <a:latin typeface="+mj-lt"/>
                <a:ea typeface="Calibri" panose="020F0502020204030204" pitchFamily="34" charset="0"/>
              </a:rPr>
              <a:t>Specifická část pravidel </a:t>
            </a:r>
            <a:br>
              <a:rPr lang="cs-CZ" sz="1800" i="true" dirty="false">
                <a:solidFill>
                  <a:schemeClr val="accent1"/>
                </a:solidFill>
                <a:effectLst/>
                <a:latin typeface="+mj-lt"/>
                <a:ea typeface="Calibri" panose="020F0502020204030204" pitchFamily="34" charset="0"/>
              </a:rPr>
            </a:br>
            <a:r>
              <a:rPr lang="cs-CZ" sz="1800" i="true" dirty="false">
                <a:solidFill>
                  <a:schemeClr val="accent1"/>
                </a:solidFill>
                <a:effectLst/>
                <a:latin typeface="+mj-lt"/>
                <a:ea typeface="Calibri" panose="020F0502020204030204" pitchFamily="34" charset="0"/>
              </a:rPr>
              <a:t>pro žadatele a příjemce v rámci OPZ+ pro projekty s přímými a nepřímými náklady </a:t>
            </a:r>
            <a:br>
              <a:rPr lang="cs-CZ" sz="1800" i="true" dirty="false">
                <a:solidFill>
                  <a:schemeClr val="accent1"/>
                </a:solidFill>
                <a:effectLst/>
                <a:latin typeface="+mj-lt"/>
                <a:ea typeface="Calibri" panose="020F0502020204030204" pitchFamily="34" charset="0"/>
              </a:rPr>
            </a:br>
            <a:r>
              <a:rPr lang="cs-CZ" sz="1800" i="true" dirty="false">
                <a:solidFill>
                  <a:schemeClr val="accent1"/>
                </a:solidFill>
                <a:effectLst/>
                <a:latin typeface="+mj-lt"/>
                <a:ea typeface="Calibri" panose="020F0502020204030204" pitchFamily="34" charset="0"/>
              </a:rPr>
              <a:t>a pro projekty financované s využitím paušálních sazeb. (</a:t>
            </a:r>
            <a:r>
              <a:rPr lang="it-IT" sz="1600" i="true" dirty="false">
                <a:solidFill>
                  <a:schemeClr val="accent1"/>
                </a:solidFill>
                <a:hlinkClick r:id="rId2">
                  <a:extLst>
                    <a:ext uri="{A12FA001-AC4F-418D-AE19-62706E023703}">
                      <ahyp:hlinkClr xmlns:ahyp="http://schemas.microsoft.com/office/drawing/2018/hyperlinkcolor" val="tx"/>
                    </a:ext>
                  </a:extLst>
                </a:hlinkClick>
              </a:rPr>
              <a:t>Pravidla pro žadatele </a:t>
            </a:r>
            <a:br>
              <a:rPr lang="cs-CZ" sz="1600" i="true" dirty="false">
                <a:solidFill>
                  <a:schemeClr val="accent1"/>
                </a:solidFill>
                <a:hlinkClick r:id="rId2">
                  <a:extLst>
                    <a:ext uri="{A12FA001-AC4F-418D-AE19-62706E023703}">
                      <ahyp:hlinkClr xmlns:ahyp="http://schemas.microsoft.com/office/drawing/2018/hyperlinkcolor" val="tx"/>
                    </a:ext>
                  </a:extLst>
                </a:hlinkClick>
              </a:rPr>
            </a:br>
            <a:r>
              <a:rPr lang="it-IT" sz="1600" i="true" dirty="false">
                <a:solidFill>
                  <a:schemeClr val="accent1"/>
                </a:solidFill>
                <a:hlinkClick r:id="rId2">
                  <a:extLst>
                    <a:ext uri="{A12FA001-AC4F-418D-AE19-62706E023703}">
                      <ahyp:hlinkClr xmlns:ahyp="http://schemas.microsoft.com/office/drawing/2018/hyperlinkcolor" val="tx"/>
                    </a:ext>
                  </a:extLst>
                </a:hlinkClick>
              </a:rPr>
              <a:t>a příjemce - www.esfcr.cz</a:t>
            </a:r>
            <a:r>
              <a:rPr lang="cs-CZ" sz="1800" i="true" dirty="false">
                <a:solidFill>
                  <a:schemeClr val="accent1"/>
                </a:solidFill>
                <a:effectLst/>
                <a:latin typeface="+mj-lt"/>
                <a:ea typeface="Calibri" panose="020F0502020204030204" pitchFamily="34" charset="0"/>
              </a:rPr>
              <a:t>)</a:t>
            </a:r>
            <a:endParaRPr lang="cs-CZ" sz="1800" b="false" i="true" u="none" strike="noStrike" baseline="0" dirty="false">
              <a:solidFill>
                <a:schemeClr val="accent1"/>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7</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Struktura rozpočtu – paušál 40 %</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graphicFrame>
        <p:nvGraphicFramePr>
          <p:cNvPr id="5" name="Objekt 4">
            <a:extLst>
              <a:ext uri="{FF2B5EF4-FFF2-40B4-BE49-F238E27FC236}">
                <a16:creationId xmlns:a16="http://schemas.microsoft.com/office/drawing/2014/main" id="{E3536023-FFF9-4435-8F02-E971C72FDF25}"/>
              </a:ext>
            </a:extLst>
          </p:cNvPr>
          <p:cNvGraphicFramePr>
            <a:graphicFrameLocks noChangeAspect="true"/>
          </p:cNvGraphicFramePr>
          <p:nvPr/>
        </p:nvGraphicFramePr>
        <p:xfrm>
          <a:off x="107504" y="1556792"/>
          <a:ext cx="8871946" cy="3960440"/>
        </p:xfrm>
        <a:graphic>
          <a:graphicData uri="http://schemas.openxmlformats.org/presentationml/2006/ole">
            <mc:AlternateContent>
              <mc:Choice Requires="v">
                <p:oleObj progId="Excel.Sheet.12" name="Worksheet" r:id="rId2" imgW="7033482" imgH="3139616">
                  <p:embed/>
                </p:oleObj>
              </mc:Choice>
              <mc:Fallback>
                <p:oleObj progId="Excel.Sheet.12" name="Worksheet" r:id="rId2" imgW="7033482" imgH="3139616">
                  <p:embed/>
                  <p:pic>
                    <p:nvPicPr>
                      <p:cNvPr id="5" name="Objekt 4">
                        <a:extLst>
                          <a:ext uri="{FF2B5EF4-FFF2-40B4-BE49-F238E27FC236}">
                            <a16:creationId xmlns:a16="http://schemas.microsoft.com/office/drawing/2014/main" id="{E3536023-FFF9-4435-8F02-E971C72FDF25}"/>
                          </a:ext>
                        </a:extLst>
                      </p:cNvPr>
                      <p:cNvPicPr/>
                      <p:nvPr/>
                    </p:nvPicPr>
                    <p:blipFill>
                      <a:blip r:embed="rId3"/>
                      <a:stretch>
                        <a:fillRect/>
                      </a:stretch>
                    </p:blipFill>
                    <p:spPr>
                      <a:xfrm>
                        <a:off x="107504" y="1556792"/>
                        <a:ext cx="8871946" cy="3960440"/>
                      </a:xfrm>
                      <a:prstGeom prst="rect">
                        <a:avLst/>
                      </a:prstGeom>
                    </p:spPr>
                  </p:pic>
                </p:oleObj>
              </mc:Fallback>
            </mc:AlternateContent>
          </a:graphicData>
        </a:graphic>
      </p:graphicFrame>
      <p:cxnSp>
        <p:nvCxnSpPr>
          <p:cNvPr id="7" name="Přímá spojnice 6">
            <a:extLst>
              <a:ext uri="{FF2B5EF4-FFF2-40B4-BE49-F238E27FC236}">
                <a16:creationId xmlns:a16="http://schemas.microsoft.com/office/drawing/2014/main" id="{09F3E53A-9B10-B680-E6A4-8D3D0797640E}"/>
              </a:ext>
            </a:extLst>
          </p:cNvPr>
          <p:cNvCxnSpPr>
            <a:cxnSpLocks/>
          </p:cNvCxnSpPr>
          <p:nvPr/>
        </p:nvCxnSpPr>
        <p:spPr>
          <a:xfrm>
            <a:off x="210142" y="4545124"/>
            <a:ext cx="4289850" cy="684076"/>
          </a:xfrm>
          <a:prstGeom prst="line">
            <a:avLst/>
          </a:prstGeom>
          <a:ln w="76200"/>
        </p:spPr>
        <p:style>
          <a:lnRef idx="1">
            <a:schemeClr val="accent6"/>
          </a:lnRef>
          <a:fillRef idx="0">
            <a:schemeClr val="accent6"/>
          </a:fillRef>
          <a:effectRef idx="0">
            <a:schemeClr val="accent6"/>
          </a:effectRef>
          <a:fontRef idx="minor">
            <a:schemeClr val="tx1"/>
          </a:fontRef>
        </p:style>
      </p:cxnSp>
      <p:cxnSp>
        <p:nvCxnSpPr>
          <p:cNvPr id="9" name="Přímá spojnice 8">
            <a:extLst>
              <a:ext uri="{FF2B5EF4-FFF2-40B4-BE49-F238E27FC236}">
                <a16:creationId xmlns:a16="http://schemas.microsoft.com/office/drawing/2014/main" id="{04BE8015-26A0-8C3C-2C27-9EAC175ADE57}"/>
              </a:ext>
            </a:extLst>
          </p:cNvPr>
          <p:cNvCxnSpPr>
            <a:cxnSpLocks/>
          </p:cNvCxnSpPr>
          <p:nvPr/>
        </p:nvCxnSpPr>
        <p:spPr>
          <a:xfrm flipV="true">
            <a:off x="359024" y="4509120"/>
            <a:ext cx="4140968" cy="720080"/>
          </a:xfrm>
          <a:prstGeom prst="line">
            <a:avLst/>
          </a:prstGeom>
          <a:ln w="762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24640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Oprávnění žadatelé  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marL="0" indent="0" algn="just">
              <a:lnSpc>
                <a:spcPct val="100000"/>
              </a:lnSpc>
              <a:spcBef>
                <a:spcPts val="0"/>
              </a:spcBef>
              <a:spcAft>
                <a:spcPts val="0"/>
              </a:spcAft>
              <a:buNone/>
            </a:pPr>
            <a:r>
              <a:rPr lang="cs-CZ" b="true" dirty="false">
                <a:solidFill>
                  <a:schemeClr val="accent1"/>
                </a:solidFill>
                <a:latin typeface="Arial" panose="020B0604020202020204" pitchFamily="34" charset="0"/>
                <a:ea typeface="Calibri" panose="020F0502020204030204" pitchFamily="34" charset="0"/>
              </a:rPr>
              <a:t>Pro tuto výzvu jsou oprávněnými žadateli</a:t>
            </a:r>
            <a:r>
              <a:rPr lang="cs-CZ" sz="1800" b="true" dirty="false">
                <a:solidFill>
                  <a:schemeClr val="accent1"/>
                </a:solidFill>
                <a:latin typeface="Arial" panose="020B0604020202020204" pitchFamily="34" charset="0"/>
                <a:ea typeface="Calibri" panose="020F0502020204030204" pitchFamily="34" charset="0"/>
              </a:rPr>
              <a:t>:</a:t>
            </a:r>
          </a:p>
          <a:p>
            <a:pPr marL="0" indent="0" algn="just">
              <a:lnSpc>
                <a:spcPct val="100000"/>
              </a:lnSpc>
              <a:spcBef>
                <a:spcPts val="0"/>
              </a:spcBef>
              <a:spcAft>
                <a:spcPts val="0"/>
              </a:spcAft>
              <a:buNone/>
            </a:pPr>
            <a:endParaRPr lang="cs-CZ" sz="1800" b="true" dirty="false">
              <a:solidFill>
                <a:schemeClr val="accent1"/>
              </a:solidFill>
              <a:effectLst/>
              <a:latin typeface="Arial" panose="020B0604020202020204" pitchFamily="34" charset="0"/>
              <a:ea typeface="Calibri" panose="020F0502020204030204" pitchFamily="34" charset="0"/>
            </a:endParaRPr>
          </a:p>
          <a:p>
            <a:pPr algn="just">
              <a:lnSpc>
                <a:spcPct val="110000"/>
              </a:lnSpc>
              <a:spcBef>
                <a:spcPts val="0"/>
              </a:spcBef>
              <a:spcAft>
                <a:spcPts val="0"/>
              </a:spcAft>
            </a:pPr>
            <a:r>
              <a:rPr lang="cs-CZ" sz="1700" b="true" dirty="false">
                <a:solidFill>
                  <a:schemeClr val="accent1"/>
                </a:solidFill>
                <a:effectLst/>
                <a:latin typeface="Arial" panose="020B0604020202020204" pitchFamily="34" charset="0"/>
                <a:ea typeface="Calibri" panose="020F0502020204030204" pitchFamily="34" charset="0"/>
              </a:rPr>
              <a:t>Nestátní neziskové organizace</a:t>
            </a:r>
            <a:r>
              <a:rPr lang="cs-CZ" sz="1700" dirty="false">
                <a:solidFill>
                  <a:schemeClr val="accent1"/>
                </a:solidFill>
                <a:effectLst/>
                <a:latin typeface="Arial" panose="020B0604020202020204" pitchFamily="34" charset="0"/>
                <a:ea typeface="Calibri" panose="020F0502020204030204" pitchFamily="34" charset="0"/>
              </a:rPr>
              <a:t>:</a:t>
            </a:r>
          </a:p>
          <a:p>
            <a:pPr lvl="3" algn="just">
              <a:lnSpc>
                <a:spcPct val="110000"/>
              </a:lnSpc>
              <a:spcBef>
                <a:spcPts val="0"/>
              </a:spcBef>
              <a:spcAft>
                <a:spcPts val="600"/>
              </a:spcAft>
              <a:buFont typeface="Wingdings" panose="05000000000000000000" pitchFamily="2" charset="2"/>
              <a:buChar char="§"/>
            </a:pPr>
            <a:r>
              <a:rPr lang="cs-CZ" sz="1700" dirty="false">
                <a:solidFill>
                  <a:schemeClr val="accent1"/>
                </a:solidFill>
                <a:effectLst/>
                <a:latin typeface="Arial" panose="020B0604020202020204" pitchFamily="34" charset="0"/>
                <a:ea typeface="Calibri" panose="020F0502020204030204" pitchFamily="34" charset="0"/>
              </a:rPr>
              <a:t>spolky, obecně prospěšné společnosti, ústavy, církevní právnické osoby, nadace a nadační fondy.</a:t>
            </a:r>
          </a:p>
          <a:p>
            <a:pPr algn="just">
              <a:lnSpc>
                <a:spcPct val="11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Calibri" panose="020F0502020204030204" pitchFamily="34" charset="0"/>
              </a:rPr>
              <a:t>Poskytovatelé sociálních služeb</a:t>
            </a:r>
            <a:r>
              <a:rPr lang="cs-CZ" sz="1700" dirty="false">
                <a:solidFill>
                  <a:schemeClr val="accent1"/>
                </a:solidFill>
                <a:effectLst/>
                <a:latin typeface="Arial" panose="020B0604020202020204" pitchFamily="34" charset="0"/>
                <a:ea typeface="Calibri" panose="020F0502020204030204" pitchFamily="34" charset="0"/>
                <a:cs typeface="Calibri" panose="020F0502020204030204" pitchFamily="34" charset="0"/>
              </a:rPr>
              <a:t> zapsaní v registru poskytovatelů sociálních služeb.</a:t>
            </a:r>
          </a:p>
          <a:p>
            <a:pPr algn="just">
              <a:lnSpc>
                <a:spcPct val="11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rPr>
              <a:t>Dobrovolné svazky obcí </a:t>
            </a:r>
            <a:r>
              <a:rPr lang="cs-CZ" sz="1700" dirty="false">
                <a:solidFill>
                  <a:schemeClr val="accent1"/>
                </a:solidFill>
                <a:effectLst/>
                <a:latin typeface="Arial" panose="020B0604020202020204" pitchFamily="34" charset="0"/>
                <a:ea typeface="Calibri" panose="020F0502020204030204" pitchFamily="34" charset="0"/>
              </a:rPr>
              <a:t>podle zákona o obcích.</a:t>
            </a:r>
          </a:p>
          <a:p>
            <a:pPr algn="just">
              <a:lnSpc>
                <a:spcPct val="11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rPr>
              <a:t>Obce</a:t>
            </a:r>
            <a:r>
              <a:rPr lang="cs-CZ" sz="1700" dirty="false">
                <a:solidFill>
                  <a:schemeClr val="accent1"/>
                </a:solidFill>
                <a:effectLst/>
                <a:latin typeface="Arial" panose="020B0604020202020204" pitchFamily="34" charset="0"/>
                <a:ea typeface="Calibri" panose="020F0502020204030204" pitchFamily="34" charset="0"/>
              </a:rPr>
              <a:t> </a:t>
            </a:r>
            <a:r>
              <a:rPr lang="cs-CZ" sz="1700" dirty="false">
                <a:effectLst/>
                <a:latin typeface="Arial" panose="020B0604020202020204" pitchFamily="34" charset="0"/>
                <a:ea typeface="Calibri" panose="020F0502020204030204" pitchFamily="34" charset="0"/>
                <a:cs typeface="Times New Roman" panose="02020603050405020304" pitchFamily="18" charset="0"/>
              </a:rPr>
              <a:t>dle zákona o obcích včetně zákona o stanovení obcí s pověřeným obecním úřadem a stanovení obcí s rozšířenou působností. Jedná se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pouze</a:t>
            </a:r>
            <a:r>
              <a:rPr lang="cs-CZ" sz="1700" dirty="false">
                <a:effectLst/>
                <a:latin typeface="Arial" panose="020B0604020202020204" pitchFamily="34" charset="0"/>
                <a:ea typeface="Calibri" panose="020F0502020204030204" pitchFamily="34" charset="0"/>
                <a:cs typeface="Times New Roman" panose="02020603050405020304" pitchFamily="18" charset="0"/>
              </a:rPr>
              <a:t> </a:t>
            </a:r>
            <a:br>
              <a:rPr lang="cs-CZ" sz="1700" dirty="false">
                <a:effectLst/>
                <a:latin typeface="Arial" panose="020B0604020202020204" pitchFamily="34" charset="0"/>
                <a:ea typeface="Calibri" panose="020F0502020204030204" pitchFamily="34" charset="0"/>
                <a:cs typeface="Times New Roman" panose="02020603050405020304" pitchFamily="18" charset="0"/>
              </a:rPr>
            </a:br>
            <a:r>
              <a:rPr lang="cs-CZ" sz="1700" dirty="false">
                <a:effectLst/>
                <a:latin typeface="Arial" panose="020B0604020202020204" pitchFamily="34" charset="0"/>
                <a:ea typeface="Calibri" panose="020F0502020204030204" pitchFamily="34" charset="0"/>
                <a:cs typeface="Times New Roman" panose="02020603050405020304" pitchFamily="18" charset="0"/>
              </a:rPr>
              <a:t>o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obce z Karlovarského, Ústeckého, Libereckého a Moravskoslezského kraje</a:t>
            </a:r>
            <a:r>
              <a:rPr lang="cs-CZ" sz="1700" dirty="false">
                <a:solidFill>
                  <a:schemeClr val="accent1"/>
                </a:solidFill>
                <a:effectLst/>
                <a:latin typeface="Arial" panose="020B0604020202020204" pitchFamily="34" charset="0"/>
                <a:ea typeface="Calibri" panose="020F0502020204030204" pitchFamily="34" charset="0"/>
              </a:rPr>
              <a:t>.</a:t>
            </a:r>
          </a:p>
          <a:p>
            <a:pPr algn="just">
              <a:lnSpc>
                <a:spcPct val="110000"/>
              </a:lnSpc>
              <a:spcBef>
                <a:spcPts val="0"/>
              </a:spcBef>
            </a:pPr>
            <a:r>
              <a:rPr lang="cs-CZ" sz="1700" b="true"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Příspěvkové organizace zřízené kraji nebo obcemi, </a:t>
            </a:r>
            <a:r>
              <a:rPr lang="cs-CZ" sz="1700" dirty="false">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a </a:t>
            </a:r>
            <a:r>
              <a:rPr lang="cs-CZ" sz="1700" dirty="false">
                <a:effectLst/>
                <a:latin typeface="Arial" panose="020B0604020202020204" pitchFamily="34" charset="0"/>
                <a:ea typeface="Calibri" panose="020F0502020204030204" pitchFamily="34" charset="0"/>
                <a:cs typeface="Times New Roman" panose="02020603050405020304" pitchFamily="18" charset="0"/>
              </a:rPr>
              <a:t>to pro takové činnosti v působnosti územních samosprávných celků, které jsou zpravidla neziskové </a:t>
            </a:r>
            <a:br>
              <a:rPr lang="cs-CZ" sz="1700" dirty="false">
                <a:effectLst/>
                <a:latin typeface="Arial" panose="020B0604020202020204" pitchFamily="34" charset="0"/>
                <a:ea typeface="Calibri" panose="020F0502020204030204" pitchFamily="34" charset="0"/>
                <a:cs typeface="Times New Roman" panose="02020603050405020304" pitchFamily="18" charset="0"/>
              </a:rPr>
            </a:br>
            <a:r>
              <a:rPr lang="cs-CZ" sz="1700" dirty="false">
                <a:effectLst/>
                <a:latin typeface="Arial" panose="020B0604020202020204" pitchFamily="34" charset="0"/>
                <a:ea typeface="Calibri" panose="020F0502020204030204" pitchFamily="34" charset="0"/>
                <a:cs typeface="Times New Roman" panose="02020603050405020304" pitchFamily="18" charset="0"/>
              </a:rPr>
              <a:t>a jejichž rozsah, struktura a složitost vyžadují samostatnou právní subjektivitu.</a:t>
            </a:r>
            <a:r>
              <a:rPr lang="cs-CZ" sz="1700" u="none" strike="noStrike" dirty="false">
                <a:solidFill>
                  <a:srgbClr val="0563C1"/>
                </a:solidFill>
                <a:effectLst/>
                <a:latin typeface="Arial" panose="020B0604020202020204" pitchFamily="34" charset="0"/>
                <a:ea typeface="Calibri" panose="020F0502020204030204" pitchFamily="34" charset="0"/>
                <a:cs typeface="Times New Roman" panose="02020603050405020304" pitchFamily="18" charset="0"/>
              </a:rPr>
              <a:t> </a:t>
            </a:r>
            <a:r>
              <a:rPr lang="cs-CZ" sz="1700" dirty="false">
                <a:effectLst/>
                <a:latin typeface="Arial" panose="020B0604020202020204" pitchFamily="34" charset="0"/>
                <a:ea typeface="Calibri" panose="020F0502020204030204" pitchFamily="34" charset="0"/>
                <a:cs typeface="Times New Roman" panose="02020603050405020304" pitchFamily="18" charset="0"/>
              </a:rPr>
              <a:t>Jedná se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pouze</a:t>
            </a:r>
            <a:r>
              <a:rPr lang="cs-CZ" sz="1700" dirty="false">
                <a:effectLst/>
                <a:latin typeface="Arial" panose="020B0604020202020204" pitchFamily="34" charset="0"/>
                <a:ea typeface="Calibri" panose="020F0502020204030204" pitchFamily="34" charset="0"/>
                <a:cs typeface="Times New Roman" panose="02020603050405020304" pitchFamily="18" charset="0"/>
              </a:rPr>
              <a:t> o příspěvkové organizace </a:t>
            </a:r>
            <a:r>
              <a:rPr lang="cs-CZ" sz="1700" b="true" dirty="false">
                <a:effectLst/>
                <a:latin typeface="Arial" panose="020B0604020202020204" pitchFamily="34" charset="0"/>
                <a:ea typeface="Calibri" panose="020F0502020204030204" pitchFamily="34" charset="0"/>
                <a:cs typeface="Times New Roman" panose="02020603050405020304" pitchFamily="18" charset="0"/>
              </a:rPr>
              <a:t>zřízené Karlovarským, Ústeckým, Libereckým nebo Moravskoslezským krajem a obcemi v těchto 4 krajích</a:t>
            </a:r>
            <a:r>
              <a:rPr lang="cs-CZ" sz="1700" dirty="false">
                <a:effectLst/>
                <a:latin typeface="Arial" panose="020B0604020202020204" pitchFamily="34" charset="0"/>
                <a:ea typeface="Calibri" panose="020F0502020204030204" pitchFamily="34" charset="0"/>
                <a:cs typeface="Times New Roman" panose="02020603050405020304" pitchFamily="18" charset="0"/>
              </a:rPr>
              <a:t>.</a:t>
            </a:r>
            <a:endParaRPr lang="cs-CZ" sz="1700" dirty="false">
              <a:solidFill>
                <a:schemeClr val="accent1"/>
              </a:solidFill>
              <a:effectLst/>
              <a:latin typeface="Arial" panose="020B0604020202020204" pitchFamily="34" charset="0"/>
              <a:ea typeface="Calibri" panose="020F0502020204030204" pitchFamily="34" charset="0"/>
            </a:endParaRPr>
          </a:p>
          <a:p>
            <a:pPr algn="just">
              <a:lnSpc>
                <a:spcPct val="110000"/>
              </a:lnSpc>
            </a:pPr>
            <a:endParaRPr lang="cs-CZ" sz="1800" dirty="false">
              <a:solidFill>
                <a:srgbClr val="002060"/>
              </a:solidFill>
            </a:endParaRPr>
          </a:p>
        </p:txBody>
      </p:sp>
      <p:pic>
        <p:nvPicPr>
          <p:cNvPr id="5" name="Obrázek 4">
            <a:extLst>
              <a:ext uri="{FF2B5EF4-FFF2-40B4-BE49-F238E27FC236}">
                <a16:creationId xmlns:a16="http://schemas.microsoft.com/office/drawing/2014/main" id="{BE660C7D-0522-4413-AABE-D21A4718AED4}"/>
              </a:ext>
            </a:extLst>
          </p:cNvPr>
          <p:cNvPicPr/>
          <p:nvPr/>
        </p:nvPicPr>
        <p:blipFill>
          <a:blip cstate="print" r:embed="rId3">
            <a:extLst>
              <a:ext uri="{BEBA8EAE-BF5A-486C-A8C5-ECC9F3942E4B}">
                <a14:imgProps xmlns:a14="http://schemas.microsoft.com/office/drawing/2010/main">
                  <a14:imgLayer r:embed="rId4">
                    <a14:imgEffect>
                      <a14:backgroundRemoval b="91966" l="9221" r="93005" t="1368">
                        <a14:foregroundMark x1="48649" x2="48649" y1="60513" y2="60513"/>
                        <a14:foregroundMark x1="49603" x2="49603" y1="57949" y2="57949"/>
                        <a14:foregroundMark x1="32750" x2="32750" y1="36923" y2="36923"/>
                        <a14:foregroundMark x1="23211" x2="23211" y1="10769" y2="10769"/>
                        <a14:foregroundMark x1="22576" x2="22576" y1="10769" y2="10769"/>
                        <a14:foregroundMark x1="28299" x2="28299" y1="7521" y2="7521"/>
                        <a14:foregroundMark x1="29889" x2="29889" y1="7179" y2="7179"/>
                        <a14:foregroundMark x1="32432" x2="32432" y1="2564" y2="2564"/>
                        <a14:foregroundMark x1="27027" x2="27027" y1="91966" y2="91966"/>
                        <a14:foregroundMark x1="51192" x2="51192" y1="90256" y2="90256"/>
                        <a14:foregroundMark x1="9221" x2="9221" y1="74872" y2="74872"/>
                        <a14:foregroundMark x1="31320" x2="31320" y1="1709" y2="1709"/>
                        <a14:foregroundMark x1="78537" x2="78537" y1="27009" y2="27009"/>
                        <a14:foregroundMark x1="88712" x2="88712" y1="31795" y2="31795"/>
                        <a14:foregroundMark x1="90779" x2="90779" y1="42564" y2="42564"/>
                        <a14:foregroundMark x1="85374" x2="85374" y1="51966" y2="51966"/>
                        <a14:foregroundMark x1="74563" x2="74563" y1="51111" y2="51111"/>
                        <a14:foregroundMark x1="79173" x2="79173" y1="38291" y2="38291"/>
                        <a14:foregroundMark x1="77583" x2="77583" y1="41026" y2="41026"/>
                        <a14:foregroundMark x1="67409" x2="67409" y1="21709" y2="21709"/>
                        <a14:foregroundMark x1="93005" x2="93005" y1="4461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7308304" y="-16043"/>
            <a:ext cx="1475696" cy="1356811"/>
          </a:xfrm>
          <a:prstGeom prst="rect">
            <a:avLst/>
          </a:prstGeom>
          <a:noFill/>
          <a:ln>
            <a:noFill/>
          </a:ln>
        </p:spPr>
      </p:pic>
    </p:spTree>
    <p:extLst>
      <p:ext uri="{BB962C8B-B14F-4D97-AF65-F5344CB8AC3E}">
        <p14:creationId xmlns:p14="http://schemas.microsoft.com/office/powerpoint/2010/main" val="929672278"/>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1_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D88155-0E86-4D14-B6AF-C6806AEE9525}">
  <ds:schemaRef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dfed548f-0517-4d39-90e3-3947398480c0"/>
    <ds:schemaRef ds:uri="http://purl.org/dc/dcmitype/"/>
  </ds:schemaRefs>
</ds:datastoreItem>
</file>

<file path=customXml/itemProps2.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6EF36-2E80-4847-9151-E9C625552DBD}">
  <ds:schemaRefs>
    <ds:schemaRef ds:uri="http://schemas.microsoft.com/sharepoint/v3/contenttype/forms"/>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7933</properties:Words>
  <properties:PresentationFormat>Předvádění na obrazovce (4:3)</properties:PresentationFormat>
  <properties:Paragraphs>603</properties:Paragraphs>
  <properties:Slides>63</properties:Slides>
  <properties:Notes>44</properties:Notes>
  <properties:TotalTime>6475</properties:TotalTime>
  <properties:HiddenSlides>0</properties:HiddenSlides>
  <properties:MMClips>0</properties:MMClips>
  <properties:ScaleCrop>false</properties:ScaleCrop>
  <properties:HeadingPairs>
    <vt:vector baseType="variant" size="8">
      <vt:variant>
        <vt:lpstr>Použitá písma</vt:lpstr>
      </vt:variant>
      <vt:variant>
        <vt:i4>9</vt:i4>
      </vt:variant>
      <vt:variant>
        <vt:lpstr>Motiv</vt:lpstr>
      </vt:variant>
      <vt:variant>
        <vt:i4>2</vt:i4>
      </vt:variant>
      <vt:variant>
        <vt:lpstr>Vložené servery OLE</vt:lpstr>
      </vt:variant>
      <vt:variant>
        <vt:i4>1</vt:i4>
      </vt:variant>
      <vt:variant>
        <vt:lpstr>Nadpisy snímků</vt:lpstr>
      </vt:variant>
      <vt:variant>
        <vt:i4>63</vt:i4>
      </vt:variant>
    </vt:vector>
  </properties:HeadingPairs>
  <properties:TitlesOfParts>
    <vt:vector baseType="lpstr" size="75">
      <vt:lpstr>Arial</vt:lpstr>
      <vt:lpstr>Calibri</vt:lpstr>
      <vt:lpstr>Courier New</vt:lpstr>
      <vt:lpstr>Symbol</vt:lpstr>
      <vt:lpstr>Times New Roman</vt:lpstr>
      <vt:lpstr>Trebuchet MS</vt:lpstr>
      <vt:lpstr>Wingdings</vt:lpstr>
      <vt:lpstr>Wingdings 2</vt:lpstr>
      <vt:lpstr>Wingdings 3</vt:lpstr>
      <vt:lpstr>prezentace</vt:lpstr>
      <vt:lpstr>1_prezentace</vt:lpstr>
      <vt:lpstr>Worksheet</vt:lpstr>
      <vt:lpstr> seminář  pro  žadatele  OPZ+ </vt:lpstr>
      <vt:lpstr>Obsah semináře</vt:lpstr>
      <vt:lpstr>Identifikace výzvy</vt:lpstr>
      <vt:lpstr> Časové nastavení </vt:lpstr>
      <vt:lpstr>Financování - Alokace výzvy </vt:lpstr>
      <vt:lpstr>Financování - Míra podpory –  rozpad zdrojů financování</vt:lpstr>
      <vt:lpstr>Financování projektu</vt:lpstr>
      <vt:lpstr>Struktura rozpočtu – paušál 40 %</vt:lpstr>
      <vt:lpstr>Oprávnění žadatelé  1/2</vt:lpstr>
      <vt:lpstr>Oprávnění žadatelé  2/2</vt:lpstr>
      <vt:lpstr>Partnerství     </vt:lpstr>
      <vt:lpstr>Cílové skupiny 1/3     </vt:lpstr>
      <vt:lpstr>Cílové skupiny 2/3     </vt:lpstr>
      <vt:lpstr>Cílové skupiny 3/3     </vt:lpstr>
      <vt:lpstr>Věcné zaměření výzvy 1/3</vt:lpstr>
      <vt:lpstr>Věcné zaměření výzvy 2/3</vt:lpstr>
      <vt:lpstr>Věcné zaměření výzvy 3/3</vt:lpstr>
      <vt:lpstr>Podporované aktivity 1/10</vt:lpstr>
      <vt:lpstr>Podporované aktivity 2/10</vt:lpstr>
      <vt:lpstr>Podporované aktivity 3/10</vt:lpstr>
      <vt:lpstr>Podporované aktivity 4/10</vt:lpstr>
      <vt:lpstr>Podporované aktivity 5/10</vt:lpstr>
      <vt:lpstr>Podporované aktivity 6/10</vt:lpstr>
      <vt:lpstr>Podporované aktivity 7/10</vt:lpstr>
      <vt:lpstr>Podporované aktivity 8/10</vt:lpstr>
      <vt:lpstr>Podporované aktivity 9/10</vt:lpstr>
      <vt:lpstr>Podporované aktivity 10/10</vt:lpstr>
      <vt:lpstr>Doplňkové aktivity</vt:lpstr>
      <vt:lpstr>Co nelze v rámci výzvy podpořit</vt:lpstr>
      <vt:lpstr>Závazné podmínky pro žadatele 1/2  </vt:lpstr>
      <vt:lpstr>Závazné podmínky pro žadatele 2/2    </vt:lpstr>
      <vt:lpstr>indikátory </vt:lpstr>
      <vt:lpstr>Indikátory definice 1/3</vt:lpstr>
      <vt:lpstr>Indikátory definice 2/3</vt:lpstr>
      <vt:lpstr>Indikátory definice 3/3</vt:lpstr>
      <vt:lpstr>Specifické datové položky (SDP)</vt:lpstr>
      <vt:lpstr>Veřejná podpora (VP)</vt:lpstr>
      <vt:lpstr>Přílohy výzvy</vt:lpstr>
      <vt:lpstr> Příloha č. 1 – Pomůcka pro stanovení osobních nákladů.  </vt:lpstr>
      <vt:lpstr>Povinné přílohy žádosti</vt:lpstr>
      <vt:lpstr>Odlišnosti výzvy 067 a 029    I.</vt:lpstr>
      <vt:lpstr>Odlišnosti výzvy 067 a 029    II.</vt:lpstr>
      <vt:lpstr>Doplňující informace k Žádosti </vt:lpstr>
      <vt:lpstr>Příprava žádosti o podporu</vt:lpstr>
      <vt:lpstr>Hodnocení a výběr projektů</vt:lpstr>
      <vt:lpstr>Hodnocení přijatelnosti  a formálních náležitostí</vt:lpstr>
      <vt:lpstr>Věcné hodnocení</vt:lpstr>
      <vt:lpstr>1. Vymezení problému a cílové skupiny       (1/2)</vt:lpstr>
      <vt:lpstr>1. Vymezení problému a cílové skupiny       (2/2)</vt:lpstr>
      <vt:lpstr>2. Cíle a konzistentnost  projektu</vt:lpstr>
      <vt:lpstr>3. Způsob ověření dosažení cíle projektu</vt:lpstr>
      <vt:lpstr>4. EFEKTIVITA PROJEKTU, ROZPOČET  (1/3)</vt:lpstr>
      <vt:lpstr>4. EFEKTIVITA PROJEKTU, ROZPOČET  (2/3)</vt:lpstr>
      <vt:lpstr>4. EFEKTIVITA PROJEKTU, ROZPOČET  (3/3)</vt:lpstr>
      <vt:lpstr>5. Adekvátnost indikátorů             (1/3)</vt:lpstr>
      <vt:lpstr>5. Adekvátnost indikátorů             (2/3)</vt:lpstr>
      <vt:lpstr>5. Adekvátnost indikátorů             (3/3)</vt:lpstr>
      <vt:lpstr>6. Způsob zapojení cs                      (1/2)</vt:lpstr>
      <vt:lpstr>6. Způsob zapojení cs                      (2/2)</vt:lpstr>
      <vt:lpstr>7. Způsob realizace aktivit a jejich návaznost                                         </vt:lpstr>
      <vt:lpstr>Dotazy – ESF Fórum</vt:lpstr>
      <vt:lpstr>Dotazy k této části semináře</vt:lpstr>
      <vt:lpstr>Děkujeme za pozornost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cp:lastPrinted>2025-01-28T05:06:01Z</cp:lastPrinted>
  <dcterms:modified xmlns:xsi="http://www.w3.org/2001/XMLSchema-instance" xsi:type="dcterms:W3CDTF">2025-01-28T06:37:14Z</dcterms:modified>
  <cp:revision>444</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