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xml"/>
  <Override ContentType="application/vnd.openxmlformats-officedocument.presentationml.slide+xml" PartName="/ppt/slides/slide140.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app.xml" Type="http://schemas.openxmlformats.org/officeDocument/2006/relationships/extended-properties" Id="rId3"/>
    <Relationship Target="docProps/core.xml" Type="http://schemas.openxmlformats.org/package/2006/relationships/metadata/core-properties" Id="rId2"/>
    <Relationship Target="ppt/presentation.xml" Type="http://schemas.openxmlformats.org/officeDocument/2006/relationships/officeDocument" Id="rId1"/>
    <Relationship Target="docProps/custom.xml" Type="http://schemas.openxmlformats.org/officeDocument/2006/relationships/custom-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5">
  <p:sldMasterIdLst>
    <p:sldMasterId id="2147483671" r:id="rId4"/>
  </p:sldMasterIdLst>
  <p:notesMasterIdLst>
    <p:notesMasterId r:id="rId145"/>
  </p:notesMasterIdLst>
  <p:sldIdLst>
    <p:sldId id="256" r:id="rId5"/>
    <p:sldId id="354" r:id="rId6"/>
    <p:sldId id="356" r:id="rId7"/>
    <p:sldId id="321" r:id="rId8"/>
    <p:sldId id="358" r:id="rId9"/>
    <p:sldId id="623" r:id="rId10"/>
    <p:sldId id="508" r:id="rId11"/>
    <p:sldId id="545" r:id="rId12"/>
    <p:sldId id="1226" r:id="rId13"/>
    <p:sldId id="1227" r:id="rId14"/>
    <p:sldId id="1210" r:id="rId15"/>
    <p:sldId id="1280" r:id="rId16"/>
    <p:sldId id="337" r:id="rId17"/>
    <p:sldId id="1211" r:id="rId18"/>
    <p:sldId id="1281" r:id="rId19"/>
    <p:sldId id="1309" r:id="rId20"/>
    <p:sldId id="1214" r:id="rId21"/>
    <p:sldId id="335" r:id="rId22"/>
    <p:sldId id="336" r:id="rId23"/>
    <p:sldId id="1282" r:id="rId24"/>
    <p:sldId id="1283" r:id="rId25"/>
    <p:sldId id="610" r:id="rId26"/>
    <p:sldId id="1284" r:id="rId27"/>
    <p:sldId id="1285" r:id="rId28"/>
    <p:sldId id="1286" r:id="rId29"/>
    <p:sldId id="1287" r:id="rId30"/>
    <p:sldId id="1311" r:id="rId31"/>
    <p:sldId id="1216" r:id="rId32"/>
    <p:sldId id="1288" r:id="rId33"/>
    <p:sldId id="1289" r:id="rId34"/>
    <p:sldId id="341" r:id="rId35"/>
    <p:sldId id="1290" r:id="rId36"/>
    <p:sldId id="342" r:id="rId37"/>
    <p:sldId id="343" r:id="rId38"/>
    <p:sldId id="1291" r:id="rId39"/>
    <p:sldId id="1292" r:id="rId40"/>
    <p:sldId id="1293" r:id="rId41"/>
    <p:sldId id="1294" r:id="rId42"/>
    <p:sldId id="1295" r:id="rId43"/>
    <p:sldId id="1313" r:id="rId44"/>
    <p:sldId id="347" r:id="rId45"/>
    <p:sldId id="612" r:id="rId46"/>
    <p:sldId id="1296" r:id="rId47"/>
    <p:sldId id="348" r:id="rId48"/>
    <p:sldId id="349" r:id="rId49"/>
    <p:sldId id="350" r:id="rId50"/>
    <p:sldId id="591" r:id="rId51"/>
    <p:sldId id="1315" r:id="rId52"/>
    <p:sldId id="352" r:id="rId53"/>
    <p:sldId id="353" r:id="rId54"/>
    <p:sldId id="592" r:id="rId55"/>
    <p:sldId id="613" r:id="rId56"/>
    <p:sldId id="355" r:id="rId57"/>
    <p:sldId id="593" r:id="rId58"/>
    <p:sldId id="1297" r:id="rId59"/>
    <p:sldId id="1298" r:id="rId60"/>
    <p:sldId id="1316" r:id="rId61"/>
    <p:sldId id="361" r:id="rId62"/>
    <p:sldId id="362" r:id="rId63"/>
    <p:sldId id="614" r:id="rId64"/>
    <p:sldId id="363" r:id="rId65"/>
    <p:sldId id="364" r:id="rId66"/>
    <p:sldId id="1299" r:id="rId67"/>
    <p:sldId id="1317" r:id="rId68"/>
    <p:sldId id="370" r:id="rId69"/>
    <p:sldId id="615" r:id="rId70"/>
    <p:sldId id="371" r:id="rId71"/>
    <p:sldId id="420" r:id="rId72"/>
    <p:sldId id="372" r:id="rId73"/>
    <p:sldId id="373" r:id="rId74"/>
    <p:sldId id="374" r:id="rId75"/>
    <p:sldId id="1261" r:id="rId76"/>
    <p:sldId id="1300" r:id="rId77"/>
    <p:sldId id="1301" r:id="rId78"/>
    <p:sldId id="1263" r:id="rId79"/>
    <p:sldId id="382" r:id="rId80"/>
    <p:sldId id="1202" r:id="rId81"/>
    <p:sldId id="635" r:id="rId82"/>
    <p:sldId id="1265" r:id="rId83"/>
    <p:sldId id="1205" r:id="rId84"/>
    <p:sldId id="547" r:id="rId85"/>
    <p:sldId id="1303" r:id="rId86"/>
    <p:sldId id="622" r:id="rId87"/>
    <p:sldId id="576" r:id="rId88"/>
    <p:sldId id="1175" r:id="rId89"/>
    <p:sldId id="577" r:id="rId90"/>
    <p:sldId id="1304" r:id="rId91"/>
    <p:sldId id="549" r:id="rId92"/>
    <p:sldId id="1268" r:id="rId93"/>
    <p:sldId id="1167" r:id="rId94"/>
    <p:sldId id="1307" r:id="rId95"/>
    <p:sldId id="1318" r:id="rId96"/>
    <p:sldId id="586" r:id="rId97"/>
    <p:sldId id="587" r:id="rId98"/>
    <p:sldId id="1218" r:id="rId99"/>
    <p:sldId id="1219" r:id="rId100"/>
    <p:sldId id="1220" r:id="rId101"/>
    <p:sldId id="1221" r:id="rId102"/>
    <p:sldId id="1222" r:id="rId103"/>
    <p:sldId id="600" r:id="rId104"/>
    <p:sldId id="1257" r:id="rId105"/>
    <p:sldId id="1258" r:id="rId106"/>
    <p:sldId id="1259" r:id="rId107"/>
    <p:sldId id="1260" r:id="rId108"/>
    <p:sldId id="1223" r:id="rId109"/>
    <p:sldId id="1224" r:id="rId110"/>
    <p:sldId id="1225" r:id="rId111"/>
    <p:sldId id="1269" r:id="rId112"/>
    <p:sldId id="605" r:id="rId113"/>
    <p:sldId id="1228" r:id="rId114"/>
    <p:sldId id="1229" r:id="rId115"/>
    <p:sldId id="565" r:id="rId116"/>
    <p:sldId id="1196" r:id="rId117"/>
    <p:sldId id="1203" r:id="rId118"/>
    <p:sldId id="1271" r:id="rId119"/>
    <p:sldId id="1279" r:id="rId120"/>
    <p:sldId id="1206" r:id="rId121"/>
    <p:sldId id="1207" r:id="rId122"/>
    <p:sldId id="1208" r:id="rId123"/>
    <p:sldId id="1209" r:id="rId124"/>
    <p:sldId id="1237" r:id="rId125"/>
    <p:sldId id="1238" r:id="rId126"/>
    <p:sldId id="1239" r:id="rId127"/>
    <p:sldId id="1240" r:id="rId128"/>
    <p:sldId id="1241" r:id="rId129"/>
    <p:sldId id="1242" r:id="rId130"/>
    <p:sldId id="1243" r:id="rId131"/>
    <p:sldId id="1244" r:id="rId132"/>
    <p:sldId id="1245" r:id="rId133"/>
    <p:sldId id="1249" r:id="rId134"/>
    <p:sldId id="1246" r:id="rId135"/>
    <p:sldId id="1247" r:id="rId136"/>
    <p:sldId id="1248" r:id="rId137"/>
    <p:sldId id="1250" r:id="rId138"/>
    <p:sldId id="1251" r:id="rId139"/>
    <p:sldId id="1252" r:id="rId140"/>
    <p:sldId id="1253" r:id="rId141"/>
    <p:sldId id="1254" r:id="rId142"/>
    <p:sldId id="1255" r:id="rId143"/>
    <p:sldId id="1256" r:id="rId144"/>
  </p:sldIdLst>
  <p:sldSz cx="9144000" cy="6858000" type="screen4x3"/>
  <p:notesSz cx="6797675" cy="9926638"/>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 uri="{2D200454-40CA-4A62-9FC3-DE9A4176ACB9}">
      <p15:notesGuideLst xmlns:p15="http://schemas.microsoft.com/office/powerpoint/2012/main"/>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1C9B5AAD-2B82-DD18-A7C7-FEC7F9D25BE8}" initials="TLI(" name="Trunečková Lucie Ing. (MPSV)" providerId="AD" userId="S::lucie.truneckova@mpsv.cz::aee10eeb-c880-47c4-84e3-2b8b725feac2"/>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Trunečková Lucie Ing. (MPSV)" initials="TLI(" lastIdx="10" clrIdx="0">
    <p:extLst>
      <p:ext uri="{19B8F6BF-5375-455C-9EA6-DF929625EA0E}">
        <p15:presenceInfo xmlns:p15="http://schemas.microsoft.com/office/powerpoint/2012/main" providerId="AD" userId="S::lucie.truneckova@mpsv.cz::aee10eeb-c880-47c4-84e3-2b8b725feac2"/>
      </p:ext>
    </p:extLst>
  </p:cmAuthor>
  <p:cmAuthor id="2" name="Ing. Aleš Novák" initials="AN" lastIdx="1" clrIdx="1">
    <p:extLst>
      <p:ext uri="{19B8F6BF-5375-455C-9EA6-DF929625EA0E}">
        <p15:presenceInfo xmlns:p15="http://schemas.microsoft.com/office/powerpoint/2012/main" providerId="None" userId="Ing. Aleš Novák"/>
      </p:ext>
    </p:extLst>
  </p:cmAuthor>
  <p:cmAuthor id="3" name="Kučerová Renáta Ing. (MPSV)" initials="KRI(" lastIdx="2" clrIdx="2">
    <p:extLst>
      <p:ext uri="{19B8F6BF-5375-455C-9EA6-DF929625EA0E}">
        <p15:presenceInfo xmlns:p15="http://schemas.microsoft.com/office/powerpoint/2012/main" providerId="AD" userId="S::renata.kucerova@mpsv.cz::0dc63b4b-12c0-4a0a-9ebe-ea65ac99b702"/>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084A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lastView="sldThumbnailView">
  <p:normalViewPr>
    <p:restoredLeft sz="14995" autoAdjust="false"/>
    <p:restoredTop sz="69632" autoAdjust="false"/>
  </p:normalViewPr>
  <p:slideViewPr>
    <p:cSldViewPr showGuides="true">
      <p:cViewPr varScale="true">
        <p:scale>
          <a:sx n="46" d="100"/>
          <a:sy n="46" d="100"/>
        </p:scale>
        <p:origin x="1884" y="48"/>
      </p:cViewPr>
      <p:guideLst>
        <p:guide orient="horz" pos="913"/>
        <p:guide orient="horz" pos="3884"/>
        <p:guide pos="5420"/>
        <p:guide pos="34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true">
        <p:scale>
          <a:sx n="55" d="100"/>
          <a:sy n="55" d="100"/>
        </p:scale>
        <p:origin x="2616" y="40"/>
      </p:cViewPr>
      <p:guideLst/>
    </p:cSldViewPr>
  </p:notesViewPr>
  <p:gridSpacing cx="72008" cy="72008"/>
</p:viewPr>
</file>

<file path=ppt/_rels/presentation.xml.rels><?xml version="1.0" encoding="UTF-8" standalone="yes"?>
<Relationships xmlns="http://schemas.openxmlformats.org/package/2006/relationships">
    <Relationship Target="slides/slide113.xml" Type="http://schemas.openxmlformats.org/officeDocument/2006/relationships/slide" Id="rId117"/>
    <Relationship Target="slides/slide17.xml" Type="http://schemas.openxmlformats.org/officeDocument/2006/relationships/slide" Id="rId21"/>
    <Relationship Target="slides/slide38.xml" Type="http://schemas.openxmlformats.org/officeDocument/2006/relationships/slide" Id="rId42"/>
    <Relationship Target="slides/slide59.xml" Type="http://schemas.openxmlformats.org/officeDocument/2006/relationships/slide" Id="rId63"/>
    <Relationship Target="slides/slide80.xml" Type="http://schemas.openxmlformats.org/officeDocument/2006/relationships/slide" Id="rId84"/>
    <Relationship Target="slides/slide134.xml" Type="http://schemas.openxmlformats.org/officeDocument/2006/relationships/slide" Id="rId138"/>
    <Relationship Target="slides/slide103.xml" Type="http://schemas.openxmlformats.org/officeDocument/2006/relationships/slide" Id="rId107"/>
    <Relationship Target="slides/slide7.xml" Type="http://schemas.openxmlformats.org/officeDocument/2006/relationships/slide" Id="rId11"/>
    <Relationship Target="slides/slide28.xml" Type="http://schemas.openxmlformats.org/officeDocument/2006/relationships/slide" Id="rId32"/>
    <Relationship Target="slides/slide49.xml" Type="http://schemas.openxmlformats.org/officeDocument/2006/relationships/slide" Id="rId53"/>
    <Relationship Target="slides/slide70.xml" Type="http://schemas.openxmlformats.org/officeDocument/2006/relationships/slide" Id="rId74"/>
    <Relationship Target="slides/slide124.xml" Type="http://schemas.openxmlformats.org/officeDocument/2006/relationships/slide" Id="rId128"/>
    <Relationship Target="theme/theme1.xml" Type="http://schemas.openxmlformats.org/officeDocument/2006/relationships/theme" Id="rId149"/>
    <Relationship Target="slides/slide1.xml" Type="http://schemas.openxmlformats.org/officeDocument/2006/relationships/slide" Id="rId5"/>
    <Relationship Target="slides/slide91.xml" Type="http://schemas.openxmlformats.org/officeDocument/2006/relationships/slide" Id="rId95"/>
    <Relationship Target="slides/slide18.xml" Type="http://schemas.openxmlformats.org/officeDocument/2006/relationships/slide" Id="rId22"/>
    <Relationship Target="slides/slide23.xml" Type="http://schemas.openxmlformats.org/officeDocument/2006/relationships/slide" Id="rId27"/>
    <Relationship Target="slides/slide39.xml" Type="http://schemas.openxmlformats.org/officeDocument/2006/relationships/slide" Id="rId43"/>
    <Relationship Target="slides/slide44.xml" Type="http://schemas.openxmlformats.org/officeDocument/2006/relationships/slide" Id="rId48"/>
    <Relationship Target="slides/slide60.xml" Type="http://schemas.openxmlformats.org/officeDocument/2006/relationships/slide" Id="rId64"/>
    <Relationship Target="slides/slide65.xml" Type="http://schemas.openxmlformats.org/officeDocument/2006/relationships/slide" Id="rId69"/>
    <Relationship Target="slides/slide109.xml" Type="http://schemas.openxmlformats.org/officeDocument/2006/relationships/slide" Id="rId113"/>
    <Relationship Target="slides/slide114.xml" Type="http://schemas.openxmlformats.org/officeDocument/2006/relationships/slide" Id="rId118"/>
    <Relationship Target="slides/slide130.xml" Type="http://schemas.openxmlformats.org/officeDocument/2006/relationships/slide" Id="rId134"/>
    <Relationship Target="slides/slide135.xml" Type="http://schemas.openxmlformats.org/officeDocument/2006/relationships/slide" Id="rId139"/>
    <Relationship Target="slides/slide76.xml" Type="http://schemas.openxmlformats.org/officeDocument/2006/relationships/slide" Id="rId80"/>
    <Relationship Target="slides/slide81.xml" Type="http://schemas.openxmlformats.org/officeDocument/2006/relationships/slide" Id="rId85"/>
    <Relationship Target="tableStyles.xml" Type="http://schemas.openxmlformats.org/officeDocument/2006/relationships/tableStyles" Id="rId150"/>
    <Relationship Target="slides/slide8.xml" Type="http://schemas.openxmlformats.org/officeDocument/2006/relationships/slide" Id="rId12"/>
    <Relationship Target="slides/slide13.xml" Type="http://schemas.openxmlformats.org/officeDocument/2006/relationships/slide" Id="rId17"/>
    <Relationship Target="slides/slide29.xml" Type="http://schemas.openxmlformats.org/officeDocument/2006/relationships/slide" Id="rId33"/>
    <Relationship Target="slides/slide34.xml" Type="http://schemas.openxmlformats.org/officeDocument/2006/relationships/slide" Id="rId38"/>
    <Relationship Target="slides/slide55.xml" Type="http://schemas.openxmlformats.org/officeDocument/2006/relationships/slide" Id="rId59"/>
    <Relationship Target="slides/slide99.xml" Type="http://schemas.openxmlformats.org/officeDocument/2006/relationships/slide" Id="rId103"/>
    <Relationship Target="slides/slide104.xml" Type="http://schemas.openxmlformats.org/officeDocument/2006/relationships/slide" Id="rId108"/>
    <Relationship Target="slides/slide120.xml" Type="http://schemas.openxmlformats.org/officeDocument/2006/relationships/slide" Id="rId124"/>
    <Relationship Target="slides/slide125.xml" Type="http://schemas.openxmlformats.org/officeDocument/2006/relationships/slide" Id="rId129"/>
    <Relationship Target="slides/slide50.xml" Type="http://schemas.openxmlformats.org/officeDocument/2006/relationships/slide" Id="rId54"/>
    <Relationship Target="slides/slide66.xml" Type="http://schemas.openxmlformats.org/officeDocument/2006/relationships/slide" Id="rId70"/>
    <Relationship Target="slides/slide71.xml" Type="http://schemas.openxmlformats.org/officeDocument/2006/relationships/slide" Id="rId75"/>
    <Relationship Target="slides/slide87.xml" Type="http://schemas.openxmlformats.org/officeDocument/2006/relationships/slide" Id="rId91"/>
    <Relationship Target="slides/slide92.xml" Type="http://schemas.openxmlformats.org/officeDocument/2006/relationships/slide" Id="rId96"/>
    <Relationship Target="slides/slide136.xml" Type="http://schemas.openxmlformats.org/officeDocument/2006/relationships/slide" Id="rId140"/>
    <Relationship Target="notesMasters/notesMaster1.xml" Type="http://schemas.openxmlformats.org/officeDocument/2006/relationships/notesMaster" Id="rId145"/>
    <Relationship Target="../customXml/item1.xml" Type="http://schemas.openxmlformats.org/officeDocument/2006/relationships/customXml" Id="rId1"/>
    <Relationship Target="slides/slide2.xml" Type="http://schemas.openxmlformats.org/officeDocument/2006/relationships/slide" Id="rId6"/>
    <Relationship Target="slides/slide19.xml" Type="http://schemas.openxmlformats.org/officeDocument/2006/relationships/slide" Id="rId23"/>
    <Relationship Target="slides/slide24.xml" Type="http://schemas.openxmlformats.org/officeDocument/2006/relationships/slide" Id="rId28"/>
    <Relationship Target="slides/slide45.xml" Type="http://schemas.openxmlformats.org/officeDocument/2006/relationships/slide" Id="rId49"/>
    <Relationship Target="slides/slide110.xml" Type="http://schemas.openxmlformats.org/officeDocument/2006/relationships/slide" Id="rId114"/>
    <Relationship Target="slides/slide115.xml" Type="http://schemas.openxmlformats.org/officeDocument/2006/relationships/slide" Id="rId119"/>
    <Relationship Target="slides/slide40.xml" Type="http://schemas.openxmlformats.org/officeDocument/2006/relationships/slide" Id="rId44"/>
    <Relationship Target="slides/slide56.xml" Type="http://schemas.openxmlformats.org/officeDocument/2006/relationships/slide" Id="rId60"/>
    <Relationship Target="slides/slide61.xml" Type="http://schemas.openxmlformats.org/officeDocument/2006/relationships/slide" Id="rId65"/>
    <Relationship Target="slides/slide77.xml" Type="http://schemas.openxmlformats.org/officeDocument/2006/relationships/slide" Id="rId81"/>
    <Relationship Target="slides/slide82.xml" Type="http://schemas.openxmlformats.org/officeDocument/2006/relationships/slide" Id="rId86"/>
    <Relationship Target="slides/slide126.xml" Type="http://schemas.openxmlformats.org/officeDocument/2006/relationships/slide" Id="rId130"/>
    <Relationship Target="slides/slide131.xml" Type="http://schemas.openxmlformats.org/officeDocument/2006/relationships/slide" Id="rId135"/>
    <Relationship Target="authors.xml" Type="http://schemas.microsoft.com/office/2018/10/relationships/authors" Id="rId151"/>
    <Relationship Target="slides/slide9.xml" Type="http://schemas.openxmlformats.org/officeDocument/2006/relationships/slide" Id="rId13"/>
    <Relationship Target="slides/slide14.xml" Type="http://schemas.openxmlformats.org/officeDocument/2006/relationships/slide" Id="rId18"/>
    <Relationship Target="slides/slide35.xml" Type="http://schemas.openxmlformats.org/officeDocument/2006/relationships/slide" Id="rId39"/>
    <Relationship Target="slides/slide105.xml" Type="http://schemas.openxmlformats.org/officeDocument/2006/relationships/slide" Id="rId109"/>
    <Relationship Target="slides/slide30.xml" Type="http://schemas.openxmlformats.org/officeDocument/2006/relationships/slide" Id="rId34"/>
    <Relationship Target="slides/slide46.xml" Type="http://schemas.openxmlformats.org/officeDocument/2006/relationships/slide" Id="rId50"/>
    <Relationship Target="slides/slide51.xml" Type="http://schemas.openxmlformats.org/officeDocument/2006/relationships/slide" Id="rId55"/>
    <Relationship Target="slides/slide72.xml" Type="http://schemas.openxmlformats.org/officeDocument/2006/relationships/slide" Id="rId76"/>
    <Relationship Target="slides/slide93.xml" Type="http://schemas.openxmlformats.org/officeDocument/2006/relationships/slide" Id="rId97"/>
    <Relationship Target="slides/slide100.xml" Type="http://schemas.openxmlformats.org/officeDocument/2006/relationships/slide" Id="rId104"/>
    <Relationship Target="slides/slide116.xml" Type="http://schemas.openxmlformats.org/officeDocument/2006/relationships/slide" Id="rId120"/>
    <Relationship Target="slides/slide121.xml" Type="http://schemas.openxmlformats.org/officeDocument/2006/relationships/slide" Id="rId125"/>
    <Relationship Target="slides/slide137.xml" Type="http://schemas.openxmlformats.org/officeDocument/2006/relationships/slide" Id="rId141"/>
    <Relationship Target="commentAuthors.xml" Type="http://schemas.openxmlformats.org/officeDocument/2006/relationships/commentAuthors" Id="rId146"/>
    <Relationship Target="slides/slide3.xml" Type="http://schemas.openxmlformats.org/officeDocument/2006/relationships/slide" Id="rId7"/>
    <Relationship Target="slides/slide67.xml" Type="http://schemas.openxmlformats.org/officeDocument/2006/relationships/slide" Id="rId71"/>
    <Relationship Target="slides/slide88.xml" Type="http://schemas.openxmlformats.org/officeDocument/2006/relationships/slide" Id="rId92"/>
    <Relationship Target="../customXml/item2.xml" Type="http://schemas.openxmlformats.org/officeDocument/2006/relationships/customXml" Id="rId2"/>
    <Relationship Target="slides/slide25.xml" Type="http://schemas.openxmlformats.org/officeDocument/2006/relationships/slide" Id="rId29"/>
    <Relationship Target="slides/slide20.xml" Type="http://schemas.openxmlformats.org/officeDocument/2006/relationships/slide" Id="rId24"/>
    <Relationship Target="slides/slide36.xml" Type="http://schemas.openxmlformats.org/officeDocument/2006/relationships/slide" Id="rId40"/>
    <Relationship Target="slides/slide41.xml" Type="http://schemas.openxmlformats.org/officeDocument/2006/relationships/slide" Id="rId45"/>
    <Relationship Target="slides/slide62.xml" Type="http://schemas.openxmlformats.org/officeDocument/2006/relationships/slide" Id="rId66"/>
    <Relationship Target="slides/slide83.xml" Type="http://schemas.openxmlformats.org/officeDocument/2006/relationships/slide" Id="rId87"/>
    <Relationship Target="slides/slide106.xml" Type="http://schemas.openxmlformats.org/officeDocument/2006/relationships/slide" Id="rId110"/>
    <Relationship Target="slides/slide111.xml" Type="http://schemas.openxmlformats.org/officeDocument/2006/relationships/slide" Id="rId115"/>
    <Relationship Target="slides/slide127.xml" Type="http://schemas.openxmlformats.org/officeDocument/2006/relationships/slide" Id="rId131"/>
    <Relationship Target="slides/slide132.xml" Type="http://schemas.openxmlformats.org/officeDocument/2006/relationships/slide" Id="rId136"/>
    <Relationship Target="slides/slide57.xml" Type="http://schemas.openxmlformats.org/officeDocument/2006/relationships/slide" Id="rId61"/>
    <Relationship Target="slides/slide78.xml" Type="http://schemas.openxmlformats.org/officeDocument/2006/relationships/slide" Id="rId82"/>
    <Relationship Target="slides/slide15.xml" Type="http://schemas.openxmlformats.org/officeDocument/2006/relationships/slide" Id="rId19"/>
    <Relationship Target="slides/slide10.xml" Type="http://schemas.openxmlformats.org/officeDocument/2006/relationships/slide" Id="rId14"/>
    <Relationship Target="slides/slide26.xml" Type="http://schemas.openxmlformats.org/officeDocument/2006/relationships/slide" Id="rId30"/>
    <Relationship Target="slides/slide31.xml" Type="http://schemas.openxmlformats.org/officeDocument/2006/relationships/slide" Id="rId35"/>
    <Relationship Target="slides/slide52.xml" Type="http://schemas.openxmlformats.org/officeDocument/2006/relationships/slide" Id="rId56"/>
    <Relationship Target="slides/slide73.xml" Type="http://schemas.openxmlformats.org/officeDocument/2006/relationships/slide" Id="rId77"/>
    <Relationship Target="slides/slide96.xml" Type="http://schemas.openxmlformats.org/officeDocument/2006/relationships/slide" Id="rId100"/>
    <Relationship Target="slides/slide101.xml" Type="http://schemas.openxmlformats.org/officeDocument/2006/relationships/slide" Id="rId105"/>
    <Relationship Target="slides/slide122.xml" Type="http://schemas.openxmlformats.org/officeDocument/2006/relationships/slide" Id="rId126"/>
    <Relationship Target="presProps.xml" Type="http://schemas.openxmlformats.org/officeDocument/2006/relationships/presProps" Id="rId147"/>
    <Relationship Target="slides/slide4.xml" Type="http://schemas.openxmlformats.org/officeDocument/2006/relationships/slide" Id="rId8"/>
    <Relationship Target="slides/slide47.xml" Type="http://schemas.openxmlformats.org/officeDocument/2006/relationships/slide" Id="rId51"/>
    <Relationship Target="slides/slide68.xml" Type="http://schemas.openxmlformats.org/officeDocument/2006/relationships/slide" Id="rId72"/>
    <Relationship Target="slides/slide89.xml" Type="http://schemas.openxmlformats.org/officeDocument/2006/relationships/slide" Id="rId93"/>
    <Relationship Target="slides/slide94.xml" Type="http://schemas.openxmlformats.org/officeDocument/2006/relationships/slide" Id="rId98"/>
    <Relationship Target="slides/slide117.xml" Type="http://schemas.openxmlformats.org/officeDocument/2006/relationships/slide" Id="rId121"/>
    <Relationship Target="slides/slide138.xml" Type="http://schemas.openxmlformats.org/officeDocument/2006/relationships/slide" Id="rId142"/>
    <Relationship Target="../customXml/item3.xml" Type="http://schemas.openxmlformats.org/officeDocument/2006/relationships/customXml" Id="rId3"/>
    <Relationship Target="slides/slide21.xml" Type="http://schemas.openxmlformats.org/officeDocument/2006/relationships/slide" Id="rId25"/>
    <Relationship Target="slides/slide42.xml" Type="http://schemas.openxmlformats.org/officeDocument/2006/relationships/slide" Id="rId46"/>
    <Relationship Target="slides/slide63.xml" Type="http://schemas.openxmlformats.org/officeDocument/2006/relationships/slide" Id="rId67"/>
    <Relationship Target="slides/slide112.xml" Type="http://schemas.openxmlformats.org/officeDocument/2006/relationships/slide" Id="rId116"/>
    <Relationship Target="slides/slide133.xml" Type="http://schemas.openxmlformats.org/officeDocument/2006/relationships/slide" Id="rId137"/>
    <Relationship Target="slides/slide16.xml" Type="http://schemas.openxmlformats.org/officeDocument/2006/relationships/slide" Id="rId20"/>
    <Relationship Target="slides/slide37.xml" Type="http://schemas.openxmlformats.org/officeDocument/2006/relationships/slide" Id="rId41"/>
    <Relationship Target="slides/slide58.xml" Type="http://schemas.openxmlformats.org/officeDocument/2006/relationships/slide" Id="rId62"/>
    <Relationship Target="slides/slide79.xml" Type="http://schemas.openxmlformats.org/officeDocument/2006/relationships/slide" Id="rId83"/>
    <Relationship Target="slides/slide84.xml" Type="http://schemas.openxmlformats.org/officeDocument/2006/relationships/slide" Id="rId88"/>
    <Relationship Target="slides/slide107.xml" Type="http://schemas.openxmlformats.org/officeDocument/2006/relationships/slide" Id="rId111"/>
    <Relationship Target="slides/slide128.xml" Type="http://schemas.openxmlformats.org/officeDocument/2006/relationships/slide" Id="rId132"/>
    <Relationship Target="slides/slide11.xml" Type="http://schemas.openxmlformats.org/officeDocument/2006/relationships/slide" Id="rId15"/>
    <Relationship Target="slides/slide32.xml" Type="http://schemas.openxmlformats.org/officeDocument/2006/relationships/slide" Id="rId36"/>
    <Relationship Target="slides/slide53.xml" Type="http://schemas.openxmlformats.org/officeDocument/2006/relationships/slide" Id="rId57"/>
    <Relationship Target="slides/slide102.xml" Type="http://schemas.openxmlformats.org/officeDocument/2006/relationships/slide" Id="rId106"/>
    <Relationship Target="slides/slide123.xml" Type="http://schemas.openxmlformats.org/officeDocument/2006/relationships/slide" Id="rId127"/>
    <Relationship Target="slides/slide6.xml" Type="http://schemas.openxmlformats.org/officeDocument/2006/relationships/slide" Id="rId10"/>
    <Relationship Target="slides/slide27.xml" Type="http://schemas.openxmlformats.org/officeDocument/2006/relationships/slide" Id="rId31"/>
    <Relationship Target="slides/slide48.xml" Type="http://schemas.openxmlformats.org/officeDocument/2006/relationships/slide" Id="rId52"/>
    <Relationship Target="slides/slide69.xml" Type="http://schemas.openxmlformats.org/officeDocument/2006/relationships/slide" Id="rId73"/>
    <Relationship Target="slides/slide74.xml" Type="http://schemas.openxmlformats.org/officeDocument/2006/relationships/slide" Id="rId78"/>
    <Relationship Target="slides/slide90.xml" Type="http://schemas.openxmlformats.org/officeDocument/2006/relationships/slide" Id="rId94"/>
    <Relationship Target="slides/slide95.xml" Type="http://schemas.openxmlformats.org/officeDocument/2006/relationships/slide" Id="rId99"/>
    <Relationship Target="slides/slide97.xml" Type="http://schemas.openxmlformats.org/officeDocument/2006/relationships/slide" Id="rId101"/>
    <Relationship Target="slides/slide118.xml" Type="http://schemas.openxmlformats.org/officeDocument/2006/relationships/slide" Id="rId122"/>
    <Relationship Target="slides/slide139.xml" Type="http://schemas.openxmlformats.org/officeDocument/2006/relationships/slide" Id="rId143"/>
    <Relationship Target="viewProps.xml" Type="http://schemas.openxmlformats.org/officeDocument/2006/relationships/viewProps" Id="rId148"/>
    <Relationship Target="slideMasters/slideMaster1.xml" Type="http://schemas.openxmlformats.org/officeDocument/2006/relationships/slideMaster" Id="rId4"/>
    <Relationship Target="slides/slide5.xml" Type="http://schemas.openxmlformats.org/officeDocument/2006/relationships/slide" Id="rId9"/>
    <Relationship Target="slides/slide22.xml" Type="http://schemas.openxmlformats.org/officeDocument/2006/relationships/slide" Id="rId26"/>
    <Relationship Target="slides/slide43.xml" Type="http://schemas.openxmlformats.org/officeDocument/2006/relationships/slide" Id="rId47"/>
    <Relationship Target="slides/slide64.xml" Type="http://schemas.openxmlformats.org/officeDocument/2006/relationships/slide" Id="rId68"/>
    <Relationship Target="slides/slide85.xml" Type="http://schemas.openxmlformats.org/officeDocument/2006/relationships/slide" Id="rId89"/>
    <Relationship Target="slides/slide108.xml" Type="http://schemas.openxmlformats.org/officeDocument/2006/relationships/slide" Id="rId112"/>
    <Relationship Target="slides/slide129.xml" Type="http://schemas.openxmlformats.org/officeDocument/2006/relationships/slide" Id="rId133"/>
    <Relationship Target="slides/slide12.xml" Type="http://schemas.openxmlformats.org/officeDocument/2006/relationships/slide" Id="rId16"/>
    <Relationship Target="slides/slide33.xml" Type="http://schemas.openxmlformats.org/officeDocument/2006/relationships/slide" Id="rId37"/>
    <Relationship Target="slides/slide54.xml" Type="http://schemas.openxmlformats.org/officeDocument/2006/relationships/slide" Id="rId58"/>
    <Relationship Target="slides/slide75.xml" Type="http://schemas.openxmlformats.org/officeDocument/2006/relationships/slide" Id="rId79"/>
    <Relationship Target="slides/slide98.xml" Type="http://schemas.openxmlformats.org/officeDocument/2006/relationships/slide" Id="rId102"/>
    <Relationship Target="slides/slide119.xml" Type="http://schemas.openxmlformats.org/officeDocument/2006/relationships/slide" Id="rId123"/>
    <Relationship Target="slides/slide140.xml" Type="http://schemas.openxmlformats.org/officeDocument/2006/relationships/slide" Id="rId144"/>
    <Relationship Target="slides/slide86.xml" Type="http://schemas.openxmlformats.org/officeDocument/2006/relationships/slide" Id="rId90"/>
</Relationships>

</file>

<file path=ppt/charts/_rels/chart1.xml.rels><?xml version="1.0" encoding="UTF-8" standalone="yes"?>
<Relationships xmlns="http://schemas.openxmlformats.org/package/2006/relationships">
    <Relationship TargetMode="External" Target="Se&#353;it1" Type="http://schemas.openxmlformats.org/officeDocument/2006/relationships/oleObject" Id="rId3"/>
    <Relationship Target="colors1.xml" Type="http://schemas.microsoft.com/office/2011/relationships/chartColorStyle" Id="rId2"/>
    <Relationship Target="style1.xml" Type="http://schemas.microsoft.com/office/2011/relationships/chartStyle" Id="rId1"/>
</Relationships>

</file>

<file path=ppt/charts/_rels/chart2.xml.rels><?xml version="1.0" encoding="UTF-8" standalone="yes"?>
<Relationships xmlns="http://schemas.openxmlformats.org/package/2006/relationships">
    <Relationship TargetMode="External" Target="Se&#353;it1" Type="http://schemas.openxmlformats.org/officeDocument/2006/relationships/oleObject" Id="rId3"/>
    <Relationship Target="colors2.xml" Type="http://schemas.microsoft.com/office/2011/relationships/chartColorStyle" Id="rId2"/>
    <Relationship Target="style2.xml" Type="http://schemas.microsoft.com/office/2011/relationships/chartStyle" Id="rId1"/>
</Relationships>

</file>

<file path=ppt/charts/chart1.xml><?xml version="1.0" encoding="utf-8"?>
<c:chartSpac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c:date1904 val="false"/>
  <c:lang val="cs-CZ"/>
  <c:roundedCorners val="false"/>
  <c:style val="2"/>
  <c:chart>
    <c:autoTitleDeleted val="true"/>
    <c:plotArea>
      <c:layout>
        <c:manualLayout>
          <c:layoutTarget val="inner"/>
          <c:xMode val="edge"/>
          <c:yMode val="edge"/>
          <c:x val="0.33914428630977195"/>
          <c:y val="0.20199267982569838"/>
          <c:w val="0.38627084746402757"/>
          <c:h val="0.6565998839635102"/>
        </c:manualLayout>
      </c:layout>
      <c:pieChart>
        <c:varyColors val="true"/>
        <c:dLbls>
          <c:showLegendKey val="false"/>
          <c:showVal val="false"/>
          <c:showCatName val="false"/>
          <c:showSerName val="false"/>
          <c:showPercent val="false"/>
          <c:showBubbleSize val="false"/>
          <c:showLeaderLines val="false"/>
        </c:dLbls>
        <c:firstSliceAng val="0"/>
      </c:pieChart>
      <c:spPr>
        <a:noFill/>
        <a:ln>
          <a:noFill/>
        </a:ln>
        <a:effectLst/>
      </c:spPr>
    </c:plotArea>
    <c:legend>
      <c:legendPos val="b"/>
      <c:layout>
        <c:manualLayout>
          <c:xMode val="edge"/>
          <c:yMode val="edge"/>
          <c:x val="0.009078986162933744"/>
          <c:y val="0.8586444098803838"/>
          <c:w val="0.5691652162751185"/>
          <c:h val="0.1125370601523578"/>
        </c:manualLayout>
      </c:layout>
      <c:overlay val="false"/>
      <c:spPr>
        <a:noFill/>
        <a:ln>
          <a:noFill/>
        </a:ln>
        <a:effectLst/>
      </c:spPr>
      <c:txPr>
        <a:bodyPr rot="0" spcFirstLastPara="true" vertOverflow="ellipsis" vert="horz" wrap="square" anchor="ctr" anchorCtr="true"/>
        <a:lstStyle/>
        <a:p>
          <a:pPr>
            <a:defRPr sz="2400" b="false" i="false" u="none" strike="noStrike" kern="1200" baseline="0">
              <a:solidFill>
                <a:schemeClr val="tx1">
                  <a:lumMod val="65000"/>
                  <a:lumOff val="35000"/>
                </a:schemeClr>
              </a:solidFill>
              <a:latin typeface="+mn-lt"/>
              <a:ea typeface="+mn-ea"/>
              <a:cs typeface="+mn-cs"/>
            </a:defRPr>
          </a:pPr>
          <a:endParaRPr lang="cs-CZ"/>
        </a:p>
      </c:txPr>
    </c:legend>
    <c:plotVisOnly val="true"/>
    <c:dispBlanksAs val="gap"/>
    <c:showDLblsOverMax val="false"/>
    <c:extLst>
      <c:ext uri="{56B9EC1D-385E-4148-901F-78D8002777C0}">
        <c16r3:dataDisplayOptions16 xmlns:c16r3="http://schemas.microsoft.com/office/drawing/2017/03/chart" xmlns:c16r2="http://schemas.microsoft.com/office/drawing/2015/06/chart">
          <c16r3:dispNaAsBlank val="1"/>
        </c16r3:dataDisplayOptions16>
      </c:ext>
    </c:extLst>
  </c:chart>
  <c:spPr>
    <a:noFill/>
    <a:ln>
      <a:noFill/>
    </a:ln>
    <a:effectLst/>
  </c:spPr>
  <c:txPr>
    <a:bodyPr/>
    <a:lstStyle/>
    <a:p>
      <a:pPr>
        <a:defRPr/>
      </a:pPr>
      <a:endParaRPr lang="cs-CZ"/>
    </a:p>
  </c:txPr>
  <c:externalData r:id="rId3">
    <c:autoUpdate val="false"/>
  </c:externalData>
</c:chartSpace>
</file>

<file path=ppt/charts/chart2.xml><?xml version="1.0" encoding="utf-8"?>
<c:chartSpac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c:date1904 val="false"/>
  <c:lang val="cs-CZ"/>
  <c:roundedCorners val="false"/>
  <c:style val="2"/>
  <c:chart>
    <c:autoTitleDeleted val="true"/>
    <c:plotArea>
      <c:layout/>
      <c:pieChart>
        <c:varyColors val="true"/>
        <c:ser>
          <c:idx val="0"/>
          <c:order val="0"/>
          <c:dPt>
            <c:idx val="0"/>
            <c:bubble3D val="false"/>
            <c:spPr>
              <a:solidFill>
                <a:schemeClr val="accent1"/>
              </a:solidFill>
              <a:ln w="19050">
                <a:solidFill>
                  <a:schemeClr val="lt1"/>
                </a:solidFill>
              </a:ln>
              <a:effectLst/>
            </c:spPr>
            <c:extLst>
              <c:ext uri="{C3380CC4-5D6E-409C-BE32-E72D297353CC}">
                <c16:uniqueId xmlns:c16="http://schemas.microsoft.com/office/drawing/2014/chart" xmlns:c16r2="http://schemas.microsoft.com/office/drawing/2015/06/chart" val="{00000001-6DDF-4A11-8621-BC22AF6767FB}"/>
              </c:ext>
            </c:extLst>
          </c:dPt>
          <c:dPt>
            <c:idx val="1"/>
            <c:bubble3D val="false"/>
            <c:spPr>
              <a:solidFill>
                <a:schemeClr val="accent2"/>
              </a:solidFill>
              <a:ln w="19050">
                <a:solidFill>
                  <a:schemeClr val="lt1"/>
                </a:solidFill>
              </a:ln>
              <a:effectLst/>
            </c:spPr>
            <c:extLst>
              <c:ext uri="{C3380CC4-5D6E-409C-BE32-E72D297353CC}">
                <c16:uniqueId xmlns:c16="http://schemas.microsoft.com/office/drawing/2014/chart" xmlns:c16r2="http://schemas.microsoft.com/office/drawing/2015/06/chart" val="{00000003-6DDF-4A11-8621-BC22AF6767FB}"/>
              </c:ext>
            </c:extLst>
          </c:dPt>
          <c:dPt>
            <c:idx val="2"/>
            <c:bubble3D val="false"/>
            <c:spPr>
              <a:solidFill>
                <a:schemeClr val="accent3"/>
              </a:solidFill>
              <a:ln w="19050">
                <a:solidFill>
                  <a:schemeClr val="lt1"/>
                </a:solidFill>
              </a:ln>
              <a:effectLst/>
            </c:spPr>
            <c:extLst>
              <c:ext uri="{C3380CC4-5D6E-409C-BE32-E72D297353CC}">
                <c16:uniqueId xmlns:c16="http://schemas.microsoft.com/office/drawing/2014/chart" xmlns:c16r2="http://schemas.microsoft.com/office/drawing/2015/06/chart" val="{00000005-6DDF-4A11-8621-BC22AF6767FB}"/>
              </c:ext>
            </c:extLst>
          </c:dPt>
          <c:dLbls>
            <c:spPr>
              <a:noFill/>
              <a:ln>
                <a:noFill/>
              </a:ln>
              <a:effectLst/>
            </c:spPr>
            <c:txPr>
              <a:bodyPr rot="0" spcFirstLastPara="true" vertOverflow="ellipsis" vert="horz" wrap="square" lIns="38100" tIns="19050" rIns="38100" bIns="19050" anchor="ctr" anchorCtr="true">
                <a:spAutoFit/>
              </a:bodyPr>
              <a:lstStyle/>
              <a:p>
                <a:pPr>
                  <a:defRPr sz="1800" b="false" i="false" u="none" strike="noStrike" kern="1200" baseline="0">
                    <a:solidFill>
                      <a:schemeClr val="tx1">
                        <a:lumMod val="75000"/>
                        <a:lumOff val="25000"/>
                      </a:schemeClr>
                    </a:solidFill>
                    <a:latin typeface="+mn-lt"/>
                    <a:ea typeface="+mn-ea"/>
                    <a:cs typeface="+mn-cs"/>
                  </a:defRPr>
                </a:pPr>
                <a:endParaRPr lang="cs-CZ"/>
              </a:p>
            </c:txPr>
            <c:showLegendKey val="false"/>
            <c:showVal val="false"/>
            <c:showCatName val="true"/>
            <c:showSerName val="false"/>
            <c:showPercent val="false"/>
            <c:showBubbleSize val="false"/>
            <c:showLeaderLines val="false"/>
            <c:extLst>
              <c:ext uri="{CE6537A1-D6FC-4f65-9D91-7224C49458BB}"/>
            </c:extLst>
          </c:dLbls>
          <c:cat>
            <c:strRef>
              <c:f>List1!$A$1:$A$3</c:f>
              <c:strCache>
                <c:ptCount val="3"/>
                <c:pt idx="0">
                  <c:v>EU</c:v>
                </c:pt>
                <c:pt idx="1">
                  <c:v>SR</c:v>
                </c:pt>
                <c:pt idx="2">
                  <c:v>žadatel</c:v>
                </c:pt>
              </c:strCache>
            </c:strRef>
          </c:cat>
          <c:val>
            <c:numRef>
              <c:f>List1!$B$1:$B$3</c:f>
              <c:numCache>
                <c:formatCode>0%</c:formatCode>
                <c:ptCount val="3"/>
                <c:pt idx="0">
                  <c:v>0.76734999999999998</c:v>
                </c:pt>
                <c:pt idx="1">
                  <c:v>0.18265000000000001</c:v>
                </c:pt>
                <c:pt idx="2">
                  <c:v>0.05</c:v>
                </c:pt>
              </c:numCache>
            </c:numRef>
          </c:val>
          <c:extLst>
            <c:ext uri="{C3380CC4-5D6E-409C-BE32-E72D297353CC}">
              <c16:uniqueId xmlns:c16="http://schemas.microsoft.com/office/drawing/2014/chart" xmlns:c16r2="http://schemas.microsoft.com/office/drawing/2015/06/chart" val="{00000006-6DDF-4A11-8621-BC22AF6767FB}"/>
            </c:ext>
          </c:extLst>
        </c:ser>
        <c:dLbls>
          <c:showLegendKey val="false"/>
          <c:showVal val="false"/>
          <c:showCatName val="false"/>
          <c:showSerName val="false"/>
          <c:showPercent val="false"/>
          <c:showBubbleSize val="false"/>
          <c:showLeaderLines val="false"/>
        </c:dLbls>
        <c:firstSliceAng val="0"/>
      </c:pieChart>
      <c:spPr>
        <a:noFill/>
        <a:ln>
          <a:noFill/>
        </a:ln>
        <a:effectLst/>
      </c:spPr>
    </c:plotArea>
    <c:plotVisOnly val="true"/>
    <c:dispBlanksAs val="gap"/>
    <c:showDLblsOverMax val="false"/>
    <c:extLst>
      <c:ext uri="{56B9EC1D-385E-4148-901F-78D8002777C0}">
        <c16r3:dataDisplayOptions16 xmlns:c16r3="http://schemas.microsoft.com/office/drawing/2017/03/chart" xmlns:c16r2="http://schemas.microsoft.com/office/drawing/2015/06/chart">
          <c16r3:dispNaAsBlank val="1"/>
        </c16r3:dataDisplayOptions16>
      </c:ext>
    </c:extLst>
  </c:chart>
  <c:spPr>
    <a:noFill/>
    <a:ln>
      <a:noFill/>
    </a:ln>
    <a:effectLst/>
  </c:spPr>
  <c:txPr>
    <a:bodyPr/>
    <a:lstStyle/>
    <a:p>
      <a:pPr>
        <a:defRPr/>
      </a:pPr>
      <a:endParaRPr lang="cs-CZ"/>
    </a:p>
  </c:txPr>
  <c:externalData r:id="rId3">
    <c:autoUpdate val="false"/>
  </c:externalData>
</c:chartSpace>
</file>

<file path=ppt/charts/colors1.xml><?xml version="1.0" encoding="utf-8"?>
<cs:colorStyle xmlns:cs="http://schemas.microsoft.com/office/drawing/2012/chartStyle" xmlns:a="http://schemas.openxmlformats.org/drawingml/2006/main" id="10" meth="cycle">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id="10" meth="cycle">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kern="1200" sz="1000"/>
  </cs:axisTitle>
  <cs:categoryAxis>
    <cs:lnRef idx="0"/>
    <cs:fillRef idx="0"/>
    <cs:effectRef idx="0"/>
    <cs:fontRef idx="minor">
      <a:schemeClr val="tx1">
        <a:lumMod val="65000"/>
        <a:lumOff val="35000"/>
      </a:schemeClr>
    </cs:fontRef>
    <cs:spPr>
      <a:ln algn="ctr" cap="flat" cmpd="sng" w="9525">
        <a:solidFill>
          <a:schemeClr val="tx1">
            <a:lumMod val="15000"/>
            <a:lumOff val="85000"/>
          </a:schemeClr>
        </a:solidFill>
        <a:round/>
      </a:ln>
    </cs:spPr>
    <cs:defRPr kern="1200" sz="900"/>
  </cs:categoryAxis>
  <cs:chartArea mods="allowNoFillOverride allowNoLineOverride">
    <cs:lnRef idx="0"/>
    <cs:fillRef idx="0"/>
    <cs:effectRef idx="0"/>
    <cs:fontRef idx="minor">
      <a:schemeClr val="tx1"/>
    </cs:fontRef>
    <cs:spPr>
      <a:solidFill>
        <a:schemeClr val="bg1"/>
      </a:solidFill>
      <a:ln algn="ctr" cap="flat" cmpd="sng" w="9525">
        <a:solidFill>
          <a:schemeClr val="tx1">
            <a:lumMod val="15000"/>
            <a:lumOff val="85000"/>
          </a:schemeClr>
        </a:solidFill>
        <a:round/>
      </a:ln>
    </cs:spPr>
    <cs:defRPr kern="1200" sz="900"/>
  </cs:chartArea>
  <cs:dataLabel>
    <cs:lnRef idx="0"/>
    <cs:fillRef idx="0"/>
    <cs:effectRef idx="0"/>
    <cs:fontRef idx="minor">
      <a:schemeClr val="tx1">
        <a:lumMod val="75000"/>
        <a:lumOff val="25000"/>
      </a:schemeClr>
    </cs:fontRef>
    <cs:defRPr kern="1200"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kern="1200" sz="900"/>
    <cs:bodyPr anchor="ctr" anchorCtr="1" bIns="18288" horzOverflow="clip" lIns="36576" rIns="36576" rot="0" spcFirstLastPara="1" tIns="18288" vert="horz" vertOverflow="clip" wrap="square">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cap="rnd" w="28575">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ize="5" symbol="circle"/>
  <cs:dataPointWireframe>
    <cs:lnRef idx="0">
      <cs:styleClr val="auto"/>
    </cs:lnRef>
    <cs:fillRef idx="0"/>
    <cs:effectRef idx="0"/>
    <cs:fontRef idx="minor">
      <a:schemeClr val="tx1"/>
    </cs:fontRef>
    <cs:spPr>
      <a:ln cap="rnd" w="9525">
        <a:solidFill>
          <a:schemeClr val="phClr"/>
        </a:solidFill>
        <a:round/>
      </a:ln>
    </cs:spPr>
  </cs:dataPointWireframe>
  <cs:dataTable>
    <cs:lnRef idx="0"/>
    <cs:fillRef idx="0"/>
    <cs:effectRef idx="0"/>
    <cs:fontRef idx="minor">
      <a:schemeClr val="tx1">
        <a:lumMod val="65000"/>
        <a:lumOff val="35000"/>
      </a:schemeClr>
    </cs:fontRef>
    <cs:spPr>
      <a:noFill/>
      <a:ln algn="ctr" cap="flat" cmpd="sng" w="9525">
        <a:solidFill>
          <a:schemeClr val="tx1">
            <a:lumMod val="15000"/>
            <a:lumOff val="85000"/>
          </a:schemeClr>
        </a:solidFill>
        <a:round/>
      </a:ln>
    </cs:spPr>
    <cs:defRPr kern="1200" sz="900"/>
  </cs:dataTable>
  <cs:downBar>
    <cs:lnRef idx="0"/>
    <cs:fillRef idx="0"/>
    <cs:effectRef idx="0"/>
    <cs:fontRef idx="minor">
      <a:schemeClr val="tx1"/>
    </cs:fontRef>
    <cs:spPr>
      <a:solidFill>
        <a:schemeClr val="dk1">
          <a:lumMod val="75000"/>
          <a:lumOff val="25000"/>
        </a:schemeClr>
      </a:solidFill>
      <a:ln algn="ctr" cap="flat" cmpd="sng" w="9525">
        <a:solidFill>
          <a:schemeClr val="tx1">
            <a:lumMod val="65000"/>
            <a:lumOff val="35000"/>
          </a:schemeClr>
        </a:solidFill>
        <a:round/>
      </a:ln>
    </cs:spPr>
  </cs:downBar>
  <cs:dropLine>
    <cs:lnRef idx="0"/>
    <cs:fillRef idx="0"/>
    <cs:effectRef idx="0"/>
    <cs:fontRef idx="minor">
      <a:schemeClr val="tx1"/>
    </cs:fontRef>
    <cs:spPr>
      <a:ln algn="ctr" cap="flat" cmpd="sng" w="9525">
        <a:solidFill>
          <a:schemeClr val="tx1">
            <a:lumMod val="35000"/>
            <a:lumOff val="65000"/>
          </a:schemeClr>
        </a:solidFill>
        <a:round/>
      </a:ln>
    </cs:spPr>
  </cs:dropLine>
  <cs:errorBar>
    <cs:lnRef idx="0"/>
    <cs:fillRef idx="0"/>
    <cs:effectRef idx="0"/>
    <cs:fontRef idx="minor">
      <a:schemeClr val="tx1"/>
    </cs:fontRef>
    <cs:spPr>
      <a:ln algn="ctr" cap="flat" cmpd="sng"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algn="ctr" cap="flat" cmpd="sng" w="9525">
        <a:solidFill>
          <a:schemeClr val="tx1">
            <a:lumMod val="15000"/>
            <a:lumOff val="85000"/>
          </a:schemeClr>
        </a:solidFill>
        <a:round/>
      </a:ln>
    </cs:spPr>
  </cs:gridlineMajor>
  <cs:gridlineMinor>
    <cs:lnRef idx="0"/>
    <cs:fillRef idx="0"/>
    <cs:effectRef idx="0"/>
    <cs:fontRef idx="minor">
      <a:schemeClr val="tx1"/>
    </cs:fontRef>
    <cs:spPr>
      <a:ln algn="ctr" cap="flat" cmpd="sng" w="9525">
        <a:solidFill>
          <a:schemeClr val="tx1">
            <a:lumMod val="5000"/>
            <a:lumOff val="95000"/>
          </a:schemeClr>
        </a:solidFill>
        <a:round/>
      </a:ln>
    </cs:spPr>
  </cs:gridlineMinor>
  <cs:hiLoLine>
    <cs:lnRef idx="0"/>
    <cs:fillRef idx="0"/>
    <cs:effectRef idx="0"/>
    <cs:fontRef idx="minor">
      <a:schemeClr val="tx1"/>
    </cs:fontRef>
    <cs:spPr>
      <a:ln algn="ctr" cap="flat" cmpd="sng" w="9525">
        <a:solidFill>
          <a:schemeClr val="tx1">
            <a:lumMod val="50000"/>
            <a:lumOff val="50000"/>
          </a:schemeClr>
        </a:solidFill>
        <a:round/>
      </a:ln>
    </cs:spPr>
  </cs:hiLoLine>
  <cs:leaderLine>
    <cs:lnRef idx="0"/>
    <cs:fillRef idx="0"/>
    <cs:effectRef idx="0"/>
    <cs:fontRef idx="minor">
      <a:schemeClr val="tx1"/>
    </cs:fontRef>
    <cs:spPr>
      <a:ln algn="ctr" cap="flat" cmpd="sng" w="9525">
        <a:solidFill>
          <a:schemeClr val="tx1">
            <a:lumMod val="35000"/>
            <a:lumOff val="65000"/>
          </a:schemeClr>
        </a:solidFill>
        <a:round/>
      </a:ln>
    </cs:spPr>
  </cs:leaderLine>
  <cs:legend>
    <cs:lnRef idx="0"/>
    <cs:fillRef idx="0"/>
    <cs:effectRef idx="0"/>
    <cs:fontRef idx="minor">
      <a:schemeClr val="tx1">
        <a:lumMod val="65000"/>
        <a:lumOff val="35000"/>
      </a:schemeClr>
    </cs:fontRef>
    <cs:defRPr kern="1200"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kern="1200" sz="900"/>
  </cs:seriesAxis>
  <cs:seriesLine>
    <cs:lnRef idx="0"/>
    <cs:fillRef idx="0"/>
    <cs:effectRef idx="0"/>
    <cs:fontRef idx="minor">
      <a:schemeClr val="tx1"/>
    </cs:fontRef>
    <cs:spPr>
      <a:ln algn="ctr" cap="flat" cmpd="sng" w="9525">
        <a:solidFill>
          <a:schemeClr val="tx1">
            <a:lumMod val="35000"/>
            <a:lumOff val="65000"/>
          </a:schemeClr>
        </a:solidFill>
        <a:round/>
      </a:ln>
    </cs:spPr>
  </cs:seriesLine>
  <cs:title>
    <cs:lnRef idx="0"/>
    <cs:fillRef idx="0"/>
    <cs:effectRef idx="0"/>
    <cs:fontRef idx="minor">
      <a:schemeClr val="tx1">
        <a:lumMod val="65000"/>
        <a:lumOff val="35000"/>
      </a:schemeClr>
    </cs:fontRef>
    <cs:defRPr b="0" baseline="0" kern="1200" spc="0" sz="1400"/>
  </cs:title>
  <cs:trendline>
    <cs:lnRef idx="0">
      <cs:styleClr val="auto"/>
    </cs:lnRef>
    <cs:fillRef idx="0"/>
    <cs:effectRef idx="0"/>
    <cs:fontRef idx="minor">
      <a:schemeClr val="tx1"/>
    </cs:fontRef>
    <cs:spPr>
      <a:ln cap="rnd" w="19050">
        <a:solidFill>
          <a:schemeClr val="phClr"/>
        </a:solidFill>
        <a:prstDash val="sysDot"/>
      </a:ln>
    </cs:spPr>
  </cs:trendline>
  <cs:trendlineLabel>
    <cs:lnRef idx="0"/>
    <cs:fillRef idx="0"/>
    <cs:effectRef idx="0"/>
    <cs:fontRef idx="minor">
      <a:schemeClr val="tx1">
        <a:lumMod val="65000"/>
        <a:lumOff val="35000"/>
      </a:schemeClr>
    </cs:fontRef>
    <cs:defRPr kern="1200" sz="900"/>
  </cs:trendlineLabel>
  <cs:upBar>
    <cs:lnRef idx="0"/>
    <cs:fillRef idx="0"/>
    <cs:effectRef idx="0"/>
    <cs:fontRef idx="minor">
      <a:schemeClr val="tx1"/>
    </cs:fontRef>
    <cs:spPr>
      <a:solidFill>
        <a:schemeClr val="lt1"/>
      </a:solidFill>
      <a:ln algn="ctr" cap="flat" cmpd="sng" w="9525">
        <a:solidFill>
          <a:schemeClr val="tx1">
            <a:lumMod val="65000"/>
            <a:lumOff val="35000"/>
          </a:schemeClr>
        </a:solidFill>
        <a:round/>
      </a:ln>
    </cs:spPr>
  </cs:upBar>
  <cs:valueAxis>
    <cs:lnRef idx="0"/>
    <cs:fillRef idx="0"/>
    <cs:effectRef idx="0"/>
    <cs:fontRef idx="minor">
      <a:schemeClr val="tx1">
        <a:lumMod val="65000"/>
        <a:lumOff val="35000"/>
      </a:schemeClr>
    </cs:fontRef>
    <cs:defRPr kern="1200" sz="9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kern="1200" sz="1000"/>
  </cs:axisTitle>
  <cs:categoryAxis>
    <cs:lnRef idx="0"/>
    <cs:fillRef idx="0"/>
    <cs:effectRef idx="0"/>
    <cs:fontRef idx="minor">
      <a:schemeClr val="tx1">
        <a:lumMod val="65000"/>
        <a:lumOff val="35000"/>
      </a:schemeClr>
    </cs:fontRef>
    <cs:spPr>
      <a:ln algn="ctr" cap="flat" cmpd="sng" w="9525">
        <a:solidFill>
          <a:schemeClr val="tx1">
            <a:lumMod val="15000"/>
            <a:lumOff val="85000"/>
          </a:schemeClr>
        </a:solidFill>
        <a:round/>
      </a:ln>
    </cs:spPr>
    <cs:defRPr kern="1200" sz="900"/>
  </cs:categoryAxis>
  <cs:chartArea mods="allowNoFillOverride allowNoLineOverride">
    <cs:lnRef idx="0"/>
    <cs:fillRef idx="0"/>
    <cs:effectRef idx="0"/>
    <cs:fontRef idx="minor">
      <a:schemeClr val="tx1"/>
    </cs:fontRef>
    <cs:spPr>
      <a:solidFill>
        <a:schemeClr val="bg1"/>
      </a:solidFill>
      <a:ln algn="ctr" cap="flat" cmpd="sng" w="9525">
        <a:solidFill>
          <a:schemeClr val="tx1">
            <a:lumMod val="15000"/>
            <a:lumOff val="85000"/>
          </a:schemeClr>
        </a:solidFill>
        <a:round/>
      </a:ln>
    </cs:spPr>
    <cs:defRPr kern="1200" sz="900"/>
  </cs:chartArea>
  <cs:dataLabel>
    <cs:lnRef idx="0"/>
    <cs:fillRef idx="0"/>
    <cs:effectRef idx="0"/>
    <cs:fontRef idx="minor">
      <a:schemeClr val="tx1">
        <a:lumMod val="75000"/>
        <a:lumOff val="25000"/>
      </a:schemeClr>
    </cs:fontRef>
    <cs:defRPr kern="1200"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kern="1200" sz="900"/>
    <cs:bodyPr anchor="ctr" anchorCtr="1" bIns="18288" horzOverflow="clip" lIns="36576" rIns="36576" rot="0" spcFirstLastPara="1" tIns="18288" vert="horz" vertOverflow="clip" wrap="square">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cap="rnd" w="28575">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ize="5" symbol="circle"/>
  <cs:dataPointWireframe>
    <cs:lnRef idx="0">
      <cs:styleClr val="auto"/>
    </cs:lnRef>
    <cs:fillRef idx="0"/>
    <cs:effectRef idx="0"/>
    <cs:fontRef idx="minor">
      <a:schemeClr val="tx1"/>
    </cs:fontRef>
    <cs:spPr>
      <a:ln cap="rnd" w="9525">
        <a:solidFill>
          <a:schemeClr val="phClr"/>
        </a:solidFill>
        <a:round/>
      </a:ln>
    </cs:spPr>
  </cs:dataPointWireframe>
  <cs:dataTable>
    <cs:lnRef idx="0"/>
    <cs:fillRef idx="0"/>
    <cs:effectRef idx="0"/>
    <cs:fontRef idx="minor">
      <a:schemeClr val="tx1">
        <a:lumMod val="65000"/>
        <a:lumOff val="35000"/>
      </a:schemeClr>
    </cs:fontRef>
    <cs:spPr>
      <a:noFill/>
      <a:ln algn="ctr" cap="flat" cmpd="sng" w="9525">
        <a:solidFill>
          <a:schemeClr val="tx1">
            <a:lumMod val="15000"/>
            <a:lumOff val="85000"/>
          </a:schemeClr>
        </a:solidFill>
        <a:round/>
      </a:ln>
    </cs:spPr>
    <cs:defRPr kern="1200" sz="900"/>
  </cs:dataTable>
  <cs:downBar>
    <cs:lnRef idx="0"/>
    <cs:fillRef idx="0"/>
    <cs:effectRef idx="0"/>
    <cs:fontRef idx="minor">
      <a:schemeClr val="tx1"/>
    </cs:fontRef>
    <cs:spPr>
      <a:solidFill>
        <a:schemeClr val="dk1">
          <a:lumMod val="75000"/>
          <a:lumOff val="25000"/>
        </a:schemeClr>
      </a:solidFill>
      <a:ln algn="ctr" cap="flat" cmpd="sng" w="9525">
        <a:solidFill>
          <a:schemeClr val="tx1">
            <a:lumMod val="65000"/>
            <a:lumOff val="35000"/>
          </a:schemeClr>
        </a:solidFill>
        <a:round/>
      </a:ln>
    </cs:spPr>
  </cs:downBar>
  <cs:dropLine>
    <cs:lnRef idx="0"/>
    <cs:fillRef idx="0"/>
    <cs:effectRef idx="0"/>
    <cs:fontRef idx="minor">
      <a:schemeClr val="tx1"/>
    </cs:fontRef>
    <cs:spPr>
      <a:ln algn="ctr" cap="flat" cmpd="sng" w="9525">
        <a:solidFill>
          <a:schemeClr val="tx1">
            <a:lumMod val="35000"/>
            <a:lumOff val="65000"/>
          </a:schemeClr>
        </a:solidFill>
        <a:round/>
      </a:ln>
    </cs:spPr>
  </cs:dropLine>
  <cs:errorBar>
    <cs:lnRef idx="0"/>
    <cs:fillRef idx="0"/>
    <cs:effectRef idx="0"/>
    <cs:fontRef idx="minor">
      <a:schemeClr val="tx1"/>
    </cs:fontRef>
    <cs:spPr>
      <a:ln algn="ctr" cap="flat" cmpd="sng"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algn="ctr" cap="flat" cmpd="sng" w="9525">
        <a:solidFill>
          <a:schemeClr val="tx1">
            <a:lumMod val="15000"/>
            <a:lumOff val="85000"/>
          </a:schemeClr>
        </a:solidFill>
        <a:round/>
      </a:ln>
    </cs:spPr>
  </cs:gridlineMajor>
  <cs:gridlineMinor>
    <cs:lnRef idx="0"/>
    <cs:fillRef idx="0"/>
    <cs:effectRef idx="0"/>
    <cs:fontRef idx="minor">
      <a:schemeClr val="tx1"/>
    </cs:fontRef>
    <cs:spPr>
      <a:ln algn="ctr" cap="flat" cmpd="sng" w="9525">
        <a:solidFill>
          <a:schemeClr val="tx1">
            <a:lumMod val="5000"/>
            <a:lumOff val="95000"/>
          </a:schemeClr>
        </a:solidFill>
        <a:round/>
      </a:ln>
    </cs:spPr>
  </cs:gridlineMinor>
  <cs:hiLoLine>
    <cs:lnRef idx="0"/>
    <cs:fillRef idx="0"/>
    <cs:effectRef idx="0"/>
    <cs:fontRef idx="minor">
      <a:schemeClr val="tx1"/>
    </cs:fontRef>
    <cs:spPr>
      <a:ln algn="ctr" cap="flat" cmpd="sng" w="9525">
        <a:solidFill>
          <a:schemeClr val="tx1">
            <a:lumMod val="50000"/>
            <a:lumOff val="50000"/>
          </a:schemeClr>
        </a:solidFill>
        <a:round/>
      </a:ln>
    </cs:spPr>
  </cs:hiLoLine>
  <cs:leaderLine>
    <cs:lnRef idx="0"/>
    <cs:fillRef idx="0"/>
    <cs:effectRef idx="0"/>
    <cs:fontRef idx="minor">
      <a:schemeClr val="tx1"/>
    </cs:fontRef>
    <cs:spPr>
      <a:ln algn="ctr" cap="flat" cmpd="sng" w="9525">
        <a:solidFill>
          <a:schemeClr val="tx1">
            <a:lumMod val="35000"/>
            <a:lumOff val="65000"/>
          </a:schemeClr>
        </a:solidFill>
        <a:round/>
      </a:ln>
    </cs:spPr>
  </cs:leaderLine>
  <cs:legend>
    <cs:lnRef idx="0"/>
    <cs:fillRef idx="0"/>
    <cs:effectRef idx="0"/>
    <cs:fontRef idx="minor">
      <a:schemeClr val="tx1">
        <a:lumMod val="65000"/>
        <a:lumOff val="35000"/>
      </a:schemeClr>
    </cs:fontRef>
    <cs:defRPr kern="1200"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kern="1200" sz="900"/>
  </cs:seriesAxis>
  <cs:seriesLine>
    <cs:lnRef idx="0"/>
    <cs:fillRef idx="0"/>
    <cs:effectRef idx="0"/>
    <cs:fontRef idx="minor">
      <a:schemeClr val="tx1"/>
    </cs:fontRef>
    <cs:spPr>
      <a:ln algn="ctr" cap="flat" cmpd="sng" w="9525">
        <a:solidFill>
          <a:schemeClr val="tx1">
            <a:lumMod val="35000"/>
            <a:lumOff val="65000"/>
          </a:schemeClr>
        </a:solidFill>
        <a:round/>
      </a:ln>
    </cs:spPr>
  </cs:seriesLine>
  <cs:title>
    <cs:lnRef idx="0"/>
    <cs:fillRef idx="0"/>
    <cs:effectRef idx="0"/>
    <cs:fontRef idx="minor">
      <a:schemeClr val="tx1">
        <a:lumMod val="65000"/>
        <a:lumOff val="35000"/>
      </a:schemeClr>
    </cs:fontRef>
    <cs:defRPr b="0" baseline="0" kern="1200" spc="0" sz="1400"/>
  </cs:title>
  <cs:trendline>
    <cs:lnRef idx="0">
      <cs:styleClr val="auto"/>
    </cs:lnRef>
    <cs:fillRef idx="0"/>
    <cs:effectRef idx="0"/>
    <cs:fontRef idx="minor">
      <a:schemeClr val="tx1"/>
    </cs:fontRef>
    <cs:spPr>
      <a:ln cap="rnd" w="19050">
        <a:solidFill>
          <a:schemeClr val="phClr"/>
        </a:solidFill>
        <a:prstDash val="sysDot"/>
      </a:ln>
    </cs:spPr>
  </cs:trendline>
  <cs:trendlineLabel>
    <cs:lnRef idx="0"/>
    <cs:fillRef idx="0"/>
    <cs:effectRef idx="0"/>
    <cs:fontRef idx="minor">
      <a:schemeClr val="tx1">
        <a:lumMod val="65000"/>
        <a:lumOff val="35000"/>
      </a:schemeClr>
    </cs:fontRef>
    <cs:defRPr kern="1200" sz="900"/>
  </cs:trendlineLabel>
  <cs:upBar>
    <cs:lnRef idx="0"/>
    <cs:fillRef idx="0"/>
    <cs:effectRef idx="0"/>
    <cs:fontRef idx="minor">
      <a:schemeClr val="tx1"/>
    </cs:fontRef>
    <cs:spPr>
      <a:solidFill>
        <a:schemeClr val="lt1"/>
      </a:solidFill>
      <a:ln algn="ctr" cap="flat" cmpd="sng" w="9525">
        <a:solidFill>
          <a:schemeClr val="tx1">
            <a:lumMod val="65000"/>
            <a:lumOff val="35000"/>
          </a:schemeClr>
        </a:solidFill>
        <a:round/>
      </a:ln>
    </cs:spPr>
  </cs:upBar>
  <cs:valueAxis>
    <cs:lnRef idx="0"/>
    <cs:fillRef idx="0"/>
    <cs:effectRef idx="0"/>
    <cs:fontRef idx="minor">
      <a:schemeClr val="tx1">
        <a:lumMod val="65000"/>
        <a:lumOff val="35000"/>
      </a:schemeClr>
    </cs:fontRef>
    <cs:defRPr kern="1200" sz="900"/>
  </cs:valueAxis>
  <cs:wall>
    <cs:lnRef idx="0"/>
    <cs:fillRef idx="0"/>
    <cs:effectRef idx="0"/>
    <cs:fontRef idx="minor">
      <a:schemeClr val="tx1"/>
    </cs:fontRef>
    <cs:spPr>
      <a:noFill/>
      <a:ln>
        <a:noFill/>
      </a:ln>
    </cs:spPr>
  </cs:wall>
</cs:chartStyle>
</file>

<file path=ppt/diagrams/colors1.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B4F4852B-F91B-410D-B0B3-FDC988224340}" type="doc">
      <dgm:prSet loTypeId="urn:microsoft.com/office/officeart/2005/8/layout/vList2#1" loCatId="list" qsTypeId="urn:microsoft.com/office/officeart/2005/8/quickstyle/simple1" qsCatId="simple" csTypeId="urn:microsoft.com/office/officeart/2005/8/colors/accent1_2" csCatId="accent1" phldr="true"/>
      <dgm:spPr/>
      <dgm:t>
        <a:bodyPr/>
        <a:lstStyle/>
        <a:p>
          <a:endParaRPr lang="en-US"/>
        </a:p>
      </dgm:t>
    </dgm:pt>
    <dgm:pt modelId="{7EAA0AD0-5E30-4B37-A27B-A8017036C52C}">
      <dgm:prSet custT="true"/>
      <dgm:spPr/>
      <dgm:t>
        <a:bodyPr/>
        <a:lstStyle/>
        <a:p>
          <a:r>
            <a:rPr lang="cs-CZ" sz="1600" b="true" dirty="false"/>
            <a:t>Oprávněnost žadatele</a:t>
          </a:r>
          <a:endParaRPr lang="en-US" sz="1600" b="true" dirty="false"/>
        </a:p>
      </dgm:t>
    </dgm:pt>
    <dgm:pt modelId="{C7790D65-8245-4100-A316-E180878D455A}" type="parTrans" cxnId="{12E190CD-94F6-4D8E-9B66-0CD4484D8489}">
      <dgm:prSet/>
      <dgm:spPr/>
      <dgm:t>
        <a:bodyPr/>
        <a:lstStyle/>
        <a:p>
          <a:endParaRPr lang="en-US" sz="1600" b="true"/>
        </a:p>
      </dgm:t>
    </dgm:pt>
    <dgm:pt modelId="{E77A1541-E7FD-43FF-BD7C-6C4C5E03C8D2}" type="sibTrans" cxnId="{12E190CD-94F6-4D8E-9B66-0CD4484D8489}">
      <dgm:prSet/>
      <dgm:spPr/>
      <dgm:t>
        <a:bodyPr/>
        <a:lstStyle/>
        <a:p>
          <a:endParaRPr lang="en-US" sz="1600" b="true"/>
        </a:p>
      </dgm:t>
    </dgm:pt>
    <dgm:pt modelId="{D6343426-6D7D-46D0-89CA-8414CEB7654B}">
      <dgm:prSet custT="true"/>
      <dgm:spPr/>
      <dgm:t>
        <a:bodyPr/>
        <a:lstStyle/>
        <a:p>
          <a:r>
            <a:rPr lang="cs-CZ" sz="1600" b="true"/>
            <a:t>Partnerství</a:t>
          </a:r>
          <a:endParaRPr lang="en-US" sz="1600" b="true"/>
        </a:p>
      </dgm:t>
    </dgm:pt>
    <dgm:pt modelId="{58BEA3F8-C4BD-47A3-B7B7-3BD8CDC3270A}" type="parTrans" cxnId="{2BBFC909-D046-4CE6-8201-BF4C7A0E749F}">
      <dgm:prSet/>
      <dgm:spPr/>
      <dgm:t>
        <a:bodyPr/>
        <a:lstStyle/>
        <a:p>
          <a:endParaRPr lang="en-US" sz="1600" b="true"/>
        </a:p>
      </dgm:t>
    </dgm:pt>
    <dgm:pt modelId="{FEAAF9E5-9DF3-464D-A86E-43957844197A}" type="sibTrans" cxnId="{2BBFC909-D046-4CE6-8201-BF4C7A0E749F}">
      <dgm:prSet/>
      <dgm:spPr/>
      <dgm:t>
        <a:bodyPr/>
        <a:lstStyle/>
        <a:p>
          <a:endParaRPr lang="en-US" sz="1600" b="true"/>
        </a:p>
      </dgm:t>
    </dgm:pt>
    <dgm:pt modelId="{A4A902ED-4FAA-40C5-A2A4-63A04C984BFE}">
      <dgm:prSet custT="true"/>
      <dgm:spPr/>
      <dgm:t>
        <a:bodyPr/>
        <a:lstStyle/>
        <a:p>
          <a:r>
            <a:rPr lang="cs-CZ" sz="1600" b="true"/>
            <a:t>Cílové skupiny</a:t>
          </a:r>
          <a:endParaRPr lang="en-US" sz="1600" b="true"/>
        </a:p>
      </dgm:t>
    </dgm:pt>
    <dgm:pt modelId="{60607BA7-01A9-4AD1-B943-310176FD6AA2}" type="parTrans" cxnId="{4B46000A-9583-4B57-8BF0-8B132026B648}">
      <dgm:prSet/>
      <dgm:spPr/>
      <dgm:t>
        <a:bodyPr/>
        <a:lstStyle/>
        <a:p>
          <a:endParaRPr lang="en-US" sz="1600" b="true"/>
        </a:p>
      </dgm:t>
    </dgm:pt>
    <dgm:pt modelId="{804207B3-85B9-4D5C-B22B-6B9BEE343032}" type="sibTrans" cxnId="{4B46000A-9583-4B57-8BF0-8B132026B648}">
      <dgm:prSet/>
      <dgm:spPr/>
      <dgm:t>
        <a:bodyPr/>
        <a:lstStyle/>
        <a:p>
          <a:endParaRPr lang="en-US" sz="1600" b="true"/>
        </a:p>
      </dgm:t>
    </dgm:pt>
    <dgm:pt modelId="{68A1C96B-F125-44F7-AF19-2A9D3870BAD5}">
      <dgm:prSet custT="true"/>
      <dgm:spPr/>
      <dgm:t>
        <a:bodyPr/>
        <a:lstStyle/>
        <a:p>
          <a:r>
            <a:rPr lang="cs-CZ" sz="1600" b="true"/>
            <a:t>Celkové způsobilé výdaje</a:t>
          </a:r>
          <a:endParaRPr lang="en-US" sz="1600" b="true"/>
        </a:p>
      </dgm:t>
    </dgm:pt>
    <dgm:pt modelId="{545D6610-1DF8-44B3-9C67-6441B98BABF0}" type="parTrans" cxnId="{9AD92DB8-D560-458B-8D67-CBC86CCBC0A3}">
      <dgm:prSet/>
      <dgm:spPr/>
      <dgm:t>
        <a:bodyPr/>
        <a:lstStyle/>
        <a:p>
          <a:endParaRPr lang="en-US" sz="1600" b="true"/>
        </a:p>
      </dgm:t>
    </dgm:pt>
    <dgm:pt modelId="{50849650-257F-40DD-A373-E41D49716A4B}" type="sibTrans" cxnId="{9AD92DB8-D560-458B-8D67-CBC86CCBC0A3}">
      <dgm:prSet/>
      <dgm:spPr/>
      <dgm:t>
        <a:bodyPr/>
        <a:lstStyle/>
        <a:p>
          <a:endParaRPr lang="en-US" sz="1600" b="true"/>
        </a:p>
      </dgm:t>
    </dgm:pt>
    <dgm:pt modelId="{63DC3AA5-938F-438E-8682-473094F25DA4}">
      <dgm:prSet custT="true"/>
      <dgm:spPr/>
      <dgm:t>
        <a:bodyPr/>
        <a:lstStyle/>
        <a:p>
          <a:r>
            <a:rPr lang="cs-CZ" sz="1600" b="true" dirty="false"/>
            <a:t>Aktivity</a:t>
          </a:r>
          <a:endParaRPr lang="en-US" sz="1600" b="true" dirty="false"/>
        </a:p>
      </dgm:t>
    </dgm:pt>
    <dgm:pt modelId="{E23D7441-E546-4403-A5DE-495FCFA6335E}" type="parTrans" cxnId="{E6436FF5-2393-492A-A0F7-9515F305F5BE}">
      <dgm:prSet/>
      <dgm:spPr/>
      <dgm:t>
        <a:bodyPr/>
        <a:lstStyle/>
        <a:p>
          <a:endParaRPr lang="en-US" sz="1600" b="true"/>
        </a:p>
      </dgm:t>
    </dgm:pt>
    <dgm:pt modelId="{0383D9CB-6FB5-473E-BA28-E4510A6ABE34}" type="sibTrans" cxnId="{E6436FF5-2393-492A-A0F7-9515F305F5BE}">
      <dgm:prSet/>
      <dgm:spPr/>
      <dgm:t>
        <a:bodyPr/>
        <a:lstStyle/>
        <a:p>
          <a:endParaRPr lang="en-US" sz="1600" b="true"/>
        </a:p>
      </dgm:t>
    </dgm:pt>
    <dgm:pt modelId="{A397E364-ECB3-4B5E-A64F-8F2E92D0E54B}">
      <dgm:prSet custT="true"/>
      <dgm:spPr/>
      <dgm:t>
        <a:bodyPr/>
        <a:lstStyle/>
        <a:p>
          <a:r>
            <a:rPr lang="cs-CZ" sz="1600" b="true" dirty="false"/>
            <a:t>Trestní bezúhonnost</a:t>
          </a:r>
          <a:endParaRPr lang="en-US" sz="1600" b="true" dirty="false"/>
        </a:p>
      </dgm:t>
    </dgm:pt>
    <dgm:pt modelId="{2B5601CE-B0F8-42B6-BCF3-BDC9DF1C0BA2}" type="parTrans" cxnId="{984C9706-D945-4F4F-AB99-AF8AA75597D7}">
      <dgm:prSet/>
      <dgm:spPr/>
      <dgm:t>
        <a:bodyPr/>
        <a:lstStyle/>
        <a:p>
          <a:endParaRPr lang="en-US" sz="1600" b="true"/>
        </a:p>
      </dgm:t>
    </dgm:pt>
    <dgm:pt modelId="{DB3D099B-B761-4965-BA24-5A8CFA7F3D97}" type="sibTrans" cxnId="{984C9706-D945-4F4F-AB99-AF8AA75597D7}">
      <dgm:prSet/>
      <dgm:spPr/>
      <dgm:t>
        <a:bodyPr/>
        <a:lstStyle/>
        <a:p>
          <a:endParaRPr lang="en-US" sz="1600" b="true"/>
        </a:p>
      </dgm:t>
    </dgm:pt>
    <dgm:pt modelId="{4F1C70D5-54E4-4DFD-A64B-B3F103B0D6E9}">
      <dgm:prSet custT="true"/>
      <dgm:spPr/>
      <dgm:t>
        <a:bodyPr/>
        <a:lstStyle/>
        <a:p>
          <a:r>
            <a:rPr lang="cs-CZ" sz="1600" b="true"/>
            <a:t>Soulad projektu s CLLD</a:t>
          </a:r>
          <a:endParaRPr lang="en-US" sz="1600" b="true"/>
        </a:p>
      </dgm:t>
    </dgm:pt>
    <dgm:pt modelId="{FB8237A6-B1AD-4B30-B392-5E93BD05E957}" type="parTrans" cxnId="{88CF3163-1841-47D5-980A-F213F993F73D}">
      <dgm:prSet/>
      <dgm:spPr/>
      <dgm:t>
        <a:bodyPr/>
        <a:lstStyle/>
        <a:p>
          <a:endParaRPr lang="en-US" sz="1600" b="true"/>
        </a:p>
      </dgm:t>
    </dgm:pt>
    <dgm:pt modelId="{F3B31FFF-C47B-4FCA-A168-2B1C9E89EAF8}" type="sibTrans" cxnId="{88CF3163-1841-47D5-980A-F213F993F73D}">
      <dgm:prSet/>
      <dgm:spPr/>
      <dgm:t>
        <a:bodyPr/>
        <a:lstStyle/>
        <a:p>
          <a:endParaRPr lang="en-US" sz="1600" b="true"/>
        </a:p>
      </dgm:t>
    </dgm:pt>
    <dgm:pt modelId="{8408A87E-9832-4D76-98E4-4D451CF528C5}">
      <dgm:prSet custT="true"/>
      <dgm:spPr/>
      <dgm:t>
        <a:bodyPr/>
        <a:lstStyle/>
        <a:p>
          <a:r>
            <a:rPr lang="cs-CZ" sz="1600" b="true" dirty="false"/>
            <a:t>Finanční alokace - NR</a:t>
          </a:r>
          <a:endParaRPr lang="en-US" sz="1600" b="true" dirty="false"/>
        </a:p>
      </dgm:t>
    </dgm:pt>
    <dgm:pt modelId="{8DBC4B09-A842-4006-B306-FA779F0E1018}" type="parTrans" cxnId="{F262BB9C-21BC-4410-AA00-FD1E37E8F5EB}">
      <dgm:prSet/>
      <dgm:spPr/>
      <dgm:t>
        <a:bodyPr/>
        <a:lstStyle/>
        <a:p>
          <a:endParaRPr lang="en-US" sz="1600" b="true"/>
        </a:p>
      </dgm:t>
    </dgm:pt>
    <dgm:pt modelId="{7E2B5EE8-BA9C-4DCC-93F9-88F6F9280692}" type="sibTrans" cxnId="{F262BB9C-21BC-4410-AA00-FD1E37E8F5EB}">
      <dgm:prSet/>
      <dgm:spPr/>
      <dgm:t>
        <a:bodyPr/>
        <a:lstStyle/>
        <a:p>
          <a:endParaRPr lang="en-US" sz="1600" b="true"/>
        </a:p>
      </dgm:t>
    </dgm:pt>
    <dgm:pt modelId="{F25313FD-235D-4E76-BCE7-E84D7D07D55E}">
      <dgm:prSet custT="true"/>
      <dgm:spPr/>
      <dgm:t>
        <a:bodyPr/>
        <a:lstStyle/>
        <a:p>
          <a:r>
            <a:rPr lang="cs-CZ" sz="1600" b="true"/>
            <a:t>Věcné zaměření akčního plánu a soulad s OPZ+</a:t>
          </a:r>
          <a:endParaRPr lang="en-US" sz="1600" b="true"/>
        </a:p>
      </dgm:t>
    </dgm:pt>
    <dgm:pt modelId="{7B987CFE-C531-4D1A-A8E0-6F600227E5DF}" type="parTrans" cxnId="{373AEC7A-66AC-4D61-AB3C-3DF9246DCD4E}">
      <dgm:prSet/>
      <dgm:spPr/>
      <dgm:t>
        <a:bodyPr/>
        <a:lstStyle/>
        <a:p>
          <a:endParaRPr lang="en-US" sz="1600" b="true"/>
        </a:p>
      </dgm:t>
    </dgm:pt>
    <dgm:pt modelId="{E6DAF711-3D40-498C-8D2E-7A56CA323C4E}" type="sibTrans" cxnId="{373AEC7A-66AC-4D61-AB3C-3DF9246DCD4E}">
      <dgm:prSet/>
      <dgm:spPr/>
      <dgm:t>
        <a:bodyPr/>
        <a:lstStyle/>
        <a:p>
          <a:endParaRPr lang="en-US" sz="1600" b="true"/>
        </a:p>
      </dgm:t>
    </dgm:pt>
    <dgm:pt modelId="{52824567-5DFC-4F4B-9447-05D03DAF67FF}">
      <dgm:prSet custT="true"/>
      <dgm:spPr/>
      <dgm:t>
        <a:bodyPr/>
        <a:lstStyle/>
        <a:p>
          <a:r>
            <a:rPr lang="cs-CZ" sz="1600" b="true" dirty="false"/>
            <a:t>Horizontální principy</a:t>
          </a:r>
          <a:endParaRPr lang="en-US" sz="1600" b="true" dirty="false"/>
        </a:p>
      </dgm:t>
    </dgm:pt>
    <dgm:pt modelId="{4E992E18-0C3E-45EE-A883-220FC9061389}" type="parTrans" cxnId="{E86A0181-7697-4254-8923-BDB5336CF267}">
      <dgm:prSet/>
      <dgm:spPr/>
      <dgm:t>
        <a:bodyPr/>
        <a:lstStyle/>
        <a:p>
          <a:endParaRPr lang="cs-CZ"/>
        </a:p>
      </dgm:t>
    </dgm:pt>
    <dgm:pt modelId="{9655298A-C2FF-46AD-AB25-49F3E07804D5}" type="sibTrans" cxnId="{E86A0181-7697-4254-8923-BDB5336CF267}">
      <dgm:prSet/>
      <dgm:spPr/>
      <dgm:t>
        <a:bodyPr/>
        <a:lstStyle/>
        <a:p>
          <a:endParaRPr lang="cs-CZ"/>
        </a:p>
      </dgm:t>
    </dgm:pt>
    <dgm:pt modelId="{86302CFF-2D62-49B6-8BA7-10A967A51924}" type="pres">
      <dgm:prSet presAssocID="{B4F4852B-F91B-410D-B0B3-FDC988224340}" presName="linear" presStyleCnt="0">
        <dgm:presLayoutVars>
          <dgm:animLvl val="lvl"/>
          <dgm:resizeHandles val="exact"/>
        </dgm:presLayoutVars>
      </dgm:prSet>
      <dgm:spPr/>
    </dgm:pt>
    <dgm:pt modelId="{2F3715B3-2991-4FDD-9A53-DD1EF417FABF}" type="pres">
      <dgm:prSet presAssocID="{7EAA0AD0-5E30-4B37-A27B-A8017036C52C}" presName="parentText" presStyleLbl="node1" presStyleIdx="0" presStyleCnt="10">
        <dgm:presLayoutVars>
          <dgm:chMax val="0"/>
          <dgm:bulletEnabled val="true"/>
        </dgm:presLayoutVars>
      </dgm:prSet>
      <dgm:spPr/>
    </dgm:pt>
    <dgm:pt modelId="{8D96BF01-1A07-4BEC-A6F8-7BB08CC5ABE2}" type="pres">
      <dgm:prSet presAssocID="{E77A1541-E7FD-43FF-BD7C-6C4C5E03C8D2}" presName="spacer" presStyleCnt="0"/>
      <dgm:spPr/>
    </dgm:pt>
    <dgm:pt modelId="{D7484E64-AD99-493F-A53B-A2BCBF988F8C}" type="pres">
      <dgm:prSet presAssocID="{D6343426-6D7D-46D0-89CA-8414CEB7654B}" presName="parentText" presStyleLbl="node1" presStyleIdx="1" presStyleCnt="10">
        <dgm:presLayoutVars>
          <dgm:chMax val="0"/>
          <dgm:bulletEnabled val="true"/>
        </dgm:presLayoutVars>
      </dgm:prSet>
      <dgm:spPr/>
    </dgm:pt>
    <dgm:pt modelId="{611F10B5-3D68-44D9-BE8E-D324896F6B4F}" type="pres">
      <dgm:prSet presAssocID="{FEAAF9E5-9DF3-464D-A86E-43957844197A}" presName="spacer" presStyleCnt="0"/>
      <dgm:spPr/>
    </dgm:pt>
    <dgm:pt modelId="{0A92D1EE-8FBB-45E7-A57A-6506D7AECC65}" type="pres">
      <dgm:prSet presAssocID="{A4A902ED-4FAA-40C5-A2A4-63A04C984BFE}" presName="parentText" presStyleLbl="node1" presStyleIdx="2" presStyleCnt="10">
        <dgm:presLayoutVars>
          <dgm:chMax val="0"/>
          <dgm:bulletEnabled val="true"/>
        </dgm:presLayoutVars>
      </dgm:prSet>
      <dgm:spPr/>
    </dgm:pt>
    <dgm:pt modelId="{3C9A1986-8753-47BD-9A57-C7B819BEFC91}" type="pres">
      <dgm:prSet presAssocID="{804207B3-85B9-4D5C-B22B-6B9BEE343032}" presName="spacer" presStyleCnt="0"/>
      <dgm:spPr/>
    </dgm:pt>
    <dgm:pt modelId="{B6D62591-548B-49C3-944A-81211173FCAD}" type="pres">
      <dgm:prSet presAssocID="{68A1C96B-F125-44F7-AF19-2A9D3870BAD5}" presName="parentText" presStyleLbl="node1" presStyleIdx="3" presStyleCnt="10">
        <dgm:presLayoutVars>
          <dgm:chMax val="0"/>
          <dgm:bulletEnabled val="true"/>
        </dgm:presLayoutVars>
      </dgm:prSet>
      <dgm:spPr/>
    </dgm:pt>
    <dgm:pt modelId="{4D96840F-9C17-4AE4-978D-B4086E35E37E}" type="pres">
      <dgm:prSet presAssocID="{50849650-257F-40DD-A373-E41D49716A4B}" presName="spacer" presStyleCnt="0"/>
      <dgm:spPr/>
    </dgm:pt>
    <dgm:pt modelId="{F5AAAD9A-008A-4711-BA42-EFF61EDBE286}" type="pres">
      <dgm:prSet presAssocID="{63DC3AA5-938F-438E-8682-473094F25DA4}" presName="parentText" presStyleLbl="node1" presStyleIdx="4" presStyleCnt="10">
        <dgm:presLayoutVars>
          <dgm:chMax val="0"/>
          <dgm:bulletEnabled val="true"/>
        </dgm:presLayoutVars>
      </dgm:prSet>
      <dgm:spPr/>
    </dgm:pt>
    <dgm:pt modelId="{9C51873F-9FB1-4A48-9C89-174ED6349C03}" type="pres">
      <dgm:prSet presAssocID="{0383D9CB-6FB5-473E-BA28-E4510A6ABE34}" presName="spacer" presStyleCnt="0"/>
      <dgm:spPr/>
    </dgm:pt>
    <dgm:pt modelId="{BBAE51A8-491C-4733-BB81-55E5FBBDABC2}" type="pres">
      <dgm:prSet presAssocID="{52824567-5DFC-4F4B-9447-05D03DAF67FF}" presName="parentText" presStyleLbl="node1" presStyleIdx="5" presStyleCnt="10">
        <dgm:presLayoutVars>
          <dgm:chMax val="0"/>
          <dgm:bulletEnabled val="true"/>
        </dgm:presLayoutVars>
      </dgm:prSet>
      <dgm:spPr/>
    </dgm:pt>
    <dgm:pt modelId="{234690D3-C8CC-4B84-B2DC-DC9E08FA2C4F}" type="pres">
      <dgm:prSet presAssocID="{9655298A-C2FF-46AD-AB25-49F3E07804D5}" presName="spacer" presStyleCnt="0"/>
      <dgm:spPr/>
    </dgm:pt>
    <dgm:pt modelId="{0D33D06C-0A98-4DC5-B9C3-A59A5DF6B53D}" type="pres">
      <dgm:prSet presAssocID="{A397E364-ECB3-4B5E-A64F-8F2E92D0E54B}" presName="parentText" presStyleLbl="node1" presStyleIdx="6" presStyleCnt="10">
        <dgm:presLayoutVars>
          <dgm:chMax val="0"/>
          <dgm:bulletEnabled val="true"/>
        </dgm:presLayoutVars>
      </dgm:prSet>
      <dgm:spPr/>
    </dgm:pt>
    <dgm:pt modelId="{ADA6E1B1-60CF-47EA-9F57-B54402268C3B}" type="pres">
      <dgm:prSet presAssocID="{DB3D099B-B761-4965-BA24-5A8CFA7F3D97}" presName="spacer" presStyleCnt="0"/>
      <dgm:spPr/>
    </dgm:pt>
    <dgm:pt modelId="{2E32C39E-78ED-4459-A1BE-9AD5872966D8}" type="pres">
      <dgm:prSet presAssocID="{4F1C70D5-54E4-4DFD-A64B-B3F103B0D6E9}" presName="parentText" presStyleLbl="node1" presStyleIdx="7" presStyleCnt="10">
        <dgm:presLayoutVars>
          <dgm:chMax val="0"/>
          <dgm:bulletEnabled val="true"/>
        </dgm:presLayoutVars>
      </dgm:prSet>
      <dgm:spPr/>
    </dgm:pt>
    <dgm:pt modelId="{3386337C-9B5F-46D2-AE21-28B25E6E441C}" type="pres">
      <dgm:prSet presAssocID="{F3B31FFF-C47B-4FCA-A168-2B1C9E89EAF8}" presName="spacer" presStyleCnt="0"/>
      <dgm:spPr/>
    </dgm:pt>
    <dgm:pt modelId="{C996237F-F37F-4DEA-B7CF-547C40E4F806}" type="pres">
      <dgm:prSet presAssocID="{8408A87E-9832-4D76-98E4-4D451CF528C5}" presName="parentText" presStyleLbl="node1" presStyleIdx="8" presStyleCnt="10">
        <dgm:presLayoutVars>
          <dgm:chMax val="0"/>
          <dgm:bulletEnabled val="true"/>
        </dgm:presLayoutVars>
      </dgm:prSet>
      <dgm:spPr/>
    </dgm:pt>
    <dgm:pt modelId="{FF6AED46-C388-4F09-95E3-C7ABF52C2FB1}" type="pres">
      <dgm:prSet presAssocID="{7E2B5EE8-BA9C-4DCC-93F9-88F6F9280692}" presName="spacer" presStyleCnt="0"/>
      <dgm:spPr/>
    </dgm:pt>
    <dgm:pt modelId="{2F433AF8-E639-4A79-9B90-A171F9B9736A}" type="pres">
      <dgm:prSet presAssocID="{F25313FD-235D-4E76-BCE7-E84D7D07D55E}" presName="parentText" presStyleLbl="node1" presStyleIdx="9" presStyleCnt="10">
        <dgm:presLayoutVars>
          <dgm:chMax val="0"/>
          <dgm:bulletEnabled val="true"/>
        </dgm:presLayoutVars>
      </dgm:prSet>
      <dgm:spPr/>
    </dgm:pt>
  </dgm:ptLst>
  <dgm:cxnLst>
    <dgm:cxn modelId="{984C9706-D945-4F4F-AB99-AF8AA75597D7}" srcId="{B4F4852B-F91B-410D-B0B3-FDC988224340}" destId="{A397E364-ECB3-4B5E-A64F-8F2E92D0E54B}" srcOrd="6" destOrd="0" parTransId="{2B5601CE-B0F8-42B6-BCF3-BDC9DF1C0BA2}" sibTransId="{DB3D099B-B761-4965-BA24-5A8CFA7F3D97}"/>
    <dgm:cxn modelId="{2BBFC909-D046-4CE6-8201-BF4C7A0E749F}" srcId="{B4F4852B-F91B-410D-B0B3-FDC988224340}" destId="{D6343426-6D7D-46D0-89CA-8414CEB7654B}" srcOrd="1" destOrd="0" parTransId="{58BEA3F8-C4BD-47A3-B7B7-3BD8CDC3270A}" sibTransId="{FEAAF9E5-9DF3-464D-A86E-43957844197A}"/>
    <dgm:cxn modelId="{4B46000A-9583-4B57-8BF0-8B132026B648}" srcId="{B4F4852B-F91B-410D-B0B3-FDC988224340}" destId="{A4A902ED-4FAA-40C5-A2A4-63A04C984BFE}" srcOrd="2" destOrd="0" parTransId="{60607BA7-01A9-4AD1-B943-310176FD6AA2}" sibTransId="{804207B3-85B9-4D5C-B22B-6B9BEE343032}"/>
    <dgm:cxn modelId="{BDD5355B-7CBC-4040-A841-779ECEE675E1}" type="presOf" srcId="{4F1C70D5-54E4-4DFD-A64B-B3F103B0D6E9}" destId="{2E32C39E-78ED-4459-A1BE-9AD5872966D8}" srcOrd="0" destOrd="0" presId="urn:microsoft.com/office/officeart/2005/8/layout/vList2#1"/>
    <dgm:cxn modelId="{52045C41-7A75-4CFE-A3B2-6EDDCBE5CB8A}" type="presOf" srcId="{B4F4852B-F91B-410D-B0B3-FDC988224340}" destId="{86302CFF-2D62-49B6-8BA7-10A967A51924}" srcOrd="0" destOrd="0" presId="urn:microsoft.com/office/officeart/2005/8/layout/vList2#1"/>
    <dgm:cxn modelId="{88CF3163-1841-47D5-980A-F213F993F73D}" srcId="{B4F4852B-F91B-410D-B0B3-FDC988224340}" destId="{4F1C70D5-54E4-4DFD-A64B-B3F103B0D6E9}" srcOrd="7" destOrd="0" parTransId="{FB8237A6-B1AD-4B30-B392-5E93BD05E957}" sibTransId="{F3B31FFF-C47B-4FCA-A168-2B1C9E89EAF8}"/>
    <dgm:cxn modelId="{360C1765-CF14-4B84-977C-25C5731351C4}" type="presOf" srcId="{A4A902ED-4FAA-40C5-A2A4-63A04C984BFE}" destId="{0A92D1EE-8FBB-45E7-A57A-6506D7AECC65}" srcOrd="0" destOrd="0" presId="urn:microsoft.com/office/officeart/2005/8/layout/vList2#1"/>
    <dgm:cxn modelId="{E8732166-7295-4AD9-AD38-8C94689A2FDE}" type="presOf" srcId="{52824567-5DFC-4F4B-9447-05D03DAF67FF}" destId="{BBAE51A8-491C-4733-BB81-55E5FBBDABC2}" srcOrd="0" destOrd="0" presId="urn:microsoft.com/office/officeart/2005/8/layout/vList2#1"/>
    <dgm:cxn modelId="{12A9FE72-4A18-4653-BCE4-F0CD7F11BC0F}" type="presOf" srcId="{F25313FD-235D-4E76-BCE7-E84D7D07D55E}" destId="{2F433AF8-E639-4A79-9B90-A171F9B9736A}" srcOrd="0" destOrd="0" presId="urn:microsoft.com/office/officeart/2005/8/layout/vList2#1"/>
    <dgm:cxn modelId="{9C9A3774-96BA-44D5-91C2-DAE1329C1EC6}" type="presOf" srcId="{8408A87E-9832-4D76-98E4-4D451CF528C5}" destId="{C996237F-F37F-4DEA-B7CF-547C40E4F806}" srcOrd="0" destOrd="0" presId="urn:microsoft.com/office/officeart/2005/8/layout/vList2#1"/>
    <dgm:cxn modelId="{373AEC7A-66AC-4D61-AB3C-3DF9246DCD4E}" srcId="{B4F4852B-F91B-410D-B0B3-FDC988224340}" destId="{F25313FD-235D-4E76-BCE7-E84D7D07D55E}" srcOrd="9" destOrd="0" parTransId="{7B987CFE-C531-4D1A-A8E0-6F600227E5DF}" sibTransId="{E6DAF711-3D40-498C-8D2E-7A56CA323C4E}"/>
    <dgm:cxn modelId="{E86A0181-7697-4254-8923-BDB5336CF267}" srcId="{B4F4852B-F91B-410D-B0B3-FDC988224340}" destId="{52824567-5DFC-4F4B-9447-05D03DAF67FF}" srcOrd="5" destOrd="0" parTransId="{4E992E18-0C3E-45EE-A883-220FC9061389}" sibTransId="{9655298A-C2FF-46AD-AB25-49F3E07804D5}"/>
    <dgm:cxn modelId="{838DFB97-EF42-48DF-BE48-D8FD1CB2D7E2}" type="presOf" srcId="{A397E364-ECB3-4B5E-A64F-8F2E92D0E54B}" destId="{0D33D06C-0A98-4DC5-B9C3-A59A5DF6B53D}" srcOrd="0" destOrd="0" presId="urn:microsoft.com/office/officeart/2005/8/layout/vList2#1"/>
    <dgm:cxn modelId="{F262BB9C-21BC-4410-AA00-FD1E37E8F5EB}" srcId="{B4F4852B-F91B-410D-B0B3-FDC988224340}" destId="{8408A87E-9832-4D76-98E4-4D451CF528C5}" srcOrd="8" destOrd="0" parTransId="{8DBC4B09-A842-4006-B306-FA779F0E1018}" sibTransId="{7E2B5EE8-BA9C-4DCC-93F9-88F6F9280692}"/>
    <dgm:cxn modelId="{9B20E6A1-C52B-4704-B922-1877195018B5}" type="presOf" srcId="{D6343426-6D7D-46D0-89CA-8414CEB7654B}" destId="{D7484E64-AD99-493F-A53B-A2BCBF988F8C}" srcOrd="0" destOrd="0" presId="urn:microsoft.com/office/officeart/2005/8/layout/vList2#1"/>
    <dgm:cxn modelId="{9AD92DB8-D560-458B-8D67-CBC86CCBC0A3}" srcId="{B4F4852B-F91B-410D-B0B3-FDC988224340}" destId="{68A1C96B-F125-44F7-AF19-2A9D3870BAD5}" srcOrd="3" destOrd="0" parTransId="{545D6610-1DF8-44B3-9C67-6441B98BABF0}" sibTransId="{50849650-257F-40DD-A373-E41D49716A4B}"/>
    <dgm:cxn modelId="{12E190CD-94F6-4D8E-9B66-0CD4484D8489}" srcId="{B4F4852B-F91B-410D-B0B3-FDC988224340}" destId="{7EAA0AD0-5E30-4B37-A27B-A8017036C52C}" srcOrd="0" destOrd="0" parTransId="{C7790D65-8245-4100-A316-E180878D455A}" sibTransId="{E77A1541-E7FD-43FF-BD7C-6C4C5E03C8D2}"/>
    <dgm:cxn modelId="{F4C232DA-5A8A-4406-8B11-382B1A4274B2}" type="presOf" srcId="{7EAA0AD0-5E30-4B37-A27B-A8017036C52C}" destId="{2F3715B3-2991-4FDD-9A53-DD1EF417FABF}" srcOrd="0" destOrd="0" presId="urn:microsoft.com/office/officeart/2005/8/layout/vList2#1"/>
    <dgm:cxn modelId="{91A9CBE6-E330-401E-A8CA-56291BCCB471}" type="presOf" srcId="{63DC3AA5-938F-438E-8682-473094F25DA4}" destId="{F5AAAD9A-008A-4711-BA42-EFF61EDBE286}" srcOrd="0" destOrd="0" presId="urn:microsoft.com/office/officeart/2005/8/layout/vList2#1"/>
    <dgm:cxn modelId="{E6436FF5-2393-492A-A0F7-9515F305F5BE}" srcId="{B4F4852B-F91B-410D-B0B3-FDC988224340}" destId="{63DC3AA5-938F-438E-8682-473094F25DA4}" srcOrd="4" destOrd="0" parTransId="{E23D7441-E546-4403-A5DE-495FCFA6335E}" sibTransId="{0383D9CB-6FB5-473E-BA28-E4510A6ABE34}"/>
    <dgm:cxn modelId="{0DBF2DF6-BC0B-4E2C-A28E-571B4D662F10}" type="presOf" srcId="{68A1C96B-F125-44F7-AF19-2A9D3870BAD5}" destId="{B6D62591-548B-49C3-944A-81211173FCAD}" srcOrd="0" destOrd="0" presId="urn:microsoft.com/office/officeart/2005/8/layout/vList2#1"/>
    <dgm:cxn modelId="{2684BF2A-44BF-459A-9A60-FABF3E5295A7}" type="presParOf" srcId="{86302CFF-2D62-49B6-8BA7-10A967A51924}" destId="{2F3715B3-2991-4FDD-9A53-DD1EF417FABF}" srcOrd="0" destOrd="0" presId="urn:microsoft.com/office/officeart/2005/8/layout/vList2#1"/>
    <dgm:cxn modelId="{96918CCE-4A1D-46AA-880F-40BFD8C638EC}" type="presParOf" srcId="{86302CFF-2D62-49B6-8BA7-10A967A51924}" destId="{8D96BF01-1A07-4BEC-A6F8-7BB08CC5ABE2}" srcOrd="1" destOrd="0" presId="urn:microsoft.com/office/officeart/2005/8/layout/vList2#1"/>
    <dgm:cxn modelId="{C89ACD31-167F-481D-AF5F-4B7A0C1F9238}" type="presParOf" srcId="{86302CFF-2D62-49B6-8BA7-10A967A51924}" destId="{D7484E64-AD99-493F-A53B-A2BCBF988F8C}" srcOrd="2" destOrd="0" presId="urn:microsoft.com/office/officeart/2005/8/layout/vList2#1"/>
    <dgm:cxn modelId="{3A9AF752-C8E1-4A94-9804-F529A8C88989}" type="presParOf" srcId="{86302CFF-2D62-49B6-8BA7-10A967A51924}" destId="{611F10B5-3D68-44D9-BE8E-D324896F6B4F}" srcOrd="3" destOrd="0" presId="urn:microsoft.com/office/officeart/2005/8/layout/vList2#1"/>
    <dgm:cxn modelId="{22C90273-D5F3-4ACA-93E1-4DFAA2324C21}" type="presParOf" srcId="{86302CFF-2D62-49B6-8BA7-10A967A51924}" destId="{0A92D1EE-8FBB-45E7-A57A-6506D7AECC65}" srcOrd="4" destOrd="0" presId="urn:microsoft.com/office/officeart/2005/8/layout/vList2#1"/>
    <dgm:cxn modelId="{CA6B01B0-9DED-4F79-A29F-3A53E5FD4BB9}" type="presParOf" srcId="{86302CFF-2D62-49B6-8BA7-10A967A51924}" destId="{3C9A1986-8753-47BD-9A57-C7B819BEFC91}" srcOrd="5" destOrd="0" presId="urn:microsoft.com/office/officeart/2005/8/layout/vList2#1"/>
    <dgm:cxn modelId="{778183D1-D657-4ED2-9EC7-5D35408D8DC3}" type="presParOf" srcId="{86302CFF-2D62-49B6-8BA7-10A967A51924}" destId="{B6D62591-548B-49C3-944A-81211173FCAD}" srcOrd="6" destOrd="0" presId="urn:microsoft.com/office/officeart/2005/8/layout/vList2#1"/>
    <dgm:cxn modelId="{A4BA1B31-34DE-4E55-98BF-8F02CD247F8C}" type="presParOf" srcId="{86302CFF-2D62-49B6-8BA7-10A967A51924}" destId="{4D96840F-9C17-4AE4-978D-B4086E35E37E}" srcOrd="7" destOrd="0" presId="urn:microsoft.com/office/officeart/2005/8/layout/vList2#1"/>
    <dgm:cxn modelId="{32ADC4C8-5653-463B-9333-AB7A2FB6E00E}" type="presParOf" srcId="{86302CFF-2D62-49B6-8BA7-10A967A51924}" destId="{F5AAAD9A-008A-4711-BA42-EFF61EDBE286}" srcOrd="8" destOrd="0" presId="urn:microsoft.com/office/officeart/2005/8/layout/vList2#1"/>
    <dgm:cxn modelId="{98B20743-BA05-4D22-9030-ADFBA095DC84}" type="presParOf" srcId="{86302CFF-2D62-49B6-8BA7-10A967A51924}" destId="{9C51873F-9FB1-4A48-9C89-174ED6349C03}" srcOrd="9" destOrd="0" presId="urn:microsoft.com/office/officeart/2005/8/layout/vList2#1"/>
    <dgm:cxn modelId="{28AF5B4D-3D8B-4FD1-893D-60A03093E0BD}" type="presParOf" srcId="{86302CFF-2D62-49B6-8BA7-10A967A51924}" destId="{BBAE51A8-491C-4733-BB81-55E5FBBDABC2}" srcOrd="10" destOrd="0" presId="urn:microsoft.com/office/officeart/2005/8/layout/vList2#1"/>
    <dgm:cxn modelId="{6C43A271-F934-4B14-A6D3-0603480B07EB}" type="presParOf" srcId="{86302CFF-2D62-49B6-8BA7-10A967A51924}" destId="{234690D3-C8CC-4B84-B2DC-DC9E08FA2C4F}" srcOrd="11" destOrd="0" presId="urn:microsoft.com/office/officeart/2005/8/layout/vList2#1"/>
    <dgm:cxn modelId="{D978576A-C461-43EF-AEB4-8B3DE559F12D}" type="presParOf" srcId="{86302CFF-2D62-49B6-8BA7-10A967A51924}" destId="{0D33D06C-0A98-4DC5-B9C3-A59A5DF6B53D}" srcOrd="12" destOrd="0" presId="urn:microsoft.com/office/officeart/2005/8/layout/vList2#1"/>
    <dgm:cxn modelId="{2B2E4BAC-76D3-45AF-9D0D-692DC3B25EB6}" type="presParOf" srcId="{86302CFF-2D62-49B6-8BA7-10A967A51924}" destId="{ADA6E1B1-60CF-47EA-9F57-B54402268C3B}" srcOrd="13" destOrd="0" presId="urn:microsoft.com/office/officeart/2005/8/layout/vList2#1"/>
    <dgm:cxn modelId="{EAD1996C-7E4B-41AE-B9F9-989FC029FED9}" type="presParOf" srcId="{86302CFF-2D62-49B6-8BA7-10A967A51924}" destId="{2E32C39E-78ED-4459-A1BE-9AD5872966D8}" srcOrd="14" destOrd="0" presId="urn:microsoft.com/office/officeart/2005/8/layout/vList2#1"/>
    <dgm:cxn modelId="{00C6B62B-C2BE-4F82-9F29-CC88D34DBA51}" type="presParOf" srcId="{86302CFF-2D62-49B6-8BA7-10A967A51924}" destId="{3386337C-9B5F-46D2-AE21-28B25E6E441C}" srcOrd="15" destOrd="0" presId="urn:microsoft.com/office/officeart/2005/8/layout/vList2#1"/>
    <dgm:cxn modelId="{9529F652-9428-4E72-AD27-1844BC5039A2}" type="presParOf" srcId="{86302CFF-2D62-49B6-8BA7-10A967A51924}" destId="{C996237F-F37F-4DEA-B7CF-547C40E4F806}" srcOrd="16" destOrd="0" presId="urn:microsoft.com/office/officeart/2005/8/layout/vList2#1"/>
    <dgm:cxn modelId="{824C619F-3A7E-418B-885D-DE69665C3963}" type="presParOf" srcId="{86302CFF-2D62-49B6-8BA7-10A967A51924}" destId="{FF6AED46-C388-4F09-95E3-C7ABF52C2FB1}" srcOrd="17" destOrd="0" presId="urn:microsoft.com/office/officeart/2005/8/layout/vList2#1"/>
    <dgm:cxn modelId="{00F281AE-93B3-4E5D-BB50-D11E8011337D}" type="presParOf" srcId="{86302CFF-2D62-49B6-8BA7-10A967A51924}" destId="{2F433AF8-E639-4A79-9B90-A171F9B9736A}" srcOrd="18" destOrd="0" presId="urn:microsoft.com/office/officeart/2005/8/layout/vList2#1"/>
  </dgm:cxnLst>
  <dgm:bg/>
  <dgm:whole/>
  <dgm:extLst>
    <a:ext uri="http://schemas.microsoft.com/office/drawing/2008/diagram">
      <dsp:dataModelExt relId="rId7" minVer="http://schemas.openxmlformats.org/drawingml/2006/diagram"/>
    </a:ext>
  </dgm:extLst>
</dgm:dataModel>
</file>

<file path=ppt/diagrams/drawing1.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2F3715B3-2991-4FDD-9A53-DD1EF417FABF}">
      <dsp:nvSpPr>
        <dsp:cNvPr id="0" name=""/>
        <dsp:cNvSpPr/>
      </dsp:nvSpPr>
      <dsp:spPr>
        <a:xfrm>
          <a:off x="0" y="1489"/>
          <a:ext cx="3383928" cy="51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l" defTabSz="711200">
            <a:lnSpc>
              <a:spcPct val="90000"/>
            </a:lnSpc>
            <a:spcBef>
              <a:spcPct val="0"/>
            </a:spcBef>
            <a:spcAft>
              <a:spcPct val="35000"/>
            </a:spcAft>
            <a:buNone/>
          </a:pPr>
          <a:r>
            <a:rPr lang="cs-CZ" sz="1600" b="true" kern="1200" dirty="false"/>
            <a:t>Oprávněnost žadatele</a:t>
          </a:r>
          <a:endParaRPr lang="en-US" sz="1600" b="true" kern="1200" dirty="false"/>
        </a:p>
      </dsp:txBody>
      <dsp:txXfrm>
        <a:off x="25113" y="26602"/>
        <a:ext cx="3333702" cy="464212"/>
      </dsp:txXfrm>
    </dsp:sp>
    <dsp:sp modelId="{D7484E64-AD99-493F-A53B-A2BCBF988F8C}">
      <dsp:nvSpPr>
        <dsp:cNvPr id="0" name=""/>
        <dsp:cNvSpPr/>
      </dsp:nvSpPr>
      <dsp:spPr>
        <a:xfrm>
          <a:off x="0" y="528063"/>
          <a:ext cx="3383928" cy="51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l" defTabSz="711200">
            <a:lnSpc>
              <a:spcPct val="90000"/>
            </a:lnSpc>
            <a:spcBef>
              <a:spcPct val="0"/>
            </a:spcBef>
            <a:spcAft>
              <a:spcPct val="35000"/>
            </a:spcAft>
            <a:buNone/>
          </a:pPr>
          <a:r>
            <a:rPr lang="cs-CZ" sz="1600" b="true" kern="1200"/>
            <a:t>Partnerství</a:t>
          </a:r>
          <a:endParaRPr lang="en-US" sz="1600" b="true" kern="1200"/>
        </a:p>
      </dsp:txBody>
      <dsp:txXfrm>
        <a:off x="25113" y="553176"/>
        <a:ext cx="3333702" cy="464212"/>
      </dsp:txXfrm>
    </dsp:sp>
    <dsp:sp modelId="{0A92D1EE-8FBB-45E7-A57A-6506D7AECC65}">
      <dsp:nvSpPr>
        <dsp:cNvPr id="0" name=""/>
        <dsp:cNvSpPr/>
      </dsp:nvSpPr>
      <dsp:spPr>
        <a:xfrm>
          <a:off x="0" y="1054637"/>
          <a:ext cx="3383928" cy="51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l" defTabSz="711200">
            <a:lnSpc>
              <a:spcPct val="90000"/>
            </a:lnSpc>
            <a:spcBef>
              <a:spcPct val="0"/>
            </a:spcBef>
            <a:spcAft>
              <a:spcPct val="35000"/>
            </a:spcAft>
            <a:buNone/>
          </a:pPr>
          <a:r>
            <a:rPr lang="cs-CZ" sz="1600" b="true" kern="1200"/>
            <a:t>Cílové skupiny</a:t>
          </a:r>
          <a:endParaRPr lang="en-US" sz="1600" b="true" kern="1200"/>
        </a:p>
      </dsp:txBody>
      <dsp:txXfrm>
        <a:off x="25113" y="1079750"/>
        <a:ext cx="3333702" cy="464212"/>
      </dsp:txXfrm>
    </dsp:sp>
    <dsp:sp modelId="{B6D62591-548B-49C3-944A-81211173FCAD}">
      <dsp:nvSpPr>
        <dsp:cNvPr id="0" name=""/>
        <dsp:cNvSpPr/>
      </dsp:nvSpPr>
      <dsp:spPr>
        <a:xfrm>
          <a:off x="0" y="1581211"/>
          <a:ext cx="3383928" cy="51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l" defTabSz="711200">
            <a:lnSpc>
              <a:spcPct val="90000"/>
            </a:lnSpc>
            <a:spcBef>
              <a:spcPct val="0"/>
            </a:spcBef>
            <a:spcAft>
              <a:spcPct val="35000"/>
            </a:spcAft>
            <a:buNone/>
          </a:pPr>
          <a:r>
            <a:rPr lang="cs-CZ" sz="1600" b="true" kern="1200"/>
            <a:t>Celkové způsobilé výdaje</a:t>
          </a:r>
          <a:endParaRPr lang="en-US" sz="1600" b="true" kern="1200"/>
        </a:p>
      </dsp:txBody>
      <dsp:txXfrm>
        <a:off x="25113" y="1606324"/>
        <a:ext cx="3333702" cy="464212"/>
      </dsp:txXfrm>
    </dsp:sp>
    <dsp:sp modelId="{F5AAAD9A-008A-4711-BA42-EFF61EDBE286}">
      <dsp:nvSpPr>
        <dsp:cNvPr id="0" name=""/>
        <dsp:cNvSpPr/>
      </dsp:nvSpPr>
      <dsp:spPr>
        <a:xfrm>
          <a:off x="0" y="2107785"/>
          <a:ext cx="3383928" cy="51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l" defTabSz="711200">
            <a:lnSpc>
              <a:spcPct val="90000"/>
            </a:lnSpc>
            <a:spcBef>
              <a:spcPct val="0"/>
            </a:spcBef>
            <a:spcAft>
              <a:spcPct val="35000"/>
            </a:spcAft>
            <a:buNone/>
          </a:pPr>
          <a:r>
            <a:rPr lang="cs-CZ" sz="1600" b="true" kern="1200" dirty="false"/>
            <a:t>Aktivity</a:t>
          </a:r>
          <a:endParaRPr lang="en-US" sz="1600" b="true" kern="1200" dirty="false"/>
        </a:p>
      </dsp:txBody>
      <dsp:txXfrm>
        <a:off x="25113" y="2132898"/>
        <a:ext cx="3333702" cy="464212"/>
      </dsp:txXfrm>
    </dsp:sp>
    <dsp:sp modelId="{BBAE51A8-491C-4733-BB81-55E5FBBDABC2}">
      <dsp:nvSpPr>
        <dsp:cNvPr id="0" name=""/>
        <dsp:cNvSpPr/>
      </dsp:nvSpPr>
      <dsp:spPr>
        <a:xfrm>
          <a:off x="0" y="2634359"/>
          <a:ext cx="3383928" cy="51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l" defTabSz="711200">
            <a:lnSpc>
              <a:spcPct val="90000"/>
            </a:lnSpc>
            <a:spcBef>
              <a:spcPct val="0"/>
            </a:spcBef>
            <a:spcAft>
              <a:spcPct val="35000"/>
            </a:spcAft>
            <a:buNone/>
          </a:pPr>
          <a:r>
            <a:rPr lang="cs-CZ" sz="1600" b="true" kern="1200" dirty="false"/>
            <a:t>Horizontální principy</a:t>
          </a:r>
          <a:endParaRPr lang="en-US" sz="1600" b="true" kern="1200" dirty="false"/>
        </a:p>
      </dsp:txBody>
      <dsp:txXfrm>
        <a:off x="25113" y="2659472"/>
        <a:ext cx="3333702" cy="464212"/>
      </dsp:txXfrm>
    </dsp:sp>
    <dsp:sp modelId="{0D33D06C-0A98-4DC5-B9C3-A59A5DF6B53D}">
      <dsp:nvSpPr>
        <dsp:cNvPr id="0" name=""/>
        <dsp:cNvSpPr/>
      </dsp:nvSpPr>
      <dsp:spPr>
        <a:xfrm>
          <a:off x="0" y="3160934"/>
          <a:ext cx="3383928" cy="51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l" defTabSz="711200">
            <a:lnSpc>
              <a:spcPct val="90000"/>
            </a:lnSpc>
            <a:spcBef>
              <a:spcPct val="0"/>
            </a:spcBef>
            <a:spcAft>
              <a:spcPct val="35000"/>
            </a:spcAft>
            <a:buNone/>
          </a:pPr>
          <a:r>
            <a:rPr lang="cs-CZ" sz="1600" b="true" kern="1200" dirty="false"/>
            <a:t>Trestní bezúhonnost</a:t>
          </a:r>
          <a:endParaRPr lang="en-US" sz="1600" b="true" kern="1200" dirty="false"/>
        </a:p>
      </dsp:txBody>
      <dsp:txXfrm>
        <a:off x="25113" y="3186047"/>
        <a:ext cx="3333702" cy="464212"/>
      </dsp:txXfrm>
    </dsp:sp>
    <dsp:sp modelId="{2E32C39E-78ED-4459-A1BE-9AD5872966D8}">
      <dsp:nvSpPr>
        <dsp:cNvPr id="0" name=""/>
        <dsp:cNvSpPr/>
      </dsp:nvSpPr>
      <dsp:spPr>
        <a:xfrm>
          <a:off x="0" y="3687508"/>
          <a:ext cx="3383928" cy="51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l" defTabSz="711200">
            <a:lnSpc>
              <a:spcPct val="90000"/>
            </a:lnSpc>
            <a:spcBef>
              <a:spcPct val="0"/>
            </a:spcBef>
            <a:spcAft>
              <a:spcPct val="35000"/>
            </a:spcAft>
            <a:buNone/>
          </a:pPr>
          <a:r>
            <a:rPr lang="cs-CZ" sz="1600" b="true" kern="1200"/>
            <a:t>Soulad projektu s CLLD</a:t>
          </a:r>
          <a:endParaRPr lang="en-US" sz="1600" b="true" kern="1200"/>
        </a:p>
      </dsp:txBody>
      <dsp:txXfrm>
        <a:off x="25113" y="3712621"/>
        <a:ext cx="3333702" cy="464212"/>
      </dsp:txXfrm>
    </dsp:sp>
    <dsp:sp modelId="{C996237F-F37F-4DEA-B7CF-547C40E4F806}">
      <dsp:nvSpPr>
        <dsp:cNvPr id="0" name=""/>
        <dsp:cNvSpPr/>
      </dsp:nvSpPr>
      <dsp:spPr>
        <a:xfrm>
          <a:off x="0" y="4214082"/>
          <a:ext cx="3383928" cy="51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l" defTabSz="711200">
            <a:lnSpc>
              <a:spcPct val="90000"/>
            </a:lnSpc>
            <a:spcBef>
              <a:spcPct val="0"/>
            </a:spcBef>
            <a:spcAft>
              <a:spcPct val="35000"/>
            </a:spcAft>
            <a:buNone/>
          </a:pPr>
          <a:r>
            <a:rPr lang="cs-CZ" sz="1600" b="true" kern="1200" dirty="false"/>
            <a:t>Finanční alokace - NR</a:t>
          </a:r>
          <a:endParaRPr lang="en-US" sz="1600" b="true" kern="1200" dirty="false"/>
        </a:p>
      </dsp:txBody>
      <dsp:txXfrm>
        <a:off x="25113" y="4239195"/>
        <a:ext cx="3333702" cy="464212"/>
      </dsp:txXfrm>
    </dsp:sp>
    <dsp:sp modelId="{2F433AF8-E639-4A79-9B90-A171F9B9736A}">
      <dsp:nvSpPr>
        <dsp:cNvPr id="0" name=""/>
        <dsp:cNvSpPr/>
      </dsp:nvSpPr>
      <dsp:spPr>
        <a:xfrm>
          <a:off x="0" y="4740656"/>
          <a:ext cx="3383928" cy="514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false" vert="horz" wrap="square" lIns="60960" tIns="60960" rIns="60960" bIns="60960" numCol="1" spcCol="1270" anchor="ctr" anchorCtr="false">
          <a:noAutofit/>
        </a:bodyPr>
        <a:lstStyle/>
        <a:p>
          <a:pPr marL="0" lvl="0" indent="0" algn="l" defTabSz="711200">
            <a:lnSpc>
              <a:spcPct val="90000"/>
            </a:lnSpc>
            <a:spcBef>
              <a:spcPct val="0"/>
            </a:spcBef>
            <a:spcAft>
              <a:spcPct val="35000"/>
            </a:spcAft>
            <a:buNone/>
          </a:pPr>
          <a:r>
            <a:rPr lang="cs-CZ" sz="1600" b="true" kern="1200"/>
            <a:t>Věcné zaměření akčního plánu a soulad s OPZ+</a:t>
          </a:r>
          <a:endParaRPr lang="en-US" sz="1600" b="true" kern="1200"/>
        </a:p>
      </dsp:txBody>
      <dsp:txXfrm>
        <a:off x="25113" y="4765769"/>
        <a:ext cx="3333702" cy="464212"/>
      </dsp:txXfrm>
    </dsp:sp>
  </dsp:spTree>
</dsp:drawing>
</file>

<file path=ppt/diagrams/layout1.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vList2#1">
  <dgm:title val=""/>
  <dgm:desc val=""/>
  <dgm:catLst>
    <dgm:cat type="list" pri="3000"/>
    <dgm:cat type="convert" pri="1000"/>
  </dgm:catLst>
  <dgm:sampData>
    <dgm:dataModel>
      <dgm:ptLst>
        <dgm:pt modelId="0" type="doc"/>
        <dgm:pt modelId="1">
          <dgm:prSet phldr="true"/>
        </dgm:pt>
        <dgm:pt modelId="11">
          <dgm:prSet phldr="true"/>
        </dgm:pt>
        <dgm:pt modelId="2">
          <dgm:prSet phldr="true"/>
        </dgm:pt>
        <dgm:pt modelId="21">
          <dgm:prSet phldr="true"/>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axis="" ptType="" hideLastTrans="" st="" cnt="" step=""/>
    <dgm:constrLst>
      <dgm:constr type="w" for="ch" forName="parentText" refType="w"/>
      <dgm:constr fact="0.52" type="h" for="ch" forName="parentText" refType="primFontSz" refFor="ch" refForName="parentText"/>
      <dgm:constr type="w" for="ch" forName="childText" refType="w"/>
      <dgm:constr fact="0.46" type="h" for="ch" forName="childText" refType="primFontSz" refFor="ch" refForName="parentText"/>
      <dgm:constr op="equ" type="h" for="ch" forName="parentText"/>
      <dgm:constr op="equ" val="65.0" type="primFontSz" for="ch" forName="parentText"/>
      <dgm:constr op="equ" type="primFontSz" for="ch" forName="childText" refType="primFontSz" refFor="ch" refForName="parentText"/>
      <dgm:constr fact="0.08" type="h" for="ch" forName="spacer" refType="primFontSz" refFor="ch" refForName="parentText"/>
    </dgm:constrLst>
    <dgm:ruleLst>
      <dgm:rule val="5.0" fact="NaN" max="NaN" type="primFontSz" for="ch" forName="parentText"/>
    </dgm:ruleLst>
    <dgm:forEach name="Name0" axis="ch" ptType="node" hideLastTrans="" st="" cnt="" step="">
      <dgm:layoutNode name="parentText" styleLbl="node1">
        <dgm:varLst>
          <dgm:chMax val="0"/>
          <dgm:bulletEnabled val="true"/>
        </dgm:varLst>
        <dgm:alg type="tx">
          <dgm:param type="parTxLTRAlign" val="l"/>
          <dgm:param type="parTxRTLAlign" val="r"/>
        </dgm:alg>
        <dgm:shape type="roundRect" r:blip="">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INF" fact="NaN" max="NaN" type="h"/>
        </dgm:ruleLst>
      </dgm:layoutNode>
      <dgm:choose name="Name1">
        <dgm:if name="Name2" func="cnt" op="gte" val="1" axis="ch" ptType="node" hideLastTrans="" st="" cnt="" step="">
          <dgm:layoutNode name="childText" styleLbl="revTx">
            <dgm:varLst>
              <dgm:bulletEnabled val="true"/>
            </dgm:varLst>
            <dgm:alg type="tx">
              <dgm:param type="stBulletLvl" val="1"/>
              <dgm:param type="lnSpAfChP" val="20"/>
            </dgm:alg>
            <dgm:shape type="rect" r:blip="">
              <dgm:adjLst/>
            </dgm:shape>
            <dgm:presOf axis="des" ptType="node" hideLastTrans="" st="" cnt="" step=""/>
            <dgm:constrLst>
              <dgm:constr fact="0.1" type="tMarg" refType="primFontSz"/>
              <dgm:constr fact="0.1" type="bMarg" refType="primFontSz"/>
              <dgm:constr fact="0.09" type="lMarg" refType="w"/>
            </dgm:constrLst>
            <dgm:ruleLst>
              <dgm:rule val="INF" fact="NaN" max="NaN" type="h"/>
            </dgm:ruleLst>
          </dgm:layoutNode>
        </dgm:if>
        <dgm:else name="Name3">
          <dgm:choose name="Name4">
            <dgm:if name="Name5" func="cnt" op="gte" val="2" axis="par ch" ptType="doc node" hideLastTrans="" st="" cnt="" step="">
              <dgm:forEach name="Name6" axis="followSib" ptType="sibTrans" hideLastTrans="" st="" cnt="1" step="">
                <dgm:layoutNode name="spacer">
                  <dgm:alg type="sp"/>
                  <dgm:shape r:blip="">
                    <dgm:adjLst/>
                  </dgm:shape>
                  <dgm:presOf axis="" ptType="" hideLastTrans="" st="" cnt="" step=""/>
                  <dgm:constrLst/>
                  <dgm:ruleLst/>
                </dgm:layoutNode>
              </dgm:forEach>
            </dgm:if>
            <dgm:else name="Name7"/>
          </dgm:choose>
        </dgm:else>
      </dgm:choose>
    </dgm:forEach>
  </dgm:layoutNode>
</dgm:layoutDef>
</file>

<file path=ppt/diagrams/quickStyle1.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5659" cy="496332"/>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50443" y="0"/>
            <a:ext cx="2945659" cy="496332"/>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20.01.2025</a:t>
            </a:fld>
            <a:endParaRPr lang="cs-CZ" dirty="false"/>
          </a:p>
        </p:txBody>
      </p:sp>
      <p:sp>
        <p:nvSpPr>
          <p:cNvPr id="4" name="Zástupný symbol pro obrázek snímku 3"/>
          <p:cNvSpPr>
            <a:spLocks noGrp="true" noRot="true" noChangeAspect="true"/>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79768" y="4715153"/>
            <a:ext cx="5438140" cy="4466987"/>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9428583"/>
            <a:ext cx="2945659" cy="496332"/>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50443" y="9428583"/>
            <a:ext cx="2945659" cy="496332"/>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100.xml.rels><?xml version="1.0" encoding="UTF-8" standalone="yes"?>
<Relationships xmlns="http://schemas.openxmlformats.org/package/2006/relationships">
    <Relationship Target="../slides/slide119.xml" Type="http://schemas.openxmlformats.org/officeDocument/2006/relationships/slide" Id="rId2"/>
    <Relationship Target="../notesMasters/notesMaster1.xml" Type="http://schemas.openxmlformats.org/officeDocument/2006/relationships/notesMaster" Id="rId1"/>
</Relationships>

</file>

<file path=ppt/notesSlides/_rels/notesSlide101.xml.rels><?xml version="1.0" encoding="UTF-8" standalone="yes"?>
<Relationships xmlns="http://schemas.openxmlformats.org/package/2006/relationships">
    <Relationship Target="../slides/slide120.xml" Type="http://schemas.openxmlformats.org/officeDocument/2006/relationships/slide" Id="rId2"/>
    <Relationship Target="../notesMasters/notesMaster1.xml" Type="http://schemas.openxmlformats.org/officeDocument/2006/relationships/notesMaster" Id="rId1"/>
</Relationships>

</file>

<file path=ppt/notesSlides/_rels/notesSlide102.xml.rels><?xml version="1.0" encoding="UTF-8" standalone="yes"?>
<Relationships xmlns="http://schemas.openxmlformats.org/package/2006/relationships">
    <Relationship Target="../slides/slide121.xml" Type="http://schemas.openxmlformats.org/officeDocument/2006/relationships/slide" Id="rId2"/>
    <Relationship Target="../notesMasters/notesMaster1.xml" Type="http://schemas.openxmlformats.org/officeDocument/2006/relationships/notesMaster" Id="rId1"/>
</Relationships>

</file>

<file path=ppt/notesSlides/_rels/notesSlide103.xml.rels><?xml version="1.0" encoding="UTF-8" standalone="yes"?>
<Relationships xmlns="http://schemas.openxmlformats.org/package/2006/relationships">
    <Relationship Target="../slides/slide122.xml" Type="http://schemas.openxmlformats.org/officeDocument/2006/relationships/slide" Id="rId2"/>
    <Relationship Target="../notesMasters/notesMaster1.xml" Type="http://schemas.openxmlformats.org/officeDocument/2006/relationships/notesMaster" Id="rId1"/>
</Relationships>

</file>

<file path=ppt/notesSlides/_rels/notesSlide104.xml.rels><?xml version="1.0" encoding="UTF-8" standalone="yes"?>
<Relationships xmlns="http://schemas.openxmlformats.org/package/2006/relationships">
    <Relationship Target="../slides/slide123.xml" Type="http://schemas.openxmlformats.org/officeDocument/2006/relationships/slide" Id="rId2"/>
    <Relationship Target="../notesMasters/notesMaster1.xml" Type="http://schemas.openxmlformats.org/officeDocument/2006/relationships/notesMaster" Id="rId1"/>
</Relationships>

</file>

<file path=ppt/notesSlides/_rels/notesSlide105.xml.rels><?xml version="1.0" encoding="UTF-8" standalone="yes"?>
<Relationships xmlns="http://schemas.openxmlformats.org/package/2006/relationships">
    <Relationship Target="../slides/slide124.xml" Type="http://schemas.openxmlformats.org/officeDocument/2006/relationships/slide" Id="rId2"/>
    <Relationship Target="../notesMasters/notesMaster1.xml" Type="http://schemas.openxmlformats.org/officeDocument/2006/relationships/notesMaster" Id="rId1"/>
</Relationships>

</file>

<file path=ppt/notesSlides/_rels/notesSlide106.xml.rels><?xml version="1.0" encoding="UTF-8" standalone="yes"?>
<Relationships xmlns="http://schemas.openxmlformats.org/package/2006/relationships">
    <Relationship Target="../slides/slide125.xml" Type="http://schemas.openxmlformats.org/officeDocument/2006/relationships/slide" Id="rId2"/>
    <Relationship Target="../notesMasters/notesMaster1.xml" Type="http://schemas.openxmlformats.org/officeDocument/2006/relationships/notesMaster" Id="rId1"/>
</Relationships>

</file>

<file path=ppt/notesSlides/_rels/notesSlide107.xml.rels><?xml version="1.0" encoding="UTF-8" standalone="yes"?>
<Relationships xmlns="http://schemas.openxmlformats.org/package/2006/relationships">
    <Relationship Target="../slides/slide126.xml" Type="http://schemas.openxmlformats.org/officeDocument/2006/relationships/slide" Id="rId2"/>
    <Relationship Target="../notesMasters/notesMaster1.xml" Type="http://schemas.openxmlformats.org/officeDocument/2006/relationships/notesMaster" Id="rId1"/>
</Relationships>

</file>

<file path=ppt/notesSlides/_rels/notesSlide108.xml.rels><?xml version="1.0" encoding="UTF-8" standalone="yes"?>
<Relationships xmlns="http://schemas.openxmlformats.org/package/2006/relationships">
    <Relationship Target="../slides/slide127.xml" Type="http://schemas.openxmlformats.org/officeDocument/2006/relationships/slide" Id="rId2"/>
    <Relationship Target="../notesMasters/notesMaster1.xml" Type="http://schemas.openxmlformats.org/officeDocument/2006/relationships/notesMaster" Id="rId1"/>
</Relationships>

</file>

<file path=ppt/notesSlides/_rels/notesSlide109.xml.rels><?xml version="1.0" encoding="UTF-8" standalone="yes"?>
<Relationships xmlns="http://schemas.openxmlformats.org/package/2006/relationships">
    <Relationship Target="../slides/slide128.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110.xml.rels><?xml version="1.0" encoding="UTF-8" standalone="yes"?>
<Relationships xmlns="http://schemas.openxmlformats.org/package/2006/relationships">
    <Relationship Target="../slides/slide129.xml" Type="http://schemas.openxmlformats.org/officeDocument/2006/relationships/slide" Id="rId2"/>
    <Relationship Target="../notesMasters/notesMaster1.xml" Type="http://schemas.openxmlformats.org/officeDocument/2006/relationships/notesMaster" Id="rId1"/>
</Relationships>

</file>

<file path=ppt/notesSlides/_rels/notesSlide111.xml.rels><?xml version="1.0" encoding="UTF-8" standalone="yes"?>
<Relationships xmlns="http://schemas.openxmlformats.org/package/2006/relationships">
    <Relationship Target="../slides/slide130.xml" Type="http://schemas.openxmlformats.org/officeDocument/2006/relationships/slide" Id="rId2"/>
    <Relationship Target="../notesMasters/notesMaster1.xml" Type="http://schemas.openxmlformats.org/officeDocument/2006/relationships/notesMaster" Id="rId1"/>
</Relationships>

</file>

<file path=ppt/notesSlides/_rels/notesSlide112.xml.rels><?xml version="1.0" encoding="UTF-8" standalone="yes"?>
<Relationships xmlns="http://schemas.openxmlformats.org/package/2006/relationships">
    <Relationship Target="../slides/slide131.xml" Type="http://schemas.openxmlformats.org/officeDocument/2006/relationships/slide" Id="rId2"/>
    <Relationship Target="../notesMasters/notesMaster1.xml" Type="http://schemas.openxmlformats.org/officeDocument/2006/relationships/notesMaster" Id="rId1"/>
</Relationships>

</file>

<file path=ppt/notesSlides/_rels/notesSlide113.xml.rels><?xml version="1.0" encoding="UTF-8" standalone="yes"?>
<Relationships xmlns="http://schemas.openxmlformats.org/package/2006/relationships">
    <Relationship Target="../slides/slide132.xml" Type="http://schemas.openxmlformats.org/officeDocument/2006/relationships/slide" Id="rId2"/>
    <Relationship Target="../notesMasters/notesMaster1.xml" Type="http://schemas.openxmlformats.org/officeDocument/2006/relationships/notesMaster" Id="rId1"/>
</Relationships>

</file>

<file path=ppt/notesSlides/_rels/notesSlide114.xml.rels><?xml version="1.0" encoding="UTF-8" standalone="yes"?>
<Relationships xmlns="http://schemas.openxmlformats.org/package/2006/relationships">
    <Relationship Target="../slides/slide133.xml" Type="http://schemas.openxmlformats.org/officeDocument/2006/relationships/slide" Id="rId2"/>
    <Relationship Target="../notesMasters/notesMaster1.xml" Type="http://schemas.openxmlformats.org/officeDocument/2006/relationships/notesMaster" Id="rId1"/>
</Relationships>

</file>

<file path=ppt/notesSlides/_rels/notesSlide115.xml.rels><?xml version="1.0" encoding="UTF-8" standalone="yes"?>
<Relationships xmlns="http://schemas.openxmlformats.org/package/2006/relationships">
    <Relationship Target="../slides/slide134.xml" Type="http://schemas.openxmlformats.org/officeDocument/2006/relationships/slide" Id="rId2"/>
    <Relationship Target="../notesMasters/notesMaster1.xml" Type="http://schemas.openxmlformats.org/officeDocument/2006/relationships/notesMaster" Id="rId1"/>
</Relationships>

</file>

<file path=ppt/notesSlides/_rels/notesSlide116.xml.rels><?xml version="1.0" encoding="UTF-8" standalone="yes"?>
<Relationships xmlns="http://schemas.openxmlformats.org/package/2006/relationships">
    <Relationship Target="../slides/slide135.xml" Type="http://schemas.openxmlformats.org/officeDocument/2006/relationships/slide" Id="rId2"/>
    <Relationship Target="../notesMasters/notesMaster1.xml" Type="http://schemas.openxmlformats.org/officeDocument/2006/relationships/notesMaster" Id="rId1"/>
</Relationships>

</file>

<file path=ppt/notesSlides/_rels/notesSlide117.xml.rels><?xml version="1.0" encoding="UTF-8" standalone="yes"?>
<Relationships xmlns="http://schemas.openxmlformats.org/package/2006/relationships">
    <Relationship Target="../slides/slide136.xml" Type="http://schemas.openxmlformats.org/officeDocument/2006/relationships/slide" Id="rId2"/>
    <Relationship Target="../notesMasters/notesMaster1.xml" Type="http://schemas.openxmlformats.org/officeDocument/2006/relationships/notesMaster" Id="rId1"/>
</Relationships>

</file>

<file path=ppt/notesSlides/_rels/notesSlide118.xml.rels><?xml version="1.0" encoding="UTF-8" standalone="yes"?>
<Relationships xmlns="http://schemas.openxmlformats.org/package/2006/relationships">
    <Relationship Target="../slides/slide137.xml" Type="http://schemas.openxmlformats.org/officeDocument/2006/relationships/slide" Id="rId2"/>
    <Relationship Target="../notesMasters/notesMaster1.xml" Type="http://schemas.openxmlformats.org/officeDocument/2006/relationships/notesMaster" Id="rId1"/>
</Relationships>

</file>

<file path=ppt/notesSlides/_rels/notesSlide119.xml.rels><?xml version="1.0" encoding="UTF-8" standalone="yes"?>
<Relationships xmlns="http://schemas.openxmlformats.org/package/2006/relationships">
    <Relationship Target="../slides/slide138.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20.xml.rels><?xml version="1.0" encoding="UTF-8" standalone="yes"?>
<Relationships xmlns="http://schemas.openxmlformats.org/package/2006/relationships">
    <Relationship Target="../slides/slide139.xml" Type="http://schemas.openxmlformats.org/officeDocument/2006/relationships/slide" Id="rId2"/>
    <Relationship Target="../notesMasters/notesMaster1.xml" Type="http://schemas.openxmlformats.org/officeDocument/2006/relationships/notesMaster" Id="rId1"/>
</Relationships>

</file>

<file path=ppt/notesSlides/_rels/notesSlide121.xml.rels><?xml version="1.0" encoding="UTF-8" standalone="yes"?>
<Relationships xmlns="http://schemas.openxmlformats.org/package/2006/relationships">
    <Relationship Target="../slides/slide140.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42.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44.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45.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47.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51.xml" Type="http://schemas.openxmlformats.org/officeDocument/2006/relationships/slide" Id="rId2"/>
    <Relationship Target="../notesMasters/notesMaster1.xml" Type="http://schemas.openxmlformats.org/officeDocument/2006/relationships/notesMaster" Id="rId1"/>
</Relationships>

</file>

<file path=ppt/notesSlides/_rels/notesSlide41.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42.xml.rels><?xml version="1.0" encoding="UTF-8" standalone="yes"?>
<Relationships xmlns="http://schemas.openxmlformats.org/package/2006/relationships">
    <Relationship Target="../slides/slide53.xml" Type="http://schemas.openxmlformats.org/officeDocument/2006/relationships/slide" Id="rId2"/>
    <Relationship Target="../notesMasters/notesMaster1.xml" Type="http://schemas.openxmlformats.org/officeDocument/2006/relationships/notesMaster" Id="rId1"/>
</Relationships>

</file>

<file path=ppt/notesSlides/_rels/notesSlide43.xml.rels><?xml version="1.0" encoding="UTF-8" standalone="yes"?>
<Relationships xmlns="http://schemas.openxmlformats.org/package/2006/relationships">
    <Relationship Target="../slides/slide54.xml" Type="http://schemas.openxmlformats.org/officeDocument/2006/relationships/slide" Id="rId2"/>
    <Relationship Target="../notesMasters/notesMaster1.xml" Type="http://schemas.openxmlformats.org/officeDocument/2006/relationships/notesMaster" Id="rId1"/>
</Relationships>

</file>

<file path=ppt/notesSlides/_rels/notesSlide44.xml.rels><?xml version="1.0" encoding="UTF-8" standalone="yes"?>
<Relationships xmlns="http://schemas.openxmlformats.org/package/2006/relationships">
    <Relationship Target="../slides/slide58.xml" Type="http://schemas.openxmlformats.org/officeDocument/2006/relationships/slide" Id="rId2"/>
    <Relationship Target="../notesMasters/notesMaster1.xml" Type="http://schemas.openxmlformats.org/officeDocument/2006/relationships/notesMaster" Id="rId1"/>
</Relationships>

</file>

<file path=ppt/notesSlides/_rels/notesSlide45.xml.rels><?xml version="1.0" encoding="UTF-8" standalone="yes"?>
<Relationships xmlns="http://schemas.openxmlformats.org/package/2006/relationships">
    <Relationship Target="../slides/slide59.xml" Type="http://schemas.openxmlformats.org/officeDocument/2006/relationships/slide" Id="rId2"/>
    <Relationship Target="../notesMasters/notesMaster1.xml" Type="http://schemas.openxmlformats.org/officeDocument/2006/relationships/notesMaster" Id="rId1"/>
</Relationships>

</file>

<file path=ppt/notesSlides/_rels/notesSlide46.xml.rels><?xml version="1.0" encoding="UTF-8" standalone="yes"?>
<Relationships xmlns="http://schemas.openxmlformats.org/package/2006/relationships">
    <Relationship Target="../slides/slide60.xml" Type="http://schemas.openxmlformats.org/officeDocument/2006/relationships/slide" Id="rId2"/>
    <Relationship Target="../notesMasters/notesMaster1.xml" Type="http://schemas.openxmlformats.org/officeDocument/2006/relationships/notesMaster" Id="rId1"/>
</Relationships>

</file>

<file path=ppt/notesSlides/_rels/notesSlide47.xml.rels><?xml version="1.0" encoding="UTF-8" standalone="yes"?>
<Relationships xmlns="http://schemas.openxmlformats.org/package/2006/relationships">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48.xml.rels><?xml version="1.0" encoding="UTF-8" standalone="yes"?>
<Relationships xmlns="http://schemas.openxmlformats.org/package/2006/relationships">
    <Relationship Target="../slides/slide62.xml" Type="http://schemas.openxmlformats.org/officeDocument/2006/relationships/slide" Id="rId2"/>
    <Relationship Target="../notesMasters/notesMaster1.xml" Type="http://schemas.openxmlformats.org/officeDocument/2006/relationships/notesMaster" Id="rId1"/>
</Relationships>

</file>

<file path=ppt/notesSlides/_rels/notesSlide49.xml.rels><?xml version="1.0" encoding="UTF-8" standalone="yes"?>
<Relationships xmlns="http://schemas.openxmlformats.org/package/2006/relationships">
    <Relationship Target="../slides/slide65.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50.xml.rels><?xml version="1.0" encoding="UTF-8" standalone="yes"?>
<Relationships xmlns="http://schemas.openxmlformats.org/package/2006/relationships">
    <Relationship Target="../slides/slide66.xml" Type="http://schemas.openxmlformats.org/officeDocument/2006/relationships/slide" Id="rId2"/>
    <Relationship Target="../notesMasters/notesMaster1.xml" Type="http://schemas.openxmlformats.org/officeDocument/2006/relationships/notesMaster" Id="rId1"/>
</Relationships>

</file>

<file path=ppt/notesSlides/_rels/notesSlide51.xml.rels><?xml version="1.0" encoding="UTF-8" standalone="yes"?>
<Relationships xmlns="http://schemas.openxmlformats.org/package/2006/relationships">
    <Relationship Target="../slides/slide67.xml" Type="http://schemas.openxmlformats.org/officeDocument/2006/relationships/slide" Id="rId2"/>
    <Relationship Target="../notesMasters/notesMaster1.xml" Type="http://schemas.openxmlformats.org/officeDocument/2006/relationships/notesMaster" Id="rId1"/>
</Relationships>

</file>

<file path=ppt/notesSlides/_rels/notesSlide52.xml.rels><?xml version="1.0" encoding="UTF-8" standalone="yes"?>
<Relationships xmlns="http://schemas.openxmlformats.org/package/2006/relationships">
    <Relationship Target="../slides/slide68.xml" Type="http://schemas.openxmlformats.org/officeDocument/2006/relationships/slide" Id="rId2"/>
    <Relationship Target="../notesMasters/notesMaster1.xml" Type="http://schemas.openxmlformats.org/officeDocument/2006/relationships/notesMaster" Id="rId1"/>
</Relationships>

</file>

<file path=ppt/notesSlides/_rels/notesSlide53.xml.rels><?xml version="1.0" encoding="UTF-8" standalone="yes"?>
<Relationships xmlns="http://schemas.openxmlformats.org/package/2006/relationships">
    <Relationship Target="../slides/slide69.xml" Type="http://schemas.openxmlformats.org/officeDocument/2006/relationships/slide" Id="rId2"/>
    <Relationship Target="../notesMasters/notesMaster1.xml" Type="http://schemas.openxmlformats.org/officeDocument/2006/relationships/notesMaster" Id="rId1"/>
</Relationships>

</file>

<file path=ppt/notesSlides/_rels/notesSlide54.xml.rels><?xml version="1.0" encoding="UTF-8" standalone="yes"?>
<Relationships xmlns="http://schemas.openxmlformats.org/package/2006/relationships">
    <Relationship Target="../slides/slide70.xml" Type="http://schemas.openxmlformats.org/officeDocument/2006/relationships/slide" Id="rId2"/>
    <Relationship Target="../notesMasters/notesMaster1.xml" Type="http://schemas.openxmlformats.org/officeDocument/2006/relationships/notesMaster" Id="rId1"/>
</Relationships>

</file>

<file path=ppt/notesSlides/_rels/notesSlide55.xml.rels><?xml version="1.0" encoding="UTF-8" standalone="yes"?>
<Relationships xmlns="http://schemas.openxmlformats.org/package/2006/relationships">
    <Relationship Target="../slides/slide71.xml" Type="http://schemas.openxmlformats.org/officeDocument/2006/relationships/slide" Id="rId2"/>
    <Relationship Target="../notesMasters/notesMaster1.xml" Type="http://schemas.openxmlformats.org/officeDocument/2006/relationships/notesMaster" Id="rId1"/>
</Relationships>

</file>

<file path=ppt/notesSlides/_rels/notesSlide56.xml.rels><?xml version="1.0" encoding="UTF-8" standalone="yes"?>
<Relationships xmlns="http://schemas.openxmlformats.org/package/2006/relationships">
    <Relationship Target="../slides/slide75.xml" Type="http://schemas.openxmlformats.org/officeDocument/2006/relationships/slide" Id="rId2"/>
    <Relationship Target="../notesMasters/notesMaster1.xml" Type="http://schemas.openxmlformats.org/officeDocument/2006/relationships/notesMaster" Id="rId1"/>
</Relationships>

</file>

<file path=ppt/notesSlides/_rels/notesSlide57.xml.rels><?xml version="1.0" encoding="UTF-8" standalone="yes"?>
<Relationships xmlns="http://schemas.openxmlformats.org/package/2006/relationships">
    <Relationship Target="../slides/slide76.xml" Type="http://schemas.openxmlformats.org/officeDocument/2006/relationships/slide" Id="rId2"/>
    <Relationship Target="../notesMasters/notesMaster1.xml" Type="http://schemas.openxmlformats.org/officeDocument/2006/relationships/notesMaster" Id="rId1"/>
</Relationships>

</file>

<file path=ppt/notesSlides/_rels/notesSlide58.xml.rels><?xml version="1.0" encoding="UTF-8" standalone="yes"?>
<Relationships xmlns="http://schemas.openxmlformats.org/package/2006/relationships">
    <Relationship Target="../slides/slide77.xml" Type="http://schemas.openxmlformats.org/officeDocument/2006/relationships/slide" Id="rId2"/>
    <Relationship Target="../notesMasters/notesMaster1.xml" Type="http://schemas.openxmlformats.org/officeDocument/2006/relationships/notesMaster" Id="rId1"/>
</Relationships>

</file>

<file path=ppt/notesSlides/_rels/notesSlide59.xml.rels><?xml version="1.0" encoding="UTF-8" standalone="yes"?>
<Relationships xmlns="http://schemas.openxmlformats.org/package/2006/relationships">
    <Relationship Target="../slides/slide78.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60.xml.rels><?xml version="1.0" encoding="UTF-8" standalone="yes"?>
<Relationships xmlns="http://schemas.openxmlformats.org/package/2006/relationships">
    <Relationship Target="../slides/slide79.xml" Type="http://schemas.openxmlformats.org/officeDocument/2006/relationships/slide" Id="rId2"/>
    <Relationship Target="../notesMasters/notesMaster1.xml" Type="http://schemas.openxmlformats.org/officeDocument/2006/relationships/notesMaster" Id="rId1"/>
</Relationships>

</file>

<file path=ppt/notesSlides/_rels/notesSlide61.xml.rels><?xml version="1.0" encoding="UTF-8" standalone="yes"?>
<Relationships xmlns="http://schemas.openxmlformats.org/package/2006/relationships">
    <Relationship Target="../slides/slide80.xml" Type="http://schemas.openxmlformats.org/officeDocument/2006/relationships/slide" Id="rId2"/>
    <Relationship Target="../notesMasters/notesMaster1.xml" Type="http://schemas.openxmlformats.org/officeDocument/2006/relationships/notesMaster" Id="rId1"/>
</Relationships>

</file>

<file path=ppt/notesSlides/_rels/notesSlide62.xml.rels><?xml version="1.0" encoding="UTF-8" standalone="yes"?>
<Relationships xmlns="http://schemas.openxmlformats.org/package/2006/relationships">
    <Relationship Target="../slides/slide81.xml" Type="http://schemas.openxmlformats.org/officeDocument/2006/relationships/slide" Id="rId2"/>
    <Relationship Target="../notesMasters/notesMaster1.xml" Type="http://schemas.openxmlformats.org/officeDocument/2006/relationships/notesMaster" Id="rId1"/>
</Relationships>

</file>

<file path=ppt/notesSlides/_rels/notesSlide63.xml.rels><?xml version="1.0" encoding="UTF-8" standalone="yes"?>
<Relationships xmlns="http://schemas.openxmlformats.org/package/2006/relationships">
    <Relationship Target="../slides/slide82.xml" Type="http://schemas.openxmlformats.org/officeDocument/2006/relationships/slide" Id="rId2"/>
    <Relationship Target="../notesMasters/notesMaster1.xml" Type="http://schemas.openxmlformats.org/officeDocument/2006/relationships/notesMaster" Id="rId1"/>
</Relationships>

</file>

<file path=ppt/notesSlides/_rels/notesSlide64.xml.rels><?xml version="1.0" encoding="UTF-8" standalone="yes"?>
<Relationships xmlns="http://schemas.openxmlformats.org/package/2006/relationships">
    <Relationship Target="../slides/slide83.xml" Type="http://schemas.openxmlformats.org/officeDocument/2006/relationships/slide" Id="rId2"/>
    <Relationship Target="../notesMasters/notesMaster1.xml" Type="http://schemas.openxmlformats.org/officeDocument/2006/relationships/notesMaster" Id="rId1"/>
</Relationships>

</file>

<file path=ppt/notesSlides/_rels/notesSlide65.xml.rels><?xml version="1.0" encoding="UTF-8" standalone="yes"?>
<Relationships xmlns="http://schemas.openxmlformats.org/package/2006/relationships">
    <Relationship Target="../slides/slide84.xml" Type="http://schemas.openxmlformats.org/officeDocument/2006/relationships/slide" Id="rId2"/>
    <Relationship Target="../notesMasters/notesMaster1.xml" Type="http://schemas.openxmlformats.org/officeDocument/2006/relationships/notesMaster" Id="rId1"/>
</Relationships>

</file>

<file path=ppt/notesSlides/_rels/notesSlide66.xml.rels><?xml version="1.0" encoding="UTF-8" standalone="yes"?>
<Relationships xmlns="http://schemas.openxmlformats.org/package/2006/relationships">
    <Relationship Target="../slides/slide85.xml" Type="http://schemas.openxmlformats.org/officeDocument/2006/relationships/slide" Id="rId2"/>
    <Relationship Target="../notesMasters/notesMaster1.xml" Type="http://schemas.openxmlformats.org/officeDocument/2006/relationships/notesMaster" Id="rId1"/>
</Relationships>

</file>

<file path=ppt/notesSlides/_rels/notesSlide67.xml.rels><?xml version="1.0" encoding="UTF-8" standalone="yes"?>
<Relationships xmlns="http://schemas.openxmlformats.org/package/2006/relationships">
    <Relationship Target="../slides/slide86.xml" Type="http://schemas.openxmlformats.org/officeDocument/2006/relationships/slide" Id="rId2"/>
    <Relationship Target="../notesMasters/notesMaster1.xml" Type="http://schemas.openxmlformats.org/officeDocument/2006/relationships/notesMaster" Id="rId1"/>
</Relationships>

</file>

<file path=ppt/notesSlides/_rels/notesSlide68.xml.rels><?xml version="1.0" encoding="UTF-8" standalone="yes"?>
<Relationships xmlns="http://schemas.openxmlformats.org/package/2006/relationships">
    <Relationship TargetMode="External" Target="https://www.esfcr.cz/pravidla-pro-zadatele-a-prijemce-opz-plus/-/dokument/18400695" Type="http://schemas.openxmlformats.org/officeDocument/2006/relationships/hyperlink" Id="rId3"/>
    <Relationship Target="../slides/slide87.xml" Type="http://schemas.openxmlformats.org/officeDocument/2006/relationships/slide" Id="rId2"/>
    <Relationship Target="../notesMasters/notesMaster1.xml" Type="http://schemas.openxmlformats.org/officeDocument/2006/relationships/notesMaster" Id="rId1"/>
    <Relationship TargetMode="External" Target="http://www.esfcr.cz/" Type="http://schemas.openxmlformats.org/officeDocument/2006/relationships/hyperlink" Id="rId4"/>
</Relationships>

</file>

<file path=ppt/notesSlides/_rels/notesSlide69.xml.rels><?xml version="1.0" encoding="UTF-8" standalone="yes"?>
<Relationships xmlns="http://schemas.openxmlformats.org/package/2006/relationships">
    <Relationship Target="../slides/slide88.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70.xml.rels><?xml version="1.0" encoding="UTF-8" standalone="yes"?>
<Relationships xmlns="http://schemas.openxmlformats.org/package/2006/relationships">
    <Relationship Target="../slides/slide89.xml" Type="http://schemas.openxmlformats.org/officeDocument/2006/relationships/slide" Id="rId2"/>
    <Relationship Target="../notesMasters/notesMaster1.xml" Type="http://schemas.openxmlformats.org/officeDocument/2006/relationships/notesMaster" Id="rId1"/>
</Relationships>

</file>

<file path=ppt/notesSlides/_rels/notesSlide71.xml.rels><?xml version="1.0" encoding="UTF-8" standalone="yes"?>
<Relationships xmlns="http://schemas.openxmlformats.org/package/2006/relationships">
    <Relationship Target="../slides/slide90.xml" Type="http://schemas.openxmlformats.org/officeDocument/2006/relationships/slide" Id="rId2"/>
    <Relationship Target="../notesMasters/notesMaster1.xml" Type="http://schemas.openxmlformats.org/officeDocument/2006/relationships/notesMaster" Id="rId1"/>
</Relationships>

</file>

<file path=ppt/notesSlides/_rels/notesSlide72.xml.rels><?xml version="1.0" encoding="UTF-8" standalone="yes"?>
<Relationships xmlns="http://schemas.openxmlformats.org/package/2006/relationships">
    <Relationship Target="../slides/slide91.xml" Type="http://schemas.openxmlformats.org/officeDocument/2006/relationships/slide" Id="rId2"/>
    <Relationship Target="../notesMasters/notesMaster1.xml" Type="http://schemas.openxmlformats.org/officeDocument/2006/relationships/notesMaster" Id="rId1"/>
</Relationships>

</file>

<file path=ppt/notesSlides/_rels/notesSlide73.xml.rels><?xml version="1.0" encoding="UTF-8" standalone="yes"?>
<Relationships xmlns="http://schemas.openxmlformats.org/package/2006/relationships">
    <Relationship Target="../slides/slide92.xml" Type="http://schemas.openxmlformats.org/officeDocument/2006/relationships/slide" Id="rId2"/>
    <Relationship Target="../notesMasters/notesMaster1.xml" Type="http://schemas.openxmlformats.org/officeDocument/2006/relationships/notesMaster" Id="rId1"/>
</Relationships>

</file>

<file path=ppt/notesSlides/_rels/notesSlide74.xml.rels><?xml version="1.0" encoding="UTF-8" standalone="yes"?>
<Relationships xmlns="http://schemas.openxmlformats.org/package/2006/relationships">
    <Relationship Target="../slides/slide93.xml" Type="http://schemas.openxmlformats.org/officeDocument/2006/relationships/slide" Id="rId2"/>
    <Relationship Target="../notesMasters/notesMaster1.xml" Type="http://schemas.openxmlformats.org/officeDocument/2006/relationships/notesMaster" Id="rId1"/>
</Relationships>

</file>

<file path=ppt/notesSlides/_rels/notesSlide75.xml.rels><?xml version="1.0" encoding="UTF-8" standalone="yes"?>
<Relationships xmlns="http://schemas.openxmlformats.org/package/2006/relationships">
    <Relationship Target="../slides/slide94.xml" Type="http://schemas.openxmlformats.org/officeDocument/2006/relationships/slide" Id="rId2"/>
    <Relationship Target="../notesMasters/notesMaster1.xml" Type="http://schemas.openxmlformats.org/officeDocument/2006/relationships/notesMaster" Id="rId1"/>
</Relationships>

</file>

<file path=ppt/notesSlides/_rels/notesSlide76.xml.rels><?xml version="1.0" encoding="UTF-8" standalone="yes"?>
<Relationships xmlns="http://schemas.openxmlformats.org/package/2006/relationships">
    <Relationship Target="../slides/slide95.xml" Type="http://schemas.openxmlformats.org/officeDocument/2006/relationships/slide" Id="rId2"/>
    <Relationship Target="../notesMasters/notesMaster1.xml" Type="http://schemas.openxmlformats.org/officeDocument/2006/relationships/notesMaster" Id="rId1"/>
</Relationships>

</file>

<file path=ppt/notesSlides/_rels/notesSlide77.xml.rels><?xml version="1.0" encoding="UTF-8" standalone="yes"?>
<Relationships xmlns="http://schemas.openxmlformats.org/package/2006/relationships">
    <Relationship Target="../slides/slide96.xml" Type="http://schemas.openxmlformats.org/officeDocument/2006/relationships/slide" Id="rId2"/>
    <Relationship Target="../notesMasters/notesMaster1.xml" Type="http://schemas.openxmlformats.org/officeDocument/2006/relationships/notesMaster" Id="rId1"/>
</Relationships>

</file>

<file path=ppt/notesSlides/_rels/notesSlide78.xml.rels><?xml version="1.0" encoding="UTF-8" standalone="yes"?>
<Relationships xmlns="http://schemas.openxmlformats.org/package/2006/relationships">
    <Relationship Target="../slides/slide97.xml" Type="http://schemas.openxmlformats.org/officeDocument/2006/relationships/slide" Id="rId2"/>
    <Relationship Target="../notesMasters/notesMaster1.xml" Type="http://schemas.openxmlformats.org/officeDocument/2006/relationships/notesMaster" Id="rId1"/>
</Relationships>

</file>

<file path=ppt/notesSlides/_rels/notesSlide79.xml.rels><?xml version="1.0" encoding="UTF-8" standalone="yes"?>
<Relationships xmlns="http://schemas.openxmlformats.org/package/2006/relationships">
    <Relationship Target="../slides/slide98.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80.xml.rels><?xml version="1.0" encoding="UTF-8" standalone="yes"?>
<Relationships xmlns="http://schemas.openxmlformats.org/package/2006/relationships">
    <Relationship Target="../slides/slide99.xml" Type="http://schemas.openxmlformats.org/officeDocument/2006/relationships/slide" Id="rId2"/>
    <Relationship Target="../notesMasters/notesMaster1.xml" Type="http://schemas.openxmlformats.org/officeDocument/2006/relationships/notesMaster" Id="rId1"/>
</Relationships>

</file>

<file path=ppt/notesSlides/_rels/notesSlide81.xml.rels><?xml version="1.0" encoding="UTF-8" standalone="yes"?>
<Relationships xmlns="http://schemas.openxmlformats.org/package/2006/relationships">
    <Relationship Target="../slides/slide100.xml" Type="http://schemas.openxmlformats.org/officeDocument/2006/relationships/slide" Id="rId2"/>
    <Relationship Target="../notesMasters/notesMaster1.xml" Type="http://schemas.openxmlformats.org/officeDocument/2006/relationships/notesMaster" Id="rId1"/>
</Relationships>

</file>

<file path=ppt/notesSlides/_rels/notesSlide82.xml.rels><?xml version="1.0" encoding="UTF-8" standalone="yes"?>
<Relationships xmlns="http://schemas.openxmlformats.org/package/2006/relationships">
    <Relationship Target="../slides/slide101.xml" Type="http://schemas.openxmlformats.org/officeDocument/2006/relationships/slide" Id="rId2"/>
    <Relationship Target="../notesMasters/notesMaster1.xml" Type="http://schemas.openxmlformats.org/officeDocument/2006/relationships/notesMaster" Id="rId1"/>
</Relationships>

</file>

<file path=ppt/notesSlides/_rels/notesSlide83.xml.rels><?xml version="1.0" encoding="UTF-8" standalone="yes"?>
<Relationships xmlns="http://schemas.openxmlformats.org/package/2006/relationships">
    <Relationship Target="../slides/slide102.xml" Type="http://schemas.openxmlformats.org/officeDocument/2006/relationships/slide" Id="rId2"/>
    <Relationship Target="../notesMasters/notesMaster1.xml" Type="http://schemas.openxmlformats.org/officeDocument/2006/relationships/notesMaster" Id="rId1"/>
</Relationships>

</file>

<file path=ppt/notesSlides/_rels/notesSlide84.xml.rels><?xml version="1.0" encoding="UTF-8" standalone="yes"?>
<Relationships xmlns="http://schemas.openxmlformats.org/package/2006/relationships">
    <Relationship Target="../slides/slide103.xml" Type="http://schemas.openxmlformats.org/officeDocument/2006/relationships/slide" Id="rId2"/>
    <Relationship Target="../notesMasters/notesMaster1.xml" Type="http://schemas.openxmlformats.org/officeDocument/2006/relationships/notesMaster" Id="rId1"/>
</Relationships>

</file>

<file path=ppt/notesSlides/_rels/notesSlide85.xml.rels><?xml version="1.0" encoding="UTF-8" standalone="yes"?>
<Relationships xmlns="http://schemas.openxmlformats.org/package/2006/relationships">
    <Relationship Target="../slides/slide104.xml" Type="http://schemas.openxmlformats.org/officeDocument/2006/relationships/slide" Id="rId2"/>
    <Relationship Target="../notesMasters/notesMaster1.xml" Type="http://schemas.openxmlformats.org/officeDocument/2006/relationships/notesMaster" Id="rId1"/>
</Relationships>

</file>

<file path=ppt/notesSlides/_rels/notesSlide86.xml.rels><?xml version="1.0" encoding="UTF-8" standalone="yes"?>
<Relationships xmlns="http://schemas.openxmlformats.org/package/2006/relationships">
    <Relationship Target="../slides/slide105.xml" Type="http://schemas.openxmlformats.org/officeDocument/2006/relationships/slide" Id="rId2"/>
    <Relationship Target="../notesMasters/notesMaster1.xml" Type="http://schemas.openxmlformats.org/officeDocument/2006/relationships/notesMaster" Id="rId1"/>
</Relationships>

</file>

<file path=ppt/notesSlides/_rels/notesSlide87.xml.rels><?xml version="1.0" encoding="UTF-8" standalone="yes"?>
<Relationships xmlns="http://schemas.openxmlformats.org/package/2006/relationships">
    <Relationship Target="../slides/slide106.xml" Type="http://schemas.openxmlformats.org/officeDocument/2006/relationships/slide" Id="rId2"/>
    <Relationship Target="../notesMasters/notesMaster1.xml" Type="http://schemas.openxmlformats.org/officeDocument/2006/relationships/notesMaster" Id="rId1"/>
</Relationships>

</file>

<file path=ppt/notesSlides/_rels/notesSlide88.xml.rels><?xml version="1.0" encoding="UTF-8" standalone="yes"?>
<Relationships xmlns="http://schemas.openxmlformats.org/package/2006/relationships">
    <Relationship Target="../slides/slide107.xml" Type="http://schemas.openxmlformats.org/officeDocument/2006/relationships/slide" Id="rId2"/>
    <Relationship Target="../notesMasters/notesMaster1.xml" Type="http://schemas.openxmlformats.org/officeDocument/2006/relationships/notesMaster" Id="rId1"/>
</Relationships>

</file>

<file path=ppt/notesSlides/_rels/notesSlide89.xml.rels><?xml version="1.0" encoding="UTF-8" standalone="yes"?>
<Relationships xmlns="http://schemas.openxmlformats.org/package/2006/relationships">
    <Relationship Target="../slides/slide108.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90.xml.rels><?xml version="1.0" encoding="UTF-8" standalone="yes"?>
<Relationships xmlns="http://schemas.openxmlformats.org/package/2006/relationships">
    <Relationship Target="../slides/slide109.xml" Type="http://schemas.openxmlformats.org/officeDocument/2006/relationships/slide" Id="rId2"/>
    <Relationship Target="../notesMasters/notesMaster1.xml" Type="http://schemas.openxmlformats.org/officeDocument/2006/relationships/notesMaster" Id="rId1"/>
</Relationships>

</file>

<file path=ppt/notesSlides/_rels/notesSlide91.xml.rels><?xml version="1.0" encoding="UTF-8" standalone="yes"?>
<Relationships xmlns="http://schemas.openxmlformats.org/package/2006/relationships">
    <Relationship Target="../slides/slide110.xml" Type="http://schemas.openxmlformats.org/officeDocument/2006/relationships/slide" Id="rId2"/>
    <Relationship Target="../notesMasters/notesMaster1.xml" Type="http://schemas.openxmlformats.org/officeDocument/2006/relationships/notesMaster" Id="rId1"/>
</Relationships>

</file>

<file path=ppt/notesSlides/_rels/notesSlide92.xml.rels><?xml version="1.0" encoding="UTF-8" standalone="yes"?>
<Relationships xmlns="http://schemas.openxmlformats.org/package/2006/relationships">
    <Relationship Target="../slides/slide111.xml" Type="http://schemas.openxmlformats.org/officeDocument/2006/relationships/slide" Id="rId2"/>
    <Relationship Target="../notesMasters/notesMaster1.xml" Type="http://schemas.openxmlformats.org/officeDocument/2006/relationships/notesMaster" Id="rId1"/>
</Relationships>

</file>

<file path=ppt/notesSlides/_rels/notesSlide93.xml.rels><?xml version="1.0" encoding="UTF-8" standalone="yes"?>
<Relationships xmlns="http://schemas.openxmlformats.org/package/2006/relationships">
    <Relationship Target="../slides/slide112.xml" Type="http://schemas.openxmlformats.org/officeDocument/2006/relationships/slide" Id="rId2"/>
    <Relationship Target="../notesMasters/notesMaster1.xml" Type="http://schemas.openxmlformats.org/officeDocument/2006/relationships/notesMaster" Id="rId1"/>
</Relationships>

</file>

<file path=ppt/notesSlides/_rels/notesSlide94.xml.rels><?xml version="1.0" encoding="UTF-8" standalone="yes"?>
<Relationships xmlns="http://schemas.openxmlformats.org/package/2006/relationships">
    <Relationship Target="../slides/slide113.xml" Type="http://schemas.openxmlformats.org/officeDocument/2006/relationships/slide" Id="rId2"/>
    <Relationship Target="../notesMasters/notesMaster1.xml" Type="http://schemas.openxmlformats.org/officeDocument/2006/relationships/notesMaster" Id="rId1"/>
</Relationships>

</file>

<file path=ppt/notesSlides/_rels/notesSlide95.xml.rels><?xml version="1.0" encoding="UTF-8" standalone="yes"?>
<Relationships xmlns="http://schemas.openxmlformats.org/package/2006/relationships">
    <Relationship Target="../slides/slide114.xml" Type="http://schemas.openxmlformats.org/officeDocument/2006/relationships/slide" Id="rId2"/>
    <Relationship Target="../notesMasters/notesMaster1.xml" Type="http://schemas.openxmlformats.org/officeDocument/2006/relationships/notesMaster" Id="rId1"/>
</Relationships>

</file>

<file path=ppt/notesSlides/_rels/notesSlide96.xml.rels><?xml version="1.0" encoding="UTF-8" standalone="yes"?>
<Relationships xmlns="http://schemas.openxmlformats.org/package/2006/relationships">
    <Relationship Target="../slides/slide115.xml" Type="http://schemas.openxmlformats.org/officeDocument/2006/relationships/slide" Id="rId2"/>
    <Relationship Target="../notesMasters/notesMaster1.xml" Type="http://schemas.openxmlformats.org/officeDocument/2006/relationships/notesMaster" Id="rId1"/>
</Relationships>

</file>

<file path=ppt/notesSlides/_rels/notesSlide97.xml.rels><?xml version="1.0" encoding="UTF-8" standalone="yes"?>
<Relationships xmlns="http://schemas.openxmlformats.org/package/2006/relationships">
    <Relationship Target="../slides/slide116.xml" Type="http://schemas.openxmlformats.org/officeDocument/2006/relationships/slide" Id="rId2"/>
    <Relationship Target="../notesMasters/notesMaster1.xml" Type="http://schemas.openxmlformats.org/officeDocument/2006/relationships/notesMaster" Id="rId1"/>
</Relationships>

</file>

<file path=ppt/notesSlides/_rels/notesSlide98.xml.rels><?xml version="1.0" encoding="UTF-8" standalone="yes"?>
<Relationships xmlns="http://schemas.openxmlformats.org/package/2006/relationships">
    <Relationship Target="../slides/slide117.xml" Type="http://schemas.openxmlformats.org/officeDocument/2006/relationships/slide" Id="rId2"/>
    <Relationship Target="../notesMasters/notesMaster1.xml" Type="http://schemas.openxmlformats.org/officeDocument/2006/relationships/notesMaster" Id="rId1"/>
</Relationships>

</file>

<file path=ppt/notesSlides/_rels/notesSlide99.xml.rels><?xml version="1.0" encoding="UTF-8" standalone="yes"?>
<Relationships xmlns="http://schemas.openxmlformats.org/package/2006/relationships">
    <Relationship Target="../slides/slide118.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a:t>
            </a:fld>
            <a:endParaRPr lang="cs-CZ" dirty="false"/>
          </a:p>
        </p:txBody>
      </p:sp>
    </p:spTree>
    <p:extLst>
      <p:ext uri="{BB962C8B-B14F-4D97-AF65-F5344CB8AC3E}">
        <p14:creationId xmlns:p14="http://schemas.microsoft.com/office/powerpoint/2010/main" val="29067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a:t>
            </a:fld>
            <a:endParaRPr lang="cs-CZ" dirty="false"/>
          </a:p>
        </p:txBody>
      </p:sp>
    </p:spTree>
    <p:extLst>
      <p:ext uri="{BB962C8B-B14F-4D97-AF65-F5344CB8AC3E}">
        <p14:creationId xmlns:p14="http://schemas.microsoft.com/office/powerpoint/2010/main" val="362640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119</a:t>
            </a:fld>
            <a:endParaRPr lang="cs-CZ" dirty="false"/>
          </a:p>
        </p:txBody>
      </p:sp>
    </p:spTree>
    <p:extLst>
      <p:ext uri="{BB962C8B-B14F-4D97-AF65-F5344CB8AC3E}">
        <p14:creationId xmlns:p14="http://schemas.microsoft.com/office/powerpoint/2010/main" val="2913812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120</a:t>
            </a:fld>
            <a:endParaRPr lang="cs-CZ" dirty="false"/>
          </a:p>
        </p:txBody>
      </p:sp>
    </p:spTree>
    <p:extLst>
      <p:ext uri="{BB962C8B-B14F-4D97-AF65-F5344CB8AC3E}">
        <p14:creationId xmlns:p14="http://schemas.microsoft.com/office/powerpoint/2010/main" val="19237646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121</a:t>
            </a:fld>
            <a:endParaRPr lang="cs-CZ" dirty="false"/>
          </a:p>
        </p:txBody>
      </p:sp>
    </p:spTree>
    <p:extLst>
      <p:ext uri="{BB962C8B-B14F-4D97-AF65-F5344CB8AC3E}">
        <p14:creationId xmlns:p14="http://schemas.microsoft.com/office/powerpoint/2010/main" val="29123145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122</a:t>
            </a:fld>
            <a:endParaRPr lang="cs-CZ" dirty="false"/>
          </a:p>
        </p:txBody>
      </p:sp>
    </p:spTree>
    <p:extLst>
      <p:ext uri="{BB962C8B-B14F-4D97-AF65-F5344CB8AC3E}">
        <p14:creationId xmlns:p14="http://schemas.microsoft.com/office/powerpoint/2010/main" val="34460401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123</a:t>
            </a:fld>
            <a:endParaRPr lang="cs-CZ" dirty="false"/>
          </a:p>
        </p:txBody>
      </p:sp>
    </p:spTree>
    <p:extLst>
      <p:ext uri="{BB962C8B-B14F-4D97-AF65-F5344CB8AC3E}">
        <p14:creationId xmlns:p14="http://schemas.microsoft.com/office/powerpoint/2010/main" val="3633644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124</a:t>
            </a:fld>
            <a:endParaRPr lang="cs-CZ" dirty="false"/>
          </a:p>
        </p:txBody>
      </p:sp>
    </p:spTree>
    <p:extLst>
      <p:ext uri="{BB962C8B-B14F-4D97-AF65-F5344CB8AC3E}">
        <p14:creationId xmlns:p14="http://schemas.microsoft.com/office/powerpoint/2010/main" val="26306408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125</a:t>
            </a:fld>
            <a:endParaRPr lang="cs-CZ" dirty="false"/>
          </a:p>
        </p:txBody>
      </p:sp>
    </p:spTree>
    <p:extLst>
      <p:ext uri="{BB962C8B-B14F-4D97-AF65-F5344CB8AC3E}">
        <p14:creationId xmlns:p14="http://schemas.microsoft.com/office/powerpoint/2010/main" val="10139594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126</a:t>
            </a:fld>
            <a:endParaRPr lang="cs-CZ" dirty="false"/>
          </a:p>
        </p:txBody>
      </p:sp>
    </p:spTree>
    <p:extLst>
      <p:ext uri="{BB962C8B-B14F-4D97-AF65-F5344CB8AC3E}">
        <p14:creationId xmlns:p14="http://schemas.microsoft.com/office/powerpoint/2010/main" val="22407128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127</a:t>
            </a:fld>
            <a:endParaRPr lang="cs-CZ" dirty="false"/>
          </a:p>
        </p:txBody>
      </p:sp>
    </p:spTree>
    <p:extLst>
      <p:ext uri="{BB962C8B-B14F-4D97-AF65-F5344CB8AC3E}">
        <p14:creationId xmlns:p14="http://schemas.microsoft.com/office/powerpoint/2010/main" val="10573795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128</a:t>
            </a:fld>
            <a:endParaRPr lang="cs-CZ" dirty="false"/>
          </a:p>
        </p:txBody>
      </p:sp>
    </p:spTree>
    <p:extLst>
      <p:ext uri="{BB962C8B-B14F-4D97-AF65-F5344CB8AC3E}">
        <p14:creationId xmlns:p14="http://schemas.microsoft.com/office/powerpoint/2010/main" val="161269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11</a:t>
            </a:fld>
            <a:endParaRPr lang="cs-CZ" dirty="false">
              <a:solidFill>
                <a:prstClr val="black"/>
              </a:solidFill>
            </a:endParaRPr>
          </a:p>
        </p:txBody>
      </p:sp>
    </p:spTree>
    <p:extLst>
      <p:ext uri="{BB962C8B-B14F-4D97-AF65-F5344CB8AC3E}">
        <p14:creationId xmlns:p14="http://schemas.microsoft.com/office/powerpoint/2010/main" val="63300675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129</a:t>
            </a:fld>
            <a:endParaRPr lang="cs-CZ" dirty="false"/>
          </a:p>
        </p:txBody>
      </p:sp>
    </p:spTree>
    <p:extLst>
      <p:ext uri="{BB962C8B-B14F-4D97-AF65-F5344CB8AC3E}">
        <p14:creationId xmlns:p14="http://schemas.microsoft.com/office/powerpoint/2010/main" val="287992990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130</a:t>
            </a:fld>
            <a:endParaRPr lang="cs-CZ" dirty="false"/>
          </a:p>
        </p:txBody>
      </p:sp>
    </p:spTree>
    <p:extLst>
      <p:ext uri="{BB962C8B-B14F-4D97-AF65-F5344CB8AC3E}">
        <p14:creationId xmlns:p14="http://schemas.microsoft.com/office/powerpoint/2010/main" val="371822018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131</a:t>
            </a:fld>
            <a:endParaRPr lang="cs-CZ" dirty="false"/>
          </a:p>
        </p:txBody>
      </p:sp>
    </p:spTree>
    <p:extLst>
      <p:ext uri="{BB962C8B-B14F-4D97-AF65-F5344CB8AC3E}">
        <p14:creationId xmlns:p14="http://schemas.microsoft.com/office/powerpoint/2010/main" val="31535864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132</a:t>
            </a:fld>
            <a:endParaRPr lang="cs-CZ" dirty="false"/>
          </a:p>
        </p:txBody>
      </p:sp>
    </p:spTree>
    <p:extLst>
      <p:ext uri="{BB962C8B-B14F-4D97-AF65-F5344CB8AC3E}">
        <p14:creationId xmlns:p14="http://schemas.microsoft.com/office/powerpoint/2010/main" val="266639245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133</a:t>
            </a:fld>
            <a:endParaRPr lang="cs-CZ" dirty="false"/>
          </a:p>
        </p:txBody>
      </p:sp>
    </p:spTree>
    <p:extLst>
      <p:ext uri="{BB962C8B-B14F-4D97-AF65-F5344CB8AC3E}">
        <p14:creationId xmlns:p14="http://schemas.microsoft.com/office/powerpoint/2010/main" val="70695811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134</a:t>
            </a:fld>
            <a:endParaRPr lang="cs-CZ" dirty="false"/>
          </a:p>
        </p:txBody>
      </p:sp>
    </p:spTree>
    <p:extLst>
      <p:ext uri="{BB962C8B-B14F-4D97-AF65-F5344CB8AC3E}">
        <p14:creationId xmlns:p14="http://schemas.microsoft.com/office/powerpoint/2010/main" val="106694514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135</a:t>
            </a:fld>
            <a:endParaRPr lang="cs-CZ" dirty="false"/>
          </a:p>
        </p:txBody>
      </p:sp>
    </p:spTree>
    <p:extLst>
      <p:ext uri="{BB962C8B-B14F-4D97-AF65-F5344CB8AC3E}">
        <p14:creationId xmlns:p14="http://schemas.microsoft.com/office/powerpoint/2010/main" val="34147610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136</a:t>
            </a:fld>
            <a:endParaRPr lang="cs-CZ" dirty="false"/>
          </a:p>
        </p:txBody>
      </p:sp>
    </p:spTree>
    <p:extLst>
      <p:ext uri="{BB962C8B-B14F-4D97-AF65-F5344CB8AC3E}">
        <p14:creationId xmlns:p14="http://schemas.microsoft.com/office/powerpoint/2010/main" val="327616793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137</a:t>
            </a:fld>
            <a:endParaRPr lang="cs-CZ" dirty="false"/>
          </a:p>
        </p:txBody>
      </p:sp>
    </p:spTree>
    <p:extLst>
      <p:ext uri="{BB962C8B-B14F-4D97-AF65-F5344CB8AC3E}">
        <p14:creationId xmlns:p14="http://schemas.microsoft.com/office/powerpoint/2010/main" val="76726499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138</a:t>
            </a:fld>
            <a:endParaRPr lang="cs-CZ" dirty="false"/>
          </a:p>
        </p:txBody>
      </p:sp>
    </p:spTree>
    <p:extLst>
      <p:ext uri="{BB962C8B-B14F-4D97-AF65-F5344CB8AC3E}">
        <p14:creationId xmlns:p14="http://schemas.microsoft.com/office/powerpoint/2010/main" val="85472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lnSpc>
                <a:spcPct val="107000"/>
              </a:lnSpc>
              <a:spcAft>
                <a:spcPts val="800"/>
              </a:spcAft>
              <a:buNone/>
            </a:pPr>
            <a:r>
              <a:rPr lang="cs-CZ" sz="1600" dirty="false"/>
              <a:t>Podporované aktivity musí naplňovat základní znaky komunitně vedeného místního rozvoje (CLLD): </a:t>
            </a:r>
          </a:p>
          <a:p>
            <a:pPr marL="0" indent="0">
              <a:lnSpc>
                <a:spcPct val="107000"/>
              </a:lnSpc>
              <a:spcAft>
                <a:spcPts val="800"/>
              </a:spcAft>
              <a:buNone/>
            </a:pPr>
            <a:endParaRPr lang="cs-CZ" sz="1600" dirty="false"/>
          </a:p>
          <a:p>
            <a:pPr>
              <a:lnSpc>
                <a:spcPct val="107000"/>
              </a:lnSpc>
              <a:spcAft>
                <a:spcPts val="800"/>
              </a:spcAft>
            </a:pPr>
            <a:r>
              <a:rPr lang="cs-CZ" sz="1600" dirty="false"/>
              <a:t>budou konkrétně zacílené na podporu předem identifikovaných osob žijících v daném území, tj. zpracování projektu bude předcházet detailní zjištění existence cílových skupin a jejich potřeb (mapování, předběžná analýza, místní šetření apod.), Potřeby cílové skupiny musí být v projektu jasně zmapovány, CS musí být jednoznačně vymezena (velikost, struktura, charakter nepříznivé životní situace, území/lokalita)</a:t>
            </a:r>
          </a:p>
          <a:p>
            <a:pPr>
              <a:lnSpc>
                <a:spcPct val="107000"/>
              </a:lnSpc>
              <a:spcAft>
                <a:spcPts val="800"/>
              </a:spcAft>
            </a:pPr>
            <a:endParaRPr lang="cs-CZ" sz="1600" dirty="false"/>
          </a:p>
          <a:p>
            <a:pPr>
              <a:lnSpc>
                <a:spcPct val="107000"/>
              </a:lnSpc>
              <a:spcAft>
                <a:spcPts val="800"/>
              </a:spcAft>
            </a:pPr>
            <a:r>
              <a:rPr lang="cs-CZ" sz="1600" dirty="false"/>
              <a:t>budou maximálně využívat místní zdroje, budou mít lokální rozměr a dosah a přímou vazbu na místní veřejné služby, zaměstnavatele a podniky, </a:t>
            </a:r>
          </a:p>
          <a:p>
            <a:pPr>
              <a:lnSpc>
                <a:spcPct val="107000"/>
              </a:lnSpc>
              <a:spcAft>
                <a:spcPts val="800"/>
              </a:spcAft>
            </a:pPr>
            <a:endParaRPr lang="cs-CZ" sz="1600" dirty="false"/>
          </a:p>
          <a:p>
            <a:pPr>
              <a:lnSpc>
                <a:spcPct val="107000"/>
              </a:lnSpc>
              <a:spcAft>
                <a:spcPts val="800"/>
              </a:spcAft>
            </a:pPr>
            <a:r>
              <a:rPr lang="cs-CZ" sz="1600" dirty="false"/>
              <a:t>budou mít komunitní rozměr, tj. budou podporovat, posilovat a rozvíjet komunitní principy a komunitní život (vzájemná spolupráce, snaha o budování funkčních partnerství, aktivizace zdrojů k svépomoci, otevřená a transparentní komunikace, realizace neobvyklých/ inovativních způsobů řešení),</a:t>
            </a:r>
          </a:p>
          <a:p>
            <a:pPr>
              <a:lnSpc>
                <a:spcPct val="107000"/>
              </a:lnSpc>
              <a:spcAft>
                <a:spcPts val="800"/>
              </a:spcAft>
            </a:pPr>
            <a:endParaRPr lang="cs-CZ" sz="1600" dirty="false"/>
          </a:p>
          <a:p>
            <a:pPr>
              <a:lnSpc>
                <a:spcPct val="107000"/>
              </a:lnSpc>
              <a:spcAft>
                <a:spcPts val="800"/>
              </a:spcAft>
            </a:pPr>
            <a:r>
              <a:rPr lang="cs-CZ" sz="1600" dirty="false"/>
              <a:t>budou se vyznačovat praktičností a pragmatičností svého zaměření a jednoduchostí zvolených postupů a přístupů k řešení daných problémů.</a:t>
            </a:r>
          </a:p>
          <a:p>
            <a:endParaRPr lang="cs-CZ" sz="2000" b="false" kern="1200" dirty="false">
              <a:solidFill>
                <a:schemeClr val="tx1"/>
              </a:solidFill>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dirty="false"/>
          </a:p>
        </p:txBody>
      </p:sp>
    </p:spTree>
    <p:extLst>
      <p:ext uri="{BB962C8B-B14F-4D97-AF65-F5344CB8AC3E}">
        <p14:creationId xmlns:p14="http://schemas.microsoft.com/office/powerpoint/2010/main" val="62847002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139</a:t>
            </a:fld>
            <a:endParaRPr lang="cs-CZ" dirty="false"/>
          </a:p>
        </p:txBody>
      </p:sp>
    </p:spTree>
    <p:extLst>
      <p:ext uri="{BB962C8B-B14F-4D97-AF65-F5344CB8AC3E}">
        <p14:creationId xmlns:p14="http://schemas.microsoft.com/office/powerpoint/2010/main" val="9757308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140</a:t>
            </a:fld>
            <a:endParaRPr lang="cs-CZ" dirty="false"/>
          </a:p>
        </p:txBody>
      </p:sp>
    </p:spTree>
    <p:extLst>
      <p:ext uri="{BB962C8B-B14F-4D97-AF65-F5344CB8AC3E}">
        <p14:creationId xmlns:p14="http://schemas.microsoft.com/office/powerpoint/2010/main" val="97095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r>
              <a:rPr lang="cs-CZ" sz="1050" dirty="false"/>
              <a:t>Hlavní činnosti jsou následující: ➢ podílí se na aktivitách mapujících cílové skupiny v území a aktivitách zaměřených na výběr účastníků projektu,</a:t>
            </a:r>
          </a:p>
          <a:p>
            <a:pPr marL="0" lvl="0" indent="0" algn="just">
              <a:spcAft>
                <a:spcPts val="1100"/>
              </a:spcAft>
              <a:buFont typeface="Symbol" panose="05050102010706020507" pitchFamily="18" charset="2"/>
              <a:buNone/>
            </a:pPr>
            <a:r>
              <a:rPr lang="cs-CZ" sz="1050" dirty="false"/>
              <a:t>➢ zná zdroje podpory v lokalitě (služby pro cílové skupiny) a podílí se na vytváření partnerství s těmito organizacemi, </a:t>
            </a:r>
          </a:p>
          <a:p>
            <a:pPr marL="0" lvl="0" indent="0" algn="just">
              <a:spcAft>
                <a:spcPts val="1100"/>
              </a:spcAft>
              <a:buFont typeface="Symbol" panose="05050102010706020507" pitchFamily="18" charset="2"/>
              <a:buNone/>
            </a:pPr>
            <a:r>
              <a:rPr lang="cs-CZ" sz="1050" dirty="false"/>
              <a:t>➢ vyjednává a koordinuje sdílení informací mezi relevantními aktéry, </a:t>
            </a:r>
          </a:p>
          <a:p>
            <a:pPr marL="0" lvl="0" indent="0" algn="just">
              <a:spcAft>
                <a:spcPts val="1100"/>
              </a:spcAft>
              <a:buFont typeface="Symbol" panose="05050102010706020507" pitchFamily="18" charset="2"/>
              <a:buNone/>
            </a:pPr>
            <a:r>
              <a:rPr lang="cs-CZ" sz="1050" dirty="false"/>
              <a:t>➢ monitoruje a koordinuje práci projektových partnerů (má-li projekt partnery), </a:t>
            </a:r>
          </a:p>
          <a:p>
            <a:pPr marL="0" lvl="0" indent="0" algn="just">
              <a:spcAft>
                <a:spcPts val="1100"/>
              </a:spcAft>
              <a:buFont typeface="Symbol" panose="05050102010706020507" pitchFamily="18" charset="2"/>
              <a:buNone/>
            </a:pPr>
            <a:r>
              <a:rPr lang="cs-CZ" sz="1050" dirty="false"/>
              <a:t>➢ spolupracuje s MMAS, pravidelně informuje a reportuje o průběhu projektu (pokud je projekt realizován formou veřejné zakázky), </a:t>
            </a:r>
          </a:p>
          <a:p>
            <a:pPr marL="0" lvl="0" indent="0" algn="just">
              <a:spcAft>
                <a:spcPts val="1100"/>
              </a:spcAft>
              <a:buFont typeface="Symbol" panose="05050102010706020507" pitchFamily="18" charset="2"/>
              <a:buNone/>
            </a:pPr>
            <a:r>
              <a:rPr lang="cs-CZ" sz="1050" dirty="false"/>
              <a:t>➢ na základě potřeb pracovníků vytváří (ve spolupráci s metodikem pro práci s cílovou skupinou) podpůrné sítě pro jednotlivé účastníky, monitoruje jejich funkčnost a průběžně vyhodnocuje jejich efektivitu, </a:t>
            </a:r>
          </a:p>
          <a:p>
            <a:pPr marL="0" lvl="0" indent="0" algn="just">
              <a:spcAft>
                <a:spcPts val="1100"/>
              </a:spcAft>
              <a:buFont typeface="Symbol" panose="05050102010706020507" pitchFamily="18" charset="2"/>
              <a:buNone/>
            </a:pPr>
            <a:r>
              <a:rPr lang="cs-CZ" sz="1050" dirty="false"/>
              <a:t>➢ podílí se na organizaci případových setkání aktérů podpůrné sítě, </a:t>
            </a:r>
          </a:p>
          <a:p>
            <a:pPr marL="0" lvl="0" indent="0" algn="just">
              <a:spcAft>
                <a:spcPts val="1100"/>
              </a:spcAft>
              <a:buFont typeface="Symbol" panose="05050102010706020507" pitchFamily="18" charset="2"/>
              <a:buNone/>
            </a:pPr>
            <a:r>
              <a:rPr lang="cs-CZ" sz="1050" dirty="false"/>
              <a:t>➢ ve spolupráci s metodikem pro práci s cílovou skupinou vede spolupráci klíčových pracovníků a další podpory (peer pracovníci, další specialisté), </a:t>
            </a:r>
          </a:p>
          <a:p>
            <a:pPr marL="0" lvl="0" indent="0" algn="just">
              <a:spcAft>
                <a:spcPts val="1100"/>
              </a:spcAft>
              <a:buFont typeface="Symbol" panose="05050102010706020507" pitchFamily="18" charset="2"/>
              <a:buNone/>
            </a:pPr>
            <a:r>
              <a:rPr lang="cs-CZ" sz="1050" dirty="false"/>
              <a:t>➢ ve spolupráci s pracovníky v přímé péči monitoruje rizikové situace konkrétních účastníků projektu a v případě potřeby koordinuje eliminaci faktorů ohrožujících jejich setrvání a další účast v projektu, </a:t>
            </a:r>
          </a:p>
          <a:p>
            <a:pPr marL="0" lvl="0" indent="0" algn="just">
              <a:spcAft>
                <a:spcPts val="1100"/>
              </a:spcAft>
              <a:buFont typeface="Symbol" panose="05050102010706020507" pitchFamily="18" charset="2"/>
              <a:buNone/>
            </a:pPr>
            <a:r>
              <a:rPr lang="cs-CZ" sz="1050" dirty="false"/>
              <a:t>➢ vytváří pomocné nástroje pro evidenci klíčových rizik a pro sdílení informací o nich, vyhodnocuje rizika ohrožující projekt jako celek (případně jeho udržitelnost) a podniká kroky k jejich řízení, </a:t>
            </a:r>
          </a:p>
          <a:p>
            <a:pPr marL="0" lvl="0" indent="0" algn="just">
              <a:spcAft>
                <a:spcPts val="1100"/>
              </a:spcAft>
              <a:buFont typeface="Symbol" panose="05050102010706020507" pitchFamily="18" charset="2"/>
              <a:buNone/>
            </a:pPr>
            <a:r>
              <a:rPr lang="cs-CZ" sz="1050" dirty="false"/>
              <a:t>➢ vytváří strategická partnerství pro zajištění udržitelnosti projektu v území, </a:t>
            </a:r>
          </a:p>
          <a:p>
            <a:pPr marL="0" lvl="0" indent="0" algn="just">
              <a:spcAft>
                <a:spcPts val="1100"/>
              </a:spcAft>
              <a:buFont typeface="Symbol" panose="05050102010706020507" pitchFamily="18" charset="2"/>
              <a:buNone/>
            </a:pPr>
            <a:r>
              <a:rPr lang="cs-CZ" sz="1050" dirty="false"/>
              <a:t>➢ ve spolupráci s pracovníky v přímé péči vyhledává, vyjednává a koordinuje další podporu účastníků projektu dle jejich zjištěných potřeb, </a:t>
            </a:r>
          </a:p>
          <a:p>
            <a:pPr marL="0" lvl="0" indent="0" algn="just">
              <a:spcAft>
                <a:spcPts val="1100"/>
              </a:spcAft>
              <a:buFont typeface="Symbol" panose="05050102010706020507" pitchFamily="18" charset="2"/>
              <a:buNone/>
            </a:pPr>
            <a:r>
              <a:rPr lang="cs-CZ" sz="1050" dirty="false"/>
              <a:t>➢ ve spolupráci s metodikem pro práci s cílovou skupinou navrhuje a organizuje vzdělávací programy pro členy projektového týmu (včetně supervizí), </a:t>
            </a:r>
          </a:p>
          <a:p>
            <a:pPr marL="0" lvl="0" indent="0" algn="just">
              <a:spcAft>
                <a:spcPts val="1100"/>
              </a:spcAft>
              <a:buFont typeface="Symbol" panose="05050102010706020507" pitchFamily="18" charset="2"/>
              <a:buNone/>
            </a:pPr>
            <a:r>
              <a:rPr lang="cs-CZ" sz="1050" dirty="false"/>
              <a:t>➢ řídí porady projektového týmu, </a:t>
            </a:r>
          </a:p>
          <a:p>
            <a:pPr marL="0" lvl="0" indent="0" algn="just">
              <a:spcAft>
                <a:spcPts val="1100"/>
              </a:spcAft>
              <a:buFont typeface="Symbol" panose="05050102010706020507" pitchFamily="18" charset="2"/>
              <a:buNone/>
            </a:pPr>
            <a:r>
              <a:rPr lang="cs-CZ" sz="1050" dirty="false"/>
              <a:t>➢ monitoruje a dohlíží na činnosti vykonávané administrativními pracovníky projektu (zejména projektový a finanční manažer), </a:t>
            </a:r>
          </a:p>
          <a:p>
            <a:pPr marL="0" lvl="0" indent="0" algn="just">
              <a:spcAft>
                <a:spcPts val="1100"/>
              </a:spcAft>
              <a:buFont typeface="Symbol" panose="05050102010706020507" pitchFamily="18" charset="2"/>
              <a:buNone/>
            </a:pPr>
            <a:r>
              <a:rPr lang="cs-CZ" sz="1050" dirty="false"/>
              <a:t>➢ podílí se na aktivitách zajišťujících evaluaci projektu, </a:t>
            </a:r>
          </a:p>
          <a:p>
            <a:pPr marL="0" lvl="0" indent="0" algn="just">
              <a:spcAft>
                <a:spcPts val="1100"/>
              </a:spcAft>
              <a:buFont typeface="Symbol" panose="05050102010706020507" pitchFamily="18" charset="2"/>
              <a:buNone/>
            </a:pPr>
            <a:r>
              <a:rPr lang="cs-CZ" sz="1050" dirty="false"/>
              <a:t>➢ shromažďuje příklady dobré praxe a přenáší je na další úrovně, </a:t>
            </a:r>
          </a:p>
          <a:p>
            <a:pPr marL="0" lvl="0" indent="0" algn="just">
              <a:spcAft>
                <a:spcPts val="1100"/>
              </a:spcAft>
              <a:buFont typeface="Symbol" panose="05050102010706020507" pitchFamily="18" charset="2"/>
              <a:buNone/>
            </a:pPr>
            <a:r>
              <a:rPr lang="cs-CZ" sz="1050" dirty="false"/>
              <a:t>➢ účastní se konferencí, workshopů a dalších vzdělávacích a osvětových akcí, sdílí zkušenosti s realizací projektu </a:t>
            </a:r>
          </a:p>
          <a:p>
            <a:pPr marL="0" lvl="0" indent="0" algn="just">
              <a:spcAft>
                <a:spcPts val="1100"/>
              </a:spcAft>
              <a:buFont typeface="Symbol" panose="05050102010706020507" pitchFamily="18" charset="2"/>
              <a:buNone/>
            </a:pPr>
            <a:r>
              <a:rPr lang="cs-CZ" sz="1050" dirty="false"/>
              <a:t>➢ zapojuje se do komunitního plánování sociálních služeb.</a:t>
            </a: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a:t>
            </a:fld>
            <a:endParaRPr lang="cs-CZ" dirty="false"/>
          </a:p>
        </p:txBody>
      </p:sp>
    </p:spTree>
    <p:extLst>
      <p:ext uri="{BB962C8B-B14F-4D97-AF65-F5344CB8AC3E}">
        <p14:creationId xmlns:p14="http://schemas.microsoft.com/office/powerpoint/2010/main" val="225522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14</a:t>
            </a:fld>
            <a:endParaRPr lang="cs-CZ" dirty="false"/>
          </a:p>
        </p:txBody>
      </p:sp>
    </p:spTree>
    <p:extLst>
      <p:ext uri="{BB962C8B-B14F-4D97-AF65-F5344CB8AC3E}">
        <p14:creationId xmlns:p14="http://schemas.microsoft.com/office/powerpoint/2010/main" val="96904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800" dirty="false"/>
              <a:t>Bude kladen důraz na práci celého společenství, na kterém se podílejí všichni relevantní aktéři z komunity všech věkových kategorií včetně seniorů a dětí za podpory (organizační, vzdělávací, strategické a facilitační) komunitního pracovníka (kompetence KP vymezeny ve výzvě)</a:t>
            </a:r>
          </a:p>
          <a:p>
            <a:endParaRPr lang="cs-CZ" sz="800" dirty="false"/>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17</a:t>
            </a:fld>
            <a:endParaRPr lang="cs-CZ" dirty="false"/>
          </a:p>
        </p:txBody>
      </p:sp>
    </p:spTree>
    <p:extLst>
      <p:ext uri="{BB962C8B-B14F-4D97-AF65-F5344CB8AC3E}">
        <p14:creationId xmlns:p14="http://schemas.microsoft.com/office/powerpoint/2010/main" val="1277186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buNone/>
            </a:pPr>
            <a:r>
              <a:rPr lang="cs-CZ" dirty="false"/>
              <a:t>Doplňkově je možné podpořit:</a:t>
            </a:r>
          </a:p>
          <a:p>
            <a:pPr marL="171450" indent="-171450">
              <a:buFont typeface="Arial" panose="020B0604020202020204" pitchFamily="34" charset="0"/>
              <a:buChar char="•"/>
            </a:pPr>
            <a:r>
              <a:rPr lang="cs-CZ" dirty="false"/>
              <a:t>aktivity neformálních skupin veřejnosti a občanských iniciativ vzniklých na základě zplnomocňujících metod práce směřujících k řešení místních problémů (</a:t>
            </a:r>
            <a:r>
              <a:rPr lang="cs-CZ" b="true" dirty="false"/>
              <a:t>občané přináší zastupitelstvu obce náměty na zlepšení kvality života v obci, občansky vedené projekty, rozvoj zájmových skupin a sítí </a:t>
            </a:r>
            <a:r>
              <a:rPr lang="cs-CZ" dirty="false"/>
              <a:t>v sousedstvích přinášející pomoc místním občanům v řešení potřeb a problémů ovlivňujících kvalitu jejich života. </a:t>
            </a:r>
            <a:r>
              <a:rPr lang="cs-CZ" b="true" dirty="false"/>
              <a:t>Cílem je skrze organizované kolektivní jednání pomoc komunitám osvojit si specifické dovednosti</a:t>
            </a:r>
            <a:r>
              <a:rPr lang="cs-CZ" dirty="false"/>
              <a:t>, zvýšit své uvědomění. Komunity jsou podporovány v artikulaci vlastních priorit, mobilizaci svých členů a hledání spojenců a realizaci naplánovaných strategií</a:t>
            </a:r>
          </a:p>
          <a:p>
            <a:endParaRPr lang="cs-CZ" dirty="false"/>
          </a:p>
          <a:p>
            <a:r>
              <a:rPr lang="cs-CZ" dirty="false"/>
              <a:t>• komunitní organizování – vznik komunitních platforem, koordinačních/pracovních skupin apod. pro komunikaci zástupců místních aktérů a organizací, aktivních občanů a mluvčích znevýhodněných osob za účelem zlepšení jejich vztahů a zajištění aktuálních potřeb obyvatel apod</a:t>
            </a:r>
          </a:p>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18</a:t>
            </a:fld>
            <a:endParaRPr lang="cs-CZ" dirty="false"/>
          </a:p>
        </p:txBody>
      </p:sp>
    </p:spTree>
    <p:extLst>
      <p:ext uri="{BB962C8B-B14F-4D97-AF65-F5344CB8AC3E}">
        <p14:creationId xmlns:p14="http://schemas.microsoft.com/office/powerpoint/2010/main" val="2691204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19</a:t>
            </a:fld>
            <a:endParaRPr lang="cs-CZ" dirty="false"/>
          </a:p>
        </p:txBody>
      </p:sp>
    </p:spTree>
    <p:extLst>
      <p:ext uri="{BB962C8B-B14F-4D97-AF65-F5344CB8AC3E}">
        <p14:creationId xmlns:p14="http://schemas.microsoft.com/office/powerpoint/2010/main" val="1485080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22</a:t>
            </a:fld>
            <a:endParaRPr lang="cs-CZ" dirty="false"/>
          </a:p>
        </p:txBody>
      </p:sp>
    </p:spTree>
    <p:extLst>
      <p:ext uri="{BB962C8B-B14F-4D97-AF65-F5344CB8AC3E}">
        <p14:creationId xmlns:p14="http://schemas.microsoft.com/office/powerpoint/2010/main" val="2170734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dirty="false"/>
          </a:p>
        </p:txBody>
      </p:sp>
    </p:spTree>
    <p:extLst>
      <p:ext uri="{BB962C8B-B14F-4D97-AF65-F5344CB8AC3E}">
        <p14:creationId xmlns:p14="http://schemas.microsoft.com/office/powerpoint/2010/main" val="16268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a:t>
            </a:fld>
            <a:endParaRPr lang="cs-CZ" dirty="false"/>
          </a:p>
        </p:txBody>
      </p:sp>
    </p:spTree>
    <p:extLst>
      <p:ext uri="{BB962C8B-B14F-4D97-AF65-F5344CB8AC3E}">
        <p14:creationId xmlns:p14="http://schemas.microsoft.com/office/powerpoint/2010/main" val="26280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Hlavní činnosti komunitního pracovníka při realizaci komunitních aktivit jsou následující: </a:t>
            </a:r>
          </a:p>
          <a:p>
            <a:r>
              <a:rPr lang="cs-CZ" dirty="false"/>
              <a:t>➢ koordinuje komunitní a prorodinné aktivity, </a:t>
            </a:r>
          </a:p>
          <a:p>
            <a:r>
              <a:rPr lang="cs-CZ" dirty="false"/>
              <a:t>➢ podílí se na aktivitách mapujících komunitu, cílové skupiny a jejich potřeby, zdroje, sítě a vazby uvnitř komunity, </a:t>
            </a:r>
          </a:p>
          <a:p>
            <a:r>
              <a:rPr lang="cs-CZ" dirty="false"/>
              <a:t>➢ spolupracuje s komunitním či sociálním pracovníkem a vyjednává a koordinuje sdílení informací mezi relevantními aktéry, </a:t>
            </a:r>
          </a:p>
          <a:p>
            <a:r>
              <a:rPr lang="cs-CZ" dirty="false"/>
              <a:t>➢ podporuje spolupráci uvnitř komunity a zdravé interakce mezi komunitou a dalšími aktéry,</a:t>
            </a:r>
          </a:p>
          <a:p>
            <a:r>
              <a:rPr lang="cs-CZ" dirty="false"/>
              <a:t> ➢ koordinuje dobrovolníky, </a:t>
            </a:r>
          </a:p>
          <a:p>
            <a:r>
              <a:rPr lang="cs-CZ" dirty="false"/>
              <a:t>➢ účastní se pravidelných setkání místních komunit. </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25</a:t>
            </a:fld>
            <a:endParaRPr lang="cs-CZ" dirty="false"/>
          </a:p>
        </p:txBody>
      </p:sp>
    </p:spTree>
    <p:extLst>
      <p:ext uri="{BB962C8B-B14F-4D97-AF65-F5344CB8AC3E}">
        <p14:creationId xmlns:p14="http://schemas.microsoft.com/office/powerpoint/2010/main" val="55966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Hlavní činnosti jsou následující: </a:t>
            </a:r>
          </a:p>
          <a:p>
            <a:r>
              <a:rPr lang="cs-CZ" dirty="false"/>
              <a:t>➢ podílí se na aktivitách mapujících komunitu, cílové skupiny a jejich potřeby, zdroje, sítě a vazby uvnitř komunity, </a:t>
            </a:r>
          </a:p>
          <a:p>
            <a:r>
              <a:rPr lang="cs-CZ" dirty="false"/>
              <a:t>➢ spolupracuje s komunitním pracovníkem a garantuje výkon komunitní práce v rámci projektu, </a:t>
            </a:r>
          </a:p>
          <a:p>
            <a:r>
              <a:rPr lang="cs-CZ" dirty="false"/>
              <a:t>➢ podporuje spolupráci uvnitř komunity a zdravé interakce mezi komunitou a dalšími aktéry, </a:t>
            </a:r>
          </a:p>
          <a:p>
            <a:r>
              <a:rPr lang="cs-CZ" dirty="false"/>
              <a:t>➢ účastní se pravidelných setkání místních komunit, </a:t>
            </a:r>
          </a:p>
          <a:p>
            <a:r>
              <a:rPr lang="cs-CZ" dirty="false"/>
              <a:t>➢ podílí se na zajištění intervizí a supervizí projektového týmu.</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26</a:t>
            </a:fld>
            <a:endParaRPr lang="cs-CZ" dirty="false"/>
          </a:p>
        </p:txBody>
      </p:sp>
    </p:spTree>
    <p:extLst>
      <p:ext uri="{BB962C8B-B14F-4D97-AF65-F5344CB8AC3E}">
        <p14:creationId xmlns:p14="http://schemas.microsoft.com/office/powerpoint/2010/main" val="1564678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28</a:t>
            </a:fld>
            <a:endParaRPr lang="cs-CZ" dirty="false"/>
          </a:p>
        </p:txBody>
      </p:sp>
    </p:spTree>
    <p:extLst>
      <p:ext uri="{BB962C8B-B14F-4D97-AF65-F5344CB8AC3E}">
        <p14:creationId xmlns:p14="http://schemas.microsoft.com/office/powerpoint/2010/main" val="3821550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31</a:t>
            </a:fld>
            <a:endParaRPr lang="cs-CZ" dirty="false"/>
          </a:p>
        </p:txBody>
      </p:sp>
    </p:spTree>
    <p:extLst>
      <p:ext uri="{BB962C8B-B14F-4D97-AF65-F5344CB8AC3E}">
        <p14:creationId xmlns:p14="http://schemas.microsoft.com/office/powerpoint/2010/main" val="4293868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33</a:t>
            </a:fld>
            <a:endParaRPr lang="cs-CZ" dirty="false"/>
          </a:p>
        </p:txBody>
      </p:sp>
    </p:spTree>
    <p:extLst>
      <p:ext uri="{BB962C8B-B14F-4D97-AF65-F5344CB8AC3E}">
        <p14:creationId xmlns:p14="http://schemas.microsoft.com/office/powerpoint/2010/main" val="2781665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dirty="false"/>
              <a:t>➢vyhledává jedince/ skupiny osob/ komunity ohrožené nepříznivou sociální situací v jejich přirozeném prostředí (zejména seniory, rodiny s dětmi se zdravotním znevýhodněním atd.), </a:t>
            </a:r>
          </a:p>
          <a:p>
            <a:r>
              <a:rPr lang="cs-CZ" sz="800" dirty="false"/>
              <a:t>➢ provádí sociální šetření, mapuje potřeby, vyhodnocuje situaci klienta/ skupiny/ komunity a poskytuje navazující sociální poradenství s ohledem na individuální potřeby klienta/ potřeby skupiny či komunity, </a:t>
            </a:r>
          </a:p>
          <a:p>
            <a:r>
              <a:rPr lang="cs-CZ" sz="800" dirty="false"/>
              <a:t>➢ přímo pracuje s osobami z cílových skupin, popř. se skupinou či komunitou, a využívá přitom metod a technik sociální práce (s cílem podpořit kompetence klienta/ skupiny či komunity nezbytné pro uskutečnění změny), </a:t>
            </a:r>
          </a:p>
          <a:p>
            <a:r>
              <a:rPr lang="cs-CZ" sz="800" dirty="false"/>
              <a:t>➢ doprovází osoby z cílové skupiny při řešení jejich aktuálních potíží v každodenním životě, </a:t>
            </a:r>
          </a:p>
          <a:p>
            <a:r>
              <a:rPr lang="cs-CZ" sz="800" dirty="false"/>
              <a:t>➢ zpracovává plány spolupráce s klientem/ skupinou či komunitou, </a:t>
            </a:r>
          </a:p>
          <a:p>
            <a:r>
              <a:rPr lang="cs-CZ" sz="800" dirty="false"/>
              <a:t>➢ vede klientskou dokumentaci, </a:t>
            </a:r>
          </a:p>
          <a:p>
            <a:r>
              <a:rPr lang="cs-CZ" sz="800" dirty="false"/>
              <a:t>➢ vyhodnocuje realizované intervence ve vztahu k osobám z cílové skupiny/ ve vztahu ke skupině či komunitě, </a:t>
            </a:r>
          </a:p>
          <a:p>
            <a:r>
              <a:rPr lang="cs-CZ" sz="800" dirty="false"/>
              <a:t>➢ konzultuje rizikové situace ve spolupráci s klientem/ skupinou/ komunitou (ve spolupráci s metodikem pro práci s cílovou skupinou, popř. case managerem), </a:t>
            </a:r>
          </a:p>
          <a:p>
            <a:r>
              <a:rPr lang="cs-CZ" sz="800" dirty="false"/>
              <a:t>➢ navrhuje klientovi/ skupině/ komunitě zapojení dalších odborníků pro řešení situace, podílí se na vytváření adekvátní podpůrné sítě (ve spolupráci s metodikem pro práci s cílovou skupinou, popř. case managerem), </a:t>
            </a:r>
          </a:p>
          <a:p>
            <a:r>
              <a:rPr lang="cs-CZ" sz="800" dirty="false"/>
              <a:t>➢ účastní se případových setkání aktérů podpůrné sítě.</a:t>
            </a: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34</a:t>
            </a:fld>
            <a:endParaRPr lang="cs-CZ" dirty="false"/>
          </a:p>
        </p:txBody>
      </p:sp>
    </p:spTree>
    <p:extLst>
      <p:ext uri="{BB962C8B-B14F-4D97-AF65-F5344CB8AC3E}">
        <p14:creationId xmlns:p14="http://schemas.microsoft.com/office/powerpoint/2010/main" val="1632574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Hlavní činnosti jsou následující: </a:t>
            </a:r>
          </a:p>
          <a:p>
            <a:r>
              <a:rPr lang="cs-CZ" dirty="false"/>
              <a:t>➢ zajišťuje přímou obslužnou péči o osoby z cílové skupiny,</a:t>
            </a:r>
          </a:p>
          <a:p>
            <a:r>
              <a:rPr lang="cs-CZ" dirty="false"/>
              <a:t>➢ zajišťuje základní výchovnou nepedagogickou činnost, </a:t>
            </a:r>
          </a:p>
          <a:p>
            <a:r>
              <a:rPr lang="cs-CZ" dirty="false"/>
              <a:t>➢ zajišťuje pečovatelskou činnost v domácnosti osob z cílové skupiny, </a:t>
            </a:r>
          </a:p>
          <a:p>
            <a:r>
              <a:rPr lang="cs-CZ" dirty="false"/>
              <a:t>➢ pod dohledem sociálního pracovníka vykonává některé činnosti spadající do náplně činnosti sociálního pracovníka. </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35</a:t>
            </a:fld>
            <a:endParaRPr lang="cs-CZ" dirty="false"/>
          </a:p>
        </p:txBody>
      </p:sp>
    </p:spTree>
    <p:extLst>
      <p:ext uri="{BB962C8B-B14F-4D97-AF65-F5344CB8AC3E}">
        <p14:creationId xmlns:p14="http://schemas.microsoft.com/office/powerpoint/2010/main" val="2375199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Hlavní činnosti jsou následující: </a:t>
            </a:r>
          </a:p>
          <a:p>
            <a:r>
              <a:rPr lang="cs-CZ" dirty="false"/>
              <a:t>➢ podílí se na aktivitách mapujících cílové skupiny v území a aktivitách zaměřených na výběr účastníků projektu, </a:t>
            </a:r>
          </a:p>
          <a:p>
            <a:r>
              <a:rPr lang="cs-CZ" dirty="false"/>
              <a:t>➢ spolupracuje se sociálním pracovníkem a garantuje výkon sociální práce v rámci projektu, </a:t>
            </a:r>
          </a:p>
          <a:p>
            <a:r>
              <a:rPr lang="cs-CZ" dirty="false"/>
              <a:t>➢ podporuje síťování všech zainteresovaných aktérů a jejich zapojení do plánování a komunikace v konkrétních případech, 5 </a:t>
            </a:r>
          </a:p>
          <a:p>
            <a:r>
              <a:rPr lang="cs-CZ" dirty="false"/>
              <a:t>➢ účastní se případových setkání aktérů sítě, ➢ podílí se na zajištění intervizí a supervizí projektového týmu. </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36</a:t>
            </a:fld>
            <a:endParaRPr lang="cs-CZ" dirty="false"/>
          </a:p>
        </p:txBody>
      </p:sp>
    </p:spTree>
    <p:extLst>
      <p:ext uri="{BB962C8B-B14F-4D97-AF65-F5344CB8AC3E}">
        <p14:creationId xmlns:p14="http://schemas.microsoft.com/office/powerpoint/2010/main" val="3763521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Hlavní činnosti jsou následující: </a:t>
            </a:r>
          </a:p>
          <a:p>
            <a:r>
              <a:rPr lang="cs-CZ" dirty="false"/>
              <a:t>➢ mapuje potřeby, cíle a plány podpory pro osoby z cílové skupiny (ve spolupráci se sociálním pracovníkem), </a:t>
            </a:r>
          </a:p>
          <a:p>
            <a:r>
              <a:rPr lang="cs-CZ" dirty="false"/>
              <a:t>➢ vytváří a koordinuje individuální podpůrné sítě (na základě osobních konzultací s klíčovými pracovníky osob z cílové skupiny a dalšími aktéry podpory a na základě znalosti potřeb cílových skupin),</a:t>
            </a:r>
          </a:p>
          <a:p>
            <a:r>
              <a:rPr lang="cs-CZ" dirty="false"/>
              <a:t> ➢ mapuje dostupné služby včetně jejich aktuální kapacity, </a:t>
            </a:r>
          </a:p>
          <a:p>
            <a:r>
              <a:rPr lang="cs-CZ" dirty="false"/>
              <a:t>➢ komunikuje s poskytovateli sociálních a zdravotních služeb, služeb zaměstnanosti a s dalšími návaznými službami, s praktickými lékaři a s dalšími odborníky s cílem zajištění koordinovaného přístupu k řešení životní situace osob z cílové skupiny, </a:t>
            </a:r>
          </a:p>
          <a:p>
            <a:r>
              <a:rPr lang="cs-CZ" dirty="false"/>
              <a:t>➢ vyhodnocuje adekvátnost sítě, role jednotlivých aktérů a efektivitu jejich spolupráce, navrhuje optimalizace sítě s ohledem na priority stanovené individuálním plánem osob z cílové skupiny. </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37</a:t>
            </a:fld>
            <a:endParaRPr lang="cs-CZ" dirty="false"/>
          </a:p>
        </p:txBody>
      </p:sp>
    </p:spTree>
    <p:extLst>
      <p:ext uri="{BB962C8B-B14F-4D97-AF65-F5344CB8AC3E}">
        <p14:creationId xmlns:p14="http://schemas.microsoft.com/office/powerpoint/2010/main" val="1419894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Hlavní činnosti metodika jsou následující: </a:t>
            </a:r>
          </a:p>
          <a:p>
            <a:r>
              <a:rPr lang="cs-CZ" dirty="false"/>
              <a:t>➢ podílí se na aktivitách mapujících cílové skupiny v území a aktivitách zaměřených na výběr účastníků projektu, </a:t>
            </a:r>
          </a:p>
          <a:p>
            <a:r>
              <a:rPr lang="cs-CZ" dirty="false"/>
              <a:t>➢ metodicky vede tým pracovníků, kteří přímo pracují s osobami z cílové skupiny a další podpory (peer pracovníci, další specialisté), </a:t>
            </a:r>
          </a:p>
          <a:p>
            <a:r>
              <a:rPr lang="cs-CZ" dirty="false"/>
              <a:t>➢ vytváří a koordinuje individuální podpůrné sítě a multidisciplinární týmy na základě znalosti potřeb účastníků, </a:t>
            </a:r>
          </a:p>
          <a:p>
            <a:r>
              <a:rPr lang="cs-CZ" dirty="false"/>
              <a:t>➢ podporuje klíčové pracovníky při tvorbě podpůrné sítě konkrétního klienta, podílí se na nastavování spolupráce s těmito organizacemi, </a:t>
            </a:r>
          </a:p>
          <a:p>
            <a:r>
              <a:rPr lang="cs-CZ" dirty="false"/>
              <a:t>➢ vyhodnocuje efektivitu podpory a podpůrných sítí, efektivitu používaných metod, navrhuje optimalizaci řešení s ohledem na priority stanovené individuálním plánem klienta, </a:t>
            </a:r>
          </a:p>
          <a:p>
            <a:r>
              <a:rPr lang="cs-CZ" dirty="false"/>
              <a:t>➢ ve spolupráci s koordinátorem projektu navrhuje a organizuje vzdělávací programy pro členy projektového týmu (včetně supervizí)</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38</a:t>
            </a:fld>
            <a:endParaRPr lang="cs-CZ" dirty="false"/>
          </a:p>
        </p:txBody>
      </p:sp>
    </p:spTree>
    <p:extLst>
      <p:ext uri="{BB962C8B-B14F-4D97-AF65-F5344CB8AC3E}">
        <p14:creationId xmlns:p14="http://schemas.microsoft.com/office/powerpoint/2010/main" val="102778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3</a:t>
            </a:fld>
            <a:endParaRPr lang="cs-CZ" dirty="false">
              <a:solidFill>
                <a:prstClr val="black"/>
              </a:solidFill>
            </a:endParaRPr>
          </a:p>
        </p:txBody>
      </p:sp>
    </p:spTree>
    <p:extLst>
      <p:ext uri="{BB962C8B-B14F-4D97-AF65-F5344CB8AC3E}">
        <p14:creationId xmlns:p14="http://schemas.microsoft.com/office/powerpoint/2010/main" val="3922269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Hlavní činnosti jsou následující: </a:t>
            </a:r>
          </a:p>
          <a:p>
            <a:r>
              <a:rPr lang="cs-CZ" dirty="false"/>
              <a:t>➢ pod dohledem kompetentního pracovníka je v přímém kontaktu s osobami z cílové skupiny, sdílí s nimi svoje vlastní zkušenosti z pozice klienta a podporuje tak proces sociálního začleňování těchto osob, </a:t>
            </a:r>
          </a:p>
          <a:p>
            <a:r>
              <a:rPr lang="cs-CZ" dirty="false"/>
              <a:t>➢ spolupracuje s pracovníky v přímé práci, poskytuje zpětnou vazbu k používaným pracovním postupům, navrhuje cesty ke zefektivnění spolupráce</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39</a:t>
            </a:fld>
            <a:endParaRPr lang="cs-CZ" dirty="false"/>
          </a:p>
        </p:txBody>
      </p:sp>
    </p:spTree>
    <p:extLst>
      <p:ext uri="{BB962C8B-B14F-4D97-AF65-F5344CB8AC3E}">
        <p14:creationId xmlns:p14="http://schemas.microsoft.com/office/powerpoint/2010/main" val="4107150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podpora paliativní/hospicové péče v přirozeném sociálním prostředí klienta (např. koordinace multidisciplinární domácí hospicové/paliativní péče, koordinace a edukace pro pečující v oblasti dostupných možností péče, pozůstalostní péče ve formě individuální podpory či podpůrných skupin pro pozůstalé); </a:t>
            </a:r>
            <a:r>
              <a:rPr lang="cs-CZ" b="true" dirty="false"/>
              <a:t>jedná se výhradně o činnosti, které nemohou být hrazeny ze zdrojů zdravotních pojišťoven ani v souladu s činnostmi podle zákona o sociálních službách (s výjimkou poradenství pro pečující osoby formou odborného sociálního poradenství dle § 37 odst. 3 zákona o sociálních službách v oblasti paliativní péče, při naplnění obsahu a rozsahu služby dle tohoto zákona) </a:t>
            </a:r>
          </a:p>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41</a:t>
            </a:fld>
            <a:endParaRPr lang="cs-CZ" dirty="false"/>
          </a:p>
        </p:txBody>
      </p:sp>
    </p:spTree>
    <p:extLst>
      <p:ext uri="{BB962C8B-B14F-4D97-AF65-F5344CB8AC3E}">
        <p14:creationId xmlns:p14="http://schemas.microsoft.com/office/powerpoint/2010/main" val="350130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podpora sdílené péče prostřednictvím systému podpory rodin dětí a dospělých s intelektovým znevýhodněním – </a:t>
            </a:r>
            <a:r>
              <a:rPr lang="cs-CZ" dirty="false" err="true"/>
              <a:t>homesharing</a:t>
            </a:r>
            <a:r>
              <a:rPr lang="cs-CZ" dirty="false"/>
              <a:t>; v rámci aktivity je možné podpořit nábor hostitelů včetně jejich přípravy, přípravu a práci s rodinou a dětmi či dospělými s intelektovým znevýhodněním, podporu adaptačního procesu párování, kontrolu procesu </a:t>
            </a:r>
            <a:r>
              <a:rPr lang="cs-CZ" dirty="false" err="true"/>
              <a:t>homesharingu</a:t>
            </a:r>
            <a:r>
              <a:rPr lang="cs-CZ" dirty="false"/>
              <a:t> apod. </a:t>
            </a:r>
          </a:p>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42</a:t>
            </a:fld>
            <a:endParaRPr lang="cs-CZ" dirty="false"/>
          </a:p>
        </p:txBody>
      </p:sp>
    </p:spTree>
    <p:extLst>
      <p:ext uri="{BB962C8B-B14F-4D97-AF65-F5344CB8AC3E}">
        <p14:creationId xmlns:p14="http://schemas.microsoft.com/office/powerpoint/2010/main" val="1574421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aktivity zaměřené na neformální a sdílenou péči na úrovni obcí směřující k podpoře spolupráce místní samosprávy a organizací v daném území, které působí v oblasti péče o osobu závislou na péči; </a:t>
            </a:r>
            <a:r>
              <a:rPr lang="cs-CZ" b="true" dirty="false"/>
              <a:t>v této aktivitě musí být obec uvedena jako partner projektu </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43</a:t>
            </a:fld>
            <a:endParaRPr lang="cs-CZ" dirty="false"/>
          </a:p>
        </p:txBody>
      </p:sp>
    </p:spTree>
    <p:extLst>
      <p:ext uri="{BB962C8B-B14F-4D97-AF65-F5344CB8AC3E}">
        <p14:creationId xmlns:p14="http://schemas.microsoft.com/office/powerpoint/2010/main" val="3015757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Veřejná podpora: </a:t>
            </a:r>
          </a:p>
          <a:p>
            <a:pPr marL="171450" indent="-171450">
              <a:buFont typeface="Arial" panose="020B0604020202020204" pitchFamily="34" charset="0"/>
              <a:buChar char="•"/>
            </a:pPr>
            <a:r>
              <a:rPr lang="cs-CZ" sz="1200" dirty="false"/>
              <a:t>veřejná podpora bude posuzována individuálně před vydáním PA</a:t>
            </a:r>
          </a:p>
          <a:p>
            <a:pPr marL="171450" indent="-171450">
              <a:buFont typeface="Arial" panose="020B0604020202020204" pitchFamily="34" charset="0"/>
              <a:buChar char="•"/>
            </a:pPr>
            <a:r>
              <a:rPr lang="cs-CZ" sz="1200" dirty="false"/>
              <a:t>posuzuje se, zda realizací projektu vzniká nějakému subjektu (příjemci, partnerovi, dalšímu subjektu) výhoda, kterou by bez dotace nezískal, tj. zda je tento subjekt díky tomu zvýhodněn na trhu</a:t>
            </a:r>
          </a:p>
          <a:p>
            <a:pPr marL="171450" marR="0" lvl="0" indent="-171450" algn="l" defTabSz="914400" rtl="false" eaLnBrk="true" fontAlgn="auto" latinLnBrk="false" hangingPunct="true">
              <a:lnSpc>
                <a:spcPct val="100000"/>
              </a:lnSpc>
              <a:spcBef>
                <a:spcPts val="0"/>
              </a:spcBef>
              <a:spcAft>
                <a:spcPts val="0"/>
              </a:spcAft>
              <a:buClrTx/>
              <a:buSzTx/>
              <a:buFont typeface="Arial" panose="020B0604020202020204" pitchFamily="34" charset="0"/>
              <a:buChar char="•"/>
              <a:tabLst/>
              <a:defRPr/>
            </a:pPr>
            <a:r>
              <a:rPr lang="cs-CZ" sz="1200" dirty="false"/>
              <a:t>VP může jít i za partnerem projektu s </a:t>
            </a:r>
            <a:r>
              <a:rPr lang="cs-CZ" sz="1200" dirty="false" err="true"/>
              <a:t>fin</a:t>
            </a:r>
            <a:r>
              <a:rPr lang="cs-CZ" sz="1200" dirty="false"/>
              <a:t>. příspěvkem nebo za dalším subjektem</a:t>
            </a:r>
          </a:p>
          <a:p>
            <a:pPr marL="171450" marR="0" lvl="0" indent="-171450" algn="l" defTabSz="914400" rtl="false" eaLnBrk="true" fontAlgn="auto" latinLnBrk="false" hangingPunct="true">
              <a:lnSpc>
                <a:spcPct val="100000"/>
              </a:lnSpc>
              <a:spcBef>
                <a:spcPts val="0"/>
              </a:spcBef>
              <a:spcAft>
                <a:spcPts val="0"/>
              </a:spcAft>
              <a:buClrTx/>
              <a:buSzTx/>
              <a:buFont typeface="Arial" panose="020B0604020202020204" pitchFamily="34" charset="0"/>
              <a:buChar char="•"/>
              <a:tabLst/>
              <a:defRPr/>
            </a:pPr>
            <a:r>
              <a:rPr lang="cs-CZ" sz="1200" dirty="false"/>
              <a:t>vyčíslí se příslušná část přímých nákladů, které zakládají VP plus 40% podíl z paušálu</a:t>
            </a:r>
          </a:p>
          <a:p>
            <a:pPr marL="171450" indent="-171450">
              <a:buFont typeface="Arial" panose="020B0604020202020204" pitchFamily="34" charset="0"/>
              <a:buChar char="•"/>
            </a:pPr>
            <a:endParaRPr lang="cs-CZ" sz="1200" dirty="false"/>
          </a:p>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44</a:t>
            </a:fld>
            <a:endParaRPr lang="cs-CZ" dirty="false"/>
          </a:p>
        </p:txBody>
      </p:sp>
    </p:spTree>
    <p:extLst>
      <p:ext uri="{BB962C8B-B14F-4D97-AF65-F5344CB8AC3E}">
        <p14:creationId xmlns:p14="http://schemas.microsoft.com/office/powerpoint/2010/main" val="2301130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45</a:t>
            </a:fld>
            <a:endParaRPr lang="cs-CZ" dirty="false"/>
          </a:p>
        </p:txBody>
      </p:sp>
    </p:spTree>
    <p:extLst>
      <p:ext uri="{BB962C8B-B14F-4D97-AF65-F5344CB8AC3E}">
        <p14:creationId xmlns:p14="http://schemas.microsoft.com/office/powerpoint/2010/main" val="2103354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46</a:t>
            </a:fld>
            <a:endParaRPr lang="cs-CZ" dirty="false"/>
          </a:p>
        </p:txBody>
      </p:sp>
    </p:spTree>
    <p:extLst>
      <p:ext uri="{BB962C8B-B14F-4D97-AF65-F5344CB8AC3E}">
        <p14:creationId xmlns:p14="http://schemas.microsoft.com/office/powerpoint/2010/main" val="1427482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47</a:t>
            </a:fld>
            <a:endParaRPr lang="cs-CZ" dirty="false"/>
          </a:p>
        </p:txBody>
      </p:sp>
    </p:spTree>
    <p:extLst>
      <p:ext uri="{BB962C8B-B14F-4D97-AF65-F5344CB8AC3E}">
        <p14:creationId xmlns:p14="http://schemas.microsoft.com/office/powerpoint/2010/main" val="4169711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49</a:t>
            </a:fld>
            <a:endParaRPr lang="cs-CZ" dirty="false"/>
          </a:p>
        </p:txBody>
      </p:sp>
    </p:spTree>
    <p:extLst>
      <p:ext uri="{BB962C8B-B14F-4D97-AF65-F5344CB8AC3E}">
        <p14:creationId xmlns:p14="http://schemas.microsoft.com/office/powerpoint/2010/main" val="295699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50</a:t>
            </a:fld>
            <a:endParaRPr lang="cs-CZ" dirty="false"/>
          </a:p>
        </p:txBody>
      </p:sp>
    </p:spTree>
    <p:extLst>
      <p:ext uri="{BB962C8B-B14F-4D97-AF65-F5344CB8AC3E}">
        <p14:creationId xmlns:p14="http://schemas.microsoft.com/office/powerpoint/2010/main" val="211980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a:t>
            </a:fld>
            <a:endParaRPr lang="cs-CZ" dirty="false"/>
          </a:p>
        </p:txBody>
      </p:sp>
    </p:spTree>
    <p:extLst>
      <p:ext uri="{BB962C8B-B14F-4D97-AF65-F5344CB8AC3E}">
        <p14:creationId xmlns:p14="http://schemas.microsoft.com/office/powerpoint/2010/main" val="38097956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51</a:t>
            </a:fld>
            <a:endParaRPr lang="cs-CZ" dirty="false"/>
          </a:p>
        </p:txBody>
      </p:sp>
    </p:spTree>
    <p:extLst>
      <p:ext uri="{BB962C8B-B14F-4D97-AF65-F5344CB8AC3E}">
        <p14:creationId xmlns:p14="http://schemas.microsoft.com/office/powerpoint/2010/main" val="1237713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52</a:t>
            </a:fld>
            <a:endParaRPr lang="cs-CZ" dirty="false"/>
          </a:p>
        </p:txBody>
      </p:sp>
    </p:spTree>
    <p:extLst>
      <p:ext uri="{BB962C8B-B14F-4D97-AF65-F5344CB8AC3E}">
        <p14:creationId xmlns:p14="http://schemas.microsoft.com/office/powerpoint/2010/main" val="171874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53</a:t>
            </a:fld>
            <a:endParaRPr lang="cs-CZ" dirty="false"/>
          </a:p>
        </p:txBody>
      </p:sp>
    </p:spTree>
    <p:extLst>
      <p:ext uri="{BB962C8B-B14F-4D97-AF65-F5344CB8AC3E}">
        <p14:creationId xmlns:p14="http://schemas.microsoft.com/office/powerpoint/2010/main" val="2323499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R="179705" algn="just">
              <a:lnSpc>
                <a:spcPct val="115000"/>
              </a:lnSpc>
              <a:spcBef>
                <a:spcPts val="600"/>
              </a:spcBef>
              <a:spcAft>
                <a:spcPts val="600"/>
              </a:spcAft>
            </a:pPr>
            <a:endParaRPr lang="cs-CZ" sz="800" dirty="false">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i="true"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cs-CZ" sz="800" i="true" dirty="false">
                <a:effectLst/>
                <a:latin typeface="Arial" panose="020B0604020202020204" pitchFamily="34" charset="0"/>
                <a:ea typeface="Times New Roman" panose="02020603050405020304" pitchFamily="18" charset="0"/>
                <a:cs typeface="Times New Roman" panose="02020603050405020304" pitchFamily="18" charset="0"/>
              </a:rPr>
              <a:t> </a:t>
            </a: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54</a:t>
            </a:fld>
            <a:endParaRPr lang="cs-CZ" dirty="false"/>
          </a:p>
        </p:txBody>
      </p:sp>
    </p:spTree>
    <p:extLst>
      <p:ext uri="{BB962C8B-B14F-4D97-AF65-F5344CB8AC3E}">
        <p14:creationId xmlns:p14="http://schemas.microsoft.com/office/powerpoint/2010/main" val="110390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endParaRPr lang="cs-CZ" sz="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58</a:t>
            </a:fld>
            <a:endParaRPr lang="cs-CZ" dirty="false"/>
          </a:p>
        </p:txBody>
      </p:sp>
    </p:spTree>
    <p:extLst>
      <p:ext uri="{BB962C8B-B14F-4D97-AF65-F5344CB8AC3E}">
        <p14:creationId xmlns:p14="http://schemas.microsoft.com/office/powerpoint/2010/main" val="2180953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59</a:t>
            </a:fld>
            <a:endParaRPr lang="cs-CZ" dirty="false"/>
          </a:p>
        </p:txBody>
      </p:sp>
    </p:spTree>
    <p:extLst>
      <p:ext uri="{BB962C8B-B14F-4D97-AF65-F5344CB8AC3E}">
        <p14:creationId xmlns:p14="http://schemas.microsoft.com/office/powerpoint/2010/main" val="591859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60</a:t>
            </a:fld>
            <a:endParaRPr lang="cs-CZ" dirty="false"/>
          </a:p>
        </p:txBody>
      </p:sp>
    </p:spTree>
    <p:extLst>
      <p:ext uri="{BB962C8B-B14F-4D97-AF65-F5344CB8AC3E}">
        <p14:creationId xmlns:p14="http://schemas.microsoft.com/office/powerpoint/2010/main" val="1033261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61</a:t>
            </a:fld>
            <a:endParaRPr lang="cs-CZ" dirty="false"/>
          </a:p>
        </p:txBody>
      </p:sp>
    </p:spTree>
    <p:extLst>
      <p:ext uri="{BB962C8B-B14F-4D97-AF65-F5344CB8AC3E}">
        <p14:creationId xmlns:p14="http://schemas.microsoft.com/office/powerpoint/2010/main" val="2280282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spcBef>
                <a:spcPts val="300"/>
              </a:spcBef>
              <a:spcAft>
                <a:spcPts val="300"/>
              </a:spcAft>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62</a:t>
            </a:fld>
            <a:endParaRPr lang="cs-CZ" dirty="false"/>
          </a:p>
        </p:txBody>
      </p:sp>
    </p:spTree>
    <p:extLst>
      <p:ext uri="{BB962C8B-B14F-4D97-AF65-F5344CB8AC3E}">
        <p14:creationId xmlns:p14="http://schemas.microsoft.com/office/powerpoint/2010/main" val="2998050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dirty="false"/>
              <a:t>Výše uvedené aktivity je nutné řešit komplexně včetně přímé práce s cílovou skupinou. </a:t>
            </a:r>
          </a:p>
          <a:p>
            <a:endParaRPr lang="cs-CZ" sz="800" dirty="false"/>
          </a:p>
          <a:p>
            <a:r>
              <a:rPr lang="cs-CZ" sz="800" dirty="false"/>
              <a:t>Zpracování a podávání insolvenčních návrhů/návrhů na oddlužení a proces mapování dluhů lze realizovat pouze v kombinaci s dalšími aktivitami. </a:t>
            </a:r>
          </a:p>
          <a:p>
            <a:endParaRPr lang="cs-CZ" sz="800" dirty="false"/>
          </a:p>
          <a:p>
            <a:r>
              <a:rPr lang="cs-CZ" sz="800" dirty="false"/>
              <a:t>V případě poskytování dluhového poradenství mimo sociální službu odborné sociální poradenství se doporučuje navázat při plánování projektu spolupráci se sociálními pracovníky obecních úřadů II. a III. typu za účelem zajištění komplexního řešení nepříznivé sociální situace klientů.</a:t>
            </a:r>
          </a:p>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65</a:t>
            </a:fld>
            <a:endParaRPr lang="cs-CZ" dirty="false"/>
          </a:p>
        </p:txBody>
      </p:sp>
    </p:spTree>
    <p:extLst>
      <p:ext uri="{BB962C8B-B14F-4D97-AF65-F5344CB8AC3E}">
        <p14:creationId xmlns:p14="http://schemas.microsoft.com/office/powerpoint/2010/main" val="33174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sz="8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a:t>
            </a:fld>
            <a:endParaRPr lang="cs-CZ" dirty="false"/>
          </a:p>
        </p:txBody>
      </p:sp>
    </p:spTree>
    <p:extLst>
      <p:ext uri="{BB962C8B-B14F-4D97-AF65-F5344CB8AC3E}">
        <p14:creationId xmlns:p14="http://schemas.microsoft.com/office/powerpoint/2010/main" val="40085458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66</a:t>
            </a:fld>
            <a:endParaRPr lang="cs-CZ" dirty="false"/>
          </a:p>
        </p:txBody>
      </p:sp>
    </p:spTree>
    <p:extLst>
      <p:ext uri="{BB962C8B-B14F-4D97-AF65-F5344CB8AC3E}">
        <p14:creationId xmlns:p14="http://schemas.microsoft.com/office/powerpoint/2010/main" val="880651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67</a:t>
            </a:fld>
            <a:endParaRPr lang="cs-CZ" dirty="false"/>
          </a:p>
        </p:txBody>
      </p:sp>
    </p:spTree>
    <p:extLst>
      <p:ext uri="{BB962C8B-B14F-4D97-AF65-F5344CB8AC3E}">
        <p14:creationId xmlns:p14="http://schemas.microsoft.com/office/powerpoint/2010/main" val="3680736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68</a:t>
            </a:fld>
            <a:endParaRPr lang="cs-CZ" dirty="false"/>
          </a:p>
        </p:txBody>
      </p:sp>
    </p:spTree>
    <p:extLst>
      <p:ext uri="{BB962C8B-B14F-4D97-AF65-F5344CB8AC3E}">
        <p14:creationId xmlns:p14="http://schemas.microsoft.com/office/powerpoint/2010/main" val="2255564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69</a:t>
            </a:fld>
            <a:endParaRPr lang="cs-CZ" dirty="false"/>
          </a:p>
        </p:txBody>
      </p:sp>
    </p:spTree>
    <p:extLst>
      <p:ext uri="{BB962C8B-B14F-4D97-AF65-F5344CB8AC3E}">
        <p14:creationId xmlns:p14="http://schemas.microsoft.com/office/powerpoint/2010/main" val="1908874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Hlavní činnosti jsou následující: </a:t>
            </a:r>
          </a:p>
          <a:p>
            <a:r>
              <a:rPr lang="cs-CZ" dirty="false"/>
              <a:t>➢ mapuje dluhy, sestavuje rodinné rozpočty, podporuje finanční plánování a hospodaření v domácnosti, </a:t>
            </a:r>
          </a:p>
          <a:p>
            <a:r>
              <a:rPr lang="cs-CZ" dirty="false"/>
              <a:t>➢ poskytuje poradenství v oblasti dluhové problematiky, </a:t>
            </a:r>
          </a:p>
          <a:p>
            <a:r>
              <a:rPr lang="cs-CZ" dirty="false"/>
              <a:t>➢ pomáhá osobám z cílové skupiny zvyšovat si svoje kompetence v oblasti práce s dluhy, </a:t>
            </a:r>
          </a:p>
          <a:p>
            <a:r>
              <a:rPr lang="cs-CZ" dirty="false"/>
              <a:t>➢ podporuje klienty při podávání insolvenčních návrhů na oddlužení, </a:t>
            </a:r>
          </a:p>
          <a:p>
            <a:r>
              <a:rPr lang="cs-CZ" dirty="false"/>
              <a:t>➢ doprovází klienty při řešení exekucí, </a:t>
            </a:r>
          </a:p>
          <a:p>
            <a:r>
              <a:rPr lang="cs-CZ" dirty="false"/>
              <a:t>➢ podporuje mimosoudní způsob řešení konfliktů, </a:t>
            </a:r>
          </a:p>
          <a:p>
            <a:r>
              <a:rPr lang="cs-CZ" dirty="false"/>
              <a:t>➢ hájí zájmy klienta na úřadech a jejich práva v rámci soudního řešení jejich sporů. </a:t>
            </a:r>
          </a:p>
          <a:p>
            <a:pPr marL="0" lvl="0" indent="0" algn="just">
              <a:spcAft>
                <a:spcPts val="1100"/>
              </a:spcAft>
              <a:buFont typeface="Symbol" panose="05050102010706020507" pitchFamily="18" charset="2"/>
              <a:buNone/>
            </a:pPr>
            <a:endParaRPr lang="cs-CZ" sz="12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70</a:t>
            </a:fld>
            <a:endParaRPr lang="cs-CZ" dirty="false"/>
          </a:p>
        </p:txBody>
      </p:sp>
    </p:spTree>
    <p:extLst>
      <p:ext uri="{BB962C8B-B14F-4D97-AF65-F5344CB8AC3E}">
        <p14:creationId xmlns:p14="http://schemas.microsoft.com/office/powerpoint/2010/main" val="5942518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dirty="false"/>
              <a:t>Hlavní činnosti jsou následující: </a:t>
            </a:r>
          </a:p>
          <a:p>
            <a:r>
              <a:rPr lang="cs-CZ" sz="800" dirty="false"/>
              <a:t>➢ poskytuje expertní činnost a/nebo odborné konzultace pro tým pracovníků projektu nebo pro osoby z cílové skupiny, </a:t>
            </a:r>
          </a:p>
          <a:p>
            <a:r>
              <a:rPr lang="cs-CZ" sz="800" dirty="false"/>
              <a:t>➢ zaměřuje se na specializovaná témata, která nejsou pokryta jinými pozicemi v rámci projektu.</a:t>
            </a:r>
          </a:p>
          <a:p>
            <a:pPr marR="179705" algn="just">
              <a:lnSpc>
                <a:spcPct val="115000"/>
              </a:lnSpc>
              <a:spcBef>
                <a:spcPts val="600"/>
              </a:spcBef>
              <a:spcAft>
                <a:spcPts val="600"/>
              </a:spcAft>
            </a:pPr>
            <a:endParaRPr lang="cs-CZ" sz="800" dirty="false">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sz="800" kern="1200" dirty="false">
              <a:solidFill>
                <a:schemeClr val="tx1"/>
              </a:solidFill>
              <a:effectLst/>
              <a:latin typeface="+mn-lt"/>
              <a:ea typeface="+mn-ea"/>
              <a:cs typeface="+mn-cs"/>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71</a:t>
            </a:fld>
            <a:endParaRPr lang="cs-CZ" dirty="false"/>
          </a:p>
        </p:txBody>
      </p:sp>
    </p:spTree>
    <p:extLst>
      <p:ext uri="{BB962C8B-B14F-4D97-AF65-F5344CB8AC3E}">
        <p14:creationId xmlns:p14="http://schemas.microsoft.com/office/powerpoint/2010/main" val="462276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75</a:t>
            </a:fld>
            <a:endParaRPr lang="cs-CZ" dirty="false">
              <a:solidFill>
                <a:prstClr val="black"/>
              </a:solidFill>
            </a:endParaRPr>
          </a:p>
        </p:txBody>
      </p:sp>
    </p:spTree>
    <p:extLst>
      <p:ext uri="{BB962C8B-B14F-4D97-AF65-F5344CB8AC3E}">
        <p14:creationId xmlns:p14="http://schemas.microsoft.com/office/powerpoint/2010/main" val="3931256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effectLst/>
                <a:latin typeface="Arial" panose="020B0604020202020204" pitchFamily="34" charset="0"/>
                <a:ea typeface="Calibri" panose="020F0502020204030204" pitchFamily="34" charset="0"/>
                <a:cs typeface="Arial" panose="020B0604020202020204" pitchFamily="34" charset="0"/>
              </a:rPr>
              <a:t>V žádosti o podporu žadatel uvede cílovou hodnotu (tj. hodnotu, která se chápe jako závazek žadatele, kterého má dosáhnout díky realizaci projektu uvedeného v žádosti o podporu) k následujícím indikátorům:</a:t>
            </a:r>
            <a:endParaRPr lang="cs-CZ" sz="1200" dirty="false">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lvl="0"/>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76</a:t>
            </a:fld>
            <a:endParaRPr lang="cs-CZ" dirty="false"/>
          </a:p>
        </p:txBody>
      </p:sp>
    </p:spTree>
    <p:extLst>
      <p:ext uri="{BB962C8B-B14F-4D97-AF65-F5344CB8AC3E}">
        <p14:creationId xmlns:p14="http://schemas.microsoft.com/office/powerpoint/2010/main" val="36812825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lvl="0"/>
            <a:r>
              <a:rPr lang="cs-CZ" dirty="false"/>
              <a:t>Cílové hodnoty je nutné rozepsat do komentáře detailně dle jednotlivých klíčových aktivit, musí být zřejmý jejich výpočet</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77</a:t>
            </a:fld>
            <a:endParaRPr lang="cs-CZ" dirty="false"/>
          </a:p>
        </p:txBody>
      </p:sp>
    </p:spTree>
    <p:extLst>
      <p:ext uri="{BB962C8B-B14F-4D97-AF65-F5344CB8AC3E}">
        <p14:creationId xmlns:p14="http://schemas.microsoft.com/office/powerpoint/2010/main" val="296072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lgn="just">
              <a:lnSpc>
                <a:spcPct val="107000"/>
              </a:lnSpc>
              <a:spcAft>
                <a:spcPts val="800"/>
              </a:spcAft>
              <a:buNone/>
            </a:pPr>
            <a:r>
              <a:rPr lang="cs-CZ" sz="1200" dirty="false">
                <a:effectLst/>
                <a:latin typeface="Arial" panose="020B0604020202020204" pitchFamily="34" charset="0"/>
                <a:ea typeface="Calibri" panose="020F0502020204030204" pitchFamily="34" charset="0"/>
                <a:cs typeface="Arial" panose="020B0604020202020204" pitchFamily="34" charset="0"/>
              </a:rPr>
              <a:t>V </a:t>
            </a:r>
            <a:r>
              <a:rPr lang="cs-CZ" sz="1200" dirty="false">
                <a:effectLst/>
                <a:highlight>
                  <a:srgbClr val="FFFF00"/>
                </a:highlight>
                <a:latin typeface="Arial" panose="020B0604020202020204" pitchFamily="34" charset="0"/>
                <a:ea typeface="Calibri" panose="020F0502020204030204" pitchFamily="34" charset="0"/>
                <a:cs typeface="Arial" panose="020B0604020202020204" pitchFamily="34" charset="0"/>
              </a:rPr>
              <a:t>případě, že projekt podporu získá, bude mít žadatel povinnost kromě indikátorů se závazkem vykazovat dosažené hodnoty pro:</a:t>
            </a:r>
          </a:p>
          <a:p>
            <a:pPr marL="342900" lvl="0" indent="-342900" algn="just">
              <a:buFont typeface="+mj-lt"/>
              <a:buAutoNum type="alphaLcParenR"/>
            </a:pPr>
            <a:r>
              <a:rPr lang="cs-CZ" sz="1200" dirty="false">
                <a:effectLst/>
                <a:highlight>
                  <a:srgbClr val="FFFF00"/>
                </a:highlight>
                <a:latin typeface="Arial" panose="020B0604020202020204" pitchFamily="34" charset="0"/>
                <a:ea typeface="Calibri" panose="020F0502020204030204" pitchFamily="34" charset="0"/>
                <a:cs typeface="Arial" panose="020B0604020202020204" pitchFamily="34" charset="0"/>
              </a:rPr>
              <a:t>všechny indikátory, které se týkají účastníků stanovené v Obecné části pravidel pro žadatele a příjemce v rámci OPZ+ </a:t>
            </a:r>
            <a:endParaRPr lang="cs-CZ" sz="1200" dirty="false">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1100"/>
              </a:spcAft>
              <a:buFont typeface="+mj-lt"/>
              <a:buAutoNum type="alphaLcParenR"/>
            </a:pPr>
            <a:r>
              <a:rPr lang="cs-CZ" sz="1200" dirty="false">
                <a:effectLst/>
                <a:highlight>
                  <a:srgbClr val="FFFF00"/>
                </a:highlight>
                <a:latin typeface="Arial" panose="020B0604020202020204" pitchFamily="34" charset="0"/>
                <a:ea typeface="Calibri" panose="020F0502020204030204" pitchFamily="34" charset="0"/>
                <a:cs typeface="Arial" panose="020B0604020202020204" pitchFamily="34" charset="0"/>
              </a:rPr>
              <a:t>indikátory z následující tabulky:</a:t>
            </a:r>
          </a:p>
          <a:p>
            <a:pPr lvl="0"/>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78</a:t>
            </a:fld>
            <a:endParaRPr lang="cs-CZ" dirty="false"/>
          </a:p>
        </p:txBody>
      </p:sp>
    </p:spTree>
    <p:extLst>
      <p:ext uri="{BB962C8B-B14F-4D97-AF65-F5344CB8AC3E}">
        <p14:creationId xmlns:p14="http://schemas.microsoft.com/office/powerpoint/2010/main" val="88573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800" b="false" i="false" u="none" strike="noStrike" baseline="0" dirty="false">
                <a:solidFill>
                  <a:srgbClr val="000000"/>
                </a:solidFill>
                <a:latin typeface="+mj-lt"/>
              </a:rPr>
              <a:t>Pravidla týkající se využití 40% paušální sazby jsou k dispozici ve Specifické části pravidel pro žadatele a příjemce v rámci OPZ+ pro projekty s přímými a nepřímými náklady a pro projekty financované s využitím paušálních sazeb (konkrétní odkaz na elektronickou verzi tohoto dokumentu viz část 10.2 této výzvy). </a:t>
            </a:r>
          </a:p>
          <a:p>
            <a:endParaRPr lang="cs-CZ" sz="800" b="false" i="false" u="none" strike="noStrike" baseline="0" dirty="false">
              <a:solidFill>
                <a:srgbClr val="000000"/>
              </a:solidFill>
              <a:latin typeface="+mj-lt"/>
            </a:endParaRP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800" dirty="false">
                <a:latin typeface="+mj-lt"/>
              </a:rPr>
              <a:t>Výdaje financované paušální sazbou příjemce prokazuje dopočtem ze skutečně vynaložených „přímých“ osobních nákladů, a to v rámci ZOR, resp. s ní předložené ŽOP</a:t>
            </a:r>
          </a:p>
          <a:p>
            <a:endParaRPr lang="cs-CZ" sz="800" dirty="false">
              <a:latin typeface="+mj-lt"/>
            </a:endParaRP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a:t>
            </a:fld>
            <a:endParaRPr lang="cs-CZ" dirty="false"/>
          </a:p>
        </p:txBody>
      </p:sp>
    </p:spTree>
    <p:extLst>
      <p:ext uri="{BB962C8B-B14F-4D97-AF65-F5344CB8AC3E}">
        <p14:creationId xmlns:p14="http://schemas.microsoft.com/office/powerpoint/2010/main" val="132455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79</a:t>
            </a:fld>
            <a:endParaRPr lang="cs-CZ" dirty="false">
              <a:solidFill>
                <a:prstClr val="black"/>
              </a:solidFill>
            </a:endParaRPr>
          </a:p>
        </p:txBody>
      </p:sp>
    </p:spTree>
    <p:extLst>
      <p:ext uri="{BB962C8B-B14F-4D97-AF65-F5344CB8AC3E}">
        <p14:creationId xmlns:p14="http://schemas.microsoft.com/office/powerpoint/2010/main" val="29995540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Partner projektu (s finančním příspěvkem nebo bez finančního příspěvku) – nejedná se o partnera městské místní akční skupiny ve smyslu člena MMAS. Jde o partnera projektu, který se podílí na realizaci některé/</a:t>
            </a:r>
            <a:r>
              <a:rPr lang="cs-CZ" dirty="false" err="true"/>
              <a:t>ých</a:t>
            </a:r>
            <a:r>
              <a:rPr lang="cs-CZ" dirty="false"/>
              <a:t> klíčových aktivit projektu a zapojuje se do přípravy žádosti o podporu. Zároveň se nejedná ani o odběratelsko-dodavatelské vztahy!</a:t>
            </a:r>
          </a:p>
          <a:p>
            <a:pPr marL="0" marR="0" lvl="0" indent="0" algn="l" defTabSz="914400" rtl="false" eaLnBrk="true" fontAlgn="auto" latinLnBrk="false" hangingPunct="true">
              <a:lnSpc>
                <a:spcPct val="100000"/>
              </a:lnSpc>
              <a:spcBef>
                <a:spcPts val="0"/>
              </a:spcBef>
              <a:spcAft>
                <a:spcPts val="0"/>
              </a:spcAft>
              <a:buClrTx/>
              <a:buSzTx/>
              <a:buFontTx/>
              <a:buNone/>
              <a:tabLst/>
              <a:defRPr/>
            </a:pPr>
            <a:endParaRPr lang="cs-CZ" dirty="false"/>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Jako partneři projektu nejsou akceptovatelné nově vzniklé subjekty. Podmínkou je 3 letá historie subjektu partnera projektu.</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dirty="false"/>
              <a:t>Při výběru partnera je nutné zohlednit jeden z hlavních principů CLLD, kterým je zaměření na lokální partnerství. Jedno z kritérií pro výběr partnerů s finančním příspěvkem se musí zaměřit na ověření, zda je daný partner z území MAS nebo je na území dané MAS aktivní. </a:t>
            </a:r>
          </a:p>
          <a:p>
            <a:endParaRPr lang="cs-CZ" dirty="false"/>
          </a:p>
          <a:p>
            <a:r>
              <a:rPr lang="cs-CZ" sz="1200" dirty="false"/>
              <a:t>Kritéria výběru:</a:t>
            </a:r>
          </a:p>
          <a:p>
            <a:endParaRPr lang="cs-CZ" sz="1200" dirty="false"/>
          </a:p>
          <a:p>
            <a:r>
              <a:rPr lang="cs-CZ" sz="1200" dirty="false"/>
              <a:t>Dle Obecných pravidel pro žadatele a příjemce povinné kritérium lokálnosti.</a:t>
            </a:r>
          </a:p>
          <a:p>
            <a:r>
              <a:rPr lang="cs-CZ" sz="1200" dirty="false"/>
              <a:t>Další kritéria mohou zohledňovat </a:t>
            </a:r>
            <a:r>
              <a:rPr lang="cs-CZ" sz="1200" dirty="false">
                <a:effectLst/>
                <a:latin typeface="Calibri" panose="020F0502020204030204" pitchFamily="34" charset="0"/>
                <a:ea typeface="Calibri" panose="020F0502020204030204" pitchFamily="34" charset="0"/>
              </a:rPr>
              <a:t>prokazatelnou práci a zkušenost s cílovou skupinou v regionu MAS, prokazatelná kvalifikovaná personální kapacita.</a:t>
            </a:r>
          </a:p>
          <a:p>
            <a:endParaRPr lang="cs-CZ" sz="1200" dirty="false">
              <a:effectLst/>
              <a:latin typeface="Calibri" panose="020F0502020204030204" pitchFamily="34" charset="0"/>
            </a:endParaRPr>
          </a:p>
          <a:p>
            <a:r>
              <a:rPr lang="cs-CZ" sz="1200" dirty="false">
                <a:effectLst/>
                <a:latin typeface="Calibri" panose="020F0502020204030204" pitchFamily="34" charset="0"/>
                <a:ea typeface="Calibri" panose="020F0502020204030204" pitchFamily="34" charset="0"/>
              </a:rPr>
              <a:t>Lze nazvat: „odborná kvalifikace a kapacita“ partnera pro realizaci projektu.</a:t>
            </a:r>
          </a:p>
          <a:p>
            <a:endParaRPr lang="cs-CZ" sz="1200" dirty="false">
              <a:effectLst/>
              <a:latin typeface="Calibri" panose="020F0502020204030204" pitchFamily="34" charset="0"/>
            </a:endParaRPr>
          </a:p>
          <a:p>
            <a:r>
              <a:rPr lang="cs-CZ" sz="1200" dirty="false">
                <a:effectLst/>
                <a:latin typeface="Calibri" panose="020F0502020204030204" pitchFamily="34" charset="0"/>
              </a:rPr>
              <a:t>Nelze akceptovat kritérium: </a:t>
            </a:r>
            <a:r>
              <a:rPr lang="cs-CZ" sz="1200" dirty="false">
                <a:effectLst/>
                <a:latin typeface="Calibri" panose="020F0502020204030204" pitchFamily="34" charset="0"/>
                <a:ea typeface="Calibri" panose="020F0502020204030204" pitchFamily="34" charset="0"/>
              </a:rPr>
              <a:t>zvýhodňující předchozí spolupráci nebo členství v MAS.</a:t>
            </a:r>
          </a:p>
          <a:p>
            <a:endParaRPr lang="cs-CZ" sz="1200" dirty="false">
              <a:effectLst/>
              <a:latin typeface="Calibri" panose="020F0502020204030204" pitchFamily="34" charset="0"/>
            </a:endParaRPr>
          </a:p>
          <a:p>
            <a:endParaRPr lang="cs-CZ" sz="1200" dirty="false">
              <a:effectLst/>
              <a:latin typeface="Calibri" panose="020F0502020204030204" pitchFamily="34" charset="0"/>
            </a:endParaRPr>
          </a:p>
          <a:p>
            <a:r>
              <a:rPr lang="cs-CZ" sz="1200" dirty="false">
                <a:effectLst/>
                <a:latin typeface="Calibri" panose="020F0502020204030204" pitchFamily="34" charset="0"/>
              </a:rPr>
              <a:t>Z výzvy:</a:t>
            </a:r>
          </a:p>
          <a:p>
            <a:pPr algn="just">
              <a:lnSpc>
                <a:spcPct val="107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Pro tuto výzvu jsou oprávněnými partnery partneři s finančním příspěvkem i partneři bez finančního příspěvku.</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Obecně může dle pravidel Operačního programu Zaměstnanost plus oprávněným </a:t>
            </a:r>
            <a:r>
              <a:rPr lang="cs-CZ" sz="1800" b="true" dirty="false">
                <a:effectLst/>
                <a:latin typeface="Arial" panose="020B0604020202020204" pitchFamily="34" charset="0"/>
                <a:ea typeface="Calibri" panose="020F0502020204030204" pitchFamily="34" charset="0"/>
                <a:cs typeface="Arial" panose="020B0604020202020204" pitchFamily="34" charset="0"/>
              </a:rPr>
              <a:t>partnerem s finančním příspěvkem</a:t>
            </a:r>
            <a:r>
              <a:rPr lang="cs-CZ" sz="1800" dirty="false">
                <a:effectLst/>
                <a:latin typeface="Arial" panose="020B0604020202020204" pitchFamily="34" charset="0"/>
                <a:ea typeface="Calibri" panose="020F0502020204030204" pitchFamily="34" charset="0"/>
                <a:cs typeface="Arial" panose="020B0604020202020204" pitchFamily="34" charset="0"/>
              </a:rPr>
              <a:t> být pouze osoba, která nepatří mezi subjekty, které se nemohou výzvy účastnit z důvodů insolvence, pokut, dluhu (viz vymezení v rámci části 3.3 této výzvy).</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Příjemce vybírá partnera s finančním příspěvkem </a:t>
            </a:r>
            <a:r>
              <a:rPr lang="cs-CZ" sz="1800" b="true" dirty="false">
                <a:effectLst/>
                <a:latin typeface="Arial" panose="020B0604020202020204" pitchFamily="34" charset="0"/>
                <a:ea typeface="Calibri" panose="020F0502020204030204" pitchFamily="34" charset="0"/>
                <a:cs typeface="Arial" panose="020B0604020202020204" pitchFamily="34" charset="0"/>
              </a:rPr>
              <a:t>transparentním výběrovým procesem</a:t>
            </a:r>
            <a:r>
              <a:rPr lang="cs-CZ" sz="1800" dirty="false">
                <a:effectLst/>
                <a:latin typeface="Arial" panose="020B0604020202020204" pitchFamily="34" charset="0"/>
                <a:ea typeface="Calibri" panose="020F0502020204030204" pitchFamily="34" charset="0"/>
                <a:cs typeface="Arial" panose="020B0604020202020204" pitchFamily="34" charset="0"/>
              </a:rPr>
              <a:t> na základě předem stanovených kritérií. Při výběru partnera je nutné zohlednit jeden z hlavních principů CLLD, kterým je </a:t>
            </a:r>
            <a:r>
              <a:rPr lang="cs-CZ" sz="1800" b="true" dirty="false">
                <a:effectLst/>
                <a:latin typeface="Arial" panose="020B0604020202020204" pitchFamily="34" charset="0"/>
                <a:ea typeface="Calibri" panose="020F0502020204030204" pitchFamily="34" charset="0"/>
                <a:cs typeface="Arial" panose="020B0604020202020204" pitchFamily="34" charset="0"/>
              </a:rPr>
              <a:t>zaměření na lokální partnerství.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Partnerem s finančním příspěvkem může být subjekt s prokazatelnou dobou trvání své existence </a:t>
            </a:r>
            <a:r>
              <a:rPr lang="cs-CZ" sz="1800" b="true"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minimálně 3 roky</a:t>
            </a:r>
            <a:r>
              <a:rPr lang="cs-CZ" sz="1800"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 před datem vyhlášení výzvy.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b="true"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Příjemce</a:t>
            </a:r>
            <a:r>
              <a:rPr lang="cs-CZ" sz="1800"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 v projektu realizovaném v partnerství s partnerem/y s finančním příspěvkem musí vlastními silami zajistit realizaci </a:t>
            </a:r>
            <a:r>
              <a:rPr lang="cs-CZ" sz="1800" b="true"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minimálně 30 % přímých nákladů projektu.</a:t>
            </a:r>
            <a:r>
              <a:rPr lang="cs-CZ" sz="1800"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35"/>
              </a:spcAft>
            </a:pPr>
            <a:r>
              <a:rPr lang="cs-CZ" sz="1800"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Nad rámec institutu partnerství je v rámci této výzvy umožněno, aby v projektu kromě externích dodavatelů figurovaly také </a:t>
            </a:r>
            <a:r>
              <a:rPr lang="cs-CZ" sz="1800" b="true"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další subjekty, </a:t>
            </a:r>
            <a:r>
              <a:rPr lang="cs-CZ" sz="1800"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které nejsou ani žadatelem, ani partnerem.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Obecné nastavení partnerství v OPZ+, včetně specifikace dalších zapojených subjektů, je uvedeno v Obecné části pravidel pro žadatele a příjemce v rámci Operačního programu Zaměstnanost plus (konkrétní odkaz na elektronickou verzi tohoto dokumentu viz část 10.2 této výzvy).</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dirty="false">
                <a:effectLst/>
                <a:latin typeface="Arial" panose="020B0604020202020204" pitchFamily="34" charset="0"/>
                <a:ea typeface="Calibri" panose="020F0502020204030204" pitchFamily="34" charset="0"/>
                <a:cs typeface="Arial" panose="020B0604020202020204" pitchFamily="34" charset="0"/>
              </a:rPr>
              <a:t>Jedno z kritérií pro výběr partnerů s finančním příspěvkem se musí zaměřit na ověření, zda je daný partner z území MMAS nebo je na území dané MMAS aktivní.</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sz="1200" dirty="false">
              <a:effectLst/>
              <a:latin typeface="Calibri" panose="020F0502020204030204" pitchFamily="34" charset="0"/>
            </a:endParaRPr>
          </a:p>
          <a:p>
            <a:r>
              <a:rPr lang="cs-CZ" sz="1200" dirty="false">
                <a:effectLst/>
                <a:latin typeface="Calibri" panose="020F0502020204030204" pitchFamily="34" charset="0"/>
              </a:rPr>
              <a:t>S partnery s finančním příspěvkem sepisuje žadatel smlouvu o partnerství (vzor ke stažení na www.esfcr.cz) a tuto smlouvu předkládá společně s první zprávou o realizaci projektu.</a:t>
            </a:r>
          </a:p>
          <a:p>
            <a:endParaRPr lang="cs-CZ" sz="1200" dirty="false"/>
          </a:p>
          <a:p>
            <a:endParaRPr lang="cs-CZ" dirty="false"/>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80</a:t>
            </a:fld>
            <a:endParaRPr lang="cs-CZ" dirty="false"/>
          </a:p>
        </p:txBody>
      </p:sp>
    </p:spTree>
    <p:extLst>
      <p:ext uri="{BB962C8B-B14F-4D97-AF65-F5344CB8AC3E}">
        <p14:creationId xmlns:p14="http://schemas.microsoft.com/office/powerpoint/2010/main" val="19025818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81</a:t>
            </a:fld>
            <a:endParaRPr lang="cs-CZ" dirty="false"/>
          </a:p>
        </p:txBody>
      </p:sp>
    </p:spTree>
    <p:extLst>
      <p:ext uri="{BB962C8B-B14F-4D97-AF65-F5344CB8AC3E}">
        <p14:creationId xmlns:p14="http://schemas.microsoft.com/office/powerpoint/2010/main" val="1994122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82</a:t>
            </a:fld>
            <a:endParaRPr lang="cs-CZ" dirty="false"/>
          </a:p>
        </p:txBody>
      </p:sp>
    </p:spTree>
    <p:extLst>
      <p:ext uri="{BB962C8B-B14F-4D97-AF65-F5344CB8AC3E}">
        <p14:creationId xmlns:p14="http://schemas.microsoft.com/office/powerpoint/2010/main" val="25658310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lnSpc>
                <a:spcPct val="107000"/>
              </a:lnSpc>
              <a:spcBef>
                <a:spcPts val="300"/>
              </a:spcBef>
              <a:spcAft>
                <a:spcPts val="300"/>
              </a:spcAft>
            </a:pPr>
            <a:r>
              <a:rPr lang="cs-CZ" sz="1800" b="true" dirty="false">
                <a:effectLst/>
                <a:latin typeface="Arial" panose="020B0604020202020204" pitchFamily="34" charset="0"/>
                <a:ea typeface="Calibri" panose="020F0502020204030204" pitchFamily="34" charset="0"/>
                <a:cs typeface="Arial" panose="020B0604020202020204" pitchFamily="34" charset="0"/>
              </a:rPr>
              <a:t>Partnerem bez finančního příspěvku</a:t>
            </a:r>
            <a:r>
              <a:rPr lang="cs-CZ" sz="1800" dirty="false">
                <a:effectLst/>
                <a:latin typeface="Arial" panose="020B0604020202020204" pitchFamily="34" charset="0"/>
                <a:ea typeface="Calibri" panose="020F0502020204030204" pitchFamily="34" charset="0"/>
                <a:cs typeface="Arial" panose="020B0604020202020204" pitchFamily="34" charset="0"/>
              </a:rPr>
              <a:t> může být právnická osoba se sídlem v EU nebo v rámci zemí, jež jsou členy Evropského sdružení volného obchodu, nebo fyzická osoba působící jako osoba samostatně výdělečně činná (resp. v zahraniční obdobně působící), která má registrované místo podnikání v EU. Fyzická osoba, která není samostatně výdělečně činná, nemůže být do projektu zapojena jako partner. </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r>
              <a:rPr lang="cs-CZ" sz="1800" dirty="false">
                <a:effectLst/>
                <a:latin typeface="Arial" panose="020B0604020202020204" pitchFamily="34" charset="0"/>
                <a:ea typeface="Calibri" panose="020F0502020204030204" pitchFamily="34" charset="0"/>
                <a:cs typeface="Arial" panose="020B0604020202020204" pitchFamily="34" charset="0"/>
              </a:rPr>
              <a:t>Organizační složky státu, ačkoli nejsou samostatnými právnickými osobami, jsou pro tento účel nahlíženy jako osoby, které mají obdobné postavení jako právnické osoby, a mohou být v pozici partnera bez finančního příspěvku.</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83</a:t>
            </a:fld>
            <a:endParaRPr lang="cs-CZ" dirty="false"/>
          </a:p>
        </p:txBody>
      </p:sp>
    </p:spTree>
    <p:extLst>
      <p:ext uri="{BB962C8B-B14F-4D97-AF65-F5344CB8AC3E}">
        <p14:creationId xmlns:p14="http://schemas.microsoft.com/office/powerpoint/2010/main" val="4480313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84</a:t>
            </a:fld>
            <a:endParaRPr lang="cs-CZ" dirty="false">
              <a:solidFill>
                <a:prstClr val="black"/>
              </a:solidFill>
            </a:endParaRPr>
          </a:p>
        </p:txBody>
      </p:sp>
    </p:spTree>
    <p:extLst>
      <p:ext uri="{BB962C8B-B14F-4D97-AF65-F5344CB8AC3E}">
        <p14:creationId xmlns:p14="http://schemas.microsoft.com/office/powerpoint/2010/main" val="16881700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latin typeface="Arial" panose="020B0604020202020204" pitchFamily="34" charset="0"/>
                <a:ea typeface="Calibri" panose="020F0502020204030204" pitchFamily="34" charset="0"/>
              </a:rPr>
              <a:t> - p</a:t>
            </a:r>
            <a:r>
              <a:rPr lang="cs-CZ" sz="1200" dirty="false">
                <a:effectLst/>
                <a:latin typeface="Arial" panose="020B0604020202020204" pitchFamily="34" charset="0"/>
                <a:ea typeface="Calibri" panose="020F0502020204030204" pitchFamily="34" charset="0"/>
              </a:rPr>
              <a:t>ravidla, jaké kategorie výdajů jsou způsobilé, jsou k dispozici ve Specifické části pravidel pro žadatele a příjemce v rámci OPZ+ pro projekty s přímými a nepřímými náklady a pro projekty financované s využitím paušálních sazeb</a:t>
            </a:r>
          </a:p>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dirty="false">
                <a:effectLst/>
                <a:latin typeface="Arial" panose="020B0604020202020204" pitchFamily="34" charset="0"/>
              </a:rPr>
              <a:t>- Osobní náklady - </a:t>
            </a:r>
            <a:r>
              <a:rPr lang="cs-CZ" dirty="false"/>
              <a:t>Pracovní smlouvy/služební poměry / DPP, DPČ – jedná se o vyčíslení všech nákladů zaměstnavatele na danou pozici, tj. včetně odvodů zaměstnavatele na sociální a zdravotní pojištění a dalších nákladů, které je zaměstnavatel povinen hradit na základě platných právních předpisů (odvody do fondu kulturních a sociálních potřeb, zákonné pojištění odpovědnosti zaměstnavatele za škodu při pracovním úrazu nebo nemoci z povolání apod.). </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85</a:t>
            </a:fld>
            <a:endParaRPr lang="cs-CZ" dirty="false"/>
          </a:p>
        </p:txBody>
      </p:sp>
    </p:spTree>
    <p:extLst>
      <p:ext uri="{BB962C8B-B14F-4D97-AF65-F5344CB8AC3E}">
        <p14:creationId xmlns:p14="http://schemas.microsoft.com/office/powerpoint/2010/main" val="15339645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86</a:t>
            </a:fld>
            <a:endParaRPr lang="cs-CZ" dirty="false"/>
          </a:p>
        </p:txBody>
      </p:sp>
    </p:spTree>
    <p:extLst>
      <p:ext uri="{BB962C8B-B14F-4D97-AF65-F5344CB8AC3E}">
        <p14:creationId xmlns:p14="http://schemas.microsoft.com/office/powerpoint/2010/main" val="28583854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sz="2000" dirty="false"/>
              <a:t>Koordinátor</a:t>
            </a:r>
          </a:p>
          <a:p>
            <a:r>
              <a:rPr lang="cs-CZ" dirty="false"/>
              <a:t>povinná pozice</a:t>
            </a:r>
          </a:p>
          <a:p>
            <a:r>
              <a:rPr lang="cs-CZ" dirty="false">
                <a:effectLst/>
                <a:latin typeface="Arial" panose="020B0604020202020204" pitchFamily="34" charset="0"/>
                <a:ea typeface="Times New Roman" panose="02020603050405020304" pitchFamily="18" charset="0"/>
              </a:rPr>
              <a:t>HPP, pracovněprávní vztah uzavřený výhradně s žadatelem (MAS)</a:t>
            </a:r>
          </a:p>
          <a:p>
            <a:r>
              <a:rPr lang="cs-CZ" dirty="false">
                <a:effectLst/>
                <a:latin typeface="Arial" panose="020B0604020202020204" pitchFamily="34" charset="0"/>
                <a:ea typeface="Times New Roman" panose="02020603050405020304" pitchFamily="18" charset="0"/>
              </a:rPr>
              <a:t>úvazek 0,5 – 1,0 podle rozsahu a náročnosti projektu</a:t>
            </a:r>
          </a:p>
          <a:p>
            <a:r>
              <a:rPr lang="cs-CZ" u="sng" dirty="false">
                <a:effectLst/>
                <a:latin typeface="Arial" panose="020B0604020202020204" pitchFamily="34" charset="0"/>
                <a:ea typeface="Times New Roman" panose="02020603050405020304" pitchFamily="18" charset="0"/>
              </a:rPr>
              <a:t>Měsíční sazba</a:t>
            </a:r>
            <a:r>
              <a:rPr lang="cs-CZ" dirty="false">
                <a:effectLst/>
                <a:latin typeface="Arial" panose="020B0604020202020204" pitchFamily="34" charset="0"/>
                <a:ea typeface="Times New Roman" panose="02020603050405020304" pitchFamily="18" charset="0"/>
              </a:rPr>
              <a:t>: viz Obvyklé mzdy/platy – pozice Hlavní manažer/vedoucí projektu/koordinátor </a:t>
            </a:r>
            <a:r>
              <a:rPr lang="it-IT" dirty="false">
                <a:hlinkClick r:id="rId3"/>
              </a:rPr>
              <a:t>Pravidla pro žadatele a příjemce - </a:t>
            </a:r>
            <a:r>
              <a:rPr lang="it-IT" dirty="false">
                <a:hlinkClick r:id="rId4"/>
              </a:rPr>
              <a:t>www.esfcr.cz</a:t>
            </a:r>
            <a:endParaRPr lang="cs-CZ" dirty="false"/>
          </a:p>
          <a:p>
            <a:pPr marL="0" lvl="1" indent="0">
              <a:lnSpc>
                <a:spcPts val="2880"/>
              </a:lnSpc>
              <a:spcBef>
                <a:spcPts val="600"/>
              </a:spcBef>
              <a:spcAft>
                <a:spcPts val="600"/>
              </a:spcAft>
              <a:buSzPct val="100000"/>
              <a:buFont typeface="Wingdings" panose="05000000000000000000" pitchFamily="2" charset="2"/>
              <a:buNone/>
            </a:pPr>
            <a:r>
              <a:rPr lang="cs-CZ" dirty="false"/>
              <a:t>Další jednotlivé pozice  jsou uvedeny v příloze č. 1 výzvy </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87</a:t>
            </a:fld>
            <a:endParaRPr lang="cs-CZ" dirty="false"/>
          </a:p>
        </p:txBody>
      </p:sp>
    </p:spTree>
    <p:extLst>
      <p:ext uri="{BB962C8B-B14F-4D97-AF65-F5344CB8AC3E}">
        <p14:creationId xmlns:p14="http://schemas.microsoft.com/office/powerpoint/2010/main" val="38161222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88</a:t>
            </a:fld>
            <a:endParaRPr lang="cs-CZ" dirty="false"/>
          </a:p>
        </p:txBody>
      </p:sp>
    </p:spTree>
    <p:extLst>
      <p:ext uri="{BB962C8B-B14F-4D97-AF65-F5344CB8AC3E}">
        <p14:creationId xmlns:p14="http://schemas.microsoft.com/office/powerpoint/2010/main" val="100826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Standardy MMAS představují soubor požadavků na institucionální a funkční nastavení MMAS definovaných Metodickým stanoviskem ministra pro místní rozvoj č. 4 k Metodickému pokynu pro využití integrovaných nástrojů a regionálních akčních plánů v programovém období 2021-2027 (MP INRAP) a Výzvou k předkládání žádostí o kontrolu dodržování standardů Městských místních akčních skupin (MMAS) pro programové období 2021–2027</a:t>
            </a:r>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7</a:t>
            </a:fld>
            <a:endParaRPr lang="cs-CZ" dirty="false"/>
          </a:p>
        </p:txBody>
      </p:sp>
    </p:spTree>
    <p:extLst>
      <p:ext uri="{BB962C8B-B14F-4D97-AF65-F5344CB8AC3E}">
        <p14:creationId xmlns:p14="http://schemas.microsoft.com/office/powerpoint/2010/main" val="38097956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89</a:t>
            </a:fld>
            <a:endParaRPr lang="cs-CZ" dirty="false">
              <a:solidFill>
                <a:prstClr val="black"/>
              </a:solidFill>
            </a:endParaRPr>
          </a:p>
        </p:txBody>
      </p:sp>
    </p:spTree>
    <p:extLst>
      <p:ext uri="{BB962C8B-B14F-4D97-AF65-F5344CB8AC3E}">
        <p14:creationId xmlns:p14="http://schemas.microsoft.com/office/powerpoint/2010/main" val="26451912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90</a:t>
            </a:fld>
            <a:endParaRPr lang="cs-CZ" dirty="false"/>
          </a:p>
        </p:txBody>
      </p:sp>
    </p:spTree>
    <p:extLst>
      <p:ext uri="{BB962C8B-B14F-4D97-AF65-F5344CB8AC3E}">
        <p14:creationId xmlns:p14="http://schemas.microsoft.com/office/powerpoint/2010/main" val="35571489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indent="0" algn="just">
              <a:buNone/>
            </a:pPr>
            <a:r>
              <a:rPr lang="cs-CZ" sz="1200" dirty="false"/>
              <a:t>6. </a:t>
            </a:r>
            <a:r>
              <a:rPr lang="cs-CZ" sz="1200" b="true" dirty="false"/>
              <a:t>Formulář Údaje o sociální službě plán </a:t>
            </a:r>
            <a:r>
              <a:rPr lang="cs-CZ" sz="1200" dirty="false"/>
              <a:t>– v případě projektu zaměřeného na podporu sociálních služeb žadatele nebo partnera s finančním příspěvkem29 (viz příloha č. 4a výzvy)</a:t>
            </a:r>
          </a:p>
          <a:p>
            <a:pPr marL="0" indent="0" algn="just">
              <a:buNone/>
            </a:pPr>
            <a:r>
              <a:rPr lang="cs-CZ" sz="1200" dirty="false">
                <a:effectLst/>
                <a:latin typeface="Arial" panose="020B0604020202020204" pitchFamily="34" charset="0"/>
                <a:ea typeface="Calibri" panose="020F0502020204030204" pitchFamily="34" charset="0"/>
              </a:rPr>
              <a:t>identifikátor služby, název služby, druh služby, forma služby, cílová skupina, místo poskytování služby, počet měsíců poskytování služby v projektu</a:t>
            </a:r>
            <a:endParaRPr lang="cs-CZ" sz="1200" dirty="false"/>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91</a:t>
            </a:fld>
            <a:endParaRPr lang="cs-CZ" dirty="false"/>
          </a:p>
        </p:txBody>
      </p:sp>
    </p:spTree>
    <p:extLst>
      <p:ext uri="{BB962C8B-B14F-4D97-AF65-F5344CB8AC3E}">
        <p14:creationId xmlns:p14="http://schemas.microsoft.com/office/powerpoint/2010/main" val="23004550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92</a:t>
            </a:fld>
            <a:endParaRPr lang="cs-CZ" dirty="false">
              <a:solidFill>
                <a:prstClr val="black"/>
              </a:solidFill>
            </a:endParaRPr>
          </a:p>
        </p:txBody>
      </p:sp>
    </p:spTree>
    <p:extLst>
      <p:ext uri="{BB962C8B-B14F-4D97-AF65-F5344CB8AC3E}">
        <p14:creationId xmlns:p14="http://schemas.microsoft.com/office/powerpoint/2010/main" val="24785766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algn="just">
              <a:lnSpc>
                <a:spcPct val="107000"/>
              </a:lnSpc>
              <a:spcAft>
                <a:spcPts val="800"/>
              </a:spcAft>
            </a:pPr>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93</a:t>
            </a:fld>
            <a:endParaRPr lang="cs-CZ" dirty="false"/>
          </a:p>
        </p:txBody>
      </p:sp>
    </p:spTree>
    <p:extLst>
      <p:ext uri="{BB962C8B-B14F-4D97-AF65-F5344CB8AC3E}">
        <p14:creationId xmlns:p14="http://schemas.microsoft.com/office/powerpoint/2010/main" val="2468324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94</a:t>
            </a:fld>
            <a:endParaRPr lang="cs-CZ" dirty="false"/>
          </a:p>
        </p:txBody>
      </p:sp>
    </p:spTree>
    <p:extLst>
      <p:ext uri="{BB962C8B-B14F-4D97-AF65-F5344CB8AC3E}">
        <p14:creationId xmlns:p14="http://schemas.microsoft.com/office/powerpoint/2010/main" val="2938149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95</a:t>
            </a:fld>
            <a:endParaRPr lang="cs-CZ" dirty="false">
              <a:solidFill>
                <a:prstClr val="black"/>
              </a:solidFill>
            </a:endParaRPr>
          </a:p>
        </p:txBody>
      </p:sp>
    </p:spTree>
    <p:extLst>
      <p:ext uri="{BB962C8B-B14F-4D97-AF65-F5344CB8AC3E}">
        <p14:creationId xmlns:p14="http://schemas.microsoft.com/office/powerpoint/2010/main" val="37931698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96</a:t>
            </a:fld>
            <a:endParaRPr lang="cs-CZ" dirty="false"/>
          </a:p>
        </p:txBody>
      </p:sp>
    </p:spTree>
    <p:extLst>
      <p:ext uri="{BB962C8B-B14F-4D97-AF65-F5344CB8AC3E}">
        <p14:creationId xmlns:p14="http://schemas.microsoft.com/office/powerpoint/2010/main" val="27065242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80645">
              <a:spcBef>
                <a:spcPts val="295"/>
              </a:spcBef>
            </a:pPr>
            <a:r>
              <a:rPr lang="cs-CZ" sz="1000" baseline="0" dirty="false">
                <a:effectLst/>
                <a:latin typeface="Arial" panose="020B0604020202020204" pitchFamily="34" charset="0"/>
                <a:ea typeface="Arial" panose="020B0604020202020204" pitchFamily="34" charset="0"/>
              </a:rPr>
              <a:t>Kritéria</a:t>
            </a:r>
            <a:r>
              <a:rPr lang="cs-CZ" sz="1000" spc="-65" baseline="0" dirty="false">
                <a:solidFill>
                  <a:srgbClr val="000000"/>
                </a:solidFill>
                <a:effectLst/>
                <a:latin typeface="Arial" panose="020B0604020202020204" pitchFamily="34" charset="0"/>
                <a:ea typeface="Arial" panose="020B0604020202020204" pitchFamily="34" charset="0"/>
              </a:rPr>
              <a:t> </a:t>
            </a:r>
            <a:r>
              <a:rPr lang="cs-CZ" sz="1000" baseline="0" dirty="false">
                <a:solidFill>
                  <a:srgbClr val="000000"/>
                </a:solidFill>
                <a:effectLst/>
                <a:latin typeface="Arial" panose="020B0604020202020204" pitchFamily="34" charset="0"/>
                <a:ea typeface="Arial" panose="020B0604020202020204" pitchFamily="34" charset="0"/>
              </a:rPr>
              <a:t>formálních</a:t>
            </a:r>
            <a:r>
              <a:rPr lang="cs-CZ" sz="1000" spc="-55" baseline="0" dirty="false">
                <a:solidFill>
                  <a:srgbClr val="000000"/>
                </a:solidFill>
                <a:effectLst/>
                <a:latin typeface="Arial" panose="020B0604020202020204" pitchFamily="34" charset="0"/>
                <a:ea typeface="Arial" panose="020B0604020202020204" pitchFamily="34" charset="0"/>
              </a:rPr>
              <a:t> </a:t>
            </a:r>
            <a:r>
              <a:rPr lang="cs-CZ" sz="1000" spc="-10" baseline="0" dirty="false">
                <a:solidFill>
                  <a:srgbClr val="000000"/>
                </a:solidFill>
                <a:effectLst/>
                <a:latin typeface="Arial" panose="020B0604020202020204" pitchFamily="34" charset="0"/>
                <a:ea typeface="Arial" panose="020B0604020202020204" pitchFamily="34" charset="0"/>
              </a:rPr>
              <a:t>náležitostí</a:t>
            </a:r>
            <a:endParaRPr lang="cs-CZ" sz="1000" baseline="0" dirty="false">
              <a:effectLst/>
              <a:latin typeface="Arial" panose="020B0604020202020204" pitchFamily="34" charset="0"/>
              <a:ea typeface="Arial" panose="020B0604020202020204" pitchFamily="34" charset="0"/>
            </a:endParaRPr>
          </a:p>
          <a:p>
            <a:pPr marL="80645">
              <a:spcBef>
                <a:spcPts val="295"/>
              </a:spcBef>
            </a:pPr>
            <a:r>
              <a:rPr lang="cs-CZ" sz="1000" baseline="0" dirty="false">
                <a:effectLst/>
                <a:latin typeface="Arial" panose="020B0604020202020204" pitchFamily="34" charset="0"/>
                <a:ea typeface="Arial" panose="020B0604020202020204" pitchFamily="34" charset="0"/>
              </a:rPr>
              <a:t>1</a:t>
            </a:r>
            <a:r>
              <a:rPr lang="cs-CZ" sz="1000" spc="-7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Úplnost</a:t>
            </a:r>
            <a:r>
              <a:rPr lang="cs-CZ" sz="1000" spc="-6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a</a:t>
            </a:r>
            <a:r>
              <a:rPr lang="cs-CZ" sz="1000" spc="-7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forma </a:t>
            </a:r>
            <a:r>
              <a:rPr lang="cs-CZ" sz="1000" spc="-10" baseline="0" dirty="false">
                <a:effectLst/>
                <a:latin typeface="Arial" panose="020B0604020202020204" pitchFamily="34" charset="0"/>
                <a:ea typeface="Arial" panose="020B0604020202020204" pitchFamily="34" charset="0"/>
              </a:rPr>
              <a:t>žádosti</a:t>
            </a:r>
            <a:endParaRPr lang="cs-CZ" sz="1000" baseline="0" dirty="false">
              <a:effectLst/>
              <a:latin typeface="Arial" panose="020B0604020202020204" pitchFamily="34" charset="0"/>
              <a:ea typeface="Arial" panose="020B0604020202020204" pitchFamily="34" charset="0"/>
            </a:endParaRPr>
          </a:p>
          <a:p>
            <a:pPr marL="80010">
              <a:spcBef>
                <a:spcPts val="295"/>
              </a:spcBef>
            </a:pPr>
            <a:r>
              <a:rPr lang="cs-CZ" sz="1000" baseline="0" dirty="false">
                <a:effectLst/>
                <a:latin typeface="Arial" panose="020B0604020202020204" pitchFamily="34" charset="0"/>
                <a:ea typeface="Arial" panose="020B0604020202020204" pitchFamily="34" charset="0"/>
              </a:rPr>
              <a:t>Obsahuje</a:t>
            </a:r>
            <a:r>
              <a:rPr lang="cs-CZ" sz="1000" spc="-4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žádost</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o</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podporu</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všechny</a:t>
            </a:r>
            <a:r>
              <a:rPr lang="cs-CZ" sz="1000" spc="-40" baseline="0" dirty="false">
                <a:effectLst/>
                <a:latin typeface="Arial" panose="020B0604020202020204" pitchFamily="34" charset="0"/>
                <a:ea typeface="Arial" panose="020B0604020202020204" pitchFamily="34" charset="0"/>
              </a:rPr>
              <a:t>: </a:t>
            </a:r>
          </a:p>
          <a:p>
            <a:pPr marL="365760" indent="-285750">
              <a:spcBef>
                <a:spcPts val="295"/>
              </a:spcBef>
              <a:buFont typeface="Arial" panose="020B0604020202020204" pitchFamily="34" charset="0"/>
              <a:buChar char="•"/>
            </a:pPr>
            <a:r>
              <a:rPr lang="cs-CZ" sz="1000" baseline="0" dirty="false">
                <a:effectLst/>
                <a:latin typeface="Arial" panose="020B0604020202020204" pitchFamily="34" charset="0"/>
                <a:ea typeface="Arial" panose="020B0604020202020204" pitchFamily="34" charset="0"/>
              </a:rPr>
              <a:t>povinné</a:t>
            </a:r>
            <a:r>
              <a:rPr lang="cs-CZ" sz="1000" spc="-35" baseline="0" dirty="false">
                <a:effectLst/>
                <a:latin typeface="Arial" panose="020B0604020202020204" pitchFamily="34" charset="0"/>
                <a:ea typeface="Arial" panose="020B0604020202020204" pitchFamily="34" charset="0"/>
              </a:rPr>
              <a:t> </a:t>
            </a:r>
            <a:r>
              <a:rPr lang="cs-CZ" sz="1000" spc="-20" baseline="0" dirty="false">
                <a:effectLst/>
                <a:latin typeface="Arial" panose="020B0604020202020204" pitchFamily="34" charset="0"/>
                <a:ea typeface="Arial" panose="020B0604020202020204" pitchFamily="34" charset="0"/>
              </a:rPr>
              <a:t>údaje </a:t>
            </a:r>
            <a:r>
              <a:rPr lang="cs-CZ" sz="1000" baseline="0" dirty="false">
                <a:effectLst/>
                <a:latin typeface="Arial" panose="020B0604020202020204" pitchFamily="34" charset="0"/>
                <a:ea typeface="Arial" panose="020B0604020202020204" pitchFamily="34" charset="0"/>
              </a:rPr>
              <a:t>i</a:t>
            </a:r>
            <a:r>
              <a:rPr lang="cs-CZ" sz="1000" spc="-30" baseline="0" dirty="false">
                <a:effectLst/>
                <a:latin typeface="Arial" panose="020B0604020202020204" pitchFamily="34" charset="0"/>
                <a:ea typeface="Arial" panose="020B0604020202020204" pitchFamily="34" charset="0"/>
              </a:rPr>
              <a:t> </a:t>
            </a:r>
          </a:p>
          <a:p>
            <a:pPr marL="365760" indent="-285750">
              <a:spcBef>
                <a:spcPts val="295"/>
              </a:spcBef>
              <a:buFont typeface="Arial" panose="020B0604020202020204" pitchFamily="34" charset="0"/>
              <a:buChar char="•"/>
            </a:pPr>
            <a:r>
              <a:rPr lang="cs-CZ" sz="1000" baseline="0" dirty="false">
                <a:effectLst/>
                <a:latin typeface="Arial" panose="020B0604020202020204" pitchFamily="34" charset="0"/>
                <a:ea typeface="Arial" panose="020B0604020202020204" pitchFamily="34" charset="0"/>
              </a:rPr>
              <a:t>přílohy</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dle</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textu</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výzvy</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k</a:t>
            </a:r>
            <a:r>
              <a:rPr lang="cs-CZ" sz="1000" spc="-1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předkládání</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žádostí</a:t>
            </a:r>
            <a:r>
              <a:rPr lang="cs-CZ" sz="1000" spc="-2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o</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podporu </a:t>
            </a:r>
          </a:p>
          <a:p>
            <a:pPr marL="365760" indent="-285750">
              <a:spcBef>
                <a:spcPts val="295"/>
              </a:spcBef>
              <a:buFont typeface="Arial" panose="020B0604020202020204" pitchFamily="34" charset="0"/>
              <a:buChar char="•"/>
            </a:pPr>
            <a:r>
              <a:rPr lang="cs-CZ" sz="1000" baseline="0" dirty="false">
                <a:effectLst/>
                <a:latin typeface="Arial" panose="020B0604020202020204" pitchFamily="34" charset="0"/>
                <a:ea typeface="Arial" panose="020B0604020202020204" pitchFamily="34" charset="0"/>
              </a:rPr>
              <a:t>povinné přílohy byly předloženy ve formě dle textu výzvy (včetně číslování příloh)?</a:t>
            </a:r>
          </a:p>
          <a:p>
            <a:pPr marL="36195">
              <a:spcBef>
                <a:spcPts val="5"/>
              </a:spcBef>
              <a:spcAft>
                <a:spcPts val="0"/>
              </a:spcAft>
            </a:pPr>
            <a:r>
              <a:rPr lang="cs-CZ" sz="1000" baseline="0" dirty="false">
                <a:effectLst/>
                <a:latin typeface="Arial" panose="020B0604020202020204" pitchFamily="34" charset="0"/>
                <a:ea typeface="Arial" panose="020B0604020202020204" pitchFamily="34" charset="0"/>
              </a:rPr>
              <a:t> Určení</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hlavního</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zdroje</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informací</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v</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žádosti</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o</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podporu:</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celá žádost, včetně příloh.</a:t>
            </a:r>
          </a:p>
          <a:p>
            <a:pPr marL="36195">
              <a:spcBef>
                <a:spcPts val="5"/>
              </a:spcBef>
              <a:spcAft>
                <a:spcPts val="0"/>
              </a:spcAft>
            </a:pPr>
            <a:endParaRPr lang="cs-CZ" sz="1000" baseline="0" dirty="false">
              <a:effectLst/>
              <a:latin typeface="Arial" panose="020B0604020202020204" pitchFamily="34" charset="0"/>
              <a:ea typeface="Arial" panose="020B0604020202020204" pitchFamily="34" charset="0"/>
            </a:endParaRPr>
          </a:p>
          <a:p>
            <a:pPr marL="36195">
              <a:spcBef>
                <a:spcPts val="5"/>
              </a:spcBef>
              <a:spcAft>
                <a:spcPts val="0"/>
              </a:spcAft>
            </a:pPr>
            <a:r>
              <a:rPr lang="cs-CZ" sz="1000" baseline="0" dirty="false">
                <a:effectLst/>
                <a:latin typeface="Arial" panose="020B0604020202020204" pitchFamily="34" charset="0"/>
                <a:ea typeface="Arial" panose="020B0604020202020204" pitchFamily="34" charset="0"/>
              </a:rPr>
              <a:t>Povinné přílohy dle výzvy  čl. 7.1 jsou:</a:t>
            </a:r>
          </a:p>
          <a:p>
            <a:pPr marL="264795" indent="-228600">
              <a:spcBef>
                <a:spcPts val="5"/>
              </a:spcBef>
              <a:spcAft>
                <a:spcPts val="0"/>
              </a:spcAft>
              <a:buAutoNum type="arabicPeriod"/>
            </a:pPr>
            <a:r>
              <a:rPr lang="cs-CZ" sz="1000" baseline="0" dirty="false"/>
              <a:t>Žadatel o podporu, který je </a:t>
            </a:r>
            <a:r>
              <a:rPr lang="cs-CZ" sz="1000" b="true" baseline="0" dirty="false"/>
              <a:t>zahraniční </a:t>
            </a:r>
            <a:r>
              <a:rPr lang="cs-CZ" sz="1000" baseline="0" dirty="false"/>
              <a:t>právnickou osobou, musí dodat údaje o svém skutečném majiteli</a:t>
            </a:r>
          </a:p>
          <a:p>
            <a:pPr marL="264795" indent="-228600">
              <a:spcBef>
                <a:spcPts val="5"/>
              </a:spcBef>
              <a:spcAft>
                <a:spcPts val="0"/>
              </a:spcAft>
              <a:buAutoNum type="arabicPeriod"/>
            </a:pPr>
            <a:r>
              <a:rPr lang="cs-CZ" sz="1000" baseline="0" dirty="false"/>
              <a:t>Žadatel o podporu, který je obchodní společností či družstvem a jehož majetek je vložen nebo částečně vložen </a:t>
            </a:r>
            <a:r>
              <a:rPr lang="cs-CZ" sz="1000" b="true" baseline="0" dirty="false"/>
              <a:t>do svěřenského fondu, </a:t>
            </a:r>
            <a:r>
              <a:rPr lang="cs-CZ" sz="1000" baseline="0" dirty="false"/>
              <a:t>je povinen doložit k žádosti o podporu statut tohoto svěřenského fondu. </a:t>
            </a:r>
          </a:p>
          <a:p>
            <a:pPr marL="264795" indent="-228600">
              <a:spcBef>
                <a:spcPts val="5"/>
              </a:spcBef>
              <a:spcAft>
                <a:spcPts val="0"/>
              </a:spcAft>
              <a:buAutoNum type="arabicPeriod"/>
            </a:pPr>
            <a:r>
              <a:rPr lang="cs-CZ" sz="1000" i="true" baseline="0" dirty="false">
                <a:solidFill>
                  <a:srgbClr val="FF0000"/>
                </a:solidFill>
                <a:highlight>
                  <a:srgbClr val="FFFF00"/>
                </a:highlight>
              </a:rPr>
              <a:t>Akční plán OPZ+ (viz příloha č. 2 výzvy), </a:t>
            </a:r>
          </a:p>
          <a:p>
            <a:pPr marL="264795" indent="-228600">
              <a:spcBef>
                <a:spcPts val="5"/>
              </a:spcBef>
              <a:spcAft>
                <a:spcPts val="0"/>
              </a:spcAft>
              <a:buAutoNum type="arabicPeriod"/>
            </a:pPr>
            <a:r>
              <a:rPr lang="cs-CZ" sz="1000" i="true" baseline="0" dirty="false">
                <a:solidFill>
                  <a:srgbClr val="FF0000"/>
                </a:solidFill>
                <a:highlight>
                  <a:srgbClr val="FFFF00"/>
                </a:highlight>
              </a:rPr>
              <a:t>Průběžný monitoring projektů CLLD (viz příloha č. 3 výzvy), VYPLŇUJE SE POUZE CÍL A CÍLOVÉ HODNOTY!!!!! Další otázky v této příloze jsou návodné pro </a:t>
            </a:r>
            <a:r>
              <a:rPr lang="cs-CZ" sz="1000" i="true" baseline="0" dirty="false" err="true">
                <a:solidFill>
                  <a:srgbClr val="FF0000"/>
                </a:solidFill>
                <a:highlight>
                  <a:srgbClr val="FFFF00"/>
                </a:highlight>
              </a:rPr>
              <a:t>ZoR</a:t>
            </a:r>
            <a:r>
              <a:rPr lang="cs-CZ" sz="1000" i="true" baseline="0" dirty="false">
                <a:solidFill>
                  <a:srgbClr val="FF0000"/>
                </a:solidFill>
                <a:highlight>
                  <a:srgbClr val="FFFF00"/>
                </a:highlight>
              </a:rPr>
              <a:t>!</a:t>
            </a:r>
          </a:p>
          <a:p>
            <a:pPr marL="264795" indent="-228600">
              <a:spcBef>
                <a:spcPts val="5"/>
              </a:spcBef>
              <a:spcAft>
                <a:spcPts val="0"/>
              </a:spcAft>
              <a:buAutoNum type="arabicPeriod"/>
            </a:pPr>
            <a:r>
              <a:rPr lang="cs-CZ" sz="1000" baseline="0" dirty="false"/>
              <a:t>Žadatel a </a:t>
            </a:r>
            <a:r>
              <a:rPr lang="cs-CZ" sz="1000" b="true" baseline="0" dirty="false"/>
              <a:t>partneři v projektu </a:t>
            </a:r>
            <a:r>
              <a:rPr lang="cs-CZ" sz="1000" baseline="0" dirty="false"/>
              <a:t>– vzorový formulář je zveřejněn na adrese: Formuláře a pokyny potřebné v rámci přípravy žádosti o podporu - www.esfcr.cz. Přílohu dokládají žadatelé o podporu, jejichž projekt bude realizován na základě principu </a:t>
            </a:r>
            <a:r>
              <a:rPr lang="cs-CZ" sz="1000" b="true" baseline="0" dirty="false"/>
              <a:t>partnerství s partnerem/y s finančním příspěvkem, POZOR vyčíslit, co jde za partnerem!</a:t>
            </a:r>
          </a:p>
          <a:p>
            <a:pPr marL="264795" indent="-228600">
              <a:spcBef>
                <a:spcPts val="5"/>
              </a:spcBef>
              <a:spcAft>
                <a:spcPts val="0"/>
              </a:spcAft>
              <a:buAutoNum type="arabicPeriod"/>
            </a:pPr>
            <a:r>
              <a:rPr lang="cs-CZ" sz="1000" baseline="0" dirty="false"/>
              <a:t>6. Formulář Údaje o </a:t>
            </a:r>
            <a:r>
              <a:rPr lang="cs-CZ" sz="1000" b="true" baseline="0" dirty="false"/>
              <a:t>sociální službě </a:t>
            </a:r>
            <a:r>
              <a:rPr lang="cs-CZ" sz="1000" baseline="0" dirty="false"/>
              <a:t>plán – v případě projektu zaměřeného na podporu sociálních služeb žadatele nebo partnera s finančním příspěvkem29 (viz příloha č. 4a výzvy)</a:t>
            </a:r>
            <a:endParaRPr lang="cs-CZ" sz="1000" baseline="0" dirty="false">
              <a:effectLst/>
              <a:latin typeface="Arial" panose="020B0604020202020204" pitchFamily="34" charset="0"/>
              <a:ea typeface="Arial" panose="020B0604020202020204" pitchFamily="34" charset="0"/>
            </a:endParaRPr>
          </a:p>
          <a:p>
            <a:pPr marL="80010">
              <a:spcBef>
                <a:spcPts val="295"/>
              </a:spcBef>
            </a:pPr>
            <a:endParaRPr lang="cs-CZ" sz="1000" baseline="0" dirty="false">
              <a:effectLst/>
              <a:latin typeface="Arial" panose="020B0604020202020204" pitchFamily="34" charset="0"/>
              <a:ea typeface="Arial" panose="020B0604020202020204" pitchFamily="34" charset="0"/>
            </a:endParaRPr>
          </a:p>
          <a:p>
            <a:pPr marL="80645">
              <a:spcBef>
                <a:spcPts val="295"/>
              </a:spcBef>
            </a:pPr>
            <a:r>
              <a:rPr lang="cs-CZ" sz="1000" baseline="0" dirty="false">
                <a:effectLst/>
                <a:latin typeface="Arial" panose="020B0604020202020204" pitchFamily="34" charset="0"/>
                <a:ea typeface="Arial" panose="020B0604020202020204" pitchFamily="34" charset="0"/>
              </a:rPr>
              <a:t>2</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Podpis</a:t>
            </a:r>
            <a:r>
              <a:rPr lang="cs-CZ" sz="1000" spc="-25" baseline="0" dirty="false">
                <a:effectLst/>
                <a:latin typeface="Arial" panose="020B0604020202020204" pitchFamily="34" charset="0"/>
                <a:ea typeface="Arial" panose="020B0604020202020204" pitchFamily="34" charset="0"/>
              </a:rPr>
              <a:t> </a:t>
            </a:r>
            <a:r>
              <a:rPr lang="cs-CZ" sz="1000" spc="-10" baseline="0" dirty="false">
                <a:effectLst/>
                <a:latin typeface="Arial" panose="020B0604020202020204" pitchFamily="34" charset="0"/>
                <a:ea typeface="Arial" panose="020B0604020202020204" pitchFamily="34" charset="0"/>
              </a:rPr>
              <a:t>žádosti</a:t>
            </a:r>
            <a:endParaRPr lang="cs-CZ" sz="1000" baseline="0" dirty="false">
              <a:effectLst/>
              <a:latin typeface="Arial" panose="020B0604020202020204" pitchFamily="34" charset="0"/>
              <a:ea typeface="Arial" panose="020B0604020202020204" pitchFamily="34" charset="0"/>
            </a:endParaRPr>
          </a:p>
          <a:p>
            <a:pPr marL="80010">
              <a:spcBef>
                <a:spcPts val="295"/>
              </a:spcBef>
            </a:pPr>
            <a:r>
              <a:rPr lang="cs-CZ" sz="1000" baseline="0" dirty="false">
                <a:effectLst/>
                <a:latin typeface="Arial" panose="020B0604020202020204" pitchFamily="34" charset="0"/>
                <a:ea typeface="Arial" panose="020B0604020202020204" pitchFamily="34" charset="0"/>
              </a:rPr>
              <a:t>Je</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žádost</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o</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podporu</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podepsána</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statutárním</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zástupcem žadatele (resp. oprávněnou osobou)?</a:t>
            </a:r>
          </a:p>
          <a:p>
            <a:pPr marL="36195">
              <a:spcBef>
                <a:spcPts val="5"/>
              </a:spcBef>
              <a:spcAft>
                <a:spcPts val="0"/>
              </a:spcAft>
            </a:pPr>
            <a:r>
              <a:rPr lang="cs-CZ" sz="1000" baseline="0" dirty="false">
                <a:effectLst/>
                <a:latin typeface="Arial" panose="020B0604020202020204" pitchFamily="34" charset="0"/>
                <a:ea typeface="Arial" panose="020B0604020202020204" pitchFamily="34" charset="0"/>
              </a:rPr>
              <a:t> Určení</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hlavního</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zdroje</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informací</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v</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žádosti</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o</a:t>
            </a:r>
            <a:r>
              <a:rPr lang="cs-CZ" sz="1000" spc="-30" baseline="0" dirty="false">
                <a:effectLst/>
                <a:latin typeface="Arial" panose="020B0604020202020204" pitchFamily="34" charset="0"/>
                <a:ea typeface="Arial" panose="020B0604020202020204" pitchFamily="34" charset="0"/>
              </a:rPr>
              <a:t> </a:t>
            </a:r>
            <a:r>
              <a:rPr lang="cs-CZ" sz="1000" spc="-10" baseline="0" dirty="false">
                <a:effectLst/>
                <a:latin typeface="Arial" panose="020B0604020202020204" pitchFamily="34" charset="0"/>
                <a:ea typeface="Arial" panose="020B0604020202020204" pitchFamily="34" charset="0"/>
              </a:rPr>
              <a:t>podporu: </a:t>
            </a:r>
            <a:r>
              <a:rPr lang="cs-CZ" sz="1000" baseline="0" dirty="false">
                <a:effectLst/>
                <a:latin typeface="Arial" panose="020B0604020202020204" pitchFamily="34" charset="0"/>
                <a:ea typeface="Arial" panose="020B0604020202020204" pitchFamily="34" charset="0"/>
              </a:rPr>
              <a:t>„Subjekty</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projektu“</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a</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„Žádost</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o</a:t>
            </a:r>
            <a:r>
              <a:rPr lang="cs-CZ" sz="1000" spc="-40" baseline="0" dirty="false">
                <a:effectLst/>
                <a:latin typeface="Arial" panose="020B0604020202020204" pitchFamily="34" charset="0"/>
                <a:ea typeface="Arial" panose="020B0604020202020204" pitchFamily="34" charset="0"/>
              </a:rPr>
              <a:t> </a:t>
            </a:r>
            <a:r>
              <a:rPr lang="cs-CZ" sz="1000" spc="-10" baseline="0" dirty="false">
                <a:effectLst/>
                <a:latin typeface="Arial" panose="020B0604020202020204" pitchFamily="34" charset="0"/>
                <a:ea typeface="Arial" panose="020B0604020202020204" pitchFamily="34" charset="0"/>
              </a:rPr>
              <a:t>podporu“.</a:t>
            </a:r>
          </a:p>
          <a:p>
            <a:pPr marL="36195">
              <a:spcBef>
                <a:spcPts val="5"/>
              </a:spcBef>
              <a:spcAft>
                <a:spcPts val="0"/>
              </a:spcAft>
            </a:pPr>
            <a:r>
              <a:rPr lang="cs-CZ" sz="1000" spc="-10" baseline="0" dirty="false">
                <a:effectLst/>
                <a:latin typeface="Arial" panose="020B0604020202020204" pitchFamily="34" charset="0"/>
                <a:ea typeface="Arial" panose="020B0604020202020204" pitchFamily="34" charset="0"/>
              </a:rPr>
              <a:t>Pokud podepisuje někdo jiný než </a:t>
            </a:r>
            <a:r>
              <a:rPr lang="cs-CZ" sz="1000" spc="-10" baseline="0" dirty="false" err="true">
                <a:effectLst/>
                <a:latin typeface="Arial" panose="020B0604020202020204" pitchFamily="34" charset="0"/>
                <a:ea typeface="Arial" panose="020B0604020202020204" pitchFamily="34" charset="0"/>
              </a:rPr>
              <a:t>signátář</a:t>
            </a:r>
            <a:r>
              <a:rPr lang="cs-CZ" sz="1000" spc="-10" baseline="0" dirty="false">
                <a:effectLst/>
                <a:latin typeface="Arial" panose="020B0604020202020204" pitchFamily="34" charset="0"/>
                <a:ea typeface="Arial" panose="020B0604020202020204" pitchFamily="34" charset="0"/>
              </a:rPr>
              <a:t>, nutno zadat plnou moc.</a:t>
            </a:r>
          </a:p>
          <a:p>
            <a:pPr marL="36195">
              <a:spcBef>
                <a:spcPts val="5"/>
              </a:spcBef>
              <a:spcAft>
                <a:spcPts val="0"/>
              </a:spcAft>
            </a:pPr>
            <a:r>
              <a:rPr lang="cs-CZ" sz="1000" spc="-10" baseline="0" dirty="false">
                <a:effectLst/>
                <a:latin typeface="Arial" panose="020B0604020202020204" pitchFamily="34" charset="0"/>
                <a:ea typeface="Arial" panose="020B0604020202020204" pitchFamily="34" charset="0"/>
              </a:rPr>
              <a:t>Plná moc elektronicky (zmocnitel podepsat v systému) nebo tištěná v </a:t>
            </a:r>
            <a:r>
              <a:rPr lang="cs-CZ" sz="1000" spc="-10" baseline="0" dirty="false" err="true">
                <a:effectLst/>
                <a:latin typeface="Arial" panose="020B0604020202020204" pitchFamily="34" charset="0"/>
                <a:ea typeface="Arial" panose="020B0604020202020204" pitchFamily="34" charset="0"/>
              </a:rPr>
              <a:t>pdf</a:t>
            </a:r>
            <a:r>
              <a:rPr lang="cs-CZ" sz="1000" spc="-10" baseline="0" dirty="false">
                <a:effectLst/>
                <a:latin typeface="Arial" panose="020B0604020202020204" pitchFamily="34" charset="0"/>
                <a:ea typeface="Arial" panose="020B0604020202020204" pitchFamily="34" charset="0"/>
              </a:rPr>
              <a:t> (ověřená notářky, podepsaná). Plné moci uložit do záložky PLNÉ MOCI ((Ne dokumenty).</a:t>
            </a:r>
            <a:endParaRPr lang="cs-CZ" sz="1000" baseline="0" dirty="false">
              <a:effectLst/>
              <a:latin typeface="Arial" panose="020B0604020202020204" pitchFamily="34" charset="0"/>
              <a:ea typeface="Arial" panose="020B0604020202020204" pitchFamily="34" charset="0"/>
            </a:endParaRPr>
          </a:p>
          <a:p>
            <a:pPr marL="80010">
              <a:spcBef>
                <a:spcPts val="295"/>
              </a:spcBef>
            </a:pPr>
            <a:endParaRPr lang="cs-CZ" sz="1000" baseline="0" dirty="false">
              <a:effectLst/>
              <a:latin typeface="Arial" panose="020B0604020202020204" pitchFamily="34" charset="0"/>
              <a:ea typeface="Arial" panose="020B0604020202020204" pitchFamily="34" charset="0"/>
            </a:endParaRPr>
          </a:p>
          <a:p>
            <a:pPr marL="80645">
              <a:spcBef>
                <a:spcPts val="295"/>
              </a:spcBef>
            </a:pPr>
            <a:r>
              <a:rPr lang="cs-CZ" sz="1000" baseline="0" dirty="false">
                <a:effectLst/>
                <a:latin typeface="Arial" panose="020B0604020202020204" pitchFamily="34" charset="0"/>
                <a:ea typeface="Arial" panose="020B0604020202020204" pitchFamily="34" charset="0"/>
              </a:rPr>
              <a:t>3</a:t>
            </a:r>
            <a:r>
              <a:rPr lang="cs-CZ" sz="1000" spc="-7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Úplnost</a:t>
            </a:r>
            <a:r>
              <a:rPr lang="cs-CZ" sz="1000" spc="-6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a</a:t>
            </a:r>
            <a:r>
              <a:rPr lang="cs-CZ" sz="1000" spc="-7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forma akčního plánu</a:t>
            </a:r>
          </a:p>
          <a:p>
            <a:pPr marL="80010" marR="106045">
              <a:spcBef>
                <a:spcPts val="295"/>
              </a:spcBef>
              <a:spcAft>
                <a:spcPts val="0"/>
              </a:spcAft>
            </a:pPr>
            <a:r>
              <a:rPr lang="cs-CZ" sz="1000" baseline="0" dirty="false">
                <a:effectLst/>
                <a:latin typeface="Arial" panose="020B0604020202020204" pitchFamily="34" charset="0"/>
                <a:ea typeface="Arial" panose="020B0604020202020204" pitchFamily="34" charset="0"/>
              </a:rPr>
              <a:t>Obsahuje akční plán všechny povinné údaje i přílohy dle textu</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výzvy</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MMR</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k</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předkládání</a:t>
            </a:r>
            <a:r>
              <a:rPr lang="cs-CZ" sz="1000" spc="-2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akčních</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plánů</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a</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akční</a:t>
            </a:r>
            <a:r>
              <a:rPr lang="cs-CZ" sz="1000" spc="-2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plán a jeho povinné přílohy byly předloženy ve formě dle textu výzvy MMR k předkládání akčních plánů?</a:t>
            </a:r>
          </a:p>
          <a:p>
            <a:pPr marL="36195">
              <a:spcBef>
                <a:spcPts val="15"/>
              </a:spcBef>
              <a:spcAft>
                <a:spcPts val="0"/>
              </a:spcAft>
            </a:pPr>
            <a:r>
              <a:rPr lang="cs-CZ" sz="1000" baseline="0" dirty="false">
                <a:effectLst/>
                <a:latin typeface="Arial" panose="020B0604020202020204" pitchFamily="34" charset="0"/>
                <a:ea typeface="Arial" panose="020B0604020202020204" pitchFamily="34" charset="0"/>
              </a:rPr>
              <a:t> Určení</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hlavního</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zdroje</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informací</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v</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žádosti</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o</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podporu: příloha „Akční plán“.</a:t>
            </a:r>
          </a:p>
          <a:p>
            <a:pPr marL="80010">
              <a:spcBef>
                <a:spcPts val="295"/>
              </a:spcBef>
            </a:pPr>
            <a:endParaRPr lang="cs-CZ" sz="1000" baseline="0" dirty="false">
              <a:effectLst/>
              <a:latin typeface="Arial" panose="020B0604020202020204" pitchFamily="34" charset="0"/>
              <a:ea typeface="Arial" panose="020B0604020202020204" pitchFamily="34" charset="0"/>
            </a:endParaRPr>
          </a:p>
          <a:p>
            <a:pPr marL="80645">
              <a:spcBef>
                <a:spcPts val="295"/>
              </a:spcBef>
            </a:pPr>
            <a:r>
              <a:rPr lang="cs-CZ" sz="1000" baseline="0" dirty="false">
                <a:effectLst/>
                <a:latin typeface="Arial" panose="020B0604020202020204" pitchFamily="34" charset="0"/>
                <a:ea typeface="Arial" panose="020B0604020202020204" pitchFamily="34" charset="0"/>
              </a:rPr>
              <a:t>4</a:t>
            </a:r>
            <a:r>
              <a:rPr lang="cs-CZ" sz="1000" spc="-7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Podpis</a:t>
            </a:r>
            <a:r>
              <a:rPr lang="cs-CZ" sz="1000" spc="-7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akčního </a:t>
            </a:r>
            <a:r>
              <a:rPr lang="cs-CZ" sz="1000" spc="-10" baseline="0" dirty="false">
                <a:effectLst/>
                <a:latin typeface="Arial" panose="020B0604020202020204" pitchFamily="34" charset="0"/>
                <a:ea typeface="Arial" panose="020B0604020202020204" pitchFamily="34" charset="0"/>
              </a:rPr>
              <a:t>plánu</a:t>
            </a:r>
            <a:endParaRPr lang="cs-CZ" sz="1000" baseline="0" dirty="false">
              <a:effectLst/>
              <a:latin typeface="Arial" panose="020B0604020202020204" pitchFamily="34" charset="0"/>
              <a:ea typeface="Arial" panose="020B0604020202020204" pitchFamily="34" charset="0"/>
            </a:endParaRPr>
          </a:p>
          <a:p>
            <a:pPr marL="80010">
              <a:spcBef>
                <a:spcPts val="295"/>
              </a:spcBef>
            </a:pPr>
            <a:r>
              <a:rPr lang="cs-CZ" sz="1000" baseline="0" dirty="false">
                <a:effectLst/>
                <a:latin typeface="Arial" panose="020B0604020202020204" pitchFamily="34" charset="0"/>
                <a:ea typeface="Arial" panose="020B0604020202020204" pitchFamily="34" charset="0"/>
              </a:rPr>
              <a:t>Je</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akční</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plán</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podepsán</a:t>
            </a:r>
            <a:r>
              <a:rPr lang="cs-CZ" sz="1000" spc="-2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statutárním</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zástupcem</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MAS</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(resp. oprávněnou osobou)?</a:t>
            </a:r>
          </a:p>
          <a:p>
            <a:pPr marL="36195">
              <a:spcBef>
                <a:spcPts val="5"/>
              </a:spcBef>
              <a:spcAft>
                <a:spcPts val="0"/>
              </a:spcAft>
            </a:pPr>
            <a:r>
              <a:rPr lang="cs-CZ" sz="1000" baseline="0" dirty="false">
                <a:effectLst/>
                <a:latin typeface="Arial" panose="020B0604020202020204" pitchFamily="34" charset="0"/>
                <a:ea typeface="Arial" panose="020B0604020202020204" pitchFamily="34" charset="0"/>
              </a:rPr>
              <a:t> Určení</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hlavního</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zdroje</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informací</a:t>
            </a:r>
            <a:r>
              <a:rPr lang="cs-CZ" sz="1000" spc="-35"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v</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žádosti</a:t>
            </a:r>
            <a:r>
              <a:rPr lang="cs-CZ" sz="1000" spc="-4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o</a:t>
            </a:r>
            <a:r>
              <a:rPr lang="cs-CZ" sz="1000" spc="-30" baseline="0" dirty="false">
                <a:effectLst/>
                <a:latin typeface="Arial" panose="020B0604020202020204" pitchFamily="34" charset="0"/>
                <a:ea typeface="Arial" panose="020B0604020202020204" pitchFamily="34" charset="0"/>
              </a:rPr>
              <a:t> </a:t>
            </a:r>
            <a:r>
              <a:rPr lang="cs-CZ" sz="1000" baseline="0" dirty="false">
                <a:effectLst/>
                <a:latin typeface="Arial" panose="020B0604020202020204" pitchFamily="34" charset="0"/>
                <a:ea typeface="Arial" panose="020B0604020202020204" pitchFamily="34" charset="0"/>
              </a:rPr>
              <a:t>podporu: příloha „Akční plán“.</a:t>
            </a:r>
          </a:p>
          <a:p>
            <a:pPr marL="80010">
              <a:spcBef>
                <a:spcPts val="295"/>
              </a:spcBef>
            </a:pPr>
            <a:endParaRPr lang="cs-CZ" sz="1000" baseline="0" dirty="false">
              <a:effectLst/>
              <a:latin typeface="Arial" panose="020B0604020202020204" pitchFamily="34" charset="0"/>
              <a:ea typeface="Arial" panose="020B0604020202020204" pitchFamily="34" charset="0"/>
            </a:endParaRPr>
          </a:p>
          <a:p>
            <a:endParaRPr lang="cs-CZ" sz="1000" baseline="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97</a:t>
            </a:fld>
            <a:endParaRPr lang="cs-CZ" dirty="false"/>
          </a:p>
        </p:txBody>
      </p:sp>
    </p:spTree>
    <p:extLst>
      <p:ext uri="{BB962C8B-B14F-4D97-AF65-F5344CB8AC3E}">
        <p14:creationId xmlns:p14="http://schemas.microsoft.com/office/powerpoint/2010/main" val="28210424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80645">
              <a:spcBef>
                <a:spcPts val="270"/>
              </a:spcBef>
              <a:spcAft>
                <a:spcPts val="0"/>
              </a:spcAft>
            </a:pPr>
            <a:r>
              <a:rPr lang="cs-CZ" sz="1200" b="true" baseline="0" dirty="false">
                <a:solidFill>
                  <a:srgbClr val="000000"/>
                </a:solidFill>
                <a:effectLst/>
                <a:latin typeface="Arial" panose="020B0604020202020204" pitchFamily="34" charset="0"/>
                <a:ea typeface="Arial" panose="020B0604020202020204" pitchFamily="34" charset="0"/>
              </a:rPr>
              <a:t>Kritéria</a:t>
            </a:r>
            <a:r>
              <a:rPr lang="cs-CZ" sz="1200" b="true" spc="-70" baseline="0" dirty="false">
                <a:solidFill>
                  <a:srgbClr val="000000"/>
                </a:solidFill>
                <a:effectLst/>
                <a:latin typeface="Arial" panose="020B0604020202020204" pitchFamily="34" charset="0"/>
                <a:ea typeface="Arial" panose="020B0604020202020204" pitchFamily="34" charset="0"/>
              </a:rPr>
              <a:t> </a:t>
            </a:r>
            <a:r>
              <a:rPr lang="cs-CZ" sz="1200" b="true" spc="-10" baseline="0" dirty="false">
                <a:solidFill>
                  <a:srgbClr val="000000"/>
                </a:solidFill>
                <a:effectLst/>
                <a:latin typeface="Arial" panose="020B0604020202020204" pitchFamily="34" charset="0"/>
                <a:ea typeface="Arial" panose="020B0604020202020204" pitchFamily="34" charset="0"/>
              </a:rPr>
              <a:t>přijatelnosti</a:t>
            </a:r>
            <a:endParaRPr lang="cs-CZ" sz="1200" baseline="0" dirty="false">
              <a:effectLst/>
              <a:latin typeface="Arial" panose="020B0604020202020204" pitchFamily="34" charset="0"/>
              <a:ea typeface="Arial" panose="020B0604020202020204" pitchFamily="34" charset="0"/>
            </a:endParaRPr>
          </a:p>
          <a:p>
            <a:pPr marL="80645" marR="240665">
              <a:spcBef>
                <a:spcPts val="295"/>
              </a:spcBef>
              <a:spcAft>
                <a:spcPts val="0"/>
              </a:spcAft>
            </a:pPr>
            <a:r>
              <a:rPr lang="cs-CZ" sz="1200" baseline="0" dirty="false">
                <a:effectLst/>
                <a:latin typeface="Arial" panose="020B0604020202020204" pitchFamily="34" charset="0"/>
                <a:ea typeface="Arial" panose="020B0604020202020204" pitchFamily="34" charset="0"/>
              </a:rPr>
              <a:t>1</a:t>
            </a:r>
            <a:r>
              <a:rPr lang="cs-CZ" sz="1200" spc="-7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Oprávněnost </a:t>
            </a:r>
            <a:r>
              <a:rPr lang="cs-CZ" sz="1200" spc="-10" baseline="0" dirty="false">
                <a:effectLst/>
                <a:latin typeface="Arial" panose="020B0604020202020204" pitchFamily="34" charset="0"/>
                <a:ea typeface="Arial" panose="020B0604020202020204" pitchFamily="34" charset="0"/>
              </a:rPr>
              <a:t>žadatele</a:t>
            </a:r>
            <a:endParaRPr lang="cs-CZ" sz="1200" baseline="0" dirty="false">
              <a:effectLst/>
              <a:latin typeface="Arial" panose="020B0604020202020204" pitchFamily="34" charset="0"/>
              <a:ea typeface="Arial" panose="020B0604020202020204" pitchFamily="34" charset="0"/>
            </a:endParaRPr>
          </a:p>
          <a:p>
            <a:pPr marL="80010">
              <a:spcBef>
                <a:spcPts val="295"/>
              </a:spcBef>
            </a:pPr>
            <a:r>
              <a:rPr lang="cs-CZ" sz="1200" baseline="0" dirty="false">
                <a:effectLst/>
                <a:latin typeface="Arial" panose="020B0604020202020204" pitchFamily="34" charset="0"/>
                <a:ea typeface="Arial" panose="020B0604020202020204" pitchFamily="34" charset="0"/>
              </a:rPr>
              <a:t>Splňuje</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žadatel</a:t>
            </a:r>
            <a:r>
              <a:rPr lang="cs-CZ" sz="1200" spc="-5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definici</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oprávněného</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žadatele</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vymezeného ve výzvě k předkládání žádostí o podporu?</a:t>
            </a:r>
          </a:p>
          <a:p>
            <a:pPr marL="36195">
              <a:spcBef>
                <a:spcPts val="5"/>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Určení</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hlavního</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zdroje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informací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1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podporu:</a:t>
            </a:r>
            <a:r>
              <a:rPr lang="cs-CZ" sz="1200" spc="-45" baseline="0" dirty="false">
                <a:effectLst/>
                <a:latin typeface="Arial" panose="020B0604020202020204" pitchFamily="34" charset="0"/>
                <a:ea typeface="Arial" panose="020B0604020202020204" pitchFamily="34" charset="0"/>
              </a:rPr>
              <a:t> </a:t>
            </a:r>
            <a:r>
              <a:rPr lang="cs-CZ" sz="1200" spc="-20" baseline="0" dirty="false">
                <a:effectLst/>
                <a:latin typeface="Arial" panose="020B0604020202020204" pitchFamily="34" charset="0"/>
                <a:ea typeface="Arial" panose="020B0604020202020204" pitchFamily="34" charset="0"/>
              </a:rPr>
              <a:t>část  </a:t>
            </a:r>
            <a:r>
              <a:rPr lang="cs-CZ" sz="1200" baseline="0" dirty="false">
                <a:effectLst/>
                <a:latin typeface="Arial" panose="020B0604020202020204" pitchFamily="34" charset="0"/>
                <a:ea typeface="Arial" panose="020B0604020202020204" pitchFamily="34" charset="0"/>
              </a:rPr>
              <a:t>„Subjekty</a:t>
            </a:r>
            <a:r>
              <a:rPr lang="cs-CZ" sz="1200" spc="-60"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projektu“.</a:t>
            </a:r>
            <a:endParaRPr lang="cs-CZ" sz="1200" baseline="0" dirty="false">
              <a:effectLst/>
              <a:latin typeface="Arial" panose="020B0604020202020204" pitchFamily="34" charset="0"/>
              <a:ea typeface="Arial" panose="020B0604020202020204" pitchFamily="34" charset="0"/>
            </a:endParaRPr>
          </a:p>
          <a:p>
            <a:pPr marL="80645">
              <a:spcBef>
                <a:spcPts val="295"/>
              </a:spcBef>
            </a:pPr>
            <a:endParaRPr lang="cs-CZ" sz="1200" baseline="0" dirty="false">
              <a:effectLst/>
              <a:latin typeface="Arial" panose="020B0604020202020204" pitchFamily="34" charset="0"/>
              <a:ea typeface="Arial" panose="020B0604020202020204" pitchFamily="34" charset="0"/>
            </a:endParaRPr>
          </a:p>
          <a:p>
            <a:pPr marL="80645">
              <a:spcBef>
                <a:spcPts val="295"/>
              </a:spcBef>
            </a:pPr>
            <a:r>
              <a:rPr lang="cs-CZ" sz="1200" baseline="0" dirty="false">
                <a:effectLst/>
                <a:latin typeface="Arial" panose="020B0604020202020204" pitchFamily="34" charset="0"/>
                <a:ea typeface="Arial" panose="020B0604020202020204" pitchFamily="34" charset="0"/>
              </a:rPr>
              <a:t>2</a:t>
            </a:r>
            <a:r>
              <a:rPr lang="cs-CZ" sz="1200" spc="-15"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Partnerství</a:t>
            </a:r>
            <a:endParaRPr lang="cs-CZ" sz="1200" baseline="0" dirty="false">
              <a:effectLst/>
              <a:latin typeface="Arial" panose="020B0604020202020204" pitchFamily="34" charset="0"/>
              <a:ea typeface="Arial" panose="020B0604020202020204" pitchFamily="34" charset="0"/>
            </a:endParaRPr>
          </a:p>
          <a:p>
            <a:pPr marL="80010">
              <a:spcBef>
                <a:spcPts val="295"/>
              </a:spcBef>
            </a:pPr>
            <a:r>
              <a:rPr lang="cs-CZ" sz="1200" baseline="0" dirty="false">
                <a:effectLst/>
                <a:latin typeface="Arial" panose="020B0604020202020204" pitchFamily="34" charset="0"/>
                <a:ea typeface="Arial" panose="020B0604020202020204" pitchFamily="34" charset="0"/>
              </a:rPr>
              <a:t>Odpovídá</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partnerství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projektu</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pravidlům</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OPZ+</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a:t>
            </a:r>
            <a:r>
              <a:rPr lang="cs-CZ" sz="1200" spc="-40" baseline="0" dirty="false">
                <a:effectLst/>
                <a:latin typeface="Arial" panose="020B0604020202020204" pitchFamily="34" charset="0"/>
                <a:ea typeface="Arial" panose="020B0604020202020204" pitchFamily="34" charset="0"/>
              </a:rPr>
              <a:t> </a:t>
            </a:r>
            <a:r>
              <a:rPr lang="cs-CZ" sz="1200" spc="-25" baseline="0" dirty="false">
                <a:effectLst/>
                <a:latin typeface="Arial" panose="020B0604020202020204" pitchFamily="34" charset="0"/>
                <a:ea typeface="Arial" panose="020B0604020202020204" pitchFamily="34" charset="0"/>
              </a:rPr>
              <a:t>je </a:t>
            </a:r>
            <a:r>
              <a:rPr lang="cs-CZ" sz="1200" baseline="0" dirty="false">
                <a:effectLst/>
                <a:latin typeface="Arial" panose="020B0604020202020204" pitchFamily="34" charset="0"/>
                <a:ea typeface="Arial" panose="020B0604020202020204" pitchFamily="34" charset="0"/>
              </a:rPr>
              <a:t>v</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souladu</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textem</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výzvy</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k</a:t>
            </a:r>
            <a:r>
              <a:rPr lang="cs-CZ" sz="1200" spc="-2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předkládání</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žádostí</a:t>
            </a:r>
            <a:r>
              <a:rPr lang="cs-CZ" sz="1200" spc="-2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40"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podporu?</a:t>
            </a:r>
            <a:endParaRPr lang="cs-CZ" sz="1200" baseline="0" dirty="false">
              <a:effectLst/>
              <a:latin typeface="Arial" panose="020B0604020202020204" pitchFamily="34" charset="0"/>
              <a:ea typeface="Arial" panose="020B0604020202020204" pitchFamily="34" charset="0"/>
            </a:endParaRPr>
          </a:p>
          <a:p>
            <a:pPr marL="36195">
              <a:spcBef>
                <a:spcPts val="295"/>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Určení</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hlavního</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zdroje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informací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podporu:</a:t>
            </a:r>
            <a:r>
              <a:rPr lang="cs-CZ" sz="1200" spc="-45" baseline="0" dirty="false">
                <a:effectLst/>
                <a:latin typeface="Arial" panose="020B0604020202020204" pitchFamily="34" charset="0"/>
                <a:ea typeface="Arial" panose="020B0604020202020204" pitchFamily="34" charset="0"/>
              </a:rPr>
              <a:t> </a:t>
            </a:r>
            <a:r>
              <a:rPr lang="cs-CZ" sz="1200" spc="-20" baseline="0" dirty="false">
                <a:effectLst/>
                <a:latin typeface="Arial" panose="020B0604020202020204" pitchFamily="34" charset="0"/>
                <a:ea typeface="Arial" panose="020B0604020202020204" pitchFamily="34" charset="0"/>
              </a:rPr>
              <a:t>část </a:t>
            </a:r>
            <a:r>
              <a:rPr lang="cs-CZ" sz="1200" baseline="0" dirty="false">
                <a:effectLst/>
                <a:latin typeface="Arial" panose="020B0604020202020204" pitchFamily="34" charset="0"/>
                <a:ea typeface="Arial" panose="020B0604020202020204" pitchFamily="34" charset="0"/>
              </a:rPr>
              <a:t>„Subjekty</a:t>
            </a:r>
            <a:r>
              <a:rPr lang="cs-CZ" sz="1200" spc="-60"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projektu“.</a:t>
            </a:r>
          </a:p>
          <a:p>
            <a:pPr marL="36195">
              <a:spcBef>
                <a:spcPts val="295"/>
              </a:spcBef>
              <a:spcAft>
                <a:spcPts val="0"/>
              </a:spcAft>
            </a:pPr>
            <a:r>
              <a:rPr lang="cs-CZ" sz="1200" spc="-10" baseline="0" dirty="false">
                <a:effectLst/>
                <a:latin typeface="Arial" panose="020B0604020202020204" pitchFamily="34" charset="0"/>
                <a:ea typeface="Arial" panose="020B0604020202020204" pitchFamily="34" charset="0"/>
              </a:rPr>
              <a:t>POZOR na podmínku, aby měl partner 3 roky existence. </a:t>
            </a:r>
            <a:endParaRPr lang="cs-CZ" sz="1200" baseline="0" dirty="false">
              <a:effectLst/>
              <a:latin typeface="Arial" panose="020B0604020202020204" pitchFamily="34" charset="0"/>
              <a:ea typeface="Arial" panose="020B0604020202020204" pitchFamily="34" charset="0"/>
            </a:endParaRPr>
          </a:p>
          <a:p>
            <a:pPr marL="80010">
              <a:spcBef>
                <a:spcPts val="295"/>
              </a:spcBef>
            </a:pPr>
            <a:endParaRPr lang="cs-CZ" sz="1200" baseline="0" dirty="false">
              <a:effectLst/>
              <a:latin typeface="Arial" panose="020B0604020202020204" pitchFamily="34" charset="0"/>
              <a:ea typeface="Arial" panose="020B0604020202020204" pitchFamily="34" charset="0"/>
            </a:endParaRPr>
          </a:p>
          <a:p>
            <a:pPr marL="80645">
              <a:spcBef>
                <a:spcPts val="295"/>
              </a:spcBef>
            </a:pPr>
            <a:r>
              <a:rPr lang="cs-CZ" sz="1200" baseline="0" dirty="false">
                <a:effectLst/>
                <a:latin typeface="Arial" panose="020B0604020202020204" pitchFamily="34" charset="0"/>
                <a:ea typeface="Arial" panose="020B0604020202020204" pitchFamily="34" charset="0"/>
              </a:rPr>
              <a:t>3</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Cílové</a:t>
            </a:r>
            <a:r>
              <a:rPr lang="cs-CZ" sz="1200" spc="-25"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skupiny</a:t>
            </a:r>
            <a:endParaRPr lang="cs-CZ" sz="1200" baseline="0" dirty="false">
              <a:effectLst/>
              <a:latin typeface="Arial" panose="020B0604020202020204" pitchFamily="34" charset="0"/>
              <a:ea typeface="Arial" panose="020B0604020202020204" pitchFamily="34" charset="0"/>
            </a:endParaRPr>
          </a:p>
          <a:p>
            <a:pPr marL="80010" marR="319405">
              <a:spcBef>
                <a:spcPts val="295"/>
              </a:spcBef>
              <a:spcAft>
                <a:spcPts val="0"/>
              </a:spcAft>
            </a:pPr>
            <a:r>
              <a:rPr lang="cs-CZ" sz="1200" baseline="0" dirty="false">
                <a:effectLst/>
                <a:latin typeface="Arial" panose="020B0604020202020204" pitchFamily="34" charset="0"/>
                <a:ea typeface="Arial" panose="020B0604020202020204" pitchFamily="34" charset="0"/>
              </a:rPr>
              <a:t>Jsou</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cílové</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skupiny</a:t>
            </a:r>
            <a:r>
              <a:rPr lang="cs-CZ" sz="1200" spc="-2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zásadě</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2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souladu</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a:t>
            </a:r>
            <a:r>
              <a:rPr lang="cs-CZ" sz="1200" spc="-1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textem</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výzvy k předkládání žádostí o podporu?</a:t>
            </a:r>
          </a:p>
          <a:p>
            <a:pPr marL="36195">
              <a:spcBef>
                <a:spcPts val="5"/>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Vysvětlení výrazu v zásadě: V případě, že není splněna podmínka</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souladu</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výzvy</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část</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cílové</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skupiny</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 tuto situaci je možné ošetřit podmínkou poskytnutí podpory na projekt (tj. podmínkou úpravy žádosti před vydáním právního aktu) tak, že nedojde k zásadní změně projektu, lze toto kritérium vyhodnotit jako splněné.</a:t>
            </a:r>
          </a:p>
          <a:p>
            <a:pPr marL="36195">
              <a:spcBef>
                <a:spcPts val="15"/>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Určení</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hlavního</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zdroje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informací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podporu:</a:t>
            </a:r>
            <a:r>
              <a:rPr lang="cs-CZ" sz="1200" spc="-45" baseline="0" dirty="false">
                <a:effectLst/>
                <a:latin typeface="Arial" panose="020B0604020202020204" pitchFamily="34" charset="0"/>
                <a:ea typeface="Arial" panose="020B0604020202020204" pitchFamily="34" charset="0"/>
              </a:rPr>
              <a:t> </a:t>
            </a:r>
            <a:r>
              <a:rPr lang="cs-CZ" sz="1200" spc="-20" baseline="0" dirty="false">
                <a:effectLst/>
                <a:latin typeface="Arial" panose="020B0604020202020204" pitchFamily="34" charset="0"/>
                <a:ea typeface="Arial" panose="020B0604020202020204" pitchFamily="34" charset="0"/>
              </a:rPr>
              <a:t>část </a:t>
            </a:r>
            <a:r>
              <a:rPr lang="cs-CZ" sz="1200" baseline="0" dirty="false">
                <a:effectLst/>
                <a:latin typeface="Arial" panose="020B0604020202020204" pitchFamily="34" charset="0"/>
                <a:ea typeface="Arial" panose="020B0604020202020204" pitchFamily="34" charset="0"/>
              </a:rPr>
              <a:t>„Cílová</a:t>
            </a:r>
            <a:r>
              <a:rPr lang="cs-CZ" sz="1200" spc="-65"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skupina“.</a:t>
            </a:r>
            <a:endParaRPr lang="cs-CZ" sz="1200" baseline="0" dirty="false">
              <a:effectLst/>
              <a:latin typeface="Arial" panose="020B0604020202020204" pitchFamily="34" charset="0"/>
              <a:ea typeface="Arial" panose="020B0604020202020204" pitchFamily="34" charset="0"/>
            </a:endParaRPr>
          </a:p>
          <a:p>
            <a:pPr marL="80645" marR="134620">
              <a:spcBef>
                <a:spcPts val="295"/>
              </a:spcBef>
              <a:spcAft>
                <a:spcPts val="0"/>
              </a:spcAft>
            </a:pPr>
            <a:br>
              <a:rPr lang="cs-CZ" sz="1200" baseline="0" dirty="false">
                <a:effectLst/>
                <a:latin typeface="Arial" panose="020B0604020202020204" pitchFamily="34" charset="0"/>
                <a:ea typeface="Arial" panose="020B0604020202020204" pitchFamily="34" charset="0"/>
              </a:rPr>
            </a:br>
            <a:r>
              <a:rPr lang="cs-CZ" sz="1200" baseline="0" dirty="false">
                <a:effectLst/>
                <a:latin typeface="Arial" panose="020B0604020202020204" pitchFamily="34" charset="0"/>
                <a:ea typeface="Arial" panose="020B0604020202020204" pitchFamily="34" charset="0"/>
              </a:rPr>
              <a:t>4 Celkové způsobilé</a:t>
            </a:r>
            <a:r>
              <a:rPr lang="cs-CZ" sz="1200" spc="-7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výdaje</a:t>
            </a:r>
          </a:p>
          <a:p>
            <a:pPr marL="80010">
              <a:spcBef>
                <a:spcPts val="295"/>
              </a:spcBef>
            </a:pPr>
            <a:r>
              <a:rPr lang="cs-CZ" sz="1200" baseline="0" dirty="false">
                <a:effectLst/>
                <a:latin typeface="Arial" panose="020B0604020202020204" pitchFamily="34" charset="0"/>
                <a:ea typeface="Arial" panose="020B0604020202020204" pitchFamily="34" charset="0"/>
              </a:rPr>
              <a:t>Jsou celkové způsobilé výdaje projektu v rozmezí stanoveném</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ve</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výzvě</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k</a:t>
            </a:r>
            <a:r>
              <a:rPr lang="cs-CZ" sz="1200" spc="-2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předkládání</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žádostí</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podporu?</a:t>
            </a:r>
          </a:p>
          <a:p>
            <a:pPr marL="36195">
              <a:spcBef>
                <a:spcPts val="5"/>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Určení</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hlavního</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zdroje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informací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podporu:</a:t>
            </a:r>
            <a:r>
              <a:rPr lang="cs-CZ" sz="1200" spc="-45" baseline="0" dirty="false">
                <a:effectLst/>
                <a:latin typeface="Arial" panose="020B0604020202020204" pitchFamily="34" charset="0"/>
                <a:ea typeface="Arial" panose="020B0604020202020204" pitchFamily="34" charset="0"/>
              </a:rPr>
              <a:t> </a:t>
            </a:r>
            <a:r>
              <a:rPr lang="cs-CZ" sz="1200" spc="-20" baseline="0" dirty="false">
                <a:effectLst/>
                <a:latin typeface="Arial" panose="020B0604020202020204" pitchFamily="34" charset="0"/>
                <a:ea typeface="Arial" panose="020B0604020202020204" pitchFamily="34" charset="0"/>
              </a:rPr>
              <a:t>část</a:t>
            </a:r>
            <a:r>
              <a:rPr lang="cs-CZ" sz="1200" spc="0"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„Rozpočet</a:t>
            </a:r>
            <a:r>
              <a:rPr lang="cs-CZ" sz="1200" spc="10"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projektu“.</a:t>
            </a:r>
            <a:endParaRPr lang="cs-CZ" sz="1200" baseline="0" dirty="false">
              <a:effectLst/>
              <a:latin typeface="Arial" panose="020B0604020202020204" pitchFamily="34" charset="0"/>
              <a:ea typeface="Arial" panose="020B0604020202020204" pitchFamily="34" charset="0"/>
            </a:endParaRPr>
          </a:p>
          <a:p>
            <a:pPr marL="80645">
              <a:spcBef>
                <a:spcPts val="295"/>
              </a:spcBef>
            </a:pPr>
            <a:endParaRPr lang="cs-CZ" sz="1200" baseline="0" dirty="false">
              <a:effectLst/>
              <a:latin typeface="Arial" panose="020B0604020202020204" pitchFamily="34" charset="0"/>
              <a:ea typeface="Arial" panose="020B0604020202020204" pitchFamily="34" charset="0"/>
            </a:endParaRPr>
          </a:p>
          <a:p>
            <a:pPr marL="80645">
              <a:spcBef>
                <a:spcPts val="295"/>
              </a:spcBef>
            </a:pPr>
            <a:r>
              <a:rPr lang="cs-CZ" sz="1200" baseline="0" dirty="false">
                <a:effectLst/>
                <a:latin typeface="Arial" panose="020B0604020202020204" pitchFamily="34" charset="0"/>
                <a:ea typeface="Arial" panose="020B0604020202020204" pitchFamily="34" charset="0"/>
              </a:rPr>
              <a:t>5</a:t>
            </a:r>
            <a:r>
              <a:rPr lang="cs-CZ" sz="1200" spc="-15"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Aktivity</a:t>
            </a:r>
            <a:endParaRPr lang="cs-CZ" sz="1200" baseline="0" dirty="false">
              <a:effectLst/>
              <a:latin typeface="Arial" panose="020B0604020202020204" pitchFamily="34" charset="0"/>
              <a:ea typeface="Arial" panose="020B0604020202020204" pitchFamily="34" charset="0"/>
            </a:endParaRPr>
          </a:p>
          <a:p>
            <a:pPr marL="80010" marR="489585">
              <a:spcBef>
                <a:spcPts val="295"/>
              </a:spcBef>
              <a:spcAft>
                <a:spcPts val="0"/>
              </a:spcAft>
            </a:pPr>
            <a:r>
              <a:rPr lang="cs-CZ" sz="1200" baseline="0" dirty="false">
                <a:effectLst/>
                <a:latin typeface="Arial" panose="020B0604020202020204" pitchFamily="34" charset="0"/>
                <a:ea typeface="Arial" panose="020B0604020202020204" pitchFamily="34" charset="0"/>
              </a:rPr>
              <a:t>Jsou</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plánované</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aktivity</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projektu</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zásadě</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souladu s textem výzvy k předkládání žádostí o podporu?</a:t>
            </a:r>
          </a:p>
          <a:p>
            <a:pPr marL="36195">
              <a:spcBef>
                <a:spcPts val="5"/>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Vysvětlení výrazu v zásadě: V případě, že není splněna podmínka souladu žádosti a výzvy pro část aktivit a tuto situaci</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je</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možné</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ošetřit</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podmínkou</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poskytnutí</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podpory</a:t>
            </a:r>
            <a:r>
              <a:rPr lang="cs-CZ" sz="1200" spc="-2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na projekt (tj. podmínkou úpravy žádosti před vydáním právního</a:t>
            </a:r>
            <a:r>
              <a:rPr lang="cs-CZ" sz="1200" spc="-1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aktu)</a:t>
            </a:r>
            <a:r>
              <a:rPr lang="cs-CZ" sz="1200" spc="-2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tak,</a:t>
            </a:r>
            <a:r>
              <a:rPr lang="cs-CZ" sz="1200" spc="-2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že</a:t>
            </a:r>
            <a:r>
              <a:rPr lang="cs-CZ" sz="1200" spc="-1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nedojde</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k zásadní</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změně</a:t>
            </a:r>
            <a:r>
              <a:rPr lang="cs-CZ" sz="1200" spc="-1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projektu, lze toto kritérium vyhodnotit jako splněné.</a:t>
            </a:r>
          </a:p>
          <a:p>
            <a:pPr marL="36195">
              <a:spcBef>
                <a:spcPts val="10"/>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Určení</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hlavního</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zdroje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informací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podporu:</a:t>
            </a:r>
            <a:r>
              <a:rPr lang="cs-CZ" sz="1200" spc="-45"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části </a:t>
            </a:r>
            <a:r>
              <a:rPr lang="cs-CZ" sz="1200" baseline="0" dirty="false">
                <a:effectLst/>
                <a:latin typeface="Arial" panose="020B0604020202020204" pitchFamily="34" charset="0"/>
                <a:ea typeface="Arial" panose="020B0604020202020204" pitchFamily="34" charset="0"/>
              </a:rPr>
              <a:t>„Popis</a:t>
            </a:r>
            <a:r>
              <a:rPr lang="cs-CZ" sz="1200" spc="-5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projektu“,</a:t>
            </a:r>
            <a:r>
              <a:rPr lang="cs-CZ" sz="1200" spc="-5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„Cílová</a:t>
            </a:r>
            <a:r>
              <a:rPr lang="cs-CZ" sz="1200" spc="-5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skupina“,</a:t>
            </a:r>
            <a:r>
              <a:rPr lang="cs-CZ" sz="1200" spc="-5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„Klíčové</a:t>
            </a:r>
            <a:r>
              <a:rPr lang="cs-CZ" sz="1200" spc="-45"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aktivity“.</a:t>
            </a:r>
            <a:endParaRPr lang="cs-CZ" sz="1200" baseline="0" dirty="false">
              <a:effectLst/>
              <a:latin typeface="Arial" panose="020B0604020202020204" pitchFamily="34" charset="0"/>
              <a:ea typeface="Arial" panose="020B0604020202020204" pitchFamily="34" charset="0"/>
            </a:endParaRPr>
          </a:p>
          <a:p>
            <a:pPr marL="80645" marR="290195">
              <a:spcBef>
                <a:spcPts val="295"/>
              </a:spcBef>
              <a:spcAft>
                <a:spcPts val="0"/>
              </a:spcAft>
            </a:pPr>
            <a:endParaRPr lang="cs-CZ" sz="1200" baseline="0" dirty="false">
              <a:effectLst/>
              <a:latin typeface="Arial" panose="020B0604020202020204" pitchFamily="34" charset="0"/>
              <a:ea typeface="Arial" panose="020B0604020202020204" pitchFamily="34" charset="0"/>
            </a:endParaRPr>
          </a:p>
          <a:p>
            <a:pPr marL="80645" marR="290195">
              <a:spcBef>
                <a:spcPts val="295"/>
              </a:spcBef>
              <a:spcAft>
                <a:spcPts val="0"/>
              </a:spcAft>
            </a:pPr>
            <a:r>
              <a:rPr lang="cs-CZ" sz="1200" baseline="0" dirty="false">
                <a:effectLst/>
                <a:latin typeface="Arial" panose="020B0604020202020204" pitchFamily="34" charset="0"/>
                <a:ea typeface="Arial" panose="020B0604020202020204" pitchFamily="34" charset="0"/>
              </a:rPr>
              <a:t>6</a:t>
            </a:r>
            <a:r>
              <a:rPr lang="cs-CZ" sz="1200" spc="-7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Horizontální </a:t>
            </a:r>
            <a:r>
              <a:rPr lang="cs-CZ" sz="1200" spc="-10" baseline="0" dirty="false">
                <a:effectLst/>
                <a:latin typeface="Arial" panose="020B0604020202020204" pitchFamily="34" charset="0"/>
                <a:ea typeface="Arial" panose="020B0604020202020204" pitchFamily="34" charset="0"/>
              </a:rPr>
              <a:t>principy</a:t>
            </a:r>
            <a:endParaRPr lang="cs-CZ" sz="1200" baseline="0" dirty="false">
              <a:effectLst/>
              <a:latin typeface="Arial" panose="020B0604020202020204" pitchFamily="34" charset="0"/>
              <a:ea typeface="Arial" panose="020B0604020202020204" pitchFamily="34" charset="0"/>
            </a:endParaRPr>
          </a:p>
          <a:p>
            <a:pPr marL="80010">
              <a:spcBef>
                <a:spcPts val="295"/>
              </a:spcBef>
            </a:pPr>
            <a:r>
              <a:rPr lang="cs-CZ" sz="1200" baseline="0" dirty="false">
                <a:effectLst/>
                <a:latin typeface="Arial" panose="020B0604020202020204" pitchFamily="34" charset="0"/>
                <a:ea typeface="Arial" panose="020B0604020202020204" pitchFamily="34" charset="0"/>
              </a:rPr>
              <a:t>Lze</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vyloučit</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negativní</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dopad</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na</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horizontální</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principy</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OPZ+ (Rovnost</a:t>
            </a:r>
            <a:r>
              <a:rPr lang="cs-CZ" sz="1200" spc="-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žen a</a:t>
            </a:r>
            <a:r>
              <a:rPr lang="cs-CZ" sz="1200" spc="-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mužů,</a:t>
            </a:r>
            <a:r>
              <a:rPr lang="cs-CZ" sz="1200" spc="-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nediskriminace a</a:t>
            </a:r>
            <a:r>
              <a:rPr lang="cs-CZ" sz="1200" spc="-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udržitelný rozvoj)?</a:t>
            </a:r>
          </a:p>
          <a:p>
            <a:pPr marL="36195">
              <a:spcBef>
                <a:spcPts val="5"/>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Určení</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hlavního</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zdroje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informací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podporu:</a:t>
            </a:r>
            <a:r>
              <a:rPr lang="cs-CZ" sz="1200" spc="-45"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části </a:t>
            </a:r>
            <a:r>
              <a:rPr lang="cs-CZ" sz="1200" baseline="0" dirty="false">
                <a:effectLst/>
                <a:latin typeface="Arial" panose="020B0604020202020204" pitchFamily="34" charset="0"/>
                <a:ea typeface="Arial" panose="020B0604020202020204" pitchFamily="34" charset="0"/>
              </a:rPr>
              <a:t>„Popis</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projektu“</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„Klíčové</a:t>
            </a:r>
            <a:r>
              <a:rPr lang="cs-CZ" sz="1200" spc="-30"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aktivity“.</a:t>
            </a:r>
            <a:endParaRPr lang="cs-CZ" sz="1200" baseline="0" dirty="false">
              <a:effectLst/>
              <a:latin typeface="Arial" panose="020B0604020202020204" pitchFamily="34" charset="0"/>
              <a:ea typeface="Arial" panose="020B0604020202020204" pitchFamily="34" charset="0"/>
            </a:endParaRPr>
          </a:p>
          <a:p>
            <a:pPr marL="80645" marR="240665">
              <a:spcBef>
                <a:spcPts val="295"/>
              </a:spcBef>
              <a:spcAft>
                <a:spcPts val="0"/>
              </a:spcAft>
            </a:pPr>
            <a:endParaRPr lang="cs-CZ" sz="1200" baseline="0" dirty="false">
              <a:effectLst/>
              <a:latin typeface="Arial" panose="020B0604020202020204" pitchFamily="34" charset="0"/>
              <a:ea typeface="Arial" panose="020B0604020202020204" pitchFamily="34" charset="0"/>
            </a:endParaRPr>
          </a:p>
          <a:p>
            <a:pPr marL="80645" marR="240665">
              <a:spcBef>
                <a:spcPts val="295"/>
              </a:spcBef>
              <a:spcAft>
                <a:spcPts val="0"/>
              </a:spcAft>
            </a:pPr>
            <a:r>
              <a:rPr lang="cs-CZ" sz="1200" baseline="0" dirty="false">
                <a:effectLst/>
                <a:latin typeface="Arial" panose="020B0604020202020204" pitchFamily="34" charset="0"/>
                <a:ea typeface="Arial" panose="020B0604020202020204" pitchFamily="34" charset="0"/>
              </a:rPr>
              <a:t>7 Trestní </a:t>
            </a:r>
            <a:r>
              <a:rPr lang="cs-CZ" sz="1200" spc="-10" baseline="0" dirty="false">
                <a:effectLst/>
                <a:latin typeface="Arial" panose="020B0604020202020204" pitchFamily="34" charset="0"/>
                <a:ea typeface="Arial" panose="020B0604020202020204" pitchFamily="34" charset="0"/>
              </a:rPr>
              <a:t>bezúhonnost</a:t>
            </a:r>
            <a:endParaRPr lang="cs-CZ" sz="1200" baseline="0" dirty="false">
              <a:effectLst/>
              <a:latin typeface="Arial" panose="020B0604020202020204" pitchFamily="34" charset="0"/>
              <a:ea typeface="Arial" panose="020B0604020202020204" pitchFamily="34" charset="0"/>
            </a:endParaRPr>
          </a:p>
          <a:p>
            <a:pPr marL="80010">
              <a:spcBef>
                <a:spcPts val="295"/>
              </a:spcBef>
            </a:pPr>
            <a:r>
              <a:rPr lang="cs-CZ" sz="1200" baseline="0" dirty="false">
                <a:effectLst/>
                <a:latin typeface="Arial" panose="020B0604020202020204" pitchFamily="34" charset="0"/>
                <a:ea typeface="Arial" panose="020B0604020202020204" pitchFamily="34" charset="0"/>
              </a:rPr>
              <a:t>Je</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statutární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zástupce</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žadatele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trestně</a:t>
            </a:r>
            <a:r>
              <a:rPr lang="cs-CZ" sz="1200" spc="-35"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bezúhonný?</a:t>
            </a:r>
            <a:r>
              <a:rPr lang="cs-CZ" sz="1200" b="false" spc="-10" baseline="0" dirty="false">
                <a:effectLst/>
                <a:latin typeface="Arial" panose="020B0604020202020204" pitchFamily="34" charset="0"/>
                <a:ea typeface="Arial" panose="020B0604020202020204" pitchFamily="34" charset="0"/>
              </a:rPr>
              <a:t> </a:t>
            </a: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případě,</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že</a:t>
            </a:r>
            <a:r>
              <a:rPr lang="cs-CZ" sz="1200" spc="-2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žadatel</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má</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více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statutárních</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zástupců,</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je podmínka splněna pro všechny z nich)?</a:t>
            </a:r>
          </a:p>
          <a:p>
            <a:pPr marL="36195">
              <a:spcBef>
                <a:spcPts val="15"/>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Určení</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hlavního</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zdroje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informací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podporu:</a:t>
            </a:r>
            <a:r>
              <a:rPr lang="cs-CZ" sz="1200" spc="-45" baseline="0" dirty="false">
                <a:effectLst/>
                <a:latin typeface="Arial" panose="020B0604020202020204" pitchFamily="34" charset="0"/>
                <a:ea typeface="Arial" panose="020B0604020202020204" pitchFamily="34" charset="0"/>
              </a:rPr>
              <a:t> </a:t>
            </a:r>
            <a:r>
              <a:rPr lang="cs-CZ" sz="1200" spc="-20" baseline="0" dirty="false">
                <a:effectLst/>
                <a:latin typeface="Arial" panose="020B0604020202020204" pitchFamily="34" charset="0"/>
                <a:ea typeface="Arial" panose="020B0604020202020204" pitchFamily="34" charset="0"/>
              </a:rPr>
              <a:t>část </a:t>
            </a:r>
            <a:r>
              <a:rPr lang="cs-CZ" sz="1200" baseline="0" dirty="false">
                <a:effectLst/>
                <a:latin typeface="Arial" panose="020B0604020202020204" pitchFamily="34" charset="0"/>
                <a:ea typeface="Arial" panose="020B0604020202020204" pitchFamily="34" charset="0"/>
              </a:rPr>
              <a:t>„Subjekty</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projektu“</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„Čestné</a:t>
            </a:r>
            <a:r>
              <a:rPr lang="cs-CZ" sz="1200" spc="-40"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prohlášení“.</a:t>
            </a:r>
            <a:endParaRPr lang="cs-CZ" sz="1200" baseline="0" dirty="false">
              <a:effectLst/>
              <a:latin typeface="Arial" panose="020B0604020202020204" pitchFamily="34" charset="0"/>
              <a:ea typeface="Arial" panose="020B0604020202020204" pitchFamily="34" charset="0"/>
            </a:endParaRPr>
          </a:p>
          <a:p>
            <a:pPr marL="80645" marR="55880">
              <a:spcBef>
                <a:spcPts val="295"/>
              </a:spcBef>
              <a:spcAft>
                <a:spcPts val="0"/>
              </a:spcAft>
            </a:pPr>
            <a:endParaRPr lang="cs-CZ" sz="1200" baseline="0" dirty="false">
              <a:effectLst/>
              <a:latin typeface="Arial" panose="020B0604020202020204" pitchFamily="34" charset="0"/>
              <a:ea typeface="Arial" panose="020B0604020202020204" pitchFamily="34" charset="0"/>
            </a:endParaRPr>
          </a:p>
          <a:p>
            <a:pPr marL="80645" marR="55880">
              <a:spcBef>
                <a:spcPts val="295"/>
              </a:spcBef>
              <a:spcAft>
                <a:spcPts val="0"/>
              </a:spcAft>
            </a:pPr>
            <a:r>
              <a:rPr lang="cs-CZ" sz="1200" baseline="0" dirty="false">
                <a:effectLst/>
                <a:latin typeface="Arial" panose="020B0604020202020204" pitchFamily="34" charset="0"/>
                <a:ea typeface="Arial" panose="020B0604020202020204" pitchFamily="34" charset="0"/>
              </a:rPr>
              <a:t>8</a:t>
            </a:r>
            <a:r>
              <a:rPr lang="cs-CZ" sz="1200" spc="-7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Soulad</a:t>
            </a:r>
            <a:r>
              <a:rPr lang="cs-CZ" sz="1200" spc="-7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projektu s CLLD</a:t>
            </a:r>
          </a:p>
          <a:p>
            <a:pPr marL="80010">
              <a:spcBef>
                <a:spcPts val="295"/>
              </a:spcBef>
            </a:pPr>
            <a:r>
              <a:rPr lang="cs-CZ" sz="1200" baseline="0" dirty="false">
                <a:effectLst/>
                <a:latin typeface="Arial" panose="020B0604020202020204" pitchFamily="34" charset="0"/>
                <a:ea typeface="Arial" panose="020B0604020202020204" pitchFamily="34" charset="0"/>
              </a:rPr>
              <a:t>Je</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cíl</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projektu</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2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souladu</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a:t>
            </a:r>
            <a:r>
              <a:rPr lang="cs-CZ" sz="1200" spc="-1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cíli</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akčního</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plánu</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CLLD</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(s</a:t>
            </a:r>
            <a:r>
              <a:rPr lang="cs-CZ" sz="1200" spc="-1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cílem příslušného opatření programového rámce OPZ+)?</a:t>
            </a:r>
          </a:p>
          <a:p>
            <a:pPr marL="36195">
              <a:spcBef>
                <a:spcPts val="35"/>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Určení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hlavního</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zdroje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informací</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30"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podporu: </a:t>
            </a:r>
            <a:r>
              <a:rPr lang="cs-CZ" sz="1200" baseline="0" dirty="false">
                <a:effectLst/>
                <a:latin typeface="Arial" panose="020B0604020202020204" pitchFamily="34" charset="0"/>
                <a:ea typeface="Arial" panose="020B0604020202020204" pitchFamily="34" charset="0"/>
              </a:rPr>
              <a:t>„Popis</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projektu“</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příloha</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„Akční</a:t>
            </a:r>
            <a:r>
              <a:rPr lang="cs-CZ" sz="1200" spc="-45" baseline="0" dirty="false">
                <a:effectLst/>
                <a:latin typeface="Arial" panose="020B0604020202020204" pitchFamily="34" charset="0"/>
                <a:ea typeface="Arial" panose="020B0604020202020204" pitchFamily="34" charset="0"/>
              </a:rPr>
              <a:t> </a:t>
            </a:r>
            <a:r>
              <a:rPr lang="cs-CZ" sz="1200" spc="-20" baseline="0" dirty="false">
                <a:effectLst/>
                <a:latin typeface="Arial" panose="020B0604020202020204" pitchFamily="34" charset="0"/>
                <a:ea typeface="Arial" panose="020B0604020202020204" pitchFamily="34" charset="0"/>
              </a:rPr>
              <a:t>plán“</a:t>
            </a:r>
            <a:endParaRPr lang="cs-CZ" sz="1200" baseline="0" dirty="false">
              <a:effectLst/>
              <a:latin typeface="Arial" panose="020B0604020202020204" pitchFamily="34" charset="0"/>
              <a:ea typeface="Arial" panose="020B0604020202020204" pitchFamily="34" charset="0"/>
            </a:endParaRPr>
          </a:p>
          <a:p>
            <a:pPr marL="80645" marR="480695">
              <a:spcBef>
                <a:spcPts val="295"/>
              </a:spcBef>
              <a:spcAft>
                <a:spcPts val="0"/>
              </a:spcAft>
            </a:pPr>
            <a:endParaRPr lang="cs-CZ" sz="1200" baseline="0" dirty="false">
              <a:effectLst/>
              <a:latin typeface="Arial" panose="020B0604020202020204" pitchFamily="34" charset="0"/>
              <a:ea typeface="Arial" panose="020B0604020202020204" pitchFamily="34" charset="0"/>
            </a:endParaRPr>
          </a:p>
          <a:p>
            <a:pPr marL="80645" marR="480695">
              <a:spcBef>
                <a:spcPts val="295"/>
              </a:spcBef>
              <a:spcAft>
                <a:spcPts val="0"/>
              </a:spcAft>
            </a:pPr>
            <a:r>
              <a:rPr lang="cs-CZ" sz="1200" baseline="0" dirty="false">
                <a:effectLst/>
                <a:latin typeface="Arial" panose="020B0604020202020204" pitchFamily="34" charset="0"/>
                <a:ea typeface="Arial" panose="020B0604020202020204" pitchFamily="34" charset="0"/>
              </a:rPr>
              <a:t>9</a:t>
            </a:r>
            <a:r>
              <a:rPr lang="cs-CZ" sz="1200" spc="-7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Finanční </a:t>
            </a:r>
            <a:r>
              <a:rPr lang="cs-CZ" sz="1200" spc="-10" baseline="0" dirty="false">
                <a:effectLst/>
                <a:latin typeface="Arial" panose="020B0604020202020204" pitchFamily="34" charset="0"/>
                <a:ea typeface="Arial" panose="020B0604020202020204" pitchFamily="34" charset="0"/>
              </a:rPr>
              <a:t>alokace – nerelevantní pro CLLD-U.</a:t>
            </a:r>
            <a:endParaRPr lang="cs-CZ" sz="1200" baseline="0" dirty="false">
              <a:effectLst/>
              <a:latin typeface="Arial" panose="020B0604020202020204" pitchFamily="34" charset="0"/>
              <a:ea typeface="Arial" panose="020B0604020202020204" pitchFamily="34" charset="0"/>
            </a:endParaRPr>
          </a:p>
          <a:p>
            <a:pPr marL="36195">
              <a:spcBef>
                <a:spcPts val="25"/>
              </a:spcBef>
              <a:spcAft>
                <a:spcPts val="0"/>
              </a:spcAft>
            </a:pPr>
            <a:r>
              <a:rPr lang="cs-CZ" sz="1200" baseline="0" dirty="false">
                <a:effectLst/>
                <a:latin typeface="Arial" panose="020B0604020202020204" pitchFamily="34" charset="0"/>
                <a:ea typeface="Arial" panose="020B0604020202020204" pitchFamily="34" charset="0"/>
              </a:rPr>
              <a:t>Určení</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hlavního</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zdroje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informací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podporu:</a:t>
            </a:r>
            <a:r>
              <a:rPr lang="cs-CZ" sz="1200" spc="-45" baseline="0" dirty="false">
                <a:effectLst/>
                <a:latin typeface="Arial" panose="020B0604020202020204" pitchFamily="34" charset="0"/>
                <a:ea typeface="Arial" panose="020B0604020202020204" pitchFamily="34" charset="0"/>
              </a:rPr>
              <a:t> </a:t>
            </a:r>
            <a:r>
              <a:rPr lang="cs-CZ" sz="1200" spc="-10" baseline="0" dirty="false">
                <a:effectLst/>
                <a:latin typeface="Arial" panose="020B0604020202020204" pitchFamily="34" charset="0"/>
                <a:ea typeface="Arial" panose="020B0604020202020204" pitchFamily="34" charset="0"/>
              </a:rPr>
              <a:t>části </a:t>
            </a:r>
            <a:r>
              <a:rPr lang="cs-CZ" sz="1200" baseline="0" dirty="false">
                <a:effectLst/>
                <a:latin typeface="Arial" panose="020B0604020202020204" pitchFamily="34" charset="0"/>
                <a:ea typeface="Arial" panose="020B0604020202020204" pitchFamily="34" charset="0"/>
              </a:rPr>
              <a:t>„Rozpočet</a:t>
            </a:r>
            <a:r>
              <a:rPr lang="cs-CZ" sz="1200" spc="-5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projektu“</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příloha</a:t>
            </a:r>
            <a:r>
              <a:rPr lang="cs-CZ" sz="1200" spc="-4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„Akční</a:t>
            </a:r>
            <a:r>
              <a:rPr lang="cs-CZ" sz="1200" spc="-35" baseline="0" dirty="false">
                <a:effectLst/>
                <a:latin typeface="Arial" panose="020B0604020202020204" pitchFamily="34" charset="0"/>
                <a:ea typeface="Arial" panose="020B0604020202020204" pitchFamily="34" charset="0"/>
              </a:rPr>
              <a:t> </a:t>
            </a:r>
            <a:r>
              <a:rPr lang="cs-CZ" sz="1200" spc="-20" baseline="0" dirty="false">
                <a:effectLst/>
                <a:latin typeface="Arial" panose="020B0604020202020204" pitchFamily="34" charset="0"/>
                <a:ea typeface="Arial" panose="020B0604020202020204" pitchFamily="34" charset="0"/>
              </a:rPr>
              <a:t>plán“</a:t>
            </a:r>
            <a:endParaRPr lang="cs-CZ" sz="1200" baseline="0" dirty="false">
              <a:effectLst/>
              <a:latin typeface="Arial" panose="020B0604020202020204" pitchFamily="34" charset="0"/>
              <a:ea typeface="Arial" panose="020B0604020202020204" pitchFamily="34" charset="0"/>
            </a:endParaRPr>
          </a:p>
          <a:p>
            <a:pPr marL="80645" marR="134620">
              <a:spcBef>
                <a:spcPts val="295"/>
              </a:spcBef>
              <a:spcAft>
                <a:spcPts val="0"/>
              </a:spcAft>
            </a:pPr>
            <a:endParaRPr lang="cs-CZ" sz="1200" baseline="0" dirty="false">
              <a:effectLst/>
              <a:latin typeface="Arial" panose="020B0604020202020204" pitchFamily="34" charset="0"/>
              <a:ea typeface="Arial" panose="020B0604020202020204" pitchFamily="34" charset="0"/>
            </a:endParaRPr>
          </a:p>
          <a:p>
            <a:pPr marL="80645" marR="134620">
              <a:spcBef>
                <a:spcPts val="295"/>
              </a:spcBef>
              <a:spcAft>
                <a:spcPts val="0"/>
              </a:spcAft>
            </a:pPr>
            <a:r>
              <a:rPr lang="cs-CZ" sz="1200" baseline="0" dirty="false">
                <a:effectLst/>
                <a:latin typeface="Arial" panose="020B0604020202020204" pitchFamily="34" charset="0"/>
                <a:ea typeface="Arial" panose="020B0604020202020204" pitchFamily="34" charset="0"/>
              </a:rPr>
              <a:t>10 Věcné </a:t>
            </a:r>
            <a:r>
              <a:rPr lang="cs-CZ" sz="1200" spc="-10" baseline="0" dirty="false">
                <a:effectLst/>
                <a:latin typeface="Arial" panose="020B0604020202020204" pitchFamily="34" charset="0"/>
                <a:ea typeface="Arial" panose="020B0604020202020204" pitchFamily="34" charset="0"/>
              </a:rPr>
              <a:t>zaměření </a:t>
            </a:r>
            <a:r>
              <a:rPr lang="cs-CZ" sz="1200" baseline="0" dirty="false">
                <a:effectLst/>
                <a:latin typeface="Arial" panose="020B0604020202020204" pitchFamily="34" charset="0"/>
                <a:ea typeface="Arial" panose="020B0604020202020204" pitchFamily="34" charset="0"/>
              </a:rPr>
              <a:t>akčního</a:t>
            </a:r>
            <a:r>
              <a:rPr lang="cs-CZ" sz="1200" spc="-7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plánu</a:t>
            </a:r>
            <a:r>
              <a:rPr lang="cs-CZ" sz="1200" spc="-7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 soulad s OPZ+</a:t>
            </a:r>
          </a:p>
          <a:p>
            <a:pPr marL="80010" marR="246380">
              <a:spcBef>
                <a:spcPts val="295"/>
              </a:spcBef>
              <a:spcAft>
                <a:spcPts val="0"/>
              </a:spcAft>
            </a:pPr>
            <a:r>
              <a:rPr lang="cs-CZ" sz="1200" baseline="0" dirty="false">
                <a:effectLst/>
                <a:latin typeface="Arial" panose="020B0604020202020204" pitchFamily="34" charset="0"/>
                <a:ea typeface="Arial" panose="020B0604020202020204" pitchFamily="34" charset="0"/>
              </a:rPr>
              <a:t>Odpovídá</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zaměření</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akčního</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plánu</a:t>
            </a:r>
            <a:r>
              <a:rPr lang="cs-CZ" sz="1200" spc="-2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pro</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OPZ+,</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plánované intervence a cílové skupiny příslušným prioritám/specifickým cílům programu?</a:t>
            </a:r>
          </a:p>
          <a:p>
            <a:pPr marL="36195">
              <a:spcBef>
                <a:spcPts val="10"/>
              </a:spcBef>
              <a:spcAft>
                <a:spcPts val="0"/>
              </a:spcAft>
            </a:pPr>
            <a:r>
              <a:rPr lang="cs-CZ" sz="1200" b="true"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Určení</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hlavního</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zdroje</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informací</a:t>
            </a:r>
            <a:r>
              <a:rPr lang="cs-CZ" sz="1200" spc="-35"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v</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žádosti</a:t>
            </a:r>
            <a:r>
              <a:rPr lang="cs-CZ" sz="1200" spc="-4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o</a:t>
            </a:r>
            <a:r>
              <a:rPr lang="cs-CZ" sz="1200" spc="-30" baseline="0" dirty="false">
                <a:effectLst/>
                <a:latin typeface="Arial" panose="020B0604020202020204" pitchFamily="34" charset="0"/>
                <a:ea typeface="Arial" panose="020B0604020202020204" pitchFamily="34" charset="0"/>
              </a:rPr>
              <a:t> </a:t>
            </a:r>
            <a:r>
              <a:rPr lang="cs-CZ" sz="1200" baseline="0" dirty="false">
                <a:effectLst/>
                <a:latin typeface="Arial" panose="020B0604020202020204" pitchFamily="34" charset="0"/>
                <a:ea typeface="Arial" panose="020B0604020202020204" pitchFamily="34" charset="0"/>
              </a:rPr>
              <a:t>podporu: příloha „Akční plán“.</a:t>
            </a:r>
          </a:p>
          <a:p>
            <a:endParaRPr lang="cs-CZ" sz="1200" baseline="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98</a:t>
            </a:fld>
            <a:endParaRPr lang="cs-CZ" dirty="false"/>
          </a:p>
        </p:txBody>
      </p:sp>
    </p:spTree>
    <p:extLst>
      <p:ext uri="{BB962C8B-B14F-4D97-AF65-F5344CB8AC3E}">
        <p14:creationId xmlns:p14="http://schemas.microsoft.com/office/powerpoint/2010/main" val="206236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pPr marL="0" marR="0" lvl="0" indent="0" algn="l" defTabSz="914400" rtl="false" eaLnBrk="true" fontAlgn="auto" latinLnBrk="false" hangingPunct="true">
              <a:lnSpc>
                <a:spcPct val="100000"/>
              </a:lnSpc>
              <a:spcBef>
                <a:spcPts val="0"/>
              </a:spcBef>
              <a:spcAft>
                <a:spcPts val="0"/>
              </a:spcAft>
              <a:buClrTx/>
              <a:buSzTx/>
              <a:buFontTx/>
              <a:buNone/>
              <a:tabLst/>
              <a:defRPr/>
            </a:pPr>
            <a:r>
              <a:rPr lang="cs-CZ" sz="1200" b="false" i="false" u="none" strike="noStrike" baseline="0" dirty="false">
                <a:solidFill>
                  <a:srgbClr val="002060"/>
                </a:solidFill>
                <a:latin typeface="Arial" panose="020B0604020202020204" pitchFamily="34" charset="0"/>
              </a:rPr>
              <a:t>Podmínky oprávněnosti žadatele jsou posuzovány během hodnocení a výběru projektů.</a:t>
            </a:r>
            <a:endParaRPr lang="cs-CZ" dirty="false"/>
          </a:p>
          <a:p>
            <a:r>
              <a:rPr lang="cs-CZ" dirty="false"/>
              <a:t>K bodu č. 3 (insolvence, dluhy, pokuty apod), se žadatelé vyjadřují v rámci čestného prohlášení v žádosti o podporu, přičemž splnění potvrzují jak za sebe, tak za případné partnery s finančním příspěvkem.</a:t>
            </a:r>
          </a:p>
          <a:p>
            <a:endParaRPr lang="cs-CZ" dirty="false"/>
          </a:p>
          <a:p>
            <a:r>
              <a:rPr lang="cs-CZ" dirty="false"/>
              <a:t>Potenciální žadatelé a jejich partneři s finančním příspěvkem3 nejsou oprávněni účastnit se výzvy nebo získat podporu, pokud:  jsou v likvidaci, v úpadku, hrozícím úpadku či je proti nim vedeno insolvenční řízení ve smyslu zákona č. 182/2006 Sb., o úpadku a způsobech jeho řešení (insolvenční zákon);  mají v evidenci daní zachyceny daňové nedoplatky nebo mají nedoplatek na pojistném nebo na penále na veřejné zdravotní pojištění nebo na sociálním zabezpečení nebo příspěvku na státní politiku zaměstnanosti4 ;  na ně byl vydán inkasní příkaz po předcházejícím rozhodnutí Evropské komise prohlašujícím, že poskytnutá podpora je protiprávní a neslučitelná se společným trhem;  jim byla v posledních 3 letech pravomocně uložena pokuta za umožnění výkonu nelegální práce podle § 5 písm. e) zákona č. 435/2004 Sb., o zaměstnanosti, ve znění pozdějších předpisů;  jsou obchodní společností, ve které veřejný funkcionář uvedený v § 2 odst. 1 písm. c) zákona č. 159/2006 Sb., o střetu zájmů, nebo jím ovládaná osoba vlastní podíl představující alespoň 25 % účasti společníka v obchodní společnosti, a to i v případě, kdy je obchodní společnost ve svěřenském fondu, jehož zakladatelem, správcem, obmyšleným nebo jinou osobou ve smyslu zákona č. 37/2021 Sb., o evidenci skutečných majitelů, je veřejný funkcionář uvedený v § 2 odst. 1 písm. c) zákona č. 159/2006 Sb., o střetu zájmů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8</a:t>
            </a:fld>
            <a:endParaRPr lang="cs-CZ" dirty="false"/>
          </a:p>
        </p:txBody>
      </p:sp>
    </p:spTree>
    <p:extLst>
      <p:ext uri="{BB962C8B-B14F-4D97-AF65-F5344CB8AC3E}">
        <p14:creationId xmlns:p14="http://schemas.microsoft.com/office/powerpoint/2010/main" val="18288171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Přijatelnost – nelze opravit</a:t>
            </a:r>
          </a:p>
          <a:p>
            <a:r>
              <a:rPr lang="cs-CZ" dirty="false"/>
              <a:t>Formální náležitosti – lze 2x opravit</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99</a:t>
            </a:fld>
            <a:endParaRPr lang="cs-CZ" dirty="false"/>
          </a:p>
        </p:txBody>
      </p:sp>
    </p:spTree>
    <p:extLst>
      <p:ext uri="{BB962C8B-B14F-4D97-AF65-F5344CB8AC3E}">
        <p14:creationId xmlns:p14="http://schemas.microsoft.com/office/powerpoint/2010/main" val="19373764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Kap. 9 Příručky pro hodnotitele.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100</a:t>
            </a:fld>
            <a:endParaRPr lang="cs-CZ" dirty="false"/>
          </a:p>
        </p:txBody>
      </p:sp>
    </p:spTree>
    <p:extLst>
      <p:ext uri="{BB962C8B-B14F-4D97-AF65-F5344CB8AC3E}">
        <p14:creationId xmlns:p14="http://schemas.microsoft.com/office/powerpoint/2010/main" val="1233850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K přidělení deskriptoru vyjadřujícího nižší kvalitu přispěje: </a:t>
            </a:r>
          </a:p>
          <a:p>
            <a:r>
              <a:rPr lang="cs-CZ" dirty="false"/>
              <a:t>• Není-li uvedena a doložena potřebnost projektu, tj. jeho přínos, na základě věrohodných a podložených informací; </a:t>
            </a:r>
          </a:p>
          <a:p>
            <a:r>
              <a:rPr lang="cs-CZ" dirty="false"/>
              <a:t>• Chybí-li analytické podložení problému, který chce projekt řešit, včetně věrohodných zdrojů; </a:t>
            </a:r>
          </a:p>
          <a:p>
            <a:r>
              <a:rPr lang="cs-CZ" dirty="false"/>
              <a:t>• Je-li projekt zaměřen na problém, který je již pro konkrétní cílovou skupinu řešen jiným způsobem nebo vyřešen; </a:t>
            </a:r>
          </a:p>
          <a:p>
            <a:r>
              <a:rPr lang="cs-CZ" dirty="false"/>
              <a:t>• Není vhodně zvolena cílová skupina; </a:t>
            </a:r>
          </a:p>
          <a:p>
            <a:r>
              <a:rPr lang="cs-CZ" dirty="false"/>
              <a:t>• Nejsou-li analyzovány zainteresované subjekty; </a:t>
            </a:r>
          </a:p>
          <a:p>
            <a:r>
              <a:rPr lang="cs-CZ" dirty="false"/>
              <a:t>• Není zdůvodněna účast konkrétní cílové skupiny.</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101</a:t>
            </a:fld>
            <a:endParaRPr lang="cs-CZ" dirty="false"/>
          </a:p>
        </p:txBody>
      </p:sp>
    </p:spTree>
    <p:extLst>
      <p:ext uri="{BB962C8B-B14F-4D97-AF65-F5344CB8AC3E}">
        <p14:creationId xmlns:p14="http://schemas.microsoft.com/office/powerpoint/2010/main" val="41354285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Při posuzování cílů je doporučeno postupovat podle metodiky SMART, tj. zda jsou cíle S – specifické, konkrétní (</a:t>
            </a:r>
            <a:r>
              <a:rPr lang="cs-CZ" dirty="false" err="true"/>
              <a:t>specific</a:t>
            </a:r>
            <a:r>
              <a:rPr lang="cs-CZ" dirty="false"/>
              <a:t>), M – měřitelné (</a:t>
            </a:r>
            <a:r>
              <a:rPr lang="cs-CZ" dirty="false" err="true"/>
              <a:t>measurable</a:t>
            </a:r>
            <a:r>
              <a:rPr lang="cs-CZ" dirty="false"/>
              <a:t>), A – dosažitelné (</a:t>
            </a:r>
            <a:r>
              <a:rPr lang="cs-CZ" dirty="false" err="true"/>
              <a:t>achievable</a:t>
            </a:r>
            <a:r>
              <a:rPr lang="cs-CZ" dirty="false"/>
              <a:t>), R – odpovídající (</a:t>
            </a:r>
            <a:r>
              <a:rPr lang="cs-CZ" dirty="false" err="true"/>
              <a:t>relevant</a:t>
            </a:r>
            <a:r>
              <a:rPr lang="cs-CZ" dirty="false"/>
              <a:t>), T – termínované (</a:t>
            </a:r>
            <a:r>
              <a:rPr lang="cs-CZ" dirty="false" err="true"/>
              <a:t>time-bound</a:t>
            </a:r>
            <a:r>
              <a:rPr lang="cs-CZ" dirty="false"/>
              <a:t>).</a:t>
            </a:r>
          </a:p>
          <a:p>
            <a:endParaRPr lang="cs-CZ" dirty="false"/>
          </a:p>
          <a:p>
            <a:r>
              <a:rPr lang="cs-CZ" dirty="false"/>
              <a:t>6.9 Je zřejmé, jakým způsobem bude doložen rozdíl dosaženého stavu oproti stavu před zahájením realizace projektu, jaká metoda ověření dosažených výsledků k tomu byla žadatelem zvolena? Jedná se o relevantní metodu vzhledem k nastavení projektu? </a:t>
            </a:r>
          </a:p>
          <a:p>
            <a:endParaRPr lang="cs-CZ" dirty="false"/>
          </a:p>
          <a:p>
            <a:r>
              <a:rPr lang="cs-CZ" dirty="false"/>
              <a:t>K přidělení deskriptoru vyjadřujícího nižší kvalitu přispěje: </a:t>
            </a:r>
          </a:p>
          <a:p>
            <a:r>
              <a:rPr lang="cs-CZ" dirty="false"/>
              <a:t>• Cíle a plánované změny neodpovídají problému, který má projekt řešit; </a:t>
            </a:r>
          </a:p>
          <a:p>
            <a:r>
              <a:rPr lang="cs-CZ" dirty="false"/>
              <a:t>• Cíle neodpovídají aktuálním postupům v dané oblasti; </a:t>
            </a:r>
          </a:p>
          <a:p>
            <a:r>
              <a:rPr lang="cs-CZ" dirty="false"/>
              <a:t>• Místo cílů jsou uváděny aktivity; </a:t>
            </a:r>
          </a:p>
          <a:p>
            <a:r>
              <a:rPr lang="cs-CZ" dirty="false"/>
              <a:t>• Cíle nejsou SMART; </a:t>
            </a:r>
          </a:p>
          <a:p>
            <a:r>
              <a:rPr lang="cs-CZ" dirty="false"/>
              <a:t>• Nefunguje projektová logika, např. dle logického rámce; </a:t>
            </a:r>
          </a:p>
          <a:p>
            <a:r>
              <a:rPr lang="cs-CZ" dirty="false"/>
              <a:t>• Není zřejmé, jakým způsobem bude možné posoudit rozdíl mezi stavem před zahájením realizace projektu a stavem dosaženým díky projektu; </a:t>
            </a:r>
          </a:p>
          <a:p>
            <a:r>
              <a:rPr lang="cs-CZ" dirty="false"/>
              <a:t>• Navržený způsob posouzení rozdílu mezi stavem před zahájením realizace projektu a stavem dosaženým díky projektu není dostatečně objektivní; </a:t>
            </a:r>
          </a:p>
          <a:p>
            <a:r>
              <a:rPr lang="cs-CZ" dirty="false"/>
              <a:t>• Nejsou uvedeny relevantní a objektivní zdroje informací.</a:t>
            </a:r>
          </a:p>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102</a:t>
            </a:fld>
            <a:endParaRPr lang="cs-CZ" dirty="false"/>
          </a:p>
        </p:txBody>
      </p:sp>
    </p:spTree>
    <p:extLst>
      <p:ext uri="{BB962C8B-B14F-4D97-AF65-F5344CB8AC3E}">
        <p14:creationId xmlns:p14="http://schemas.microsoft.com/office/powerpoint/2010/main" val="32901256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K přidělení deskriptoru vyjadřujícího nižší kvalitu přispěje: </a:t>
            </a:r>
          </a:p>
          <a:p>
            <a:r>
              <a:rPr lang="cs-CZ" dirty="false"/>
              <a:t>• Rozpočet je nadhodnocen; </a:t>
            </a:r>
          </a:p>
          <a:p>
            <a:r>
              <a:rPr lang="cs-CZ" dirty="false"/>
              <a:t>• Nejsou dodrženy obvyklé/doporučené ceny, aniž by žádost obsahovala zdůvodnění pro toto nedodržení; </a:t>
            </a:r>
          </a:p>
          <a:p>
            <a:r>
              <a:rPr lang="cs-CZ" dirty="false"/>
              <a:t>• Položky v rozpočtu nejsou nezbytné a efektivní; </a:t>
            </a:r>
          </a:p>
          <a:p>
            <a:r>
              <a:rPr lang="cs-CZ" dirty="false"/>
              <a:t>• Položky rozpočtu nemají vazbu na aktivity; </a:t>
            </a:r>
          </a:p>
          <a:p>
            <a:r>
              <a:rPr lang="cs-CZ" dirty="false"/>
              <a:t>• Rozpočet neodpovídá rozsahu aktivit. </a:t>
            </a:r>
          </a:p>
          <a:p>
            <a:r>
              <a:rPr lang="cs-CZ" dirty="false"/>
              <a:t>• Plánované cílové hodnoty indikátorů nejsou přiměřené klíčovým aktivitám anebo cílové skupině a pravděpodobnost jejich naplnění je malá; </a:t>
            </a:r>
          </a:p>
          <a:p>
            <a:r>
              <a:rPr lang="cs-CZ" dirty="false"/>
              <a:t>• Plánované cílové hodnoty jsou nastaveny nejednoznačně, nepřiměřeně, nevhodně a/nebo nereálně nebo z popisu projektu nelze hodnotu určit; </a:t>
            </a:r>
          </a:p>
          <a:p>
            <a:r>
              <a:rPr lang="cs-CZ" dirty="false"/>
              <a:t>• Plánované cílové hodnoty indikátorů nejsou nastaveny v souladu s platnou metodikou pro dané indikátory; </a:t>
            </a:r>
          </a:p>
          <a:p>
            <a:r>
              <a:rPr lang="cs-CZ" dirty="false"/>
              <a:t>• Není jasné (srozumitelné), jak žadatel k plánovým cílovým hodnotám dospěl.</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103</a:t>
            </a:fld>
            <a:endParaRPr lang="cs-CZ" dirty="false"/>
          </a:p>
        </p:txBody>
      </p:sp>
    </p:spTree>
    <p:extLst>
      <p:ext uri="{BB962C8B-B14F-4D97-AF65-F5344CB8AC3E}">
        <p14:creationId xmlns:p14="http://schemas.microsoft.com/office/powerpoint/2010/main" val="2924948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K přidělení deskriptoru vyjadřujícího nižší kvalitu přispěje: </a:t>
            </a:r>
          </a:p>
          <a:p>
            <a:r>
              <a:rPr lang="cs-CZ" dirty="false"/>
              <a:t>• Klíčové aktivity nejsou logicky provázány;</a:t>
            </a:r>
          </a:p>
          <a:p>
            <a:r>
              <a:rPr lang="cs-CZ" dirty="false"/>
              <a:t> • Časová dotace aktivit není přiměřená; </a:t>
            </a:r>
          </a:p>
          <a:p>
            <a:r>
              <a:rPr lang="cs-CZ" dirty="false"/>
              <a:t>• Navržená návaznost klíčových aktivit vykazuje nedostatky (zejména neumožní plynulou realizaci projektu);</a:t>
            </a:r>
          </a:p>
          <a:p>
            <a:r>
              <a:rPr lang="cs-CZ" dirty="false"/>
              <a:t> • Popis aktivit je obecný, nekonkrétní; </a:t>
            </a:r>
          </a:p>
          <a:p>
            <a:r>
              <a:rPr lang="cs-CZ" dirty="false"/>
              <a:t>• Neadekvátní intenzita zapojení cílové skupiny; </a:t>
            </a:r>
          </a:p>
          <a:p>
            <a:r>
              <a:rPr lang="cs-CZ" dirty="false"/>
              <a:t>• Způsob práce s cílovou skupinou neodpovídá jejímu charakteru; </a:t>
            </a:r>
          </a:p>
          <a:p>
            <a:r>
              <a:rPr lang="cs-CZ" dirty="false"/>
              <a:t>• Existuje pochybnost, zda by plánované zapojení bylo pro cílovou skupinu dostatečně motivující</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104</a:t>
            </a:fld>
            <a:endParaRPr lang="cs-CZ" dirty="false"/>
          </a:p>
        </p:txBody>
      </p:sp>
    </p:spTree>
    <p:extLst>
      <p:ext uri="{BB962C8B-B14F-4D97-AF65-F5344CB8AC3E}">
        <p14:creationId xmlns:p14="http://schemas.microsoft.com/office/powerpoint/2010/main" val="32162043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105</a:t>
            </a:fld>
            <a:endParaRPr lang="cs-CZ" dirty="false"/>
          </a:p>
        </p:txBody>
      </p:sp>
    </p:spTree>
    <p:extLst>
      <p:ext uri="{BB962C8B-B14F-4D97-AF65-F5344CB8AC3E}">
        <p14:creationId xmlns:p14="http://schemas.microsoft.com/office/powerpoint/2010/main" val="5706427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Součástí Výzvy k poskytnutí podkladů je </a:t>
            </a:r>
          </a:p>
          <a:p>
            <a:r>
              <a:rPr lang="cs-CZ" dirty="false"/>
              <a:t>(v případě soc. služeb) dodání </a:t>
            </a:r>
            <a:r>
              <a:rPr lang="cs-CZ" sz="1800" dirty="false">
                <a:effectLst/>
                <a:latin typeface="Calibri" panose="020F0502020204030204" pitchFamily="34" charset="0"/>
                <a:ea typeface="Times New Roman" panose="02020603050405020304" pitchFamily="18" charset="0"/>
              </a:rPr>
              <a:t>Pověření k zajišťování SOHZ (k poskytování sociální služby uvedené v projektu</a:t>
            </a:r>
          </a:p>
          <a:p>
            <a:r>
              <a:rPr lang="cs-CZ" dirty="false"/>
              <a:t>Identifikace de minimis, </a:t>
            </a:r>
          </a:p>
          <a:p>
            <a:r>
              <a:rPr lang="cs-CZ" dirty="false"/>
              <a:t>příp. podmínky realizace (úprava rozpočtu, MI…)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106</a:t>
            </a:fld>
            <a:endParaRPr lang="cs-CZ" dirty="false"/>
          </a:p>
        </p:txBody>
      </p:sp>
    </p:spTree>
    <p:extLst>
      <p:ext uri="{BB962C8B-B14F-4D97-AF65-F5344CB8AC3E}">
        <p14:creationId xmlns:p14="http://schemas.microsoft.com/office/powerpoint/2010/main" val="20762329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sz="1200"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107</a:t>
            </a:fld>
            <a:endParaRPr lang="cs-CZ" dirty="false"/>
          </a:p>
        </p:txBody>
      </p:sp>
    </p:spTree>
    <p:extLst>
      <p:ext uri="{BB962C8B-B14F-4D97-AF65-F5344CB8AC3E}">
        <p14:creationId xmlns:p14="http://schemas.microsoft.com/office/powerpoint/2010/main" val="15350023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108</a:t>
            </a:fld>
            <a:endParaRPr lang="cs-CZ" dirty="false">
              <a:solidFill>
                <a:prstClr val="black"/>
              </a:solidFill>
            </a:endParaRPr>
          </a:p>
        </p:txBody>
      </p:sp>
    </p:spTree>
    <p:extLst>
      <p:ext uri="{BB962C8B-B14F-4D97-AF65-F5344CB8AC3E}">
        <p14:creationId xmlns:p14="http://schemas.microsoft.com/office/powerpoint/2010/main" val="260231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9</a:t>
            </a:fld>
            <a:endParaRPr lang="cs-CZ" dirty="false">
              <a:solidFill>
                <a:prstClr val="black"/>
              </a:solidFill>
            </a:endParaRPr>
          </a:p>
        </p:txBody>
      </p:sp>
    </p:spTree>
    <p:extLst>
      <p:ext uri="{BB962C8B-B14F-4D97-AF65-F5344CB8AC3E}">
        <p14:creationId xmlns:p14="http://schemas.microsoft.com/office/powerpoint/2010/main" val="9997375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Jde z paušálu, nekontrolujeme. Jen upozornění.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109</a:t>
            </a:fld>
            <a:endParaRPr lang="cs-CZ" dirty="false"/>
          </a:p>
        </p:txBody>
      </p:sp>
    </p:spTree>
    <p:extLst>
      <p:ext uri="{BB962C8B-B14F-4D97-AF65-F5344CB8AC3E}">
        <p14:creationId xmlns:p14="http://schemas.microsoft.com/office/powerpoint/2010/main" val="38046218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110</a:t>
            </a:fld>
            <a:endParaRPr lang="cs-CZ" dirty="false">
              <a:solidFill>
                <a:prstClr val="black"/>
              </a:solidFill>
            </a:endParaRPr>
          </a:p>
        </p:txBody>
      </p:sp>
    </p:spTree>
    <p:extLst>
      <p:ext uri="{BB962C8B-B14F-4D97-AF65-F5344CB8AC3E}">
        <p14:creationId xmlns:p14="http://schemas.microsoft.com/office/powerpoint/2010/main" val="9013009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111</a:t>
            </a:fld>
            <a:endParaRPr lang="cs-CZ" dirty="false"/>
          </a:p>
        </p:txBody>
      </p:sp>
    </p:spTree>
    <p:extLst>
      <p:ext uri="{BB962C8B-B14F-4D97-AF65-F5344CB8AC3E}">
        <p14:creationId xmlns:p14="http://schemas.microsoft.com/office/powerpoint/2010/main" val="28519749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112</a:t>
            </a:fld>
            <a:endParaRPr lang="cs-CZ" dirty="false">
              <a:solidFill>
                <a:prstClr val="black"/>
              </a:solidFill>
            </a:endParaRPr>
          </a:p>
        </p:txBody>
      </p:sp>
    </p:spTree>
    <p:extLst>
      <p:ext uri="{BB962C8B-B14F-4D97-AF65-F5344CB8AC3E}">
        <p14:creationId xmlns:p14="http://schemas.microsoft.com/office/powerpoint/2010/main" val="9013009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113</a:t>
            </a:fld>
            <a:endParaRPr lang="cs-CZ" dirty="false"/>
          </a:p>
        </p:txBody>
      </p:sp>
    </p:spTree>
    <p:extLst>
      <p:ext uri="{BB962C8B-B14F-4D97-AF65-F5344CB8AC3E}">
        <p14:creationId xmlns:p14="http://schemas.microsoft.com/office/powerpoint/2010/main" val="29105750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114</a:t>
            </a:fld>
            <a:endParaRPr lang="cs-CZ" dirty="false"/>
          </a:p>
        </p:txBody>
      </p:sp>
    </p:spTree>
    <p:extLst>
      <p:ext uri="{BB962C8B-B14F-4D97-AF65-F5344CB8AC3E}">
        <p14:creationId xmlns:p14="http://schemas.microsoft.com/office/powerpoint/2010/main" val="37025929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115</a:t>
            </a:fld>
            <a:endParaRPr lang="cs-CZ" dirty="false">
              <a:solidFill>
                <a:prstClr val="black"/>
              </a:solidFill>
            </a:endParaRPr>
          </a:p>
        </p:txBody>
      </p:sp>
    </p:spTree>
    <p:extLst>
      <p:ext uri="{BB962C8B-B14F-4D97-AF65-F5344CB8AC3E}">
        <p14:creationId xmlns:p14="http://schemas.microsoft.com/office/powerpoint/2010/main" val="38920229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solidFill>
                  <a:prstClr val="black"/>
                </a:solidFill>
              </a:rPr>
              <a:pPr/>
              <a:t>116</a:t>
            </a:fld>
            <a:endParaRPr lang="cs-CZ" dirty="false">
              <a:solidFill>
                <a:prstClr val="black"/>
              </a:solidFill>
            </a:endParaRPr>
          </a:p>
        </p:txBody>
      </p:sp>
    </p:spTree>
    <p:extLst>
      <p:ext uri="{BB962C8B-B14F-4D97-AF65-F5344CB8AC3E}">
        <p14:creationId xmlns:p14="http://schemas.microsoft.com/office/powerpoint/2010/main" val="55284249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117</a:t>
            </a:fld>
            <a:endParaRPr lang="cs-CZ" dirty="false"/>
          </a:p>
        </p:txBody>
      </p:sp>
    </p:spTree>
    <p:extLst>
      <p:ext uri="{BB962C8B-B14F-4D97-AF65-F5344CB8AC3E}">
        <p14:creationId xmlns:p14="http://schemas.microsoft.com/office/powerpoint/2010/main" val="39674850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118</a:t>
            </a:fld>
            <a:endParaRPr lang="cs-CZ" dirty="false"/>
          </a:p>
        </p:txBody>
      </p:sp>
    </p:spTree>
    <p:extLst>
      <p:ext uri="{BB962C8B-B14F-4D97-AF65-F5344CB8AC3E}">
        <p14:creationId xmlns:p14="http://schemas.microsoft.com/office/powerpoint/2010/main" val="1505937042"/>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59599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tru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true" i="false" u="none" strike="noStrike" cap="none" normalizeH="false" baseline="0" dirty="false">
              <a:ln>
                <a:noFill/>
              </a:ln>
              <a:solidFill>
                <a:schemeClr val="tx1"/>
              </a:solidFill>
              <a:effectLst/>
              <a:latin typeface="Arial" panose="020B0604020202020204" pitchFamily="34" charset="0"/>
            </a:endParaRPr>
          </a:p>
        </p:txBody>
      </p:sp>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774150" y="1119982"/>
            <a:ext cx="19576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png" Type="http://schemas.openxmlformats.org/officeDocument/2006/relationships/image" Id="rId3"/>
    <Relationship Target="../notesSlides/notesSlide1.xml" Type="http://schemas.openxmlformats.org/officeDocument/2006/relationships/notesSlide" Id="rId2"/>
    <Relationship Target="../slideLayouts/slideLayout1.xml" Type="http://schemas.openxmlformats.org/officeDocument/2006/relationships/slideLayout" Id="rId1"/>
    <Relationship Target="../media/image5.png" Type="http://schemas.openxmlformats.org/officeDocument/2006/relationships/image" Id="rId5"/>
    <Relationship Target="../media/image4.png" Type="http://schemas.openxmlformats.org/officeDocument/2006/relationships/image" Id="rId4"/>
</Relationships>

</file>

<file path=ppt/slides/_rels/slide10.xml.rels><?xml version="1.0" encoding="UTF-8" standalone="yes"?>
<Relationships xmlns="http://schemas.openxmlformats.org/package/2006/relationships">
    <Relationship TargetMode="External" Target="https://iskp21.mssf.cz/" Type="http://schemas.openxmlformats.org/officeDocument/2006/relationships/hyperlink" Id="rId3"/>
    <Relationship Target="../notesSlides/notesSlide10.xml" Type="http://schemas.openxmlformats.org/officeDocument/2006/relationships/notesSlide" Id="rId2"/>
    <Relationship Target="../slideLayouts/slideLayout2.xml" Type="http://schemas.openxmlformats.org/officeDocument/2006/relationships/slideLayout" Id="rId1"/>
    <Relationship TargetMode="External" Target="https://www.esfcr.cz/formulare-a-pokyny-potrebne-v-ramci-pripravy-zadosti-o-podporu-opz-plus/-/dokument/18398069" Type="http://schemas.openxmlformats.org/officeDocument/2006/relationships/hyperlink" Id="rId5"/>
    <Relationship TargetMode="External" Target="https://www.esfcr.cz/formulare-a-pokyny-potrebne-v-ramci-pripravy-zadosti-o-podporu-opz-plus/-/dokument/18398046" Type="http://schemas.openxmlformats.org/officeDocument/2006/relationships/hyperlink" Id="rId4"/>
</Relationships>

</file>

<file path=ppt/slides/_rels/slide100.xml.rels><?xml version="1.0" encoding="UTF-8" standalone="yes"?>
<Relationships xmlns="http://schemas.openxmlformats.org/package/2006/relationships">
    <Relationship Target="../media/image13.png" Type="http://schemas.openxmlformats.org/officeDocument/2006/relationships/image" Id="rId3"/>
    <Relationship Target="../notesSlides/notesSlide81.xml" Type="http://schemas.openxmlformats.org/officeDocument/2006/relationships/notesSlide" Id="rId2"/>
    <Relationship Target="../slideLayouts/slideLayout2.xml" Type="http://schemas.openxmlformats.org/officeDocument/2006/relationships/slideLayout" Id="rId1"/>
</Relationships>

</file>

<file path=ppt/slides/_rels/slide101.xml.rels><?xml version="1.0" encoding="UTF-8" standalone="yes"?>
<Relationships xmlns="http://schemas.openxmlformats.org/package/2006/relationships">
    <Relationship Target="../notesSlides/notesSlide82.xml" Type="http://schemas.openxmlformats.org/officeDocument/2006/relationships/notesSlide" Id="rId2"/>
    <Relationship Target="../slideLayouts/slideLayout2.xml" Type="http://schemas.openxmlformats.org/officeDocument/2006/relationships/slideLayout" Id="rId1"/>
</Relationships>

</file>

<file path=ppt/slides/_rels/slide102.xml.rels><?xml version="1.0" encoding="UTF-8" standalone="yes"?>
<Relationships xmlns="http://schemas.openxmlformats.org/package/2006/relationships">
    <Relationship Target="../notesSlides/notesSlide83.xml" Type="http://schemas.openxmlformats.org/officeDocument/2006/relationships/notesSlide" Id="rId2"/>
    <Relationship Target="../slideLayouts/slideLayout2.xml" Type="http://schemas.openxmlformats.org/officeDocument/2006/relationships/slideLayout" Id="rId1"/>
</Relationships>

</file>

<file path=ppt/slides/_rels/slide103.xml.rels><?xml version="1.0" encoding="UTF-8" standalone="yes"?>
<Relationships xmlns="http://schemas.openxmlformats.org/package/2006/relationships">
    <Relationship Target="../notesSlides/notesSlide84.xml" Type="http://schemas.openxmlformats.org/officeDocument/2006/relationships/notesSlide" Id="rId2"/>
    <Relationship Target="../slideLayouts/slideLayout2.xml" Type="http://schemas.openxmlformats.org/officeDocument/2006/relationships/slideLayout" Id="rId1"/>
</Relationships>

</file>

<file path=ppt/slides/_rels/slide104.xml.rels><?xml version="1.0" encoding="UTF-8" standalone="yes"?>
<Relationships xmlns="http://schemas.openxmlformats.org/package/2006/relationships">
    <Relationship Target="../notesSlides/notesSlide85.xml" Type="http://schemas.openxmlformats.org/officeDocument/2006/relationships/notesSlide" Id="rId2"/>
    <Relationship Target="../slideLayouts/slideLayout2.xml" Type="http://schemas.openxmlformats.org/officeDocument/2006/relationships/slideLayout" Id="rId1"/>
</Relationships>

</file>

<file path=ppt/slides/_rels/slide105.xml.rels><?xml version="1.0" encoding="UTF-8" standalone="yes"?>
<Relationships xmlns="http://schemas.openxmlformats.org/package/2006/relationships">
    <Relationship TargetMode="External" Target="https://www.esfcr.cz/hodnoceni-a-vyber-projektu-opz-plus" Type="http://schemas.openxmlformats.org/officeDocument/2006/relationships/hyperlink" Id="rId3"/>
    <Relationship Target="../notesSlides/notesSlide86.xml" Type="http://schemas.openxmlformats.org/officeDocument/2006/relationships/notesSlide" Id="rId2"/>
    <Relationship Target="../slideLayouts/slideLayout3.xml" Type="http://schemas.openxmlformats.org/officeDocument/2006/relationships/slideLayout" Id="rId1"/>
</Relationships>

</file>

<file path=ppt/slides/_rels/slide106.xml.rels><?xml version="1.0" encoding="UTF-8" standalone="yes"?>
<Relationships xmlns="http://schemas.openxmlformats.org/package/2006/relationships">
    <Relationship TargetMode="External" Target="https://www.esfcr.cz/formulare-a-pokyny-pro-uzavreni-pravniho-aktu-a-vzory-pravnich-aktu-opz-plus/-/dokument/18360447" Type="http://schemas.openxmlformats.org/officeDocument/2006/relationships/hyperlink" Id="rId3"/>
    <Relationship Target="../notesSlides/notesSlide87.xml" Type="http://schemas.openxmlformats.org/officeDocument/2006/relationships/notesSlide" Id="rId2"/>
    <Relationship Target="../slideLayouts/slideLayout2.xml" Type="http://schemas.openxmlformats.org/officeDocument/2006/relationships/slideLayout" Id="rId1"/>
</Relationships>

</file>

<file path=ppt/slides/_rels/slide107.xml.rels><?xml version="1.0" encoding="UTF-8" standalone="yes"?>
<Relationships xmlns="http://schemas.openxmlformats.org/package/2006/relationships">
    <Relationship Target="../notesSlides/notesSlide88.xml" Type="http://schemas.openxmlformats.org/officeDocument/2006/relationships/notesSlide" Id="rId2"/>
    <Relationship Target="../slideLayouts/slideLayout2.xml" Type="http://schemas.openxmlformats.org/officeDocument/2006/relationships/slideLayout" Id="rId1"/>
</Relationships>

</file>

<file path=ppt/slides/_rels/slide108.xml.rels><?xml version="1.0" encoding="UTF-8" standalone="yes"?>
<Relationships xmlns="http://schemas.openxmlformats.org/package/2006/relationships">
    <Relationship Target="../notesSlides/notesSlide89.xml" Type="http://schemas.openxmlformats.org/officeDocument/2006/relationships/notesSlide" Id="rId2"/>
    <Relationship Target="../slideLayouts/slideLayout1.xml" Type="http://schemas.openxmlformats.org/officeDocument/2006/relationships/slideLayout" Id="rId1"/>
</Relationships>

</file>

<file path=ppt/slides/_rels/slide109.xml.rels><?xml version="1.0" encoding="UTF-8" standalone="yes"?>
<Relationships xmlns="http://schemas.openxmlformats.org/package/2006/relationships">
    <Relationship Target="../notesSlides/notesSlide90.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notesSlides/notesSlide11.xml" Type="http://schemas.openxmlformats.org/officeDocument/2006/relationships/notesSlide" Id="rId3"/>
    <Relationship Target="../slideLayouts/slideLayout1.xml" Type="http://schemas.openxmlformats.org/officeDocument/2006/relationships/slideLayout" Id="rId2"/>
    <Relationship Target="../theme/themeOverride1.xml" Type="http://schemas.openxmlformats.org/officeDocument/2006/relationships/themeOverride" Id="rId1"/>
</Relationships>

</file>

<file path=ppt/slides/_rels/slide110.xml.rels><?xml version="1.0" encoding="UTF-8" standalone="yes"?>
<Relationships xmlns="http://schemas.openxmlformats.org/package/2006/relationships">
    <Relationship Target="../notesSlides/notesSlide91.xml" Type="http://schemas.openxmlformats.org/officeDocument/2006/relationships/notesSlide" Id="rId2"/>
    <Relationship Target="../slideLayouts/slideLayout1.xml" Type="http://schemas.openxmlformats.org/officeDocument/2006/relationships/slideLayout" Id="rId1"/>
</Relationships>

</file>

<file path=ppt/slides/_rels/slide111.xml.rels><?xml version="1.0" encoding="UTF-8" standalone="yes"?>
<Relationships xmlns="http://schemas.openxmlformats.org/package/2006/relationships">
    <Relationship TargetMode="External" Target="https://www.esfcr.cz/formulare-a-pokyny-potrebne-v-ramci-pripravy-zadosti-o-podporu-opz-plus" Type="http://schemas.openxmlformats.org/officeDocument/2006/relationships/hyperlink" Id="rId8"/>
    <Relationship TargetMode="External" Target="https://www.esfcr.cz/vyzva-074-opz-plus" Type="http://schemas.openxmlformats.org/officeDocument/2006/relationships/hyperlink" Id="rId3"/>
    <Relationship TargetMode="External" Target="https://www.esfcr.cz/sablony-a-vzory-pro-vizualni-identitu-opz-plus" Type="http://schemas.openxmlformats.org/officeDocument/2006/relationships/hyperlink" Id="rId7"/>
    <Relationship Target="../notesSlides/notesSlide92.xml" Type="http://schemas.openxmlformats.org/officeDocument/2006/relationships/notesSlide" Id="rId2"/>
    <Relationship Target="../slideLayouts/slideLayout2.xml" Type="http://schemas.openxmlformats.org/officeDocument/2006/relationships/slideLayout" Id="rId1"/>
    <Relationship TargetMode="External" Target="https://www.esfcr.cz/monitorovani-podporenych-osob-opz-plus" Type="http://schemas.openxmlformats.org/officeDocument/2006/relationships/hyperlink" Id="rId6"/>
    <Relationship TargetMode="External" Target="http://www.esfcr.cz/" Type="http://schemas.openxmlformats.org/officeDocument/2006/relationships/hyperlink" Id="rId5"/>
    <Relationship TargetMode="External" Target="https://www.esfcr.cz/pravidla-pro-zadatele-a-prijemce-opz-plus" Type="http://schemas.openxmlformats.org/officeDocument/2006/relationships/hyperlink" Id="rId4"/>
</Relationships>

</file>

<file path=ppt/slides/_rels/slide112.xml.rels><?xml version="1.0" encoding="UTF-8" standalone="yes"?>
<Relationships xmlns="http://schemas.openxmlformats.org/package/2006/relationships">
    <Relationship Target="../notesSlides/notesSlide93.xml" Type="http://schemas.openxmlformats.org/officeDocument/2006/relationships/notesSlide" Id="rId2"/>
    <Relationship Target="../slideLayouts/slideLayout1.xml" Type="http://schemas.openxmlformats.org/officeDocument/2006/relationships/slideLayout" Id="rId1"/>
</Relationships>

</file>

<file path=ppt/slides/_rels/slide113.xml.rels><?xml version="1.0" encoding="UTF-8" standalone="yes"?>
<Relationships xmlns="http://schemas.openxmlformats.org/package/2006/relationships">
    <Relationship Target="../notesSlides/notesSlide94.xml" Type="http://schemas.openxmlformats.org/officeDocument/2006/relationships/notesSlide" Id="rId2"/>
    <Relationship Target="../slideLayouts/slideLayout2.xml" Type="http://schemas.openxmlformats.org/officeDocument/2006/relationships/slideLayout" Id="rId1"/>
</Relationships>

</file>

<file path=ppt/slides/_rels/slide114.xml.rels><?xml version="1.0" encoding="UTF-8" standalone="yes"?>
<Relationships xmlns="http://schemas.openxmlformats.org/package/2006/relationships">
    <Relationship TargetMode="External" Target="https://www.esfcr.cz/klub-vyzvy-074-pilotni-podpora-komunitne-vedeneho-mistniho-rozvoje-ve-mestech" Type="http://schemas.openxmlformats.org/officeDocument/2006/relationships/hyperlink" Id="rId3"/>
    <Relationship Target="../notesSlides/notesSlide95.xml" Type="http://schemas.openxmlformats.org/officeDocument/2006/relationships/notesSlide" Id="rId2"/>
    <Relationship Target="../slideLayouts/slideLayout2.xml" Type="http://schemas.openxmlformats.org/officeDocument/2006/relationships/slideLayout" Id="rId1"/>
</Relationships>

</file>

<file path=ppt/slides/_rels/slide115.xml.rels><?xml version="1.0" encoding="UTF-8" standalone="yes"?>
<Relationships xmlns="http://schemas.openxmlformats.org/package/2006/relationships">
    <Relationship Target="../notesSlides/notesSlide96.xml" Type="http://schemas.openxmlformats.org/officeDocument/2006/relationships/notesSlide" Id="rId2"/>
    <Relationship Target="../slideLayouts/slideLayout1.xml" Type="http://schemas.openxmlformats.org/officeDocument/2006/relationships/slideLayout" Id="rId1"/>
</Relationships>

</file>

<file path=ppt/slides/_rels/slide116.xml.rels><?xml version="1.0" encoding="UTF-8" standalone="yes"?>
<Relationships xmlns="http://schemas.openxmlformats.org/package/2006/relationships">
    <Relationship Target="../notesSlides/notesSlide97.xml" Type="http://schemas.openxmlformats.org/officeDocument/2006/relationships/notesSlide" Id="rId2"/>
    <Relationship Target="../slideLayouts/slideLayout1.xml" Type="http://schemas.openxmlformats.org/officeDocument/2006/relationships/slideLayout" Id="rId1"/>
</Relationships>

</file>

<file path=ppt/slides/_rels/slide117.xml.rels><?xml version="1.0" encoding="UTF-8" standalone="yes"?>
<Relationships xmlns="http://schemas.openxmlformats.org/package/2006/relationships">
    <Relationship Target="../media/image14.png" Type="http://schemas.openxmlformats.org/officeDocument/2006/relationships/image" Id="rId3"/>
    <Relationship Target="../notesSlides/notesSlide98.xml" Type="http://schemas.openxmlformats.org/officeDocument/2006/relationships/notesSlide" Id="rId2"/>
    <Relationship Target="../slideLayouts/slideLayout2.xml" Type="http://schemas.openxmlformats.org/officeDocument/2006/relationships/slideLayout" Id="rId1"/>
</Relationships>

</file>

<file path=ppt/slides/_rels/slide118.xml.rels><?xml version="1.0" encoding="UTF-8" standalone="yes"?>
<Relationships xmlns="http://schemas.openxmlformats.org/package/2006/relationships">
    <Relationship Target="../media/image15.png" Type="http://schemas.openxmlformats.org/officeDocument/2006/relationships/image" Id="rId3"/>
    <Relationship Target="../notesSlides/notesSlide99.xml" Type="http://schemas.openxmlformats.org/officeDocument/2006/relationships/notesSlide" Id="rId2"/>
    <Relationship Target="../slideLayouts/slideLayout2.xml" Type="http://schemas.openxmlformats.org/officeDocument/2006/relationships/slideLayout" Id="rId1"/>
</Relationships>

</file>

<file path=ppt/slides/_rels/slide119.xml.rels><?xml version="1.0" encoding="UTF-8" standalone="yes"?>
<Relationships xmlns="http://schemas.openxmlformats.org/package/2006/relationships">
    <Relationship Target="../media/image16.png" Type="http://schemas.openxmlformats.org/officeDocument/2006/relationships/image" Id="rId3"/>
    <Relationship Target="../notesSlides/notesSlide100.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120.xml.rels><?xml version="1.0" encoding="UTF-8" standalone="yes"?>
<Relationships xmlns="http://schemas.openxmlformats.org/package/2006/relationships">
    <Relationship Target="../media/image17.png" Type="http://schemas.openxmlformats.org/officeDocument/2006/relationships/image" Id="rId3"/>
    <Relationship Target="../notesSlides/notesSlide101.xml" Type="http://schemas.openxmlformats.org/officeDocument/2006/relationships/notesSlide" Id="rId2"/>
    <Relationship Target="../slideLayouts/slideLayout2.xml" Type="http://schemas.openxmlformats.org/officeDocument/2006/relationships/slideLayout" Id="rId1"/>
</Relationships>

</file>

<file path=ppt/slides/_rels/slide121.xml.rels><?xml version="1.0" encoding="UTF-8" standalone="yes"?>
<Relationships xmlns="http://schemas.openxmlformats.org/package/2006/relationships">
    <Relationship Target="../media/image18.png" Type="http://schemas.openxmlformats.org/officeDocument/2006/relationships/image" Id="rId3"/>
    <Relationship Target="../notesSlides/notesSlide102.xml" Type="http://schemas.openxmlformats.org/officeDocument/2006/relationships/notesSlide" Id="rId2"/>
    <Relationship Target="../slideLayouts/slideLayout2.xml" Type="http://schemas.openxmlformats.org/officeDocument/2006/relationships/slideLayout" Id="rId1"/>
</Relationships>

</file>

<file path=ppt/slides/_rels/slide122.xml.rels><?xml version="1.0" encoding="UTF-8" standalone="yes"?>
<Relationships xmlns="http://schemas.openxmlformats.org/package/2006/relationships">
    <Relationship Target="../media/image19.png" Type="http://schemas.openxmlformats.org/officeDocument/2006/relationships/image" Id="rId3"/>
    <Relationship Target="../notesSlides/notesSlide103.xml" Type="http://schemas.openxmlformats.org/officeDocument/2006/relationships/notesSlide" Id="rId2"/>
    <Relationship Target="../slideLayouts/slideLayout2.xml" Type="http://schemas.openxmlformats.org/officeDocument/2006/relationships/slideLayout" Id="rId1"/>
</Relationships>

</file>

<file path=ppt/slides/_rels/slide123.xml.rels><?xml version="1.0" encoding="UTF-8" standalone="yes"?>
<Relationships xmlns="http://schemas.openxmlformats.org/package/2006/relationships">
    <Relationship Target="../media/image20.png" Type="http://schemas.openxmlformats.org/officeDocument/2006/relationships/image" Id="rId3"/>
    <Relationship Target="../notesSlides/notesSlide104.xml" Type="http://schemas.openxmlformats.org/officeDocument/2006/relationships/notesSlide" Id="rId2"/>
    <Relationship Target="../slideLayouts/slideLayout2.xml" Type="http://schemas.openxmlformats.org/officeDocument/2006/relationships/slideLayout" Id="rId1"/>
</Relationships>

</file>

<file path=ppt/slides/_rels/slide124.xml.rels><?xml version="1.0" encoding="UTF-8" standalone="yes"?>
<Relationships xmlns="http://schemas.openxmlformats.org/package/2006/relationships">
    <Relationship Target="../media/image21.png" Type="http://schemas.openxmlformats.org/officeDocument/2006/relationships/image" Id="rId3"/>
    <Relationship Target="../notesSlides/notesSlide105.xml" Type="http://schemas.openxmlformats.org/officeDocument/2006/relationships/notesSlide" Id="rId2"/>
    <Relationship Target="../slideLayouts/slideLayout2.xml" Type="http://schemas.openxmlformats.org/officeDocument/2006/relationships/slideLayout" Id="rId1"/>
</Relationships>

</file>

<file path=ppt/slides/_rels/slide125.xml.rels><?xml version="1.0" encoding="UTF-8" standalone="yes"?>
<Relationships xmlns="http://schemas.openxmlformats.org/package/2006/relationships">
    <Relationship Target="../media/image22.png" Type="http://schemas.openxmlformats.org/officeDocument/2006/relationships/image" Id="rId3"/>
    <Relationship Target="../notesSlides/notesSlide106.xml" Type="http://schemas.openxmlformats.org/officeDocument/2006/relationships/notesSlide" Id="rId2"/>
    <Relationship Target="../slideLayouts/slideLayout2.xml" Type="http://schemas.openxmlformats.org/officeDocument/2006/relationships/slideLayout" Id="rId1"/>
</Relationships>

</file>

<file path=ppt/slides/_rels/slide126.xml.rels><?xml version="1.0" encoding="UTF-8" standalone="yes"?>
<Relationships xmlns="http://schemas.openxmlformats.org/package/2006/relationships">
    <Relationship Target="../media/image23.png" Type="http://schemas.openxmlformats.org/officeDocument/2006/relationships/image" Id="rId3"/>
    <Relationship Target="../notesSlides/notesSlide107.xml" Type="http://schemas.openxmlformats.org/officeDocument/2006/relationships/notesSlide" Id="rId2"/>
    <Relationship Target="../slideLayouts/slideLayout2.xml" Type="http://schemas.openxmlformats.org/officeDocument/2006/relationships/slideLayout" Id="rId1"/>
</Relationships>

</file>

<file path=ppt/slides/_rels/slide127.xml.rels><?xml version="1.0" encoding="UTF-8" standalone="yes"?>
<Relationships xmlns="http://schemas.openxmlformats.org/package/2006/relationships">
    <Relationship Target="../media/image24.png" Type="http://schemas.openxmlformats.org/officeDocument/2006/relationships/image" Id="rId3"/>
    <Relationship Target="../notesSlides/notesSlide108.xml" Type="http://schemas.openxmlformats.org/officeDocument/2006/relationships/notesSlide" Id="rId2"/>
    <Relationship Target="../slideLayouts/slideLayout2.xml" Type="http://schemas.openxmlformats.org/officeDocument/2006/relationships/slideLayout" Id="rId1"/>
</Relationships>

</file>

<file path=ppt/slides/_rels/slide128.xml.rels><?xml version="1.0" encoding="UTF-8" standalone="yes"?>
<Relationships xmlns="http://schemas.openxmlformats.org/package/2006/relationships">
    <Relationship Target="../media/image25.png" Type="http://schemas.openxmlformats.org/officeDocument/2006/relationships/image" Id="rId3"/>
    <Relationship Target="../notesSlides/notesSlide109.xml" Type="http://schemas.openxmlformats.org/officeDocument/2006/relationships/notesSlide" Id="rId2"/>
    <Relationship Target="../slideLayouts/slideLayout2.xml" Type="http://schemas.openxmlformats.org/officeDocument/2006/relationships/slideLayout" Id="rId1"/>
</Relationships>

</file>

<file path=ppt/slides/_rels/slide129.xml.rels><?xml version="1.0" encoding="UTF-8" standalone="yes"?>
<Relationships xmlns="http://schemas.openxmlformats.org/package/2006/relationships">
    <Relationship Target="../media/image26.png" Type="http://schemas.openxmlformats.org/officeDocument/2006/relationships/image" Id="rId3"/>
    <Relationship Target="../notesSlides/notesSlide110.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7.xml" Type="http://schemas.openxmlformats.org/officeDocument/2006/relationships/slideLayout" Id="rId1"/>
</Relationships>

</file>

<file path=ppt/slides/_rels/slide130.xml.rels><?xml version="1.0" encoding="UTF-8" standalone="yes"?>
<Relationships xmlns="http://schemas.openxmlformats.org/package/2006/relationships">
    <Relationship Target="../media/image27.png" Type="http://schemas.openxmlformats.org/officeDocument/2006/relationships/image" Id="rId3"/>
    <Relationship Target="../notesSlides/notesSlide111.xml" Type="http://schemas.openxmlformats.org/officeDocument/2006/relationships/notesSlide" Id="rId2"/>
    <Relationship Target="../slideLayouts/slideLayout2.xml" Type="http://schemas.openxmlformats.org/officeDocument/2006/relationships/slideLayout" Id="rId1"/>
</Relationships>

</file>

<file path=ppt/slides/_rels/slide131.xml.rels><?xml version="1.0" encoding="UTF-8" standalone="yes"?>
<Relationships xmlns="http://schemas.openxmlformats.org/package/2006/relationships">
    <Relationship Target="../media/image28.png" Type="http://schemas.openxmlformats.org/officeDocument/2006/relationships/image" Id="rId3"/>
    <Relationship Target="../notesSlides/notesSlide112.xml" Type="http://schemas.openxmlformats.org/officeDocument/2006/relationships/notesSlide" Id="rId2"/>
    <Relationship Target="../slideLayouts/slideLayout2.xml" Type="http://schemas.openxmlformats.org/officeDocument/2006/relationships/slideLayout" Id="rId1"/>
</Relationships>

</file>

<file path=ppt/slides/_rels/slide132.xml.rels><?xml version="1.0" encoding="UTF-8" standalone="yes"?>
<Relationships xmlns="http://schemas.openxmlformats.org/package/2006/relationships">
    <Relationship Target="../media/image29.png" Type="http://schemas.openxmlformats.org/officeDocument/2006/relationships/image" Id="rId3"/>
    <Relationship Target="../notesSlides/notesSlide113.xml" Type="http://schemas.openxmlformats.org/officeDocument/2006/relationships/notesSlide" Id="rId2"/>
    <Relationship Target="../slideLayouts/slideLayout2.xml" Type="http://schemas.openxmlformats.org/officeDocument/2006/relationships/slideLayout" Id="rId1"/>
</Relationships>

</file>

<file path=ppt/slides/_rels/slide133.xml.rels><?xml version="1.0" encoding="UTF-8" standalone="yes"?>
<Relationships xmlns="http://schemas.openxmlformats.org/package/2006/relationships">
    <Relationship Target="../media/image30.png" Type="http://schemas.openxmlformats.org/officeDocument/2006/relationships/image" Id="rId3"/>
    <Relationship Target="../notesSlides/notesSlide114.xml" Type="http://schemas.openxmlformats.org/officeDocument/2006/relationships/notesSlide" Id="rId2"/>
    <Relationship Target="../slideLayouts/slideLayout2.xml" Type="http://schemas.openxmlformats.org/officeDocument/2006/relationships/slideLayout" Id="rId1"/>
</Relationships>

</file>

<file path=ppt/slides/_rels/slide134.xml.rels><?xml version="1.0" encoding="UTF-8" standalone="yes"?>
<Relationships xmlns="http://schemas.openxmlformats.org/package/2006/relationships">
    <Relationship Target="../media/image31.png" Type="http://schemas.openxmlformats.org/officeDocument/2006/relationships/image" Id="rId3"/>
    <Relationship Target="../notesSlides/notesSlide115.xml" Type="http://schemas.openxmlformats.org/officeDocument/2006/relationships/notesSlide" Id="rId2"/>
    <Relationship Target="../slideLayouts/slideLayout2.xml" Type="http://schemas.openxmlformats.org/officeDocument/2006/relationships/slideLayout" Id="rId1"/>
</Relationships>

</file>

<file path=ppt/slides/_rels/slide135.xml.rels><?xml version="1.0" encoding="UTF-8" standalone="yes"?>
<Relationships xmlns="http://schemas.openxmlformats.org/package/2006/relationships">
    <Relationship Target="../media/image32.png" Type="http://schemas.openxmlformats.org/officeDocument/2006/relationships/image" Id="rId3"/>
    <Relationship Target="../notesSlides/notesSlide116.xml" Type="http://schemas.openxmlformats.org/officeDocument/2006/relationships/notesSlide" Id="rId2"/>
    <Relationship Target="../slideLayouts/slideLayout2.xml" Type="http://schemas.openxmlformats.org/officeDocument/2006/relationships/slideLayout" Id="rId1"/>
</Relationships>

</file>

<file path=ppt/slides/_rels/slide136.xml.rels><?xml version="1.0" encoding="UTF-8" standalone="yes"?>
<Relationships xmlns="http://schemas.openxmlformats.org/package/2006/relationships">
    <Relationship Target="../media/image33.png" Type="http://schemas.openxmlformats.org/officeDocument/2006/relationships/image" Id="rId3"/>
    <Relationship Target="../notesSlides/notesSlide117.xml" Type="http://schemas.openxmlformats.org/officeDocument/2006/relationships/notesSlide" Id="rId2"/>
    <Relationship Target="../slideLayouts/slideLayout2.xml" Type="http://schemas.openxmlformats.org/officeDocument/2006/relationships/slideLayout" Id="rId1"/>
</Relationships>

</file>

<file path=ppt/slides/_rels/slide137.xml.rels><?xml version="1.0" encoding="UTF-8" standalone="yes"?>
<Relationships xmlns="http://schemas.openxmlformats.org/package/2006/relationships">
    <Relationship Target="../media/image34.png" Type="http://schemas.openxmlformats.org/officeDocument/2006/relationships/image" Id="rId3"/>
    <Relationship Target="../notesSlides/notesSlide118.xml" Type="http://schemas.openxmlformats.org/officeDocument/2006/relationships/notesSlide" Id="rId2"/>
    <Relationship Target="../slideLayouts/slideLayout2.xml" Type="http://schemas.openxmlformats.org/officeDocument/2006/relationships/slideLayout" Id="rId1"/>
</Relationships>

</file>

<file path=ppt/slides/_rels/slide138.xml.rels><?xml version="1.0" encoding="UTF-8" standalone="yes"?>
<Relationships xmlns="http://schemas.openxmlformats.org/package/2006/relationships">
    <Relationship Target="../media/image35.png" Type="http://schemas.openxmlformats.org/officeDocument/2006/relationships/image" Id="rId3"/>
    <Relationship Target="../notesSlides/notesSlide119.xml" Type="http://schemas.openxmlformats.org/officeDocument/2006/relationships/notesSlide" Id="rId2"/>
    <Relationship Target="../slideLayouts/slideLayout2.xml" Type="http://schemas.openxmlformats.org/officeDocument/2006/relationships/slideLayout" Id="rId1"/>
</Relationships>

</file>

<file path=ppt/slides/_rels/slide139.xml.rels><?xml version="1.0" encoding="UTF-8" standalone="yes"?>
<Relationships xmlns="http://schemas.openxmlformats.org/package/2006/relationships">
    <Relationship Target="../media/image36.png" Type="http://schemas.openxmlformats.org/officeDocument/2006/relationships/image" Id="rId3"/>
    <Relationship Target="../notesSlides/notesSlide120.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7.xml" Type="http://schemas.openxmlformats.org/officeDocument/2006/relationships/slideLayout" Id="rId1"/>
</Relationships>

</file>

<file path=ppt/slides/_rels/slide140.xml.rels><?xml version="1.0" encoding="UTF-8" standalone="yes"?>
<Relationships xmlns="http://schemas.openxmlformats.org/package/2006/relationships">
    <Relationship Target="../media/image37.png" Type="http://schemas.openxmlformats.org/officeDocument/2006/relationships/image" Id="rId3"/>
    <Relationship Target="../notesSlides/notesSlide121.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16.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17.xml.rels><?xml version="1.0" encoding="UTF-8" standalone="yes"?>
<Relationships xmlns="http://schemas.openxmlformats.org/package/2006/relationships">
    <Relationship TargetMode="External" Target="https://www.esfcr.cz/seminare-k-clld-" Type="http://schemas.openxmlformats.org/officeDocument/2006/relationships/hyperlink" Id="rId3"/>
    <Relationship Target="../notesSlides/notesSlide15.xml" Type="http://schemas.openxmlformats.org/officeDocument/2006/relationships/notesSlide" Id="rId2"/>
    <Relationship Target="../slideLayouts/slideLayout7.xml" Type="http://schemas.openxmlformats.org/officeDocument/2006/relationships/slideLayout" Id="rId1"/>
</Relationships>

</file>

<file path=ppt/slides/_rels/slide18.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7.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7.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21.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22.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7.xml" Type="http://schemas.openxmlformats.org/officeDocument/2006/relationships/slideLayout" Id="rId1"/>
</Relationships>

</file>

<file path=ppt/slides/_rels/slide23.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24.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7.xml" Type="http://schemas.openxmlformats.org/officeDocument/2006/relationships/slideLayout" Id="rId1"/>
</Relationships>

</file>

<file path=ppt/slides/_rels/slide25.xml.rels><?xml version="1.0" encoding="UTF-8" standalone="yes"?>
<Relationships xmlns="http://schemas.openxmlformats.org/package/2006/relationships">
    <Relationship Target="../notesSlides/notesSlide20.xml" Type="http://schemas.openxmlformats.org/officeDocument/2006/relationships/notesSlide" Id="rId2"/>
    <Relationship Target="../slideLayouts/slideLayout7.xml" Type="http://schemas.openxmlformats.org/officeDocument/2006/relationships/slideLayout" Id="rId1"/>
</Relationships>

</file>

<file path=ppt/slides/_rels/slide26.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7.xml" Type="http://schemas.openxmlformats.org/officeDocument/2006/relationships/slideLayout" Id="rId1"/>
</Relationships>

</file>

<file path=ppt/slides/_rels/slide27.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28.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7.xml" Type="http://schemas.openxmlformats.org/officeDocument/2006/relationships/slideLayout" Id="rId1"/>
</Relationships>

</file>

<file path=ppt/slides/_rels/slide29.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3.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1.xml" Type="http://schemas.openxmlformats.org/officeDocument/2006/relationships/slideLayout" Id="rId1"/>
</Relationships>

</file>

<file path=ppt/slides/_rels/slide30.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31.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7.xml" Type="http://schemas.openxmlformats.org/officeDocument/2006/relationships/slideLayout" Id="rId1"/>
</Relationships>

</file>

<file path=ppt/slides/_rels/slide32.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33.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7.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7.xml" Type="http://schemas.openxmlformats.org/officeDocument/2006/relationships/slideLayout" Id="rId1"/>
</Relationships>

</file>

<file path=ppt/slides/_rels/slide35.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7.xml" Type="http://schemas.openxmlformats.org/officeDocument/2006/relationships/slideLayout" Id="rId1"/>
</Relationships>

</file>

<file path=ppt/slides/_rels/slide36.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7.xml" Type="http://schemas.openxmlformats.org/officeDocument/2006/relationships/slideLayout" Id="rId1"/>
</Relationships>

</file>

<file path=ppt/slides/_rels/slide37.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7.xml" Type="http://schemas.openxmlformats.org/officeDocument/2006/relationships/slideLayout" Id="rId1"/>
</Relationships>

</file>

<file path=ppt/slides/_rels/slide38.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7.xml" Type="http://schemas.openxmlformats.org/officeDocument/2006/relationships/slideLayout" Id="rId1"/>
</Relationships>

</file>

<file path=ppt/slides/_rels/slide39.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7.xml" Type="http://schemas.openxmlformats.org/officeDocument/2006/relationships/slideLayout" Id="rId1"/>
</Relationships>

</file>

<file path=ppt/slides/_rels/slide4.xml.rels><?xml version="1.0" encoding="UTF-8" standalone="yes"?>
<Relationships xmlns="http://schemas.openxmlformats.org/package/2006/relationships">
    <Relationship TargetMode="External" Target="https://www.esfcr.cz/vyzva-074-opz-plus" Type="http://schemas.openxmlformats.org/officeDocument/2006/relationships/hyperlink" Id="rId3"/>
    <Relationship Target="../notesSlides/notesSlide4.xml" Type="http://schemas.openxmlformats.org/officeDocument/2006/relationships/notesSlide" Id="rId2"/>
    <Relationship Target="../slideLayouts/slideLayout2.xml" Type="http://schemas.openxmlformats.org/officeDocument/2006/relationships/slideLayout" Id="rId1"/>
    <Relationship TargetMode="External" Target="http://www.esfcr.cz/" Type="http://schemas.openxmlformats.org/officeDocument/2006/relationships/hyperlink" Id="rId4"/>
</Relationships>

</file>

<file path=ppt/slides/_rels/slide40.xml.rels><?xml version="1.0" encoding="UTF-8" standalone="yes"?>
<Relationships xmlns="http://schemas.openxmlformats.org/package/2006/relationships">
    <Relationship Target="../slideLayouts/slideLayout7.xml" Type="http://schemas.openxmlformats.org/officeDocument/2006/relationships/slideLayout" Id="rId2"/>
    <Relationship Target="../theme/themeOverride2.xml" Type="http://schemas.openxmlformats.org/officeDocument/2006/relationships/themeOverride" Id="rId1"/>
</Relationships>

</file>

<file path=ppt/slides/_rels/slide41.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7.xml" Type="http://schemas.openxmlformats.org/officeDocument/2006/relationships/slideLayout" Id="rId1"/>
</Relationships>

</file>

<file path=ppt/slides/_rels/slide42.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7.xml" Type="http://schemas.openxmlformats.org/officeDocument/2006/relationships/slideLayout" Id="rId1"/>
</Relationships>

</file>

<file path=ppt/slides/_rels/slide43.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7.xml" Type="http://schemas.openxmlformats.org/officeDocument/2006/relationships/slideLayout" Id="rId1"/>
</Relationships>

</file>

<file path=ppt/slides/_rels/slide44.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7.xml" Type="http://schemas.openxmlformats.org/officeDocument/2006/relationships/slideLayout" Id="rId1"/>
</Relationships>

</file>

<file path=ppt/slides/_rels/slide45.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7.xml" Type="http://schemas.openxmlformats.org/officeDocument/2006/relationships/slideLayout" Id="rId1"/>
</Relationships>

</file>

<file path=ppt/slides/_rels/slide46.xml.rels><?xml version="1.0" encoding="UTF-8" standalone="yes"?>
<Relationships xmlns="http://schemas.openxmlformats.org/package/2006/relationships">
    <Relationship Target="../notesSlides/notesSlide36.xml" Type="http://schemas.openxmlformats.org/officeDocument/2006/relationships/notesSlide" Id="rId2"/>
    <Relationship Target="../slideLayouts/slideLayout7.xml" Type="http://schemas.openxmlformats.org/officeDocument/2006/relationships/slideLayout" Id="rId1"/>
</Relationships>

</file>

<file path=ppt/slides/_rels/slide47.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7.xml" Type="http://schemas.openxmlformats.org/officeDocument/2006/relationships/slideLayout" Id="rId1"/>
</Relationships>

</file>

<file path=ppt/slides/_rels/slide48.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49.xml.rels><?xml version="1.0" encoding="UTF-8" standalone="yes"?>
<Relationships xmlns="http://schemas.openxmlformats.org/package/2006/relationships">
    <Relationship Target="../notesSlides/notesSlide38.xml" Type="http://schemas.openxmlformats.org/officeDocument/2006/relationships/notesSlide" Id="rId2"/>
    <Relationship Target="../slideLayouts/slideLayout7.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6.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 Target="../media/image7.svg" Type="http://schemas.openxmlformats.org/officeDocument/2006/relationships/image" Id="rId4"/>
</Relationships>

</file>

<file path=ppt/slides/_rels/slide50.xml.rels><?xml version="1.0" encoding="UTF-8" standalone="yes"?>
<Relationships xmlns="http://schemas.openxmlformats.org/package/2006/relationships">
    <Relationship Target="../notesSlides/notesSlide39.xml" Type="http://schemas.openxmlformats.org/officeDocument/2006/relationships/notesSlide" Id="rId2"/>
    <Relationship Target="../slideLayouts/slideLayout7.xml" Type="http://schemas.openxmlformats.org/officeDocument/2006/relationships/slideLayout" Id="rId1"/>
</Relationships>

</file>

<file path=ppt/slides/_rels/slide51.xml.rels><?xml version="1.0" encoding="UTF-8" standalone="yes"?>
<Relationships xmlns="http://schemas.openxmlformats.org/package/2006/relationships">
    <Relationship Target="../notesSlides/notesSlide40.xml" Type="http://schemas.openxmlformats.org/officeDocument/2006/relationships/notesSlide" Id="rId2"/>
    <Relationship Target="../slideLayouts/slideLayout7.xml" Type="http://schemas.openxmlformats.org/officeDocument/2006/relationships/slideLayout" Id="rId1"/>
</Relationships>

</file>

<file path=ppt/slides/_rels/slide52.xml.rels><?xml version="1.0" encoding="UTF-8" standalone="yes"?>
<Relationships xmlns="http://schemas.openxmlformats.org/package/2006/relationships">
    <Relationship Target="../notesSlides/notesSlide41.xml" Type="http://schemas.openxmlformats.org/officeDocument/2006/relationships/notesSlide" Id="rId2"/>
    <Relationship Target="../slideLayouts/slideLayout7.xml" Type="http://schemas.openxmlformats.org/officeDocument/2006/relationships/slideLayout" Id="rId1"/>
</Relationships>

</file>

<file path=ppt/slides/_rels/slide53.xml.rels><?xml version="1.0" encoding="UTF-8" standalone="yes"?>
<Relationships xmlns="http://schemas.openxmlformats.org/package/2006/relationships">
    <Relationship Target="../notesSlides/notesSlide42.xml" Type="http://schemas.openxmlformats.org/officeDocument/2006/relationships/notesSlide" Id="rId2"/>
    <Relationship Target="../slideLayouts/slideLayout7.xml" Type="http://schemas.openxmlformats.org/officeDocument/2006/relationships/slideLayout" Id="rId1"/>
</Relationships>

</file>

<file path=ppt/slides/_rels/slide54.xml.rels><?xml version="1.0" encoding="UTF-8" standalone="yes"?>
<Relationships xmlns="http://schemas.openxmlformats.org/package/2006/relationships">
    <Relationship Target="../notesSlides/notesSlide43.xml" Type="http://schemas.openxmlformats.org/officeDocument/2006/relationships/notesSlide" Id="rId2"/>
    <Relationship Target="../slideLayouts/slideLayout7.xml" Type="http://schemas.openxmlformats.org/officeDocument/2006/relationships/slideLayout" Id="rId1"/>
</Relationships>

</file>

<file path=ppt/slides/_rels/slide55.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56.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57.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58.xml.rels><?xml version="1.0" encoding="UTF-8" standalone="yes"?>
<Relationships xmlns="http://schemas.openxmlformats.org/package/2006/relationships">
    <Relationship Target="../notesSlides/notesSlide44.xml" Type="http://schemas.openxmlformats.org/officeDocument/2006/relationships/notesSlide" Id="rId2"/>
    <Relationship Target="../slideLayouts/slideLayout7.xml" Type="http://schemas.openxmlformats.org/officeDocument/2006/relationships/slideLayout" Id="rId1"/>
</Relationships>

</file>

<file path=ppt/slides/_rels/slide59.xml.rels><?xml version="1.0" encoding="UTF-8" standalone="yes"?>
<Relationships xmlns="http://schemas.openxmlformats.org/package/2006/relationships">
    <Relationship Target="../notesSlides/notesSlide45.xml" Type="http://schemas.openxmlformats.org/officeDocument/2006/relationships/notesSlide" Id="rId2"/>
    <Relationship Target="../slideLayouts/slideLayout7.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8.png" Type="http://schemas.openxmlformats.org/officeDocument/2006/relationships/image" Id="rId3"/>
    <Relationship Target="../notesSlides/notesSlide6.xml" Type="http://schemas.openxmlformats.org/officeDocument/2006/relationships/notesSlide" Id="rId2"/>
    <Relationship Target="../slideLayouts/slideLayout2.xml" Type="http://schemas.openxmlformats.org/officeDocument/2006/relationships/slideLayout" Id="rId1"/>
    <Relationship Target="../media/image11.svg" Type="http://schemas.openxmlformats.org/officeDocument/2006/relationships/image" Id="rId6"/>
    <Relationship Target="../media/image10.png" Type="http://schemas.openxmlformats.org/officeDocument/2006/relationships/image" Id="rId5"/>
    <Relationship Target="../media/image9.svg" Type="http://schemas.openxmlformats.org/officeDocument/2006/relationships/image" Id="rId4"/>
</Relationships>

</file>

<file path=ppt/slides/_rels/slide60.xml.rels><?xml version="1.0" encoding="UTF-8" standalone="yes"?>
<Relationships xmlns="http://schemas.openxmlformats.org/package/2006/relationships">
    <Relationship Target="../notesSlides/notesSlide46.xml" Type="http://schemas.openxmlformats.org/officeDocument/2006/relationships/notesSlide" Id="rId2"/>
    <Relationship Target="../slideLayouts/slideLayout7.xml" Type="http://schemas.openxmlformats.org/officeDocument/2006/relationships/slideLayout" Id="rId1"/>
</Relationships>

</file>

<file path=ppt/slides/_rels/slide61.xml.rels><?xml version="1.0" encoding="UTF-8" standalone="yes"?>
<Relationships xmlns="http://schemas.openxmlformats.org/package/2006/relationships">
    <Relationship Target="../notesSlides/notesSlide47.xml" Type="http://schemas.openxmlformats.org/officeDocument/2006/relationships/notesSlide" Id="rId2"/>
    <Relationship Target="../slideLayouts/slideLayout7.xml" Type="http://schemas.openxmlformats.org/officeDocument/2006/relationships/slideLayout" Id="rId1"/>
</Relationships>

</file>

<file path=ppt/slides/_rels/slide62.xml.rels><?xml version="1.0" encoding="UTF-8" standalone="yes"?>
<Relationships xmlns="http://schemas.openxmlformats.org/package/2006/relationships">
    <Relationship Target="../notesSlides/notesSlide48.xml" Type="http://schemas.openxmlformats.org/officeDocument/2006/relationships/notesSlide" Id="rId2"/>
    <Relationship Target="../slideLayouts/slideLayout7.xml" Type="http://schemas.openxmlformats.org/officeDocument/2006/relationships/slideLayout" Id="rId1"/>
</Relationships>

</file>

<file path=ppt/slides/_rels/slide63.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64.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65.xml.rels><?xml version="1.0" encoding="UTF-8" standalone="yes"?>
<Relationships xmlns="http://schemas.openxmlformats.org/package/2006/relationships">
    <Relationship Target="../notesSlides/notesSlide49.xml" Type="http://schemas.openxmlformats.org/officeDocument/2006/relationships/notesSlide" Id="rId2"/>
    <Relationship Target="../slideLayouts/slideLayout7.xml" Type="http://schemas.openxmlformats.org/officeDocument/2006/relationships/slideLayout" Id="rId1"/>
</Relationships>

</file>

<file path=ppt/slides/_rels/slide66.xml.rels><?xml version="1.0" encoding="UTF-8" standalone="yes"?>
<Relationships xmlns="http://schemas.openxmlformats.org/package/2006/relationships">
    <Relationship Target="../notesSlides/notesSlide50.xml" Type="http://schemas.openxmlformats.org/officeDocument/2006/relationships/notesSlide" Id="rId2"/>
    <Relationship Target="../slideLayouts/slideLayout7.xml" Type="http://schemas.openxmlformats.org/officeDocument/2006/relationships/slideLayout" Id="rId1"/>
</Relationships>

</file>

<file path=ppt/slides/_rels/slide67.xml.rels><?xml version="1.0" encoding="UTF-8" standalone="yes"?>
<Relationships xmlns="http://schemas.openxmlformats.org/package/2006/relationships">
    <Relationship Target="../notesSlides/notesSlide51.xml" Type="http://schemas.openxmlformats.org/officeDocument/2006/relationships/notesSlide" Id="rId2"/>
    <Relationship Target="../slideLayouts/slideLayout7.xml" Type="http://schemas.openxmlformats.org/officeDocument/2006/relationships/slideLayout" Id="rId1"/>
</Relationships>

</file>

<file path=ppt/slides/_rels/slide68.xml.rels><?xml version="1.0" encoding="UTF-8" standalone="yes"?>
<Relationships xmlns="http://schemas.openxmlformats.org/package/2006/relationships">
    <Relationship Target="../notesSlides/notesSlide52.xml" Type="http://schemas.openxmlformats.org/officeDocument/2006/relationships/notesSlide" Id="rId2"/>
    <Relationship Target="../slideLayouts/slideLayout7.xml" Type="http://schemas.openxmlformats.org/officeDocument/2006/relationships/slideLayout" Id="rId1"/>
</Relationships>

</file>

<file path=ppt/slides/_rels/slide69.xml.rels><?xml version="1.0" encoding="UTF-8" standalone="yes"?>
<Relationships xmlns="http://schemas.openxmlformats.org/package/2006/relationships">
    <Relationship Target="../notesSlides/notesSlide53.xml" Type="http://schemas.openxmlformats.org/officeDocument/2006/relationships/notesSlide" Id="rId2"/>
    <Relationship Target="../slideLayouts/slideLayout7.xml" Type="http://schemas.openxmlformats.org/officeDocument/2006/relationships/slideLayout" Id="rId1"/>
</Relationships>

</file>

<file path=ppt/slides/_rels/slide7.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70.xml.rels><?xml version="1.0" encoding="UTF-8" standalone="yes"?>
<Relationships xmlns="http://schemas.openxmlformats.org/package/2006/relationships">
    <Relationship Target="../notesSlides/notesSlide54.xml" Type="http://schemas.openxmlformats.org/officeDocument/2006/relationships/notesSlide" Id="rId2"/>
    <Relationship Target="../slideLayouts/slideLayout7.xml" Type="http://schemas.openxmlformats.org/officeDocument/2006/relationships/slideLayout" Id="rId1"/>
</Relationships>

</file>

<file path=ppt/slides/_rels/slide71.xml.rels><?xml version="1.0" encoding="UTF-8" standalone="yes"?>
<Relationships xmlns="http://schemas.openxmlformats.org/package/2006/relationships">
    <Relationship Target="../notesSlides/notesSlide55.xml" Type="http://schemas.openxmlformats.org/officeDocument/2006/relationships/notesSlide" Id="rId2"/>
    <Relationship Target="../slideLayouts/slideLayout7.xml" Type="http://schemas.openxmlformats.org/officeDocument/2006/relationships/slideLayout" Id="rId1"/>
</Relationships>

</file>

<file path=ppt/slides/_rels/slide72.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73.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74.xml.rels><?xml version="1.0" encoding="UTF-8" standalone="yes"?>
<Relationships xmlns="http://schemas.openxmlformats.org/package/2006/relationships">
    <Relationship Target="../slideLayouts/slideLayout7.xml" Type="http://schemas.openxmlformats.org/officeDocument/2006/relationships/slideLayout" Id="rId1"/>
</Relationships>

</file>

<file path=ppt/slides/_rels/slide75.xml.rels><?xml version="1.0" encoding="UTF-8" standalone="yes"?>
<Relationships xmlns="http://schemas.openxmlformats.org/package/2006/relationships">
    <Relationship Target="../notesSlides/notesSlide56.xml" Type="http://schemas.openxmlformats.org/officeDocument/2006/relationships/notesSlide" Id="rId2"/>
    <Relationship Target="../slideLayouts/slideLayout1.xml" Type="http://schemas.openxmlformats.org/officeDocument/2006/relationships/slideLayout" Id="rId1"/>
</Relationships>

</file>

<file path=ppt/slides/_rels/slide76.xml.rels><?xml version="1.0" encoding="UTF-8" standalone="yes"?>
<Relationships xmlns="http://schemas.openxmlformats.org/package/2006/relationships">
    <Relationship Target="../notesSlides/notesSlide57.xml" Type="http://schemas.openxmlformats.org/officeDocument/2006/relationships/notesSlide" Id="rId2"/>
    <Relationship Target="../slideLayouts/slideLayout7.xml" Type="http://schemas.openxmlformats.org/officeDocument/2006/relationships/slideLayout" Id="rId1"/>
</Relationships>

</file>

<file path=ppt/slides/_rels/slide77.xml.rels><?xml version="1.0" encoding="UTF-8" standalone="yes"?>
<Relationships xmlns="http://schemas.openxmlformats.org/package/2006/relationships">
    <Relationship Target="../media/image12.png" Type="http://schemas.openxmlformats.org/officeDocument/2006/relationships/image" Id="rId3"/>
    <Relationship Target="../notesSlides/notesSlide58.xml" Type="http://schemas.openxmlformats.org/officeDocument/2006/relationships/notesSlide" Id="rId2"/>
    <Relationship Target="../slideLayouts/slideLayout7.xml" Type="http://schemas.openxmlformats.org/officeDocument/2006/relationships/slideLayout" Id="rId1"/>
</Relationships>

</file>

<file path=ppt/slides/_rels/slide78.xml.rels><?xml version="1.0" encoding="UTF-8" standalone="yes"?>
<Relationships xmlns="http://schemas.openxmlformats.org/package/2006/relationships">
    <Relationship Target="../notesSlides/notesSlide59.xml" Type="http://schemas.openxmlformats.org/officeDocument/2006/relationships/notesSlide" Id="rId2"/>
    <Relationship Target="../slideLayouts/slideLayout7.xml" Type="http://schemas.openxmlformats.org/officeDocument/2006/relationships/slideLayout" Id="rId1"/>
</Relationships>

</file>

<file path=ppt/slides/_rels/slide79.xml.rels><?xml version="1.0" encoding="UTF-8" standalone="yes"?>
<Relationships xmlns="http://schemas.openxmlformats.org/package/2006/relationships">
    <Relationship Target="../notesSlides/notesSlide60.xml" Type="http://schemas.openxmlformats.org/officeDocument/2006/relationships/notesSlide" Id="rId2"/>
    <Relationship Target="../slideLayouts/slideLayout1.xml" Type="http://schemas.openxmlformats.org/officeDocument/2006/relationships/slideLayout" Id="rId1"/>
</Relationships>

</file>

<file path=ppt/slides/_rels/slide8.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80.xml.rels><?xml version="1.0" encoding="UTF-8" standalone="yes"?>
<Relationships xmlns="http://schemas.openxmlformats.org/package/2006/relationships">
    <Relationship Target="../notesSlides/notesSlide61.xml" Type="http://schemas.openxmlformats.org/officeDocument/2006/relationships/notesSlide" Id="rId2"/>
    <Relationship Target="../slideLayouts/slideLayout2.xml" Type="http://schemas.openxmlformats.org/officeDocument/2006/relationships/slideLayout" Id="rId1"/>
</Relationships>

</file>

<file path=ppt/slides/_rels/slide81.xml.rels><?xml version="1.0" encoding="UTF-8" standalone="yes"?>
<Relationships xmlns="http://schemas.openxmlformats.org/package/2006/relationships">
    <Relationship Target="../notesSlides/notesSlide62.xml" Type="http://schemas.openxmlformats.org/officeDocument/2006/relationships/notesSlide" Id="rId2"/>
    <Relationship Target="../slideLayouts/slideLayout2.xml" Type="http://schemas.openxmlformats.org/officeDocument/2006/relationships/slideLayout" Id="rId1"/>
</Relationships>

</file>

<file path=ppt/slides/_rels/slide82.xml.rels><?xml version="1.0" encoding="UTF-8" standalone="yes"?>
<Relationships xmlns="http://schemas.openxmlformats.org/package/2006/relationships">
    <Relationship Target="../notesSlides/notesSlide63.xml" Type="http://schemas.openxmlformats.org/officeDocument/2006/relationships/notesSlide" Id="rId2"/>
    <Relationship Target="../slideLayouts/slideLayout2.xml" Type="http://schemas.openxmlformats.org/officeDocument/2006/relationships/slideLayout" Id="rId1"/>
</Relationships>

</file>

<file path=ppt/slides/_rels/slide83.xml.rels><?xml version="1.0" encoding="UTF-8" standalone="yes"?>
<Relationships xmlns="http://schemas.openxmlformats.org/package/2006/relationships">
    <Relationship Target="../notesSlides/notesSlide64.xml" Type="http://schemas.openxmlformats.org/officeDocument/2006/relationships/notesSlide" Id="rId2"/>
    <Relationship Target="../slideLayouts/slideLayout2.xml" Type="http://schemas.openxmlformats.org/officeDocument/2006/relationships/slideLayout" Id="rId1"/>
</Relationships>

</file>

<file path=ppt/slides/_rels/slide84.xml.rels><?xml version="1.0" encoding="UTF-8" standalone="yes"?>
<Relationships xmlns="http://schemas.openxmlformats.org/package/2006/relationships">
    <Relationship Target="../notesSlides/notesSlide65.xml" Type="http://schemas.openxmlformats.org/officeDocument/2006/relationships/notesSlide" Id="rId2"/>
    <Relationship Target="../slideLayouts/slideLayout1.xml" Type="http://schemas.openxmlformats.org/officeDocument/2006/relationships/slideLayout" Id="rId1"/>
</Relationships>

</file>

<file path=ppt/slides/_rels/slide85.xml.rels><?xml version="1.0" encoding="UTF-8" standalone="yes"?>
<Relationships xmlns="http://schemas.openxmlformats.org/package/2006/relationships">
    <Relationship Target="../notesSlides/notesSlide66.xml" Type="http://schemas.openxmlformats.org/officeDocument/2006/relationships/notesSlide" Id="rId2"/>
    <Relationship Target="../slideLayouts/slideLayout2.xml" Type="http://schemas.openxmlformats.org/officeDocument/2006/relationships/slideLayout" Id="rId1"/>
</Relationships>

</file>

<file path=ppt/slides/_rels/slide86.xml.rels><?xml version="1.0" encoding="UTF-8" standalone="yes"?>
<Relationships xmlns="http://schemas.openxmlformats.org/package/2006/relationships">
    <Relationship Target="../notesSlides/notesSlide67.xml" Type="http://schemas.openxmlformats.org/officeDocument/2006/relationships/notesSlide" Id="rId2"/>
    <Relationship Target="../slideLayouts/slideLayout2.xml" Type="http://schemas.openxmlformats.org/officeDocument/2006/relationships/slideLayout" Id="rId1"/>
</Relationships>

</file>

<file path=ppt/slides/_rels/slide87.xml.rels><?xml version="1.0" encoding="UTF-8" standalone="yes"?>
<Relationships xmlns="http://schemas.openxmlformats.org/package/2006/relationships">
    <Relationship TargetMode="External" Target="https://www.esfcr.cz/pravidla-pro-zadatele-a-prijemce-opz-plus/-/dokument/18400695" Type="http://schemas.openxmlformats.org/officeDocument/2006/relationships/hyperlink" Id="rId3"/>
    <Relationship Target="../notesSlides/notesSlide68.xml" Type="http://schemas.openxmlformats.org/officeDocument/2006/relationships/notesSlide" Id="rId2"/>
    <Relationship Target="../slideLayouts/slideLayout2.xml" Type="http://schemas.openxmlformats.org/officeDocument/2006/relationships/slideLayout" Id="rId1"/>
    <Relationship TargetMode="External" Target="http://www.esfcr.cz/" Type="http://schemas.openxmlformats.org/officeDocument/2006/relationships/hyperlink" Id="rId4"/>
</Relationships>

</file>

<file path=ppt/slides/_rels/slide88.xml.rels><?xml version="1.0" encoding="UTF-8" standalone="yes"?>
<Relationships xmlns="http://schemas.openxmlformats.org/package/2006/relationships">
    <Relationship Target="../charts/chart1.xml" Type="http://schemas.openxmlformats.org/officeDocument/2006/relationships/chart" Id="rId3"/>
    <Relationship Target="../notesSlides/notesSlide69.xml" Type="http://schemas.openxmlformats.org/officeDocument/2006/relationships/notesSlide" Id="rId2"/>
    <Relationship Target="../slideLayouts/slideLayout2.xml" Type="http://schemas.openxmlformats.org/officeDocument/2006/relationships/slideLayout" Id="rId1"/>
    <Relationship Target="../charts/chart2.xml" Type="http://schemas.openxmlformats.org/officeDocument/2006/relationships/chart" Id="rId4"/>
</Relationships>

</file>

<file path=ppt/slides/_rels/slide89.xml.rels><?xml version="1.0" encoding="UTF-8" standalone="yes"?>
<Relationships xmlns="http://schemas.openxmlformats.org/package/2006/relationships">
    <Relationship Target="../notesSlides/notesSlide70.xml" Type="http://schemas.openxmlformats.org/officeDocument/2006/relationships/notesSlide" Id="rId2"/>
    <Relationship Target="../slideLayouts/slideLayout1.xml" Type="http://schemas.openxmlformats.org/officeDocument/2006/relationships/slideLayout" Id="rId1"/>
</Relationships>

</file>

<file path=ppt/slides/_rels/slide9.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1.xml" Type="http://schemas.openxmlformats.org/officeDocument/2006/relationships/slideLayout" Id="rId1"/>
</Relationships>

</file>

<file path=ppt/slides/_rels/slide90.xml.rels><?xml version="1.0" encoding="UTF-8" standalone="yes"?>
<Relationships xmlns="http://schemas.openxmlformats.org/package/2006/relationships">
    <Relationship Target="../notesSlides/notesSlide71.xml" Type="http://schemas.openxmlformats.org/officeDocument/2006/relationships/notesSlide" Id="rId2"/>
    <Relationship Target="../slideLayouts/slideLayout2.xml" Type="http://schemas.openxmlformats.org/officeDocument/2006/relationships/slideLayout" Id="rId1"/>
</Relationships>

</file>

<file path=ppt/slides/_rels/slide91.xml.rels><?xml version="1.0" encoding="UTF-8" standalone="yes"?>
<Relationships xmlns="http://schemas.openxmlformats.org/package/2006/relationships">
    <Relationship TargetMode="External" Target="https://www.esfcr.cz/formulare-a-pokyny-potrebne-v-ramci-pripravy-zadosti-o-podporu-opz-plus" Type="http://schemas.openxmlformats.org/officeDocument/2006/relationships/hyperlink" Id="rId3"/>
    <Relationship Target="../notesSlides/notesSlide72.xml" Type="http://schemas.openxmlformats.org/officeDocument/2006/relationships/notesSlide" Id="rId2"/>
    <Relationship Target="../slideLayouts/slideLayout2.xml" Type="http://schemas.openxmlformats.org/officeDocument/2006/relationships/slideLayout" Id="rId1"/>
</Relationships>

</file>

<file path=ppt/slides/_rels/slide92.xml.rels><?xml version="1.0" encoding="UTF-8" standalone="yes"?>
<Relationships xmlns="http://schemas.openxmlformats.org/package/2006/relationships">
    <Relationship Target="../notesSlides/notesSlide73.xml" Type="http://schemas.openxmlformats.org/officeDocument/2006/relationships/notesSlide" Id="rId2"/>
    <Relationship Target="../slideLayouts/slideLayout1.xml" Type="http://schemas.openxmlformats.org/officeDocument/2006/relationships/slideLayout" Id="rId1"/>
</Relationships>

</file>

<file path=ppt/slides/_rels/slide93.xml.rels><?xml version="1.0" encoding="UTF-8" standalone="yes"?>
<Relationships xmlns="http://schemas.openxmlformats.org/package/2006/relationships">
    <Relationship Target="../notesSlides/notesSlide74.xml" Type="http://schemas.openxmlformats.org/officeDocument/2006/relationships/notesSlide" Id="rId2"/>
    <Relationship Target="../slideLayouts/slideLayout2.xml" Type="http://schemas.openxmlformats.org/officeDocument/2006/relationships/slideLayout" Id="rId1"/>
</Relationships>

</file>

<file path=ppt/slides/_rels/slide94.xml.rels><?xml version="1.0" encoding="UTF-8" standalone="yes"?>
<Relationships xmlns="http://schemas.openxmlformats.org/package/2006/relationships">
    <Relationship Target="../notesSlides/notesSlide75.xml" Type="http://schemas.openxmlformats.org/officeDocument/2006/relationships/notesSlide" Id="rId2"/>
    <Relationship Target="../slideLayouts/slideLayout2.xml" Type="http://schemas.openxmlformats.org/officeDocument/2006/relationships/slideLayout" Id="rId1"/>
</Relationships>

</file>

<file path=ppt/slides/_rels/slide95.xml.rels><?xml version="1.0" encoding="UTF-8" standalone="yes"?>
<Relationships xmlns="http://schemas.openxmlformats.org/package/2006/relationships">
    <Relationship Target="../notesSlides/notesSlide76.xml" Type="http://schemas.openxmlformats.org/officeDocument/2006/relationships/notesSlide" Id="rId2"/>
    <Relationship Target="../slideLayouts/slideLayout1.xml" Type="http://schemas.openxmlformats.org/officeDocument/2006/relationships/slideLayout" Id="rId1"/>
</Relationships>

</file>

<file path=ppt/slides/_rels/slide96.xml.rels><?xml version="1.0" encoding="UTF-8" standalone="yes"?>
<Relationships xmlns="http://schemas.openxmlformats.org/package/2006/relationships">
    <Relationship Target="../notesSlides/notesSlide77.xml" Type="http://schemas.openxmlformats.org/officeDocument/2006/relationships/notesSlide" Id="rId2"/>
    <Relationship Target="../slideLayouts/slideLayout2.xml" Type="http://schemas.openxmlformats.org/officeDocument/2006/relationships/slideLayout" Id="rId1"/>
</Relationships>

</file>

<file path=ppt/slides/_rels/slide97.xml.rels><?xml version="1.0" encoding="UTF-8" standalone="yes"?>
<Relationships xmlns="http://schemas.openxmlformats.org/package/2006/relationships">
    <Relationship Target="../notesSlides/notesSlide78.xml" Type="http://schemas.openxmlformats.org/officeDocument/2006/relationships/notesSlide" Id="rId2"/>
    <Relationship Target="../slideLayouts/slideLayout4.xml" Type="http://schemas.openxmlformats.org/officeDocument/2006/relationships/slideLayout" Id="rId1"/>
</Relationships>

</file>

<file path=ppt/slides/_rels/slide98.xml.rels><?xml version="1.0" encoding="UTF-8" standalone="yes"?>
<Relationships xmlns="http://schemas.openxmlformats.org/package/2006/relationships">
    <Relationship Target="../diagrams/data1.xml" Type="http://schemas.openxmlformats.org/officeDocument/2006/relationships/diagramData" Id="rId3"/>
    <Relationship Target="../diagrams/drawing1.xml" Type="http://schemas.microsoft.com/office/2007/relationships/diagramDrawing" Id="rId7"/>
    <Relationship Target="../notesSlides/notesSlide79.xml" Type="http://schemas.openxmlformats.org/officeDocument/2006/relationships/notesSlide" Id="rId2"/>
    <Relationship Target="../slideLayouts/slideLayout3.xml" Type="http://schemas.openxmlformats.org/officeDocument/2006/relationships/slideLayout" Id="rId1"/>
    <Relationship Target="../diagrams/colors1.xml" Type="http://schemas.openxmlformats.org/officeDocument/2006/relationships/diagramColors" Id="rId6"/>
    <Relationship Target="../diagrams/quickStyle1.xml" Type="http://schemas.openxmlformats.org/officeDocument/2006/relationships/diagramQuickStyle" Id="rId5"/>
    <Relationship Target="../diagrams/layout1.xml" Type="http://schemas.openxmlformats.org/officeDocument/2006/relationships/diagramLayout" Id="rId4"/>
</Relationships>

</file>

<file path=ppt/slides/_rels/slide99.xml.rels><?xml version="1.0" encoding="UTF-8" standalone="yes"?>
<Relationships xmlns="http://schemas.openxmlformats.org/package/2006/relationships">
    <Relationship Target="../notesSlides/notesSlide80.xml" Type="http://schemas.openxmlformats.org/officeDocument/2006/relationships/notesSlid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19974" y="1736880"/>
            <a:ext cx="7272000" cy="1224000"/>
          </a:xfrm>
        </p:spPr>
        <p:txBody>
          <a:bodyPr/>
          <a:lstStyle/>
          <a:p>
            <a:r>
              <a:rPr lang="cs-CZ" sz="3200" dirty="false"/>
              <a:t>Seminář pro žadatele výzvy  č. 03_24_074 Pilotní podpora komunitně vedeného místního rozvoje ve městech</a:t>
            </a:r>
          </a:p>
        </p:txBody>
      </p:sp>
      <p:sp>
        <p:nvSpPr>
          <p:cNvPr id="6" name="Zástupný symbol pro text 5"/>
          <p:cNvSpPr>
            <a:spLocks noGrp="true"/>
          </p:cNvSpPr>
          <p:nvPr>
            <p:ph type="body" sz="quarter" idx="13"/>
          </p:nvPr>
        </p:nvSpPr>
        <p:spPr>
          <a:xfrm>
            <a:off x="1475656" y="4509120"/>
            <a:ext cx="7272000" cy="540000"/>
          </a:xfrm>
        </p:spPr>
        <p:txBody>
          <a:bodyPr/>
          <a:lstStyle/>
          <a:p>
            <a:r>
              <a:rPr lang="cs-CZ" dirty="false"/>
              <a:t>Oddělení 875 – Oddělení projektů CLLD a ITI</a:t>
            </a:r>
          </a:p>
          <a:p>
            <a:endParaRPr lang="cs-CZ" dirty="false"/>
          </a:p>
        </p:txBody>
      </p:sp>
      <p:sp>
        <p:nvSpPr>
          <p:cNvPr id="7" name="Zástupný symbol pro text 6"/>
          <p:cNvSpPr>
            <a:spLocks noGrp="true"/>
          </p:cNvSpPr>
          <p:nvPr>
            <p:ph type="body" sz="quarter" idx="14"/>
          </p:nvPr>
        </p:nvSpPr>
        <p:spPr>
          <a:xfrm>
            <a:off x="1543785" y="5405085"/>
            <a:ext cx="7272000" cy="540000"/>
          </a:xfrm>
        </p:spPr>
        <p:txBody>
          <a:bodyPr/>
          <a:lstStyle/>
          <a:p>
            <a:r>
              <a:rPr lang="cs-CZ" dirty="false"/>
              <a:t>16. 1. 2024, online MS TEAMS </a:t>
            </a:r>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tretch>
            <a:fillRect/>
          </a:stretch>
        </p:blipFill>
        <p:spPr>
          <a:xfrm>
            <a:off x="846000" y="1736880"/>
            <a:ext cx="540000" cy="540000"/>
          </a:xfrm>
        </p:spPr>
      </p:pic>
      <p:pic>
        <p:nvPicPr>
          <p:cNvPr id="15" name="Zástupný symbol pro obrázek 14"/>
          <p:cNvPicPr>
            <a:picLocks noGrp="true" noChangeAspect="true"/>
          </p:cNvPicPr>
          <p:nvPr>
            <p:ph type="pic" sz="quarter" idx="16"/>
          </p:nvPr>
        </p:nvPicPr>
        <p:blipFill>
          <a:blip cstate="print" r:embed="rId4">
            <a:extLst>
              <a:ext uri="{28A0092B-C50C-407E-A947-70E740481C1C}">
                <a14:useLocalDpi xmlns:a14="http://schemas.microsoft.com/office/drawing/2010/main" val="0"/>
              </a:ext>
            </a:extLst>
          </a:blip>
          <a:stretch>
            <a:fillRect/>
          </a:stretch>
        </p:blipFill>
        <p:spPr>
          <a:xfrm>
            <a:off x="825178" y="4050242"/>
            <a:ext cx="540000" cy="540000"/>
          </a:xfrm>
        </p:spPr>
      </p:pic>
      <p:pic>
        <p:nvPicPr>
          <p:cNvPr id="16" name="Zástupný symbol pro obrázek 15"/>
          <p:cNvPicPr>
            <a:picLocks noGrp="true" noChangeAspect="true"/>
          </p:cNvPicPr>
          <p:nvPr>
            <p:ph type="pic" sz="quarter" idx="17"/>
          </p:nvPr>
        </p:nvPicPr>
        <p:blipFill>
          <a:blip cstate="print" r:embed="rId5">
            <a:extLst>
              <a:ext uri="{28A0092B-C50C-407E-A947-70E740481C1C}">
                <a14:useLocalDpi xmlns:a14="http://schemas.microsoft.com/office/drawing/2010/main" val="0"/>
              </a:ext>
            </a:extLst>
          </a:blip>
          <a:stretch>
            <a:fillRect/>
          </a:stretch>
        </p:blipFill>
        <p:spPr>
          <a:xfrm>
            <a:off x="846000" y="5405085"/>
            <a:ext cx="540000" cy="540000"/>
          </a:xfrm>
        </p:spPr>
      </p:pic>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282037-236B-4B78-B34A-58DB69078FC7}"/>
              </a:ext>
            </a:extLst>
          </p:cNvPr>
          <p:cNvSpPr>
            <a:spLocks noGrp="true"/>
          </p:cNvSpPr>
          <p:nvPr>
            <p:ph type="title"/>
          </p:nvPr>
        </p:nvSpPr>
        <p:spPr/>
        <p:txBody>
          <a:bodyPr/>
          <a:lstStyle/>
          <a:p>
            <a:r>
              <a:rPr lang="cs-CZ" dirty="false"/>
              <a:t>Přístup do </a:t>
            </a:r>
            <a:r>
              <a:rPr lang="cs-CZ" dirty="false" err="true"/>
              <a:t>is</a:t>
            </a:r>
            <a:r>
              <a:rPr lang="cs-CZ" dirty="false"/>
              <a:t> kp21+</a:t>
            </a:r>
          </a:p>
        </p:txBody>
      </p:sp>
      <p:sp>
        <p:nvSpPr>
          <p:cNvPr id="3" name="Zástupný obsah 2">
            <a:extLst>
              <a:ext uri="{FF2B5EF4-FFF2-40B4-BE49-F238E27FC236}">
                <a16:creationId xmlns:a16="http://schemas.microsoft.com/office/drawing/2014/main" id="{E3C37A8A-4618-4A74-BED8-01B6BCDAEC41}"/>
              </a:ext>
            </a:extLst>
          </p:cNvPr>
          <p:cNvSpPr>
            <a:spLocks noGrp="true"/>
          </p:cNvSpPr>
          <p:nvPr>
            <p:ph idx="1"/>
          </p:nvPr>
        </p:nvSpPr>
        <p:spPr>
          <a:xfrm>
            <a:off x="522000" y="1340768"/>
            <a:ext cx="8100000" cy="4716000"/>
          </a:xfrm>
        </p:spPr>
        <p:txBody>
          <a:bodyPr/>
          <a:lstStyle/>
          <a:p>
            <a:endParaRPr lang="cs-CZ" dirty="false">
              <a:hlinkClick r:id="rId3"/>
            </a:endParaRPr>
          </a:p>
          <a:p>
            <a:r>
              <a:rPr lang="cs-CZ" dirty="false">
                <a:hlinkClick r:id="rId3"/>
              </a:rPr>
              <a:t>ISKP21+ (mssf.cz)</a:t>
            </a:r>
            <a:endParaRPr lang="cs-CZ" dirty="false"/>
          </a:p>
          <a:p>
            <a:pPr marL="0" indent="0">
              <a:buNone/>
            </a:pPr>
            <a:endParaRPr lang="cs-CZ" dirty="false">
              <a:hlinkClick r:id="rId4"/>
            </a:endParaRPr>
          </a:p>
          <a:p>
            <a:r>
              <a:rPr lang="cs-CZ" dirty="false">
                <a:hlinkClick r:id="rId4"/>
              </a:rPr>
              <a:t>Obecné pokyny v ovládání IS KP21+ a ke komunikaci s technickou podporou</a:t>
            </a:r>
            <a:endParaRPr lang="cs-CZ" dirty="false"/>
          </a:p>
          <a:p>
            <a:pPr marL="0" indent="0">
              <a:buNone/>
            </a:pPr>
            <a:endParaRPr lang="cs-CZ" dirty="false"/>
          </a:p>
          <a:p>
            <a:r>
              <a:rPr lang="cs-CZ" dirty="false">
                <a:hlinkClick r:id="rId5">
                  <a:extLst>
                    <a:ext uri="{A12FA001-AC4F-418D-AE19-62706E023703}">
                      <ahyp:hlinkClr xmlns:ahyp="http://schemas.microsoft.com/office/drawing/2018/hyperlinkcolor" val="tx"/>
                    </a:ext>
                  </a:extLst>
                </a:hlinkClick>
              </a:rPr>
              <a:t>Pokyny k vyplnění žádosti o podporu v IS KP21+</a:t>
            </a: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09F0ED60-F57B-4B1A-A83D-0E1CBE35FD2F}"/>
              </a:ext>
            </a:extLst>
          </p:cNvPr>
          <p:cNvSpPr>
            <a:spLocks noGrp="true"/>
          </p:cNvSpPr>
          <p:nvPr>
            <p:ph type="sldNum" sz="quarter" idx="12"/>
          </p:nvPr>
        </p:nvSpPr>
        <p:spPr/>
        <p:txBody>
          <a:bodyPr/>
          <a:lstStyle/>
          <a:p>
            <a:fld id="{479BF083-4774-43B1-9AB0-5CC1AC5DD8EE}" type="slidenum">
              <a:rPr lang="cs-CZ" smtClean="false"/>
              <a:pPr/>
              <a:t>10</a:t>
            </a:fld>
            <a:endParaRPr lang="cs-CZ" dirty="false"/>
          </a:p>
        </p:txBody>
      </p:sp>
    </p:spTree>
    <p:extLst>
      <p:ext uri="{BB962C8B-B14F-4D97-AF65-F5344CB8AC3E}">
        <p14:creationId xmlns:p14="http://schemas.microsoft.com/office/powerpoint/2010/main" val="21329411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2311D8-EF50-4444-B0A0-1739F1037652}"/>
              </a:ext>
            </a:extLst>
          </p:cNvPr>
          <p:cNvSpPr>
            <a:spLocks noGrp="true"/>
          </p:cNvSpPr>
          <p:nvPr>
            <p:ph type="title"/>
          </p:nvPr>
        </p:nvSpPr>
        <p:spPr/>
        <p:txBody>
          <a:bodyPr/>
          <a:lstStyle/>
          <a:p>
            <a:r>
              <a:rPr lang="cs-CZ" dirty="false"/>
              <a:t>Věcné hodnocení - kritéria</a:t>
            </a:r>
          </a:p>
        </p:txBody>
      </p:sp>
      <p:pic>
        <p:nvPicPr>
          <p:cNvPr id="6" name="Zástupný obsah 5">
            <a:extLst>
              <a:ext uri="{FF2B5EF4-FFF2-40B4-BE49-F238E27FC236}">
                <a16:creationId xmlns:a16="http://schemas.microsoft.com/office/drawing/2014/main" id="{1B50F528-8DD8-4604-9432-9B3770527279}"/>
              </a:ext>
            </a:extLst>
          </p:cNvPr>
          <p:cNvPicPr>
            <a:picLocks noGrp="true" noChangeAspect="true"/>
          </p:cNvPicPr>
          <p:nvPr>
            <p:ph idx="1"/>
          </p:nvPr>
        </p:nvPicPr>
        <p:blipFill>
          <a:blip r:embed="rId3"/>
          <a:stretch>
            <a:fillRect/>
          </a:stretch>
        </p:blipFill>
        <p:spPr>
          <a:xfrm>
            <a:off x="467544" y="1268760"/>
            <a:ext cx="8172456" cy="5427240"/>
          </a:xfrm>
        </p:spPr>
      </p:pic>
      <p:sp>
        <p:nvSpPr>
          <p:cNvPr id="4" name="Zástupný symbol pro číslo snímku 3">
            <a:extLst>
              <a:ext uri="{FF2B5EF4-FFF2-40B4-BE49-F238E27FC236}">
                <a16:creationId xmlns:a16="http://schemas.microsoft.com/office/drawing/2014/main" id="{B7B17352-4AE7-47E7-B1BF-DA4BCF3B6748}"/>
              </a:ext>
            </a:extLst>
          </p:cNvPr>
          <p:cNvSpPr>
            <a:spLocks noGrp="true"/>
          </p:cNvSpPr>
          <p:nvPr>
            <p:ph type="sldNum" sz="quarter" idx="12"/>
          </p:nvPr>
        </p:nvSpPr>
        <p:spPr/>
        <p:txBody>
          <a:bodyPr/>
          <a:lstStyle/>
          <a:p>
            <a:fld id="{479BF083-4774-43B1-9AB0-5CC1AC5DD8EE}" type="slidenum">
              <a:rPr lang="cs-CZ" smtClean="false"/>
              <a:pPr/>
              <a:t>100</a:t>
            </a:fld>
            <a:endParaRPr lang="cs-CZ" dirty="false"/>
          </a:p>
        </p:txBody>
      </p:sp>
    </p:spTree>
    <p:extLst>
      <p:ext uri="{BB962C8B-B14F-4D97-AF65-F5344CB8AC3E}">
        <p14:creationId xmlns:p14="http://schemas.microsoft.com/office/powerpoint/2010/main" val="41420856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CB14C5-DD5E-588E-5E47-278639466F55}"/>
              </a:ext>
            </a:extLst>
          </p:cNvPr>
          <p:cNvSpPr>
            <a:spLocks noGrp="true"/>
          </p:cNvSpPr>
          <p:nvPr>
            <p:ph type="title"/>
          </p:nvPr>
        </p:nvSpPr>
        <p:spPr/>
        <p:txBody>
          <a:bodyPr/>
          <a:lstStyle/>
          <a:p>
            <a:r>
              <a:rPr lang="cs-CZ" dirty="false"/>
              <a:t>VĚCNÉ HODNOCENÍ – POTŘEBNOST </a:t>
            </a:r>
            <a:br>
              <a:rPr lang="cs-CZ" dirty="false"/>
            </a:br>
            <a:r>
              <a:rPr lang="cs-CZ" dirty="false"/>
              <a:t>ZE ŽÁDOSTI O PODPORU </a:t>
            </a:r>
          </a:p>
        </p:txBody>
      </p:sp>
      <p:sp>
        <p:nvSpPr>
          <p:cNvPr id="3" name="Zástupný obsah 2">
            <a:extLst>
              <a:ext uri="{FF2B5EF4-FFF2-40B4-BE49-F238E27FC236}">
                <a16:creationId xmlns:a16="http://schemas.microsoft.com/office/drawing/2014/main" id="{243C8840-9753-B6F5-E390-DB2819B760D7}"/>
              </a:ext>
            </a:extLst>
          </p:cNvPr>
          <p:cNvSpPr>
            <a:spLocks noGrp="true"/>
          </p:cNvSpPr>
          <p:nvPr>
            <p:ph idx="1"/>
          </p:nvPr>
        </p:nvSpPr>
        <p:spPr>
          <a:xfrm>
            <a:off x="540000" y="1412776"/>
            <a:ext cx="8064000" cy="5976664"/>
          </a:xfrm>
        </p:spPr>
        <p:txBody>
          <a:bodyPr/>
          <a:lstStyle/>
          <a:p>
            <a:pPr>
              <a:lnSpc>
                <a:spcPts val="2000"/>
              </a:lnSpc>
            </a:pPr>
            <a:r>
              <a:rPr lang="cs-CZ" sz="2000" dirty="false"/>
              <a:t>Věrohodnost, konkretizace problému.</a:t>
            </a:r>
          </a:p>
          <a:p>
            <a:pPr>
              <a:lnSpc>
                <a:spcPts val="2000"/>
              </a:lnSpc>
            </a:pPr>
            <a:r>
              <a:rPr lang="cs-CZ" sz="2000" dirty="false"/>
              <a:t>Jsou označeny dotčené subjekty (CS, jiné subjekty)</a:t>
            </a:r>
          </a:p>
          <a:p>
            <a:pPr>
              <a:lnSpc>
                <a:spcPts val="2000"/>
              </a:lnSpc>
            </a:pPr>
            <a:r>
              <a:rPr lang="cs-CZ" sz="2000" dirty="false"/>
              <a:t>Analýza příčin problému </a:t>
            </a:r>
          </a:p>
          <a:p>
            <a:pPr>
              <a:lnSpc>
                <a:spcPts val="2000"/>
              </a:lnSpc>
            </a:pPr>
            <a:r>
              <a:rPr lang="cs-CZ" sz="2000" dirty="false"/>
              <a:t>Analýza důsledků/dopadů (ekonomické, sociální aj.) problému na CS a společnost obecně</a:t>
            </a:r>
          </a:p>
          <a:p>
            <a:pPr>
              <a:lnSpc>
                <a:spcPts val="2000"/>
              </a:lnSpc>
            </a:pPr>
            <a:r>
              <a:rPr lang="cs-CZ" sz="2000" dirty="false"/>
              <a:t>Popsány dosavadní řešení (efektivnost, účinnost), vznik nového problému. </a:t>
            </a:r>
          </a:p>
          <a:p>
            <a:pPr>
              <a:lnSpc>
                <a:spcPts val="2000"/>
              </a:lnSpc>
            </a:pPr>
            <a:r>
              <a:rPr lang="cs-CZ" sz="2000" dirty="false"/>
              <a:t>Ověřitelnost, relevantnost zdrojů </a:t>
            </a:r>
          </a:p>
          <a:p>
            <a:pPr>
              <a:lnSpc>
                <a:spcPts val="2000"/>
              </a:lnSpc>
            </a:pPr>
            <a:r>
              <a:rPr lang="cs-CZ" sz="2000" dirty="false"/>
              <a:t>Obsahuje analýzu lokality (tzv. situační analýzu) a kontext (spolupracující subjekty, ostatní faktory)</a:t>
            </a:r>
          </a:p>
          <a:p>
            <a:pPr>
              <a:lnSpc>
                <a:spcPts val="2000"/>
              </a:lnSpc>
            </a:pPr>
            <a:r>
              <a:rPr lang="cs-CZ" sz="2000" dirty="false"/>
              <a:t>Je vhodně nastavena CS k identifikovanému problému </a:t>
            </a:r>
          </a:p>
          <a:p>
            <a:pPr>
              <a:lnSpc>
                <a:spcPts val="2000"/>
              </a:lnSpc>
            </a:pPr>
            <a:r>
              <a:rPr lang="cs-CZ" sz="2000" dirty="false"/>
              <a:t>Velikost a popis struktury CS</a:t>
            </a:r>
          </a:p>
          <a:p>
            <a:pPr>
              <a:lnSpc>
                <a:spcPts val="2000"/>
              </a:lnSpc>
            </a:pPr>
            <a:r>
              <a:rPr lang="cs-CZ" sz="2000" dirty="false"/>
              <a:t>Jsou zmapovány potřeby CS</a:t>
            </a:r>
          </a:p>
          <a:p>
            <a:pPr>
              <a:lnSpc>
                <a:spcPts val="2000"/>
              </a:lnSpc>
            </a:pPr>
            <a:r>
              <a:rPr lang="cs-CZ" sz="2000" dirty="false"/>
              <a:t>Zamyslel se žadatel nad potenciálem CS uplatnit se na trhu práce </a:t>
            </a:r>
          </a:p>
        </p:txBody>
      </p:sp>
      <p:sp>
        <p:nvSpPr>
          <p:cNvPr id="4" name="Zástupný symbol pro číslo snímku 3">
            <a:extLst>
              <a:ext uri="{FF2B5EF4-FFF2-40B4-BE49-F238E27FC236}">
                <a16:creationId xmlns:a16="http://schemas.microsoft.com/office/drawing/2014/main" id="{BC78405F-9AF6-1576-C6B1-5455C12C2944}"/>
              </a:ext>
            </a:extLst>
          </p:cNvPr>
          <p:cNvSpPr>
            <a:spLocks noGrp="true"/>
          </p:cNvSpPr>
          <p:nvPr>
            <p:ph type="sldNum" sz="quarter" idx="12"/>
          </p:nvPr>
        </p:nvSpPr>
        <p:spPr/>
        <p:txBody>
          <a:bodyPr/>
          <a:lstStyle/>
          <a:p>
            <a:fld id="{479BF083-4774-43B1-9AB0-5CC1AC5DD8EE}" type="slidenum">
              <a:rPr lang="cs-CZ" smtClean="false"/>
              <a:pPr/>
              <a:t>101</a:t>
            </a:fld>
            <a:endParaRPr lang="cs-CZ" dirty="false"/>
          </a:p>
        </p:txBody>
      </p:sp>
    </p:spTree>
    <p:extLst>
      <p:ext uri="{BB962C8B-B14F-4D97-AF65-F5344CB8AC3E}">
        <p14:creationId xmlns:p14="http://schemas.microsoft.com/office/powerpoint/2010/main" val="22143347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3554DE-95B7-466D-D96D-0EA1A96C2A02}"/>
              </a:ext>
            </a:extLst>
          </p:cNvPr>
          <p:cNvSpPr>
            <a:spLocks noGrp="true"/>
          </p:cNvSpPr>
          <p:nvPr>
            <p:ph type="title"/>
          </p:nvPr>
        </p:nvSpPr>
        <p:spPr/>
        <p:txBody>
          <a:bodyPr/>
          <a:lstStyle/>
          <a:p>
            <a:r>
              <a:rPr lang="cs-CZ" dirty="false"/>
              <a:t>VĚCNÉ HODNOCENÍ – účelnost</a:t>
            </a:r>
            <a:br>
              <a:rPr lang="cs-CZ" dirty="false"/>
            </a:br>
            <a:r>
              <a:rPr lang="cs-CZ" dirty="false"/>
              <a:t>ZE ŽÁDOSTI O PODPORU </a:t>
            </a:r>
          </a:p>
        </p:txBody>
      </p:sp>
      <p:sp>
        <p:nvSpPr>
          <p:cNvPr id="3" name="Zástupný obsah 2">
            <a:extLst>
              <a:ext uri="{FF2B5EF4-FFF2-40B4-BE49-F238E27FC236}">
                <a16:creationId xmlns:a16="http://schemas.microsoft.com/office/drawing/2014/main" id="{E9C1040A-6E49-AC9F-9943-096744B4507E}"/>
              </a:ext>
            </a:extLst>
          </p:cNvPr>
          <p:cNvSpPr>
            <a:spLocks noGrp="true"/>
          </p:cNvSpPr>
          <p:nvPr>
            <p:ph idx="1"/>
          </p:nvPr>
        </p:nvSpPr>
        <p:spPr>
          <a:xfrm>
            <a:off x="540000" y="1708356"/>
            <a:ext cx="8064000" cy="4779232"/>
          </a:xfrm>
        </p:spPr>
        <p:txBody>
          <a:bodyPr/>
          <a:lstStyle/>
          <a:p>
            <a:pPr>
              <a:lnSpc>
                <a:spcPts val="2000"/>
              </a:lnSpc>
            </a:pPr>
            <a:r>
              <a:rPr lang="cs-CZ" sz="2000" dirty="false"/>
              <a:t>Jasné nastavení cíle</a:t>
            </a:r>
          </a:p>
          <a:p>
            <a:pPr>
              <a:lnSpc>
                <a:spcPts val="2000"/>
              </a:lnSpc>
            </a:pPr>
            <a:r>
              <a:rPr lang="cs-CZ" sz="2000" dirty="false"/>
              <a:t>Na kolik dosažení cíle projektu vyřeší/odstraní/změní problém CS  </a:t>
            </a:r>
          </a:p>
          <a:p>
            <a:pPr>
              <a:lnSpc>
                <a:spcPts val="2000"/>
              </a:lnSpc>
            </a:pPr>
            <a:r>
              <a:rPr lang="cs-CZ" sz="2000" dirty="false"/>
              <a:t>Provázanost dílčích cílů</a:t>
            </a:r>
          </a:p>
          <a:p>
            <a:pPr>
              <a:lnSpc>
                <a:spcPts val="2000"/>
              </a:lnSpc>
            </a:pPr>
            <a:r>
              <a:rPr lang="cs-CZ" sz="2000" dirty="false"/>
              <a:t>Měřitelnost </a:t>
            </a:r>
            <a:r>
              <a:rPr lang="cs-CZ" sz="2000" dirty="false" err="true"/>
              <a:t>kvantifikovatelnost</a:t>
            </a:r>
            <a:r>
              <a:rPr lang="cs-CZ" sz="2000" dirty="false"/>
              <a:t> cílů  </a:t>
            </a:r>
          </a:p>
          <a:p>
            <a:pPr>
              <a:lnSpc>
                <a:spcPts val="2000"/>
              </a:lnSpc>
            </a:pPr>
            <a:r>
              <a:rPr lang="cs-CZ" sz="2000" dirty="false"/>
              <a:t>Definice KA vzhledem k popsaným potřebám CS</a:t>
            </a:r>
          </a:p>
          <a:p>
            <a:pPr>
              <a:lnSpc>
                <a:spcPts val="2000"/>
              </a:lnSpc>
            </a:pPr>
            <a:r>
              <a:rPr lang="cs-CZ" sz="2000" dirty="false"/>
              <a:t>Definice KA vzhledem k naplnění cíle projektu </a:t>
            </a:r>
          </a:p>
          <a:p>
            <a:pPr>
              <a:lnSpc>
                <a:spcPts val="2000"/>
              </a:lnSpc>
            </a:pPr>
            <a:r>
              <a:rPr lang="cs-CZ" sz="2000" dirty="false"/>
              <a:t>Řeší KA problém CS </a:t>
            </a:r>
          </a:p>
          <a:p>
            <a:pPr>
              <a:lnSpc>
                <a:spcPts val="2000"/>
              </a:lnSpc>
            </a:pPr>
            <a:r>
              <a:rPr lang="cs-CZ" sz="2000" dirty="false"/>
              <a:t>Nastavení kritérií k dosažení plánovaných cílů</a:t>
            </a:r>
          </a:p>
          <a:p>
            <a:pPr>
              <a:lnSpc>
                <a:spcPts val="2000"/>
              </a:lnSpc>
            </a:pPr>
            <a:r>
              <a:rPr lang="cs-CZ" sz="2000" dirty="false"/>
              <a:t>Způsob monitoringu pokroku za realizaci projektu</a:t>
            </a:r>
          </a:p>
          <a:p>
            <a:pPr>
              <a:lnSpc>
                <a:spcPts val="2000"/>
              </a:lnSpc>
            </a:pPr>
            <a:r>
              <a:rPr lang="cs-CZ" sz="2000" dirty="false"/>
              <a:t>Bude možné nezávisle ověřit výsledky projektu</a:t>
            </a:r>
          </a:p>
        </p:txBody>
      </p:sp>
      <p:sp>
        <p:nvSpPr>
          <p:cNvPr id="4" name="Zástupný symbol pro číslo snímku 3">
            <a:extLst>
              <a:ext uri="{FF2B5EF4-FFF2-40B4-BE49-F238E27FC236}">
                <a16:creationId xmlns:a16="http://schemas.microsoft.com/office/drawing/2014/main" id="{C33D6812-DB4A-7B31-CBAF-27130C5C6FFA}"/>
              </a:ext>
            </a:extLst>
          </p:cNvPr>
          <p:cNvSpPr>
            <a:spLocks noGrp="true"/>
          </p:cNvSpPr>
          <p:nvPr>
            <p:ph type="sldNum" sz="quarter" idx="12"/>
          </p:nvPr>
        </p:nvSpPr>
        <p:spPr/>
        <p:txBody>
          <a:bodyPr/>
          <a:lstStyle/>
          <a:p>
            <a:fld id="{479BF083-4774-43B1-9AB0-5CC1AC5DD8EE}" type="slidenum">
              <a:rPr lang="cs-CZ" smtClean="false"/>
              <a:pPr/>
              <a:t>102</a:t>
            </a:fld>
            <a:endParaRPr lang="cs-CZ" dirty="false"/>
          </a:p>
        </p:txBody>
      </p:sp>
    </p:spTree>
    <p:extLst>
      <p:ext uri="{BB962C8B-B14F-4D97-AF65-F5344CB8AC3E}">
        <p14:creationId xmlns:p14="http://schemas.microsoft.com/office/powerpoint/2010/main" val="33824902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AED43E-13B4-E313-C6C7-C7402E775218}"/>
              </a:ext>
            </a:extLst>
          </p:cNvPr>
          <p:cNvSpPr>
            <a:spLocks noGrp="true"/>
          </p:cNvSpPr>
          <p:nvPr>
            <p:ph type="title"/>
          </p:nvPr>
        </p:nvSpPr>
        <p:spPr/>
        <p:txBody>
          <a:bodyPr/>
          <a:lstStyle/>
          <a:p>
            <a:r>
              <a:rPr lang="cs-CZ" sz="2800" dirty="false"/>
              <a:t>VĚCNÉ HODNOCENÍ – Efektivita a hospodárnost - ZE ŽÁDOSTI O PODPORU </a:t>
            </a:r>
          </a:p>
        </p:txBody>
      </p:sp>
      <p:sp>
        <p:nvSpPr>
          <p:cNvPr id="3" name="Zástupný obsah 2">
            <a:extLst>
              <a:ext uri="{FF2B5EF4-FFF2-40B4-BE49-F238E27FC236}">
                <a16:creationId xmlns:a16="http://schemas.microsoft.com/office/drawing/2014/main" id="{2AC78D79-8031-9DBA-FC70-BF1973358524}"/>
              </a:ext>
            </a:extLst>
          </p:cNvPr>
          <p:cNvSpPr>
            <a:spLocks noGrp="true"/>
          </p:cNvSpPr>
          <p:nvPr>
            <p:ph idx="1"/>
          </p:nvPr>
        </p:nvSpPr>
        <p:spPr>
          <a:xfrm>
            <a:off x="585680" y="1736768"/>
            <a:ext cx="8064000" cy="4779232"/>
          </a:xfrm>
        </p:spPr>
        <p:txBody>
          <a:bodyPr/>
          <a:lstStyle/>
          <a:p>
            <a:pPr>
              <a:lnSpc>
                <a:spcPts val="2000"/>
              </a:lnSpc>
            </a:pPr>
            <a:r>
              <a:rPr lang="cs-CZ" sz="2000" dirty="false"/>
              <a:t>Množství u jednotlivých položek v rozpočtu</a:t>
            </a:r>
          </a:p>
          <a:p>
            <a:pPr>
              <a:lnSpc>
                <a:spcPts val="2000"/>
              </a:lnSpc>
            </a:pPr>
            <a:r>
              <a:rPr lang="cs-CZ" sz="2000" dirty="false"/>
              <a:t>Celková výše rozpočtu ku výstupům projektu a délce realizace</a:t>
            </a:r>
          </a:p>
          <a:p>
            <a:pPr>
              <a:lnSpc>
                <a:spcPts val="2000"/>
              </a:lnSpc>
            </a:pPr>
            <a:r>
              <a:rPr lang="cs-CZ" sz="2000" dirty="false"/>
              <a:t>Srozumitelnost rozpočtu</a:t>
            </a:r>
          </a:p>
          <a:p>
            <a:pPr>
              <a:lnSpc>
                <a:spcPts val="2000"/>
              </a:lnSpc>
            </a:pPr>
            <a:r>
              <a:rPr lang="cs-CZ" sz="2000" dirty="false"/>
              <a:t>Přehlednost rozpočtu – přiřazení rozpočtu k aktivitám </a:t>
            </a:r>
          </a:p>
          <a:p>
            <a:pPr>
              <a:lnSpc>
                <a:spcPts val="2000"/>
              </a:lnSpc>
            </a:pPr>
            <a:r>
              <a:rPr lang="cs-CZ" sz="2000" dirty="false"/>
              <a:t>Odpovídají ceny v rozpočtu cenám obvyklým (případně doporučeným), příp. existuje odůvodnění</a:t>
            </a:r>
          </a:p>
          <a:p>
            <a:pPr>
              <a:lnSpc>
                <a:spcPts val="2000"/>
              </a:lnSpc>
            </a:pPr>
            <a:r>
              <a:rPr lang="cs-CZ" sz="2000" dirty="false"/>
              <a:t>Přiměřenost rozpočtu ku rozsahu KA</a:t>
            </a:r>
          </a:p>
          <a:p>
            <a:pPr>
              <a:lnSpc>
                <a:spcPts val="2000"/>
              </a:lnSpc>
            </a:pPr>
            <a:r>
              <a:rPr lang="cs-CZ" sz="2000" dirty="false"/>
              <a:t>Stanovení cílové hodnoty monitorovacích indikátorů</a:t>
            </a:r>
          </a:p>
          <a:p>
            <a:pPr>
              <a:lnSpc>
                <a:spcPts val="2000"/>
              </a:lnSpc>
            </a:pPr>
            <a:r>
              <a:rPr lang="cs-CZ" sz="2000" dirty="false"/>
              <a:t>Odpovídají MI klíčovým aktivitám </a:t>
            </a:r>
          </a:p>
          <a:p>
            <a:pPr>
              <a:lnSpc>
                <a:spcPts val="2000"/>
              </a:lnSpc>
            </a:pPr>
            <a:r>
              <a:rPr lang="cs-CZ" sz="2000" dirty="false"/>
              <a:t>Reálnost dosažení cílové hodnoty</a:t>
            </a:r>
          </a:p>
          <a:p>
            <a:pPr>
              <a:lnSpc>
                <a:spcPts val="2000"/>
              </a:lnSpc>
            </a:pPr>
            <a:r>
              <a:rPr lang="cs-CZ" sz="2000" dirty="false"/>
              <a:t>Nastavení cílové hodnoty ke KA.</a:t>
            </a:r>
          </a:p>
        </p:txBody>
      </p:sp>
      <p:sp>
        <p:nvSpPr>
          <p:cNvPr id="4" name="Zástupný symbol pro číslo snímku 3">
            <a:extLst>
              <a:ext uri="{FF2B5EF4-FFF2-40B4-BE49-F238E27FC236}">
                <a16:creationId xmlns:a16="http://schemas.microsoft.com/office/drawing/2014/main" id="{65C904E2-9861-F0DF-7052-D3EECD8E3D86}"/>
              </a:ext>
            </a:extLst>
          </p:cNvPr>
          <p:cNvSpPr>
            <a:spLocks noGrp="true"/>
          </p:cNvSpPr>
          <p:nvPr>
            <p:ph type="sldNum" sz="quarter" idx="12"/>
          </p:nvPr>
        </p:nvSpPr>
        <p:spPr/>
        <p:txBody>
          <a:bodyPr/>
          <a:lstStyle/>
          <a:p>
            <a:fld id="{479BF083-4774-43B1-9AB0-5CC1AC5DD8EE}" type="slidenum">
              <a:rPr lang="cs-CZ" smtClean="false"/>
              <a:pPr/>
              <a:t>103</a:t>
            </a:fld>
            <a:endParaRPr lang="cs-CZ" dirty="false"/>
          </a:p>
        </p:txBody>
      </p:sp>
    </p:spTree>
    <p:extLst>
      <p:ext uri="{BB962C8B-B14F-4D97-AF65-F5344CB8AC3E}">
        <p14:creationId xmlns:p14="http://schemas.microsoft.com/office/powerpoint/2010/main" val="13065450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4950D7-1A35-8A8B-8FD5-A0DDF8A0BFE3}"/>
              </a:ext>
            </a:extLst>
          </p:cNvPr>
          <p:cNvSpPr>
            <a:spLocks noGrp="true"/>
          </p:cNvSpPr>
          <p:nvPr>
            <p:ph type="title"/>
          </p:nvPr>
        </p:nvSpPr>
        <p:spPr/>
        <p:txBody>
          <a:bodyPr/>
          <a:lstStyle/>
          <a:p>
            <a:r>
              <a:rPr lang="cs-CZ" dirty="false"/>
              <a:t>VĚCNÉ HODNOCENÍ – proveditelnost</a:t>
            </a:r>
            <a:br>
              <a:rPr lang="cs-CZ" dirty="false"/>
            </a:br>
            <a:r>
              <a:rPr lang="cs-CZ" dirty="false"/>
              <a:t>ZE ŽÁDOSTI O PODPORU </a:t>
            </a:r>
          </a:p>
        </p:txBody>
      </p:sp>
      <p:sp>
        <p:nvSpPr>
          <p:cNvPr id="3" name="Zástupný obsah 2">
            <a:extLst>
              <a:ext uri="{FF2B5EF4-FFF2-40B4-BE49-F238E27FC236}">
                <a16:creationId xmlns:a16="http://schemas.microsoft.com/office/drawing/2014/main" id="{8AD5CE1C-0E81-23F5-D501-D783997EC210}"/>
              </a:ext>
            </a:extLst>
          </p:cNvPr>
          <p:cNvSpPr>
            <a:spLocks noGrp="true"/>
          </p:cNvSpPr>
          <p:nvPr>
            <p:ph idx="1"/>
          </p:nvPr>
        </p:nvSpPr>
        <p:spPr>
          <a:xfrm>
            <a:off x="608412" y="1556792"/>
            <a:ext cx="8064000" cy="4707224"/>
          </a:xfrm>
        </p:spPr>
        <p:txBody>
          <a:bodyPr/>
          <a:lstStyle/>
          <a:p>
            <a:pPr>
              <a:lnSpc>
                <a:spcPts val="2000"/>
              </a:lnSpc>
            </a:pPr>
            <a:r>
              <a:rPr lang="cs-CZ" sz="2000" dirty="false"/>
              <a:t>Jasný popis KA</a:t>
            </a:r>
          </a:p>
          <a:p>
            <a:pPr>
              <a:lnSpc>
                <a:spcPts val="2000"/>
              </a:lnSpc>
            </a:pPr>
            <a:r>
              <a:rPr lang="cs-CZ" sz="2000" dirty="false"/>
              <a:t>Existuje pro každou KA jasně stanovený výstup</a:t>
            </a:r>
          </a:p>
          <a:p>
            <a:pPr>
              <a:lnSpc>
                <a:spcPts val="2000"/>
              </a:lnSpc>
            </a:pPr>
            <a:r>
              <a:rPr lang="cs-CZ" sz="2000" dirty="false"/>
              <a:t>Dosáhne se výstupu realizací KA (metoda realizace)</a:t>
            </a:r>
          </a:p>
          <a:p>
            <a:pPr>
              <a:lnSpc>
                <a:spcPts val="2000"/>
              </a:lnSpc>
            </a:pPr>
            <a:r>
              <a:rPr lang="cs-CZ" sz="2000" dirty="false"/>
              <a:t>Efektivnost provádění KA </a:t>
            </a:r>
          </a:p>
          <a:p>
            <a:pPr>
              <a:lnSpc>
                <a:spcPts val="2000"/>
              </a:lnSpc>
            </a:pPr>
            <a:r>
              <a:rPr lang="cs-CZ" sz="2000" dirty="false"/>
              <a:t>Existuje náhradní řešení pro případ, kdy nebude klíčová aktivita realizována zčásti nebo zcela nebo dojde časovému zpoždění</a:t>
            </a:r>
          </a:p>
          <a:p>
            <a:pPr>
              <a:lnSpc>
                <a:spcPts val="2000"/>
              </a:lnSpc>
            </a:pPr>
            <a:r>
              <a:rPr lang="cs-CZ" sz="2000" dirty="false"/>
              <a:t>Existuje dostatečný čas na realizaci KA v kvalitě</a:t>
            </a:r>
          </a:p>
          <a:p>
            <a:pPr>
              <a:lnSpc>
                <a:spcPts val="2000"/>
              </a:lnSpc>
            </a:pPr>
            <a:r>
              <a:rPr lang="cs-CZ" sz="2000" dirty="false"/>
              <a:t>Provázanost, návaznost KA  </a:t>
            </a:r>
          </a:p>
          <a:p>
            <a:pPr>
              <a:lnSpc>
                <a:spcPts val="2000"/>
              </a:lnSpc>
            </a:pPr>
            <a:r>
              <a:rPr lang="cs-CZ" sz="2000" dirty="false"/>
              <a:t>Nastavení délky projektu  </a:t>
            </a:r>
          </a:p>
          <a:p>
            <a:pPr>
              <a:lnSpc>
                <a:spcPts val="2000"/>
              </a:lnSpc>
            </a:pPr>
            <a:r>
              <a:rPr lang="cs-CZ" sz="2000" dirty="false"/>
              <a:t>Zapojení CS do všech fází realizace projektu</a:t>
            </a:r>
          </a:p>
          <a:p>
            <a:pPr>
              <a:lnSpc>
                <a:spcPts val="2000"/>
              </a:lnSpc>
            </a:pPr>
            <a:r>
              <a:rPr lang="cs-CZ" sz="2000" dirty="false"/>
              <a:t>Existuje zájem CS o zapojení do projektu</a:t>
            </a:r>
          </a:p>
          <a:p>
            <a:pPr>
              <a:lnSpc>
                <a:spcPts val="2000"/>
              </a:lnSpc>
            </a:pPr>
            <a:r>
              <a:rPr lang="cs-CZ" sz="2000" dirty="false"/>
              <a:t>Odpovídají nástroje motivace, výběru a způsobu práce s cílovou skupinou charakteristice zvolené cílové skupiny?</a:t>
            </a:r>
          </a:p>
        </p:txBody>
      </p:sp>
      <p:sp>
        <p:nvSpPr>
          <p:cNvPr id="4" name="Zástupný symbol pro číslo snímku 3">
            <a:extLst>
              <a:ext uri="{FF2B5EF4-FFF2-40B4-BE49-F238E27FC236}">
                <a16:creationId xmlns:a16="http://schemas.microsoft.com/office/drawing/2014/main" id="{51C71636-73CC-0A5F-157B-A379CEE88814}"/>
              </a:ext>
            </a:extLst>
          </p:cNvPr>
          <p:cNvSpPr>
            <a:spLocks noGrp="true"/>
          </p:cNvSpPr>
          <p:nvPr>
            <p:ph type="sldNum" sz="quarter" idx="12"/>
          </p:nvPr>
        </p:nvSpPr>
        <p:spPr/>
        <p:txBody>
          <a:bodyPr/>
          <a:lstStyle/>
          <a:p>
            <a:fld id="{479BF083-4774-43B1-9AB0-5CC1AC5DD8EE}" type="slidenum">
              <a:rPr lang="cs-CZ" smtClean="false"/>
              <a:pPr/>
              <a:t>104</a:t>
            </a:fld>
            <a:endParaRPr lang="cs-CZ" dirty="false"/>
          </a:p>
        </p:txBody>
      </p:sp>
    </p:spTree>
    <p:extLst>
      <p:ext uri="{BB962C8B-B14F-4D97-AF65-F5344CB8AC3E}">
        <p14:creationId xmlns:p14="http://schemas.microsoft.com/office/powerpoint/2010/main" val="5724331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D6A136-D46E-4545-9490-41867908C9B7}"/>
              </a:ext>
            </a:extLst>
          </p:cNvPr>
          <p:cNvSpPr>
            <a:spLocks noGrp="true"/>
          </p:cNvSpPr>
          <p:nvPr>
            <p:ph type="title"/>
          </p:nvPr>
        </p:nvSpPr>
        <p:spPr>
          <a:xfrm>
            <a:off x="360000" y="0"/>
            <a:ext cx="8424000" cy="1080000"/>
          </a:xfrm>
        </p:spPr>
        <p:txBody>
          <a:bodyPr anchor="ctr">
            <a:normAutofit/>
          </a:bodyPr>
          <a:lstStyle/>
          <a:p>
            <a:r>
              <a:rPr lang="cs-CZ" dirty="false"/>
              <a:t>Věcné hodnocení – obecné informace</a:t>
            </a:r>
          </a:p>
        </p:txBody>
      </p:sp>
      <p:sp>
        <p:nvSpPr>
          <p:cNvPr id="3" name="Zástupný obsah 2">
            <a:extLst>
              <a:ext uri="{FF2B5EF4-FFF2-40B4-BE49-F238E27FC236}">
                <a16:creationId xmlns:a16="http://schemas.microsoft.com/office/drawing/2014/main" id="{AB412E29-2E1F-4B1C-84F5-1065B7BC14A9}"/>
              </a:ext>
            </a:extLst>
          </p:cNvPr>
          <p:cNvSpPr>
            <a:spLocks noGrp="true"/>
          </p:cNvSpPr>
          <p:nvPr>
            <p:ph idx="1"/>
          </p:nvPr>
        </p:nvSpPr>
        <p:spPr>
          <a:xfrm>
            <a:off x="540000" y="1800000"/>
            <a:ext cx="8100000" cy="4320000"/>
          </a:xfrm>
        </p:spPr>
        <p:txBody>
          <a:bodyPr>
            <a:normAutofit/>
          </a:bodyPr>
          <a:lstStyle/>
          <a:p>
            <a:r>
              <a:rPr lang="cs-CZ" sz="2000" dirty="false"/>
              <a:t>Bude zajištěno s využitím hodnotící komise</a:t>
            </a:r>
          </a:p>
          <a:p>
            <a:r>
              <a:rPr lang="cs-CZ" sz="2000" dirty="false"/>
              <a:t>Musí být provedeno do 80 pracovní dnů od podání projektové žádosti </a:t>
            </a:r>
          </a:p>
          <a:p>
            <a:r>
              <a:rPr lang="cs-CZ" sz="2000" dirty="false"/>
              <a:t>Finálními stavy projektových žádostí v systému: </a:t>
            </a:r>
          </a:p>
          <a:p>
            <a:pPr lvl="1">
              <a:buFont typeface="Courier New" panose="02070309020205020404" pitchFamily="49" charset="0"/>
              <a:buChar char="o"/>
            </a:pPr>
            <a:r>
              <a:rPr lang="cs-CZ" dirty="false"/>
              <a:t>Žádost o podporu splnila podmínky věcného hodnocení</a:t>
            </a:r>
          </a:p>
          <a:p>
            <a:pPr lvl="1">
              <a:buFont typeface="Courier New" panose="02070309020205020404" pitchFamily="49" charset="0"/>
              <a:buChar char="o"/>
            </a:pPr>
            <a:r>
              <a:rPr lang="cs-CZ" dirty="false"/>
              <a:t>Žádost o podporu splnila podmínky věcného hodnocení </a:t>
            </a:r>
            <a:br>
              <a:rPr lang="cs-CZ" dirty="false"/>
            </a:br>
            <a:r>
              <a:rPr lang="cs-CZ" dirty="false"/>
              <a:t>s výhradou</a:t>
            </a:r>
          </a:p>
          <a:p>
            <a:pPr lvl="1">
              <a:buFont typeface="Courier New" panose="02070309020205020404" pitchFamily="49" charset="0"/>
              <a:buChar char="o"/>
            </a:pPr>
            <a:r>
              <a:rPr lang="cs-CZ" dirty="false"/>
              <a:t>Žádost o podporu nesplnila podmínky věcného hodnocení</a:t>
            </a:r>
          </a:p>
          <a:p>
            <a:r>
              <a:rPr lang="cs-CZ" sz="2000" dirty="false"/>
              <a:t>Odkaz na příručku pro hodnotitele, kde jsou i další informace </a:t>
            </a:r>
            <a:br>
              <a:rPr lang="cs-CZ" sz="2000" dirty="false"/>
            </a:br>
            <a:r>
              <a:rPr lang="cs-CZ" sz="2000" dirty="false"/>
              <a:t>k průběhu hodnocení </a:t>
            </a:r>
            <a:r>
              <a:rPr lang="pl-PL" sz="2000" dirty="false">
                <a:hlinkClick r:id="rId3"/>
              </a:rPr>
              <a:t>Hodnocení a výběr projektů - www.esfcr.cz</a:t>
            </a:r>
            <a:endParaRPr lang="cs-CZ" sz="2000" dirty="false"/>
          </a:p>
          <a:p>
            <a:endParaRPr lang="cs-CZ" dirty="false"/>
          </a:p>
        </p:txBody>
      </p:sp>
      <p:sp>
        <p:nvSpPr>
          <p:cNvPr id="4" name="Zástupný symbol pro číslo snímku 3">
            <a:extLst>
              <a:ext uri="{FF2B5EF4-FFF2-40B4-BE49-F238E27FC236}">
                <a16:creationId xmlns:a16="http://schemas.microsoft.com/office/drawing/2014/main" id="{96C195C7-1161-4138-B476-7551732C1838}"/>
              </a:ext>
            </a:extLst>
          </p:cNvPr>
          <p:cNvSpPr>
            <a:spLocks noGrp="true"/>
          </p:cNvSpPr>
          <p:nvPr>
            <p:ph type="sldNum" sz="quarter" idx="13"/>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105</a:t>
            </a:fld>
            <a:endParaRPr lang="cs-CZ"/>
          </a:p>
        </p:txBody>
      </p:sp>
    </p:spTree>
    <p:extLst>
      <p:ext uri="{BB962C8B-B14F-4D97-AF65-F5344CB8AC3E}">
        <p14:creationId xmlns:p14="http://schemas.microsoft.com/office/powerpoint/2010/main" val="149038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CD9F3A-4D83-4F74-86BF-D33BD77D1EC4}"/>
              </a:ext>
            </a:extLst>
          </p:cNvPr>
          <p:cNvSpPr>
            <a:spLocks noGrp="true"/>
          </p:cNvSpPr>
          <p:nvPr>
            <p:ph type="title"/>
          </p:nvPr>
        </p:nvSpPr>
        <p:spPr/>
        <p:txBody>
          <a:bodyPr/>
          <a:lstStyle/>
          <a:p>
            <a:r>
              <a:rPr lang="cs-CZ" dirty="false"/>
              <a:t>Příprava a vydání právního aktu o poskytnutí podpory</a:t>
            </a:r>
          </a:p>
        </p:txBody>
      </p:sp>
      <p:sp>
        <p:nvSpPr>
          <p:cNvPr id="3" name="Zástupný obsah 2">
            <a:extLst>
              <a:ext uri="{FF2B5EF4-FFF2-40B4-BE49-F238E27FC236}">
                <a16:creationId xmlns:a16="http://schemas.microsoft.com/office/drawing/2014/main" id="{2D53AC73-ABE7-42EE-88FE-809DB18BDECC}"/>
              </a:ext>
            </a:extLst>
          </p:cNvPr>
          <p:cNvSpPr>
            <a:spLocks noGrp="true"/>
          </p:cNvSpPr>
          <p:nvPr>
            <p:ph idx="1"/>
          </p:nvPr>
        </p:nvSpPr>
        <p:spPr>
          <a:xfrm>
            <a:off x="539552" y="1412776"/>
            <a:ext cx="8064448" cy="4707224"/>
          </a:xfrm>
        </p:spPr>
        <p:txBody>
          <a:bodyPr/>
          <a:lstStyle/>
          <a:p>
            <a:r>
              <a:rPr lang="cs-CZ" sz="2000" dirty="false"/>
              <a:t>Právní akt je vydán zpravidla do 3 měsíců od výběru projektové žádosti hodnotící komisí</a:t>
            </a:r>
          </a:p>
          <a:p>
            <a:r>
              <a:rPr lang="cs-CZ" sz="2000" dirty="false"/>
              <a:t>Výzva k poskytnutí podkladů pro přípravu právního aktu (vyrozumění) – součástí je i identifikace/částka veřejné podpora</a:t>
            </a:r>
          </a:p>
          <a:p>
            <a:r>
              <a:rPr lang="cs-CZ" sz="2000" dirty="false"/>
              <a:t>Čestné prohlášení</a:t>
            </a:r>
          </a:p>
          <a:p>
            <a:r>
              <a:rPr lang="cs-CZ" sz="2000" dirty="false"/>
              <a:t>Příprava návrhu právního aktu</a:t>
            </a:r>
          </a:p>
          <a:p>
            <a:r>
              <a:rPr lang="cs-CZ" sz="2000" dirty="false"/>
              <a:t>Schválení žadatelem</a:t>
            </a:r>
          </a:p>
          <a:p>
            <a:r>
              <a:rPr lang="cs-CZ" sz="2000" dirty="false"/>
              <a:t>Podpis právního aktu</a:t>
            </a:r>
          </a:p>
          <a:p>
            <a:r>
              <a:rPr lang="cs-CZ" sz="2000" dirty="false"/>
              <a:t>Potvrzení přijetí právního aktu příjemcem</a:t>
            </a:r>
          </a:p>
          <a:p>
            <a:r>
              <a:rPr lang="cs-CZ" sz="2000" dirty="false"/>
              <a:t>Znění PA pro seznámení: </a:t>
            </a:r>
            <a:r>
              <a:rPr lang="cs-CZ" sz="2000" dirty="false">
                <a:hlinkClick r:id="rId3"/>
              </a:rPr>
              <a:t>Formuláře a pokyny pro uzavření právního aktu a vzory právních aktů - www.esfcr.cz</a:t>
            </a:r>
            <a:endParaRPr lang="cs-CZ" sz="2000" dirty="false"/>
          </a:p>
        </p:txBody>
      </p:sp>
      <p:sp>
        <p:nvSpPr>
          <p:cNvPr id="4" name="Zástupný symbol pro číslo snímku 3">
            <a:extLst>
              <a:ext uri="{FF2B5EF4-FFF2-40B4-BE49-F238E27FC236}">
                <a16:creationId xmlns:a16="http://schemas.microsoft.com/office/drawing/2014/main" id="{5B70BB81-BDCF-48F3-96F6-AE72184A4839}"/>
              </a:ext>
            </a:extLst>
          </p:cNvPr>
          <p:cNvSpPr>
            <a:spLocks noGrp="true"/>
          </p:cNvSpPr>
          <p:nvPr>
            <p:ph type="sldNum" sz="quarter" idx="12"/>
          </p:nvPr>
        </p:nvSpPr>
        <p:spPr/>
        <p:txBody>
          <a:bodyPr/>
          <a:lstStyle/>
          <a:p>
            <a:fld id="{479BF083-4774-43B1-9AB0-5CC1AC5DD8EE}" type="slidenum">
              <a:rPr lang="cs-CZ" smtClean="false"/>
              <a:pPr/>
              <a:t>106</a:t>
            </a:fld>
            <a:endParaRPr lang="cs-CZ" dirty="false"/>
          </a:p>
        </p:txBody>
      </p:sp>
    </p:spTree>
    <p:extLst>
      <p:ext uri="{BB962C8B-B14F-4D97-AF65-F5344CB8AC3E}">
        <p14:creationId xmlns:p14="http://schemas.microsoft.com/office/powerpoint/2010/main" val="22701046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BD0A2B-E1A6-4E88-B33C-0FA10B8C4693}"/>
              </a:ext>
            </a:extLst>
          </p:cNvPr>
          <p:cNvSpPr>
            <a:spLocks noGrp="true"/>
          </p:cNvSpPr>
          <p:nvPr>
            <p:ph type="title"/>
          </p:nvPr>
        </p:nvSpPr>
        <p:spPr/>
        <p:txBody>
          <a:bodyPr/>
          <a:lstStyle/>
          <a:p>
            <a:r>
              <a:rPr lang="cs-CZ" sz="2400" dirty="false"/>
              <a:t>Informování žadatele o výsledku žádosti v jednotlivých fázích hodnocení a výběru</a:t>
            </a:r>
          </a:p>
        </p:txBody>
      </p:sp>
      <p:sp>
        <p:nvSpPr>
          <p:cNvPr id="3" name="Zástupný obsah 2">
            <a:extLst>
              <a:ext uri="{FF2B5EF4-FFF2-40B4-BE49-F238E27FC236}">
                <a16:creationId xmlns:a16="http://schemas.microsoft.com/office/drawing/2014/main" id="{BE7A5F26-5277-4C23-9D97-26DFF81271F7}"/>
              </a:ext>
            </a:extLst>
          </p:cNvPr>
          <p:cNvSpPr>
            <a:spLocks noGrp="true"/>
          </p:cNvSpPr>
          <p:nvPr>
            <p:ph idx="1"/>
          </p:nvPr>
        </p:nvSpPr>
        <p:spPr/>
        <p:txBody>
          <a:bodyPr/>
          <a:lstStyle/>
          <a:p>
            <a:pPr algn="just"/>
            <a:r>
              <a:rPr lang="cs-CZ" sz="2000" dirty="false"/>
              <a:t>o každé změně stavu projektu je příjemce informován prostřednictvím systému</a:t>
            </a:r>
          </a:p>
          <a:p>
            <a:pPr algn="just"/>
            <a:r>
              <a:rPr lang="cs-CZ" sz="2000" dirty="false"/>
              <a:t>za informování o výsledku hodnocení dané fáze se považuje </a:t>
            </a:r>
            <a:br>
              <a:rPr lang="cs-CZ" sz="2000" dirty="false"/>
            </a:br>
            <a:r>
              <a:rPr lang="cs-CZ" sz="2000" dirty="false"/>
              <a:t>i změna stavu projektu v systému</a:t>
            </a:r>
          </a:p>
          <a:p>
            <a:pPr algn="just"/>
            <a:r>
              <a:rPr lang="cs-CZ" sz="2000" dirty="false"/>
              <a:t>u negativně hodnocených projektů bude žadateli do 10 pracovních dní od ukončení hodnocení zaslán výsledek obsahující odůvodnění a také možnost podat žádost o přezkum negativního hodnocení projektové žádosti</a:t>
            </a:r>
          </a:p>
        </p:txBody>
      </p:sp>
      <p:sp>
        <p:nvSpPr>
          <p:cNvPr id="4" name="Zástupný symbol pro číslo snímku 3">
            <a:extLst>
              <a:ext uri="{FF2B5EF4-FFF2-40B4-BE49-F238E27FC236}">
                <a16:creationId xmlns:a16="http://schemas.microsoft.com/office/drawing/2014/main" id="{98144394-E7EE-45DB-B1AA-E6DA04542EA9}"/>
              </a:ext>
            </a:extLst>
          </p:cNvPr>
          <p:cNvSpPr>
            <a:spLocks noGrp="true"/>
          </p:cNvSpPr>
          <p:nvPr>
            <p:ph type="sldNum" sz="quarter" idx="12"/>
          </p:nvPr>
        </p:nvSpPr>
        <p:spPr/>
        <p:txBody>
          <a:bodyPr/>
          <a:lstStyle/>
          <a:p>
            <a:fld id="{479BF083-4774-43B1-9AB0-5CC1AC5DD8EE}" type="slidenum">
              <a:rPr lang="cs-CZ" smtClean="false"/>
              <a:pPr/>
              <a:t>107</a:t>
            </a:fld>
            <a:endParaRPr lang="cs-CZ" dirty="false"/>
          </a:p>
        </p:txBody>
      </p:sp>
    </p:spTree>
    <p:extLst>
      <p:ext uri="{BB962C8B-B14F-4D97-AF65-F5344CB8AC3E}">
        <p14:creationId xmlns:p14="http://schemas.microsoft.com/office/powerpoint/2010/main" val="17104818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35596" y="3402419"/>
            <a:ext cx="7272808" cy="864096"/>
          </a:xfrm>
        </p:spPr>
        <p:txBody>
          <a:bodyPr/>
          <a:lstStyle/>
          <a:p>
            <a:pPr algn="ctr"/>
            <a:r>
              <a:rPr lang="cs-CZ" dirty="false"/>
              <a:t>Veřejné zakázky</a:t>
            </a:r>
            <a:endParaRPr lang="cs-CZ" sz="2800" b="false" dirty="false"/>
          </a:p>
        </p:txBody>
      </p:sp>
    </p:spTree>
    <p:extLst>
      <p:ext uri="{BB962C8B-B14F-4D97-AF65-F5344CB8AC3E}">
        <p14:creationId xmlns:p14="http://schemas.microsoft.com/office/powerpoint/2010/main" val="39110779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61A94D-CCDC-42B1-BA0B-834BB0B7DF52}"/>
              </a:ext>
            </a:extLst>
          </p:cNvPr>
          <p:cNvSpPr>
            <a:spLocks noGrp="true"/>
          </p:cNvSpPr>
          <p:nvPr>
            <p:ph type="title"/>
          </p:nvPr>
        </p:nvSpPr>
        <p:spPr/>
        <p:txBody>
          <a:bodyPr/>
          <a:lstStyle/>
          <a:p>
            <a:r>
              <a:rPr lang="cs-CZ" dirty="false"/>
              <a:t>Veřejné zakázky</a:t>
            </a:r>
          </a:p>
        </p:txBody>
      </p:sp>
      <p:sp>
        <p:nvSpPr>
          <p:cNvPr id="3" name="Zástupný obsah 2">
            <a:extLst>
              <a:ext uri="{FF2B5EF4-FFF2-40B4-BE49-F238E27FC236}">
                <a16:creationId xmlns:a16="http://schemas.microsoft.com/office/drawing/2014/main" id="{AB022B94-47A1-4628-BB13-5A137942F9C6}"/>
              </a:ext>
            </a:extLst>
          </p:cNvPr>
          <p:cNvSpPr>
            <a:spLocks noGrp="true"/>
          </p:cNvSpPr>
          <p:nvPr>
            <p:ph idx="1"/>
          </p:nvPr>
        </p:nvSpPr>
        <p:spPr/>
        <p:txBody>
          <a:bodyPr/>
          <a:lstStyle/>
          <a:p>
            <a:r>
              <a:rPr lang="cs-CZ" sz="2000" dirty="false"/>
              <a:t>kap. 20 Obecné části pravidel pro žadatele a příjemce v rámci OPZ+</a:t>
            </a:r>
          </a:p>
          <a:p>
            <a:r>
              <a:rPr lang="cs-CZ" sz="2000" dirty="false"/>
              <a:t>veškeré nákupy a dodávky služeb</a:t>
            </a:r>
          </a:p>
          <a:p>
            <a:r>
              <a:rPr lang="cs-CZ" sz="2000" b="true" dirty="false"/>
              <a:t>dodržovat zásady zadávání VZ</a:t>
            </a:r>
            <a:r>
              <a:rPr lang="cs-CZ" sz="2000" dirty="false"/>
              <a:t>, aby nedocházelo ke střetu zájmu (viz kap. 20.1 )</a:t>
            </a:r>
          </a:p>
          <a:p>
            <a:r>
              <a:rPr lang="cs-CZ" sz="2000" dirty="false"/>
              <a:t>vztahuje se také na partnery s FP</a:t>
            </a:r>
          </a:p>
          <a:p>
            <a:endParaRPr lang="cs-CZ" dirty="false"/>
          </a:p>
        </p:txBody>
      </p:sp>
      <p:sp>
        <p:nvSpPr>
          <p:cNvPr id="4" name="Zástupný symbol pro číslo snímku 3">
            <a:extLst>
              <a:ext uri="{FF2B5EF4-FFF2-40B4-BE49-F238E27FC236}">
                <a16:creationId xmlns:a16="http://schemas.microsoft.com/office/drawing/2014/main" id="{6C298D23-1B17-4CF7-A300-037308B95E86}"/>
              </a:ext>
            </a:extLst>
          </p:cNvPr>
          <p:cNvSpPr>
            <a:spLocks noGrp="true"/>
          </p:cNvSpPr>
          <p:nvPr>
            <p:ph type="sldNum" sz="quarter" idx="12"/>
          </p:nvPr>
        </p:nvSpPr>
        <p:spPr/>
        <p:txBody>
          <a:bodyPr/>
          <a:lstStyle/>
          <a:p>
            <a:fld id="{479BF083-4774-43B1-9AB0-5CC1AC5DD8EE}" type="slidenum">
              <a:rPr lang="cs-CZ" smtClean="false"/>
              <a:pPr/>
              <a:t>109</a:t>
            </a:fld>
            <a:endParaRPr lang="cs-CZ" dirty="false"/>
          </a:p>
        </p:txBody>
      </p:sp>
    </p:spTree>
    <p:extLst>
      <p:ext uri="{BB962C8B-B14F-4D97-AF65-F5344CB8AC3E}">
        <p14:creationId xmlns:p14="http://schemas.microsoft.com/office/powerpoint/2010/main" val="311655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Nadpis 1"/>
          <p:cNvSpPr>
            <a:spLocks noGrp="true"/>
          </p:cNvSpPr>
          <p:nvPr>
            <p:ph type="title"/>
          </p:nvPr>
        </p:nvSpPr>
        <p:spPr>
          <a:xfrm>
            <a:off x="827584" y="2420888"/>
            <a:ext cx="7272808" cy="864096"/>
          </a:xfrm>
        </p:spPr>
        <p:txBody>
          <a:bodyPr/>
          <a:lstStyle/>
          <a:p>
            <a:pPr algn="ctr"/>
            <a:r>
              <a:rPr lang="cs-CZ" dirty="false"/>
              <a:t>Podporované aktivity</a:t>
            </a:r>
            <a:br>
              <a:rPr lang="cs-CZ" dirty="false">
                <a:solidFill>
                  <a:srgbClr val="FF0000"/>
                </a:solidFill>
              </a:rPr>
            </a:br>
            <a:br>
              <a:rPr lang="cs-CZ" dirty="false">
                <a:solidFill>
                  <a:srgbClr val="FF0000"/>
                </a:solidFill>
              </a:rPr>
            </a:br>
            <a:endParaRPr lang="cs-CZ" sz="2800" b="false" dirty="false">
              <a:solidFill>
                <a:srgbClr val="FF0000"/>
              </a:solidFill>
            </a:endParaRPr>
          </a:p>
        </p:txBody>
      </p:sp>
    </p:spTree>
    <p:extLst>
      <p:ext uri="{BB962C8B-B14F-4D97-AF65-F5344CB8AC3E}">
        <p14:creationId xmlns:p14="http://schemas.microsoft.com/office/powerpoint/2010/main" val="735835743"/>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35596" y="2780928"/>
            <a:ext cx="7272808" cy="864096"/>
          </a:xfrm>
        </p:spPr>
        <p:txBody>
          <a:bodyPr/>
          <a:lstStyle/>
          <a:p>
            <a:pPr algn="ctr"/>
            <a:r>
              <a:rPr lang="cs-CZ" dirty="false"/>
              <a:t>Dokumenty </a:t>
            </a:r>
            <a:br>
              <a:rPr lang="cs-CZ" dirty="false"/>
            </a:br>
            <a:br>
              <a:rPr lang="cs-CZ" dirty="false"/>
            </a:br>
            <a:r>
              <a:rPr lang="cs-CZ" dirty="false"/>
              <a:t>odkazy na příručky</a:t>
            </a:r>
            <a:endParaRPr lang="cs-CZ" sz="2800" b="false" dirty="false"/>
          </a:p>
        </p:txBody>
      </p:sp>
    </p:spTree>
    <p:extLst>
      <p:ext uri="{BB962C8B-B14F-4D97-AF65-F5344CB8AC3E}">
        <p14:creationId xmlns:p14="http://schemas.microsoft.com/office/powerpoint/2010/main" val="816009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E0536-24DF-4E81-9C1C-7C1C58B760BA}"/>
              </a:ext>
            </a:extLst>
          </p:cNvPr>
          <p:cNvSpPr>
            <a:spLocks noGrp="true"/>
          </p:cNvSpPr>
          <p:nvPr>
            <p:ph type="title"/>
          </p:nvPr>
        </p:nvSpPr>
        <p:spPr/>
        <p:txBody>
          <a:bodyPr/>
          <a:lstStyle/>
          <a:p>
            <a:r>
              <a:rPr lang="cs-CZ" dirty="false"/>
              <a:t>Dokumenty, odkazy na příručku</a:t>
            </a:r>
          </a:p>
        </p:txBody>
      </p:sp>
      <p:sp>
        <p:nvSpPr>
          <p:cNvPr id="3" name="Zástupný obsah 2">
            <a:extLst>
              <a:ext uri="{FF2B5EF4-FFF2-40B4-BE49-F238E27FC236}">
                <a16:creationId xmlns:a16="http://schemas.microsoft.com/office/drawing/2014/main" id="{8868D244-70D0-4726-82DE-E147BD410057}"/>
              </a:ext>
            </a:extLst>
          </p:cNvPr>
          <p:cNvSpPr>
            <a:spLocks noGrp="true"/>
          </p:cNvSpPr>
          <p:nvPr>
            <p:ph idx="1"/>
          </p:nvPr>
        </p:nvSpPr>
        <p:spPr>
          <a:xfrm>
            <a:off x="540000" y="1603281"/>
            <a:ext cx="8064000" cy="4320000"/>
          </a:xfrm>
        </p:spPr>
        <p:txBody>
          <a:bodyPr/>
          <a:lstStyle/>
          <a:p>
            <a:r>
              <a:rPr lang="cs-CZ" dirty="false"/>
              <a:t>Výzva a přílohy: </a:t>
            </a:r>
            <a:r>
              <a:rPr lang="cs-CZ" dirty="false">
                <a:hlinkClick r:id="rId3"/>
              </a:rPr>
              <a:t>Výzva 074 OPZ+ - www.esfcr.cz</a:t>
            </a:r>
            <a:endParaRPr lang="cs-CZ" dirty="false"/>
          </a:p>
          <a:p>
            <a:r>
              <a:rPr lang="cs-CZ" dirty="false"/>
              <a:t>Pravidla a Obvyklé ceny a mzdy: </a:t>
            </a:r>
            <a:r>
              <a:rPr lang="it-IT" dirty="false">
                <a:hlinkClick r:id="rId4"/>
              </a:rPr>
              <a:t>Pravidla pro žadatele a příjemce - </a:t>
            </a:r>
            <a:r>
              <a:rPr lang="it-IT" dirty="false">
                <a:hlinkClick r:id="rId5"/>
              </a:rPr>
              <a:t>www.esfcr.cz</a:t>
            </a:r>
            <a:endParaRPr lang="cs-CZ" dirty="false"/>
          </a:p>
          <a:p>
            <a:r>
              <a:rPr lang="cs-CZ" dirty="false"/>
              <a:t>Monitorovací list PO: </a:t>
            </a:r>
            <a:r>
              <a:rPr lang="cs-CZ" dirty="false">
                <a:hlinkClick r:id="rId6"/>
              </a:rPr>
              <a:t>Monitorování podpořených osob - </a:t>
            </a:r>
            <a:r>
              <a:rPr lang="cs-CZ" dirty="false">
                <a:hlinkClick r:id="rId5"/>
              </a:rPr>
              <a:t>www.esfcr.cz</a:t>
            </a:r>
            <a:endParaRPr lang="cs-CZ" dirty="false"/>
          </a:p>
          <a:p>
            <a:r>
              <a:rPr lang="cs-CZ" dirty="false"/>
              <a:t>Publicita: </a:t>
            </a:r>
            <a:r>
              <a:rPr lang="cs-CZ" dirty="false">
                <a:hlinkClick r:id="rId7"/>
              </a:rPr>
              <a:t>Šablony a vzory pro vizuální identitu - www.esfcr.cz</a:t>
            </a:r>
            <a:endParaRPr lang="cs-CZ" dirty="false"/>
          </a:p>
          <a:p>
            <a:r>
              <a:rPr lang="cs-CZ" dirty="false"/>
              <a:t>Formuláře pro zakládání žádosti o podporu: </a:t>
            </a:r>
            <a:r>
              <a:rPr lang="cs-CZ" dirty="false">
                <a:hlinkClick r:id="rId8"/>
              </a:rPr>
              <a:t>Formuláře a pokyny potřebné v rámci přípravy žádosti o podporu - </a:t>
            </a:r>
            <a:r>
              <a:rPr lang="cs-CZ" dirty="false">
                <a:hlinkClick r:id="rId5"/>
              </a:rPr>
              <a:t>www.esfcr.cz</a:t>
            </a:r>
            <a:endParaRPr lang="cs-CZ" dirty="false"/>
          </a:p>
        </p:txBody>
      </p:sp>
      <p:sp>
        <p:nvSpPr>
          <p:cNvPr id="4" name="Zástupný symbol pro číslo snímku 3">
            <a:extLst>
              <a:ext uri="{FF2B5EF4-FFF2-40B4-BE49-F238E27FC236}">
                <a16:creationId xmlns:a16="http://schemas.microsoft.com/office/drawing/2014/main" id="{1A6EE3A1-F377-4C60-86C5-46A0A05E9CF1}"/>
              </a:ext>
            </a:extLst>
          </p:cNvPr>
          <p:cNvSpPr>
            <a:spLocks noGrp="true"/>
          </p:cNvSpPr>
          <p:nvPr>
            <p:ph type="sldNum" sz="quarter" idx="12"/>
          </p:nvPr>
        </p:nvSpPr>
        <p:spPr/>
        <p:txBody>
          <a:bodyPr/>
          <a:lstStyle/>
          <a:p>
            <a:fld id="{479BF083-4774-43B1-9AB0-5CC1AC5DD8EE}" type="slidenum">
              <a:rPr lang="cs-CZ" smtClean="false"/>
              <a:pPr/>
              <a:t>111</a:t>
            </a:fld>
            <a:endParaRPr lang="cs-CZ" dirty="false"/>
          </a:p>
        </p:txBody>
      </p:sp>
    </p:spTree>
    <p:extLst>
      <p:ext uri="{BB962C8B-B14F-4D97-AF65-F5344CB8AC3E}">
        <p14:creationId xmlns:p14="http://schemas.microsoft.com/office/powerpoint/2010/main" val="39147498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DA934029-CC4D-C9DD-9376-2D75E978DAB9}"/>
              </a:ext>
            </a:extLst>
          </p:cNvPr>
          <p:cNvSpPr>
            <a:spLocks noGrp="true"/>
          </p:cNvSpPr>
          <p:nvPr>
            <p:ph type="title"/>
          </p:nvPr>
        </p:nvSpPr>
        <p:spPr>
          <a:xfrm>
            <a:off x="936000" y="2564904"/>
            <a:ext cx="7272000" cy="2160240"/>
          </a:xfrm>
        </p:spPr>
        <p:txBody>
          <a:bodyPr/>
          <a:lstStyle/>
          <a:p>
            <a:pPr algn="ctr"/>
            <a:r>
              <a:rPr lang="cs-CZ" dirty="false"/>
              <a:t>Kontakt na</a:t>
            </a:r>
            <a:br>
              <a:rPr lang="cs-CZ" dirty="false"/>
            </a:br>
            <a:br>
              <a:rPr lang="cs-CZ" dirty="false"/>
            </a:br>
            <a:r>
              <a:rPr lang="cs-CZ" dirty="false"/>
              <a:t> vyhlašovatele výzvy</a:t>
            </a:r>
          </a:p>
        </p:txBody>
      </p:sp>
    </p:spTree>
    <p:extLst>
      <p:ext uri="{BB962C8B-B14F-4D97-AF65-F5344CB8AC3E}">
        <p14:creationId xmlns:p14="http://schemas.microsoft.com/office/powerpoint/2010/main" val="7447865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89570A-AD26-205C-A213-840648C3E112}"/>
              </a:ext>
            </a:extLst>
          </p:cNvPr>
          <p:cNvSpPr>
            <a:spLocks noGrp="true"/>
          </p:cNvSpPr>
          <p:nvPr>
            <p:ph type="title"/>
          </p:nvPr>
        </p:nvSpPr>
        <p:spPr/>
        <p:txBody>
          <a:bodyPr/>
          <a:lstStyle/>
          <a:p>
            <a:r>
              <a:rPr lang="cs-CZ" dirty="false"/>
              <a:t>Kontakt na vyhlašovatele výzvy</a:t>
            </a:r>
          </a:p>
        </p:txBody>
      </p:sp>
      <p:sp>
        <p:nvSpPr>
          <p:cNvPr id="3" name="Zástupný obsah 2">
            <a:extLst>
              <a:ext uri="{FF2B5EF4-FFF2-40B4-BE49-F238E27FC236}">
                <a16:creationId xmlns:a16="http://schemas.microsoft.com/office/drawing/2014/main" id="{8107E2F9-220F-A015-7AB8-56F04E480989}"/>
              </a:ext>
            </a:extLst>
          </p:cNvPr>
          <p:cNvSpPr>
            <a:spLocks noGrp="true"/>
          </p:cNvSpPr>
          <p:nvPr>
            <p:ph idx="1"/>
          </p:nvPr>
        </p:nvSpPr>
        <p:spPr>
          <a:xfrm>
            <a:off x="179756" y="1242000"/>
            <a:ext cx="8784488" cy="5616000"/>
          </a:xfrm>
        </p:spPr>
        <p:txBody>
          <a:bodyPr/>
          <a:lstStyle/>
          <a:p>
            <a:pPr marL="0" indent="0">
              <a:lnSpc>
                <a:spcPct val="110000"/>
              </a:lnSpc>
              <a:spcAft>
                <a:spcPts val="800"/>
              </a:spcAft>
              <a:buNone/>
            </a:pPr>
            <a:r>
              <a:rPr lang="cs-CZ" sz="2000" b="true" dirty="false">
                <a:effectLst/>
                <a:latin typeface="Arial" panose="020B0604020202020204" pitchFamily="34" charset="0"/>
                <a:ea typeface="Calibri" panose="020F0502020204030204" pitchFamily="34" charset="0"/>
                <a:cs typeface="Arial" panose="020B0604020202020204" pitchFamily="34" charset="0"/>
              </a:rPr>
              <a:t>Vyhlašovatel: </a:t>
            </a:r>
            <a:r>
              <a:rPr lang="cs-CZ" sz="2000" dirty="false">
                <a:effectLst/>
                <a:latin typeface="Arial" panose="020B0604020202020204" pitchFamily="34" charset="0"/>
                <a:ea typeface="Calibri" panose="020F0502020204030204" pitchFamily="34" charset="0"/>
                <a:cs typeface="Arial" panose="020B0604020202020204" pitchFamily="34" charset="0"/>
              </a:rPr>
              <a:t>Ministerstvo práce a sociálních věcí, </a:t>
            </a:r>
            <a:br>
              <a:rPr lang="cs-CZ" sz="2000" dirty="false">
                <a:effectLst/>
                <a:latin typeface="Arial" panose="020B0604020202020204" pitchFamily="34" charset="0"/>
                <a:ea typeface="Calibri" panose="020F0502020204030204" pitchFamily="34" charset="0"/>
                <a:cs typeface="Arial" panose="020B0604020202020204" pitchFamily="34" charset="0"/>
              </a:rPr>
            </a:br>
            <a:r>
              <a:rPr lang="cs-CZ" sz="2000" dirty="false">
                <a:effectLst/>
                <a:latin typeface="Arial" panose="020B0604020202020204" pitchFamily="34" charset="0"/>
                <a:ea typeface="Calibri" panose="020F0502020204030204" pitchFamily="34" charset="0"/>
                <a:cs typeface="Arial" panose="020B0604020202020204" pitchFamily="34" charset="0"/>
              </a:rPr>
              <a:t>Odbor realizace programů ESF – sociální začleňování</a:t>
            </a:r>
            <a:endParaRPr lang="cs-CZ" sz="20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0000"/>
              </a:lnSpc>
              <a:spcAft>
                <a:spcPts val="800"/>
              </a:spcAft>
              <a:buNone/>
            </a:pPr>
            <a:r>
              <a:rPr lang="cs-CZ" sz="2000" dirty="false">
                <a:effectLst/>
                <a:latin typeface="Arial" panose="020B0604020202020204" pitchFamily="34" charset="0"/>
                <a:ea typeface="Calibri" panose="020F0502020204030204" pitchFamily="34" charset="0"/>
                <a:cs typeface="Arial" panose="020B0604020202020204" pitchFamily="34" charset="0"/>
              </a:rPr>
              <a:t>Adresa vyhlašovatele: Na Poříčním právu 1, 120 01 Praha 2</a:t>
            </a:r>
            <a:endParaRPr lang="cs-CZ" sz="20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cs-CZ" sz="2000" dirty="false">
                <a:effectLst/>
                <a:latin typeface="Arial" panose="020B0604020202020204" pitchFamily="34" charset="0"/>
                <a:ea typeface="Calibri" panose="020F0502020204030204" pitchFamily="34" charset="0"/>
                <a:cs typeface="Arial" panose="020B0604020202020204" pitchFamily="34" charset="0"/>
              </a:rPr>
              <a:t>Kontaktní místo: Kartouzská 4, 150 00 Praha 5</a:t>
            </a:r>
          </a:p>
          <a:p>
            <a:pPr marL="0" indent="0" algn="just">
              <a:lnSpc>
                <a:spcPct val="107000"/>
              </a:lnSpc>
              <a:spcAft>
                <a:spcPts val="800"/>
              </a:spcAft>
              <a:buNone/>
            </a:pPr>
            <a:r>
              <a:rPr lang="cs-CZ" sz="2000" b="true" u="sng" dirty="false">
                <a:effectLst/>
                <a:latin typeface="Arial" panose="020B0604020202020204" pitchFamily="34" charset="0"/>
                <a:ea typeface="Calibri" panose="020F0502020204030204" pitchFamily="34" charset="0"/>
                <a:cs typeface="Arial" panose="020B0604020202020204" pitchFamily="34" charset="0"/>
              </a:rPr>
              <a:t>Spojení na vyhlašovatele </a:t>
            </a:r>
            <a:r>
              <a:rPr lang="cs-CZ" sz="2000" u="sng" dirty="false">
                <a:effectLst/>
                <a:latin typeface="Arial" panose="020B0604020202020204" pitchFamily="34" charset="0"/>
                <a:ea typeface="Calibri" panose="020F0502020204030204" pitchFamily="34" charset="0"/>
                <a:cs typeface="Arial" panose="020B0604020202020204" pitchFamily="34" charset="0"/>
              </a:rPr>
              <a:t>(e-mail, telefon):</a:t>
            </a:r>
          </a:p>
          <a:p>
            <a:pPr marL="0" indent="0" algn="just">
              <a:lnSpc>
                <a:spcPct val="107000"/>
              </a:lnSpc>
              <a:spcAft>
                <a:spcPts val="800"/>
              </a:spcAft>
              <a:buNone/>
            </a:pPr>
            <a:r>
              <a:rPr lang="cs-CZ" sz="2000" b="true" dirty="false">
                <a:effectLst/>
                <a:latin typeface="Arial" panose="020B0604020202020204" pitchFamily="34" charset="0"/>
                <a:ea typeface="Calibri" panose="020F0502020204030204" pitchFamily="34" charset="0"/>
                <a:cs typeface="Arial" panose="020B0604020202020204" pitchFamily="34" charset="0"/>
              </a:rPr>
              <a:t>Ing. Lucie Trunečková </a:t>
            </a:r>
          </a:p>
          <a:p>
            <a:pPr marL="0" indent="0" algn="just">
              <a:lnSpc>
                <a:spcPct val="107000"/>
              </a:lnSpc>
              <a:spcAft>
                <a:spcPts val="800"/>
              </a:spcAft>
              <a:buNone/>
            </a:pPr>
            <a:r>
              <a:rPr lang="cs-CZ" sz="2000" dirty="false">
                <a:effectLst/>
                <a:latin typeface="Arial" panose="020B0604020202020204" pitchFamily="34" charset="0"/>
                <a:ea typeface="Calibri" panose="020F0502020204030204" pitchFamily="34" charset="0"/>
                <a:cs typeface="Arial" panose="020B0604020202020204" pitchFamily="34" charset="0"/>
              </a:rPr>
              <a:t>e-mail: lucie.truneckova@mpsv.cz, tel. 602 547 370</a:t>
            </a:r>
          </a:p>
          <a:p>
            <a:pPr marL="0" indent="0" algn="just">
              <a:lnSpc>
                <a:spcPct val="107000"/>
              </a:lnSpc>
              <a:spcAft>
                <a:spcPts val="800"/>
              </a:spcAft>
              <a:buNone/>
            </a:pPr>
            <a:r>
              <a:rPr lang="cs-CZ" sz="2000" b="true" dirty="false">
                <a:effectLst/>
                <a:latin typeface="Arial" panose="020B0604020202020204" pitchFamily="34" charset="0"/>
                <a:ea typeface="Calibri" panose="020F0502020204030204" pitchFamily="34" charset="0"/>
                <a:cs typeface="Arial" panose="020B0604020202020204" pitchFamily="34" charset="0"/>
              </a:rPr>
              <a:t>Mgr. Lucie Homolková </a:t>
            </a:r>
          </a:p>
          <a:p>
            <a:pPr marL="0" indent="0" algn="just">
              <a:lnSpc>
                <a:spcPct val="107000"/>
              </a:lnSpc>
              <a:spcAft>
                <a:spcPts val="800"/>
              </a:spcAft>
              <a:buNone/>
            </a:pPr>
            <a:r>
              <a:rPr lang="cs-CZ" sz="2000" dirty="false">
                <a:effectLst/>
                <a:latin typeface="Arial" panose="020B0604020202020204" pitchFamily="34" charset="0"/>
                <a:ea typeface="Calibri" panose="020F0502020204030204" pitchFamily="34" charset="0"/>
                <a:cs typeface="Arial" panose="020B0604020202020204" pitchFamily="34" charset="0"/>
              </a:rPr>
              <a:t>e-mail: lucie.homolkova@mpsv.cz, tel. 771 139 294</a:t>
            </a:r>
          </a:p>
          <a:p>
            <a:pPr marL="0" indent="0" algn="just">
              <a:lnSpc>
                <a:spcPct val="107000"/>
              </a:lnSpc>
              <a:spcAft>
                <a:spcPts val="800"/>
              </a:spcAft>
              <a:buNone/>
            </a:pPr>
            <a:r>
              <a:rPr lang="cs-CZ" sz="2000" b="true" dirty="false">
                <a:effectLst/>
                <a:latin typeface="Arial" panose="020B0604020202020204" pitchFamily="34" charset="0"/>
                <a:ea typeface="Calibri" panose="020F0502020204030204" pitchFamily="34" charset="0"/>
                <a:cs typeface="Arial" panose="020B0604020202020204" pitchFamily="34" charset="0"/>
              </a:rPr>
              <a:t>Ing. Ludmila Čermáková </a:t>
            </a:r>
          </a:p>
          <a:p>
            <a:pPr marL="0" indent="0" algn="just">
              <a:lnSpc>
                <a:spcPct val="107000"/>
              </a:lnSpc>
              <a:spcAft>
                <a:spcPts val="800"/>
              </a:spcAft>
              <a:buNone/>
            </a:pPr>
            <a:r>
              <a:rPr lang="cs-CZ" sz="2000" dirty="false">
                <a:effectLst/>
                <a:latin typeface="Arial" panose="020B0604020202020204" pitchFamily="34" charset="0"/>
                <a:ea typeface="Calibri" panose="020F0502020204030204" pitchFamily="34" charset="0"/>
                <a:cs typeface="Arial" panose="020B0604020202020204" pitchFamily="34" charset="0"/>
              </a:rPr>
              <a:t>e-mail: ludmila.cermakova@mpsv.cz, tel. 777 377 950 </a:t>
            </a:r>
            <a:endParaRPr lang="cs-CZ" sz="2000" dirty="false"/>
          </a:p>
        </p:txBody>
      </p:sp>
      <p:sp>
        <p:nvSpPr>
          <p:cNvPr id="4" name="Zástupný symbol pro číslo snímku 3">
            <a:extLst>
              <a:ext uri="{FF2B5EF4-FFF2-40B4-BE49-F238E27FC236}">
                <a16:creationId xmlns:a16="http://schemas.microsoft.com/office/drawing/2014/main" id="{DE1DB81F-BFEF-7968-5B07-9CDF9B473CC9}"/>
              </a:ext>
            </a:extLst>
          </p:cNvPr>
          <p:cNvSpPr>
            <a:spLocks noGrp="true"/>
          </p:cNvSpPr>
          <p:nvPr>
            <p:ph type="sldNum" sz="quarter" idx="12"/>
          </p:nvPr>
        </p:nvSpPr>
        <p:spPr/>
        <p:txBody>
          <a:bodyPr/>
          <a:lstStyle/>
          <a:p>
            <a:fld id="{479BF083-4774-43B1-9AB0-5CC1AC5DD8EE}" type="slidenum">
              <a:rPr lang="cs-CZ" smtClean="false"/>
              <a:pPr/>
              <a:t>113</a:t>
            </a:fld>
            <a:endParaRPr lang="cs-CZ" dirty="false"/>
          </a:p>
        </p:txBody>
      </p:sp>
    </p:spTree>
    <p:extLst>
      <p:ext uri="{BB962C8B-B14F-4D97-AF65-F5344CB8AC3E}">
        <p14:creationId xmlns:p14="http://schemas.microsoft.com/office/powerpoint/2010/main" val="15073553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89570A-AD26-205C-A213-840648C3E112}"/>
              </a:ext>
            </a:extLst>
          </p:cNvPr>
          <p:cNvSpPr>
            <a:spLocks noGrp="true"/>
          </p:cNvSpPr>
          <p:nvPr>
            <p:ph type="title"/>
          </p:nvPr>
        </p:nvSpPr>
        <p:spPr/>
        <p:txBody>
          <a:bodyPr/>
          <a:lstStyle/>
          <a:p>
            <a:r>
              <a:rPr lang="cs-CZ" dirty="false"/>
              <a:t>Kontakt na vyhlašovatele výzvy</a:t>
            </a:r>
          </a:p>
        </p:txBody>
      </p:sp>
      <p:sp>
        <p:nvSpPr>
          <p:cNvPr id="3" name="Zástupný obsah 2">
            <a:extLst>
              <a:ext uri="{FF2B5EF4-FFF2-40B4-BE49-F238E27FC236}">
                <a16:creationId xmlns:a16="http://schemas.microsoft.com/office/drawing/2014/main" id="{8107E2F9-220F-A015-7AB8-56F04E480989}"/>
              </a:ext>
            </a:extLst>
          </p:cNvPr>
          <p:cNvSpPr>
            <a:spLocks noGrp="true"/>
          </p:cNvSpPr>
          <p:nvPr>
            <p:ph idx="1"/>
          </p:nvPr>
        </p:nvSpPr>
        <p:spPr>
          <a:xfrm>
            <a:off x="180000" y="1080000"/>
            <a:ext cx="8424000" cy="5616000"/>
          </a:xfrm>
        </p:spPr>
        <p:txBody>
          <a:bodyPr/>
          <a:lstStyle/>
          <a:p>
            <a:pPr marL="0" indent="0">
              <a:lnSpc>
                <a:spcPct val="110000"/>
              </a:lnSpc>
              <a:spcAft>
                <a:spcPts val="800"/>
              </a:spcAft>
              <a:buNone/>
            </a:pPr>
            <a:endParaRPr lang="cs-CZ" sz="1600" b="true" dirty="false">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cs-CZ" dirty="false">
                <a:effectLst/>
                <a:latin typeface="Arial" panose="020B0604020202020204" pitchFamily="34" charset="0"/>
                <a:ea typeface="Calibri" panose="020F0502020204030204" pitchFamily="34" charset="0"/>
                <a:cs typeface="Arial" panose="020B0604020202020204" pitchFamily="34" charset="0"/>
              </a:rPr>
              <a:t>  </a:t>
            </a:r>
          </a:p>
          <a:p>
            <a:pPr marL="0" indent="0" algn="just">
              <a:lnSpc>
                <a:spcPct val="107000"/>
              </a:lnSpc>
              <a:spcAft>
                <a:spcPts val="800"/>
              </a:spcAft>
              <a:buNone/>
            </a:pPr>
            <a:r>
              <a:rPr lang="cs-CZ" b="true" dirty="false">
                <a:effectLst/>
                <a:latin typeface="Arial" panose="020B0604020202020204" pitchFamily="34" charset="0"/>
                <a:ea typeface="Calibri" panose="020F0502020204030204" pitchFamily="34" charset="0"/>
                <a:cs typeface="Arial" panose="020B0604020202020204" pitchFamily="34" charset="0"/>
              </a:rPr>
              <a:t>Otázky a odpovědi k této výzvě:</a:t>
            </a:r>
          </a:p>
          <a:p>
            <a:pPr marL="0" indent="0" algn="just">
              <a:lnSpc>
                <a:spcPct val="107000"/>
              </a:lnSpc>
              <a:spcAft>
                <a:spcPts val="800"/>
              </a:spcAft>
              <a:buNone/>
            </a:pPr>
            <a:endParaRPr lang="cs-CZ"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cs-CZ" dirty="false">
                <a:effectLst/>
                <a:latin typeface="Arial" panose="020B0604020202020204" pitchFamily="34" charset="0"/>
                <a:ea typeface="Calibri" panose="020F0502020204030204" pitchFamily="34" charset="0"/>
                <a:cs typeface="Arial" panose="020B0604020202020204" pitchFamily="34" charset="0"/>
              </a:rPr>
              <a:t>V rámci ESF Fóra zřízen diskusní klub, který je dostupný na odkazu: </a:t>
            </a:r>
            <a:r>
              <a:rPr lang="cs-CZ" dirty="false">
                <a:hlinkClick r:id="rId3"/>
              </a:rPr>
              <a:t>03_24_074 Pilotní podpora komunitně vedeného místního rozvoje ve městech - www.esfcr.cz</a:t>
            </a:r>
            <a:endParaRPr lang="cs-CZ" dirty="false">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dirty="false"/>
          </a:p>
        </p:txBody>
      </p:sp>
      <p:sp>
        <p:nvSpPr>
          <p:cNvPr id="4" name="Zástupný symbol pro číslo snímku 3">
            <a:extLst>
              <a:ext uri="{FF2B5EF4-FFF2-40B4-BE49-F238E27FC236}">
                <a16:creationId xmlns:a16="http://schemas.microsoft.com/office/drawing/2014/main" id="{DE1DB81F-BFEF-7968-5B07-9CDF9B473CC9}"/>
              </a:ext>
            </a:extLst>
          </p:cNvPr>
          <p:cNvSpPr>
            <a:spLocks noGrp="true"/>
          </p:cNvSpPr>
          <p:nvPr>
            <p:ph type="sldNum" sz="quarter" idx="12"/>
          </p:nvPr>
        </p:nvSpPr>
        <p:spPr/>
        <p:txBody>
          <a:bodyPr/>
          <a:lstStyle/>
          <a:p>
            <a:fld id="{479BF083-4774-43B1-9AB0-5CC1AC5DD8EE}" type="slidenum">
              <a:rPr lang="cs-CZ" smtClean="false"/>
              <a:pPr/>
              <a:t>114</a:t>
            </a:fld>
            <a:endParaRPr lang="cs-CZ" dirty="false"/>
          </a:p>
        </p:txBody>
      </p:sp>
    </p:spTree>
    <p:extLst>
      <p:ext uri="{BB962C8B-B14F-4D97-AF65-F5344CB8AC3E}">
        <p14:creationId xmlns:p14="http://schemas.microsoft.com/office/powerpoint/2010/main" val="1391741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272808" cy="864096"/>
          </a:xfrm>
        </p:spPr>
        <p:txBody>
          <a:bodyPr/>
          <a:lstStyle/>
          <a:p>
            <a:pPr algn="ctr"/>
            <a:r>
              <a:rPr lang="cs-CZ" dirty="false"/>
              <a:t>Děkujeme za pozornost</a:t>
            </a:r>
            <a:br>
              <a:rPr lang="cs-CZ" dirty="false"/>
            </a:br>
            <a:br>
              <a:rPr lang="cs-CZ" dirty="false"/>
            </a:br>
            <a:endParaRPr lang="cs-CZ" sz="2800" b="false" dirty="false"/>
          </a:p>
        </p:txBody>
      </p:sp>
    </p:spTree>
    <p:extLst>
      <p:ext uri="{BB962C8B-B14F-4D97-AF65-F5344CB8AC3E}">
        <p14:creationId xmlns:p14="http://schemas.microsoft.com/office/powerpoint/2010/main" val="18675914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272808" cy="864096"/>
          </a:xfrm>
        </p:spPr>
        <p:txBody>
          <a:bodyPr/>
          <a:lstStyle/>
          <a:p>
            <a:pPr algn="ctr"/>
            <a:r>
              <a:rPr lang="cs-CZ" dirty="false"/>
              <a:t>ISKP 21+ </a:t>
            </a:r>
            <a:r>
              <a:rPr lang="cs-CZ" dirty="false" err="true"/>
              <a:t>printsceeny</a:t>
            </a:r>
            <a:endParaRPr lang="cs-CZ" sz="2800" b="false" dirty="false"/>
          </a:p>
        </p:txBody>
      </p:sp>
    </p:spTree>
    <p:extLst>
      <p:ext uri="{BB962C8B-B14F-4D97-AF65-F5344CB8AC3E}">
        <p14:creationId xmlns:p14="http://schemas.microsoft.com/office/powerpoint/2010/main" val="8076888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C66591-BE84-6C9A-9845-8FA548E87A86}"/>
              </a:ext>
            </a:extLst>
          </p:cNvPr>
          <p:cNvSpPr>
            <a:spLocks noGrp="true"/>
          </p:cNvSpPr>
          <p:nvPr>
            <p:ph type="title"/>
          </p:nvPr>
        </p:nvSpPr>
        <p:spPr/>
        <p:txBody>
          <a:bodyPr/>
          <a:lstStyle/>
          <a:p>
            <a:r>
              <a:rPr lang="cs-CZ" dirty="false"/>
              <a:t>ISKP 21+ - žádost – založení žádosti</a:t>
            </a:r>
          </a:p>
        </p:txBody>
      </p:sp>
      <p:pic>
        <p:nvPicPr>
          <p:cNvPr id="6" name="Zástupný obsah 5">
            <a:extLst>
              <a:ext uri="{FF2B5EF4-FFF2-40B4-BE49-F238E27FC236}">
                <a16:creationId xmlns:a16="http://schemas.microsoft.com/office/drawing/2014/main" id="{6309B5C4-90E2-6875-6D80-5287865502F1}"/>
              </a:ext>
            </a:extLst>
          </p:cNvPr>
          <p:cNvPicPr>
            <a:picLocks noGrp="true" noChangeAspect="true"/>
          </p:cNvPicPr>
          <p:nvPr>
            <p:ph idx="1"/>
          </p:nvPr>
        </p:nvPicPr>
        <p:blipFill>
          <a:blip r:embed="rId3"/>
          <a:stretch>
            <a:fillRect/>
          </a:stretch>
        </p:blipFill>
        <p:spPr>
          <a:xfrm>
            <a:off x="390445" y="1340768"/>
            <a:ext cx="8363110" cy="5175232"/>
          </a:xfrm>
        </p:spPr>
      </p:pic>
      <p:sp>
        <p:nvSpPr>
          <p:cNvPr id="4" name="Zástupný symbol pro číslo snímku 3">
            <a:extLst>
              <a:ext uri="{FF2B5EF4-FFF2-40B4-BE49-F238E27FC236}">
                <a16:creationId xmlns:a16="http://schemas.microsoft.com/office/drawing/2014/main" id="{B9C8C0A4-5087-EE24-21D8-629D5B4A99C5}"/>
              </a:ext>
            </a:extLst>
          </p:cNvPr>
          <p:cNvSpPr>
            <a:spLocks noGrp="true"/>
          </p:cNvSpPr>
          <p:nvPr>
            <p:ph type="sldNum" sz="quarter" idx="12"/>
          </p:nvPr>
        </p:nvSpPr>
        <p:spPr/>
        <p:txBody>
          <a:bodyPr/>
          <a:lstStyle/>
          <a:p>
            <a:fld id="{479BF083-4774-43B1-9AB0-5CC1AC5DD8EE}" type="slidenum">
              <a:rPr lang="cs-CZ" smtClean="false"/>
              <a:pPr/>
              <a:t>117</a:t>
            </a:fld>
            <a:endParaRPr lang="cs-CZ" dirty="false"/>
          </a:p>
        </p:txBody>
      </p:sp>
    </p:spTree>
    <p:extLst>
      <p:ext uri="{BB962C8B-B14F-4D97-AF65-F5344CB8AC3E}">
        <p14:creationId xmlns:p14="http://schemas.microsoft.com/office/powerpoint/2010/main" val="34408048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4BD0BF-177F-8CE1-E739-F67572F60B23}"/>
              </a:ext>
            </a:extLst>
          </p:cNvPr>
          <p:cNvSpPr>
            <a:spLocks noGrp="true"/>
          </p:cNvSpPr>
          <p:nvPr>
            <p:ph type="title"/>
          </p:nvPr>
        </p:nvSpPr>
        <p:spPr/>
        <p:txBody>
          <a:bodyPr/>
          <a:lstStyle/>
          <a:p>
            <a:r>
              <a:rPr lang="cs-CZ" dirty="false"/>
              <a:t>ISKP 21+ - žádost – základní údaje</a:t>
            </a:r>
          </a:p>
        </p:txBody>
      </p:sp>
      <p:pic>
        <p:nvPicPr>
          <p:cNvPr id="6" name="Zástupný obsah 5">
            <a:extLst>
              <a:ext uri="{FF2B5EF4-FFF2-40B4-BE49-F238E27FC236}">
                <a16:creationId xmlns:a16="http://schemas.microsoft.com/office/drawing/2014/main" id="{4195A573-8E5A-7AF9-A5CB-A688F6F03F0C}"/>
              </a:ext>
            </a:extLst>
          </p:cNvPr>
          <p:cNvPicPr>
            <a:picLocks noGrp="true" noChangeAspect="true"/>
          </p:cNvPicPr>
          <p:nvPr>
            <p:ph idx="1"/>
          </p:nvPr>
        </p:nvPicPr>
        <p:blipFill>
          <a:blip r:embed="rId3"/>
          <a:stretch>
            <a:fillRect/>
          </a:stretch>
        </p:blipFill>
        <p:spPr>
          <a:xfrm>
            <a:off x="421768" y="1506144"/>
            <a:ext cx="8300463" cy="5009856"/>
          </a:xfrm>
        </p:spPr>
      </p:pic>
      <p:sp>
        <p:nvSpPr>
          <p:cNvPr id="4" name="Zástupný symbol pro číslo snímku 3">
            <a:extLst>
              <a:ext uri="{FF2B5EF4-FFF2-40B4-BE49-F238E27FC236}">
                <a16:creationId xmlns:a16="http://schemas.microsoft.com/office/drawing/2014/main" id="{3362CBE2-3C8D-5661-E64E-26EF98EC5006}"/>
              </a:ext>
            </a:extLst>
          </p:cNvPr>
          <p:cNvSpPr>
            <a:spLocks noGrp="true"/>
          </p:cNvSpPr>
          <p:nvPr>
            <p:ph type="sldNum" sz="quarter" idx="12"/>
          </p:nvPr>
        </p:nvSpPr>
        <p:spPr/>
        <p:txBody>
          <a:bodyPr/>
          <a:lstStyle/>
          <a:p>
            <a:fld id="{479BF083-4774-43B1-9AB0-5CC1AC5DD8EE}" type="slidenum">
              <a:rPr lang="cs-CZ" smtClean="false"/>
              <a:pPr/>
              <a:t>118</a:t>
            </a:fld>
            <a:endParaRPr lang="cs-CZ" dirty="false"/>
          </a:p>
        </p:txBody>
      </p:sp>
    </p:spTree>
    <p:extLst>
      <p:ext uri="{BB962C8B-B14F-4D97-AF65-F5344CB8AC3E}">
        <p14:creationId xmlns:p14="http://schemas.microsoft.com/office/powerpoint/2010/main" val="13851369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EEDA8C-BBF7-EECB-9AA0-F1C459ED3396}"/>
              </a:ext>
            </a:extLst>
          </p:cNvPr>
          <p:cNvSpPr>
            <a:spLocks noGrp="true"/>
          </p:cNvSpPr>
          <p:nvPr>
            <p:ph type="title"/>
          </p:nvPr>
        </p:nvSpPr>
        <p:spPr/>
        <p:txBody>
          <a:bodyPr/>
          <a:lstStyle/>
          <a:p>
            <a:r>
              <a:rPr lang="cs-CZ" dirty="false"/>
              <a:t>ISKP 21+ - žádost – přístup k projektu</a:t>
            </a:r>
          </a:p>
        </p:txBody>
      </p:sp>
      <p:sp>
        <p:nvSpPr>
          <p:cNvPr id="4" name="Zástupný symbol pro číslo snímku 3">
            <a:extLst>
              <a:ext uri="{FF2B5EF4-FFF2-40B4-BE49-F238E27FC236}">
                <a16:creationId xmlns:a16="http://schemas.microsoft.com/office/drawing/2014/main" id="{28E6E407-E77E-F070-B672-D42F104BAAC7}"/>
              </a:ext>
            </a:extLst>
          </p:cNvPr>
          <p:cNvSpPr>
            <a:spLocks noGrp="true"/>
          </p:cNvSpPr>
          <p:nvPr>
            <p:ph type="sldNum" sz="quarter" idx="12"/>
          </p:nvPr>
        </p:nvSpPr>
        <p:spPr/>
        <p:txBody>
          <a:bodyPr/>
          <a:lstStyle/>
          <a:p>
            <a:fld id="{479BF083-4774-43B1-9AB0-5CC1AC5DD8EE}" type="slidenum">
              <a:rPr lang="cs-CZ" smtClean="false"/>
              <a:pPr/>
              <a:t>119</a:t>
            </a:fld>
            <a:endParaRPr lang="cs-CZ" dirty="false"/>
          </a:p>
        </p:txBody>
      </p:sp>
      <p:pic>
        <p:nvPicPr>
          <p:cNvPr id="10" name="Zástupný obsah 9">
            <a:extLst>
              <a:ext uri="{FF2B5EF4-FFF2-40B4-BE49-F238E27FC236}">
                <a16:creationId xmlns:a16="http://schemas.microsoft.com/office/drawing/2014/main" id="{63012598-A3CF-4FE2-C208-D30D188942C7}"/>
              </a:ext>
            </a:extLst>
          </p:cNvPr>
          <p:cNvPicPr>
            <a:picLocks noGrp="true" noChangeAspect="true"/>
          </p:cNvPicPr>
          <p:nvPr>
            <p:ph idx="1"/>
          </p:nvPr>
        </p:nvPicPr>
        <p:blipFill>
          <a:blip r:embed="rId3"/>
          <a:stretch>
            <a:fillRect/>
          </a:stretch>
        </p:blipFill>
        <p:spPr>
          <a:xfrm>
            <a:off x="832212" y="1306426"/>
            <a:ext cx="7479576" cy="5209574"/>
          </a:xfrm>
        </p:spPr>
      </p:pic>
    </p:spTree>
    <p:extLst>
      <p:ext uri="{BB962C8B-B14F-4D97-AF65-F5344CB8AC3E}">
        <p14:creationId xmlns:p14="http://schemas.microsoft.com/office/powerpoint/2010/main" val="2809341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81F08F-DFA4-3C15-02F6-3C16A2FCAC3A}"/>
              </a:ext>
            </a:extLst>
          </p:cNvPr>
          <p:cNvSpPr>
            <a:spLocks noGrp="true"/>
          </p:cNvSpPr>
          <p:nvPr>
            <p:ph type="title"/>
          </p:nvPr>
        </p:nvSpPr>
        <p:spPr/>
        <p:txBody>
          <a:bodyPr/>
          <a:lstStyle/>
          <a:p>
            <a:r>
              <a:rPr lang="cs-CZ" dirty="false"/>
              <a:t>Věcné zaměření</a:t>
            </a:r>
          </a:p>
        </p:txBody>
      </p:sp>
      <p:sp>
        <p:nvSpPr>
          <p:cNvPr id="3" name="Zástupný obsah 2">
            <a:extLst>
              <a:ext uri="{FF2B5EF4-FFF2-40B4-BE49-F238E27FC236}">
                <a16:creationId xmlns:a16="http://schemas.microsoft.com/office/drawing/2014/main" id="{43754AB9-525A-F983-F730-13436243966C}"/>
              </a:ext>
            </a:extLst>
          </p:cNvPr>
          <p:cNvSpPr>
            <a:spLocks noGrp="true"/>
          </p:cNvSpPr>
          <p:nvPr>
            <p:ph idx="1"/>
          </p:nvPr>
        </p:nvSpPr>
        <p:spPr>
          <a:xfrm>
            <a:off x="545569" y="1556792"/>
            <a:ext cx="8064000" cy="4851240"/>
          </a:xfrm>
        </p:spPr>
        <p:txBody>
          <a:bodyPr/>
          <a:lstStyle/>
          <a:p>
            <a:pPr algn="just"/>
            <a:r>
              <a:rPr lang="cs-CZ" sz="2000" dirty="false"/>
              <a:t>Důraz je kladen na prevenci sociálního vyloučení, posilování místních zdrojů, komunitních vazeb a udržitelnosti komunit a koordinovaného přístupu při řešení problémů specifických pro území MMAS.</a:t>
            </a:r>
          </a:p>
          <a:p>
            <a:pPr algn="just"/>
            <a:r>
              <a:rPr lang="cs-CZ" sz="2000" dirty="false"/>
              <a:t>Jedná se primárně o přímou práci s cílovými skupinami, sekundárně může být podpořena i dílčí koncepční a metodická činnost anebo vzdělávací a osvětové aktivity směřované k cílovým skupinám a k laické i k odborné veřejnosti.</a:t>
            </a:r>
          </a:p>
          <a:p>
            <a:pPr algn="just"/>
            <a:r>
              <a:rPr lang="cs-CZ" sz="2000" dirty="false"/>
              <a:t>Podporované aktivity musí naplňovat základní znaky komunitně vedeného místního rozvoje (CLLD)</a:t>
            </a:r>
          </a:p>
          <a:p>
            <a:endParaRPr lang="cs-CZ" dirty="false"/>
          </a:p>
        </p:txBody>
      </p:sp>
      <p:sp>
        <p:nvSpPr>
          <p:cNvPr id="4" name="Zástupný symbol pro číslo snímku 3">
            <a:extLst>
              <a:ext uri="{FF2B5EF4-FFF2-40B4-BE49-F238E27FC236}">
                <a16:creationId xmlns:a16="http://schemas.microsoft.com/office/drawing/2014/main" id="{4947E233-2723-13AB-9D88-EDD56EC9477E}"/>
              </a:ext>
            </a:extLst>
          </p:cNvPr>
          <p:cNvSpPr>
            <a:spLocks noGrp="true"/>
          </p:cNvSpPr>
          <p:nvPr>
            <p:ph type="sldNum" sz="quarter" idx="12"/>
          </p:nvPr>
        </p:nvSpPr>
        <p:spPr/>
        <p:txBody>
          <a:bodyPr/>
          <a:lstStyle/>
          <a:p>
            <a:fld id="{479BF083-4774-43B1-9AB0-5CC1AC5DD8EE}" type="slidenum">
              <a:rPr lang="cs-CZ" smtClean="false"/>
              <a:pPr/>
              <a:t>12</a:t>
            </a:fld>
            <a:endParaRPr lang="cs-CZ" dirty="false"/>
          </a:p>
        </p:txBody>
      </p:sp>
    </p:spTree>
    <p:extLst>
      <p:ext uri="{BB962C8B-B14F-4D97-AF65-F5344CB8AC3E}">
        <p14:creationId xmlns:p14="http://schemas.microsoft.com/office/powerpoint/2010/main" val="25522855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projekt</a:t>
            </a:r>
          </a:p>
        </p:txBody>
      </p:sp>
      <p:pic>
        <p:nvPicPr>
          <p:cNvPr id="8" name="Zástupný obsah 7">
            <a:extLst>
              <a:ext uri="{FF2B5EF4-FFF2-40B4-BE49-F238E27FC236}">
                <a16:creationId xmlns:a16="http://schemas.microsoft.com/office/drawing/2014/main" id="{34E73D8F-9972-6242-20ED-2FE86A1260B0}"/>
              </a:ext>
            </a:extLst>
          </p:cNvPr>
          <p:cNvPicPr>
            <a:picLocks noGrp="true" noChangeAspect="true"/>
          </p:cNvPicPr>
          <p:nvPr>
            <p:ph idx="1"/>
          </p:nvPr>
        </p:nvPicPr>
        <p:blipFill>
          <a:blip r:embed="rId3"/>
          <a:stretch>
            <a:fillRect/>
          </a:stretch>
        </p:blipFill>
        <p:spPr>
          <a:xfrm>
            <a:off x="897268" y="1227188"/>
            <a:ext cx="7349463" cy="5141624"/>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120</a:t>
            </a:fld>
            <a:endParaRPr lang="cs-CZ" dirty="false"/>
          </a:p>
        </p:txBody>
      </p:sp>
    </p:spTree>
    <p:extLst>
      <p:ext uri="{BB962C8B-B14F-4D97-AF65-F5344CB8AC3E}">
        <p14:creationId xmlns:p14="http://schemas.microsoft.com/office/powerpoint/2010/main" val="35232523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popis</a:t>
            </a:r>
          </a:p>
        </p:txBody>
      </p:sp>
      <p:pic>
        <p:nvPicPr>
          <p:cNvPr id="6" name="Zástupný obsah 5">
            <a:extLst>
              <a:ext uri="{FF2B5EF4-FFF2-40B4-BE49-F238E27FC236}">
                <a16:creationId xmlns:a16="http://schemas.microsoft.com/office/drawing/2014/main" id="{5930C627-ACA2-5EAC-D652-2FA1ECFE41C9}"/>
              </a:ext>
            </a:extLst>
          </p:cNvPr>
          <p:cNvPicPr>
            <a:picLocks noGrp="true" noChangeAspect="true"/>
          </p:cNvPicPr>
          <p:nvPr>
            <p:ph idx="1"/>
          </p:nvPr>
        </p:nvPicPr>
        <p:blipFill>
          <a:blip r:embed="rId3"/>
          <a:stretch>
            <a:fillRect/>
          </a:stretch>
        </p:blipFill>
        <p:spPr>
          <a:xfrm>
            <a:off x="1022193" y="1412776"/>
            <a:ext cx="7099614" cy="4934298"/>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121</a:t>
            </a:fld>
            <a:endParaRPr lang="cs-CZ" dirty="false"/>
          </a:p>
        </p:txBody>
      </p:sp>
    </p:spTree>
    <p:extLst>
      <p:ext uri="{BB962C8B-B14F-4D97-AF65-F5344CB8AC3E}">
        <p14:creationId xmlns:p14="http://schemas.microsoft.com/office/powerpoint/2010/main" val="21163484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specifické cíle</a:t>
            </a:r>
          </a:p>
        </p:txBody>
      </p:sp>
      <p:pic>
        <p:nvPicPr>
          <p:cNvPr id="6" name="Zástupný obsah 5">
            <a:extLst>
              <a:ext uri="{FF2B5EF4-FFF2-40B4-BE49-F238E27FC236}">
                <a16:creationId xmlns:a16="http://schemas.microsoft.com/office/drawing/2014/main" id="{DADD0B8F-5EC7-A69A-A3A4-9BE649C9C86F}"/>
              </a:ext>
            </a:extLst>
          </p:cNvPr>
          <p:cNvPicPr>
            <a:picLocks noGrp="true" noChangeAspect="true"/>
          </p:cNvPicPr>
          <p:nvPr>
            <p:ph idx="1"/>
          </p:nvPr>
        </p:nvPicPr>
        <p:blipFill>
          <a:blip r:embed="rId3"/>
          <a:stretch>
            <a:fillRect/>
          </a:stretch>
        </p:blipFill>
        <p:spPr>
          <a:xfrm>
            <a:off x="691107" y="1175718"/>
            <a:ext cx="7761786" cy="5340282"/>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122</a:t>
            </a:fld>
            <a:endParaRPr lang="cs-CZ" dirty="false"/>
          </a:p>
        </p:txBody>
      </p:sp>
    </p:spTree>
    <p:extLst>
      <p:ext uri="{BB962C8B-B14F-4D97-AF65-F5344CB8AC3E}">
        <p14:creationId xmlns:p14="http://schemas.microsoft.com/office/powerpoint/2010/main" val="24316628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klíčové aktivity</a:t>
            </a:r>
          </a:p>
        </p:txBody>
      </p:sp>
      <p:pic>
        <p:nvPicPr>
          <p:cNvPr id="8" name="Zástupný obsah 7">
            <a:extLst>
              <a:ext uri="{FF2B5EF4-FFF2-40B4-BE49-F238E27FC236}">
                <a16:creationId xmlns:a16="http://schemas.microsoft.com/office/drawing/2014/main" id="{42E05818-8740-F88A-A947-B9B869C0A114}"/>
              </a:ext>
            </a:extLst>
          </p:cNvPr>
          <p:cNvPicPr>
            <a:picLocks noGrp="true" noChangeAspect="true"/>
          </p:cNvPicPr>
          <p:nvPr>
            <p:ph idx="1"/>
          </p:nvPr>
        </p:nvPicPr>
        <p:blipFill>
          <a:blip r:embed="rId3"/>
          <a:stretch>
            <a:fillRect/>
          </a:stretch>
        </p:blipFill>
        <p:spPr>
          <a:xfrm>
            <a:off x="849907" y="1226116"/>
            <a:ext cx="7444186" cy="5395833"/>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123</a:t>
            </a:fld>
            <a:endParaRPr lang="cs-CZ" dirty="false"/>
          </a:p>
        </p:txBody>
      </p:sp>
    </p:spTree>
    <p:extLst>
      <p:ext uri="{BB962C8B-B14F-4D97-AF65-F5344CB8AC3E}">
        <p14:creationId xmlns:p14="http://schemas.microsoft.com/office/powerpoint/2010/main" val="41384592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cílová skupina</a:t>
            </a:r>
          </a:p>
        </p:txBody>
      </p:sp>
      <p:pic>
        <p:nvPicPr>
          <p:cNvPr id="6" name="Zástupný obsah 5">
            <a:extLst>
              <a:ext uri="{FF2B5EF4-FFF2-40B4-BE49-F238E27FC236}">
                <a16:creationId xmlns:a16="http://schemas.microsoft.com/office/drawing/2014/main" id="{6CEC3FE1-93BD-3C2A-820D-2418CDAC0B38}"/>
              </a:ext>
            </a:extLst>
          </p:cNvPr>
          <p:cNvPicPr>
            <a:picLocks noGrp="true" noChangeAspect="true"/>
          </p:cNvPicPr>
          <p:nvPr>
            <p:ph idx="1"/>
          </p:nvPr>
        </p:nvPicPr>
        <p:blipFill>
          <a:blip r:embed="rId3"/>
          <a:stretch>
            <a:fillRect/>
          </a:stretch>
        </p:blipFill>
        <p:spPr>
          <a:xfrm>
            <a:off x="968961" y="1263127"/>
            <a:ext cx="7206077" cy="5252873"/>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124</a:t>
            </a:fld>
            <a:endParaRPr lang="cs-CZ" dirty="false"/>
          </a:p>
        </p:txBody>
      </p:sp>
    </p:spTree>
    <p:extLst>
      <p:ext uri="{BB962C8B-B14F-4D97-AF65-F5344CB8AC3E}">
        <p14:creationId xmlns:p14="http://schemas.microsoft.com/office/powerpoint/2010/main" val="17821708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Indikátory</a:t>
            </a:r>
          </a:p>
        </p:txBody>
      </p:sp>
      <p:pic>
        <p:nvPicPr>
          <p:cNvPr id="6" name="Zástupný obsah 5">
            <a:extLst>
              <a:ext uri="{FF2B5EF4-FFF2-40B4-BE49-F238E27FC236}">
                <a16:creationId xmlns:a16="http://schemas.microsoft.com/office/drawing/2014/main" id="{1FEB1197-5CCB-6337-FF9C-CF4446D4A69C}"/>
              </a:ext>
            </a:extLst>
          </p:cNvPr>
          <p:cNvPicPr>
            <a:picLocks noGrp="true" noChangeAspect="true"/>
          </p:cNvPicPr>
          <p:nvPr>
            <p:ph idx="1"/>
          </p:nvPr>
        </p:nvPicPr>
        <p:blipFill>
          <a:blip r:embed="rId3"/>
          <a:stretch>
            <a:fillRect/>
          </a:stretch>
        </p:blipFill>
        <p:spPr>
          <a:xfrm>
            <a:off x="1394868" y="1198290"/>
            <a:ext cx="6354264" cy="5407710"/>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125</a:t>
            </a:fld>
            <a:endParaRPr lang="cs-CZ" dirty="false"/>
          </a:p>
        </p:txBody>
      </p:sp>
    </p:spTree>
    <p:extLst>
      <p:ext uri="{BB962C8B-B14F-4D97-AF65-F5344CB8AC3E}">
        <p14:creationId xmlns:p14="http://schemas.microsoft.com/office/powerpoint/2010/main" val="13982876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specifické datové položky</a:t>
            </a:r>
          </a:p>
        </p:txBody>
      </p:sp>
      <p:pic>
        <p:nvPicPr>
          <p:cNvPr id="6" name="Zástupný obsah 5">
            <a:extLst>
              <a:ext uri="{FF2B5EF4-FFF2-40B4-BE49-F238E27FC236}">
                <a16:creationId xmlns:a16="http://schemas.microsoft.com/office/drawing/2014/main" id="{3034411F-54B3-1D75-6A4D-B768B02B2137}"/>
              </a:ext>
            </a:extLst>
          </p:cNvPr>
          <p:cNvPicPr>
            <a:picLocks noGrp="true" noChangeAspect="true"/>
          </p:cNvPicPr>
          <p:nvPr>
            <p:ph idx="1"/>
          </p:nvPr>
        </p:nvPicPr>
        <p:blipFill>
          <a:blip r:embed="rId3"/>
          <a:stretch>
            <a:fillRect/>
          </a:stretch>
        </p:blipFill>
        <p:spPr>
          <a:xfrm>
            <a:off x="1007604" y="1255917"/>
            <a:ext cx="7128792" cy="5350083"/>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126</a:t>
            </a:fld>
            <a:endParaRPr lang="cs-CZ" dirty="false"/>
          </a:p>
        </p:txBody>
      </p:sp>
    </p:spTree>
    <p:extLst>
      <p:ext uri="{BB962C8B-B14F-4D97-AF65-F5344CB8AC3E}">
        <p14:creationId xmlns:p14="http://schemas.microsoft.com/office/powerpoint/2010/main" val="19345440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horizontální principy</a:t>
            </a:r>
          </a:p>
        </p:txBody>
      </p:sp>
      <p:pic>
        <p:nvPicPr>
          <p:cNvPr id="6" name="Zástupný obsah 5">
            <a:extLst>
              <a:ext uri="{FF2B5EF4-FFF2-40B4-BE49-F238E27FC236}">
                <a16:creationId xmlns:a16="http://schemas.microsoft.com/office/drawing/2014/main" id="{B3C1EA21-8816-FB2C-6F6B-ABA9DDB0D446}"/>
              </a:ext>
            </a:extLst>
          </p:cNvPr>
          <p:cNvPicPr>
            <a:picLocks noGrp="true" noChangeAspect="true"/>
          </p:cNvPicPr>
          <p:nvPr>
            <p:ph idx="1"/>
          </p:nvPr>
        </p:nvPicPr>
        <p:blipFill>
          <a:blip r:embed="rId3"/>
          <a:stretch>
            <a:fillRect/>
          </a:stretch>
        </p:blipFill>
        <p:spPr>
          <a:xfrm>
            <a:off x="266949" y="1530224"/>
            <a:ext cx="8610101" cy="4536504"/>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127</a:t>
            </a:fld>
            <a:endParaRPr lang="cs-CZ" dirty="false"/>
          </a:p>
        </p:txBody>
      </p:sp>
    </p:spTree>
    <p:extLst>
      <p:ext uri="{BB962C8B-B14F-4D97-AF65-F5344CB8AC3E}">
        <p14:creationId xmlns:p14="http://schemas.microsoft.com/office/powerpoint/2010/main" val="10940419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umístění</a:t>
            </a:r>
          </a:p>
        </p:txBody>
      </p:sp>
      <p:pic>
        <p:nvPicPr>
          <p:cNvPr id="6" name="Zástupný obsah 5">
            <a:extLst>
              <a:ext uri="{FF2B5EF4-FFF2-40B4-BE49-F238E27FC236}">
                <a16:creationId xmlns:a16="http://schemas.microsoft.com/office/drawing/2014/main" id="{EB48AE0D-5966-23ED-360E-E7F32D6A41F5}"/>
              </a:ext>
            </a:extLst>
          </p:cNvPr>
          <p:cNvPicPr>
            <a:picLocks noGrp="true" noChangeAspect="true"/>
          </p:cNvPicPr>
          <p:nvPr>
            <p:ph idx="1"/>
          </p:nvPr>
        </p:nvPicPr>
        <p:blipFill>
          <a:blip r:embed="rId3"/>
          <a:stretch>
            <a:fillRect/>
          </a:stretch>
        </p:blipFill>
        <p:spPr>
          <a:xfrm>
            <a:off x="723890" y="1382836"/>
            <a:ext cx="7696219" cy="4968552"/>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128</a:t>
            </a:fld>
            <a:endParaRPr lang="cs-CZ" dirty="false"/>
          </a:p>
        </p:txBody>
      </p:sp>
    </p:spTree>
    <p:extLst>
      <p:ext uri="{BB962C8B-B14F-4D97-AF65-F5344CB8AC3E}">
        <p14:creationId xmlns:p14="http://schemas.microsoft.com/office/powerpoint/2010/main" val="26330895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subjekty projektu</a:t>
            </a:r>
          </a:p>
        </p:txBody>
      </p:sp>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129</a:t>
            </a:fld>
            <a:endParaRPr lang="cs-CZ" dirty="false"/>
          </a:p>
        </p:txBody>
      </p:sp>
      <p:pic>
        <p:nvPicPr>
          <p:cNvPr id="15" name="Zástupný obsah 14">
            <a:extLst>
              <a:ext uri="{FF2B5EF4-FFF2-40B4-BE49-F238E27FC236}">
                <a16:creationId xmlns:a16="http://schemas.microsoft.com/office/drawing/2014/main" id="{027E27E2-3348-96B4-864D-B664052E1794}"/>
              </a:ext>
            </a:extLst>
          </p:cNvPr>
          <p:cNvPicPr>
            <a:picLocks noGrp="true" noChangeAspect="true"/>
          </p:cNvPicPr>
          <p:nvPr>
            <p:ph idx="1"/>
          </p:nvPr>
        </p:nvPicPr>
        <p:blipFill>
          <a:blip r:embed="rId3"/>
          <a:stretch>
            <a:fillRect/>
          </a:stretch>
        </p:blipFill>
        <p:spPr>
          <a:xfrm>
            <a:off x="1511660" y="1282727"/>
            <a:ext cx="6120680" cy="5233273"/>
          </a:xfrm>
        </p:spPr>
      </p:pic>
    </p:spTree>
    <p:extLst>
      <p:ext uri="{BB962C8B-B14F-4D97-AF65-F5344CB8AC3E}">
        <p14:creationId xmlns:p14="http://schemas.microsoft.com/office/powerpoint/2010/main" val="211934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469758" y="-31271"/>
            <a:ext cx="8424000" cy="1080000"/>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400" dirty="false"/>
              <a:t>Povinná</a:t>
            </a:r>
            <a:r>
              <a:rPr lang="cs-CZ" sz="2000" dirty="false">
                <a:ea typeface="Calibri" panose="020F0502020204030204" pitchFamily="34" charset="0"/>
              </a:rPr>
              <a:t> </a:t>
            </a:r>
            <a:r>
              <a:rPr lang="cs-CZ" sz="2400" dirty="false"/>
              <a:t>pracovní pozice z přímých osobních nákladů na projektu </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700808"/>
            <a:ext cx="8244000" cy="4815192"/>
          </a:xfrm>
        </p:spPr>
        <p:txBody>
          <a:bodyPr/>
          <a:lstStyle/>
          <a:p>
            <a:pPr marL="0" indent="0">
              <a:buNone/>
            </a:pPr>
            <a:r>
              <a:rPr lang="cs-CZ" b="true" dirty="false"/>
              <a:t>Koordinátor</a:t>
            </a:r>
            <a:r>
              <a:rPr lang="cs-CZ" dirty="false"/>
              <a:t> - povinná projektová pozice</a:t>
            </a:r>
          </a:p>
          <a:p>
            <a:pPr marL="0" indent="0">
              <a:buNone/>
            </a:pPr>
            <a:r>
              <a:rPr lang="cs-CZ" dirty="false"/>
              <a:t>Pracovník na této pozici vede a </a:t>
            </a:r>
            <a:r>
              <a:rPr lang="cs-CZ" b="true" dirty="false"/>
              <a:t>koordinuje součinnost všech projektových aktivit</a:t>
            </a:r>
            <a:r>
              <a:rPr lang="cs-CZ" dirty="false"/>
              <a:t>, provazuje jednotlivé aktéry z území v dané oblasti a podílí se na zajištění komunikace projektu s veřejností.</a:t>
            </a:r>
          </a:p>
          <a:p>
            <a:pPr marL="0" indent="0">
              <a:buNone/>
            </a:pPr>
            <a:endParaRPr lang="cs-CZ" dirty="false"/>
          </a:p>
          <a:p>
            <a:pPr marL="0" indent="0">
              <a:buNone/>
            </a:pPr>
            <a:r>
              <a:rPr lang="cs-CZ" dirty="false"/>
              <a:t>Kvalifikace: organizační schopnosti, dobré komunikační dovednosti, projektová zkušenost výhodou</a:t>
            </a:r>
          </a:p>
          <a:p>
            <a:pPr marL="0" indent="0" algn="just">
              <a:spcAft>
                <a:spcPts val="11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spTree>
    <p:extLst>
      <p:ext uri="{BB962C8B-B14F-4D97-AF65-F5344CB8AC3E}">
        <p14:creationId xmlns:p14="http://schemas.microsoft.com/office/powerpoint/2010/main" val="20980208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Adresy subjektu</a:t>
            </a:r>
          </a:p>
        </p:txBody>
      </p:sp>
      <p:pic>
        <p:nvPicPr>
          <p:cNvPr id="6" name="Zástupný obsah 5">
            <a:extLst>
              <a:ext uri="{FF2B5EF4-FFF2-40B4-BE49-F238E27FC236}">
                <a16:creationId xmlns:a16="http://schemas.microsoft.com/office/drawing/2014/main" id="{84F40B5A-6247-F5CA-83E0-64AA549C06F1}"/>
              </a:ext>
            </a:extLst>
          </p:cNvPr>
          <p:cNvPicPr>
            <a:picLocks noGrp="true" noChangeAspect="true"/>
          </p:cNvPicPr>
          <p:nvPr>
            <p:ph idx="1"/>
          </p:nvPr>
        </p:nvPicPr>
        <p:blipFill>
          <a:blip r:embed="rId3"/>
          <a:stretch>
            <a:fillRect/>
          </a:stretch>
        </p:blipFill>
        <p:spPr>
          <a:xfrm>
            <a:off x="1295636" y="1228092"/>
            <a:ext cx="6552728" cy="5377908"/>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130</a:t>
            </a:fld>
            <a:endParaRPr lang="cs-CZ" dirty="false"/>
          </a:p>
        </p:txBody>
      </p:sp>
    </p:spTree>
    <p:extLst>
      <p:ext uri="{BB962C8B-B14F-4D97-AF65-F5344CB8AC3E}">
        <p14:creationId xmlns:p14="http://schemas.microsoft.com/office/powerpoint/2010/main" val="34500506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osoby subjektu</a:t>
            </a:r>
          </a:p>
        </p:txBody>
      </p:sp>
      <p:pic>
        <p:nvPicPr>
          <p:cNvPr id="6" name="Zástupný obsah 5">
            <a:extLst>
              <a:ext uri="{FF2B5EF4-FFF2-40B4-BE49-F238E27FC236}">
                <a16:creationId xmlns:a16="http://schemas.microsoft.com/office/drawing/2014/main" id="{B6722B98-FFC8-2EAE-4CD3-2153CC345D25}"/>
              </a:ext>
            </a:extLst>
          </p:cNvPr>
          <p:cNvPicPr>
            <a:picLocks noGrp="true" noChangeAspect="true"/>
          </p:cNvPicPr>
          <p:nvPr>
            <p:ph idx="1"/>
          </p:nvPr>
        </p:nvPicPr>
        <p:blipFill>
          <a:blip r:embed="rId3"/>
          <a:stretch>
            <a:fillRect/>
          </a:stretch>
        </p:blipFill>
        <p:spPr>
          <a:xfrm>
            <a:off x="799058" y="1242621"/>
            <a:ext cx="7545884" cy="5273379"/>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131</a:t>
            </a:fld>
            <a:endParaRPr lang="cs-CZ" dirty="false"/>
          </a:p>
        </p:txBody>
      </p:sp>
    </p:spTree>
    <p:extLst>
      <p:ext uri="{BB962C8B-B14F-4D97-AF65-F5344CB8AC3E}">
        <p14:creationId xmlns:p14="http://schemas.microsoft.com/office/powerpoint/2010/main" val="24897032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účty subjektu</a:t>
            </a:r>
          </a:p>
        </p:txBody>
      </p:sp>
      <p:pic>
        <p:nvPicPr>
          <p:cNvPr id="6" name="Zástupný obsah 5">
            <a:extLst>
              <a:ext uri="{FF2B5EF4-FFF2-40B4-BE49-F238E27FC236}">
                <a16:creationId xmlns:a16="http://schemas.microsoft.com/office/drawing/2014/main" id="{934E9F19-C90B-5BEF-92C4-452836F6C639}"/>
              </a:ext>
            </a:extLst>
          </p:cNvPr>
          <p:cNvPicPr>
            <a:picLocks noGrp="true" noChangeAspect="true"/>
          </p:cNvPicPr>
          <p:nvPr>
            <p:ph idx="1"/>
          </p:nvPr>
        </p:nvPicPr>
        <p:blipFill>
          <a:blip r:embed="rId3"/>
          <a:stretch>
            <a:fillRect/>
          </a:stretch>
        </p:blipFill>
        <p:spPr>
          <a:xfrm>
            <a:off x="310812" y="1628800"/>
            <a:ext cx="8522376" cy="4609233"/>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132</a:t>
            </a:fld>
            <a:endParaRPr lang="cs-CZ" dirty="false"/>
          </a:p>
        </p:txBody>
      </p:sp>
    </p:spTree>
    <p:extLst>
      <p:ext uri="{BB962C8B-B14F-4D97-AF65-F5344CB8AC3E}">
        <p14:creationId xmlns:p14="http://schemas.microsoft.com/office/powerpoint/2010/main" val="36701333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rozpočet projektu</a:t>
            </a:r>
          </a:p>
        </p:txBody>
      </p:sp>
      <p:pic>
        <p:nvPicPr>
          <p:cNvPr id="6" name="Zástupný obsah 5">
            <a:extLst>
              <a:ext uri="{FF2B5EF4-FFF2-40B4-BE49-F238E27FC236}">
                <a16:creationId xmlns:a16="http://schemas.microsoft.com/office/drawing/2014/main" id="{08121AE2-F409-4BEA-B714-551540EDBD91}"/>
              </a:ext>
            </a:extLst>
          </p:cNvPr>
          <p:cNvPicPr>
            <a:picLocks noGrp="true" noChangeAspect="true"/>
          </p:cNvPicPr>
          <p:nvPr>
            <p:ph idx="1"/>
          </p:nvPr>
        </p:nvPicPr>
        <p:blipFill>
          <a:blip r:embed="rId3"/>
          <a:stretch>
            <a:fillRect/>
          </a:stretch>
        </p:blipFill>
        <p:spPr>
          <a:xfrm>
            <a:off x="2051720" y="1280508"/>
            <a:ext cx="5040560" cy="5353026"/>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133</a:t>
            </a:fld>
            <a:endParaRPr lang="cs-CZ" dirty="false"/>
          </a:p>
        </p:txBody>
      </p:sp>
    </p:spTree>
    <p:extLst>
      <p:ext uri="{BB962C8B-B14F-4D97-AF65-F5344CB8AC3E}">
        <p14:creationId xmlns:p14="http://schemas.microsoft.com/office/powerpoint/2010/main" val="9672490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přehled rozpočtů</a:t>
            </a:r>
          </a:p>
        </p:txBody>
      </p:sp>
      <p:pic>
        <p:nvPicPr>
          <p:cNvPr id="6" name="Zástupný obsah 5">
            <a:extLst>
              <a:ext uri="{FF2B5EF4-FFF2-40B4-BE49-F238E27FC236}">
                <a16:creationId xmlns:a16="http://schemas.microsoft.com/office/drawing/2014/main" id="{F3B90EF9-BC8B-2995-C8FD-9ADE0C2F6CAE}"/>
              </a:ext>
            </a:extLst>
          </p:cNvPr>
          <p:cNvPicPr>
            <a:picLocks noGrp="true" noChangeAspect="true"/>
          </p:cNvPicPr>
          <p:nvPr>
            <p:ph idx="1"/>
          </p:nvPr>
        </p:nvPicPr>
        <p:blipFill>
          <a:blip r:embed="rId3"/>
          <a:stretch>
            <a:fillRect/>
          </a:stretch>
        </p:blipFill>
        <p:spPr>
          <a:xfrm>
            <a:off x="1077443" y="1196752"/>
            <a:ext cx="6989114" cy="5499248"/>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134</a:t>
            </a:fld>
            <a:endParaRPr lang="cs-CZ" dirty="false"/>
          </a:p>
        </p:txBody>
      </p:sp>
    </p:spTree>
    <p:extLst>
      <p:ext uri="{BB962C8B-B14F-4D97-AF65-F5344CB8AC3E}">
        <p14:creationId xmlns:p14="http://schemas.microsoft.com/office/powerpoint/2010/main" val="7038725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přehled zdrojů financování</a:t>
            </a:r>
          </a:p>
        </p:txBody>
      </p:sp>
      <p:pic>
        <p:nvPicPr>
          <p:cNvPr id="6" name="Zástupný obsah 5">
            <a:extLst>
              <a:ext uri="{FF2B5EF4-FFF2-40B4-BE49-F238E27FC236}">
                <a16:creationId xmlns:a16="http://schemas.microsoft.com/office/drawing/2014/main" id="{A582F55E-39B3-D69A-8306-3A3BF4404CBC}"/>
              </a:ext>
            </a:extLst>
          </p:cNvPr>
          <p:cNvPicPr>
            <a:picLocks noGrp="true" noChangeAspect="true"/>
          </p:cNvPicPr>
          <p:nvPr>
            <p:ph idx="1"/>
          </p:nvPr>
        </p:nvPicPr>
        <p:blipFill>
          <a:blip r:embed="rId3"/>
          <a:stretch>
            <a:fillRect/>
          </a:stretch>
        </p:blipFill>
        <p:spPr>
          <a:xfrm>
            <a:off x="1205860" y="1296297"/>
            <a:ext cx="6732280" cy="5219703"/>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135</a:t>
            </a:fld>
            <a:endParaRPr lang="cs-CZ" dirty="false"/>
          </a:p>
        </p:txBody>
      </p:sp>
    </p:spTree>
    <p:extLst>
      <p:ext uri="{BB962C8B-B14F-4D97-AF65-F5344CB8AC3E}">
        <p14:creationId xmlns:p14="http://schemas.microsoft.com/office/powerpoint/2010/main" val="33209320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finanční plán</a:t>
            </a:r>
          </a:p>
        </p:txBody>
      </p:sp>
      <p:pic>
        <p:nvPicPr>
          <p:cNvPr id="6" name="Zástupný obsah 5">
            <a:extLst>
              <a:ext uri="{FF2B5EF4-FFF2-40B4-BE49-F238E27FC236}">
                <a16:creationId xmlns:a16="http://schemas.microsoft.com/office/drawing/2014/main" id="{914D8F4B-A437-DC71-D5E8-9F47E6A18260}"/>
              </a:ext>
            </a:extLst>
          </p:cNvPr>
          <p:cNvPicPr>
            <a:picLocks noGrp="true" noChangeAspect="true"/>
          </p:cNvPicPr>
          <p:nvPr>
            <p:ph idx="1"/>
          </p:nvPr>
        </p:nvPicPr>
        <p:blipFill>
          <a:blip r:embed="rId3"/>
          <a:stretch>
            <a:fillRect/>
          </a:stretch>
        </p:blipFill>
        <p:spPr>
          <a:xfrm>
            <a:off x="330848" y="1628800"/>
            <a:ext cx="8488937" cy="4476329"/>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136</a:t>
            </a:fld>
            <a:endParaRPr lang="cs-CZ" dirty="false"/>
          </a:p>
        </p:txBody>
      </p:sp>
    </p:spTree>
    <p:extLst>
      <p:ext uri="{BB962C8B-B14F-4D97-AF65-F5344CB8AC3E}">
        <p14:creationId xmlns:p14="http://schemas.microsoft.com/office/powerpoint/2010/main" val="21539983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čestná prohlášení</a:t>
            </a:r>
          </a:p>
        </p:txBody>
      </p:sp>
      <p:pic>
        <p:nvPicPr>
          <p:cNvPr id="6" name="Zástupný obsah 5">
            <a:extLst>
              <a:ext uri="{FF2B5EF4-FFF2-40B4-BE49-F238E27FC236}">
                <a16:creationId xmlns:a16="http://schemas.microsoft.com/office/drawing/2014/main" id="{B3A7BE8A-0FDC-DF98-1A69-7A8CEF9F03BE}"/>
              </a:ext>
            </a:extLst>
          </p:cNvPr>
          <p:cNvPicPr>
            <a:picLocks noGrp="true" noChangeAspect="true"/>
          </p:cNvPicPr>
          <p:nvPr>
            <p:ph idx="1"/>
          </p:nvPr>
        </p:nvPicPr>
        <p:blipFill>
          <a:blip r:embed="rId3"/>
          <a:stretch>
            <a:fillRect/>
          </a:stretch>
        </p:blipFill>
        <p:spPr>
          <a:xfrm>
            <a:off x="304354" y="1484784"/>
            <a:ext cx="8423999" cy="4885920"/>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137</a:t>
            </a:fld>
            <a:endParaRPr lang="cs-CZ" dirty="false"/>
          </a:p>
        </p:txBody>
      </p:sp>
    </p:spTree>
    <p:extLst>
      <p:ext uri="{BB962C8B-B14F-4D97-AF65-F5344CB8AC3E}">
        <p14:creationId xmlns:p14="http://schemas.microsoft.com/office/powerpoint/2010/main" val="21484817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dokumenty</a:t>
            </a:r>
          </a:p>
        </p:txBody>
      </p:sp>
      <p:pic>
        <p:nvPicPr>
          <p:cNvPr id="6" name="Zástupný obsah 5">
            <a:extLst>
              <a:ext uri="{FF2B5EF4-FFF2-40B4-BE49-F238E27FC236}">
                <a16:creationId xmlns:a16="http://schemas.microsoft.com/office/drawing/2014/main" id="{3D40BA84-51D3-4EC0-750E-A3A70288CF7F}"/>
              </a:ext>
            </a:extLst>
          </p:cNvPr>
          <p:cNvPicPr>
            <a:picLocks noGrp="true" noChangeAspect="true"/>
          </p:cNvPicPr>
          <p:nvPr>
            <p:ph idx="1"/>
          </p:nvPr>
        </p:nvPicPr>
        <p:blipFill>
          <a:blip r:embed="rId3"/>
          <a:stretch>
            <a:fillRect/>
          </a:stretch>
        </p:blipFill>
        <p:spPr>
          <a:xfrm>
            <a:off x="827584" y="1108118"/>
            <a:ext cx="7128792" cy="5429579"/>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138</a:t>
            </a:fld>
            <a:endParaRPr lang="cs-CZ" dirty="false"/>
          </a:p>
        </p:txBody>
      </p:sp>
    </p:spTree>
    <p:extLst>
      <p:ext uri="{BB962C8B-B14F-4D97-AF65-F5344CB8AC3E}">
        <p14:creationId xmlns:p14="http://schemas.microsoft.com/office/powerpoint/2010/main" val="785080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kontrola a finalizace</a:t>
            </a:r>
          </a:p>
        </p:txBody>
      </p:sp>
      <p:pic>
        <p:nvPicPr>
          <p:cNvPr id="6" name="Zástupný obsah 5">
            <a:extLst>
              <a:ext uri="{FF2B5EF4-FFF2-40B4-BE49-F238E27FC236}">
                <a16:creationId xmlns:a16="http://schemas.microsoft.com/office/drawing/2014/main" id="{877B5FCC-01C7-12B2-B8D9-6FB7AF664DB7}"/>
              </a:ext>
            </a:extLst>
          </p:cNvPr>
          <p:cNvPicPr>
            <a:picLocks noGrp="true" noChangeAspect="true"/>
          </p:cNvPicPr>
          <p:nvPr>
            <p:ph idx="1"/>
          </p:nvPr>
        </p:nvPicPr>
        <p:blipFill>
          <a:blip r:embed="rId3"/>
          <a:stretch>
            <a:fillRect/>
          </a:stretch>
        </p:blipFill>
        <p:spPr>
          <a:xfrm>
            <a:off x="574674" y="1412776"/>
            <a:ext cx="7994651" cy="4711515"/>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139</a:t>
            </a:fld>
            <a:endParaRPr lang="cs-CZ" dirty="false"/>
          </a:p>
        </p:txBody>
      </p:sp>
    </p:spTree>
    <p:extLst>
      <p:ext uri="{BB962C8B-B14F-4D97-AF65-F5344CB8AC3E}">
        <p14:creationId xmlns:p14="http://schemas.microsoft.com/office/powerpoint/2010/main" val="206555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451413" y="-24771"/>
            <a:ext cx="8424000" cy="1080000"/>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podporované aktivity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541413" y="1709456"/>
            <a:ext cx="8244000" cy="4896544"/>
          </a:xfrm>
        </p:spPr>
        <p:txBody>
          <a:bodyPr/>
          <a:lstStyle/>
          <a:p>
            <a:pPr marL="0" indent="0">
              <a:buNone/>
            </a:pPr>
            <a:r>
              <a:rPr lang="cs-CZ" sz="2400" b="true" dirty="false"/>
              <a:t>Základní oblasti podporovaných aktivit: </a:t>
            </a:r>
          </a:p>
          <a:p>
            <a:pPr algn="just"/>
            <a:r>
              <a:rPr lang="cs-CZ" sz="2400" dirty="false"/>
              <a:t>1. 	Podpora komunitní práce včetně vzniku, fungování </a:t>
            </a:r>
            <a:br>
              <a:rPr lang="cs-CZ" sz="2400" dirty="false"/>
            </a:br>
            <a:r>
              <a:rPr lang="cs-CZ" sz="2400" dirty="false"/>
              <a:t>	a rozvoje komunitních center </a:t>
            </a:r>
          </a:p>
          <a:p>
            <a:pPr algn="just"/>
            <a:r>
              <a:rPr lang="cs-CZ" sz="2400" dirty="false"/>
              <a:t>2.	Podpora sociální práce na území MMAS </a:t>
            </a:r>
          </a:p>
          <a:p>
            <a:pPr algn="just"/>
            <a:r>
              <a:rPr lang="cs-CZ" sz="2400" dirty="false"/>
              <a:t>3. Podpora sdílené dlouhodobé péče v přirozeném 	sociálním prostředí, včetně paliativní/hospicové péče, 	</a:t>
            </a:r>
            <a:r>
              <a:rPr lang="cs-CZ" sz="2400" dirty="false" err="true"/>
              <a:t>homesharingu</a:t>
            </a:r>
            <a:r>
              <a:rPr lang="cs-CZ" sz="2400" dirty="false"/>
              <a:t> a dalších forem sdílené péče </a:t>
            </a:r>
            <a:br>
              <a:rPr lang="cs-CZ" sz="2400" dirty="false"/>
            </a:br>
            <a:r>
              <a:rPr lang="cs-CZ" sz="2400" dirty="false"/>
              <a:t>	a vybraných typů souvisejících sociálních služeb</a:t>
            </a:r>
          </a:p>
          <a:p>
            <a:pPr algn="just">
              <a:buFont typeface="Wingdings" panose="05000000000000000000" pitchFamily="2" charset="2"/>
              <a:buChar char=""/>
            </a:pPr>
            <a:endParaRPr lang="cs-CZ" sz="2000" dirty="false">
              <a:solidFill>
                <a:srgbClr val="FF0000"/>
              </a:solidFill>
            </a:endParaRP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14</a:t>
            </a:fld>
            <a:endParaRPr lang="cs-CZ" dirty="false"/>
          </a:p>
        </p:txBody>
      </p:sp>
    </p:spTree>
    <p:extLst>
      <p:ext uri="{BB962C8B-B14F-4D97-AF65-F5344CB8AC3E}">
        <p14:creationId xmlns:p14="http://schemas.microsoft.com/office/powerpoint/2010/main" val="26139835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7D4B9-2FF9-6DEC-1492-0F1F242852C0}"/>
              </a:ext>
            </a:extLst>
          </p:cNvPr>
          <p:cNvSpPr>
            <a:spLocks noGrp="true"/>
          </p:cNvSpPr>
          <p:nvPr>
            <p:ph type="title"/>
          </p:nvPr>
        </p:nvSpPr>
        <p:spPr/>
        <p:txBody>
          <a:bodyPr/>
          <a:lstStyle/>
          <a:p>
            <a:r>
              <a:rPr lang="cs-CZ" dirty="false"/>
              <a:t>ISKP 21+ - žádost – podpis a podání žádosti</a:t>
            </a:r>
          </a:p>
        </p:txBody>
      </p:sp>
      <p:pic>
        <p:nvPicPr>
          <p:cNvPr id="6" name="Zástupný obsah 5">
            <a:extLst>
              <a:ext uri="{FF2B5EF4-FFF2-40B4-BE49-F238E27FC236}">
                <a16:creationId xmlns:a16="http://schemas.microsoft.com/office/drawing/2014/main" id="{7859DBD3-8DAB-76F4-06C3-AE68E8F2731D}"/>
              </a:ext>
            </a:extLst>
          </p:cNvPr>
          <p:cNvPicPr>
            <a:picLocks noGrp="true" noChangeAspect="true"/>
          </p:cNvPicPr>
          <p:nvPr>
            <p:ph idx="1"/>
          </p:nvPr>
        </p:nvPicPr>
        <p:blipFill>
          <a:blip r:embed="rId3"/>
          <a:stretch>
            <a:fillRect/>
          </a:stretch>
        </p:blipFill>
        <p:spPr>
          <a:xfrm>
            <a:off x="1727684" y="1302350"/>
            <a:ext cx="5688632" cy="5275986"/>
          </a:xfrm>
        </p:spPr>
      </p:pic>
      <p:sp>
        <p:nvSpPr>
          <p:cNvPr id="4" name="Zástupný symbol pro číslo snímku 3">
            <a:extLst>
              <a:ext uri="{FF2B5EF4-FFF2-40B4-BE49-F238E27FC236}">
                <a16:creationId xmlns:a16="http://schemas.microsoft.com/office/drawing/2014/main" id="{60C0C04C-6647-1E17-06D1-8DD6568B9F63}"/>
              </a:ext>
            </a:extLst>
          </p:cNvPr>
          <p:cNvSpPr>
            <a:spLocks noGrp="true"/>
          </p:cNvSpPr>
          <p:nvPr>
            <p:ph type="sldNum" sz="quarter" idx="12"/>
          </p:nvPr>
        </p:nvSpPr>
        <p:spPr/>
        <p:txBody>
          <a:bodyPr/>
          <a:lstStyle/>
          <a:p>
            <a:fld id="{479BF083-4774-43B1-9AB0-5CC1AC5DD8EE}" type="slidenum">
              <a:rPr lang="cs-CZ" smtClean="false"/>
              <a:pPr/>
              <a:t>140</a:t>
            </a:fld>
            <a:endParaRPr lang="cs-CZ" dirty="false"/>
          </a:p>
        </p:txBody>
      </p:sp>
    </p:spTree>
    <p:extLst>
      <p:ext uri="{BB962C8B-B14F-4D97-AF65-F5344CB8AC3E}">
        <p14:creationId xmlns:p14="http://schemas.microsoft.com/office/powerpoint/2010/main" val="297916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320560-4F26-1984-C206-F59D9EAAFBAB}"/>
              </a:ext>
            </a:extLst>
          </p:cNvPr>
          <p:cNvSpPr>
            <a:spLocks noGrp="true"/>
          </p:cNvSpPr>
          <p:nvPr>
            <p:ph type="title"/>
          </p:nvPr>
        </p:nvSpPr>
        <p:spPr/>
        <p:txBody>
          <a:bodyPr/>
          <a:lstStyle/>
          <a:p>
            <a:r>
              <a:rPr lang="cs-CZ" sz="3200" dirty="false"/>
              <a:t>podporované aktivity</a:t>
            </a:r>
            <a:endParaRPr lang="cs-CZ" dirty="false"/>
          </a:p>
        </p:txBody>
      </p:sp>
      <p:sp>
        <p:nvSpPr>
          <p:cNvPr id="3" name="Zástupný obsah 2">
            <a:extLst>
              <a:ext uri="{FF2B5EF4-FFF2-40B4-BE49-F238E27FC236}">
                <a16:creationId xmlns:a16="http://schemas.microsoft.com/office/drawing/2014/main" id="{3A08B0BC-1048-EC8C-1570-0B441F2F8FED}"/>
              </a:ext>
            </a:extLst>
          </p:cNvPr>
          <p:cNvSpPr>
            <a:spLocks noGrp="true"/>
          </p:cNvSpPr>
          <p:nvPr>
            <p:ph idx="1"/>
          </p:nvPr>
        </p:nvSpPr>
        <p:spPr/>
        <p:txBody>
          <a:bodyPr/>
          <a:lstStyle/>
          <a:p>
            <a:r>
              <a:rPr lang="cs-CZ" dirty="false"/>
              <a:t>4. 	Podpora aktivit směřujících k rozvoji a posilování 	rodinných a komunitních vazeb </a:t>
            </a:r>
          </a:p>
          <a:p>
            <a:r>
              <a:rPr lang="cs-CZ" dirty="false"/>
              <a:t>5. 	Podpora ohrožených rodin s dětmi </a:t>
            </a:r>
          </a:p>
          <a:p>
            <a:r>
              <a:rPr lang="cs-CZ" dirty="false"/>
              <a:t>6. 	Podpora řešení dluhové problematiky, včetně 	podpory terénního dluhového poradenství (odborné 	sociální poradenství)</a:t>
            </a:r>
          </a:p>
          <a:p>
            <a:pPr marL="0" indent="0">
              <a:buNone/>
            </a:pPr>
            <a:endParaRPr lang="cs-CZ" dirty="false"/>
          </a:p>
        </p:txBody>
      </p:sp>
      <p:sp>
        <p:nvSpPr>
          <p:cNvPr id="4" name="Zástupný symbol pro číslo snímku 3">
            <a:extLst>
              <a:ext uri="{FF2B5EF4-FFF2-40B4-BE49-F238E27FC236}">
                <a16:creationId xmlns:a16="http://schemas.microsoft.com/office/drawing/2014/main" id="{51C80C0E-EFA7-8C53-C780-42A61F3CD987}"/>
              </a:ext>
            </a:extLst>
          </p:cNvPr>
          <p:cNvSpPr>
            <a:spLocks noGrp="true"/>
          </p:cNvSpPr>
          <p:nvPr>
            <p:ph type="sldNum" sz="quarter" idx="12"/>
          </p:nvPr>
        </p:nvSpPr>
        <p:spPr/>
        <p:txBody>
          <a:bodyPr/>
          <a:lstStyle/>
          <a:p>
            <a:fld id="{479BF083-4774-43B1-9AB0-5CC1AC5DD8EE}" type="slidenum">
              <a:rPr lang="cs-CZ" smtClean="false"/>
              <a:pPr/>
              <a:t>15</a:t>
            </a:fld>
            <a:endParaRPr lang="cs-CZ" dirty="false"/>
          </a:p>
        </p:txBody>
      </p:sp>
    </p:spTree>
    <p:extLst>
      <p:ext uri="{BB962C8B-B14F-4D97-AF65-F5344CB8AC3E}">
        <p14:creationId xmlns:p14="http://schemas.microsoft.com/office/powerpoint/2010/main" val="243504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37F5C2-7669-7580-EA85-692395B01F63}"/>
              </a:ext>
            </a:extLst>
          </p:cNvPr>
          <p:cNvSpPr>
            <a:spLocks noGrp="true"/>
          </p:cNvSpPr>
          <p:nvPr>
            <p:ph type="title"/>
          </p:nvPr>
        </p:nvSpPr>
        <p:spPr/>
        <p:txBody>
          <a:bodyPr/>
          <a:lstStyle/>
          <a:p>
            <a:r>
              <a:rPr lang="cs-CZ" dirty="false"/>
              <a:t>KLÍČOVÉ AKTIVITY</a:t>
            </a:r>
          </a:p>
        </p:txBody>
      </p:sp>
      <p:sp>
        <p:nvSpPr>
          <p:cNvPr id="3" name="Zástupný obsah 2">
            <a:extLst>
              <a:ext uri="{FF2B5EF4-FFF2-40B4-BE49-F238E27FC236}">
                <a16:creationId xmlns:a16="http://schemas.microsoft.com/office/drawing/2014/main" id="{EC058837-D7A8-56AD-D24D-B546F4CF03AF}"/>
              </a:ext>
            </a:extLst>
          </p:cNvPr>
          <p:cNvSpPr>
            <a:spLocks noGrp="true"/>
          </p:cNvSpPr>
          <p:nvPr>
            <p:ph idx="1"/>
          </p:nvPr>
        </p:nvSpPr>
        <p:spPr>
          <a:xfrm>
            <a:off x="540000" y="1772816"/>
            <a:ext cx="8064000" cy="2448272"/>
          </a:xfrm>
        </p:spPr>
        <p:txBody>
          <a:bodyPr/>
          <a:lstStyle/>
          <a:p>
            <a:pPr algn="ctr">
              <a:lnSpc>
                <a:spcPct val="150000"/>
              </a:lnSpc>
            </a:pPr>
            <a:r>
              <a:rPr lang="cs-CZ" sz="3600" cap="none" dirty="false">
                <a:effectLst/>
                <a:latin typeface="Arial" panose="020B0604020202020204" pitchFamily="34" charset="0"/>
                <a:ea typeface="Calibri" panose="020F0502020204030204" pitchFamily="34" charset="0"/>
                <a:cs typeface="Times New Roman" panose="02020603050405020304" pitchFamily="18" charset="0"/>
              </a:rPr>
              <a:t>1</a:t>
            </a:r>
            <a:r>
              <a:rPr lang="cs-CZ" sz="3600" b="true"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3600" b="true" cap="none" dirty="false">
                <a:latin typeface="Arial" panose="020B0604020202020204" pitchFamily="34" charset="0"/>
                <a:cs typeface="Times New Roman" panose="02020603050405020304" pitchFamily="18" charset="0"/>
              </a:rPr>
              <a:t>PODPORA KOMUNITNÍ PRÁCE VČETNĚ VZNIKU, FUNGOVÁNÍ </a:t>
            </a:r>
            <a:br>
              <a:rPr lang="cs-CZ" sz="3600" b="true" cap="none" dirty="false">
                <a:latin typeface="Arial" panose="020B0604020202020204" pitchFamily="34" charset="0"/>
                <a:cs typeface="Times New Roman" panose="02020603050405020304" pitchFamily="18" charset="0"/>
              </a:rPr>
            </a:br>
            <a:r>
              <a:rPr lang="cs-CZ" sz="3600" b="true" cap="none" dirty="false">
                <a:latin typeface="Arial" panose="020B0604020202020204" pitchFamily="34" charset="0"/>
                <a:cs typeface="Times New Roman" panose="02020603050405020304" pitchFamily="18" charset="0"/>
              </a:rPr>
              <a:t>A ROZVOJE KOMUNITNÍCH CENTER</a:t>
            </a:r>
            <a:endParaRPr lang="cs-CZ" sz="3600" b="true" dirty="false"/>
          </a:p>
        </p:txBody>
      </p:sp>
      <p:sp>
        <p:nvSpPr>
          <p:cNvPr id="4" name="Zástupný symbol pro číslo snímku 3">
            <a:extLst>
              <a:ext uri="{FF2B5EF4-FFF2-40B4-BE49-F238E27FC236}">
                <a16:creationId xmlns:a16="http://schemas.microsoft.com/office/drawing/2014/main" id="{F9479A73-515D-8F50-A1C1-4560F1303CFC}"/>
              </a:ext>
            </a:extLst>
          </p:cNvPr>
          <p:cNvSpPr>
            <a:spLocks noGrp="true"/>
          </p:cNvSpPr>
          <p:nvPr>
            <p:ph type="sldNum" sz="quarter" idx="12"/>
          </p:nvPr>
        </p:nvSpPr>
        <p:spPr/>
        <p:txBody>
          <a:bodyPr/>
          <a:lstStyle/>
          <a:p>
            <a:fld id="{479BF083-4774-43B1-9AB0-5CC1AC5DD8EE}" type="slidenum">
              <a:rPr lang="cs-CZ" smtClean="false"/>
              <a:pPr/>
              <a:t>16</a:t>
            </a:fld>
            <a:endParaRPr lang="cs-CZ" dirty="false"/>
          </a:p>
        </p:txBody>
      </p:sp>
    </p:spTree>
    <p:extLst>
      <p:ext uri="{BB962C8B-B14F-4D97-AF65-F5344CB8AC3E}">
        <p14:creationId xmlns:p14="http://schemas.microsoft.com/office/powerpoint/2010/main" val="219969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1. PODpora komunitní práce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503544" y="1523392"/>
            <a:ext cx="8136456" cy="5319248"/>
          </a:xfrm>
        </p:spPr>
        <p:txBody>
          <a:bodyPr/>
          <a:lstStyle/>
          <a:p>
            <a:r>
              <a:rPr lang="cs-CZ" sz="2400" dirty="false"/>
              <a:t>Podporován bude proces aktivizace obyvatel metodou komunitní práce (metodika Ostravské univerzity, paní Stanková - </a:t>
            </a:r>
            <a:r>
              <a:rPr lang="cs-CZ" sz="2400" dirty="false">
                <a:hlinkClick r:id="rId3"/>
              </a:rPr>
              <a:t>SEMINÁŘE K CLLD+ - www.esfcr.cz</a:t>
            </a:r>
            <a:r>
              <a:rPr lang="cs-CZ" sz="2400" dirty="false"/>
              <a:t>)</a:t>
            </a:r>
          </a:p>
          <a:p>
            <a:r>
              <a:rPr lang="cs-CZ" sz="2400" b="true" dirty="false"/>
              <a:t>Komunita je expertem na svou situaci, zná svoje zdroje a určuje cíl, priority, proces a postupy práce. </a:t>
            </a:r>
            <a:r>
              <a:rPr lang="cs-CZ" sz="2400" dirty="false"/>
              <a:t>Metoda komunitní práce vede k postupnému zplnomocňování celých komunit v samostatném řešení svých problémů a naplňování potřeb. </a:t>
            </a:r>
          </a:p>
          <a:p>
            <a:r>
              <a:rPr lang="cs-CZ" sz="2400" dirty="false"/>
              <a:t>Komunitní pracovník poskytuje komunitě podporu (organizační, vzdělávací, strategickou a facilitační)</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17</a:t>
            </a:fld>
            <a:endParaRPr lang="cs-CZ" dirty="false"/>
          </a:p>
        </p:txBody>
      </p:sp>
    </p:spTree>
    <p:extLst>
      <p:ext uri="{BB962C8B-B14F-4D97-AF65-F5344CB8AC3E}">
        <p14:creationId xmlns:p14="http://schemas.microsoft.com/office/powerpoint/2010/main" val="160958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1. PODpora komunitní práce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417797" y="1268760"/>
            <a:ext cx="8244000" cy="5427240"/>
          </a:xfrm>
        </p:spPr>
        <p:txBody>
          <a:bodyPr/>
          <a:lstStyle/>
          <a:p>
            <a:pPr marL="0" indent="0">
              <a:buNone/>
            </a:pPr>
            <a:r>
              <a:rPr lang="cs-CZ" sz="2400" b="true" dirty="false"/>
              <a:t>Příklady aktivit: </a:t>
            </a:r>
          </a:p>
          <a:p>
            <a:pPr marL="0" indent="0">
              <a:buNone/>
            </a:pPr>
            <a:r>
              <a:rPr lang="cs-CZ" sz="2400" dirty="false"/>
              <a:t>1. Mapování potřeb komunity (zjišťování a analýza potřeb, vyhledávání témat)</a:t>
            </a:r>
          </a:p>
          <a:p>
            <a:pPr marL="0" indent="0">
              <a:buNone/>
            </a:pPr>
            <a:r>
              <a:rPr lang="cs-CZ" sz="2400" dirty="false"/>
              <a:t>2. Plánování témat (analýza témat, výběr témat, strategie práce na tématech, síťování zdrojů uvnitř a vně komunity) </a:t>
            </a:r>
          </a:p>
          <a:p>
            <a:pPr marL="0" indent="0">
              <a:buNone/>
            </a:pPr>
            <a:r>
              <a:rPr lang="cs-CZ" sz="2400" dirty="false"/>
              <a:t>3. Realizace témat </a:t>
            </a:r>
          </a:p>
          <a:p>
            <a:pPr marL="0" indent="0">
              <a:buNone/>
            </a:pPr>
            <a:r>
              <a:rPr lang="cs-CZ" sz="2400" dirty="false"/>
              <a:t>4. Vyhodnocení (evaluace)</a:t>
            </a:r>
          </a:p>
          <a:p>
            <a:pPr marL="0" indent="0">
              <a:buNone/>
            </a:pPr>
            <a:r>
              <a:rPr lang="cs-CZ" sz="2400" b="true" dirty="false"/>
              <a:t>Doplňkově je možné podpořit:</a:t>
            </a:r>
          </a:p>
          <a:p>
            <a:r>
              <a:rPr lang="cs-CZ" sz="2400" dirty="false"/>
              <a:t>aktivity neformálních skupin veřejnosti a občanských iniciativ</a:t>
            </a:r>
          </a:p>
          <a:p>
            <a:r>
              <a:rPr lang="cs-CZ" sz="2400" dirty="false"/>
              <a:t>komunitní organizování – vznik komunitních platforem, koordinačních/pracovních skupin apod. </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99931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1. PODpora komunitní práce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700808"/>
            <a:ext cx="8100432" cy="4815192"/>
          </a:xfrm>
        </p:spPr>
        <p:txBody>
          <a:bodyPr/>
          <a:lstStyle/>
          <a:p>
            <a:pPr algn="just"/>
            <a:r>
              <a:rPr lang="cs-CZ" dirty="false"/>
              <a:t>V žádosti o podporu musí být popsán proces, jakým bude žadatel s komunitou pracovat, jaké participativní techniky/metody bude využívat, dále musí být uveden odhad, kolik obyvatel komunity plánuje aktivizovat </a:t>
            </a:r>
            <a:br>
              <a:rPr lang="cs-CZ" dirty="false"/>
            </a:br>
            <a:r>
              <a:rPr lang="cs-CZ" dirty="false"/>
              <a:t>a musí být popsán způsob evidence aktivit – jak bude evidovat realizovaná témata a zapojené obyvatele </a:t>
            </a:r>
            <a:br>
              <a:rPr lang="cs-CZ" dirty="false"/>
            </a:br>
            <a:r>
              <a:rPr lang="cs-CZ" dirty="false"/>
              <a:t>a vyhodnocovat míru participace v jednotlivých fázích. </a:t>
            </a:r>
          </a:p>
          <a:p>
            <a:pPr marL="0" indent="0" algn="just">
              <a:spcAft>
                <a:spcPts val="11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19</a:t>
            </a:fld>
            <a:endParaRPr lang="cs-CZ" dirty="false"/>
          </a:p>
        </p:txBody>
      </p:sp>
    </p:spTree>
    <p:extLst>
      <p:ext uri="{BB962C8B-B14F-4D97-AF65-F5344CB8AC3E}">
        <p14:creationId xmlns:p14="http://schemas.microsoft.com/office/powerpoint/2010/main" val="263411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Program semináře</a:t>
            </a:r>
          </a:p>
        </p:txBody>
      </p:sp>
      <p:sp>
        <p:nvSpPr>
          <p:cNvPr id="3" name="Zástupný symbol pro obsah 2"/>
          <p:cNvSpPr>
            <a:spLocks noGrp="true"/>
          </p:cNvSpPr>
          <p:nvPr>
            <p:ph idx="1"/>
          </p:nvPr>
        </p:nvSpPr>
        <p:spPr>
          <a:xfrm>
            <a:off x="827584" y="1556792"/>
            <a:ext cx="7775968" cy="4794041"/>
          </a:xfrm>
        </p:spPr>
        <p:txBody>
          <a:bodyPr/>
          <a:lstStyle/>
          <a:p>
            <a:pPr marL="457200" indent="-457200">
              <a:spcBef>
                <a:spcPts val="0"/>
              </a:spcBef>
              <a:buFont typeface="+mj-lt"/>
              <a:buAutoNum type="arabicPeriod"/>
            </a:pPr>
            <a:endParaRPr lang="cs-CZ" dirty="false">
              <a:solidFill>
                <a:srgbClr val="FF0000"/>
              </a:solidFill>
            </a:endParaRPr>
          </a:p>
          <a:p>
            <a:pPr marL="742950" indent="-742950">
              <a:spcBef>
                <a:spcPts val="0"/>
              </a:spcBef>
              <a:buClr>
                <a:schemeClr val="tx1"/>
              </a:buClr>
              <a:buFont typeface="+mj-lt"/>
              <a:buAutoNum type="arabicParenR"/>
            </a:pPr>
            <a:r>
              <a:rPr lang="cs-CZ" sz="3200" dirty="false"/>
              <a:t>Představení výzvy</a:t>
            </a:r>
          </a:p>
          <a:p>
            <a:pPr marL="742950" indent="-742950">
              <a:spcBef>
                <a:spcPts val="0"/>
              </a:spcBef>
              <a:buClr>
                <a:schemeClr val="tx1"/>
              </a:buClr>
              <a:buFont typeface="+mj-lt"/>
              <a:buAutoNum type="arabicParenR"/>
            </a:pPr>
            <a:endParaRPr lang="cs-CZ" sz="3200" dirty="false"/>
          </a:p>
          <a:p>
            <a:pPr marL="742950" indent="-742950">
              <a:spcBef>
                <a:spcPts val="0"/>
              </a:spcBef>
              <a:buClr>
                <a:schemeClr val="tx1"/>
              </a:buClr>
              <a:buFont typeface="+mj-lt"/>
              <a:buAutoNum type="arabicParenR"/>
            </a:pPr>
            <a:r>
              <a:rPr lang="cs-CZ" sz="3200" dirty="false"/>
              <a:t>Žádost o podporu v ISKP 21+</a:t>
            </a:r>
          </a:p>
          <a:p>
            <a:pPr marL="742950" indent="-742950">
              <a:spcBef>
                <a:spcPts val="0"/>
              </a:spcBef>
              <a:buClr>
                <a:schemeClr val="tx1"/>
              </a:buClr>
              <a:buFont typeface="+mj-lt"/>
              <a:buAutoNum type="arabicParenR"/>
            </a:pPr>
            <a:endParaRPr lang="cs-CZ" sz="3200" dirty="false"/>
          </a:p>
          <a:p>
            <a:pPr marL="742950" indent="-742950">
              <a:spcBef>
                <a:spcPts val="0"/>
              </a:spcBef>
              <a:buClr>
                <a:schemeClr val="tx1"/>
              </a:buClr>
              <a:buFont typeface="+mj-lt"/>
              <a:buAutoNum type="arabicParenR"/>
            </a:pPr>
            <a:r>
              <a:rPr lang="cs-CZ" sz="3200" dirty="false"/>
              <a:t>Proces hodnocení a výběru projektů</a:t>
            </a:r>
          </a:p>
          <a:p>
            <a:pPr marL="742950" indent="-742950">
              <a:spcBef>
                <a:spcPts val="0"/>
              </a:spcBef>
              <a:buClr>
                <a:schemeClr val="tx1"/>
              </a:buClr>
              <a:buFont typeface="+mj-lt"/>
              <a:buAutoNum type="arabicParenR"/>
            </a:pPr>
            <a:endParaRPr lang="cs-CZ" sz="3200" dirty="false"/>
          </a:p>
          <a:p>
            <a:pPr marL="742950" indent="-742950">
              <a:spcBef>
                <a:spcPts val="0"/>
              </a:spcBef>
              <a:buClr>
                <a:schemeClr val="tx1"/>
              </a:buClr>
              <a:buFont typeface="+mj-lt"/>
              <a:buAutoNum type="arabicParenR"/>
            </a:pPr>
            <a:r>
              <a:rPr lang="cs-CZ" sz="3200" dirty="false"/>
              <a:t>Právní akt</a:t>
            </a:r>
          </a:p>
          <a:p>
            <a:pPr marL="742950" indent="-742950">
              <a:spcBef>
                <a:spcPts val="0"/>
              </a:spcBef>
              <a:buClr>
                <a:schemeClr val="tx1"/>
              </a:buClr>
              <a:buFont typeface="+mj-lt"/>
              <a:buAutoNum type="arabicParenR"/>
            </a:pPr>
            <a:endParaRPr lang="cs-CZ" sz="3200" dirty="false"/>
          </a:p>
          <a:p>
            <a:pPr marL="742950" indent="-742950">
              <a:spcBef>
                <a:spcPts val="0"/>
              </a:spcBef>
              <a:buClr>
                <a:schemeClr val="tx1"/>
              </a:buClr>
              <a:buFont typeface="+mj-lt"/>
              <a:buAutoNum type="arabicParenR"/>
            </a:pPr>
            <a:r>
              <a:rPr lang="cs-CZ" sz="3200" dirty="false"/>
              <a:t>Dokumenty, odkazy na příručky</a:t>
            </a:r>
          </a:p>
          <a:p>
            <a:pPr marL="457200" indent="-457200">
              <a:spcBef>
                <a:spcPts val="0"/>
              </a:spcBef>
              <a:buFont typeface="+mj-lt"/>
              <a:buAutoNum type="arabicParenR"/>
            </a:pPr>
            <a:endParaRPr lang="cs-CZ" dirty="false">
              <a:solidFill>
                <a:srgbClr val="FF0000"/>
              </a:solidFill>
            </a:endParaRPr>
          </a:p>
          <a:p>
            <a:pPr marL="457200" indent="-457200">
              <a:spcBef>
                <a:spcPts val="0"/>
              </a:spcBef>
              <a:buFont typeface="+mj-lt"/>
              <a:buAutoNum type="arabicParenR"/>
            </a:pPr>
            <a:endParaRPr lang="cs-CZ" dirty="false"/>
          </a:p>
          <a:p>
            <a:pPr marL="0" indent="0">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27609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A7B6DE-FF8F-78ED-D948-831869A50EBC}"/>
              </a:ext>
            </a:extLst>
          </p:cNvPr>
          <p:cNvSpPr>
            <a:spLocks noGrp="true"/>
          </p:cNvSpPr>
          <p:nvPr>
            <p:ph type="title"/>
          </p:nvPr>
        </p:nvSpPr>
        <p:spPr/>
        <p:txBody>
          <a:bodyPr/>
          <a:lstStyle/>
          <a:p>
            <a:r>
              <a:rPr lang="cs-CZ" sz="3200" dirty="false"/>
              <a:t>1. </a:t>
            </a:r>
            <a:r>
              <a:rPr lang="cs-CZ" sz="3200" dirty="false" err="true"/>
              <a:t>PODpora</a:t>
            </a:r>
            <a:r>
              <a:rPr lang="cs-CZ" sz="3200" dirty="false"/>
              <a:t> komunitní práce</a:t>
            </a:r>
            <a:endParaRPr lang="cs-CZ" dirty="false"/>
          </a:p>
        </p:txBody>
      </p:sp>
      <p:sp>
        <p:nvSpPr>
          <p:cNvPr id="3" name="Zástupný obsah 2">
            <a:extLst>
              <a:ext uri="{FF2B5EF4-FFF2-40B4-BE49-F238E27FC236}">
                <a16:creationId xmlns:a16="http://schemas.microsoft.com/office/drawing/2014/main" id="{860C6D4F-16E7-35F8-F3BB-76D1E1577811}"/>
              </a:ext>
            </a:extLst>
          </p:cNvPr>
          <p:cNvSpPr>
            <a:spLocks noGrp="true"/>
          </p:cNvSpPr>
          <p:nvPr>
            <p:ph idx="1"/>
          </p:nvPr>
        </p:nvSpPr>
        <p:spPr/>
        <p:txBody>
          <a:bodyPr/>
          <a:lstStyle/>
          <a:p>
            <a:pPr marL="0" indent="0">
              <a:buNone/>
            </a:pPr>
            <a:r>
              <a:rPr lang="cs-CZ" b="true" dirty="false"/>
              <a:t>Návodné otázky z monitoringu (příloha č. 3 výzvy)</a:t>
            </a:r>
          </a:p>
          <a:p>
            <a:pPr marL="0" indent="0">
              <a:buNone/>
            </a:pPr>
            <a:endParaRPr lang="cs-CZ" dirty="false"/>
          </a:p>
          <a:p>
            <a:pPr marL="0" indent="0" algn="just">
              <a:buNone/>
            </a:pPr>
            <a:r>
              <a:rPr lang="cs-CZ" dirty="false"/>
              <a:t>Jakým způsobem mapujete potřeby komunity?</a:t>
            </a:r>
          </a:p>
          <a:p>
            <a:pPr marL="0" indent="0" algn="just">
              <a:buNone/>
            </a:pPr>
            <a:endParaRPr lang="cs-CZ" dirty="false"/>
          </a:p>
          <a:p>
            <a:pPr marL="0" indent="0" algn="just">
              <a:buNone/>
            </a:pPr>
            <a:r>
              <a:rPr lang="cs-CZ" dirty="false"/>
              <a:t>Jaké participativní metody použijete při plánování, realizaci a evaluaci řešených témat?</a:t>
            </a:r>
          </a:p>
          <a:p>
            <a:pPr marL="0" indent="0" algn="just">
              <a:buNone/>
            </a:pPr>
            <a:endParaRPr lang="cs-CZ" dirty="false"/>
          </a:p>
          <a:p>
            <a:pPr marL="0" indent="0" algn="just">
              <a:buNone/>
            </a:pPr>
            <a:r>
              <a:rPr lang="cs-CZ" dirty="false"/>
              <a:t>Jaká témata/ problémy sdílené komunitou budete v rámci projektu řešit a jakým způsobem? </a:t>
            </a:r>
          </a:p>
          <a:p>
            <a:endParaRPr lang="cs-CZ" dirty="false"/>
          </a:p>
        </p:txBody>
      </p:sp>
      <p:sp>
        <p:nvSpPr>
          <p:cNvPr id="4" name="Zástupný symbol pro číslo snímku 3">
            <a:extLst>
              <a:ext uri="{FF2B5EF4-FFF2-40B4-BE49-F238E27FC236}">
                <a16:creationId xmlns:a16="http://schemas.microsoft.com/office/drawing/2014/main" id="{E25555B2-9D29-D78C-2CA6-2D41440CEDD8}"/>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451904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474A4B-6F9A-7B2B-059F-B2FAA12DA06C}"/>
              </a:ext>
            </a:extLst>
          </p:cNvPr>
          <p:cNvSpPr>
            <a:spLocks noGrp="true"/>
          </p:cNvSpPr>
          <p:nvPr>
            <p:ph type="title"/>
          </p:nvPr>
        </p:nvSpPr>
        <p:spPr/>
        <p:txBody>
          <a:bodyPr/>
          <a:lstStyle/>
          <a:p>
            <a:r>
              <a:rPr lang="cs-CZ" sz="3200" dirty="false"/>
              <a:t>1. </a:t>
            </a:r>
            <a:r>
              <a:rPr lang="cs-CZ" sz="3200" dirty="false" err="true"/>
              <a:t>PODpora</a:t>
            </a:r>
            <a:r>
              <a:rPr lang="cs-CZ" sz="3200" dirty="false"/>
              <a:t> komunitní práce</a:t>
            </a:r>
            <a:endParaRPr lang="cs-CZ" dirty="false"/>
          </a:p>
        </p:txBody>
      </p:sp>
      <p:sp>
        <p:nvSpPr>
          <p:cNvPr id="3" name="Zástupný obsah 2">
            <a:extLst>
              <a:ext uri="{FF2B5EF4-FFF2-40B4-BE49-F238E27FC236}">
                <a16:creationId xmlns:a16="http://schemas.microsoft.com/office/drawing/2014/main" id="{A66A3DFB-66E8-D0BB-F05B-DFC7D1482B08}"/>
              </a:ext>
            </a:extLst>
          </p:cNvPr>
          <p:cNvSpPr>
            <a:spLocks noGrp="true"/>
          </p:cNvSpPr>
          <p:nvPr>
            <p:ph idx="1"/>
          </p:nvPr>
        </p:nvSpPr>
        <p:spPr/>
        <p:txBody>
          <a:bodyPr/>
          <a:lstStyle/>
          <a:p>
            <a:pPr marL="0" indent="0">
              <a:buNone/>
            </a:pPr>
            <a:r>
              <a:rPr lang="cs-CZ" b="true" dirty="false"/>
              <a:t>Specifické podmínky pro aktivity v rámci části 1: </a:t>
            </a:r>
          </a:p>
          <a:p>
            <a:pPr algn="just"/>
            <a:r>
              <a:rPr lang="cs-CZ" dirty="false"/>
              <a:t>komunitní aktivity musí vycházet z mapování kontextu komunity a potřeb členů komunity; konkrétní podobu </a:t>
            </a:r>
            <a:br>
              <a:rPr lang="cs-CZ" dirty="false"/>
            </a:br>
            <a:r>
              <a:rPr lang="cs-CZ" dirty="false"/>
              <a:t>a zaměření aktivit utváří cílová skupina podle vlastních potřeb a zájmů s cílem řešit kolektivní problémy/situace/témata </a:t>
            </a:r>
          </a:p>
          <a:p>
            <a:pPr algn="just"/>
            <a:r>
              <a:rPr lang="cs-CZ" dirty="false"/>
              <a:t>komunitní práce musí být v projektu vykonávána komunitním pracovníkem</a:t>
            </a:r>
          </a:p>
          <a:p>
            <a:pPr algn="just"/>
            <a:r>
              <a:rPr lang="cs-CZ" dirty="false"/>
              <a:t>komunitní pracovník musí prokázat, že je vzdělán </a:t>
            </a:r>
            <a:br>
              <a:rPr lang="cs-CZ" dirty="false"/>
            </a:br>
            <a:r>
              <a:rPr lang="cs-CZ" dirty="false"/>
              <a:t>v metodách komunitní práce</a:t>
            </a:r>
            <a:endParaRPr lang="cs-CZ" b="true" dirty="false"/>
          </a:p>
          <a:p>
            <a:endParaRPr lang="cs-CZ" dirty="false"/>
          </a:p>
        </p:txBody>
      </p:sp>
      <p:sp>
        <p:nvSpPr>
          <p:cNvPr id="4" name="Zástupný symbol pro číslo snímku 3">
            <a:extLst>
              <a:ext uri="{FF2B5EF4-FFF2-40B4-BE49-F238E27FC236}">
                <a16:creationId xmlns:a16="http://schemas.microsoft.com/office/drawing/2014/main" id="{A6797782-167F-03CC-D007-EDFE14DFEDD5}"/>
              </a:ext>
            </a:extLst>
          </p:cNvPr>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393780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8169FA-E295-49DA-9B12-88BD8EB68B0E}"/>
              </a:ext>
            </a:extLst>
          </p:cNvPr>
          <p:cNvSpPr>
            <a:spLocks noGrp="true"/>
          </p:cNvSpPr>
          <p:nvPr>
            <p:ph type="title"/>
          </p:nvPr>
        </p:nvSpPr>
        <p:spPr/>
        <p:txBody>
          <a:bodyPr/>
          <a:lstStyle/>
          <a:p>
            <a:r>
              <a:rPr lang="cs-CZ" sz="3200" dirty="false"/>
              <a:t>1. </a:t>
            </a:r>
            <a:r>
              <a:rPr lang="cs-CZ" sz="3200" dirty="false" err="true"/>
              <a:t>PODpora</a:t>
            </a:r>
            <a:r>
              <a:rPr lang="cs-CZ" sz="3200" dirty="false"/>
              <a:t> komunitní práce</a:t>
            </a:r>
            <a:endParaRPr lang="cs-CZ" dirty="false"/>
          </a:p>
        </p:txBody>
      </p:sp>
      <p:sp>
        <p:nvSpPr>
          <p:cNvPr id="3" name="Zástupný obsah 2">
            <a:extLst>
              <a:ext uri="{FF2B5EF4-FFF2-40B4-BE49-F238E27FC236}">
                <a16:creationId xmlns:a16="http://schemas.microsoft.com/office/drawing/2014/main" id="{7ADBAF0E-E70E-4D86-B8F0-ECBE83E5E24D}"/>
              </a:ext>
            </a:extLst>
          </p:cNvPr>
          <p:cNvSpPr>
            <a:spLocks noGrp="true"/>
          </p:cNvSpPr>
          <p:nvPr>
            <p:ph idx="1"/>
          </p:nvPr>
        </p:nvSpPr>
        <p:spPr/>
        <p:txBody>
          <a:bodyPr/>
          <a:lstStyle/>
          <a:p>
            <a:pPr algn="just"/>
            <a:r>
              <a:rPr lang="cs-CZ" sz="2400" dirty="false"/>
              <a:t>splnění kvalifikace sociálního pracovníka podle zákona č. 108/2006 Sb., o sociálních službách není samo </a:t>
            </a:r>
            <a:br>
              <a:rPr lang="cs-CZ" sz="2400" dirty="false"/>
            </a:br>
            <a:r>
              <a:rPr lang="cs-CZ" sz="2400" dirty="false"/>
              <a:t>o sobě předpokladem pro odbornost v oblasti komunitní práce </a:t>
            </a:r>
          </a:p>
          <a:p>
            <a:pPr algn="just"/>
            <a:r>
              <a:rPr lang="cs-CZ" sz="2400" dirty="false"/>
              <a:t> výdaje na zajištění vzdělávání a supervize členů realizačního týmu mohou být hrazeny z paušálních výdajů</a:t>
            </a:r>
          </a:p>
          <a:p>
            <a:pPr algn="just"/>
            <a:r>
              <a:rPr lang="cs-CZ" sz="2400" dirty="false"/>
              <a:t>na aktivitu se nevztahuje veřejná podpora </a:t>
            </a:r>
          </a:p>
          <a:p>
            <a:endParaRPr lang="cs-CZ" dirty="false"/>
          </a:p>
        </p:txBody>
      </p:sp>
      <p:sp>
        <p:nvSpPr>
          <p:cNvPr id="4" name="Zástupný symbol pro číslo snímku 3">
            <a:extLst>
              <a:ext uri="{FF2B5EF4-FFF2-40B4-BE49-F238E27FC236}">
                <a16:creationId xmlns:a16="http://schemas.microsoft.com/office/drawing/2014/main" id="{E7FB19FF-1C51-4981-9C4F-958348FA043F}"/>
              </a:ext>
            </a:extLst>
          </p:cNvPr>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221575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81664A-F6ED-FB12-24DC-BD21D5094082}"/>
              </a:ext>
            </a:extLst>
          </p:cNvPr>
          <p:cNvSpPr>
            <a:spLocks noGrp="true"/>
          </p:cNvSpPr>
          <p:nvPr>
            <p:ph type="title"/>
          </p:nvPr>
        </p:nvSpPr>
        <p:spPr/>
        <p:txBody>
          <a:bodyPr/>
          <a:lstStyle/>
          <a:p>
            <a:r>
              <a:rPr lang="cs-CZ" sz="3200" dirty="false"/>
              <a:t>1. </a:t>
            </a:r>
            <a:r>
              <a:rPr lang="cs-CZ" sz="3200" dirty="false" err="true"/>
              <a:t>PODpora</a:t>
            </a:r>
            <a:r>
              <a:rPr lang="cs-CZ" sz="3200" dirty="false"/>
              <a:t> komunitní práce</a:t>
            </a:r>
            <a:endParaRPr lang="cs-CZ" dirty="false"/>
          </a:p>
        </p:txBody>
      </p:sp>
      <p:sp>
        <p:nvSpPr>
          <p:cNvPr id="3" name="Zástupný obsah 2">
            <a:extLst>
              <a:ext uri="{FF2B5EF4-FFF2-40B4-BE49-F238E27FC236}">
                <a16:creationId xmlns:a16="http://schemas.microsoft.com/office/drawing/2014/main" id="{7B17F5C4-2421-75DC-C850-D1868E346E56}"/>
              </a:ext>
            </a:extLst>
          </p:cNvPr>
          <p:cNvSpPr>
            <a:spLocks noGrp="true"/>
          </p:cNvSpPr>
          <p:nvPr>
            <p:ph idx="1"/>
          </p:nvPr>
        </p:nvSpPr>
        <p:spPr/>
        <p:txBody>
          <a:bodyPr/>
          <a:lstStyle/>
          <a:p>
            <a:pPr marL="0" indent="0">
              <a:buNone/>
            </a:pPr>
            <a:r>
              <a:rPr lang="cs-CZ" b="true" dirty="false">
                <a:solidFill>
                  <a:srgbClr val="FF0000"/>
                </a:solidFill>
              </a:rPr>
              <a:t>V rámci části 1 nebude podporováno:</a:t>
            </a:r>
          </a:p>
          <a:p>
            <a:pPr algn="just"/>
            <a:r>
              <a:rPr lang="cs-CZ" dirty="false"/>
              <a:t>jednotlivé aktivity, pokud nebudou realizovány v souladu s principy komunitní práce </a:t>
            </a:r>
          </a:p>
          <a:p>
            <a:pPr algn="just"/>
            <a:r>
              <a:rPr lang="cs-CZ" dirty="false"/>
              <a:t>poskytování sociální služby podle zákona č. 108/2006 Sb., o sociálních službách a výkon sociální práce </a:t>
            </a:r>
          </a:p>
          <a:p>
            <a:pPr algn="just"/>
            <a:r>
              <a:rPr lang="cs-CZ" dirty="false"/>
              <a:t>dobrovolnictví v sociálních službách, vztahující se </a:t>
            </a:r>
            <a:br>
              <a:rPr lang="cs-CZ" dirty="false"/>
            </a:br>
            <a:r>
              <a:rPr lang="cs-CZ" dirty="false"/>
              <a:t>k základním činnostem poskytovaných sociálních služeb </a:t>
            </a:r>
          </a:p>
          <a:p>
            <a:pPr algn="just"/>
            <a:r>
              <a:rPr lang="cs-CZ" dirty="false"/>
              <a:t>univerzity třetího věku, výchova k občanství (v gesci MŠMT) </a:t>
            </a:r>
          </a:p>
        </p:txBody>
      </p:sp>
      <p:sp>
        <p:nvSpPr>
          <p:cNvPr id="4" name="Zástupný symbol pro číslo snímku 3">
            <a:extLst>
              <a:ext uri="{FF2B5EF4-FFF2-40B4-BE49-F238E27FC236}">
                <a16:creationId xmlns:a16="http://schemas.microsoft.com/office/drawing/2014/main" id="{B9DD4589-13D9-1E29-E7E0-B94D124F03E8}"/>
              </a:ext>
            </a:extLst>
          </p:cNvPr>
          <p:cNvSpPr>
            <a:spLocks noGrp="true"/>
          </p:cNvSpPr>
          <p:nvPr>
            <p:ph type="sldNum" sz="quarter" idx="12"/>
          </p:nvPr>
        </p:nvSpPr>
        <p:spPr/>
        <p:txBody>
          <a:bodyPr/>
          <a:lstStyle/>
          <a:p>
            <a:fld id="{479BF083-4774-43B1-9AB0-5CC1AC5DD8EE}" type="slidenum">
              <a:rPr lang="cs-CZ" smtClean="false"/>
              <a:pPr/>
              <a:t>23</a:t>
            </a:fld>
            <a:endParaRPr lang="cs-CZ" dirty="false"/>
          </a:p>
        </p:txBody>
      </p:sp>
    </p:spTree>
    <p:extLst>
      <p:ext uri="{BB962C8B-B14F-4D97-AF65-F5344CB8AC3E}">
        <p14:creationId xmlns:p14="http://schemas.microsoft.com/office/powerpoint/2010/main" val="776982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ABD7F1-10FE-E0EE-5DD0-E2BF162712B1}"/>
              </a:ext>
            </a:extLst>
          </p:cNvPr>
          <p:cNvSpPr>
            <a:spLocks noGrp="true"/>
          </p:cNvSpPr>
          <p:nvPr>
            <p:ph type="title"/>
          </p:nvPr>
        </p:nvSpPr>
        <p:spPr/>
        <p:txBody>
          <a:bodyPr/>
          <a:lstStyle/>
          <a:p>
            <a:r>
              <a:rPr lang="cs-CZ" sz="3200" dirty="false"/>
              <a:t>1. </a:t>
            </a:r>
            <a:r>
              <a:rPr lang="cs-CZ" sz="3200" dirty="false" err="true"/>
              <a:t>PODpora</a:t>
            </a:r>
            <a:r>
              <a:rPr lang="cs-CZ" sz="3200" dirty="false"/>
              <a:t> komunitní práce</a:t>
            </a:r>
            <a:endParaRPr lang="cs-CZ" dirty="false"/>
          </a:p>
        </p:txBody>
      </p:sp>
      <p:sp>
        <p:nvSpPr>
          <p:cNvPr id="3" name="Zástupný obsah 2">
            <a:extLst>
              <a:ext uri="{FF2B5EF4-FFF2-40B4-BE49-F238E27FC236}">
                <a16:creationId xmlns:a16="http://schemas.microsoft.com/office/drawing/2014/main" id="{73BCD514-366E-9C9F-0859-CEC95F7BD5DE}"/>
              </a:ext>
            </a:extLst>
          </p:cNvPr>
          <p:cNvSpPr>
            <a:spLocks noGrp="true"/>
          </p:cNvSpPr>
          <p:nvPr>
            <p:ph idx="1"/>
          </p:nvPr>
        </p:nvSpPr>
        <p:spPr/>
        <p:txBody>
          <a:bodyPr/>
          <a:lstStyle/>
          <a:p>
            <a:pPr marL="0" indent="0" algn="just">
              <a:buNone/>
            </a:pPr>
            <a:endParaRPr lang="cs-CZ" sz="2400" dirty="false"/>
          </a:p>
          <a:p>
            <a:pPr algn="just"/>
            <a:r>
              <a:rPr lang="cs-CZ" sz="2400" dirty="false"/>
              <a:t>volnočasové aktivity, zájmové kroužky a činnosti, kulturní a vzdělávací/osvětové aktivity </a:t>
            </a:r>
            <a:r>
              <a:rPr lang="cs-CZ" sz="2400" b="true" dirty="false"/>
              <a:t>komerčního charakteru</a:t>
            </a:r>
            <a:r>
              <a:rPr lang="cs-CZ" sz="2400" dirty="false"/>
              <a:t>, tj. běžně dostupné aktivity realizované profesionály pro širokou veřejnost, bez participace členů komunity</a:t>
            </a:r>
          </a:p>
          <a:p>
            <a:endParaRPr lang="cs-CZ" dirty="false"/>
          </a:p>
        </p:txBody>
      </p:sp>
      <p:sp>
        <p:nvSpPr>
          <p:cNvPr id="4" name="Zástupný symbol pro číslo snímku 3">
            <a:extLst>
              <a:ext uri="{FF2B5EF4-FFF2-40B4-BE49-F238E27FC236}">
                <a16:creationId xmlns:a16="http://schemas.microsoft.com/office/drawing/2014/main" id="{14B2C6FD-032A-8E28-DCAB-AE0F02FB860C}"/>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spTree>
    <p:extLst>
      <p:ext uri="{BB962C8B-B14F-4D97-AF65-F5344CB8AC3E}">
        <p14:creationId xmlns:p14="http://schemas.microsoft.com/office/powerpoint/2010/main" val="34674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D6F784-3AB1-B6DA-1D9F-58ABDDBCC831}"/>
              </a:ext>
            </a:extLst>
          </p:cNvPr>
          <p:cNvSpPr>
            <a:spLocks noGrp="true"/>
          </p:cNvSpPr>
          <p:nvPr>
            <p:ph type="title"/>
          </p:nvPr>
        </p:nvSpPr>
        <p:spPr/>
        <p:txBody>
          <a:bodyPr/>
          <a:lstStyle/>
          <a:p>
            <a:r>
              <a:rPr lang="cs-CZ" sz="2400" dirty="false"/>
              <a:t>1. </a:t>
            </a:r>
            <a:r>
              <a:rPr lang="cs-CZ" sz="2400" dirty="false" err="true"/>
              <a:t>PODpora</a:t>
            </a:r>
            <a:r>
              <a:rPr lang="cs-CZ" sz="2400" dirty="false"/>
              <a:t> komunitní práce- relevantní pracovní pozice z přímých osobních nákladů</a:t>
            </a:r>
          </a:p>
        </p:txBody>
      </p:sp>
      <p:sp>
        <p:nvSpPr>
          <p:cNvPr id="3" name="Zástupný obsah 2">
            <a:extLst>
              <a:ext uri="{FF2B5EF4-FFF2-40B4-BE49-F238E27FC236}">
                <a16:creationId xmlns:a16="http://schemas.microsoft.com/office/drawing/2014/main" id="{BE2F1F62-66BD-3204-311E-A0F4D5DBD984}"/>
              </a:ext>
            </a:extLst>
          </p:cNvPr>
          <p:cNvSpPr>
            <a:spLocks noGrp="true"/>
          </p:cNvSpPr>
          <p:nvPr>
            <p:ph idx="1"/>
          </p:nvPr>
        </p:nvSpPr>
        <p:spPr>
          <a:xfrm>
            <a:off x="540000" y="1268760"/>
            <a:ext cx="8064000" cy="4851240"/>
          </a:xfrm>
        </p:spPr>
        <p:txBody>
          <a:bodyPr/>
          <a:lstStyle/>
          <a:p>
            <a:pPr marL="0" indent="0">
              <a:buNone/>
            </a:pPr>
            <a:r>
              <a:rPr lang="cs-CZ" sz="2000" b="true" dirty="false"/>
              <a:t>Komunitní pracovník</a:t>
            </a:r>
          </a:p>
          <a:p>
            <a:pPr marL="0" indent="0" algn="just">
              <a:buNone/>
            </a:pPr>
            <a:r>
              <a:rPr lang="cs-CZ" sz="2000" dirty="false"/>
              <a:t>Pracovník na této pozici vykonává komunitní práci v daném území</a:t>
            </a:r>
          </a:p>
          <a:p>
            <a:pPr marL="0" indent="0" algn="just">
              <a:buNone/>
            </a:pPr>
            <a:r>
              <a:rPr lang="cs-CZ" sz="2000" dirty="false"/>
              <a:t>Kvalifikace v případě komunitní práce: </a:t>
            </a:r>
          </a:p>
          <a:p>
            <a:pPr marL="0" indent="0" algn="just">
              <a:buNone/>
            </a:pPr>
            <a:r>
              <a:rPr lang="cs-CZ" sz="2000" dirty="false"/>
              <a:t>Komunitní pracovník musí být vzdělán v metodách komunitní práce, </a:t>
            </a:r>
            <a:br>
              <a:rPr lang="cs-CZ" sz="2000" dirty="false"/>
            </a:br>
            <a:r>
              <a:rPr lang="cs-CZ" sz="2000" dirty="false"/>
              <a:t>a to buď tak, že 1) komunitní pracovník </a:t>
            </a:r>
            <a:r>
              <a:rPr lang="cs-CZ" sz="2000" b="true" dirty="false"/>
              <a:t>absolvoval studium oboru komunitní práce </a:t>
            </a:r>
            <a:r>
              <a:rPr lang="cs-CZ" sz="2000" dirty="false"/>
              <a:t>nebo 2.) komunitní pracovník </a:t>
            </a:r>
            <a:r>
              <a:rPr lang="cs-CZ" sz="2000" b="true" dirty="false"/>
              <a:t>absolvoval v rámci studia předmět komunitní práce</a:t>
            </a:r>
            <a:r>
              <a:rPr lang="cs-CZ" sz="2000" dirty="false"/>
              <a:t> nebo 3.) komunitní pracovník </a:t>
            </a:r>
            <a:r>
              <a:rPr lang="cs-CZ" sz="2000" b="true" dirty="false"/>
              <a:t>absolvoval akreditovaný kurz zaměřený na komunitní práci</a:t>
            </a:r>
            <a:r>
              <a:rPr lang="cs-CZ" sz="2000" dirty="false"/>
              <a:t> nebo 4.) komunitní pracovník </a:t>
            </a:r>
            <a:r>
              <a:rPr lang="cs-CZ" sz="2000" b="true" dirty="false"/>
              <a:t>nejpozději do šesti měsíců od zahájení realizace aktivity zahájí účast na kurzu zaměřeném na komunitní práci, do doby absolvování pracuje pod vedením garanta komunitní práce</a:t>
            </a:r>
            <a:endParaRPr lang="cs-CZ" sz="2000" dirty="false"/>
          </a:p>
          <a:p>
            <a:endParaRPr lang="cs-CZ" dirty="false"/>
          </a:p>
        </p:txBody>
      </p:sp>
      <p:sp>
        <p:nvSpPr>
          <p:cNvPr id="4" name="Zástupný symbol pro číslo snímku 3">
            <a:extLst>
              <a:ext uri="{FF2B5EF4-FFF2-40B4-BE49-F238E27FC236}">
                <a16:creationId xmlns:a16="http://schemas.microsoft.com/office/drawing/2014/main" id="{FB244B78-F1B6-A027-3B33-0E4DB5A0AA07}"/>
              </a:ext>
            </a:extLst>
          </p:cNvPr>
          <p:cNvSpPr>
            <a:spLocks noGrp="true"/>
          </p:cNvSpPr>
          <p:nvPr>
            <p:ph type="sldNum" sz="quarter" idx="12"/>
          </p:nvPr>
        </p:nvSpPr>
        <p:spPr/>
        <p:txBody>
          <a:bodyPr/>
          <a:lstStyle/>
          <a:p>
            <a:fld id="{479BF083-4774-43B1-9AB0-5CC1AC5DD8EE}" type="slidenum">
              <a:rPr lang="cs-CZ" smtClean="false"/>
              <a:pPr/>
              <a:t>25</a:t>
            </a:fld>
            <a:endParaRPr lang="cs-CZ" dirty="false"/>
          </a:p>
        </p:txBody>
      </p:sp>
    </p:spTree>
    <p:extLst>
      <p:ext uri="{BB962C8B-B14F-4D97-AF65-F5344CB8AC3E}">
        <p14:creationId xmlns:p14="http://schemas.microsoft.com/office/powerpoint/2010/main" val="203992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5F570-8F68-8E1B-481D-F6C3068D2475}"/>
              </a:ext>
            </a:extLst>
          </p:cNvPr>
          <p:cNvSpPr>
            <a:spLocks noGrp="true"/>
          </p:cNvSpPr>
          <p:nvPr>
            <p:ph type="title"/>
          </p:nvPr>
        </p:nvSpPr>
        <p:spPr/>
        <p:txBody>
          <a:bodyPr/>
          <a:lstStyle/>
          <a:p>
            <a:r>
              <a:rPr lang="cs-CZ" sz="2400" dirty="false"/>
              <a:t>1. </a:t>
            </a:r>
            <a:r>
              <a:rPr lang="cs-CZ" sz="2400" dirty="false" err="true"/>
              <a:t>PODpora</a:t>
            </a:r>
            <a:r>
              <a:rPr lang="cs-CZ" sz="2400" dirty="false"/>
              <a:t> komunitní práce- relevantní pracovní pozice z přímých osobních nákladů</a:t>
            </a:r>
          </a:p>
        </p:txBody>
      </p:sp>
      <p:sp>
        <p:nvSpPr>
          <p:cNvPr id="3" name="Zástupný obsah 2">
            <a:extLst>
              <a:ext uri="{FF2B5EF4-FFF2-40B4-BE49-F238E27FC236}">
                <a16:creationId xmlns:a16="http://schemas.microsoft.com/office/drawing/2014/main" id="{F7E760B3-7140-A166-CE6F-363B282BA4CD}"/>
              </a:ext>
            </a:extLst>
          </p:cNvPr>
          <p:cNvSpPr>
            <a:spLocks noGrp="true"/>
          </p:cNvSpPr>
          <p:nvPr>
            <p:ph idx="1"/>
          </p:nvPr>
        </p:nvSpPr>
        <p:spPr>
          <a:xfrm>
            <a:off x="386433" y="1269000"/>
            <a:ext cx="8064000" cy="4320000"/>
          </a:xfrm>
        </p:spPr>
        <p:txBody>
          <a:bodyPr/>
          <a:lstStyle/>
          <a:p>
            <a:pPr marL="0" indent="0">
              <a:buNone/>
            </a:pPr>
            <a:r>
              <a:rPr lang="cs-CZ" b="true" dirty="false"/>
              <a:t>Garant komunitní práce</a:t>
            </a:r>
          </a:p>
          <a:p>
            <a:pPr marL="0" indent="0" algn="just">
              <a:buNone/>
            </a:pPr>
            <a:r>
              <a:rPr lang="cs-CZ" dirty="false"/>
              <a:t>Pracovník na této pozici garantuje výkon komunitní práce </a:t>
            </a:r>
            <a:br>
              <a:rPr lang="cs-CZ" dirty="false"/>
            </a:br>
            <a:r>
              <a:rPr lang="cs-CZ" dirty="false"/>
              <a:t>v daném území.</a:t>
            </a:r>
          </a:p>
          <a:p>
            <a:pPr marL="0" indent="0" algn="just">
              <a:buNone/>
            </a:pPr>
            <a:r>
              <a:rPr lang="cs-CZ" dirty="false"/>
              <a:t>Kvalifikace: Stejné vzdělání jako komunitní pracovník </a:t>
            </a:r>
            <a:br>
              <a:rPr lang="cs-CZ" dirty="false"/>
            </a:br>
            <a:r>
              <a:rPr lang="cs-CZ" dirty="false"/>
              <a:t>a  dále min. 2 roky praxe a zkušeností: - s metodami komunitní práce nebo sociální práce s komunitou, popř. participativními metodami práce v kontextu sociálního začleňování, - se síťováním a facilitací.</a:t>
            </a:r>
          </a:p>
          <a:p>
            <a:endParaRPr lang="cs-CZ" dirty="false"/>
          </a:p>
        </p:txBody>
      </p:sp>
      <p:sp>
        <p:nvSpPr>
          <p:cNvPr id="4" name="Zástupný symbol pro číslo snímku 3">
            <a:extLst>
              <a:ext uri="{FF2B5EF4-FFF2-40B4-BE49-F238E27FC236}">
                <a16:creationId xmlns:a16="http://schemas.microsoft.com/office/drawing/2014/main" id="{999F4D5E-3B7D-6B1C-C1BE-634EA60D887E}"/>
              </a:ext>
            </a:extLst>
          </p:cNvPr>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175422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37F5C2-7669-7580-EA85-692395B01F63}"/>
              </a:ext>
            </a:extLst>
          </p:cNvPr>
          <p:cNvSpPr>
            <a:spLocks noGrp="true"/>
          </p:cNvSpPr>
          <p:nvPr>
            <p:ph type="title"/>
          </p:nvPr>
        </p:nvSpPr>
        <p:spPr/>
        <p:txBody>
          <a:bodyPr/>
          <a:lstStyle/>
          <a:p>
            <a:r>
              <a:rPr lang="cs-CZ" dirty="false"/>
              <a:t>KLÍČOVÉ AKTIVITY</a:t>
            </a:r>
          </a:p>
        </p:txBody>
      </p:sp>
      <p:sp>
        <p:nvSpPr>
          <p:cNvPr id="3" name="Zástupný obsah 2">
            <a:extLst>
              <a:ext uri="{FF2B5EF4-FFF2-40B4-BE49-F238E27FC236}">
                <a16:creationId xmlns:a16="http://schemas.microsoft.com/office/drawing/2014/main" id="{EC058837-D7A8-56AD-D24D-B546F4CF03AF}"/>
              </a:ext>
            </a:extLst>
          </p:cNvPr>
          <p:cNvSpPr>
            <a:spLocks noGrp="true"/>
          </p:cNvSpPr>
          <p:nvPr>
            <p:ph idx="1"/>
          </p:nvPr>
        </p:nvSpPr>
        <p:spPr>
          <a:xfrm>
            <a:off x="540000" y="2564904"/>
            <a:ext cx="8064000" cy="2448272"/>
          </a:xfrm>
        </p:spPr>
        <p:txBody>
          <a:bodyPr/>
          <a:lstStyle/>
          <a:p>
            <a:pPr algn="ctr">
              <a:lnSpc>
                <a:spcPct val="150000"/>
              </a:lnSpc>
            </a:pPr>
            <a:r>
              <a:rPr lang="cs-CZ" sz="3200" b="true" kern="0" dirty="false">
                <a:solidFill>
                  <a:schemeClr val="accent1"/>
                </a:solidFill>
                <a:latin typeface="Arial" panose="020B0604020202020204" pitchFamily="34" charset="0"/>
                <a:ea typeface="+mj-ea"/>
                <a:cs typeface="Times New Roman" panose="02020603050405020304" pitchFamily="18" charset="0"/>
              </a:rPr>
              <a:t>2. PODPORA SOCIÁLNÍ PRÁCE NA ÚZEMÍ MMAS </a:t>
            </a:r>
          </a:p>
        </p:txBody>
      </p:sp>
      <p:sp>
        <p:nvSpPr>
          <p:cNvPr id="4" name="Zástupný symbol pro číslo snímku 3">
            <a:extLst>
              <a:ext uri="{FF2B5EF4-FFF2-40B4-BE49-F238E27FC236}">
                <a16:creationId xmlns:a16="http://schemas.microsoft.com/office/drawing/2014/main" id="{F9479A73-515D-8F50-A1C1-4560F1303CFC}"/>
              </a:ext>
            </a:extLst>
          </p:cNvPr>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127121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cap="none" dirty="false">
                <a:latin typeface="Arial" panose="020B0604020202020204" pitchFamily="34" charset="0"/>
                <a:ea typeface="Calibri" panose="020F0502020204030204" pitchFamily="34" charset="0"/>
                <a:cs typeface="Times New Roman" panose="02020603050405020304" pitchFamily="18" charset="0"/>
              </a:rPr>
              <a:t>2</a:t>
            </a:r>
            <a:r>
              <a:rPr lang="cs-CZ"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cap="none" dirty="false">
                <a:latin typeface="Arial" panose="020B0604020202020204" pitchFamily="34" charset="0"/>
                <a:cs typeface="Times New Roman" panose="02020603050405020304" pitchFamily="18" charset="0"/>
              </a:rPr>
              <a:t>Podpora sociální práce na území MMAS</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484784"/>
            <a:ext cx="8244000" cy="4437232"/>
          </a:xfrm>
        </p:spPr>
        <p:txBody>
          <a:bodyPr/>
          <a:lstStyle/>
          <a:p>
            <a:pPr algn="just">
              <a:spcBef>
                <a:spcPts val="300"/>
              </a:spcBef>
              <a:spcAft>
                <a:spcPts val="300"/>
              </a:spcAft>
            </a:pPr>
            <a:endParaRPr lang="cs-CZ" sz="2000" dirty="false"/>
          </a:p>
          <a:p>
            <a:pPr marL="0" indent="0" algn="just">
              <a:spcAft>
                <a:spcPts val="1100"/>
              </a:spcAft>
              <a:buNone/>
            </a:pPr>
            <a:r>
              <a:rPr lang="cs-CZ" sz="2400" dirty="false"/>
              <a:t>Aktivity směřují především ke zvýšení dostupnosti sociální práce tam, kde to situace vyžaduje a k posilování kapacit obcí s rozšířenou působností při zajišťování odborné péče </a:t>
            </a:r>
            <a:br>
              <a:rPr lang="cs-CZ" sz="2400" dirty="false"/>
            </a:br>
            <a:r>
              <a:rPr lang="cs-CZ" sz="2400" dirty="false"/>
              <a:t>o své občany. </a:t>
            </a:r>
          </a:p>
          <a:p>
            <a:pPr marL="0" indent="0" algn="just">
              <a:spcAft>
                <a:spcPts val="11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828821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ECB72F-E922-0164-E726-B422176F11BB}"/>
              </a:ext>
            </a:extLst>
          </p:cNvPr>
          <p:cNvSpPr>
            <a:spLocks noGrp="true"/>
          </p:cNvSpPr>
          <p:nvPr>
            <p:ph type="title"/>
          </p:nvPr>
        </p:nvSpPr>
        <p:spPr/>
        <p:txBody>
          <a:bodyPr/>
          <a:lstStyle/>
          <a:p>
            <a:r>
              <a:rPr lang="cs-CZ" sz="3200" cap="none" dirty="false">
                <a:latin typeface="Arial" panose="020B0604020202020204" pitchFamily="34" charset="0"/>
                <a:ea typeface="Calibri" panose="020F0502020204030204" pitchFamily="34" charset="0"/>
                <a:cs typeface="Times New Roman" panose="02020603050405020304" pitchFamily="18" charset="0"/>
              </a:rPr>
              <a:t>2</a:t>
            </a:r>
            <a:r>
              <a:rPr lang="cs-CZ" sz="3200"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3200" cap="none" dirty="false">
                <a:latin typeface="Arial" panose="020B0604020202020204" pitchFamily="34" charset="0"/>
                <a:cs typeface="Times New Roman" panose="02020603050405020304" pitchFamily="18" charset="0"/>
              </a:rPr>
              <a:t>Podpora sociální práce na území MMAS</a:t>
            </a:r>
            <a:endParaRPr lang="cs-CZ" dirty="false"/>
          </a:p>
        </p:txBody>
      </p:sp>
      <p:sp>
        <p:nvSpPr>
          <p:cNvPr id="3" name="Zástupný obsah 2">
            <a:extLst>
              <a:ext uri="{FF2B5EF4-FFF2-40B4-BE49-F238E27FC236}">
                <a16:creationId xmlns:a16="http://schemas.microsoft.com/office/drawing/2014/main" id="{D0B9ADA3-C14D-8F32-B7A5-ED82B4DDEC67}"/>
              </a:ext>
            </a:extLst>
          </p:cNvPr>
          <p:cNvSpPr>
            <a:spLocks noGrp="true"/>
          </p:cNvSpPr>
          <p:nvPr>
            <p:ph idx="1"/>
          </p:nvPr>
        </p:nvSpPr>
        <p:spPr>
          <a:xfrm>
            <a:off x="540000" y="1412776"/>
            <a:ext cx="8064000" cy="4707224"/>
          </a:xfrm>
        </p:spPr>
        <p:txBody>
          <a:bodyPr/>
          <a:lstStyle/>
          <a:p>
            <a:pPr marL="0" indent="0">
              <a:buNone/>
            </a:pPr>
            <a:r>
              <a:rPr lang="cs-CZ" b="true" dirty="false"/>
              <a:t>Příklady aktivit: </a:t>
            </a:r>
          </a:p>
          <a:p>
            <a:pPr algn="just"/>
            <a:r>
              <a:rPr lang="cs-CZ" dirty="false"/>
              <a:t>optimalizace a posílení výkonu sociální práce na ORP za účelem řešení nepříznivé sociální situace osob např. z důvodu sociálního či zdravotního znevýhodnění </a:t>
            </a:r>
            <a:br>
              <a:rPr lang="cs-CZ" dirty="false"/>
            </a:br>
            <a:r>
              <a:rPr lang="cs-CZ" dirty="false"/>
              <a:t>– terénní sociální práce, depistáž, monitoring, případová sociální práce (case management, plánování podpory dle individuálních potřeb a zdrojů a možností) apod. </a:t>
            </a:r>
          </a:p>
          <a:p>
            <a:pPr algn="just"/>
            <a:r>
              <a:rPr lang="cs-CZ" dirty="false"/>
              <a:t>zavádění spolupráce v místních podmínkách – síťování služeb a spolupráce s dalšími sociálními pracovníky (zejména OSPOD, Úřad práce ČR, poskytovatelé sociálních služeb), multidisciplinární spolupráce </a:t>
            </a:r>
            <a:br>
              <a:rPr lang="cs-CZ" dirty="false"/>
            </a:br>
            <a:r>
              <a:rPr lang="cs-CZ" dirty="false"/>
              <a:t>s dalšími odborníky a aktéry apod. </a:t>
            </a:r>
          </a:p>
          <a:p>
            <a:endParaRPr lang="cs-CZ" dirty="false"/>
          </a:p>
        </p:txBody>
      </p:sp>
      <p:sp>
        <p:nvSpPr>
          <p:cNvPr id="4" name="Zástupný symbol pro číslo snímku 3">
            <a:extLst>
              <a:ext uri="{FF2B5EF4-FFF2-40B4-BE49-F238E27FC236}">
                <a16:creationId xmlns:a16="http://schemas.microsoft.com/office/drawing/2014/main" id="{3943844E-9C7E-C0F3-47A7-703B706683FA}"/>
              </a:ext>
            </a:extLst>
          </p:cNvPr>
          <p:cNvSpPr>
            <a:spLocks noGrp="true"/>
          </p:cNvSpPr>
          <p:nvPr>
            <p:ph type="sldNum" sz="quarter" idx="12"/>
          </p:nvPr>
        </p:nvSpPr>
        <p:spPr/>
        <p:txBody>
          <a:bodyPr/>
          <a:lstStyle/>
          <a:p>
            <a:fld id="{479BF083-4774-43B1-9AB0-5CC1AC5DD8EE}" type="slidenum">
              <a:rPr lang="cs-CZ" smtClean="false"/>
              <a:pPr/>
              <a:t>29</a:t>
            </a:fld>
            <a:endParaRPr lang="cs-CZ" dirty="false"/>
          </a:p>
        </p:txBody>
      </p:sp>
    </p:spTree>
    <p:extLst>
      <p:ext uri="{BB962C8B-B14F-4D97-AF65-F5344CB8AC3E}">
        <p14:creationId xmlns:p14="http://schemas.microsoft.com/office/powerpoint/2010/main" val="288838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71600" y="3429000"/>
            <a:ext cx="7272808" cy="864096"/>
          </a:xfrm>
        </p:spPr>
        <p:txBody>
          <a:bodyPr/>
          <a:lstStyle/>
          <a:p>
            <a:pPr algn="ctr"/>
            <a:r>
              <a:rPr lang="cs-CZ" dirty="false"/>
              <a:t>PŘEDSTAVENÍ VÝZVY</a:t>
            </a:r>
            <a:endParaRPr lang="cs-CZ" sz="2800" b="false" dirty="false"/>
          </a:p>
        </p:txBody>
      </p:sp>
    </p:spTree>
    <p:extLst>
      <p:ext uri="{BB962C8B-B14F-4D97-AF65-F5344CB8AC3E}">
        <p14:creationId xmlns:p14="http://schemas.microsoft.com/office/powerpoint/2010/main" val="3136091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9453C1-552C-061F-B17A-C983636AFA99}"/>
              </a:ext>
            </a:extLst>
          </p:cNvPr>
          <p:cNvSpPr>
            <a:spLocks noGrp="true"/>
          </p:cNvSpPr>
          <p:nvPr>
            <p:ph type="title"/>
          </p:nvPr>
        </p:nvSpPr>
        <p:spPr/>
        <p:txBody>
          <a:bodyPr/>
          <a:lstStyle/>
          <a:p>
            <a:r>
              <a:rPr lang="cs-CZ" sz="3200" cap="none" dirty="false">
                <a:latin typeface="Arial" panose="020B0604020202020204" pitchFamily="34" charset="0"/>
                <a:ea typeface="Calibri" panose="020F0502020204030204" pitchFamily="34" charset="0"/>
                <a:cs typeface="Times New Roman" panose="02020603050405020304" pitchFamily="18" charset="0"/>
              </a:rPr>
              <a:t>2</a:t>
            </a:r>
            <a:r>
              <a:rPr lang="cs-CZ" sz="3200"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3200" cap="none" dirty="false">
                <a:latin typeface="Arial" panose="020B0604020202020204" pitchFamily="34" charset="0"/>
                <a:cs typeface="Times New Roman" panose="02020603050405020304" pitchFamily="18" charset="0"/>
              </a:rPr>
              <a:t>Podpora sociální práce na území MMAS</a:t>
            </a:r>
            <a:endParaRPr lang="cs-CZ" dirty="false"/>
          </a:p>
        </p:txBody>
      </p:sp>
      <p:sp>
        <p:nvSpPr>
          <p:cNvPr id="3" name="Zástupný obsah 2">
            <a:extLst>
              <a:ext uri="{FF2B5EF4-FFF2-40B4-BE49-F238E27FC236}">
                <a16:creationId xmlns:a16="http://schemas.microsoft.com/office/drawing/2014/main" id="{CAA301EA-11BF-9DA7-D5AB-75AE7174535A}"/>
              </a:ext>
            </a:extLst>
          </p:cNvPr>
          <p:cNvSpPr>
            <a:spLocks noGrp="true"/>
          </p:cNvSpPr>
          <p:nvPr>
            <p:ph idx="1"/>
          </p:nvPr>
        </p:nvSpPr>
        <p:spPr>
          <a:xfrm>
            <a:off x="540000" y="1268760"/>
            <a:ext cx="8064000" cy="4851240"/>
          </a:xfrm>
        </p:spPr>
        <p:txBody>
          <a:bodyPr/>
          <a:lstStyle/>
          <a:p>
            <a:pPr marL="0" indent="0">
              <a:buNone/>
            </a:pPr>
            <a:r>
              <a:rPr lang="cs-CZ" dirty="false"/>
              <a:t>Doplňkově je možné podpořit v kombinaci s výše uvedenými aktivitami: </a:t>
            </a:r>
          </a:p>
          <a:p>
            <a:pPr algn="just"/>
            <a:r>
              <a:rPr lang="cs-CZ" sz="2000" dirty="false"/>
              <a:t>zvýšení míry vzájemné spolupráce a účinné komunikace obce </a:t>
            </a:r>
            <a:br>
              <a:rPr lang="cs-CZ" sz="2000" dirty="false"/>
            </a:br>
            <a:r>
              <a:rPr lang="cs-CZ" sz="2000" dirty="false"/>
              <a:t>a jejího zastupitelstva s dalšími aktéry (může se jednat o různé formy spolupráce a komunikace – založení nových pracovních skupin, platforem, atd.)</a:t>
            </a:r>
          </a:p>
          <a:p>
            <a:pPr algn="just"/>
            <a:r>
              <a:rPr lang="cs-CZ" sz="2000" dirty="false"/>
              <a:t>podporu lokální koncepční, strategické či metodické činnosti obcí </a:t>
            </a:r>
            <a:br>
              <a:rPr lang="cs-CZ" sz="2000" dirty="false"/>
            </a:br>
            <a:r>
              <a:rPr lang="cs-CZ" sz="2000" dirty="false"/>
              <a:t>v oblasti sociálního začleňování ve spolupráci s dalšími subjekty (průzkumy a šetření lokálního charakteru – zjišťování potřeb) nebo při zavádění koordinovaného přístupu k řešení dané problematiky </a:t>
            </a:r>
            <a:br>
              <a:rPr lang="cs-CZ" sz="2000" dirty="false"/>
            </a:br>
            <a:r>
              <a:rPr lang="cs-CZ" sz="2000" dirty="false"/>
              <a:t>v území (tvorba obecních plánů prevence rizikových sociálních jevů atd.)</a:t>
            </a:r>
          </a:p>
          <a:p>
            <a:endParaRPr lang="cs-CZ" dirty="false"/>
          </a:p>
        </p:txBody>
      </p:sp>
      <p:sp>
        <p:nvSpPr>
          <p:cNvPr id="4" name="Zástupný symbol pro číslo snímku 3">
            <a:extLst>
              <a:ext uri="{FF2B5EF4-FFF2-40B4-BE49-F238E27FC236}">
                <a16:creationId xmlns:a16="http://schemas.microsoft.com/office/drawing/2014/main" id="{B1F4D845-0F6E-8F56-4A4A-DB8DA1A86111}"/>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1902794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74198" y="0"/>
            <a:ext cx="8424000" cy="1080000"/>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cap="none" dirty="false">
                <a:latin typeface="Arial" panose="020B0604020202020204" pitchFamily="34" charset="0"/>
                <a:ea typeface="Calibri" panose="020F0502020204030204" pitchFamily="34" charset="0"/>
                <a:cs typeface="Times New Roman" panose="02020603050405020304" pitchFamily="18" charset="0"/>
              </a:rPr>
              <a:t>2</a:t>
            </a:r>
            <a:r>
              <a:rPr lang="cs-CZ"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cap="none" dirty="false">
                <a:latin typeface="Arial" panose="020B0604020202020204" pitchFamily="34" charset="0"/>
                <a:cs typeface="Times New Roman" panose="02020603050405020304" pitchFamily="18" charset="0"/>
              </a:rPr>
              <a:t>Podpora sociální práce na území MMAS</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80530" y="1628800"/>
            <a:ext cx="8244000" cy="4680520"/>
          </a:xfrm>
        </p:spPr>
        <p:txBody>
          <a:bodyPr/>
          <a:lstStyle/>
          <a:p>
            <a:pPr marL="0" indent="0">
              <a:buNone/>
            </a:pPr>
            <a:r>
              <a:rPr lang="cs-CZ" dirty="false"/>
              <a:t>Specifické podmínky pro aktivity v rámci části 2: </a:t>
            </a:r>
          </a:p>
          <a:p>
            <a:pPr algn="just"/>
            <a:r>
              <a:rPr lang="cs-CZ" sz="2000" dirty="false"/>
              <a:t>aktivitu může příjemce realizovat </a:t>
            </a:r>
            <a:r>
              <a:rPr lang="cs-CZ" sz="2000" b="true" dirty="false"/>
              <a:t>pouze se zapojením obce </a:t>
            </a:r>
            <a:br>
              <a:rPr lang="cs-CZ" sz="2000" b="true" dirty="false"/>
            </a:br>
            <a:r>
              <a:rPr lang="cs-CZ" sz="2000" b="true" dirty="false"/>
              <a:t>s rozšířenou působností jakožto partnera s finančním příspěvkem </a:t>
            </a:r>
          </a:p>
          <a:p>
            <a:pPr algn="just"/>
            <a:r>
              <a:rPr lang="cs-CZ" sz="2000" dirty="false"/>
              <a:t> aktivity musí realizovat sociální pracovník, který je zaměstnancem ORP; zároveň nesmí docházet k duplicitnímu financování výdajů </a:t>
            </a:r>
            <a:br>
              <a:rPr lang="cs-CZ" sz="2000" dirty="false"/>
            </a:br>
            <a:r>
              <a:rPr lang="cs-CZ" sz="2000" dirty="false"/>
              <a:t>z dotačního titulu MPSV na výkon činností sociální práce pro příslušný rok </a:t>
            </a:r>
          </a:p>
          <a:p>
            <a:pPr algn="just"/>
            <a:r>
              <a:rPr lang="cs-CZ" sz="2000" dirty="false"/>
              <a:t>sociální pracovník musí splňovat kvalifikaci podle zákona č. 108/2006 Sb., o sociálních službách</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spTree>
    <p:extLst>
      <p:ext uri="{BB962C8B-B14F-4D97-AF65-F5344CB8AC3E}">
        <p14:creationId xmlns:p14="http://schemas.microsoft.com/office/powerpoint/2010/main" val="3299154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10D030-F570-57F5-5111-5E4623D8C073}"/>
              </a:ext>
            </a:extLst>
          </p:cNvPr>
          <p:cNvSpPr>
            <a:spLocks noGrp="true"/>
          </p:cNvSpPr>
          <p:nvPr>
            <p:ph type="title"/>
          </p:nvPr>
        </p:nvSpPr>
        <p:spPr/>
        <p:txBody>
          <a:bodyPr/>
          <a:lstStyle/>
          <a:p>
            <a:r>
              <a:rPr lang="cs-CZ" sz="3200" cap="none" dirty="false">
                <a:latin typeface="Arial" panose="020B0604020202020204" pitchFamily="34" charset="0"/>
                <a:ea typeface="Calibri" panose="020F0502020204030204" pitchFamily="34" charset="0"/>
                <a:cs typeface="Times New Roman" panose="02020603050405020304" pitchFamily="18" charset="0"/>
              </a:rPr>
              <a:t>2</a:t>
            </a:r>
            <a:r>
              <a:rPr lang="cs-CZ" sz="3200"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3200" cap="none" dirty="false">
                <a:latin typeface="Arial" panose="020B0604020202020204" pitchFamily="34" charset="0"/>
                <a:cs typeface="Times New Roman" panose="02020603050405020304" pitchFamily="18" charset="0"/>
              </a:rPr>
              <a:t>Podpora sociální práce na území MMAS</a:t>
            </a:r>
            <a:endParaRPr lang="cs-CZ" dirty="false"/>
          </a:p>
        </p:txBody>
      </p:sp>
      <p:sp>
        <p:nvSpPr>
          <p:cNvPr id="3" name="Zástupný obsah 2">
            <a:extLst>
              <a:ext uri="{FF2B5EF4-FFF2-40B4-BE49-F238E27FC236}">
                <a16:creationId xmlns:a16="http://schemas.microsoft.com/office/drawing/2014/main" id="{81DE056B-2EE7-2A9A-B006-873A0D3B3C46}"/>
              </a:ext>
            </a:extLst>
          </p:cNvPr>
          <p:cNvSpPr>
            <a:spLocks noGrp="true"/>
          </p:cNvSpPr>
          <p:nvPr>
            <p:ph idx="1"/>
          </p:nvPr>
        </p:nvSpPr>
        <p:spPr>
          <a:xfrm>
            <a:off x="540000" y="1412776"/>
            <a:ext cx="8064000" cy="4707224"/>
          </a:xfrm>
        </p:spPr>
        <p:txBody>
          <a:bodyPr/>
          <a:lstStyle/>
          <a:p>
            <a:r>
              <a:rPr lang="cs-CZ" sz="2000" dirty="false"/>
              <a:t>sociální pracovník musí povinně absolvovat další vzdělávání v souladu s § 111 zákona č. 108/2006 Sb., o sociálních službách, a to v rozsahu min. 48 hodin za 2 po sobě jdoucí kalendářní roky, příjemce má zároveň povinnost zajistit pro sociální pracovníky supervize; minimální rozsah pro týmovou supervizi je 3x ročně, minimální rozsah pro případovou individuální supervizi je 8 hodin za osobu/rok </a:t>
            </a:r>
          </a:p>
          <a:p>
            <a:r>
              <a:rPr lang="cs-CZ" sz="2000" dirty="false"/>
              <a:t>výdaje na zajištění vzdělávání a supervize realizačního týmu hradí příjemce z paušálu. Žadatel je povinen toto vzdělávání realizačního týmu detailně popsat v žádosti o podporu v samostatné klíčové aktivitě</a:t>
            </a:r>
          </a:p>
        </p:txBody>
      </p:sp>
      <p:sp>
        <p:nvSpPr>
          <p:cNvPr id="4" name="Zástupný symbol pro číslo snímku 3">
            <a:extLst>
              <a:ext uri="{FF2B5EF4-FFF2-40B4-BE49-F238E27FC236}">
                <a16:creationId xmlns:a16="http://schemas.microsoft.com/office/drawing/2014/main" id="{0D4973E1-351E-5B98-B8F2-43DDE84452CC}"/>
              </a:ext>
            </a:extLst>
          </p:cNvPr>
          <p:cNvSpPr>
            <a:spLocks noGrp="true"/>
          </p:cNvSpPr>
          <p:nvPr>
            <p:ph type="sldNum" sz="quarter" idx="12"/>
          </p:nvPr>
        </p:nvSpPr>
        <p:spPr/>
        <p:txBody>
          <a:bodyPr/>
          <a:lstStyle/>
          <a:p>
            <a:fld id="{479BF083-4774-43B1-9AB0-5CC1AC5DD8EE}" type="slidenum">
              <a:rPr lang="cs-CZ" smtClean="false"/>
              <a:pPr/>
              <a:t>32</a:t>
            </a:fld>
            <a:endParaRPr lang="cs-CZ" dirty="false"/>
          </a:p>
        </p:txBody>
      </p:sp>
    </p:spTree>
    <p:extLst>
      <p:ext uri="{BB962C8B-B14F-4D97-AF65-F5344CB8AC3E}">
        <p14:creationId xmlns:p14="http://schemas.microsoft.com/office/powerpoint/2010/main" val="2833838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cap="none" dirty="false">
                <a:latin typeface="Arial" panose="020B0604020202020204" pitchFamily="34" charset="0"/>
                <a:ea typeface="Calibri" panose="020F0502020204030204" pitchFamily="34" charset="0"/>
                <a:cs typeface="Times New Roman" panose="02020603050405020304" pitchFamily="18" charset="0"/>
              </a:rPr>
              <a:t>2</a:t>
            </a:r>
            <a:r>
              <a:rPr lang="cs-CZ" sz="2800"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2800" cap="none" dirty="false">
                <a:latin typeface="Arial" panose="020B0604020202020204" pitchFamily="34" charset="0"/>
                <a:cs typeface="Times New Roman" panose="02020603050405020304" pitchFamily="18" charset="0"/>
              </a:rPr>
              <a:t>Podpora sociální práce na území MMAS</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450000" y="2359104"/>
            <a:ext cx="8244000" cy="2139792"/>
          </a:xfrm>
        </p:spPr>
        <p:txBody>
          <a:bodyPr/>
          <a:lstStyle/>
          <a:p>
            <a:pPr algn="just">
              <a:spcBef>
                <a:spcPts val="300"/>
              </a:spcBef>
              <a:spcAft>
                <a:spcPts val="300"/>
              </a:spcAft>
            </a:pPr>
            <a:endParaRPr lang="cs-CZ" sz="2000" dirty="false"/>
          </a:p>
          <a:p>
            <a:pPr marL="0" indent="0" algn="just">
              <a:spcBef>
                <a:spcPts val="300"/>
              </a:spcBef>
              <a:spcAft>
                <a:spcPts val="300"/>
              </a:spcAft>
              <a:buNone/>
            </a:pPr>
            <a:r>
              <a:rPr lang="cs-CZ" b="true" dirty="false">
                <a:solidFill>
                  <a:srgbClr val="FF0000"/>
                </a:solidFill>
              </a:rPr>
              <a:t>V rámci sociální práce na obcích nebude podporováno</a:t>
            </a:r>
          </a:p>
          <a:p>
            <a:r>
              <a:rPr lang="cs-CZ" sz="2400" dirty="false"/>
              <a:t>poskytování sociální služby podle zákona č. 108/2006 Sb., o sociálních službách </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1284713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404308" y="5226"/>
            <a:ext cx="8424000" cy="1080000"/>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cap="none" dirty="false">
                <a:latin typeface="Arial" panose="020B0604020202020204" pitchFamily="34" charset="0"/>
                <a:ea typeface="Calibri" panose="020F0502020204030204" pitchFamily="34" charset="0"/>
                <a:cs typeface="Times New Roman" panose="02020603050405020304" pitchFamily="18" charset="0"/>
              </a:rPr>
              <a:t>2</a:t>
            </a:r>
            <a:r>
              <a:rPr lang="cs-CZ" sz="2800"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2800" cap="none" dirty="false">
                <a:latin typeface="Arial" panose="020B0604020202020204" pitchFamily="34" charset="0"/>
                <a:cs typeface="Times New Roman" panose="02020603050405020304" pitchFamily="18" charset="0"/>
              </a:rPr>
              <a:t>Podpora sociální práce na území MMAS</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050296"/>
            <a:ext cx="8244000" cy="5305616"/>
          </a:xfrm>
        </p:spPr>
        <p:txBody>
          <a:bodyPr/>
          <a:lstStyle/>
          <a:p>
            <a:pPr algn="just">
              <a:spcBef>
                <a:spcPts val="300"/>
              </a:spcBef>
              <a:spcAft>
                <a:spcPts val="300"/>
              </a:spcAft>
            </a:pPr>
            <a:endParaRPr lang="cs-CZ" sz="2000" dirty="false"/>
          </a:p>
          <a:p>
            <a:pPr marL="0" indent="0">
              <a:buNone/>
            </a:pPr>
            <a:r>
              <a:rPr lang="cs-CZ" b="true" dirty="false"/>
              <a:t>Sociální pracovník/ terénní sociální pracovník</a:t>
            </a:r>
          </a:p>
          <a:p>
            <a:r>
              <a:rPr lang="cs-CZ" sz="2000" dirty="false"/>
              <a:t>Pracovník na této pozici vykonává sociální práci s jedincem, skupinou či komunitou.</a:t>
            </a:r>
          </a:p>
          <a:p>
            <a:pPr marL="0" indent="0">
              <a:buNone/>
            </a:pPr>
            <a:r>
              <a:rPr lang="cs-CZ" sz="2000" dirty="false"/>
              <a:t>Kvalifikace: sociální pracovník s odbornou způsobilostí dle zákona 108/2006 Sb., o sociálních službách</a:t>
            </a:r>
          </a:p>
          <a:p>
            <a:pPr marL="0" indent="0">
              <a:buNone/>
            </a:pPr>
            <a:endParaRPr lang="cs-CZ" sz="2000" dirty="false"/>
          </a:p>
          <a:p>
            <a:pPr algn="just">
              <a:spcBef>
                <a:spcPts val="300"/>
              </a:spcBef>
              <a:spcAft>
                <a:spcPts val="300"/>
              </a:spcAft>
            </a:pPr>
            <a:endParaRPr lang="cs-CZ" sz="1800" b="true" kern="0" dirty="false">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2000" b="true"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211662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3D4D34-813B-F5D4-8F05-54A075171769}"/>
              </a:ext>
            </a:extLst>
          </p:cNvPr>
          <p:cNvSpPr>
            <a:spLocks noGrp="true"/>
          </p:cNvSpPr>
          <p:nvPr>
            <p:ph type="title"/>
          </p:nvPr>
        </p:nvSpPr>
        <p:spPr/>
        <p:txBody>
          <a:bodyPr/>
          <a:lstStyle/>
          <a:p>
            <a:r>
              <a:rPr lang="cs-CZ" sz="3200" cap="none" dirty="false">
                <a:latin typeface="Arial" panose="020B0604020202020204" pitchFamily="34" charset="0"/>
                <a:ea typeface="Calibri" panose="020F0502020204030204" pitchFamily="34" charset="0"/>
                <a:cs typeface="Times New Roman" panose="02020603050405020304" pitchFamily="18" charset="0"/>
              </a:rPr>
              <a:t>2</a:t>
            </a:r>
            <a:r>
              <a:rPr lang="cs-CZ" sz="3200"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3200" cap="none" dirty="false">
                <a:latin typeface="Arial" panose="020B0604020202020204" pitchFamily="34" charset="0"/>
                <a:cs typeface="Times New Roman" panose="02020603050405020304" pitchFamily="18" charset="0"/>
              </a:rPr>
              <a:t>Podpora sociální práce na území MMAS</a:t>
            </a:r>
            <a:endParaRPr lang="cs-CZ" dirty="false"/>
          </a:p>
        </p:txBody>
      </p:sp>
      <p:sp>
        <p:nvSpPr>
          <p:cNvPr id="3" name="Zástupný obsah 2">
            <a:extLst>
              <a:ext uri="{FF2B5EF4-FFF2-40B4-BE49-F238E27FC236}">
                <a16:creationId xmlns:a16="http://schemas.microsoft.com/office/drawing/2014/main" id="{5A2F729F-1C50-B3C1-2947-17EDB5F46E3B}"/>
              </a:ext>
            </a:extLst>
          </p:cNvPr>
          <p:cNvSpPr>
            <a:spLocks noGrp="true"/>
          </p:cNvSpPr>
          <p:nvPr>
            <p:ph idx="1"/>
          </p:nvPr>
        </p:nvSpPr>
        <p:spPr>
          <a:xfrm>
            <a:off x="576000" y="1638000"/>
            <a:ext cx="8064000" cy="4320000"/>
          </a:xfrm>
        </p:spPr>
        <p:txBody>
          <a:bodyPr/>
          <a:lstStyle/>
          <a:p>
            <a:pPr marL="0" indent="0">
              <a:buNone/>
            </a:pPr>
            <a:r>
              <a:rPr lang="cs-CZ" b="true" dirty="false"/>
              <a:t>Pracovník v sociálních službách</a:t>
            </a:r>
          </a:p>
          <a:p>
            <a:r>
              <a:rPr lang="cs-CZ" sz="2000" dirty="false"/>
              <a:t>Pracovník na této pozici vykonává činnosti dle § 116 zákona č. 108/2006 Sb., o sociálních službách. </a:t>
            </a:r>
          </a:p>
          <a:p>
            <a:pPr marL="0" indent="0">
              <a:buNone/>
            </a:pPr>
            <a:r>
              <a:rPr lang="cs-CZ" sz="2000" dirty="false"/>
              <a:t>Kvalifikace: vzdělání dle zákona 108/2006 Sb., o sociálních službách (§ 116)</a:t>
            </a:r>
          </a:p>
          <a:p>
            <a:endParaRPr lang="cs-CZ" dirty="false"/>
          </a:p>
        </p:txBody>
      </p:sp>
      <p:sp>
        <p:nvSpPr>
          <p:cNvPr id="4" name="Zástupný symbol pro číslo snímku 3">
            <a:extLst>
              <a:ext uri="{FF2B5EF4-FFF2-40B4-BE49-F238E27FC236}">
                <a16:creationId xmlns:a16="http://schemas.microsoft.com/office/drawing/2014/main" id="{7E268B61-F5CB-A3F0-AE29-D3DD1FC28586}"/>
              </a:ext>
            </a:extLst>
          </p:cNvPr>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2766814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792107-6B2D-1F9C-CA61-8B124F609C4C}"/>
              </a:ext>
            </a:extLst>
          </p:cNvPr>
          <p:cNvSpPr>
            <a:spLocks noGrp="true"/>
          </p:cNvSpPr>
          <p:nvPr>
            <p:ph type="title"/>
          </p:nvPr>
        </p:nvSpPr>
        <p:spPr/>
        <p:txBody>
          <a:bodyPr/>
          <a:lstStyle/>
          <a:p>
            <a:r>
              <a:rPr lang="cs-CZ" sz="3200" cap="none" dirty="false">
                <a:latin typeface="Arial" panose="020B0604020202020204" pitchFamily="34" charset="0"/>
                <a:ea typeface="Calibri" panose="020F0502020204030204" pitchFamily="34" charset="0"/>
                <a:cs typeface="Times New Roman" panose="02020603050405020304" pitchFamily="18" charset="0"/>
              </a:rPr>
              <a:t>2</a:t>
            </a:r>
            <a:r>
              <a:rPr lang="cs-CZ" sz="3200"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3200" cap="none" dirty="false">
                <a:latin typeface="Arial" panose="020B0604020202020204" pitchFamily="34" charset="0"/>
                <a:cs typeface="Times New Roman" panose="02020603050405020304" pitchFamily="18" charset="0"/>
              </a:rPr>
              <a:t>Podpora sociální práce na území MMAS</a:t>
            </a:r>
            <a:endParaRPr lang="cs-CZ" dirty="false"/>
          </a:p>
        </p:txBody>
      </p:sp>
      <p:sp>
        <p:nvSpPr>
          <p:cNvPr id="3" name="Zástupný obsah 2">
            <a:extLst>
              <a:ext uri="{FF2B5EF4-FFF2-40B4-BE49-F238E27FC236}">
                <a16:creationId xmlns:a16="http://schemas.microsoft.com/office/drawing/2014/main" id="{676E4C16-480E-EBC7-CC2A-986D1857B5F1}"/>
              </a:ext>
            </a:extLst>
          </p:cNvPr>
          <p:cNvSpPr>
            <a:spLocks noGrp="true"/>
          </p:cNvSpPr>
          <p:nvPr>
            <p:ph idx="1"/>
          </p:nvPr>
        </p:nvSpPr>
        <p:spPr/>
        <p:txBody>
          <a:bodyPr/>
          <a:lstStyle/>
          <a:p>
            <a:pPr marL="0" indent="0">
              <a:buNone/>
            </a:pPr>
            <a:r>
              <a:rPr lang="cs-CZ" b="true" dirty="false"/>
              <a:t>Garant sociální práce</a:t>
            </a:r>
          </a:p>
          <a:p>
            <a:r>
              <a:rPr lang="cs-CZ" sz="2000" dirty="false"/>
              <a:t>Pracovník na této pozici garantuje výkon sociální práce v rámci projektu</a:t>
            </a:r>
          </a:p>
          <a:p>
            <a:pPr marL="0" indent="0">
              <a:buNone/>
            </a:pPr>
            <a:r>
              <a:rPr lang="cs-CZ" sz="2000" dirty="false"/>
              <a:t>Kvalifikace: sociální pracovník s odbornou způsobilostí dle zákona 108/2006 Sb., o sociálních službách</a:t>
            </a:r>
          </a:p>
          <a:p>
            <a:endParaRPr lang="cs-CZ" dirty="false"/>
          </a:p>
        </p:txBody>
      </p:sp>
      <p:sp>
        <p:nvSpPr>
          <p:cNvPr id="4" name="Zástupný symbol pro číslo snímku 3">
            <a:extLst>
              <a:ext uri="{FF2B5EF4-FFF2-40B4-BE49-F238E27FC236}">
                <a16:creationId xmlns:a16="http://schemas.microsoft.com/office/drawing/2014/main" id="{958DCE8E-724E-377C-FBEE-859C8324D8F6}"/>
              </a:ext>
            </a:extLst>
          </p:cNvPr>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3118637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DA02C3-61B9-405C-A449-096E3D84A2F5}"/>
              </a:ext>
            </a:extLst>
          </p:cNvPr>
          <p:cNvSpPr>
            <a:spLocks noGrp="true"/>
          </p:cNvSpPr>
          <p:nvPr>
            <p:ph type="title"/>
          </p:nvPr>
        </p:nvSpPr>
        <p:spPr/>
        <p:txBody>
          <a:bodyPr/>
          <a:lstStyle/>
          <a:p>
            <a:r>
              <a:rPr lang="cs-CZ" sz="3200" cap="none" dirty="false">
                <a:latin typeface="Arial" panose="020B0604020202020204" pitchFamily="34" charset="0"/>
                <a:ea typeface="Calibri" panose="020F0502020204030204" pitchFamily="34" charset="0"/>
                <a:cs typeface="Times New Roman" panose="02020603050405020304" pitchFamily="18" charset="0"/>
              </a:rPr>
              <a:t>2</a:t>
            </a:r>
            <a:r>
              <a:rPr lang="cs-CZ" sz="3200"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3200" cap="none" dirty="false">
                <a:latin typeface="Arial" panose="020B0604020202020204" pitchFamily="34" charset="0"/>
                <a:cs typeface="Times New Roman" panose="02020603050405020304" pitchFamily="18" charset="0"/>
              </a:rPr>
              <a:t>Podpora sociální práce na území MMAS</a:t>
            </a:r>
            <a:endParaRPr lang="cs-CZ" dirty="false"/>
          </a:p>
        </p:txBody>
      </p:sp>
      <p:sp>
        <p:nvSpPr>
          <p:cNvPr id="3" name="Zástupný obsah 2">
            <a:extLst>
              <a:ext uri="{FF2B5EF4-FFF2-40B4-BE49-F238E27FC236}">
                <a16:creationId xmlns:a16="http://schemas.microsoft.com/office/drawing/2014/main" id="{AC2D7610-4856-A7DE-381C-D441A591B59A}"/>
              </a:ext>
            </a:extLst>
          </p:cNvPr>
          <p:cNvSpPr>
            <a:spLocks noGrp="true"/>
          </p:cNvSpPr>
          <p:nvPr>
            <p:ph idx="1"/>
          </p:nvPr>
        </p:nvSpPr>
        <p:spPr/>
        <p:txBody>
          <a:bodyPr/>
          <a:lstStyle/>
          <a:p>
            <a:pPr marL="0" indent="0">
              <a:buNone/>
            </a:pPr>
            <a:r>
              <a:rPr lang="cs-CZ" b="true" dirty="false"/>
              <a:t>Case manager – případový (sociální) pracovník</a:t>
            </a:r>
          </a:p>
          <a:p>
            <a:r>
              <a:rPr lang="cs-CZ" sz="2000" dirty="false"/>
              <a:t>Pracovník na této pozici vykonává případovou (sociální) práci. V oblasti zaměstnanosti zajišťuje zapojení interních a externích aktérů do podpory osobám z cílové skupiny.</a:t>
            </a:r>
          </a:p>
          <a:p>
            <a:pPr marL="0" indent="0">
              <a:buNone/>
            </a:pPr>
            <a:r>
              <a:rPr lang="cs-CZ" sz="2000" dirty="false"/>
              <a:t>Kvalifikace: odpovídající kvalifikace a praxe v poskytování služeb v daném oboru, zkušenost s vytvářením a koordinací sítí podpory a s plánováním a vedením případových konferencí výhodou</a:t>
            </a:r>
          </a:p>
          <a:p>
            <a:endParaRPr lang="cs-CZ" dirty="false"/>
          </a:p>
        </p:txBody>
      </p:sp>
      <p:sp>
        <p:nvSpPr>
          <p:cNvPr id="4" name="Zástupný symbol pro číslo snímku 3">
            <a:extLst>
              <a:ext uri="{FF2B5EF4-FFF2-40B4-BE49-F238E27FC236}">
                <a16:creationId xmlns:a16="http://schemas.microsoft.com/office/drawing/2014/main" id="{E7843232-332C-E00F-B0CC-2DC33DD82C42}"/>
              </a:ext>
            </a:extLst>
          </p:cNvPr>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680334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EC3547-B5EC-47A7-9EF5-6115BCF743A4}"/>
              </a:ext>
            </a:extLst>
          </p:cNvPr>
          <p:cNvSpPr>
            <a:spLocks noGrp="true"/>
          </p:cNvSpPr>
          <p:nvPr>
            <p:ph type="title"/>
          </p:nvPr>
        </p:nvSpPr>
        <p:spPr/>
        <p:txBody>
          <a:bodyPr/>
          <a:lstStyle/>
          <a:p>
            <a:r>
              <a:rPr lang="cs-CZ" sz="3200" cap="none" dirty="false">
                <a:latin typeface="Arial" panose="020B0604020202020204" pitchFamily="34" charset="0"/>
                <a:ea typeface="Calibri" panose="020F0502020204030204" pitchFamily="34" charset="0"/>
                <a:cs typeface="Times New Roman" panose="02020603050405020304" pitchFamily="18" charset="0"/>
              </a:rPr>
              <a:t>2</a:t>
            </a:r>
            <a:r>
              <a:rPr lang="cs-CZ" sz="3200"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3200" cap="none" dirty="false">
                <a:latin typeface="Arial" panose="020B0604020202020204" pitchFamily="34" charset="0"/>
                <a:cs typeface="Times New Roman" panose="02020603050405020304" pitchFamily="18" charset="0"/>
              </a:rPr>
              <a:t>Podpora sociální práce na území MMAS</a:t>
            </a:r>
            <a:endParaRPr lang="cs-CZ" dirty="false"/>
          </a:p>
        </p:txBody>
      </p:sp>
      <p:sp>
        <p:nvSpPr>
          <p:cNvPr id="3" name="Zástupný obsah 2">
            <a:extLst>
              <a:ext uri="{FF2B5EF4-FFF2-40B4-BE49-F238E27FC236}">
                <a16:creationId xmlns:a16="http://schemas.microsoft.com/office/drawing/2014/main" id="{71C37F64-93DE-CAC3-B951-7CE7B5175FA9}"/>
              </a:ext>
            </a:extLst>
          </p:cNvPr>
          <p:cNvSpPr>
            <a:spLocks noGrp="true"/>
          </p:cNvSpPr>
          <p:nvPr>
            <p:ph idx="1"/>
          </p:nvPr>
        </p:nvSpPr>
        <p:spPr/>
        <p:txBody>
          <a:bodyPr/>
          <a:lstStyle/>
          <a:p>
            <a:pPr marL="0" indent="0">
              <a:buNone/>
            </a:pPr>
            <a:r>
              <a:rPr lang="pl-PL" b="true" dirty="false"/>
              <a:t>Metodik pro práci s cílovými skupinami</a:t>
            </a:r>
          </a:p>
          <a:p>
            <a:r>
              <a:rPr lang="cs-CZ" sz="2000" dirty="false"/>
              <a:t>Pracovník na této pozici odpovídá za kvalitu práce pracovníků v přímé péči, za jejich vzdělávání a součinnost s partnery podpůrné sítě.</a:t>
            </a:r>
            <a:endParaRPr lang="pl-PL" sz="2000" dirty="false"/>
          </a:p>
          <a:p>
            <a:pPr marL="0" indent="0">
              <a:buNone/>
            </a:pPr>
            <a:r>
              <a:rPr lang="cs-CZ" sz="2000" dirty="false"/>
              <a:t>Kvalifikace: odpovídající vzdělání s ohledem na zaměření aktivity, zkušenost práce s cílovými skupinami</a:t>
            </a:r>
          </a:p>
          <a:p>
            <a:pPr marL="0" indent="0">
              <a:buNone/>
            </a:pPr>
            <a:endParaRPr lang="cs-CZ" dirty="false"/>
          </a:p>
        </p:txBody>
      </p:sp>
      <p:sp>
        <p:nvSpPr>
          <p:cNvPr id="4" name="Zástupný symbol pro číslo snímku 3">
            <a:extLst>
              <a:ext uri="{FF2B5EF4-FFF2-40B4-BE49-F238E27FC236}">
                <a16:creationId xmlns:a16="http://schemas.microsoft.com/office/drawing/2014/main" id="{7FECBC95-2153-FAFF-3F9D-BEF59C48EE1E}"/>
              </a:ext>
            </a:extLst>
          </p:cNvPr>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1062859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D0528B-710C-A529-8732-02893406FA9F}"/>
              </a:ext>
            </a:extLst>
          </p:cNvPr>
          <p:cNvSpPr>
            <a:spLocks noGrp="true"/>
          </p:cNvSpPr>
          <p:nvPr>
            <p:ph type="title"/>
          </p:nvPr>
        </p:nvSpPr>
        <p:spPr/>
        <p:txBody>
          <a:bodyPr/>
          <a:lstStyle/>
          <a:p>
            <a:r>
              <a:rPr lang="cs-CZ" sz="3200" cap="none" dirty="false">
                <a:latin typeface="Arial" panose="020B0604020202020204" pitchFamily="34" charset="0"/>
                <a:ea typeface="Calibri" panose="020F0502020204030204" pitchFamily="34" charset="0"/>
                <a:cs typeface="Times New Roman" panose="02020603050405020304" pitchFamily="18" charset="0"/>
              </a:rPr>
              <a:t>2</a:t>
            </a:r>
            <a:r>
              <a:rPr lang="cs-CZ" sz="3200" cap="none" dirty="false">
                <a:effectLst/>
                <a:latin typeface="Arial" panose="020B0604020202020204" pitchFamily="34" charset="0"/>
                <a:ea typeface="Calibri" panose="020F0502020204030204" pitchFamily="34" charset="0"/>
                <a:cs typeface="Times New Roman" panose="02020603050405020304" pitchFamily="18" charset="0"/>
              </a:rPr>
              <a:t>. </a:t>
            </a:r>
            <a:r>
              <a:rPr lang="cs-CZ" sz="3200" cap="none" dirty="false">
                <a:latin typeface="Arial" panose="020B0604020202020204" pitchFamily="34" charset="0"/>
                <a:cs typeface="Times New Roman" panose="02020603050405020304" pitchFamily="18" charset="0"/>
              </a:rPr>
              <a:t>Podpora sociální práce na území MMAS</a:t>
            </a:r>
            <a:endParaRPr lang="cs-CZ" dirty="false"/>
          </a:p>
        </p:txBody>
      </p:sp>
      <p:sp>
        <p:nvSpPr>
          <p:cNvPr id="3" name="Zástupný obsah 2">
            <a:extLst>
              <a:ext uri="{FF2B5EF4-FFF2-40B4-BE49-F238E27FC236}">
                <a16:creationId xmlns:a16="http://schemas.microsoft.com/office/drawing/2014/main" id="{48CBA7FA-F424-1975-B36C-9E620D4FC07E}"/>
              </a:ext>
            </a:extLst>
          </p:cNvPr>
          <p:cNvSpPr>
            <a:spLocks noGrp="true"/>
          </p:cNvSpPr>
          <p:nvPr>
            <p:ph idx="1"/>
          </p:nvPr>
        </p:nvSpPr>
        <p:spPr/>
        <p:txBody>
          <a:bodyPr/>
          <a:lstStyle/>
          <a:p>
            <a:pPr marL="0" indent="0">
              <a:buNone/>
            </a:pPr>
            <a:r>
              <a:rPr lang="cs-CZ" b="true" dirty="false"/>
              <a:t>Peer pracovník/ peer asistent/ pomocný pracovník z řad cílové skupiny </a:t>
            </a:r>
          </a:p>
          <a:p>
            <a:r>
              <a:rPr lang="cs-CZ" sz="2000" dirty="false"/>
              <a:t>Pracovník na této pozici je aktivně zapojen do přímé podpory osob z cílové skupiny, při kontaktu s nimi využívá svoje vlastní zkušenosti se situacemi blízkými zkušenostem těchto osob.</a:t>
            </a:r>
          </a:p>
          <a:p>
            <a:pPr marL="0" indent="0">
              <a:buNone/>
            </a:pPr>
            <a:r>
              <a:rPr lang="cs-CZ" sz="2000" dirty="false"/>
              <a:t>Kvalifikace: relevantní zkušenost odpovídající typu cílové skupiny, komunikační dovednosti, schopnost spolupracovat v týmu, schopnost pracovat se svým životním příběhem </a:t>
            </a:r>
          </a:p>
          <a:p>
            <a:endParaRPr lang="cs-CZ" dirty="false"/>
          </a:p>
        </p:txBody>
      </p:sp>
      <p:sp>
        <p:nvSpPr>
          <p:cNvPr id="4" name="Zástupný symbol pro číslo snímku 3">
            <a:extLst>
              <a:ext uri="{FF2B5EF4-FFF2-40B4-BE49-F238E27FC236}">
                <a16:creationId xmlns:a16="http://schemas.microsoft.com/office/drawing/2014/main" id="{28317D54-23A7-58EB-A579-9A6E0EEDD2B7}"/>
              </a:ext>
            </a:extLst>
          </p:cNvPr>
          <p:cNvSpPr>
            <a:spLocks noGrp="true"/>
          </p:cNvSpPr>
          <p:nvPr>
            <p:ph type="sldNum" sz="quarter" idx="12"/>
          </p:nvPr>
        </p:nvSpPr>
        <p:spPr/>
        <p:txBody>
          <a:bodyPr/>
          <a:lstStyle/>
          <a:p>
            <a:fld id="{479BF083-4774-43B1-9AB0-5CC1AC5DD8EE}" type="slidenum">
              <a:rPr lang="cs-CZ" smtClean="false"/>
              <a:pPr/>
              <a:t>39</a:t>
            </a:fld>
            <a:endParaRPr lang="cs-CZ" dirty="false"/>
          </a:p>
        </p:txBody>
      </p:sp>
    </p:spTree>
    <p:extLst>
      <p:ext uri="{BB962C8B-B14F-4D97-AF65-F5344CB8AC3E}">
        <p14:creationId xmlns:p14="http://schemas.microsoft.com/office/powerpoint/2010/main" val="53677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fontAlgn="base" hangingPunct="false"/>
            <a:r>
              <a:rPr lang="pl-PL" sz="2800" dirty="false"/>
              <a:t>Představení výzVY</a:t>
            </a:r>
            <a:endParaRPr lang="cs-CZ" sz="2800" dirty="false"/>
          </a:p>
        </p:txBody>
      </p:sp>
      <p:sp>
        <p:nvSpPr>
          <p:cNvPr id="3" name="Zástupný symbol pro obsah 2"/>
          <p:cNvSpPr>
            <a:spLocks noGrp="true"/>
          </p:cNvSpPr>
          <p:nvPr>
            <p:ph idx="1"/>
          </p:nvPr>
        </p:nvSpPr>
        <p:spPr>
          <a:xfrm>
            <a:off x="431088" y="1312032"/>
            <a:ext cx="8208912" cy="5400600"/>
          </a:xfrm>
        </p:spPr>
        <p:txBody>
          <a:bodyPr/>
          <a:lstStyle/>
          <a:p>
            <a:pPr marL="432000" lvl="2" indent="-432000">
              <a:lnSpc>
                <a:spcPts val="2880"/>
              </a:lnSpc>
              <a:spcBef>
                <a:spcPts val="600"/>
              </a:spcBef>
              <a:spcAft>
                <a:spcPts val="600"/>
              </a:spcAft>
              <a:buSzPct val="100000"/>
              <a:buFont typeface="Wingdings" panose="05000000000000000000" pitchFamily="2" charset="2"/>
              <a:buChar char=""/>
            </a:pPr>
            <a:r>
              <a:rPr lang="cs-CZ" sz="2300" b="true" dirty="false"/>
              <a:t>Podpora komunitně vedeného místního rozvoje</a:t>
            </a:r>
            <a:br>
              <a:rPr lang="cs-CZ" sz="2400" b="true" dirty="false">
                <a:solidFill>
                  <a:schemeClr val="accent3">
                    <a:lumMod val="50000"/>
                  </a:schemeClr>
                </a:solidFill>
              </a:rPr>
            </a:br>
            <a:r>
              <a:rPr lang="cs-CZ" dirty="false"/>
              <a:t>Číslo výzvy: </a:t>
            </a:r>
            <a:r>
              <a:rPr lang="cs-CZ" sz="1800" dirty="false">
                <a:effectLst/>
                <a:latin typeface="Arial" panose="020B0604020202020204" pitchFamily="34" charset="0"/>
                <a:ea typeface="Calibri" panose="020F0502020204030204" pitchFamily="34" charset="0"/>
              </a:rPr>
              <a:t>03_24_074</a:t>
            </a:r>
            <a:br>
              <a:rPr lang="cs-CZ" dirty="false"/>
            </a:br>
            <a:r>
              <a:rPr lang="cs-CZ" dirty="false"/>
              <a:t>Alokace: </a:t>
            </a:r>
            <a:r>
              <a:rPr lang="cs-CZ" sz="1800" dirty="false">
                <a:effectLst/>
                <a:latin typeface="Arial" panose="020B0604020202020204" pitchFamily="34" charset="0"/>
                <a:ea typeface="Calibri" panose="020F0502020204030204" pitchFamily="34" charset="0"/>
                <a:cs typeface="Times New Roman" panose="02020603050405020304" pitchFamily="18" charset="0"/>
              </a:rPr>
              <a:t>98 000 000 </a:t>
            </a:r>
            <a:r>
              <a:rPr lang="cs-CZ" dirty="false"/>
              <a:t>CZK</a:t>
            </a:r>
          </a:p>
          <a:p>
            <a:pPr marL="742950" lvl="1" indent="-285750" algn="just">
              <a:buFont typeface="Courier New" panose="02070309020205020404" pitchFamily="49" charset="0"/>
              <a:buChar char="o"/>
            </a:pPr>
            <a:r>
              <a:rPr lang="cs-CZ" dirty="false"/>
              <a:t>75 200 300 CZK EU podíl, SR podíl 22 799 700 CZK </a:t>
            </a:r>
          </a:p>
          <a:p>
            <a:pPr marL="0" indent="0">
              <a:buNone/>
            </a:pPr>
            <a:r>
              <a:rPr lang="cs-CZ" sz="2000" b="true" dirty="false"/>
              <a:t>Priorita: </a:t>
            </a:r>
            <a:r>
              <a:rPr lang="cs-CZ" sz="2000" dirty="false"/>
              <a:t>Sociální začleňování</a:t>
            </a:r>
          </a:p>
          <a:p>
            <a:pPr marL="0" indent="0">
              <a:buNone/>
            </a:pPr>
            <a:r>
              <a:rPr lang="cs-CZ" sz="2000" b="true" dirty="false"/>
              <a:t>Specifický cíl 2.1 h): </a:t>
            </a:r>
            <a:r>
              <a:rPr lang="cs-CZ" sz="2000" dirty="false"/>
              <a:t>Posilovat aktivní začleňování, a podpořit tak rovné příležitosti, nediskriminaci a aktivní účast a zlepšit zaměstnatelnost, zejména v případě znevýhodněných skupin</a:t>
            </a:r>
          </a:p>
          <a:p>
            <a:pPr marL="0" indent="0">
              <a:buNone/>
            </a:pPr>
            <a:r>
              <a:rPr lang="cs-CZ" sz="2000" b="true" dirty="false"/>
              <a:t>Vyhlašovatel výzvy: </a:t>
            </a:r>
            <a:r>
              <a:rPr lang="cs-CZ" sz="2000" dirty="false"/>
              <a:t>MPSV, Odbor realizace programů ESF - sociální začleňování</a:t>
            </a:r>
          </a:p>
          <a:p>
            <a:pPr marL="0" indent="0">
              <a:buNone/>
            </a:pPr>
            <a:r>
              <a:rPr lang="cs-CZ" sz="2000" dirty="false"/>
              <a:t>Ke stažení zde: </a:t>
            </a:r>
            <a:r>
              <a:rPr lang="cs-CZ" sz="2000" dirty="false">
                <a:hlinkClick r:id="rId3"/>
              </a:rPr>
              <a:t>Výzva 074 OPZ+ - </a:t>
            </a:r>
            <a:r>
              <a:rPr lang="cs-CZ" sz="2000" dirty="false">
                <a:hlinkClick r:id="rId4"/>
              </a:rPr>
              <a:t>www.esfcr.cz</a:t>
            </a:r>
            <a:endParaRPr lang="cs-CZ" sz="2000" dirty="false"/>
          </a:p>
          <a:p>
            <a:pPr marL="0" indent="0">
              <a:buNone/>
            </a:pPr>
            <a:endParaRPr lang="cs-CZ" sz="2000" dirty="false"/>
          </a:p>
          <a:p>
            <a:pPr marL="0" indent="0" fontAlgn="base" hangingPunct="false">
              <a:buNone/>
            </a:pPr>
            <a:endParaRPr lang="cs-CZ" sz="2000" dirty="false"/>
          </a:p>
          <a:p>
            <a:pPr marL="0" indent="0" fontAlgn="base" hangingPunct="false">
              <a:buNone/>
            </a:pPr>
            <a:r>
              <a:rPr lang="cs-CZ" sz="2000" dirty="false"/>
              <a:t> </a:t>
            </a:r>
          </a:p>
          <a:p>
            <a:pPr marL="0" indent="0" fontAlgn="base" hangingPunct="false">
              <a:buNone/>
            </a:pPr>
            <a:r>
              <a:rPr lang="cs-CZ" sz="2000" dirty="false"/>
              <a:t> </a:t>
            </a:r>
          </a:p>
          <a:p>
            <a:pPr fontAlgn="base" hangingPunct="false"/>
            <a:endParaRPr lang="cs-CZ" sz="2000" dirty="false"/>
          </a:p>
          <a:p>
            <a:pPr marL="414000" lvl="1" indent="0">
              <a:buNone/>
            </a:pP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4</a:t>
            </a:fld>
            <a:endParaRPr lang="cs-CZ" dirty="false"/>
          </a:p>
        </p:txBody>
      </p:sp>
    </p:spTree>
    <p:extLst>
      <p:ext uri="{BB962C8B-B14F-4D97-AF65-F5344CB8AC3E}">
        <p14:creationId xmlns:p14="http://schemas.microsoft.com/office/powerpoint/2010/main" val="1990791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37F5C2-7669-7580-EA85-692395B01F63}"/>
              </a:ext>
            </a:extLst>
          </p:cNvPr>
          <p:cNvSpPr>
            <a:spLocks noGrp="true"/>
          </p:cNvSpPr>
          <p:nvPr>
            <p:ph type="title"/>
          </p:nvPr>
        </p:nvSpPr>
        <p:spPr/>
        <p:txBody>
          <a:bodyPr/>
          <a:lstStyle/>
          <a:p>
            <a:r>
              <a:rPr lang="cs-CZ" dirty="false"/>
              <a:t>KLÍČOVÉ AKTIVITY</a:t>
            </a:r>
          </a:p>
        </p:txBody>
      </p:sp>
      <p:sp>
        <p:nvSpPr>
          <p:cNvPr id="3" name="Zástupný obsah 2">
            <a:extLst>
              <a:ext uri="{FF2B5EF4-FFF2-40B4-BE49-F238E27FC236}">
                <a16:creationId xmlns:a16="http://schemas.microsoft.com/office/drawing/2014/main" id="{EC058837-D7A8-56AD-D24D-B546F4CF03AF}"/>
              </a:ext>
            </a:extLst>
          </p:cNvPr>
          <p:cNvSpPr>
            <a:spLocks noGrp="true"/>
          </p:cNvSpPr>
          <p:nvPr>
            <p:ph idx="1"/>
          </p:nvPr>
        </p:nvSpPr>
        <p:spPr>
          <a:xfrm>
            <a:off x="540000" y="1916832"/>
            <a:ext cx="8064000" cy="3096344"/>
          </a:xfrm>
        </p:spPr>
        <p:txBody>
          <a:bodyPr/>
          <a:lstStyle/>
          <a:p>
            <a:pPr algn="ctr">
              <a:lnSpc>
                <a:spcPct val="150000"/>
              </a:lnSpc>
            </a:pPr>
            <a:r>
              <a:rPr lang="cs-CZ" sz="3200" cap="none" dirty="false">
                <a:latin typeface="Arial" panose="020B0604020202020204" pitchFamily="34" charset="0"/>
                <a:ea typeface="Calibri" panose="020F0502020204030204" pitchFamily="34" charset="0"/>
                <a:cs typeface="Times New Roman" panose="02020603050405020304" pitchFamily="18" charset="0"/>
              </a:rPr>
              <a:t>3. </a:t>
            </a:r>
            <a:r>
              <a:rPr lang="cs-CZ" sz="3200" b="true" dirty="false"/>
              <a:t>Podpora sdílené dlouhodobé péče </a:t>
            </a:r>
            <a:br>
              <a:rPr lang="cs-CZ" sz="3200" b="true" dirty="false"/>
            </a:br>
            <a:r>
              <a:rPr lang="cs-CZ" sz="3200" b="true" dirty="false"/>
              <a:t>v přirozeném sociálním prostředí, včetně paliativní/hospicové péče, </a:t>
            </a:r>
            <a:r>
              <a:rPr lang="cs-CZ" sz="3200" b="true" dirty="false" err="true"/>
              <a:t>homesharingu</a:t>
            </a:r>
            <a:r>
              <a:rPr lang="cs-CZ" sz="3200" b="true" dirty="false"/>
              <a:t> a dalších forem sdílené péče a vybraných typů souvisejících sociálních služeb</a:t>
            </a:r>
            <a:endParaRPr lang="cs-CZ" sz="3200" b="true" kern="0" dirty="false">
              <a:solidFill>
                <a:schemeClr val="accent1"/>
              </a:solidFill>
              <a:latin typeface="Arial" panose="020B0604020202020204" pitchFamily="34" charset="0"/>
              <a:ea typeface="+mj-ea"/>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F9479A73-515D-8F50-A1C1-4560F1303CFC}"/>
              </a:ext>
            </a:extLst>
          </p:cNvPr>
          <p:cNvSpPr>
            <a:spLocks noGrp="true"/>
          </p:cNvSpPr>
          <p:nvPr>
            <p:ph type="sldNum" sz="quarter" idx="12"/>
          </p:nvPr>
        </p:nvSpPr>
        <p:spPr/>
        <p:txBody>
          <a:bodyPr/>
          <a:lstStyle/>
          <a:p>
            <a:fld id="{479BF083-4774-43B1-9AB0-5CC1AC5DD8EE}" type="slidenum">
              <a:rPr lang="cs-CZ" smtClean="false"/>
              <a:pPr/>
              <a:t>40</a:t>
            </a:fld>
            <a:endParaRPr lang="cs-CZ" dirty="false"/>
          </a:p>
        </p:txBody>
      </p:sp>
    </p:spTree>
    <p:extLst>
      <p:ext uri="{BB962C8B-B14F-4D97-AF65-F5344CB8AC3E}">
        <p14:creationId xmlns:p14="http://schemas.microsoft.com/office/powerpoint/2010/main" val="1988785100"/>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340768"/>
            <a:ext cx="8252398" cy="5235120"/>
          </a:xfrm>
        </p:spPr>
        <p:txBody>
          <a:bodyPr/>
          <a:lstStyle/>
          <a:p>
            <a:pPr marL="0" indent="0">
              <a:buNone/>
            </a:pPr>
            <a:r>
              <a:rPr lang="cs-CZ" b="true" dirty="false"/>
              <a:t>Příklady aktivit: </a:t>
            </a:r>
          </a:p>
          <a:p>
            <a:r>
              <a:rPr lang="cs-CZ" dirty="false"/>
              <a:t>edukace a nácvik dovedností v oblasti péče o osobu závislou na péči, doprovázení a podpora pečujících osob,  poradenství, terapie, spirituální podpora pro rodinné příslušníky a další blízké a pečující osoby, koordinace při zajištění péče o osobu závislou na péči</a:t>
            </a:r>
          </a:p>
          <a:p>
            <a:r>
              <a:rPr lang="cs-CZ" dirty="false"/>
              <a:t>podpora paliativní/hospicové péče v přirozeném sociálním prostředí klienta</a:t>
            </a:r>
          </a:p>
          <a:p>
            <a:r>
              <a:rPr lang="cs-CZ" dirty="false"/>
              <a:t>zapůjčování kompenzačních a </a:t>
            </a:r>
            <a:r>
              <a:rPr lang="cs-CZ" dirty="false" err="true"/>
              <a:t>asistivních</a:t>
            </a:r>
            <a:r>
              <a:rPr lang="cs-CZ" dirty="false"/>
              <a:t> pomůcek usnadňujících péči v domácím prostředí</a:t>
            </a:r>
          </a:p>
          <a:p>
            <a:pPr algn="just">
              <a:spcBef>
                <a:spcPts val="300"/>
              </a:spcBef>
              <a:spcAft>
                <a:spcPts val="300"/>
              </a:spcAft>
            </a:pPr>
            <a:endParaRPr lang="cs-CZ" sz="1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2000" b="true"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41</a:t>
            </a:fld>
            <a:endParaRPr lang="cs-CZ" dirty="false"/>
          </a:p>
        </p:txBody>
      </p:sp>
    </p:spTree>
    <p:extLst>
      <p:ext uri="{BB962C8B-B14F-4D97-AF65-F5344CB8AC3E}">
        <p14:creationId xmlns:p14="http://schemas.microsoft.com/office/powerpoint/2010/main" val="747338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628800"/>
            <a:ext cx="8252398" cy="4947088"/>
          </a:xfrm>
        </p:spPr>
        <p:txBody>
          <a:bodyPr/>
          <a:lstStyle/>
          <a:p>
            <a:r>
              <a:rPr lang="cs-CZ" sz="2400" dirty="false"/>
              <a:t>podpora sdílené péče prostřednictvím systému podpory rodin dětí a dospělých s intelektovým znevýhodněním – </a:t>
            </a:r>
            <a:r>
              <a:rPr lang="cs-CZ" sz="2400" dirty="false" err="true"/>
              <a:t>homesharing</a:t>
            </a:r>
            <a:endParaRPr lang="cs-CZ" sz="2400" dirty="false"/>
          </a:p>
          <a:p>
            <a:r>
              <a:rPr lang="cs-CZ" sz="2400" dirty="false"/>
              <a:t>další inovativní formy sdílené péče mimo </a:t>
            </a:r>
            <a:r>
              <a:rPr lang="cs-CZ" sz="2400" dirty="false" err="true"/>
              <a:t>homesharing</a:t>
            </a:r>
            <a:endParaRPr lang="cs-CZ" sz="2400" dirty="false"/>
          </a:p>
          <a:p>
            <a:r>
              <a:rPr lang="cs-CZ" sz="2400" dirty="false"/>
              <a:t>podpora sociálních služeb – podpora rozvoje a prokazatelné navýšení kapacity poskytovaných sociálních služeb, případně vznik nových sociálních služeb, a to pouze služby – odborné sociální poradenství (§ 37 zákona o sociálních službách), odlehčovací služby (§ 44), pečovatelská služba – pouze terénní forma (§ 40), denní stacionáře (§ 46) a raná péče (§ 54). </a:t>
            </a:r>
          </a:p>
          <a:p>
            <a:pPr algn="just">
              <a:spcBef>
                <a:spcPts val="300"/>
              </a:spcBef>
              <a:spcAft>
                <a:spcPts val="300"/>
              </a:spcAft>
            </a:pPr>
            <a:endParaRPr lang="cs-CZ" sz="2000" dirty="false"/>
          </a:p>
          <a:p>
            <a:pPr algn="just">
              <a:spcBef>
                <a:spcPts val="300"/>
              </a:spcBef>
              <a:spcAft>
                <a:spcPts val="300"/>
              </a:spcAft>
            </a:pPr>
            <a:endParaRPr lang="cs-CZ" sz="1800" b="true" kern="0" dirty="false">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2000" b="true"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3153570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4798DA-C17B-D771-2CBA-69AF477AFA5E}"/>
              </a:ext>
            </a:extLst>
          </p:cNvPr>
          <p:cNvSpPr>
            <a:spLocks noGrp="true"/>
          </p:cNvSpPr>
          <p:nvPr>
            <p:ph type="title"/>
          </p:nvPr>
        </p:nvSpPr>
        <p:spPr/>
        <p:txBody>
          <a:bodyPr/>
          <a:lstStyle/>
          <a:p>
            <a:r>
              <a:rPr lang="cs-CZ" sz="2800" dirty="false"/>
              <a:t>3. podpora sdílené a neformální péče</a:t>
            </a:r>
          </a:p>
        </p:txBody>
      </p:sp>
      <p:sp>
        <p:nvSpPr>
          <p:cNvPr id="3" name="Zástupný obsah 2">
            <a:extLst>
              <a:ext uri="{FF2B5EF4-FFF2-40B4-BE49-F238E27FC236}">
                <a16:creationId xmlns:a16="http://schemas.microsoft.com/office/drawing/2014/main" id="{73101623-0710-612C-0E4B-B654D9F3A370}"/>
              </a:ext>
            </a:extLst>
          </p:cNvPr>
          <p:cNvSpPr>
            <a:spLocks noGrp="true"/>
          </p:cNvSpPr>
          <p:nvPr>
            <p:ph idx="1"/>
          </p:nvPr>
        </p:nvSpPr>
        <p:spPr>
          <a:xfrm>
            <a:off x="540000" y="1484784"/>
            <a:ext cx="8064000" cy="4635216"/>
          </a:xfrm>
        </p:spPr>
        <p:txBody>
          <a:bodyPr/>
          <a:lstStyle/>
          <a:p>
            <a:r>
              <a:rPr lang="cs-CZ" dirty="false"/>
              <a:t>aktivity zaměřené na neformální a sdílenou péči na úrovni obcí směřující k podpoře spolupráce místní samosprávy a organizací v daném území, které působí v oblasti péče o osobu závislou na péči</a:t>
            </a:r>
          </a:p>
          <a:p>
            <a:r>
              <a:rPr lang="cs-CZ" dirty="false"/>
              <a:t>doplňkově podpora odborných pracovníků poskytovatelů těchto služeb (supervize, vzdělávání, duševní hygiena a prevence vyhoření atd.)</a:t>
            </a:r>
          </a:p>
          <a:p>
            <a:r>
              <a:rPr lang="cs-CZ" dirty="false"/>
              <a:t>doplňkově mezioborová spolupráce, síťování, výměna zkušeností a přenos dobré praxe v oblasti neformální a sdílené péče, osvětové a informační aktivity </a:t>
            </a:r>
          </a:p>
          <a:p>
            <a:r>
              <a:rPr lang="cs-CZ" dirty="false"/>
              <a:t>doplňkově spolupráce na komunitním plánování sociálních služeb </a:t>
            </a:r>
          </a:p>
          <a:p>
            <a:endParaRPr lang="cs-CZ" dirty="false"/>
          </a:p>
        </p:txBody>
      </p:sp>
      <p:sp>
        <p:nvSpPr>
          <p:cNvPr id="4" name="Zástupný symbol pro číslo snímku 3">
            <a:extLst>
              <a:ext uri="{FF2B5EF4-FFF2-40B4-BE49-F238E27FC236}">
                <a16:creationId xmlns:a16="http://schemas.microsoft.com/office/drawing/2014/main" id="{C55FAD2D-94FF-BA42-F036-F6EB1BB5A1A2}"/>
              </a:ext>
            </a:extLst>
          </p:cNvPr>
          <p:cNvSpPr>
            <a:spLocks noGrp="true"/>
          </p:cNvSpPr>
          <p:nvPr>
            <p:ph type="sldNum" sz="quarter" idx="12"/>
          </p:nvPr>
        </p:nvSpPr>
        <p:spPr/>
        <p:txBody>
          <a:bodyPr/>
          <a:lstStyle/>
          <a:p>
            <a:fld id="{479BF083-4774-43B1-9AB0-5CC1AC5DD8EE}" type="slidenum">
              <a:rPr lang="cs-CZ" smtClean="false"/>
              <a:pPr/>
              <a:t>43</a:t>
            </a:fld>
            <a:endParaRPr lang="cs-CZ" dirty="false"/>
          </a:p>
        </p:txBody>
      </p:sp>
    </p:spTree>
    <p:extLst>
      <p:ext uri="{BB962C8B-B14F-4D97-AF65-F5344CB8AC3E}">
        <p14:creationId xmlns:p14="http://schemas.microsoft.com/office/powerpoint/2010/main" val="267971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450000" y="44624"/>
            <a:ext cx="8424000" cy="1080000"/>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450000" y="908720"/>
            <a:ext cx="8190000" cy="5483768"/>
          </a:xfrm>
        </p:spPr>
        <p:txBody>
          <a:bodyPr/>
          <a:lstStyle/>
          <a:p>
            <a:pPr algn="just">
              <a:spcBef>
                <a:spcPts val="300"/>
              </a:spcBef>
              <a:spcAft>
                <a:spcPts val="300"/>
              </a:spcAft>
            </a:pPr>
            <a:endParaRPr lang="cs-CZ" sz="2000" dirty="false"/>
          </a:p>
          <a:p>
            <a:pPr marL="0" indent="0" algn="just">
              <a:spcBef>
                <a:spcPts val="300"/>
              </a:spcBef>
              <a:spcAft>
                <a:spcPts val="300"/>
              </a:spcAft>
              <a:buNone/>
            </a:pPr>
            <a:r>
              <a:rPr lang="cs-CZ" sz="2000" b="true" dirty="false"/>
              <a:t>Specifické podmínky pro sdílenou a neformální péči</a:t>
            </a:r>
          </a:p>
          <a:p>
            <a:r>
              <a:rPr lang="cs-CZ" sz="2000" dirty="false"/>
              <a:t>součástí zapůjčení kompenzační či </a:t>
            </a:r>
            <a:r>
              <a:rPr lang="cs-CZ" sz="2000" dirty="false" err="true"/>
              <a:t>asistivní</a:t>
            </a:r>
            <a:r>
              <a:rPr lang="cs-CZ" sz="2000" dirty="false"/>
              <a:t> pomůcky musí být zaučení manipulace s pomůckou </a:t>
            </a:r>
          </a:p>
          <a:p>
            <a:r>
              <a:rPr lang="cs-CZ" sz="2000" b="true" dirty="false"/>
              <a:t>na zakoupení kompenzačních a </a:t>
            </a:r>
            <a:r>
              <a:rPr lang="cs-CZ" sz="2000" b="true" dirty="false" err="true"/>
              <a:t>asistivních</a:t>
            </a:r>
            <a:r>
              <a:rPr lang="cs-CZ" sz="2000" b="true" dirty="false"/>
              <a:t> pomůcek se může vztahovat veřejná podpora/podpora de minimis; před vydáním právního aktu je nutné předložit ŘO OPZ+ vyčíslení podpory de minimis</a:t>
            </a:r>
          </a:p>
          <a:p>
            <a:r>
              <a:rPr lang="cs-CZ" sz="2000" dirty="false"/>
              <a:t>subjekty, které chtějí získat finanční podporu stávajícího </a:t>
            </a:r>
            <a:r>
              <a:rPr lang="cs-CZ" sz="2000" dirty="false" err="true"/>
              <a:t>homesharingu</a:t>
            </a:r>
            <a:r>
              <a:rPr lang="cs-CZ" sz="2000" dirty="false"/>
              <a:t> nebo zavádět </a:t>
            </a:r>
            <a:r>
              <a:rPr lang="cs-CZ" sz="2000" dirty="false" err="true"/>
              <a:t>homesharing</a:t>
            </a:r>
            <a:r>
              <a:rPr lang="cs-CZ" sz="2000" dirty="false"/>
              <a:t> nově, musí vždy vycházet z metodiky </a:t>
            </a:r>
            <a:r>
              <a:rPr lang="cs-CZ" sz="2000" dirty="false" err="true"/>
              <a:t>homesharingu</a:t>
            </a:r>
            <a:r>
              <a:rPr lang="cs-CZ" sz="2000" dirty="false"/>
              <a:t> a dodržet základní principy</a:t>
            </a:r>
          </a:p>
          <a:p>
            <a:r>
              <a:rPr lang="cs-CZ" sz="2000" dirty="false"/>
              <a:t>v případě podpory dalších forem sdílené péče mimo </a:t>
            </a:r>
            <a:r>
              <a:rPr lang="cs-CZ" sz="2000" dirty="false" err="true"/>
              <a:t>homesharing</a:t>
            </a:r>
            <a:r>
              <a:rPr lang="cs-CZ" sz="2000" dirty="false"/>
              <a:t> musí být součástí projektu vždy práce s neformálním pečujícím  </a:t>
            </a:r>
          </a:p>
          <a:p>
            <a:pPr marL="0" indent="0" algn="just">
              <a:spcBef>
                <a:spcPts val="300"/>
              </a:spcBef>
              <a:spcAft>
                <a:spcPts val="300"/>
              </a:spcAft>
              <a:buNone/>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44</a:t>
            </a:fld>
            <a:endParaRPr lang="cs-CZ" dirty="false"/>
          </a:p>
        </p:txBody>
      </p:sp>
    </p:spTree>
    <p:extLst>
      <p:ext uri="{BB962C8B-B14F-4D97-AF65-F5344CB8AC3E}">
        <p14:creationId xmlns:p14="http://schemas.microsoft.com/office/powerpoint/2010/main" val="903981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980728"/>
            <a:ext cx="8244000" cy="5535272"/>
          </a:xfrm>
        </p:spPr>
        <p:txBody>
          <a:bodyPr/>
          <a:lstStyle/>
          <a:p>
            <a:pPr algn="just">
              <a:spcBef>
                <a:spcPts val="300"/>
              </a:spcBef>
              <a:spcAft>
                <a:spcPts val="300"/>
              </a:spcAft>
            </a:pPr>
            <a:endParaRPr lang="cs-CZ" sz="2000" dirty="false"/>
          </a:p>
          <a:p>
            <a:r>
              <a:rPr lang="cs-CZ" sz="2000" dirty="false"/>
              <a:t>poskytování sociálních služeb se řídí zákonem č. 108/2006 Sb., o sociálních službách, ve znění pozdějších předpisů, nezbytné je zařazení sociální služby do krajské sítě sociálních služeb a předložení Pověření k poskytování sociální služby</a:t>
            </a:r>
          </a:p>
          <a:p>
            <a:r>
              <a:rPr lang="cs-CZ" sz="2000" dirty="false"/>
              <a:t> výdaje na zajištění profesního (odborného/průběžného) vzdělávání a supervize realizačního týmu hradí příjemce z paušálních výdajů</a:t>
            </a:r>
          </a:p>
          <a:p>
            <a:r>
              <a:rPr lang="cs-CZ" sz="2000" dirty="false"/>
              <a:t>v případě, že žadatel plánuje realizovat vzdělávání a supervize pracovníků poskytujících sociální služby dle zákona č. 108/2006 Sb., o sociálních službách, je žadatel povinen toto vzdělávání realizačního týmu detailně popsat v žádosti o podporu v samostatné klíčové aktivitě; </a:t>
            </a:r>
            <a:r>
              <a:rPr lang="cs-CZ" sz="2000" b="true" dirty="false"/>
              <a:t>na toto vzdělávání se může vztahovat veřejná podpora/podpora de minimis/vyrovnávací platba. </a:t>
            </a:r>
          </a:p>
          <a:p>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algn="just">
              <a:spcBef>
                <a:spcPts val="300"/>
              </a:spcBef>
              <a:spcAft>
                <a:spcPts val="300"/>
              </a:spcAft>
            </a:pPr>
            <a:endParaRPr lang="cs-CZ" sz="2000"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1111572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800" dirty="false">
                <a:ea typeface="Calibri" panose="020F0502020204030204" pitchFamily="34" charset="0"/>
              </a:rPr>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484784"/>
            <a:ext cx="8244000" cy="5555776"/>
          </a:xfrm>
        </p:spPr>
        <p:txBody>
          <a:bodyPr/>
          <a:lstStyle/>
          <a:p>
            <a:pPr algn="just">
              <a:spcBef>
                <a:spcPts val="300"/>
              </a:spcBef>
              <a:spcAft>
                <a:spcPts val="300"/>
              </a:spcAft>
            </a:pPr>
            <a:endParaRPr lang="cs-CZ" sz="2000" dirty="false"/>
          </a:p>
          <a:p>
            <a:pPr marL="0" indent="0" algn="just">
              <a:spcBef>
                <a:spcPts val="300"/>
              </a:spcBef>
              <a:spcAft>
                <a:spcPts val="300"/>
              </a:spcAft>
              <a:buNone/>
            </a:pPr>
            <a:r>
              <a:rPr lang="cs-CZ" b="true" dirty="false">
                <a:solidFill>
                  <a:srgbClr val="FF0000"/>
                </a:solidFill>
              </a:rPr>
              <a:t>V rámci podpory sdílené a neformální péče nebude podporováno</a:t>
            </a:r>
          </a:p>
          <a:p>
            <a:pPr lvl="0">
              <a:buFont typeface="Wingdings" panose="05000000000000000000" pitchFamily="2" charset="2"/>
              <a:buChar char=""/>
            </a:pPr>
            <a:r>
              <a:rPr lang="cs-CZ" sz="2400" dirty="false"/>
              <a:t>činnosti hrazené zdravotními pojišťovnami</a:t>
            </a: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1689685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800" dirty="false">
                <a:ea typeface="Calibri" panose="020F0502020204030204" pitchFamily="34" charset="0"/>
              </a:rPr>
            </a:br>
            <a:r>
              <a:rPr lang="cs-CZ" sz="2800" dirty="false">
                <a:ea typeface="Calibri" panose="020F0502020204030204" pitchFamily="34" charset="0"/>
              </a:rPr>
              <a:t>3. podpora sdílené a neformální péče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086872"/>
            <a:ext cx="8244000" cy="5305616"/>
          </a:xfrm>
        </p:spPr>
        <p:txBody>
          <a:bodyPr/>
          <a:lstStyle/>
          <a:p>
            <a:pPr algn="just">
              <a:spcBef>
                <a:spcPts val="300"/>
              </a:spcBef>
              <a:spcAft>
                <a:spcPts val="300"/>
              </a:spcAft>
            </a:pPr>
            <a:endParaRPr lang="cs-CZ" sz="2000" dirty="false"/>
          </a:p>
          <a:p>
            <a:pPr marL="0" indent="0">
              <a:buNone/>
            </a:pPr>
            <a:r>
              <a:rPr lang="cs-CZ" b="true" dirty="false"/>
              <a:t>Relevantní pracovní pozice</a:t>
            </a:r>
          </a:p>
          <a:p>
            <a:pPr>
              <a:buFont typeface="Wingdings" panose="05000000000000000000" pitchFamily="2" charset="2"/>
              <a:buChar char=""/>
            </a:pPr>
            <a:r>
              <a:rPr lang="cs-CZ" sz="2000" dirty="false"/>
              <a:t>Sociální pracovník/ terénní sociální pracovník </a:t>
            </a:r>
          </a:p>
          <a:p>
            <a:pPr>
              <a:buFont typeface="Wingdings" panose="05000000000000000000" pitchFamily="2" charset="2"/>
              <a:buChar char=""/>
            </a:pPr>
            <a:r>
              <a:rPr lang="cs-CZ" sz="2000" dirty="false"/>
              <a:t>Pracovník v sociálních službách </a:t>
            </a:r>
          </a:p>
          <a:p>
            <a:pPr>
              <a:buFont typeface="Wingdings" panose="05000000000000000000" pitchFamily="2" charset="2"/>
              <a:buChar char=""/>
            </a:pPr>
            <a:r>
              <a:rPr lang="cs-CZ" sz="2000" dirty="false"/>
              <a:t>Garant sociální práce </a:t>
            </a:r>
          </a:p>
          <a:p>
            <a:pPr>
              <a:buFont typeface="Wingdings" panose="05000000000000000000" pitchFamily="2" charset="2"/>
              <a:buChar char=""/>
            </a:pPr>
            <a:r>
              <a:rPr lang="cs-CZ" sz="2000" dirty="false"/>
              <a:t>Case manager - případový (sociální) pracovník </a:t>
            </a:r>
          </a:p>
          <a:p>
            <a:pPr>
              <a:buFont typeface="Wingdings" panose="05000000000000000000" pitchFamily="2" charset="2"/>
              <a:buChar char=""/>
            </a:pPr>
            <a:r>
              <a:rPr lang="cs-CZ" sz="2000" dirty="false"/>
              <a:t>Metodik pro práci s cílovými skupinami </a:t>
            </a:r>
          </a:p>
          <a:p>
            <a:pPr>
              <a:buFont typeface="Wingdings" panose="05000000000000000000" pitchFamily="2" charset="2"/>
              <a:buChar char=""/>
            </a:pPr>
            <a:r>
              <a:rPr lang="cs-CZ" sz="2000" dirty="false"/>
              <a:t>Peer pracovník/ peer asistent/ pomocný pracovník z řad cílové skupiny </a:t>
            </a:r>
          </a:p>
          <a:p>
            <a:pPr marL="0" indent="0">
              <a:buNone/>
            </a:pPr>
            <a:endParaRPr lang="cs-CZ" sz="2000" dirty="false"/>
          </a:p>
          <a:p>
            <a:pPr algn="just">
              <a:spcBef>
                <a:spcPts val="300"/>
              </a:spcBef>
              <a:spcAft>
                <a:spcPts val="300"/>
              </a:spcAft>
            </a:pPr>
            <a:endParaRPr lang="cs-CZ" sz="1800" b="true" kern="0" dirty="false">
              <a:solidFill>
                <a:srgbClr val="262626"/>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1800" b="true" kern="0" dirty="false">
              <a:solidFill>
                <a:srgbClr val="262626"/>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endParaRPr lang="cs-CZ" sz="2000" b="true" dirty="false"/>
          </a:p>
          <a:p>
            <a:pPr marL="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47</a:t>
            </a:fld>
            <a:endParaRPr lang="cs-CZ" dirty="false"/>
          </a:p>
        </p:txBody>
      </p:sp>
    </p:spTree>
    <p:extLst>
      <p:ext uri="{BB962C8B-B14F-4D97-AF65-F5344CB8AC3E}">
        <p14:creationId xmlns:p14="http://schemas.microsoft.com/office/powerpoint/2010/main" val="806532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37F5C2-7669-7580-EA85-692395B01F63}"/>
              </a:ext>
            </a:extLst>
          </p:cNvPr>
          <p:cNvSpPr>
            <a:spLocks noGrp="true"/>
          </p:cNvSpPr>
          <p:nvPr>
            <p:ph type="title"/>
          </p:nvPr>
        </p:nvSpPr>
        <p:spPr/>
        <p:txBody>
          <a:bodyPr/>
          <a:lstStyle/>
          <a:p>
            <a:r>
              <a:rPr lang="cs-CZ" dirty="false"/>
              <a:t>KLÍČOVÉ AKTIVITY</a:t>
            </a:r>
          </a:p>
        </p:txBody>
      </p:sp>
      <p:sp>
        <p:nvSpPr>
          <p:cNvPr id="3" name="Zástupný obsah 2">
            <a:extLst>
              <a:ext uri="{FF2B5EF4-FFF2-40B4-BE49-F238E27FC236}">
                <a16:creationId xmlns:a16="http://schemas.microsoft.com/office/drawing/2014/main" id="{EC058837-D7A8-56AD-D24D-B546F4CF03AF}"/>
              </a:ext>
            </a:extLst>
          </p:cNvPr>
          <p:cNvSpPr>
            <a:spLocks noGrp="true"/>
          </p:cNvSpPr>
          <p:nvPr>
            <p:ph idx="1"/>
          </p:nvPr>
        </p:nvSpPr>
        <p:spPr>
          <a:xfrm>
            <a:off x="540000" y="1916832"/>
            <a:ext cx="8064000" cy="3096344"/>
          </a:xfrm>
        </p:spPr>
        <p:txBody>
          <a:bodyPr/>
          <a:lstStyle/>
          <a:p>
            <a:pPr algn="ctr">
              <a:lnSpc>
                <a:spcPct val="150000"/>
              </a:lnSpc>
            </a:pPr>
            <a:r>
              <a:rPr lang="cs-CZ" sz="3200" b="true" cap="none" dirty="false">
                <a:effectLst/>
                <a:latin typeface="Arial" panose="020B0604020202020204" pitchFamily="34" charset="0"/>
                <a:ea typeface="Times New Roman" panose="02020603050405020304" pitchFamily="18" charset="0"/>
                <a:cs typeface="Times New Roman" panose="02020603050405020304" pitchFamily="18" charset="0"/>
              </a:rPr>
              <a:t>4. </a:t>
            </a:r>
            <a:r>
              <a:rPr lang="cs-CZ" sz="3200" b="true" cap="none" dirty="false">
                <a:latin typeface="Arial" panose="020B0604020202020204" pitchFamily="34" charset="0"/>
                <a:cs typeface="Times New Roman" panose="02020603050405020304" pitchFamily="18" charset="0"/>
              </a:rPr>
              <a:t>PODPORA AKTIVIT SMĚŘUJÍCÍCH     K ROZVOJI </a:t>
            </a:r>
            <a:br>
              <a:rPr lang="cs-CZ" sz="3200" b="true" cap="none" dirty="false">
                <a:latin typeface="Arial" panose="020B0604020202020204" pitchFamily="34" charset="0"/>
                <a:cs typeface="Times New Roman" panose="02020603050405020304" pitchFamily="18" charset="0"/>
              </a:rPr>
            </a:br>
            <a:r>
              <a:rPr lang="cs-CZ" sz="3200" b="true" cap="none" dirty="false">
                <a:latin typeface="Arial" panose="020B0604020202020204" pitchFamily="34" charset="0"/>
                <a:cs typeface="Times New Roman" panose="02020603050405020304" pitchFamily="18" charset="0"/>
              </a:rPr>
              <a:t>A POSILOVÁNÍ RODINNÝCH                  A KOMUNITNÍCH VAZEB</a:t>
            </a:r>
            <a:endParaRPr lang="cs-CZ" sz="3200" b="true" kern="0" dirty="false">
              <a:solidFill>
                <a:schemeClr val="accent1"/>
              </a:solidFill>
              <a:latin typeface="Arial" panose="020B0604020202020204" pitchFamily="34" charset="0"/>
              <a:ea typeface="+mj-ea"/>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F9479A73-515D-8F50-A1C1-4560F1303CFC}"/>
              </a:ext>
            </a:extLst>
          </p:cNvPr>
          <p:cNvSpPr>
            <a:spLocks noGrp="true"/>
          </p:cNvSpPr>
          <p:nvPr>
            <p:ph type="sldNum" sz="quarter" idx="12"/>
          </p:nvPr>
        </p:nvSpPr>
        <p:spPr/>
        <p:txBody>
          <a:bodyPr/>
          <a:lstStyle/>
          <a:p>
            <a:endParaRPr lang="cs-CZ" dirty="false"/>
          </a:p>
        </p:txBody>
      </p:sp>
    </p:spTree>
    <p:extLst>
      <p:ext uri="{BB962C8B-B14F-4D97-AF65-F5344CB8AC3E}">
        <p14:creationId xmlns:p14="http://schemas.microsoft.com/office/powerpoint/2010/main" val="3088684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800" dirty="false">
                <a:ea typeface="Calibri" panose="020F0502020204030204" pitchFamily="34" charset="0"/>
              </a:rPr>
            </a:br>
            <a:r>
              <a:rPr lang="cs-CZ" sz="2800" cap="none" dirty="false">
                <a:effectLst/>
                <a:latin typeface="Arial" panose="020B0604020202020204" pitchFamily="34" charset="0"/>
                <a:ea typeface="Times New Roman" panose="02020603050405020304" pitchFamily="18" charset="0"/>
                <a:cs typeface="Times New Roman" panose="02020603050405020304" pitchFamily="18" charset="0"/>
              </a:rPr>
              <a:t>4. </a:t>
            </a:r>
            <a:r>
              <a:rPr lang="cs-CZ" sz="2800" cap="none" dirty="false">
                <a:latin typeface="Arial" panose="020B0604020202020204" pitchFamily="34" charset="0"/>
                <a:cs typeface="Times New Roman" panose="02020603050405020304" pitchFamily="18" charset="0"/>
              </a:rPr>
              <a:t>Podpora aktivit směřujících k rozvoji a posilování rodinných a komunitních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340768"/>
            <a:ext cx="8244000" cy="4824536"/>
          </a:xfrm>
        </p:spPr>
        <p:txBody>
          <a:bodyPr/>
          <a:lstStyle/>
          <a:p>
            <a:pPr marL="0" indent="0" algn="just">
              <a:spcBef>
                <a:spcPts val="300"/>
              </a:spcBef>
              <a:spcAft>
                <a:spcPts val="300"/>
              </a:spcAft>
              <a:buNone/>
            </a:pPr>
            <a:endParaRPr lang="cs-CZ" sz="2000" dirty="false"/>
          </a:p>
          <a:p>
            <a:pPr algn="just"/>
            <a:r>
              <a:rPr lang="cs-CZ" sz="2400" dirty="false"/>
              <a:t>Důraz je kladen na rozvoj a posilování prvků svépomoci, vzájemné pomoci, sousedské výpomoci, rozvoj dobrovolnictví a mezigenerační výměny a výpomoci na komunitní úrovni. Podporované aktivity působí preventivně proti sociálnímu vyloučení a ohrožení rodin </a:t>
            </a:r>
            <a:br>
              <a:rPr lang="cs-CZ" sz="2400" dirty="false"/>
            </a:br>
            <a:r>
              <a:rPr lang="cs-CZ" sz="2400" dirty="false"/>
              <a:t>a komunit</a:t>
            </a:r>
          </a:p>
          <a:p>
            <a:pPr algn="just"/>
            <a:r>
              <a:rPr lang="cs-CZ" sz="2400" dirty="false"/>
              <a:t>Aktivita může navazovat na komunitní práci </a:t>
            </a:r>
          </a:p>
          <a:p>
            <a:pPr algn="just">
              <a:spcBef>
                <a:spcPts val="300"/>
              </a:spcBef>
              <a:spcAft>
                <a:spcPts val="3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220277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179512" y="0"/>
            <a:ext cx="8964488" cy="1080000"/>
          </a:xfrm>
        </p:spPr>
        <p:txBody>
          <a:bodyPr/>
          <a:lstStyle/>
          <a:p>
            <a:r>
              <a:rPr lang="pl-PL" sz="2800" dirty="false"/>
              <a:t>Představení výzVY</a:t>
            </a:r>
            <a:endParaRPr lang="cs-CZ" sz="2800" cap="none" dirty="false"/>
          </a:p>
        </p:txBody>
      </p:sp>
      <p:sp>
        <p:nvSpPr>
          <p:cNvPr id="3" name="Zástupný symbol pro obsah 2"/>
          <p:cNvSpPr>
            <a:spLocks noGrp="true"/>
          </p:cNvSpPr>
          <p:nvPr>
            <p:ph idx="1"/>
          </p:nvPr>
        </p:nvSpPr>
        <p:spPr>
          <a:xfrm>
            <a:off x="179512" y="1196752"/>
            <a:ext cx="8784976" cy="5544616"/>
          </a:xfrm>
        </p:spPr>
        <p:txBody>
          <a:bodyPr/>
          <a:lstStyle/>
          <a:p>
            <a:pPr marL="0" indent="0">
              <a:buNone/>
            </a:pPr>
            <a:endParaRPr lang="cs-CZ" sz="2000" b="true" dirty="false"/>
          </a:p>
          <a:p>
            <a:pPr marL="0" indent="0">
              <a:buNone/>
            </a:pPr>
            <a:r>
              <a:rPr lang="cs-CZ" sz="2000" dirty="false"/>
              <a:t>Vyhlášení výzvy: 7. ledna 2025</a:t>
            </a:r>
          </a:p>
          <a:p>
            <a:pPr marL="0" indent="0">
              <a:buNone/>
            </a:pPr>
            <a:r>
              <a:rPr lang="cs-CZ" sz="2000" b="true" dirty="false"/>
              <a:t>Příjem projektových žádostí od: 22. ledna 2025, 12:00 hodin</a:t>
            </a:r>
          </a:p>
          <a:p>
            <a:pPr marL="0" indent="0">
              <a:buNone/>
            </a:pPr>
            <a:r>
              <a:rPr lang="cs-CZ" sz="2000" b="true" dirty="false"/>
              <a:t>Ukončení příjmu projektových žádostí: 18. března 2025, 12:00 hodin </a:t>
            </a:r>
          </a:p>
          <a:p>
            <a:pPr marL="0" indent="0" fontAlgn="base">
              <a:buNone/>
            </a:pPr>
            <a:r>
              <a:rPr lang="cs-CZ" sz="2000" dirty="false"/>
              <a:t>Maximální délka realizace projektu: </a:t>
            </a:r>
            <a:r>
              <a:rPr lang="cs-CZ" sz="2000" b="true" dirty="false"/>
              <a:t>36 měsíců</a:t>
            </a:r>
          </a:p>
          <a:p>
            <a:pPr marL="0" indent="0" fontAlgn="base">
              <a:buNone/>
            </a:pPr>
            <a:r>
              <a:rPr lang="cs-CZ" sz="2000" dirty="false"/>
              <a:t>Nejzazší datum pro ukončení fyzické realizace projektu:  </a:t>
            </a:r>
            <a:r>
              <a:rPr lang="cs-CZ" sz="2000" b="true" dirty="false"/>
              <a:t>30. června 2028</a:t>
            </a:r>
          </a:p>
          <a:p>
            <a:pPr marL="0" indent="0" algn="just">
              <a:buNone/>
            </a:pPr>
            <a:endParaRPr lang="cs-CZ" sz="2000" dirty="false"/>
          </a:p>
          <a:p>
            <a:pPr marL="0" indent="0" algn="just">
              <a:buNone/>
            </a:pPr>
            <a:r>
              <a:rPr lang="cs-CZ" sz="2000" dirty="false"/>
              <a:t>Výzva je průběžná otevřená</a:t>
            </a:r>
          </a:p>
          <a:p>
            <a:pPr marL="0" indent="0" fontAlgn="base">
              <a:buNone/>
            </a:pPr>
            <a:endParaRPr lang="cs-CZ" sz="2000" b="true" dirty="false">
              <a:solidFill>
                <a:srgbClr val="FF0000"/>
              </a:solidFill>
            </a:endParaRPr>
          </a:p>
          <a:p>
            <a:pPr marL="0" indent="0" fontAlgn="base">
              <a:buNone/>
            </a:pPr>
            <a:endParaRPr lang="cs-CZ"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5</a:t>
            </a:fld>
            <a:endParaRPr lang="cs-CZ" dirty="false">
              <a:solidFill>
                <a:srgbClr val="084A8B"/>
              </a:solidFill>
            </a:endParaRPr>
          </a:p>
        </p:txBody>
      </p:sp>
      <p:pic>
        <p:nvPicPr>
          <p:cNvPr id="5" name="Grafický objekt 4" descr="Marketing se souvislou výplní">
            <a:extLst>
              <a:ext uri="{FF2B5EF4-FFF2-40B4-BE49-F238E27FC236}">
                <a16:creationId xmlns:a16="http://schemas.microsoft.com/office/drawing/2014/main" id="{6BB8CC21-CA52-ED7E-63DD-E5FE24A1E4C8}"/>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6216" y="4749052"/>
            <a:ext cx="1753344" cy="1753344"/>
          </a:xfrm>
          <a:prstGeom prst="rect">
            <a:avLst/>
          </a:prstGeom>
        </p:spPr>
      </p:pic>
    </p:spTree>
    <p:extLst>
      <p:ext uri="{BB962C8B-B14F-4D97-AF65-F5344CB8AC3E}">
        <p14:creationId xmlns:p14="http://schemas.microsoft.com/office/powerpoint/2010/main" val="2572305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387424"/>
            <a:ext cx="8424000" cy="2232248"/>
          </a:xfrm>
        </p:spPr>
        <p:txBody>
          <a:bodyPr/>
          <a:lstStyle/>
          <a:p>
            <a:r>
              <a:rPr lang="cs-CZ" sz="3200" cap="none" dirty="false">
                <a:effectLst/>
                <a:latin typeface="Arial" panose="020B0604020202020204" pitchFamily="34" charset="0"/>
                <a:ea typeface="Times New Roman" panose="02020603050405020304" pitchFamily="18" charset="0"/>
                <a:cs typeface="Times New Roman" panose="02020603050405020304" pitchFamily="18" charset="0"/>
              </a:rPr>
              <a:t>4. </a:t>
            </a:r>
            <a:r>
              <a:rPr lang="cs-CZ" sz="3200" cap="none" dirty="false">
                <a:latin typeface="Arial" panose="020B0604020202020204" pitchFamily="34" charset="0"/>
                <a:cs typeface="Times New Roman" panose="02020603050405020304" pitchFamily="18" charset="0"/>
              </a:rPr>
              <a:t>Podpora aktivit směřujících k rozvoji a posilování rodinných a komunitních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83482" y="1602364"/>
            <a:ext cx="8244000" cy="3986876"/>
          </a:xfrm>
        </p:spPr>
        <p:txBody>
          <a:bodyPr/>
          <a:lstStyle/>
          <a:p>
            <a:pPr marL="0" indent="0">
              <a:buNone/>
            </a:pPr>
            <a:r>
              <a:rPr lang="cs-CZ" dirty="false"/>
              <a:t>Příklady aktivit: </a:t>
            </a:r>
          </a:p>
          <a:p>
            <a:pPr algn="just"/>
            <a:r>
              <a:rPr lang="cs-CZ" dirty="false"/>
              <a:t>vrstevnická výpomoc a peer programy </a:t>
            </a:r>
          </a:p>
          <a:p>
            <a:pPr algn="just"/>
            <a:r>
              <a:rPr lang="cs-CZ" dirty="false"/>
              <a:t>komunitní dětské kluby, doprovody do škol, školek a na kroužky, podpora terapeutických volnočasových programů a sociálně-terapeutických pobytů pro ohrožené děti nebo děti se zdravotním postižením apod.</a:t>
            </a:r>
          </a:p>
          <a:p>
            <a:pPr algn="just"/>
            <a:r>
              <a:rPr lang="pt-BR" dirty="false"/>
              <a:t>podpora v aktivním zapojování se seniorů do života </a:t>
            </a:r>
            <a:br>
              <a:rPr lang="cs-CZ" dirty="false"/>
            </a:br>
            <a:r>
              <a:rPr lang="pt-BR" dirty="false"/>
              <a:t>v místní komunitě</a:t>
            </a:r>
            <a:endParaRPr lang="cs-CZ" dirty="false"/>
          </a:p>
          <a:p>
            <a:pPr algn="just"/>
            <a:r>
              <a:rPr lang="cs-CZ" dirty="false"/>
              <a:t>aktivity podporující zapojování cílových skupin do dobrovolnické činnosti a rozvoje komunitní péče</a:t>
            </a:r>
          </a:p>
          <a:p>
            <a:pPr marL="0" indent="0" algn="just">
              <a:spcBef>
                <a:spcPts val="300"/>
              </a:spcBef>
              <a:spcAft>
                <a:spcPts val="300"/>
              </a:spcAft>
              <a:buNone/>
            </a:pPr>
            <a:endParaRPr lang="cs-CZ" sz="20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50</a:t>
            </a:fld>
            <a:endParaRPr lang="cs-CZ" dirty="false"/>
          </a:p>
        </p:txBody>
      </p:sp>
    </p:spTree>
    <p:extLst>
      <p:ext uri="{BB962C8B-B14F-4D97-AF65-F5344CB8AC3E}">
        <p14:creationId xmlns:p14="http://schemas.microsoft.com/office/powerpoint/2010/main" val="1679586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1556792"/>
          </a:xfrm>
        </p:spPr>
        <p:txBody>
          <a:bodyPr/>
          <a:lstStyle/>
          <a:p>
            <a:r>
              <a:rPr lang="cs-CZ" sz="2800" cap="none" dirty="false">
                <a:effectLst/>
                <a:latin typeface="Arial" panose="020B0604020202020204" pitchFamily="34" charset="0"/>
                <a:ea typeface="Times New Roman" panose="02020603050405020304" pitchFamily="18" charset="0"/>
                <a:cs typeface="Times New Roman" panose="02020603050405020304" pitchFamily="18" charset="0"/>
              </a:rPr>
              <a:t>4. </a:t>
            </a:r>
            <a:r>
              <a:rPr lang="cs-CZ" sz="2800" cap="none" dirty="false">
                <a:latin typeface="Arial" panose="020B0604020202020204" pitchFamily="34" charset="0"/>
                <a:cs typeface="Times New Roman" panose="02020603050405020304" pitchFamily="18" charset="0"/>
              </a:rPr>
              <a:t>Podpora aktivit směřujících k rozvoji a posilování rodinných a komunitních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196752"/>
            <a:ext cx="8280000" cy="5195736"/>
          </a:xfrm>
        </p:spPr>
        <p:txBody>
          <a:bodyPr/>
          <a:lstStyle/>
          <a:p>
            <a:pPr algn="just">
              <a:spcBef>
                <a:spcPts val="300"/>
              </a:spcBef>
              <a:spcAft>
                <a:spcPts val="300"/>
              </a:spcAft>
            </a:pPr>
            <a:endParaRPr lang="cs-CZ" sz="2000" dirty="false"/>
          </a:p>
          <a:p>
            <a:pPr algn="just"/>
            <a:r>
              <a:rPr lang="cs-CZ" dirty="false"/>
              <a:t>komunitní projekty/aktivity propojující lidi s obdobnými problémy</a:t>
            </a:r>
          </a:p>
          <a:p>
            <a:pPr algn="just"/>
            <a:r>
              <a:rPr lang="cs-CZ" dirty="false"/>
              <a:t>kulturní/ multikulturní aktivity realizované komunitou</a:t>
            </a:r>
          </a:p>
          <a:p>
            <a:pPr algn="just"/>
            <a:r>
              <a:rPr lang="cs-CZ" dirty="false"/>
              <a:t>komunitní výchovně/ vzdělávací a edukační aktivity</a:t>
            </a:r>
          </a:p>
          <a:p>
            <a:pPr algn="just"/>
            <a:r>
              <a:rPr lang="cs-CZ" dirty="false"/>
              <a:t>environmentální aktivity</a:t>
            </a:r>
          </a:p>
          <a:p>
            <a:pPr algn="just"/>
            <a:r>
              <a:rPr lang="cs-CZ" dirty="false"/>
              <a:t>doplňkově osvětové akce na podporu rodiny a komunit pro veřejnost</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1374156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1556792"/>
          </a:xfrm>
        </p:spPr>
        <p:txBody>
          <a:bodyPr/>
          <a:lstStyle/>
          <a:p>
            <a:r>
              <a:rPr lang="cs-CZ" sz="2800" cap="none" dirty="false">
                <a:effectLst/>
                <a:latin typeface="Arial" panose="020B0604020202020204" pitchFamily="34" charset="0"/>
                <a:ea typeface="Times New Roman" panose="02020603050405020304" pitchFamily="18" charset="0"/>
                <a:cs typeface="Times New Roman" panose="02020603050405020304" pitchFamily="18" charset="0"/>
              </a:rPr>
              <a:t>4. </a:t>
            </a:r>
            <a:r>
              <a:rPr lang="cs-CZ" sz="2800" cap="none" dirty="false">
                <a:latin typeface="Arial" panose="020B0604020202020204" pitchFamily="34" charset="0"/>
                <a:cs typeface="Times New Roman" panose="02020603050405020304" pitchFamily="18" charset="0"/>
              </a:rPr>
              <a:t>Podpora aktivit směřujících k rozvoji a posilování rodinných a komunitních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196752"/>
            <a:ext cx="8280000" cy="5195736"/>
          </a:xfrm>
        </p:spPr>
        <p:txBody>
          <a:bodyPr/>
          <a:lstStyle/>
          <a:p>
            <a:pPr algn="just">
              <a:spcBef>
                <a:spcPts val="300"/>
              </a:spcBef>
              <a:spcAft>
                <a:spcPts val="300"/>
              </a:spcAft>
            </a:pPr>
            <a:endParaRPr lang="cs-CZ" sz="2000" dirty="false"/>
          </a:p>
          <a:p>
            <a:pPr marL="0" indent="0">
              <a:buNone/>
            </a:pPr>
            <a:r>
              <a:rPr lang="cs-CZ" dirty="false"/>
              <a:t>Specifické podmínky pro aktivity v rámci části 4: </a:t>
            </a:r>
          </a:p>
          <a:p>
            <a:pPr algn="just"/>
            <a:r>
              <a:rPr lang="cs-CZ" dirty="false"/>
              <a:t> výdaje na zajištění vzdělávání a supervize členů realizačního týmu a dobrovolníků, stejně tak jako výdaje na pojištění a dopravu dobrovolníků mohou být hrazeny </a:t>
            </a:r>
            <a:br>
              <a:rPr lang="cs-CZ" dirty="false"/>
            </a:br>
            <a:r>
              <a:rPr lang="cs-CZ" dirty="false"/>
              <a:t>z paušálních výdajů </a:t>
            </a:r>
          </a:p>
          <a:p>
            <a:pPr marL="0" indent="0">
              <a:buNone/>
            </a:pPr>
            <a:endParaRPr lang="cs-CZ" sz="2000" dirty="false"/>
          </a:p>
          <a:p>
            <a:pPr marL="0" lvl="0" indent="0">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52</a:t>
            </a:fld>
            <a:endParaRPr lang="cs-CZ" dirty="false"/>
          </a:p>
        </p:txBody>
      </p:sp>
    </p:spTree>
    <p:extLst>
      <p:ext uri="{BB962C8B-B14F-4D97-AF65-F5344CB8AC3E}">
        <p14:creationId xmlns:p14="http://schemas.microsoft.com/office/powerpoint/2010/main" val="3091944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1556792"/>
          </a:xfrm>
        </p:spPr>
        <p:txBody>
          <a:bodyPr/>
          <a:lstStyle/>
          <a:p>
            <a:r>
              <a:rPr lang="cs-CZ" sz="2800" cap="none" dirty="false">
                <a:effectLst/>
                <a:latin typeface="Arial" panose="020B0604020202020204" pitchFamily="34" charset="0"/>
                <a:ea typeface="Times New Roman" panose="02020603050405020304" pitchFamily="18" charset="0"/>
                <a:cs typeface="Times New Roman" panose="02020603050405020304" pitchFamily="18" charset="0"/>
              </a:rPr>
              <a:t>4. </a:t>
            </a:r>
            <a:r>
              <a:rPr lang="cs-CZ" sz="2800" cap="none" dirty="false">
                <a:latin typeface="Arial" panose="020B0604020202020204" pitchFamily="34" charset="0"/>
                <a:cs typeface="Times New Roman" panose="02020603050405020304" pitchFamily="18" charset="0"/>
              </a:rPr>
              <a:t>Podpora aktivit směřujících k rozvoji a posilování rodinných a komunitních vazeb</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450000" y="1016732"/>
            <a:ext cx="8244000" cy="4824536"/>
          </a:xfrm>
        </p:spPr>
        <p:txBody>
          <a:bodyPr/>
          <a:lstStyle/>
          <a:p>
            <a:pPr algn="just">
              <a:spcBef>
                <a:spcPts val="300"/>
              </a:spcBef>
              <a:spcAft>
                <a:spcPts val="300"/>
              </a:spcAft>
            </a:pPr>
            <a:endParaRPr lang="cs-CZ" dirty="false"/>
          </a:p>
          <a:p>
            <a:pPr marL="0" indent="0">
              <a:buNone/>
            </a:pPr>
            <a:r>
              <a:rPr lang="cs-CZ" b="true" dirty="false">
                <a:solidFill>
                  <a:srgbClr val="FF0000"/>
                </a:solidFill>
              </a:rPr>
              <a:t>V rámci části 4 nebude podporováno: </a:t>
            </a:r>
          </a:p>
          <a:p>
            <a:pPr algn="just"/>
            <a:r>
              <a:rPr lang="cs-CZ" dirty="false"/>
              <a:t>poskytování sociální služby podle zákona č. 108/2006 Sb., o sociálních službách </a:t>
            </a:r>
          </a:p>
          <a:p>
            <a:pPr algn="just"/>
            <a:r>
              <a:rPr lang="cs-CZ" dirty="false"/>
              <a:t>výkon sociální práce </a:t>
            </a:r>
          </a:p>
          <a:p>
            <a:pPr algn="just"/>
            <a:r>
              <a:rPr lang="cs-CZ" dirty="false"/>
              <a:t>volnočasové aktivity, zájmové kroužky a činnosti, kulturní a vzdělávací/osvětové aktivity komerčního charakteru, tj. běžně dostupné aktivity realizované profesionály pro širokou veřejnost, bez participace členů komunity </a:t>
            </a:r>
          </a:p>
          <a:p>
            <a:pPr algn="just"/>
            <a:r>
              <a:rPr lang="cs-CZ" dirty="false"/>
              <a:t>dětské skupiny dle zákona č. 247/2014 Sb., </a:t>
            </a:r>
            <a:br>
              <a:rPr lang="cs-CZ" dirty="false"/>
            </a:br>
            <a:r>
              <a:rPr lang="cs-CZ" dirty="false"/>
              <a:t>o poskytování služby péče o dítě v dětské skupině </a:t>
            </a:r>
          </a:p>
          <a:p>
            <a:pPr algn="just"/>
            <a:r>
              <a:rPr lang="cs-CZ" dirty="false"/>
              <a:t>školní kluby ve smyslu školského zákona (v gesci MŠMT) </a:t>
            </a:r>
          </a:p>
          <a:p>
            <a:pPr marL="0" lvl="0" indent="0" algn="just">
              <a:spcBef>
                <a:spcPts val="300"/>
              </a:spcBef>
              <a:spcAft>
                <a:spcPts val="300"/>
              </a:spcAft>
              <a:buNone/>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2389183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836712"/>
          </a:xfrm>
        </p:spPr>
        <p:txBody>
          <a:bodyPr/>
          <a:lstStyle/>
          <a:p>
            <a:br>
              <a:rPr lang="cs-CZ" sz="2000" dirty="false">
                <a:ea typeface="Calibri" panose="020F0502020204030204" pitchFamily="34" charset="0"/>
              </a:rPr>
            </a:br>
            <a:r>
              <a:rPr lang="cs-CZ" sz="2800" cap="none" dirty="false">
                <a:effectLst/>
                <a:latin typeface="Arial" panose="020B0604020202020204" pitchFamily="34" charset="0"/>
                <a:ea typeface="Times New Roman" panose="02020603050405020304" pitchFamily="18" charset="0"/>
                <a:cs typeface="Times New Roman" panose="02020603050405020304" pitchFamily="18" charset="0"/>
              </a:rPr>
              <a:t>4. </a:t>
            </a:r>
            <a:r>
              <a:rPr lang="cs-CZ" sz="2800" cap="none" dirty="false">
                <a:latin typeface="Arial" panose="020B0604020202020204" pitchFamily="34" charset="0"/>
                <a:cs typeface="Times New Roman" panose="02020603050405020304" pitchFamily="18" charset="0"/>
              </a:rPr>
              <a:t>Podpora aktivit směřujících k rozvoji a posilování rodinných a komunitních vazeb</a:t>
            </a:r>
            <a:endParaRPr lang="cs-CZ" sz="2800"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836712"/>
            <a:ext cx="8244000" cy="5555776"/>
          </a:xfrm>
        </p:spPr>
        <p:txBody>
          <a:bodyPr/>
          <a:lstStyle/>
          <a:p>
            <a:pPr algn="just">
              <a:spcBef>
                <a:spcPts val="300"/>
              </a:spcBef>
              <a:spcAft>
                <a:spcPts val="300"/>
              </a:spcAft>
            </a:pPr>
            <a:endParaRPr lang="cs-CZ" sz="2000" dirty="false"/>
          </a:p>
          <a:p>
            <a:pPr algn="just"/>
            <a:r>
              <a:rPr lang="cs-CZ" sz="2400" dirty="false"/>
              <a:t>pracovní pozice na školách v gesci MŠMT (asistenti pedagoga, speciální pedagogové, školní psychologové apod.) </a:t>
            </a:r>
          </a:p>
          <a:p>
            <a:pPr algn="just"/>
            <a:r>
              <a:rPr lang="cs-CZ" sz="2400" dirty="false"/>
              <a:t>polytechnické vzdělávání, neformální vzdělávání, doučování a kroužky na školách (v gesci MŠMT) </a:t>
            </a:r>
          </a:p>
          <a:p>
            <a:pPr algn="just"/>
            <a:r>
              <a:rPr lang="cs-CZ" sz="2400" dirty="false"/>
              <a:t>komerční zpoplatněné služby zaměřené na hlídání </a:t>
            </a:r>
            <a:br>
              <a:rPr lang="cs-CZ" sz="2400" dirty="false"/>
            </a:br>
            <a:r>
              <a:rPr lang="cs-CZ" sz="2400" dirty="false"/>
              <a:t>a vyzvedávání dětí a péči o domácnost</a:t>
            </a:r>
          </a:p>
          <a:p>
            <a:pPr algn="just"/>
            <a:r>
              <a:rPr lang="cs-CZ" sz="2400" dirty="false"/>
              <a:t> aktivity realizované pro žáky na školách, a to včetně doučování a kariérového poradenství na školách (v gesci MŠMT, hrazené z jiného dotačního titulu – MŠMT, </a:t>
            </a:r>
            <a:br>
              <a:rPr lang="cs-CZ" sz="2400" dirty="false"/>
            </a:br>
            <a:r>
              <a:rPr lang="cs-CZ" sz="2400" dirty="false"/>
              <a:t>OP JAK, NPO) </a:t>
            </a:r>
          </a:p>
          <a:p>
            <a:pPr algn="just"/>
            <a:r>
              <a:rPr lang="cs-CZ" sz="2400" dirty="false"/>
              <a:t>univerzity třetího věku, výchova k občanství </a:t>
            </a:r>
            <a:br>
              <a:rPr lang="cs-CZ" sz="2400" dirty="false"/>
            </a:br>
            <a:r>
              <a:rPr lang="cs-CZ" sz="2400" dirty="false"/>
              <a:t>(v gesci MŠMT) </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1466380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52C52F-EA42-243D-C21F-B51CA4A5593C}"/>
              </a:ext>
            </a:extLst>
          </p:cNvPr>
          <p:cNvSpPr>
            <a:spLocks noGrp="true"/>
          </p:cNvSpPr>
          <p:nvPr>
            <p:ph type="title"/>
          </p:nvPr>
        </p:nvSpPr>
        <p:spPr/>
        <p:txBody>
          <a:bodyPr/>
          <a:lstStyle/>
          <a:p>
            <a:r>
              <a:rPr lang="cs-CZ" sz="2800" cap="none" dirty="false">
                <a:effectLst/>
                <a:latin typeface="Arial" panose="020B0604020202020204" pitchFamily="34" charset="0"/>
                <a:ea typeface="Times New Roman" panose="02020603050405020304" pitchFamily="18" charset="0"/>
                <a:cs typeface="Times New Roman" panose="02020603050405020304" pitchFamily="18" charset="0"/>
              </a:rPr>
              <a:t>4. </a:t>
            </a:r>
            <a:r>
              <a:rPr lang="cs-CZ" sz="2800" cap="none" dirty="false">
                <a:latin typeface="Arial" panose="020B0604020202020204" pitchFamily="34" charset="0"/>
                <a:cs typeface="Times New Roman" panose="02020603050405020304" pitchFamily="18" charset="0"/>
              </a:rPr>
              <a:t>Podpora aktivit směřujících k rozvoji a posilování rodinných a komunitních vazeb</a:t>
            </a:r>
            <a:endParaRPr lang="cs-CZ" sz="2800" dirty="false"/>
          </a:p>
        </p:txBody>
      </p:sp>
      <p:sp>
        <p:nvSpPr>
          <p:cNvPr id="3" name="Zástupný obsah 2">
            <a:extLst>
              <a:ext uri="{FF2B5EF4-FFF2-40B4-BE49-F238E27FC236}">
                <a16:creationId xmlns:a16="http://schemas.microsoft.com/office/drawing/2014/main" id="{F179FB05-CC22-0AD8-77B6-AEE685E3BE3A}"/>
              </a:ext>
            </a:extLst>
          </p:cNvPr>
          <p:cNvSpPr>
            <a:spLocks noGrp="true"/>
          </p:cNvSpPr>
          <p:nvPr>
            <p:ph idx="1"/>
          </p:nvPr>
        </p:nvSpPr>
        <p:spPr/>
        <p:txBody>
          <a:bodyPr/>
          <a:lstStyle/>
          <a:p>
            <a:pPr marL="0" indent="0">
              <a:buNone/>
            </a:pPr>
            <a:r>
              <a:rPr lang="cs-CZ" b="true" dirty="false"/>
              <a:t>Pečující osoba</a:t>
            </a:r>
          </a:p>
          <a:p>
            <a:pPr algn="just"/>
            <a:r>
              <a:rPr lang="cs-CZ" dirty="false"/>
              <a:t>Pracovník na této pozici zajišťuje péči o děti zejména </a:t>
            </a:r>
            <a:br>
              <a:rPr lang="cs-CZ" dirty="false"/>
            </a:br>
            <a:r>
              <a:rPr lang="cs-CZ" dirty="false"/>
              <a:t>v komunitních klubech. </a:t>
            </a:r>
          </a:p>
          <a:p>
            <a:pPr marL="0" indent="0" algn="just">
              <a:buNone/>
            </a:pPr>
            <a:r>
              <a:rPr lang="cs-CZ" dirty="false"/>
              <a:t>Kvalifikace: zkušenosti s prací s dětmi a/nebo mládeží </a:t>
            </a:r>
            <a:br>
              <a:rPr lang="cs-CZ" dirty="false"/>
            </a:br>
            <a:r>
              <a:rPr lang="cs-CZ" dirty="false"/>
              <a:t>v rámci sociálních služeb a/nebo volnočasových aktivit, komunikační dovednosti, schopnost spolupracovat v týmu </a:t>
            </a:r>
          </a:p>
          <a:p>
            <a:endParaRPr lang="cs-CZ" dirty="false"/>
          </a:p>
        </p:txBody>
      </p:sp>
      <p:sp>
        <p:nvSpPr>
          <p:cNvPr id="4" name="Zástupný symbol pro číslo snímku 3">
            <a:extLst>
              <a:ext uri="{FF2B5EF4-FFF2-40B4-BE49-F238E27FC236}">
                <a16:creationId xmlns:a16="http://schemas.microsoft.com/office/drawing/2014/main" id="{71FBF9C8-66BD-D80A-6F6A-FEC46076D21E}"/>
              </a:ext>
            </a:extLst>
          </p:cNvPr>
          <p:cNvSpPr>
            <a:spLocks noGrp="true"/>
          </p:cNvSpPr>
          <p:nvPr>
            <p:ph type="sldNum" sz="quarter" idx="12"/>
          </p:nvPr>
        </p:nvSpPr>
        <p:spPr/>
        <p:txBody>
          <a:bodyPr/>
          <a:lstStyle/>
          <a:p>
            <a:fld id="{479BF083-4774-43B1-9AB0-5CC1AC5DD8EE}" type="slidenum">
              <a:rPr lang="cs-CZ" smtClean="false"/>
              <a:pPr/>
              <a:t>55</a:t>
            </a:fld>
            <a:endParaRPr lang="cs-CZ" dirty="false"/>
          </a:p>
        </p:txBody>
      </p:sp>
    </p:spTree>
    <p:extLst>
      <p:ext uri="{BB962C8B-B14F-4D97-AF65-F5344CB8AC3E}">
        <p14:creationId xmlns:p14="http://schemas.microsoft.com/office/powerpoint/2010/main" val="1341735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9ED5F7-5CC8-8130-CE5C-5F886BF00205}"/>
              </a:ext>
            </a:extLst>
          </p:cNvPr>
          <p:cNvSpPr>
            <a:spLocks noGrp="true"/>
          </p:cNvSpPr>
          <p:nvPr>
            <p:ph type="title"/>
          </p:nvPr>
        </p:nvSpPr>
        <p:spPr/>
        <p:txBody>
          <a:bodyPr/>
          <a:lstStyle/>
          <a:p>
            <a:r>
              <a:rPr lang="cs-CZ" sz="2800" cap="none" dirty="false">
                <a:effectLst/>
                <a:latin typeface="Arial" panose="020B0604020202020204" pitchFamily="34" charset="0"/>
                <a:ea typeface="Times New Roman" panose="02020603050405020304" pitchFamily="18" charset="0"/>
                <a:cs typeface="Times New Roman" panose="02020603050405020304" pitchFamily="18" charset="0"/>
              </a:rPr>
              <a:t>4. </a:t>
            </a:r>
            <a:r>
              <a:rPr lang="cs-CZ" sz="2800" cap="none" dirty="false">
                <a:latin typeface="Arial" panose="020B0604020202020204" pitchFamily="34" charset="0"/>
                <a:cs typeface="Times New Roman" panose="02020603050405020304" pitchFamily="18" charset="0"/>
              </a:rPr>
              <a:t>Podpora aktivit směřujících k rozvoji a posilování rodinných a komunitních vazeb</a:t>
            </a:r>
            <a:endParaRPr lang="cs-CZ" sz="2800" dirty="false"/>
          </a:p>
        </p:txBody>
      </p:sp>
      <p:sp>
        <p:nvSpPr>
          <p:cNvPr id="3" name="Zástupný obsah 2">
            <a:extLst>
              <a:ext uri="{FF2B5EF4-FFF2-40B4-BE49-F238E27FC236}">
                <a16:creationId xmlns:a16="http://schemas.microsoft.com/office/drawing/2014/main" id="{B4CE72BF-5020-D8EE-85CE-9C60488668A8}"/>
              </a:ext>
            </a:extLst>
          </p:cNvPr>
          <p:cNvSpPr>
            <a:spLocks noGrp="true"/>
          </p:cNvSpPr>
          <p:nvPr>
            <p:ph idx="1"/>
          </p:nvPr>
        </p:nvSpPr>
        <p:spPr/>
        <p:txBody>
          <a:bodyPr/>
          <a:lstStyle/>
          <a:p>
            <a:pPr marL="0" indent="0">
              <a:buNone/>
            </a:pPr>
            <a:r>
              <a:rPr lang="cs-CZ" b="true" dirty="false"/>
              <a:t>Komunitní pracovník </a:t>
            </a:r>
          </a:p>
          <a:p>
            <a:pPr algn="just"/>
            <a:r>
              <a:rPr lang="cs-CZ" dirty="false"/>
              <a:t>Pracovník na této pozici zajišťuje realizaci komunitních a prorodinných aktivit anebo je zapojen do realizace obou typů aktivit.</a:t>
            </a:r>
          </a:p>
          <a:p>
            <a:pPr marL="0" indent="0" algn="just">
              <a:buNone/>
            </a:pPr>
            <a:r>
              <a:rPr lang="cs-CZ" dirty="false"/>
              <a:t>Kvalifikace v případě komunitních a prorodinných aktivit: zkušenosti s prací s cílovou skupinou v kontextu sociálního začleňování nebo znalost metod komunitní či sociální práce s komunitou, organizační schopnosti, dobré komunikační dovednosti.</a:t>
            </a:r>
          </a:p>
        </p:txBody>
      </p:sp>
      <p:sp>
        <p:nvSpPr>
          <p:cNvPr id="4" name="Zástupný symbol pro číslo snímku 3">
            <a:extLst>
              <a:ext uri="{FF2B5EF4-FFF2-40B4-BE49-F238E27FC236}">
                <a16:creationId xmlns:a16="http://schemas.microsoft.com/office/drawing/2014/main" id="{94ECDF8F-6B6C-BB26-B9B5-913DD684018C}"/>
              </a:ext>
            </a:extLst>
          </p:cNvPr>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156241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37F5C2-7669-7580-EA85-692395B01F63}"/>
              </a:ext>
            </a:extLst>
          </p:cNvPr>
          <p:cNvSpPr>
            <a:spLocks noGrp="true"/>
          </p:cNvSpPr>
          <p:nvPr>
            <p:ph type="title"/>
          </p:nvPr>
        </p:nvSpPr>
        <p:spPr/>
        <p:txBody>
          <a:bodyPr/>
          <a:lstStyle/>
          <a:p>
            <a:r>
              <a:rPr lang="cs-CZ" dirty="false"/>
              <a:t>KLÍČOVÉ AKTIVITY</a:t>
            </a:r>
          </a:p>
        </p:txBody>
      </p:sp>
      <p:sp>
        <p:nvSpPr>
          <p:cNvPr id="3" name="Zástupný obsah 2">
            <a:extLst>
              <a:ext uri="{FF2B5EF4-FFF2-40B4-BE49-F238E27FC236}">
                <a16:creationId xmlns:a16="http://schemas.microsoft.com/office/drawing/2014/main" id="{EC058837-D7A8-56AD-D24D-B546F4CF03AF}"/>
              </a:ext>
            </a:extLst>
          </p:cNvPr>
          <p:cNvSpPr>
            <a:spLocks noGrp="true"/>
          </p:cNvSpPr>
          <p:nvPr>
            <p:ph idx="1"/>
          </p:nvPr>
        </p:nvSpPr>
        <p:spPr>
          <a:xfrm>
            <a:off x="540000" y="1916832"/>
            <a:ext cx="8064000" cy="3096344"/>
          </a:xfrm>
        </p:spPr>
        <p:txBody>
          <a:bodyPr/>
          <a:lstStyle/>
          <a:p>
            <a:pPr algn="ctr">
              <a:lnSpc>
                <a:spcPct val="150000"/>
              </a:lnSpc>
            </a:pPr>
            <a:r>
              <a:rPr lang="cs-CZ" sz="3200" b="true" dirty="false">
                <a:latin typeface="Arial" panose="020B0604020202020204" pitchFamily="34" charset="0"/>
                <a:cs typeface="Times New Roman" panose="02020603050405020304" pitchFamily="18" charset="0"/>
              </a:rPr>
              <a:t>5. PODPORA OHROŽENÝCH RODIN </a:t>
            </a:r>
            <a:br>
              <a:rPr lang="cs-CZ" sz="3200" b="true" dirty="false">
                <a:latin typeface="Arial" panose="020B0604020202020204" pitchFamily="34" charset="0"/>
                <a:cs typeface="Times New Roman" panose="02020603050405020304" pitchFamily="18" charset="0"/>
              </a:rPr>
            </a:br>
            <a:r>
              <a:rPr lang="cs-CZ" sz="3200" b="true" dirty="false">
                <a:latin typeface="Arial" panose="020B0604020202020204" pitchFamily="34" charset="0"/>
                <a:cs typeface="Times New Roman" panose="02020603050405020304" pitchFamily="18" charset="0"/>
              </a:rPr>
              <a:t>S DĚTMI S CÍLEM PREVENCE JEJICH SOCIÁLNÍHO VYLOUČENÍ</a:t>
            </a:r>
            <a:endParaRPr lang="cs-CZ" sz="3200" b="true" kern="0" dirty="false">
              <a:solidFill>
                <a:schemeClr val="accent1"/>
              </a:solidFill>
              <a:latin typeface="Arial" panose="020B0604020202020204" pitchFamily="34" charset="0"/>
              <a:ea typeface="+mj-ea"/>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F9479A73-515D-8F50-A1C1-4560F1303CFC}"/>
              </a:ext>
            </a:extLst>
          </p:cNvPr>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2206894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980728"/>
          </a:xfrm>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400" dirty="false">
                <a:effectLst/>
                <a:latin typeface="Arial" panose="020B0604020202020204" pitchFamily="34" charset="0"/>
                <a:ea typeface="Times New Roman" panose="02020603050405020304" pitchFamily="18" charset="0"/>
                <a:cs typeface="Times New Roman" panose="02020603050405020304" pitchFamily="18" charset="0"/>
              </a:rPr>
              <a:t>5. </a:t>
            </a:r>
            <a:r>
              <a:rPr lang="cs-CZ" sz="2400" dirty="false">
                <a:latin typeface="Arial" panose="020B0604020202020204" pitchFamily="34" charset="0"/>
                <a:cs typeface="Times New Roman" panose="02020603050405020304" pitchFamily="18" charset="0"/>
              </a:rPr>
              <a:t>Podpora ohrožených rodin s dětmi s cílem prevence jejich sociálního vyloučení</a:t>
            </a:r>
            <a:br>
              <a:rPr lang="cs-CZ" sz="2400" dirty="false">
                <a:ea typeface="Calibri" panose="020F0502020204030204" pitchFamily="34" charset="0"/>
              </a:rPr>
            </a:br>
            <a:endParaRPr lang="cs-CZ" sz="2400"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484784"/>
            <a:ext cx="8244000" cy="5931296"/>
          </a:xfrm>
        </p:spPr>
        <p:txBody>
          <a:bodyPr/>
          <a:lstStyle/>
          <a:p>
            <a:pPr marL="0" indent="0" algn="just">
              <a:spcBef>
                <a:spcPts val="300"/>
              </a:spcBef>
              <a:spcAft>
                <a:spcPts val="300"/>
              </a:spcAft>
              <a:buNone/>
            </a:pPr>
            <a:endParaRPr lang="cs-CZ" sz="2000" b="true" dirty="false"/>
          </a:p>
          <a:p>
            <a:pPr algn="just"/>
            <a:r>
              <a:rPr lang="cs-CZ" sz="2400" dirty="false"/>
              <a:t>Předmětem zájmu jsou zejména děti akutně ohrožené psychickým nebo fyzickým týráním nebo zanedbáváním, děti potenciálně nebo chronicky ohrožené (například vykazují vysokou absenci ve školní docházce, jsou postiženy bytovou nestabilitou nebo žijí v nepodnětném prostředí apod.), rodiny, jimž hrozí odebrání dětí nebo jejichž děti byly umístěny do náhradní péče a mladí lidé procházející změnou péče nebo osamostatněním</a:t>
            </a:r>
          </a:p>
          <a:p>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58</a:t>
            </a:fld>
            <a:endParaRPr lang="cs-CZ" dirty="false"/>
          </a:p>
        </p:txBody>
      </p:sp>
    </p:spTree>
    <p:extLst>
      <p:ext uri="{BB962C8B-B14F-4D97-AF65-F5344CB8AC3E}">
        <p14:creationId xmlns:p14="http://schemas.microsoft.com/office/powerpoint/2010/main" val="3047290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400" dirty="false">
                <a:ea typeface="Calibri" panose="020F0502020204030204" pitchFamily="34" charset="0"/>
              </a:rPr>
              <a:t>5. Podpora ohrožených rodin s dětmi s cílem prevence jejich sociálního vyloučení</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412776"/>
            <a:ext cx="8244000" cy="4972840"/>
          </a:xfrm>
        </p:spPr>
        <p:txBody>
          <a:bodyPr/>
          <a:lstStyle/>
          <a:p>
            <a:pPr marL="0" indent="0">
              <a:buNone/>
            </a:pPr>
            <a:r>
              <a:rPr lang="cs-CZ" sz="2400" dirty="false"/>
              <a:t>Příklady aktivit: </a:t>
            </a:r>
          </a:p>
          <a:p>
            <a:pPr algn="just"/>
            <a:r>
              <a:rPr lang="cs-CZ" sz="2400" dirty="false"/>
              <a:t>podpora sociálních služeb – sociálně aktivizační služby pro rodiny s dětmi (§ 65 zákona o sociálních službách), terénní programy (§ 69), nízkoprahová zařízení pro děti </a:t>
            </a:r>
            <a:br>
              <a:rPr lang="cs-CZ" sz="2400" dirty="false"/>
            </a:br>
            <a:r>
              <a:rPr lang="cs-CZ" sz="2400" dirty="false"/>
              <a:t>a mládež (§ 62), odborné sociální poradenství (§ 37), raná péče (§ 54) </a:t>
            </a:r>
          </a:p>
          <a:p>
            <a:pPr algn="just"/>
            <a:r>
              <a:rPr lang="cs-CZ" sz="2400" dirty="false"/>
              <a:t>preventivní programy pro budoucí rodiče a rodiče ohrožené snížením rodičovských kompetencí vedoucí </a:t>
            </a:r>
            <a:br>
              <a:rPr lang="cs-CZ" sz="2400" dirty="false"/>
            </a:br>
            <a:r>
              <a:rPr lang="cs-CZ" sz="2400" dirty="false"/>
              <a:t>k získání či posilování rodičovských kompetencí</a:t>
            </a:r>
          </a:p>
          <a:p>
            <a:pPr algn="just"/>
            <a:r>
              <a:rPr lang="cs-CZ" sz="2400" dirty="false"/>
              <a:t>depistáž</a:t>
            </a:r>
          </a:p>
          <a:p>
            <a:pPr marL="0" indent="0">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59</a:t>
            </a:fld>
            <a:endParaRPr lang="cs-CZ" dirty="false"/>
          </a:p>
        </p:txBody>
      </p:sp>
    </p:spTree>
    <p:extLst>
      <p:ext uri="{BB962C8B-B14F-4D97-AF65-F5344CB8AC3E}">
        <p14:creationId xmlns:p14="http://schemas.microsoft.com/office/powerpoint/2010/main" val="72157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5C75A-5B1C-4813-A659-B7CDE73ECCA0}"/>
              </a:ext>
            </a:extLst>
          </p:cNvPr>
          <p:cNvSpPr>
            <a:spLocks noGrp="true"/>
          </p:cNvSpPr>
          <p:nvPr>
            <p:ph type="title"/>
          </p:nvPr>
        </p:nvSpPr>
        <p:spPr>
          <a:xfrm>
            <a:off x="180000" y="0"/>
            <a:ext cx="8424000" cy="1080000"/>
          </a:xfrm>
        </p:spPr>
        <p:txBody>
          <a:bodyPr/>
          <a:lstStyle/>
          <a:p>
            <a:r>
              <a:rPr lang="pl-PL" sz="2800" dirty="false"/>
              <a:t>Představení výzvy</a:t>
            </a:r>
            <a:endParaRPr lang="cs-CZ" sz="2800" dirty="false"/>
          </a:p>
        </p:txBody>
      </p:sp>
      <p:sp>
        <p:nvSpPr>
          <p:cNvPr id="3" name="Zástupný obsah 2">
            <a:extLst>
              <a:ext uri="{FF2B5EF4-FFF2-40B4-BE49-F238E27FC236}">
                <a16:creationId xmlns:a16="http://schemas.microsoft.com/office/drawing/2014/main" id="{EF4039B6-B101-41A0-B7E2-387EAC96CAF7}"/>
              </a:ext>
            </a:extLst>
          </p:cNvPr>
          <p:cNvSpPr>
            <a:spLocks noGrp="true"/>
          </p:cNvSpPr>
          <p:nvPr>
            <p:ph idx="1"/>
          </p:nvPr>
        </p:nvSpPr>
        <p:spPr>
          <a:xfrm>
            <a:off x="540000" y="1412776"/>
            <a:ext cx="8064000" cy="4707224"/>
          </a:xfrm>
        </p:spPr>
        <p:txBody>
          <a:bodyPr/>
          <a:lstStyle/>
          <a:p>
            <a:pPr marL="0" indent="0" algn="just">
              <a:buNone/>
            </a:pPr>
            <a:r>
              <a:rPr lang="cs-CZ" b="true" dirty="false"/>
              <a:t>Výše celkových způsobilých výdajů projektu</a:t>
            </a:r>
          </a:p>
          <a:p>
            <a:pPr algn="just"/>
            <a:r>
              <a:rPr lang="cs-CZ" sz="2000" dirty="false"/>
              <a:t>Minimální výše CZV projektu – 3 000 000 Kč</a:t>
            </a:r>
          </a:p>
          <a:p>
            <a:pPr algn="just"/>
            <a:r>
              <a:rPr lang="cs-CZ" sz="2000" dirty="false"/>
              <a:t>Maximální výše CZV projektu – 14 000 000 Kč</a:t>
            </a:r>
          </a:p>
          <a:p>
            <a:pPr marL="0" indent="0" algn="just">
              <a:buNone/>
            </a:pPr>
            <a:r>
              <a:rPr lang="cs-CZ" sz="2000" dirty="false"/>
              <a:t>		</a:t>
            </a:r>
            <a:r>
              <a:rPr lang="cs-CZ" sz="2000" b="true" dirty="false">
                <a:solidFill>
                  <a:srgbClr val="FF0000"/>
                </a:solidFill>
              </a:rPr>
              <a:t>Částky včetně povinného 5% spolufinancování!!</a:t>
            </a:r>
          </a:p>
          <a:p>
            <a:pPr marL="0" indent="0" algn="just">
              <a:buNone/>
            </a:pPr>
            <a:r>
              <a:rPr lang="cs-CZ" b="true" dirty="false"/>
              <a:t>Forma financování</a:t>
            </a:r>
          </a:p>
          <a:p>
            <a:pPr algn="just"/>
            <a:r>
              <a:rPr lang="cs-CZ" sz="2000" dirty="false"/>
              <a:t>Ex ante (zálohové financování, obvykle ve výši 30 %)</a:t>
            </a:r>
          </a:p>
          <a:p>
            <a:pPr marL="0" indent="0" algn="just">
              <a:buNone/>
            </a:pPr>
            <a:endParaRPr lang="cs-CZ" sz="2000" dirty="false">
              <a:effectLst/>
              <a:latin typeface="Arial" panose="020B0604020202020204" pitchFamily="34" charset="0"/>
              <a:ea typeface="Calibri" panose="020F0502020204030204" pitchFamily="34" charset="0"/>
            </a:endParaRPr>
          </a:p>
          <a:p>
            <a:pPr marL="0" indent="0" algn="just">
              <a:buNone/>
            </a:pPr>
            <a:r>
              <a:rPr lang="cs-CZ" b="true" dirty="false"/>
              <a:t>Zjednodušené vykazování</a:t>
            </a:r>
          </a:p>
          <a:p>
            <a:pPr algn="just"/>
            <a:r>
              <a:rPr lang="cs-CZ" sz="2000" dirty="false"/>
              <a:t>ve výzvě uplatněno zjednodušené vykazování - pevný 40% paušál </a:t>
            </a:r>
          </a:p>
          <a:p>
            <a:pPr algn="just"/>
            <a:endParaRPr lang="cs-CZ" sz="2000" dirty="false"/>
          </a:p>
          <a:p>
            <a:pPr marL="0" indent="0" algn="just">
              <a:buNone/>
            </a:pPr>
            <a:endParaRPr lang="cs-CZ" sz="2000" dirty="false"/>
          </a:p>
          <a:p>
            <a:pPr marL="0" indent="0" algn="just">
              <a:buNone/>
            </a:pPr>
            <a:endParaRPr lang="cs-CZ" sz="2000" dirty="false"/>
          </a:p>
          <a:p>
            <a:pPr algn="just"/>
            <a:endParaRPr lang="cs-CZ" dirty="false"/>
          </a:p>
          <a:p>
            <a:endParaRPr lang="cs-CZ" dirty="false"/>
          </a:p>
        </p:txBody>
      </p:sp>
      <p:sp>
        <p:nvSpPr>
          <p:cNvPr id="4" name="Zástupný symbol pro číslo snímku 3">
            <a:extLst>
              <a:ext uri="{FF2B5EF4-FFF2-40B4-BE49-F238E27FC236}">
                <a16:creationId xmlns:a16="http://schemas.microsoft.com/office/drawing/2014/main" id="{B71D371A-FE4A-44D3-81B4-A074A5584963}"/>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pic>
        <p:nvPicPr>
          <p:cNvPr id="5" name="Grafický objekt 4" descr="Mince obrys">
            <a:extLst>
              <a:ext uri="{FF2B5EF4-FFF2-40B4-BE49-F238E27FC236}">
                <a16:creationId xmlns:a16="http://schemas.microsoft.com/office/drawing/2014/main" id="{172C2F20-6BD7-6F15-69FD-C18D31E8901C}"/>
              </a:ext>
            </a:extLst>
          </p:cNvPr>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192" y="1988840"/>
            <a:ext cx="914400" cy="914400"/>
          </a:xfrm>
          <a:prstGeom prst="rect">
            <a:avLst/>
          </a:prstGeom>
        </p:spPr>
      </p:pic>
      <p:pic>
        <p:nvPicPr>
          <p:cNvPr id="6" name="Grafický objekt 5" descr="Peníze se souvislou výplní">
            <a:extLst>
              <a:ext uri="{FF2B5EF4-FFF2-40B4-BE49-F238E27FC236}">
                <a16:creationId xmlns:a16="http://schemas.microsoft.com/office/drawing/2014/main" id="{002E0547-3FA2-9F84-4005-B7A106AB96DF}"/>
              </a:ext>
            </a:extLst>
          </p:cNvPr>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33456" y="1957010"/>
            <a:ext cx="914400" cy="914400"/>
          </a:xfrm>
          <a:prstGeom prst="rect">
            <a:avLst/>
          </a:prstGeom>
        </p:spPr>
      </p:pic>
    </p:spTree>
    <p:extLst>
      <p:ext uri="{BB962C8B-B14F-4D97-AF65-F5344CB8AC3E}">
        <p14:creationId xmlns:p14="http://schemas.microsoft.com/office/powerpoint/2010/main" val="709811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400" dirty="false">
                <a:effectLst/>
                <a:latin typeface="Arial" panose="020B0604020202020204" pitchFamily="34" charset="0"/>
                <a:ea typeface="Times New Roman" panose="02020603050405020304" pitchFamily="18" charset="0"/>
                <a:cs typeface="Times New Roman" panose="02020603050405020304" pitchFamily="18" charset="0"/>
              </a:rPr>
              <a:t>5. </a:t>
            </a:r>
            <a:r>
              <a:rPr lang="cs-CZ" sz="2400" dirty="false">
                <a:latin typeface="Arial" panose="020B0604020202020204" pitchFamily="34" charset="0"/>
                <a:cs typeface="Times New Roman" panose="02020603050405020304" pitchFamily="18" charset="0"/>
              </a:rPr>
              <a:t>Podpora ohrožených rodin s dětmi s cílem prevence jejich sociálního vyloučení</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539552" y="1080000"/>
            <a:ext cx="8064448" cy="5305616"/>
          </a:xfrm>
        </p:spPr>
        <p:txBody>
          <a:bodyPr/>
          <a:lstStyle/>
          <a:p>
            <a:pPr marL="0" indent="0" algn="just">
              <a:spcBef>
                <a:spcPts val="300"/>
              </a:spcBef>
              <a:spcAft>
                <a:spcPts val="300"/>
              </a:spcAft>
              <a:buNone/>
            </a:pPr>
            <a:endParaRPr lang="cs-CZ" sz="2000" b="true" dirty="false"/>
          </a:p>
          <a:p>
            <a:pPr algn="just"/>
            <a:r>
              <a:rPr lang="cs-CZ" dirty="false"/>
              <a:t>aktivity terapeutické a psychologické podpory cílené na ohrožené rodiny s dětmi</a:t>
            </a:r>
          </a:p>
          <a:p>
            <a:pPr algn="just"/>
            <a:r>
              <a:rPr lang="cs-CZ" dirty="false"/>
              <a:t>podpora využívání multidisciplinární spolupráce, koordinace služeb pro rodinu, koordinátoři/case manageři na školách, koordinace případových setkání </a:t>
            </a:r>
          </a:p>
          <a:p>
            <a:pPr algn="just"/>
            <a:r>
              <a:rPr lang="cs-CZ" dirty="false"/>
              <a:t>dobrovolnictví, peer programy </a:t>
            </a:r>
          </a:p>
          <a:p>
            <a:pPr algn="just"/>
            <a:r>
              <a:rPr lang="cs-CZ" dirty="false"/>
              <a:t>Doplňkově osvěta a spolupráce na komunitním plánování sociálních služeb</a:t>
            </a:r>
          </a:p>
          <a:p>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60</a:t>
            </a:fld>
            <a:endParaRPr lang="cs-CZ" dirty="false"/>
          </a:p>
        </p:txBody>
      </p:sp>
    </p:spTree>
    <p:extLst>
      <p:ext uri="{BB962C8B-B14F-4D97-AF65-F5344CB8AC3E}">
        <p14:creationId xmlns:p14="http://schemas.microsoft.com/office/powerpoint/2010/main" val="1874567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400" dirty="false">
                <a:effectLst/>
                <a:latin typeface="Arial" panose="020B0604020202020204" pitchFamily="34" charset="0"/>
                <a:ea typeface="Times New Roman" panose="02020603050405020304" pitchFamily="18" charset="0"/>
                <a:cs typeface="Times New Roman" panose="02020603050405020304" pitchFamily="18" charset="0"/>
              </a:rPr>
              <a:t>5. </a:t>
            </a:r>
            <a:r>
              <a:rPr lang="cs-CZ" sz="2400" dirty="false">
                <a:latin typeface="Arial" panose="020B0604020202020204" pitchFamily="34" charset="0"/>
                <a:cs typeface="Times New Roman" panose="02020603050405020304" pitchFamily="18" charset="0"/>
              </a:rPr>
              <a:t>Podpora ohrožených rodin s dětmi s cílem prevence jejich sociálního vyloučení</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204424"/>
            <a:ext cx="8244000" cy="5116856"/>
          </a:xfrm>
        </p:spPr>
        <p:txBody>
          <a:bodyPr/>
          <a:lstStyle/>
          <a:p>
            <a:pPr marL="0" indent="0">
              <a:buNone/>
            </a:pPr>
            <a:r>
              <a:rPr lang="cs-CZ" sz="2000" dirty="false"/>
              <a:t>Specifické podmínky pro aktivity v rámci části 5: </a:t>
            </a:r>
          </a:p>
          <a:p>
            <a:pPr algn="just"/>
            <a:r>
              <a:rPr lang="cs-CZ" sz="2000" dirty="false"/>
              <a:t>poskytování sociálních služeb se řídí zákonem č. 108/2006 Sb., </a:t>
            </a:r>
            <a:br>
              <a:rPr lang="cs-CZ" sz="2000" dirty="false"/>
            </a:br>
            <a:r>
              <a:rPr lang="cs-CZ" sz="2000" dirty="false"/>
              <a:t>o sociálních službách, ve znění pozdějších předpisů, nezbytné je zařazení sociální služby do krajské sítě sociálních služeb </a:t>
            </a:r>
            <a:br>
              <a:rPr lang="cs-CZ" sz="2000" dirty="false"/>
            </a:br>
            <a:r>
              <a:rPr lang="cs-CZ" sz="2000" dirty="false"/>
              <a:t>a předložení Pověření k poskytování sociální služby </a:t>
            </a:r>
          </a:p>
          <a:p>
            <a:pPr algn="just"/>
            <a:r>
              <a:rPr lang="cs-CZ" sz="2000" dirty="false"/>
              <a:t>výdaje na zajištění vzdělávání a supervize členů realizačního týmu mohou být hrazeny z paušálních výdajů </a:t>
            </a:r>
          </a:p>
          <a:p>
            <a:pPr algn="just"/>
            <a:r>
              <a:rPr lang="cs-CZ" sz="2000" dirty="false"/>
              <a:t>v případě zajištění profesního (odborného/průběžného) vzdělávání </a:t>
            </a:r>
            <a:br>
              <a:rPr lang="cs-CZ" sz="2000" dirty="false"/>
            </a:br>
            <a:r>
              <a:rPr lang="cs-CZ" sz="2000" dirty="false"/>
              <a:t>a supervize pracovníků poskytujících sociální služby dle zákona </a:t>
            </a:r>
            <a:br>
              <a:rPr lang="cs-CZ" sz="2000" dirty="false"/>
            </a:br>
            <a:r>
              <a:rPr lang="cs-CZ" sz="2000" dirty="false"/>
              <a:t>č. 108/2006 Sb., o sociálních službách je žadatel povinen toto vzdělávání realizačního týmu detailně popsat v žádosti o podporu </a:t>
            </a:r>
            <a:br>
              <a:rPr lang="cs-CZ" sz="2000" dirty="false"/>
            </a:br>
            <a:r>
              <a:rPr lang="cs-CZ" sz="2000" dirty="false"/>
              <a:t>v samostatné klíčové aktivitě, </a:t>
            </a:r>
            <a:r>
              <a:rPr lang="cs-CZ" sz="2000" b="true" dirty="false">
                <a:solidFill>
                  <a:srgbClr val="084A8B"/>
                </a:solidFill>
              </a:rPr>
              <a:t>na toto vzdělávání se může vztahovat veřejná podpora/podpora de minimis/vyrovnávací platba</a:t>
            </a:r>
          </a:p>
          <a:p>
            <a:pPr marL="711000" indent="0" algn="just">
              <a:spcBef>
                <a:spcPts val="300"/>
              </a:spcBef>
              <a:spcAft>
                <a:spcPts val="3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61</a:t>
            </a:fld>
            <a:endParaRPr lang="cs-CZ" dirty="false"/>
          </a:p>
        </p:txBody>
      </p:sp>
    </p:spTree>
    <p:extLst>
      <p:ext uri="{BB962C8B-B14F-4D97-AF65-F5344CB8AC3E}">
        <p14:creationId xmlns:p14="http://schemas.microsoft.com/office/powerpoint/2010/main" val="212167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br>
              <a:rPr lang="cs-CZ" sz="2000" dirty="false">
                <a:ea typeface="Calibri" panose="020F0502020204030204" pitchFamily="34" charset="0"/>
              </a:rPr>
            </a:br>
            <a:r>
              <a:rPr lang="cs-CZ" sz="2400" dirty="false">
                <a:effectLst/>
                <a:latin typeface="Arial" panose="020B0604020202020204" pitchFamily="34" charset="0"/>
                <a:ea typeface="Times New Roman" panose="02020603050405020304" pitchFamily="18" charset="0"/>
                <a:cs typeface="Times New Roman" panose="02020603050405020304" pitchFamily="18" charset="0"/>
              </a:rPr>
              <a:t>5. </a:t>
            </a:r>
            <a:r>
              <a:rPr lang="cs-CZ" sz="2400" dirty="false">
                <a:latin typeface="Arial" panose="020B0604020202020204" pitchFamily="34" charset="0"/>
                <a:cs typeface="Times New Roman" panose="02020603050405020304" pitchFamily="18" charset="0"/>
              </a:rPr>
              <a:t>Podpora ohrožených rodin s dětmi s cílem prevence jejich sociálního vyloučení</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196752"/>
            <a:ext cx="8244000" cy="5188864"/>
          </a:xfrm>
        </p:spPr>
        <p:txBody>
          <a:bodyPr/>
          <a:lstStyle/>
          <a:p>
            <a:pPr marL="0" indent="0" algn="just">
              <a:buNone/>
            </a:pPr>
            <a:r>
              <a:rPr lang="cs-CZ" sz="2000" b="true" dirty="false">
                <a:solidFill>
                  <a:srgbClr val="FF0000"/>
                </a:solidFill>
              </a:rPr>
              <a:t>V rámci části 5 nebude podporováno: </a:t>
            </a:r>
          </a:p>
          <a:p>
            <a:pPr algn="just"/>
            <a:r>
              <a:rPr lang="cs-CZ" sz="2000" dirty="false"/>
              <a:t>dětské skupiny dle zákona č. 247/2014 Sb., o poskytování služby péče o dítě v dětské skupině a školní kluby a školní družiny zřizované školami nebo zřizované jako školská zařízení (v gesci MŠMT)</a:t>
            </a:r>
          </a:p>
          <a:p>
            <a:pPr algn="just"/>
            <a:r>
              <a:rPr lang="cs-CZ" sz="2000" dirty="false"/>
              <a:t> pracovní pozice na školách v gesci MŠMT</a:t>
            </a:r>
          </a:p>
          <a:p>
            <a:pPr algn="just"/>
            <a:r>
              <a:rPr lang="cs-CZ" sz="2000" dirty="false"/>
              <a:t>polytechnické vzdělávání, neformální vzdělávání, doučování </a:t>
            </a:r>
            <a:br>
              <a:rPr lang="cs-CZ" sz="2000" dirty="false"/>
            </a:br>
            <a:r>
              <a:rPr lang="cs-CZ" sz="2000" dirty="false"/>
              <a:t>a kroužky na školách (v gesci MŠMT) </a:t>
            </a:r>
          </a:p>
          <a:p>
            <a:pPr algn="just"/>
            <a:r>
              <a:rPr lang="cs-CZ" sz="2000" dirty="false"/>
              <a:t>aktivity pro náhradní rodiny v rámci povinného poskytování pomoci </a:t>
            </a:r>
            <a:br>
              <a:rPr lang="cs-CZ" sz="2000" dirty="false"/>
            </a:br>
            <a:r>
              <a:rPr lang="cs-CZ" sz="2000" dirty="false"/>
              <a:t>a podpory finančně krytého ze státního příspěvku na výkon pěstounské péče</a:t>
            </a:r>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1045802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E4B4F0-37CE-C2D7-1C02-F935AEB43030}"/>
              </a:ext>
            </a:extLst>
          </p:cNvPr>
          <p:cNvSpPr>
            <a:spLocks noGrp="true"/>
          </p:cNvSpPr>
          <p:nvPr>
            <p:ph type="title"/>
          </p:nvPr>
        </p:nvSpPr>
        <p:spPr>
          <a:xfrm>
            <a:off x="360000" y="-315416"/>
            <a:ext cx="8424000" cy="1395416"/>
          </a:xfrm>
        </p:spPr>
        <p:txBody>
          <a:bodyPr/>
          <a:lstStyle/>
          <a:p>
            <a:br>
              <a:rPr lang="cs-CZ" sz="2800" dirty="false">
                <a:ea typeface="Calibri" panose="020F0502020204030204" pitchFamily="34" charset="0"/>
              </a:rPr>
            </a:br>
            <a:r>
              <a:rPr lang="cs-CZ" sz="2400" dirty="false">
                <a:effectLst/>
                <a:latin typeface="Arial" panose="020B0604020202020204" pitchFamily="34" charset="0"/>
                <a:ea typeface="Times New Roman" panose="02020603050405020304" pitchFamily="18" charset="0"/>
                <a:cs typeface="Times New Roman" panose="02020603050405020304" pitchFamily="18" charset="0"/>
              </a:rPr>
              <a:t>5. </a:t>
            </a:r>
            <a:r>
              <a:rPr lang="cs-CZ" sz="2400" dirty="false">
                <a:latin typeface="Arial" panose="020B0604020202020204" pitchFamily="34" charset="0"/>
                <a:cs typeface="Times New Roman" panose="02020603050405020304" pitchFamily="18" charset="0"/>
              </a:rPr>
              <a:t>Podpora ohrožených rodin s dětmi s cílem prevence jejich sociálního vyloučení</a:t>
            </a:r>
            <a:endParaRPr lang="cs-CZ" sz="2400" dirty="false"/>
          </a:p>
        </p:txBody>
      </p:sp>
      <p:sp>
        <p:nvSpPr>
          <p:cNvPr id="3" name="Zástupný obsah 2">
            <a:extLst>
              <a:ext uri="{FF2B5EF4-FFF2-40B4-BE49-F238E27FC236}">
                <a16:creationId xmlns:a16="http://schemas.microsoft.com/office/drawing/2014/main" id="{5E34DAEB-8643-CA09-30AB-B631D08ED12B}"/>
              </a:ext>
            </a:extLst>
          </p:cNvPr>
          <p:cNvSpPr>
            <a:spLocks noGrp="true"/>
          </p:cNvSpPr>
          <p:nvPr>
            <p:ph idx="1"/>
          </p:nvPr>
        </p:nvSpPr>
        <p:spPr/>
        <p:txBody>
          <a:bodyPr/>
          <a:lstStyle/>
          <a:p>
            <a:pPr marL="0" indent="0">
              <a:buNone/>
            </a:pPr>
            <a:r>
              <a:rPr lang="cs-CZ" b="true" dirty="false"/>
              <a:t>Relevantní pracovní pozice</a:t>
            </a:r>
          </a:p>
          <a:p>
            <a:pPr>
              <a:buFont typeface="Wingdings" panose="05000000000000000000" pitchFamily="2" charset="2"/>
              <a:buChar char=""/>
            </a:pPr>
            <a:r>
              <a:rPr lang="cs-CZ" sz="2400" dirty="false"/>
              <a:t>Sociální pracovník/ terénní sociální pracovník </a:t>
            </a:r>
          </a:p>
          <a:p>
            <a:pPr>
              <a:buFont typeface="Wingdings" panose="05000000000000000000" pitchFamily="2" charset="2"/>
              <a:buChar char=""/>
            </a:pPr>
            <a:r>
              <a:rPr lang="cs-CZ" sz="2400" dirty="false"/>
              <a:t>Pracovník v sociálních službách </a:t>
            </a:r>
          </a:p>
          <a:p>
            <a:pPr>
              <a:buFont typeface="Wingdings" panose="05000000000000000000" pitchFamily="2" charset="2"/>
              <a:buChar char=""/>
            </a:pPr>
            <a:r>
              <a:rPr lang="cs-CZ" sz="2400" dirty="false"/>
              <a:t>Garant sociální práce </a:t>
            </a:r>
          </a:p>
          <a:p>
            <a:pPr>
              <a:buFont typeface="Wingdings" panose="05000000000000000000" pitchFamily="2" charset="2"/>
              <a:buChar char=""/>
            </a:pPr>
            <a:r>
              <a:rPr lang="cs-CZ" sz="2400" dirty="false"/>
              <a:t>Case manager - případový (sociální) pracovník </a:t>
            </a:r>
          </a:p>
          <a:p>
            <a:pPr>
              <a:buFont typeface="Wingdings" panose="05000000000000000000" pitchFamily="2" charset="2"/>
              <a:buChar char=""/>
            </a:pPr>
            <a:r>
              <a:rPr lang="cs-CZ" sz="2400" dirty="false"/>
              <a:t>Metodik pro práci s cílovými skupinami </a:t>
            </a:r>
          </a:p>
          <a:p>
            <a:pPr>
              <a:buFont typeface="Wingdings" panose="05000000000000000000" pitchFamily="2" charset="2"/>
              <a:buChar char=""/>
            </a:pPr>
            <a:r>
              <a:rPr lang="cs-CZ" sz="2400" dirty="false"/>
              <a:t>Peer pracovník/ peer asistent/ pomocný pracovník z řad cílové skupiny </a:t>
            </a:r>
          </a:p>
          <a:p>
            <a:endParaRPr lang="cs-CZ" dirty="false"/>
          </a:p>
        </p:txBody>
      </p:sp>
      <p:sp>
        <p:nvSpPr>
          <p:cNvPr id="4" name="Zástupný symbol pro číslo snímku 3">
            <a:extLst>
              <a:ext uri="{FF2B5EF4-FFF2-40B4-BE49-F238E27FC236}">
                <a16:creationId xmlns:a16="http://schemas.microsoft.com/office/drawing/2014/main" id="{E6BD24EB-78A7-541F-5F13-7C8E04B3FC15}"/>
              </a:ext>
            </a:extLst>
          </p:cNvPr>
          <p:cNvSpPr>
            <a:spLocks noGrp="true"/>
          </p:cNvSpPr>
          <p:nvPr>
            <p:ph type="sldNum" sz="quarter" idx="12"/>
          </p:nvPr>
        </p:nvSpPr>
        <p:spPr/>
        <p:txBody>
          <a:bodyPr/>
          <a:lstStyle/>
          <a:p>
            <a:fld id="{479BF083-4774-43B1-9AB0-5CC1AC5DD8EE}" type="slidenum">
              <a:rPr lang="cs-CZ" smtClean="false"/>
              <a:pPr/>
              <a:t>63</a:t>
            </a:fld>
            <a:endParaRPr lang="cs-CZ" dirty="false"/>
          </a:p>
        </p:txBody>
      </p:sp>
    </p:spTree>
    <p:extLst>
      <p:ext uri="{BB962C8B-B14F-4D97-AF65-F5344CB8AC3E}">
        <p14:creationId xmlns:p14="http://schemas.microsoft.com/office/powerpoint/2010/main" val="34555296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37F5C2-7669-7580-EA85-692395B01F63}"/>
              </a:ext>
            </a:extLst>
          </p:cNvPr>
          <p:cNvSpPr>
            <a:spLocks noGrp="true"/>
          </p:cNvSpPr>
          <p:nvPr>
            <p:ph type="title"/>
          </p:nvPr>
        </p:nvSpPr>
        <p:spPr/>
        <p:txBody>
          <a:bodyPr/>
          <a:lstStyle/>
          <a:p>
            <a:r>
              <a:rPr lang="cs-CZ" dirty="false"/>
              <a:t>KLÍČOVÉ AKTIVITY</a:t>
            </a:r>
          </a:p>
        </p:txBody>
      </p:sp>
      <p:sp>
        <p:nvSpPr>
          <p:cNvPr id="3" name="Zástupný obsah 2">
            <a:extLst>
              <a:ext uri="{FF2B5EF4-FFF2-40B4-BE49-F238E27FC236}">
                <a16:creationId xmlns:a16="http://schemas.microsoft.com/office/drawing/2014/main" id="{EC058837-D7A8-56AD-D24D-B546F4CF03AF}"/>
              </a:ext>
            </a:extLst>
          </p:cNvPr>
          <p:cNvSpPr>
            <a:spLocks noGrp="true"/>
          </p:cNvSpPr>
          <p:nvPr>
            <p:ph idx="1"/>
          </p:nvPr>
        </p:nvSpPr>
        <p:spPr>
          <a:xfrm>
            <a:off x="540000" y="1916832"/>
            <a:ext cx="8064000" cy="3096344"/>
          </a:xfrm>
        </p:spPr>
        <p:txBody>
          <a:bodyPr/>
          <a:lstStyle/>
          <a:p>
            <a:pPr algn="ctr">
              <a:lnSpc>
                <a:spcPct val="150000"/>
              </a:lnSpc>
            </a:pPr>
            <a:r>
              <a:rPr lang="cs-CZ" sz="3200" b="true" dirty="false">
                <a:latin typeface="Arial" panose="020B0604020202020204" pitchFamily="34" charset="0"/>
                <a:cs typeface="Times New Roman" panose="02020603050405020304" pitchFamily="18" charset="0"/>
              </a:rPr>
              <a:t>6. PODPORA ŘEŠENÍ DLUHOVÉ PROBLEMATIKY</a:t>
            </a:r>
            <a:endParaRPr lang="cs-CZ" sz="3200" b="true" kern="0" dirty="false">
              <a:solidFill>
                <a:schemeClr val="accent1"/>
              </a:solidFill>
              <a:latin typeface="Arial" panose="020B0604020202020204" pitchFamily="34" charset="0"/>
              <a:ea typeface="+mj-ea"/>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F9479A73-515D-8F50-A1C1-4560F1303CFC}"/>
              </a:ext>
            </a:extLst>
          </p:cNvPr>
          <p:cNvSpPr>
            <a:spLocks noGrp="true"/>
          </p:cNvSpPr>
          <p:nvPr>
            <p:ph type="sldNum" sz="quarter" idx="12"/>
          </p:nvPr>
        </p:nvSpPr>
        <p:spPr/>
        <p:txBody>
          <a:bodyPr/>
          <a:lstStyle/>
          <a:p>
            <a:fld id="{479BF083-4774-43B1-9AB0-5CC1AC5DD8EE}" type="slidenum">
              <a:rPr lang="cs-CZ" smtClean="false"/>
              <a:pPr/>
              <a:t>64</a:t>
            </a:fld>
            <a:endParaRPr lang="cs-CZ" dirty="false"/>
          </a:p>
        </p:txBody>
      </p:sp>
    </p:spTree>
    <p:extLst>
      <p:ext uri="{BB962C8B-B14F-4D97-AF65-F5344CB8AC3E}">
        <p14:creationId xmlns:p14="http://schemas.microsoft.com/office/powerpoint/2010/main" val="991270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1412776"/>
          </a:xfrm>
        </p:spPr>
        <p:txBody>
          <a:bodyPr/>
          <a:lstStyle/>
          <a:p>
            <a:r>
              <a:rPr lang="cs-CZ" sz="2800" dirty="false">
                <a:latin typeface="Arial" panose="020B0604020202020204" pitchFamily="34" charset="0"/>
                <a:cs typeface="Times New Roman" panose="02020603050405020304" pitchFamily="18" charset="0"/>
              </a:rPr>
              <a:t>6. Podpora řešení dluhové problematiky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180000" y="1196752"/>
            <a:ext cx="8424000" cy="5499248"/>
          </a:xfrm>
        </p:spPr>
        <p:txBody>
          <a:bodyPr/>
          <a:lstStyle/>
          <a:p>
            <a:pPr marL="0" indent="0">
              <a:buNone/>
            </a:pPr>
            <a:r>
              <a:rPr lang="cs-CZ" sz="2000" dirty="false"/>
              <a:t>Příklady aktivit</a:t>
            </a:r>
          </a:p>
          <a:p>
            <a:pPr algn="just"/>
            <a:r>
              <a:rPr lang="cs-CZ" sz="2000" dirty="false"/>
              <a:t>zpracování a podávání insolvenčních návrhů/podání návrhů na oddlužení </a:t>
            </a:r>
          </a:p>
          <a:p>
            <a:pPr algn="just"/>
            <a:r>
              <a:rPr lang="cs-CZ" sz="2000" dirty="false"/>
              <a:t>proces mapování dluhů, sestavení rodinných rozpočtů </a:t>
            </a:r>
          </a:p>
          <a:p>
            <a:pPr algn="just"/>
            <a:r>
              <a:rPr lang="cs-CZ" sz="2000" dirty="false"/>
              <a:t>aktivity vedoucí k řešení exekucí</a:t>
            </a:r>
          </a:p>
          <a:p>
            <a:pPr algn="just"/>
            <a:r>
              <a:rPr lang="cs-CZ" sz="2000" dirty="false"/>
              <a:t>aktivity podporující mimosoudní způsob řešení konfliktů </a:t>
            </a:r>
          </a:p>
          <a:p>
            <a:pPr algn="just"/>
            <a:r>
              <a:rPr lang="cs-CZ" sz="2000" dirty="false"/>
              <a:t>aktivity směřujících k hájení práv klientů v rámci soudního řešení jejich sporů</a:t>
            </a:r>
          </a:p>
          <a:p>
            <a:pPr algn="just"/>
            <a:r>
              <a:rPr lang="cs-CZ" sz="2000" dirty="false"/>
              <a:t>rozvoj terénního dluhového poradenství (pouze sociální služba </a:t>
            </a:r>
            <a:br>
              <a:rPr lang="cs-CZ" sz="2000" dirty="false"/>
            </a:br>
            <a:r>
              <a:rPr lang="cs-CZ" sz="2000" dirty="false"/>
              <a:t>– odborné sociální poradenství), </a:t>
            </a:r>
          </a:p>
          <a:p>
            <a:pPr algn="just"/>
            <a:r>
              <a:rPr lang="cs-CZ" sz="2000" dirty="false"/>
              <a:t>zvyšování kompetencí cílové skupiny v oblasti práce s dluhy, a to formou individuální přímé práce s cílovou skupinou</a:t>
            </a:r>
          </a:p>
          <a:p>
            <a:pPr marL="0" indent="0" algn="just">
              <a:spcAft>
                <a:spcPts val="11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65</a:t>
            </a:fld>
            <a:endParaRPr lang="cs-CZ" dirty="false"/>
          </a:p>
        </p:txBody>
      </p:sp>
    </p:spTree>
    <p:extLst>
      <p:ext uri="{BB962C8B-B14F-4D97-AF65-F5344CB8AC3E}">
        <p14:creationId xmlns:p14="http://schemas.microsoft.com/office/powerpoint/2010/main" val="3868720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a:xfrm>
            <a:off x="360000" y="0"/>
            <a:ext cx="8424000" cy="1412776"/>
          </a:xfrm>
        </p:spPr>
        <p:txBody>
          <a:bodyPr/>
          <a:lstStyle/>
          <a:p>
            <a:r>
              <a:rPr lang="cs-CZ" sz="2800" dirty="false">
                <a:latin typeface="Arial" panose="020B0604020202020204" pitchFamily="34" charset="0"/>
                <a:cs typeface="Times New Roman" panose="02020603050405020304" pitchFamily="18" charset="0"/>
              </a:rPr>
              <a:t>6. Podpora řešení dluhové problematiky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467544" y="1268760"/>
            <a:ext cx="8136456" cy="5427240"/>
          </a:xfrm>
        </p:spPr>
        <p:txBody>
          <a:bodyPr/>
          <a:lstStyle/>
          <a:p>
            <a:pPr marL="0" indent="0" algn="just">
              <a:buNone/>
            </a:pPr>
            <a:r>
              <a:rPr lang="cs-CZ" sz="2400" dirty="false"/>
              <a:t>Specifické podmínky pro aktivity v rámci části 5: </a:t>
            </a:r>
          </a:p>
          <a:p>
            <a:pPr algn="just"/>
            <a:r>
              <a:rPr lang="cs-CZ" sz="2400" dirty="false"/>
              <a:t>aktivity terénní dluhové poradenství, obnova narušené životní stability a obnova narušených partnerských či mezilidských vztahů je možné realizovat jen v rámci sociální služby – odborného sociálního poradenství</a:t>
            </a:r>
          </a:p>
          <a:p>
            <a:pPr algn="just"/>
            <a:r>
              <a:rPr lang="cs-CZ" sz="2400" dirty="false"/>
              <a:t>výdaje na zajištění vzdělávání a supervize členů realizačního týmu mohou být hrazeny z paušálních výdajů</a:t>
            </a:r>
          </a:p>
          <a:p>
            <a:pPr algn="just"/>
            <a:r>
              <a:rPr lang="cs-CZ" sz="2400" dirty="false"/>
              <a:t>vzdělávání pracovníků v sociálních službách může být podpořeno pouze nad rámec zákona č. 108/2006 Sb., </a:t>
            </a:r>
            <a:br>
              <a:rPr lang="cs-CZ" sz="2400" dirty="false"/>
            </a:br>
            <a:r>
              <a:rPr lang="cs-CZ" sz="2400" dirty="false"/>
              <a:t>o sociálních službách s výjimkou vzdělávání pracovníků odborného sociálního poradenství dle § 37 odst. 3 zákona o sociálních službách </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66</a:t>
            </a:fld>
            <a:endParaRPr lang="cs-CZ" dirty="false"/>
          </a:p>
        </p:txBody>
      </p:sp>
    </p:spTree>
    <p:extLst>
      <p:ext uri="{BB962C8B-B14F-4D97-AF65-F5344CB8AC3E}">
        <p14:creationId xmlns:p14="http://schemas.microsoft.com/office/powerpoint/2010/main" val="1832659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r>
              <a:rPr lang="cs-CZ" sz="2800" dirty="false">
                <a:latin typeface="Arial" panose="020B0604020202020204" pitchFamily="34" charset="0"/>
                <a:cs typeface="Times New Roman" panose="02020603050405020304" pitchFamily="18" charset="0"/>
              </a:rPr>
              <a:t>6. Podpora řešení dluhové problematiky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908720"/>
            <a:ext cx="8244000" cy="5476896"/>
          </a:xfrm>
        </p:spPr>
        <p:txBody>
          <a:bodyPr/>
          <a:lstStyle/>
          <a:p>
            <a:pPr marL="0" indent="0" algn="just">
              <a:spcBef>
                <a:spcPts val="300"/>
              </a:spcBef>
              <a:spcAft>
                <a:spcPts val="300"/>
              </a:spcAft>
              <a:buNone/>
            </a:pPr>
            <a:endParaRPr lang="cs-CZ" sz="2000" b="true" dirty="false"/>
          </a:p>
          <a:p>
            <a:pPr algn="just"/>
            <a:r>
              <a:rPr lang="cs-CZ" sz="2400" dirty="false"/>
              <a:t>v případě zajištění profesního (odborného/průběžného) vzdělávání a supervize pracovníků poskytujících sociální služby dle § 37 odst. 3 zákona č. 108/2006 Sb., </a:t>
            </a:r>
            <a:br>
              <a:rPr lang="cs-CZ" sz="2400" dirty="false"/>
            </a:br>
            <a:r>
              <a:rPr lang="cs-CZ" sz="2400" dirty="false"/>
              <a:t>o sociálních službách je žadatel povinen toto vzdělávání realizačního týmu detailně popsat v žádosti o podporu v samostatné klíčové aktivitě; </a:t>
            </a:r>
            <a:r>
              <a:rPr lang="cs-CZ" sz="2400" b="true" dirty="false">
                <a:solidFill>
                  <a:srgbClr val="084A8B"/>
                </a:solidFill>
              </a:rPr>
              <a:t>na toto vzdělávání se může vztahovat veřejná podpora/podpora de minimis /vyrovnávací platba </a:t>
            </a:r>
          </a:p>
          <a:p>
            <a:pPr algn="just"/>
            <a:r>
              <a:rPr lang="cs-CZ" sz="2400" dirty="false"/>
              <a:t>poskytování sociálních služeb se řídí zákonem </a:t>
            </a:r>
            <a:br>
              <a:rPr lang="cs-CZ" sz="2400" dirty="false"/>
            </a:br>
            <a:r>
              <a:rPr lang="cs-CZ" sz="2400" dirty="false"/>
              <a:t>č. 108/2006 Sb., o sociálních službách, ve znění pozdějších předpisů, nezbytné je zařazení sociální služby do krajské sítě sociálních služeb a předložení Pověření k poskytování sociální služby</a:t>
            </a:r>
          </a:p>
          <a:p>
            <a:pPr marL="0" indent="0" algn="just">
              <a:spcAft>
                <a:spcPts val="1100"/>
              </a:spcAft>
              <a:buNone/>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67</a:t>
            </a:fld>
            <a:endParaRPr lang="cs-CZ" dirty="false"/>
          </a:p>
        </p:txBody>
      </p:sp>
    </p:spTree>
    <p:extLst>
      <p:ext uri="{BB962C8B-B14F-4D97-AF65-F5344CB8AC3E}">
        <p14:creationId xmlns:p14="http://schemas.microsoft.com/office/powerpoint/2010/main" val="4257885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r>
              <a:rPr lang="cs-CZ" sz="2800" dirty="false">
                <a:latin typeface="Arial" panose="020B0604020202020204" pitchFamily="34" charset="0"/>
                <a:cs typeface="Times New Roman" panose="02020603050405020304" pitchFamily="18" charset="0"/>
              </a:rPr>
              <a:t>6. Podpora řešení dluhové problematiky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23528" y="1196752"/>
            <a:ext cx="8244000" cy="4322624"/>
          </a:xfrm>
        </p:spPr>
        <p:txBody>
          <a:bodyPr/>
          <a:lstStyle/>
          <a:p>
            <a:pPr marL="0" indent="0" algn="just">
              <a:spcBef>
                <a:spcPts val="300"/>
              </a:spcBef>
              <a:spcAft>
                <a:spcPts val="300"/>
              </a:spcAft>
              <a:buNone/>
            </a:pPr>
            <a:endParaRPr lang="cs-CZ" sz="2000" b="true" dirty="false"/>
          </a:p>
          <a:p>
            <a:pPr algn="just"/>
            <a:r>
              <a:rPr lang="cs-CZ" sz="2400" dirty="false"/>
              <a:t>tvorba metodických materiálů v aktivitě na podporu řešení dluhové problematiky nebude podporována z přímých osobních nákladů projektu </a:t>
            </a:r>
          </a:p>
          <a:p>
            <a:pPr algn="just"/>
            <a:r>
              <a:rPr lang="cs-CZ" sz="2400" dirty="false"/>
              <a:t>v této aktivitě se nesmí jednat o anonymní osoby </a:t>
            </a:r>
          </a:p>
          <a:p>
            <a:pPr algn="just"/>
            <a:r>
              <a:rPr lang="cs-CZ" sz="2400" dirty="false"/>
              <a:t>služby v oblasti oddlužení, zejména zpracování </a:t>
            </a:r>
            <a:br>
              <a:rPr lang="cs-CZ" sz="2400" dirty="false"/>
            </a:br>
            <a:r>
              <a:rPr lang="cs-CZ" sz="2400" dirty="false"/>
              <a:t>a podávání insolvenčních návrhů/podání návrhů na oddlužení, mohou poskytovat pouze právnické osoby, kterým Ministerstvo spravedlnosti udělilo akreditaci </a:t>
            </a:r>
            <a:br>
              <a:rPr lang="cs-CZ" sz="2400" dirty="false"/>
            </a:br>
            <a:r>
              <a:rPr lang="cs-CZ" sz="2400" dirty="false"/>
              <a:t>k poskytování služeb v oblasti oddlužení</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68</a:t>
            </a:fld>
            <a:endParaRPr lang="cs-CZ" dirty="false"/>
          </a:p>
        </p:txBody>
      </p:sp>
    </p:spTree>
    <p:extLst>
      <p:ext uri="{BB962C8B-B14F-4D97-AF65-F5344CB8AC3E}">
        <p14:creationId xmlns:p14="http://schemas.microsoft.com/office/powerpoint/2010/main" val="32069707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r>
              <a:rPr lang="cs-CZ" sz="2800" dirty="false">
                <a:latin typeface="Arial" panose="020B0604020202020204" pitchFamily="34" charset="0"/>
                <a:cs typeface="Times New Roman" panose="02020603050405020304" pitchFamily="18" charset="0"/>
              </a:rPr>
              <a:t>6. Podpora řešení dluhové problematiky</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60000" y="1412776"/>
            <a:ext cx="8244000" cy="3434032"/>
          </a:xfrm>
        </p:spPr>
        <p:txBody>
          <a:bodyPr/>
          <a:lstStyle/>
          <a:p>
            <a:pPr marL="0" indent="0">
              <a:buNone/>
            </a:pPr>
            <a:r>
              <a:rPr lang="cs-CZ" b="true" dirty="false">
                <a:solidFill>
                  <a:srgbClr val="FF0000"/>
                </a:solidFill>
              </a:rPr>
              <a:t>V rámci části 5 nebude podporováno:</a:t>
            </a:r>
          </a:p>
          <a:p>
            <a:r>
              <a:rPr lang="cs-CZ" dirty="false"/>
              <a:t>skupinové workshopy, kurzy, přednášky, možná jsou edukační skupinová setkání, a to pouze jako dílčí součást individuálního zvyšování kompetencí v dluhové oblasti, tato edukační setkání by měla sloužit zejména k předání informací o dluhové problematice cílové skupině – exekuce, úvěry, insolvence </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69</a:t>
            </a:fld>
            <a:endParaRPr lang="cs-CZ" dirty="false"/>
          </a:p>
        </p:txBody>
      </p:sp>
    </p:spTree>
    <p:extLst>
      <p:ext uri="{BB962C8B-B14F-4D97-AF65-F5344CB8AC3E}">
        <p14:creationId xmlns:p14="http://schemas.microsoft.com/office/powerpoint/2010/main" val="402772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fontAlgn="base" hangingPunct="false"/>
            <a:r>
              <a:rPr lang="pl-PL" dirty="false"/>
              <a:t>Oprávnění žadatelé</a:t>
            </a:r>
            <a:endParaRPr lang="cs-CZ" dirty="false"/>
          </a:p>
        </p:txBody>
      </p:sp>
      <p:sp>
        <p:nvSpPr>
          <p:cNvPr id="3" name="Zástupný symbol pro obsah 2"/>
          <p:cNvSpPr>
            <a:spLocks noGrp="true"/>
          </p:cNvSpPr>
          <p:nvPr>
            <p:ph idx="1"/>
          </p:nvPr>
        </p:nvSpPr>
        <p:spPr>
          <a:xfrm>
            <a:off x="241591" y="1484784"/>
            <a:ext cx="8424000" cy="5472608"/>
          </a:xfrm>
        </p:spPr>
        <p:txBody>
          <a:bodyPr/>
          <a:lstStyle/>
          <a:p>
            <a:pPr marL="0" lvl="2" indent="0" algn="just">
              <a:lnSpc>
                <a:spcPts val="2880"/>
              </a:lnSpc>
              <a:spcBef>
                <a:spcPts val="600"/>
              </a:spcBef>
              <a:spcAft>
                <a:spcPts val="600"/>
              </a:spcAft>
              <a:buSzPct val="100000"/>
              <a:buNone/>
            </a:pPr>
            <a:r>
              <a:rPr lang="cs-CZ" sz="2400" b="true" dirty="false"/>
              <a:t>Oprávněnými žadateli </a:t>
            </a:r>
            <a:r>
              <a:rPr lang="cs-CZ" sz="2400" dirty="false"/>
              <a:t>Městské místní akční skupiny (MMAS), které úspěšně prošly procesem kontroly dodržování standardů MMAS pro programové období 2021- 2027</a:t>
            </a:r>
            <a:endParaRPr lang="cs-CZ" sz="2400" dirty="false">
              <a:solidFill>
                <a:srgbClr val="FF0000"/>
              </a:solidFill>
            </a:endParaRPr>
          </a:p>
          <a:p>
            <a:pPr marL="0" lvl="2" indent="0">
              <a:lnSpc>
                <a:spcPts val="2880"/>
              </a:lnSpc>
              <a:spcBef>
                <a:spcPts val="600"/>
              </a:spcBef>
              <a:spcAft>
                <a:spcPts val="600"/>
              </a:spcAft>
              <a:buSzPct val="100000"/>
              <a:buNone/>
            </a:pPr>
            <a:endParaRPr lang="cs-CZ" sz="2400" dirty="false"/>
          </a:p>
          <a:p>
            <a:pPr marL="0" lvl="2" indent="0" algn="just">
              <a:lnSpc>
                <a:spcPts val="2880"/>
              </a:lnSpc>
              <a:spcBef>
                <a:spcPts val="600"/>
              </a:spcBef>
              <a:spcAft>
                <a:spcPts val="600"/>
              </a:spcAft>
              <a:buSzPct val="100000"/>
              <a:buNone/>
            </a:pPr>
            <a:r>
              <a:rPr lang="cs-CZ" sz="2400" dirty="false"/>
              <a:t>Městská místní akční skupina má právní formu </a:t>
            </a:r>
            <a:r>
              <a:rPr lang="cs-CZ" sz="2400" b="true" dirty="false"/>
              <a:t>zapsaný spolek nebo pobočný spolek </a:t>
            </a:r>
            <a:r>
              <a:rPr lang="cs-CZ" sz="2400" dirty="false"/>
              <a:t>dle § 214-302 zákona </a:t>
            </a:r>
            <a:br>
              <a:rPr lang="cs-CZ" sz="2400" dirty="false"/>
            </a:br>
            <a:r>
              <a:rPr lang="cs-CZ" sz="2400" dirty="false"/>
              <a:t>č. 89/2012 Sb., občanský zákoník.</a:t>
            </a:r>
          </a:p>
          <a:p>
            <a:pPr marL="0" lvl="2" indent="0">
              <a:lnSpc>
                <a:spcPts val="2880"/>
              </a:lnSpc>
              <a:spcBef>
                <a:spcPts val="600"/>
              </a:spcBef>
              <a:spcAft>
                <a:spcPts val="600"/>
              </a:spcAft>
              <a:buSzPct val="100000"/>
              <a:buNone/>
            </a:pPr>
            <a:endParaRPr lang="cs-CZ" dirty="false">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a:p>
            <a:pPr marL="0" lvl="2" indent="0" algn="just">
              <a:lnSpc>
                <a:spcPts val="2880"/>
              </a:lnSpc>
              <a:spcBef>
                <a:spcPts val="600"/>
              </a:spcBef>
              <a:spcAft>
                <a:spcPts val="600"/>
              </a:spcAft>
              <a:buSzPct val="100000"/>
              <a:buNone/>
            </a:pPr>
            <a:r>
              <a:rPr lang="cs-CZ" sz="2400" dirty="false">
                <a:effectLst/>
                <a:latin typeface="Arial" panose="020B0604020202020204" pitchFamily="34" charset="0"/>
                <a:ea typeface="Arial" panose="020B0604020202020204" pitchFamily="34" charset="0"/>
                <a:cs typeface="Times New Roman" panose="02020603050405020304" pitchFamily="18" charset="0"/>
              </a:rPr>
              <a:t>Jedná se o Městské místní akční skupiny zřízené na území těchto měst/městských částí: </a:t>
            </a:r>
            <a:r>
              <a:rPr lang="cs-CZ" sz="2400" b="true" dirty="false"/>
              <a:t>Cheb, Kolín, Tábor, Třebíč, Uherské Hradiště, Vsetín, Praha 14</a:t>
            </a:r>
            <a:endParaRPr lang="cs-CZ" sz="2400" b="true" dirty="false">
              <a:effectLst/>
              <a:latin typeface="Arial" panose="020B0604020202020204" pitchFamily="34" charset="0"/>
              <a:ea typeface="Arial" panose="020B0604020202020204" pitchFamily="34" charset="0"/>
              <a:cs typeface="Times New Roman" panose="02020603050405020304" pitchFamily="18" charset="0"/>
            </a:endParaRPr>
          </a:p>
          <a:p>
            <a:pPr marL="414000" lvl="1" indent="0">
              <a:buNone/>
            </a:pPr>
            <a:endParaRPr lang="cs-CZ" dirty="false"/>
          </a:p>
          <a:p>
            <a:pPr lvl="2"/>
            <a:endParaRPr lang="cs-CZ" dirty="false"/>
          </a:p>
          <a:p>
            <a:pPr lvl="2"/>
            <a:endParaRPr lang="cs-CZ" dirty="false"/>
          </a:p>
          <a:p>
            <a:pPr marL="0" indent="0" fontAlgn="base" hangingPunct="false">
              <a:buNone/>
            </a:pPr>
            <a:endParaRPr lang="cs-CZ" sz="2000" dirty="false"/>
          </a:p>
          <a:p>
            <a:pPr marL="0" indent="0" fontAlgn="base" hangingPunct="false">
              <a:buNone/>
            </a:pPr>
            <a:r>
              <a:rPr lang="cs-CZ" sz="2000" dirty="false"/>
              <a:t> </a:t>
            </a:r>
          </a:p>
          <a:p>
            <a:pPr marL="0" indent="0" fontAlgn="base" hangingPunct="false">
              <a:buNone/>
            </a:pPr>
            <a:r>
              <a:rPr lang="cs-CZ" sz="2000" dirty="false"/>
              <a:t> </a:t>
            </a:r>
          </a:p>
          <a:p>
            <a:pPr fontAlgn="base" hangingPunct="false"/>
            <a:endParaRPr lang="cs-CZ" sz="2000" dirty="false"/>
          </a:p>
          <a:p>
            <a:pPr marL="414000" lvl="1" indent="0">
              <a:buNone/>
            </a:pPr>
            <a:r>
              <a:rPr lang="cs-CZ" dirty="false"/>
              <a:t>  </a:t>
            </a:r>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1903062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br>
              <a:rPr lang="cs-CZ" sz="2000" dirty="false">
                <a:ea typeface="Calibri" panose="020F0502020204030204" pitchFamily="34" charset="0"/>
              </a:rPr>
            </a:br>
            <a:r>
              <a:rPr lang="cs-CZ" sz="2800" dirty="false">
                <a:latin typeface="Arial" panose="020B0604020202020204" pitchFamily="34" charset="0"/>
                <a:cs typeface="Times New Roman" panose="02020603050405020304" pitchFamily="18" charset="0"/>
              </a:rPr>
              <a:t>6. Podpora řešení dluhové problematiky – způsobilé pozice</a:t>
            </a:r>
            <a:br>
              <a:rPr lang="cs-CZ" dirty="false">
                <a:ea typeface="Calibri" panose="020F0502020204030204" pitchFamily="34" charset="0"/>
              </a:rPr>
            </a:br>
            <a:endParaRPr lang="cs-CZ"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547567" y="1484784"/>
            <a:ext cx="8244000" cy="2983880"/>
          </a:xfrm>
        </p:spPr>
        <p:txBody>
          <a:bodyPr/>
          <a:lstStyle/>
          <a:p>
            <a:pPr marL="0" indent="0">
              <a:buNone/>
            </a:pPr>
            <a:r>
              <a:rPr lang="cs-CZ" b="true" dirty="false"/>
              <a:t>Dluhový poradce</a:t>
            </a:r>
          </a:p>
          <a:p>
            <a:r>
              <a:rPr lang="cs-CZ" dirty="false"/>
              <a:t> Pracovník na této pozici poskytuje osobám z cílové skupiny individuální či skupinové dluhové poradenství.</a:t>
            </a:r>
          </a:p>
          <a:p>
            <a:pPr marL="0" indent="0">
              <a:buNone/>
            </a:pPr>
            <a:r>
              <a:rPr lang="cs-CZ" dirty="false"/>
              <a:t>Kvalifikace: kvalifikace opravňující k výkonu profese dluhového poradce, zkušenost práce s cílovými skupinami, dobré komunikační dovednosti</a:t>
            </a:r>
          </a:p>
          <a:p>
            <a:pPr algn="just">
              <a:spcAft>
                <a:spcPts val="11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70</a:t>
            </a:fld>
            <a:endParaRPr lang="cs-CZ" dirty="false"/>
          </a:p>
        </p:txBody>
      </p:sp>
    </p:spTree>
    <p:extLst>
      <p:ext uri="{BB962C8B-B14F-4D97-AF65-F5344CB8AC3E}">
        <p14:creationId xmlns:p14="http://schemas.microsoft.com/office/powerpoint/2010/main" val="2930347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7AAA3C-1383-4F7A-97E9-495F769DEB0F}"/>
              </a:ext>
            </a:extLst>
          </p:cNvPr>
          <p:cNvSpPr>
            <a:spLocks noGrp="true"/>
          </p:cNvSpPr>
          <p:nvPr>
            <p:ph type="title"/>
          </p:nvPr>
        </p:nvSpPr>
        <p:spPr/>
        <p:txBody>
          <a:bodyPr/>
          <a:lstStyle/>
          <a:p>
            <a:r>
              <a:rPr lang="cs-CZ" sz="2800" dirty="false">
                <a:latin typeface="Arial" panose="020B0604020202020204" pitchFamily="34" charset="0"/>
                <a:cs typeface="Times New Roman" panose="02020603050405020304" pitchFamily="18" charset="0"/>
              </a:rPr>
              <a:t>6. Podpora řešení dluhové problematiky – způsobilé pozice</a:t>
            </a:r>
            <a:endParaRPr lang="cs-CZ" sz="2800" dirty="false"/>
          </a:p>
        </p:txBody>
      </p:sp>
      <p:sp>
        <p:nvSpPr>
          <p:cNvPr id="3" name="Zástupný obsah 2">
            <a:extLst>
              <a:ext uri="{FF2B5EF4-FFF2-40B4-BE49-F238E27FC236}">
                <a16:creationId xmlns:a16="http://schemas.microsoft.com/office/drawing/2014/main" id="{C5CAA4AD-4F30-40ED-AC31-499B40959EE1}"/>
              </a:ext>
            </a:extLst>
          </p:cNvPr>
          <p:cNvSpPr>
            <a:spLocks noGrp="true"/>
          </p:cNvSpPr>
          <p:nvPr>
            <p:ph idx="1"/>
          </p:nvPr>
        </p:nvSpPr>
        <p:spPr>
          <a:xfrm>
            <a:off x="396000" y="1772816"/>
            <a:ext cx="8244000" cy="4619672"/>
          </a:xfrm>
        </p:spPr>
        <p:txBody>
          <a:bodyPr/>
          <a:lstStyle/>
          <a:p>
            <a:pPr marL="0" indent="0">
              <a:buNone/>
            </a:pPr>
            <a:r>
              <a:rPr lang="cs-CZ" b="true" dirty="false"/>
              <a:t>Expert/ specialista /odborný pracovník/ konzultant </a:t>
            </a:r>
          </a:p>
          <a:p>
            <a:r>
              <a:rPr lang="cs-CZ" dirty="false"/>
              <a:t>Pracovník na této pozici poskytuje expertní podporu či odborné konzultace v příslušném oboru. Specializace experta se řídí potřebami osob cílové skupiny a nastavení jednotlivých aktivit. Jeho pozice a zapojení do projektu musí být řádně zdůvodněno s ohledem na specifika projektu a potřeby cílové skupiny.</a:t>
            </a:r>
          </a:p>
          <a:p>
            <a:pPr marL="0" indent="0">
              <a:buNone/>
            </a:pPr>
            <a:r>
              <a:rPr lang="cs-CZ" dirty="false"/>
              <a:t>Kvalifikace: odpovídající kvalifikace a praxe v poskytování služeb v oboru</a:t>
            </a:r>
          </a:p>
          <a:p>
            <a:pPr algn="just">
              <a:spcBef>
                <a:spcPts val="300"/>
              </a:spcBef>
              <a:spcAft>
                <a:spcPts val="300"/>
              </a:spcAft>
              <a:buFont typeface="Wingdings" panose="05000000000000000000" pitchFamily="2" charset="2"/>
              <a:buChar char="Ø"/>
            </a:pPr>
            <a:endParaRPr lang="cs-CZ" sz="2000" dirty="false"/>
          </a:p>
          <a:p>
            <a:pPr algn="just">
              <a:spcBef>
                <a:spcPts val="300"/>
              </a:spcBef>
              <a:spcAft>
                <a:spcPts val="300"/>
              </a:spcAft>
            </a:pPr>
            <a:endParaRPr lang="cs-CZ" sz="2000" dirty="false"/>
          </a:p>
        </p:txBody>
      </p:sp>
      <p:sp>
        <p:nvSpPr>
          <p:cNvPr id="4" name="Zástupný symbol pro číslo snímku 3">
            <a:extLst>
              <a:ext uri="{FF2B5EF4-FFF2-40B4-BE49-F238E27FC236}">
                <a16:creationId xmlns:a16="http://schemas.microsoft.com/office/drawing/2014/main" id="{C0CC8123-7FC6-445D-B551-E511016AB820}"/>
              </a:ext>
            </a:extLst>
          </p:cNvPr>
          <p:cNvSpPr>
            <a:spLocks noGrp="true"/>
          </p:cNvSpPr>
          <p:nvPr>
            <p:ph type="sldNum" sz="quarter" idx="12"/>
          </p:nvPr>
        </p:nvSpPr>
        <p:spPr/>
        <p:txBody>
          <a:bodyPr/>
          <a:lstStyle/>
          <a:p>
            <a:fld id="{479BF083-4774-43B1-9AB0-5CC1AC5DD8EE}" type="slidenum">
              <a:rPr lang="cs-CZ" smtClean="false"/>
              <a:pPr/>
              <a:t>71</a:t>
            </a:fld>
            <a:endParaRPr lang="cs-CZ" dirty="false"/>
          </a:p>
        </p:txBody>
      </p:sp>
    </p:spTree>
    <p:extLst>
      <p:ext uri="{BB962C8B-B14F-4D97-AF65-F5344CB8AC3E}">
        <p14:creationId xmlns:p14="http://schemas.microsoft.com/office/powerpoint/2010/main" val="680080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5630E5-23E6-2356-8915-2DB38A315689}"/>
              </a:ext>
            </a:extLst>
          </p:cNvPr>
          <p:cNvSpPr>
            <a:spLocks noGrp="true"/>
          </p:cNvSpPr>
          <p:nvPr>
            <p:ph type="title"/>
          </p:nvPr>
        </p:nvSpPr>
        <p:spPr/>
        <p:txBody>
          <a:bodyPr/>
          <a:lstStyle/>
          <a:p>
            <a:r>
              <a:rPr lang="cs-CZ" dirty="false"/>
              <a:t>Cílové skupiny</a:t>
            </a:r>
          </a:p>
        </p:txBody>
      </p:sp>
      <p:sp>
        <p:nvSpPr>
          <p:cNvPr id="3" name="Zástupný obsah 2">
            <a:extLst>
              <a:ext uri="{FF2B5EF4-FFF2-40B4-BE49-F238E27FC236}">
                <a16:creationId xmlns:a16="http://schemas.microsoft.com/office/drawing/2014/main" id="{40644E72-CC9A-6723-F022-705A6AA983D4}"/>
              </a:ext>
            </a:extLst>
          </p:cNvPr>
          <p:cNvSpPr>
            <a:spLocks noGrp="true"/>
          </p:cNvSpPr>
          <p:nvPr>
            <p:ph idx="1"/>
          </p:nvPr>
        </p:nvSpPr>
        <p:spPr/>
        <p:txBody>
          <a:bodyPr/>
          <a:lstStyle/>
          <a:p>
            <a:r>
              <a:rPr lang="cs-CZ" dirty="false"/>
              <a:t>Osoby sociálně vyloučené a osoby sociálním vyloučením ohrožené</a:t>
            </a:r>
          </a:p>
          <a:p>
            <a:r>
              <a:rPr lang="cs-CZ" dirty="false"/>
              <a:t>Osoby se zdravotním postižením</a:t>
            </a:r>
          </a:p>
          <a:p>
            <a:r>
              <a:rPr lang="cs-CZ" dirty="false"/>
              <a:t>Rodiče, děti a mladí dospělí v nepříznivé sociální situaci</a:t>
            </a:r>
          </a:p>
          <a:p>
            <a:r>
              <a:rPr lang="cs-CZ" dirty="false"/>
              <a:t>Osoby ohrožené umístěním nebo umístěné v institucionálních zařízeních</a:t>
            </a:r>
          </a:p>
          <a:p>
            <a:r>
              <a:rPr lang="cs-CZ" dirty="false"/>
              <a:t>Osoby do 18 let věku se speciálními vzdělávacími potřebami</a:t>
            </a:r>
          </a:p>
          <a:p>
            <a:r>
              <a:rPr lang="cs-CZ" dirty="false"/>
              <a:t>Osoby ohrožené předlužeností</a:t>
            </a:r>
            <a:endParaRPr lang="cs-CZ" dirty="false">
              <a:highlight>
                <a:srgbClr val="FFFF00"/>
              </a:highlight>
            </a:endParaRPr>
          </a:p>
        </p:txBody>
      </p:sp>
      <p:sp>
        <p:nvSpPr>
          <p:cNvPr id="4" name="Zástupný symbol pro číslo snímku 3">
            <a:extLst>
              <a:ext uri="{FF2B5EF4-FFF2-40B4-BE49-F238E27FC236}">
                <a16:creationId xmlns:a16="http://schemas.microsoft.com/office/drawing/2014/main" id="{EDDAAD2D-0078-FDAA-4A1E-A8AFD6F5614A}"/>
              </a:ext>
            </a:extLst>
          </p:cNvPr>
          <p:cNvSpPr>
            <a:spLocks noGrp="true"/>
          </p:cNvSpPr>
          <p:nvPr>
            <p:ph type="sldNum" sz="quarter" idx="12"/>
          </p:nvPr>
        </p:nvSpPr>
        <p:spPr/>
        <p:txBody>
          <a:bodyPr/>
          <a:lstStyle/>
          <a:p>
            <a:fld id="{479BF083-4774-43B1-9AB0-5CC1AC5DD8EE}" type="slidenum">
              <a:rPr lang="cs-CZ" smtClean="false"/>
              <a:pPr/>
              <a:t>72</a:t>
            </a:fld>
            <a:endParaRPr lang="cs-CZ" dirty="false"/>
          </a:p>
        </p:txBody>
      </p:sp>
    </p:spTree>
    <p:extLst>
      <p:ext uri="{BB962C8B-B14F-4D97-AF65-F5344CB8AC3E}">
        <p14:creationId xmlns:p14="http://schemas.microsoft.com/office/powerpoint/2010/main" val="3218357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403446-9A20-94C7-5B19-649FE3D683AD}"/>
              </a:ext>
            </a:extLst>
          </p:cNvPr>
          <p:cNvSpPr>
            <a:spLocks noGrp="true"/>
          </p:cNvSpPr>
          <p:nvPr>
            <p:ph type="title"/>
          </p:nvPr>
        </p:nvSpPr>
        <p:spPr/>
        <p:txBody>
          <a:bodyPr/>
          <a:lstStyle/>
          <a:p>
            <a:r>
              <a:rPr lang="cs-CZ" dirty="false"/>
              <a:t>Cílové skupiny</a:t>
            </a:r>
          </a:p>
        </p:txBody>
      </p:sp>
      <p:sp>
        <p:nvSpPr>
          <p:cNvPr id="3" name="Zástupný obsah 2">
            <a:extLst>
              <a:ext uri="{FF2B5EF4-FFF2-40B4-BE49-F238E27FC236}">
                <a16:creationId xmlns:a16="http://schemas.microsoft.com/office/drawing/2014/main" id="{30CCECA0-73EE-200E-9557-970F0055CD79}"/>
              </a:ext>
            </a:extLst>
          </p:cNvPr>
          <p:cNvSpPr>
            <a:spLocks noGrp="true"/>
          </p:cNvSpPr>
          <p:nvPr>
            <p:ph idx="1"/>
          </p:nvPr>
        </p:nvSpPr>
        <p:spPr/>
        <p:txBody>
          <a:bodyPr/>
          <a:lstStyle/>
          <a:p>
            <a:r>
              <a:rPr lang="cs-CZ" dirty="false"/>
              <a:t>Osoby ohrožené závislostmi</a:t>
            </a:r>
          </a:p>
          <a:p>
            <a:r>
              <a:rPr lang="pl-PL" dirty="false"/>
              <a:t>Osoby ve nebo po výkonu trestu</a:t>
            </a:r>
          </a:p>
          <a:p>
            <a:r>
              <a:rPr lang="cs-CZ" dirty="false"/>
              <a:t>Senioři</a:t>
            </a:r>
            <a:endParaRPr lang="pl-PL" dirty="false"/>
          </a:p>
          <a:p>
            <a:r>
              <a:rPr lang="cs-CZ" dirty="false"/>
              <a:t>Národnostní menšiny</a:t>
            </a:r>
            <a:endParaRPr lang="pl-PL" dirty="false"/>
          </a:p>
          <a:p>
            <a:r>
              <a:rPr lang="cs-CZ" dirty="false"/>
              <a:t>Cizinci</a:t>
            </a:r>
          </a:p>
          <a:p>
            <a:r>
              <a:rPr lang="cs-CZ" dirty="false"/>
              <a:t>Migranti a azylanti</a:t>
            </a:r>
          </a:p>
          <a:p>
            <a:r>
              <a:rPr lang="cs-CZ" dirty="false"/>
              <a:t>Osoby bez přístřeší nebo osoby žijící v nejistém nebo nevyhovujícím bydlení</a:t>
            </a:r>
          </a:p>
          <a:p>
            <a:r>
              <a:rPr lang="cs-CZ" dirty="false"/>
              <a:t>Oběti trestné činnosti</a:t>
            </a:r>
          </a:p>
        </p:txBody>
      </p:sp>
      <p:sp>
        <p:nvSpPr>
          <p:cNvPr id="4" name="Zástupný symbol pro číslo snímku 3">
            <a:extLst>
              <a:ext uri="{FF2B5EF4-FFF2-40B4-BE49-F238E27FC236}">
                <a16:creationId xmlns:a16="http://schemas.microsoft.com/office/drawing/2014/main" id="{4E7A5CD4-5C32-2AD1-6197-E80564098F32}"/>
              </a:ext>
            </a:extLst>
          </p:cNvPr>
          <p:cNvSpPr>
            <a:spLocks noGrp="true"/>
          </p:cNvSpPr>
          <p:nvPr>
            <p:ph type="sldNum" sz="quarter" idx="12"/>
          </p:nvPr>
        </p:nvSpPr>
        <p:spPr/>
        <p:txBody>
          <a:bodyPr/>
          <a:lstStyle/>
          <a:p>
            <a:fld id="{479BF083-4774-43B1-9AB0-5CC1AC5DD8EE}" type="slidenum">
              <a:rPr lang="cs-CZ" smtClean="false"/>
              <a:pPr/>
              <a:t>73</a:t>
            </a:fld>
            <a:endParaRPr lang="cs-CZ" dirty="false"/>
          </a:p>
        </p:txBody>
      </p:sp>
    </p:spTree>
    <p:extLst>
      <p:ext uri="{BB962C8B-B14F-4D97-AF65-F5344CB8AC3E}">
        <p14:creationId xmlns:p14="http://schemas.microsoft.com/office/powerpoint/2010/main" val="3545724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E21DB4-F2E8-1EBD-036B-1A07DE45DB77}"/>
              </a:ext>
            </a:extLst>
          </p:cNvPr>
          <p:cNvSpPr>
            <a:spLocks noGrp="true"/>
          </p:cNvSpPr>
          <p:nvPr>
            <p:ph type="title"/>
          </p:nvPr>
        </p:nvSpPr>
        <p:spPr/>
        <p:txBody>
          <a:bodyPr/>
          <a:lstStyle/>
          <a:p>
            <a:r>
              <a:rPr lang="cs-CZ" dirty="false"/>
              <a:t>Cílové skupiny</a:t>
            </a:r>
          </a:p>
        </p:txBody>
      </p:sp>
      <p:sp>
        <p:nvSpPr>
          <p:cNvPr id="3" name="Zástupný obsah 2">
            <a:extLst>
              <a:ext uri="{FF2B5EF4-FFF2-40B4-BE49-F238E27FC236}">
                <a16:creationId xmlns:a16="http://schemas.microsoft.com/office/drawing/2014/main" id="{B3264669-BD8B-17CB-FE9E-401C3407A578}"/>
              </a:ext>
            </a:extLst>
          </p:cNvPr>
          <p:cNvSpPr>
            <a:spLocks noGrp="true"/>
          </p:cNvSpPr>
          <p:nvPr>
            <p:ph idx="1"/>
          </p:nvPr>
        </p:nvSpPr>
        <p:spPr/>
        <p:txBody>
          <a:bodyPr/>
          <a:lstStyle/>
          <a:p>
            <a:r>
              <a:rPr lang="cs-CZ" dirty="false"/>
              <a:t>Osoby ohrožené násilím</a:t>
            </a:r>
          </a:p>
          <a:p>
            <a:r>
              <a:rPr lang="cs-CZ" dirty="false"/>
              <a:t>Neformální pečující</a:t>
            </a:r>
          </a:p>
          <a:p>
            <a:r>
              <a:rPr lang="cs-CZ" dirty="false"/>
              <a:t>Dobrovolníci působící v oblasti sociálních služeb a sociální integrace</a:t>
            </a:r>
          </a:p>
          <a:p>
            <a:r>
              <a:rPr lang="cs-CZ" dirty="false"/>
              <a:t>Veřejnost</a:t>
            </a:r>
          </a:p>
          <a:p>
            <a:r>
              <a:rPr lang="cs-CZ" dirty="false"/>
              <a:t>Poskytovatelé a zadavatelé sociálních služeb, služeb pro rodiny a děti a dalších služeb na podporu sociálního začleňování</a:t>
            </a:r>
          </a:p>
          <a:p>
            <a:r>
              <a:rPr lang="pl-PL" dirty="false"/>
              <a:t>Osoby pečující o malé děti</a:t>
            </a:r>
            <a:endParaRPr lang="cs-CZ" dirty="false"/>
          </a:p>
        </p:txBody>
      </p:sp>
      <p:sp>
        <p:nvSpPr>
          <p:cNvPr id="4" name="Zástupný symbol pro číslo snímku 3">
            <a:extLst>
              <a:ext uri="{FF2B5EF4-FFF2-40B4-BE49-F238E27FC236}">
                <a16:creationId xmlns:a16="http://schemas.microsoft.com/office/drawing/2014/main" id="{864C57FF-2145-21B4-AE71-DEA93BD8F9BB}"/>
              </a:ext>
            </a:extLst>
          </p:cNvPr>
          <p:cNvSpPr>
            <a:spLocks noGrp="true"/>
          </p:cNvSpPr>
          <p:nvPr>
            <p:ph type="sldNum" sz="quarter" idx="12"/>
          </p:nvPr>
        </p:nvSpPr>
        <p:spPr/>
        <p:txBody>
          <a:bodyPr/>
          <a:lstStyle/>
          <a:p>
            <a:fld id="{479BF083-4774-43B1-9AB0-5CC1AC5DD8EE}" type="slidenum">
              <a:rPr lang="cs-CZ" smtClean="false"/>
              <a:pPr/>
              <a:t>74</a:t>
            </a:fld>
            <a:endParaRPr lang="cs-CZ" dirty="false"/>
          </a:p>
        </p:txBody>
      </p:sp>
    </p:spTree>
    <p:extLst>
      <p:ext uri="{BB962C8B-B14F-4D97-AF65-F5344CB8AC3E}">
        <p14:creationId xmlns:p14="http://schemas.microsoft.com/office/powerpoint/2010/main" val="3777152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827584" y="2420888"/>
            <a:ext cx="7272808" cy="864096"/>
          </a:xfrm>
        </p:spPr>
        <p:txBody>
          <a:bodyPr/>
          <a:lstStyle/>
          <a:p>
            <a:pPr algn="ctr"/>
            <a:br>
              <a:rPr lang="cs-CZ" dirty="false">
                <a:solidFill>
                  <a:srgbClr val="FF0000"/>
                </a:solidFill>
              </a:rPr>
            </a:br>
            <a:br>
              <a:rPr lang="cs-CZ" dirty="false">
                <a:solidFill>
                  <a:srgbClr val="FF0000"/>
                </a:solidFill>
              </a:rPr>
            </a:br>
            <a:r>
              <a:rPr lang="cs-CZ" dirty="false"/>
              <a:t>indikátory</a:t>
            </a:r>
            <a:br>
              <a:rPr lang="cs-CZ" dirty="false"/>
            </a:br>
            <a:br>
              <a:rPr lang="cs-CZ" dirty="false">
                <a:solidFill>
                  <a:srgbClr val="FF0000"/>
                </a:solidFill>
              </a:rPr>
            </a:br>
            <a:endParaRPr lang="cs-CZ" sz="2800" b="false" dirty="false">
              <a:solidFill>
                <a:srgbClr val="FF0000"/>
              </a:solidFill>
            </a:endParaRPr>
          </a:p>
        </p:txBody>
      </p:sp>
    </p:spTree>
    <p:extLst>
      <p:ext uri="{BB962C8B-B14F-4D97-AF65-F5344CB8AC3E}">
        <p14:creationId xmlns:p14="http://schemas.microsoft.com/office/powerpoint/2010/main" val="3243691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a:xfrm>
            <a:off x="180000" y="-99392"/>
            <a:ext cx="8424000" cy="1080000"/>
          </a:xfrm>
        </p:spPr>
        <p:txBody>
          <a:bodyPr/>
          <a:lstStyle/>
          <a:p>
            <a:r>
              <a:rPr lang="cs-CZ" sz="2800" dirty="false"/>
              <a:t>indikátory</a:t>
            </a:r>
          </a:p>
        </p:txBody>
      </p:sp>
      <p:sp>
        <p:nvSpPr>
          <p:cNvPr id="3" name="Zástupný obsah 2">
            <a:extLst>
              <a:ext uri="{FF2B5EF4-FFF2-40B4-BE49-F238E27FC236}">
                <a16:creationId xmlns:a16="http://schemas.microsoft.com/office/drawing/2014/main" id="{E2F855CD-C061-40B5-BE82-8B7B9F1E170F}"/>
              </a:ext>
            </a:extLst>
          </p:cNvPr>
          <p:cNvSpPr>
            <a:spLocks noGrp="true"/>
          </p:cNvSpPr>
          <p:nvPr>
            <p:ph idx="1"/>
          </p:nvPr>
        </p:nvSpPr>
        <p:spPr>
          <a:xfrm>
            <a:off x="540000" y="1484784"/>
            <a:ext cx="8064000" cy="4608512"/>
          </a:xfrm>
        </p:spPr>
        <p:txBody>
          <a:bodyPr/>
          <a:lstStyle/>
          <a:p>
            <a:pPr marL="0" indent="0" algn="just">
              <a:lnSpc>
                <a:spcPct val="107000"/>
              </a:lnSpc>
              <a:spcAft>
                <a:spcPts val="800"/>
              </a:spcAft>
              <a:buNone/>
            </a:pPr>
            <a:r>
              <a:rPr lang="cs-CZ" sz="1800" dirty="false">
                <a:effectLst/>
                <a:latin typeface="Arial" panose="020B0604020202020204" pitchFamily="34" charset="0"/>
                <a:ea typeface="Calibri" panose="020F0502020204030204" pitchFamily="34" charset="0"/>
                <a:cs typeface="Arial" panose="020B0604020202020204" pitchFamily="34" charset="0"/>
              </a:rPr>
              <a:t>V žádosti o podporu žadatel uvede cílovou hodnotu k následujícím indikátorům:</a:t>
            </a:r>
            <a:endParaRPr lang="cs-CZ" sz="1800" dirty="false">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76</a:t>
            </a:fld>
            <a:endParaRPr lang="cs-CZ" dirty="false"/>
          </a:p>
        </p:txBody>
      </p:sp>
      <p:graphicFrame>
        <p:nvGraphicFramePr>
          <p:cNvPr id="10" name="Tabulka 9">
            <a:extLst>
              <a:ext uri="{FF2B5EF4-FFF2-40B4-BE49-F238E27FC236}">
                <a16:creationId xmlns:a16="http://schemas.microsoft.com/office/drawing/2014/main" id="{F3875A6E-731B-427E-8999-EB6B21FBA6D6}"/>
              </a:ext>
            </a:extLst>
          </p:cNvPr>
          <p:cNvGraphicFramePr>
            <a:graphicFrameLocks noGrp="true"/>
          </p:cNvGraphicFramePr>
          <p:nvPr>
            <p:extLst>
              <p:ext uri="{D42A27DB-BD31-4B8C-83A1-F6EECF244321}">
                <p14:modId xmlns:p14="http://schemas.microsoft.com/office/powerpoint/2010/main" val="4226665147"/>
              </p:ext>
            </p:extLst>
          </p:nvPr>
        </p:nvGraphicFramePr>
        <p:xfrm>
          <a:off x="336044" y="2420888"/>
          <a:ext cx="8471912" cy="3302021"/>
        </p:xfrm>
        <a:graphic>
          <a:graphicData uri="http://schemas.openxmlformats.org/drawingml/2006/table">
            <a:tbl>
              <a:tblPr firstRow="true" firstCol="true" bandRow="true">
                <a:tableStyleId>{5C22544A-7EE6-4342-B048-85BDC9FD1C3A}</a:tableStyleId>
              </a:tblPr>
              <a:tblGrid>
                <a:gridCol w="973465">
                  <a:extLst>
                    <a:ext uri="{9D8B030D-6E8A-4147-A177-3AD203B41FA5}">
                      <a16:colId xmlns:a16="http://schemas.microsoft.com/office/drawing/2014/main" val="3899844641"/>
                    </a:ext>
                  </a:extLst>
                </a:gridCol>
                <a:gridCol w="4395709">
                  <a:extLst>
                    <a:ext uri="{9D8B030D-6E8A-4147-A177-3AD203B41FA5}">
                      <a16:colId xmlns:a16="http://schemas.microsoft.com/office/drawing/2014/main" val="3461013045"/>
                    </a:ext>
                  </a:extLst>
                </a:gridCol>
                <a:gridCol w="1681480">
                  <a:extLst>
                    <a:ext uri="{9D8B030D-6E8A-4147-A177-3AD203B41FA5}">
                      <a16:colId xmlns:a16="http://schemas.microsoft.com/office/drawing/2014/main" val="3817037963"/>
                    </a:ext>
                  </a:extLst>
                </a:gridCol>
                <a:gridCol w="1421258">
                  <a:extLst>
                    <a:ext uri="{9D8B030D-6E8A-4147-A177-3AD203B41FA5}">
                      <a16:colId xmlns:a16="http://schemas.microsoft.com/office/drawing/2014/main" val="233991540"/>
                    </a:ext>
                  </a:extLst>
                </a:gridCol>
              </a:tblGrid>
              <a:tr h="686690">
                <a:tc>
                  <a:txBody>
                    <a:bodyPr/>
                    <a:lstStyle/>
                    <a:p>
                      <a:pPr marL="36195" marR="36195" algn="ctr">
                        <a:spcBef>
                          <a:spcPts val="300"/>
                        </a:spcBef>
                        <a:spcAft>
                          <a:spcPts val="300"/>
                        </a:spcAft>
                      </a:pPr>
                      <a:r>
                        <a:rPr lang="cs-CZ" sz="1600" dirty="false">
                          <a:effectLst/>
                        </a:rPr>
                        <a:t>Kód</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Název indikátoru</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Měrná jednotka</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Typ indikátoru</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582821944"/>
                  </a:ext>
                </a:extLst>
              </a:tr>
              <a:tr h="343346">
                <a:tc>
                  <a:txBody>
                    <a:bodyPr/>
                    <a:lstStyle/>
                    <a:p>
                      <a:pPr marL="36195" marR="36195">
                        <a:spcBef>
                          <a:spcPts val="300"/>
                        </a:spcBef>
                        <a:spcAft>
                          <a:spcPts val="300"/>
                        </a:spcAft>
                      </a:pPr>
                      <a:r>
                        <a:rPr lang="cs-CZ" sz="1600" dirty="false">
                          <a:effectLst/>
                        </a:rPr>
                        <a:t>600 000</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spcBef>
                          <a:spcPts val="300"/>
                        </a:spcBef>
                        <a:spcAft>
                          <a:spcPts val="300"/>
                        </a:spcAft>
                      </a:pPr>
                      <a:r>
                        <a:rPr lang="cs-CZ" sz="1600" b="true" dirty="false">
                          <a:effectLst/>
                        </a:rPr>
                        <a:t>Celkový počet účastníků</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Účastníci</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Výstup</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2567496402"/>
                  </a:ext>
                </a:extLst>
              </a:tr>
              <a:tr h="343346">
                <a:tc>
                  <a:txBody>
                    <a:bodyPr/>
                    <a:lstStyle/>
                    <a:p>
                      <a:pPr marL="36195" marR="36195">
                        <a:spcBef>
                          <a:spcPts val="300"/>
                        </a:spcBef>
                        <a:spcAft>
                          <a:spcPts val="300"/>
                        </a:spcAft>
                      </a:pPr>
                      <a:r>
                        <a:rPr lang="cs-CZ" sz="1600" dirty="false">
                          <a:effectLst/>
                        </a:rPr>
                        <a:t>670 021</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spcBef>
                          <a:spcPts val="300"/>
                        </a:spcBef>
                        <a:spcAft>
                          <a:spcPts val="300"/>
                        </a:spcAft>
                      </a:pPr>
                      <a:r>
                        <a:rPr lang="cs-CZ" sz="1600" dirty="false">
                          <a:effectLst/>
                        </a:rPr>
                        <a:t>Kapacita podpořených služeb – místa</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Místa</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Výstup</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45028637"/>
                  </a:ext>
                </a:extLst>
              </a:tr>
              <a:tr h="555257">
                <a:tc>
                  <a:txBody>
                    <a:bodyPr/>
                    <a:lstStyle/>
                    <a:p>
                      <a:pPr marL="36195" marR="36195">
                        <a:spcBef>
                          <a:spcPts val="300"/>
                        </a:spcBef>
                        <a:spcAft>
                          <a:spcPts val="300"/>
                        </a:spcAft>
                      </a:pPr>
                      <a:r>
                        <a:rPr lang="cs-CZ" sz="1600" dirty="false">
                          <a:effectLst/>
                        </a:rPr>
                        <a:t>670 031</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spcBef>
                          <a:spcPts val="300"/>
                        </a:spcBef>
                        <a:spcAft>
                          <a:spcPts val="300"/>
                        </a:spcAft>
                      </a:pPr>
                      <a:r>
                        <a:rPr lang="cs-CZ" sz="1600" dirty="false">
                          <a:effectLst/>
                        </a:rPr>
                        <a:t>Kapacita podpořených služeb – úvazky pracovníků</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Úvazky</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Výstup</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3320726167"/>
                  </a:ext>
                </a:extLst>
              </a:tr>
              <a:tr h="343346">
                <a:tc>
                  <a:txBody>
                    <a:bodyPr/>
                    <a:lstStyle/>
                    <a:p>
                      <a:pPr marL="36195" marR="36195">
                        <a:spcBef>
                          <a:spcPts val="300"/>
                        </a:spcBef>
                        <a:spcAft>
                          <a:spcPts val="300"/>
                        </a:spcAft>
                      </a:pPr>
                      <a:r>
                        <a:rPr lang="cs-CZ" sz="1600" dirty="false">
                          <a:effectLst/>
                        </a:rPr>
                        <a:t>551 022</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spcBef>
                          <a:spcPts val="300"/>
                        </a:spcBef>
                        <a:spcAft>
                          <a:spcPts val="300"/>
                        </a:spcAft>
                      </a:pPr>
                      <a:r>
                        <a:rPr lang="cs-CZ" sz="1600" dirty="false">
                          <a:effectLst/>
                        </a:rPr>
                        <a:t>Počet podpořených komunitních aktivit</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Aktivity</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Výstup</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3104981703"/>
                  </a:ext>
                </a:extLst>
              </a:tr>
              <a:tr h="343346">
                <a:tc>
                  <a:txBody>
                    <a:bodyPr/>
                    <a:lstStyle/>
                    <a:p>
                      <a:pPr marL="36195" marR="36195">
                        <a:spcBef>
                          <a:spcPts val="300"/>
                        </a:spcBef>
                        <a:spcAft>
                          <a:spcPts val="300"/>
                        </a:spcAft>
                      </a:pPr>
                      <a:r>
                        <a:rPr lang="cs-CZ" sz="1600" dirty="false">
                          <a:effectLst/>
                        </a:rPr>
                        <a:t>670 102</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spcBef>
                          <a:spcPts val="300"/>
                        </a:spcBef>
                        <a:spcAft>
                          <a:spcPts val="300"/>
                        </a:spcAft>
                      </a:pPr>
                      <a:r>
                        <a:rPr lang="cs-CZ" sz="1600" b="true" dirty="false">
                          <a:effectLst/>
                        </a:rPr>
                        <a:t>Využívání podpořených služeb</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Osoby</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Výsledek</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3843096943"/>
                  </a:ext>
                </a:extLst>
              </a:tr>
              <a:tr h="686690">
                <a:tc>
                  <a:txBody>
                    <a:bodyPr/>
                    <a:lstStyle/>
                    <a:p>
                      <a:pPr marL="36195" marR="36195">
                        <a:spcBef>
                          <a:spcPts val="300"/>
                        </a:spcBef>
                        <a:spcAft>
                          <a:spcPts val="300"/>
                        </a:spcAft>
                      </a:pPr>
                      <a:r>
                        <a:rPr lang="cs-CZ" sz="1600" b="true" kern="1200" dirty="false">
                          <a:solidFill>
                            <a:schemeClr val="lt1"/>
                          </a:solidFill>
                          <a:effectLst/>
                          <a:latin typeface="+mn-lt"/>
                          <a:ea typeface="+mn-ea"/>
                          <a:cs typeface="+mn-cs"/>
                        </a:rPr>
                        <a:t>805 000</a:t>
                      </a:r>
                    </a:p>
                  </a:txBody>
                  <a:tcPr marL="68580" marR="68580" marT="0" marB="0" anchor="ctr"/>
                </a:tc>
                <a:tc>
                  <a:txBody>
                    <a:bodyPr/>
                    <a:lstStyle/>
                    <a:p>
                      <a:pPr marL="36195" marR="36195" algn="ctr" defTabSz="914400" rtl="false" eaLnBrk="true" latinLnBrk="false" hangingPunct="true">
                        <a:spcBef>
                          <a:spcPts val="300"/>
                        </a:spcBef>
                        <a:spcAft>
                          <a:spcPts val="300"/>
                        </a:spcAft>
                      </a:pPr>
                      <a:r>
                        <a:rPr lang="cs-CZ" sz="1600" kern="1200" dirty="false">
                          <a:solidFill>
                            <a:schemeClr val="dk1"/>
                          </a:solidFill>
                          <a:effectLst/>
                          <a:latin typeface="+mn-lt"/>
                          <a:ea typeface="+mn-ea"/>
                          <a:cs typeface="+mn-cs"/>
                        </a:rPr>
                        <a:t>Počet napsaných a zveřejněných analytických a strategických dokumentů (vč. evaluačních)</a:t>
                      </a:r>
                    </a:p>
                  </a:txBody>
                  <a:tcPr marL="68580" marR="68580" marT="0" marB="0" anchor="ctr"/>
                </a:tc>
                <a:tc>
                  <a:txBody>
                    <a:bodyPr/>
                    <a:lstStyle/>
                    <a:p>
                      <a:pPr marL="36195" marR="36195" algn="ctr" defTabSz="914400" rtl="false" eaLnBrk="true" latinLnBrk="false" hangingPunct="true">
                        <a:spcBef>
                          <a:spcPts val="300"/>
                        </a:spcBef>
                        <a:spcAft>
                          <a:spcPts val="300"/>
                        </a:spcAft>
                      </a:pPr>
                      <a:r>
                        <a:rPr lang="cs-CZ" sz="1600" kern="1200" dirty="false">
                          <a:solidFill>
                            <a:schemeClr val="dk1"/>
                          </a:solidFill>
                          <a:effectLst/>
                          <a:latin typeface="+mn-lt"/>
                          <a:ea typeface="+mn-ea"/>
                          <a:cs typeface="+mn-cs"/>
                        </a:rPr>
                        <a:t>Dokumenty</a:t>
                      </a:r>
                    </a:p>
                  </a:txBody>
                  <a:tcPr marL="68580" marR="68580" marT="0" marB="0" anchor="ctr"/>
                </a:tc>
                <a:tc>
                  <a:txBody>
                    <a:bodyPr/>
                    <a:lstStyle/>
                    <a:p>
                      <a:pPr marL="36195" marR="36195" algn="ctr" defTabSz="914400" rtl="false" eaLnBrk="true" latinLnBrk="false" hangingPunct="true">
                        <a:spcBef>
                          <a:spcPts val="300"/>
                        </a:spcBef>
                        <a:spcAft>
                          <a:spcPts val="300"/>
                        </a:spcAft>
                      </a:pPr>
                      <a:r>
                        <a:rPr lang="cs-CZ" sz="1600" kern="1200" dirty="false">
                          <a:solidFill>
                            <a:schemeClr val="dk1"/>
                          </a:solidFill>
                          <a:effectLst/>
                          <a:latin typeface="+mn-lt"/>
                          <a:ea typeface="+mn-ea"/>
                          <a:cs typeface="+mn-cs"/>
                        </a:rPr>
                        <a:t>Výstup</a:t>
                      </a:r>
                    </a:p>
                  </a:txBody>
                  <a:tcPr marL="68580" marR="68580" marT="0" marB="0" anchor="ctr"/>
                </a:tc>
                <a:extLst>
                  <a:ext uri="{0D108BD9-81ED-4DB2-BD59-A6C34878D82A}">
                    <a16:rowId xmlns:a16="http://schemas.microsoft.com/office/drawing/2014/main" val="3126520129"/>
                  </a:ext>
                </a:extLst>
              </a:tr>
            </a:tbl>
          </a:graphicData>
        </a:graphic>
      </p:graphicFrame>
      <p:sp>
        <p:nvSpPr>
          <p:cNvPr id="11" name="Rectangle 5">
            <a:extLst>
              <a:ext uri="{FF2B5EF4-FFF2-40B4-BE49-F238E27FC236}">
                <a16:creationId xmlns:a16="http://schemas.microsoft.com/office/drawing/2014/main" id="{F9254AB6-3A1F-45C8-B74B-D390D686E5C3}"/>
              </a:ext>
            </a:extLst>
          </p:cNvPr>
          <p:cNvSpPr>
            <a:spLocks noChangeArrowheads="true"/>
          </p:cNvSpPr>
          <p:nvPr/>
        </p:nvSpPr>
        <p:spPr bwMode="auto">
          <a:xfrm>
            <a:off x="1260267" y="2637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false" fontAlgn="base" latinLnBrk="false" hangingPunct="fals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anose="020B0604020202020204" pitchFamily="34" charset="0"/>
              </a:rPr>
            </a:br>
            <a:endParaRPr kumimoji="false" lang="cs-CZ" altLang="cs-CZ" sz="1800" b="false" i="false" u="none" strike="noStrike" cap="none" normalizeH="false"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32047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a:xfrm>
            <a:off x="180000" y="-99392"/>
            <a:ext cx="8424000" cy="1080000"/>
          </a:xfrm>
        </p:spPr>
        <p:txBody>
          <a:bodyPr/>
          <a:lstStyle/>
          <a:p>
            <a:r>
              <a:rPr lang="cs-CZ" sz="2800" dirty="false"/>
              <a:t>indikátory</a:t>
            </a:r>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77</a:t>
            </a:fld>
            <a:endParaRPr lang="cs-CZ" dirty="false"/>
          </a:p>
        </p:txBody>
      </p:sp>
      <p:sp>
        <p:nvSpPr>
          <p:cNvPr id="11" name="Rectangle 5">
            <a:extLst>
              <a:ext uri="{FF2B5EF4-FFF2-40B4-BE49-F238E27FC236}">
                <a16:creationId xmlns:a16="http://schemas.microsoft.com/office/drawing/2014/main" id="{F9254AB6-3A1F-45C8-B74B-D390D686E5C3}"/>
              </a:ext>
            </a:extLst>
          </p:cNvPr>
          <p:cNvSpPr>
            <a:spLocks noChangeArrowheads="true"/>
          </p:cNvSpPr>
          <p:nvPr/>
        </p:nvSpPr>
        <p:spPr bwMode="auto">
          <a:xfrm>
            <a:off x="1260267" y="2637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false" fontAlgn="base" latinLnBrk="false" hangingPunct="fals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anose="020B0604020202020204" pitchFamily="34" charset="0"/>
              </a:rPr>
            </a:br>
            <a:endParaRPr kumimoji="false" lang="cs-CZ" altLang="cs-CZ" sz="1800" b="false" i="false" u="none" strike="noStrike" cap="none" normalizeH="false" baseline="0">
              <a:ln>
                <a:noFill/>
              </a:ln>
              <a:solidFill>
                <a:schemeClr val="tx1"/>
              </a:solidFill>
              <a:effectLst/>
              <a:latin typeface="Arial" panose="020B0604020202020204" pitchFamily="34" charset="0"/>
            </a:endParaRPr>
          </a:p>
        </p:txBody>
      </p:sp>
      <p:pic>
        <p:nvPicPr>
          <p:cNvPr id="6" name="Obrázek 5">
            <a:extLst>
              <a:ext uri="{FF2B5EF4-FFF2-40B4-BE49-F238E27FC236}">
                <a16:creationId xmlns:a16="http://schemas.microsoft.com/office/drawing/2014/main" id="{6B3DC1F3-448D-AF48-B0EA-E0E8C6755F91}"/>
              </a:ext>
            </a:extLst>
          </p:cNvPr>
          <p:cNvPicPr>
            <a:picLocks noChangeAspect="true"/>
          </p:cNvPicPr>
          <p:nvPr/>
        </p:nvPicPr>
        <p:blipFill>
          <a:blip r:embed="rId3"/>
          <a:stretch>
            <a:fillRect/>
          </a:stretch>
        </p:blipFill>
        <p:spPr>
          <a:xfrm>
            <a:off x="359552" y="1196752"/>
            <a:ext cx="8064896" cy="5208195"/>
          </a:xfrm>
          <a:prstGeom prst="rect">
            <a:avLst/>
          </a:prstGeom>
        </p:spPr>
      </p:pic>
    </p:spTree>
    <p:extLst>
      <p:ext uri="{BB962C8B-B14F-4D97-AF65-F5344CB8AC3E}">
        <p14:creationId xmlns:p14="http://schemas.microsoft.com/office/powerpoint/2010/main" val="4649311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F006A-E9D8-4E3D-B147-E02D1429BE63}"/>
              </a:ext>
            </a:extLst>
          </p:cNvPr>
          <p:cNvSpPr>
            <a:spLocks noGrp="true"/>
          </p:cNvSpPr>
          <p:nvPr>
            <p:ph type="title"/>
          </p:nvPr>
        </p:nvSpPr>
        <p:spPr>
          <a:xfrm>
            <a:off x="180000" y="-99392"/>
            <a:ext cx="8424000" cy="1080000"/>
          </a:xfrm>
        </p:spPr>
        <p:txBody>
          <a:bodyPr/>
          <a:lstStyle/>
          <a:p>
            <a:r>
              <a:rPr lang="cs-CZ" sz="2800" dirty="false"/>
              <a:t>indikátory</a:t>
            </a:r>
          </a:p>
        </p:txBody>
      </p:sp>
      <p:sp>
        <p:nvSpPr>
          <p:cNvPr id="4" name="Zástupný symbol pro číslo snímku 3">
            <a:extLst>
              <a:ext uri="{FF2B5EF4-FFF2-40B4-BE49-F238E27FC236}">
                <a16:creationId xmlns:a16="http://schemas.microsoft.com/office/drawing/2014/main" id="{3EB57488-F404-4567-A831-3AFBC3EF05FE}"/>
              </a:ext>
            </a:extLst>
          </p:cNvPr>
          <p:cNvSpPr>
            <a:spLocks noGrp="true"/>
          </p:cNvSpPr>
          <p:nvPr>
            <p:ph type="sldNum" sz="quarter" idx="12"/>
          </p:nvPr>
        </p:nvSpPr>
        <p:spPr/>
        <p:txBody>
          <a:bodyPr/>
          <a:lstStyle/>
          <a:p>
            <a:fld id="{479BF083-4774-43B1-9AB0-5CC1AC5DD8EE}" type="slidenum">
              <a:rPr lang="cs-CZ" smtClean="false"/>
              <a:pPr/>
              <a:t>78</a:t>
            </a:fld>
            <a:endParaRPr lang="cs-CZ" dirty="false"/>
          </a:p>
        </p:txBody>
      </p:sp>
      <p:sp>
        <p:nvSpPr>
          <p:cNvPr id="11" name="Rectangle 5">
            <a:extLst>
              <a:ext uri="{FF2B5EF4-FFF2-40B4-BE49-F238E27FC236}">
                <a16:creationId xmlns:a16="http://schemas.microsoft.com/office/drawing/2014/main" id="{F9254AB6-3A1F-45C8-B74B-D390D686E5C3}"/>
              </a:ext>
            </a:extLst>
          </p:cNvPr>
          <p:cNvSpPr>
            <a:spLocks noChangeArrowheads="true"/>
          </p:cNvSpPr>
          <p:nvPr/>
        </p:nvSpPr>
        <p:spPr bwMode="auto">
          <a:xfrm>
            <a:off x="1260267" y="2637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false" fontAlgn="base" latinLnBrk="false" hangingPunct="fals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anose="020B0604020202020204" pitchFamily="34" charset="0"/>
              </a:rPr>
            </a:br>
            <a:endParaRPr kumimoji="false" lang="cs-CZ" altLang="cs-CZ" sz="1800" b="false" i="false" u="none" strike="noStrike" cap="none" normalizeH="false" baseline="0">
              <a:ln>
                <a:noFill/>
              </a:ln>
              <a:solidFill>
                <a:schemeClr val="tx1"/>
              </a:solidFill>
              <a:effectLst/>
              <a:latin typeface="Arial" panose="020B0604020202020204" pitchFamily="34" charset="0"/>
            </a:endParaRPr>
          </a:p>
        </p:txBody>
      </p:sp>
      <p:graphicFrame>
        <p:nvGraphicFramePr>
          <p:cNvPr id="16" name="Tabulka 15">
            <a:extLst>
              <a:ext uri="{FF2B5EF4-FFF2-40B4-BE49-F238E27FC236}">
                <a16:creationId xmlns:a16="http://schemas.microsoft.com/office/drawing/2014/main" id="{FDC6B7DD-94CF-DBE5-686A-7A6A92C73B2D}"/>
              </a:ext>
            </a:extLst>
          </p:cNvPr>
          <p:cNvGraphicFramePr>
            <a:graphicFrameLocks noGrp="true"/>
          </p:cNvGraphicFramePr>
          <p:nvPr>
            <p:extLst>
              <p:ext uri="{D42A27DB-BD31-4B8C-83A1-F6EECF244321}">
                <p14:modId xmlns:p14="http://schemas.microsoft.com/office/powerpoint/2010/main" val="1043626935"/>
              </p:ext>
            </p:extLst>
          </p:nvPr>
        </p:nvGraphicFramePr>
        <p:xfrm>
          <a:off x="180001" y="1484784"/>
          <a:ext cx="8492917" cy="4144928"/>
        </p:xfrm>
        <a:graphic>
          <a:graphicData uri="http://schemas.openxmlformats.org/drawingml/2006/table">
            <a:tbl>
              <a:tblPr firstRow="true" firstCol="true" bandRow="true">
                <a:tableStyleId>{5C22544A-7EE6-4342-B048-85BDC9FD1C3A}</a:tableStyleId>
              </a:tblPr>
              <a:tblGrid>
                <a:gridCol w="1024360">
                  <a:extLst>
                    <a:ext uri="{9D8B030D-6E8A-4147-A177-3AD203B41FA5}">
                      <a16:colId xmlns:a16="http://schemas.microsoft.com/office/drawing/2014/main" val="2318580713"/>
                    </a:ext>
                  </a:extLst>
                </a:gridCol>
                <a:gridCol w="4742238">
                  <a:extLst>
                    <a:ext uri="{9D8B030D-6E8A-4147-A177-3AD203B41FA5}">
                      <a16:colId xmlns:a16="http://schemas.microsoft.com/office/drawing/2014/main" val="2074206123"/>
                    </a:ext>
                  </a:extLst>
                </a:gridCol>
                <a:gridCol w="1172439">
                  <a:extLst>
                    <a:ext uri="{9D8B030D-6E8A-4147-A177-3AD203B41FA5}">
                      <a16:colId xmlns:a16="http://schemas.microsoft.com/office/drawing/2014/main" val="1466444864"/>
                    </a:ext>
                  </a:extLst>
                </a:gridCol>
                <a:gridCol w="1553880">
                  <a:extLst>
                    <a:ext uri="{9D8B030D-6E8A-4147-A177-3AD203B41FA5}">
                      <a16:colId xmlns:a16="http://schemas.microsoft.com/office/drawing/2014/main" val="2763958508"/>
                    </a:ext>
                  </a:extLst>
                </a:gridCol>
              </a:tblGrid>
              <a:tr h="534071">
                <a:tc>
                  <a:txBody>
                    <a:bodyPr/>
                    <a:lstStyle/>
                    <a:p>
                      <a:pPr marL="36195" marR="36195" algn="ctr">
                        <a:spcBef>
                          <a:spcPts val="300"/>
                        </a:spcBef>
                        <a:spcAft>
                          <a:spcPts val="300"/>
                        </a:spcAft>
                      </a:pPr>
                      <a:r>
                        <a:rPr lang="cs-CZ" sz="1600" dirty="false">
                          <a:effectLst/>
                        </a:rPr>
                        <a:t>Kód</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Název indikátoru</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Měrná jednotka</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Typ indikátoru</a:t>
                      </a:r>
                      <a:endParaRPr lang="cs-CZ" sz="16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2473181412"/>
                  </a:ext>
                </a:extLst>
              </a:tr>
              <a:tr h="481448">
                <a:tc>
                  <a:txBody>
                    <a:bodyPr/>
                    <a:lstStyle/>
                    <a:p>
                      <a:pPr marL="36195" marR="36195" algn="ctr">
                        <a:spcBef>
                          <a:spcPts val="300"/>
                        </a:spcBef>
                        <a:spcAft>
                          <a:spcPts val="300"/>
                        </a:spcAft>
                      </a:pPr>
                      <a:r>
                        <a:rPr lang="cs-CZ" sz="1600" dirty="false">
                          <a:effectLst/>
                        </a:rPr>
                        <a:t>674 012</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just">
                        <a:spcBef>
                          <a:spcPts val="300"/>
                        </a:spcBef>
                        <a:spcAft>
                          <a:spcPts val="300"/>
                        </a:spcAft>
                      </a:pPr>
                      <a:r>
                        <a:rPr lang="cs-CZ" sz="1600" dirty="false">
                          <a:effectLst/>
                        </a:rPr>
                        <a:t>Nové nebo inovované služby týkající se bydlení</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a:effectLst/>
                        </a:rPr>
                        <a:t>Služby</a:t>
                      </a:r>
                      <a:endParaRPr lang="cs-CZ" sz="16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Výstup</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1886102276"/>
                  </a:ext>
                </a:extLst>
              </a:tr>
              <a:tr h="481448">
                <a:tc>
                  <a:txBody>
                    <a:bodyPr/>
                    <a:lstStyle/>
                    <a:p>
                      <a:pPr marL="36195" marR="36195" algn="ctr">
                        <a:spcBef>
                          <a:spcPts val="300"/>
                        </a:spcBef>
                        <a:spcAft>
                          <a:spcPts val="300"/>
                        </a:spcAft>
                      </a:pPr>
                      <a:r>
                        <a:rPr lang="cs-CZ" sz="1600" dirty="false">
                          <a:effectLst/>
                        </a:rPr>
                        <a:t>679 001</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just">
                        <a:spcBef>
                          <a:spcPts val="300"/>
                        </a:spcBef>
                        <a:spcAft>
                          <a:spcPts val="300"/>
                        </a:spcAft>
                      </a:pPr>
                      <a:r>
                        <a:rPr lang="cs-CZ" sz="1600" dirty="false">
                          <a:effectLst/>
                        </a:rPr>
                        <a:t>Počet podpořených Romů</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a:effectLst/>
                        </a:rPr>
                        <a:t>Osoby</a:t>
                      </a:r>
                      <a:endParaRPr lang="cs-CZ" sz="16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Výstup</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1645115740"/>
                  </a:ext>
                </a:extLst>
              </a:tr>
              <a:tr h="1444343">
                <a:tc>
                  <a:txBody>
                    <a:bodyPr/>
                    <a:lstStyle/>
                    <a:p>
                      <a:pPr marL="36195" marR="36195" algn="ctr">
                        <a:spcBef>
                          <a:spcPts val="300"/>
                        </a:spcBef>
                        <a:spcAft>
                          <a:spcPts val="300"/>
                        </a:spcAft>
                      </a:pPr>
                      <a:r>
                        <a:rPr lang="cs-CZ" sz="1600" dirty="false">
                          <a:effectLst/>
                        </a:rPr>
                        <a:t>622 002</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just">
                        <a:spcBef>
                          <a:spcPts val="300"/>
                        </a:spcBef>
                        <a:spcAft>
                          <a:spcPts val="300"/>
                        </a:spcAft>
                      </a:pPr>
                      <a:r>
                        <a:rPr lang="cs-CZ" sz="1600" dirty="false">
                          <a:effectLst/>
                        </a:rPr>
                        <a:t>Počet podporovaných orgánů veřejné správy nebo veřejných služeb na celostátní, regionální a místní úrovni</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a:effectLst/>
                        </a:rPr>
                        <a:t>Subjekty</a:t>
                      </a:r>
                      <a:endParaRPr lang="cs-CZ" sz="16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Výstup</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1011041176"/>
                  </a:ext>
                </a:extLst>
              </a:tr>
              <a:tr h="1203618">
                <a:tc>
                  <a:txBody>
                    <a:bodyPr/>
                    <a:lstStyle/>
                    <a:p>
                      <a:pPr marL="36195" marR="36195" algn="ctr">
                        <a:spcBef>
                          <a:spcPts val="300"/>
                        </a:spcBef>
                        <a:spcAft>
                          <a:spcPts val="300"/>
                        </a:spcAft>
                      </a:pPr>
                      <a:r>
                        <a:rPr lang="cs-CZ" sz="1600" dirty="false">
                          <a:effectLst/>
                        </a:rPr>
                        <a:t>673 102</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just">
                        <a:spcBef>
                          <a:spcPts val="300"/>
                        </a:spcBef>
                        <a:spcAft>
                          <a:spcPts val="300"/>
                        </a:spcAft>
                      </a:pPr>
                      <a:r>
                        <a:rPr lang="cs-CZ" sz="1600" dirty="false">
                          <a:effectLst/>
                        </a:rPr>
                        <a:t>Účastníci projektů, u nichž intervence formou </a:t>
                      </a:r>
                    </a:p>
                    <a:p>
                      <a:pPr marL="36195" marR="36195" algn="just">
                        <a:spcBef>
                          <a:spcPts val="300"/>
                        </a:spcBef>
                        <a:spcAft>
                          <a:spcPts val="300"/>
                        </a:spcAft>
                      </a:pPr>
                      <a:r>
                        <a:rPr lang="cs-CZ" sz="1600" dirty="false">
                          <a:effectLst/>
                        </a:rPr>
                        <a:t>sociální práce naplnila svůj účel</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Osoby</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tc>
                  <a:txBody>
                    <a:bodyPr/>
                    <a:lstStyle/>
                    <a:p>
                      <a:pPr marL="36195" marR="36195" algn="ctr">
                        <a:spcBef>
                          <a:spcPts val="300"/>
                        </a:spcBef>
                        <a:spcAft>
                          <a:spcPts val="300"/>
                        </a:spcAft>
                      </a:pPr>
                      <a:r>
                        <a:rPr lang="cs-CZ" sz="1600" dirty="false">
                          <a:effectLst/>
                        </a:rPr>
                        <a:t>Výsledek</a:t>
                      </a:r>
                      <a:endParaRPr lang="cs-CZ" sz="16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0" marB="0" anchor="ctr"/>
                </a:tc>
                <a:extLst>
                  <a:ext uri="{0D108BD9-81ED-4DB2-BD59-A6C34878D82A}">
                    <a16:rowId xmlns:a16="http://schemas.microsoft.com/office/drawing/2014/main" val="3754373038"/>
                  </a:ext>
                </a:extLst>
              </a:tr>
            </a:tbl>
          </a:graphicData>
        </a:graphic>
      </p:graphicFrame>
      <p:sp>
        <p:nvSpPr>
          <p:cNvPr id="17" name="Rectangle 1">
            <a:extLst>
              <a:ext uri="{FF2B5EF4-FFF2-40B4-BE49-F238E27FC236}">
                <a16:creationId xmlns:a16="http://schemas.microsoft.com/office/drawing/2014/main" id="{83EC0C3D-1A54-8B1D-0B59-5109EA197A4D}"/>
              </a:ext>
            </a:extLst>
          </p:cNvPr>
          <p:cNvSpPr>
            <a:spLocks noChangeArrowheads="true"/>
          </p:cNvSpPr>
          <p:nvPr/>
        </p:nvSpPr>
        <p:spPr bwMode="auto">
          <a:xfrm>
            <a:off x="1695450" y="3236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false" fontAlgn="base" latinLnBrk="false" hangingPunct="fals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anose="020B0604020202020204" pitchFamily="34" charset="0"/>
              </a:rPr>
            </a:br>
            <a:endParaRPr kumimoji="false" lang="cs-CZ" altLang="cs-CZ" sz="1800" b="false" i="false" u="none" strike="noStrike" cap="none" normalizeH="false"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77567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827584" y="2420888"/>
            <a:ext cx="7272808" cy="864096"/>
          </a:xfrm>
        </p:spPr>
        <p:txBody>
          <a:bodyPr/>
          <a:lstStyle/>
          <a:p>
            <a:pPr algn="ctr"/>
            <a:br>
              <a:rPr lang="cs-CZ" dirty="false">
                <a:solidFill>
                  <a:srgbClr val="FF0000"/>
                </a:solidFill>
              </a:rPr>
            </a:br>
            <a:br>
              <a:rPr lang="cs-CZ" dirty="false">
                <a:solidFill>
                  <a:srgbClr val="FF0000"/>
                </a:solidFill>
              </a:rPr>
            </a:br>
            <a:r>
              <a:rPr lang="cs-CZ" dirty="false"/>
              <a:t>Partneři Projektu</a:t>
            </a:r>
            <a:br>
              <a:rPr lang="cs-CZ" dirty="false"/>
            </a:br>
            <a:br>
              <a:rPr lang="cs-CZ" dirty="false"/>
            </a:br>
            <a:br>
              <a:rPr lang="cs-CZ" dirty="false">
                <a:solidFill>
                  <a:srgbClr val="FF0000"/>
                </a:solidFill>
              </a:rPr>
            </a:br>
            <a:endParaRPr lang="cs-CZ" sz="2800" b="false" dirty="false">
              <a:solidFill>
                <a:srgbClr val="FF0000"/>
              </a:solidFill>
            </a:endParaRPr>
          </a:p>
        </p:txBody>
      </p:sp>
    </p:spTree>
    <p:extLst>
      <p:ext uri="{BB962C8B-B14F-4D97-AF65-F5344CB8AC3E}">
        <p14:creationId xmlns:p14="http://schemas.microsoft.com/office/powerpoint/2010/main" val="328180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pl-PL" dirty="false"/>
              <a:t>Oprávnění žadatelé</a:t>
            </a:r>
            <a:endParaRPr lang="cs-CZ" dirty="false"/>
          </a:p>
        </p:txBody>
      </p:sp>
      <p:sp>
        <p:nvSpPr>
          <p:cNvPr id="3" name="Zástupný symbol pro obsah 2"/>
          <p:cNvSpPr>
            <a:spLocks noGrp="true"/>
          </p:cNvSpPr>
          <p:nvPr>
            <p:ph idx="1"/>
          </p:nvPr>
        </p:nvSpPr>
        <p:spPr/>
        <p:txBody>
          <a:bodyPr/>
          <a:lstStyle/>
          <a:p>
            <a:pPr marL="0" indent="0">
              <a:buNone/>
            </a:pPr>
            <a:r>
              <a:rPr lang="cs-CZ" b="true" dirty="false"/>
              <a:t>Žadatelem</a:t>
            </a:r>
            <a:r>
              <a:rPr lang="cs-CZ" b="true" baseline="0" dirty="false"/>
              <a:t> o podporu z OPZ může být POUZE (Obecná pravidla)</a:t>
            </a:r>
          </a:p>
          <a:p>
            <a:pPr algn="just"/>
            <a:r>
              <a:rPr lang="cs-CZ" dirty="false"/>
              <a:t>osoba (právnická nebo fyzická), která je registrovaným subjektem v ČR, tj. osoba, která má vlastní identifikační číslo (tzv. IČO někdy také IČ)</a:t>
            </a:r>
          </a:p>
          <a:p>
            <a:pPr algn="just"/>
            <a:r>
              <a:rPr lang="cs-CZ" dirty="false"/>
              <a:t>osoba, která má aktivní datovou schránku</a:t>
            </a:r>
          </a:p>
          <a:p>
            <a:pPr algn="just"/>
            <a:r>
              <a:rPr lang="cs-CZ" dirty="false"/>
              <a:t>osoba, která nepatří mezi subjekty, které se nemohou výzvy účastnit z důvodů insolvence, pokut, dluhu aj. </a:t>
            </a:r>
          </a:p>
          <a:p>
            <a:endParaRPr lang="cs-CZ" baseline="0" dirty="false"/>
          </a:p>
          <a:p>
            <a:pPr lvl="6"/>
            <a:endParaRPr lang="cs-CZ" baseline="0"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1377762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0BB934-BA69-413D-9989-EC00F52F1A7E}"/>
              </a:ext>
            </a:extLst>
          </p:cNvPr>
          <p:cNvSpPr>
            <a:spLocks noGrp="true"/>
          </p:cNvSpPr>
          <p:nvPr>
            <p:ph type="title"/>
          </p:nvPr>
        </p:nvSpPr>
        <p:spPr/>
        <p:txBody>
          <a:bodyPr/>
          <a:lstStyle/>
          <a:p>
            <a:r>
              <a:rPr lang="cs-CZ" dirty="false"/>
              <a:t>Partnerství</a:t>
            </a:r>
          </a:p>
        </p:txBody>
      </p:sp>
      <p:sp>
        <p:nvSpPr>
          <p:cNvPr id="3" name="Zástupný obsah 2">
            <a:extLst>
              <a:ext uri="{FF2B5EF4-FFF2-40B4-BE49-F238E27FC236}">
                <a16:creationId xmlns:a16="http://schemas.microsoft.com/office/drawing/2014/main" id="{1C6E704A-A818-425C-A707-5A9F5F302D98}"/>
              </a:ext>
            </a:extLst>
          </p:cNvPr>
          <p:cNvSpPr>
            <a:spLocks noGrp="true"/>
          </p:cNvSpPr>
          <p:nvPr>
            <p:ph idx="1"/>
          </p:nvPr>
        </p:nvSpPr>
        <p:spPr>
          <a:xfrm>
            <a:off x="360000" y="1340768"/>
            <a:ext cx="8244000" cy="4779232"/>
          </a:xfrm>
        </p:spPr>
        <p:txBody>
          <a:bodyPr/>
          <a:lstStyle/>
          <a:p>
            <a:pPr algn="just"/>
            <a:r>
              <a:rPr lang="cs-CZ" sz="2000" dirty="false"/>
              <a:t>oprávněnými partnery jsou partneři s finančním příspěvkem i partneři bez finančního příspěvku</a:t>
            </a:r>
          </a:p>
          <a:p>
            <a:pPr algn="just"/>
            <a:r>
              <a:rPr lang="cs-CZ" sz="2000" dirty="false"/>
              <a:t>transparentní výběrový proces příjemcem (předem stanovená kritéria)</a:t>
            </a:r>
          </a:p>
          <a:p>
            <a:pPr algn="just"/>
            <a:r>
              <a:rPr lang="cs-CZ" sz="2000" dirty="false"/>
              <a:t>při výběru partnera je nutné zohlednit jeden z hlavních principů CLLD, kterým je zaměření na lokální partnerství (jedno z kritérií pro výběr partnerů se musí zaměřit na ověření, zda je daný partner z území MAS nebo je na území dané MAS aktivní)</a:t>
            </a:r>
          </a:p>
          <a:p>
            <a:pPr algn="just"/>
            <a:r>
              <a:rPr lang="cs-CZ" sz="2000" dirty="false"/>
              <a:t>existence min. 3 roky před datem vyhlášení výzvy</a:t>
            </a:r>
          </a:p>
          <a:p>
            <a:pPr marL="0" indent="0" algn="just">
              <a:buNone/>
            </a:pPr>
            <a:r>
              <a:rPr lang="cs-CZ" sz="2000" dirty="false"/>
              <a:t>Příjemce musí zajistit realizaci min. 30 % přímých osobních nákladů projektu</a:t>
            </a:r>
          </a:p>
          <a:p>
            <a:pPr marL="0" indent="0">
              <a:buNone/>
            </a:pPr>
            <a:endParaRPr lang="cs-CZ" dirty="false"/>
          </a:p>
        </p:txBody>
      </p:sp>
      <p:sp>
        <p:nvSpPr>
          <p:cNvPr id="4" name="Zástupný symbol pro číslo snímku 3">
            <a:extLst>
              <a:ext uri="{FF2B5EF4-FFF2-40B4-BE49-F238E27FC236}">
                <a16:creationId xmlns:a16="http://schemas.microsoft.com/office/drawing/2014/main" id="{F5D37013-5D2F-4797-9213-8B59A27FBFF2}"/>
              </a:ext>
            </a:extLst>
          </p:cNvPr>
          <p:cNvSpPr>
            <a:spLocks noGrp="true"/>
          </p:cNvSpPr>
          <p:nvPr>
            <p:ph type="sldNum" sz="quarter" idx="12"/>
          </p:nvPr>
        </p:nvSpPr>
        <p:spPr/>
        <p:txBody>
          <a:bodyPr/>
          <a:lstStyle/>
          <a:p>
            <a:fld id="{479BF083-4774-43B1-9AB0-5CC1AC5DD8EE}" type="slidenum">
              <a:rPr lang="cs-CZ" smtClean="false"/>
              <a:pPr/>
              <a:t>80</a:t>
            </a:fld>
            <a:endParaRPr lang="cs-CZ" dirty="false"/>
          </a:p>
        </p:txBody>
      </p:sp>
    </p:spTree>
    <p:extLst>
      <p:ext uri="{BB962C8B-B14F-4D97-AF65-F5344CB8AC3E}">
        <p14:creationId xmlns:p14="http://schemas.microsoft.com/office/powerpoint/2010/main" val="24405120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5C75A-5B1C-4813-A659-B7CDE73ECCA0}"/>
              </a:ext>
            </a:extLst>
          </p:cNvPr>
          <p:cNvSpPr>
            <a:spLocks noGrp="true"/>
          </p:cNvSpPr>
          <p:nvPr>
            <p:ph type="title"/>
          </p:nvPr>
        </p:nvSpPr>
        <p:spPr/>
        <p:txBody>
          <a:bodyPr/>
          <a:lstStyle/>
          <a:p>
            <a:r>
              <a:rPr lang="pl-PL" sz="3200" dirty="false"/>
              <a:t>Partnerství</a:t>
            </a:r>
            <a:endParaRPr lang="cs-CZ" dirty="false"/>
          </a:p>
        </p:txBody>
      </p:sp>
      <p:sp>
        <p:nvSpPr>
          <p:cNvPr id="3" name="Zástupný obsah 2">
            <a:extLst>
              <a:ext uri="{FF2B5EF4-FFF2-40B4-BE49-F238E27FC236}">
                <a16:creationId xmlns:a16="http://schemas.microsoft.com/office/drawing/2014/main" id="{EF4039B6-B101-41A0-B7E2-387EAC96CAF7}"/>
              </a:ext>
            </a:extLst>
          </p:cNvPr>
          <p:cNvSpPr>
            <a:spLocks noGrp="true"/>
          </p:cNvSpPr>
          <p:nvPr>
            <p:ph idx="1"/>
          </p:nvPr>
        </p:nvSpPr>
        <p:spPr>
          <a:xfrm>
            <a:off x="576000" y="1412776"/>
            <a:ext cx="8064000" cy="4320000"/>
          </a:xfrm>
        </p:spPr>
        <p:txBody>
          <a:bodyPr/>
          <a:lstStyle/>
          <a:p>
            <a:pPr marL="0" indent="0" algn="just">
              <a:buNone/>
            </a:pPr>
            <a:r>
              <a:rPr lang="cs-CZ" b="true" dirty="false"/>
              <a:t>Vymezení oprávněných partnerů s finančním příspěvkem</a:t>
            </a:r>
          </a:p>
          <a:p>
            <a:pPr algn="just"/>
            <a:r>
              <a:rPr lang="cs-CZ" sz="2000" dirty="false"/>
              <a:t>nestátní neziskové organizace</a:t>
            </a:r>
          </a:p>
          <a:p>
            <a:pPr algn="just"/>
            <a:r>
              <a:rPr lang="cs-CZ" sz="2000" dirty="false"/>
              <a:t>městské části hl. m. Prahy a organizace jimi zřízené</a:t>
            </a:r>
          </a:p>
          <a:p>
            <a:pPr algn="just"/>
            <a:r>
              <a:rPr lang="cs-CZ" sz="2000" dirty="false"/>
              <a:t>organizace zřízené hl. městem Prahou</a:t>
            </a:r>
          </a:p>
          <a:p>
            <a:pPr algn="just"/>
            <a:r>
              <a:rPr lang="cs-CZ" sz="2000" dirty="false"/>
              <a:t>obce</a:t>
            </a:r>
          </a:p>
          <a:p>
            <a:pPr algn="just"/>
            <a:r>
              <a:rPr lang="cs-CZ" sz="2000" dirty="false"/>
              <a:t>organizace zřízené kraji a obcemi podle z. č. 250/2000 Sb.</a:t>
            </a:r>
          </a:p>
          <a:p>
            <a:pPr algn="just"/>
            <a:r>
              <a:rPr lang="cs-CZ" sz="2000" dirty="false"/>
              <a:t>poskytovatelé sociálních služeb zapsaní v registru poskytovatelů sociálních služeb</a:t>
            </a:r>
          </a:p>
          <a:p>
            <a:endParaRPr lang="cs-CZ" dirty="false"/>
          </a:p>
        </p:txBody>
      </p:sp>
      <p:sp>
        <p:nvSpPr>
          <p:cNvPr id="4" name="Zástupný symbol pro číslo snímku 3">
            <a:extLst>
              <a:ext uri="{FF2B5EF4-FFF2-40B4-BE49-F238E27FC236}">
                <a16:creationId xmlns:a16="http://schemas.microsoft.com/office/drawing/2014/main" id="{B71D371A-FE4A-44D3-81B4-A074A5584963}"/>
              </a:ext>
            </a:extLst>
          </p:cNvPr>
          <p:cNvSpPr>
            <a:spLocks noGrp="true"/>
          </p:cNvSpPr>
          <p:nvPr>
            <p:ph type="sldNum" sz="quarter" idx="12"/>
          </p:nvPr>
        </p:nvSpPr>
        <p:spPr/>
        <p:txBody>
          <a:bodyPr/>
          <a:lstStyle/>
          <a:p>
            <a:fld id="{479BF083-4774-43B1-9AB0-5CC1AC5DD8EE}" type="slidenum">
              <a:rPr lang="cs-CZ" smtClean="false"/>
              <a:pPr/>
              <a:t>81</a:t>
            </a:fld>
            <a:endParaRPr lang="cs-CZ" dirty="false"/>
          </a:p>
        </p:txBody>
      </p:sp>
    </p:spTree>
    <p:extLst>
      <p:ext uri="{BB962C8B-B14F-4D97-AF65-F5344CB8AC3E}">
        <p14:creationId xmlns:p14="http://schemas.microsoft.com/office/powerpoint/2010/main" val="2518152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5C75A-5B1C-4813-A659-B7CDE73ECCA0}"/>
              </a:ext>
            </a:extLst>
          </p:cNvPr>
          <p:cNvSpPr>
            <a:spLocks noGrp="true"/>
          </p:cNvSpPr>
          <p:nvPr>
            <p:ph type="title"/>
          </p:nvPr>
        </p:nvSpPr>
        <p:spPr/>
        <p:txBody>
          <a:bodyPr/>
          <a:lstStyle/>
          <a:p>
            <a:r>
              <a:rPr lang="pl-PL" sz="3200" dirty="false"/>
              <a:t>Partnerství</a:t>
            </a:r>
            <a:endParaRPr lang="cs-CZ" dirty="false"/>
          </a:p>
        </p:txBody>
      </p:sp>
      <p:sp>
        <p:nvSpPr>
          <p:cNvPr id="3" name="Zástupný obsah 2">
            <a:extLst>
              <a:ext uri="{FF2B5EF4-FFF2-40B4-BE49-F238E27FC236}">
                <a16:creationId xmlns:a16="http://schemas.microsoft.com/office/drawing/2014/main" id="{EF4039B6-B101-41A0-B7E2-387EAC96CAF7}"/>
              </a:ext>
            </a:extLst>
          </p:cNvPr>
          <p:cNvSpPr>
            <a:spLocks noGrp="true"/>
          </p:cNvSpPr>
          <p:nvPr>
            <p:ph idx="1"/>
          </p:nvPr>
        </p:nvSpPr>
        <p:spPr>
          <a:xfrm>
            <a:off x="576000" y="1412776"/>
            <a:ext cx="8064000" cy="4320000"/>
          </a:xfrm>
        </p:spPr>
        <p:txBody>
          <a:bodyPr/>
          <a:lstStyle/>
          <a:p>
            <a:pPr marL="0" indent="0" algn="just">
              <a:lnSpc>
                <a:spcPct val="107000"/>
              </a:lnSpc>
              <a:spcAft>
                <a:spcPts val="800"/>
              </a:spcAft>
              <a:buNone/>
            </a:pPr>
            <a:r>
              <a:rPr lang="cs-CZ" b="true" dirty="false">
                <a:effectLst/>
                <a:latin typeface="Arial" panose="020B0604020202020204" pitchFamily="34" charset="0"/>
                <a:ea typeface="Calibri" panose="020F0502020204030204" pitchFamily="34" charset="0"/>
                <a:cs typeface="Arial" panose="020B0604020202020204" pitchFamily="34" charset="0"/>
              </a:rPr>
              <a:t>Podporované aktivity, které mohou být realizovány prostřednictvím partnerů s finančním příspěvkem:</a:t>
            </a:r>
            <a:endParaRPr lang="cs-CZ"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cs-CZ" sz="2000" dirty="false">
                <a:effectLst/>
                <a:latin typeface="Arial" panose="020B0604020202020204" pitchFamily="34" charset="0"/>
                <a:ea typeface="Calibri" panose="020F0502020204030204" pitchFamily="34" charset="0"/>
                <a:cs typeface="Arial" panose="020B0604020202020204" pitchFamily="34" charset="0"/>
              </a:rPr>
              <a:t>V rámci této výzvy může partner s finančním příspěvkem realizovat všechny podporované aktivity.</a:t>
            </a:r>
            <a:endParaRPr lang="cs-CZ" sz="20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
        <p:nvSpPr>
          <p:cNvPr id="4" name="Zástupný symbol pro číslo snímku 3">
            <a:extLst>
              <a:ext uri="{FF2B5EF4-FFF2-40B4-BE49-F238E27FC236}">
                <a16:creationId xmlns:a16="http://schemas.microsoft.com/office/drawing/2014/main" id="{B71D371A-FE4A-44D3-81B4-A074A5584963}"/>
              </a:ext>
            </a:extLst>
          </p:cNvPr>
          <p:cNvSpPr>
            <a:spLocks noGrp="true"/>
          </p:cNvSpPr>
          <p:nvPr>
            <p:ph type="sldNum" sz="quarter" idx="12"/>
          </p:nvPr>
        </p:nvSpPr>
        <p:spPr/>
        <p:txBody>
          <a:bodyPr/>
          <a:lstStyle/>
          <a:p>
            <a:fld id="{479BF083-4774-43B1-9AB0-5CC1AC5DD8EE}" type="slidenum">
              <a:rPr lang="cs-CZ" smtClean="false"/>
              <a:pPr/>
              <a:t>82</a:t>
            </a:fld>
            <a:endParaRPr lang="cs-CZ" dirty="false"/>
          </a:p>
        </p:txBody>
      </p:sp>
    </p:spTree>
    <p:extLst>
      <p:ext uri="{BB962C8B-B14F-4D97-AF65-F5344CB8AC3E}">
        <p14:creationId xmlns:p14="http://schemas.microsoft.com/office/powerpoint/2010/main" val="25376424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5C75A-5B1C-4813-A659-B7CDE73ECCA0}"/>
              </a:ext>
            </a:extLst>
          </p:cNvPr>
          <p:cNvSpPr>
            <a:spLocks noGrp="true"/>
          </p:cNvSpPr>
          <p:nvPr>
            <p:ph type="title"/>
          </p:nvPr>
        </p:nvSpPr>
        <p:spPr/>
        <p:txBody>
          <a:bodyPr/>
          <a:lstStyle/>
          <a:p>
            <a:r>
              <a:rPr lang="pl-PL" sz="3200" dirty="false"/>
              <a:t>Partnerství</a:t>
            </a:r>
            <a:endParaRPr lang="cs-CZ" dirty="false"/>
          </a:p>
        </p:txBody>
      </p:sp>
      <p:sp>
        <p:nvSpPr>
          <p:cNvPr id="3" name="Zástupný obsah 2">
            <a:extLst>
              <a:ext uri="{FF2B5EF4-FFF2-40B4-BE49-F238E27FC236}">
                <a16:creationId xmlns:a16="http://schemas.microsoft.com/office/drawing/2014/main" id="{EF4039B6-B101-41A0-B7E2-387EAC96CAF7}"/>
              </a:ext>
            </a:extLst>
          </p:cNvPr>
          <p:cNvSpPr>
            <a:spLocks noGrp="true"/>
          </p:cNvSpPr>
          <p:nvPr>
            <p:ph idx="1"/>
          </p:nvPr>
        </p:nvSpPr>
        <p:spPr>
          <a:xfrm>
            <a:off x="540000" y="1340768"/>
            <a:ext cx="8064000" cy="5355232"/>
          </a:xfrm>
        </p:spPr>
        <p:txBody>
          <a:bodyPr/>
          <a:lstStyle/>
          <a:p>
            <a:pPr marL="0" indent="0" algn="just">
              <a:buNone/>
            </a:pPr>
            <a:r>
              <a:rPr lang="cs-CZ" b="true" dirty="false"/>
              <a:t>Právní forma partnera bez finančního příspěvku není omezena. </a:t>
            </a:r>
          </a:p>
          <a:p>
            <a:pPr marL="0" indent="0" algn="just">
              <a:buNone/>
            </a:pPr>
            <a:r>
              <a:rPr lang="cs-CZ" dirty="false"/>
              <a:t>Partnerem bez finančního příspěvku může být právnická osoba se sídlem v EU nebo v rámci zemí, jež jsou členy Evropského sdružení volného obchodu, </a:t>
            </a:r>
          </a:p>
          <a:p>
            <a:pPr marL="0" indent="0" algn="just">
              <a:buNone/>
            </a:pPr>
            <a:r>
              <a:rPr lang="cs-CZ" dirty="false"/>
              <a:t>nebo fyzická osoba působící jako osoba samostatně výdělečně činná (resp. v zahraničí obdobně působící), která má registrované místo podnikání v EU. </a:t>
            </a:r>
          </a:p>
          <a:p>
            <a:pPr marL="0" indent="0" algn="just">
              <a:buNone/>
            </a:pPr>
            <a:r>
              <a:rPr lang="cs-CZ" dirty="false"/>
              <a:t>Fyzická osoba, která není samostatně výdělečně činná, nemůže být do projektu zapojena jako partner. </a:t>
            </a:r>
          </a:p>
        </p:txBody>
      </p:sp>
      <p:sp>
        <p:nvSpPr>
          <p:cNvPr id="4" name="Zástupný symbol pro číslo snímku 3">
            <a:extLst>
              <a:ext uri="{FF2B5EF4-FFF2-40B4-BE49-F238E27FC236}">
                <a16:creationId xmlns:a16="http://schemas.microsoft.com/office/drawing/2014/main" id="{B71D371A-FE4A-44D3-81B4-A074A5584963}"/>
              </a:ext>
            </a:extLst>
          </p:cNvPr>
          <p:cNvSpPr>
            <a:spLocks noGrp="true"/>
          </p:cNvSpPr>
          <p:nvPr>
            <p:ph type="sldNum" sz="quarter" idx="12"/>
          </p:nvPr>
        </p:nvSpPr>
        <p:spPr/>
        <p:txBody>
          <a:bodyPr/>
          <a:lstStyle/>
          <a:p>
            <a:fld id="{479BF083-4774-43B1-9AB0-5CC1AC5DD8EE}" type="slidenum">
              <a:rPr lang="cs-CZ" smtClean="false"/>
              <a:pPr/>
              <a:t>83</a:t>
            </a:fld>
            <a:endParaRPr lang="cs-CZ" dirty="false"/>
          </a:p>
        </p:txBody>
      </p:sp>
    </p:spTree>
    <p:extLst>
      <p:ext uri="{BB962C8B-B14F-4D97-AF65-F5344CB8AC3E}">
        <p14:creationId xmlns:p14="http://schemas.microsoft.com/office/powerpoint/2010/main" val="17394364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35596" y="2852936"/>
            <a:ext cx="7272808" cy="864096"/>
          </a:xfrm>
        </p:spPr>
        <p:txBody>
          <a:bodyPr/>
          <a:lstStyle/>
          <a:p>
            <a:pPr algn="ctr"/>
            <a:r>
              <a:rPr lang="cs-CZ" dirty="false"/>
              <a:t>Rozpočet projektu</a:t>
            </a:r>
            <a:br>
              <a:rPr lang="cs-CZ" dirty="false"/>
            </a:br>
            <a:r>
              <a:rPr lang="cs-CZ" dirty="false"/>
              <a:t> </a:t>
            </a:r>
            <a:br>
              <a:rPr lang="cs-CZ" dirty="false"/>
            </a:br>
            <a:r>
              <a:rPr lang="cs-CZ" dirty="false"/>
              <a:t>a způsobilost výdajů</a:t>
            </a:r>
            <a:endParaRPr lang="cs-CZ" sz="2800" b="false" dirty="false"/>
          </a:p>
        </p:txBody>
      </p:sp>
    </p:spTree>
    <p:extLst>
      <p:ext uri="{BB962C8B-B14F-4D97-AF65-F5344CB8AC3E}">
        <p14:creationId xmlns:p14="http://schemas.microsoft.com/office/powerpoint/2010/main" val="6719990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7B78FA-9E58-6DF6-1AA0-519D049429F8}"/>
              </a:ext>
            </a:extLst>
          </p:cNvPr>
          <p:cNvSpPr>
            <a:spLocks noGrp="true"/>
          </p:cNvSpPr>
          <p:nvPr>
            <p:ph type="title"/>
          </p:nvPr>
        </p:nvSpPr>
        <p:spPr/>
        <p:txBody>
          <a:bodyPr/>
          <a:lstStyle/>
          <a:p>
            <a:r>
              <a:rPr lang="pl-PL" sz="3200" dirty="false"/>
              <a:t>Způsobilost výdajů</a:t>
            </a:r>
            <a:endParaRPr lang="cs-CZ" dirty="false"/>
          </a:p>
        </p:txBody>
      </p:sp>
      <p:sp>
        <p:nvSpPr>
          <p:cNvPr id="3" name="Zástupný obsah 2">
            <a:extLst>
              <a:ext uri="{FF2B5EF4-FFF2-40B4-BE49-F238E27FC236}">
                <a16:creationId xmlns:a16="http://schemas.microsoft.com/office/drawing/2014/main" id="{D7D03A98-8BE5-46DD-F067-B029DFB13C46}"/>
              </a:ext>
            </a:extLst>
          </p:cNvPr>
          <p:cNvSpPr>
            <a:spLocks noGrp="true"/>
          </p:cNvSpPr>
          <p:nvPr>
            <p:ph idx="1"/>
          </p:nvPr>
        </p:nvSpPr>
        <p:spPr>
          <a:xfrm>
            <a:off x="386105" y="1219404"/>
            <a:ext cx="8064000" cy="5476596"/>
          </a:xfrm>
        </p:spPr>
        <p:txBody>
          <a:bodyPr/>
          <a:lstStyle/>
          <a:p>
            <a:pPr marL="0" indent="0" algn="just">
              <a:buNone/>
            </a:pPr>
            <a:r>
              <a:rPr lang="cs-CZ" sz="2000" b="true" dirty="false"/>
              <a:t>Způsobilost výdajů</a:t>
            </a:r>
          </a:p>
          <a:p>
            <a:pPr algn="just"/>
            <a:r>
              <a:rPr lang="cs-CZ" sz="2000" dirty="false">
                <a:latin typeface="Arial" panose="020B0604020202020204" pitchFamily="34" charset="0"/>
              </a:rPr>
              <a:t>časově způsobilé jsou náklady vzniklé v době realizace projektu</a:t>
            </a:r>
          </a:p>
          <a:p>
            <a:pPr algn="just"/>
            <a:r>
              <a:rPr lang="cs-CZ" sz="2000" dirty="false">
                <a:latin typeface="Arial" panose="020B0604020202020204" pitchFamily="34" charset="0"/>
              </a:rPr>
              <a:t>datum zahájení realizace projektu nesmí předcházet datu vyhlášení této výzvy (7. 1. 2025)</a:t>
            </a:r>
          </a:p>
          <a:p>
            <a:pPr algn="just"/>
            <a:r>
              <a:rPr lang="cs-CZ" sz="2000" dirty="false">
                <a:latin typeface="Arial" panose="020B0604020202020204" pitchFamily="34" charset="0"/>
              </a:rPr>
              <a:t>způsobilé jsou pouze </a:t>
            </a:r>
            <a:r>
              <a:rPr lang="cs-CZ" sz="2000" b="true" dirty="false" err="true">
                <a:solidFill>
                  <a:srgbClr val="FF0000"/>
                </a:solidFill>
                <a:latin typeface="Arial" panose="020B0604020202020204" pitchFamily="34" charset="0"/>
              </a:rPr>
              <a:t>neinvestice</a:t>
            </a:r>
            <a:endParaRPr lang="cs-CZ" sz="2000" b="true" dirty="false">
              <a:solidFill>
                <a:srgbClr val="FF0000"/>
              </a:solidFill>
              <a:latin typeface="Arial" panose="020B0604020202020204" pitchFamily="34" charset="0"/>
            </a:endParaRPr>
          </a:p>
          <a:p>
            <a:pPr algn="just"/>
            <a:r>
              <a:rPr lang="cs-CZ" sz="2000" dirty="false">
                <a:latin typeface="Arial" panose="020B0604020202020204" pitchFamily="34" charset="0"/>
              </a:rPr>
              <a:t>způsobilé přímé osobní náklady pouze na pozice uvedené v </a:t>
            </a:r>
            <a:r>
              <a:rPr lang="cs-CZ" sz="2000" i="true" dirty="false">
                <a:latin typeface="Arial" panose="020B0604020202020204" pitchFamily="34" charset="0"/>
              </a:rPr>
              <a:t>Příloze č. 1 </a:t>
            </a:r>
            <a:r>
              <a:rPr lang="cs-CZ" sz="2000" b="true" i="true" dirty="false">
                <a:latin typeface="Arial" panose="020B0604020202020204" pitchFamily="34" charset="0"/>
              </a:rPr>
              <a:t>Pomůcka pro stanovení osobních nákladů</a:t>
            </a:r>
          </a:p>
          <a:p>
            <a:pPr algn="just"/>
            <a:r>
              <a:rPr lang="cs-CZ" sz="2000" b="true" dirty="false">
                <a:solidFill>
                  <a:srgbClr val="FF0000"/>
                </a:solidFill>
              </a:rPr>
              <a:t>úvazek</a:t>
            </a:r>
            <a:r>
              <a:rPr lang="cs-CZ" sz="2000" dirty="false"/>
              <a:t> osoby, u které je odměňování i jen částečně hrazeno </a:t>
            </a:r>
            <a:br>
              <a:rPr lang="cs-CZ" sz="2000" dirty="false"/>
            </a:br>
            <a:r>
              <a:rPr lang="cs-CZ" sz="2000" dirty="false"/>
              <a:t>z prostředků projektu OPZ+, může být </a:t>
            </a:r>
            <a:r>
              <a:rPr lang="cs-CZ" sz="2000" b="true" dirty="false">
                <a:solidFill>
                  <a:srgbClr val="FF0000"/>
                </a:solidFill>
              </a:rPr>
              <a:t>maximálně 1,0 </a:t>
            </a:r>
            <a:r>
              <a:rPr lang="cs-CZ" sz="2000" dirty="false"/>
              <a:t>dohromady </a:t>
            </a:r>
            <a:br>
              <a:rPr lang="cs-CZ" sz="2000" dirty="false"/>
            </a:br>
            <a:r>
              <a:rPr lang="cs-CZ" sz="2000" dirty="false"/>
              <a:t>u všech subjektů (příjemce a partneři s/bez FP)</a:t>
            </a:r>
          </a:p>
          <a:p>
            <a:endParaRPr lang="cs-CZ" sz="2000" b="true" i="true" dirty="false">
              <a:latin typeface="Arial" panose="020B0604020202020204" pitchFamily="34" charset="0"/>
            </a:endParaRPr>
          </a:p>
          <a:p>
            <a:endParaRPr lang="cs-CZ" sz="2000" dirty="false"/>
          </a:p>
        </p:txBody>
      </p:sp>
      <p:sp>
        <p:nvSpPr>
          <p:cNvPr id="4" name="Zástupný symbol pro číslo snímku 3">
            <a:extLst>
              <a:ext uri="{FF2B5EF4-FFF2-40B4-BE49-F238E27FC236}">
                <a16:creationId xmlns:a16="http://schemas.microsoft.com/office/drawing/2014/main" id="{2B929F54-728A-FA75-1DA3-8865CB78EEF1}"/>
              </a:ext>
            </a:extLst>
          </p:cNvPr>
          <p:cNvSpPr>
            <a:spLocks noGrp="true"/>
          </p:cNvSpPr>
          <p:nvPr>
            <p:ph type="sldNum" sz="quarter" idx="12"/>
          </p:nvPr>
        </p:nvSpPr>
        <p:spPr/>
        <p:txBody>
          <a:bodyPr/>
          <a:lstStyle/>
          <a:p>
            <a:fld id="{479BF083-4774-43B1-9AB0-5CC1AC5DD8EE}" type="slidenum">
              <a:rPr lang="cs-CZ" smtClean="false"/>
              <a:pPr/>
              <a:t>85</a:t>
            </a:fld>
            <a:endParaRPr lang="cs-CZ" dirty="false"/>
          </a:p>
        </p:txBody>
      </p:sp>
    </p:spTree>
    <p:extLst>
      <p:ext uri="{BB962C8B-B14F-4D97-AF65-F5344CB8AC3E}">
        <p14:creationId xmlns:p14="http://schemas.microsoft.com/office/powerpoint/2010/main" val="37585482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8A13DF-6927-49A7-A84A-638197CF62AC}"/>
              </a:ext>
            </a:extLst>
          </p:cNvPr>
          <p:cNvSpPr>
            <a:spLocks noGrp="true"/>
          </p:cNvSpPr>
          <p:nvPr>
            <p:ph type="title"/>
          </p:nvPr>
        </p:nvSpPr>
        <p:spPr/>
        <p:txBody>
          <a:bodyPr/>
          <a:lstStyle/>
          <a:p>
            <a:r>
              <a:rPr lang="cs-CZ" dirty="false"/>
              <a:t>Rozpočet projektu</a:t>
            </a:r>
          </a:p>
        </p:txBody>
      </p:sp>
      <p:sp>
        <p:nvSpPr>
          <p:cNvPr id="3" name="Zástupný obsah 2">
            <a:extLst>
              <a:ext uri="{FF2B5EF4-FFF2-40B4-BE49-F238E27FC236}">
                <a16:creationId xmlns:a16="http://schemas.microsoft.com/office/drawing/2014/main" id="{C1E188A3-A272-4A91-BABF-E18E1C753338}"/>
              </a:ext>
            </a:extLst>
          </p:cNvPr>
          <p:cNvSpPr>
            <a:spLocks noGrp="true"/>
          </p:cNvSpPr>
          <p:nvPr>
            <p:ph idx="1"/>
          </p:nvPr>
        </p:nvSpPr>
        <p:spPr>
          <a:xfrm>
            <a:off x="327149" y="1340768"/>
            <a:ext cx="8604000" cy="5355232"/>
          </a:xfrm>
        </p:spPr>
        <p:txBody>
          <a:bodyPr/>
          <a:lstStyle/>
          <a:p>
            <a:pPr marL="0" indent="0">
              <a:buNone/>
            </a:pPr>
            <a:r>
              <a:rPr lang="cs-CZ" sz="2000" b="true" dirty="false"/>
              <a:t>Přímé náklady </a:t>
            </a:r>
            <a:r>
              <a:rPr lang="cs-CZ" sz="2000" dirty="false"/>
              <a:t>– osobní náklady (Příloha č. 1 Výzvy)</a:t>
            </a:r>
          </a:p>
          <a:p>
            <a:pPr marL="0" indent="0">
              <a:buNone/>
            </a:pPr>
            <a:r>
              <a:rPr lang="cs-CZ" sz="2000" u="sng" dirty="false"/>
              <a:t>U pracovních smluv</a:t>
            </a:r>
            <a:r>
              <a:rPr lang="cs-CZ" sz="2000" dirty="false"/>
              <a:t>: </a:t>
            </a:r>
          </a:p>
          <a:p>
            <a:pPr marL="0" indent="0">
              <a:buNone/>
            </a:pPr>
            <a:r>
              <a:rPr lang="cs-CZ" sz="2000" dirty="false"/>
              <a:t>měsíční úvazek, hrubá měsíční mzda/plat vč. zákonných odvodů (Kč) </a:t>
            </a:r>
          </a:p>
          <a:p>
            <a:pPr marL="0" indent="0">
              <a:buNone/>
            </a:pPr>
            <a:r>
              <a:rPr lang="cs-CZ" sz="2000" u="sng" dirty="false"/>
              <a:t>U DPČ, DPP</a:t>
            </a:r>
            <a:r>
              <a:rPr lang="cs-CZ" sz="2000" dirty="false"/>
              <a:t>: </a:t>
            </a:r>
          </a:p>
          <a:p>
            <a:pPr marL="0" indent="0">
              <a:buNone/>
            </a:pPr>
            <a:r>
              <a:rPr lang="cs-CZ" sz="2000" dirty="false"/>
              <a:t>hrubá hodinová mzda/plat/odměna (Kč/hod), počet hodin</a:t>
            </a:r>
          </a:p>
          <a:p>
            <a:pPr marL="0" indent="0" algn="just">
              <a:buNone/>
            </a:pPr>
            <a:r>
              <a:rPr lang="cs-CZ" sz="2000" dirty="false"/>
              <a:t>V případě realizace projektu v partnerství budou jednotlivé položky rozpočtu označeny, zda jdou za žadatelem/příjemcem nebo partnerem (v případě více partnerů, konkrétně za kterým z nich)</a:t>
            </a:r>
          </a:p>
          <a:p>
            <a:pPr marL="0" indent="0" algn="ctr">
              <a:buNone/>
            </a:pPr>
            <a:r>
              <a:rPr lang="cs-CZ" sz="2000" b="true" dirty="false">
                <a:solidFill>
                  <a:srgbClr val="FF0000"/>
                </a:solidFill>
              </a:rPr>
              <a:t>Ohlídejte si soulad v popisem realizačního týmu a vyčíslením nákladů </a:t>
            </a:r>
            <a:br>
              <a:rPr lang="cs-CZ" sz="2000" b="true" dirty="false">
                <a:solidFill>
                  <a:srgbClr val="FF0000"/>
                </a:solidFill>
              </a:rPr>
            </a:br>
            <a:r>
              <a:rPr lang="cs-CZ" sz="2000" b="true" dirty="false">
                <a:solidFill>
                  <a:srgbClr val="FF0000"/>
                </a:solidFill>
              </a:rPr>
              <a:t>u jednotlivých klíčových aktivit projektu!</a:t>
            </a:r>
          </a:p>
        </p:txBody>
      </p:sp>
      <p:sp>
        <p:nvSpPr>
          <p:cNvPr id="4" name="Zástupný symbol pro číslo snímku 3">
            <a:extLst>
              <a:ext uri="{FF2B5EF4-FFF2-40B4-BE49-F238E27FC236}">
                <a16:creationId xmlns:a16="http://schemas.microsoft.com/office/drawing/2014/main" id="{49DC6DA4-AFF4-4E11-9F0E-B455BD2F2E48}"/>
              </a:ext>
            </a:extLst>
          </p:cNvPr>
          <p:cNvSpPr>
            <a:spLocks noGrp="true"/>
          </p:cNvSpPr>
          <p:nvPr>
            <p:ph type="sldNum" sz="quarter" idx="12"/>
          </p:nvPr>
        </p:nvSpPr>
        <p:spPr/>
        <p:txBody>
          <a:bodyPr/>
          <a:lstStyle/>
          <a:p>
            <a:fld id="{479BF083-4774-43B1-9AB0-5CC1AC5DD8EE}" type="slidenum">
              <a:rPr lang="cs-CZ" smtClean="false"/>
              <a:pPr/>
              <a:t>86</a:t>
            </a:fld>
            <a:endParaRPr lang="cs-CZ" dirty="false"/>
          </a:p>
        </p:txBody>
      </p:sp>
    </p:spTree>
    <p:extLst>
      <p:ext uri="{BB962C8B-B14F-4D97-AF65-F5344CB8AC3E}">
        <p14:creationId xmlns:p14="http://schemas.microsoft.com/office/powerpoint/2010/main" val="320623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8A13DF-6927-49A7-A84A-638197CF62AC}"/>
              </a:ext>
            </a:extLst>
          </p:cNvPr>
          <p:cNvSpPr>
            <a:spLocks noGrp="true"/>
          </p:cNvSpPr>
          <p:nvPr>
            <p:ph type="title"/>
          </p:nvPr>
        </p:nvSpPr>
        <p:spPr/>
        <p:txBody>
          <a:bodyPr/>
          <a:lstStyle/>
          <a:p>
            <a:r>
              <a:rPr lang="cs-CZ" dirty="false"/>
              <a:t>Rozpočet projektu</a:t>
            </a:r>
          </a:p>
        </p:txBody>
      </p:sp>
      <p:sp>
        <p:nvSpPr>
          <p:cNvPr id="3" name="Zástupný obsah 2">
            <a:extLst>
              <a:ext uri="{FF2B5EF4-FFF2-40B4-BE49-F238E27FC236}">
                <a16:creationId xmlns:a16="http://schemas.microsoft.com/office/drawing/2014/main" id="{C1E188A3-A272-4A91-BABF-E18E1C753338}"/>
              </a:ext>
            </a:extLst>
          </p:cNvPr>
          <p:cNvSpPr>
            <a:spLocks noGrp="true"/>
          </p:cNvSpPr>
          <p:nvPr>
            <p:ph idx="1"/>
          </p:nvPr>
        </p:nvSpPr>
        <p:spPr>
          <a:xfrm>
            <a:off x="327149" y="1340768"/>
            <a:ext cx="8604000" cy="5355232"/>
          </a:xfrm>
        </p:spPr>
        <p:txBody>
          <a:bodyPr/>
          <a:lstStyle/>
          <a:p>
            <a:pPr marL="0" indent="0">
              <a:buNone/>
            </a:pPr>
            <a:r>
              <a:rPr lang="cs-CZ" sz="2000" dirty="false"/>
              <a:t>Výše mzdových nákladů v souladu s tabulkou </a:t>
            </a:r>
            <a:r>
              <a:rPr lang="cs-CZ" sz="2000" b="true" dirty="false"/>
              <a:t>Obvyklých mezd/platů pro OPZ+ </a:t>
            </a:r>
            <a:r>
              <a:rPr lang="cs-CZ" sz="2000" dirty="false"/>
              <a:t>: </a:t>
            </a:r>
            <a:r>
              <a:rPr lang="it-IT" sz="2000" dirty="false">
                <a:hlinkClick r:id="rId3"/>
              </a:rPr>
              <a:t>Pravidla pro žadatele a příjemce - </a:t>
            </a:r>
            <a:r>
              <a:rPr lang="it-IT" sz="2000" dirty="false">
                <a:hlinkClick r:id="rId4"/>
              </a:rPr>
              <a:t>www.esfcr.cz</a:t>
            </a:r>
            <a:endParaRPr lang="cs-CZ" sz="2000" dirty="false"/>
          </a:p>
          <a:p>
            <a:pPr marL="0" indent="0" algn="just">
              <a:buNone/>
            </a:pPr>
            <a:r>
              <a:rPr lang="cs-CZ" sz="2000" b="true" dirty="false">
                <a:solidFill>
                  <a:srgbClr val="FF0000"/>
                </a:solidFill>
              </a:rPr>
              <a:t>Pro ověření, že nedošlo k porušení pravidla o obvyklých mzdách/platech je relevantní charakter vykonávané činnosti, nikoli název pozice. </a:t>
            </a:r>
          </a:p>
          <a:p>
            <a:pPr marL="0" indent="0">
              <a:buNone/>
            </a:pPr>
            <a:endParaRPr lang="cs-CZ" sz="2000" dirty="false"/>
          </a:p>
          <a:p>
            <a:pPr marL="0" indent="0">
              <a:buNone/>
            </a:pPr>
            <a:r>
              <a:rPr lang="cs-CZ" sz="2000" b="true" dirty="false"/>
              <a:t>Paušál (40 %) </a:t>
            </a:r>
            <a:r>
              <a:rPr lang="cs-CZ" sz="2000" dirty="false"/>
              <a:t>z  přímých nákladů projektu: </a:t>
            </a:r>
          </a:p>
          <a:p>
            <a:pPr marL="0" indent="0">
              <a:buNone/>
            </a:pPr>
            <a:r>
              <a:rPr lang="cs-CZ" sz="2000" dirty="false"/>
              <a:t>náklady na vybavení, nákup služeb, projektový a finanční manažer </a:t>
            </a:r>
          </a:p>
          <a:p>
            <a:pPr marL="0" indent="0" algn="ctr">
              <a:buNone/>
            </a:pPr>
            <a:endParaRPr lang="cs-CZ" sz="2000" b="true" dirty="false">
              <a:solidFill>
                <a:srgbClr val="FF0000"/>
              </a:solidFill>
            </a:endParaRPr>
          </a:p>
          <a:p>
            <a:pPr marL="0" indent="0" algn="ctr">
              <a:buNone/>
            </a:pPr>
            <a:r>
              <a:rPr lang="cs-CZ" sz="2000" b="true" dirty="false">
                <a:solidFill>
                  <a:srgbClr val="FF0000"/>
                </a:solidFill>
              </a:rPr>
              <a:t>Celkové způsobilé náklady projektu jsou součtem přímých nákladů </a:t>
            </a:r>
            <a:br>
              <a:rPr lang="cs-CZ" sz="2000" b="true" dirty="false">
                <a:solidFill>
                  <a:srgbClr val="FF0000"/>
                </a:solidFill>
              </a:rPr>
            </a:br>
            <a:r>
              <a:rPr lang="cs-CZ" sz="2000" b="true" dirty="false">
                <a:solidFill>
                  <a:srgbClr val="FF0000"/>
                </a:solidFill>
              </a:rPr>
              <a:t>a 40% paušálu. </a:t>
            </a:r>
          </a:p>
          <a:p>
            <a:pPr marL="0" indent="0">
              <a:buNone/>
            </a:pPr>
            <a:endParaRPr lang="cs-CZ" sz="2000" dirty="false"/>
          </a:p>
        </p:txBody>
      </p:sp>
      <p:sp>
        <p:nvSpPr>
          <p:cNvPr id="4" name="Zástupný symbol pro číslo snímku 3">
            <a:extLst>
              <a:ext uri="{FF2B5EF4-FFF2-40B4-BE49-F238E27FC236}">
                <a16:creationId xmlns:a16="http://schemas.microsoft.com/office/drawing/2014/main" id="{49DC6DA4-AFF4-4E11-9F0E-B455BD2F2E48}"/>
              </a:ext>
            </a:extLst>
          </p:cNvPr>
          <p:cNvSpPr>
            <a:spLocks noGrp="true"/>
          </p:cNvSpPr>
          <p:nvPr>
            <p:ph type="sldNum" sz="quarter" idx="12"/>
          </p:nvPr>
        </p:nvSpPr>
        <p:spPr/>
        <p:txBody>
          <a:bodyPr/>
          <a:lstStyle/>
          <a:p>
            <a:fld id="{479BF083-4774-43B1-9AB0-5CC1AC5DD8EE}" type="slidenum">
              <a:rPr lang="cs-CZ" smtClean="false"/>
              <a:pPr/>
              <a:t>87</a:t>
            </a:fld>
            <a:endParaRPr lang="cs-CZ" dirty="false"/>
          </a:p>
        </p:txBody>
      </p:sp>
    </p:spTree>
    <p:extLst>
      <p:ext uri="{BB962C8B-B14F-4D97-AF65-F5344CB8AC3E}">
        <p14:creationId xmlns:p14="http://schemas.microsoft.com/office/powerpoint/2010/main" val="39072578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5C75A-5B1C-4813-A659-B7CDE73ECCA0}"/>
              </a:ext>
            </a:extLst>
          </p:cNvPr>
          <p:cNvSpPr>
            <a:spLocks noGrp="true"/>
          </p:cNvSpPr>
          <p:nvPr>
            <p:ph type="title"/>
          </p:nvPr>
        </p:nvSpPr>
        <p:spPr/>
        <p:txBody>
          <a:bodyPr/>
          <a:lstStyle/>
          <a:p>
            <a:r>
              <a:rPr lang="pl-PL" sz="3200" dirty="false"/>
              <a:t>Přehled zdrojů financování</a:t>
            </a:r>
            <a:endParaRPr lang="cs-CZ" dirty="false"/>
          </a:p>
        </p:txBody>
      </p:sp>
      <p:sp>
        <p:nvSpPr>
          <p:cNvPr id="3" name="Zástupný obsah 2">
            <a:extLst>
              <a:ext uri="{FF2B5EF4-FFF2-40B4-BE49-F238E27FC236}">
                <a16:creationId xmlns:a16="http://schemas.microsoft.com/office/drawing/2014/main" id="{EF4039B6-B101-41A0-B7E2-387EAC96CAF7}"/>
              </a:ext>
            </a:extLst>
          </p:cNvPr>
          <p:cNvSpPr>
            <a:spLocks noGrp="true"/>
          </p:cNvSpPr>
          <p:nvPr>
            <p:ph idx="1"/>
          </p:nvPr>
        </p:nvSpPr>
        <p:spPr>
          <a:xfrm>
            <a:off x="360000" y="1218072"/>
            <a:ext cx="8172440" cy="5283224"/>
          </a:xfrm>
        </p:spPr>
        <p:txBody>
          <a:bodyPr/>
          <a:lstStyle/>
          <a:p>
            <a:pPr marL="0" indent="0" algn="just">
              <a:buNone/>
            </a:pPr>
            <a:r>
              <a:rPr lang="cs-CZ" b="true" dirty="false"/>
              <a:t>Rozpad zdrojů financování</a:t>
            </a:r>
          </a:p>
          <a:p>
            <a:pPr marL="0" lvl="0" indent="0" algn="just">
              <a:spcBef>
                <a:spcPts val="1100"/>
              </a:spcBef>
              <a:spcAft>
                <a:spcPts val="0"/>
              </a:spcAft>
              <a:buNone/>
            </a:pPr>
            <a:r>
              <a:rPr lang="cs-CZ" sz="2000" dirty="false">
                <a:effectLst/>
                <a:latin typeface="Arial" panose="020B0604020202020204" pitchFamily="34" charset="0"/>
                <a:ea typeface="Calibri" panose="020F0502020204030204" pitchFamily="34" charset="0"/>
                <a:cs typeface="Times New Roman" panose="02020603050405020304" pitchFamily="18" charset="0"/>
              </a:rPr>
              <a:t>EU 76,735 %, </a:t>
            </a:r>
          </a:p>
          <a:p>
            <a:pPr marL="0" lvl="0" indent="0" algn="just">
              <a:spcBef>
                <a:spcPts val="1100"/>
              </a:spcBef>
              <a:spcAft>
                <a:spcPts val="0"/>
              </a:spcAft>
              <a:buNone/>
            </a:pPr>
            <a:r>
              <a:rPr lang="cs-CZ" sz="2000" dirty="false">
                <a:effectLst/>
                <a:latin typeface="Arial" panose="020B0604020202020204" pitchFamily="34" charset="0"/>
                <a:ea typeface="Calibri" panose="020F0502020204030204" pitchFamily="34" charset="0"/>
                <a:cs typeface="Times New Roman" panose="02020603050405020304" pitchFamily="18" charset="0"/>
              </a:rPr>
              <a:t>státní rozpočet 18,265 %, </a:t>
            </a:r>
          </a:p>
          <a:p>
            <a:pPr marL="0" lvl="0" indent="0" algn="just">
              <a:spcBef>
                <a:spcPts val="1100"/>
              </a:spcBef>
              <a:spcAft>
                <a:spcPts val="0"/>
              </a:spcAft>
              <a:buNone/>
            </a:pPr>
            <a:r>
              <a:rPr lang="cs-CZ" sz="2000" dirty="false">
                <a:effectLst/>
                <a:latin typeface="Arial" panose="020B0604020202020204" pitchFamily="34" charset="0"/>
                <a:ea typeface="Calibri" panose="020F0502020204030204" pitchFamily="34" charset="0"/>
                <a:cs typeface="Times New Roman" panose="02020603050405020304" pitchFamily="18" charset="0"/>
              </a:rPr>
              <a:t>žadatel 5 %</a:t>
            </a:r>
            <a:endParaRPr lang="cs-CZ" sz="20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spcBef>
                <a:spcPts val="1100"/>
              </a:spcBef>
              <a:spcAft>
                <a:spcPts val="0"/>
              </a:spcAft>
              <a:buNone/>
            </a:pPr>
            <a:endParaRPr lang="cs-CZ" sz="2000" dirty="false">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just">
              <a:spcBef>
                <a:spcPts val="1100"/>
              </a:spcBef>
              <a:spcAft>
                <a:spcPts val="0"/>
              </a:spcAft>
              <a:buNone/>
            </a:pPr>
            <a:r>
              <a:rPr lang="cs-CZ" sz="2000" u="sng" dirty="false">
                <a:effectLst/>
                <a:latin typeface="Arial" panose="020B0604020202020204" pitchFamily="34" charset="0"/>
                <a:ea typeface="Times New Roman" panose="02020603050405020304" pitchFamily="18" charset="0"/>
                <a:cs typeface="Times New Roman" panose="02020603050405020304" pitchFamily="18" charset="0"/>
              </a:rPr>
              <a:t>Kvůli zpracování žádosti o podporu v elektronickém formuláři </a:t>
            </a:r>
            <a:br>
              <a:rPr lang="cs-CZ" sz="2000" u="sng" dirty="false">
                <a:effectLst/>
                <a:latin typeface="Arial" panose="020B0604020202020204" pitchFamily="34" charset="0"/>
                <a:ea typeface="Times New Roman" panose="02020603050405020304" pitchFamily="18" charset="0"/>
                <a:cs typeface="Times New Roman" panose="02020603050405020304" pitchFamily="18" charset="0"/>
              </a:rPr>
            </a:br>
            <a:r>
              <a:rPr lang="cs-CZ" sz="2000" u="sng" dirty="false">
                <a:effectLst/>
                <a:latin typeface="Arial" panose="020B0604020202020204" pitchFamily="34" charset="0"/>
                <a:ea typeface="Times New Roman" panose="02020603050405020304" pitchFamily="18" charset="0"/>
                <a:cs typeface="Times New Roman" panose="02020603050405020304" pitchFamily="18" charset="0"/>
              </a:rPr>
              <a:t>v IS KP21+ je nutné stanovit:</a:t>
            </a:r>
          </a:p>
          <a:p>
            <a:pPr marL="0" lvl="0" indent="0" algn="just">
              <a:spcBef>
                <a:spcPts val="1100"/>
              </a:spcBef>
              <a:spcAft>
                <a:spcPts val="0"/>
              </a:spcAft>
              <a:buNone/>
            </a:pPr>
            <a:r>
              <a:rPr lang="cs-CZ" sz="2000" dirty="false">
                <a:effectLst/>
                <a:latin typeface="Arial" panose="020B0604020202020204" pitchFamily="34" charset="0"/>
                <a:ea typeface="Times New Roman" panose="02020603050405020304" pitchFamily="18" charset="0"/>
                <a:cs typeface="Times New Roman" panose="02020603050405020304" pitchFamily="18" charset="0"/>
              </a:rPr>
              <a:t>Podíl žadatele pro část projektu spadající do kategorie 	„méně rozvinutých regionů“ činí 5 %, podíl žadatele pro 	část projektu spadající do kategorie „přechodových 	regionů“ činí 5 %, podíl žadatele pro část projektu 	spadající do kategorie „více rozvinutých regionů“ činí </a:t>
            </a:r>
            <a:br>
              <a:rPr lang="cs-CZ" sz="2000" dirty="false">
                <a:effectLst/>
                <a:latin typeface="Arial" panose="020B0604020202020204" pitchFamily="34" charset="0"/>
                <a:ea typeface="Times New Roman" panose="02020603050405020304" pitchFamily="18" charset="0"/>
                <a:cs typeface="Times New Roman" panose="02020603050405020304" pitchFamily="18" charset="0"/>
              </a:rPr>
            </a:br>
            <a:r>
              <a:rPr lang="cs-CZ" sz="2000" dirty="false">
                <a:effectLst/>
                <a:latin typeface="Arial" panose="020B0604020202020204" pitchFamily="34" charset="0"/>
                <a:ea typeface="Times New Roman" panose="02020603050405020304" pitchFamily="18" charset="0"/>
                <a:cs typeface="Times New Roman" panose="02020603050405020304" pitchFamily="18" charset="0"/>
              </a:rPr>
              <a:t>5 %.</a:t>
            </a:r>
          </a:p>
          <a:p>
            <a:pPr marL="342900" lvl="0" indent="-342900" algn="just">
              <a:spcBef>
                <a:spcPts val="1100"/>
              </a:spcBef>
              <a:spcAft>
                <a:spcPts val="0"/>
              </a:spcAft>
              <a:buFont typeface="Symbol" panose="05050102010706020507" pitchFamily="18" charset="2"/>
              <a:buChar char=""/>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cs-CZ" dirty="false"/>
          </a:p>
          <a:p>
            <a:pPr marL="0" indent="0">
              <a:buNone/>
            </a:pPr>
            <a:endParaRPr lang="cs-CZ" dirty="false"/>
          </a:p>
        </p:txBody>
      </p:sp>
      <p:sp>
        <p:nvSpPr>
          <p:cNvPr id="4" name="Zástupný symbol pro číslo snímku 3">
            <a:extLst>
              <a:ext uri="{FF2B5EF4-FFF2-40B4-BE49-F238E27FC236}">
                <a16:creationId xmlns:a16="http://schemas.microsoft.com/office/drawing/2014/main" id="{B71D371A-FE4A-44D3-81B4-A074A5584963}"/>
              </a:ext>
            </a:extLst>
          </p:cNvPr>
          <p:cNvSpPr>
            <a:spLocks noGrp="true"/>
          </p:cNvSpPr>
          <p:nvPr>
            <p:ph type="sldNum" sz="quarter" idx="12"/>
          </p:nvPr>
        </p:nvSpPr>
        <p:spPr/>
        <p:txBody>
          <a:bodyPr/>
          <a:lstStyle/>
          <a:p>
            <a:fld id="{479BF083-4774-43B1-9AB0-5CC1AC5DD8EE}" type="slidenum">
              <a:rPr lang="cs-CZ" smtClean="false"/>
              <a:pPr/>
              <a:t>88</a:t>
            </a:fld>
            <a:endParaRPr lang="cs-CZ" dirty="false"/>
          </a:p>
        </p:txBody>
      </p:sp>
      <p:graphicFrame>
        <p:nvGraphicFramePr>
          <p:cNvPr id="5" name="Graf 4">
            <a:extLst>
              <a:ext uri="{FF2B5EF4-FFF2-40B4-BE49-F238E27FC236}">
                <a16:creationId xmlns:a16="http://schemas.microsoft.com/office/drawing/2014/main" id="{1DB00055-F344-E006-9E2B-8E0E58B9B91D}"/>
              </a:ext>
            </a:extLst>
          </p:cNvPr>
          <p:cNvGraphicFramePr>
            <a:graphicFrameLocks/>
          </p:cNvGraphicFramePr>
          <p:nvPr>
            <p:extLst>
              <p:ext uri="{D42A27DB-BD31-4B8C-83A1-F6EECF244321}">
                <p14:modId xmlns:p14="http://schemas.microsoft.com/office/powerpoint/2010/main" val="57764973"/>
              </p:ext>
            </p:extLst>
          </p:nvPr>
        </p:nvGraphicFramePr>
        <p:xfrm>
          <a:off x="3779912" y="980728"/>
          <a:ext cx="5508104" cy="3240360"/>
        </p:xfrm>
        <a:graphic>
          <a:graphicData uri="http://schemas.openxmlformats.org/drawingml/2006/chart">
            <c:chart r:id="rId3"/>
          </a:graphicData>
        </a:graphic>
      </p:graphicFrame>
      <p:graphicFrame>
        <p:nvGraphicFramePr>
          <p:cNvPr id="6" name="Graf 5">
            <a:extLst>
              <a:ext uri="{FF2B5EF4-FFF2-40B4-BE49-F238E27FC236}">
                <a16:creationId xmlns:a16="http://schemas.microsoft.com/office/drawing/2014/main" id="{1DB00055-F344-E006-9E2B-8E0E58B9B91D}"/>
              </a:ext>
            </a:extLst>
          </p:cNvPr>
          <p:cNvGraphicFramePr>
            <a:graphicFrameLocks/>
          </p:cNvGraphicFramePr>
          <p:nvPr>
            <p:extLst>
              <p:ext uri="{D42A27DB-BD31-4B8C-83A1-F6EECF244321}">
                <p14:modId xmlns:p14="http://schemas.microsoft.com/office/powerpoint/2010/main" val="3872807165"/>
              </p:ext>
            </p:extLst>
          </p:nvPr>
        </p:nvGraphicFramePr>
        <p:xfrm>
          <a:off x="4410216" y="1218072"/>
          <a:ext cx="4572000" cy="2743200"/>
        </p:xfrm>
        <a:graphic>
          <a:graphicData uri="http://schemas.openxmlformats.org/drawingml/2006/chart">
            <c:chart r:id="rId4"/>
          </a:graphicData>
        </a:graphic>
      </p:graphicFrame>
    </p:spTree>
    <p:extLst>
      <p:ext uri="{BB962C8B-B14F-4D97-AF65-F5344CB8AC3E}">
        <p14:creationId xmlns:p14="http://schemas.microsoft.com/office/powerpoint/2010/main" val="42742349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35596" y="2708920"/>
            <a:ext cx="7272808" cy="2304256"/>
          </a:xfrm>
        </p:spPr>
        <p:txBody>
          <a:bodyPr/>
          <a:lstStyle/>
          <a:p>
            <a:pPr algn="ctr"/>
            <a:r>
              <a:rPr lang="cs-CZ" dirty="false"/>
              <a:t>Přílohy</a:t>
            </a:r>
            <a:br>
              <a:rPr lang="cs-CZ" dirty="false"/>
            </a:br>
            <a:r>
              <a:rPr lang="cs-CZ" dirty="false"/>
              <a:t> </a:t>
            </a:r>
            <a:br>
              <a:rPr lang="cs-CZ" dirty="false"/>
            </a:br>
            <a:r>
              <a:rPr lang="cs-CZ" dirty="false"/>
              <a:t>Žádosti o podporu</a:t>
            </a:r>
            <a:br>
              <a:rPr lang="cs-CZ" dirty="false">
                <a:highlight>
                  <a:srgbClr val="FFFF00"/>
                </a:highlight>
              </a:rPr>
            </a:br>
            <a:endParaRPr lang="cs-CZ" sz="2800" b="false" dirty="false">
              <a:highlight>
                <a:srgbClr val="FFFF00"/>
              </a:highlight>
            </a:endParaRPr>
          </a:p>
        </p:txBody>
      </p:sp>
    </p:spTree>
    <p:extLst>
      <p:ext uri="{BB962C8B-B14F-4D97-AF65-F5344CB8AC3E}">
        <p14:creationId xmlns:p14="http://schemas.microsoft.com/office/powerpoint/2010/main" val="131846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449542" y="2636912"/>
            <a:ext cx="8244916" cy="2520280"/>
          </a:xfrm>
        </p:spPr>
        <p:txBody>
          <a:bodyPr/>
          <a:lstStyle/>
          <a:p>
            <a:pPr>
              <a:spcBef>
                <a:spcPts val="0"/>
              </a:spcBef>
              <a:buClr>
                <a:schemeClr val="tx1"/>
              </a:buClr>
            </a:pPr>
            <a:r>
              <a:rPr lang="cs-CZ" sz="4000" dirty="false"/>
              <a:t>Žádost o podporu v ISKP 21+</a:t>
            </a:r>
          </a:p>
        </p:txBody>
      </p:sp>
    </p:spTree>
    <p:extLst>
      <p:ext uri="{BB962C8B-B14F-4D97-AF65-F5344CB8AC3E}">
        <p14:creationId xmlns:p14="http://schemas.microsoft.com/office/powerpoint/2010/main" val="42733520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E98495-C8D4-422D-A2C0-12CEF7CBE573}"/>
              </a:ext>
            </a:extLst>
          </p:cNvPr>
          <p:cNvSpPr>
            <a:spLocks noGrp="true"/>
          </p:cNvSpPr>
          <p:nvPr>
            <p:ph type="title"/>
          </p:nvPr>
        </p:nvSpPr>
        <p:spPr/>
        <p:txBody>
          <a:bodyPr/>
          <a:lstStyle/>
          <a:p>
            <a:br>
              <a:rPr lang="cs-CZ" sz="1800" dirty="false"/>
            </a:br>
            <a:r>
              <a:rPr lang="cs-CZ" dirty="false"/>
              <a:t>Přehled povinných příloh žádosti</a:t>
            </a:r>
          </a:p>
        </p:txBody>
      </p:sp>
      <p:sp>
        <p:nvSpPr>
          <p:cNvPr id="3" name="Zástupný obsah 2">
            <a:extLst>
              <a:ext uri="{FF2B5EF4-FFF2-40B4-BE49-F238E27FC236}">
                <a16:creationId xmlns:a16="http://schemas.microsoft.com/office/drawing/2014/main" id="{A1333EAC-4629-4044-8158-52CEB50C9090}"/>
              </a:ext>
            </a:extLst>
          </p:cNvPr>
          <p:cNvSpPr>
            <a:spLocks noGrp="true"/>
          </p:cNvSpPr>
          <p:nvPr>
            <p:ph idx="1"/>
          </p:nvPr>
        </p:nvSpPr>
        <p:spPr>
          <a:xfrm>
            <a:off x="360000" y="1556792"/>
            <a:ext cx="8064000" cy="4959208"/>
          </a:xfrm>
        </p:spPr>
        <p:txBody>
          <a:bodyPr/>
          <a:lstStyle/>
          <a:p>
            <a:pPr marL="342900" indent="-342900" algn="just">
              <a:buClr>
                <a:schemeClr val="tx1"/>
              </a:buClr>
              <a:buFont typeface="+mj-lt"/>
              <a:buAutoNum type="arabicPeriod"/>
            </a:pPr>
            <a:r>
              <a:rPr lang="cs-CZ" sz="2000" dirty="false"/>
              <a:t>Žadatel o podporu, který je zahraniční právnickou osobou, musí dodat údaje o svém skutečném majiteli</a:t>
            </a:r>
          </a:p>
          <a:p>
            <a:pPr marL="342900" indent="-342900" algn="just">
              <a:buClr>
                <a:schemeClr val="tx1"/>
              </a:buClr>
              <a:buFont typeface="+mj-lt"/>
              <a:buAutoNum type="arabicPeriod"/>
            </a:pPr>
            <a:endParaRPr lang="cs-CZ" sz="2000" dirty="false"/>
          </a:p>
          <a:p>
            <a:pPr marL="342900" indent="-342900" algn="just">
              <a:buClr>
                <a:schemeClr val="tx1"/>
              </a:buClr>
              <a:buFont typeface="+mj-lt"/>
              <a:buAutoNum type="arabicPeriod"/>
            </a:pPr>
            <a:r>
              <a:rPr lang="cs-CZ" sz="2000" dirty="false"/>
              <a:t>Žadatel o podporu, který je obchodní společností či družstvem </a:t>
            </a:r>
            <a:br>
              <a:rPr lang="cs-CZ" sz="2000" dirty="false"/>
            </a:br>
            <a:r>
              <a:rPr lang="cs-CZ" sz="2000" dirty="false"/>
              <a:t>a jehož majetek je vložen nebo částečně vložen do svěřenského fondu, je povinen doložit k žádosti o podporu statut tohoto svěřenského fondu.</a:t>
            </a:r>
          </a:p>
          <a:p>
            <a:pPr marL="0" indent="0">
              <a:buNone/>
            </a:pPr>
            <a:endParaRPr lang="cs-CZ" sz="2000" dirty="false"/>
          </a:p>
        </p:txBody>
      </p:sp>
      <p:sp>
        <p:nvSpPr>
          <p:cNvPr id="4" name="Zástupný symbol pro číslo snímku 3">
            <a:extLst>
              <a:ext uri="{FF2B5EF4-FFF2-40B4-BE49-F238E27FC236}">
                <a16:creationId xmlns:a16="http://schemas.microsoft.com/office/drawing/2014/main" id="{35C524BC-0F32-42FB-92CC-A83D24EFA465}"/>
              </a:ext>
            </a:extLst>
          </p:cNvPr>
          <p:cNvSpPr>
            <a:spLocks noGrp="true"/>
          </p:cNvSpPr>
          <p:nvPr>
            <p:ph type="sldNum" sz="quarter" idx="12"/>
          </p:nvPr>
        </p:nvSpPr>
        <p:spPr/>
        <p:txBody>
          <a:bodyPr/>
          <a:lstStyle/>
          <a:p>
            <a:fld id="{479BF083-4774-43B1-9AB0-5CC1AC5DD8EE}" type="slidenum">
              <a:rPr lang="cs-CZ" smtClean="false"/>
              <a:pPr/>
              <a:t>90</a:t>
            </a:fld>
            <a:endParaRPr lang="cs-CZ" dirty="false"/>
          </a:p>
        </p:txBody>
      </p:sp>
    </p:spTree>
    <p:extLst>
      <p:ext uri="{BB962C8B-B14F-4D97-AF65-F5344CB8AC3E}">
        <p14:creationId xmlns:p14="http://schemas.microsoft.com/office/powerpoint/2010/main" val="40597860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E98495-C8D4-422D-A2C0-12CEF7CBE573}"/>
              </a:ext>
            </a:extLst>
          </p:cNvPr>
          <p:cNvSpPr>
            <a:spLocks noGrp="true"/>
          </p:cNvSpPr>
          <p:nvPr>
            <p:ph type="title"/>
          </p:nvPr>
        </p:nvSpPr>
        <p:spPr/>
        <p:txBody>
          <a:bodyPr/>
          <a:lstStyle/>
          <a:p>
            <a:br>
              <a:rPr lang="cs-CZ" sz="1800" dirty="false"/>
            </a:br>
            <a:r>
              <a:rPr lang="cs-CZ" dirty="false"/>
              <a:t>Přehled povinných příloh žádosti</a:t>
            </a:r>
          </a:p>
        </p:txBody>
      </p:sp>
      <p:sp>
        <p:nvSpPr>
          <p:cNvPr id="3" name="Zástupný obsah 2">
            <a:extLst>
              <a:ext uri="{FF2B5EF4-FFF2-40B4-BE49-F238E27FC236}">
                <a16:creationId xmlns:a16="http://schemas.microsoft.com/office/drawing/2014/main" id="{A1333EAC-4629-4044-8158-52CEB50C9090}"/>
              </a:ext>
            </a:extLst>
          </p:cNvPr>
          <p:cNvSpPr>
            <a:spLocks noGrp="true"/>
          </p:cNvSpPr>
          <p:nvPr>
            <p:ph idx="1"/>
          </p:nvPr>
        </p:nvSpPr>
        <p:spPr>
          <a:xfrm>
            <a:off x="360000" y="1556792"/>
            <a:ext cx="8064000" cy="4959208"/>
          </a:xfrm>
        </p:spPr>
        <p:txBody>
          <a:bodyPr/>
          <a:lstStyle/>
          <a:p>
            <a:pPr marL="0" indent="0" algn="just">
              <a:buNone/>
            </a:pPr>
            <a:r>
              <a:rPr lang="cs-CZ" sz="2000" dirty="false"/>
              <a:t>3. </a:t>
            </a:r>
            <a:r>
              <a:rPr lang="cs-CZ" sz="2000" b="true" dirty="false">
                <a:solidFill>
                  <a:srgbClr val="FF0000"/>
                </a:solidFill>
              </a:rPr>
              <a:t>Akční plán OPZ+ </a:t>
            </a:r>
            <a:r>
              <a:rPr lang="cs-CZ" sz="2000" dirty="false"/>
              <a:t>(viz příloha č. 2 výzvy)</a:t>
            </a:r>
          </a:p>
          <a:p>
            <a:pPr marL="0" indent="0" algn="just">
              <a:buNone/>
            </a:pPr>
            <a:r>
              <a:rPr lang="cs-CZ" sz="2000" dirty="false"/>
              <a:t>4. </a:t>
            </a:r>
            <a:r>
              <a:rPr lang="cs-CZ" sz="2000" b="true" dirty="false">
                <a:solidFill>
                  <a:srgbClr val="FF0000"/>
                </a:solidFill>
              </a:rPr>
              <a:t>Průběžný monitoring projektů CLLD </a:t>
            </a:r>
            <a:r>
              <a:rPr lang="cs-CZ" sz="2000" dirty="false"/>
              <a:t>(viz příloha č. 3 výzvy)</a:t>
            </a:r>
          </a:p>
          <a:p>
            <a:pPr marL="0" indent="0" algn="just">
              <a:buNone/>
            </a:pPr>
            <a:r>
              <a:rPr lang="cs-CZ" sz="2000" dirty="false"/>
              <a:t>5. </a:t>
            </a:r>
            <a:r>
              <a:rPr lang="cs-CZ" sz="2000" b="true" dirty="false"/>
              <a:t>Žadatel a partneři v projektu </a:t>
            </a:r>
            <a:r>
              <a:rPr lang="cs-CZ" sz="2000" dirty="false"/>
              <a:t>– vzorový formulář je zveřejněn na adrese: </a:t>
            </a:r>
            <a:r>
              <a:rPr lang="cs-CZ" sz="2000" dirty="false">
                <a:hlinkClick r:id="rId3"/>
              </a:rPr>
              <a:t>Formuláře a pokyny potřebné v rámci přípravy žádosti o podporu - www.esfcr.cz </a:t>
            </a:r>
            <a:r>
              <a:rPr lang="cs-CZ" sz="2000" dirty="false"/>
              <a:t>.</a:t>
            </a:r>
          </a:p>
          <a:p>
            <a:pPr marL="0" indent="0" algn="just">
              <a:buNone/>
            </a:pPr>
            <a:r>
              <a:rPr lang="cs-CZ" sz="2000" dirty="false"/>
              <a:t>Přílohu dokládají žadatelé o podporu, jejichž projekt bude realizován na základě principu partnerství s partnerem/y s finančním příspěvkem</a:t>
            </a:r>
          </a:p>
          <a:p>
            <a:pPr marL="0" indent="0" algn="just">
              <a:buNone/>
            </a:pPr>
            <a:r>
              <a:rPr lang="cs-CZ" sz="2000" dirty="false"/>
              <a:t>6. </a:t>
            </a:r>
            <a:r>
              <a:rPr lang="cs-CZ" sz="2000" b="true" dirty="false"/>
              <a:t>Formulář Údaje o sociální službě plán </a:t>
            </a:r>
            <a:r>
              <a:rPr lang="cs-CZ" sz="2000" dirty="false"/>
              <a:t>– v případě projektu zaměřeného na podporu sociálních služeb žadatele nebo partnera s finančním příspěvkem29 (viz příloha č. 4a výzvy)</a:t>
            </a:r>
          </a:p>
        </p:txBody>
      </p:sp>
      <p:sp>
        <p:nvSpPr>
          <p:cNvPr id="4" name="Zástupný symbol pro číslo snímku 3">
            <a:extLst>
              <a:ext uri="{FF2B5EF4-FFF2-40B4-BE49-F238E27FC236}">
                <a16:creationId xmlns:a16="http://schemas.microsoft.com/office/drawing/2014/main" id="{35C524BC-0F32-42FB-92CC-A83D24EFA465}"/>
              </a:ext>
            </a:extLst>
          </p:cNvPr>
          <p:cNvSpPr>
            <a:spLocks noGrp="true"/>
          </p:cNvSpPr>
          <p:nvPr>
            <p:ph type="sldNum" sz="quarter" idx="12"/>
          </p:nvPr>
        </p:nvSpPr>
        <p:spPr/>
        <p:txBody>
          <a:bodyPr/>
          <a:lstStyle/>
          <a:p>
            <a:fld id="{479BF083-4774-43B1-9AB0-5CC1AC5DD8EE}" type="slidenum">
              <a:rPr lang="cs-CZ" smtClean="false"/>
              <a:pPr/>
              <a:t>91</a:t>
            </a:fld>
            <a:endParaRPr lang="cs-CZ" dirty="false"/>
          </a:p>
        </p:txBody>
      </p:sp>
    </p:spTree>
    <p:extLst>
      <p:ext uri="{BB962C8B-B14F-4D97-AF65-F5344CB8AC3E}">
        <p14:creationId xmlns:p14="http://schemas.microsoft.com/office/powerpoint/2010/main" val="12297269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35596" y="2708920"/>
            <a:ext cx="7272808" cy="2304256"/>
          </a:xfrm>
        </p:spPr>
        <p:txBody>
          <a:bodyPr/>
          <a:lstStyle/>
          <a:p>
            <a:pPr algn="ctr"/>
            <a:r>
              <a:rPr lang="cs-CZ" dirty="false"/>
              <a:t>Přílohy</a:t>
            </a:r>
            <a:br>
              <a:rPr lang="cs-CZ" dirty="false"/>
            </a:br>
            <a:r>
              <a:rPr lang="cs-CZ" dirty="false"/>
              <a:t> </a:t>
            </a:r>
            <a:br>
              <a:rPr lang="cs-CZ" dirty="false"/>
            </a:br>
            <a:r>
              <a:rPr lang="cs-CZ" dirty="false"/>
              <a:t>výzvy</a:t>
            </a:r>
            <a:br>
              <a:rPr lang="cs-CZ" dirty="false">
                <a:highlight>
                  <a:srgbClr val="FFFF00"/>
                </a:highlight>
              </a:rPr>
            </a:br>
            <a:endParaRPr lang="cs-CZ" sz="2800" b="false" dirty="false">
              <a:highlight>
                <a:srgbClr val="FFFF00"/>
              </a:highlight>
            </a:endParaRPr>
          </a:p>
        </p:txBody>
      </p:sp>
    </p:spTree>
    <p:extLst>
      <p:ext uri="{BB962C8B-B14F-4D97-AF65-F5344CB8AC3E}">
        <p14:creationId xmlns:p14="http://schemas.microsoft.com/office/powerpoint/2010/main" val="26990109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FEADA5-C1F6-4164-A088-AC22749B8983}"/>
              </a:ext>
            </a:extLst>
          </p:cNvPr>
          <p:cNvSpPr>
            <a:spLocks noGrp="true"/>
          </p:cNvSpPr>
          <p:nvPr>
            <p:ph type="title"/>
          </p:nvPr>
        </p:nvSpPr>
        <p:spPr/>
        <p:txBody>
          <a:bodyPr/>
          <a:lstStyle/>
          <a:p>
            <a:r>
              <a:rPr lang="cs-CZ" dirty="false"/>
              <a:t>Vyhodnocení realizace akčního plánu</a:t>
            </a:r>
          </a:p>
        </p:txBody>
      </p:sp>
      <p:sp>
        <p:nvSpPr>
          <p:cNvPr id="3" name="Zástupný obsah 2">
            <a:extLst>
              <a:ext uri="{FF2B5EF4-FFF2-40B4-BE49-F238E27FC236}">
                <a16:creationId xmlns:a16="http://schemas.microsoft.com/office/drawing/2014/main" id="{EE1B258D-9CE6-4635-B8D2-F158989E7525}"/>
              </a:ext>
            </a:extLst>
          </p:cNvPr>
          <p:cNvSpPr>
            <a:spLocks noGrp="true"/>
          </p:cNvSpPr>
          <p:nvPr>
            <p:ph idx="1"/>
          </p:nvPr>
        </p:nvSpPr>
        <p:spPr/>
        <p:txBody>
          <a:bodyPr/>
          <a:lstStyle/>
          <a:p>
            <a:r>
              <a:rPr lang="cs-CZ" sz="2000" dirty="false"/>
              <a:t>příloha č. 5 Vyhodnocení realizace Akčního plánu pro OPZ+ strategie CLLD</a:t>
            </a:r>
          </a:p>
          <a:p>
            <a:pPr algn="just">
              <a:lnSpc>
                <a:spcPct val="107000"/>
              </a:lnSpc>
              <a:spcAft>
                <a:spcPts val="800"/>
              </a:spcAft>
            </a:pPr>
            <a:r>
              <a:rPr lang="cs-CZ" sz="2000" dirty="false">
                <a:effectLst/>
                <a:latin typeface="Arial" panose="020B0604020202020204" pitchFamily="34" charset="0"/>
                <a:ea typeface="Calibri" panose="020F0502020204030204" pitchFamily="34" charset="0"/>
                <a:cs typeface="Times New Roman" panose="02020603050405020304" pitchFamily="18" charset="0"/>
              </a:rPr>
              <a:t>Městská místní akční skupina (dále jen MMAS) má jako příjemce povinnost vyhodnocovat úspěšnost realizace akčního plánu OPZ+ a to v průběhu realizace projektu a také bezprostředně po jeho ukončení.</a:t>
            </a:r>
          </a:p>
          <a:p>
            <a:pPr algn="just">
              <a:lnSpc>
                <a:spcPct val="107000"/>
              </a:lnSpc>
              <a:spcAft>
                <a:spcPts val="800"/>
              </a:spcAft>
            </a:pPr>
            <a:r>
              <a:rPr lang="cs-CZ" sz="2000" dirty="false">
                <a:effectLst/>
                <a:latin typeface="Arial" panose="020B0604020202020204" pitchFamily="34" charset="0"/>
                <a:ea typeface="Calibri" panose="020F0502020204030204" pitchFamily="34" charset="0"/>
              </a:rPr>
              <a:t>Vyhodnocení bude vycházet z průběžného monitoringu projektu CLLD-U (viz příloha č. 3 Výzvy). </a:t>
            </a:r>
            <a:endParaRPr lang="cs-CZ" sz="20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cs-CZ" sz="18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id="{7B99EDEB-768A-416E-AF7A-ECF373E5C89B}"/>
              </a:ext>
            </a:extLst>
          </p:cNvPr>
          <p:cNvSpPr>
            <a:spLocks noGrp="true"/>
          </p:cNvSpPr>
          <p:nvPr>
            <p:ph type="sldNum" sz="quarter" idx="12"/>
          </p:nvPr>
        </p:nvSpPr>
        <p:spPr/>
        <p:txBody>
          <a:bodyPr/>
          <a:lstStyle/>
          <a:p>
            <a:fld id="{479BF083-4774-43B1-9AB0-5CC1AC5DD8EE}" type="slidenum">
              <a:rPr lang="cs-CZ" smtClean="false"/>
              <a:pPr/>
              <a:t>93</a:t>
            </a:fld>
            <a:endParaRPr lang="cs-CZ" dirty="false"/>
          </a:p>
        </p:txBody>
      </p:sp>
    </p:spTree>
    <p:extLst>
      <p:ext uri="{BB962C8B-B14F-4D97-AF65-F5344CB8AC3E}">
        <p14:creationId xmlns:p14="http://schemas.microsoft.com/office/powerpoint/2010/main" val="27589690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352AD4-9158-48AB-B84C-AA7A8095C1DB}"/>
              </a:ext>
            </a:extLst>
          </p:cNvPr>
          <p:cNvSpPr>
            <a:spLocks noGrp="true"/>
          </p:cNvSpPr>
          <p:nvPr>
            <p:ph type="title"/>
          </p:nvPr>
        </p:nvSpPr>
        <p:spPr/>
        <p:txBody>
          <a:bodyPr/>
          <a:lstStyle/>
          <a:p>
            <a:r>
              <a:rPr lang="cs-CZ" dirty="false"/>
              <a:t>Vyhodnocení realizace akčního plánu</a:t>
            </a:r>
          </a:p>
        </p:txBody>
      </p:sp>
      <p:sp>
        <p:nvSpPr>
          <p:cNvPr id="3" name="Zástupný obsah 2">
            <a:extLst>
              <a:ext uri="{FF2B5EF4-FFF2-40B4-BE49-F238E27FC236}">
                <a16:creationId xmlns:a16="http://schemas.microsoft.com/office/drawing/2014/main" id="{8159432F-1982-4E6D-BD18-C1077473339E}"/>
              </a:ext>
            </a:extLst>
          </p:cNvPr>
          <p:cNvSpPr>
            <a:spLocks noGrp="true"/>
          </p:cNvSpPr>
          <p:nvPr>
            <p:ph idx="1"/>
          </p:nvPr>
        </p:nvSpPr>
        <p:spPr>
          <a:xfrm>
            <a:off x="540000" y="1412776"/>
            <a:ext cx="8064000" cy="5103224"/>
          </a:xfrm>
        </p:spPr>
        <p:txBody>
          <a:bodyPr/>
          <a:lstStyle/>
          <a:p>
            <a:r>
              <a:rPr lang="cs-CZ" sz="2000" dirty="false"/>
              <a:t>minimálním podkladem pro vyhodnocení bude zápis z uskutečnění skupinové diskuze všech členů RT</a:t>
            </a:r>
          </a:p>
          <a:p>
            <a:r>
              <a:rPr lang="cs-CZ" sz="2000" dirty="false"/>
              <a:t>využití pokročilejších evaluační postupů a metod je dobrovolné </a:t>
            </a:r>
            <a:br>
              <a:rPr lang="cs-CZ" sz="2000" dirty="false"/>
            </a:br>
            <a:r>
              <a:rPr lang="cs-CZ" sz="2000" dirty="false"/>
              <a:t>a není vyžadováno</a:t>
            </a:r>
          </a:p>
          <a:p>
            <a:r>
              <a:rPr lang="cs-CZ" sz="2000" dirty="false"/>
              <a:t>struktura</a:t>
            </a:r>
          </a:p>
          <a:p>
            <a:pPr lvl="1">
              <a:buFont typeface="Courier New" panose="02070309020205020404" pitchFamily="49" charset="0"/>
              <a:buChar char="o"/>
            </a:pPr>
            <a:r>
              <a:rPr lang="cs-CZ" dirty="false"/>
              <a:t>Opatření</a:t>
            </a:r>
          </a:p>
          <a:p>
            <a:pPr lvl="1">
              <a:buFont typeface="Courier New" panose="02070309020205020404" pitchFamily="49" charset="0"/>
              <a:buChar char="o"/>
            </a:pPr>
            <a:r>
              <a:rPr lang="cs-CZ" dirty="false"/>
              <a:t>Indikátory</a:t>
            </a:r>
          </a:p>
          <a:p>
            <a:pPr lvl="1">
              <a:buFont typeface="Courier New" panose="02070309020205020404" pitchFamily="49" charset="0"/>
              <a:buChar char="o"/>
            </a:pPr>
            <a:r>
              <a:rPr lang="cs-CZ" dirty="false"/>
              <a:t>Aktivity</a:t>
            </a:r>
          </a:p>
          <a:p>
            <a:pPr lvl="1">
              <a:buFont typeface="Courier New" panose="02070309020205020404" pitchFamily="49" charset="0"/>
              <a:buChar char="o"/>
            </a:pPr>
            <a:r>
              <a:rPr lang="cs-CZ" dirty="false"/>
              <a:t>Vyhodnocení animační činnosti MMAS v průběhu realizace akčního plánu</a:t>
            </a:r>
          </a:p>
          <a:p>
            <a:pPr>
              <a:buFont typeface="Courier New" panose="02070309020205020404" pitchFamily="49" charset="0"/>
              <a:buChar char="o"/>
            </a:pPr>
            <a:endParaRPr lang="cs-CZ" dirty="false"/>
          </a:p>
          <a:p>
            <a:endParaRPr lang="cs-CZ" dirty="false"/>
          </a:p>
        </p:txBody>
      </p:sp>
      <p:sp>
        <p:nvSpPr>
          <p:cNvPr id="4" name="Zástupný symbol pro číslo snímku 3">
            <a:extLst>
              <a:ext uri="{FF2B5EF4-FFF2-40B4-BE49-F238E27FC236}">
                <a16:creationId xmlns:a16="http://schemas.microsoft.com/office/drawing/2014/main" id="{5076647A-E4FC-432B-A9E4-DF3CD874C9FF}"/>
              </a:ext>
            </a:extLst>
          </p:cNvPr>
          <p:cNvSpPr>
            <a:spLocks noGrp="true"/>
          </p:cNvSpPr>
          <p:nvPr>
            <p:ph type="sldNum" sz="quarter" idx="12"/>
          </p:nvPr>
        </p:nvSpPr>
        <p:spPr/>
        <p:txBody>
          <a:bodyPr/>
          <a:lstStyle/>
          <a:p>
            <a:fld id="{479BF083-4774-43B1-9AB0-5CC1AC5DD8EE}" type="slidenum">
              <a:rPr lang="cs-CZ" smtClean="false"/>
              <a:pPr/>
              <a:t>94</a:t>
            </a:fld>
            <a:endParaRPr lang="cs-CZ" dirty="false"/>
          </a:p>
        </p:txBody>
      </p:sp>
    </p:spTree>
    <p:extLst>
      <p:ext uri="{BB962C8B-B14F-4D97-AF65-F5344CB8AC3E}">
        <p14:creationId xmlns:p14="http://schemas.microsoft.com/office/powerpoint/2010/main" val="40754353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a:xfrm>
            <a:off x="935596" y="2996952"/>
            <a:ext cx="7272808" cy="864096"/>
          </a:xfrm>
        </p:spPr>
        <p:txBody>
          <a:bodyPr/>
          <a:lstStyle/>
          <a:p>
            <a:pPr algn="ctr"/>
            <a:r>
              <a:rPr lang="pl-PL" dirty="false"/>
              <a:t>Proces hodnocení </a:t>
            </a:r>
            <a:br>
              <a:rPr lang="pl-PL" dirty="false"/>
            </a:br>
            <a:br>
              <a:rPr lang="pl-PL" dirty="false"/>
            </a:br>
            <a:r>
              <a:rPr lang="pl-PL" dirty="false"/>
              <a:t>a výběru projektů</a:t>
            </a:r>
            <a:endParaRPr lang="cs-CZ" sz="2800" b="false" dirty="false"/>
          </a:p>
        </p:txBody>
      </p:sp>
    </p:spTree>
    <p:extLst>
      <p:ext uri="{BB962C8B-B14F-4D97-AF65-F5344CB8AC3E}">
        <p14:creationId xmlns:p14="http://schemas.microsoft.com/office/powerpoint/2010/main" val="7157631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5C75A-5B1C-4813-A659-B7CDE73ECCA0}"/>
              </a:ext>
            </a:extLst>
          </p:cNvPr>
          <p:cNvSpPr>
            <a:spLocks noGrp="true"/>
          </p:cNvSpPr>
          <p:nvPr>
            <p:ph type="title"/>
          </p:nvPr>
        </p:nvSpPr>
        <p:spPr/>
        <p:txBody>
          <a:bodyPr/>
          <a:lstStyle/>
          <a:p>
            <a:pPr>
              <a:spcBef>
                <a:spcPts val="0"/>
              </a:spcBef>
            </a:pPr>
            <a:r>
              <a:rPr lang="pl-PL" dirty="false"/>
              <a:t>Proces hodnocení a výběru projektů</a:t>
            </a:r>
            <a:endParaRPr lang="cs-CZ" dirty="false"/>
          </a:p>
        </p:txBody>
      </p:sp>
      <p:sp>
        <p:nvSpPr>
          <p:cNvPr id="3" name="Zástupný obsah 2">
            <a:extLst>
              <a:ext uri="{FF2B5EF4-FFF2-40B4-BE49-F238E27FC236}">
                <a16:creationId xmlns:a16="http://schemas.microsoft.com/office/drawing/2014/main" id="{EF4039B6-B101-41A0-B7E2-387EAC96CAF7}"/>
              </a:ext>
            </a:extLst>
          </p:cNvPr>
          <p:cNvSpPr>
            <a:spLocks noGrp="true"/>
          </p:cNvSpPr>
          <p:nvPr>
            <p:ph idx="1"/>
          </p:nvPr>
        </p:nvSpPr>
        <p:spPr>
          <a:xfrm>
            <a:off x="540000" y="1844824"/>
            <a:ext cx="8064000" cy="4320000"/>
          </a:xfrm>
        </p:spPr>
        <p:txBody>
          <a:bodyPr/>
          <a:lstStyle/>
          <a:p>
            <a:pPr marL="0" indent="0" algn="just">
              <a:buNone/>
            </a:pPr>
            <a:r>
              <a:rPr lang="cs-CZ" b="true" dirty="false"/>
              <a:t>Fáze hodnocení a výběru projektu</a:t>
            </a:r>
          </a:p>
          <a:p>
            <a:r>
              <a:rPr lang="cs-CZ" sz="2000" dirty="false"/>
              <a:t>hodnocení přijatelnosti a formálních náležitostí</a:t>
            </a:r>
          </a:p>
          <a:p>
            <a:r>
              <a:rPr lang="cs-CZ" sz="2000" dirty="false"/>
              <a:t>věcné hodnocení</a:t>
            </a:r>
          </a:p>
          <a:p>
            <a:pPr lvl="1"/>
            <a:r>
              <a:rPr lang="cs-CZ" dirty="false"/>
              <a:t>hodnotící komise</a:t>
            </a:r>
          </a:p>
          <a:p>
            <a:pPr lvl="1"/>
            <a:endParaRPr lang="cs-CZ" dirty="false"/>
          </a:p>
          <a:p>
            <a:r>
              <a:rPr lang="cs-CZ" sz="2000" dirty="false"/>
              <a:t>výběrová komise</a:t>
            </a:r>
          </a:p>
          <a:p>
            <a:pPr lvl="1"/>
            <a:r>
              <a:rPr lang="cs-CZ" dirty="false"/>
              <a:t>nebude do procesu zapojena</a:t>
            </a:r>
          </a:p>
          <a:p>
            <a:pPr lvl="1"/>
            <a:endParaRPr lang="cs-CZ" dirty="false"/>
          </a:p>
          <a:p>
            <a:pPr marL="432000" lvl="1" indent="-432000">
              <a:lnSpc>
                <a:spcPts val="2880"/>
              </a:lnSpc>
              <a:spcBef>
                <a:spcPts val="600"/>
              </a:spcBef>
              <a:spcAft>
                <a:spcPts val="600"/>
              </a:spcAft>
              <a:buSzPct val="100000"/>
              <a:buFont typeface="Wingdings" panose="05000000000000000000" pitchFamily="2" charset="2"/>
              <a:buChar char=""/>
            </a:pPr>
            <a:r>
              <a:rPr lang="cs-CZ" dirty="false"/>
              <a:t>příprava a vydání právního aktu o poskytnutí podpory</a:t>
            </a:r>
          </a:p>
        </p:txBody>
      </p:sp>
      <p:sp>
        <p:nvSpPr>
          <p:cNvPr id="4" name="Zástupný symbol pro číslo snímku 3">
            <a:extLst>
              <a:ext uri="{FF2B5EF4-FFF2-40B4-BE49-F238E27FC236}">
                <a16:creationId xmlns:a16="http://schemas.microsoft.com/office/drawing/2014/main" id="{B71D371A-FE4A-44D3-81B4-A074A5584963}"/>
              </a:ext>
            </a:extLst>
          </p:cNvPr>
          <p:cNvSpPr>
            <a:spLocks noGrp="true"/>
          </p:cNvSpPr>
          <p:nvPr>
            <p:ph type="sldNum" sz="quarter" idx="12"/>
          </p:nvPr>
        </p:nvSpPr>
        <p:spPr/>
        <p:txBody>
          <a:bodyPr/>
          <a:lstStyle/>
          <a:p>
            <a:fld id="{479BF083-4774-43B1-9AB0-5CC1AC5DD8EE}" type="slidenum">
              <a:rPr lang="cs-CZ" smtClean="false"/>
              <a:pPr/>
              <a:t>96</a:t>
            </a:fld>
            <a:endParaRPr lang="cs-CZ" dirty="false"/>
          </a:p>
        </p:txBody>
      </p:sp>
    </p:spTree>
    <p:extLst>
      <p:ext uri="{BB962C8B-B14F-4D97-AF65-F5344CB8AC3E}">
        <p14:creationId xmlns:p14="http://schemas.microsoft.com/office/powerpoint/2010/main" val="37719275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FB520C-FBA8-48A1-AC04-55C120132A99}"/>
              </a:ext>
            </a:extLst>
          </p:cNvPr>
          <p:cNvSpPr>
            <a:spLocks noGrp="true"/>
          </p:cNvSpPr>
          <p:nvPr>
            <p:ph type="title"/>
          </p:nvPr>
        </p:nvSpPr>
        <p:spPr>
          <a:xfrm>
            <a:off x="360000" y="0"/>
            <a:ext cx="8424000" cy="1080000"/>
          </a:xfrm>
        </p:spPr>
        <p:txBody>
          <a:bodyPr anchor="ctr">
            <a:normAutofit/>
          </a:bodyPr>
          <a:lstStyle/>
          <a:p>
            <a:r>
              <a:rPr kumimoji="false" lang="cs-CZ" altLang="cs-CZ" b="true" i="false" u="none" strike="noStrike" cap="none" normalizeH="false" baseline="0" dirty="false">
                <a:ln>
                  <a:noFill/>
                </a:ln>
                <a:effectLst/>
              </a:rPr>
              <a:t>KRITÉRIA HODNOCENÍ FORMÁLNÍCH NÁLEŽITOSTÍ  PROJEKTŮ CLLD</a:t>
            </a:r>
            <a:endParaRPr lang="cs-CZ" cap="none" dirty="false"/>
          </a:p>
        </p:txBody>
      </p:sp>
      <p:sp>
        <p:nvSpPr>
          <p:cNvPr id="11" name="Content Placeholder 3">
            <a:extLst>
              <a:ext uri="{FF2B5EF4-FFF2-40B4-BE49-F238E27FC236}">
                <a16:creationId xmlns:a16="http://schemas.microsoft.com/office/drawing/2014/main" id="{7829918D-4D75-A2C3-09F9-C9746230ABFD}"/>
              </a:ext>
            </a:extLst>
          </p:cNvPr>
          <p:cNvSpPr>
            <a:spLocks noGrp="true"/>
          </p:cNvSpPr>
          <p:nvPr>
            <p:ph idx="10"/>
          </p:nvPr>
        </p:nvSpPr>
        <p:spPr>
          <a:xfrm>
            <a:off x="5292080" y="1484784"/>
            <a:ext cx="2447824" cy="2088000"/>
          </a:xfrm>
        </p:spPr>
        <p:txBody>
          <a:bodyPr>
            <a:normAutofit/>
          </a:bodyPr>
          <a:lstStyle/>
          <a:p>
            <a:r>
              <a:rPr lang="cs-CZ" sz="2000" dirty="false"/>
              <a:t>Je možné vrátit max 2krát k opravě</a:t>
            </a:r>
          </a:p>
          <a:p>
            <a:r>
              <a:rPr lang="cs-CZ" sz="2000" dirty="false"/>
              <a:t>Hodnotí ŘO OPZ+</a:t>
            </a:r>
            <a:endParaRPr lang="en-US" sz="2000" dirty="false"/>
          </a:p>
        </p:txBody>
      </p:sp>
      <p:sp>
        <p:nvSpPr>
          <p:cNvPr id="4" name="Zástupný symbol pro číslo snímku 3">
            <a:extLst>
              <a:ext uri="{FF2B5EF4-FFF2-40B4-BE49-F238E27FC236}">
                <a16:creationId xmlns:a16="http://schemas.microsoft.com/office/drawing/2014/main" id="{28F5F3DD-A78C-4032-9507-FFFBB0135EC9}"/>
              </a:ext>
            </a:extLst>
          </p:cNvPr>
          <p:cNvSpPr>
            <a:spLocks noGrp="true"/>
          </p:cNvSpPr>
          <p:nvPr>
            <p:ph type="sldNum" sz="quarter" idx="13"/>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97</a:t>
            </a:fld>
            <a:endParaRPr lang="cs-CZ"/>
          </a:p>
        </p:txBody>
      </p:sp>
      <p:grpSp>
        <p:nvGrpSpPr>
          <p:cNvPr id="3" name="Skupina 2">
            <a:extLst>
              <a:ext uri="{FF2B5EF4-FFF2-40B4-BE49-F238E27FC236}">
                <a16:creationId xmlns:a16="http://schemas.microsoft.com/office/drawing/2014/main" id="{95E1E588-B6F8-B646-4C2B-159F1DD4B4EA}"/>
              </a:ext>
            </a:extLst>
          </p:cNvPr>
          <p:cNvGrpSpPr/>
          <p:nvPr/>
        </p:nvGrpSpPr>
        <p:grpSpPr>
          <a:xfrm>
            <a:off x="544315" y="1595437"/>
            <a:ext cx="4387725" cy="4569867"/>
            <a:chOff x="0" y="0"/>
            <a:chExt cx="2371725" cy="3667125"/>
          </a:xfrm>
        </p:grpSpPr>
        <p:sp>
          <p:nvSpPr>
            <p:cNvPr id="5" name="Textové pole 2">
              <a:extLst>
                <a:ext uri="{FF2B5EF4-FFF2-40B4-BE49-F238E27FC236}">
                  <a16:creationId xmlns:a16="http://schemas.microsoft.com/office/drawing/2014/main" id="{F01B51BB-63A8-801C-6B4C-FE20B7C5BEAD}"/>
                </a:ext>
              </a:extLst>
            </p:cNvPr>
            <p:cNvSpPr txBox="true">
              <a:spLocks noChangeArrowheads="true"/>
            </p:cNvSpPr>
            <p:nvPr/>
          </p:nvSpPr>
          <p:spPr bwMode="auto">
            <a:xfrm>
              <a:off x="0" y="0"/>
              <a:ext cx="2324100" cy="704850"/>
            </a:xfrm>
            <a:prstGeom prst="rect">
              <a:avLst/>
            </a:prstGeom>
            <a:solidFill>
              <a:schemeClr val="tx1"/>
            </a:solidFill>
            <a:ln w="9525">
              <a:noFill/>
              <a:miter lim="800000"/>
              <a:headEnd/>
              <a:tailEnd/>
            </a:ln>
          </p:spPr>
          <p:txBody>
            <a:bodyPr rot="0" vert="horz" wrap="square" lIns="91440" tIns="45720" rIns="91440" bIns="45720" anchor="t" anchorCtr="false">
              <a:noAutofit/>
            </a:bodyPr>
            <a:lstStyle/>
            <a:p>
              <a:pPr algn="ctr">
                <a:lnSpc>
                  <a:spcPct val="107000"/>
                </a:lnSpc>
                <a:spcAft>
                  <a:spcPts val="800"/>
                </a:spcAft>
              </a:pPr>
              <a:r>
                <a:rPr lang="cs-CZ" sz="2800" kern="100" dirty="false">
                  <a:solidFill>
                    <a:srgbClr val="FFFFFF"/>
                  </a:solidFill>
                  <a:effectLst/>
                  <a:latin typeface="Arial" panose="020B0604020202020204" pitchFamily="34" charset="0"/>
                  <a:ea typeface="Calibri" panose="020F0502020204030204" pitchFamily="34" charset="0"/>
                  <a:cs typeface="Times New Roman" panose="02020603050405020304" pitchFamily="18" charset="0"/>
                </a:rPr>
                <a:t>Úplnost a forma žádostí</a:t>
              </a:r>
              <a:endParaRPr lang="cs-CZ" sz="2800" kern="1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ové pole 2">
              <a:extLst>
                <a:ext uri="{FF2B5EF4-FFF2-40B4-BE49-F238E27FC236}">
                  <a16:creationId xmlns:a16="http://schemas.microsoft.com/office/drawing/2014/main" id="{84A65B07-DA7F-4BA3-EDDB-46B3F023DB16}"/>
                </a:ext>
              </a:extLst>
            </p:cNvPr>
            <p:cNvSpPr txBox="true">
              <a:spLocks noChangeArrowheads="true"/>
            </p:cNvSpPr>
            <p:nvPr/>
          </p:nvSpPr>
          <p:spPr bwMode="auto">
            <a:xfrm>
              <a:off x="28575" y="990600"/>
              <a:ext cx="2324100" cy="704850"/>
            </a:xfrm>
            <a:prstGeom prst="rect">
              <a:avLst/>
            </a:prstGeom>
            <a:solidFill>
              <a:schemeClr val="tx1"/>
            </a:solidFill>
            <a:ln w="9525">
              <a:noFill/>
              <a:miter lim="800000"/>
              <a:headEnd/>
              <a:tailEnd/>
            </a:ln>
          </p:spPr>
          <p:txBody>
            <a:bodyPr rot="0" vert="horz" wrap="square" lIns="91440" tIns="45720" rIns="91440" bIns="45720" anchor="t" anchorCtr="false">
              <a:noAutofit/>
            </a:bodyPr>
            <a:lstStyle/>
            <a:p>
              <a:pPr algn="ctr">
                <a:lnSpc>
                  <a:spcPct val="107000"/>
                </a:lnSpc>
                <a:spcAft>
                  <a:spcPts val="800"/>
                </a:spcAft>
              </a:pPr>
              <a:r>
                <a:rPr lang="cs-CZ" sz="2800" kern="100" dirty="false">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Podpis žádosti</a:t>
              </a:r>
              <a:endParaRPr lang="cs-CZ" sz="2800" kern="1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 pole 2">
              <a:extLst>
                <a:ext uri="{FF2B5EF4-FFF2-40B4-BE49-F238E27FC236}">
                  <a16:creationId xmlns:a16="http://schemas.microsoft.com/office/drawing/2014/main" id="{DCF041F6-FF16-44B4-ACEC-D12058B70207}"/>
                </a:ext>
              </a:extLst>
            </p:cNvPr>
            <p:cNvSpPr txBox="true">
              <a:spLocks noChangeArrowheads="true"/>
            </p:cNvSpPr>
            <p:nvPr/>
          </p:nvSpPr>
          <p:spPr bwMode="auto">
            <a:xfrm>
              <a:off x="47625" y="1971675"/>
              <a:ext cx="2314575" cy="704850"/>
            </a:xfrm>
            <a:prstGeom prst="rect">
              <a:avLst/>
            </a:prstGeom>
            <a:solidFill>
              <a:schemeClr val="tx1"/>
            </a:solidFill>
            <a:ln w="9525">
              <a:noFill/>
              <a:miter lim="800000"/>
              <a:headEnd/>
              <a:tailEnd/>
            </a:ln>
          </p:spPr>
          <p:txBody>
            <a:bodyPr rot="0" vert="horz" wrap="square" lIns="91440" tIns="45720" rIns="91440" bIns="45720" anchor="t" anchorCtr="false">
              <a:noAutofit/>
            </a:bodyPr>
            <a:lstStyle/>
            <a:p>
              <a:pPr algn="ctr">
                <a:lnSpc>
                  <a:spcPct val="107000"/>
                </a:lnSpc>
                <a:spcAft>
                  <a:spcPts val="800"/>
                </a:spcAft>
              </a:pPr>
              <a:r>
                <a:rPr lang="cs-CZ" sz="2800" kern="100" dirty="false">
                  <a:solidFill>
                    <a:srgbClr val="FFFFFF"/>
                  </a:solidFill>
                  <a:effectLst/>
                  <a:latin typeface="Arial" panose="020B0604020202020204" pitchFamily="34" charset="0"/>
                  <a:ea typeface="Calibri" panose="020F0502020204030204" pitchFamily="34" charset="0"/>
                  <a:cs typeface="Times New Roman" panose="02020603050405020304" pitchFamily="18" charset="0"/>
                </a:rPr>
                <a:t>Úplnost a forma akčního plánu</a:t>
              </a:r>
              <a:endParaRPr lang="cs-CZ" sz="2800" kern="100" dirty="fals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ové pole 2">
              <a:extLst>
                <a:ext uri="{FF2B5EF4-FFF2-40B4-BE49-F238E27FC236}">
                  <a16:creationId xmlns:a16="http://schemas.microsoft.com/office/drawing/2014/main" id="{EB330FD6-2024-CF2D-36EC-9006E4842BE2}"/>
                </a:ext>
              </a:extLst>
            </p:cNvPr>
            <p:cNvSpPr txBox="true">
              <a:spLocks noChangeArrowheads="true"/>
            </p:cNvSpPr>
            <p:nvPr/>
          </p:nvSpPr>
          <p:spPr bwMode="auto">
            <a:xfrm>
              <a:off x="28575" y="2962275"/>
              <a:ext cx="2343150" cy="704850"/>
            </a:xfrm>
            <a:prstGeom prst="rect">
              <a:avLst/>
            </a:prstGeom>
            <a:solidFill>
              <a:schemeClr val="tx1"/>
            </a:solidFill>
            <a:ln w="9525">
              <a:noFill/>
              <a:miter lim="800000"/>
              <a:headEnd/>
              <a:tailEnd/>
            </a:ln>
          </p:spPr>
          <p:txBody>
            <a:bodyPr rot="0" vert="horz" wrap="square" lIns="91440" tIns="45720" rIns="91440" bIns="45720" anchor="t" anchorCtr="false">
              <a:noAutofit/>
            </a:bodyPr>
            <a:lstStyle/>
            <a:p>
              <a:pPr algn="ctr">
                <a:lnSpc>
                  <a:spcPct val="107000"/>
                </a:lnSpc>
                <a:spcAft>
                  <a:spcPts val="800"/>
                </a:spcAft>
              </a:pPr>
              <a:r>
                <a:rPr lang="cs-CZ" sz="2800" kern="100" dirty="false">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Podpis akčního plánu</a:t>
              </a:r>
              <a:endParaRPr lang="cs-CZ" sz="2800" kern="100" dirty="false">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148553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49CF62-D017-4D0C-A349-A70A813B63C5}"/>
              </a:ext>
            </a:extLst>
          </p:cNvPr>
          <p:cNvSpPr>
            <a:spLocks noGrp="true"/>
          </p:cNvSpPr>
          <p:nvPr>
            <p:ph type="title"/>
          </p:nvPr>
        </p:nvSpPr>
        <p:spPr>
          <a:xfrm>
            <a:off x="360000" y="0"/>
            <a:ext cx="8424000" cy="1080000"/>
          </a:xfrm>
        </p:spPr>
        <p:txBody>
          <a:bodyPr anchor="ctr">
            <a:normAutofit/>
          </a:bodyPr>
          <a:lstStyle/>
          <a:p>
            <a:r>
              <a:rPr kumimoji="false" lang="cs-CZ" altLang="cs-CZ" b="true" i="false" u="none" strike="noStrike" cap="none" normalizeH="false" baseline="0" dirty="false">
                <a:ln>
                  <a:noFill/>
                </a:ln>
                <a:effectLst/>
              </a:rPr>
              <a:t>KRITÉRIA HODNOCENÍ PŘIJATELNOSTI PROJEKTŮ CLLD </a:t>
            </a:r>
            <a:endParaRPr lang="cs-CZ" cap="none" dirty="false"/>
          </a:p>
        </p:txBody>
      </p:sp>
      <p:sp>
        <p:nvSpPr>
          <p:cNvPr id="19" name="Content Placeholder 4">
            <a:extLst>
              <a:ext uri="{FF2B5EF4-FFF2-40B4-BE49-F238E27FC236}">
                <a16:creationId xmlns:a16="http://schemas.microsoft.com/office/drawing/2014/main" id="{B37AF439-76C7-71FC-513E-7B18E49A10F0}"/>
              </a:ext>
            </a:extLst>
          </p:cNvPr>
          <p:cNvSpPr>
            <a:spLocks noGrp="true"/>
          </p:cNvSpPr>
          <p:nvPr>
            <p:ph idx="10"/>
          </p:nvPr>
        </p:nvSpPr>
        <p:spPr>
          <a:xfrm>
            <a:off x="4644000" y="1800000"/>
            <a:ext cx="3960000" cy="4320000"/>
          </a:xfrm>
        </p:spPr>
        <p:txBody>
          <a:bodyPr>
            <a:normAutofit/>
          </a:bodyPr>
          <a:lstStyle/>
          <a:p>
            <a:r>
              <a:rPr lang="cs-CZ" sz="2000" dirty="false"/>
              <a:t>Jedná se o vylučovací kritéria</a:t>
            </a:r>
          </a:p>
          <a:p>
            <a:r>
              <a:rPr lang="cs-CZ" sz="2000" dirty="false"/>
              <a:t>Není možná oprava</a:t>
            </a:r>
          </a:p>
          <a:p>
            <a:r>
              <a:rPr lang="cs-CZ" sz="2000" dirty="false"/>
              <a:t>Hodnotí ŘO OPZ+</a:t>
            </a:r>
            <a:endParaRPr lang="en-US" sz="2000" dirty="false"/>
          </a:p>
        </p:txBody>
      </p:sp>
      <p:sp>
        <p:nvSpPr>
          <p:cNvPr id="5" name="Zástupný symbol pro číslo snímku 4">
            <a:extLst>
              <a:ext uri="{FF2B5EF4-FFF2-40B4-BE49-F238E27FC236}">
                <a16:creationId xmlns:a16="http://schemas.microsoft.com/office/drawing/2014/main" id="{2DDD2D7D-A0C2-4E4D-B98D-10712282F83E}"/>
              </a:ext>
            </a:extLst>
          </p:cNvPr>
          <p:cNvSpPr>
            <a:spLocks noGrp="true"/>
          </p:cNvSpPr>
          <p:nvPr>
            <p:ph type="sldNum" sz="quarter" idx="13"/>
          </p:nvPr>
        </p:nvSpPr>
        <p:spPr>
          <a:xfrm>
            <a:off x="8640000" y="6516000"/>
            <a:ext cx="468000" cy="180000"/>
          </a:xfrm>
        </p:spPr>
        <p:txBody>
          <a:bodyPr anchor="ctr">
            <a:normAutofit/>
          </a:bodyPr>
          <a:lstStyle/>
          <a:p>
            <a:pPr>
              <a:spcAft>
                <a:spcPts val="600"/>
              </a:spcAft>
            </a:pPr>
            <a:fld id="{479BF083-4774-43B1-9AB0-5CC1AC5DD8EE}" type="slidenum">
              <a:rPr lang="cs-CZ" smtClean="false"/>
              <a:pPr>
                <a:spcAft>
                  <a:spcPts val="600"/>
                </a:spcAft>
              </a:pPr>
              <a:t>98</a:t>
            </a:fld>
            <a:endParaRPr lang="cs-CZ"/>
          </a:p>
        </p:txBody>
      </p:sp>
      <p:graphicFrame>
        <p:nvGraphicFramePr>
          <p:cNvPr id="20" name="Zástupný obsah 10">
            <a:extLst>
              <a:ext uri="{FF2B5EF4-FFF2-40B4-BE49-F238E27FC236}">
                <a16:creationId xmlns:a16="http://schemas.microsoft.com/office/drawing/2014/main" id="{49C3E0F2-2F2F-D73E-88F0-FF521C13CBEB}"/>
              </a:ext>
            </a:extLst>
          </p:cNvPr>
          <p:cNvGraphicFramePr>
            <a:graphicFrameLocks noGrp="true"/>
          </p:cNvGraphicFramePr>
          <p:nvPr>
            <p:ph idx="1"/>
            <p:extLst>
              <p:ext uri="{D42A27DB-BD31-4B8C-83A1-F6EECF244321}">
                <p14:modId xmlns:p14="http://schemas.microsoft.com/office/powerpoint/2010/main" val="4061573363"/>
              </p:ext>
            </p:extLst>
          </p:nvPr>
        </p:nvGraphicFramePr>
        <p:xfrm>
          <a:off x="540000" y="1340768"/>
          <a:ext cx="3383928" cy="5256584"/>
        </p:xfrm>
        <a:graphic>
          <a:graphicData uri="http://schemas.openxmlformats.org/drawingml/2006/diagram">
            <dgm:relIds r:dm="rId3" r:lo="rId4" r:qs="rId5" r:cs="rId6"/>
          </a:graphicData>
        </a:graphic>
      </p:graphicFrame>
    </p:spTree>
    <p:extLst>
      <p:ext uri="{BB962C8B-B14F-4D97-AF65-F5344CB8AC3E}">
        <p14:creationId xmlns:p14="http://schemas.microsoft.com/office/powerpoint/2010/main" val="10563754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ltLang="cs-CZ" cap="none" dirty="false"/>
              <a:t>HO</a:t>
            </a:r>
            <a:r>
              <a:rPr kumimoji="false" lang="cs-CZ" altLang="cs-CZ" b="true" i="false" u="none" strike="noStrike" cap="none" normalizeH="false" baseline="0" dirty="false">
                <a:ln>
                  <a:noFill/>
                </a:ln>
                <a:effectLst/>
              </a:rPr>
              <a:t>DNOCENÍ HPFN PROJEKTŮ CLLD - LHŮTY</a:t>
            </a:r>
            <a:endParaRPr lang="cs-CZ" b="false" cap="none" dirty="false"/>
          </a:p>
        </p:txBody>
      </p:sp>
      <p:sp>
        <p:nvSpPr>
          <p:cNvPr id="4" name="Zástupný symbol pro číslo snímku 3"/>
          <p:cNvSpPr>
            <a:spLocks noGrp="true"/>
          </p:cNvSpPr>
          <p:nvPr>
            <p:ph type="sldNum" sz="quarter" idx="12"/>
          </p:nvPr>
        </p:nvSpPr>
        <p:spPr/>
        <p:txBody>
          <a:bodyPr/>
          <a:lstStyle/>
          <a:p>
            <a:fld id="{479BF083-4774-43B1-9AB0-5CC1AC5DD8EE}" type="slidenum">
              <a:rPr lang="cs-CZ" smtClean="false">
                <a:solidFill>
                  <a:srgbClr val="084A8B"/>
                </a:solidFill>
              </a:rPr>
              <a:pPr/>
              <a:t>99</a:t>
            </a:fld>
            <a:endParaRPr lang="cs-CZ" dirty="false">
              <a:solidFill>
                <a:srgbClr val="084A8B"/>
              </a:solidFill>
            </a:endParaRPr>
          </a:p>
        </p:txBody>
      </p:sp>
      <p:sp>
        <p:nvSpPr>
          <p:cNvPr id="8" name="Zástupný symbol pro obsah 2"/>
          <p:cNvSpPr txBox="true">
            <a:spLocks/>
          </p:cNvSpPr>
          <p:nvPr/>
        </p:nvSpPr>
        <p:spPr>
          <a:xfrm>
            <a:off x="467544" y="1340768"/>
            <a:ext cx="7704408" cy="3501208"/>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432000" lvl="1" indent="-432000">
              <a:lnSpc>
                <a:spcPts val="2880"/>
              </a:lnSpc>
              <a:spcBef>
                <a:spcPts val="600"/>
              </a:spcBef>
              <a:spcAft>
                <a:spcPts val="600"/>
              </a:spcAft>
              <a:buSzPct val="100000"/>
              <a:buFont typeface="Wingdings" panose="05000000000000000000" pitchFamily="2" charset="2"/>
              <a:buChar char=""/>
            </a:pPr>
            <a:r>
              <a:rPr lang="cs-CZ" dirty="false"/>
              <a:t>Hodnocení přijatelnosti a formálních náležitostí musí být dokončeno do 30 pracovních dnů od podání žádosti o podporu</a:t>
            </a:r>
          </a:p>
          <a:p>
            <a:pPr marL="432000" lvl="1" indent="-432000">
              <a:lnSpc>
                <a:spcPts val="2880"/>
              </a:lnSpc>
              <a:spcBef>
                <a:spcPts val="600"/>
              </a:spcBef>
              <a:spcAft>
                <a:spcPts val="600"/>
              </a:spcAft>
              <a:buSzPct val="100000"/>
              <a:buFont typeface="Wingdings" panose="05000000000000000000" pitchFamily="2" charset="2"/>
              <a:buChar char=""/>
            </a:pPr>
            <a:r>
              <a:rPr lang="cs-CZ" dirty="false"/>
              <a:t>Finálními centrálními stavy kontroly HPFN jsou v systému</a:t>
            </a:r>
          </a:p>
          <a:p>
            <a:pPr lvl="2">
              <a:buFont typeface="Courier New" panose="02070309020205020404" pitchFamily="49" charset="0"/>
              <a:buChar char="o"/>
            </a:pPr>
            <a:r>
              <a:rPr lang="cs-CZ" dirty="false"/>
              <a:t>Žádost o podporu splnila formální náležitosti a podmínky přijatelnosti</a:t>
            </a:r>
          </a:p>
          <a:p>
            <a:pPr lvl="2">
              <a:buFont typeface="Courier New" panose="02070309020205020404" pitchFamily="49" charset="0"/>
              <a:buChar char="o"/>
            </a:pPr>
            <a:r>
              <a:rPr lang="cs-CZ" dirty="false"/>
              <a:t>Žádost o podporu nesplnila formální náležitosti a podmínky přijatelnosti</a:t>
            </a:r>
          </a:p>
          <a:p>
            <a:pPr marL="666000" lvl="2" indent="0">
              <a:buNone/>
            </a:pPr>
            <a:r>
              <a:rPr lang="cs-CZ" dirty="false"/>
              <a:t>Pozn. Žádost o podporu vrácena k dopracování není finální stav.</a:t>
            </a:r>
          </a:p>
          <a:p>
            <a:pPr marL="432000" lvl="1" indent="-432000">
              <a:lnSpc>
                <a:spcPts val="2880"/>
              </a:lnSpc>
              <a:spcBef>
                <a:spcPts val="600"/>
              </a:spcBef>
              <a:spcAft>
                <a:spcPts val="600"/>
              </a:spcAft>
              <a:buSzPct val="100000"/>
              <a:buFont typeface="Wingdings" panose="05000000000000000000" pitchFamily="2" charset="2"/>
              <a:buChar char=""/>
            </a:pPr>
            <a:endParaRPr lang="cs-CZ" dirty="false"/>
          </a:p>
          <a:p>
            <a:pPr lvl="1"/>
            <a:endParaRPr lang="cs-CZ" dirty="false">
              <a:highlight>
                <a:srgbClr val="FFFF00"/>
              </a:highlight>
            </a:endParaRPr>
          </a:p>
        </p:txBody>
      </p:sp>
    </p:spTree>
    <p:extLst>
      <p:ext uri="{BB962C8B-B14F-4D97-AF65-F5344CB8AC3E}">
        <p14:creationId xmlns:p14="http://schemas.microsoft.com/office/powerpoint/2010/main" val="2628099750"/>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themeOverride>
</file>

<file path=ppt/theme/themeOverride2.xml><?xml version="1.0" encoding="utf-8"?>
<a:themeOverrid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themeOverrid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Props1.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93D88155-0E86-4D14-B6AF-C6806AEE9525}">
  <ds:schemaRef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 ds:uri="dfed548f-0517-4d39-90e3-3947398480c0"/>
    <ds:schemaRef ds:uri="http://purl.org/dc/dcmitype/"/>
    <ds:schemaRef ds:uri="http://purl.org/dc/elements/1.1/"/>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11986</properties:Words>
  <properties:PresentationFormat>Předvádění na obrazovce (4:3)</properties:PresentationFormat>
  <properties:Paragraphs>1230</properties:Paragraphs>
  <properties:Slides>140</properties:Slides>
  <properties:Notes>121</properties:Notes>
  <properties:TotalTime>5491</properties:TotalTime>
  <properties:HiddenSlides>0</properties:HiddenSlides>
  <properties:MMClips>0</properties:MMClips>
  <properties:ScaleCrop>false</properties:ScaleCrop>
  <properties:HeadingPairs>
    <vt:vector baseType="variant" size="6">
      <vt:variant>
        <vt:lpstr>Použitá písma</vt:lpstr>
      </vt:variant>
      <vt:variant>
        <vt:i4>8</vt:i4>
      </vt:variant>
      <vt:variant>
        <vt:lpstr>Motiv</vt:lpstr>
      </vt:variant>
      <vt:variant>
        <vt:i4>1</vt:i4>
      </vt:variant>
      <vt:variant>
        <vt:lpstr>Nadpisy snímků</vt:lpstr>
      </vt:variant>
      <vt:variant>
        <vt:i4>140</vt:i4>
      </vt:variant>
    </vt:vector>
  </properties:HeadingPairs>
  <properties:TitlesOfParts>
    <vt:vector baseType="lpstr" size="149">
      <vt:lpstr>Arial</vt:lpstr>
      <vt:lpstr>Calibri</vt:lpstr>
      <vt:lpstr>Cambria</vt:lpstr>
      <vt:lpstr>Courier New</vt:lpstr>
      <vt:lpstr>Symbol</vt:lpstr>
      <vt:lpstr>Trebuchet MS</vt:lpstr>
      <vt:lpstr>Wingdings</vt:lpstr>
      <vt:lpstr>Wingdings 3</vt:lpstr>
      <vt:lpstr>prezentace</vt:lpstr>
      <vt:lpstr>Seminář pro žadatele výzvy  č. 03_24_074 Pilotní podpora komunitně vedeného místního rozvoje ve městech</vt:lpstr>
      <vt:lpstr>Program semináře</vt:lpstr>
      <vt:lpstr>PŘEDSTAVENÍ VÝZVY</vt:lpstr>
      <vt:lpstr>Představení výzVY</vt:lpstr>
      <vt:lpstr>Představení výzVY</vt:lpstr>
      <vt:lpstr>Představení výzvy</vt:lpstr>
      <vt:lpstr>Oprávnění žadatelé</vt:lpstr>
      <vt:lpstr>Oprávnění žadatelé</vt:lpstr>
      <vt:lpstr>Žádost o podporu v ISKP 21+</vt:lpstr>
      <vt:lpstr>Přístup do is kp21+</vt:lpstr>
      <vt:lpstr>Podporované aktivity  </vt:lpstr>
      <vt:lpstr>Věcné zaměření</vt:lpstr>
      <vt:lpstr>  Povinná pracovní pozice z přímých osobních nákladů na projektu  </vt:lpstr>
      <vt:lpstr>  podporované aktivity </vt:lpstr>
      <vt:lpstr>podporované aktivity</vt:lpstr>
      <vt:lpstr>KLÍČOVÉ AKTIVITY</vt:lpstr>
      <vt:lpstr>  1. PODpora komunitní práce </vt:lpstr>
      <vt:lpstr>  1. PODpora komunitní práce </vt:lpstr>
      <vt:lpstr>  1. PODpora komunitní práce </vt:lpstr>
      <vt:lpstr>1. PODpora komunitní práce</vt:lpstr>
      <vt:lpstr>1. PODpora komunitní práce</vt:lpstr>
      <vt:lpstr>1. PODpora komunitní práce</vt:lpstr>
      <vt:lpstr>1. PODpora komunitní práce</vt:lpstr>
      <vt:lpstr>1. PODpora komunitní práce</vt:lpstr>
      <vt:lpstr>1. PODpora komunitní práce- relevantní pracovní pozice z přímých osobních nákladů</vt:lpstr>
      <vt:lpstr>1. PODpora komunitní práce- relevantní pracovní pozice z přímých osobních nákladů</vt:lpstr>
      <vt:lpstr>KLÍČOVÉ AKTIVITY</vt:lpstr>
      <vt:lpstr>  2. Podpora sociální práce na území MMAS </vt:lpstr>
      <vt:lpstr>2. Podpora sociální práce na území MMAS</vt:lpstr>
      <vt:lpstr>2. Podpora sociální práce na území MMAS</vt:lpstr>
      <vt:lpstr>  2. Podpora sociální práce na území MMAS </vt:lpstr>
      <vt:lpstr>2. Podpora sociální práce na území MMAS</vt:lpstr>
      <vt:lpstr>  2. Podpora sociální práce na území MMAS </vt:lpstr>
      <vt:lpstr>  2. Podpora sociální práce na území MMAS </vt:lpstr>
      <vt:lpstr>2. Podpora sociální práce na území MMAS</vt:lpstr>
      <vt:lpstr>2. Podpora sociální práce na území MMAS</vt:lpstr>
      <vt:lpstr>2. Podpora sociální práce na území MMAS</vt:lpstr>
      <vt:lpstr>2. Podpora sociální práce na území MMAS</vt:lpstr>
      <vt:lpstr>2. Podpora sociální práce na území MMAS</vt:lpstr>
      <vt:lpstr>KLÍČOVÉ AKTIVITY</vt:lpstr>
      <vt:lpstr>  3. podpora sdílené a neformální péče </vt:lpstr>
      <vt:lpstr>  3. podpora sdílené a neformální péče </vt:lpstr>
      <vt:lpstr>3. podpora sdílené a neformální péče</vt:lpstr>
      <vt:lpstr>  3. podpora sdílené a neformální péče </vt:lpstr>
      <vt:lpstr>  3. podpora sdílené a neformální péče </vt:lpstr>
      <vt:lpstr>  3. podpora sdílené a neformální péče </vt:lpstr>
      <vt:lpstr> 3. podpora sdílené a neformální péče </vt:lpstr>
      <vt:lpstr>KLÍČOVÉ AKTIVITY</vt:lpstr>
      <vt:lpstr> 4. Podpora aktivit směřujících k rozvoji a posilování rodinných a komunitních vazeb </vt:lpstr>
      <vt:lpstr>4. Podpora aktivit směřujících k rozvoji a posilování rodinných a komunitních vazeb </vt:lpstr>
      <vt:lpstr>4. Podpora aktivit směřujících k rozvoji a posilování rodinných a komunitních vazeb </vt:lpstr>
      <vt:lpstr>4. Podpora aktivit směřujících k rozvoji a posilování rodinných a komunitních vazeb </vt:lpstr>
      <vt:lpstr>4. Podpora aktivit směřujících k rozvoji a posilování rodinných a komunitních vazeb </vt:lpstr>
      <vt:lpstr> 4. Podpora aktivit směřujících k rozvoji a posilování rodinných a komunitních vazeb</vt:lpstr>
      <vt:lpstr>4. Podpora aktivit směřujících k rozvoji a posilování rodinných a komunitních vazeb</vt:lpstr>
      <vt:lpstr>4. Podpora aktivit směřujících k rozvoji a posilování rodinných a komunitních vazeb</vt:lpstr>
      <vt:lpstr>KLÍČOVÉ AKTIVITY</vt:lpstr>
      <vt:lpstr>  5. Podpora ohrožených rodin s dětmi s cílem prevence jejich sociálního vyloučení </vt:lpstr>
      <vt:lpstr>  5. Podpora ohrožených rodin s dětmi s cílem prevence jejich sociálního vyloučení </vt:lpstr>
      <vt:lpstr>  5. Podpora ohrožených rodin s dětmi s cílem prevence jejich sociálního vyloučení </vt:lpstr>
      <vt:lpstr>  5. Podpora ohrožených rodin s dětmi s cílem prevence jejich sociálního vyloučení </vt:lpstr>
      <vt:lpstr>  5. Podpora ohrožených rodin s dětmi s cílem prevence jejich sociálního vyloučení </vt:lpstr>
      <vt:lpstr> 5. Podpora ohrožených rodin s dětmi s cílem prevence jejich sociálního vyloučení</vt:lpstr>
      <vt:lpstr>KLÍČOVÉ AKTIVITY</vt:lpstr>
      <vt:lpstr>6. Podpora řešení dluhové problematiky </vt:lpstr>
      <vt:lpstr>6. Podpora řešení dluhové problematiky </vt:lpstr>
      <vt:lpstr> 6. Podpora řešení dluhové problematiky </vt:lpstr>
      <vt:lpstr> 6. Podpora řešení dluhové problematiky </vt:lpstr>
      <vt:lpstr> 6. Podpora řešení dluhové problematiky </vt:lpstr>
      <vt:lpstr> 6. Podpora řešení dluhové problematiky – způsobilé pozice </vt:lpstr>
      <vt:lpstr>6. Podpora řešení dluhové problematiky – způsobilé pozice</vt:lpstr>
      <vt:lpstr>Cílové skupiny</vt:lpstr>
      <vt:lpstr>Cílové skupiny</vt:lpstr>
      <vt:lpstr>Cílové skupiny</vt:lpstr>
      <vt:lpstr>  indikátory  </vt:lpstr>
      <vt:lpstr>indikátory</vt:lpstr>
      <vt:lpstr>indikátory</vt:lpstr>
      <vt:lpstr>indikátory</vt:lpstr>
      <vt:lpstr>  Partneři Projektu   </vt:lpstr>
      <vt:lpstr>Partnerství</vt:lpstr>
      <vt:lpstr>Partnerství</vt:lpstr>
      <vt:lpstr>Partnerství</vt:lpstr>
      <vt:lpstr>Partnerství</vt:lpstr>
      <vt:lpstr>Rozpočet projektu   a způsobilost výdajů</vt:lpstr>
      <vt:lpstr>Způsobilost výdajů</vt:lpstr>
      <vt:lpstr>Rozpočet projektu</vt:lpstr>
      <vt:lpstr>Rozpočet projektu</vt:lpstr>
      <vt:lpstr>Přehled zdrojů financování</vt:lpstr>
      <vt:lpstr>Přílohy   Žádosti o podporu </vt:lpstr>
      <vt:lpstr> Přehled povinných příloh žádosti</vt:lpstr>
      <vt:lpstr> Přehled povinných příloh žádosti</vt:lpstr>
      <vt:lpstr>Přílohy   výzvy </vt:lpstr>
      <vt:lpstr>Vyhodnocení realizace akčního plánu</vt:lpstr>
      <vt:lpstr>Vyhodnocení realizace akčního plánu</vt:lpstr>
      <vt:lpstr>Proces hodnocení   a výběru projektů</vt:lpstr>
      <vt:lpstr>Proces hodnocení a výběru projektů</vt:lpstr>
      <vt:lpstr>KRITÉRIA HODNOCENÍ FORMÁLNÍCH NÁLEŽITOSTÍ  PROJEKTŮ CLLD</vt:lpstr>
      <vt:lpstr>KRITÉRIA HODNOCENÍ PŘIJATELNOSTI PROJEKTŮ CLLD </vt:lpstr>
      <vt:lpstr>HODNOCENÍ HPFN PROJEKTŮ CLLD - LHŮTY</vt:lpstr>
      <vt:lpstr>Věcné hodnocení - kritéria</vt:lpstr>
      <vt:lpstr>VĚCNÉ HODNOCENÍ – POTŘEBNOST  ZE ŽÁDOSTI O PODPORU </vt:lpstr>
      <vt:lpstr>VĚCNÉ HODNOCENÍ – účelnost ZE ŽÁDOSTI O PODPORU </vt:lpstr>
      <vt:lpstr>VĚCNÉ HODNOCENÍ – Efektivita a hospodárnost - ZE ŽÁDOSTI O PODPORU </vt:lpstr>
      <vt:lpstr>VĚCNÉ HODNOCENÍ – proveditelnost ZE ŽÁDOSTI O PODPORU </vt:lpstr>
      <vt:lpstr>Věcné hodnocení – obecné informace</vt:lpstr>
      <vt:lpstr>Příprava a vydání právního aktu o poskytnutí podpory</vt:lpstr>
      <vt:lpstr>Informování žadatele o výsledku žádosti v jednotlivých fázích hodnocení a výběru</vt:lpstr>
      <vt:lpstr>Veřejné zakázky</vt:lpstr>
      <vt:lpstr>Veřejné zakázky</vt:lpstr>
      <vt:lpstr>Dokumenty   odkazy na příručky</vt:lpstr>
      <vt:lpstr>Dokumenty, odkazy na příručku</vt:lpstr>
      <vt:lpstr>Kontakt na   vyhlašovatele výzvy</vt:lpstr>
      <vt:lpstr>Kontakt na vyhlašovatele výzvy</vt:lpstr>
      <vt:lpstr>Kontakt na vyhlašovatele výzvy</vt:lpstr>
      <vt:lpstr>Děkujeme za pozornost  </vt:lpstr>
      <vt:lpstr>ISKP 21+ printsceeny</vt:lpstr>
      <vt:lpstr>ISKP 21+ - žádost – založení žádosti</vt:lpstr>
      <vt:lpstr>ISKP 21+ - žádost – základní údaje</vt:lpstr>
      <vt:lpstr>ISKP 21+ - žádost – přístup k projektu</vt:lpstr>
      <vt:lpstr>ISKP 21+ - žádost - projekt</vt:lpstr>
      <vt:lpstr>ISKP 21+ - žádost - popis</vt:lpstr>
      <vt:lpstr>ISKP 21+ - žádost – specifické cíle</vt:lpstr>
      <vt:lpstr>ISKP 21+ - žádost – klíčové aktivity</vt:lpstr>
      <vt:lpstr>ISKP 21+ - žádost – cílová skupina</vt:lpstr>
      <vt:lpstr>ISKP 21+ - žádost - Indikátory</vt:lpstr>
      <vt:lpstr>ISKP 21+ - žádost – specifické datové položky</vt:lpstr>
      <vt:lpstr>ISKP 21+ - žádost – horizontální principy</vt:lpstr>
      <vt:lpstr>ISKP 21+ - žádost - umístění</vt:lpstr>
      <vt:lpstr>ISKP 21+ - žádost – subjekty projektu</vt:lpstr>
      <vt:lpstr>ISKP 21+ - žádost – Adresy subjektu</vt:lpstr>
      <vt:lpstr>ISKP 21+ - žádost – osoby subjektu</vt:lpstr>
      <vt:lpstr>ISKP 21+ - žádost – účty subjektu</vt:lpstr>
      <vt:lpstr>ISKP 21+ - žádost – rozpočet projektu</vt:lpstr>
      <vt:lpstr>ISKP 21+ - žádost – přehled rozpočtů</vt:lpstr>
      <vt:lpstr>ISKP 21+ - žádost – přehled zdrojů financování</vt:lpstr>
      <vt:lpstr>ISKP 21+ - žádost – finanční plán</vt:lpstr>
      <vt:lpstr>ISKP 21+ - žádost – čestná prohlášení</vt:lpstr>
      <vt:lpstr>ISKP 21+ - žádost - dokumenty</vt:lpstr>
      <vt:lpstr>ISKP 21+ - žádost – kontrola a finalizace</vt:lpstr>
      <vt:lpstr>ISKP 21+ - žádost – podpis a podání žádosti</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cp:lastPrinted>2025-01-13T07:39:58Z</cp:lastPrinted>
  <dcterms:modified xmlns:xsi="http://www.w3.org/2001/XMLSchema-instance" xsi:type="dcterms:W3CDTF">2025-01-20T10:11:59Z</dcterms:modified>
  <cp:revision>293</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