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
    <Relationship Target="docProps/core.xml" Type="http://schemas.openxmlformats.org/package/2006/relationships/metadata/core-properties" Id="rId3"/>
    <Relationship Target="docProps/thumbnail.jpeg" Type="http://schemas.openxmlformats.org/package/2006/relationships/metadata/thumbnail" Id="rId2"/>
    <Relationship Target="ppt/presentation.xml" Type="http://schemas.openxmlformats.org/officeDocument/2006/relationships/officeDocument" Id="rId1"/>
    <Relationship Target="docProps/custom.xml" Type="http://schemas.openxmlformats.org/officeDocument/2006/relationships/custom-properties" Id="rId5"/>
    <Relationship Target="docProps/app.xml" Type="http://schemas.openxmlformats.org/officeDocument/2006/relationships/extended-properties" Id="rId4"/>
</Relationships>

</file>

<file path=ppt/presentation.xml><?xml version="1.0" encoding="utf-8"?>
<p:presentation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showSpecialPlsOnTitleSld="false" saveSubsetFonts="true" bookmarkIdSeed="2">
  <p:sldMasterIdLst>
    <p:sldMasterId id="2147483671" r:id="rId4"/>
    <p:sldMasterId id="2147483684" r:id="rId5"/>
  </p:sldMasterIdLst>
  <p:notesMasterIdLst>
    <p:notesMasterId r:id="rId85"/>
  </p:notesMasterIdLst>
  <p:sldIdLst>
    <p:sldId id="256" r:id="rId6"/>
    <p:sldId id="354" r:id="rId7"/>
    <p:sldId id="356" r:id="rId8"/>
    <p:sldId id="321" r:id="rId9"/>
    <p:sldId id="344" r:id="rId10"/>
    <p:sldId id="640" r:id="rId11"/>
    <p:sldId id="545" r:id="rId12"/>
    <p:sldId id="509" r:id="rId13"/>
    <p:sldId id="636" r:id="rId14"/>
    <p:sldId id="559" r:id="rId15"/>
    <p:sldId id="349" r:id="rId16"/>
    <p:sldId id="351" r:id="rId17"/>
    <p:sldId id="643" r:id="rId18"/>
    <p:sldId id="486" r:id="rId19"/>
    <p:sldId id="546" r:id="rId20"/>
    <p:sldId id="488" r:id="rId21"/>
    <p:sldId id="489" r:id="rId22"/>
    <p:sldId id="641" r:id="rId23"/>
    <p:sldId id="469" r:id="rId24"/>
    <p:sldId id="470" r:id="rId25"/>
    <p:sldId id="471" r:id="rId26"/>
    <p:sldId id="472" r:id="rId27"/>
    <p:sldId id="588" r:id="rId28"/>
    <p:sldId id="475" r:id="rId29"/>
    <p:sldId id="581" r:id="rId30"/>
    <p:sldId id="582" r:id="rId31"/>
    <p:sldId id="583" r:id="rId32"/>
    <p:sldId id="584" r:id="rId33"/>
    <p:sldId id="367" r:id="rId34"/>
    <p:sldId id="547" r:id="rId35"/>
    <p:sldId id="395" r:id="rId36"/>
    <p:sldId id="592" r:id="rId37"/>
    <p:sldId id="552" r:id="rId38"/>
    <p:sldId id="589" r:id="rId39"/>
    <p:sldId id="544" r:id="rId40"/>
    <p:sldId id="642" r:id="rId41"/>
    <p:sldId id="645" r:id="rId42"/>
    <p:sldId id="490" r:id="rId43"/>
    <p:sldId id="491" r:id="rId44"/>
    <p:sldId id="598" r:id="rId45"/>
    <p:sldId id="493" r:id="rId46"/>
    <p:sldId id="494" r:id="rId47"/>
    <p:sldId id="590" r:id="rId48"/>
    <p:sldId id="593" r:id="rId49"/>
    <p:sldId id="596" r:id="rId50"/>
    <p:sldId id="599" r:id="rId51"/>
    <p:sldId id="600" r:id="rId52"/>
    <p:sldId id="550" r:id="rId53"/>
    <p:sldId id="482" r:id="rId54"/>
    <p:sldId id="483" r:id="rId55"/>
    <p:sldId id="348" r:id="rId56"/>
    <p:sldId id="465" r:id="rId57"/>
    <p:sldId id="403" r:id="rId58"/>
    <p:sldId id="556" r:id="rId59"/>
    <p:sldId id="557" r:id="rId60"/>
    <p:sldId id="644" r:id="rId61"/>
    <p:sldId id="404" r:id="rId62"/>
    <p:sldId id="548" r:id="rId63"/>
    <p:sldId id="405" r:id="rId64"/>
    <p:sldId id="406" r:id="rId65"/>
    <p:sldId id="558" r:id="rId66"/>
    <p:sldId id="586" r:id="rId67"/>
    <p:sldId id="597" r:id="rId68"/>
    <p:sldId id="411" r:id="rId69"/>
    <p:sldId id="646" r:id="rId70"/>
    <p:sldId id="602" r:id="rId71"/>
    <p:sldId id="603" r:id="rId72"/>
    <p:sldId id="604" r:id="rId73"/>
    <p:sldId id="634" r:id="rId74"/>
    <p:sldId id="605" r:id="rId75"/>
    <p:sldId id="607" r:id="rId76"/>
    <p:sldId id="630" r:id="rId77"/>
    <p:sldId id="620" r:id="rId78"/>
    <p:sldId id="637" r:id="rId79"/>
    <p:sldId id="638" r:id="rId80"/>
    <p:sldId id="635" r:id="rId81"/>
    <p:sldId id="633" r:id="rId82"/>
    <p:sldId id="639" r:id="rId83"/>
    <p:sldId id="647" r:id="rId84"/>
  </p:sldIdLst>
  <p:sldSz cx="9144000" cy="6858000" type="screen4x3"/>
  <p:notesSz cx="6858000" cy="9144000"/>
  <p:defaultText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p15:clr>
            <a:srgbClr val="A4A3A4"/>
          </p15:clr>
        </p15:guide>
        <p15:guide id="2" orient="horz" pos="3884">
          <p15:clr>
            <a:srgbClr val="A4A3A4"/>
          </p15:clr>
        </p15:guide>
        <p15:guide id="3" pos="5420">
          <p15:clr>
            <a:srgbClr val="A4A3A4"/>
          </p15:clr>
        </p15:guide>
        <p15:guide id="4" pos="748" userDrawn="1">
          <p15:clr>
            <a:srgbClr val="A4A3A4"/>
          </p15:clr>
        </p15:guide>
      </p15:sldGuideLst>
    </p:ext>
  </p:extLst>
</p:presentation>
</file>

<file path=ppt/authors.xml><?xml version="1.0" encoding="utf-8"?>
<p188:authorLst xmlns:p188="http://schemas.microsoft.com/office/powerpoint/2018/8/main" xmlns:a="http://schemas.openxmlformats.org/drawingml/2006/main" xmlns:r="http://schemas.openxmlformats.org/officeDocument/2006/relationships">
  <p188:author id="{DA79B76F-4D21-2427-DC59-85BED918C576}" initials="IS" name="Sotolářová Iva Mgr. (MPSV)" providerId="AD" userId="S::iva.sotolarova@mpsv.cz::e335e83e-647b-47c0-a57d-872bcbe77a54"/>
  <p188:author id="{F4E3FC7E-CEAA-6152-6E3A-8AF526E6DEEA}" initials="JJ" name="Jelínek Jan Ing., DiS. (MPSV)" providerId="AD" userId="S::jan.jelinek1@mpsv.cz::4bec278b-a65d-4779-b78f-c5c7333f7b10"/>
  <p188:author id="{B7229BBD-9FDE-7804-B673-87D0A023AE73}" initials="PŠ" name="Štěpánová Petra Bc. (MPSV)" providerId="AD" userId="S::petra.stepanova@mpsv.cz::1c236fef-beed-4062-914e-5b3d25ab197f"/>
</p188:authorLst>
</file>

<file path=ppt/commentAuthors.xml><?xml version="1.0" encoding="utf-8"?>
<p:cmAuthorLst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mAuthor id="1" name="Sogelová Adéla Ing. (MPSV)" initials="SAI(" lastIdx="2" clrIdx="0">
    <p:extLst>
      <p:ext uri="{19B8F6BF-5375-455C-9EA6-DF929625EA0E}">
        <p15:presenceInfo xmlns:p15="http://schemas.microsoft.com/office/powerpoint/2012/main" providerId="AD" userId="S::adela.sogelova@mpsv.cz::0cc913ad-974d-4e89-99f8-0442c936bd61"/>
      </p:ext>
    </p:extLst>
  </p:cmAuthor>
  <p:cmAuthor id="2" name="Bořecká Lenka Mgr. (MPSV)" initials="BLM(" lastIdx="1" clrIdx="1">
    <p:extLst>
      <p:ext uri="{19B8F6BF-5375-455C-9EA6-DF929625EA0E}">
        <p15:presenceInfo xmlns:p15="http://schemas.microsoft.com/office/powerpoint/2012/main" providerId="AD" userId="S::lenka.borecka@mpsv.cz::3d3d03b6-7331-4d2b-a6cb-ed2575c5b078"/>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lrMru>
    <a:srgbClr val="008A3E"/>
    <a:srgbClr val="7F7F7F"/>
    <a:srgbClr val="00A2E8"/>
    <a:srgbClr val="8800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Střední sty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řední styl 2 – zvýraznění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Střední sty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Střední styl 3 – zvýraznění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Střední styl 3 – zvýraznění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řední styl 3 – zvýraznění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CF1AB2-1976-4502-BF36-3FF5EA218861}" styleName="Střední styl 4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Střední sty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25E5076-3810-47DD-B79F-674D7AD40C01}" styleName="Tmavý styl 1 – zvýraznění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Tmavý sty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Tmavý styl 1 – zvýraznění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Tmavý styl 1 – zvýraznění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Tmavý sty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Tmavý styl 2 – zvýraznění 3/zvýraznění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Tmavý styl 2 – zvýraznění 5/zvýraznění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Styl s motivem 1 – zvýraznění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větlý sty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lastView="sldThumbnailView">
  <p:normalViewPr horzBarState="maximized">
    <p:restoredLeft sz="22884" autoAdjust="false"/>
    <p:restoredTop sz="93690" autoAdjust="false"/>
  </p:normalViewPr>
  <p:slideViewPr>
    <p:cSldViewPr showGuides="true">
      <p:cViewPr varScale="true">
        <p:scale>
          <a:sx n="66" d="100"/>
          <a:sy n="66" d="100"/>
        </p:scale>
        <p:origin x="1000" y="32"/>
      </p:cViewPr>
      <p:guideLst>
        <p:guide orient="horz" pos="913"/>
        <p:guide orient="horz" pos="3884"/>
        <p:guide pos="5420"/>
        <p:guide pos="74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344"/>
    </p:cViewPr>
  </p:sorterViewPr>
  <p:gridSpacing cx="72008" cy="72008"/>
</p:viewPr>
</file>

<file path=ppt/_rels/presentation.xml.rels><?xml version="1.0" encoding="UTF-8" standalone="yes"?>
<Relationships xmlns="http://schemas.openxmlformats.org/package/2006/relationships">
    <Relationship Target="slides/slide21.xml" Type="http://schemas.openxmlformats.org/officeDocument/2006/relationships/slide" Id="rId26"/>
    <Relationship Target="slides/slide16.xml" Type="http://schemas.openxmlformats.org/officeDocument/2006/relationships/slide" Id="rId21"/>
    <Relationship Target="slides/slide37.xml" Type="http://schemas.openxmlformats.org/officeDocument/2006/relationships/slide" Id="rId42"/>
    <Relationship Target="slides/slide42.xml" Type="http://schemas.openxmlformats.org/officeDocument/2006/relationships/slide" Id="rId47"/>
    <Relationship Target="slides/slide58.xml" Type="http://schemas.openxmlformats.org/officeDocument/2006/relationships/slide" Id="rId63"/>
    <Relationship Target="slides/slide63.xml" Type="http://schemas.openxmlformats.org/officeDocument/2006/relationships/slide" Id="rId68"/>
    <Relationship Target="slides/slide79.xml" Type="http://schemas.openxmlformats.org/officeDocument/2006/relationships/slide" Id="rId84"/>
    <Relationship Target="theme/theme1.xml" Type="http://schemas.openxmlformats.org/officeDocument/2006/relationships/theme" Id="rId89"/>
    <Relationship Target="slides/slide11.xml" Type="http://schemas.openxmlformats.org/officeDocument/2006/relationships/slide" Id="rId16"/>
    <Relationship Target="slides/slide6.xml" Type="http://schemas.openxmlformats.org/officeDocument/2006/relationships/slide" Id="rId11"/>
    <Relationship Target="slides/slide27.xml" Type="http://schemas.openxmlformats.org/officeDocument/2006/relationships/slide" Id="rId32"/>
    <Relationship Target="slides/slide32.xml" Type="http://schemas.openxmlformats.org/officeDocument/2006/relationships/slide" Id="rId37"/>
    <Relationship Target="slides/slide48.xml" Type="http://schemas.openxmlformats.org/officeDocument/2006/relationships/slide" Id="rId53"/>
    <Relationship Target="slides/slide53.xml" Type="http://schemas.openxmlformats.org/officeDocument/2006/relationships/slide" Id="rId58"/>
    <Relationship Target="slides/slide69.xml" Type="http://schemas.openxmlformats.org/officeDocument/2006/relationships/slide" Id="rId74"/>
    <Relationship Target="slides/slide74.xml" Type="http://schemas.openxmlformats.org/officeDocument/2006/relationships/slide" Id="rId79"/>
    <Relationship Target="slideMasters/slideMaster2.xml" Type="http://schemas.openxmlformats.org/officeDocument/2006/relationships/slideMaster" Id="rId5"/>
    <Relationship Target="tableStyles.xml" Type="http://schemas.openxmlformats.org/officeDocument/2006/relationships/tableStyles" Id="rId90"/>
    <Relationship Target="slides/slide9.xml" Type="http://schemas.openxmlformats.org/officeDocument/2006/relationships/slide" Id="rId14"/>
    <Relationship Target="slides/slide17.xml" Type="http://schemas.openxmlformats.org/officeDocument/2006/relationships/slide" Id="rId22"/>
    <Relationship Target="slides/slide22.xml" Type="http://schemas.openxmlformats.org/officeDocument/2006/relationships/slide" Id="rId27"/>
    <Relationship Target="slides/slide25.xml" Type="http://schemas.openxmlformats.org/officeDocument/2006/relationships/slide" Id="rId30"/>
    <Relationship Target="slides/slide30.xml" Type="http://schemas.openxmlformats.org/officeDocument/2006/relationships/slide" Id="rId35"/>
    <Relationship Target="slides/slide38.xml" Type="http://schemas.openxmlformats.org/officeDocument/2006/relationships/slide" Id="rId43"/>
    <Relationship Target="slides/slide43.xml" Type="http://schemas.openxmlformats.org/officeDocument/2006/relationships/slide" Id="rId48"/>
    <Relationship Target="slides/slide51.xml" Type="http://schemas.openxmlformats.org/officeDocument/2006/relationships/slide" Id="rId56"/>
    <Relationship Target="slides/slide59.xml" Type="http://schemas.openxmlformats.org/officeDocument/2006/relationships/slide" Id="rId64"/>
    <Relationship Target="slides/slide64.xml" Type="http://schemas.openxmlformats.org/officeDocument/2006/relationships/slide" Id="rId69"/>
    <Relationship Target="slides/slide72.xml" Type="http://schemas.openxmlformats.org/officeDocument/2006/relationships/slide" Id="rId77"/>
    <Relationship Target="slides/slide3.xml" Type="http://schemas.openxmlformats.org/officeDocument/2006/relationships/slide" Id="rId8"/>
    <Relationship Target="slides/slide46.xml" Type="http://schemas.openxmlformats.org/officeDocument/2006/relationships/slide" Id="rId51"/>
    <Relationship Target="slides/slide67.xml" Type="http://schemas.openxmlformats.org/officeDocument/2006/relationships/slide" Id="rId72"/>
    <Relationship Target="slides/slide75.xml" Type="http://schemas.openxmlformats.org/officeDocument/2006/relationships/slide" Id="rId80"/>
    <Relationship Target="notesMasters/notesMaster1.xml" Type="http://schemas.openxmlformats.org/officeDocument/2006/relationships/notesMaster" Id="rId85"/>
    <Relationship Target="../customXml/item3.xml" Type="http://schemas.openxmlformats.org/officeDocument/2006/relationships/customXml" Id="rId3"/>
    <Relationship Target="slides/slide7.xml" Type="http://schemas.openxmlformats.org/officeDocument/2006/relationships/slide" Id="rId12"/>
    <Relationship Target="slides/slide12.xml" Type="http://schemas.openxmlformats.org/officeDocument/2006/relationships/slide" Id="rId17"/>
    <Relationship Target="slides/slide20.xml" Type="http://schemas.openxmlformats.org/officeDocument/2006/relationships/slide" Id="rId25"/>
    <Relationship Target="slides/slide28.xml" Type="http://schemas.openxmlformats.org/officeDocument/2006/relationships/slide" Id="rId33"/>
    <Relationship Target="slides/slide33.xml" Type="http://schemas.openxmlformats.org/officeDocument/2006/relationships/slide" Id="rId38"/>
    <Relationship Target="slides/slide41.xml" Type="http://schemas.openxmlformats.org/officeDocument/2006/relationships/slide" Id="rId46"/>
    <Relationship Target="slides/slide54.xml" Type="http://schemas.openxmlformats.org/officeDocument/2006/relationships/slide" Id="rId59"/>
    <Relationship Target="slides/slide62.xml" Type="http://schemas.openxmlformats.org/officeDocument/2006/relationships/slide" Id="rId67"/>
    <Relationship Target="slides/slide15.xml" Type="http://schemas.openxmlformats.org/officeDocument/2006/relationships/slide" Id="rId20"/>
    <Relationship Target="slides/slide36.xml" Type="http://schemas.openxmlformats.org/officeDocument/2006/relationships/slide" Id="rId41"/>
    <Relationship Target="slides/slide49.xml" Type="http://schemas.openxmlformats.org/officeDocument/2006/relationships/slide" Id="rId54"/>
    <Relationship Target="slides/slide57.xml" Type="http://schemas.openxmlformats.org/officeDocument/2006/relationships/slide" Id="rId62"/>
    <Relationship Target="slides/slide65.xml" Type="http://schemas.openxmlformats.org/officeDocument/2006/relationships/slide" Id="rId70"/>
    <Relationship Target="slides/slide70.xml" Type="http://schemas.openxmlformats.org/officeDocument/2006/relationships/slide" Id="rId75"/>
    <Relationship Target="slides/slide78.xml" Type="http://schemas.openxmlformats.org/officeDocument/2006/relationships/slide" Id="rId83"/>
    <Relationship Target="viewProps.xml" Type="http://schemas.openxmlformats.org/officeDocument/2006/relationships/viewProps" Id="rId88"/>
    <Relationship Target="authors.xml" Type="http://schemas.microsoft.com/office/2018/10/relationships/authors" Id="rId91"/>
    <Relationship Target="../customXml/item1.xml" Type="http://schemas.openxmlformats.org/officeDocument/2006/relationships/customXml" Id="rId1"/>
    <Relationship Target="slides/slide1.xml" Type="http://schemas.openxmlformats.org/officeDocument/2006/relationships/slide" Id="rId6"/>
    <Relationship Target="slides/slide10.xml" Type="http://schemas.openxmlformats.org/officeDocument/2006/relationships/slide" Id="rId15"/>
    <Relationship Target="slides/slide18.xml" Type="http://schemas.openxmlformats.org/officeDocument/2006/relationships/slide" Id="rId23"/>
    <Relationship Target="slides/slide23.xml" Type="http://schemas.openxmlformats.org/officeDocument/2006/relationships/slide" Id="rId28"/>
    <Relationship Target="slides/slide31.xml" Type="http://schemas.openxmlformats.org/officeDocument/2006/relationships/slide" Id="rId36"/>
    <Relationship Target="slides/slide44.xml" Type="http://schemas.openxmlformats.org/officeDocument/2006/relationships/slide" Id="rId49"/>
    <Relationship Target="slides/slide52.xml" Type="http://schemas.openxmlformats.org/officeDocument/2006/relationships/slide" Id="rId57"/>
    <Relationship Target="slides/slide5.xml" Type="http://schemas.openxmlformats.org/officeDocument/2006/relationships/slide" Id="rId10"/>
    <Relationship Target="slides/slide26.xml" Type="http://schemas.openxmlformats.org/officeDocument/2006/relationships/slide" Id="rId31"/>
    <Relationship Target="slides/slide39.xml" Type="http://schemas.openxmlformats.org/officeDocument/2006/relationships/slide" Id="rId44"/>
    <Relationship Target="slides/slide47.xml" Type="http://schemas.openxmlformats.org/officeDocument/2006/relationships/slide" Id="rId52"/>
    <Relationship Target="slides/slide55.xml" Type="http://schemas.openxmlformats.org/officeDocument/2006/relationships/slide" Id="rId60"/>
    <Relationship Target="slides/slide60.xml" Type="http://schemas.openxmlformats.org/officeDocument/2006/relationships/slide" Id="rId65"/>
    <Relationship Target="slides/slide68.xml" Type="http://schemas.openxmlformats.org/officeDocument/2006/relationships/slide" Id="rId73"/>
    <Relationship Target="slides/slide73.xml" Type="http://schemas.openxmlformats.org/officeDocument/2006/relationships/slide" Id="rId78"/>
    <Relationship Target="slides/slide76.xml" Type="http://schemas.openxmlformats.org/officeDocument/2006/relationships/slide" Id="rId81"/>
    <Relationship Target="commentAuthors.xml" Type="http://schemas.openxmlformats.org/officeDocument/2006/relationships/commentAuthors" Id="rId86"/>
    <Relationship Target="slideMasters/slideMaster1.xml" Type="http://schemas.openxmlformats.org/officeDocument/2006/relationships/slideMaster" Id="rId4"/>
    <Relationship Target="slides/slide4.xml" Type="http://schemas.openxmlformats.org/officeDocument/2006/relationships/slide" Id="rId9"/>
    <Relationship Target="slides/slide8.xml" Type="http://schemas.openxmlformats.org/officeDocument/2006/relationships/slide" Id="rId13"/>
    <Relationship Target="slides/slide13.xml" Type="http://schemas.openxmlformats.org/officeDocument/2006/relationships/slide" Id="rId18"/>
    <Relationship Target="slides/slide34.xml" Type="http://schemas.openxmlformats.org/officeDocument/2006/relationships/slide" Id="rId39"/>
    <Relationship Target="slides/slide29.xml" Type="http://schemas.openxmlformats.org/officeDocument/2006/relationships/slide" Id="rId34"/>
    <Relationship Target="slides/slide45.xml" Type="http://schemas.openxmlformats.org/officeDocument/2006/relationships/slide" Id="rId50"/>
    <Relationship Target="slides/slide50.xml" Type="http://schemas.openxmlformats.org/officeDocument/2006/relationships/slide" Id="rId55"/>
    <Relationship Target="slides/slide71.xml" Type="http://schemas.openxmlformats.org/officeDocument/2006/relationships/slide" Id="rId76"/>
    <Relationship Target="slides/slide2.xml" Type="http://schemas.openxmlformats.org/officeDocument/2006/relationships/slide" Id="rId7"/>
    <Relationship Target="slides/slide66.xml" Type="http://schemas.openxmlformats.org/officeDocument/2006/relationships/slide" Id="rId71"/>
    <Relationship Target="../customXml/item2.xml" Type="http://schemas.openxmlformats.org/officeDocument/2006/relationships/customXml" Id="rId2"/>
    <Relationship Target="slides/slide24.xml" Type="http://schemas.openxmlformats.org/officeDocument/2006/relationships/slide" Id="rId29"/>
    <Relationship Target="slides/slide19.xml" Type="http://schemas.openxmlformats.org/officeDocument/2006/relationships/slide" Id="rId24"/>
    <Relationship Target="slides/slide35.xml" Type="http://schemas.openxmlformats.org/officeDocument/2006/relationships/slide" Id="rId40"/>
    <Relationship Target="slides/slide40.xml" Type="http://schemas.openxmlformats.org/officeDocument/2006/relationships/slide" Id="rId45"/>
    <Relationship Target="slides/slide61.xml" Type="http://schemas.openxmlformats.org/officeDocument/2006/relationships/slide" Id="rId66"/>
    <Relationship Target="presProps.xml" Type="http://schemas.openxmlformats.org/officeDocument/2006/relationships/presProps" Id="rId87"/>
    <Relationship Target="slides/slide56.xml" Type="http://schemas.openxmlformats.org/officeDocument/2006/relationships/slide" Id="rId61"/>
    <Relationship Target="slides/slide77.xml" Type="http://schemas.openxmlformats.org/officeDocument/2006/relationships/slide" Id="rId82"/>
    <Relationship Target="slides/slide14.xml" Type="http://schemas.openxmlformats.org/officeDocument/2006/relationships/slide" Id="rId19"/>
</Relationships>

</file>

<file path=ppt/notesMasters/_rels/notesMaster1.xml.rels><?xml version="1.0" encoding="UTF-8" standalone="yes"?>
<Relationships xmlns="http://schemas.openxmlformats.org/package/2006/relationships">
    <Relationship Target="../theme/theme3.xml" Type="http://schemas.openxmlformats.org/officeDocument/2006/relationships/theme"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true"/>
          </p:cNvSpPr>
          <p:nvPr>
            <p:ph type="hdr" sz="quarter"/>
          </p:nvPr>
        </p:nvSpPr>
        <p:spPr>
          <a:xfrm>
            <a:off x="0" y="0"/>
            <a:ext cx="2971800" cy="457200"/>
          </a:xfrm>
          <a:prstGeom prst="rect">
            <a:avLst/>
          </a:prstGeom>
        </p:spPr>
        <p:txBody>
          <a:bodyPr vert="horz" lIns="91440" tIns="45720" rIns="91440" bIns="45720" rtlCol="false"/>
          <a:lstStyle>
            <a:lvl1pPr algn="l">
              <a:defRPr sz="1200"/>
            </a:lvl1pPr>
          </a:lstStyle>
          <a:p>
            <a:endParaRPr lang="cs-CZ"/>
          </a:p>
        </p:txBody>
      </p:sp>
      <p:sp>
        <p:nvSpPr>
          <p:cNvPr id="3" name="Zástupný symbol pro datum 2"/>
          <p:cNvSpPr>
            <a:spLocks noGrp="true"/>
          </p:cNvSpPr>
          <p:nvPr>
            <p:ph type="dt" idx="1"/>
          </p:nvPr>
        </p:nvSpPr>
        <p:spPr>
          <a:xfrm>
            <a:off x="3884613" y="0"/>
            <a:ext cx="2971800" cy="457200"/>
          </a:xfrm>
          <a:prstGeom prst="rect">
            <a:avLst/>
          </a:prstGeom>
        </p:spPr>
        <p:txBody>
          <a:bodyPr vert="horz" lIns="91440" tIns="45720" rIns="91440" bIns="45720" rtlCol="false"/>
          <a:lstStyle>
            <a:lvl1pPr algn="r">
              <a:defRPr sz="1200"/>
            </a:lvl1pPr>
          </a:lstStyle>
          <a:p>
            <a:fld id="{703916EA-B297-4F0B-851D-BD5704B201B7}" type="datetimeFigureOut">
              <a:rPr lang="cs-CZ" smtClean="false"/>
              <a:t>12.05.2025</a:t>
            </a:fld>
            <a:endParaRPr lang="cs-CZ"/>
          </a:p>
        </p:txBody>
      </p:sp>
      <p:sp>
        <p:nvSpPr>
          <p:cNvPr id="4" name="Zástupný symbol pro obrázek snímku 3"/>
          <p:cNvSpPr>
            <a:spLocks noGrp="true" noRot="true" noChangeAspect="true"/>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false" anchor="ctr"/>
          <a:lstStyle/>
          <a:p>
            <a:endParaRPr lang="cs-CZ"/>
          </a:p>
        </p:txBody>
      </p:sp>
      <p:sp>
        <p:nvSpPr>
          <p:cNvPr id="5" name="Zástupný symbol pro poznámky 4"/>
          <p:cNvSpPr>
            <a:spLocks noGrp="true"/>
          </p:cNvSpPr>
          <p:nvPr>
            <p:ph type="body" sz="quarter" idx="3"/>
          </p:nvPr>
        </p:nvSpPr>
        <p:spPr>
          <a:xfrm>
            <a:off x="685800" y="4343400"/>
            <a:ext cx="5486400" cy="4114800"/>
          </a:xfrm>
          <a:prstGeom prst="rect">
            <a:avLst/>
          </a:prstGeom>
        </p:spPr>
        <p:txBody>
          <a:bodyPr vert="horz" lIns="91440" tIns="45720" rIns="91440" bIns="45720" rtlCol="false"/>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true"/>
          </p:cNvSpPr>
          <p:nvPr>
            <p:ph type="ftr" sz="quarter" idx="4"/>
          </p:nvPr>
        </p:nvSpPr>
        <p:spPr>
          <a:xfrm>
            <a:off x="0" y="8685213"/>
            <a:ext cx="2971800" cy="457200"/>
          </a:xfrm>
          <a:prstGeom prst="rect">
            <a:avLst/>
          </a:prstGeom>
        </p:spPr>
        <p:txBody>
          <a:bodyPr vert="horz" lIns="91440" tIns="45720" rIns="91440" bIns="45720" rtlCol="false" anchor="b"/>
          <a:lstStyle>
            <a:lvl1pPr algn="l">
              <a:defRPr sz="1200"/>
            </a:lvl1pPr>
          </a:lstStyle>
          <a:p>
            <a:endParaRPr lang="cs-CZ"/>
          </a:p>
        </p:txBody>
      </p:sp>
      <p:sp>
        <p:nvSpPr>
          <p:cNvPr id="7" name="Zástupný symbol pro číslo snímku 6"/>
          <p:cNvSpPr>
            <a:spLocks noGrp="true"/>
          </p:cNvSpPr>
          <p:nvPr>
            <p:ph type="sldNum" sz="quarter" idx="5"/>
          </p:nvPr>
        </p:nvSpPr>
        <p:spPr>
          <a:xfrm>
            <a:off x="3884613" y="8685213"/>
            <a:ext cx="2971800" cy="457200"/>
          </a:xfrm>
          <a:prstGeom prst="rect">
            <a:avLst/>
          </a:prstGeom>
        </p:spPr>
        <p:txBody>
          <a:bodyPr vert="horz" lIns="91440" tIns="45720" rIns="91440" bIns="45720" rtlCol="false" anchor="b"/>
          <a:lstStyle>
            <a:lvl1pPr algn="r">
              <a:defRPr sz="1200"/>
            </a:lvl1pPr>
          </a:lstStyle>
          <a:p>
            <a:fld id="{53FB31FA-E905-4016-9D4B-970DF0C7EE08}" type="slidenum">
              <a:rPr lang="cs-CZ" smtClean="false"/>
              <a:t>‹#›</a:t>
            </a:fld>
            <a:endParaRPr lang="cs-CZ"/>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false" eaLnBrk="true" latinLnBrk="false" hangingPunct="true">
      <a:defRPr sz="1200" kern="1200">
        <a:solidFill>
          <a:schemeClr val="tx1"/>
        </a:solidFill>
        <a:latin typeface="+mn-lt"/>
        <a:ea typeface="+mn-ea"/>
        <a:cs typeface="+mn-cs"/>
      </a:defRPr>
    </a:lvl1pPr>
    <a:lvl2pPr marL="457200" algn="l" defTabSz="914400" rtl="false" eaLnBrk="true" latinLnBrk="false" hangingPunct="true">
      <a:defRPr sz="1200" kern="1200">
        <a:solidFill>
          <a:schemeClr val="tx1"/>
        </a:solidFill>
        <a:latin typeface="+mn-lt"/>
        <a:ea typeface="+mn-ea"/>
        <a:cs typeface="+mn-cs"/>
      </a:defRPr>
    </a:lvl2pPr>
    <a:lvl3pPr marL="914400" algn="l" defTabSz="914400" rtl="false" eaLnBrk="true" latinLnBrk="false" hangingPunct="true">
      <a:defRPr sz="1200" kern="1200">
        <a:solidFill>
          <a:schemeClr val="tx1"/>
        </a:solidFill>
        <a:latin typeface="+mn-lt"/>
        <a:ea typeface="+mn-ea"/>
        <a:cs typeface="+mn-cs"/>
      </a:defRPr>
    </a:lvl3pPr>
    <a:lvl4pPr marL="1371600" algn="l" defTabSz="914400" rtl="false" eaLnBrk="true" latinLnBrk="false" hangingPunct="true">
      <a:defRPr sz="1200" kern="1200">
        <a:solidFill>
          <a:schemeClr val="tx1"/>
        </a:solidFill>
        <a:latin typeface="+mn-lt"/>
        <a:ea typeface="+mn-ea"/>
        <a:cs typeface="+mn-cs"/>
      </a:defRPr>
    </a:lvl4pPr>
    <a:lvl5pPr marL="1828800" algn="l" defTabSz="914400" rtl="false" eaLnBrk="true" latinLnBrk="false" hangingPunct="true">
      <a:defRPr sz="1200" kern="1200">
        <a:solidFill>
          <a:schemeClr val="tx1"/>
        </a:solidFill>
        <a:latin typeface="+mn-lt"/>
        <a:ea typeface="+mn-ea"/>
        <a:cs typeface="+mn-cs"/>
      </a:defRPr>
    </a:lvl5pPr>
    <a:lvl6pPr marL="2286000" algn="l" defTabSz="914400" rtl="false" eaLnBrk="true" latinLnBrk="false" hangingPunct="true">
      <a:defRPr sz="1200" kern="1200">
        <a:solidFill>
          <a:schemeClr val="tx1"/>
        </a:solidFill>
        <a:latin typeface="+mn-lt"/>
        <a:ea typeface="+mn-ea"/>
        <a:cs typeface="+mn-cs"/>
      </a:defRPr>
    </a:lvl6pPr>
    <a:lvl7pPr marL="2743200" algn="l" defTabSz="914400" rtl="false" eaLnBrk="true" latinLnBrk="false" hangingPunct="true">
      <a:defRPr sz="1200" kern="1200">
        <a:solidFill>
          <a:schemeClr val="tx1"/>
        </a:solidFill>
        <a:latin typeface="+mn-lt"/>
        <a:ea typeface="+mn-ea"/>
        <a:cs typeface="+mn-cs"/>
      </a:defRPr>
    </a:lvl7pPr>
    <a:lvl8pPr marL="3200400" algn="l" defTabSz="914400" rtl="false" eaLnBrk="true" latinLnBrk="false" hangingPunct="true">
      <a:defRPr sz="1200" kern="1200">
        <a:solidFill>
          <a:schemeClr val="tx1"/>
        </a:solidFill>
        <a:latin typeface="+mn-lt"/>
        <a:ea typeface="+mn-ea"/>
        <a:cs typeface="+mn-cs"/>
      </a:defRPr>
    </a:lvl8pPr>
    <a:lvl9pPr marL="3657600" algn="l" defTabSz="914400" rtl="false" eaLnBrk="true" latinLnBrk="false" hangingPunct="true">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Target="../slides/slide1.xml" Type="http://schemas.openxmlformats.org/officeDocument/2006/relationships/slide" Id="rId2"/>
    <Relationship Target="../notesMasters/notesMaster1.xml" Type="http://schemas.openxmlformats.org/officeDocument/2006/relationships/notesMaster" Id="rId1"/>
</Relationships>

</file>

<file path=ppt/notesSlides/_rels/notesSlide10.xml.rels><?xml version="1.0" encoding="UTF-8" standalone="yes"?>
<Relationships xmlns="http://schemas.openxmlformats.org/package/2006/relationships">
    <Relationship Target="../slides/slide14.xml" Type="http://schemas.openxmlformats.org/officeDocument/2006/relationships/slide" Id="rId2"/>
    <Relationship Target="../notesMasters/notesMaster1.xml" Type="http://schemas.openxmlformats.org/officeDocument/2006/relationships/notesMaster" Id="rId1"/>
</Relationships>

</file>

<file path=ppt/notesSlides/_rels/notesSlide11.xml.rels><?xml version="1.0" encoding="UTF-8" standalone="yes"?>
<Relationships xmlns="http://schemas.openxmlformats.org/package/2006/relationships">
    <Relationship Target="../slides/slide15.xml" Type="http://schemas.openxmlformats.org/officeDocument/2006/relationships/slide" Id="rId2"/>
    <Relationship Target="../notesMasters/notesMaster1.xml" Type="http://schemas.openxmlformats.org/officeDocument/2006/relationships/notesMaster" Id="rId1"/>
</Relationships>

</file>

<file path=ppt/notesSlides/_rels/notesSlide12.xml.rels><?xml version="1.0" encoding="UTF-8" standalone="yes"?>
<Relationships xmlns="http://schemas.openxmlformats.org/package/2006/relationships">
    <Relationship Target="../slides/slide16.xml" Type="http://schemas.openxmlformats.org/officeDocument/2006/relationships/slide" Id="rId2"/>
    <Relationship Target="../notesMasters/notesMaster1.xml" Type="http://schemas.openxmlformats.org/officeDocument/2006/relationships/notesMaster" Id="rId1"/>
</Relationships>

</file>

<file path=ppt/notesSlides/_rels/notesSlide13.xml.rels><?xml version="1.0" encoding="UTF-8" standalone="yes"?>
<Relationships xmlns="http://schemas.openxmlformats.org/package/2006/relationships">
    <Relationship Target="../slides/slide17.xml" Type="http://schemas.openxmlformats.org/officeDocument/2006/relationships/slide" Id="rId2"/>
    <Relationship Target="../notesMasters/notesMaster1.xml" Type="http://schemas.openxmlformats.org/officeDocument/2006/relationships/notesMaster" Id="rId1"/>
</Relationships>

</file>

<file path=ppt/notesSlides/_rels/notesSlide14.xml.rels><?xml version="1.0" encoding="UTF-8" standalone="yes"?>
<Relationships xmlns="http://schemas.openxmlformats.org/package/2006/relationships">
    <Relationship Target="../slides/slide19.xml" Type="http://schemas.openxmlformats.org/officeDocument/2006/relationships/slide" Id="rId2"/>
    <Relationship Target="../notesMasters/notesMaster1.xml" Type="http://schemas.openxmlformats.org/officeDocument/2006/relationships/notesMaster" Id="rId1"/>
</Relationships>

</file>

<file path=ppt/notesSlides/_rels/notesSlide15.xml.rels><?xml version="1.0" encoding="UTF-8" standalone="yes"?>
<Relationships xmlns="http://schemas.openxmlformats.org/package/2006/relationships">
    <Relationship Target="../slides/slide20.xml" Type="http://schemas.openxmlformats.org/officeDocument/2006/relationships/slide" Id="rId2"/>
    <Relationship Target="../notesMasters/notesMaster1.xml" Type="http://schemas.openxmlformats.org/officeDocument/2006/relationships/notesMaster" Id="rId1"/>
</Relationships>

</file>

<file path=ppt/notesSlides/_rels/notesSlide16.xml.rels><?xml version="1.0" encoding="UTF-8" standalone="yes"?>
<Relationships xmlns="http://schemas.openxmlformats.org/package/2006/relationships">
    <Relationship Target="../slides/slide21.xml" Type="http://schemas.openxmlformats.org/officeDocument/2006/relationships/slide" Id="rId2"/>
    <Relationship Target="../notesMasters/notesMaster1.xml" Type="http://schemas.openxmlformats.org/officeDocument/2006/relationships/notesMaster" Id="rId1"/>
</Relationships>

</file>

<file path=ppt/notesSlides/_rels/notesSlide17.xml.rels><?xml version="1.0" encoding="UTF-8" standalone="yes"?>
<Relationships xmlns="http://schemas.openxmlformats.org/package/2006/relationships">
    <Relationship Target="../slides/slide23.xml" Type="http://schemas.openxmlformats.org/officeDocument/2006/relationships/slide" Id="rId2"/>
    <Relationship Target="../notesMasters/notesMaster1.xml" Type="http://schemas.openxmlformats.org/officeDocument/2006/relationships/notesMaster" Id="rId1"/>
</Relationships>

</file>

<file path=ppt/notesSlides/_rels/notesSlide18.xml.rels><?xml version="1.0" encoding="UTF-8" standalone="yes"?>
<Relationships xmlns="http://schemas.openxmlformats.org/package/2006/relationships">
    <Relationship Target="../slides/slide26.xml" Type="http://schemas.openxmlformats.org/officeDocument/2006/relationships/slide" Id="rId2"/>
    <Relationship Target="../notesMasters/notesMaster1.xml" Type="http://schemas.openxmlformats.org/officeDocument/2006/relationships/notesMaster" Id="rId1"/>
</Relationships>

</file>

<file path=ppt/notesSlides/_rels/notesSlide19.xml.rels><?xml version="1.0" encoding="UTF-8" standalone="yes"?>
<Relationships xmlns="http://schemas.openxmlformats.org/package/2006/relationships">
    <Relationship Target="../slides/slide29.xml" Type="http://schemas.openxmlformats.org/officeDocument/2006/relationships/slide" Id="rId2"/>
    <Relationship Target="../notesMasters/notesMaster1.xml" Type="http://schemas.openxmlformats.org/officeDocument/2006/relationships/notesMaster" Id="rId1"/>
</Relationships>

</file>

<file path=ppt/notesSlides/_rels/notesSlide2.xml.rels><?xml version="1.0" encoding="UTF-8" standalone="yes"?>
<Relationships xmlns="http://schemas.openxmlformats.org/package/2006/relationships">
    <Relationship Target="../slides/slide2.xml" Type="http://schemas.openxmlformats.org/officeDocument/2006/relationships/slide" Id="rId2"/>
    <Relationship Target="../notesMasters/notesMaster1.xml" Type="http://schemas.openxmlformats.org/officeDocument/2006/relationships/notesMaster" Id="rId1"/>
</Relationships>

</file>

<file path=ppt/notesSlides/_rels/notesSlide20.xml.rels><?xml version="1.0" encoding="UTF-8" standalone="yes"?>
<Relationships xmlns="http://schemas.openxmlformats.org/package/2006/relationships">
    <Relationship Target="../slides/slide30.xml" Type="http://schemas.openxmlformats.org/officeDocument/2006/relationships/slide" Id="rId2"/>
    <Relationship Target="../notesMasters/notesMaster1.xml" Type="http://schemas.openxmlformats.org/officeDocument/2006/relationships/notesMaster" Id="rId1"/>
</Relationships>

</file>

<file path=ppt/notesSlides/_rels/notesSlide21.xml.rels><?xml version="1.0" encoding="UTF-8" standalone="yes"?>
<Relationships xmlns="http://schemas.openxmlformats.org/package/2006/relationships">
    <Relationship Target="../slides/slide33.xml" Type="http://schemas.openxmlformats.org/officeDocument/2006/relationships/slide" Id="rId2"/>
    <Relationship Target="../notesMasters/notesMaster1.xml" Type="http://schemas.openxmlformats.org/officeDocument/2006/relationships/notesMaster" Id="rId1"/>
</Relationships>

</file>

<file path=ppt/notesSlides/_rels/notesSlide22.xml.rels><?xml version="1.0" encoding="UTF-8" standalone="yes"?>
<Relationships xmlns="http://schemas.openxmlformats.org/package/2006/relationships">
    <Relationship Target="../slides/slide36.xml" Type="http://schemas.openxmlformats.org/officeDocument/2006/relationships/slide" Id="rId2"/>
    <Relationship Target="../notesMasters/notesMaster1.xml" Type="http://schemas.openxmlformats.org/officeDocument/2006/relationships/notesMaster" Id="rId1"/>
</Relationships>

</file>

<file path=ppt/notesSlides/_rels/notesSlide23.xml.rels><?xml version="1.0" encoding="UTF-8" standalone="yes"?>
<Relationships xmlns="http://schemas.openxmlformats.org/package/2006/relationships">
    <Relationship Target="../slides/slide37.xml" Type="http://schemas.openxmlformats.org/officeDocument/2006/relationships/slide" Id="rId2"/>
    <Relationship Target="../notesMasters/notesMaster1.xml" Type="http://schemas.openxmlformats.org/officeDocument/2006/relationships/notesMaster" Id="rId1"/>
</Relationships>

</file>

<file path=ppt/notesSlides/_rels/notesSlide24.xml.rels><?xml version="1.0" encoding="UTF-8" standalone="yes"?>
<Relationships xmlns="http://schemas.openxmlformats.org/package/2006/relationships">
    <Relationship Target="../slides/slide38.xml" Type="http://schemas.openxmlformats.org/officeDocument/2006/relationships/slide" Id="rId2"/>
    <Relationship Target="../notesMasters/notesMaster1.xml" Type="http://schemas.openxmlformats.org/officeDocument/2006/relationships/notesMaster" Id="rId1"/>
</Relationships>

</file>

<file path=ppt/notesSlides/_rels/notesSlide25.xml.rels><?xml version="1.0" encoding="UTF-8" standalone="yes"?>
<Relationships xmlns="http://schemas.openxmlformats.org/package/2006/relationships">
    <Relationship Target="../slides/slide39.xml" Type="http://schemas.openxmlformats.org/officeDocument/2006/relationships/slide" Id="rId2"/>
    <Relationship Target="../notesMasters/notesMaster1.xml" Type="http://schemas.openxmlformats.org/officeDocument/2006/relationships/notesMaster" Id="rId1"/>
</Relationships>

</file>

<file path=ppt/notesSlides/_rels/notesSlide26.xml.rels><?xml version="1.0" encoding="UTF-8" standalone="yes"?>
<Relationships xmlns="http://schemas.openxmlformats.org/package/2006/relationships">
    <Relationship Target="../slides/slide40.xml" Type="http://schemas.openxmlformats.org/officeDocument/2006/relationships/slide" Id="rId2"/>
    <Relationship Target="../notesMasters/notesMaster1.xml" Type="http://schemas.openxmlformats.org/officeDocument/2006/relationships/notesMaster" Id="rId1"/>
</Relationships>

</file>

<file path=ppt/notesSlides/_rels/notesSlide27.xml.rels><?xml version="1.0" encoding="UTF-8" standalone="yes"?>
<Relationships xmlns="http://schemas.openxmlformats.org/package/2006/relationships">
    <Relationship Target="../slides/slide41.xml" Type="http://schemas.openxmlformats.org/officeDocument/2006/relationships/slide" Id="rId2"/>
    <Relationship Target="../notesMasters/notesMaster1.xml" Type="http://schemas.openxmlformats.org/officeDocument/2006/relationships/notesMaster" Id="rId1"/>
</Relationships>

</file>

<file path=ppt/notesSlides/_rels/notesSlide28.xml.rels><?xml version="1.0" encoding="UTF-8" standalone="yes"?>
<Relationships xmlns="http://schemas.openxmlformats.org/package/2006/relationships">
    <Relationship Target="../slides/slide44.xml" Type="http://schemas.openxmlformats.org/officeDocument/2006/relationships/slide" Id="rId2"/>
    <Relationship Target="../notesMasters/notesMaster1.xml" Type="http://schemas.openxmlformats.org/officeDocument/2006/relationships/notesMaster" Id="rId1"/>
</Relationships>

</file>

<file path=ppt/notesSlides/_rels/notesSlide29.xml.rels><?xml version="1.0" encoding="UTF-8" standalone="yes"?>
<Relationships xmlns="http://schemas.openxmlformats.org/package/2006/relationships">
    <Relationship Target="../slides/slide46.xml" Type="http://schemas.openxmlformats.org/officeDocument/2006/relationships/slide" Id="rId2"/>
    <Relationship Target="../notesMasters/notesMaster1.xml" Type="http://schemas.openxmlformats.org/officeDocument/2006/relationships/notesMaster" Id="rId1"/>
</Relationships>

</file>

<file path=ppt/notesSlides/_rels/notesSlide3.xml.rels><?xml version="1.0" encoding="UTF-8" standalone="yes"?>
<Relationships xmlns="http://schemas.openxmlformats.org/package/2006/relationships">
    <Relationship Target="../slides/slide3.xml" Type="http://schemas.openxmlformats.org/officeDocument/2006/relationships/slide" Id="rId2"/>
    <Relationship Target="../notesMasters/notesMaster1.xml" Type="http://schemas.openxmlformats.org/officeDocument/2006/relationships/notesMaster" Id="rId1"/>
</Relationships>

</file>

<file path=ppt/notesSlides/_rels/notesSlide30.xml.rels><?xml version="1.0" encoding="UTF-8" standalone="yes"?>
<Relationships xmlns="http://schemas.openxmlformats.org/package/2006/relationships">
    <Relationship Target="../slides/slide50.xml" Type="http://schemas.openxmlformats.org/officeDocument/2006/relationships/slide" Id="rId2"/>
    <Relationship Target="../notesMasters/notesMaster1.xml" Type="http://schemas.openxmlformats.org/officeDocument/2006/relationships/notesMaster" Id="rId1"/>
</Relationships>

</file>

<file path=ppt/notesSlides/_rels/notesSlide31.xml.rels><?xml version="1.0" encoding="UTF-8" standalone="yes"?>
<Relationships xmlns="http://schemas.openxmlformats.org/package/2006/relationships">
    <Relationship Target="../slides/slide51.xml" Type="http://schemas.openxmlformats.org/officeDocument/2006/relationships/slide" Id="rId2"/>
    <Relationship Target="../notesMasters/notesMaster1.xml" Type="http://schemas.openxmlformats.org/officeDocument/2006/relationships/notesMaster" Id="rId1"/>
</Relationships>

</file>

<file path=ppt/notesSlides/_rels/notesSlide32.xml.rels><?xml version="1.0" encoding="UTF-8" standalone="yes"?>
<Relationships xmlns="http://schemas.openxmlformats.org/package/2006/relationships">
    <Relationship Target="../slides/slide52.xml" Type="http://schemas.openxmlformats.org/officeDocument/2006/relationships/slide" Id="rId2"/>
    <Relationship Target="../notesMasters/notesMaster1.xml" Type="http://schemas.openxmlformats.org/officeDocument/2006/relationships/notesMaster" Id="rId1"/>
</Relationships>

</file>

<file path=ppt/notesSlides/_rels/notesSlide33.xml.rels><?xml version="1.0" encoding="UTF-8" standalone="yes"?>
<Relationships xmlns="http://schemas.openxmlformats.org/package/2006/relationships">
    <Relationship Target="../slides/slide64.xml" Type="http://schemas.openxmlformats.org/officeDocument/2006/relationships/slide" Id="rId2"/>
    <Relationship Target="../notesMasters/notesMaster1.xml" Type="http://schemas.openxmlformats.org/officeDocument/2006/relationships/notesMaster" Id="rId1"/>
</Relationships>

</file>

<file path=ppt/notesSlides/_rels/notesSlide34.xml.rels><?xml version="1.0" encoding="UTF-8" standalone="yes"?>
<Relationships xmlns="http://schemas.openxmlformats.org/package/2006/relationships">
    <Relationship Target="../slides/slide65.xml" Type="http://schemas.openxmlformats.org/officeDocument/2006/relationships/slide" Id="rId2"/>
    <Relationship Target="../notesMasters/notesMaster1.xml" Type="http://schemas.openxmlformats.org/officeDocument/2006/relationships/notesMaster" Id="rId1"/>
</Relationships>

</file>

<file path=ppt/notesSlides/_rels/notesSlide35.xml.rels><?xml version="1.0" encoding="UTF-8" standalone="yes"?>
<Relationships xmlns="http://schemas.openxmlformats.org/package/2006/relationships">
    <Relationship Target="../slides/slide73.xml" Type="http://schemas.openxmlformats.org/officeDocument/2006/relationships/slide" Id="rId2"/>
    <Relationship Target="../notesMasters/notesMaster1.xml" Type="http://schemas.openxmlformats.org/officeDocument/2006/relationships/notesMaster" Id="rId1"/>
</Relationships>

</file>

<file path=ppt/notesSlides/_rels/notesSlide36.xml.rels><?xml version="1.0" encoding="UTF-8" standalone="yes"?>
<Relationships xmlns="http://schemas.openxmlformats.org/package/2006/relationships">
    <Relationship Target="../slides/slide74.xml" Type="http://schemas.openxmlformats.org/officeDocument/2006/relationships/slide" Id="rId2"/>
    <Relationship Target="../notesMasters/notesMaster1.xml" Type="http://schemas.openxmlformats.org/officeDocument/2006/relationships/notesMaster" Id="rId1"/>
</Relationships>

</file>

<file path=ppt/notesSlides/_rels/notesSlide37.xml.rels><?xml version="1.0" encoding="UTF-8" standalone="yes"?>
<Relationships xmlns="http://schemas.openxmlformats.org/package/2006/relationships">
    <Relationship Target="../slides/slide75.xml" Type="http://schemas.openxmlformats.org/officeDocument/2006/relationships/slide" Id="rId2"/>
    <Relationship Target="../notesMasters/notesMaster1.xml" Type="http://schemas.openxmlformats.org/officeDocument/2006/relationships/notesMaster" Id="rId1"/>
</Relationships>

</file>

<file path=ppt/notesSlides/_rels/notesSlide38.xml.rels><?xml version="1.0" encoding="UTF-8" standalone="yes"?>
<Relationships xmlns="http://schemas.openxmlformats.org/package/2006/relationships">
    <Relationship Target="../slides/slide76.xml" Type="http://schemas.openxmlformats.org/officeDocument/2006/relationships/slide" Id="rId2"/>
    <Relationship Target="../notesMasters/notesMaster1.xml" Type="http://schemas.openxmlformats.org/officeDocument/2006/relationships/notesMaster" Id="rId1"/>
</Relationships>

</file>

<file path=ppt/notesSlides/_rels/notesSlide4.xml.rels><?xml version="1.0" encoding="UTF-8" standalone="yes"?>
<Relationships xmlns="http://schemas.openxmlformats.org/package/2006/relationships">
    <Relationship Target="../slides/slide4.xml" Type="http://schemas.openxmlformats.org/officeDocument/2006/relationships/slide" Id="rId2"/>
    <Relationship Target="../notesMasters/notesMaster1.xml" Type="http://schemas.openxmlformats.org/officeDocument/2006/relationships/notesMaster" Id="rId1"/>
</Relationships>

</file>

<file path=ppt/notesSlides/_rels/notesSlide5.xml.rels><?xml version="1.0" encoding="UTF-8" standalone="yes"?>
<Relationships xmlns="http://schemas.openxmlformats.org/package/2006/relationships">
    <Relationship Target="../slides/slide5.xml" Type="http://schemas.openxmlformats.org/officeDocument/2006/relationships/slide" Id="rId2"/>
    <Relationship Target="../notesMasters/notesMaster1.xml" Type="http://schemas.openxmlformats.org/officeDocument/2006/relationships/notesMaster" Id="rId1"/>
</Relationships>

</file>

<file path=ppt/notesSlides/_rels/notesSlide6.xml.rels><?xml version="1.0" encoding="UTF-8" standalone="yes"?>
<Relationships xmlns="http://schemas.openxmlformats.org/package/2006/relationships">
    <Relationship Target="../slides/slide8.xml" Type="http://schemas.openxmlformats.org/officeDocument/2006/relationships/slide" Id="rId2"/>
    <Relationship Target="../notesMasters/notesMaster1.xml" Type="http://schemas.openxmlformats.org/officeDocument/2006/relationships/notesMaster" Id="rId1"/>
</Relationships>

</file>

<file path=ppt/notesSlides/_rels/notesSlide7.xml.rels><?xml version="1.0" encoding="UTF-8" standalone="yes"?>
<Relationships xmlns="http://schemas.openxmlformats.org/package/2006/relationships">
    <Relationship Target="../slides/slide10.xml" Type="http://schemas.openxmlformats.org/officeDocument/2006/relationships/slide" Id="rId2"/>
    <Relationship Target="../notesMasters/notesMaster1.xml" Type="http://schemas.openxmlformats.org/officeDocument/2006/relationships/notesMaster" Id="rId1"/>
</Relationships>

</file>

<file path=ppt/notesSlides/_rels/notesSlide8.xml.rels><?xml version="1.0" encoding="UTF-8" standalone="yes"?>
<Relationships xmlns="http://schemas.openxmlformats.org/package/2006/relationships">
    <Relationship Target="../slides/slide11.xml" Type="http://schemas.openxmlformats.org/officeDocument/2006/relationships/slide" Id="rId2"/>
    <Relationship Target="../notesMasters/notesMaster1.xml" Type="http://schemas.openxmlformats.org/officeDocument/2006/relationships/notesMaster" Id="rId1"/>
</Relationships>

</file>

<file path=ppt/notesSlides/_rels/notesSlide9.xml.rels><?xml version="1.0" encoding="UTF-8" standalone="yes"?>
<Relationships xmlns="http://schemas.openxmlformats.org/package/2006/relationships">
    <Relationship Target="../slides/slide12.xml" Type="http://schemas.openxmlformats.org/officeDocument/2006/relationships/slide" Id="rId2"/>
    <Relationship Target="../notesMasters/notesMaster1.xml" Type="http://schemas.openxmlformats.org/officeDocument/2006/relationships/notesMaster" Id="rId1"/>
</Relationships>

</file>

<file path=ppt/notesSlides/notesSlide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a:t>
            </a:fld>
            <a:endParaRPr lang="cs-CZ"/>
          </a:p>
        </p:txBody>
      </p:sp>
    </p:spTree>
    <p:extLst>
      <p:ext uri="{BB962C8B-B14F-4D97-AF65-F5344CB8AC3E}">
        <p14:creationId xmlns:p14="http://schemas.microsoft.com/office/powerpoint/2010/main" val="482677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solidFill>
                  <a:prstClr val="black"/>
                </a:solidFill>
              </a:rPr>
              <a:pPr/>
              <a:t>14</a:t>
            </a:fld>
            <a:endParaRPr lang="cs-CZ">
              <a:solidFill>
                <a:prstClr val="black"/>
              </a:solidFill>
            </a:endParaRPr>
          </a:p>
        </p:txBody>
      </p:sp>
    </p:spTree>
    <p:extLst>
      <p:ext uri="{BB962C8B-B14F-4D97-AF65-F5344CB8AC3E}">
        <p14:creationId xmlns:p14="http://schemas.microsoft.com/office/powerpoint/2010/main" val="3922269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15</a:t>
            </a:fld>
            <a:endParaRPr lang="cs-CZ"/>
          </a:p>
        </p:txBody>
      </p:sp>
    </p:spTree>
    <p:extLst>
      <p:ext uri="{BB962C8B-B14F-4D97-AF65-F5344CB8AC3E}">
        <p14:creationId xmlns:p14="http://schemas.microsoft.com/office/powerpoint/2010/main" val="2668337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16</a:t>
            </a:fld>
            <a:endParaRPr lang="cs-CZ"/>
          </a:p>
        </p:txBody>
      </p:sp>
    </p:spTree>
    <p:extLst>
      <p:ext uri="{BB962C8B-B14F-4D97-AF65-F5344CB8AC3E}">
        <p14:creationId xmlns:p14="http://schemas.microsoft.com/office/powerpoint/2010/main" val="1592827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fld id="{53FB31FA-E905-4016-9D4B-970DF0C7EE08}" type="slidenum">
              <a:rPr kumimoji="false" lang="cs-CZ" sz="1200" b="false" i="false" u="none" strike="noStrike" kern="1200" cap="none" spc="0" normalizeH="false" baseline="0" noProof="false" smtClean="false">
                <a:ln>
                  <a:noFill/>
                </a:ln>
                <a:solidFill>
                  <a:prstClr val="black"/>
                </a:solidFill>
                <a:effectLst/>
                <a:uLnTx/>
                <a:uFillTx/>
                <a:latin typeface="Calibri"/>
                <a:ea typeface="+mn-ea"/>
                <a:cs typeface="+mn-cs"/>
              </a:rPr>
              <a:pPr marL="0" marR="0" lvl="0" indent="0" algn="r" defTabSz="914400" rtl="false" eaLnBrk="true" fontAlgn="auto" latinLnBrk="false" hangingPunct="true">
                <a:lnSpc>
                  <a:spcPct val="100000"/>
                </a:lnSpc>
                <a:spcBef>
                  <a:spcPts val="0"/>
                </a:spcBef>
                <a:spcAft>
                  <a:spcPts val="0"/>
                </a:spcAft>
                <a:buClrTx/>
                <a:buSzTx/>
                <a:buFontTx/>
                <a:buNone/>
                <a:tabLst/>
                <a:defRPr/>
              </a:pPr>
              <a:t>17</a:t>
            </a:fld>
            <a:endParaRPr kumimoji="false" lang="cs-CZ" sz="1200" b="false" i="false" u="none" strike="noStrike" kern="1200" cap="none" spc="0" normalizeH="false" baseline="0" noProof="false">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7723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solidFill>
                  <a:prstClr val="black"/>
                </a:solidFill>
              </a:rPr>
              <a:pPr/>
              <a:t>19</a:t>
            </a:fld>
            <a:endParaRPr lang="cs-CZ" dirty="false">
              <a:solidFill>
                <a:prstClr val="black"/>
              </a:solidFill>
            </a:endParaRPr>
          </a:p>
        </p:txBody>
      </p:sp>
    </p:spTree>
    <p:extLst>
      <p:ext uri="{BB962C8B-B14F-4D97-AF65-F5344CB8AC3E}">
        <p14:creationId xmlns:p14="http://schemas.microsoft.com/office/powerpoint/2010/main" val="3922269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indent="0">
              <a:buFont typeface="Arial" panose="020B0604020202020204" pitchFamily="34" charset="0"/>
              <a:buNone/>
            </a:pPr>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20</a:t>
            </a:fld>
            <a:endParaRPr lang="cs-CZ"/>
          </a:p>
        </p:txBody>
      </p:sp>
    </p:spTree>
    <p:extLst>
      <p:ext uri="{BB962C8B-B14F-4D97-AF65-F5344CB8AC3E}">
        <p14:creationId xmlns:p14="http://schemas.microsoft.com/office/powerpoint/2010/main" val="2817438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21</a:t>
            </a:fld>
            <a:endParaRPr lang="cs-CZ" dirty="false"/>
          </a:p>
        </p:txBody>
      </p:sp>
    </p:spTree>
    <p:extLst>
      <p:ext uri="{BB962C8B-B14F-4D97-AF65-F5344CB8AC3E}">
        <p14:creationId xmlns:p14="http://schemas.microsoft.com/office/powerpoint/2010/main" val="3250178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23</a:t>
            </a:fld>
            <a:endParaRPr lang="cs-CZ"/>
          </a:p>
        </p:txBody>
      </p:sp>
    </p:spTree>
    <p:extLst>
      <p:ext uri="{BB962C8B-B14F-4D97-AF65-F5344CB8AC3E}">
        <p14:creationId xmlns:p14="http://schemas.microsoft.com/office/powerpoint/2010/main" val="1374278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26</a:t>
            </a:fld>
            <a:endParaRPr lang="cs-CZ"/>
          </a:p>
        </p:txBody>
      </p:sp>
    </p:spTree>
    <p:extLst>
      <p:ext uri="{BB962C8B-B14F-4D97-AF65-F5344CB8AC3E}">
        <p14:creationId xmlns:p14="http://schemas.microsoft.com/office/powerpoint/2010/main" val="1621772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29</a:t>
            </a:fld>
            <a:endParaRPr lang="cs-CZ" dirty="false"/>
          </a:p>
        </p:txBody>
      </p:sp>
    </p:spTree>
    <p:extLst>
      <p:ext uri="{BB962C8B-B14F-4D97-AF65-F5344CB8AC3E}">
        <p14:creationId xmlns:p14="http://schemas.microsoft.com/office/powerpoint/2010/main" val="56512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a:t>
            </a:fld>
            <a:endParaRPr lang="cs-CZ"/>
          </a:p>
        </p:txBody>
      </p:sp>
    </p:spTree>
    <p:extLst>
      <p:ext uri="{BB962C8B-B14F-4D97-AF65-F5344CB8AC3E}">
        <p14:creationId xmlns:p14="http://schemas.microsoft.com/office/powerpoint/2010/main" val="2456112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30</a:t>
            </a:fld>
            <a:endParaRPr lang="cs-CZ"/>
          </a:p>
        </p:txBody>
      </p:sp>
    </p:spTree>
    <p:extLst>
      <p:ext uri="{BB962C8B-B14F-4D97-AF65-F5344CB8AC3E}">
        <p14:creationId xmlns:p14="http://schemas.microsoft.com/office/powerpoint/2010/main" val="1885568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33</a:t>
            </a:fld>
            <a:endParaRPr lang="cs-CZ"/>
          </a:p>
        </p:txBody>
      </p:sp>
    </p:spTree>
    <p:extLst>
      <p:ext uri="{BB962C8B-B14F-4D97-AF65-F5344CB8AC3E}">
        <p14:creationId xmlns:p14="http://schemas.microsoft.com/office/powerpoint/2010/main" val="2392648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228600" indent="-228600">
              <a:buFont typeface="+mj-lt"/>
              <a:buAutoNum type="arabicPeriod"/>
            </a:pPr>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36</a:t>
            </a:fld>
            <a:endParaRPr lang="cs-CZ"/>
          </a:p>
        </p:txBody>
      </p:sp>
    </p:spTree>
    <p:extLst>
      <p:ext uri="{BB962C8B-B14F-4D97-AF65-F5344CB8AC3E}">
        <p14:creationId xmlns:p14="http://schemas.microsoft.com/office/powerpoint/2010/main" val="1307741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37</a:t>
            </a:fld>
            <a:endParaRPr lang="cs-CZ"/>
          </a:p>
        </p:txBody>
      </p:sp>
    </p:spTree>
    <p:extLst>
      <p:ext uri="{BB962C8B-B14F-4D97-AF65-F5344CB8AC3E}">
        <p14:creationId xmlns:p14="http://schemas.microsoft.com/office/powerpoint/2010/main" val="795589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solidFill>
                  <a:prstClr val="black"/>
                </a:solidFill>
              </a:rPr>
              <a:pPr/>
              <a:t>38</a:t>
            </a:fld>
            <a:endParaRPr lang="cs-CZ">
              <a:solidFill>
                <a:prstClr val="black"/>
              </a:solidFill>
            </a:endParaRPr>
          </a:p>
        </p:txBody>
      </p:sp>
    </p:spTree>
    <p:extLst>
      <p:ext uri="{BB962C8B-B14F-4D97-AF65-F5344CB8AC3E}">
        <p14:creationId xmlns:p14="http://schemas.microsoft.com/office/powerpoint/2010/main" val="3922269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39</a:t>
            </a:fld>
            <a:endParaRPr lang="cs-CZ"/>
          </a:p>
        </p:txBody>
      </p:sp>
    </p:spTree>
    <p:extLst>
      <p:ext uri="{BB962C8B-B14F-4D97-AF65-F5344CB8AC3E}">
        <p14:creationId xmlns:p14="http://schemas.microsoft.com/office/powerpoint/2010/main" val="1185108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40</a:t>
            </a:fld>
            <a:endParaRPr lang="cs-CZ"/>
          </a:p>
        </p:txBody>
      </p:sp>
    </p:spTree>
    <p:extLst>
      <p:ext uri="{BB962C8B-B14F-4D97-AF65-F5344CB8AC3E}">
        <p14:creationId xmlns:p14="http://schemas.microsoft.com/office/powerpoint/2010/main" val="1677991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41</a:t>
            </a:fld>
            <a:endParaRPr lang="cs-CZ"/>
          </a:p>
        </p:txBody>
      </p:sp>
    </p:spTree>
    <p:extLst>
      <p:ext uri="{BB962C8B-B14F-4D97-AF65-F5344CB8AC3E}">
        <p14:creationId xmlns:p14="http://schemas.microsoft.com/office/powerpoint/2010/main" val="25184308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44</a:t>
            </a:fld>
            <a:endParaRPr lang="cs-CZ"/>
          </a:p>
        </p:txBody>
      </p:sp>
    </p:spTree>
    <p:extLst>
      <p:ext uri="{BB962C8B-B14F-4D97-AF65-F5344CB8AC3E}">
        <p14:creationId xmlns:p14="http://schemas.microsoft.com/office/powerpoint/2010/main" val="14515037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sz="1050" b="false"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46</a:t>
            </a:fld>
            <a:endParaRPr lang="cs-CZ"/>
          </a:p>
        </p:txBody>
      </p:sp>
    </p:spTree>
    <p:extLst>
      <p:ext uri="{BB962C8B-B14F-4D97-AF65-F5344CB8AC3E}">
        <p14:creationId xmlns:p14="http://schemas.microsoft.com/office/powerpoint/2010/main" val="2488440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solidFill>
                  <a:prstClr val="black"/>
                </a:solidFill>
              </a:rPr>
              <a:pPr/>
              <a:t>3</a:t>
            </a:fld>
            <a:endParaRPr lang="cs-CZ" dirty="false">
              <a:solidFill>
                <a:prstClr val="black"/>
              </a:solidFill>
            </a:endParaRPr>
          </a:p>
        </p:txBody>
      </p:sp>
    </p:spTree>
    <p:extLst>
      <p:ext uri="{BB962C8B-B14F-4D97-AF65-F5344CB8AC3E}">
        <p14:creationId xmlns:p14="http://schemas.microsoft.com/office/powerpoint/2010/main" val="3922269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solidFill>
                  <a:prstClr val="black"/>
                </a:solidFill>
              </a:rPr>
              <a:pPr/>
              <a:t>50</a:t>
            </a:fld>
            <a:endParaRPr lang="cs-CZ" dirty="false">
              <a:solidFill>
                <a:prstClr val="black"/>
              </a:solidFill>
            </a:endParaRPr>
          </a:p>
        </p:txBody>
      </p:sp>
    </p:spTree>
    <p:extLst>
      <p:ext uri="{BB962C8B-B14F-4D97-AF65-F5344CB8AC3E}">
        <p14:creationId xmlns:p14="http://schemas.microsoft.com/office/powerpoint/2010/main" val="17702512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51</a:t>
            </a:fld>
            <a:endParaRPr lang="cs-CZ" dirty="false"/>
          </a:p>
        </p:txBody>
      </p:sp>
    </p:spTree>
    <p:extLst>
      <p:ext uri="{BB962C8B-B14F-4D97-AF65-F5344CB8AC3E}">
        <p14:creationId xmlns:p14="http://schemas.microsoft.com/office/powerpoint/2010/main" val="38097956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solidFill>
                  <a:prstClr val="black"/>
                </a:solidFill>
              </a:rPr>
              <a:pPr/>
              <a:t>52</a:t>
            </a:fld>
            <a:endParaRPr lang="cs-CZ">
              <a:solidFill>
                <a:prstClr val="black"/>
              </a:solidFill>
            </a:endParaRPr>
          </a:p>
        </p:txBody>
      </p:sp>
    </p:spTree>
    <p:extLst>
      <p:ext uri="{BB962C8B-B14F-4D97-AF65-F5344CB8AC3E}">
        <p14:creationId xmlns:p14="http://schemas.microsoft.com/office/powerpoint/2010/main" val="39222697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64</a:t>
            </a:fld>
            <a:endParaRPr lang="cs-CZ" dirty="false"/>
          </a:p>
        </p:txBody>
      </p:sp>
    </p:spTree>
    <p:extLst>
      <p:ext uri="{BB962C8B-B14F-4D97-AF65-F5344CB8AC3E}">
        <p14:creationId xmlns:p14="http://schemas.microsoft.com/office/powerpoint/2010/main" val="1956902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fld id="{2851004C-02AA-484A-9004-C9B8E98E9294}" type="slidenum">
              <a:rPr kumimoji="false" lang="cs-CZ" sz="1200" b="false" i="false" u="none" strike="noStrike" kern="1200" cap="none" spc="0" normalizeH="false" baseline="0" noProof="false" smtClean="false">
                <a:ln>
                  <a:noFill/>
                </a:ln>
                <a:solidFill>
                  <a:prstClr val="black"/>
                </a:solidFill>
                <a:effectLst/>
                <a:uLnTx/>
                <a:uFillTx/>
                <a:latin typeface="Calibri"/>
                <a:ea typeface="+mn-ea"/>
                <a:cs typeface="+mn-cs"/>
              </a:rPr>
              <a:pPr marL="0" marR="0" lvl="0" indent="0" algn="r" defTabSz="914400" rtl="false" eaLnBrk="true" fontAlgn="auto" latinLnBrk="false" hangingPunct="true">
                <a:lnSpc>
                  <a:spcPct val="100000"/>
                </a:lnSpc>
                <a:spcBef>
                  <a:spcPts val="0"/>
                </a:spcBef>
                <a:spcAft>
                  <a:spcPts val="0"/>
                </a:spcAft>
                <a:buClrTx/>
                <a:buSzTx/>
                <a:buFontTx/>
                <a:buNone/>
                <a:tabLst/>
                <a:defRPr/>
              </a:pPr>
              <a:t>65</a:t>
            </a:fld>
            <a:endParaRPr kumimoji="false" lang="cs-CZ" sz="1200" b="false" i="false" u="none" strike="noStrike" kern="1200" cap="none" spc="0" normalizeH="false" baseline="0" noProof="false" dirty="false">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14565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indent="0">
              <a:buNone/>
            </a:pPr>
            <a:endParaRPr lang="cs-CZ" dirty="false"/>
          </a:p>
        </p:txBody>
      </p:sp>
      <p:sp>
        <p:nvSpPr>
          <p:cNvPr id="4" name="Zástupný symbol pro číslo snímku 3"/>
          <p:cNvSpPr>
            <a:spLocks noGrp="true"/>
          </p:cNvSpPr>
          <p:nvPr>
            <p:ph type="sldNum" sz="quarter" idx="5"/>
          </p:nvPr>
        </p:nvSpPr>
        <p:spPr/>
        <p:txBody>
          <a:bodyPr/>
          <a:lstStyle/>
          <a:p>
            <a:fld id="{2851004C-02AA-484A-9004-C9B8E98E9294}" type="slidenum">
              <a:rPr lang="cs-CZ" smtClean="false"/>
              <a:t>73</a:t>
            </a:fld>
            <a:endParaRPr lang="cs-CZ"/>
          </a:p>
        </p:txBody>
      </p:sp>
    </p:spTree>
    <p:extLst>
      <p:ext uri="{BB962C8B-B14F-4D97-AF65-F5344CB8AC3E}">
        <p14:creationId xmlns:p14="http://schemas.microsoft.com/office/powerpoint/2010/main" val="31814073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spcBef>
                <a:spcPts val="300"/>
              </a:spcBef>
            </a:pPr>
            <a:endParaRPr lang="cs-CZ" dirty="false"/>
          </a:p>
        </p:txBody>
      </p:sp>
      <p:sp>
        <p:nvSpPr>
          <p:cNvPr id="4" name="Zástupný symbol pro číslo snímku 3"/>
          <p:cNvSpPr>
            <a:spLocks noGrp="true"/>
          </p:cNvSpPr>
          <p:nvPr>
            <p:ph type="sldNum" sz="quarter" idx="5"/>
          </p:nvPr>
        </p:nvSpPr>
        <p:spPr/>
        <p:txBody>
          <a:bodyPr/>
          <a:lstStyle/>
          <a:p>
            <a:fld id="{2851004C-02AA-484A-9004-C9B8E98E9294}" type="slidenum">
              <a:rPr lang="cs-CZ" smtClean="false"/>
              <a:t>74</a:t>
            </a:fld>
            <a:endParaRPr lang="cs-CZ"/>
          </a:p>
        </p:txBody>
      </p:sp>
    </p:spTree>
    <p:extLst>
      <p:ext uri="{BB962C8B-B14F-4D97-AF65-F5344CB8AC3E}">
        <p14:creationId xmlns:p14="http://schemas.microsoft.com/office/powerpoint/2010/main" val="2054691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spcBef>
                <a:spcPts val="300"/>
              </a:spcBef>
            </a:pPr>
            <a:endParaRPr lang="cs-CZ" dirty="false"/>
          </a:p>
        </p:txBody>
      </p:sp>
      <p:sp>
        <p:nvSpPr>
          <p:cNvPr id="4" name="Zástupný symbol pro číslo snímku 3"/>
          <p:cNvSpPr>
            <a:spLocks noGrp="true"/>
          </p:cNvSpPr>
          <p:nvPr>
            <p:ph type="sldNum" sz="quarter" idx="5"/>
          </p:nvPr>
        </p:nvSpPr>
        <p:spPr/>
        <p:txBody>
          <a:bodyPr/>
          <a:lstStyle/>
          <a:p>
            <a:fld id="{2851004C-02AA-484A-9004-C9B8E98E9294}" type="slidenum">
              <a:rPr lang="cs-CZ" smtClean="false"/>
              <a:t>75</a:t>
            </a:fld>
            <a:endParaRPr lang="cs-CZ"/>
          </a:p>
        </p:txBody>
      </p:sp>
    </p:spTree>
    <p:extLst>
      <p:ext uri="{BB962C8B-B14F-4D97-AF65-F5344CB8AC3E}">
        <p14:creationId xmlns:p14="http://schemas.microsoft.com/office/powerpoint/2010/main" val="31951615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76</a:t>
            </a:fld>
            <a:endParaRPr lang="cs-CZ"/>
          </a:p>
        </p:txBody>
      </p:sp>
    </p:spTree>
    <p:extLst>
      <p:ext uri="{BB962C8B-B14F-4D97-AF65-F5344CB8AC3E}">
        <p14:creationId xmlns:p14="http://schemas.microsoft.com/office/powerpoint/2010/main" val="3581187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4</a:t>
            </a:fld>
            <a:endParaRPr lang="cs-CZ" dirty="false"/>
          </a:p>
        </p:txBody>
      </p:sp>
    </p:spTree>
    <p:extLst>
      <p:ext uri="{BB962C8B-B14F-4D97-AF65-F5344CB8AC3E}">
        <p14:creationId xmlns:p14="http://schemas.microsoft.com/office/powerpoint/2010/main" val="3809795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5</a:t>
            </a:fld>
            <a:endParaRPr lang="cs-CZ" dirty="false"/>
          </a:p>
        </p:txBody>
      </p:sp>
    </p:spTree>
    <p:extLst>
      <p:ext uri="{BB962C8B-B14F-4D97-AF65-F5344CB8AC3E}">
        <p14:creationId xmlns:p14="http://schemas.microsoft.com/office/powerpoint/2010/main" val="3809795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8</a:t>
            </a:fld>
            <a:endParaRPr lang="cs-CZ" dirty="false"/>
          </a:p>
        </p:txBody>
      </p:sp>
    </p:spTree>
    <p:extLst>
      <p:ext uri="{BB962C8B-B14F-4D97-AF65-F5344CB8AC3E}">
        <p14:creationId xmlns:p14="http://schemas.microsoft.com/office/powerpoint/2010/main" val="3809795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endParaRPr lang="cs-CZ" sz="1200"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10</a:t>
            </a:fld>
            <a:endParaRPr lang="cs-CZ"/>
          </a:p>
        </p:txBody>
      </p:sp>
    </p:spTree>
    <p:extLst>
      <p:ext uri="{BB962C8B-B14F-4D97-AF65-F5344CB8AC3E}">
        <p14:creationId xmlns:p14="http://schemas.microsoft.com/office/powerpoint/2010/main" val="1284407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b="true"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11</a:t>
            </a:fld>
            <a:endParaRPr lang="cs-CZ"/>
          </a:p>
        </p:txBody>
      </p:sp>
    </p:spTree>
    <p:extLst>
      <p:ext uri="{BB962C8B-B14F-4D97-AF65-F5344CB8AC3E}">
        <p14:creationId xmlns:p14="http://schemas.microsoft.com/office/powerpoint/2010/main" val="3492684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12</a:t>
            </a:fld>
            <a:endParaRPr lang="cs-CZ"/>
          </a:p>
        </p:txBody>
      </p:sp>
    </p:spTree>
    <p:extLst>
      <p:ext uri="{BB962C8B-B14F-4D97-AF65-F5344CB8AC3E}">
        <p14:creationId xmlns:p14="http://schemas.microsoft.com/office/powerpoint/2010/main" val="2202974511"/>
      </p:ext>
    </p:extLst>
  </p:cSld>
  <p:clrMapOvr>
    <a:masterClrMapping/>
  </p:clrMapOvr>
</p:notes>
</file>

<file path=ppt/slideLayouts/_rels/slideLayout1.xml.rels><?xml version="1.0" encoding="UTF-8" standalone="yes"?>
<Relationships xmlns="http://schemas.openxmlformats.org/package/2006/relationships">
    <Relationship Target="../media/image1.png" Type="http://schemas.openxmlformats.org/officeDocument/2006/relationships/image" Id="rId2"/>
    <Relationship Target="../slideMasters/slideMaster1.xml" Type="http://schemas.openxmlformats.org/officeDocument/2006/relationships/slideMaster" Id="rId1"/>
</Relationships>

</file>

<file path=ppt/slideLayouts/_rels/slideLayout10.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11.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12.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13.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14.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15.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16.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17.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18.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19.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2.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20.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21.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3.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4.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5.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6.xml.rels><?xml version="1.0" encoding="UTF-8" standalone="yes"?>
<Relationships xmlns="http://schemas.openxmlformats.org/package/2006/relationships">
    <Relationship Target="../media/image2.jpeg" Type="http://schemas.openxmlformats.org/officeDocument/2006/relationships/image" Id="rId2"/>
    <Relationship Target="../slideMasters/slideMaster1.xml" Type="http://schemas.openxmlformats.org/officeDocument/2006/relationships/slideMaster" Id="rId1"/>
</Relationships>

</file>

<file path=ppt/slideLayouts/_rels/slideLayout7.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8.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9.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slideLayout1.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Úvodní snímek">
    <p:spTree>
      <p:nvGrpSpPr>
        <p:cNvPr id="1" name=""/>
        <p:cNvGrpSpPr/>
        <p:nvPr/>
      </p:nvGrpSpPr>
      <p:grpSpPr>
        <a:xfrm>
          <a:off x="0" y="0"/>
          <a:ext cx="0" cy="0"/>
          <a:chOff x="0" y="0"/>
          <a:chExt cx="0" cy="0"/>
        </a:xfrm>
      </p:grpSpPr>
      <p:sp>
        <p:nvSpPr>
          <p:cNvPr id="6" name="Zástupný symbol pro datum 5"/>
          <p:cNvSpPr>
            <a:spLocks noGrp="true"/>
          </p:cNvSpPr>
          <p:nvPr>
            <p:ph type="dt" sz="half" idx="10"/>
          </p:nvPr>
        </p:nvSpPr>
        <p:spPr/>
        <p:txBody>
          <a:bodyPr/>
          <a:lstStyle/>
          <a:p>
            <a:endParaRPr lang="cs-CZ" dirty="false"/>
          </a:p>
        </p:txBody>
      </p:sp>
      <p:sp>
        <p:nvSpPr>
          <p:cNvPr id="7" name="Zástupný symbol pro zápatí 6"/>
          <p:cNvSpPr>
            <a:spLocks noGrp="true"/>
          </p:cNvSpPr>
          <p:nvPr>
            <p:ph type="ftr" sz="quarter" idx="11"/>
          </p:nvPr>
        </p:nvSpPr>
        <p:spPr/>
        <p:txBody>
          <a:bodyPr/>
          <a:lstStyle/>
          <a:p>
            <a:endParaRPr lang="cs-CZ" dirty="false"/>
          </a:p>
        </p:txBody>
      </p:sp>
      <p:sp>
        <p:nvSpPr>
          <p:cNvPr id="8" name="Zástupný symbol pro číslo snímku 7"/>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10" name="Obdélník 9"/>
          <p:cNvSpPr/>
          <p:nvPr userDrawn="true"/>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1" name="Nadpis 10"/>
          <p:cNvSpPr>
            <a:spLocks noGrp="true"/>
          </p:cNvSpPr>
          <p:nvPr>
            <p:ph type="title"/>
          </p:nvPr>
        </p:nvSpPr>
        <p:spPr>
          <a:xfrm>
            <a:off x="1512000" y="2610000"/>
            <a:ext cx="7272000" cy="1224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13" name="Zástupný symbol pro text 12"/>
          <p:cNvSpPr>
            <a:spLocks noGrp="true"/>
          </p:cNvSpPr>
          <p:nvPr>
            <p:ph type="body" sz="quarter" idx="13" hasCustomPrompt="true"/>
          </p:nvPr>
        </p:nvSpPr>
        <p:spPr>
          <a:xfrm>
            <a:off x="1511299" y="40896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jméno</a:t>
            </a:r>
          </a:p>
        </p:txBody>
      </p:sp>
      <p:sp>
        <p:nvSpPr>
          <p:cNvPr id="15" name="Zástupný symbol pro text 14"/>
          <p:cNvSpPr>
            <a:spLocks noGrp="true"/>
          </p:cNvSpPr>
          <p:nvPr>
            <p:ph type="body" sz="quarter" idx="14" hasCustomPrompt="true"/>
          </p:nvPr>
        </p:nvSpPr>
        <p:spPr>
          <a:xfrm>
            <a:off x="1512000" y="48852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datum a místo</a:t>
            </a:r>
          </a:p>
        </p:txBody>
      </p:sp>
      <p:sp>
        <p:nvSpPr>
          <p:cNvPr id="5"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a:t>Kliknutím na ikonu přidáte obrázek.</a:t>
            </a:r>
            <a:endParaRPr lang="cs-CZ" dirty="false"/>
          </a:p>
        </p:txBody>
      </p:sp>
      <p:sp>
        <p:nvSpPr>
          <p:cNvPr id="14" name="Zástupný symbol pro obrázek 4"/>
          <p:cNvSpPr>
            <a:spLocks noGrp="true" noChangeAspect="true"/>
          </p:cNvSpPr>
          <p:nvPr>
            <p:ph type="pic" sz="quarter" idx="16"/>
          </p:nvPr>
        </p:nvSpPr>
        <p:spPr>
          <a:xfrm>
            <a:off x="846000" y="4089600"/>
            <a:ext cx="540000" cy="540000"/>
          </a:xfrm>
        </p:spPr>
        <p:txBody>
          <a:bodyPr wrap="none" anchor="ctr" anchorCtr="true"/>
          <a:lstStyle>
            <a:lvl1pPr marL="0" indent="0">
              <a:buFontTx/>
              <a:buNone/>
              <a:defRPr sz="600"/>
            </a:lvl1pPr>
          </a:lstStyle>
          <a:p>
            <a:r>
              <a:rPr lang="cs-CZ"/>
              <a:t>Kliknutím na ikonu přidáte obrázek.</a:t>
            </a:r>
            <a:endParaRPr lang="cs-CZ" dirty="false"/>
          </a:p>
        </p:txBody>
      </p:sp>
      <p:sp>
        <p:nvSpPr>
          <p:cNvPr id="16" name="Zástupný symbol pro obrázek 4"/>
          <p:cNvSpPr>
            <a:spLocks noGrp="true" noChangeAspect="true"/>
          </p:cNvSpPr>
          <p:nvPr>
            <p:ph type="pic" sz="quarter" idx="17"/>
          </p:nvPr>
        </p:nvSpPr>
        <p:spPr>
          <a:xfrm>
            <a:off x="846000" y="4885200"/>
            <a:ext cx="540000" cy="540000"/>
          </a:xfrm>
        </p:spPr>
        <p:txBody>
          <a:bodyPr wrap="none" anchor="ctr" anchorCtr="true"/>
          <a:lstStyle>
            <a:lvl1pPr marL="0" indent="0">
              <a:buFontTx/>
              <a:buNone/>
              <a:defRPr sz="600"/>
            </a:lvl1pPr>
          </a:lstStyle>
          <a:p>
            <a:r>
              <a:rPr lang="cs-CZ"/>
              <a:t>Kliknutím na ikonu přidáte obrázek.</a:t>
            </a:r>
            <a:endParaRPr lang="cs-CZ" dirty="false"/>
          </a:p>
        </p:txBody>
      </p:sp>
      <p:sp>
        <p:nvSpPr>
          <p:cNvPr id="20" name="Obdélník 19"/>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pic>
        <p:nvPicPr>
          <p:cNvPr id="2" name="Obrázek 1"/>
          <p:cNvPicPr>
            <a:picLocks noChangeAspect="true"/>
          </p:cNvPicPr>
          <p:nvPr userDrawn="true"/>
        </p:nvPicPr>
        <p:blipFill>
          <a:blip cstate="print" r:embed="rId2">
            <a:extLst>
              <a:ext uri="{28A0092B-C50C-407E-A947-70E740481C1C}">
                <a14:useLocalDpi xmlns:a14="http://schemas.microsoft.com/office/drawing/2010/main" val="0"/>
              </a:ext>
            </a:extLst>
          </a:blip>
          <a:srcRect/>
          <a:stretch/>
        </p:blipFill>
        <p:spPr>
          <a:xfrm>
            <a:off x="331162" y="260648"/>
            <a:ext cx="2649675" cy="792956"/>
          </a:xfrm>
          <a:prstGeom prst="rect">
            <a:avLst/>
          </a:prstGeom>
        </p:spPr>
      </p:pic>
      <p:sp>
        <p:nvSpPr>
          <p:cNvPr id="9" name="Text Box 2">
            <a:extLst>
              <a:ext uri="{FF2B5EF4-FFF2-40B4-BE49-F238E27FC236}">
                <a16:creationId xmlns:a16="http://schemas.microsoft.com/office/drawing/2014/main" id="{EA794073-6EBC-4E80-BAF9-686DF825B211}"/>
              </a:ext>
            </a:extLst>
          </p:cNvPr>
          <p:cNvSpPr txBox="true">
            <a:spLocks noChangeArrowheads="true"/>
          </p:cNvSpPr>
          <p:nvPr userDrawn="true"/>
        </p:nvSpPr>
        <p:spPr bwMode="auto">
          <a:xfrm>
            <a:off x="4012457" y="595991"/>
            <a:ext cx="4770842" cy="481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algn="ctr" w="25400">
                <a:solidFill>
                  <a:srgbClr val="000000"/>
                </a:solidFill>
                <a:miter lim="800000"/>
                <a:headEnd/>
                <a:tailEnd/>
              </a14:hiddenLine>
            </a:ext>
            <a:ext uri="{AF507438-7753-43E0-B8FC-AC1667EBCBE1}">
              <a14:hiddenEffects xmlns:a14="http://schemas.microsoft.com/office/drawing/2010/main">
                <a:effectLst>
                  <a:outerShdw algn="ctr" dir="2700000" dist="35921" rotWithShape="0">
                    <a:srgbClr val="000000"/>
                  </a:outerShdw>
                </a:effectLst>
              </a14:hiddenEffects>
            </a:ext>
          </a:extLst>
        </p:spPr>
        <p:txBody>
          <a:bodyPr vert="horz" wrap="square" lIns="36576" tIns="36576" rIns="36576" bIns="36576" numCol="1" anchor="t" anchorCtr="false" compatLnSpc="true">
            <a:prstTxWarp prst="textNoShape">
              <a:avLst/>
            </a:prstTxWarp>
          </a:bodyPr>
          <a:lstStyle/>
          <a:p>
            <a:pPr marL="0" marR="0" lvl="0" indent="0" algn="r" defTabSz="914400" rtl="false" eaLnBrk="false" fontAlgn="base" latinLnBrk="false" hangingPunct="false">
              <a:lnSpc>
                <a:spcPct val="100000"/>
              </a:lnSpc>
              <a:spcBef>
                <a:spcPct val="0"/>
              </a:spcBef>
              <a:spcAft>
                <a:spcPct val="0"/>
              </a:spcAft>
              <a:buClrTx/>
              <a:buSzTx/>
              <a:buFontTx/>
              <a:buNone/>
              <a:tabLst/>
            </a:pPr>
            <a:r>
              <a:rPr kumimoji="false" lang="cs-CZ" altLang="cs-CZ" sz="1800" b="false" i="false" u="none" strike="noStrike" cap="none" normalizeH="false" baseline="0" dirty="false">
                <a:ln>
                  <a:noFill/>
                </a:ln>
                <a:solidFill>
                  <a:srgbClr val="FFFFFF"/>
                </a:solidFill>
                <a:effectLst/>
                <a:latin typeface="Trebuchet MS" panose="020B0603020202020204" pitchFamily="34" charset="0"/>
              </a:rPr>
              <a:t>Operační program </a:t>
            </a:r>
            <a:r>
              <a:rPr kumimoji="false" lang="cs-CZ" altLang="cs-CZ" sz="1800" b="true" i="false" u="none" strike="noStrike" cap="none" normalizeH="false" baseline="0" dirty="false">
                <a:ln>
                  <a:noFill/>
                </a:ln>
                <a:solidFill>
                  <a:srgbClr val="5FBBF5"/>
                </a:solidFill>
                <a:effectLst/>
                <a:latin typeface="Trebuchet MS" panose="020B0603020202020204" pitchFamily="34" charset="0"/>
              </a:rPr>
              <a:t>Zaměstnanost plus</a:t>
            </a:r>
            <a:endParaRPr kumimoji="false" lang="cs-CZ" altLang="cs-CZ" sz="2400" b="true" i="false" u="none" strike="noStrike" cap="none" normalizeH="false" baseline="0" dirty="false">
              <a:ln>
                <a:noFill/>
              </a:ln>
              <a:solidFill>
                <a:schemeClr val="tx1"/>
              </a:solidFill>
              <a:effectLst/>
              <a:latin typeface="Arial" panose="020B0604020202020204" pitchFamily="34" charset="0"/>
            </a:endParaRPr>
          </a:p>
        </p:txBody>
      </p:sp>
      <p:cxnSp>
        <p:nvCxnSpPr>
          <p:cNvPr id="18" name="Přímá spojnice 17"/>
          <p:cNvCxnSpPr>
            <a:cxnSpLocks/>
          </p:cNvCxnSpPr>
          <p:nvPr userDrawn="true"/>
        </p:nvCxnSpPr>
        <p:spPr>
          <a:xfrm flipV="true">
            <a:off x="378869" y="1129768"/>
            <a:ext cx="8280920" cy="1285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E3BF7380-7E68-4D81-99BF-138B5C97049D}"/>
              </a:ext>
            </a:extLst>
          </p:cNvPr>
          <p:cNvCxnSpPr>
            <a:cxnSpLocks/>
          </p:cNvCxnSpPr>
          <p:nvPr userDrawn="true"/>
        </p:nvCxnSpPr>
        <p:spPr>
          <a:xfrm>
            <a:off x="6774150" y="1119982"/>
            <a:ext cx="19576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818149"/>
      </p:ext>
    </p:extLst>
  </p:cSld>
  <p:clrMapOvr>
    <a:masterClrMapping/>
  </p:clrMapOvr>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10.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text 5"/>
          <p:cNvSpPr>
            <a:spLocks noGrp="true"/>
          </p:cNvSpPr>
          <p:nvPr>
            <p:ph type="body" sz="quarter" idx="13"/>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8" name="Zástupný symbol pro text 5"/>
          <p:cNvSpPr>
            <a:spLocks noGrp="true"/>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11.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title" preserve="true">
  <p:cSld name="Úvodní snímek">
    <p:spTree>
      <p:nvGrpSpPr>
        <p:cNvPr id="1" name=""/>
        <p:cNvGrpSpPr/>
        <p:nvPr/>
      </p:nvGrpSpPr>
      <p:grpSpPr>
        <a:xfrm>
          <a:off x="0" y="0"/>
          <a:ext cx="0" cy="0"/>
          <a:chOff x="0" y="0"/>
          <a:chExt cx="0" cy="0"/>
        </a:xfrm>
      </p:grpSpPr>
      <p:sp>
        <p:nvSpPr>
          <p:cNvPr id="2" name="Nadpis 1"/>
          <p:cNvSpPr>
            <a:spLocks noGrp="true"/>
          </p:cNvSpPr>
          <p:nvPr>
            <p:ph type="ctrTitle"/>
          </p:nvPr>
        </p:nvSpPr>
        <p:spPr>
          <a:xfrm>
            <a:off x="685800" y="2130425"/>
            <a:ext cx="7772400" cy="1470025"/>
          </a:xfrm>
        </p:spPr>
        <p:txBody>
          <a:bodyPr/>
          <a:lstStyle/>
          <a:p>
            <a:r>
              <a:rPr lang="cs-CZ"/>
              <a:t>Kliknutím lze upravit styl.</a:t>
            </a:r>
          </a:p>
        </p:txBody>
      </p:sp>
      <p:sp>
        <p:nvSpPr>
          <p:cNvPr id="3" name="Podnadpis 2"/>
          <p:cNvSpPr>
            <a:spLocks noGrp="true"/>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true"/>
          </p:cNvSpPr>
          <p:nvPr>
            <p:ph type="dt" sz="half" idx="10"/>
          </p:nvPr>
        </p:nvSpPr>
        <p:spPr/>
        <p:txBody>
          <a:bodyPr/>
          <a:lstStyle/>
          <a:p>
            <a:fld id="{CBA64D6F-5904-4832-B4E0-E4C7FC6CC42B}" type="datetime1">
              <a:rPr lang="cs-CZ" smtClean="false"/>
              <a:t>12.05.2025</a:t>
            </a:fld>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EF29956C-866F-4493-8F9C-A5006B7E37B2}" type="slidenum">
              <a:rPr lang="cs-CZ" smtClean="false"/>
              <a:t>‹#›</a:t>
            </a:fld>
            <a:endParaRPr lang="cs-CZ" dirty="false"/>
          </a:p>
        </p:txBody>
      </p:sp>
    </p:spTree>
    <p:extLst>
      <p:ext uri="{BB962C8B-B14F-4D97-AF65-F5344CB8AC3E}">
        <p14:creationId xmlns:p14="http://schemas.microsoft.com/office/powerpoint/2010/main" val="2161846668"/>
      </p:ext>
    </p:extLst>
  </p:cSld>
  <p:clrMapOvr>
    <a:masterClrMapping/>
  </p:clrMapOvr>
</p:sldLayout>
</file>

<file path=ppt/slideLayouts/slideLayout12.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Nadpis a obsah">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true"/>
          </p:cNvSpPr>
          <p:nvPr>
            <p:ph type="dt" sz="half" idx="10"/>
          </p:nvPr>
        </p:nvSpPr>
        <p:spPr/>
        <p:txBody>
          <a:bodyPr/>
          <a:lstStyle/>
          <a:p>
            <a:fld id="{C5FDC6AC-6B8A-4AFD-AD58-6075A96295FA}" type="datetime1">
              <a:rPr lang="cs-CZ" smtClean="false"/>
              <a:t>12.05.2025</a:t>
            </a:fld>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EF29956C-866F-4493-8F9C-A5006B7E37B2}" type="slidenum">
              <a:rPr lang="cs-CZ" smtClean="false"/>
              <a:t>‹#›</a:t>
            </a:fld>
            <a:endParaRPr lang="cs-CZ" dirty="false"/>
          </a:p>
        </p:txBody>
      </p:sp>
    </p:spTree>
    <p:extLst>
      <p:ext uri="{BB962C8B-B14F-4D97-AF65-F5344CB8AC3E}">
        <p14:creationId xmlns:p14="http://schemas.microsoft.com/office/powerpoint/2010/main" val="1382608204"/>
      </p:ext>
    </p:extLst>
  </p:cSld>
  <p:clrMapOvr>
    <a:masterClrMapping/>
  </p:clrMapOvr>
</p:sldLayout>
</file>

<file path=ppt/slideLayouts/slideLayout13.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secHead" preserve="true">
  <p:cSld name="Záhlaví části">
    <p:spTree>
      <p:nvGrpSpPr>
        <p:cNvPr id="1" name=""/>
        <p:cNvGrpSpPr/>
        <p:nvPr/>
      </p:nvGrpSpPr>
      <p:grpSpPr>
        <a:xfrm>
          <a:off x="0" y="0"/>
          <a:ext cx="0" cy="0"/>
          <a:chOff x="0" y="0"/>
          <a:chExt cx="0" cy="0"/>
        </a:xfrm>
      </p:grpSpPr>
      <p:sp>
        <p:nvSpPr>
          <p:cNvPr id="2" name="Nadpis 1"/>
          <p:cNvSpPr>
            <a:spLocks noGrp="true"/>
          </p:cNvSpPr>
          <p:nvPr>
            <p:ph type="title"/>
          </p:nvPr>
        </p:nvSpPr>
        <p:spPr>
          <a:xfrm>
            <a:off x="722313" y="4406900"/>
            <a:ext cx="7772400" cy="1362075"/>
          </a:xfrm>
        </p:spPr>
        <p:txBody>
          <a:bodyPr anchor="t"/>
          <a:lstStyle>
            <a:lvl1pPr algn="l">
              <a:defRPr sz="4000" b="true" cap="all"/>
            </a:lvl1pPr>
          </a:lstStyle>
          <a:p>
            <a:r>
              <a:rPr lang="cs-CZ"/>
              <a:t>Kliknutím lze upravit styl.</a:t>
            </a:r>
          </a:p>
        </p:txBody>
      </p:sp>
      <p:sp>
        <p:nvSpPr>
          <p:cNvPr id="3" name="Zástupný symbol pro text 2"/>
          <p:cNvSpPr>
            <a:spLocks noGrp="true"/>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true"/>
          </p:cNvSpPr>
          <p:nvPr>
            <p:ph type="dt" sz="half" idx="10"/>
          </p:nvPr>
        </p:nvSpPr>
        <p:spPr/>
        <p:txBody>
          <a:bodyPr/>
          <a:lstStyle/>
          <a:p>
            <a:fld id="{C96B7CAC-48C8-4912-8AD9-A0C0A0D9EF4E}" type="datetime1">
              <a:rPr lang="cs-CZ" smtClean="false"/>
              <a:t>12.05.2025</a:t>
            </a:fld>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EF29956C-866F-4493-8F9C-A5006B7E37B2}" type="slidenum">
              <a:rPr lang="cs-CZ" smtClean="false"/>
              <a:t>‹#›</a:t>
            </a:fld>
            <a:endParaRPr lang="cs-CZ" dirty="false"/>
          </a:p>
        </p:txBody>
      </p:sp>
    </p:spTree>
    <p:extLst>
      <p:ext uri="{BB962C8B-B14F-4D97-AF65-F5344CB8AC3E}">
        <p14:creationId xmlns:p14="http://schemas.microsoft.com/office/powerpoint/2010/main" val="4021720690"/>
      </p:ext>
    </p:extLst>
  </p:cSld>
  <p:clrMapOvr>
    <a:masterClrMapping/>
  </p:clrMapOvr>
</p:sldLayout>
</file>

<file path=ppt/slideLayouts/slideLayout14.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twoObj" preserve="true">
  <p:cSld name="Dva obsah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true"/>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0"/>
          </p:nvPr>
        </p:nvSpPr>
        <p:spPr/>
        <p:txBody>
          <a:bodyPr/>
          <a:lstStyle/>
          <a:p>
            <a:fld id="{0FC127D8-6E1D-4B26-9FFB-B3985157E8F2}" type="datetime1">
              <a:rPr lang="cs-CZ" smtClean="false"/>
              <a:t>12.05.2025</a:t>
            </a:fld>
            <a:endParaRPr lang="cs-CZ" dirty="false"/>
          </a:p>
        </p:txBody>
      </p:sp>
      <p:sp>
        <p:nvSpPr>
          <p:cNvPr id="6" name="Zástupný symbol pro zápatí 5"/>
          <p:cNvSpPr>
            <a:spLocks noGrp="true"/>
          </p:cNvSpPr>
          <p:nvPr>
            <p:ph type="ftr" sz="quarter" idx="11"/>
          </p:nvPr>
        </p:nvSpPr>
        <p:spPr/>
        <p:txBody>
          <a:bodyPr/>
          <a:lstStyle/>
          <a:p>
            <a:endParaRPr lang="cs-CZ" dirty="false"/>
          </a:p>
        </p:txBody>
      </p:sp>
      <p:sp>
        <p:nvSpPr>
          <p:cNvPr id="7" name="Zástupný symbol pro číslo snímku 6"/>
          <p:cNvSpPr>
            <a:spLocks noGrp="true"/>
          </p:cNvSpPr>
          <p:nvPr>
            <p:ph type="sldNum" sz="quarter" idx="12"/>
          </p:nvPr>
        </p:nvSpPr>
        <p:spPr/>
        <p:txBody>
          <a:bodyPr/>
          <a:lstStyle/>
          <a:p>
            <a:fld id="{EF29956C-866F-4493-8F9C-A5006B7E37B2}" type="slidenum">
              <a:rPr lang="cs-CZ" smtClean="false"/>
              <a:t>‹#›</a:t>
            </a:fld>
            <a:endParaRPr lang="cs-CZ" dirty="false"/>
          </a:p>
        </p:txBody>
      </p:sp>
    </p:spTree>
    <p:extLst>
      <p:ext uri="{BB962C8B-B14F-4D97-AF65-F5344CB8AC3E}">
        <p14:creationId xmlns:p14="http://schemas.microsoft.com/office/powerpoint/2010/main" val="3099825703"/>
      </p:ext>
    </p:extLst>
  </p:cSld>
  <p:clrMapOvr>
    <a:masterClrMapping/>
  </p:clrMapOvr>
</p:sldLayout>
</file>

<file path=ppt/slideLayouts/slideLayout15.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twoTxTwoObj" preserve="true">
  <p:cSld name="Porovnání">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lvl1pPr>
              <a:defRPr/>
            </a:lvl1pPr>
          </a:lstStyle>
          <a:p>
            <a:r>
              <a:rPr lang="cs-CZ"/>
              <a:t>Kliknutím lze upravit styl.</a:t>
            </a:r>
          </a:p>
        </p:txBody>
      </p:sp>
      <p:sp>
        <p:nvSpPr>
          <p:cNvPr id="3" name="Zástupný symbol pro text 2"/>
          <p:cNvSpPr>
            <a:spLocks noGrp="true"/>
          </p:cNvSpPr>
          <p:nvPr>
            <p:ph type="body" idx="1"/>
          </p:nvPr>
        </p:nvSpPr>
        <p:spPr>
          <a:xfrm>
            <a:off x="457200" y="1535113"/>
            <a:ext cx="4040188" cy="639762"/>
          </a:xfrm>
        </p:spPr>
        <p:txBody>
          <a:bodyPr anchor="b"/>
          <a:lstStyle>
            <a:lvl1pPr marL="0" indent="0">
              <a:buNone/>
              <a:defRPr sz="2400" b="true"/>
            </a:lvl1pPr>
            <a:lvl2pPr marL="457200" indent="0">
              <a:buNone/>
              <a:defRPr sz="2000" b="true"/>
            </a:lvl2pPr>
            <a:lvl3pPr marL="914400" indent="0">
              <a:buNone/>
              <a:defRPr sz="1800" b="true"/>
            </a:lvl3pPr>
            <a:lvl4pPr marL="1371600" indent="0">
              <a:buNone/>
              <a:defRPr sz="1600" b="true"/>
            </a:lvl4pPr>
            <a:lvl5pPr marL="1828800" indent="0">
              <a:buNone/>
              <a:defRPr sz="1600" b="true"/>
            </a:lvl5pPr>
            <a:lvl6pPr marL="2286000" indent="0">
              <a:buNone/>
              <a:defRPr sz="1600" b="true"/>
            </a:lvl6pPr>
            <a:lvl7pPr marL="2743200" indent="0">
              <a:buNone/>
              <a:defRPr sz="1600" b="true"/>
            </a:lvl7pPr>
            <a:lvl8pPr marL="3200400" indent="0">
              <a:buNone/>
              <a:defRPr sz="1600" b="true"/>
            </a:lvl8pPr>
            <a:lvl9pPr marL="3657600" indent="0">
              <a:buNone/>
              <a:defRPr sz="1600" b="true"/>
            </a:lvl9pPr>
          </a:lstStyle>
          <a:p>
            <a:pPr lvl="0"/>
            <a:r>
              <a:rPr lang="cs-CZ"/>
              <a:t>Kliknutím lze upravit styly předlohy textu.</a:t>
            </a:r>
          </a:p>
        </p:txBody>
      </p:sp>
      <p:sp>
        <p:nvSpPr>
          <p:cNvPr id="4" name="Zástupný symbol pro obsah 3"/>
          <p:cNvSpPr>
            <a:spLocks noGrp="true"/>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true"/>
          </p:cNvSpPr>
          <p:nvPr>
            <p:ph type="body" sz="quarter" idx="3"/>
          </p:nvPr>
        </p:nvSpPr>
        <p:spPr>
          <a:xfrm>
            <a:off x="4645025" y="1535113"/>
            <a:ext cx="4041775" cy="639762"/>
          </a:xfrm>
        </p:spPr>
        <p:txBody>
          <a:bodyPr anchor="b"/>
          <a:lstStyle>
            <a:lvl1pPr marL="0" indent="0">
              <a:buNone/>
              <a:defRPr sz="2400" b="true"/>
            </a:lvl1pPr>
            <a:lvl2pPr marL="457200" indent="0">
              <a:buNone/>
              <a:defRPr sz="2000" b="true"/>
            </a:lvl2pPr>
            <a:lvl3pPr marL="914400" indent="0">
              <a:buNone/>
              <a:defRPr sz="1800" b="true"/>
            </a:lvl3pPr>
            <a:lvl4pPr marL="1371600" indent="0">
              <a:buNone/>
              <a:defRPr sz="1600" b="true"/>
            </a:lvl4pPr>
            <a:lvl5pPr marL="1828800" indent="0">
              <a:buNone/>
              <a:defRPr sz="1600" b="true"/>
            </a:lvl5pPr>
            <a:lvl6pPr marL="2286000" indent="0">
              <a:buNone/>
              <a:defRPr sz="1600" b="true"/>
            </a:lvl6pPr>
            <a:lvl7pPr marL="2743200" indent="0">
              <a:buNone/>
              <a:defRPr sz="1600" b="true"/>
            </a:lvl7pPr>
            <a:lvl8pPr marL="3200400" indent="0">
              <a:buNone/>
              <a:defRPr sz="1600" b="true"/>
            </a:lvl8pPr>
            <a:lvl9pPr marL="3657600" indent="0">
              <a:buNone/>
              <a:defRPr sz="1600" b="true"/>
            </a:lvl9pPr>
          </a:lstStyle>
          <a:p>
            <a:pPr lvl="0"/>
            <a:r>
              <a:rPr lang="cs-CZ"/>
              <a:t>Kliknutím lze upravit styly předlohy textu.</a:t>
            </a:r>
          </a:p>
        </p:txBody>
      </p:sp>
      <p:sp>
        <p:nvSpPr>
          <p:cNvPr id="6" name="Zástupný symbol pro obsah 5"/>
          <p:cNvSpPr>
            <a:spLocks noGrp="true"/>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true"/>
          </p:cNvSpPr>
          <p:nvPr>
            <p:ph type="dt" sz="half" idx="10"/>
          </p:nvPr>
        </p:nvSpPr>
        <p:spPr/>
        <p:txBody>
          <a:bodyPr/>
          <a:lstStyle/>
          <a:p>
            <a:fld id="{1CF4E4B5-4DA8-46C1-A44C-97A53636A267}" type="datetime1">
              <a:rPr lang="cs-CZ" smtClean="false"/>
              <a:t>12.05.2025</a:t>
            </a:fld>
            <a:endParaRPr lang="cs-CZ" dirty="false"/>
          </a:p>
        </p:txBody>
      </p:sp>
      <p:sp>
        <p:nvSpPr>
          <p:cNvPr id="8" name="Zástupný symbol pro zápatí 7"/>
          <p:cNvSpPr>
            <a:spLocks noGrp="true"/>
          </p:cNvSpPr>
          <p:nvPr>
            <p:ph type="ftr" sz="quarter" idx="11"/>
          </p:nvPr>
        </p:nvSpPr>
        <p:spPr/>
        <p:txBody>
          <a:bodyPr/>
          <a:lstStyle/>
          <a:p>
            <a:endParaRPr lang="cs-CZ" dirty="false"/>
          </a:p>
        </p:txBody>
      </p:sp>
      <p:sp>
        <p:nvSpPr>
          <p:cNvPr id="9" name="Zástupný symbol pro číslo snímku 8"/>
          <p:cNvSpPr>
            <a:spLocks noGrp="true"/>
          </p:cNvSpPr>
          <p:nvPr>
            <p:ph type="sldNum" sz="quarter" idx="12"/>
          </p:nvPr>
        </p:nvSpPr>
        <p:spPr/>
        <p:txBody>
          <a:bodyPr/>
          <a:lstStyle/>
          <a:p>
            <a:fld id="{EF29956C-866F-4493-8F9C-A5006B7E37B2}" type="slidenum">
              <a:rPr lang="cs-CZ" smtClean="false"/>
              <a:t>‹#›</a:t>
            </a:fld>
            <a:endParaRPr lang="cs-CZ" dirty="false"/>
          </a:p>
        </p:txBody>
      </p:sp>
    </p:spTree>
    <p:extLst>
      <p:ext uri="{BB962C8B-B14F-4D97-AF65-F5344CB8AC3E}">
        <p14:creationId xmlns:p14="http://schemas.microsoft.com/office/powerpoint/2010/main" val="188239328"/>
      </p:ext>
    </p:extLst>
  </p:cSld>
  <p:clrMapOvr>
    <a:masterClrMapping/>
  </p:clrMapOvr>
</p:sldLayout>
</file>

<file path=ppt/slideLayouts/slideLayout16.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titleOnly" preserve="true">
  <p:cSld name="Pouze nadpis">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datum 2"/>
          <p:cNvSpPr>
            <a:spLocks noGrp="true"/>
          </p:cNvSpPr>
          <p:nvPr>
            <p:ph type="dt" sz="half" idx="10"/>
          </p:nvPr>
        </p:nvSpPr>
        <p:spPr/>
        <p:txBody>
          <a:bodyPr/>
          <a:lstStyle/>
          <a:p>
            <a:fld id="{79B98B5F-1D30-44E9-9676-F3ABA7A07F3F}" type="datetime1">
              <a:rPr lang="cs-CZ" smtClean="false"/>
              <a:t>12.05.2025</a:t>
            </a:fld>
            <a:endParaRPr lang="cs-CZ" dirty="false"/>
          </a:p>
        </p:txBody>
      </p:sp>
      <p:sp>
        <p:nvSpPr>
          <p:cNvPr id="4" name="Zástupný symbol pro zápatí 3"/>
          <p:cNvSpPr>
            <a:spLocks noGrp="true"/>
          </p:cNvSpPr>
          <p:nvPr>
            <p:ph type="ftr" sz="quarter" idx="11"/>
          </p:nvPr>
        </p:nvSpPr>
        <p:spPr/>
        <p:txBody>
          <a:bodyPr/>
          <a:lstStyle/>
          <a:p>
            <a:endParaRPr lang="cs-CZ" dirty="false"/>
          </a:p>
        </p:txBody>
      </p:sp>
      <p:sp>
        <p:nvSpPr>
          <p:cNvPr id="5" name="Zástupný symbol pro číslo snímku 4"/>
          <p:cNvSpPr>
            <a:spLocks noGrp="true"/>
          </p:cNvSpPr>
          <p:nvPr>
            <p:ph type="sldNum" sz="quarter" idx="12"/>
          </p:nvPr>
        </p:nvSpPr>
        <p:spPr/>
        <p:txBody>
          <a:bodyPr/>
          <a:lstStyle/>
          <a:p>
            <a:fld id="{EF29956C-866F-4493-8F9C-A5006B7E37B2}" type="slidenum">
              <a:rPr lang="cs-CZ" smtClean="false"/>
              <a:t>‹#›</a:t>
            </a:fld>
            <a:endParaRPr lang="cs-CZ" dirty="false"/>
          </a:p>
        </p:txBody>
      </p:sp>
    </p:spTree>
    <p:extLst>
      <p:ext uri="{BB962C8B-B14F-4D97-AF65-F5344CB8AC3E}">
        <p14:creationId xmlns:p14="http://schemas.microsoft.com/office/powerpoint/2010/main" val="3028293055"/>
      </p:ext>
    </p:extLst>
  </p:cSld>
  <p:clrMapOvr>
    <a:masterClrMapping/>
  </p:clrMapOvr>
</p:sldLayout>
</file>

<file path=ppt/slideLayouts/slideLayout17.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blank" preserve="true">
  <p:cSld name="Prázdný">
    <p:spTree>
      <p:nvGrpSpPr>
        <p:cNvPr id="1" name=""/>
        <p:cNvGrpSpPr/>
        <p:nvPr/>
      </p:nvGrpSpPr>
      <p:grpSpPr>
        <a:xfrm>
          <a:off x="0" y="0"/>
          <a:ext cx="0" cy="0"/>
          <a:chOff x="0" y="0"/>
          <a:chExt cx="0" cy="0"/>
        </a:xfrm>
      </p:grpSpPr>
      <p:sp>
        <p:nvSpPr>
          <p:cNvPr id="2" name="Zástupný symbol pro datum 1"/>
          <p:cNvSpPr>
            <a:spLocks noGrp="true"/>
          </p:cNvSpPr>
          <p:nvPr>
            <p:ph type="dt" sz="half" idx="10"/>
          </p:nvPr>
        </p:nvSpPr>
        <p:spPr/>
        <p:txBody>
          <a:bodyPr/>
          <a:lstStyle/>
          <a:p>
            <a:fld id="{F8C6A04C-6ACD-411C-9706-6BE348E32187}" type="datetime1">
              <a:rPr lang="cs-CZ" smtClean="false"/>
              <a:t>12.05.2025</a:t>
            </a:fld>
            <a:endParaRPr lang="cs-CZ" dirty="false"/>
          </a:p>
        </p:txBody>
      </p:sp>
      <p:sp>
        <p:nvSpPr>
          <p:cNvPr id="3" name="Zástupný symbol pro zápatí 2"/>
          <p:cNvSpPr>
            <a:spLocks noGrp="true"/>
          </p:cNvSpPr>
          <p:nvPr>
            <p:ph type="ftr" sz="quarter" idx="11"/>
          </p:nvPr>
        </p:nvSpPr>
        <p:spPr/>
        <p:txBody>
          <a:bodyPr/>
          <a:lstStyle/>
          <a:p>
            <a:endParaRPr lang="cs-CZ" dirty="false"/>
          </a:p>
        </p:txBody>
      </p:sp>
      <p:sp>
        <p:nvSpPr>
          <p:cNvPr id="4" name="Zástupný symbol pro číslo snímku 3"/>
          <p:cNvSpPr>
            <a:spLocks noGrp="true"/>
          </p:cNvSpPr>
          <p:nvPr>
            <p:ph type="sldNum" sz="quarter" idx="12"/>
          </p:nvPr>
        </p:nvSpPr>
        <p:spPr/>
        <p:txBody>
          <a:bodyPr/>
          <a:lstStyle/>
          <a:p>
            <a:fld id="{EF29956C-866F-4493-8F9C-A5006B7E37B2}" type="slidenum">
              <a:rPr lang="cs-CZ" smtClean="false"/>
              <a:t>‹#›</a:t>
            </a:fld>
            <a:endParaRPr lang="cs-CZ" dirty="false"/>
          </a:p>
        </p:txBody>
      </p:sp>
    </p:spTree>
    <p:extLst>
      <p:ext uri="{BB962C8B-B14F-4D97-AF65-F5344CB8AC3E}">
        <p14:creationId xmlns:p14="http://schemas.microsoft.com/office/powerpoint/2010/main" val="964787284"/>
      </p:ext>
    </p:extLst>
  </p:cSld>
  <p:clrMapOvr>
    <a:masterClrMapping/>
  </p:clrMapOvr>
</p:sldLayout>
</file>

<file path=ppt/slideLayouts/slideLayout18.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Tx" preserve="true">
  <p:cSld name="Obsah s titulkem">
    <p:spTree>
      <p:nvGrpSpPr>
        <p:cNvPr id="1" name=""/>
        <p:cNvGrpSpPr/>
        <p:nvPr/>
      </p:nvGrpSpPr>
      <p:grpSpPr>
        <a:xfrm>
          <a:off x="0" y="0"/>
          <a:ext cx="0" cy="0"/>
          <a:chOff x="0" y="0"/>
          <a:chExt cx="0" cy="0"/>
        </a:xfrm>
      </p:grpSpPr>
      <p:sp>
        <p:nvSpPr>
          <p:cNvPr id="2" name="Nadpis 1"/>
          <p:cNvSpPr>
            <a:spLocks noGrp="true"/>
          </p:cNvSpPr>
          <p:nvPr>
            <p:ph type="title"/>
          </p:nvPr>
        </p:nvSpPr>
        <p:spPr>
          <a:xfrm>
            <a:off x="457200" y="273050"/>
            <a:ext cx="3008313" cy="1162050"/>
          </a:xfrm>
        </p:spPr>
        <p:txBody>
          <a:bodyPr anchor="b"/>
          <a:lstStyle>
            <a:lvl1pPr algn="l">
              <a:defRPr sz="2000" b="true"/>
            </a:lvl1pPr>
          </a:lstStyle>
          <a:p>
            <a:r>
              <a:rPr lang="cs-CZ"/>
              <a:t>Kliknutím lze upravit styl.</a:t>
            </a:r>
          </a:p>
        </p:txBody>
      </p:sp>
      <p:sp>
        <p:nvSpPr>
          <p:cNvPr id="3" name="Zástupný symbol pro obsah 2"/>
          <p:cNvSpPr>
            <a:spLocks noGrp="true"/>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true"/>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true"/>
          </p:cNvSpPr>
          <p:nvPr>
            <p:ph type="dt" sz="half" idx="10"/>
          </p:nvPr>
        </p:nvSpPr>
        <p:spPr/>
        <p:txBody>
          <a:bodyPr/>
          <a:lstStyle/>
          <a:p>
            <a:fld id="{AB0CB7D4-078E-49D5-8483-C4888BB1BDB5}" type="datetime1">
              <a:rPr lang="cs-CZ" smtClean="false"/>
              <a:t>12.05.2025</a:t>
            </a:fld>
            <a:endParaRPr lang="cs-CZ" dirty="false"/>
          </a:p>
        </p:txBody>
      </p:sp>
      <p:sp>
        <p:nvSpPr>
          <p:cNvPr id="6" name="Zástupný symbol pro zápatí 5"/>
          <p:cNvSpPr>
            <a:spLocks noGrp="true"/>
          </p:cNvSpPr>
          <p:nvPr>
            <p:ph type="ftr" sz="quarter" idx="11"/>
          </p:nvPr>
        </p:nvSpPr>
        <p:spPr/>
        <p:txBody>
          <a:bodyPr/>
          <a:lstStyle/>
          <a:p>
            <a:endParaRPr lang="cs-CZ" dirty="false"/>
          </a:p>
        </p:txBody>
      </p:sp>
      <p:sp>
        <p:nvSpPr>
          <p:cNvPr id="7" name="Zástupný symbol pro číslo snímku 6"/>
          <p:cNvSpPr>
            <a:spLocks noGrp="true"/>
          </p:cNvSpPr>
          <p:nvPr>
            <p:ph type="sldNum" sz="quarter" idx="12"/>
          </p:nvPr>
        </p:nvSpPr>
        <p:spPr/>
        <p:txBody>
          <a:bodyPr/>
          <a:lstStyle/>
          <a:p>
            <a:fld id="{EF29956C-866F-4493-8F9C-A5006B7E37B2}" type="slidenum">
              <a:rPr lang="cs-CZ" smtClean="false"/>
              <a:t>‹#›</a:t>
            </a:fld>
            <a:endParaRPr lang="cs-CZ" dirty="false"/>
          </a:p>
        </p:txBody>
      </p:sp>
    </p:spTree>
    <p:extLst>
      <p:ext uri="{BB962C8B-B14F-4D97-AF65-F5344CB8AC3E}">
        <p14:creationId xmlns:p14="http://schemas.microsoft.com/office/powerpoint/2010/main" val="4284900047"/>
      </p:ext>
    </p:extLst>
  </p:cSld>
  <p:clrMapOvr>
    <a:masterClrMapping/>
  </p:clrMapOvr>
</p:sldLayout>
</file>

<file path=ppt/slideLayouts/slideLayout19.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picTx" preserve="true">
  <p:cSld name="Obrázek s titulkem">
    <p:spTree>
      <p:nvGrpSpPr>
        <p:cNvPr id="1" name=""/>
        <p:cNvGrpSpPr/>
        <p:nvPr/>
      </p:nvGrpSpPr>
      <p:grpSpPr>
        <a:xfrm>
          <a:off x="0" y="0"/>
          <a:ext cx="0" cy="0"/>
          <a:chOff x="0" y="0"/>
          <a:chExt cx="0" cy="0"/>
        </a:xfrm>
      </p:grpSpPr>
      <p:sp>
        <p:nvSpPr>
          <p:cNvPr id="2" name="Nadpis 1"/>
          <p:cNvSpPr>
            <a:spLocks noGrp="true"/>
          </p:cNvSpPr>
          <p:nvPr>
            <p:ph type="title"/>
          </p:nvPr>
        </p:nvSpPr>
        <p:spPr>
          <a:xfrm>
            <a:off x="1792288" y="4800600"/>
            <a:ext cx="5486400" cy="566738"/>
          </a:xfrm>
        </p:spPr>
        <p:txBody>
          <a:bodyPr anchor="b"/>
          <a:lstStyle>
            <a:lvl1pPr algn="l">
              <a:defRPr sz="2000" b="true"/>
            </a:lvl1pPr>
          </a:lstStyle>
          <a:p>
            <a:r>
              <a:rPr lang="cs-CZ"/>
              <a:t>Kliknutím lze upravit styl.</a:t>
            </a:r>
          </a:p>
        </p:txBody>
      </p:sp>
      <p:sp>
        <p:nvSpPr>
          <p:cNvPr id="3" name="Zástupný symbol pro obrázek 2"/>
          <p:cNvSpPr>
            <a:spLocks noGrp="true"/>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dirty="false"/>
          </a:p>
        </p:txBody>
      </p:sp>
      <p:sp>
        <p:nvSpPr>
          <p:cNvPr id="4" name="Zástupný symbol pro text 3"/>
          <p:cNvSpPr>
            <a:spLocks noGrp="true"/>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true"/>
          </p:cNvSpPr>
          <p:nvPr>
            <p:ph type="dt" sz="half" idx="10"/>
          </p:nvPr>
        </p:nvSpPr>
        <p:spPr/>
        <p:txBody>
          <a:bodyPr/>
          <a:lstStyle/>
          <a:p>
            <a:fld id="{C0D3F4F0-35F3-48D8-8D0A-88386EE0AA5D}" type="datetime1">
              <a:rPr lang="cs-CZ" smtClean="false"/>
              <a:t>12.05.2025</a:t>
            </a:fld>
            <a:endParaRPr lang="cs-CZ" dirty="false"/>
          </a:p>
        </p:txBody>
      </p:sp>
      <p:sp>
        <p:nvSpPr>
          <p:cNvPr id="6" name="Zástupný symbol pro zápatí 5"/>
          <p:cNvSpPr>
            <a:spLocks noGrp="true"/>
          </p:cNvSpPr>
          <p:nvPr>
            <p:ph type="ftr" sz="quarter" idx="11"/>
          </p:nvPr>
        </p:nvSpPr>
        <p:spPr/>
        <p:txBody>
          <a:bodyPr/>
          <a:lstStyle/>
          <a:p>
            <a:endParaRPr lang="cs-CZ" dirty="false"/>
          </a:p>
        </p:txBody>
      </p:sp>
      <p:sp>
        <p:nvSpPr>
          <p:cNvPr id="7" name="Zástupný symbol pro číslo snímku 6"/>
          <p:cNvSpPr>
            <a:spLocks noGrp="true"/>
          </p:cNvSpPr>
          <p:nvPr>
            <p:ph type="sldNum" sz="quarter" idx="12"/>
          </p:nvPr>
        </p:nvSpPr>
        <p:spPr/>
        <p:txBody>
          <a:bodyPr/>
          <a:lstStyle/>
          <a:p>
            <a:fld id="{EF29956C-866F-4493-8F9C-A5006B7E37B2}" type="slidenum">
              <a:rPr lang="cs-CZ" smtClean="false"/>
              <a:t>‹#›</a:t>
            </a:fld>
            <a:endParaRPr lang="cs-CZ" dirty="false"/>
          </a:p>
        </p:txBody>
      </p:sp>
    </p:spTree>
    <p:extLst>
      <p:ext uri="{BB962C8B-B14F-4D97-AF65-F5344CB8AC3E}">
        <p14:creationId xmlns:p14="http://schemas.microsoft.com/office/powerpoint/2010/main" val="2933975562"/>
      </p:ext>
    </p:extLst>
  </p:cSld>
  <p:clrMapOvr>
    <a:masterClrMapping/>
  </p:clrMapOvr>
</p:sldLayout>
</file>

<file path=ppt/slideLayouts/slideLayout2.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812855781"/>
      </p:ext>
    </p:extLst>
  </p:cSld>
  <p:clrMapOvr>
    <a:masterClrMapping/>
  </p:clrMapOvr>
</p:sldLayout>
</file>

<file path=ppt/slideLayouts/slideLayout20.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vertTx" preserve="true">
  <p:cSld name="Nadpis a svislý text">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svislý text 2"/>
          <p:cNvSpPr>
            <a:spLocks noGrp="true"/>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true"/>
          </p:cNvSpPr>
          <p:nvPr>
            <p:ph type="dt" sz="half" idx="10"/>
          </p:nvPr>
        </p:nvSpPr>
        <p:spPr/>
        <p:txBody>
          <a:bodyPr/>
          <a:lstStyle/>
          <a:p>
            <a:fld id="{5CB1D5B2-89BC-441A-AD31-86544D5E58FA}" type="datetime1">
              <a:rPr lang="cs-CZ" smtClean="false"/>
              <a:t>12.05.2025</a:t>
            </a:fld>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EF29956C-866F-4493-8F9C-A5006B7E37B2}" type="slidenum">
              <a:rPr lang="cs-CZ" smtClean="false"/>
              <a:t>‹#›</a:t>
            </a:fld>
            <a:endParaRPr lang="cs-CZ" dirty="false"/>
          </a:p>
        </p:txBody>
      </p:sp>
    </p:spTree>
    <p:extLst>
      <p:ext uri="{BB962C8B-B14F-4D97-AF65-F5344CB8AC3E}">
        <p14:creationId xmlns:p14="http://schemas.microsoft.com/office/powerpoint/2010/main" val="1018075944"/>
      </p:ext>
    </p:extLst>
  </p:cSld>
  <p:clrMapOvr>
    <a:masterClrMapping/>
  </p:clrMapOvr>
</p:sldLayout>
</file>

<file path=ppt/slideLayouts/slideLayout21.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vertTitleAndTx" preserve="true">
  <p:cSld name="Svislý nadpis a text">
    <p:spTree>
      <p:nvGrpSpPr>
        <p:cNvPr id="1" name=""/>
        <p:cNvGrpSpPr/>
        <p:nvPr/>
      </p:nvGrpSpPr>
      <p:grpSpPr>
        <a:xfrm>
          <a:off x="0" y="0"/>
          <a:ext cx="0" cy="0"/>
          <a:chOff x="0" y="0"/>
          <a:chExt cx="0" cy="0"/>
        </a:xfrm>
      </p:grpSpPr>
      <p:sp>
        <p:nvSpPr>
          <p:cNvPr id="2" name="Svislý nadpis 1"/>
          <p:cNvSpPr>
            <a:spLocks noGrp="true"/>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true"/>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true"/>
          </p:cNvSpPr>
          <p:nvPr>
            <p:ph type="dt" sz="half" idx="10"/>
          </p:nvPr>
        </p:nvSpPr>
        <p:spPr/>
        <p:txBody>
          <a:bodyPr/>
          <a:lstStyle/>
          <a:p>
            <a:fld id="{8274D87E-E52A-413B-8EF8-22CE9AFDE489}" type="datetime1">
              <a:rPr lang="cs-CZ" smtClean="false"/>
              <a:t>12.05.2025</a:t>
            </a:fld>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EF29956C-866F-4493-8F9C-A5006B7E37B2}" type="slidenum">
              <a:rPr lang="cs-CZ" smtClean="false"/>
              <a:t>‹#›</a:t>
            </a:fld>
            <a:endParaRPr lang="cs-CZ" dirty="false"/>
          </a:p>
        </p:txBody>
      </p:sp>
    </p:spTree>
    <p:extLst>
      <p:ext uri="{BB962C8B-B14F-4D97-AF65-F5344CB8AC3E}">
        <p14:creationId xmlns:p14="http://schemas.microsoft.com/office/powerpoint/2010/main" val="2077529148"/>
      </p:ext>
    </p:extLst>
  </p:cSld>
  <p:clrMapOvr>
    <a:masterClrMapping/>
  </p:clrMapOvr>
</p:sldLayout>
</file>

<file path=ppt/slideLayouts/slideLayout3.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obsah 2"/>
          <p:cNvSpPr>
            <a:spLocks noGrp="true"/>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true"/>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4" name="Zástupný symbol pro obsah 2"/>
          <p:cNvSpPr>
            <a:spLocks noGrp="true"/>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true"/>
          </p:cNvSpPr>
          <p:nvPr>
            <p:ph type="body" sz="quarter" idx="11"/>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7" name="Zástupný symbol pro text 5"/>
          <p:cNvSpPr>
            <a:spLocks noGrp="true"/>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true"/>
          </p:cNvSpPr>
          <p:nvPr>
            <p:ph type="dt" sz="half" idx="13"/>
          </p:nvPr>
        </p:nvSpPr>
        <p:spPr/>
        <p:txBody>
          <a:bodyPr/>
          <a:lstStyle/>
          <a:p>
            <a:endParaRPr lang="cs-CZ" dirty="false"/>
          </a:p>
        </p:txBody>
      </p:sp>
      <p:sp>
        <p:nvSpPr>
          <p:cNvPr id="5" name="Zástupný symbol pro zápatí 4"/>
          <p:cNvSpPr>
            <a:spLocks noGrp="true"/>
          </p:cNvSpPr>
          <p:nvPr>
            <p:ph type="ftr" sz="quarter" idx="14"/>
          </p:nvPr>
        </p:nvSpPr>
        <p:spPr/>
        <p:txBody>
          <a:bodyPr/>
          <a:lstStyle/>
          <a:p>
            <a:endParaRPr lang="cs-CZ" dirty="false"/>
          </a:p>
        </p:txBody>
      </p:sp>
      <p:sp>
        <p:nvSpPr>
          <p:cNvPr id="8" name="Zástupný symbol pro číslo snímku 7"/>
          <p:cNvSpPr>
            <a:spLocks noGrp="true"/>
          </p:cNvSpPr>
          <p:nvPr>
            <p:ph type="sldNum" sz="quarter" idx="15"/>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Předěl">
    <p:spTree>
      <p:nvGrpSpPr>
        <p:cNvPr id="1" name=""/>
        <p:cNvGrpSpPr/>
        <p:nvPr/>
      </p:nvGrpSpPr>
      <p:grpSpPr>
        <a:xfrm>
          <a:off x="0" y="0"/>
          <a:ext cx="0" cy="0"/>
          <a:chOff x="0" y="0"/>
          <a:chExt cx="0" cy="0"/>
        </a:xfrm>
      </p:grpSpPr>
      <p:sp>
        <p:nvSpPr>
          <p:cNvPr id="10" name="Obdélník 9"/>
          <p:cNvSpPr/>
          <p:nvPr userDrawn="true"/>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1" name="Nadpis 10"/>
          <p:cNvSpPr>
            <a:spLocks noGrp="true"/>
          </p:cNvSpPr>
          <p:nvPr>
            <p:ph type="title"/>
          </p:nvPr>
        </p:nvSpPr>
        <p:spPr>
          <a:xfrm>
            <a:off x="1512000" y="2610000"/>
            <a:ext cx="7272000" cy="3240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9"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a:t>Kliknutím na ikonu přidáte obrázek.</a:t>
            </a:r>
            <a:endParaRPr lang="cs-CZ" dirty="false"/>
          </a:p>
        </p:txBody>
      </p:sp>
      <p:sp>
        <p:nvSpPr>
          <p:cNvPr id="7" name="Obdélník 6"/>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pic>
        <p:nvPicPr>
          <p:cNvPr id="8" name="Obrázek 7"/>
          <p:cNvPicPr>
            <a:picLocks noChangeAspect="true"/>
          </p:cNvPicPr>
          <p:nvPr userDrawn="true"/>
        </p:nvPicPr>
        <p:blipFill rotWithShape="true">
          <a:blip cstate="print" r:embed="rId2">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true"/>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obsah 2"/>
          <p:cNvSpPr>
            <a:spLocks noGrp="true"/>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8" name="Zástupný symbol pro obsah 2"/>
          <p:cNvSpPr>
            <a:spLocks noGrp="true"/>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
    <Relationship Target="../slideLayouts/slideLayout8.xml" Type="http://schemas.openxmlformats.org/officeDocument/2006/relationships/slideLayout" Id="rId8"/>
    <Relationship Target="../slideLayouts/slideLayout3.xml" Type="http://schemas.openxmlformats.org/officeDocument/2006/relationships/slideLayout" Id="rId3"/>
    <Relationship Target="../slideLayouts/slideLayout7.xml" Type="http://schemas.openxmlformats.org/officeDocument/2006/relationships/slideLayout" Id="rId7"/>
    <Relationship Target="../slideLayouts/slideLayout2.xml" Type="http://schemas.openxmlformats.org/officeDocument/2006/relationships/slideLayout" Id="rId2"/>
    <Relationship Target="../slideLayouts/slideLayout1.xml" Type="http://schemas.openxmlformats.org/officeDocument/2006/relationships/slideLayout" Id="rId1"/>
    <Relationship Target="../slideLayouts/slideLayout6.xml" Type="http://schemas.openxmlformats.org/officeDocument/2006/relationships/slideLayout" Id="rId6"/>
    <Relationship Target="../theme/theme1.xml" Type="http://schemas.openxmlformats.org/officeDocument/2006/relationships/theme" Id="rId11"/>
    <Relationship Target="../slideLayouts/slideLayout5.xml" Type="http://schemas.openxmlformats.org/officeDocument/2006/relationships/slideLayout" Id="rId5"/>
    <Relationship Target="../slideLayouts/slideLayout10.xml" Type="http://schemas.openxmlformats.org/officeDocument/2006/relationships/slideLayout" Id="rId10"/>
    <Relationship Target="../slideLayouts/slideLayout4.xml" Type="http://schemas.openxmlformats.org/officeDocument/2006/relationships/slideLayout" Id="rId4"/>
    <Relationship Target="../slideLayouts/slideLayout9.xml" Type="http://schemas.openxmlformats.org/officeDocument/2006/relationships/slideLayout" Id="rId9"/>
</Relationships>

</file>

<file path=ppt/slideMasters/_rels/slideMaster2.xml.rels><?xml version="1.0" encoding="UTF-8" standalone="yes"?>
<Relationships xmlns="http://schemas.openxmlformats.org/package/2006/relationships">
    <Relationship Target="../slideLayouts/slideLayout18.xml" Type="http://schemas.openxmlformats.org/officeDocument/2006/relationships/slideLayout" Id="rId8"/>
    <Relationship Target="../slideLayouts/slideLayout13.xml" Type="http://schemas.openxmlformats.org/officeDocument/2006/relationships/slideLayout" Id="rId3"/>
    <Relationship Target="../slideLayouts/slideLayout17.xml" Type="http://schemas.openxmlformats.org/officeDocument/2006/relationships/slideLayout" Id="rId7"/>
    <Relationship Target="../theme/theme2.xml" Type="http://schemas.openxmlformats.org/officeDocument/2006/relationships/theme" Id="rId12"/>
    <Relationship Target="../slideLayouts/slideLayout12.xml" Type="http://schemas.openxmlformats.org/officeDocument/2006/relationships/slideLayout" Id="rId2"/>
    <Relationship Target="../slideLayouts/slideLayout11.xml" Type="http://schemas.openxmlformats.org/officeDocument/2006/relationships/slideLayout" Id="rId1"/>
    <Relationship Target="../slideLayouts/slideLayout16.xml" Type="http://schemas.openxmlformats.org/officeDocument/2006/relationships/slideLayout" Id="rId6"/>
    <Relationship Target="../slideLayouts/slideLayout21.xml" Type="http://schemas.openxmlformats.org/officeDocument/2006/relationships/slideLayout" Id="rId11"/>
    <Relationship Target="../slideLayouts/slideLayout15.xml" Type="http://schemas.openxmlformats.org/officeDocument/2006/relationships/slideLayout" Id="rId5"/>
    <Relationship Target="../slideLayouts/slideLayout20.xml" Type="http://schemas.openxmlformats.org/officeDocument/2006/relationships/slideLayout" Id="rId10"/>
    <Relationship Target="../slideLayouts/slideLayout14.xml" Type="http://schemas.openxmlformats.org/officeDocument/2006/relationships/slideLayout" Id="rId4"/>
    <Relationship Target="../slideLayouts/slideLayout19.xml" Type="http://schemas.openxmlformats.org/officeDocument/2006/relationships/slideLayout" Id="rId9"/>
</Relationships>

</file>

<file path=ppt/slideMasters/slideMaster1.xml><?xml version="1.0" encoding="utf-8"?>
<p:sldMaster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2" name="Zástupný symbol pro nadpis 1"/>
          <p:cNvSpPr>
            <a:spLocks noGrp="true"/>
          </p:cNvSpPr>
          <p:nvPr>
            <p:ph type="title"/>
          </p:nvPr>
        </p:nvSpPr>
        <p:spPr>
          <a:xfrm>
            <a:off x="360000" y="0"/>
            <a:ext cx="8424000" cy="1080000"/>
          </a:xfrm>
          <a:prstGeom prst="rect">
            <a:avLst/>
          </a:prstGeom>
        </p:spPr>
        <p:txBody>
          <a:bodyPr vert="horz" lIns="36000" tIns="0" rIns="36000" bIns="0" rtlCol="false" anchor="ctr" anchorCtr="false">
            <a:noAutofit/>
          </a:bodyPr>
          <a:lstStyle/>
          <a:p>
            <a:r>
              <a:rPr lang="cs-CZ" dirty="false"/>
              <a:t>Kliknutím lze upravit styl.</a:t>
            </a:r>
          </a:p>
        </p:txBody>
      </p:sp>
      <p:sp>
        <p:nvSpPr>
          <p:cNvPr id="3" name="Zástupný symbol pro text 2"/>
          <p:cNvSpPr>
            <a:spLocks noGrp="true"/>
          </p:cNvSpPr>
          <p:nvPr>
            <p:ph type="body" idx="1"/>
          </p:nvPr>
        </p:nvSpPr>
        <p:spPr>
          <a:xfrm>
            <a:off x="540000" y="1800000"/>
            <a:ext cx="8064000" cy="4320000"/>
          </a:xfrm>
          <a:prstGeom prst="rect">
            <a:avLst/>
          </a:prstGeom>
        </p:spPr>
        <p:txBody>
          <a:bodyPr vert="horz" lIns="0" tIns="0" rIns="0" bIns="0" rtlCol="false">
            <a:noAutofit/>
          </a:bodyPr>
          <a:lstStyle/>
          <a:p>
            <a:pPr lvl="0"/>
            <a:r>
              <a:rPr lang="cs-CZ" dirty="false"/>
              <a:t>Kliknutím lze upravit styly předlohy textu.</a:t>
            </a:r>
          </a:p>
          <a:p>
            <a:pPr lvl="1"/>
            <a:r>
              <a:rPr lang="cs-CZ" dirty="false"/>
              <a:t>Druhá úroveň</a:t>
            </a:r>
          </a:p>
          <a:p>
            <a:pPr lvl="2"/>
            <a:r>
              <a:rPr lang="cs-CZ" dirty="false"/>
              <a:t>Třetí úroveň</a:t>
            </a:r>
          </a:p>
          <a:p>
            <a:pPr lvl="3"/>
            <a:r>
              <a:rPr lang="cs-CZ" dirty="false"/>
              <a:t>Čtvrtá úroveň</a:t>
            </a:r>
          </a:p>
          <a:p>
            <a:pPr lvl="4"/>
            <a:r>
              <a:rPr lang="cs-CZ" dirty="false"/>
              <a:t>Pátá úroveň</a:t>
            </a:r>
          </a:p>
        </p:txBody>
      </p:sp>
      <p:sp>
        <p:nvSpPr>
          <p:cNvPr id="4" name="Zástupný symbol pro datum 3"/>
          <p:cNvSpPr>
            <a:spLocks noGrp="true"/>
          </p:cNvSpPr>
          <p:nvPr>
            <p:ph type="dt" sz="half" idx="2"/>
          </p:nvPr>
        </p:nvSpPr>
        <p:spPr>
          <a:xfrm>
            <a:off x="540000" y="6516000"/>
            <a:ext cx="1116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5" name="Zástupný symbol pro zápatí 4"/>
          <p:cNvSpPr>
            <a:spLocks noGrp="true"/>
          </p:cNvSpPr>
          <p:nvPr>
            <p:ph type="ftr" sz="quarter" idx="3"/>
          </p:nvPr>
        </p:nvSpPr>
        <p:spPr>
          <a:xfrm>
            <a:off x="1692000" y="6516000"/>
            <a:ext cx="6912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6" name="Zástupný symbol pro číslo snímku 5"/>
          <p:cNvSpPr>
            <a:spLocks noGrp="true"/>
          </p:cNvSpPr>
          <p:nvPr>
            <p:ph type="sldNum" sz="quarter" idx="4"/>
          </p:nvPr>
        </p:nvSpPr>
        <p:spPr>
          <a:xfrm>
            <a:off x="8640000" y="6516000"/>
            <a:ext cx="468000" cy="180000"/>
          </a:xfrm>
          <a:prstGeom prst="rect">
            <a:avLst/>
          </a:prstGeom>
        </p:spPr>
        <p:txBody>
          <a:bodyPr vert="horz" lIns="0" tIns="0" rIns="0" bIns="0" rtlCol="false" anchor="ctr"/>
          <a:lstStyle>
            <a:lvl1pPr algn="ctr">
              <a:defRPr sz="1050" b="true">
                <a:solidFill>
                  <a:schemeClr val="tx1"/>
                </a:solidFill>
              </a:defRPr>
            </a:lvl1pPr>
          </a:lstStyle>
          <a:p>
            <a:fld id="{479BF083-4774-43B1-9AB0-5CC1AC5DD8EE}" type="slidenum">
              <a:rPr lang="cs-CZ" smtClean="false"/>
              <a:pPr/>
              <a:t>‹#›</a:t>
            </a:fld>
            <a:endParaRPr lang="cs-CZ" dirty="false"/>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hdr="false" ftr="false" dt="false"/>
  <p:txStyles>
    <p:titleStyle>
      <a:lvl1pPr algn="l" defTabSz="914400" rtl="false" eaLnBrk="true" latinLnBrk="false" hangingPunct="true">
        <a:lnSpc>
          <a:spcPct val="100000"/>
        </a:lnSpc>
        <a:spcBef>
          <a:spcPct val="0"/>
        </a:spcBef>
        <a:buNone/>
        <a:defRPr sz="3200" b="true" kern="0" cap="all" baseline="0">
          <a:solidFill>
            <a:schemeClr val="tx2"/>
          </a:solidFill>
          <a:latin typeface="+mj-lt"/>
          <a:ea typeface="+mj-ea"/>
          <a:cs typeface="+mj-cs"/>
        </a:defRPr>
      </a:lvl1pPr>
    </p:titleStyle>
    <p:body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otherStyle>
  </p:txStyles>
</p:sldMaster>
</file>

<file path=ppt/slideMasters/slideMaster2.xml><?xml version="1.0" encoding="utf-8"?>
<p:sldMaster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true"/>
          </p:cNvSpPr>
          <p:nvPr>
            <p:ph type="title"/>
          </p:nvPr>
        </p:nvSpPr>
        <p:spPr>
          <a:xfrm>
            <a:off x="457200" y="274638"/>
            <a:ext cx="8229600" cy="1143000"/>
          </a:xfrm>
          <a:prstGeom prst="rect">
            <a:avLst/>
          </a:prstGeom>
        </p:spPr>
        <p:txBody>
          <a:bodyPr vert="horz" lIns="91440" tIns="45720" rIns="91440" bIns="45720" rtlCol="false" anchor="ctr">
            <a:normAutofit/>
          </a:bodyPr>
          <a:lstStyle/>
          <a:p>
            <a:r>
              <a:rPr lang="cs-CZ"/>
              <a:t>Kliknutím lze upravit styl.</a:t>
            </a:r>
          </a:p>
        </p:txBody>
      </p:sp>
      <p:sp>
        <p:nvSpPr>
          <p:cNvPr id="3" name="Zástupný symbol pro text 2"/>
          <p:cNvSpPr>
            <a:spLocks noGrp="true"/>
          </p:cNvSpPr>
          <p:nvPr>
            <p:ph type="body" idx="1"/>
          </p:nvPr>
        </p:nvSpPr>
        <p:spPr>
          <a:xfrm>
            <a:off x="457200" y="1600200"/>
            <a:ext cx="8229600" cy="4525963"/>
          </a:xfrm>
          <a:prstGeom prst="rect">
            <a:avLst/>
          </a:prstGeom>
        </p:spPr>
        <p:txBody>
          <a:bodyPr vert="horz" lIns="91440" tIns="45720" rIns="91440" bIns="45720" rtlCol="false">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true"/>
          </p:cNvSpPr>
          <p:nvPr>
            <p:ph type="dt" sz="half" idx="2"/>
          </p:nvPr>
        </p:nvSpPr>
        <p:spPr>
          <a:xfrm>
            <a:off x="457200" y="6356350"/>
            <a:ext cx="2133600" cy="365125"/>
          </a:xfrm>
          <a:prstGeom prst="rect">
            <a:avLst/>
          </a:prstGeom>
        </p:spPr>
        <p:txBody>
          <a:bodyPr vert="horz" lIns="91440" tIns="45720" rIns="91440" bIns="45720" rtlCol="false" anchor="ctr"/>
          <a:lstStyle>
            <a:lvl1pPr algn="l">
              <a:defRPr sz="1200">
                <a:solidFill>
                  <a:schemeClr val="tx1">
                    <a:tint val="75000"/>
                  </a:schemeClr>
                </a:solidFill>
              </a:defRPr>
            </a:lvl1pPr>
          </a:lstStyle>
          <a:p>
            <a:fld id="{301E82D6-0391-414A-A735-D1560D4F14BE}" type="datetime1">
              <a:rPr lang="cs-CZ" smtClean="false"/>
              <a:t>12.05.2025</a:t>
            </a:fld>
            <a:endParaRPr lang="cs-CZ" dirty="false"/>
          </a:p>
        </p:txBody>
      </p:sp>
      <p:sp>
        <p:nvSpPr>
          <p:cNvPr id="5" name="Zástupný symbol pro zápatí 4"/>
          <p:cNvSpPr>
            <a:spLocks noGrp="true"/>
          </p:cNvSpPr>
          <p:nvPr>
            <p:ph type="ftr" sz="quarter" idx="3"/>
          </p:nvPr>
        </p:nvSpPr>
        <p:spPr>
          <a:xfrm>
            <a:off x="3124200" y="6356350"/>
            <a:ext cx="2895600" cy="365125"/>
          </a:xfrm>
          <a:prstGeom prst="rect">
            <a:avLst/>
          </a:prstGeom>
        </p:spPr>
        <p:txBody>
          <a:bodyPr vert="horz" lIns="91440" tIns="45720" rIns="91440" bIns="45720" rtlCol="false" anchor="ctr"/>
          <a:lstStyle>
            <a:lvl1pPr algn="ctr">
              <a:defRPr sz="1200">
                <a:solidFill>
                  <a:schemeClr val="tx1">
                    <a:tint val="75000"/>
                  </a:schemeClr>
                </a:solidFill>
              </a:defRPr>
            </a:lvl1pPr>
          </a:lstStyle>
          <a:p>
            <a:endParaRPr lang="cs-CZ" dirty="false"/>
          </a:p>
        </p:txBody>
      </p:sp>
      <p:sp>
        <p:nvSpPr>
          <p:cNvPr id="6" name="Zástupný symbol pro číslo snímku 5"/>
          <p:cNvSpPr>
            <a:spLocks noGrp="true"/>
          </p:cNvSpPr>
          <p:nvPr>
            <p:ph type="sldNum" sz="quarter" idx="4"/>
          </p:nvPr>
        </p:nvSpPr>
        <p:spPr>
          <a:xfrm>
            <a:off x="6553200" y="6356350"/>
            <a:ext cx="2133600" cy="365125"/>
          </a:xfrm>
          <a:prstGeom prst="rect">
            <a:avLst/>
          </a:prstGeom>
        </p:spPr>
        <p:txBody>
          <a:bodyPr vert="horz" lIns="91440" tIns="45720" rIns="91440" bIns="45720" rtlCol="false" anchor="ctr"/>
          <a:lstStyle>
            <a:lvl1pPr algn="r">
              <a:defRPr sz="1200">
                <a:solidFill>
                  <a:schemeClr val="tx1">
                    <a:tint val="75000"/>
                  </a:schemeClr>
                </a:solidFill>
              </a:defRPr>
            </a:lvl1pPr>
          </a:lstStyle>
          <a:p>
            <a:fld id="{EF29956C-866F-4493-8F9C-A5006B7E37B2}" type="slidenum">
              <a:rPr lang="cs-CZ" smtClean="false"/>
              <a:t>‹#›</a:t>
            </a:fld>
            <a:endParaRPr lang="cs-CZ" dirty="false"/>
          </a:p>
        </p:txBody>
      </p:sp>
    </p:spTree>
    <p:extLst>
      <p:ext uri="{BB962C8B-B14F-4D97-AF65-F5344CB8AC3E}">
        <p14:creationId xmlns:p14="http://schemas.microsoft.com/office/powerpoint/2010/main" val="14419930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false" ftr="false" dt="false"/>
  <p:txStyles>
    <p:titleStyle>
      <a:lvl1pPr algn="ctr" defTabSz="914400" rtl="false" eaLnBrk="true" latinLnBrk="false" hangingPunct="true">
        <a:spcBef>
          <a:spcPct val="0"/>
        </a:spcBef>
        <a:buNone/>
        <a:defRPr sz="4400" kern="1200">
          <a:solidFill>
            <a:schemeClr val="tx1"/>
          </a:solidFill>
          <a:latin typeface="+mj-lt"/>
          <a:ea typeface="+mj-ea"/>
          <a:cs typeface="+mj-cs"/>
        </a:defRPr>
      </a:lvl1pPr>
    </p:titleStyle>
    <p:bodyStyle>
      <a:lvl1pPr marL="342900" indent="-342900" algn="l" defTabSz="914400" rtl="false" eaLnBrk="true" latinLnBrk="false" hangingPunct="true">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false" eaLnBrk="true" latinLnBrk="false" hangingPunct="true">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false" eaLnBrk="true" latinLnBrk="false" hangingPunct="true">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Target="../media/image3.png" Type="http://schemas.openxmlformats.org/officeDocument/2006/relationships/image" Id="rId3"/>
    <Relationship Target="../notesSlides/notesSlide1.xml" Type="http://schemas.openxmlformats.org/officeDocument/2006/relationships/notesSlide" Id="rId2"/>
    <Relationship Target="../slideLayouts/slideLayout1.xml" Type="http://schemas.openxmlformats.org/officeDocument/2006/relationships/slideLayout" Id="rId1"/>
    <Relationship Target="../media/image5.png" Type="http://schemas.openxmlformats.org/officeDocument/2006/relationships/image" Id="rId5"/>
    <Relationship Target="../media/image4.png" Type="http://schemas.openxmlformats.org/officeDocument/2006/relationships/image" Id="rId4"/>
</Relationships>

</file>

<file path=ppt/slides/_rels/slide10.xml.rels><?xml version="1.0" encoding="UTF-8" standalone="yes"?>
<Relationships xmlns="http://schemas.openxmlformats.org/package/2006/relationships">
    <Relationship Target="../media/image20.png" Type="http://schemas.openxmlformats.org/officeDocument/2006/relationships/image" Id="rId3"/>
    <Relationship Target="../notesSlides/notesSlide7.xml" Type="http://schemas.openxmlformats.org/officeDocument/2006/relationships/notesSlide" Id="rId2"/>
    <Relationship Target="../slideLayouts/slideLayout2.xml" Type="http://schemas.openxmlformats.org/officeDocument/2006/relationships/slideLayout" Id="rId1"/>
    <Relationship Target="../media/image21.svg" Type="http://schemas.openxmlformats.org/officeDocument/2006/relationships/image" Id="rId4"/>
</Relationships>

</file>

<file path=ppt/slides/_rels/slide11.xml.rels><?xml version="1.0" encoding="UTF-8" standalone="yes"?>
<Relationships xmlns="http://schemas.openxmlformats.org/package/2006/relationships">
    <Relationship Target="../media/image19.svg" Type="http://schemas.openxmlformats.org/officeDocument/2006/relationships/image" Id="rId8"/>
    <Relationship Target="../media/image22.png" Type="http://schemas.openxmlformats.org/officeDocument/2006/relationships/image" Id="rId3"/>
    <Relationship Target="../media/image18.png" Type="http://schemas.openxmlformats.org/officeDocument/2006/relationships/image" Id="rId7"/>
    <Relationship Target="../notesSlides/notesSlide8.xml" Type="http://schemas.openxmlformats.org/officeDocument/2006/relationships/notesSlide" Id="rId2"/>
    <Relationship Target="../slideLayouts/slideLayout2.xml" Type="http://schemas.openxmlformats.org/officeDocument/2006/relationships/slideLayout" Id="rId1"/>
    <Relationship Target="../media/image25.svg" Type="http://schemas.openxmlformats.org/officeDocument/2006/relationships/image" Id="rId6"/>
    <Relationship Target="../media/image24.png" Type="http://schemas.openxmlformats.org/officeDocument/2006/relationships/image" Id="rId5"/>
    <Relationship Target="../media/image23.svg" Type="http://schemas.openxmlformats.org/officeDocument/2006/relationships/image" Id="rId4"/>
    <Relationship TargetMode="External" Target="https://www.esfcr.cz/pravidla-pro-zadatele-a-prijemce-opz-plus/-/dokument/18068434" Type="http://schemas.openxmlformats.org/officeDocument/2006/relationships/hyperlink" Id="rId9"/>
</Relationships>

</file>

<file path=ppt/slides/_rels/slide12.xml.rels><?xml version="1.0" encoding="UTF-8" standalone="yes"?>
<Relationships xmlns="http://schemas.openxmlformats.org/package/2006/relationships">
    <Relationship Target="../notesSlides/notesSlide9.xml" Type="http://schemas.openxmlformats.org/officeDocument/2006/relationships/notesSlide" Id="rId2"/>
    <Relationship Target="../slideLayouts/slideLayout2.xml" Type="http://schemas.openxmlformats.org/officeDocument/2006/relationships/slideLayout" Id="rId1"/>
</Relationships>

</file>

<file path=ppt/slides/_rels/slide1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4.xml.rels><?xml version="1.0" encoding="UTF-8" standalone="yes"?>
<Relationships xmlns="http://schemas.openxmlformats.org/package/2006/relationships">
    <Relationship Target="../notesSlides/notesSlide10.xml" Type="http://schemas.openxmlformats.org/officeDocument/2006/relationships/notesSlide" Id="rId2"/>
    <Relationship Target="../slideLayouts/slideLayout1.xml" Type="http://schemas.openxmlformats.org/officeDocument/2006/relationships/slideLayout" Id="rId1"/>
</Relationships>

</file>

<file path=ppt/slides/_rels/slide15.xml.rels><?xml version="1.0" encoding="UTF-8" standalone="yes"?>
<Relationships xmlns="http://schemas.openxmlformats.org/package/2006/relationships">
    <Relationship Target="../media/image26.png" Type="http://schemas.openxmlformats.org/officeDocument/2006/relationships/image" Id="rId3"/>
    <Relationship Target="../notesSlides/notesSlide11.xml" Type="http://schemas.openxmlformats.org/officeDocument/2006/relationships/notesSlide" Id="rId2"/>
    <Relationship Target="../slideLayouts/slideLayout2.xml" Type="http://schemas.openxmlformats.org/officeDocument/2006/relationships/slideLayout" Id="rId1"/>
    <Relationship Target="../media/image27.png" Type="http://schemas.openxmlformats.org/officeDocument/2006/relationships/image" Id="rId4"/>
</Relationships>

</file>

<file path=ppt/slides/_rels/slide16.xml.rels><?xml version="1.0" encoding="UTF-8" standalone="yes"?>
<Relationships xmlns="http://schemas.openxmlformats.org/package/2006/relationships">
    <Relationship Target="../notesSlides/notesSlide12.xml" Type="http://schemas.openxmlformats.org/officeDocument/2006/relationships/notesSlide" Id="rId2"/>
    <Relationship Target="../slideLayouts/slideLayout2.xml" Type="http://schemas.openxmlformats.org/officeDocument/2006/relationships/slideLayout" Id="rId1"/>
</Relationships>

</file>

<file path=ppt/slides/_rels/slide17.xml.rels><?xml version="1.0" encoding="UTF-8" standalone="yes"?>
<Relationships xmlns="http://schemas.openxmlformats.org/package/2006/relationships">
    <Relationship Target="../notesSlides/notesSlide13.xml" Type="http://schemas.openxmlformats.org/officeDocument/2006/relationships/notesSlide" Id="rId2"/>
    <Relationship Target="../slideLayouts/slideLayout2.xml" Type="http://schemas.openxmlformats.org/officeDocument/2006/relationships/slideLayout" Id="rId1"/>
</Relationships>

</file>

<file path=ppt/slides/_rels/slide18.xml.rels><?xml version="1.0" encoding="UTF-8" standalone="yes"?>
<Relationships xmlns="http://schemas.openxmlformats.org/package/2006/relationships">
    <Relationship Target="../media/image28.png" Type="http://schemas.openxmlformats.org/officeDocument/2006/relationships/image" Id="rId2"/>
    <Relationship Target="../slideLayouts/slideLayout2.xml" Type="http://schemas.openxmlformats.org/officeDocument/2006/relationships/slideLayout" Id="rId1"/>
</Relationships>

</file>

<file path=ppt/slides/_rels/slide19.xml.rels><?xml version="1.0" encoding="UTF-8" standalone="yes"?>
<Relationships xmlns="http://schemas.openxmlformats.org/package/2006/relationships">
    <Relationship Target="../notesSlides/notesSlide14.xml" Type="http://schemas.openxmlformats.org/officeDocument/2006/relationships/notesSlide" Id="rId2"/>
    <Relationship Target="../slideLayouts/slideLayout1.xml" Type="http://schemas.openxmlformats.org/officeDocument/2006/relationships/slideLayout" Id="rId1"/>
</Relationships>

</file>

<file path=ppt/slides/_rels/slide2.xml.rels><?xml version="1.0" encoding="UTF-8" standalone="yes"?>
<Relationships xmlns="http://schemas.openxmlformats.org/package/2006/relationships">
    <Relationship Target="../notesSlides/notesSlide2.xml" Type="http://schemas.openxmlformats.org/officeDocument/2006/relationships/notesSlide" Id="rId2"/>
    <Relationship Target="../slideLayouts/slideLayout2.xml" Type="http://schemas.openxmlformats.org/officeDocument/2006/relationships/slideLayout" Id="rId1"/>
</Relationships>

</file>

<file path=ppt/slides/_rels/slide20.xml.rels><?xml version="1.0" encoding="UTF-8" standalone="yes"?>
<Relationships xmlns="http://schemas.openxmlformats.org/package/2006/relationships">
    <Relationship Target="../notesSlides/notesSlide15.xml" Type="http://schemas.openxmlformats.org/officeDocument/2006/relationships/notesSlide" Id="rId2"/>
    <Relationship Target="../slideLayouts/slideLayout2.xml" Type="http://schemas.openxmlformats.org/officeDocument/2006/relationships/slideLayout" Id="rId1"/>
</Relationships>

</file>

<file path=ppt/slides/_rels/slide21.xml.rels><?xml version="1.0" encoding="UTF-8" standalone="yes"?>
<Relationships xmlns="http://schemas.openxmlformats.org/package/2006/relationships">
    <Relationship Target="../media/image8.png" Type="http://schemas.openxmlformats.org/officeDocument/2006/relationships/image" Id="rId3"/>
    <Relationship Target="../notesSlides/notesSlide16.xml" Type="http://schemas.openxmlformats.org/officeDocument/2006/relationships/notesSlide" Id="rId2"/>
    <Relationship Target="../slideLayouts/slideLayout2.xml" Type="http://schemas.openxmlformats.org/officeDocument/2006/relationships/slideLayout" Id="rId1"/>
    <Relationship Target="../media/image9.svg" Type="http://schemas.openxmlformats.org/officeDocument/2006/relationships/image" Id="rId4"/>
</Relationships>

</file>

<file path=ppt/slides/_rels/slide2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3.xml.rels><?xml version="1.0" encoding="UTF-8" standalone="yes"?>
<Relationships xmlns="http://schemas.openxmlformats.org/package/2006/relationships">
    <Relationship Target="../notesSlides/notesSlide17.xml" Type="http://schemas.openxmlformats.org/officeDocument/2006/relationships/notesSlide" Id="rId2"/>
    <Relationship Target="../slideLayouts/slideLayout2.xml" Type="http://schemas.openxmlformats.org/officeDocument/2006/relationships/slideLayout" Id="rId1"/>
</Relationships>

</file>

<file path=ppt/slides/_rels/slide24.xml.rels><?xml version="1.0" encoding="UTF-8" standalone="yes"?>
<Relationships xmlns="http://schemas.openxmlformats.org/package/2006/relationships">
    <Relationship Target="../media/image11.svg" Type="http://schemas.openxmlformats.org/officeDocument/2006/relationships/image" Id="rId3"/>
    <Relationship Target="../media/image10.png" Type="http://schemas.openxmlformats.org/officeDocument/2006/relationships/image" Id="rId2"/>
    <Relationship Target="../slideLayouts/slideLayout2.xml" Type="http://schemas.openxmlformats.org/officeDocument/2006/relationships/slideLayout" Id="rId1"/>
    <Relationship Target="../media/image15.svg" Type="http://schemas.openxmlformats.org/officeDocument/2006/relationships/image" Id="rId5"/>
    <Relationship Target="../media/image14.png" Type="http://schemas.openxmlformats.org/officeDocument/2006/relationships/image" Id="rId4"/>
</Relationships>

</file>

<file path=ppt/slides/_rels/slide25.xml.rels><?xml version="1.0" encoding="UTF-8" standalone="yes"?>
<Relationships xmlns="http://schemas.openxmlformats.org/package/2006/relationships">
    <Relationship Target="../media/image11.svg" Type="http://schemas.openxmlformats.org/officeDocument/2006/relationships/image" Id="rId3"/>
    <Relationship Target="../media/image10.png" Type="http://schemas.openxmlformats.org/officeDocument/2006/relationships/image" Id="rId2"/>
    <Relationship Target="../slideLayouts/slideLayout2.xml" Type="http://schemas.openxmlformats.org/officeDocument/2006/relationships/slideLayout" Id="rId1"/>
</Relationships>

</file>

<file path=ppt/slides/_rels/slide26.xml.rels><?xml version="1.0" encoding="UTF-8" standalone="yes"?>
<Relationships xmlns="http://schemas.openxmlformats.org/package/2006/relationships">
    <Relationship TargetMode="External" Target="http://www.esfcr.cz/" Type="http://schemas.openxmlformats.org/officeDocument/2006/relationships/hyperlink" Id="rId3"/>
    <Relationship Target="../notesSlides/notesSlide18.xml" Type="http://schemas.openxmlformats.org/officeDocument/2006/relationships/notesSlide" Id="rId2"/>
    <Relationship Target="../slideLayouts/slideLayout2.xml" Type="http://schemas.openxmlformats.org/officeDocument/2006/relationships/slideLayout" Id="rId1"/>
    <Relationship Target="../media/image11.svg" Type="http://schemas.openxmlformats.org/officeDocument/2006/relationships/image" Id="rId5"/>
    <Relationship Target="../media/image10.png" Type="http://schemas.openxmlformats.org/officeDocument/2006/relationships/image" Id="rId4"/>
</Relationships>

</file>

<file path=ppt/slides/_rels/slide27.xml.rels><?xml version="1.0" encoding="UTF-8" standalone="yes"?>
<Relationships xmlns="http://schemas.openxmlformats.org/package/2006/relationships">
    <Relationship Target="../media/image30.svg" Type="http://schemas.openxmlformats.org/officeDocument/2006/relationships/image" Id="rId3"/>
    <Relationship Target="../media/image29.png" Type="http://schemas.openxmlformats.org/officeDocument/2006/relationships/image" Id="rId2"/>
    <Relationship Target="../slideLayouts/slideLayout2.xml" Type="http://schemas.openxmlformats.org/officeDocument/2006/relationships/slideLayout" Id="rId1"/>
</Relationships>

</file>

<file path=ppt/slides/_rels/slide28.xml.rels><?xml version="1.0" encoding="UTF-8" standalone="yes"?>
<Relationships xmlns="http://schemas.openxmlformats.org/package/2006/relationships">
    <Relationship Target="../media/image32.svg" Type="http://schemas.openxmlformats.org/officeDocument/2006/relationships/image" Id="rId3"/>
    <Relationship Target="../media/image31.png" Type="http://schemas.openxmlformats.org/officeDocument/2006/relationships/image" Id="rId2"/>
    <Relationship Target="../slideLayouts/slideLayout2.xml" Type="http://schemas.openxmlformats.org/officeDocument/2006/relationships/slideLayout" Id="rId1"/>
</Relationships>

</file>

<file path=ppt/slides/_rels/slide29.xml.rels><?xml version="1.0" encoding="UTF-8" standalone="yes"?>
<Relationships xmlns="http://schemas.openxmlformats.org/package/2006/relationships">
    <Relationship Target="../notesSlides/notesSlide19.xml" Type="http://schemas.openxmlformats.org/officeDocument/2006/relationships/notesSlide" Id="rId2"/>
    <Relationship Target="../slideLayouts/slideLayout1.xml" Type="http://schemas.openxmlformats.org/officeDocument/2006/relationships/slideLayout" Id="rId1"/>
</Relationships>

</file>

<file path=ppt/slides/_rels/slide3.xml.rels><?xml version="1.0" encoding="UTF-8" standalone="yes"?>
<Relationships xmlns="http://schemas.openxmlformats.org/package/2006/relationships">
    <Relationship Target="../notesSlides/notesSlide3.xml" Type="http://schemas.openxmlformats.org/officeDocument/2006/relationships/notesSlide" Id="rId2"/>
    <Relationship Target="../slideLayouts/slideLayout1.xml" Type="http://schemas.openxmlformats.org/officeDocument/2006/relationships/slideLayout" Id="rId1"/>
</Relationships>

</file>

<file path=ppt/slides/_rels/slide30.xml.rels><?xml version="1.0" encoding="UTF-8" standalone="yes"?>
<Relationships xmlns="http://schemas.openxmlformats.org/package/2006/relationships">
    <Relationship Target="../notesSlides/notesSlide20.xml" Type="http://schemas.openxmlformats.org/officeDocument/2006/relationships/notesSlide" Id="rId2"/>
    <Relationship Target="../slideLayouts/slideLayout2.xml" Type="http://schemas.openxmlformats.org/officeDocument/2006/relationships/slideLayout" Id="rId1"/>
</Relationships>

</file>

<file path=ppt/slides/_rels/slide31.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3.xml.rels><?xml version="1.0" encoding="UTF-8" standalone="yes"?>
<Relationships xmlns="http://schemas.openxmlformats.org/package/2006/relationships">
    <Relationship Target="../notesSlides/notesSlide21.xml" Type="http://schemas.openxmlformats.org/officeDocument/2006/relationships/notesSlide" Id="rId2"/>
    <Relationship Target="../slideLayouts/slideLayout2.xml" Type="http://schemas.openxmlformats.org/officeDocument/2006/relationships/slideLayout" Id="rId1"/>
</Relationships>

</file>

<file path=ppt/slides/_rels/slide34.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5.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6.xml.rels><?xml version="1.0" encoding="UTF-8" standalone="yes"?>
<Relationships xmlns="http://schemas.openxmlformats.org/package/2006/relationships">
    <Relationship Target="../media/image38.svg" Type="http://schemas.openxmlformats.org/officeDocument/2006/relationships/image" Id="rId8"/>
    <Relationship Target="../media/image33.png" Type="http://schemas.openxmlformats.org/officeDocument/2006/relationships/image" Id="rId3"/>
    <Relationship Target="../media/image37.png" Type="http://schemas.openxmlformats.org/officeDocument/2006/relationships/image" Id="rId7"/>
    <Relationship Target="../notesSlides/notesSlide22.xml" Type="http://schemas.openxmlformats.org/officeDocument/2006/relationships/notesSlide" Id="rId2"/>
    <Relationship Target="../slideLayouts/slideLayout2.xml" Type="http://schemas.openxmlformats.org/officeDocument/2006/relationships/slideLayout" Id="rId1"/>
    <Relationship Target="../media/image36.svg" Type="http://schemas.openxmlformats.org/officeDocument/2006/relationships/image" Id="rId6"/>
    <Relationship Target="../media/image35.png" Type="http://schemas.openxmlformats.org/officeDocument/2006/relationships/image" Id="rId5"/>
    <Relationship Target="../media/image21.svg" Type="http://schemas.openxmlformats.org/officeDocument/2006/relationships/image" Id="rId10"/>
    <Relationship Target="../media/image34.svg" Type="http://schemas.openxmlformats.org/officeDocument/2006/relationships/image" Id="rId4"/>
    <Relationship Target="../media/image20.png" Type="http://schemas.openxmlformats.org/officeDocument/2006/relationships/image" Id="rId9"/>
</Relationships>

</file>

<file path=ppt/slides/_rels/slide37.xml.rels><?xml version="1.0" encoding="UTF-8" standalone="yes"?>
<Relationships xmlns="http://schemas.openxmlformats.org/package/2006/relationships">
    <Relationship TargetMode="External" Target="https://www.esfcr.cz/vyzva-080-opz-plus" Type="http://schemas.openxmlformats.org/officeDocument/2006/relationships/hyperlink" Id="rId3"/>
    <Relationship Target="../notesSlides/notesSlide23.xml" Type="http://schemas.openxmlformats.org/officeDocument/2006/relationships/notesSlide" Id="rId2"/>
    <Relationship Target="../slideLayouts/slideLayout2.xml" Type="http://schemas.openxmlformats.org/officeDocument/2006/relationships/slideLayout" Id="rId1"/>
    <Relationship Target="../media/image21.svg" Type="http://schemas.openxmlformats.org/officeDocument/2006/relationships/image" Id="rId5"/>
    <Relationship Target="../media/image20.png" Type="http://schemas.openxmlformats.org/officeDocument/2006/relationships/image" Id="rId4"/>
</Relationships>

</file>

<file path=ppt/slides/_rels/slide38.xml.rels><?xml version="1.0" encoding="UTF-8" standalone="yes"?>
<Relationships xmlns="http://schemas.openxmlformats.org/package/2006/relationships">
    <Relationship Target="../notesSlides/notesSlide24.xml" Type="http://schemas.openxmlformats.org/officeDocument/2006/relationships/notesSlide" Id="rId2"/>
    <Relationship Target="../slideLayouts/slideLayout1.xml" Type="http://schemas.openxmlformats.org/officeDocument/2006/relationships/slideLayout" Id="rId1"/>
</Relationships>

</file>

<file path=ppt/slides/_rels/slide39.xml.rels><?xml version="1.0" encoding="UTF-8" standalone="yes"?>
<Relationships xmlns="http://schemas.openxmlformats.org/package/2006/relationships">
    <Relationship Target="../notesSlides/notesSlide25.xml" Type="http://schemas.openxmlformats.org/officeDocument/2006/relationships/notesSlide" Id="rId2"/>
    <Relationship Target="../slideLayouts/slideLayout2.xml" Type="http://schemas.openxmlformats.org/officeDocument/2006/relationships/slideLayout" Id="rId1"/>
</Relationships>

</file>

<file path=ppt/slides/_rels/slide4.xml.rels><?xml version="1.0" encoding="UTF-8" standalone="yes"?>
<Relationships xmlns="http://schemas.openxmlformats.org/package/2006/relationships">
    <Relationship Target="../media/image6.png" Type="http://schemas.openxmlformats.org/officeDocument/2006/relationships/image" Id="rId3"/>
    <Relationship Target="../notesSlides/notesSlide4.xml" Type="http://schemas.openxmlformats.org/officeDocument/2006/relationships/notesSlide" Id="rId2"/>
    <Relationship Target="../slideLayouts/slideLayout2.xml" Type="http://schemas.openxmlformats.org/officeDocument/2006/relationships/slideLayout" Id="rId1"/>
    <Relationship Target="../media/image7.svg" Type="http://schemas.openxmlformats.org/officeDocument/2006/relationships/image" Id="rId4"/>
</Relationships>

</file>

<file path=ppt/slides/_rels/slide40.xml.rels><?xml version="1.0" encoding="UTF-8" standalone="yes"?>
<Relationships xmlns="http://schemas.openxmlformats.org/package/2006/relationships">
    <Relationship Target="../media/image20.png" Type="http://schemas.openxmlformats.org/officeDocument/2006/relationships/image" Id="rId3"/>
    <Relationship Target="../notesSlides/notesSlide26.xml" Type="http://schemas.openxmlformats.org/officeDocument/2006/relationships/notesSlide" Id="rId2"/>
    <Relationship Target="../slideLayouts/slideLayout2.xml" Type="http://schemas.openxmlformats.org/officeDocument/2006/relationships/slideLayout" Id="rId1"/>
    <Relationship Target="../media/image19.svg" Type="http://schemas.openxmlformats.org/officeDocument/2006/relationships/image" Id="rId6"/>
    <Relationship Target="../media/image18.png" Type="http://schemas.openxmlformats.org/officeDocument/2006/relationships/image" Id="rId5"/>
    <Relationship Target="../media/image21.svg" Type="http://schemas.openxmlformats.org/officeDocument/2006/relationships/image" Id="rId4"/>
</Relationships>

</file>

<file path=ppt/slides/_rels/slide41.xml.rels><?xml version="1.0" encoding="UTF-8" standalone="yes"?>
<Relationships xmlns="http://schemas.openxmlformats.org/package/2006/relationships">
    <Relationship Target="../media/image20.png" Type="http://schemas.openxmlformats.org/officeDocument/2006/relationships/image" Id="rId3"/>
    <Relationship Target="../notesSlides/notesSlide27.xml" Type="http://schemas.openxmlformats.org/officeDocument/2006/relationships/notesSlide" Id="rId2"/>
    <Relationship Target="../slideLayouts/slideLayout2.xml" Type="http://schemas.openxmlformats.org/officeDocument/2006/relationships/slideLayout" Id="rId1"/>
    <Relationship Target="../media/image21.svg" Type="http://schemas.openxmlformats.org/officeDocument/2006/relationships/image" Id="rId4"/>
</Relationships>

</file>

<file path=ppt/slides/_rels/slide42.xml.rels><?xml version="1.0" encoding="UTF-8" standalone="yes"?>
<Relationships xmlns="http://schemas.openxmlformats.org/package/2006/relationships">
    <Relationship Target="../media/image40.svg" Type="http://schemas.openxmlformats.org/officeDocument/2006/relationships/image" Id="rId3"/>
    <Relationship Target="../media/image39.png" Type="http://schemas.openxmlformats.org/officeDocument/2006/relationships/image" Id="rId2"/>
    <Relationship Target="../slideLayouts/slideLayout2.xml" Type="http://schemas.openxmlformats.org/officeDocument/2006/relationships/slideLayout" Id="rId1"/>
</Relationships>

</file>

<file path=ppt/slides/_rels/slide43.xml.rels><?xml version="1.0" encoding="UTF-8" standalone="yes"?>
<Relationships xmlns="http://schemas.openxmlformats.org/package/2006/relationships">
    <Relationship Target="../media/image42.svg" Type="http://schemas.openxmlformats.org/officeDocument/2006/relationships/image" Id="rId3"/>
    <Relationship Target="../media/image41.png" Type="http://schemas.openxmlformats.org/officeDocument/2006/relationships/image" Id="rId2"/>
    <Relationship Target="../slideLayouts/slideLayout2.xml" Type="http://schemas.openxmlformats.org/officeDocument/2006/relationships/slideLayout" Id="rId1"/>
</Relationships>

</file>

<file path=ppt/slides/_rels/slide44.xml.rels><?xml version="1.0" encoding="UTF-8" standalone="yes"?>
<Relationships xmlns="http://schemas.openxmlformats.org/package/2006/relationships">
    <Relationship Target="../media/image39.png" Type="http://schemas.openxmlformats.org/officeDocument/2006/relationships/image" Id="rId3"/>
    <Relationship Target="../notesSlides/notesSlide28.xml" Type="http://schemas.openxmlformats.org/officeDocument/2006/relationships/notesSlide" Id="rId2"/>
    <Relationship Target="../slideLayouts/slideLayout2.xml" Type="http://schemas.openxmlformats.org/officeDocument/2006/relationships/slideLayout" Id="rId1"/>
    <Relationship Target="../media/image42.svg" Type="http://schemas.openxmlformats.org/officeDocument/2006/relationships/image" Id="rId6"/>
    <Relationship Target="../media/image41.png" Type="http://schemas.openxmlformats.org/officeDocument/2006/relationships/image" Id="rId5"/>
    <Relationship Target="../media/image40.svg" Type="http://schemas.openxmlformats.org/officeDocument/2006/relationships/image" Id="rId4"/>
</Relationships>

</file>

<file path=ppt/slides/_rels/slide45.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6.xml.rels><?xml version="1.0" encoding="UTF-8" standalone="yes"?>
<Relationships xmlns="http://schemas.openxmlformats.org/package/2006/relationships">
    <Relationship Target="../media/image43.png" Type="http://schemas.openxmlformats.org/officeDocument/2006/relationships/image" Id="rId3"/>
    <Relationship Target="../notesSlides/notesSlide29.xml" Type="http://schemas.openxmlformats.org/officeDocument/2006/relationships/notesSlide" Id="rId2"/>
    <Relationship Target="../slideLayouts/slideLayout2.xml" Type="http://schemas.openxmlformats.org/officeDocument/2006/relationships/slideLayout" Id="rId1"/>
</Relationships>

</file>

<file path=ppt/slides/_rels/slide47.xml.rels><?xml version="1.0" encoding="UTF-8" standalone="yes"?>
<Relationships xmlns="http://schemas.openxmlformats.org/package/2006/relationships">
    <Relationship Target="../media/image44.png" Type="http://schemas.openxmlformats.org/officeDocument/2006/relationships/image" Id="rId2"/>
    <Relationship Target="../slideLayouts/slideLayout2.xml" Type="http://schemas.openxmlformats.org/officeDocument/2006/relationships/slideLayout" Id="rId1"/>
</Relationships>

</file>

<file path=ppt/slides/_rels/slide48.xml.rels><?xml version="1.0" encoding="UTF-8" standalone="yes"?>
<Relationships xmlns="http://schemas.openxmlformats.org/package/2006/relationships">
    <Relationship Target="../slideLayouts/slideLayout1.xml" Type="http://schemas.openxmlformats.org/officeDocument/2006/relationships/slideLayout" Id="rId1"/>
</Relationships>

</file>

<file path=ppt/slides/_rels/slide49.xml.rels><?xml version="1.0" encoding="UTF-8" standalone="yes"?>
<Relationships xmlns="http://schemas.openxmlformats.org/package/2006/relationships">
    <Relationship TargetMode="External" Target="https://www.esfcr.cz/pravidla-pro-zadatele-a-prijemce-opz-plus/-/dokument/19011837" Type="http://schemas.openxmlformats.org/officeDocument/2006/relationships/hyperlink" Id="rId3"/>
    <Relationship TargetMode="External" Target="https://www.esfcr.cz/pravidla-pro-zadatele-a-prijemce-opz-plus/-/dokument/18068434" Type="http://schemas.openxmlformats.org/officeDocument/2006/relationships/hyperlink" Id="rId2"/>
    <Relationship Target="../slideLayouts/slideLayout2.xml" Type="http://schemas.openxmlformats.org/officeDocument/2006/relationships/slideLayout" Id="rId1"/>
    <Relationship TargetMode="External" Target="https://www.esfcr.cz/dokumenty-opz-plus" Type="http://schemas.openxmlformats.org/officeDocument/2006/relationships/hyperlink" Id="rId6"/>
    <Relationship TargetMode="External" Target="https://www.esfcr.cz/formulare-a-pokyny-potrebne-v-ramci-pripravy-zadosti-o-podporu-opz-plus/-/dokument/19012380" Type="http://schemas.openxmlformats.org/officeDocument/2006/relationships/hyperlink" Id="rId5"/>
    <Relationship TargetMode="External" Target="https://www.esfcr.cz/formulare-a-pokyny-potrebne-v-ramci-pripravy-zadosti-o-podporu-opz-plus/-/dokument/18398046" Type="http://schemas.openxmlformats.org/officeDocument/2006/relationships/hyperlink" Id="rId4"/>
</Relationships>

</file>

<file path=ppt/slides/_rels/slide5.xml.rels><?xml version="1.0" encoding="UTF-8" standalone="yes"?>
<Relationships xmlns="http://schemas.openxmlformats.org/package/2006/relationships">
    <Relationship Target="../media/image13.svg" Type="http://schemas.openxmlformats.org/officeDocument/2006/relationships/image" Id="rId8"/>
    <Relationship Target="../media/image8.png" Type="http://schemas.openxmlformats.org/officeDocument/2006/relationships/image" Id="rId3"/>
    <Relationship Target="../media/image12.png" Type="http://schemas.openxmlformats.org/officeDocument/2006/relationships/image" Id="rId7"/>
    <Relationship Target="../notesSlides/notesSlide5.xml" Type="http://schemas.openxmlformats.org/officeDocument/2006/relationships/notesSlide" Id="rId2"/>
    <Relationship Target="../slideLayouts/slideLayout2.xml" Type="http://schemas.openxmlformats.org/officeDocument/2006/relationships/slideLayout" Id="rId1"/>
    <Relationship Target="../media/image11.svg" Type="http://schemas.openxmlformats.org/officeDocument/2006/relationships/image" Id="rId6"/>
    <Relationship Target="../media/image10.png" Type="http://schemas.openxmlformats.org/officeDocument/2006/relationships/image" Id="rId5"/>
    <Relationship Target="../media/image15.svg" Type="http://schemas.openxmlformats.org/officeDocument/2006/relationships/image" Id="rId10"/>
    <Relationship Target="../media/image9.svg" Type="http://schemas.openxmlformats.org/officeDocument/2006/relationships/image" Id="rId4"/>
    <Relationship Target="../media/image14.png" Type="http://schemas.openxmlformats.org/officeDocument/2006/relationships/image" Id="rId9"/>
</Relationships>

</file>

<file path=ppt/slides/_rels/slide50.xml.rels><?xml version="1.0" encoding="UTF-8" standalone="yes"?>
<Relationships xmlns="http://schemas.openxmlformats.org/package/2006/relationships">
    <Relationship TargetMode="External" Target="https://www.esfcr.cz/vyzva-080-opz-plus" Type="http://schemas.openxmlformats.org/officeDocument/2006/relationships/hyperlink" Id="rId3"/>
    <Relationship Target="../notesSlides/notesSlide30.xml" Type="http://schemas.openxmlformats.org/officeDocument/2006/relationships/notesSlide" Id="rId2"/>
    <Relationship Target="../slideLayouts/slideLayout2.xml" Type="http://schemas.openxmlformats.org/officeDocument/2006/relationships/slideLayout" Id="rId1"/>
    <Relationship TargetMode="External" Target="https://www.esfcr.cz/klub-vyzev-na-detske-skupiny-opz-plus" Type="http://schemas.openxmlformats.org/officeDocument/2006/relationships/hyperlink" Id="rId4"/>
</Relationships>

</file>

<file path=ppt/slides/_rels/slide51.xml.rels><?xml version="1.0" encoding="UTF-8" standalone="yes"?>
<Relationships xmlns="http://schemas.openxmlformats.org/package/2006/relationships">
    <Relationship Target="../notesSlides/notesSlide31.xml" Type="http://schemas.openxmlformats.org/officeDocument/2006/relationships/notesSlide" Id="rId2"/>
    <Relationship Target="../slideLayouts/slideLayout2.xml" Type="http://schemas.openxmlformats.org/officeDocument/2006/relationships/slideLayout" Id="rId1"/>
</Relationships>

</file>

<file path=ppt/slides/_rels/slide52.xml.rels><?xml version="1.0" encoding="UTF-8" standalone="yes"?>
<Relationships xmlns="http://schemas.openxmlformats.org/package/2006/relationships">
    <Relationship Target="../notesSlides/notesSlide32.xml" Type="http://schemas.openxmlformats.org/officeDocument/2006/relationships/notesSlide" Id="rId2"/>
    <Relationship Target="../slideLayouts/slideLayout1.xml" Type="http://schemas.openxmlformats.org/officeDocument/2006/relationships/slideLayout" Id="rId1"/>
</Relationships>

</file>

<file path=ppt/slides/_rels/slide53.xml.rels><?xml version="1.0" encoding="UTF-8" standalone="yes"?>
<Relationships xmlns="http://schemas.openxmlformats.org/package/2006/relationships">
    <Relationship TargetMode="External" Target="https://iskp21.mssf.cz/" Type="http://schemas.openxmlformats.org/officeDocument/2006/relationships/hyperlink" Id="rId2"/>
    <Relationship Target="../slideLayouts/slideLayout2.xml" Type="http://schemas.openxmlformats.org/officeDocument/2006/relationships/slideLayout" Id="rId1"/>
</Relationships>

</file>

<file path=ppt/slides/_rels/slide54.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5.xml.rels><?xml version="1.0" encoding="UTF-8" standalone="yes"?>
<Relationships xmlns="http://schemas.openxmlformats.org/package/2006/relationships">
    <Relationship Target="../media/image46.svg" Type="http://schemas.openxmlformats.org/officeDocument/2006/relationships/image" Id="rId3"/>
    <Relationship Target="../media/image45.png" Type="http://schemas.openxmlformats.org/officeDocument/2006/relationships/image" Id="rId2"/>
    <Relationship Target="../slideLayouts/slideLayout2.xml" Type="http://schemas.openxmlformats.org/officeDocument/2006/relationships/slideLayout" Id="rId1"/>
</Relationships>

</file>

<file path=ppt/slides/_rels/slide56.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7.xml.rels><?xml version="1.0" encoding="UTF-8" standalone="yes"?>
<Relationships xmlns="http://schemas.openxmlformats.org/package/2006/relationships">
    <Relationship Target="../media/hdphoto1.wdp" Type="http://schemas.microsoft.com/office/2007/relationships/hdphoto" Id="rId3"/>
    <Relationship Target="../media/image47.png" Type="http://schemas.openxmlformats.org/officeDocument/2006/relationships/image" Id="rId2"/>
    <Relationship Target="../slideLayouts/slideLayout2.xml" Type="http://schemas.openxmlformats.org/officeDocument/2006/relationships/slideLayout" Id="rId1"/>
</Relationships>

</file>

<file path=ppt/slides/_rels/slide58.xml.rels><?xml version="1.0" encoding="UTF-8" standalone="yes"?>
<Relationships xmlns="http://schemas.openxmlformats.org/package/2006/relationships">
    <Relationship Target="../media/image48.png" Type="http://schemas.openxmlformats.org/officeDocument/2006/relationships/image" Id="rId2"/>
    <Relationship Target="../slideLayouts/slideLayout2.xml" Type="http://schemas.openxmlformats.org/officeDocument/2006/relationships/slideLayout" Id="rId1"/>
</Relationships>

</file>

<file path=ppt/slides/_rels/slide59.xml.rels><?xml version="1.0" encoding="UTF-8" standalone="yes"?>
<Relationships xmlns="http://schemas.openxmlformats.org/package/2006/relationships">
    <Relationship Target="../media/image50.svg" Type="http://schemas.openxmlformats.org/officeDocument/2006/relationships/image" Id="rId3"/>
    <Relationship Target="../media/image49.png" Type="http://schemas.openxmlformats.org/officeDocument/2006/relationships/image" Id="rId2"/>
    <Relationship Target="../slideLayouts/slideLayout2.xml" Type="http://schemas.openxmlformats.org/officeDocument/2006/relationships/slideLayout" Id="rId1"/>
</Relationships>

</file>

<file path=ppt/slides/_rels/slide6.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60.xml.rels><?xml version="1.0" encoding="UTF-8" standalone="yes"?>
<Relationships xmlns="http://schemas.openxmlformats.org/package/2006/relationships">
    <Relationship Target="../media/image50.svg" Type="http://schemas.openxmlformats.org/officeDocument/2006/relationships/image" Id="rId3"/>
    <Relationship Target="../media/image49.png" Type="http://schemas.openxmlformats.org/officeDocument/2006/relationships/image" Id="rId2"/>
    <Relationship Target="../slideLayouts/slideLayout2.xml" Type="http://schemas.openxmlformats.org/officeDocument/2006/relationships/slideLayout" Id="rId1"/>
</Relationships>

</file>

<file path=ppt/slides/_rels/slide61.xml.rels><?xml version="1.0" encoding="UTF-8" standalone="yes"?>
<Relationships xmlns="http://schemas.openxmlformats.org/package/2006/relationships">
    <Relationship Target="../media/image51.svg" Type="http://schemas.openxmlformats.org/officeDocument/2006/relationships/image" Id="rId3"/>
    <Relationship Target="../media/image22.png" Type="http://schemas.openxmlformats.org/officeDocument/2006/relationships/image" Id="rId2"/>
    <Relationship Target="../slideLayouts/slideLayout2.xml" Type="http://schemas.openxmlformats.org/officeDocument/2006/relationships/slideLayout" Id="rId1"/>
</Relationships>

</file>

<file path=ppt/slides/_rels/slide62.xml.rels><?xml version="1.0" encoding="UTF-8" standalone="yes"?>
<Relationships xmlns="http://schemas.openxmlformats.org/package/2006/relationships">
    <Relationship Target="../media/image52.png" Type="http://schemas.openxmlformats.org/officeDocument/2006/relationships/image" Id="rId2"/>
    <Relationship Target="../slideLayouts/slideLayout2.xml" Type="http://schemas.openxmlformats.org/officeDocument/2006/relationships/slideLayout" Id="rId1"/>
</Relationships>

</file>

<file path=ppt/slides/_rels/slide6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64.xml.rels><?xml version="1.0" encoding="UTF-8" standalone="yes"?>
<Relationships xmlns="http://schemas.openxmlformats.org/package/2006/relationships">
    <Relationship TargetMode="External" Target="https://www.esfcr.cz/formulare-a-pokyny-potrebne-v-ramci-pripravy-zadosti-o-podporu-opz-plus/-/dokument/19012380" Type="http://schemas.openxmlformats.org/officeDocument/2006/relationships/hyperlink" Id="rId3"/>
    <Relationship Target="../notesSlides/notesSlide33.xml" Type="http://schemas.openxmlformats.org/officeDocument/2006/relationships/notesSlide" Id="rId2"/>
    <Relationship Target="../slideLayouts/slideLayout2.xml" Type="http://schemas.openxmlformats.org/officeDocument/2006/relationships/slideLayout" Id="rId1"/>
</Relationships>

</file>

<file path=ppt/slides/_rels/slide65.xml.rels><?xml version="1.0" encoding="UTF-8" standalone="yes"?>
<Relationships xmlns="http://schemas.openxmlformats.org/package/2006/relationships">
    <Relationship Target="../media/image53.jpg" Type="http://schemas.openxmlformats.org/officeDocument/2006/relationships/image" Id="rId3"/>
    <Relationship Target="../notesSlides/notesSlide34.xml" Type="http://schemas.openxmlformats.org/officeDocument/2006/relationships/notesSlide" Id="rId2"/>
    <Relationship Target="../slideLayouts/slideLayout11.xml" Type="http://schemas.openxmlformats.org/officeDocument/2006/relationships/slideLayout" Id="rId1"/>
</Relationships>

</file>

<file path=ppt/slides/_rels/slide66.xml.rels><?xml version="1.0" encoding="UTF-8" standalone="yes"?>
<Relationships xmlns="http://schemas.openxmlformats.org/package/2006/relationships">
    <Relationship Target="../media/image53.jpg" Type="http://schemas.openxmlformats.org/officeDocument/2006/relationships/image" Id="rId2"/>
    <Relationship Target="../slideLayouts/slideLayout12.xml" Type="http://schemas.openxmlformats.org/officeDocument/2006/relationships/slideLayout" Id="rId1"/>
</Relationships>

</file>

<file path=ppt/slides/_rels/slide67.xml.rels><?xml version="1.0" encoding="UTF-8" standalone="yes"?>
<Relationships xmlns="http://schemas.openxmlformats.org/package/2006/relationships">
    <Relationship Target="../media/image55.jpeg" Type="http://schemas.openxmlformats.org/officeDocument/2006/relationships/image" Id="rId3"/>
    <Relationship Target="../media/image54.jpeg" Type="http://schemas.openxmlformats.org/officeDocument/2006/relationships/image" Id="rId2"/>
    <Relationship Target="../slideLayouts/slideLayout12.xml" Type="http://schemas.openxmlformats.org/officeDocument/2006/relationships/slideLayout" Id="rId1"/>
    <Relationship Target="../media/image53.jpg" Type="http://schemas.openxmlformats.org/officeDocument/2006/relationships/image" Id="rId4"/>
</Relationships>

</file>

<file path=ppt/slides/_rels/slide68.xml.rels><?xml version="1.0" encoding="UTF-8" standalone="yes"?>
<Relationships xmlns="http://schemas.openxmlformats.org/package/2006/relationships">
    <Relationship Target="../media/image53.jpg" Type="http://schemas.openxmlformats.org/officeDocument/2006/relationships/image" Id="rId2"/>
    <Relationship Target="../slideLayouts/slideLayout12.xml" Type="http://schemas.openxmlformats.org/officeDocument/2006/relationships/slideLayout" Id="rId1"/>
</Relationships>

</file>

<file path=ppt/slides/_rels/slide69.xml.rels><?xml version="1.0" encoding="UTF-8" standalone="yes"?>
<Relationships xmlns="http://schemas.openxmlformats.org/package/2006/relationships">
    <Relationship Target="../media/image53.jpg" Type="http://schemas.openxmlformats.org/officeDocument/2006/relationships/image" Id="rId2"/>
    <Relationship Target="../slideLayouts/slideLayout12.xml" Type="http://schemas.openxmlformats.org/officeDocument/2006/relationships/slideLayout" Id="rId1"/>
</Relationships>

</file>

<file path=ppt/slides/_rels/slide7.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70.xml.rels><?xml version="1.0" encoding="UTF-8" standalone="yes"?>
<Relationships xmlns="http://schemas.openxmlformats.org/package/2006/relationships">
    <Relationship Target="../media/image53.jpg" Type="http://schemas.openxmlformats.org/officeDocument/2006/relationships/image" Id="rId3"/>
    <Relationship TargetMode="External" Target="https://www.youtube.com/watch?v=aD_g10FNFZQ&amp;list=PLO_NQxnpVeWNm36LPF1d5-zNrzwZz-yhg&amp;index=2" Type="http://schemas.openxmlformats.org/officeDocument/2006/relationships/hyperlink" Id="rId2"/>
    <Relationship Target="../slideLayouts/slideLayout12.xml" Type="http://schemas.openxmlformats.org/officeDocument/2006/relationships/slideLayout" Id="rId1"/>
</Relationships>

</file>

<file path=ppt/slides/_rels/slide71.xml.rels><?xml version="1.0" encoding="UTF-8" standalone="yes"?>
<Relationships xmlns="http://schemas.openxmlformats.org/package/2006/relationships">
    <Relationship Target="../media/image53.jpg" Type="http://schemas.openxmlformats.org/officeDocument/2006/relationships/image" Id="rId2"/>
    <Relationship Target="../slideLayouts/slideLayout12.xml" Type="http://schemas.openxmlformats.org/officeDocument/2006/relationships/slideLayout" Id="rId1"/>
</Relationships>

</file>

<file path=ppt/slides/_rels/slide72.xml.rels><?xml version="1.0" encoding="UTF-8" standalone="yes"?>
<Relationships xmlns="http://schemas.openxmlformats.org/package/2006/relationships">
    <Relationship TargetMode="External" Target="https://www.mpsv.cz/kontakty-1" Type="http://schemas.openxmlformats.org/officeDocument/2006/relationships/hyperlink" Id="rId3"/>
    <Relationship Target="../media/image53.jpg" Type="http://schemas.openxmlformats.org/officeDocument/2006/relationships/image" Id="rId7"/>
    <Relationship TargetMode="External" Target="https://www.mpsv.cz/detske-skupiny" Type="http://schemas.openxmlformats.org/officeDocument/2006/relationships/hyperlink" Id="rId2"/>
    <Relationship Target="../slideLayouts/slideLayout12.xml" Type="http://schemas.openxmlformats.org/officeDocument/2006/relationships/slideLayout" Id="rId1"/>
    <Relationship TargetMode="External" Target="https://www.mpsv.cz/pro-obce" Type="http://schemas.openxmlformats.org/officeDocument/2006/relationships/hyperlink" Id="rId6"/>
    <Relationship TargetMode="External" Target="https://www.mpsv.cz/metodicke-materialy" Type="http://schemas.openxmlformats.org/officeDocument/2006/relationships/hyperlink" Id="rId5"/>
    <Relationship TargetMode="External" Target="https://vzdelavaciportal.mpsv.cz/login/index.php" Type="http://schemas.openxmlformats.org/officeDocument/2006/relationships/hyperlink" Id="rId4"/>
</Relationships>

</file>

<file path=ppt/slides/_rels/slide73.xml.rels><?xml version="1.0" encoding="UTF-8" standalone="yes"?>
<Relationships xmlns="http://schemas.openxmlformats.org/package/2006/relationships">
    <Relationship TargetMode="External" Target="https://www.mpsv.cz/postup-pri-zalozeni-detske-skupiny" Type="http://schemas.openxmlformats.org/officeDocument/2006/relationships/hyperlink" Id="rId3"/>
    <Relationship Target="../notesSlides/notesSlide35.xml" Type="http://schemas.openxmlformats.org/officeDocument/2006/relationships/notesSlide" Id="rId2"/>
    <Relationship Target="../slideLayouts/slideLayout12.xml" Type="http://schemas.openxmlformats.org/officeDocument/2006/relationships/slideLayout" Id="rId1"/>
    <Relationship Target="../media/image53.jpg" Type="http://schemas.openxmlformats.org/officeDocument/2006/relationships/image" Id="rId6"/>
    <Relationship TargetMode="External" Target="https://www.mpsv.cz/detske-skupiny" Type="http://schemas.openxmlformats.org/officeDocument/2006/relationships/hyperlink" Id="rId5"/>
    <Relationship TargetMode="External" Target="https://dsaplikace.mpsv.cz/detskeskupiny" Type="http://schemas.openxmlformats.org/officeDocument/2006/relationships/hyperlink" Id="rId4"/>
</Relationships>

</file>

<file path=ppt/slides/_rels/slide74.xml.rels><?xml version="1.0" encoding="UTF-8" standalone="yes"?>
<Relationships xmlns="http://schemas.openxmlformats.org/package/2006/relationships">
    <Relationship TargetMode="External" Target="https://www.mpsv.cz/metodicke-materialy" Type="http://schemas.openxmlformats.org/officeDocument/2006/relationships/hyperlink" Id="rId3"/>
    <Relationship Target="../notesSlides/notesSlide36.xml" Type="http://schemas.openxmlformats.org/officeDocument/2006/relationships/notesSlide" Id="rId2"/>
    <Relationship Target="../slideLayouts/slideLayout12.xml" Type="http://schemas.openxmlformats.org/officeDocument/2006/relationships/slideLayout" Id="rId1"/>
    <Relationship Target="../media/image53.jpg" Type="http://schemas.openxmlformats.org/officeDocument/2006/relationships/image" Id="rId4"/>
</Relationships>

</file>

<file path=ppt/slides/_rels/slide75.xml.rels><?xml version="1.0" encoding="UTF-8" standalone="yes"?>
<Relationships xmlns="http://schemas.openxmlformats.org/package/2006/relationships">
    <Relationship TargetMode="External" Target="https://www.mpsv.cz/postup-pri-zalozeni-detske-skupiny" Type="http://schemas.openxmlformats.org/officeDocument/2006/relationships/hyperlink" Id="rId3"/>
    <Relationship Target="../notesSlides/notesSlide37.xml" Type="http://schemas.openxmlformats.org/officeDocument/2006/relationships/notesSlide" Id="rId2"/>
    <Relationship Target="../slideLayouts/slideLayout12.xml" Type="http://schemas.openxmlformats.org/officeDocument/2006/relationships/slideLayout" Id="rId1"/>
    <Relationship Target="../media/image53.jpg" Type="http://schemas.openxmlformats.org/officeDocument/2006/relationships/image" Id="rId4"/>
</Relationships>

</file>

<file path=ppt/slides/_rels/slide76.xml.rels><?xml version="1.0" encoding="UTF-8" standalone="yes"?>
<Relationships xmlns="http://schemas.openxmlformats.org/package/2006/relationships">
    <Relationship Target="../media/image53.jpg" Type="http://schemas.openxmlformats.org/officeDocument/2006/relationships/image" Id="rId3"/>
    <Relationship Target="../notesSlides/notesSlide38.xml" Type="http://schemas.openxmlformats.org/officeDocument/2006/relationships/notesSlide" Id="rId2"/>
    <Relationship Target="../slideLayouts/slideLayout12.xml" Type="http://schemas.openxmlformats.org/officeDocument/2006/relationships/slideLayout" Id="rId1"/>
    <Relationship TargetMode="External" Target="http://www.esfcr.cz/financovani-pece-o-deti" Type="http://schemas.openxmlformats.org/officeDocument/2006/relationships/hyperlink" Id="rId5"/>
    <Relationship Target="../media/image56.png" Type="http://schemas.openxmlformats.org/officeDocument/2006/relationships/image" Id="rId4"/>
</Relationships>

</file>

<file path=ppt/slides/_rels/slide77.xml.rels><?xml version="1.0" encoding="UTF-8" standalone="yes"?>
<Relationships xmlns="http://schemas.openxmlformats.org/package/2006/relationships">
    <Relationship Target="../media/image53.jpg" Type="http://schemas.openxmlformats.org/officeDocument/2006/relationships/image" Id="rId3"/>
    <Relationship TargetMode="External" Target="http://www.mpsv.cz/" Type="http://schemas.openxmlformats.org/officeDocument/2006/relationships/hyperlink" Id="rId2"/>
    <Relationship Target="../slideLayouts/slideLayout12.xml" Type="http://schemas.openxmlformats.org/officeDocument/2006/relationships/slideLayout" Id="rId1"/>
    <Relationship Target="../media/image57.png" Type="http://schemas.openxmlformats.org/officeDocument/2006/relationships/image" Id="rId4"/>
</Relationships>

</file>

<file path=ppt/slides/_rels/slide78.xml.rels><?xml version="1.0" encoding="UTF-8" standalone="yes"?>
<Relationships xmlns="http://schemas.openxmlformats.org/package/2006/relationships">
    <Relationship TargetMode="External" Target="https://www.uradprace.cz/callcentrum-socialni-davky" Type="http://schemas.openxmlformats.org/officeDocument/2006/relationships/hyperlink" Id="rId3"/>
    <Relationship TargetMode="External" Target="mailto:detskeskupiny@uradprace.cz" Type="http://schemas.openxmlformats.org/officeDocument/2006/relationships/hyperlink" Id="rId2"/>
    <Relationship Target="../slideLayouts/slideLayout12.xml" Type="http://schemas.openxmlformats.org/officeDocument/2006/relationships/slideLayout" Id="rId1"/>
    <Relationship Target="../media/image53.jpg" Type="http://schemas.openxmlformats.org/officeDocument/2006/relationships/image" Id="rId6"/>
    <Relationship TargetMode="External" Target="https://www.mpsv.cz/kontakty-1" Type="http://schemas.openxmlformats.org/officeDocument/2006/relationships/hyperlink" Id="rId5"/>
    <Relationship TargetMode="External" Target="https://www.mpsv.cz/zadani-pozadavku?stitek=detske-skupiny" Type="http://schemas.openxmlformats.org/officeDocument/2006/relationships/hyperlink" Id="rId4"/>
</Relationships>

</file>

<file path=ppt/slides/_rels/slide79.xml.rels><?xml version="1.0" encoding="UTF-8" standalone="yes"?>
<Relationships xmlns="http://schemas.openxmlformats.org/package/2006/relationships">
    <Relationship Target="../media/image53.jpg" Type="http://schemas.openxmlformats.org/officeDocument/2006/relationships/image" Id="rId2"/>
    <Relationship Target="../slideLayouts/slideLayout12.xml" Type="http://schemas.openxmlformats.org/officeDocument/2006/relationships/slideLayout" Id="rId1"/>
</Relationships>

</file>

<file path=ppt/slides/_rels/slide8.xml.rels><?xml version="1.0" encoding="UTF-8" standalone="yes"?>
<Relationships xmlns="http://schemas.openxmlformats.org/package/2006/relationships">
    <Relationship Target="../media/image21.svg" Type="http://schemas.openxmlformats.org/officeDocument/2006/relationships/image" Id="rId8"/>
    <Relationship Target="../media/image16.png" Type="http://schemas.openxmlformats.org/officeDocument/2006/relationships/image" Id="rId3"/>
    <Relationship Target="../media/image20.png" Type="http://schemas.openxmlformats.org/officeDocument/2006/relationships/image" Id="rId7"/>
    <Relationship Target="../notesSlides/notesSlide6.xml" Type="http://schemas.openxmlformats.org/officeDocument/2006/relationships/notesSlide" Id="rId2"/>
    <Relationship Target="../slideLayouts/slideLayout2.xml" Type="http://schemas.openxmlformats.org/officeDocument/2006/relationships/slideLayout" Id="rId1"/>
    <Relationship Target="../media/image19.svg" Type="http://schemas.openxmlformats.org/officeDocument/2006/relationships/image" Id="rId6"/>
    <Relationship Target="../media/image18.png" Type="http://schemas.openxmlformats.org/officeDocument/2006/relationships/image" Id="rId5"/>
    <Relationship Target="../media/image17.svg" Type="http://schemas.openxmlformats.org/officeDocument/2006/relationships/image" Id="rId4"/>
</Relationships>

</file>

<file path=ppt/slides/_rels/slide9.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slide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sz="4000" b="false" kern="1200" cap="none" dirty="false">
                <a:latin typeface="+mn-lt"/>
                <a:ea typeface="+mn-ea"/>
                <a:cs typeface="+mn-cs"/>
              </a:rPr>
              <a:t>Seminář pro žadatele </a:t>
            </a:r>
            <a:br>
              <a:rPr lang="cs-CZ" sz="4000" b="false" kern="1200" cap="none" dirty="false">
                <a:latin typeface="+mn-lt"/>
                <a:ea typeface="+mn-ea"/>
                <a:cs typeface="+mn-cs"/>
              </a:rPr>
            </a:br>
            <a:r>
              <a:rPr lang="cs-CZ" sz="4000" b="false" kern="1200" cap="none" dirty="false">
                <a:latin typeface="+mn-lt"/>
                <a:ea typeface="+mn-ea"/>
                <a:cs typeface="+mn-cs"/>
              </a:rPr>
              <a:t>výzva č.</a:t>
            </a:r>
            <a:r>
              <a:rPr lang="cs-CZ" sz="1800" dirty="false">
                <a:effectLst/>
                <a:latin typeface="Arial" panose="020B0604020202020204" pitchFamily="34" charset="0"/>
                <a:ea typeface="Calibri" panose="020F0502020204030204" pitchFamily="34" charset="0"/>
              </a:rPr>
              <a:t> </a:t>
            </a:r>
            <a:r>
              <a:rPr lang="cs-CZ" b="false" kern="1200" cap="none" dirty="false">
                <a:latin typeface="+mn-lt"/>
                <a:ea typeface="+mn-ea"/>
                <a:cs typeface="+mn-cs"/>
              </a:rPr>
              <a:t>03_25_80  </a:t>
            </a:r>
          </a:p>
        </p:txBody>
      </p:sp>
      <p:sp>
        <p:nvSpPr>
          <p:cNvPr id="7" name="Zástupný symbol pro text 6"/>
          <p:cNvSpPr>
            <a:spLocks noGrp="true"/>
          </p:cNvSpPr>
          <p:nvPr>
            <p:ph type="body" sz="quarter" idx="14"/>
          </p:nvPr>
        </p:nvSpPr>
        <p:spPr>
          <a:xfrm>
            <a:off x="1619672" y="5132232"/>
            <a:ext cx="7164328" cy="540000"/>
          </a:xfrm>
        </p:spPr>
        <p:txBody>
          <a:bodyPr/>
          <a:lstStyle/>
          <a:p>
            <a:r>
              <a:rPr lang="cs-CZ" sz="2000" dirty="false"/>
              <a:t>7. 5. 2025, on-line</a:t>
            </a:r>
          </a:p>
        </p:txBody>
      </p:sp>
      <p:pic>
        <p:nvPicPr>
          <p:cNvPr id="14" name="Zástupný symbol pro obrázek 13"/>
          <p:cNvPicPr>
            <a:picLocks noGrp="true" noChangeAspect="true"/>
          </p:cNvPicPr>
          <p:nvPr>
            <p:ph type="pic" sz="quarter" idx="15"/>
          </p:nvPr>
        </p:nvPicPr>
        <p:blipFill>
          <a:blip cstate="print" r:embed="rId3">
            <a:extLst>
              <a:ext uri="{28A0092B-C50C-407E-A947-70E740481C1C}">
                <a14:useLocalDpi xmlns:a14="http://schemas.microsoft.com/office/drawing/2010/main" val="0"/>
              </a:ext>
            </a:extLst>
          </a:blip>
          <a:stretch>
            <a:fillRect/>
          </a:stretch>
        </p:blipFill>
        <p:spPr>
          <a:xfrm>
            <a:off x="846000" y="2636837"/>
            <a:ext cx="540000" cy="540000"/>
          </a:xfrm>
        </p:spPr>
      </p:pic>
      <p:pic>
        <p:nvPicPr>
          <p:cNvPr id="16" name="Zástupný symbol pro obrázek 15"/>
          <p:cNvPicPr>
            <a:picLocks noGrp="true" noChangeAspect="true"/>
          </p:cNvPicPr>
          <p:nvPr>
            <p:ph type="pic" sz="quarter" idx="17"/>
          </p:nvPr>
        </p:nvPicPr>
        <p:blipFill>
          <a:blip cstate="print" r:embed="rId4">
            <a:extLst>
              <a:ext uri="{28A0092B-C50C-407E-A947-70E740481C1C}">
                <a14:useLocalDpi xmlns:a14="http://schemas.microsoft.com/office/drawing/2010/main" val="0"/>
              </a:ext>
            </a:extLst>
          </a:blip>
          <a:stretch>
            <a:fillRect/>
          </a:stretch>
        </p:blipFill>
        <p:spPr>
          <a:xfrm>
            <a:off x="886997" y="5132232"/>
            <a:ext cx="540000" cy="540000"/>
          </a:xfrm>
        </p:spPr>
      </p:pic>
      <p:pic>
        <p:nvPicPr>
          <p:cNvPr id="6" name="Zástupný symbol pro obrázek 14">
            <a:extLst>
              <a:ext uri="{FF2B5EF4-FFF2-40B4-BE49-F238E27FC236}">
                <a16:creationId xmlns:a16="http://schemas.microsoft.com/office/drawing/2014/main" id="{A09DDA7F-D4B2-4106-AA2D-AE5D2963AF66}"/>
              </a:ext>
            </a:extLst>
          </p:cNvPr>
          <p:cNvPicPr>
            <a:picLocks noGrp="true" noChangeAspect="true"/>
          </p:cNvPicPr>
          <p:nvPr>
            <p:ph type="pic" sz="quarter" idx="16"/>
          </p:nvPr>
        </p:nvPicPr>
        <p:blipFill>
          <a:blip cstate="print" r:embed="rId5">
            <a:extLst>
              <a:ext uri="{28A0092B-C50C-407E-A947-70E740481C1C}">
                <a14:useLocalDpi xmlns:a14="http://schemas.microsoft.com/office/drawing/2010/main" val="0"/>
              </a:ext>
            </a:extLst>
          </a:blip>
          <a:stretch>
            <a:fillRect/>
          </a:stretch>
        </p:blipFill>
        <p:spPr>
          <a:xfrm>
            <a:off x="846000" y="4089600"/>
            <a:ext cx="540000" cy="540000"/>
          </a:xfrm>
        </p:spPr>
      </p:pic>
      <p:sp>
        <p:nvSpPr>
          <p:cNvPr id="8" name="TextovéPole 7">
            <a:extLst>
              <a:ext uri="{FF2B5EF4-FFF2-40B4-BE49-F238E27FC236}">
                <a16:creationId xmlns:a16="http://schemas.microsoft.com/office/drawing/2014/main" id="{48057913-AD93-47CE-97D1-D182B0D8C21C}"/>
              </a:ext>
            </a:extLst>
          </p:cNvPr>
          <p:cNvSpPr txBox="true"/>
          <p:nvPr/>
        </p:nvSpPr>
        <p:spPr>
          <a:xfrm>
            <a:off x="1512000" y="4174934"/>
            <a:ext cx="4932208" cy="707886"/>
          </a:xfrm>
          <a:prstGeom prst="rect">
            <a:avLst/>
          </a:prstGeom>
          <a:noFill/>
        </p:spPr>
        <p:txBody>
          <a:bodyPr wrap="square">
            <a:spAutoFit/>
          </a:bodyPr>
          <a:lstStyle/>
          <a:p>
            <a:r>
              <a:rPr lang="cs-CZ" sz="2000" dirty="false"/>
              <a:t>Bc. Petra Štěpánová, Ing. Jan Jelínek, DiS., Mgr. Iva Sotolářová</a:t>
            </a:r>
          </a:p>
        </p:txBody>
      </p:sp>
    </p:spTree>
    <p:extLst>
      <p:ext uri="{BB962C8B-B14F-4D97-AF65-F5344CB8AC3E}">
        <p14:creationId xmlns:p14="http://schemas.microsoft.com/office/powerpoint/2010/main" val="337466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B14682-7DD1-4276-A341-8C20DA3A76B8}"/>
              </a:ext>
            </a:extLst>
          </p:cNvPr>
          <p:cNvSpPr>
            <a:spLocks noGrp="true"/>
          </p:cNvSpPr>
          <p:nvPr>
            <p:ph type="title"/>
          </p:nvPr>
        </p:nvSpPr>
        <p:spPr/>
        <p:txBody>
          <a:bodyPr/>
          <a:lstStyle/>
          <a:p>
            <a:r>
              <a:rPr lang="cs-CZ" dirty="false"/>
              <a:t>Představení VÝZVY</a:t>
            </a:r>
          </a:p>
        </p:txBody>
      </p:sp>
      <p:sp>
        <p:nvSpPr>
          <p:cNvPr id="3" name="Zástupný obsah 2">
            <a:extLst>
              <a:ext uri="{FF2B5EF4-FFF2-40B4-BE49-F238E27FC236}">
                <a16:creationId xmlns:a16="http://schemas.microsoft.com/office/drawing/2014/main" id="{0779B28B-6123-4C2A-819D-A2874B8AA0A8}"/>
              </a:ext>
            </a:extLst>
          </p:cNvPr>
          <p:cNvSpPr>
            <a:spLocks noGrp="true"/>
          </p:cNvSpPr>
          <p:nvPr>
            <p:ph idx="1"/>
          </p:nvPr>
        </p:nvSpPr>
        <p:spPr>
          <a:xfrm>
            <a:off x="958007" y="1468681"/>
            <a:ext cx="7740393" cy="4536504"/>
          </a:xfrm>
        </p:spPr>
        <p:txBody>
          <a:bodyPr/>
          <a:lstStyle/>
          <a:p>
            <a:pPr marL="0" indent="0">
              <a:buNone/>
            </a:pPr>
            <a:r>
              <a:rPr lang="cs-CZ" b="true" dirty="false"/>
              <a:t>Adresu místa realizace, uvedenou v žádosti o podporu, již nelze po podání žádosti o podporu změnit. </a:t>
            </a:r>
            <a:r>
              <a:rPr lang="cs-CZ" dirty="false"/>
              <a:t>(Výjimka v případě zásahu vyšší moci je možná změna adresy v rámci stejného ORP)</a:t>
            </a:r>
          </a:p>
          <a:p>
            <a:pPr marL="0" indent="0">
              <a:buNone/>
            </a:pPr>
            <a:endParaRPr lang="cs-CZ" dirty="false"/>
          </a:p>
          <a:p>
            <a:pPr marL="0" indent="0">
              <a:buNone/>
            </a:pPr>
            <a:r>
              <a:rPr lang="cs-CZ" dirty="false"/>
              <a:t>Zásah vyšší moci = živelná pohroma, vyhoření, negativní stanovisko schvalujících úřadů</a:t>
            </a:r>
          </a:p>
          <a:p>
            <a:pPr marL="0" indent="0">
              <a:buNone/>
            </a:pPr>
            <a:r>
              <a:rPr lang="cs-CZ" dirty="false"/>
              <a:t>NE – nesouhlas majitele objektu, ukončení pronájmu, chybějící kolaudace atp.</a:t>
            </a:r>
          </a:p>
          <a:p>
            <a:pPr marL="0" indent="0">
              <a:buNone/>
            </a:pPr>
            <a:endParaRPr lang="cs-CZ" dirty="false">
              <a:solidFill>
                <a:srgbClr val="C00000"/>
              </a:solidFill>
            </a:endParaRPr>
          </a:p>
        </p:txBody>
      </p:sp>
      <p:sp>
        <p:nvSpPr>
          <p:cNvPr id="4" name="Zástupný symbol pro číslo snímku 3">
            <a:extLst>
              <a:ext uri="{FF2B5EF4-FFF2-40B4-BE49-F238E27FC236}">
                <a16:creationId xmlns:a16="http://schemas.microsoft.com/office/drawing/2014/main" id="{A58D7E0E-0569-477A-8D8F-8B20104BF7CD}"/>
              </a:ext>
            </a:extLst>
          </p:cNvPr>
          <p:cNvSpPr>
            <a:spLocks noGrp="true"/>
          </p:cNvSpPr>
          <p:nvPr>
            <p:ph type="sldNum" sz="quarter" idx="12"/>
          </p:nvPr>
        </p:nvSpPr>
        <p:spPr/>
        <p:txBody>
          <a:bodyPr/>
          <a:lstStyle/>
          <a:p>
            <a:fld id="{479BF083-4774-43B1-9AB0-5CC1AC5DD8EE}" type="slidenum">
              <a:rPr lang="cs-CZ" smtClean="false"/>
              <a:pPr/>
              <a:t>10</a:t>
            </a:fld>
            <a:endParaRPr lang="cs-CZ" dirty="false"/>
          </a:p>
        </p:txBody>
      </p:sp>
      <p:pic>
        <p:nvPicPr>
          <p:cNvPr id="5" name="Grafický objekt 4" descr="Vykřičník se souvislou výplní">
            <a:extLst>
              <a:ext uri="{FF2B5EF4-FFF2-40B4-BE49-F238E27FC236}">
                <a16:creationId xmlns:a16="http://schemas.microsoft.com/office/drawing/2014/main" id="{CE01486F-FFAE-956B-933C-35634E0C3F5B}"/>
              </a:ext>
            </a:extLst>
          </p:cNvPr>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520" y="2492896"/>
            <a:ext cx="600354" cy="600354"/>
          </a:xfrm>
          <a:prstGeom prst="rect">
            <a:avLst/>
          </a:prstGeom>
        </p:spPr>
      </p:pic>
    </p:spTree>
    <p:extLst>
      <p:ext uri="{BB962C8B-B14F-4D97-AF65-F5344CB8AC3E}">
        <p14:creationId xmlns:p14="http://schemas.microsoft.com/office/powerpoint/2010/main" val="1595017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pl-PL" dirty="false"/>
              <a:t>Představení výzVY</a:t>
            </a:r>
            <a:endParaRPr lang="cs-CZ" dirty="false"/>
          </a:p>
        </p:txBody>
      </p:sp>
      <p:sp>
        <p:nvSpPr>
          <p:cNvPr id="3" name="Zástupný symbol pro obsah 2"/>
          <p:cNvSpPr>
            <a:spLocks noGrp="true"/>
          </p:cNvSpPr>
          <p:nvPr>
            <p:ph idx="1"/>
          </p:nvPr>
        </p:nvSpPr>
        <p:spPr>
          <a:xfrm>
            <a:off x="-24950" y="1315676"/>
            <a:ext cx="8712968" cy="5292568"/>
          </a:xfrm>
        </p:spPr>
        <p:txBody>
          <a:bodyPr numCol="1"/>
          <a:lstStyle/>
          <a:p>
            <a:pPr marL="414000" lvl="1" indent="0">
              <a:buNone/>
            </a:pPr>
            <a:r>
              <a:rPr lang="cs-CZ" dirty="false"/>
              <a:t>Součástí podkladů pro vydání právního aktu je doložení </a:t>
            </a:r>
            <a:r>
              <a:rPr lang="cs-CZ" b="true" dirty="false"/>
              <a:t>dokladu  </a:t>
            </a:r>
            <a:br>
              <a:rPr lang="cs-CZ" b="true" dirty="false"/>
            </a:br>
            <a:r>
              <a:rPr lang="cs-CZ" b="true" dirty="false"/>
              <a:t>o právu užívat objekt nebo prostory</a:t>
            </a:r>
            <a:r>
              <a:rPr lang="cs-CZ" dirty="false"/>
              <a:t>,  z něhož vyplývá oprávnění tento objekt nebo prostory užívat k poskytování služby péče o dítě.</a:t>
            </a:r>
          </a:p>
          <a:p>
            <a:pPr marL="2262600" lvl="5" indent="0">
              <a:buNone/>
            </a:pPr>
            <a:r>
              <a:rPr lang="cs-CZ" dirty="false"/>
              <a:t>Výpis z katastru nemovitostí</a:t>
            </a:r>
          </a:p>
          <a:p>
            <a:pPr marL="2262600" lvl="5" indent="0">
              <a:buNone/>
            </a:pPr>
            <a:r>
              <a:rPr lang="cs-CZ" dirty="false"/>
              <a:t>Nájemní (podnájemní) smlouva – </a:t>
            </a:r>
            <a:r>
              <a:rPr lang="cs-CZ" dirty="false">
                <a:solidFill>
                  <a:schemeClr val="accent6"/>
                </a:solidFill>
              </a:rPr>
              <a:t>POZOR NA</a:t>
            </a:r>
            <a:br>
              <a:rPr lang="cs-CZ" dirty="false"/>
            </a:br>
            <a:r>
              <a:rPr lang="cs-CZ" b="true" u="sng" dirty="false">
                <a:solidFill>
                  <a:schemeClr val="accent6"/>
                </a:solidFill>
              </a:rPr>
              <a:t>STŘET ZÁJMŮ:</a:t>
            </a:r>
            <a:endParaRPr lang="cs-CZ" b="true" u="sng" dirty="false"/>
          </a:p>
          <a:p>
            <a:pPr marL="666000" lvl="2" indent="0" algn="just">
              <a:buNone/>
            </a:pPr>
            <a:endParaRPr lang="cs-CZ" dirty="false"/>
          </a:p>
          <a:p>
            <a:pPr marL="2262600" lvl="5" indent="0" algn="just">
              <a:buNone/>
            </a:pPr>
            <a:endParaRPr lang="cs-CZ" dirty="false"/>
          </a:p>
          <a:p>
            <a:pPr marL="2262600" lvl="5" indent="0" algn="just">
              <a:buNone/>
            </a:pPr>
            <a:endParaRPr lang="cs-CZ" dirty="false"/>
          </a:p>
          <a:p>
            <a:pPr marL="2262600" lvl="5" indent="0" algn="just">
              <a:buNone/>
            </a:pPr>
            <a:endParaRPr lang="cs-CZ" dirty="false"/>
          </a:p>
          <a:p>
            <a:pPr marL="2262600" lvl="5" indent="0" algn="just">
              <a:buNone/>
            </a:pPr>
            <a:endParaRPr lang="cs-CZ" dirty="false"/>
          </a:p>
          <a:p>
            <a:pPr marL="2262600" lvl="5" indent="0" algn="just">
              <a:buNone/>
            </a:pPr>
            <a:endParaRPr lang="cs-CZ" dirty="false"/>
          </a:p>
          <a:p>
            <a:pPr marL="2262600" lvl="5" indent="0" algn="just">
              <a:buNone/>
            </a:pPr>
            <a:r>
              <a:rPr lang="cs-CZ" b="true" dirty="false"/>
              <a:t>Povinnost doložit doklad při prvním podání žádosti o podporu</a:t>
            </a:r>
          </a:p>
          <a:p>
            <a:pPr marL="414000" lvl="1" indent="0">
              <a:buNone/>
            </a:pPr>
            <a:endParaRPr lang="cs-CZ" dirty="false"/>
          </a:p>
          <a:p>
            <a:pPr marL="414000" lvl="1" indent="0">
              <a:buNone/>
            </a:pPr>
            <a:endParaRPr lang="cs-CZ" sz="1700" dirty="false"/>
          </a:p>
          <a:p>
            <a:pPr marL="414000" lvl="1" indent="0">
              <a:buNone/>
            </a:pPr>
            <a:endParaRPr lang="cs-CZ"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11</a:t>
            </a:fld>
            <a:endParaRPr lang="cs-CZ" dirty="false"/>
          </a:p>
        </p:txBody>
      </p:sp>
      <p:pic>
        <p:nvPicPr>
          <p:cNvPr id="6" name="Grafický objekt 5" descr="Smlouva se souvislou výplní">
            <a:extLst>
              <a:ext uri="{FF2B5EF4-FFF2-40B4-BE49-F238E27FC236}">
                <a16:creationId xmlns:a16="http://schemas.microsoft.com/office/drawing/2014/main" id="{D391A536-0C73-D8F7-11D7-CF375EEAD92E}"/>
              </a:ext>
            </a:extLst>
          </p:cNvPr>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7743" y="2350146"/>
            <a:ext cx="1017072" cy="1017072"/>
          </a:xfrm>
          <a:prstGeom prst="rect">
            <a:avLst/>
          </a:prstGeom>
        </p:spPr>
      </p:pic>
      <p:pic>
        <p:nvPicPr>
          <p:cNvPr id="8" name="Grafický objekt 7" descr="Denní kalendář se souvislou výplní">
            <a:extLst>
              <a:ext uri="{FF2B5EF4-FFF2-40B4-BE49-F238E27FC236}">
                <a16:creationId xmlns:a16="http://schemas.microsoft.com/office/drawing/2014/main" id="{05377B28-FEA6-3D32-21CC-7935F65653AF}"/>
              </a:ext>
            </a:extLst>
          </p:cNvPr>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9079" y="5280522"/>
            <a:ext cx="914400" cy="914400"/>
          </a:xfrm>
          <a:prstGeom prst="rect">
            <a:avLst/>
          </a:prstGeom>
        </p:spPr>
      </p:pic>
      <p:pic>
        <p:nvPicPr>
          <p:cNvPr id="5" name="Grafický objekt 4" descr="Odznak, křížek se souvislou výplní">
            <a:extLst>
              <a:ext uri="{FF2B5EF4-FFF2-40B4-BE49-F238E27FC236}">
                <a16:creationId xmlns:a16="http://schemas.microsoft.com/office/drawing/2014/main" id="{7EFF73FA-CFDC-49E8-8820-B959FCE0C059}"/>
              </a:ext>
            </a:extLst>
          </p:cNvPr>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7953" y="4165471"/>
            <a:ext cx="696652" cy="696652"/>
          </a:xfrm>
          <a:prstGeom prst="rect">
            <a:avLst/>
          </a:prstGeom>
        </p:spPr>
      </p:pic>
      <p:graphicFrame>
        <p:nvGraphicFramePr>
          <p:cNvPr id="7" name="Tabulka 6">
            <a:extLst>
              <a:ext uri="{FF2B5EF4-FFF2-40B4-BE49-F238E27FC236}">
                <a16:creationId xmlns:a16="http://schemas.microsoft.com/office/drawing/2014/main" id="{BD1FB5AD-8D1E-D2E8-FE3E-753B563C64BD}"/>
              </a:ext>
            </a:extLst>
          </p:cNvPr>
          <p:cNvGraphicFramePr>
            <a:graphicFrameLocks noGrp="true"/>
          </p:cNvGraphicFramePr>
          <p:nvPr>
            <p:extLst>
              <p:ext uri="{D42A27DB-BD31-4B8C-83A1-F6EECF244321}">
                <p14:modId xmlns:p14="http://schemas.microsoft.com/office/powerpoint/2010/main" val="322429546"/>
              </p:ext>
            </p:extLst>
          </p:nvPr>
        </p:nvGraphicFramePr>
        <p:xfrm>
          <a:off x="2147422" y="3542538"/>
          <a:ext cx="6636298" cy="1737984"/>
        </p:xfrm>
        <a:graphic>
          <a:graphicData uri="http://schemas.openxmlformats.org/drawingml/2006/table">
            <a:tbl>
              <a:tblPr>
                <a:tableStyleId>{93296810-A885-4BE3-A3E7-6D5BEEA58F35}</a:tableStyleId>
              </a:tblPr>
              <a:tblGrid>
                <a:gridCol w="1397115">
                  <a:extLst>
                    <a:ext uri="{9D8B030D-6E8A-4147-A177-3AD203B41FA5}">
                      <a16:colId xmlns:a16="http://schemas.microsoft.com/office/drawing/2014/main" val="2130723536"/>
                    </a:ext>
                  </a:extLst>
                </a:gridCol>
                <a:gridCol w="5239183">
                  <a:extLst>
                    <a:ext uri="{9D8B030D-6E8A-4147-A177-3AD203B41FA5}">
                      <a16:colId xmlns:a16="http://schemas.microsoft.com/office/drawing/2014/main" val="3161637115"/>
                    </a:ext>
                  </a:extLst>
                </a:gridCol>
              </a:tblGrid>
              <a:tr h="93271">
                <a:tc>
                  <a:txBody>
                    <a:bodyPr/>
                    <a:lstStyle/>
                    <a:p>
                      <a:pPr algn="ctr" fontAlgn="ctr"/>
                      <a:r>
                        <a:rPr lang="cs-CZ" sz="1600" b="true" u="none" strike="noStrike" dirty="false">
                          <a:solidFill>
                            <a:schemeClr val="accent6"/>
                          </a:solidFill>
                          <a:effectLst/>
                        </a:rPr>
                        <a:t>Nájemce</a:t>
                      </a:r>
                      <a:endParaRPr lang="cs-CZ" sz="1600" b="true" i="false" u="none" strike="noStrike" dirty="false">
                        <a:solidFill>
                          <a:schemeClr val="accent6"/>
                        </a:solidFill>
                        <a:effectLst/>
                        <a:latin typeface="Arial" panose="020B0604020202020204" pitchFamily="34" charset="0"/>
                      </a:endParaRPr>
                    </a:p>
                  </a:txBody>
                  <a:tcPr marL="9525" marR="9525" marT="9525" marB="0" anchor="ctr"/>
                </a:tc>
                <a:tc>
                  <a:txBody>
                    <a:bodyPr/>
                    <a:lstStyle/>
                    <a:p>
                      <a:pPr algn="ctr" fontAlgn="ctr"/>
                      <a:r>
                        <a:rPr lang="cs-CZ" sz="1600" b="true" u="none" strike="noStrike" dirty="false">
                          <a:solidFill>
                            <a:schemeClr val="accent6"/>
                          </a:solidFill>
                          <a:effectLst/>
                        </a:rPr>
                        <a:t>Vlastník / pronajímatel / </a:t>
                      </a:r>
                      <a:r>
                        <a:rPr lang="cs-CZ" sz="1600" b="true" u="none" strike="noStrike" dirty="false" err="true">
                          <a:solidFill>
                            <a:schemeClr val="accent6"/>
                          </a:solidFill>
                          <a:effectLst/>
                        </a:rPr>
                        <a:t>podnajímatel</a:t>
                      </a:r>
                      <a:endParaRPr lang="cs-CZ" sz="1600" b="true" i="false" u="none" strike="noStrike" dirty="false">
                        <a:solidFill>
                          <a:schemeClr val="accent6"/>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778435334"/>
                  </a:ext>
                </a:extLst>
              </a:tr>
              <a:tr h="293831">
                <a:tc rowSpan="5">
                  <a:txBody>
                    <a:bodyPr/>
                    <a:lstStyle/>
                    <a:p>
                      <a:pPr algn="ctr" fontAlgn="ctr"/>
                      <a:r>
                        <a:rPr lang="cs-CZ" sz="1600" u="none" strike="noStrike" dirty="false">
                          <a:solidFill>
                            <a:schemeClr val="accent6"/>
                          </a:solidFill>
                          <a:effectLst/>
                        </a:rPr>
                        <a:t>Žadatel</a:t>
                      </a:r>
                      <a:endParaRPr lang="cs-CZ" sz="1600" b="false" i="false" u="none" strike="noStrike" dirty="false">
                        <a:solidFill>
                          <a:schemeClr val="accent6"/>
                        </a:solidFill>
                        <a:effectLst/>
                        <a:latin typeface="Arial" panose="020B0604020202020204" pitchFamily="34" charset="0"/>
                      </a:endParaRPr>
                    </a:p>
                  </a:txBody>
                  <a:tcPr marL="9525" marR="9525" marT="9525" marB="0" anchor="ctr"/>
                </a:tc>
                <a:tc>
                  <a:txBody>
                    <a:bodyPr/>
                    <a:lstStyle/>
                    <a:p>
                      <a:pPr algn="ctr" fontAlgn="ctr"/>
                      <a:r>
                        <a:rPr lang="cs-CZ" sz="1600" u="none" strike="noStrike">
                          <a:solidFill>
                            <a:schemeClr val="accent6"/>
                          </a:solidFill>
                          <a:effectLst/>
                        </a:rPr>
                        <a:t>Statutární zástupce žadatele</a:t>
                      </a:r>
                      <a:endParaRPr lang="cs-CZ" sz="1600" b="false" i="false" u="none" strike="noStrike">
                        <a:solidFill>
                          <a:schemeClr val="accent6"/>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197970665"/>
                  </a:ext>
                </a:extLst>
              </a:tr>
              <a:tr h="293831">
                <a:tc vMerge="true">
                  <a:txBody>
                    <a:bodyPr/>
                    <a:lstStyle/>
                    <a:p>
                      <a:endParaRPr lang="cs-CZ"/>
                    </a:p>
                  </a:txBody>
                  <a:tcPr/>
                </a:tc>
                <a:tc>
                  <a:txBody>
                    <a:bodyPr/>
                    <a:lstStyle/>
                    <a:p>
                      <a:pPr algn="ctr" fontAlgn="ctr"/>
                      <a:r>
                        <a:rPr lang="cs-CZ" sz="1600" u="none" strike="noStrike" dirty="false">
                          <a:solidFill>
                            <a:schemeClr val="accent6"/>
                          </a:solidFill>
                          <a:effectLst/>
                        </a:rPr>
                        <a:t>Člen statutárního orgánu žadatele</a:t>
                      </a:r>
                      <a:endParaRPr lang="cs-CZ" sz="1600" b="false" i="false" u="none" strike="noStrike" dirty="false">
                        <a:solidFill>
                          <a:schemeClr val="accent6"/>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490939967"/>
                  </a:ext>
                </a:extLst>
              </a:tr>
              <a:tr h="293831">
                <a:tc vMerge="true">
                  <a:txBody>
                    <a:bodyPr/>
                    <a:lstStyle/>
                    <a:p>
                      <a:endParaRPr lang="cs-CZ"/>
                    </a:p>
                  </a:txBody>
                  <a:tcPr/>
                </a:tc>
                <a:tc>
                  <a:txBody>
                    <a:bodyPr/>
                    <a:lstStyle/>
                    <a:p>
                      <a:pPr algn="ctr" fontAlgn="ctr"/>
                      <a:r>
                        <a:rPr lang="cs-CZ" sz="1600" u="none" strike="noStrike" dirty="false">
                          <a:solidFill>
                            <a:schemeClr val="accent6"/>
                          </a:solidFill>
                          <a:effectLst/>
                        </a:rPr>
                        <a:t>Zaměstnanec žadatele</a:t>
                      </a:r>
                      <a:endParaRPr lang="cs-CZ" sz="1600" b="false" i="false" u="none" strike="noStrike" dirty="false">
                        <a:solidFill>
                          <a:schemeClr val="accent6"/>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436207588"/>
                  </a:ext>
                </a:extLst>
              </a:tr>
              <a:tr h="293831">
                <a:tc vMerge="true">
                  <a:txBody>
                    <a:bodyPr/>
                    <a:lstStyle/>
                    <a:p>
                      <a:endParaRPr lang="cs-CZ"/>
                    </a:p>
                  </a:txBody>
                  <a:tcPr/>
                </a:tc>
                <a:tc>
                  <a:txBody>
                    <a:bodyPr/>
                    <a:lstStyle/>
                    <a:p>
                      <a:pPr algn="ctr" fontAlgn="ctr"/>
                      <a:r>
                        <a:rPr lang="cs-CZ" sz="1600" u="none" strike="noStrike" dirty="false">
                          <a:solidFill>
                            <a:schemeClr val="accent6"/>
                          </a:solidFill>
                          <a:effectLst/>
                        </a:rPr>
                        <a:t>Osoba blízká člena statutárního orgánu žadatele</a:t>
                      </a:r>
                    </a:p>
                  </a:txBody>
                  <a:tcPr marL="9525" marR="9525" marT="9525" marB="0" anchor="ctr"/>
                </a:tc>
                <a:extLst>
                  <a:ext uri="{0D108BD9-81ED-4DB2-BD59-A6C34878D82A}">
                    <a16:rowId xmlns:a16="http://schemas.microsoft.com/office/drawing/2014/main" val="4207992386"/>
                  </a:ext>
                </a:extLst>
              </a:tr>
              <a:tr h="309295">
                <a:tc vMerge="true">
                  <a:txBody>
                    <a:bodyPr/>
                    <a:lstStyle/>
                    <a:p>
                      <a:endParaRPr lang="cs-CZ"/>
                    </a:p>
                  </a:txBody>
                  <a:tcPr/>
                </a:tc>
                <a:tc>
                  <a:txBody>
                    <a:bodyPr/>
                    <a:lstStyle/>
                    <a:p>
                      <a:pPr algn="ctr" fontAlgn="ctr"/>
                      <a:r>
                        <a:rPr lang="pl-PL" sz="1600" u="none" strike="noStrike" dirty="false">
                          <a:solidFill>
                            <a:schemeClr val="accent6"/>
                          </a:solidFill>
                          <a:effectLst/>
                        </a:rPr>
                        <a:t> a další, viz </a:t>
                      </a:r>
                      <a:r>
                        <a:rPr lang="pl-PL" sz="1600" u="none" strike="noStrike" dirty="false">
                          <a:solidFill>
                            <a:schemeClr val="accent6"/>
                          </a:solidFill>
                          <a:effectLst/>
                          <a:hlinkClick r:id="rId9">
                            <a:extLst>
                              <a:ext uri="{A12FA001-AC4F-418D-AE19-62706E023703}">
                                <ahyp:hlinkClr xmlns:ahyp="http://schemas.microsoft.com/office/drawing/2018/hyperlinkcolor" val="tx"/>
                              </a:ext>
                            </a:extLst>
                          </a:hlinkClick>
                        </a:rPr>
                        <a:t>Obecná část pravidel OPZ+, kap. 20.1</a:t>
                      </a:r>
                      <a:endParaRPr lang="pl-PL" sz="1600" b="false" i="false" u="none" strike="noStrike" dirty="false">
                        <a:solidFill>
                          <a:schemeClr val="accent6"/>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297574238"/>
                  </a:ext>
                </a:extLst>
              </a:tr>
            </a:tbl>
          </a:graphicData>
        </a:graphic>
      </p:graphicFrame>
      <p:pic>
        <p:nvPicPr>
          <p:cNvPr id="10" name="Grafický objekt 9" descr="Odznak, křížek se souvislou výplní">
            <a:extLst>
              <a:ext uri="{FF2B5EF4-FFF2-40B4-BE49-F238E27FC236}">
                <a16:creationId xmlns:a16="http://schemas.microsoft.com/office/drawing/2014/main" id="{19F4DED6-3F10-F226-3BD2-F054B75370D1}"/>
              </a:ext>
            </a:extLst>
          </p:cNvPr>
          <p:cNvPicPr>
            <a:picLocks noChangeAspect="true"/>
          </p:cNvPicPr>
          <p:nvPr/>
        </p:nvPicPr>
        <p:blipFill>
          <a:blip cstate="print"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78252" y="3802319"/>
            <a:ext cx="266949" cy="266949"/>
          </a:xfrm>
          <a:prstGeom prst="rect">
            <a:avLst/>
          </a:prstGeom>
        </p:spPr>
      </p:pic>
      <p:pic>
        <p:nvPicPr>
          <p:cNvPr id="11" name="Grafický objekt 10" descr="Odznak, křížek se souvislou výplní">
            <a:extLst>
              <a:ext uri="{FF2B5EF4-FFF2-40B4-BE49-F238E27FC236}">
                <a16:creationId xmlns:a16="http://schemas.microsoft.com/office/drawing/2014/main" id="{D90530E2-C1D6-2D23-F75A-A21578736C68}"/>
              </a:ext>
            </a:extLst>
          </p:cNvPr>
          <p:cNvPicPr>
            <a:picLocks noChangeAspect="true"/>
          </p:cNvPicPr>
          <p:nvPr/>
        </p:nvPicPr>
        <p:blipFill>
          <a:blip cstate="print"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78252" y="4099007"/>
            <a:ext cx="266949" cy="266949"/>
          </a:xfrm>
          <a:prstGeom prst="rect">
            <a:avLst/>
          </a:prstGeom>
        </p:spPr>
      </p:pic>
      <p:pic>
        <p:nvPicPr>
          <p:cNvPr id="12" name="Grafický objekt 11" descr="Odznak, křížek se souvislou výplní">
            <a:extLst>
              <a:ext uri="{FF2B5EF4-FFF2-40B4-BE49-F238E27FC236}">
                <a16:creationId xmlns:a16="http://schemas.microsoft.com/office/drawing/2014/main" id="{40A5A39F-BD63-2CF9-DB24-695CF291CDC1}"/>
              </a:ext>
            </a:extLst>
          </p:cNvPr>
          <p:cNvPicPr>
            <a:picLocks noChangeAspect="true"/>
          </p:cNvPicPr>
          <p:nvPr/>
        </p:nvPicPr>
        <p:blipFill>
          <a:blip cstate="print"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78252" y="4408014"/>
            <a:ext cx="266949" cy="266949"/>
          </a:xfrm>
          <a:prstGeom prst="rect">
            <a:avLst/>
          </a:prstGeom>
        </p:spPr>
      </p:pic>
      <p:pic>
        <p:nvPicPr>
          <p:cNvPr id="13" name="Grafický objekt 12" descr="Odznak, křížek se souvislou výplní">
            <a:extLst>
              <a:ext uri="{FF2B5EF4-FFF2-40B4-BE49-F238E27FC236}">
                <a16:creationId xmlns:a16="http://schemas.microsoft.com/office/drawing/2014/main" id="{E6489A39-877C-E67A-C190-83B4D21C50A7}"/>
              </a:ext>
            </a:extLst>
          </p:cNvPr>
          <p:cNvPicPr>
            <a:picLocks noChangeAspect="true"/>
          </p:cNvPicPr>
          <p:nvPr/>
        </p:nvPicPr>
        <p:blipFill>
          <a:blip cstate="print"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78252" y="4691260"/>
            <a:ext cx="266949" cy="266949"/>
          </a:xfrm>
          <a:prstGeom prst="rect">
            <a:avLst/>
          </a:prstGeom>
        </p:spPr>
      </p:pic>
      <p:pic>
        <p:nvPicPr>
          <p:cNvPr id="14" name="Grafický objekt 13" descr="Odznak, křížek se souvislou výplní">
            <a:extLst>
              <a:ext uri="{FF2B5EF4-FFF2-40B4-BE49-F238E27FC236}">
                <a16:creationId xmlns:a16="http://schemas.microsoft.com/office/drawing/2014/main" id="{9ED1E959-32C5-B345-4D95-D32AD615C730}"/>
              </a:ext>
            </a:extLst>
          </p:cNvPr>
          <p:cNvPicPr>
            <a:picLocks noChangeAspect="true"/>
          </p:cNvPicPr>
          <p:nvPr/>
        </p:nvPicPr>
        <p:blipFill>
          <a:blip cstate="print"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78252" y="4985891"/>
            <a:ext cx="266949" cy="266949"/>
          </a:xfrm>
          <a:prstGeom prst="rect">
            <a:avLst/>
          </a:prstGeom>
        </p:spPr>
      </p:pic>
    </p:spTree>
    <p:extLst>
      <p:ext uri="{BB962C8B-B14F-4D97-AF65-F5344CB8AC3E}">
        <p14:creationId xmlns:p14="http://schemas.microsoft.com/office/powerpoint/2010/main" val="3181646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pl-PL" dirty="false"/>
              <a:t>Představení výzVY</a:t>
            </a:r>
            <a:endParaRPr lang="cs-CZ" dirty="false"/>
          </a:p>
        </p:txBody>
      </p:sp>
      <p:sp>
        <p:nvSpPr>
          <p:cNvPr id="3" name="Zástupný symbol pro obsah 2"/>
          <p:cNvSpPr>
            <a:spLocks noGrp="true"/>
          </p:cNvSpPr>
          <p:nvPr>
            <p:ph idx="1"/>
          </p:nvPr>
        </p:nvSpPr>
        <p:spPr>
          <a:xfrm>
            <a:off x="467544" y="1412776"/>
            <a:ext cx="8352928" cy="5112568"/>
          </a:xfrm>
        </p:spPr>
        <p:txBody>
          <a:bodyPr/>
          <a:lstStyle/>
          <a:p>
            <a:pPr marL="0" indent="0" defTabSz="180000">
              <a:lnSpc>
                <a:spcPct val="100000"/>
              </a:lnSpc>
              <a:buNone/>
            </a:pPr>
            <a:r>
              <a:rPr lang="cs-CZ" b="true" dirty="false"/>
              <a:t>Počet míst v dětské skupině: </a:t>
            </a:r>
            <a:r>
              <a:rPr lang="cs-CZ" dirty="false"/>
              <a:t>			</a:t>
            </a:r>
            <a:r>
              <a:rPr lang="cs-CZ" b="true" dirty="false"/>
              <a:t>min. 5 – max. 24</a:t>
            </a:r>
          </a:p>
          <a:p>
            <a:pPr marL="0" indent="0" defTabSz="180000">
              <a:lnSpc>
                <a:spcPct val="100000"/>
              </a:lnSpc>
              <a:buNone/>
            </a:pPr>
            <a:r>
              <a:rPr lang="cs-CZ" b="true" dirty="false"/>
              <a:t>Cílová skupina:	</a:t>
            </a:r>
            <a:r>
              <a:rPr lang="cs-CZ" dirty="false"/>
              <a:t>							</a:t>
            </a:r>
            <a:r>
              <a:rPr lang="cs-CZ" sz="2000" dirty="false"/>
              <a:t>rodiče s malými dětmi</a:t>
            </a:r>
          </a:p>
          <a:p>
            <a:pPr marL="0" indent="0" defTabSz="180000">
              <a:lnSpc>
                <a:spcPct val="100000"/>
              </a:lnSpc>
              <a:buNone/>
            </a:pPr>
            <a:r>
              <a:rPr lang="cs-CZ" b="true" dirty="false"/>
              <a:t>Forma financování: 	</a:t>
            </a:r>
            <a:r>
              <a:rPr lang="cs-CZ" dirty="false"/>
              <a:t>			</a:t>
            </a:r>
            <a:r>
              <a:rPr lang="cs-CZ" sz="2000" dirty="false"/>
              <a:t>ex ante / ex post </a:t>
            </a:r>
          </a:p>
          <a:p>
            <a:pPr marL="0" indent="0" defTabSz="180000">
              <a:lnSpc>
                <a:spcPct val="100000"/>
              </a:lnSpc>
              <a:buNone/>
            </a:pPr>
            <a:endParaRPr lang="cs-CZ" sz="2000" dirty="false"/>
          </a:p>
          <a:p>
            <a:pPr marL="0" indent="0">
              <a:lnSpc>
                <a:spcPct val="100000"/>
              </a:lnSpc>
              <a:buNone/>
            </a:pPr>
            <a:r>
              <a:rPr lang="cs-CZ" b="true" dirty="false"/>
              <a:t>Režim financování	:</a:t>
            </a:r>
            <a:r>
              <a:rPr lang="cs-CZ" sz="2000" dirty="false"/>
              <a:t>		</a:t>
            </a:r>
          </a:p>
          <a:p>
            <a:pPr lvl="1"/>
            <a:r>
              <a:rPr lang="cs-CZ" dirty="false"/>
              <a:t>zjednodušené vykazování způsobilých výdajů na základě dosažených jednotek </a:t>
            </a:r>
          </a:p>
          <a:p>
            <a:pPr lvl="1"/>
            <a:r>
              <a:rPr lang="cs-CZ" dirty="false"/>
              <a:t>ŘO definoval jednotky a k nim odpovídající jednotkové náklady</a:t>
            </a:r>
          </a:p>
          <a:p>
            <a:pPr lvl="1"/>
            <a:r>
              <a:rPr lang="cs-CZ" dirty="false"/>
              <a:t>podle počtu dosažených jednotek je vypočtena výše dotace</a:t>
            </a:r>
            <a:endParaRPr lang="cs-CZ" sz="2000"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12</a:t>
            </a:fld>
            <a:endParaRPr lang="cs-CZ" dirty="false"/>
          </a:p>
        </p:txBody>
      </p:sp>
    </p:spTree>
    <p:extLst>
      <p:ext uri="{BB962C8B-B14F-4D97-AF65-F5344CB8AC3E}">
        <p14:creationId xmlns:p14="http://schemas.microsoft.com/office/powerpoint/2010/main" val="339793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7FF089-290B-AE27-0137-C129715A5759}"/>
              </a:ext>
            </a:extLst>
          </p:cNvPr>
          <p:cNvSpPr>
            <a:spLocks noGrp="true"/>
          </p:cNvSpPr>
          <p:nvPr>
            <p:ph type="title"/>
          </p:nvPr>
        </p:nvSpPr>
        <p:spPr/>
        <p:txBody>
          <a:bodyPr/>
          <a:lstStyle/>
          <a:p>
            <a:r>
              <a:rPr lang="pl-PL" dirty="false"/>
              <a:t>Představení výzVY</a:t>
            </a:r>
            <a:endParaRPr lang="cs-CZ" dirty="false"/>
          </a:p>
        </p:txBody>
      </p:sp>
      <p:sp>
        <p:nvSpPr>
          <p:cNvPr id="3" name="Zástupný obsah 2">
            <a:extLst>
              <a:ext uri="{FF2B5EF4-FFF2-40B4-BE49-F238E27FC236}">
                <a16:creationId xmlns:a16="http://schemas.microsoft.com/office/drawing/2014/main" id="{19FE5FD7-0B90-2536-C06F-445AD6CC2892}"/>
              </a:ext>
            </a:extLst>
          </p:cNvPr>
          <p:cNvSpPr>
            <a:spLocks noGrp="true"/>
          </p:cNvSpPr>
          <p:nvPr>
            <p:ph idx="1"/>
          </p:nvPr>
        </p:nvSpPr>
        <p:spPr/>
        <p:txBody>
          <a:bodyPr/>
          <a:lstStyle/>
          <a:p>
            <a:pPr marL="0" indent="0">
              <a:buNone/>
            </a:pPr>
            <a:r>
              <a:rPr lang="cs-CZ" sz="2800" b="true" dirty="false"/>
              <a:t>Partnerství s obcí</a:t>
            </a:r>
          </a:p>
          <a:p>
            <a:pPr algn="l"/>
            <a:r>
              <a:rPr lang="cs-CZ" dirty="false">
                <a:latin typeface="CIDFont+F1"/>
              </a:rPr>
              <a:t>J</a:t>
            </a:r>
            <a:r>
              <a:rPr lang="cs-CZ" b="false" i="false" u="none" strike="noStrike" baseline="0" dirty="false">
                <a:latin typeface="CIDFont+F1"/>
              </a:rPr>
              <a:t>e podporováno, aby kapacita DS sloužila obcím k zajištění </a:t>
            </a:r>
            <a:r>
              <a:rPr lang="cs-CZ" b="false" i="false" u="none" strike="noStrike" baseline="0" dirty="false">
                <a:latin typeface="CIDFont+F2"/>
              </a:rPr>
              <a:t>podmínek pro výchovnou péči pro děti </a:t>
            </a:r>
            <a:r>
              <a:rPr lang="cs-CZ" b="false" i="false" u="none" strike="noStrike" baseline="0" dirty="false">
                <a:latin typeface="CIDFont+F1"/>
              </a:rPr>
              <a:t>nepřijaté do mateřské školy v návaznosti na plnění zákonné povinnosti obcí zajistit podmínky pro výchovnou péči o dítě dle §13b zákona č. 247/2014 Sb., o poskytování služby péče o dítě v dětské bez ohledu na platnost zákonného ustanovení.</a:t>
            </a:r>
          </a:p>
          <a:p>
            <a:pPr algn="l"/>
            <a:r>
              <a:rPr lang="cs-CZ" b="false" i="false" u="none" strike="noStrike" baseline="0" dirty="false">
                <a:latin typeface="CIDFont+F1"/>
              </a:rPr>
              <a:t>Žadatelé za účelem spolupráce s obcí mohou uzavřít partnerství s jednou nebo více obcemi a doložit k žádosti o podporu písemné </a:t>
            </a:r>
            <a:r>
              <a:rPr lang="cs-CZ" b="false" i="false" u="none" strike="noStrike" baseline="0" dirty="false">
                <a:latin typeface="CIDFont+F2"/>
              </a:rPr>
              <a:t>prohlášení obce (příloha č. 4 této výzvy).</a:t>
            </a:r>
          </a:p>
        </p:txBody>
      </p:sp>
      <p:sp>
        <p:nvSpPr>
          <p:cNvPr id="4" name="Zástupný symbol pro číslo snímku 3">
            <a:extLst>
              <a:ext uri="{FF2B5EF4-FFF2-40B4-BE49-F238E27FC236}">
                <a16:creationId xmlns:a16="http://schemas.microsoft.com/office/drawing/2014/main" id="{5F6378EB-0295-5F87-3890-262FA04FE563}"/>
              </a:ext>
            </a:extLst>
          </p:cNvPr>
          <p:cNvSpPr>
            <a:spLocks noGrp="true"/>
          </p:cNvSpPr>
          <p:nvPr>
            <p:ph type="sldNum" sz="quarter" idx="12"/>
          </p:nvPr>
        </p:nvSpPr>
        <p:spPr/>
        <p:txBody>
          <a:bodyPr/>
          <a:lstStyle/>
          <a:p>
            <a:fld id="{479BF083-4774-43B1-9AB0-5CC1AC5DD8EE}" type="slidenum">
              <a:rPr lang="cs-CZ" smtClean="false"/>
              <a:pPr/>
              <a:t>13</a:t>
            </a:fld>
            <a:endParaRPr lang="cs-CZ" dirty="false"/>
          </a:p>
        </p:txBody>
      </p:sp>
    </p:spTree>
    <p:extLst>
      <p:ext uri="{BB962C8B-B14F-4D97-AF65-F5344CB8AC3E}">
        <p14:creationId xmlns:p14="http://schemas.microsoft.com/office/powerpoint/2010/main" val="2419196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899592" y="3068960"/>
            <a:ext cx="7344816" cy="1368152"/>
          </a:xfrm>
        </p:spPr>
        <p:txBody>
          <a:bodyPr/>
          <a:lstStyle/>
          <a:p>
            <a:pPr algn="ctr"/>
            <a:r>
              <a:rPr lang="cs-CZ" dirty="false"/>
              <a:t>Hodnocení a výběr projektů</a:t>
            </a:r>
            <a:endParaRPr lang="cs-CZ" sz="2800" b="false" dirty="false"/>
          </a:p>
        </p:txBody>
      </p:sp>
    </p:spTree>
    <p:extLst>
      <p:ext uri="{BB962C8B-B14F-4D97-AF65-F5344CB8AC3E}">
        <p14:creationId xmlns:p14="http://schemas.microsoft.com/office/powerpoint/2010/main" val="3333229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9DEE1D-D9FF-4D83-B254-1C3FF556D21B}"/>
              </a:ext>
            </a:extLst>
          </p:cNvPr>
          <p:cNvSpPr>
            <a:spLocks noGrp="true"/>
          </p:cNvSpPr>
          <p:nvPr>
            <p:ph type="title"/>
          </p:nvPr>
        </p:nvSpPr>
        <p:spPr>
          <a:xfrm>
            <a:off x="19879" y="7707"/>
            <a:ext cx="8982709" cy="1080000"/>
          </a:xfrm>
        </p:spPr>
        <p:txBody>
          <a:bodyPr/>
          <a:lstStyle/>
          <a:p>
            <a:r>
              <a:rPr lang="pl-PL" dirty="false"/>
              <a:t>Proces hodnocení a výběru projektů</a:t>
            </a:r>
            <a:endParaRPr lang="cs-CZ" dirty="false"/>
          </a:p>
        </p:txBody>
      </p:sp>
      <p:sp>
        <p:nvSpPr>
          <p:cNvPr id="4" name="Zástupný symbol pro číslo snímku 3">
            <a:extLst>
              <a:ext uri="{FF2B5EF4-FFF2-40B4-BE49-F238E27FC236}">
                <a16:creationId xmlns:a16="http://schemas.microsoft.com/office/drawing/2014/main" id="{51831502-D2CF-42CD-90DF-F2055F7DD631}"/>
              </a:ext>
            </a:extLst>
          </p:cNvPr>
          <p:cNvSpPr>
            <a:spLocks noGrp="true"/>
          </p:cNvSpPr>
          <p:nvPr>
            <p:ph type="sldNum" sz="quarter" idx="12"/>
          </p:nvPr>
        </p:nvSpPr>
        <p:spPr/>
        <p:txBody>
          <a:bodyPr/>
          <a:lstStyle/>
          <a:p>
            <a:fld id="{479BF083-4774-43B1-9AB0-5CC1AC5DD8EE}" type="slidenum">
              <a:rPr lang="cs-CZ" smtClean="false"/>
              <a:pPr/>
              <a:t>15</a:t>
            </a:fld>
            <a:endParaRPr lang="cs-CZ" dirty="false"/>
          </a:p>
        </p:txBody>
      </p:sp>
      <p:sp>
        <p:nvSpPr>
          <p:cNvPr id="9" name="TextovéPole 8">
            <a:extLst>
              <a:ext uri="{FF2B5EF4-FFF2-40B4-BE49-F238E27FC236}">
                <a16:creationId xmlns:a16="http://schemas.microsoft.com/office/drawing/2014/main" id="{53D4BE9D-F3B8-476A-AA33-BB9893216E6A}"/>
              </a:ext>
            </a:extLst>
          </p:cNvPr>
          <p:cNvSpPr txBox="true"/>
          <p:nvPr/>
        </p:nvSpPr>
        <p:spPr>
          <a:xfrm>
            <a:off x="5791007" y="3613684"/>
            <a:ext cx="2276479" cy="335641"/>
          </a:xfrm>
          <a:prstGeom prst="rect">
            <a:avLst/>
          </a:prstGeom>
          <a:gradFill flip="none" rotWithShape="true">
            <a:gsLst>
              <a:gs pos="0">
                <a:srgbClr val="C9CEDC"/>
              </a:gs>
              <a:gs pos="0">
                <a:schemeClr val="bg1">
                  <a:lumMod val="90000"/>
                </a:schemeClr>
              </a:gs>
              <a:gs pos="63000">
                <a:schemeClr val="accent1">
                  <a:tint val="44500"/>
                  <a:satMod val="160000"/>
                  <a:alpha val="0"/>
                  <a:lumMod val="64000"/>
                  <a:lumOff val="36000"/>
                </a:schemeClr>
              </a:gs>
              <a:gs pos="100000">
                <a:schemeClr val="accent1">
                  <a:tint val="23500"/>
                  <a:satMod val="160000"/>
                </a:schemeClr>
              </a:gs>
            </a:gsLst>
            <a:lin ang="1800000" scaled="false"/>
            <a:tileRect/>
          </a:gradFill>
        </p:spPr>
        <p:txBody>
          <a:bodyPr wrap="square" rtlCol="false">
            <a:noAutofit/>
          </a:bodyPr>
          <a:lstStyle>
            <a:defPPr>
              <a:defRPr lang="cs-CZ"/>
            </a:defPPr>
          </a:lstStyle>
          <a:p>
            <a:r>
              <a:rPr lang="cs-CZ" sz="1400" b="true" dirty="false"/>
              <a:t>Zpravidla do 3 měsíců</a:t>
            </a:r>
          </a:p>
        </p:txBody>
      </p:sp>
      <p:pic>
        <p:nvPicPr>
          <p:cNvPr id="10" name="Obrázek 9">
            <a:extLst>
              <a:ext uri="{FF2B5EF4-FFF2-40B4-BE49-F238E27FC236}">
                <a16:creationId xmlns:a16="http://schemas.microsoft.com/office/drawing/2014/main" id="{12EE4209-BE01-42B3-B258-3CAE0917F26A}"/>
              </a:ext>
            </a:extLst>
          </p:cNvPr>
          <p:cNvPicPr>
            <a:picLocks noChangeAspect="true"/>
          </p:cNvPicPr>
          <p:nvPr/>
        </p:nvPicPr>
        <p:blipFill>
          <a:blip r:embed="rId3"/>
          <a:stretch>
            <a:fillRect/>
          </a:stretch>
        </p:blipFill>
        <p:spPr>
          <a:xfrm>
            <a:off x="3393697" y="3926119"/>
            <a:ext cx="2391675" cy="128214"/>
          </a:xfrm>
          <a:prstGeom prst="rect">
            <a:avLst/>
          </a:prstGeom>
        </p:spPr>
      </p:pic>
      <p:pic>
        <p:nvPicPr>
          <p:cNvPr id="11" name="Obrázek 10">
            <a:extLst>
              <a:ext uri="{FF2B5EF4-FFF2-40B4-BE49-F238E27FC236}">
                <a16:creationId xmlns:a16="http://schemas.microsoft.com/office/drawing/2014/main" id="{388AE80F-FEE0-43D8-8D6A-6816E8770825}"/>
              </a:ext>
            </a:extLst>
          </p:cNvPr>
          <p:cNvPicPr>
            <a:picLocks noChangeAspect="true"/>
          </p:cNvPicPr>
          <p:nvPr/>
        </p:nvPicPr>
        <p:blipFill>
          <a:blip r:embed="rId3"/>
          <a:stretch>
            <a:fillRect/>
          </a:stretch>
        </p:blipFill>
        <p:spPr>
          <a:xfrm>
            <a:off x="944680" y="3917856"/>
            <a:ext cx="2462998" cy="132038"/>
          </a:xfrm>
          <a:prstGeom prst="rect">
            <a:avLst/>
          </a:prstGeom>
        </p:spPr>
      </p:pic>
      <p:cxnSp>
        <p:nvCxnSpPr>
          <p:cNvPr id="13" name="Přímá spojnice 12">
            <a:extLst>
              <a:ext uri="{FF2B5EF4-FFF2-40B4-BE49-F238E27FC236}">
                <a16:creationId xmlns:a16="http://schemas.microsoft.com/office/drawing/2014/main" id="{10049775-8010-4B9F-AB7B-EEFF575C3DD6}"/>
              </a:ext>
            </a:extLst>
          </p:cNvPr>
          <p:cNvCxnSpPr>
            <a:cxnSpLocks/>
          </p:cNvCxnSpPr>
          <p:nvPr/>
        </p:nvCxnSpPr>
        <p:spPr>
          <a:xfrm flipH="true">
            <a:off x="940161" y="3093056"/>
            <a:ext cx="1" cy="857928"/>
          </a:xfrm>
          <a:prstGeom prst="line">
            <a:avLst/>
          </a:prstGeom>
          <a:ln w="6350">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5" name="Obrázek 14">
            <a:extLst>
              <a:ext uri="{FF2B5EF4-FFF2-40B4-BE49-F238E27FC236}">
                <a16:creationId xmlns:a16="http://schemas.microsoft.com/office/drawing/2014/main" id="{FE1D5BC7-A8CA-45BD-9868-1949E4E5EFD9}"/>
              </a:ext>
            </a:extLst>
          </p:cNvPr>
          <p:cNvPicPr>
            <a:picLocks noChangeAspect="true"/>
          </p:cNvPicPr>
          <p:nvPr/>
        </p:nvPicPr>
        <p:blipFill>
          <a:blip r:embed="rId4"/>
          <a:stretch>
            <a:fillRect/>
          </a:stretch>
        </p:blipFill>
        <p:spPr>
          <a:xfrm>
            <a:off x="5695320" y="3079476"/>
            <a:ext cx="6097" cy="816935"/>
          </a:xfrm>
          <a:prstGeom prst="rect">
            <a:avLst/>
          </a:prstGeom>
        </p:spPr>
      </p:pic>
      <p:sp>
        <p:nvSpPr>
          <p:cNvPr id="12" name="Obdélník: se zakulacenými rohy 11">
            <a:extLst>
              <a:ext uri="{FF2B5EF4-FFF2-40B4-BE49-F238E27FC236}">
                <a16:creationId xmlns:a16="http://schemas.microsoft.com/office/drawing/2014/main" id="{5FE8517B-BFA4-DF92-8855-D696B288D6B7}"/>
              </a:ext>
            </a:extLst>
          </p:cNvPr>
          <p:cNvSpPr/>
          <p:nvPr/>
        </p:nvSpPr>
        <p:spPr>
          <a:xfrm>
            <a:off x="2430010" y="2198855"/>
            <a:ext cx="1825732" cy="821460"/>
          </a:xfrm>
          <a:prstGeom prst="roundRect">
            <a:avLst/>
          </a:prstGeom>
        </p:spPr>
        <p:style>
          <a:lnRef idx="0">
            <a:schemeClr val="accent1"/>
          </a:lnRef>
          <a:fillRef idx="3">
            <a:schemeClr val="accent1"/>
          </a:fillRef>
          <a:effectRef idx="3">
            <a:schemeClr val="accent1"/>
          </a:effectRef>
          <a:fontRef idx="minor">
            <a:schemeClr val="lt1"/>
          </a:fontRef>
        </p:style>
        <p:txBody>
          <a:bodyPr rtlCol="false" anchor="ctr"/>
          <a:lstStyle/>
          <a:p>
            <a:pPr algn="ctr"/>
            <a:r>
              <a:rPr lang="cs-CZ" dirty="false"/>
              <a:t>Formální přijatelnost</a:t>
            </a:r>
          </a:p>
        </p:txBody>
      </p:sp>
      <p:sp>
        <p:nvSpPr>
          <p:cNvPr id="17" name="Obdélník: se zakulacenými rohy 16">
            <a:extLst>
              <a:ext uri="{FF2B5EF4-FFF2-40B4-BE49-F238E27FC236}">
                <a16:creationId xmlns:a16="http://schemas.microsoft.com/office/drawing/2014/main" id="{EFF11606-AD24-76A7-37A4-718965043A6E}"/>
              </a:ext>
            </a:extLst>
          </p:cNvPr>
          <p:cNvSpPr/>
          <p:nvPr/>
        </p:nvSpPr>
        <p:spPr>
          <a:xfrm>
            <a:off x="467543" y="2198855"/>
            <a:ext cx="1825729" cy="839731"/>
          </a:xfrm>
          <a:prstGeom prst="roundRect">
            <a:avLst/>
          </a:prstGeom>
        </p:spPr>
        <p:style>
          <a:lnRef idx="0">
            <a:schemeClr val="accent1"/>
          </a:lnRef>
          <a:fillRef idx="3">
            <a:schemeClr val="accent1"/>
          </a:fillRef>
          <a:effectRef idx="3">
            <a:schemeClr val="accent1"/>
          </a:effectRef>
          <a:fontRef idx="minor">
            <a:schemeClr val="lt1"/>
          </a:fontRef>
        </p:style>
        <p:txBody>
          <a:bodyPr rtlCol="false" anchor="ctr"/>
          <a:lstStyle/>
          <a:p>
            <a:pPr algn="ctr"/>
            <a:r>
              <a:rPr lang="cs-CZ" dirty="false"/>
              <a:t>Přijetí žádostí</a:t>
            </a:r>
          </a:p>
        </p:txBody>
      </p:sp>
      <p:sp>
        <p:nvSpPr>
          <p:cNvPr id="18" name="Obdélník: se zakulacenými rohy 17">
            <a:extLst>
              <a:ext uri="{FF2B5EF4-FFF2-40B4-BE49-F238E27FC236}">
                <a16:creationId xmlns:a16="http://schemas.microsoft.com/office/drawing/2014/main" id="{4082FEE9-9BBF-A566-2D1D-E9DBD8DD59CC}"/>
              </a:ext>
            </a:extLst>
          </p:cNvPr>
          <p:cNvSpPr/>
          <p:nvPr/>
        </p:nvSpPr>
        <p:spPr>
          <a:xfrm>
            <a:off x="4457705" y="2203516"/>
            <a:ext cx="1825732" cy="821460"/>
          </a:xfrm>
          <a:prstGeom prst="roundRect">
            <a:avLst/>
          </a:prstGeom>
        </p:spPr>
        <p:style>
          <a:lnRef idx="0">
            <a:schemeClr val="accent1"/>
          </a:lnRef>
          <a:fillRef idx="3">
            <a:schemeClr val="accent1"/>
          </a:fillRef>
          <a:effectRef idx="3">
            <a:schemeClr val="accent1"/>
          </a:effectRef>
          <a:fontRef idx="minor">
            <a:schemeClr val="lt1"/>
          </a:fontRef>
        </p:style>
        <p:txBody>
          <a:bodyPr rtlCol="false" anchor="ctr"/>
          <a:lstStyle/>
          <a:p>
            <a:pPr algn="ctr"/>
            <a:r>
              <a:rPr lang="cs-CZ" dirty="false"/>
              <a:t>Věcné hodnocení</a:t>
            </a:r>
          </a:p>
        </p:txBody>
      </p:sp>
      <p:sp>
        <p:nvSpPr>
          <p:cNvPr id="19" name="Obdélník: se zakulacenými rohy 18">
            <a:extLst>
              <a:ext uri="{FF2B5EF4-FFF2-40B4-BE49-F238E27FC236}">
                <a16:creationId xmlns:a16="http://schemas.microsoft.com/office/drawing/2014/main" id="{8B8FC530-521D-2BB0-0275-817AC118CB94}"/>
              </a:ext>
            </a:extLst>
          </p:cNvPr>
          <p:cNvSpPr/>
          <p:nvPr/>
        </p:nvSpPr>
        <p:spPr>
          <a:xfrm>
            <a:off x="6554855" y="2207989"/>
            <a:ext cx="1837924" cy="818685"/>
          </a:xfrm>
          <a:prstGeom prst="roundRect">
            <a:avLst/>
          </a:prstGeom>
        </p:spPr>
        <p:style>
          <a:lnRef idx="0">
            <a:schemeClr val="accent4"/>
          </a:lnRef>
          <a:fillRef idx="3">
            <a:schemeClr val="accent4"/>
          </a:fillRef>
          <a:effectRef idx="3">
            <a:schemeClr val="accent4"/>
          </a:effectRef>
          <a:fontRef idx="minor">
            <a:schemeClr val="lt1"/>
          </a:fontRef>
        </p:style>
        <p:txBody>
          <a:bodyPr rtlCol="false" anchor="ctr"/>
          <a:lstStyle/>
          <a:p>
            <a:pPr algn="ctr"/>
            <a:r>
              <a:rPr lang="cs-CZ" dirty="false">
                <a:ln w="0"/>
                <a:solidFill>
                  <a:schemeClr val="tx1"/>
                </a:solidFill>
                <a:effectLst>
                  <a:outerShdw blurRad="38100" dist="19050" dir="2700000" algn="tl" rotWithShape="false">
                    <a:schemeClr val="dk1">
                      <a:alpha val="40000"/>
                    </a:schemeClr>
                  </a:outerShdw>
                </a:effectLst>
              </a:rPr>
              <a:t>Právní akt</a:t>
            </a:r>
          </a:p>
        </p:txBody>
      </p:sp>
      <p:cxnSp>
        <p:nvCxnSpPr>
          <p:cNvPr id="24" name="Přímá spojnice 23">
            <a:extLst>
              <a:ext uri="{FF2B5EF4-FFF2-40B4-BE49-F238E27FC236}">
                <a16:creationId xmlns:a16="http://schemas.microsoft.com/office/drawing/2014/main" id="{E600F5D4-E384-A620-EC28-4F9AE3F242A2}"/>
              </a:ext>
            </a:extLst>
          </p:cNvPr>
          <p:cNvCxnSpPr>
            <a:cxnSpLocks/>
          </p:cNvCxnSpPr>
          <p:nvPr/>
        </p:nvCxnSpPr>
        <p:spPr>
          <a:xfrm flipH="true">
            <a:off x="3320789" y="3058980"/>
            <a:ext cx="1" cy="857928"/>
          </a:xfrm>
          <a:prstGeom prst="line">
            <a:avLst/>
          </a:prstGeom>
          <a:ln w="6350">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25" name="Obrázek 24">
            <a:extLst>
              <a:ext uri="{FF2B5EF4-FFF2-40B4-BE49-F238E27FC236}">
                <a16:creationId xmlns:a16="http://schemas.microsoft.com/office/drawing/2014/main" id="{581EDCBA-E9CD-E84B-BF28-15236C76D5C2}"/>
              </a:ext>
            </a:extLst>
          </p:cNvPr>
          <p:cNvPicPr>
            <a:picLocks noChangeAspect="true"/>
          </p:cNvPicPr>
          <p:nvPr/>
        </p:nvPicPr>
        <p:blipFill>
          <a:blip r:embed="rId3"/>
          <a:stretch>
            <a:fillRect/>
          </a:stretch>
        </p:blipFill>
        <p:spPr>
          <a:xfrm>
            <a:off x="5736324" y="3949325"/>
            <a:ext cx="2467515" cy="132280"/>
          </a:xfrm>
          <a:prstGeom prst="rect">
            <a:avLst/>
          </a:prstGeom>
        </p:spPr>
      </p:pic>
      <p:pic>
        <p:nvPicPr>
          <p:cNvPr id="26" name="Obrázek 25">
            <a:extLst>
              <a:ext uri="{FF2B5EF4-FFF2-40B4-BE49-F238E27FC236}">
                <a16:creationId xmlns:a16="http://schemas.microsoft.com/office/drawing/2014/main" id="{133C8E4E-810C-7EB1-8210-C6F59E5EF503}"/>
              </a:ext>
            </a:extLst>
          </p:cNvPr>
          <p:cNvPicPr>
            <a:picLocks noChangeAspect="true"/>
          </p:cNvPicPr>
          <p:nvPr/>
        </p:nvPicPr>
        <p:blipFill>
          <a:blip r:embed="rId4"/>
          <a:stretch>
            <a:fillRect/>
          </a:stretch>
        </p:blipFill>
        <p:spPr>
          <a:xfrm>
            <a:off x="8124709" y="3099973"/>
            <a:ext cx="6097" cy="816935"/>
          </a:xfrm>
          <a:prstGeom prst="rect">
            <a:avLst/>
          </a:prstGeom>
        </p:spPr>
      </p:pic>
      <p:sp>
        <p:nvSpPr>
          <p:cNvPr id="31" name="TextovéPole 30">
            <a:extLst>
              <a:ext uri="{FF2B5EF4-FFF2-40B4-BE49-F238E27FC236}">
                <a16:creationId xmlns:a16="http://schemas.microsoft.com/office/drawing/2014/main" id="{14710B6F-DB09-0407-C2E8-0A1838D66BA4}"/>
              </a:ext>
            </a:extLst>
          </p:cNvPr>
          <p:cNvSpPr txBox="true"/>
          <p:nvPr/>
        </p:nvSpPr>
        <p:spPr>
          <a:xfrm>
            <a:off x="954370" y="3566053"/>
            <a:ext cx="2318071" cy="351329"/>
          </a:xfrm>
          <a:prstGeom prst="rect">
            <a:avLst/>
          </a:prstGeom>
          <a:gradFill flip="none" rotWithShape="true">
            <a:gsLst>
              <a:gs pos="0">
                <a:srgbClr val="C9CEDC"/>
              </a:gs>
              <a:gs pos="0">
                <a:schemeClr val="bg1">
                  <a:lumMod val="90000"/>
                </a:schemeClr>
              </a:gs>
              <a:gs pos="63000">
                <a:schemeClr val="accent1">
                  <a:tint val="44500"/>
                  <a:satMod val="160000"/>
                  <a:alpha val="0"/>
                  <a:lumMod val="64000"/>
                  <a:lumOff val="36000"/>
                </a:schemeClr>
              </a:gs>
              <a:gs pos="100000">
                <a:schemeClr val="accent1">
                  <a:tint val="23500"/>
                  <a:satMod val="160000"/>
                </a:schemeClr>
              </a:gs>
            </a:gsLst>
            <a:lin ang="1800000" scaled="false"/>
            <a:tileRect/>
          </a:gradFill>
        </p:spPr>
        <p:txBody>
          <a:bodyPr wrap="square" rtlCol="false">
            <a:noAutofit/>
          </a:bodyPr>
          <a:lstStyle>
            <a:defPPr>
              <a:defRPr lang="cs-CZ"/>
            </a:defPPr>
          </a:lstStyle>
          <a:p>
            <a:r>
              <a:rPr lang="cs-CZ" sz="1400" b="true" dirty="false"/>
              <a:t>Zpravidla do 30 – 40 dnů</a:t>
            </a:r>
          </a:p>
        </p:txBody>
      </p:sp>
      <p:sp>
        <p:nvSpPr>
          <p:cNvPr id="32" name="TextovéPole 31">
            <a:extLst>
              <a:ext uri="{FF2B5EF4-FFF2-40B4-BE49-F238E27FC236}">
                <a16:creationId xmlns:a16="http://schemas.microsoft.com/office/drawing/2014/main" id="{F968F1F7-94EB-192C-6FD3-AAB4F6B61314}"/>
              </a:ext>
            </a:extLst>
          </p:cNvPr>
          <p:cNvSpPr txBox="true"/>
          <p:nvPr/>
        </p:nvSpPr>
        <p:spPr>
          <a:xfrm>
            <a:off x="3328473" y="3590987"/>
            <a:ext cx="2318071" cy="351329"/>
          </a:xfrm>
          <a:prstGeom prst="rect">
            <a:avLst/>
          </a:prstGeom>
          <a:gradFill flip="none" rotWithShape="true">
            <a:gsLst>
              <a:gs pos="0">
                <a:srgbClr val="C9CEDC"/>
              </a:gs>
              <a:gs pos="0">
                <a:schemeClr val="bg1">
                  <a:lumMod val="90000"/>
                </a:schemeClr>
              </a:gs>
              <a:gs pos="63000">
                <a:schemeClr val="accent1">
                  <a:tint val="44500"/>
                  <a:satMod val="160000"/>
                  <a:alpha val="0"/>
                  <a:lumMod val="64000"/>
                  <a:lumOff val="36000"/>
                </a:schemeClr>
              </a:gs>
              <a:gs pos="100000">
                <a:schemeClr val="accent1">
                  <a:tint val="23500"/>
                  <a:satMod val="160000"/>
                </a:schemeClr>
              </a:gs>
            </a:gsLst>
            <a:lin ang="1800000" scaled="false"/>
            <a:tileRect/>
          </a:gradFill>
        </p:spPr>
        <p:txBody>
          <a:bodyPr wrap="square" rtlCol="false">
            <a:noAutofit/>
          </a:bodyPr>
          <a:lstStyle>
            <a:defPPr>
              <a:defRPr lang="cs-CZ"/>
            </a:defPPr>
          </a:lstStyle>
          <a:p>
            <a:r>
              <a:rPr lang="cs-CZ" sz="1400" b="true" dirty="false"/>
              <a:t>Zpravidla do 30 – 40 dnů</a:t>
            </a:r>
          </a:p>
        </p:txBody>
      </p:sp>
    </p:spTree>
    <p:extLst>
      <p:ext uri="{BB962C8B-B14F-4D97-AF65-F5344CB8AC3E}">
        <p14:creationId xmlns:p14="http://schemas.microsoft.com/office/powerpoint/2010/main" val="2971526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16</a:t>
            </a:fld>
            <a:endParaRPr lang="cs-CZ" dirty="false">
              <a:solidFill>
                <a:srgbClr val="084A8B"/>
              </a:solidFill>
            </a:endParaRPr>
          </a:p>
        </p:txBody>
      </p:sp>
      <p:sp>
        <p:nvSpPr>
          <p:cNvPr id="6" name="Zástupný symbol pro obsah 2"/>
          <p:cNvSpPr>
            <a:spLocks noGrp="true"/>
          </p:cNvSpPr>
          <p:nvPr>
            <p:ph idx="1"/>
          </p:nvPr>
        </p:nvSpPr>
        <p:spPr/>
        <p:txBody>
          <a:bodyPr/>
          <a:lstStyle/>
          <a:p>
            <a:pPr marL="0" indent="0">
              <a:buNone/>
            </a:pPr>
            <a:r>
              <a:rPr lang="cs-CZ" b="true" dirty="false"/>
              <a:t>Kritéria hodnocení přijatelnosti:</a:t>
            </a:r>
            <a:endParaRPr lang="cs-CZ" dirty="false"/>
          </a:p>
          <a:p>
            <a:pPr lvl="1"/>
            <a:r>
              <a:rPr lang="cs-CZ" dirty="false"/>
              <a:t>oprávněnost žadatele</a:t>
            </a:r>
          </a:p>
          <a:p>
            <a:pPr lvl="1"/>
            <a:r>
              <a:rPr lang="cs-CZ" dirty="false"/>
              <a:t>partnerství</a:t>
            </a:r>
          </a:p>
          <a:p>
            <a:pPr lvl="1"/>
            <a:r>
              <a:rPr lang="cs-CZ" dirty="false"/>
              <a:t>cílové skupiny</a:t>
            </a:r>
          </a:p>
          <a:p>
            <a:pPr lvl="1"/>
            <a:r>
              <a:rPr lang="cs-CZ" dirty="false"/>
              <a:t>celkové způsobilé výdaje</a:t>
            </a:r>
          </a:p>
          <a:p>
            <a:pPr lvl="1"/>
            <a:r>
              <a:rPr lang="cs-CZ" dirty="false"/>
              <a:t>aktivity</a:t>
            </a:r>
          </a:p>
          <a:p>
            <a:pPr lvl="1"/>
            <a:r>
              <a:rPr lang="cs-CZ" dirty="false"/>
              <a:t>horizontální principy</a:t>
            </a:r>
          </a:p>
          <a:p>
            <a:pPr lvl="1"/>
            <a:r>
              <a:rPr lang="cs-CZ" dirty="false"/>
              <a:t>trestní bezúhonnost</a:t>
            </a:r>
          </a:p>
          <a:p>
            <a:pPr marL="414000" lvl="1" indent="0">
              <a:buNone/>
            </a:pPr>
            <a:endParaRPr lang="cs-CZ" dirty="false"/>
          </a:p>
          <a:p>
            <a:pPr marL="414000" lvl="1" indent="0">
              <a:buNone/>
            </a:pPr>
            <a:r>
              <a:rPr lang="cs-CZ" dirty="false"/>
              <a:t>	Kritéria přijatelnosti </a:t>
            </a:r>
            <a:r>
              <a:rPr lang="cs-CZ" dirty="false">
                <a:solidFill>
                  <a:srgbClr val="FF0000"/>
                </a:solidFill>
              </a:rPr>
              <a:t>nejsou</a:t>
            </a:r>
            <a:r>
              <a:rPr lang="cs-CZ" dirty="false"/>
              <a:t> opravitelná.</a:t>
            </a:r>
          </a:p>
          <a:p>
            <a:endParaRPr lang="cs-CZ" dirty="false"/>
          </a:p>
        </p:txBody>
      </p:sp>
      <p:sp>
        <p:nvSpPr>
          <p:cNvPr id="7" name="Nadpis 1">
            <a:extLst>
              <a:ext uri="{FF2B5EF4-FFF2-40B4-BE49-F238E27FC236}">
                <a16:creationId xmlns:a16="http://schemas.microsoft.com/office/drawing/2014/main" id="{68DFA2B2-0550-F228-84EF-9BB6D6C8AE90}"/>
              </a:ext>
            </a:extLst>
          </p:cNvPr>
          <p:cNvSpPr txBox="true">
            <a:spLocks/>
          </p:cNvSpPr>
          <p:nvPr/>
        </p:nvSpPr>
        <p:spPr>
          <a:xfrm>
            <a:off x="19879" y="7707"/>
            <a:ext cx="8982709" cy="1080000"/>
          </a:xfrm>
          <a:prstGeom prst="rect">
            <a:avLst/>
          </a:prstGeom>
        </p:spPr>
        <p:txBody>
          <a:bodyPr vert="horz" lIns="36000" tIns="0" rIns="36000" bIns="0" rtlCol="false" anchor="ctr" anchorCtr="false">
            <a:noAutofit/>
          </a:bodyPr>
          <a:lstStyle>
            <a:lvl1pPr algn="l" defTabSz="914400" rtl="false" eaLnBrk="true" latinLnBrk="false" hangingPunct="true">
              <a:lnSpc>
                <a:spcPct val="100000"/>
              </a:lnSpc>
              <a:spcBef>
                <a:spcPct val="0"/>
              </a:spcBef>
              <a:buNone/>
              <a:defRPr sz="3200" b="true" kern="0" cap="all" baseline="0">
                <a:solidFill>
                  <a:schemeClr val="tx2"/>
                </a:solidFill>
                <a:latin typeface="+mj-lt"/>
                <a:ea typeface="+mj-ea"/>
                <a:cs typeface="+mj-cs"/>
              </a:defRPr>
            </a:lvl1pPr>
          </a:lstStyle>
          <a:p>
            <a:r>
              <a:rPr lang="pl-PL" dirty="false"/>
              <a:t>Proces hodnocení a výběru projektů</a:t>
            </a:r>
            <a:endParaRPr lang="cs-CZ" dirty="false"/>
          </a:p>
        </p:txBody>
      </p:sp>
    </p:spTree>
    <p:extLst>
      <p:ext uri="{BB962C8B-B14F-4D97-AF65-F5344CB8AC3E}">
        <p14:creationId xmlns:p14="http://schemas.microsoft.com/office/powerpoint/2010/main" val="86566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4" name="Zástupný symbol pro číslo snímku 3"/>
          <p:cNvSpPr>
            <a:spLocks noGrp="true"/>
          </p:cNvSpPr>
          <p:nvPr>
            <p:ph type="sldNum" sz="quarter" idx="12"/>
          </p:nvPr>
        </p:nvSpPr>
        <p:spPr/>
        <p:txBody>
          <a:bodyPr/>
          <a:lstStyle/>
          <a:p>
            <a:pPr marL="0" marR="0" lvl="0" indent="0" algn="ctr" defTabSz="914400" rtl="false" eaLnBrk="true" fontAlgn="auto" latinLnBrk="false" hangingPunct="true">
              <a:lnSpc>
                <a:spcPct val="100000"/>
              </a:lnSpc>
              <a:spcBef>
                <a:spcPts val="0"/>
              </a:spcBef>
              <a:spcAft>
                <a:spcPts val="0"/>
              </a:spcAft>
              <a:buClrTx/>
              <a:buSzTx/>
              <a:buFontTx/>
              <a:buNone/>
              <a:tabLst/>
              <a:defRPr/>
            </a:pPr>
            <a:fld id="{479BF083-4774-43B1-9AB0-5CC1AC5DD8EE}" type="slidenum">
              <a:rPr kumimoji="false" lang="cs-CZ" sz="1050" b="true" i="false" u="none" strike="noStrike" kern="1200" cap="none" spc="0" normalizeH="false" baseline="0" noProof="false" smtClean="false">
                <a:ln>
                  <a:noFill/>
                </a:ln>
                <a:solidFill>
                  <a:srgbClr val="084A8B"/>
                </a:solidFill>
                <a:effectLst/>
                <a:uLnTx/>
                <a:uFillTx/>
                <a:latin typeface="Arial"/>
                <a:ea typeface="+mn-ea"/>
                <a:cs typeface="+mn-cs"/>
              </a:rPr>
              <a:pPr marL="0" marR="0" lvl="0" indent="0" algn="ctr" defTabSz="914400" rtl="false" eaLnBrk="true" fontAlgn="auto" latinLnBrk="false" hangingPunct="true">
                <a:lnSpc>
                  <a:spcPct val="100000"/>
                </a:lnSpc>
                <a:spcBef>
                  <a:spcPts val="0"/>
                </a:spcBef>
                <a:spcAft>
                  <a:spcPts val="0"/>
                </a:spcAft>
                <a:buClrTx/>
                <a:buSzTx/>
                <a:buFontTx/>
                <a:buNone/>
                <a:tabLst/>
                <a:defRPr/>
              </a:pPr>
              <a:t>17</a:t>
            </a:fld>
            <a:endParaRPr kumimoji="false" lang="cs-CZ" sz="1050" b="true" i="false" u="none" strike="noStrike" kern="1200" cap="none" spc="0" normalizeH="false" baseline="0" noProof="false" dirty="false">
              <a:ln>
                <a:noFill/>
              </a:ln>
              <a:solidFill>
                <a:srgbClr val="084A8B"/>
              </a:solidFill>
              <a:effectLst/>
              <a:uLnTx/>
              <a:uFillTx/>
              <a:latin typeface="Arial"/>
              <a:ea typeface="+mn-ea"/>
              <a:cs typeface="+mn-cs"/>
            </a:endParaRPr>
          </a:p>
        </p:txBody>
      </p:sp>
      <p:sp>
        <p:nvSpPr>
          <p:cNvPr id="8" name="Zástupný symbol pro obsah 2"/>
          <p:cNvSpPr txBox="true">
            <a:spLocks/>
          </p:cNvSpPr>
          <p:nvPr/>
        </p:nvSpPr>
        <p:spPr>
          <a:xfrm>
            <a:off x="539552" y="1772816"/>
            <a:ext cx="7704408" cy="3501208"/>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false" eaLnBrk="true" fontAlgn="auto" latinLnBrk="false" hangingPunct="true">
              <a:lnSpc>
                <a:spcPts val="2880"/>
              </a:lnSpc>
              <a:spcBef>
                <a:spcPts val="600"/>
              </a:spcBef>
              <a:spcAft>
                <a:spcPts val="600"/>
              </a:spcAft>
              <a:buClr>
                <a:srgbClr val="5FBBF5"/>
              </a:buClr>
              <a:buSzPct val="100000"/>
              <a:buFont typeface="Wingdings" panose="05000000000000000000" pitchFamily="2" charset="2"/>
              <a:buNone/>
              <a:tabLst/>
              <a:defRPr/>
            </a:pPr>
            <a:r>
              <a:rPr kumimoji="false" lang="cs-CZ" sz="2400" b="true" i="false" u="none" strike="noStrike" kern="1200" cap="none" spc="0" normalizeH="false" baseline="0" noProof="false" dirty="false">
                <a:ln>
                  <a:noFill/>
                </a:ln>
                <a:solidFill>
                  <a:srgbClr val="084A8B"/>
                </a:solidFill>
                <a:effectLst/>
                <a:uLnTx/>
                <a:uFillTx/>
                <a:latin typeface="Arial"/>
                <a:ea typeface="+mn-ea"/>
                <a:cs typeface="+mn-cs"/>
              </a:rPr>
              <a:t>Kritéria formálních náležitostí:</a:t>
            </a:r>
            <a:endParaRPr kumimoji="false" lang="cs-CZ" sz="2400" b="false" i="false" u="none" strike="noStrike" kern="1200" cap="none" spc="0" normalizeH="false" baseline="0" noProof="false" dirty="false">
              <a:ln>
                <a:noFill/>
              </a:ln>
              <a:solidFill>
                <a:srgbClr val="084A8B"/>
              </a:solidFill>
              <a:effectLst/>
              <a:uLnTx/>
              <a:uFillTx/>
              <a:latin typeface="Arial"/>
              <a:ea typeface="+mn-ea"/>
              <a:cs typeface="+mn-cs"/>
            </a:endParaRPr>
          </a:p>
          <a:p>
            <a:pPr marL="666000" marR="0" lvl="1" indent="-252000" algn="l" defTabSz="914400" rtl="false" eaLnBrk="true" fontAlgn="auto" latinLnBrk="false" hangingPunct="true">
              <a:lnSpc>
                <a:spcPts val="2400"/>
              </a:lnSpc>
              <a:spcBef>
                <a:spcPts val="300"/>
              </a:spcBef>
              <a:spcAft>
                <a:spcPts val="300"/>
              </a:spcAft>
              <a:buClr>
                <a:srgbClr val="5FBBF5"/>
              </a:buClr>
              <a:buSzPct val="80000"/>
              <a:buFont typeface="Wingdings" panose="05000000000000000000" pitchFamily="2" charset="2"/>
              <a:buChar char=""/>
              <a:tabLst/>
              <a:defRPr/>
            </a:pPr>
            <a:r>
              <a:rPr kumimoji="false" lang="cs-CZ" sz="2000" b="false" i="false" u="none" strike="noStrike" kern="1200" cap="none" spc="0" normalizeH="false" baseline="0" noProof="false" dirty="false">
                <a:ln>
                  <a:noFill/>
                </a:ln>
                <a:solidFill>
                  <a:srgbClr val="084A8B"/>
                </a:solidFill>
                <a:effectLst/>
                <a:uLnTx/>
                <a:uFillTx/>
                <a:latin typeface="Arial"/>
                <a:ea typeface="+mn-ea"/>
                <a:cs typeface="+mn-cs"/>
              </a:rPr>
              <a:t>úplnost a forma žádosti</a:t>
            </a:r>
          </a:p>
          <a:p>
            <a:pPr marL="666000" marR="0" lvl="1" indent="-252000" algn="l" defTabSz="914400" rtl="false" eaLnBrk="true" fontAlgn="auto" latinLnBrk="false" hangingPunct="true">
              <a:lnSpc>
                <a:spcPts val="2400"/>
              </a:lnSpc>
              <a:spcBef>
                <a:spcPts val="300"/>
              </a:spcBef>
              <a:spcAft>
                <a:spcPts val="300"/>
              </a:spcAft>
              <a:buClr>
                <a:srgbClr val="5FBBF5"/>
              </a:buClr>
              <a:buSzPct val="80000"/>
              <a:buFont typeface="Wingdings" panose="05000000000000000000" pitchFamily="2" charset="2"/>
              <a:buChar char=""/>
              <a:tabLst/>
              <a:defRPr/>
            </a:pPr>
            <a:r>
              <a:rPr kumimoji="false" lang="cs-CZ" sz="2000" b="false" i="false" u="none" strike="noStrike" kern="1200" cap="none" spc="0" normalizeH="false" baseline="0" noProof="false" dirty="false">
                <a:ln>
                  <a:noFill/>
                </a:ln>
                <a:solidFill>
                  <a:srgbClr val="084A8B"/>
                </a:solidFill>
                <a:effectLst/>
                <a:uLnTx/>
                <a:uFillTx/>
                <a:latin typeface="Arial"/>
                <a:ea typeface="+mn-ea"/>
                <a:cs typeface="+mn-cs"/>
              </a:rPr>
              <a:t>podpis žádosti</a:t>
            </a:r>
          </a:p>
          <a:p>
            <a:pPr marL="414000" marR="0" lvl="1" indent="0" algn="l" defTabSz="914400" rtl="false" eaLnBrk="true" fontAlgn="auto" latinLnBrk="false" hangingPunct="true">
              <a:lnSpc>
                <a:spcPts val="2400"/>
              </a:lnSpc>
              <a:spcBef>
                <a:spcPts val="300"/>
              </a:spcBef>
              <a:spcAft>
                <a:spcPts val="300"/>
              </a:spcAft>
              <a:buClr>
                <a:srgbClr val="5FBBF5"/>
              </a:buClr>
              <a:buSzPct val="80000"/>
              <a:buFont typeface="Wingdings" panose="05000000000000000000" pitchFamily="2" charset="2"/>
              <a:buNone/>
              <a:tabLst/>
              <a:defRPr/>
            </a:pPr>
            <a:endParaRPr kumimoji="false" lang="cs-CZ" sz="2000" b="false" i="false" u="none" strike="noStrike" kern="1200" cap="none" spc="0" normalizeH="false" baseline="0" noProof="false" dirty="false">
              <a:ln>
                <a:noFill/>
              </a:ln>
              <a:solidFill>
                <a:srgbClr val="084A8B"/>
              </a:solidFill>
              <a:effectLst/>
              <a:uLnTx/>
              <a:uFillTx/>
              <a:latin typeface="Arial"/>
              <a:ea typeface="+mn-ea"/>
              <a:cs typeface="+mn-cs"/>
            </a:endParaRPr>
          </a:p>
          <a:p>
            <a:pPr marL="414000" marR="0" lvl="1" indent="0" algn="l" defTabSz="914400" rtl="false" eaLnBrk="true" fontAlgn="auto" latinLnBrk="false" hangingPunct="true">
              <a:lnSpc>
                <a:spcPts val="2400"/>
              </a:lnSpc>
              <a:spcBef>
                <a:spcPts val="300"/>
              </a:spcBef>
              <a:spcAft>
                <a:spcPts val="300"/>
              </a:spcAft>
              <a:buClr>
                <a:srgbClr val="5FBBF5"/>
              </a:buClr>
              <a:buSzPct val="80000"/>
              <a:buFont typeface="Wingdings" panose="05000000000000000000" pitchFamily="2" charset="2"/>
              <a:buNone/>
              <a:tabLst/>
              <a:defRPr/>
            </a:pPr>
            <a:r>
              <a:rPr kumimoji="false" lang="cs-CZ" sz="2000" b="false" i="false" u="none" strike="noStrike" kern="1200" cap="none" spc="0" normalizeH="false" baseline="0" noProof="false" dirty="false">
                <a:ln>
                  <a:noFill/>
                </a:ln>
                <a:solidFill>
                  <a:srgbClr val="084A8B"/>
                </a:solidFill>
                <a:effectLst/>
                <a:uLnTx/>
                <a:uFillTx/>
                <a:latin typeface="Arial"/>
                <a:ea typeface="+mn-ea"/>
                <a:cs typeface="+mn-cs"/>
              </a:rPr>
              <a:t>V případě nedostatků bude žadatel vyzván k opravě prostřednictvím IS KP21+. </a:t>
            </a:r>
          </a:p>
        </p:txBody>
      </p:sp>
      <p:sp>
        <p:nvSpPr>
          <p:cNvPr id="7" name="Nadpis 1">
            <a:extLst>
              <a:ext uri="{FF2B5EF4-FFF2-40B4-BE49-F238E27FC236}">
                <a16:creationId xmlns:a16="http://schemas.microsoft.com/office/drawing/2014/main" id="{C92C15D7-D82C-8D72-471C-3A49D96F6AEC}"/>
              </a:ext>
            </a:extLst>
          </p:cNvPr>
          <p:cNvSpPr>
            <a:spLocks noGrp="true"/>
          </p:cNvSpPr>
          <p:nvPr>
            <p:ph type="title"/>
          </p:nvPr>
        </p:nvSpPr>
        <p:spPr>
          <a:xfrm>
            <a:off x="80645" y="0"/>
            <a:ext cx="8982709" cy="1080000"/>
          </a:xfrm>
        </p:spPr>
        <p:txBody>
          <a:bodyPr/>
          <a:lstStyle/>
          <a:p>
            <a:r>
              <a:rPr lang="pl-PL" dirty="false"/>
              <a:t>Proces hodnocení a výběru projektů</a:t>
            </a:r>
            <a:endParaRPr lang="cs-CZ" dirty="false"/>
          </a:p>
        </p:txBody>
      </p:sp>
    </p:spTree>
    <p:extLst>
      <p:ext uri="{BB962C8B-B14F-4D97-AF65-F5344CB8AC3E}">
        <p14:creationId xmlns:p14="http://schemas.microsoft.com/office/powerpoint/2010/main" val="343795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0D7468-F0CD-0130-598E-0E899D90B22F}"/>
              </a:ext>
            </a:extLst>
          </p:cNvPr>
          <p:cNvSpPr>
            <a:spLocks noGrp="true"/>
          </p:cNvSpPr>
          <p:nvPr>
            <p:ph type="title"/>
          </p:nvPr>
        </p:nvSpPr>
        <p:spPr/>
        <p:txBody>
          <a:bodyPr/>
          <a:lstStyle/>
          <a:p>
            <a:r>
              <a:rPr lang="pl-PL" dirty="false"/>
              <a:t>Proces hodnocení a výběru projektů</a:t>
            </a:r>
            <a:endParaRPr lang="cs-CZ" dirty="false"/>
          </a:p>
        </p:txBody>
      </p:sp>
      <p:sp>
        <p:nvSpPr>
          <p:cNvPr id="3" name="Zástupný obsah 2">
            <a:extLst>
              <a:ext uri="{FF2B5EF4-FFF2-40B4-BE49-F238E27FC236}">
                <a16:creationId xmlns:a16="http://schemas.microsoft.com/office/drawing/2014/main" id="{20850348-6649-81CE-513A-DFFAE1BE467D}"/>
              </a:ext>
            </a:extLst>
          </p:cNvPr>
          <p:cNvSpPr>
            <a:spLocks noGrp="true"/>
          </p:cNvSpPr>
          <p:nvPr>
            <p:ph idx="1"/>
          </p:nvPr>
        </p:nvSpPr>
        <p:spPr/>
        <p:txBody>
          <a:bodyPr/>
          <a:lstStyle/>
          <a:p>
            <a:pPr marL="0" indent="0">
              <a:buNone/>
            </a:pPr>
            <a:r>
              <a:rPr lang="cs-CZ" b="true" dirty="false"/>
              <a:t>Kritéria věcného hodnocení:</a:t>
            </a:r>
          </a:p>
          <a:p>
            <a:pPr lvl="1"/>
            <a:endParaRPr lang="cs-CZ" b="true" dirty="false"/>
          </a:p>
        </p:txBody>
      </p:sp>
      <p:sp>
        <p:nvSpPr>
          <p:cNvPr id="4" name="Zástupný symbol pro číslo snímku 3">
            <a:extLst>
              <a:ext uri="{FF2B5EF4-FFF2-40B4-BE49-F238E27FC236}">
                <a16:creationId xmlns:a16="http://schemas.microsoft.com/office/drawing/2014/main" id="{A756AB27-A9DE-CA09-1C4E-92793B0C0CBF}"/>
              </a:ext>
            </a:extLst>
          </p:cNvPr>
          <p:cNvSpPr>
            <a:spLocks noGrp="true"/>
          </p:cNvSpPr>
          <p:nvPr>
            <p:ph type="sldNum" sz="quarter" idx="12"/>
          </p:nvPr>
        </p:nvSpPr>
        <p:spPr/>
        <p:txBody>
          <a:bodyPr/>
          <a:lstStyle/>
          <a:p>
            <a:fld id="{479BF083-4774-43B1-9AB0-5CC1AC5DD8EE}" type="slidenum">
              <a:rPr lang="cs-CZ" smtClean="false"/>
              <a:pPr/>
              <a:t>18</a:t>
            </a:fld>
            <a:endParaRPr lang="cs-CZ" dirty="false"/>
          </a:p>
        </p:txBody>
      </p:sp>
      <p:pic>
        <p:nvPicPr>
          <p:cNvPr id="6" name="Obrázek 5">
            <a:extLst>
              <a:ext uri="{FF2B5EF4-FFF2-40B4-BE49-F238E27FC236}">
                <a16:creationId xmlns:a16="http://schemas.microsoft.com/office/drawing/2014/main" id="{84E0EBC1-8641-9F64-8810-99E65940000E}"/>
              </a:ext>
            </a:extLst>
          </p:cNvPr>
          <p:cNvPicPr>
            <a:picLocks noChangeAspect="true"/>
          </p:cNvPicPr>
          <p:nvPr/>
        </p:nvPicPr>
        <p:blipFill>
          <a:blip r:embed="rId2"/>
          <a:stretch>
            <a:fillRect/>
          </a:stretch>
        </p:blipFill>
        <p:spPr>
          <a:xfrm>
            <a:off x="329502" y="2348880"/>
            <a:ext cx="8666343" cy="3446294"/>
          </a:xfrm>
          <a:prstGeom prst="rect">
            <a:avLst/>
          </a:prstGeom>
        </p:spPr>
      </p:pic>
    </p:spTree>
    <p:extLst>
      <p:ext uri="{BB962C8B-B14F-4D97-AF65-F5344CB8AC3E}">
        <p14:creationId xmlns:p14="http://schemas.microsoft.com/office/powerpoint/2010/main" val="3327219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971600" y="3429000"/>
            <a:ext cx="7344816" cy="1440160"/>
          </a:xfrm>
        </p:spPr>
        <p:txBody>
          <a:bodyPr/>
          <a:lstStyle/>
          <a:p>
            <a:pPr algn="ctr"/>
            <a:r>
              <a:rPr lang="cs-CZ" dirty="false"/>
              <a:t>Jednotky a jednotkové náklady</a:t>
            </a:r>
            <a:endParaRPr lang="cs-CZ" sz="2800" b="false" dirty="false"/>
          </a:p>
        </p:txBody>
      </p:sp>
    </p:spTree>
    <p:extLst>
      <p:ext uri="{BB962C8B-B14F-4D97-AF65-F5344CB8AC3E}">
        <p14:creationId xmlns:p14="http://schemas.microsoft.com/office/powerpoint/2010/main" val="1009680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Program semináře</a:t>
            </a:r>
          </a:p>
        </p:txBody>
      </p:sp>
      <p:sp>
        <p:nvSpPr>
          <p:cNvPr id="3" name="Zástupný symbol pro obsah 2"/>
          <p:cNvSpPr>
            <a:spLocks noGrp="true"/>
          </p:cNvSpPr>
          <p:nvPr>
            <p:ph idx="1"/>
          </p:nvPr>
        </p:nvSpPr>
        <p:spPr>
          <a:xfrm>
            <a:off x="827584" y="1844824"/>
            <a:ext cx="7775968" cy="4320000"/>
          </a:xfrm>
        </p:spPr>
        <p:txBody>
          <a:bodyPr/>
          <a:lstStyle/>
          <a:p>
            <a:pPr marL="457200" indent="-457200">
              <a:spcBef>
                <a:spcPts val="0"/>
              </a:spcBef>
              <a:buFont typeface="+mj-lt"/>
              <a:buAutoNum type="arabicPeriod"/>
            </a:pPr>
            <a:r>
              <a:rPr lang="cs-CZ" dirty="false"/>
              <a:t>Představení výzvy</a:t>
            </a:r>
          </a:p>
          <a:p>
            <a:pPr marL="457200" indent="-457200">
              <a:spcBef>
                <a:spcPts val="0"/>
              </a:spcBef>
              <a:buFont typeface="+mj-lt"/>
              <a:buAutoNum type="arabicPeriod"/>
            </a:pPr>
            <a:r>
              <a:rPr lang="cs-CZ" dirty="false"/>
              <a:t>Hodnocení a výběr projektů</a:t>
            </a:r>
          </a:p>
          <a:p>
            <a:pPr marL="457200" indent="-457200">
              <a:spcBef>
                <a:spcPts val="0"/>
              </a:spcBef>
              <a:buFont typeface="+mj-lt"/>
              <a:buAutoNum type="arabicPeriod"/>
            </a:pPr>
            <a:r>
              <a:rPr lang="cs-CZ" dirty="false"/>
              <a:t>Jednotky a jednotkové náklady</a:t>
            </a:r>
            <a:endParaRPr lang="cs-CZ" sz="1800" dirty="false"/>
          </a:p>
          <a:p>
            <a:pPr marL="457200" indent="-457200">
              <a:spcBef>
                <a:spcPts val="0"/>
              </a:spcBef>
              <a:buFont typeface="+mj-lt"/>
              <a:buAutoNum type="arabicPeriod"/>
            </a:pPr>
            <a:r>
              <a:rPr lang="cs-CZ" dirty="false"/>
              <a:t>Parametry dětské skupiny</a:t>
            </a:r>
          </a:p>
          <a:p>
            <a:pPr marL="457200" indent="-457200">
              <a:spcBef>
                <a:spcPts val="0"/>
              </a:spcBef>
              <a:buFont typeface="+mj-lt"/>
              <a:buAutoNum type="arabicPeriod"/>
            </a:pPr>
            <a:r>
              <a:rPr lang="cs-CZ" dirty="false"/>
              <a:t>Finanční řízení projektu</a:t>
            </a:r>
          </a:p>
          <a:p>
            <a:pPr marL="457200" indent="-457200">
              <a:spcBef>
                <a:spcPts val="0"/>
              </a:spcBef>
              <a:buFont typeface="+mj-lt"/>
              <a:buAutoNum type="arabicPeriod"/>
            </a:pPr>
            <a:r>
              <a:rPr lang="cs-CZ" dirty="false"/>
              <a:t>Dokumenty</a:t>
            </a:r>
          </a:p>
          <a:p>
            <a:pPr marL="457200" indent="-457200">
              <a:spcBef>
                <a:spcPts val="0"/>
              </a:spcBef>
              <a:buFont typeface="+mj-lt"/>
              <a:buAutoNum type="arabicPeriod"/>
            </a:pPr>
            <a:r>
              <a:rPr lang="cs-CZ" dirty="false"/>
              <a:t>Informační systém ISKP21+</a:t>
            </a:r>
          </a:p>
          <a:p>
            <a:pPr marL="457200" indent="-457200">
              <a:spcBef>
                <a:spcPts val="0"/>
              </a:spcBef>
              <a:buFont typeface="+mj-lt"/>
              <a:buAutoNum type="arabicPeriod"/>
            </a:pPr>
            <a:r>
              <a:rPr lang="cs-CZ" dirty="false"/>
              <a:t>Dětské skupiny – legislativa a zápis do evidence poskytovatelů</a:t>
            </a:r>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a:t>
            </a:fld>
            <a:endParaRPr lang="cs-CZ" dirty="false"/>
          </a:p>
        </p:txBody>
      </p:sp>
    </p:spTree>
    <p:extLst>
      <p:ext uri="{BB962C8B-B14F-4D97-AF65-F5344CB8AC3E}">
        <p14:creationId xmlns:p14="http://schemas.microsoft.com/office/powerpoint/2010/main" val="276094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Jednotky a jednotkové náklady</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20</a:t>
            </a:fld>
            <a:endParaRPr lang="cs-CZ" dirty="false">
              <a:solidFill>
                <a:srgbClr val="084A8B"/>
              </a:solidFill>
            </a:endParaRPr>
          </a:p>
        </p:txBody>
      </p:sp>
      <p:sp>
        <p:nvSpPr>
          <p:cNvPr id="7" name="Obdélník 6"/>
          <p:cNvSpPr/>
          <p:nvPr/>
        </p:nvSpPr>
        <p:spPr>
          <a:xfrm>
            <a:off x="339997" y="1394173"/>
            <a:ext cx="8496944" cy="523220"/>
          </a:xfrm>
          <a:prstGeom prst="rect">
            <a:avLst/>
          </a:prstGeom>
        </p:spPr>
        <p:txBody>
          <a:bodyPr wrap="square">
            <a:spAutoFit/>
          </a:bodyPr>
          <a:lstStyle/>
          <a:p>
            <a:pPr algn="ctr"/>
            <a:r>
              <a:rPr lang="cs-CZ" sz="2800" b="true" dirty="false">
                <a:solidFill>
                  <a:srgbClr val="084A8B"/>
                </a:solidFill>
              </a:rPr>
              <a:t>Přehled jednotek na podporu zařízení péče o děti</a:t>
            </a:r>
          </a:p>
        </p:txBody>
      </p:sp>
      <p:graphicFrame>
        <p:nvGraphicFramePr>
          <p:cNvPr id="3" name="Tabulka 2">
            <a:extLst>
              <a:ext uri="{FF2B5EF4-FFF2-40B4-BE49-F238E27FC236}">
                <a16:creationId xmlns:a16="http://schemas.microsoft.com/office/drawing/2014/main" id="{9792A3C3-664A-FB7E-B366-39A021461B88}"/>
              </a:ext>
            </a:extLst>
          </p:cNvPr>
          <p:cNvGraphicFramePr>
            <a:graphicFrameLocks noGrp="true"/>
          </p:cNvGraphicFramePr>
          <p:nvPr>
            <p:extLst>
              <p:ext uri="{D42A27DB-BD31-4B8C-83A1-F6EECF244321}">
                <p14:modId xmlns:p14="http://schemas.microsoft.com/office/powerpoint/2010/main" val="1373863460"/>
              </p:ext>
            </p:extLst>
          </p:nvPr>
        </p:nvGraphicFramePr>
        <p:xfrm>
          <a:off x="413772" y="2156414"/>
          <a:ext cx="8316456" cy="4182519"/>
        </p:xfrm>
        <a:graphic>
          <a:graphicData uri="http://schemas.openxmlformats.org/drawingml/2006/table">
            <a:tbl>
              <a:tblPr>
                <a:tableStyleId>{616DA210-FB5B-4158-B5E0-FEB733F419BA}</a:tableStyleId>
              </a:tblPr>
              <a:tblGrid>
                <a:gridCol w="1493932">
                  <a:extLst>
                    <a:ext uri="{9D8B030D-6E8A-4147-A177-3AD203B41FA5}">
                      <a16:colId xmlns:a16="http://schemas.microsoft.com/office/drawing/2014/main" val="2199394949"/>
                    </a:ext>
                  </a:extLst>
                </a:gridCol>
                <a:gridCol w="2736304">
                  <a:extLst>
                    <a:ext uri="{9D8B030D-6E8A-4147-A177-3AD203B41FA5}">
                      <a16:colId xmlns:a16="http://schemas.microsoft.com/office/drawing/2014/main" val="3133172935"/>
                    </a:ext>
                  </a:extLst>
                </a:gridCol>
                <a:gridCol w="1944216">
                  <a:extLst>
                    <a:ext uri="{9D8B030D-6E8A-4147-A177-3AD203B41FA5}">
                      <a16:colId xmlns:a16="http://schemas.microsoft.com/office/drawing/2014/main" val="145030502"/>
                    </a:ext>
                  </a:extLst>
                </a:gridCol>
                <a:gridCol w="2142004">
                  <a:extLst>
                    <a:ext uri="{9D8B030D-6E8A-4147-A177-3AD203B41FA5}">
                      <a16:colId xmlns:a16="http://schemas.microsoft.com/office/drawing/2014/main" val="545861327"/>
                    </a:ext>
                  </a:extLst>
                </a:gridCol>
              </a:tblGrid>
              <a:tr h="523044">
                <a:tc>
                  <a:txBody>
                    <a:bodyPr/>
                    <a:lstStyle/>
                    <a:p>
                      <a:pPr algn="ctr" fontAlgn="ctr"/>
                      <a:r>
                        <a:rPr lang="cs-CZ" sz="1400" b="false" u="none" strike="noStrike" dirty="false">
                          <a:effectLst/>
                          <a:latin typeface="+mj-lt"/>
                        </a:rPr>
                        <a:t>Aktivita</a:t>
                      </a:r>
                      <a:endParaRPr lang="cs-CZ" sz="1400" b="false" i="false" u="none" strike="noStrike" dirty="false">
                        <a:solidFill>
                          <a:srgbClr val="000000"/>
                        </a:solidFill>
                        <a:effectLst/>
                        <a:latin typeface="+mj-lt"/>
                      </a:endParaRPr>
                    </a:p>
                  </a:txBody>
                  <a:tcPr marL="0" marR="0" marT="0" marB="0" anchor="ctr"/>
                </a:tc>
                <a:tc>
                  <a:txBody>
                    <a:bodyPr/>
                    <a:lstStyle/>
                    <a:p>
                      <a:pPr algn="ctr" fontAlgn="ctr"/>
                      <a:r>
                        <a:rPr lang="cs-CZ" sz="1400" b="false" u="none" strike="noStrike" dirty="false">
                          <a:effectLst/>
                          <a:latin typeface="+mj-lt"/>
                        </a:rPr>
                        <a:t>Název jednotky</a:t>
                      </a:r>
                      <a:endParaRPr lang="cs-CZ" sz="1400" b="false" i="false" u="none" strike="noStrike" dirty="false">
                        <a:solidFill>
                          <a:srgbClr val="000000"/>
                        </a:solidFill>
                        <a:effectLst/>
                        <a:latin typeface="+mj-lt"/>
                      </a:endParaRPr>
                    </a:p>
                  </a:txBody>
                  <a:tcPr marL="0" marR="0" marT="0" marB="0" anchor="ctr"/>
                </a:tc>
                <a:tc>
                  <a:txBody>
                    <a:bodyPr/>
                    <a:lstStyle/>
                    <a:p>
                      <a:pPr algn="ctr" fontAlgn="ctr"/>
                      <a:r>
                        <a:rPr lang="cs-CZ" sz="1400" b="false" u="none" strike="noStrike" dirty="false">
                          <a:effectLst/>
                          <a:latin typeface="+mj-lt"/>
                        </a:rPr>
                        <a:t>Cena jednotky (2025)</a:t>
                      </a:r>
                      <a:endParaRPr lang="cs-CZ" sz="1400" b="false" i="false" u="none" strike="noStrike" dirty="false">
                        <a:solidFill>
                          <a:srgbClr val="000000"/>
                        </a:solidFill>
                        <a:effectLst/>
                        <a:latin typeface="+mj-lt"/>
                      </a:endParaRPr>
                    </a:p>
                  </a:txBody>
                  <a:tcPr marL="0" marR="0" marT="0" marB="0" anchor="ctr"/>
                </a:tc>
                <a:tc>
                  <a:txBody>
                    <a:bodyPr/>
                    <a:lstStyle/>
                    <a:p>
                      <a:pPr algn="ctr" fontAlgn="ctr"/>
                      <a:r>
                        <a:rPr lang="cs-CZ" sz="1400" b="false" u="none" strike="noStrike" dirty="false">
                          <a:effectLst/>
                          <a:latin typeface="+mj-lt"/>
                        </a:rPr>
                        <a:t>Konstrukce jednotkového nákladu</a:t>
                      </a:r>
                      <a:endParaRPr lang="cs-CZ" sz="1400" b="false" i="false" u="none" strike="noStrike" dirty="false">
                        <a:solidFill>
                          <a:srgbClr val="000000"/>
                        </a:solidFill>
                        <a:effectLst/>
                        <a:latin typeface="+mj-lt"/>
                      </a:endParaRPr>
                    </a:p>
                  </a:txBody>
                  <a:tcPr marL="0" marR="0" marT="0" marB="0" anchor="ctr"/>
                </a:tc>
                <a:extLst>
                  <a:ext uri="{0D108BD9-81ED-4DB2-BD59-A6C34878D82A}">
                    <a16:rowId xmlns:a16="http://schemas.microsoft.com/office/drawing/2014/main" val="2321470611"/>
                  </a:ext>
                </a:extLst>
              </a:tr>
              <a:tr h="969326">
                <a:tc>
                  <a:txBody>
                    <a:bodyPr/>
                    <a:lstStyle/>
                    <a:p>
                      <a:pPr algn="ctr" fontAlgn="ctr"/>
                      <a:r>
                        <a:rPr lang="cs-CZ" sz="1400" b="false" u="none" strike="noStrike" dirty="false">
                          <a:effectLst/>
                          <a:latin typeface="+mj-lt"/>
                        </a:rPr>
                        <a:t>Vytvoření dětské skupiny</a:t>
                      </a:r>
                      <a:endParaRPr lang="cs-CZ" sz="1400" b="false" i="false" u="none" strike="noStrike" dirty="false">
                        <a:solidFill>
                          <a:srgbClr val="000000"/>
                        </a:solidFill>
                        <a:effectLst/>
                        <a:latin typeface="+mj-lt"/>
                      </a:endParaRPr>
                    </a:p>
                  </a:txBody>
                  <a:tcPr marL="0" marR="0" marT="0" marB="0" anchor="ctr"/>
                </a:tc>
                <a:tc>
                  <a:txBody>
                    <a:bodyPr/>
                    <a:lstStyle/>
                    <a:p>
                      <a:pPr algn="ctr" fontAlgn="ctr"/>
                      <a:r>
                        <a:rPr lang="cs-CZ" sz="1400" b="false" u="none" strike="noStrike" dirty="false">
                          <a:effectLst/>
                          <a:latin typeface="+mj-lt"/>
                        </a:rPr>
                        <a:t>Vytvořené místo v dětské skupině</a:t>
                      </a:r>
                      <a:endParaRPr lang="cs-CZ" sz="1400" b="false" i="false" u="none" strike="noStrike" dirty="false">
                        <a:solidFill>
                          <a:srgbClr val="000000"/>
                        </a:solidFill>
                        <a:effectLst/>
                        <a:latin typeface="+mj-lt"/>
                      </a:endParaRPr>
                    </a:p>
                  </a:txBody>
                  <a:tcPr marL="0" marR="0" marT="0" marB="0" anchor="ctr"/>
                </a:tc>
                <a:tc>
                  <a:txBody>
                    <a:bodyPr/>
                    <a:lstStyle/>
                    <a:p>
                      <a:pPr algn="ctr" fontAlgn="ctr"/>
                      <a:r>
                        <a:rPr lang="cs-CZ" sz="1400" b="false" u="none" strike="noStrike" dirty="false">
                          <a:effectLst/>
                          <a:latin typeface="+mj-lt"/>
                        </a:rPr>
                        <a:t>53 913,- Kč (bez DPH)</a:t>
                      </a:r>
                    </a:p>
                    <a:p>
                      <a:pPr algn="ctr" fontAlgn="ctr"/>
                      <a:r>
                        <a:rPr lang="cs-CZ" sz="1400" b="false" u="none" strike="noStrike" dirty="false">
                          <a:effectLst/>
                          <a:latin typeface="+mj-lt"/>
                        </a:rPr>
                        <a:t>Nebo</a:t>
                      </a:r>
                    </a:p>
                    <a:p>
                      <a:pPr algn="ctr" fontAlgn="ctr"/>
                      <a:r>
                        <a:rPr lang="cs-CZ" sz="1400" b="false" u="none" strike="noStrike" dirty="false">
                          <a:effectLst/>
                          <a:latin typeface="+mj-lt"/>
                        </a:rPr>
                        <a:t>63 752,- Kč (vč. DPH) </a:t>
                      </a:r>
                      <a:endParaRPr lang="cs-CZ" sz="1400" b="false" i="false" u="none" strike="noStrike" dirty="false">
                        <a:solidFill>
                          <a:srgbClr val="000000"/>
                        </a:solidFill>
                        <a:effectLst/>
                        <a:latin typeface="+mj-lt"/>
                      </a:endParaRPr>
                    </a:p>
                  </a:txBody>
                  <a:tcPr marL="0" marR="0" marT="0" marB="0" anchor="ctr"/>
                </a:tc>
                <a:tc>
                  <a:txBody>
                    <a:bodyPr/>
                    <a:lstStyle/>
                    <a:p>
                      <a:pPr marL="0" algn="ctr" defTabSz="914400" rtl="false" eaLnBrk="true" fontAlgn="ctr" latinLnBrk="false" hangingPunct="true"/>
                      <a:r>
                        <a:rPr lang="cs-CZ" sz="1400" b="false" u="none" strike="noStrike" kern="1200" dirty="false">
                          <a:solidFill>
                            <a:schemeClr val="tx1"/>
                          </a:solidFill>
                          <a:effectLst/>
                          <a:latin typeface="+mj-lt"/>
                          <a:ea typeface="+mn-ea"/>
                          <a:cs typeface="+mn-cs"/>
                        </a:rPr>
                        <a:t>Náklady na vytvoření jednoho místa v dětské skupině</a:t>
                      </a:r>
                    </a:p>
                  </a:txBody>
                  <a:tcPr marL="0" marR="0" marT="0" marB="0" anchor="ctr"/>
                </a:tc>
                <a:extLst>
                  <a:ext uri="{0D108BD9-81ED-4DB2-BD59-A6C34878D82A}">
                    <a16:rowId xmlns:a16="http://schemas.microsoft.com/office/drawing/2014/main" val="1868621625"/>
                  </a:ext>
                </a:extLst>
              </a:tr>
              <a:tr h="673580">
                <a:tc rowSpan="4">
                  <a:txBody>
                    <a:bodyPr/>
                    <a:lstStyle/>
                    <a:p>
                      <a:pPr algn="ctr" fontAlgn="ctr"/>
                      <a:r>
                        <a:rPr lang="cs-CZ" sz="1400" b="false" u="none" strike="noStrike" dirty="false">
                          <a:effectLst/>
                          <a:latin typeface="+mj-lt"/>
                        </a:rPr>
                        <a:t>Provoz dětské skupiny</a:t>
                      </a:r>
                      <a:endParaRPr lang="cs-CZ" sz="1400" b="false" i="false" u="none" strike="noStrike" dirty="false">
                        <a:solidFill>
                          <a:srgbClr val="000000"/>
                        </a:solidFill>
                        <a:effectLst/>
                        <a:latin typeface="+mj-lt"/>
                      </a:endParaRPr>
                    </a:p>
                  </a:txBody>
                  <a:tcPr marL="0" marR="0" marT="0" marB="0" anchor="ctr"/>
                </a:tc>
                <a:tc>
                  <a:txBody>
                    <a:bodyPr/>
                    <a:lstStyle/>
                    <a:p>
                      <a:pPr algn="ctr" fontAlgn="ctr"/>
                      <a:r>
                        <a:rPr lang="cs-CZ" sz="1400" b="false" u="none" strike="noStrike" dirty="false">
                          <a:effectLst/>
                          <a:latin typeface="+mj-lt"/>
                        </a:rPr>
                        <a:t>Obsazené místo v dětské skupině za půlden pro mladší děti</a:t>
                      </a:r>
                      <a:endParaRPr lang="cs-CZ" sz="1400" b="false" i="false" u="none" strike="noStrike" dirty="false">
                        <a:solidFill>
                          <a:srgbClr val="000000"/>
                        </a:solidFill>
                        <a:effectLst/>
                        <a:latin typeface="+mj-lt"/>
                      </a:endParaRPr>
                    </a:p>
                  </a:txBody>
                  <a:tcPr marL="0" marR="0" marT="0" marB="0" anchor="ctr"/>
                </a:tc>
                <a:tc>
                  <a:txBody>
                    <a:bodyPr/>
                    <a:lstStyle/>
                    <a:p>
                      <a:pPr algn="ctr" fontAlgn="ctr"/>
                      <a:r>
                        <a:rPr lang="cs-CZ" sz="1400" b="false" u="none" strike="noStrike" dirty="false">
                          <a:effectLst/>
                          <a:latin typeface="+mj-lt"/>
                        </a:rPr>
                        <a:t>                       278,20 Kč </a:t>
                      </a:r>
                      <a:endParaRPr lang="cs-CZ" sz="1400" b="false" i="false" u="none" strike="noStrike" dirty="false">
                        <a:solidFill>
                          <a:srgbClr val="000000"/>
                        </a:solidFill>
                        <a:effectLst/>
                        <a:latin typeface="+mj-lt"/>
                      </a:endParaRPr>
                    </a:p>
                  </a:txBody>
                  <a:tcPr marL="0" marR="0" marT="0" marB="0" anchor="ctr"/>
                </a:tc>
                <a:tc rowSpan="4">
                  <a:txBody>
                    <a:bodyPr/>
                    <a:lstStyle/>
                    <a:p>
                      <a:pPr marL="0" algn="ctr" defTabSz="914400" rtl="false" eaLnBrk="true" fontAlgn="ctr" latinLnBrk="false" hangingPunct="true"/>
                      <a:r>
                        <a:rPr lang="cs-CZ" sz="1400" b="false" u="none" strike="noStrike" kern="1200" dirty="false">
                          <a:solidFill>
                            <a:schemeClr val="tx1"/>
                          </a:solidFill>
                          <a:effectLst/>
                          <a:latin typeface="+mj-lt"/>
                          <a:ea typeface="+mn-ea"/>
                          <a:cs typeface="+mn-cs"/>
                        </a:rPr>
                        <a:t>Příspěvek na půlden provozu obsazeného místa/na stravování na obsazeném místě</a:t>
                      </a:r>
                    </a:p>
                  </a:txBody>
                  <a:tcPr marL="0" marR="0" marT="0" marB="0" anchor="ctr"/>
                </a:tc>
                <a:extLst>
                  <a:ext uri="{0D108BD9-81ED-4DB2-BD59-A6C34878D82A}">
                    <a16:rowId xmlns:a16="http://schemas.microsoft.com/office/drawing/2014/main" val="1290998873"/>
                  </a:ext>
                </a:extLst>
              </a:tr>
              <a:tr h="673580">
                <a:tc vMerge="true">
                  <a:txBody>
                    <a:bodyPr/>
                    <a:lstStyle/>
                    <a:p>
                      <a:endParaRPr lang="cs-CZ"/>
                    </a:p>
                  </a:txBody>
                  <a:tcPr/>
                </a:tc>
                <a:tc>
                  <a:txBody>
                    <a:bodyPr/>
                    <a:lstStyle/>
                    <a:p>
                      <a:pPr algn="ctr" fontAlgn="ctr"/>
                      <a:r>
                        <a:rPr lang="cs-CZ" sz="1400" b="false" u="none" strike="noStrike" dirty="false">
                          <a:effectLst/>
                          <a:latin typeface="+mj-lt"/>
                        </a:rPr>
                        <a:t>Obsazené místo v dětské skupině za půlden pro starší děti</a:t>
                      </a:r>
                      <a:endParaRPr lang="cs-CZ" sz="1400" b="false" i="false" u="none" strike="noStrike" dirty="false">
                        <a:solidFill>
                          <a:srgbClr val="000000"/>
                        </a:solidFill>
                        <a:effectLst/>
                        <a:latin typeface="+mj-lt"/>
                      </a:endParaRPr>
                    </a:p>
                  </a:txBody>
                  <a:tcPr marL="0" marR="0" marT="0" marB="0" anchor="ctr"/>
                </a:tc>
                <a:tc>
                  <a:txBody>
                    <a:bodyPr/>
                    <a:lstStyle/>
                    <a:p>
                      <a:pPr algn="ctr" fontAlgn="ctr"/>
                      <a:r>
                        <a:rPr lang="cs-CZ" sz="1400" b="false" u="none" strike="noStrike" dirty="false">
                          <a:effectLst/>
                          <a:latin typeface="+mj-lt"/>
                        </a:rPr>
                        <a:t>                       163,65 Kč </a:t>
                      </a:r>
                      <a:endParaRPr lang="cs-CZ" sz="1400" b="false" i="false" u="none" strike="noStrike" dirty="false">
                        <a:solidFill>
                          <a:srgbClr val="000000"/>
                        </a:solidFill>
                        <a:effectLst/>
                        <a:latin typeface="+mj-lt"/>
                      </a:endParaRPr>
                    </a:p>
                  </a:txBody>
                  <a:tcPr marL="0" marR="0" marT="0" marB="0" anchor="ctr"/>
                </a:tc>
                <a:tc vMerge="true">
                  <a:txBody>
                    <a:bodyPr/>
                    <a:lstStyle/>
                    <a:p>
                      <a:pPr algn="ctr" fontAlgn="ctr"/>
                      <a:r>
                        <a:rPr lang="cs-CZ" sz="1400" b="false" u="none" strike="noStrike" dirty="false">
                          <a:effectLst/>
                          <a:latin typeface="+mj-lt"/>
                        </a:rPr>
                        <a:t>                       149,24 Kč </a:t>
                      </a:r>
                      <a:endParaRPr lang="cs-CZ" sz="1400" b="false" i="false" u="none" strike="noStrike" dirty="false">
                        <a:solidFill>
                          <a:srgbClr val="000000"/>
                        </a:solidFill>
                        <a:effectLst/>
                        <a:latin typeface="+mj-lt"/>
                      </a:endParaRPr>
                    </a:p>
                  </a:txBody>
                  <a:tcPr marL="0" marR="0" marT="0" marB="0" anchor="ctr"/>
                </a:tc>
                <a:extLst>
                  <a:ext uri="{0D108BD9-81ED-4DB2-BD59-A6C34878D82A}">
                    <a16:rowId xmlns:a16="http://schemas.microsoft.com/office/drawing/2014/main" val="42301893"/>
                  </a:ext>
                </a:extLst>
              </a:tr>
              <a:tr h="510288">
                <a:tc vMerge="true">
                  <a:txBody>
                    <a:bodyPr/>
                    <a:lstStyle/>
                    <a:p>
                      <a:endParaRPr lang="cs-CZ"/>
                    </a:p>
                  </a:txBody>
                  <a:tcPr/>
                </a:tc>
                <a:tc>
                  <a:txBody>
                    <a:bodyPr/>
                    <a:lstStyle/>
                    <a:p>
                      <a:pPr algn="ctr" fontAlgn="ctr"/>
                      <a:r>
                        <a:rPr lang="cs-CZ" sz="1400" b="false" u="none" strike="noStrike" dirty="false">
                          <a:effectLst/>
                          <a:latin typeface="+mj-lt"/>
                        </a:rPr>
                        <a:t>Stravování v dětské skupině za půlden pro mladší děti</a:t>
                      </a:r>
                      <a:endParaRPr lang="cs-CZ" sz="1400" b="false" i="false" u="none" strike="noStrike" dirty="false">
                        <a:solidFill>
                          <a:srgbClr val="000000"/>
                        </a:solidFill>
                        <a:effectLst/>
                        <a:latin typeface="+mj-lt"/>
                      </a:endParaRPr>
                    </a:p>
                  </a:txBody>
                  <a:tcPr marL="0" marR="0" marT="0" marB="0" anchor="ctr"/>
                </a:tc>
                <a:tc>
                  <a:txBody>
                    <a:bodyPr/>
                    <a:lstStyle/>
                    <a:p>
                      <a:pPr algn="ctr" fontAlgn="ctr"/>
                      <a:r>
                        <a:rPr lang="cs-CZ" sz="1400" b="false" u="none" strike="noStrike" dirty="false">
                          <a:effectLst/>
                          <a:latin typeface="+mj-lt"/>
                        </a:rPr>
                        <a:t>                         12,67 Kč </a:t>
                      </a:r>
                      <a:endParaRPr lang="cs-CZ" sz="1400" b="false" i="false" u="none" strike="noStrike" dirty="false">
                        <a:solidFill>
                          <a:srgbClr val="000000"/>
                        </a:solidFill>
                        <a:effectLst/>
                        <a:latin typeface="+mj-lt"/>
                      </a:endParaRPr>
                    </a:p>
                  </a:txBody>
                  <a:tcPr marL="0" marR="0" marT="0" marB="0" anchor="ctr"/>
                </a:tc>
                <a:tc vMerge="true">
                  <a:txBody>
                    <a:bodyPr/>
                    <a:lstStyle/>
                    <a:p>
                      <a:pPr algn="ctr" fontAlgn="ctr"/>
                      <a:r>
                        <a:rPr lang="cs-CZ" sz="1400" b="false" u="none" strike="noStrike" dirty="false">
                          <a:effectLst/>
                          <a:latin typeface="+mj-lt"/>
                        </a:rPr>
                        <a:t>                         11,77 Kč </a:t>
                      </a:r>
                      <a:endParaRPr lang="cs-CZ" sz="1400" b="false" i="false" u="none" strike="noStrike" dirty="false">
                        <a:solidFill>
                          <a:srgbClr val="000000"/>
                        </a:solidFill>
                        <a:effectLst/>
                        <a:latin typeface="+mj-lt"/>
                      </a:endParaRPr>
                    </a:p>
                  </a:txBody>
                  <a:tcPr marL="0" marR="0" marT="0" marB="0" anchor="ctr"/>
                </a:tc>
                <a:extLst>
                  <a:ext uri="{0D108BD9-81ED-4DB2-BD59-A6C34878D82A}">
                    <a16:rowId xmlns:a16="http://schemas.microsoft.com/office/drawing/2014/main" val="3173796332"/>
                  </a:ext>
                </a:extLst>
              </a:tr>
              <a:tr h="832701">
                <a:tc vMerge="true">
                  <a:txBody>
                    <a:bodyPr/>
                    <a:lstStyle/>
                    <a:p>
                      <a:endParaRPr lang="cs-CZ"/>
                    </a:p>
                  </a:txBody>
                  <a:tcPr/>
                </a:tc>
                <a:tc>
                  <a:txBody>
                    <a:bodyPr/>
                    <a:lstStyle/>
                    <a:p>
                      <a:pPr algn="ctr" fontAlgn="ctr"/>
                      <a:r>
                        <a:rPr lang="cs-CZ" sz="1400" b="false" u="none" strike="noStrike" dirty="false">
                          <a:effectLst/>
                          <a:latin typeface="+mj-lt"/>
                        </a:rPr>
                        <a:t>Stravování v dětské skupině za půlden pro starší děti</a:t>
                      </a:r>
                      <a:endParaRPr lang="cs-CZ" sz="1400" b="false" i="false" u="none" strike="noStrike" dirty="false">
                        <a:solidFill>
                          <a:srgbClr val="000000"/>
                        </a:solidFill>
                        <a:effectLst/>
                        <a:latin typeface="+mj-lt"/>
                      </a:endParaRPr>
                    </a:p>
                  </a:txBody>
                  <a:tcPr marL="0" marR="0" marT="0" marB="0" anchor="ctr"/>
                </a:tc>
                <a:tc>
                  <a:txBody>
                    <a:bodyPr/>
                    <a:lstStyle/>
                    <a:p>
                      <a:pPr algn="ctr" fontAlgn="ctr"/>
                      <a:r>
                        <a:rPr lang="cs-CZ" sz="1400" b="false" u="none" strike="noStrike" dirty="false">
                          <a:effectLst/>
                          <a:latin typeface="+mj-lt"/>
                        </a:rPr>
                        <a:t>                           7,45 Kč </a:t>
                      </a:r>
                      <a:endParaRPr lang="cs-CZ" sz="1400" b="false" i="false" u="none" strike="noStrike" dirty="false">
                        <a:solidFill>
                          <a:srgbClr val="000000"/>
                        </a:solidFill>
                        <a:effectLst/>
                        <a:latin typeface="+mj-lt"/>
                      </a:endParaRPr>
                    </a:p>
                  </a:txBody>
                  <a:tcPr marL="0" marR="0" marT="0" marB="0" anchor="ctr"/>
                </a:tc>
                <a:tc vMerge="true">
                  <a:txBody>
                    <a:bodyPr/>
                    <a:lstStyle/>
                    <a:p>
                      <a:pPr algn="ctr" fontAlgn="ctr"/>
                      <a:r>
                        <a:rPr lang="cs-CZ" sz="1400" b="false" u="none" strike="noStrike" dirty="false">
                          <a:effectLst/>
                          <a:latin typeface="+mj-lt"/>
                        </a:rPr>
                        <a:t>                           6,93 Kč </a:t>
                      </a:r>
                      <a:endParaRPr lang="cs-CZ" sz="1400" b="false" i="false" u="none" strike="noStrike" dirty="false">
                        <a:solidFill>
                          <a:srgbClr val="000000"/>
                        </a:solidFill>
                        <a:effectLst/>
                        <a:latin typeface="+mj-lt"/>
                      </a:endParaRPr>
                    </a:p>
                  </a:txBody>
                  <a:tcPr marL="0" marR="0" marT="0" marB="0" anchor="ctr"/>
                </a:tc>
                <a:extLst>
                  <a:ext uri="{0D108BD9-81ED-4DB2-BD59-A6C34878D82A}">
                    <a16:rowId xmlns:a16="http://schemas.microsoft.com/office/drawing/2014/main" val="3042810324"/>
                  </a:ext>
                </a:extLst>
              </a:tr>
            </a:tbl>
          </a:graphicData>
        </a:graphic>
      </p:graphicFrame>
    </p:spTree>
    <p:extLst>
      <p:ext uri="{BB962C8B-B14F-4D97-AF65-F5344CB8AC3E}">
        <p14:creationId xmlns:p14="http://schemas.microsoft.com/office/powerpoint/2010/main" val="2237443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Jednotky a jednotkové náklady</a:t>
            </a:r>
          </a:p>
        </p:txBody>
      </p:sp>
      <p:sp>
        <p:nvSpPr>
          <p:cNvPr id="3" name="Zástupný symbol pro obsah 2"/>
          <p:cNvSpPr>
            <a:spLocks noGrp="true"/>
          </p:cNvSpPr>
          <p:nvPr>
            <p:ph idx="1"/>
          </p:nvPr>
        </p:nvSpPr>
        <p:spPr>
          <a:xfrm>
            <a:off x="179512" y="1504135"/>
            <a:ext cx="8659116" cy="4992393"/>
          </a:xfrm>
        </p:spPr>
        <p:txBody>
          <a:bodyPr/>
          <a:lstStyle/>
          <a:p>
            <a:pPr marL="0" indent="0" algn="ctr">
              <a:buNone/>
            </a:pPr>
            <a:r>
              <a:rPr lang="cs-CZ" sz="3200" b="true" dirty="false"/>
              <a:t>Vytvořené místo v zařízení péče o děti (DS)</a:t>
            </a:r>
          </a:p>
          <a:p>
            <a:pPr lvl="1" algn="just">
              <a:lnSpc>
                <a:spcPct val="100000"/>
              </a:lnSpc>
              <a:spcBef>
                <a:spcPts val="0"/>
              </a:spcBef>
              <a:buFont typeface="Courier New" panose="02070309020205020404" pitchFamily="49" charset="0"/>
              <a:buChar char="o"/>
            </a:pPr>
            <a:endParaRPr lang="cs-CZ" sz="2400" dirty="false"/>
          </a:p>
          <a:p>
            <a:pPr lvl="1" algn="just">
              <a:lnSpc>
                <a:spcPct val="100000"/>
              </a:lnSpc>
              <a:spcBef>
                <a:spcPts val="0"/>
              </a:spcBef>
              <a:buFont typeface="Courier New" panose="02070309020205020404" pitchFamily="49" charset="0"/>
              <a:buChar char="o"/>
            </a:pPr>
            <a:r>
              <a:rPr lang="cs-CZ" sz="2400" dirty="false"/>
              <a:t>podpora vzniku nové dětské skupiny dle zákona č. 247/2014 Sb., </a:t>
            </a:r>
            <a:r>
              <a:rPr lang="cs-CZ" sz="2400" b="true" dirty="false"/>
              <a:t>nikoli </a:t>
            </a:r>
            <a:r>
              <a:rPr lang="cs-CZ" sz="2400" dirty="false"/>
              <a:t>na rozšíření kapacity již existující dětské skupiny nebo na transformaci (přeměnu) existujícího zařízení péče o děti na dětskou skupinu dle zákona č. 247/2014 Sb.</a:t>
            </a:r>
          </a:p>
          <a:p>
            <a:pPr lvl="1" algn="just">
              <a:lnSpc>
                <a:spcPct val="100000"/>
              </a:lnSpc>
              <a:spcBef>
                <a:spcPts val="0"/>
              </a:spcBef>
              <a:buFont typeface="Courier New" panose="02070309020205020404" pitchFamily="49" charset="0"/>
              <a:buChar char="o"/>
            </a:pPr>
            <a:r>
              <a:rPr lang="cs-CZ" sz="2400" dirty="false"/>
              <a:t>Délka 1 – 12 měsíců</a:t>
            </a:r>
          </a:p>
          <a:p>
            <a:pPr lvl="1" algn="just">
              <a:lnSpc>
                <a:spcPct val="100000"/>
              </a:lnSpc>
              <a:spcBef>
                <a:spcPts val="0"/>
              </a:spcBef>
              <a:buFont typeface="Courier New" panose="02070309020205020404" pitchFamily="49" charset="0"/>
              <a:buChar char="o"/>
            </a:pPr>
            <a:r>
              <a:rPr lang="cs-CZ" sz="2400" dirty="false"/>
              <a:t>vytvořená místa tvoří kapacitu dětské skupiny </a:t>
            </a:r>
          </a:p>
          <a:p>
            <a:pPr marL="0" indent="0">
              <a:lnSpc>
                <a:spcPct val="100000"/>
              </a:lnSpc>
              <a:spcBef>
                <a:spcPts val="0"/>
              </a:spcBef>
              <a:buNone/>
            </a:pPr>
            <a:endParaRPr lang="cs-CZ" dirty="false"/>
          </a:p>
          <a:p>
            <a:r>
              <a:rPr lang="cs-CZ" b="true" dirty="false"/>
              <a:t>Na tuto fázi projektu jsou navázány jednotky:</a:t>
            </a:r>
          </a:p>
          <a:p>
            <a:pPr lvl="1">
              <a:lnSpc>
                <a:spcPct val="100000"/>
              </a:lnSpc>
              <a:spcBef>
                <a:spcPts val="0"/>
              </a:spcBef>
              <a:buFont typeface="Courier New" panose="02070309020205020404" pitchFamily="49" charset="0"/>
              <a:buChar char="o"/>
            </a:pPr>
            <a:r>
              <a:rPr lang="cs-CZ" sz="2400" dirty="false"/>
              <a:t>„Vytvořené místo v dětské skupině“</a:t>
            </a:r>
          </a:p>
          <a:p>
            <a:pPr marL="414000" lvl="1" indent="0">
              <a:lnSpc>
                <a:spcPct val="100000"/>
              </a:lnSpc>
              <a:spcBef>
                <a:spcPts val="0"/>
              </a:spcBef>
              <a:buNone/>
            </a:pPr>
            <a:br>
              <a:rPr lang="cs-CZ" sz="2400" dirty="false"/>
            </a:br>
            <a:endParaRPr lang="cs-CZ" sz="2400" dirty="false"/>
          </a:p>
          <a:p>
            <a:endParaRPr lang="cs-CZ" sz="16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21</a:t>
            </a:fld>
            <a:endParaRPr lang="cs-CZ" dirty="false">
              <a:solidFill>
                <a:srgbClr val="084A8B"/>
              </a:solidFill>
            </a:endParaRPr>
          </a:p>
        </p:txBody>
      </p:sp>
      <p:pic>
        <p:nvPicPr>
          <p:cNvPr id="5" name="Grafický objekt 4" descr="Renovace (dům s ohňostrojem) se souvislou výplní">
            <a:extLst>
              <a:ext uri="{FF2B5EF4-FFF2-40B4-BE49-F238E27FC236}">
                <a16:creationId xmlns:a16="http://schemas.microsoft.com/office/drawing/2014/main" id="{89068697-AE07-C751-AB36-EE3A1FF77354}"/>
              </a:ext>
            </a:extLst>
          </p:cNvPr>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98591" y="4530409"/>
            <a:ext cx="1265897" cy="1265897"/>
          </a:xfrm>
          <a:prstGeom prst="rect">
            <a:avLst/>
          </a:prstGeom>
        </p:spPr>
      </p:pic>
    </p:spTree>
    <p:extLst>
      <p:ext uri="{BB962C8B-B14F-4D97-AF65-F5344CB8AC3E}">
        <p14:creationId xmlns:p14="http://schemas.microsoft.com/office/powerpoint/2010/main" val="2691906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Jednotky a jednotkové náklady</a:t>
            </a:r>
          </a:p>
        </p:txBody>
      </p:sp>
      <p:sp>
        <p:nvSpPr>
          <p:cNvPr id="3" name="Zástupný symbol pro obsah 2"/>
          <p:cNvSpPr>
            <a:spLocks noGrp="true"/>
          </p:cNvSpPr>
          <p:nvPr>
            <p:ph idx="1"/>
          </p:nvPr>
        </p:nvSpPr>
        <p:spPr>
          <a:xfrm>
            <a:off x="539552" y="1340768"/>
            <a:ext cx="8208912" cy="5184576"/>
          </a:xfrm>
        </p:spPr>
        <p:txBody>
          <a:bodyPr>
            <a:normAutofit/>
          </a:bodyPr>
          <a:lstStyle/>
          <a:p>
            <a:pPr marL="0" indent="0">
              <a:buNone/>
            </a:pPr>
            <a:r>
              <a:rPr lang="cs-CZ" b="true" dirty="false"/>
              <a:t>V jednotce je zahrnut příspěvek na:</a:t>
            </a:r>
          </a:p>
          <a:p>
            <a:pPr lvl="1">
              <a:lnSpc>
                <a:spcPct val="100000"/>
              </a:lnSpc>
              <a:spcBef>
                <a:spcPts val="0"/>
              </a:spcBef>
              <a:buFont typeface="Courier New" panose="02070309020205020404" pitchFamily="49" charset="0"/>
              <a:buChar char="o"/>
            </a:pPr>
            <a:r>
              <a:rPr lang="cs-CZ" sz="1600" dirty="false"/>
              <a:t>pořízení vybavení, herních a didaktických potřeb</a:t>
            </a:r>
          </a:p>
          <a:p>
            <a:pPr lvl="1">
              <a:lnSpc>
                <a:spcPct val="100000"/>
              </a:lnSpc>
              <a:spcBef>
                <a:spcPts val="0"/>
              </a:spcBef>
              <a:buFont typeface="Courier New" panose="02070309020205020404" pitchFamily="49" charset="0"/>
              <a:buChar char="o"/>
            </a:pPr>
            <a:r>
              <a:rPr lang="cs-CZ" sz="1600" dirty="false"/>
              <a:t>příprava provozu (energie, reklama, nájem apod.)</a:t>
            </a:r>
          </a:p>
          <a:p>
            <a:pPr lvl="1">
              <a:lnSpc>
                <a:spcPct val="100000"/>
              </a:lnSpc>
              <a:spcBef>
                <a:spcPts val="0"/>
              </a:spcBef>
              <a:buFont typeface="Courier New" panose="02070309020205020404" pitchFamily="49" charset="0"/>
              <a:buChar char="o"/>
            </a:pPr>
            <a:r>
              <a:rPr lang="cs-CZ" sz="1600" dirty="false"/>
              <a:t>pořízení prostředků požárně bezpečnostního řešení</a:t>
            </a:r>
          </a:p>
          <a:p>
            <a:pPr lvl="1">
              <a:lnSpc>
                <a:spcPct val="100000"/>
              </a:lnSpc>
              <a:spcBef>
                <a:spcPts val="0"/>
              </a:spcBef>
              <a:buFont typeface="Courier New" panose="02070309020205020404" pitchFamily="49" charset="0"/>
              <a:buChar char="o"/>
            </a:pPr>
            <a:r>
              <a:rPr lang="cs-CZ" sz="1600" dirty="false"/>
              <a:t>řízení projektové fáze zaměřené na vybudování dětské skupiny</a:t>
            </a:r>
          </a:p>
          <a:p>
            <a:pPr lvl="1">
              <a:lnSpc>
                <a:spcPct val="100000"/>
              </a:lnSpc>
              <a:spcBef>
                <a:spcPts val="0"/>
              </a:spcBef>
              <a:buFont typeface="Courier New" panose="02070309020205020404" pitchFamily="49" charset="0"/>
              <a:buChar char="o"/>
            </a:pPr>
            <a:endParaRPr lang="cs-CZ" dirty="false"/>
          </a:p>
          <a:p>
            <a:pPr marL="0" indent="0">
              <a:buNone/>
            </a:pPr>
            <a:r>
              <a:rPr lang="cs-CZ" dirty="false">
                <a:solidFill>
                  <a:srgbClr val="FF0000"/>
                </a:solidFill>
              </a:rPr>
              <a:t>Po skončení fáze vybudování je ověřován:</a:t>
            </a:r>
          </a:p>
          <a:p>
            <a:pPr lvl="1">
              <a:lnSpc>
                <a:spcPct val="100000"/>
              </a:lnSpc>
              <a:spcBef>
                <a:spcPts val="0"/>
              </a:spcBef>
              <a:buFont typeface="Courier New" panose="02070309020205020404" pitchFamily="49" charset="0"/>
              <a:buChar char="o"/>
            </a:pPr>
            <a:r>
              <a:rPr lang="cs-CZ" sz="1800" b="true" dirty="false"/>
              <a:t>zápis do evidence poskytovatelů služby péče o dítě </a:t>
            </a:r>
            <a:r>
              <a:rPr lang="cs-CZ" sz="1800" dirty="false"/>
              <a:t>v dětské skupině dle zákona č. 247/2014 Sb., o poskytování služby péče o děti v dětské skupině</a:t>
            </a:r>
          </a:p>
          <a:p>
            <a:pPr>
              <a:lnSpc>
                <a:spcPct val="100000"/>
              </a:lnSpc>
              <a:spcBef>
                <a:spcPts val="0"/>
              </a:spcBef>
              <a:buFont typeface="Courier New" panose="02070309020205020404" pitchFamily="49" charset="0"/>
              <a:buChar char="o"/>
            </a:pPr>
            <a:endParaRPr lang="cs-CZ" sz="1600" dirty="false"/>
          </a:p>
          <a:p>
            <a:pPr marL="0" indent="0">
              <a:lnSpc>
                <a:spcPct val="100000"/>
              </a:lnSpc>
              <a:spcBef>
                <a:spcPts val="0"/>
              </a:spcBef>
              <a:buNone/>
            </a:pPr>
            <a:r>
              <a:rPr lang="cs-CZ" sz="1800" dirty="false"/>
              <a:t>Pro každé místo musí existovat </a:t>
            </a:r>
            <a:r>
              <a:rPr lang="cs-CZ" sz="1800" dirty="false">
                <a:solidFill>
                  <a:schemeClr val="accent3">
                    <a:lumMod val="50000"/>
                  </a:schemeClr>
                </a:solidFill>
              </a:rPr>
              <a:t>židle, prostor pro práci u stolu, postel/lehátko</a:t>
            </a:r>
            <a:r>
              <a:rPr lang="cs-CZ" sz="1800" dirty="false"/>
              <a:t>.</a:t>
            </a:r>
          </a:p>
          <a:p>
            <a:pPr marL="0" indent="0">
              <a:lnSpc>
                <a:spcPct val="100000"/>
              </a:lnSpc>
              <a:spcBef>
                <a:spcPts val="0"/>
              </a:spcBef>
              <a:buNone/>
            </a:pPr>
            <a:r>
              <a:rPr lang="cs-CZ" sz="1800" dirty="false"/>
              <a:t>Kapacita uvedená v žádosti by měla odpovídat kapacitě uvedené v evidenci dětských skupin.</a:t>
            </a:r>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22</a:t>
            </a:fld>
            <a:endParaRPr lang="cs-CZ" dirty="false">
              <a:solidFill>
                <a:srgbClr val="084A8B"/>
              </a:solidFill>
            </a:endParaRPr>
          </a:p>
        </p:txBody>
      </p:sp>
    </p:spTree>
    <p:extLst>
      <p:ext uri="{BB962C8B-B14F-4D97-AF65-F5344CB8AC3E}">
        <p14:creationId xmlns:p14="http://schemas.microsoft.com/office/powerpoint/2010/main" val="1622809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Jednotky a jednotkové náklady</a:t>
            </a:r>
          </a:p>
        </p:txBody>
      </p:sp>
      <p:sp>
        <p:nvSpPr>
          <p:cNvPr id="3" name="Zástupný symbol pro obsah 2"/>
          <p:cNvSpPr>
            <a:spLocks noGrp="true"/>
          </p:cNvSpPr>
          <p:nvPr>
            <p:ph idx="1"/>
          </p:nvPr>
        </p:nvSpPr>
        <p:spPr>
          <a:xfrm>
            <a:off x="539552" y="1340768"/>
            <a:ext cx="8208912" cy="5184576"/>
          </a:xfrm>
        </p:spPr>
        <p:txBody>
          <a:bodyPr>
            <a:normAutofit fontScale="92500"/>
          </a:bodyPr>
          <a:lstStyle/>
          <a:p>
            <a:r>
              <a:rPr lang="cs-CZ" dirty="false"/>
              <a:t>Obecně platí, že tentýž žadatel může získat podporu z OPZ+ </a:t>
            </a:r>
            <a:r>
              <a:rPr lang="cs-CZ" b="true" dirty="false"/>
              <a:t>pouze jednou </a:t>
            </a:r>
            <a:r>
              <a:rPr lang="cs-CZ" dirty="false"/>
              <a:t>na vytvoření nové dětské skupiny ve shodných prostorách.</a:t>
            </a:r>
          </a:p>
          <a:p>
            <a:r>
              <a:rPr lang="cs-CZ" dirty="false"/>
              <a:t>Z OPZ+ není možné podpořit vytvoření nové dětské skupiny v prostorách, ve kterých bylo </a:t>
            </a:r>
            <a:r>
              <a:rPr lang="cs-CZ" b="true" dirty="false"/>
              <a:t>v posledních 6 měsících před podáním žádosti o podporu provozováno jiné zařízení péče o děti </a:t>
            </a:r>
            <a:r>
              <a:rPr lang="cs-CZ" dirty="false"/>
              <a:t>bez ohledu na subjekt provozovatele.</a:t>
            </a:r>
          </a:p>
          <a:p>
            <a:r>
              <a:rPr lang="cs-CZ" dirty="false"/>
              <a:t>Z OPZ+ není možné podpořit vytvoření nové dětské skupiny v prostorách, ve kterých bylo </a:t>
            </a:r>
            <a:r>
              <a:rPr lang="cs-CZ" b="true" dirty="false"/>
              <a:t>v posledních 12 měsících před podáním žádosti o podporu provozováno jiné zařízení péče o děti, </a:t>
            </a:r>
            <a:r>
              <a:rPr lang="cs-CZ" dirty="false"/>
              <a:t>jestliže bylo jeho vytvoření podpořeno z Operačního programu Zaměstnanost nebo z OPZ+, (ledaže jde o jiné prostory a zvýšení celkové kapacity na dané adrese)</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23</a:t>
            </a:fld>
            <a:endParaRPr lang="cs-CZ" dirty="false">
              <a:solidFill>
                <a:srgbClr val="084A8B"/>
              </a:solidFill>
            </a:endParaRPr>
          </a:p>
        </p:txBody>
      </p:sp>
    </p:spTree>
    <p:extLst>
      <p:ext uri="{BB962C8B-B14F-4D97-AF65-F5344CB8AC3E}">
        <p14:creationId xmlns:p14="http://schemas.microsoft.com/office/powerpoint/2010/main" val="2275538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Jednotky a jednotkové náklady</a:t>
            </a:r>
          </a:p>
        </p:txBody>
      </p:sp>
      <p:sp>
        <p:nvSpPr>
          <p:cNvPr id="3" name="Zástupný symbol pro obsah 2"/>
          <p:cNvSpPr>
            <a:spLocks noGrp="true"/>
          </p:cNvSpPr>
          <p:nvPr>
            <p:ph idx="1"/>
          </p:nvPr>
        </p:nvSpPr>
        <p:spPr>
          <a:xfrm>
            <a:off x="539552" y="1628800"/>
            <a:ext cx="7919984" cy="4887200"/>
          </a:xfrm>
        </p:spPr>
        <p:txBody>
          <a:bodyPr/>
          <a:lstStyle/>
          <a:p>
            <a:pPr marL="0" lvl="2" indent="0" algn="ctr">
              <a:lnSpc>
                <a:spcPts val="2880"/>
              </a:lnSpc>
              <a:spcBef>
                <a:spcPts val="600"/>
              </a:spcBef>
              <a:spcAft>
                <a:spcPts val="600"/>
              </a:spcAft>
              <a:buSzPct val="100000"/>
              <a:buNone/>
            </a:pPr>
            <a:r>
              <a:rPr lang="cs-CZ" sz="3200" b="true" dirty="false"/>
              <a:t>Provoz dětské skupiny</a:t>
            </a:r>
          </a:p>
          <a:p>
            <a:pPr marL="936000" lvl="4" indent="-432000">
              <a:lnSpc>
                <a:spcPct val="100000"/>
              </a:lnSpc>
              <a:spcBef>
                <a:spcPts val="0"/>
              </a:spcBef>
              <a:spcAft>
                <a:spcPts val="600"/>
              </a:spcAft>
              <a:buSzPct val="100000"/>
              <a:buFont typeface="Courier New" panose="02070309020205020404" pitchFamily="49" charset="0"/>
              <a:buChar char="o"/>
            </a:pPr>
            <a:endParaRPr lang="cs-CZ" sz="1800" dirty="false"/>
          </a:p>
          <a:p>
            <a:pPr marL="504000" lvl="4" indent="0">
              <a:lnSpc>
                <a:spcPct val="100000"/>
              </a:lnSpc>
              <a:spcBef>
                <a:spcPts val="0"/>
              </a:spcBef>
              <a:spcAft>
                <a:spcPts val="600"/>
              </a:spcAft>
              <a:buSzPct val="100000"/>
              <a:buNone/>
            </a:pPr>
            <a:endParaRPr lang="cs-CZ" sz="1800" dirty="false"/>
          </a:p>
          <a:p>
            <a:pPr marL="504000" lvl="4" indent="0">
              <a:lnSpc>
                <a:spcPct val="100000"/>
              </a:lnSpc>
              <a:spcBef>
                <a:spcPts val="0"/>
              </a:spcBef>
              <a:spcAft>
                <a:spcPts val="600"/>
              </a:spcAft>
              <a:buSzPct val="100000"/>
              <a:buNone/>
            </a:pPr>
            <a:endParaRPr lang="cs-CZ" sz="1800" dirty="false"/>
          </a:p>
          <a:p>
            <a:pPr marL="504000" lvl="4" indent="0" algn="ctr">
              <a:lnSpc>
                <a:spcPct val="100000"/>
              </a:lnSpc>
              <a:spcBef>
                <a:spcPts val="0"/>
              </a:spcBef>
              <a:spcAft>
                <a:spcPts val="600"/>
              </a:spcAft>
              <a:buSzPct val="100000"/>
              <a:buNone/>
            </a:pPr>
            <a:r>
              <a:rPr lang="cs-CZ" sz="1800" dirty="false"/>
              <a:t>U výzvy č. 080 je délka aktivity “Provoz dětské skupiny“ je stanovena </a:t>
            </a:r>
            <a:r>
              <a:rPr lang="cs-CZ" sz="1800" b="true" dirty="false"/>
              <a:t>vždy na 12 měsíců.</a:t>
            </a:r>
            <a:endParaRPr lang="cs-CZ" sz="1800" dirty="false"/>
          </a:p>
          <a:p>
            <a:pPr marL="504000" lvl="4" indent="0">
              <a:lnSpc>
                <a:spcPct val="100000"/>
              </a:lnSpc>
              <a:spcBef>
                <a:spcPts val="0"/>
              </a:spcBef>
              <a:spcAft>
                <a:spcPts val="600"/>
              </a:spcAft>
              <a:buSzPct val="100000"/>
              <a:buNone/>
            </a:pPr>
            <a:endParaRPr lang="cs-CZ" sz="1800"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24</a:t>
            </a:fld>
            <a:endParaRPr lang="cs-CZ" dirty="false">
              <a:solidFill>
                <a:srgbClr val="084A8B"/>
              </a:solidFill>
            </a:endParaRPr>
          </a:p>
        </p:txBody>
      </p:sp>
      <p:pic>
        <p:nvPicPr>
          <p:cNvPr id="5" name="Grafický objekt 4" descr="Děti se souvislou výplní">
            <a:extLst>
              <a:ext uri="{FF2B5EF4-FFF2-40B4-BE49-F238E27FC236}">
                <a16:creationId xmlns:a16="http://schemas.microsoft.com/office/drawing/2014/main" id="{B229594F-B18A-831A-612E-B30F156FC332}"/>
              </a:ext>
            </a:extLst>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97620" y="4139101"/>
            <a:ext cx="1558626" cy="1558626"/>
          </a:xfrm>
          <a:prstGeom prst="rect">
            <a:avLst/>
          </a:prstGeom>
        </p:spPr>
      </p:pic>
      <p:pic>
        <p:nvPicPr>
          <p:cNvPr id="6" name="Grafický objekt 5" descr="Otáčecí kalendář se souvislou výplní">
            <a:extLst>
              <a:ext uri="{FF2B5EF4-FFF2-40B4-BE49-F238E27FC236}">
                <a16:creationId xmlns:a16="http://schemas.microsoft.com/office/drawing/2014/main" id="{442FEC8A-BE49-86A8-D13E-AED6980BF253}"/>
              </a:ext>
            </a:extLst>
          </p:cNvPr>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13789" y="4360574"/>
            <a:ext cx="1115680" cy="1115680"/>
          </a:xfrm>
          <a:prstGeom prst="rect">
            <a:avLst/>
          </a:prstGeom>
        </p:spPr>
      </p:pic>
      <p:sp>
        <p:nvSpPr>
          <p:cNvPr id="7" name="TextovéPole 6">
            <a:extLst>
              <a:ext uri="{FF2B5EF4-FFF2-40B4-BE49-F238E27FC236}">
                <a16:creationId xmlns:a16="http://schemas.microsoft.com/office/drawing/2014/main" id="{018A4CC7-8AE5-57DE-37BB-3504F7C47143}"/>
              </a:ext>
            </a:extLst>
          </p:cNvPr>
          <p:cNvSpPr txBox="true"/>
          <p:nvPr/>
        </p:nvSpPr>
        <p:spPr>
          <a:xfrm>
            <a:off x="3598706" y="4863990"/>
            <a:ext cx="613997" cy="400110"/>
          </a:xfrm>
          <a:prstGeom prst="rect">
            <a:avLst/>
          </a:prstGeom>
          <a:noFill/>
        </p:spPr>
        <p:txBody>
          <a:bodyPr wrap="square" rtlCol="false">
            <a:spAutoFit/>
          </a:bodyPr>
          <a:lstStyle/>
          <a:p>
            <a:r>
              <a:rPr lang="cs-CZ" sz="2000" b="true" dirty="false">
                <a:latin typeface="Arial Nova" panose="020B0504020202020204" pitchFamily="34" charset="0"/>
              </a:rPr>
              <a:t>1 r</a:t>
            </a:r>
          </a:p>
        </p:txBody>
      </p:sp>
    </p:spTree>
    <p:extLst>
      <p:ext uri="{BB962C8B-B14F-4D97-AF65-F5344CB8AC3E}">
        <p14:creationId xmlns:p14="http://schemas.microsoft.com/office/powerpoint/2010/main" val="4200227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Jednotky a jednotkové náklady</a:t>
            </a:r>
          </a:p>
        </p:txBody>
      </p:sp>
      <p:sp>
        <p:nvSpPr>
          <p:cNvPr id="3" name="Zástupný symbol pro obsah 2"/>
          <p:cNvSpPr>
            <a:spLocks noGrp="true"/>
          </p:cNvSpPr>
          <p:nvPr>
            <p:ph idx="1"/>
          </p:nvPr>
        </p:nvSpPr>
        <p:spPr>
          <a:xfrm>
            <a:off x="467992" y="1241716"/>
            <a:ext cx="8208016" cy="5112568"/>
          </a:xfrm>
        </p:spPr>
        <p:txBody>
          <a:bodyPr/>
          <a:lstStyle/>
          <a:p>
            <a:pPr marL="0" indent="0">
              <a:buNone/>
            </a:pPr>
            <a:r>
              <a:rPr lang="cs-CZ" sz="2000" b="true" dirty="false"/>
              <a:t>Obsazené místo v dětské skupině za půlden pro mladší/starší děti</a:t>
            </a:r>
            <a:endParaRPr lang="cs-CZ" sz="2000" dirty="false"/>
          </a:p>
          <a:p>
            <a:pPr marL="0" indent="0">
              <a:buNone/>
            </a:pPr>
            <a:r>
              <a:rPr lang="cs-CZ" sz="1600" dirty="false"/>
              <a:t>Z hlediska věku dítěte, které obsazuje kapacitní místo, se rozlišují jednotky:</a:t>
            </a:r>
          </a:p>
          <a:p>
            <a:pPr marL="0" indent="0">
              <a:buNone/>
            </a:pPr>
            <a:r>
              <a:rPr lang="cs-CZ" sz="1600" dirty="false"/>
              <a:t>• </a:t>
            </a:r>
            <a:r>
              <a:rPr lang="cs-CZ" sz="1600" b="true" dirty="false"/>
              <a:t>Obsazené místo v dětské skupině za půlden pro mladší děti </a:t>
            </a:r>
            <a:r>
              <a:rPr lang="cs-CZ" sz="1600" dirty="false"/>
              <a:t>– určená pro děti ve věku od 6 měsíců do 31. srpna po dosažení 3. roku věku a </a:t>
            </a:r>
          </a:p>
          <a:p>
            <a:pPr marL="0" indent="0">
              <a:buNone/>
            </a:pPr>
            <a:r>
              <a:rPr lang="cs-CZ" sz="1600" dirty="false"/>
              <a:t>• </a:t>
            </a:r>
            <a:r>
              <a:rPr lang="cs-CZ" sz="1600" b="true" dirty="false"/>
              <a:t>Obsazené místo v dětské skupině za půlden pro starší děti </a:t>
            </a:r>
            <a:r>
              <a:rPr lang="cs-CZ" sz="1600" dirty="false"/>
              <a:t>– relevantní pro děti ve věku od 1. září po dosažení 3. roku věku do zahájení povinné školní docházky.</a:t>
            </a:r>
          </a:p>
          <a:p>
            <a:r>
              <a:rPr lang="cs-CZ" sz="1600" dirty="false"/>
              <a:t>Pro účel vykazování je půlden obsazeného kapacitního místa stanoven jako alespoň </a:t>
            </a:r>
            <a:r>
              <a:rPr lang="cs-CZ" sz="1600" b="true" dirty="false"/>
              <a:t>3 souvislé hodiny</a:t>
            </a:r>
            <a:r>
              <a:rPr lang="cs-CZ" sz="1600" dirty="false"/>
              <a:t> během provozního dne. V případě, že je kapacitní místo obsazeno </a:t>
            </a:r>
            <a:r>
              <a:rPr lang="cs-CZ" sz="1600" b="true" dirty="false"/>
              <a:t>alespoň 5 hodin </a:t>
            </a:r>
            <a:r>
              <a:rPr lang="cs-CZ" sz="1600" dirty="false"/>
              <a:t>během provozního dne (přičemž další hodiny po prvních třech již nemusí být souvislé), jsou dosaženy dva půldny.</a:t>
            </a:r>
          </a:p>
          <a:p>
            <a:pPr marL="432000" lvl="1" indent="-432000">
              <a:lnSpc>
                <a:spcPts val="2880"/>
              </a:lnSpc>
              <a:spcBef>
                <a:spcPts val="600"/>
              </a:spcBef>
              <a:spcAft>
                <a:spcPts val="600"/>
              </a:spcAft>
              <a:buSzPct val="100000"/>
              <a:buFont typeface="Wingdings" panose="05000000000000000000" pitchFamily="2" charset="2"/>
              <a:buChar char=""/>
            </a:pPr>
            <a:r>
              <a:rPr lang="cs-CZ" sz="1600" dirty="false"/>
              <a:t>Zákonná povinnost zajistit poskytování služby péče o dítě v dětské skupině v rozsahu nejméně 8 hodin během provozního dne platí (jednotky –5 hodin, provoz 8 hodin)</a:t>
            </a:r>
          </a:p>
          <a:p>
            <a:pPr marL="0" indent="0">
              <a:buNone/>
            </a:pPr>
            <a:endParaRPr lang="cs-CZ" sz="1600" dirty="false"/>
          </a:p>
          <a:p>
            <a:pPr marL="0" indent="0">
              <a:buNone/>
            </a:pPr>
            <a:endParaRPr lang="cs-CZ" sz="1600"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25</a:t>
            </a:fld>
            <a:endParaRPr lang="cs-CZ" dirty="false">
              <a:solidFill>
                <a:srgbClr val="084A8B"/>
              </a:solidFill>
            </a:endParaRPr>
          </a:p>
        </p:txBody>
      </p:sp>
      <p:pic>
        <p:nvPicPr>
          <p:cNvPr id="5" name="Grafický objekt 4" descr="Děti se souvislou výplní">
            <a:extLst>
              <a:ext uri="{FF2B5EF4-FFF2-40B4-BE49-F238E27FC236}">
                <a16:creationId xmlns:a16="http://schemas.microsoft.com/office/drawing/2014/main" id="{C27CDD30-943B-7906-3894-35BACCE354DB}"/>
              </a:ext>
            </a:extLst>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98054" y="1241716"/>
            <a:ext cx="794460" cy="794460"/>
          </a:xfrm>
          <a:prstGeom prst="rect">
            <a:avLst/>
          </a:prstGeom>
        </p:spPr>
      </p:pic>
    </p:spTree>
    <p:extLst>
      <p:ext uri="{BB962C8B-B14F-4D97-AF65-F5344CB8AC3E}">
        <p14:creationId xmlns:p14="http://schemas.microsoft.com/office/powerpoint/2010/main" val="1855508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Jednotky a jednotkové náklady</a:t>
            </a:r>
          </a:p>
        </p:txBody>
      </p:sp>
      <p:sp>
        <p:nvSpPr>
          <p:cNvPr id="3" name="Zástupný symbol pro obsah 2"/>
          <p:cNvSpPr>
            <a:spLocks noGrp="true"/>
          </p:cNvSpPr>
          <p:nvPr>
            <p:ph idx="1"/>
          </p:nvPr>
        </p:nvSpPr>
        <p:spPr>
          <a:xfrm>
            <a:off x="467992" y="1241716"/>
            <a:ext cx="8208016" cy="5112568"/>
          </a:xfrm>
        </p:spPr>
        <p:txBody>
          <a:bodyPr/>
          <a:lstStyle/>
          <a:p>
            <a:pPr marL="0" indent="0">
              <a:buNone/>
            </a:pPr>
            <a:r>
              <a:rPr lang="cs-CZ" b="true" dirty="false"/>
              <a:t>Obsazené místo v dětské skupině za půlden pro mladší/starší děti</a:t>
            </a:r>
            <a:endParaRPr lang="cs-CZ" dirty="false"/>
          </a:p>
          <a:p>
            <a:r>
              <a:rPr lang="cs-CZ" sz="1800" b="true" dirty="false"/>
              <a:t>prokazuje se na základě údajů ze smlouvy o (pravidelné) péči</a:t>
            </a:r>
            <a:r>
              <a:rPr lang="cs-CZ" sz="1800" dirty="false"/>
              <a:t> uzavřené mezi poskytovatelem a rodičem dítěte. Dítě obsazuje kapacitní místo v konkrétní dny a časové rozmezí uvedené ve smlouvě o péči i po dobu své nepřítomnosti. Celkový počet zapsaných dětí se smlouvou o péči s uvedenými dny a dobou obsazení nemůže být vyšší než kapacita.</a:t>
            </a:r>
          </a:p>
          <a:p>
            <a:r>
              <a:rPr lang="cs-CZ" sz="1800" dirty="false"/>
              <a:t>Závazný vzor smlouvy mezi poskytovatelem a rodičem je uložen na stránkách </a:t>
            </a:r>
            <a:r>
              <a:rPr lang="cs-CZ" sz="1800" dirty="false">
                <a:hlinkClick r:id="rId3"/>
              </a:rPr>
              <a:t>www.esfcr.cz</a:t>
            </a:r>
            <a:r>
              <a:rPr lang="cs-CZ" sz="1800" dirty="false"/>
              <a:t> pod výzvou 080.</a:t>
            </a:r>
          </a:p>
          <a:p>
            <a:r>
              <a:rPr lang="cs-CZ" sz="1800" dirty="false"/>
              <a:t>Pokud ve smlouvě o péči </a:t>
            </a:r>
            <a:r>
              <a:rPr lang="cs-CZ" sz="1800" b="true" dirty="false"/>
              <a:t>nejsou uvedeny konkrétní dny a časové rozmezí</a:t>
            </a:r>
            <a:r>
              <a:rPr lang="cs-CZ" sz="1800" dirty="false"/>
              <a:t>, je příjemce povinen pro účely prokázání obsazenosti kapacitního místa doložit </a:t>
            </a:r>
            <a:r>
              <a:rPr lang="cs-CZ" sz="1800" b="true" dirty="false"/>
              <a:t>denní docházku dítěte.</a:t>
            </a:r>
          </a:p>
          <a:p>
            <a:endParaRPr lang="cs-CZ" sz="1800" b="true" dirty="false"/>
          </a:p>
          <a:p>
            <a:pPr marL="0" indent="0">
              <a:buNone/>
            </a:pPr>
            <a:endParaRPr lang="cs-CZ" sz="1600" b="true" dirty="false"/>
          </a:p>
          <a:p>
            <a:pPr marL="0" indent="0">
              <a:buNone/>
            </a:pPr>
            <a:endParaRPr lang="cs-CZ" sz="1600" b="true" dirty="false"/>
          </a:p>
          <a:p>
            <a:pPr marL="0" indent="0">
              <a:buNone/>
            </a:pPr>
            <a:endParaRPr lang="cs-CZ" sz="1600"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26</a:t>
            </a:fld>
            <a:endParaRPr lang="cs-CZ" dirty="false">
              <a:solidFill>
                <a:srgbClr val="084A8B"/>
              </a:solidFill>
            </a:endParaRPr>
          </a:p>
        </p:txBody>
      </p:sp>
      <p:pic>
        <p:nvPicPr>
          <p:cNvPr id="5" name="Grafický objekt 4" descr="Děti se souvislou výplní">
            <a:extLst>
              <a:ext uri="{FF2B5EF4-FFF2-40B4-BE49-F238E27FC236}">
                <a16:creationId xmlns:a16="http://schemas.microsoft.com/office/drawing/2014/main" id="{76A038BA-748A-1224-5766-7A676413DFA5}"/>
              </a:ext>
            </a:extLst>
          </p:cNvPr>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90978" y="1241716"/>
            <a:ext cx="794460" cy="794460"/>
          </a:xfrm>
          <a:prstGeom prst="rect">
            <a:avLst/>
          </a:prstGeom>
        </p:spPr>
      </p:pic>
    </p:spTree>
    <p:extLst>
      <p:ext uri="{BB962C8B-B14F-4D97-AF65-F5344CB8AC3E}">
        <p14:creationId xmlns:p14="http://schemas.microsoft.com/office/powerpoint/2010/main" val="3464504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Jednotky a jednotkové náklady</a:t>
            </a:r>
          </a:p>
        </p:txBody>
      </p:sp>
      <p:sp>
        <p:nvSpPr>
          <p:cNvPr id="3" name="Zástupný symbol pro obsah 2"/>
          <p:cNvSpPr>
            <a:spLocks noGrp="true"/>
          </p:cNvSpPr>
          <p:nvPr>
            <p:ph idx="1"/>
          </p:nvPr>
        </p:nvSpPr>
        <p:spPr>
          <a:xfrm>
            <a:off x="179512" y="1403432"/>
            <a:ext cx="8784976" cy="5112568"/>
          </a:xfrm>
        </p:spPr>
        <p:txBody>
          <a:bodyPr/>
          <a:lstStyle/>
          <a:p>
            <a:pPr marL="0" indent="0">
              <a:buNone/>
            </a:pPr>
            <a:r>
              <a:rPr lang="cs-CZ" b="true" dirty="false"/>
              <a:t>Stravování v dětské skupině za půlden pro mladší/starší děti</a:t>
            </a:r>
          </a:p>
          <a:p>
            <a:r>
              <a:rPr lang="cs-CZ" sz="1600" dirty="false"/>
              <a:t>O jednotku není možné žádat samostatně, ale </a:t>
            </a:r>
            <a:r>
              <a:rPr lang="cs-CZ" sz="1600" b="true" dirty="false"/>
              <a:t>pouze vždy společně s jednotkami „Obsazené místo v dětské skupině za půlden pro mladší děti/ Obsazené místo v dětské skupině za půlden pro starší děti“. </a:t>
            </a:r>
            <a:r>
              <a:rPr lang="cs-CZ" sz="1600" dirty="false"/>
              <a:t>Dosažení jednotky dle věku dítěte je vyhodnocováno na základě </a:t>
            </a:r>
            <a:r>
              <a:rPr lang="cs-CZ" sz="1600" b="true" dirty="false"/>
              <a:t>smlouvy</a:t>
            </a:r>
            <a:r>
              <a:rPr lang="cs-CZ" sz="1600" dirty="false"/>
              <a:t> o poskytování služby péče o dítě v dětské skupině uzavřené mezi poskytovatelem a rodičem dítě – tedy </a:t>
            </a:r>
            <a:r>
              <a:rPr lang="cs-CZ" sz="1600" b="true" dirty="false"/>
              <a:t>musí být ve smlouvě uvedeno</a:t>
            </a:r>
          </a:p>
          <a:p>
            <a:r>
              <a:rPr lang="cs-CZ" sz="1600" dirty="false"/>
              <a:t>Zajištění stravy nelze kombinovat (nelze mít např. oběd zajištěný provozovatelem a svačinu rodičem)</a:t>
            </a:r>
            <a:endParaRPr lang="cs-CZ" sz="2000" dirty="false"/>
          </a:p>
          <a:p>
            <a:pPr>
              <a:lnSpc>
                <a:spcPct val="150000"/>
              </a:lnSpc>
            </a:pPr>
            <a:r>
              <a:rPr lang="cs-CZ" sz="1600" dirty="false"/>
              <a:t>Z hlediska věku dítěte, na které je čerpána podpora na stravování, se rozlišují jednotky: </a:t>
            </a:r>
          </a:p>
          <a:p>
            <a:pPr lvl="1">
              <a:lnSpc>
                <a:spcPct val="150000"/>
              </a:lnSpc>
            </a:pPr>
            <a:r>
              <a:rPr lang="cs-CZ" sz="1600" b="true" dirty="false"/>
              <a:t>Stravování v dětské skupině za půlden pro mladší děti</a:t>
            </a:r>
          </a:p>
          <a:p>
            <a:pPr lvl="1">
              <a:lnSpc>
                <a:spcPct val="150000"/>
              </a:lnSpc>
            </a:pPr>
            <a:r>
              <a:rPr lang="cs-CZ" sz="1600" b="true" dirty="false"/>
              <a:t>Stravování v dětské skupině za půlden pro starší děti</a:t>
            </a:r>
            <a:endParaRPr lang="cs-CZ" sz="1600"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27</a:t>
            </a:fld>
            <a:endParaRPr lang="cs-CZ" dirty="false">
              <a:solidFill>
                <a:srgbClr val="084A8B"/>
              </a:solidFill>
            </a:endParaRPr>
          </a:p>
        </p:txBody>
      </p:sp>
      <p:pic>
        <p:nvPicPr>
          <p:cNvPr id="6" name="Grafický objekt 5" descr="Bezpečnost potravin se souvislou výplní">
            <a:extLst>
              <a:ext uri="{FF2B5EF4-FFF2-40B4-BE49-F238E27FC236}">
                <a16:creationId xmlns:a16="http://schemas.microsoft.com/office/drawing/2014/main" id="{9BD4805F-D7C0-C143-363C-152C515FA2C4}"/>
              </a:ext>
            </a:extLst>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6407" y="5719753"/>
            <a:ext cx="914400" cy="914400"/>
          </a:xfrm>
          <a:prstGeom prst="rect">
            <a:avLst/>
          </a:prstGeom>
        </p:spPr>
      </p:pic>
    </p:spTree>
    <p:extLst>
      <p:ext uri="{BB962C8B-B14F-4D97-AF65-F5344CB8AC3E}">
        <p14:creationId xmlns:p14="http://schemas.microsoft.com/office/powerpoint/2010/main" val="2142266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Jednotky a jednotkové náklady</a:t>
            </a:r>
          </a:p>
        </p:txBody>
      </p:sp>
      <p:sp>
        <p:nvSpPr>
          <p:cNvPr id="3" name="Zástupný symbol pro obsah 2"/>
          <p:cNvSpPr>
            <a:spLocks noGrp="true"/>
          </p:cNvSpPr>
          <p:nvPr>
            <p:ph idx="1"/>
          </p:nvPr>
        </p:nvSpPr>
        <p:spPr>
          <a:xfrm>
            <a:off x="441746" y="1572881"/>
            <a:ext cx="8424000" cy="4855022"/>
          </a:xfrm>
        </p:spPr>
        <p:txBody>
          <a:bodyPr/>
          <a:lstStyle/>
          <a:p>
            <a:pPr marL="0" lvl="2" indent="0" algn="ctr">
              <a:lnSpc>
                <a:spcPts val="2880"/>
              </a:lnSpc>
              <a:spcBef>
                <a:spcPts val="600"/>
              </a:spcBef>
              <a:spcAft>
                <a:spcPts val="600"/>
              </a:spcAft>
              <a:buSzPct val="100000"/>
              <a:buNone/>
            </a:pPr>
            <a:r>
              <a:rPr lang="cs-CZ" sz="3200" b="true" dirty="false"/>
              <a:t>Navýšení jednotkových nákladů</a:t>
            </a:r>
          </a:p>
          <a:p>
            <a:pPr algn="just"/>
            <a:endParaRPr lang="cs-CZ" sz="1800" dirty="false"/>
          </a:p>
          <a:p>
            <a:pPr algn="just"/>
            <a:r>
              <a:rPr lang="cs-CZ" sz="1800" dirty="false"/>
              <a:t>Jedná se o pomocnou komponentu v MS2021+ určenou výhradně pro navýšení jednotkových nákladů jednotek v aktivitě „Provoz dětské skupiny“ v průběhu realizace projektu v závislosti na vyhlášení částek jednotkových nákladů pro daný rok </a:t>
            </a:r>
          </a:p>
          <a:p>
            <a:pPr algn="just"/>
            <a:r>
              <a:rPr lang="cs-CZ" sz="1800" b="true" dirty="false"/>
              <a:t>Maximálně ve výši 15 % celkových způsobilých výdajů na aktivitu Provoz dětské skupiny</a:t>
            </a:r>
          </a:p>
          <a:p>
            <a:pPr algn="just"/>
            <a:r>
              <a:rPr lang="cs-CZ" sz="1800" dirty="false"/>
              <a:t>Žádosti o změnu v průběhu realizace projektu</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28</a:t>
            </a:fld>
            <a:endParaRPr lang="cs-CZ" dirty="false">
              <a:solidFill>
                <a:srgbClr val="084A8B"/>
              </a:solidFill>
            </a:endParaRPr>
          </a:p>
        </p:txBody>
      </p:sp>
      <p:pic>
        <p:nvPicPr>
          <p:cNvPr id="7" name="Grafický objekt 6" descr="Pruhový graf se vzestupným trendem se souvislou výplní">
            <a:extLst>
              <a:ext uri="{FF2B5EF4-FFF2-40B4-BE49-F238E27FC236}">
                <a16:creationId xmlns:a16="http://schemas.microsoft.com/office/drawing/2014/main" id="{497772E6-94CF-2530-B50F-976819A4D7B3}"/>
              </a:ext>
            </a:extLst>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44208" y="4919498"/>
            <a:ext cx="1508405" cy="1508405"/>
          </a:xfrm>
          <a:prstGeom prst="rect">
            <a:avLst/>
          </a:prstGeom>
        </p:spPr>
      </p:pic>
    </p:spTree>
    <p:extLst>
      <p:ext uri="{BB962C8B-B14F-4D97-AF65-F5344CB8AC3E}">
        <p14:creationId xmlns:p14="http://schemas.microsoft.com/office/powerpoint/2010/main" val="971558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755576" y="2780928"/>
            <a:ext cx="7632040" cy="2592288"/>
          </a:xfrm>
        </p:spPr>
        <p:txBody>
          <a:bodyPr/>
          <a:lstStyle/>
          <a:p>
            <a:pPr algn="ctr"/>
            <a:r>
              <a:rPr lang="cs-CZ" dirty="false"/>
              <a:t>Parametry</a:t>
            </a:r>
            <a:r>
              <a:rPr lang="cs-CZ" baseline="0" dirty="false"/>
              <a:t> </a:t>
            </a:r>
            <a:r>
              <a:rPr lang="cs-CZ" dirty="false"/>
              <a:t>dětských skupin</a:t>
            </a:r>
            <a:r>
              <a:rPr lang="cs-CZ" baseline="0" dirty="false"/>
              <a:t> podpořených  </a:t>
            </a:r>
            <a:br>
              <a:rPr lang="cs-CZ" baseline="0" dirty="false"/>
            </a:br>
            <a:r>
              <a:rPr lang="cs-CZ" baseline="0" dirty="false"/>
              <a:t>z </a:t>
            </a:r>
            <a:r>
              <a:rPr lang="cs-CZ" baseline="0" dirty="false" err="true"/>
              <a:t>opz</a:t>
            </a:r>
            <a:r>
              <a:rPr lang="cs-CZ" baseline="0" dirty="false"/>
              <a:t>+ </a:t>
            </a:r>
            <a:br>
              <a:rPr lang="cs-CZ" baseline="0" dirty="false"/>
            </a:br>
            <a:br>
              <a:rPr lang="cs-CZ" b="false" baseline="0" dirty="false"/>
            </a:br>
            <a:endParaRPr lang="cs-CZ" sz="3200" b="false" cap="none" dirty="false"/>
          </a:p>
        </p:txBody>
      </p:sp>
    </p:spTree>
    <p:extLst>
      <p:ext uri="{BB962C8B-B14F-4D97-AF65-F5344CB8AC3E}">
        <p14:creationId xmlns:p14="http://schemas.microsoft.com/office/powerpoint/2010/main" val="2947980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971600" y="3429000"/>
            <a:ext cx="7272808" cy="864096"/>
          </a:xfrm>
        </p:spPr>
        <p:txBody>
          <a:bodyPr/>
          <a:lstStyle/>
          <a:p>
            <a:pPr algn="ctr"/>
            <a:r>
              <a:rPr lang="cs-CZ" dirty="false"/>
              <a:t>PŘEDSTAVENÍ </a:t>
            </a:r>
            <a:r>
              <a:rPr lang="cs-CZ" dirty="false" err="true"/>
              <a:t>VÝZvy</a:t>
            </a:r>
            <a:endParaRPr lang="cs-CZ" sz="2800" b="false" dirty="false"/>
          </a:p>
        </p:txBody>
      </p:sp>
    </p:spTree>
    <p:extLst>
      <p:ext uri="{BB962C8B-B14F-4D97-AF65-F5344CB8AC3E}">
        <p14:creationId xmlns:p14="http://schemas.microsoft.com/office/powerpoint/2010/main" val="3136091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1CD195-513F-443E-B5E3-1B5209F2EFB4}"/>
              </a:ext>
            </a:extLst>
          </p:cNvPr>
          <p:cNvSpPr>
            <a:spLocks noGrp="true"/>
          </p:cNvSpPr>
          <p:nvPr>
            <p:ph type="title"/>
          </p:nvPr>
        </p:nvSpPr>
        <p:spPr>
          <a:xfrm>
            <a:off x="107504" y="0"/>
            <a:ext cx="9000496" cy="1080000"/>
          </a:xfrm>
        </p:spPr>
        <p:txBody>
          <a:bodyPr/>
          <a:lstStyle/>
          <a:p>
            <a:r>
              <a:rPr lang="cs-CZ" dirty="false"/>
              <a:t>Vymezení služby péče o dítě</a:t>
            </a:r>
          </a:p>
        </p:txBody>
      </p:sp>
      <p:sp>
        <p:nvSpPr>
          <p:cNvPr id="3" name="Zástupný obsah 2">
            <a:extLst>
              <a:ext uri="{FF2B5EF4-FFF2-40B4-BE49-F238E27FC236}">
                <a16:creationId xmlns:a16="http://schemas.microsoft.com/office/drawing/2014/main" id="{51950D9C-EAEA-4DA6-8562-2AC3434916F0}"/>
              </a:ext>
            </a:extLst>
          </p:cNvPr>
          <p:cNvSpPr>
            <a:spLocks noGrp="true"/>
          </p:cNvSpPr>
          <p:nvPr>
            <p:ph idx="1"/>
          </p:nvPr>
        </p:nvSpPr>
        <p:spPr>
          <a:xfrm>
            <a:off x="390822" y="1484784"/>
            <a:ext cx="8064000" cy="4320000"/>
          </a:xfrm>
        </p:spPr>
        <p:txBody>
          <a:bodyPr/>
          <a:lstStyle/>
          <a:p>
            <a:r>
              <a:rPr lang="cs-CZ" dirty="false"/>
              <a:t>Veškeré informace uvedeny ve „</a:t>
            </a:r>
            <a:r>
              <a:rPr lang="cs-CZ" b="true" dirty="false"/>
              <a:t>Specifické části pravidel pro žadatele a příjemce v rámci OPZ+ pro projekty s jednotkovými náklady zaměřené na podporu dětských skupin (dále SČP)</a:t>
            </a:r>
          </a:p>
          <a:p>
            <a:r>
              <a:rPr lang="cs-CZ" sz="2400" dirty="false"/>
              <a:t>Pravidla upravují samotné vymezení služby, pečující osobu, h</a:t>
            </a:r>
            <a:r>
              <a:rPr lang="cs-CZ" dirty="false"/>
              <a:t>ygienické požadavky na prostor a provoz, stravování, evidence dětí, omezení týkající se rodičů, kapacitu dětské skupiny, náležitosti smlouvy o poskytování služby, vnitřní pravidla zařízení a plán výchovy a péče a jejich náležitosti a další.</a:t>
            </a:r>
          </a:p>
          <a:p>
            <a:endParaRPr lang="cs-CZ" dirty="false"/>
          </a:p>
        </p:txBody>
      </p:sp>
      <p:sp>
        <p:nvSpPr>
          <p:cNvPr id="4" name="Zástupný symbol pro číslo snímku 3">
            <a:extLst>
              <a:ext uri="{FF2B5EF4-FFF2-40B4-BE49-F238E27FC236}">
                <a16:creationId xmlns:a16="http://schemas.microsoft.com/office/drawing/2014/main" id="{9169CB27-22A7-4FCD-BC72-285341F49F0F}"/>
              </a:ext>
            </a:extLst>
          </p:cNvPr>
          <p:cNvSpPr>
            <a:spLocks noGrp="true"/>
          </p:cNvSpPr>
          <p:nvPr>
            <p:ph type="sldNum" sz="quarter" idx="12"/>
          </p:nvPr>
        </p:nvSpPr>
        <p:spPr/>
        <p:txBody>
          <a:bodyPr/>
          <a:lstStyle/>
          <a:p>
            <a:fld id="{479BF083-4774-43B1-9AB0-5CC1AC5DD8EE}" type="slidenum">
              <a:rPr lang="cs-CZ" smtClean="false"/>
              <a:pPr/>
              <a:t>30</a:t>
            </a:fld>
            <a:endParaRPr lang="cs-CZ" dirty="false"/>
          </a:p>
        </p:txBody>
      </p:sp>
    </p:spTree>
    <p:extLst>
      <p:ext uri="{BB962C8B-B14F-4D97-AF65-F5344CB8AC3E}">
        <p14:creationId xmlns:p14="http://schemas.microsoft.com/office/powerpoint/2010/main" val="1807311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0" y="0"/>
            <a:ext cx="9108000" cy="1080000"/>
          </a:xfrm>
        </p:spPr>
        <p:txBody>
          <a:bodyPr/>
          <a:lstStyle/>
          <a:p>
            <a:r>
              <a:rPr lang="cs-CZ" dirty="false"/>
              <a:t>Vymezení služby péče o dítě – omezení týkající se rodičů</a:t>
            </a:r>
          </a:p>
        </p:txBody>
      </p:sp>
      <p:sp>
        <p:nvSpPr>
          <p:cNvPr id="3" name="Zástupný symbol pro obsah 2"/>
          <p:cNvSpPr>
            <a:spLocks noGrp="true"/>
          </p:cNvSpPr>
          <p:nvPr>
            <p:ph idx="1"/>
          </p:nvPr>
        </p:nvSpPr>
        <p:spPr>
          <a:xfrm>
            <a:off x="395536" y="1440000"/>
            <a:ext cx="8064000" cy="5076000"/>
          </a:xfrm>
        </p:spPr>
        <p:txBody>
          <a:bodyPr/>
          <a:lstStyle/>
          <a:p>
            <a:r>
              <a:rPr lang="cs-CZ" b="true" dirty="false"/>
              <a:t>Do DS smí docházet pouze děti, jejichž rodičům umístění dítěte do podpořené dětské skupiny pomůže s jejich uplatněním na trhu práce.</a:t>
            </a:r>
          </a:p>
          <a:p>
            <a:pPr lvl="1"/>
            <a:r>
              <a:rPr lang="cs-CZ" dirty="false"/>
              <a:t>Minimálně jeden z rodičů je zaměstnán, nebo vykonává podnikatelskou činnost, nebo studuje, nebo pokud je nezaměstnaný, tak si zaměstnání hledá (registrace na ÚP). </a:t>
            </a:r>
          </a:p>
          <a:p>
            <a:r>
              <a:rPr lang="cs-CZ" b="true" dirty="false"/>
              <a:t>Podmínka musí být splněna po celou dobu docházky dítěte do dětské skupiny. </a:t>
            </a:r>
          </a:p>
          <a:p>
            <a:r>
              <a:rPr lang="cs-CZ" b="true" dirty="false"/>
              <a:t>Podmínku lze naplnit i tak, že je rodič registrován na ÚP (jako uchazeč, nikoliv zájemce!)</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31</a:t>
            </a:fld>
            <a:endParaRPr lang="cs-CZ" dirty="false"/>
          </a:p>
        </p:txBody>
      </p:sp>
    </p:spTree>
    <p:extLst>
      <p:ext uri="{BB962C8B-B14F-4D97-AF65-F5344CB8AC3E}">
        <p14:creationId xmlns:p14="http://schemas.microsoft.com/office/powerpoint/2010/main" val="3603889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3" name="Zástupný symbol pro obsah 2"/>
          <p:cNvSpPr>
            <a:spLocks noGrp="true"/>
          </p:cNvSpPr>
          <p:nvPr>
            <p:ph idx="1"/>
          </p:nvPr>
        </p:nvSpPr>
        <p:spPr>
          <a:xfrm>
            <a:off x="467544" y="1484784"/>
            <a:ext cx="8064000" cy="4752528"/>
          </a:xfrm>
        </p:spPr>
        <p:txBody>
          <a:bodyPr/>
          <a:lstStyle/>
          <a:p>
            <a:r>
              <a:rPr lang="cs-CZ" b="true" dirty="false"/>
              <a:t>1) dětské skupiny pro veřejnost</a:t>
            </a:r>
          </a:p>
          <a:p>
            <a:pPr lvl="1"/>
            <a:r>
              <a:rPr lang="cs-CZ" sz="1600" b="true" dirty="false"/>
              <a:t>Doklad u zaměstnaného rodiče: </a:t>
            </a:r>
            <a:r>
              <a:rPr lang="cs-CZ" sz="1600" dirty="false"/>
              <a:t>dokument o pracovněprávním vztahu (potvrzení zaměstnavatele o existenci pracovněprávního vztahu, pracovní smlouva, dohoda o pracovní činnosti, dohoda o provedení práce). </a:t>
            </a:r>
          </a:p>
          <a:p>
            <a:pPr lvl="1"/>
            <a:r>
              <a:rPr lang="cs-CZ" sz="1600" b="true" dirty="false"/>
              <a:t>Doklad u rodiče vykonávajícího podnikatelskou činnost: </a:t>
            </a:r>
            <a:r>
              <a:rPr lang="cs-CZ" sz="1600" dirty="false"/>
              <a:t>čestné prohlášení rodiče o plnění povinnosti platit zálohy na pojistném na důchodové pojištění a příspěvek na státní politiku zaměstnanosti</a:t>
            </a:r>
          </a:p>
          <a:p>
            <a:pPr lvl="1"/>
            <a:r>
              <a:rPr lang="cs-CZ" sz="1600" b="true" dirty="false"/>
              <a:t>Doklad u nezaměstnaného rodiče: </a:t>
            </a:r>
            <a:r>
              <a:rPr lang="cs-CZ" sz="1600" dirty="false"/>
              <a:t>potvrzení z úřadu práce o zařazení v evidenci uchazečů o zaměstnání. </a:t>
            </a:r>
          </a:p>
          <a:p>
            <a:pPr lvl="1"/>
            <a:r>
              <a:rPr lang="cs-CZ" sz="1600" b="true" dirty="false"/>
              <a:t>Doklad u rodiče, který je žákem či studentem: </a:t>
            </a:r>
            <a:r>
              <a:rPr lang="cs-CZ" sz="1600" dirty="false"/>
              <a:t>potvrzení školy o denní formě studia. </a:t>
            </a:r>
          </a:p>
          <a:p>
            <a:pPr lvl="1"/>
            <a:r>
              <a:rPr lang="cs-CZ" sz="1600" b="true" dirty="false"/>
              <a:t>Doklad u osoby pečující o osobu blízkou (stupeň 2, 3, 4):</a:t>
            </a:r>
            <a:r>
              <a:rPr lang="cs-CZ" sz="1600" dirty="false"/>
              <a:t> Potvrzení krajské pobočky Úřadu práce o evidenci pečující osoby podle zákona o sociálních službách</a:t>
            </a:r>
          </a:p>
          <a:p>
            <a:pPr marL="0" indent="0" algn="just">
              <a:buNone/>
            </a:pPr>
            <a:endParaRPr lang="cs-CZ" sz="20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32</a:t>
            </a:fld>
            <a:endParaRPr lang="cs-CZ" dirty="false"/>
          </a:p>
        </p:txBody>
      </p:sp>
      <p:sp>
        <p:nvSpPr>
          <p:cNvPr id="12" name="Nadpis 1">
            <a:extLst>
              <a:ext uri="{FF2B5EF4-FFF2-40B4-BE49-F238E27FC236}">
                <a16:creationId xmlns:a16="http://schemas.microsoft.com/office/drawing/2014/main" id="{341084A8-D077-6D1B-7220-F186F29F88F0}"/>
              </a:ext>
            </a:extLst>
          </p:cNvPr>
          <p:cNvSpPr>
            <a:spLocks noGrp="true"/>
          </p:cNvSpPr>
          <p:nvPr>
            <p:ph type="title"/>
          </p:nvPr>
        </p:nvSpPr>
        <p:spPr>
          <a:xfrm>
            <a:off x="360363" y="0"/>
            <a:ext cx="8747637" cy="1079500"/>
          </a:xfrm>
        </p:spPr>
        <p:txBody>
          <a:bodyPr/>
          <a:lstStyle/>
          <a:p>
            <a:r>
              <a:rPr lang="cs-CZ" dirty="false"/>
              <a:t>Vymezení služby péče o dítě – omezení týkající se rodičů</a:t>
            </a:r>
          </a:p>
        </p:txBody>
      </p:sp>
    </p:spTree>
    <p:extLst>
      <p:ext uri="{BB962C8B-B14F-4D97-AF65-F5344CB8AC3E}">
        <p14:creationId xmlns:p14="http://schemas.microsoft.com/office/powerpoint/2010/main" val="3914728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107504" y="0"/>
            <a:ext cx="8856984" cy="1080000"/>
          </a:xfrm>
        </p:spPr>
        <p:txBody>
          <a:bodyPr/>
          <a:lstStyle/>
          <a:p>
            <a:r>
              <a:rPr lang="cs-CZ" dirty="false"/>
              <a:t>Vymezení služby péče o dítě – omezení týkající se rodičů</a:t>
            </a:r>
          </a:p>
        </p:txBody>
      </p:sp>
      <p:sp>
        <p:nvSpPr>
          <p:cNvPr id="3" name="Zástupný symbol pro obsah 2"/>
          <p:cNvSpPr>
            <a:spLocks noGrp="true"/>
          </p:cNvSpPr>
          <p:nvPr>
            <p:ph idx="1"/>
          </p:nvPr>
        </p:nvSpPr>
        <p:spPr>
          <a:xfrm>
            <a:off x="467544" y="1484784"/>
            <a:ext cx="8100448" cy="4906891"/>
          </a:xfrm>
        </p:spPr>
        <p:txBody>
          <a:bodyPr/>
          <a:lstStyle/>
          <a:p>
            <a:r>
              <a:rPr lang="cs-CZ" b="true" dirty="false"/>
              <a:t>2) podniková dětská skupina </a:t>
            </a:r>
          </a:p>
          <a:p>
            <a:pPr lvl="1"/>
            <a:r>
              <a:rPr lang="cs-CZ" b="true" dirty="false"/>
              <a:t>provozovatelem je zaměstnavatel rodiče: </a:t>
            </a:r>
            <a:r>
              <a:rPr lang="cs-CZ" dirty="false"/>
              <a:t>dokladem je dokument dokládající pracovněprávní vztah rodiče (pracovní smlouva, dohoda o pracovní činnosti, dohoda o provedení práce).</a:t>
            </a:r>
          </a:p>
          <a:p>
            <a:pPr lvl="1"/>
            <a:r>
              <a:rPr lang="cs-CZ" b="true" dirty="false"/>
              <a:t>provozovatel poskytuje službu na základě partnerství uzavřené se zaměstnavatelem rodiče, kde je uveden:</a:t>
            </a:r>
          </a:p>
          <a:p>
            <a:pPr lvl="3">
              <a:buFont typeface="Arial" panose="020B0604020202020204" pitchFamily="34" charset="0"/>
              <a:buChar char="•"/>
            </a:pPr>
            <a:r>
              <a:rPr lang="cs-CZ" dirty="false"/>
              <a:t>souhlas s poskytováním služby péče o dítě v dětské skupině,</a:t>
            </a:r>
          </a:p>
          <a:p>
            <a:pPr lvl="3">
              <a:buFont typeface="Arial" panose="020B0604020202020204" pitchFamily="34" charset="0"/>
              <a:buChar char="•"/>
            </a:pPr>
            <a:r>
              <a:rPr lang="cs-CZ" dirty="false"/>
              <a:t>informace o pracovněprávním vztahu rodiče k danému zaměstnavateli.</a:t>
            </a:r>
          </a:p>
          <a:p>
            <a:pPr lvl="1"/>
            <a:r>
              <a:rPr lang="cs-CZ" b="true" dirty="false"/>
              <a:t>Výjimka pro rodiče dítěte s dočasnou ochranou:</a:t>
            </a:r>
            <a:br>
              <a:rPr lang="cs-CZ" b="true" dirty="false"/>
            </a:br>
            <a:r>
              <a:rPr lang="cs-CZ" dirty="false"/>
              <a:t>provozovatel nemusí být jejich zaměstnavatelem</a:t>
            </a:r>
          </a:p>
          <a:p>
            <a:pPr marL="918000" lvl="3" indent="0">
              <a:buNone/>
            </a:pPr>
            <a:endParaRPr lang="cs-CZ" dirty="false"/>
          </a:p>
          <a:p>
            <a:pPr marL="0" indent="0" algn="just">
              <a:buNone/>
            </a:pPr>
            <a:endParaRPr lang="cs-CZ" sz="20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33</a:t>
            </a:fld>
            <a:endParaRPr lang="cs-CZ" dirty="false"/>
          </a:p>
        </p:txBody>
      </p:sp>
    </p:spTree>
    <p:extLst>
      <p:ext uri="{BB962C8B-B14F-4D97-AF65-F5344CB8AC3E}">
        <p14:creationId xmlns:p14="http://schemas.microsoft.com/office/powerpoint/2010/main" val="1726052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Pečující osoby</a:t>
            </a:r>
          </a:p>
        </p:txBody>
      </p:sp>
      <p:sp>
        <p:nvSpPr>
          <p:cNvPr id="3" name="Zástupný symbol pro obsah 2"/>
          <p:cNvSpPr>
            <a:spLocks noGrp="true"/>
          </p:cNvSpPr>
          <p:nvPr>
            <p:ph idx="1"/>
          </p:nvPr>
        </p:nvSpPr>
        <p:spPr>
          <a:xfrm>
            <a:off x="107504" y="1399602"/>
            <a:ext cx="8748000" cy="5078625"/>
          </a:xfrm>
        </p:spPr>
        <p:txBody>
          <a:bodyPr/>
          <a:lstStyle/>
          <a:p>
            <a:pPr algn="just">
              <a:buFont typeface="Courier New" panose="02070309020205020404" pitchFamily="49" charset="0"/>
              <a:buChar char="o"/>
            </a:pPr>
            <a:r>
              <a:rPr lang="cs-CZ" sz="1800" dirty="false"/>
              <a:t>Pečující osoba musí mít </a:t>
            </a:r>
            <a:r>
              <a:rPr lang="cs-CZ" sz="1800" b="true" dirty="false"/>
              <a:t>pracovněprávní vztah k provozovateli </a:t>
            </a:r>
          </a:p>
          <a:p>
            <a:pPr algn="just">
              <a:buFont typeface="Courier New" panose="02070309020205020404" pitchFamily="49" charset="0"/>
              <a:buChar char="o"/>
            </a:pPr>
            <a:r>
              <a:rPr lang="cs-CZ" sz="1800" dirty="false"/>
              <a:t>Poskytovatel je po celou dobu provozu dětské skupiny povinen zajistit při poskytování služby péče o dítě v dětské skupině, aby činnost, kterou se uskutečňuje výchova a péče o dítě, byla vykonávána </a:t>
            </a:r>
            <a:r>
              <a:rPr lang="cs-CZ" sz="1800" b="true" dirty="false"/>
              <a:t>pečujícími osobami s odbornou způsobilostí podle 247/2014 Sb.</a:t>
            </a:r>
          </a:p>
          <a:p>
            <a:pPr algn="just">
              <a:buFont typeface="Courier New" panose="02070309020205020404" pitchFamily="49" charset="0"/>
              <a:buChar char="o"/>
            </a:pPr>
            <a:r>
              <a:rPr lang="cs-CZ" sz="1800" dirty="false"/>
              <a:t>Bez ohledu na režim/typ podporované dětské skupiny platí, že pro: </a:t>
            </a:r>
          </a:p>
          <a:p>
            <a:pPr lvl="1" algn="just">
              <a:buFont typeface="Courier New" panose="02070309020205020404" pitchFamily="49" charset="0"/>
              <a:buChar char="o"/>
            </a:pPr>
            <a:r>
              <a:rPr lang="cs-CZ" sz="1800" dirty="false"/>
              <a:t>DS s kapacitou </a:t>
            </a:r>
            <a:r>
              <a:rPr lang="cs-CZ" sz="1800" b="true" dirty="false"/>
              <a:t>nejvíce 6 dětí </a:t>
            </a:r>
            <a:r>
              <a:rPr lang="cs-CZ" sz="1800" dirty="false"/>
              <a:t>je minimální počet pečujících osob </a:t>
            </a:r>
            <a:r>
              <a:rPr lang="cs-CZ" sz="1800" b="true" dirty="false"/>
              <a:t>1</a:t>
            </a:r>
          </a:p>
          <a:p>
            <a:pPr lvl="1" algn="just">
              <a:buFont typeface="Courier New" panose="02070309020205020404" pitchFamily="49" charset="0"/>
              <a:buChar char="o"/>
            </a:pPr>
            <a:r>
              <a:rPr lang="cs-CZ" sz="1800" dirty="false"/>
              <a:t>DS s kapacitou </a:t>
            </a:r>
            <a:r>
              <a:rPr lang="cs-CZ" sz="1800" b="true" dirty="false"/>
              <a:t>7 až 12 dětí </a:t>
            </a:r>
            <a:r>
              <a:rPr lang="cs-CZ" sz="1800" dirty="false"/>
              <a:t>je minimální počet pečujících osob </a:t>
            </a:r>
            <a:r>
              <a:rPr lang="cs-CZ" sz="1800" b="true" dirty="false"/>
              <a:t>2</a:t>
            </a:r>
          </a:p>
          <a:p>
            <a:pPr lvl="1" algn="just">
              <a:buFont typeface="Courier New" panose="02070309020205020404" pitchFamily="49" charset="0"/>
              <a:buChar char="o"/>
            </a:pPr>
            <a:r>
              <a:rPr lang="cs-CZ" sz="1800" dirty="false"/>
              <a:t>DS s kapacitou </a:t>
            </a:r>
            <a:r>
              <a:rPr lang="cs-CZ" sz="1800" b="true" dirty="false"/>
              <a:t>13 až 24 dětí </a:t>
            </a:r>
            <a:r>
              <a:rPr lang="cs-CZ" sz="1800" dirty="false"/>
              <a:t>je minimální počet pečujících osob </a:t>
            </a:r>
            <a:r>
              <a:rPr lang="cs-CZ" sz="1800" b="true" dirty="false"/>
              <a:t>3</a:t>
            </a:r>
            <a:r>
              <a:rPr lang="cs-CZ" sz="1800" dirty="false"/>
              <a:t>.</a:t>
            </a:r>
          </a:p>
          <a:p>
            <a:pPr marL="0" indent="0" algn="just">
              <a:buNone/>
            </a:pPr>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34</a:t>
            </a:fld>
            <a:endParaRPr lang="cs-CZ" dirty="false"/>
          </a:p>
        </p:txBody>
      </p:sp>
    </p:spTree>
    <p:extLst>
      <p:ext uri="{BB962C8B-B14F-4D97-AF65-F5344CB8AC3E}">
        <p14:creationId xmlns:p14="http://schemas.microsoft.com/office/powerpoint/2010/main" val="4178956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Pečující osoby</a:t>
            </a:r>
          </a:p>
        </p:txBody>
      </p:sp>
      <p:sp>
        <p:nvSpPr>
          <p:cNvPr id="3" name="Zástupný symbol pro obsah 2"/>
          <p:cNvSpPr>
            <a:spLocks noGrp="true"/>
          </p:cNvSpPr>
          <p:nvPr>
            <p:ph idx="1"/>
          </p:nvPr>
        </p:nvSpPr>
        <p:spPr>
          <a:xfrm>
            <a:off x="360000" y="1259416"/>
            <a:ext cx="8064000" cy="5256584"/>
          </a:xfrm>
        </p:spPr>
        <p:txBody>
          <a:bodyPr/>
          <a:lstStyle/>
          <a:p>
            <a:pPr algn="just">
              <a:buFont typeface="Courier New" panose="02070309020205020404" pitchFamily="49" charset="0"/>
              <a:buChar char="o"/>
            </a:pPr>
            <a:r>
              <a:rPr lang="cs-CZ" sz="1600" dirty="false"/>
              <a:t>Příjemce je povinen doložit </a:t>
            </a:r>
            <a:r>
              <a:rPr lang="cs-CZ" sz="1600" b="true" dirty="false"/>
              <a:t>splnění kvalifikačních předpokladů pečujících osob</a:t>
            </a:r>
            <a:r>
              <a:rPr lang="cs-CZ" sz="1600" dirty="false"/>
              <a:t>. Plná svéprávnost se dokládá existencí pracovněprávního vztahu pečující osoby k provozovateli dětské skupiny (tj. pracovní smlouvou, dohodou o pracovní činnosti, nebo dohodou o provedení práce).</a:t>
            </a:r>
          </a:p>
          <a:p>
            <a:pPr algn="just">
              <a:buFont typeface="Courier New" panose="02070309020205020404" pitchFamily="49" charset="0"/>
              <a:buChar char="o"/>
            </a:pPr>
            <a:r>
              <a:rPr lang="cs-CZ" sz="1600" b="true" dirty="false"/>
              <a:t>Dokladem o zdravotní způsobilosti je lékařský posudek o zdravotní způsobilosti k výkonu práce péče o děti. </a:t>
            </a:r>
            <a:r>
              <a:rPr lang="cs-CZ" sz="1600" dirty="false"/>
              <a:t>Lékařský posudek musí být vystaven nejpozději v den, kdy pečující osoba zahájila svou činnost jakožto pečující osoba.</a:t>
            </a:r>
          </a:p>
          <a:p>
            <a:pPr algn="just">
              <a:buFont typeface="Courier New" panose="02070309020205020404" pitchFamily="49" charset="0"/>
              <a:buChar char="o"/>
            </a:pPr>
            <a:r>
              <a:rPr lang="cs-CZ" sz="1600" b="true" dirty="false"/>
              <a:t>Bezúhonnost je doložena výpisem z Rejstříku trestů pro každou pečující osobu</a:t>
            </a:r>
            <a:r>
              <a:rPr lang="cs-CZ" sz="1600" dirty="false"/>
              <a:t>. Výpis z Rejstříku trestů nesmí být starší než 3 měsíce před datem, kdy pečující osoba zahájila svou činnost jakožto pečující osoba.</a:t>
            </a:r>
          </a:p>
          <a:p>
            <a:pPr algn="just">
              <a:buFont typeface="Courier New" panose="02070309020205020404" pitchFamily="49" charset="0"/>
              <a:buChar char="o"/>
            </a:pPr>
            <a:r>
              <a:rPr lang="cs-CZ" sz="1600" b="true" dirty="false"/>
              <a:t>Dokladem o odborné způsobilosti je dokument dokládající dosažené vzdělávání/kvalifikaci pečující osoby.</a:t>
            </a:r>
            <a:endParaRPr lang="cs-CZ" sz="2000" b="true"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35</a:t>
            </a:fld>
            <a:endParaRPr lang="cs-CZ" dirty="false"/>
          </a:p>
        </p:txBody>
      </p:sp>
    </p:spTree>
    <p:extLst>
      <p:ext uri="{BB962C8B-B14F-4D97-AF65-F5344CB8AC3E}">
        <p14:creationId xmlns:p14="http://schemas.microsoft.com/office/powerpoint/2010/main" val="2985651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err="true"/>
              <a:t>Zastropování</a:t>
            </a:r>
            <a:r>
              <a:rPr lang="cs-CZ" dirty="false"/>
              <a:t> poplatků od rodičů</a:t>
            </a:r>
          </a:p>
        </p:txBody>
      </p:sp>
      <p:sp>
        <p:nvSpPr>
          <p:cNvPr id="3" name="Zástupný symbol pro obsah 2"/>
          <p:cNvSpPr>
            <a:spLocks noGrp="true"/>
          </p:cNvSpPr>
          <p:nvPr>
            <p:ph idx="1"/>
          </p:nvPr>
        </p:nvSpPr>
        <p:spPr>
          <a:xfrm>
            <a:off x="2231288" y="1628800"/>
            <a:ext cx="6408712" cy="3600400"/>
          </a:xfrm>
        </p:spPr>
        <p:txBody>
          <a:bodyPr/>
          <a:lstStyle/>
          <a:p>
            <a:pPr marL="0" indent="0" algn="just">
              <a:buNone/>
            </a:pPr>
            <a:r>
              <a:rPr lang="cs-CZ" sz="2800" b="true" dirty="false"/>
              <a:t>Mladší děti i starší děti</a:t>
            </a:r>
          </a:p>
          <a:p>
            <a:pPr algn="just"/>
            <a:r>
              <a:rPr lang="cs-CZ" sz="2800" b="true" dirty="false"/>
              <a:t>Při plné docházce</a:t>
            </a:r>
          </a:p>
          <a:p>
            <a:pPr lvl="1" algn="just"/>
            <a:r>
              <a:rPr lang="cs-CZ" sz="2400" dirty="false"/>
              <a:t>6 933 Kč/měsíc (1/3 minimální mzdy)</a:t>
            </a:r>
          </a:p>
          <a:p>
            <a:pPr lvl="1" algn="just"/>
            <a:endParaRPr lang="cs-CZ" sz="2400" b="true" dirty="false"/>
          </a:p>
          <a:p>
            <a:pPr algn="just"/>
            <a:r>
              <a:rPr lang="cs-CZ" sz="2800" b="true" dirty="false"/>
              <a:t>Při kratší než plné docházce</a:t>
            </a:r>
          </a:p>
          <a:p>
            <a:pPr lvl="1" algn="just"/>
            <a:r>
              <a:rPr lang="cs-CZ" sz="2400" dirty="false"/>
              <a:t>Je částka pokrácena na základě počtu dnů docházky v týdnu.</a:t>
            </a:r>
          </a:p>
          <a:p>
            <a:pPr lvl="1" algn="just"/>
            <a:r>
              <a:rPr lang="cs-CZ" sz="2400" dirty="false"/>
              <a:t>Vzorec pro výpočet naleznete ve Specifické části pravidel str. 28.</a:t>
            </a:r>
          </a:p>
          <a:p>
            <a:pPr lvl="1" algn="just"/>
            <a:r>
              <a:rPr lang="cs-CZ" sz="2400" dirty="false"/>
              <a:t>Odlišný systém oproti státnímu příspěvku na provoz (výpočet nelze navyšovat v případě kratší než celotýdenní docházky).</a:t>
            </a:r>
          </a:p>
          <a:p>
            <a:pPr lvl="1" algn="just"/>
            <a:endParaRPr lang="cs-CZ" sz="2400" b="true"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36</a:t>
            </a:fld>
            <a:endParaRPr lang="cs-CZ" dirty="false"/>
          </a:p>
        </p:txBody>
      </p:sp>
      <p:pic>
        <p:nvPicPr>
          <p:cNvPr id="6" name="Grafický objekt 5" descr="Mince se souvislou výplní">
            <a:extLst>
              <a:ext uri="{FF2B5EF4-FFF2-40B4-BE49-F238E27FC236}">
                <a16:creationId xmlns:a16="http://schemas.microsoft.com/office/drawing/2014/main" id="{75301CF8-92D4-1D6D-659D-90D59BB3DACA}"/>
              </a:ext>
            </a:extLst>
          </p:cNvPr>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8074" y="1836090"/>
            <a:ext cx="792088" cy="792088"/>
          </a:xfrm>
          <a:prstGeom prst="rect">
            <a:avLst/>
          </a:prstGeom>
        </p:spPr>
      </p:pic>
      <p:pic>
        <p:nvPicPr>
          <p:cNvPr id="10" name="Grafický objekt 9" descr="Školák se souvislou výplní">
            <a:extLst>
              <a:ext uri="{FF2B5EF4-FFF2-40B4-BE49-F238E27FC236}">
                <a16:creationId xmlns:a16="http://schemas.microsoft.com/office/drawing/2014/main" id="{C92C792D-293A-30DE-A20F-C7DFD8F6F155}"/>
              </a:ext>
            </a:extLst>
          </p:cNvPr>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3641" y="2693175"/>
            <a:ext cx="914400" cy="914400"/>
          </a:xfrm>
          <a:prstGeom prst="rect">
            <a:avLst/>
          </a:prstGeom>
        </p:spPr>
      </p:pic>
      <p:pic>
        <p:nvPicPr>
          <p:cNvPr id="12" name="Grafický objekt 11" descr="Miminko se souvislou výplní">
            <a:extLst>
              <a:ext uri="{FF2B5EF4-FFF2-40B4-BE49-F238E27FC236}">
                <a16:creationId xmlns:a16="http://schemas.microsoft.com/office/drawing/2014/main" id="{55D2EDD4-425B-AC85-6B8E-6B383443C73B}"/>
              </a:ext>
            </a:extLst>
          </p:cNvPr>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3608" y="1988016"/>
            <a:ext cx="914400" cy="914400"/>
          </a:xfrm>
          <a:prstGeom prst="rect">
            <a:avLst/>
          </a:prstGeom>
        </p:spPr>
      </p:pic>
      <p:pic>
        <p:nvPicPr>
          <p:cNvPr id="5" name="Grafický objekt 4" descr="Vykřičník se souvislou výplní">
            <a:extLst>
              <a:ext uri="{FF2B5EF4-FFF2-40B4-BE49-F238E27FC236}">
                <a16:creationId xmlns:a16="http://schemas.microsoft.com/office/drawing/2014/main" id="{14F4BB45-F347-4763-F6BC-B391639B7FA3}"/>
              </a:ext>
            </a:extLst>
          </p:cNvPr>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87334" y="5477823"/>
            <a:ext cx="600354" cy="600354"/>
          </a:xfrm>
          <a:prstGeom prst="rect">
            <a:avLst/>
          </a:prstGeom>
        </p:spPr>
      </p:pic>
    </p:spTree>
    <p:extLst>
      <p:ext uri="{BB962C8B-B14F-4D97-AF65-F5344CB8AC3E}">
        <p14:creationId xmlns:p14="http://schemas.microsoft.com/office/powerpoint/2010/main" val="3184988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107504" y="0"/>
            <a:ext cx="8856984" cy="1080000"/>
          </a:xfrm>
        </p:spPr>
        <p:txBody>
          <a:bodyPr/>
          <a:lstStyle/>
          <a:p>
            <a:r>
              <a:rPr lang="cs-CZ" dirty="false"/>
              <a:t>smlouva o poskytování služby péče o dítě v dětské skupině</a:t>
            </a:r>
          </a:p>
        </p:txBody>
      </p:sp>
      <p:sp>
        <p:nvSpPr>
          <p:cNvPr id="3" name="Zástupný symbol pro obsah 2"/>
          <p:cNvSpPr>
            <a:spLocks noGrp="true"/>
          </p:cNvSpPr>
          <p:nvPr>
            <p:ph idx="1"/>
          </p:nvPr>
        </p:nvSpPr>
        <p:spPr>
          <a:xfrm>
            <a:off x="467544" y="1484784"/>
            <a:ext cx="8100448" cy="4906891"/>
          </a:xfrm>
        </p:spPr>
        <p:txBody>
          <a:bodyPr/>
          <a:lstStyle/>
          <a:p>
            <a:r>
              <a:rPr lang="cs-CZ" sz="2000" dirty="false"/>
              <a:t>SČP v kapitole 5.2.1 taxativně stanovují náležitosti smlouvy</a:t>
            </a:r>
          </a:p>
          <a:p>
            <a:r>
              <a:rPr lang="cs-CZ" sz="2000" dirty="false"/>
              <a:t>Je stanoven závazný vzor této smlouvy, ke stažení na stránkách výzvy </a:t>
            </a:r>
            <a:r>
              <a:rPr lang="cs-CZ" sz="2000" dirty="false">
                <a:hlinkClick r:id="rId3"/>
              </a:rPr>
              <a:t>Výzva 080 OPZ+ - www.esfcr.cz</a:t>
            </a:r>
            <a:endParaRPr lang="cs-CZ" sz="2000" dirty="false"/>
          </a:p>
          <a:p>
            <a:pPr lvl="1"/>
            <a:r>
              <a:rPr lang="cs-CZ" dirty="false"/>
              <a:t>Novinka – kromě aktuálního formuláře vzoru smlouvy budou vyvěšeny:</a:t>
            </a:r>
          </a:p>
          <a:p>
            <a:pPr lvl="2"/>
            <a:r>
              <a:rPr lang="cs-CZ" dirty="false"/>
              <a:t>Vzor smlouvy v interaktivní podobě – při vyplňování možnost interaktivně vybírat relevantní varianty</a:t>
            </a:r>
          </a:p>
          <a:p>
            <a:pPr lvl="2"/>
            <a:r>
              <a:rPr lang="cs-CZ" dirty="false"/>
              <a:t>Vzor smlouvy určený k ručnímu vyplnění – stačí formulář vytisknout a ručně doplnit požadované údaje.</a:t>
            </a:r>
            <a:endParaRPr lang="cs-CZ" b="true" dirty="false"/>
          </a:p>
          <a:p>
            <a:pPr marL="414000" lvl="1" indent="0">
              <a:buNone/>
            </a:pPr>
            <a:r>
              <a:rPr lang="cs-CZ" b="true" dirty="false"/>
              <a:t>Vzor smlouvy o poskytování služby péče o dítě v dětské skupině je opravdu závazný, příjemci jsou povinni ho používat, kromě určených oblastí ho není možné upravovat (odmazávat jeho části, měnit jeho formulace apod.).</a:t>
            </a:r>
            <a:endParaRPr lang="cs-CZ" sz="20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37</a:t>
            </a:fld>
            <a:endParaRPr lang="cs-CZ" dirty="false"/>
          </a:p>
        </p:txBody>
      </p:sp>
      <p:pic>
        <p:nvPicPr>
          <p:cNvPr id="5" name="Grafický objekt 4" descr="Vykřičník se souvislou výplní">
            <a:extLst>
              <a:ext uri="{FF2B5EF4-FFF2-40B4-BE49-F238E27FC236}">
                <a16:creationId xmlns:a16="http://schemas.microsoft.com/office/drawing/2014/main" id="{8B0B2CB1-4125-CB1B-390E-FE806C9CC80B}"/>
              </a:ext>
            </a:extLst>
          </p:cNvPr>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542" y="5157192"/>
            <a:ext cx="872931" cy="768229"/>
          </a:xfrm>
          <a:prstGeom prst="rect">
            <a:avLst/>
          </a:prstGeom>
        </p:spPr>
      </p:pic>
    </p:spTree>
    <p:extLst>
      <p:ext uri="{BB962C8B-B14F-4D97-AF65-F5344CB8AC3E}">
        <p14:creationId xmlns:p14="http://schemas.microsoft.com/office/powerpoint/2010/main" val="7946662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971600" y="3429000"/>
            <a:ext cx="7272808" cy="864096"/>
          </a:xfrm>
        </p:spPr>
        <p:txBody>
          <a:bodyPr/>
          <a:lstStyle/>
          <a:p>
            <a:pPr algn="ctr"/>
            <a:r>
              <a:rPr lang="cs-CZ" dirty="false"/>
              <a:t>Finanční řízení projektů</a:t>
            </a:r>
            <a:endParaRPr lang="cs-CZ" sz="2800" b="false" dirty="false"/>
          </a:p>
        </p:txBody>
      </p:sp>
    </p:spTree>
    <p:extLst>
      <p:ext uri="{BB962C8B-B14F-4D97-AF65-F5344CB8AC3E}">
        <p14:creationId xmlns:p14="http://schemas.microsoft.com/office/powerpoint/2010/main" val="41797160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princip jednotkových cen</a:t>
            </a:r>
            <a:br>
              <a:rPr lang="cs-CZ" sz="2800" dirty="false"/>
            </a:br>
            <a:r>
              <a:rPr lang="cs-CZ" sz="2800" dirty="false"/>
              <a:t>a  Účetnictví projektu </a:t>
            </a:r>
          </a:p>
        </p:txBody>
      </p:sp>
      <p:sp>
        <p:nvSpPr>
          <p:cNvPr id="3" name="Zástupný symbol pro obsah 2"/>
          <p:cNvSpPr>
            <a:spLocks noGrp="true"/>
          </p:cNvSpPr>
          <p:nvPr>
            <p:ph idx="1"/>
          </p:nvPr>
        </p:nvSpPr>
        <p:spPr>
          <a:xfrm>
            <a:off x="360000" y="1467234"/>
            <a:ext cx="8424000" cy="4779912"/>
          </a:xfrm>
        </p:spPr>
        <p:txBody>
          <a:bodyPr/>
          <a:lstStyle/>
          <a:p>
            <a:pPr>
              <a:lnSpc>
                <a:spcPct val="150000"/>
              </a:lnSpc>
            </a:pPr>
            <a:r>
              <a:rPr lang="cs-CZ" sz="2000" dirty="false"/>
              <a:t>Způsobilé výdaje </a:t>
            </a:r>
            <a:r>
              <a:rPr lang="cs-CZ" sz="2000" b="true" dirty="false"/>
              <a:t>nejsou</a:t>
            </a:r>
            <a:r>
              <a:rPr lang="cs-CZ" sz="2000" dirty="false"/>
              <a:t> dokladovány účetními doklady.</a:t>
            </a:r>
          </a:p>
          <a:p>
            <a:pPr>
              <a:lnSpc>
                <a:spcPct val="150000"/>
              </a:lnSpc>
            </a:pPr>
            <a:r>
              <a:rPr lang="cs-CZ" sz="2000" dirty="false"/>
              <a:t>Není potřeba samostatného bankovního účtu.</a:t>
            </a:r>
          </a:p>
          <a:p>
            <a:pPr>
              <a:lnSpc>
                <a:spcPct val="150000"/>
              </a:lnSpc>
            </a:pPr>
            <a:r>
              <a:rPr lang="cs-CZ" sz="2000" dirty="false"/>
              <a:t>Dle zákona o DS je však poskytovatel povinen vést účetní záznamy týkající se poskytování služby péče o dítě v DS odděleně od ostatních účetních záznamů</a:t>
            </a:r>
          </a:p>
          <a:p>
            <a:pPr>
              <a:lnSpc>
                <a:spcPct val="150000"/>
              </a:lnSpc>
            </a:pPr>
            <a:r>
              <a:rPr lang="cs-CZ" sz="2000" dirty="false"/>
              <a:t>Výše způsobilých výdajů se počítá na základě počtu dosažených jednotek a k nim stanovených jednotkových nákladů.</a:t>
            </a:r>
          </a:p>
          <a:p>
            <a:pPr>
              <a:lnSpc>
                <a:spcPct val="150000"/>
              </a:lnSpc>
            </a:pPr>
            <a:r>
              <a:rPr lang="cs-CZ" sz="2000" dirty="false"/>
              <a:t>Pokud bylo jednotek dosaženo v době realizace projektu, má se za to, že také výdaje jsou z hlediska času způsobilé.</a:t>
            </a:r>
          </a:p>
          <a:p>
            <a:pPr marL="486000" lvl="2" indent="0">
              <a:lnSpc>
                <a:spcPct val="100000"/>
              </a:lnSpc>
              <a:buNone/>
            </a:pPr>
            <a:endParaRPr lang="cs-CZ" dirty="false"/>
          </a:p>
          <a:p>
            <a:pPr>
              <a:lnSpc>
                <a:spcPct val="100000"/>
              </a:lnSpc>
            </a:pPr>
            <a:endParaRPr lang="cs-CZ" sz="20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39</a:t>
            </a:fld>
            <a:endParaRPr lang="cs-CZ" dirty="false"/>
          </a:p>
        </p:txBody>
      </p:sp>
    </p:spTree>
    <p:extLst>
      <p:ext uri="{BB962C8B-B14F-4D97-AF65-F5344CB8AC3E}">
        <p14:creationId xmlns:p14="http://schemas.microsoft.com/office/powerpoint/2010/main" val="1499636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fontAlgn="base" hangingPunct="false"/>
            <a:r>
              <a:rPr lang="pl-PL" dirty="false"/>
              <a:t>Představení výzvy</a:t>
            </a:r>
            <a:endParaRPr lang="cs-CZ" dirty="false"/>
          </a:p>
        </p:txBody>
      </p:sp>
      <p:sp>
        <p:nvSpPr>
          <p:cNvPr id="3" name="Zástupný symbol pro obsah 2"/>
          <p:cNvSpPr>
            <a:spLocks noGrp="true"/>
          </p:cNvSpPr>
          <p:nvPr>
            <p:ph idx="1"/>
          </p:nvPr>
        </p:nvSpPr>
        <p:spPr>
          <a:xfrm>
            <a:off x="431088" y="1295400"/>
            <a:ext cx="8208912" cy="5400600"/>
          </a:xfrm>
        </p:spPr>
        <p:txBody>
          <a:bodyPr/>
          <a:lstStyle/>
          <a:p>
            <a:pPr marL="0" indent="0">
              <a:lnSpc>
                <a:spcPct val="100000"/>
              </a:lnSpc>
              <a:buNone/>
            </a:pPr>
            <a:r>
              <a:rPr lang="cs-CZ" sz="2800" b="true" dirty="false"/>
              <a:t>03_25_080 - Vybudování dětských skupin (3)</a:t>
            </a:r>
            <a:br>
              <a:rPr lang="cs-CZ" sz="2400" b="true" dirty="false"/>
            </a:br>
            <a:br>
              <a:rPr lang="cs-CZ" dirty="false"/>
            </a:br>
            <a:r>
              <a:rPr lang="cs-CZ" dirty="false"/>
              <a:t>	</a:t>
            </a:r>
            <a:r>
              <a:rPr lang="cs-CZ" b="true" u="sng" dirty="false"/>
              <a:t>Celková alokace: 300 000 000 Kč</a:t>
            </a:r>
          </a:p>
          <a:p>
            <a:pPr marL="0" indent="0">
              <a:buNone/>
            </a:pPr>
            <a:r>
              <a:rPr lang="cs-CZ" sz="1800" b="true" dirty="false"/>
              <a:t>Příjem projektových žádostí od:</a:t>
            </a:r>
            <a:r>
              <a:rPr lang="cs-CZ" sz="1800" dirty="false"/>
              <a:t> </a:t>
            </a:r>
            <a:r>
              <a:rPr lang="cs-CZ" sz="1800" b="true" dirty="false">
                <a:solidFill>
                  <a:srgbClr val="FF0000"/>
                </a:solidFill>
              </a:rPr>
              <a:t>12. 5. 2025</a:t>
            </a:r>
          </a:p>
          <a:p>
            <a:pPr marL="0" indent="0">
              <a:buNone/>
            </a:pPr>
            <a:r>
              <a:rPr lang="cs-CZ" sz="1800" b="true" dirty="false"/>
              <a:t>Ukončení příjmu projektových žádostí:</a:t>
            </a:r>
            <a:r>
              <a:rPr lang="cs-CZ" sz="1800" dirty="false"/>
              <a:t> </a:t>
            </a:r>
            <a:r>
              <a:rPr lang="cs-CZ" sz="1800" b="true" dirty="false">
                <a:solidFill>
                  <a:srgbClr val="FF0000"/>
                </a:solidFill>
              </a:rPr>
              <a:t>14. 7. 2025</a:t>
            </a:r>
          </a:p>
          <a:p>
            <a:pPr marL="0" indent="0">
              <a:buNone/>
            </a:pPr>
            <a:r>
              <a:rPr lang="cs-CZ" sz="1800" b="true" dirty="false"/>
              <a:t>Datum zahájení realizace projektu – do </a:t>
            </a:r>
            <a:r>
              <a:rPr lang="cs-CZ" sz="1800" b="true" dirty="false">
                <a:solidFill>
                  <a:srgbClr val="FF0000"/>
                </a:solidFill>
              </a:rPr>
              <a:t>3 měsíců </a:t>
            </a:r>
            <a:r>
              <a:rPr lang="cs-CZ" sz="1800" b="true" dirty="false"/>
              <a:t>od doručení vyrozumění</a:t>
            </a:r>
            <a:endParaRPr lang="cs-CZ" sz="1800" dirty="false"/>
          </a:p>
          <a:p>
            <a:pPr marL="0" indent="0" fontAlgn="base">
              <a:buNone/>
            </a:pPr>
            <a:r>
              <a:rPr lang="cs-CZ" sz="1800" b="true" dirty="false"/>
              <a:t>Realizace projektu max. 24 měsíců </a:t>
            </a:r>
          </a:p>
          <a:p>
            <a:pPr marL="0" indent="0" fontAlgn="base">
              <a:buNone/>
            </a:pPr>
            <a:endParaRPr lang="cs-CZ" sz="1800" b="true" dirty="false"/>
          </a:p>
          <a:p>
            <a:pPr marL="0" indent="0" fontAlgn="base">
              <a:buNone/>
            </a:pPr>
            <a:r>
              <a:rPr lang="cs-CZ" sz="1800" b="true" dirty="false"/>
              <a:t>Ukončení fyzické realizace projektu nejpozději </a:t>
            </a:r>
            <a:r>
              <a:rPr lang="cs-CZ" sz="1800" b="true" dirty="false">
                <a:solidFill>
                  <a:srgbClr val="FF0000"/>
                </a:solidFill>
              </a:rPr>
              <a:t>31. 12. 2027</a:t>
            </a:r>
            <a:endParaRPr lang="cs-CZ" sz="1800" b="true" dirty="false"/>
          </a:p>
          <a:p>
            <a:pPr marL="0" indent="0" fontAlgn="base">
              <a:buNone/>
            </a:pPr>
            <a:r>
              <a:rPr lang="cs-CZ" sz="1800" b="true" dirty="false"/>
              <a:t>Zápis DS do evidence – nejpozději do </a:t>
            </a:r>
            <a:r>
              <a:rPr lang="cs-CZ" sz="1800" b="true" dirty="false">
                <a:solidFill>
                  <a:srgbClr val="FF0000"/>
                </a:solidFill>
              </a:rPr>
              <a:t>4 měsíců </a:t>
            </a:r>
            <a:r>
              <a:rPr lang="cs-CZ" sz="1800" b="true" dirty="false"/>
              <a:t>od ukončení aktivity vytvoření</a:t>
            </a:r>
          </a:p>
          <a:p>
            <a:pPr marL="0" indent="0">
              <a:lnSpc>
                <a:spcPct val="200000"/>
              </a:lnSpc>
              <a:buNone/>
            </a:pPr>
            <a:endParaRPr lang="cs-CZ" sz="1800" b="true" dirty="false"/>
          </a:p>
          <a:p>
            <a:pPr marL="0" indent="0">
              <a:lnSpc>
                <a:spcPct val="200000"/>
              </a:lnSpc>
              <a:buNone/>
            </a:pPr>
            <a:endParaRPr lang="cs-CZ" dirty="false"/>
          </a:p>
          <a:p>
            <a:pPr marL="0" indent="0" fontAlgn="base" hangingPunct="false">
              <a:buNone/>
            </a:pPr>
            <a:endParaRPr lang="cs-CZ" sz="2000" dirty="false"/>
          </a:p>
          <a:p>
            <a:pPr marL="0" indent="0" fontAlgn="base" hangingPunct="false">
              <a:buNone/>
            </a:pPr>
            <a:r>
              <a:rPr lang="cs-CZ" sz="2000" dirty="false"/>
              <a:t> </a:t>
            </a:r>
          </a:p>
          <a:p>
            <a:pPr marL="0" indent="0" fontAlgn="base" hangingPunct="false">
              <a:buNone/>
            </a:pPr>
            <a:r>
              <a:rPr lang="cs-CZ" sz="2000" dirty="false"/>
              <a:t> </a:t>
            </a:r>
          </a:p>
          <a:p>
            <a:pPr fontAlgn="base" hangingPunct="false"/>
            <a:endParaRPr lang="cs-CZ" sz="2000" dirty="false"/>
          </a:p>
          <a:p>
            <a:pPr marL="414000" lvl="1" indent="0">
              <a:buNone/>
            </a:pPr>
            <a:r>
              <a:rPr lang="cs-CZ" dirty="false"/>
              <a:t>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a:t>
            </a:fld>
            <a:endParaRPr lang="cs-CZ" dirty="false"/>
          </a:p>
        </p:txBody>
      </p:sp>
      <p:pic>
        <p:nvPicPr>
          <p:cNvPr id="6" name="Grafický objekt 5" descr="Mince se souvislou výplní">
            <a:extLst>
              <a:ext uri="{FF2B5EF4-FFF2-40B4-BE49-F238E27FC236}">
                <a16:creationId xmlns:a16="http://schemas.microsoft.com/office/drawing/2014/main" id="{B74DB460-88EB-4CBC-AC35-641C790C0097}"/>
              </a:ext>
            </a:extLst>
          </p:cNvPr>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60232" y="1844824"/>
            <a:ext cx="817240" cy="817240"/>
          </a:xfrm>
          <a:prstGeom prst="rect">
            <a:avLst/>
          </a:prstGeom>
        </p:spPr>
      </p:pic>
      <p:sp>
        <p:nvSpPr>
          <p:cNvPr id="5" name="TextovéPole 4">
            <a:extLst>
              <a:ext uri="{FF2B5EF4-FFF2-40B4-BE49-F238E27FC236}">
                <a16:creationId xmlns:a16="http://schemas.microsoft.com/office/drawing/2014/main" id="{364B7443-5004-3BD3-5DAB-561C832D55CD}"/>
              </a:ext>
            </a:extLst>
          </p:cNvPr>
          <p:cNvSpPr txBox="true"/>
          <p:nvPr/>
        </p:nvSpPr>
        <p:spPr>
          <a:xfrm>
            <a:off x="5160188" y="4207462"/>
            <a:ext cx="3479812" cy="369332"/>
          </a:xfrm>
          <a:prstGeom prst="rect">
            <a:avLst/>
          </a:prstGeom>
          <a:noFill/>
        </p:spPr>
        <p:txBody>
          <a:bodyPr wrap="square" rtlCol="false">
            <a:spAutoFit/>
          </a:bodyPr>
          <a:lstStyle/>
          <a:p>
            <a:r>
              <a:rPr lang="cs-CZ" dirty="false"/>
              <a:t>Vytvoření DS – max. 12 měsíců</a:t>
            </a:r>
          </a:p>
        </p:txBody>
      </p:sp>
      <p:sp>
        <p:nvSpPr>
          <p:cNvPr id="7" name="TextovéPole 6">
            <a:extLst>
              <a:ext uri="{FF2B5EF4-FFF2-40B4-BE49-F238E27FC236}">
                <a16:creationId xmlns:a16="http://schemas.microsoft.com/office/drawing/2014/main" id="{41E8C7E4-8725-B74B-E76A-9487BD91E0F8}"/>
              </a:ext>
            </a:extLst>
          </p:cNvPr>
          <p:cNvSpPr txBox="true"/>
          <p:nvPr/>
        </p:nvSpPr>
        <p:spPr>
          <a:xfrm>
            <a:off x="5148064" y="4715228"/>
            <a:ext cx="3479812" cy="369332"/>
          </a:xfrm>
          <a:prstGeom prst="rect">
            <a:avLst/>
          </a:prstGeom>
          <a:noFill/>
        </p:spPr>
        <p:txBody>
          <a:bodyPr wrap="square" rtlCol="false">
            <a:spAutoFit/>
          </a:bodyPr>
          <a:lstStyle/>
          <a:p>
            <a:r>
              <a:rPr lang="cs-CZ" dirty="false"/>
              <a:t>Provoz DS – vždy 12 měsíců</a:t>
            </a:r>
          </a:p>
        </p:txBody>
      </p:sp>
      <p:cxnSp>
        <p:nvCxnSpPr>
          <p:cNvPr id="11" name="Přímá spojnice 10">
            <a:extLst>
              <a:ext uri="{FF2B5EF4-FFF2-40B4-BE49-F238E27FC236}">
                <a16:creationId xmlns:a16="http://schemas.microsoft.com/office/drawing/2014/main" id="{5BEE6F3F-894F-850F-EE11-0E963DD18BF9}"/>
              </a:ext>
            </a:extLst>
          </p:cNvPr>
          <p:cNvCxnSpPr>
            <a:cxnSpLocks/>
          </p:cNvCxnSpPr>
          <p:nvPr/>
        </p:nvCxnSpPr>
        <p:spPr>
          <a:xfrm>
            <a:off x="4283968" y="4365104"/>
            <a:ext cx="864096" cy="0"/>
          </a:xfrm>
          <a:prstGeom prst="line">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Přímá spojnice 11">
            <a:extLst>
              <a:ext uri="{FF2B5EF4-FFF2-40B4-BE49-F238E27FC236}">
                <a16:creationId xmlns:a16="http://schemas.microsoft.com/office/drawing/2014/main" id="{555E42F7-2C7A-E0B6-9D92-17D6D51D63B9}"/>
              </a:ext>
            </a:extLst>
          </p:cNvPr>
          <p:cNvCxnSpPr>
            <a:cxnSpLocks/>
          </p:cNvCxnSpPr>
          <p:nvPr/>
        </p:nvCxnSpPr>
        <p:spPr>
          <a:xfrm>
            <a:off x="4265938" y="4445898"/>
            <a:ext cx="882126" cy="423262"/>
          </a:xfrm>
          <a:prstGeom prst="line">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9907912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dvojí financování</a:t>
            </a:r>
          </a:p>
        </p:txBody>
      </p:sp>
      <p:sp>
        <p:nvSpPr>
          <p:cNvPr id="3" name="Zástupný symbol pro obsah 2"/>
          <p:cNvSpPr>
            <a:spLocks noGrp="true"/>
          </p:cNvSpPr>
          <p:nvPr>
            <p:ph idx="1"/>
          </p:nvPr>
        </p:nvSpPr>
        <p:spPr>
          <a:xfrm>
            <a:off x="331556" y="1376048"/>
            <a:ext cx="8604488" cy="5139952"/>
          </a:xfrm>
        </p:spPr>
        <p:txBody>
          <a:bodyPr/>
          <a:lstStyle/>
          <a:p>
            <a:pPr marL="486000" lvl="2" indent="0">
              <a:lnSpc>
                <a:spcPct val="100000"/>
              </a:lnSpc>
              <a:buNone/>
            </a:pPr>
            <a:r>
              <a:rPr lang="cs-CZ" dirty="false"/>
              <a:t>Příjemce není oprávněn čerpat prostředky na aktivity projektu z jiných finančních nástrojů EU, národních programů či programů územních samospráv.</a:t>
            </a:r>
          </a:p>
          <a:p>
            <a:pPr marL="486000" lvl="2" indent="0">
              <a:lnSpc>
                <a:spcPct val="100000"/>
              </a:lnSpc>
              <a:buNone/>
            </a:pPr>
            <a:r>
              <a:rPr lang="cs-CZ" u="sng" dirty="false"/>
              <a:t>Např.:</a:t>
            </a:r>
          </a:p>
          <a:p>
            <a:pPr marL="486000" lvl="2" indent="0">
              <a:lnSpc>
                <a:spcPct val="100000"/>
              </a:lnSpc>
              <a:buNone/>
            </a:pPr>
            <a:r>
              <a:rPr lang="cs-CZ" dirty="false"/>
              <a:t>Podporu z OPZ+ </a:t>
            </a:r>
            <a:r>
              <a:rPr lang="cs-CZ" b="true" dirty="false"/>
              <a:t>není možné kombinovat s čerpáním příspěvku na provoz dětské skupiny ze státního rozpočtu </a:t>
            </a:r>
            <a:r>
              <a:rPr lang="cs-CZ" dirty="false"/>
              <a:t>dle § 20a – 20l zákona č. 247/2014 Sb.</a:t>
            </a:r>
          </a:p>
          <a:p>
            <a:pPr marL="486000" lvl="2" indent="0">
              <a:lnSpc>
                <a:spcPct val="100000"/>
              </a:lnSpc>
              <a:buNone/>
            </a:pPr>
            <a:r>
              <a:rPr lang="cs-CZ" dirty="false"/>
              <a:t>Není možné čerpat příspěvky na zřízení nebo vyhrazení společensky účelného pracovního místa, které poskytuje Úřad práce ČR.</a:t>
            </a:r>
          </a:p>
          <a:p>
            <a:pPr marL="486000" lvl="2" indent="0">
              <a:lnSpc>
                <a:spcPct val="100000"/>
              </a:lnSpc>
              <a:buNone/>
            </a:pPr>
            <a:r>
              <a:rPr lang="cs-CZ" dirty="false"/>
              <a:t>Není možná ani kombinace aktivity Vytvoření s podporou na vybudování DS z NPO, IROP apod.</a:t>
            </a:r>
          </a:p>
          <a:p>
            <a:pPr marL="486000" lvl="2" indent="0">
              <a:lnSpc>
                <a:spcPct val="100000"/>
              </a:lnSpc>
              <a:buNone/>
            </a:pPr>
            <a:r>
              <a:rPr lang="cs-CZ" dirty="false"/>
              <a:t>Riziko dvojího financování i u mimořádných dotačních titulů </a:t>
            </a:r>
            <a:br>
              <a:rPr lang="cs-CZ" dirty="false"/>
            </a:br>
            <a:r>
              <a:rPr lang="cs-CZ" dirty="false"/>
              <a:t>(např. </a:t>
            </a:r>
            <a:r>
              <a:rPr lang="pl-PL" dirty="false"/>
              <a:t>dotace na dočasné aktivity na podporu rodin z Ukrajiny s dětmi – zákaz čerpání podpory personálních kapacit pro DS s cizinci s dočasnou ochranou)</a:t>
            </a:r>
            <a:endParaRPr lang="cs-CZ" dirty="false"/>
          </a:p>
          <a:p>
            <a:pPr marL="486000" lvl="2" indent="0">
              <a:lnSpc>
                <a:spcPct val="100000"/>
              </a:lnSpc>
              <a:buNone/>
            </a:pPr>
            <a:endParaRPr lang="cs-CZ" dirty="false"/>
          </a:p>
          <a:p>
            <a:pPr marL="486000" lvl="2" indent="0">
              <a:lnSpc>
                <a:spcPct val="100000"/>
              </a:lnSpc>
              <a:buNone/>
            </a:pPr>
            <a:endParaRPr lang="cs-CZ" dirty="false"/>
          </a:p>
          <a:p>
            <a:pPr>
              <a:lnSpc>
                <a:spcPct val="100000"/>
              </a:lnSpc>
            </a:pPr>
            <a:endParaRPr lang="cs-CZ" sz="20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40</a:t>
            </a:fld>
            <a:endParaRPr lang="cs-CZ" dirty="false"/>
          </a:p>
        </p:txBody>
      </p:sp>
      <p:pic>
        <p:nvPicPr>
          <p:cNvPr id="5" name="Grafický objekt 4" descr="Vykřičník se souvislou výplní">
            <a:extLst>
              <a:ext uri="{FF2B5EF4-FFF2-40B4-BE49-F238E27FC236}">
                <a16:creationId xmlns:a16="http://schemas.microsoft.com/office/drawing/2014/main" id="{D1A77364-72CD-819D-EE25-BEFC9AE0929B}"/>
              </a:ext>
            </a:extLst>
          </p:cNvPr>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823" y="1484784"/>
            <a:ext cx="600354" cy="600354"/>
          </a:xfrm>
          <a:prstGeom prst="rect">
            <a:avLst/>
          </a:prstGeom>
        </p:spPr>
      </p:pic>
      <p:pic>
        <p:nvPicPr>
          <p:cNvPr id="6" name="Grafický objekt 5" descr="Odznak, křížek se souvislou výplní">
            <a:extLst>
              <a:ext uri="{FF2B5EF4-FFF2-40B4-BE49-F238E27FC236}">
                <a16:creationId xmlns:a16="http://schemas.microsoft.com/office/drawing/2014/main" id="{E27A36DD-D59C-C793-14A2-6D3CA1AD71C5}"/>
              </a:ext>
            </a:extLst>
          </p:cNvPr>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9600" y="2914485"/>
            <a:ext cx="480017" cy="480017"/>
          </a:xfrm>
          <a:prstGeom prst="rect">
            <a:avLst/>
          </a:prstGeom>
        </p:spPr>
      </p:pic>
      <p:pic>
        <p:nvPicPr>
          <p:cNvPr id="7" name="Grafický objekt 6" descr="Odznak, křížek se souvislou výplní">
            <a:extLst>
              <a:ext uri="{FF2B5EF4-FFF2-40B4-BE49-F238E27FC236}">
                <a16:creationId xmlns:a16="http://schemas.microsoft.com/office/drawing/2014/main" id="{7823B2FF-057C-3511-48EB-2249D29CC63E}"/>
              </a:ext>
            </a:extLst>
          </p:cNvPr>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9599" y="3743832"/>
            <a:ext cx="480017" cy="480017"/>
          </a:xfrm>
          <a:prstGeom prst="rect">
            <a:avLst/>
          </a:prstGeom>
        </p:spPr>
      </p:pic>
      <p:pic>
        <p:nvPicPr>
          <p:cNvPr id="8" name="Grafický objekt 7" descr="Odznak, křížek se souvislou výplní">
            <a:extLst>
              <a:ext uri="{FF2B5EF4-FFF2-40B4-BE49-F238E27FC236}">
                <a16:creationId xmlns:a16="http://schemas.microsoft.com/office/drawing/2014/main" id="{F6C434E0-56E4-AD15-BF2A-083A2567814D}"/>
              </a:ext>
            </a:extLst>
          </p:cNvPr>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5383" y="4519897"/>
            <a:ext cx="480017" cy="480017"/>
          </a:xfrm>
          <a:prstGeom prst="rect">
            <a:avLst/>
          </a:prstGeom>
        </p:spPr>
      </p:pic>
      <p:pic>
        <p:nvPicPr>
          <p:cNvPr id="9" name="Grafický objekt 8" descr="Odznak, křížek se souvislou výplní">
            <a:extLst>
              <a:ext uri="{FF2B5EF4-FFF2-40B4-BE49-F238E27FC236}">
                <a16:creationId xmlns:a16="http://schemas.microsoft.com/office/drawing/2014/main" id="{FA47E211-5203-ABC3-6913-0CA3DA16C892}"/>
              </a:ext>
            </a:extLst>
          </p:cNvPr>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9599" y="5481952"/>
            <a:ext cx="480017" cy="480017"/>
          </a:xfrm>
          <a:prstGeom prst="rect">
            <a:avLst/>
          </a:prstGeom>
        </p:spPr>
      </p:pic>
    </p:spTree>
    <p:extLst>
      <p:ext uri="{BB962C8B-B14F-4D97-AF65-F5344CB8AC3E}">
        <p14:creationId xmlns:p14="http://schemas.microsoft.com/office/powerpoint/2010/main" val="124726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příjmy</a:t>
            </a:r>
          </a:p>
        </p:txBody>
      </p:sp>
      <p:sp>
        <p:nvSpPr>
          <p:cNvPr id="3" name="Zástupný symbol pro obsah 2"/>
          <p:cNvSpPr>
            <a:spLocks noGrp="true"/>
          </p:cNvSpPr>
          <p:nvPr>
            <p:ph idx="1"/>
          </p:nvPr>
        </p:nvSpPr>
        <p:spPr>
          <a:xfrm>
            <a:off x="540000" y="1979496"/>
            <a:ext cx="8064000" cy="4536504"/>
          </a:xfrm>
        </p:spPr>
        <p:txBody>
          <a:bodyPr/>
          <a:lstStyle/>
          <a:p>
            <a:r>
              <a:rPr lang="cs-CZ" dirty="false"/>
              <a:t>Příjemce (ani případní partneři) nemají povinnost vést účetnictví či daňovou evidenci projektu tak, aby případné projektové příjmy byly vedeny s jednoznačnou vazbou na projekt. Případné příjmy se pro účely OPZ+, obdobně jako výdaje, nedokládají a příjemce nemá povinnost o nich poskytovatele informovat.</a:t>
            </a:r>
          </a:p>
          <a:p>
            <a:pPr marL="0" indent="0">
              <a:buNone/>
            </a:pPr>
            <a:r>
              <a:rPr lang="cs-CZ" dirty="false"/>
              <a:t>	</a:t>
            </a:r>
            <a:r>
              <a:rPr lang="cs-CZ" sz="2400" dirty="false"/>
              <a:t>(netýká se pravidla o maximální výši poplatků od 	rodičů, které je nutné dodržovat a ŘO je ověřuje)</a:t>
            </a:r>
          </a:p>
          <a:p>
            <a:pPr marL="0" indent="0">
              <a:buNone/>
            </a:pPr>
            <a:endParaRPr lang="cs-CZ" dirty="false"/>
          </a:p>
          <a:p>
            <a:pPr marL="0" indent="0">
              <a:buNone/>
            </a:pPr>
            <a:endParaRPr lang="cs-CZ" dirty="false">
              <a:solidFill>
                <a:srgbClr val="FF0000"/>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41</a:t>
            </a:fld>
            <a:endParaRPr lang="cs-CZ" dirty="false"/>
          </a:p>
        </p:txBody>
      </p:sp>
      <p:pic>
        <p:nvPicPr>
          <p:cNvPr id="5" name="Grafický objekt 4" descr="Vykřičník se souvislou výplní">
            <a:extLst>
              <a:ext uri="{FF2B5EF4-FFF2-40B4-BE49-F238E27FC236}">
                <a16:creationId xmlns:a16="http://schemas.microsoft.com/office/drawing/2014/main" id="{B850FA54-DA3F-3418-AB87-EEA9D3F981CA}"/>
              </a:ext>
            </a:extLst>
          </p:cNvPr>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7584" y="4365104"/>
            <a:ext cx="600354" cy="600354"/>
          </a:xfrm>
          <a:prstGeom prst="rect">
            <a:avLst/>
          </a:prstGeom>
        </p:spPr>
      </p:pic>
    </p:spTree>
    <p:extLst>
      <p:ext uri="{BB962C8B-B14F-4D97-AF65-F5344CB8AC3E}">
        <p14:creationId xmlns:p14="http://schemas.microsoft.com/office/powerpoint/2010/main" val="24227030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Zálohové financování (ex ante)</a:t>
            </a:r>
          </a:p>
        </p:txBody>
      </p:sp>
      <p:sp>
        <p:nvSpPr>
          <p:cNvPr id="3" name="Zástupný symbol pro obsah 2"/>
          <p:cNvSpPr>
            <a:spLocks noGrp="true"/>
          </p:cNvSpPr>
          <p:nvPr>
            <p:ph idx="1"/>
          </p:nvPr>
        </p:nvSpPr>
        <p:spPr>
          <a:xfrm>
            <a:off x="300695" y="1466815"/>
            <a:ext cx="8064000" cy="4536504"/>
          </a:xfrm>
        </p:spPr>
        <p:txBody>
          <a:bodyPr/>
          <a:lstStyle/>
          <a:p>
            <a:r>
              <a:rPr lang="cs-CZ" dirty="false"/>
              <a:t>Příjemci je za podmínky odpovídajícího průběžného prokazování dosažených jednotek poskytována podpora zálohově, tj. před dosažením jednotky ze strany příjemce, a to až do výše 100 % schválené podpory z prostředků OPZ+:</a:t>
            </a:r>
          </a:p>
          <a:p>
            <a:pPr marL="0" indent="0">
              <a:buNone/>
            </a:pPr>
            <a:endParaRPr lang="cs-CZ" dirty="false"/>
          </a:p>
          <a:p>
            <a:pPr marL="0" indent="0">
              <a:buNone/>
            </a:pPr>
            <a:r>
              <a:rPr lang="pl-PL" b="true" dirty="false"/>
              <a:t>Projekty s celkovými způsobilými výdaji do 5 mil. Kč:</a:t>
            </a:r>
          </a:p>
          <a:p>
            <a:pPr marL="0" indent="0">
              <a:buNone/>
            </a:pPr>
            <a:r>
              <a:rPr lang="cs-CZ" sz="1800" dirty="false"/>
              <a:t>Příjemcům, jejichž celkový rozpočet nepřesáhne 5 mil. Kč, je poskytnuta jedna zálohová platba ve výši </a:t>
            </a:r>
            <a:r>
              <a:rPr lang="cs-CZ" sz="1800" u="sng" dirty="false"/>
              <a:t>100 % způsobilých výdajů projektu. </a:t>
            </a:r>
            <a:r>
              <a:rPr lang="cs-CZ" sz="1800" dirty="false"/>
              <a:t>Výše zálohové platby vychází z počtu jednotek, které mají být dosaženy v průběhu realizace projektu, a jejich jednotkových nákladů. </a:t>
            </a:r>
            <a:endParaRPr lang="pl-PL" sz="1800" b="true" dirty="false"/>
          </a:p>
          <a:p>
            <a:pPr marL="0" indent="0">
              <a:buNone/>
            </a:pPr>
            <a:endParaRPr lang="cs-CZ" b="true"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42</a:t>
            </a:fld>
            <a:endParaRPr lang="cs-CZ" dirty="false"/>
          </a:p>
        </p:txBody>
      </p:sp>
      <p:pic>
        <p:nvPicPr>
          <p:cNvPr id="5" name="Grafický objekt 4" descr="Šipka dolů se souvislou výplní">
            <a:extLst>
              <a:ext uri="{FF2B5EF4-FFF2-40B4-BE49-F238E27FC236}">
                <a16:creationId xmlns:a16="http://schemas.microsoft.com/office/drawing/2014/main" id="{BE5ACE08-9DD6-5AC1-09F7-675A613FBB94}"/>
              </a:ext>
            </a:extLst>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00091" y="3933056"/>
            <a:ext cx="529208" cy="529208"/>
          </a:xfrm>
          <a:prstGeom prst="rect">
            <a:avLst/>
          </a:prstGeom>
        </p:spPr>
      </p:pic>
    </p:spTree>
    <p:extLst>
      <p:ext uri="{BB962C8B-B14F-4D97-AF65-F5344CB8AC3E}">
        <p14:creationId xmlns:p14="http://schemas.microsoft.com/office/powerpoint/2010/main" val="22297136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Zálohové financování (ex ante)</a:t>
            </a:r>
          </a:p>
        </p:txBody>
      </p:sp>
      <p:sp>
        <p:nvSpPr>
          <p:cNvPr id="3" name="Zástupný symbol pro obsah 2"/>
          <p:cNvSpPr>
            <a:spLocks noGrp="true"/>
          </p:cNvSpPr>
          <p:nvPr>
            <p:ph idx="1"/>
          </p:nvPr>
        </p:nvSpPr>
        <p:spPr>
          <a:xfrm>
            <a:off x="332988" y="2126679"/>
            <a:ext cx="8064000" cy="4176464"/>
          </a:xfrm>
        </p:spPr>
        <p:txBody>
          <a:bodyPr/>
          <a:lstStyle/>
          <a:p>
            <a:pPr marL="0" indent="0">
              <a:buNone/>
            </a:pPr>
            <a:r>
              <a:rPr lang="pl-PL" b="true" dirty="false"/>
              <a:t>Projekty s celkovými způsobilými výdaji nad 5 mil. Kč:</a:t>
            </a:r>
            <a:endParaRPr lang="cs-CZ" dirty="false"/>
          </a:p>
          <a:p>
            <a:pPr marL="0" indent="0">
              <a:buNone/>
            </a:pPr>
            <a:r>
              <a:rPr lang="cs-CZ" sz="2000" dirty="false"/>
              <a:t>Výše první zálohové platby vychází z předpokládaného počtu jednotek a jejich jednotkových nákladů, které mají být dosaženy během období od zahájení realizace projektu až do konce 2. měsíce následujícího po nejzazším termínu pro předložení první zprávy o realizaci. Přesná výše zálohy je stanovena v právním aktu. </a:t>
            </a:r>
          </a:p>
          <a:p>
            <a:pPr marL="0" indent="0">
              <a:buNone/>
            </a:pPr>
            <a:r>
              <a:rPr lang="cs-CZ" sz="2000" b="true" dirty="false"/>
              <a:t>Výše 1. zálohy smí dosáhnout nejvýše 30 % způsobilých výdajů projektu, další zálohové platby ve výši vyúčtování.</a:t>
            </a:r>
          </a:p>
          <a:p>
            <a:pPr marL="0" indent="0">
              <a:buNone/>
            </a:pPr>
            <a:endParaRPr lang="cs-CZ" sz="2000" b="true"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43</a:t>
            </a:fld>
            <a:endParaRPr lang="cs-CZ" dirty="false"/>
          </a:p>
        </p:txBody>
      </p:sp>
      <p:pic>
        <p:nvPicPr>
          <p:cNvPr id="5" name="Grafický objekt 4" descr="Šipka nahoru se souvislou výplní">
            <a:extLst>
              <a:ext uri="{FF2B5EF4-FFF2-40B4-BE49-F238E27FC236}">
                <a16:creationId xmlns:a16="http://schemas.microsoft.com/office/drawing/2014/main" id="{6FEA3C85-DCF5-F5D9-69D8-D2B64FF60EED}"/>
              </a:ext>
            </a:extLst>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32384" y="1976733"/>
            <a:ext cx="529208" cy="529208"/>
          </a:xfrm>
          <a:prstGeom prst="rect">
            <a:avLst/>
          </a:prstGeom>
        </p:spPr>
      </p:pic>
    </p:spTree>
    <p:extLst>
      <p:ext uri="{BB962C8B-B14F-4D97-AF65-F5344CB8AC3E}">
        <p14:creationId xmlns:p14="http://schemas.microsoft.com/office/powerpoint/2010/main" val="28402438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Zálohové financování (ex ante)</a:t>
            </a:r>
          </a:p>
        </p:txBody>
      </p:sp>
      <p:sp>
        <p:nvSpPr>
          <p:cNvPr id="3" name="Zástupný symbol pro obsah 2"/>
          <p:cNvSpPr>
            <a:spLocks noGrp="true"/>
          </p:cNvSpPr>
          <p:nvPr>
            <p:ph idx="1"/>
          </p:nvPr>
        </p:nvSpPr>
        <p:spPr>
          <a:xfrm>
            <a:off x="5464673" y="1667971"/>
            <a:ext cx="2592288" cy="504056"/>
          </a:xfrm>
        </p:spPr>
        <p:txBody>
          <a:bodyPr/>
          <a:lstStyle/>
          <a:p>
            <a:pPr marL="0" indent="0">
              <a:buNone/>
            </a:pPr>
            <a:r>
              <a:rPr lang="cs-CZ" b="true" dirty="false"/>
              <a:t>CZV nad 5 mil. Kč</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44</a:t>
            </a:fld>
            <a:endParaRPr lang="cs-CZ" dirty="false"/>
          </a:p>
        </p:txBody>
      </p:sp>
      <p:sp>
        <p:nvSpPr>
          <p:cNvPr id="5" name="Zástupný symbol pro obsah 2">
            <a:extLst>
              <a:ext uri="{FF2B5EF4-FFF2-40B4-BE49-F238E27FC236}">
                <a16:creationId xmlns:a16="http://schemas.microsoft.com/office/drawing/2014/main" id="{04CC3F4F-C379-C0DB-C22C-17D0390C5E6F}"/>
              </a:ext>
            </a:extLst>
          </p:cNvPr>
          <p:cNvSpPr txBox="true">
            <a:spLocks/>
          </p:cNvSpPr>
          <p:nvPr/>
        </p:nvSpPr>
        <p:spPr>
          <a:xfrm>
            <a:off x="1087039" y="1628800"/>
            <a:ext cx="2592289" cy="504056"/>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cs-CZ" b="true" dirty="false"/>
              <a:t>CZV do 5 mil. Kč</a:t>
            </a:r>
          </a:p>
        </p:txBody>
      </p:sp>
      <p:graphicFrame>
        <p:nvGraphicFramePr>
          <p:cNvPr id="16" name="Tabulka 15">
            <a:extLst>
              <a:ext uri="{FF2B5EF4-FFF2-40B4-BE49-F238E27FC236}">
                <a16:creationId xmlns:a16="http://schemas.microsoft.com/office/drawing/2014/main" id="{94788785-F8C1-9758-BC95-1A2EE2111A4D}"/>
              </a:ext>
            </a:extLst>
          </p:cNvPr>
          <p:cNvGraphicFramePr>
            <a:graphicFrameLocks noGrp="true"/>
          </p:cNvGraphicFramePr>
          <p:nvPr>
            <p:extLst>
              <p:ext uri="{D42A27DB-BD31-4B8C-83A1-F6EECF244321}">
                <p14:modId xmlns:p14="http://schemas.microsoft.com/office/powerpoint/2010/main" val="981355070"/>
              </p:ext>
            </p:extLst>
          </p:nvPr>
        </p:nvGraphicFramePr>
        <p:xfrm>
          <a:off x="4596981" y="2237261"/>
          <a:ext cx="4485036" cy="2408211"/>
        </p:xfrm>
        <a:graphic>
          <a:graphicData uri="http://schemas.openxmlformats.org/drawingml/2006/table">
            <a:tbl>
              <a:tblPr>
                <a:tableStyleId>{8EC20E35-A176-4012-BC5E-935CFFF8708E}</a:tableStyleId>
              </a:tblPr>
              <a:tblGrid>
                <a:gridCol w="2005648">
                  <a:extLst>
                    <a:ext uri="{9D8B030D-6E8A-4147-A177-3AD203B41FA5}">
                      <a16:colId xmlns:a16="http://schemas.microsoft.com/office/drawing/2014/main" val="2810873384"/>
                    </a:ext>
                  </a:extLst>
                </a:gridCol>
                <a:gridCol w="2479388">
                  <a:extLst>
                    <a:ext uri="{9D8B030D-6E8A-4147-A177-3AD203B41FA5}">
                      <a16:colId xmlns:a16="http://schemas.microsoft.com/office/drawing/2014/main" val="1359307852"/>
                    </a:ext>
                  </a:extLst>
                </a:gridCol>
              </a:tblGrid>
              <a:tr h="441663">
                <a:tc>
                  <a:txBody>
                    <a:bodyPr/>
                    <a:lstStyle/>
                    <a:p>
                      <a:pPr algn="ctr" fontAlgn="ctr"/>
                      <a:r>
                        <a:rPr lang="cs-CZ" sz="1300" b="true" u="none" strike="noStrike" dirty="false">
                          <a:effectLst/>
                        </a:rPr>
                        <a:t>1. záloha</a:t>
                      </a:r>
                      <a:endParaRPr lang="cs-CZ" sz="1300" b="true" i="false" u="none" strike="noStrike" dirty="fals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300" b="true" u="none" strike="noStrike" dirty="false">
                          <a:effectLst/>
                        </a:rPr>
                        <a:t>30% CZV</a:t>
                      </a:r>
                      <a:endParaRPr lang="cs-CZ" sz="1300" b="true" i="false" u="none" strike="noStrike" dirty="fals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56067214"/>
                  </a:ext>
                </a:extLst>
              </a:tr>
              <a:tr h="487520">
                <a:tc>
                  <a:txBody>
                    <a:bodyPr/>
                    <a:lstStyle/>
                    <a:p>
                      <a:pPr algn="ctr" fontAlgn="ctr"/>
                      <a:r>
                        <a:rPr lang="cs-CZ" sz="1300" b="true" u="none" strike="noStrike" dirty="false">
                          <a:effectLst/>
                        </a:rPr>
                        <a:t>1. monitorovací období</a:t>
                      </a:r>
                      <a:endParaRPr lang="cs-CZ" sz="1300" b="true" i="false" u="none" strike="noStrike" dirty="fals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300" b="true" u="none" strike="noStrike" dirty="false">
                          <a:effectLst/>
                        </a:rPr>
                        <a:t>Vytvoření + 1. měsíc provozu*</a:t>
                      </a:r>
                      <a:endParaRPr lang="cs-CZ" sz="1300" b="true" i="false" u="none" strike="noStrike" dirty="fals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5868109"/>
                  </a:ext>
                </a:extLst>
              </a:tr>
              <a:tr h="510977">
                <a:tc>
                  <a:txBody>
                    <a:bodyPr/>
                    <a:lstStyle/>
                    <a:p>
                      <a:pPr algn="ctr" fontAlgn="ctr"/>
                      <a:r>
                        <a:rPr lang="cs-CZ" sz="1300" b="true" u="none" strike="noStrike" dirty="false">
                          <a:effectLst/>
                        </a:rPr>
                        <a:t>2. monitorovací období</a:t>
                      </a:r>
                      <a:endParaRPr lang="cs-CZ" sz="1300" b="true" i="false" u="none" strike="noStrike" dirty="fals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300" b="true" u="none" strike="noStrike" dirty="false">
                          <a:effectLst/>
                        </a:rPr>
                        <a:t>2. - 4. měsíc provozu*</a:t>
                      </a:r>
                      <a:endParaRPr lang="cs-CZ" sz="1300" b="true" i="false" u="none" strike="noStrike" dirty="fals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58139612"/>
                  </a:ext>
                </a:extLst>
              </a:tr>
              <a:tr h="504056">
                <a:tc>
                  <a:txBody>
                    <a:bodyPr/>
                    <a:lstStyle/>
                    <a:p>
                      <a:pPr algn="ctr" fontAlgn="ctr"/>
                      <a:r>
                        <a:rPr lang="cs-CZ" sz="1300" b="true" u="none" strike="noStrike" dirty="false">
                          <a:effectLst/>
                        </a:rPr>
                        <a:t>3. monitorovací období</a:t>
                      </a:r>
                      <a:endParaRPr lang="cs-CZ" sz="1300" b="true" i="false" u="none" strike="noStrike" dirty="fals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300" b="true" u="none" strike="noStrike" dirty="false">
                          <a:effectLst/>
                        </a:rPr>
                        <a:t>5. - 8. měsíc provozu*</a:t>
                      </a:r>
                      <a:endParaRPr lang="cs-CZ" sz="1300" b="true" i="false" u="none" strike="noStrike" dirty="fals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71974911"/>
                  </a:ext>
                </a:extLst>
              </a:tr>
              <a:tr h="463995">
                <a:tc>
                  <a:txBody>
                    <a:bodyPr/>
                    <a:lstStyle/>
                    <a:p>
                      <a:pPr algn="ctr" fontAlgn="ctr"/>
                      <a:r>
                        <a:rPr lang="cs-CZ" sz="1300" b="true" u="none" strike="noStrike" dirty="false">
                          <a:effectLst/>
                        </a:rPr>
                        <a:t>4. monitorovací období</a:t>
                      </a:r>
                      <a:endParaRPr lang="cs-CZ" sz="1300" b="true" i="false" u="none" strike="noStrike" dirty="fals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300" b="true" u="none" strike="noStrike" dirty="false">
                          <a:effectLst/>
                        </a:rPr>
                        <a:t>9. - 12. měsíc provozu*</a:t>
                      </a:r>
                      <a:endParaRPr lang="cs-CZ" sz="1300" b="true" i="false" u="none" strike="noStrike" dirty="fals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47843497"/>
                  </a:ext>
                </a:extLst>
              </a:tr>
            </a:tbl>
          </a:graphicData>
        </a:graphic>
      </p:graphicFrame>
      <p:graphicFrame>
        <p:nvGraphicFramePr>
          <p:cNvPr id="17" name="Tabulka 16">
            <a:extLst>
              <a:ext uri="{FF2B5EF4-FFF2-40B4-BE49-F238E27FC236}">
                <a16:creationId xmlns:a16="http://schemas.microsoft.com/office/drawing/2014/main" id="{727F4E78-6E71-D483-09A1-2E2F5687CC39}"/>
              </a:ext>
            </a:extLst>
          </p:cNvPr>
          <p:cNvGraphicFramePr>
            <a:graphicFrameLocks noGrp="true"/>
          </p:cNvGraphicFramePr>
          <p:nvPr>
            <p:extLst>
              <p:ext uri="{D42A27DB-BD31-4B8C-83A1-F6EECF244321}">
                <p14:modId xmlns:p14="http://schemas.microsoft.com/office/powerpoint/2010/main" val="4113956523"/>
              </p:ext>
            </p:extLst>
          </p:nvPr>
        </p:nvGraphicFramePr>
        <p:xfrm>
          <a:off x="18552" y="2237261"/>
          <a:ext cx="4291322" cy="1440159"/>
        </p:xfrm>
        <a:graphic>
          <a:graphicData uri="http://schemas.openxmlformats.org/drawingml/2006/table">
            <a:tbl>
              <a:tblPr>
                <a:tableStyleId>{6E25E649-3F16-4E02-A733-19D2CDBF48F0}</a:tableStyleId>
              </a:tblPr>
              <a:tblGrid>
                <a:gridCol w="1919021">
                  <a:extLst>
                    <a:ext uri="{9D8B030D-6E8A-4147-A177-3AD203B41FA5}">
                      <a16:colId xmlns:a16="http://schemas.microsoft.com/office/drawing/2014/main" val="1551714046"/>
                    </a:ext>
                  </a:extLst>
                </a:gridCol>
                <a:gridCol w="2372301">
                  <a:extLst>
                    <a:ext uri="{9D8B030D-6E8A-4147-A177-3AD203B41FA5}">
                      <a16:colId xmlns:a16="http://schemas.microsoft.com/office/drawing/2014/main" val="1340119763"/>
                    </a:ext>
                  </a:extLst>
                </a:gridCol>
              </a:tblGrid>
              <a:tr h="426964">
                <a:tc>
                  <a:txBody>
                    <a:bodyPr/>
                    <a:lstStyle/>
                    <a:p>
                      <a:pPr algn="ctr" fontAlgn="ctr"/>
                      <a:r>
                        <a:rPr lang="cs-CZ" sz="1300" b="true" u="none" strike="noStrike" dirty="false">
                          <a:effectLst/>
                        </a:rPr>
                        <a:t>1. záloha</a:t>
                      </a:r>
                      <a:endParaRPr lang="cs-CZ" sz="1300" b="true" i="false" u="none" strike="noStrike" dirty="fals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300" b="true" u="none" strike="noStrike" dirty="false">
                          <a:effectLst/>
                        </a:rPr>
                        <a:t>100% CZV</a:t>
                      </a:r>
                      <a:endParaRPr lang="cs-CZ" sz="1300" b="true" i="false" u="none" strike="noStrike" dirty="fals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74599231"/>
                  </a:ext>
                </a:extLst>
              </a:tr>
              <a:tr h="498126">
                <a:tc>
                  <a:txBody>
                    <a:bodyPr/>
                    <a:lstStyle/>
                    <a:p>
                      <a:pPr algn="ctr" fontAlgn="ctr"/>
                      <a:r>
                        <a:rPr lang="cs-CZ" sz="1300" b="true" u="none" strike="noStrike" dirty="false">
                          <a:effectLst/>
                        </a:rPr>
                        <a:t>1. monitorovací období</a:t>
                      </a:r>
                      <a:endParaRPr lang="cs-CZ" sz="1300" b="true" i="false" u="none" strike="noStrike" dirty="fals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300" b="true" u="none" strike="noStrike" dirty="false">
                          <a:effectLst/>
                        </a:rPr>
                        <a:t>Vytvoření + 1. měsíc provozu</a:t>
                      </a:r>
                      <a:endParaRPr lang="cs-CZ" sz="1300" b="true" i="false" u="none" strike="noStrike" dirty="fals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85692290"/>
                  </a:ext>
                </a:extLst>
              </a:tr>
              <a:tr h="515069">
                <a:tc>
                  <a:txBody>
                    <a:bodyPr/>
                    <a:lstStyle/>
                    <a:p>
                      <a:pPr algn="ctr" fontAlgn="ctr"/>
                      <a:r>
                        <a:rPr lang="cs-CZ" sz="1300" b="true" u="none" strike="noStrike" dirty="false">
                          <a:effectLst/>
                        </a:rPr>
                        <a:t>2. monitorovací období</a:t>
                      </a:r>
                      <a:endParaRPr lang="cs-CZ" sz="1300" b="true" i="false" u="none" strike="noStrike" dirty="fals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300" b="true" u="none" strike="noStrike" dirty="false">
                          <a:effectLst/>
                        </a:rPr>
                        <a:t>2. - 12. měsíc provozu</a:t>
                      </a:r>
                      <a:endParaRPr lang="cs-CZ" sz="1300" b="true" i="false" u="none" strike="noStrike" dirty="fals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05726225"/>
                  </a:ext>
                </a:extLst>
              </a:tr>
            </a:tbl>
          </a:graphicData>
        </a:graphic>
      </p:graphicFrame>
      <p:sp>
        <p:nvSpPr>
          <p:cNvPr id="19" name="TextovéPole 18">
            <a:extLst>
              <a:ext uri="{FF2B5EF4-FFF2-40B4-BE49-F238E27FC236}">
                <a16:creationId xmlns:a16="http://schemas.microsoft.com/office/drawing/2014/main" id="{18DA60B3-59B0-1831-EDAA-1AC88C1505E5}"/>
              </a:ext>
            </a:extLst>
          </p:cNvPr>
          <p:cNvSpPr txBox="true"/>
          <p:nvPr/>
        </p:nvSpPr>
        <p:spPr>
          <a:xfrm>
            <a:off x="360000" y="5324675"/>
            <a:ext cx="8716746" cy="1200329"/>
          </a:xfrm>
          <a:prstGeom prst="rect">
            <a:avLst/>
          </a:prstGeom>
          <a:noFill/>
        </p:spPr>
        <p:txBody>
          <a:bodyPr wrap="square">
            <a:spAutoFit/>
          </a:bodyPr>
          <a:lstStyle/>
          <a:p>
            <a:pPr marL="0" indent="0">
              <a:buNone/>
            </a:pPr>
            <a:r>
              <a:rPr lang="cs-CZ" sz="1800" dirty="false"/>
              <a:t>Z důvodu </a:t>
            </a:r>
            <a:r>
              <a:rPr lang="cs-CZ" dirty="false"/>
              <a:t>l</a:t>
            </a:r>
            <a:r>
              <a:rPr lang="cs-CZ" sz="1800" dirty="false"/>
              <a:t>imitu stanoveného v metodickém pokynu pro finanční toky spolufinancované z evropských fondů u projektů nad 5 mil. Kč není možné držet zálohy vyšší než 30% CZV projektu – pro zajištění plynulého čerpání dotace u projektů nad 5 mil. Kč 4 monitorovací období (4xZoR)</a:t>
            </a:r>
          </a:p>
        </p:txBody>
      </p:sp>
      <p:pic>
        <p:nvPicPr>
          <p:cNvPr id="21" name="Grafický objekt 20" descr="Šipka dolů se souvislou výplní">
            <a:extLst>
              <a:ext uri="{FF2B5EF4-FFF2-40B4-BE49-F238E27FC236}">
                <a16:creationId xmlns:a16="http://schemas.microsoft.com/office/drawing/2014/main" id="{577AAB72-8202-3FB8-B3CE-D1C618B420CA}"/>
              </a:ext>
            </a:extLst>
          </p:cNvPr>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5868" y="1582319"/>
            <a:ext cx="529208" cy="529208"/>
          </a:xfrm>
          <a:prstGeom prst="rect">
            <a:avLst/>
          </a:prstGeom>
        </p:spPr>
      </p:pic>
      <p:pic>
        <p:nvPicPr>
          <p:cNvPr id="23" name="Grafický objekt 22" descr="Šipka nahoru se souvislou výplní">
            <a:extLst>
              <a:ext uri="{FF2B5EF4-FFF2-40B4-BE49-F238E27FC236}">
                <a16:creationId xmlns:a16="http://schemas.microsoft.com/office/drawing/2014/main" id="{DFC1281D-FCE8-CF55-283E-167C789CF417}"/>
              </a:ext>
            </a:extLst>
          </p:cNvPr>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40657" y="1582319"/>
            <a:ext cx="529208" cy="529208"/>
          </a:xfrm>
          <a:prstGeom prst="rect">
            <a:avLst/>
          </a:prstGeom>
        </p:spPr>
      </p:pic>
      <p:cxnSp>
        <p:nvCxnSpPr>
          <p:cNvPr id="7" name="Přímá spojnice 6">
            <a:extLst>
              <a:ext uri="{FF2B5EF4-FFF2-40B4-BE49-F238E27FC236}">
                <a16:creationId xmlns:a16="http://schemas.microsoft.com/office/drawing/2014/main" id="{013DD16D-8FAB-DD69-425B-333D9C1820C5}"/>
              </a:ext>
            </a:extLst>
          </p:cNvPr>
          <p:cNvCxnSpPr>
            <a:cxnSpLocks/>
          </p:cNvCxnSpPr>
          <p:nvPr/>
        </p:nvCxnSpPr>
        <p:spPr>
          <a:xfrm>
            <a:off x="4427984" y="1484784"/>
            <a:ext cx="0" cy="3214833"/>
          </a:xfrm>
          <a:prstGeom prst="line">
            <a:avLst/>
          </a:prstGeom>
          <a:ln w="19050"/>
        </p:spPr>
        <p:style>
          <a:lnRef idx="1">
            <a:schemeClr val="dk1"/>
          </a:lnRef>
          <a:fillRef idx="0">
            <a:schemeClr val="dk1"/>
          </a:fillRef>
          <a:effectRef idx="0">
            <a:schemeClr val="dk1"/>
          </a:effectRef>
          <a:fontRef idx="minor">
            <a:schemeClr val="tx1"/>
          </a:fontRef>
        </p:style>
      </p:cxnSp>
      <p:sp>
        <p:nvSpPr>
          <p:cNvPr id="12" name="TextovéPole 11">
            <a:extLst>
              <a:ext uri="{FF2B5EF4-FFF2-40B4-BE49-F238E27FC236}">
                <a16:creationId xmlns:a16="http://schemas.microsoft.com/office/drawing/2014/main" id="{C7D26126-64D4-3CD7-F644-6042DF487AF0}"/>
              </a:ext>
            </a:extLst>
          </p:cNvPr>
          <p:cNvSpPr txBox="true"/>
          <p:nvPr/>
        </p:nvSpPr>
        <p:spPr>
          <a:xfrm>
            <a:off x="5831049" y="4771206"/>
            <a:ext cx="1997663" cy="307777"/>
          </a:xfrm>
          <a:prstGeom prst="rect">
            <a:avLst/>
          </a:prstGeom>
          <a:noFill/>
        </p:spPr>
        <p:txBody>
          <a:bodyPr wrap="none" rtlCol="false">
            <a:spAutoFit/>
          </a:bodyPr>
          <a:lstStyle/>
          <a:p>
            <a:r>
              <a:rPr lang="cs-CZ" sz="1400" b="true" dirty="false"/>
              <a:t>* záloha = vyúčtování</a:t>
            </a:r>
          </a:p>
        </p:txBody>
      </p:sp>
    </p:spTree>
    <p:extLst>
      <p:ext uri="{BB962C8B-B14F-4D97-AF65-F5344CB8AC3E}">
        <p14:creationId xmlns:p14="http://schemas.microsoft.com/office/powerpoint/2010/main" val="6564379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Ex post financování (OSS a jejich SPO)</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45</a:t>
            </a:fld>
            <a:endParaRPr lang="cs-CZ" dirty="false"/>
          </a:p>
        </p:txBody>
      </p:sp>
      <p:sp>
        <p:nvSpPr>
          <p:cNvPr id="5" name="Zástupný symbol pro obsah 2">
            <a:extLst>
              <a:ext uri="{FF2B5EF4-FFF2-40B4-BE49-F238E27FC236}">
                <a16:creationId xmlns:a16="http://schemas.microsoft.com/office/drawing/2014/main" id="{04CC3F4F-C379-C0DB-C22C-17D0390C5E6F}"/>
              </a:ext>
            </a:extLst>
          </p:cNvPr>
          <p:cNvSpPr txBox="true">
            <a:spLocks/>
          </p:cNvSpPr>
          <p:nvPr/>
        </p:nvSpPr>
        <p:spPr>
          <a:xfrm>
            <a:off x="1241864" y="1600379"/>
            <a:ext cx="6660272" cy="754084"/>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cs-CZ" b="true" dirty="false"/>
              <a:t>Pro všechny projekty financované ex post (bez ohledu na CZV projektu) platí:</a:t>
            </a:r>
          </a:p>
        </p:txBody>
      </p:sp>
      <p:graphicFrame>
        <p:nvGraphicFramePr>
          <p:cNvPr id="17" name="Tabulka 16">
            <a:extLst>
              <a:ext uri="{FF2B5EF4-FFF2-40B4-BE49-F238E27FC236}">
                <a16:creationId xmlns:a16="http://schemas.microsoft.com/office/drawing/2014/main" id="{727F4E78-6E71-D483-09A1-2E2F5687CC39}"/>
              </a:ext>
            </a:extLst>
          </p:cNvPr>
          <p:cNvGraphicFramePr>
            <a:graphicFrameLocks noGrp="true"/>
          </p:cNvGraphicFramePr>
          <p:nvPr>
            <p:extLst>
              <p:ext uri="{D42A27DB-BD31-4B8C-83A1-F6EECF244321}">
                <p14:modId xmlns:p14="http://schemas.microsoft.com/office/powerpoint/2010/main" val="499856222"/>
              </p:ext>
            </p:extLst>
          </p:nvPr>
        </p:nvGraphicFramePr>
        <p:xfrm>
          <a:off x="1619672" y="2874842"/>
          <a:ext cx="5688632" cy="2088232"/>
        </p:xfrm>
        <a:graphic>
          <a:graphicData uri="http://schemas.openxmlformats.org/drawingml/2006/table">
            <a:tbl>
              <a:tblPr>
                <a:tableStyleId>{6E25E649-3F16-4E02-A733-19D2CDBF48F0}</a:tableStyleId>
              </a:tblPr>
              <a:tblGrid>
                <a:gridCol w="2577277">
                  <a:extLst>
                    <a:ext uri="{9D8B030D-6E8A-4147-A177-3AD203B41FA5}">
                      <a16:colId xmlns:a16="http://schemas.microsoft.com/office/drawing/2014/main" val="1551714046"/>
                    </a:ext>
                  </a:extLst>
                </a:gridCol>
                <a:gridCol w="3111355">
                  <a:extLst>
                    <a:ext uri="{9D8B030D-6E8A-4147-A177-3AD203B41FA5}">
                      <a16:colId xmlns:a16="http://schemas.microsoft.com/office/drawing/2014/main" val="1340119763"/>
                    </a:ext>
                  </a:extLst>
                </a:gridCol>
              </a:tblGrid>
              <a:tr h="619098">
                <a:tc>
                  <a:txBody>
                    <a:bodyPr/>
                    <a:lstStyle/>
                    <a:p>
                      <a:pPr algn="ctr" fontAlgn="ctr"/>
                      <a:r>
                        <a:rPr lang="cs-CZ" sz="1600" b="true" u="none" strike="noStrike" kern="1200" dirty="false">
                          <a:solidFill>
                            <a:schemeClr val="dk1"/>
                          </a:solidFill>
                          <a:effectLst/>
                          <a:latin typeface="+mn-lt"/>
                          <a:ea typeface="+mn-ea"/>
                          <a:cs typeface="+mn-cs"/>
                        </a:rPr>
                        <a:t>Bez zálohové platby</a:t>
                      </a:r>
                    </a:p>
                  </a:txBody>
                  <a:tcPr marL="9525" marR="9525" marT="9525" marB="0" anchor="ctr"/>
                </a:tc>
                <a:tc>
                  <a:txBody>
                    <a:bodyPr/>
                    <a:lstStyle/>
                    <a:p>
                      <a:pPr algn="ctr" fontAlgn="ctr"/>
                      <a:endParaRPr lang="cs-CZ" sz="1600" b="true" u="none" strike="noStrike" kern="1200" dirty="false">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074599231"/>
                  </a:ext>
                </a:extLst>
              </a:tr>
              <a:tr h="722283">
                <a:tc>
                  <a:txBody>
                    <a:bodyPr/>
                    <a:lstStyle/>
                    <a:p>
                      <a:pPr algn="ctr" fontAlgn="ctr"/>
                      <a:r>
                        <a:rPr lang="cs-CZ" sz="1600" b="true" u="none" strike="noStrike" dirty="false">
                          <a:effectLst/>
                        </a:rPr>
                        <a:t>1. monitorovací období</a:t>
                      </a:r>
                      <a:endParaRPr lang="cs-CZ" sz="1600" b="true" i="false" u="none" strike="noStrike" dirty="fals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true" u="none" strike="noStrike" dirty="false">
                          <a:effectLst/>
                        </a:rPr>
                        <a:t>Vytvoření + 1. měsíc provozu</a:t>
                      </a:r>
                      <a:endParaRPr lang="cs-CZ" sz="1600" b="true" i="false" u="none" strike="noStrike" dirty="fals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85692290"/>
                  </a:ext>
                </a:extLst>
              </a:tr>
              <a:tr h="746851">
                <a:tc>
                  <a:txBody>
                    <a:bodyPr/>
                    <a:lstStyle/>
                    <a:p>
                      <a:pPr algn="ctr" fontAlgn="ctr"/>
                      <a:r>
                        <a:rPr lang="cs-CZ" sz="1600" b="true" u="none" strike="noStrike" dirty="false">
                          <a:effectLst/>
                        </a:rPr>
                        <a:t>2. monitorovací období</a:t>
                      </a:r>
                      <a:endParaRPr lang="cs-CZ" sz="1600" b="true" i="false" u="none" strike="noStrike" dirty="fals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true" u="none" strike="noStrike" dirty="false">
                          <a:effectLst/>
                        </a:rPr>
                        <a:t>2. - 12. měsíc provozu</a:t>
                      </a:r>
                      <a:endParaRPr lang="cs-CZ" sz="1600" b="true" i="false" u="none" strike="noStrike" dirty="fals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05726225"/>
                  </a:ext>
                </a:extLst>
              </a:tr>
            </a:tbl>
          </a:graphicData>
        </a:graphic>
      </p:graphicFrame>
    </p:spTree>
    <p:extLst>
      <p:ext uri="{BB962C8B-B14F-4D97-AF65-F5344CB8AC3E}">
        <p14:creationId xmlns:p14="http://schemas.microsoft.com/office/powerpoint/2010/main" val="18466868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6479D8-A58B-F670-A6F0-76A390081391}"/>
              </a:ext>
            </a:extLst>
          </p:cNvPr>
          <p:cNvSpPr>
            <a:spLocks noGrp="true"/>
          </p:cNvSpPr>
          <p:nvPr>
            <p:ph type="title"/>
          </p:nvPr>
        </p:nvSpPr>
        <p:spPr/>
        <p:txBody>
          <a:bodyPr/>
          <a:lstStyle/>
          <a:p>
            <a:r>
              <a:rPr lang="cs-CZ" dirty="false"/>
              <a:t>Kalkulačka k žádosti o podporu</a:t>
            </a:r>
          </a:p>
        </p:txBody>
      </p:sp>
      <p:sp>
        <p:nvSpPr>
          <p:cNvPr id="4" name="Zástupný symbol pro číslo snímku 3">
            <a:extLst>
              <a:ext uri="{FF2B5EF4-FFF2-40B4-BE49-F238E27FC236}">
                <a16:creationId xmlns:a16="http://schemas.microsoft.com/office/drawing/2014/main" id="{B37D7355-9027-7D24-3B8B-A291B06B420F}"/>
              </a:ext>
            </a:extLst>
          </p:cNvPr>
          <p:cNvSpPr>
            <a:spLocks noGrp="true"/>
          </p:cNvSpPr>
          <p:nvPr>
            <p:ph type="sldNum" sz="quarter" idx="12"/>
          </p:nvPr>
        </p:nvSpPr>
        <p:spPr/>
        <p:txBody>
          <a:bodyPr/>
          <a:lstStyle/>
          <a:p>
            <a:fld id="{479BF083-4774-43B1-9AB0-5CC1AC5DD8EE}" type="slidenum">
              <a:rPr lang="cs-CZ" smtClean="false"/>
              <a:pPr/>
              <a:t>46</a:t>
            </a:fld>
            <a:endParaRPr lang="cs-CZ" dirty="false"/>
          </a:p>
        </p:txBody>
      </p:sp>
      <p:pic>
        <p:nvPicPr>
          <p:cNvPr id="5" name="Obrázek 4">
            <a:extLst>
              <a:ext uri="{FF2B5EF4-FFF2-40B4-BE49-F238E27FC236}">
                <a16:creationId xmlns:a16="http://schemas.microsoft.com/office/drawing/2014/main" id="{E82CB5BD-BFCF-E658-AB0E-62FC86068799}"/>
              </a:ext>
            </a:extLst>
          </p:cNvPr>
          <p:cNvPicPr>
            <a:picLocks noChangeAspect="true"/>
          </p:cNvPicPr>
          <p:nvPr/>
        </p:nvPicPr>
        <p:blipFill>
          <a:blip r:embed="rId3"/>
          <a:stretch>
            <a:fillRect/>
          </a:stretch>
        </p:blipFill>
        <p:spPr>
          <a:xfrm>
            <a:off x="94450" y="1412776"/>
            <a:ext cx="8955100" cy="4608512"/>
          </a:xfrm>
          <a:prstGeom prst="rect">
            <a:avLst/>
          </a:prstGeom>
        </p:spPr>
      </p:pic>
    </p:spTree>
    <p:extLst>
      <p:ext uri="{BB962C8B-B14F-4D97-AF65-F5344CB8AC3E}">
        <p14:creationId xmlns:p14="http://schemas.microsoft.com/office/powerpoint/2010/main" val="25319681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6479D8-A58B-F670-A6F0-76A390081391}"/>
              </a:ext>
            </a:extLst>
          </p:cNvPr>
          <p:cNvSpPr>
            <a:spLocks noGrp="true"/>
          </p:cNvSpPr>
          <p:nvPr>
            <p:ph type="title"/>
          </p:nvPr>
        </p:nvSpPr>
        <p:spPr/>
        <p:txBody>
          <a:bodyPr/>
          <a:lstStyle/>
          <a:p>
            <a:r>
              <a:rPr lang="cs-CZ" dirty="false"/>
              <a:t>Kalkulačka k žádosti o podporu</a:t>
            </a:r>
          </a:p>
        </p:txBody>
      </p:sp>
      <p:sp>
        <p:nvSpPr>
          <p:cNvPr id="4" name="Zástupný symbol pro číslo snímku 3">
            <a:extLst>
              <a:ext uri="{FF2B5EF4-FFF2-40B4-BE49-F238E27FC236}">
                <a16:creationId xmlns:a16="http://schemas.microsoft.com/office/drawing/2014/main" id="{B37D7355-9027-7D24-3B8B-A291B06B420F}"/>
              </a:ext>
            </a:extLst>
          </p:cNvPr>
          <p:cNvSpPr>
            <a:spLocks noGrp="true"/>
          </p:cNvSpPr>
          <p:nvPr>
            <p:ph type="sldNum" sz="quarter" idx="12"/>
          </p:nvPr>
        </p:nvSpPr>
        <p:spPr/>
        <p:txBody>
          <a:bodyPr/>
          <a:lstStyle/>
          <a:p>
            <a:fld id="{479BF083-4774-43B1-9AB0-5CC1AC5DD8EE}" type="slidenum">
              <a:rPr lang="cs-CZ" smtClean="false"/>
              <a:pPr/>
              <a:t>47</a:t>
            </a:fld>
            <a:endParaRPr lang="cs-CZ" dirty="false"/>
          </a:p>
        </p:txBody>
      </p:sp>
      <p:pic>
        <p:nvPicPr>
          <p:cNvPr id="6" name="Obrázek 5">
            <a:extLst>
              <a:ext uri="{FF2B5EF4-FFF2-40B4-BE49-F238E27FC236}">
                <a16:creationId xmlns:a16="http://schemas.microsoft.com/office/drawing/2014/main" id="{0D70C4D0-AA59-E09C-1E5C-68456A83FDC8}"/>
              </a:ext>
            </a:extLst>
          </p:cNvPr>
          <p:cNvPicPr>
            <a:picLocks noChangeAspect="true"/>
          </p:cNvPicPr>
          <p:nvPr/>
        </p:nvPicPr>
        <p:blipFill>
          <a:blip r:embed="rId2"/>
          <a:stretch>
            <a:fillRect/>
          </a:stretch>
        </p:blipFill>
        <p:spPr>
          <a:xfrm>
            <a:off x="360000" y="2564904"/>
            <a:ext cx="8424000" cy="2315437"/>
          </a:xfrm>
          <a:prstGeom prst="rect">
            <a:avLst/>
          </a:prstGeom>
        </p:spPr>
      </p:pic>
    </p:spTree>
    <p:extLst>
      <p:ext uri="{BB962C8B-B14F-4D97-AF65-F5344CB8AC3E}">
        <p14:creationId xmlns:p14="http://schemas.microsoft.com/office/powerpoint/2010/main" val="2582112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A89D6784-9E65-427D-BF17-32EF71E96D64}"/>
              </a:ext>
            </a:extLst>
          </p:cNvPr>
          <p:cNvSpPr>
            <a:spLocks noGrp="true"/>
          </p:cNvSpPr>
          <p:nvPr>
            <p:ph type="sldNum" sz="quarter" idx="12"/>
          </p:nvPr>
        </p:nvSpPr>
        <p:spPr/>
        <p:txBody>
          <a:bodyPr/>
          <a:lstStyle/>
          <a:p>
            <a:fld id="{479BF083-4774-43B1-9AB0-5CC1AC5DD8EE}" type="slidenum">
              <a:rPr lang="cs-CZ" smtClean="false"/>
              <a:pPr/>
              <a:t>48</a:t>
            </a:fld>
            <a:endParaRPr lang="cs-CZ" dirty="false"/>
          </a:p>
        </p:txBody>
      </p:sp>
      <p:sp>
        <p:nvSpPr>
          <p:cNvPr id="8" name="Nadpis 7">
            <a:extLst>
              <a:ext uri="{FF2B5EF4-FFF2-40B4-BE49-F238E27FC236}">
                <a16:creationId xmlns:a16="http://schemas.microsoft.com/office/drawing/2014/main" id="{BAFDBAE1-EA3C-49AE-894D-C5972E2B042D}"/>
              </a:ext>
            </a:extLst>
          </p:cNvPr>
          <p:cNvSpPr>
            <a:spLocks noGrp="true"/>
          </p:cNvSpPr>
          <p:nvPr>
            <p:ph type="title"/>
          </p:nvPr>
        </p:nvSpPr>
        <p:spPr>
          <a:xfrm>
            <a:off x="755576" y="2636912"/>
            <a:ext cx="7272000" cy="1224000"/>
          </a:xfrm>
        </p:spPr>
        <p:txBody>
          <a:bodyPr/>
          <a:lstStyle/>
          <a:p>
            <a:pPr algn="ctr"/>
            <a:r>
              <a:rPr lang="cs-CZ" dirty="false"/>
              <a:t>Dokumenty</a:t>
            </a:r>
          </a:p>
        </p:txBody>
      </p:sp>
    </p:spTree>
    <p:extLst>
      <p:ext uri="{BB962C8B-B14F-4D97-AF65-F5344CB8AC3E}">
        <p14:creationId xmlns:p14="http://schemas.microsoft.com/office/powerpoint/2010/main" val="11410037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pravidla pro žadatele / příjemce</a:t>
            </a:r>
          </a:p>
        </p:txBody>
      </p:sp>
      <p:sp>
        <p:nvSpPr>
          <p:cNvPr id="3" name="Zástupný symbol pro obsah 2"/>
          <p:cNvSpPr>
            <a:spLocks noGrp="true"/>
          </p:cNvSpPr>
          <p:nvPr>
            <p:ph idx="1"/>
          </p:nvPr>
        </p:nvSpPr>
        <p:spPr>
          <a:xfrm>
            <a:off x="540000" y="1484784"/>
            <a:ext cx="8064000" cy="4779232"/>
          </a:xfrm>
        </p:spPr>
        <p:txBody>
          <a:bodyPr/>
          <a:lstStyle/>
          <a:p>
            <a:r>
              <a:rPr lang="cs-CZ" b="true" dirty="false">
                <a:hlinkClick r:id="rId2"/>
              </a:rPr>
              <a:t>Obecná část pravidel pro žadatele a příjemce v OPZ+</a:t>
            </a:r>
            <a:endParaRPr lang="cs-CZ" dirty="false"/>
          </a:p>
          <a:p>
            <a:r>
              <a:rPr lang="cs-CZ" b="true" dirty="false">
                <a:hlinkClick r:id="rId3"/>
              </a:rPr>
              <a:t>Specifická část pravidel pro žadatele a příjemce </a:t>
            </a:r>
            <a:r>
              <a:rPr lang="cs-CZ" dirty="false"/>
              <a:t>v rámci OPZ+ pro projekty s jednotkovými náklady zaměřené na podporu dětských skupin</a:t>
            </a:r>
          </a:p>
          <a:p>
            <a:r>
              <a:rPr lang="cs-CZ" b="true" dirty="false">
                <a:hlinkClick r:id="rId4"/>
              </a:rPr>
              <a:t>Obecné pokyny k ovládání IS KP21+ </a:t>
            </a:r>
            <a:r>
              <a:rPr lang="cs-CZ" dirty="false"/>
              <a:t>a ke komunikaci s technickou podporou</a:t>
            </a:r>
          </a:p>
          <a:p>
            <a:r>
              <a:rPr lang="cs-CZ" b="true" dirty="false">
                <a:hlinkClick r:id="rId5"/>
              </a:rPr>
              <a:t>Pokyny k vyplnění žádosti o podporu v IS KP21+ </a:t>
            </a:r>
            <a:r>
              <a:rPr lang="cs-CZ" dirty="false"/>
              <a:t>pro projekty s jednotkovými náklady zaměřené na podporu dětských skupin </a:t>
            </a:r>
          </a:p>
          <a:p>
            <a:pPr marL="0" indent="0">
              <a:buNone/>
            </a:pPr>
            <a:r>
              <a:rPr lang="cs-CZ" dirty="false">
                <a:solidFill>
                  <a:srgbClr val="FF0000"/>
                </a:solidFill>
                <a:hlinkClick r:id="rId6">
                  <a:extLst>
                    <a:ext uri="{A12FA001-AC4F-418D-AE19-62706E023703}">
                      <ahyp:hlinkClr xmlns:ahyp="http://schemas.microsoft.com/office/drawing/2018/hyperlinkcolor" val="tx"/>
                    </a:ext>
                  </a:extLst>
                </a:hlinkClick>
              </a:rPr>
              <a:t>https://www.esfcr.cz/dokumenty-opz-plus</a:t>
            </a:r>
            <a:r>
              <a:rPr lang="cs-CZ" dirty="false">
                <a:solidFill>
                  <a:srgbClr val="FF0000"/>
                </a:solidFill>
              </a:rPr>
              <a:t>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49</a:t>
            </a:fld>
            <a:endParaRPr lang="cs-CZ" dirty="false">
              <a:solidFill>
                <a:srgbClr val="084A8B"/>
              </a:solidFill>
            </a:endParaRPr>
          </a:p>
        </p:txBody>
      </p:sp>
    </p:spTree>
    <p:extLst>
      <p:ext uri="{BB962C8B-B14F-4D97-AF65-F5344CB8AC3E}">
        <p14:creationId xmlns:p14="http://schemas.microsoft.com/office/powerpoint/2010/main" val="846634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fontAlgn="base" hangingPunct="false"/>
            <a:r>
              <a:rPr lang="pl-PL" dirty="false"/>
              <a:t>Představení výzVY</a:t>
            </a:r>
            <a:endParaRPr lang="cs-CZ" dirty="false"/>
          </a:p>
        </p:txBody>
      </p:sp>
      <p:sp>
        <p:nvSpPr>
          <p:cNvPr id="3" name="Zástupný symbol pro obsah 2"/>
          <p:cNvSpPr>
            <a:spLocks noGrp="true"/>
          </p:cNvSpPr>
          <p:nvPr>
            <p:ph idx="1"/>
          </p:nvPr>
        </p:nvSpPr>
        <p:spPr>
          <a:xfrm>
            <a:off x="113429" y="1462207"/>
            <a:ext cx="8964488" cy="4955105"/>
          </a:xfrm>
        </p:spPr>
        <p:txBody>
          <a:bodyPr/>
          <a:lstStyle/>
          <a:p>
            <a:pPr marL="432000" lvl="2" indent="-432000">
              <a:lnSpc>
                <a:spcPts val="2880"/>
              </a:lnSpc>
              <a:spcBef>
                <a:spcPts val="600"/>
              </a:spcBef>
              <a:spcAft>
                <a:spcPts val="600"/>
              </a:spcAft>
              <a:buSzPct val="100000"/>
              <a:buFont typeface="Wingdings" panose="05000000000000000000" pitchFamily="2" charset="2"/>
              <a:buChar char=""/>
            </a:pPr>
            <a:r>
              <a:rPr lang="cs-CZ" sz="2400" b="true" dirty="false"/>
              <a:t>Věcné zaměření výzvy</a:t>
            </a:r>
          </a:p>
          <a:p>
            <a:pPr marL="432000" lvl="2" indent="-432000">
              <a:lnSpc>
                <a:spcPts val="2880"/>
              </a:lnSpc>
              <a:spcBef>
                <a:spcPts val="600"/>
              </a:spcBef>
              <a:spcAft>
                <a:spcPts val="600"/>
              </a:spcAft>
              <a:buSzPct val="100000"/>
              <a:buFont typeface="Wingdings" panose="05000000000000000000" pitchFamily="2" charset="2"/>
              <a:buChar char=""/>
            </a:pPr>
            <a:endParaRPr lang="cs-CZ" sz="2400" b="true" dirty="false"/>
          </a:p>
          <a:p>
            <a:pPr marL="0" lvl="2" indent="0">
              <a:lnSpc>
                <a:spcPts val="2880"/>
              </a:lnSpc>
              <a:spcBef>
                <a:spcPts val="600"/>
              </a:spcBef>
              <a:spcAft>
                <a:spcPts val="600"/>
              </a:spcAft>
              <a:buSzPct val="100000"/>
              <a:buNone/>
            </a:pPr>
            <a:endParaRPr lang="cs-CZ" sz="2400" b="true" dirty="false"/>
          </a:p>
          <a:p>
            <a:pPr marL="414000" lvl="1" indent="0">
              <a:buNone/>
            </a:pPr>
            <a:endParaRPr lang="cs-CZ" dirty="false"/>
          </a:p>
          <a:p>
            <a:pPr marL="414000" lvl="1" indent="0">
              <a:buNone/>
            </a:pPr>
            <a:r>
              <a:rPr lang="cs-CZ" dirty="false"/>
              <a:t>Vytvoření a následný roční provoz dětské skupiny poskytujících pravidelnou péči o dítě od 6 měsíců věku do zahájení povinné školní docházky za účelem zapojení rodičů do pracovního procesu dle </a:t>
            </a:r>
            <a:r>
              <a:rPr lang="cs-CZ" b="true" dirty="false"/>
              <a:t>Zákona č. 247/2014 Sb., </a:t>
            </a:r>
            <a:r>
              <a:rPr lang="cs-CZ" dirty="false"/>
              <a:t>Zákon o poskytování služby péče o dítě v dětské skupině a o změně souvisejících zákonů (v novelizovaném znění)</a:t>
            </a:r>
          </a:p>
          <a:p>
            <a:pPr lvl="1"/>
            <a:endParaRPr lang="cs-CZ" dirty="false"/>
          </a:p>
          <a:p>
            <a:pPr marL="432000" lvl="2" indent="-432000">
              <a:lnSpc>
                <a:spcPts val="2880"/>
              </a:lnSpc>
              <a:spcBef>
                <a:spcPts val="600"/>
              </a:spcBef>
              <a:spcAft>
                <a:spcPts val="600"/>
              </a:spcAft>
              <a:buSzPct val="100000"/>
              <a:buFont typeface="Wingdings" panose="05000000000000000000" pitchFamily="2" charset="2"/>
              <a:buChar char=""/>
            </a:pPr>
            <a:r>
              <a:rPr lang="cs-CZ" sz="2400" b="true" dirty="false"/>
              <a:t>Podporovány budou dětské skupiny pro veřejnost i podnikové dětské skupiny</a:t>
            </a:r>
            <a:endParaRPr lang="cs-CZ" dirty="false"/>
          </a:p>
          <a:p>
            <a:pPr lvl="2"/>
            <a:endParaRPr lang="cs-CZ" dirty="false"/>
          </a:p>
          <a:p>
            <a:pPr lvl="2"/>
            <a:endParaRPr lang="cs-CZ" dirty="false"/>
          </a:p>
          <a:p>
            <a:pPr marL="0" indent="0" fontAlgn="base" hangingPunct="false">
              <a:buNone/>
            </a:pPr>
            <a:endParaRPr lang="cs-CZ" sz="2000" dirty="false"/>
          </a:p>
          <a:p>
            <a:pPr marL="0" indent="0" fontAlgn="base" hangingPunct="false">
              <a:buNone/>
            </a:pPr>
            <a:r>
              <a:rPr lang="cs-CZ" sz="2000" dirty="false"/>
              <a:t> </a:t>
            </a:r>
          </a:p>
          <a:p>
            <a:pPr marL="0" indent="0" fontAlgn="base" hangingPunct="false">
              <a:buNone/>
            </a:pPr>
            <a:r>
              <a:rPr lang="cs-CZ" sz="2000" dirty="false"/>
              <a:t> </a:t>
            </a:r>
          </a:p>
          <a:p>
            <a:pPr fontAlgn="base" hangingPunct="false"/>
            <a:endParaRPr lang="cs-CZ" sz="2000" dirty="false"/>
          </a:p>
          <a:p>
            <a:pPr marL="414000" lvl="1" indent="0">
              <a:buNone/>
            </a:pPr>
            <a:r>
              <a:rPr lang="cs-CZ" dirty="false"/>
              <a:t>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a:t>
            </a:fld>
            <a:endParaRPr lang="cs-CZ" dirty="false"/>
          </a:p>
        </p:txBody>
      </p:sp>
      <p:pic>
        <p:nvPicPr>
          <p:cNvPr id="6" name="Grafický objekt 5" descr="Renovace (dům s ohňostrojem) se souvislou výplní">
            <a:extLst>
              <a:ext uri="{FF2B5EF4-FFF2-40B4-BE49-F238E27FC236}">
                <a16:creationId xmlns:a16="http://schemas.microsoft.com/office/drawing/2014/main" id="{38EFD4B7-A3AC-219C-0F2B-3B541A1EE612}"/>
              </a:ext>
            </a:extLst>
          </p:cNvPr>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11760" y="2132856"/>
            <a:ext cx="1075082" cy="1075082"/>
          </a:xfrm>
          <a:prstGeom prst="rect">
            <a:avLst/>
          </a:prstGeom>
        </p:spPr>
      </p:pic>
      <p:pic>
        <p:nvPicPr>
          <p:cNvPr id="8" name="Grafický objekt 7" descr="Děti se souvislou výplní">
            <a:extLst>
              <a:ext uri="{FF2B5EF4-FFF2-40B4-BE49-F238E27FC236}">
                <a16:creationId xmlns:a16="http://schemas.microsoft.com/office/drawing/2014/main" id="{9C78906C-FC71-62D8-79C9-9D6BCEC4E00D}"/>
              </a:ext>
            </a:extLst>
          </p:cNvPr>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43181" y="2132856"/>
            <a:ext cx="1245043" cy="1245043"/>
          </a:xfrm>
          <a:prstGeom prst="rect">
            <a:avLst/>
          </a:prstGeom>
        </p:spPr>
      </p:pic>
      <p:pic>
        <p:nvPicPr>
          <p:cNvPr id="10" name="Grafický objekt 9" descr="Přičíst se souvislou výplní">
            <a:extLst>
              <a:ext uri="{FF2B5EF4-FFF2-40B4-BE49-F238E27FC236}">
                <a16:creationId xmlns:a16="http://schemas.microsoft.com/office/drawing/2014/main" id="{8F808EFC-9E82-9F10-9A8E-52A40B4959C9}"/>
              </a:ext>
            </a:extLst>
          </p:cNvPr>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63110" y="2441797"/>
            <a:ext cx="457200" cy="457200"/>
          </a:xfrm>
          <a:prstGeom prst="rect">
            <a:avLst/>
          </a:prstGeom>
        </p:spPr>
      </p:pic>
      <p:pic>
        <p:nvPicPr>
          <p:cNvPr id="12" name="Grafický objekt 11" descr="Otáčecí kalendář se souvislou výplní">
            <a:extLst>
              <a:ext uri="{FF2B5EF4-FFF2-40B4-BE49-F238E27FC236}">
                <a16:creationId xmlns:a16="http://schemas.microsoft.com/office/drawing/2014/main" id="{17123039-EE59-D5BE-B9EB-3033A09518F5}"/>
              </a:ext>
            </a:extLst>
          </p:cNvPr>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28781" y="2213652"/>
            <a:ext cx="914400" cy="914400"/>
          </a:xfrm>
          <a:prstGeom prst="rect">
            <a:avLst/>
          </a:prstGeom>
        </p:spPr>
      </p:pic>
      <p:sp>
        <p:nvSpPr>
          <p:cNvPr id="13" name="TextovéPole 12">
            <a:extLst>
              <a:ext uri="{FF2B5EF4-FFF2-40B4-BE49-F238E27FC236}">
                <a16:creationId xmlns:a16="http://schemas.microsoft.com/office/drawing/2014/main" id="{8DDA88CD-D7B8-321F-1752-23AC0AA92467}"/>
              </a:ext>
            </a:extLst>
          </p:cNvPr>
          <p:cNvSpPr txBox="true"/>
          <p:nvPr/>
        </p:nvSpPr>
        <p:spPr>
          <a:xfrm>
            <a:off x="4609765" y="2579883"/>
            <a:ext cx="552431" cy="400110"/>
          </a:xfrm>
          <a:prstGeom prst="rect">
            <a:avLst/>
          </a:prstGeom>
          <a:noFill/>
        </p:spPr>
        <p:txBody>
          <a:bodyPr wrap="square" rtlCol="false">
            <a:spAutoFit/>
          </a:bodyPr>
          <a:lstStyle/>
          <a:p>
            <a:r>
              <a:rPr lang="cs-CZ" sz="2000" b="true" dirty="false">
                <a:latin typeface="Arial Nova" panose="020B0504020202020204" pitchFamily="34" charset="0"/>
              </a:rPr>
              <a:t>1 r</a:t>
            </a:r>
          </a:p>
        </p:txBody>
      </p:sp>
    </p:spTree>
    <p:extLst>
      <p:ext uri="{BB962C8B-B14F-4D97-AF65-F5344CB8AC3E}">
        <p14:creationId xmlns:p14="http://schemas.microsoft.com/office/powerpoint/2010/main" val="25934161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ESF+ Fórum</a:t>
            </a:r>
          </a:p>
        </p:txBody>
      </p:sp>
      <p:sp>
        <p:nvSpPr>
          <p:cNvPr id="3" name="Zástupný symbol pro obsah 2"/>
          <p:cNvSpPr>
            <a:spLocks noGrp="true"/>
          </p:cNvSpPr>
          <p:nvPr>
            <p:ph idx="1"/>
          </p:nvPr>
        </p:nvSpPr>
        <p:spPr>
          <a:xfrm>
            <a:off x="611560" y="1800000"/>
            <a:ext cx="7992440" cy="4320000"/>
          </a:xfrm>
        </p:spPr>
        <p:txBody>
          <a:bodyPr/>
          <a:lstStyle/>
          <a:p>
            <a:pPr marL="0" indent="0">
              <a:buNone/>
            </a:pPr>
            <a:r>
              <a:rPr lang="cs-CZ" b="true" dirty="false"/>
              <a:t>ESF+ Fórum je určeno pro :</a:t>
            </a:r>
          </a:p>
          <a:p>
            <a:r>
              <a:rPr lang="cs-CZ" dirty="false"/>
              <a:t>Výzva 080 aj.: </a:t>
            </a:r>
            <a:r>
              <a:rPr lang="cs-CZ" dirty="false">
                <a:hlinkClick r:id="rId3"/>
              </a:rPr>
              <a:t>Výzva 080 OPZ+ - www.esfcr.cz</a:t>
            </a:r>
            <a:endParaRPr lang="cs-CZ" dirty="false"/>
          </a:p>
          <a:p>
            <a:r>
              <a:rPr lang="cs-CZ" dirty="false"/>
              <a:t>Aktuality – informace pro žadatele/příjemce</a:t>
            </a:r>
          </a:p>
          <a:p>
            <a:r>
              <a:rPr lang="cs-CZ" dirty="false"/>
              <a:t>dotazy + diskusi</a:t>
            </a:r>
          </a:p>
          <a:p>
            <a:r>
              <a:rPr lang="cs-CZ" dirty="false"/>
              <a:t>FAQ, typové situace</a:t>
            </a:r>
          </a:p>
          <a:p>
            <a:pPr marL="0" indent="0">
              <a:buNone/>
            </a:pPr>
            <a:endParaRPr lang="cs-CZ" dirty="false"/>
          </a:p>
          <a:p>
            <a:pPr marL="0" indent="0" algn="ctr">
              <a:buNone/>
            </a:pPr>
            <a:r>
              <a:rPr lang="cs-CZ" dirty="false">
                <a:hlinkClick r:id="rId4"/>
              </a:rPr>
              <a:t>https://www.esfcr.cz/klub-vyzev-na-detske-skupiny-opz-plus</a:t>
            </a:r>
            <a:r>
              <a:rPr lang="cs-CZ" dirty="false"/>
              <a:t>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50</a:t>
            </a:fld>
            <a:endParaRPr lang="cs-CZ" dirty="false">
              <a:solidFill>
                <a:srgbClr val="084A8B"/>
              </a:solidFill>
            </a:endParaRPr>
          </a:p>
        </p:txBody>
      </p:sp>
    </p:spTree>
    <p:extLst>
      <p:ext uri="{BB962C8B-B14F-4D97-AF65-F5344CB8AC3E}">
        <p14:creationId xmlns:p14="http://schemas.microsoft.com/office/powerpoint/2010/main" val="25585117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fontAlgn="base" hangingPunct="false"/>
            <a:r>
              <a:rPr lang="cs-CZ" sz="2800" dirty="false"/>
              <a:t>kontakty</a:t>
            </a:r>
          </a:p>
        </p:txBody>
      </p:sp>
      <p:sp>
        <p:nvSpPr>
          <p:cNvPr id="3" name="Zástupný symbol pro obsah 2"/>
          <p:cNvSpPr>
            <a:spLocks noGrp="true"/>
          </p:cNvSpPr>
          <p:nvPr>
            <p:ph idx="1"/>
          </p:nvPr>
        </p:nvSpPr>
        <p:spPr>
          <a:xfrm>
            <a:off x="361412" y="1241716"/>
            <a:ext cx="8784976" cy="5112568"/>
          </a:xfrm>
        </p:spPr>
        <p:txBody>
          <a:bodyPr/>
          <a:lstStyle/>
          <a:p>
            <a:pPr marL="0" indent="0" fontAlgn="base" hangingPunct="false">
              <a:buNone/>
            </a:pPr>
            <a:endParaRPr lang="cs-CZ" sz="2000" dirty="false"/>
          </a:p>
          <a:p>
            <a:pPr marL="0" indent="0" fontAlgn="base" hangingPunct="false">
              <a:buNone/>
            </a:pPr>
            <a:r>
              <a:rPr lang="cs-CZ" dirty="false"/>
              <a:t>Mgr. Iva Sotolářová	       		</a:t>
            </a:r>
            <a:r>
              <a:rPr lang="cs-CZ" u="sng" dirty="false"/>
              <a:t>iva.sotolarova@mpsv.cz</a:t>
            </a:r>
            <a:r>
              <a:rPr lang="cs-CZ" dirty="false"/>
              <a:t> </a:t>
            </a:r>
          </a:p>
          <a:p>
            <a:pPr marL="0" indent="0" fontAlgn="base" hangingPunct="false">
              <a:buNone/>
            </a:pPr>
            <a:r>
              <a:rPr lang="cs-CZ" dirty="false"/>
              <a:t>Bc. Petra Štěpánová		</a:t>
            </a:r>
            <a:r>
              <a:rPr lang="cs-CZ" u="sng" dirty="false"/>
              <a:t>petra.stepanova@mpsv.cz</a:t>
            </a:r>
          </a:p>
          <a:p>
            <a:pPr marL="0" indent="0" fontAlgn="base" hangingPunct="false">
              <a:buNone/>
            </a:pPr>
            <a:r>
              <a:rPr lang="cs-CZ" dirty="false"/>
              <a:t>Ing. Jan Jelínek, DiS.		</a:t>
            </a:r>
            <a:r>
              <a:rPr lang="cs-CZ" u="sng" dirty="false"/>
              <a:t>jan.jelinek@mpsv.cz</a:t>
            </a:r>
          </a:p>
          <a:p>
            <a:pPr marL="0" indent="0" fontAlgn="base" hangingPunct="false">
              <a:buNone/>
            </a:pPr>
            <a:endParaRPr lang="cs-CZ" dirty="false"/>
          </a:p>
          <a:p>
            <a:pPr marL="0" indent="0" fontAlgn="base" hangingPunct="false">
              <a:buNone/>
            </a:pPr>
            <a:r>
              <a:rPr lang="cs-CZ" sz="2800" dirty="false"/>
              <a:t>		</a:t>
            </a:r>
            <a:r>
              <a:rPr lang="cs-CZ" dirty="false"/>
              <a:t>	</a:t>
            </a:r>
            <a:r>
              <a:rPr lang="cs-CZ" sz="2800" dirty="false"/>
              <a:t>					</a:t>
            </a:r>
          </a:p>
          <a:p>
            <a:pPr marL="0" indent="0" algn="ctr" fontAlgn="base" hangingPunct="false">
              <a:buNone/>
            </a:pPr>
            <a:r>
              <a:rPr lang="cs-CZ" sz="2800" dirty="false"/>
              <a:t>Děkujeme Vám za pozornost a těšíme se</a:t>
            </a:r>
            <a:br>
              <a:rPr lang="cs-CZ" sz="2800" dirty="false"/>
            </a:br>
            <a:r>
              <a:rPr lang="cs-CZ" sz="2800" dirty="false"/>
              <a:t>na spolupráci</a:t>
            </a:r>
          </a:p>
          <a:p>
            <a:pPr fontAlgn="base" hangingPunct="false"/>
            <a:endParaRPr lang="cs-CZ" sz="2000" dirty="false"/>
          </a:p>
          <a:p>
            <a:pPr marL="414000" lvl="1" indent="0">
              <a:buNone/>
            </a:pPr>
            <a:r>
              <a:rPr lang="cs-CZ" dirty="false"/>
              <a:t>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51</a:t>
            </a:fld>
            <a:endParaRPr lang="cs-CZ" dirty="false"/>
          </a:p>
        </p:txBody>
      </p:sp>
    </p:spTree>
    <p:extLst>
      <p:ext uri="{BB962C8B-B14F-4D97-AF65-F5344CB8AC3E}">
        <p14:creationId xmlns:p14="http://schemas.microsoft.com/office/powerpoint/2010/main" val="37792448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971600" y="3429000"/>
            <a:ext cx="7272808" cy="1440160"/>
          </a:xfrm>
        </p:spPr>
        <p:txBody>
          <a:bodyPr/>
          <a:lstStyle/>
          <a:p>
            <a:pPr algn="ctr"/>
            <a:r>
              <a:rPr lang="cs-CZ" dirty="false"/>
              <a:t>Informační systém konečného příjemce</a:t>
            </a:r>
            <a:endParaRPr lang="cs-CZ" sz="2800" b="false" dirty="false"/>
          </a:p>
        </p:txBody>
      </p:sp>
    </p:spTree>
    <p:extLst>
      <p:ext uri="{BB962C8B-B14F-4D97-AF65-F5344CB8AC3E}">
        <p14:creationId xmlns:p14="http://schemas.microsoft.com/office/powerpoint/2010/main" val="15336428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Postup při podávání žádosti</a:t>
            </a:r>
          </a:p>
        </p:txBody>
      </p:sp>
      <p:sp>
        <p:nvSpPr>
          <p:cNvPr id="3" name="Zástupný symbol pro obsah 2"/>
          <p:cNvSpPr>
            <a:spLocks noGrp="true"/>
          </p:cNvSpPr>
          <p:nvPr>
            <p:ph idx="1"/>
          </p:nvPr>
        </p:nvSpPr>
        <p:spPr>
          <a:xfrm>
            <a:off x="540000" y="1800000"/>
            <a:ext cx="8100000" cy="4716000"/>
          </a:xfrm>
        </p:spPr>
        <p:txBody>
          <a:bodyPr/>
          <a:lstStyle/>
          <a:p>
            <a:r>
              <a:rPr lang="cs-CZ" dirty="false"/>
              <a:t>Zřízení elektronického podpisu a datové schránky</a:t>
            </a:r>
          </a:p>
          <a:p>
            <a:r>
              <a:rPr lang="cs-CZ" dirty="false"/>
              <a:t>Registrace do systému IS KP2021+ </a:t>
            </a:r>
            <a:r>
              <a:rPr lang="cs-CZ" dirty="false">
                <a:hlinkClick r:id="rId2"/>
              </a:rPr>
              <a:t>https://iskp21.mssf.cz/</a:t>
            </a:r>
            <a:r>
              <a:rPr lang="cs-CZ" dirty="false"/>
              <a:t>  - registrace NIA (Národní </a:t>
            </a:r>
            <a:r>
              <a:rPr lang="cs-CZ" dirty="false" err="true"/>
              <a:t>identitní</a:t>
            </a:r>
            <a:r>
              <a:rPr lang="cs-CZ" dirty="false"/>
              <a:t> autorita) slouží pro identifikaci a autentizaci registrovaných osob. Umožňuje zaručené prokazovaní totožnosti při přihlašování k online službám. </a:t>
            </a:r>
            <a:r>
              <a:rPr lang="cs-CZ" b="true" dirty="false">
                <a:solidFill>
                  <a:srgbClr val="FF0000"/>
                </a:solidFill>
              </a:rPr>
              <a:t>V rámci OPZ+ je toto preferovaná varianta registrace do IS KP21+</a:t>
            </a:r>
          </a:p>
          <a:p>
            <a:r>
              <a:rPr lang="cs-CZ" dirty="false"/>
              <a:t>Vyplnění elektronické verze žádosti </a:t>
            </a:r>
          </a:p>
          <a:p>
            <a:r>
              <a:rPr lang="cs-CZ" dirty="false"/>
              <a:t>Finalizace elektronické verze žádosti</a:t>
            </a:r>
          </a:p>
          <a:p>
            <a:r>
              <a:rPr lang="cs-CZ" dirty="false"/>
              <a:t>Odeslání elektronické verze žádosti</a:t>
            </a:r>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53</a:t>
            </a:fld>
            <a:endParaRPr lang="cs-CZ" dirty="false"/>
          </a:p>
        </p:txBody>
      </p:sp>
    </p:spTree>
    <p:extLst>
      <p:ext uri="{BB962C8B-B14F-4D97-AF65-F5344CB8AC3E}">
        <p14:creationId xmlns:p14="http://schemas.microsoft.com/office/powerpoint/2010/main" val="27144736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B4B5F2-23D6-419F-A430-D140EA5F4F5A}"/>
              </a:ext>
            </a:extLst>
          </p:cNvPr>
          <p:cNvSpPr>
            <a:spLocks noGrp="true"/>
          </p:cNvSpPr>
          <p:nvPr>
            <p:ph type="title"/>
          </p:nvPr>
        </p:nvSpPr>
        <p:spPr/>
        <p:txBody>
          <a:bodyPr/>
          <a:lstStyle/>
          <a:p>
            <a:pPr algn="ctr"/>
            <a:r>
              <a:rPr lang="cs-CZ" sz="2800" dirty="false"/>
              <a:t>Postup při podávání žádosti</a:t>
            </a:r>
          </a:p>
        </p:txBody>
      </p:sp>
      <p:sp>
        <p:nvSpPr>
          <p:cNvPr id="3" name="Zástupný obsah 2">
            <a:extLst>
              <a:ext uri="{FF2B5EF4-FFF2-40B4-BE49-F238E27FC236}">
                <a16:creationId xmlns:a16="http://schemas.microsoft.com/office/drawing/2014/main" id="{A1DA058B-3F04-494D-8B63-A6E4DB50E6B7}"/>
              </a:ext>
            </a:extLst>
          </p:cNvPr>
          <p:cNvSpPr>
            <a:spLocks noGrp="true"/>
          </p:cNvSpPr>
          <p:nvPr>
            <p:ph idx="1"/>
          </p:nvPr>
        </p:nvSpPr>
        <p:spPr>
          <a:xfrm>
            <a:off x="467544" y="1647346"/>
            <a:ext cx="8064000" cy="4320000"/>
          </a:xfrm>
        </p:spPr>
        <p:txBody>
          <a:bodyPr/>
          <a:lstStyle/>
          <a:p>
            <a:pPr marL="0" indent="0">
              <a:buNone/>
            </a:pPr>
            <a:r>
              <a:rPr lang="cs-CZ" b="true" dirty="false"/>
              <a:t>Šablona žádosti v ISKP21+ – </a:t>
            </a:r>
            <a:r>
              <a:rPr lang="cs-CZ" dirty="false"/>
              <a:t>Částečně předvyplněná </a:t>
            </a:r>
            <a:endParaRPr lang="cs-CZ" b="true" dirty="false"/>
          </a:p>
          <a:p>
            <a:r>
              <a:rPr lang="cs-CZ" b="true" dirty="false"/>
              <a:t>záložka Projekt</a:t>
            </a:r>
            <a:r>
              <a:rPr lang="cs-CZ" dirty="false"/>
              <a:t> – je nutné doplnit anotaci a základní informace</a:t>
            </a:r>
          </a:p>
          <a:p>
            <a:r>
              <a:rPr lang="cs-CZ" b="true" dirty="false"/>
              <a:t>záložka Popis projektu </a:t>
            </a:r>
            <a:r>
              <a:rPr lang="cs-CZ" dirty="false"/>
              <a:t>– část se plní automaticky, část musí žadatel doplnit (tam, kde je to relevantní) </a:t>
            </a:r>
          </a:p>
          <a:p>
            <a:r>
              <a:rPr lang="cs-CZ" dirty="false"/>
              <a:t>Záložka </a:t>
            </a:r>
            <a:r>
              <a:rPr lang="cs-CZ" b="true" dirty="false"/>
              <a:t>Subjekty projektu – Adresy- </a:t>
            </a:r>
            <a:r>
              <a:rPr lang="cs-CZ" dirty="false"/>
              <a:t>je nutné doplnit adresu oficiální (sídlo organizace) a </a:t>
            </a:r>
            <a:r>
              <a:rPr lang="cs-CZ" b="true" dirty="false"/>
              <a:t>adresu místa realizace </a:t>
            </a:r>
          </a:p>
          <a:p>
            <a:r>
              <a:rPr lang="cs-CZ" dirty="false"/>
              <a:t>Podle</a:t>
            </a:r>
            <a:r>
              <a:rPr lang="cs-CZ" i="true" dirty="false"/>
              <a:t> Pokynů </a:t>
            </a:r>
            <a:r>
              <a:rPr lang="cs-CZ" dirty="false"/>
              <a:t>vyplnit všechny relevantní záložky</a:t>
            </a:r>
          </a:p>
        </p:txBody>
      </p:sp>
      <p:sp>
        <p:nvSpPr>
          <p:cNvPr id="4" name="Zástupný symbol pro číslo snímku 3">
            <a:extLst>
              <a:ext uri="{FF2B5EF4-FFF2-40B4-BE49-F238E27FC236}">
                <a16:creationId xmlns:a16="http://schemas.microsoft.com/office/drawing/2014/main" id="{DD4B6F20-827F-49B5-8153-20113BB039FA}"/>
              </a:ext>
            </a:extLst>
          </p:cNvPr>
          <p:cNvSpPr>
            <a:spLocks noGrp="true"/>
          </p:cNvSpPr>
          <p:nvPr>
            <p:ph type="sldNum" sz="quarter" idx="12"/>
          </p:nvPr>
        </p:nvSpPr>
        <p:spPr/>
        <p:txBody>
          <a:bodyPr/>
          <a:lstStyle/>
          <a:p>
            <a:fld id="{479BF083-4774-43B1-9AB0-5CC1AC5DD8EE}" type="slidenum">
              <a:rPr lang="cs-CZ" smtClean="false"/>
              <a:pPr/>
              <a:t>54</a:t>
            </a:fld>
            <a:endParaRPr lang="cs-CZ" dirty="false"/>
          </a:p>
        </p:txBody>
      </p:sp>
    </p:spTree>
    <p:extLst>
      <p:ext uri="{BB962C8B-B14F-4D97-AF65-F5344CB8AC3E}">
        <p14:creationId xmlns:p14="http://schemas.microsoft.com/office/powerpoint/2010/main" val="37473637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F136A6-DF56-4BBB-B297-D76B2E6DB888}"/>
              </a:ext>
            </a:extLst>
          </p:cNvPr>
          <p:cNvSpPr>
            <a:spLocks noGrp="true"/>
          </p:cNvSpPr>
          <p:nvPr>
            <p:ph type="title"/>
          </p:nvPr>
        </p:nvSpPr>
        <p:spPr/>
        <p:txBody>
          <a:bodyPr/>
          <a:lstStyle/>
          <a:p>
            <a:pPr algn="ctr"/>
            <a:r>
              <a:rPr lang="cs-CZ" sz="2800" dirty="false"/>
              <a:t>POSTUP PŘI PODÁVÁNÍ ŽÁDOSTI</a:t>
            </a:r>
          </a:p>
        </p:txBody>
      </p:sp>
      <p:sp>
        <p:nvSpPr>
          <p:cNvPr id="3" name="Zástupný obsah 2">
            <a:extLst>
              <a:ext uri="{FF2B5EF4-FFF2-40B4-BE49-F238E27FC236}">
                <a16:creationId xmlns:a16="http://schemas.microsoft.com/office/drawing/2014/main" id="{E0F3E557-E243-42EF-A4CF-607E6EE9F82F}"/>
              </a:ext>
            </a:extLst>
          </p:cNvPr>
          <p:cNvSpPr>
            <a:spLocks noGrp="true"/>
          </p:cNvSpPr>
          <p:nvPr>
            <p:ph idx="1"/>
          </p:nvPr>
        </p:nvSpPr>
        <p:spPr/>
        <p:txBody>
          <a:bodyPr/>
          <a:lstStyle/>
          <a:p>
            <a:pPr marL="0" indent="0">
              <a:buNone/>
            </a:pPr>
            <a:r>
              <a:rPr lang="cs-CZ" b="true" dirty="false">
                <a:solidFill>
                  <a:srgbClr val="C00000"/>
                </a:solidFill>
              </a:rPr>
              <a:t>Nezapomenout přílohy! :</a:t>
            </a:r>
          </a:p>
          <a:p>
            <a:pPr marL="0" indent="0">
              <a:buNone/>
            </a:pPr>
            <a:r>
              <a:rPr lang="cs-CZ" dirty="false"/>
              <a:t>podle typu žadatele:</a:t>
            </a:r>
          </a:p>
          <a:p>
            <a:pPr marL="342900" lvl="0" indent="-342900" algn="just">
              <a:buFont typeface="+mj-lt"/>
              <a:buAutoNum type="arabicPeriod"/>
            </a:pPr>
            <a:r>
              <a:rPr lang="cs-CZ" sz="1800" dirty="false">
                <a:effectLst/>
                <a:latin typeface="Arial" panose="020B0604020202020204" pitchFamily="34" charset="0"/>
                <a:ea typeface="Calibri" panose="020F0502020204030204" pitchFamily="34" charset="0"/>
                <a:cs typeface="Arial" panose="020B0604020202020204" pitchFamily="34" charset="0"/>
              </a:rPr>
              <a:t>Žadatel o podporu, </a:t>
            </a:r>
            <a:r>
              <a:rPr lang="cs-CZ" sz="1800" dirty="false">
                <a:effectLst/>
                <a:latin typeface="Arial" panose="020B0604020202020204" pitchFamily="34" charset="0"/>
                <a:ea typeface="Calibri" panose="020F0502020204030204" pitchFamily="34" charset="0"/>
              </a:rPr>
              <a:t>který je zahraniční právnickou osobou, musí dodat údaje o svém skutečném majiteli</a:t>
            </a:r>
            <a:endParaRPr lang="cs-CZ" sz="1800" dirty="false">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mj-lt"/>
              <a:buAutoNum type="arabicPeriod"/>
            </a:pPr>
            <a:r>
              <a:rPr lang="cs-CZ" sz="1800" dirty="false">
                <a:effectLst/>
                <a:latin typeface="Arial" panose="020B0604020202020204" pitchFamily="34" charset="0"/>
                <a:ea typeface="Calibri" panose="020F0502020204030204" pitchFamily="34" charset="0"/>
                <a:cs typeface="Arial" panose="020B0604020202020204" pitchFamily="34" charset="0"/>
              </a:rPr>
              <a:t>Žadatel o podporu, který je obchodní společností či družstvem a jehož majetek je vložen nebo částečně vložen do svěřenského fondu, je povinen doložit k žádosti o podporu </a:t>
            </a:r>
            <a:r>
              <a:rPr lang="cs-CZ" sz="1800" b="true" dirty="false">
                <a:effectLst/>
                <a:latin typeface="Arial" panose="020B0604020202020204" pitchFamily="34" charset="0"/>
                <a:ea typeface="Calibri" panose="020F0502020204030204" pitchFamily="34" charset="0"/>
                <a:cs typeface="Arial" panose="020B0604020202020204" pitchFamily="34" charset="0"/>
              </a:rPr>
              <a:t>statut tohoto svěřenského fondu.</a:t>
            </a:r>
            <a:r>
              <a:rPr lang="cs-CZ" sz="1800" b="true" dirty="false">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cs-CZ" sz="1800" b="true" dirty="false">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cs-CZ" dirty="false"/>
          </a:p>
        </p:txBody>
      </p:sp>
      <p:sp>
        <p:nvSpPr>
          <p:cNvPr id="4" name="Zástupný symbol pro číslo snímku 3">
            <a:extLst>
              <a:ext uri="{FF2B5EF4-FFF2-40B4-BE49-F238E27FC236}">
                <a16:creationId xmlns:a16="http://schemas.microsoft.com/office/drawing/2014/main" id="{BA3B7363-CB62-4F0C-9AB1-AF7E33AEE5FA}"/>
              </a:ext>
            </a:extLst>
          </p:cNvPr>
          <p:cNvSpPr>
            <a:spLocks noGrp="true"/>
          </p:cNvSpPr>
          <p:nvPr>
            <p:ph type="sldNum" sz="quarter" idx="12"/>
          </p:nvPr>
        </p:nvSpPr>
        <p:spPr/>
        <p:txBody>
          <a:bodyPr/>
          <a:lstStyle/>
          <a:p>
            <a:fld id="{479BF083-4774-43B1-9AB0-5CC1AC5DD8EE}" type="slidenum">
              <a:rPr lang="cs-CZ" smtClean="false"/>
              <a:pPr/>
              <a:t>55</a:t>
            </a:fld>
            <a:endParaRPr lang="cs-CZ" dirty="false"/>
          </a:p>
        </p:txBody>
      </p:sp>
      <p:pic>
        <p:nvPicPr>
          <p:cNvPr id="6" name="Grafický objekt 5" descr="Dokument se souvislou výplní">
            <a:extLst>
              <a:ext uri="{FF2B5EF4-FFF2-40B4-BE49-F238E27FC236}">
                <a16:creationId xmlns:a16="http://schemas.microsoft.com/office/drawing/2014/main" id="{D43E4E24-8479-2C42-1746-41D904035993}"/>
              </a:ext>
            </a:extLst>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59648" y="1484784"/>
            <a:ext cx="1080120" cy="1080120"/>
          </a:xfrm>
          <a:prstGeom prst="rect">
            <a:avLst/>
          </a:prstGeom>
        </p:spPr>
      </p:pic>
    </p:spTree>
    <p:extLst>
      <p:ext uri="{BB962C8B-B14F-4D97-AF65-F5344CB8AC3E}">
        <p14:creationId xmlns:p14="http://schemas.microsoft.com/office/powerpoint/2010/main" val="41275380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38F6A4-D135-4A3B-0D19-2091A397611D}"/>
              </a:ext>
            </a:extLst>
          </p:cNvPr>
          <p:cNvSpPr>
            <a:spLocks noGrp="true"/>
          </p:cNvSpPr>
          <p:nvPr>
            <p:ph type="title"/>
          </p:nvPr>
        </p:nvSpPr>
        <p:spPr/>
        <p:txBody>
          <a:bodyPr/>
          <a:lstStyle/>
          <a:p>
            <a:r>
              <a:rPr lang="cs-CZ" sz="3200" dirty="false"/>
              <a:t>POSTUP PŘI PODÁVÁNÍ ŽÁDOSTI</a:t>
            </a:r>
            <a:endParaRPr lang="cs-CZ" dirty="false"/>
          </a:p>
        </p:txBody>
      </p:sp>
      <p:sp>
        <p:nvSpPr>
          <p:cNvPr id="3" name="Zástupný obsah 2">
            <a:extLst>
              <a:ext uri="{FF2B5EF4-FFF2-40B4-BE49-F238E27FC236}">
                <a16:creationId xmlns:a16="http://schemas.microsoft.com/office/drawing/2014/main" id="{528EE1CA-D251-E913-CFEC-308516C0BF02}"/>
              </a:ext>
            </a:extLst>
          </p:cNvPr>
          <p:cNvSpPr>
            <a:spLocks noGrp="true"/>
          </p:cNvSpPr>
          <p:nvPr>
            <p:ph idx="1"/>
          </p:nvPr>
        </p:nvSpPr>
        <p:spPr/>
        <p:txBody>
          <a:bodyPr/>
          <a:lstStyle/>
          <a:p>
            <a:pPr marL="0" indent="0">
              <a:buNone/>
            </a:pPr>
            <a:r>
              <a:rPr lang="cs-CZ" b="true" dirty="false">
                <a:solidFill>
                  <a:schemeClr val="accent6"/>
                </a:solidFill>
              </a:rPr>
              <a:t>Ostatní povinné přílohy:</a:t>
            </a:r>
          </a:p>
          <a:p>
            <a:r>
              <a:rPr lang="cs-CZ" dirty="false"/>
              <a:t>Plná moc</a:t>
            </a:r>
          </a:p>
          <a:p>
            <a:r>
              <a:rPr lang="cs-CZ" dirty="false"/>
              <a:t>Doklad o právu užívat prostory (příloha č. 3)</a:t>
            </a:r>
          </a:p>
          <a:p>
            <a:r>
              <a:rPr lang="cs-CZ" dirty="false"/>
              <a:t>Prohlášení obce (příloha č. 4)</a:t>
            </a:r>
          </a:p>
          <a:p>
            <a:endParaRPr lang="cs-CZ" dirty="false"/>
          </a:p>
        </p:txBody>
      </p:sp>
      <p:sp>
        <p:nvSpPr>
          <p:cNvPr id="4" name="Zástupný symbol pro číslo snímku 3">
            <a:extLst>
              <a:ext uri="{FF2B5EF4-FFF2-40B4-BE49-F238E27FC236}">
                <a16:creationId xmlns:a16="http://schemas.microsoft.com/office/drawing/2014/main" id="{D3C787CD-0F26-E95B-0433-4043B906552D}"/>
              </a:ext>
            </a:extLst>
          </p:cNvPr>
          <p:cNvSpPr>
            <a:spLocks noGrp="true"/>
          </p:cNvSpPr>
          <p:nvPr>
            <p:ph type="sldNum" sz="quarter" idx="12"/>
          </p:nvPr>
        </p:nvSpPr>
        <p:spPr/>
        <p:txBody>
          <a:bodyPr/>
          <a:lstStyle/>
          <a:p>
            <a:fld id="{479BF083-4774-43B1-9AB0-5CC1AC5DD8EE}" type="slidenum">
              <a:rPr lang="cs-CZ" smtClean="false"/>
              <a:pPr/>
              <a:t>56</a:t>
            </a:fld>
            <a:endParaRPr lang="cs-CZ" dirty="false"/>
          </a:p>
        </p:txBody>
      </p:sp>
    </p:spTree>
    <p:extLst>
      <p:ext uri="{BB962C8B-B14F-4D97-AF65-F5344CB8AC3E}">
        <p14:creationId xmlns:p14="http://schemas.microsoft.com/office/powerpoint/2010/main" val="6258498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Postup při podávání žádosti</a:t>
            </a:r>
          </a:p>
        </p:txBody>
      </p:sp>
      <p:sp>
        <p:nvSpPr>
          <p:cNvPr id="3" name="Zástupný symbol pro obsah 2"/>
          <p:cNvSpPr>
            <a:spLocks noGrp="true"/>
          </p:cNvSpPr>
          <p:nvPr>
            <p:ph idx="1"/>
          </p:nvPr>
        </p:nvSpPr>
        <p:spPr/>
        <p:txBody>
          <a:bodyPr/>
          <a:lstStyle/>
          <a:p>
            <a:r>
              <a:rPr lang="cs-CZ" dirty="false"/>
              <a:t>POZOR! Veškeré žádosti se zasílají jen v elektronické podobě prostřednictvím IS KP21+</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57</a:t>
            </a:fld>
            <a:endParaRPr lang="cs-CZ" dirty="false"/>
          </a:p>
        </p:txBody>
      </p:sp>
      <p:pic>
        <p:nvPicPr>
          <p:cNvPr id="5" name="Obrázek 4"/>
          <p:cNvPicPr>
            <a:picLocks noChangeAspect="true"/>
          </p:cNvPicPr>
          <p:nvPr/>
        </p:nvPicPr>
        <p:blipFill>
          <a:blip cstate="print" r:embed="rId2">
            <a:extLst>
              <a:ext uri="{BEBA8EAE-BF5A-486C-A8C5-ECC9F3942E4B}">
                <a14:imgProps xmlns:a14="http://schemas.microsoft.com/office/drawing/2010/main">
                  <a14:imgLayer r:embed="rId3">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3059832" y="2924944"/>
            <a:ext cx="3366120" cy="3366120"/>
          </a:xfrm>
          <a:prstGeom prst="rect">
            <a:avLst/>
          </a:prstGeom>
        </p:spPr>
      </p:pic>
    </p:spTree>
    <p:extLst>
      <p:ext uri="{BB962C8B-B14F-4D97-AF65-F5344CB8AC3E}">
        <p14:creationId xmlns:p14="http://schemas.microsoft.com/office/powerpoint/2010/main" val="34593611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60C826-C713-41C7-8F4B-4A4E173F4AC5}"/>
              </a:ext>
            </a:extLst>
          </p:cNvPr>
          <p:cNvSpPr>
            <a:spLocks noGrp="true"/>
          </p:cNvSpPr>
          <p:nvPr>
            <p:ph type="title"/>
          </p:nvPr>
        </p:nvSpPr>
        <p:spPr/>
        <p:txBody>
          <a:bodyPr/>
          <a:lstStyle/>
          <a:p>
            <a:pPr algn="ctr"/>
            <a:r>
              <a:rPr lang="cs-CZ" sz="2800" dirty="false"/>
              <a:t>Postup při podávání žádosti</a:t>
            </a:r>
          </a:p>
        </p:txBody>
      </p:sp>
      <p:sp>
        <p:nvSpPr>
          <p:cNvPr id="3" name="Zástupný obsah 2">
            <a:extLst>
              <a:ext uri="{FF2B5EF4-FFF2-40B4-BE49-F238E27FC236}">
                <a16:creationId xmlns:a16="http://schemas.microsoft.com/office/drawing/2014/main" id="{E226EB9A-6CD6-4756-9A88-14AF01AC401A}"/>
              </a:ext>
            </a:extLst>
          </p:cNvPr>
          <p:cNvSpPr>
            <a:spLocks noGrp="true"/>
          </p:cNvSpPr>
          <p:nvPr>
            <p:ph idx="1"/>
          </p:nvPr>
        </p:nvSpPr>
        <p:spPr/>
        <p:txBody>
          <a:bodyPr/>
          <a:lstStyle/>
          <a:p>
            <a:r>
              <a:rPr lang="pl-PL" dirty="false"/>
              <a:t>Jak poznáte, že žádost je podána na ŘO?</a:t>
            </a:r>
          </a:p>
          <a:p>
            <a:pPr lvl="1">
              <a:lnSpc>
                <a:spcPct val="100000"/>
              </a:lnSpc>
            </a:pPr>
            <a:r>
              <a:rPr lang="cs-CZ" sz="2400" dirty="false"/>
              <a:t>Stav žádosti je </a:t>
            </a:r>
            <a:r>
              <a:rPr lang="cs-CZ" sz="2400" b="true" dirty="false"/>
              <a:t>zaregistrovaná</a:t>
            </a:r>
          </a:p>
          <a:p>
            <a:pPr lvl="1">
              <a:lnSpc>
                <a:spcPct val="100000"/>
              </a:lnSpc>
            </a:pPr>
            <a:r>
              <a:rPr lang="cs-CZ" sz="2400" dirty="false"/>
              <a:t>Je přiděleno registrační číslo projektu CZ.03.1.51/0.0/0.0/24_61/0001234</a:t>
            </a:r>
          </a:p>
          <a:p>
            <a:pPr lvl="1">
              <a:lnSpc>
                <a:spcPct val="100000"/>
              </a:lnSpc>
            </a:pPr>
            <a:r>
              <a:rPr lang="cs-CZ" sz="2400" dirty="false"/>
              <a:t>Podepsaná žádost </a:t>
            </a:r>
          </a:p>
          <a:p>
            <a:pPr marL="0" indent="0">
              <a:buNone/>
            </a:pPr>
            <a:endParaRPr lang="cs-CZ" dirty="false"/>
          </a:p>
        </p:txBody>
      </p:sp>
      <p:sp>
        <p:nvSpPr>
          <p:cNvPr id="4" name="Zástupný symbol pro číslo snímku 3">
            <a:extLst>
              <a:ext uri="{FF2B5EF4-FFF2-40B4-BE49-F238E27FC236}">
                <a16:creationId xmlns:a16="http://schemas.microsoft.com/office/drawing/2014/main" id="{351E2262-7A92-4A78-B7E2-59B38B328CA2}"/>
              </a:ext>
            </a:extLst>
          </p:cNvPr>
          <p:cNvSpPr>
            <a:spLocks noGrp="true"/>
          </p:cNvSpPr>
          <p:nvPr>
            <p:ph type="sldNum" sz="quarter" idx="12"/>
          </p:nvPr>
        </p:nvSpPr>
        <p:spPr/>
        <p:txBody>
          <a:bodyPr/>
          <a:lstStyle/>
          <a:p>
            <a:fld id="{479BF083-4774-43B1-9AB0-5CC1AC5DD8EE}" type="slidenum">
              <a:rPr lang="cs-CZ" smtClean="false"/>
              <a:pPr/>
              <a:t>58</a:t>
            </a:fld>
            <a:endParaRPr lang="cs-CZ" dirty="false"/>
          </a:p>
        </p:txBody>
      </p:sp>
      <p:pic>
        <p:nvPicPr>
          <p:cNvPr id="5" name="Obrázek 4">
            <a:extLst>
              <a:ext uri="{FF2B5EF4-FFF2-40B4-BE49-F238E27FC236}">
                <a16:creationId xmlns:a16="http://schemas.microsoft.com/office/drawing/2014/main" id="{135CF6C4-42D3-4C55-9C1D-BA130FB7983B}"/>
              </a:ext>
            </a:extLst>
          </p:cNvPr>
          <p:cNvPicPr>
            <a:picLocks noChangeAspect="true"/>
          </p:cNvPicPr>
          <p:nvPr/>
        </p:nvPicPr>
        <p:blipFill>
          <a:blip r:embed="rId2"/>
          <a:stretch>
            <a:fillRect/>
          </a:stretch>
        </p:blipFill>
        <p:spPr>
          <a:xfrm>
            <a:off x="3851920" y="3527146"/>
            <a:ext cx="304826" cy="432854"/>
          </a:xfrm>
          <a:prstGeom prst="rect">
            <a:avLst/>
          </a:prstGeom>
        </p:spPr>
      </p:pic>
    </p:spTree>
    <p:extLst>
      <p:ext uri="{BB962C8B-B14F-4D97-AF65-F5344CB8AC3E}">
        <p14:creationId xmlns:p14="http://schemas.microsoft.com/office/powerpoint/2010/main" val="20660258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Elektronický podpis</a:t>
            </a:r>
          </a:p>
        </p:txBody>
      </p:sp>
      <p:sp>
        <p:nvSpPr>
          <p:cNvPr id="3" name="Zástupný symbol pro obsah 2"/>
          <p:cNvSpPr>
            <a:spLocks noGrp="true"/>
          </p:cNvSpPr>
          <p:nvPr>
            <p:ph idx="1"/>
          </p:nvPr>
        </p:nvSpPr>
        <p:spPr/>
        <p:txBody>
          <a:bodyPr/>
          <a:lstStyle/>
          <a:p>
            <a:r>
              <a:rPr lang="cs-CZ" dirty="false"/>
              <a:t>Elektronický podpis pro účely MPSV = kvalifikovaný certifikát</a:t>
            </a:r>
          </a:p>
          <a:p>
            <a:r>
              <a:rPr lang="cs-CZ" dirty="false"/>
              <a:t>Platnost 1 rok</a:t>
            </a:r>
          </a:p>
          <a:p>
            <a:r>
              <a:rPr lang="cs-CZ" dirty="false"/>
              <a:t>Poskytovatelé:</a:t>
            </a:r>
          </a:p>
          <a:p>
            <a:pPr lvl="1"/>
            <a:r>
              <a:rPr lang="cs-CZ" dirty="false" err="true"/>
              <a:t>PostSignum</a:t>
            </a:r>
            <a:r>
              <a:rPr lang="cs-CZ" dirty="false"/>
              <a:t> České pošty (Czech Point)</a:t>
            </a:r>
          </a:p>
          <a:p>
            <a:pPr lvl="1"/>
            <a:r>
              <a:rPr lang="cs-CZ" dirty="false"/>
              <a:t>První certifikační autorita</a:t>
            </a:r>
          </a:p>
          <a:p>
            <a:pPr lvl="1"/>
            <a:r>
              <a:rPr lang="cs-CZ" dirty="false" err="true"/>
              <a:t>eIdentity</a:t>
            </a:r>
            <a:endParaRPr lang="cs-CZ"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59</a:t>
            </a:fld>
            <a:endParaRPr lang="cs-CZ" dirty="false"/>
          </a:p>
        </p:txBody>
      </p:sp>
      <p:pic>
        <p:nvPicPr>
          <p:cNvPr id="6" name="Grafický objekt 5" descr="Podpis se souvislou výplní">
            <a:extLst>
              <a:ext uri="{FF2B5EF4-FFF2-40B4-BE49-F238E27FC236}">
                <a16:creationId xmlns:a16="http://schemas.microsoft.com/office/drawing/2014/main" id="{CE7C62B6-D224-D221-26F3-C83773F90A46}"/>
              </a:ext>
            </a:extLst>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20272" y="4797152"/>
            <a:ext cx="914400" cy="914400"/>
          </a:xfrm>
          <a:prstGeom prst="rect">
            <a:avLst/>
          </a:prstGeom>
        </p:spPr>
      </p:pic>
    </p:spTree>
    <p:extLst>
      <p:ext uri="{BB962C8B-B14F-4D97-AF65-F5344CB8AC3E}">
        <p14:creationId xmlns:p14="http://schemas.microsoft.com/office/powerpoint/2010/main" val="1874705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51C857-A435-81DB-311E-90C4FA64360F}"/>
              </a:ext>
            </a:extLst>
          </p:cNvPr>
          <p:cNvSpPr>
            <a:spLocks noGrp="true"/>
          </p:cNvSpPr>
          <p:nvPr>
            <p:ph type="title"/>
          </p:nvPr>
        </p:nvSpPr>
        <p:spPr/>
        <p:txBody>
          <a:bodyPr/>
          <a:lstStyle/>
          <a:p>
            <a:r>
              <a:rPr lang="pl-PL" dirty="false"/>
              <a:t>Představení výzVY</a:t>
            </a:r>
            <a:endParaRPr lang="cs-CZ" dirty="false"/>
          </a:p>
        </p:txBody>
      </p:sp>
      <p:sp>
        <p:nvSpPr>
          <p:cNvPr id="3" name="Zástupný obsah 2">
            <a:extLst>
              <a:ext uri="{FF2B5EF4-FFF2-40B4-BE49-F238E27FC236}">
                <a16:creationId xmlns:a16="http://schemas.microsoft.com/office/drawing/2014/main" id="{465F6BA3-F032-628E-E0B6-916E326C8230}"/>
              </a:ext>
            </a:extLst>
          </p:cNvPr>
          <p:cNvSpPr>
            <a:spLocks noGrp="true"/>
          </p:cNvSpPr>
          <p:nvPr>
            <p:ph idx="1"/>
          </p:nvPr>
        </p:nvSpPr>
        <p:spPr>
          <a:xfrm>
            <a:off x="540000" y="1800000"/>
            <a:ext cx="8064000" cy="4716000"/>
          </a:xfrm>
        </p:spPr>
        <p:txBody>
          <a:bodyPr/>
          <a:lstStyle/>
          <a:p>
            <a:pPr marL="0" indent="0">
              <a:buNone/>
            </a:pPr>
            <a:r>
              <a:rPr lang="cs-CZ" b="true" dirty="false"/>
              <a:t>Povolené místo realizace</a:t>
            </a:r>
            <a:r>
              <a:rPr lang="cs-CZ" dirty="false"/>
              <a:t>:</a:t>
            </a:r>
          </a:p>
          <a:p>
            <a:r>
              <a:rPr lang="cs-CZ" dirty="false"/>
              <a:t>Na základě analýzy řídícího orgánu bylo vybráno 87 obcí s rozšířenou působností (dále jen „ORP“).</a:t>
            </a:r>
          </a:p>
          <a:p>
            <a:r>
              <a:rPr lang="cs-CZ" dirty="false"/>
              <a:t>Analýza ŘO se skládá ze dvou podmínek:</a:t>
            </a:r>
          </a:p>
          <a:p>
            <a:pPr lvl="1"/>
            <a:r>
              <a:rPr lang="cs-CZ" dirty="false"/>
              <a:t>Míra účasti dětí mladších 3 let v zařízeních péče o děti nepřesahuje 9, 8 %.</a:t>
            </a:r>
          </a:p>
          <a:p>
            <a:pPr lvl="1"/>
            <a:r>
              <a:rPr lang="cs-CZ" dirty="false"/>
              <a:t>Naplněnost mateřských škol je vyšší než 80%.</a:t>
            </a:r>
          </a:p>
          <a:p>
            <a:pPr lvl="1"/>
            <a:endParaRPr lang="cs-CZ" dirty="false"/>
          </a:p>
          <a:p>
            <a:r>
              <a:rPr lang="cs-CZ" dirty="false"/>
              <a:t>Bližší informace a přehled podpořených ORP naleznete v příloze č. 2 nebo příloze č. 5 této výzvy</a:t>
            </a:r>
          </a:p>
          <a:p>
            <a:pPr lvl="1"/>
            <a:endParaRPr lang="cs-CZ" dirty="false"/>
          </a:p>
        </p:txBody>
      </p:sp>
      <p:sp>
        <p:nvSpPr>
          <p:cNvPr id="4" name="Zástupný symbol pro číslo snímku 3">
            <a:extLst>
              <a:ext uri="{FF2B5EF4-FFF2-40B4-BE49-F238E27FC236}">
                <a16:creationId xmlns:a16="http://schemas.microsoft.com/office/drawing/2014/main" id="{0539F4D9-660E-B4CF-B178-9613395CBB38}"/>
              </a:ext>
            </a:extLst>
          </p:cNvPr>
          <p:cNvSpPr>
            <a:spLocks noGrp="true"/>
          </p:cNvSpPr>
          <p:nvPr>
            <p:ph type="sldNum" sz="quarter" idx="12"/>
          </p:nvPr>
        </p:nvSpPr>
        <p:spPr/>
        <p:txBody>
          <a:bodyPr/>
          <a:lstStyle/>
          <a:p>
            <a:fld id="{479BF083-4774-43B1-9AB0-5CC1AC5DD8EE}" type="slidenum">
              <a:rPr lang="cs-CZ" smtClean="false"/>
              <a:pPr/>
              <a:t>6</a:t>
            </a:fld>
            <a:endParaRPr lang="cs-CZ" dirty="false"/>
          </a:p>
        </p:txBody>
      </p:sp>
    </p:spTree>
    <p:extLst>
      <p:ext uri="{BB962C8B-B14F-4D97-AF65-F5344CB8AC3E}">
        <p14:creationId xmlns:p14="http://schemas.microsoft.com/office/powerpoint/2010/main" val="12480569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Elektronický podpis</a:t>
            </a:r>
          </a:p>
        </p:txBody>
      </p:sp>
      <p:sp>
        <p:nvSpPr>
          <p:cNvPr id="3" name="Zástupný symbol pro obsah 2"/>
          <p:cNvSpPr>
            <a:spLocks noGrp="true"/>
          </p:cNvSpPr>
          <p:nvPr>
            <p:ph idx="1"/>
          </p:nvPr>
        </p:nvSpPr>
        <p:spPr>
          <a:xfrm>
            <a:off x="540000" y="1654024"/>
            <a:ext cx="8064000" cy="4320000"/>
          </a:xfrm>
        </p:spPr>
        <p:txBody>
          <a:bodyPr/>
          <a:lstStyle/>
          <a:p>
            <a:r>
              <a:rPr lang="cs-CZ" dirty="false"/>
              <a:t>Co mám požadovat?</a:t>
            </a:r>
          </a:p>
          <a:p>
            <a:pPr lvl="1"/>
            <a:r>
              <a:rPr lang="cs-CZ" dirty="false"/>
              <a:t>Kvalifikovaný osobní certifikát:</a:t>
            </a:r>
          </a:p>
          <a:p>
            <a:pPr lvl="2"/>
            <a:r>
              <a:rPr lang="cs-CZ" dirty="false"/>
              <a:t>Slouží zejména pro komunikaci se státní správou.</a:t>
            </a:r>
          </a:p>
          <a:p>
            <a:pPr lvl="1"/>
            <a:r>
              <a:rPr lang="cs-CZ" dirty="false"/>
              <a:t>Identifikátor klienta MPSV:</a:t>
            </a:r>
          </a:p>
          <a:p>
            <a:pPr lvl="2"/>
            <a:r>
              <a:rPr lang="cs-CZ" dirty="false"/>
              <a:t>Jedná se o číslo přidělované MPSV, které jednoznačně identifikuje osobu.</a:t>
            </a:r>
          </a:p>
          <a:p>
            <a:pPr lvl="1"/>
            <a:r>
              <a:rPr lang="cs-CZ" dirty="false"/>
              <a:t>Zveřejnění certifikátu:</a:t>
            </a:r>
          </a:p>
          <a:p>
            <a:pPr lvl="2"/>
            <a:r>
              <a:rPr lang="cs-CZ" dirty="false"/>
              <a:t>Veřejná část certifikátu bude přístupná uživatelům ke stažení ze stránek </a:t>
            </a:r>
            <a:r>
              <a:rPr lang="cs-CZ" dirty="false" err="true"/>
              <a:t>PostSignum</a:t>
            </a:r>
            <a:r>
              <a:rPr lang="cs-CZ" dirty="false"/>
              <a:t>, např. z důvodu ověření.</a:t>
            </a:r>
          </a:p>
          <a:p>
            <a:pPr lvl="1"/>
            <a:r>
              <a:rPr lang="cs-CZ" dirty="false"/>
              <a:t>Uzavření na dobu neurčitou:</a:t>
            </a:r>
          </a:p>
          <a:p>
            <a:pPr lvl="2"/>
            <a:r>
              <a:rPr lang="cs-CZ" dirty="false"/>
              <a:t>Certifikát bude třeba i při komunikaci s MPSV z pozice příjemce dotace.</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60</a:t>
            </a:fld>
            <a:endParaRPr lang="cs-CZ" dirty="false"/>
          </a:p>
        </p:txBody>
      </p:sp>
      <p:pic>
        <p:nvPicPr>
          <p:cNvPr id="5" name="Grafický objekt 4" descr="Podpis se souvislou výplní">
            <a:extLst>
              <a:ext uri="{FF2B5EF4-FFF2-40B4-BE49-F238E27FC236}">
                <a16:creationId xmlns:a16="http://schemas.microsoft.com/office/drawing/2014/main" id="{314CDE3F-D1D4-C2E3-330F-FD20D5D8EBF3}"/>
              </a:ext>
            </a:extLst>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64795" y="1412776"/>
            <a:ext cx="914400" cy="914400"/>
          </a:xfrm>
          <a:prstGeom prst="rect">
            <a:avLst/>
          </a:prstGeom>
        </p:spPr>
      </p:pic>
    </p:spTree>
    <p:extLst>
      <p:ext uri="{BB962C8B-B14F-4D97-AF65-F5344CB8AC3E}">
        <p14:creationId xmlns:p14="http://schemas.microsoft.com/office/powerpoint/2010/main" val="16288911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807D72-96AC-4283-8957-9584251641FE}"/>
              </a:ext>
            </a:extLst>
          </p:cNvPr>
          <p:cNvSpPr>
            <a:spLocks noGrp="true"/>
          </p:cNvSpPr>
          <p:nvPr>
            <p:ph type="title"/>
          </p:nvPr>
        </p:nvSpPr>
        <p:spPr/>
        <p:txBody>
          <a:bodyPr/>
          <a:lstStyle/>
          <a:p>
            <a:pPr algn="ctr"/>
            <a:r>
              <a:rPr lang="cs-CZ" sz="2800" dirty="false"/>
              <a:t>Plná moc</a:t>
            </a:r>
          </a:p>
        </p:txBody>
      </p:sp>
      <p:sp>
        <p:nvSpPr>
          <p:cNvPr id="3" name="Zástupný obsah 2">
            <a:extLst>
              <a:ext uri="{FF2B5EF4-FFF2-40B4-BE49-F238E27FC236}">
                <a16:creationId xmlns:a16="http://schemas.microsoft.com/office/drawing/2014/main" id="{926D8094-B568-43AC-9CB8-EFF1F17753E4}"/>
              </a:ext>
            </a:extLst>
          </p:cNvPr>
          <p:cNvSpPr>
            <a:spLocks noGrp="true"/>
          </p:cNvSpPr>
          <p:nvPr>
            <p:ph idx="1"/>
          </p:nvPr>
        </p:nvSpPr>
        <p:spPr>
          <a:xfrm>
            <a:off x="251520" y="1340768"/>
            <a:ext cx="8064000" cy="4320000"/>
          </a:xfrm>
        </p:spPr>
        <p:txBody>
          <a:bodyPr/>
          <a:lstStyle/>
          <a:p>
            <a:pPr marL="0" indent="0">
              <a:buNone/>
            </a:pPr>
            <a:r>
              <a:rPr lang="cs-CZ" sz="2800" dirty="false"/>
              <a:t>Podepisovat žádost může i </a:t>
            </a:r>
            <a:r>
              <a:rPr lang="cs-CZ" sz="2800" b="true" dirty="false"/>
              <a:t>zplnomocněná osoba</a:t>
            </a:r>
            <a:r>
              <a:rPr lang="cs-CZ" sz="2800" dirty="false"/>
              <a:t>:</a:t>
            </a:r>
          </a:p>
          <a:p>
            <a:pPr marL="342900" lvl="0" indent="-342900" algn="just">
              <a:lnSpc>
                <a:spcPct val="107000"/>
              </a:lnSpc>
              <a:spcAft>
                <a:spcPts val="1100"/>
              </a:spcAft>
              <a:buClr>
                <a:srgbClr val="063767"/>
              </a:buClr>
              <a:buFont typeface="Symbol" panose="05050102010706020507" pitchFamily="18" charset="2"/>
              <a:buChar char=""/>
            </a:pPr>
            <a:r>
              <a:rPr lang="cs-CZ" sz="1400" b="true" dirty="false">
                <a:effectLst/>
                <a:latin typeface="Arial" panose="020B0604020202020204" pitchFamily="34" charset="0"/>
                <a:ea typeface="Arial" panose="020B0604020202020204" pitchFamily="34" charset="0"/>
                <a:cs typeface="Times New Roman" panose="02020603050405020304" pitchFamily="18" charset="0"/>
              </a:rPr>
              <a:t>elektronická plná moc </a:t>
            </a:r>
            <a:r>
              <a:rPr lang="cs-CZ" sz="1400" dirty="false">
                <a:effectLst/>
                <a:latin typeface="Arial" panose="020B0604020202020204" pitchFamily="34" charset="0"/>
                <a:ea typeface="Arial" panose="020B0604020202020204" pitchFamily="34" charset="0"/>
                <a:cs typeface="Times New Roman" panose="02020603050405020304" pitchFamily="18" charset="0"/>
              </a:rPr>
              <a:t>– zmocnitel podepíše plnou moc přímo v aplikaci IS KP21+ a zmocněnec, který je na základě plné moci zmocněn k nějakému úkonu, přímo v IS KP21+ potvrdí svým elektronickým podpisem přijetí této plné moci. Podpisy se připojují k souboru, který je třeba vložit do IS KP21+ na záznamu plné moci;</a:t>
            </a:r>
            <a:endParaRPr lang="cs-CZ" sz="1400" dirty="false">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100"/>
              </a:spcAft>
              <a:buClr>
                <a:srgbClr val="063767"/>
              </a:buClr>
              <a:buFont typeface="Symbol" panose="05050102010706020507" pitchFamily="18" charset="2"/>
              <a:buChar char=""/>
            </a:pPr>
            <a:r>
              <a:rPr lang="cs-CZ" sz="1400" b="true" dirty="false">
                <a:effectLst/>
                <a:latin typeface="Arial" panose="020B0604020202020204" pitchFamily="34" charset="0"/>
                <a:ea typeface="Arial" panose="020B0604020202020204" pitchFamily="34" charset="0"/>
                <a:cs typeface="Times New Roman" panose="02020603050405020304" pitchFamily="18" charset="0"/>
              </a:rPr>
              <a:t>úředně/notářsky ověřená papírová plná moc </a:t>
            </a:r>
            <a:r>
              <a:rPr lang="cs-CZ" sz="1400" dirty="false">
                <a:effectLst/>
                <a:latin typeface="Arial" panose="020B0604020202020204" pitchFamily="34" charset="0"/>
                <a:ea typeface="Arial" panose="020B0604020202020204" pitchFamily="34" charset="0"/>
                <a:cs typeface="Times New Roman" panose="02020603050405020304" pitchFamily="18" charset="0"/>
              </a:rPr>
              <a:t>– plnou moc v listinné podobě s úředně/notářsky ověřeným podpisem zmocnitele žadatel naskenuje a vloží k záznamu plné moci v IS KP21+. V IS KP21+ zmocněnec potvrdí připojením svého elektronického podpisu k vloženému dokumentu správnost a přijetí této plné moci. Žadatel musí originál papírové plné moci archivovat a na vyžádání jej ŘO poskytnout. Papírovou plnou mocí může být také vnitřní dokument organizace, ze kterého vyplývá, že organizaci je oprávněn zastupovat např. řídicí pracovník na určité pozici (ze strany zmocnitele postačuje podpis na listině, soubor vložený do IS KP21+ podepisuje elektronicky zmocněnec). ŘO vyžaduje autorizovanou konverzi vnitřního dokumentu organizace do podoby souboru, který se přikládá k záznamu plné moci. Záznam plné moci v IS KP21+ podepisuje elektronicky pouze zmocněnec.</a:t>
            </a:r>
            <a:endParaRPr lang="cs-CZ" sz="1400" dirty="false">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cs-CZ" dirty="false"/>
          </a:p>
        </p:txBody>
      </p:sp>
      <p:sp>
        <p:nvSpPr>
          <p:cNvPr id="4" name="Zástupný symbol pro číslo snímku 3">
            <a:extLst>
              <a:ext uri="{FF2B5EF4-FFF2-40B4-BE49-F238E27FC236}">
                <a16:creationId xmlns:a16="http://schemas.microsoft.com/office/drawing/2014/main" id="{4A2FB4B5-3119-4167-A27E-8FA2311E3668}"/>
              </a:ext>
            </a:extLst>
          </p:cNvPr>
          <p:cNvSpPr>
            <a:spLocks noGrp="true"/>
          </p:cNvSpPr>
          <p:nvPr>
            <p:ph type="sldNum" sz="quarter" idx="12"/>
          </p:nvPr>
        </p:nvSpPr>
        <p:spPr/>
        <p:txBody>
          <a:bodyPr/>
          <a:lstStyle/>
          <a:p>
            <a:fld id="{479BF083-4774-43B1-9AB0-5CC1AC5DD8EE}" type="slidenum">
              <a:rPr lang="cs-CZ" smtClean="false"/>
              <a:pPr/>
              <a:t>61</a:t>
            </a:fld>
            <a:endParaRPr lang="cs-CZ" dirty="false"/>
          </a:p>
        </p:txBody>
      </p:sp>
      <p:pic>
        <p:nvPicPr>
          <p:cNvPr id="6" name="Grafický objekt 5" descr="Smlouva se souvislou výplní">
            <a:extLst>
              <a:ext uri="{FF2B5EF4-FFF2-40B4-BE49-F238E27FC236}">
                <a16:creationId xmlns:a16="http://schemas.microsoft.com/office/drawing/2014/main" id="{AF72BD5D-F020-C810-56D8-8F8B214A63E4}"/>
              </a:ext>
            </a:extLst>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83075" y="1221640"/>
            <a:ext cx="914400" cy="914400"/>
          </a:xfrm>
          <a:prstGeom prst="rect">
            <a:avLst/>
          </a:prstGeom>
        </p:spPr>
      </p:pic>
    </p:spTree>
    <p:extLst>
      <p:ext uri="{BB962C8B-B14F-4D97-AF65-F5344CB8AC3E}">
        <p14:creationId xmlns:p14="http://schemas.microsoft.com/office/powerpoint/2010/main" val="5907671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807D72-96AC-4283-8957-9584251641FE}"/>
              </a:ext>
            </a:extLst>
          </p:cNvPr>
          <p:cNvSpPr>
            <a:spLocks noGrp="true"/>
          </p:cNvSpPr>
          <p:nvPr>
            <p:ph type="title"/>
          </p:nvPr>
        </p:nvSpPr>
        <p:spPr/>
        <p:txBody>
          <a:bodyPr/>
          <a:lstStyle/>
          <a:p>
            <a:pPr algn="ctr"/>
            <a:r>
              <a:rPr lang="cs-CZ" sz="2800" dirty="false"/>
              <a:t>Plná moc – nejčastější chyby</a:t>
            </a:r>
          </a:p>
        </p:txBody>
      </p:sp>
      <p:pic>
        <p:nvPicPr>
          <p:cNvPr id="6" name="Zástupný obsah 5">
            <a:extLst>
              <a:ext uri="{FF2B5EF4-FFF2-40B4-BE49-F238E27FC236}">
                <a16:creationId xmlns:a16="http://schemas.microsoft.com/office/drawing/2014/main" id="{410B0BC7-0D24-422B-5368-A43C2C403DF7}"/>
              </a:ext>
            </a:extLst>
          </p:cNvPr>
          <p:cNvPicPr>
            <a:picLocks noGrp="true" noChangeAspect="true"/>
          </p:cNvPicPr>
          <p:nvPr>
            <p:ph idx="1"/>
          </p:nvPr>
        </p:nvPicPr>
        <p:blipFill>
          <a:blip r:embed="rId2"/>
          <a:stretch>
            <a:fillRect/>
          </a:stretch>
        </p:blipFill>
        <p:spPr>
          <a:xfrm>
            <a:off x="24743" y="1772816"/>
            <a:ext cx="9008607" cy="3960440"/>
          </a:xfrm>
        </p:spPr>
      </p:pic>
      <p:sp>
        <p:nvSpPr>
          <p:cNvPr id="4" name="Zástupný symbol pro číslo snímku 3">
            <a:extLst>
              <a:ext uri="{FF2B5EF4-FFF2-40B4-BE49-F238E27FC236}">
                <a16:creationId xmlns:a16="http://schemas.microsoft.com/office/drawing/2014/main" id="{4A2FB4B5-3119-4167-A27E-8FA2311E3668}"/>
              </a:ext>
            </a:extLst>
          </p:cNvPr>
          <p:cNvSpPr>
            <a:spLocks noGrp="true"/>
          </p:cNvSpPr>
          <p:nvPr>
            <p:ph type="sldNum" sz="quarter" idx="12"/>
          </p:nvPr>
        </p:nvSpPr>
        <p:spPr/>
        <p:txBody>
          <a:bodyPr/>
          <a:lstStyle/>
          <a:p>
            <a:fld id="{479BF083-4774-43B1-9AB0-5CC1AC5DD8EE}" type="slidenum">
              <a:rPr lang="cs-CZ" smtClean="false"/>
              <a:pPr/>
              <a:t>62</a:t>
            </a:fld>
            <a:endParaRPr lang="cs-CZ" dirty="false"/>
          </a:p>
        </p:txBody>
      </p:sp>
    </p:spTree>
    <p:extLst>
      <p:ext uri="{BB962C8B-B14F-4D97-AF65-F5344CB8AC3E}">
        <p14:creationId xmlns:p14="http://schemas.microsoft.com/office/powerpoint/2010/main" val="37493903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807D72-96AC-4283-8957-9584251641FE}"/>
              </a:ext>
            </a:extLst>
          </p:cNvPr>
          <p:cNvSpPr>
            <a:spLocks noGrp="true"/>
          </p:cNvSpPr>
          <p:nvPr>
            <p:ph type="title"/>
          </p:nvPr>
        </p:nvSpPr>
        <p:spPr>
          <a:xfrm>
            <a:off x="0" y="0"/>
            <a:ext cx="9144000" cy="1080000"/>
          </a:xfrm>
        </p:spPr>
        <p:txBody>
          <a:bodyPr/>
          <a:lstStyle/>
          <a:p>
            <a:pPr algn="ctr"/>
            <a:r>
              <a:rPr lang="cs-CZ" sz="2800" dirty="false"/>
              <a:t>Monitorovací Indikátory</a:t>
            </a:r>
            <a:br>
              <a:rPr lang="cs-CZ" sz="2800" dirty="false"/>
            </a:br>
            <a:r>
              <a:rPr lang="cs-CZ" sz="2800" dirty="false"/>
              <a:t>v žádosti o podporu</a:t>
            </a:r>
          </a:p>
        </p:txBody>
      </p:sp>
      <p:sp>
        <p:nvSpPr>
          <p:cNvPr id="4" name="Zástupný symbol pro číslo snímku 3">
            <a:extLst>
              <a:ext uri="{FF2B5EF4-FFF2-40B4-BE49-F238E27FC236}">
                <a16:creationId xmlns:a16="http://schemas.microsoft.com/office/drawing/2014/main" id="{4A2FB4B5-3119-4167-A27E-8FA2311E3668}"/>
              </a:ext>
            </a:extLst>
          </p:cNvPr>
          <p:cNvSpPr>
            <a:spLocks noGrp="true"/>
          </p:cNvSpPr>
          <p:nvPr>
            <p:ph type="sldNum" sz="quarter" idx="12"/>
          </p:nvPr>
        </p:nvSpPr>
        <p:spPr/>
        <p:txBody>
          <a:bodyPr/>
          <a:lstStyle/>
          <a:p>
            <a:fld id="{479BF083-4774-43B1-9AB0-5CC1AC5DD8EE}" type="slidenum">
              <a:rPr lang="cs-CZ" smtClean="false"/>
              <a:pPr/>
              <a:t>63</a:t>
            </a:fld>
            <a:endParaRPr lang="cs-CZ" dirty="false"/>
          </a:p>
        </p:txBody>
      </p:sp>
      <p:sp>
        <p:nvSpPr>
          <p:cNvPr id="5" name="Zástupný obsah 4">
            <a:extLst>
              <a:ext uri="{FF2B5EF4-FFF2-40B4-BE49-F238E27FC236}">
                <a16:creationId xmlns:a16="http://schemas.microsoft.com/office/drawing/2014/main" id="{367593BC-710A-87AC-1FC3-0E4C70BBFDDA}"/>
              </a:ext>
            </a:extLst>
          </p:cNvPr>
          <p:cNvSpPr>
            <a:spLocks noGrp="true"/>
          </p:cNvSpPr>
          <p:nvPr>
            <p:ph idx="1"/>
          </p:nvPr>
        </p:nvSpPr>
        <p:spPr/>
        <p:txBody>
          <a:bodyPr/>
          <a:lstStyle/>
          <a:p>
            <a:pPr algn="just">
              <a:lnSpc>
                <a:spcPct val="115000"/>
              </a:lnSpc>
              <a:spcAft>
                <a:spcPts val="1000"/>
              </a:spcAft>
            </a:pPr>
            <a:r>
              <a:rPr lang="cs-CZ" sz="1800" b="true" dirty="false">
                <a:effectLst/>
                <a:latin typeface="Calibri" panose="020F0502020204030204" pitchFamily="34" charset="0"/>
                <a:ea typeface="Calibri" panose="020F0502020204030204" pitchFamily="34" charset="0"/>
                <a:cs typeface="Calibri" panose="020F0502020204030204" pitchFamily="34" charset="0"/>
              </a:rPr>
              <a:t>500 010 </a:t>
            </a:r>
            <a:r>
              <a:rPr lang="pt-BR" sz="1800" b="true" dirty="false">
                <a:effectLst/>
                <a:latin typeface="Calibri" panose="020F0502020204030204" pitchFamily="34" charset="0"/>
                <a:ea typeface="Calibri" panose="020F0502020204030204" pitchFamily="34" charset="0"/>
                <a:cs typeface="Calibri" panose="020F0502020204030204" pitchFamily="34" charset="0"/>
              </a:rPr>
              <a:t>Kapacita podporovaných zařízení péče o děti</a:t>
            </a:r>
            <a:r>
              <a:rPr lang="cs-CZ" sz="1800" dirty="false">
                <a:effectLst/>
                <a:latin typeface="Calibri" panose="020F0502020204030204" pitchFamily="34" charset="0"/>
                <a:ea typeface="Calibri" panose="020F0502020204030204" pitchFamily="34" charset="0"/>
                <a:cs typeface="Calibri" panose="020F0502020204030204" pitchFamily="34" charset="0"/>
              </a:rPr>
              <a:t>, </a:t>
            </a:r>
          </a:p>
          <a:p>
            <a:pPr algn="just">
              <a:lnSpc>
                <a:spcPct val="115000"/>
              </a:lnSpc>
              <a:spcAft>
                <a:spcPts val="1000"/>
              </a:spcAft>
            </a:pPr>
            <a:r>
              <a:rPr lang="cs-CZ" sz="1800" b="true" dirty="false">
                <a:effectLst/>
                <a:latin typeface="Calibri" panose="020F0502020204030204" pitchFamily="34" charset="0"/>
                <a:ea typeface="Calibri" panose="020F0502020204030204" pitchFamily="34" charset="0"/>
                <a:cs typeface="Calibri" panose="020F0502020204030204" pitchFamily="34" charset="0"/>
              </a:rPr>
              <a:t>600 000 Celkový počet účastníků                                     </a:t>
            </a:r>
            <a:r>
              <a:rPr lang="cs-CZ" sz="1800" dirty="false">
                <a:effectLst/>
                <a:latin typeface="Calibri" panose="020F0502020204030204" pitchFamily="34" charset="0"/>
                <a:ea typeface="Calibri" panose="020F0502020204030204" pitchFamily="34" charset="0"/>
                <a:cs typeface="Calibri" panose="020F0502020204030204" pitchFamily="34" charset="0"/>
              </a:rPr>
              <a:t>minimálně ve výši kapacity</a:t>
            </a:r>
          </a:p>
          <a:p>
            <a:pPr algn="just">
              <a:lnSpc>
                <a:spcPct val="115000"/>
              </a:lnSpc>
              <a:spcAft>
                <a:spcPts val="1000"/>
              </a:spcAft>
            </a:pPr>
            <a:r>
              <a:rPr lang="cs-CZ" sz="1800" b="true" dirty="false">
                <a:effectLst/>
                <a:latin typeface="Calibri" panose="020F0502020204030204" pitchFamily="34" charset="0"/>
                <a:ea typeface="Calibri" panose="020F0502020204030204" pitchFamily="34" charset="0"/>
                <a:cs typeface="Calibri" panose="020F0502020204030204" pitchFamily="34" charset="0"/>
              </a:rPr>
              <a:t>501 100 Počet osob využívajících zařízení péče o děti předškolního věku</a:t>
            </a: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false">
                <a:effectLst/>
                <a:latin typeface="Calibri" panose="020F0502020204030204" pitchFamily="34" charset="0"/>
                <a:ea typeface="Calibri" panose="020F0502020204030204" pitchFamily="34" charset="0"/>
                <a:cs typeface="Calibri" panose="020F0502020204030204" pitchFamily="34" charset="0"/>
              </a:rPr>
              <a:t>501 202, 679 001, 101 060 – nepovinná hodnota (může být „0“)</a:t>
            </a: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false">
                <a:effectLst/>
                <a:latin typeface="Calibri" panose="020F0502020204030204" pitchFamily="34" charset="0"/>
                <a:ea typeface="Calibri" panose="020F0502020204030204" pitchFamily="34" charset="0"/>
                <a:cs typeface="Calibri" panose="020F0502020204030204" pitchFamily="34" charset="0"/>
              </a:rPr>
              <a:t>Všechny MI – </a:t>
            </a:r>
            <a:r>
              <a:rPr lang="cs-CZ" sz="1800" b="true" dirty="false">
                <a:effectLst/>
                <a:latin typeface="Calibri" panose="020F0502020204030204" pitchFamily="34" charset="0"/>
                <a:ea typeface="Calibri" panose="020F0502020204030204" pitchFamily="34" charset="0"/>
                <a:cs typeface="Calibri" panose="020F0502020204030204" pitchFamily="34" charset="0"/>
              </a:rPr>
              <a:t>datum dosažení cílové hodnoty </a:t>
            </a:r>
            <a:r>
              <a:rPr lang="cs-CZ" sz="1800" dirty="false">
                <a:effectLst/>
                <a:latin typeface="Calibri" panose="020F0502020204030204" pitchFamily="34" charset="0"/>
                <a:ea typeface="Calibri" panose="020F0502020204030204" pitchFamily="34" charset="0"/>
                <a:cs typeface="Calibri" panose="020F0502020204030204" pitchFamily="34" charset="0"/>
              </a:rPr>
              <a:t>(konec projektu)</a:t>
            </a: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a:p>
            <a:r>
              <a:rPr lang="cs-CZ" sz="1800" dirty="false">
                <a:effectLst/>
                <a:latin typeface="Calibri" panose="020F0502020204030204" pitchFamily="34" charset="0"/>
                <a:ea typeface="Calibri" panose="020F0502020204030204" pitchFamily="34" charset="0"/>
              </a:rPr>
              <a:t>Všechny MI – </a:t>
            </a:r>
            <a:r>
              <a:rPr lang="cs-CZ" sz="1800" b="true" dirty="false">
                <a:effectLst/>
                <a:latin typeface="Calibri" panose="020F0502020204030204" pitchFamily="34" charset="0"/>
                <a:ea typeface="Calibri" panose="020F0502020204030204" pitchFamily="34" charset="0"/>
              </a:rPr>
              <a:t>popis</a:t>
            </a:r>
            <a:r>
              <a:rPr lang="cs-CZ" sz="1800" dirty="false">
                <a:effectLst/>
                <a:latin typeface="Calibri" panose="020F0502020204030204" pitchFamily="34" charset="0"/>
                <a:ea typeface="Calibri" panose="020F0502020204030204" pitchFamily="34" charset="0"/>
              </a:rPr>
              <a:t> (nesmí být – nesledujeme X nerelevantní) – např. doplnit:  </a:t>
            </a:r>
            <a:r>
              <a:rPr lang="cs-CZ" sz="1800" i="true" dirty="false">
                <a:effectLst/>
                <a:latin typeface="Calibri" panose="020F0502020204030204" pitchFamily="34" charset="0"/>
                <a:ea typeface="Calibri" panose="020F0502020204030204" pitchFamily="34" charset="0"/>
              </a:rPr>
              <a:t>Hodnota indikátoru nyní nelze stanovit, budeme sledovat v průběhu projektu</a:t>
            </a:r>
            <a:r>
              <a:rPr lang="cs-CZ" sz="1800" dirty="false">
                <a:effectLst/>
                <a:latin typeface="Calibri" panose="020F0502020204030204" pitchFamily="34" charset="0"/>
                <a:ea typeface="Calibri" panose="020F0502020204030204" pitchFamily="34" charset="0"/>
              </a:rPr>
              <a:t>.</a:t>
            </a:r>
          </a:p>
          <a:p>
            <a:pPr marL="0" indent="0">
              <a:buNone/>
            </a:pPr>
            <a:endParaRPr lang="cs-CZ" sz="1800" dirty="false">
              <a:latin typeface="Calibri" panose="020F0502020204030204" pitchFamily="34" charset="0"/>
            </a:endParaRPr>
          </a:p>
          <a:p>
            <a:pPr marL="0" indent="0">
              <a:buNone/>
            </a:pPr>
            <a:r>
              <a:rPr lang="cs-CZ" sz="1800" dirty="false">
                <a:latin typeface="Calibri" panose="020F0502020204030204" pitchFamily="34" charset="0"/>
              </a:rPr>
              <a:t>Případná úprava je možná před vystavením právního aktu.</a:t>
            </a:r>
          </a:p>
        </p:txBody>
      </p:sp>
      <p:cxnSp>
        <p:nvCxnSpPr>
          <p:cNvPr id="9" name="Přímá spojnice 8">
            <a:extLst>
              <a:ext uri="{FF2B5EF4-FFF2-40B4-BE49-F238E27FC236}">
                <a16:creationId xmlns:a16="http://schemas.microsoft.com/office/drawing/2014/main" id="{345F59B5-906C-0801-5787-5758CA53C88B}"/>
              </a:ext>
            </a:extLst>
          </p:cNvPr>
          <p:cNvCxnSpPr>
            <a:cxnSpLocks/>
          </p:cNvCxnSpPr>
          <p:nvPr/>
        </p:nvCxnSpPr>
        <p:spPr>
          <a:xfrm>
            <a:off x="4932040" y="2483752"/>
            <a:ext cx="7953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Přímá spojnice 12">
            <a:extLst>
              <a:ext uri="{FF2B5EF4-FFF2-40B4-BE49-F238E27FC236}">
                <a16:creationId xmlns:a16="http://schemas.microsoft.com/office/drawing/2014/main" id="{64768F85-94F2-E8EB-6D6C-3C32945DE1AE}"/>
              </a:ext>
            </a:extLst>
          </p:cNvPr>
          <p:cNvCxnSpPr>
            <a:cxnSpLocks/>
          </p:cNvCxnSpPr>
          <p:nvPr/>
        </p:nvCxnSpPr>
        <p:spPr>
          <a:xfrm flipV="true">
            <a:off x="5004048" y="2483752"/>
            <a:ext cx="723388" cy="36918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90181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Podpora uživatelů ISKP21+</a:t>
            </a:r>
          </a:p>
        </p:txBody>
      </p:sp>
      <p:sp>
        <p:nvSpPr>
          <p:cNvPr id="3" name="Zástupný symbol pro obsah 2"/>
          <p:cNvSpPr>
            <a:spLocks noGrp="true"/>
          </p:cNvSpPr>
          <p:nvPr>
            <p:ph idx="1"/>
          </p:nvPr>
        </p:nvSpPr>
        <p:spPr>
          <a:xfrm>
            <a:off x="348540" y="1700808"/>
            <a:ext cx="8136456" cy="4113800"/>
          </a:xfrm>
        </p:spPr>
        <p:txBody>
          <a:bodyPr>
            <a:normAutofit/>
          </a:bodyPr>
          <a:lstStyle/>
          <a:p>
            <a:r>
              <a:rPr lang="cs-CZ" sz="2000" dirty="false"/>
              <a:t>Žadatel/příjemce: </a:t>
            </a:r>
            <a:r>
              <a:rPr lang="cs-CZ" sz="2000" i="true" dirty="false">
                <a:hlinkClick r:id="rId3"/>
              </a:rPr>
              <a:t>Pokyny k vyplnění žádosti </a:t>
            </a:r>
            <a:r>
              <a:rPr lang="cs-CZ" sz="2000" dirty="false"/>
              <a:t>– pod odkazem je  </a:t>
            </a:r>
            <a:br>
              <a:rPr lang="cs-CZ" sz="2000" dirty="false"/>
            </a:br>
            <a:r>
              <a:rPr lang="cs-CZ" sz="2000" dirty="false"/>
              <a:t>k dispozici dokument s návody</a:t>
            </a:r>
          </a:p>
          <a:p>
            <a:pPr lvl="1"/>
            <a:r>
              <a:rPr lang="cs-CZ" dirty="false"/>
              <a:t>V případě technických problémů v IS KP21+ využijte komunikační nástroj, který naleznete na stránkách www.esfcr.cz. Po kliknutí na žlutý symbol "HOTLINE" zvolíte "Technická podpora uživatelům OPZ+" a můžete odeslat svůj dotaz přes tlačítko "Přidat otázku". Pro tento způsob komunikace je nutné mít registraci na portálu www.esfcr.cz.</a:t>
            </a:r>
            <a:r>
              <a:rPr lang="cs-CZ" dirty="false">
                <a:solidFill>
                  <a:srgbClr val="FF0000"/>
                </a:solidFill>
              </a:rPr>
              <a:t> </a:t>
            </a:r>
            <a:r>
              <a:rPr lang="cs-CZ" dirty="false"/>
              <a:t>(dotazy k rozpracovaným žádostem identifikovat s využitím tzv. HASH kódu, který je na záložce Identifikace operace)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64</a:t>
            </a:fld>
            <a:endParaRPr lang="cs-CZ" dirty="false"/>
          </a:p>
        </p:txBody>
      </p:sp>
    </p:spTree>
    <p:extLst>
      <p:ext uri="{BB962C8B-B14F-4D97-AF65-F5344CB8AC3E}">
        <p14:creationId xmlns:p14="http://schemas.microsoft.com/office/powerpoint/2010/main" val="32338850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9" name="Ovál 8"/>
          <p:cNvSpPr/>
          <p:nvPr/>
        </p:nvSpPr>
        <p:spPr>
          <a:xfrm>
            <a:off x="323528" y="4725144"/>
            <a:ext cx="1440160" cy="1440160"/>
          </a:xfrm>
          <a:prstGeom prst="ellipse">
            <a:avLst/>
          </a:prstGeom>
          <a:solidFill>
            <a:srgbClr val="8FC3DD"/>
          </a:solidFill>
          <a:ln>
            <a:solidFill>
              <a:srgbClr val="8FC3DD"/>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marL="0" marR="0" lvl="0" indent="0" algn="ctr" defTabSz="914400" rtl="false" eaLnBrk="true" fontAlgn="auto" latinLnBrk="false" hangingPunct="true">
              <a:lnSpc>
                <a:spcPct val="100000"/>
              </a:lnSpc>
              <a:spcBef>
                <a:spcPts val="0"/>
              </a:spcBef>
              <a:spcAft>
                <a:spcPts val="0"/>
              </a:spcAft>
              <a:buClrTx/>
              <a:buSzTx/>
              <a:buFontTx/>
              <a:buNone/>
              <a:tabLst/>
              <a:defRPr/>
            </a:pPr>
            <a:endParaRPr kumimoji="false" lang="cs-CZ" sz="1800" b="false" i="false" u="none" strike="noStrike" kern="1200" cap="none" spc="0" normalizeH="false" baseline="0" noProof="false" dirty="false">
              <a:ln>
                <a:solidFill>
                  <a:srgbClr val="4BACC6">
                    <a:lumMod val="40000"/>
                    <a:lumOff val="60000"/>
                  </a:srgbClr>
                </a:solidFill>
              </a:ln>
              <a:solidFill>
                <a:srgbClr val="4BACC6">
                  <a:lumMod val="40000"/>
                  <a:lumOff val="60000"/>
                </a:srgbClr>
              </a:solidFill>
              <a:effectLst/>
              <a:uLnTx/>
              <a:uFillTx/>
              <a:latin typeface="Calibri"/>
              <a:ea typeface="+mn-ea"/>
              <a:cs typeface="+mn-cs"/>
            </a:endParaRPr>
          </a:p>
        </p:txBody>
      </p:sp>
      <p:sp>
        <p:nvSpPr>
          <p:cNvPr id="13" name="Tětiva 12"/>
          <p:cNvSpPr/>
          <p:nvPr/>
        </p:nvSpPr>
        <p:spPr>
          <a:xfrm>
            <a:off x="8468218" y="2505290"/>
            <a:ext cx="1359858" cy="1152128"/>
          </a:xfrm>
          <a:prstGeom prst="chord">
            <a:avLst>
              <a:gd name="adj1" fmla="val 5384523"/>
              <a:gd name="adj2" fmla="val 16200000"/>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marL="0" marR="0" lvl="0" indent="0" algn="ctr" defTabSz="914400" rtl="false" eaLnBrk="true" fontAlgn="auto" latinLnBrk="false" hangingPunct="true">
              <a:lnSpc>
                <a:spcPct val="100000"/>
              </a:lnSpc>
              <a:spcBef>
                <a:spcPts val="0"/>
              </a:spcBef>
              <a:spcAft>
                <a:spcPts val="0"/>
              </a:spcAft>
              <a:buClrTx/>
              <a:buSzTx/>
              <a:buFontTx/>
              <a:buNone/>
              <a:tabLst/>
              <a:defRPr/>
            </a:pPr>
            <a:endParaRPr kumimoji="false" lang="cs-CZ" sz="1800" b="false" i="false" u="none" strike="noStrike" kern="1200" cap="none" spc="0" normalizeH="false" baseline="0" noProof="false" dirty="false">
              <a:ln>
                <a:solidFill>
                  <a:srgbClr val="4BACC6">
                    <a:lumMod val="40000"/>
                    <a:lumOff val="60000"/>
                  </a:srgbClr>
                </a:solidFill>
              </a:ln>
              <a:solidFill>
                <a:srgbClr val="4BACC6">
                  <a:lumMod val="40000"/>
                  <a:lumOff val="60000"/>
                </a:srgbClr>
              </a:solidFill>
              <a:effectLst/>
              <a:uLnTx/>
              <a:uFillTx/>
              <a:latin typeface="Calibri"/>
              <a:ea typeface="+mn-ea"/>
              <a:cs typeface="+mn-cs"/>
            </a:endParaRPr>
          </a:p>
        </p:txBody>
      </p:sp>
      <p:sp>
        <p:nvSpPr>
          <p:cNvPr id="3" name="Nadpis 2">
            <a:extLst>
              <a:ext uri="{FF2B5EF4-FFF2-40B4-BE49-F238E27FC236}">
                <a16:creationId xmlns:a16="http://schemas.microsoft.com/office/drawing/2014/main" id="{2469E1D1-79E3-4F68-9E1E-C7E366FF206D}"/>
              </a:ext>
            </a:extLst>
          </p:cNvPr>
          <p:cNvSpPr>
            <a:spLocks noGrp="true"/>
          </p:cNvSpPr>
          <p:nvPr>
            <p:ph type="ctrTitle"/>
          </p:nvPr>
        </p:nvSpPr>
        <p:spPr>
          <a:xfrm>
            <a:off x="0" y="2117090"/>
            <a:ext cx="9144000" cy="2495964"/>
          </a:xfrm>
        </p:spPr>
        <p:txBody>
          <a:bodyPr>
            <a:normAutofit fontScale="90000"/>
          </a:bodyPr>
          <a:lstStyle/>
          <a:p>
            <a:r>
              <a:rPr lang="cs-CZ" sz="4400" dirty="false">
                <a:solidFill>
                  <a:schemeClr val="tx2"/>
                </a:solidFill>
              </a:rPr>
              <a:t>Online seminář pro žadatele</a:t>
            </a:r>
            <a:br>
              <a:rPr lang="cs-CZ" dirty="false">
                <a:solidFill>
                  <a:schemeClr val="tx2"/>
                </a:solidFill>
              </a:rPr>
            </a:br>
            <a:r>
              <a:rPr lang="cs-CZ" sz="4400" b="true" dirty="false">
                <a:solidFill>
                  <a:schemeClr val="tx2"/>
                </a:solidFill>
              </a:rPr>
              <a:t>Dětské skupiny </a:t>
            </a:r>
            <a:br>
              <a:rPr lang="cs-CZ" sz="4400" b="true" dirty="false">
                <a:solidFill>
                  <a:schemeClr val="tx2"/>
                </a:solidFill>
              </a:rPr>
            </a:br>
            <a:r>
              <a:rPr lang="cs-CZ" sz="4400" b="true" dirty="false">
                <a:solidFill>
                  <a:schemeClr val="tx2"/>
                </a:solidFill>
              </a:rPr>
              <a:t>– zákon, zápis do evidence</a:t>
            </a:r>
            <a:br>
              <a:rPr lang="cs-CZ" dirty="false">
                <a:solidFill>
                  <a:schemeClr val="tx2"/>
                </a:solidFill>
                <a:highlight>
                  <a:srgbClr val="FFFF00"/>
                </a:highlight>
              </a:rPr>
            </a:br>
            <a:r>
              <a:rPr lang="cs-CZ" sz="4400" dirty="false">
                <a:solidFill>
                  <a:schemeClr val="tx2"/>
                </a:solidFill>
              </a:rPr>
              <a:t>7. </a:t>
            </a:r>
            <a:r>
              <a:rPr lang="cs-CZ" dirty="false">
                <a:solidFill>
                  <a:schemeClr val="tx2"/>
                </a:solidFill>
              </a:rPr>
              <a:t>5</a:t>
            </a:r>
            <a:r>
              <a:rPr lang="cs-CZ" sz="4400" dirty="false">
                <a:solidFill>
                  <a:schemeClr val="tx2"/>
                </a:solidFill>
              </a:rPr>
              <a:t>. 2025</a:t>
            </a:r>
            <a:endParaRPr lang="cs-CZ" dirty="false">
              <a:solidFill>
                <a:schemeClr val="tx2"/>
              </a:solidFill>
            </a:endParaRPr>
          </a:p>
        </p:txBody>
      </p:sp>
      <p:sp>
        <p:nvSpPr>
          <p:cNvPr id="23" name="Podnadpis 22"/>
          <p:cNvSpPr>
            <a:spLocks noGrp="true"/>
          </p:cNvSpPr>
          <p:nvPr>
            <p:ph type="subTitle" idx="1"/>
          </p:nvPr>
        </p:nvSpPr>
        <p:spPr>
          <a:xfrm>
            <a:off x="1371600" y="4788380"/>
            <a:ext cx="6400800" cy="1260139"/>
          </a:xfrm>
        </p:spPr>
        <p:txBody>
          <a:bodyPr>
            <a:normAutofit/>
          </a:bodyPr>
          <a:lstStyle/>
          <a:p>
            <a:r>
              <a:rPr lang="cs-CZ" sz="2200" b="true" dirty="false">
                <a:solidFill>
                  <a:srgbClr val="254061"/>
                </a:solidFill>
              </a:rPr>
              <a:t>Projekt: Podpora a zvyšování kvality služeb v oblasti péče a slaďování pracovního a rodinného života</a:t>
            </a:r>
          </a:p>
          <a:p>
            <a:br>
              <a:rPr lang="cs-CZ" altLang="cs-CZ" sz="300" b="true" dirty="false">
                <a:solidFill>
                  <a:srgbClr val="254061"/>
                </a:solidFill>
                <a:cs typeface="Arial" charset="0"/>
              </a:rPr>
            </a:br>
            <a:r>
              <a:rPr lang="cs-CZ" sz="2200" b="true" dirty="false">
                <a:solidFill>
                  <a:srgbClr val="254061"/>
                </a:solidFill>
                <a:latin typeface="Arial" panose="020B0604020202020204" pitchFamily="34" charset="0"/>
                <a:cs typeface="Arial" panose="020B0604020202020204" pitchFamily="34" charset="0"/>
              </a:rPr>
              <a:t>CZ.03.01.02/00/22_013/0000257</a:t>
            </a:r>
            <a:endParaRPr lang="cs-CZ" sz="2200" b="true" dirty="false">
              <a:solidFill>
                <a:srgbClr val="254061"/>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marL="0" marR="0" lvl="0" indent="0" algn="ctr" defTabSz="914400" rtl="false" eaLnBrk="true" fontAlgn="auto" latinLnBrk="false" hangingPunct="true">
              <a:lnSpc>
                <a:spcPct val="100000"/>
              </a:lnSpc>
              <a:spcBef>
                <a:spcPts val="0"/>
              </a:spcBef>
              <a:spcAft>
                <a:spcPts val="0"/>
              </a:spcAft>
              <a:buClrTx/>
              <a:buSzTx/>
              <a:buFontTx/>
              <a:buNone/>
              <a:tabLst/>
              <a:defRPr/>
            </a:pPr>
            <a:endParaRPr kumimoji="false" lang="cs-CZ" sz="1800" b="false" i="false" u="none" strike="noStrike" kern="1200" cap="none" spc="0" normalizeH="false" baseline="0" noProof="false" dirty="false">
              <a:ln>
                <a:solidFill>
                  <a:srgbClr val="4BACC6">
                    <a:lumMod val="40000"/>
                    <a:lumOff val="60000"/>
                  </a:srgbClr>
                </a:solidFill>
              </a:ln>
              <a:solidFill>
                <a:srgbClr val="4BACC6">
                  <a:lumMod val="40000"/>
                  <a:lumOff val="60000"/>
                </a:srgbClr>
              </a:solidFill>
              <a:effectLst/>
              <a:uLnTx/>
              <a:uFillTx/>
              <a:latin typeface="Calibri"/>
              <a:ea typeface="+mn-ea"/>
              <a:cs typeface="+mn-cs"/>
            </a:endParaRPr>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marL="0" marR="0" lvl="0" indent="0" algn="ctr" defTabSz="914400" rtl="false" eaLnBrk="true" fontAlgn="auto" latinLnBrk="false" hangingPunct="true">
              <a:lnSpc>
                <a:spcPct val="100000"/>
              </a:lnSpc>
              <a:spcBef>
                <a:spcPts val="0"/>
              </a:spcBef>
              <a:spcAft>
                <a:spcPts val="0"/>
              </a:spcAft>
              <a:buClrTx/>
              <a:buSzTx/>
              <a:buFontTx/>
              <a:buNone/>
              <a:tabLst/>
              <a:defRPr/>
            </a:pPr>
            <a:endParaRPr kumimoji="false" lang="cs-CZ" sz="1800" b="false" i="false" u="none" strike="noStrike" kern="1200" cap="none" spc="0" normalizeH="false" baseline="0" noProof="false" dirty="false">
              <a:ln>
                <a:solidFill>
                  <a:srgbClr val="4BACC6">
                    <a:lumMod val="40000"/>
                    <a:lumOff val="60000"/>
                  </a:srgbClr>
                </a:solidFill>
              </a:ln>
              <a:solidFill>
                <a:srgbClr val="4BACC6">
                  <a:lumMod val="40000"/>
                  <a:lumOff val="60000"/>
                </a:srgbClr>
              </a:solidFill>
              <a:effectLst/>
              <a:uLnTx/>
              <a:uFillTx/>
              <a:latin typeface="Calibri"/>
              <a:ea typeface="+mn-ea"/>
              <a:cs typeface="+mn-cs"/>
            </a:endParaRPr>
          </a:p>
        </p:txBody>
      </p:sp>
      <p:sp>
        <p:nvSpPr>
          <p:cNvPr id="6" name="Ovál 5"/>
          <p:cNvSpPr/>
          <p:nvPr/>
        </p:nvSpPr>
        <p:spPr>
          <a:xfrm>
            <a:off x="8396210" y="86078"/>
            <a:ext cx="576064" cy="576064"/>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marL="0" marR="0" lvl="0" indent="0" algn="ctr" defTabSz="914400" rtl="false" eaLnBrk="true" fontAlgn="auto" latinLnBrk="false" hangingPunct="true">
              <a:lnSpc>
                <a:spcPct val="100000"/>
              </a:lnSpc>
              <a:spcBef>
                <a:spcPts val="0"/>
              </a:spcBef>
              <a:spcAft>
                <a:spcPts val="0"/>
              </a:spcAft>
              <a:buClrTx/>
              <a:buSzTx/>
              <a:buFontTx/>
              <a:buNone/>
              <a:tabLst/>
              <a:defRPr/>
            </a:pPr>
            <a:endParaRPr kumimoji="false" lang="cs-CZ" sz="1800" b="false" i="false" u="none" strike="noStrike" kern="1200" cap="none" spc="0" normalizeH="false" baseline="0" noProof="false" dirty="false">
              <a:ln>
                <a:solidFill>
                  <a:srgbClr val="4BACC6">
                    <a:lumMod val="40000"/>
                    <a:lumOff val="60000"/>
                  </a:srgbClr>
                </a:solidFill>
              </a:ln>
              <a:solidFill>
                <a:srgbClr val="4BACC6">
                  <a:lumMod val="40000"/>
                  <a:lumOff val="60000"/>
                </a:srgbClr>
              </a:solidFill>
              <a:effectLst/>
              <a:uLnTx/>
              <a:uFillTx/>
              <a:latin typeface="Calibri"/>
              <a:ea typeface="+mn-ea"/>
              <a:cs typeface="+mn-cs"/>
            </a:endParaRPr>
          </a:p>
        </p:txBody>
      </p:sp>
      <p:sp>
        <p:nvSpPr>
          <p:cNvPr id="7" name="Ovál 6"/>
          <p:cNvSpPr/>
          <p:nvPr/>
        </p:nvSpPr>
        <p:spPr>
          <a:xfrm>
            <a:off x="291802" y="10356"/>
            <a:ext cx="1080120" cy="1080120"/>
          </a:xfrm>
          <a:prstGeom prst="ellipse">
            <a:avLst/>
          </a:prstGeom>
          <a:solidFill>
            <a:schemeClr val="accent5">
              <a:lumMod val="40000"/>
              <a:lumOff val="60000"/>
              <a:alpha val="5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marL="0" marR="0" lvl="0" indent="0" algn="ctr" defTabSz="914400" rtl="false" eaLnBrk="true" fontAlgn="auto" latinLnBrk="false" hangingPunct="true">
              <a:lnSpc>
                <a:spcPct val="100000"/>
              </a:lnSpc>
              <a:spcBef>
                <a:spcPts val="0"/>
              </a:spcBef>
              <a:spcAft>
                <a:spcPts val="0"/>
              </a:spcAft>
              <a:buClrTx/>
              <a:buSzTx/>
              <a:buFontTx/>
              <a:buNone/>
              <a:tabLst/>
              <a:defRPr/>
            </a:pPr>
            <a:endParaRPr kumimoji="false" lang="cs-CZ" sz="1800" b="false" i="false" u="none" strike="noStrike" kern="1200" cap="none" spc="0" normalizeH="false" baseline="0" noProof="false" dirty="false">
              <a:ln>
                <a:solidFill>
                  <a:srgbClr val="4BACC6">
                    <a:lumMod val="40000"/>
                    <a:lumOff val="60000"/>
                  </a:srgbClr>
                </a:solidFill>
              </a:ln>
              <a:solidFill>
                <a:srgbClr val="4BACC6">
                  <a:lumMod val="40000"/>
                  <a:lumOff val="60000"/>
                </a:srgbClr>
              </a:solidFill>
              <a:effectLst/>
              <a:uLnTx/>
              <a:uFillTx/>
              <a:latin typeface="Calibri"/>
              <a:ea typeface="+mn-ea"/>
              <a:cs typeface="+mn-cs"/>
            </a:endParaRPr>
          </a:p>
        </p:txBody>
      </p:sp>
      <p:sp>
        <p:nvSpPr>
          <p:cNvPr id="8" name="Ovál 7"/>
          <p:cNvSpPr/>
          <p:nvPr/>
        </p:nvSpPr>
        <p:spPr>
          <a:xfrm>
            <a:off x="8144182" y="362194"/>
            <a:ext cx="504056" cy="504056"/>
          </a:xfrm>
          <a:prstGeom prst="ellipse">
            <a:avLst/>
          </a:prstGeom>
          <a:solidFill>
            <a:srgbClr val="8FC3DD"/>
          </a:solidFill>
          <a:ln>
            <a:solidFill>
              <a:srgbClr val="8FC3DD"/>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marL="0" marR="0" lvl="0" indent="0" algn="ctr" defTabSz="914400" rtl="false" eaLnBrk="true" fontAlgn="auto" latinLnBrk="false" hangingPunct="true">
              <a:lnSpc>
                <a:spcPct val="100000"/>
              </a:lnSpc>
              <a:spcBef>
                <a:spcPts val="0"/>
              </a:spcBef>
              <a:spcAft>
                <a:spcPts val="0"/>
              </a:spcAft>
              <a:buClrTx/>
              <a:buSzTx/>
              <a:buFontTx/>
              <a:buNone/>
              <a:tabLst/>
              <a:defRPr/>
            </a:pPr>
            <a:endParaRPr kumimoji="false" lang="cs-CZ" sz="1800" b="false" i="false" u="none" strike="noStrike" kern="1200" cap="none" spc="0" normalizeH="false" baseline="0" noProof="false" dirty="false">
              <a:ln>
                <a:solidFill>
                  <a:srgbClr val="4BACC6">
                    <a:lumMod val="40000"/>
                    <a:lumOff val="60000"/>
                  </a:srgbClr>
                </a:solidFill>
              </a:ln>
              <a:solidFill>
                <a:srgbClr val="4BACC6">
                  <a:lumMod val="40000"/>
                  <a:lumOff val="60000"/>
                </a:srgbClr>
              </a:solidFill>
              <a:effectLst/>
              <a:uLnTx/>
              <a:uFillTx/>
              <a:latin typeface="Calibri"/>
              <a:ea typeface="+mn-ea"/>
              <a:cs typeface="+mn-cs"/>
            </a:endParaRPr>
          </a:p>
        </p:txBody>
      </p:sp>
      <p:sp>
        <p:nvSpPr>
          <p:cNvPr id="10" name="Ovál 9"/>
          <p:cNvSpPr/>
          <p:nvPr/>
        </p:nvSpPr>
        <p:spPr>
          <a:xfrm>
            <a:off x="147786" y="1460765"/>
            <a:ext cx="1224136" cy="1224136"/>
          </a:xfrm>
          <a:prstGeom prst="ellipse">
            <a:avLst/>
          </a:prstGeom>
          <a:solidFill>
            <a:srgbClr val="8FC3DD">
              <a:alpha val="58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marL="0" marR="0" lvl="0" indent="0" algn="ctr" defTabSz="914400" rtl="false" eaLnBrk="true" fontAlgn="auto" latinLnBrk="false" hangingPunct="true">
              <a:lnSpc>
                <a:spcPct val="100000"/>
              </a:lnSpc>
              <a:spcBef>
                <a:spcPts val="0"/>
              </a:spcBef>
              <a:spcAft>
                <a:spcPts val="0"/>
              </a:spcAft>
              <a:buClrTx/>
              <a:buSzTx/>
              <a:buFontTx/>
              <a:buNone/>
              <a:tabLst/>
              <a:defRPr/>
            </a:pPr>
            <a:endParaRPr kumimoji="false" lang="cs-CZ" sz="1800" b="false" i="false" u="none" strike="noStrike" kern="1200" cap="none" spc="0" normalizeH="false" baseline="0" noProof="false" dirty="false">
              <a:ln>
                <a:solidFill>
                  <a:srgbClr val="4BACC6">
                    <a:lumMod val="40000"/>
                    <a:lumOff val="60000"/>
                  </a:srgbClr>
                </a:solidFill>
              </a:ln>
              <a:solidFill>
                <a:srgbClr val="4BACC6">
                  <a:lumMod val="40000"/>
                  <a:lumOff val="60000"/>
                </a:srgbClr>
              </a:solidFill>
              <a:effectLst/>
              <a:uLnTx/>
              <a:uFillTx/>
              <a:latin typeface="Calibri"/>
              <a:ea typeface="+mn-ea"/>
              <a:cs typeface="+mn-cs"/>
            </a:endParaRPr>
          </a:p>
        </p:txBody>
      </p:sp>
      <p:sp>
        <p:nvSpPr>
          <p:cNvPr id="11" name="Tětiva 10"/>
          <p:cNvSpPr/>
          <p:nvPr/>
        </p:nvSpPr>
        <p:spPr>
          <a:xfrm rot="16200000">
            <a:off x="1426228" y="-361189"/>
            <a:ext cx="720080" cy="720080"/>
          </a:xfrm>
          <a:prstGeom prst="chord">
            <a:avLst>
              <a:gd name="adj1" fmla="val 5441031"/>
              <a:gd name="adj2" fmla="val 16200000"/>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marL="0" marR="0" lvl="0" indent="0" algn="ctr" defTabSz="914400" rtl="false" eaLnBrk="true" fontAlgn="auto" latinLnBrk="false" hangingPunct="true">
              <a:lnSpc>
                <a:spcPct val="100000"/>
              </a:lnSpc>
              <a:spcBef>
                <a:spcPts val="0"/>
              </a:spcBef>
              <a:spcAft>
                <a:spcPts val="0"/>
              </a:spcAft>
              <a:buClrTx/>
              <a:buSzTx/>
              <a:buFontTx/>
              <a:buNone/>
              <a:tabLst/>
              <a:defRPr/>
            </a:pPr>
            <a:endParaRPr kumimoji="false" lang="cs-CZ" sz="1800" b="false" i="false" u="none" strike="noStrike" kern="1200" cap="none" spc="0" normalizeH="false" baseline="0" noProof="false" dirty="false">
              <a:ln>
                <a:solidFill>
                  <a:srgbClr val="4BACC6">
                    <a:lumMod val="40000"/>
                    <a:lumOff val="60000"/>
                  </a:srgbClr>
                </a:solidFill>
              </a:ln>
              <a:solidFill>
                <a:srgbClr val="4BACC6">
                  <a:lumMod val="40000"/>
                  <a:lumOff val="60000"/>
                </a:srgbClr>
              </a:solidFill>
              <a:effectLst/>
              <a:uLnTx/>
              <a:uFillTx/>
              <a:latin typeface="Calibri"/>
              <a:ea typeface="+mn-ea"/>
              <a:cs typeface="+mn-cs"/>
            </a:endParaRPr>
          </a:p>
        </p:txBody>
      </p:sp>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marL="0" marR="0" lvl="0" indent="0" algn="ctr" defTabSz="914400" rtl="false" eaLnBrk="true" fontAlgn="auto" latinLnBrk="false" hangingPunct="true">
              <a:lnSpc>
                <a:spcPct val="100000"/>
              </a:lnSpc>
              <a:spcBef>
                <a:spcPts val="0"/>
              </a:spcBef>
              <a:spcAft>
                <a:spcPts val="0"/>
              </a:spcAft>
              <a:buClrTx/>
              <a:buSzTx/>
              <a:buFontTx/>
              <a:buNone/>
              <a:tabLst/>
              <a:defRPr/>
            </a:pPr>
            <a:endParaRPr kumimoji="false" lang="cs-CZ" sz="1800" b="false" i="false" u="none" strike="noStrike" kern="1200" cap="none" spc="0" normalizeH="false" baseline="0" noProof="false" dirty="false">
              <a:ln>
                <a:solidFill>
                  <a:srgbClr val="4BACC6">
                    <a:lumMod val="40000"/>
                    <a:lumOff val="60000"/>
                  </a:srgbClr>
                </a:solidFill>
              </a:ln>
              <a:solidFill>
                <a:srgbClr val="4BACC6">
                  <a:lumMod val="40000"/>
                  <a:lumOff val="60000"/>
                </a:srgbClr>
              </a:solidFill>
              <a:effectLst/>
              <a:uLnTx/>
              <a:uFillTx/>
              <a:latin typeface="Calibri"/>
              <a:ea typeface="+mn-ea"/>
              <a:cs typeface="+mn-cs"/>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marL="0" marR="0" lvl="0" indent="0" algn="ctr" defTabSz="914400" rtl="false" eaLnBrk="true" fontAlgn="auto" latinLnBrk="false" hangingPunct="true">
              <a:lnSpc>
                <a:spcPct val="100000"/>
              </a:lnSpc>
              <a:spcBef>
                <a:spcPts val="0"/>
              </a:spcBef>
              <a:spcAft>
                <a:spcPts val="0"/>
              </a:spcAft>
              <a:buClrTx/>
              <a:buSzTx/>
              <a:buFontTx/>
              <a:buNone/>
              <a:tabLst/>
              <a:defRPr/>
            </a:pPr>
            <a:endParaRPr kumimoji="false" lang="cs-CZ" sz="1800" b="false" i="false" u="none" strike="noStrike" kern="1200" cap="none" spc="0" normalizeH="false" baseline="0" noProof="false" dirty="false">
              <a:ln>
                <a:solidFill>
                  <a:srgbClr val="4BACC6">
                    <a:lumMod val="40000"/>
                    <a:lumOff val="60000"/>
                  </a:srgbClr>
                </a:solidFill>
              </a:ln>
              <a:solidFill>
                <a:srgbClr val="4BACC6">
                  <a:lumMod val="40000"/>
                  <a:lumOff val="60000"/>
                </a:srgbClr>
              </a:solidFill>
              <a:effectLst/>
              <a:uLnTx/>
              <a:uFillTx/>
              <a:latin typeface="Calibri"/>
              <a:ea typeface="+mn-ea"/>
              <a:cs typeface="+mn-cs"/>
            </a:endParaRPr>
          </a:p>
        </p:txBody>
      </p:sp>
      <p:sp>
        <p:nvSpPr>
          <p:cNvPr id="24" name="Nadpis 1"/>
          <p:cNvSpPr txBox="true">
            <a:spLocks/>
          </p:cNvSpPr>
          <p:nvPr/>
        </p:nvSpPr>
        <p:spPr>
          <a:xfrm>
            <a:off x="-38332" y="1367228"/>
            <a:ext cx="9144000" cy="3425046"/>
          </a:xfrm>
          <a:prstGeom prst="rect">
            <a:avLst/>
          </a:prstGeom>
        </p:spPr>
        <p:txBody>
          <a:bodyPr vert="horz" lIns="91440" tIns="45720" rIns="91440" bIns="45720" rtlCol="false" anchor="ctr">
            <a:normAutofit/>
          </a:bodyPr>
          <a:lstStyle>
            <a:lvl1pPr algn="ctr" defTabSz="914400" rtl="false" eaLnBrk="true" latinLnBrk="false" hangingPunct="true">
              <a:spcBef>
                <a:spcPct val="0"/>
              </a:spcBef>
              <a:buNone/>
              <a:defRPr sz="4400" kern="1200">
                <a:solidFill>
                  <a:schemeClr val="tx1"/>
                </a:solidFill>
                <a:latin typeface="+mj-lt"/>
                <a:ea typeface="+mj-ea"/>
                <a:cs typeface="+mj-cs"/>
              </a:defRPr>
            </a:lvl1pPr>
          </a:lstStyle>
          <a:p>
            <a:pPr marL="0" marR="0" lvl="0" indent="0" algn="ctr" defTabSz="914400" rtl="false" eaLnBrk="true" fontAlgn="auto" latinLnBrk="false" hangingPunct="true">
              <a:lnSpc>
                <a:spcPct val="100000"/>
              </a:lnSpc>
              <a:spcBef>
                <a:spcPct val="0"/>
              </a:spcBef>
              <a:spcAft>
                <a:spcPts val="0"/>
              </a:spcAft>
              <a:buClrTx/>
              <a:buSzTx/>
              <a:buFontTx/>
              <a:buNone/>
              <a:tabLst/>
              <a:defRPr/>
            </a:pPr>
            <a:endParaRPr kumimoji="false" lang="cs-CZ" sz="4800" b="false" i="false" u="none" strike="noStrike" kern="1200" cap="none" spc="0" normalizeH="false" baseline="0" noProof="false" dirty="false">
              <a:ln>
                <a:noFill/>
              </a:ln>
              <a:solidFill>
                <a:srgbClr val="254061"/>
              </a:solidFill>
              <a:effectLst/>
              <a:uLnTx/>
              <a:uFillTx/>
              <a:latin typeface="Roboto Slab" panose="020B0604020202020204" charset="0"/>
              <a:ea typeface="Roboto Slab" panose="020B0604020202020204" charset="0"/>
              <a:cs typeface="+mj-cs"/>
            </a:endParaRPr>
          </a:p>
        </p:txBody>
      </p:sp>
      <p:sp>
        <p:nvSpPr>
          <p:cNvPr id="17" name="Tětiva 16"/>
          <p:cNvSpPr/>
          <p:nvPr/>
        </p:nvSpPr>
        <p:spPr>
          <a:xfrm rot="10800000">
            <a:off x="-756592" y="3702861"/>
            <a:ext cx="1436521"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marL="0" marR="0" lvl="0" indent="0" algn="ctr" defTabSz="914400" rtl="false" eaLnBrk="true" fontAlgn="auto" latinLnBrk="false" hangingPunct="true">
              <a:lnSpc>
                <a:spcPct val="100000"/>
              </a:lnSpc>
              <a:spcBef>
                <a:spcPts val="0"/>
              </a:spcBef>
              <a:spcAft>
                <a:spcPts val="0"/>
              </a:spcAft>
              <a:buClrTx/>
              <a:buSzTx/>
              <a:buFontTx/>
              <a:buNone/>
              <a:tabLst/>
              <a:defRPr/>
            </a:pPr>
            <a:endParaRPr kumimoji="false" lang="cs-CZ" sz="1800" b="false" i="false" u="none" strike="noStrike" kern="1200" cap="none" spc="0" normalizeH="false" baseline="0" noProof="false" dirty="false">
              <a:ln>
                <a:solidFill>
                  <a:srgbClr val="4BACC6">
                    <a:lumMod val="40000"/>
                    <a:lumOff val="60000"/>
                  </a:srgbClr>
                </a:solidFill>
              </a:ln>
              <a:solidFill>
                <a:srgbClr val="4BACC6">
                  <a:lumMod val="40000"/>
                  <a:lumOff val="60000"/>
                </a:srgbClr>
              </a:solidFill>
              <a:effectLst/>
              <a:uLnTx/>
              <a:uFillTx/>
              <a:latin typeface="Calibri"/>
              <a:ea typeface="+mn-ea"/>
              <a:cs typeface="+mn-cs"/>
            </a:endParaRPr>
          </a:p>
        </p:txBody>
      </p:sp>
      <p:pic>
        <p:nvPicPr>
          <p:cNvPr id="18" name="Obrázek 17">
            <a:extLst>
              <a:ext uri="{FF2B5EF4-FFF2-40B4-BE49-F238E27FC236}">
                <a16:creationId xmlns:a16="http://schemas.microsoft.com/office/drawing/2014/main" id="{02927969-F3FE-4B0F-B2ED-40DD710531B6}"/>
              </a:ext>
            </a:extLst>
          </p:cNvPr>
          <p:cNvPicPr>
            <a:picLocks noChangeAspect="true"/>
          </p:cNvPicPr>
          <p:nvPr/>
        </p:nvPicPr>
        <p:blipFill rotWithShape="true">
          <a:blip r:embed="rId3">
            <a:extLst>
              <a:ext uri="{28A0092B-C50C-407E-A947-70E740481C1C}">
                <a14:useLocalDpi xmlns:a14="http://schemas.microsoft.com/office/drawing/2010/main" val="0"/>
              </a:ext>
            </a:extLst>
          </a:blip>
          <a:srcRect l="475" t="247" r="19628" b="-8292"/>
          <a:stretch/>
        </p:blipFill>
        <p:spPr>
          <a:xfrm>
            <a:off x="2174747" y="550416"/>
            <a:ext cx="4794506" cy="639327"/>
          </a:xfrm>
          <a:prstGeom prst="rect">
            <a:avLst/>
          </a:prstGeom>
        </p:spPr>
      </p:pic>
    </p:spTree>
    <p:extLst>
      <p:ext uri="{BB962C8B-B14F-4D97-AF65-F5344CB8AC3E}">
        <p14:creationId xmlns:p14="http://schemas.microsoft.com/office/powerpoint/2010/main" val="15596284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4" name="Nadpis 13"/>
          <p:cNvSpPr>
            <a:spLocks noGrp="true"/>
          </p:cNvSpPr>
          <p:nvPr>
            <p:ph type="title"/>
          </p:nvPr>
        </p:nvSpPr>
        <p:spPr>
          <a:xfrm>
            <a:off x="457200" y="188640"/>
            <a:ext cx="8229600" cy="936104"/>
          </a:xfrm>
        </p:spPr>
        <p:txBody>
          <a:bodyPr>
            <a:normAutofit/>
          </a:bodyPr>
          <a:lstStyle/>
          <a:p>
            <a:r>
              <a:rPr lang="cs-CZ" sz="3200" dirty="false">
                <a:solidFill>
                  <a:schemeClr val="accent1">
                    <a:lumMod val="50000"/>
                  </a:schemeClr>
                </a:solidFill>
              </a:rPr>
              <a:t>Co je dětská skupina</a:t>
            </a:r>
          </a:p>
        </p:txBody>
      </p:sp>
      <p:sp>
        <p:nvSpPr>
          <p:cNvPr id="15" name="Zástupný symbol pro obsah 14"/>
          <p:cNvSpPr>
            <a:spLocks noGrp="true"/>
          </p:cNvSpPr>
          <p:nvPr>
            <p:ph idx="1"/>
          </p:nvPr>
        </p:nvSpPr>
        <p:spPr>
          <a:xfrm>
            <a:off x="107504" y="1412776"/>
            <a:ext cx="8683750" cy="4608511"/>
          </a:xfrm>
        </p:spPr>
        <p:txBody>
          <a:bodyPr>
            <a:noAutofit/>
          </a:bodyPr>
          <a:lstStyle/>
          <a:p>
            <a:pPr algn="just"/>
            <a:r>
              <a:rPr lang="cs-CZ" sz="2300" b="true" dirty="false">
                <a:cs typeface="Calibri" panose="020F0502020204030204" pitchFamily="34" charset="0"/>
              </a:rPr>
              <a:t>Služba péče o dítě předškolního věku </a:t>
            </a:r>
            <a:r>
              <a:rPr lang="cs-CZ" sz="2300" dirty="false">
                <a:cs typeface="Calibri" panose="020F0502020204030204" pitchFamily="34" charset="0"/>
              </a:rPr>
              <a:t>(od 6 měsíců do zahájení povinné školní docházky, pro děti mladší 1 roku zvláštní podmínky).</a:t>
            </a:r>
          </a:p>
          <a:p>
            <a:pPr algn="just"/>
            <a:r>
              <a:rPr lang="cs-CZ" sz="2300" dirty="false">
                <a:cs typeface="Calibri" panose="020F0502020204030204" pitchFamily="34" charset="0"/>
              </a:rPr>
              <a:t>Mimo domov, v kolektivu dětí, pravidelná péče.</a:t>
            </a:r>
          </a:p>
          <a:p>
            <a:pPr algn="just"/>
            <a:r>
              <a:rPr lang="cs-CZ" sz="2300" b="true" dirty="false">
                <a:cs typeface="Calibri" panose="020F0502020204030204" pitchFamily="34" charset="0"/>
              </a:rPr>
              <a:t>Péče zaměřena na zajištění potřeb dětí, výchovu, rozvoj schopností a dovedností, kulturních a hygienických návyků.</a:t>
            </a:r>
          </a:p>
          <a:p>
            <a:pPr algn="just"/>
            <a:r>
              <a:rPr lang="cs-CZ" sz="2300" dirty="false">
                <a:cs typeface="Calibri" panose="020F0502020204030204" pitchFamily="34" charset="0"/>
              </a:rPr>
              <a:t>Maximálně 24 dětí (možnost sdílení míst), nejčastěji 12 dětí.</a:t>
            </a:r>
          </a:p>
          <a:p>
            <a:pPr algn="just"/>
            <a:r>
              <a:rPr lang="cs-CZ" sz="2300" dirty="false">
                <a:cs typeface="Calibri" panose="020F0502020204030204" pitchFamily="34" charset="0"/>
              </a:rPr>
              <a:t>Na neziskové bázi – finančně dostupná.</a:t>
            </a:r>
          </a:p>
          <a:p>
            <a:pPr algn="just"/>
            <a:r>
              <a:rPr lang="cs-CZ" sz="2300" dirty="false">
                <a:cs typeface="Calibri" panose="020F0502020204030204" pitchFamily="34" charset="0"/>
              </a:rPr>
              <a:t>Kvalifikace pečujících osob a další vzdělávání – kvalitní poskytování služeb.</a:t>
            </a:r>
          </a:p>
          <a:p>
            <a:pPr algn="just"/>
            <a:r>
              <a:rPr lang="cs-CZ" sz="2300" b="true" dirty="false">
                <a:cs typeface="Calibri" panose="020F0502020204030204" pitchFamily="34" charset="0"/>
              </a:rPr>
              <a:t>Standardy kvality péče o děti v DS </a:t>
            </a:r>
            <a:r>
              <a:rPr lang="cs-CZ" sz="2300" dirty="false">
                <a:cs typeface="Calibri" panose="020F0502020204030204" pitchFamily="34" charset="0"/>
              </a:rPr>
              <a:t>– zaručení určité úrovně služeb </a:t>
            </a:r>
            <a:br>
              <a:rPr lang="cs-CZ" sz="2300" dirty="false">
                <a:cs typeface="Calibri" panose="020F0502020204030204" pitchFamily="34" charset="0"/>
              </a:rPr>
            </a:br>
            <a:r>
              <a:rPr lang="cs-CZ" sz="2300" dirty="false">
                <a:cs typeface="Calibri" panose="020F0502020204030204" pitchFamily="34" charset="0"/>
              </a:rPr>
              <a:t>a stálá snaha o zvyšování kvality služby ve všech oblastech.</a:t>
            </a:r>
            <a:endParaRPr lang="cs-CZ" sz="2300" dirty="false"/>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true"/>
          </p:cNvSpPr>
          <p:nvPr>
            <p:ph type="sldNum" sz="quarter" idx="12"/>
          </p:nvPr>
        </p:nvSpPr>
        <p:spPr/>
        <p:txBody>
          <a:bodyPr/>
          <a:lstStyle/>
          <a:p>
            <a:fld id="{EF29956C-866F-4493-8F9C-A5006B7E37B2}" type="slidenum">
              <a:rPr lang="cs-CZ" smtClean="false"/>
              <a:t>66</a:t>
            </a:fld>
            <a:endParaRPr lang="cs-CZ" dirty="false"/>
          </a:p>
        </p:txBody>
      </p:sp>
      <p:pic>
        <p:nvPicPr>
          <p:cNvPr id="3" name="Obrázek 2">
            <a:extLst>
              <a:ext uri="{FF2B5EF4-FFF2-40B4-BE49-F238E27FC236}">
                <a16:creationId xmlns:a16="http://schemas.microsoft.com/office/drawing/2014/main" id="{C7BDA4AA-E24A-64A8-8A49-AB4066282220}"/>
              </a:ext>
            </a:extLst>
          </p:cNvPr>
          <p:cNvPicPr>
            <a:picLocks noChangeAspect="true"/>
          </p:cNvPicPr>
          <p:nvPr/>
        </p:nvPicPr>
        <p:blipFill rotWithShape="true">
          <a:blip r:embed="rId2">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spTree>
    <p:extLst>
      <p:ext uri="{BB962C8B-B14F-4D97-AF65-F5344CB8AC3E}">
        <p14:creationId xmlns:p14="http://schemas.microsoft.com/office/powerpoint/2010/main" val="24087948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4" name="Nadpis 13"/>
          <p:cNvSpPr>
            <a:spLocks noGrp="true"/>
          </p:cNvSpPr>
          <p:nvPr>
            <p:ph type="title"/>
          </p:nvPr>
        </p:nvSpPr>
        <p:spPr>
          <a:xfrm>
            <a:off x="457200" y="188640"/>
            <a:ext cx="8229600" cy="936104"/>
          </a:xfrm>
        </p:spPr>
        <p:txBody>
          <a:bodyPr>
            <a:normAutofit/>
          </a:bodyPr>
          <a:lstStyle/>
          <a:p>
            <a:r>
              <a:rPr lang="cs-CZ" sz="3200" dirty="false">
                <a:solidFill>
                  <a:schemeClr val="accent1">
                    <a:lumMod val="50000"/>
                  </a:schemeClr>
                </a:solidFill>
              </a:rPr>
              <a:t>Počet dětských skupin k 30. 4. 2025</a:t>
            </a:r>
          </a:p>
        </p:txBody>
      </p:sp>
      <p:sp>
        <p:nvSpPr>
          <p:cNvPr id="15" name="Zástupný symbol pro obsah 14"/>
          <p:cNvSpPr>
            <a:spLocks noGrp="true"/>
          </p:cNvSpPr>
          <p:nvPr>
            <p:ph idx="1"/>
          </p:nvPr>
        </p:nvSpPr>
        <p:spPr>
          <a:xfrm>
            <a:off x="238396" y="1412777"/>
            <a:ext cx="8667207" cy="4784194"/>
          </a:xfrm>
        </p:spPr>
        <p:txBody>
          <a:bodyPr>
            <a:noAutofit/>
          </a:bodyPr>
          <a:lstStyle/>
          <a:p>
            <a:pPr>
              <a:buSzPct val="110000"/>
            </a:pPr>
            <a:r>
              <a:rPr lang="cs-CZ" sz="2800" b="true" dirty="false"/>
              <a:t>Počet DS v ČR:</a:t>
            </a:r>
            <a:r>
              <a:rPr lang="cs-CZ" dirty="false"/>
              <a:t>			 </a:t>
            </a:r>
            <a:r>
              <a:rPr lang="cs-CZ" sz="2800" dirty="false"/>
              <a:t>1 941 </a:t>
            </a:r>
          </a:p>
          <a:p>
            <a:pPr>
              <a:buSzPct val="110000"/>
            </a:pPr>
            <a:r>
              <a:rPr lang="cs-CZ" sz="2800" b="true" dirty="false"/>
              <a:t>Počet míst pro děti v ČR: </a:t>
            </a:r>
            <a:r>
              <a:rPr lang="cs-CZ" dirty="false"/>
              <a:t>	</a:t>
            </a:r>
            <a:r>
              <a:rPr lang="cs-CZ" sz="2800" dirty="false"/>
              <a:t>26 470 </a:t>
            </a:r>
          </a:p>
          <a:p>
            <a:pPr>
              <a:buClr>
                <a:schemeClr val="accent5">
                  <a:lumMod val="75000"/>
                </a:schemeClr>
              </a:buClr>
              <a:buSzPct val="110000"/>
            </a:pPr>
            <a:endParaRPr lang="cs-CZ" sz="2800" dirty="false"/>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pic>
        <p:nvPicPr>
          <p:cNvPr id="19" name="Obrázek 18">
            <a:extLst>
              <a:ext uri="{FF2B5EF4-FFF2-40B4-BE49-F238E27FC236}">
                <a16:creationId xmlns:a16="http://schemas.microsoft.com/office/drawing/2014/main" id="{BD9CD3D9-73B2-49E6-90B1-267AA87C82D0}"/>
              </a:ext>
            </a:extLst>
          </p:cNvPr>
          <p:cNvPicPr>
            <a:picLocks noChangeAspect="true"/>
          </p:cNvPicPr>
          <p:nvPr/>
        </p:nvPicPr>
        <p:blipFill>
          <a:blip cstate="print" r:embed="rId2">
            <a:extLst>
              <a:ext uri="{28A0092B-C50C-407E-A947-70E740481C1C}">
                <a14:useLocalDpi xmlns:a14="http://schemas.microsoft.com/office/drawing/2010/main" val="0"/>
              </a:ext>
            </a:extLst>
          </a:blip>
          <a:stretch>
            <a:fillRect/>
          </a:stretch>
        </p:blipFill>
        <p:spPr>
          <a:xfrm>
            <a:off x="238397" y="2852936"/>
            <a:ext cx="4035934" cy="3024000"/>
          </a:xfrm>
          <a:prstGeom prst="rect">
            <a:avLst/>
          </a:prstGeom>
          <a:ln>
            <a:noFill/>
          </a:ln>
          <a:effectLst>
            <a:softEdge rad="112500"/>
          </a:effectLst>
        </p:spPr>
      </p:pic>
      <p:pic>
        <p:nvPicPr>
          <p:cNvPr id="20" name="Obrázek 19">
            <a:extLst>
              <a:ext uri="{FF2B5EF4-FFF2-40B4-BE49-F238E27FC236}">
                <a16:creationId xmlns:a16="http://schemas.microsoft.com/office/drawing/2014/main" id="{ABB3D793-ED87-46A0-84A8-2D19E867D2CF}"/>
              </a:ext>
            </a:extLst>
          </p:cNvPr>
          <p:cNvPicPr>
            <a:picLocks noChangeAspect="true"/>
          </p:cNvPicPr>
          <p:nvPr/>
        </p:nvPicPr>
        <p:blipFill>
          <a:blip cstate="print" r:embed="rId3">
            <a:extLst>
              <a:ext uri="{28A0092B-C50C-407E-A947-70E740481C1C}">
                <a14:useLocalDpi xmlns:a14="http://schemas.microsoft.com/office/drawing/2010/main" val="0"/>
              </a:ext>
            </a:extLst>
          </a:blip>
          <a:stretch>
            <a:fillRect/>
          </a:stretch>
        </p:blipFill>
        <p:spPr>
          <a:xfrm>
            <a:off x="4512728" y="2852936"/>
            <a:ext cx="4459546" cy="3024000"/>
          </a:xfrm>
          <a:prstGeom prst="rect">
            <a:avLst/>
          </a:prstGeom>
          <a:ln>
            <a:noFill/>
          </a:ln>
          <a:effectLst>
            <a:softEdge rad="112500"/>
          </a:effectLst>
        </p:spPr>
      </p:pic>
      <p:pic>
        <p:nvPicPr>
          <p:cNvPr id="2" name="Obrázek 1">
            <a:extLst>
              <a:ext uri="{FF2B5EF4-FFF2-40B4-BE49-F238E27FC236}">
                <a16:creationId xmlns:a16="http://schemas.microsoft.com/office/drawing/2014/main" id="{D16FD9FE-0E04-FDAA-7758-452959F12C10}"/>
              </a:ext>
            </a:extLst>
          </p:cNvPr>
          <p:cNvPicPr>
            <a:picLocks noChangeAspect="true"/>
          </p:cNvPicPr>
          <p:nvPr/>
        </p:nvPicPr>
        <p:blipFill rotWithShape="true">
          <a:blip r:embed="rId4">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spTree>
    <p:extLst>
      <p:ext uri="{BB962C8B-B14F-4D97-AF65-F5344CB8AC3E}">
        <p14:creationId xmlns:p14="http://schemas.microsoft.com/office/powerpoint/2010/main" val="20969155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4" name="Nadpis 13"/>
          <p:cNvSpPr>
            <a:spLocks noGrp="true"/>
          </p:cNvSpPr>
          <p:nvPr>
            <p:ph type="title"/>
          </p:nvPr>
        </p:nvSpPr>
        <p:spPr>
          <a:xfrm>
            <a:off x="457200" y="188640"/>
            <a:ext cx="8229600" cy="936104"/>
          </a:xfrm>
        </p:spPr>
        <p:txBody>
          <a:bodyPr>
            <a:normAutofit/>
          </a:bodyPr>
          <a:lstStyle/>
          <a:p>
            <a:r>
              <a:rPr lang="cs-CZ" sz="3200" dirty="false">
                <a:solidFill>
                  <a:schemeClr val="accent1">
                    <a:lumMod val="50000"/>
                  </a:schemeClr>
                </a:solidFill>
              </a:rPr>
              <a:t>Hlavní výhody dětských skupin pro rodiče</a:t>
            </a:r>
          </a:p>
        </p:txBody>
      </p:sp>
      <p:sp>
        <p:nvSpPr>
          <p:cNvPr id="15" name="Zástupný symbol pro obsah 14"/>
          <p:cNvSpPr>
            <a:spLocks noGrp="true"/>
          </p:cNvSpPr>
          <p:nvPr>
            <p:ph idx="1"/>
          </p:nvPr>
        </p:nvSpPr>
        <p:spPr>
          <a:xfrm>
            <a:off x="107504" y="1412776"/>
            <a:ext cx="8683750" cy="4608511"/>
          </a:xfrm>
        </p:spPr>
        <p:txBody>
          <a:bodyPr>
            <a:noAutofit/>
          </a:bodyPr>
          <a:lstStyle/>
          <a:p>
            <a:pPr algn="just"/>
            <a:r>
              <a:rPr lang="cs-CZ" sz="2400" dirty="false">
                <a:cs typeface="Calibri" panose="020F0502020204030204" pitchFamily="34" charset="0"/>
              </a:rPr>
              <a:t>Přispívají k lepšímu </a:t>
            </a:r>
            <a:r>
              <a:rPr lang="cs-CZ" sz="2400" b="true" dirty="false">
                <a:cs typeface="Calibri" panose="020F0502020204030204" pitchFamily="34" charset="0"/>
              </a:rPr>
              <a:t>sladění pracovního a rodinného života.</a:t>
            </a:r>
            <a:endParaRPr lang="cs-CZ" sz="2400" dirty="false">
              <a:solidFill>
                <a:srgbClr val="00B050"/>
              </a:solidFill>
              <a:cs typeface="Calibri" panose="020F0502020204030204" pitchFamily="34" charset="0"/>
            </a:endParaRPr>
          </a:p>
          <a:p>
            <a:pPr algn="just"/>
            <a:r>
              <a:rPr lang="cs-CZ" sz="2400" b="true" dirty="false">
                <a:cs typeface="Calibri" panose="020F0502020204030204" pitchFamily="34" charset="0"/>
              </a:rPr>
              <a:t>Pomáhají s postupným návratem rodičů do práce</a:t>
            </a:r>
            <a:r>
              <a:rPr lang="cs-CZ" sz="2400" dirty="false">
                <a:cs typeface="Calibri" panose="020F0502020204030204" pitchFamily="34" charset="0"/>
              </a:rPr>
              <a:t>, rodič může dětskou skupinu využít jen ve dnech, kdy to skutečně potřebuje.</a:t>
            </a:r>
          </a:p>
          <a:p>
            <a:pPr algn="just"/>
            <a:r>
              <a:rPr lang="cs-CZ" sz="2400" dirty="false">
                <a:cs typeface="Calibri" panose="020F0502020204030204" pitchFamily="34" charset="0"/>
              </a:rPr>
              <a:t>Díky menšímu kolektivu umožňují </a:t>
            </a:r>
            <a:r>
              <a:rPr lang="cs-CZ" sz="2400" b="true" dirty="false">
                <a:cs typeface="Calibri" panose="020F0502020204030204" pitchFamily="34" charset="0"/>
              </a:rPr>
              <a:t>individuální přístup k dítěti.</a:t>
            </a:r>
          </a:p>
          <a:p>
            <a:pPr algn="just"/>
            <a:r>
              <a:rPr lang="cs-CZ" sz="2400" dirty="false">
                <a:cs typeface="Calibri" panose="020F0502020204030204" pitchFamily="34" charset="0"/>
              </a:rPr>
              <a:t>Pomáhají socializaci a rozvoji dítěte.</a:t>
            </a:r>
          </a:p>
          <a:p>
            <a:pPr algn="just"/>
            <a:r>
              <a:rPr lang="cs-CZ" sz="2400" b="true" dirty="false">
                <a:cs typeface="Calibri" panose="020F0502020204030204" pitchFamily="34" charset="0"/>
              </a:rPr>
              <a:t>Usnadňují adaptaci </a:t>
            </a:r>
            <a:r>
              <a:rPr lang="cs-CZ" sz="2400" dirty="false">
                <a:cs typeface="Calibri" panose="020F0502020204030204" pitchFamily="34" charset="0"/>
              </a:rPr>
              <a:t>dítěte.</a:t>
            </a:r>
          </a:p>
          <a:p>
            <a:pPr algn="just"/>
            <a:r>
              <a:rPr lang="cs-CZ" sz="2400" dirty="false">
                <a:cs typeface="Calibri" panose="020F0502020204030204" pitchFamily="34" charset="0"/>
              </a:rPr>
              <a:t>Pomáhají s péčí o </a:t>
            </a:r>
            <a:r>
              <a:rPr lang="cs-CZ" sz="2400" b="true" dirty="false">
                <a:cs typeface="Calibri" panose="020F0502020204030204" pitchFamily="34" charset="0"/>
              </a:rPr>
              <a:t>děti se specifickými potřebami</a:t>
            </a:r>
            <a:r>
              <a:rPr lang="cs-CZ" sz="2400" dirty="false">
                <a:cs typeface="Calibri" panose="020F0502020204030204" pitchFamily="34" charset="0"/>
              </a:rPr>
              <a:t>.</a:t>
            </a:r>
            <a:endParaRPr lang="cs-CZ" sz="2400" dirty="false">
              <a:solidFill>
                <a:srgbClr val="00B050"/>
              </a:solidFill>
              <a:cs typeface="Calibri" panose="020F0502020204030204" pitchFamily="34" charset="0"/>
            </a:endParaRPr>
          </a:p>
          <a:p>
            <a:pPr algn="just"/>
            <a:r>
              <a:rPr lang="cs-CZ" sz="2400" b="true" dirty="false">
                <a:cs typeface="Calibri" panose="020F0502020204030204" pitchFamily="34" charset="0"/>
              </a:rPr>
              <a:t>Jsou flexibilní a díky státnímu příspěvku finančně dostupnější</a:t>
            </a:r>
            <a:r>
              <a:rPr lang="cs-CZ" sz="2400" dirty="false">
                <a:cs typeface="Calibri" panose="020F0502020204030204" pitchFamily="34" charset="0"/>
              </a:rPr>
              <a:t>.</a:t>
            </a:r>
          </a:p>
          <a:p>
            <a:pPr algn="just"/>
            <a:r>
              <a:rPr lang="cs-CZ" sz="2400" dirty="false">
                <a:cs typeface="Calibri" panose="020F0502020204030204" pitchFamily="34" charset="0"/>
              </a:rPr>
              <a:t>Obohacují nabídku služeb péče o děti (zejména děti 1 – 3 roky).</a:t>
            </a:r>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true"/>
          </p:cNvSpPr>
          <p:nvPr>
            <p:ph type="sldNum" sz="quarter" idx="12"/>
          </p:nvPr>
        </p:nvSpPr>
        <p:spPr/>
        <p:txBody>
          <a:bodyPr/>
          <a:lstStyle/>
          <a:p>
            <a:fld id="{EF29956C-866F-4493-8F9C-A5006B7E37B2}" type="slidenum">
              <a:rPr lang="cs-CZ" smtClean="false"/>
              <a:t>68</a:t>
            </a:fld>
            <a:endParaRPr lang="cs-CZ" dirty="false"/>
          </a:p>
        </p:txBody>
      </p:sp>
      <p:pic>
        <p:nvPicPr>
          <p:cNvPr id="3" name="Obrázek 2">
            <a:extLst>
              <a:ext uri="{FF2B5EF4-FFF2-40B4-BE49-F238E27FC236}">
                <a16:creationId xmlns:a16="http://schemas.microsoft.com/office/drawing/2014/main" id="{CDD90D13-3438-BF7A-6184-C6875238EC5F}"/>
              </a:ext>
            </a:extLst>
          </p:cNvPr>
          <p:cNvPicPr>
            <a:picLocks noChangeAspect="true"/>
          </p:cNvPicPr>
          <p:nvPr/>
        </p:nvPicPr>
        <p:blipFill rotWithShape="true">
          <a:blip r:embed="rId2">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spTree>
    <p:extLst>
      <p:ext uri="{BB962C8B-B14F-4D97-AF65-F5344CB8AC3E}">
        <p14:creationId xmlns:p14="http://schemas.microsoft.com/office/powerpoint/2010/main" val="18603475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4" name="Nadpis 13"/>
          <p:cNvSpPr>
            <a:spLocks noGrp="true"/>
          </p:cNvSpPr>
          <p:nvPr>
            <p:ph type="title"/>
          </p:nvPr>
        </p:nvSpPr>
        <p:spPr>
          <a:xfrm>
            <a:off x="457200" y="188640"/>
            <a:ext cx="8229600" cy="936104"/>
          </a:xfrm>
        </p:spPr>
        <p:txBody>
          <a:bodyPr>
            <a:normAutofit/>
          </a:bodyPr>
          <a:lstStyle/>
          <a:p>
            <a:r>
              <a:rPr lang="cs-CZ" sz="3200" dirty="false">
                <a:solidFill>
                  <a:schemeClr val="accent1">
                    <a:lumMod val="50000"/>
                  </a:schemeClr>
                </a:solidFill>
              </a:rPr>
              <a:t>Hlavní výhody dětských skupin v obcích</a:t>
            </a:r>
          </a:p>
        </p:txBody>
      </p:sp>
      <p:sp>
        <p:nvSpPr>
          <p:cNvPr id="15" name="Zástupný symbol pro obsah 14"/>
          <p:cNvSpPr>
            <a:spLocks noGrp="true"/>
          </p:cNvSpPr>
          <p:nvPr>
            <p:ph idx="1"/>
          </p:nvPr>
        </p:nvSpPr>
        <p:spPr>
          <a:xfrm>
            <a:off x="107504" y="1412776"/>
            <a:ext cx="8784976" cy="4608511"/>
          </a:xfrm>
        </p:spPr>
        <p:txBody>
          <a:bodyPr>
            <a:noAutofit/>
          </a:bodyPr>
          <a:lstStyle/>
          <a:p>
            <a:pPr algn="just">
              <a:spcBef>
                <a:spcPts val="200"/>
              </a:spcBef>
            </a:pPr>
            <a:r>
              <a:rPr lang="cs-CZ" sz="2400" b="true" dirty="false">
                <a:solidFill>
                  <a:prstClr val="black"/>
                </a:solidFill>
              </a:rPr>
              <a:t>Jasná legislativa a pravidla </a:t>
            </a:r>
            <a:r>
              <a:rPr lang="cs-CZ" sz="2400" dirty="false">
                <a:solidFill>
                  <a:prstClr val="black"/>
                </a:solidFill>
              </a:rPr>
              <a:t>– legislativní ukotvení, záruka kvality.</a:t>
            </a:r>
          </a:p>
          <a:p>
            <a:pPr algn="just">
              <a:spcBef>
                <a:spcPts val="200"/>
              </a:spcBef>
            </a:pPr>
            <a:r>
              <a:rPr lang="cs-CZ" sz="2400" b="true" dirty="false">
                <a:solidFill>
                  <a:prstClr val="black"/>
                </a:solidFill>
              </a:rPr>
              <a:t>Příspěvek na provoz DS </a:t>
            </a:r>
            <a:r>
              <a:rPr lang="cs-CZ" sz="2400" dirty="false">
                <a:solidFill>
                  <a:prstClr val="black"/>
                </a:solidFill>
              </a:rPr>
              <a:t>– elektronická aplikace, jednoduché vykazování.</a:t>
            </a:r>
          </a:p>
          <a:p>
            <a:pPr algn="just">
              <a:spcBef>
                <a:spcPts val="200"/>
              </a:spcBef>
            </a:pPr>
            <a:r>
              <a:rPr lang="cs-CZ" sz="2400" b="true" dirty="false">
                <a:solidFill>
                  <a:prstClr val="black"/>
                </a:solidFill>
              </a:rPr>
              <a:t>Podpora MPSV a ÚP ČR </a:t>
            </a:r>
            <a:r>
              <a:rPr lang="cs-CZ" sz="2400" dirty="false">
                <a:solidFill>
                  <a:prstClr val="black"/>
                </a:solidFill>
              </a:rPr>
              <a:t>– metodická pomoc, poradenství, </a:t>
            </a:r>
            <a:br>
              <a:rPr lang="cs-CZ" sz="2400" dirty="false">
                <a:solidFill>
                  <a:prstClr val="black"/>
                </a:solidFill>
              </a:rPr>
            </a:br>
            <a:r>
              <a:rPr lang="cs-CZ" sz="2400" dirty="false">
                <a:solidFill>
                  <a:prstClr val="black"/>
                </a:solidFill>
              </a:rPr>
              <a:t>e-learning a vzdělávání, příručky a další podpůrné materiály.</a:t>
            </a:r>
          </a:p>
          <a:p>
            <a:pPr algn="just">
              <a:spcBef>
                <a:spcPts val="200"/>
              </a:spcBef>
            </a:pPr>
            <a:r>
              <a:rPr lang="cs-CZ" sz="2400" b="true" dirty="false">
                <a:solidFill>
                  <a:prstClr val="black"/>
                </a:solidFill>
              </a:rPr>
              <a:t>Široké možnosti zřizovatelů</a:t>
            </a:r>
            <a:r>
              <a:rPr lang="cs-CZ" sz="2400" dirty="false">
                <a:solidFill>
                  <a:prstClr val="black"/>
                </a:solidFill>
              </a:rPr>
              <a:t>.</a:t>
            </a:r>
          </a:p>
          <a:p>
            <a:pPr algn="just">
              <a:spcBef>
                <a:spcPts val="200"/>
              </a:spcBef>
            </a:pPr>
            <a:r>
              <a:rPr lang="cs-CZ" sz="2400" dirty="false">
                <a:solidFill>
                  <a:prstClr val="black"/>
                </a:solidFill>
              </a:rPr>
              <a:t>Možnost vytváření nových pracovních míst, podpora flexibilních forem práce, </a:t>
            </a:r>
            <a:r>
              <a:rPr lang="cs-CZ" sz="2400" b="true" dirty="false">
                <a:solidFill>
                  <a:prstClr val="black"/>
                </a:solidFill>
              </a:rPr>
              <a:t>zajištění péče o děti přímo v místě bydliště</a:t>
            </a:r>
            <a:r>
              <a:rPr lang="cs-CZ" sz="2400" dirty="false">
                <a:solidFill>
                  <a:prstClr val="black"/>
                </a:solidFill>
              </a:rPr>
              <a:t>.</a:t>
            </a:r>
          </a:p>
          <a:p>
            <a:pPr algn="just">
              <a:spcBef>
                <a:spcPts val="200"/>
              </a:spcBef>
            </a:pPr>
            <a:r>
              <a:rPr lang="cs-CZ" sz="2400" b="true" dirty="false">
                <a:solidFill>
                  <a:prstClr val="black"/>
                </a:solidFill>
              </a:rPr>
              <a:t>Flexibilní otevírací doba </a:t>
            </a:r>
            <a:r>
              <a:rPr lang="cs-CZ" sz="2400" dirty="false">
                <a:solidFill>
                  <a:prstClr val="black"/>
                </a:solidFill>
              </a:rPr>
              <a:t>podle potřeb obyvatel obce.</a:t>
            </a:r>
          </a:p>
          <a:p>
            <a:pPr algn="just">
              <a:spcBef>
                <a:spcPts val="200"/>
              </a:spcBef>
            </a:pPr>
            <a:r>
              <a:rPr lang="cs-CZ" sz="2400" dirty="false">
                <a:cs typeface="Calibri" panose="020F0502020204030204" pitchFamily="34" charset="0"/>
              </a:rPr>
              <a:t>Možnost zapojení rodin do místní komunity a dění v obci.</a:t>
            </a:r>
            <a:r>
              <a:rPr lang="cs-CZ" sz="2400" dirty="false">
                <a:solidFill>
                  <a:prstClr val="black"/>
                </a:solidFill>
              </a:rPr>
              <a:t> </a:t>
            </a:r>
          </a:p>
          <a:p>
            <a:pPr algn="just">
              <a:spcBef>
                <a:spcPts val="200"/>
              </a:spcBef>
            </a:pPr>
            <a:r>
              <a:rPr lang="cs-CZ" sz="2400" dirty="false">
                <a:solidFill>
                  <a:prstClr val="black"/>
                </a:solidFill>
              </a:rPr>
              <a:t>Splnění </a:t>
            </a:r>
            <a:r>
              <a:rPr lang="cs-CZ" sz="2400" b="true" dirty="false">
                <a:solidFill>
                  <a:prstClr val="black"/>
                </a:solidFill>
              </a:rPr>
              <a:t>povinnosti zajistit výchovnou péči</a:t>
            </a:r>
            <a:r>
              <a:rPr lang="cs-CZ" sz="2400" dirty="false">
                <a:solidFill>
                  <a:prstClr val="black"/>
                </a:solidFill>
              </a:rPr>
              <a:t> </a:t>
            </a:r>
            <a:r>
              <a:rPr lang="pl-PL" sz="2400" dirty="false">
                <a:solidFill>
                  <a:prstClr val="black"/>
                </a:solidFill>
              </a:rPr>
              <a:t>o dítě od třetích narozenin do 31. srpna (odložená účinnost od 1. 1. 2026).</a:t>
            </a:r>
            <a:endParaRPr lang="cs-CZ" sz="2400" dirty="false">
              <a:solidFill>
                <a:prstClr val="black"/>
              </a:solidFill>
            </a:endParaRPr>
          </a:p>
          <a:p>
            <a:pPr algn="just">
              <a:spcBef>
                <a:spcPts val="200"/>
              </a:spcBef>
            </a:pPr>
            <a:endParaRPr lang="cs-CZ" sz="2400" dirty="false">
              <a:cs typeface="Calibri" panose="020F0502020204030204" pitchFamily="34" charset="0"/>
            </a:endParaRPr>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true"/>
          </p:cNvSpPr>
          <p:nvPr>
            <p:ph type="sldNum" sz="quarter" idx="12"/>
          </p:nvPr>
        </p:nvSpPr>
        <p:spPr/>
        <p:txBody>
          <a:bodyPr/>
          <a:lstStyle/>
          <a:p>
            <a:fld id="{EF29956C-866F-4493-8F9C-A5006B7E37B2}" type="slidenum">
              <a:rPr lang="cs-CZ" smtClean="false"/>
              <a:t>69</a:t>
            </a:fld>
            <a:endParaRPr lang="cs-CZ" dirty="false"/>
          </a:p>
        </p:txBody>
      </p:sp>
      <p:pic>
        <p:nvPicPr>
          <p:cNvPr id="3" name="Obrázek 2">
            <a:extLst>
              <a:ext uri="{FF2B5EF4-FFF2-40B4-BE49-F238E27FC236}">
                <a16:creationId xmlns:a16="http://schemas.microsoft.com/office/drawing/2014/main" id="{CDD90D13-3438-BF7A-6184-C6875238EC5F}"/>
              </a:ext>
            </a:extLst>
          </p:cNvPr>
          <p:cNvPicPr>
            <a:picLocks noChangeAspect="true"/>
          </p:cNvPicPr>
          <p:nvPr/>
        </p:nvPicPr>
        <p:blipFill rotWithShape="true">
          <a:blip r:embed="rId2">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spTree>
    <p:extLst>
      <p:ext uri="{BB962C8B-B14F-4D97-AF65-F5344CB8AC3E}">
        <p14:creationId xmlns:p14="http://schemas.microsoft.com/office/powerpoint/2010/main" val="1590463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pl-PL" dirty="false"/>
              <a:t>Představení výzvY</a:t>
            </a:r>
            <a:endParaRPr lang="cs-CZ" dirty="false"/>
          </a:p>
        </p:txBody>
      </p:sp>
      <p:sp>
        <p:nvSpPr>
          <p:cNvPr id="3" name="Zástupný symbol pro obsah 2"/>
          <p:cNvSpPr>
            <a:spLocks noGrp="true"/>
          </p:cNvSpPr>
          <p:nvPr>
            <p:ph idx="1"/>
          </p:nvPr>
        </p:nvSpPr>
        <p:spPr/>
        <p:txBody>
          <a:bodyPr/>
          <a:lstStyle/>
          <a:p>
            <a:pPr marL="0" indent="0">
              <a:buNone/>
            </a:pPr>
            <a:r>
              <a:rPr lang="cs-CZ" dirty="false"/>
              <a:t>Žadatelem</a:t>
            </a:r>
            <a:r>
              <a:rPr lang="cs-CZ" baseline="0" dirty="false"/>
              <a:t> o podporu z OPZ+ může být POUZE ten, kdo bude dětskou skupinu přímo provozovat.</a:t>
            </a:r>
          </a:p>
          <a:p>
            <a:pPr algn="just"/>
            <a:r>
              <a:rPr lang="cs-CZ" baseline="0" dirty="false"/>
              <a:t>osoba (právnická nebo fyzická), která je registrovaným subjektem v ČR, tj. osoba, která má vlastní </a:t>
            </a:r>
            <a:r>
              <a:rPr lang="cs-CZ" dirty="false"/>
              <a:t>IČO</a:t>
            </a:r>
            <a:endParaRPr lang="cs-CZ" baseline="0" dirty="false"/>
          </a:p>
          <a:p>
            <a:pPr algn="just"/>
            <a:r>
              <a:rPr lang="cs-CZ" baseline="0" dirty="false"/>
              <a:t>osoba, která má aktivní datovou schránku </a:t>
            </a:r>
          </a:p>
          <a:p>
            <a:pPr algn="just"/>
            <a:r>
              <a:rPr lang="cs-CZ" baseline="0" dirty="false"/>
              <a:t>osoba, která nepatří mezi subjekty, které se nemohou výzvy účastnit z důvodů insolvence, pokut, dluhu atp. </a:t>
            </a:r>
          </a:p>
          <a:p>
            <a:pPr marL="0" indent="0">
              <a:buNone/>
            </a:pPr>
            <a:r>
              <a:rPr lang="cs-CZ" dirty="false"/>
              <a:t>Seznam oprávněných žadatelů naleznete v příloze č. 1 této výzvy.</a:t>
            </a:r>
            <a:endParaRPr lang="cs-CZ" baseline="0" dirty="false"/>
          </a:p>
          <a:p>
            <a:pPr lvl="6"/>
            <a:endParaRPr lang="cs-CZ" baseline="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a:t>
            </a:fld>
            <a:endParaRPr lang="cs-CZ" dirty="false"/>
          </a:p>
        </p:txBody>
      </p:sp>
    </p:spTree>
    <p:extLst>
      <p:ext uri="{BB962C8B-B14F-4D97-AF65-F5344CB8AC3E}">
        <p14:creationId xmlns:p14="http://schemas.microsoft.com/office/powerpoint/2010/main" val="13777620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4" name="Nadpis 13"/>
          <p:cNvSpPr>
            <a:spLocks noGrp="true"/>
          </p:cNvSpPr>
          <p:nvPr>
            <p:ph type="title"/>
          </p:nvPr>
        </p:nvSpPr>
        <p:spPr>
          <a:xfrm>
            <a:off x="0" y="188640"/>
            <a:ext cx="9144000" cy="936104"/>
          </a:xfrm>
        </p:spPr>
        <p:txBody>
          <a:bodyPr>
            <a:normAutofit/>
          </a:bodyPr>
          <a:lstStyle/>
          <a:p>
            <a:r>
              <a:rPr lang="cs-CZ" sz="3200" dirty="false">
                <a:solidFill>
                  <a:schemeClr val="accent1">
                    <a:lumMod val="50000"/>
                  </a:schemeClr>
                </a:solidFill>
              </a:rPr>
              <a:t>Zákon o poskytování služby péče o dítě v DS</a:t>
            </a:r>
          </a:p>
        </p:txBody>
      </p:sp>
      <p:sp>
        <p:nvSpPr>
          <p:cNvPr id="15" name="Zástupný symbol pro obsah 14"/>
          <p:cNvSpPr>
            <a:spLocks noGrp="true"/>
          </p:cNvSpPr>
          <p:nvPr>
            <p:ph idx="1"/>
          </p:nvPr>
        </p:nvSpPr>
        <p:spPr>
          <a:xfrm>
            <a:off x="171726" y="1412776"/>
            <a:ext cx="8720754" cy="4608511"/>
          </a:xfrm>
        </p:spPr>
        <p:txBody>
          <a:bodyPr>
            <a:noAutofit/>
          </a:bodyPr>
          <a:lstStyle/>
          <a:p>
            <a:pPr marL="0" indent="0" algn="just">
              <a:spcBef>
                <a:spcPts val="200"/>
              </a:spcBef>
              <a:buNone/>
            </a:pPr>
            <a:r>
              <a:rPr lang="cs-CZ" sz="2400" b="true" i="false" dirty="false">
                <a:effectLst/>
                <a:cs typeface="Calibri" panose="020F0502020204030204" pitchFamily="34" charset="0"/>
              </a:rPr>
              <a:t>Zákon č. 247/2014 Sb</a:t>
            </a:r>
            <a:r>
              <a:rPr lang="cs-CZ" sz="2400" i="false" dirty="false">
                <a:effectLst/>
                <a:cs typeface="Calibri" panose="020F0502020204030204" pitchFamily="34" charset="0"/>
              </a:rPr>
              <a:t>. upravuje podmínky, za nichž je poskytována služba péče o dítě v DS, dále podmínky pro získání oprávnění </a:t>
            </a:r>
            <a:br>
              <a:rPr lang="cs-CZ" sz="2400" i="false" dirty="false">
                <a:effectLst/>
                <a:cs typeface="Calibri" panose="020F0502020204030204" pitchFamily="34" charset="0"/>
              </a:rPr>
            </a:br>
            <a:r>
              <a:rPr lang="cs-CZ" sz="2400" i="false" dirty="false">
                <a:effectLst/>
                <a:cs typeface="Calibri" panose="020F0502020204030204" pitchFamily="34" charset="0"/>
              </a:rPr>
              <a:t>k poskytování služby a podmínky financování služby péče o dítě v DS.</a:t>
            </a:r>
          </a:p>
          <a:p>
            <a:pPr algn="just">
              <a:spcBef>
                <a:spcPts val="100"/>
              </a:spcBef>
            </a:pPr>
            <a:r>
              <a:rPr lang="cs-CZ" sz="2200" i="false" dirty="false">
                <a:effectLst/>
                <a:cs typeface="Calibri" panose="020F0502020204030204" pitchFamily="34" charset="0"/>
              </a:rPr>
              <a:t>Poskytování služby péče o dítě v DS.</a:t>
            </a:r>
          </a:p>
          <a:p>
            <a:pPr algn="just">
              <a:spcBef>
                <a:spcPts val="100"/>
              </a:spcBef>
            </a:pPr>
            <a:r>
              <a:rPr lang="cs-CZ" sz="2200" i="false" dirty="false">
                <a:effectLst/>
                <a:cs typeface="Calibri" panose="020F0502020204030204" pitchFamily="34" charset="0"/>
              </a:rPr>
              <a:t>Technické požadavky na stavby a hygienické požadavky na prostory </a:t>
            </a:r>
            <a:br>
              <a:rPr lang="cs-CZ" sz="2200" i="false" dirty="false">
                <a:effectLst/>
                <a:cs typeface="Calibri" panose="020F0502020204030204" pitchFamily="34" charset="0"/>
              </a:rPr>
            </a:br>
            <a:r>
              <a:rPr lang="cs-CZ" sz="2200" i="false" dirty="false">
                <a:effectLst/>
                <a:cs typeface="Calibri" panose="020F0502020204030204" pitchFamily="34" charset="0"/>
              </a:rPr>
              <a:t>a provoz.</a:t>
            </a:r>
          </a:p>
          <a:p>
            <a:pPr algn="just">
              <a:spcBef>
                <a:spcPts val="100"/>
              </a:spcBef>
            </a:pPr>
            <a:r>
              <a:rPr lang="cs-CZ" sz="2200" i="false" dirty="false">
                <a:effectLst/>
                <a:cs typeface="Calibri" panose="020F0502020204030204" pitchFamily="34" charset="0"/>
              </a:rPr>
              <a:t>Vznik, změna a zánik oprávnění a evidence poskytovatelů.  </a:t>
            </a:r>
          </a:p>
          <a:p>
            <a:pPr algn="just">
              <a:spcBef>
                <a:spcPts val="100"/>
              </a:spcBef>
            </a:pPr>
            <a:r>
              <a:rPr lang="cs-CZ" sz="2200" dirty="false">
                <a:cs typeface="Calibri" panose="020F0502020204030204" pitchFamily="34" charset="0"/>
              </a:rPr>
              <a:t>Příspěvek na provoz dětské skupiny, elektronická aplikace.</a:t>
            </a:r>
          </a:p>
          <a:p>
            <a:pPr algn="just">
              <a:spcBef>
                <a:spcPts val="100"/>
              </a:spcBef>
            </a:pPr>
            <a:r>
              <a:rPr lang="cs-CZ" sz="2200" i="false" dirty="false">
                <a:effectLst/>
                <a:cs typeface="Calibri" panose="020F0502020204030204" pitchFamily="34" charset="0"/>
              </a:rPr>
              <a:t>Kontrola, přestupky.</a:t>
            </a:r>
          </a:p>
          <a:p>
            <a:pPr marL="0" indent="0" algn="just">
              <a:spcBef>
                <a:spcPts val="200"/>
              </a:spcBef>
              <a:buNone/>
            </a:pPr>
            <a:r>
              <a:rPr lang="cs-CZ" sz="2400" i="false" dirty="false">
                <a:effectLst/>
                <a:cs typeface="Calibri" panose="020F0502020204030204" pitchFamily="34" charset="0"/>
              </a:rPr>
              <a:t>Novela zákona o DS s účinností od 1. 5. 2025 – převedení agendy na Úřad práce ČR, záznam online semináře zde: </a:t>
            </a:r>
            <a:r>
              <a:rPr lang="cs-CZ" sz="2400" dirty="false">
                <a:hlinkClick r:id="rId2"/>
              </a:rPr>
              <a:t>Zákon o poskytování služby péče o dítě v dětské skupině</a:t>
            </a:r>
            <a:endParaRPr lang="cs-CZ" sz="2400" i="false" dirty="false">
              <a:effectLst/>
              <a:cs typeface="Calibri" panose="020F0502020204030204" pitchFamily="34" charset="0"/>
            </a:endParaRPr>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true"/>
          </p:cNvSpPr>
          <p:nvPr>
            <p:ph type="sldNum" sz="quarter" idx="12"/>
          </p:nvPr>
        </p:nvSpPr>
        <p:spPr/>
        <p:txBody>
          <a:bodyPr/>
          <a:lstStyle/>
          <a:p>
            <a:fld id="{EF29956C-866F-4493-8F9C-A5006B7E37B2}" type="slidenum">
              <a:rPr lang="cs-CZ" smtClean="false"/>
              <a:t>70</a:t>
            </a:fld>
            <a:endParaRPr lang="cs-CZ" dirty="false"/>
          </a:p>
        </p:txBody>
      </p:sp>
      <p:pic>
        <p:nvPicPr>
          <p:cNvPr id="3" name="Obrázek 2">
            <a:extLst>
              <a:ext uri="{FF2B5EF4-FFF2-40B4-BE49-F238E27FC236}">
                <a16:creationId xmlns:a16="http://schemas.microsoft.com/office/drawing/2014/main" id="{411DA2A7-6133-FA04-2D4B-BF45A207FE01}"/>
              </a:ext>
            </a:extLst>
          </p:cNvPr>
          <p:cNvPicPr>
            <a:picLocks noChangeAspect="true"/>
          </p:cNvPicPr>
          <p:nvPr/>
        </p:nvPicPr>
        <p:blipFill rotWithShape="true">
          <a:blip r:embed="rId3">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spTree>
    <p:extLst>
      <p:ext uri="{BB962C8B-B14F-4D97-AF65-F5344CB8AC3E}">
        <p14:creationId xmlns:p14="http://schemas.microsoft.com/office/powerpoint/2010/main" val="13753200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4" name="Nadpis 13"/>
          <p:cNvSpPr>
            <a:spLocks noGrp="true"/>
          </p:cNvSpPr>
          <p:nvPr>
            <p:ph type="title"/>
          </p:nvPr>
        </p:nvSpPr>
        <p:spPr>
          <a:xfrm>
            <a:off x="251520" y="188640"/>
            <a:ext cx="8720754" cy="936104"/>
          </a:xfrm>
        </p:spPr>
        <p:txBody>
          <a:bodyPr>
            <a:noAutofit/>
          </a:bodyPr>
          <a:lstStyle/>
          <a:p>
            <a:r>
              <a:rPr lang="cs-CZ" sz="3200" dirty="false">
                <a:solidFill>
                  <a:schemeClr val="accent1">
                    <a:lumMod val="50000"/>
                  </a:schemeClr>
                </a:solidFill>
              </a:rPr>
              <a:t>Související právní předpisy </a:t>
            </a:r>
          </a:p>
        </p:txBody>
      </p:sp>
      <p:sp>
        <p:nvSpPr>
          <p:cNvPr id="15" name="Zástupný symbol pro obsah 14"/>
          <p:cNvSpPr>
            <a:spLocks noGrp="true"/>
          </p:cNvSpPr>
          <p:nvPr>
            <p:ph idx="1"/>
          </p:nvPr>
        </p:nvSpPr>
        <p:spPr>
          <a:xfrm>
            <a:off x="251520" y="1412776"/>
            <a:ext cx="8640960" cy="4930251"/>
          </a:xfrm>
        </p:spPr>
        <p:txBody>
          <a:bodyPr>
            <a:normAutofit fontScale="62500" lnSpcReduction="20000"/>
          </a:bodyPr>
          <a:lstStyle/>
          <a:p>
            <a:pPr marL="0" indent="0" algn="just">
              <a:lnSpc>
                <a:spcPct val="120000"/>
              </a:lnSpc>
              <a:spcBef>
                <a:spcPts val="200"/>
              </a:spcBef>
              <a:buNone/>
            </a:pPr>
            <a:r>
              <a:rPr lang="cs-CZ" altLang="cs-CZ" sz="3500" b="true" dirty="false"/>
              <a:t>Vyhláška č. 350/2021 Sb</a:t>
            </a:r>
            <a:r>
              <a:rPr lang="cs-CZ" altLang="cs-CZ" sz="3500" dirty="false"/>
              <a:t>., o provedení některých ustanovení zákona </a:t>
            </a:r>
            <a:br>
              <a:rPr lang="cs-CZ" altLang="cs-CZ" sz="3500" dirty="false"/>
            </a:br>
            <a:r>
              <a:rPr lang="cs-CZ" altLang="cs-CZ" sz="3500" dirty="false"/>
              <a:t>o poskytování služby péče o dítě v dětské skupině a o změně souvisejících zákonů (§ 1 a Příloha č. 1)</a:t>
            </a:r>
          </a:p>
          <a:p>
            <a:pPr algn="just">
              <a:lnSpc>
                <a:spcPct val="120000"/>
              </a:lnSpc>
              <a:spcBef>
                <a:spcPts val="100"/>
              </a:spcBef>
            </a:pPr>
            <a:r>
              <a:rPr lang="cs-CZ" altLang="cs-CZ" sz="3000" dirty="false"/>
              <a:t>standardy kvality péče,</a:t>
            </a:r>
          </a:p>
          <a:p>
            <a:pPr algn="just">
              <a:lnSpc>
                <a:spcPct val="120000"/>
              </a:lnSpc>
              <a:spcBef>
                <a:spcPts val="100"/>
              </a:spcBef>
            </a:pPr>
            <a:r>
              <a:rPr lang="cs-CZ" altLang="cs-CZ" sz="3000" dirty="false"/>
              <a:t>provozní podmínky a hygienické požadavky na prostory a provoz DS do 12 dětí,</a:t>
            </a:r>
          </a:p>
          <a:p>
            <a:pPr algn="just">
              <a:lnSpc>
                <a:spcPct val="120000"/>
              </a:lnSpc>
              <a:spcBef>
                <a:spcPts val="100"/>
              </a:spcBef>
            </a:pPr>
            <a:r>
              <a:rPr lang="cs-CZ" altLang="cs-CZ" sz="3000" dirty="false"/>
              <a:t>rozsah úklidu prostor dětské skupiny po ukončení jiných činností,</a:t>
            </a:r>
          </a:p>
          <a:p>
            <a:pPr algn="just">
              <a:lnSpc>
                <a:spcPct val="120000"/>
              </a:lnSpc>
              <a:spcBef>
                <a:spcPts val="100"/>
              </a:spcBef>
            </a:pPr>
            <a:r>
              <a:rPr lang="cs-CZ" altLang="cs-CZ" sz="3000" dirty="false"/>
              <a:t>provozní a prostorové podmínky sousedské dětské skupiny,</a:t>
            </a:r>
          </a:p>
          <a:p>
            <a:pPr algn="just">
              <a:lnSpc>
                <a:spcPct val="120000"/>
              </a:lnSpc>
              <a:spcBef>
                <a:spcPts val="100"/>
              </a:spcBef>
            </a:pPr>
            <a:r>
              <a:rPr lang="pl-PL" altLang="cs-CZ" sz="3000" dirty="false"/>
              <a:t>výživové normy pro děti od 1 roku věku do 3 let věku (</a:t>
            </a:r>
            <a:r>
              <a:rPr lang="cs-CZ" altLang="cs-CZ" sz="3000" dirty="false"/>
              <a:t>vztahují se na poskytovatele, který zajišťuje stravu a žádá o příspěvek).</a:t>
            </a:r>
          </a:p>
          <a:p>
            <a:pPr marL="0" indent="0" algn="just">
              <a:lnSpc>
                <a:spcPct val="120000"/>
              </a:lnSpc>
              <a:spcBef>
                <a:spcPts val="200"/>
              </a:spcBef>
              <a:buNone/>
            </a:pPr>
            <a:r>
              <a:rPr lang="cs-CZ" altLang="cs-CZ" sz="3500" b="true" dirty="false"/>
              <a:t>Vyhláška č. 160/2024 Sb</a:t>
            </a:r>
            <a:r>
              <a:rPr lang="cs-CZ" altLang="cs-CZ" sz="3500" dirty="false"/>
              <a:t>., o hygienických požadavcích na prostory </a:t>
            </a:r>
            <a:br>
              <a:rPr lang="cs-CZ" altLang="cs-CZ" sz="3500" dirty="false"/>
            </a:br>
            <a:r>
              <a:rPr lang="cs-CZ" altLang="cs-CZ" sz="3500" dirty="false"/>
              <a:t>a provoz zařízení a provozoven pro výchovu a vzdělávání dětí a mladistvých a dětských skupin</a:t>
            </a:r>
          </a:p>
          <a:p>
            <a:pPr algn="just">
              <a:lnSpc>
                <a:spcPct val="120000"/>
              </a:lnSpc>
              <a:spcBef>
                <a:spcPts val="100"/>
              </a:spcBef>
            </a:pPr>
            <a:r>
              <a:rPr lang="cs-CZ" altLang="cs-CZ" sz="3000" dirty="false"/>
              <a:t>hygienické požadavky na prostory a provoz dětské skupiny s kapacitou 13-24 dětí</a:t>
            </a:r>
          </a:p>
          <a:p>
            <a:pPr algn="just">
              <a:lnSpc>
                <a:spcPct val="120000"/>
              </a:lnSpc>
              <a:spcBef>
                <a:spcPts val="100"/>
              </a:spcBef>
            </a:pPr>
            <a:r>
              <a:rPr lang="cs-CZ" altLang="cs-CZ" sz="3000" dirty="false"/>
              <a:t>účinná od 1.7. 2024, nahradila vyhlášku č. 410/2005 Sb. </a:t>
            </a:r>
          </a:p>
          <a:p>
            <a:pPr marL="0" indent="0" algn="just">
              <a:buNone/>
            </a:pPr>
            <a:endParaRPr lang="cs-CZ" altLang="cs-CZ" sz="2400" dirty="false"/>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true"/>
          </p:cNvSpPr>
          <p:nvPr>
            <p:ph type="sldNum" sz="quarter" idx="12"/>
          </p:nvPr>
        </p:nvSpPr>
        <p:spPr/>
        <p:txBody>
          <a:bodyPr/>
          <a:lstStyle/>
          <a:p>
            <a:fld id="{EF29956C-866F-4493-8F9C-A5006B7E37B2}" type="slidenum">
              <a:rPr lang="cs-CZ" smtClean="false"/>
              <a:t>71</a:t>
            </a:fld>
            <a:endParaRPr lang="cs-CZ" dirty="false"/>
          </a:p>
        </p:txBody>
      </p:sp>
      <p:pic>
        <p:nvPicPr>
          <p:cNvPr id="3" name="Obrázek 2">
            <a:extLst>
              <a:ext uri="{FF2B5EF4-FFF2-40B4-BE49-F238E27FC236}">
                <a16:creationId xmlns:a16="http://schemas.microsoft.com/office/drawing/2014/main" id="{9028DA15-D38F-24BE-B72A-DF560C034932}"/>
              </a:ext>
            </a:extLst>
          </p:cNvPr>
          <p:cNvPicPr>
            <a:picLocks noChangeAspect="true"/>
          </p:cNvPicPr>
          <p:nvPr/>
        </p:nvPicPr>
        <p:blipFill rotWithShape="true">
          <a:blip r:embed="rId2">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spTree>
    <p:extLst>
      <p:ext uri="{BB962C8B-B14F-4D97-AF65-F5344CB8AC3E}">
        <p14:creationId xmlns:p14="http://schemas.microsoft.com/office/powerpoint/2010/main" val="12448524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4" name="Nadpis 13"/>
          <p:cNvSpPr>
            <a:spLocks noGrp="true"/>
          </p:cNvSpPr>
          <p:nvPr>
            <p:ph type="title"/>
          </p:nvPr>
        </p:nvSpPr>
        <p:spPr>
          <a:xfrm>
            <a:off x="0" y="188640"/>
            <a:ext cx="9144000" cy="936104"/>
          </a:xfrm>
        </p:spPr>
        <p:txBody>
          <a:bodyPr>
            <a:normAutofit/>
          </a:bodyPr>
          <a:lstStyle/>
          <a:p>
            <a:r>
              <a:rPr lang="pl-PL" sz="3600" dirty="false">
                <a:solidFill>
                  <a:schemeClr val="accent1">
                    <a:lumMod val="50000"/>
                  </a:schemeClr>
                </a:solidFill>
              </a:rPr>
              <a:t>Podpora ze strany MPSV a ÚP ČR </a:t>
            </a:r>
          </a:p>
        </p:txBody>
      </p:sp>
      <p:sp>
        <p:nvSpPr>
          <p:cNvPr id="15" name="Zástupný symbol pro obsah 14"/>
          <p:cNvSpPr>
            <a:spLocks noGrp="true"/>
          </p:cNvSpPr>
          <p:nvPr>
            <p:ph idx="1"/>
          </p:nvPr>
        </p:nvSpPr>
        <p:spPr>
          <a:xfrm>
            <a:off x="251520" y="1412776"/>
            <a:ext cx="8892480" cy="4608511"/>
          </a:xfrm>
        </p:spPr>
        <p:txBody>
          <a:bodyPr>
            <a:noAutofit/>
          </a:bodyPr>
          <a:lstStyle/>
          <a:p>
            <a:pPr marL="0" indent="0" algn="just">
              <a:buClr>
                <a:schemeClr val="accent5">
                  <a:lumMod val="75000"/>
                </a:schemeClr>
              </a:buClr>
              <a:buSzPct val="110000"/>
              <a:buNone/>
            </a:pPr>
            <a:r>
              <a:rPr lang="cs-CZ" sz="2400" b="true" dirty="false"/>
              <a:t>Možnosti podpory:</a:t>
            </a:r>
          </a:p>
          <a:p>
            <a:pPr>
              <a:buSzPct val="110000"/>
            </a:pPr>
            <a:r>
              <a:rPr lang="cs-CZ" sz="2300" dirty="false"/>
              <a:t>Finanční podpora budování a provoz dětských skupin</a:t>
            </a:r>
            <a:br>
              <a:rPr lang="cs-CZ" sz="2300" dirty="false"/>
            </a:br>
            <a:r>
              <a:rPr lang="cs-CZ" sz="2300" dirty="false">
                <a:hlinkClick r:id="rId2"/>
              </a:rPr>
              <a:t>Dětské skupiny | MPSV</a:t>
            </a:r>
            <a:endParaRPr lang="cs-CZ" sz="2300" dirty="false"/>
          </a:p>
          <a:p>
            <a:pPr>
              <a:buSzPct val="110000"/>
            </a:pPr>
            <a:r>
              <a:rPr lang="cs-CZ" sz="2300" dirty="false"/>
              <a:t>Metodická pomoc a podpora, konzultace a poradenství </a:t>
            </a:r>
            <a:br>
              <a:rPr lang="cs-CZ" sz="2300" dirty="false"/>
            </a:br>
            <a:r>
              <a:rPr lang="cs-CZ" sz="2300" dirty="false">
                <a:hlinkClick r:id="rId3"/>
              </a:rPr>
              <a:t>Kontakty | MPSV</a:t>
            </a:r>
            <a:endParaRPr lang="cs-CZ" sz="2300" dirty="false"/>
          </a:p>
          <a:p>
            <a:pPr>
              <a:buSzPct val="110000"/>
            </a:pPr>
            <a:r>
              <a:rPr lang="cs-CZ" sz="2300" dirty="false"/>
              <a:t>E-learning a online vzdělávání</a:t>
            </a:r>
            <a:br>
              <a:rPr lang="cs-CZ" sz="2300" dirty="false"/>
            </a:br>
            <a:r>
              <a:rPr lang="cs-CZ" sz="2300" dirty="false">
                <a:hlinkClick r:id="rId4"/>
              </a:rPr>
              <a:t>Přihlásit se na stránky | MPSV E-learning</a:t>
            </a:r>
            <a:br>
              <a:rPr lang="cs-CZ" sz="2300" dirty="false"/>
            </a:br>
            <a:r>
              <a:rPr lang="cs-CZ" sz="2300" dirty="false"/>
              <a:t>Vydané informační a metodické materiály</a:t>
            </a:r>
            <a:br>
              <a:rPr lang="cs-CZ" sz="2300" dirty="false"/>
            </a:br>
            <a:r>
              <a:rPr lang="cs-CZ" sz="2300" dirty="false">
                <a:hlinkClick r:id="rId5"/>
              </a:rPr>
              <a:t>Metodické materiály | MPSV</a:t>
            </a:r>
            <a:endParaRPr lang="cs-CZ" sz="2300" dirty="false"/>
          </a:p>
          <a:p>
            <a:pPr>
              <a:buSzPct val="110000"/>
            </a:pPr>
            <a:r>
              <a:rPr lang="cs-CZ" sz="2300" dirty="false"/>
              <a:t>Podpůrné metodiky a informace pro obce</a:t>
            </a:r>
            <a:br>
              <a:rPr lang="cs-CZ" sz="2300" dirty="false"/>
            </a:br>
            <a:r>
              <a:rPr lang="cs-CZ" sz="2300" dirty="false">
                <a:hlinkClick r:id="rId6"/>
              </a:rPr>
              <a:t>Pro obce | MPSV</a:t>
            </a:r>
            <a:endParaRPr lang="cs-CZ" sz="2300" dirty="false"/>
          </a:p>
          <a:p>
            <a:pPr>
              <a:buSzPct val="110000"/>
            </a:pPr>
            <a:r>
              <a:rPr lang="cs-CZ" sz="2300" dirty="false"/>
              <a:t>Vše zdarma</a:t>
            </a:r>
          </a:p>
          <a:p>
            <a:pPr algn="just">
              <a:buSzPct val="110000"/>
            </a:pPr>
            <a:endParaRPr lang="cs-CZ" sz="2400" dirty="false"/>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24744"/>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20" name="Zástupný symbol pro číslo snímku 1">
            <a:extLst>
              <a:ext uri="{FF2B5EF4-FFF2-40B4-BE49-F238E27FC236}">
                <a16:creationId xmlns:a16="http://schemas.microsoft.com/office/drawing/2014/main" id="{74C48A14-8C00-4A00-B76F-4A048381231C}"/>
              </a:ext>
            </a:extLst>
          </p:cNvPr>
          <p:cNvSpPr>
            <a:spLocks noGrp="true"/>
          </p:cNvSpPr>
          <p:nvPr>
            <p:ph type="sldNum" sz="quarter" idx="12"/>
          </p:nvPr>
        </p:nvSpPr>
        <p:spPr>
          <a:xfrm>
            <a:off x="6553200" y="6356350"/>
            <a:ext cx="2133600" cy="365125"/>
          </a:xfrm>
        </p:spPr>
        <p:txBody>
          <a:bodyPr/>
          <a:lstStyle/>
          <a:p>
            <a:fld id="{EF29956C-866F-4493-8F9C-A5006B7E37B2}" type="slidenum">
              <a:rPr lang="cs-CZ" smtClean="false"/>
              <a:t>72</a:t>
            </a:fld>
            <a:endParaRPr lang="cs-CZ" dirty="false"/>
          </a:p>
        </p:txBody>
      </p:sp>
      <p:pic>
        <p:nvPicPr>
          <p:cNvPr id="2" name="Obrázek 1">
            <a:extLst>
              <a:ext uri="{FF2B5EF4-FFF2-40B4-BE49-F238E27FC236}">
                <a16:creationId xmlns:a16="http://schemas.microsoft.com/office/drawing/2014/main" id="{DB7A7DF9-1958-711A-0843-E5B9044E05A0}"/>
              </a:ext>
            </a:extLst>
          </p:cNvPr>
          <p:cNvPicPr>
            <a:picLocks noChangeAspect="true"/>
          </p:cNvPicPr>
          <p:nvPr/>
        </p:nvPicPr>
        <p:blipFill rotWithShape="true">
          <a:blip r:embed="rId7">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spTree>
    <p:extLst>
      <p:ext uri="{BB962C8B-B14F-4D97-AF65-F5344CB8AC3E}">
        <p14:creationId xmlns:p14="http://schemas.microsoft.com/office/powerpoint/2010/main" val="6088938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4" name="Nadpis 13"/>
          <p:cNvSpPr>
            <a:spLocks noGrp="true"/>
          </p:cNvSpPr>
          <p:nvPr>
            <p:ph type="title"/>
          </p:nvPr>
        </p:nvSpPr>
        <p:spPr>
          <a:xfrm>
            <a:off x="107504" y="188640"/>
            <a:ext cx="8864770" cy="936104"/>
          </a:xfrm>
        </p:spPr>
        <p:txBody>
          <a:bodyPr>
            <a:noAutofit/>
          </a:bodyPr>
          <a:lstStyle/>
          <a:p>
            <a:r>
              <a:rPr lang="cs-CZ" sz="3100" dirty="false">
                <a:solidFill>
                  <a:schemeClr val="tx2">
                    <a:lumMod val="75000"/>
                  </a:schemeClr>
                </a:solidFill>
              </a:rPr>
              <a:t>Žádost o udělení oprávnění – evidence poskytovatelů</a:t>
            </a:r>
          </a:p>
        </p:txBody>
      </p:sp>
      <p:sp>
        <p:nvSpPr>
          <p:cNvPr id="15" name="Zástupný symbol pro obsah 14"/>
          <p:cNvSpPr>
            <a:spLocks noGrp="true"/>
          </p:cNvSpPr>
          <p:nvPr>
            <p:ph idx="1"/>
          </p:nvPr>
        </p:nvSpPr>
        <p:spPr>
          <a:xfrm>
            <a:off x="251520" y="1398111"/>
            <a:ext cx="8539734" cy="4608511"/>
          </a:xfrm>
        </p:spPr>
        <p:txBody>
          <a:bodyPr>
            <a:normAutofit/>
          </a:bodyPr>
          <a:lstStyle/>
          <a:p>
            <a:pPr marL="0" indent="0" algn="just">
              <a:buNone/>
            </a:pPr>
            <a:r>
              <a:rPr lang="cs-CZ" sz="2400" dirty="false"/>
              <a:t>Poskytovat službu péče o dítě v dětské skupině lze jen na základě oprávnění k poskytování. </a:t>
            </a:r>
          </a:p>
          <a:p>
            <a:pPr marL="0" indent="0" algn="just">
              <a:buNone/>
            </a:pPr>
            <a:r>
              <a:rPr lang="cs-CZ" sz="2400" dirty="false"/>
              <a:t>Oprávnění vzniká dnem záznamu rozhodnutí do spisu. ÚP zapíše žadatele do evidence poskytovatelů a o provedení zápisu ho vyrozumí.</a:t>
            </a:r>
          </a:p>
          <a:p>
            <a:pPr marL="0" indent="0" algn="just">
              <a:buNone/>
            </a:pPr>
            <a:r>
              <a:rPr lang="cs-CZ" sz="2400" dirty="false"/>
              <a:t>Podání ve věcech služby péče o dítě v dětské skupině lze činit výlučně prostřednictvím elektronické aplikace.</a:t>
            </a:r>
          </a:p>
          <a:p>
            <a:r>
              <a:rPr lang="cs-CZ" sz="2200" dirty="false"/>
              <a:t>Informace naleznete zde: </a:t>
            </a:r>
            <a:r>
              <a:rPr lang="cs-CZ" sz="2200" dirty="false">
                <a:hlinkClick r:id="rId3"/>
              </a:rPr>
              <a:t>Postup při založení dětské skupiny | MPSV</a:t>
            </a:r>
            <a:endParaRPr lang="cs-CZ" sz="2200" dirty="false"/>
          </a:p>
          <a:p>
            <a:r>
              <a:rPr lang="cs-CZ" sz="2200" dirty="false"/>
              <a:t>Vstup do elektronické aplikace zde: </a:t>
            </a:r>
            <a:r>
              <a:rPr lang="cs-CZ" sz="2200" dirty="false">
                <a:hlinkClick r:id="rId4"/>
              </a:rPr>
              <a:t>Dětské skupiny - přihlášení</a:t>
            </a:r>
            <a:endParaRPr lang="cs-CZ" sz="2200" dirty="false"/>
          </a:p>
          <a:p>
            <a:r>
              <a:rPr lang="cs-CZ" sz="2200" dirty="false"/>
              <a:t>Uživatelská příručka k aplikaci ke stažení zde: </a:t>
            </a:r>
            <a:r>
              <a:rPr lang="cs-CZ" sz="2200" dirty="false">
                <a:hlinkClick r:id="rId5"/>
              </a:rPr>
              <a:t>Dětské skupiny | MPSV</a:t>
            </a:r>
            <a:endParaRPr lang="cs-CZ" sz="2200" dirty="false"/>
          </a:p>
          <a:p>
            <a:pPr marL="0" indent="0">
              <a:buNone/>
            </a:pPr>
            <a:endParaRPr lang="cs-CZ" sz="2400" dirty="false"/>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true"/>
          </p:cNvSpPr>
          <p:nvPr>
            <p:ph type="sldNum" sz="quarter" idx="12"/>
          </p:nvPr>
        </p:nvSpPr>
        <p:spPr/>
        <p:txBody>
          <a:bodyPr/>
          <a:lstStyle/>
          <a:p>
            <a:fld id="{EF29956C-866F-4493-8F9C-A5006B7E37B2}" type="slidenum">
              <a:rPr lang="cs-CZ" smtClean="false"/>
              <a:t>73</a:t>
            </a:fld>
            <a:endParaRPr lang="cs-CZ"/>
          </a:p>
        </p:txBody>
      </p:sp>
      <p:pic>
        <p:nvPicPr>
          <p:cNvPr id="3" name="Obrázek 2">
            <a:extLst>
              <a:ext uri="{FF2B5EF4-FFF2-40B4-BE49-F238E27FC236}">
                <a16:creationId xmlns:a16="http://schemas.microsoft.com/office/drawing/2014/main" id="{A43B03AA-F1D0-440E-8F26-2F020B06418A}"/>
              </a:ext>
            </a:extLst>
          </p:cNvPr>
          <p:cNvPicPr>
            <a:picLocks noChangeAspect="true"/>
          </p:cNvPicPr>
          <p:nvPr/>
        </p:nvPicPr>
        <p:blipFill rotWithShape="true">
          <a:blip r:embed="rId6">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spTree>
    <p:extLst>
      <p:ext uri="{BB962C8B-B14F-4D97-AF65-F5344CB8AC3E}">
        <p14:creationId xmlns:p14="http://schemas.microsoft.com/office/powerpoint/2010/main" val="27375557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2" name="Tětiva 11"/>
          <p:cNvSpPr/>
          <p:nvPr/>
        </p:nvSpPr>
        <p:spPr>
          <a:xfrm>
            <a:off x="8460432" y="5207463"/>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4" name="Nadpis 13"/>
          <p:cNvSpPr>
            <a:spLocks noGrp="true"/>
          </p:cNvSpPr>
          <p:nvPr>
            <p:ph type="title"/>
          </p:nvPr>
        </p:nvSpPr>
        <p:spPr>
          <a:xfrm>
            <a:off x="457200" y="188640"/>
            <a:ext cx="8229600" cy="936104"/>
          </a:xfrm>
        </p:spPr>
        <p:txBody>
          <a:bodyPr>
            <a:noAutofit/>
          </a:bodyPr>
          <a:lstStyle/>
          <a:p>
            <a:r>
              <a:rPr lang="cs-CZ" sz="3500" dirty="false">
                <a:solidFill>
                  <a:schemeClr val="tx2">
                    <a:lumMod val="75000"/>
                  </a:schemeClr>
                </a:solidFill>
              </a:rPr>
              <a:t>Přílohy žádosti o udělení oprávnění</a:t>
            </a:r>
          </a:p>
        </p:txBody>
      </p:sp>
      <p:sp>
        <p:nvSpPr>
          <p:cNvPr id="15" name="Zástupný symbol pro obsah 14"/>
          <p:cNvSpPr>
            <a:spLocks noGrp="true"/>
          </p:cNvSpPr>
          <p:nvPr>
            <p:ph idx="1"/>
          </p:nvPr>
        </p:nvSpPr>
        <p:spPr>
          <a:xfrm>
            <a:off x="397267" y="1560627"/>
            <a:ext cx="8349465" cy="4906976"/>
          </a:xfrm>
        </p:spPr>
        <p:txBody>
          <a:bodyPr>
            <a:noAutofit/>
          </a:bodyPr>
          <a:lstStyle/>
          <a:p>
            <a:pPr marL="0" indent="0">
              <a:buNone/>
            </a:pPr>
            <a:r>
              <a:rPr lang="cs-CZ" sz="2400" dirty="false">
                <a:cs typeface="Arial" panose="020B0604020202020204" pitchFamily="34" charset="0"/>
              </a:rPr>
              <a:t>K žádosti o udělení oprávnění je nutné přiložit:</a:t>
            </a:r>
          </a:p>
          <a:p>
            <a:pPr marL="514350" indent="-514350" algn="just">
              <a:spcBef>
                <a:spcPts val="200"/>
              </a:spcBef>
              <a:buFont typeface="+mj-lt"/>
              <a:buAutoNum type="arabicPeriod"/>
              <a:tabLst>
                <a:tab pos="135255" algn="l"/>
              </a:tabLst>
            </a:pPr>
            <a:r>
              <a:rPr lang="cs-CZ" sz="2000" b="true" dirty="false">
                <a:effectLst/>
                <a:ea typeface="Times New Roman" panose="02020603050405020304" pitchFamily="18" charset="0"/>
              </a:rPr>
              <a:t>kopii dokladu o jiném než vlastnickém právu k objektu nebo prostorám</a:t>
            </a:r>
            <a:r>
              <a:rPr lang="cs-CZ" sz="2000" dirty="false">
                <a:effectLst/>
                <a:ea typeface="Times New Roman" panose="02020603050405020304" pitchFamily="18" charset="0"/>
              </a:rPr>
              <a:t>, z něhož vyplývá oprávnění tento objekt nebo prostory užívat </a:t>
            </a:r>
            <a:br>
              <a:rPr lang="cs-CZ" sz="2000" dirty="false">
                <a:effectLst/>
                <a:ea typeface="Times New Roman" panose="02020603050405020304" pitchFamily="18" charset="0"/>
              </a:rPr>
            </a:br>
            <a:r>
              <a:rPr lang="cs-CZ" sz="2000" dirty="false">
                <a:effectLst/>
                <a:ea typeface="Times New Roman" panose="02020603050405020304" pitchFamily="18" charset="0"/>
              </a:rPr>
              <a:t>k poskytování služby péče o dítě v DS (uvede-li žadatel, že je majitelem objektu nebo prostor, ověří si tuto skutečnost ÚP v katastru nemovitostí),</a:t>
            </a:r>
          </a:p>
          <a:p>
            <a:pPr marL="514350" indent="-514350" algn="just">
              <a:spcBef>
                <a:spcPts val="200"/>
              </a:spcBef>
              <a:buFont typeface="+mj-lt"/>
              <a:buAutoNum type="arabicPeriod"/>
              <a:tabLst>
                <a:tab pos="135255" algn="l"/>
              </a:tabLst>
            </a:pPr>
            <a:r>
              <a:rPr lang="cs-CZ" sz="2000" b="true" dirty="false">
                <a:effectLst/>
                <a:ea typeface="Times New Roman" panose="02020603050405020304" pitchFamily="18" charset="0"/>
              </a:rPr>
              <a:t>kopii dokladu prokazující splnění požadavků požární ochrany </a:t>
            </a:r>
            <a:r>
              <a:rPr lang="cs-CZ" sz="2000" dirty="false">
                <a:effectLst/>
                <a:ea typeface="Times New Roman" panose="02020603050405020304" pitchFamily="18" charset="0"/>
              </a:rPr>
              <a:t>zpracovaný osobou, které byla udělena autorizace pro požární bezpečnost staveb podle jiného právního předpisu (informace k zákonné úpravě požární ochrany pro dětské skupiny zde </a:t>
            </a:r>
            <a:r>
              <a:rPr lang="cs-CZ" sz="2000" dirty="false">
                <a:hlinkClick r:id="rId3"/>
              </a:rPr>
              <a:t>Metodické materiály | MPSV</a:t>
            </a:r>
            <a:r>
              <a:rPr lang="cs-CZ" sz="2000" dirty="false"/>
              <a:t>),</a:t>
            </a:r>
            <a:endParaRPr lang="cs-CZ" sz="2000" dirty="false">
              <a:effectLst/>
              <a:ea typeface="Times New Roman" panose="02020603050405020304" pitchFamily="18" charset="0"/>
            </a:endParaRPr>
          </a:p>
          <a:p>
            <a:pPr marL="514350" indent="-514350" algn="just">
              <a:spcBef>
                <a:spcPts val="200"/>
              </a:spcBef>
              <a:buFont typeface="+mj-lt"/>
              <a:buAutoNum type="arabicPeriod"/>
              <a:tabLst>
                <a:tab pos="135255" algn="l"/>
              </a:tabLst>
            </a:pPr>
            <a:r>
              <a:rPr lang="cs-CZ" sz="2000" b="true" dirty="false">
                <a:effectLst/>
                <a:ea typeface="Times New Roman" panose="02020603050405020304" pitchFamily="18" charset="0"/>
              </a:rPr>
              <a:t>stejnopis závazného stanoviska KHS o splnění hygienických požadavků </a:t>
            </a:r>
            <a:r>
              <a:rPr lang="cs-CZ" sz="2000" dirty="false">
                <a:effectLst/>
                <a:ea typeface="Times New Roman" panose="02020603050405020304" pitchFamily="18" charset="0"/>
              </a:rPr>
              <a:t>na stravování, prostory a provoz, v nichž bude poskytována služba péče </a:t>
            </a:r>
            <a:br>
              <a:rPr lang="cs-CZ" sz="2000" dirty="false">
                <a:effectLst/>
                <a:ea typeface="Times New Roman" panose="02020603050405020304" pitchFamily="18" charset="0"/>
              </a:rPr>
            </a:br>
            <a:r>
              <a:rPr lang="cs-CZ" sz="2000" dirty="false">
                <a:effectLst/>
                <a:ea typeface="Times New Roman" panose="02020603050405020304" pitchFamily="18" charset="0"/>
              </a:rPr>
              <a:t>o dítě v DS, stanovených tímto zákonem nebo jiným právním předpisem (KHS vydává pouze elektronicky),</a:t>
            </a:r>
          </a:p>
          <a:p>
            <a:pPr marL="0" indent="0" algn="just">
              <a:spcBef>
                <a:spcPts val="200"/>
              </a:spcBef>
              <a:buNone/>
              <a:tabLst>
                <a:tab pos="135255" algn="l"/>
              </a:tabLst>
            </a:pPr>
            <a:endParaRPr lang="cs-CZ" sz="2000" dirty="false">
              <a:effectLst/>
              <a:ea typeface="Times New Roman" panose="02020603050405020304" pitchFamily="18" charset="0"/>
              <a:cs typeface="Times New Roman" panose="02020603050405020304" pitchFamily="18" charset="0"/>
            </a:endParaRPr>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true"/>
          </p:cNvSpPr>
          <p:nvPr>
            <p:ph type="sldNum" sz="quarter" idx="12"/>
          </p:nvPr>
        </p:nvSpPr>
        <p:spPr/>
        <p:txBody>
          <a:bodyPr/>
          <a:lstStyle/>
          <a:p>
            <a:fld id="{EF29956C-866F-4493-8F9C-A5006B7E37B2}" type="slidenum">
              <a:rPr lang="cs-CZ" smtClean="false"/>
              <a:t>74</a:t>
            </a:fld>
            <a:endParaRPr lang="cs-CZ"/>
          </a:p>
        </p:txBody>
      </p:sp>
      <p:pic>
        <p:nvPicPr>
          <p:cNvPr id="3" name="Obrázek 2">
            <a:extLst>
              <a:ext uri="{FF2B5EF4-FFF2-40B4-BE49-F238E27FC236}">
                <a16:creationId xmlns:a16="http://schemas.microsoft.com/office/drawing/2014/main" id="{4AA3D32D-CD36-8AD5-24FD-95D94A770A98}"/>
              </a:ext>
            </a:extLst>
          </p:cNvPr>
          <p:cNvPicPr>
            <a:picLocks noChangeAspect="true"/>
          </p:cNvPicPr>
          <p:nvPr/>
        </p:nvPicPr>
        <p:blipFill rotWithShape="true">
          <a:blip r:embed="rId4">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spTree>
    <p:extLst>
      <p:ext uri="{BB962C8B-B14F-4D97-AF65-F5344CB8AC3E}">
        <p14:creationId xmlns:p14="http://schemas.microsoft.com/office/powerpoint/2010/main" val="39068388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2" name="Tětiva 11"/>
          <p:cNvSpPr/>
          <p:nvPr/>
        </p:nvSpPr>
        <p:spPr>
          <a:xfrm>
            <a:off x="8460432" y="5207463"/>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4" name="Nadpis 13"/>
          <p:cNvSpPr>
            <a:spLocks noGrp="true"/>
          </p:cNvSpPr>
          <p:nvPr>
            <p:ph type="title"/>
          </p:nvPr>
        </p:nvSpPr>
        <p:spPr>
          <a:xfrm>
            <a:off x="457200" y="188640"/>
            <a:ext cx="8229600" cy="936104"/>
          </a:xfrm>
        </p:spPr>
        <p:txBody>
          <a:bodyPr>
            <a:noAutofit/>
          </a:bodyPr>
          <a:lstStyle/>
          <a:p>
            <a:r>
              <a:rPr lang="cs-CZ" sz="3500" dirty="false">
                <a:solidFill>
                  <a:schemeClr val="tx2">
                    <a:lumMod val="75000"/>
                  </a:schemeClr>
                </a:solidFill>
              </a:rPr>
              <a:t>Přílohy žádosti o udělení oprávnění</a:t>
            </a:r>
          </a:p>
        </p:txBody>
      </p:sp>
      <p:sp>
        <p:nvSpPr>
          <p:cNvPr id="15" name="Zástupný symbol pro obsah 14"/>
          <p:cNvSpPr>
            <a:spLocks noGrp="true"/>
          </p:cNvSpPr>
          <p:nvPr>
            <p:ph idx="1"/>
          </p:nvPr>
        </p:nvSpPr>
        <p:spPr>
          <a:xfrm>
            <a:off x="397267" y="1560627"/>
            <a:ext cx="8349465" cy="4906976"/>
          </a:xfrm>
        </p:spPr>
        <p:txBody>
          <a:bodyPr>
            <a:noAutofit/>
          </a:bodyPr>
          <a:lstStyle/>
          <a:p>
            <a:pPr marL="514350" indent="-514350" algn="just">
              <a:spcBef>
                <a:spcPts val="200"/>
              </a:spcBef>
              <a:buFont typeface="+mj-lt"/>
              <a:buAutoNum type="arabicPeriod" startAt="4"/>
              <a:tabLst>
                <a:tab pos="135255" algn="l"/>
              </a:tabLst>
            </a:pPr>
            <a:r>
              <a:rPr lang="cs-CZ" sz="2000" b="true" dirty="false">
                <a:effectLst/>
                <a:ea typeface="Times New Roman" panose="02020603050405020304" pitchFamily="18" charset="0"/>
              </a:rPr>
              <a:t>kopii smlouvy o pojištění odpovědnosti za újmu </a:t>
            </a:r>
            <a:r>
              <a:rPr lang="cs-CZ" sz="2000" dirty="false">
                <a:effectLst/>
                <a:ea typeface="Times New Roman" panose="02020603050405020304" pitchFamily="18" charset="0"/>
              </a:rPr>
              <a:t>nebo kopie potvrzení</a:t>
            </a:r>
            <a:br>
              <a:rPr lang="cs-CZ" sz="2000" dirty="false">
                <a:effectLst/>
                <a:ea typeface="Times New Roman" panose="02020603050405020304" pitchFamily="18" charset="0"/>
              </a:rPr>
            </a:br>
            <a:r>
              <a:rPr lang="cs-CZ" sz="2000" dirty="false">
                <a:effectLst/>
                <a:ea typeface="Times New Roman" panose="02020603050405020304" pitchFamily="18" charset="0"/>
              </a:rPr>
              <a:t> o uzavření smlouvy o pojištění odpovědnosti za újmu, které vystaví pojišťovna, </a:t>
            </a:r>
          </a:p>
          <a:p>
            <a:pPr marL="514350" indent="-514350" algn="just">
              <a:spcBef>
                <a:spcPts val="200"/>
              </a:spcBef>
              <a:buFont typeface="+mj-lt"/>
              <a:buAutoNum type="arabicPeriod" startAt="4"/>
              <a:tabLst>
                <a:tab pos="135255" algn="l"/>
              </a:tabLst>
            </a:pPr>
            <a:r>
              <a:rPr lang="cs-CZ" sz="2000" b="true" dirty="false">
                <a:effectLst/>
                <a:ea typeface="Times New Roman" panose="02020603050405020304" pitchFamily="18" charset="0"/>
              </a:rPr>
              <a:t>kopii dokladu o bezúhonnosti osoby </a:t>
            </a:r>
            <a:r>
              <a:rPr lang="cs-CZ" sz="2000" dirty="false">
                <a:effectLst/>
                <a:ea typeface="Times New Roman" panose="02020603050405020304" pitchFamily="18" charset="0"/>
              </a:rPr>
              <a:t>podle § 5a odst. 2, nelze-li jej obstarat z rejstříku trestů, nebo nejde-li o organizační složku státu;</a:t>
            </a:r>
          </a:p>
          <a:p>
            <a:pPr marL="514350" indent="-514350" algn="just">
              <a:spcBef>
                <a:spcPts val="200"/>
              </a:spcBef>
              <a:buFont typeface="+mj-lt"/>
              <a:buAutoNum type="arabicPeriod" startAt="4"/>
              <a:tabLst>
                <a:tab pos="135255" algn="l"/>
              </a:tabLst>
            </a:pPr>
            <a:r>
              <a:rPr lang="cs-CZ" sz="2000" b="true" dirty="false">
                <a:effectLst/>
                <a:ea typeface="Times New Roman" panose="02020603050405020304" pitchFamily="18" charset="0"/>
              </a:rPr>
              <a:t>rámcový popis majetkového zajištění a financování poskytování služby péče o dítě v dětské skupině</a:t>
            </a:r>
            <a:r>
              <a:rPr lang="cs-CZ" sz="2000" dirty="false">
                <a:effectLst/>
                <a:ea typeface="Times New Roman" panose="02020603050405020304" pitchFamily="18" charset="0"/>
              </a:rPr>
              <a:t>, nejde-li o žádost organizační složky státu (vzor dokumentu </a:t>
            </a:r>
            <a:r>
              <a:rPr lang="cs-CZ" sz="2000" dirty="false">
                <a:ea typeface="Times New Roman" panose="02020603050405020304" pitchFamily="18" charset="0"/>
              </a:rPr>
              <a:t>zde: </a:t>
            </a:r>
            <a:r>
              <a:rPr lang="cs-CZ" sz="2000" dirty="false">
                <a:hlinkClick r:id="rId3"/>
              </a:rPr>
              <a:t>Postup při založení dětské skupiny | MPSV</a:t>
            </a:r>
            <a:r>
              <a:rPr lang="cs-CZ" sz="2000" dirty="false"/>
              <a:t>),</a:t>
            </a:r>
            <a:endParaRPr lang="cs-CZ" sz="2000" dirty="false">
              <a:effectLst/>
              <a:ea typeface="Times New Roman" panose="02020603050405020304" pitchFamily="18" charset="0"/>
            </a:endParaRPr>
          </a:p>
          <a:p>
            <a:pPr marL="514350" indent="-514350" algn="just">
              <a:spcBef>
                <a:spcPts val="200"/>
              </a:spcBef>
              <a:buFont typeface="+mj-lt"/>
              <a:buAutoNum type="arabicPeriod" startAt="4"/>
              <a:tabLst>
                <a:tab pos="135255" algn="l"/>
              </a:tabLst>
            </a:pPr>
            <a:r>
              <a:rPr lang="cs-CZ" sz="2000" b="true" dirty="false">
                <a:ea typeface="Times New Roman" panose="02020603050405020304" pitchFamily="18" charset="0"/>
              </a:rPr>
              <a:t>u příspěvkové organizace kopii písemného souhlasu zřizovatele </a:t>
            </a:r>
            <a:r>
              <a:rPr lang="cs-CZ" sz="2000" dirty="false">
                <a:ea typeface="Times New Roman" panose="02020603050405020304" pitchFamily="18" charset="0"/>
              </a:rPr>
              <a:t>nebo toho, kdo vůči ní plní funkci zřizovatele, </a:t>
            </a:r>
            <a:r>
              <a:rPr lang="cs-CZ" sz="2000" b="true" dirty="false">
                <a:ea typeface="Times New Roman" panose="02020603050405020304" pitchFamily="18" charset="0"/>
              </a:rPr>
              <a:t>s udělením oprávnění</a:t>
            </a:r>
            <a:r>
              <a:rPr lang="cs-CZ" sz="2000" dirty="false">
                <a:ea typeface="Times New Roman" panose="02020603050405020304" pitchFamily="18" charset="0"/>
              </a:rPr>
              <a:t>. </a:t>
            </a:r>
            <a:endParaRPr lang="cs-CZ" sz="2000" dirty="false">
              <a:effectLst/>
              <a:ea typeface="Times New Roman" panose="02020603050405020304" pitchFamily="18" charset="0"/>
            </a:endParaRPr>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true"/>
          </p:cNvSpPr>
          <p:nvPr>
            <p:ph type="sldNum" sz="quarter" idx="12"/>
          </p:nvPr>
        </p:nvSpPr>
        <p:spPr/>
        <p:txBody>
          <a:bodyPr/>
          <a:lstStyle/>
          <a:p>
            <a:fld id="{EF29956C-866F-4493-8F9C-A5006B7E37B2}" type="slidenum">
              <a:rPr lang="cs-CZ" smtClean="false"/>
              <a:t>75</a:t>
            </a:fld>
            <a:endParaRPr lang="cs-CZ"/>
          </a:p>
        </p:txBody>
      </p:sp>
      <p:pic>
        <p:nvPicPr>
          <p:cNvPr id="3" name="Obrázek 2">
            <a:extLst>
              <a:ext uri="{FF2B5EF4-FFF2-40B4-BE49-F238E27FC236}">
                <a16:creationId xmlns:a16="http://schemas.microsoft.com/office/drawing/2014/main" id="{4AA3D32D-CD36-8AD5-24FD-95D94A770A98}"/>
              </a:ext>
            </a:extLst>
          </p:cNvPr>
          <p:cNvPicPr>
            <a:picLocks noChangeAspect="true"/>
          </p:cNvPicPr>
          <p:nvPr/>
        </p:nvPicPr>
        <p:blipFill rotWithShape="true">
          <a:blip r:embed="rId4">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spTree>
    <p:extLst>
      <p:ext uri="{BB962C8B-B14F-4D97-AF65-F5344CB8AC3E}">
        <p14:creationId xmlns:p14="http://schemas.microsoft.com/office/powerpoint/2010/main" val="11895922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true"/>
          </p:cNvSpPr>
          <p:nvPr>
            <p:ph type="sldNum" sz="quarter" idx="12"/>
          </p:nvPr>
        </p:nvSpPr>
        <p:spPr/>
        <p:txBody>
          <a:bodyPr/>
          <a:lstStyle/>
          <a:p>
            <a:fld id="{EF29956C-866F-4493-8F9C-A5006B7E37B2}" type="slidenum">
              <a:rPr lang="cs-CZ" smtClean="false"/>
              <a:t>76</a:t>
            </a:fld>
            <a:endParaRPr lang="cs-CZ" dirty="false"/>
          </a:p>
        </p:txBody>
      </p:sp>
      <p:sp>
        <p:nvSpPr>
          <p:cNvPr id="7" name="Nadpis 13">
            <a:extLst>
              <a:ext uri="{FF2B5EF4-FFF2-40B4-BE49-F238E27FC236}">
                <a16:creationId xmlns:a16="http://schemas.microsoft.com/office/drawing/2014/main" id="{8F923706-07EF-11BD-7F2F-2D10ABD268B0}"/>
              </a:ext>
            </a:extLst>
          </p:cNvPr>
          <p:cNvSpPr>
            <a:spLocks noGrp="true"/>
          </p:cNvSpPr>
          <p:nvPr>
            <p:ph type="title"/>
          </p:nvPr>
        </p:nvSpPr>
        <p:spPr>
          <a:xfrm>
            <a:off x="0" y="188640"/>
            <a:ext cx="9144000" cy="936104"/>
          </a:xfrm>
        </p:spPr>
        <p:txBody>
          <a:bodyPr>
            <a:noAutofit/>
          </a:bodyPr>
          <a:lstStyle/>
          <a:p>
            <a:r>
              <a:rPr lang="cs-CZ" sz="3400" dirty="false">
                <a:solidFill>
                  <a:schemeClr val="accent1">
                    <a:lumMod val="50000"/>
                  </a:schemeClr>
                </a:solidFill>
              </a:rPr>
              <a:t>Průvodce možnostmi financování dětských skupin</a:t>
            </a:r>
            <a:endParaRPr lang="cs-CZ" sz="3400" dirty="false">
              <a:solidFill>
                <a:schemeClr val="tx2">
                  <a:lumMod val="75000"/>
                </a:schemeClr>
              </a:solidFill>
            </a:endParaRPr>
          </a:p>
        </p:txBody>
      </p:sp>
      <p:pic>
        <p:nvPicPr>
          <p:cNvPr id="8" name="Obrázek 7">
            <a:extLst>
              <a:ext uri="{FF2B5EF4-FFF2-40B4-BE49-F238E27FC236}">
                <a16:creationId xmlns:a16="http://schemas.microsoft.com/office/drawing/2014/main" id="{10D8D24C-AD3F-FE75-A03B-BD6567B9F809}"/>
              </a:ext>
            </a:extLst>
          </p:cNvPr>
          <p:cNvPicPr>
            <a:picLocks noChangeAspect="true"/>
          </p:cNvPicPr>
          <p:nvPr/>
        </p:nvPicPr>
        <p:blipFill rotWithShape="true">
          <a:blip r:embed="rId3">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pic>
        <p:nvPicPr>
          <p:cNvPr id="9" name="Zástupný obsah 6">
            <a:extLst>
              <a:ext uri="{FF2B5EF4-FFF2-40B4-BE49-F238E27FC236}">
                <a16:creationId xmlns:a16="http://schemas.microsoft.com/office/drawing/2014/main" id="{2BAEE3BD-8723-23D5-9D48-9E1A8873CAAF}"/>
              </a:ext>
            </a:extLst>
          </p:cNvPr>
          <p:cNvPicPr>
            <a:picLocks noGrp="true" noChangeAspect="true"/>
          </p:cNvPicPr>
          <p:nvPr>
            <p:ph idx="1"/>
          </p:nvPr>
        </p:nvPicPr>
        <p:blipFill rotWithShape="true">
          <a:blip r:embed="rId4"/>
          <a:srcRect l="2504" t="24881" r="3976" b="16953"/>
          <a:stretch/>
        </p:blipFill>
        <p:spPr>
          <a:xfrm>
            <a:off x="422196" y="1268760"/>
            <a:ext cx="8470284" cy="3717189"/>
          </a:xfrm>
        </p:spPr>
      </p:pic>
      <p:sp>
        <p:nvSpPr>
          <p:cNvPr id="10" name="Nadpis 13">
            <a:extLst>
              <a:ext uri="{FF2B5EF4-FFF2-40B4-BE49-F238E27FC236}">
                <a16:creationId xmlns:a16="http://schemas.microsoft.com/office/drawing/2014/main" id="{26918843-0709-8B51-5D47-3484DC47EAC7}"/>
              </a:ext>
            </a:extLst>
          </p:cNvPr>
          <p:cNvSpPr txBox="true">
            <a:spLocks/>
          </p:cNvSpPr>
          <p:nvPr/>
        </p:nvSpPr>
        <p:spPr>
          <a:xfrm>
            <a:off x="1475656" y="5085184"/>
            <a:ext cx="6478724" cy="834259"/>
          </a:xfrm>
          <a:prstGeom prst="rect">
            <a:avLst/>
          </a:prstGeom>
        </p:spPr>
        <p:txBody>
          <a:bodyPr vert="horz" lIns="91440" tIns="45720" rIns="91440" bIns="45720" rtlCol="false" anchor="ctr">
            <a:normAutofit/>
          </a:bodyPr>
          <a:lstStyle>
            <a:lvl1pPr algn="ctr" defTabSz="914400" rtl="false" eaLnBrk="true" latinLnBrk="false" hangingPunct="true">
              <a:spcBef>
                <a:spcPct val="0"/>
              </a:spcBef>
              <a:buNone/>
              <a:defRPr sz="4400" kern="1200">
                <a:solidFill>
                  <a:schemeClr val="tx1"/>
                </a:solidFill>
                <a:latin typeface="+mj-lt"/>
                <a:ea typeface="+mj-ea"/>
                <a:cs typeface="+mj-cs"/>
              </a:defRPr>
            </a:lvl1pPr>
          </a:lstStyle>
          <a:p>
            <a:r>
              <a:rPr lang="cs-CZ" sz="3200" dirty="false">
                <a:solidFill>
                  <a:srgbClr val="4D6AAE"/>
                </a:solidFill>
                <a:latin typeface="+mn-lt"/>
                <a:cs typeface="Times New Roman" panose="02020603050405020304" pitchFamily="18" charset="0"/>
                <a:hlinkClick r:id="rId5"/>
              </a:rPr>
              <a:t>www.esfcr.cz/financovani-pece-o-deti</a:t>
            </a:r>
            <a:endParaRPr lang="cs-CZ" sz="3200" dirty="false">
              <a:solidFill>
                <a:schemeClr val="accent1">
                  <a:lumMod val="50000"/>
                </a:schemeClr>
              </a:solidFill>
              <a:latin typeface="+mn-lt"/>
            </a:endParaRPr>
          </a:p>
        </p:txBody>
      </p:sp>
    </p:spTree>
    <p:extLst>
      <p:ext uri="{BB962C8B-B14F-4D97-AF65-F5344CB8AC3E}">
        <p14:creationId xmlns:p14="http://schemas.microsoft.com/office/powerpoint/2010/main" val="24946558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5" name="Zástupný symbol pro obsah 14"/>
          <p:cNvSpPr>
            <a:spLocks noGrp="true"/>
          </p:cNvSpPr>
          <p:nvPr>
            <p:ph idx="1"/>
          </p:nvPr>
        </p:nvSpPr>
        <p:spPr>
          <a:xfrm>
            <a:off x="-10542" y="1340768"/>
            <a:ext cx="9144000" cy="4608511"/>
          </a:xfrm>
        </p:spPr>
        <p:txBody>
          <a:bodyPr>
            <a:normAutofit/>
          </a:bodyPr>
          <a:lstStyle/>
          <a:p>
            <a:pPr marL="0" indent="0" algn="ctr">
              <a:buNone/>
            </a:pPr>
            <a:r>
              <a:rPr lang="pl-PL" sz="3600" b="true" dirty="false">
                <a:latin typeface="Calibri" panose="020F0502020204030204" pitchFamily="34" charset="0"/>
                <a:cs typeface="Calibri" panose="020F0502020204030204" pitchFamily="34" charset="0"/>
                <a:hlinkClick r:id="rId2"/>
              </a:rPr>
              <a:t>www.mpsv.cz/detske-skupiny</a:t>
            </a:r>
            <a:r>
              <a:rPr lang="pl-PL" sz="3600" b="true" dirty="false">
                <a:latin typeface="Calibri" panose="020F0502020204030204" pitchFamily="34" charset="0"/>
                <a:cs typeface="Calibri" panose="020F0502020204030204" pitchFamily="34" charset="0"/>
              </a:rPr>
              <a:t> </a:t>
            </a:r>
          </a:p>
          <a:p>
            <a:pPr marL="0" indent="0" algn="ctr">
              <a:buNone/>
            </a:pPr>
            <a:endParaRPr lang="pl-PL" b="true" dirty="false">
              <a:latin typeface="Calibri Light" panose="020F0302020204030204" pitchFamily="34" charset="0"/>
            </a:endParaRPr>
          </a:p>
          <a:p>
            <a:pPr marL="0" indent="0" algn="ctr">
              <a:buNone/>
            </a:pPr>
            <a:endParaRPr lang="pl-PL" b="true" dirty="false">
              <a:latin typeface="Calibri Light" panose="020F0302020204030204" pitchFamily="34" charset="0"/>
            </a:endParaRPr>
          </a:p>
          <a:p>
            <a:pPr marL="0" indent="0" algn="ctr">
              <a:buNone/>
            </a:pPr>
            <a:endParaRPr lang="pl-PL" b="true" dirty="false">
              <a:latin typeface="Calibri Light" panose="020F0302020204030204" pitchFamily="34" charset="0"/>
            </a:endParaRPr>
          </a:p>
          <a:p>
            <a:pPr marL="0" indent="0" algn="ctr">
              <a:buNone/>
            </a:pPr>
            <a:endParaRPr lang="pl-PL" b="true" dirty="false">
              <a:latin typeface="Calibri Light" panose="020F0302020204030204" pitchFamily="34" charset="0"/>
            </a:endParaRPr>
          </a:p>
          <a:p>
            <a:pPr marL="0" indent="0">
              <a:buNone/>
            </a:pPr>
            <a:endParaRPr lang="cs-CZ" dirty="false"/>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9" name="Nadpis 13">
            <a:extLst>
              <a:ext uri="{FF2B5EF4-FFF2-40B4-BE49-F238E27FC236}">
                <a16:creationId xmlns:a16="http://schemas.microsoft.com/office/drawing/2014/main" id="{4C88F6B9-FABC-4AD3-B200-BD17443C3C5F}"/>
              </a:ext>
            </a:extLst>
          </p:cNvPr>
          <p:cNvSpPr>
            <a:spLocks noGrp="true"/>
          </p:cNvSpPr>
          <p:nvPr>
            <p:ph type="title"/>
          </p:nvPr>
        </p:nvSpPr>
        <p:spPr>
          <a:xfrm>
            <a:off x="457200" y="188640"/>
            <a:ext cx="8229600" cy="936104"/>
          </a:xfrm>
        </p:spPr>
        <p:txBody>
          <a:bodyPr/>
          <a:lstStyle/>
          <a:p>
            <a:r>
              <a:rPr lang="cs-CZ" sz="3200" dirty="false">
                <a:solidFill>
                  <a:schemeClr val="accent1">
                    <a:lumMod val="50000"/>
                  </a:schemeClr>
                </a:solidFill>
              </a:rPr>
              <a:t>Webové stránky MPSV</a:t>
            </a:r>
          </a:p>
        </p:txBody>
      </p:sp>
      <p:sp>
        <p:nvSpPr>
          <p:cNvPr id="20" name="Ovál 19">
            <a:extLst>
              <a:ext uri="{FF2B5EF4-FFF2-40B4-BE49-F238E27FC236}">
                <a16:creationId xmlns:a16="http://schemas.microsoft.com/office/drawing/2014/main" id="{2014A2BB-A0DA-4E32-A7FC-71700CD4C6A4}"/>
              </a:ext>
            </a:extLst>
          </p:cNvPr>
          <p:cNvSpPr/>
          <p:nvPr/>
        </p:nvSpPr>
        <p:spPr>
          <a:xfrm>
            <a:off x="7699267"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2" name="Tětiva 21">
            <a:extLst>
              <a:ext uri="{FF2B5EF4-FFF2-40B4-BE49-F238E27FC236}">
                <a16:creationId xmlns:a16="http://schemas.microsoft.com/office/drawing/2014/main" id="{703D00C9-9198-4509-BBB8-A961B2100EB3}"/>
              </a:ext>
            </a:extLst>
          </p:cNvPr>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pic>
        <p:nvPicPr>
          <p:cNvPr id="2" name="Obrázek 1">
            <a:extLst>
              <a:ext uri="{FF2B5EF4-FFF2-40B4-BE49-F238E27FC236}">
                <a16:creationId xmlns:a16="http://schemas.microsoft.com/office/drawing/2014/main" id="{2A62E494-C2F0-4120-854A-90E6D9BE7E97}"/>
              </a:ext>
            </a:extLst>
          </p:cNvPr>
          <p:cNvPicPr>
            <a:picLocks noChangeAspect="true"/>
          </p:cNvPicPr>
          <p:nvPr/>
        </p:nvPicPr>
        <p:blipFill rotWithShape="true">
          <a:blip r:embed="rId3">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pic>
        <p:nvPicPr>
          <p:cNvPr id="6" name="Obrázek 5">
            <a:extLst>
              <a:ext uri="{FF2B5EF4-FFF2-40B4-BE49-F238E27FC236}">
                <a16:creationId xmlns:a16="http://schemas.microsoft.com/office/drawing/2014/main" id="{C5EC44F5-17A4-7D33-6D41-123001F34940}"/>
              </a:ext>
            </a:extLst>
          </p:cNvPr>
          <p:cNvPicPr>
            <a:picLocks noChangeAspect="true"/>
          </p:cNvPicPr>
          <p:nvPr/>
        </p:nvPicPr>
        <p:blipFill rotWithShape="true">
          <a:blip r:embed="rId4"/>
          <a:srcRect l="7437" t="5689" r="6688" b="4716"/>
          <a:stretch/>
        </p:blipFill>
        <p:spPr>
          <a:xfrm>
            <a:off x="679930" y="1988840"/>
            <a:ext cx="7852510" cy="4104454"/>
          </a:xfrm>
          <a:prstGeom prst="rect">
            <a:avLst/>
          </a:prstGeom>
        </p:spPr>
      </p:pic>
    </p:spTree>
    <p:extLst>
      <p:ext uri="{BB962C8B-B14F-4D97-AF65-F5344CB8AC3E}">
        <p14:creationId xmlns:p14="http://schemas.microsoft.com/office/powerpoint/2010/main" val="40851984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5" name="Zástupný symbol pro obsah 14"/>
          <p:cNvSpPr>
            <a:spLocks noGrp="true"/>
          </p:cNvSpPr>
          <p:nvPr>
            <p:ph idx="1"/>
          </p:nvPr>
        </p:nvSpPr>
        <p:spPr>
          <a:xfrm>
            <a:off x="352746" y="1340768"/>
            <a:ext cx="8438508" cy="4608511"/>
          </a:xfrm>
        </p:spPr>
        <p:txBody>
          <a:bodyPr>
            <a:normAutofit/>
          </a:bodyPr>
          <a:lstStyle/>
          <a:p>
            <a:pPr marL="0" indent="0" algn="l">
              <a:buNone/>
            </a:pPr>
            <a:r>
              <a:rPr lang="cs-CZ" b="true" i="false" dirty="false">
                <a:solidFill>
                  <a:srgbClr val="244784"/>
                </a:solidFill>
                <a:effectLst/>
              </a:rPr>
              <a:t>Úřad práce ČR</a:t>
            </a:r>
          </a:p>
          <a:p>
            <a:r>
              <a:rPr lang="cs-CZ" b="false" i="false" dirty="false">
                <a:solidFill>
                  <a:srgbClr val="212121"/>
                </a:solidFill>
                <a:effectLst/>
              </a:rPr>
              <a:t>tel.: +420 800 779 900</a:t>
            </a:r>
          </a:p>
          <a:p>
            <a:r>
              <a:rPr lang="cs-CZ" b="false" i="false" dirty="false">
                <a:solidFill>
                  <a:srgbClr val="212121"/>
                </a:solidFill>
                <a:effectLst/>
              </a:rPr>
              <a:t>e-mail: </a:t>
            </a:r>
            <a:r>
              <a:rPr lang="cs-CZ" b="false" i="false" u="sng" dirty="false">
                <a:solidFill>
                  <a:srgbClr val="244784"/>
                </a:solidFill>
                <a:effectLst/>
                <a:hlinkClick r:id="rId2"/>
              </a:rPr>
              <a:t>detskeskupiny@uradprace.cz</a:t>
            </a:r>
            <a:endParaRPr lang="cs-CZ" u="sng" dirty="false">
              <a:solidFill>
                <a:srgbClr val="212121"/>
              </a:solidFill>
            </a:endParaRPr>
          </a:p>
          <a:p>
            <a:r>
              <a:rPr lang="cs-CZ" b="false" i="false" dirty="false">
                <a:solidFill>
                  <a:srgbClr val="212121"/>
                </a:solidFill>
                <a:effectLst/>
              </a:rPr>
              <a:t>web: </a:t>
            </a:r>
            <a:r>
              <a:rPr lang="cs-CZ" b="false" i="false" u="sng" dirty="false">
                <a:solidFill>
                  <a:srgbClr val="244784"/>
                </a:solidFill>
                <a:effectLst/>
                <a:hlinkClick r:id="rId3"/>
              </a:rPr>
              <a:t>Call centrum - sociální dávky | ÚP</a:t>
            </a:r>
            <a:endParaRPr lang="cs-CZ" u="sng" dirty="false">
              <a:solidFill>
                <a:srgbClr val="212121"/>
              </a:solidFill>
            </a:endParaRPr>
          </a:p>
          <a:p>
            <a:r>
              <a:rPr lang="cs-CZ" b="false" i="false" dirty="false">
                <a:solidFill>
                  <a:srgbClr val="212121"/>
                </a:solidFill>
                <a:effectLst/>
              </a:rPr>
              <a:t>technická podpora pro aplikaci </a:t>
            </a:r>
            <a:r>
              <a:rPr lang="cs-CZ" b="false" i="false" u="sng" dirty="false">
                <a:solidFill>
                  <a:srgbClr val="244784"/>
                </a:solidFill>
                <a:effectLst/>
                <a:hlinkClick r:id="rId4"/>
              </a:rPr>
              <a:t>zde</a:t>
            </a:r>
            <a:r>
              <a:rPr lang="cs-CZ" b="false" i="false" dirty="false">
                <a:solidFill>
                  <a:srgbClr val="212121"/>
                </a:solidFill>
                <a:effectLst/>
              </a:rPr>
              <a:t>  </a:t>
            </a:r>
          </a:p>
          <a:p>
            <a:r>
              <a:rPr lang="cs-CZ" dirty="false">
                <a:solidFill>
                  <a:srgbClr val="212121"/>
                </a:solidFill>
              </a:rPr>
              <a:t>informace na webu </a:t>
            </a:r>
            <a:r>
              <a:rPr lang="cs-CZ" dirty="false">
                <a:hlinkClick r:id="rId5"/>
              </a:rPr>
              <a:t>Kontakty | MPSV</a:t>
            </a:r>
            <a:endParaRPr lang="cs-CZ" b="false" i="false" dirty="false">
              <a:solidFill>
                <a:srgbClr val="212121"/>
              </a:solidFill>
              <a:effectLst/>
            </a:endParaRPr>
          </a:p>
          <a:p>
            <a:pPr marL="0" indent="0" algn="ctr">
              <a:buNone/>
            </a:pPr>
            <a:endParaRPr lang="pl-PL" b="true" dirty="false">
              <a:latin typeface="Calibri Light" panose="020F0302020204030204" pitchFamily="34" charset="0"/>
            </a:endParaRPr>
          </a:p>
          <a:p>
            <a:pPr marL="0" indent="0">
              <a:buNone/>
            </a:pPr>
            <a:endParaRPr lang="cs-CZ" dirty="false"/>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9" name="Nadpis 13">
            <a:extLst>
              <a:ext uri="{FF2B5EF4-FFF2-40B4-BE49-F238E27FC236}">
                <a16:creationId xmlns:a16="http://schemas.microsoft.com/office/drawing/2014/main" id="{4C88F6B9-FABC-4AD3-B200-BD17443C3C5F}"/>
              </a:ext>
            </a:extLst>
          </p:cNvPr>
          <p:cNvSpPr>
            <a:spLocks noGrp="true"/>
          </p:cNvSpPr>
          <p:nvPr>
            <p:ph type="title"/>
          </p:nvPr>
        </p:nvSpPr>
        <p:spPr>
          <a:xfrm>
            <a:off x="457200" y="188640"/>
            <a:ext cx="8229600" cy="936104"/>
          </a:xfrm>
        </p:spPr>
        <p:txBody>
          <a:bodyPr/>
          <a:lstStyle/>
          <a:p>
            <a:r>
              <a:rPr lang="cs-CZ" sz="3200" dirty="false">
                <a:solidFill>
                  <a:schemeClr val="accent1">
                    <a:lumMod val="50000"/>
                  </a:schemeClr>
                </a:solidFill>
              </a:rPr>
              <a:t>Kontakty</a:t>
            </a:r>
          </a:p>
        </p:txBody>
      </p:sp>
      <p:sp>
        <p:nvSpPr>
          <p:cNvPr id="20" name="Ovál 19">
            <a:extLst>
              <a:ext uri="{FF2B5EF4-FFF2-40B4-BE49-F238E27FC236}">
                <a16:creationId xmlns:a16="http://schemas.microsoft.com/office/drawing/2014/main" id="{2014A2BB-A0DA-4E32-A7FC-71700CD4C6A4}"/>
              </a:ext>
            </a:extLst>
          </p:cNvPr>
          <p:cNvSpPr/>
          <p:nvPr/>
        </p:nvSpPr>
        <p:spPr>
          <a:xfrm>
            <a:off x="7699267"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2" name="Tětiva 21">
            <a:extLst>
              <a:ext uri="{FF2B5EF4-FFF2-40B4-BE49-F238E27FC236}">
                <a16:creationId xmlns:a16="http://schemas.microsoft.com/office/drawing/2014/main" id="{703D00C9-9198-4509-BBB8-A961B2100EB3}"/>
              </a:ext>
            </a:extLst>
          </p:cNvPr>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pic>
        <p:nvPicPr>
          <p:cNvPr id="2" name="Obrázek 1">
            <a:extLst>
              <a:ext uri="{FF2B5EF4-FFF2-40B4-BE49-F238E27FC236}">
                <a16:creationId xmlns:a16="http://schemas.microsoft.com/office/drawing/2014/main" id="{2A62E494-C2F0-4120-854A-90E6D9BE7E97}"/>
              </a:ext>
            </a:extLst>
          </p:cNvPr>
          <p:cNvPicPr>
            <a:picLocks noChangeAspect="true"/>
          </p:cNvPicPr>
          <p:nvPr/>
        </p:nvPicPr>
        <p:blipFill rotWithShape="true">
          <a:blip r:embed="rId6">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spTree>
    <p:extLst>
      <p:ext uri="{BB962C8B-B14F-4D97-AF65-F5344CB8AC3E}">
        <p14:creationId xmlns:p14="http://schemas.microsoft.com/office/powerpoint/2010/main" val="10331711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false">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9" name="Nadpis 13">
            <a:extLst>
              <a:ext uri="{FF2B5EF4-FFF2-40B4-BE49-F238E27FC236}">
                <a16:creationId xmlns:a16="http://schemas.microsoft.com/office/drawing/2014/main" id="{4C88F6B9-FABC-4AD3-B200-BD17443C3C5F}"/>
              </a:ext>
            </a:extLst>
          </p:cNvPr>
          <p:cNvSpPr>
            <a:spLocks noGrp="true"/>
          </p:cNvSpPr>
          <p:nvPr>
            <p:ph type="title"/>
          </p:nvPr>
        </p:nvSpPr>
        <p:spPr>
          <a:xfrm>
            <a:off x="457200" y="188640"/>
            <a:ext cx="8229600" cy="936104"/>
          </a:xfrm>
        </p:spPr>
        <p:txBody>
          <a:bodyPr/>
          <a:lstStyle/>
          <a:p>
            <a:r>
              <a:rPr lang="cs-CZ" sz="3200" dirty="false">
                <a:solidFill>
                  <a:schemeClr val="accent1">
                    <a:lumMod val="50000"/>
                  </a:schemeClr>
                </a:solidFill>
              </a:rPr>
              <a:t>Děkujeme za pozornost</a:t>
            </a:r>
          </a:p>
        </p:txBody>
      </p:sp>
      <p:sp>
        <p:nvSpPr>
          <p:cNvPr id="20" name="Ovál 19">
            <a:extLst>
              <a:ext uri="{FF2B5EF4-FFF2-40B4-BE49-F238E27FC236}">
                <a16:creationId xmlns:a16="http://schemas.microsoft.com/office/drawing/2014/main" id="{2014A2BB-A0DA-4E32-A7FC-71700CD4C6A4}"/>
              </a:ext>
            </a:extLst>
          </p:cNvPr>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ln>
                <a:solidFill>
                  <a:schemeClr val="accent5">
                    <a:lumMod val="40000"/>
                    <a:lumOff val="60000"/>
                  </a:schemeClr>
                </a:solidFill>
              </a:ln>
              <a:solidFill>
                <a:schemeClr val="accent5">
                  <a:lumMod val="40000"/>
                  <a:lumOff val="60000"/>
                </a:schemeClr>
              </a:solidFill>
            </a:endParaRPr>
          </a:p>
        </p:txBody>
      </p:sp>
      <p:sp>
        <p:nvSpPr>
          <p:cNvPr id="22" name="Tětiva 21">
            <a:extLst>
              <a:ext uri="{FF2B5EF4-FFF2-40B4-BE49-F238E27FC236}">
                <a16:creationId xmlns:a16="http://schemas.microsoft.com/office/drawing/2014/main" id="{703D00C9-9198-4509-BBB8-A961B2100EB3}"/>
              </a:ext>
            </a:extLst>
          </p:cNvPr>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ln>
                <a:solidFill>
                  <a:schemeClr val="accent5">
                    <a:lumMod val="40000"/>
                    <a:lumOff val="60000"/>
                  </a:schemeClr>
                </a:solidFill>
              </a:ln>
              <a:solidFill>
                <a:schemeClr val="accent5">
                  <a:lumMod val="40000"/>
                  <a:lumOff val="60000"/>
                </a:schemeClr>
              </a:solidFill>
            </a:endParaRPr>
          </a:p>
        </p:txBody>
      </p:sp>
      <p:pic>
        <p:nvPicPr>
          <p:cNvPr id="2" name="Obrázek 1">
            <a:extLst>
              <a:ext uri="{FF2B5EF4-FFF2-40B4-BE49-F238E27FC236}">
                <a16:creationId xmlns:a16="http://schemas.microsoft.com/office/drawing/2014/main" id="{2A62E494-C2F0-4120-854A-90E6D9BE7E97}"/>
              </a:ext>
            </a:extLst>
          </p:cNvPr>
          <p:cNvPicPr>
            <a:picLocks noChangeAspect="true"/>
          </p:cNvPicPr>
          <p:nvPr/>
        </p:nvPicPr>
        <p:blipFill rotWithShape="true">
          <a:blip r:embed="rId2">
            <a:extLst>
              <a:ext uri="{28A0092B-C50C-407E-A947-70E740481C1C}">
                <a14:useLocalDpi xmlns:a14="http://schemas.microsoft.com/office/drawing/2010/main" val="0"/>
              </a:ext>
            </a:extLst>
          </a:blip>
          <a:srcRect t="1" r="19757" b="-22413"/>
          <a:stretch/>
        </p:blipFill>
        <p:spPr>
          <a:xfrm>
            <a:off x="2414730" y="6165304"/>
            <a:ext cx="4394334" cy="661028"/>
          </a:xfrm>
          <a:prstGeom prst="rect">
            <a:avLst/>
          </a:prstGeom>
        </p:spPr>
      </p:pic>
      <p:sp>
        <p:nvSpPr>
          <p:cNvPr id="7" name="Zástupný obsah 2">
            <a:extLst>
              <a:ext uri="{FF2B5EF4-FFF2-40B4-BE49-F238E27FC236}">
                <a16:creationId xmlns:a16="http://schemas.microsoft.com/office/drawing/2014/main" id="{879FCD50-1D2B-3FE7-B764-C69D976CC72C}"/>
              </a:ext>
            </a:extLst>
          </p:cNvPr>
          <p:cNvSpPr>
            <a:spLocks noGrp="true"/>
          </p:cNvSpPr>
          <p:nvPr>
            <p:ph idx="1"/>
          </p:nvPr>
        </p:nvSpPr>
        <p:spPr>
          <a:xfrm>
            <a:off x="668412" y="1310939"/>
            <a:ext cx="7898523" cy="4525963"/>
          </a:xfrm>
        </p:spPr>
        <p:txBody>
          <a:bodyPr>
            <a:noAutofit/>
          </a:bodyPr>
          <a:lstStyle/>
          <a:p>
            <a:pPr marL="0" indent="0" algn="ctr">
              <a:buNone/>
            </a:pPr>
            <a:endParaRPr lang="pl-PL" sz="3200" b="true" dirty="false">
              <a:latin typeface="Calibri" panose="020F0502020204030204" pitchFamily="34" charset="0"/>
              <a:cs typeface="Calibri" panose="020F0502020204030204" pitchFamily="34" charset="0"/>
            </a:endParaRPr>
          </a:p>
          <a:p>
            <a:pPr marL="0" indent="0" algn="ctr">
              <a:buNone/>
            </a:pPr>
            <a:r>
              <a:rPr lang="pl-PL" sz="3200" b="true" dirty="false">
                <a:latin typeface="Calibri" panose="020F0502020204030204" pitchFamily="34" charset="0"/>
                <a:cs typeface="Calibri" panose="020F0502020204030204" pitchFamily="34" charset="0"/>
              </a:rPr>
              <a:t>Bc. Anna Machátová</a:t>
            </a:r>
          </a:p>
          <a:p>
            <a:pPr marL="0" indent="0" algn="ctr">
              <a:buNone/>
            </a:pPr>
            <a:r>
              <a:rPr lang="pl-PL" sz="2400" b="true" dirty="false">
                <a:latin typeface="Calibri" panose="020F0502020204030204" pitchFamily="34" charset="0"/>
                <a:cs typeface="Calibri" panose="020F0502020204030204" pitchFamily="34" charset="0"/>
              </a:rPr>
              <a:t>Metodička na podporu zřizování dětských skupin</a:t>
            </a:r>
          </a:p>
          <a:p>
            <a:pPr marL="0" indent="0" algn="ctr">
              <a:buNone/>
            </a:pPr>
            <a:r>
              <a:rPr lang="pl-PL" sz="2400" dirty="false">
                <a:latin typeface="Calibri" panose="020F0502020204030204" pitchFamily="34" charset="0"/>
                <a:cs typeface="Calibri" panose="020F0502020204030204" pitchFamily="34" charset="0"/>
              </a:rPr>
              <a:t>Tel. 778 427 892</a:t>
            </a:r>
          </a:p>
          <a:p>
            <a:pPr marL="0" indent="0" algn="ctr">
              <a:buNone/>
            </a:pPr>
            <a:r>
              <a:rPr lang="pl-PL" sz="2400" dirty="false">
                <a:latin typeface="Calibri" panose="020F0502020204030204" pitchFamily="34" charset="0"/>
                <a:cs typeface="Calibri" panose="020F0502020204030204" pitchFamily="34" charset="0"/>
              </a:rPr>
              <a:t>Mail: anna.machatova@mpsv.cz</a:t>
            </a:r>
          </a:p>
          <a:p>
            <a:pPr marL="0" indent="0">
              <a:buNone/>
            </a:pPr>
            <a:endParaRPr lang="cs-CZ" sz="2400" dirty="false"/>
          </a:p>
        </p:txBody>
      </p:sp>
    </p:spTree>
    <p:extLst>
      <p:ext uri="{BB962C8B-B14F-4D97-AF65-F5344CB8AC3E}">
        <p14:creationId xmlns:p14="http://schemas.microsoft.com/office/powerpoint/2010/main" val="2054663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fontAlgn="base" hangingPunct="false"/>
            <a:r>
              <a:rPr lang="pl-PL" dirty="false"/>
              <a:t>Představení výzVY</a:t>
            </a:r>
            <a:endParaRPr lang="cs-CZ" dirty="false"/>
          </a:p>
        </p:txBody>
      </p:sp>
      <p:sp>
        <p:nvSpPr>
          <p:cNvPr id="3" name="Zástupný symbol pro obsah 2"/>
          <p:cNvSpPr>
            <a:spLocks noGrp="true"/>
          </p:cNvSpPr>
          <p:nvPr>
            <p:ph idx="1"/>
          </p:nvPr>
        </p:nvSpPr>
        <p:spPr>
          <a:xfrm>
            <a:off x="134634" y="1340768"/>
            <a:ext cx="8874732" cy="5103920"/>
          </a:xfrm>
        </p:spPr>
        <p:txBody>
          <a:bodyPr/>
          <a:lstStyle/>
          <a:p>
            <a:pPr marL="0" lvl="2" indent="0">
              <a:lnSpc>
                <a:spcPts val="2880"/>
              </a:lnSpc>
              <a:spcBef>
                <a:spcPts val="600"/>
              </a:spcBef>
              <a:spcAft>
                <a:spcPts val="600"/>
              </a:spcAft>
              <a:buSzPct val="100000"/>
              <a:buNone/>
            </a:pPr>
            <a:r>
              <a:rPr lang="cs-CZ" b="true" dirty="false">
                <a:solidFill>
                  <a:schemeClr val="accent1"/>
                </a:solidFill>
              </a:rPr>
              <a:t>Cílem výzvy není další financování nových dětských skupin provozovatelů, kterým se v minulosti nepodařilo dostát svým závazkům:</a:t>
            </a:r>
          </a:p>
          <a:p>
            <a:pPr marL="0" lvl="2" indent="0">
              <a:lnSpc>
                <a:spcPts val="2880"/>
              </a:lnSpc>
              <a:spcBef>
                <a:spcPts val="600"/>
              </a:spcBef>
              <a:spcAft>
                <a:spcPts val="600"/>
              </a:spcAft>
              <a:buSzPct val="100000"/>
              <a:buNone/>
            </a:pPr>
            <a:r>
              <a:rPr lang="cs-CZ" sz="2000" dirty="false">
                <a:effectLst/>
                <a:latin typeface="Arial" panose="020B0604020202020204" pitchFamily="34" charset="0"/>
                <a:ea typeface="Arial" panose="020B0604020202020204" pitchFamily="34" charset="0"/>
                <a:cs typeface="Times New Roman" panose="02020603050405020304" pitchFamily="18" charset="0"/>
              </a:rPr>
              <a:t>	</a:t>
            </a:r>
            <a:r>
              <a:rPr lang="cs-CZ" sz="2000" dirty="false">
                <a:solidFill>
                  <a:schemeClr val="accent6"/>
                </a:solidFill>
                <a:effectLst/>
                <a:latin typeface="Arial" panose="020B0604020202020204" pitchFamily="34" charset="0"/>
                <a:ea typeface="Arial" panose="020B0604020202020204" pitchFamily="34" charset="0"/>
                <a:cs typeface="Times New Roman" panose="02020603050405020304" pitchFamily="18" charset="0"/>
              </a:rPr>
              <a:t>neuhrazení všech závazků (nevrácení části dotace na výzvu dle § 14f 	rozpočtových pravidel)</a:t>
            </a:r>
          </a:p>
          <a:p>
            <a:pPr marL="0" lvl="2" indent="0">
              <a:lnSpc>
                <a:spcPts val="2880"/>
              </a:lnSpc>
              <a:spcBef>
                <a:spcPts val="600"/>
              </a:spcBef>
              <a:spcAft>
                <a:spcPts val="600"/>
              </a:spcAft>
              <a:buSzPct val="100000"/>
              <a:buNone/>
            </a:pPr>
            <a:r>
              <a:rPr lang="cs-CZ" sz="2000" dirty="false">
                <a:solidFill>
                  <a:schemeClr val="accent6"/>
                </a:solidFill>
                <a:effectLst/>
                <a:latin typeface="Arial" panose="020B0604020202020204" pitchFamily="34" charset="0"/>
                <a:ea typeface="Arial" panose="020B0604020202020204" pitchFamily="34" charset="0"/>
                <a:cs typeface="Times New Roman" panose="02020603050405020304" pitchFamily="18" charset="0"/>
              </a:rPr>
              <a:t>	ukončení projektu ze strany Řídicího orgánu OPZ/OPZ+ pro 	neposkytnutí součinnosti či nesplnění účelu dotace</a:t>
            </a:r>
            <a:r>
              <a:rPr lang="cs-CZ" sz="2000" dirty="false">
                <a:solidFill>
                  <a:schemeClr val="accent6"/>
                </a:solidFill>
                <a:latin typeface="Arial" panose="020B0604020202020204" pitchFamily="34" charset="0"/>
                <a:ea typeface="Arial" panose="020B0604020202020204" pitchFamily="34" charset="0"/>
                <a:cs typeface="Times New Roman" panose="02020603050405020304" pitchFamily="18" charset="0"/>
              </a:rPr>
              <a:t>.</a:t>
            </a:r>
          </a:p>
          <a:p>
            <a:pPr marL="0" lvl="2" indent="0">
              <a:lnSpc>
                <a:spcPts val="2880"/>
              </a:lnSpc>
              <a:spcBef>
                <a:spcPts val="600"/>
              </a:spcBef>
              <a:spcAft>
                <a:spcPts val="600"/>
              </a:spcAft>
              <a:buSzPct val="100000"/>
              <a:buNone/>
            </a:pPr>
            <a:r>
              <a:rPr lang="cs-CZ" dirty="false">
                <a:latin typeface="Arial" panose="020B0604020202020204" pitchFamily="34" charset="0"/>
                <a:ea typeface="Arial" panose="020B0604020202020204" pitchFamily="34" charset="0"/>
                <a:cs typeface="Times New Roman" panose="02020603050405020304" pitchFamily="18" charset="0"/>
              </a:rPr>
              <a:t>	předčasné ukončení jiného projektu OPZ/OPZ+ na základě 	odůvodněné žádosti příjemce se pro účely této výzvy </a:t>
            </a:r>
            <a:r>
              <a:rPr lang="cs-CZ" b="true" dirty="false">
                <a:latin typeface="Arial" panose="020B0604020202020204" pitchFamily="34" charset="0"/>
                <a:ea typeface="Arial" panose="020B0604020202020204" pitchFamily="34" charset="0"/>
                <a:cs typeface="Times New Roman" panose="02020603050405020304" pitchFamily="18" charset="0"/>
              </a:rPr>
              <a:t>nepovažuje</a:t>
            </a:r>
            <a:r>
              <a:rPr lang="cs-CZ" dirty="false">
                <a:latin typeface="Arial" panose="020B0604020202020204" pitchFamily="34" charset="0"/>
                <a:ea typeface="Arial" panose="020B0604020202020204" pitchFamily="34" charset="0"/>
                <a:cs typeface="Times New Roman" panose="02020603050405020304" pitchFamily="18" charset="0"/>
              </a:rPr>
              <a:t> za 	nesplnění závazků</a:t>
            </a:r>
          </a:p>
          <a:p>
            <a:pPr marL="0" lvl="2" indent="0">
              <a:lnSpc>
                <a:spcPts val="2880"/>
              </a:lnSpc>
              <a:spcBef>
                <a:spcPts val="600"/>
              </a:spcBef>
              <a:spcAft>
                <a:spcPts val="600"/>
              </a:spcAft>
              <a:buSzPct val="100000"/>
              <a:buNone/>
            </a:pPr>
            <a:r>
              <a:rPr lang="cs-CZ" dirty="false">
                <a:latin typeface="Arial" panose="020B0604020202020204" pitchFamily="34" charset="0"/>
                <a:ea typeface="Arial" panose="020B0604020202020204" pitchFamily="34" charset="0"/>
                <a:cs typeface="Times New Roman" panose="02020603050405020304" pitchFamily="18" charset="0"/>
              </a:rPr>
              <a:t>	upozorňujeme na možné odlišné podmínky v budoucích	výzvách 	OPZ+ (možná neoprávněnost žadatele, který předčasně ukončí 	projekt v této výzvě)</a:t>
            </a:r>
            <a:endParaRPr lang="cs-CZ" sz="2000" dirty="false">
              <a:latin typeface="Arial" panose="020B0604020202020204" pitchFamily="34" charset="0"/>
              <a:cs typeface="Times New Roman" panose="02020603050405020304" pitchFamily="18" charset="0"/>
            </a:endParaRPr>
          </a:p>
          <a:p>
            <a:pPr lvl="0" algn="just">
              <a:lnSpc>
                <a:spcPct val="107000"/>
              </a:lnSpc>
              <a:spcAft>
                <a:spcPts val="800"/>
              </a:spcAft>
              <a:buFontTx/>
              <a:buChar char="-"/>
            </a:pPr>
            <a:endParaRPr lang="cs-CZ" dirty="false"/>
          </a:p>
          <a:p>
            <a:pPr lvl="2"/>
            <a:endParaRPr lang="cs-CZ" dirty="false"/>
          </a:p>
          <a:p>
            <a:pPr marL="0" indent="0" fontAlgn="base" hangingPunct="false">
              <a:buNone/>
            </a:pPr>
            <a:endParaRPr lang="cs-CZ" sz="2000" dirty="false"/>
          </a:p>
          <a:p>
            <a:pPr marL="0" indent="0" fontAlgn="base" hangingPunct="false">
              <a:buNone/>
            </a:pPr>
            <a:r>
              <a:rPr lang="cs-CZ" sz="2000" dirty="false"/>
              <a:t> </a:t>
            </a:r>
          </a:p>
          <a:p>
            <a:pPr marL="0" indent="0" fontAlgn="base" hangingPunct="false">
              <a:buNone/>
            </a:pPr>
            <a:r>
              <a:rPr lang="cs-CZ" sz="2000" dirty="false"/>
              <a:t> </a:t>
            </a:r>
          </a:p>
          <a:p>
            <a:pPr fontAlgn="base" hangingPunct="false"/>
            <a:endParaRPr lang="cs-CZ" sz="2000" dirty="false"/>
          </a:p>
          <a:p>
            <a:pPr marL="414000" lvl="1" indent="0">
              <a:buNone/>
            </a:pPr>
            <a:r>
              <a:rPr lang="cs-CZ" dirty="false"/>
              <a:t>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a:t>
            </a:fld>
            <a:endParaRPr lang="cs-CZ" dirty="false"/>
          </a:p>
        </p:txBody>
      </p:sp>
      <p:pic>
        <p:nvPicPr>
          <p:cNvPr id="14" name="Grafický objekt 13" descr="Zaškrtnutí v odznáčku 1 se souvislou výplní">
            <a:extLst>
              <a:ext uri="{FF2B5EF4-FFF2-40B4-BE49-F238E27FC236}">
                <a16:creationId xmlns:a16="http://schemas.microsoft.com/office/drawing/2014/main" id="{6597C655-1754-E92E-7F15-DE58E3E2E649}"/>
              </a:ext>
            </a:extLst>
          </p:cNvPr>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558" y="4221088"/>
            <a:ext cx="648072" cy="648072"/>
          </a:xfrm>
          <a:prstGeom prst="rect">
            <a:avLst/>
          </a:prstGeom>
        </p:spPr>
      </p:pic>
      <p:pic>
        <p:nvPicPr>
          <p:cNvPr id="16" name="Grafický objekt 15" descr="Odznak, křížek se souvislou výplní">
            <a:extLst>
              <a:ext uri="{FF2B5EF4-FFF2-40B4-BE49-F238E27FC236}">
                <a16:creationId xmlns:a16="http://schemas.microsoft.com/office/drawing/2014/main" id="{8F58FC13-79EE-6798-594F-261FD019E2C4}"/>
              </a:ext>
            </a:extLst>
          </p:cNvPr>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1403" y="2289042"/>
            <a:ext cx="696652" cy="696652"/>
          </a:xfrm>
          <a:prstGeom prst="rect">
            <a:avLst/>
          </a:prstGeom>
        </p:spPr>
      </p:pic>
      <p:pic>
        <p:nvPicPr>
          <p:cNvPr id="17" name="Grafický objekt 16" descr="Odznak, křížek se souvislou výplní">
            <a:extLst>
              <a:ext uri="{FF2B5EF4-FFF2-40B4-BE49-F238E27FC236}">
                <a16:creationId xmlns:a16="http://schemas.microsoft.com/office/drawing/2014/main" id="{75C631A3-4648-BD19-285A-5538821CF5B8}"/>
              </a:ext>
            </a:extLst>
          </p:cNvPr>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268" y="3116078"/>
            <a:ext cx="696652" cy="696652"/>
          </a:xfrm>
          <a:prstGeom prst="rect">
            <a:avLst/>
          </a:prstGeom>
        </p:spPr>
      </p:pic>
      <p:pic>
        <p:nvPicPr>
          <p:cNvPr id="19" name="Grafický objekt 18" descr="Vykřičník se souvislou výplní">
            <a:extLst>
              <a:ext uri="{FF2B5EF4-FFF2-40B4-BE49-F238E27FC236}">
                <a16:creationId xmlns:a16="http://schemas.microsoft.com/office/drawing/2014/main" id="{4B4E64DE-9765-205D-1859-0618A96C4F0B}"/>
              </a:ext>
            </a:extLst>
          </p:cNvPr>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1566" y="5517232"/>
            <a:ext cx="576064" cy="576064"/>
          </a:xfrm>
          <a:prstGeom prst="rect">
            <a:avLst/>
          </a:prstGeom>
        </p:spPr>
      </p:pic>
    </p:spTree>
    <p:extLst>
      <p:ext uri="{BB962C8B-B14F-4D97-AF65-F5344CB8AC3E}">
        <p14:creationId xmlns:p14="http://schemas.microsoft.com/office/powerpoint/2010/main" val="3645917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4BEC7D-5AA2-BC35-1E51-D16A370E47D6}"/>
              </a:ext>
            </a:extLst>
          </p:cNvPr>
          <p:cNvSpPr>
            <a:spLocks noGrp="true"/>
          </p:cNvSpPr>
          <p:nvPr>
            <p:ph type="title"/>
          </p:nvPr>
        </p:nvSpPr>
        <p:spPr/>
        <p:txBody>
          <a:bodyPr/>
          <a:lstStyle/>
          <a:p>
            <a:r>
              <a:rPr lang="cs-CZ" dirty="false"/>
              <a:t>Představení výzvy</a:t>
            </a:r>
          </a:p>
        </p:txBody>
      </p:sp>
      <p:sp>
        <p:nvSpPr>
          <p:cNvPr id="3" name="Zástupný obsah 2">
            <a:extLst>
              <a:ext uri="{FF2B5EF4-FFF2-40B4-BE49-F238E27FC236}">
                <a16:creationId xmlns:a16="http://schemas.microsoft.com/office/drawing/2014/main" id="{EB37D569-0A57-2FE7-5CAA-7E027A012CB1}"/>
              </a:ext>
            </a:extLst>
          </p:cNvPr>
          <p:cNvSpPr>
            <a:spLocks noGrp="true"/>
          </p:cNvSpPr>
          <p:nvPr>
            <p:ph idx="1"/>
          </p:nvPr>
        </p:nvSpPr>
        <p:spPr/>
        <p:txBody>
          <a:bodyPr/>
          <a:lstStyle/>
          <a:p>
            <a:pPr marL="0" indent="0">
              <a:buNone/>
            </a:pPr>
            <a:r>
              <a:rPr lang="cs-CZ" b="true" dirty="false"/>
              <a:t>Míra spolufinancování</a:t>
            </a:r>
          </a:p>
          <a:p>
            <a:pPr marL="0" indent="0">
              <a:lnSpc>
                <a:spcPct val="100000"/>
              </a:lnSpc>
              <a:buNone/>
            </a:pPr>
            <a:r>
              <a:rPr lang="cs-CZ" sz="1600" dirty="false"/>
              <a:t>OSS a PO OSS – 0%</a:t>
            </a:r>
          </a:p>
          <a:p>
            <a:pPr marL="0" indent="0">
              <a:lnSpc>
                <a:spcPct val="100000"/>
              </a:lnSpc>
              <a:buNone/>
            </a:pPr>
            <a:r>
              <a:rPr lang="cs-CZ" sz="1600" dirty="false"/>
              <a:t>Kraje a jejich organizace – 15%</a:t>
            </a:r>
          </a:p>
          <a:p>
            <a:pPr marL="0" indent="0">
              <a:lnSpc>
                <a:spcPct val="100000"/>
              </a:lnSpc>
              <a:buNone/>
            </a:pPr>
            <a:r>
              <a:rPr lang="pl-PL" sz="1600" dirty="false"/>
              <a:t>Obce, svazky obcí nad 3000 obyvatel a jejich organizace – 15%</a:t>
            </a:r>
          </a:p>
          <a:p>
            <a:pPr marL="0" indent="0">
              <a:lnSpc>
                <a:spcPct val="100000"/>
              </a:lnSpc>
              <a:buNone/>
            </a:pPr>
            <a:r>
              <a:rPr lang="cs-CZ" sz="1600" dirty="false"/>
              <a:t>Obce, svazky obcí do 3000 obyvatel včetně a jejich organizace – 10%</a:t>
            </a:r>
          </a:p>
          <a:p>
            <a:pPr marL="0" indent="0">
              <a:lnSpc>
                <a:spcPct val="100000"/>
              </a:lnSpc>
              <a:buNone/>
            </a:pPr>
            <a:r>
              <a:rPr lang="cs-CZ" sz="1600" dirty="false"/>
              <a:t>Hl. město Praha, jeho městské části a příspěvkové organizace – 23,265%</a:t>
            </a:r>
          </a:p>
          <a:p>
            <a:pPr marL="0" indent="0">
              <a:lnSpc>
                <a:spcPct val="100000"/>
              </a:lnSpc>
              <a:buNone/>
            </a:pPr>
            <a:r>
              <a:rPr lang="cs-CZ" sz="1600" b="false" i="false" u="none" strike="noStrike" baseline="0" dirty="false">
                <a:solidFill>
                  <a:schemeClr val="accent1"/>
                </a:solidFill>
                <a:latin typeface="Arial" panose="020B0604020202020204" pitchFamily="34" charset="0"/>
              </a:rPr>
              <a:t>Právnické osoby vykonávající činnost škol a školských zařízení – 5%</a:t>
            </a:r>
          </a:p>
          <a:p>
            <a:pPr marL="0" indent="0">
              <a:lnSpc>
                <a:spcPct val="100000"/>
              </a:lnSpc>
              <a:buNone/>
            </a:pPr>
            <a:r>
              <a:rPr lang="cs-CZ" sz="1600" b="false" i="false" u="none" strike="noStrike" baseline="0" dirty="false">
                <a:solidFill>
                  <a:schemeClr val="accent1"/>
                </a:solidFill>
                <a:latin typeface="Arial" panose="020B0604020202020204" pitchFamily="34" charset="0"/>
              </a:rPr>
              <a:t>Veřejné vysoké školy – 10%</a:t>
            </a:r>
          </a:p>
          <a:p>
            <a:pPr marL="0" indent="0">
              <a:lnSpc>
                <a:spcPct val="100000"/>
              </a:lnSpc>
              <a:buNone/>
            </a:pPr>
            <a:r>
              <a:rPr lang="cs-CZ" sz="1600" dirty="false">
                <a:solidFill>
                  <a:schemeClr val="accent1"/>
                </a:solidFill>
                <a:latin typeface="Arial" panose="020B0604020202020204" pitchFamily="34" charset="0"/>
              </a:rPr>
              <a:t>NNO (spolky, nadace, církve, svazy, asociace) - </a:t>
            </a:r>
            <a:r>
              <a:rPr lang="cs-CZ" sz="1600" b="false" i="false" u="none" strike="noStrike" baseline="0" dirty="false">
                <a:solidFill>
                  <a:schemeClr val="accent1"/>
                </a:solidFill>
                <a:latin typeface="Arial" panose="020B0604020202020204" pitchFamily="34" charset="0"/>
              </a:rPr>
              <a:t>5%</a:t>
            </a:r>
          </a:p>
          <a:p>
            <a:pPr marL="0" indent="0">
              <a:lnSpc>
                <a:spcPct val="100000"/>
              </a:lnSpc>
              <a:buNone/>
            </a:pPr>
            <a:r>
              <a:rPr lang="cs-CZ" sz="1600" b="false" i="false" u="none" strike="noStrike" baseline="0" dirty="false">
                <a:solidFill>
                  <a:schemeClr val="accent1"/>
                </a:solidFill>
                <a:latin typeface="Arial" panose="020B0604020202020204" pitchFamily="34" charset="0"/>
              </a:rPr>
              <a:t>Ostatní subjekty neobsažené ve výše uvedených kategoriích – 23,265%</a:t>
            </a:r>
          </a:p>
          <a:p>
            <a:pPr marL="0" indent="0">
              <a:buNone/>
            </a:pPr>
            <a:endParaRPr lang="cs-CZ" sz="1600" b="false" i="false" u="none" strike="noStrike" baseline="0" dirty="false">
              <a:solidFill>
                <a:schemeClr val="accent1"/>
              </a:solidFill>
              <a:latin typeface="Arial" panose="020B0604020202020204" pitchFamily="34" charset="0"/>
            </a:endParaRPr>
          </a:p>
          <a:p>
            <a:pPr marL="0" indent="0">
              <a:buNone/>
            </a:pPr>
            <a:r>
              <a:rPr lang="cs-CZ" sz="1600" b="false" i="false" u="none" strike="noStrike" baseline="0" dirty="false">
                <a:solidFill>
                  <a:schemeClr val="accent1"/>
                </a:solidFill>
                <a:latin typeface="Arial" panose="020B0604020202020204" pitchFamily="34" charset="0"/>
              </a:rPr>
              <a:t>	</a:t>
            </a:r>
          </a:p>
          <a:p>
            <a:pPr marL="0" indent="0">
              <a:buNone/>
            </a:pPr>
            <a:endParaRPr lang="cs-CZ" dirty="false"/>
          </a:p>
          <a:p>
            <a:pPr marL="0" indent="0">
              <a:buNone/>
            </a:pPr>
            <a:endParaRPr lang="cs-CZ" dirty="false"/>
          </a:p>
          <a:p>
            <a:pPr marL="0" indent="0">
              <a:buNone/>
            </a:pPr>
            <a:endParaRPr lang="cs-CZ" dirty="false"/>
          </a:p>
          <a:p>
            <a:pPr marL="0" indent="0">
              <a:buNone/>
            </a:pPr>
            <a:endParaRPr lang="cs-CZ" dirty="false"/>
          </a:p>
          <a:p>
            <a:pPr marL="0" indent="0">
              <a:buNone/>
            </a:pPr>
            <a:endParaRPr lang="cs-CZ" dirty="false"/>
          </a:p>
        </p:txBody>
      </p:sp>
      <p:sp>
        <p:nvSpPr>
          <p:cNvPr id="4" name="Zástupný symbol pro číslo snímku 3">
            <a:extLst>
              <a:ext uri="{FF2B5EF4-FFF2-40B4-BE49-F238E27FC236}">
                <a16:creationId xmlns:a16="http://schemas.microsoft.com/office/drawing/2014/main" id="{2D8A1964-3EE7-B506-EB7F-78EB7BE41202}"/>
              </a:ext>
            </a:extLst>
          </p:cNvPr>
          <p:cNvSpPr>
            <a:spLocks noGrp="true"/>
          </p:cNvSpPr>
          <p:nvPr>
            <p:ph type="sldNum" sz="quarter" idx="12"/>
          </p:nvPr>
        </p:nvSpPr>
        <p:spPr/>
        <p:txBody>
          <a:bodyPr/>
          <a:lstStyle/>
          <a:p>
            <a:fld id="{479BF083-4774-43B1-9AB0-5CC1AC5DD8EE}" type="slidenum">
              <a:rPr lang="cs-CZ" smtClean="false"/>
              <a:pPr/>
              <a:t>9</a:t>
            </a:fld>
            <a:endParaRPr lang="cs-CZ" dirty="false"/>
          </a:p>
        </p:txBody>
      </p:sp>
    </p:spTree>
    <p:extLst>
      <p:ext uri="{BB962C8B-B14F-4D97-AF65-F5344CB8AC3E}">
        <p14:creationId xmlns:p14="http://schemas.microsoft.com/office/powerpoint/2010/main" val="1515990319"/>
      </p:ext>
    </p:extLst>
  </p:cSld>
  <p:clrMapOvr>
    <a:masterClrMapping/>
  </p:clrMapOvr>
</p:sld>
</file>

<file path=ppt/theme/theme1.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
    <Relationship Target="itemProps1.xml" Type="http://schemas.openxmlformats.org/officeDocument/2006/relationships/customXmlProps" Id="rId1"/>
</Relationships>

</file>

<file path=customXml/_rels/item2.xml.rels><?xml version="1.0" encoding="UTF-8" standalone="yes"?>
<Relationships xmlns="http://schemas.openxmlformats.org/package/2006/relationships">
    <Relationship Target="itemProps2.xml" Type="http://schemas.openxmlformats.org/officeDocument/2006/relationships/customXmlProps" Id="rId1"/>
</Relationships>

</file>

<file path=customXml/_rels/item3.xml.rels><?xml version="1.0" encoding="UTF-8" standalone="yes"?>
<Relationships xmlns="http://schemas.openxmlformats.org/package/2006/relationships">
    <Relationship Target="itemProps3.xml" Type="http://schemas.openxmlformats.org/officeDocument/2006/relationships/customXmlProps" Id="rId1"/>
</Relationships>

</file>

<file path=customXml/item1.xml><?xml version="1.0" encoding="utf-8"?>
<ct:contentTypeSchema xmlns:ct="http://schemas.microsoft.com/office/2006/metadata/contentType" xmlns:ma="http://schemas.microsoft.com/office/2006/metadata/properties/metaAttributes" ct:_="" ma:_="" ma:contentTypeDescription="Vytvoří nový dokument" ma:contentTypeID="0x010100A2FCF9BCABF3854AAB137087829D63AA" ma:contentTypeName="Dokument" ma:contentTypeScope="" ma:contentTypeVersion="7" ma:versionID="f6f03f5b008ce72686bbcf691a7be2e8">
  <xsd:schema xmlns:xsd="http://www.w3.org/2001/XMLSchema" xmlns:ns2="dfed548f-0517-4d39-90e3-3947398480c0" xmlns:p="http://schemas.microsoft.com/office/2006/metadata/properties" xmlns:xs="http://www.w3.org/2001/XMLSchema" ma:fieldsID="a9a9eb159e242e6dec8d2b5b6c497589" ma:root="true" ns2:_="" targetNamespace="http://schemas.microsoft.com/office/2006/metadata/properties">
    <xsd:import namespace="dfed548f-0517-4d39-90e3-3947398480c0"/>
    <xsd:element name="properties">
      <xsd:complexType>
        <xsd:sequence>
          <xsd:element name="documentManagement">
            <xsd:complexType>
              <xsd:all>
                <xsd:element minOccurs="0" ref="ns2:AC_OriginalFileName"/>
              </xsd:all>
            </xsd:complexType>
          </xsd:element>
        </xsd:sequence>
      </xsd:complexType>
    </xsd:element>
  </xsd:schema>
  <xsd:schema xmlns:xsd="http://www.w3.org/2001/XMLSchema" xmlns:dms="http://schemas.microsoft.com/office/2006/documentManagement/types" xmlns:pc="http://schemas.microsoft.com/office/infopath/2007/PartnerControls" xmlns:xs="http://www.w3.org/2001/XMLSchema" elementFormDefault="qualified" targetNamespace="dfed548f-0517-4d39-90e3-3947398480c0">
    <xsd:import namespace="http://schemas.microsoft.com/office/2006/documentManagement/types"/>
    <xsd:import namespace="http://schemas.microsoft.com/office/infopath/2007/PartnerControls"/>
    <xsd:element ma:displayName="Original File Name" ma:index="8" ma:internalName="AC_OriginalFileName" name="AC_OriginalFileName" nillable="true">
      <xsd:simpleType>
        <xsd:restriction base="dms:Note">
          <xsd:maxLength value="255"/>
        </xsd:restriction>
      </xsd:simpleType>
    </xsd:element>
  </xsd:schema>
  <xsd:schema xmlns:xsd="http://www.w3.org/2001/XMLSchema" xmlns="http://schemas.openxmlformats.org/package/2006/metadata/core-properties" xmlns:dc="http://purl.org/dc/elements/1.1/" xmlns:dcterms="http://purl.org/dc/terms/" xmlns:odoc="http://schemas.microsoft.com/internal/obd" xmlns:xsi="http://www.w3.org/2001/XMLSchema-instance" attributeFormDefault="unqualified" blockDefault="#all" elementFormDefault="qualified" targetNamespace="http://schemas.openxmlformats.org/package/2006/metadata/core-properties">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maxOccurs="1" minOccurs="0" ref="dc:creator"/>
        <xsd:element maxOccurs="1" minOccurs="0" ref="dcterms:created"/>
        <xsd:element maxOccurs="1" minOccurs="0" ref="dc:identifier"/>
        <xsd:element ma:displayName="Typ obsahu" ma:index="0" maxOccurs="1" minOccurs="0" name="contentType" type="xsd:string"/>
        <xsd:element ma:displayName="Nadpis" ma:index="4" maxOccurs="1" minOccurs="0" ref="dc:title"/>
        <xsd:element maxOccurs="1" minOccurs="0" ref="dc:subject"/>
        <xsd:element maxOccurs="1" minOccurs="0" ref="dc:description"/>
        <xsd:element maxOccurs="1" minOccurs="0" name="keywords" type="xsd:string"/>
        <xsd:element maxOccurs="1" minOccurs="0" ref="dc:language"/>
        <xsd:element maxOccurs="1" minOccurs="0" name="category" type="xsd:string"/>
        <xsd:element maxOccurs="1" minOccurs="0" name="version" type="xsd:string"/>
        <xsd:element maxOccurs="1" minOccurs="0" name="revision" type="xsd:string">
          <xsd:annotation>
            <xsd:documentation>
                        This value indicates the number of saves or revisions. The application is responsible for updating this value after each revision.
                    </xsd:documentation>
          </xsd:annotation>
        </xsd:element>
        <xsd:element maxOccurs="1" minOccurs="0" name="lastModifiedBy" type="xsd:string"/>
        <xsd:element maxOccurs="1" minOccurs="0" ref="dcterms:modified"/>
        <xsd:element maxOccurs="1" minOccurs="0" name="contentStatus" type="xsd:string"/>
      </xsd:all>
    </xsd:complexType>
  </xsd:schema>
  <xs:schema xmlns:xs="http://www.w3.org/2001/XMLSchema" xmlns:pc="http://schemas.microsoft.com/office/infopath/2007/PartnerControls" attributeFormDefault="unqualified" elementFormDefault="qualified" targetNamespace="http://schemas.microsoft.com/office/infopath/2007/PartnerControls">
    <xs:element name="Person">
      <xs:complexType>
        <xs:sequence>
          <xs:element minOccurs="0" ref="pc:DisplayName"/>
          <xs:element minOccurs="0" ref="pc:AccountId"/>
          <xs:element minOccurs="0" ref="pc:AccountType"/>
        </xs:sequence>
      </xs:complexType>
    </xs:element>
    <xs:element name="DisplayName" type="xs:string"/>
    <xs:element name="AccountId" type="xs:string"/>
    <xs:element name="AccountType" type="xs:string"/>
    <xs:element name="BDCAssociatedEntity">
      <xs:complexType>
        <xs:sequence>
          <xs:element maxOccurs="unbounded" minOccurs="0" ref="pc:BDCEntity"/>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minOccurs="0" ref="pc:EntityDisplayName"/>
          <xs:element minOccurs="0" ref="pc:EntityInstanceReference"/>
          <xs:element minOccurs="0" ref="pc:EntityId1"/>
          <xs:element minOccurs="0" ref="pc:EntityId2"/>
          <xs:element minOccurs="0" ref="pc:EntityId3"/>
          <xs:element minOccurs="0" ref="pc:EntityId4"/>
          <xs:element minOccurs="0" ref="pc:EntityId5"/>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maxOccurs="unbounded" minOccurs="0" ref="pc:TermInfo"/>
        </xs:sequence>
      </xs:complexType>
    </xs:element>
    <xs:element name="TermInfo">
      <xs:complexType>
        <xs:sequence>
          <xs:element minOccurs="0" ref="pc:TermName"/>
          <xs:element minOccurs="0" ref="pc:TermId"/>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pc="http://schemas.microsoft.com/office/infopath/2007/PartnerControls" xmlns:xsi="http://www.w3.org/2001/XMLSchema-instance">
  <documentManagement>
    <AC_OriginalFileName xmlns="dfed548f-0517-4d39-90e3-3947398480c0">W:\PUBLICITA\VIZUÁLNÍ_IDENTITA\sablony_word_ppt\prezentace.pptx</AC_OriginalFileName>
  </documentManagement>
</p:properties>
</file>

<file path=customXml/itemProps1.xml><?xml version="1.0" encoding="utf-8"?>
<ds:datastoreItem xmlns:ds="http://schemas.openxmlformats.org/officeDocument/2006/customXml" ds:itemID="{E6937348-7977-46A8-9818-642FB21DF6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ed548f-0517-4d39-90e3-3947398480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06EF36-2E80-4847-9151-E9C625552DBD}">
  <ds:schemaRefs>
    <ds:schemaRef ds:uri="http://schemas.microsoft.com/sharepoint/v3/contenttype/forms"/>
  </ds:schemaRefs>
</ds:datastoreItem>
</file>

<file path=customXml/itemProps3.xml><?xml version="1.0" encoding="utf-8"?>
<ds:datastoreItem xmlns:ds="http://schemas.openxmlformats.org/officeDocument/2006/customXml" ds:itemID="{93D88155-0E86-4D14-B6AF-C6806AEE9525}">
  <ds:schemaRefs>
    <ds:schemaRef ds:uri="http://purl.org/dc/elements/1.1/"/>
    <ds:schemaRef ds:uri="http://schemas.microsoft.com/office/2006/documentManagement/types"/>
    <ds:schemaRef ds:uri="http://schemas.openxmlformats.org/package/2006/metadata/core-properties"/>
    <ds:schemaRef ds:uri="dfed548f-0517-4d39-90e3-3947398480c0"/>
    <ds:schemaRef ds:uri="http://purl.org/dc/terms/"/>
    <ds:schemaRef ds:uri="http://purl.org/dc/dcmitype/"/>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Properties xmlns:properties="http://schemas.openxmlformats.org/officeDocument/2006/extended-properties" xmlns:vt="http://schemas.openxmlformats.org/officeDocument/2006/docPropsVTypes">
  <properties:Template>prezentace</properties:Template>
  <properties:Words>5776</properties:Words>
  <properties:PresentationFormat>Předvádění na obrazovce (4:3)</properties:PresentationFormat>
  <properties:Paragraphs>638</properties:Paragraphs>
  <properties:Slides>79</properties:Slides>
  <properties:Notes>38</properties:Notes>
  <properties:TotalTime>10559</properties:TotalTime>
  <properties:HiddenSlides>0</properties:HiddenSlides>
  <properties:MMClips>0</properties:MMClips>
  <properties:ScaleCrop>false</properties:ScaleCrop>
  <properties:HeadingPairs>
    <vt:vector baseType="variant" size="6">
      <vt:variant>
        <vt:lpstr>Použitá písma</vt:lpstr>
      </vt:variant>
      <vt:variant>
        <vt:i4>13</vt:i4>
      </vt:variant>
      <vt:variant>
        <vt:lpstr>Motiv</vt:lpstr>
      </vt:variant>
      <vt:variant>
        <vt:i4>2</vt:i4>
      </vt:variant>
      <vt:variant>
        <vt:lpstr>Nadpisy snímků</vt:lpstr>
      </vt:variant>
      <vt:variant>
        <vt:i4>79</vt:i4>
      </vt:variant>
    </vt:vector>
  </properties:HeadingPairs>
  <properties:TitlesOfParts>
    <vt:vector baseType="lpstr" size="94">
      <vt:lpstr>Arial</vt:lpstr>
      <vt:lpstr>Arial Nova</vt:lpstr>
      <vt:lpstr>Calibri</vt:lpstr>
      <vt:lpstr>Calibri Light</vt:lpstr>
      <vt:lpstr>CIDFont+F1</vt:lpstr>
      <vt:lpstr>CIDFont+F2</vt:lpstr>
      <vt:lpstr>Courier New</vt:lpstr>
      <vt:lpstr>Roboto Slab</vt:lpstr>
      <vt:lpstr>Symbol</vt:lpstr>
      <vt:lpstr>Times New Roman</vt:lpstr>
      <vt:lpstr>Trebuchet MS</vt:lpstr>
      <vt:lpstr>Wingdings</vt:lpstr>
      <vt:lpstr>Wingdings 3</vt:lpstr>
      <vt:lpstr>prezentace</vt:lpstr>
      <vt:lpstr>Motiv systému Office</vt:lpstr>
      <vt:lpstr>Seminář pro žadatele  výzva č. 03_25_80  </vt:lpstr>
      <vt:lpstr>Program semináře</vt:lpstr>
      <vt:lpstr>PŘEDSTAVENÍ VÝZvy</vt:lpstr>
      <vt:lpstr>Představení výzvy</vt:lpstr>
      <vt:lpstr>Představení výzVY</vt:lpstr>
      <vt:lpstr>Představení výzVY</vt:lpstr>
      <vt:lpstr>Představení výzvY</vt:lpstr>
      <vt:lpstr>Představení výzVY</vt:lpstr>
      <vt:lpstr>Představení výzvy</vt:lpstr>
      <vt:lpstr>Představení VÝZVY</vt:lpstr>
      <vt:lpstr>Představení výzVY</vt:lpstr>
      <vt:lpstr>Představení výzVY</vt:lpstr>
      <vt:lpstr>Představení výzVY</vt:lpstr>
      <vt:lpstr>Hodnocení a výběr projektů</vt:lpstr>
      <vt:lpstr>Proces hodnocení a výběru projektů</vt:lpstr>
      <vt:lpstr>Prezentace aplikace PowerPoint</vt:lpstr>
      <vt:lpstr>Proces hodnocení a výběru projektů</vt:lpstr>
      <vt:lpstr>Proces hodnocení a výběru projektů</vt:lpstr>
      <vt:lpstr>Jednotky a jednotkové náklady</vt:lpstr>
      <vt:lpstr>Jednotky a jednotkové náklady</vt:lpstr>
      <vt:lpstr>Jednotky a jednotkové náklady</vt:lpstr>
      <vt:lpstr>Jednotky a jednotkové náklady</vt:lpstr>
      <vt:lpstr>Jednotky a jednotkové náklady</vt:lpstr>
      <vt:lpstr>Jednotky a jednotkové náklady</vt:lpstr>
      <vt:lpstr>Jednotky a jednotkové náklady</vt:lpstr>
      <vt:lpstr>Jednotky a jednotkové náklady</vt:lpstr>
      <vt:lpstr>Jednotky a jednotkové náklady</vt:lpstr>
      <vt:lpstr>Jednotky a jednotkové náklady</vt:lpstr>
      <vt:lpstr>Parametry dětských skupin podpořených   z opz+   </vt:lpstr>
      <vt:lpstr>Vymezení služby péče o dítě</vt:lpstr>
      <vt:lpstr>Vymezení služby péče o dítě – omezení týkající se rodičů</vt:lpstr>
      <vt:lpstr>Vymezení služby péče o dítě – omezení týkající se rodičů</vt:lpstr>
      <vt:lpstr>Vymezení služby péče o dítě – omezení týkající se rodičů</vt:lpstr>
      <vt:lpstr>Pečující osoby</vt:lpstr>
      <vt:lpstr>Pečující osoby</vt:lpstr>
      <vt:lpstr>Zastropování poplatků od rodičů</vt:lpstr>
      <vt:lpstr>smlouva o poskytování služby péče o dítě v dětské skupině</vt:lpstr>
      <vt:lpstr>Finanční řízení projektů</vt:lpstr>
      <vt:lpstr>princip jednotkových cen a  Účetnictví projektu </vt:lpstr>
      <vt:lpstr>dvojí financování</vt:lpstr>
      <vt:lpstr>příjmy</vt:lpstr>
      <vt:lpstr>Zálohové financování (ex ante)</vt:lpstr>
      <vt:lpstr>Zálohové financování (ex ante)</vt:lpstr>
      <vt:lpstr>Zálohové financování (ex ante)</vt:lpstr>
      <vt:lpstr>Ex post financování (OSS a jejich SPO)</vt:lpstr>
      <vt:lpstr>Kalkulačka k žádosti o podporu</vt:lpstr>
      <vt:lpstr>Kalkulačka k žádosti o podporu</vt:lpstr>
      <vt:lpstr>Dokumenty</vt:lpstr>
      <vt:lpstr>pravidla pro žadatele / příjemce</vt:lpstr>
      <vt:lpstr>ESF+ Fórum</vt:lpstr>
      <vt:lpstr>kontakty</vt:lpstr>
      <vt:lpstr>Informační systém konečného příjemce</vt:lpstr>
      <vt:lpstr>Postup při podávání žádosti</vt:lpstr>
      <vt:lpstr>Postup při podávání žádosti</vt:lpstr>
      <vt:lpstr>POSTUP PŘI PODÁVÁNÍ ŽÁDOSTI</vt:lpstr>
      <vt:lpstr>POSTUP PŘI PODÁVÁNÍ ŽÁDOSTI</vt:lpstr>
      <vt:lpstr>Postup při podávání žádosti</vt:lpstr>
      <vt:lpstr>Postup při podávání žádosti</vt:lpstr>
      <vt:lpstr>Elektronický podpis</vt:lpstr>
      <vt:lpstr>Elektronický podpis</vt:lpstr>
      <vt:lpstr>Plná moc</vt:lpstr>
      <vt:lpstr>Plná moc – nejčastější chyby</vt:lpstr>
      <vt:lpstr>Monitorovací Indikátory v žádosti o podporu</vt:lpstr>
      <vt:lpstr>Podpora uživatelů ISKP21+</vt:lpstr>
      <vt:lpstr>Online seminář pro žadatele Dětské skupiny  – zákon, zápis do evidence 7. 5. 2025</vt:lpstr>
      <vt:lpstr>Co je dětská skupina</vt:lpstr>
      <vt:lpstr>Počet dětských skupin k 30. 4. 2025</vt:lpstr>
      <vt:lpstr>Hlavní výhody dětských skupin pro rodiče</vt:lpstr>
      <vt:lpstr>Hlavní výhody dětských skupin v obcích</vt:lpstr>
      <vt:lpstr>Zákon o poskytování služby péče o dítě v DS</vt:lpstr>
      <vt:lpstr>Související právní předpisy </vt:lpstr>
      <vt:lpstr>Podpora ze strany MPSV a ÚP ČR </vt:lpstr>
      <vt:lpstr>Žádost o udělení oprávnění – evidence poskytovatelů</vt:lpstr>
      <vt:lpstr>Přílohy žádosti o udělení oprávnění</vt:lpstr>
      <vt:lpstr>Přílohy žádosti o udělení oprávnění</vt:lpstr>
      <vt:lpstr>Průvodce možnostmi financování dětských skupin</vt:lpstr>
      <vt:lpstr>Webové stránky MPSV</vt:lpstr>
      <vt:lpstr>Kontakty</vt:lpstr>
      <vt:lpstr>Děkujeme za pozornost</vt:lpstr>
    </vt:vector>
  </properties:TitlesOfParts>
  <properties:LinksUpToDate>false</properties:LinksUpToDate>
  <properties:SharedDoc>false</properties:SharedDoc>
  <properties:HyperlinksChanged>false</properties:HyperlinksChanged>
  <properties:Application>Microsoft Office PowerPoint</properties:Application>
  <properties:AppVersion>16.0000</properties:AppVersion>
</properties:Properties>
</file>

<file path=docProps/core.xml><?xml version="1.0" encoding="utf-8"?>
<cp:coreProperties xmlns:cp="http://schemas.openxmlformats.org/package/2006/metadata/core-properties" xmlns:dcterms="http://purl.org/dc/terms/" xmlns:dc="http://purl.org/dc/elements/1.1/">
  <dcterms:created xmlns:xsi="http://www.w3.org/2001/XMLSchema-instance" xsi:type="dcterms:W3CDTF">2015-02-20T08:23:15Z</dcterms:created>
  <dc:creator/>
  <cp:lastModifiedBy/>
  <dcterms:modified xmlns:xsi="http://www.w3.org/2001/XMLSchema-instance" xsi:type="dcterms:W3CDTF">2025-05-12T13:33:24Z</dcterms:modified>
  <cp:revision>398</cp:revision>
  <dc:title>Prezentace aplikace PowerPoint</dc:title>
</cp:coreProperties>
</file>

<file path=docProps/custom.xml><?xml version="1.0" encoding="utf-8"?>
<prop:Properties xmlns:vt="http://schemas.openxmlformats.org/officeDocument/2006/docPropsVTypes" xmlns:prop="http://schemas.openxmlformats.org/officeDocument/2006/custom-properties">
  <prop:property fmtid="{D5CDD505-2E9C-101B-9397-08002B2CF9AE}" pid="2" name="ContentTypeId">
    <vt:lpwstr>0x010100A2FCF9BCABF3854AAB137087829D63AA</vt:lpwstr>
  </prop:property>
</prop:Properties>
</file>