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 id="2147483684" r:id="rId5"/>
  </p:sldMasterIdLst>
  <p:notesMasterIdLst>
    <p:notesMasterId r:id="rId85"/>
  </p:notesMasterIdLst>
  <p:sldIdLst>
    <p:sldId id="256" r:id="rId6"/>
    <p:sldId id="354" r:id="rId7"/>
    <p:sldId id="356" r:id="rId8"/>
    <p:sldId id="321" r:id="rId9"/>
    <p:sldId id="344" r:id="rId10"/>
    <p:sldId id="640" r:id="rId11"/>
    <p:sldId id="545" r:id="rId12"/>
    <p:sldId id="509" r:id="rId13"/>
    <p:sldId id="636" r:id="rId14"/>
    <p:sldId id="559" r:id="rId15"/>
    <p:sldId id="349" r:id="rId16"/>
    <p:sldId id="351" r:id="rId17"/>
    <p:sldId id="643" r:id="rId18"/>
    <p:sldId id="486" r:id="rId19"/>
    <p:sldId id="546" r:id="rId20"/>
    <p:sldId id="488" r:id="rId21"/>
    <p:sldId id="489" r:id="rId22"/>
    <p:sldId id="641" r:id="rId23"/>
    <p:sldId id="469" r:id="rId24"/>
    <p:sldId id="470" r:id="rId25"/>
    <p:sldId id="471" r:id="rId26"/>
    <p:sldId id="472" r:id="rId27"/>
    <p:sldId id="588" r:id="rId28"/>
    <p:sldId id="475" r:id="rId29"/>
    <p:sldId id="581" r:id="rId30"/>
    <p:sldId id="582" r:id="rId31"/>
    <p:sldId id="583" r:id="rId32"/>
    <p:sldId id="584" r:id="rId33"/>
    <p:sldId id="367" r:id="rId34"/>
    <p:sldId id="547" r:id="rId35"/>
    <p:sldId id="395" r:id="rId36"/>
    <p:sldId id="592" r:id="rId37"/>
    <p:sldId id="552" r:id="rId38"/>
    <p:sldId id="589" r:id="rId39"/>
    <p:sldId id="544" r:id="rId40"/>
    <p:sldId id="642" r:id="rId41"/>
    <p:sldId id="645" r:id="rId42"/>
    <p:sldId id="490" r:id="rId43"/>
    <p:sldId id="491" r:id="rId44"/>
    <p:sldId id="598" r:id="rId45"/>
    <p:sldId id="493" r:id="rId46"/>
    <p:sldId id="494" r:id="rId47"/>
    <p:sldId id="590" r:id="rId48"/>
    <p:sldId id="593" r:id="rId49"/>
    <p:sldId id="596" r:id="rId50"/>
    <p:sldId id="599" r:id="rId51"/>
    <p:sldId id="600" r:id="rId52"/>
    <p:sldId id="550" r:id="rId53"/>
    <p:sldId id="482" r:id="rId54"/>
    <p:sldId id="483" r:id="rId55"/>
    <p:sldId id="348" r:id="rId56"/>
    <p:sldId id="465" r:id="rId57"/>
    <p:sldId id="403" r:id="rId58"/>
    <p:sldId id="556" r:id="rId59"/>
    <p:sldId id="557" r:id="rId60"/>
    <p:sldId id="644" r:id="rId61"/>
    <p:sldId id="404" r:id="rId62"/>
    <p:sldId id="548" r:id="rId63"/>
    <p:sldId id="405" r:id="rId64"/>
    <p:sldId id="406" r:id="rId65"/>
    <p:sldId id="558" r:id="rId66"/>
    <p:sldId id="586" r:id="rId67"/>
    <p:sldId id="597" r:id="rId68"/>
    <p:sldId id="411" r:id="rId69"/>
    <p:sldId id="646" r:id="rId70"/>
    <p:sldId id="602" r:id="rId71"/>
    <p:sldId id="603" r:id="rId72"/>
    <p:sldId id="604" r:id="rId73"/>
    <p:sldId id="634" r:id="rId74"/>
    <p:sldId id="605" r:id="rId75"/>
    <p:sldId id="607" r:id="rId76"/>
    <p:sldId id="630" r:id="rId77"/>
    <p:sldId id="620" r:id="rId78"/>
    <p:sldId id="637" r:id="rId79"/>
    <p:sldId id="638" r:id="rId80"/>
    <p:sldId id="635" r:id="rId81"/>
    <p:sldId id="633" r:id="rId82"/>
    <p:sldId id="639" r:id="rId83"/>
    <p:sldId id="647" r:id="rId84"/>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DA79B76F-4D21-2427-DC59-85BED918C576}" initials="IS" name="Sotolářová Iva Mgr. (MPSV)" providerId="AD" userId="S::iva.sotolarova@mpsv.cz::e335e83e-647b-47c0-a57d-872bcbe77a54"/>
  <p188:author id="{F4E3FC7E-CEAA-6152-6E3A-8AF526E6DEEA}" initials="JJ" name="Jelínek Jan Ing., DiS. (MPSV)" providerId="AD" userId="S::jan.jelinek1@mpsv.cz::4bec278b-a65d-4779-b78f-c5c7333f7b10"/>
  <p188:author id="{B7229BBD-9FDE-7804-B673-87D0A023AE73}" initials="PŠ" name="Štěpánová Petra Bc. (MPSV)" providerId="AD" userId="S::petra.stepanova@mpsv.cz::1c236fef-beed-4062-914e-5b3d25ab197f"/>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008A3E"/>
    <a:srgbClr val="7F7F7F"/>
    <a:srgbClr val="00A2E8"/>
    <a:srgbClr val="880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Střední styl 3 – zvýraznění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Střední styl 3 – zvýraznění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řední styl 3 – zvýraznění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CF1AB2-1976-4502-BF36-3FF5EA218861}" styleName="Střední styl 4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řední sty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Tmavý sty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Tmavý styl 1 – zvýraznění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Tmavý styl 1 – zvýraznění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Tmavý sty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Tmavý styl 2 – zvýraznění 3/zvýraznění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Tmavý styl 2 – zvýraznění 5/zvýraznění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yl s motivem 1 – zvýraznění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větlý sty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horzBarState="maximized">
    <p:restoredLeft sz="22884" autoAdjust="false"/>
    <p:restoredTop sz="93690" autoAdjust="false"/>
  </p:normalViewPr>
  <p:slideViewPr>
    <p:cSldViewPr showGuides="true">
      <p:cViewPr varScale="true">
        <p:scale>
          <a:sx n="66" d="100"/>
          <a:sy n="66" d="100"/>
        </p:scale>
        <p:origin x="1000" y="32"/>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21.xml" Type="http://schemas.openxmlformats.org/officeDocument/2006/relationships/slide" Id="rId26"/>
    <Relationship Target="slides/slide16.xml" Type="http://schemas.openxmlformats.org/officeDocument/2006/relationships/slide" Id="rId21"/>
    <Relationship Target="slides/slide37.xml" Type="http://schemas.openxmlformats.org/officeDocument/2006/relationships/slide" Id="rId42"/>
    <Relationship Target="slides/slide42.xml" Type="http://schemas.openxmlformats.org/officeDocument/2006/relationships/slide" Id="rId47"/>
    <Relationship Target="slides/slide58.xml" Type="http://schemas.openxmlformats.org/officeDocument/2006/relationships/slide" Id="rId63"/>
    <Relationship Target="slides/slide63.xml" Type="http://schemas.openxmlformats.org/officeDocument/2006/relationships/slide" Id="rId68"/>
    <Relationship Target="slides/slide79.xml" Type="http://schemas.openxmlformats.org/officeDocument/2006/relationships/slide" Id="rId84"/>
    <Relationship Target="theme/theme1.xml" Type="http://schemas.openxmlformats.org/officeDocument/2006/relationships/theme" Id="rId89"/>
    <Relationship Target="slides/slide11.xml" Type="http://schemas.openxmlformats.org/officeDocument/2006/relationships/slide" Id="rId16"/>
    <Relationship Target="slides/slide6.xml" Type="http://schemas.openxmlformats.org/officeDocument/2006/relationships/slide" Id="rId11"/>
    <Relationship Target="slides/slide27.xml" Type="http://schemas.openxmlformats.org/officeDocument/2006/relationships/slide" Id="rId32"/>
    <Relationship Target="slides/slide32.xml" Type="http://schemas.openxmlformats.org/officeDocument/2006/relationships/slide" Id="rId37"/>
    <Relationship Target="slides/slide48.xml" Type="http://schemas.openxmlformats.org/officeDocument/2006/relationships/slide" Id="rId53"/>
    <Relationship Target="slides/slide53.xml" Type="http://schemas.openxmlformats.org/officeDocument/2006/relationships/slide" Id="rId58"/>
    <Relationship Target="slides/slide69.xml" Type="http://schemas.openxmlformats.org/officeDocument/2006/relationships/slide" Id="rId74"/>
    <Relationship Target="slides/slide74.xml" Type="http://schemas.openxmlformats.org/officeDocument/2006/relationships/slide" Id="rId79"/>
    <Relationship Target="slideMasters/slideMaster2.xml" Type="http://schemas.openxmlformats.org/officeDocument/2006/relationships/slideMaster" Id="rId5"/>
    <Relationship Target="tableStyles.xml" Type="http://schemas.openxmlformats.org/officeDocument/2006/relationships/tableStyles" Id="rId90"/>
    <Relationship Target="slides/slide9.xml" Type="http://schemas.openxmlformats.org/officeDocument/2006/relationships/slide" Id="rId14"/>
    <Relationship Target="slides/slide17.xml" Type="http://schemas.openxmlformats.org/officeDocument/2006/relationships/slide" Id="rId22"/>
    <Relationship Target="slides/slide22.xml" Type="http://schemas.openxmlformats.org/officeDocument/2006/relationships/slide" Id="rId27"/>
    <Relationship Target="slides/slide25.xml" Type="http://schemas.openxmlformats.org/officeDocument/2006/relationships/slide" Id="rId30"/>
    <Relationship Target="slides/slide30.xml" Type="http://schemas.openxmlformats.org/officeDocument/2006/relationships/slide" Id="rId35"/>
    <Relationship Target="slides/slide38.xml" Type="http://schemas.openxmlformats.org/officeDocument/2006/relationships/slide" Id="rId43"/>
    <Relationship Target="slides/slide43.xml" Type="http://schemas.openxmlformats.org/officeDocument/2006/relationships/slide" Id="rId48"/>
    <Relationship Target="slides/slide51.xml" Type="http://schemas.openxmlformats.org/officeDocument/2006/relationships/slide" Id="rId56"/>
    <Relationship Target="slides/slide59.xml" Type="http://schemas.openxmlformats.org/officeDocument/2006/relationships/slide" Id="rId64"/>
    <Relationship Target="slides/slide64.xml" Type="http://schemas.openxmlformats.org/officeDocument/2006/relationships/slide" Id="rId69"/>
    <Relationship Target="slides/slide72.xml" Type="http://schemas.openxmlformats.org/officeDocument/2006/relationships/slide" Id="rId77"/>
    <Relationship Target="slides/slide3.xml" Type="http://schemas.openxmlformats.org/officeDocument/2006/relationships/slide" Id="rId8"/>
    <Relationship Target="slides/slide46.xml" Type="http://schemas.openxmlformats.org/officeDocument/2006/relationships/slide" Id="rId51"/>
    <Relationship Target="slides/slide67.xml" Type="http://schemas.openxmlformats.org/officeDocument/2006/relationships/slide" Id="rId72"/>
    <Relationship Target="slides/slide75.xml" Type="http://schemas.openxmlformats.org/officeDocument/2006/relationships/slide" Id="rId80"/>
    <Relationship Target="notesMasters/notesMaster1.xml" Type="http://schemas.openxmlformats.org/officeDocument/2006/relationships/notesMaster" Id="rId85"/>
    <Relationship Target="../customXml/item3.xml" Type="http://schemas.openxmlformats.org/officeDocument/2006/relationships/customXml" Id="rId3"/>
    <Relationship Target="slides/slide7.xml" Type="http://schemas.openxmlformats.org/officeDocument/2006/relationships/slide" Id="rId12"/>
    <Relationship Target="slides/slide12.xml" Type="http://schemas.openxmlformats.org/officeDocument/2006/relationships/slide" Id="rId17"/>
    <Relationship Target="slides/slide20.xml" Type="http://schemas.openxmlformats.org/officeDocument/2006/relationships/slide" Id="rId25"/>
    <Relationship Target="slides/slide28.xml" Type="http://schemas.openxmlformats.org/officeDocument/2006/relationships/slide" Id="rId33"/>
    <Relationship Target="slides/slide33.xml" Type="http://schemas.openxmlformats.org/officeDocument/2006/relationships/slide" Id="rId38"/>
    <Relationship Target="slides/slide41.xml" Type="http://schemas.openxmlformats.org/officeDocument/2006/relationships/slide" Id="rId46"/>
    <Relationship Target="slides/slide54.xml" Type="http://schemas.openxmlformats.org/officeDocument/2006/relationships/slide" Id="rId59"/>
    <Relationship Target="slides/slide62.xml" Type="http://schemas.openxmlformats.org/officeDocument/2006/relationships/slide" Id="rId67"/>
    <Relationship Target="slides/slide15.xml" Type="http://schemas.openxmlformats.org/officeDocument/2006/relationships/slide" Id="rId20"/>
    <Relationship Target="slides/slide36.xml" Type="http://schemas.openxmlformats.org/officeDocument/2006/relationships/slide" Id="rId41"/>
    <Relationship Target="slides/slide49.xml" Type="http://schemas.openxmlformats.org/officeDocument/2006/relationships/slide" Id="rId54"/>
    <Relationship Target="slides/slide57.xml" Type="http://schemas.openxmlformats.org/officeDocument/2006/relationships/slide" Id="rId62"/>
    <Relationship Target="slides/slide65.xml" Type="http://schemas.openxmlformats.org/officeDocument/2006/relationships/slide" Id="rId70"/>
    <Relationship Target="slides/slide70.xml" Type="http://schemas.openxmlformats.org/officeDocument/2006/relationships/slide" Id="rId75"/>
    <Relationship Target="slides/slide78.xml" Type="http://schemas.openxmlformats.org/officeDocument/2006/relationships/slide" Id="rId83"/>
    <Relationship Target="viewProps.xml" Type="http://schemas.openxmlformats.org/officeDocument/2006/relationships/viewProps" Id="rId88"/>
    <Relationship Target="authors.xml" Type="http://schemas.microsoft.com/office/2018/10/relationships/authors" Id="rId91"/>
    <Relationship Target="../customXml/item1.xml" Type="http://schemas.openxmlformats.org/officeDocument/2006/relationships/customXml" Id="rId1"/>
    <Relationship Target="slides/slide1.xml" Type="http://schemas.openxmlformats.org/officeDocument/2006/relationships/slide" Id="rId6"/>
    <Relationship Target="slides/slide10.xml" Type="http://schemas.openxmlformats.org/officeDocument/2006/relationships/slide" Id="rId15"/>
    <Relationship Target="slides/slide18.xml" Type="http://schemas.openxmlformats.org/officeDocument/2006/relationships/slide" Id="rId23"/>
    <Relationship Target="slides/slide23.xml" Type="http://schemas.openxmlformats.org/officeDocument/2006/relationships/slide" Id="rId28"/>
    <Relationship Target="slides/slide31.xml" Type="http://schemas.openxmlformats.org/officeDocument/2006/relationships/slide" Id="rId36"/>
    <Relationship Target="slides/slide44.xml" Type="http://schemas.openxmlformats.org/officeDocument/2006/relationships/slide" Id="rId49"/>
    <Relationship Target="slides/slide52.xml" Type="http://schemas.openxmlformats.org/officeDocument/2006/relationships/slide" Id="rId57"/>
    <Relationship Target="slides/slide5.xml" Type="http://schemas.openxmlformats.org/officeDocument/2006/relationships/slide" Id="rId10"/>
    <Relationship Target="slides/slide26.xml" Type="http://schemas.openxmlformats.org/officeDocument/2006/relationships/slide" Id="rId31"/>
    <Relationship Target="slides/slide39.xml" Type="http://schemas.openxmlformats.org/officeDocument/2006/relationships/slide" Id="rId44"/>
    <Relationship Target="slides/slide47.xml" Type="http://schemas.openxmlformats.org/officeDocument/2006/relationships/slide" Id="rId52"/>
    <Relationship Target="slides/slide55.xml" Type="http://schemas.openxmlformats.org/officeDocument/2006/relationships/slide" Id="rId60"/>
    <Relationship Target="slides/slide60.xml" Type="http://schemas.openxmlformats.org/officeDocument/2006/relationships/slide" Id="rId65"/>
    <Relationship Target="slides/slide68.xml" Type="http://schemas.openxmlformats.org/officeDocument/2006/relationships/slide" Id="rId73"/>
    <Relationship Target="slides/slide73.xml" Type="http://schemas.openxmlformats.org/officeDocument/2006/relationships/slide" Id="rId78"/>
    <Relationship Target="slides/slide76.xml" Type="http://schemas.openxmlformats.org/officeDocument/2006/relationships/slide" Id="rId81"/>
    <Relationship Target="commentAuthors.xml" Type="http://schemas.openxmlformats.org/officeDocument/2006/relationships/commentAuthors" Id="rId86"/>
    <Relationship Target="slideMasters/slideMaster1.xml" Type="http://schemas.openxmlformats.org/officeDocument/2006/relationships/slideMaster" Id="rId4"/>
    <Relationship Target="slides/slide4.xml" Type="http://schemas.openxmlformats.org/officeDocument/2006/relationships/slide" Id="rId9"/>
    <Relationship Target="slides/slide8.xml" Type="http://schemas.openxmlformats.org/officeDocument/2006/relationships/slide" Id="rId13"/>
    <Relationship Target="slides/slide13.xml" Type="http://schemas.openxmlformats.org/officeDocument/2006/relationships/slide" Id="rId18"/>
    <Relationship Target="slides/slide34.xml" Type="http://schemas.openxmlformats.org/officeDocument/2006/relationships/slide" Id="rId39"/>
    <Relationship Target="slides/slide29.xml" Type="http://schemas.openxmlformats.org/officeDocument/2006/relationships/slide" Id="rId34"/>
    <Relationship Target="slides/slide45.xml" Type="http://schemas.openxmlformats.org/officeDocument/2006/relationships/slide" Id="rId50"/>
    <Relationship Target="slides/slide50.xml" Type="http://schemas.openxmlformats.org/officeDocument/2006/relationships/slide" Id="rId55"/>
    <Relationship Target="slides/slide71.xml" Type="http://schemas.openxmlformats.org/officeDocument/2006/relationships/slide" Id="rId76"/>
    <Relationship Target="slides/slide2.xml" Type="http://schemas.openxmlformats.org/officeDocument/2006/relationships/slide" Id="rId7"/>
    <Relationship Target="slides/slide66.xml" Type="http://schemas.openxmlformats.org/officeDocument/2006/relationships/slide" Id="rId71"/>
    <Relationship Target="../customXml/item2.xml" Type="http://schemas.openxmlformats.org/officeDocument/2006/relationships/customXml" Id="rId2"/>
    <Relationship Target="slides/slide24.xml" Type="http://schemas.openxmlformats.org/officeDocument/2006/relationships/slide" Id="rId29"/>
    <Relationship Target="slides/slide19.xml" Type="http://schemas.openxmlformats.org/officeDocument/2006/relationships/slide" Id="rId24"/>
    <Relationship Target="slides/slide35.xml" Type="http://schemas.openxmlformats.org/officeDocument/2006/relationships/slide" Id="rId40"/>
    <Relationship Target="slides/slide40.xml" Type="http://schemas.openxmlformats.org/officeDocument/2006/relationships/slide" Id="rId45"/>
    <Relationship Target="slides/slide61.xml" Type="http://schemas.openxmlformats.org/officeDocument/2006/relationships/slide" Id="rId66"/>
    <Relationship Target="presProps.xml" Type="http://schemas.openxmlformats.org/officeDocument/2006/relationships/presProps" Id="rId87"/>
    <Relationship Target="slides/slide56.xml" Type="http://schemas.openxmlformats.org/officeDocument/2006/relationships/slide" Id="rId61"/>
    <Relationship Target="slides/slide77.xml" Type="http://schemas.openxmlformats.org/officeDocument/2006/relationships/slide" Id="rId82"/>
    <Relationship Target="slides/slide14.xml" Type="http://schemas.openxmlformats.org/officeDocument/2006/relationships/slide" Id="rId19"/>
</Relationships>

</file>

<file path=ppt/notesMasters/_rels/notesMaster1.xml.rels><?xml version="1.0" encoding="UTF-8" standalone="yes"?>
<Relationships xmlns="http://schemas.openxmlformats.org/package/2006/relationships">
    <Relationship Target="../theme/theme3.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12.05.2025</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482677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14</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2668337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1592827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7723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19</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2817438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21</a:t>
            </a:fld>
            <a:endParaRPr lang="cs-CZ" dirty="false"/>
          </a:p>
        </p:txBody>
      </p:sp>
    </p:spTree>
    <p:extLst>
      <p:ext uri="{BB962C8B-B14F-4D97-AF65-F5344CB8AC3E}">
        <p14:creationId xmlns:p14="http://schemas.microsoft.com/office/powerpoint/2010/main" val="3250178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1374278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1621772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29</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2456112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1885568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23926480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228600" indent="-228600">
              <a:buFont typeface="+mj-lt"/>
              <a:buAutoNum type="arabicPeriod"/>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1307741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795589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38</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a:p>
        </p:txBody>
      </p:sp>
    </p:spTree>
    <p:extLst>
      <p:ext uri="{BB962C8B-B14F-4D97-AF65-F5344CB8AC3E}">
        <p14:creationId xmlns:p14="http://schemas.microsoft.com/office/powerpoint/2010/main" val="11851084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1677991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25184308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a:p>
        </p:txBody>
      </p:sp>
    </p:spTree>
    <p:extLst>
      <p:ext uri="{BB962C8B-B14F-4D97-AF65-F5344CB8AC3E}">
        <p14:creationId xmlns:p14="http://schemas.microsoft.com/office/powerpoint/2010/main" val="14515037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050" b="false"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a:p>
        </p:txBody>
      </p:sp>
    </p:spTree>
    <p:extLst>
      <p:ext uri="{BB962C8B-B14F-4D97-AF65-F5344CB8AC3E}">
        <p14:creationId xmlns:p14="http://schemas.microsoft.com/office/powerpoint/2010/main" val="248844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50</a:t>
            </a:fld>
            <a:endParaRPr lang="cs-CZ" dirty="false">
              <a:solidFill>
                <a:prstClr val="black"/>
              </a:solidFill>
            </a:endParaRPr>
          </a:p>
        </p:txBody>
      </p:sp>
    </p:spTree>
    <p:extLst>
      <p:ext uri="{BB962C8B-B14F-4D97-AF65-F5344CB8AC3E}">
        <p14:creationId xmlns:p14="http://schemas.microsoft.com/office/powerpoint/2010/main" val="17702512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51</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52</a:t>
            </a:fld>
            <a:endParaRPr lang="cs-CZ">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64</a:t>
            </a:fld>
            <a:endParaRPr lang="cs-CZ" dirty="false"/>
          </a:p>
        </p:txBody>
      </p:sp>
    </p:spTree>
    <p:extLst>
      <p:ext uri="{BB962C8B-B14F-4D97-AF65-F5344CB8AC3E}">
        <p14:creationId xmlns:p14="http://schemas.microsoft.com/office/powerpoint/2010/main" val="1956902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2851004C-02AA-484A-9004-C9B8E98E9294}"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65</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456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None/>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73</a:t>
            </a:fld>
            <a:endParaRPr lang="cs-CZ"/>
          </a:p>
        </p:txBody>
      </p:sp>
    </p:spTree>
    <p:extLst>
      <p:ext uri="{BB962C8B-B14F-4D97-AF65-F5344CB8AC3E}">
        <p14:creationId xmlns:p14="http://schemas.microsoft.com/office/powerpoint/2010/main" val="31814073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74</a:t>
            </a:fld>
            <a:endParaRPr lang="cs-CZ"/>
          </a:p>
        </p:txBody>
      </p:sp>
    </p:spTree>
    <p:extLst>
      <p:ext uri="{BB962C8B-B14F-4D97-AF65-F5344CB8AC3E}">
        <p14:creationId xmlns:p14="http://schemas.microsoft.com/office/powerpoint/2010/main" val="2054691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pPr>
            <a:endParaRPr lang="cs-CZ" dirty="false"/>
          </a:p>
        </p:txBody>
      </p:sp>
      <p:sp>
        <p:nvSpPr>
          <p:cNvPr id="4" name="Zástupný symbol pro číslo snímku 3"/>
          <p:cNvSpPr>
            <a:spLocks noGrp="true"/>
          </p:cNvSpPr>
          <p:nvPr>
            <p:ph type="sldNum" sz="quarter" idx="5"/>
          </p:nvPr>
        </p:nvSpPr>
        <p:spPr/>
        <p:txBody>
          <a:bodyPr/>
          <a:lstStyle/>
          <a:p>
            <a:fld id="{2851004C-02AA-484A-9004-C9B8E98E9294}" type="slidenum">
              <a:rPr lang="cs-CZ" smtClean="false"/>
              <a:t>75</a:t>
            </a:fld>
            <a:endParaRPr lang="cs-CZ"/>
          </a:p>
        </p:txBody>
      </p:sp>
    </p:spTree>
    <p:extLst>
      <p:ext uri="{BB962C8B-B14F-4D97-AF65-F5344CB8AC3E}">
        <p14:creationId xmlns:p14="http://schemas.microsoft.com/office/powerpoint/2010/main" val="31951615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76</a:t>
            </a:fld>
            <a:endParaRPr lang="cs-CZ"/>
          </a:p>
        </p:txBody>
      </p:sp>
    </p:spTree>
    <p:extLst>
      <p:ext uri="{BB962C8B-B14F-4D97-AF65-F5344CB8AC3E}">
        <p14:creationId xmlns:p14="http://schemas.microsoft.com/office/powerpoint/2010/main" val="3581187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8</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284407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b="true"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3492684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2202974511"/>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1.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2.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3.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4.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5.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6.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7.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8.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19.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0.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1.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 preserve="true">
  <p:cSld name="Úvodní snímek">
    <p:spTree>
      <p:nvGrpSpPr>
        <p:cNvPr id="1" name=""/>
        <p:cNvGrpSpPr/>
        <p:nvPr/>
      </p:nvGrpSpPr>
      <p:grpSpPr>
        <a:xfrm>
          <a:off x="0" y="0"/>
          <a:ext cx="0" cy="0"/>
          <a:chOff x="0" y="0"/>
          <a:chExt cx="0" cy="0"/>
        </a:xfrm>
      </p:grpSpPr>
      <p:sp>
        <p:nvSpPr>
          <p:cNvPr id="2" name="Nadpis 1"/>
          <p:cNvSpPr>
            <a:spLocks noGrp="true"/>
          </p:cNvSpPr>
          <p:nvPr>
            <p:ph type="ctrTitle"/>
          </p:nvPr>
        </p:nvSpPr>
        <p:spPr>
          <a:xfrm>
            <a:off x="685800" y="2130425"/>
            <a:ext cx="7772400" cy="1470025"/>
          </a:xfrm>
        </p:spPr>
        <p:txBody>
          <a:bodyPr/>
          <a:lstStyle/>
          <a:p>
            <a:r>
              <a:rPr lang="cs-CZ"/>
              <a:t>Kliknutím lze upravit styl.</a:t>
            </a:r>
          </a:p>
        </p:txBody>
      </p:sp>
      <p:sp>
        <p:nvSpPr>
          <p:cNvPr id="3" name="Podnadpis 2"/>
          <p:cNvSpPr>
            <a:spLocks noGrp="true"/>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true"/>
          </p:cNvSpPr>
          <p:nvPr>
            <p:ph type="dt" sz="half" idx="10"/>
          </p:nvPr>
        </p:nvSpPr>
        <p:spPr/>
        <p:txBody>
          <a:bodyPr/>
          <a:lstStyle/>
          <a:p>
            <a:fld id="{CBA64D6F-5904-4832-B4E0-E4C7FC6CC42B}" type="datetime1">
              <a:rPr lang="cs-CZ" smtClean="false"/>
              <a:t>12.05.2025</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161846668"/>
      </p:ext>
    </p:extLst>
  </p:cSld>
  <p:clrMapOvr>
    <a:masterClrMapping/>
  </p:clrMapOvr>
</p:sldLayout>
</file>

<file path=ppt/slideLayouts/slideLayout1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Nadpis a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fld id="{C5FDC6AC-6B8A-4AFD-AD58-6075A96295FA}" type="datetime1">
              <a:rPr lang="cs-CZ" smtClean="false"/>
              <a:t>12.05.2025</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1382608204"/>
      </p:ext>
    </p:extLst>
  </p:cSld>
  <p:clrMapOvr>
    <a:masterClrMapping/>
  </p:clrMapOvr>
</p:sldLayout>
</file>

<file path=ppt/slideLayouts/slideLayout1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secHead" preserve="true">
  <p:cSld name="Záhlaví části">
    <p:spTree>
      <p:nvGrpSpPr>
        <p:cNvPr id="1" name=""/>
        <p:cNvGrpSpPr/>
        <p:nvPr/>
      </p:nvGrpSpPr>
      <p:grpSpPr>
        <a:xfrm>
          <a:off x="0" y="0"/>
          <a:ext cx="0" cy="0"/>
          <a:chOff x="0" y="0"/>
          <a:chExt cx="0" cy="0"/>
        </a:xfrm>
      </p:grpSpPr>
      <p:sp>
        <p:nvSpPr>
          <p:cNvPr id="2" name="Nadpis 1"/>
          <p:cNvSpPr>
            <a:spLocks noGrp="true"/>
          </p:cNvSpPr>
          <p:nvPr>
            <p:ph type="title"/>
          </p:nvPr>
        </p:nvSpPr>
        <p:spPr>
          <a:xfrm>
            <a:off x="722313" y="4406900"/>
            <a:ext cx="7772400" cy="1362075"/>
          </a:xfrm>
        </p:spPr>
        <p:txBody>
          <a:bodyPr anchor="t"/>
          <a:lstStyle>
            <a:lvl1pPr algn="l">
              <a:defRPr sz="4000" b="true" cap="all"/>
            </a:lvl1pPr>
          </a:lstStyle>
          <a:p>
            <a:r>
              <a:rPr lang="cs-CZ"/>
              <a:t>Kliknutím lze upravit styl.</a:t>
            </a:r>
          </a:p>
        </p:txBody>
      </p:sp>
      <p:sp>
        <p:nvSpPr>
          <p:cNvPr id="3" name="Zástupný symbol pro text 2"/>
          <p:cNvSpPr>
            <a:spLocks noGrp="true"/>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true"/>
          </p:cNvSpPr>
          <p:nvPr>
            <p:ph type="dt" sz="half" idx="10"/>
          </p:nvPr>
        </p:nvSpPr>
        <p:spPr/>
        <p:txBody>
          <a:bodyPr/>
          <a:lstStyle/>
          <a:p>
            <a:fld id="{C96B7CAC-48C8-4912-8AD9-A0C0A0D9EF4E}" type="datetime1">
              <a:rPr lang="cs-CZ" smtClean="false"/>
              <a:t>12.05.2025</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4021720690"/>
      </p:ext>
    </p:extLst>
  </p:cSld>
  <p:clrMapOvr>
    <a:masterClrMapping/>
  </p:clrMapOvr>
</p:sldLayout>
</file>

<file path=ppt/slideLayouts/slideLayout1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Obj" preserve="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true"/>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0"/>
          </p:nvPr>
        </p:nvSpPr>
        <p:spPr/>
        <p:txBody>
          <a:bodyPr/>
          <a:lstStyle/>
          <a:p>
            <a:fld id="{0FC127D8-6E1D-4B26-9FFB-B3985157E8F2}" type="datetime1">
              <a:rPr lang="cs-CZ" smtClean="false"/>
              <a:t>12.05.2025</a:t>
            </a:fld>
            <a:endParaRPr lang="cs-CZ" dirty="false"/>
          </a:p>
        </p:txBody>
      </p:sp>
      <p:sp>
        <p:nvSpPr>
          <p:cNvPr id="6" name="Zástupný symbol pro zápatí 5"/>
          <p:cNvSpPr>
            <a:spLocks noGrp="true"/>
          </p:cNvSpPr>
          <p:nvPr>
            <p:ph type="ftr" sz="quarter" idx="11"/>
          </p:nvPr>
        </p:nvSpPr>
        <p:spPr/>
        <p:txBody>
          <a:bodyPr/>
          <a:lstStyle/>
          <a:p>
            <a:endParaRPr lang="cs-CZ" dirty="false"/>
          </a:p>
        </p:txBody>
      </p:sp>
      <p:sp>
        <p:nvSpPr>
          <p:cNvPr id="7" name="Zástupný symbol pro číslo snímku 6"/>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3099825703"/>
      </p:ext>
    </p:extLst>
  </p:cSld>
  <p:clrMapOvr>
    <a:masterClrMapping/>
  </p:clrMapOvr>
</p:sldLayout>
</file>

<file path=ppt/slideLayouts/slideLayout1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woTxTwoObj" preserve="true">
  <p:cSld name="Porovnání">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lvl1pPr>
              <a:defRPr/>
            </a:lvl1pPr>
          </a:lstStyle>
          <a:p>
            <a:r>
              <a:rPr lang="cs-CZ"/>
              <a:t>Kliknutím lze upravit styl.</a:t>
            </a:r>
          </a:p>
        </p:txBody>
      </p:sp>
      <p:sp>
        <p:nvSpPr>
          <p:cNvPr id="3" name="Zástupný symbol pro text 2"/>
          <p:cNvSpPr>
            <a:spLocks noGrp="true"/>
          </p:cNvSpPr>
          <p:nvPr>
            <p:ph type="body" idx="1"/>
          </p:nvPr>
        </p:nvSpPr>
        <p:spPr>
          <a:xfrm>
            <a:off x="457200" y="1535113"/>
            <a:ext cx="4040188" cy="639762"/>
          </a:xfrm>
        </p:spPr>
        <p:txBody>
          <a:bodyPr anchor="b"/>
          <a:lstStyle>
            <a:lvl1pPr marL="0" indent="0">
              <a:buNone/>
              <a:defRPr sz="2400" b="true"/>
            </a:lvl1pPr>
            <a:lvl2pPr marL="457200" indent="0">
              <a:buNone/>
              <a:defRPr sz="2000" b="true"/>
            </a:lvl2pPr>
            <a:lvl3pPr marL="914400" indent="0">
              <a:buNone/>
              <a:defRPr sz="1800" b="true"/>
            </a:lvl3pPr>
            <a:lvl4pPr marL="1371600" indent="0">
              <a:buNone/>
              <a:defRPr sz="1600" b="true"/>
            </a:lvl4pPr>
            <a:lvl5pPr marL="1828800" indent="0">
              <a:buNone/>
              <a:defRPr sz="1600" b="true"/>
            </a:lvl5pPr>
            <a:lvl6pPr marL="2286000" indent="0">
              <a:buNone/>
              <a:defRPr sz="1600" b="true"/>
            </a:lvl6pPr>
            <a:lvl7pPr marL="2743200" indent="0">
              <a:buNone/>
              <a:defRPr sz="1600" b="true"/>
            </a:lvl7pPr>
            <a:lvl8pPr marL="3200400" indent="0">
              <a:buNone/>
              <a:defRPr sz="1600" b="true"/>
            </a:lvl8pPr>
            <a:lvl9pPr marL="3657600" indent="0">
              <a:buNone/>
              <a:defRPr sz="1600" b="true"/>
            </a:lvl9pPr>
          </a:lstStyle>
          <a:p>
            <a:pPr lvl="0"/>
            <a:r>
              <a:rPr lang="cs-CZ"/>
              <a:t>Kliknutím lze upravit styly předlohy textu.</a:t>
            </a:r>
          </a:p>
        </p:txBody>
      </p:sp>
      <p:sp>
        <p:nvSpPr>
          <p:cNvPr id="4" name="Zástupný symbol pro obsah 3"/>
          <p:cNvSpPr>
            <a:spLocks noGrp="true"/>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true"/>
          </p:cNvSpPr>
          <p:nvPr>
            <p:ph type="body" sz="quarter" idx="3"/>
          </p:nvPr>
        </p:nvSpPr>
        <p:spPr>
          <a:xfrm>
            <a:off x="4645025" y="1535113"/>
            <a:ext cx="4041775" cy="639762"/>
          </a:xfrm>
        </p:spPr>
        <p:txBody>
          <a:bodyPr anchor="b"/>
          <a:lstStyle>
            <a:lvl1pPr marL="0" indent="0">
              <a:buNone/>
              <a:defRPr sz="2400" b="true"/>
            </a:lvl1pPr>
            <a:lvl2pPr marL="457200" indent="0">
              <a:buNone/>
              <a:defRPr sz="2000" b="true"/>
            </a:lvl2pPr>
            <a:lvl3pPr marL="914400" indent="0">
              <a:buNone/>
              <a:defRPr sz="1800" b="true"/>
            </a:lvl3pPr>
            <a:lvl4pPr marL="1371600" indent="0">
              <a:buNone/>
              <a:defRPr sz="1600" b="true"/>
            </a:lvl4pPr>
            <a:lvl5pPr marL="1828800" indent="0">
              <a:buNone/>
              <a:defRPr sz="1600" b="true"/>
            </a:lvl5pPr>
            <a:lvl6pPr marL="2286000" indent="0">
              <a:buNone/>
              <a:defRPr sz="1600" b="true"/>
            </a:lvl6pPr>
            <a:lvl7pPr marL="2743200" indent="0">
              <a:buNone/>
              <a:defRPr sz="1600" b="true"/>
            </a:lvl7pPr>
            <a:lvl8pPr marL="3200400" indent="0">
              <a:buNone/>
              <a:defRPr sz="1600" b="true"/>
            </a:lvl8pPr>
            <a:lvl9pPr marL="3657600" indent="0">
              <a:buNone/>
              <a:defRPr sz="1600" b="true"/>
            </a:lvl9pPr>
          </a:lstStyle>
          <a:p>
            <a:pPr lvl="0"/>
            <a:r>
              <a:rPr lang="cs-CZ"/>
              <a:t>Kliknutím lze upravit styly předlohy textu.</a:t>
            </a:r>
          </a:p>
        </p:txBody>
      </p:sp>
      <p:sp>
        <p:nvSpPr>
          <p:cNvPr id="6" name="Zástupný symbol pro obsah 5"/>
          <p:cNvSpPr>
            <a:spLocks noGrp="true"/>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true"/>
          </p:cNvSpPr>
          <p:nvPr>
            <p:ph type="dt" sz="half" idx="10"/>
          </p:nvPr>
        </p:nvSpPr>
        <p:spPr/>
        <p:txBody>
          <a:bodyPr/>
          <a:lstStyle/>
          <a:p>
            <a:fld id="{1CF4E4B5-4DA8-46C1-A44C-97A53636A267}" type="datetime1">
              <a:rPr lang="cs-CZ" smtClean="false"/>
              <a:t>12.05.2025</a:t>
            </a:fld>
            <a:endParaRPr lang="cs-CZ" dirty="false"/>
          </a:p>
        </p:txBody>
      </p:sp>
      <p:sp>
        <p:nvSpPr>
          <p:cNvPr id="8" name="Zástupný symbol pro zápatí 7"/>
          <p:cNvSpPr>
            <a:spLocks noGrp="true"/>
          </p:cNvSpPr>
          <p:nvPr>
            <p:ph type="ftr" sz="quarter" idx="11"/>
          </p:nvPr>
        </p:nvSpPr>
        <p:spPr/>
        <p:txBody>
          <a:bodyPr/>
          <a:lstStyle/>
          <a:p>
            <a:endParaRPr lang="cs-CZ" dirty="false"/>
          </a:p>
        </p:txBody>
      </p:sp>
      <p:sp>
        <p:nvSpPr>
          <p:cNvPr id="9" name="Zástupný symbol pro číslo snímku 8"/>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188239328"/>
      </p:ext>
    </p:extLst>
  </p:cSld>
  <p:clrMapOvr>
    <a:masterClrMapping/>
  </p:clrMapOvr>
</p:sldLayout>
</file>

<file path=ppt/slideLayouts/slideLayout1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titleOnly" preserve="true">
  <p:cSld name="Pouze nadpis">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datum 2"/>
          <p:cNvSpPr>
            <a:spLocks noGrp="true"/>
          </p:cNvSpPr>
          <p:nvPr>
            <p:ph type="dt" sz="half" idx="10"/>
          </p:nvPr>
        </p:nvSpPr>
        <p:spPr/>
        <p:txBody>
          <a:bodyPr/>
          <a:lstStyle/>
          <a:p>
            <a:fld id="{79B98B5F-1D30-44E9-9676-F3ABA7A07F3F}" type="datetime1">
              <a:rPr lang="cs-CZ" smtClean="false"/>
              <a:t>12.05.2025</a:t>
            </a:fld>
            <a:endParaRPr lang="cs-CZ" dirty="false"/>
          </a:p>
        </p:txBody>
      </p:sp>
      <p:sp>
        <p:nvSpPr>
          <p:cNvPr id="4" name="Zástupný symbol pro zápatí 3"/>
          <p:cNvSpPr>
            <a:spLocks noGrp="true"/>
          </p:cNvSpPr>
          <p:nvPr>
            <p:ph type="ftr" sz="quarter" idx="11"/>
          </p:nvPr>
        </p:nvSpPr>
        <p:spPr/>
        <p:txBody>
          <a:bodyPr/>
          <a:lstStyle/>
          <a:p>
            <a:endParaRPr lang="cs-CZ" dirty="false"/>
          </a:p>
        </p:txBody>
      </p:sp>
      <p:sp>
        <p:nvSpPr>
          <p:cNvPr id="5" name="Zástupný symbol pro číslo snímku 4"/>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3028293055"/>
      </p:ext>
    </p:extLst>
  </p:cSld>
  <p:clrMapOvr>
    <a:masterClrMapping/>
  </p:clrMapOvr>
</p:sldLayout>
</file>

<file path=ppt/slideLayouts/slideLayout1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blank" preserve="true">
  <p:cSld name="Prázdný">
    <p:spTree>
      <p:nvGrpSpPr>
        <p:cNvPr id="1" name=""/>
        <p:cNvGrpSpPr/>
        <p:nvPr/>
      </p:nvGrpSpPr>
      <p:grpSpPr>
        <a:xfrm>
          <a:off x="0" y="0"/>
          <a:ext cx="0" cy="0"/>
          <a:chOff x="0" y="0"/>
          <a:chExt cx="0" cy="0"/>
        </a:xfrm>
      </p:grpSpPr>
      <p:sp>
        <p:nvSpPr>
          <p:cNvPr id="2" name="Zástupný symbol pro datum 1"/>
          <p:cNvSpPr>
            <a:spLocks noGrp="true"/>
          </p:cNvSpPr>
          <p:nvPr>
            <p:ph type="dt" sz="half" idx="10"/>
          </p:nvPr>
        </p:nvSpPr>
        <p:spPr/>
        <p:txBody>
          <a:bodyPr/>
          <a:lstStyle/>
          <a:p>
            <a:fld id="{F8C6A04C-6ACD-411C-9706-6BE348E32187}" type="datetime1">
              <a:rPr lang="cs-CZ" smtClean="false"/>
              <a:t>12.05.2025</a:t>
            </a:fld>
            <a:endParaRPr lang="cs-CZ" dirty="false"/>
          </a:p>
        </p:txBody>
      </p:sp>
      <p:sp>
        <p:nvSpPr>
          <p:cNvPr id="3" name="Zástupný symbol pro zápatí 2"/>
          <p:cNvSpPr>
            <a:spLocks noGrp="true"/>
          </p:cNvSpPr>
          <p:nvPr>
            <p:ph type="ftr" sz="quarter" idx="11"/>
          </p:nvPr>
        </p:nvSpPr>
        <p:spPr/>
        <p:txBody>
          <a:bodyPr/>
          <a:lstStyle/>
          <a:p>
            <a:endParaRPr lang="cs-CZ" dirty="false"/>
          </a:p>
        </p:txBody>
      </p:sp>
      <p:sp>
        <p:nvSpPr>
          <p:cNvPr id="4" name="Zástupný symbol pro číslo snímku 3"/>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964787284"/>
      </p:ext>
    </p:extLst>
  </p:cSld>
  <p:clrMapOvr>
    <a:masterClrMapping/>
  </p:clrMapOvr>
</p:sldLayout>
</file>

<file path=ppt/slideLayouts/slideLayout1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Tx" preserve="true">
  <p:cSld name="Obsah s titulkem">
    <p:spTree>
      <p:nvGrpSpPr>
        <p:cNvPr id="1" name=""/>
        <p:cNvGrpSpPr/>
        <p:nvPr/>
      </p:nvGrpSpPr>
      <p:grpSpPr>
        <a:xfrm>
          <a:off x="0" y="0"/>
          <a:ext cx="0" cy="0"/>
          <a:chOff x="0" y="0"/>
          <a:chExt cx="0" cy="0"/>
        </a:xfrm>
      </p:grpSpPr>
      <p:sp>
        <p:nvSpPr>
          <p:cNvPr id="2" name="Nadpis 1"/>
          <p:cNvSpPr>
            <a:spLocks noGrp="true"/>
          </p:cNvSpPr>
          <p:nvPr>
            <p:ph type="title"/>
          </p:nvPr>
        </p:nvSpPr>
        <p:spPr>
          <a:xfrm>
            <a:off x="457200" y="273050"/>
            <a:ext cx="3008313" cy="1162050"/>
          </a:xfrm>
        </p:spPr>
        <p:txBody>
          <a:bodyPr anchor="b"/>
          <a:lstStyle>
            <a:lvl1pPr algn="l">
              <a:defRPr sz="2000" b="true"/>
            </a:lvl1pPr>
          </a:lstStyle>
          <a:p>
            <a:r>
              <a:rPr lang="cs-CZ"/>
              <a:t>Kliknutím lze upravit styl.</a:t>
            </a:r>
          </a:p>
        </p:txBody>
      </p:sp>
      <p:sp>
        <p:nvSpPr>
          <p:cNvPr id="3" name="Zástupný symbol pro obsah 2"/>
          <p:cNvSpPr>
            <a:spLocks noGrp="true"/>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true"/>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true"/>
          </p:cNvSpPr>
          <p:nvPr>
            <p:ph type="dt" sz="half" idx="10"/>
          </p:nvPr>
        </p:nvSpPr>
        <p:spPr/>
        <p:txBody>
          <a:bodyPr/>
          <a:lstStyle/>
          <a:p>
            <a:fld id="{AB0CB7D4-078E-49D5-8483-C4888BB1BDB5}" type="datetime1">
              <a:rPr lang="cs-CZ" smtClean="false"/>
              <a:t>12.05.2025</a:t>
            </a:fld>
            <a:endParaRPr lang="cs-CZ" dirty="false"/>
          </a:p>
        </p:txBody>
      </p:sp>
      <p:sp>
        <p:nvSpPr>
          <p:cNvPr id="6" name="Zástupný symbol pro zápatí 5"/>
          <p:cNvSpPr>
            <a:spLocks noGrp="true"/>
          </p:cNvSpPr>
          <p:nvPr>
            <p:ph type="ftr" sz="quarter" idx="11"/>
          </p:nvPr>
        </p:nvSpPr>
        <p:spPr/>
        <p:txBody>
          <a:bodyPr/>
          <a:lstStyle/>
          <a:p>
            <a:endParaRPr lang="cs-CZ" dirty="false"/>
          </a:p>
        </p:txBody>
      </p:sp>
      <p:sp>
        <p:nvSpPr>
          <p:cNvPr id="7" name="Zástupný symbol pro číslo snímku 6"/>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4284900047"/>
      </p:ext>
    </p:extLst>
  </p:cSld>
  <p:clrMapOvr>
    <a:masterClrMapping/>
  </p:clrMapOvr>
</p:sldLayout>
</file>

<file path=ppt/slideLayouts/slideLayout1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picTx" preserve="true">
  <p:cSld name="Obrázek s titulkem">
    <p:spTree>
      <p:nvGrpSpPr>
        <p:cNvPr id="1" name=""/>
        <p:cNvGrpSpPr/>
        <p:nvPr/>
      </p:nvGrpSpPr>
      <p:grpSpPr>
        <a:xfrm>
          <a:off x="0" y="0"/>
          <a:ext cx="0" cy="0"/>
          <a:chOff x="0" y="0"/>
          <a:chExt cx="0" cy="0"/>
        </a:xfrm>
      </p:grpSpPr>
      <p:sp>
        <p:nvSpPr>
          <p:cNvPr id="2" name="Nadpis 1"/>
          <p:cNvSpPr>
            <a:spLocks noGrp="true"/>
          </p:cNvSpPr>
          <p:nvPr>
            <p:ph type="title"/>
          </p:nvPr>
        </p:nvSpPr>
        <p:spPr>
          <a:xfrm>
            <a:off x="1792288" y="4800600"/>
            <a:ext cx="5486400" cy="566738"/>
          </a:xfrm>
        </p:spPr>
        <p:txBody>
          <a:bodyPr anchor="b"/>
          <a:lstStyle>
            <a:lvl1pPr algn="l">
              <a:defRPr sz="2000" b="true"/>
            </a:lvl1pPr>
          </a:lstStyle>
          <a:p>
            <a:r>
              <a:rPr lang="cs-CZ"/>
              <a:t>Kliknutím lze upravit styl.</a:t>
            </a:r>
          </a:p>
        </p:txBody>
      </p:sp>
      <p:sp>
        <p:nvSpPr>
          <p:cNvPr id="3" name="Zástupný symbol pro obrázek 2"/>
          <p:cNvSpPr>
            <a:spLocks noGrp="true"/>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false"/>
          </a:p>
        </p:txBody>
      </p:sp>
      <p:sp>
        <p:nvSpPr>
          <p:cNvPr id="4" name="Zástupný symbol pro text 3"/>
          <p:cNvSpPr>
            <a:spLocks noGrp="true"/>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true"/>
          </p:cNvSpPr>
          <p:nvPr>
            <p:ph type="dt" sz="half" idx="10"/>
          </p:nvPr>
        </p:nvSpPr>
        <p:spPr/>
        <p:txBody>
          <a:bodyPr/>
          <a:lstStyle/>
          <a:p>
            <a:fld id="{C0D3F4F0-35F3-48D8-8D0A-88386EE0AA5D}" type="datetime1">
              <a:rPr lang="cs-CZ" smtClean="false"/>
              <a:t>12.05.2025</a:t>
            </a:fld>
            <a:endParaRPr lang="cs-CZ" dirty="false"/>
          </a:p>
        </p:txBody>
      </p:sp>
      <p:sp>
        <p:nvSpPr>
          <p:cNvPr id="6" name="Zástupný symbol pro zápatí 5"/>
          <p:cNvSpPr>
            <a:spLocks noGrp="true"/>
          </p:cNvSpPr>
          <p:nvPr>
            <p:ph type="ftr" sz="quarter" idx="11"/>
          </p:nvPr>
        </p:nvSpPr>
        <p:spPr/>
        <p:txBody>
          <a:bodyPr/>
          <a:lstStyle/>
          <a:p>
            <a:endParaRPr lang="cs-CZ" dirty="false"/>
          </a:p>
        </p:txBody>
      </p:sp>
      <p:sp>
        <p:nvSpPr>
          <p:cNvPr id="7" name="Zástupný symbol pro číslo snímku 6"/>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933975562"/>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x" preserve="true">
  <p:cSld name="Nadpis a svislý text">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svislý text 2"/>
          <p:cNvSpPr>
            <a:spLocks noGrp="true"/>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fld id="{5CB1D5B2-89BC-441A-AD31-86544D5E58FA}" type="datetime1">
              <a:rPr lang="cs-CZ" smtClean="false"/>
              <a:t>12.05.2025</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1018075944"/>
      </p:ext>
    </p:extLst>
  </p:cSld>
  <p:clrMapOvr>
    <a:masterClrMapping/>
  </p:clrMapOvr>
</p:sldLayout>
</file>

<file path=ppt/slideLayouts/slideLayout2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vertTitleAndTx" preserve="true">
  <p:cSld name="Svislý nadpis a text">
    <p:spTree>
      <p:nvGrpSpPr>
        <p:cNvPr id="1" name=""/>
        <p:cNvGrpSpPr/>
        <p:nvPr/>
      </p:nvGrpSpPr>
      <p:grpSpPr>
        <a:xfrm>
          <a:off x="0" y="0"/>
          <a:ext cx="0" cy="0"/>
          <a:chOff x="0" y="0"/>
          <a:chExt cx="0" cy="0"/>
        </a:xfrm>
      </p:grpSpPr>
      <p:sp>
        <p:nvSpPr>
          <p:cNvPr id="2" name="Svislý nadpis 1"/>
          <p:cNvSpPr>
            <a:spLocks noGrp="true"/>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true"/>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fld id="{8274D87E-E52A-413B-8EF8-22CE9AFDE489}" type="datetime1">
              <a:rPr lang="cs-CZ" smtClean="false"/>
              <a:t>12.05.2025</a:t>
            </a:fld>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2077529148"/>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_rels/slideMaster2.xml.rels><?xml version="1.0" encoding="UTF-8" standalone="yes"?>
<Relationships xmlns="http://schemas.openxmlformats.org/package/2006/relationships">
    <Relationship Target="../slideLayouts/slideLayout18.xml" Type="http://schemas.openxmlformats.org/officeDocument/2006/relationships/slideLayout" Id="rId8"/>
    <Relationship Target="../slideLayouts/slideLayout13.xml" Type="http://schemas.openxmlformats.org/officeDocument/2006/relationships/slideLayout" Id="rId3"/>
    <Relationship Target="../slideLayouts/slideLayout17.xml" Type="http://schemas.openxmlformats.org/officeDocument/2006/relationships/slideLayout" Id="rId7"/>
    <Relationship Target="../theme/theme2.xml" Type="http://schemas.openxmlformats.org/officeDocument/2006/relationships/theme" Id="rId12"/>
    <Relationship Target="../slideLayouts/slideLayout12.xml" Type="http://schemas.openxmlformats.org/officeDocument/2006/relationships/slideLayout" Id="rId2"/>
    <Relationship Target="../slideLayouts/slideLayout11.xml" Type="http://schemas.openxmlformats.org/officeDocument/2006/relationships/slideLayout" Id="rId1"/>
    <Relationship Target="../slideLayouts/slideLayout16.xml" Type="http://schemas.openxmlformats.org/officeDocument/2006/relationships/slideLayout" Id="rId6"/>
    <Relationship Target="../slideLayouts/slideLayout21.xml" Type="http://schemas.openxmlformats.org/officeDocument/2006/relationships/slideLayout" Id="rId11"/>
    <Relationship Target="../slideLayouts/slideLayout15.xml" Type="http://schemas.openxmlformats.org/officeDocument/2006/relationships/slideLayout" Id="rId5"/>
    <Relationship Target="../slideLayouts/slideLayout20.xml" Type="http://schemas.openxmlformats.org/officeDocument/2006/relationships/slideLayout" Id="rId10"/>
    <Relationship Target="../slideLayouts/slideLayout14.xml" Type="http://schemas.openxmlformats.org/officeDocument/2006/relationships/slideLayout" Id="rId4"/>
    <Relationship Target="../slideLayouts/slideLayout1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Masters/slideMaster2.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true"/>
          </p:cNvSpPr>
          <p:nvPr>
            <p:ph type="title"/>
          </p:nvPr>
        </p:nvSpPr>
        <p:spPr>
          <a:xfrm>
            <a:off x="457200" y="274638"/>
            <a:ext cx="8229600" cy="1143000"/>
          </a:xfrm>
          <a:prstGeom prst="rect">
            <a:avLst/>
          </a:prstGeom>
        </p:spPr>
        <p:txBody>
          <a:bodyPr vert="horz" lIns="91440" tIns="45720" rIns="91440" bIns="45720" rtlCol="false" anchor="ctr">
            <a:normAutofit/>
          </a:bodyPr>
          <a:lstStyle/>
          <a:p>
            <a:r>
              <a:rPr lang="cs-CZ"/>
              <a:t>Kliknutím lze upravit styl.</a:t>
            </a:r>
          </a:p>
        </p:txBody>
      </p:sp>
      <p:sp>
        <p:nvSpPr>
          <p:cNvPr id="3" name="Zástupný symbol pro text 2"/>
          <p:cNvSpPr>
            <a:spLocks noGrp="true"/>
          </p:cNvSpPr>
          <p:nvPr>
            <p:ph type="body" idx="1"/>
          </p:nvPr>
        </p:nvSpPr>
        <p:spPr>
          <a:xfrm>
            <a:off x="457200" y="1600200"/>
            <a:ext cx="8229600" cy="4525963"/>
          </a:xfrm>
          <a:prstGeom prst="rect">
            <a:avLst/>
          </a:prstGeom>
        </p:spPr>
        <p:txBody>
          <a:bodyPr vert="horz" lIns="91440" tIns="45720" rIns="91440" bIns="45720" rtlCol="false">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2"/>
          </p:nvPr>
        </p:nvSpPr>
        <p:spPr>
          <a:xfrm>
            <a:off x="457200" y="6356350"/>
            <a:ext cx="21336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301E82D6-0391-414A-A735-D1560D4F14BE}" type="datetime1">
              <a:rPr lang="cs-CZ" smtClean="false"/>
              <a:t>12.05.2025</a:t>
            </a:fld>
            <a:endParaRPr lang="cs-CZ" dirty="false"/>
          </a:p>
        </p:txBody>
      </p:sp>
      <p:sp>
        <p:nvSpPr>
          <p:cNvPr id="5" name="Zástupný symbol pro zápatí 4"/>
          <p:cNvSpPr>
            <a:spLocks noGrp="true"/>
          </p:cNvSpPr>
          <p:nvPr>
            <p:ph type="ftr" sz="quarter" idx="3"/>
          </p:nvPr>
        </p:nvSpPr>
        <p:spPr>
          <a:xfrm>
            <a:off x="3124200" y="6356350"/>
            <a:ext cx="28956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cs-CZ" dirty="false"/>
          </a:p>
        </p:txBody>
      </p:sp>
      <p:sp>
        <p:nvSpPr>
          <p:cNvPr id="6" name="Zástupný symbol pro číslo snímku 5"/>
          <p:cNvSpPr>
            <a:spLocks noGrp="true"/>
          </p:cNvSpPr>
          <p:nvPr>
            <p:ph type="sldNum" sz="quarter" idx="4"/>
          </p:nvPr>
        </p:nvSpPr>
        <p:spPr>
          <a:xfrm>
            <a:off x="6553200" y="6356350"/>
            <a:ext cx="21336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EF29956C-866F-4493-8F9C-A5006B7E37B2}" type="slidenum">
              <a:rPr lang="cs-CZ" smtClean="false"/>
              <a:t>‹#›</a:t>
            </a:fld>
            <a:endParaRPr lang="cs-CZ" dirty="false"/>
          </a:p>
        </p:txBody>
      </p:sp>
    </p:spTree>
    <p:extLst>
      <p:ext uri="{BB962C8B-B14F-4D97-AF65-F5344CB8AC3E}">
        <p14:creationId xmlns:p14="http://schemas.microsoft.com/office/powerpoint/2010/main" val="14419930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false" ftr="false" dt="false"/>
  <p:txStyles>
    <p:titleStyle>
      <a:lvl1pPr algn="ctr" defTabSz="914400" rtl="false" eaLnBrk="true" latinLnBrk="false" hangingPunct="true">
        <a:spcBef>
          <a:spcPct val="0"/>
        </a:spcBef>
        <a:buNone/>
        <a:defRPr sz="4400" kern="1200">
          <a:solidFill>
            <a:schemeClr val="tx1"/>
          </a:solidFill>
          <a:latin typeface="+mj-lt"/>
          <a:ea typeface="+mj-ea"/>
          <a:cs typeface="+mj-cs"/>
        </a:defRPr>
      </a:lvl1pPr>
    </p:titleStyle>
    <p:bodyStyle>
      <a:lvl1pPr marL="342900" indent="-342900" algn="l" defTabSz="914400" rtl="false" eaLnBrk="true" latinLnBrk="false" hangingPunct="true">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false" eaLnBrk="true" latinLnBrk="false" hangingPunct="true">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false" eaLnBrk="true" latinLnBrk="false" hangingPunct="true">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20.png" Type="http://schemas.openxmlformats.org/officeDocument/2006/relationships/image" Id="rId3"/>
    <Relationship Target="../notesSlides/notesSlide7.xml" Type="http://schemas.openxmlformats.org/officeDocument/2006/relationships/notesSlide" Id="rId2"/>
    <Relationship Target="../slideLayouts/slideLayout2.xml" Type="http://schemas.openxmlformats.org/officeDocument/2006/relationships/slideLayout" Id="rId1"/>
    <Relationship Target="../media/image21.svg" Type="http://schemas.openxmlformats.org/officeDocument/2006/relationships/image" Id="rId4"/>
</Relationships>

</file>

<file path=ppt/slides/_rels/slide11.xml.rels><?xml version="1.0" encoding="UTF-8" standalone="yes"?>
<Relationships xmlns="http://schemas.openxmlformats.org/package/2006/relationships">
    <Relationship Target="../media/image19.svg" Type="http://schemas.openxmlformats.org/officeDocument/2006/relationships/image" Id="rId8"/>
    <Relationship Target="../media/image22.png" Type="http://schemas.openxmlformats.org/officeDocument/2006/relationships/image" Id="rId3"/>
    <Relationship Target="../media/image18.png" Type="http://schemas.openxmlformats.org/officeDocument/2006/relationships/image" Id="rId7"/>
    <Relationship Target="../notesSlides/notesSlide8.xml" Type="http://schemas.openxmlformats.org/officeDocument/2006/relationships/notesSlide" Id="rId2"/>
    <Relationship Target="../slideLayouts/slideLayout2.xml" Type="http://schemas.openxmlformats.org/officeDocument/2006/relationships/slideLayout" Id="rId1"/>
    <Relationship Target="../media/image25.svg" Type="http://schemas.openxmlformats.org/officeDocument/2006/relationships/image" Id="rId6"/>
    <Relationship Target="../media/image24.png" Type="http://schemas.openxmlformats.org/officeDocument/2006/relationships/image" Id="rId5"/>
    <Relationship Target="../media/image23.svg" Type="http://schemas.openxmlformats.org/officeDocument/2006/relationships/image" Id="rId4"/>
    <Relationship TargetMode="External" Target="https://www.esfcr.cz/pravidla-pro-zadatele-a-prijemce-opz-plus/-/dokument/18068434" Type="http://schemas.openxmlformats.org/officeDocument/2006/relationships/hyperlink" Id="rId9"/>
</Relationships>

</file>

<file path=ppt/slides/_rels/slide12.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1.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26.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 Target="../media/image27.png" Type="http://schemas.openxmlformats.org/officeDocument/2006/relationships/image" Id="rId4"/>
</Relationships>

</file>

<file path=ppt/slides/_rels/slide16.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1.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8.png" Type="http://schemas.openxmlformats.org/officeDocument/2006/relationships/image" Id="rId3"/>
    <Relationship Target="../notesSlides/notesSlide16.xml" Type="http://schemas.openxmlformats.org/officeDocument/2006/relationships/notesSlide" Id="rId2"/>
    <Relationship Target="../slideLayouts/slideLayout2.xml" Type="http://schemas.openxmlformats.org/officeDocument/2006/relationships/slideLayout" Id="rId1"/>
    <Relationship Target="../media/image9.svg" Type="http://schemas.openxmlformats.org/officeDocument/2006/relationships/image" Id="rId4"/>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11.svg" Type="http://schemas.openxmlformats.org/officeDocument/2006/relationships/image" Id="rId3"/>
    <Relationship Target="../media/image10.png" Type="http://schemas.openxmlformats.org/officeDocument/2006/relationships/image" Id="rId2"/>
    <Relationship Target="../slideLayouts/slideLayout2.xml" Type="http://schemas.openxmlformats.org/officeDocument/2006/relationships/slideLayout" Id="rId1"/>
    <Relationship Target="../media/image15.svg" Type="http://schemas.openxmlformats.org/officeDocument/2006/relationships/image" Id="rId5"/>
    <Relationship Target="../media/image14.png" Type="http://schemas.openxmlformats.org/officeDocument/2006/relationships/image" Id="rId4"/>
</Relationships>

</file>

<file path=ppt/slides/_rels/slide25.xml.rels><?xml version="1.0" encoding="UTF-8" standalone="yes"?>
<Relationships xmlns="http://schemas.openxmlformats.org/package/2006/relationships">
    <Relationship Target="../media/image11.svg" Type="http://schemas.openxmlformats.org/officeDocument/2006/relationships/image" Id="rId3"/>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8.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5"/>
    <Relationship Target="../media/image10.png" Type="http://schemas.openxmlformats.org/officeDocument/2006/relationships/image" Id="rId4"/>
</Relationships>

</file>

<file path=ppt/slides/_rels/slide27.xml.rels><?xml version="1.0" encoding="UTF-8" standalone="yes"?>
<Relationships xmlns="http://schemas.openxmlformats.org/package/2006/relationships">
    <Relationship Target="../media/image30.svg" Type="http://schemas.openxmlformats.org/officeDocument/2006/relationships/image" Id="rId3"/>
    <Relationship Target="../media/image29.png" Type="http://schemas.openxmlformats.org/officeDocument/2006/relationships/imag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32.svg" Type="http://schemas.openxmlformats.org/officeDocument/2006/relationships/image" Id="rId3"/>
    <Relationship Target="../media/image31.png" Type="http://schemas.openxmlformats.org/officeDocument/2006/relationships/imag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1.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edia/image38.svg" Type="http://schemas.openxmlformats.org/officeDocument/2006/relationships/image" Id="rId8"/>
    <Relationship Target="../media/image33.png" Type="http://schemas.openxmlformats.org/officeDocument/2006/relationships/image" Id="rId3"/>
    <Relationship Target="../media/image37.png" Type="http://schemas.openxmlformats.org/officeDocument/2006/relationships/image" Id="rId7"/>
    <Relationship Target="../notesSlides/notesSlide22.xml" Type="http://schemas.openxmlformats.org/officeDocument/2006/relationships/notesSlide" Id="rId2"/>
    <Relationship Target="../slideLayouts/slideLayout2.xml" Type="http://schemas.openxmlformats.org/officeDocument/2006/relationships/slideLayout" Id="rId1"/>
    <Relationship Target="../media/image36.svg" Type="http://schemas.openxmlformats.org/officeDocument/2006/relationships/image" Id="rId6"/>
    <Relationship Target="../media/image35.png" Type="http://schemas.openxmlformats.org/officeDocument/2006/relationships/image" Id="rId5"/>
    <Relationship Target="../media/image21.svg" Type="http://schemas.openxmlformats.org/officeDocument/2006/relationships/image" Id="rId10"/>
    <Relationship Target="../media/image34.svg" Type="http://schemas.openxmlformats.org/officeDocument/2006/relationships/image" Id="rId4"/>
    <Relationship Target="../media/image20.png" Type="http://schemas.openxmlformats.org/officeDocument/2006/relationships/image" Id="rId9"/>
</Relationships>

</file>

<file path=ppt/slides/_rels/slide37.xml.rels><?xml version="1.0" encoding="UTF-8" standalone="yes"?>
<Relationships xmlns="http://schemas.openxmlformats.org/package/2006/relationships">
    <Relationship TargetMode="External" Target="https://www.esfcr.cz/vyzva-080-opz-plus"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 Target="../media/image21.svg" Type="http://schemas.openxmlformats.org/officeDocument/2006/relationships/image" Id="rId5"/>
    <Relationship Target="../media/image20.png" Type="http://schemas.openxmlformats.org/officeDocument/2006/relationships/image" Id="rId4"/>
</Relationships>

</file>

<file path=ppt/slides/_rels/slide38.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1.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6.pn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40.xml.rels><?xml version="1.0" encoding="UTF-8" standalone="yes"?>
<Relationships xmlns="http://schemas.openxmlformats.org/package/2006/relationships">
    <Relationship Target="../media/image20.png" Type="http://schemas.openxmlformats.org/officeDocument/2006/relationships/image" Id="rId3"/>
    <Relationship Target="../notesSlides/notesSlide26.xml" Type="http://schemas.openxmlformats.org/officeDocument/2006/relationships/notesSlide" Id="rId2"/>
    <Relationship Target="../slideLayouts/slideLayout2.xml" Type="http://schemas.openxmlformats.org/officeDocument/2006/relationships/slideLayout" Id="rId1"/>
    <Relationship Target="../media/image19.svg" Type="http://schemas.openxmlformats.org/officeDocument/2006/relationships/image" Id="rId6"/>
    <Relationship Target="../media/image18.png" Type="http://schemas.openxmlformats.org/officeDocument/2006/relationships/image" Id="rId5"/>
    <Relationship Target="../media/image21.svg" Type="http://schemas.openxmlformats.org/officeDocument/2006/relationships/image" Id="rId4"/>
</Relationships>

</file>

<file path=ppt/slides/_rels/slide41.xml.rels><?xml version="1.0" encoding="UTF-8" standalone="yes"?>
<Relationships xmlns="http://schemas.openxmlformats.org/package/2006/relationships">
    <Relationship Target="../media/image20.png" Type="http://schemas.openxmlformats.org/officeDocument/2006/relationships/image" Id="rId3"/>
    <Relationship Target="../notesSlides/notesSlide27.xml" Type="http://schemas.openxmlformats.org/officeDocument/2006/relationships/notesSlide" Id="rId2"/>
    <Relationship Target="../slideLayouts/slideLayout2.xml" Type="http://schemas.openxmlformats.org/officeDocument/2006/relationships/slideLayout" Id="rId1"/>
    <Relationship Target="../media/image21.svg" Type="http://schemas.openxmlformats.org/officeDocument/2006/relationships/image" Id="rId4"/>
</Relationships>

</file>

<file path=ppt/slides/_rels/slide42.xml.rels><?xml version="1.0" encoding="UTF-8" standalone="yes"?>
<Relationships xmlns="http://schemas.openxmlformats.org/package/2006/relationships">
    <Relationship Target="../media/image40.svg" Type="http://schemas.openxmlformats.org/officeDocument/2006/relationships/image" Id="rId3"/>
    <Relationship Target="../media/image39.png" Type="http://schemas.openxmlformats.org/officeDocument/2006/relationships/imag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media/image42.svg" Type="http://schemas.openxmlformats.org/officeDocument/2006/relationships/image" Id="rId3"/>
    <Relationship Target="../media/image41.png" Type="http://schemas.openxmlformats.org/officeDocument/2006/relationships/imag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39.png" Type="http://schemas.openxmlformats.org/officeDocument/2006/relationships/image" Id="rId3"/>
    <Relationship Target="../notesSlides/notesSlide28.xml" Type="http://schemas.openxmlformats.org/officeDocument/2006/relationships/notesSlide" Id="rId2"/>
    <Relationship Target="../slideLayouts/slideLayout2.xml" Type="http://schemas.openxmlformats.org/officeDocument/2006/relationships/slideLayout" Id="rId1"/>
    <Relationship Target="../media/image42.svg" Type="http://schemas.openxmlformats.org/officeDocument/2006/relationships/image" Id="rId6"/>
    <Relationship Target="../media/image41.png" Type="http://schemas.openxmlformats.org/officeDocument/2006/relationships/image" Id="rId5"/>
    <Relationship Target="../media/image40.svg" Type="http://schemas.openxmlformats.org/officeDocument/2006/relationships/image" Id="rId4"/>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43.png" Type="http://schemas.openxmlformats.org/officeDocument/2006/relationships/image"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44.png" Type="http://schemas.openxmlformats.org/officeDocument/2006/relationships/imag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49.xml.rels><?xml version="1.0" encoding="UTF-8" standalone="yes"?>
<Relationships xmlns="http://schemas.openxmlformats.org/package/2006/relationships">
    <Relationship TargetMode="External" Target="https://www.esfcr.cz/pravidla-pro-zadatele-a-prijemce-opz-plus/-/dokument/1901183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dokumenty-opz-plus" Type="http://schemas.openxmlformats.org/officeDocument/2006/relationships/hyperlink" Id="rId6"/>
    <Relationship TargetMode="External" Target="https://www.esfcr.cz/formulare-a-pokyny-potrebne-v-ramci-pripravy-zadosti-o-podporu-opz-plus/-/dokument/19012380"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5.xml.rels><?xml version="1.0" encoding="UTF-8" standalone="yes"?>
<Relationships xmlns="http://schemas.openxmlformats.org/package/2006/relationships">
    <Relationship Target="../media/image13.svg" Type="http://schemas.openxmlformats.org/officeDocument/2006/relationships/image" Id="rId8"/>
    <Relationship Target="../media/image8.png" Type="http://schemas.openxmlformats.org/officeDocument/2006/relationships/image" Id="rId3"/>
    <Relationship Target="../media/image12.png" Type="http://schemas.openxmlformats.org/officeDocument/2006/relationships/image" Id="rId7"/>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6"/>
    <Relationship Target="../media/image10.png" Type="http://schemas.openxmlformats.org/officeDocument/2006/relationships/image" Id="rId5"/>
    <Relationship Target="../media/image15.svg" Type="http://schemas.openxmlformats.org/officeDocument/2006/relationships/image" Id="rId10"/>
    <Relationship Target="../media/image9.svg" Type="http://schemas.openxmlformats.org/officeDocument/2006/relationships/image" Id="rId4"/>
    <Relationship Target="../media/image14.png" Type="http://schemas.openxmlformats.org/officeDocument/2006/relationships/image" Id="rId9"/>
</Relationships>

</file>

<file path=ppt/slides/_rels/slide50.xml.rels><?xml version="1.0" encoding="UTF-8" standalone="yes"?>
<Relationships xmlns="http://schemas.openxmlformats.org/package/2006/relationships">
    <Relationship TargetMode="External" Target="https://www.esfcr.cz/vyzva-080-opz-plus" Type="http://schemas.openxmlformats.org/officeDocument/2006/relationships/hyperlink" Id="rId3"/>
    <Relationship Target="../notesSlides/notesSlide30.xml" Type="http://schemas.openxmlformats.org/officeDocument/2006/relationships/notesSlide" Id="rId2"/>
    <Relationship Target="../slideLayouts/slideLayout2.xml" Type="http://schemas.openxmlformats.org/officeDocument/2006/relationships/slideLayout" Id="rId1"/>
    <Relationship TargetMode="External" Target="https://www.esfcr.cz/klub-vyzev-na-detske-skupiny-opz-plus" Type="http://schemas.openxmlformats.org/officeDocument/2006/relationships/hyperlink" Id="rId4"/>
</Relationships>

</file>

<file path=ppt/slides/_rels/slide51.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1.xml" Type="http://schemas.openxmlformats.org/officeDocument/2006/relationships/slideLayout" Id="rId1"/>
</Relationships>

</file>

<file path=ppt/slides/_rels/slide53.xml.rels><?xml version="1.0" encoding="UTF-8" standalone="yes"?>
<Relationships xmlns="http://schemas.openxmlformats.org/package/2006/relationships">
    <Relationship TargetMode="External" Target="https://iskp21.mssf.cz/" Type="http://schemas.openxmlformats.org/officeDocument/2006/relationships/hyperlink"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media/image46.svg" Type="http://schemas.openxmlformats.org/officeDocument/2006/relationships/image" Id="rId3"/>
    <Relationship Target="../media/image45.png" Type="http://schemas.openxmlformats.org/officeDocument/2006/relationships/imag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media/hdphoto1.wdp" Type="http://schemas.microsoft.com/office/2007/relationships/hdphoto" Id="rId3"/>
    <Relationship Target="../media/image47.png" Type="http://schemas.openxmlformats.org/officeDocument/2006/relationships/image" Id="rId2"/>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media/image48.png" Type="http://schemas.openxmlformats.org/officeDocument/2006/relationships/imag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50.svg" Type="http://schemas.openxmlformats.org/officeDocument/2006/relationships/image" Id="rId3"/>
    <Relationship Target="../media/image49.png" Type="http://schemas.openxmlformats.org/officeDocument/2006/relationships/imag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media/image50.svg" Type="http://schemas.openxmlformats.org/officeDocument/2006/relationships/image" Id="rId3"/>
    <Relationship Target="../media/image49.png" Type="http://schemas.openxmlformats.org/officeDocument/2006/relationships/imag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media/image51.svg" Type="http://schemas.openxmlformats.org/officeDocument/2006/relationships/image" Id="rId3"/>
    <Relationship Target="../media/image22.png" Type="http://schemas.openxmlformats.org/officeDocument/2006/relationships/image" Id="rId2"/>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media/image52.png" Type="http://schemas.openxmlformats.org/officeDocument/2006/relationships/imag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Mode="External" Target="https://www.esfcr.cz/formulare-a-pokyny-potrebne-v-ramci-pripravy-zadosti-o-podporu-opz-plus/-/dokument/19012380" Type="http://schemas.openxmlformats.org/officeDocument/2006/relationships/hyperlink" Id="rId3"/>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edia/image53.jpg" Type="http://schemas.openxmlformats.org/officeDocument/2006/relationships/image" Id="rId3"/>
    <Relationship Target="../notesSlides/notesSlide34.xml" Type="http://schemas.openxmlformats.org/officeDocument/2006/relationships/notesSlide" Id="rId2"/>
    <Relationship Target="../slideLayouts/slideLayout11.xml" Type="http://schemas.openxmlformats.org/officeDocument/2006/relationships/slideLayout" Id="rId1"/>
</Relationships>

</file>

<file path=ppt/slides/_rels/slide66.xml.rels><?xml version="1.0" encoding="UTF-8" standalone="yes"?>
<Relationships xmlns="http://schemas.openxmlformats.org/package/2006/relationships">
    <Relationship Target="../media/image53.jpg" Type="http://schemas.openxmlformats.org/officeDocument/2006/relationships/image" Id="rId2"/>
    <Relationship Target="../slideLayouts/slideLayout12.xml" Type="http://schemas.openxmlformats.org/officeDocument/2006/relationships/slideLayout" Id="rId1"/>
</Relationships>

</file>

<file path=ppt/slides/_rels/slide67.xml.rels><?xml version="1.0" encoding="UTF-8" standalone="yes"?>
<Relationships xmlns="http://schemas.openxmlformats.org/package/2006/relationships">
    <Relationship Target="../media/image55.jpeg" Type="http://schemas.openxmlformats.org/officeDocument/2006/relationships/image" Id="rId3"/>
    <Relationship Target="../media/image54.jpeg" Type="http://schemas.openxmlformats.org/officeDocument/2006/relationships/image" Id="rId2"/>
    <Relationship Target="../slideLayouts/slideLayout12.xml" Type="http://schemas.openxmlformats.org/officeDocument/2006/relationships/slideLayout" Id="rId1"/>
    <Relationship Target="../media/image53.jpg" Type="http://schemas.openxmlformats.org/officeDocument/2006/relationships/image" Id="rId4"/>
</Relationships>

</file>

<file path=ppt/slides/_rels/slide68.xml.rels><?xml version="1.0" encoding="UTF-8" standalone="yes"?>
<Relationships xmlns="http://schemas.openxmlformats.org/package/2006/relationships">
    <Relationship Target="../media/image53.jpg" Type="http://schemas.openxmlformats.org/officeDocument/2006/relationships/image" Id="rId2"/>
    <Relationship Target="../slideLayouts/slideLayout12.xml" Type="http://schemas.openxmlformats.org/officeDocument/2006/relationships/slideLayout" Id="rId1"/>
</Relationships>

</file>

<file path=ppt/slides/_rels/slide69.xml.rels><?xml version="1.0" encoding="UTF-8" standalone="yes"?>
<Relationships xmlns="http://schemas.openxmlformats.org/package/2006/relationships">
    <Relationship Target="../media/image53.jpg" Type="http://schemas.openxmlformats.org/officeDocument/2006/relationships/image" Id="rId2"/>
    <Relationship Target="../slideLayouts/slideLayout1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media/image53.jpg" Type="http://schemas.openxmlformats.org/officeDocument/2006/relationships/image" Id="rId3"/>
    <Relationship TargetMode="External" Target="https://www.youtube.com/watch?v=aD_g10FNFZQ&amp;list=PLO_NQxnpVeWNm36LPF1d5-zNrzwZz-yhg&amp;index=2" Type="http://schemas.openxmlformats.org/officeDocument/2006/relationships/hyperlink" Id="rId2"/>
    <Relationship Target="../slideLayouts/slideLayout12.xml" Type="http://schemas.openxmlformats.org/officeDocument/2006/relationships/slideLayout" Id="rId1"/>
</Relationships>

</file>

<file path=ppt/slides/_rels/slide71.xml.rels><?xml version="1.0" encoding="UTF-8" standalone="yes"?>
<Relationships xmlns="http://schemas.openxmlformats.org/package/2006/relationships">
    <Relationship Target="../media/image53.jpg" Type="http://schemas.openxmlformats.org/officeDocument/2006/relationships/image" Id="rId2"/>
    <Relationship Target="../slideLayouts/slideLayout12.xml" Type="http://schemas.openxmlformats.org/officeDocument/2006/relationships/slideLayout" Id="rId1"/>
</Relationships>

</file>

<file path=ppt/slides/_rels/slide72.xml.rels><?xml version="1.0" encoding="UTF-8" standalone="yes"?>
<Relationships xmlns="http://schemas.openxmlformats.org/package/2006/relationships">
    <Relationship TargetMode="External" Target="https://www.mpsv.cz/kontakty-1" Type="http://schemas.openxmlformats.org/officeDocument/2006/relationships/hyperlink" Id="rId3"/>
    <Relationship Target="../media/image53.jpg" Type="http://schemas.openxmlformats.org/officeDocument/2006/relationships/image" Id="rId7"/>
    <Relationship TargetMode="External" Target="https://www.mpsv.cz/detske-skupiny" Type="http://schemas.openxmlformats.org/officeDocument/2006/relationships/hyperlink" Id="rId2"/>
    <Relationship Target="../slideLayouts/slideLayout12.xml" Type="http://schemas.openxmlformats.org/officeDocument/2006/relationships/slideLayout" Id="rId1"/>
    <Relationship TargetMode="External" Target="https://www.mpsv.cz/pro-obce" Type="http://schemas.openxmlformats.org/officeDocument/2006/relationships/hyperlink" Id="rId6"/>
    <Relationship TargetMode="External" Target="https://www.mpsv.cz/metodicke-materialy" Type="http://schemas.openxmlformats.org/officeDocument/2006/relationships/hyperlink" Id="rId5"/>
    <Relationship TargetMode="External" Target="https://vzdelavaciportal.mpsv.cz/login/index.php" Type="http://schemas.openxmlformats.org/officeDocument/2006/relationships/hyperlink" Id="rId4"/>
</Relationships>

</file>

<file path=ppt/slides/_rels/slide73.xml.rels><?xml version="1.0" encoding="UTF-8" standalone="yes"?>
<Relationships xmlns="http://schemas.openxmlformats.org/package/2006/relationships">
    <Relationship TargetMode="External" Target="https://www.mpsv.cz/postup-pri-zalozeni-detske-skupiny" Type="http://schemas.openxmlformats.org/officeDocument/2006/relationships/hyperlink" Id="rId3"/>
    <Relationship Target="../notesSlides/notesSlide35.xml" Type="http://schemas.openxmlformats.org/officeDocument/2006/relationships/notesSlide" Id="rId2"/>
    <Relationship Target="../slideLayouts/slideLayout12.xml" Type="http://schemas.openxmlformats.org/officeDocument/2006/relationships/slideLayout" Id="rId1"/>
    <Relationship Target="../media/image53.jpg" Type="http://schemas.openxmlformats.org/officeDocument/2006/relationships/image" Id="rId6"/>
    <Relationship TargetMode="External" Target="https://www.mpsv.cz/detske-skupiny" Type="http://schemas.openxmlformats.org/officeDocument/2006/relationships/hyperlink" Id="rId5"/>
    <Relationship TargetMode="External" Target="https://dsaplikace.mpsv.cz/detskeskupiny" Type="http://schemas.openxmlformats.org/officeDocument/2006/relationships/hyperlink" Id="rId4"/>
</Relationships>

</file>

<file path=ppt/slides/_rels/slide74.xml.rels><?xml version="1.0" encoding="UTF-8" standalone="yes"?>
<Relationships xmlns="http://schemas.openxmlformats.org/package/2006/relationships">
    <Relationship TargetMode="External" Target="https://www.mpsv.cz/metodicke-materialy" Type="http://schemas.openxmlformats.org/officeDocument/2006/relationships/hyperlink" Id="rId3"/>
    <Relationship Target="../notesSlides/notesSlide36.xml" Type="http://schemas.openxmlformats.org/officeDocument/2006/relationships/notesSlide" Id="rId2"/>
    <Relationship Target="../slideLayouts/slideLayout12.xml" Type="http://schemas.openxmlformats.org/officeDocument/2006/relationships/slideLayout" Id="rId1"/>
    <Relationship Target="../media/image53.jpg" Type="http://schemas.openxmlformats.org/officeDocument/2006/relationships/image" Id="rId4"/>
</Relationships>

</file>

<file path=ppt/slides/_rels/slide75.xml.rels><?xml version="1.0" encoding="UTF-8" standalone="yes"?>
<Relationships xmlns="http://schemas.openxmlformats.org/package/2006/relationships">
    <Relationship TargetMode="External" Target="https://www.mpsv.cz/postup-pri-zalozeni-detske-skupiny" Type="http://schemas.openxmlformats.org/officeDocument/2006/relationships/hyperlink" Id="rId3"/>
    <Relationship Target="../notesSlides/notesSlide37.xml" Type="http://schemas.openxmlformats.org/officeDocument/2006/relationships/notesSlide" Id="rId2"/>
    <Relationship Target="../slideLayouts/slideLayout12.xml" Type="http://schemas.openxmlformats.org/officeDocument/2006/relationships/slideLayout" Id="rId1"/>
    <Relationship Target="../media/image53.jpg" Type="http://schemas.openxmlformats.org/officeDocument/2006/relationships/image" Id="rId4"/>
</Relationships>

</file>

<file path=ppt/slides/_rels/slide76.xml.rels><?xml version="1.0" encoding="UTF-8" standalone="yes"?>
<Relationships xmlns="http://schemas.openxmlformats.org/package/2006/relationships">
    <Relationship Target="../media/image53.jpg" Type="http://schemas.openxmlformats.org/officeDocument/2006/relationships/image" Id="rId3"/>
    <Relationship Target="../notesSlides/notesSlide38.xml" Type="http://schemas.openxmlformats.org/officeDocument/2006/relationships/notesSlide" Id="rId2"/>
    <Relationship Target="../slideLayouts/slideLayout12.xml" Type="http://schemas.openxmlformats.org/officeDocument/2006/relationships/slideLayout" Id="rId1"/>
    <Relationship TargetMode="External" Target="http://www.esfcr.cz/financovani-pece-o-deti" Type="http://schemas.openxmlformats.org/officeDocument/2006/relationships/hyperlink" Id="rId5"/>
    <Relationship Target="../media/image56.png" Type="http://schemas.openxmlformats.org/officeDocument/2006/relationships/image" Id="rId4"/>
</Relationships>

</file>

<file path=ppt/slides/_rels/slide77.xml.rels><?xml version="1.0" encoding="UTF-8" standalone="yes"?>
<Relationships xmlns="http://schemas.openxmlformats.org/package/2006/relationships">
    <Relationship Target="../media/image53.jpg" Type="http://schemas.openxmlformats.org/officeDocument/2006/relationships/image" Id="rId3"/>
    <Relationship TargetMode="External" Target="http://www.mpsv.cz/" Type="http://schemas.openxmlformats.org/officeDocument/2006/relationships/hyperlink" Id="rId2"/>
    <Relationship Target="../slideLayouts/slideLayout12.xml" Type="http://schemas.openxmlformats.org/officeDocument/2006/relationships/slideLayout" Id="rId1"/>
    <Relationship Target="../media/image57.png" Type="http://schemas.openxmlformats.org/officeDocument/2006/relationships/image" Id="rId4"/>
</Relationships>

</file>

<file path=ppt/slides/_rels/slide78.xml.rels><?xml version="1.0" encoding="UTF-8" standalone="yes"?>
<Relationships xmlns="http://schemas.openxmlformats.org/package/2006/relationships">
    <Relationship TargetMode="External" Target="https://www.uradprace.cz/callcentrum-socialni-davky" Type="http://schemas.openxmlformats.org/officeDocument/2006/relationships/hyperlink" Id="rId3"/>
    <Relationship TargetMode="External" Target="mailto:detskeskupiny@uradprace.cz" Type="http://schemas.openxmlformats.org/officeDocument/2006/relationships/hyperlink" Id="rId2"/>
    <Relationship Target="../slideLayouts/slideLayout12.xml" Type="http://schemas.openxmlformats.org/officeDocument/2006/relationships/slideLayout" Id="rId1"/>
    <Relationship Target="../media/image53.jpg" Type="http://schemas.openxmlformats.org/officeDocument/2006/relationships/image" Id="rId6"/>
    <Relationship TargetMode="External" Target="https://www.mpsv.cz/kontakty-1" Type="http://schemas.openxmlformats.org/officeDocument/2006/relationships/hyperlink" Id="rId5"/>
    <Relationship TargetMode="External" Target="https://www.mpsv.cz/zadani-pozadavku?stitek=detske-skupiny" Type="http://schemas.openxmlformats.org/officeDocument/2006/relationships/hyperlink" Id="rId4"/>
</Relationships>

</file>

<file path=ppt/slides/_rels/slide79.xml.rels><?xml version="1.0" encoding="UTF-8" standalone="yes"?>
<Relationships xmlns="http://schemas.openxmlformats.org/package/2006/relationships">
    <Relationship Target="../media/image53.jpg" Type="http://schemas.openxmlformats.org/officeDocument/2006/relationships/image" Id="rId2"/>
    <Relationship Target="../slideLayouts/slideLayout1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21.svg" Type="http://schemas.openxmlformats.org/officeDocument/2006/relationships/image" Id="rId8"/>
    <Relationship Target="../media/image16.png" Type="http://schemas.openxmlformats.org/officeDocument/2006/relationships/image" Id="rId3"/>
    <Relationship Target="../media/image20.png" Type="http://schemas.openxmlformats.org/officeDocument/2006/relationships/image" Id="rId7"/>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image19.svg" Type="http://schemas.openxmlformats.org/officeDocument/2006/relationships/image" Id="rId6"/>
    <Relationship Target="../media/image18.png" Type="http://schemas.openxmlformats.org/officeDocument/2006/relationships/image" Id="rId5"/>
    <Relationship Target="../media/image17.svg" Type="http://schemas.openxmlformats.org/officeDocument/2006/relationships/image" Id="rId4"/>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pro žadatele </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03_25_80  </a:t>
            </a:r>
          </a:p>
        </p:txBody>
      </p:sp>
      <p:sp>
        <p:nvSpPr>
          <p:cNvPr id="7" name="Zástupný symbol pro text 6"/>
          <p:cNvSpPr>
            <a:spLocks noGrp="true"/>
          </p:cNvSpPr>
          <p:nvPr>
            <p:ph type="body" sz="quarter" idx="14"/>
          </p:nvPr>
        </p:nvSpPr>
        <p:spPr>
          <a:xfrm>
            <a:off x="1619672" y="5132232"/>
            <a:ext cx="7164328" cy="540000"/>
          </a:xfrm>
        </p:spPr>
        <p:txBody>
          <a:bodyPr/>
          <a:lstStyle/>
          <a:p>
            <a:r>
              <a:rPr lang="cs-CZ" sz="2000" dirty="false"/>
              <a:t>7. 5. 2025, on-line</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932208" cy="707886"/>
          </a:xfrm>
          <a:prstGeom prst="rect">
            <a:avLst/>
          </a:prstGeom>
          <a:noFill/>
        </p:spPr>
        <p:txBody>
          <a:bodyPr wrap="square">
            <a:spAutoFit/>
          </a:bodyPr>
          <a:lstStyle/>
          <a:p>
            <a:r>
              <a:rPr lang="cs-CZ" sz="2000" dirty="false"/>
              <a:t>Bc. Petra Štěpánová, Ing. Jan Jelínek, DiS., Mgr. Iva Sotolářová</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14682-7DD1-4276-A341-8C20DA3A76B8}"/>
              </a:ext>
            </a:extLst>
          </p:cNvPr>
          <p:cNvSpPr>
            <a:spLocks noGrp="true"/>
          </p:cNvSpPr>
          <p:nvPr>
            <p:ph type="title"/>
          </p:nvPr>
        </p:nvSpPr>
        <p:spPr/>
        <p:txBody>
          <a:bodyPr/>
          <a:lstStyle/>
          <a:p>
            <a:r>
              <a:rPr lang="cs-CZ" dirty="false"/>
              <a:t>Představení VÝZVY</a:t>
            </a:r>
          </a:p>
        </p:txBody>
      </p:sp>
      <p:sp>
        <p:nvSpPr>
          <p:cNvPr id="3" name="Zástupný obsah 2">
            <a:extLst>
              <a:ext uri="{FF2B5EF4-FFF2-40B4-BE49-F238E27FC236}">
                <a16:creationId xmlns:a16="http://schemas.microsoft.com/office/drawing/2014/main" id="{0779B28B-6123-4C2A-819D-A2874B8AA0A8}"/>
              </a:ext>
            </a:extLst>
          </p:cNvPr>
          <p:cNvSpPr>
            <a:spLocks noGrp="true"/>
          </p:cNvSpPr>
          <p:nvPr>
            <p:ph idx="1"/>
          </p:nvPr>
        </p:nvSpPr>
        <p:spPr>
          <a:xfrm>
            <a:off x="958007" y="1468681"/>
            <a:ext cx="7740393" cy="4536504"/>
          </a:xfrm>
        </p:spPr>
        <p:txBody>
          <a:bodyPr/>
          <a:lstStyle/>
          <a:p>
            <a:pPr marL="0" indent="0">
              <a:buNone/>
            </a:pPr>
            <a:r>
              <a:rPr lang="cs-CZ" b="true" dirty="false"/>
              <a:t>Adresu místa realizace, uvedenou v žádosti o podporu, již nelze po podání žádosti o podporu změnit. </a:t>
            </a:r>
            <a:r>
              <a:rPr lang="cs-CZ" dirty="false"/>
              <a:t>(Výjimka v případě zásahu vyšší moci je možná změna adresy v rámci stejného ORP)</a:t>
            </a:r>
          </a:p>
          <a:p>
            <a:pPr marL="0" indent="0">
              <a:buNone/>
            </a:pPr>
            <a:endParaRPr lang="cs-CZ" dirty="false"/>
          </a:p>
          <a:p>
            <a:pPr marL="0" indent="0">
              <a:buNone/>
            </a:pPr>
            <a:r>
              <a:rPr lang="cs-CZ" dirty="false"/>
              <a:t>Zásah vyšší moci = živelná pohroma, vyhoření, negativní stanovisko schvalujících úřadů</a:t>
            </a:r>
          </a:p>
          <a:p>
            <a:pPr marL="0" indent="0">
              <a:buNone/>
            </a:pPr>
            <a:r>
              <a:rPr lang="cs-CZ" dirty="false"/>
              <a:t>NE – nesouhlas majitele objektu, ukončení pronájmu, chybějící kolaudace atp.</a:t>
            </a:r>
          </a:p>
          <a:p>
            <a:pPr marL="0" indent="0">
              <a:buNone/>
            </a:pPr>
            <a:endParaRPr lang="cs-CZ" dirty="false">
              <a:solidFill>
                <a:srgbClr val="C00000"/>
              </a:solidFill>
            </a:endParaRPr>
          </a:p>
        </p:txBody>
      </p:sp>
      <p:sp>
        <p:nvSpPr>
          <p:cNvPr id="4" name="Zástupný symbol pro číslo snímku 3">
            <a:extLst>
              <a:ext uri="{FF2B5EF4-FFF2-40B4-BE49-F238E27FC236}">
                <a16:creationId xmlns:a16="http://schemas.microsoft.com/office/drawing/2014/main" id="{A58D7E0E-0569-477A-8D8F-8B20104BF7CD}"/>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5" name="Grafický objekt 4" descr="Vykřičník se souvislou výplní">
            <a:extLst>
              <a:ext uri="{FF2B5EF4-FFF2-40B4-BE49-F238E27FC236}">
                <a16:creationId xmlns:a16="http://schemas.microsoft.com/office/drawing/2014/main" id="{CE01486F-FFAE-956B-933C-35634E0C3F5B}"/>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1520" y="2492896"/>
            <a:ext cx="600354" cy="600354"/>
          </a:xfrm>
          <a:prstGeom prst="rect">
            <a:avLst/>
          </a:prstGeom>
        </p:spPr>
      </p:pic>
    </p:spTree>
    <p:extLst>
      <p:ext uri="{BB962C8B-B14F-4D97-AF65-F5344CB8AC3E}">
        <p14:creationId xmlns:p14="http://schemas.microsoft.com/office/powerpoint/2010/main" val="1595017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a:xfrm>
            <a:off x="-24950" y="1315676"/>
            <a:ext cx="8712968" cy="5292568"/>
          </a:xfrm>
        </p:spPr>
        <p:txBody>
          <a:bodyPr numCol="1"/>
          <a:lstStyle/>
          <a:p>
            <a:pPr marL="414000" lvl="1" indent="0">
              <a:buNone/>
            </a:pPr>
            <a:r>
              <a:rPr lang="cs-CZ" dirty="false"/>
              <a:t>Součástí podkladů pro vydání právního aktu je doložení </a:t>
            </a:r>
            <a:r>
              <a:rPr lang="cs-CZ" b="true" dirty="false"/>
              <a:t>dokladu  </a:t>
            </a:r>
            <a:br>
              <a:rPr lang="cs-CZ" b="true" dirty="false"/>
            </a:br>
            <a:r>
              <a:rPr lang="cs-CZ" b="true" dirty="false"/>
              <a:t>o právu užívat objekt nebo prostory</a:t>
            </a:r>
            <a:r>
              <a:rPr lang="cs-CZ" dirty="false"/>
              <a:t>,  z něhož vyplývá oprávnění tento objekt nebo prostory užívat k poskytování služby péče o dítě.</a:t>
            </a:r>
          </a:p>
          <a:p>
            <a:pPr marL="2262600" lvl="5" indent="0">
              <a:buNone/>
            </a:pPr>
            <a:r>
              <a:rPr lang="cs-CZ" dirty="false"/>
              <a:t>Výpis z katastru nemovitostí</a:t>
            </a:r>
          </a:p>
          <a:p>
            <a:pPr marL="2262600" lvl="5" indent="0">
              <a:buNone/>
            </a:pPr>
            <a:r>
              <a:rPr lang="cs-CZ" dirty="false"/>
              <a:t>Nájemní (podnájemní) smlouva – </a:t>
            </a:r>
            <a:r>
              <a:rPr lang="cs-CZ" dirty="false">
                <a:solidFill>
                  <a:schemeClr val="accent6"/>
                </a:solidFill>
              </a:rPr>
              <a:t>POZOR NA</a:t>
            </a:r>
            <a:br>
              <a:rPr lang="cs-CZ" dirty="false"/>
            </a:br>
            <a:r>
              <a:rPr lang="cs-CZ" b="true" u="sng" dirty="false">
                <a:solidFill>
                  <a:schemeClr val="accent6"/>
                </a:solidFill>
              </a:rPr>
              <a:t>STŘET ZÁJMŮ:</a:t>
            </a:r>
            <a:endParaRPr lang="cs-CZ" b="true" u="sng" dirty="false"/>
          </a:p>
          <a:p>
            <a:pPr marL="666000" lvl="2"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r>
              <a:rPr lang="cs-CZ" b="true" dirty="false"/>
              <a:t>Povinnost doložit doklad při prvním podání žádosti o podporu</a:t>
            </a:r>
          </a:p>
          <a:p>
            <a:pPr marL="414000" lvl="1" indent="0">
              <a:buNone/>
            </a:pPr>
            <a:endParaRPr lang="cs-CZ" dirty="false"/>
          </a:p>
          <a:p>
            <a:pPr marL="414000" lvl="1" indent="0">
              <a:buNone/>
            </a:pPr>
            <a:endParaRPr lang="cs-CZ" sz="1700" dirty="false"/>
          </a:p>
          <a:p>
            <a:pPr marL="414000" lvl="1" indent="0">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6" name="Grafický objekt 5" descr="Smlouva se souvislou výplní">
            <a:extLst>
              <a:ext uri="{FF2B5EF4-FFF2-40B4-BE49-F238E27FC236}">
                <a16:creationId xmlns:a16="http://schemas.microsoft.com/office/drawing/2014/main" id="{D391A536-0C73-D8F7-11D7-CF375EEAD92E}"/>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7743" y="2350146"/>
            <a:ext cx="1017072" cy="1017072"/>
          </a:xfrm>
          <a:prstGeom prst="rect">
            <a:avLst/>
          </a:prstGeom>
        </p:spPr>
      </p:pic>
      <p:pic>
        <p:nvPicPr>
          <p:cNvPr id="8" name="Grafický objekt 7" descr="Denní kalendář se souvislou výplní">
            <a:extLst>
              <a:ext uri="{FF2B5EF4-FFF2-40B4-BE49-F238E27FC236}">
                <a16:creationId xmlns:a16="http://schemas.microsoft.com/office/drawing/2014/main" id="{05377B28-FEA6-3D32-21CC-7935F65653AF}"/>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9079" y="5280522"/>
            <a:ext cx="914400" cy="914400"/>
          </a:xfrm>
          <a:prstGeom prst="rect">
            <a:avLst/>
          </a:prstGeom>
        </p:spPr>
      </p:pic>
      <p:pic>
        <p:nvPicPr>
          <p:cNvPr id="5" name="Grafický objekt 4" descr="Odznak, křížek se souvislou výplní">
            <a:extLst>
              <a:ext uri="{FF2B5EF4-FFF2-40B4-BE49-F238E27FC236}">
                <a16:creationId xmlns:a16="http://schemas.microsoft.com/office/drawing/2014/main" id="{7EFF73FA-CFDC-49E8-8820-B959FCE0C059}"/>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7953" y="4165471"/>
            <a:ext cx="696652" cy="696652"/>
          </a:xfrm>
          <a:prstGeom prst="rect">
            <a:avLst/>
          </a:prstGeom>
        </p:spPr>
      </p:pic>
      <p:graphicFrame>
        <p:nvGraphicFramePr>
          <p:cNvPr id="7" name="Tabulka 6">
            <a:extLst>
              <a:ext uri="{FF2B5EF4-FFF2-40B4-BE49-F238E27FC236}">
                <a16:creationId xmlns:a16="http://schemas.microsoft.com/office/drawing/2014/main" id="{BD1FB5AD-8D1E-D2E8-FE3E-753B563C64BD}"/>
              </a:ext>
            </a:extLst>
          </p:cNvPr>
          <p:cNvGraphicFramePr>
            <a:graphicFrameLocks noGrp="true"/>
          </p:cNvGraphicFramePr>
          <p:nvPr>
            <p:extLst>
              <p:ext uri="{D42A27DB-BD31-4B8C-83A1-F6EECF244321}">
                <p14:modId xmlns:p14="http://schemas.microsoft.com/office/powerpoint/2010/main" val="322429546"/>
              </p:ext>
            </p:extLst>
          </p:nvPr>
        </p:nvGraphicFramePr>
        <p:xfrm>
          <a:off x="2147422" y="3542538"/>
          <a:ext cx="6636298" cy="1737984"/>
        </p:xfrm>
        <a:graphic>
          <a:graphicData uri="http://schemas.openxmlformats.org/drawingml/2006/table">
            <a:tbl>
              <a:tblPr>
                <a:tableStyleId>{93296810-A885-4BE3-A3E7-6D5BEEA58F35}</a:tableStyleId>
              </a:tblPr>
              <a:tblGrid>
                <a:gridCol w="1397115">
                  <a:extLst>
                    <a:ext uri="{9D8B030D-6E8A-4147-A177-3AD203B41FA5}">
                      <a16:colId xmlns:a16="http://schemas.microsoft.com/office/drawing/2014/main" val="2130723536"/>
                    </a:ext>
                  </a:extLst>
                </a:gridCol>
                <a:gridCol w="5239183">
                  <a:extLst>
                    <a:ext uri="{9D8B030D-6E8A-4147-A177-3AD203B41FA5}">
                      <a16:colId xmlns:a16="http://schemas.microsoft.com/office/drawing/2014/main" val="3161637115"/>
                    </a:ext>
                  </a:extLst>
                </a:gridCol>
              </a:tblGrid>
              <a:tr h="93271">
                <a:tc>
                  <a:txBody>
                    <a:bodyPr/>
                    <a:lstStyle/>
                    <a:p>
                      <a:pPr algn="ctr" fontAlgn="ctr"/>
                      <a:r>
                        <a:rPr lang="cs-CZ" sz="1600" b="true" u="none" strike="noStrike" dirty="false">
                          <a:solidFill>
                            <a:schemeClr val="accent6"/>
                          </a:solidFill>
                          <a:effectLst/>
                        </a:rPr>
                        <a:t>Nájemce</a:t>
                      </a:r>
                      <a:endParaRPr lang="cs-CZ" sz="1600" b="true" i="false" u="none" strike="noStrike" dirty="false">
                        <a:solidFill>
                          <a:schemeClr val="accent6"/>
                        </a:solidFill>
                        <a:effectLst/>
                        <a:latin typeface="Arial" panose="020B0604020202020204" pitchFamily="34" charset="0"/>
                      </a:endParaRPr>
                    </a:p>
                  </a:txBody>
                  <a:tcPr marL="9525" marR="9525" marT="9525" marB="0" anchor="ctr"/>
                </a:tc>
                <a:tc>
                  <a:txBody>
                    <a:bodyPr/>
                    <a:lstStyle/>
                    <a:p>
                      <a:pPr algn="ctr" fontAlgn="ctr"/>
                      <a:r>
                        <a:rPr lang="cs-CZ" sz="1600" b="true" u="none" strike="noStrike" dirty="false">
                          <a:solidFill>
                            <a:schemeClr val="accent6"/>
                          </a:solidFill>
                          <a:effectLst/>
                        </a:rPr>
                        <a:t>Vlastník / pronajímatel / </a:t>
                      </a:r>
                      <a:r>
                        <a:rPr lang="cs-CZ" sz="1600" b="true" u="none" strike="noStrike" dirty="false" err="true">
                          <a:solidFill>
                            <a:schemeClr val="accent6"/>
                          </a:solidFill>
                          <a:effectLst/>
                        </a:rPr>
                        <a:t>podnajímatel</a:t>
                      </a:r>
                      <a:endParaRPr lang="cs-CZ" sz="1600" b="tru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778435334"/>
                  </a:ext>
                </a:extLst>
              </a:tr>
              <a:tr h="293831">
                <a:tc rowSpan="5">
                  <a:txBody>
                    <a:bodyPr/>
                    <a:lstStyle/>
                    <a:p>
                      <a:pPr algn="ctr" fontAlgn="ctr"/>
                      <a:r>
                        <a:rPr lang="cs-CZ" sz="1600" u="none" strike="noStrike" dirty="false">
                          <a:solidFill>
                            <a:schemeClr val="accent6"/>
                          </a:solidFill>
                          <a:effectLst/>
                        </a:rPr>
                        <a:t>Žadatel</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tc>
                  <a:txBody>
                    <a:bodyPr/>
                    <a:lstStyle/>
                    <a:p>
                      <a:pPr algn="ctr" fontAlgn="ctr"/>
                      <a:r>
                        <a:rPr lang="cs-CZ" sz="1600" u="none" strike="noStrike">
                          <a:solidFill>
                            <a:schemeClr val="accent6"/>
                          </a:solidFill>
                          <a:effectLst/>
                        </a:rPr>
                        <a:t>Statutární zástupce žadatele</a:t>
                      </a:r>
                      <a:endParaRPr lang="cs-CZ" sz="1600" b="false" i="false" u="none" strike="noStrik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197970665"/>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Člen statutárního orgánu žadatele</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490939967"/>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Zaměstnanec žadatele</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436207588"/>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Osoba blízká člena statutárního orgánu žadatele</a:t>
                      </a:r>
                    </a:p>
                  </a:txBody>
                  <a:tcPr marL="9525" marR="9525" marT="9525" marB="0" anchor="ctr"/>
                </a:tc>
                <a:extLst>
                  <a:ext uri="{0D108BD9-81ED-4DB2-BD59-A6C34878D82A}">
                    <a16:rowId xmlns:a16="http://schemas.microsoft.com/office/drawing/2014/main" val="4207992386"/>
                  </a:ext>
                </a:extLst>
              </a:tr>
              <a:tr h="309295">
                <a:tc vMerge="true">
                  <a:txBody>
                    <a:bodyPr/>
                    <a:lstStyle/>
                    <a:p>
                      <a:endParaRPr lang="cs-CZ"/>
                    </a:p>
                  </a:txBody>
                  <a:tcPr/>
                </a:tc>
                <a:tc>
                  <a:txBody>
                    <a:bodyPr/>
                    <a:lstStyle/>
                    <a:p>
                      <a:pPr algn="ctr" fontAlgn="ctr"/>
                      <a:r>
                        <a:rPr lang="pl-PL" sz="1600" u="none" strike="noStrike" dirty="false">
                          <a:solidFill>
                            <a:schemeClr val="accent6"/>
                          </a:solidFill>
                          <a:effectLst/>
                        </a:rPr>
                        <a:t> a další, viz </a:t>
                      </a:r>
                      <a:r>
                        <a:rPr lang="pl-PL" sz="1600" u="none" strike="noStrike" dirty="false">
                          <a:solidFill>
                            <a:schemeClr val="accent6"/>
                          </a:solidFill>
                          <a:effectLst/>
                          <a:hlinkClick r:id="rId9">
                            <a:extLst>
                              <a:ext uri="{A12FA001-AC4F-418D-AE19-62706E023703}">
                                <ahyp:hlinkClr xmlns:ahyp="http://schemas.microsoft.com/office/drawing/2018/hyperlinkcolor" val="tx"/>
                              </a:ext>
                            </a:extLst>
                          </a:hlinkClick>
                        </a:rPr>
                        <a:t>Obecná část pravidel OPZ+, kap. 20.1</a:t>
                      </a:r>
                      <a:endParaRPr lang="pl-PL"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97574238"/>
                  </a:ext>
                </a:extLst>
              </a:tr>
            </a:tbl>
          </a:graphicData>
        </a:graphic>
      </p:graphicFrame>
      <p:pic>
        <p:nvPicPr>
          <p:cNvPr id="10" name="Grafický objekt 9" descr="Odznak, křížek se souvislou výplní">
            <a:extLst>
              <a:ext uri="{FF2B5EF4-FFF2-40B4-BE49-F238E27FC236}">
                <a16:creationId xmlns:a16="http://schemas.microsoft.com/office/drawing/2014/main" id="{19F4DED6-3F10-F226-3BD2-F054B75370D1}"/>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3802319"/>
            <a:ext cx="266949" cy="266949"/>
          </a:xfrm>
          <a:prstGeom prst="rect">
            <a:avLst/>
          </a:prstGeom>
        </p:spPr>
      </p:pic>
      <p:pic>
        <p:nvPicPr>
          <p:cNvPr id="11" name="Grafický objekt 10" descr="Odznak, křížek se souvislou výplní">
            <a:extLst>
              <a:ext uri="{FF2B5EF4-FFF2-40B4-BE49-F238E27FC236}">
                <a16:creationId xmlns:a16="http://schemas.microsoft.com/office/drawing/2014/main" id="{D90530E2-C1D6-2D23-F75A-A21578736C68}"/>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099007"/>
            <a:ext cx="266949" cy="266949"/>
          </a:xfrm>
          <a:prstGeom prst="rect">
            <a:avLst/>
          </a:prstGeom>
        </p:spPr>
      </p:pic>
      <p:pic>
        <p:nvPicPr>
          <p:cNvPr id="12" name="Grafický objekt 11" descr="Odznak, křížek se souvislou výplní">
            <a:extLst>
              <a:ext uri="{FF2B5EF4-FFF2-40B4-BE49-F238E27FC236}">
                <a16:creationId xmlns:a16="http://schemas.microsoft.com/office/drawing/2014/main" id="{40A5A39F-BD63-2CF9-DB24-695CF291CDC1}"/>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408014"/>
            <a:ext cx="266949" cy="266949"/>
          </a:xfrm>
          <a:prstGeom prst="rect">
            <a:avLst/>
          </a:prstGeom>
        </p:spPr>
      </p:pic>
      <p:pic>
        <p:nvPicPr>
          <p:cNvPr id="13" name="Grafický objekt 12" descr="Odznak, křížek se souvislou výplní">
            <a:extLst>
              <a:ext uri="{FF2B5EF4-FFF2-40B4-BE49-F238E27FC236}">
                <a16:creationId xmlns:a16="http://schemas.microsoft.com/office/drawing/2014/main" id="{E6489A39-877C-E67A-C190-83B4D21C50A7}"/>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691260"/>
            <a:ext cx="266949" cy="266949"/>
          </a:xfrm>
          <a:prstGeom prst="rect">
            <a:avLst/>
          </a:prstGeom>
        </p:spPr>
      </p:pic>
      <p:pic>
        <p:nvPicPr>
          <p:cNvPr id="14" name="Grafický objekt 13" descr="Odznak, křížek se souvislou výplní">
            <a:extLst>
              <a:ext uri="{FF2B5EF4-FFF2-40B4-BE49-F238E27FC236}">
                <a16:creationId xmlns:a16="http://schemas.microsoft.com/office/drawing/2014/main" id="{9ED1E959-32C5-B345-4D95-D32AD615C730}"/>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985891"/>
            <a:ext cx="266949" cy="266949"/>
          </a:xfrm>
          <a:prstGeom prst="rect">
            <a:avLst/>
          </a:prstGeom>
        </p:spPr>
      </p:pic>
    </p:spTree>
    <p:extLst>
      <p:ext uri="{BB962C8B-B14F-4D97-AF65-F5344CB8AC3E}">
        <p14:creationId xmlns:p14="http://schemas.microsoft.com/office/powerpoint/2010/main" val="3181646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a:xfrm>
            <a:off x="467544" y="1412776"/>
            <a:ext cx="8352928" cy="5112568"/>
          </a:xfrm>
        </p:spPr>
        <p:txBody>
          <a:bodyPr/>
          <a:lstStyle/>
          <a:p>
            <a:pPr marL="0" indent="0" defTabSz="180000">
              <a:lnSpc>
                <a:spcPct val="100000"/>
              </a:lnSpc>
              <a:buNone/>
            </a:pPr>
            <a:r>
              <a:rPr lang="cs-CZ" b="true" dirty="false"/>
              <a:t>Počet míst v dětské skupině: </a:t>
            </a:r>
            <a:r>
              <a:rPr lang="cs-CZ" dirty="false"/>
              <a:t>			</a:t>
            </a:r>
            <a:r>
              <a:rPr lang="cs-CZ" b="true" dirty="false"/>
              <a:t>min. 5 – max. 24</a:t>
            </a:r>
          </a:p>
          <a:p>
            <a:pPr marL="0" indent="0" defTabSz="180000">
              <a:lnSpc>
                <a:spcPct val="100000"/>
              </a:lnSpc>
              <a:buNone/>
            </a:pPr>
            <a:r>
              <a:rPr lang="cs-CZ" b="true" dirty="false"/>
              <a:t>Cílová skupina:	</a:t>
            </a:r>
            <a:r>
              <a:rPr lang="cs-CZ" dirty="false"/>
              <a:t>							</a:t>
            </a:r>
            <a:r>
              <a:rPr lang="cs-CZ" sz="2000" dirty="false"/>
              <a:t>rodiče s malými dětmi</a:t>
            </a:r>
          </a:p>
          <a:p>
            <a:pPr marL="0" indent="0" defTabSz="180000">
              <a:lnSpc>
                <a:spcPct val="100000"/>
              </a:lnSpc>
              <a:buNone/>
            </a:pPr>
            <a:r>
              <a:rPr lang="cs-CZ" b="true" dirty="false"/>
              <a:t>Forma financování: 	</a:t>
            </a:r>
            <a:r>
              <a:rPr lang="cs-CZ" dirty="false"/>
              <a:t>			</a:t>
            </a:r>
            <a:r>
              <a:rPr lang="cs-CZ" sz="2000" dirty="false"/>
              <a:t>ex ante / ex post </a:t>
            </a:r>
          </a:p>
          <a:p>
            <a:pPr marL="0" indent="0" defTabSz="180000">
              <a:lnSpc>
                <a:spcPct val="100000"/>
              </a:lnSpc>
              <a:buNone/>
            </a:pPr>
            <a:endParaRPr lang="cs-CZ" sz="2000" dirty="false"/>
          </a:p>
          <a:p>
            <a:pPr marL="0" indent="0">
              <a:lnSpc>
                <a:spcPct val="100000"/>
              </a:lnSpc>
              <a:buNone/>
            </a:pPr>
            <a:r>
              <a:rPr lang="cs-CZ" b="true" dirty="false"/>
              <a:t>Režim financování	:</a:t>
            </a:r>
            <a:r>
              <a:rPr lang="cs-CZ" sz="2000" dirty="false"/>
              <a:t>		</a:t>
            </a:r>
          </a:p>
          <a:p>
            <a:pPr lvl="1"/>
            <a:r>
              <a:rPr lang="cs-CZ" dirty="false"/>
              <a:t>zjednodušené vykazování způsobilých výdajů na základě dosažených jednotek </a:t>
            </a:r>
          </a:p>
          <a:p>
            <a:pPr lvl="1"/>
            <a:r>
              <a:rPr lang="cs-CZ" dirty="false"/>
              <a:t>ŘO definoval jednotky a k nim odpovídající jednotkové náklady</a:t>
            </a:r>
          </a:p>
          <a:p>
            <a:pPr lvl="1"/>
            <a:r>
              <a:rPr lang="cs-CZ" dirty="false"/>
              <a:t>podle počtu dosažených jednotek je vypočtena výše dotace</a:t>
            </a:r>
            <a:endParaRPr 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3397939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7FF089-290B-AE27-0137-C129715A5759}"/>
              </a:ext>
            </a:extLst>
          </p:cNvPr>
          <p:cNvSpPr>
            <a:spLocks noGrp="true"/>
          </p:cNvSpPr>
          <p:nvPr>
            <p:ph type="title"/>
          </p:nvPr>
        </p:nvSpPr>
        <p:spPr/>
        <p:txBody>
          <a:bodyPr/>
          <a:lstStyle/>
          <a:p>
            <a:r>
              <a:rPr lang="pl-PL" dirty="false"/>
              <a:t>Představení výzVY</a:t>
            </a:r>
            <a:endParaRPr lang="cs-CZ" dirty="false"/>
          </a:p>
        </p:txBody>
      </p:sp>
      <p:sp>
        <p:nvSpPr>
          <p:cNvPr id="3" name="Zástupný obsah 2">
            <a:extLst>
              <a:ext uri="{FF2B5EF4-FFF2-40B4-BE49-F238E27FC236}">
                <a16:creationId xmlns:a16="http://schemas.microsoft.com/office/drawing/2014/main" id="{19FE5FD7-0B90-2536-C06F-445AD6CC2892}"/>
              </a:ext>
            </a:extLst>
          </p:cNvPr>
          <p:cNvSpPr>
            <a:spLocks noGrp="true"/>
          </p:cNvSpPr>
          <p:nvPr>
            <p:ph idx="1"/>
          </p:nvPr>
        </p:nvSpPr>
        <p:spPr/>
        <p:txBody>
          <a:bodyPr/>
          <a:lstStyle/>
          <a:p>
            <a:pPr marL="0" indent="0">
              <a:buNone/>
            </a:pPr>
            <a:r>
              <a:rPr lang="cs-CZ" sz="2800" b="true" dirty="false"/>
              <a:t>Partnerství s obcí</a:t>
            </a:r>
          </a:p>
          <a:p>
            <a:pPr algn="l"/>
            <a:r>
              <a:rPr lang="cs-CZ" dirty="false">
                <a:latin typeface="CIDFont+F1"/>
              </a:rPr>
              <a:t>J</a:t>
            </a:r>
            <a:r>
              <a:rPr lang="cs-CZ" b="false" i="false" u="none" strike="noStrike" baseline="0" dirty="false">
                <a:latin typeface="CIDFont+F1"/>
              </a:rPr>
              <a:t>e podporováno, aby kapacita DS sloužila obcím k zajištění </a:t>
            </a:r>
            <a:r>
              <a:rPr lang="cs-CZ" b="false" i="false" u="none" strike="noStrike" baseline="0" dirty="false">
                <a:latin typeface="CIDFont+F2"/>
              </a:rPr>
              <a:t>podmínek pro výchovnou péči pro děti </a:t>
            </a:r>
            <a:r>
              <a:rPr lang="cs-CZ" b="false" i="false" u="none" strike="noStrike" baseline="0" dirty="false">
                <a:latin typeface="CIDFont+F1"/>
              </a:rPr>
              <a:t>nepřijaté do mateřské školy v návaznosti na plnění zákonné povinnosti obcí zajistit podmínky pro výchovnou péči o dítě dle §13b zákona č. 247/2014 Sb., o poskytování služby péče o dítě v dětské bez ohledu na platnost zákonného ustanovení.</a:t>
            </a:r>
          </a:p>
          <a:p>
            <a:pPr algn="l"/>
            <a:r>
              <a:rPr lang="cs-CZ" b="false" i="false" u="none" strike="noStrike" baseline="0" dirty="false">
                <a:latin typeface="CIDFont+F1"/>
              </a:rPr>
              <a:t>Žadatelé za účelem spolupráce s obcí mohou uzavřít partnerství s jednou nebo více obcemi a doložit k žádosti o podporu písemné </a:t>
            </a:r>
            <a:r>
              <a:rPr lang="cs-CZ" b="false" i="false" u="none" strike="noStrike" baseline="0" dirty="false">
                <a:latin typeface="CIDFont+F2"/>
              </a:rPr>
              <a:t>prohlášení obce (příloha č. 4 této výzvy).</a:t>
            </a:r>
          </a:p>
        </p:txBody>
      </p:sp>
      <p:sp>
        <p:nvSpPr>
          <p:cNvPr id="4" name="Zástupný symbol pro číslo snímku 3">
            <a:extLst>
              <a:ext uri="{FF2B5EF4-FFF2-40B4-BE49-F238E27FC236}">
                <a16:creationId xmlns:a16="http://schemas.microsoft.com/office/drawing/2014/main" id="{5F6378EB-0295-5F87-3890-262FA04FE563}"/>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2419196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99592" y="3068960"/>
            <a:ext cx="7344816" cy="1368152"/>
          </a:xfrm>
        </p:spPr>
        <p:txBody>
          <a:bodyPr/>
          <a:lstStyle/>
          <a:p>
            <a:pPr algn="ctr"/>
            <a:r>
              <a:rPr lang="cs-CZ" dirty="false"/>
              <a:t>Hodnocení a výběr projektů</a:t>
            </a:r>
            <a:endParaRPr lang="cs-CZ" sz="2800" b="false" dirty="false"/>
          </a:p>
        </p:txBody>
      </p:sp>
    </p:spTree>
    <p:extLst>
      <p:ext uri="{BB962C8B-B14F-4D97-AF65-F5344CB8AC3E}">
        <p14:creationId xmlns:p14="http://schemas.microsoft.com/office/powerpoint/2010/main" val="3333229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9DEE1D-D9FF-4D83-B254-1C3FF556D21B}"/>
              </a:ext>
            </a:extLst>
          </p:cNvPr>
          <p:cNvSpPr>
            <a:spLocks noGrp="true"/>
          </p:cNvSpPr>
          <p:nvPr>
            <p:ph type="title"/>
          </p:nvPr>
        </p:nvSpPr>
        <p:spPr>
          <a:xfrm>
            <a:off x="19879" y="7707"/>
            <a:ext cx="8982709" cy="1080000"/>
          </a:xfrm>
        </p:spPr>
        <p:txBody>
          <a:bodyPr/>
          <a:lstStyle/>
          <a:p>
            <a:r>
              <a:rPr lang="pl-PL" dirty="false"/>
              <a:t>Proces hodnocení a výběru projektů</a:t>
            </a:r>
            <a:endParaRPr lang="cs-CZ" dirty="false"/>
          </a:p>
        </p:txBody>
      </p:sp>
      <p:sp>
        <p:nvSpPr>
          <p:cNvPr id="4" name="Zástupný symbol pro číslo snímku 3">
            <a:extLst>
              <a:ext uri="{FF2B5EF4-FFF2-40B4-BE49-F238E27FC236}">
                <a16:creationId xmlns:a16="http://schemas.microsoft.com/office/drawing/2014/main" id="{51831502-D2CF-42CD-90DF-F2055F7DD631}"/>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
        <p:nvSpPr>
          <p:cNvPr id="9" name="TextovéPole 8">
            <a:extLst>
              <a:ext uri="{FF2B5EF4-FFF2-40B4-BE49-F238E27FC236}">
                <a16:creationId xmlns:a16="http://schemas.microsoft.com/office/drawing/2014/main" id="{53D4BE9D-F3B8-476A-AA33-BB9893216E6A}"/>
              </a:ext>
            </a:extLst>
          </p:cNvPr>
          <p:cNvSpPr txBox="true"/>
          <p:nvPr/>
        </p:nvSpPr>
        <p:spPr>
          <a:xfrm>
            <a:off x="5791007" y="3613684"/>
            <a:ext cx="2276479" cy="335641"/>
          </a:xfrm>
          <a:prstGeom prst="rect">
            <a:avLst/>
          </a:prstGeom>
          <a:gradFill flip="none" rotWithShape="true">
            <a:gsLst>
              <a:gs pos="0">
                <a:srgbClr val="C9CEDC"/>
              </a:gs>
              <a:gs pos="0">
                <a:schemeClr val="bg1">
                  <a:lumMod val="90000"/>
                </a:schemeClr>
              </a:gs>
              <a:gs pos="63000">
                <a:schemeClr val="accent1">
                  <a:tint val="44500"/>
                  <a:satMod val="160000"/>
                  <a:alpha val="0"/>
                  <a:lumMod val="64000"/>
                  <a:lumOff val="36000"/>
                </a:schemeClr>
              </a:gs>
              <a:gs pos="100000">
                <a:schemeClr val="accent1">
                  <a:tint val="23500"/>
                  <a:satMod val="160000"/>
                </a:schemeClr>
              </a:gs>
            </a:gsLst>
            <a:lin ang="1800000" scaled="false"/>
            <a:tileRect/>
          </a:gradFill>
        </p:spPr>
        <p:txBody>
          <a:bodyPr wrap="square" rtlCol="false">
            <a:noAutofit/>
          </a:bodyPr>
          <a:lstStyle>
            <a:defPPr>
              <a:defRPr lang="cs-CZ"/>
            </a:defPPr>
          </a:lstStyle>
          <a:p>
            <a:r>
              <a:rPr lang="cs-CZ" sz="1400" b="true" dirty="false"/>
              <a:t>Zpravidla do 3 měsíců</a:t>
            </a:r>
          </a:p>
        </p:txBody>
      </p:sp>
      <p:pic>
        <p:nvPicPr>
          <p:cNvPr id="10" name="Obrázek 9">
            <a:extLst>
              <a:ext uri="{FF2B5EF4-FFF2-40B4-BE49-F238E27FC236}">
                <a16:creationId xmlns:a16="http://schemas.microsoft.com/office/drawing/2014/main" id="{12EE4209-BE01-42B3-B258-3CAE0917F26A}"/>
              </a:ext>
            </a:extLst>
          </p:cNvPr>
          <p:cNvPicPr>
            <a:picLocks noChangeAspect="true"/>
          </p:cNvPicPr>
          <p:nvPr/>
        </p:nvPicPr>
        <p:blipFill>
          <a:blip r:embed="rId3"/>
          <a:stretch>
            <a:fillRect/>
          </a:stretch>
        </p:blipFill>
        <p:spPr>
          <a:xfrm>
            <a:off x="3393697" y="3926119"/>
            <a:ext cx="2391675" cy="128214"/>
          </a:xfrm>
          <a:prstGeom prst="rect">
            <a:avLst/>
          </a:prstGeom>
        </p:spPr>
      </p:pic>
      <p:pic>
        <p:nvPicPr>
          <p:cNvPr id="11" name="Obrázek 10">
            <a:extLst>
              <a:ext uri="{FF2B5EF4-FFF2-40B4-BE49-F238E27FC236}">
                <a16:creationId xmlns:a16="http://schemas.microsoft.com/office/drawing/2014/main" id="{388AE80F-FEE0-43D8-8D6A-6816E8770825}"/>
              </a:ext>
            </a:extLst>
          </p:cNvPr>
          <p:cNvPicPr>
            <a:picLocks noChangeAspect="true"/>
          </p:cNvPicPr>
          <p:nvPr/>
        </p:nvPicPr>
        <p:blipFill>
          <a:blip r:embed="rId3"/>
          <a:stretch>
            <a:fillRect/>
          </a:stretch>
        </p:blipFill>
        <p:spPr>
          <a:xfrm>
            <a:off x="944680" y="3917856"/>
            <a:ext cx="2462998" cy="132038"/>
          </a:xfrm>
          <a:prstGeom prst="rect">
            <a:avLst/>
          </a:prstGeom>
        </p:spPr>
      </p:pic>
      <p:cxnSp>
        <p:nvCxnSpPr>
          <p:cNvPr id="13" name="Přímá spojnice 12">
            <a:extLst>
              <a:ext uri="{FF2B5EF4-FFF2-40B4-BE49-F238E27FC236}">
                <a16:creationId xmlns:a16="http://schemas.microsoft.com/office/drawing/2014/main" id="{10049775-8010-4B9F-AB7B-EEFF575C3DD6}"/>
              </a:ext>
            </a:extLst>
          </p:cNvPr>
          <p:cNvCxnSpPr>
            <a:cxnSpLocks/>
          </p:cNvCxnSpPr>
          <p:nvPr/>
        </p:nvCxnSpPr>
        <p:spPr>
          <a:xfrm flipH="true">
            <a:off x="940161" y="3093056"/>
            <a:ext cx="1" cy="857928"/>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FE1D5BC7-A8CA-45BD-9868-1949E4E5EFD9}"/>
              </a:ext>
            </a:extLst>
          </p:cNvPr>
          <p:cNvPicPr>
            <a:picLocks noChangeAspect="true"/>
          </p:cNvPicPr>
          <p:nvPr/>
        </p:nvPicPr>
        <p:blipFill>
          <a:blip r:embed="rId4"/>
          <a:stretch>
            <a:fillRect/>
          </a:stretch>
        </p:blipFill>
        <p:spPr>
          <a:xfrm>
            <a:off x="5695320" y="3079476"/>
            <a:ext cx="6097" cy="816935"/>
          </a:xfrm>
          <a:prstGeom prst="rect">
            <a:avLst/>
          </a:prstGeom>
        </p:spPr>
      </p:pic>
      <p:sp>
        <p:nvSpPr>
          <p:cNvPr id="12" name="Obdélník: se zakulacenými rohy 11">
            <a:extLst>
              <a:ext uri="{FF2B5EF4-FFF2-40B4-BE49-F238E27FC236}">
                <a16:creationId xmlns:a16="http://schemas.microsoft.com/office/drawing/2014/main" id="{5FE8517B-BFA4-DF92-8855-D696B288D6B7}"/>
              </a:ext>
            </a:extLst>
          </p:cNvPr>
          <p:cNvSpPr/>
          <p:nvPr/>
        </p:nvSpPr>
        <p:spPr>
          <a:xfrm>
            <a:off x="2430010" y="2198855"/>
            <a:ext cx="1825732" cy="821460"/>
          </a:xfrm>
          <a:prstGeom prst="roundRect">
            <a:avLst/>
          </a:prstGeom>
        </p:spPr>
        <p:style>
          <a:lnRef idx="0">
            <a:schemeClr val="accent1"/>
          </a:lnRef>
          <a:fillRef idx="3">
            <a:schemeClr val="accent1"/>
          </a:fillRef>
          <a:effectRef idx="3">
            <a:schemeClr val="accent1"/>
          </a:effectRef>
          <a:fontRef idx="minor">
            <a:schemeClr val="lt1"/>
          </a:fontRef>
        </p:style>
        <p:txBody>
          <a:bodyPr rtlCol="false" anchor="ctr"/>
          <a:lstStyle/>
          <a:p>
            <a:pPr algn="ctr"/>
            <a:r>
              <a:rPr lang="cs-CZ" dirty="false"/>
              <a:t>Formální přijatelnost</a:t>
            </a:r>
          </a:p>
        </p:txBody>
      </p:sp>
      <p:sp>
        <p:nvSpPr>
          <p:cNvPr id="17" name="Obdélník: se zakulacenými rohy 16">
            <a:extLst>
              <a:ext uri="{FF2B5EF4-FFF2-40B4-BE49-F238E27FC236}">
                <a16:creationId xmlns:a16="http://schemas.microsoft.com/office/drawing/2014/main" id="{EFF11606-AD24-76A7-37A4-718965043A6E}"/>
              </a:ext>
            </a:extLst>
          </p:cNvPr>
          <p:cNvSpPr/>
          <p:nvPr/>
        </p:nvSpPr>
        <p:spPr>
          <a:xfrm>
            <a:off x="467543" y="2198855"/>
            <a:ext cx="1825729" cy="839731"/>
          </a:xfrm>
          <a:prstGeom prst="roundRect">
            <a:avLst/>
          </a:prstGeom>
        </p:spPr>
        <p:style>
          <a:lnRef idx="0">
            <a:schemeClr val="accent1"/>
          </a:lnRef>
          <a:fillRef idx="3">
            <a:schemeClr val="accent1"/>
          </a:fillRef>
          <a:effectRef idx="3">
            <a:schemeClr val="accent1"/>
          </a:effectRef>
          <a:fontRef idx="minor">
            <a:schemeClr val="lt1"/>
          </a:fontRef>
        </p:style>
        <p:txBody>
          <a:bodyPr rtlCol="false" anchor="ctr"/>
          <a:lstStyle/>
          <a:p>
            <a:pPr algn="ctr"/>
            <a:r>
              <a:rPr lang="cs-CZ" dirty="false"/>
              <a:t>Přijetí žádostí</a:t>
            </a:r>
          </a:p>
        </p:txBody>
      </p:sp>
      <p:sp>
        <p:nvSpPr>
          <p:cNvPr id="18" name="Obdélník: se zakulacenými rohy 17">
            <a:extLst>
              <a:ext uri="{FF2B5EF4-FFF2-40B4-BE49-F238E27FC236}">
                <a16:creationId xmlns:a16="http://schemas.microsoft.com/office/drawing/2014/main" id="{4082FEE9-9BBF-A566-2D1D-E9DBD8DD59CC}"/>
              </a:ext>
            </a:extLst>
          </p:cNvPr>
          <p:cNvSpPr/>
          <p:nvPr/>
        </p:nvSpPr>
        <p:spPr>
          <a:xfrm>
            <a:off x="4457705" y="2203516"/>
            <a:ext cx="1825732" cy="821460"/>
          </a:xfrm>
          <a:prstGeom prst="roundRect">
            <a:avLst/>
          </a:prstGeom>
        </p:spPr>
        <p:style>
          <a:lnRef idx="0">
            <a:schemeClr val="accent1"/>
          </a:lnRef>
          <a:fillRef idx="3">
            <a:schemeClr val="accent1"/>
          </a:fillRef>
          <a:effectRef idx="3">
            <a:schemeClr val="accent1"/>
          </a:effectRef>
          <a:fontRef idx="minor">
            <a:schemeClr val="lt1"/>
          </a:fontRef>
        </p:style>
        <p:txBody>
          <a:bodyPr rtlCol="false" anchor="ctr"/>
          <a:lstStyle/>
          <a:p>
            <a:pPr algn="ctr"/>
            <a:r>
              <a:rPr lang="cs-CZ" dirty="false"/>
              <a:t>Věcné hodnocení</a:t>
            </a:r>
          </a:p>
        </p:txBody>
      </p:sp>
      <p:sp>
        <p:nvSpPr>
          <p:cNvPr id="19" name="Obdélník: se zakulacenými rohy 18">
            <a:extLst>
              <a:ext uri="{FF2B5EF4-FFF2-40B4-BE49-F238E27FC236}">
                <a16:creationId xmlns:a16="http://schemas.microsoft.com/office/drawing/2014/main" id="{8B8FC530-521D-2BB0-0275-817AC118CB94}"/>
              </a:ext>
            </a:extLst>
          </p:cNvPr>
          <p:cNvSpPr/>
          <p:nvPr/>
        </p:nvSpPr>
        <p:spPr>
          <a:xfrm>
            <a:off x="6554855" y="2207989"/>
            <a:ext cx="1837924" cy="818685"/>
          </a:xfrm>
          <a:prstGeom prst="roundRect">
            <a:avLst/>
          </a:prstGeom>
        </p:spPr>
        <p:style>
          <a:lnRef idx="0">
            <a:schemeClr val="accent4"/>
          </a:lnRef>
          <a:fillRef idx="3">
            <a:schemeClr val="accent4"/>
          </a:fillRef>
          <a:effectRef idx="3">
            <a:schemeClr val="accent4"/>
          </a:effectRef>
          <a:fontRef idx="minor">
            <a:schemeClr val="lt1"/>
          </a:fontRef>
        </p:style>
        <p:txBody>
          <a:bodyPr rtlCol="false" anchor="ctr"/>
          <a:lstStyle/>
          <a:p>
            <a:pPr algn="ctr"/>
            <a:r>
              <a:rPr lang="cs-CZ" dirty="false">
                <a:ln w="0"/>
                <a:solidFill>
                  <a:schemeClr val="tx1"/>
                </a:solidFill>
                <a:effectLst>
                  <a:outerShdw blurRad="38100" dist="19050" dir="2700000" algn="tl" rotWithShape="false">
                    <a:schemeClr val="dk1">
                      <a:alpha val="40000"/>
                    </a:schemeClr>
                  </a:outerShdw>
                </a:effectLst>
              </a:rPr>
              <a:t>Právní akt</a:t>
            </a:r>
          </a:p>
        </p:txBody>
      </p:sp>
      <p:cxnSp>
        <p:nvCxnSpPr>
          <p:cNvPr id="24" name="Přímá spojnice 23">
            <a:extLst>
              <a:ext uri="{FF2B5EF4-FFF2-40B4-BE49-F238E27FC236}">
                <a16:creationId xmlns:a16="http://schemas.microsoft.com/office/drawing/2014/main" id="{E600F5D4-E384-A620-EC28-4F9AE3F242A2}"/>
              </a:ext>
            </a:extLst>
          </p:cNvPr>
          <p:cNvCxnSpPr>
            <a:cxnSpLocks/>
          </p:cNvCxnSpPr>
          <p:nvPr/>
        </p:nvCxnSpPr>
        <p:spPr>
          <a:xfrm flipH="true">
            <a:off x="3320789" y="3058980"/>
            <a:ext cx="1" cy="857928"/>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25" name="Obrázek 24">
            <a:extLst>
              <a:ext uri="{FF2B5EF4-FFF2-40B4-BE49-F238E27FC236}">
                <a16:creationId xmlns:a16="http://schemas.microsoft.com/office/drawing/2014/main" id="{581EDCBA-E9CD-E84B-BF28-15236C76D5C2}"/>
              </a:ext>
            </a:extLst>
          </p:cNvPr>
          <p:cNvPicPr>
            <a:picLocks noChangeAspect="true"/>
          </p:cNvPicPr>
          <p:nvPr/>
        </p:nvPicPr>
        <p:blipFill>
          <a:blip r:embed="rId3"/>
          <a:stretch>
            <a:fillRect/>
          </a:stretch>
        </p:blipFill>
        <p:spPr>
          <a:xfrm>
            <a:off x="5736324" y="3949325"/>
            <a:ext cx="2467515" cy="132280"/>
          </a:xfrm>
          <a:prstGeom prst="rect">
            <a:avLst/>
          </a:prstGeom>
        </p:spPr>
      </p:pic>
      <p:pic>
        <p:nvPicPr>
          <p:cNvPr id="26" name="Obrázek 25">
            <a:extLst>
              <a:ext uri="{FF2B5EF4-FFF2-40B4-BE49-F238E27FC236}">
                <a16:creationId xmlns:a16="http://schemas.microsoft.com/office/drawing/2014/main" id="{133C8E4E-810C-7EB1-8210-C6F59E5EF503}"/>
              </a:ext>
            </a:extLst>
          </p:cNvPr>
          <p:cNvPicPr>
            <a:picLocks noChangeAspect="true"/>
          </p:cNvPicPr>
          <p:nvPr/>
        </p:nvPicPr>
        <p:blipFill>
          <a:blip r:embed="rId4"/>
          <a:stretch>
            <a:fillRect/>
          </a:stretch>
        </p:blipFill>
        <p:spPr>
          <a:xfrm>
            <a:off x="8124709" y="3099973"/>
            <a:ext cx="6097" cy="816935"/>
          </a:xfrm>
          <a:prstGeom prst="rect">
            <a:avLst/>
          </a:prstGeom>
        </p:spPr>
      </p:pic>
      <p:sp>
        <p:nvSpPr>
          <p:cNvPr id="31" name="TextovéPole 30">
            <a:extLst>
              <a:ext uri="{FF2B5EF4-FFF2-40B4-BE49-F238E27FC236}">
                <a16:creationId xmlns:a16="http://schemas.microsoft.com/office/drawing/2014/main" id="{14710B6F-DB09-0407-C2E8-0A1838D66BA4}"/>
              </a:ext>
            </a:extLst>
          </p:cNvPr>
          <p:cNvSpPr txBox="true"/>
          <p:nvPr/>
        </p:nvSpPr>
        <p:spPr>
          <a:xfrm>
            <a:off x="954370" y="3566053"/>
            <a:ext cx="2318071" cy="351329"/>
          </a:xfrm>
          <a:prstGeom prst="rect">
            <a:avLst/>
          </a:prstGeom>
          <a:gradFill flip="none" rotWithShape="true">
            <a:gsLst>
              <a:gs pos="0">
                <a:srgbClr val="C9CEDC"/>
              </a:gs>
              <a:gs pos="0">
                <a:schemeClr val="bg1">
                  <a:lumMod val="90000"/>
                </a:schemeClr>
              </a:gs>
              <a:gs pos="63000">
                <a:schemeClr val="accent1">
                  <a:tint val="44500"/>
                  <a:satMod val="160000"/>
                  <a:alpha val="0"/>
                  <a:lumMod val="64000"/>
                  <a:lumOff val="36000"/>
                </a:schemeClr>
              </a:gs>
              <a:gs pos="100000">
                <a:schemeClr val="accent1">
                  <a:tint val="23500"/>
                  <a:satMod val="160000"/>
                </a:schemeClr>
              </a:gs>
            </a:gsLst>
            <a:lin ang="1800000" scaled="false"/>
            <a:tileRect/>
          </a:gradFill>
        </p:spPr>
        <p:txBody>
          <a:bodyPr wrap="square" rtlCol="false">
            <a:noAutofit/>
          </a:bodyPr>
          <a:lstStyle>
            <a:defPPr>
              <a:defRPr lang="cs-CZ"/>
            </a:defPPr>
          </a:lstStyle>
          <a:p>
            <a:r>
              <a:rPr lang="cs-CZ" sz="1400" b="true" dirty="false"/>
              <a:t>Zpravidla do 30 – 40 dnů</a:t>
            </a:r>
          </a:p>
        </p:txBody>
      </p:sp>
      <p:sp>
        <p:nvSpPr>
          <p:cNvPr id="32" name="TextovéPole 31">
            <a:extLst>
              <a:ext uri="{FF2B5EF4-FFF2-40B4-BE49-F238E27FC236}">
                <a16:creationId xmlns:a16="http://schemas.microsoft.com/office/drawing/2014/main" id="{F968F1F7-94EB-192C-6FD3-AAB4F6B61314}"/>
              </a:ext>
            </a:extLst>
          </p:cNvPr>
          <p:cNvSpPr txBox="true"/>
          <p:nvPr/>
        </p:nvSpPr>
        <p:spPr>
          <a:xfrm>
            <a:off x="3328473" y="3590987"/>
            <a:ext cx="2318071" cy="351329"/>
          </a:xfrm>
          <a:prstGeom prst="rect">
            <a:avLst/>
          </a:prstGeom>
          <a:gradFill flip="none" rotWithShape="true">
            <a:gsLst>
              <a:gs pos="0">
                <a:srgbClr val="C9CEDC"/>
              </a:gs>
              <a:gs pos="0">
                <a:schemeClr val="bg1">
                  <a:lumMod val="90000"/>
                </a:schemeClr>
              </a:gs>
              <a:gs pos="63000">
                <a:schemeClr val="accent1">
                  <a:tint val="44500"/>
                  <a:satMod val="160000"/>
                  <a:alpha val="0"/>
                  <a:lumMod val="64000"/>
                  <a:lumOff val="36000"/>
                </a:schemeClr>
              </a:gs>
              <a:gs pos="100000">
                <a:schemeClr val="accent1">
                  <a:tint val="23500"/>
                  <a:satMod val="160000"/>
                </a:schemeClr>
              </a:gs>
            </a:gsLst>
            <a:lin ang="1800000" scaled="false"/>
            <a:tileRect/>
          </a:gradFill>
        </p:spPr>
        <p:txBody>
          <a:bodyPr wrap="square" rtlCol="false">
            <a:noAutofit/>
          </a:bodyPr>
          <a:lstStyle>
            <a:defPPr>
              <a:defRPr lang="cs-CZ"/>
            </a:defPPr>
          </a:lstStyle>
          <a:p>
            <a:r>
              <a:rPr lang="cs-CZ" sz="1400" b="true" dirty="false"/>
              <a:t>Zpravidla do 30 – 40 dnů</a:t>
            </a:r>
          </a:p>
        </p:txBody>
      </p:sp>
    </p:spTree>
    <p:extLst>
      <p:ext uri="{BB962C8B-B14F-4D97-AF65-F5344CB8AC3E}">
        <p14:creationId xmlns:p14="http://schemas.microsoft.com/office/powerpoint/2010/main" val="2971526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16</a:t>
            </a:fld>
            <a:endParaRPr lang="cs-CZ" dirty="false">
              <a:solidFill>
                <a:srgbClr val="084A8B"/>
              </a:solidFill>
            </a:endParaRPr>
          </a:p>
        </p:txBody>
      </p:sp>
      <p:sp>
        <p:nvSpPr>
          <p:cNvPr id="6" name="Zástupný symbol pro obsah 2"/>
          <p:cNvSpPr>
            <a:spLocks noGrp="true"/>
          </p:cNvSpPr>
          <p:nvPr>
            <p:ph idx="1"/>
          </p:nvPr>
        </p:nvSpPr>
        <p:spPr/>
        <p:txBody>
          <a:bodyPr/>
          <a:lstStyle/>
          <a:p>
            <a:pPr marL="0" indent="0">
              <a:buNone/>
            </a:pPr>
            <a:r>
              <a:rPr lang="cs-CZ" b="true" dirty="false"/>
              <a:t>Kritéria hodnocení přijatelnosti:</a:t>
            </a:r>
            <a:endParaRPr lang="cs-CZ" dirty="false"/>
          </a:p>
          <a:p>
            <a:pPr lvl="1"/>
            <a:r>
              <a:rPr lang="cs-CZ" dirty="false"/>
              <a:t>oprávněnost žadatele</a:t>
            </a:r>
          </a:p>
          <a:p>
            <a:pPr lvl="1"/>
            <a:r>
              <a:rPr lang="cs-CZ" dirty="false"/>
              <a:t>partnerství</a:t>
            </a:r>
          </a:p>
          <a:p>
            <a:pPr lvl="1"/>
            <a:r>
              <a:rPr lang="cs-CZ" dirty="false"/>
              <a:t>cílové skupiny</a:t>
            </a:r>
          </a:p>
          <a:p>
            <a:pPr lvl="1"/>
            <a:r>
              <a:rPr lang="cs-CZ" dirty="false"/>
              <a:t>celkové způsobilé výdaje</a:t>
            </a:r>
          </a:p>
          <a:p>
            <a:pPr lvl="1"/>
            <a:r>
              <a:rPr lang="cs-CZ" dirty="false"/>
              <a:t>aktivity</a:t>
            </a:r>
          </a:p>
          <a:p>
            <a:pPr lvl="1"/>
            <a:r>
              <a:rPr lang="cs-CZ" dirty="false"/>
              <a:t>horizontální principy</a:t>
            </a:r>
          </a:p>
          <a:p>
            <a:pPr lvl="1"/>
            <a:r>
              <a:rPr lang="cs-CZ" dirty="false"/>
              <a:t>trestní bezúhonnost</a:t>
            </a:r>
          </a:p>
          <a:p>
            <a:pPr marL="414000" lvl="1" indent="0">
              <a:buNone/>
            </a:pPr>
            <a:endParaRPr lang="cs-CZ" dirty="false"/>
          </a:p>
          <a:p>
            <a:pPr marL="414000" lvl="1" indent="0">
              <a:buNone/>
            </a:pPr>
            <a:r>
              <a:rPr lang="cs-CZ" dirty="false"/>
              <a:t>	Kritéria přijatelnosti </a:t>
            </a:r>
            <a:r>
              <a:rPr lang="cs-CZ" dirty="false">
                <a:solidFill>
                  <a:srgbClr val="FF0000"/>
                </a:solidFill>
              </a:rPr>
              <a:t>nejsou</a:t>
            </a:r>
            <a:r>
              <a:rPr lang="cs-CZ" dirty="false"/>
              <a:t> opravitelná.</a:t>
            </a:r>
          </a:p>
          <a:p>
            <a:endParaRPr lang="cs-CZ" dirty="false"/>
          </a:p>
        </p:txBody>
      </p:sp>
      <p:sp>
        <p:nvSpPr>
          <p:cNvPr id="7" name="Nadpis 1">
            <a:extLst>
              <a:ext uri="{FF2B5EF4-FFF2-40B4-BE49-F238E27FC236}">
                <a16:creationId xmlns:a16="http://schemas.microsoft.com/office/drawing/2014/main" id="{68DFA2B2-0550-F228-84EF-9BB6D6C8AE90}"/>
              </a:ext>
            </a:extLst>
          </p:cNvPr>
          <p:cNvSpPr txBox="true">
            <a:spLocks/>
          </p:cNvSpPr>
          <p:nvPr/>
        </p:nvSpPr>
        <p:spPr>
          <a:xfrm>
            <a:off x="19879" y="7707"/>
            <a:ext cx="8982709" cy="1080000"/>
          </a:xfrm>
          <a:prstGeom prst="rect">
            <a:avLst/>
          </a:prstGeom>
        </p:spPr>
        <p:txBody>
          <a:bodyPr vert="horz" lIns="36000" tIns="0" rIns="36000" bIns="0" rtlCol="false" anchor="ctr" anchorCtr="false">
            <a:noAutofit/>
          </a:bodyPr>
          <a:lst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a:lstStyle>
          <a:p>
            <a:r>
              <a:rPr lang="pl-PL" dirty="false"/>
              <a:t>Proces hodnocení a výběru projektů</a:t>
            </a:r>
            <a:endParaRPr lang="cs-CZ" dirty="false"/>
          </a:p>
        </p:txBody>
      </p:sp>
    </p:spTree>
    <p:extLst>
      <p:ext uri="{BB962C8B-B14F-4D97-AF65-F5344CB8AC3E}">
        <p14:creationId xmlns:p14="http://schemas.microsoft.com/office/powerpoint/2010/main" val="86566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8" name="Zástupný symbol pro obsah 2"/>
          <p:cNvSpPr txBox="true">
            <a:spLocks/>
          </p:cNvSpPr>
          <p:nvPr/>
        </p:nvSpPr>
        <p:spPr>
          <a:xfrm>
            <a:off x="539552" y="1772816"/>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r>
              <a:rPr kumimoji="false" lang="cs-CZ" sz="2400" b="true" i="false" u="none" strike="noStrike" kern="1200" cap="none" spc="0" normalizeH="false" baseline="0" noProof="false" dirty="false">
                <a:ln>
                  <a:noFill/>
                </a:ln>
                <a:solidFill>
                  <a:srgbClr val="084A8B"/>
                </a:solidFill>
                <a:effectLst/>
                <a:uLnTx/>
                <a:uFillTx/>
                <a:latin typeface="Arial"/>
                <a:ea typeface="+mn-ea"/>
                <a:cs typeface="+mn-cs"/>
              </a:rPr>
              <a:t>Kritéria formálních náležitostí:</a:t>
            </a:r>
            <a:endParaRPr kumimoji="false" lang="cs-CZ" sz="2400" b="false" i="false" u="none" strike="noStrike" kern="1200" cap="none" spc="0" normalizeH="false" baseline="0" noProof="false" dirty="false">
              <a:ln>
                <a:noFill/>
              </a:ln>
              <a:solidFill>
                <a:srgbClr val="084A8B"/>
              </a:solidFill>
              <a:effectLst/>
              <a:uLnTx/>
              <a:uFillTx/>
              <a:latin typeface="Arial"/>
              <a:ea typeface="+mn-ea"/>
              <a:cs typeface="+mn-cs"/>
            </a:endParaRPr>
          </a:p>
          <a:p>
            <a:pPr marL="666000" marR="0" lvl="1" indent="-252000" algn="l" defTabSz="914400" rtl="false" eaLnBrk="true" fontAlgn="auto" latinLnBrk="false" hangingPunct="true">
              <a:lnSpc>
                <a:spcPts val="2400"/>
              </a:lnSpc>
              <a:spcBef>
                <a:spcPts val="300"/>
              </a:spcBef>
              <a:spcAft>
                <a:spcPts val="300"/>
              </a:spcAft>
              <a:buClr>
                <a:srgbClr val="5FBBF5"/>
              </a:buClr>
              <a:buSzPct val="80000"/>
              <a:buFont typeface="Wingdings" panose="05000000000000000000" pitchFamily="2" charset="2"/>
              <a:buChar char=""/>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úplnost a forma žádosti</a:t>
            </a:r>
          </a:p>
          <a:p>
            <a:pPr marL="666000" marR="0" lvl="1" indent="-252000" algn="l" defTabSz="914400" rtl="false" eaLnBrk="true" fontAlgn="auto" latinLnBrk="false" hangingPunct="true">
              <a:lnSpc>
                <a:spcPts val="2400"/>
              </a:lnSpc>
              <a:spcBef>
                <a:spcPts val="300"/>
              </a:spcBef>
              <a:spcAft>
                <a:spcPts val="300"/>
              </a:spcAft>
              <a:buClr>
                <a:srgbClr val="5FBBF5"/>
              </a:buClr>
              <a:buSzPct val="80000"/>
              <a:buFont typeface="Wingdings" panose="05000000000000000000" pitchFamily="2" charset="2"/>
              <a:buChar char=""/>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podpis žádosti</a:t>
            </a:r>
          </a:p>
          <a:p>
            <a:pPr marL="414000" marR="0" lvl="1" indent="0" algn="l" defTabSz="914400" rtl="false" eaLnBrk="true" fontAlgn="auto" latinLnBrk="false" hangingPunct="true">
              <a:lnSpc>
                <a:spcPts val="2400"/>
              </a:lnSpc>
              <a:spcBef>
                <a:spcPts val="300"/>
              </a:spcBef>
              <a:spcAft>
                <a:spcPts val="300"/>
              </a:spcAft>
              <a:buClr>
                <a:srgbClr val="5FBBF5"/>
              </a:buClr>
              <a:buSzPct val="80000"/>
              <a:buFont typeface="Wingdings" panose="05000000000000000000" pitchFamily="2" charset="2"/>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a:p>
            <a:pPr marL="414000" marR="0" lvl="1" indent="0" algn="l" defTabSz="914400" rtl="false" eaLnBrk="true" fontAlgn="auto" latinLnBrk="false" hangingPunct="true">
              <a:lnSpc>
                <a:spcPts val="2400"/>
              </a:lnSpc>
              <a:spcBef>
                <a:spcPts val="300"/>
              </a:spcBef>
              <a:spcAft>
                <a:spcPts val="300"/>
              </a:spcAft>
              <a:buClr>
                <a:srgbClr val="5FBBF5"/>
              </a:buClr>
              <a:buSzPct val="80000"/>
              <a:buFont typeface="Wingdings" panose="05000000000000000000" pitchFamily="2" charset="2"/>
              <a:buNone/>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V případě nedostatků bude žadatel vyzván k opravě prostřednictvím IS KP21+. </a:t>
            </a:r>
          </a:p>
        </p:txBody>
      </p:sp>
      <p:sp>
        <p:nvSpPr>
          <p:cNvPr id="7" name="Nadpis 1">
            <a:extLst>
              <a:ext uri="{FF2B5EF4-FFF2-40B4-BE49-F238E27FC236}">
                <a16:creationId xmlns:a16="http://schemas.microsoft.com/office/drawing/2014/main" id="{C92C15D7-D82C-8D72-471C-3A49D96F6AEC}"/>
              </a:ext>
            </a:extLst>
          </p:cNvPr>
          <p:cNvSpPr>
            <a:spLocks noGrp="true"/>
          </p:cNvSpPr>
          <p:nvPr>
            <p:ph type="title"/>
          </p:nvPr>
        </p:nvSpPr>
        <p:spPr>
          <a:xfrm>
            <a:off x="80645" y="0"/>
            <a:ext cx="8982709" cy="1080000"/>
          </a:xfrm>
        </p:spPr>
        <p:txBody>
          <a:bodyPr/>
          <a:lstStyle/>
          <a:p>
            <a:r>
              <a:rPr lang="pl-PL" dirty="false"/>
              <a:t>Proces hodnocení a výběru projektů</a:t>
            </a:r>
            <a:endParaRPr lang="cs-CZ" dirty="false"/>
          </a:p>
        </p:txBody>
      </p:sp>
    </p:spTree>
    <p:extLst>
      <p:ext uri="{BB962C8B-B14F-4D97-AF65-F5344CB8AC3E}">
        <p14:creationId xmlns:p14="http://schemas.microsoft.com/office/powerpoint/2010/main" val="343795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0D7468-F0CD-0130-598E-0E899D90B22F}"/>
              </a:ext>
            </a:extLst>
          </p:cNvPr>
          <p:cNvSpPr>
            <a:spLocks noGrp="true"/>
          </p:cNvSpPr>
          <p:nvPr>
            <p:ph type="title"/>
          </p:nvPr>
        </p:nvSpPr>
        <p:spPr/>
        <p:txBody>
          <a:bodyPr/>
          <a:lstStyle/>
          <a:p>
            <a:r>
              <a:rPr lang="pl-PL" dirty="false"/>
              <a:t>Proces hodnocení a výběru projektů</a:t>
            </a:r>
            <a:endParaRPr lang="cs-CZ" dirty="false"/>
          </a:p>
        </p:txBody>
      </p:sp>
      <p:sp>
        <p:nvSpPr>
          <p:cNvPr id="3" name="Zástupný obsah 2">
            <a:extLst>
              <a:ext uri="{FF2B5EF4-FFF2-40B4-BE49-F238E27FC236}">
                <a16:creationId xmlns:a16="http://schemas.microsoft.com/office/drawing/2014/main" id="{20850348-6649-81CE-513A-DFFAE1BE467D}"/>
              </a:ext>
            </a:extLst>
          </p:cNvPr>
          <p:cNvSpPr>
            <a:spLocks noGrp="true"/>
          </p:cNvSpPr>
          <p:nvPr>
            <p:ph idx="1"/>
          </p:nvPr>
        </p:nvSpPr>
        <p:spPr/>
        <p:txBody>
          <a:bodyPr/>
          <a:lstStyle/>
          <a:p>
            <a:pPr marL="0" indent="0">
              <a:buNone/>
            </a:pPr>
            <a:r>
              <a:rPr lang="cs-CZ" b="true" dirty="false"/>
              <a:t>Kritéria věcného hodnocení:</a:t>
            </a:r>
          </a:p>
          <a:p>
            <a:pPr lvl="1"/>
            <a:endParaRPr lang="cs-CZ" b="true" dirty="false"/>
          </a:p>
        </p:txBody>
      </p:sp>
      <p:sp>
        <p:nvSpPr>
          <p:cNvPr id="4" name="Zástupný symbol pro číslo snímku 3">
            <a:extLst>
              <a:ext uri="{FF2B5EF4-FFF2-40B4-BE49-F238E27FC236}">
                <a16:creationId xmlns:a16="http://schemas.microsoft.com/office/drawing/2014/main" id="{A756AB27-A9DE-CA09-1C4E-92793B0C0CBF}"/>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6" name="Obrázek 5">
            <a:extLst>
              <a:ext uri="{FF2B5EF4-FFF2-40B4-BE49-F238E27FC236}">
                <a16:creationId xmlns:a16="http://schemas.microsoft.com/office/drawing/2014/main" id="{84E0EBC1-8641-9F64-8810-99E65940000E}"/>
              </a:ext>
            </a:extLst>
          </p:cNvPr>
          <p:cNvPicPr>
            <a:picLocks noChangeAspect="true"/>
          </p:cNvPicPr>
          <p:nvPr/>
        </p:nvPicPr>
        <p:blipFill>
          <a:blip r:embed="rId2"/>
          <a:stretch>
            <a:fillRect/>
          </a:stretch>
        </p:blipFill>
        <p:spPr>
          <a:xfrm>
            <a:off x="329502" y="2348880"/>
            <a:ext cx="8666343" cy="3446294"/>
          </a:xfrm>
          <a:prstGeom prst="rect">
            <a:avLst/>
          </a:prstGeom>
        </p:spPr>
      </p:pic>
    </p:spTree>
    <p:extLst>
      <p:ext uri="{BB962C8B-B14F-4D97-AF65-F5344CB8AC3E}">
        <p14:creationId xmlns:p14="http://schemas.microsoft.com/office/powerpoint/2010/main" val="3327219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344816" cy="1440160"/>
          </a:xfrm>
        </p:spPr>
        <p:txBody>
          <a:bodyPr/>
          <a:lstStyle/>
          <a:p>
            <a:pPr algn="ctr"/>
            <a:r>
              <a:rPr lang="cs-CZ" dirty="false"/>
              <a:t>Jednotky a jednotkové náklady</a:t>
            </a:r>
            <a:endParaRPr lang="cs-CZ" sz="2800" b="false" dirty="false"/>
          </a:p>
        </p:txBody>
      </p:sp>
    </p:spTree>
    <p:extLst>
      <p:ext uri="{BB962C8B-B14F-4D97-AF65-F5344CB8AC3E}">
        <p14:creationId xmlns:p14="http://schemas.microsoft.com/office/powerpoint/2010/main" val="1009680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844824"/>
            <a:ext cx="7775968" cy="4320000"/>
          </a:xfrm>
        </p:spPr>
        <p:txBody>
          <a:bodyPr/>
          <a:lstStyle/>
          <a:p>
            <a:pPr marL="457200" indent="-457200">
              <a:spcBef>
                <a:spcPts val="0"/>
              </a:spcBef>
              <a:buFont typeface="+mj-lt"/>
              <a:buAutoNum type="arabicPeriod"/>
            </a:pPr>
            <a:r>
              <a:rPr lang="cs-CZ" dirty="false"/>
              <a:t>Představení výzvy</a:t>
            </a:r>
          </a:p>
          <a:p>
            <a:pPr marL="457200" indent="-457200">
              <a:spcBef>
                <a:spcPts val="0"/>
              </a:spcBef>
              <a:buFont typeface="+mj-lt"/>
              <a:buAutoNum type="arabicPeriod"/>
            </a:pPr>
            <a:r>
              <a:rPr lang="cs-CZ" dirty="false"/>
              <a:t>Hodnocení a výběr projektů</a:t>
            </a:r>
          </a:p>
          <a:p>
            <a:pPr marL="457200" indent="-457200">
              <a:spcBef>
                <a:spcPts val="0"/>
              </a:spcBef>
              <a:buFont typeface="+mj-lt"/>
              <a:buAutoNum type="arabicPeriod"/>
            </a:pPr>
            <a:r>
              <a:rPr lang="cs-CZ" dirty="false"/>
              <a:t>Jednotky a jednotkové náklady</a:t>
            </a:r>
            <a:endParaRPr lang="cs-CZ" sz="1800" dirty="false"/>
          </a:p>
          <a:p>
            <a:pPr marL="457200" indent="-457200">
              <a:spcBef>
                <a:spcPts val="0"/>
              </a:spcBef>
              <a:buFont typeface="+mj-lt"/>
              <a:buAutoNum type="arabicPeriod"/>
            </a:pPr>
            <a:r>
              <a:rPr lang="cs-CZ" dirty="false"/>
              <a:t>Parametry dětské skupiny</a:t>
            </a:r>
          </a:p>
          <a:p>
            <a:pPr marL="457200" indent="-457200">
              <a:spcBef>
                <a:spcPts val="0"/>
              </a:spcBef>
              <a:buFont typeface="+mj-lt"/>
              <a:buAutoNum type="arabicPeriod"/>
            </a:pPr>
            <a:r>
              <a:rPr lang="cs-CZ" dirty="false"/>
              <a:t>Finanční řízení projektu</a:t>
            </a:r>
          </a:p>
          <a:p>
            <a:pPr marL="457200" indent="-457200">
              <a:spcBef>
                <a:spcPts val="0"/>
              </a:spcBef>
              <a:buFont typeface="+mj-lt"/>
              <a:buAutoNum type="arabicPeriod"/>
            </a:pPr>
            <a:r>
              <a:rPr lang="cs-CZ" dirty="false"/>
              <a:t>Dokumenty</a:t>
            </a:r>
          </a:p>
          <a:p>
            <a:pPr marL="457200" indent="-457200">
              <a:spcBef>
                <a:spcPts val="0"/>
              </a:spcBef>
              <a:buFont typeface="+mj-lt"/>
              <a:buAutoNum type="arabicPeriod"/>
            </a:pPr>
            <a:r>
              <a:rPr lang="cs-CZ" dirty="false"/>
              <a:t>Informační systém ISKP21+</a:t>
            </a:r>
          </a:p>
          <a:p>
            <a:pPr marL="457200" indent="-457200">
              <a:spcBef>
                <a:spcPts val="0"/>
              </a:spcBef>
              <a:buFont typeface="+mj-lt"/>
              <a:buAutoNum type="arabicPeriod"/>
            </a:pPr>
            <a:r>
              <a:rPr lang="cs-CZ" dirty="false"/>
              <a:t>Dětské skupiny – legislativa a zápis do evidence poskytovatelů</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20</a:t>
            </a:fld>
            <a:endParaRPr lang="cs-CZ" dirty="false">
              <a:solidFill>
                <a:srgbClr val="084A8B"/>
              </a:solidFill>
            </a:endParaRPr>
          </a:p>
        </p:txBody>
      </p:sp>
      <p:sp>
        <p:nvSpPr>
          <p:cNvPr id="7" name="Obdélník 6"/>
          <p:cNvSpPr/>
          <p:nvPr/>
        </p:nvSpPr>
        <p:spPr>
          <a:xfrm>
            <a:off x="339997" y="1394173"/>
            <a:ext cx="8496944" cy="523220"/>
          </a:xfrm>
          <a:prstGeom prst="rect">
            <a:avLst/>
          </a:prstGeom>
        </p:spPr>
        <p:txBody>
          <a:bodyPr wrap="square">
            <a:spAutoFit/>
          </a:bodyPr>
          <a:lstStyle/>
          <a:p>
            <a:pPr algn="ctr"/>
            <a:r>
              <a:rPr lang="cs-CZ" sz="2800" b="true" dirty="false">
                <a:solidFill>
                  <a:srgbClr val="084A8B"/>
                </a:solidFill>
              </a:rPr>
              <a:t>Přehled jednotek na podporu zařízení péče o děti</a:t>
            </a:r>
          </a:p>
        </p:txBody>
      </p:sp>
      <p:graphicFrame>
        <p:nvGraphicFramePr>
          <p:cNvPr id="3" name="Tabulka 2">
            <a:extLst>
              <a:ext uri="{FF2B5EF4-FFF2-40B4-BE49-F238E27FC236}">
                <a16:creationId xmlns:a16="http://schemas.microsoft.com/office/drawing/2014/main" id="{9792A3C3-664A-FB7E-B366-39A021461B88}"/>
              </a:ext>
            </a:extLst>
          </p:cNvPr>
          <p:cNvGraphicFramePr>
            <a:graphicFrameLocks noGrp="true"/>
          </p:cNvGraphicFramePr>
          <p:nvPr>
            <p:extLst>
              <p:ext uri="{D42A27DB-BD31-4B8C-83A1-F6EECF244321}">
                <p14:modId xmlns:p14="http://schemas.microsoft.com/office/powerpoint/2010/main" val="1373863460"/>
              </p:ext>
            </p:extLst>
          </p:nvPr>
        </p:nvGraphicFramePr>
        <p:xfrm>
          <a:off x="413772" y="2156414"/>
          <a:ext cx="8316456" cy="4182519"/>
        </p:xfrm>
        <a:graphic>
          <a:graphicData uri="http://schemas.openxmlformats.org/drawingml/2006/table">
            <a:tbl>
              <a:tblPr>
                <a:tableStyleId>{616DA210-FB5B-4158-B5E0-FEB733F419BA}</a:tableStyleId>
              </a:tblPr>
              <a:tblGrid>
                <a:gridCol w="1493932">
                  <a:extLst>
                    <a:ext uri="{9D8B030D-6E8A-4147-A177-3AD203B41FA5}">
                      <a16:colId xmlns:a16="http://schemas.microsoft.com/office/drawing/2014/main" val="2199394949"/>
                    </a:ext>
                  </a:extLst>
                </a:gridCol>
                <a:gridCol w="2736304">
                  <a:extLst>
                    <a:ext uri="{9D8B030D-6E8A-4147-A177-3AD203B41FA5}">
                      <a16:colId xmlns:a16="http://schemas.microsoft.com/office/drawing/2014/main" val="3133172935"/>
                    </a:ext>
                  </a:extLst>
                </a:gridCol>
                <a:gridCol w="1944216">
                  <a:extLst>
                    <a:ext uri="{9D8B030D-6E8A-4147-A177-3AD203B41FA5}">
                      <a16:colId xmlns:a16="http://schemas.microsoft.com/office/drawing/2014/main" val="145030502"/>
                    </a:ext>
                  </a:extLst>
                </a:gridCol>
                <a:gridCol w="2142004">
                  <a:extLst>
                    <a:ext uri="{9D8B030D-6E8A-4147-A177-3AD203B41FA5}">
                      <a16:colId xmlns:a16="http://schemas.microsoft.com/office/drawing/2014/main" val="545861327"/>
                    </a:ext>
                  </a:extLst>
                </a:gridCol>
              </a:tblGrid>
              <a:tr h="523044">
                <a:tc>
                  <a:txBody>
                    <a:bodyPr/>
                    <a:lstStyle/>
                    <a:p>
                      <a:pPr algn="ctr" fontAlgn="ctr"/>
                      <a:r>
                        <a:rPr lang="cs-CZ" sz="1400" b="false" u="none" strike="noStrike" dirty="false">
                          <a:effectLst/>
                          <a:latin typeface="+mj-lt"/>
                        </a:rPr>
                        <a:t>Aktivita</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Název jednotky</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Cena jednotky (2025)</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Konstrukce jednotkového nákladu</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2321470611"/>
                  </a:ext>
                </a:extLst>
              </a:tr>
              <a:tr h="969326">
                <a:tc>
                  <a:txBody>
                    <a:bodyPr/>
                    <a:lstStyle/>
                    <a:p>
                      <a:pPr algn="ctr" fontAlgn="ctr"/>
                      <a:r>
                        <a:rPr lang="cs-CZ" sz="1400" b="false" u="none" strike="noStrike" dirty="false">
                          <a:effectLst/>
                          <a:latin typeface="+mj-lt"/>
                        </a:rPr>
                        <a:t>Vytvoření dětské skupiny</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Vytvořené místo v dětské skupině</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53 913,- Kč (bez DPH)</a:t>
                      </a:r>
                    </a:p>
                    <a:p>
                      <a:pPr algn="ctr" fontAlgn="ctr"/>
                      <a:r>
                        <a:rPr lang="cs-CZ" sz="1400" b="false" u="none" strike="noStrike" dirty="false">
                          <a:effectLst/>
                          <a:latin typeface="+mj-lt"/>
                        </a:rPr>
                        <a:t>Nebo</a:t>
                      </a:r>
                    </a:p>
                    <a:p>
                      <a:pPr algn="ctr" fontAlgn="ctr"/>
                      <a:r>
                        <a:rPr lang="cs-CZ" sz="1400" b="false" u="none" strike="noStrike" dirty="false">
                          <a:effectLst/>
                          <a:latin typeface="+mj-lt"/>
                        </a:rPr>
                        <a:t>63 752,- Kč (vč. DPH) </a:t>
                      </a:r>
                      <a:endParaRPr lang="cs-CZ" sz="1400" b="false" i="false" u="none" strike="noStrike" dirty="false">
                        <a:solidFill>
                          <a:srgbClr val="000000"/>
                        </a:solidFill>
                        <a:effectLst/>
                        <a:latin typeface="+mj-lt"/>
                      </a:endParaRPr>
                    </a:p>
                  </a:txBody>
                  <a:tcPr marL="0" marR="0" marT="0" marB="0" anchor="ctr"/>
                </a:tc>
                <a:tc>
                  <a:txBody>
                    <a:bodyPr/>
                    <a:lstStyle/>
                    <a:p>
                      <a:pPr marL="0" algn="ctr" defTabSz="914400" rtl="false" eaLnBrk="true" fontAlgn="ctr" latinLnBrk="false" hangingPunct="true"/>
                      <a:r>
                        <a:rPr lang="cs-CZ" sz="1400" b="false" u="none" strike="noStrike" kern="1200" dirty="false">
                          <a:solidFill>
                            <a:schemeClr val="tx1"/>
                          </a:solidFill>
                          <a:effectLst/>
                          <a:latin typeface="+mj-lt"/>
                          <a:ea typeface="+mn-ea"/>
                          <a:cs typeface="+mn-cs"/>
                        </a:rPr>
                        <a:t>Náklady na vytvoření jednoho místa v dětské skupině</a:t>
                      </a:r>
                    </a:p>
                  </a:txBody>
                  <a:tcPr marL="0" marR="0" marT="0" marB="0" anchor="ctr"/>
                </a:tc>
                <a:extLst>
                  <a:ext uri="{0D108BD9-81ED-4DB2-BD59-A6C34878D82A}">
                    <a16:rowId xmlns:a16="http://schemas.microsoft.com/office/drawing/2014/main" val="1868621625"/>
                  </a:ext>
                </a:extLst>
              </a:tr>
              <a:tr h="673580">
                <a:tc rowSpan="4">
                  <a:txBody>
                    <a:bodyPr/>
                    <a:lstStyle/>
                    <a:p>
                      <a:pPr algn="ctr" fontAlgn="ctr"/>
                      <a:r>
                        <a:rPr lang="cs-CZ" sz="1400" b="false" u="none" strike="noStrike" dirty="false">
                          <a:effectLst/>
                          <a:latin typeface="+mj-lt"/>
                        </a:rPr>
                        <a:t>Provoz dětské skupiny</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Obsazené místo v dětské skupině za půlden pro mladší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278,20 Kč </a:t>
                      </a:r>
                      <a:endParaRPr lang="cs-CZ" sz="1400" b="false" i="false" u="none" strike="noStrike" dirty="false">
                        <a:solidFill>
                          <a:srgbClr val="000000"/>
                        </a:solidFill>
                        <a:effectLst/>
                        <a:latin typeface="+mj-lt"/>
                      </a:endParaRPr>
                    </a:p>
                  </a:txBody>
                  <a:tcPr marL="0" marR="0" marT="0" marB="0" anchor="ctr"/>
                </a:tc>
                <a:tc rowSpan="4">
                  <a:txBody>
                    <a:bodyPr/>
                    <a:lstStyle/>
                    <a:p>
                      <a:pPr marL="0" algn="ctr" defTabSz="914400" rtl="false" eaLnBrk="true" fontAlgn="ctr" latinLnBrk="false" hangingPunct="true"/>
                      <a:r>
                        <a:rPr lang="cs-CZ" sz="1400" b="false" u="none" strike="noStrike" kern="1200" dirty="false">
                          <a:solidFill>
                            <a:schemeClr val="tx1"/>
                          </a:solidFill>
                          <a:effectLst/>
                          <a:latin typeface="+mj-lt"/>
                          <a:ea typeface="+mn-ea"/>
                          <a:cs typeface="+mn-cs"/>
                        </a:rPr>
                        <a:t>Příspěvek na půlden provozu obsazeného místa/na stravování na obsazeném místě</a:t>
                      </a:r>
                    </a:p>
                  </a:txBody>
                  <a:tcPr marL="0" marR="0" marT="0" marB="0" anchor="ctr"/>
                </a:tc>
                <a:extLst>
                  <a:ext uri="{0D108BD9-81ED-4DB2-BD59-A6C34878D82A}">
                    <a16:rowId xmlns:a16="http://schemas.microsoft.com/office/drawing/2014/main" val="1290998873"/>
                  </a:ext>
                </a:extLst>
              </a:tr>
              <a:tr h="673580">
                <a:tc vMerge="true">
                  <a:txBody>
                    <a:bodyPr/>
                    <a:lstStyle/>
                    <a:p>
                      <a:endParaRPr lang="cs-CZ"/>
                    </a:p>
                  </a:txBody>
                  <a:tcPr/>
                </a:tc>
                <a:tc>
                  <a:txBody>
                    <a:bodyPr/>
                    <a:lstStyle/>
                    <a:p>
                      <a:pPr algn="ctr" fontAlgn="ctr"/>
                      <a:r>
                        <a:rPr lang="cs-CZ" sz="1400" b="false" u="none" strike="noStrike" dirty="false">
                          <a:effectLst/>
                          <a:latin typeface="+mj-lt"/>
                        </a:rPr>
                        <a:t>Obsazené místo v dětské skupině za půlden pro starší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163,65 Kč </a:t>
                      </a:r>
                      <a:endParaRPr lang="cs-CZ" sz="1400" b="false" i="false" u="none" strike="noStrike" dirty="false">
                        <a:solidFill>
                          <a:srgbClr val="000000"/>
                        </a:solidFill>
                        <a:effectLst/>
                        <a:latin typeface="+mj-lt"/>
                      </a:endParaRPr>
                    </a:p>
                  </a:txBody>
                  <a:tcPr marL="0" marR="0" marT="0" marB="0" anchor="ctr"/>
                </a:tc>
                <a:tc vMerge="true">
                  <a:txBody>
                    <a:bodyPr/>
                    <a:lstStyle/>
                    <a:p>
                      <a:pPr algn="ctr" fontAlgn="ctr"/>
                      <a:r>
                        <a:rPr lang="cs-CZ" sz="1400" b="false" u="none" strike="noStrike" dirty="false">
                          <a:effectLst/>
                          <a:latin typeface="+mj-lt"/>
                        </a:rPr>
                        <a:t>                       149,24 Kč </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42301893"/>
                  </a:ext>
                </a:extLst>
              </a:tr>
              <a:tr h="510288">
                <a:tc vMerge="true">
                  <a:txBody>
                    <a:bodyPr/>
                    <a:lstStyle/>
                    <a:p>
                      <a:endParaRPr lang="cs-CZ"/>
                    </a:p>
                  </a:txBody>
                  <a:tcPr/>
                </a:tc>
                <a:tc>
                  <a:txBody>
                    <a:bodyPr/>
                    <a:lstStyle/>
                    <a:p>
                      <a:pPr algn="ctr" fontAlgn="ctr"/>
                      <a:r>
                        <a:rPr lang="cs-CZ" sz="1400" b="false" u="none" strike="noStrike" dirty="false">
                          <a:effectLst/>
                          <a:latin typeface="+mj-lt"/>
                        </a:rPr>
                        <a:t>Stravování v dětské skupině za půlden pro mladší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12,67 Kč </a:t>
                      </a:r>
                      <a:endParaRPr lang="cs-CZ" sz="1400" b="false" i="false" u="none" strike="noStrike" dirty="false">
                        <a:solidFill>
                          <a:srgbClr val="000000"/>
                        </a:solidFill>
                        <a:effectLst/>
                        <a:latin typeface="+mj-lt"/>
                      </a:endParaRPr>
                    </a:p>
                  </a:txBody>
                  <a:tcPr marL="0" marR="0" marT="0" marB="0" anchor="ctr"/>
                </a:tc>
                <a:tc vMerge="true">
                  <a:txBody>
                    <a:bodyPr/>
                    <a:lstStyle/>
                    <a:p>
                      <a:pPr algn="ctr" fontAlgn="ctr"/>
                      <a:r>
                        <a:rPr lang="cs-CZ" sz="1400" b="false" u="none" strike="noStrike" dirty="false">
                          <a:effectLst/>
                          <a:latin typeface="+mj-lt"/>
                        </a:rPr>
                        <a:t>                         11,77 Kč </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3173796332"/>
                  </a:ext>
                </a:extLst>
              </a:tr>
              <a:tr h="832701">
                <a:tc vMerge="true">
                  <a:txBody>
                    <a:bodyPr/>
                    <a:lstStyle/>
                    <a:p>
                      <a:endParaRPr lang="cs-CZ"/>
                    </a:p>
                  </a:txBody>
                  <a:tcPr/>
                </a:tc>
                <a:tc>
                  <a:txBody>
                    <a:bodyPr/>
                    <a:lstStyle/>
                    <a:p>
                      <a:pPr algn="ctr" fontAlgn="ctr"/>
                      <a:r>
                        <a:rPr lang="cs-CZ" sz="1400" b="false" u="none" strike="noStrike" dirty="false">
                          <a:effectLst/>
                          <a:latin typeface="+mj-lt"/>
                        </a:rPr>
                        <a:t>Stravování v dětské skupině za půlden pro starší děti</a:t>
                      </a:r>
                      <a:endParaRPr lang="cs-CZ" sz="1400" b="false" i="false" u="none" strike="noStrike" dirty="false">
                        <a:solidFill>
                          <a:srgbClr val="000000"/>
                        </a:solidFill>
                        <a:effectLst/>
                        <a:latin typeface="+mj-lt"/>
                      </a:endParaRPr>
                    </a:p>
                  </a:txBody>
                  <a:tcPr marL="0" marR="0" marT="0" marB="0" anchor="ctr"/>
                </a:tc>
                <a:tc>
                  <a:txBody>
                    <a:bodyPr/>
                    <a:lstStyle/>
                    <a:p>
                      <a:pPr algn="ctr" fontAlgn="ctr"/>
                      <a:r>
                        <a:rPr lang="cs-CZ" sz="1400" b="false" u="none" strike="noStrike" dirty="false">
                          <a:effectLst/>
                          <a:latin typeface="+mj-lt"/>
                        </a:rPr>
                        <a:t>                           7,45 Kč </a:t>
                      </a:r>
                      <a:endParaRPr lang="cs-CZ" sz="1400" b="false" i="false" u="none" strike="noStrike" dirty="false">
                        <a:solidFill>
                          <a:srgbClr val="000000"/>
                        </a:solidFill>
                        <a:effectLst/>
                        <a:latin typeface="+mj-lt"/>
                      </a:endParaRPr>
                    </a:p>
                  </a:txBody>
                  <a:tcPr marL="0" marR="0" marT="0" marB="0" anchor="ctr"/>
                </a:tc>
                <a:tc vMerge="true">
                  <a:txBody>
                    <a:bodyPr/>
                    <a:lstStyle/>
                    <a:p>
                      <a:pPr algn="ctr" fontAlgn="ctr"/>
                      <a:r>
                        <a:rPr lang="cs-CZ" sz="1400" b="false" u="none" strike="noStrike" dirty="false">
                          <a:effectLst/>
                          <a:latin typeface="+mj-lt"/>
                        </a:rPr>
                        <a:t>                           6,93 Kč </a:t>
                      </a:r>
                      <a:endParaRPr lang="cs-CZ" sz="1400" b="false" i="false" u="none" strike="noStrike" dirty="false">
                        <a:solidFill>
                          <a:srgbClr val="000000"/>
                        </a:solidFill>
                        <a:effectLst/>
                        <a:latin typeface="+mj-lt"/>
                      </a:endParaRPr>
                    </a:p>
                  </a:txBody>
                  <a:tcPr marL="0" marR="0" marT="0" marB="0" anchor="ctr"/>
                </a:tc>
                <a:extLst>
                  <a:ext uri="{0D108BD9-81ED-4DB2-BD59-A6C34878D82A}">
                    <a16:rowId xmlns:a16="http://schemas.microsoft.com/office/drawing/2014/main" val="3042810324"/>
                  </a:ext>
                </a:extLst>
              </a:tr>
            </a:tbl>
          </a:graphicData>
        </a:graphic>
      </p:graphicFrame>
    </p:spTree>
    <p:extLst>
      <p:ext uri="{BB962C8B-B14F-4D97-AF65-F5344CB8AC3E}">
        <p14:creationId xmlns:p14="http://schemas.microsoft.com/office/powerpoint/2010/main" val="2237443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179512" y="1504135"/>
            <a:ext cx="8659116" cy="4992393"/>
          </a:xfrm>
        </p:spPr>
        <p:txBody>
          <a:bodyPr/>
          <a:lstStyle/>
          <a:p>
            <a:pPr marL="0" indent="0" algn="ctr">
              <a:buNone/>
            </a:pPr>
            <a:r>
              <a:rPr lang="cs-CZ" sz="3200" b="true" dirty="false"/>
              <a:t>Vytvořené místo v zařízení péče o děti (DS)</a:t>
            </a:r>
          </a:p>
          <a:p>
            <a:pPr lvl="1" algn="just">
              <a:lnSpc>
                <a:spcPct val="100000"/>
              </a:lnSpc>
              <a:spcBef>
                <a:spcPts val="0"/>
              </a:spcBef>
              <a:buFont typeface="Courier New" panose="02070309020205020404" pitchFamily="49" charset="0"/>
              <a:buChar char="o"/>
            </a:pPr>
            <a:endParaRPr lang="cs-CZ" sz="2400" dirty="false"/>
          </a:p>
          <a:p>
            <a:pPr lvl="1" algn="just">
              <a:lnSpc>
                <a:spcPct val="100000"/>
              </a:lnSpc>
              <a:spcBef>
                <a:spcPts val="0"/>
              </a:spcBef>
              <a:buFont typeface="Courier New" panose="02070309020205020404" pitchFamily="49" charset="0"/>
              <a:buChar char="o"/>
            </a:pPr>
            <a:r>
              <a:rPr lang="cs-CZ" sz="2400" dirty="false"/>
              <a:t>podpora vzniku nové dětské skupiny dle zákona č. 247/2014 Sb., </a:t>
            </a:r>
            <a:r>
              <a:rPr lang="cs-CZ" sz="2400" b="true" dirty="false"/>
              <a:t>nikoli </a:t>
            </a:r>
            <a:r>
              <a:rPr lang="cs-CZ" sz="2400" dirty="false"/>
              <a:t>na rozšíření kapacity již existující dětské skupiny nebo na transformaci (přeměnu) existujícího zařízení péče o děti na dětskou skupinu dle zákona č. 247/2014 Sb.</a:t>
            </a:r>
          </a:p>
          <a:p>
            <a:pPr lvl="1" algn="just">
              <a:lnSpc>
                <a:spcPct val="100000"/>
              </a:lnSpc>
              <a:spcBef>
                <a:spcPts val="0"/>
              </a:spcBef>
              <a:buFont typeface="Courier New" panose="02070309020205020404" pitchFamily="49" charset="0"/>
              <a:buChar char="o"/>
            </a:pPr>
            <a:r>
              <a:rPr lang="cs-CZ" sz="2400" dirty="false"/>
              <a:t>Délka 1 – 12 měsíců</a:t>
            </a:r>
          </a:p>
          <a:p>
            <a:pPr lvl="1" algn="just">
              <a:lnSpc>
                <a:spcPct val="100000"/>
              </a:lnSpc>
              <a:spcBef>
                <a:spcPts val="0"/>
              </a:spcBef>
              <a:buFont typeface="Courier New" panose="02070309020205020404" pitchFamily="49" charset="0"/>
              <a:buChar char="o"/>
            </a:pPr>
            <a:r>
              <a:rPr lang="cs-CZ" sz="2400" dirty="false"/>
              <a:t>vytvořená místa tvoří kapacitu dětské skupiny </a:t>
            </a:r>
          </a:p>
          <a:p>
            <a:pPr marL="0" indent="0">
              <a:lnSpc>
                <a:spcPct val="100000"/>
              </a:lnSpc>
              <a:spcBef>
                <a:spcPts val="0"/>
              </a:spcBef>
              <a:buNone/>
            </a:pPr>
            <a:endParaRPr lang="cs-CZ" dirty="false"/>
          </a:p>
          <a:p>
            <a:r>
              <a:rPr lang="cs-CZ" b="true" dirty="false"/>
              <a:t>Na tuto fázi projektu jsou navázány jednotky:</a:t>
            </a:r>
          </a:p>
          <a:p>
            <a:pPr lvl="1">
              <a:lnSpc>
                <a:spcPct val="100000"/>
              </a:lnSpc>
              <a:spcBef>
                <a:spcPts val="0"/>
              </a:spcBef>
              <a:buFont typeface="Courier New" panose="02070309020205020404" pitchFamily="49" charset="0"/>
              <a:buChar char="o"/>
            </a:pPr>
            <a:r>
              <a:rPr lang="cs-CZ" sz="2400" dirty="false"/>
              <a:t>„Vytvořené místo v dětské skupině“</a:t>
            </a:r>
          </a:p>
          <a:p>
            <a:pPr marL="414000" lvl="1" indent="0">
              <a:lnSpc>
                <a:spcPct val="100000"/>
              </a:lnSpc>
              <a:spcBef>
                <a:spcPts val="0"/>
              </a:spcBef>
              <a:buNone/>
            </a:pPr>
            <a:br>
              <a:rPr lang="cs-CZ" sz="2400" dirty="false"/>
            </a:br>
            <a:endParaRPr lang="cs-CZ" sz="2400" dirty="false"/>
          </a:p>
          <a:p>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21</a:t>
            </a:fld>
            <a:endParaRPr lang="cs-CZ" dirty="false">
              <a:solidFill>
                <a:srgbClr val="084A8B"/>
              </a:solidFill>
            </a:endParaRPr>
          </a:p>
        </p:txBody>
      </p:sp>
      <p:pic>
        <p:nvPicPr>
          <p:cNvPr id="5" name="Grafický objekt 4" descr="Renovace (dům s ohňostrojem) se souvislou výplní">
            <a:extLst>
              <a:ext uri="{FF2B5EF4-FFF2-40B4-BE49-F238E27FC236}">
                <a16:creationId xmlns:a16="http://schemas.microsoft.com/office/drawing/2014/main" id="{89068697-AE07-C751-AB36-EE3A1FF77354}"/>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98591" y="4530409"/>
            <a:ext cx="1265897" cy="1265897"/>
          </a:xfrm>
          <a:prstGeom prst="rect">
            <a:avLst/>
          </a:prstGeom>
        </p:spPr>
      </p:pic>
    </p:spTree>
    <p:extLst>
      <p:ext uri="{BB962C8B-B14F-4D97-AF65-F5344CB8AC3E}">
        <p14:creationId xmlns:p14="http://schemas.microsoft.com/office/powerpoint/2010/main" val="2691906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539552" y="1340768"/>
            <a:ext cx="8208912" cy="5184576"/>
          </a:xfrm>
        </p:spPr>
        <p:txBody>
          <a:bodyPr>
            <a:normAutofit/>
          </a:bodyPr>
          <a:lstStyle/>
          <a:p>
            <a:pPr marL="0" indent="0">
              <a:buNone/>
            </a:pPr>
            <a:r>
              <a:rPr lang="cs-CZ" b="true" dirty="false"/>
              <a:t>V jednotce je zahrnut příspěvek na:</a:t>
            </a:r>
          </a:p>
          <a:p>
            <a:pPr lvl="1">
              <a:lnSpc>
                <a:spcPct val="100000"/>
              </a:lnSpc>
              <a:spcBef>
                <a:spcPts val="0"/>
              </a:spcBef>
              <a:buFont typeface="Courier New" panose="02070309020205020404" pitchFamily="49" charset="0"/>
              <a:buChar char="o"/>
            </a:pPr>
            <a:r>
              <a:rPr lang="cs-CZ" sz="1600" dirty="false"/>
              <a:t>pořízení vybavení, herních a didaktických potřeb</a:t>
            </a:r>
          </a:p>
          <a:p>
            <a:pPr lvl="1">
              <a:lnSpc>
                <a:spcPct val="100000"/>
              </a:lnSpc>
              <a:spcBef>
                <a:spcPts val="0"/>
              </a:spcBef>
              <a:buFont typeface="Courier New" panose="02070309020205020404" pitchFamily="49" charset="0"/>
              <a:buChar char="o"/>
            </a:pPr>
            <a:r>
              <a:rPr lang="cs-CZ" sz="1600" dirty="false"/>
              <a:t>příprava provozu (energie, reklama, nájem apod.)</a:t>
            </a:r>
          </a:p>
          <a:p>
            <a:pPr lvl="1">
              <a:lnSpc>
                <a:spcPct val="100000"/>
              </a:lnSpc>
              <a:spcBef>
                <a:spcPts val="0"/>
              </a:spcBef>
              <a:buFont typeface="Courier New" panose="02070309020205020404" pitchFamily="49" charset="0"/>
              <a:buChar char="o"/>
            </a:pPr>
            <a:r>
              <a:rPr lang="cs-CZ" sz="1600" dirty="false"/>
              <a:t>pořízení prostředků požárně bezpečnostního řešení</a:t>
            </a:r>
          </a:p>
          <a:p>
            <a:pPr lvl="1">
              <a:lnSpc>
                <a:spcPct val="100000"/>
              </a:lnSpc>
              <a:spcBef>
                <a:spcPts val="0"/>
              </a:spcBef>
              <a:buFont typeface="Courier New" panose="02070309020205020404" pitchFamily="49" charset="0"/>
              <a:buChar char="o"/>
            </a:pPr>
            <a:r>
              <a:rPr lang="cs-CZ" sz="1600" dirty="false"/>
              <a:t>řízení projektové fáze zaměřené na vybudování dětské skupiny</a:t>
            </a:r>
          </a:p>
          <a:p>
            <a:pPr lvl="1">
              <a:lnSpc>
                <a:spcPct val="100000"/>
              </a:lnSpc>
              <a:spcBef>
                <a:spcPts val="0"/>
              </a:spcBef>
              <a:buFont typeface="Courier New" panose="02070309020205020404" pitchFamily="49" charset="0"/>
              <a:buChar char="o"/>
            </a:pPr>
            <a:endParaRPr lang="cs-CZ" dirty="false"/>
          </a:p>
          <a:p>
            <a:pPr marL="0" indent="0">
              <a:buNone/>
            </a:pPr>
            <a:r>
              <a:rPr lang="cs-CZ" dirty="false">
                <a:solidFill>
                  <a:srgbClr val="FF0000"/>
                </a:solidFill>
              </a:rPr>
              <a:t>Po skončení fáze vybudování je ověřován:</a:t>
            </a:r>
          </a:p>
          <a:p>
            <a:pPr lvl="1">
              <a:lnSpc>
                <a:spcPct val="100000"/>
              </a:lnSpc>
              <a:spcBef>
                <a:spcPts val="0"/>
              </a:spcBef>
              <a:buFont typeface="Courier New" panose="02070309020205020404" pitchFamily="49" charset="0"/>
              <a:buChar char="o"/>
            </a:pPr>
            <a:r>
              <a:rPr lang="cs-CZ" sz="1800" b="true" dirty="false"/>
              <a:t>zápis do evidence poskytovatelů služby péče o dítě </a:t>
            </a:r>
            <a:r>
              <a:rPr lang="cs-CZ" sz="1800" dirty="false"/>
              <a:t>v dětské skupině dle zákona č. 247/2014 Sb., o poskytování služby péče o děti v dětské skupině</a:t>
            </a:r>
          </a:p>
          <a:p>
            <a:pPr>
              <a:lnSpc>
                <a:spcPct val="100000"/>
              </a:lnSpc>
              <a:spcBef>
                <a:spcPts val="0"/>
              </a:spcBef>
              <a:buFont typeface="Courier New" panose="02070309020205020404" pitchFamily="49" charset="0"/>
              <a:buChar char="o"/>
            </a:pPr>
            <a:endParaRPr lang="cs-CZ" sz="1600" dirty="false"/>
          </a:p>
          <a:p>
            <a:pPr marL="0" indent="0">
              <a:lnSpc>
                <a:spcPct val="100000"/>
              </a:lnSpc>
              <a:spcBef>
                <a:spcPts val="0"/>
              </a:spcBef>
              <a:buNone/>
            </a:pPr>
            <a:r>
              <a:rPr lang="cs-CZ" sz="1800" dirty="false"/>
              <a:t>Pro každé místo musí existovat </a:t>
            </a:r>
            <a:r>
              <a:rPr lang="cs-CZ" sz="1800" dirty="false">
                <a:solidFill>
                  <a:schemeClr val="accent3">
                    <a:lumMod val="50000"/>
                  </a:schemeClr>
                </a:solidFill>
              </a:rPr>
              <a:t>židle, prostor pro práci u stolu, postel/lehátko</a:t>
            </a:r>
            <a:r>
              <a:rPr lang="cs-CZ" sz="1800" dirty="false"/>
              <a:t>.</a:t>
            </a:r>
          </a:p>
          <a:p>
            <a:pPr marL="0" indent="0">
              <a:lnSpc>
                <a:spcPct val="100000"/>
              </a:lnSpc>
              <a:spcBef>
                <a:spcPts val="0"/>
              </a:spcBef>
              <a:buNone/>
            </a:pPr>
            <a:r>
              <a:rPr lang="cs-CZ" sz="1800" dirty="false"/>
              <a:t>Kapacita uvedená v žádosti by měla odpovídat kapacitě uvedené v evidenci dětských skupin.</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22</a:t>
            </a:fld>
            <a:endParaRPr lang="cs-CZ" dirty="false">
              <a:solidFill>
                <a:srgbClr val="084A8B"/>
              </a:solidFill>
            </a:endParaRPr>
          </a:p>
        </p:txBody>
      </p:sp>
    </p:spTree>
    <p:extLst>
      <p:ext uri="{BB962C8B-B14F-4D97-AF65-F5344CB8AC3E}">
        <p14:creationId xmlns:p14="http://schemas.microsoft.com/office/powerpoint/2010/main" val="1622809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539552" y="1340768"/>
            <a:ext cx="8208912" cy="5184576"/>
          </a:xfrm>
        </p:spPr>
        <p:txBody>
          <a:bodyPr>
            <a:normAutofit fontScale="92500"/>
          </a:bodyPr>
          <a:lstStyle/>
          <a:p>
            <a:r>
              <a:rPr lang="cs-CZ" dirty="false"/>
              <a:t>Obecně platí, že tentýž žadatel může získat podporu z OPZ+ </a:t>
            </a:r>
            <a:r>
              <a:rPr lang="cs-CZ" b="true" dirty="false"/>
              <a:t>pouze jednou </a:t>
            </a:r>
            <a:r>
              <a:rPr lang="cs-CZ" dirty="false"/>
              <a:t>na vytvoření nové dětské skupiny ve shodných prostorách.</a:t>
            </a:r>
          </a:p>
          <a:p>
            <a:r>
              <a:rPr lang="cs-CZ" dirty="false"/>
              <a:t>Z OPZ+ není možné podpořit vytvoření nové dětské skupiny v prostorách, ve kterých bylo </a:t>
            </a:r>
            <a:r>
              <a:rPr lang="cs-CZ" b="true" dirty="false"/>
              <a:t>v posledních 6 měsících před podáním žádosti o podporu provozováno jiné zařízení péče o děti </a:t>
            </a:r>
            <a:r>
              <a:rPr lang="cs-CZ" dirty="false"/>
              <a:t>bez ohledu na subjekt provozovatele.</a:t>
            </a:r>
          </a:p>
          <a:p>
            <a:r>
              <a:rPr lang="cs-CZ" dirty="false"/>
              <a:t>Z OPZ+ není možné podpořit vytvoření nové dětské skupiny v prostorách, ve kterých bylo </a:t>
            </a:r>
            <a:r>
              <a:rPr lang="cs-CZ" b="true" dirty="false"/>
              <a:t>v posledních 12 měsících před podáním žádosti o podporu provozováno jiné zařízení péče o děti, </a:t>
            </a:r>
            <a:r>
              <a:rPr lang="cs-CZ" dirty="false"/>
              <a:t>jestliže bylo jeho vytvoření podpořeno z Operačního programu Zaměstnanost nebo z OPZ+, (ledaže jde o jiné prostory a zvýšení celkové kapacity na dané adrese)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23</a:t>
            </a:fld>
            <a:endParaRPr lang="cs-CZ" dirty="false">
              <a:solidFill>
                <a:srgbClr val="084A8B"/>
              </a:solidFill>
            </a:endParaRPr>
          </a:p>
        </p:txBody>
      </p:sp>
    </p:spTree>
    <p:extLst>
      <p:ext uri="{BB962C8B-B14F-4D97-AF65-F5344CB8AC3E}">
        <p14:creationId xmlns:p14="http://schemas.microsoft.com/office/powerpoint/2010/main" val="2275538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539552" y="1628800"/>
            <a:ext cx="7919984" cy="4887200"/>
          </a:xfrm>
        </p:spPr>
        <p:txBody>
          <a:bodyPr/>
          <a:lstStyle/>
          <a:p>
            <a:pPr marL="0" lvl="2" indent="0" algn="ctr">
              <a:lnSpc>
                <a:spcPts val="2880"/>
              </a:lnSpc>
              <a:spcBef>
                <a:spcPts val="600"/>
              </a:spcBef>
              <a:spcAft>
                <a:spcPts val="600"/>
              </a:spcAft>
              <a:buSzPct val="100000"/>
              <a:buNone/>
            </a:pPr>
            <a:r>
              <a:rPr lang="cs-CZ" sz="3200" b="true" dirty="false"/>
              <a:t>Provoz dětské skupiny</a:t>
            </a:r>
          </a:p>
          <a:p>
            <a:pPr marL="936000" lvl="4" indent="-432000">
              <a:lnSpc>
                <a:spcPct val="100000"/>
              </a:lnSpc>
              <a:spcBef>
                <a:spcPts val="0"/>
              </a:spcBef>
              <a:spcAft>
                <a:spcPts val="600"/>
              </a:spcAft>
              <a:buSzPct val="100000"/>
              <a:buFont typeface="Courier New" panose="02070309020205020404" pitchFamily="49" charset="0"/>
              <a:buChar char="o"/>
            </a:pPr>
            <a:endParaRPr lang="cs-CZ" sz="1800" dirty="false"/>
          </a:p>
          <a:p>
            <a:pPr marL="504000" lvl="4" indent="0">
              <a:lnSpc>
                <a:spcPct val="100000"/>
              </a:lnSpc>
              <a:spcBef>
                <a:spcPts val="0"/>
              </a:spcBef>
              <a:spcAft>
                <a:spcPts val="600"/>
              </a:spcAft>
              <a:buSzPct val="100000"/>
              <a:buNone/>
            </a:pPr>
            <a:endParaRPr lang="cs-CZ" sz="1800" dirty="false"/>
          </a:p>
          <a:p>
            <a:pPr marL="504000" lvl="4" indent="0">
              <a:lnSpc>
                <a:spcPct val="100000"/>
              </a:lnSpc>
              <a:spcBef>
                <a:spcPts val="0"/>
              </a:spcBef>
              <a:spcAft>
                <a:spcPts val="600"/>
              </a:spcAft>
              <a:buSzPct val="100000"/>
              <a:buNone/>
            </a:pPr>
            <a:endParaRPr lang="cs-CZ" sz="1800" dirty="false"/>
          </a:p>
          <a:p>
            <a:pPr marL="504000" lvl="4" indent="0" algn="ctr">
              <a:lnSpc>
                <a:spcPct val="100000"/>
              </a:lnSpc>
              <a:spcBef>
                <a:spcPts val="0"/>
              </a:spcBef>
              <a:spcAft>
                <a:spcPts val="600"/>
              </a:spcAft>
              <a:buSzPct val="100000"/>
              <a:buNone/>
            </a:pPr>
            <a:r>
              <a:rPr lang="cs-CZ" sz="1800" dirty="false"/>
              <a:t>U výzvy č. 080 je délka aktivity “Provoz dětské skupiny“ je stanovena </a:t>
            </a:r>
            <a:r>
              <a:rPr lang="cs-CZ" sz="1800" b="true" dirty="false"/>
              <a:t>vždy na 12 měsíců.</a:t>
            </a:r>
            <a:endParaRPr lang="cs-CZ" sz="1800" dirty="false"/>
          </a:p>
          <a:p>
            <a:pPr marL="504000" lvl="4" indent="0">
              <a:lnSpc>
                <a:spcPct val="100000"/>
              </a:lnSpc>
              <a:spcBef>
                <a:spcPts val="0"/>
              </a:spcBef>
              <a:spcAft>
                <a:spcPts val="600"/>
              </a:spcAft>
              <a:buSzPct val="100000"/>
              <a:buNone/>
            </a:pPr>
            <a:endParaRPr lang="cs-CZ" sz="18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24</a:t>
            </a:fld>
            <a:endParaRPr lang="cs-CZ" dirty="false">
              <a:solidFill>
                <a:srgbClr val="084A8B"/>
              </a:solidFill>
            </a:endParaRPr>
          </a:p>
        </p:txBody>
      </p:sp>
      <p:pic>
        <p:nvPicPr>
          <p:cNvPr id="5" name="Grafický objekt 4" descr="Děti se souvislou výplní">
            <a:extLst>
              <a:ext uri="{FF2B5EF4-FFF2-40B4-BE49-F238E27FC236}">
                <a16:creationId xmlns:a16="http://schemas.microsoft.com/office/drawing/2014/main" id="{B229594F-B18A-831A-612E-B30F156FC332}"/>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97620" y="4139101"/>
            <a:ext cx="1558626" cy="1558626"/>
          </a:xfrm>
          <a:prstGeom prst="rect">
            <a:avLst/>
          </a:prstGeom>
        </p:spPr>
      </p:pic>
      <p:pic>
        <p:nvPicPr>
          <p:cNvPr id="6" name="Grafický objekt 5" descr="Otáčecí kalendář se souvislou výplní">
            <a:extLst>
              <a:ext uri="{FF2B5EF4-FFF2-40B4-BE49-F238E27FC236}">
                <a16:creationId xmlns:a16="http://schemas.microsoft.com/office/drawing/2014/main" id="{442FEC8A-BE49-86A8-D13E-AED6980BF253}"/>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13789" y="4360574"/>
            <a:ext cx="1115680" cy="1115680"/>
          </a:xfrm>
          <a:prstGeom prst="rect">
            <a:avLst/>
          </a:prstGeom>
        </p:spPr>
      </p:pic>
      <p:sp>
        <p:nvSpPr>
          <p:cNvPr id="7" name="TextovéPole 6">
            <a:extLst>
              <a:ext uri="{FF2B5EF4-FFF2-40B4-BE49-F238E27FC236}">
                <a16:creationId xmlns:a16="http://schemas.microsoft.com/office/drawing/2014/main" id="{018A4CC7-8AE5-57DE-37BB-3504F7C47143}"/>
              </a:ext>
            </a:extLst>
          </p:cNvPr>
          <p:cNvSpPr txBox="true"/>
          <p:nvPr/>
        </p:nvSpPr>
        <p:spPr>
          <a:xfrm>
            <a:off x="3598706" y="4863990"/>
            <a:ext cx="613997" cy="400110"/>
          </a:xfrm>
          <a:prstGeom prst="rect">
            <a:avLst/>
          </a:prstGeom>
          <a:noFill/>
        </p:spPr>
        <p:txBody>
          <a:bodyPr wrap="square" rtlCol="false">
            <a:spAutoFit/>
          </a:bodyPr>
          <a:lstStyle/>
          <a:p>
            <a:r>
              <a:rPr lang="cs-CZ" sz="2000" b="true" dirty="false">
                <a:latin typeface="Arial Nova" panose="020B0504020202020204" pitchFamily="34" charset="0"/>
              </a:rPr>
              <a:t>1 r</a:t>
            </a:r>
          </a:p>
        </p:txBody>
      </p:sp>
    </p:spTree>
    <p:extLst>
      <p:ext uri="{BB962C8B-B14F-4D97-AF65-F5344CB8AC3E}">
        <p14:creationId xmlns:p14="http://schemas.microsoft.com/office/powerpoint/2010/main" val="420022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467992" y="1241716"/>
            <a:ext cx="8208016" cy="5112568"/>
          </a:xfrm>
        </p:spPr>
        <p:txBody>
          <a:bodyPr/>
          <a:lstStyle/>
          <a:p>
            <a:pPr marL="0" indent="0">
              <a:buNone/>
            </a:pPr>
            <a:r>
              <a:rPr lang="cs-CZ" sz="2000" b="true" dirty="false"/>
              <a:t>Obsazené místo v dětské skupině za půlden pro mladší/starší děti</a:t>
            </a:r>
            <a:endParaRPr lang="cs-CZ" sz="2000" dirty="false"/>
          </a:p>
          <a:p>
            <a:pPr marL="0" indent="0">
              <a:buNone/>
            </a:pPr>
            <a:r>
              <a:rPr lang="cs-CZ" sz="1600" dirty="false"/>
              <a:t>Z hlediska věku dítěte, které obsazuje kapacitní místo, se rozlišují jednotky:</a:t>
            </a:r>
          </a:p>
          <a:p>
            <a:pPr marL="0" indent="0">
              <a:buNone/>
            </a:pPr>
            <a:r>
              <a:rPr lang="cs-CZ" sz="1600" dirty="false"/>
              <a:t>• </a:t>
            </a:r>
            <a:r>
              <a:rPr lang="cs-CZ" sz="1600" b="true" dirty="false"/>
              <a:t>Obsazené místo v dětské skupině za půlden pro mladší děti </a:t>
            </a:r>
            <a:r>
              <a:rPr lang="cs-CZ" sz="1600" dirty="false"/>
              <a:t>– určená pro děti ve věku od 6 měsíců do 31. srpna po dosažení 3. roku věku a </a:t>
            </a:r>
          </a:p>
          <a:p>
            <a:pPr marL="0" indent="0">
              <a:buNone/>
            </a:pPr>
            <a:r>
              <a:rPr lang="cs-CZ" sz="1600" dirty="false"/>
              <a:t>• </a:t>
            </a:r>
            <a:r>
              <a:rPr lang="cs-CZ" sz="1600" b="true" dirty="false"/>
              <a:t>Obsazené místo v dětské skupině za půlden pro starší děti </a:t>
            </a:r>
            <a:r>
              <a:rPr lang="cs-CZ" sz="1600" dirty="false"/>
              <a:t>– relevantní pro děti ve věku od 1. září po dosažení 3. roku věku do zahájení povinné školní docházky.</a:t>
            </a:r>
          </a:p>
          <a:p>
            <a:r>
              <a:rPr lang="cs-CZ" sz="1600" dirty="false"/>
              <a:t>Pro účel vykazování je půlden obsazeného kapacitního místa stanoven jako alespoň </a:t>
            </a:r>
            <a:r>
              <a:rPr lang="cs-CZ" sz="1600" b="true" dirty="false"/>
              <a:t>3 souvislé hodiny</a:t>
            </a:r>
            <a:r>
              <a:rPr lang="cs-CZ" sz="1600" dirty="false"/>
              <a:t> během provozního dne. V případě, že je kapacitní místo obsazeno </a:t>
            </a:r>
            <a:r>
              <a:rPr lang="cs-CZ" sz="1600" b="true" dirty="false"/>
              <a:t>alespoň 5 hodin </a:t>
            </a:r>
            <a:r>
              <a:rPr lang="cs-CZ" sz="1600" dirty="false"/>
              <a:t>během provozního dne (přičemž další hodiny po prvních třech již nemusí být souvislé), jsou dosaženy dva půldny.</a:t>
            </a:r>
          </a:p>
          <a:p>
            <a:pPr marL="432000" lvl="1" indent="-432000">
              <a:lnSpc>
                <a:spcPts val="2880"/>
              </a:lnSpc>
              <a:spcBef>
                <a:spcPts val="600"/>
              </a:spcBef>
              <a:spcAft>
                <a:spcPts val="600"/>
              </a:spcAft>
              <a:buSzPct val="100000"/>
              <a:buFont typeface="Wingdings" panose="05000000000000000000" pitchFamily="2" charset="2"/>
              <a:buChar char=""/>
            </a:pPr>
            <a:r>
              <a:rPr lang="cs-CZ" sz="1600" dirty="false"/>
              <a:t>Zákonná povinnost zajistit poskytování služby péče o dítě v dětské skupině v rozsahu nejméně 8 hodin během provozního dne platí (jednotky –5 hodin, provoz 8 hodin)</a:t>
            </a:r>
          </a:p>
          <a:p>
            <a:pPr marL="0" indent="0">
              <a:buNone/>
            </a:pPr>
            <a:endParaRPr lang="cs-CZ" sz="1600" dirty="false"/>
          </a:p>
          <a:p>
            <a:pPr marL="0" indent="0">
              <a:buNone/>
            </a:pPr>
            <a:endParaRPr lang="cs-CZ" sz="16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25</a:t>
            </a:fld>
            <a:endParaRPr lang="cs-CZ" dirty="false">
              <a:solidFill>
                <a:srgbClr val="084A8B"/>
              </a:solidFill>
            </a:endParaRPr>
          </a:p>
        </p:txBody>
      </p:sp>
      <p:pic>
        <p:nvPicPr>
          <p:cNvPr id="5" name="Grafický objekt 4" descr="Děti se souvislou výplní">
            <a:extLst>
              <a:ext uri="{FF2B5EF4-FFF2-40B4-BE49-F238E27FC236}">
                <a16:creationId xmlns:a16="http://schemas.microsoft.com/office/drawing/2014/main" id="{C27CDD30-943B-7906-3894-35BACCE354DB}"/>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8054" y="1241716"/>
            <a:ext cx="794460" cy="794460"/>
          </a:xfrm>
          <a:prstGeom prst="rect">
            <a:avLst/>
          </a:prstGeom>
        </p:spPr>
      </p:pic>
    </p:spTree>
    <p:extLst>
      <p:ext uri="{BB962C8B-B14F-4D97-AF65-F5344CB8AC3E}">
        <p14:creationId xmlns:p14="http://schemas.microsoft.com/office/powerpoint/2010/main" val="1855508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467992" y="1241716"/>
            <a:ext cx="8208016" cy="5112568"/>
          </a:xfrm>
        </p:spPr>
        <p:txBody>
          <a:bodyPr/>
          <a:lstStyle/>
          <a:p>
            <a:pPr marL="0" indent="0">
              <a:buNone/>
            </a:pPr>
            <a:r>
              <a:rPr lang="cs-CZ" b="true" dirty="false"/>
              <a:t>Obsazené místo v dětské skupině za půlden pro mladší/starší děti</a:t>
            </a:r>
            <a:endParaRPr lang="cs-CZ" dirty="false"/>
          </a:p>
          <a:p>
            <a:r>
              <a:rPr lang="cs-CZ" sz="1800" b="true" dirty="false"/>
              <a:t>prokazuje se na základě údajů ze smlouvy o (pravidelné) péči</a:t>
            </a:r>
            <a:r>
              <a:rPr lang="cs-CZ" sz="1800" dirty="false"/>
              <a:t> uzavřené mezi poskytovatelem a rodičem dítěte. Dítě obsazuje kapacitní místo v konkrétní dny a časové rozmezí uvedené ve smlouvě o péči i po dobu své nepřítomnosti. Celkový počet zapsaných dětí se smlouvou o péči s uvedenými dny a dobou obsazení nemůže být vyšší než kapacita.</a:t>
            </a:r>
          </a:p>
          <a:p>
            <a:r>
              <a:rPr lang="cs-CZ" sz="1800" dirty="false"/>
              <a:t>Závazný vzor smlouvy mezi poskytovatelem a rodičem je uložen na stránkách </a:t>
            </a:r>
            <a:r>
              <a:rPr lang="cs-CZ" sz="1800" dirty="false">
                <a:hlinkClick r:id="rId3"/>
              </a:rPr>
              <a:t>www.esfcr.cz</a:t>
            </a:r>
            <a:r>
              <a:rPr lang="cs-CZ" sz="1800" dirty="false"/>
              <a:t> pod výzvou 080.</a:t>
            </a:r>
          </a:p>
          <a:p>
            <a:r>
              <a:rPr lang="cs-CZ" sz="1800" dirty="false"/>
              <a:t>Pokud ve smlouvě o péči </a:t>
            </a:r>
            <a:r>
              <a:rPr lang="cs-CZ" sz="1800" b="true" dirty="false"/>
              <a:t>nejsou uvedeny konkrétní dny a časové rozmezí</a:t>
            </a:r>
            <a:r>
              <a:rPr lang="cs-CZ" sz="1800" dirty="false"/>
              <a:t>, je příjemce povinen pro účely prokázání obsazenosti kapacitního místa doložit </a:t>
            </a:r>
            <a:r>
              <a:rPr lang="cs-CZ" sz="1800" b="true" dirty="false"/>
              <a:t>denní docházku dítěte.</a:t>
            </a:r>
          </a:p>
          <a:p>
            <a:endParaRPr lang="cs-CZ" sz="1800" b="true" dirty="false"/>
          </a:p>
          <a:p>
            <a:pPr marL="0" indent="0">
              <a:buNone/>
            </a:pPr>
            <a:endParaRPr lang="cs-CZ" sz="1600" b="true" dirty="false"/>
          </a:p>
          <a:p>
            <a:pPr marL="0" indent="0">
              <a:buNone/>
            </a:pPr>
            <a:endParaRPr lang="cs-CZ" sz="1600" b="true" dirty="false"/>
          </a:p>
          <a:p>
            <a:pPr marL="0" indent="0">
              <a:buNone/>
            </a:pPr>
            <a:endParaRPr lang="cs-CZ" sz="16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26</a:t>
            </a:fld>
            <a:endParaRPr lang="cs-CZ" dirty="false">
              <a:solidFill>
                <a:srgbClr val="084A8B"/>
              </a:solidFill>
            </a:endParaRPr>
          </a:p>
        </p:txBody>
      </p:sp>
      <p:pic>
        <p:nvPicPr>
          <p:cNvPr id="5" name="Grafický objekt 4" descr="Děti se souvislou výplní">
            <a:extLst>
              <a:ext uri="{FF2B5EF4-FFF2-40B4-BE49-F238E27FC236}">
                <a16:creationId xmlns:a16="http://schemas.microsoft.com/office/drawing/2014/main" id="{76A038BA-748A-1224-5766-7A676413DFA5}"/>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90978" y="1241716"/>
            <a:ext cx="794460" cy="794460"/>
          </a:xfrm>
          <a:prstGeom prst="rect">
            <a:avLst/>
          </a:prstGeom>
        </p:spPr>
      </p:pic>
    </p:spTree>
    <p:extLst>
      <p:ext uri="{BB962C8B-B14F-4D97-AF65-F5344CB8AC3E}">
        <p14:creationId xmlns:p14="http://schemas.microsoft.com/office/powerpoint/2010/main" val="3464504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179512" y="1403432"/>
            <a:ext cx="8784976" cy="5112568"/>
          </a:xfrm>
        </p:spPr>
        <p:txBody>
          <a:bodyPr/>
          <a:lstStyle/>
          <a:p>
            <a:pPr marL="0" indent="0">
              <a:buNone/>
            </a:pPr>
            <a:r>
              <a:rPr lang="cs-CZ" b="true" dirty="false"/>
              <a:t>Stravování v dětské skupině za půlden pro mladší/starší děti</a:t>
            </a:r>
          </a:p>
          <a:p>
            <a:r>
              <a:rPr lang="cs-CZ" sz="1600" dirty="false"/>
              <a:t>O jednotku není možné žádat samostatně, ale </a:t>
            </a:r>
            <a:r>
              <a:rPr lang="cs-CZ" sz="1600" b="true" dirty="false"/>
              <a:t>pouze vždy společně s jednotkami „Obsazené místo v dětské skupině za půlden pro mladší děti/ Obsazené místo v dětské skupině za půlden pro starší děti“. </a:t>
            </a:r>
            <a:r>
              <a:rPr lang="cs-CZ" sz="1600" dirty="false"/>
              <a:t>Dosažení jednotky dle věku dítěte je vyhodnocováno na základě </a:t>
            </a:r>
            <a:r>
              <a:rPr lang="cs-CZ" sz="1600" b="true" dirty="false"/>
              <a:t>smlouvy</a:t>
            </a:r>
            <a:r>
              <a:rPr lang="cs-CZ" sz="1600" dirty="false"/>
              <a:t> o poskytování služby péče o dítě v dětské skupině uzavřené mezi poskytovatelem a rodičem dítě – tedy </a:t>
            </a:r>
            <a:r>
              <a:rPr lang="cs-CZ" sz="1600" b="true" dirty="false"/>
              <a:t>musí být ve smlouvě uvedeno</a:t>
            </a:r>
          </a:p>
          <a:p>
            <a:r>
              <a:rPr lang="cs-CZ" sz="1600" dirty="false"/>
              <a:t>Zajištění stravy nelze kombinovat (nelze mít např. oběd zajištěný provozovatelem a svačinu rodičem)</a:t>
            </a:r>
            <a:endParaRPr lang="cs-CZ" sz="2000" dirty="false"/>
          </a:p>
          <a:p>
            <a:pPr>
              <a:lnSpc>
                <a:spcPct val="150000"/>
              </a:lnSpc>
            </a:pPr>
            <a:r>
              <a:rPr lang="cs-CZ" sz="1600" dirty="false"/>
              <a:t>Z hlediska věku dítěte, na které je čerpána podpora na stravování, se rozlišují jednotky: </a:t>
            </a:r>
          </a:p>
          <a:p>
            <a:pPr lvl="1">
              <a:lnSpc>
                <a:spcPct val="150000"/>
              </a:lnSpc>
            </a:pPr>
            <a:r>
              <a:rPr lang="cs-CZ" sz="1600" b="true" dirty="false"/>
              <a:t>Stravování v dětské skupině za půlden pro mladší děti</a:t>
            </a:r>
          </a:p>
          <a:p>
            <a:pPr lvl="1">
              <a:lnSpc>
                <a:spcPct val="150000"/>
              </a:lnSpc>
            </a:pPr>
            <a:r>
              <a:rPr lang="cs-CZ" sz="1600" b="true" dirty="false"/>
              <a:t>Stravování v dětské skupině za půlden pro starší děti</a:t>
            </a:r>
            <a:endParaRPr lang="cs-CZ" sz="16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27</a:t>
            </a:fld>
            <a:endParaRPr lang="cs-CZ" dirty="false">
              <a:solidFill>
                <a:srgbClr val="084A8B"/>
              </a:solidFill>
            </a:endParaRPr>
          </a:p>
        </p:txBody>
      </p:sp>
      <p:pic>
        <p:nvPicPr>
          <p:cNvPr id="6" name="Grafický objekt 5" descr="Bezpečnost potravin se souvislou výplní">
            <a:extLst>
              <a:ext uri="{FF2B5EF4-FFF2-40B4-BE49-F238E27FC236}">
                <a16:creationId xmlns:a16="http://schemas.microsoft.com/office/drawing/2014/main" id="{9BD4805F-D7C0-C143-363C-152C515FA2C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56407" y="5719753"/>
            <a:ext cx="914400" cy="914400"/>
          </a:xfrm>
          <a:prstGeom prst="rect">
            <a:avLst/>
          </a:prstGeom>
        </p:spPr>
      </p:pic>
    </p:spTree>
    <p:extLst>
      <p:ext uri="{BB962C8B-B14F-4D97-AF65-F5344CB8AC3E}">
        <p14:creationId xmlns:p14="http://schemas.microsoft.com/office/powerpoint/2010/main" val="2142266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Jednotky a jednotkové náklady</a:t>
            </a:r>
          </a:p>
        </p:txBody>
      </p:sp>
      <p:sp>
        <p:nvSpPr>
          <p:cNvPr id="3" name="Zástupný symbol pro obsah 2"/>
          <p:cNvSpPr>
            <a:spLocks noGrp="true"/>
          </p:cNvSpPr>
          <p:nvPr>
            <p:ph idx="1"/>
          </p:nvPr>
        </p:nvSpPr>
        <p:spPr>
          <a:xfrm>
            <a:off x="441746" y="1572881"/>
            <a:ext cx="8424000" cy="4855022"/>
          </a:xfrm>
        </p:spPr>
        <p:txBody>
          <a:bodyPr/>
          <a:lstStyle/>
          <a:p>
            <a:pPr marL="0" lvl="2" indent="0" algn="ctr">
              <a:lnSpc>
                <a:spcPts val="2880"/>
              </a:lnSpc>
              <a:spcBef>
                <a:spcPts val="600"/>
              </a:spcBef>
              <a:spcAft>
                <a:spcPts val="600"/>
              </a:spcAft>
              <a:buSzPct val="100000"/>
              <a:buNone/>
            </a:pPr>
            <a:r>
              <a:rPr lang="cs-CZ" sz="3200" b="true" dirty="false"/>
              <a:t>Navýšení jednotkových nákladů</a:t>
            </a:r>
          </a:p>
          <a:p>
            <a:pPr algn="just"/>
            <a:endParaRPr lang="cs-CZ" sz="1800" dirty="false"/>
          </a:p>
          <a:p>
            <a:pPr algn="just"/>
            <a:r>
              <a:rPr lang="cs-CZ" sz="1800" dirty="false"/>
              <a:t>Jedná se o pomocnou komponentu v MS2021+ určenou výhradně pro navýšení jednotkových nákladů jednotek v aktivitě „Provoz dětské skupiny“ v průběhu realizace projektu v závislosti na vyhlášení částek jednotkových nákladů pro daný rok </a:t>
            </a:r>
          </a:p>
          <a:p>
            <a:pPr algn="just"/>
            <a:r>
              <a:rPr lang="cs-CZ" sz="1800" b="true" dirty="false"/>
              <a:t>Maximálně ve výši 15 % celkových způsobilých výdajů na aktivitu Provoz dětské skupiny</a:t>
            </a:r>
          </a:p>
          <a:p>
            <a:pPr algn="just"/>
            <a:r>
              <a:rPr lang="cs-CZ" sz="1800" dirty="false"/>
              <a:t>Žádosti o změnu v průběhu realizace projektu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28</a:t>
            </a:fld>
            <a:endParaRPr lang="cs-CZ" dirty="false">
              <a:solidFill>
                <a:srgbClr val="084A8B"/>
              </a:solidFill>
            </a:endParaRPr>
          </a:p>
        </p:txBody>
      </p:sp>
      <p:pic>
        <p:nvPicPr>
          <p:cNvPr id="7" name="Grafický objekt 6" descr="Pruhový graf se vzestupným trendem se souvislou výplní">
            <a:extLst>
              <a:ext uri="{FF2B5EF4-FFF2-40B4-BE49-F238E27FC236}">
                <a16:creationId xmlns:a16="http://schemas.microsoft.com/office/drawing/2014/main" id="{497772E6-94CF-2530-B50F-976819A4D7B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44208" y="4919498"/>
            <a:ext cx="1508405" cy="1508405"/>
          </a:xfrm>
          <a:prstGeom prst="rect">
            <a:avLst/>
          </a:prstGeom>
        </p:spPr>
      </p:pic>
    </p:spTree>
    <p:extLst>
      <p:ext uri="{BB962C8B-B14F-4D97-AF65-F5344CB8AC3E}">
        <p14:creationId xmlns:p14="http://schemas.microsoft.com/office/powerpoint/2010/main" val="971558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592288"/>
          </a:xfrm>
        </p:spPr>
        <p:txBody>
          <a:bodyPr/>
          <a:lstStyle/>
          <a:p>
            <a:pPr algn="ctr"/>
            <a:r>
              <a:rPr lang="cs-CZ" dirty="false"/>
              <a:t>Parametry</a:t>
            </a:r>
            <a:r>
              <a:rPr lang="cs-CZ" baseline="0" dirty="false"/>
              <a:t> </a:t>
            </a:r>
            <a:r>
              <a:rPr lang="cs-CZ" dirty="false"/>
              <a:t>dětských skupin</a:t>
            </a:r>
            <a:r>
              <a:rPr lang="cs-CZ" baseline="0" dirty="false"/>
              <a:t> podpořených  </a:t>
            </a:r>
            <a:br>
              <a:rPr lang="cs-CZ" baseline="0" dirty="false"/>
            </a:br>
            <a:r>
              <a:rPr lang="cs-CZ" baseline="0" dirty="false"/>
              <a:t>z </a:t>
            </a:r>
            <a:r>
              <a:rPr lang="cs-CZ" baseline="0" dirty="false" err="true"/>
              <a:t>opz</a:t>
            </a:r>
            <a:r>
              <a:rPr lang="cs-CZ" baseline="0" dirty="false"/>
              <a:t>+ </a:t>
            </a:r>
            <a:br>
              <a:rPr lang="cs-CZ" baseline="0" dirty="false"/>
            </a:br>
            <a:br>
              <a:rPr lang="cs-CZ" b="false" baseline="0" dirty="false"/>
            </a:br>
            <a:endParaRPr lang="cs-CZ" sz="3200" b="false" cap="none" dirty="false"/>
          </a:p>
        </p:txBody>
      </p:sp>
    </p:spTree>
    <p:extLst>
      <p:ext uri="{BB962C8B-B14F-4D97-AF65-F5344CB8AC3E}">
        <p14:creationId xmlns:p14="http://schemas.microsoft.com/office/powerpoint/2010/main" val="2947980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a:t>
            </a:r>
            <a:r>
              <a:rPr lang="cs-CZ" dirty="false" err="true"/>
              <a:t>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1CD195-513F-443E-B5E3-1B5209F2EFB4}"/>
              </a:ext>
            </a:extLst>
          </p:cNvPr>
          <p:cNvSpPr>
            <a:spLocks noGrp="true"/>
          </p:cNvSpPr>
          <p:nvPr>
            <p:ph type="title"/>
          </p:nvPr>
        </p:nvSpPr>
        <p:spPr>
          <a:xfrm>
            <a:off x="107504" y="0"/>
            <a:ext cx="9000496" cy="1080000"/>
          </a:xfrm>
        </p:spPr>
        <p:txBody>
          <a:bodyPr/>
          <a:lstStyle/>
          <a:p>
            <a:r>
              <a:rPr lang="cs-CZ" dirty="false"/>
              <a:t>Vymezení služby péče o dítě</a:t>
            </a:r>
          </a:p>
        </p:txBody>
      </p:sp>
      <p:sp>
        <p:nvSpPr>
          <p:cNvPr id="3" name="Zástupný obsah 2">
            <a:extLst>
              <a:ext uri="{FF2B5EF4-FFF2-40B4-BE49-F238E27FC236}">
                <a16:creationId xmlns:a16="http://schemas.microsoft.com/office/drawing/2014/main" id="{51950D9C-EAEA-4DA6-8562-2AC3434916F0}"/>
              </a:ext>
            </a:extLst>
          </p:cNvPr>
          <p:cNvSpPr>
            <a:spLocks noGrp="true"/>
          </p:cNvSpPr>
          <p:nvPr>
            <p:ph idx="1"/>
          </p:nvPr>
        </p:nvSpPr>
        <p:spPr>
          <a:xfrm>
            <a:off x="390822" y="1484784"/>
            <a:ext cx="8064000" cy="4320000"/>
          </a:xfrm>
        </p:spPr>
        <p:txBody>
          <a:bodyPr/>
          <a:lstStyle/>
          <a:p>
            <a:r>
              <a:rPr lang="cs-CZ" dirty="false"/>
              <a:t>Veškeré informace uvedeny ve „</a:t>
            </a:r>
            <a:r>
              <a:rPr lang="cs-CZ" b="true" dirty="false"/>
              <a:t>Specifické části pravidel pro žadatele a příjemce v rámci OPZ+ pro projekty s jednotkovými náklady zaměřené na podporu dětských skupin (dále SČP)</a:t>
            </a:r>
          </a:p>
          <a:p>
            <a:r>
              <a:rPr lang="cs-CZ" sz="2400" dirty="false"/>
              <a:t>Pravidla upravují samotné vymezení služby, pečující osobu, h</a:t>
            </a:r>
            <a:r>
              <a:rPr lang="cs-CZ" dirty="false"/>
              <a:t>ygienické požadavky na prostor a provoz, stravování, evidence dětí, omezení týkající se rodičů, kapacitu dětské skupiny, náležitosti smlouvy o poskytování služby, vnitřní pravidla zařízení a plán výchovy a péče a jejich náležitosti a další.</a:t>
            </a:r>
          </a:p>
          <a:p>
            <a:endParaRPr lang="cs-CZ" dirty="false"/>
          </a:p>
        </p:txBody>
      </p:sp>
      <p:sp>
        <p:nvSpPr>
          <p:cNvPr id="4" name="Zástupný symbol pro číslo snímku 3">
            <a:extLst>
              <a:ext uri="{FF2B5EF4-FFF2-40B4-BE49-F238E27FC236}">
                <a16:creationId xmlns:a16="http://schemas.microsoft.com/office/drawing/2014/main" id="{9169CB27-22A7-4FCD-BC72-285341F49F0F}"/>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1807311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0" y="0"/>
            <a:ext cx="9108000" cy="1080000"/>
          </a:xfrm>
        </p:spPr>
        <p:txBody>
          <a:bodyPr/>
          <a:lstStyle/>
          <a:p>
            <a:r>
              <a:rPr lang="cs-CZ" dirty="false"/>
              <a:t>Vymezení služby péče o dítě – omezení týkající se rodičů</a:t>
            </a:r>
          </a:p>
        </p:txBody>
      </p:sp>
      <p:sp>
        <p:nvSpPr>
          <p:cNvPr id="3" name="Zástupný symbol pro obsah 2"/>
          <p:cNvSpPr>
            <a:spLocks noGrp="true"/>
          </p:cNvSpPr>
          <p:nvPr>
            <p:ph idx="1"/>
          </p:nvPr>
        </p:nvSpPr>
        <p:spPr>
          <a:xfrm>
            <a:off x="395536" y="1440000"/>
            <a:ext cx="8064000" cy="5076000"/>
          </a:xfrm>
        </p:spPr>
        <p:txBody>
          <a:bodyPr/>
          <a:lstStyle/>
          <a:p>
            <a:r>
              <a:rPr lang="cs-CZ" b="true" dirty="false"/>
              <a:t>Do DS smí docházet pouze děti, jejichž rodičům umístění dítěte do podpořené dětské skupiny pomůže s jejich uplatněním na trhu práce.</a:t>
            </a:r>
          </a:p>
          <a:p>
            <a:pPr lvl="1"/>
            <a:r>
              <a:rPr lang="cs-CZ" dirty="false"/>
              <a:t>Minimálně jeden z rodičů je zaměstnán, nebo vykonává podnikatelskou činnost, nebo studuje, nebo pokud je nezaměstnaný, tak si zaměstnání hledá (registrace na ÚP). </a:t>
            </a:r>
          </a:p>
          <a:p>
            <a:r>
              <a:rPr lang="cs-CZ" b="true" dirty="false"/>
              <a:t>Podmínka musí být splněna po celou dobu docházky dítěte do dětské skupiny. </a:t>
            </a:r>
          </a:p>
          <a:p>
            <a:r>
              <a:rPr lang="cs-CZ" b="true" dirty="false"/>
              <a:t>Podmínku lze naplnit i tak, že je rodič registrován na ÚP (jako uchazeč, nikoliv zájemce!)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603889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467544" y="1484784"/>
            <a:ext cx="8064000" cy="4752528"/>
          </a:xfrm>
        </p:spPr>
        <p:txBody>
          <a:bodyPr/>
          <a:lstStyle/>
          <a:p>
            <a:r>
              <a:rPr lang="cs-CZ" b="true" dirty="false"/>
              <a:t>1) dětské skupiny pro veřejnost</a:t>
            </a:r>
          </a:p>
          <a:p>
            <a:pPr lvl="1"/>
            <a:r>
              <a:rPr lang="cs-CZ" sz="1600" b="true" dirty="false"/>
              <a:t>Doklad u zaměstnaného rodiče: </a:t>
            </a:r>
            <a:r>
              <a:rPr lang="cs-CZ" sz="1600" dirty="false"/>
              <a:t>dokument o pracovněprávním vztahu (potvrzení zaměstnavatele o existenci pracovněprávního vztahu, pracovní smlouva, dohoda o pracovní činnosti, dohoda o provedení práce). </a:t>
            </a:r>
          </a:p>
          <a:p>
            <a:pPr lvl="1"/>
            <a:r>
              <a:rPr lang="cs-CZ" sz="1600" b="true" dirty="false"/>
              <a:t>Doklad u rodiče vykonávajícího podnikatelskou činnost: </a:t>
            </a:r>
            <a:r>
              <a:rPr lang="cs-CZ" sz="1600" dirty="false"/>
              <a:t>čestné prohlášení rodiče o plnění povinnosti platit zálohy na pojistném na důchodové pojištění a příspěvek na státní politiku zaměstnanosti</a:t>
            </a:r>
          </a:p>
          <a:p>
            <a:pPr lvl="1"/>
            <a:r>
              <a:rPr lang="cs-CZ" sz="1600" b="true" dirty="false"/>
              <a:t>Doklad u nezaměstnaného rodiče: </a:t>
            </a:r>
            <a:r>
              <a:rPr lang="cs-CZ" sz="1600" dirty="false"/>
              <a:t>potvrzení z úřadu práce o zařazení v evidenci uchazečů o zaměstnání. </a:t>
            </a:r>
          </a:p>
          <a:p>
            <a:pPr lvl="1"/>
            <a:r>
              <a:rPr lang="cs-CZ" sz="1600" b="true" dirty="false"/>
              <a:t>Doklad u rodiče, který je žákem či studentem: </a:t>
            </a:r>
            <a:r>
              <a:rPr lang="cs-CZ" sz="1600" dirty="false"/>
              <a:t>potvrzení školy o denní formě studia. </a:t>
            </a:r>
          </a:p>
          <a:p>
            <a:pPr lvl="1"/>
            <a:r>
              <a:rPr lang="cs-CZ" sz="1600" b="true" dirty="false"/>
              <a:t>Doklad u osoby pečující o osobu blízkou (stupeň 2, 3, 4):</a:t>
            </a:r>
            <a:r>
              <a:rPr lang="cs-CZ" sz="1600" dirty="false"/>
              <a:t> Potvrzení krajské pobočky Úřadu práce o evidenci pečující osoby podle zákona o sociálních službách</a:t>
            </a:r>
          </a:p>
          <a:p>
            <a:pPr marL="0" indent="0" algn="just">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
        <p:nvSpPr>
          <p:cNvPr id="12" name="Nadpis 1">
            <a:extLst>
              <a:ext uri="{FF2B5EF4-FFF2-40B4-BE49-F238E27FC236}">
                <a16:creationId xmlns:a16="http://schemas.microsoft.com/office/drawing/2014/main" id="{341084A8-D077-6D1B-7220-F186F29F88F0}"/>
              </a:ext>
            </a:extLst>
          </p:cNvPr>
          <p:cNvSpPr>
            <a:spLocks noGrp="true"/>
          </p:cNvSpPr>
          <p:nvPr>
            <p:ph type="title"/>
          </p:nvPr>
        </p:nvSpPr>
        <p:spPr>
          <a:xfrm>
            <a:off x="360363" y="0"/>
            <a:ext cx="8747637" cy="1079500"/>
          </a:xfrm>
        </p:spPr>
        <p:txBody>
          <a:bodyPr/>
          <a:lstStyle/>
          <a:p>
            <a:r>
              <a:rPr lang="cs-CZ" dirty="false"/>
              <a:t>Vymezení služby péče o dítě – omezení týkající se rodičů</a:t>
            </a:r>
          </a:p>
        </p:txBody>
      </p:sp>
    </p:spTree>
    <p:extLst>
      <p:ext uri="{BB962C8B-B14F-4D97-AF65-F5344CB8AC3E}">
        <p14:creationId xmlns:p14="http://schemas.microsoft.com/office/powerpoint/2010/main" val="3914728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856984" cy="1080000"/>
          </a:xfrm>
        </p:spPr>
        <p:txBody>
          <a:bodyPr/>
          <a:lstStyle/>
          <a:p>
            <a:r>
              <a:rPr lang="cs-CZ" dirty="false"/>
              <a:t>Vymezení služby péče o dítě – omezení týkající se rodičů</a:t>
            </a:r>
          </a:p>
        </p:txBody>
      </p:sp>
      <p:sp>
        <p:nvSpPr>
          <p:cNvPr id="3" name="Zástupný symbol pro obsah 2"/>
          <p:cNvSpPr>
            <a:spLocks noGrp="true"/>
          </p:cNvSpPr>
          <p:nvPr>
            <p:ph idx="1"/>
          </p:nvPr>
        </p:nvSpPr>
        <p:spPr>
          <a:xfrm>
            <a:off x="467544" y="1484784"/>
            <a:ext cx="8100448" cy="4906891"/>
          </a:xfrm>
        </p:spPr>
        <p:txBody>
          <a:bodyPr/>
          <a:lstStyle/>
          <a:p>
            <a:r>
              <a:rPr lang="cs-CZ" b="true" dirty="false"/>
              <a:t>2) podniková dětská skupina </a:t>
            </a:r>
          </a:p>
          <a:p>
            <a:pPr lvl="1"/>
            <a:r>
              <a:rPr lang="cs-CZ" b="true" dirty="false"/>
              <a:t>provozovatelem je zaměstnavatel rodiče: </a:t>
            </a:r>
            <a:r>
              <a:rPr lang="cs-CZ" dirty="false"/>
              <a:t>dokladem je dokument dokládající pracovněprávní vztah rodiče (pracovní smlouva, dohoda o pracovní činnosti, dohoda o provedení práce).</a:t>
            </a:r>
          </a:p>
          <a:p>
            <a:pPr lvl="1"/>
            <a:r>
              <a:rPr lang="cs-CZ" b="true" dirty="false"/>
              <a:t>provozovatel poskytuje službu na základě partnerství uzavřené se zaměstnavatelem rodiče, kde je uveden:</a:t>
            </a:r>
          </a:p>
          <a:p>
            <a:pPr lvl="3">
              <a:buFont typeface="Arial" panose="020B0604020202020204" pitchFamily="34" charset="0"/>
              <a:buChar char="•"/>
            </a:pPr>
            <a:r>
              <a:rPr lang="cs-CZ" dirty="false"/>
              <a:t>souhlas s poskytováním služby péče o dítě v dětské skupině,</a:t>
            </a:r>
          </a:p>
          <a:p>
            <a:pPr lvl="3">
              <a:buFont typeface="Arial" panose="020B0604020202020204" pitchFamily="34" charset="0"/>
              <a:buChar char="•"/>
            </a:pPr>
            <a:r>
              <a:rPr lang="cs-CZ" dirty="false"/>
              <a:t>informace o pracovněprávním vztahu rodiče k danému zaměstnavateli.</a:t>
            </a:r>
          </a:p>
          <a:p>
            <a:pPr lvl="1"/>
            <a:r>
              <a:rPr lang="cs-CZ" b="true" dirty="false"/>
              <a:t>Výjimka pro rodiče dítěte s dočasnou ochranou:</a:t>
            </a:r>
            <a:br>
              <a:rPr lang="cs-CZ" b="true" dirty="false"/>
            </a:br>
            <a:r>
              <a:rPr lang="cs-CZ" dirty="false"/>
              <a:t>provozovatel nemusí být jejich zaměstnavatelem</a:t>
            </a:r>
          </a:p>
          <a:p>
            <a:pPr marL="918000" lvl="3" indent="0">
              <a:buNone/>
            </a:pPr>
            <a:endParaRPr lang="cs-CZ" dirty="false"/>
          </a:p>
          <a:p>
            <a:pPr marL="0" indent="0" algn="just">
              <a:buNone/>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7260520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Pečující osoby</a:t>
            </a:r>
          </a:p>
        </p:txBody>
      </p:sp>
      <p:sp>
        <p:nvSpPr>
          <p:cNvPr id="3" name="Zástupný symbol pro obsah 2"/>
          <p:cNvSpPr>
            <a:spLocks noGrp="true"/>
          </p:cNvSpPr>
          <p:nvPr>
            <p:ph idx="1"/>
          </p:nvPr>
        </p:nvSpPr>
        <p:spPr>
          <a:xfrm>
            <a:off x="107504" y="1399602"/>
            <a:ext cx="8748000" cy="5078625"/>
          </a:xfrm>
        </p:spPr>
        <p:txBody>
          <a:bodyPr/>
          <a:lstStyle/>
          <a:p>
            <a:pPr algn="just">
              <a:buFont typeface="Courier New" panose="02070309020205020404" pitchFamily="49" charset="0"/>
              <a:buChar char="o"/>
            </a:pPr>
            <a:r>
              <a:rPr lang="cs-CZ" sz="1800" dirty="false"/>
              <a:t>Pečující osoba musí mít </a:t>
            </a:r>
            <a:r>
              <a:rPr lang="cs-CZ" sz="1800" b="true" dirty="false"/>
              <a:t>pracovněprávní vztah k provozovateli </a:t>
            </a:r>
          </a:p>
          <a:p>
            <a:pPr algn="just">
              <a:buFont typeface="Courier New" panose="02070309020205020404" pitchFamily="49" charset="0"/>
              <a:buChar char="o"/>
            </a:pPr>
            <a:r>
              <a:rPr lang="cs-CZ" sz="1800" dirty="false"/>
              <a:t>Poskytovatel je po celou dobu provozu dětské skupiny povinen zajistit při poskytování služby péče o dítě v dětské skupině, aby činnost, kterou se uskutečňuje výchova a péče o dítě, byla vykonávána </a:t>
            </a:r>
            <a:r>
              <a:rPr lang="cs-CZ" sz="1800" b="true" dirty="false"/>
              <a:t>pečujícími osobami s odbornou způsobilostí podle 247/2014 Sb.</a:t>
            </a:r>
          </a:p>
          <a:p>
            <a:pPr algn="just">
              <a:buFont typeface="Courier New" panose="02070309020205020404" pitchFamily="49" charset="0"/>
              <a:buChar char="o"/>
            </a:pPr>
            <a:r>
              <a:rPr lang="cs-CZ" sz="1800" dirty="false"/>
              <a:t>Bez ohledu na režim/typ podporované dětské skupiny platí, že pro: </a:t>
            </a:r>
          </a:p>
          <a:p>
            <a:pPr lvl="1" algn="just">
              <a:buFont typeface="Courier New" panose="02070309020205020404" pitchFamily="49" charset="0"/>
              <a:buChar char="o"/>
            </a:pPr>
            <a:r>
              <a:rPr lang="cs-CZ" sz="1800" dirty="false"/>
              <a:t>DS s kapacitou </a:t>
            </a:r>
            <a:r>
              <a:rPr lang="cs-CZ" sz="1800" b="true" dirty="false"/>
              <a:t>nejvíce 6 dětí </a:t>
            </a:r>
            <a:r>
              <a:rPr lang="cs-CZ" sz="1800" dirty="false"/>
              <a:t>je minimální počet pečujících osob </a:t>
            </a:r>
            <a:r>
              <a:rPr lang="cs-CZ" sz="1800" b="true" dirty="false"/>
              <a:t>1</a:t>
            </a:r>
          </a:p>
          <a:p>
            <a:pPr lvl="1" algn="just">
              <a:buFont typeface="Courier New" panose="02070309020205020404" pitchFamily="49" charset="0"/>
              <a:buChar char="o"/>
            </a:pPr>
            <a:r>
              <a:rPr lang="cs-CZ" sz="1800" dirty="false"/>
              <a:t>DS s kapacitou </a:t>
            </a:r>
            <a:r>
              <a:rPr lang="cs-CZ" sz="1800" b="true" dirty="false"/>
              <a:t>7 až 12 dětí </a:t>
            </a:r>
            <a:r>
              <a:rPr lang="cs-CZ" sz="1800" dirty="false"/>
              <a:t>je minimální počet pečujících osob </a:t>
            </a:r>
            <a:r>
              <a:rPr lang="cs-CZ" sz="1800" b="true" dirty="false"/>
              <a:t>2</a:t>
            </a:r>
          </a:p>
          <a:p>
            <a:pPr lvl="1" algn="just">
              <a:buFont typeface="Courier New" panose="02070309020205020404" pitchFamily="49" charset="0"/>
              <a:buChar char="o"/>
            </a:pPr>
            <a:r>
              <a:rPr lang="cs-CZ" sz="1800" dirty="false"/>
              <a:t>DS s kapacitou </a:t>
            </a:r>
            <a:r>
              <a:rPr lang="cs-CZ" sz="1800" b="true" dirty="false"/>
              <a:t>13 až 24 dětí </a:t>
            </a:r>
            <a:r>
              <a:rPr lang="cs-CZ" sz="1800" dirty="false"/>
              <a:t>je minimální počet pečujících osob </a:t>
            </a:r>
            <a:r>
              <a:rPr lang="cs-CZ" sz="1800" b="true" dirty="false"/>
              <a:t>3</a:t>
            </a:r>
            <a:r>
              <a:rPr lang="cs-CZ" sz="1800" dirty="false"/>
              <a:t>.</a:t>
            </a:r>
          </a:p>
          <a:p>
            <a:pPr marL="0" indent="0" algn="just">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417895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Pečující osoby</a:t>
            </a:r>
          </a:p>
        </p:txBody>
      </p:sp>
      <p:sp>
        <p:nvSpPr>
          <p:cNvPr id="3" name="Zástupný symbol pro obsah 2"/>
          <p:cNvSpPr>
            <a:spLocks noGrp="true"/>
          </p:cNvSpPr>
          <p:nvPr>
            <p:ph idx="1"/>
          </p:nvPr>
        </p:nvSpPr>
        <p:spPr>
          <a:xfrm>
            <a:off x="360000" y="1259416"/>
            <a:ext cx="8064000" cy="5256584"/>
          </a:xfrm>
        </p:spPr>
        <p:txBody>
          <a:bodyPr/>
          <a:lstStyle/>
          <a:p>
            <a:pPr algn="just">
              <a:buFont typeface="Courier New" panose="02070309020205020404" pitchFamily="49" charset="0"/>
              <a:buChar char="o"/>
            </a:pPr>
            <a:r>
              <a:rPr lang="cs-CZ" sz="1600" dirty="false"/>
              <a:t>Příjemce je povinen doložit </a:t>
            </a:r>
            <a:r>
              <a:rPr lang="cs-CZ" sz="1600" b="true" dirty="false"/>
              <a:t>splnění kvalifikačních předpokladů pečujících osob</a:t>
            </a:r>
            <a:r>
              <a:rPr lang="cs-CZ" sz="1600" dirty="false"/>
              <a:t>. Plná svéprávnost se dokládá existencí pracovněprávního vztahu pečující osoby k provozovateli dětské skupiny (tj. pracovní smlouvou, dohodou o pracovní činnosti, nebo dohodou o provedení práce).</a:t>
            </a:r>
          </a:p>
          <a:p>
            <a:pPr algn="just">
              <a:buFont typeface="Courier New" panose="02070309020205020404" pitchFamily="49" charset="0"/>
              <a:buChar char="o"/>
            </a:pPr>
            <a:r>
              <a:rPr lang="cs-CZ" sz="1600" b="true" dirty="false"/>
              <a:t>Dokladem o zdravotní způsobilosti je lékařský posudek o zdravotní způsobilosti k výkonu práce péče o děti. </a:t>
            </a:r>
            <a:r>
              <a:rPr lang="cs-CZ" sz="1600" dirty="false"/>
              <a:t>Lékařský posudek musí být vystaven nejpozději v den, kdy pečující osoba zahájila svou činnost jakožto pečující osoba.</a:t>
            </a:r>
          </a:p>
          <a:p>
            <a:pPr algn="just">
              <a:buFont typeface="Courier New" panose="02070309020205020404" pitchFamily="49" charset="0"/>
              <a:buChar char="o"/>
            </a:pPr>
            <a:r>
              <a:rPr lang="cs-CZ" sz="1600" b="true" dirty="false"/>
              <a:t>Bezúhonnost je doložena výpisem z Rejstříku trestů pro každou pečující osobu</a:t>
            </a:r>
            <a:r>
              <a:rPr lang="cs-CZ" sz="1600" dirty="false"/>
              <a:t>. Výpis z Rejstříku trestů nesmí být starší než 3 měsíce před datem, kdy pečující osoba zahájila svou činnost jakožto pečující osoba.</a:t>
            </a:r>
          </a:p>
          <a:p>
            <a:pPr algn="just">
              <a:buFont typeface="Courier New" panose="02070309020205020404" pitchFamily="49" charset="0"/>
              <a:buChar char="o"/>
            </a:pPr>
            <a:r>
              <a:rPr lang="cs-CZ" sz="1600" b="true" dirty="false"/>
              <a:t>Dokladem o odborné způsobilosti je dokument dokládající dosažené vzdělávání/kvalifikaci pečující osoby.</a:t>
            </a:r>
            <a:endParaRPr lang="cs-CZ" sz="20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985651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err="true"/>
              <a:t>Zastropování</a:t>
            </a:r>
            <a:r>
              <a:rPr lang="cs-CZ" dirty="false"/>
              <a:t> poplatků od rodičů</a:t>
            </a:r>
          </a:p>
        </p:txBody>
      </p:sp>
      <p:sp>
        <p:nvSpPr>
          <p:cNvPr id="3" name="Zástupný symbol pro obsah 2"/>
          <p:cNvSpPr>
            <a:spLocks noGrp="true"/>
          </p:cNvSpPr>
          <p:nvPr>
            <p:ph idx="1"/>
          </p:nvPr>
        </p:nvSpPr>
        <p:spPr>
          <a:xfrm>
            <a:off x="2231288" y="1628800"/>
            <a:ext cx="6408712" cy="3600400"/>
          </a:xfrm>
        </p:spPr>
        <p:txBody>
          <a:bodyPr/>
          <a:lstStyle/>
          <a:p>
            <a:pPr marL="0" indent="0" algn="just">
              <a:buNone/>
            </a:pPr>
            <a:r>
              <a:rPr lang="cs-CZ" sz="2800" b="true" dirty="false"/>
              <a:t>Mladší děti i starší děti</a:t>
            </a:r>
          </a:p>
          <a:p>
            <a:pPr algn="just"/>
            <a:r>
              <a:rPr lang="cs-CZ" sz="2800" b="true" dirty="false"/>
              <a:t>Při plné docházce</a:t>
            </a:r>
          </a:p>
          <a:p>
            <a:pPr lvl="1" algn="just"/>
            <a:r>
              <a:rPr lang="cs-CZ" sz="2400" dirty="false"/>
              <a:t>6 933 Kč/měsíc (1/3 minimální mzdy)</a:t>
            </a:r>
          </a:p>
          <a:p>
            <a:pPr lvl="1" algn="just"/>
            <a:endParaRPr lang="cs-CZ" sz="2400" b="true" dirty="false"/>
          </a:p>
          <a:p>
            <a:pPr algn="just"/>
            <a:r>
              <a:rPr lang="cs-CZ" sz="2800" b="true" dirty="false"/>
              <a:t>Při kratší než plné docházce</a:t>
            </a:r>
          </a:p>
          <a:p>
            <a:pPr lvl="1" algn="just"/>
            <a:r>
              <a:rPr lang="cs-CZ" sz="2400" dirty="false"/>
              <a:t>Je částka pokrácena na základě počtu dnů docházky v týdnu.</a:t>
            </a:r>
          </a:p>
          <a:p>
            <a:pPr lvl="1" algn="just"/>
            <a:r>
              <a:rPr lang="cs-CZ" sz="2400" dirty="false"/>
              <a:t>Vzorec pro výpočet naleznete ve Specifické části pravidel str. 28.</a:t>
            </a:r>
          </a:p>
          <a:p>
            <a:pPr lvl="1" algn="just"/>
            <a:r>
              <a:rPr lang="cs-CZ" sz="2400" dirty="false"/>
              <a:t>Odlišný systém oproti státnímu příspěvku na provoz (výpočet nelze navyšovat v případě kratší než celotýdenní docházky).</a:t>
            </a:r>
          </a:p>
          <a:p>
            <a:pPr lvl="1" algn="just"/>
            <a:endParaRPr lang="cs-CZ" sz="24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pic>
        <p:nvPicPr>
          <p:cNvPr id="6" name="Grafický objekt 5" descr="Mince se souvislou výplní">
            <a:extLst>
              <a:ext uri="{FF2B5EF4-FFF2-40B4-BE49-F238E27FC236}">
                <a16:creationId xmlns:a16="http://schemas.microsoft.com/office/drawing/2014/main" id="{75301CF8-92D4-1D6D-659D-90D59BB3DAC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8074" y="1836090"/>
            <a:ext cx="792088" cy="792088"/>
          </a:xfrm>
          <a:prstGeom prst="rect">
            <a:avLst/>
          </a:prstGeom>
        </p:spPr>
      </p:pic>
      <p:pic>
        <p:nvPicPr>
          <p:cNvPr id="10" name="Grafický objekt 9" descr="Školák se souvislou výplní">
            <a:extLst>
              <a:ext uri="{FF2B5EF4-FFF2-40B4-BE49-F238E27FC236}">
                <a16:creationId xmlns:a16="http://schemas.microsoft.com/office/drawing/2014/main" id="{C92C792D-293A-30DE-A20F-C7DFD8F6F155}"/>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3641" y="2693175"/>
            <a:ext cx="914400" cy="914400"/>
          </a:xfrm>
          <a:prstGeom prst="rect">
            <a:avLst/>
          </a:prstGeom>
        </p:spPr>
      </p:pic>
      <p:pic>
        <p:nvPicPr>
          <p:cNvPr id="12" name="Grafický objekt 11" descr="Miminko se souvislou výplní">
            <a:extLst>
              <a:ext uri="{FF2B5EF4-FFF2-40B4-BE49-F238E27FC236}">
                <a16:creationId xmlns:a16="http://schemas.microsoft.com/office/drawing/2014/main" id="{55D2EDD4-425B-AC85-6B8E-6B383443C73B}"/>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43608" y="1988016"/>
            <a:ext cx="914400" cy="914400"/>
          </a:xfrm>
          <a:prstGeom prst="rect">
            <a:avLst/>
          </a:prstGeom>
        </p:spPr>
      </p:pic>
      <p:pic>
        <p:nvPicPr>
          <p:cNvPr id="5" name="Grafický objekt 4" descr="Vykřičník se souvislou výplní">
            <a:extLst>
              <a:ext uri="{FF2B5EF4-FFF2-40B4-BE49-F238E27FC236}">
                <a16:creationId xmlns:a16="http://schemas.microsoft.com/office/drawing/2014/main" id="{14F4BB45-F347-4763-F6BC-B391639B7FA3}"/>
              </a:ext>
            </a:extLst>
          </p:cNvPr>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987334" y="5477823"/>
            <a:ext cx="600354" cy="600354"/>
          </a:xfrm>
          <a:prstGeom prst="rect">
            <a:avLst/>
          </a:prstGeom>
        </p:spPr>
      </p:pic>
    </p:spTree>
    <p:extLst>
      <p:ext uri="{BB962C8B-B14F-4D97-AF65-F5344CB8AC3E}">
        <p14:creationId xmlns:p14="http://schemas.microsoft.com/office/powerpoint/2010/main" val="3184988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856984" cy="1080000"/>
          </a:xfrm>
        </p:spPr>
        <p:txBody>
          <a:bodyPr/>
          <a:lstStyle/>
          <a:p>
            <a:r>
              <a:rPr lang="cs-CZ" dirty="false"/>
              <a:t>smlouva o poskytování služby péče o dítě v dětské skupině</a:t>
            </a:r>
          </a:p>
        </p:txBody>
      </p:sp>
      <p:sp>
        <p:nvSpPr>
          <p:cNvPr id="3" name="Zástupný symbol pro obsah 2"/>
          <p:cNvSpPr>
            <a:spLocks noGrp="true"/>
          </p:cNvSpPr>
          <p:nvPr>
            <p:ph idx="1"/>
          </p:nvPr>
        </p:nvSpPr>
        <p:spPr>
          <a:xfrm>
            <a:off x="467544" y="1484784"/>
            <a:ext cx="8100448" cy="4906891"/>
          </a:xfrm>
        </p:spPr>
        <p:txBody>
          <a:bodyPr/>
          <a:lstStyle/>
          <a:p>
            <a:r>
              <a:rPr lang="cs-CZ" sz="2000" dirty="false"/>
              <a:t>SČP v kapitole 5.2.1 taxativně stanovují náležitosti smlouvy</a:t>
            </a:r>
          </a:p>
          <a:p>
            <a:r>
              <a:rPr lang="cs-CZ" sz="2000" dirty="false"/>
              <a:t>Je stanoven závazný vzor této smlouvy, ke stažení na stránkách výzvy </a:t>
            </a:r>
            <a:r>
              <a:rPr lang="cs-CZ" sz="2000" dirty="false">
                <a:hlinkClick r:id="rId3"/>
              </a:rPr>
              <a:t>Výzva 080 OPZ+ - www.esfcr.cz</a:t>
            </a:r>
            <a:endParaRPr lang="cs-CZ" sz="2000" dirty="false"/>
          </a:p>
          <a:p>
            <a:pPr lvl="1"/>
            <a:r>
              <a:rPr lang="cs-CZ" dirty="false"/>
              <a:t>Novinka – kromě aktuálního formuláře vzoru smlouvy budou vyvěšeny:</a:t>
            </a:r>
          </a:p>
          <a:p>
            <a:pPr lvl="2"/>
            <a:r>
              <a:rPr lang="cs-CZ" dirty="false"/>
              <a:t>Vzor smlouvy v interaktivní podobě – při vyplňování možnost interaktivně vybírat relevantní varianty</a:t>
            </a:r>
          </a:p>
          <a:p>
            <a:pPr lvl="2"/>
            <a:r>
              <a:rPr lang="cs-CZ" dirty="false"/>
              <a:t>Vzor smlouvy určený k ručnímu vyplnění – stačí formulář vytisknout a ručně doplnit požadované údaje.</a:t>
            </a:r>
            <a:endParaRPr lang="cs-CZ" b="true" dirty="false"/>
          </a:p>
          <a:p>
            <a:pPr marL="414000" lvl="1" indent="0">
              <a:buNone/>
            </a:pPr>
            <a:r>
              <a:rPr lang="cs-CZ" b="true" dirty="false"/>
              <a:t>Vzor smlouvy o poskytování služby péče o dítě v dětské skupině je opravdu závazný, příjemci jsou povinni ho používat, kromě určených oblastí ho není možné upravovat (odmazávat jeho části, měnit jeho formulace apod.).</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pic>
        <p:nvPicPr>
          <p:cNvPr id="5" name="Grafický objekt 4" descr="Vykřičník se souvislou výplní">
            <a:extLst>
              <a:ext uri="{FF2B5EF4-FFF2-40B4-BE49-F238E27FC236}">
                <a16:creationId xmlns:a16="http://schemas.microsoft.com/office/drawing/2014/main" id="{8B0B2CB1-4125-CB1B-390E-FE806C9CC80B}"/>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542" y="5157192"/>
            <a:ext cx="872931" cy="768229"/>
          </a:xfrm>
          <a:prstGeom prst="rect">
            <a:avLst/>
          </a:prstGeom>
        </p:spPr>
      </p:pic>
    </p:spTree>
    <p:extLst>
      <p:ext uri="{BB962C8B-B14F-4D97-AF65-F5344CB8AC3E}">
        <p14:creationId xmlns:p14="http://schemas.microsoft.com/office/powerpoint/2010/main" val="794666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Finanční řízení projektů</a:t>
            </a:r>
            <a:endParaRPr lang="cs-CZ" sz="2800" b="false" dirty="false"/>
          </a:p>
        </p:txBody>
      </p:sp>
    </p:spTree>
    <p:extLst>
      <p:ext uri="{BB962C8B-B14F-4D97-AF65-F5344CB8AC3E}">
        <p14:creationId xmlns:p14="http://schemas.microsoft.com/office/powerpoint/2010/main" val="4179716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princip jednotkových cen</a:t>
            </a:r>
            <a:br>
              <a:rPr lang="cs-CZ" sz="2800" dirty="false"/>
            </a:br>
            <a:r>
              <a:rPr lang="cs-CZ" sz="2800" dirty="false"/>
              <a:t>a  Účetnictví projektu </a:t>
            </a:r>
          </a:p>
        </p:txBody>
      </p:sp>
      <p:sp>
        <p:nvSpPr>
          <p:cNvPr id="3" name="Zástupný symbol pro obsah 2"/>
          <p:cNvSpPr>
            <a:spLocks noGrp="true"/>
          </p:cNvSpPr>
          <p:nvPr>
            <p:ph idx="1"/>
          </p:nvPr>
        </p:nvSpPr>
        <p:spPr>
          <a:xfrm>
            <a:off x="360000" y="1467234"/>
            <a:ext cx="8424000" cy="4779912"/>
          </a:xfrm>
        </p:spPr>
        <p:txBody>
          <a:bodyPr/>
          <a:lstStyle/>
          <a:p>
            <a:pPr>
              <a:lnSpc>
                <a:spcPct val="150000"/>
              </a:lnSpc>
            </a:pPr>
            <a:r>
              <a:rPr lang="cs-CZ" sz="2000" dirty="false"/>
              <a:t>Způsobilé výdaje </a:t>
            </a:r>
            <a:r>
              <a:rPr lang="cs-CZ" sz="2000" b="true" dirty="false"/>
              <a:t>nejsou</a:t>
            </a:r>
            <a:r>
              <a:rPr lang="cs-CZ" sz="2000" dirty="false"/>
              <a:t> dokladovány účetními doklady.</a:t>
            </a:r>
          </a:p>
          <a:p>
            <a:pPr>
              <a:lnSpc>
                <a:spcPct val="150000"/>
              </a:lnSpc>
            </a:pPr>
            <a:r>
              <a:rPr lang="cs-CZ" sz="2000" dirty="false"/>
              <a:t>Není potřeba samostatného bankovního účtu.</a:t>
            </a:r>
          </a:p>
          <a:p>
            <a:pPr>
              <a:lnSpc>
                <a:spcPct val="150000"/>
              </a:lnSpc>
            </a:pPr>
            <a:r>
              <a:rPr lang="cs-CZ" sz="2000" dirty="false"/>
              <a:t>Dle zákona o DS je však poskytovatel povinen vést účetní záznamy týkající se poskytování služby péče o dítě v DS odděleně od ostatních účetních záznamů</a:t>
            </a:r>
          </a:p>
          <a:p>
            <a:pPr>
              <a:lnSpc>
                <a:spcPct val="150000"/>
              </a:lnSpc>
            </a:pPr>
            <a:r>
              <a:rPr lang="cs-CZ" sz="2000" dirty="false"/>
              <a:t>Výše způsobilých výdajů se počítá na základě počtu dosažených jednotek a k nim stanovených jednotkových nákladů.</a:t>
            </a:r>
          </a:p>
          <a:p>
            <a:pPr>
              <a:lnSpc>
                <a:spcPct val="150000"/>
              </a:lnSpc>
            </a:pPr>
            <a:r>
              <a:rPr lang="cs-CZ" sz="2000" dirty="false"/>
              <a:t>Pokud bylo jednotek dosaženo v době realizace projektu, má se za to, že také výdaje jsou z hlediska času způsobilé.</a:t>
            </a:r>
          </a:p>
          <a:p>
            <a:pPr marL="486000" lvl="2" indent="0">
              <a:lnSpc>
                <a:spcPct val="100000"/>
              </a:lnSpc>
              <a:buNone/>
            </a:pPr>
            <a:endParaRPr lang="cs-CZ" dirty="false"/>
          </a:p>
          <a:p>
            <a:pPr>
              <a:lnSpc>
                <a:spcPct val="100000"/>
              </a:lnSpc>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1499636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fontAlgn="base" hangingPunct="false"/>
            <a:r>
              <a:rPr lang="pl-PL" dirty="false"/>
              <a:t>Představení výzvy</a:t>
            </a:r>
            <a:endParaRPr lang="cs-CZ" dirty="false"/>
          </a:p>
        </p:txBody>
      </p:sp>
      <p:sp>
        <p:nvSpPr>
          <p:cNvPr id="3" name="Zástupný symbol pro obsah 2"/>
          <p:cNvSpPr>
            <a:spLocks noGrp="true"/>
          </p:cNvSpPr>
          <p:nvPr>
            <p:ph idx="1"/>
          </p:nvPr>
        </p:nvSpPr>
        <p:spPr>
          <a:xfrm>
            <a:off x="431088" y="1295400"/>
            <a:ext cx="8208912" cy="5400600"/>
          </a:xfrm>
        </p:spPr>
        <p:txBody>
          <a:bodyPr/>
          <a:lstStyle/>
          <a:p>
            <a:pPr marL="0" indent="0">
              <a:lnSpc>
                <a:spcPct val="100000"/>
              </a:lnSpc>
              <a:buNone/>
            </a:pPr>
            <a:r>
              <a:rPr lang="cs-CZ" sz="2800" b="true" dirty="false"/>
              <a:t>03_25_080 - Vybudování dětských skupin (3)</a:t>
            </a:r>
            <a:br>
              <a:rPr lang="cs-CZ" sz="2400" b="true" dirty="false"/>
            </a:br>
            <a:br>
              <a:rPr lang="cs-CZ" dirty="false"/>
            </a:br>
            <a:r>
              <a:rPr lang="cs-CZ" dirty="false"/>
              <a:t>	</a:t>
            </a:r>
            <a:r>
              <a:rPr lang="cs-CZ" b="true" u="sng" dirty="false"/>
              <a:t>Celková alokace: 300 000 000 Kč</a:t>
            </a:r>
          </a:p>
          <a:p>
            <a:pPr marL="0" indent="0">
              <a:buNone/>
            </a:pPr>
            <a:r>
              <a:rPr lang="cs-CZ" sz="1800" b="true" dirty="false"/>
              <a:t>Příjem projektových žádostí od:</a:t>
            </a:r>
            <a:r>
              <a:rPr lang="cs-CZ" sz="1800" dirty="false"/>
              <a:t> </a:t>
            </a:r>
            <a:r>
              <a:rPr lang="cs-CZ" sz="1800" b="true" dirty="false">
                <a:solidFill>
                  <a:srgbClr val="FF0000"/>
                </a:solidFill>
              </a:rPr>
              <a:t>12. 5. 2025</a:t>
            </a:r>
          </a:p>
          <a:p>
            <a:pPr marL="0" indent="0">
              <a:buNone/>
            </a:pPr>
            <a:r>
              <a:rPr lang="cs-CZ" sz="1800" b="true" dirty="false"/>
              <a:t>Ukončení příjmu projektových žádostí:</a:t>
            </a:r>
            <a:r>
              <a:rPr lang="cs-CZ" sz="1800" dirty="false"/>
              <a:t> </a:t>
            </a:r>
            <a:r>
              <a:rPr lang="cs-CZ" sz="1800" b="true" dirty="false">
                <a:solidFill>
                  <a:srgbClr val="FF0000"/>
                </a:solidFill>
              </a:rPr>
              <a:t>14. 7. 2025</a:t>
            </a:r>
          </a:p>
          <a:p>
            <a:pPr marL="0" indent="0">
              <a:buNone/>
            </a:pPr>
            <a:r>
              <a:rPr lang="cs-CZ" sz="1800" b="true" dirty="false"/>
              <a:t>Datum zahájení realizace projektu – do </a:t>
            </a:r>
            <a:r>
              <a:rPr lang="cs-CZ" sz="1800" b="true" dirty="false">
                <a:solidFill>
                  <a:srgbClr val="FF0000"/>
                </a:solidFill>
              </a:rPr>
              <a:t>3 měsíců </a:t>
            </a:r>
            <a:r>
              <a:rPr lang="cs-CZ" sz="1800" b="true" dirty="false"/>
              <a:t>od doručení vyrozumění</a:t>
            </a:r>
            <a:endParaRPr lang="cs-CZ" sz="1800" dirty="false"/>
          </a:p>
          <a:p>
            <a:pPr marL="0" indent="0" fontAlgn="base">
              <a:buNone/>
            </a:pPr>
            <a:r>
              <a:rPr lang="cs-CZ" sz="1800" b="true" dirty="false"/>
              <a:t>Realizace projektu max. 24 měsíců </a:t>
            </a:r>
          </a:p>
          <a:p>
            <a:pPr marL="0" indent="0" fontAlgn="base">
              <a:buNone/>
            </a:pPr>
            <a:endParaRPr lang="cs-CZ" sz="1800" b="true" dirty="false"/>
          </a:p>
          <a:p>
            <a:pPr marL="0" indent="0" fontAlgn="base">
              <a:buNone/>
            </a:pPr>
            <a:r>
              <a:rPr lang="cs-CZ" sz="1800" b="true" dirty="false"/>
              <a:t>Ukončení fyzické realizace projektu nejpozději </a:t>
            </a:r>
            <a:r>
              <a:rPr lang="cs-CZ" sz="1800" b="true" dirty="false">
                <a:solidFill>
                  <a:srgbClr val="FF0000"/>
                </a:solidFill>
              </a:rPr>
              <a:t>31. 12. 2027</a:t>
            </a:r>
            <a:endParaRPr lang="cs-CZ" sz="1800" b="true" dirty="false"/>
          </a:p>
          <a:p>
            <a:pPr marL="0" indent="0" fontAlgn="base">
              <a:buNone/>
            </a:pPr>
            <a:r>
              <a:rPr lang="cs-CZ" sz="1800" b="true" dirty="false"/>
              <a:t>Zápis DS do evidence – nejpozději do </a:t>
            </a:r>
            <a:r>
              <a:rPr lang="cs-CZ" sz="1800" b="true" dirty="false">
                <a:solidFill>
                  <a:srgbClr val="FF0000"/>
                </a:solidFill>
              </a:rPr>
              <a:t>4 měsíců </a:t>
            </a:r>
            <a:r>
              <a:rPr lang="cs-CZ" sz="1800" b="true" dirty="false"/>
              <a:t>od ukončení aktivity vytvoření</a:t>
            </a:r>
          </a:p>
          <a:p>
            <a:pPr marL="0" indent="0">
              <a:lnSpc>
                <a:spcPct val="200000"/>
              </a:lnSpc>
              <a:buNone/>
            </a:pPr>
            <a:endParaRPr lang="cs-CZ" sz="1800" b="true" dirty="false"/>
          </a:p>
          <a:p>
            <a:pPr marL="0" indent="0">
              <a:lnSpc>
                <a:spcPct val="200000"/>
              </a:lnSpc>
              <a:buNone/>
            </a:pPr>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6" name="Grafický objekt 5" descr="Mince se souvislou výplní">
            <a:extLst>
              <a:ext uri="{FF2B5EF4-FFF2-40B4-BE49-F238E27FC236}">
                <a16:creationId xmlns:a16="http://schemas.microsoft.com/office/drawing/2014/main" id="{B74DB460-88EB-4CBC-AC35-641C790C0097}"/>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60232" y="1844824"/>
            <a:ext cx="817240" cy="817240"/>
          </a:xfrm>
          <a:prstGeom prst="rect">
            <a:avLst/>
          </a:prstGeom>
        </p:spPr>
      </p:pic>
      <p:sp>
        <p:nvSpPr>
          <p:cNvPr id="5" name="TextovéPole 4">
            <a:extLst>
              <a:ext uri="{FF2B5EF4-FFF2-40B4-BE49-F238E27FC236}">
                <a16:creationId xmlns:a16="http://schemas.microsoft.com/office/drawing/2014/main" id="{364B7443-5004-3BD3-5DAB-561C832D55CD}"/>
              </a:ext>
            </a:extLst>
          </p:cNvPr>
          <p:cNvSpPr txBox="true"/>
          <p:nvPr/>
        </p:nvSpPr>
        <p:spPr>
          <a:xfrm>
            <a:off x="5160188" y="4207462"/>
            <a:ext cx="3479812" cy="369332"/>
          </a:xfrm>
          <a:prstGeom prst="rect">
            <a:avLst/>
          </a:prstGeom>
          <a:noFill/>
        </p:spPr>
        <p:txBody>
          <a:bodyPr wrap="square" rtlCol="false">
            <a:spAutoFit/>
          </a:bodyPr>
          <a:lstStyle/>
          <a:p>
            <a:r>
              <a:rPr lang="cs-CZ" dirty="false"/>
              <a:t>Vytvoření DS – max. 12 měsíců</a:t>
            </a:r>
          </a:p>
        </p:txBody>
      </p:sp>
      <p:sp>
        <p:nvSpPr>
          <p:cNvPr id="7" name="TextovéPole 6">
            <a:extLst>
              <a:ext uri="{FF2B5EF4-FFF2-40B4-BE49-F238E27FC236}">
                <a16:creationId xmlns:a16="http://schemas.microsoft.com/office/drawing/2014/main" id="{41E8C7E4-8725-B74B-E76A-9487BD91E0F8}"/>
              </a:ext>
            </a:extLst>
          </p:cNvPr>
          <p:cNvSpPr txBox="true"/>
          <p:nvPr/>
        </p:nvSpPr>
        <p:spPr>
          <a:xfrm>
            <a:off x="5148064" y="4715228"/>
            <a:ext cx="3479812" cy="369332"/>
          </a:xfrm>
          <a:prstGeom prst="rect">
            <a:avLst/>
          </a:prstGeom>
          <a:noFill/>
        </p:spPr>
        <p:txBody>
          <a:bodyPr wrap="square" rtlCol="false">
            <a:spAutoFit/>
          </a:bodyPr>
          <a:lstStyle/>
          <a:p>
            <a:r>
              <a:rPr lang="cs-CZ" dirty="false"/>
              <a:t>Provoz DS – vždy 12 měsíců</a:t>
            </a:r>
          </a:p>
        </p:txBody>
      </p:sp>
      <p:cxnSp>
        <p:nvCxnSpPr>
          <p:cNvPr id="11" name="Přímá spojnice 10">
            <a:extLst>
              <a:ext uri="{FF2B5EF4-FFF2-40B4-BE49-F238E27FC236}">
                <a16:creationId xmlns:a16="http://schemas.microsoft.com/office/drawing/2014/main" id="{5BEE6F3F-894F-850F-EE11-0E963DD18BF9}"/>
              </a:ext>
            </a:extLst>
          </p:cNvPr>
          <p:cNvCxnSpPr>
            <a:cxnSpLocks/>
          </p:cNvCxnSpPr>
          <p:nvPr/>
        </p:nvCxnSpPr>
        <p:spPr>
          <a:xfrm>
            <a:off x="4283968" y="4365104"/>
            <a:ext cx="864096" cy="0"/>
          </a:xfrm>
          <a:prstGeom prst="line">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Přímá spojnice 11">
            <a:extLst>
              <a:ext uri="{FF2B5EF4-FFF2-40B4-BE49-F238E27FC236}">
                <a16:creationId xmlns:a16="http://schemas.microsoft.com/office/drawing/2014/main" id="{555E42F7-2C7A-E0B6-9D92-17D6D51D63B9}"/>
              </a:ext>
            </a:extLst>
          </p:cNvPr>
          <p:cNvCxnSpPr>
            <a:cxnSpLocks/>
          </p:cNvCxnSpPr>
          <p:nvPr/>
        </p:nvCxnSpPr>
        <p:spPr>
          <a:xfrm>
            <a:off x="4265938" y="4445898"/>
            <a:ext cx="882126" cy="423262"/>
          </a:xfrm>
          <a:prstGeom prst="line">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dvojí financování</a:t>
            </a:r>
          </a:p>
        </p:txBody>
      </p:sp>
      <p:sp>
        <p:nvSpPr>
          <p:cNvPr id="3" name="Zástupný symbol pro obsah 2"/>
          <p:cNvSpPr>
            <a:spLocks noGrp="true"/>
          </p:cNvSpPr>
          <p:nvPr>
            <p:ph idx="1"/>
          </p:nvPr>
        </p:nvSpPr>
        <p:spPr>
          <a:xfrm>
            <a:off x="331556" y="1376048"/>
            <a:ext cx="8604488" cy="5139952"/>
          </a:xfrm>
        </p:spPr>
        <p:txBody>
          <a:bodyPr/>
          <a:lstStyle/>
          <a:p>
            <a:pPr marL="486000" lvl="2" indent="0">
              <a:lnSpc>
                <a:spcPct val="100000"/>
              </a:lnSpc>
              <a:buNone/>
            </a:pPr>
            <a:r>
              <a:rPr lang="cs-CZ" dirty="false"/>
              <a:t>Příjemce není oprávněn čerpat prostředky na aktivity projektu z jiných finančních nástrojů EU, národních programů či programů územních samospráv.</a:t>
            </a:r>
          </a:p>
          <a:p>
            <a:pPr marL="486000" lvl="2" indent="0">
              <a:lnSpc>
                <a:spcPct val="100000"/>
              </a:lnSpc>
              <a:buNone/>
            </a:pPr>
            <a:r>
              <a:rPr lang="cs-CZ" u="sng" dirty="false"/>
              <a:t>Např.:</a:t>
            </a:r>
          </a:p>
          <a:p>
            <a:pPr marL="486000" lvl="2" indent="0">
              <a:lnSpc>
                <a:spcPct val="100000"/>
              </a:lnSpc>
              <a:buNone/>
            </a:pPr>
            <a:r>
              <a:rPr lang="cs-CZ" dirty="false"/>
              <a:t>Podporu z OPZ+ </a:t>
            </a:r>
            <a:r>
              <a:rPr lang="cs-CZ" b="true" dirty="false"/>
              <a:t>není možné kombinovat s čerpáním příspěvku na provoz dětské skupiny ze státního rozpočtu </a:t>
            </a:r>
            <a:r>
              <a:rPr lang="cs-CZ" dirty="false"/>
              <a:t>dle § 20a – 20l zákona č. 247/2014 Sb.</a:t>
            </a:r>
          </a:p>
          <a:p>
            <a:pPr marL="486000" lvl="2" indent="0">
              <a:lnSpc>
                <a:spcPct val="100000"/>
              </a:lnSpc>
              <a:buNone/>
            </a:pPr>
            <a:r>
              <a:rPr lang="cs-CZ" dirty="false"/>
              <a:t>Není možné čerpat příspěvky na zřízení nebo vyhrazení společensky účelného pracovního místa, které poskytuje Úřad práce ČR.</a:t>
            </a:r>
          </a:p>
          <a:p>
            <a:pPr marL="486000" lvl="2" indent="0">
              <a:lnSpc>
                <a:spcPct val="100000"/>
              </a:lnSpc>
              <a:buNone/>
            </a:pPr>
            <a:r>
              <a:rPr lang="cs-CZ" dirty="false"/>
              <a:t>Není možná ani kombinace aktivity Vytvoření s podporou na vybudování DS z NPO, IROP apod.</a:t>
            </a:r>
          </a:p>
          <a:p>
            <a:pPr marL="486000" lvl="2" indent="0">
              <a:lnSpc>
                <a:spcPct val="100000"/>
              </a:lnSpc>
              <a:buNone/>
            </a:pPr>
            <a:r>
              <a:rPr lang="cs-CZ" dirty="false"/>
              <a:t>Riziko dvojího financování i u mimořádných dotačních titulů </a:t>
            </a:r>
            <a:br>
              <a:rPr lang="cs-CZ" dirty="false"/>
            </a:br>
            <a:r>
              <a:rPr lang="cs-CZ" dirty="false"/>
              <a:t>(např. </a:t>
            </a:r>
            <a:r>
              <a:rPr lang="pl-PL" dirty="false"/>
              <a:t>dotace na dočasné aktivity na podporu rodin z Ukrajiny s dětmi – zákaz čerpání podpory personálních kapacit pro DS s cizinci s dočasnou ochranou)</a:t>
            </a:r>
            <a:endParaRPr lang="cs-CZ" dirty="false"/>
          </a:p>
          <a:p>
            <a:pPr marL="486000" lvl="2" indent="0">
              <a:lnSpc>
                <a:spcPct val="100000"/>
              </a:lnSpc>
              <a:buNone/>
            </a:pPr>
            <a:endParaRPr lang="cs-CZ" dirty="false"/>
          </a:p>
          <a:p>
            <a:pPr marL="486000" lvl="2" indent="0">
              <a:lnSpc>
                <a:spcPct val="100000"/>
              </a:lnSpc>
              <a:buNone/>
            </a:pPr>
            <a:endParaRPr lang="cs-CZ" dirty="false"/>
          </a:p>
          <a:p>
            <a:pPr>
              <a:lnSpc>
                <a:spcPct val="100000"/>
              </a:lnSpc>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pic>
        <p:nvPicPr>
          <p:cNvPr id="5" name="Grafický objekt 4" descr="Vykřičník se souvislou výplní">
            <a:extLst>
              <a:ext uri="{FF2B5EF4-FFF2-40B4-BE49-F238E27FC236}">
                <a16:creationId xmlns:a16="http://schemas.microsoft.com/office/drawing/2014/main" id="{D1A77364-72CD-819D-EE25-BEFC9AE0929B}"/>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823" y="1484784"/>
            <a:ext cx="600354" cy="600354"/>
          </a:xfrm>
          <a:prstGeom prst="rect">
            <a:avLst/>
          </a:prstGeom>
        </p:spPr>
      </p:pic>
      <p:pic>
        <p:nvPicPr>
          <p:cNvPr id="6" name="Grafický objekt 5" descr="Odznak, křížek se souvislou výplní">
            <a:extLst>
              <a:ext uri="{FF2B5EF4-FFF2-40B4-BE49-F238E27FC236}">
                <a16:creationId xmlns:a16="http://schemas.microsoft.com/office/drawing/2014/main" id="{E27A36DD-D59C-C793-14A2-6D3CA1AD71C5}"/>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600" y="2914485"/>
            <a:ext cx="480017" cy="480017"/>
          </a:xfrm>
          <a:prstGeom prst="rect">
            <a:avLst/>
          </a:prstGeom>
        </p:spPr>
      </p:pic>
      <p:pic>
        <p:nvPicPr>
          <p:cNvPr id="7" name="Grafický objekt 6" descr="Odznak, křížek se souvislou výplní">
            <a:extLst>
              <a:ext uri="{FF2B5EF4-FFF2-40B4-BE49-F238E27FC236}">
                <a16:creationId xmlns:a16="http://schemas.microsoft.com/office/drawing/2014/main" id="{7823B2FF-057C-3511-48EB-2249D29CC63E}"/>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599" y="3743832"/>
            <a:ext cx="480017" cy="480017"/>
          </a:xfrm>
          <a:prstGeom prst="rect">
            <a:avLst/>
          </a:prstGeom>
        </p:spPr>
      </p:pic>
      <p:pic>
        <p:nvPicPr>
          <p:cNvPr id="8" name="Grafický objekt 7" descr="Odznak, křížek se souvislou výplní">
            <a:extLst>
              <a:ext uri="{FF2B5EF4-FFF2-40B4-BE49-F238E27FC236}">
                <a16:creationId xmlns:a16="http://schemas.microsoft.com/office/drawing/2014/main" id="{F6C434E0-56E4-AD15-BF2A-083A2567814D}"/>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5383" y="4519897"/>
            <a:ext cx="480017" cy="480017"/>
          </a:xfrm>
          <a:prstGeom prst="rect">
            <a:avLst/>
          </a:prstGeom>
        </p:spPr>
      </p:pic>
      <p:pic>
        <p:nvPicPr>
          <p:cNvPr id="9" name="Grafický objekt 8" descr="Odznak, křížek se souvislou výplní">
            <a:extLst>
              <a:ext uri="{FF2B5EF4-FFF2-40B4-BE49-F238E27FC236}">
                <a16:creationId xmlns:a16="http://schemas.microsoft.com/office/drawing/2014/main" id="{FA47E211-5203-ABC3-6913-0CA3DA16C892}"/>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9599" y="5481952"/>
            <a:ext cx="480017" cy="480017"/>
          </a:xfrm>
          <a:prstGeom prst="rect">
            <a:avLst/>
          </a:prstGeom>
        </p:spPr>
      </p:pic>
    </p:spTree>
    <p:extLst>
      <p:ext uri="{BB962C8B-B14F-4D97-AF65-F5344CB8AC3E}">
        <p14:creationId xmlns:p14="http://schemas.microsoft.com/office/powerpoint/2010/main" val="124726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příjmy</a:t>
            </a:r>
          </a:p>
        </p:txBody>
      </p:sp>
      <p:sp>
        <p:nvSpPr>
          <p:cNvPr id="3" name="Zástupný symbol pro obsah 2"/>
          <p:cNvSpPr>
            <a:spLocks noGrp="true"/>
          </p:cNvSpPr>
          <p:nvPr>
            <p:ph idx="1"/>
          </p:nvPr>
        </p:nvSpPr>
        <p:spPr>
          <a:xfrm>
            <a:off x="540000" y="1979496"/>
            <a:ext cx="8064000" cy="4536504"/>
          </a:xfrm>
        </p:spPr>
        <p:txBody>
          <a:bodyPr/>
          <a:lstStyle/>
          <a:p>
            <a:r>
              <a:rPr lang="cs-CZ" dirty="false"/>
              <a:t>Příjemce (ani případní partneři) nemají povinnost vést účetnictví či daňovou evidenci projektu tak, aby případné projektové příjmy byly vedeny s jednoznačnou vazbou na projekt. Případné příjmy se pro účely OPZ+, obdobně jako výdaje, nedokládají a příjemce nemá povinnost o nich poskytovatele informovat.</a:t>
            </a:r>
          </a:p>
          <a:p>
            <a:pPr marL="0" indent="0">
              <a:buNone/>
            </a:pPr>
            <a:r>
              <a:rPr lang="cs-CZ" dirty="false"/>
              <a:t>	</a:t>
            </a:r>
            <a:r>
              <a:rPr lang="cs-CZ" sz="2400" dirty="false"/>
              <a:t>(netýká se pravidla o maximální výši poplatků od 	rodičů, které je nutné dodržovat a ŘO je ověřuje)</a:t>
            </a:r>
          </a:p>
          <a:p>
            <a:pPr marL="0" indent="0">
              <a:buNone/>
            </a:pPr>
            <a:endParaRPr lang="cs-CZ" dirty="false"/>
          </a:p>
          <a:p>
            <a:pPr marL="0" indent="0">
              <a:buNone/>
            </a:pP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pic>
        <p:nvPicPr>
          <p:cNvPr id="5" name="Grafický objekt 4" descr="Vykřičník se souvislou výplní">
            <a:extLst>
              <a:ext uri="{FF2B5EF4-FFF2-40B4-BE49-F238E27FC236}">
                <a16:creationId xmlns:a16="http://schemas.microsoft.com/office/drawing/2014/main" id="{B850FA54-DA3F-3418-AB87-EEA9D3F981C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7584" y="4365104"/>
            <a:ext cx="600354" cy="600354"/>
          </a:xfrm>
          <a:prstGeom prst="rect">
            <a:avLst/>
          </a:prstGeom>
        </p:spPr>
      </p:pic>
    </p:spTree>
    <p:extLst>
      <p:ext uri="{BB962C8B-B14F-4D97-AF65-F5344CB8AC3E}">
        <p14:creationId xmlns:p14="http://schemas.microsoft.com/office/powerpoint/2010/main" val="24227030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Zálohové financování (ex ante)</a:t>
            </a:r>
          </a:p>
        </p:txBody>
      </p:sp>
      <p:sp>
        <p:nvSpPr>
          <p:cNvPr id="3" name="Zástupný symbol pro obsah 2"/>
          <p:cNvSpPr>
            <a:spLocks noGrp="true"/>
          </p:cNvSpPr>
          <p:nvPr>
            <p:ph idx="1"/>
          </p:nvPr>
        </p:nvSpPr>
        <p:spPr>
          <a:xfrm>
            <a:off x="300695" y="1466815"/>
            <a:ext cx="8064000" cy="4536504"/>
          </a:xfrm>
        </p:spPr>
        <p:txBody>
          <a:bodyPr/>
          <a:lstStyle/>
          <a:p>
            <a:r>
              <a:rPr lang="cs-CZ" dirty="false"/>
              <a:t>Příjemci je za podmínky odpovídajícího průběžného prokazování dosažených jednotek poskytována podpora zálohově, tj. před dosažením jednotky ze strany příjemce, a to až do výše 100 % schválené podpory z prostředků OPZ+:</a:t>
            </a:r>
          </a:p>
          <a:p>
            <a:pPr marL="0" indent="0">
              <a:buNone/>
            </a:pPr>
            <a:endParaRPr lang="cs-CZ" dirty="false"/>
          </a:p>
          <a:p>
            <a:pPr marL="0" indent="0">
              <a:buNone/>
            </a:pPr>
            <a:r>
              <a:rPr lang="pl-PL" b="true" dirty="false"/>
              <a:t>Projekty s celkovými způsobilými výdaji do 5 mil. Kč:</a:t>
            </a:r>
          </a:p>
          <a:p>
            <a:pPr marL="0" indent="0">
              <a:buNone/>
            </a:pPr>
            <a:r>
              <a:rPr lang="cs-CZ" sz="1800" dirty="false"/>
              <a:t>Příjemcům, jejichž celkový rozpočet nepřesáhne 5 mil. Kč, je poskytnuta jedna zálohová platba ve výši </a:t>
            </a:r>
            <a:r>
              <a:rPr lang="cs-CZ" sz="1800" u="sng" dirty="false"/>
              <a:t>100 % způsobilých výdajů projektu. </a:t>
            </a:r>
            <a:r>
              <a:rPr lang="cs-CZ" sz="1800" dirty="false"/>
              <a:t>Výše zálohové platby vychází z počtu jednotek, které mají být dosaženy v průběhu realizace projektu, a jejich jednotkových nákladů. </a:t>
            </a:r>
            <a:endParaRPr lang="pl-PL" sz="1800" b="true" dirty="false"/>
          </a:p>
          <a:p>
            <a:pPr marL="0" indent="0">
              <a:buNone/>
            </a:pP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pic>
        <p:nvPicPr>
          <p:cNvPr id="5" name="Grafický objekt 4" descr="Šipka dolů se souvislou výplní">
            <a:extLst>
              <a:ext uri="{FF2B5EF4-FFF2-40B4-BE49-F238E27FC236}">
                <a16:creationId xmlns:a16="http://schemas.microsoft.com/office/drawing/2014/main" id="{BE5ACE08-9DD6-5AC1-09F7-675A613FBB9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00091" y="3933056"/>
            <a:ext cx="529208" cy="529208"/>
          </a:xfrm>
          <a:prstGeom prst="rect">
            <a:avLst/>
          </a:prstGeom>
        </p:spPr>
      </p:pic>
    </p:spTree>
    <p:extLst>
      <p:ext uri="{BB962C8B-B14F-4D97-AF65-F5344CB8AC3E}">
        <p14:creationId xmlns:p14="http://schemas.microsoft.com/office/powerpoint/2010/main" val="2229713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Zálohové financování (ex ante)</a:t>
            </a:r>
          </a:p>
        </p:txBody>
      </p:sp>
      <p:sp>
        <p:nvSpPr>
          <p:cNvPr id="3" name="Zástupný symbol pro obsah 2"/>
          <p:cNvSpPr>
            <a:spLocks noGrp="true"/>
          </p:cNvSpPr>
          <p:nvPr>
            <p:ph idx="1"/>
          </p:nvPr>
        </p:nvSpPr>
        <p:spPr>
          <a:xfrm>
            <a:off x="332988" y="2126679"/>
            <a:ext cx="8064000" cy="4176464"/>
          </a:xfrm>
        </p:spPr>
        <p:txBody>
          <a:bodyPr/>
          <a:lstStyle/>
          <a:p>
            <a:pPr marL="0" indent="0">
              <a:buNone/>
            </a:pPr>
            <a:r>
              <a:rPr lang="pl-PL" b="true" dirty="false"/>
              <a:t>Projekty s celkovými způsobilými výdaji nad 5 mil. Kč:</a:t>
            </a:r>
            <a:endParaRPr lang="cs-CZ" dirty="false"/>
          </a:p>
          <a:p>
            <a:pPr marL="0" indent="0">
              <a:buNone/>
            </a:pPr>
            <a:r>
              <a:rPr lang="cs-CZ" sz="2000" dirty="false"/>
              <a:t>Výše první zálohové platby vychází z předpokládaného počtu jednotek a jejich jednotkových nákladů, které mají být dosaženy během období od zahájení realizace projektu až do konce 2. měsíce následujícího po nejzazším termínu pro předložení první zprávy o realizaci. Přesná výše zálohy je stanovena v právním aktu. </a:t>
            </a:r>
          </a:p>
          <a:p>
            <a:pPr marL="0" indent="0">
              <a:buNone/>
            </a:pPr>
            <a:r>
              <a:rPr lang="cs-CZ" sz="2000" b="true" dirty="false"/>
              <a:t>Výše 1. zálohy smí dosáhnout nejvýše 30 % způsobilých výdajů projektu, další zálohové platby ve výši vyúčtování.</a:t>
            </a:r>
          </a:p>
          <a:p>
            <a:pPr marL="0" indent="0">
              <a:buNone/>
            </a:pPr>
            <a:endParaRPr lang="cs-CZ" sz="20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pic>
        <p:nvPicPr>
          <p:cNvPr id="5" name="Grafický objekt 4" descr="Šipka nahoru se souvislou výplní">
            <a:extLst>
              <a:ext uri="{FF2B5EF4-FFF2-40B4-BE49-F238E27FC236}">
                <a16:creationId xmlns:a16="http://schemas.microsoft.com/office/drawing/2014/main" id="{6FEA3C85-DCF5-F5D9-69D8-D2B64FF60EED}"/>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2384" y="1976733"/>
            <a:ext cx="529208" cy="529208"/>
          </a:xfrm>
          <a:prstGeom prst="rect">
            <a:avLst/>
          </a:prstGeom>
        </p:spPr>
      </p:pic>
    </p:spTree>
    <p:extLst>
      <p:ext uri="{BB962C8B-B14F-4D97-AF65-F5344CB8AC3E}">
        <p14:creationId xmlns:p14="http://schemas.microsoft.com/office/powerpoint/2010/main" val="2840243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Zálohové financování (ex ante)</a:t>
            </a:r>
          </a:p>
        </p:txBody>
      </p:sp>
      <p:sp>
        <p:nvSpPr>
          <p:cNvPr id="3" name="Zástupný symbol pro obsah 2"/>
          <p:cNvSpPr>
            <a:spLocks noGrp="true"/>
          </p:cNvSpPr>
          <p:nvPr>
            <p:ph idx="1"/>
          </p:nvPr>
        </p:nvSpPr>
        <p:spPr>
          <a:xfrm>
            <a:off x="5464673" y="1667971"/>
            <a:ext cx="2592288" cy="504056"/>
          </a:xfrm>
        </p:spPr>
        <p:txBody>
          <a:bodyPr/>
          <a:lstStyle/>
          <a:p>
            <a:pPr marL="0" indent="0">
              <a:buNone/>
            </a:pPr>
            <a:r>
              <a:rPr lang="cs-CZ" b="true" dirty="false"/>
              <a:t>CZV nad 5 mil. Kč</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
        <p:nvSpPr>
          <p:cNvPr id="5" name="Zástupný symbol pro obsah 2">
            <a:extLst>
              <a:ext uri="{FF2B5EF4-FFF2-40B4-BE49-F238E27FC236}">
                <a16:creationId xmlns:a16="http://schemas.microsoft.com/office/drawing/2014/main" id="{04CC3F4F-C379-C0DB-C22C-17D0390C5E6F}"/>
              </a:ext>
            </a:extLst>
          </p:cNvPr>
          <p:cNvSpPr txBox="true">
            <a:spLocks/>
          </p:cNvSpPr>
          <p:nvPr/>
        </p:nvSpPr>
        <p:spPr>
          <a:xfrm>
            <a:off x="1087039" y="1628800"/>
            <a:ext cx="2592289" cy="50405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cs-CZ" b="true" dirty="false"/>
              <a:t>CZV do 5 mil. Kč</a:t>
            </a:r>
          </a:p>
        </p:txBody>
      </p:sp>
      <p:graphicFrame>
        <p:nvGraphicFramePr>
          <p:cNvPr id="16" name="Tabulka 15">
            <a:extLst>
              <a:ext uri="{FF2B5EF4-FFF2-40B4-BE49-F238E27FC236}">
                <a16:creationId xmlns:a16="http://schemas.microsoft.com/office/drawing/2014/main" id="{94788785-F8C1-9758-BC95-1A2EE2111A4D}"/>
              </a:ext>
            </a:extLst>
          </p:cNvPr>
          <p:cNvGraphicFramePr>
            <a:graphicFrameLocks noGrp="true"/>
          </p:cNvGraphicFramePr>
          <p:nvPr>
            <p:extLst>
              <p:ext uri="{D42A27DB-BD31-4B8C-83A1-F6EECF244321}">
                <p14:modId xmlns:p14="http://schemas.microsoft.com/office/powerpoint/2010/main" val="981355070"/>
              </p:ext>
            </p:extLst>
          </p:nvPr>
        </p:nvGraphicFramePr>
        <p:xfrm>
          <a:off x="4596981" y="2237261"/>
          <a:ext cx="4485036" cy="2408211"/>
        </p:xfrm>
        <a:graphic>
          <a:graphicData uri="http://schemas.openxmlformats.org/drawingml/2006/table">
            <a:tbl>
              <a:tblPr>
                <a:tableStyleId>{8EC20E35-A176-4012-BC5E-935CFFF8708E}</a:tableStyleId>
              </a:tblPr>
              <a:tblGrid>
                <a:gridCol w="2005648">
                  <a:extLst>
                    <a:ext uri="{9D8B030D-6E8A-4147-A177-3AD203B41FA5}">
                      <a16:colId xmlns:a16="http://schemas.microsoft.com/office/drawing/2014/main" val="2810873384"/>
                    </a:ext>
                  </a:extLst>
                </a:gridCol>
                <a:gridCol w="2479388">
                  <a:extLst>
                    <a:ext uri="{9D8B030D-6E8A-4147-A177-3AD203B41FA5}">
                      <a16:colId xmlns:a16="http://schemas.microsoft.com/office/drawing/2014/main" val="1359307852"/>
                    </a:ext>
                  </a:extLst>
                </a:gridCol>
              </a:tblGrid>
              <a:tr h="441663">
                <a:tc>
                  <a:txBody>
                    <a:bodyPr/>
                    <a:lstStyle/>
                    <a:p>
                      <a:pPr algn="ctr" fontAlgn="ctr"/>
                      <a:r>
                        <a:rPr lang="cs-CZ" sz="1300" b="true" u="none" strike="noStrike" dirty="false">
                          <a:effectLst/>
                        </a:rPr>
                        <a:t>1. záloha</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30% CZV</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56067214"/>
                  </a:ext>
                </a:extLst>
              </a:tr>
              <a:tr h="487520">
                <a:tc>
                  <a:txBody>
                    <a:bodyPr/>
                    <a:lstStyle/>
                    <a:p>
                      <a:pPr algn="ctr" fontAlgn="ctr"/>
                      <a:r>
                        <a:rPr lang="cs-CZ" sz="1300" b="true" u="none" strike="noStrike" dirty="false">
                          <a:effectLst/>
                        </a:rPr>
                        <a:t>1.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Vytvoření + 1.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5868109"/>
                  </a:ext>
                </a:extLst>
              </a:tr>
              <a:tr h="510977">
                <a:tc>
                  <a:txBody>
                    <a:bodyPr/>
                    <a:lstStyle/>
                    <a:p>
                      <a:pPr algn="ctr" fontAlgn="ctr"/>
                      <a:r>
                        <a:rPr lang="cs-CZ" sz="1300" b="true" u="none" strike="noStrike" dirty="false">
                          <a:effectLst/>
                        </a:rPr>
                        <a:t>2.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2. - 4.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58139612"/>
                  </a:ext>
                </a:extLst>
              </a:tr>
              <a:tr h="504056">
                <a:tc>
                  <a:txBody>
                    <a:bodyPr/>
                    <a:lstStyle/>
                    <a:p>
                      <a:pPr algn="ctr" fontAlgn="ctr"/>
                      <a:r>
                        <a:rPr lang="cs-CZ" sz="1300" b="true" u="none" strike="noStrike" dirty="false">
                          <a:effectLst/>
                        </a:rPr>
                        <a:t>3.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5. - 8.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71974911"/>
                  </a:ext>
                </a:extLst>
              </a:tr>
              <a:tr h="463995">
                <a:tc>
                  <a:txBody>
                    <a:bodyPr/>
                    <a:lstStyle/>
                    <a:p>
                      <a:pPr algn="ctr" fontAlgn="ctr"/>
                      <a:r>
                        <a:rPr lang="cs-CZ" sz="1300" b="true" u="none" strike="noStrike" dirty="false">
                          <a:effectLst/>
                        </a:rPr>
                        <a:t>4.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9. - 12.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47843497"/>
                  </a:ext>
                </a:extLst>
              </a:tr>
            </a:tbl>
          </a:graphicData>
        </a:graphic>
      </p:graphicFrame>
      <p:graphicFrame>
        <p:nvGraphicFramePr>
          <p:cNvPr id="17" name="Tabulka 16">
            <a:extLst>
              <a:ext uri="{FF2B5EF4-FFF2-40B4-BE49-F238E27FC236}">
                <a16:creationId xmlns:a16="http://schemas.microsoft.com/office/drawing/2014/main" id="{727F4E78-6E71-D483-09A1-2E2F5687CC39}"/>
              </a:ext>
            </a:extLst>
          </p:cNvPr>
          <p:cNvGraphicFramePr>
            <a:graphicFrameLocks noGrp="true"/>
          </p:cNvGraphicFramePr>
          <p:nvPr>
            <p:extLst>
              <p:ext uri="{D42A27DB-BD31-4B8C-83A1-F6EECF244321}">
                <p14:modId xmlns:p14="http://schemas.microsoft.com/office/powerpoint/2010/main" val="4113956523"/>
              </p:ext>
            </p:extLst>
          </p:nvPr>
        </p:nvGraphicFramePr>
        <p:xfrm>
          <a:off x="18552" y="2237261"/>
          <a:ext cx="4291322" cy="1440159"/>
        </p:xfrm>
        <a:graphic>
          <a:graphicData uri="http://schemas.openxmlformats.org/drawingml/2006/table">
            <a:tbl>
              <a:tblPr>
                <a:tableStyleId>{6E25E649-3F16-4E02-A733-19D2CDBF48F0}</a:tableStyleId>
              </a:tblPr>
              <a:tblGrid>
                <a:gridCol w="1919021">
                  <a:extLst>
                    <a:ext uri="{9D8B030D-6E8A-4147-A177-3AD203B41FA5}">
                      <a16:colId xmlns:a16="http://schemas.microsoft.com/office/drawing/2014/main" val="1551714046"/>
                    </a:ext>
                  </a:extLst>
                </a:gridCol>
                <a:gridCol w="2372301">
                  <a:extLst>
                    <a:ext uri="{9D8B030D-6E8A-4147-A177-3AD203B41FA5}">
                      <a16:colId xmlns:a16="http://schemas.microsoft.com/office/drawing/2014/main" val="1340119763"/>
                    </a:ext>
                  </a:extLst>
                </a:gridCol>
              </a:tblGrid>
              <a:tr h="426964">
                <a:tc>
                  <a:txBody>
                    <a:bodyPr/>
                    <a:lstStyle/>
                    <a:p>
                      <a:pPr algn="ctr" fontAlgn="ctr"/>
                      <a:r>
                        <a:rPr lang="cs-CZ" sz="1300" b="true" u="none" strike="noStrike" dirty="false">
                          <a:effectLst/>
                        </a:rPr>
                        <a:t>1. záloha</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100% CZV</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4599231"/>
                  </a:ext>
                </a:extLst>
              </a:tr>
              <a:tr h="498126">
                <a:tc>
                  <a:txBody>
                    <a:bodyPr/>
                    <a:lstStyle/>
                    <a:p>
                      <a:pPr algn="ctr" fontAlgn="ctr"/>
                      <a:r>
                        <a:rPr lang="cs-CZ" sz="1300" b="true" u="none" strike="noStrike" dirty="false">
                          <a:effectLst/>
                        </a:rPr>
                        <a:t>1.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Vytvoření + 1.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85692290"/>
                  </a:ext>
                </a:extLst>
              </a:tr>
              <a:tr h="515069">
                <a:tc>
                  <a:txBody>
                    <a:bodyPr/>
                    <a:lstStyle/>
                    <a:p>
                      <a:pPr algn="ctr" fontAlgn="ctr"/>
                      <a:r>
                        <a:rPr lang="cs-CZ" sz="1300" b="true" u="none" strike="noStrike" dirty="false">
                          <a:effectLst/>
                        </a:rPr>
                        <a:t>2. monitorovací období</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300" b="true" u="none" strike="noStrike" dirty="false">
                          <a:effectLst/>
                        </a:rPr>
                        <a:t>2. - 12. měsíc provozu</a:t>
                      </a:r>
                      <a:endParaRPr lang="cs-CZ" sz="13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05726225"/>
                  </a:ext>
                </a:extLst>
              </a:tr>
            </a:tbl>
          </a:graphicData>
        </a:graphic>
      </p:graphicFrame>
      <p:sp>
        <p:nvSpPr>
          <p:cNvPr id="19" name="TextovéPole 18">
            <a:extLst>
              <a:ext uri="{FF2B5EF4-FFF2-40B4-BE49-F238E27FC236}">
                <a16:creationId xmlns:a16="http://schemas.microsoft.com/office/drawing/2014/main" id="{18DA60B3-59B0-1831-EDAA-1AC88C1505E5}"/>
              </a:ext>
            </a:extLst>
          </p:cNvPr>
          <p:cNvSpPr txBox="true"/>
          <p:nvPr/>
        </p:nvSpPr>
        <p:spPr>
          <a:xfrm>
            <a:off x="360000" y="5324675"/>
            <a:ext cx="8716746" cy="1200329"/>
          </a:xfrm>
          <a:prstGeom prst="rect">
            <a:avLst/>
          </a:prstGeom>
          <a:noFill/>
        </p:spPr>
        <p:txBody>
          <a:bodyPr wrap="square">
            <a:spAutoFit/>
          </a:bodyPr>
          <a:lstStyle/>
          <a:p>
            <a:pPr marL="0" indent="0">
              <a:buNone/>
            </a:pPr>
            <a:r>
              <a:rPr lang="cs-CZ" sz="1800" dirty="false"/>
              <a:t>Z důvodu </a:t>
            </a:r>
            <a:r>
              <a:rPr lang="cs-CZ" dirty="false"/>
              <a:t>l</a:t>
            </a:r>
            <a:r>
              <a:rPr lang="cs-CZ" sz="1800" dirty="false"/>
              <a:t>imitu stanoveného v metodickém pokynu pro finanční toky spolufinancované z evropských fondů u projektů nad 5 mil. Kč není možné držet zálohy vyšší než 30% CZV projektu – pro zajištění plynulého čerpání dotace u projektů nad 5 mil. Kč 4 monitorovací období (4xZoR)</a:t>
            </a:r>
          </a:p>
        </p:txBody>
      </p:sp>
      <p:pic>
        <p:nvPicPr>
          <p:cNvPr id="21" name="Grafický objekt 20" descr="Šipka dolů se souvislou výplní">
            <a:extLst>
              <a:ext uri="{FF2B5EF4-FFF2-40B4-BE49-F238E27FC236}">
                <a16:creationId xmlns:a16="http://schemas.microsoft.com/office/drawing/2014/main" id="{577AAB72-8202-3FB8-B3CE-D1C618B420CA}"/>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868" y="1582319"/>
            <a:ext cx="529208" cy="529208"/>
          </a:xfrm>
          <a:prstGeom prst="rect">
            <a:avLst/>
          </a:prstGeom>
        </p:spPr>
      </p:pic>
      <p:pic>
        <p:nvPicPr>
          <p:cNvPr id="23" name="Grafický objekt 22" descr="Šipka nahoru se souvislou výplní">
            <a:extLst>
              <a:ext uri="{FF2B5EF4-FFF2-40B4-BE49-F238E27FC236}">
                <a16:creationId xmlns:a16="http://schemas.microsoft.com/office/drawing/2014/main" id="{DFC1281D-FCE8-CF55-283E-167C789CF417}"/>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40657" y="1582319"/>
            <a:ext cx="529208" cy="529208"/>
          </a:xfrm>
          <a:prstGeom prst="rect">
            <a:avLst/>
          </a:prstGeom>
        </p:spPr>
      </p:pic>
      <p:cxnSp>
        <p:nvCxnSpPr>
          <p:cNvPr id="7" name="Přímá spojnice 6">
            <a:extLst>
              <a:ext uri="{FF2B5EF4-FFF2-40B4-BE49-F238E27FC236}">
                <a16:creationId xmlns:a16="http://schemas.microsoft.com/office/drawing/2014/main" id="{013DD16D-8FAB-DD69-425B-333D9C1820C5}"/>
              </a:ext>
            </a:extLst>
          </p:cNvPr>
          <p:cNvCxnSpPr>
            <a:cxnSpLocks/>
          </p:cNvCxnSpPr>
          <p:nvPr/>
        </p:nvCxnSpPr>
        <p:spPr>
          <a:xfrm>
            <a:off x="4427984" y="1484784"/>
            <a:ext cx="0" cy="3214833"/>
          </a:xfrm>
          <a:prstGeom prst="line">
            <a:avLst/>
          </a:prstGeom>
          <a:ln w="19050"/>
        </p:spPr>
        <p:style>
          <a:lnRef idx="1">
            <a:schemeClr val="dk1"/>
          </a:lnRef>
          <a:fillRef idx="0">
            <a:schemeClr val="dk1"/>
          </a:fillRef>
          <a:effectRef idx="0">
            <a:schemeClr val="dk1"/>
          </a:effectRef>
          <a:fontRef idx="minor">
            <a:schemeClr val="tx1"/>
          </a:fontRef>
        </p:style>
      </p:cxnSp>
      <p:sp>
        <p:nvSpPr>
          <p:cNvPr id="12" name="TextovéPole 11">
            <a:extLst>
              <a:ext uri="{FF2B5EF4-FFF2-40B4-BE49-F238E27FC236}">
                <a16:creationId xmlns:a16="http://schemas.microsoft.com/office/drawing/2014/main" id="{C7D26126-64D4-3CD7-F644-6042DF487AF0}"/>
              </a:ext>
            </a:extLst>
          </p:cNvPr>
          <p:cNvSpPr txBox="true"/>
          <p:nvPr/>
        </p:nvSpPr>
        <p:spPr>
          <a:xfrm>
            <a:off x="5831049" y="4771206"/>
            <a:ext cx="1997663" cy="307777"/>
          </a:xfrm>
          <a:prstGeom prst="rect">
            <a:avLst/>
          </a:prstGeom>
          <a:noFill/>
        </p:spPr>
        <p:txBody>
          <a:bodyPr wrap="none" rtlCol="false">
            <a:spAutoFit/>
          </a:bodyPr>
          <a:lstStyle/>
          <a:p>
            <a:r>
              <a:rPr lang="cs-CZ" sz="1400" b="true" dirty="false"/>
              <a:t>* záloha = vyúčtování</a:t>
            </a:r>
          </a:p>
        </p:txBody>
      </p:sp>
    </p:spTree>
    <p:extLst>
      <p:ext uri="{BB962C8B-B14F-4D97-AF65-F5344CB8AC3E}">
        <p14:creationId xmlns:p14="http://schemas.microsoft.com/office/powerpoint/2010/main" val="6564379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Ex post financování (OSS a jejich SPO)</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
        <p:nvSpPr>
          <p:cNvPr id="5" name="Zástupný symbol pro obsah 2">
            <a:extLst>
              <a:ext uri="{FF2B5EF4-FFF2-40B4-BE49-F238E27FC236}">
                <a16:creationId xmlns:a16="http://schemas.microsoft.com/office/drawing/2014/main" id="{04CC3F4F-C379-C0DB-C22C-17D0390C5E6F}"/>
              </a:ext>
            </a:extLst>
          </p:cNvPr>
          <p:cNvSpPr txBox="true">
            <a:spLocks/>
          </p:cNvSpPr>
          <p:nvPr/>
        </p:nvSpPr>
        <p:spPr>
          <a:xfrm>
            <a:off x="1241864" y="1600379"/>
            <a:ext cx="6660272" cy="75408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cs-CZ" b="true" dirty="false"/>
              <a:t>Pro všechny projekty financované ex post (bez ohledu na CZV projektu) platí:</a:t>
            </a:r>
          </a:p>
        </p:txBody>
      </p:sp>
      <p:graphicFrame>
        <p:nvGraphicFramePr>
          <p:cNvPr id="17" name="Tabulka 16">
            <a:extLst>
              <a:ext uri="{FF2B5EF4-FFF2-40B4-BE49-F238E27FC236}">
                <a16:creationId xmlns:a16="http://schemas.microsoft.com/office/drawing/2014/main" id="{727F4E78-6E71-D483-09A1-2E2F5687CC39}"/>
              </a:ext>
            </a:extLst>
          </p:cNvPr>
          <p:cNvGraphicFramePr>
            <a:graphicFrameLocks noGrp="true"/>
          </p:cNvGraphicFramePr>
          <p:nvPr>
            <p:extLst>
              <p:ext uri="{D42A27DB-BD31-4B8C-83A1-F6EECF244321}">
                <p14:modId xmlns:p14="http://schemas.microsoft.com/office/powerpoint/2010/main" val="499856222"/>
              </p:ext>
            </p:extLst>
          </p:nvPr>
        </p:nvGraphicFramePr>
        <p:xfrm>
          <a:off x="1619672" y="2874842"/>
          <a:ext cx="5688632" cy="2088232"/>
        </p:xfrm>
        <a:graphic>
          <a:graphicData uri="http://schemas.openxmlformats.org/drawingml/2006/table">
            <a:tbl>
              <a:tblPr>
                <a:tableStyleId>{6E25E649-3F16-4E02-A733-19D2CDBF48F0}</a:tableStyleId>
              </a:tblPr>
              <a:tblGrid>
                <a:gridCol w="2577277">
                  <a:extLst>
                    <a:ext uri="{9D8B030D-6E8A-4147-A177-3AD203B41FA5}">
                      <a16:colId xmlns:a16="http://schemas.microsoft.com/office/drawing/2014/main" val="1551714046"/>
                    </a:ext>
                  </a:extLst>
                </a:gridCol>
                <a:gridCol w="3111355">
                  <a:extLst>
                    <a:ext uri="{9D8B030D-6E8A-4147-A177-3AD203B41FA5}">
                      <a16:colId xmlns:a16="http://schemas.microsoft.com/office/drawing/2014/main" val="1340119763"/>
                    </a:ext>
                  </a:extLst>
                </a:gridCol>
              </a:tblGrid>
              <a:tr h="619098">
                <a:tc>
                  <a:txBody>
                    <a:bodyPr/>
                    <a:lstStyle/>
                    <a:p>
                      <a:pPr algn="ctr" fontAlgn="ctr"/>
                      <a:r>
                        <a:rPr lang="cs-CZ" sz="1600" b="true" u="none" strike="noStrike" kern="1200" dirty="false">
                          <a:solidFill>
                            <a:schemeClr val="dk1"/>
                          </a:solidFill>
                          <a:effectLst/>
                          <a:latin typeface="+mn-lt"/>
                          <a:ea typeface="+mn-ea"/>
                          <a:cs typeface="+mn-cs"/>
                        </a:rPr>
                        <a:t>Bez zálohové platby</a:t>
                      </a:r>
                    </a:p>
                  </a:txBody>
                  <a:tcPr marL="9525" marR="9525" marT="9525" marB="0" anchor="ctr"/>
                </a:tc>
                <a:tc>
                  <a:txBody>
                    <a:bodyPr/>
                    <a:lstStyle/>
                    <a:p>
                      <a:pPr algn="ctr" fontAlgn="ctr"/>
                      <a:endParaRPr lang="cs-CZ" sz="1600" b="true" u="none" strike="noStrike" kern="1200" dirty="false">
                        <a:solidFill>
                          <a:schemeClr val="dk1"/>
                        </a:solidFill>
                        <a:effectLst/>
                        <a:latin typeface="+mn-lt"/>
                        <a:ea typeface="+mn-ea"/>
                        <a:cs typeface="+mn-cs"/>
                      </a:endParaRPr>
                    </a:p>
                  </a:txBody>
                  <a:tcPr marL="9525" marR="9525" marT="9525" marB="0" anchor="ctr"/>
                </a:tc>
                <a:extLst>
                  <a:ext uri="{0D108BD9-81ED-4DB2-BD59-A6C34878D82A}">
                    <a16:rowId xmlns:a16="http://schemas.microsoft.com/office/drawing/2014/main" val="1074599231"/>
                  </a:ext>
                </a:extLst>
              </a:tr>
              <a:tr h="722283">
                <a:tc>
                  <a:txBody>
                    <a:bodyPr/>
                    <a:lstStyle/>
                    <a:p>
                      <a:pPr algn="ctr" fontAlgn="ctr"/>
                      <a:r>
                        <a:rPr lang="cs-CZ" sz="1600" b="true" u="none" strike="noStrike" dirty="false">
                          <a:effectLst/>
                        </a:rPr>
                        <a:t>1. monitorovací období</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600" b="true" u="none" strike="noStrike" dirty="false">
                          <a:effectLst/>
                        </a:rPr>
                        <a:t>Vytvoření + 1. měsíc provozu</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85692290"/>
                  </a:ext>
                </a:extLst>
              </a:tr>
              <a:tr h="746851">
                <a:tc>
                  <a:txBody>
                    <a:bodyPr/>
                    <a:lstStyle/>
                    <a:p>
                      <a:pPr algn="ctr" fontAlgn="ctr"/>
                      <a:r>
                        <a:rPr lang="cs-CZ" sz="1600" b="true" u="none" strike="noStrike" dirty="false">
                          <a:effectLst/>
                        </a:rPr>
                        <a:t>2. monitorovací období</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600" b="true" u="none" strike="noStrike" dirty="false">
                          <a:effectLst/>
                        </a:rPr>
                        <a:t>2. - 12. měsíc provozu</a:t>
                      </a:r>
                      <a:endParaRPr lang="cs-CZ" sz="1600" b="true" i="false" u="none" strike="noStrike" dirty="fals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05726225"/>
                  </a:ext>
                </a:extLst>
              </a:tr>
            </a:tbl>
          </a:graphicData>
        </a:graphic>
      </p:graphicFrame>
    </p:spTree>
    <p:extLst>
      <p:ext uri="{BB962C8B-B14F-4D97-AF65-F5344CB8AC3E}">
        <p14:creationId xmlns:p14="http://schemas.microsoft.com/office/powerpoint/2010/main" val="18466868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pic>
        <p:nvPicPr>
          <p:cNvPr id="5" name="Obrázek 4">
            <a:extLst>
              <a:ext uri="{FF2B5EF4-FFF2-40B4-BE49-F238E27FC236}">
                <a16:creationId xmlns:a16="http://schemas.microsoft.com/office/drawing/2014/main" id="{E82CB5BD-BFCF-E658-AB0E-62FC86068799}"/>
              </a:ext>
            </a:extLst>
          </p:cNvPr>
          <p:cNvPicPr>
            <a:picLocks noChangeAspect="true"/>
          </p:cNvPicPr>
          <p:nvPr/>
        </p:nvPicPr>
        <p:blipFill>
          <a:blip r:embed="rId3"/>
          <a:stretch>
            <a:fillRect/>
          </a:stretch>
        </p:blipFill>
        <p:spPr>
          <a:xfrm>
            <a:off x="94450" y="1412776"/>
            <a:ext cx="8955100" cy="4608512"/>
          </a:xfrm>
          <a:prstGeom prst="rect">
            <a:avLst/>
          </a:prstGeom>
        </p:spPr>
      </p:pic>
    </p:spTree>
    <p:extLst>
      <p:ext uri="{BB962C8B-B14F-4D97-AF65-F5344CB8AC3E}">
        <p14:creationId xmlns:p14="http://schemas.microsoft.com/office/powerpoint/2010/main" val="2531968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pic>
        <p:nvPicPr>
          <p:cNvPr id="6" name="Obrázek 5">
            <a:extLst>
              <a:ext uri="{FF2B5EF4-FFF2-40B4-BE49-F238E27FC236}">
                <a16:creationId xmlns:a16="http://schemas.microsoft.com/office/drawing/2014/main" id="{0D70C4D0-AA59-E09C-1E5C-68456A83FDC8}"/>
              </a:ext>
            </a:extLst>
          </p:cNvPr>
          <p:cNvPicPr>
            <a:picLocks noChangeAspect="true"/>
          </p:cNvPicPr>
          <p:nvPr/>
        </p:nvPicPr>
        <p:blipFill>
          <a:blip r:embed="rId2"/>
          <a:stretch>
            <a:fillRect/>
          </a:stretch>
        </p:blipFill>
        <p:spPr>
          <a:xfrm>
            <a:off x="360000" y="2564904"/>
            <a:ext cx="8424000" cy="2315437"/>
          </a:xfrm>
          <a:prstGeom prst="rect">
            <a:avLst/>
          </a:prstGeom>
        </p:spPr>
      </p:pic>
    </p:spTree>
    <p:extLst>
      <p:ext uri="{BB962C8B-B14F-4D97-AF65-F5344CB8AC3E}">
        <p14:creationId xmlns:p14="http://schemas.microsoft.com/office/powerpoint/2010/main" val="2582112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A89D6784-9E65-427D-BF17-32EF71E96D64}"/>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sp>
        <p:nvSpPr>
          <p:cNvPr id="8" name="Nadpis 7">
            <a:extLst>
              <a:ext uri="{FF2B5EF4-FFF2-40B4-BE49-F238E27FC236}">
                <a16:creationId xmlns:a16="http://schemas.microsoft.com/office/drawing/2014/main" id="{BAFDBAE1-EA3C-49AE-894D-C5972E2B042D}"/>
              </a:ext>
            </a:extLst>
          </p:cNvPr>
          <p:cNvSpPr>
            <a:spLocks noGrp="true"/>
          </p:cNvSpPr>
          <p:nvPr>
            <p:ph type="title"/>
          </p:nvPr>
        </p:nvSpPr>
        <p:spPr>
          <a:xfrm>
            <a:off x="755576" y="2636912"/>
            <a:ext cx="7272000" cy="1224000"/>
          </a:xfrm>
        </p:spPr>
        <p:txBody>
          <a:bodyPr/>
          <a:lstStyle/>
          <a:p>
            <a:pPr algn="ctr"/>
            <a:r>
              <a:rPr lang="cs-CZ" dirty="false"/>
              <a:t>Dokumenty</a:t>
            </a:r>
          </a:p>
        </p:txBody>
      </p:sp>
    </p:spTree>
    <p:extLst>
      <p:ext uri="{BB962C8B-B14F-4D97-AF65-F5344CB8AC3E}">
        <p14:creationId xmlns:p14="http://schemas.microsoft.com/office/powerpoint/2010/main" val="11410037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pravidla pro žadatele / příjemce</a:t>
            </a:r>
          </a:p>
        </p:txBody>
      </p:sp>
      <p:sp>
        <p:nvSpPr>
          <p:cNvPr id="3" name="Zástupný symbol pro obsah 2"/>
          <p:cNvSpPr>
            <a:spLocks noGrp="true"/>
          </p:cNvSpPr>
          <p:nvPr>
            <p:ph idx="1"/>
          </p:nvPr>
        </p:nvSpPr>
        <p:spPr>
          <a:xfrm>
            <a:off x="540000" y="1484784"/>
            <a:ext cx="8064000" cy="4779232"/>
          </a:xfrm>
        </p:spPr>
        <p:txBody>
          <a:bodyPr/>
          <a:lstStyle/>
          <a:p>
            <a:r>
              <a:rPr lang="cs-CZ" b="true" dirty="false">
                <a:hlinkClick r:id="rId2"/>
              </a:rPr>
              <a:t>Obecná část pravidel pro žadatele a příjemce v OPZ+</a:t>
            </a:r>
            <a:endParaRPr lang="cs-CZ" dirty="false"/>
          </a:p>
          <a:p>
            <a:r>
              <a:rPr lang="cs-CZ" b="true" dirty="false">
                <a:hlinkClick r:id="rId3"/>
              </a:rPr>
              <a:t>Specifická část pravidel pro žadatele a příjemce </a:t>
            </a:r>
            <a:r>
              <a:rPr lang="cs-CZ" dirty="false"/>
              <a:t>v rámci OPZ+ pro projekty s jednotkovými náklady zaměřené na podporu dětských skupin</a:t>
            </a:r>
          </a:p>
          <a:p>
            <a:r>
              <a:rPr lang="cs-CZ" b="true" dirty="false">
                <a:hlinkClick r:id="rId4"/>
              </a:rPr>
              <a:t>Obecné pokyny k ovládání IS KP21+ </a:t>
            </a:r>
            <a:r>
              <a:rPr lang="cs-CZ" dirty="false"/>
              <a:t>a ke komunikaci s technickou podporou</a:t>
            </a:r>
          </a:p>
          <a:p>
            <a:r>
              <a:rPr lang="cs-CZ" b="true" dirty="false">
                <a:hlinkClick r:id="rId5"/>
              </a:rPr>
              <a:t>Pokyny k vyplnění žádosti o podporu v IS KP21+ </a:t>
            </a:r>
            <a:r>
              <a:rPr lang="cs-CZ" dirty="false"/>
              <a:t>pro projekty s jednotkovými náklady zaměřené na podporu dětských skupin </a:t>
            </a:r>
          </a:p>
          <a:p>
            <a:pPr marL="0" indent="0">
              <a:buNone/>
            </a:pPr>
            <a:r>
              <a:rPr lang="cs-CZ" dirty="false">
                <a:solidFill>
                  <a:srgbClr val="FF0000"/>
                </a:solidFill>
                <a:hlinkClick r:id="rId6">
                  <a:extLst>
                    <a:ext uri="{A12FA001-AC4F-418D-AE19-62706E023703}">
                      <ahyp:hlinkClr xmlns:ahyp="http://schemas.microsoft.com/office/drawing/2018/hyperlinkcolor" val="tx"/>
                    </a:ext>
                  </a:extLst>
                </a:hlinkClick>
              </a:rPr>
              <a:t>https://www.esfcr.cz/dokumenty-opz-plus</a:t>
            </a:r>
            <a:r>
              <a:rPr lang="cs-CZ" dirty="false">
                <a:solidFill>
                  <a:srgbClr val="FF0000"/>
                </a:solidFill>
              </a:rPr>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49</a:t>
            </a:fld>
            <a:endParaRPr lang="cs-CZ" dirty="false">
              <a:solidFill>
                <a:srgbClr val="084A8B"/>
              </a:solidFill>
            </a:endParaRPr>
          </a:p>
        </p:txBody>
      </p:sp>
    </p:spTree>
    <p:extLst>
      <p:ext uri="{BB962C8B-B14F-4D97-AF65-F5344CB8AC3E}">
        <p14:creationId xmlns:p14="http://schemas.microsoft.com/office/powerpoint/2010/main" val="846634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Představení výzVY</a:t>
            </a:r>
            <a:endParaRPr lang="cs-CZ" dirty="false"/>
          </a:p>
        </p:txBody>
      </p:sp>
      <p:sp>
        <p:nvSpPr>
          <p:cNvPr id="3" name="Zástupný symbol pro obsah 2"/>
          <p:cNvSpPr>
            <a:spLocks noGrp="true"/>
          </p:cNvSpPr>
          <p:nvPr>
            <p:ph idx="1"/>
          </p:nvPr>
        </p:nvSpPr>
        <p:spPr>
          <a:xfrm>
            <a:off x="113429" y="1462207"/>
            <a:ext cx="8964488" cy="4955105"/>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true" dirty="false"/>
              <a:t>Věcné zaměření výzvy</a:t>
            </a:r>
          </a:p>
          <a:p>
            <a:pPr marL="432000" lvl="2" indent="-432000">
              <a:lnSpc>
                <a:spcPts val="2880"/>
              </a:lnSpc>
              <a:spcBef>
                <a:spcPts val="600"/>
              </a:spcBef>
              <a:spcAft>
                <a:spcPts val="600"/>
              </a:spcAft>
              <a:buSzPct val="100000"/>
              <a:buFont typeface="Wingdings" panose="05000000000000000000" pitchFamily="2" charset="2"/>
              <a:buChar char=""/>
            </a:pPr>
            <a:endParaRPr lang="cs-CZ" sz="2400" b="true" dirty="false"/>
          </a:p>
          <a:p>
            <a:pPr marL="0" lvl="2" indent="0">
              <a:lnSpc>
                <a:spcPts val="2880"/>
              </a:lnSpc>
              <a:spcBef>
                <a:spcPts val="600"/>
              </a:spcBef>
              <a:spcAft>
                <a:spcPts val="600"/>
              </a:spcAft>
              <a:buSzPct val="100000"/>
              <a:buNone/>
            </a:pPr>
            <a:endParaRPr lang="cs-CZ" sz="2400" b="true" dirty="false"/>
          </a:p>
          <a:p>
            <a:pPr marL="414000" lvl="1" indent="0">
              <a:buNone/>
            </a:pPr>
            <a:endParaRPr lang="cs-CZ" dirty="false"/>
          </a:p>
          <a:p>
            <a:pPr marL="414000" lvl="1" indent="0">
              <a:buNone/>
            </a:pPr>
            <a:r>
              <a:rPr lang="cs-CZ" dirty="false"/>
              <a:t>Vytvoření a následný roční provoz dětské skupiny poskytujících pravidelnou péči o dítě od 6 měsíců věku do zahájení povinné školní docházky za účelem zapojení rodičů do pracovního procesu dle </a:t>
            </a:r>
            <a:r>
              <a:rPr lang="cs-CZ" b="true" dirty="false"/>
              <a:t>Zákona č. 247/2014 Sb., </a:t>
            </a:r>
            <a:r>
              <a:rPr lang="cs-CZ" dirty="false"/>
              <a:t>Zákon o poskytování služby péče o dítě v dětské skupině a o změně souvisejících zákonů (v novelizovaném znění)</a:t>
            </a:r>
          </a:p>
          <a:p>
            <a:pPr lvl="1"/>
            <a:endParaRPr lang="cs-CZ" dirty="false"/>
          </a:p>
          <a:p>
            <a:pPr marL="432000" lvl="2" indent="-432000">
              <a:lnSpc>
                <a:spcPts val="2880"/>
              </a:lnSpc>
              <a:spcBef>
                <a:spcPts val="600"/>
              </a:spcBef>
              <a:spcAft>
                <a:spcPts val="600"/>
              </a:spcAft>
              <a:buSzPct val="100000"/>
              <a:buFont typeface="Wingdings" panose="05000000000000000000" pitchFamily="2" charset="2"/>
              <a:buChar char=""/>
            </a:pPr>
            <a:r>
              <a:rPr lang="cs-CZ" sz="2400" b="true" dirty="false"/>
              <a:t>Podporovány budou dětské skupiny pro veřejnost i podnikové dětské skupiny</a:t>
            </a:r>
            <a:endParaRPr lang="cs-CZ" dirty="false"/>
          </a:p>
          <a:p>
            <a:pPr lvl="2"/>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6" name="Grafický objekt 5" descr="Renovace (dům s ohňostrojem) se souvislou výplní">
            <a:extLst>
              <a:ext uri="{FF2B5EF4-FFF2-40B4-BE49-F238E27FC236}">
                <a16:creationId xmlns:a16="http://schemas.microsoft.com/office/drawing/2014/main" id="{38EFD4B7-A3AC-219C-0F2B-3B541A1EE612}"/>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1760" y="2132856"/>
            <a:ext cx="1075082" cy="1075082"/>
          </a:xfrm>
          <a:prstGeom prst="rect">
            <a:avLst/>
          </a:prstGeom>
        </p:spPr>
      </p:pic>
      <p:pic>
        <p:nvPicPr>
          <p:cNvPr id="8" name="Grafický objekt 7" descr="Děti se souvislou výplní">
            <a:extLst>
              <a:ext uri="{FF2B5EF4-FFF2-40B4-BE49-F238E27FC236}">
                <a16:creationId xmlns:a16="http://schemas.microsoft.com/office/drawing/2014/main" id="{9C78906C-FC71-62D8-79C9-9D6BCEC4E00D}"/>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43181" y="2132856"/>
            <a:ext cx="1245043" cy="1245043"/>
          </a:xfrm>
          <a:prstGeom prst="rect">
            <a:avLst/>
          </a:prstGeom>
        </p:spPr>
      </p:pic>
      <p:pic>
        <p:nvPicPr>
          <p:cNvPr id="10" name="Grafický objekt 9" descr="Přičíst se souvislou výplní">
            <a:extLst>
              <a:ext uri="{FF2B5EF4-FFF2-40B4-BE49-F238E27FC236}">
                <a16:creationId xmlns:a16="http://schemas.microsoft.com/office/drawing/2014/main" id="{8F808EFC-9E82-9F10-9A8E-52A40B4959C9}"/>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3110" y="2441797"/>
            <a:ext cx="457200" cy="457200"/>
          </a:xfrm>
          <a:prstGeom prst="rect">
            <a:avLst/>
          </a:prstGeom>
        </p:spPr>
      </p:pic>
      <p:pic>
        <p:nvPicPr>
          <p:cNvPr id="12" name="Grafický objekt 11" descr="Otáčecí kalendář se souvislou výplní">
            <a:extLst>
              <a:ext uri="{FF2B5EF4-FFF2-40B4-BE49-F238E27FC236}">
                <a16:creationId xmlns:a16="http://schemas.microsoft.com/office/drawing/2014/main" id="{17123039-EE59-D5BE-B9EB-3033A09518F5}"/>
              </a:ext>
            </a:extLst>
          </p:cNvPr>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28781" y="2213652"/>
            <a:ext cx="914400" cy="914400"/>
          </a:xfrm>
          <a:prstGeom prst="rect">
            <a:avLst/>
          </a:prstGeom>
        </p:spPr>
      </p:pic>
      <p:sp>
        <p:nvSpPr>
          <p:cNvPr id="13" name="TextovéPole 12">
            <a:extLst>
              <a:ext uri="{FF2B5EF4-FFF2-40B4-BE49-F238E27FC236}">
                <a16:creationId xmlns:a16="http://schemas.microsoft.com/office/drawing/2014/main" id="{8DDA88CD-D7B8-321F-1752-23AC0AA92467}"/>
              </a:ext>
            </a:extLst>
          </p:cNvPr>
          <p:cNvSpPr txBox="true"/>
          <p:nvPr/>
        </p:nvSpPr>
        <p:spPr>
          <a:xfrm>
            <a:off x="4609765" y="2579883"/>
            <a:ext cx="552431" cy="400110"/>
          </a:xfrm>
          <a:prstGeom prst="rect">
            <a:avLst/>
          </a:prstGeom>
          <a:noFill/>
        </p:spPr>
        <p:txBody>
          <a:bodyPr wrap="square" rtlCol="false">
            <a:spAutoFit/>
          </a:bodyPr>
          <a:lstStyle/>
          <a:p>
            <a:r>
              <a:rPr lang="cs-CZ" sz="2000" b="true" dirty="false">
                <a:latin typeface="Arial Nova" panose="020B0504020202020204" pitchFamily="34" charset="0"/>
              </a:rPr>
              <a:t>1 r</a:t>
            </a:r>
          </a:p>
        </p:txBody>
      </p:sp>
    </p:spTree>
    <p:extLst>
      <p:ext uri="{BB962C8B-B14F-4D97-AF65-F5344CB8AC3E}">
        <p14:creationId xmlns:p14="http://schemas.microsoft.com/office/powerpoint/2010/main" val="2593416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ESF+ Fórum</a:t>
            </a:r>
          </a:p>
        </p:txBody>
      </p:sp>
      <p:sp>
        <p:nvSpPr>
          <p:cNvPr id="3" name="Zástupný symbol pro obsah 2"/>
          <p:cNvSpPr>
            <a:spLocks noGrp="true"/>
          </p:cNvSpPr>
          <p:nvPr>
            <p:ph idx="1"/>
          </p:nvPr>
        </p:nvSpPr>
        <p:spPr>
          <a:xfrm>
            <a:off x="611560" y="1800000"/>
            <a:ext cx="7992440" cy="4320000"/>
          </a:xfrm>
        </p:spPr>
        <p:txBody>
          <a:bodyPr/>
          <a:lstStyle/>
          <a:p>
            <a:pPr marL="0" indent="0">
              <a:buNone/>
            </a:pPr>
            <a:r>
              <a:rPr lang="cs-CZ" b="true" dirty="false"/>
              <a:t>ESF+ Fórum je určeno pro :</a:t>
            </a:r>
          </a:p>
          <a:p>
            <a:r>
              <a:rPr lang="cs-CZ" dirty="false"/>
              <a:t>Výzva 080 aj.: </a:t>
            </a:r>
            <a:r>
              <a:rPr lang="cs-CZ" dirty="false">
                <a:hlinkClick r:id="rId3"/>
              </a:rPr>
              <a:t>Výzva 080 OPZ+ - www.esfcr.cz</a:t>
            </a:r>
            <a:endParaRPr lang="cs-CZ" dirty="false"/>
          </a:p>
          <a:p>
            <a:r>
              <a:rPr lang="cs-CZ" dirty="false"/>
              <a:t>Aktuality – informace pro žadatele/příjemce</a:t>
            </a:r>
          </a:p>
          <a:p>
            <a:r>
              <a:rPr lang="cs-CZ" dirty="false"/>
              <a:t>dotazy + diskusi</a:t>
            </a:r>
          </a:p>
          <a:p>
            <a:r>
              <a:rPr lang="cs-CZ" dirty="false"/>
              <a:t>FAQ, typové situace</a:t>
            </a:r>
          </a:p>
          <a:p>
            <a:pPr marL="0" indent="0">
              <a:buNone/>
            </a:pPr>
            <a:endParaRPr lang="cs-CZ" dirty="false"/>
          </a:p>
          <a:p>
            <a:pPr marL="0" indent="0" algn="ctr">
              <a:buNone/>
            </a:pPr>
            <a:r>
              <a:rPr lang="cs-CZ" dirty="false">
                <a:hlinkClick r:id="rId4"/>
              </a:rPr>
              <a:t>https://www.esfcr.cz/klub-vyzev-na-detske-skupiny-opz-plus</a:t>
            </a: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50</a:t>
            </a:fld>
            <a:endParaRPr lang="cs-CZ" dirty="false">
              <a:solidFill>
                <a:srgbClr val="084A8B"/>
              </a:solidFill>
            </a:endParaRPr>
          </a:p>
        </p:txBody>
      </p:sp>
    </p:spTree>
    <p:extLst>
      <p:ext uri="{BB962C8B-B14F-4D97-AF65-F5344CB8AC3E}">
        <p14:creationId xmlns:p14="http://schemas.microsoft.com/office/powerpoint/2010/main" val="25585117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fontAlgn="base" hangingPunct="false"/>
            <a:r>
              <a:rPr lang="cs-CZ" sz="2800" dirty="false"/>
              <a:t>kontakty</a:t>
            </a:r>
          </a:p>
        </p:txBody>
      </p:sp>
      <p:sp>
        <p:nvSpPr>
          <p:cNvPr id="3" name="Zástupný symbol pro obsah 2"/>
          <p:cNvSpPr>
            <a:spLocks noGrp="true"/>
          </p:cNvSpPr>
          <p:nvPr>
            <p:ph idx="1"/>
          </p:nvPr>
        </p:nvSpPr>
        <p:spPr>
          <a:xfrm>
            <a:off x="361412" y="1241716"/>
            <a:ext cx="8784976" cy="5112568"/>
          </a:xfrm>
        </p:spPr>
        <p:txBody>
          <a:bodyPr/>
          <a:lstStyle/>
          <a:p>
            <a:pPr marL="0" indent="0" fontAlgn="base" hangingPunct="false">
              <a:buNone/>
            </a:pPr>
            <a:endParaRPr lang="cs-CZ" sz="2000" dirty="false"/>
          </a:p>
          <a:p>
            <a:pPr marL="0" indent="0" fontAlgn="base" hangingPunct="false">
              <a:buNone/>
            </a:pPr>
            <a:r>
              <a:rPr lang="cs-CZ" dirty="false"/>
              <a:t>Mgr. Iva Sotolářová	       		</a:t>
            </a:r>
            <a:r>
              <a:rPr lang="cs-CZ" u="sng" dirty="false"/>
              <a:t>iva.sotolarova@mpsv.cz</a:t>
            </a:r>
            <a:r>
              <a:rPr lang="cs-CZ" dirty="false"/>
              <a:t> </a:t>
            </a:r>
          </a:p>
          <a:p>
            <a:pPr marL="0" indent="0" fontAlgn="base" hangingPunct="false">
              <a:buNone/>
            </a:pPr>
            <a:r>
              <a:rPr lang="cs-CZ" dirty="false"/>
              <a:t>Bc. Petra Štěpánová		</a:t>
            </a:r>
            <a:r>
              <a:rPr lang="cs-CZ" u="sng" dirty="false"/>
              <a:t>petra.stepanova@mpsv.cz</a:t>
            </a:r>
          </a:p>
          <a:p>
            <a:pPr marL="0" indent="0" fontAlgn="base" hangingPunct="false">
              <a:buNone/>
            </a:pPr>
            <a:r>
              <a:rPr lang="cs-CZ" dirty="false"/>
              <a:t>Ing. Jan Jelínek, DiS.		</a:t>
            </a:r>
            <a:r>
              <a:rPr lang="cs-CZ" u="sng" dirty="false"/>
              <a:t>jan.jelinek@mpsv.cz</a:t>
            </a:r>
          </a:p>
          <a:p>
            <a:pPr marL="0" indent="0" fontAlgn="base" hangingPunct="false">
              <a:buNone/>
            </a:pPr>
            <a:endParaRPr lang="cs-CZ" dirty="false"/>
          </a:p>
          <a:p>
            <a:pPr marL="0" indent="0" fontAlgn="base" hangingPunct="false">
              <a:buNone/>
            </a:pPr>
            <a:r>
              <a:rPr lang="cs-CZ" sz="2800" dirty="false"/>
              <a:t>		</a:t>
            </a:r>
            <a:r>
              <a:rPr lang="cs-CZ" dirty="false"/>
              <a:t>	</a:t>
            </a:r>
            <a:r>
              <a:rPr lang="cs-CZ" sz="2800" dirty="false"/>
              <a:t>					</a:t>
            </a:r>
          </a:p>
          <a:p>
            <a:pPr marL="0" indent="0" algn="ctr" fontAlgn="base" hangingPunct="false">
              <a:buNone/>
            </a:pPr>
            <a:r>
              <a:rPr lang="cs-CZ" sz="2800" dirty="false"/>
              <a:t>Děkujeme Vám za pozornost a těšíme se</a:t>
            </a:r>
            <a:br>
              <a:rPr lang="cs-CZ" sz="2800" dirty="false"/>
            </a:br>
            <a:r>
              <a:rPr lang="cs-CZ" sz="2800" dirty="false"/>
              <a:t>na spolupráci</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37792448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1440160"/>
          </a:xfrm>
        </p:spPr>
        <p:txBody>
          <a:bodyPr/>
          <a:lstStyle/>
          <a:p>
            <a:pPr algn="ctr"/>
            <a:r>
              <a:rPr lang="cs-CZ" dirty="false"/>
              <a:t>Informační systém konečného příjemce</a:t>
            </a:r>
            <a:endParaRPr lang="cs-CZ" sz="2800" b="false" dirty="false"/>
          </a:p>
        </p:txBody>
      </p:sp>
    </p:spTree>
    <p:extLst>
      <p:ext uri="{BB962C8B-B14F-4D97-AF65-F5344CB8AC3E}">
        <p14:creationId xmlns:p14="http://schemas.microsoft.com/office/powerpoint/2010/main" val="1533642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Postup při podávání žádosti</a:t>
            </a:r>
          </a:p>
        </p:txBody>
      </p:sp>
      <p:sp>
        <p:nvSpPr>
          <p:cNvPr id="3" name="Zástupný symbol pro obsah 2"/>
          <p:cNvSpPr>
            <a:spLocks noGrp="true"/>
          </p:cNvSpPr>
          <p:nvPr>
            <p:ph idx="1"/>
          </p:nvPr>
        </p:nvSpPr>
        <p:spPr>
          <a:xfrm>
            <a:off x="540000" y="1800000"/>
            <a:ext cx="8100000" cy="4716000"/>
          </a:xfrm>
        </p:spPr>
        <p:txBody>
          <a:bodyPr/>
          <a:lstStyle/>
          <a:p>
            <a:r>
              <a:rPr lang="cs-CZ" dirty="false"/>
              <a:t>Zřízení elektronického podpisu a datové schránky</a:t>
            </a:r>
          </a:p>
          <a:p>
            <a:r>
              <a:rPr lang="cs-CZ" dirty="false"/>
              <a:t>Registrace do systému IS KP2021+ </a:t>
            </a:r>
            <a:r>
              <a:rPr lang="cs-CZ" dirty="false">
                <a:hlinkClick r:id="rId2"/>
              </a:rPr>
              <a:t>https://iskp21.mssf.cz/</a:t>
            </a:r>
            <a:r>
              <a:rPr lang="cs-CZ" dirty="false"/>
              <a:t>  - registrace NIA (Národní </a:t>
            </a:r>
            <a:r>
              <a:rPr lang="cs-CZ" dirty="false" err="true"/>
              <a:t>identitní</a:t>
            </a:r>
            <a:r>
              <a:rPr lang="cs-CZ" dirty="false"/>
              <a:t> autorita) slouží pro identifikaci a autentizaci registrovaných osob. Umožňuje zaručené prokazovaní totožnosti při přihlašování k online službám. </a:t>
            </a:r>
            <a:r>
              <a:rPr lang="cs-CZ" b="true" dirty="false">
                <a:solidFill>
                  <a:srgbClr val="FF0000"/>
                </a:solidFill>
              </a:rPr>
              <a:t>V rámci OPZ+ je toto preferovaná varianta registrace do IS KP21+</a:t>
            </a:r>
          </a:p>
          <a:p>
            <a:r>
              <a:rPr lang="cs-CZ" dirty="false"/>
              <a:t>Vyplnění elektronické verze žádosti </a:t>
            </a:r>
          </a:p>
          <a:p>
            <a:r>
              <a:rPr lang="cs-CZ" dirty="false"/>
              <a:t>Finalizace elektronické verze žádosti</a:t>
            </a:r>
          </a:p>
          <a:p>
            <a:r>
              <a:rPr lang="cs-CZ" dirty="false"/>
              <a:t>Odeslání elektronické verze žádosti</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2714473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B4B5F2-23D6-419F-A430-D140EA5F4F5A}"/>
              </a:ext>
            </a:extLst>
          </p:cNvPr>
          <p:cNvSpPr>
            <a:spLocks noGrp="true"/>
          </p:cNvSpPr>
          <p:nvPr>
            <p:ph type="title"/>
          </p:nvPr>
        </p:nvSpPr>
        <p:spPr/>
        <p:txBody>
          <a:bodyPr/>
          <a:lstStyle/>
          <a:p>
            <a:pPr algn="ctr"/>
            <a:r>
              <a:rPr lang="cs-CZ" sz="2800" dirty="false"/>
              <a:t>Postup při podávání žádosti</a:t>
            </a:r>
          </a:p>
        </p:txBody>
      </p:sp>
      <p:sp>
        <p:nvSpPr>
          <p:cNvPr id="3" name="Zástupný obsah 2">
            <a:extLst>
              <a:ext uri="{FF2B5EF4-FFF2-40B4-BE49-F238E27FC236}">
                <a16:creationId xmlns:a16="http://schemas.microsoft.com/office/drawing/2014/main" id="{A1DA058B-3F04-494D-8B63-A6E4DB50E6B7}"/>
              </a:ext>
            </a:extLst>
          </p:cNvPr>
          <p:cNvSpPr>
            <a:spLocks noGrp="true"/>
          </p:cNvSpPr>
          <p:nvPr>
            <p:ph idx="1"/>
          </p:nvPr>
        </p:nvSpPr>
        <p:spPr>
          <a:xfrm>
            <a:off x="467544" y="1647346"/>
            <a:ext cx="8064000" cy="4320000"/>
          </a:xfrm>
        </p:spPr>
        <p:txBody>
          <a:bodyPr/>
          <a:lstStyle/>
          <a:p>
            <a:pPr marL="0" indent="0">
              <a:buNone/>
            </a:pPr>
            <a:r>
              <a:rPr lang="cs-CZ" b="true" dirty="false"/>
              <a:t>Šablona žádosti v ISKP21+ – </a:t>
            </a:r>
            <a:r>
              <a:rPr lang="cs-CZ" dirty="false"/>
              <a:t>Částečně předvyplněná </a:t>
            </a:r>
            <a:endParaRPr lang="cs-CZ" b="true" dirty="false"/>
          </a:p>
          <a:p>
            <a:r>
              <a:rPr lang="cs-CZ" b="true" dirty="false"/>
              <a:t>záložka Projekt</a:t>
            </a:r>
            <a:r>
              <a:rPr lang="cs-CZ" dirty="false"/>
              <a:t> – je nutné doplnit anotaci a základní informace</a:t>
            </a:r>
          </a:p>
          <a:p>
            <a:r>
              <a:rPr lang="cs-CZ" b="true" dirty="false"/>
              <a:t>záložka Popis projektu </a:t>
            </a:r>
            <a:r>
              <a:rPr lang="cs-CZ" dirty="false"/>
              <a:t>– část se plní automaticky, část musí žadatel doplnit (tam, kde je to relevantní) </a:t>
            </a:r>
          </a:p>
          <a:p>
            <a:r>
              <a:rPr lang="cs-CZ" dirty="false"/>
              <a:t>Záložka </a:t>
            </a:r>
            <a:r>
              <a:rPr lang="cs-CZ" b="true" dirty="false"/>
              <a:t>Subjekty projektu – Adresy- </a:t>
            </a:r>
            <a:r>
              <a:rPr lang="cs-CZ" dirty="false"/>
              <a:t>je nutné doplnit adresu oficiální (sídlo organizace) a </a:t>
            </a:r>
            <a:r>
              <a:rPr lang="cs-CZ" b="true" dirty="false"/>
              <a:t>adresu místa realizace </a:t>
            </a:r>
          </a:p>
          <a:p>
            <a:r>
              <a:rPr lang="cs-CZ" dirty="false"/>
              <a:t>Podle</a:t>
            </a:r>
            <a:r>
              <a:rPr lang="cs-CZ" i="true" dirty="false"/>
              <a:t> Pokynů </a:t>
            </a:r>
            <a:r>
              <a:rPr lang="cs-CZ" dirty="false"/>
              <a:t>vyplnit všechny relevantní záložky</a:t>
            </a:r>
          </a:p>
        </p:txBody>
      </p:sp>
      <p:sp>
        <p:nvSpPr>
          <p:cNvPr id="4" name="Zástupný symbol pro číslo snímku 3">
            <a:extLst>
              <a:ext uri="{FF2B5EF4-FFF2-40B4-BE49-F238E27FC236}">
                <a16:creationId xmlns:a16="http://schemas.microsoft.com/office/drawing/2014/main" id="{DD4B6F20-827F-49B5-8153-20113BB039FA}"/>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37473637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F136A6-DF56-4BBB-B297-D76B2E6DB888}"/>
              </a:ext>
            </a:extLst>
          </p:cNvPr>
          <p:cNvSpPr>
            <a:spLocks noGrp="true"/>
          </p:cNvSpPr>
          <p:nvPr>
            <p:ph type="title"/>
          </p:nvPr>
        </p:nvSpPr>
        <p:spPr/>
        <p:txBody>
          <a:bodyPr/>
          <a:lstStyle/>
          <a:p>
            <a:pPr algn="ctr"/>
            <a:r>
              <a:rPr lang="cs-CZ" sz="2800" dirty="false"/>
              <a:t>POSTUP PŘI PODÁVÁNÍ ŽÁDOSTI</a:t>
            </a:r>
          </a:p>
        </p:txBody>
      </p:sp>
      <p:sp>
        <p:nvSpPr>
          <p:cNvPr id="3" name="Zástupný obsah 2">
            <a:extLst>
              <a:ext uri="{FF2B5EF4-FFF2-40B4-BE49-F238E27FC236}">
                <a16:creationId xmlns:a16="http://schemas.microsoft.com/office/drawing/2014/main" id="{E0F3E557-E243-42EF-A4CF-607E6EE9F82F}"/>
              </a:ext>
            </a:extLst>
          </p:cNvPr>
          <p:cNvSpPr>
            <a:spLocks noGrp="true"/>
          </p:cNvSpPr>
          <p:nvPr>
            <p:ph idx="1"/>
          </p:nvPr>
        </p:nvSpPr>
        <p:spPr/>
        <p:txBody>
          <a:bodyPr/>
          <a:lstStyle/>
          <a:p>
            <a:pPr marL="0" indent="0">
              <a:buNone/>
            </a:pPr>
            <a:r>
              <a:rPr lang="cs-CZ" b="true" dirty="false">
                <a:solidFill>
                  <a:srgbClr val="C00000"/>
                </a:solidFill>
              </a:rPr>
              <a:t>Nezapomenout přílohy! :</a:t>
            </a:r>
          </a:p>
          <a:p>
            <a:pPr marL="0" indent="0">
              <a:buNone/>
            </a:pPr>
            <a:r>
              <a:rPr lang="cs-CZ" dirty="false"/>
              <a:t>podle typu žadatele:</a:t>
            </a:r>
          </a:p>
          <a:p>
            <a:pPr marL="342900" lvl="0" indent="-342900" algn="jus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o podporu, </a:t>
            </a:r>
            <a:r>
              <a:rPr lang="cs-CZ" sz="1800" dirty="false">
                <a:effectLst/>
                <a:latin typeface="Arial" panose="020B0604020202020204" pitchFamily="34" charset="0"/>
                <a:ea typeface="Calibri" panose="020F0502020204030204" pitchFamily="34" charset="0"/>
              </a:rPr>
              <a:t>který je zahraniční právnickou osobou, musí dodat údaje o svém skutečném majiteli</a:t>
            </a: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mj-lt"/>
              <a:buAutoNum type="arabicPeriod"/>
            </a:pPr>
            <a:r>
              <a:rPr lang="cs-CZ" sz="1800" dirty="false">
                <a:effectLst/>
                <a:latin typeface="Arial" panose="020B0604020202020204" pitchFamily="34" charset="0"/>
                <a:ea typeface="Calibri" panose="020F0502020204030204" pitchFamily="34" charset="0"/>
                <a:cs typeface="Arial" panose="020B0604020202020204" pitchFamily="34" charset="0"/>
              </a:rPr>
              <a:t>Žadatel o podporu, který je obchodní společností či družstvem a jehož majetek je vložen nebo částečně vložen do svěřenského fondu, je povinen doložit k žádosti o podporu </a:t>
            </a:r>
            <a:r>
              <a:rPr lang="cs-CZ" sz="1800" b="true" dirty="false">
                <a:effectLst/>
                <a:latin typeface="Arial" panose="020B0604020202020204" pitchFamily="34" charset="0"/>
                <a:ea typeface="Calibri" panose="020F0502020204030204" pitchFamily="34" charset="0"/>
                <a:cs typeface="Arial" panose="020B0604020202020204" pitchFamily="34" charset="0"/>
              </a:rPr>
              <a:t>statut tohoto svěřenského fondu.</a:t>
            </a:r>
            <a:r>
              <a:rPr lang="cs-CZ" sz="1800" b="true"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BA3B7363-CB62-4F0C-9AB1-AF7E33AEE5FA}"/>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pic>
        <p:nvPicPr>
          <p:cNvPr id="6" name="Grafický objekt 5" descr="Dokument se souvislou výplní">
            <a:extLst>
              <a:ext uri="{FF2B5EF4-FFF2-40B4-BE49-F238E27FC236}">
                <a16:creationId xmlns:a16="http://schemas.microsoft.com/office/drawing/2014/main" id="{D43E4E24-8479-2C42-1746-41D90403599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9648" y="1484784"/>
            <a:ext cx="1080120" cy="1080120"/>
          </a:xfrm>
          <a:prstGeom prst="rect">
            <a:avLst/>
          </a:prstGeom>
        </p:spPr>
      </p:pic>
    </p:spTree>
    <p:extLst>
      <p:ext uri="{BB962C8B-B14F-4D97-AF65-F5344CB8AC3E}">
        <p14:creationId xmlns:p14="http://schemas.microsoft.com/office/powerpoint/2010/main" val="41275380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38F6A4-D135-4A3B-0D19-2091A397611D}"/>
              </a:ext>
            </a:extLst>
          </p:cNvPr>
          <p:cNvSpPr>
            <a:spLocks noGrp="true"/>
          </p:cNvSpPr>
          <p:nvPr>
            <p:ph type="title"/>
          </p:nvPr>
        </p:nvSpPr>
        <p:spPr/>
        <p:txBody>
          <a:bodyPr/>
          <a:lstStyle/>
          <a:p>
            <a:r>
              <a:rPr lang="cs-CZ" sz="3200" dirty="false"/>
              <a:t>POSTUP PŘI PODÁVÁNÍ ŽÁDOSTI</a:t>
            </a:r>
            <a:endParaRPr lang="cs-CZ" dirty="false"/>
          </a:p>
        </p:txBody>
      </p:sp>
      <p:sp>
        <p:nvSpPr>
          <p:cNvPr id="3" name="Zástupný obsah 2">
            <a:extLst>
              <a:ext uri="{FF2B5EF4-FFF2-40B4-BE49-F238E27FC236}">
                <a16:creationId xmlns:a16="http://schemas.microsoft.com/office/drawing/2014/main" id="{528EE1CA-D251-E913-CFEC-308516C0BF02}"/>
              </a:ext>
            </a:extLst>
          </p:cNvPr>
          <p:cNvSpPr>
            <a:spLocks noGrp="true"/>
          </p:cNvSpPr>
          <p:nvPr>
            <p:ph idx="1"/>
          </p:nvPr>
        </p:nvSpPr>
        <p:spPr/>
        <p:txBody>
          <a:bodyPr/>
          <a:lstStyle/>
          <a:p>
            <a:pPr marL="0" indent="0">
              <a:buNone/>
            </a:pPr>
            <a:r>
              <a:rPr lang="cs-CZ" b="true" dirty="false">
                <a:solidFill>
                  <a:schemeClr val="accent6"/>
                </a:solidFill>
              </a:rPr>
              <a:t>Ostatní povinné přílohy:</a:t>
            </a:r>
          </a:p>
          <a:p>
            <a:r>
              <a:rPr lang="cs-CZ" dirty="false"/>
              <a:t>Plná moc</a:t>
            </a:r>
          </a:p>
          <a:p>
            <a:r>
              <a:rPr lang="cs-CZ" dirty="false"/>
              <a:t>Doklad o právu užívat prostory (příloha č. 3)</a:t>
            </a:r>
          </a:p>
          <a:p>
            <a:r>
              <a:rPr lang="cs-CZ" dirty="false"/>
              <a:t>Prohlášení obce (příloha č. 4)</a:t>
            </a:r>
          </a:p>
          <a:p>
            <a:endParaRPr lang="cs-CZ" dirty="false"/>
          </a:p>
        </p:txBody>
      </p:sp>
      <p:sp>
        <p:nvSpPr>
          <p:cNvPr id="4" name="Zástupný symbol pro číslo snímku 3">
            <a:extLst>
              <a:ext uri="{FF2B5EF4-FFF2-40B4-BE49-F238E27FC236}">
                <a16:creationId xmlns:a16="http://schemas.microsoft.com/office/drawing/2014/main" id="{D3C787CD-0F26-E95B-0433-4043B906552D}"/>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625849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Postup při podávání žádosti</a:t>
            </a:r>
          </a:p>
        </p:txBody>
      </p:sp>
      <p:sp>
        <p:nvSpPr>
          <p:cNvPr id="3" name="Zástupný symbol pro obsah 2"/>
          <p:cNvSpPr>
            <a:spLocks noGrp="true"/>
          </p:cNvSpPr>
          <p:nvPr>
            <p:ph idx="1"/>
          </p:nvPr>
        </p:nvSpPr>
        <p:spPr/>
        <p:txBody>
          <a:bodyPr/>
          <a:lstStyle/>
          <a:p>
            <a:r>
              <a:rPr lang="cs-CZ" dirty="false"/>
              <a:t>POZOR! Veškeré žádosti se zasílají jen v elektronické podobě prostřednictvím IS KP21+</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pic>
        <p:nvPicPr>
          <p:cNvPr id="5" name="Obrázek 4"/>
          <p:cNvPicPr>
            <a:picLocks noChangeAspect="true"/>
          </p:cNvPicPr>
          <p:nvPr/>
        </p:nvPicPr>
        <p:blipFill>
          <a:blip cstate="print" r:embed="rId2">
            <a:extLst>
              <a:ext uri="{BEBA8EAE-BF5A-486C-A8C5-ECC9F3942E4B}">
                <a14:imgProps xmlns:a14="http://schemas.microsoft.com/office/drawing/2010/main">
                  <a14:imgLayer r:embed="rId3">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3059832" y="2924944"/>
            <a:ext cx="3366120" cy="3366120"/>
          </a:xfrm>
          <a:prstGeom prst="rect">
            <a:avLst/>
          </a:prstGeom>
        </p:spPr>
      </p:pic>
    </p:spTree>
    <p:extLst>
      <p:ext uri="{BB962C8B-B14F-4D97-AF65-F5344CB8AC3E}">
        <p14:creationId xmlns:p14="http://schemas.microsoft.com/office/powerpoint/2010/main" val="3459361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60C826-C713-41C7-8F4B-4A4E173F4AC5}"/>
              </a:ext>
            </a:extLst>
          </p:cNvPr>
          <p:cNvSpPr>
            <a:spLocks noGrp="true"/>
          </p:cNvSpPr>
          <p:nvPr>
            <p:ph type="title"/>
          </p:nvPr>
        </p:nvSpPr>
        <p:spPr/>
        <p:txBody>
          <a:bodyPr/>
          <a:lstStyle/>
          <a:p>
            <a:pPr algn="ctr"/>
            <a:r>
              <a:rPr lang="cs-CZ" sz="2800" dirty="false"/>
              <a:t>Postup při podávání žádosti</a:t>
            </a:r>
          </a:p>
        </p:txBody>
      </p:sp>
      <p:sp>
        <p:nvSpPr>
          <p:cNvPr id="3" name="Zástupný obsah 2">
            <a:extLst>
              <a:ext uri="{FF2B5EF4-FFF2-40B4-BE49-F238E27FC236}">
                <a16:creationId xmlns:a16="http://schemas.microsoft.com/office/drawing/2014/main" id="{E226EB9A-6CD6-4756-9A88-14AF01AC401A}"/>
              </a:ext>
            </a:extLst>
          </p:cNvPr>
          <p:cNvSpPr>
            <a:spLocks noGrp="true"/>
          </p:cNvSpPr>
          <p:nvPr>
            <p:ph idx="1"/>
          </p:nvPr>
        </p:nvSpPr>
        <p:spPr/>
        <p:txBody>
          <a:bodyPr/>
          <a:lstStyle/>
          <a:p>
            <a:r>
              <a:rPr lang="pl-PL" dirty="false"/>
              <a:t>Jak poznáte, že žádost je podána na ŘO?</a:t>
            </a:r>
          </a:p>
          <a:p>
            <a:pPr lvl="1">
              <a:lnSpc>
                <a:spcPct val="100000"/>
              </a:lnSpc>
            </a:pPr>
            <a:r>
              <a:rPr lang="cs-CZ" sz="2400" dirty="false"/>
              <a:t>Stav žádosti je </a:t>
            </a:r>
            <a:r>
              <a:rPr lang="cs-CZ" sz="2400" b="true" dirty="false"/>
              <a:t>zaregistrovaná</a:t>
            </a:r>
          </a:p>
          <a:p>
            <a:pPr lvl="1">
              <a:lnSpc>
                <a:spcPct val="100000"/>
              </a:lnSpc>
            </a:pPr>
            <a:r>
              <a:rPr lang="cs-CZ" sz="2400" dirty="false"/>
              <a:t>Je přiděleno registrační číslo projektu CZ.03.1.51/0.0/0.0/24_61/0001234</a:t>
            </a:r>
          </a:p>
          <a:p>
            <a:pPr lvl="1">
              <a:lnSpc>
                <a:spcPct val="100000"/>
              </a:lnSpc>
            </a:pPr>
            <a:r>
              <a:rPr lang="cs-CZ" sz="2400" dirty="false"/>
              <a:t>Podepsaná žádost </a:t>
            </a:r>
          </a:p>
          <a:p>
            <a:pPr marL="0" indent="0">
              <a:buNone/>
            </a:pPr>
            <a:endParaRPr lang="cs-CZ" dirty="false"/>
          </a:p>
        </p:txBody>
      </p:sp>
      <p:sp>
        <p:nvSpPr>
          <p:cNvPr id="4" name="Zástupný symbol pro číslo snímku 3">
            <a:extLst>
              <a:ext uri="{FF2B5EF4-FFF2-40B4-BE49-F238E27FC236}">
                <a16:creationId xmlns:a16="http://schemas.microsoft.com/office/drawing/2014/main" id="{351E2262-7A92-4A78-B7E2-59B38B328CA2}"/>
              </a:ext>
            </a:extLst>
          </p:cNvPr>
          <p:cNvSpPr>
            <a:spLocks noGrp="true"/>
          </p:cNvSpPr>
          <p:nvPr>
            <p:ph type="sldNum" sz="quarter" idx="12"/>
          </p:nvPr>
        </p:nvSpPr>
        <p:spPr/>
        <p:txBody>
          <a:bodyPr/>
          <a:lstStyle/>
          <a:p>
            <a:fld id="{479BF083-4774-43B1-9AB0-5CC1AC5DD8EE}" type="slidenum">
              <a:rPr lang="cs-CZ" smtClean="false"/>
              <a:pPr/>
              <a:t>58</a:t>
            </a:fld>
            <a:endParaRPr lang="cs-CZ" dirty="false"/>
          </a:p>
        </p:txBody>
      </p:sp>
      <p:pic>
        <p:nvPicPr>
          <p:cNvPr id="5" name="Obrázek 4">
            <a:extLst>
              <a:ext uri="{FF2B5EF4-FFF2-40B4-BE49-F238E27FC236}">
                <a16:creationId xmlns:a16="http://schemas.microsoft.com/office/drawing/2014/main" id="{135CF6C4-42D3-4C55-9C1D-BA130FB7983B}"/>
              </a:ext>
            </a:extLst>
          </p:cNvPr>
          <p:cNvPicPr>
            <a:picLocks noChangeAspect="true"/>
          </p:cNvPicPr>
          <p:nvPr/>
        </p:nvPicPr>
        <p:blipFill>
          <a:blip r:embed="rId2"/>
          <a:stretch>
            <a:fillRect/>
          </a:stretch>
        </p:blipFill>
        <p:spPr>
          <a:xfrm>
            <a:off x="3851920" y="3527146"/>
            <a:ext cx="304826" cy="432854"/>
          </a:xfrm>
          <a:prstGeom prst="rect">
            <a:avLst/>
          </a:prstGeom>
        </p:spPr>
      </p:pic>
    </p:spTree>
    <p:extLst>
      <p:ext uri="{BB962C8B-B14F-4D97-AF65-F5344CB8AC3E}">
        <p14:creationId xmlns:p14="http://schemas.microsoft.com/office/powerpoint/2010/main" val="20660258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Elektronický podpis</a:t>
            </a:r>
          </a:p>
        </p:txBody>
      </p:sp>
      <p:sp>
        <p:nvSpPr>
          <p:cNvPr id="3" name="Zástupný symbol pro obsah 2"/>
          <p:cNvSpPr>
            <a:spLocks noGrp="true"/>
          </p:cNvSpPr>
          <p:nvPr>
            <p:ph idx="1"/>
          </p:nvPr>
        </p:nvSpPr>
        <p:spPr/>
        <p:txBody>
          <a:bodyPr/>
          <a:lstStyle/>
          <a:p>
            <a:r>
              <a:rPr lang="cs-CZ" dirty="false"/>
              <a:t>Elektronický podpis pro účely MPSV = kvalifikovaný certifikát</a:t>
            </a:r>
          </a:p>
          <a:p>
            <a:r>
              <a:rPr lang="cs-CZ" dirty="false"/>
              <a:t>Platnost 1 rok</a:t>
            </a:r>
          </a:p>
          <a:p>
            <a:r>
              <a:rPr lang="cs-CZ" dirty="false"/>
              <a:t>Poskytovatelé:</a:t>
            </a:r>
          </a:p>
          <a:p>
            <a:pPr lvl="1"/>
            <a:r>
              <a:rPr lang="cs-CZ" dirty="false" err="true"/>
              <a:t>PostSignum</a:t>
            </a:r>
            <a:r>
              <a:rPr lang="cs-CZ" dirty="false"/>
              <a:t> České pošty (Czech Point)</a:t>
            </a:r>
          </a:p>
          <a:p>
            <a:pPr lvl="1"/>
            <a:r>
              <a:rPr lang="cs-CZ" dirty="false"/>
              <a:t>První certifikační autorita</a:t>
            </a:r>
          </a:p>
          <a:p>
            <a:pPr lvl="1"/>
            <a:r>
              <a:rPr lang="cs-CZ" dirty="false" err="true"/>
              <a:t>eIdentity</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pic>
        <p:nvPicPr>
          <p:cNvPr id="6" name="Grafický objekt 5" descr="Podpis se souvislou výplní">
            <a:extLst>
              <a:ext uri="{FF2B5EF4-FFF2-40B4-BE49-F238E27FC236}">
                <a16:creationId xmlns:a16="http://schemas.microsoft.com/office/drawing/2014/main" id="{CE7C62B6-D224-D221-26F3-C83773F90A46}"/>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20272" y="4797152"/>
            <a:ext cx="914400" cy="914400"/>
          </a:xfrm>
          <a:prstGeom prst="rect">
            <a:avLst/>
          </a:prstGeom>
        </p:spPr>
      </p:pic>
    </p:spTree>
    <p:extLst>
      <p:ext uri="{BB962C8B-B14F-4D97-AF65-F5344CB8AC3E}">
        <p14:creationId xmlns:p14="http://schemas.microsoft.com/office/powerpoint/2010/main" val="1874705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51C857-A435-81DB-311E-90C4FA64360F}"/>
              </a:ext>
            </a:extLst>
          </p:cNvPr>
          <p:cNvSpPr>
            <a:spLocks noGrp="true"/>
          </p:cNvSpPr>
          <p:nvPr>
            <p:ph type="title"/>
          </p:nvPr>
        </p:nvSpPr>
        <p:spPr/>
        <p:txBody>
          <a:bodyPr/>
          <a:lstStyle/>
          <a:p>
            <a:r>
              <a:rPr lang="pl-PL" dirty="false"/>
              <a:t>Představení výzVY</a:t>
            </a:r>
            <a:endParaRPr lang="cs-CZ" dirty="false"/>
          </a:p>
        </p:txBody>
      </p:sp>
      <p:sp>
        <p:nvSpPr>
          <p:cNvPr id="3" name="Zástupný obsah 2">
            <a:extLst>
              <a:ext uri="{FF2B5EF4-FFF2-40B4-BE49-F238E27FC236}">
                <a16:creationId xmlns:a16="http://schemas.microsoft.com/office/drawing/2014/main" id="{465F6BA3-F032-628E-E0B6-916E326C8230}"/>
              </a:ext>
            </a:extLst>
          </p:cNvPr>
          <p:cNvSpPr>
            <a:spLocks noGrp="true"/>
          </p:cNvSpPr>
          <p:nvPr>
            <p:ph idx="1"/>
          </p:nvPr>
        </p:nvSpPr>
        <p:spPr>
          <a:xfrm>
            <a:off x="540000" y="1800000"/>
            <a:ext cx="8064000" cy="4716000"/>
          </a:xfrm>
        </p:spPr>
        <p:txBody>
          <a:bodyPr/>
          <a:lstStyle/>
          <a:p>
            <a:pPr marL="0" indent="0">
              <a:buNone/>
            </a:pPr>
            <a:r>
              <a:rPr lang="cs-CZ" b="true" dirty="false"/>
              <a:t>Povolené místo realizace</a:t>
            </a:r>
            <a:r>
              <a:rPr lang="cs-CZ" dirty="false"/>
              <a:t>:</a:t>
            </a:r>
          </a:p>
          <a:p>
            <a:r>
              <a:rPr lang="cs-CZ" dirty="false"/>
              <a:t>Na základě analýzy řídícího orgánu bylo vybráno 87 obcí s rozšířenou působností (dále jen „ORP“).</a:t>
            </a:r>
          </a:p>
          <a:p>
            <a:r>
              <a:rPr lang="cs-CZ" dirty="false"/>
              <a:t>Analýza ŘO se skládá ze dvou podmínek:</a:t>
            </a:r>
          </a:p>
          <a:p>
            <a:pPr lvl="1"/>
            <a:r>
              <a:rPr lang="cs-CZ" dirty="false"/>
              <a:t>Míra účasti dětí mladších 3 let v zařízeních péče o děti nepřesahuje 9, 8 %.</a:t>
            </a:r>
          </a:p>
          <a:p>
            <a:pPr lvl="1"/>
            <a:r>
              <a:rPr lang="cs-CZ" dirty="false"/>
              <a:t>Naplněnost mateřských škol je vyšší než 80%.</a:t>
            </a:r>
          </a:p>
          <a:p>
            <a:pPr lvl="1"/>
            <a:endParaRPr lang="cs-CZ" dirty="false"/>
          </a:p>
          <a:p>
            <a:r>
              <a:rPr lang="cs-CZ" dirty="false"/>
              <a:t>Bližší informace a přehled podpořených ORP naleznete v příloze č. 2 nebo příloze č. 5 této výzvy</a:t>
            </a:r>
          </a:p>
          <a:p>
            <a:pPr lvl="1"/>
            <a:endParaRPr lang="cs-CZ" dirty="false"/>
          </a:p>
        </p:txBody>
      </p:sp>
      <p:sp>
        <p:nvSpPr>
          <p:cNvPr id="4" name="Zástupný symbol pro číslo snímku 3">
            <a:extLst>
              <a:ext uri="{FF2B5EF4-FFF2-40B4-BE49-F238E27FC236}">
                <a16:creationId xmlns:a16="http://schemas.microsoft.com/office/drawing/2014/main" id="{0539F4D9-660E-B4CF-B178-9613395CBB38}"/>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12480569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Elektronický podpis</a:t>
            </a:r>
          </a:p>
        </p:txBody>
      </p:sp>
      <p:sp>
        <p:nvSpPr>
          <p:cNvPr id="3" name="Zástupný symbol pro obsah 2"/>
          <p:cNvSpPr>
            <a:spLocks noGrp="true"/>
          </p:cNvSpPr>
          <p:nvPr>
            <p:ph idx="1"/>
          </p:nvPr>
        </p:nvSpPr>
        <p:spPr>
          <a:xfrm>
            <a:off x="540000" y="1654024"/>
            <a:ext cx="8064000" cy="4320000"/>
          </a:xfrm>
        </p:spPr>
        <p:txBody>
          <a:bodyPr/>
          <a:lstStyle/>
          <a:p>
            <a:r>
              <a:rPr lang="cs-CZ" dirty="false"/>
              <a:t>Co mám požadovat?</a:t>
            </a:r>
          </a:p>
          <a:p>
            <a:pPr lvl="1"/>
            <a:r>
              <a:rPr lang="cs-CZ" dirty="false"/>
              <a:t>Kvalifikovaný osobní certifikát:</a:t>
            </a:r>
          </a:p>
          <a:p>
            <a:pPr lvl="2"/>
            <a:r>
              <a:rPr lang="cs-CZ" dirty="false"/>
              <a:t>Slouží zejména pro komunikaci se státní správou.</a:t>
            </a:r>
          </a:p>
          <a:p>
            <a:pPr lvl="1"/>
            <a:r>
              <a:rPr lang="cs-CZ" dirty="false"/>
              <a:t>Identifikátor klienta MPSV:</a:t>
            </a:r>
          </a:p>
          <a:p>
            <a:pPr lvl="2"/>
            <a:r>
              <a:rPr lang="cs-CZ" dirty="false"/>
              <a:t>Jedná se o číslo přidělované MPSV, které jednoznačně identifikuje osobu.</a:t>
            </a:r>
          </a:p>
          <a:p>
            <a:pPr lvl="1"/>
            <a:r>
              <a:rPr lang="cs-CZ" dirty="false"/>
              <a:t>Zveřejnění certifikátu:</a:t>
            </a:r>
          </a:p>
          <a:p>
            <a:pPr lvl="2"/>
            <a:r>
              <a:rPr lang="cs-CZ" dirty="false"/>
              <a:t>Veřejná část certifikátu bude přístupná uživatelům ke stažení ze stránek </a:t>
            </a:r>
            <a:r>
              <a:rPr lang="cs-CZ" dirty="false" err="true"/>
              <a:t>PostSignum</a:t>
            </a:r>
            <a:r>
              <a:rPr lang="cs-CZ" dirty="false"/>
              <a:t>, např. z důvodu ověření.</a:t>
            </a:r>
          </a:p>
          <a:p>
            <a:pPr lvl="1"/>
            <a:r>
              <a:rPr lang="cs-CZ" dirty="false"/>
              <a:t>Uzavření na dobu neurčitou:</a:t>
            </a:r>
          </a:p>
          <a:p>
            <a:pPr lvl="2"/>
            <a:r>
              <a:rPr lang="cs-CZ" dirty="false"/>
              <a:t>Certifikát bude třeba i při komunikaci s MPSV z pozice příjemce dotace.</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pic>
        <p:nvPicPr>
          <p:cNvPr id="5" name="Grafický objekt 4" descr="Podpis se souvislou výplní">
            <a:extLst>
              <a:ext uri="{FF2B5EF4-FFF2-40B4-BE49-F238E27FC236}">
                <a16:creationId xmlns:a16="http://schemas.microsoft.com/office/drawing/2014/main" id="{314CDE3F-D1D4-C2E3-330F-FD20D5D8EBF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64795" y="1412776"/>
            <a:ext cx="914400" cy="914400"/>
          </a:xfrm>
          <a:prstGeom prst="rect">
            <a:avLst/>
          </a:prstGeom>
        </p:spPr>
      </p:pic>
    </p:spTree>
    <p:extLst>
      <p:ext uri="{BB962C8B-B14F-4D97-AF65-F5344CB8AC3E}">
        <p14:creationId xmlns:p14="http://schemas.microsoft.com/office/powerpoint/2010/main" val="16288911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cs-CZ" sz="2800" dirty="false"/>
              <a:t>Plná moc</a:t>
            </a:r>
          </a:p>
        </p:txBody>
      </p:sp>
      <p:sp>
        <p:nvSpPr>
          <p:cNvPr id="3" name="Zástupný obsah 2">
            <a:extLst>
              <a:ext uri="{FF2B5EF4-FFF2-40B4-BE49-F238E27FC236}">
                <a16:creationId xmlns:a16="http://schemas.microsoft.com/office/drawing/2014/main" id="{926D8094-B568-43AC-9CB8-EFF1F17753E4}"/>
              </a:ext>
            </a:extLst>
          </p:cNvPr>
          <p:cNvSpPr>
            <a:spLocks noGrp="true"/>
          </p:cNvSpPr>
          <p:nvPr>
            <p:ph idx="1"/>
          </p:nvPr>
        </p:nvSpPr>
        <p:spPr>
          <a:xfrm>
            <a:off x="251520" y="1340768"/>
            <a:ext cx="8064000" cy="4320000"/>
          </a:xfrm>
        </p:spPr>
        <p:txBody>
          <a:bodyPr/>
          <a:lstStyle/>
          <a:p>
            <a:pPr marL="0" indent="0">
              <a:buNone/>
            </a:pPr>
            <a:r>
              <a:rPr lang="cs-CZ" sz="2800" dirty="false"/>
              <a:t>Podepisovat žádost může i </a:t>
            </a:r>
            <a:r>
              <a:rPr lang="cs-CZ" sz="2800" b="true" dirty="false"/>
              <a:t>zplnomocněná osoba</a:t>
            </a:r>
            <a:r>
              <a:rPr lang="cs-CZ" sz="2800" dirty="false"/>
              <a:t>:</a:t>
            </a:r>
          </a:p>
          <a:p>
            <a:pPr marL="342900" lvl="0" indent="-342900" algn="just">
              <a:lnSpc>
                <a:spcPct val="107000"/>
              </a:lnSpc>
              <a:spcAft>
                <a:spcPts val="1100"/>
              </a:spcAft>
              <a:buClr>
                <a:srgbClr val="063767"/>
              </a:buClr>
              <a:buFont typeface="Symbol" panose="05050102010706020507" pitchFamily="18" charset="2"/>
              <a:buChar char=""/>
            </a:pPr>
            <a:r>
              <a:rPr lang="cs-CZ" sz="1400" b="true" dirty="false">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400" dirty="false">
                <a:effectLst/>
                <a:latin typeface="Arial" panose="020B0604020202020204" pitchFamily="34" charset="0"/>
                <a:ea typeface="Arial" panose="020B0604020202020204" pitchFamily="34" charset="0"/>
                <a:cs typeface="Times New Roman" panose="02020603050405020304" pitchFamily="18" charset="0"/>
              </a:rPr>
              <a:t>– zmocnitel podepíše plnou moc přímo v aplikaci IS KP21+ a zmocněnec, který je na základě plné moci zmocněn k nějakému úkonu, přímo v IS KP21+ potvrdí svým elektronickým podpisem přijetí této plné moci. Podpisy se připojují k souboru, který je třeba vložit do IS KP21+ na záznamu plné moci;</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100"/>
              </a:spcAft>
              <a:buClr>
                <a:srgbClr val="063767"/>
              </a:buClr>
              <a:buFont typeface="Symbol" panose="05050102010706020507" pitchFamily="18" charset="2"/>
              <a:buChar char=""/>
            </a:pPr>
            <a:r>
              <a:rPr lang="cs-CZ" sz="1400" b="true" dirty="false">
                <a:effectLst/>
                <a:latin typeface="Arial" panose="020B0604020202020204" pitchFamily="34" charset="0"/>
                <a:ea typeface="Arial" panose="020B0604020202020204" pitchFamily="34" charset="0"/>
                <a:cs typeface="Times New Roman" panose="02020603050405020304" pitchFamily="18" charset="0"/>
              </a:rPr>
              <a:t>úředně/notářsky ověřená papírová plná moc </a:t>
            </a:r>
            <a:r>
              <a:rPr lang="cs-CZ" sz="1400" dirty="false">
                <a:effectLst/>
                <a:latin typeface="Arial" panose="020B0604020202020204" pitchFamily="34" charset="0"/>
                <a:ea typeface="Arial" panose="020B0604020202020204" pitchFamily="34" charset="0"/>
                <a:cs typeface="Times New Roman" panose="02020603050405020304" pitchFamily="18" charset="0"/>
              </a:rPr>
              <a:t>– plnou moc v listinné podobě s úředně/notářsky ověřeným podpisem zmocnitele žadatel naskenuje a vloží k záznamu plné moci v IS KP21+. V IS KP21+ zmocněnec potvrdí připojením svého elektronického podpisu k vloženému dokumentu správnost a přijetí této plné moci. Žadatel musí originál papírové plné moci archivovat a na vyžádání jej ŘO poskytnout. 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61</a:t>
            </a:fld>
            <a:endParaRPr lang="cs-CZ" dirty="false"/>
          </a:p>
        </p:txBody>
      </p:sp>
      <p:pic>
        <p:nvPicPr>
          <p:cNvPr id="6" name="Grafický objekt 5" descr="Smlouva se souvislou výplní">
            <a:extLst>
              <a:ext uri="{FF2B5EF4-FFF2-40B4-BE49-F238E27FC236}">
                <a16:creationId xmlns:a16="http://schemas.microsoft.com/office/drawing/2014/main" id="{AF72BD5D-F020-C810-56D8-8F8B214A63E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3075" y="1221640"/>
            <a:ext cx="914400" cy="914400"/>
          </a:xfrm>
          <a:prstGeom prst="rect">
            <a:avLst/>
          </a:prstGeom>
        </p:spPr>
      </p:pic>
    </p:spTree>
    <p:extLst>
      <p:ext uri="{BB962C8B-B14F-4D97-AF65-F5344CB8AC3E}">
        <p14:creationId xmlns:p14="http://schemas.microsoft.com/office/powerpoint/2010/main" val="5907671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cs-CZ" sz="2800" dirty="false"/>
              <a:t>Plná moc – nejčastější chyby</a:t>
            </a:r>
          </a:p>
        </p:txBody>
      </p:sp>
      <p:pic>
        <p:nvPicPr>
          <p:cNvPr id="6" name="Zástupný obsah 5">
            <a:extLst>
              <a:ext uri="{FF2B5EF4-FFF2-40B4-BE49-F238E27FC236}">
                <a16:creationId xmlns:a16="http://schemas.microsoft.com/office/drawing/2014/main" id="{410B0BC7-0D24-422B-5368-A43C2C403DF7}"/>
              </a:ext>
            </a:extLst>
          </p:cNvPr>
          <p:cNvPicPr>
            <a:picLocks noGrp="true" noChangeAspect="true"/>
          </p:cNvPicPr>
          <p:nvPr>
            <p:ph idx="1"/>
          </p:nvPr>
        </p:nvPicPr>
        <p:blipFill>
          <a:blip r:embed="rId2"/>
          <a:stretch>
            <a:fillRect/>
          </a:stretch>
        </p:blipFill>
        <p:spPr>
          <a:xfrm>
            <a:off x="24743" y="1772816"/>
            <a:ext cx="9008607" cy="3960440"/>
          </a:xfrm>
        </p:spPr>
      </p:pic>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3749390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a:xfrm>
            <a:off x="0" y="0"/>
            <a:ext cx="9144000" cy="1080000"/>
          </a:xfrm>
        </p:spPr>
        <p:txBody>
          <a:bodyPr/>
          <a:lstStyle/>
          <a:p>
            <a:pPr algn="ctr"/>
            <a:r>
              <a:rPr lang="cs-CZ" sz="2800" dirty="false"/>
              <a:t>Monitorovací Indikátory</a:t>
            </a:r>
            <a:br>
              <a:rPr lang="cs-CZ" sz="2800" dirty="false"/>
            </a:br>
            <a:r>
              <a:rPr lang="cs-CZ" sz="2800" dirty="false"/>
              <a:t>v žádosti o podporu</a:t>
            </a:r>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63</a:t>
            </a:fld>
            <a:endParaRPr lang="cs-CZ" dirty="false"/>
          </a:p>
        </p:txBody>
      </p:sp>
      <p:sp>
        <p:nvSpPr>
          <p:cNvPr id="5" name="Zástupný obsah 4">
            <a:extLst>
              <a:ext uri="{FF2B5EF4-FFF2-40B4-BE49-F238E27FC236}">
                <a16:creationId xmlns:a16="http://schemas.microsoft.com/office/drawing/2014/main" id="{367593BC-710A-87AC-1FC3-0E4C70BBFDDA}"/>
              </a:ext>
            </a:extLst>
          </p:cNvPr>
          <p:cNvSpPr>
            <a:spLocks noGrp="true"/>
          </p:cNvSpPr>
          <p:nvPr>
            <p:ph idx="1"/>
          </p:nvPr>
        </p:nvSpPr>
        <p:spPr/>
        <p:txBody>
          <a:bodyPr/>
          <a:lstStyle/>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500 010 </a:t>
            </a:r>
            <a:r>
              <a:rPr lang="pt-BR" sz="1800" b="true" dirty="false">
                <a:effectLst/>
                <a:latin typeface="Calibri" panose="020F0502020204030204" pitchFamily="34" charset="0"/>
                <a:ea typeface="Calibri" panose="020F0502020204030204" pitchFamily="34" charset="0"/>
                <a:cs typeface="Calibri" panose="020F0502020204030204" pitchFamily="34" charset="0"/>
              </a:rPr>
              <a:t>Kapacita podporovaných zařízení péče o děti</a:t>
            </a:r>
            <a:r>
              <a:rPr lang="cs-CZ" sz="1800" dirty="false">
                <a:effectLst/>
                <a:latin typeface="Calibri" panose="020F0502020204030204" pitchFamily="34" charset="0"/>
                <a:ea typeface="Calibri" panose="020F0502020204030204" pitchFamily="34" charset="0"/>
                <a:cs typeface="Calibri" panose="020F0502020204030204" pitchFamily="34" charset="0"/>
              </a:rPr>
              <a:t>, </a:t>
            </a:r>
          </a:p>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600 000 Celkový počet účastníků                                     </a:t>
            </a:r>
            <a:r>
              <a:rPr lang="cs-CZ" sz="1800" dirty="false">
                <a:effectLst/>
                <a:latin typeface="Calibri" panose="020F0502020204030204" pitchFamily="34" charset="0"/>
                <a:ea typeface="Calibri" panose="020F0502020204030204" pitchFamily="34" charset="0"/>
                <a:cs typeface="Calibri" panose="020F0502020204030204" pitchFamily="34" charset="0"/>
              </a:rPr>
              <a:t>minimálně ve výši kapacity</a:t>
            </a:r>
          </a:p>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501 100 Počet osob využívajících zařízení péče o děti předškolního věku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false">
                <a:effectLst/>
                <a:latin typeface="Calibri" panose="020F0502020204030204" pitchFamily="34" charset="0"/>
                <a:ea typeface="Calibri" panose="020F0502020204030204" pitchFamily="34" charset="0"/>
                <a:cs typeface="Calibri" panose="020F0502020204030204" pitchFamily="34" charset="0"/>
              </a:rPr>
              <a:t>501 202, 679 001, 101 060 – nepovinná hodnota (může být „0“)</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false">
                <a:effectLst/>
                <a:latin typeface="Calibri" panose="020F0502020204030204" pitchFamily="34" charset="0"/>
                <a:ea typeface="Calibri" panose="020F0502020204030204" pitchFamily="34" charset="0"/>
                <a:cs typeface="Calibri" panose="020F0502020204030204" pitchFamily="34" charset="0"/>
              </a:rPr>
              <a:t>Všechny MI – </a:t>
            </a:r>
            <a:r>
              <a:rPr lang="cs-CZ" sz="1800" b="true" dirty="false">
                <a:effectLst/>
                <a:latin typeface="Calibri" panose="020F0502020204030204" pitchFamily="34" charset="0"/>
                <a:ea typeface="Calibri" panose="020F0502020204030204" pitchFamily="34" charset="0"/>
                <a:cs typeface="Calibri" panose="020F0502020204030204" pitchFamily="34" charset="0"/>
              </a:rPr>
              <a:t>datum dosažení cílové hodnoty </a:t>
            </a:r>
            <a:r>
              <a:rPr lang="cs-CZ" sz="1800" dirty="false">
                <a:effectLst/>
                <a:latin typeface="Calibri" panose="020F0502020204030204" pitchFamily="34" charset="0"/>
                <a:ea typeface="Calibri" panose="020F0502020204030204" pitchFamily="34" charset="0"/>
                <a:cs typeface="Calibri" panose="020F0502020204030204" pitchFamily="34" charset="0"/>
              </a:rPr>
              <a:t>(konec projektu)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effectLst/>
                <a:latin typeface="Calibri" panose="020F0502020204030204" pitchFamily="34" charset="0"/>
                <a:ea typeface="Calibri" panose="020F0502020204030204" pitchFamily="34" charset="0"/>
              </a:rPr>
              <a:t>Všechny MI – </a:t>
            </a:r>
            <a:r>
              <a:rPr lang="cs-CZ" sz="1800" b="true" dirty="false">
                <a:effectLst/>
                <a:latin typeface="Calibri" panose="020F0502020204030204" pitchFamily="34" charset="0"/>
                <a:ea typeface="Calibri" panose="020F0502020204030204" pitchFamily="34" charset="0"/>
              </a:rPr>
              <a:t>popis</a:t>
            </a:r>
            <a:r>
              <a:rPr lang="cs-CZ" sz="1800" dirty="false">
                <a:effectLst/>
                <a:latin typeface="Calibri" panose="020F0502020204030204" pitchFamily="34" charset="0"/>
                <a:ea typeface="Calibri" panose="020F0502020204030204" pitchFamily="34" charset="0"/>
              </a:rPr>
              <a:t> (nesmí být – nesledujeme X nerelevantní) – např. doplnit:  </a:t>
            </a:r>
            <a:r>
              <a:rPr lang="cs-CZ" sz="1800" i="true" dirty="false">
                <a:effectLst/>
                <a:latin typeface="Calibri" panose="020F0502020204030204" pitchFamily="34" charset="0"/>
                <a:ea typeface="Calibri" panose="020F0502020204030204" pitchFamily="34" charset="0"/>
              </a:rPr>
              <a:t>Hodnota indikátoru nyní nelze stanovit, budeme sledovat v průběhu projektu</a:t>
            </a:r>
            <a:r>
              <a:rPr lang="cs-CZ" sz="1800" dirty="false">
                <a:effectLst/>
                <a:latin typeface="Calibri" panose="020F0502020204030204" pitchFamily="34" charset="0"/>
                <a:ea typeface="Calibri" panose="020F0502020204030204" pitchFamily="34" charset="0"/>
              </a:rPr>
              <a:t>.</a:t>
            </a:r>
          </a:p>
          <a:p>
            <a:pPr marL="0" indent="0">
              <a:buNone/>
            </a:pPr>
            <a:endParaRPr lang="cs-CZ" sz="1800" dirty="false">
              <a:latin typeface="Calibri" panose="020F0502020204030204" pitchFamily="34" charset="0"/>
            </a:endParaRPr>
          </a:p>
          <a:p>
            <a:pPr marL="0" indent="0">
              <a:buNone/>
            </a:pPr>
            <a:r>
              <a:rPr lang="cs-CZ" sz="1800" dirty="false">
                <a:latin typeface="Calibri" panose="020F0502020204030204" pitchFamily="34" charset="0"/>
              </a:rPr>
              <a:t>Případná úprava je možná před vystavením právního aktu.</a:t>
            </a:r>
          </a:p>
        </p:txBody>
      </p:sp>
      <p:cxnSp>
        <p:nvCxnSpPr>
          <p:cNvPr id="9" name="Přímá spojnice 8">
            <a:extLst>
              <a:ext uri="{FF2B5EF4-FFF2-40B4-BE49-F238E27FC236}">
                <a16:creationId xmlns:a16="http://schemas.microsoft.com/office/drawing/2014/main" id="{345F59B5-906C-0801-5787-5758CA53C88B}"/>
              </a:ext>
            </a:extLst>
          </p:cNvPr>
          <p:cNvCxnSpPr>
            <a:cxnSpLocks/>
          </p:cNvCxnSpPr>
          <p:nvPr/>
        </p:nvCxnSpPr>
        <p:spPr>
          <a:xfrm>
            <a:off x="4932040" y="2483752"/>
            <a:ext cx="7953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64768F85-94F2-E8EB-6D6C-3C32945DE1AE}"/>
              </a:ext>
            </a:extLst>
          </p:cNvPr>
          <p:cNvCxnSpPr>
            <a:cxnSpLocks/>
          </p:cNvCxnSpPr>
          <p:nvPr/>
        </p:nvCxnSpPr>
        <p:spPr>
          <a:xfrm flipV="true">
            <a:off x="5004048" y="2483752"/>
            <a:ext cx="723388" cy="3691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0181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Podpora uživatelů ISKP21+</a:t>
            </a:r>
          </a:p>
        </p:txBody>
      </p:sp>
      <p:sp>
        <p:nvSpPr>
          <p:cNvPr id="3" name="Zástupný symbol pro obsah 2"/>
          <p:cNvSpPr>
            <a:spLocks noGrp="true"/>
          </p:cNvSpPr>
          <p:nvPr>
            <p:ph idx="1"/>
          </p:nvPr>
        </p:nvSpPr>
        <p:spPr>
          <a:xfrm>
            <a:off x="348540" y="1700808"/>
            <a:ext cx="8136456" cy="4113800"/>
          </a:xfrm>
        </p:spPr>
        <p:txBody>
          <a:bodyPr>
            <a:normAutofit/>
          </a:bodyPr>
          <a:lstStyle/>
          <a:p>
            <a:r>
              <a:rPr lang="cs-CZ" sz="2000" dirty="false"/>
              <a:t>Žadatel/příjemce: </a:t>
            </a:r>
            <a:r>
              <a:rPr lang="cs-CZ" sz="2000" i="true" dirty="false">
                <a:hlinkClick r:id="rId3"/>
              </a:rPr>
              <a:t>Pokyny k vyplnění žádosti </a:t>
            </a:r>
            <a:r>
              <a:rPr lang="cs-CZ" sz="2000" dirty="false"/>
              <a:t>– pod odkazem je  </a:t>
            </a:r>
            <a:br>
              <a:rPr lang="cs-CZ" sz="2000" dirty="false"/>
            </a:br>
            <a:r>
              <a:rPr lang="cs-CZ" sz="2000" dirty="false"/>
              <a:t>k dispozici dokument s návody</a:t>
            </a:r>
          </a:p>
          <a:p>
            <a:pPr lvl="1"/>
            <a:r>
              <a:rPr lang="cs-CZ" dirty="false"/>
              <a:t>V případě technických problémů v IS KP21+ využijte komunikační nástroj, který naleznete na stránkách www.esfcr.cz. Po kliknutí na žlutý symbol "HOTLINE" zvolíte "Technická podpora uživatelům OPZ+" a můžete odeslat svůj dotaz přes tlačítko "Přidat otázku". Pro tento způsob komunikace je nutné mít registraci na portálu www.esfcr.cz.</a:t>
            </a:r>
            <a:r>
              <a:rPr lang="cs-CZ" dirty="false">
                <a:solidFill>
                  <a:srgbClr val="FF0000"/>
                </a:solidFill>
              </a:rPr>
              <a:t> </a:t>
            </a:r>
            <a:r>
              <a:rPr lang="cs-CZ" dirty="false"/>
              <a:t>(dotazy k rozpracovaným žádostem identifikovat s využitím tzv. HASH kódu, který je na záložce Identifikace operace)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32338850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9" name="Ovál 8"/>
          <p:cNvSpPr/>
          <p:nvPr/>
        </p:nvSpPr>
        <p:spPr>
          <a:xfrm>
            <a:off x="323528" y="4725144"/>
            <a:ext cx="1440160" cy="1440160"/>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13" name="Tětiva 12"/>
          <p:cNvSpPr/>
          <p:nvPr/>
        </p:nvSpPr>
        <p:spPr>
          <a:xfrm>
            <a:off x="8468218" y="2505290"/>
            <a:ext cx="1359858" cy="1152128"/>
          </a:xfrm>
          <a:prstGeom prst="chord">
            <a:avLst>
              <a:gd name="adj1" fmla="val 5384523"/>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3" name="Nadpis 2">
            <a:extLst>
              <a:ext uri="{FF2B5EF4-FFF2-40B4-BE49-F238E27FC236}">
                <a16:creationId xmlns:a16="http://schemas.microsoft.com/office/drawing/2014/main" id="{2469E1D1-79E3-4F68-9E1E-C7E366FF206D}"/>
              </a:ext>
            </a:extLst>
          </p:cNvPr>
          <p:cNvSpPr>
            <a:spLocks noGrp="true"/>
          </p:cNvSpPr>
          <p:nvPr>
            <p:ph type="ctrTitle"/>
          </p:nvPr>
        </p:nvSpPr>
        <p:spPr>
          <a:xfrm>
            <a:off x="0" y="2117090"/>
            <a:ext cx="9144000" cy="2495964"/>
          </a:xfrm>
        </p:spPr>
        <p:txBody>
          <a:bodyPr>
            <a:normAutofit fontScale="90000"/>
          </a:bodyPr>
          <a:lstStyle/>
          <a:p>
            <a:r>
              <a:rPr lang="cs-CZ" sz="4400" dirty="false">
                <a:solidFill>
                  <a:schemeClr val="tx2"/>
                </a:solidFill>
              </a:rPr>
              <a:t>Online seminář pro žadatele</a:t>
            </a:r>
            <a:br>
              <a:rPr lang="cs-CZ" dirty="false">
                <a:solidFill>
                  <a:schemeClr val="tx2"/>
                </a:solidFill>
              </a:rPr>
            </a:br>
            <a:r>
              <a:rPr lang="cs-CZ" sz="4400" b="true" dirty="false">
                <a:solidFill>
                  <a:schemeClr val="tx2"/>
                </a:solidFill>
              </a:rPr>
              <a:t>Dětské skupiny </a:t>
            </a:r>
            <a:br>
              <a:rPr lang="cs-CZ" sz="4400" b="true" dirty="false">
                <a:solidFill>
                  <a:schemeClr val="tx2"/>
                </a:solidFill>
              </a:rPr>
            </a:br>
            <a:r>
              <a:rPr lang="cs-CZ" sz="4400" b="true" dirty="false">
                <a:solidFill>
                  <a:schemeClr val="tx2"/>
                </a:solidFill>
              </a:rPr>
              <a:t>– zákon, zápis do evidence</a:t>
            </a:r>
            <a:br>
              <a:rPr lang="cs-CZ" dirty="false">
                <a:solidFill>
                  <a:schemeClr val="tx2"/>
                </a:solidFill>
                <a:highlight>
                  <a:srgbClr val="FFFF00"/>
                </a:highlight>
              </a:rPr>
            </a:br>
            <a:r>
              <a:rPr lang="cs-CZ" sz="4400" dirty="false">
                <a:solidFill>
                  <a:schemeClr val="tx2"/>
                </a:solidFill>
              </a:rPr>
              <a:t>7. </a:t>
            </a:r>
            <a:r>
              <a:rPr lang="cs-CZ" dirty="false">
                <a:solidFill>
                  <a:schemeClr val="tx2"/>
                </a:solidFill>
              </a:rPr>
              <a:t>5</a:t>
            </a:r>
            <a:r>
              <a:rPr lang="cs-CZ" sz="4400" dirty="false">
                <a:solidFill>
                  <a:schemeClr val="tx2"/>
                </a:solidFill>
              </a:rPr>
              <a:t>. 2025</a:t>
            </a:r>
            <a:endParaRPr lang="cs-CZ" dirty="false">
              <a:solidFill>
                <a:schemeClr val="tx2"/>
              </a:solidFill>
            </a:endParaRPr>
          </a:p>
        </p:txBody>
      </p:sp>
      <p:sp>
        <p:nvSpPr>
          <p:cNvPr id="23" name="Podnadpis 22"/>
          <p:cNvSpPr>
            <a:spLocks noGrp="true"/>
          </p:cNvSpPr>
          <p:nvPr>
            <p:ph type="subTitle" idx="1"/>
          </p:nvPr>
        </p:nvSpPr>
        <p:spPr>
          <a:xfrm>
            <a:off x="1371600" y="4788380"/>
            <a:ext cx="6400800" cy="1260139"/>
          </a:xfrm>
        </p:spPr>
        <p:txBody>
          <a:bodyPr>
            <a:normAutofit/>
          </a:bodyPr>
          <a:lstStyle/>
          <a:p>
            <a:r>
              <a:rPr lang="cs-CZ" sz="2200" b="true" dirty="false">
                <a:solidFill>
                  <a:srgbClr val="254061"/>
                </a:solidFill>
              </a:rPr>
              <a:t>Projekt: Podpora a zvyšování kvality služeb v oblasti péče a slaďování pracovního a rodinného života</a:t>
            </a:r>
          </a:p>
          <a:p>
            <a:br>
              <a:rPr lang="cs-CZ" altLang="cs-CZ" sz="300" b="true" dirty="false">
                <a:solidFill>
                  <a:srgbClr val="254061"/>
                </a:solidFill>
                <a:cs typeface="Arial" charset="0"/>
              </a:rPr>
            </a:br>
            <a:r>
              <a:rPr lang="cs-CZ" sz="2200" b="true" dirty="false">
                <a:solidFill>
                  <a:srgbClr val="254061"/>
                </a:solidFill>
                <a:latin typeface="Arial" panose="020B0604020202020204" pitchFamily="34" charset="0"/>
                <a:cs typeface="Arial" panose="020B0604020202020204" pitchFamily="34" charset="0"/>
              </a:rPr>
              <a:t>CZ.03.01.02/00/22_013/0000257</a:t>
            </a:r>
            <a:endParaRPr lang="cs-CZ" sz="2200" b="true" dirty="false">
              <a:solidFill>
                <a:srgbClr val="254061"/>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6" name="Ovál 5"/>
          <p:cNvSpPr/>
          <p:nvPr/>
        </p:nvSpPr>
        <p:spPr>
          <a:xfrm>
            <a:off x="8396210" y="86078"/>
            <a:ext cx="576064" cy="576064"/>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7" name="Ovál 6"/>
          <p:cNvSpPr/>
          <p:nvPr/>
        </p:nvSpPr>
        <p:spPr>
          <a:xfrm>
            <a:off x="291802" y="10356"/>
            <a:ext cx="1080120" cy="1080120"/>
          </a:xfrm>
          <a:prstGeom prst="ellipse">
            <a:avLst/>
          </a:prstGeom>
          <a:solidFill>
            <a:schemeClr val="accent5">
              <a:lumMod val="40000"/>
              <a:lumOff val="60000"/>
              <a:alpha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8" name="Ovál 7"/>
          <p:cNvSpPr/>
          <p:nvPr/>
        </p:nvSpPr>
        <p:spPr>
          <a:xfrm>
            <a:off x="8144182" y="362194"/>
            <a:ext cx="504056" cy="504056"/>
          </a:xfrm>
          <a:prstGeom prst="ellipse">
            <a:avLst/>
          </a:prstGeom>
          <a:solidFill>
            <a:srgbClr val="8FC3DD"/>
          </a:solidFill>
          <a:ln>
            <a:solidFill>
              <a:srgbClr val="8FC3DD"/>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10" name="Ovál 9"/>
          <p:cNvSpPr/>
          <p:nvPr/>
        </p:nvSpPr>
        <p:spPr>
          <a:xfrm>
            <a:off x="147786" y="1460765"/>
            <a:ext cx="1224136" cy="1224136"/>
          </a:xfrm>
          <a:prstGeom prst="ellipse">
            <a:avLst/>
          </a:prstGeom>
          <a:solidFill>
            <a:srgbClr val="8FC3DD">
              <a:alpha val="58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11" name="Tětiva 10"/>
          <p:cNvSpPr/>
          <p:nvPr/>
        </p:nvSpPr>
        <p:spPr>
          <a:xfrm rot="16200000">
            <a:off x="1426228" y="-361189"/>
            <a:ext cx="720080" cy="720080"/>
          </a:xfrm>
          <a:prstGeom prst="chord">
            <a:avLst>
              <a:gd name="adj1" fmla="val 5441031"/>
              <a:gd name="adj2" fmla="val 16200000"/>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sp>
        <p:nvSpPr>
          <p:cNvPr id="24" name="Nadpis 1"/>
          <p:cNvSpPr txBox="true">
            <a:spLocks/>
          </p:cNvSpPr>
          <p:nvPr/>
        </p:nvSpPr>
        <p:spPr>
          <a:xfrm>
            <a:off x="-38332" y="1367228"/>
            <a:ext cx="9144000" cy="3425046"/>
          </a:xfrm>
          <a:prstGeom prst="rect">
            <a:avLst/>
          </a:prstGeom>
        </p:spPr>
        <p:txBody>
          <a:bodyPr vert="horz" lIns="91440" tIns="45720" rIns="91440" bIns="45720" rtlCol="false" anchor="ctr">
            <a:normAutofit/>
          </a:bodyPr>
          <a:lstStyle>
            <a:lvl1pPr algn="ctr" defTabSz="914400" rtl="false" eaLnBrk="true" latinLnBrk="false" hangingPunct="true">
              <a:spcBef>
                <a:spcPct val="0"/>
              </a:spcBef>
              <a:buNone/>
              <a:defRPr sz="4400" kern="1200">
                <a:solidFill>
                  <a:schemeClr val="tx1"/>
                </a:solidFill>
                <a:latin typeface="+mj-lt"/>
                <a:ea typeface="+mj-ea"/>
                <a:cs typeface="+mj-cs"/>
              </a:defRPr>
            </a:lvl1pPr>
          </a:lstStyle>
          <a:p>
            <a:pPr marL="0" marR="0" lvl="0" indent="0" algn="ctr" defTabSz="914400" rtl="false" eaLnBrk="true" fontAlgn="auto" latinLnBrk="false" hangingPunct="true">
              <a:lnSpc>
                <a:spcPct val="100000"/>
              </a:lnSpc>
              <a:spcBef>
                <a:spcPct val="0"/>
              </a:spcBef>
              <a:spcAft>
                <a:spcPts val="0"/>
              </a:spcAft>
              <a:buClrTx/>
              <a:buSzTx/>
              <a:buFontTx/>
              <a:buNone/>
              <a:tabLst/>
              <a:defRPr/>
            </a:pPr>
            <a:endParaRPr kumimoji="false" lang="cs-CZ" sz="4800" b="false" i="false" u="none" strike="noStrike" kern="1200" cap="none" spc="0" normalizeH="false" baseline="0" noProof="false" dirty="false">
              <a:ln>
                <a:noFill/>
              </a:ln>
              <a:solidFill>
                <a:srgbClr val="254061"/>
              </a:solidFill>
              <a:effectLst/>
              <a:uLnTx/>
              <a:uFillTx/>
              <a:latin typeface="Roboto Slab" panose="020B0604020202020204" charset="0"/>
              <a:ea typeface="Roboto Slab" panose="020B0604020202020204" charset="0"/>
              <a:cs typeface="+mj-cs"/>
            </a:endParaRPr>
          </a:p>
        </p:txBody>
      </p:sp>
      <p:sp>
        <p:nvSpPr>
          <p:cNvPr id="17" name="Tětiva 16"/>
          <p:cNvSpPr/>
          <p:nvPr/>
        </p:nvSpPr>
        <p:spPr>
          <a:xfrm rot="10800000">
            <a:off x="-756592" y="3702861"/>
            <a:ext cx="1436521"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endParaRPr kumimoji="false" lang="cs-CZ" sz="1800" b="false" i="false" u="none" strike="noStrike" kern="1200" cap="none" spc="0" normalizeH="false" baseline="0" noProof="false" dirty="false">
              <a:ln>
                <a:solidFill>
                  <a:srgbClr val="4BACC6">
                    <a:lumMod val="40000"/>
                    <a:lumOff val="60000"/>
                  </a:srgbClr>
                </a:solidFill>
              </a:ln>
              <a:solidFill>
                <a:srgbClr val="4BACC6">
                  <a:lumMod val="40000"/>
                  <a:lumOff val="60000"/>
                </a:srgbClr>
              </a:solidFill>
              <a:effectLst/>
              <a:uLnTx/>
              <a:uFillTx/>
              <a:latin typeface="Calibri"/>
              <a:ea typeface="+mn-ea"/>
              <a:cs typeface="+mn-cs"/>
            </a:endParaRPr>
          </a:p>
        </p:txBody>
      </p:sp>
      <p:pic>
        <p:nvPicPr>
          <p:cNvPr id="18" name="Obrázek 17">
            <a:extLst>
              <a:ext uri="{FF2B5EF4-FFF2-40B4-BE49-F238E27FC236}">
                <a16:creationId xmlns:a16="http://schemas.microsoft.com/office/drawing/2014/main" id="{02927969-F3FE-4B0F-B2ED-40DD710531B6}"/>
              </a:ext>
            </a:extLst>
          </p:cNvPr>
          <p:cNvPicPr>
            <a:picLocks noChangeAspect="true"/>
          </p:cNvPicPr>
          <p:nvPr/>
        </p:nvPicPr>
        <p:blipFill rotWithShape="true">
          <a:blip r:embed="rId3">
            <a:extLst>
              <a:ext uri="{28A0092B-C50C-407E-A947-70E740481C1C}">
                <a14:useLocalDpi xmlns:a14="http://schemas.microsoft.com/office/drawing/2010/main" val="0"/>
              </a:ext>
            </a:extLst>
          </a:blip>
          <a:srcRect l="475" t="247" r="19628" b="-8292"/>
          <a:stretch/>
        </p:blipFill>
        <p:spPr>
          <a:xfrm>
            <a:off x="2174747" y="550416"/>
            <a:ext cx="4794506" cy="639327"/>
          </a:xfrm>
          <a:prstGeom prst="rect">
            <a:avLst/>
          </a:prstGeom>
        </p:spPr>
      </p:pic>
    </p:spTree>
    <p:extLst>
      <p:ext uri="{BB962C8B-B14F-4D97-AF65-F5344CB8AC3E}">
        <p14:creationId xmlns:p14="http://schemas.microsoft.com/office/powerpoint/2010/main" val="15596284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Co je dětská skupina</a:t>
            </a:r>
          </a:p>
        </p:txBody>
      </p:sp>
      <p:sp>
        <p:nvSpPr>
          <p:cNvPr id="15" name="Zástupný symbol pro obsah 14"/>
          <p:cNvSpPr>
            <a:spLocks noGrp="true"/>
          </p:cNvSpPr>
          <p:nvPr>
            <p:ph idx="1"/>
          </p:nvPr>
        </p:nvSpPr>
        <p:spPr>
          <a:xfrm>
            <a:off x="107504" y="1412776"/>
            <a:ext cx="8683750" cy="4608511"/>
          </a:xfrm>
        </p:spPr>
        <p:txBody>
          <a:bodyPr>
            <a:noAutofit/>
          </a:bodyPr>
          <a:lstStyle/>
          <a:p>
            <a:pPr algn="just"/>
            <a:r>
              <a:rPr lang="cs-CZ" sz="2300" b="true" dirty="false">
                <a:cs typeface="Calibri" panose="020F0502020204030204" pitchFamily="34" charset="0"/>
              </a:rPr>
              <a:t>Služba péče o dítě předškolního věku </a:t>
            </a:r>
            <a:r>
              <a:rPr lang="cs-CZ" sz="2300" dirty="false">
                <a:cs typeface="Calibri" panose="020F0502020204030204" pitchFamily="34" charset="0"/>
              </a:rPr>
              <a:t>(od 6 měsíců do zahájení povinné školní docházky, pro děti mladší 1 roku zvláštní podmínky).</a:t>
            </a:r>
          </a:p>
          <a:p>
            <a:pPr algn="just"/>
            <a:r>
              <a:rPr lang="cs-CZ" sz="2300" dirty="false">
                <a:cs typeface="Calibri" panose="020F0502020204030204" pitchFamily="34" charset="0"/>
              </a:rPr>
              <a:t>Mimo domov, v kolektivu dětí, pravidelná péče.</a:t>
            </a:r>
          </a:p>
          <a:p>
            <a:pPr algn="just"/>
            <a:r>
              <a:rPr lang="cs-CZ" sz="2300" b="true" dirty="false">
                <a:cs typeface="Calibri" panose="020F0502020204030204" pitchFamily="34" charset="0"/>
              </a:rPr>
              <a:t>Péče zaměřena na zajištění potřeb dětí, výchovu, rozvoj schopností a dovedností, kulturních a hygienických návyků.</a:t>
            </a:r>
          </a:p>
          <a:p>
            <a:pPr algn="just"/>
            <a:r>
              <a:rPr lang="cs-CZ" sz="2300" dirty="false">
                <a:cs typeface="Calibri" panose="020F0502020204030204" pitchFamily="34" charset="0"/>
              </a:rPr>
              <a:t>Maximálně 24 dětí (možnost sdílení míst), nejčastěji 12 dětí.</a:t>
            </a:r>
          </a:p>
          <a:p>
            <a:pPr algn="just"/>
            <a:r>
              <a:rPr lang="cs-CZ" sz="2300" dirty="false">
                <a:cs typeface="Calibri" panose="020F0502020204030204" pitchFamily="34" charset="0"/>
              </a:rPr>
              <a:t>Na neziskové bázi – finančně dostupná.</a:t>
            </a:r>
          </a:p>
          <a:p>
            <a:pPr algn="just"/>
            <a:r>
              <a:rPr lang="cs-CZ" sz="2300" dirty="false">
                <a:cs typeface="Calibri" panose="020F0502020204030204" pitchFamily="34" charset="0"/>
              </a:rPr>
              <a:t>Kvalifikace pečujících osob a další vzdělávání – kvalitní poskytování služeb.</a:t>
            </a:r>
          </a:p>
          <a:p>
            <a:pPr algn="just"/>
            <a:r>
              <a:rPr lang="cs-CZ" sz="2300" b="true" dirty="false">
                <a:cs typeface="Calibri" panose="020F0502020204030204" pitchFamily="34" charset="0"/>
              </a:rPr>
              <a:t>Standardy kvality péče o děti v DS </a:t>
            </a:r>
            <a:r>
              <a:rPr lang="cs-CZ" sz="2300" dirty="false">
                <a:cs typeface="Calibri" panose="020F0502020204030204" pitchFamily="34" charset="0"/>
              </a:rPr>
              <a:t>– zaručení určité úrovně služeb </a:t>
            </a:r>
            <a:br>
              <a:rPr lang="cs-CZ" sz="2300" dirty="false">
                <a:cs typeface="Calibri" panose="020F0502020204030204" pitchFamily="34" charset="0"/>
              </a:rPr>
            </a:br>
            <a:r>
              <a:rPr lang="cs-CZ" sz="2300" dirty="false">
                <a:cs typeface="Calibri" panose="020F0502020204030204" pitchFamily="34" charset="0"/>
              </a:rPr>
              <a:t>a stálá snaha o zvyšování kvality služby ve všech oblastech.</a:t>
            </a:r>
            <a:endParaRPr lang="cs-CZ" sz="23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66</a:t>
            </a:fld>
            <a:endParaRPr lang="cs-CZ" dirty="false"/>
          </a:p>
        </p:txBody>
      </p:sp>
      <p:pic>
        <p:nvPicPr>
          <p:cNvPr id="3" name="Obrázek 2">
            <a:extLst>
              <a:ext uri="{FF2B5EF4-FFF2-40B4-BE49-F238E27FC236}">
                <a16:creationId xmlns:a16="http://schemas.microsoft.com/office/drawing/2014/main" id="{C7BDA4AA-E24A-64A8-8A49-AB4066282220}"/>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4087948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Počet dětských skupin k 30. 4. 2025</a:t>
            </a:r>
          </a:p>
        </p:txBody>
      </p:sp>
      <p:sp>
        <p:nvSpPr>
          <p:cNvPr id="15" name="Zástupný symbol pro obsah 14"/>
          <p:cNvSpPr>
            <a:spLocks noGrp="true"/>
          </p:cNvSpPr>
          <p:nvPr>
            <p:ph idx="1"/>
          </p:nvPr>
        </p:nvSpPr>
        <p:spPr>
          <a:xfrm>
            <a:off x="238396" y="1412777"/>
            <a:ext cx="8667207" cy="4784194"/>
          </a:xfrm>
        </p:spPr>
        <p:txBody>
          <a:bodyPr>
            <a:noAutofit/>
          </a:bodyPr>
          <a:lstStyle/>
          <a:p>
            <a:pPr>
              <a:buSzPct val="110000"/>
            </a:pPr>
            <a:r>
              <a:rPr lang="cs-CZ" sz="2800" b="true" dirty="false"/>
              <a:t>Počet DS v ČR:</a:t>
            </a:r>
            <a:r>
              <a:rPr lang="cs-CZ" dirty="false"/>
              <a:t>			 </a:t>
            </a:r>
            <a:r>
              <a:rPr lang="cs-CZ" sz="2800" dirty="false"/>
              <a:t>1 941 </a:t>
            </a:r>
          </a:p>
          <a:p>
            <a:pPr>
              <a:buSzPct val="110000"/>
            </a:pPr>
            <a:r>
              <a:rPr lang="cs-CZ" sz="2800" b="true" dirty="false"/>
              <a:t>Počet míst pro děti v ČR: </a:t>
            </a:r>
            <a:r>
              <a:rPr lang="cs-CZ" dirty="false"/>
              <a:t>	</a:t>
            </a:r>
            <a:r>
              <a:rPr lang="cs-CZ" sz="2800" dirty="false"/>
              <a:t>26 470 </a:t>
            </a:r>
          </a:p>
          <a:p>
            <a:pPr>
              <a:buClr>
                <a:schemeClr val="accent5">
                  <a:lumMod val="75000"/>
                </a:schemeClr>
              </a:buClr>
              <a:buSzPct val="110000"/>
            </a:pPr>
            <a:endParaRPr lang="cs-CZ" sz="28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19" name="Obrázek 18">
            <a:extLst>
              <a:ext uri="{FF2B5EF4-FFF2-40B4-BE49-F238E27FC236}">
                <a16:creationId xmlns:a16="http://schemas.microsoft.com/office/drawing/2014/main" id="{BD9CD3D9-73B2-49E6-90B1-267AA87C82D0}"/>
              </a:ext>
            </a:extLst>
          </p:cNvPr>
          <p:cNvPicPr>
            <a:picLocks noChangeAspect="true"/>
          </p:cNvPicPr>
          <p:nvPr/>
        </p:nvPicPr>
        <p:blipFill>
          <a:blip cstate="print" r:embed="rId2">
            <a:extLst>
              <a:ext uri="{28A0092B-C50C-407E-A947-70E740481C1C}">
                <a14:useLocalDpi xmlns:a14="http://schemas.microsoft.com/office/drawing/2010/main" val="0"/>
              </a:ext>
            </a:extLst>
          </a:blip>
          <a:stretch>
            <a:fillRect/>
          </a:stretch>
        </p:blipFill>
        <p:spPr>
          <a:xfrm>
            <a:off x="238397" y="2852936"/>
            <a:ext cx="4035934" cy="3024000"/>
          </a:xfrm>
          <a:prstGeom prst="rect">
            <a:avLst/>
          </a:prstGeom>
          <a:ln>
            <a:noFill/>
          </a:ln>
          <a:effectLst>
            <a:softEdge rad="112500"/>
          </a:effectLst>
        </p:spPr>
      </p:pic>
      <p:pic>
        <p:nvPicPr>
          <p:cNvPr id="20" name="Obrázek 19">
            <a:extLst>
              <a:ext uri="{FF2B5EF4-FFF2-40B4-BE49-F238E27FC236}">
                <a16:creationId xmlns:a16="http://schemas.microsoft.com/office/drawing/2014/main" id="{ABB3D793-ED87-46A0-84A8-2D19E867D2CF}"/>
              </a:ext>
            </a:extLst>
          </p:cNvPr>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4512728" y="2852936"/>
            <a:ext cx="4459546" cy="3024000"/>
          </a:xfrm>
          <a:prstGeom prst="rect">
            <a:avLst/>
          </a:prstGeom>
          <a:ln>
            <a:noFill/>
          </a:ln>
          <a:effectLst>
            <a:softEdge rad="112500"/>
          </a:effectLst>
        </p:spPr>
      </p:pic>
      <p:pic>
        <p:nvPicPr>
          <p:cNvPr id="2" name="Obrázek 1">
            <a:extLst>
              <a:ext uri="{FF2B5EF4-FFF2-40B4-BE49-F238E27FC236}">
                <a16:creationId xmlns:a16="http://schemas.microsoft.com/office/drawing/2014/main" id="{D16FD9FE-0E04-FDAA-7758-452959F12C10}"/>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0969155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Hlavní výhody dětských skupin pro rodiče</a:t>
            </a:r>
          </a:p>
        </p:txBody>
      </p:sp>
      <p:sp>
        <p:nvSpPr>
          <p:cNvPr id="15" name="Zástupný symbol pro obsah 14"/>
          <p:cNvSpPr>
            <a:spLocks noGrp="true"/>
          </p:cNvSpPr>
          <p:nvPr>
            <p:ph idx="1"/>
          </p:nvPr>
        </p:nvSpPr>
        <p:spPr>
          <a:xfrm>
            <a:off x="107504" y="1412776"/>
            <a:ext cx="8683750" cy="4608511"/>
          </a:xfrm>
        </p:spPr>
        <p:txBody>
          <a:bodyPr>
            <a:noAutofit/>
          </a:bodyPr>
          <a:lstStyle/>
          <a:p>
            <a:pPr algn="just"/>
            <a:r>
              <a:rPr lang="cs-CZ" sz="2400" dirty="false">
                <a:cs typeface="Calibri" panose="020F0502020204030204" pitchFamily="34" charset="0"/>
              </a:rPr>
              <a:t>Přispívají k lepšímu </a:t>
            </a:r>
            <a:r>
              <a:rPr lang="cs-CZ" sz="2400" b="true" dirty="false">
                <a:cs typeface="Calibri" panose="020F0502020204030204" pitchFamily="34" charset="0"/>
              </a:rPr>
              <a:t>sladění pracovního a rodinného života.</a:t>
            </a:r>
            <a:endParaRPr lang="cs-CZ" sz="2400" dirty="false">
              <a:solidFill>
                <a:srgbClr val="00B050"/>
              </a:solidFill>
              <a:cs typeface="Calibri" panose="020F0502020204030204" pitchFamily="34" charset="0"/>
            </a:endParaRPr>
          </a:p>
          <a:p>
            <a:pPr algn="just"/>
            <a:r>
              <a:rPr lang="cs-CZ" sz="2400" b="true" dirty="false">
                <a:cs typeface="Calibri" panose="020F0502020204030204" pitchFamily="34" charset="0"/>
              </a:rPr>
              <a:t>Pomáhají s postupným návratem rodičů do práce</a:t>
            </a:r>
            <a:r>
              <a:rPr lang="cs-CZ" sz="2400" dirty="false">
                <a:cs typeface="Calibri" panose="020F0502020204030204" pitchFamily="34" charset="0"/>
              </a:rPr>
              <a:t>, rodič může dětskou skupinu využít jen ve dnech, kdy to skutečně potřebuje.</a:t>
            </a:r>
          </a:p>
          <a:p>
            <a:pPr algn="just"/>
            <a:r>
              <a:rPr lang="cs-CZ" sz="2400" dirty="false">
                <a:cs typeface="Calibri" panose="020F0502020204030204" pitchFamily="34" charset="0"/>
              </a:rPr>
              <a:t>Díky menšímu kolektivu umožňují </a:t>
            </a:r>
            <a:r>
              <a:rPr lang="cs-CZ" sz="2400" b="true" dirty="false">
                <a:cs typeface="Calibri" panose="020F0502020204030204" pitchFamily="34" charset="0"/>
              </a:rPr>
              <a:t>individuální přístup k dítěti.</a:t>
            </a:r>
          </a:p>
          <a:p>
            <a:pPr algn="just"/>
            <a:r>
              <a:rPr lang="cs-CZ" sz="2400" dirty="false">
                <a:cs typeface="Calibri" panose="020F0502020204030204" pitchFamily="34" charset="0"/>
              </a:rPr>
              <a:t>Pomáhají socializaci a rozvoji dítěte.</a:t>
            </a:r>
          </a:p>
          <a:p>
            <a:pPr algn="just"/>
            <a:r>
              <a:rPr lang="cs-CZ" sz="2400" b="true" dirty="false">
                <a:cs typeface="Calibri" panose="020F0502020204030204" pitchFamily="34" charset="0"/>
              </a:rPr>
              <a:t>Usnadňují adaptaci </a:t>
            </a:r>
            <a:r>
              <a:rPr lang="cs-CZ" sz="2400" dirty="false">
                <a:cs typeface="Calibri" panose="020F0502020204030204" pitchFamily="34" charset="0"/>
              </a:rPr>
              <a:t>dítěte.</a:t>
            </a:r>
          </a:p>
          <a:p>
            <a:pPr algn="just"/>
            <a:r>
              <a:rPr lang="cs-CZ" sz="2400" dirty="false">
                <a:cs typeface="Calibri" panose="020F0502020204030204" pitchFamily="34" charset="0"/>
              </a:rPr>
              <a:t>Pomáhají s péčí o </a:t>
            </a:r>
            <a:r>
              <a:rPr lang="cs-CZ" sz="2400" b="true" dirty="false">
                <a:cs typeface="Calibri" panose="020F0502020204030204" pitchFamily="34" charset="0"/>
              </a:rPr>
              <a:t>děti se specifickými potřebami</a:t>
            </a:r>
            <a:r>
              <a:rPr lang="cs-CZ" sz="2400" dirty="false">
                <a:cs typeface="Calibri" panose="020F0502020204030204" pitchFamily="34" charset="0"/>
              </a:rPr>
              <a:t>.</a:t>
            </a:r>
            <a:endParaRPr lang="cs-CZ" sz="2400" dirty="false">
              <a:solidFill>
                <a:srgbClr val="00B050"/>
              </a:solidFill>
              <a:cs typeface="Calibri" panose="020F0502020204030204" pitchFamily="34" charset="0"/>
            </a:endParaRPr>
          </a:p>
          <a:p>
            <a:pPr algn="just"/>
            <a:r>
              <a:rPr lang="cs-CZ" sz="2400" b="true" dirty="false">
                <a:cs typeface="Calibri" panose="020F0502020204030204" pitchFamily="34" charset="0"/>
              </a:rPr>
              <a:t>Jsou flexibilní a díky státnímu příspěvku finančně dostupnější</a:t>
            </a:r>
            <a:r>
              <a:rPr lang="cs-CZ" sz="2400" dirty="false">
                <a:cs typeface="Calibri" panose="020F0502020204030204" pitchFamily="34" charset="0"/>
              </a:rPr>
              <a:t>.</a:t>
            </a:r>
          </a:p>
          <a:p>
            <a:pPr algn="just"/>
            <a:r>
              <a:rPr lang="cs-CZ" sz="2400" dirty="false">
                <a:cs typeface="Calibri" panose="020F0502020204030204" pitchFamily="34" charset="0"/>
              </a:rPr>
              <a:t>Obohacují nabídku služeb péče o děti (zejména děti 1 – 3 roky).</a:t>
            </a: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68</a:t>
            </a:fld>
            <a:endParaRPr lang="cs-CZ" dirty="false"/>
          </a:p>
        </p:txBody>
      </p:sp>
      <p:pic>
        <p:nvPicPr>
          <p:cNvPr id="3" name="Obrázek 2">
            <a:extLst>
              <a:ext uri="{FF2B5EF4-FFF2-40B4-BE49-F238E27FC236}">
                <a16:creationId xmlns:a16="http://schemas.microsoft.com/office/drawing/2014/main" id="{CDD90D13-3438-BF7A-6184-C6875238EC5F}"/>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8603475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rmAutofit/>
          </a:bodyPr>
          <a:lstStyle/>
          <a:p>
            <a:r>
              <a:rPr lang="cs-CZ" sz="3200" dirty="false">
                <a:solidFill>
                  <a:schemeClr val="accent1">
                    <a:lumMod val="50000"/>
                  </a:schemeClr>
                </a:solidFill>
              </a:rPr>
              <a:t>Hlavní výhody dětských skupin v obcích</a:t>
            </a:r>
          </a:p>
        </p:txBody>
      </p:sp>
      <p:sp>
        <p:nvSpPr>
          <p:cNvPr id="15" name="Zástupný symbol pro obsah 14"/>
          <p:cNvSpPr>
            <a:spLocks noGrp="true"/>
          </p:cNvSpPr>
          <p:nvPr>
            <p:ph idx="1"/>
          </p:nvPr>
        </p:nvSpPr>
        <p:spPr>
          <a:xfrm>
            <a:off x="107504" y="1412776"/>
            <a:ext cx="8784976" cy="4608511"/>
          </a:xfrm>
        </p:spPr>
        <p:txBody>
          <a:bodyPr>
            <a:noAutofit/>
          </a:bodyPr>
          <a:lstStyle/>
          <a:p>
            <a:pPr algn="just">
              <a:spcBef>
                <a:spcPts val="200"/>
              </a:spcBef>
            </a:pPr>
            <a:r>
              <a:rPr lang="cs-CZ" sz="2400" b="true" dirty="false">
                <a:solidFill>
                  <a:prstClr val="black"/>
                </a:solidFill>
              </a:rPr>
              <a:t>Jasná legislativa a pravidla </a:t>
            </a:r>
            <a:r>
              <a:rPr lang="cs-CZ" sz="2400" dirty="false">
                <a:solidFill>
                  <a:prstClr val="black"/>
                </a:solidFill>
              </a:rPr>
              <a:t>– legislativní ukotvení, záruka kvality.</a:t>
            </a:r>
          </a:p>
          <a:p>
            <a:pPr algn="just">
              <a:spcBef>
                <a:spcPts val="200"/>
              </a:spcBef>
            </a:pPr>
            <a:r>
              <a:rPr lang="cs-CZ" sz="2400" b="true" dirty="false">
                <a:solidFill>
                  <a:prstClr val="black"/>
                </a:solidFill>
              </a:rPr>
              <a:t>Příspěvek na provoz DS </a:t>
            </a:r>
            <a:r>
              <a:rPr lang="cs-CZ" sz="2400" dirty="false">
                <a:solidFill>
                  <a:prstClr val="black"/>
                </a:solidFill>
              </a:rPr>
              <a:t>– elektronická aplikace, jednoduché vykazování.</a:t>
            </a:r>
          </a:p>
          <a:p>
            <a:pPr algn="just">
              <a:spcBef>
                <a:spcPts val="200"/>
              </a:spcBef>
            </a:pPr>
            <a:r>
              <a:rPr lang="cs-CZ" sz="2400" b="true" dirty="false">
                <a:solidFill>
                  <a:prstClr val="black"/>
                </a:solidFill>
              </a:rPr>
              <a:t>Podpora MPSV a ÚP ČR </a:t>
            </a:r>
            <a:r>
              <a:rPr lang="cs-CZ" sz="2400" dirty="false">
                <a:solidFill>
                  <a:prstClr val="black"/>
                </a:solidFill>
              </a:rPr>
              <a:t>– metodická pomoc, poradenství, </a:t>
            </a:r>
            <a:br>
              <a:rPr lang="cs-CZ" sz="2400" dirty="false">
                <a:solidFill>
                  <a:prstClr val="black"/>
                </a:solidFill>
              </a:rPr>
            </a:br>
            <a:r>
              <a:rPr lang="cs-CZ" sz="2400" dirty="false">
                <a:solidFill>
                  <a:prstClr val="black"/>
                </a:solidFill>
              </a:rPr>
              <a:t>e-learning a vzdělávání, příručky a další podpůrné materiály.</a:t>
            </a:r>
          </a:p>
          <a:p>
            <a:pPr algn="just">
              <a:spcBef>
                <a:spcPts val="200"/>
              </a:spcBef>
            </a:pPr>
            <a:r>
              <a:rPr lang="cs-CZ" sz="2400" b="true" dirty="false">
                <a:solidFill>
                  <a:prstClr val="black"/>
                </a:solidFill>
              </a:rPr>
              <a:t>Široké možnosti zřizovatelů</a:t>
            </a:r>
            <a:r>
              <a:rPr lang="cs-CZ" sz="2400" dirty="false">
                <a:solidFill>
                  <a:prstClr val="black"/>
                </a:solidFill>
              </a:rPr>
              <a:t>.</a:t>
            </a:r>
          </a:p>
          <a:p>
            <a:pPr algn="just">
              <a:spcBef>
                <a:spcPts val="200"/>
              </a:spcBef>
            </a:pPr>
            <a:r>
              <a:rPr lang="cs-CZ" sz="2400" dirty="false">
                <a:solidFill>
                  <a:prstClr val="black"/>
                </a:solidFill>
              </a:rPr>
              <a:t>Možnost vytváření nových pracovních míst, podpora flexibilních forem práce, </a:t>
            </a:r>
            <a:r>
              <a:rPr lang="cs-CZ" sz="2400" b="true" dirty="false">
                <a:solidFill>
                  <a:prstClr val="black"/>
                </a:solidFill>
              </a:rPr>
              <a:t>zajištění péče o děti přímo v místě bydliště</a:t>
            </a:r>
            <a:r>
              <a:rPr lang="cs-CZ" sz="2400" dirty="false">
                <a:solidFill>
                  <a:prstClr val="black"/>
                </a:solidFill>
              </a:rPr>
              <a:t>.</a:t>
            </a:r>
          </a:p>
          <a:p>
            <a:pPr algn="just">
              <a:spcBef>
                <a:spcPts val="200"/>
              </a:spcBef>
            </a:pPr>
            <a:r>
              <a:rPr lang="cs-CZ" sz="2400" b="true" dirty="false">
                <a:solidFill>
                  <a:prstClr val="black"/>
                </a:solidFill>
              </a:rPr>
              <a:t>Flexibilní otevírací doba </a:t>
            </a:r>
            <a:r>
              <a:rPr lang="cs-CZ" sz="2400" dirty="false">
                <a:solidFill>
                  <a:prstClr val="black"/>
                </a:solidFill>
              </a:rPr>
              <a:t>podle potřeb obyvatel obce.</a:t>
            </a:r>
          </a:p>
          <a:p>
            <a:pPr algn="just">
              <a:spcBef>
                <a:spcPts val="200"/>
              </a:spcBef>
            </a:pPr>
            <a:r>
              <a:rPr lang="cs-CZ" sz="2400" dirty="false">
                <a:cs typeface="Calibri" panose="020F0502020204030204" pitchFamily="34" charset="0"/>
              </a:rPr>
              <a:t>Možnost zapojení rodin do místní komunity a dění v obci.</a:t>
            </a:r>
            <a:r>
              <a:rPr lang="cs-CZ" sz="2400" dirty="false">
                <a:solidFill>
                  <a:prstClr val="black"/>
                </a:solidFill>
              </a:rPr>
              <a:t> </a:t>
            </a:r>
          </a:p>
          <a:p>
            <a:pPr algn="just">
              <a:spcBef>
                <a:spcPts val="200"/>
              </a:spcBef>
            </a:pPr>
            <a:r>
              <a:rPr lang="cs-CZ" sz="2400" dirty="false">
                <a:solidFill>
                  <a:prstClr val="black"/>
                </a:solidFill>
              </a:rPr>
              <a:t>Splnění </a:t>
            </a:r>
            <a:r>
              <a:rPr lang="cs-CZ" sz="2400" b="true" dirty="false">
                <a:solidFill>
                  <a:prstClr val="black"/>
                </a:solidFill>
              </a:rPr>
              <a:t>povinnosti zajistit výchovnou péči</a:t>
            </a:r>
            <a:r>
              <a:rPr lang="cs-CZ" sz="2400" dirty="false">
                <a:solidFill>
                  <a:prstClr val="black"/>
                </a:solidFill>
              </a:rPr>
              <a:t> </a:t>
            </a:r>
            <a:r>
              <a:rPr lang="pl-PL" sz="2400" dirty="false">
                <a:solidFill>
                  <a:prstClr val="black"/>
                </a:solidFill>
              </a:rPr>
              <a:t>o dítě od třetích narozenin do 31. srpna (odložená účinnost od 1. 1. 2026).</a:t>
            </a:r>
            <a:endParaRPr lang="cs-CZ" sz="2400" dirty="false">
              <a:solidFill>
                <a:prstClr val="black"/>
              </a:solidFill>
            </a:endParaRPr>
          </a:p>
          <a:p>
            <a:pPr algn="just">
              <a:spcBef>
                <a:spcPts val="200"/>
              </a:spcBef>
            </a:pPr>
            <a:endParaRPr lang="cs-CZ" sz="2400" dirty="false">
              <a:cs typeface="Calibri" panose="020F050202020403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69</a:t>
            </a:fld>
            <a:endParaRPr lang="cs-CZ" dirty="false"/>
          </a:p>
        </p:txBody>
      </p:sp>
      <p:pic>
        <p:nvPicPr>
          <p:cNvPr id="3" name="Obrázek 2">
            <a:extLst>
              <a:ext uri="{FF2B5EF4-FFF2-40B4-BE49-F238E27FC236}">
                <a16:creationId xmlns:a16="http://schemas.microsoft.com/office/drawing/2014/main" id="{CDD90D13-3438-BF7A-6184-C6875238EC5F}"/>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590463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Představení výzvY</a:t>
            </a:r>
            <a:endParaRPr lang="cs-CZ" dirty="false"/>
          </a:p>
        </p:txBody>
      </p:sp>
      <p:sp>
        <p:nvSpPr>
          <p:cNvPr id="3" name="Zástupný symbol pro obsah 2"/>
          <p:cNvSpPr>
            <a:spLocks noGrp="true"/>
          </p:cNvSpPr>
          <p:nvPr>
            <p:ph idx="1"/>
          </p:nvPr>
        </p:nvSpPr>
        <p:spPr/>
        <p:txBody>
          <a:bodyPr/>
          <a:lstStyle/>
          <a:p>
            <a:pPr marL="0" indent="0">
              <a:buNone/>
            </a:pPr>
            <a:r>
              <a:rPr lang="cs-CZ" dirty="false"/>
              <a:t>Žadatelem</a:t>
            </a:r>
            <a:r>
              <a:rPr lang="cs-CZ" baseline="0" dirty="false"/>
              <a:t> o podporu z OPZ+ může být POUZE ten, kdo bude dětskou skupinu přímo provozovat.</a:t>
            </a:r>
          </a:p>
          <a:p>
            <a:pPr algn="just"/>
            <a:r>
              <a:rPr lang="cs-CZ" baseline="0" dirty="false"/>
              <a:t>osoba (právnická nebo fyzická), která je registrovaným subjektem v ČR, tj. osoba, která má vlastní </a:t>
            </a:r>
            <a:r>
              <a:rPr lang="cs-CZ" dirty="false"/>
              <a:t>IČO</a:t>
            </a:r>
            <a:endParaRPr lang="cs-CZ" baseline="0" dirty="false"/>
          </a:p>
          <a:p>
            <a:pPr algn="just"/>
            <a:r>
              <a:rPr lang="cs-CZ" baseline="0" dirty="false"/>
              <a:t>osoba, která má aktivní datovou schránku </a:t>
            </a:r>
          </a:p>
          <a:p>
            <a:pPr algn="just"/>
            <a:r>
              <a:rPr lang="cs-CZ" baseline="0" dirty="false"/>
              <a:t>osoba, která nepatří mezi subjekty, které se nemohou výzvy účastnit z důvodů insolvence, pokut, dluhu atp. </a:t>
            </a:r>
          </a:p>
          <a:p>
            <a:pPr marL="0" indent="0">
              <a:buNone/>
            </a:pPr>
            <a:r>
              <a:rPr lang="cs-CZ" dirty="false"/>
              <a:t>Seznam oprávněných žadatelů naleznete v příloze č. 1 této výzvy.</a:t>
            </a:r>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3777620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0" y="188640"/>
            <a:ext cx="9144000" cy="936104"/>
          </a:xfrm>
        </p:spPr>
        <p:txBody>
          <a:bodyPr>
            <a:normAutofit/>
          </a:bodyPr>
          <a:lstStyle/>
          <a:p>
            <a:r>
              <a:rPr lang="cs-CZ" sz="3200" dirty="false">
                <a:solidFill>
                  <a:schemeClr val="accent1">
                    <a:lumMod val="50000"/>
                  </a:schemeClr>
                </a:solidFill>
              </a:rPr>
              <a:t>Zákon o poskytování služby péče o dítě v DS</a:t>
            </a:r>
          </a:p>
        </p:txBody>
      </p:sp>
      <p:sp>
        <p:nvSpPr>
          <p:cNvPr id="15" name="Zástupný symbol pro obsah 14"/>
          <p:cNvSpPr>
            <a:spLocks noGrp="true"/>
          </p:cNvSpPr>
          <p:nvPr>
            <p:ph idx="1"/>
          </p:nvPr>
        </p:nvSpPr>
        <p:spPr>
          <a:xfrm>
            <a:off x="171726" y="1412776"/>
            <a:ext cx="8720754" cy="4608511"/>
          </a:xfrm>
        </p:spPr>
        <p:txBody>
          <a:bodyPr>
            <a:noAutofit/>
          </a:bodyPr>
          <a:lstStyle/>
          <a:p>
            <a:pPr marL="0" indent="0" algn="just">
              <a:spcBef>
                <a:spcPts val="200"/>
              </a:spcBef>
              <a:buNone/>
            </a:pPr>
            <a:r>
              <a:rPr lang="cs-CZ" sz="2400" b="true" i="false" dirty="false">
                <a:effectLst/>
                <a:cs typeface="Calibri" panose="020F0502020204030204" pitchFamily="34" charset="0"/>
              </a:rPr>
              <a:t>Zákon č. 247/2014 Sb</a:t>
            </a:r>
            <a:r>
              <a:rPr lang="cs-CZ" sz="2400" i="false" dirty="false">
                <a:effectLst/>
                <a:cs typeface="Calibri" panose="020F0502020204030204" pitchFamily="34" charset="0"/>
              </a:rPr>
              <a:t>. upravuje podmínky, za nichž je poskytována služba péče o dítě v DS, dále podmínky pro získání oprávnění </a:t>
            </a:r>
            <a:br>
              <a:rPr lang="cs-CZ" sz="2400" i="false" dirty="false">
                <a:effectLst/>
                <a:cs typeface="Calibri" panose="020F0502020204030204" pitchFamily="34" charset="0"/>
              </a:rPr>
            </a:br>
            <a:r>
              <a:rPr lang="cs-CZ" sz="2400" i="false" dirty="false">
                <a:effectLst/>
                <a:cs typeface="Calibri" panose="020F0502020204030204" pitchFamily="34" charset="0"/>
              </a:rPr>
              <a:t>k poskytování služby a podmínky financování služby péče o dítě v DS.</a:t>
            </a:r>
          </a:p>
          <a:p>
            <a:pPr algn="just">
              <a:spcBef>
                <a:spcPts val="100"/>
              </a:spcBef>
            </a:pPr>
            <a:r>
              <a:rPr lang="cs-CZ" sz="2200" i="false" dirty="false">
                <a:effectLst/>
                <a:cs typeface="Calibri" panose="020F0502020204030204" pitchFamily="34" charset="0"/>
              </a:rPr>
              <a:t>Poskytování služby péče o dítě v DS.</a:t>
            </a:r>
          </a:p>
          <a:p>
            <a:pPr algn="just">
              <a:spcBef>
                <a:spcPts val="100"/>
              </a:spcBef>
            </a:pPr>
            <a:r>
              <a:rPr lang="cs-CZ" sz="2200" i="false" dirty="false">
                <a:effectLst/>
                <a:cs typeface="Calibri" panose="020F0502020204030204" pitchFamily="34" charset="0"/>
              </a:rPr>
              <a:t>Technické požadavky na stavby a hygienické požadavky na prostory </a:t>
            </a:r>
            <a:br>
              <a:rPr lang="cs-CZ" sz="2200" i="false" dirty="false">
                <a:effectLst/>
                <a:cs typeface="Calibri" panose="020F0502020204030204" pitchFamily="34" charset="0"/>
              </a:rPr>
            </a:br>
            <a:r>
              <a:rPr lang="cs-CZ" sz="2200" i="false" dirty="false">
                <a:effectLst/>
                <a:cs typeface="Calibri" panose="020F0502020204030204" pitchFamily="34" charset="0"/>
              </a:rPr>
              <a:t>a provoz.</a:t>
            </a:r>
          </a:p>
          <a:p>
            <a:pPr algn="just">
              <a:spcBef>
                <a:spcPts val="100"/>
              </a:spcBef>
            </a:pPr>
            <a:r>
              <a:rPr lang="cs-CZ" sz="2200" i="false" dirty="false">
                <a:effectLst/>
                <a:cs typeface="Calibri" panose="020F0502020204030204" pitchFamily="34" charset="0"/>
              </a:rPr>
              <a:t>Vznik, změna a zánik oprávnění a evidence poskytovatelů.  </a:t>
            </a:r>
          </a:p>
          <a:p>
            <a:pPr algn="just">
              <a:spcBef>
                <a:spcPts val="100"/>
              </a:spcBef>
            </a:pPr>
            <a:r>
              <a:rPr lang="cs-CZ" sz="2200" dirty="false">
                <a:cs typeface="Calibri" panose="020F0502020204030204" pitchFamily="34" charset="0"/>
              </a:rPr>
              <a:t>Příspěvek na provoz dětské skupiny, elektronická aplikace.</a:t>
            </a:r>
          </a:p>
          <a:p>
            <a:pPr algn="just">
              <a:spcBef>
                <a:spcPts val="100"/>
              </a:spcBef>
            </a:pPr>
            <a:r>
              <a:rPr lang="cs-CZ" sz="2200" i="false" dirty="false">
                <a:effectLst/>
                <a:cs typeface="Calibri" panose="020F0502020204030204" pitchFamily="34" charset="0"/>
              </a:rPr>
              <a:t>Kontrola, přestupky.</a:t>
            </a:r>
          </a:p>
          <a:p>
            <a:pPr marL="0" indent="0" algn="just">
              <a:spcBef>
                <a:spcPts val="200"/>
              </a:spcBef>
              <a:buNone/>
            </a:pPr>
            <a:r>
              <a:rPr lang="cs-CZ" sz="2400" i="false" dirty="false">
                <a:effectLst/>
                <a:cs typeface="Calibri" panose="020F0502020204030204" pitchFamily="34" charset="0"/>
              </a:rPr>
              <a:t>Novela zákona o DS s účinností od 1. 5. 2025 – převedení agendy na Úřad práce ČR, záznam online semináře zde: </a:t>
            </a:r>
            <a:r>
              <a:rPr lang="cs-CZ" sz="2400" dirty="false">
                <a:hlinkClick r:id="rId2"/>
              </a:rPr>
              <a:t>Zákon o poskytování služby péče o dítě v dětské skupině</a:t>
            </a:r>
            <a:endParaRPr lang="cs-CZ" sz="2400" i="false" dirty="false">
              <a:effectLst/>
              <a:cs typeface="Calibri" panose="020F0502020204030204" pitchFamily="34"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70</a:t>
            </a:fld>
            <a:endParaRPr lang="cs-CZ" dirty="false"/>
          </a:p>
        </p:txBody>
      </p:sp>
      <p:pic>
        <p:nvPicPr>
          <p:cNvPr id="3" name="Obrázek 2">
            <a:extLst>
              <a:ext uri="{FF2B5EF4-FFF2-40B4-BE49-F238E27FC236}">
                <a16:creationId xmlns:a16="http://schemas.microsoft.com/office/drawing/2014/main" id="{411DA2A7-6133-FA04-2D4B-BF45A207FE01}"/>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3753200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251520" y="188640"/>
            <a:ext cx="8720754" cy="936104"/>
          </a:xfrm>
        </p:spPr>
        <p:txBody>
          <a:bodyPr>
            <a:noAutofit/>
          </a:bodyPr>
          <a:lstStyle/>
          <a:p>
            <a:r>
              <a:rPr lang="cs-CZ" sz="3200" dirty="false">
                <a:solidFill>
                  <a:schemeClr val="accent1">
                    <a:lumMod val="50000"/>
                  </a:schemeClr>
                </a:solidFill>
              </a:rPr>
              <a:t>Související právní předpisy </a:t>
            </a:r>
          </a:p>
        </p:txBody>
      </p:sp>
      <p:sp>
        <p:nvSpPr>
          <p:cNvPr id="15" name="Zástupný symbol pro obsah 14"/>
          <p:cNvSpPr>
            <a:spLocks noGrp="true"/>
          </p:cNvSpPr>
          <p:nvPr>
            <p:ph idx="1"/>
          </p:nvPr>
        </p:nvSpPr>
        <p:spPr>
          <a:xfrm>
            <a:off x="251520" y="1412776"/>
            <a:ext cx="8640960" cy="4930251"/>
          </a:xfrm>
        </p:spPr>
        <p:txBody>
          <a:bodyPr>
            <a:normAutofit fontScale="62500" lnSpcReduction="20000"/>
          </a:bodyPr>
          <a:lstStyle/>
          <a:p>
            <a:pPr marL="0" indent="0" algn="just">
              <a:lnSpc>
                <a:spcPct val="120000"/>
              </a:lnSpc>
              <a:spcBef>
                <a:spcPts val="200"/>
              </a:spcBef>
              <a:buNone/>
            </a:pPr>
            <a:r>
              <a:rPr lang="cs-CZ" altLang="cs-CZ" sz="3500" b="true" dirty="false"/>
              <a:t>Vyhláška č. 350/2021 Sb</a:t>
            </a:r>
            <a:r>
              <a:rPr lang="cs-CZ" altLang="cs-CZ" sz="3500" dirty="false"/>
              <a:t>., o provedení některých ustanovení zákona </a:t>
            </a:r>
            <a:br>
              <a:rPr lang="cs-CZ" altLang="cs-CZ" sz="3500" dirty="false"/>
            </a:br>
            <a:r>
              <a:rPr lang="cs-CZ" altLang="cs-CZ" sz="3500" dirty="false"/>
              <a:t>o poskytování služby péče o dítě v dětské skupině a o změně souvisejících zákonů (§ 1 a Příloha č. 1)</a:t>
            </a:r>
          </a:p>
          <a:p>
            <a:pPr algn="just">
              <a:lnSpc>
                <a:spcPct val="120000"/>
              </a:lnSpc>
              <a:spcBef>
                <a:spcPts val="100"/>
              </a:spcBef>
            </a:pPr>
            <a:r>
              <a:rPr lang="cs-CZ" altLang="cs-CZ" sz="3000" dirty="false"/>
              <a:t>standardy kvality péče,</a:t>
            </a:r>
          </a:p>
          <a:p>
            <a:pPr algn="just">
              <a:lnSpc>
                <a:spcPct val="120000"/>
              </a:lnSpc>
              <a:spcBef>
                <a:spcPts val="100"/>
              </a:spcBef>
            </a:pPr>
            <a:r>
              <a:rPr lang="cs-CZ" altLang="cs-CZ" sz="3000" dirty="false"/>
              <a:t>provozní podmínky a hygienické požadavky na prostory a provoz DS do 12 dětí,</a:t>
            </a:r>
          </a:p>
          <a:p>
            <a:pPr algn="just">
              <a:lnSpc>
                <a:spcPct val="120000"/>
              </a:lnSpc>
              <a:spcBef>
                <a:spcPts val="100"/>
              </a:spcBef>
            </a:pPr>
            <a:r>
              <a:rPr lang="cs-CZ" altLang="cs-CZ" sz="3000" dirty="false"/>
              <a:t>rozsah úklidu prostor dětské skupiny po ukončení jiných činností,</a:t>
            </a:r>
          </a:p>
          <a:p>
            <a:pPr algn="just">
              <a:lnSpc>
                <a:spcPct val="120000"/>
              </a:lnSpc>
              <a:spcBef>
                <a:spcPts val="100"/>
              </a:spcBef>
            </a:pPr>
            <a:r>
              <a:rPr lang="cs-CZ" altLang="cs-CZ" sz="3000" dirty="false"/>
              <a:t>provozní a prostorové podmínky sousedské dětské skupiny,</a:t>
            </a:r>
          </a:p>
          <a:p>
            <a:pPr algn="just">
              <a:lnSpc>
                <a:spcPct val="120000"/>
              </a:lnSpc>
              <a:spcBef>
                <a:spcPts val="100"/>
              </a:spcBef>
            </a:pPr>
            <a:r>
              <a:rPr lang="pl-PL" altLang="cs-CZ" sz="3000" dirty="false"/>
              <a:t>výživové normy pro děti od 1 roku věku do 3 let věku (</a:t>
            </a:r>
            <a:r>
              <a:rPr lang="cs-CZ" altLang="cs-CZ" sz="3000" dirty="false"/>
              <a:t>vztahují se na poskytovatele, který zajišťuje stravu a žádá o příspěvek).</a:t>
            </a:r>
          </a:p>
          <a:p>
            <a:pPr marL="0" indent="0" algn="just">
              <a:lnSpc>
                <a:spcPct val="120000"/>
              </a:lnSpc>
              <a:spcBef>
                <a:spcPts val="200"/>
              </a:spcBef>
              <a:buNone/>
            </a:pPr>
            <a:r>
              <a:rPr lang="cs-CZ" altLang="cs-CZ" sz="3500" b="true" dirty="false"/>
              <a:t>Vyhláška č. 160/2024 Sb</a:t>
            </a:r>
            <a:r>
              <a:rPr lang="cs-CZ" altLang="cs-CZ" sz="3500" dirty="false"/>
              <a:t>., o hygienických požadavcích na prostory </a:t>
            </a:r>
            <a:br>
              <a:rPr lang="cs-CZ" altLang="cs-CZ" sz="3500" dirty="false"/>
            </a:br>
            <a:r>
              <a:rPr lang="cs-CZ" altLang="cs-CZ" sz="3500" dirty="false"/>
              <a:t>a provoz zařízení a provozoven pro výchovu a vzdělávání dětí a mladistvých a dětských skupin</a:t>
            </a:r>
          </a:p>
          <a:p>
            <a:pPr algn="just">
              <a:lnSpc>
                <a:spcPct val="120000"/>
              </a:lnSpc>
              <a:spcBef>
                <a:spcPts val="100"/>
              </a:spcBef>
            </a:pPr>
            <a:r>
              <a:rPr lang="cs-CZ" altLang="cs-CZ" sz="3000" dirty="false"/>
              <a:t>hygienické požadavky na prostory a provoz dětské skupiny s kapacitou 13-24 dětí</a:t>
            </a:r>
          </a:p>
          <a:p>
            <a:pPr algn="just">
              <a:lnSpc>
                <a:spcPct val="120000"/>
              </a:lnSpc>
              <a:spcBef>
                <a:spcPts val="100"/>
              </a:spcBef>
            </a:pPr>
            <a:r>
              <a:rPr lang="cs-CZ" altLang="cs-CZ" sz="3000" dirty="false"/>
              <a:t>účinná od 1.7. 2024, nahradila vyhlášku č. 410/2005 Sb. </a:t>
            </a:r>
          </a:p>
          <a:p>
            <a:pPr marL="0" indent="0" algn="just">
              <a:buNone/>
            </a:pPr>
            <a:endParaRPr lang="cs-CZ" alt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71</a:t>
            </a:fld>
            <a:endParaRPr lang="cs-CZ" dirty="false"/>
          </a:p>
        </p:txBody>
      </p:sp>
      <p:pic>
        <p:nvPicPr>
          <p:cNvPr id="3" name="Obrázek 2">
            <a:extLst>
              <a:ext uri="{FF2B5EF4-FFF2-40B4-BE49-F238E27FC236}">
                <a16:creationId xmlns:a16="http://schemas.microsoft.com/office/drawing/2014/main" id="{9028DA15-D38F-24BE-B72A-DF560C034932}"/>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2448524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0" y="188640"/>
            <a:ext cx="9144000" cy="936104"/>
          </a:xfrm>
        </p:spPr>
        <p:txBody>
          <a:bodyPr>
            <a:normAutofit/>
          </a:bodyPr>
          <a:lstStyle/>
          <a:p>
            <a:r>
              <a:rPr lang="pl-PL" sz="3600" dirty="false">
                <a:solidFill>
                  <a:schemeClr val="accent1">
                    <a:lumMod val="50000"/>
                  </a:schemeClr>
                </a:solidFill>
              </a:rPr>
              <a:t>Podpora ze strany MPSV a ÚP ČR </a:t>
            </a:r>
          </a:p>
        </p:txBody>
      </p:sp>
      <p:sp>
        <p:nvSpPr>
          <p:cNvPr id="15" name="Zástupný symbol pro obsah 14"/>
          <p:cNvSpPr>
            <a:spLocks noGrp="true"/>
          </p:cNvSpPr>
          <p:nvPr>
            <p:ph idx="1"/>
          </p:nvPr>
        </p:nvSpPr>
        <p:spPr>
          <a:xfrm>
            <a:off x="251520" y="1412776"/>
            <a:ext cx="8892480" cy="4608511"/>
          </a:xfrm>
        </p:spPr>
        <p:txBody>
          <a:bodyPr>
            <a:noAutofit/>
          </a:bodyPr>
          <a:lstStyle/>
          <a:p>
            <a:pPr marL="0" indent="0" algn="just">
              <a:buClr>
                <a:schemeClr val="accent5">
                  <a:lumMod val="75000"/>
                </a:schemeClr>
              </a:buClr>
              <a:buSzPct val="110000"/>
              <a:buNone/>
            </a:pPr>
            <a:r>
              <a:rPr lang="cs-CZ" sz="2400" b="true" dirty="false"/>
              <a:t>Možnosti podpory:</a:t>
            </a:r>
          </a:p>
          <a:p>
            <a:pPr>
              <a:buSzPct val="110000"/>
            </a:pPr>
            <a:r>
              <a:rPr lang="cs-CZ" sz="2300" dirty="false"/>
              <a:t>Finanční podpora budování a provoz dětských skupin</a:t>
            </a:r>
            <a:br>
              <a:rPr lang="cs-CZ" sz="2300" dirty="false"/>
            </a:br>
            <a:r>
              <a:rPr lang="cs-CZ" sz="2300" dirty="false">
                <a:hlinkClick r:id="rId2"/>
              </a:rPr>
              <a:t>Dětské skupiny | MPSV</a:t>
            </a:r>
            <a:endParaRPr lang="cs-CZ" sz="2300" dirty="false"/>
          </a:p>
          <a:p>
            <a:pPr>
              <a:buSzPct val="110000"/>
            </a:pPr>
            <a:r>
              <a:rPr lang="cs-CZ" sz="2300" dirty="false"/>
              <a:t>Metodická pomoc a podpora, konzultace a poradenství </a:t>
            </a:r>
            <a:br>
              <a:rPr lang="cs-CZ" sz="2300" dirty="false"/>
            </a:br>
            <a:r>
              <a:rPr lang="cs-CZ" sz="2300" dirty="false">
                <a:hlinkClick r:id="rId3"/>
              </a:rPr>
              <a:t>Kontakty | MPSV</a:t>
            </a:r>
            <a:endParaRPr lang="cs-CZ" sz="2300" dirty="false"/>
          </a:p>
          <a:p>
            <a:pPr>
              <a:buSzPct val="110000"/>
            </a:pPr>
            <a:r>
              <a:rPr lang="cs-CZ" sz="2300" dirty="false"/>
              <a:t>E-learning a online vzdělávání</a:t>
            </a:r>
            <a:br>
              <a:rPr lang="cs-CZ" sz="2300" dirty="false"/>
            </a:br>
            <a:r>
              <a:rPr lang="cs-CZ" sz="2300" dirty="false">
                <a:hlinkClick r:id="rId4"/>
              </a:rPr>
              <a:t>Přihlásit se na stránky | MPSV E-learning</a:t>
            </a:r>
            <a:br>
              <a:rPr lang="cs-CZ" sz="2300" dirty="false"/>
            </a:br>
            <a:r>
              <a:rPr lang="cs-CZ" sz="2300" dirty="false"/>
              <a:t>Vydané informační a metodické materiály</a:t>
            </a:r>
            <a:br>
              <a:rPr lang="cs-CZ" sz="2300" dirty="false"/>
            </a:br>
            <a:r>
              <a:rPr lang="cs-CZ" sz="2300" dirty="false">
                <a:hlinkClick r:id="rId5"/>
              </a:rPr>
              <a:t>Metodické materiály | MPSV</a:t>
            </a:r>
            <a:endParaRPr lang="cs-CZ" sz="2300" dirty="false"/>
          </a:p>
          <a:p>
            <a:pPr>
              <a:buSzPct val="110000"/>
            </a:pPr>
            <a:r>
              <a:rPr lang="cs-CZ" sz="2300" dirty="false"/>
              <a:t>Podpůrné metodiky a informace pro obce</a:t>
            </a:r>
            <a:br>
              <a:rPr lang="cs-CZ" sz="2300" dirty="false"/>
            </a:br>
            <a:r>
              <a:rPr lang="cs-CZ" sz="2300" dirty="false">
                <a:hlinkClick r:id="rId6"/>
              </a:rPr>
              <a:t>Pro obce | MPSV</a:t>
            </a:r>
            <a:endParaRPr lang="cs-CZ" sz="2300" dirty="false"/>
          </a:p>
          <a:p>
            <a:pPr>
              <a:buSzPct val="110000"/>
            </a:pPr>
            <a:r>
              <a:rPr lang="cs-CZ" sz="2300" dirty="false"/>
              <a:t>Vše zdarma</a:t>
            </a:r>
          </a:p>
          <a:p>
            <a:pPr algn="just">
              <a:buSzPct val="110000"/>
            </a:pP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24744"/>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0" name="Zástupný symbol pro číslo snímku 1">
            <a:extLst>
              <a:ext uri="{FF2B5EF4-FFF2-40B4-BE49-F238E27FC236}">
                <a16:creationId xmlns:a16="http://schemas.microsoft.com/office/drawing/2014/main" id="{74C48A14-8C00-4A00-B76F-4A048381231C}"/>
              </a:ext>
            </a:extLst>
          </p:cNvPr>
          <p:cNvSpPr>
            <a:spLocks noGrp="true"/>
          </p:cNvSpPr>
          <p:nvPr>
            <p:ph type="sldNum" sz="quarter" idx="12"/>
          </p:nvPr>
        </p:nvSpPr>
        <p:spPr>
          <a:xfrm>
            <a:off x="6553200" y="6356350"/>
            <a:ext cx="2133600" cy="365125"/>
          </a:xfrm>
        </p:spPr>
        <p:txBody>
          <a:bodyPr/>
          <a:lstStyle/>
          <a:p>
            <a:fld id="{EF29956C-866F-4493-8F9C-A5006B7E37B2}" type="slidenum">
              <a:rPr lang="cs-CZ" smtClean="false"/>
              <a:t>72</a:t>
            </a:fld>
            <a:endParaRPr lang="cs-CZ" dirty="false"/>
          </a:p>
        </p:txBody>
      </p:sp>
      <p:pic>
        <p:nvPicPr>
          <p:cNvPr id="2" name="Obrázek 1">
            <a:extLst>
              <a:ext uri="{FF2B5EF4-FFF2-40B4-BE49-F238E27FC236}">
                <a16:creationId xmlns:a16="http://schemas.microsoft.com/office/drawing/2014/main" id="{DB7A7DF9-1958-711A-0843-E5B9044E05A0}"/>
              </a:ext>
            </a:extLst>
          </p:cNvPr>
          <p:cNvPicPr>
            <a:picLocks noChangeAspect="true"/>
          </p:cNvPicPr>
          <p:nvPr/>
        </p:nvPicPr>
        <p:blipFill rotWithShape="true">
          <a:blip r:embed="rId7">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6088938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107504" y="188640"/>
            <a:ext cx="8864770" cy="936104"/>
          </a:xfrm>
        </p:spPr>
        <p:txBody>
          <a:bodyPr>
            <a:noAutofit/>
          </a:bodyPr>
          <a:lstStyle/>
          <a:p>
            <a:r>
              <a:rPr lang="cs-CZ" sz="3100" dirty="false">
                <a:solidFill>
                  <a:schemeClr val="tx2">
                    <a:lumMod val="75000"/>
                  </a:schemeClr>
                </a:solidFill>
              </a:rPr>
              <a:t>Žádost o udělení oprávnění – evidence poskytovatelů</a:t>
            </a:r>
          </a:p>
        </p:txBody>
      </p:sp>
      <p:sp>
        <p:nvSpPr>
          <p:cNvPr id="15" name="Zástupný symbol pro obsah 14"/>
          <p:cNvSpPr>
            <a:spLocks noGrp="true"/>
          </p:cNvSpPr>
          <p:nvPr>
            <p:ph idx="1"/>
          </p:nvPr>
        </p:nvSpPr>
        <p:spPr>
          <a:xfrm>
            <a:off x="251520" y="1398111"/>
            <a:ext cx="8539734" cy="4608511"/>
          </a:xfrm>
        </p:spPr>
        <p:txBody>
          <a:bodyPr>
            <a:normAutofit/>
          </a:bodyPr>
          <a:lstStyle/>
          <a:p>
            <a:pPr marL="0" indent="0" algn="just">
              <a:buNone/>
            </a:pPr>
            <a:r>
              <a:rPr lang="cs-CZ" sz="2400" dirty="false"/>
              <a:t>Poskytovat službu péče o dítě v dětské skupině lze jen na základě oprávnění k poskytování. </a:t>
            </a:r>
          </a:p>
          <a:p>
            <a:pPr marL="0" indent="0" algn="just">
              <a:buNone/>
            </a:pPr>
            <a:r>
              <a:rPr lang="cs-CZ" sz="2400" dirty="false"/>
              <a:t>Oprávnění vzniká dnem záznamu rozhodnutí do spisu. ÚP zapíše žadatele do evidence poskytovatelů a o provedení zápisu ho vyrozumí.</a:t>
            </a:r>
          </a:p>
          <a:p>
            <a:pPr marL="0" indent="0" algn="just">
              <a:buNone/>
            </a:pPr>
            <a:r>
              <a:rPr lang="cs-CZ" sz="2400" dirty="false"/>
              <a:t>Podání ve věcech služby péče o dítě v dětské skupině lze činit výlučně prostřednictvím elektronické aplikace.</a:t>
            </a:r>
          </a:p>
          <a:p>
            <a:r>
              <a:rPr lang="cs-CZ" sz="2200" dirty="false"/>
              <a:t>Informace naleznete zde: </a:t>
            </a:r>
            <a:r>
              <a:rPr lang="cs-CZ" sz="2200" dirty="false">
                <a:hlinkClick r:id="rId3"/>
              </a:rPr>
              <a:t>Postup při založení dětské skupiny | MPSV</a:t>
            </a:r>
            <a:endParaRPr lang="cs-CZ" sz="2200" dirty="false"/>
          </a:p>
          <a:p>
            <a:r>
              <a:rPr lang="cs-CZ" sz="2200" dirty="false"/>
              <a:t>Vstup do elektronické aplikace zde: </a:t>
            </a:r>
            <a:r>
              <a:rPr lang="cs-CZ" sz="2200" dirty="false">
                <a:hlinkClick r:id="rId4"/>
              </a:rPr>
              <a:t>Dětské skupiny - přihlášení</a:t>
            </a:r>
            <a:endParaRPr lang="cs-CZ" sz="2200" dirty="false"/>
          </a:p>
          <a:p>
            <a:r>
              <a:rPr lang="cs-CZ" sz="2200" dirty="false"/>
              <a:t>Uživatelská příručka k aplikaci ke stažení zde: </a:t>
            </a:r>
            <a:r>
              <a:rPr lang="cs-CZ" sz="2200" dirty="false">
                <a:hlinkClick r:id="rId5"/>
              </a:rPr>
              <a:t>Dětské skupiny | MPSV</a:t>
            </a:r>
            <a:endParaRPr lang="cs-CZ" sz="2200" dirty="false"/>
          </a:p>
          <a:p>
            <a:pPr marL="0" indent="0">
              <a:buNone/>
            </a:pPr>
            <a:endParaRPr lang="cs-CZ" sz="2400"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73</a:t>
            </a:fld>
            <a:endParaRPr lang="cs-CZ"/>
          </a:p>
        </p:txBody>
      </p:sp>
      <p:pic>
        <p:nvPicPr>
          <p:cNvPr id="3" name="Obrázek 2">
            <a:extLst>
              <a:ext uri="{FF2B5EF4-FFF2-40B4-BE49-F238E27FC236}">
                <a16:creationId xmlns:a16="http://schemas.microsoft.com/office/drawing/2014/main" id="{A43B03AA-F1D0-440E-8F26-2F020B06418A}"/>
              </a:ext>
            </a:extLst>
          </p:cNvPr>
          <p:cNvPicPr>
            <a:picLocks noChangeAspect="true"/>
          </p:cNvPicPr>
          <p:nvPr/>
        </p:nvPicPr>
        <p:blipFill rotWithShape="true">
          <a:blip r:embed="rId6">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2737555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Přílohy žádosti o udělení oprávnění</a:t>
            </a:r>
          </a:p>
        </p:txBody>
      </p:sp>
      <p:sp>
        <p:nvSpPr>
          <p:cNvPr id="15" name="Zástupný symbol pro obsah 14"/>
          <p:cNvSpPr>
            <a:spLocks noGrp="true"/>
          </p:cNvSpPr>
          <p:nvPr>
            <p:ph idx="1"/>
          </p:nvPr>
        </p:nvSpPr>
        <p:spPr>
          <a:xfrm>
            <a:off x="397267" y="1560627"/>
            <a:ext cx="8349465" cy="4906976"/>
          </a:xfrm>
        </p:spPr>
        <p:txBody>
          <a:bodyPr>
            <a:noAutofit/>
          </a:bodyPr>
          <a:lstStyle/>
          <a:p>
            <a:pPr marL="0" indent="0">
              <a:buNone/>
            </a:pPr>
            <a:r>
              <a:rPr lang="cs-CZ" sz="2400" dirty="false">
                <a:cs typeface="Arial" panose="020B0604020202020204" pitchFamily="34" charset="0"/>
              </a:rPr>
              <a:t>K žádosti o udělení oprávnění je nutné přiložit:</a:t>
            </a:r>
          </a:p>
          <a:p>
            <a:pPr marL="514350" indent="-514350" algn="just">
              <a:spcBef>
                <a:spcPts val="200"/>
              </a:spcBef>
              <a:buFont typeface="+mj-lt"/>
              <a:buAutoNum type="arabicPeriod"/>
              <a:tabLst>
                <a:tab pos="135255" algn="l"/>
              </a:tabLst>
            </a:pPr>
            <a:r>
              <a:rPr lang="cs-CZ" sz="2000" b="true" dirty="false">
                <a:effectLst/>
                <a:ea typeface="Times New Roman" panose="02020603050405020304" pitchFamily="18" charset="0"/>
              </a:rPr>
              <a:t>kopii dokladu o jiném než vlastnickém právu k objektu nebo prostorám</a:t>
            </a:r>
            <a:r>
              <a:rPr lang="cs-CZ" sz="2000" dirty="false">
                <a:effectLst/>
                <a:ea typeface="Times New Roman" panose="02020603050405020304" pitchFamily="18" charset="0"/>
              </a:rPr>
              <a:t>, z něhož vyplývá oprávnění tento objekt nebo prostory užívat </a:t>
            </a:r>
            <a:br>
              <a:rPr lang="cs-CZ" sz="2000" dirty="false">
                <a:effectLst/>
                <a:ea typeface="Times New Roman" panose="02020603050405020304" pitchFamily="18" charset="0"/>
              </a:rPr>
            </a:br>
            <a:r>
              <a:rPr lang="cs-CZ" sz="2000" dirty="false">
                <a:effectLst/>
                <a:ea typeface="Times New Roman" panose="02020603050405020304" pitchFamily="18" charset="0"/>
              </a:rPr>
              <a:t>k poskytování služby péče o dítě v DS (uvede-li žadatel, že je majitelem objektu nebo prostor, ověří si tuto skutečnost ÚP v katastru nemovitostí),</a:t>
            </a:r>
          </a:p>
          <a:p>
            <a:pPr marL="514350" indent="-514350" algn="just">
              <a:spcBef>
                <a:spcPts val="200"/>
              </a:spcBef>
              <a:buFont typeface="+mj-lt"/>
              <a:buAutoNum type="arabicPeriod"/>
              <a:tabLst>
                <a:tab pos="135255" algn="l"/>
              </a:tabLst>
            </a:pPr>
            <a:r>
              <a:rPr lang="cs-CZ" sz="2000" b="true" dirty="false">
                <a:effectLst/>
                <a:ea typeface="Times New Roman" panose="02020603050405020304" pitchFamily="18" charset="0"/>
              </a:rPr>
              <a:t>kopii dokladu prokazující splnění požadavků požární ochrany </a:t>
            </a:r>
            <a:r>
              <a:rPr lang="cs-CZ" sz="2000" dirty="false">
                <a:effectLst/>
                <a:ea typeface="Times New Roman" panose="02020603050405020304" pitchFamily="18" charset="0"/>
              </a:rPr>
              <a:t>zpracovaný osobou, které byla udělena autorizace pro požární bezpečnost staveb podle jiného právního předpisu (informace k zákonné úpravě požární ochrany pro dětské skupiny zde </a:t>
            </a:r>
            <a:r>
              <a:rPr lang="cs-CZ" sz="2000" dirty="false">
                <a:hlinkClick r:id="rId3"/>
              </a:rPr>
              <a:t>Metodické materiály | MPSV</a:t>
            </a:r>
            <a:r>
              <a:rPr lang="cs-CZ" sz="2000" dirty="false"/>
              <a:t>),</a:t>
            </a:r>
            <a:endParaRPr lang="cs-CZ" sz="2000" dirty="false">
              <a:effectLst/>
              <a:ea typeface="Times New Roman" panose="02020603050405020304" pitchFamily="18" charset="0"/>
            </a:endParaRPr>
          </a:p>
          <a:p>
            <a:pPr marL="514350" indent="-514350" algn="just">
              <a:spcBef>
                <a:spcPts val="200"/>
              </a:spcBef>
              <a:buFont typeface="+mj-lt"/>
              <a:buAutoNum type="arabicPeriod"/>
              <a:tabLst>
                <a:tab pos="135255" algn="l"/>
              </a:tabLst>
            </a:pPr>
            <a:r>
              <a:rPr lang="cs-CZ" sz="2000" b="true" dirty="false">
                <a:effectLst/>
                <a:ea typeface="Times New Roman" panose="02020603050405020304" pitchFamily="18" charset="0"/>
              </a:rPr>
              <a:t>stejnopis závazného stanoviska KHS o splnění hygienických požadavků </a:t>
            </a:r>
            <a:r>
              <a:rPr lang="cs-CZ" sz="2000" dirty="false">
                <a:effectLst/>
                <a:ea typeface="Times New Roman" panose="02020603050405020304" pitchFamily="18" charset="0"/>
              </a:rPr>
              <a:t>na stravování, prostory a provoz, v nichž bude poskytována služba péče </a:t>
            </a:r>
            <a:br>
              <a:rPr lang="cs-CZ" sz="2000" dirty="false">
                <a:effectLst/>
                <a:ea typeface="Times New Roman" panose="02020603050405020304" pitchFamily="18" charset="0"/>
              </a:rPr>
            </a:br>
            <a:r>
              <a:rPr lang="cs-CZ" sz="2000" dirty="false">
                <a:effectLst/>
                <a:ea typeface="Times New Roman" panose="02020603050405020304" pitchFamily="18" charset="0"/>
              </a:rPr>
              <a:t>o dítě v DS, stanovených tímto zákonem nebo jiným právním předpisem (KHS vydává pouze elektronicky),</a:t>
            </a:r>
          </a:p>
          <a:p>
            <a:pPr marL="0" indent="0" algn="just">
              <a:spcBef>
                <a:spcPts val="200"/>
              </a:spcBef>
              <a:buNone/>
              <a:tabLst>
                <a:tab pos="135255" algn="l"/>
              </a:tabLst>
            </a:pPr>
            <a:endParaRPr lang="cs-CZ" sz="2000" dirty="false">
              <a:effectLst/>
              <a:ea typeface="Times New Roman" panose="02020603050405020304" pitchFamily="18" charset="0"/>
              <a:cs typeface="Times New Roman" panose="02020603050405020304" pitchFamily="18"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74</a:t>
            </a:fld>
            <a:endParaRPr lang="cs-CZ"/>
          </a:p>
        </p:txBody>
      </p:sp>
      <p:pic>
        <p:nvPicPr>
          <p:cNvPr id="3" name="Obrázek 2">
            <a:extLst>
              <a:ext uri="{FF2B5EF4-FFF2-40B4-BE49-F238E27FC236}">
                <a16:creationId xmlns:a16="http://schemas.microsoft.com/office/drawing/2014/main" id="{4AA3D32D-CD36-8AD5-24FD-95D94A770A98}"/>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39068388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Ovál 4"/>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2" name="Tětiva 11"/>
          <p:cNvSpPr/>
          <p:nvPr/>
        </p:nvSpPr>
        <p:spPr>
          <a:xfrm>
            <a:off x="8460432" y="5207463"/>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4" name="Nadpis 13"/>
          <p:cNvSpPr>
            <a:spLocks noGrp="true"/>
          </p:cNvSpPr>
          <p:nvPr>
            <p:ph type="title"/>
          </p:nvPr>
        </p:nvSpPr>
        <p:spPr>
          <a:xfrm>
            <a:off x="457200" y="188640"/>
            <a:ext cx="8229600" cy="936104"/>
          </a:xfrm>
        </p:spPr>
        <p:txBody>
          <a:bodyPr>
            <a:noAutofit/>
          </a:bodyPr>
          <a:lstStyle/>
          <a:p>
            <a:r>
              <a:rPr lang="cs-CZ" sz="3500" dirty="false">
                <a:solidFill>
                  <a:schemeClr val="tx2">
                    <a:lumMod val="75000"/>
                  </a:schemeClr>
                </a:solidFill>
              </a:rPr>
              <a:t>Přílohy žádosti o udělení oprávnění</a:t>
            </a:r>
          </a:p>
        </p:txBody>
      </p:sp>
      <p:sp>
        <p:nvSpPr>
          <p:cNvPr id="15" name="Zástupný symbol pro obsah 14"/>
          <p:cNvSpPr>
            <a:spLocks noGrp="true"/>
          </p:cNvSpPr>
          <p:nvPr>
            <p:ph idx="1"/>
          </p:nvPr>
        </p:nvSpPr>
        <p:spPr>
          <a:xfrm>
            <a:off x="397267" y="1560627"/>
            <a:ext cx="8349465" cy="4906976"/>
          </a:xfrm>
        </p:spPr>
        <p:txBody>
          <a:bodyPr>
            <a:noAutofit/>
          </a:bodyPr>
          <a:lstStyle/>
          <a:p>
            <a:pPr marL="514350" indent="-514350" algn="just">
              <a:spcBef>
                <a:spcPts val="200"/>
              </a:spcBef>
              <a:buFont typeface="+mj-lt"/>
              <a:buAutoNum type="arabicPeriod" startAt="4"/>
              <a:tabLst>
                <a:tab pos="135255" algn="l"/>
              </a:tabLst>
            </a:pPr>
            <a:r>
              <a:rPr lang="cs-CZ" sz="2000" b="true" dirty="false">
                <a:effectLst/>
                <a:ea typeface="Times New Roman" panose="02020603050405020304" pitchFamily="18" charset="0"/>
              </a:rPr>
              <a:t>kopii smlouvy o pojištění odpovědnosti za újmu </a:t>
            </a:r>
            <a:r>
              <a:rPr lang="cs-CZ" sz="2000" dirty="false">
                <a:effectLst/>
                <a:ea typeface="Times New Roman" panose="02020603050405020304" pitchFamily="18" charset="0"/>
              </a:rPr>
              <a:t>nebo kopie potvrzení</a:t>
            </a:r>
            <a:br>
              <a:rPr lang="cs-CZ" sz="2000" dirty="false">
                <a:effectLst/>
                <a:ea typeface="Times New Roman" panose="02020603050405020304" pitchFamily="18" charset="0"/>
              </a:rPr>
            </a:br>
            <a:r>
              <a:rPr lang="cs-CZ" sz="2000" dirty="false">
                <a:effectLst/>
                <a:ea typeface="Times New Roman" panose="02020603050405020304" pitchFamily="18" charset="0"/>
              </a:rPr>
              <a:t> o uzavření smlouvy o pojištění odpovědnosti za újmu, které vystaví pojišťovna, </a:t>
            </a:r>
          </a:p>
          <a:p>
            <a:pPr marL="514350" indent="-514350" algn="just">
              <a:spcBef>
                <a:spcPts val="200"/>
              </a:spcBef>
              <a:buFont typeface="+mj-lt"/>
              <a:buAutoNum type="arabicPeriod" startAt="4"/>
              <a:tabLst>
                <a:tab pos="135255" algn="l"/>
              </a:tabLst>
            </a:pPr>
            <a:r>
              <a:rPr lang="cs-CZ" sz="2000" b="true" dirty="false">
                <a:effectLst/>
                <a:ea typeface="Times New Roman" panose="02020603050405020304" pitchFamily="18" charset="0"/>
              </a:rPr>
              <a:t>kopii dokladu o bezúhonnosti osoby </a:t>
            </a:r>
            <a:r>
              <a:rPr lang="cs-CZ" sz="2000" dirty="false">
                <a:effectLst/>
                <a:ea typeface="Times New Roman" panose="02020603050405020304" pitchFamily="18" charset="0"/>
              </a:rPr>
              <a:t>podle § 5a odst. 2, nelze-li jej obstarat z rejstříku trestů, nebo nejde-li o organizační složku státu;</a:t>
            </a:r>
          </a:p>
          <a:p>
            <a:pPr marL="514350" indent="-514350" algn="just">
              <a:spcBef>
                <a:spcPts val="200"/>
              </a:spcBef>
              <a:buFont typeface="+mj-lt"/>
              <a:buAutoNum type="arabicPeriod" startAt="4"/>
              <a:tabLst>
                <a:tab pos="135255" algn="l"/>
              </a:tabLst>
            </a:pPr>
            <a:r>
              <a:rPr lang="cs-CZ" sz="2000" b="true" dirty="false">
                <a:effectLst/>
                <a:ea typeface="Times New Roman" panose="02020603050405020304" pitchFamily="18" charset="0"/>
              </a:rPr>
              <a:t>rámcový popis majetkového zajištění a financování poskytování služby péče o dítě v dětské skupině</a:t>
            </a:r>
            <a:r>
              <a:rPr lang="cs-CZ" sz="2000" dirty="false">
                <a:effectLst/>
                <a:ea typeface="Times New Roman" panose="02020603050405020304" pitchFamily="18" charset="0"/>
              </a:rPr>
              <a:t>, nejde-li o žádost organizační složky státu (vzor dokumentu </a:t>
            </a:r>
            <a:r>
              <a:rPr lang="cs-CZ" sz="2000" dirty="false">
                <a:ea typeface="Times New Roman" panose="02020603050405020304" pitchFamily="18" charset="0"/>
              </a:rPr>
              <a:t>zde: </a:t>
            </a:r>
            <a:r>
              <a:rPr lang="cs-CZ" sz="2000" dirty="false">
                <a:hlinkClick r:id="rId3"/>
              </a:rPr>
              <a:t>Postup při založení dětské skupiny | MPSV</a:t>
            </a:r>
            <a:r>
              <a:rPr lang="cs-CZ" sz="2000" dirty="false"/>
              <a:t>),</a:t>
            </a:r>
            <a:endParaRPr lang="cs-CZ" sz="2000" dirty="false">
              <a:effectLst/>
              <a:ea typeface="Times New Roman" panose="02020603050405020304" pitchFamily="18" charset="0"/>
            </a:endParaRPr>
          </a:p>
          <a:p>
            <a:pPr marL="514350" indent="-514350" algn="just">
              <a:spcBef>
                <a:spcPts val="200"/>
              </a:spcBef>
              <a:buFont typeface="+mj-lt"/>
              <a:buAutoNum type="arabicPeriod" startAt="4"/>
              <a:tabLst>
                <a:tab pos="135255" algn="l"/>
              </a:tabLst>
            </a:pPr>
            <a:r>
              <a:rPr lang="cs-CZ" sz="2000" b="true" dirty="false">
                <a:ea typeface="Times New Roman" panose="02020603050405020304" pitchFamily="18" charset="0"/>
              </a:rPr>
              <a:t>u příspěvkové organizace kopii písemného souhlasu zřizovatele </a:t>
            </a:r>
            <a:r>
              <a:rPr lang="cs-CZ" sz="2000" dirty="false">
                <a:ea typeface="Times New Roman" panose="02020603050405020304" pitchFamily="18" charset="0"/>
              </a:rPr>
              <a:t>nebo toho, kdo vůči ní plní funkci zřizovatele, </a:t>
            </a:r>
            <a:r>
              <a:rPr lang="cs-CZ" sz="2000" b="true" dirty="false">
                <a:ea typeface="Times New Roman" panose="02020603050405020304" pitchFamily="18" charset="0"/>
              </a:rPr>
              <a:t>s udělením oprávnění</a:t>
            </a:r>
            <a:r>
              <a:rPr lang="cs-CZ" sz="2000" dirty="false">
                <a:ea typeface="Times New Roman" panose="02020603050405020304" pitchFamily="18" charset="0"/>
              </a:rPr>
              <a:t>. </a:t>
            </a:r>
            <a:endParaRPr lang="cs-CZ" sz="2000" dirty="false">
              <a:effectLst/>
              <a:ea typeface="Times New Roman" panose="02020603050405020304" pitchFamily="18" charset="0"/>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75</a:t>
            </a:fld>
            <a:endParaRPr lang="cs-CZ"/>
          </a:p>
        </p:txBody>
      </p:sp>
      <p:pic>
        <p:nvPicPr>
          <p:cNvPr id="3" name="Obrázek 2">
            <a:extLst>
              <a:ext uri="{FF2B5EF4-FFF2-40B4-BE49-F238E27FC236}">
                <a16:creationId xmlns:a16="http://schemas.microsoft.com/office/drawing/2014/main" id="{4AA3D32D-CD36-8AD5-24FD-95D94A770A98}"/>
              </a:ext>
            </a:extLst>
          </p:cNvPr>
          <p:cNvPicPr>
            <a:picLocks noChangeAspect="true"/>
          </p:cNvPicPr>
          <p:nvPr/>
        </p:nvPicPr>
        <p:blipFill rotWithShape="true">
          <a:blip r:embed="rId4">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1895922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2" name="Tětiva 11"/>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 name="Zástupný symbol pro číslo snímku 1"/>
          <p:cNvSpPr>
            <a:spLocks noGrp="true"/>
          </p:cNvSpPr>
          <p:nvPr>
            <p:ph type="sldNum" sz="quarter" idx="12"/>
          </p:nvPr>
        </p:nvSpPr>
        <p:spPr/>
        <p:txBody>
          <a:bodyPr/>
          <a:lstStyle/>
          <a:p>
            <a:fld id="{EF29956C-866F-4493-8F9C-A5006B7E37B2}" type="slidenum">
              <a:rPr lang="cs-CZ" smtClean="false"/>
              <a:t>76</a:t>
            </a:fld>
            <a:endParaRPr lang="cs-CZ" dirty="false"/>
          </a:p>
        </p:txBody>
      </p:sp>
      <p:sp>
        <p:nvSpPr>
          <p:cNvPr id="7" name="Nadpis 13">
            <a:extLst>
              <a:ext uri="{FF2B5EF4-FFF2-40B4-BE49-F238E27FC236}">
                <a16:creationId xmlns:a16="http://schemas.microsoft.com/office/drawing/2014/main" id="{8F923706-07EF-11BD-7F2F-2D10ABD268B0}"/>
              </a:ext>
            </a:extLst>
          </p:cNvPr>
          <p:cNvSpPr>
            <a:spLocks noGrp="true"/>
          </p:cNvSpPr>
          <p:nvPr>
            <p:ph type="title"/>
          </p:nvPr>
        </p:nvSpPr>
        <p:spPr>
          <a:xfrm>
            <a:off x="0" y="188640"/>
            <a:ext cx="9144000" cy="936104"/>
          </a:xfrm>
        </p:spPr>
        <p:txBody>
          <a:bodyPr>
            <a:noAutofit/>
          </a:bodyPr>
          <a:lstStyle/>
          <a:p>
            <a:r>
              <a:rPr lang="cs-CZ" sz="3400" dirty="false">
                <a:solidFill>
                  <a:schemeClr val="accent1">
                    <a:lumMod val="50000"/>
                  </a:schemeClr>
                </a:solidFill>
              </a:rPr>
              <a:t>Průvodce možnostmi financování dětských skupin</a:t>
            </a:r>
            <a:endParaRPr lang="cs-CZ" sz="3400" dirty="false">
              <a:solidFill>
                <a:schemeClr val="tx2">
                  <a:lumMod val="75000"/>
                </a:schemeClr>
              </a:solidFill>
            </a:endParaRPr>
          </a:p>
        </p:txBody>
      </p:sp>
      <p:pic>
        <p:nvPicPr>
          <p:cNvPr id="8" name="Obrázek 7">
            <a:extLst>
              <a:ext uri="{FF2B5EF4-FFF2-40B4-BE49-F238E27FC236}">
                <a16:creationId xmlns:a16="http://schemas.microsoft.com/office/drawing/2014/main" id="{10D8D24C-AD3F-FE75-A03B-BD6567B9F809}"/>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pic>
        <p:nvPicPr>
          <p:cNvPr id="9" name="Zástupný obsah 6">
            <a:extLst>
              <a:ext uri="{FF2B5EF4-FFF2-40B4-BE49-F238E27FC236}">
                <a16:creationId xmlns:a16="http://schemas.microsoft.com/office/drawing/2014/main" id="{2BAEE3BD-8723-23D5-9D48-9E1A8873CAAF}"/>
              </a:ext>
            </a:extLst>
          </p:cNvPr>
          <p:cNvPicPr>
            <a:picLocks noGrp="true" noChangeAspect="true"/>
          </p:cNvPicPr>
          <p:nvPr>
            <p:ph idx="1"/>
          </p:nvPr>
        </p:nvPicPr>
        <p:blipFill rotWithShape="true">
          <a:blip r:embed="rId4"/>
          <a:srcRect l="2504" t="24881" r="3976" b="16953"/>
          <a:stretch/>
        </p:blipFill>
        <p:spPr>
          <a:xfrm>
            <a:off x="422196" y="1268760"/>
            <a:ext cx="8470284" cy="3717189"/>
          </a:xfrm>
        </p:spPr>
      </p:pic>
      <p:sp>
        <p:nvSpPr>
          <p:cNvPr id="10" name="Nadpis 13">
            <a:extLst>
              <a:ext uri="{FF2B5EF4-FFF2-40B4-BE49-F238E27FC236}">
                <a16:creationId xmlns:a16="http://schemas.microsoft.com/office/drawing/2014/main" id="{26918843-0709-8B51-5D47-3484DC47EAC7}"/>
              </a:ext>
            </a:extLst>
          </p:cNvPr>
          <p:cNvSpPr txBox="true">
            <a:spLocks/>
          </p:cNvSpPr>
          <p:nvPr/>
        </p:nvSpPr>
        <p:spPr>
          <a:xfrm>
            <a:off x="1475656" y="5085184"/>
            <a:ext cx="6478724" cy="834259"/>
          </a:xfrm>
          <a:prstGeom prst="rect">
            <a:avLst/>
          </a:prstGeom>
        </p:spPr>
        <p:txBody>
          <a:bodyPr vert="horz" lIns="91440" tIns="45720" rIns="91440" bIns="45720" rtlCol="false" anchor="ctr">
            <a:normAutofit/>
          </a:bodyPr>
          <a:lstStyle>
            <a:lvl1pPr algn="ctr" defTabSz="914400" rtl="false" eaLnBrk="true" latinLnBrk="false" hangingPunct="true">
              <a:spcBef>
                <a:spcPct val="0"/>
              </a:spcBef>
              <a:buNone/>
              <a:defRPr sz="4400" kern="1200">
                <a:solidFill>
                  <a:schemeClr val="tx1"/>
                </a:solidFill>
                <a:latin typeface="+mj-lt"/>
                <a:ea typeface="+mj-ea"/>
                <a:cs typeface="+mj-cs"/>
              </a:defRPr>
            </a:lvl1pPr>
          </a:lstStyle>
          <a:p>
            <a:r>
              <a:rPr lang="cs-CZ" sz="3200" dirty="false">
                <a:solidFill>
                  <a:srgbClr val="4D6AAE"/>
                </a:solidFill>
                <a:latin typeface="+mn-lt"/>
                <a:cs typeface="Times New Roman" panose="02020603050405020304" pitchFamily="18" charset="0"/>
                <a:hlinkClick r:id="rId5"/>
              </a:rPr>
              <a:t>www.esfcr.cz/financovani-pece-o-deti</a:t>
            </a:r>
            <a:endParaRPr lang="cs-CZ" sz="3200" dirty="false">
              <a:solidFill>
                <a:schemeClr val="accent1">
                  <a:lumMod val="50000"/>
                </a:schemeClr>
              </a:solidFill>
              <a:latin typeface="+mn-lt"/>
            </a:endParaRPr>
          </a:p>
        </p:txBody>
      </p:sp>
    </p:spTree>
    <p:extLst>
      <p:ext uri="{BB962C8B-B14F-4D97-AF65-F5344CB8AC3E}">
        <p14:creationId xmlns:p14="http://schemas.microsoft.com/office/powerpoint/2010/main" val="24946558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10542" y="1340768"/>
            <a:ext cx="9144000" cy="4608511"/>
          </a:xfrm>
        </p:spPr>
        <p:txBody>
          <a:bodyPr>
            <a:normAutofit/>
          </a:bodyPr>
          <a:lstStyle/>
          <a:p>
            <a:pPr marL="0" indent="0" algn="ctr">
              <a:buNone/>
            </a:pPr>
            <a:r>
              <a:rPr lang="pl-PL" sz="3600" b="true" dirty="false">
                <a:latin typeface="Calibri" panose="020F0502020204030204" pitchFamily="34" charset="0"/>
                <a:cs typeface="Calibri" panose="020F0502020204030204" pitchFamily="34" charset="0"/>
                <a:hlinkClick r:id="rId2"/>
              </a:rPr>
              <a:t>www.mpsv.cz/detske-skupiny</a:t>
            </a:r>
            <a:r>
              <a:rPr lang="pl-PL" sz="3600" b="true" dirty="false">
                <a:latin typeface="Calibri" panose="020F0502020204030204" pitchFamily="34" charset="0"/>
                <a:cs typeface="Calibri" panose="020F0502020204030204" pitchFamily="34" charset="0"/>
              </a:rPr>
              <a:t> </a:t>
            </a: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lgn="ctr">
              <a:buNone/>
            </a:pPr>
            <a:endParaRPr lang="pl-PL" b="true" dirty="false">
              <a:latin typeface="Calibri Light" panose="020F0302020204030204" pitchFamily="34" charset="0"/>
            </a:endParaRPr>
          </a:p>
          <a:p>
            <a:pPr marL="0" indent="0">
              <a:buNone/>
            </a:pPr>
            <a:endParaRPr lang="cs-CZ"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true"/>
          </p:cNvSpPr>
          <p:nvPr>
            <p:ph type="title"/>
          </p:nvPr>
        </p:nvSpPr>
        <p:spPr>
          <a:xfrm>
            <a:off x="457200" y="188640"/>
            <a:ext cx="8229600" cy="936104"/>
          </a:xfrm>
        </p:spPr>
        <p:txBody>
          <a:bodyPr/>
          <a:lstStyle/>
          <a:p>
            <a:r>
              <a:rPr lang="cs-CZ" sz="3200" dirty="false">
                <a:solidFill>
                  <a:schemeClr val="accent1">
                    <a:lumMod val="50000"/>
                  </a:schemeClr>
                </a:solidFill>
              </a:rPr>
              <a:t>Webové stránky MPSV</a:t>
            </a:r>
          </a:p>
        </p:txBody>
      </p:sp>
      <p:sp>
        <p:nvSpPr>
          <p:cNvPr id="20" name="Ovál 19">
            <a:extLst>
              <a:ext uri="{FF2B5EF4-FFF2-40B4-BE49-F238E27FC236}">
                <a16:creationId xmlns:a16="http://schemas.microsoft.com/office/drawing/2014/main" id="{2014A2BB-A0DA-4E32-A7FC-71700CD4C6A4}"/>
              </a:ext>
            </a:extLst>
          </p:cNvPr>
          <p:cNvSpPr/>
          <p:nvPr/>
        </p:nvSpPr>
        <p:spPr>
          <a:xfrm>
            <a:off x="7699267"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 name="Obrázek 1">
            <a:extLst>
              <a:ext uri="{FF2B5EF4-FFF2-40B4-BE49-F238E27FC236}">
                <a16:creationId xmlns:a16="http://schemas.microsoft.com/office/drawing/2014/main" id="{2A62E494-C2F0-4120-854A-90E6D9BE7E97}"/>
              </a:ext>
            </a:extLst>
          </p:cNvPr>
          <p:cNvPicPr>
            <a:picLocks noChangeAspect="true"/>
          </p:cNvPicPr>
          <p:nvPr/>
        </p:nvPicPr>
        <p:blipFill rotWithShape="true">
          <a:blip r:embed="rId3">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pic>
        <p:nvPicPr>
          <p:cNvPr id="6" name="Obrázek 5">
            <a:extLst>
              <a:ext uri="{FF2B5EF4-FFF2-40B4-BE49-F238E27FC236}">
                <a16:creationId xmlns:a16="http://schemas.microsoft.com/office/drawing/2014/main" id="{C5EC44F5-17A4-7D33-6D41-123001F34940}"/>
              </a:ext>
            </a:extLst>
          </p:cNvPr>
          <p:cNvPicPr>
            <a:picLocks noChangeAspect="true"/>
          </p:cNvPicPr>
          <p:nvPr/>
        </p:nvPicPr>
        <p:blipFill rotWithShape="true">
          <a:blip r:embed="rId4"/>
          <a:srcRect l="7437" t="5689" r="6688" b="4716"/>
          <a:stretch/>
        </p:blipFill>
        <p:spPr>
          <a:xfrm>
            <a:off x="679930" y="1988840"/>
            <a:ext cx="7852510" cy="4104454"/>
          </a:xfrm>
          <a:prstGeom prst="rect">
            <a:avLst/>
          </a:prstGeom>
        </p:spPr>
      </p:pic>
    </p:spTree>
    <p:extLst>
      <p:ext uri="{BB962C8B-B14F-4D97-AF65-F5344CB8AC3E}">
        <p14:creationId xmlns:p14="http://schemas.microsoft.com/office/powerpoint/2010/main" val="40851984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5" name="Zástupný symbol pro obsah 14"/>
          <p:cNvSpPr>
            <a:spLocks noGrp="true"/>
          </p:cNvSpPr>
          <p:nvPr>
            <p:ph idx="1"/>
          </p:nvPr>
        </p:nvSpPr>
        <p:spPr>
          <a:xfrm>
            <a:off x="352746" y="1340768"/>
            <a:ext cx="8438508" cy="4608511"/>
          </a:xfrm>
        </p:spPr>
        <p:txBody>
          <a:bodyPr>
            <a:normAutofit/>
          </a:bodyPr>
          <a:lstStyle/>
          <a:p>
            <a:pPr marL="0" indent="0" algn="l">
              <a:buNone/>
            </a:pPr>
            <a:r>
              <a:rPr lang="cs-CZ" b="true" i="false" dirty="false">
                <a:solidFill>
                  <a:srgbClr val="244784"/>
                </a:solidFill>
                <a:effectLst/>
              </a:rPr>
              <a:t>Úřad práce ČR</a:t>
            </a:r>
          </a:p>
          <a:p>
            <a:r>
              <a:rPr lang="cs-CZ" b="false" i="false" dirty="false">
                <a:solidFill>
                  <a:srgbClr val="212121"/>
                </a:solidFill>
                <a:effectLst/>
              </a:rPr>
              <a:t>tel.: +420 800 779 900</a:t>
            </a:r>
          </a:p>
          <a:p>
            <a:r>
              <a:rPr lang="cs-CZ" b="false" i="false" dirty="false">
                <a:solidFill>
                  <a:srgbClr val="212121"/>
                </a:solidFill>
                <a:effectLst/>
              </a:rPr>
              <a:t>e-mail: </a:t>
            </a:r>
            <a:r>
              <a:rPr lang="cs-CZ" b="false" i="false" u="sng" dirty="false">
                <a:solidFill>
                  <a:srgbClr val="244784"/>
                </a:solidFill>
                <a:effectLst/>
                <a:hlinkClick r:id="rId2"/>
              </a:rPr>
              <a:t>detskeskupiny@uradprace.cz</a:t>
            </a:r>
            <a:endParaRPr lang="cs-CZ" u="sng" dirty="false">
              <a:solidFill>
                <a:srgbClr val="212121"/>
              </a:solidFill>
            </a:endParaRPr>
          </a:p>
          <a:p>
            <a:r>
              <a:rPr lang="cs-CZ" b="false" i="false" dirty="false">
                <a:solidFill>
                  <a:srgbClr val="212121"/>
                </a:solidFill>
                <a:effectLst/>
              </a:rPr>
              <a:t>web: </a:t>
            </a:r>
            <a:r>
              <a:rPr lang="cs-CZ" b="false" i="false" u="sng" dirty="false">
                <a:solidFill>
                  <a:srgbClr val="244784"/>
                </a:solidFill>
                <a:effectLst/>
                <a:hlinkClick r:id="rId3"/>
              </a:rPr>
              <a:t>Call centrum - sociální dávky | ÚP</a:t>
            </a:r>
            <a:endParaRPr lang="cs-CZ" u="sng" dirty="false">
              <a:solidFill>
                <a:srgbClr val="212121"/>
              </a:solidFill>
            </a:endParaRPr>
          </a:p>
          <a:p>
            <a:r>
              <a:rPr lang="cs-CZ" b="false" i="false" dirty="false">
                <a:solidFill>
                  <a:srgbClr val="212121"/>
                </a:solidFill>
                <a:effectLst/>
              </a:rPr>
              <a:t>technická podpora pro aplikaci </a:t>
            </a:r>
            <a:r>
              <a:rPr lang="cs-CZ" b="false" i="false" u="sng" dirty="false">
                <a:solidFill>
                  <a:srgbClr val="244784"/>
                </a:solidFill>
                <a:effectLst/>
                <a:hlinkClick r:id="rId4"/>
              </a:rPr>
              <a:t>zde</a:t>
            </a:r>
            <a:r>
              <a:rPr lang="cs-CZ" b="false" i="false" dirty="false">
                <a:solidFill>
                  <a:srgbClr val="212121"/>
                </a:solidFill>
                <a:effectLst/>
              </a:rPr>
              <a:t>  </a:t>
            </a:r>
          </a:p>
          <a:p>
            <a:r>
              <a:rPr lang="cs-CZ" dirty="false">
                <a:solidFill>
                  <a:srgbClr val="212121"/>
                </a:solidFill>
              </a:rPr>
              <a:t>informace na webu </a:t>
            </a:r>
            <a:r>
              <a:rPr lang="cs-CZ" dirty="false">
                <a:hlinkClick r:id="rId5"/>
              </a:rPr>
              <a:t>Kontakty | MPSV</a:t>
            </a:r>
            <a:endParaRPr lang="cs-CZ" b="false" i="false" dirty="false">
              <a:solidFill>
                <a:srgbClr val="212121"/>
              </a:solidFill>
              <a:effectLst/>
            </a:endParaRPr>
          </a:p>
          <a:p>
            <a:pPr marL="0" indent="0" algn="ctr">
              <a:buNone/>
            </a:pPr>
            <a:endParaRPr lang="pl-PL" b="true" dirty="false">
              <a:latin typeface="Calibri Light" panose="020F0302020204030204" pitchFamily="34" charset="0"/>
            </a:endParaRPr>
          </a:p>
          <a:p>
            <a:pPr marL="0" indent="0">
              <a:buNone/>
            </a:pPr>
            <a:endParaRPr lang="cs-CZ" dirty="false"/>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true"/>
          </p:cNvSpPr>
          <p:nvPr>
            <p:ph type="title"/>
          </p:nvPr>
        </p:nvSpPr>
        <p:spPr>
          <a:xfrm>
            <a:off x="457200" y="188640"/>
            <a:ext cx="8229600" cy="936104"/>
          </a:xfrm>
        </p:spPr>
        <p:txBody>
          <a:bodyPr/>
          <a:lstStyle/>
          <a:p>
            <a:r>
              <a:rPr lang="cs-CZ" sz="3200" dirty="false">
                <a:solidFill>
                  <a:schemeClr val="accent1">
                    <a:lumMod val="50000"/>
                  </a:schemeClr>
                </a:solidFill>
              </a:rPr>
              <a:t>Kontakty</a:t>
            </a:r>
          </a:p>
        </p:txBody>
      </p:sp>
      <p:sp>
        <p:nvSpPr>
          <p:cNvPr id="20" name="Ovál 19">
            <a:extLst>
              <a:ext uri="{FF2B5EF4-FFF2-40B4-BE49-F238E27FC236}">
                <a16:creationId xmlns:a16="http://schemas.microsoft.com/office/drawing/2014/main" id="{2014A2BB-A0DA-4E32-A7FC-71700CD4C6A4}"/>
              </a:ext>
            </a:extLst>
          </p:cNvPr>
          <p:cNvSpPr/>
          <p:nvPr/>
        </p:nvSpPr>
        <p:spPr>
          <a:xfrm>
            <a:off x="7699267"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 name="Obrázek 1">
            <a:extLst>
              <a:ext uri="{FF2B5EF4-FFF2-40B4-BE49-F238E27FC236}">
                <a16:creationId xmlns:a16="http://schemas.microsoft.com/office/drawing/2014/main" id="{2A62E494-C2F0-4120-854A-90E6D9BE7E97}"/>
              </a:ext>
            </a:extLst>
          </p:cNvPr>
          <p:cNvPicPr>
            <a:picLocks noChangeAspect="true"/>
          </p:cNvPicPr>
          <p:nvPr/>
        </p:nvPicPr>
        <p:blipFill rotWithShape="true">
          <a:blip r:embed="rId6">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Tree>
    <p:extLst>
      <p:ext uri="{BB962C8B-B14F-4D97-AF65-F5344CB8AC3E}">
        <p14:creationId xmlns:p14="http://schemas.microsoft.com/office/powerpoint/2010/main" val="10331711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Tětiva 12"/>
          <p:cNvSpPr/>
          <p:nvPr/>
        </p:nvSpPr>
        <p:spPr>
          <a:xfrm rot="10800000">
            <a:off x="-679929" y="3702861"/>
            <a:ext cx="1359858" cy="1152128"/>
          </a:xfrm>
          <a:prstGeom prst="chord">
            <a:avLst>
              <a:gd name="adj1" fmla="val 5384523"/>
              <a:gd name="adj2" fmla="val 16200000"/>
            </a:avLst>
          </a:prstGeom>
          <a:solidFill>
            <a:schemeClr val="accent5">
              <a:lumMod val="40000"/>
              <a:lumOff val="60000"/>
              <a:alpha val="69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4" name="Ovál 3"/>
          <p:cNvSpPr/>
          <p:nvPr/>
        </p:nvSpPr>
        <p:spPr>
          <a:xfrm>
            <a:off x="7711134" y="5628032"/>
            <a:ext cx="1080120" cy="1080120"/>
          </a:xfrm>
          <a:prstGeom prst="ellipse">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21" name="Tětiva 20"/>
          <p:cNvSpPr/>
          <p:nvPr/>
        </p:nvSpPr>
        <p:spPr>
          <a:xfrm rot="10800000">
            <a:off x="-561399" y="3140968"/>
            <a:ext cx="1122798" cy="1122798"/>
          </a:xfrm>
          <a:prstGeom prst="chord">
            <a:avLst>
              <a:gd name="adj1" fmla="val 5441031"/>
              <a:gd name="adj2" fmla="val 16200000"/>
            </a:avLst>
          </a:prstGeom>
          <a:solidFill>
            <a:srgbClr val="A7D8F9">
              <a:alpha val="29000"/>
            </a:srgbClr>
          </a:solidFill>
          <a:ln>
            <a:noFill/>
          </a:ln>
          <a:effectLst>
            <a:outerShdw blurRad="50800" dist="50800" dir="5400000" algn="ctr" rotWithShape="false">
              <a:srgbClr val="000000">
                <a:alpha val="0"/>
              </a:srgb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cxnSp>
        <p:nvCxnSpPr>
          <p:cNvPr id="17" name="Přímá spojnice 16"/>
          <p:cNvCxnSpPr/>
          <p:nvPr/>
        </p:nvCxnSpPr>
        <p:spPr>
          <a:xfrm>
            <a:off x="0" y="1196752"/>
            <a:ext cx="9144000" cy="0"/>
          </a:xfrm>
          <a:prstGeom prst="line">
            <a:avLst/>
          </a:prstGeom>
          <a:ln w="19050">
            <a:solidFill>
              <a:srgbClr val="8FC3DD"/>
            </a:solidFill>
          </a:ln>
        </p:spPr>
        <p:style>
          <a:lnRef idx="1">
            <a:schemeClr val="accent1"/>
          </a:lnRef>
          <a:fillRef idx="0">
            <a:schemeClr val="accent1"/>
          </a:fillRef>
          <a:effectRef idx="0">
            <a:schemeClr val="accent1"/>
          </a:effectRef>
          <a:fontRef idx="minor">
            <a:schemeClr val="tx1"/>
          </a:fontRef>
        </p:style>
      </p:cxnSp>
      <p:sp>
        <p:nvSpPr>
          <p:cNvPr id="18" name="Výseč 17"/>
          <p:cNvSpPr/>
          <p:nvPr/>
        </p:nvSpPr>
        <p:spPr>
          <a:xfrm rot="16200000">
            <a:off x="8137178" y="-966296"/>
            <a:ext cx="2024590" cy="1924402"/>
          </a:xfrm>
          <a:prstGeom prst="pie">
            <a:avLst>
              <a:gd name="adj1" fmla="val 10805790"/>
              <a:gd name="adj2" fmla="val 16202347"/>
            </a:avLst>
          </a:prstGeom>
          <a:solidFill>
            <a:srgbClr val="8FC3DD">
              <a:alpha val="51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sp>
        <p:nvSpPr>
          <p:cNvPr id="19" name="Nadpis 13">
            <a:extLst>
              <a:ext uri="{FF2B5EF4-FFF2-40B4-BE49-F238E27FC236}">
                <a16:creationId xmlns:a16="http://schemas.microsoft.com/office/drawing/2014/main" id="{4C88F6B9-FABC-4AD3-B200-BD17443C3C5F}"/>
              </a:ext>
            </a:extLst>
          </p:cNvPr>
          <p:cNvSpPr>
            <a:spLocks noGrp="true"/>
          </p:cNvSpPr>
          <p:nvPr>
            <p:ph type="title"/>
          </p:nvPr>
        </p:nvSpPr>
        <p:spPr>
          <a:xfrm>
            <a:off x="457200" y="188640"/>
            <a:ext cx="8229600" cy="936104"/>
          </a:xfrm>
        </p:spPr>
        <p:txBody>
          <a:bodyPr/>
          <a:lstStyle/>
          <a:p>
            <a:r>
              <a:rPr lang="cs-CZ" sz="3200" dirty="false">
                <a:solidFill>
                  <a:schemeClr val="accent1">
                    <a:lumMod val="50000"/>
                  </a:schemeClr>
                </a:solidFill>
              </a:rPr>
              <a:t>Děkujeme za pozornost</a:t>
            </a:r>
          </a:p>
        </p:txBody>
      </p:sp>
      <p:sp>
        <p:nvSpPr>
          <p:cNvPr id="20" name="Ovál 19">
            <a:extLst>
              <a:ext uri="{FF2B5EF4-FFF2-40B4-BE49-F238E27FC236}">
                <a16:creationId xmlns:a16="http://schemas.microsoft.com/office/drawing/2014/main" id="{2014A2BB-A0DA-4E32-A7FC-71700CD4C6A4}"/>
              </a:ext>
            </a:extLst>
          </p:cNvPr>
          <p:cNvSpPr/>
          <p:nvPr/>
        </p:nvSpPr>
        <p:spPr>
          <a:xfrm>
            <a:off x="7604122" y="4522756"/>
            <a:ext cx="1368152" cy="1368152"/>
          </a:xfrm>
          <a:prstGeom prst="ellipse">
            <a:avLst/>
          </a:prstGeom>
          <a:solidFill>
            <a:schemeClr val="accent5">
              <a:lumMod val="40000"/>
              <a:lumOff val="60000"/>
            </a:schemeClr>
          </a:solidFill>
          <a:ln>
            <a:solidFill>
              <a:schemeClr val="accent5">
                <a:lumMod val="40000"/>
                <a:lumOff val="60000"/>
              </a:schemeClr>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ln>
                <a:solidFill>
                  <a:schemeClr val="accent5">
                    <a:lumMod val="40000"/>
                    <a:lumOff val="60000"/>
                  </a:schemeClr>
                </a:solidFill>
              </a:ln>
              <a:solidFill>
                <a:schemeClr val="accent5">
                  <a:lumMod val="40000"/>
                  <a:lumOff val="60000"/>
                </a:schemeClr>
              </a:solidFill>
            </a:endParaRPr>
          </a:p>
        </p:txBody>
      </p:sp>
      <p:sp>
        <p:nvSpPr>
          <p:cNvPr id="22" name="Tětiva 21">
            <a:extLst>
              <a:ext uri="{FF2B5EF4-FFF2-40B4-BE49-F238E27FC236}">
                <a16:creationId xmlns:a16="http://schemas.microsoft.com/office/drawing/2014/main" id="{703D00C9-9198-4509-BBB8-A961B2100EB3}"/>
              </a:ext>
            </a:extLst>
          </p:cNvPr>
          <p:cNvSpPr/>
          <p:nvPr/>
        </p:nvSpPr>
        <p:spPr>
          <a:xfrm>
            <a:off x="8459924" y="5206832"/>
            <a:ext cx="1368152" cy="1260140"/>
          </a:xfrm>
          <a:prstGeom prst="chord">
            <a:avLst>
              <a:gd name="adj1" fmla="val 5441031"/>
              <a:gd name="adj2" fmla="val 16200000"/>
            </a:avLst>
          </a:prstGeom>
          <a:solidFill>
            <a:srgbClr val="A7D8F9"/>
          </a:solidFill>
          <a:ln>
            <a:solidFill>
              <a:srgbClr val="A7D8F9"/>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ln>
                <a:solidFill>
                  <a:schemeClr val="accent5">
                    <a:lumMod val="40000"/>
                    <a:lumOff val="60000"/>
                  </a:schemeClr>
                </a:solidFill>
              </a:ln>
              <a:solidFill>
                <a:schemeClr val="accent5">
                  <a:lumMod val="40000"/>
                  <a:lumOff val="60000"/>
                </a:schemeClr>
              </a:solidFill>
            </a:endParaRPr>
          </a:p>
        </p:txBody>
      </p:sp>
      <p:pic>
        <p:nvPicPr>
          <p:cNvPr id="2" name="Obrázek 1">
            <a:extLst>
              <a:ext uri="{FF2B5EF4-FFF2-40B4-BE49-F238E27FC236}">
                <a16:creationId xmlns:a16="http://schemas.microsoft.com/office/drawing/2014/main" id="{2A62E494-C2F0-4120-854A-90E6D9BE7E97}"/>
              </a:ext>
            </a:extLst>
          </p:cNvPr>
          <p:cNvPicPr>
            <a:picLocks noChangeAspect="true"/>
          </p:cNvPicPr>
          <p:nvPr/>
        </p:nvPicPr>
        <p:blipFill rotWithShape="true">
          <a:blip r:embed="rId2">
            <a:extLst>
              <a:ext uri="{28A0092B-C50C-407E-A947-70E740481C1C}">
                <a14:useLocalDpi xmlns:a14="http://schemas.microsoft.com/office/drawing/2010/main" val="0"/>
              </a:ext>
            </a:extLst>
          </a:blip>
          <a:srcRect t="1" r="19757" b="-22413"/>
          <a:stretch/>
        </p:blipFill>
        <p:spPr>
          <a:xfrm>
            <a:off x="2414730" y="6165304"/>
            <a:ext cx="4394334" cy="661028"/>
          </a:xfrm>
          <a:prstGeom prst="rect">
            <a:avLst/>
          </a:prstGeom>
        </p:spPr>
      </p:pic>
      <p:sp>
        <p:nvSpPr>
          <p:cNvPr id="7" name="Zástupný obsah 2">
            <a:extLst>
              <a:ext uri="{FF2B5EF4-FFF2-40B4-BE49-F238E27FC236}">
                <a16:creationId xmlns:a16="http://schemas.microsoft.com/office/drawing/2014/main" id="{879FCD50-1D2B-3FE7-B764-C69D976CC72C}"/>
              </a:ext>
            </a:extLst>
          </p:cNvPr>
          <p:cNvSpPr>
            <a:spLocks noGrp="true"/>
          </p:cNvSpPr>
          <p:nvPr>
            <p:ph idx="1"/>
          </p:nvPr>
        </p:nvSpPr>
        <p:spPr>
          <a:xfrm>
            <a:off x="668412" y="1310939"/>
            <a:ext cx="7898523" cy="4525963"/>
          </a:xfrm>
        </p:spPr>
        <p:txBody>
          <a:bodyPr>
            <a:noAutofit/>
          </a:bodyPr>
          <a:lstStyle/>
          <a:p>
            <a:pPr marL="0" indent="0" algn="ctr">
              <a:buNone/>
            </a:pPr>
            <a:endParaRPr lang="pl-PL" sz="3200" b="true" dirty="false">
              <a:latin typeface="Calibri" panose="020F0502020204030204" pitchFamily="34" charset="0"/>
              <a:cs typeface="Calibri" panose="020F0502020204030204" pitchFamily="34" charset="0"/>
            </a:endParaRPr>
          </a:p>
          <a:p>
            <a:pPr marL="0" indent="0" algn="ctr">
              <a:buNone/>
            </a:pPr>
            <a:r>
              <a:rPr lang="pl-PL" sz="3200" b="true" dirty="false">
                <a:latin typeface="Calibri" panose="020F0502020204030204" pitchFamily="34" charset="0"/>
                <a:cs typeface="Calibri" panose="020F0502020204030204" pitchFamily="34" charset="0"/>
              </a:rPr>
              <a:t>Bc. Anna Machátová</a:t>
            </a:r>
          </a:p>
          <a:p>
            <a:pPr marL="0" indent="0" algn="ctr">
              <a:buNone/>
            </a:pPr>
            <a:r>
              <a:rPr lang="pl-PL" sz="2400" b="true" dirty="false">
                <a:latin typeface="Calibri" panose="020F0502020204030204" pitchFamily="34" charset="0"/>
                <a:cs typeface="Calibri" panose="020F0502020204030204" pitchFamily="34" charset="0"/>
              </a:rPr>
              <a:t>Metodička na podporu zřizování dětských skupin</a:t>
            </a:r>
          </a:p>
          <a:p>
            <a:pPr marL="0" indent="0" algn="ctr">
              <a:buNone/>
            </a:pPr>
            <a:r>
              <a:rPr lang="pl-PL" sz="2400" dirty="false">
                <a:latin typeface="Calibri" panose="020F0502020204030204" pitchFamily="34" charset="0"/>
                <a:cs typeface="Calibri" panose="020F0502020204030204" pitchFamily="34" charset="0"/>
              </a:rPr>
              <a:t>Tel. 778 427 892</a:t>
            </a:r>
          </a:p>
          <a:p>
            <a:pPr marL="0" indent="0" algn="ctr">
              <a:buNone/>
            </a:pPr>
            <a:r>
              <a:rPr lang="pl-PL" sz="2400" dirty="false">
                <a:latin typeface="Calibri" panose="020F0502020204030204" pitchFamily="34" charset="0"/>
                <a:cs typeface="Calibri" panose="020F0502020204030204" pitchFamily="34" charset="0"/>
              </a:rPr>
              <a:t>Mail: anna.machatova@mpsv.cz</a:t>
            </a:r>
          </a:p>
          <a:p>
            <a:pPr marL="0" indent="0">
              <a:buNone/>
            </a:pPr>
            <a:endParaRPr lang="cs-CZ" sz="2400" dirty="false"/>
          </a:p>
        </p:txBody>
      </p:sp>
    </p:spTree>
    <p:extLst>
      <p:ext uri="{BB962C8B-B14F-4D97-AF65-F5344CB8AC3E}">
        <p14:creationId xmlns:p14="http://schemas.microsoft.com/office/powerpoint/2010/main" val="2054663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Představení výzVY</a:t>
            </a:r>
            <a:endParaRPr lang="cs-CZ" dirty="false"/>
          </a:p>
        </p:txBody>
      </p:sp>
      <p:sp>
        <p:nvSpPr>
          <p:cNvPr id="3" name="Zástupný symbol pro obsah 2"/>
          <p:cNvSpPr>
            <a:spLocks noGrp="true"/>
          </p:cNvSpPr>
          <p:nvPr>
            <p:ph idx="1"/>
          </p:nvPr>
        </p:nvSpPr>
        <p:spPr>
          <a:xfrm>
            <a:off x="134634" y="1340768"/>
            <a:ext cx="8874732" cy="5103920"/>
          </a:xfrm>
        </p:spPr>
        <p:txBody>
          <a:bodyPr/>
          <a:lstStyle/>
          <a:p>
            <a:pPr marL="0" lvl="2" indent="0">
              <a:lnSpc>
                <a:spcPts val="2880"/>
              </a:lnSpc>
              <a:spcBef>
                <a:spcPts val="600"/>
              </a:spcBef>
              <a:spcAft>
                <a:spcPts val="600"/>
              </a:spcAft>
              <a:buSzPct val="100000"/>
              <a:buNone/>
            </a:pPr>
            <a:r>
              <a:rPr lang="cs-CZ" b="true" dirty="false">
                <a:solidFill>
                  <a:schemeClr val="accent1"/>
                </a:solidFill>
              </a:rPr>
              <a:t>Cílem výzvy není další financování nových dětských skupin provozovatelů, kterým se v minulosti nepodařilo dostát svým závazkům:</a:t>
            </a:r>
          </a:p>
          <a:p>
            <a:pPr marL="0" lvl="2" indent="0">
              <a:lnSpc>
                <a:spcPts val="2880"/>
              </a:lnSpc>
              <a:spcBef>
                <a:spcPts val="600"/>
              </a:spcBef>
              <a:spcAft>
                <a:spcPts val="600"/>
              </a:spcAft>
              <a:buSzPct val="100000"/>
              <a:buNone/>
            </a:pPr>
            <a:r>
              <a:rPr lang="cs-CZ" sz="2000" dirty="false">
                <a:effectLst/>
                <a:latin typeface="Arial" panose="020B0604020202020204" pitchFamily="34" charset="0"/>
                <a:ea typeface="Arial" panose="020B0604020202020204" pitchFamily="34" charset="0"/>
                <a:cs typeface="Times New Roman" panose="02020603050405020304" pitchFamily="18" charset="0"/>
              </a:rPr>
              <a:t>	</a:t>
            </a:r>
            <a:r>
              <a:rPr lang="cs-CZ" sz="2000" dirty="false">
                <a:solidFill>
                  <a:schemeClr val="accent6"/>
                </a:solidFill>
                <a:effectLst/>
                <a:latin typeface="Arial" panose="020B0604020202020204" pitchFamily="34" charset="0"/>
                <a:ea typeface="Arial" panose="020B0604020202020204" pitchFamily="34" charset="0"/>
                <a:cs typeface="Times New Roman" panose="02020603050405020304" pitchFamily="18" charset="0"/>
              </a:rPr>
              <a:t>neuhrazení všech závazků (nevrácení části dotace na výzvu dle § 14f 	rozpočtových pravidel)</a:t>
            </a:r>
          </a:p>
          <a:p>
            <a:pPr marL="0" lvl="2" indent="0">
              <a:lnSpc>
                <a:spcPts val="2880"/>
              </a:lnSpc>
              <a:spcBef>
                <a:spcPts val="600"/>
              </a:spcBef>
              <a:spcAft>
                <a:spcPts val="600"/>
              </a:spcAft>
              <a:buSzPct val="100000"/>
              <a:buNone/>
            </a:pPr>
            <a:r>
              <a:rPr lang="cs-CZ" sz="2000" dirty="false">
                <a:solidFill>
                  <a:schemeClr val="accent6"/>
                </a:solidFill>
                <a:effectLst/>
                <a:latin typeface="Arial" panose="020B0604020202020204" pitchFamily="34" charset="0"/>
                <a:ea typeface="Arial" panose="020B0604020202020204" pitchFamily="34" charset="0"/>
                <a:cs typeface="Times New Roman" panose="02020603050405020304" pitchFamily="18" charset="0"/>
              </a:rPr>
              <a:t>	ukončení projektu ze strany Řídicího orgánu OPZ/OPZ+ pro 	neposkytnutí součinnosti či nesplnění účelu dotace</a:t>
            </a:r>
            <a:r>
              <a:rPr lang="cs-CZ" sz="2000" dirty="false">
                <a:solidFill>
                  <a:schemeClr val="accent6"/>
                </a:solidFill>
                <a:latin typeface="Arial" panose="020B0604020202020204" pitchFamily="34" charset="0"/>
                <a:ea typeface="Arial" panose="020B0604020202020204" pitchFamily="34" charset="0"/>
                <a:cs typeface="Times New Roman" panose="02020603050405020304" pitchFamily="18" charset="0"/>
              </a:rPr>
              <a:t>.</a:t>
            </a:r>
          </a:p>
          <a:p>
            <a:pPr marL="0" lvl="2" indent="0">
              <a:lnSpc>
                <a:spcPts val="2880"/>
              </a:lnSpc>
              <a:spcBef>
                <a:spcPts val="600"/>
              </a:spcBef>
              <a:spcAft>
                <a:spcPts val="600"/>
              </a:spcAft>
              <a:buSzPct val="100000"/>
              <a:buNone/>
            </a:pPr>
            <a:r>
              <a:rPr lang="cs-CZ" dirty="false">
                <a:latin typeface="Arial" panose="020B0604020202020204" pitchFamily="34" charset="0"/>
                <a:ea typeface="Arial" panose="020B0604020202020204" pitchFamily="34" charset="0"/>
                <a:cs typeface="Times New Roman" panose="02020603050405020304" pitchFamily="18" charset="0"/>
              </a:rPr>
              <a:t>	předčasné ukončení jiného projektu OPZ/OPZ+ na základě 	odůvodněné žádosti příjemce se pro účely této výzvy </a:t>
            </a:r>
            <a:r>
              <a:rPr lang="cs-CZ" b="true" dirty="false">
                <a:latin typeface="Arial" panose="020B0604020202020204" pitchFamily="34" charset="0"/>
                <a:ea typeface="Arial" panose="020B0604020202020204" pitchFamily="34" charset="0"/>
                <a:cs typeface="Times New Roman" panose="02020603050405020304" pitchFamily="18" charset="0"/>
              </a:rPr>
              <a:t>nepovažuje</a:t>
            </a:r>
            <a:r>
              <a:rPr lang="cs-CZ" dirty="false">
                <a:latin typeface="Arial" panose="020B0604020202020204" pitchFamily="34" charset="0"/>
                <a:ea typeface="Arial" panose="020B0604020202020204" pitchFamily="34" charset="0"/>
                <a:cs typeface="Times New Roman" panose="02020603050405020304" pitchFamily="18" charset="0"/>
              </a:rPr>
              <a:t> za 	nesplnění závazků</a:t>
            </a:r>
          </a:p>
          <a:p>
            <a:pPr marL="0" lvl="2" indent="0">
              <a:lnSpc>
                <a:spcPts val="2880"/>
              </a:lnSpc>
              <a:spcBef>
                <a:spcPts val="600"/>
              </a:spcBef>
              <a:spcAft>
                <a:spcPts val="600"/>
              </a:spcAft>
              <a:buSzPct val="100000"/>
              <a:buNone/>
            </a:pPr>
            <a:r>
              <a:rPr lang="cs-CZ" dirty="false">
                <a:latin typeface="Arial" panose="020B0604020202020204" pitchFamily="34" charset="0"/>
                <a:ea typeface="Arial" panose="020B0604020202020204" pitchFamily="34" charset="0"/>
                <a:cs typeface="Times New Roman" panose="02020603050405020304" pitchFamily="18" charset="0"/>
              </a:rPr>
              <a:t>	upozorňujeme na možné odlišné podmínky v budoucích	výzvách 	OPZ+ (možná neoprávněnost žadatele, který předčasně ukončí 	projekt v této výzvě)</a:t>
            </a:r>
            <a:endParaRPr lang="cs-CZ" sz="2000" dirty="false">
              <a:latin typeface="Arial" panose="020B0604020202020204" pitchFamily="34" charset="0"/>
              <a:cs typeface="Times New Roman" panose="02020603050405020304" pitchFamily="18" charset="0"/>
            </a:endParaRPr>
          </a:p>
          <a:p>
            <a:pPr lvl="0" algn="just">
              <a:lnSpc>
                <a:spcPct val="107000"/>
              </a:lnSpc>
              <a:spcAft>
                <a:spcPts val="800"/>
              </a:spcAft>
              <a:buFontTx/>
              <a:buChar char="-"/>
            </a:pPr>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14" name="Grafický objekt 13" descr="Zaškrtnutí v odznáčku 1 se souvislou výplní">
            <a:extLst>
              <a:ext uri="{FF2B5EF4-FFF2-40B4-BE49-F238E27FC236}">
                <a16:creationId xmlns:a16="http://schemas.microsoft.com/office/drawing/2014/main" id="{6597C655-1754-E92E-7F15-DE58E3E2E649}"/>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9558" y="4221088"/>
            <a:ext cx="648072" cy="648072"/>
          </a:xfrm>
          <a:prstGeom prst="rect">
            <a:avLst/>
          </a:prstGeom>
        </p:spPr>
      </p:pic>
      <p:pic>
        <p:nvPicPr>
          <p:cNvPr id="16" name="Grafický objekt 15" descr="Odznak, křížek se souvislou výplní">
            <a:extLst>
              <a:ext uri="{FF2B5EF4-FFF2-40B4-BE49-F238E27FC236}">
                <a16:creationId xmlns:a16="http://schemas.microsoft.com/office/drawing/2014/main" id="{8F58FC13-79EE-6798-594F-261FD019E2C4}"/>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1403" y="2289042"/>
            <a:ext cx="696652" cy="696652"/>
          </a:xfrm>
          <a:prstGeom prst="rect">
            <a:avLst/>
          </a:prstGeom>
        </p:spPr>
      </p:pic>
      <p:pic>
        <p:nvPicPr>
          <p:cNvPr id="17" name="Grafický objekt 16" descr="Odznak, křížek se souvislou výplní">
            <a:extLst>
              <a:ext uri="{FF2B5EF4-FFF2-40B4-BE49-F238E27FC236}">
                <a16:creationId xmlns:a16="http://schemas.microsoft.com/office/drawing/2014/main" id="{75C631A3-4648-BD19-285A-5538821CF5B8}"/>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5268" y="3116078"/>
            <a:ext cx="696652" cy="696652"/>
          </a:xfrm>
          <a:prstGeom prst="rect">
            <a:avLst/>
          </a:prstGeom>
        </p:spPr>
      </p:pic>
      <p:pic>
        <p:nvPicPr>
          <p:cNvPr id="19" name="Grafický objekt 18" descr="Vykřičník se souvislou výplní">
            <a:extLst>
              <a:ext uri="{FF2B5EF4-FFF2-40B4-BE49-F238E27FC236}">
                <a16:creationId xmlns:a16="http://schemas.microsoft.com/office/drawing/2014/main" id="{4B4E64DE-9765-205D-1859-0618A96C4F0B}"/>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1566" y="5517232"/>
            <a:ext cx="576064" cy="576064"/>
          </a:xfrm>
          <a:prstGeom prst="rect">
            <a:avLst/>
          </a:prstGeom>
        </p:spPr>
      </p:pic>
    </p:spTree>
    <p:extLst>
      <p:ext uri="{BB962C8B-B14F-4D97-AF65-F5344CB8AC3E}">
        <p14:creationId xmlns:p14="http://schemas.microsoft.com/office/powerpoint/2010/main" val="3645917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4BEC7D-5AA2-BC35-1E51-D16A370E47D6}"/>
              </a:ext>
            </a:extLst>
          </p:cNvPr>
          <p:cNvSpPr>
            <a:spLocks noGrp="true"/>
          </p:cNvSpPr>
          <p:nvPr>
            <p:ph type="title"/>
          </p:nvPr>
        </p:nvSpPr>
        <p:spPr/>
        <p:txBody>
          <a:bodyPr/>
          <a:lstStyle/>
          <a:p>
            <a:r>
              <a:rPr lang="cs-CZ" dirty="false"/>
              <a:t>Představení výzvy</a:t>
            </a:r>
          </a:p>
        </p:txBody>
      </p:sp>
      <p:sp>
        <p:nvSpPr>
          <p:cNvPr id="3" name="Zástupný obsah 2">
            <a:extLst>
              <a:ext uri="{FF2B5EF4-FFF2-40B4-BE49-F238E27FC236}">
                <a16:creationId xmlns:a16="http://schemas.microsoft.com/office/drawing/2014/main" id="{EB37D569-0A57-2FE7-5CAA-7E027A012CB1}"/>
              </a:ext>
            </a:extLst>
          </p:cNvPr>
          <p:cNvSpPr>
            <a:spLocks noGrp="true"/>
          </p:cNvSpPr>
          <p:nvPr>
            <p:ph idx="1"/>
          </p:nvPr>
        </p:nvSpPr>
        <p:spPr/>
        <p:txBody>
          <a:bodyPr/>
          <a:lstStyle/>
          <a:p>
            <a:pPr marL="0" indent="0">
              <a:buNone/>
            </a:pPr>
            <a:r>
              <a:rPr lang="cs-CZ" b="true" dirty="false"/>
              <a:t>Míra spolufinancování</a:t>
            </a:r>
          </a:p>
          <a:p>
            <a:pPr marL="0" indent="0">
              <a:lnSpc>
                <a:spcPct val="100000"/>
              </a:lnSpc>
              <a:buNone/>
            </a:pPr>
            <a:r>
              <a:rPr lang="cs-CZ" sz="1600" dirty="false"/>
              <a:t>OSS a PO OSS – 0%</a:t>
            </a:r>
          </a:p>
          <a:p>
            <a:pPr marL="0" indent="0">
              <a:lnSpc>
                <a:spcPct val="100000"/>
              </a:lnSpc>
              <a:buNone/>
            </a:pPr>
            <a:r>
              <a:rPr lang="cs-CZ" sz="1600" dirty="false"/>
              <a:t>Kraje a jejich organizace – 15%</a:t>
            </a:r>
          </a:p>
          <a:p>
            <a:pPr marL="0" indent="0">
              <a:lnSpc>
                <a:spcPct val="100000"/>
              </a:lnSpc>
              <a:buNone/>
            </a:pPr>
            <a:r>
              <a:rPr lang="pl-PL" sz="1600" dirty="false"/>
              <a:t>Obce, svazky obcí nad 3000 obyvatel a jejich organizace – 15%</a:t>
            </a:r>
          </a:p>
          <a:p>
            <a:pPr marL="0" indent="0">
              <a:lnSpc>
                <a:spcPct val="100000"/>
              </a:lnSpc>
              <a:buNone/>
            </a:pPr>
            <a:r>
              <a:rPr lang="cs-CZ" sz="1600" dirty="false"/>
              <a:t>Obce, svazky obcí do 3000 obyvatel včetně a jejich organizace – 10%</a:t>
            </a:r>
          </a:p>
          <a:p>
            <a:pPr marL="0" indent="0">
              <a:lnSpc>
                <a:spcPct val="100000"/>
              </a:lnSpc>
              <a:buNone/>
            </a:pPr>
            <a:r>
              <a:rPr lang="cs-CZ" sz="1600" dirty="false"/>
              <a:t>Hl. město Praha, jeho městské části a příspěvkové organizace – 23,265%</a:t>
            </a:r>
          </a:p>
          <a:p>
            <a:pPr marL="0" indent="0">
              <a:lnSpc>
                <a:spcPct val="100000"/>
              </a:lnSpc>
              <a:buNone/>
            </a:pPr>
            <a:r>
              <a:rPr lang="cs-CZ" sz="1600" b="false" i="false" u="none" strike="noStrike" baseline="0" dirty="false">
                <a:solidFill>
                  <a:schemeClr val="accent1"/>
                </a:solidFill>
                <a:latin typeface="Arial" panose="020B0604020202020204" pitchFamily="34" charset="0"/>
              </a:rPr>
              <a:t>Právnické osoby vykonávající činnost škol a školských zařízení – 5%</a:t>
            </a:r>
          </a:p>
          <a:p>
            <a:pPr marL="0" indent="0">
              <a:lnSpc>
                <a:spcPct val="100000"/>
              </a:lnSpc>
              <a:buNone/>
            </a:pPr>
            <a:r>
              <a:rPr lang="cs-CZ" sz="1600" b="false" i="false" u="none" strike="noStrike" baseline="0" dirty="false">
                <a:solidFill>
                  <a:schemeClr val="accent1"/>
                </a:solidFill>
                <a:latin typeface="Arial" panose="020B0604020202020204" pitchFamily="34" charset="0"/>
              </a:rPr>
              <a:t>Veřejné vysoké školy – 10%</a:t>
            </a:r>
          </a:p>
          <a:p>
            <a:pPr marL="0" indent="0">
              <a:lnSpc>
                <a:spcPct val="100000"/>
              </a:lnSpc>
              <a:buNone/>
            </a:pPr>
            <a:r>
              <a:rPr lang="cs-CZ" sz="1600" dirty="false">
                <a:solidFill>
                  <a:schemeClr val="accent1"/>
                </a:solidFill>
                <a:latin typeface="Arial" panose="020B0604020202020204" pitchFamily="34" charset="0"/>
              </a:rPr>
              <a:t>NNO (spolky, nadace, církve, svazy, asociace) - </a:t>
            </a:r>
            <a:r>
              <a:rPr lang="cs-CZ" sz="1600" b="false" i="false" u="none" strike="noStrike" baseline="0" dirty="false">
                <a:solidFill>
                  <a:schemeClr val="accent1"/>
                </a:solidFill>
                <a:latin typeface="Arial" panose="020B0604020202020204" pitchFamily="34" charset="0"/>
              </a:rPr>
              <a:t>5%</a:t>
            </a:r>
          </a:p>
          <a:p>
            <a:pPr marL="0" indent="0">
              <a:lnSpc>
                <a:spcPct val="100000"/>
              </a:lnSpc>
              <a:buNone/>
            </a:pPr>
            <a:r>
              <a:rPr lang="cs-CZ" sz="1600" b="false" i="false" u="none" strike="noStrike" baseline="0" dirty="false">
                <a:solidFill>
                  <a:schemeClr val="accent1"/>
                </a:solidFill>
                <a:latin typeface="Arial" panose="020B0604020202020204" pitchFamily="34" charset="0"/>
              </a:rPr>
              <a:t>Ostatní subjekty neobsažené ve výše uvedených kategoriích – 23,265%</a:t>
            </a:r>
          </a:p>
          <a:p>
            <a:pPr marL="0" indent="0">
              <a:buNone/>
            </a:pPr>
            <a:endParaRPr lang="cs-CZ" sz="1600" b="false" i="false" u="none" strike="noStrike" baseline="0" dirty="false">
              <a:solidFill>
                <a:schemeClr val="accent1"/>
              </a:solidFill>
              <a:latin typeface="Arial" panose="020B0604020202020204" pitchFamily="34" charset="0"/>
            </a:endParaRPr>
          </a:p>
          <a:p>
            <a:pPr marL="0" indent="0">
              <a:buNone/>
            </a:pPr>
            <a:r>
              <a:rPr lang="cs-CZ" sz="1600" b="false" i="false" u="none" strike="noStrike" baseline="0" dirty="false">
                <a:solidFill>
                  <a:schemeClr val="accent1"/>
                </a:solidFill>
                <a:latin typeface="Arial" panose="020B0604020202020204" pitchFamily="34" charset="0"/>
              </a:rPr>
              <a:t>	</a:t>
            </a:r>
          </a:p>
          <a:p>
            <a:pPr marL="0" indent="0">
              <a:buNone/>
            </a:pPr>
            <a:endParaRPr lang="cs-CZ" dirty="false"/>
          </a:p>
          <a:p>
            <a:pPr marL="0" indent="0">
              <a:buNone/>
            </a:pPr>
            <a:endParaRPr lang="cs-CZ" dirty="false"/>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2D8A1964-3EE7-B506-EB7F-78EB7BE41202}"/>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1515990319"/>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purl.org/dc/elements/1.1/"/>
    <ds:schemaRef ds:uri="http://schemas.microsoft.com/office/2006/documentManagement/types"/>
    <ds:schemaRef ds:uri="http://schemas.openxmlformats.org/package/2006/metadata/core-properties"/>
    <ds:schemaRef ds:uri="dfed548f-0517-4d39-90e3-3947398480c0"/>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5776</properties:Words>
  <properties:PresentationFormat>Předvádění na obrazovce (4:3)</properties:PresentationFormat>
  <properties:Paragraphs>638</properties:Paragraphs>
  <properties:Slides>79</properties:Slides>
  <properties:Notes>38</properties:Notes>
  <properties:TotalTime>10559</properties:TotalTime>
  <properties:HiddenSlides>0</properties:HiddenSlides>
  <properties:MMClips>0</properties:MMClips>
  <properties:ScaleCrop>false</properties:ScaleCrop>
  <properties:HeadingPairs>
    <vt:vector baseType="variant" size="6">
      <vt:variant>
        <vt:lpstr>Použitá písma</vt:lpstr>
      </vt:variant>
      <vt:variant>
        <vt:i4>13</vt:i4>
      </vt:variant>
      <vt:variant>
        <vt:lpstr>Motiv</vt:lpstr>
      </vt:variant>
      <vt:variant>
        <vt:i4>2</vt:i4>
      </vt:variant>
      <vt:variant>
        <vt:lpstr>Nadpisy snímků</vt:lpstr>
      </vt:variant>
      <vt:variant>
        <vt:i4>79</vt:i4>
      </vt:variant>
    </vt:vector>
  </properties:HeadingPairs>
  <properties:TitlesOfParts>
    <vt:vector baseType="lpstr" size="94">
      <vt:lpstr>Arial</vt:lpstr>
      <vt:lpstr>Arial Nova</vt:lpstr>
      <vt:lpstr>Calibri</vt:lpstr>
      <vt:lpstr>Calibri Light</vt:lpstr>
      <vt:lpstr>CIDFont+F1</vt:lpstr>
      <vt:lpstr>CIDFont+F2</vt:lpstr>
      <vt:lpstr>Courier New</vt:lpstr>
      <vt:lpstr>Roboto Slab</vt:lpstr>
      <vt:lpstr>Symbol</vt:lpstr>
      <vt:lpstr>Times New Roman</vt:lpstr>
      <vt:lpstr>Trebuchet MS</vt:lpstr>
      <vt:lpstr>Wingdings</vt:lpstr>
      <vt:lpstr>Wingdings 3</vt:lpstr>
      <vt:lpstr>prezentace</vt:lpstr>
      <vt:lpstr>Motiv systému Office</vt:lpstr>
      <vt:lpstr>Seminář pro žadatele  výzva č. 03_25_80  </vt:lpstr>
      <vt:lpstr>Program semináře</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Představení výzVY</vt:lpstr>
      <vt:lpstr>Hodnocení a výběr projektů</vt:lpstr>
      <vt:lpstr>Proces hodnocení a výběru projektů</vt:lpstr>
      <vt:lpstr>Prezentace aplikace PowerPoint</vt:lpstr>
      <vt:lpstr>Proces hodnocení a výběru projektů</vt:lpstr>
      <vt:lpstr>Proces hodnocení a výběru projektů</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Jednotky a jednotkové náklady</vt:lpstr>
      <vt:lpstr>Parametry dětských skupin podpořených   z opz+   </vt:lpstr>
      <vt:lpstr>Vymezení služby péče o dítě</vt:lpstr>
      <vt:lpstr>Vymezení služby péče o dítě – omezení týkající se rodičů</vt:lpstr>
      <vt:lpstr>Vymezení služby péče o dítě – omezení týkající se rodičů</vt:lpstr>
      <vt:lpstr>Vymezení služby péče o dítě – omezení týkající se rodičů</vt:lpstr>
      <vt:lpstr>Pečující osoby</vt:lpstr>
      <vt:lpstr>Pečující osoby</vt:lpstr>
      <vt:lpstr>Zastropování poplatků od rodičů</vt:lpstr>
      <vt:lpstr>smlouva o poskytování služby péče o dítě v dětské skupině</vt:lpstr>
      <vt:lpstr>Finanční řízení projektů</vt:lpstr>
      <vt:lpstr>princip jednotkových cen a  Účetnictví projektu </vt:lpstr>
      <vt:lpstr>dvojí financování</vt:lpstr>
      <vt:lpstr>příjmy</vt:lpstr>
      <vt:lpstr>Zálohové financování (ex ante)</vt:lpstr>
      <vt:lpstr>Zálohové financování (ex ante)</vt:lpstr>
      <vt:lpstr>Zálohové financování (ex ante)</vt:lpstr>
      <vt:lpstr>Ex post financování (OSS a jejich SPO)</vt:lpstr>
      <vt:lpstr>Kalkulačka k žádosti o podporu</vt:lpstr>
      <vt:lpstr>Kalkulačka k žádosti o podporu</vt:lpstr>
      <vt:lpstr>Dokumenty</vt:lpstr>
      <vt:lpstr>pravidla pro žadatele / příjemce</vt:lpstr>
      <vt:lpstr>ESF+ Fórum</vt:lpstr>
      <vt:lpstr>kontakty</vt:lpstr>
      <vt:lpstr>Informační systém konečného příjemce</vt:lpstr>
      <vt:lpstr>Postup při podávání žádosti</vt:lpstr>
      <vt:lpstr>Postup při podávání žádosti</vt:lpstr>
      <vt:lpstr>POSTUP PŘI PODÁVÁNÍ ŽÁDOSTI</vt:lpstr>
      <vt:lpstr>POSTUP PŘI PODÁVÁNÍ ŽÁDOSTI</vt:lpstr>
      <vt:lpstr>Postup při podávání žádosti</vt:lpstr>
      <vt:lpstr>Postup při podávání žádosti</vt:lpstr>
      <vt:lpstr>Elektronický podpis</vt:lpstr>
      <vt:lpstr>Elektronický podpis</vt:lpstr>
      <vt:lpstr>Plná moc</vt:lpstr>
      <vt:lpstr>Plná moc – nejčastější chyby</vt:lpstr>
      <vt:lpstr>Monitorovací Indikátory v žádosti o podporu</vt:lpstr>
      <vt:lpstr>Podpora uživatelů ISKP21+</vt:lpstr>
      <vt:lpstr>Online seminář pro žadatele Dětské skupiny  – zákon, zápis do evidence 7. 5. 2025</vt:lpstr>
      <vt:lpstr>Co je dětská skupina</vt:lpstr>
      <vt:lpstr>Počet dětských skupin k 30. 4. 2025</vt:lpstr>
      <vt:lpstr>Hlavní výhody dětských skupin pro rodiče</vt:lpstr>
      <vt:lpstr>Hlavní výhody dětských skupin v obcích</vt:lpstr>
      <vt:lpstr>Zákon o poskytování služby péče o dítě v DS</vt:lpstr>
      <vt:lpstr>Související právní předpisy </vt:lpstr>
      <vt:lpstr>Podpora ze strany MPSV a ÚP ČR </vt:lpstr>
      <vt:lpstr>Žádost o udělení oprávnění – evidence poskytovatelů</vt:lpstr>
      <vt:lpstr>Přílohy žádosti o udělení oprávnění</vt:lpstr>
      <vt:lpstr>Přílohy žádosti o udělení oprávnění</vt:lpstr>
      <vt:lpstr>Průvodce možnostmi financování dětských skupin</vt:lpstr>
      <vt:lpstr>Webové stránky MPSV</vt:lpstr>
      <vt:lpstr>Kontakty</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2025-05-12T13:33:24Z</dcterms:modified>
  <cp:revision>398</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