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  <p:sldMasterId id="2147483684" r:id="rId5"/>
  </p:sldMasterIdLst>
  <p:notesMasterIdLst>
    <p:notesMasterId r:id="rId95"/>
  </p:notesMasterIdLst>
  <p:sldIdLst>
    <p:sldId id="256" r:id="rId6"/>
    <p:sldId id="354" r:id="rId7"/>
    <p:sldId id="1275" r:id="rId8"/>
    <p:sldId id="1276" r:id="rId9"/>
    <p:sldId id="1277" r:id="rId10"/>
    <p:sldId id="1278" r:id="rId11"/>
    <p:sldId id="634" r:id="rId12"/>
    <p:sldId id="1279" r:id="rId13"/>
    <p:sldId id="1280" r:id="rId14"/>
    <p:sldId id="630" r:id="rId15"/>
    <p:sldId id="620" r:id="rId16"/>
    <p:sldId id="637" r:id="rId17"/>
    <p:sldId id="638" r:id="rId18"/>
    <p:sldId id="633" r:id="rId19"/>
    <p:sldId id="639" r:id="rId20"/>
    <p:sldId id="636" r:id="rId21"/>
    <p:sldId id="486" r:id="rId22"/>
    <p:sldId id="488" r:id="rId23"/>
    <p:sldId id="559" r:id="rId24"/>
    <p:sldId id="469" r:id="rId25"/>
    <p:sldId id="470" r:id="rId26"/>
    <p:sldId id="471" r:id="rId27"/>
    <p:sldId id="472" r:id="rId28"/>
    <p:sldId id="560" r:id="rId29"/>
    <p:sldId id="565" r:id="rId30"/>
    <p:sldId id="611" r:id="rId31"/>
    <p:sldId id="1245" r:id="rId32"/>
    <p:sldId id="1256" r:id="rId33"/>
    <p:sldId id="1257" r:id="rId34"/>
    <p:sldId id="1246" r:id="rId35"/>
    <p:sldId id="1247" r:id="rId36"/>
    <p:sldId id="605" r:id="rId37"/>
    <p:sldId id="561" r:id="rId38"/>
    <p:sldId id="566" r:id="rId39"/>
    <p:sldId id="612" r:id="rId40"/>
    <p:sldId id="563" r:id="rId41"/>
    <p:sldId id="619" r:id="rId42"/>
    <p:sldId id="610" r:id="rId43"/>
    <p:sldId id="614" r:id="rId44"/>
    <p:sldId id="616" r:id="rId45"/>
    <p:sldId id="615" r:id="rId46"/>
    <p:sldId id="617" r:id="rId47"/>
    <p:sldId id="599" r:id="rId48"/>
    <p:sldId id="604" r:id="rId49"/>
    <p:sldId id="603" r:id="rId50"/>
    <p:sldId id="618" r:id="rId51"/>
    <p:sldId id="613" r:id="rId52"/>
    <p:sldId id="606" r:id="rId53"/>
    <p:sldId id="367" r:id="rId54"/>
    <p:sldId id="547" r:id="rId55"/>
    <p:sldId id="1268" r:id="rId56"/>
    <p:sldId id="567" r:id="rId57"/>
    <p:sldId id="1248" r:id="rId58"/>
    <p:sldId id="1249" r:id="rId59"/>
    <p:sldId id="490" r:id="rId60"/>
    <p:sldId id="491" r:id="rId61"/>
    <p:sldId id="493" r:id="rId62"/>
    <p:sldId id="494" r:id="rId63"/>
    <p:sldId id="602" r:id="rId64"/>
    <p:sldId id="568" r:id="rId65"/>
    <p:sldId id="607" r:id="rId66"/>
    <p:sldId id="609" r:id="rId67"/>
    <p:sldId id="569" r:id="rId68"/>
    <p:sldId id="570" r:id="rId69"/>
    <p:sldId id="571" r:id="rId70"/>
    <p:sldId id="572" r:id="rId71"/>
    <p:sldId id="573" r:id="rId72"/>
    <p:sldId id="465" r:id="rId73"/>
    <p:sldId id="403" r:id="rId74"/>
    <p:sldId id="574" r:id="rId75"/>
    <p:sldId id="575" r:id="rId76"/>
    <p:sldId id="576" r:id="rId77"/>
    <p:sldId id="577" r:id="rId78"/>
    <p:sldId id="578" r:id="rId79"/>
    <p:sldId id="579" r:id="rId80"/>
    <p:sldId id="580" r:id="rId81"/>
    <p:sldId id="581" r:id="rId82"/>
    <p:sldId id="404" r:id="rId83"/>
    <p:sldId id="583" r:id="rId84"/>
    <p:sldId id="590" r:id="rId85"/>
    <p:sldId id="593" r:id="rId86"/>
    <p:sldId id="596" r:id="rId87"/>
    <p:sldId id="548" r:id="rId88"/>
    <p:sldId id="601" r:id="rId89"/>
    <p:sldId id="483" r:id="rId90"/>
    <p:sldId id="1258" r:id="rId91"/>
    <p:sldId id="1259" r:id="rId92"/>
    <p:sldId id="1260" r:id="rId93"/>
    <p:sldId id="348" r:id="rId94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A1659E42-7D9C-4214-B4B0-84ED592C274A}" name="Výchozí oddíl">
          <p14:sldIdLst>
            <p14:sldId id="256"/>
            <p14:sldId id="354"/>
          </p14:sldIdLst>
        </p14:section>
        <p14:section id="{0B8ADF58-0F4B-4171-8406-E61EAF02EFE8}" name="Oddíl bez názvu">
          <p14:sldIdLst>
            <p14:sldId id="1275"/>
            <p14:sldId id="1276"/>
            <p14:sldId id="1277"/>
            <p14:sldId id="1278"/>
            <p14:sldId id="634"/>
            <p14:sldId id="1279"/>
            <p14:sldId id="1280"/>
            <p14:sldId id="630"/>
            <p14:sldId id="620"/>
            <p14:sldId id="637"/>
            <p14:sldId id="638"/>
            <p14:sldId id="633"/>
            <p14:sldId id="639"/>
            <p14:sldId id="636"/>
          </p14:sldIdLst>
        </p14:section>
        <p14:section id="{C119CF45-CF92-474E-B50C-71C1F8FDE5B1}" name="Oddíl bez názvu">
          <p14:sldIdLst>
            <p14:sldId id="486"/>
            <p14:sldId id="488"/>
            <p14:sldId id="559"/>
            <p14:sldId id="469"/>
            <p14:sldId id="470"/>
            <p14:sldId id="471"/>
            <p14:sldId id="472"/>
            <p14:sldId id="560"/>
            <p14:sldId id="565"/>
            <p14:sldId id="611"/>
            <p14:sldId id="1245"/>
            <p14:sldId id="1256"/>
            <p14:sldId id="1257"/>
            <p14:sldId id="1246"/>
            <p14:sldId id="1247"/>
            <p14:sldId id="605"/>
            <p14:sldId id="561"/>
            <p14:sldId id="566"/>
            <p14:sldId id="612"/>
            <p14:sldId id="563"/>
            <p14:sldId id="619"/>
            <p14:sldId id="610"/>
            <p14:sldId id="614"/>
            <p14:sldId id="616"/>
            <p14:sldId id="615"/>
            <p14:sldId id="617"/>
            <p14:sldId id="599"/>
            <p14:sldId id="604"/>
            <p14:sldId id="603"/>
            <p14:sldId id="618"/>
            <p14:sldId id="613"/>
            <p14:sldId id="606"/>
          </p14:sldIdLst>
        </p14:section>
        <p14:section id="{2C2D262B-4C88-4AD4-8281-9943DCBC8A67}" name="Oddíl bez názvu">
          <p14:sldIdLst>
            <p14:sldId id="367"/>
            <p14:sldId id="547"/>
            <p14:sldId id="1268"/>
            <p14:sldId id="567"/>
            <p14:sldId id="1248"/>
            <p14:sldId id="1249"/>
            <p14:sldId id="490"/>
            <p14:sldId id="491"/>
            <p14:sldId id="493"/>
            <p14:sldId id="494"/>
            <p14:sldId id="602"/>
            <p14:sldId id="568"/>
            <p14:sldId id="607"/>
            <p14:sldId id="609"/>
            <p14:sldId id="569"/>
            <p14:sldId id="570"/>
            <p14:sldId id="571"/>
            <p14:sldId id="572"/>
            <p14:sldId id="573"/>
            <p14:sldId id="465"/>
            <p14:sldId id="40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404"/>
            <p14:sldId id="583"/>
            <p14:sldId id="590"/>
            <p14:sldId id="593"/>
            <p14:sldId id="596"/>
            <p14:sldId id="548"/>
            <p14:sldId id="601"/>
            <p14:sldId id="483"/>
            <p14:sldId id="1258"/>
            <p14:sldId id="1259"/>
            <p14:sldId id="1260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Sogelová Adéla Ing. (MPSV)" initials="SAI(" lastIdx="2" clrIdx="0">
    <p:extLst>
      <p:ext uri="{19B8F6BF-5375-455C-9EA6-DF929625EA0E}">
        <p15:presenceInfo xmlns:p15="http://schemas.microsoft.com/office/powerpoint/2012/main" providerId="AD" userId="S::adela.sogelova@mpsv.cz::0cc913ad-974d-4e89-99f8-0442c936bd61"/>
      </p:ext>
    </p:extLst>
  </p:cmAuthor>
  <p:cmAuthor id="2" name="Bořecká Lenka Mgr. (MPSV)" initials="BLM(" lastIdx="1" clrIdx="1">
    <p:extLst>
      <p:ext uri="{19B8F6BF-5375-455C-9EA6-DF929625EA0E}">
        <p15:presenceInfo xmlns:p15="http://schemas.microsoft.com/office/powerpoint/2012/main" providerId="AD" userId="S::lenka.borecka@mpsv.cz::3d3d03b6-7331-4d2b-a6cb-ed2575c5b078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29258" autoAdjust="false"/>
    <p:restoredTop sz="60256" autoAdjust="false"/>
  </p:normalViewPr>
  <p:slideViewPr>
    <p:cSldViewPr showGuides="true">
      <p:cViewPr varScale="true">
        <p:scale>
          <a:sx n="66" d="100"/>
          <a:sy n="66" d="100"/>
        </p:scale>
        <p:origin x="2502" y="78"/>
      </p:cViewPr>
      <p:guideLst>
        <p:guide orient="horz" pos="913"/>
        <p:guide orient="horz" pos="3884"/>
        <p:guide pos="542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1.xml" Type="http://schemas.openxmlformats.org/officeDocument/2006/relationships/slide" Id="rId26"/>
    <Relationship Target="slides/slide16.xml" Type="http://schemas.openxmlformats.org/officeDocument/2006/relationships/slide" Id="rId21"/>
    <Relationship Target="slides/slide37.xml" Type="http://schemas.openxmlformats.org/officeDocument/2006/relationships/slide" Id="rId42"/>
    <Relationship Target="slides/slide42.xml" Type="http://schemas.openxmlformats.org/officeDocument/2006/relationships/slide" Id="rId47"/>
    <Relationship Target="slides/slide58.xml" Type="http://schemas.openxmlformats.org/officeDocument/2006/relationships/slide" Id="rId63"/>
    <Relationship Target="slides/slide63.xml" Type="http://schemas.openxmlformats.org/officeDocument/2006/relationships/slide" Id="rId68"/>
    <Relationship Target="slides/slide79.xml" Type="http://schemas.openxmlformats.org/officeDocument/2006/relationships/slide" Id="rId84"/>
    <Relationship Target="slides/slide84.xml" Type="http://schemas.openxmlformats.org/officeDocument/2006/relationships/slide" Id="rId89"/>
    <Relationship Target="slides/slide11.xml" Type="http://schemas.openxmlformats.org/officeDocument/2006/relationships/slide" Id="rId16"/>
    <Relationship Target="slides/slide6.xml" Type="http://schemas.openxmlformats.org/officeDocument/2006/relationships/slide" Id="rId11"/>
    <Relationship Target="slides/slide27.xml" Type="http://schemas.openxmlformats.org/officeDocument/2006/relationships/slide" Id="rId32"/>
    <Relationship Target="slides/slide32.xml" Type="http://schemas.openxmlformats.org/officeDocument/2006/relationships/slide" Id="rId37"/>
    <Relationship Target="slides/slide48.xml" Type="http://schemas.openxmlformats.org/officeDocument/2006/relationships/slide" Id="rId53"/>
    <Relationship Target="slides/slide53.xml" Type="http://schemas.openxmlformats.org/officeDocument/2006/relationships/slide" Id="rId58"/>
    <Relationship Target="slides/slide69.xml" Type="http://schemas.openxmlformats.org/officeDocument/2006/relationships/slide" Id="rId74"/>
    <Relationship Target="slides/slide74.xml" Type="http://schemas.openxmlformats.org/officeDocument/2006/relationships/slide" Id="rId79"/>
    <Relationship Target="slideMasters/slideMaster2.xml" Type="http://schemas.openxmlformats.org/officeDocument/2006/relationships/slideMaster" Id="rId5"/>
    <Relationship Target="slides/slide85.xml" Type="http://schemas.openxmlformats.org/officeDocument/2006/relationships/slide" Id="rId90"/>
    <Relationship Target="notesMasters/notesMaster1.xml" Type="http://schemas.openxmlformats.org/officeDocument/2006/relationships/notesMaster" Id="rId95"/>
    <Relationship Target="slides/slide17.xml" Type="http://schemas.openxmlformats.org/officeDocument/2006/relationships/slide" Id="rId22"/>
    <Relationship Target="slides/slide22.xml" Type="http://schemas.openxmlformats.org/officeDocument/2006/relationships/slide" Id="rId27"/>
    <Relationship Target="slides/slide38.xml" Type="http://schemas.openxmlformats.org/officeDocument/2006/relationships/slide" Id="rId43"/>
    <Relationship Target="slides/slide43.xml" Type="http://schemas.openxmlformats.org/officeDocument/2006/relationships/slide" Id="rId48"/>
    <Relationship Target="slides/slide59.xml" Type="http://schemas.openxmlformats.org/officeDocument/2006/relationships/slide" Id="rId64"/>
    <Relationship Target="slides/slide64.xml" Type="http://schemas.openxmlformats.org/officeDocument/2006/relationships/slide" Id="rId69"/>
    <Relationship Target="slides/slide75.xml" Type="http://schemas.openxmlformats.org/officeDocument/2006/relationships/slide" Id="rId80"/>
    <Relationship Target="slides/slide80.xml" Type="http://schemas.openxmlformats.org/officeDocument/2006/relationships/slide" Id="rId85"/>
    <Relationship Target="../customXml/item3.xml" Type="http://schemas.openxmlformats.org/officeDocument/2006/relationships/customXml" Id="rId3"/>
    <Relationship Target="slides/slide7.xml" Type="http://schemas.openxmlformats.org/officeDocument/2006/relationships/slide" Id="rId12"/>
    <Relationship Target="slides/slide12.xml" Type="http://schemas.openxmlformats.org/officeDocument/2006/relationships/slide" Id="rId17"/>
    <Relationship Target="slides/slide20.xml" Type="http://schemas.openxmlformats.org/officeDocument/2006/relationships/slide" Id="rId25"/>
    <Relationship Target="slides/slide28.xml" Type="http://schemas.openxmlformats.org/officeDocument/2006/relationships/slide" Id="rId33"/>
    <Relationship Target="slides/slide33.xml" Type="http://schemas.openxmlformats.org/officeDocument/2006/relationships/slide" Id="rId38"/>
    <Relationship Target="slides/slide41.xml" Type="http://schemas.openxmlformats.org/officeDocument/2006/relationships/slide" Id="rId46"/>
    <Relationship Target="slides/slide54.xml" Type="http://schemas.openxmlformats.org/officeDocument/2006/relationships/slide" Id="rId59"/>
    <Relationship Target="slides/slide62.xml" Type="http://schemas.openxmlformats.org/officeDocument/2006/relationships/slide" Id="rId67"/>
    <Relationship Target="slides/slide15.xml" Type="http://schemas.openxmlformats.org/officeDocument/2006/relationships/slide" Id="rId20"/>
    <Relationship Target="slides/slide36.xml" Type="http://schemas.openxmlformats.org/officeDocument/2006/relationships/slide" Id="rId41"/>
    <Relationship Target="slides/slide49.xml" Type="http://schemas.openxmlformats.org/officeDocument/2006/relationships/slide" Id="rId54"/>
    <Relationship Target="slides/slide57.xml" Type="http://schemas.openxmlformats.org/officeDocument/2006/relationships/slide" Id="rId62"/>
    <Relationship Target="slides/slide65.xml" Type="http://schemas.openxmlformats.org/officeDocument/2006/relationships/slide" Id="rId70"/>
    <Relationship Target="slides/slide70.xml" Type="http://schemas.openxmlformats.org/officeDocument/2006/relationships/slide" Id="rId75"/>
    <Relationship Target="slides/slide78.xml" Type="http://schemas.openxmlformats.org/officeDocument/2006/relationships/slide" Id="rId83"/>
    <Relationship Target="slides/slide83.xml" Type="http://schemas.openxmlformats.org/officeDocument/2006/relationships/slide" Id="rId88"/>
    <Relationship Target="slides/slide86.xml" Type="http://schemas.openxmlformats.org/officeDocument/2006/relationships/slide" Id="rId91"/>
    <Relationship Target="commentAuthors.xml" Type="http://schemas.openxmlformats.org/officeDocument/2006/relationships/commentAuthors" Id="rId96"/>
    <Relationship Target="../customXml/item1.xml" Type="http://schemas.openxmlformats.org/officeDocument/2006/relationships/customXml" Id="rId1"/>
    <Relationship Target="slides/slide1.xml" Type="http://schemas.openxmlformats.org/officeDocument/2006/relationships/slide" Id="rId6"/>
    <Relationship Target="slides/slide10.xml" Type="http://schemas.openxmlformats.org/officeDocument/2006/relationships/slide" Id="rId15"/>
    <Relationship Target="slides/slide18.xml" Type="http://schemas.openxmlformats.org/officeDocument/2006/relationships/slide" Id="rId23"/>
    <Relationship Target="slides/slide23.xml" Type="http://schemas.openxmlformats.org/officeDocument/2006/relationships/slide" Id="rId28"/>
    <Relationship Target="slides/slide31.xml" Type="http://schemas.openxmlformats.org/officeDocument/2006/relationships/slide" Id="rId36"/>
    <Relationship Target="slides/slide44.xml" Type="http://schemas.openxmlformats.org/officeDocument/2006/relationships/slide" Id="rId49"/>
    <Relationship Target="slides/slide52.xml" Type="http://schemas.openxmlformats.org/officeDocument/2006/relationships/slide" Id="rId57"/>
    <Relationship Target="slides/slide5.xml" Type="http://schemas.openxmlformats.org/officeDocument/2006/relationships/slide" Id="rId10"/>
    <Relationship Target="slides/slide26.xml" Type="http://schemas.openxmlformats.org/officeDocument/2006/relationships/slide" Id="rId31"/>
    <Relationship Target="slides/slide39.xml" Type="http://schemas.openxmlformats.org/officeDocument/2006/relationships/slide" Id="rId44"/>
    <Relationship Target="slides/slide47.xml" Type="http://schemas.openxmlformats.org/officeDocument/2006/relationships/slide" Id="rId52"/>
    <Relationship Target="slides/slide55.xml" Type="http://schemas.openxmlformats.org/officeDocument/2006/relationships/slide" Id="rId60"/>
    <Relationship Target="slides/slide60.xml" Type="http://schemas.openxmlformats.org/officeDocument/2006/relationships/slide" Id="rId65"/>
    <Relationship Target="slides/slide68.xml" Type="http://schemas.openxmlformats.org/officeDocument/2006/relationships/slide" Id="rId73"/>
    <Relationship Target="slides/slide73.xml" Type="http://schemas.openxmlformats.org/officeDocument/2006/relationships/slide" Id="rId78"/>
    <Relationship Target="slides/slide76.xml" Type="http://schemas.openxmlformats.org/officeDocument/2006/relationships/slide" Id="rId81"/>
    <Relationship Target="slides/slide81.xml" Type="http://schemas.openxmlformats.org/officeDocument/2006/relationships/slide" Id="rId86"/>
    <Relationship Target="slides/slide89.xml" Type="http://schemas.openxmlformats.org/officeDocument/2006/relationships/slide" Id="rId94"/>
    <Relationship Target="theme/theme1.xml" Type="http://schemas.openxmlformats.org/officeDocument/2006/relationships/theme" Id="rId99"/>
    <Relationship Target="slideMasters/slideMaster1.xml" Type="http://schemas.openxmlformats.org/officeDocument/2006/relationships/slideMaster" Id="rId4"/>
    <Relationship Target="slides/slide4.xml" Type="http://schemas.openxmlformats.org/officeDocument/2006/relationships/slide" Id="rId9"/>
    <Relationship Target="slides/slide8.xml" Type="http://schemas.openxmlformats.org/officeDocument/2006/relationships/slide" Id="rId13"/>
    <Relationship Target="slides/slide13.xml" Type="http://schemas.openxmlformats.org/officeDocument/2006/relationships/slide" Id="rId18"/>
    <Relationship Target="slides/slide34.xml" Type="http://schemas.openxmlformats.org/officeDocument/2006/relationships/slide" Id="rId39"/>
    <Relationship Target="slides/slide29.xml" Type="http://schemas.openxmlformats.org/officeDocument/2006/relationships/slide" Id="rId34"/>
    <Relationship Target="slides/slide45.xml" Type="http://schemas.openxmlformats.org/officeDocument/2006/relationships/slide" Id="rId50"/>
    <Relationship Target="slides/slide50.xml" Type="http://schemas.openxmlformats.org/officeDocument/2006/relationships/slide" Id="rId55"/>
    <Relationship Target="slides/slide71.xml" Type="http://schemas.openxmlformats.org/officeDocument/2006/relationships/slide" Id="rId76"/>
    <Relationship Target="presProps.xml" Type="http://schemas.openxmlformats.org/officeDocument/2006/relationships/presProps" Id="rId97"/>
    <Relationship Target="slides/slide2.xml" Type="http://schemas.openxmlformats.org/officeDocument/2006/relationships/slide" Id="rId7"/>
    <Relationship Target="slides/slide66.xml" Type="http://schemas.openxmlformats.org/officeDocument/2006/relationships/slide" Id="rId71"/>
    <Relationship Target="slides/slide87.xml" Type="http://schemas.openxmlformats.org/officeDocument/2006/relationships/slide" Id="rId92"/>
    <Relationship Target="../customXml/item2.xml" Type="http://schemas.openxmlformats.org/officeDocument/2006/relationships/customXml" Id="rId2"/>
    <Relationship Target="slides/slide24.xml" Type="http://schemas.openxmlformats.org/officeDocument/2006/relationships/slide" Id="rId29"/>
    <Relationship Target="slides/slide19.xml" Type="http://schemas.openxmlformats.org/officeDocument/2006/relationships/slide" Id="rId24"/>
    <Relationship Target="slides/slide35.xml" Type="http://schemas.openxmlformats.org/officeDocument/2006/relationships/slide" Id="rId40"/>
    <Relationship Target="slides/slide40.xml" Type="http://schemas.openxmlformats.org/officeDocument/2006/relationships/slide" Id="rId45"/>
    <Relationship Target="slides/slide61.xml" Type="http://schemas.openxmlformats.org/officeDocument/2006/relationships/slide" Id="rId66"/>
    <Relationship Target="slides/slide82.xml" Type="http://schemas.openxmlformats.org/officeDocument/2006/relationships/slide" Id="rId87"/>
    <Relationship Target="slides/slide56.xml" Type="http://schemas.openxmlformats.org/officeDocument/2006/relationships/slide" Id="rId61"/>
    <Relationship Target="slides/slide77.xml" Type="http://schemas.openxmlformats.org/officeDocument/2006/relationships/slide" Id="rId82"/>
    <Relationship Target="slides/slide14.xml" Type="http://schemas.openxmlformats.org/officeDocument/2006/relationships/slide" Id="rId19"/>
    <Relationship Target="slides/slide9.xml" Type="http://schemas.openxmlformats.org/officeDocument/2006/relationships/slide" Id="rId14"/>
    <Relationship Target="slides/slide25.xml" Type="http://schemas.openxmlformats.org/officeDocument/2006/relationships/slide" Id="rId30"/>
    <Relationship Target="slides/slide30.xml" Type="http://schemas.openxmlformats.org/officeDocument/2006/relationships/slide" Id="rId35"/>
    <Relationship Target="slides/slide51.xml" Type="http://schemas.openxmlformats.org/officeDocument/2006/relationships/slide" Id="rId56"/>
    <Relationship Target="slides/slide72.xml" Type="http://schemas.openxmlformats.org/officeDocument/2006/relationships/slide" Id="rId77"/>
    <Relationship Target="tableStyles.xml" Type="http://schemas.openxmlformats.org/officeDocument/2006/relationships/tableStyles" Id="rId100"/>
    <Relationship Target="slides/slide3.xml" Type="http://schemas.openxmlformats.org/officeDocument/2006/relationships/slide" Id="rId8"/>
    <Relationship Target="slides/slide46.xml" Type="http://schemas.openxmlformats.org/officeDocument/2006/relationships/slide" Id="rId51"/>
    <Relationship Target="slides/slide67.xml" Type="http://schemas.openxmlformats.org/officeDocument/2006/relationships/slide" Id="rId72"/>
    <Relationship Target="slides/slide88.xml" Type="http://schemas.openxmlformats.org/officeDocument/2006/relationships/slide" Id="rId93"/>
    <Relationship Target="viewProps.xml" Type="http://schemas.openxmlformats.org/officeDocument/2006/relationships/viewProps" Id="rId98"/>
</Relationships>
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21.10.2025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5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5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="../slides/slide5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5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1.xml.rels><?xml version="1.0" encoding="UTF-8" standalone="yes"?>
<Relationships xmlns="http://schemas.openxmlformats.org/package/2006/relationships">
    <Relationship Target="../slides/slide6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2.xml.rels><?xml version="1.0" encoding="UTF-8" standalone="yes"?>
<Relationships xmlns="http://schemas.openxmlformats.org/package/2006/relationships">
    <Relationship Target="../slides/slide6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3.xml.rels><?xml version="1.0" encoding="UTF-8" standalone="yes"?>
<Relationships xmlns="http://schemas.openxmlformats.org/package/2006/relationships">
    <Relationship Target="../slides/slide6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4.xml.rels><?xml version="1.0" encoding="UTF-8" standalone="yes"?>
<Relationships xmlns="http://schemas.openxmlformats.org/package/2006/relationships">
    <Relationship Target="../slides/slide6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5.xml.rels><?xml version="1.0" encoding="UTF-8" standalone="yes"?>
<Relationships xmlns="http://schemas.openxmlformats.org/package/2006/relationships">
    <Relationship Target="../slides/slide7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6.xml.rels><?xml version="1.0" encoding="UTF-8" standalone="yes"?>
<Relationships xmlns="http://schemas.openxmlformats.org/package/2006/relationships">
    <Relationship Target="../slides/slide7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7.xml.rels><?xml version="1.0" encoding="UTF-8" standalone="yes"?>
<Relationships xmlns="http://schemas.openxmlformats.org/package/2006/relationships">
    <Relationship Target="../slides/slide7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8.xml.rels><?xml version="1.0" encoding="UTF-8" standalone="yes"?>
<Relationships xmlns="http://schemas.openxmlformats.org/package/2006/relationships">
    <Relationship Target="../slides/slide7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9.xml.rels><?xml version="1.0" encoding="UTF-8" standalone="yes"?>
<Relationships xmlns="http://schemas.openxmlformats.org/package/2006/relationships">
    <Relationship Target="../slides/slide7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0.xml.rels><?xml version="1.0" encoding="UTF-8" standalone="yes"?>
<Relationships xmlns="http://schemas.openxmlformats.org/package/2006/relationships">
    <Relationship Target="../slides/slide8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1.xml.rels><?xml version="1.0" encoding="UTF-8" standalone="yes"?>
<Relationships xmlns="http://schemas.openxmlformats.org/package/2006/relationships">
    <Relationship Target="../slides/slide8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2.xml.rels><?xml version="1.0" encoding="UTF-8" standalone="yes"?>
<Relationships xmlns="http://schemas.openxmlformats.org/package/2006/relationships">
    <Relationship Target="../slides/slide8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3.xml.rels><?xml version="1.0" encoding="UTF-8" standalone="yes"?>
<Relationships xmlns="http://schemas.openxmlformats.org/package/2006/relationships">
    <Relationship Target="../slides/slide8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67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80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58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23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1, </a:t>
            </a:r>
            <a:r>
              <a:rPr lang="cs-CZ" i="false" dirty="false"/>
              <a:t>Tabulka </a:t>
            </a:r>
            <a:r>
              <a:rPr lang="cs-CZ" sz="1200" i="false" dirty="false"/>
              <a:t>k obsazeným kapacitním místům dle kap. SČP 5.2.9 – soulad se smlouvami – přenos dat ze smluv, přerušení a další náležitosti.</a:t>
            </a:r>
          </a:p>
          <a:p>
            <a:r>
              <a:rPr lang="cs-CZ" sz="1200" i="false" dirty="false"/>
              <a:t>2, tabulka bude brzy vyvěšena u výzvy</a:t>
            </a:r>
            <a:endParaRPr lang="cs-CZ" i="false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05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6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3E39F335-EC03-DCDD-9565-73D955570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72770B9-9558-6D26-8304-91B2BAADEBF4}"/>
              </a:ext>
            </a:extLst>
          </p:cNvPr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5CC28C-DB7C-78D8-F305-D7D91E5A9C88}"/>
              </a:ext>
            </a:extLst>
          </p:cNvPr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9450FB-EBEF-E392-D32F-6E0B700FEA08}"/>
              </a:ext>
            </a:extLst>
          </p:cNvPr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7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F3F25653-6FCE-5C65-FF9E-46894B72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2A0B6FA-C88E-9E1C-B1F4-1DF49BE17C1D}"/>
              </a:ext>
            </a:extLst>
          </p:cNvPr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FD41CE-8BDB-4E71-957D-9B73E7FF9815}"/>
              </a:ext>
            </a:extLst>
          </p:cNvPr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58CDC4-1842-5686-7183-11B370C28A1F}"/>
              </a:ext>
            </a:extLst>
          </p:cNvPr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58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1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8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56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64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800" b="false" i="false" u="none" strike="noStrike" baseline="0" dirty="fal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867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765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1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Vzor souhrnné tabulky obsazenosti pro vykazování kapacitních míst bude vyvěšen na stránkách výzvy. Počet nárokovaných jednotek příjemce vyplňuje na základě své evidence (příp. dle kalkulačky k žádosti o podporu), tabulka příjemcům počet dosažených jednotek neukáže. Aplikaci sloužící k výpočet obsazenosti na základě vyplněné souhrnné tabulky obsazenosti má k dispozici pouze řídicí orgán. Do budoucna usilujeme o připojení k aplikaci pro výpočet státního příspěvku, příjemců z výzvy č. 61 se to zatím týkat nebude a zde představený systém tak můžete s největší pravděpodobností očekávat po celou dobu realizace vašich projektů.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Tabulku obsazenosti již v OPZ+ není třeba elektronicky podepisovat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Na následujících slidech vám tabulku ukážeme.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90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V první řadě je potřeba si uvědomit, že je tabulku potřeba vyplnit opravdu řádně a bez chyb a překlepů, aby výpočet jednotek proběhl správně. Výpočet bude prováděn automaticky tak, že projektový manažer nahraje tabulku do aplikace, která mu zobrazí počet dosažených jednotek na základě nahraných údajů.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Zároveň prosíme, abyste nepoužívali první verzi tabulky, která byla jako první vyvěšena na webu výzvy č. 049. Tabulka nebyla uzamčena heslem a v případě odemčení tabulky a kopírováním údajů ve vlastním formátu může způsobit chybný výpočet dosažených jednotek.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Na první list s názvem Identifikace doplníte základní údaje, jako je registrační číslo projektu, název projektu, název příjemce, dále název dětské skupiny a kapacitu dětské skupiny dle zapsané kapacity v evidenci 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Dále je třeba zvolit dny provozu a ke každému provoznímu dni uvést provozní dobu. Vše musí být v souladu s údaji v provozním řádu.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V případě, že došlo během provozu k přerušení poskytování služby, je třeba všechna tato přerušení vyplnit, a to za celou dobu realizace projektu, tedy v závěrečné </a:t>
            </a:r>
            <a:r>
              <a:rPr lang="cs-CZ" dirty="false" err="true"/>
              <a:t>ZoR</a:t>
            </a:r>
            <a:r>
              <a:rPr lang="cs-CZ" dirty="false"/>
              <a:t> tam budou přerušení za všechna předchozí sledovaná období. Je zde třeba vyplnit typ důvodu přerušení, kdy se bude jednat buď o běžné přerušení jako jsou Vánoční prázdniny apod., které je bez vlivu na jednotky až do pětinásobku počtu provozních dnů v týdnu, nebo přerušení z důvodu hodného zvláštního zřetele, jako je karanténa, havárie vodovodu apod., které nemá vliv na jednotky. Že se jedná o důvody hodné zvláštního zřetele, posoudí řídicí orgán na základě doložených dokladů, ze kterých musí zřetelně vyplývat začátek i konec období, ke kterému se vztahují.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false"/>
              <a:t>Ve spodní části tabulky je ještě možnost doplnit konkrétní dny, kdy byla DS otevřena mimořádně nad rámec provozních dnů a za které si příjemce chce vykazovat jednotky, tedy např. mimořádné víkendové akce, pokud je to v souladu s provozním řádem nebo jeho dodatky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13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35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7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46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97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073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40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286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32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705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B2C802CA-32B2-E608-11CF-5E9A66356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6D7076-7D88-3826-0E1D-EEEC4B296083}"/>
              </a:ext>
            </a:extLst>
          </p:cNvPr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76E56D-1FF9-EADD-8A26-67AA96218EC7}"/>
              </a:ext>
            </a:extLst>
          </p:cNvPr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D0E452-D216-A359-5606-D366BD1BEFF3}"/>
              </a:ext>
            </a:extLst>
          </p:cNvPr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12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86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35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68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9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47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21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9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47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66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136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77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29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9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1615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03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75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85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12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1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20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65187069"/>
      </p:ext>
    </p:extLst>
  </p:cSld>
  <p:clrMapOvr>
    <a:masterClrMapping/>
  </p:clrMapOvr>
</p:sldLayout>
</file>

<file path=ppt/slideLayouts/slideLayout1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9985840"/>
      </p:ext>
    </p:extLst>
  </p:cSld>
  <p:clrMapOvr>
    <a:masterClrMapping/>
  </p:clrMapOvr>
</p:sldLayout>
</file>

<file path=ppt/slideLayouts/slideLayout1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true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1441569"/>
      </p:ext>
    </p:extLst>
  </p:cSld>
  <p:clrMapOvr>
    <a:masterClrMapping/>
  </p:clrMapOvr>
</p:sldLayout>
</file>

<file path=ppt/slideLayouts/slideLayout1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87521489"/>
      </p:ext>
    </p:extLst>
  </p:cSld>
  <p:clrMapOvr>
    <a:masterClrMapping/>
  </p:clrMapOvr>
</p:sldLayout>
</file>

<file path=ppt/slideLayouts/slideLayout1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8" name="Zástupný symbol pro zápatí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9" name="Zástupný symbol pro číslo snímku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85029326"/>
      </p:ext>
    </p:extLst>
  </p:cSld>
  <p:clrMapOvr>
    <a:masterClrMapping/>
  </p:clrMapOvr>
</p:sldLayout>
</file>

<file path=ppt/slideLayouts/slideLayout1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Only" preserve="true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80445491"/>
      </p:ext>
    </p:extLst>
  </p:cSld>
  <p:clrMapOvr>
    <a:masterClrMapping/>
  </p:clrMapOvr>
</p:sldLayout>
</file>

<file path=ppt/slideLayouts/slideLayout1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3" name="Zástupný symbol pro zápatí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25831109"/>
      </p:ext>
    </p:extLst>
  </p:cSld>
  <p:clrMapOvr>
    <a:masterClrMapping/>
  </p:clrMapOvr>
</p:sldLayout>
</file>

<file path=ppt/slideLayouts/slideLayout1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51329825"/>
      </p:ext>
    </p:extLst>
  </p:cSld>
  <p:clrMapOvr>
    <a:masterClrMapping/>
  </p:clrMapOvr>
</p:sldLayout>
</file>

<file path=ppt/slideLayouts/slideLayout1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36940783"/>
      </p:ext>
    </p:extLst>
  </p:cSld>
  <p:clrMapOvr>
    <a:masterClrMapping/>
  </p:clrMapOvr>
</p:sldLayout>
</file>

<file path=ppt/slideLayouts/slideLayout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57269220"/>
      </p:ext>
    </p:extLst>
  </p:cSld>
  <p:clrMapOvr>
    <a:masterClrMapping/>
  </p:clrMapOvr>
</p:sldLayout>
</file>

<file path=ppt/slideLayouts/slideLayout2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2040828"/>
      </p:ext>
    </p:extLst>
  </p:cSld>
  <p:clrMapOvr>
    <a:masterClrMapping/>
  </p:clrMapOvr>
</p:sldLayout>
</file>

<file path=ppt/slideLayouts/slideLayout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18.xml" Type="http://schemas.openxmlformats.org/officeDocument/2006/relationships/slideLayout" Id="rId8"/>
    <Relationship Target="../slideLayouts/slideLayout13.xml" Type="http://schemas.openxmlformats.org/officeDocument/2006/relationships/slideLayout" Id="rId3"/>
    <Relationship Target="../slideLayouts/slideLayout17.xml" Type="http://schemas.openxmlformats.org/officeDocument/2006/relationships/slideLayout" Id="rId7"/>
    <Relationship Target="../theme/theme2.xml" Type="http://schemas.openxmlformats.org/officeDocument/2006/relationships/theme" Id="rId12"/>
    <Relationship Target="../slideLayouts/slideLayout12.xml" Type="http://schemas.openxmlformats.org/officeDocument/2006/relationships/slideLayout" Id="rId2"/>
    <Relationship Target="../slideLayouts/slideLayout11.xml" Type="http://schemas.openxmlformats.org/officeDocument/2006/relationships/slideLayout" Id="rId1"/>
    <Relationship Target="../slideLayouts/slideLayout16.xml" Type="http://schemas.openxmlformats.org/officeDocument/2006/relationships/slideLayout" Id="rId6"/>
    <Relationship Target="../slideLayouts/slideLayout21.xml" Type="http://schemas.openxmlformats.org/officeDocument/2006/relationships/slideLayout" Id="rId11"/>
    <Relationship Target="../slideLayouts/slideLayout15.xml" Type="http://schemas.openxmlformats.org/officeDocument/2006/relationships/slideLayout" Id="rId5"/>
    <Relationship Target="../slideLayouts/slideLayout20.xml" Type="http://schemas.openxmlformats.org/officeDocument/2006/relationships/slideLayout" Id="rId10"/>
    <Relationship Target="../slideLayouts/slideLayout14.xml" Type="http://schemas.openxmlformats.org/officeDocument/2006/relationships/slideLayout" Id="rId4"/>
    <Relationship Target="../slideLayouts/slideLayout19.xml" Type="http://schemas.openxmlformats.org/officeDocument/2006/relationships/slideLayout" Id="rId9"/>
</Relationships>

</file>

<file path=ppt/slideMasters/slideMaster1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false"/>
              <a:t>21.10.2025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0443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false" ftr="false" dt="false"/>
  <p:txStyles>
    <p:titleStyle>
      <a:lvl1pPr algn="ctr" defTabSz="914400" rtl="false" eaLnBrk="true" latinLnBrk="false" hangingPunct="true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Mode="External" Target="https://www.mpsv.cz/kontakty-1" Type="http://schemas.openxmlformats.org/officeDocument/2006/relationships/hyperlink" Id="rId3"/>
    <Relationship Target="../media/image7.jpg" Type="http://schemas.openxmlformats.org/officeDocument/2006/relationships/image" Id="rId7"/>
    <Relationship TargetMode="External" Target="https://www.mpsv.cz/detske-skupiny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Mode="External" Target="https://www.mpsv.cz/pro-obce" Type="http://schemas.openxmlformats.org/officeDocument/2006/relationships/hyperlink" Id="rId6"/>
    <Relationship TargetMode="External" Target="https://www.mpsv.cz/informacni-materialy" Type="http://schemas.openxmlformats.org/officeDocument/2006/relationships/hyperlink" Id="rId5"/>
    <Relationship TargetMode="External" Target="https://vzdelavaciportal.mpsv.cz/login/index.php" Type="http://schemas.openxmlformats.org/officeDocument/2006/relationships/hyperlink" Id="rId4"/>
</Relationships>

</file>

<file path=ppt/slides/_rels/slide11.xml.rels><?xml version="1.0" encoding="UTF-8" standalone="yes"?>
<Relationships xmlns="http://schemas.openxmlformats.org/package/2006/relationships">
    <Relationship TargetMode="External" Target="https://www.mpsv.cz/postup-pri-zalozeni-detske-skupiny" Type="http://schemas.openxmlformats.org/officeDocument/2006/relationships/hyperlink" Id="rId3"/>
    <Relationship Target="../notesSlides/notesSlide3.xml" Type="http://schemas.openxmlformats.org/officeDocument/2006/relationships/notesSlide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6"/>
    <Relationship TargetMode="External" Target="https://www.mpsv.cz/detske-skupiny" Type="http://schemas.openxmlformats.org/officeDocument/2006/relationships/hyperlink" Id="rId5"/>
    <Relationship TargetMode="External" Target="https://dsaplikace.mpsv.cz/detskeskupiny" Type="http://schemas.openxmlformats.org/officeDocument/2006/relationships/hyperlink" Id="rId4"/>
</Relationships>

</file>

<file path=ppt/slides/_rels/slide12.xml.rels><?xml version="1.0" encoding="UTF-8" standalone="yes"?>
<Relationships xmlns="http://schemas.openxmlformats.org/package/2006/relationships">
    <Relationship TargetMode="External" Target="https://www.mpsv.cz/metodicke-materialy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4"/>
</Relationships>

</file>

<file path=ppt/slides/_rels/slide13.xml.rels><?xml version="1.0" encoding="UTF-8" standalone="yes"?>
<Relationships xmlns="http://schemas.openxmlformats.org/package/2006/relationships">
    <Relationship TargetMode="External" Target="https://www.mpsv.cz/postup-pri-zalozeni-detske-skupiny" Type="http://schemas.openxmlformats.org/officeDocument/2006/relationships/hyperlink" Id="rId3"/>
    <Relationship Target="../notesSlides/notesSlide5.xml" Type="http://schemas.openxmlformats.org/officeDocument/2006/relationships/notesSlide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4"/>
</Relationships>

</file>

<file path=ppt/slides/_rels/slide14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Mode="External" Target="http://www.mpsv.cz/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10.png" Type="http://schemas.openxmlformats.org/officeDocument/2006/relationships/image" Id="rId4"/>
</Relationships>

</file>

<file path=ppt/slides/_rels/slide15.xml.rels><?xml version="1.0" encoding="UTF-8" standalone="yes"?>
<Relationships xmlns="http://schemas.openxmlformats.org/package/2006/relationships">
    <Relationship TargetMode="External" Target="https://www.mpsv.cz/kontakty-1" Type="http://schemas.openxmlformats.org/officeDocument/2006/relationships/hyperlink" Id="rId3"/>
    <Relationship TargetMode="External" Target="https://www.uradprace.cz/callcentrum-socialni-davky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5"/>
    <Relationship TargetMode="External" Target="https://www.mpsv.cz/zadani-pozadavku?stitek=detske-skupiny" Type="http://schemas.openxmlformats.org/officeDocument/2006/relationships/hyperlink" Id="rId4"/>
</Relationships>

</file>

<file path=ppt/slides/_rels/slide16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Mode="External" Target="https://www.esfcr.cz/dokumenty-opz-plus" Type="http://schemas.openxmlformats.org/officeDocument/2006/relationships/hyperlink" Id="rId8"/>
    <Relationship TargetMode="External" Target="https://www.esfcr.cz/pravidla-pro-zadatele-a-prijemce-opz-plus/-/dokument/18068434" Type="http://schemas.openxmlformats.org/officeDocument/2006/relationships/hyperlink" Id="rId3"/>
    <Relationship TargetMode="External" Target="https://www.esfcr.cz/formulare-a-pokyny-potrebne-v-ramci-pripravy-zadosti-o-podporu-opz-plus/-/dokument/18398046" Type="http://schemas.openxmlformats.org/officeDocument/2006/relationships/hyperlink" Id="rId7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ke-zprave-o-realizaci-projektu-zadosti-o-platbu-a-zadosti-o-zmenu-opz-plus/-/dokument/19197567" Type="http://schemas.openxmlformats.org/officeDocument/2006/relationships/hyperlink" Id="rId6"/>
    <Relationship TargetMode="External" Target="https://www.esfcr.cz/formulare-a-pokyny-ke-zprave-o-realizaci-projektu-zadosti-o-platbu-a-zadosti-o-zmenu-opz-plus/-/dokument/19489533" Type="http://schemas.openxmlformats.org/officeDocument/2006/relationships/hyperlink" Id="rId5"/>
    <Relationship TargetMode="External" Target="https://www.esfcr.cz/pravidla-pro-zadatele-a-prijemce-opz-plus/-/dokument/19011837" Type="http://schemas.openxmlformats.org/officeDocument/2006/relationships/hyperlink" Id="rId4"/>
</Relationships>

</file>

<file path=ppt/slides/_rels/slide19.xml.rels><?xml version="1.0" encoding="UTF-8" standalone="yes"?>
<Relationships xmlns="http://schemas.openxmlformats.org/package/2006/relationships">
    <Relationship TargetMode="External" Target="https://www.esfcr.cz/vyzva-080-opz-plus" Type="http://schemas.openxmlformats.org/officeDocument/2006/relationships/hyperlink" Id="rId3"/>
    <Relationship TargetMode="External" Target="https://www.esfcr.cz/monitorovani-podporenych-osob-opz-plus/-/dokument/20938553" Type="http://schemas.openxmlformats.org/officeDocument/2006/relationships/hyperlink" Id="rId7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publicita.dotaceeu.cz/" Type="http://schemas.openxmlformats.org/officeDocument/2006/relationships/hyperlink" Id="rId6"/>
    <Relationship TargetMode="External" Target="https://www.esfcr.cz/sablony-a-vzory-pro-vizualni-identitu-opz-plus" Type="http://schemas.openxmlformats.org/officeDocument/2006/relationships/hyperlink" Id="rId5"/>
    <Relationship TargetMode="External" Target="http://www.esfcr.cz/" Type="http://schemas.openxmlformats.org/officeDocument/2006/relationships/hyperlink" Id="rId4"/>
</Relationships>

</file>

<file path=ppt/slides/_rels/slide2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3.svg" Type="http://schemas.openxmlformats.org/officeDocument/2006/relationships/image" Id="rId4"/>
</Relationships>

</file>

<file path=ppt/slides/_rels/slide23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19.svg" Type="http://schemas.openxmlformats.org/officeDocument/2006/relationships/image" Id="rId8"/>
    <Relationship Target="../media/image14.png" Type="http://schemas.openxmlformats.org/officeDocument/2006/relationships/image" Id="rId3"/>
    <Relationship Target="../media/image18.png" Type="http://schemas.openxmlformats.org/officeDocument/2006/relationships/image" Id="rId7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7.svg" Type="http://schemas.openxmlformats.org/officeDocument/2006/relationships/image" Id="rId6"/>
    <Relationship Target="../media/image16.png" Type="http://schemas.openxmlformats.org/officeDocument/2006/relationships/image" Id="rId5"/>
    <Relationship Target="../media/image15.svg" Type="http://schemas.openxmlformats.org/officeDocument/2006/relationships/image" Id="rId4"/>
</Relationships>

</file>

<file path=ppt/slides/_rels/slide25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Mode="External" Target="https://www.esfcr.cz/vyzva-080-opz-plus" Type="http://schemas.openxmlformats.org/officeDocument/2006/relationships/hyperlink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21.svg" Type="http://schemas.openxmlformats.org/officeDocument/2006/relationships/image" Id="rId3"/>
    <Relationship Target="../media/image19.svg" Type="http://schemas.openxmlformats.org/officeDocument/2006/relationships/image" Id="rId7"/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8.png" Type="http://schemas.openxmlformats.org/officeDocument/2006/relationships/image" Id="rId6"/>
    <Relationship Target="../media/image17.svg" Type="http://schemas.openxmlformats.org/officeDocument/2006/relationships/image" Id="rId5"/>
    <Relationship Target="../media/image16.png" Type="http://schemas.openxmlformats.org/officeDocument/2006/relationships/image" Id="rId4"/>
</Relationships>

</file>

<file path=ppt/slides/_rels/slide34.xml.rels><?xml version="1.0" encoding="UTF-8" standalone="yes"?>
<Relationships xmlns="http://schemas.openxmlformats.org/package/2006/relationships">
    <Relationship TargetMode="External" Target="https://www.esfcr.cz/documents/21802/21388044/Pom%C5%AFcka+pro+v%C3%BDpo%C4%8Det+maxim%C3%A1ln%C3%AD+%C4%8D%C3%A1stky+%C3%BAhrady+n%C3%A1klad%C5%AF+od+rodi%C4%8De+pro+obdob%C3%AD+od+1.+5.+2025+do+31.+12.+2025/f0623547-8e42-4dbe-91ff-c121324e180a?t=1748867868751" Type="http://schemas.openxmlformats.org/officeDocument/2006/relationships/hyperlink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37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4.svg" Type="http://schemas.openxmlformats.org/officeDocument/2006/relationships/image" Id="rId4"/>
</Relationships>

</file>

<file path=ppt/slides/_rels/slide38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6.PNG" Type="http://schemas.openxmlformats.org/officeDocument/2006/relationships/image" Id="rId4"/>
</Relationships>

</file>

<file path=ppt/slides/_rels/slide39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9.PNG" Type="http://schemas.openxmlformats.org/officeDocument/2006/relationships/image" Id="rId5"/>
    <Relationship Target="../media/image28.PNG" Type="http://schemas.openxmlformats.org/officeDocument/2006/relationships/image" Id="rId4"/>
</Relationships>

</file>

<file path=ppt/slides/_rels/slide4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2.PNG" Type="http://schemas.openxmlformats.org/officeDocument/2006/relationships/image" Id="rId4"/>
</Relationships>

</file>

<file path=ppt/slides/_rels/slide42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37.svg" Type="http://schemas.openxmlformats.org/officeDocument/2006/relationships/image" Id="rId3"/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notesSlides/notesSlide3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3"/>
    <Relationship Target="../media/image8.jpeg" Type="http://schemas.openxmlformats.org/officeDocument/2006/relationships/image" Id="rId2"/>
    <Relationship Target="../slideLayouts/slideLayout12.xml" Type="http://schemas.openxmlformats.org/officeDocument/2006/relationships/slideLayout" Id="rId1"/>
    <Relationship Target="../media/image7.jpg" Type="http://schemas.openxmlformats.org/officeDocument/2006/relationships/image" Id="rId4"/>
</Relationships>

</file>

<file path=ppt/slides/_rels/slide50.xml.rels><?xml version="1.0" encoding="UTF-8" standalone="yes"?>
<Relationships xmlns="http://schemas.openxmlformats.org/package/2006/relationships">
    <Relationship TargetMode="External" Target="https://publicita.dotaceeu.cz/" Type="http://schemas.openxmlformats.org/officeDocument/2006/relationships/hyperlink" Id="rId3"/>
    <Relationship Target="../notesSlides/notesSlide3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ravidla-pro-zadatele-a-prijemce-opz-plus/-/dokument/18068434" Type="http://schemas.openxmlformats.org/officeDocument/2006/relationships/hyperlink" Id="rId4"/>
</Relationships>

</file>

<file path=ppt/slides/_rels/slide51.xml.rels><?xml version="1.0" encoding="UTF-8" standalone="yes"?>
<Relationships xmlns="http://schemas.openxmlformats.org/package/2006/relationships">
    <Relationship TargetMode="External" Target="https://www.esfcr.cz/pravidla-pro-zadatele-a-prijemce-opz-plus/-/dokument/18068434" Type="http://schemas.openxmlformats.org/officeDocument/2006/relationships/hyperlink" Id="rId3"/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3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Mode="External" Target="https://www.esfcr.cz/vyzva-080-opz-plus" Type="http://schemas.openxmlformats.org/officeDocument/2006/relationships/hyperlink" Id="rId3"/>
    <Relationship Target="../notesSlides/notesSlide3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://www.esfcr.cz/" Type="http://schemas.openxmlformats.org/officeDocument/2006/relationships/hyperlink" Id="rId4"/>
</Relationships>

</file>

<file path=ppt/slides/_rels/slide54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3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55.xml.rels><?xml version="1.0" encoding="UTF-8" standalone="yes"?>
<Relationships xmlns="http://schemas.openxmlformats.org/package/2006/relationships">
    <Relationship Target="../notesSlides/notesSlide3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notesSlides/notesSlide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60.xml.rels><?xml version="1.0" encoding="UTF-8" standalone="yes"?>
<Relationships xmlns="http://schemas.openxmlformats.org/package/2006/relationships">
    <Relationship Target="../notesSlides/notesSlide4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notesSlides/notesSlide4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567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notesSlides/notesSlide4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3"/>
    <Relationship TargetMode="External" Target="https://www.esfcr.cz/hotline-is-kp14-pro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notesSlides/notesSlide4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notesSlides/notesSlide4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notesSlides/notesSlide4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3"/>
    <Relationship Target="../media/image4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5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3"/>
    <Relationship Target="../notesSlides/notesSlide4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6.png" Type="http://schemas.openxmlformats.org/officeDocument/2006/relationships/image" Id="rId4"/>
</Relationships>

</file>

<file path=ppt/slides/_rels/slide7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7.xml.rels><?xml version="1.0" encoding="UTF-8" standalone="yes"?>
<Relationships xmlns="http://schemas.openxmlformats.org/package/2006/relationships">
    <Relationship Target="../notesSlides/notesSlide48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8.xml.rels><?xml version="1.0" encoding="UTF-8" standalone="yes"?>
<Relationships xmlns="http://schemas.openxmlformats.org/package/2006/relationships">
    <Relationship Target="../notesSlides/notesSlide4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9.xml.rels><?xml version="1.0" encoding="UTF-8" standalone="yes"?>
<Relationships xmlns="http://schemas.openxmlformats.org/package/2006/relationships">
    <Relationship Target="../media/image48.svg" Type="http://schemas.openxmlformats.org/officeDocument/2006/relationships/image" Id="rId3"/>
    <Relationship Target="../media/image47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0.svg" Type="http://schemas.openxmlformats.org/officeDocument/2006/relationships/image" Id="rId5"/>
    <Relationship Target="../media/image49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3"/>
    <Relationship TargetMode="External" Target="https://www.youtube.com/watch?v=aD_g10FNFZQ&amp;list=PLO_NQxnpVeWNm36LPF1d5-zNrzwZz-yhg&amp;index=2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80.xml.rels><?xml version="1.0" encoding="UTF-8" standalone="yes"?>
<Relationships xmlns="http://schemas.openxmlformats.org/package/2006/relationships">
    <Relationship Target="../media/image52.svg" Type="http://schemas.openxmlformats.org/officeDocument/2006/relationships/image" Id="rId3"/>
    <Relationship Target="../media/image51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50.svg" Type="http://schemas.openxmlformats.org/officeDocument/2006/relationships/image" Id="rId5"/>
    <Relationship Target="../media/image49.png" Type="http://schemas.openxmlformats.org/officeDocument/2006/relationships/image" Id="rId4"/>
</Relationships>

</file>

<file path=ppt/slides/_rels/slide81.xml.rels><?xml version="1.0" encoding="UTF-8" standalone="yes"?>
<Relationships xmlns="http://schemas.openxmlformats.org/package/2006/relationships">
    <Relationship Target="../media/image47.png" Type="http://schemas.openxmlformats.org/officeDocument/2006/relationships/image" Id="rId3"/>
    <Relationship Target="../notesSlides/notesSlide5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2.svg" Type="http://schemas.openxmlformats.org/officeDocument/2006/relationships/image" Id="rId6"/>
    <Relationship Target="../media/image51.png" Type="http://schemas.openxmlformats.org/officeDocument/2006/relationships/image" Id="rId5"/>
    <Relationship Target="../media/image48.svg" Type="http://schemas.openxmlformats.org/officeDocument/2006/relationships/image" Id="rId4"/>
</Relationships>

</file>

<file path=ppt/slides/_rels/slide82.xml.rels><?xml version="1.0" encoding="UTF-8" standalone="yes"?>
<Relationships xmlns="http://schemas.openxmlformats.org/package/2006/relationships">
    <Relationship Target="../notesSlides/notesSlide5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3.xml.rels><?xml version="1.0" encoding="UTF-8" standalone="yes"?>
<Relationships xmlns="http://schemas.openxmlformats.org/package/2006/relationships">
    <Relationship Target="../media/image5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5.xml.rels><?xml version="1.0" encoding="UTF-8" standalone="yes"?>
<Relationships xmlns="http://schemas.openxmlformats.org/package/2006/relationships">
    <Relationship TargetMode="External" Target="https://www.esfcr.cz/klub-vyzev-na-detske-skupiny-opz-plus" Type="http://schemas.openxmlformats.org/officeDocument/2006/relationships/hyperlink" Id="rId3"/>
    <Relationship Target="../notesSlides/notesSlide5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9.xml.rels><?xml version="1.0" encoding="UTF-8" standalone="yes"?>
<Relationships xmlns="http://schemas.openxmlformats.org/package/2006/relationships">
    <Relationship TargetMode="External" Target="mailto:jan.zivec@mpsv.cz" Type="http://schemas.openxmlformats.org/officeDocument/2006/relationships/hyperlink" Id="rId3"/>
    <Relationship Target="../notesSlides/notesSlide5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.png" Type="http://schemas.openxmlformats.org/officeDocument/2006/relationships/image" Id="rId6"/>
    <Relationship TargetMode="External" Target="mailto:pavla.mikova@mpsv.cz" Type="http://schemas.openxmlformats.org/officeDocument/2006/relationships/hyperlink" Id="rId5"/>
    <Relationship TargetMode="External" Target="mailto:Jan.jelinek1@mpsv.cz" Type="http://schemas.openxmlformats.org/officeDocument/2006/relationships/hyperlink" Id="rId4"/>
</Relationships>

</file>

<file path=ppt/slides/_rels/slide9.xml.rels><?xml version="1.0" encoding="UTF-8" standalone="yes"?>
<Relationships xmlns="http://schemas.openxmlformats.org/package/2006/relationships">
    <Relationship Target="../media/image7.jp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Seminář pro příjemce</a:t>
            </a:r>
            <a:br>
              <a:rPr lang="cs-CZ" sz="3600" b="false" kern="1200" cap="none" dirty="false">
                <a:latin typeface="+mn-lt"/>
                <a:ea typeface="+mn-ea"/>
                <a:cs typeface="+mn-cs"/>
              </a:rPr>
            </a:b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výzvy č.</a:t>
            </a:r>
            <a:r>
              <a:rPr lang="cs-CZ" sz="3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03_25_080</a:t>
            </a:r>
            <a:endParaRPr lang="cs-CZ" b="false" kern="1200" cap="none" dirty="false"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65836" y="5382097"/>
            <a:ext cx="7164328" cy="540000"/>
          </a:xfrm>
        </p:spPr>
        <p:txBody>
          <a:bodyPr/>
          <a:lstStyle/>
          <a:p>
            <a:r>
              <a:rPr lang="cs-CZ" sz="2000" dirty="false">
                <a:solidFill>
                  <a:schemeClr val="accent1">
                    <a:lumMod val="75000"/>
                  </a:schemeClr>
                </a:solidFill>
              </a:rPr>
              <a:t>21. října</a:t>
            </a:r>
            <a:r>
              <a:rPr lang="cs-CZ" sz="2000" dirty="false"/>
              <a:t> 2025, on-line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1" y="5382097"/>
            <a:ext cx="540000" cy="540000"/>
          </a:xfrm>
        </p:spPr>
      </p:pic>
      <p:pic>
        <p:nvPicPr>
          <p:cNvPr id="6" name="Zástupný symbol pro obrázek 14">
            <a:extLst>
              <a:ext uri="{FF2B5EF4-FFF2-40B4-BE49-F238E27FC236}">
                <a16:creationId xmlns:a16="http://schemas.microsoft.com/office/drawing/2014/main" id="{A09DDA7F-D4B2-4106-AA2D-AE5D2963AF66}"/>
              </a:ext>
            </a:extLst>
          </p:cNvPr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428159"/>
            <a:ext cx="540000" cy="54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057913-AD93-47CE-97D1-D182B0D8C21C}"/>
              </a:ext>
            </a:extLst>
          </p:cNvPr>
          <p:cNvSpPr txBox="true"/>
          <p:nvPr/>
        </p:nvSpPr>
        <p:spPr>
          <a:xfrm>
            <a:off x="1512000" y="4344216"/>
            <a:ext cx="745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false"/>
              <a:t>Ing. Jan Jelínek, DiS., </a:t>
            </a:r>
            <a:r>
              <a:rPr lang="cs-CZ" sz="2000" dirty="false">
                <a:effectLst/>
              </a:rPr>
              <a:t>Bc. Anna Machátová,</a:t>
            </a:r>
            <a:r>
              <a:rPr lang="cs-CZ" sz="2000" dirty="false"/>
              <a:t> Bc. Petra Štěpánová, Mgr. Jan Živec, Ing. Pavla Miková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/>
          </a:bodyPr>
          <a:lstStyle/>
          <a:p>
            <a:r>
              <a:rPr lang="pl-PL" sz="3600" dirty="false">
                <a:solidFill>
                  <a:schemeClr val="accent1">
                    <a:lumMod val="50000"/>
                  </a:schemeClr>
                </a:solidFill>
              </a:rPr>
              <a:t>Podpora ze strany MPSV a ÚP ČR 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251520" y="1412776"/>
            <a:ext cx="8892480" cy="4608511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2400" b="true" dirty="false"/>
              <a:t>Možnosti podpory:</a:t>
            </a:r>
          </a:p>
          <a:p>
            <a:pPr>
              <a:buSzPct val="110000"/>
            </a:pPr>
            <a:r>
              <a:rPr lang="cs-CZ" sz="2300" dirty="false"/>
              <a:t>Finanční podpora budování a provoz dětských skupin</a:t>
            </a:r>
            <a:br>
              <a:rPr lang="cs-CZ" sz="2300" dirty="false"/>
            </a:br>
            <a:r>
              <a:rPr lang="cs-CZ" sz="2300" dirty="false">
                <a:hlinkClick r:id="rId2"/>
              </a:rPr>
              <a:t>Dětské skupiny | MPSV</a:t>
            </a:r>
            <a:endParaRPr lang="cs-CZ" sz="2300" dirty="false"/>
          </a:p>
          <a:p>
            <a:pPr>
              <a:buSzPct val="110000"/>
            </a:pPr>
            <a:r>
              <a:rPr lang="cs-CZ" sz="2300" dirty="false"/>
              <a:t>Metodická pomoc a podpora, konzultace a poradenství </a:t>
            </a:r>
            <a:br>
              <a:rPr lang="cs-CZ" sz="2300" dirty="false"/>
            </a:br>
            <a:r>
              <a:rPr lang="cs-CZ" sz="2300" dirty="false">
                <a:hlinkClick r:id="rId3"/>
              </a:rPr>
              <a:t>Kontakty | MPSV</a:t>
            </a:r>
            <a:endParaRPr lang="cs-CZ" sz="2300" dirty="false"/>
          </a:p>
          <a:p>
            <a:pPr>
              <a:buSzPct val="110000"/>
            </a:pPr>
            <a:r>
              <a:rPr lang="cs-CZ" sz="2300" dirty="false"/>
              <a:t>E-learning a online vzdělávání</a:t>
            </a:r>
            <a:br>
              <a:rPr lang="cs-CZ" sz="2300" dirty="false"/>
            </a:br>
            <a:r>
              <a:rPr lang="cs-CZ" sz="2300" dirty="false">
                <a:hlinkClick r:id="rId4"/>
              </a:rPr>
              <a:t>Přihlásit se na stránky | MPSV E-learning</a:t>
            </a:r>
            <a:br>
              <a:rPr lang="cs-CZ" sz="2300" dirty="false"/>
            </a:br>
            <a:r>
              <a:rPr lang="cs-CZ" sz="2300" dirty="false"/>
              <a:t>Vydané informační a metodické materiály</a:t>
            </a:r>
            <a:br>
              <a:rPr lang="cs-CZ" sz="2300" dirty="false"/>
            </a:br>
            <a:r>
              <a:rPr lang="cs-CZ" sz="2400" dirty="false">
                <a:hlinkClick r:id="rId5"/>
              </a:rPr>
              <a:t>Informační materiály | MPSV</a:t>
            </a:r>
            <a:endParaRPr lang="cs-CZ" sz="2300" dirty="false"/>
          </a:p>
          <a:p>
            <a:pPr>
              <a:buSzPct val="110000"/>
            </a:pPr>
            <a:r>
              <a:rPr lang="cs-CZ" sz="2300" dirty="false"/>
              <a:t>Podpůrné metodiky a informace pro obce</a:t>
            </a:r>
            <a:br>
              <a:rPr lang="cs-CZ" sz="2300" dirty="false"/>
            </a:br>
            <a:r>
              <a:rPr lang="cs-CZ" sz="2300" dirty="false">
                <a:hlinkClick r:id="rId6"/>
              </a:rPr>
              <a:t>Pro obce | MPSV</a:t>
            </a:r>
            <a:endParaRPr lang="cs-CZ" sz="2300" dirty="false"/>
          </a:p>
          <a:p>
            <a:pPr>
              <a:buSzPct val="110000"/>
            </a:pPr>
            <a:r>
              <a:rPr lang="cs-CZ" sz="2300" dirty="false"/>
              <a:t>Vše zdarma</a:t>
            </a:r>
          </a:p>
          <a:p>
            <a:pPr algn="just">
              <a:buSzPct val="110000"/>
            </a:pPr>
            <a:endParaRPr lang="cs-CZ" sz="2400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Zástupný symbol pro číslo snímku 1">
            <a:extLst>
              <a:ext uri="{FF2B5EF4-FFF2-40B4-BE49-F238E27FC236}">
                <a16:creationId xmlns:a16="http://schemas.microsoft.com/office/drawing/2014/main" id="{74C48A14-8C00-4A00-B76F-4A048381231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7A7DF9-1958-711A-0843-E5B9044E05A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107504" y="188640"/>
            <a:ext cx="8864770" cy="936104"/>
          </a:xfrm>
        </p:spPr>
        <p:txBody>
          <a:bodyPr>
            <a:noAutofit/>
          </a:bodyPr>
          <a:lstStyle/>
          <a:p>
            <a:r>
              <a:rPr lang="cs-CZ" sz="3100" dirty="false">
                <a:solidFill>
                  <a:schemeClr val="tx2">
                    <a:lumMod val="75000"/>
                  </a:schemeClr>
                </a:solidFill>
              </a:rPr>
              <a:t>Žádost o udělení oprávnění – evidence poskytovatelů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251520" y="1398111"/>
            <a:ext cx="8539734" cy="4608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false"/>
              <a:t>Poskytovat službu péče o dítě v dětské skupině lze jen na základě oprávnění k poskytování. </a:t>
            </a:r>
          </a:p>
          <a:p>
            <a:pPr marL="0" indent="0" algn="just">
              <a:buNone/>
            </a:pPr>
            <a:r>
              <a:rPr lang="cs-CZ" sz="2400" dirty="false"/>
              <a:t>Oprávnění vzniká dnem záznamu rozhodnutí do spisu. ÚP zapíše žadatele do evidence poskytovatelů a o provedení zápisu ho vyrozumí.</a:t>
            </a:r>
          </a:p>
          <a:p>
            <a:pPr marL="0" indent="0" algn="just">
              <a:buNone/>
            </a:pPr>
            <a:r>
              <a:rPr lang="cs-CZ" sz="2400" dirty="false"/>
              <a:t>Podání ve věcech služby péče o dítě v dětské skupině lze činit výlučně prostřednictvím elektronické aplikace.</a:t>
            </a:r>
          </a:p>
          <a:p>
            <a:r>
              <a:rPr lang="cs-CZ" sz="2200" dirty="false"/>
              <a:t>Informace naleznete zde: </a:t>
            </a:r>
            <a:r>
              <a:rPr lang="cs-CZ" sz="2200" dirty="false">
                <a:hlinkClick r:id="rId3"/>
              </a:rPr>
              <a:t>Postup při založení dětské skupiny | MPSV</a:t>
            </a:r>
            <a:endParaRPr lang="cs-CZ" sz="2200" dirty="false"/>
          </a:p>
          <a:p>
            <a:r>
              <a:rPr lang="cs-CZ" sz="2200" dirty="false"/>
              <a:t>Vstup do elektronické aplikace zde: </a:t>
            </a:r>
            <a:r>
              <a:rPr lang="cs-CZ" sz="2200" dirty="false">
                <a:hlinkClick r:id="rId4"/>
              </a:rPr>
              <a:t>Dětské skupiny - přihlášení</a:t>
            </a:r>
            <a:endParaRPr lang="cs-CZ" sz="2200" dirty="false"/>
          </a:p>
          <a:p>
            <a:r>
              <a:rPr lang="cs-CZ" sz="2200" dirty="false"/>
              <a:t>Uživatelská příručka k aplikaci ke stažení zde: </a:t>
            </a:r>
            <a:r>
              <a:rPr lang="cs-CZ" sz="2200" dirty="false">
                <a:hlinkClick r:id="rId5"/>
              </a:rPr>
              <a:t>Dětské skupiny | MPSV</a:t>
            </a:r>
            <a:endParaRPr lang="cs-CZ" sz="2200" dirty="false"/>
          </a:p>
          <a:p>
            <a:pPr marL="0" indent="0">
              <a:buNone/>
            </a:pPr>
            <a:endParaRPr lang="cs-CZ" sz="2400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3B03AA-F1D0-440E-8F26-2F020B06418A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5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60432" y="5207463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3500" dirty="false">
                <a:solidFill>
                  <a:schemeClr val="tx2">
                    <a:lumMod val="75000"/>
                  </a:schemeClr>
                </a:solidFill>
              </a:rPr>
              <a:t>Přílohy žádosti o udělení oprávnění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397267" y="1560627"/>
            <a:ext cx="8349465" cy="4906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false">
                <a:cs typeface="Arial" panose="020B0604020202020204" pitchFamily="34" charset="0"/>
              </a:rPr>
              <a:t>K žádosti o udělení oprávnění je nutné přiložit:</a:t>
            </a:r>
          </a:p>
          <a:p>
            <a:pPr marL="514350" indent="-514350" algn="just">
              <a:spcBef>
                <a:spcPts val="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000" b="true" dirty="false">
                <a:effectLst/>
                <a:ea typeface="Times New Roman" panose="02020603050405020304" pitchFamily="18" charset="0"/>
              </a:rPr>
              <a:t>kopii dokladu o jiném než vlastnickém právu k objektu nebo prostorám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, z něhož vyplývá oprávnění tento objekt nebo prostory užívat </a:t>
            </a:r>
            <a:br>
              <a:rPr lang="cs-CZ" sz="2000" dirty="false">
                <a:effectLst/>
                <a:ea typeface="Times New Roman" panose="02020603050405020304" pitchFamily="18" charset="0"/>
              </a:rPr>
            </a:br>
            <a:r>
              <a:rPr lang="cs-CZ" sz="2000" dirty="false">
                <a:effectLst/>
                <a:ea typeface="Times New Roman" panose="02020603050405020304" pitchFamily="18" charset="0"/>
              </a:rPr>
              <a:t>k poskytování služby péče o dítě v DS (uvede-li žadatel, že je majitelem objektu nebo prostor, ověří si tuto skutečnost ÚP v katastru nemovitostí),</a:t>
            </a:r>
          </a:p>
          <a:p>
            <a:pPr marL="514350" indent="-514350" algn="just">
              <a:spcBef>
                <a:spcPts val="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000" b="true" dirty="false">
                <a:effectLst/>
                <a:ea typeface="Times New Roman" panose="02020603050405020304" pitchFamily="18" charset="0"/>
              </a:rPr>
              <a:t>kopii dokladu prokazující splnění požadavků požární ochrany </a:t>
            </a:r>
            <a:r>
              <a:rPr lang="cs-CZ" sz="2000" dirty="false">
                <a:ea typeface="Times New Roman" panose="02020603050405020304" pitchFamily="18" charset="0"/>
              </a:rPr>
              <a:t>zpracovaného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 osobou, které byla udělena autorizace pro požární bezpečnost staveb podle jiného právního předpisu (informace k zákonné úpravě požární ochrany pro dětské skupiny zde </a:t>
            </a:r>
            <a:r>
              <a:rPr lang="cs-CZ" sz="2000" dirty="false">
                <a:hlinkClick r:id="rId3"/>
              </a:rPr>
              <a:t>Metodické materiály | MPSV</a:t>
            </a:r>
            <a:r>
              <a:rPr lang="cs-CZ" sz="2000" dirty="false"/>
              <a:t>),</a:t>
            </a:r>
            <a:endParaRPr lang="cs-CZ" sz="2000" dirty="false">
              <a:effectLst/>
              <a:ea typeface="Times New Roman" panose="02020603050405020304" pitchFamily="18" charset="0"/>
            </a:endParaRPr>
          </a:p>
          <a:p>
            <a:pPr marL="514350" indent="-514350" algn="just">
              <a:spcBef>
                <a:spcPts val="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000" b="true" dirty="false">
                <a:effectLst/>
                <a:ea typeface="Times New Roman" panose="02020603050405020304" pitchFamily="18" charset="0"/>
              </a:rPr>
              <a:t>stejnopis závazného stanoviska KHS o splnění hygienických požadavků 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na stravování, prostory a provoz, v nichž bude poskytována služba péče </a:t>
            </a:r>
            <a:br>
              <a:rPr lang="cs-CZ" sz="2000" dirty="false">
                <a:effectLst/>
                <a:ea typeface="Times New Roman" panose="02020603050405020304" pitchFamily="18" charset="0"/>
              </a:rPr>
            </a:br>
            <a:r>
              <a:rPr lang="cs-CZ" sz="2000" dirty="false">
                <a:effectLst/>
                <a:ea typeface="Times New Roman" panose="02020603050405020304" pitchFamily="18" charset="0"/>
              </a:rPr>
              <a:t>o dítě v DS, stanovených tímto zákonem nebo jiným právním předpisem (KHS vydává pouze elektronicky),</a:t>
            </a:r>
            <a:endParaRPr lang="cs-CZ" sz="2000" dirty="false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A3D32D-CD36-8AD5-24FD-95D94A770A9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60432" y="5207463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cs-CZ" sz="3500" dirty="false">
                <a:solidFill>
                  <a:schemeClr val="tx2">
                    <a:lumMod val="75000"/>
                  </a:schemeClr>
                </a:solidFill>
              </a:rPr>
              <a:t>Přílohy žádosti o udělení oprávnění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397267" y="1560627"/>
            <a:ext cx="8349465" cy="4906976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200"/>
              </a:spcBef>
              <a:buFont typeface="+mj-lt"/>
              <a:buAutoNum type="arabicPeriod" startAt="4"/>
              <a:tabLst>
                <a:tab pos="135255" algn="l"/>
              </a:tabLst>
            </a:pPr>
            <a:r>
              <a:rPr lang="cs-CZ" sz="2000" b="true" dirty="false">
                <a:effectLst/>
                <a:ea typeface="Times New Roman" panose="02020603050405020304" pitchFamily="18" charset="0"/>
              </a:rPr>
              <a:t>kopii smlouvy o pojištění odpovědnosti za újmu</a:t>
            </a:r>
            <a:r>
              <a:rPr lang="cs-CZ" sz="2000" b="true" dirty="false">
                <a:ea typeface="Times New Roman" panose="02020603050405020304" pitchFamily="18" charset="0"/>
              </a:rPr>
              <a:t> při poskytování služby péče o dítě v dětské skupině</a:t>
            </a:r>
            <a:r>
              <a:rPr lang="cs-CZ" sz="2000" b="true" dirty="false">
                <a:effectLst/>
                <a:ea typeface="Times New Roman" panose="02020603050405020304" pitchFamily="18" charset="0"/>
              </a:rPr>
              <a:t> 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nebo kopie potvrzení o uzavření smlouvy </a:t>
            </a:r>
            <a:br>
              <a:rPr lang="cs-CZ" sz="2000" dirty="false">
                <a:effectLst/>
                <a:ea typeface="Times New Roman" panose="02020603050405020304" pitchFamily="18" charset="0"/>
              </a:rPr>
            </a:br>
            <a:r>
              <a:rPr lang="cs-CZ" sz="2000" dirty="false">
                <a:ea typeface="Times New Roman" panose="02020603050405020304" pitchFamily="18" charset="0"/>
              </a:rPr>
              <a:t>o 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pojištění odpovědnosti za újmu, které vystaví pojišťovna, </a:t>
            </a:r>
          </a:p>
          <a:p>
            <a:pPr marL="514350" indent="-514350" algn="just">
              <a:spcBef>
                <a:spcPts val="200"/>
              </a:spcBef>
              <a:buFont typeface="+mj-lt"/>
              <a:buAutoNum type="arabicPeriod" startAt="4"/>
              <a:tabLst>
                <a:tab pos="135255" algn="l"/>
              </a:tabLst>
            </a:pPr>
            <a:r>
              <a:rPr lang="cs-CZ" sz="2000" b="true" dirty="false">
                <a:effectLst/>
                <a:ea typeface="Times New Roman" panose="02020603050405020304" pitchFamily="18" charset="0"/>
              </a:rPr>
              <a:t>kopii dokladu o bezúhonnosti osoby 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podle § 5a odst. 2, nelze-li jej obstarat z rejstříku trestů, nebo nejde-li o organizační složku státu;</a:t>
            </a:r>
          </a:p>
          <a:p>
            <a:pPr marL="514350" indent="-514350" algn="just">
              <a:spcBef>
                <a:spcPts val="200"/>
              </a:spcBef>
              <a:buFont typeface="+mj-lt"/>
              <a:buAutoNum type="arabicPeriod" startAt="4"/>
              <a:tabLst>
                <a:tab pos="135255" algn="l"/>
              </a:tabLst>
            </a:pPr>
            <a:r>
              <a:rPr lang="cs-CZ" sz="2000" b="true" dirty="false">
                <a:effectLst/>
                <a:ea typeface="Times New Roman" panose="02020603050405020304" pitchFamily="18" charset="0"/>
              </a:rPr>
              <a:t>rámcový popis majetkového zajištění a financování poskytování služby péče o dítě v dětské skupině</a:t>
            </a:r>
            <a:r>
              <a:rPr lang="cs-CZ" sz="2000" dirty="false">
                <a:effectLst/>
                <a:ea typeface="Times New Roman" panose="02020603050405020304" pitchFamily="18" charset="0"/>
              </a:rPr>
              <a:t>, nejde-li o žádost organizační složky státu (vzor dokumentu </a:t>
            </a:r>
            <a:r>
              <a:rPr lang="cs-CZ" sz="2000" dirty="false">
                <a:ea typeface="Times New Roman" panose="02020603050405020304" pitchFamily="18" charset="0"/>
              </a:rPr>
              <a:t>zde: </a:t>
            </a:r>
            <a:r>
              <a:rPr lang="cs-CZ" sz="2000" dirty="false">
                <a:hlinkClick r:id="rId3"/>
              </a:rPr>
              <a:t>Postup při založení dětské skupiny | MPSV</a:t>
            </a:r>
            <a:r>
              <a:rPr lang="cs-CZ" sz="2000" dirty="false"/>
              <a:t>),</a:t>
            </a:r>
            <a:endParaRPr lang="cs-CZ" sz="2000" dirty="false">
              <a:effectLst/>
              <a:ea typeface="Times New Roman" panose="02020603050405020304" pitchFamily="18" charset="0"/>
            </a:endParaRPr>
          </a:p>
          <a:p>
            <a:pPr marL="514350" indent="-514350" algn="just">
              <a:spcBef>
                <a:spcPts val="200"/>
              </a:spcBef>
              <a:buFont typeface="+mj-lt"/>
              <a:buAutoNum type="arabicPeriod" startAt="4"/>
              <a:tabLst>
                <a:tab pos="135255" algn="l"/>
              </a:tabLst>
            </a:pPr>
            <a:r>
              <a:rPr lang="cs-CZ" sz="2000" b="true" dirty="false">
                <a:ea typeface="Times New Roman" panose="02020603050405020304" pitchFamily="18" charset="0"/>
              </a:rPr>
              <a:t>u příspěvkové organizace kopii písemného souhlasu zřizovatele </a:t>
            </a:r>
            <a:r>
              <a:rPr lang="cs-CZ" sz="2000" dirty="false">
                <a:ea typeface="Times New Roman" panose="02020603050405020304" pitchFamily="18" charset="0"/>
              </a:rPr>
              <a:t>nebo toho, kdo vůči ní plní funkci zřizovatele, </a:t>
            </a:r>
            <a:r>
              <a:rPr lang="cs-CZ" sz="2000" b="true" dirty="false">
                <a:ea typeface="Times New Roman" panose="02020603050405020304" pitchFamily="18" charset="0"/>
              </a:rPr>
              <a:t>s udělením oprávnění</a:t>
            </a:r>
            <a:r>
              <a:rPr lang="cs-CZ" sz="2000" dirty="false">
                <a:ea typeface="Times New Roman" panose="02020603050405020304" pitchFamily="18" charset="0"/>
              </a:rPr>
              <a:t>. </a:t>
            </a:r>
            <a:endParaRPr lang="cs-CZ" sz="2000" dirty="false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A3D32D-CD36-8AD5-24FD-95D94A770A9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-10542" y="1340768"/>
            <a:ext cx="9144000" cy="4608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true" dirty="fals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www.mpsv.cz/detske-skupiny</a:t>
            </a:r>
            <a:r>
              <a:rPr lang="pl-PL" sz="3600" b="true" dirty="fals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pl-PL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b="true" dirty="false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b="true" dirty="false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Nadpis 13">
            <a:extLst>
              <a:ext uri="{FF2B5EF4-FFF2-40B4-BE49-F238E27FC236}">
                <a16:creationId xmlns:a16="http://schemas.microsoft.com/office/drawing/2014/main" id="{4C88F6B9-FABC-4AD3-B200-BD17443C3C5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Webové stránky MPSV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014A2BB-A0DA-4E32-A7FC-71700CD4C6A4}"/>
              </a:ext>
            </a:extLst>
          </p:cNvPr>
          <p:cNvSpPr/>
          <p:nvPr/>
        </p:nvSpPr>
        <p:spPr>
          <a:xfrm>
            <a:off x="7699267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ětiva 21">
            <a:extLst>
              <a:ext uri="{FF2B5EF4-FFF2-40B4-BE49-F238E27FC236}">
                <a16:creationId xmlns:a16="http://schemas.microsoft.com/office/drawing/2014/main" id="{703D00C9-9198-4509-BBB8-A961B2100EB3}"/>
              </a:ext>
            </a:extLst>
          </p:cNvPr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62E494-C2F0-4120-854A-90E6D9BE7E9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5EC44F5-17A4-7D33-6D41-123001F3494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/>
          <a:srcRect l="7437" t="5689" r="6688" b="4716"/>
          <a:stretch/>
        </p:blipFill>
        <p:spPr>
          <a:xfrm>
            <a:off x="679930" y="1988840"/>
            <a:ext cx="7852510" cy="41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9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352746" y="1340768"/>
            <a:ext cx="8438508" cy="460851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true" i="false" dirty="false">
                <a:solidFill>
                  <a:srgbClr val="244784"/>
                </a:solidFill>
                <a:effectLst/>
              </a:rPr>
              <a:t>Úřad práce ČR</a:t>
            </a:r>
          </a:p>
          <a:p>
            <a:r>
              <a:rPr lang="cs-CZ" dirty="false">
                <a:solidFill>
                  <a:srgbClr val="212121"/>
                </a:solidFill>
              </a:rPr>
              <a:t>web: </a:t>
            </a:r>
            <a:r>
              <a:rPr lang="cs-CZ" u="sng" dirty="false">
                <a:solidFill>
                  <a:srgbClr val="244784"/>
                </a:solidFill>
                <a:hlinkClick r:id="rId2"/>
              </a:rPr>
              <a:t>Call centrum - sociální dávky | ÚP</a:t>
            </a:r>
            <a:endParaRPr lang="cs-CZ" u="sng" dirty="false">
              <a:solidFill>
                <a:srgbClr val="212121"/>
              </a:solidFill>
            </a:endParaRPr>
          </a:p>
          <a:p>
            <a:r>
              <a:rPr lang="cs-CZ" dirty="false">
                <a:solidFill>
                  <a:srgbClr val="212121"/>
                </a:solidFill>
              </a:rPr>
              <a:t>informace na webu </a:t>
            </a:r>
            <a:r>
              <a:rPr lang="cs-CZ" dirty="false">
                <a:hlinkClick r:id="rId3"/>
              </a:rPr>
              <a:t>Kontakty | MPSV</a:t>
            </a:r>
            <a:endParaRPr lang="cs-CZ" dirty="false">
              <a:solidFill>
                <a:srgbClr val="212121"/>
              </a:solidFill>
            </a:endParaRPr>
          </a:p>
          <a:p>
            <a:r>
              <a:rPr lang="cs-CZ" b="false" i="false" dirty="false">
                <a:solidFill>
                  <a:srgbClr val="212121"/>
                </a:solidFill>
                <a:effectLst/>
              </a:rPr>
              <a:t>tel.: +420 800 779 900</a:t>
            </a:r>
          </a:p>
          <a:p>
            <a:r>
              <a:rPr lang="cs-CZ" b="false" i="false" dirty="false">
                <a:solidFill>
                  <a:srgbClr val="212121"/>
                </a:solidFill>
                <a:effectLst/>
              </a:rPr>
              <a:t>dotazy přes helpdesk: </a:t>
            </a:r>
            <a:r>
              <a:rPr lang="cs-CZ" dirty="false">
                <a:hlinkClick r:id="rId4"/>
              </a:rPr>
              <a:t>Helpdesk (nový) | MPSV</a:t>
            </a:r>
            <a:endParaRPr lang="cs-CZ" u="sng" dirty="false">
              <a:solidFill>
                <a:srgbClr val="212121"/>
              </a:solidFill>
            </a:endParaRPr>
          </a:p>
          <a:p>
            <a:r>
              <a:rPr lang="cs-CZ" b="false" i="false" dirty="false">
                <a:solidFill>
                  <a:srgbClr val="212121"/>
                </a:solidFill>
                <a:effectLst/>
              </a:rPr>
              <a:t>technická podpora pro aplikaci </a:t>
            </a:r>
            <a:r>
              <a:rPr lang="cs-CZ" b="false" i="false" u="sng" dirty="false">
                <a:solidFill>
                  <a:srgbClr val="244784"/>
                </a:solidFill>
                <a:effectLst/>
                <a:hlinkClick r:id="rId4"/>
              </a:rPr>
              <a:t>zde</a:t>
            </a:r>
            <a:r>
              <a:rPr lang="cs-CZ" b="false" i="false" dirty="false">
                <a:solidFill>
                  <a:srgbClr val="212121"/>
                </a:solidFill>
                <a:effectLst/>
              </a:rPr>
              <a:t>  </a:t>
            </a:r>
          </a:p>
          <a:p>
            <a:pPr marL="0" indent="0" algn="ctr">
              <a:buNone/>
            </a:pPr>
            <a:endParaRPr lang="pl-PL" b="true" dirty="false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Nadpis 13">
            <a:extLst>
              <a:ext uri="{FF2B5EF4-FFF2-40B4-BE49-F238E27FC236}">
                <a16:creationId xmlns:a16="http://schemas.microsoft.com/office/drawing/2014/main" id="{4C88F6B9-FABC-4AD3-B200-BD17443C3C5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Kontakty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014A2BB-A0DA-4E32-A7FC-71700CD4C6A4}"/>
              </a:ext>
            </a:extLst>
          </p:cNvPr>
          <p:cNvSpPr/>
          <p:nvPr/>
        </p:nvSpPr>
        <p:spPr>
          <a:xfrm>
            <a:off x="7699267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ětiva 21">
            <a:extLst>
              <a:ext uri="{FF2B5EF4-FFF2-40B4-BE49-F238E27FC236}">
                <a16:creationId xmlns:a16="http://schemas.microsoft.com/office/drawing/2014/main" id="{703D00C9-9198-4509-BBB8-A961B2100EB3}"/>
              </a:ext>
            </a:extLst>
          </p:cNvPr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62E494-C2F0-4120-854A-90E6D9BE7E9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Nadpis 13">
            <a:extLst>
              <a:ext uri="{FF2B5EF4-FFF2-40B4-BE49-F238E27FC236}">
                <a16:creationId xmlns:a16="http://schemas.microsoft.com/office/drawing/2014/main" id="{4C88F6B9-FABC-4AD3-B200-BD17443C3C5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Děkujeme za pozornost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2014A2BB-A0DA-4E32-A7FC-71700CD4C6A4}"/>
              </a:ext>
            </a:extLst>
          </p:cNvPr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ětiva 21">
            <a:extLst>
              <a:ext uri="{FF2B5EF4-FFF2-40B4-BE49-F238E27FC236}">
                <a16:creationId xmlns:a16="http://schemas.microsoft.com/office/drawing/2014/main" id="{703D00C9-9198-4509-BBB8-A961B2100EB3}"/>
              </a:ext>
            </a:extLst>
          </p:cNvPr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62E494-C2F0-4120-854A-90E6D9BE7E9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79FCD50-1D2B-3FE7-B764-C69D976CC72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68412" y="1310939"/>
            <a:ext cx="7898523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3200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200" b="true" dirty="false">
                <a:latin typeface="Calibri" panose="020F0502020204030204" pitchFamily="34" charset="0"/>
                <a:cs typeface="Calibri" panose="020F0502020204030204" pitchFamily="34" charset="0"/>
              </a:rPr>
              <a:t>Bc. Anna Machátová</a:t>
            </a:r>
          </a:p>
          <a:p>
            <a:pPr marL="0" indent="0" algn="ctr">
              <a:buNone/>
            </a:pPr>
            <a:r>
              <a:rPr lang="pl-PL" sz="2400" b="true" dirty="false">
                <a:latin typeface="Calibri" panose="020F0502020204030204" pitchFamily="34" charset="0"/>
                <a:cs typeface="Calibri" panose="020F0502020204030204" pitchFamily="34" charset="0"/>
              </a:rPr>
              <a:t>Metodička na podporu zřizování dětských skupin</a:t>
            </a:r>
          </a:p>
          <a:p>
            <a:pPr marL="0" indent="0" algn="ctr">
              <a:buNone/>
            </a:pPr>
            <a:r>
              <a:rPr lang="pl-PL" sz="2400" dirty="false">
                <a:latin typeface="Calibri" panose="020F0502020204030204" pitchFamily="34" charset="0"/>
                <a:cs typeface="Calibri" panose="020F0502020204030204" pitchFamily="34" charset="0"/>
              </a:rPr>
              <a:t>Tel. 778 427 892</a:t>
            </a:r>
          </a:p>
          <a:p>
            <a:pPr marL="0" indent="0" algn="ctr">
              <a:buNone/>
            </a:pPr>
            <a:r>
              <a:rPr lang="pl-PL" sz="2400" dirty="false">
                <a:latin typeface="Calibri" panose="020F0502020204030204" pitchFamily="34" charset="0"/>
                <a:cs typeface="Calibri" panose="020F0502020204030204" pitchFamily="34" charset="0"/>
              </a:rPr>
              <a:t>Mail: anna.machatova@mpsv.cz</a:t>
            </a:r>
          </a:p>
          <a:p>
            <a:pPr marL="0" indent="0">
              <a:buNone/>
            </a:pPr>
            <a:endParaRPr lang="cs-CZ" sz="2400" dirty="false"/>
          </a:p>
        </p:txBody>
      </p:sp>
    </p:spTree>
    <p:extLst>
      <p:ext uri="{BB962C8B-B14F-4D97-AF65-F5344CB8AC3E}">
        <p14:creationId xmlns:p14="http://schemas.microsoft.com/office/powerpoint/2010/main" val="205466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false"/>
              <a:t>Dokumenty, povinnosti příjemce dotace</a:t>
            </a:r>
          </a:p>
        </p:txBody>
      </p:sp>
    </p:spTree>
    <p:extLst>
      <p:ext uri="{BB962C8B-B14F-4D97-AF65-F5344CB8AC3E}">
        <p14:creationId xmlns:p14="http://schemas.microsoft.com/office/powerpoint/2010/main" val="333322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18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100000" cy="4896544"/>
          </a:xfrm>
        </p:spPr>
        <p:txBody>
          <a:bodyPr/>
          <a:lstStyle/>
          <a:p>
            <a:r>
              <a:rPr lang="cs-CZ" sz="2000" dirty="false">
                <a:hlinkClick r:id="rId3"/>
              </a:rPr>
              <a:t>Obecná část pravidel pro žadatele a příjemce v OPZ+</a:t>
            </a:r>
            <a:endParaRPr lang="cs-CZ" sz="2000" dirty="false"/>
          </a:p>
          <a:p>
            <a:r>
              <a:rPr lang="cs-CZ" sz="2000" dirty="false">
                <a:hlinkClick r:id="rId4"/>
              </a:rPr>
              <a:t>Specifická část pravidel pro žadatele a příjemce v rámci OPZ+ pro projekty s jednotkovými náklady zaměřené na podporu dětských skupin</a:t>
            </a:r>
            <a:endParaRPr lang="cs-CZ" sz="2000" dirty="false"/>
          </a:p>
          <a:p>
            <a:r>
              <a:rPr lang="cs-CZ" sz="2000" dirty="false">
                <a:hlinkClick r:id="rId5"/>
              </a:rPr>
              <a:t>Pokyny pro vyplnění zprávy o realizaci projektu a žádosti o platbu v IS KP21+ pro projekty s jednotkovými náklady</a:t>
            </a:r>
            <a:endParaRPr lang="cs-CZ" sz="2000" dirty="false"/>
          </a:p>
          <a:p>
            <a:r>
              <a:rPr lang="cs-CZ" sz="2000" dirty="false">
                <a:hlinkClick r:id="rId6"/>
              </a:rPr>
              <a:t>Pokyny ke zpracování žádosti o změnu v IS KP21+</a:t>
            </a:r>
            <a:endParaRPr lang="cs-CZ" sz="2000" dirty="false"/>
          </a:p>
          <a:p>
            <a:r>
              <a:rPr lang="cs-CZ" sz="2000" dirty="false">
                <a:hlinkClick r:id="rId7"/>
              </a:rPr>
              <a:t>Obecné pokyny k ovládání IS KP21+ a ke komunikaci s technickou podporou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Vše naleznete na </a:t>
            </a:r>
            <a:r>
              <a:rPr lang="cs-CZ" sz="2000" b="true" dirty="false">
                <a:hlinkClick r:id="rId8"/>
              </a:rPr>
              <a:t>https://www.esfcr.cz/dokumenty-opz-plus</a:t>
            </a:r>
            <a:r>
              <a:rPr lang="cs-CZ" sz="2000" b="true" dirty="fal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6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E72F3-7D9D-21C3-1FA4-5017D3C97EC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88A66-A336-D231-851E-43E39F3C6650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/>
              <a:t>K využití prezentace pro žadatele – </a:t>
            </a:r>
            <a:r>
              <a:rPr lang="cs-CZ" sz="2000" dirty="false">
                <a:hlinkClick r:id="rId3"/>
              </a:rPr>
              <a:t>Výzva 080 OPZ+ - </a:t>
            </a:r>
            <a:r>
              <a:rPr lang="cs-CZ" sz="2000" dirty="false">
                <a:hlinkClick r:id="rId4"/>
              </a:rPr>
              <a:t>www.esfcr.cz</a:t>
            </a:r>
            <a:r>
              <a:rPr lang="cs-CZ" sz="2000" dirty="false"/>
              <a:t> (7. 5. 2025)</a:t>
            </a:r>
          </a:p>
          <a:p>
            <a:r>
              <a:rPr lang="cs-CZ" sz="2000" dirty="false"/>
              <a:t>Publicita - </a:t>
            </a:r>
            <a:r>
              <a:rPr lang="cs-CZ" sz="2000" dirty="false">
                <a:hlinkClick r:id="rId5"/>
              </a:rPr>
              <a:t>https://www.esfcr.cz/</a:t>
            </a:r>
            <a:r>
              <a:rPr lang="cs-CZ" sz="2000" dirty="false" err="true">
                <a:hlinkClick r:id="rId5"/>
              </a:rPr>
              <a:t>sablony</a:t>
            </a:r>
            <a:r>
              <a:rPr lang="cs-CZ" sz="2000" dirty="false">
                <a:hlinkClick r:id="rId5"/>
              </a:rPr>
              <a:t>-a-vzory-pro-</a:t>
            </a:r>
            <a:r>
              <a:rPr lang="cs-CZ" sz="2000" dirty="false" err="true">
                <a:hlinkClick r:id="rId5"/>
              </a:rPr>
              <a:t>vizualni</a:t>
            </a:r>
            <a:r>
              <a:rPr lang="cs-CZ" sz="2000" dirty="false">
                <a:hlinkClick r:id="rId5"/>
              </a:rPr>
              <a:t>-identitu-</a:t>
            </a:r>
            <a:r>
              <a:rPr lang="cs-CZ" sz="2000" dirty="false" err="true">
                <a:hlinkClick r:id="rId5"/>
              </a:rPr>
              <a:t>opz</a:t>
            </a:r>
            <a:r>
              <a:rPr lang="cs-CZ" sz="2000" dirty="false">
                <a:hlinkClick r:id="rId5"/>
              </a:rPr>
              <a:t>-plus</a:t>
            </a:r>
            <a:r>
              <a:rPr lang="cs-CZ" sz="2000" dirty="false"/>
              <a:t>; </a:t>
            </a:r>
            <a:r>
              <a:rPr lang="cs-CZ" sz="2000" dirty="false">
                <a:hlinkClick r:id="rId6"/>
              </a:rPr>
              <a:t>https://publicita.dotaceeu.cz/</a:t>
            </a:r>
            <a:r>
              <a:rPr lang="cs-CZ" sz="2000" dirty="false"/>
              <a:t> (generátor šablon)</a:t>
            </a:r>
          </a:p>
          <a:p>
            <a:r>
              <a:rPr lang="cs-CZ" sz="2000" dirty="false"/>
              <a:t>IS ESF – </a:t>
            </a:r>
            <a:r>
              <a:rPr lang="cs-CZ" sz="2000" dirty="false">
                <a:hlinkClick r:id="rId7"/>
              </a:rPr>
              <a:t>Monitorování podpořených osob - </a:t>
            </a:r>
            <a:r>
              <a:rPr lang="cs-CZ" sz="2000" dirty="false">
                <a:hlinkClick r:id="rId4"/>
              </a:rPr>
              <a:t>www.esfcr.cz</a:t>
            </a:r>
            <a:endParaRPr lang="cs-CZ" sz="2000" dirty="false"/>
          </a:p>
          <a:p>
            <a:r>
              <a:rPr lang="cs-CZ" sz="2000" dirty="false"/>
              <a:t>GDPR -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D5285-5CCA-1A9A-BD22-229F0AFE269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461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27584" y="1844824"/>
            <a:ext cx="7775968" cy="432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Informace k zápisu do Evidence dětských skupin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Dokumenty, povinnosti příjemce dotace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Dokladování dosažených jednotek OPZ+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Publicita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Změny projektu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ISKP 21+ = vytvoření 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 a </a:t>
            </a:r>
            <a:r>
              <a:rPr lang="cs-CZ" dirty="false" err="true"/>
              <a:t>ŽoZ</a:t>
            </a:r>
            <a:r>
              <a:rPr lang="cs-CZ" dirty="false"/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6" name="Obrázek 5" descr="Pastelové kontrolní seznamy a tužka">
            <a:extLst>
              <a:ext uri="{FF2B5EF4-FFF2-40B4-BE49-F238E27FC236}">
                <a16:creationId xmlns:a16="http://schemas.microsoft.com/office/drawing/2014/main" id="{649F256A-6132-F7A4-C35F-B8D5A5EE71E5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35" y="4941168"/>
            <a:ext cx="1670720" cy="13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false"/>
              <a:t>Dokladování dosažených jednotek </a:t>
            </a:r>
            <a:r>
              <a:rPr lang="cs-CZ" dirty="false" err="true"/>
              <a:t>opz</a:t>
            </a:r>
            <a:r>
              <a:rPr lang="cs-CZ" dirty="false"/>
              <a:t>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00968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21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true" dirty="false">
                <a:solidFill>
                  <a:srgbClr val="084A8B"/>
                </a:solidFill>
              </a:rPr>
              <a:t>Přehled jednotek na podporu zařízení péče o děti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F0DE53-9CDA-431E-B537-B3BB6A40C1C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24087"/>
            <a:ext cx="7272808" cy="33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true" dirty="false">
                <a:solidFill>
                  <a:srgbClr val="FF0000"/>
                </a:solidFill>
              </a:rPr>
              <a:t>„Vytvořené místo v dětské skupině“ </a:t>
            </a:r>
          </a:p>
          <a:p>
            <a:pPr marL="0" indent="0" algn="just">
              <a:buNone/>
            </a:pPr>
            <a:endParaRPr lang="cs-CZ" sz="1600" b="true" dirty="false"/>
          </a:p>
          <a:p>
            <a:pPr marL="0" indent="0" algn="just">
              <a:buNone/>
            </a:pPr>
            <a:r>
              <a:rPr lang="cs-CZ" sz="2000" b="true" dirty="false"/>
              <a:t>Po skončení aktivity Vytvoření dětské skupiny ŘO ověří:</a:t>
            </a:r>
          </a:p>
          <a:p>
            <a:pPr algn="just"/>
            <a:r>
              <a:rPr lang="cs-CZ" sz="2000" b="true" u="sng" dirty="false"/>
              <a:t>zápis do Evidence poskytovatelů (EDS)</a:t>
            </a:r>
            <a:r>
              <a:rPr lang="cs-CZ" sz="2000" b="true" dirty="false"/>
              <a:t> </a:t>
            </a:r>
            <a:r>
              <a:rPr lang="cs-CZ" sz="2000" dirty="false"/>
              <a:t>služby péče o dítě   </a:t>
            </a:r>
            <a:br>
              <a:rPr lang="cs-CZ" sz="2000" dirty="false"/>
            </a:br>
            <a:r>
              <a:rPr lang="cs-CZ" sz="2000" dirty="false"/>
              <a:t>v dětské skupině dle zákona č. 247/2014 Sb., o poskytování služby péče o děti v dětské skupině.</a:t>
            </a:r>
          </a:p>
          <a:p>
            <a:pPr marL="414000" lvl="1" indent="0">
              <a:buNone/>
            </a:pPr>
            <a:r>
              <a:rPr lang="cs-CZ" b="true" dirty="false"/>
              <a:t>Kapacita uvedená v žádosti musí odpovídat kapacitě uvedené v evidenci dětských skupin.</a:t>
            </a:r>
          </a:p>
          <a:p>
            <a:pPr marL="414000" lvl="1" indent="0">
              <a:buNone/>
            </a:pPr>
            <a:endParaRPr lang="cs-CZ" b="true" dirty="false"/>
          </a:p>
          <a:p>
            <a:pPr algn="just"/>
            <a:r>
              <a:rPr lang="cs-CZ" sz="2000" b="true" u="sng" dirty="false"/>
              <a:t>relevantní související doklady</a:t>
            </a:r>
          </a:p>
          <a:p>
            <a:pPr lvl="1" algn="just"/>
            <a:endParaRPr lang="cs-CZ" sz="1200" dirty="false"/>
          </a:p>
          <a:p>
            <a:pPr marL="414000" lvl="1" indent="0">
              <a:buNone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414000" lvl="1" indent="0">
              <a:buNone/>
            </a:pPr>
            <a:endParaRPr lang="cs-CZ" sz="1600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cs-CZ" sz="2400" dirty="false"/>
            </a:br>
            <a:endParaRPr lang="cs-CZ" sz="2400" dirty="false"/>
          </a:p>
          <a:p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22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" name="Grafický objekt 4" descr="Renovace (dům s ohňostrojem) se souvislou výplní">
            <a:extLst>
              <a:ext uri="{FF2B5EF4-FFF2-40B4-BE49-F238E27FC236}">
                <a16:creationId xmlns:a16="http://schemas.microsoft.com/office/drawing/2014/main" id="{4C9602BD-3645-600A-5F65-C3EA1279400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134076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6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93119" y="1408910"/>
            <a:ext cx="820891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true" u="sng" dirty="false"/>
              <a:t>Doklady vytvořeného místa v dětské skupině předkládané jako příloha zprávy o realizaci projektu</a:t>
            </a:r>
          </a:p>
          <a:p>
            <a:pPr algn="just"/>
            <a:r>
              <a:rPr lang="cs-CZ" sz="1800" b="true" u="sng" dirty="false"/>
              <a:t>Provozní řád (Vnitřní pravidla)</a:t>
            </a:r>
            <a:endParaRPr lang="cs-CZ" sz="1800" dirty="false"/>
          </a:p>
          <a:p>
            <a:pPr algn="just"/>
            <a:r>
              <a:rPr lang="cs-CZ" sz="1800" b="true" u="sng" dirty="false"/>
              <a:t>Plán výchovy a péče </a:t>
            </a:r>
          </a:p>
          <a:p>
            <a:pPr marL="0" indent="0" algn="just">
              <a:buNone/>
            </a:pPr>
            <a:r>
              <a:rPr lang="cs-CZ" sz="2000" dirty="false"/>
              <a:t>	- náležitosti těchto dokumentů naleznete ve Specifické části 	pravidel, kap. 5.2.8</a:t>
            </a:r>
          </a:p>
          <a:p>
            <a:pPr algn="just"/>
            <a:r>
              <a:rPr lang="cs-CZ" sz="1800" b="true" u="sng" dirty="false"/>
              <a:t>Vykázání indikátoru 500 010</a:t>
            </a:r>
            <a:r>
              <a:rPr lang="cs-CZ" sz="1800" b="true" dirty="false"/>
              <a:t> – </a:t>
            </a:r>
            <a:r>
              <a:rPr lang="cs-CZ" sz="2000" dirty="false"/>
              <a:t>kapacita DS + komentář + datum dosažení hodnoty (datum zápisu do evidence)</a:t>
            </a:r>
          </a:p>
          <a:p>
            <a:pPr marL="0" indent="0" algn="just">
              <a:buNone/>
            </a:pPr>
            <a:r>
              <a:rPr lang="cs-CZ" sz="2000" b="true" u="sng" dirty="false"/>
              <a:t>Tabulka Pravidla pro dokladování jednotek </a:t>
            </a:r>
            <a:r>
              <a:rPr lang="cs-CZ" sz="2000" dirty="false"/>
              <a:t>(SČP - kapitola 8.3.1) </a:t>
            </a:r>
          </a:p>
          <a:p>
            <a:pPr algn="just"/>
            <a:r>
              <a:rPr lang="cs-CZ" sz="2000" dirty="false"/>
              <a:t>Doklady předkládané jako příloha zprávy o realizaci x co se ověřuje </a:t>
            </a:r>
            <a:r>
              <a:rPr lang="pl-PL" sz="2000" dirty="false"/>
              <a:t>při kontrole projektu na místě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23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47544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„Provoz dětské skupiny“</a:t>
            </a:r>
          </a:p>
          <a:p>
            <a:pPr marL="0" indent="0">
              <a:buNone/>
            </a:pPr>
            <a:endParaRPr lang="cs-CZ" sz="28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mladší</a:t>
            </a:r>
            <a:r>
              <a:rPr lang="cs-CZ" sz="18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6 měsíců do 31. srpna po dosažení 3. roku věku</a:t>
            </a: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starší </a:t>
            </a:r>
            <a:r>
              <a:rPr lang="cs-CZ" sz="1800" dirty="false">
                <a:solidFill>
                  <a:srgbClr val="FF0000"/>
                </a:solidFill>
              </a:rPr>
              <a:t>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1. září po dosažení 3. roku věku do zahájení povinné školní docházky</a:t>
            </a:r>
            <a:endParaRPr lang="cs-CZ" sz="18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5" name="Grafický objekt 4" descr="Děti se souvislou výplní">
            <a:extLst>
              <a:ext uri="{FF2B5EF4-FFF2-40B4-BE49-F238E27FC236}">
                <a16:creationId xmlns:a16="http://schemas.microsoft.com/office/drawing/2014/main" id="{2B304CF8-C801-0F5F-B047-E277EEB4D28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7285" y="1097694"/>
            <a:ext cx="1245902" cy="1245902"/>
          </a:xfrm>
          <a:prstGeom prst="rect">
            <a:avLst/>
          </a:prstGeom>
        </p:spPr>
      </p:pic>
      <p:pic>
        <p:nvPicPr>
          <p:cNvPr id="7" name="Grafický objekt 6" descr="Miminko se souvislou výplní">
            <a:extLst>
              <a:ext uri="{FF2B5EF4-FFF2-40B4-BE49-F238E27FC236}">
                <a16:creationId xmlns:a16="http://schemas.microsoft.com/office/drawing/2014/main" id="{E8EE69BE-8C5D-A763-AB98-94FDD2D5071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3187" y="2852936"/>
            <a:ext cx="914400" cy="914400"/>
          </a:xfrm>
          <a:prstGeom prst="rect">
            <a:avLst/>
          </a:prstGeom>
        </p:spPr>
      </p:pic>
      <p:pic>
        <p:nvPicPr>
          <p:cNvPr id="9" name="Grafický objekt 8" descr="Školák se souvislou výplní">
            <a:extLst>
              <a:ext uri="{FF2B5EF4-FFF2-40B4-BE49-F238E27FC236}">
                <a16:creationId xmlns:a16="http://schemas.microsoft.com/office/drawing/2014/main" id="{6151820F-9EA2-3F90-7D40-DBD44AF7ACCB}"/>
              </a:ext>
            </a:extLst>
          </p:cNvPr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9600" y="4149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0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7772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Vznik nároku na jednotku provoz dětské skupiny: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Půlden obsazeného kapacitního místa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(=1 jednotka) stanoven jako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souvislé hodiny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provozního dne.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obsazeno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hodin obsazeného kapacitního místa během provozního dne – dva půldny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</a:t>
            </a:r>
            <a:r>
              <a:rPr lang="cs-CZ" sz="16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jednotky)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kapacitní místo lze čerpat za den max. mě dvě jednotky – dva půldny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Specifická pravidla v kapitole 4.1.2.1 dále upravují situaci, kdy je kapacitní místo obsazeno střídavě více dětmi.</a:t>
            </a:r>
          </a:p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Obsazenost se prokazuje na základě: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smlouvy o poskytování služby péče o dítě v dětské skupině („pravidelná“ docházka)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Denní docházky dítěte („nepravidelná“ docházka)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počet uzavřených smluv </a:t>
            </a: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o poskytování služby péče o dítě v dětské skupině</a:t>
            </a: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může být vyšší, než je kapacita dětské skupiny (</a:t>
            </a:r>
            <a:r>
              <a:rPr lang="cs-CZ" sz="1600" u="sng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pozor: „pravidelná“ smlouva – na dané místo v daný čas jen jedna).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6834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Ke splnění aktivity </a:t>
            </a:r>
            <a:r>
              <a:rPr lang="cs-CZ" sz="2000" b="true" dirty="false">
                <a:solidFill>
                  <a:srgbClr val="FF0000"/>
                </a:solidFill>
              </a:rPr>
              <a:t>„Provoz dětské skupiny“ </a:t>
            </a:r>
            <a:r>
              <a:rPr lang="cs-CZ" sz="2000" dirty="false">
                <a:solidFill>
                  <a:schemeClr val="accent1"/>
                </a:solidFill>
              </a:rPr>
              <a:t>je třeba doložit: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smlouvy o poskytování služby péče o dítě v dětské skupině dle kap. SČP 5.2.1, případně zahrnující ujednání o zajišťování stravy mezi poskytovatelem služby a rodičem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dokumentu/ů dokládajícího/ch přerušení včetně obnovení provozu dle kap. SČP 4.1.2.1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Souhrnnou tabulku k obsazeným kapacitním místům ve formátu *</a:t>
            </a:r>
            <a:r>
              <a:rPr lang="cs-CZ" sz="1600" i="true" dirty="false" err="true"/>
              <a:t>xls</a:t>
            </a:r>
            <a:r>
              <a:rPr lang="cs-CZ" sz="1600" i="true" dirty="false"/>
              <a:t> nebo *</a:t>
            </a:r>
            <a:r>
              <a:rPr lang="cs-CZ" sz="1600" i="true" dirty="false" err="true"/>
              <a:t>xlsx</a:t>
            </a:r>
            <a:r>
              <a:rPr lang="cs-CZ" sz="1600" i="true" dirty="false"/>
              <a:t>) dle uzavřených smluv a dalších dokladů dle kap. SČP 5.2.9 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„pravidelná“ docházka – do tabulky je třeba vyplnit dny v týdnu a dobu v průběhu dne, po kterou dítě obsazuje kapacitní místo dle uzavřené smlouvy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 „nepravidelná“ docházka - do tabulky je třeba vyplnit platnost smlouvy a „stravu“ (je-li relevantní), skutečná docházka se dokládá exportem z docházkového systému dětí s nepravidelnou docházkou na list  Docházka (jenom nepravidelné)</a:t>
            </a: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885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identifikace dětské skupiny (název dětské skupiny, provozovatel);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jméno, popřípadě jména, příjmení, datum narození dítěte, adresu místa pobytu, rodné číslo dítěte, bylo-li přiděleno, a není-li dítě občanem České republiky, druh a číslo identifikačního dokladu vydaného Českou republikou a evropské číslo pojištěnce, bylo-li přiděleno;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místo a čas poskytování služby péče o dítě v dětské skupině;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období poskytování služby péče o dítě v dětské skupině (datum od – datum do);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maximální výši úhrady nákladů poskytované služby a způsob jejího placení, je-li služba péče o dítě v dětské skupině poskytována s úhradou nákladů (tzv. konečná cena služby);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podmínky stravování dítěte včetně pitného režimu v návaznosti na délku pobytu a věk dítěte;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ujednání o dodržování vnitřních pravidel;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ujednání o postupu při onemocnění dítěte;</a:t>
            </a: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2466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5A7B7830-80CC-7D3C-FAF8-CD8F1452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C4D2E-17FC-2A39-9148-2D7888D954A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4E79C-A647-319B-0804-4FB29E86EB4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II</a:t>
            </a:r>
          </a:p>
          <a:p>
            <a:pPr>
              <a:lnSpc>
                <a:spcPct val="100000"/>
              </a:lnSpc>
              <a:buFont typeface="+mj-lt"/>
              <a:buAutoNum type="alphaLcParenR" startAt="9"/>
            </a:pPr>
            <a:r>
              <a:rPr lang="cs-CZ" sz="1600" i="true" dirty="false"/>
              <a:t>způsob ukončení právních vztahů vzniklých ze smlouvy o péči;</a:t>
            </a:r>
          </a:p>
          <a:p>
            <a:pPr>
              <a:lnSpc>
                <a:spcPct val="100000"/>
              </a:lnSpc>
              <a:buFont typeface="+mj-lt"/>
              <a:buAutoNum type="alphaLcParenR" startAt="9"/>
            </a:pPr>
            <a:r>
              <a:rPr lang="cs-CZ" sz="1600" i="true" dirty="false"/>
              <a:t>období trvání právních vztahů vzniklých ze smlouvy o péči;</a:t>
            </a:r>
          </a:p>
          <a:p>
            <a:pPr>
              <a:lnSpc>
                <a:spcPct val="100000"/>
              </a:lnSpc>
              <a:buFont typeface="+mj-lt"/>
              <a:buAutoNum type="alphaLcParenR" startAt="9"/>
            </a:pPr>
            <a:r>
              <a:rPr lang="cs-CZ" sz="1600" i="true" dirty="false"/>
              <a:t>v případě podnikové dětské skupiny také informace, že je rodič zaměstnancem provozovatele dětské skupiny, případně partnera;</a:t>
            </a:r>
          </a:p>
          <a:p>
            <a:pPr>
              <a:lnSpc>
                <a:spcPct val="100000"/>
              </a:lnSpc>
              <a:buFont typeface="+mj-lt"/>
              <a:buAutoNum type="alphaLcParenR" startAt="9"/>
            </a:pPr>
            <a:r>
              <a:rPr lang="cs-CZ" sz="1600" i="true" dirty="false"/>
              <a:t>zákaz souběžné docházky do jiné dětské skupiny, která je financovaná z veřejných zdrojů včetně povinnosti rodiče oznámit souběžnou docházku, datum zahájení a datum ukončení docházky do jiné dětské skupiny financované z veřejných zdrojů; povinnost rodiče bezodkladně písemně oznámit uzavření smlouvy o poskytování služby péče o dítě v dětské skupině s jiným poskytovatelem čerpajícím podporu z OPZ+ na provoz dětské skupiny nebo příspěvek na provoz dětské skupiny ze státního rozpočtu, jde-li o totéž dítě. Oznámení obsahuje údaj o tom, ve kterých dnech v týdnu a ve kterou dobu v průběhu dne má být služba péče o dítě v dětské skupině u jiného poskytovatele poskytována;</a:t>
            </a:r>
          </a:p>
          <a:p>
            <a:pPr>
              <a:lnSpc>
                <a:spcPct val="100000"/>
              </a:lnSpc>
              <a:buFont typeface="+mj-lt"/>
              <a:buAutoNum type="alphaLcParenR" startAt="9"/>
            </a:pPr>
            <a:r>
              <a:rPr lang="cs-CZ" sz="1600" i="true" dirty="false"/>
              <a:t>nemožnost uzavření smlouvy o poskytování služby péče o dítě v dětské skupině, pokud bylo dítě přijato k předškolnímu vzdělávání v mateřské škole na období od data stanoveného nástupu k předškolnímu vzdělávání (obvykle od 1. září nového školního roku);</a:t>
            </a: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EE7ABB-3B4D-9B95-4AAE-9B3516C115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70771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941B4B3C-A438-05FC-2503-793AACBF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E272A-FEBD-4AB4-53DB-74E1D0F0286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F8FBE-0142-F59D-B7C8-C5EEF092D87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III</a:t>
            </a:r>
            <a:endParaRPr lang="cs-CZ" sz="1600" i="true" dirty="false"/>
          </a:p>
          <a:p>
            <a:pPr>
              <a:lnSpc>
                <a:spcPct val="100000"/>
              </a:lnSpc>
              <a:buFont typeface="+mj-lt"/>
              <a:buAutoNum type="alphaLcParenR" startAt="14"/>
            </a:pPr>
            <a:r>
              <a:rPr lang="cs-CZ" sz="1600" i="true" dirty="false"/>
              <a:t>povinnost rodiče bezodkladně písemně oznámit přijetí dítěte k předškolnímu vzdělávání, a to bezodkladně od doručení rozhodnutí ve věci. Má-li být dítě individuálně vzděláváno, poskytovateli to rodič oznámí současně s oznámením řediteli mateřské školy podle školského zákona;</a:t>
            </a:r>
          </a:p>
          <a:p>
            <a:pPr>
              <a:lnSpc>
                <a:spcPct val="100000"/>
              </a:lnSpc>
              <a:buFont typeface="+mj-lt"/>
              <a:buAutoNum type="alphaLcParenR" startAt="14"/>
            </a:pPr>
            <a:r>
              <a:rPr lang="cs-CZ" sz="1600" i="true" dirty="false"/>
              <a:t>povinnost rodiče bezodkladně písemně oznámit přijetí dítěte ke vzdělávání v přípravné třídě základní školy nebo ve třídě přípravného stupně základní školy speciální, nebo ke vzdělávání v zahraniční škole se sídlem na území České republiky, ve které Ministerstvo školství, mládeže a tělovýchovy povolilo plnění povinné školní docházky;</a:t>
            </a:r>
          </a:p>
          <a:p>
            <a:pPr>
              <a:lnSpc>
                <a:spcPct val="100000"/>
              </a:lnSpc>
              <a:buFont typeface="+mj-lt"/>
              <a:buAutoNum type="alphaLcParenR" startAt="14"/>
            </a:pPr>
            <a:r>
              <a:rPr lang="cs-CZ" sz="1600" i="true" dirty="false"/>
              <a:t>adresu elektronické pošty rodiče;</a:t>
            </a:r>
          </a:p>
          <a:p>
            <a:pPr>
              <a:lnSpc>
                <a:spcPct val="100000"/>
              </a:lnSpc>
              <a:buFont typeface="+mj-lt"/>
              <a:buAutoNum type="alphaLcParenR" startAt="14"/>
            </a:pPr>
            <a:r>
              <a:rPr lang="cs-CZ" sz="1600" i="true" dirty="false"/>
              <a:t>prohlášení rodiče, že se seznámil s plánem výchovy a péče a vnitřními pravidly;</a:t>
            </a:r>
          </a:p>
          <a:p>
            <a:pPr>
              <a:lnSpc>
                <a:spcPct val="100000"/>
              </a:lnSpc>
              <a:buFont typeface="+mj-lt"/>
              <a:buAutoNum type="alphaLcParenR" startAt="14"/>
            </a:pPr>
            <a:r>
              <a:rPr lang="cs-CZ" sz="1600" i="true" dirty="false"/>
              <a:t>při změně plánu výchovy a péče nebo vnitřních pravidel možnost odstoupit od smlouvy o poskytování služby péče o dítě v dětské skupině do 30 dnů ode dne, kdy se se změnami písemně seznámil.</a:t>
            </a: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AF933A-9166-843E-8E88-4D1084E8E86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8677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3528" y="4725144"/>
            <a:ext cx="1440160" cy="144016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>
            <a:off x="8468218" y="2505290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69E1D1-79E3-4F68-9E1E-C7E366FF206D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0" y="2117090"/>
            <a:ext cx="9144000" cy="2495964"/>
          </a:xfrm>
        </p:spPr>
        <p:txBody>
          <a:bodyPr>
            <a:normAutofit fontScale="90000"/>
          </a:bodyPr>
          <a:lstStyle/>
          <a:p>
            <a:r>
              <a:rPr lang="cs-CZ" sz="4400" dirty="false">
                <a:solidFill>
                  <a:schemeClr val="tx2"/>
                </a:solidFill>
              </a:rPr>
              <a:t>Online seminář pro příjemce</a:t>
            </a:r>
            <a:br>
              <a:rPr lang="cs-CZ" dirty="false">
                <a:solidFill>
                  <a:schemeClr val="tx2"/>
                </a:solidFill>
              </a:rPr>
            </a:br>
            <a:r>
              <a:rPr lang="cs-CZ" sz="4400" b="true" dirty="false">
                <a:solidFill>
                  <a:schemeClr val="tx2"/>
                </a:solidFill>
              </a:rPr>
              <a:t>Dětské skupiny </a:t>
            </a:r>
            <a:br>
              <a:rPr lang="cs-CZ" sz="4400" b="true" dirty="false">
                <a:solidFill>
                  <a:schemeClr val="tx2"/>
                </a:solidFill>
              </a:rPr>
            </a:br>
            <a:r>
              <a:rPr lang="cs-CZ" sz="4400" b="true" dirty="false">
                <a:solidFill>
                  <a:schemeClr val="tx2"/>
                </a:solidFill>
              </a:rPr>
              <a:t>– zákon, zápis do evidence</a:t>
            </a:r>
            <a:br>
              <a:rPr lang="cs-CZ" dirty="false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cs-CZ" sz="4400" dirty="false">
                <a:solidFill>
                  <a:schemeClr val="tx2"/>
                </a:solidFill>
              </a:rPr>
              <a:t>21. 10. 2025</a:t>
            </a:r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23" name="Podnadpis 22"/>
          <p:cNvSpPr>
            <a:spLocks noGrp="true"/>
          </p:cNvSpPr>
          <p:nvPr>
            <p:ph type="subTitle" idx="1"/>
          </p:nvPr>
        </p:nvSpPr>
        <p:spPr>
          <a:xfrm>
            <a:off x="1371600" y="4788380"/>
            <a:ext cx="6400800" cy="1260139"/>
          </a:xfrm>
        </p:spPr>
        <p:txBody>
          <a:bodyPr>
            <a:normAutofit/>
          </a:bodyPr>
          <a:lstStyle/>
          <a:p>
            <a:r>
              <a:rPr lang="cs-CZ" sz="2200" b="true" dirty="false">
                <a:solidFill>
                  <a:srgbClr val="254061"/>
                </a:solidFill>
              </a:rPr>
              <a:t>Projekt: Podpora a zvyšování kvality služeb v oblasti péče a slaďování pracovního a rodinného života</a:t>
            </a:r>
          </a:p>
          <a:p>
            <a:br>
              <a:rPr lang="cs-CZ" altLang="cs-CZ" sz="300" b="true" dirty="false">
                <a:solidFill>
                  <a:srgbClr val="254061"/>
                </a:solidFill>
                <a:cs typeface="Arial" charset="0"/>
              </a:rPr>
            </a:br>
            <a:r>
              <a:rPr lang="cs-CZ" sz="2200" b="true" dirty="false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CZ.03.01.02/00/22_013/0000257</a:t>
            </a:r>
            <a:endParaRPr lang="cs-CZ" sz="2200" b="true" dirty="false">
              <a:solidFill>
                <a:srgbClr val="25406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396210" y="86078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91802" y="10356"/>
            <a:ext cx="1080120" cy="108012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ál 7"/>
          <p:cNvSpPr/>
          <p:nvPr/>
        </p:nvSpPr>
        <p:spPr>
          <a:xfrm>
            <a:off x="8144182" y="362194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147786" y="1460765"/>
            <a:ext cx="1224136" cy="1224136"/>
          </a:xfrm>
          <a:prstGeom prst="ellipse">
            <a:avLst/>
          </a:prstGeom>
          <a:solidFill>
            <a:srgbClr val="8FC3DD">
              <a:alpha val="5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1426228" y="-361189"/>
            <a:ext cx="720080" cy="72008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adpis 1"/>
          <p:cNvSpPr txBox="true">
            <a:spLocks/>
          </p:cNvSpPr>
          <p:nvPr/>
        </p:nvSpPr>
        <p:spPr>
          <a:xfrm>
            <a:off x="-38332" y="1367228"/>
            <a:ext cx="9144000" cy="3425046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>
            <a:lvl1pPr algn="ctr" defTabSz="914400" rtl="false" eaLnBrk="true" latinLnBrk="false" hangingPunct="true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4800" b="false" i="false" u="none" strike="noStrike" kern="1200" cap="none" spc="0" normalizeH="false" baseline="0" noProof="false" dirty="false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Roboto Slab" panose="020B0604020202020204" charset="0"/>
              <a:ea typeface="Roboto Slab" panose="020B0604020202020204" charset="0"/>
              <a:cs typeface="+mj-cs"/>
            </a:endParaRPr>
          </a:p>
        </p:txBody>
      </p:sp>
      <p:sp>
        <p:nvSpPr>
          <p:cNvPr id="17" name="Tětiva 16"/>
          <p:cNvSpPr/>
          <p:nvPr/>
        </p:nvSpPr>
        <p:spPr>
          <a:xfrm rot="10800000">
            <a:off x="-756592" y="3702861"/>
            <a:ext cx="1436521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2927969-F3FE-4B0F-B2ED-40DD710531B6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47" r="19628" b="-8292"/>
          <a:stretch/>
        </p:blipFill>
        <p:spPr>
          <a:xfrm>
            <a:off x="2174747" y="550416"/>
            <a:ext cx="4794506" cy="6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4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Pokud dochází k nahrazování nepřítomných dětí náhradníky, pak ve smlouvě o péči u dítěte s pravidelnou smlouvou musí být uvedeno, že po dobu nepřítomnosti tohoto dítěte může být jeho kapacitní místo dočasně uvolněno a obsazeno náhradním dítětem a dále musí být jasně stanoven způsob oznamování nepřítomnosti dítěte s pravidelnou smlouvou i jejího ukončení.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Ve smlouvě o péči náhradního dítěte musí být uvedeno, že obsazuje kapacitní místo v dětské skupině po dobu nepřítomnosti dítěte s pravidelnou smlouvou a musí být specifikovány podmínky pro docházku náhradního dítěte.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i="true" dirty="false"/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03139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Provoz dětské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Závazná šablona </a:t>
            </a:r>
            <a:r>
              <a:rPr lang="cs-CZ" b="true" dirty="false">
                <a:solidFill>
                  <a:schemeClr val="accent1"/>
                </a:solidFill>
              </a:rPr>
              <a:t>smlouvy o poskytování služby péče o dítě v dětské skupině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Obsahuje povinné náležitosti smlouvy uvedené v SČP (viz předchozí slajdy)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Lze doplňovat další ujednání nad rámec předepsaných náležitosti (nesmí být ovšem s nimi v rozporu) nebo odmazávat nerelevantní možnosti (ale určené k možnému odmazání – barevné odlišení, viz legenda v poznámce pod čarou)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Verze k doplnění ve </a:t>
            </a:r>
            <a:r>
              <a:rPr lang="cs-CZ" sz="1600" dirty="false" err="true"/>
              <a:t>wordu</a:t>
            </a:r>
            <a:r>
              <a:rPr lang="cs-CZ" sz="1600" dirty="false"/>
              <a:t>, k ručnímu doplnění a interaktivní šablona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Ke stažení na stránkách výzvy (</a:t>
            </a:r>
            <a:r>
              <a:rPr lang="cs-CZ" sz="1600" dirty="false">
                <a:hlinkClick r:id="rId3"/>
              </a:rPr>
              <a:t>Výzva 080 OPZ+ - www.esfcr.cz</a:t>
            </a:r>
            <a:r>
              <a:rPr lang="cs-CZ" sz="1600" dirty="false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b="true" dirty="false">
                <a:solidFill>
                  <a:srgbClr val="FF0000"/>
                </a:solidFill>
              </a:rPr>
              <a:t>Šablona je závazná, její strukturu nelze měnit, nic kromě „výběrových“ bodů není možné odmazávat a její používání je povinné </a:t>
            </a: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481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1600" b="true" u="sng" dirty="false"/>
              <a:t>Evidence dětí</a:t>
            </a:r>
            <a:r>
              <a:rPr lang="cs-CZ" sz="1600" b="true" dirty="false"/>
              <a:t>, </a:t>
            </a:r>
            <a:r>
              <a:rPr lang="cs-CZ" sz="1600" dirty="false"/>
              <a:t>kterou je povinen provozovatel zařízení průběžně vést. Evidence dětí musí v návaznosti na § 11 zákona č. 247/2014 Sb. obsahovat náležitosti </a:t>
            </a:r>
            <a:r>
              <a:rPr lang="cs-CZ" sz="1600" b="true" dirty="false"/>
              <a:t>viz. kap. SČP 5.2.6</a:t>
            </a:r>
          </a:p>
          <a:p>
            <a:pPr marL="0" indent="0">
              <a:buNone/>
            </a:pPr>
            <a:r>
              <a:rPr lang="cs-CZ" sz="1600" dirty="false"/>
              <a:t>Kromě obecné evidence je provozovatel povinen </a:t>
            </a:r>
            <a:r>
              <a:rPr lang="cs-CZ" sz="1600" b="true" dirty="false"/>
              <a:t>vést a uchovávat řádné záznamy o docházce všech dětí v konkrétní dny. </a:t>
            </a:r>
            <a:r>
              <a:rPr lang="cs-CZ" sz="1600" dirty="false"/>
              <a:t>Provozovatel zařízení je povinen záznamy o docházce dětí evidovat </a:t>
            </a:r>
            <a:r>
              <a:rPr lang="cs-CZ" sz="1600" b="true" dirty="false"/>
              <a:t>v elektronickém docházkovém systému, který využívá docházkové čtečky</a:t>
            </a:r>
            <a:r>
              <a:rPr lang="cs-CZ" sz="1600" dirty="false"/>
              <a:t> a umožňuje záznam jména, data a času příchodu a odchodu každého dítěte + EXPORT DO .XLS ČI .XLSX</a:t>
            </a:r>
          </a:p>
          <a:p>
            <a:pPr marL="0" indent="0">
              <a:buNone/>
            </a:pPr>
            <a:r>
              <a:rPr lang="cs-CZ" sz="1800" b="true" i="true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cs-CZ" sz="1800" b="true" i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zprávou o realizaci je třeba doložit rodiči podepsaný export z docházkového systému dětí s nepravidelnou docházkou 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vyhotovený </a:t>
            </a: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každý kalendářní měsíc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zvlášť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true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Čipují</a:t>
            </a:r>
            <a:r>
              <a:rPr lang="cs-CZ" sz="18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se všechny děti a pečující osoby a záznamy se uchovávají, ale se zprávou o realizaci se dokládá jen export z docházkového systému dětí s nepravidelnou docházkou</a:t>
            </a:r>
            <a:endParaRPr lang="cs-CZ" sz="1600" b="true" dirty="false"/>
          </a:p>
          <a:p>
            <a:pPr marL="0" indent="0">
              <a:buNone/>
            </a:pPr>
            <a:endParaRPr lang="cs-CZ" sz="1600" b="true" dirty="false"/>
          </a:p>
          <a:p>
            <a:pPr marL="0" indent="0">
              <a:buNone/>
            </a:pPr>
            <a:endParaRPr lang="cs-CZ" sz="2000" dirty="false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true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A9F9F662-8418-3AEC-0B10-C6B951E926DD}"/>
              </a:ext>
            </a:extLst>
          </p:cNvPr>
          <p:cNvSpPr/>
          <p:nvPr/>
        </p:nvSpPr>
        <p:spPr>
          <a:xfrm>
            <a:off x="4265956" y="5085184"/>
            <a:ext cx="612088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64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76834" y="1334932"/>
            <a:ext cx="8590332" cy="5355232"/>
          </a:xfrm>
        </p:spPr>
        <p:txBody>
          <a:bodyPr/>
          <a:lstStyle/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false">
                <a:solidFill>
                  <a:schemeClr val="bg1">
                    <a:lumMod val="10000"/>
                  </a:schemeClr>
                </a:solidFill>
              </a:rPr>
              <a:t>„</a:t>
            </a:r>
            <a:r>
              <a:rPr lang="cs-CZ" sz="1600" dirty="false">
                <a:solidFill>
                  <a:srgbClr val="FF0000"/>
                </a:solidFill>
              </a:rPr>
              <a:t>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mladší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„Stravování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starší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  <a:endParaRPr lang="cs-CZ" sz="16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algn="just"/>
            <a:r>
              <a:rPr lang="cs-CZ" sz="1600" dirty="false"/>
              <a:t>Dosažení jednotky vyhodnocováno na základě smlouvy o poskytování služby péče o dítě v dětské skupině, </a:t>
            </a:r>
            <a:r>
              <a:rPr lang="cs-CZ" sz="1600" b="true" dirty="false"/>
              <a:t>obsahující ujednání o zajištění stravy poskytovatelem</a:t>
            </a:r>
          </a:p>
          <a:p>
            <a:pPr algn="just"/>
            <a:r>
              <a:rPr lang="cs-CZ" sz="1600" dirty="false"/>
              <a:t>Jednotku lze čerpat pouze v návaznosti na čerpání jednotky Obsazené místo v dětské skupině (nelze ji čerpat samostatně)</a:t>
            </a:r>
          </a:p>
          <a:p>
            <a:pPr algn="just"/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cs-CZ" sz="1600" dirty="false"/>
              <a:t>árok pouze v případě, že provozovatel dětské skupiny zajištuje stravu </a:t>
            </a:r>
            <a:r>
              <a:rPr lang="cs-CZ" sz="1600" b="true" dirty="false"/>
              <a:t>v plném rozsahu </a:t>
            </a:r>
            <a:r>
              <a:rPr lang="cs-CZ" sz="1600" dirty="false"/>
              <a:t>(nelze kombinace domácí a „skupinové“ stravy). </a:t>
            </a:r>
          </a:p>
          <a:p>
            <a:pPr algn="just"/>
            <a:endParaRPr lang="cs-CZ" sz="2000" b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5" name="Grafický objekt 4" descr="Bezpečnost potravin se souvislou výplní">
            <a:extLst>
              <a:ext uri="{FF2B5EF4-FFF2-40B4-BE49-F238E27FC236}">
                <a16:creationId xmlns:a16="http://schemas.microsoft.com/office/drawing/2014/main" id="{2EB33E72-C4DD-8DE5-8222-8F7A95DFCB8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1717785"/>
            <a:ext cx="1379691" cy="1379691"/>
          </a:xfrm>
          <a:prstGeom prst="rect">
            <a:avLst/>
          </a:prstGeom>
        </p:spPr>
      </p:pic>
      <p:pic>
        <p:nvPicPr>
          <p:cNvPr id="6" name="Grafický objekt 5" descr="Miminko se souvislou výplní">
            <a:extLst>
              <a:ext uri="{FF2B5EF4-FFF2-40B4-BE49-F238E27FC236}">
                <a16:creationId xmlns:a16="http://schemas.microsoft.com/office/drawing/2014/main" id="{7785B491-81B5-E2B9-B108-1223D31A939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6095" y="1632205"/>
            <a:ext cx="669819" cy="669819"/>
          </a:xfrm>
          <a:prstGeom prst="rect">
            <a:avLst/>
          </a:prstGeom>
        </p:spPr>
      </p:pic>
      <p:pic>
        <p:nvPicPr>
          <p:cNvPr id="7" name="Grafický objekt 6" descr="Školák se souvislou výplní">
            <a:extLst>
              <a:ext uri="{FF2B5EF4-FFF2-40B4-BE49-F238E27FC236}">
                <a16:creationId xmlns:a16="http://schemas.microsoft.com/office/drawing/2014/main" id="{786A5B2E-2041-9302-A682-B20AB5A7A826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1795" y="2778420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Maximální měsíční příspěvek rodiče na úhradu nákladů za službu péče o dítě v dětské skupině  je při plné docházce a provozní době dětské skupiny minimálně pět dnů v týdnu v kapitole SČP 5.2.1 bez ohledu na věk dítěte stanoven na nejvýše 1/3 minimální mzdy za kalendářní měsíc. Lze využít </a:t>
            </a:r>
            <a:r>
              <a:rPr lang="cs-CZ" sz="1600" dirty="false">
                <a:hlinkClick r:id="rId3"/>
              </a:rPr>
              <a:t>pomůcku</a:t>
            </a:r>
            <a:r>
              <a:rPr lang="cs-CZ" sz="1600" dirty="false"/>
              <a:t>, která je dostupná na webu výzvy.</a:t>
            </a:r>
          </a:p>
          <a:p>
            <a:r>
              <a:rPr lang="cs-CZ" sz="1400" dirty="false"/>
              <a:t>V případě kratší než plné docházky dítěte je třeba výši úhrady nákladů rodičem </a:t>
            </a:r>
            <a:r>
              <a:rPr lang="cs-CZ" sz="1400" b="true" dirty="false"/>
              <a:t>poměrně krátit </a:t>
            </a:r>
            <a:r>
              <a:rPr lang="cs-CZ" sz="1400" dirty="false"/>
              <a:t>(modelové vzorce v kapitole SČP 5.2.1), a to s ohledem na povinnost dodržet pravidla veřejné podpory</a:t>
            </a:r>
          </a:p>
          <a:p>
            <a:r>
              <a:rPr lang="cs-CZ" sz="1400" dirty="false"/>
              <a:t>V případě, že je místo obsazeno celý den (tedy alespoň 5 hod.), </a:t>
            </a:r>
            <a:r>
              <a:rPr lang="cs-CZ" sz="1400" b="true" dirty="false"/>
              <a:t>nesmí poplatek rodiče/ů přesáhnout výši stanovené denní výše úhrady nákladů za službu.</a:t>
            </a:r>
            <a:r>
              <a:rPr lang="cs-CZ" sz="1400" dirty="false"/>
              <a:t> V případě, že je místo obsazeno méně než celý den (myšleno méně než 5 hod.), </a:t>
            </a:r>
            <a:r>
              <a:rPr lang="cs-CZ" sz="1400" b="true" dirty="false"/>
              <a:t>nesmí poplatek rodiče/ů přesáhnout výši poloviny denní výše úhrady nákladů za službu.</a:t>
            </a:r>
          </a:p>
          <a:p>
            <a:pPr>
              <a:buFontTx/>
              <a:buChar char="-"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59104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r>
              <a:rPr lang="cs-CZ" sz="1400" dirty="false"/>
              <a:t>Pro celou dětskou skupinu tak bez ohledu na to, zda se jedná o pravidelné či nepravidelné smlouvy platí, že </a:t>
            </a:r>
            <a:r>
              <a:rPr lang="cs-CZ" sz="1400" u="sng" dirty="false"/>
              <a:t>součet poplatků od rodičů za jedno obsazené kapacitní místo a den nesmí přesáhnout maximální výši denní úhrady nákladů za službu.</a:t>
            </a:r>
            <a:r>
              <a:rPr lang="cs-CZ" sz="1400" dirty="false"/>
              <a:t> V rámci celé dětské skupiny počet vykázaných jednotek za den bude odpovídat maximálně počtu půldenních příspěvků rodičů dle věku dítěte.</a:t>
            </a:r>
          </a:p>
          <a:p>
            <a:r>
              <a:rPr lang="cs-CZ" sz="1400" b="true" dirty="false"/>
              <a:t>Úhrada nákladů za aktivity konané v rámci plánu výchovy a péče se zahrnuje do stanovené maximální výše úhrady rodičem.</a:t>
            </a: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21760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Pravidlo týkající se minima způsobilých nákladů na obsazenost </a:t>
            </a:r>
            <a:r>
              <a:rPr lang="cs-CZ" sz="2800" dirty="false" err="true"/>
              <a:t>ds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algn="just"/>
            <a:endParaRPr lang="cs-CZ" sz="1600" dirty="false"/>
          </a:p>
          <a:p>
            <a:pPr marL="0" indent="0" algn="just">
              <a:buNone/>
            </a:pPr>
            <a:r>
              <a:rPr lang="cs-CZ" sz="1600" dirty="false"/>
              <a:t>Po </a:t>
            </a:r>
            <a:r>
              <a:rPr lang="cs-CZ" sz="1600" u="sng" dirty="false"/>
              <a:t>dokončení realizace</a:t>
            </a:r>
            <a:r>
              <a:rPr lang="cs-CZ" sz="1600" dirty="false"/>
              <a:t> projektu bude ověřováno, zda částka celkových způsobilých výdajů na provoz dětské skupiny čerpaná v rámci jednotek „Obsazené místo v dětské skupině za půlden pro mladší děti“ a „Obsazené místo v dětské skupině za půlden pro starší děti“ </a:t>
            </a:r>
            <a:r>
              <a:rPr lang="cs-CZ" sz="1600" b="true" dirty="false"/>
              <a:t>přesáhla 1,5násobku částky celkových způsobilých výdajů na aktivitu “Vytvoření dětské skupiny“. </a:t>
            </a:r>
            <a:endParaRPr lang="cs-CZ" sz="2000" b="true" dirty="false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3CA234-19B4-82EB-6EDD-B90BB700D3BB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3651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7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4C5C9-5A51-ABC5-BD25-EAD8702E4C0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Tabulka obsazenosti</a:t>
            </a:r>
            <a:br>
              <a:rPr lang="cs-CZ" dirty="false"/>
            </a:br>
            <a:r>
              <a:rPr lang="cs-CZ" dirty="false"/>
              <a:t>- </a:t>
            </a:r>
            <a:r>
              <a:rPr lang="cs-CZ" sz="3000" dirty="false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FDF51-AC71-9E29-B660-1E6F9B1FCB6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8" y="1268760"/>
            <a:ext cx="8064000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vyplní tabulku obsazenosti a přiloží ji do dokumentů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zároveň v </a:t>
            </a:r>
            <a:r>
              <a:rPr lang="cs-CZ" sz="2000" dirty="false" err="true"/>
              <a:t>ZoR</a:t>
            </a:r>
            <a:r>
              <a:rPr lang="cs-CZ" sz="2000" dirty="false"/>
              <a:t> na záložce Aktivity ZP vyplní předpokládaný počet dosažených jednotek (pomůcka - Kalkulačka k žádosti o podporu – část </a:t>
            </a:r>
            <a:r>
              <a:rPr lang="cs-CZ" sz="2000" u="sng" dirty="false"/>
              <a:t>Informativní přehled pro jednotlivá monitorovací období</a:t>
            </a:r>
            <a:r>
              <a:rPr lang="cs-CZ" sz="2000" dirty="false"/>
              <a:t>)</a:t>
            </a:r>
          </a:p>
          <a:p>
            <a:pPr marL="738000" lvl="3" indent="0">
              <a:buNone/>
            </a:pP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V případě potřeby přidání / převodu jednotek příjemce nejpozději 10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prac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. dnů před termínem pro podání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podá v IS KP21+ žádost o změnu, kterou projektový manažer musí před podáním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schválit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podá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tabulku v rámci kontroly </a:t>
            </a:r>
            <a:r>
              <a:rPr lang="cs-CZ" sz="2000" dirty="false" err="true"/>
              <a:t>ZoR</a:t>
            </a:r>
            <a:r>
              <a:rPr lang="cs-CZ" sz="2000" dirty="false"/>
              <a:t> zkontroluje a pomocí aplikace spočítá skutečný počet dosažených jednotek za sledované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v případě nesouladu jednotek vrací </a:t>
            </a:r>
            <a:r>
              <a:rPr lang="cs-CZ" sz="2000" dirty="false" err="true"/>
              <a:t>ZoR</a:t>
            </a:r>
            <a:r>
              <a:rPr lang="cs-CZ" sz="2000" dirty="false"/>
              <a:t> příjemci k nápravě spolu s informací o správném počtu dosažených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837039-158E-7F9F-3D0C-2ADE35B5B1C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AB81EAF5-6BC6-FF79-AD14-E23CFBA5297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35730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0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Zástupný obsah 40" descr="Obsah obrázku text, účtenka, snímek obrazovky, Paralelní&#10;&#10;Popis byl vytvořen automaticky">
            <a:extLst>
              <a:ext uri="{FF2B5EF4-FFF2-40B4-BE49-F238E27FC236}">
                <a16:creationId xmlns:a16="http://schemas.microsoft.com/office/drawing/2014/main" id="{A7EE3110-90F5-D418-1C39-10F413A34BBB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" y="1180241"/>
            <a:ext cx="5779323" cy="554513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identifikace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6F4E80-D375-5032-03FE-061BD87F26D6}"/>
              </a:ext>
            </a:extLst>
          </p:cNvPr>
          <p:cNvSpPr txBox="true"/>
          <p:nvPr/>
        </p:nvSpPr>
        <p:spPr>
          <a:xfrm>
            <a:off x="5907333" y="2879588"/>
            <a:ext cx="316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Provozní doba – vyplnit časy pro všechny provozní dny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CBA126-1C10-FF25-A47F-D8A3B330DBA6}"/>
              </a:ext>
            </a:extLst>
          </p:cNvPr>
          <p:cNvSpPr txBox="true"/>
          <p:nvPr/>
        </p:nvSpPr>
        <p:spPr>
          <a:xfrm>
            <a:off x="6426629" y="3982197"/>
            <a:ext cx="25202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Vyplnit veškerá přerušení poskytování služby za celou dobu projektu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F9E044-6DC3-90A8-5A42-646FA9215EC8}"/>
              </a:ext>
            </a:extLst>
          </p:cNvPr>
          <p:cNvSpPr txBox="true"/>
          <p:nvPr/>
        </p:nvSpPr>
        <p:spPr>
          <a:xfrm>
            <a:off x="6477969" y="1961552"/>
            <a:ext cx="20922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Povinná pole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A0DB553-515C-F424-595E-BB92184348EE}"/>
              </a:ext>
            </a:extLst>
          </p:cNvPr>
          <p:cNvCxnSpPr>
            <a:cxnSpLocks/>
          </p:cNvCxnSpPr>
          <p:nvPr/>
        </p:nvCxnSpPr>
        <p:spPr>
          <a:xfrm flipH="true">
            <a:off x="2555776" y="2042707"/>
            <a:ext cx="3824808" cy="39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7A7283D-8C43-3234-E069-1FC216505EC2}"/>
              </a:ext>
            </a:extLst>
          </p:cNvPr>
          <p:cNvCxnSpPr>
            <a:cxnSpLocks/>
          </p:cNvCxnSpPr>
          <p:nvPr/>
        </p:nvCxnSpPr>
        <p:spPr>
          <a:xfrm flipH="true">
            <a:off x="2555776" y="2113797"/>
            <a:ext cx="3824808" cy="29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5E4E586-5BA2-0154-552C-4EC58FDDD0A6}"/>
              </a:ext>
            </a:extLst>
          </p:cNvPr>
          <p:cNvCxnSpPr>
            <a:cxnSpLocks/>
          </p:cNvCxnSpPr>
          <p:nvPr/>
        </p:nvCxnSpPr>
        <p:spPr>
          <a:xfrm flipH="true">
            <a:off x="3059832" y="2192915"/>
            <a:ext cx="3320752" cy="888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EBAB57F-2B10-3806-A607-1A0B2E588127}"/>
              </a:ext>
            </a:extLst>
          </p:cNvPr>
          <p:cNvCxnSpPr>
            <a:cxnSpLocks/>
          </p:cNvCxnSpPr>
          <p:nvPr/>
        </p:nvCxnSpPr>
        <p:spPr>
          <a:xfrm flipH="true">
            <a:off x="2699792" y="2291168"/>
            <a:ext cx="3680792" cy="1311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3B67089-17E3-FEBC-99A7-5710BDDBEEF1}"/>
              </a:ext>
            </a:extLst>
          </p:cNvPr>
          <p:cNvCxnSpPr>
            <a:cxnSpLocks/>
          </p:cNvCxnSpPr>
          <p:nvPr/>
        </p:nvCxnSpPr>
        <p:spPr>
          <a:xfrm flipH="true">
            <a:off x="5804520" y="4582361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311EDB2-7B82-BD39-1503-D12CE87F7689}"/>
              </a:ext>
            </a:extLst>
          </p:cNvPr>
          <p:cNvSpPr txBox="true"/>
          <p:nvPr/>
        </p:nvSpPr>
        <p:spPr>
          <a:xfrm>
            <a:off x="6477968" y="5559623"/>
            <a:ext cx="20922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Jen pokud je relevantní (např. víkendové akce)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549CAC8-E3A6-FA69-AFD6-B50FA336FC5A}"/>
              </a:ext>
            </a:extLst>
          </p:cNvPr>
          <p:cNvCxnSpPr>
            <a:cxnSpLocks/>
          </p:cNvCxnSpPr>
          <p:nvPr/>
        </p:nvCxnSpPr>
        <p:spPr>
          <a:xfrm flipH="true">
            <a:off x="5220072" y="6021288"/>
            <a:ext cx="10660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C62C62C-3F3E-7DE7-F635-67DD35172517}"/>
              </a:ext>
            </a:extLst>
          </p:cNvPr>
          <p:cNvCxnSpPr>
            <a:cxnSpLocks/>
          </p:cNvCxnSpPr>
          <p:nvPr/>
        </p:nvCxnSpPr>
        <p:spPr>
          <a:xfrm flipH="true" flipV="true">
            <a:off x="3059832" y="3202753"/>
            <a:ext cx="2790084" cy="23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DBB1E25-0209-AFFA-6544-1E89772A2DF5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68" y="3498600"/>
            <a:ext cx="2710209" cy="19325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714716E-0023-5641-0925-28C096C667C3}"/>
              </a:ext>
            </a:extLst>
          </p:cNvPr>
          <p:cNvCxnSpPr>
            <a:cxnSpLocks/>
          </p:cNvCxnSpPr>
          <p:nvPr/>
        </p:nvCxnSpPr>
        <p:spPr>
          <a:xfrm flipH="true">
            <a:off x="5334316" y="2362432"/>
            <a:ext cx="1092313" cy="1066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74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506B3-A755-9B01-0F31-9CB88106E38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smlouvy (jenom pravidelné)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76D35-A225-9E93-B4DA-A9CA2286852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6" name="Obrázek 5" descr="Obsah obrázku snímek obrazovky, text, řada/pruh, Písmo&#10;&#10;Popis byl vytvořen automaticky">
            <a:extLst>
              <a:ext uri="{FF2B5EF4-FFF2-40B4-BE49-F238E27FC236}">
                <a16:creationId xmlns:a16="http://schemas.microsoft.com/office/drawing/2014/main" id="{66EB5B30-D6D4-5F66-131B-1CA69E0B0C0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" y="1207360"/>
            <a:ext cx="8964276" cy="8383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897DB7F-3F2B-E6E2-2E97-E0BCF9850D13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" y="3221430"/>
            <a:ext cx="9144000" cy="451426"/>
          </a:xfrm>
          <a:prstGeom prst="rect">
            <a:avLst/>
          </a:prstGeom>
        </p:spPr>
      </p:pic>
      <p:pic>
        <p:nvPicPr>
          <p:cNvPr id="10" name="Obrázek 9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AF0042B7-9C3C-D82A-9632-07EE759EE65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171"/>
            <a:ext cx="9144000" cy="82700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0F595B-41FB-34BA-C2DD-25B6703FA602}"/>
              </a:ext>
            </a:extLst>
          </p:cNvPr>
          <p:cNvSpPr txBox="true"/>
          <p:nvPr/>
        </p:nvSpPr>
        <p:spPr>
          <a:xfrm>
            <a:off x="6331661" y="4236744"/>
            <a:ext cx="263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Nevyplňuje se, tabulka počítá automaticky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FB6FEC-123D-00BE-A363-A7ABEC5F8483}"/>
              </a:ext>
            </a:extLst>
          </p:cNvPr>
          <p:cNvSpPr txBox="true"/>
          <p:nvPr/>
        </p:nvSpPr>
        <p:spPr>
          <a:xfrm>
            <a:off x="5184323" y="2353447"/>
            <a:ext cx="37799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Pouze v případech dlouhodobého nahrazení jiným dítětem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6188902-6D18-A242-A6E2-7EDE762B0DE2}"/>
              </a:ext>
            </a:extLst>
          </p:cNvPr>
          <p:cNvCxnSpPr>
            <a:cxnSpLocks/>
          </p:cNvCxnSpPr>
          <p:nvPr/>
        </p:nvCxnSpPr>
        <p:spPr>
          <a:xfrm flipV="true">
            <a:off x="7074299" y="1987534"/>
            <a:ext cx="306013" cy="2864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9B37F9D-082B-D85B-B631-D4917330D898}"/>
              </a:ext>
            </a:extLst>
          </p:cNvPr>
          <p:cNvCxnSpPr>
            <a:cxnSpLocks/>
          </p:cNvCxnSpPr>
          <p:nvPr/>
        </p:nvCxnSpPr>
        <p:spPr>
          <a:xfrm flipV="true">
            <a:off x="7647968" y="3701352"/>
            <a:ext cx="308407" cy="474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F2CFC03-3DA1-56D5-2A0D-55E4770F3332}"/>
              </a:ext>
            </a:extLst>
          </p:cNvPr>
          <p:cNvSpPr txBox="true"/>
          <p:nvPr/>
        </p:nvSpPr>
        <p:spPr>
          <a:xfrm>
            <a:off x="179724" y="4180945"/>
            <a:ext cx="42746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Pokud nejsou nárokovány jednotky Stravování, je třeba vyplnit „Bez stravy“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A73F65CB-F044-D011-37A9-FD174407EC6D}"/>
              </a:ext>
            </a:extLst>
          </p:cNvPr>
          <p:cNvCxnSpPr>
            <a:cxnSpLocks/>
          </p:cNvCxnSpPr>
          <p:nvPr/>
        </p:nvCxnSpPr>
        <p:spPr>
          <a:xfrm flipV="true">
            <a:off x="2483768" y="3740563"/>
            <a:ext cx="206339" cy="339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39C38AF-90C2-E453-8FC1-F8C08D3CAF30}"/>
              </a:ext>
            </a:extLst>
          </p:cNvPr>
          <p:cNvSpPr txBox="true"/>
          <p:nvPr/>
        </p:nvSpPr>
        <p:spPr>
          <a:xfrm>
            <a:off x="1019911" y="6270123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386E82F-0CC9-6006-A7C0-F6D699E9FEAD}"/>
              </a:ext>
            </a:extLst>
          </p:cNvPr>
          <p:cNvCxnSpPr>
            <a:cxnSpLocks/>
          </p:cNvCxnSpPr>
          <p:nvPr/>
        </p:nvCxnSpPr>
        <p:spPr>
          <a:xfrm flipV="true">
            <a:off x="3131840" y="5944172"/>
            <a:ext cx="0" cy="316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DB023C-13A0-6015-3829-6E488C4BC307}"/>
              </a:ext>
            </a:extLst>
          </p:cNvPr>
          <p:cNvSpPr txBox="true"/>
          <p:nvPr/>
        </p:nvSpPr>
        <p:spPr>
          <a:xfrm>
            <a:off x="360000" y="2371628"/>
            <a:ext cx="42746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Vyplňuje se datum skutečného fyzického nástupu dítěte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581FAF9-8BBC-290D-670D-D66BBF686522}"/>
              </a:ext>
            </a:extLst>
          </p:cNvPr>
          <p:cNvCxnSpPr>
            <a:cxnSpLocks/>
          </p:cNvCxnSpPr>
          <p:nvPr/>
        </p:nvCxnSpPr>
        <p:spPr>
          <a:xfrm flipV="true">
            <a:off x="2497348" y="1932218"/>
            <a:ext cx="2362684" cy="375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Co je dětská skupina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107504" y="1412776"/>
            <a:ext cx="8683750" cy="4608511"/>
          </a:xfrm>
        </p:spPr>
        <p:txBody>
          <a:bodyPr>
            <a:noAutofit/>
          </a:bodyPr>
          <a:lstStyle/>
          <a:p>
            <a:pPr algn="just"/>
            <a:r>
              <a:rPr lang="cs-CZ" sz="2300" b="true" dirty="false">
                <a:cs typeface="Calibri" panose="020F0502020204030204" pitchFamily="34" charset="0"/>
              </a:rPr>
              <a:t>Služba péče o dítě předškolního věku </a:t>
            </a:r>
            <a:r>
              <a:rPr lang="cs-CZ" sz="2300" dirty="false">
                <a:cs typeface="Calibri" panose="020F0502020204030204" pitchFamily="34" charset="0"/>
              </a:rPr>
              <a:t>(od 6 měsíců do zahájení povinné školní docházky, pro děti mladší 1 roku zvláštní podmínky).</a:t>
            </a:r>
          </a:p>
          <a:p>
            <a:pPr algn="just"/>
            <a:r>
              <a:rPr lang="cs-CZ" sz="2300" dirty="false">
                <a:cs typeface="Calibri" panose="020F0502020204030204" pitchFamily="34" charset="0"/>
              </a:rPr>
              <a:t>Mimo domov, v kolektivu dětí, pravidelná péče.</a:t>
            </a:r>
          </a:p>
          <a:p>
            <a:pPr algn="just"/>
            <a:r>
              <a:rPr lang="cs-CZ" sz="2300" b="true" dirty="false">
                <a:cs typeface="Calibri" panose="020F0502020204030204" pitchFamily="34" charset="0"/>
              </a:rPr>
              <a:t>Péče zaměřena na zajištění potřeb dětí, výchovu, rozvoj schopností a dovedností, kulturních a hygienických návyků.</a:t>
            </a:r>
          </a:p>
          <a:p>
            <a:pPr algn="just"/>
            <a:r>
              <a:rPr lang="cs-CZ" sz="2300" dirty="false">
                <a:cs typeface="Calibri" panose="020F0502020204030204" pitchFamily="34" charset="0"/>
              </a:rPr>
              <a:t>Maximálně 24 dětí (možnost sdílení míst), nejčastěji 12 dětí.</a:t>
            </a:r>
          </a:p>
          <a:p>
            <a:pPr algn="just"/>
            <a:r>
              <a:rPr lang="cs-CZ" sz="2300" dirty="false">
                <a:cs typeface="Calibri" panose="020F0502020204030204" pitchFamily="34" charset="0"/>
              </a:rPr>
              <a:t>Na neziskové bázi – finančně dostupná.</a:t>
            </a:r>
          </a:p>
          <a:p>
            <a:pPr algn="just"/>
            <a:r>
              <a:rPr lang="cs-CZ" sz="2300" dirty="false">
                <a:cs typeface="Calibri" panose="020F0502020204030204" pitchFamily="34" charset="0"/>
              </a:rPr>
              <a:t>Kvalifikace pečujících osob a další vzdělávání – kvalitní poskytování služeb.</a:t>
            </a:r>
          </a:p>
          <a:p>
            <a:pPr algn="just"/>
            <a:r>
              <a:rPr lang="cs-CZ" sz="2300" b="true" dirty="false">
                <a:cs typeface="Calibri" panose="020F0502020204030204" pitchFamily="34" charset="0"/>
              </a:rPr>
              <a:t>Standardy kvality péče o děti v DS </a:t>
            </a:r>
            <a:r>
              <a:rPr lang="cs-CZ" sz="2300" dirty="false">
                <a:cs typeface="Calibri" panose="020F0502020204030204" pitchFamily="34" charset="0"/>
              </a:rPr>
              <a:t>– zaručení určité úrovně služeb </a:t>
            </a:r>
            <a:br>
              <a:rPr lang="cs-CZ" sz="2300" dirty="false">
                <a:cs typeface="Calibri" panose="020F0502020204030204" pitchFamily="34" charset="0"/>
              </a:rPr>
            </a:br>
            <a:r>
              <a:rPr lang="cs-CZ" sz="2300" dirty="false">
                <a:cs typeface="Calibri" panose="020F0502020204030204" pitchFamily="34" charset="0"/>
              </a:rPr>
              <a:t>a stálá snaha o zvyšování kvality služby ve všech oblastech.</a:t>
            </a:r>
            <a:endParaRPr lang="cs-CZ" sz="2300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7BDA4AA-E24A-64A8-8A49-AB406628222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94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524DC-96E0-DF2C-6A55-74C2635322E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docházka (jenom nepravidelné)</a:t>
            </a:r>
          </a:p>
        </p:txBody>
      </p:sp>
      <p:pic>
        <p:nvPicPr>
          <p:cNvPr id="6" name="Zástupný obsah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759BBC79-BDA2-9D4E-DAA1-50515E77E166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3" y="1556792"/>
            <a:ext cx="8125624" cy="201622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9571FC-79B9-0366-FA9E-1BE279B5A5B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F32939-2191-F967-9EBC-A04035A3D785}"/>
              </a:ext>
            </a:extLst>
          </p:cNvPr>
          <p:cNvSpPr txBox="true"/>
          <p:nvPr/>
        </p:nvSpPr>
        <p:spPr>
          <a:xfrm>
            <a:off x="1594080" y="4259804"/>
            <a:ext cx="62436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Doplňte dle exportu z docházkového systému – do tabulky obsazenosti pouze docházku dětí na nepravidelné smlouvy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05FEC14-5D68-AFFC-4452-243EAC6BA603}"/>
              </a:ext>
            </a:extLst>
          </p:cNvPr>
          <p:cNvCxnSpPr>
            <a:cxnSpLocks/>
          </p:cNvCxnSpPr>
          <p:nvPr/>
        </p:nvCxnSpPr>
        <p:spPr>
          <a:xfrm flipV="true">
            <a:off x="4511674" y="3645024"/>
            <a:ext cx="0" cy="526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A2C232-0DD7-C3AD-47E6-1E1FA835859C}"/>
              </a:ext>
            </a:extLst>
          </p:cNvPr>
          <p:cNvSpPr txBox="true"/>
          <p:nvPr/>
        </p:nvSpPr>
        <p:spPr>
          <a:xfrm>
            <a:off x="2144553" y="5661248"/>
            <a:ext cx="5142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Upozornění – pro kontroly na místě je nutné mít u sebe k dispozici export docházky všech dětí</a:t>
            </a:r>
          </a:p>
        </p:txBody>
      </p:sp>
    </p:spTree>
    <p:extLst>
      <p:ext uri="{BB962C8B-B14F-4D97-AF65-F5344CB8AC3E}">
        <p14:creationId xmlns:p14="http://schemas.microsoft.com/office/powerpoint/2010/main" val="1538498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582DB-14BB-551F-2D75-8648B135946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smlouvy (jenom nepravidelné)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C0DCC01-400F-113D-886D-F04A66029AE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768"/>
            <a:ext cx="8630236" cy="65527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19C0F-18A9-89CF-8579-2587A3BEA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987CB4-D9F4-8E56-7500-FFAB154876EB}"/>
              </a:ext>
            </a:extLst>
          </p:cNvPr>
          <p:cNvSpPr txBox="true"/>
          <p:nvPr/>
        </p:nvSpPr>
        <p:spPr>
          <a:xfrm>
            <a:off x="4644008" y="2880858"/>
            <a:ext cx="4233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 správný výpočet je nutné vyplnit informace o stravě pro každý den zvlášť, je možná i kombinace.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58ED953-AD08-C860-8014-6CAB9C959766}"/>
              </a:ext>
            </a:extLst>
          </p:cNvPr>
          <p:cNvCxnSpPr>
            <a:cxnSpLocks/>
          </p:cNvCxnSpPr>
          <p:nvPr/>
        </p:nvCxnSpPr>
        <p:spPr>
          <a:xfrm flipV="true">
            <a:off x="6732240" y="2060848"/>
            <a:ext cx="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91B23AE-BA88-4858-B99C-F9C780D3612F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0" y="4461856"/>
            <a:ext cx="8059275" cy="80021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59757D-415F-EC6B-EED8-BAB1632544C9}"/>
              </a:ext>
            </a:extLst>
          </p:cNvPr>
          <p:cNvSpPr txBox="true"/>
          <p:nvPr/>
        </p:nvSpPr>
        <p:spPr>
          <a:xfrm>
            <a:off x="1264649" y="5920361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CA3869A-FFE6-3071-A6BC-0114927888E5}"/>
              </a:ext>
            </a:extLst>
          </p:cNvPr>
          <p:cNvCxnSpPr>
            <a:cxnSpLocks/>
          </p:cNvCxnSpPr>
          <p:nvPr/>
        </p:nvCxnSpPr>
        <p:spPr>
          <a:xfrm flipV="true">
            <a:off x="3707904" y="5262068"/>
            <a:ext cx="0" cy="566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CEBF053-8295-5EB4-17B9-505323C2D84D}"/>
              </a:ext>
            </a:extLst>
          </p:cNvPr>
          <p:cNvSpPr txBox="true"/>
          <p:nvPr/>
        </p:nvSpPr>
        <p:spPr>
          <a:xfrm>
            <a:off x="161469" y="2620543"/>
            <a:ext cx="423320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 nutné vyplnit jména a příjmení řádně bez překlepů či mezer navíc! Pokud nebudou jména a příjmení sedět se jmény v exportu s docházkou, nebudou za dané děti započítány jednotky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340F3C7-704F-45A5-45B0-7CD54B228A82}"/>
              </a:ext>
            </a:extLst>
          </p:cNvPr>
          <p:cNvCxnSpPr>
            <a:cxnSpLocks/>
          </p:cNvCxnSpPr>
          <p:nvPr/>
        </p:nvCxnSpPr>
        <p:spPr>
          <a:xfrm flipH="true" flipV="true">
            <a:off x="1619672" y="2060848"/>
            <a:ext cx="504056" cy="505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97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04C43-6701-5731-43ED-A8F4091B3EF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600" dirty="false"/>
            </a:br>
            <a:r>
              <a:rPr lang="cs-CZ" sz="2800" dirty="false"/>
              <a:t>- list Pečující osoby</a:t>
            </a:r>
          </a:p>
        </p:txBody>
      </p:sp>
      <p:pic>
        <p:nvPicPr>
          <p:cNvPr id="6" name="Zástupný obsah 5" descr="Obsah obrázku snímek obrazovky, text, řada/pruh&#10;&#10;Popis byl vytvořen automaticky">
            <a:extLst>
              <a:ext uri="{FF2B5EF4-FFF2-40B4-BE49-F238E27FC236}">
                <a16:creationId xmlns:a16="http://schemas.microsoft.com/office/drawing/2014/main" id="{72069279-1794-F0AD-A566-3DEDBF145BD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" y="1844824"/>
            <a:ext cx="9118704" cy="12101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CE194-6819-FCF3-C5F2-DB0131B4761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014707-0822-C637-6741-839BC0DBACD6}"/>
              </a:ext>
            </a:extLst>
          </p:cNvPr>
          <p:cNvSpPr txBox="true"/>
          <p:nvPr/>
        </p:nvSpPr>
        <p:spPr>
          <a:xfrm>
            <a:off x="1264649" y="4139163"/>
            <a:ext cx="6614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r>
              <a:rPr lang="cs-CZ" dirty="false"/>
              <a:t>Na list Pečující osoby vyplňujte údaje o všech pečujících osobách.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B9DC0CC-33A8-5FC0-941A-E0BDFE57BFC9}"/>
              </a:ext>
            </a:extLst>
          </p:cNvPr>
          <p:cNvCxnSpPr>
            <a:cxnSpLocks/>
          </p:cNvCxnSpPr>
          <p:nvPr/>
        </p:nvCxnSpPr>
        <p:spPr>
          <a:xfrm flipV="true">
            <a:off x="3995936" y="3140968"/>
            <a:ext cx="0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80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5" name="Obrázek 4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DFCE3E28-61D4-E35C-E878-C1A0D4F222B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8" y="1241781"/>
            <a:ext cx="8485782" cy="53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8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B1EE-8D21-2535-262F-C361670702E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Červeně – </a:t>
            </a:r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maximální počet jednotek za dané sledované období. Kontrola dle kalkulačky:</a:t>
            </a:r>
          </a:p>
          <a:p>
            <a:pPr marL="0" indent="0">
              <a:buNone/>
            </a:pPr>
            <a:endParaRPr lang="cs-CZ" dirty="fals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6" name="Obrázek 5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B18E5C2D-D35B-795A-F9EC-FA83CC2929B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25838"/>
            <a:ext cx="8784000" cy="186832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B4ED425-A08C-5609-7CA9-B25C26FA958A}"/>
              </a:ext>
            </a:extLst>
          </p:cNvPr>
          <p:cNvSpPr/>
          <p:nvPr/>
        </p:nvSpPr>
        <p:spPr>
          <a:xfrm>
            <a:off x="5916885" y="3514364"/>
            <a:ext cx="552797" cy="683698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3494839-0DEE-E617-5A04-3667758C6A77}"/>
              </a:ext>
            </a:extLst>
          </p:cNvPr>
          <p:cNvSpPr/>
          <p:nvPr/>
        </p:nvSpPr>
        <p:spPr>
          <a:xfrm>
            <a:off x="5916885" y="4256714"/>
            <a:ext cx="552797" cy="637447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14484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Kontroly projektu na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se ověřuje </a:t>
            </a:r>
            <a:r>
              <a:rPr lang="pl-PL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 kontrole projektu na místě - t</a:t>
            </a:r>
            <a:r>
              <a:rPr lang="cs-CZ" sz="1800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abulka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true" u="sng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 pro dokladování jednotek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(SČP - kapitola 8.3.1) </a:t>
            </a:r>
          </a:p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plánované x neplánované 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v průběhu realizace x ex post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Povinnost příjemce při kontrole na místě: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poskytnutí součinnosti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originály dokladů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veškeré doklady potřebné k doložení dosažení jednotek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9197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12972" y="1496657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b="true" dirty="false">
                <a:solidFill>
                  <a:srgbClr val="00B050"/>
                </a:solidFill>
              </a:rPr>
              <a:t>Plánované přerušení DS (kap. 4.1.2.1 SČP)</a:t>
            </a:r>
          </a:p>
          <a:p>
            <a:pPr algn="just"/>
            <a:r>
              <a:rPr lang="cs-CZ" sz="1600" dirty="false"/>
              <a:t>Plánované přerušení poskytování služby péče o dítě v dětské skupině </a:t>
            </a:r>
            <a:r>
              <a:rPr lang="cs-CZ" sz="1600" b="true" dirty="false"/>
              <a:t>je příjemce povinen oznámit ŘO </a:t>
            </a:r>
            <a:r>
              <a:rPr lang="cs-CZ" sz="1600" u="sng" dirty="false"/>
              <a:t>nejpozději 30 kalendářních dnů před prvním dnem přerušení nebo vždy nejpozději do 5 kalendářních dnů ode dne přerušení </a:t>
            </a:r>
            <a:r>
              <a:rPr lang="cs-CZ" sz="1600" dirty="false"/>
              <a:t>a obnovení poskytování služby.</a:t>
            </a:r>
          </a:p>
          <a:p>
            <a:pPr algn="just"/>
            <a:r>
              <a:rPr lang="cs-CZ" sz="1600" dirty="false"/>
              <a:t>Příjemce informuje ŘO </a:t>
            </a:r>
            <a:r>
              <a:rPr lang="cs-CZ" sz="1600" b="true" dirty="false"/>
              <a:t>interní depeší prostřednictvím MS2021+ </a:t>
            </a:r>
            <a:r>
              <a:rPr lang="cs-CZ" sz="1600" dirty="false"/>
              <a:t>(o termínu a důvodu přerušení a o termínu obnovení poskytování služby).</a:t>
            </a:r>
          </a:p>
          <a:p>
            <a:pPr marL="0" indent="0" algn="just">
              <a:buNone/>
            </a:pPr>
            <a:r>
              <a:rPr lang="cs-CZ" sz="1600" b="true" dirty="false">
                <a:solidFill>
                  <a:srgbClr val="FF0000"/>
                </a:solidFill>
              </a:rPr>
              <a:t>	V případě nedodržení povinnosti oznámit přerušení v termínu dle SČP 	je dle právního aktu odvod za porušení rozpočtové kázně ve výši 1 % z	 celkové částky dotace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pic>
        <p:nvPicPr>
          <p:cNvPr id="5" name="Grafický objekt 4" descr="Vykřičník se souvislou výplní">
            <a:extLst>
              <a:ext uri="{FF2B5EF4-FFF2-40B4-BE49-F238E27FC236}">
                <a16:creationId xmlns:a16="http://schemas.microsoft.com/office/drawing/2014/main" id="{958875FA-10C2-5D75-0942-2C4160130736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472514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35499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u="sng" dirty="false"/>
              <a:t>Dopad plánovaného přerušení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v součtu do pětinásobku provozních dnů v jednom kalendářním týdnu za období provozu dětské skupiny (12 měsíců) – bez vlivu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počet dní přerušení v součtu delší - počet dosažených jednotek snižuje o každý den, kdy byla služba nad pětinásobek provozních dnů v jednom kalendářním týdnu přerušena </a:t>
            </a:r>
          </a:p>
          <a:p>
            <a:pPr marL="0" indent="0">
              <a:buNone/>
            </a:pPr>
            <a:r>
              <a:rPr lang="cs-CZ" sz="1600" dirty="false"/>
              <a:t>Příklad:</a:t>
            </a:r>
          </a:p>
          <a:p>
            <a:pPr marL="0" indent="0">
              <a:buNone/>
            </a:pPr>
            <a:r>
              <a:rPr lang="cs-CZ" sz="1600" dirty="false"/>
              <a:t>Pětinásobek počtu provozních dnů v jednom kalendářním týdnu: počet provozních dní DS 5 dní v týdnu = 5 x 5 - nárok na 25 dní uzavření DS bez vlivu na počet jednotek</a:t>
            </a:r>
            <a:endParaRPr lang="cs-CZ" sz="1600" u="sng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16915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Sankce (PA část V, bod 3)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Pozdní dodání </a:t>
            </a:r>
            <a:r>
              <a:rPr lang="cs-CZ" sz="1600" dirty="false" err="true"/>
              <a:t>ZoR</a:t>
            </a:r>
            <a:r>
              <a:rPr lang="cs-CZ" sz="1600" dirty="false"/>
              <a:t>/</a:t>
            </a:r>
            <a:r>
              <a:rPr lang="cs-CZ" sz="1600" dirty="false" err="true"/>
              <a:t>ŽoP</a:t>
            </a:r>
            <a:r>
              <a:rPr lang="cs-CZ" sz="1600" dirty="false"/>
              <a:t> – 0,5 % z CZV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Neohlášení přerušení DS – 1 % z CZV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false"/>
              <a:t>+ další týkající se vedení řádných záznamů o docházce atp.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Zákaz dvojího financování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Podporu z OPZ+ </a:t>
            </a:r>
            <a:r>
              <a:rPr lang="cs-CZ" sz="1600" dirty="false">
                <a:solidFill>
                  <a:srgbClr val="FF0000"/>
                </a:solidFill>
              </a:rPr>
              <a:t>není možné kombinovat s čerpáním příspěvku na provoz dětské skupiny ze státního rozpočtu </a:t>
            </a:r>
            <a:r>
              <a:rPr lang="cs-CZ" sz="1600" dirty="false"/>
              <a:t>dle § 20a – 20l zákona č. 247/2014 Sb. </a:t>
            </a:r>
            <a:r>
              <a:rPr lang="cs-CZ" sz="1600" dirty="false">
                <a:solidFill>
                  <a:srgbClr val="FF0000"/>
                </a:solidFill>
              </a:rPr>
              <a:t>!!!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false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Přeplatek dotace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Cashflow projektu – počítat s tím, že na konci projektu vznikne přeplatek, který je nutno vrátit poskytovateli (15 % navýšení)</a:t>
            </a:r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68825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592288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PUBLICITA</a:t>
            </a:r>
            <a:br>
              <a:rPr lang="cs-CZ" dirty="false"/>
            </a:br>
            <a:br>
              <a:rPr lang="cs-CZ" baseline="0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294798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Počet dětských skupin k 6. 10. 2025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238396" y="1412777"/>
            <a:ext cx="8667207" cy="4784194"/>
          </a:xfrm>
        </p:spPr>
        <p:txBody>
          <a:bodyPr>
            <a:noAutofit/>
          </a:bodyPr>
          <a:lstStyle/>
          <a:p>
            <a:pPr>
              <a:buSzPct val="110000"/>
            </a:pPr>
            <a:r>
              <a:rPr lang="cs-CZ" sz="2800" b="true" dirty="false"/>
              <a:t>Počet DS v ČR:</a:t>
            </a:r>
            <a:r>
              <a:rPr lang="cs-CZ" dirty="false"/>
              <a:t>			 </a:t>
            </a:r>
            <a:r>
              <a:rPr lang="cs-CZ" sz="2800" dirty="false"/>
              <a:t>2 047 </a:t>
            </a:r>
          </a:p>
          <a:p>
            <a:pPr>
              <a:buSzPct val="110000"/>
            </a:pPr>
            <a:r>
              <a:rPr lang="cs-CZ" sz="2800" b="true" dirty="false"/>
              <a:t>Počet míst pro děti v ČR: </a:t>
            </a:r>
            <a:r>
              <a:rPr lang="cs-CZ" dirty="false"/>
              <a:t>	</a:t>
            </a:r>
            <a:r>
              <a:rPr lang="cs-CZ" sz="2800" dirty="false"/>
              <a:t>28 295 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endParaRPr lang="cs-CZ" sz="2800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D9CD3D9-73B2-49E6-90B1-267AA87C82D0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" y="2852936"/>
            <a:ext cx="4035934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BB3D793-ED87-46A0-84A8-2D19E867D2CF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8" y="2852936"/>
            <a:ext cx="4459546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16FD9FE-0E04-FDAA-7758-452959F12C1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5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pUBLICITA</a:t>
            </a:r>
            <a:r>
              <a:rPr lang="cs-CZ" dirty="false"/>
              <a:t> - plakát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50D9C-EAEA-4DA6-8562-2AC3434916F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0822" y="1484784"/>
            <a:ext cx="8501658" cy="5031216"/>
          </a:xfrm>
        </p:spPr>
        <p:txBody>
          <a:bodyPr/>
          <a:lstStyle/>
          <a:p>
            <a:r>
              <a:rPr lang="cs-CZ" sz="1600" dirty="false"/>
              <a:t>Alespoň 1 povinný plakát min. A3 s informacemi  o projektu – využít je třeba </a:t>
            </a:r>
            <a:r>
              <a:rPr lang="cs-CZ" sz="1600" dirty="false">
                <a:hlinkClick r:id="rId3"/>
              </a:rPr>
              <a:t>el. šablonu </a:t>
            </a:r>
            <a:endParaRPr lang="cs-CZ" sz="1600" dirty="false"/>
          </a:p>
          <a:p>
            <a:pPr algn="just"/>
            <a:r>
              <a:rPr lang="cs-CZ" sz="1600" dirty="false"/>
              <a:t>V místě realizace projektu snadno viditelném pro veřejnost, jako jsou vstupní prostory budovy a to po celou dobu realizace projektu</a:t>
            </a:r>
          </a:p>
          <a:p>
            <a:pPr lvl="1" algn="just"/>
            <a:r>
              <a:rPr lang="cs-CZ" sz="1600" dirty="false"/>
              <a:t>Pokud je projekt realizován na více místech, bude umístěn na všech těchto místech</a:t>
            </a:r>
          </a:p>
          <a:p>
            <a:pPr lvl="1" algn="just"/>
            <a:r>
              <a:rPr lang="cs-CZ" sz="1600" dirty="false"/>
              <a:t>Pokud nelze umístit plakát v místě realizace projektu, bude umístěn v sídle příjemce</a:t>
            </a:r>
          </a:p>
          <a:p>
            <a:pPr lvl="1" algn="just"/>
            <a:r>
              <a:rPr lang="cs-CZ" sz="1600" dirty="false"/>
              <a:t>Pokud příjemce realizuje více projektů OPZ+ v jednom místě, je možné pro všechny tyto projekty umístit pouze jeden plakát</a:t>
            </a:r>
          </a:p>
          <a:p>
            <a:pPr marL="414000" lvl="1" indent="0" algn="just">
              <a:buNone/>
            </a:pPr>
            <a:endParaRPr lang="cs-CZ" sz="1600" dirty="false"/>
          </a:p>
          <a:p>
            <a:pPr marL="414000" lvl="1" indent="0" algn="just">
              <a:buNone/>
            </a:pPr>
            <a:r>
              <a:rPr lang="cs-CZ" sz="1600" b="true" dirty="false"/>
              <a:t>Více viz. </a:t>
            </a:r>
            <a:r>
              <a:rPr lang="cs-CZ" sz="1600" b="true" u="sng" dirty="false">
                <a:hlinkClick r:id="rId4"/>
              </a:rPr>
              <a:t>Obecná část pravidel, kap. 19</a:t>
            </a:r>
            <a:endParaRPr lang="cs-CZ" sz="1600" b="true" u="sng" dirty="false"/>
          </a:p>
          <a:p>
            <a:pPr lvl="1"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07311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>
          <a:extLst>
            <a:ext uri="{FF2B5EF4-FFF2-40B4-BE49-F238E27FC236}">
              <a16:creationId xmlns:a16="http://schemas.microsoft.com/office/drawing/2014/main" id="{48210C95-AAB5-1FBF-E3FB-80D4BA53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6163F-48B4-C4A0-2765-184ACE102A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pUBLICITA</a:t>
            </a:r>
            <a:r>
              <a:rPr lang="cs-CZ" dirty="false"/>
              <a:t> – 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EB811-FADE-943A-67B8-00BAF328B4A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0822" y="1484784"/>
            <a:ext cx="8501658" cy="5031216"/>
          </a:xfrm>
        </p:spPr>
        <p:txBody>
          <a:bodyPr/>
          <a:lstStyle/>
          <a:p>
            <a:r>
              <a:rPr lang="cs-CZ" sz="1600" dirty="false"/>
              <a:t>Logo OPZ+ - musí být umístěno tak, aby bylo viditelné ihned po otevření stránek (ideálně v horní části), na jakémkoliv zařízení, aniž by bylo </a:t>
            </a:r>
            <a:r>
              <a:rPr lang="cs-CZ" sz="1600"/>
              <a:t>nutné rolovat.</a:t>
            </a:r>
            <a:endParaRPr lang="cs-CZ" sz="1600" dirty="false"/>
          </a:p>
          <a:p>
            <a:r>
              <a:rPr lang="cs-CZ" sz="1600" dirty="false"/>
              <a:t>Na stránkách musí být zveřejněno registrační číslo projektu a krátká informace o projektu.</a:t>
            </a:r>
          </a:p>
          <a:p>
            <a:endParaRPr lang="cs-CZ" sz="1600" dirty="false"/>
          </a:p>
          <a:p>
            <a:pPr marL="414000" lvl="1" indent="0" algn="just">
              <a:buNone/>
            </a:pPr>
            <a:endParaRPr lang="cs-CZ" sz="1600" dirty="false"/>
          </a:p>
          <a:p>
            <a:pPr marL="414000" lvl="1" indent="0" algn="just">
              <a:buNone/>
            </a:pPr>
            <a:r>
              <a:rPr lang="cs-CZ" sz="1600" b="true" dirty="false"/>
              <a:t>Více viz. </a:t>
            </a:r>
            <a:r>
              <a:rPr lang="cs-CZ" sz="1600" b="true" u="sng" dirty="false">
                <a:hlinkClick r:id="rId3"/>
              </a:rPr>
              <a:t>Obecná část pravidel, kap. 19</a:t>
            </a:r>
            <a:endParaRPr lang="cs-CZ" sz="1600" b="true" u="sng" dirty="false"/>
          </a:p>
          <a:p>
            <a:pPr lvl="1"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344A8B-4C23-95F5-A2C2-0D82775BEC1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86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0458B081-0546-9069-46B2-A6B3F012BAB3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828" y="1484313"/>
            <a:ext cx="6663894" cy="43211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41918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Nejčastější nedostatky Zpráv o realizaci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Smlouva o poskytování služby péče o dítě v dětské skupině –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vždy použití platného vzoru smlouvy, který je zveřejněn na stránkách </a:t>
            </a:r>
            <a:r>
              <a:rPr lang="cs-CZ" sz="1800" dirty="fal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Výzva 080 OPZ+ - </a:t>
            </a:r>
            <a:r>
              <a:rPr lang="cs-CZ" sz="1800" dirty="fals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www.esfcr.cz</a:t>
            </a:r>
            <a:endParaRPr lang="cs-CZ" sz="1800" dirty="fals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Nesprávný přenos údajů ze Smlouvy do Souhrnné tabulky k obsazeným kapacitním místům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administrativní chyby (překlepy apod.), chybně vyplněná platnost smlouvy v případě jejího pozdějšího podpisu, chybně vyplněná doba přítomnosti dítěte podle pravidelných smluv aj.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Nedostatky v indikátorech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(rozdílné hodnoty u indikátoru </a:t>
            </a: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600000 Celkový počet účastníků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501100 Počet osob využívajících zařízení péče o děti předškolního věku, nenaplněné indikátory přes IS ESF, 500 010 - datum dosažené hodnoty = datum zápisu do EDS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Nedostatečné podpisy </a:t>
            </a:r>
            <a:r>
              <a:rPr lang="cs-CZ" sz="1800" b="true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xportu z docházkového systému dětí s nepravidelnou docházkou -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podepsán pouze na košilce – musí být podepsán přímo dokument s docházkou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87290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Nejčastější nedostatky Zpráv o realizaci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Překročení max. výše poplatku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často z důvodu jeho odstupňované výše dle četnosti docházky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Nenahlášení přerušení provozu dětské skupiny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pozor, sankce 1% z CZV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Chybějící prvky publicity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(většinou absence log)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Doporučení: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nazývejte skeny smluv jmény dětí, nikoliv rodičů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8EA974-3608-41AE-B4DE-31EB715137E4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0" y="407707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8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Změny projektu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4179716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268760"/>
            <a:ext cx="8064000" cy="524724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1600" b="true" u="sng" dirty="false"/>
              <a:t>Podstatné změny </a:t>
            </a:r>
            <a:r>
              <a:rPr lang="cs-CZ" sz="1600" b="true" dirty="false"/>
              <a:t>– před jejich provedením je potřeba souhlas Řídicího orgánu (ŘO)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vyžadující vydání změnového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nevyžadující vydání změnového právního aktu</a:t>
            </a:r>
          </a:p>
          <a:p>
            <a:pPr marL="0" lvl="2" indent="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ŘO má na posouzení změny </a:t>
            </a:r>
            <a:r>
              <a:rPr lang="cs-CZ" sz="1600" b="true" dirty="false"/>
              <a:t>20 pracovních dnů </a:t>
            </a:r>
            <a:r>
              <a:rPr lang="cs-CZ" sz="1600" dirty="false"/>
              <a:t>(od předložení žádosti o změnu). Změna nesmí být provedena před schválením ze strany ŘO, resp. před vydáním změnového právního aktu.</a:t>
            </a:r>
          </a:p>
          <a:p>
            <a:pPr algn="just">
              <a:spcBef>
                <a:spcPts val="0"/>
              </a:spcBef>
            </a:pPr>
            <a:r>
              <a:rPr lang="cs-CZ" sz="1600" b="true" u="sng" dirty="false"/>
              <a:t>Nepodstatné změny </a:t>
            </a:r>
            <a:r>
              <a:rPr lang="cs-CZ" sz="1600" b="true" dirty="false"/>
              <a:t>– nevyžadují změnu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bez zbytečného prodlení od data provedení změny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spolu se zprávou o realizaci projektu </a:t>
            </a:r>
          </a:p>
          <a:p>
            <a:pPr marL="432000" lvl="2" indent="-43200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změny v osobě příjemce – </a:t>
            </a:r>
            <a:r>
              <a:rPr lang="cs-CZ" sz="1600" dirty="false"/>
              <a:t>detailně viz SČP kap. 7. 1. 3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9636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NEPODSTAtNÉ</a:t>
            </a:r>
            <a:r>
              <a:rPr lang="cs-CZ" dirty="false"/>
              <a:t>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Informovat ŘO bez zbytečného prodlení od data provedení změny</a:t>
            </a:r>
          </a:p>
          <a:p>
            <a:pPr lvl="1"/>
            <a:r>
              <a:rPr lang="cs-CZ" sz="1600" dirty="false"/>
              <a:t>kontaktní osoby projektu či adresy pro doručení</a:t>
            </a:r>
          </a:p>
          <a:p>
            <a:pPr lvl="1"/>
            <a:r>
              <a:rPr lang="cs-CZ" sz="1600" dirty="false"/>
              <a:t>sídla příjemce podpory; </a:t>
            </a:r>
          </a:p>
          <a:p>
            <a:pPr lvl="1"/>
            <a:r>
              <a:rPr lang="cs-CZ" sz="1600" dirty="false"/>
              <a:t>osob statutárních orgánu příjemce;</a:t>
            </a:r>
          </a:p>
          <a:p>
            <a:pPr lvl="1"/>
            <a:r>
              <a:rPr lang="cs-CZ" sz="1600" dirty="false"/>
              <a:t>názvu příjemce (za podmínky dodržení pravidel pro změny příjemce, viz kap. 7.1.3 SČP).</a:t>
            </a:r>
          </a:p>
          <a:p>
            <a:pPr marL="414000" lvl="1" indent="0">
              <a:buNone/>
            </a:pPr>
            <a:endParaRPr lang="cs-CZ" sz="2400" dirty="false"/>
          </a:p>
          <a:p>
            <a:pPr marL="414000" lvl="1" indent="0">
              <a:buNone/>
            </a:pPr>
            <a:r>
              <a:rPr lang="cs-CZ" sz="1600" dirty="false"/>
              <a:t>O provedení nepodstatných změn týkajících se </a:t>
            </a:r>
            <a:r>
              <a:rPr lang="cs-CZ" sz="1600" b="true" dirty="false"/>
              <a:t>rozpočtu </a:t>
            </a:r>
            <a:r>
              <a:rPr lang="cs-CZ" sz="1600" dirty="false"/>
              <a:t>je příjemce povinen informovat ŘO (tj. odeslat v MS2021+ žádost o změnu) </a:t>
            </a:r>
            <a:r>
              <a:rPr lang="cs-CZ" sz="1600" u="sng" dirty="false"/>
              <a:t>nejpozději 10 pracovních dnů před termínem, kdy má/plánuje předložit zprávu o realizaci projektu </a:t>
            </a:r>
            <a:r>
              <a:rPr lang="cs-CZ" sz="1600" dirty="false"/>
              <a:t>za sledované období, ve kterém k nepodstatné změně došlo.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2703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r>
              <a:rPr lang="cs-CZ" sz="1600" b="true" dirty="false"/>
              <a:t>přesun prostředků mezi jednotkami </a:t>
            </a:r>
            <a:r>
              <a:rPr lang="cs-CZ" sz="1600" dirty="false"/>
              <a:t>v aktivitě „Provoz dětské skupiny“ nebo přesun prostředků mezi aktivitami v podobě přesunu prostředků z aktivity „Navýšení jednotkových nákladů“ do aktivity „Provoz dětské skupiny“ a dále mezi jednotkami v aktivitě „Provoz dětské skupiny“ pro jednotlivé kalendářní roky </a:t>
            </a:r>
          </a:p>
          <a:p>
            <a:r>
              <a:rPr lang="cs-CZ" sz="1600" b="true" dirty="false"/>
              <a:t>doplnění nových jednotek s jednotkovým nákladem platným pro rok realizace aktivity </a:t>
            </a:r>
            <a:r>
              <a:rPr lang="cs-CZ" sz="1600" dirty="false"/>
              <a:t>bez navýšení celkového rozpočtu projektu (např. doplnění jednotky „2026 Obsazené místo v dětské skupině za půlden pro mladší děti“, která bude na výzvě v IS KP21+ k dispozici v roce 2026 po zveřejnění výše normativu pro rok 2026)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297136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true" dirty="false"/>
              <a:t>Příklad: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100" b="true" dirty="false"/>
              <a:t>Harmonogram projektu 1.7.2022 – 30.6.2023 (pouze mladší děti v žádosti o podporu + stravování)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1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1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83899F-47C0-2FFD-6ADF-6057E7C5C8D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92896"/>
            <a:ext cx="84714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Hlavní výhody dětských skupin pro rodiče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107504" y="1412776"/>
            <a:ext cx="8683750" cy="4608511"/>
          </a:xfrm>
        </p:spPr>
        <p:txBody>
          <a:bodyPr>
            <a:noAutofit/>
          </a:bodyPr>
          <a:lstStyle/>
          <a:p>
            <a:pPr algn="just"/>
            <a:r>
              <a:rPr lang="cs-CZ" sz="2400" dirty="false">
                <a:cs typeface="Calibri" panose="020F0502020204030204" pitchFamily="34" charset="0"/>
              </a:rPr>
              <a:t>Přispívají k lepšímu </a:t>
            </a:r>
            <a:r>
              <a:rPr lang="cs-CZ" sz="2400" b="true" dirty="false">
                <a:cs typeface="Calibri" panose="020F0502020204030204" pitchFamily="34" charset="0"/>
              </a:rPr>
              <a:t>sladění pracovního a rodinného života.</a:t>
            </a:r>
            <a:endParaRPr lang="cs-CZ" sz="2400" dirty="false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2400" b="true" dirty="false">
                <a:cs typeface="Calibri" panose="020F0502020204030204" pitchFamily="34" charset="0"/>
              </a:rPr>
              <a:t>Pomáhají s postupným návratem rodičů do práce</a:t>
            </a:r>
            <a:r>
              <a:rPr lang="cs-CZ" sz="2400" dirty="false">
                <a:cs typeface="Calibri" panose="020F0502020204030204" pitchFamily="34" charset="0"/>
              </a:rPr>
              <a:t>, rodič může dětskou skupinu využít jen ve dnech, kdy to skutečně potřebuje.</a:t>
            </a:r>
          </a:p>
          <a:p>
            <a:pPr algn="just"/>
            <a:r>
              <a:rPr lang="cs-CZ" sz="2400" dirty="false">
                <a:cs typeface="Calibri" panose="020F0502020204030204" pitchFamily="34" charset="0"/>
              </a:rPr>
              <a:t>Díky menšímu kolektivu umožňují </a:t>
            </a:r>
            <a:r>
              <a:rPr lang="cs-CZ" sz="2400" b="true" dirty="false">
                <a:cs typeface="Calibri" panose="020F0502020204030204" pitchFamily="34" charset="0"/>
              </a:rPr>
              <a:t>individuální přístup k dítěti.</a:t>
            </a:r>
          </a:p>
          <a:p>
            <a:pPr algn="just"/>
            <a:r>
              <a:rPr lang="cs-CZ" sz="2400" dirty="false">
                <a:cs typeface="Calibri" panose="020F0502020204030204" pitchFamily="34" charset="0"/>
              </a:rPr>
              <a:t>Pomáhají socializaci a rozvoji dítěte.</a:t>
            </a:r>
          </a:p>
          <a:p>
            <a:pPr algn="just"/>
            <a:r>
              <a:rPr lang="cs-CZ" sz="2400" b="true" dirty="false">
                <a:cs typeface="Calibri" panose="020F0502020204030204" pitchFamily="34" charset="0"/>
              </a:rPr>
              <a:t>Usnadňují adaptaci </a:t>
            </a:r>
            <a:r>
              <a:rPr lang="cs-CZ" sz="2400" dirty="false">
                <a:cs typeface="Calibri" panose="020F0502020204030204" pitchFamily="34" charset="0"/>
              </a:rPr>
              <a:t>dítěte.</a:t>
            </a:r>
          </a:p>
          <a:p>
            <a:pPr algn="just"/>
            <a:r>
              <a:rPr lang="cs-CZ" sz="2400" dirty="false">
                <a:cs typeface="Calibri" panose="020F0502020204030204" pitchFamily="34" charset="0"/>
              </a:rPr>
              <a:t>Pomáhají s péčí o </a:t>
            </a:r>
            <a:r>
              <a:rPr lang="cs-CZ" sz="2400" b="true" dirty="false">
                <a:cs typeface="Calibri" panose="020F0502020204030204" pitchFamily="34" charset="0"/>
              </a:rPr>
              <a:t>děti se specifickými potřebami</a:t>
            </a:r>
            <a:r>
              <a:rPr lang="cs-CZ" sz="2400" dirty="false">
                <a:cs typeface="Calibri" panose="020F0502020204030204" pitchFamily="34" charset="0"/>
              </a:rPr>
              <a:t>.</a:t>
            </a:r>
            <a:endParaRPr lang="cs-CZ" sz="2400" dirty="false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just"/>
            <a:r>
              <a:rPr lang="cs-CZ" sz="2400" b="true" dirty="false">
                <a:cs typeface="Calibri" panose="020F0502020204030204" pitchFamily="34" charset="0"/>
              </a:rPr>
              <a:t>Jsou flexibilní a díky státnímu příspěvku finančně dostupnější</a:t>
            </a:r>
            <a:r>
              <a:rPr lang="cs-CZ" sz="2400" dirty="false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400" dirty="false">
                <a:cs typeface="Calibri" panose="020F0502020204030204" pitchFamily="34" charset="0"/>
              </a:rPr>
              <a:t>Obohacují nabídku služeb péče o děti (zejména děti 1 – 3 roky).</a:t>
            </a: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D90D13-3438-BF7A-6184-C6875238EC5F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7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95232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7030A0"/>
                </a:solidFill>
              </a:rPr>
              <a:t>Nevyžadující</a:t>
            </a:r>
            <a:r>
              <a:rPr lang="cs-CZ" sz="1800" b="true" dirty="false"/>
              <a:t> 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bankovního účtu projektu (doložená dokladem/potvrzením o vlastnictví účtu)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adresy realizace – </a:t>
            </a:r>
            <a:r>
              <a:rPr lang="cs-CZ" sz="1800" dirty="false">
                <a:solidFill>
                  <a:srgbClr val="FF0000"/>
                </a:solidFill>
              </a:rPr>
              <a:t>lze pouze z důvodu písemně doloženého zásahu vyšší moci  a pouze v katastrálním území okresu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zvýšení počtu disponibilních míst v dětské skupině (navýšení kapacity), bez navýšení celkové výše rozpočtu projektu.</a:t>
            </a:r>
          </a:p>
          <a:p>
            <a:pPr marL="4140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dirty="false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00B050"/>
                </a:solidFill>
              </a:rPr>
              <a:t>Vyžadující </a:t>
            </a:r>
            <a:r>
              <a:rPr lang="cs-CZ" sz="1800" b="true" dirty="false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délky aktivity Vytvoření dětské skupiny (max. 12 měsíců)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termínu ukončení realizace projektu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snížení kapacity zařízení (pouze během aktivity „Vytvoření dětské skupiny“)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6560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o změnu (ŽOZ)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922861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Postup při podávání žádosti o změnu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>
                <a:solidFill>
                  <a:srgbClr val="FF0000"/>
                </a:solidFill>
              </a:rPr>
              <a:t>POZOR! </a:t>
            </a:r>
            <a:r>
              <a:rPr lang="cs-CZ" sz="2000" dirty="false"/>
              <a:t>Veškeré žádosti o změnu/</a:t>
            </a:r>
            <a:r>
              <a:rPr lang="cs-CZ" sz="2000" dirty="false" err="true"/>
              <a:t>ZoR</a:t>
            </a:r>
            <a:r>
              <a:rPr lang="cs-CZ" sz="2000" dirty="false"/>
              <a:t>/</a:t>
            </a:r>
            <a:r>
              <a:rPr lang="cs-CZ" sz="2000" dirty="false" err="true"/>
              <a:t>ŽoP</a:t>
            </a:r>
            <a:r>
              <a:rPr lang="cs-CZ" sz="2000" dirty="false"/>
              <a:t> se zasílají jen v elektronické podobě prostřednictvím IS KP21+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28498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1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>
                <a:hlinkClick r:id="rId2"/>
              </a:rPr>
              <a:t>Pokyny ke zpracování žádosti o změnu v IS KP21+</a:t>
            </a:r>
            <a:r>
              <a:rPr lang="cs-CZ" sz="2000" b="true" dirty="false"/>
              <a:t> </a:t>
            </a:r>
            <a:r>
              <a:rPr lang="cs-CZ" sz="2000" dirty="false"/>
              <a:t>- pokyny k podání </a:t>
            </a:r>
            <a:r>
              <a:rPr lang="cs-CZ" sz="2000" dirty="false" err="true"/>
              <a:t>ŽoZ</a:t>
            </a:r>
            <a:endParaRPr lang="cs-CZ" sz="2000" dirty="false"/>
          </a:p>
          <a:p>
            <a:pPr marL="0" indent="0"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Záložka </a:t>
            </a:r>
            <a:r>
              <a:rPr lang="cs-CZ" sz="1600" b="true" dirty="false"/>
              <a:t>Žádost o změnu: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Vytvořit žádost o změnu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Výběr obrazovek pro vykázání změn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Tlačítko SPUSTIT zcela dole na stránce s výběrem obrazovek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DEE92A3-DB8C-6B63-08DC-506F6386B0B5}"/>
              </a:ext>
            </a:extLst>
          </p:cNvPr>
          <p:cNvCxnSpPr/>
          <p:nvPr/>
        </p:nvCxnSpPr>
        <p:spPr>
          <a:xfrm>
            <a:off x="4644008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37CC2FC-D8AF-0D43-C68C-7640A399DE9C}"/>
              </a:ext>
            </a:extLst>
          </p:cNvPr>
          <p:cNvCxnSpPr/>
          <p:nvPr/>
        </p:nvCxnSpPr>
        <p:spPr>
          <a:xfrm>
            <a:off x="4644008" y="450912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1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Odůvodnění žádosti </a:t>
            </a:r>
            <a:r>
              <a:rPr lang="cs-CZ" sz="1600" dirty="false"/>
              <a:t>o změnu je třeba popsat na úvodní obrazovce </a:t>
            </a:r>
            <a:r>
              <a:rPr lang="cs-CZ" sz="1600" dirty="false" err="true"/>
              <a:t>ŽoZ</a:t>
            </a:r>
            <a:r>
              <a:rPr lang="cs-CZ" sz="1600" dirty="false"/>
              <a:t>, případně je možné vložit jako přílohu </a:t>
            </a:r>
            <a:r>
              <a:rPr lang="cs-CZ" sz="1600" dirty="false" err="true"/>
              <a:t>ŽoZ</a:t>
            </a:r>
            <a:r>
              <a:rPr lang="cs-CZ" sz="1600" dirty="false"/>
              <a:t>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u="sng" dirty="false"/>
              <a:t>Po změně/úpravě </a:t>
            </a:r>
            <a:r>
              <a:rPr lang="cs-CZ" sz="1600" dirty="false"/>
              <a:t>záznamu musí být v poli AKCE PROVÁDĚNÁ SE ZÁZNAMEM, hodnota </a:t>
            </a:r>
            <a:r>
              <a:rPr lang="cs-CZ" sz="1600" b="true" dirty="false"/>
              <a:t>ZÁZNAM UPRAVEN </a:t>
            </a:r>
            <a:r>
              <a:rPr lang="cs-CZ" sz="1600" dirty="false"/>
              <a:t>(tato hodnota je přednastavena, uživatel nemusí nic měnit).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 </a:t>
            </a:r>
            <a:r>
              <a:rPr lang="cs-CZ" sz="1600" u="sng" dirty="false"/>
              <a:t>odstranění záznamu z dat projektu </a:t>
            </a:r>
            <a:r>
              <a:rPr lang="cs-CZ" sz="1600" dirty="false"/>
              <a:t>(záznamu vytvořeného na projektu dříve než v aktuální žádosti o změnu) je nutné v poli AKCE PROVÁDĚNÁ SE ZÁZNAMEM, vybrat z číselníku hodnotu </a:t>
            </a:r>
            <a:r>
              <a:rPr lang="cs-CZ" sz="1600" b="true" dirty="false"/>
              <a:t>ZÁZNAM SMAZÁN.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případě, že žadatel požaduje </a:t>
            </a:r>
            <a:r>
              <a:rPr lang="cs-CZ" sz="1600" u="sng" dirty="false"/>
              <a:t>vytvoření nového záznamu</a:t>
            </a:r>
            <a:r>
              <a:rPr lang="cs-CZ" sz="1600" dirty="false"/>
              <a:t>, využije tlačítko NOVÝ ZÁZNAM. Tímto vznikne nový záznam, u kterého příjemce v datovém poli Akce prováděná se záznamem, vybere </a:t>
            </a:r>
            <a:r>
              <a:rPr lang="cs-CZ" sz="1600" b="true" dirty="false"/>
              <a:t>ZÁZNAM VYTVOŘEN, </a:t>
            </a:r>
            <a:r>
              <a:rPr lang="cs-CZ" sz="1600" dirty="false"/>
              <a:t>doplní požadované údaje a záznam uloží. Po schválení </a:t>
            </a:r>
            <a:r>
              <a:rPr lang="cs-CZ" sz="1600" dirty="false" err="true"/>
              <a:t>ŽoZ</a:t>
            </a:r>
            <a:r>
              <a:rPr lang="cs-CZ" sz="1600" dirty="false"/>
              <a:t> bude tento nový záznam promítnut na data projektu. </a:t>
            </a:r>
            <a:endParaRPr lang="cs-CZ" sz="1600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5314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Zaslání na ŘO: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b="true" dirty="false"/>
              <a:t>Kontrola </a:t>
            </a:r>
            <a:r>
              <a:rPr lang="cs-CZ" sz="1600" dirty="false"/>
              <a:t>– </a:t>
            </a:r>
            <a:r>
              <a:rPr lang="cs-CZ" sz="1600" b="true" dirty="false"/>
              <a:t>finalizace</a:t>
            </a:r>
            <a:r>
              <a:rPr lang="cs-CZ" sz="1600" dirty="false"/>
              <a:t> – </a:t>
            </a:r>
            <a:r>
              <a:rPr lang="cs-CZ" sz="1600" b="true" dirty="false"/>
              <a:t>podpis </a:t>
            </a:r>
            <a:r>
              <a:rPr lang="cs-CZ" sz="1600" b="true" dirty="false" err="true"/>
              <a:t>ŽoZ</a:t>
            </a:r>
            <a:r>
              <a:rPr lang="cs-CZ" sz="1600" b="true" dirty="false"/>
              <a:t> </a:t>
            </a:r>
            <a:r>
              <a:rPr lang="pl-PL" sz="1600" dirty="false"/>
              <a:t>(podpisem je ŽoZ automaticky podána na ŘO)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pl-PL" dirty="false"/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POZOR na správné zdůvodnění: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- při změně harmonogramu (prodloužení doby budování) uveďte, co zpoždění způsobilo a jaké náležitosti ke splnění zápisu do evidence Vás ještě čekají a jaký čas na ně máte vyhrazen – toto stanovte s ohledem na správní lhůty daných úřadů (KHS, e-EDS apod.) s rezervou. 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8965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(změny vyžádané příjemcem)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určí druh změny (podstatná se změnou PA, bez změny PA, nepodstatná změna).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Je-li třeba opravu </a:t>
            </a:r>
            <a:r>
              <a:rPr lang="cs-CZ" sz="1600" dirty="false" err="true"/>
              <a:t>ŽoZ</a:t>
            </a:r>
            <a:r>
              <a:rPr lang="cs-CZ" sz="1600" dirty="false"/>
              <a:t>, ŘO vrátí k dopracování (s vysvětlením, co je potřeba upravit a do jakého termínu), jinak bude </a:t>
            </a:r>
            <a:r>
              <a:rPr lang="cs-CZ" sz="1600" dirty="false" err="true"/>
              <a:t>ŽoZ</a:t>
            </a:r>
            <a:r>
              <a:rPr lang="cs-CZ" sz="1600" dirty="false"/>
              <a:t> buď </a:t>
            </a:r>
            <a:r>
              <a:rPr lang="cs-CZ" sz="1600" b="true" dirty="false"/>
              <a:t>schválena ŘO</a:t>
            </a:r>
            <a:r>
              <a:rPr lang="cs-CZ" sz="1600" dirty="false"/>
              <a:t> nebo </a:t>
            </a:r>
            <a:r>
              <a:rPr lang="cs-CZ" sz="1600" b="true" dirty="false"/>
              <a:t>zamítnuta ŘO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0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	</a:t>
            </a:r>
            <a:r>
              <a:rPr lang="cs-CZ" sz="1600" dirty="false"/>
              <a:t>V případě nejasností k problematice Žádostí o změnu kontaktujte prosím </a:t>
            </a:r>
            <a:r>
              <a:rPr lang="cs-CZ" sz="1600" b="true" dirty="false">
                <a:hlinkClick r:id="rId2"/>
              </a:rPr>
              <a:t>technickou podporu OPZ+ </a:t>
            </a:r>
            <a:r>
              <a:rPr lang="cs-CZ" sz="1600" dirty="false"/>
              <a:t>na TECHNICKÁ PODPORA UŽIVATELŮM OPZ+ </a:t>
            </a:r>
            <a:endParaRPr lang="cs-CZ" sz="1600" b="true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0B67B2-3712-0627-B2D3-E0CC73616E7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l="2882" r="15142"/>
          <a:stretch/>
        </p:blipFill>
        <p:spPr>
          <a:xfrm>
            <a:off x="611560" y="3717032"/>
            <a:ext cx="64807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1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</a:t>
            </a:r>
            <a:br>
              <a:rPr lang="cs-CZ" dirty="false"/>
            </a:br>
            <a:r>
              <a:rPr lang="cs-CZ" dirty="false"/>
              <a:t>(Změny vyžádané ŘO)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vytvoří </a:t>
            </a:r>
            <a:r>
              <a:rPr lang="cs-CZ" sz="1600" dirty="false" err="true"/>
              <a:t>ŽoZ</a:t>
            </a:r>
            <a:r>
              <a:rPr lang="cs-CZ" sz="1600" dirty="false"/>
              <a:t> a zašle příjemci (stav </a:t>
            </a:r>
            <a:r>
              <a:rPr lang="cs-CZ" sz="1600" dirty="false" err="true"/>
              <a:t>ŽoZ</a:t>
            </a:r>
            <a:r>
              <a:rPr lang="cs-CZ" sz="1600" dirty="false"/>
              <a:t> – rozpracována). O zaslání </a:t>
            </a:r>
            <a:r>
              <a:rPr lang="cs-CZ" sz="1600" dirty="false" err="true"/>
              <a:t>ŽoZ</a:t>
            </a:r>
            <a:r>
              <a:rPr lang="cs-CZ" sz="1600" dirty="false"/>
              <a:t> informuje systémová depeše.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Do odůvodnění vrácení </a:t>
            </a:r>
            <a:r>
              <a:rPr lang="cs-CZ" sz="1600" dirty="false" err="true"/>
              <a:t>ŽoZ</a:t>
            </a:r>
            <a:r>
              <a:rPr lang="cs-CZ" sz="1600" dirty="false"/>
              <a:t> uvede ŘO důvody pro její založení, příp. zašle depeši.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Příjemce se se změnou seznámí, příp. ji dopracuje.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true" dirty="false"/>
              <a:t>Kontrola</a:t>
            </a:r>
            <a:r>
              <a:rPr lang="cs-CZ" sz="1600" dirty="false"/>
              <a:t> –</a:t>
            </a:r>
            <a:r>
              <a:rPr lang="cs-CZ" sz="1600" b="true" dirty="false"/>
              <a:t> finalizace </a:t>
            </a:r>
            <a:r>
              <a:rPr lang="cs-CZ" sz="1600" dirty="false"/>
              <a:t>– </a:t>
            </a:r>
            <a:r>
              <a:rPr lang="cs-CZ" sz="1600" b="true" dirty="false"/>
              <a:t>podpis</a:t>
            </a:r>
            <a:r>
              <a:rPr lang="cs-CZ" sz="1600" dirty="false"/>
              <a:t> = odeslání na ŘO</a:t>
            </a:r>
          </a:p>
          <a:p>
            <a:pPr marL="432000" lvl="2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Schvalovací proces na ŘO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90005D2-DBB6-1326-11B0-EEE9D2F9ABC1}"/>
              </a:ext>
            </a:extLst>
          </p:cNvPr>
          <p:cNvCxnSpPr>
            <a:cxnSpLocks/>
          </p:cNvCxnSpPr>
          <p:nvPr/>
        </p:nvCxnSpPr>
        <p:spPr>
          <a:xfrm>
            <a:off x="4427984" y="357301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69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39552" y="3429000"/>
            <a:ext cx="7704856" cy="1440160"/>
          </a:xfrm>
        </p:spPr>
        <p:txBody>
          <a:bodyPr/>
          <a:lstStyle/>
          <a:p>
            <a:pPr algn="ctr"/>
            <a:r>
              <a:rPr lang="cs-CZ" dirty="false"/>
              <a:t>Vytváření zprávy </a:t>
            </a:r>
            <a:br>
              <a:rPr lang="cs-CZ" dirty="false"/>
            </a:br>
            <a:r>
              <a:rPr lang="cs-CZ" dirty="false"/>
              <a:t>o realizaci (</a:t>
            </a:r>
            <a:r>
              <a:rPr lang="cs-CZ" dirty="false" err="true"/>
              <a:t>ZoR</a:t>
            </a:r>
            <a:r>
              <a:rPr lang="cs-CZ" dirty="false"/>
              <a:t>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533642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1600" dirty="false"/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nová záložka s názvem </a:t>
            </a:r>
            <a:r>
              <a:rPr lang="cs-CZ" sz="1800" b="true" dirty="false"/>
              <a:t>ZPRÁVY O REALIZACI </a:t>
            </a:r>
            <a:r>
              <a:rPr lang="cs-CZ" sz="1800" dirty="false"/>
              <a:t>na úvodní stránce projektu.</a:t>
            </a:r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založit novou ZPRÁVU/INFORMACI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E67B793-0D3E-45D0-0945-AA29FB8F4CE5}"/>
              </a:ext>
            </a:extLst>
          </p:cNvPr>
          <p:cNvCxnSpPr/>
          <p:nvPr/>
        </p:nvCxnSpPr>
        <p:spPr>
          <a:xfrm>
            <a:off x="44279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7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Hlavní výhody dětských skupin v obcích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107504" y="1412776"/>
            <a:ext cx="8784976" cy="4608511"/>
          </a:xfrm>
        </p:spPr>
        <p:txBody>
          <a:bodyPr>
            <a:noAutofit/>
          </a:bodyPr>
          <a:lstStyle/>
          <a:p>
            <a:pPr algn="just">
              <a:spcBef>
                <a:spcPts val="200"/>
              </a:spcBef>
            </a:pPr>
            <a:r>
              <a:rPr lang="cs-CZ" sz="2400" b="true" dirty="false">
                <a:solidFill>
                  <a:prstClr val="black"/>
                </a:solidFill>
              </a:rPr>
              <a:t>Jasná legislativa a pravidla </a:t>
            </a:r>
            <a:r>
              <a:rPr lang="cs-CZ" sz="2400" dirty="false">
                <a:solidFill>
                  <a:prstClr val="black"/>
                </a:solidFill>
              </a:rPr>
              <a:t>– legislativní ukotvení, záruka kvality.</a:t>
            </a:r>
          </a:p>
          <a:p>
            <a:pPr algn="just">
              <a:spcBef>
                <a:spcPts val="200"/>
              </a:spcBef>
            </a:pPr>
            <a:r>
              <a:rPr lang="cs-CZ" sz="2400" b="true" dirty="false">
                <a:solidFill>
                  <a:prstClr val="black"/>
                </a:solidFill>
              </a:rPr>
              <a:t>Příspěvek na provoz DS </a:t>
            </a:r>
            <a:r>
              <a:rPr lang="cs-CZ" sz="2400" dirty="false">
                <a:solidFill>
                  <a:prstClr val="black"/>
                </a:solidFill>
              </a:rPr>
              <a:t>– elektronická aplikace, jednoduché vykazování.</a:t>
            </a:r>
          </a:p>
          <a:p>
            <a:pPr algn="just">
              <a:spcBef>
                <a:spcPts val="200"/>
              </a:spcBef>
            </a:pPr>
            <a:r>
              <a:rPr lang="cs-CZ" sz="2400" b="true" dirty="false">
                <a:solidFill>
                  <a:prstClr val="black"/>
                </a:solidFill>
              </a:rPr>
              <a:t>Podpora MPSV a ÚP ČR </a:t>
            </a:r>
            <a:r>
              <a:rPr lang="cs-CZ" sz="2400" dirty="false">
                <a:solidFill>
                  <a:prstClr val="black"/>
                </a:solidFill>
              </a:rPr>
              <a:t>– metodická pomoc, poradenství, </a:t>
            </a:r>
            <a:br>
              <a:rPr lang="cs-CZ" sz="2400" dirty="false">
                <a:solidFill>
                  <a:prstClr val="black"/>
                </a:solidFill>
              </a:rPr>
            </a:br>
            <a:r>
              <a:rPr lang="cs-CZ" sz="2400" dirty="false">
                <a:solidFill>
                  <a:prstClr val="black"/>
                </a:solidFill>
              </a:rPr>
              <a:t>e-learning a vzdělávání, příručky a další podpůrné materiály.</a:t>
            </a:r>
          </a:p>
          <a:p>
            <a:pPr algn="just">
              <a:spcBef>
                <a:spcPts val="200"/>
              </a:spcBef>
            </a:pPr>
            <a:r>
              <a:rPr lang="cs-CZ" sz="2400" b="true" dirty="false">
                <a:solidFill>
                  <a:prstClr val="black"/>
                </a:solidFill>
              </a:rPr>
              <a:t>Široké možnosti zřizovatelů</a:t>
            </a:r>
            <a:r>
              <a:rPr lang="cs-CZ" sz="2400" dirty="false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200"/>
              </a:spcBef>
            </a:pPr>
            <a:r>
              <a:rPr lang="cs-CZ" sz="2400" dirty="false">
                <a:solidFill>
                  <a:prstClr val="black"/>
                </a:solidFill>
              </a:rPr>
              <a:t>Možnost vytváření nových pracovních míst, podpora flexibilních forem práce, </a:t>
            </a:r>
            <a:r>
              <a:rPr lang="cs-CZ" sz="2400" b="true" dirty="false">
                <a:solidFill>
                  <a:prstClr val="black"/>
                </a:solidFill>
              </a:rPr>
              <a:t>zajištění péče o děti přímo v místě bydliště</a:t>
            </a:r>
            <a:r>
              <a:rPr lang="cs-CZ" sz="2400" dirty="false">
                <a:solidFill>
                  <a:prstClr val="black"/>
                </a:solidFill>
              </a:rPr>
              <a:t>.</a:t>
            </a:r>
          </a:p>
          <a:p>
            <a:pPr algn="just">
              <a:spcBef>
                <a:spcPts val="200"/>
              </a:spcBef>
            </a:pPr>
            <a:r>
              <a:rPr lang="cs-CZ" sz="2400" b="true" dirty="false">
                <a:solidFill>
                  <a:prstClr val="black"/>
                </a:solidFill>
              </a:rPr>
              <a:t>Flexibilní otevírací doba </a:t>
            </a:r>
            <a:r>
              <a:rPr lang="cs-CZ" sz="2400" dirty="false">
                <a:solidFill>
                  <a:prstClr val="black"/>
                </a:solidFill>
              </a:rPr>
              <a:t>podle potřeb obyvatel obce.</a:t>
            </a:r>
          </a:p>
          <a:p>
            <a:pPr algn="just">
              <a:spcBef>
                <a:spcPts val="200"/>
              </a:spcBef>
            </a:pPr>
            <a:r>
              <a:rPr lang="cs-CZ" sz="2400" dirty="false">
                <a:cs typeface="Calibri" panose="020F0502020204030204" pitchFamily="34" charset="0"/>
              </a:rPr>
              <a:t>Možnost zapojení rodin do místní komunity a dění v obci.</a:t>
            </a:r>
            <a:r>
              <a:rPr lang="cs-CZ" sz="2400" dirty="false">
                <a:solidFill>
                  <a:prstClr val="black"/>
                </a:solidFill>
              </a:rPr>
              <a:t> </a:t>
            </a:r>
          </a:p>
          <a:p>
            <a:pPr algn="just">
              <a:spcBef>
                <a:spcPts val="200"/>
              </a:spcBef>
            </a:pPr>
            <a:r>
              <a:rPr lang="cs-CZ" sz="2400" dirty="false">
                <a:solidFill>
                  <a:prstClr val="black"/>
                </a:solidFill>
              </a:rPr>
              <a:t>Splnění </a:t>
            </a:r>
            <a:r>
              <a:rPr lang="cs-CZ" sz="2400" b="true" dirty="false">
                <a:solidFill>
                  <a:prstClr val="black"/>
                </a:solidFill>
              </a:rPr>
              <a:t>povinnosti zajistit výchovnou péči</a:t>
            </a:r>
            <a:r>
              <a:rPr lang="cs-CZ" sz="2400" dirty="false">
                <a:solidFill>
                  <a:prstClr val="black"/>
                </a:solidFill>
              </a:rPr>
              <a:t> </a:t>
            </a:r>
            <a:r>
              <a:rPr lang="pl-PL" sz="2400" dirty="false">
                <a:solidFill>
                  <a:prstClr val="black"/>
                </a:solidFill>
              </a:rPr>
              <a:t>o dítě od třetích narozenin do 31. srpna (odložená účinnost od 1. 1. 2026).</a:t>
            </a:r>
            <a:endParaRPr lang="cs-CZ" sz="2400" dirty="false">
              <a:solidFill>
                <a:prstClr val="black"/>
              </a:solidFill>
            </a:endParaRPr>
          </a:p>
          <a:p>
            <a:pPr algn="just">
              <a:spcBef>
                <a:spcPts val="200"/>
              </a:spcBef>
            </a:pPr>
            <a:endParaRPr lang="cs-CZ" sz="2400" dirty="false">
              <a:cs typeface="Calibri" panose="020F0502020204030204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D90D13-3438-BF7A-6184-C6875238EC5F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38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ZÁKLADNÍ INFORMACE</a:t>
            </a:r>
          </a:p>
          <a:p>
            <a:pPr marL="0" indent="0">
              <a:buNone/>
            </a:pPr>
            <a:r>
              <a:rPr lang="cs-CZ" sz="1600" dirty="false"/>
              <a:t>Za účelem změny označí příjemce první řádek a stiskne tlačítko ZMĚNA SLEDOVANÉHO OBDOBÍ PRO 1. ZOR. </a:t>
            </a:r>
            <a:r>
              <a:rPr lang="cs-CZ" sz="1600" b="true" dirty="false">
                <a:solidFill>
                  <a:srgbClr val="FF0000"/>
                </a:solidFill>
              </a:rPr>
              <a:t>! ZOR=MO! – VŽDY PODLE PA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72E56A-ED47-BAC1-1F8F-59FE66A67E4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6" y="2921422"/>
            <a:ext cx="669629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70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POPIS REALIZACE</a:t>
            </a:r>
          </a:p>
          <a:p>
            <a:pPr marL="0" indent="0">
              <a:buNone/>
            </a:pPr>
            <a:r>
              <a:rPr lang="cs-CZ" sz="1600" i="true" dirty="false"/>
              <a:t>„Viz popis realizovaných aktivit na záložce Aktivity“</a:t>
            </a:r>
          </a:p>
          <a:p>
            <a:pPr marL="0" indent="0">
              <a:buNone/>
            </a:pPr>
            <a:r>
              <a:rPr lang="cs-CZ" sz="1600" dirty="false"/>
              <a:t>Na obrazovce vyplňuje příjemce informace o případných problémech, které se vyskytly v realizaci projektu v průběhu období, za které je tato zpráva vykazována, event. problémy, které se již vyskytly v rámci minulých zpráv, ale nebylo vykázáno řešení problému. </a:t>
            </a:r>
          </a:p>
          <a:p>
            <a:pPr marL="0" indent="0">
              <a:buNone/>
            </a:pPr>
            <a:r>
              <a:rPr lang="cs-CZ" sz="2000" b="true" dirty="false"/>
              <a:t> </a:t>
            </a:r>
            <a:r>
              <a:rPr lang="cs-CZ" dirty="false"/>
              <a:t>Obrazovka</a:t>
            </a:r>
            <a:r>
              <a:rPr lang="cs-CZ" b="true" dirty="false"/>
              <a:t> INDIKÁTORY</a:t>
            </a:r>
          </a:p>
          <a:p>
            <a:pPr marL="0" indent="0">
              <a:buNone/>
            </a:pPr>
            <a:r>
              <a:rPr lang="cs-CZ" sz="1600" dirty="false"/>
              <a:t>Na detailu jednotlivých indikátorů je zobrazen příznak, zda dosažená hodnota daného indikátoru bude </a:t>
            </a:r>
            <a:r>
              <a:rPr lang="cs-CZ" sz="1600" b="true" dirty="false"/>
              <a:t>vykazována s využitím IS ESF </a:t>
            </a:r>
            <a:r>
              <a:rPr lang="cs-CZ" sz="1600" dirty="false"/>
              <a:t>nebo </a:t>
            </a:r>
            <a:r>
              <a:rPr lang="cs-CZ" sz="1600" b="true" dirty="false"/>
              <a:t>editací hodnoty přímo ve zprávě o realizaci </a:t>
            </a:r>
            <a:r>
              <a:rPr lang="cs-CZ" sz="1600" dirty="false"/>
              <a:t>projektu, kterou příjemce zpracovává v IS KP21+ (</a:t>
            </a:r>
            <a:r>
              <a:rPr lang="cs-CZ" sz="1600" dirty="false">
                <a:solidFill>
                  <a:srgbClr val="FF0000"/>
                </a:solidFill>
              </a:rPr>
              <a:t>IS ESF prozatím nefunkční)</a:t>
            </a:r>
          </a:p>
          <a:p>
            <a:pPr marL="0" indent="0">
              <a:buNone/>
            </a:pPr>
            <a:r>
              <a:rPr lang="cs-CZ" sz="1600" b="true" u="sng" dirty="false"/>
              <a:t>500 010 – </a:t>
            </a:r>
            <a:r>
              <a:rPr lang="cs-CZ" sz="1600" u="sng" dirty="false"/>
              <a:t>vykazuje se v </a:t>
            </a:r>
            <a:r>
              <a:rPr lang="cs-CZ" sz="1600" u="sng" dirty="false" err="true"/>
              <a:t>ZoR</a:t>
            </a:r>
            <a:r>
              <a:rPr lang="cs-CZ" sz="1600" u="sng" dirty="false"/>
              <a:t>, dosažená </a:t>
            </a:r>
            <a:r>
              <a:rPr lang="cs-CZ" sz="1600" u="sng" dirty="false" err="true"/>
              <a:t>hodnota+komentář+datum</a:t>
            </a:r>
            <a:r>
              <a:rPr lang="cs-CZ" sz="1600" u="sng" dirty="false"/>
              <a:t> dosažené hodnoty</a:t>
            </a:r>
            <a:endParaRPr lang="cs-CZ" sz="1600" dirty="false"/>
          </a:p>
          <a:p>
            <a:pPr marL="0" indent="0">
              <a:buNone/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9281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6000" y="1422770"/>
            <a:ext cx="8064000" cy="527323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SPECIFICKÉ DATOVÉ POLOŽKY</a:t>
            </a:r>
          </a:p>
          <a:p>
            <a:pPr marL="0" indent="0">
              <a:buNone/>
            </a:pPr>
            <a:r>
              <a:rPr lang="cs-CZ" sz="2000" dirty="false"/>
              <a:t>  </a:t>
            </a:r>
            <a:r>
              <a:rPr lang="cs-CZ" sz="1600" dirty="false"/>
              <a:t>vykázat změnu/přírůstek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false"/>
              <a:t>  označit – editovat – hodnota/číslo (může být nula)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false"/>
              <a:t>Obrazovka </a:t>
            </a:r>
            <a:r>
              <a:rPr lang="cs-CZ" b="true" dirty="false"/>
              <a:t>HORIZONTÁLNÍ PRINCIPY</a:t>
            </a:r>
          </a:p>
          <a:p>
            <a:pPr marL="0" indent="0">
              <a:buNone/>
            </a:pPr>
            <a:r>
              <a:rPr lang="cs-CZ" sz="1600" dirty="false"/>
              <a:t>1) Rovné příležitosti a nediskriminace</a:t>
            </a:r>
          </a:p>
          <a:p>
            <a:pPr marL="0" indent="0">
              <a:buNone/>
            </a:pPr>
            <a:r>
              <a:rPr lang="cs-CZ" sz="1600" dirty="false"/>
              <a:t>2) Rovné příležitosti mužů a žen</a:t>
            </a:r>
          </a:p>
          <a:p>
            <a:pPr marL="0" indent="0">
              <a:buNone/>
            </a:pPr>
            <a:r>
              <a:rPr lang="cs-CZ" sz="1600" i="true" dirty="false"/>
              <a:t>„Cílené zaměření na horizontální princip“ </a:t>
            </a:r>
            <a:r>
              <a:rPr lang="cs-CZ" sz="1600" dirty="false"/>
              <a:t>nebo </a:t>
            </a:r>
            <a:r>
              <a:rPr lang="cs-CZ" sz="1600" i="true" dirty="false"/>
              <a:t>„Pozitivní vliv na horizontální princip“</a:t>
            </a:r>
          </a:p>
          <a:p>
            <a:pPr marL="0" indent="0">
              <a:buNone/>
            </a:pPr>
            <a:r>
              <a:rPr lang="cs-CZ" sz="1600" b="true" dirty="false"/>
              <a:t>Vyplnit popis!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5C14D67-2BD9-99E8-0A8B-50D7D8877070}"/>
              </a:ext>
            </a:extLst>
          </p:cNvPr>
          <p:cNvCxnSpPr/>
          <p:nvPr/>
        </p:nvCxnSpPr>
        <p:spPr>
          <a:xfrm>
            <a:off x="1835696" y="24208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3C5C190-8971-CBA8-4C10-6ABFE872DC4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18908"/>
            <a:ext cx="2762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26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Publicita</a:t>
            </a:r>
          </a:p>
          <a:p>
            <a:pPr marL="0" indent="0">
              <a:buNone/>
            </a:pPr>
            <a:r>
              <a:rPr lang="cs-CZ" sz="2000" b="true" dirty="false"/>
              <a:t> - </a:t>
            </a:r>
            <a:r>
              <a:rPr lang="cs-CZ" sz="2000" dirty="false"/>
              <a:t>pro finalizaci zprávy o realizaci je nezbytné, aby alespoň u jednoho prvku a jednoho nástroje byla vykázána hodnota </a:t>
            </a:r>
            <a:r>
              <a:rPr lang="cs-CZ" dirty="false"/>
              <a:t>„ANO“.</a:t>
            </a:r>
          </a:p>
          <a:p>
            <a:pPr marL="0" indent="0">
              <a:buNone/>
            </a:pPr>
            <a:r>
              <a:rPr lang="cs-CZ" sz="2000" dirty="false"/>
              <a:t>- Jak u povinných publicitních prvků, tak u povinných publicitních nástrojů je nutno vyplnit pole KOMENTÁŘ a následně každý záznam </a:t>
            </a:r>
            <a:r>
              <a:rPr lang="cs-CZ" dirty="false"/>
              <a:t>ULOŽIT.</a:t>
            </a:r>
            <a:endParaRPr lang="cs-CZ" b="true" dirty="false"/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EC9C97-B8B6-4C32-B414-9B7DC8F1936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9" y="3933056"/>
            <a:ext cx="3883581" cy="12056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2FC5B9-F051-A2B2-72AA-439C8B3A48A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678249"/>
            <a:ext cx="4410786" cy="16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57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AKTIVITY</a:t>
            </a:r>
          </a:p>
          <a:p>
            <a:pPr marL="0" indent="0" algn="ctr">
              <a:buNone/>
            </a:pPr>
            <a:r>
              <a:rPr lang="cs-CZ" sz="1600" dirty="false"/>
              <a:t>Označit Aktivitu pro dané sledované období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Vykázat změnu/přírůstek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Dosažený počet jednotek v aktuální </a:t>
            </a:r>
            <a:r>
              <a:rPr lang="cs-CZ" sz="1600" dirty="false" err="true"/>
              <a:t>ZoR</a:t>
            </a:r>
            <a:r>
              <a:rPr lang="cs-CZ" sz="1600" dirty="false"/>
              <a:t> (vyplnit u každé Aktivity počet jednotek na základně dosažených jednotek z tabulky obsazenosti)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  Uložit 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F36B213-3390-4552-E61B-FFB75B3B7AA2}"/>
              </a:ext>
            </a:extLst>
          </p:cNvPr>
          <p:cNvCxnSpPr/>
          <p:nvPr/>
        </p:nvCxnSpPr>
        <p:spPr>
          <a:xfrm>
            <a:off x="4355976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D3A4A46-8649-F699-EC03-8C2AB7BCE236}"/>
              </a:ext>
            </a:extLst>
          </p:cNvPr>
          <p:cNvCxnSpPr/>
          <p:nvPr/>
        </p:nvCxnSpPr>
        <p:spPr>
          <a:xfrm>
            <a:off x="4372951" y="342900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40610A7-28F2-6CC2-D290-03FF48BE0D7B}"/>
              </a:ext>
            </a:extLst>
          </p:cNvPr>
          <p:cNvCxnSpPr/>
          <p:nvPr/>
        </p:nvCxnSpPr>
        <p:spPr>
          <a:xfrm>
            <a:off x="4427984" y="486916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87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PŘÍJMY PROJEKTU</a:t>
            </a:r>
          </a:p>
          <a:p>
            <a:pPr>
              <a:buFontTx/>
              <a:buChar char="-"/>
            </a:pPr>
            <a:r>
              <a:rPr lang="cs-CZ" sz="1600" dirty="false"/>
              <a:t>vždy „0“</a:t>
            </a:r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ČESTNÁ PROHLÁŠENÍ</a:t>
            </a:r>
          </a:p>
          <a:p>
            <a:pPr marL="0" indent="0">
              <a:buNone/>
            </a:pPr>
            <a:r>
              <a:rPr lang="cs-CZ" sz="1600" i="true" dirty="false"/>
              <a:t>Není/bylo proti příjemci zahájeno insolvenční řízení - </a:t>
            </a:r>
            <a:r>
              <a:rPr lang="cs-CZ" sz="1600" b="true" dirty="false"/>
              <a:t>vybrat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75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8B944C-3B13-6E9A-841A-241FB5C21AC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1" y="2276872"/>
            <a:ext cx="3905250" cy="2838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DEF73B-3EB6-8F4F-A0A3-63190161890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6021288"/>
            <a:ext cx="2063311" cy="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0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517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DOKUMENTY ZPRÁVY</a:t>
            </a:r>
          </a:p>
          <a:p>
            <a:pPr marL="0" indent="0">
              <a:buNone/>
            </a:pPr>
            <a:r>
              <a:rPr lang="cs-CZ" sz="1600" dirty="false"/>
              <a:t>Přehled požadovaných dokladů ke zprávě o realizaci je uveden v kapitole 8.3.1 specifické části pravidel pro projekty dětských skupin: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provozního řádu a plánu výchovy a péče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rodičem podepsané docházky dítěte – </a:t>
            </a:r>
            <a:r>
              <a:rPr lang="cs-CZ" sz="1400" i="true" dirty="false">
                <a:solidFill>
                  <a:srgbClr val="FF0000"/>
                </a:solidFill>
              </a:rPr>
              <a:t>pouze nepravidelné děti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dokumentu/ů dokládajícího/ch přerušení včetně obnovení provozu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souhrnná tabulka k obsazeným kapacitním místům ve formátu *</a:t>
            </a:r>
            <a:r>
              <a:rPr lang="cs-CZ" sz="1400" b="true" i="true" dirty="false" err="true"/>
              <a:t>xls</a:t>
            </a:r>
            <a:r>
              <a:rPr lang="cs-CZ" sz="1400" b="true" i="true" dirty="false"/>
              <a:t> nebo *</a:t>
            </a:r>
            <a:r>
              <a:rPr lang="cs-CZ" sz="1400" b="true" i="true" dirty="false" err="true"/>
              <a:t>xlsx</a:t>
            </a:r>
            <a:r>
              <a:rPr lang="cs-CZ" sz="1400" b="true" i="true" dirty="false"/>
              <a:t>) dle uzavřených smluv a dalších dokladů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skupině, zahrnující ujednání o zajišťování stravy mezi poskytovatelem služby a rodičem</a:t>
            </a:r>
            <a:endParaRPr lang="cs-CZ" sz="1400" b="true" i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true" dirty="false"/>
          </a:p>
          <a:p>
            <a:pPr marL="0" indent="0">
              <a:buNone/>
            </a:pPr>
            <a:r>
              <a:rPr lang="cs-CZ" sz="20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9780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 </a:t>
            </a:r>
            <a:br>
              <a:rPr lang="cs-CZ" dirty="false"/>
            </a:br>
            <a:r>
              <a:rPr lang="cs-CZ" dirty="false"/>
              <a:t>o platbu (ŽOP) v ISKP21+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24187135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ŽÁDOSTI O PLATBU</a:t>
            </a:r>
            <a:br>
              <a:rPr lang="cs-CZ" dirty="false"/>
            </a:br>
            <a:r>
              <a:rPr lang="cs-CZ" dirty="false"/>
              <a:t>neinvestiční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58132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Žádost o platbu je samostatná obrazovka v rámci zprávy o realizaci. Žádost o platbu se u projektů s jednotkovými náklady </a:t>
            </a:r>
            <a:r>
              <a:rPr lang="cs-CZ" sz="1600" b="true" dirty="false"/>
              <a:t>samostatně nefinalizuje ani nepodepisuje</a:t>
            </a:r>
            <a:r>
              <a:rPr lang="cs-CZ" sz="1600" dirty="false"/>
              <a:t>. </a:t>
            </a:r>
          </a:p>
          <a:p>
            <a:pPr marL="0" indent="0" algn="ctr">
              <a:buNone/>
            </a:pPr>
            <a:r>
              <a:rPr lang="cs-CZ" sz="1600" dirty="false"/>
              <a:t>vytvořit novou žádost o platbu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dirty="false"/>
              <a:t>kontrola automaticky načtených dat 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b="true" dirty="false"/>
              <a:t>Způsobilé výdaje           </a:t>
            </a:r>
            <a:r>
              <a:rPr lang="cs-CZ" b="true" dirty="false"/>
              <a:t>„</a:t>
            </a:r>
            <a:r>
              <a:rPr lang="cs-CZ" sz="1600" dirty="false"/>
              <a:t>naplnit data jednotek aktivit ZP“</a:t>
            </a:r>
          </a:p>
          <a:p>
            <a:pPr marL="0" indent="0" algn="ctr">
              <a:buNone/>
            </a:pPr>
            <a:r>
              <a:rPr lang="cs-CZ" sz="1600" b="true" dirty="false"/>
              <a:t>Částka na krytí výdajů</a:t>
            </a:r>
            <a:r>
              <a:rPr lang="cs-CZ" sz="1600" dirty="false"/>
              <a:t>(ex ante)           dle dosažených jednotek a dle CZV nad/pod 5 mil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78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2ABFB45-09A5-793D-6C91-77BF6D39D9EA}"/>
              </a:ext>
            </a:extLst>
          </p:cNvPr>
          <p:cNvCxnSpPr/>
          <p:nvPr/>
        </p:nvCxnSpPr>
        <p:spPr>
          <a:xfrm>
            <a:off x="4523583" y="321297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104ACA6-4FAC-045C-CD6D-83121720EEC5}"/>
              </a:ext>
            </a:extLst>
          </p:cNvPr>
          <p:cNvCxnSpPr/>
          <p:nvPr/>
        </p:nvCxnSpPr>
        <p:spPr>
          <a:xfrm>
            <a:off x="4523583" y="42210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42F0FC6-9285-9553-FB73-7B3FDFB95575}"/>
              </a:ext>
            </a:extLst>
          </p:cNvPr>
          <p:cNvCxnSpPr>
            <a:cxnSpLocks/>
          </p:cNvCxnSpPr>
          <p:nvPr/>
        </p:nvCxnSpPr>
        <p:spPr>
          <a:xfrm>
            <a:off x="3707904" y="5013176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F4EBE43-16A7-3A41-9650-48E327F5B8E2}"/>
              </a:ext>
            </a:extLst>
          </p:cNvPr>
          <p:cNvCxnSpPr>
            <a:cxnSpLocks/>
          </p:cNvCxnSpPr>
          <p:nvPr/>
        </p:nvCxnSpPr>
        <p:spPr>
          <a:xfrm>
            <a:off x="3635896" y="5517232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611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00694" y="1412776"/>
            <a:ext cx="8339305" cy="4590543"/>
          </a:xfrm>
        </p:spPr>
        <p:txBody>
          <a:bodyPr/>
          <a:lstStyle/>
          <a:p>
            <a:r>
              <a:rPr lang="cs-CZ" sz="1600" dirty="false"/>
              <a:t>Příjemci je za podmínky odpovídajícího průběžného prokazování dosažených jednotek poskytována podpora zálohově, tj. před dosažením jednotky ze strany příjemce, a to až do výše 100 % schválené podpory z prostředků OPZ+: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pl-PL" b="true" dirty="false"/>
              <a:t>Projekty s celkovými způsobilými výdaji do 5 mil. Kč:</a:t>
            </a:r>
          </a:p>
          <a:p>
            <a:pPr marL="0" indent="0">
              <a:buNone/>
            </a:pPr>
            <a:r>
              <a:rPr lang="cs-CZ" sz="1600" dirty="false"/>
              <a:t>Příjemcům, jejichž celkový rozpočet nepřesáhne 5 mil. Kč, je poskytnuta jedna zálohová platba ve výši </a:t>
            </a:r>
            <a:r>
              <a:rPr lang="cs-CZ" sz="1600" u="sng" dirty="false"/>
              <a:t>100 % způsobilých výdajů projektu. </a:t>
            </a:r>
            <a:r>
              <a:rPr lang="cs-CZ" sz="1600" b="true" dirty="false"/>
              <a:t>Výše zálohové platby vychází z počtu jednotek, které mají být dosaženy v průběhu realizace projektu, a jejich jednotkových nákladů. </a:t>
            </a:r>
            <a:endParaRPr lang="pl-PL" sz="1600" b="true" dirty="false"/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79</a:t>
            </a:fld>
            <a:endParaRPr lang="cs-CZ" dirty="false"/>
          </a:p>
        </p:txBody>
      </p:sp>
      <p:pic>
        <p:nvPicPr>
          <p:cNvPr id="5" name="Grafický objekt 4" descr="Šipka dolů se souvislou výplní">
            <a:extLst>
              <a:ext uri="{FF2B5EF4-FFF2-40B4-BE49-F238E27FC236}">
                <a16:creationId xmlns:a16="http://schemas.microsoft.com/office/drawing/2014/main" id="{BE5ACE08-9DD6-5AC1-09F7-675A613FBB9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5603" y="3662703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E18A10E9-B023-3154-8F0F-553761CF320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770" y="2990984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F17E5AF-0CDA-1D04-E4FC-1E70B1FEA2CA}"/>
              </a:ext>
            </a:extLst>
          </p:cNvPr>
          <p:cNvSpPr txBox="true"/>
          <p:nvPr/>
        </p:nvSpPr>
        <p:spPr>
          <a:xfrm>
            <a:off x="7953125" y="2789868"/>
            <a:ext cx="932594" cy="54005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1358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/>
          </a:bodyPr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Zákon o poskytování služby péče o dítě v DS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171726" y="1412776"/>
            <a:ext cx="8720754" cy="460851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cs-CZ" sz="2400" b="true" i="false" dirty="false">
                <a:effectLst/>
                <a:cs typeface="Calibri" panose="020F0502020204030204" pitchFamily="34" charset="0"/>
              </a:rPr>
              <a:t>Zákon č. 247/2014 Sb</a:t>
            </a:r>
            <a:r>
              <a:rPr lang="cs-CZ" sz="2400" i="false" dirty="false">
                <a:effectLst/>
                <a:cs typeface="Calibri" panose="020F0502020204030204" pitchFamily="34" charset="0"/>
              </a:rPr>
              <a:t>. upravuje podmínky, za nichž je poskytována služba péče o dítě v DS, dále podmínky pro získání oprávnění </a:t>
            </a:r>
            <a:br>
              <a:rPr lang="cs-CZ" sz="2400" i="false" dirty="false">
                <a:effectLst/>
                <a:cs typeface="Calibri" panose="020F0502020204030204" pitchFamily="34" charset="0"/>
              </a:rPr>
            </a:br>
            <a:r>
              <a:rPr lang="cs-CZ" sz="2400" i="false" dirty="false">
                <a:effectLst/>
                <a:cs typeface="Calibri" panose="020F0502020204030204" pitchFamily="34" charset="0"/>
              </a:rPr>
              <a:t>k poskytování služby a podmínky financování služby péče o dítě v DS.</a:t>
            </a:r>
          </a:p>
          <a:p>
            <a:pPr algn="just">
              <a:spcBef>
                <a:spcPts val="100"/>
              </a:spcBef>
            </a:pPr>
            <a:r>
              <a:rPr lang="cs-CZ" sz="2200" i="false" dirty="false">
                <a:effectLst/>
                <a:cs typeface="Calibri" panose="020F0502020204030204" pitchFamily="34" charset="0"/>
              </a:rPr>
              <a:t>Poskytování služby péče o dítě v DS.</a:t>
            </a:r>
          </a:p>
          <a:p>
            <a:pPr algn="just">
              <a:spcBef>
                <a:spcPts val="100"/>
              </a:spcBef>
            </a:pPr>
            <a:r>
              <a:rPr lang="cs-CZ" sz="2200" i="false" dirty="false">
                <a:effectLst/>
                <a:cs typeface="Calibri" panose="020F0502020204030204" pitchFamily="34" charset="0"/>
              </a:rPr>
              <a:t>Technické požadavky na stavby a hygienické požadavky na prostory </a:t>
            </a:r>
            <a:br>
              <a:rPr lang="cs-CZ" sz="2200" i="false" dirty="false">
                <a:effectLst/>
                <a:cs typeface="Calibri" panose="020F0502020204030204" pitchFamily="34" charset="0"/>
              </a:rPr>
            </a:br>
            <a:r>
              <a:rPr lang="cs-CZ" sz="2200" i="false" dirty="false">
                <a:effectLst/>
                <a:cs typeface="Calibri" panose="020F0502020204030204" pitchFamily="34" charset="0"/>
              </a:rPr>
              <a:t>a provoz.</a:t>
            </a:r>
          </a:p>
          <a:p>
            <a:pPr algn="just">
              <a:spcBef>
                <a:spcPts val="100"/>
              </a:spcBef>
            </a:pPr>
            <a:r>
              <a:rPr lang="cs-CZ" sz="2200" i="false" dirty="false">
                <a:effectLst/>
                <a:cs typeface="Calibri" panose="020F0502020204030204" pitchFamily="34" charset="0"/>
              </a:rPr>
              <a:t>Vznik, změna a zánik oprávnění a evidence poskytovatelů.  </a:t>
            </a:r>
          </a:p>
          <a:p>
            <a:pPr algn="just">
              <a:spcBef>
                <a:spcPts val="100"/>
              </a:spcBef>
            </a:pPr>
            <a:r>
              <a:rPr lang="cs-CZ" sz="2200" dirty="false">
                <a:cs typeface="Calibri" panose="020F0502020204030204" pitchFamily="34" charset="0"/>
              </a:rPr>
              <a:t>Příspěvek na provoz dětské skupiny, elektronická aplikace.</a:t>
            </a:r>
          </a:p>
          <a:p>
            <a:pPr algn="just">
              <a:spcBef>
                <a:spcPts val="100"/>
              </a:spcBef>
            </a:pPr>
            <a:r>
              <a:rPr lang="cs-CZ" sz="2200" i="false" dirty="false">
                <a:effectLst/>
                <a:cs typeface="Calibri" panose="020F0502020204030204" pitchFamily="34" charset="0"/>
              </a:rPr>
              <a:t>Kontrola, přestupky.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cs-CZ" sz="2400" i="false" dirty="false">
                <a:effectLst/>
                <a:cs typeface="Calibri" panose="020F0502020204030204" pitchFamily="34" charset="0"/>
              </a:rPr>
              <a:t>Novela zákona o DS s účinností od 1. 5. 2025 – převedení agendy na Úřad práce ČR, záznam online semináře zde: </a:t>
            </a:r>
            <a:r>
              <a:rPr lang="cs-CZ" sz="2400" dirty="false">
                <a:hlinkClick r:id="rId2"/>
              </a:rPr>
              <a:t>Zákon o poskytování služby péče o dítě v dětské skupině</a:t>
            </a:r>
            <a:endParaRPr lang="cs-CZ" sz="2400" i="false" dirty="false">
              <a:effectLst/>
              <a:cs typeface="Calibri" panose="020F0502020204030204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1DA2A7-6133-FA04-2D4B-BF45A207FE01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200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32988" y="2032232"/>
            <a:ext cx="8064000" cy="4176464"/>
          </a:xfrm>
        </p:spPr>
        <p:txBody>
          <a:bodyPr/>
          <a:lstStyle/>
          <a:p>
            <a:pPr marL="0" indent="0">
              <a:buNone/>
            </a:pPr>
            <a:r>
              <a:rPr lang="pl-PL" b="true" dirty="false"/>
              <a:t>Projekty s celkovými způsobilými výdaji nad 5 mil. Kč:</a:t>
            </a:r>
            <a:endParaRPr lang="cs-CZ" dirty="false"/>
          </a:p>
          <a:p>
            <a:pPr marL="0" indent="0">
              <a:buNone/>
            </a:pPr>
            <a:r>
              <a:rPr lang="cs-CZ" sz="1600" dirty="false"/>
              <a:t>Výše první zálohové platby vychází z předpokládaného počtu jednotek a jejich jednotkových nákladů, které mají být dosaženy během období od zahájení realizace projektu až do konce 2. měsíce následujícího po nejzazším termínu pro předložení první zprávy o realizaci. Přesná výše zálohy je stanovena v právním aktu. </a:t>
            </a:r>
          </a:p>
          <a:p>
            <a:pPr marL="0" indent="0">
              <a:buNone/>
            </a:pPr>
            <a:r>
              <a:rPr lang="cs-CZ" sz="1600" dirty="false"/>
              <a:t>Výše 1. zálohy smí dosáhnout nejvýše 30 % způsobilých výdajů projektu</a:t>
            </a:r>
            <a:r>
              <a:rPr lang="cs-CZ" sz="1600" b="true" dirty="false"/>
              <a:t>, další zálohové platby ve výši vyúčtování.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80</a:t>
            </a:fld>
            <a:endParaRPr lang="cs-CZ" dirty="false"/>
          </a:p>
        </p:txBody>
      </p:sp>
      <p:pic>
        <p:nvPicPr>
          <p:cNvPr id="5" name="Grafický objekt 4" descr="Šipka nahoru se souvislou výplní">
            <a:extLst>
              <a:ext uri="{FF2B5EF4-FFF2-40B4-BE49-F238E27FC236}">
                <a16:creationId xmlns:a16="http://schemas.microsoft.com/office/drawing/2014/main" id="{6FEA3C85-DCF5-F5D9-69D8-D2B64FF60EE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330" y="2708920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6F708ED9-D6FD-5E93-AA94-19638E11C3C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970" y="1758601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04055E-7885-3BF1-B229-9C7D9B801889}"/>
              </a:ext>
            </a:extLst>
          </p:cNvPr>
          <p:cNvSpPr txBox="true"/>
          <p:nvPr/>
        </p:nvSpPr>
        <p:spPr>
          <a:xfrm>
            <a:off x="7764566" y="1381825"/>
            <a:ext cx="859531" cy="523220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28402438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64673" y="1667971"/>
            <a:ext cx="2592288" cy="504056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CZV nad 5 mil. Kč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81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087039" y="1628800"/>
            <a:ext cx="2592289" cy="50405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CZV do 5 mil. Kč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4788785-F8C1-9758-BC95-1A2EE2111A4D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487842954"/>
              </p:ext>
            </p:extLst>
          </p:nvPr>
        </p:nvGraphicFramePr>
        <p:xfrm>
          <a:off x="4596981" y="2237261"/>
          <a:ext cx="4485036" cy="240821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05648">
                  <a:extLst>
                    <a:ext uri="{9D8B030D-6E8A-4147-A177-3AD203B41FA5}">
                      <a16:colId xmlns:a16="http://schemas.microsoft.com/office/drawing/2014/main" val="2810873384"/>
                    </a:ext>
                  </a:extLst>
                </a:gridCol>
                <a:gridCol w="2479388">
                  <a:extLst>
                    <a:ext uri="{9D8B030D-6E8A-4147-A177-3AD203B41FA5}">
                      <a16:colId xmlns:a16="http://schemas.microsoft.com/office/drawing/2014/main" val="1359307852"/>
                    </a:ext>
                  </a:extLst>
                </a:gridCol>
              </a:tblGrid>
              <a:tr h="4416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067214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68109"/>
                  </a:ext>
                </a:extLst>
              </a:tr>
              <a:tr h="510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- 4.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1396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5. - 8.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974911"/>
                  </a:ext>
                </a:extLst>
              </a:tr>
              <a:tr h="4639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4.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9. - 12.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843497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298218115"/>
              </p:ext>
            </p:extLst>
          </p:nvPr>
        </p:nvGraphicFramePr>
        <p:xfrm>
          <a:off x="18552" y="2237261"/>
          <a:ext cx="4291322" cy="144015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19021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2372301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4269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100 %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5150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- 12.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  <p:pic>
        <p:nvPicPr>
          <p:cNvPr id="21" name="Grafický objekt 20" descr="Šipka dolů se souvislou výplní">
            <a:extLst>
              <a:ext uri="{FF2B5EF4-FFF2-40B4-BE49-F238E27FC236}">
                <a16:creationId xmlns:a16="http://schemas.microsoft.com/office/drawing/2014/main" id="{577AAB72-8202-3FB8-B3CE-D1C618B420C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68" y="1582319"/>
            <a:ext cx="529208" cy="529208"/>
          </a:xfrm>
          <a:prstGeom prst="rect">
            <a:avLst/>
          </a:prstGeom>
        </p:spPr>
      </p:pic>
      <p:pic>
        <p:nvPicPr>
          <p:cNvPr id="23" name="Grafický objekt 22" descr="Šipka nahoru se souvislou výplní">
            <a:extLst>
              <a:ext uri="{FF2B5EF4-FFF2-40B4-BE49-F238E27FC236}">
                <a16:creationId xmlns:a16="http://schemas.microsoft.com/office/drawing/2014/main" id="{DFC1281D-FCE8-CF55-283E-167C789CF417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0657" y="1582319"/>
            <a:ext cx="529208" cy="52920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13DD16D-8FAB-DD69-425B-333D9C1820C5}"/>
              </a:ext>
            </a:extLst>
          </p:cNvPr>
          <p:cNvCxnSpPr>
            <a:cxnSpLocks/>
          </p:cNvCxnSpPr>
          <p:nvPr/>
        </p:nvCxnSpPr>
        <p:spPr>
          <a:xfrm>
            <a:off x="4427984" y="1484784"/>
            <a:ext cx="0" cy="32148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D26126-64D4-3CD7-F644-6042DF487AF0}"/>
              </a:ext>
            </a:extLst>
          </p:cNvPr>
          <p:cNvSpPr txBox="true"/>
          <p:nvPr/>
        </p:nvSpPr>
        <p:spPr>
          <a:xfrm>
            <a:off x="5831049" y="4771206"/>
            <a:ext cx="1997663" cy="307777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* záloha = vyúčtování</a:t>
            </a:r>
          </a:p>
        </p:txBody>
      </p:sp>
    </p:spTree>
    <p:extLst>
      <p:ext uri="{BB962C8B-B14F-4D97-AF65-F5344CB8AC3E}">
        <p14:creationId xmlns:p14="http://schemas.microsoft.com/office/powerpoint/2010/main" val="6564379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Ex post financování (OSS a jejich SPO)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82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241864" y="1600379"/>
            <a:ext cx="6660272" cy="75408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Pro všechny projekty financované ex post (bez ohledu na CZV projektu) platí: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886189021"/>
              </p:ext>
            </p:extLst>
          </p:nvPr>
        </p:nvGraphicFramePr>
        <p:xfrm>
          <a:off x="1619672" y="2874842"/>
          <a:ext cx="5688632" cy="208823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577277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3111355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6190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true" u="none" strike="noStrik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 zálohové platby!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true" u="none" strike="noStrik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7222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1.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Vytvoření + 1.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7468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- 12.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868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Veřejná podpora – </a:t>
            </a:r>
            <a:r>
              <a:rPr lang="cs-CZ" dirty="false">
                <a:solidFill>
                  <a:srgbClr val="FF0000"/>
                </a:solidFill>
              </a:rPr>
              <a:t>pouze pro podnikové DS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sz="1600" dirty="false"/>
              <a:t>V případě, že je na žádosti o platbu vykazováno čerpání veřejné podpory, musí příjemce </a:t>
            </a:r>
            <a:r>
              <a:rPr lang="cs-CZ" sz="1600" b="true" dirty="false"/>
              <a:t>pro každý subjekt čerpající veřejnou podporu v projektu v aktuálním sledovaném období uvést částku čerpané podpory pro danou kombinaci veřejné podpory</a:t>
            </a:r>
            <a:r>
              <a:rPr lang="cs-CZ" sz="1600" dirty="false"/>
              <a:t>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417DCB-2DD7-DE88-85A5-5B279FCD0FE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36912"/>
            <a:ext cx="5256584" cy="3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5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Postup při podávání zor/</a:t>
            </a:r>
            <a:r>
              <a:rPr lang="cs-CZ" dirty="false" err="true"/>
              <a:t>žop</a:t>
            </a:r>
            <a:r>
              <a:rPr lang="cs-CZ" dirty="false"/>
              <a:t> na </a:t>
            </a:r>
            <a:r>
              <a:rPr lang="cs-CZ" dirty="false" err="true"/>
              <a:t>řo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false"/>
          </a:p>
          <a:p>
            <a:pPr marL="0" indent="0">
              <a:buNone/>
            </a:pPr>
            <a:r>
              <a:rPr lang="pl-PL" sz="1800" dirty="false"/>
              <a:t>KONTROLA – FINALIZACE – PODPIS DOKUMENTU</a:t>
            </a:r>
          </a:p>
          <a:p>
            <a:pPr marL="0" indent="0">
              <a:buNone/>
            </a:pPr>
            <a:r>
              <a:rPr lang="cs-CZ" sz="1800" b="true" dirty="false"/>
              <a:t>Podpisem je zpráva o realizaci projektu (vč. žádosti o platbu) automaticky podána na Řídicí orgán</a:t>
            </a:r>
            <a:endParaRPr lang="pl-PL" sz="1800" b="true" dirty="false"/>
          </a:p>
          <a:p>
            <a:endParaRPr lang="pl-PL" sz="1800" dirty="false"/>
          </a:p>
          <a:p>
            <a:pPr marL="0" indent="0">
              <a:buNone/>
            </a:pPr>
            <a:r>
              <a:rPr lang="pl-PL" sz="1800" dirty="false"/>
              <a:t>Jak poznáte, že ZoR/ŽoP je podána na ŘO?</a:t>
            </a:r>
          </a:p>
          <a:p>
            <a:pPr marL="0" indent="0">
              <a:buNone/>
            </a:pPr>
            <a:r>
              <a:rPr lang="cs-CZ" sz="1800" dirty="false"/>
              <a:t>- stav </a:t>
            </a:r>
            <a:r>
              <a:rPr lang="cs-CZ" sz="1800" b="true" dirty="false"/>
              <a:t>„podána“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802539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ESF Fórum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800000"/>
            <a:ext cx="799244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1800" b="true" dirty="false"/>
              <a:t>ESF Fórum je určeno pro :</a:t>
            </a:r>
          </a:p>
          <a:p>
            <a:pPr marL="0" indent="0">
              <a:buNone/>
            </a:pPr>
            <a:r>
              <a:rPr lang="cs-CZ" sz="1800" dirty="false"/>
              <a:t>: (obecné) dotazy + diskusi</a:t>
            </a:r>
          </a:p>
          <a:p>
            <a:pPr marL="0" indent="0">
              <a:buNone/>
            </a:pPr>
            <a:r>
              <a:rPr lang="cs-CZ" sz="1800" dirty="false"/>
              <a:t>: zveřejňování aktualit ze strany ŘO</a:t>
            </a:r>
          </a:p>
          <a:p>
            <a:pPr marL="0" indent="0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>
                <a:hlinkClick r:id="rId3"/>
              </a:rPr>
              <a:t>https://www.esfcr.cz/klub-vyzev-na-detske-skupiny-opz-plus</a:t>
            </a:r>
            <a:r>
              <a:rPr lang="cs-CZ" sz="1800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85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17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7CF63-F9B4-8A41-3AD8-2B8321D0250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540000" y="332656"/>
            <a:ext cx="8244000" cy="864096"/>
          </a:xfrm>
        </p:spPr>
        <p:txBody>
          <a:bodyPr/>
          <a:lstStyle/>
          <a:p>
            <a:r>
              <a:rPr lang="cs-CZ" sz="2800" dirty="false"/>
              <a:t>Informační systém Evropského sociálního fondu 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1F8B8-A51A-F4FB-854F-A8270694DAF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19123" y="1556792"/>
            <a:ext cx="8064000" cy="4320000"/>
          </a:xfrm>
        </p:spPr>
        <p:txBody>
          <a:bodyPr/>
          <a:lstStyle/>
          <a:p>
            <a:pPr lvl="0"/>
            <a:r>
              <a:rPr lang="cs-CZ" sz="1800" dirty="false"/>
              <a:t>dále jen „IS ESF“</a:t>
            </a:r>
          </a:p>
          <a:p>
            <a:pPr lvl="0"/>
            <a:r>
              <a:rPr lang="cs-CZ" sz="1800" dirty="false"/>
              <a:t>určen pro evidenci podpořených osob v projektech financovaných z OPZ+ (zajišťuje identifikaci účastníků, jejich charakteristik a přehled obdržené podpory) a slouží k vykazování hodnot a automatickému výpočtu indikátorů týkajících se účastníků ve zprávách o realizaci projektu (</a:t>
            </a:r>
            <a:r>
              <a:rPr lang="cs-CZ" sz="1800" dirty="false" err="true"/>
              <a:t>ZoR</a:t>
            </a:r>
            <a:r>
              <a:rPr lang="cs-CZ" sz="1800" dirty="false"/>
              <a:t>) předložených po 13. 1. 2025</a:t>
            </a:r>
          </a:p>
          <a:p>
            <a:pPr lvl="0"/>
            <a:r>
              <a:rPr lang="cs-CZ" sz="1800" dirty="false"/>
              <a:t>postup: nejprve se hodnoty indikátorů zadávají do IS ESF a následně je třeba přenést hodnoty indikátorů do ISKP, resp. do </a:t>
            </a:r>
            <a:r>
              <a:rPr lang="cs-CZ" sz="1800" dirty="false" err="true"/>
              <a:t>ZoR</a:t>
            </a:r>
            <a:r>
              <a:rPr lang="cs-CZ" sz="1800" dirty="false"/>
              <a:t>, pomocí tlačítka „Spuštění výpočtu a odeslání indikátorů“ (až poté se hodnoty načtou do rozpracované </a:t>
            </a:r>
            <a:r>
              <a:rPr lang="cs-CZ" sz="1800" dirty="false" err="true"/>
              <a:t>ZoR</a:t>
            </a:r>
            <a:r>
              <a:rPr lang="cs-CZ" sz="1800" dirty="false"/>
              <a:t>)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68C581-8BD8-D43F-8FF7-C01E873B5C2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779631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0F048-24DC-3800-39AC-16F333DFB24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Problémy při zadávání podpořených osob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11393-547D-65E6-E902-C3B7DF74A6A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false"/>
              <a:t>Do výpočtu indikátorů vstupují pouze osoby, jejichž identitu se podařilo ztotožnit s údaji vedenými v Registru obyvatel (ROB). V případě, že se nepodařilo ztotožnit zadanou osobu v Registru obyvatel, IS ESF údaje uloží, ale do vyřešení tohoto problému osoba nevstupuje do výpočtu dosažených hodnot indikátorů. </a:t>
            </a:r>
          </a:p>
          <a:p>
            <a:pPr algn="just"/>
            <a:endParaRPr lang="cs-CZ" sz="1800" dirty="false"/>
          </a:p>
          <a:p>
            <a:pPr lvl="0" algn="just"/>
            <a:r>
              <a:rPr lang="cs-CZ" sz="1800" dirty="false"/>
              <a:t>CIZINCI – ruční potvrzení identity podpořených osob</a:t>
            </a:r>
          </a:p>
          <a:p>
            <a:pPr lvl="1" algn="just"/>
            <a:r>
              <a:rPr lang="cs-CZ" sz="1800" dirty="false"/>
              <a:t>v případě, že je podpořená osoba cizinec (typicky SK) a do ROB nenáleží, je možné využít funkci potvrzení identity. Potvrzení identity v tomto případě nahrazuje ztotožnění s ROB a osobu je poté možné započítat do indikátorů</a:t>
            </a:r>
          </a:p>
          <a:p>
            <a:pPr marL="0" indent="0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BC0758-81A5-D06D-8AF8-652C6641268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291243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6A9AC-2B90-BEDE-5C49-CA02EF6D3CE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Problémy při zadávání podpořených osob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2EE1B-4393-B5A1-EA16-48A4CE60F14F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cs-CZ" sz="1800" dirty="false"/>
              <a:t>ruční potvrzení by mělo být výjimečné a musí být odůvodněné – tj. žádost o ruční potvrzení (s odůvodněním) se zasílá na příslušného projektového manažera depeší – ten tuto možnost dočasně povolí</a:t>
            </a:r>
          </a:p>
          <a:p>
            <a:pPr lvl="1" algn="just"/>
            <a:r>
              <a:rPr lang="cs-CZ" sz="1800" dirty="false"/>
              <a:t>před zasláním depeše doporučujeme znovu ověřit zadávané údaje vůči úředním dokladům vydaným v České republice</a:t>
            </a:r>
          </a:p>
          <a:p>
            <a:pPr marL="0" indent="0">
              <a:buNone/>
            </a:pPr>
            <a:endParaRPr lang="cs-CZ" sz="1800" dirty="false"/>
          </a:p>
          <a:p>
            <a:pPr marL="0" indent="0">
              <a:buNone/>
            </a:pPr>
            <a:endParaRPr lang="cs-CZ" sz="1800" dirty="false"/>
          </a:p>
          <a:p>
            <a:pPr marL="0" indent="0">
              <a:buNone/>
            </a:pPr>
            <a:r>
              <a:rPr lang="cs-CZ" sz="1800" dirty="false"/>
              <a:t>V případě technických problémů mají příjemci k dispozici diskusní klub ve fóru TECHNICKÁ PODPORA UŽIVATELŮM OPZ+, které je dostupné na odkazu: https://www.esfcr.cz/technicka_podpora_opzplus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15B4B5-4767-CF91-0B38-04BAEDC5C78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845139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cs-CZ" sz="2800" dirty="false"/>
              <a:t>kontakt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1412" y="1241716"/>
            <a:ext cx="8784976" cy="5112568"/>
          </a:xfrm>
        </p:spPr>
        <p:txBody>
          <a:bodyPr/>
          <a:lstStyle/>
          <a:p>
            <a:pPr marL="0" indent="0" fontAlgn="base" hangingPunct="false">
              <a:buNone/>
            </a:pPr>
            <a:endParaRPr lang="cs-CZ" sz="2000" dirty="false"/>
          </a:p>
          <a:p>
            <a:pPr marL="0" indent="0" fontAlgn="base" hangingPunct="false">
              <a:buNone/>
            </a:pPr>
            <a:endParaRPr lang="cs-CZ" sz="1800" dirty="false"/>
          </a:p>
          <a:p>
            <a:pPr marL="0" indent="0" fontAlgn="base" hangingPunct="false">
              <a:buNone/>
            </a:pPr>
            <a:r>
              <a:rPr lang="cs-CZ" sz="1800" dirty="false"/>
              <a:t>Mgr. Jan Živec			</a:t>
            </a:r>
            <a:r>
              <a:rPr lang="cs-CZ" sz="1800" dirty="false">
                <a:hlinkClick r:id="rId3"/>
              </a:rPr>
              <a:t>jan.zivec@mpsv.cz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Ing. Jan Jelínek, DiS.		j</a:t>
            </a:r>
            <a:r>
              <a:rPr lang="cs-CZ" sz="1800" dirty="false">
                <a:hlinkClick r:id="rId4"/>
              </a:rPr>
              <a:t>an.jelinek1@mpsv.cz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Ing. Pavla Miková			</a:t>
            </a:r>
            <a:r>
              <a:rPr lang="cs-CZ" sz="1800" dirty="false">
                <a:hlinkClick r:id="rId5"/>
              </a:rPr>
              <a:t>pavla.mikova@mpsv.cz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	</a:t>
            </a:r>
          </a:p>
          <a:p>
            <a:pPr marL="0" indent="0" algn="ctr" fontAlgn="base" hangingPunct="false">
              <a:buNone/>
            </a:pPr>
            <a:r>
              <a:rPr lang="cs-CZ" sz="1800" dirty="false"/>
              <a:t>Děkujeme Vám za pozornost a těšíme se</a:t>
            </a:r>
            <a:br>
              <a:rPr lang="cs-CZ" sz="1800" dirty="false"/>
            </a:br>
            <a:r>
              <a:rPr lang="cs-CZ" sz="1800" dirty="false"/>
              <a:t>na spolupráci </a:t>
            </a:r>
            <a:r>
              <a:rPr lang="cs-CZ" sz="1800" dirty="false">
                <a:sym typeface="Wingdings" panose="05000000000000000000" pitchFamily="2" charset="2"/>
              </a:rPr>
              <a:t></a:t>
            </a:r>
            <a:endParaRPr lang="cs-CZ" sz="1800" dirty="false"/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89</a:t>
            </a:fld>
            <a:endParaRPr lang="cs-CZ" dirty="false"/>
          </a:p>
        </p:txBody>
      </p:sp>
      <p:pic>
        <p:nvPicPr>
          <p:cNvPr id="5" name="Zástupný symbol pro obrázek 6"/>
          <p:cNvPicPr>
            <a:picLocks noChangeAspect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218" y="53732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ětiva 11"/>
          <p:cNvSpPr/>
          <p:nvPr/>
        </p:nvSpPr>
        <p:spPr>
          <a:xfrm>
            <a:off x="845992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ětiva 12"/>
          <p:cNvSpPr/>
          <p:nvPr/>
        </p:nvSpPr>
        <p:spPr>
          <a:xfrm rot="10800000">
            <a:off x="-679929" y="3702861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ětiva 20"/>
          <p:cNvSpPr/>
          <p:nvPr/>
        </p:nvSpPr>
        <p:spPr>
          <a:xfrm rot="10800000">
            <a:off x="-561399" y="3140968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ál 4"/>
          <p:cNvSpPr/>
          <p:nvPr/>
        </p:nvSpPr>
        <p:spPr>
          <a:xfrm>
            <a:off x="760412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adpis 13"/>
          <p:cNvSpPr>
            <a:spLocks noGrp="true"/>
          </p:cNvSpPr>
          <p:nvPr>
            <p:ph type="title"/>
          </p:nvPr>
        </p:nvSpPr>
        <p:spPr>
          <a:xfrm>
            <a:off x="251520" y="188640"/>
            <a:ext cx="8720754" cy="936104"/>
          </a:xfrm>
        </p:spPr>
        <p:txBody>
          <a:bodyPr>
            <a:noAutofit/>
          </a:bodyPr>
          <a:lstStyle/>
          <a:p>
            <a:r>
              <a:rPr lang="cs-CZ" sz="3200" dirty="false">
                <a:solidFill>
                  <a:schemeClr val="accent1">
                    <a:lumMod val="50000"/>
                  </a:schemeClr>
                </a:solidFill>
              </a:rPr>
              <a:t>Související právní předpisy </a:t>
            </a:r>
          </a:p>
        </p:txBody>
      </p:sp>
      <p:sp>
        <p:nvSpPr>
          <p:cNvPr id="15" name="Zástupný symbol pro obsah 14"/>
          <p:cNvSpPr>
            <a:spLocks noGrp="true"/>
          </p:cNvSpPr>
          <p:nvPr>
            <p:ph idx="1"/>
          </p:nvPr>
        </p:nvSpPr>
        <p:spPr>
          <a:xfrm>
            <a:off x="251520" y="1412776"/>
            <a:ext cx="8640960" cy="493025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altLang="cs-CZ" sz="3500" b="true" dirty="false"/>
              <a:t>Vyhláška č. 350/2021 Sb</a:t>
            </a:r>
            <a:r>
              <a:rPr lang="cs-CZ" altLang="cs-CZ" sz="3500" dirty="false"/>
              <a:t>., o provedení některých ustanovení zákona </a:t>
            </a:r>
            <a:br>
              <a:rPr lang="cs-CZ" altLang="cs-CZ" sz="3500" dirty="false"/>
            </a:br>
            <a:r>
              <a:rPr lang="cs-CZ" altLang="cs-CZ" sz="3500" dirty="false"/>
              <a:t>o poskytování služby péče o dítě v dětské skupině a o změně souvisejících zákonů (§ 1 a Příloha č. 1)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cs-CZ" altLang="cs-CZ" sz="3000" dirty="false"/>
              <a:t>standardy kvality péče,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cs-CZ" altLang="cs-CZ" sz="3000" dirty="false"/>
              <a:t>provozní podmínky a hygienické požadavky na prostory a provoz DS do 12 dětí,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cs-CZ" altLang="cs-CZ" sz="3000" dirty="false"/>
              <a:t>rozsah úklidu prostor dětské skupiny po ukončení jiných činností,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cs-CZ" altLang="cs-CZ" sz="3000" dirty="false"/>
              <a:t>provozní a prostorové podmínky sousedské dětské skupiny,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pl-PL" altLang="cs-CZ" sz="3000" dirty="false"/>
              <a:t>výživové normy pro děti od 1 roku věku do 3 let věku (</a:t>
            </a:r>
            <a:r>
              <a:rPr lang="cs-CZ" altLang="cs-CZ" sz="3000" dirty="false"/>
              <a:t>vztahují se na poskytovatele, který zajišťuje stravu a žádá o příspěvek).</a:t>
            </a:r>
          </a:p>
          <a:p>
            <a:pPr marL="0" indent="0" algn="just">
              <a:lnSpc>
                <a:spcPct val="120000"/>
              </a:lnSpc>
              <a:spcBef>
                <a:spcPts val="200"/>
              </a:spcBef>
              <a:buNone/>
            </a:pPr>
            <a:r>
              <a:rPr lang="cs-CZ" altLang="cs-CZ" sz="3500" b="true" dirty="false"/>
              <a:t>Vyhláška č. 160/2024 Sb</a:t>
            </a:r>
            <a:r>
              <a:rPr lang="cs-CZ" altLang="cs-CZ" sz="3500" dirty="false"/>
              <a:t>., o hygienických požadavcích na prostory </a:t>
            </a:r>
            <a:br>
              <a:rPr lang="cs-CZ" altLang="cs-CZ" sz="3500" dirty="false"/>
            </a:br>
            <a:r>
              <a:rPr lang="cs-CZ" altLang="cs-CZ" sz="3500" dirty="false"/>
              <a:t>a provoz zařízení a provozoven pro výchovu a vzdělávání dětí a mladistvých a dětských skupin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cs-CZ" altLang="cs-CZ" sz="3000" dirty="false"/>
              <a:t>hygienické požadavky na prostory a provoz dětské skupiny s kapacitou 13-24 dětí</a:t>
            </a:r>
          </a:p>
          <a:p>
            <a:pPr algn="just">
              <a:lnSpc>
                <a:spcPct val="120000"/>
              </a:lnSpc>
              <a:spcBef>
                <a:spcPts val="100"/>
              </a:spcBef>
            </a:pPr>
            <a:r>
              <a:rPr lang="cs-CZ" altLang="cs-CZ" sz="3000" dirty="false"/>
              <a:t>účinná od 1.7. 2024, nahradila vyhlášku č. 410/2005 Sb. </a:t>
            </a:r>
          </a:p>
          <a:p>
            <a:pPr marL="0" indent="0" algn="just">
              <a:buNone/>
            </a:pPr>
            <a:endParaRPr lang="cs-CZ" altLang="cs-CZ" sz="2400" dirty="false"/>
          </a:p>
        </p:txBody>
      </p:sp>
      <p:sp>
        <p:nvSpPr>
          <p:cNvPr id="4" name="Ovál 3"/>
          <p:cNvSpPr/>
          <p:nvPr/>
        </p:nvSpPr>
        <p:spPr>
          <a:xfrm>
            <a:off x="771113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ýseč 17"/>
          <p:cNvSpPr/>
          <p:nvPr/>
        </p:nvSpPr>
        <p:spPr>
          <a:xfrm rot="16200000">
            <a:off x="8137178" y="-966296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ástupný symbol pro číslo snímku 1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9956C-866F-4493-8F9C-A5006B7E37B2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028DA15-D38F-24BE-B72A-DF560C034932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2414730" y="6165304"/>
            <a:ext cx="4394334" cy="6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2423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fed548f-0517-4d39-90e3-3947398480c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7301</properties:Words>
  <properties:PresentationFormat>Předvádění na obrazovce (4:3)</properties:PresentationFormat>
  <properties:Paragraphs>738</properties:Paragraphs>
  <properties:Slides>89</properties:Slides>
  <properties:Notes>53</properties:Notes>
  <properties:TotalTime>10592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89</vt:i4>
      </vt:variant>
    </vt:vector>
  </properties:HeadingPairs>
  <properties:TitlesOfParts>
    <vt:vector baseType="lpstr" size="101">
      <vt:lpstr>Arial</vt:lpstr>
      <vt:lpstr>Calibri</vt:lpstr>
      <vt:lpstr>Calibri Light</vt:lpstr>
      <vt:lpstr>Courier New</vt:lpstr>
      <vt:lpstr>Roboto Slab</vt:lpstr>
      <vt:lpstr>Symbol</vt:lpstr>
      <vt:lpstr>Times New Roman</vt:lpstr>
      <vt:lpstr>Trebuchet MS</vt:lpstr>
      <vt:lpstr>Wingdings</vt:lpstr>
      <vt:lpstr>Wingdings 3</vt:lpstr>
      <vt:lpstr>prezentace</vt:lpstr>
      <vt:lpstr>Motiv systému Office</vt:lpstr>
      <vt:lpstr>Seminář pro příjemce výzvy č. 03_25_080</vt:lpstr>
      <vt:lpstr>Program semináře</vt:lpstr>
      <vt:lpstr>Online seminář pro příjemce Dětské skupiny  – zákon, zápis do evidence 21. 10. 2025</vt:lpstr>
      <vt:lpstr>Co je dětská skupina</vt:lpstr>
      <vt:lpstr>Počet dětských skupin k 6. 10. 2025</vt:lpstr>
      <vt:lpstr>Hlavní výhody dětských skupin pro rodiče</vt:lpstr>
      <vt:lpstr>Hlavní výhody dětských skupin v obcích</vt:lpstr>
      <vt:lpstr>Zákon o poskytování služby péče o dítě v DS</vt:lpstr>
      <vt:lpstr>Související právní předpisy </vt:lpstr>
      <vt:lpstr>Podpora ze strany MPSV a ÚP ČR </vt:lpstr>
      <vt:lpstr>Žádost o udělení oprávnění – evidence poskytovatelů</vt:lpstr>
      <vt:lpstr>Přílohy žádosti o udělení oprávnění</vt:lpstr>
      <vt:lpstr>Přílohy žádosti o udělení oprávnění</vt:lpstr>
      <vt:lpstr>Webové stránky MPSV</vt:lpstr>
      <vt:lpstr>Kontakty</vt:lpstr>
      <vt:lpstr>Děkujeme za pozornost</vt:lpstr>
      <vt:lpstr>Dokumenty, povinnosti příjemce dotace</vt:lpstr>
      <vt:lpstr>Dokumenty, povinnosti příjemce dotace</vt:lpstr>
      <vt:lpstr>Dokumenty, povinnosti příjemce dotace</vt:lpstr>
      <vt:lpstr>Dokladování dosažených jednotek opz+</vt:lpstr>
      <vt:lpstr>Jednotky a jednotkové náklady</vt:lpstr>
      <vt:lpstr>Jednotky a jednotkové náklady Vytvořené místo v dětské skupině</vt:lpstr>
      <vt:lpstr>Jednotky a jednotkové náklady Vytvořené místo v dětské skupině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Informace ŘO ke stanovení výše příspěvku rodiče</vt:lpstr>
      <vt:lpstr>Informace ŘO ke stanovení výše příspěvku rodiče</vt:lpstr>
      <vt:lpstr>Pravidlo týkající se minima způsobilých nákladů na obsazenost ds</vt:lpstr>
      <vt:lpstr>Tabulka obsazenosti - postup</vt:lpstr>
      <vt:lpstr>Tabulka obsazenosti - list identifikace</vt:lpstr>
      <vt:lpstr>Tabulka obsazenosti - list smlouvy (jenom pravidelné)</vt:lpstr>
      <vt:lpstr>Tabulka obsazenosti - list docházka (jenom nepravidelné)</vt:lpstr>
      <vt:lpstr>Tabulka obsazenosti - list smlouvy (jenom nepravidelné)</vt:lpstr>
      <vt:lpstr>Tabulka obsazenosti - list Pečující osoby</vt:lpstr>
      <vt:lpstr>Kalkulačka k žádosti o podporu</vt:lpstr>
      <vt:lpstr>Kalkulačka k žádosti o podporu</vt:lpstr>
      <vt:lpstr>Kontroly projektu na místě</vt:lpstr>
      <vt:lpstr>Důležitá upozornění pro příjemce</vt:lpstr>
      <vt:lpstr>Důležitá upozornění pro příjemce</vt:lpstr>
      <vt:lpstr>Důležitá upozornění pro příjemce</vt:lpstr>
      <vt:lpstr> PUBLICITA   </vt:lpstr>
      <vt:lpstr>pUBLICITA - plakát</vt:lpstr>
      <vt:lpstr>pUBLICITA – webové stránky</vt:lpstr>
      <vt:lpstr>VIZUÁLNÍ IDENTITA - POUŽITÍ</vt:lpstr>
      <vt:lpstr>Nejčastější nedostatky Zpráv o realizaci</vt:lpstr>
      <vt:lpstr>Nejčastější nedostatky Zpráv o realizaci</vt:lpstr>
      <vt:lpstr>Změny projektu</vt:lpstr>
      <vt:lpstr>Změny projektu</vt:lpstr>
      <vt:lpstr>NEPODSTAtNÉ ZMĚNY</vt:lpstr>
      <vt:lpstr>NEPODSTATNÉ ZMĚNY</vt:lpstr>
      <vt:lpstr>NEPODSTATNÉ ZMĚNY</vt:lpstr>
      <vt:lpstr>PODSTATNÉ ZMĚNY</vt:lpstr>
      <vt:lpstr>Vytváření žádosti o změnu (ŽOZ) v IS KP21+</vt:lpstr>
      <vt:lpstr>Postup při podávání žádosti o změnu</vt:lpstr>
      <vt:lpstr>Změnové řízení v IS KP21+</vt:lpstr>
      <vt:lpstr>Změnové řízení v IS KP21+</vt:lpstr>
      <vt:lpstr>Změnové řízení v IS KP21+</vt:lpstr>
      <vt:lpstr>Administrace na straně ŘO (změny vyžádané příjemcem)</vt:lpstr>
      <vt:lpstr>Administrace na straně ŘO  (Změny vyžádané ŘO)</vt:lpstr>
      <vt:lpstr>Vytváření zprávy  o realizaci (ZoR) v IS KP21+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Vytváření Žádosti   o platbu (ŽOP) v ISKP21+</vt:lpstr>
      <vt:lpstr>ZALOŽENÍ ŽÁDOSTI O PLATBU neinvestiční výdaje</vt:lpstr>
      <vt:lpstr>Zálohové financování (ex ante)</vt:lpstr>
      <vt:lpstr>Zálohové financování (ex ante)</vt:lpstr>
      <vt:lpstr>Zálohové financování (ex ante)</vt:lpstr>
      <vt:lpstr>Ex post financování (OSS a jejich SPO)</vt:lpstr>
      <vt:lpstr>Veřejná podpora – pouze pro podnikové DS </vt:lpstr>
      <vt:lpstr>Postup při podávání zor/žop na řo</vt:lpstr>
      <vt:lpstr>ESF Fórum</vt:lpstr>
      <vt:lpstr>Informační systém Evropského sociálního fondu  </vt:lpstr>
      <vt:lpstr>Problémy při zadávání podpořených osob</vt:lpstr>
      <vt:lpstr>Problémy při zadávání podpořených osob II.</vt:lpstr>
      <vt:lpstr>kontakt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2025-10-21T14:42:20Z</dcterms:modified>
  <cp:revision>416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  <prop:property fmtid="{D5CDD505-2E9C-101B-9397-08002B2CF9AE}" pid="3" name="MSIP_Label_ca2a6caa-7cc8-4416-9098-e101ca388d94_Enabled">
    <vt:lpwstr>true</vt:lpwstr>
  </prop:property>
  <prop:property fmtid="{D5CDD505-2E9C-101B-9397-08002B2CF9AE}" pid="4" name="MSIP_Label_ca2a6caa-7cc8-4416-9098-e101ca388d94_SetDate">
    <vt:lpwstr>2023-08-17T09:19:24Z</vt:lpwstr>
  </prop:property>
  <prop:property fmtid="{D5CDD505-2E9C-101B-9397-08002B2CF9AE}" pid="5" name="MSIP_Label_ca2a6caa-7cc8-4416-9098-e101ca388d94_Method">
    <vt:lpwstr>Privileged</vt:lpwstr>
  </prop:property>
  <prop:property fmtid="{D5CDD505-2E9C-101B-9397-08002B2CF9AE}" pid="6" name="MSIP_Label_ca2a6caa-7cc8-4416-9098-e101ca388d94_Name">
    <vt:lpwstr>Veřejné informace</vt:lpwstr>
  </prop:property>
  <prop:property fmtid="{D5CDD505-2E9C-101B-9397-08002B2CF9AE}" pid="7" name="MSIP_Label_ca2a6caa-7cc8-4416-9098-e101ca388d94_SiteId">
    <vt:lpwstr>dabdd9c0-bacd-4324-a424-22a9ba9ac877</vt:lpwstr>
  </prop:property>
  <prop:property fmtid="{D5CDD505-2E9C-101B-9397-08002B2CF9AE}" pid="8" name="MSIP_Label_ca2a6caa-7cc8-4416-9098-e101ca388d94_ActionId">
    <vt:lpwstr>3abe2229-ed6a-414b-a91f-1f70a4e27c2d</vt:lpwstr>
  </prop:property>
  <prop:property fmtid="{D5CDD505-2E9C-101B-9397-08002B2CF9AE}" pid="9" name="MSIP_Label_ca2a6caa-7cc8-4416-9098-e101ca388d94_ContentBits">
    <vt:lpwstr>0</vt:lpwstr>
  </prop:property>
</prop:Properties>
</file>