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41"/>
  </p:notesMasterIdLst>
  <p:sldIdLst>
    <p:sldId id="256" r:id="rId5"/>
    <p:sldId id="328" r:id="rId6"/>
    <p:sldId id="331" r:id="rId7"/>
    <p:sldId id="332" r:id="rId8"/>
    <p:sldId id="339" r:id="rId9"/>
    <p:sldId id="341" r:id="rId10"/>
    <p:sldId id="340" r:id="rId11"/>
    <p:sldId id="343" r:id="rId12"/>
    <p:sldId id="323" r:id="rId13"/>
    <p:sldId id="333" r:id="rId14"/>
    <p:sldId id="334" r:id="rId15"/>
    <p:sldId id="360" r:id="rId16"/>
    <p:sldId id="361" r:id="rId17"/>
    <p:sldId id="374" r:id="rId18"/>
    <p:sldId id="354" r:id="rId19"/>
    <p:sldId id="356" r:id="rId20"/>
    <p:sldId id="355" r:id="rId21"/>
    <p:sldId id="357" r:id="rId22"/>
    <p:sldId id="358" r:id="rId23"/>
    <p:sldId id="359" r:id="rId24"/>
    <p:sldId id="362" r:id="rId25"/>
    <p:sldId id="364" r:id="rId26"/>
    <p:sldId id="371" r:id="rId27"/>
    <p:sldId id="337" r:id="rId28"/>
    <p:sldId id="338" r:id="rId29"/>
    <p:sldId id="336" r:id="rId30"/>
    <p:sldId id="342" r:id="rId31"/>
    <p:sldId id="344" r:id="rId32"/>
    <p:sldId id="346" r:id="rId33"/>
    <p:sldId id="345" r:id="rId34"/>
    <p:sldId id="347" r:id="rId35"/>
    <p:sldId id="349" r:id="rId36"/>
    <p:sldId id="350" r:id="rId37"/>
    <p:sldId id="351" r:id="rId38"/>
    <p:sldId id="373" r:id="rId39"/>
    <p:sldId id="375" r:id="rId40"/>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4BD89043-BA43-5412-F2B4-9E0A404075A6}" initials="PPI(" name="Píglová Petra Ing. (MPSV)" providerId="AD" userId="S::petra.piglova@mpsv.cz::8fe8830e-8a40-41ae-aa84-d648988757c4"/>
  <p188:author id="{D5CC448D-E005-FD82-F54F-CE1F8AE5BE9A}" initials="JPMD(" name="Janáčová Pavlína Mgr., DiS. (MPSV)" providerId="AD" userId="S::pavlina.janacova@mpsv.cz::6cc5dc73-1ff5-4548-87eb-23fe761ebace"/>
  <p188:author id="{3AE433EA-A238-B301-0D9D-1DF27FE55F19}" initials="ŠLM(" name="Švajgrová Lenka Mgr. (MPSV)" providerId="AD" userId="S::lenka.svajgrova@mpsv.cz::72518786-bca7-4d2b-92d9-3e5c66222374"/>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horzBarState="maximized">
    <p:restoredLeft sz="25981" autoAdjust="false"/>
    <p:restoredTop sz="96323" autoAdjust="false"/>
  </p:normalViewPr>
  <p:slideViewPr>
    <p:cSldViewPr showGuides="true">
      <p:cViewPr varScale="true">
        <p:scale>
          <a:sx n="66" d="100"/>
          <a:sy n="66" d="100"/>
        </p:scale>
        <p:origin x="884" y="3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commentAuthors.xml" Type="http://schemas.openxmlformats.org/officeDocument/2006/relationships/commentAuthors" Id="rId42"/>
    <Relationship Target="authors.xml" Type="http://schemas.microsoft.com/office/2018/10/relationships/authors" Id="rId47"/>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customXml/item1.xml" Type="http://schemas.openxmlformats.org/officeDocument/2006/relationships/customXml" Id="rId1"/>
    <Relationship Target="slides/slide2.xml" Type="http://schemas.openxmlformats.org/officeDocument/2006/relationships/slide" Id="rId6"/>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theme/theme1.xml" Type="http://schemas.openxmlformats.org/officeDocument/2006/relationships/theme" Id="rId45"/>
    <Relationship Target="slides/slide1.xml" Type="http://schemas.openxmlformats.org/officeDocument/2006/relationships/slide" Id="rId5"/>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viewProps.xml" Type="http://schemas.openxmlformats.org/officeDocument/2006/relationships/viewProps" Id="rId44"/>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presProps.xml" Type="http://schemas.openxmlformats.org/officeDocument/2006/relationships/presProps" Id="rId43"/>
    <Relationship Target="slides/slide4.xml" Type="http://schemas.openxmlformats.org/officeDocument/2006/relationships/slide" Id="rId8"/>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tableStyles.xml" Type="http://schemas.openxmlformats.org/officeDocument/2006/relationships/tableStyles" Id="rId46"/>
    <Relationship Target="slides/slide16.xml" Type="http://schemas.openxmlformats.org/officeDocument/2006/relationships/slide" Id="rId20"/>
    <Relationship Target="notesMasters/notesMaster1.xml" Type="http://schemas.openxmlformats.org/officeDocument/2006/relationships/notesMaster" Id="rId41"/>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17.06.2025</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9</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13649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3801123556"/>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0.xml.rels><?xml version="1.0" encoding="UTF-8" standalone="yes"?>
<Relationships xmlns="http://schemas.openxmlformats.org/package/2006/relationships">
    <Relationship Target="../media/image15.png" Type="http://schemas.openxmlformats.org/officeDocument/2006/relationships/imag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hdphoto1.wdp" Type="http://schemas.microsoft.com/office/2007/relationships/hdphoto" Id="rId3"/>
    <Relationship Target="../media/image16.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hdphoto2.wdp" Type="http://schemas.microsoft.com/office/2007/relationships/hdphoto" Id="rId3"/>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20.png" Type="http://schemas.openxmlformats.org/officeDocument/2006/relationships/imag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media/image21.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Mode="External" Target="https://www.youtube.com/watch?v=gP_l4Q39B6g" Type="http://schemas.openxmlformats.org/officeDocument/2006/relationships/hyperlink" Id="rId8"/>
    <Relationship Target="../media/image22.png" Type="http://schemas.openxmlformats.org/officeDocument/2006/relationships/image" Id="rId3"/>
    <Relationship TargetMode="External" Target="https://iskp21.mssf.cz/domu.aspx?ShowPage=FAQ" Type="http://schemas.openxmlformats.org/officeDocument/2006/relationships/hyperlink" Id="rId7"/>
    <Relationship Target="../notesSlides/notesSlide2.xml" Type="http://schemas.openxmlformats.org/officeDocument/2006/relationships/notesSlide" Id="rId2"/>
    <Relationship Target="../slideLayouts/slideLayout2.xml" Type="http://schemas.openxmlformats.org/officeDocument/2006/relationships/slideLayout" Id="rId1"/>
    <Relationship TargetMode="External" Target="http://www.esfcr.cz/formulare-a-pokyny-potrebne-v-ramci-pripravy-zadosti-o-podporu-opz-plus/-/dokument/18398069" Type="http://schemas.openxmlformats.org/officeDocument/2006/relationships/hyperlink" Id="rId6"/>
    <Relationship TargetMode="External" Target="https://iskp21.mssf.cz/" Type="http://schemas.openxmlformats.org/officeDocument/2006/relationships/hyperlink" Id="rId5"/>
    <Relationship TargetMode="External" Target="https://www.esfcr.cz/formulare-a-pokyny-potrebne-v-ramci-pripravy-zadosti-o-podporu-opz-plus/-/dokument/18398046" Type="http://schemas.openxmlformats.org/officeDocument/2006/relationships/hyperlink" Id="rId4"/>
</Relationships>

</file>

<file path=ppt/slides/_rels/slide25.xml.rels><?xml version="1.0" encoding="UTF-8" standalone="yes"?>
<Relationships xmlns="http://schemas.openxmlformats.org/package/2006/relationships">
    <Relationship Target="../media/image24.emf" Type="http://schemas.openxmlformats.org/officeDocument/2006/relationships/image" Id="rId3"/>
    <Relationship Target="../media/image23.png" Type="http://schemas.openxmlformats.org/officeDocument/2006/relationships/imag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25.png" Type="http://schemas.openxmlformats.org/officeDocument/2006/relationships/imag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Mode="External" Target="https://www.esfcr.cz/hodnoceni-a-vyber-projektu-opz-plus/-/dokument/18069370" Type="http://schemas.openxmlformats.org/officeDocument/2006/relationships/hyperlink"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media/image29.png" Type="http://schemas.openxmlformats.org/officeDocument/2006/relationships/imag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30.png" Type="http://schemas.openxmlformats.org/officeDocument/2006/relationships/imag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ode="External" Target="mailto:jan.blaha@mpsv.cz" Type="http://schemas.openxmlformats.org/officeDocument/2006/relationships/hyperlink" Id="rId3"/>
    <Relationship TargetMode="External" Target="https://www.esfcr.cz/klub-vyzvy-105-podpora-sdilene-pece" Type="http://schemas.openxmlformats.org/officeDocument/2006/relationships/hyperlink" Id="rId2"/>
    <Relationship Target="../slideLayouts/slideLayout2.xml" Type="http://schemas.openxmlformats.org/officeDocument/2006/relationships/slideLayout" Id="rId1"/>
    <Relationship TargetMode="External" Target="mailto:dita.tondlova@mpsv.cz" Type="http://schemas.openxmlformats.org/officeDocument/2006/relationships/hyperlink" Id="rId6"/>
    <Relationship TargetMode="External" Target="mailto:lenka.veverkova@mpsv.cz" Type="http://schemas.openxmlformats.org/officeDocument/2006/relationships/hyperlink" Id="rId5"/>
    <Relationship TargetMode="External" Target="mailto:viera.hudecova@mpsv.cz" Type="http://schemas.openxmlformats.org/officeDocument/2006/relationships/hyperlink" Id="rId4"/>
</Relationships>

</file>

<file path=ppt/slides/_rels/slide4.xml.rels><?xml version="1.0" encoding="UTF-8" standalone="yes"?>
<Relationships xmlns="http://schemas.openxmlformats.org/package/2006/relationships">
    <Relationship Target="../media/image7.png" Type="http://schemas.openxmlformats.org/officeDocument/2006/relationships/image" Id="rId3"/>
    <Relationship Target="../media/image8.png" Type="http://schemas.openxmlformats.org/officeDocument/2006/relationships/imag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media/image11.png" Type="http://schemas.openxmlformats.org/officeDocument/2006/relationships/image" Id="rId3"/>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6"/>
    <Relationship TargetMode="External" Target="https://www.esfcr.cz/hodnoceni-a-vyber-projektu-opz-plus/-/dokument/18069370" Type="http://schemas.openxmlformats.org/officeDocument/2006/relationships/hyperlink" Id="rId5"/>
    <Relationship TargetMode="External" Target="https://www.esfcr.cz/formulare-a-pokyny-potrebne-v-ramci-pripravy-zadosti-o-podporu-opz-plus" Type="http://schemas.openxmlformats.org/officeDocument/2006/relationships/hyperlink" Id="rId4"/>
</Relationships>

</file>

<file path=ppt/slides/_rels/slide9.xml.rels><?xml version="1.0" encoding="UTF-8" standalone="yes"?>
<Relationships xmlns="http://schemas.openxmlformats.org/package/2006/relationships">
    <Relationship TargetMode="External" Target="http://www.esfcr.cz/" Type="http://schemas.openxmlformats.org/officeDocument/2006/relationships/hyperlink" Id="rId3"/>
    <Relationship Target="../notesSlides/notesSlide1.xml" Type="http://schemas.openxmlformats.org/officeDocument/2006/relationships/notesSlide" Id="rId2"/>
    <Relationship Target="../slideLayouts/slideLayout8.xml" Type="http://schemas.openxmlformats.org/officeDocument/2006/relationships/slideLayout" Id="rId1"/>
    <Relationship Target="../media/image14.png" Type="http://schemas.openxmlformats.org/officeDocument/2006/relationships/image" Id="rId5"/>
    <Relationship Target="../media/image13.png" Type="http://schemas.openxmlformats.org/officeDocument/2006/relationships/image" Id="rId4"/>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08768" y="1712505"/>
            <a:ext cx="7525197" cy="1848664"/>
          </a:xfrm>
        </p:spPr>
        <p:txBody>
          <a:bodyPr/>
          <a:lstStyle/>
          <a:p>
            <a:pP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žadatele  OPZ+</a:t>
            </a:r>
          </a:p>
        </p:txBody>
      </p:sp>
      <p:sp>
        <p:nvSpPr>
          <p:cNvPr id="6" name="Zástupný symbol pro text 5"/>
          <p:cNvSpPr>
            <a:spLocks noGrp="true"/>
          </p:cNvSpPr>
          <p:nvPr>
            <p:ph type="body" sz="quarter" idx="13"/>
          </p:nvPr>
        </p:nvSpPr>
        <p:spPr>
          <a:xfrm>
            <a:off x="1547663" y="3429000"/>
            <a:ext cx="7238415" cy="2160240"/>
          </a:xfrm>
        </p:spPr>
        <p:txBody>
          <a:bodyPr anchor="t"/>
          <a:lstStyle/>
          <a:p>
            <a:r>
              <a:rPr lang="cs-CZ" b="true" dirty="false"/>
              <a:t>Výzva: 03_25_105</a:t>
            </a:r>
            <a:br>
              <a:rPr lang="cs-CZ" b="true" dirty="false">
                <a:solidFill>
                  <a:srgbClr val="FF0000"/>
                </a:solidFill>
              </a:rPr>
            </a:br>
            <a:br>
              <a:rPr lang="cs-CZ" b="true" dirty="false">
                <a:solidFill>
                  <a:srgbClr val="FF0000"/>
                </a:solidFill>
              </a:rPr>
            </a:br>
            <a:r>
              <a:rPr lang="cs-CZ" b="true" dirty="false"/>
              <a:t>Podpora sdílené péče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42440" y="2233249"/>
            <a:ext cx="540000" cy="540000"/>
          </a:xfrm>
        </p:spPr>
      </p:pic>
      <p:pic>
        <p:nvPicPr>
          <p:cNvPr id="15"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3079" y="3429000"/>
            <a:ext cx="540000" cy="540000"/>
          </a:xfrm>
        </p:spPr>
      </p:pic>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1494029" y="566124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400" b="true" dirty="false"/>
              <a:t>Termín: 19. 6. 2025</a:t>
            </a:r>
          </a:p>
        </p:txBody>
      </p:sp>
      <p:pic>
        <p:nvPicPr>
          <p:cNvPr id="9" name="Zástupný symbol pro obrázek 15">
            <a:extLst>
              <a:ext uri="{FF2B5EF4-FFF2-40B4-BE49-F238E27FC236}">
                <a16:creationId xmlns:a16="http://schemas.microsoft.com/office/drawing/2014/main" id="{D6F3D9D0-2903-4ECB-AC02-7643FF3A2220}"/>
              </a:ext>
            </a:extLst>
          </p:cNvPr>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17413" y="5661248"/>
            <a:ext cx="540000" cy="540000"/>
          </a:xfrm>
        </p:spPr>
      </p:pic>
      <p:sp>
        <p:nvSpPr>
          <p:cNvPr id="2" name="TextovéPole 1">
            <a:extLst>
              <a:ext uri="{FF2B5EF4-FFF2-40B4-BE49-F238E27FC236}">
                <a16:creationId xmlns:a16="http://schemas.microsoft.com/office/drawing/2014/main" id="{CF33EF2E-F7AE-48ED-8A46-E1ADD5DF997E}"/>
              </a:ext>
            </a:extLst>
          </p:cNvPr>
          <p:cNvSpPr txBox="true"/>
          <p:nvPr/>
        </p:nvSpPr>
        <p:spPr>
          <a:xfrm>
            <a:off x="3962824" y="2721458"/>
            <a:ext cx="3672408" cy="400110"/>
          </a:xfrm>
          <a:prstGeom prst="rect">
            <a:avLst/>
          </a:prstGeom>
          <a:noFill/>
        </p:spPr>
        <p:txBody>
          <a:bodyPr wrap="square" rtlCol="false">
            <a:spAutoFit/>
          </a:bodyPr>
          <a:lstStyle/>
          <a:p>
            <a:r>
              <a:rPr lang="cs-CZ" sz="2000" dirty="false"/>
              <a:t>obecná část</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A57ACFBB-50FB-4D7D-848C-CD72C48E3011}"/>
              </a:ext>
            </a:extLst>
          </p:cNvPr>
          <p:cNvPicPr>
            <a:picLocks noChangeAspect="true"/>
          </p:cNvPicPr>
          <p:nvPr/>
        </p:nvPicPr>
        <p:blipFill>
          <a:blip r:embed="rId2"/>
          <a:stretch>
            <a:fillRect/>
          </a:stretch>
        </p:blipFill>
        <p:spPr>
          <a:xfrm>
            <a:off x="156518" y="1916832"/>
            <a:ext cx="1007368" cy="958247"/>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Rozlišení projektů a výzev</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807970" cy="5355232"/>
          </a:xfrm>
        </p:spPr>
        <p:txBody>
          <a:bodyPr/>
          <a:lstStyle/>
          <a:p>
            <a:pPr marL="0" indent="0" algn="just">
              <a:lnSpc>
                <a:spcPct val="100000"/>
              </a:lnSpc>
              <a:buNone/>
            </a:pPr>
            <a:r>
              <a:rPr lang="cs-CZ" sz="1500" b="false" i="false" u="none" strike="noStrike" baseline="0" dirty="false">
                <a:solidFill>
                  <a:schemeClr val="accent1"/>
                </a:solidFill>
                <a:latin typeface="Arial" panose="020B0604020202020204" pitchFamily="34" charset="0"/>
              </a:rPr>
              <a:t>Existují 2 mechanismy distribuce prostředků OPZ+:</a:t>
            </a:r>
          </a:p>
          <a:p>
            <a:pPr marL="806450" lvl="2" indent="-250825" algn="just">
              <a:lnSpc>
                <a:spcPct val="110000"/>
              </a:lnSpc>
              <a:spcAft>
                <a:spcPts val="1200"/>
              </a:spcAft>
              <a:buFont typeface="+mj-lt"/>
              <a:buAutoNum type="arabicPeriod"/>
            </a:pPr>
            <a:r>
              <a:rPr lang="cs-CZ" sz="1500" b="true" i="false" u="none" strike="noStrike" baseline="0" dirty="false">
                <a:solidFill>
                  <a:schemeClr val="accent1"/>
                </a:solidFill>
                <a:latin typeface="Arial" panose="020B0604020202020204" pitchFamily="34" charset="0"/>
              </a:rPr>
              <a:t>  Soutěžní projekty </a:t>
            </a:r>
            <a:r>
              <a:rPr lang="cs-CZ" sz="1500" i="false" u="none" strike="noStrike" baseline="0" dirty="false">
                <a:solidFill>
                  <a:schemeClr val="accent1"/>
                </a:solidFill>
                <a:latin typeface="Arial" panose="020B0604020202020204" pitchFamily="34" charset="0"/>
              </a:rPr>
              <a:t>– otevřené výzvy: oprávnění žadatelé spolu soutěží o alokaci výzvy 	</a:t>
            </a:r>
            <a:r>
              <a:rPr lang="cs-CZ" sz="1500" b="false" i="false" u="none" strike="noStrike" baseline="0" dirty="false">
                <a:solidFill>
                  <a:schemeClr val="accent1"/>
                </a:solidFill>
                <a:latin typeface="Arial" panose="020B0604020202020204" pitchFamily="34" charset="0"/>
              </a:rPr>
              <a:t>(pokud je zájem o výzvu takový, že požadované prostředky převyšují alokaci výzvy).</a:t>
            </a:r>
            <a:endParaRPr lang="cs-CZ" sz="1500" dirty="false">
              <a:solidFill>
                <a:schemeClr val="accent1"/>
              </a:solidFill>
              <a:latin typeface="Arial" panose="020B0604020202020204" pitchFamily="34" charset="0"/>
            </a:endParaRPr>
          </a:p>
          <a:p>
            <a:pPr marL="806450" lvl="2" indent="-250825" algn="just">
              <a:lnSpc>
                <a:spcPct val="110000"/>
              </a:lnSpc>
              <a:spcAft>
                <a:spcPts val="600"/>
              </a:spcAft>
              <a:buFont typeface="+mj-lt"/>
              <a:buAutoNum type="arabicPeriod"/>
            </a:pPr>
            <a:endParaRPr lang="cs-CZ" sz="1400" b="true" i="false" u="none" strike="noStrike" baseline="0" dirty="false">
              <a:solidFill>
                <a:schemeClr val="accent1"/>
              </a:solidFill>
              <a:latin typeface="Arial" panose="020B0604020202020204" pitchFamily="34" charset="0"/>
            </a:endParaRPr>
          </a:p>
          <a:p>
            <a:pPr marL="806450" lvl="2" indent="-250825" algn="just">
              <a:lnSpc>
                <a:spcPct val="110000"/>
              </a:lnSpc>
              <a:spcAft>
                <a:spcPts val="600"/>
              </a:spcAft>
              <a:buFont typeface="+mj-lt"/>
              <a:buAutoNum type="arabicPeriod"/>
            </a:pPr>
            <a:r>
              <a:rPr lang="cs-CZ" sz="1400" b="true" i="false" u="none" strike="noStrike" baseline="0" dirty="false">
                <a:solidFill>
                  <a:schemeClr val="accent1"/>
                </a:solidFill>
                <a:latin typeface="Arial" panose="020B0604020202020204" pitchFamily="34" charset="0"/>
              </a:rPr>
              <a:t>  </a:t>
            </a:r>
            <a:r>
              <a:rPr lang="cs-CZ" sz="1500" b="true" i="false" u="none" strike="noStrike" baseline="0" dirty="false">
                <a:solidFill>
                  <a:schemeClr val="accent1"/>
                </a:solidFill>
                <a:latin typeface="Arial" panose="020B0604020202020204" pitchFamily="34" charset="0"/>
              </a:rPr>
              <a:t>Projekty přímého přidělení </a:t>
            </a:r>
            <a:r>
              <a:rPr lang="cs-CZ" sz="1500" i="false" u="none" strike="noStrike" baseline="0" dirty="false">
                <a:solidFill>
                  <a:schemeClr val="accent1"/>
                </a:solidFill>
                <a:latin typeface="Arial" panose="020B0604020202020204" pitchFamily="34" charset="0"/>
              </a:rPr>
              <a:t>– uzavřené výzvy: </a:t>
            </a:r>
            <a:r>
              <a:rPr lang="cs-CZ" sz="1500" b="false" i="false" u="none" strike="noStrike" baseline="0" dirty="false">
                <a:solidFill>
                  <a:schemeClr val="accent1"/>
                </a:solidFill>
                <a:latin typeface="Arial" panose="020B0604020202020204" pitchFamily="34" charset="0"/>
              </a:rPr>
              <a:t>pro přidělení prostředků na projekty, které                                                                                                       	mohou např. z legislativních důvodů realizovat konkrétní subjekty.</a:t>
            </a:r>
          </a:p>
          <a:p>
            <a:pPr marL="0" indent="0" algn="just">
              <a:lnSpc>
                <a:spcPct val="110000"/>
              </a:lnSpc>
              <a:spcBef>
                <a:spcPts val="1200"/>
              </a:spcBef>
              <a:buNone/>
            </a:pPr>
            <a:r>
              <a:rPr lang="cs-CZ" sz="1600" dirty="false">
                <a:solidFill>
                  <a:schemeClr val="accent1"/>
                </a:solidFill>
                <a:latin typeface="Arial" panose="020B0604020202020204" pitchFamily="34" charset="0"/>
              </a:rPr>
              <a:t>Výzvy rozlišujeme:</a:t>
            </a:r>
          </a:p>
          <a:p>
            <a:pPr marL="806400" lvl="2" algn="just">
              <a:lnSpc>
                <a:spcPct val="110000"/>
              </a:lnSpc>
              <a:spcAft>
                <a:spcPts val="1200"/>
              </a:spcAft>
              <a:buFont typeface="+mj-lt"/>
              <a:buAutoNum type="arabicPeriod"/>
            </a:pPr>
            <a:r>
              <a:rPr lang="cs-CZ" sz="1500" b="true" dirty="false">
                <a:solidFill>
                  <a:schemeClr val="accent1"/>
                </a:solidFill>
                <a:latin typeface="Arial" panose="020B0604020202020204" pitchFamily="34" charset="0"/>
              </a:rPr>
              <a:t>  Kolová výzva</a:t>
            </a:r>
            <a:r>
              <a:rPr lang="cs-CZ" sz="1500" b="true" i="false" u="none" strike="noStrike" baseline="0" dirty="false">
                <a:solidFill>
                  <a:schemeClr val="accent1"/>
                </a:solidFill>
                <a:latin typeface="Arial" panose="020B0604020202020204" pitchFamily="34" charset="0"/>
              </a:rPr>
              <a:t>: </a:t>
            </a:r>
            <a:r>
              <a:rPr lang="cs-CZ" sz="1500" b="false" i="false" u="none" strike="noStrike" baseline="0" dirty="false">
                <a:solidFill>
                  <a:schemeClr val="accent1"/>
                </a:solidFill>
                <a:latin typeface="Arial" panose="020B0604020202020204" pitchFamily="34" charset="0"/>
              </a:rPr>
              <a:t>má pouze jedno kolo příjmu žádostí a po jeho proběhnutí je uzavřena a už do 	ní není možné předložit žádost  o podporu. Jejím základním znakem je, že rozhodnutí 	o výběru projektů probíhá nad všemi předloženými žádostmi v rámci dané výzvy (tj. až po 	termínu uzavření příjmu žádostí).</a:t>
            </a:r>
          </a:p>
          <a:p>
            <a:pPr marL="806400" lvl="2" algn="just">
              <a:lnSpc>
                <a:spcPct val="110000"/>
              </a:lnSpc>
              <a:spcAft>
                <a:spcPts val="0"/>
              </a:spcAft>
              <a:buFont typeface="+mj-lt"/>
              <a:buAutoNum type="arabicPeriod"/>
            </a:pPr>
            <a:r>
              <a:rPr lang="cs-CZ" sz="1500" b="true" dirty="false">
                <a:solidFill>
                  <a:schemeClr val="accent1"/>
                </a:solidFill>
                <a:latin typeface="Arial" panose="020B0604020202020204" pitchFamily="34" charset="0"/>
              </a:rPr>
              <a:t>  Průběžná výzva:  </a:t>
            </a:r>
            <a:r>
              <a:rPr lang="cs-CZ" sz="1500" dirty="false">
                <a:solidFill>
                  <a:schemeClr val="accent1"/>
                </a:solidFill>
                <a:latin typeface="Arial" panose="020B0604020202020204" pitchFamily="34" charset="0"/>
              </a:rPr>
              <a:t>posouzení žádostí o podporu probíhá průběžně, a to podle pořadí,                                                                                  	v jakém byly žádosti předloženy.	</a:t>
            </a:r>
          </a:p>
          <a:p>
            <a:pPr marL="554400" lvl="2" indent="0" algn="just">
              <a:lnSpc>
                <a:spcPct val="110000"/>
              </a:lnSpc>
              <a:spcAft>
                <a:spcPts val="0"/>
              </a:spcAft>
              <a:buNone/>
            </a:pPr>
            <a:endParaRPr lang="cs-CZ" sz="1600" dirty="false">
              <a:solidFill>
                <a:schemeClr val="accent1"/>
              </a:solidFill>
              <a:latin typeface="Arial" panose="020B0604020202020204" pitchFamily="34" charset="0"/>
            </a:endParaRPr>
          </a:p>
          <a:p>
            <a:pPr marL="0" indent="0" algn="just">
              <a:spcBef>
                <a:spcPts val="1200"/>
              </a:spcBef>
              <a:spcAft>
                <a:spcPts val="0"/>
              </a:spcAft>
              <a:buNone/>
            </a:pPr>
            <a:r>
              <a:rPr lang="cs-CZ" sz="1500" dirty="false">
                <a:solidFill>
                  <a:schemeClr val="accent1"/>
                </a:solidFill>
                <a:latin typeface="Arial" panose="020B0604020202020204" pitchFamily="34" charset="0"/>
              </a:rPr>
              <a:t>Výzva č. 105 je výzvou kolovou a budou do ní podávány soutěžní projekty.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spTree>
    <p:extLst>
      <p:ext uri="{BB962C8B-B14F-4D97-AF65-F5344CB8AC3E}">
        <p14:creationId xmlns:p14="http://schemas.microsoft.com/office/powerpoint/2010/main" val="386579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Oprávněnost žadatele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buNone/>
            </a:pPr>
            <a:r>
              <a:rPr lang="cs-CZ" sz="1800" b="true" i="false" u="none" strike="noStrike" baseline="0" dirty="false">
                <a:solidFill>
                  <a:schemeClr val="accent1"/>
                </a:solidFill>
                <a:latin typeface="Arial" panose="020B0604020202020204" pitchFamily="34" charset="0"/>
              </a:rPr>
              <a:t>Oprávněným žadatelem OPZ+ </a:t>
            </a:r>
            <a:r>
              <a:rPr lang="cs-CZ" sz="1800" b="false" i="false" u="none" strike="noStrike" baseline="0" dirty="false">
                <a:solidFill>
                  <a:schemeClr val="accent1"/>
                </a:solidFill>
                <a:latin typeface="Arial" panose="020B0604020202020204" pitchFamily="34" charset="0"/>
              </a:rPr>
              <a:t>může být pouze: </a:t>
            </a:r>
            <a:endParaRPr lang="cs-CZ" sz="1800" dirty="false">
              <a:solidFill>
                <a:schemeClr val="accent1"/>
              </a:solidFill>
              <a:latin typeface="Arial" panose="020B0604020202020204" pitchFamily="34" charset="0"/>
            </a:endParaRPr>
          </a:p>
          <a:p>
            <a:pPr lvl="1" algn="just"/>
            <a:r>
              <a:rPr lang="cs-CZ" sz="1800" b="false" i="false" u="none" strike="noStrike" baseline="0" dirty="false">
                <a:solidFill>
                  <a:schemeClr val="accent1"/>
                </a:solidFill>
                <a:latin typeface="Arial" panose="020B0604020202020204" pitchFamily="34" charset="0"/>
              </a:rPr>
              <a:t>osoba (</a:t>
            </a:r>
            <a:r>
              <a:rPr lang="cs-CZ" sz="1800" b="false" i="false" u="none" strike="noStrike" baseline="0" dirty="false">
                <a:solidFill>
                  <a:schemeClr val="accent1"/>
                </a:solidFill>
                <a:latin typeface="+mj-lt"/>
              </a:rPr>
              <a:t>právnická nebo fyzická), která je registrovaným subjektem v ČR,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tj. </a:t>
            </a:r>
            <a:r>
              <a:rPr lang="cs-CZ" sz="1800" b="true" i="false" u="none" strike="noStrike" baseline="0" dirty="false">
                <a:solidFill>
                  <a:schemeClr val="accent1"/>
                </a:solidFill>
                <a:latin typeface="+mj-lt"/>
              </a:rPr>
              <a:t>osoba, která má vlastní identifikační číslo</a:t>
            </a:r>
            <a:r>
              <a:rPr lang="cs-CZ" sz="1800" b="false" i="false" u="none" strike="noStrike" baseline="0" dirty="false">
                <a:solidFill>
                  <a:schemeClr val="accent1"/>
                </a:solidFill>
                <a:latin typeface="+mj-lt"/>
              </a:rPr>
              <a:t> (tzv. IČO/IČ),</a:t>
            </a:r>
          </a:p>
          <a:p>
            <a:pPr lvl="1" algn="just"/>
            <a:r>
              <a:rPr lang="cs-CZ" sz="1800" b="false" i="false" u="none" strike="noStrike" baseline="0" dirty="false">
                <a:solidFill>
                  <a:schemeClr val="accent1"/>
                </a:solidFill>
                <a:latin typeface="+mj-lt"/>
              </a:rPr>
              <a:t>osoba, která má </a:t>
            </a:r>
            <a:r>
              <a:rPr lang="cs-CZ" sz="1800" b="true" i="false" u="none" strike="noStrike" baseline="0" dirty="false">
                <a:solidFill>
                  <a:schemeClr val="accent1"/>
                </a:solidFill>
                <a:latin typeface="+mj-lt"/>
              </a:rPr>
              <a:t>aktivní datovou schránku</a:t>
            </a:r>
            <a:r>
              <a:rPr lang="cs-CZ" sz="1800" b="false" i="false" u="none" strike="noStrike" baseline="0" dirty="false">
                <a:solidFill>
                  <a:schemeClr val="accent1"/>
                </a:solidFill>
                <a:latin typeface="+mj-lt"/>
              </a:rPr>
              <a:t>,</a:t>
            </a:r>
          </a:p>
          <a:p>
            <a:pPr lvl="1" algn="just"/>
            <a:r>
              <a:rPr lang="cs-CZ" sz="1800" b="false" i="false" u="none" strike="noStrike" baseline="0" dirty="false">
                <a:solidFill>
                  <a:schemeClr val="accent1"/>
                </a:solidFill>
                <a:latin typeface="+mj-lt"/>
              </a:rPr>
              <a:t>osoba, která nepatří mezi subjekty, které se nemohou výzvy účastnit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z důvodů</a:t>
            </a:r>
            <a:r>
              <a:rPr lang="cs-CZ" sz="1800" b="true" i="false" u="none" strike="noStrike" baseline="0" dirty="false">
                <a:solidFill>
                  <a:schemeClr val="accent1"/>
                </a:solidFill>
                <a:latin typeface="+mj-lt"/>
              </a:rPr>
              <a:t> insolvence</a:t>
            </a:r>
            <a:r>
              <a:rPr lang="cs-CZ" sz="1800" b="false" i="false" u="none" strike="noStrike" baseline="0" dirty="false">
                <a:solidFill>
                  <a:schemeClr val="accent1"/>
                </a:solidFill>
                <a:latin typeface="+mj-lt"/>
              </a:rPr>
              <a:t>, pokut, dluhu atp.</a:t>
            </a:r>
          </a:p>
          <a:p>
            <a:pPr marL="414000" lvl="1" indent="0">
              <a:buNone/>
            </a:pPr>
            <a:r>
              <a:rPr lang="cs-CZ" sz="1800" b="true" dirty="false">
                <a:solidFill>
                  <a:schemeClr val="accent1"/>
                </a:solidFill>
                <a:latin typeface="Arial" panose="020B0604020202020204" pitchFamily="34" charset="0"/>
              </a:rPr>
              <a:t>Vyloučení </a:t>
            </a:r>
            <a:r>
              <a:rPr lang="cs-CZ" sz="1800" b="true">
                <a:solidFill>
                  <a:schemeClr val="accent1"/>
                </a:solidFill>
                <a:latin typeface="Arial" panose="020B0604020202020204" pitchFamily="34" charset="0"/>
              </a:rPr>
              <a:t>žadatelů ze </a:t>
            </a:r>
            <a:r>
              <a:rPr lang="cs-CZ" sz="1800" b="true" dirty="false">
                <a:solidFill>
                  <a:schemeClr val="accent1"/>
                </a:solidFill>
                <a:latin typeface="Arial" panose="020B0604020202020204" pitchFamily="34" charset="0"/>
              </a:rPr>
              <a:t>zemí - „daňový ráj“.</a:t>
            </a:r>
          </a:p>
          <a:p>
            <a:pPr algn="just">
              <a:lnSpc>
                <a:spcPct val="110000"/>
              </a:lnSpc>
            </a:pPr>
            <a:r>
              <a:rPr lang="cs-CZ" sz="1800" b="false" i="false" u="none" strike="noStrike" baseline="0" dirty="false">
                <a:solidFill>
                  <a:schemeClr val="accent1"/>
                </a:solidFill>
                <a:latin typeface="Arial" panose="020B0604020202020204" pitchFamily="34" charset="0"/>
              </a:rPr>
              <a:t>Podmínky oprávněnosti žadatele jsou posuzovány během hodnocení a výběru projektů a musí být splněny k datu podání žádosti o podporu.</a:t>
            </a:r>
          </a:p>
          <a:p>
            <a:pPr algn="just">
              <a:lnSpc>
                <a:spcPct val="110000"/>
              </a:lnSpc>
            </a:pPr>
            <a:r>
              <a:rPr lang="cs-CZ" sz="1800" b="false" i="false" u="none" strike="noStrike" baseline="0" dirty="false">
                <a:solidFill>
                  <a:schemeClr val="accent1"/>
                </a:solidFill>
                <a:latin typeface="Arial" panose="020B0604020202020204" pitchFamily="34" charset="0"/>
              </a:rPr>
              <a:t>Nad rámec obecných podmínek pro oprávněnost žadatele uvedených výše </a:t>
            </a:r>
            <a:r>
              <a:rPr lang="cs-CZ" sz="1800" b="true" i="false" u="none" strike="noStrike" baseline="0" dirty="false">
                <a:solidFill>
                  <a:schemeClr val="accent1"/>
                </a:solidFill>
                <a:latin typeface="Arial" panose="020B0604020202020204" pitchFamily="34" charset="0"/>
              </a:rPr>
              <a:t>může výzva stanovit další požadavky </a:t>
            </a:r>
            <a:r>
              <a:rPr lang="cs-CZ" sz="1800" b="false" i="false" u="none" strike="noStrike" baseline="0" dirty="false">
                <a:solidFill>
                  <a:schemeClr val="accent1"/>
                </a:solidFill>
                <a:latin typeface="Arial" panose="020B0604020202020204" pitchFamily="34" charset="0"/>
              </a:rPr>
              <a:t>kladené na subjekt žadatele:</a:t>
            </a:r>
          </a:p>
          <a:p>
            <a:pPr marL="1170000" lvl="4" indent="0" algn="just">
              <a:buNone/>
            </a:pPr>
            <a:r>
              <a:rPr lang="cs-CZ" sz="1600" dirty="false">
                <a:solidFill>
                  <a:schemeClr val="accent1"/>
                </a:solidFill>
                <a:latin typeface="Arial" panose="020B0604020202020204" pitchFamily="34" charset="0"/>
              </a:rPr>
              <a:t>=&gt;</a:t>
            </a:r>
            <a:r>
              <a:rPr lang="cs-CZ" sz="1600" b="false" i="false" u="none" strike="noStrike" baseline="0" dirty="false">
                <a:solidFill>
                  <a:schemeClr val="accent1"/>
                </a:solidFill>
                <a:latin typeface="Arial" panose="020B0604020202020204" pitchFamily="34" charset="0"/>
              </a:rPr>
              <a:t> vždy uvedeno v příslušné výzvě pro předkládání žádostí o podporu včetně specifikace doložení jejich naplnění (uvedením informace do formuláře žádosti </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o podporu nebo formou samostatné přílohy žádosti o podporu). </a:t>
            </a:r>
            <a:endParaRPr lang="cs-CZ" sz="1600" b="false" i="fals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11" name="Obrázek 10">
            <a:extLst>
              <a:ext uri="{FF2B5EF4-FFF2-40B4-BE49-F238E27FC236}">
                <a16:creationId xmlns:a16="http://schemas.microsoft.com/office/drawing/2014/main" id="{4EA7AF03-F646-4E2E-B806-2BC5CA8961E7}"/>
              </a:ext>
            </a:extLst>
          </p:cNvPr>
          <p:cNvPicPr/>
          <p:nvPr/>
        </p:nvPicPr>
        <p:blipFill>
          <a:blip cstate="print" r:embed="rId2">
            <a:extLst>
              <a:ext uri="{BEBA8EAE-BF5A-486C-A8C5-ECC9F3942E4B}">
                <a14:imgProps xmlns:a14="http://schemas.microsoft.com/office/drawing/2010/main">
                  <a14:imgLayer r:embed="rId3">
                    <a14:imgEffect>
                      <a14:backgroundRemoval b="91966" l="9221" r="93005" t="1368">
                        <a14:foregroundMark x1="48649" x2="48649" y1="60513" y2="60513"/>
                        <a14:foregroundMark x1="49603" x2="49603" y1="57949" y2="57949"/>
                        <a14:foregroundMark x1="32750" x2="32750" y1="36923" y2="36923"/>
                        <a14:foregroundMark x1="23211" x2="23211" y1="10769" y2="10769"/>
                        <a14:foregroundMark x1="22576" x2="22576" y1="10769" y2="10769"/>
                        <a14:foregroundMark x1="28299" x2="28299" y1="7521" y2="7521"/>
                        <a14:foregroundMark x1="29889" x2="29889" y1="7179" y2="7179"/>
                        <a14:foregroundMark x1="32432" x2="32432" y1="2564" y2="2564"/>
                        <a14:foregroundMark x1="27027" x2="27027" y1="91966" y2="91966"/>
                        <a14:foregroundMark x1="51192" x2="51192" y1="90256" y2="90256"/>
                        <a14:foregroundMark x1="9221" x2="9221" y1="74872" y2="74872"/>
                        <a14:foregroundMark x1="31320" x2="31320" y1="1709" y2="1709"/>
                        <a14:foregroundMark x1="78537" x2="78537" y1="27009" y2="27009"/>
                        <a14:foregroundMark x1="88712" x2="88712" y1="31795" y2="31795"/>
                        <a14:foregroundMark x1="90779" x2="90779" y1="42564" y2="42564"/>
                        <a14:foregroundMark x1="85374" x2="85374" y1="51966" y2="51966"/>
                        <a14:foregroundMark x1="74563" x2="74563" y1="51111" y2="51111"/>
                        <a14:foregroundMark x1="79173" x2="79173" y1="38291" y2="38291"/>
                        <a14:foregroundMark x1="77583" x2="77583" y1="41026" y2="41026"/>
                        <a14:foregroundMark x1="67409" x2="67409" y1="21709" y2="21709"/>
                        <a14:foregroundMark x1="93005" x2="93005" y1="4461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6394216" y="0"/>
            <a:ext cx="2252474" cy="2012826"/>
          </a:xfrm>
          <a:prstGeom prst="rect">
            <a:avLst/>
          </a:prstGeom>
          <a:noFill/>
          <a:ln>
            <a:noFill/>
          </a:ln>
        </p:spPr>
      </p:pic>
    </p:spTree>
    <p:extLst>
      <p:ext uri="{BB962C8B-B14F-4D97-AF65-F5344CB8AC3E}">
        <p14:creationId xmlns:p14="http://schemas.microsoft.com/office/powerpoint/2010/main" val="66533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539552" y="0"/>
            <a:ext cx="8244447" cy="1080000"/>
          </a:xfrm>
        </p:spPr>
        <p:txBody>
          <a:bodyPr/>
          <a:lstStyle/>
          <a:p>
            <a:r>
              <a:rPr lang="cs-CZ" dirty="false"/>
              <a:t>Partnerství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Partnerství pro realizaci projektu je vztah mezi příjemcem podpory z OPZ+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veřejnými nebo soukromými subjekty. </a:t>
            </a:r>
            <a:r>
              <a:rPr lang="cs-CZ" sz="1800" b="true" i="false" u="none" strike="noStrike" baseline="0" dirty="false">
                <a:solidFill>
                  <a:schemeClr val="accent1"/>
                </a:solidFill>
                <a:latin typeface="Arial" panose="020B0604020202020204" pitchFamily="34" charset="0"/>
              </a:rPr>
              <a:t>Partneři se společně s příjemcem podílí na realizaci projektových aktivit</a:t>
            </a:r>
            <a:r>
              <a:rPr lang="cs-CZ" sz="1800" b="false" i="false" u="none" strike="noStrike" baseline="0" dirty="false">
                <a:solidFill>
                  <a:schemeClr val="accent1"/>
                </a:solidFill>
                <a:latin typeface="Arial" panose="020B0604020202020204" pitchFamily="34" charset="0"/>
              </a:rPr>
              <a:t>, v naprosté většině případů jsou navíc zapojeni už do zpracování žádosti o podporu.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Role a míra zapojení partnera musí být popsány žadatelem již v žádosti o podporu. Účast partnerů musí být opodstatněná a nezastupitelná. Přínos jednotlivých partnerů pro tvorbu či realizaci projektu musí spočívat v zajištění aktivit, bez jejichž realizace by nebylo dosaženo cílů projektu a zároveň je nemůže zajistit sám vlastními zdroji a silami jediný subjekt nebo jiný ze zapojených partnerů. </a:t>
            </a:r>
          </a:p>
          <a:p>
            <a:pPr marL="0"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Partnerství nesmí nahrazovat zabezpečení běžné administrace projektu </a:t>
            </a:r>
            <a:r>
              <a:rPr lang="cs-CZ" sz="1800" b="false" i="false" u="none" strike="noStrike" baseline="0" dirty="false">
                <a:solidFill>
                  <a:schemeClr val="accent1"/>
                </a:solidFill>
                <a:latin typeface="Arial" panose="020B0604020202020204" pitchFamily="34" charset="0"/>
              </a:rPr>
              <a:t>(zejména zpracování zpráv o realizaci projektu, finanční řízení projektu, účetnictví,..), </a:t>
            </a:r>
            <a:r>
              <a:rPr lang="cs-CZ" sz="1800" b="true" i="false" u="none" strike="noStrike" baseline="0" dirty="false">
                <a:solidFill>
                  <a:schemeClr val="accent1"/>
                </a:solidFill>
                <a:latin typeface="Arial" panose="020B0604020202020204" pitchFamily="34" charset="0"/>
              </a:rPr>
              <a:t>poskytování běžných služeb </a:t>
            </a:r>
            <a:r>
              <a:rPr lang="cs-CZ" sz="1800" b="false" i="false" u="none" strike="noStrike" baseline="0" dirty="false">
                <a:solidFill>
                  <a:schemeClr val="accent1"/>
                </a:solidFill>
                <a:latin typeface="Arial" panose="020B0604020202020204" pitchFamily="34" charset="0"/>
              </a:rPr>
              <a:t>(publicita projektu, IT služby, účetní služby apod.) </a:t>
            </a:r>
            <a:r>
              <a:rPr lang="cs-CZ" sz="1800" b="true" i="false" u="none" strike="noStrike" baseline="0" dirty="false">
                <a:solidFill>
                  <a:schemeClr val="accent1"/>
                </a:solidFill>
                <a:latin typeface="Arial" panose="020B0604020202020204" pitchFamily="34" charset="0"/>
              </a:rPr>
              <a:t>nebo dodání zboží. </a:t>
            </a:r>
          </a:p>
          <a:p>
            <a:pPr marL="0" indent="0" algn="just">
              <a:lnSpc>
                <a:spcPct val="100000"/>
              </a:lnSpc>
              <a:spcBef>
                <a:spcPts val="0"/>
              </a:spcBef>
              <a:spcAft>
                <a:spcPts val="1200"/>
              </a:spcAft>
              <a:buNone/>
            </a:pPr>
            <a:r>
              <a:rPr lang="cs-CZ" sz="1800" i="false" u="none" strike="noStrike" baseline="0" dirty="false">
                <a:solidFill>
                  <a:schemeClr val="accent1"/>
                </a:solidFill>
                <a:latin typeface="Arial" panose="020B0604020202020204" pitchFamily="34" charset="0"/>
              </a:rPr>
              <a:t>Partnerství není vztahem, kdy příjemce nebo partner zajišťují v projektu takové aktivity, které mohou být běžně na trhu poskytnuty jako služby dalších subjektů.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Realizace principu partnerství nesmí být zneužito k obcházení zákona o veřejných zakázkách. </a:t>
            </a:r>
            <a:endParaRPr lang="cs-CZ" sz="1600" b="false" i="fals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7" name="Obrázek 6">
            <a:extLst>
              <a:ext uri="{FF2B5EF4-FFF2-40B4-BE49-F238E27FC236}">
                <a16:creationId xmlns:a16="http://schemas.microsoft.com/office/drawing/2014/main" id="{EF98695E-BB65-46CA-9728-6E7EB216AEBE}"/>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360376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66552"/>
            <a:ext cx="8856984" cy="5445224"/>
          </a:xfrm>
        </p:spPr>
        <p:txBody>
          <a:bodyPr/>
          <a:lstStyle/>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I v případě zapojení partnera do projektu je odpovědnost za realizaci projektu vždy na příjemci. Příjemce vůči ŘO garantuje, že projekt je realizován podle pravidel OPZ+ </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a v souladu s právním aktem, na jehož základě projekt podporu čerpá.</a:t>
            </a:r>
          </a:p>
          <a:p>
            <a:pPr marL="0" indent="0" algn="just">
              <a:lnSpc>
                <a:spcPct val="100000"/>
              </a:lnSpc>
              <a:spcBef>
                <a:spcPts val="0"/>
              </a:spcBef>
              <a:spcAft>
                <a:spcPts val="1200"/>
              </a:spcAft>
              <a:buNone/>
            </a:pPr>
            <a:r>
              <a:rPr lang="cs-CZ" sz="1800" b="true" i="false" u="sng" strike="noStrike" baseline="0" dirty="false">
                <a:solidFill>
                  <a:schemeClr val="accent1"/>
                </a:solidFill>
                <a:latin typeface="+mj-lt"/>
              </a:rPr>
              <a:t>Rozlišujeme dva typy partnerů: </a:t>
            </a:r>
          </a:p>
          <a:p>
            <a:pPr marL="342900" indent="-342900" algn="just">
              <a:lnSpc>
                <a:spcPct val="100000"/>
              </a:lnSpc>
              <a:spcBef>
                <a:spcPts val="0"/>
              </a:spcBef>
              <a:spcAft>
                <a:spcPts val="1200"/>
              </a:spcAft>
              <a:buAutoNum type="arabicPeriod"/>
            </a:pPr>
            <a:r>
              <a:rPr lang="cs-CZ" sz="1800" b="true" i="false" u="none" strike="noStrike" baseline="0" dirty="false">
                <a:solidFill>
                  <a:schemeClr val="accent1"/>
                </a:solidFill>
                <a:latin typeface="+mj-lt"/>
              </a:rPr>
              <a:t>Partner bez finančního příspěvku:</a:t>
            </a:r>
            <a:r>
              <a:rPr lang="cs-CZ" sz="1800" dirty="false">
                <a:solidFill>
                  <a:schemeClr val="accent1"/>
                </a:solidFill>
                <a:latin typeface="+mj-lt"/>
              </a:rPr>
              <a:t> </a:t>
            </a:r>
            <a:r>
              <a:rPr lang="cs-CZ" sz="1800" b="false" i="false" u="none" strike="noStrike" baseline="0" dirty="false">
                <a:solidFill>
                  <a:schemeClr val="accent1"/>
                </a:solidFill>
                <a:latin typeface="+mj-lt"/>
              </a:rPr>
              <a:t>partner se podílí na realizaci věcných aktivit projektu např. formou konzultací, odborné garance apod., ale na své výdaje spojené s realizací projektu nezískává z OPZ+ žádný finanční příspěvek. </a:t>
            </a:r>
          </a:p>
          <a:p>
            <a:pPr marL="342900" indent="-342900" algn="just">
              <a:lnSpc>
                <a:spcPct val="100000"/>
              </a:lnSpc>
              <a:spcBef>
                <a:spcPts val="0"/>
              </a:spcBef>
              <a:spcAft>
                <a:spcPts val="1200"/>
              </a:spcAft>
              <a:buAutoNum type="arabicPeriod"/>
            </a:pPr>
            <a:r>
              <a:rPr lang="cs-CZ" sz="1800" b="true" i="false" u="none" strike="noStrike" baseline="0" dirty="false">
                <a:solidFill>
                  <a:schemeClr val="accent1"/>
                </a:solidFill>
                <a:latin typeface="+mj-lt"/>
              </a:rPr>
              <a:t>Partner s finančním příspěvkem:</a:t>
            </a:r>
            <a:r>
              <a:rPr lang="cs-CZ" sz="1800" b="false" i="false" u="none" strike="noStrike" baseline="0" dirty="false">
                <a:solidFill>
                  <a:schemeClr val="accent1"/>
                </a:solidFill>
                <a:latin typeface="+mj-lt"/>
              </a:rPr>
              <a:t> partner přijímá prostřednictvím příjemce část podpory z OPZ+ na realizaci věcných projektových aktivit. </a:t>
            </a:r>
          </a:p>
          <a:p>
            <a:pPr marL="952087" lvl="2" indent="-285750" algn="just">
              <a:lnSpc>
                <a:spcPct val="100000"/>
              </a:lnSpc>
              <a:spcBef>
                <a:spcPts val="0"/>
              </a:spcBef>
              <a:spcAft>
                <a:spcPts val="600"/>
              </a:spcAft>
            </a:pPr>
            <a:r>
              <a:rPr lang="cs-CZ" sz="1700" b="false" i="false" u="none" strike="noStrike" baseline="0" dirty="false">
                <a:solidFill>
                  <a:schemeClr val="accent1"/>
                </a:solidFill>
                <a:latin typeface="Arial" panose="020B0604020202020204" pitchFamily="34" charset="0"/>
              </a:rPr>
              <a:t>Vždy jen subjekt s prokazatelnou dobou trvání své existence minimálně 3 roky před datem vyhlášení. </a:t>
            </a:r>
          </a:p>
          <a:p>
            <a:pPr marL="952087" lvl="2" indent="-285750" algn="just">
              <a:lnSpc>
                <a:spcPct val="100000"/>
              </a:lnSpc>
              <a:spcBef>
                <a:spcPts val="0"/>
              </a:spcBef>
              <a:spcAft>
                <a:spcPts val="600"/>
              </a:spcAft>
            </a:pPr>
            <a:r>
              <a:rPr lang="cs-CZ" sz="1700" b="false" i="false" u="none" strike="noStrike" baseline="0" dirty="false">
                <a:solidFill>
                  <a:schemeClr val="accent1"/>
                </a:solidFill>
                <a:latin typeface="Arial" panose="020B0604020202020204" pitchFamily="34" charset="0"/>
              </a:rPr>
              <a:t>Příjemce v projektu realizovaném v partnerství s partnerem s finančním příspěvkem musí vlastními silami zajistit realizaci minimálně 30 % aktivit/rozpočtu projektu. </a:t>
            </a:r>
            <a:endParaRPr lang="cs-CZ" sz="1700" b="false" i="false" u="none" strike="noStrike" baseline="0" dirty="false">
              <a:solidFill>
                <a:schemeClr val="accent1"/>
              </a:solidFill>
              <a:latin typeface="+mj-lt"/>
            </a:endParaRPr>
          </a:p>
          <a:p>
            <a:pPr marL="0" indent="0" algn="just">
              <a:lnSpc>
                <a:spcPct val="100000"/>
              </a:lnSpc>
              <a:spcBef>
                <a:spcPts val="0"/>
              </a:spcBef>
              <a:spcAft>
                <a:spcPts val="1200"/>
              </a:spcAft>
              <a:buNone/>
            </a:pPr>
            <a:r>
              <a:rPr lang="cs-CZ" sz="1750" b="true" i="false" u="none" strike="noStrike" baseline="0" dirty="false">
                <a:solidFill>
                  <a:schemeClr val="accent1"/>
                </a:solidFill>
                <a:latin typeface="+mj-lt"/>
              </a:rPr>
              <a:t>Možnost realizace projektu podpořeného z OPZ+ v partnerství je stanovena výzvou pro předkládání žádostí o podporu. </a:t>
            </a:r>
            <a:r>
              <a:rPr lang="cs-CZ" sz="1750" b="false" i="false" u="none" strike="noStrike" baseline="0" dirty="false">
                <a:solidFill>
                  <a:schemeClr val="accent1"/>
                </a:solidFill>
                <a:latin typeface="+mj-lt"/>
              </a:rPr>
              <a:t>Výzva také vymezuje oprávněné partnery </a:t>
            </a:r>
            <a:r>
              <a:rPr lang="cs-CZ" sz="1750" b="true" dirty="false">
                <a:solidFill>
                  <a:schemeClr val="accent1"/>
                </a:solidFill>
                <a:latin typeface="+mj-lt"/>
              </a:rPr>
              <a:t>projektů a aktivity</a:t>
            </a:r>
            <a:r>
              <a:rPr lang="cs-CZ" sz="1750" dirty="false">
                <a:solidFill>
                  <a:schemeClr val="accent1"/>
                </a:solidFill>
                <a:latin typeface="+mj-lt"/>
              </a:rPr>
              <a:t>, které mohou být v projektu realizovány prostřednictvím partnera.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
        <p:nvSpPr>
          <p:cNvPr id="10" name="Nadpis 1">
            <a:extLst>
              <a:ext uri="{FF2B5EF4-FFF2-40B4-BE49-F238E27FC236}">
                <a16:creationId xmlns:a16="http://schemas.microsoft.com/office/drawing/2014/main" id="{5E0917AA-8185-4BE1-AF2D-6D7E46C13731}"/>
              </a:ext>
            </a:extLst>
          </p:cNvPr>
          <p:cNvSpPr>
            <a:spLocks noGrp="true"/>
          </p:cNvSpPr>
          <p:nvPr>
            <p:ph type="title"/>
          </p:nvPr>
        </p:nvSpPr>
        <p:spPr>
          <a:xfrm>
            <a:off x="539552" y="0"/>
            <a:ext cx="8244447" cy="1080000"/>
          </a:xfrm>
        </p:spPr>
        <p:txBody>
          <a:bodyPr/>
          <a:lstStyle/>
          <a:p>
            <a:r>
              <a:rPr lang="cs-CZ" dirty="false"/>
              <a:t>Partnerství			</a:t>
            </a:r>
            <a:r>
              <a:rPr lang="cs-CZ" sz="2000" dirty="false"/>
              <a:t>(2/2)</a:t>
            </a:r>
          </a:p>
        </p:txBody>
      </p:sp>
      <p:pic>
        <p:nvPicPr>
          <p:cNvPr id="11" name="Obrázek 10">
            <a:extLst>
              <a:ext uri="{FF2B5EF4-FFF2-40B4-BE49-F238E27FC236}">
                <a16:creationId xmlns:a16="http://schemas.microsoft.com/office/drawing/2014/main" id="{9C395539-AEBC-44D2-AFC2-311F848AA372}"/>
              </a:ext>
            </a:extLst>
          </p:cNvPr>
          <p:cNvPicPr>
            <a:picLocks noChangeAspect="true"/>
          </p:cNvPicPr>
          <p:nvPr/>
        </p:nvPicPr>
        <p:blipFill>
          <a:blip r:embed="rId2"/>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145336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Cílová skupina</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88106" y="1268760"/>
            <a:ext cx="8948389" cy="5427240"/>
          </a:xfrm>
        </p:spPr>
        <p:txBody>
          <a:bodyPr/>
          <a:lstStyle/>
          <a:p>
            <a:pPr marL="0" indent="0">
              <a:lnSpc>
                <a:spcPct val="100000"/>
              </a:lnSpc>
              <a:spcBef>
                <a:spcPts val="0"/>
              </a:spcBef>
              <a:spcAft>
                <a:spcPts val="1200"/>
              </a:spcAft>
              <a:buNone/>
            </a:pPr>
            <a:r>
              <a:rPr lang="cs-CZ" sz="1750" b="true" dirty="false">
                <a:solidFill>
                  <a:schemeClr val="accent1"/>
                </a:solidFill>
                <a:latin typeface="+mj-lt"/>
              </a:rPr>
              <a:t>CS </a:t>
            </a:r>
            <a:r>
              <a:rPr lang="cs-CZ" sz="1750" dirty="false">
                <a:solidFill>
                  <a:schemeClr val="accent1"/>
                </a:solidFill>
                <a:latin typeface="+mj-lt"/>
              </a:rPr>
              <a:t>=</a:t>
            </a:r>
            <a:r>
              <a:rPr lang="cs-CZ" sz="1750" b="true" dirty="false">
                <a:solidFill>
                  <a:schemeClr val="accent1"/>
                </a:solidFill>
                <a:latin typeface="+mj-lt"/>
              </a:rPr>
              <a:t> </a:t>
            </a:r>
            <a:r>
              <a:rPr lang="pl-PL" sz="1750" dirty="false">
                <a:solidFill>
                  <a:schemeClr val="accent1"/>
                </a:solidFill>
                <a:latin typeface="+mj-lt"/>
              </a:rPr>
              <a:t>Skupina subjektů nebo osob, na kterou je projekt zaměřen a má z něj užitek po dobu jeho realizace. </a:t>
            </a:r>
            <a:r>
              <a:rPr lang="pl-PL" sz="1750" b="true" dirty="false">
                <a:solidFill>
                  <a:schemeClr val="accent1"/>
                </a:solidFill>
                <a:latin typeface="+mj-lt"/>
              </a:rPr>
              <a:t>	</a:t>
            </a:r>
          </a:p>
          <a:p>
            <a:pPr marL="0" indent="0" algn="just">
              <a:lnSpc>
                <a:spcPct val="100000"/>
              </a:lnSpc>
              <a:spcBef>
                <a:spcPts val="0"/>
              </a:spcBef>
              <a:spcAft>
                <a:spcPts val="1200"/>
              </a:spcAft>
              <a:buNone/>
            </a:pPr>
            <a:r>
              <a:rPr lang="cs-CZ" sz="1750" b="true" dirty="false">
                <a:solidFill>
                  <a:schemeClr val="accent1"/>
                </a:solidFill>
                <a:latin typeface="+mj-lt"/>
              </a:rPr>
              <a:t>Specifický cíl 2.1 OPZ+ (Priorita 2 Sociální začleňování) definuje tyto cílové skupiny:</a:t>
            </a:r>
          </a:p>
          <a:p>
            <a:pPr algn="just">
              <a:lnSpc>
                <a:spcPct val="100000"/>
              </a:lnSpc>
              <a:spcBef>
                <a:spcPts val="0"/>
              </a:spcBef>
              <a:spcAft>
                <a:spcPts val="1000"/>
              </a:spcAft>
            </a:pPr>
            <a:r>
              <a:rPr lang="cs-CZ" sz="1600" dirty="false">
                <a:solidFill>
                  <a:schemeClr val="accent1"/>
                </a:solidFill>
              </a:rPr>
              <a:t>Jedná se zejména o osoby: sociálně vyloučené a sociálním vyloučením ohrožené, </a:t>
            </a:r>
            <a:br>
              <a:rPr lang="cs-CZ" sz="1600" dirty="false">
                <a:solidFill>
                  <a:schemeClr val="accent1"/>
                </a:solidFill>
              </a:rPr>
            </a:br>
            <a:r>
              <a:rPr lang="cs-CZ" sz="1600" dirty="false">
                <a:solidFill>
                  <a:schemeClr val="accent1"/>
                </a:solidFill>
              </a:rPr>
              <a:t>se zdravotním postižením, s duševním onemocněním, s poruchami autistického spektra, žijící v sociálně vyloučených lokalitách, pečující o malé děti, rodiny s dětmi v nepříznivé sociální situaci, do 18 let věku se speciálními vzdělávacími potřebami, děti a mladiství ohrožení umístěním do institucionální péče nebo v ní již umístěné, vyrůstající v náhradní rodinné péči, dlouhodobě či opakovaně nezaměstnané, ohrožené předlužeností </a:t>
            </a:r>
            <a:br>
              <a:rPr lang="cs-CZ" sz="1600" dirty="false">
                <a:solidFill>
                  <a:schemeClr val="accent1"/>
                </a:solidFill>
              </a:rPr>
            </a:br>
            <a:r>
              <a:rPr lang="cs-CZ" sz="1600" dirty="false">
                <a:solidFill>
                  <a:schemeClr val="accent1"/>
                </a:solidFill>
              </a:rPr>
              <a:t>a závislostmi, v nebo po výkonu trestu, žijící v oblastech se ztíženým přístupem ke zdravotní péči, se ztíženým přístupem ke zdravotní péči z důvodu sociálního vyloučení, žijící </a:t>
            </a:r>
            <a:br>
              <a:rPr lang="cs-CZ" sz="1600" dirty="false">
                <a:solidFill>
                  <a:schemeClr val="accent1"/>
                </a:solidFill>
              </a:rPr>
            </a:br>
            <a:r>
              <a:rPr lang="cs-CZ" sz="1600" dirty="false">
                <a:solidFill>
                  <a:schemeClr val="accent1"/>
                </a:solidFill>
              </a:rPr>
              <a:t>v nevyhovujícím či nejistém bydlení;</a:t>
            </a:r>
          </a:p>
          <a:p>
            <a:pPr algn="just">
              <a:lnSpc>
                <a:spcPct val="100000"/>
              </a:lnSpc>
              <a:spcBef>
                <a:spcPts val="0"/>
              </a:spcBef>
              <a:spcAft>
                <a:spcPts val="600"/>
              </a:spcAft>
            </a:pPr>
            <a:r>
              <a:rPr lang="cs-CZ" sz="1600" dirty="false">
                <a:solidFill>
                  <a:schemeClr val="accent1"/>
                </a:solidFill>
              </a:rPr>
              <a:t>Zaměstnavatelé (sociální podniky) a jejich zaměstnanci;</a:t>
            </a:r>
          </a:p>
          <a:p>
            <a:pPr algn="just">
              <a:lnSpc>
                <a:spcPct val="100000"/>
              </a:lnSpc>
              <a:spcBef>
                <a:spcPts val="0"/>
              </a:spcBef>
              <a:spcAft>
                <a:spcPts val="600"/>
              </a:spcAft>
            </a:pPr>
            <a:r>
              <a:rPr lang="cs-CZ" sz="1600" dirty="false">
                <a:solidFill>
                  <a:schemeClr val="accent1"/>
                </a:solidFill>
              </a:rPr>
              <a:t>Senioři, národnostní menšiny (zejm. Romové), cizinci, osoby s migrační zkušeností, osoby bez přístřeší, oběti trestné činnosti a oběti násilí, neformální pečovatelé, náhradní rodiče, dobrovolníci, veřejnost;</a:t>
            </a:r>
          </a:p>
          <a:p>
            <a:pPr algn="just">
              <a:lnSpc>
                <a:spcPct val="100000"/>
              </a:lnSpc>
              <a:spcBef>
                <a:spcPts val="0"/>
              </a:spcBef>
              <a:spcAft>
                <a:spcPts val="600"/>
              </a:spcAft>
            </a:pPr>
            <a:r>
              <a:rPr lang="cs-CZ" sz="1600" dirty="false">
                <a:solidFill>
                  <a:schemeClr val="accent1"/>
                </a:solidFill>
              </a:rPr>
              <a:t>Poskytovatelé a zadavatelé služeb a jejich zaměstnanci. Účastníci programů ve venkovském prostoru na podporu zaměstnávání a začleňování. </a:t>
            </a:r>
          </a:p>
          <a:p>
            <a:pPr marL="0" indent="0" algn="just">
              <a:lnSpc>
                <a:spcPct val="100000"/>
              </a:lnSpc>
              <a:spcBef>
                <a:spcPts val="0"/>
              </a:spcBef>
              <a:spcAft>
                <a:spcPts val="1200"/>
              </a:spcAft>
              <a:buNone/>
            </a:pPr>
            <a:r>
              <a:rPr lang="cs-CZ" sz="1750" b="true" dirty="false">
                <a:solidFill>
                  <a:schemeClr val="accent1"/>
                </a:solidFill>
                <a:latin typeface="+mj-lt"/>
              </a:rPr>
              <a:t>Konkrétní cílové skupiny definuje každá výzva.</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14" name="Obrázek 13">
            <a:extLst>
              <a:ext uri="{FF2B5EF4-FFF2-40B4-BE49-F238E27FC236}">
                <a16:creationId xmlns:a16="http://schemas.microsoft.com/office/drawing/2014/main" id="{9A133AA3-9E19-4EB8-968F-69BF4C248040}"/>
              </a:ext>
            </a:extLst>
          </p:cNvPr>
          <p:cNvPicPr>
            <a:picLocks noChangeAspect="true"/>
          </p:cNvPicPr>
          <p:nvPr/>
        </p:nvPicPr>
        <p:blipFill>
          <a:blip r:embed="rId2">
            <a:extLst>
              <a:ext uri="{BEBA8EAE-BF5A-486C-A8C5-ECC9F3942E4B}">
                <a14:imgProps xmlns:a14="http://schemas.microsoft.com/office/drawing/2010/main">
                  <a14:imgLayer r:embed="rId3">
                    <a14:imgEffect>
                      <a14:backgroundRemoval b="96209" l="0" r="94613" t="2370">
                        <a14:foregroundMark x1="32997" x2="32997" y1="9479" y2="9479"/>
                        <a14:foregroundMark x1="32997" x2="32997" y1="9479" y2="9479"/>
                        <a14:foregroundMark x1="60943" x2="60943" y1="7583" y2="7583"/>
                        <a14:foregroundMark x1="64646" x2="64646" y1="6161" y2="6161"/>
                        <a14:foregroundMark x1="34343" x2="34343" y1="7109" y2="7109"/>
                        <a14:foregroundMark x1="34343" x2="34343" y1="7109" y2="7109"/>
                        <a14:foregroundMark x1="34680" x2="34680" y1="7109" y2="7109"/>
                        <a14:foregroundMark x1="35017" x2="35017" y1="6161" y2="6161"/>
                        <a14:foregroundMark x1="63300" x2="63300" y1="3318" y2="3318"/>
                        <a14:foregroundMark x1="63300" x2="63300" y1="2844" y2="2844"/>
                        <a14:foregroundMark x1="58923" x2="58923" y1="5213" y2="5213"/>
                        <a14:foregroundMark x1="58586" x2="58586" y1="8057" y2="8057"/>
                        <a14:foregroundMark x1="91246" x2="91246" y1="59716" y2="59716"/>
                        <a14:foregroundMark x1="92256" x2="92256" y1="63981" y2="63981"/>
                        <a14:foregroundMark x1="92256" x2="92256" y1="71090" y2="71090"/>
                        <a14:foregroundMark x1="92256" x2="92256" y1="71090" y2="71090"/>
                        <a14:foregroundMark x1="92256" x2="92256" y1="71090" y2="71090"/>
                        <a14:foregroundMark x1="92256" x2="92256" y1="71090" y2="71090"/>
                        <a14:foregroundMark x1="92256" x2="92256" y1="71090" y2="71090"/>
                        <a14:foregroundMark x1="92256" x2="92256" y1="71090" y2="71090"/>
                        <a14:foregroundMark x1="89562" x2="89562" y1="78199" y2="78199"/>
                        <a14:foregroundMark x1="89562" x2="89562" y1="79147" y2="79147"/>
                        <a14:foregroundMark x1="89562" x2="89562" y1="80095" y2="80095"/>
                        <a14:foregroundMark x1="88889" x2="88889" y1="80569" y2="80569"/>
                        <a14:foregroundMark x1="84175" x2="84175" y1="74408" y2="74408"/>
                        <a14:foregroundMark x1="84175" x2="84175" y1="74408" y2="74408"/>
                        <a14:foregroundMark x1="84175" x2="84175" y1="74408" y2="74408"/>
                        <a14:foregroundMark x1="84175" x2="84175" y1="70616" y2="70616"/>
                        <a14:foregroundMark x1="87542" x2="87542" y1="61611" y2="61611"/>
                        <a14:foregroundMark x1="87542" x2="87542" y1="61611" y2="61611"/>
                        <a14:foregroundMark x1="87542" x2="87542" y1="65877" y2="65877"/>
                        <a14:foregroundMark x1="87542" x2="87542" y1="67299" y2="67299"/>
                        <a14:foregroundMark x1="87205" x2="87205" y1="69668" y2="69668"/>
                        <a14:foregroundMark x1="71044" x2="71044" y1="81991" y2="81991"/>
                        <a14:foregroundMark x1="71044" x2="71044" y1="83412" y2="83412"/>
                        <a14:foregroundMark x1="68350" x2="68350" y1="86730" y2="86730"/>
                        <a14:foregroundMark x1="63300" x2="63300" y1="86730" y2="86730"/>
                        <a14:foregroundMark x1="51852" x2="51852" y1="85782" y2="85782"/>
                        <a14:foregroundMark x1="33333" x2="33333" y1="85782" y2="85782"/>
                        <a14:foregroundMark x1="27609" x2="27609" y1="77725" y2="77725"/>
                        <a14:foregroundMark x1="23569" x2="23569" y1="84360" y2="84360"/>
                        <a14:foregroundMark x1="23569" x2="23569" y1="84360" y2="84360"/>
                        <a14:foregroundMark x1="23569" x2="23569" y1="84360" y2="84360"/>
                        <a14:foregroundMark x1="30640" x2="30640" y1="85308" y2="85308"/>
                        <a14:foregroundMark x1="32997" x2="36700" y1="85308" y2="86256"/>
                        <a14:foregroundMark x1="39731" x2="39731" y1="86730" y2="86730"/>
                        <a14:foregroundMark x1="44444" x2="44444" y1="83886" y2="83886"/>
                        <a14:foregroundMark x1="44444" x2="44444" y1="83886" y2="83886"/>
                        <a14:foregroundMark x1="44444" x2="44444" y1="83886" y2="83886"/>
                        <a14:foregroundMark x1="44444" x2="44444" y1="83886" y2="83886"/>
                        <a14:foregroundMark x1="39731" x2="39731" y1="83412" y2="83412"/>
                        <a14:foregroundMark x1="36027" x2="35017" y1="83412" y2="82938"/>
                        <a14:foregroundMark x1="48148" x2="48148" y1="81991" y2="81991"/>
                        <a14:foregroundMark x1="50168" x2="50168" y1="84834" y2="84834"/>
                        <a14:foregroundMark x1="65320" x2="65320" y1="83412" y2="83412"/>
                        <a14:foregroundMark x1="65320" x2="65320" y1="80095" y2="80095"/>
                        <a14:foregroundMark x1="65320" x2="65320" y1="80095" y2="80095"/>
                        <a14:foregroundMark x1="63973" x2="63973" y1="67299" y2="67299"/>
                        <a14:foregroundMark x1="63973" x2="63973" y1="67299" y2="67299"/>
                        <a14:foregroundMark x1="64310" x2="64310" y1="67299" y2="67299"/>
                        <a14:foregroundMark x1="64646" x2="64646" y1="65403" y2="65403"/>
                        <a14:foregroundMark x1="64646" x2="64646" y1="65403" y2="65403"/>
                        <a14:foregroundMark x1="41414" x2="41414" y1="64929" y2="64929"/>
                        <a14:foregroundMark x1="41414" x2="41414" y1="64929" y2="64929"/>
                        <a14:foregroundMark x1="41414" x2="41414" y1="64929" y2="64929"/>
                        <a14:foregroundMark x1="31987" x2="32997" y1="65877" y2="65403"/>
                        <a14:foregroundMark x1="35354" x2="35354" y1="63033" y2="63033"/>
                        <a14:foregroundMark x1="43434" x2="43434" y1="58294" y2="58294"/>
                        <a14:foregroundMark x1="47475" x2="47475" y1="66351" y2="66351"/>
                        <a14:foregroundMark x1="42088" x2="42088" y1="51659" y2="51659"/>
                        <a14:foregroundMark x1="41414" x2="41414" y1="47393" y2="47393"/>
                        <a14:foregroundMark x1="41414" x2="41414" y1="47393" y2="47393"/>
                        <a14:foregroundMark x1="42424" x2="42424" y1="54976" y2="54976"/>
                        <a14:foregroundMark x1="69360" x2="69360" y1="52133" y2="52133"/>
                        <a14:foregroundMark x1="91246" x2="91246" y1="59716" y2="59716"/>
                        <a14:foregroundMark x1="88889" x2="88889" y1="58768" y2="58768"/>
                        <a14:foregroundMark x1="95286" x2="95286" y1="68720" y2="68720"/>
                        <a14:foregroundMark x1="92593" x2="92593" y1="70616" y2="70616"/>
                        <a14:foregroundMark x1="85185" x2="85185" y1="84834" y2="84834"/>
                        <a14:foregroundMark x1="76094" x2="76094" y1="91943" y2="91943"/>
                        <a14:foregroundMark x1="64310" x2="64310" y1="92417" y2="92417"/>
                        <a14:foregroundMark x1="34680" x2="34680" y1="97156" y2="97156"/>
                        <a14:foregroundMark x1="0" x2="0" y1="72986" y2="72986"/>
                        <a14:foregroundMark x1="8418" x2="8418" y1="69668" y2="69668"/>
                        <a14:foregroundMark x1="14478" x2="14478" y1="75355" y2="75355"/>
                        <a14:foregroundMark x1="12121" x2="12121" y1="69668" y2="69668"/>
                        <a14:foregroundMark x1="11448" x2="11448" y1="62559" y2="62559"/>
                        <a14:foregroundMark x1="49832" x2="49832" y1="89100" y2="89100"/>
                        <a14:foregroundMark x1="71380" x2="71380" y1="66825" y2="66825"/>
                        <a14:foregroundMark x1="59596" x2="59596" y1="66825" y2="66825"/>
                        <a14:foregroundMark x1="21886" x2="21886" y1="15640" y2="15640"/>
                        <a14:foregroundMark x1="83165" x2="83165" y1="15640" y2="15640"/>
                        <a14:foregroundMark x1="61279" x2="61279" y1="2370" y2="2370"/>
                        <a14:foregroundMark x1="62626" x2="62626" y1="2370" y2="2370"/>
                        <a14:foregroundMark x1="39731" x2="39731" y1="47393" y2="47393"/>
                        <a14:foregroundMark x1="41077" x2="41077" y1="49289" y2="49289"/>
                        <a14:backgroundMark x1="67677" x2="67677" y1="43128" y2="43128"/>
                      </a14:backgroundRemoval>
                    </a14:imgEffect>
                  </a14:imgLayer>
                </a14:imgProps>
              </a:ext>
            </a:extLst>
          </a:blip>
          <a:stretch>
            <a:fillRect/>
          </a:stretch>
        </p:blipFill>
        <p:spPr>
          <a:xfrm>
            <a:off x="7452320" y="84331"/>
            <a:ext cx="1331680" cy="1184429"/>
          </a:xfrm>
          <a:prstGeom prst="rect">
            <a:avLst/>
          </a:prstGeom>
        </p:spPr>
      </p:pic>
    </p:spTree>
    <p:extLst>
      <p:ext uri="{BB962C8B-B14F-4D97-AF65-F5344CB8AC3E}">
        <p14:creationId xmlns:p14="http://schemas.microsoft.com/office/powerpoint/2010/main" val="1527541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Indikátor je nositelem konkrétních informací o věcném plnění plánu, měření cíle, postupu a dosažených efektech implementace fondů EU. 	</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Pojem „indikátor“ má v prostředí implementace fondů EU stejný význam jako jeho český ekvivalent „ukazatel“. </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Indikátory musí být definovány tak, aby sloužily pro kvalitní hodnocení výstupů a výsledků intervencí. Každý indikátor je přesně definován – tvoří jej kód, název, jasná definice, měrná jednotka včetně popisu způsobu měření, zdroj údajů, výchozí, </a:t>
            </a:r>
            <a:r>
              <a:rPr lang="cs-CZ" sz="1600" dirty="false">
                <a:solidFill>
                  <a:schemeClr val="accent1"/>
                </a:solidFill>
                <a:latin typeface="Arial" panose="020B0604020202020204" pitchFamily="34" charset="0"/>
              </a:rPr>
              <a:t>cílová a dosažená hodnota. 	</a:t>
            </a:r>
          </a:p>
          <a:p>
            <a:pPr algn="just">
              <a:lnSpc>
                <a:spcPct val="100000"/>
              </a:lnSpc>
              <a:spcBef>
                <a:spcPts val="0"/>
              </a:spcBef>
              <a:spcAft>
                <a:spcPts val="1200"/>
              </a:spcAft>
            </a:pPr>
            <a:r>
              <a:rPr lang="cs-CZ" sz="1600" dirty="false">
                <a:solidFill>
                  <a:schemeClr val="accent1"/>
                </a:solidFill>
                <a:latin typeface="Arial" panose="020B0604020202020204" pitchFamily="34" charset="0"/>
              </a:rPr>
              <a:t>Mezi nejvíce využívané indikátory patří indikátor </a:t>
            </a:r>
            <a:r>
              <a:rPr lang="cs-CZ" sz="1600" b="true" dirty="false">
                <a:solidFill>
                  <a:schemeClr val="accent1"/>
                </a:solidFill>
                <a:latin typeface="Arial" panose="020B0604020202020204" pitchFamily="34" charset="0"/>
              </a:rPr>
              <a:t>600 000 Celkový počet účastníků </a:t>
            </a:r>
            <a:r>
              <a:rPr lang="cs-CZ" sz="1600" dirty="false">
                <a:solidFill>
                  <a:schemeClr val="accent1"/>
                </a:solidFill>
                <a:latin typeface="Arial" panose="020B0604020202020204" pitchFamily="34" charset="0"/>
              </a:rPr>
              <a:t>nebo </a:t>
            </a:r>
            <a:r>
              <a:rPr lang="cs-CZ" sz="1600" b="true" dirty="false">
                <a:solidFill>
                  <a:schemeClr val="accent1"/>
                </a:solidFill>
                <a:latin typeface="Arial" panose="020B0604020202020204" pitchFamily="34" charset="0"/>
              </a:rPr>
              <a:t>805 000 Počet napsaných a zveřejněných analytických a strategických dokumentů</a:t>
            </a:r>
            <a:r>
              <a:rPr lang="cs-CZ" sz="1600" dirty="false">
                <a:solidFill>
                  <a:schemeClr val="accent1"/>
                </a:solidFill>
                <a:latin typeface="Arial" panose="020B0604020202020204" pitchFamily="34" charset="0"/>
              </a:rPr>
              <a:t> vč. evaluačních. Každá </a:t>
            </a:r>
            <a:r>
              <a:rPr lang="cs-CZ" sz="1600" b="true" dirty="false">
                <a:solidFill>
                  <a:schemeClr val="accent1"/>
                </a:solidFill>
                <a:latin typeface="Arial" panose="020B0604020202020204" pitchFamily="34" charset="0"/>
              </a:rPr>
              <a:t>výzva stanoví, které konkrétní indikátory jsou pro ni relevantní.</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Na základě stanovených cílů projektu žadatel do žádosti o podporu uvádí svůj závazek,</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tj. určuje </a:t>
            </a:r>
            <a:r>
              <a:rPr lang="cs-CZ" sz="1600" b="true" i="false" u="none" strike="noStrike" baseline="0" dirty="false">
                <a:solidFill>
                  <a:schemeClr val="accent1"/>
                </a:solidFill>
                <a:latin typeface="Arial" panose="020B0604020202020204" pitchFamily="34" charset="0"/>
              </a:rPr>
              <a:t>cílové hodnoty </a:t>
            </a:r>
            <a:r>
              <a:rPr lang="cs-CZ" sz="1600" b="false" i="false" u="none" strike="noStrike" baseline="0" dirty="false">
                <a:solidFill>
                  <a:schemeClr val="accent1"/>
                </a:solidFill>
                <a:latin typeface="Arial" panose="020B0604020202020204" pitchFamily="34" charset="0"/>
              </a:rPr>
              <a:t>několika indikátorů, kterých díky podpoře z OPZ+ plánuje dosáhnout.</a:t>
            </a:r>
          </a:p>
          <a:p>
            <a:pPr algn="just">
              <a:lnSpc>
                <a:spcPct val="100000"/>
              </a:lnSpc>
              <a:spcBef>
                <a:spcPts val="0"/>
              </a:spcBef>
              <a:spcAft>
                <a:spcPts val="1200"/>
              </a:spcAft>
            </a:pPr>
            <a:r>
              <a:rPr lang="cs-CZ" sz="1600" b="false" i="false" u="none" strike="noStrike" baseline="0" dirty="false">
                <a:solidFill>
                  <a:schemeClr val="accent1"/>
                </a:solidFill>
                <a:latin typeface="Arial" panose="020B0604020202020204" pitchFamily="34" charset="0"/>
              </a:rPr>
              <a:t>V žádosti o podporu musí být současně vždy uvedeno, </a:t>
            </a:r>
            <a:r>
              <a:rPr lang="cs-CZ" sz="1600" b="true" i="false" u="none" strike="noStrike" baseline="0" dirty="false">
                <a:solidFill>
                  <a:schemeClr val="accent1"/>
                </a:solidFill>
                <a:latin typeface="Arial" panose="020B0604020202020204" pitchFamily="34" charset="0"/>
              </a:rPr>
              <a:t>jakým způsobem byla cílová hodnota stanovena</a:t>
            </a:r>
            <a:r>
              <a:rPr lang="cs-CZ" sz="1600" b="false" i="false" u="none" strike="noStrike" baseline="0" dirty="false">
                <a:solidFill>
                  <a:schemeClr val="accent1"/>
                </a:solidFill>
                <a:latin typeface="Arial" panose="020B0604020202020204" pitchFamily="34" charset="0"/>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15</a:t>
            </a:fld>
            <a:endParaRPr lang="cs-CZ" dirty="false"/>
          </a:p>
        </p:txBody>
      </p:sp>
    </p:spTree>
    <p:extLst>
      <p:ext uri="{BB962C8B-B14F-4D97-AF65-F5344CB8AC3E}">
        <p14:creationId xmlns:p14="http://schemas.microsoft.com/office/powerpoint/2010/main" val="7150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268760"/>
            <a:ext cx="8532480" cy="5589240"/>
          </a:xfrm>
        </p:spPr>
        <p:txBody>
          <a:bodyPr/>
          <a:lstStyle/>
          <a:p>
            <a:pPr algn="just">
              <a:lnSpc>
                <a:spcPct val="100000"/>
              </a:lnSpc>
              <a:spcBef>
                <a:spcPts val="0"/>
              </a:spcBef>
            </a:pPr>
            <a:r>
              <a:rPr lang="cs-CZ" sz="1800" b="false" i="false" u="none" strike="noStrike" baseline="0" dirty="false">
                <a:solidFill>
                  <a:schemeClr val="accent1"/>
                </a:solidFill>
                <a:latin typeface="Arial" panose="020B0604020202020204" pitchFamily="34" charset="0"/>
              </a:rPr>
              <a:t>Žadatelem stanovené cílové hodnoty indikátorů jsou pro projekty, které jsou doporučeny k financování, přeneseny do právního aktu o poskytnutí podpory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stávají se závaznými.</a:t>
            </a:r>
          </a:p>
          <a:p>
            <a:pPr lvl="1" algn="just">
              <a:lnSpc>
                <a:spcPct val="100000"/>
              </a:lnSpc>
              <a:spcBef>
                <a:spcPts val="0"/>
              </a:spcBef>
              <a:spcAft>
                <a:spcPts val="1800"/>
              </a:spcAft>
            </a:pPr>
            <a:r>
              <a:rPr lang="cs-CZ" sz="1650" b="false" i="false" u="none" strike="noStrike" baseline="0" dirty="false">
                <a:solidFill>
                  <a:schemeClr val="accent1"/>
                </a:solidFill>
                <a:latin typeface="Arial" panose="020B0604020202020204" pitchFamily="34" charset="0"/>
              </a:rPr>
              <a:t>Jako podmínka poskytnutí podpory na projektu může být v průběhu procesu hodnocení a výběru projektů stanoveno, že do právního aktu o poskytnutí podpory musí být cílová hodnota nějakého indikátoru navýšena; toto je relevantní v případě, když žadatelem stanovená cílová hodnota je neúměrně nízká vzhledem k rozpočtu </a:t>
            </a:r>
            <a:br>
              <a:rPr lang="cs-CZ" sz="1650" b="false" i="false" u="none" strike="noStrike" baseline="0" dirty="false">
                <a:solidFill>
                  <a:schemeClr val="accent1"/>
                </a:solidFill>
                <a:latin typeface="Arial" panose="020B0604020202020204" pitchFamily="34" charset="0"/>
              </a:rPr>
            </a:br>
            <a:r>
              <a:rPr lang="cs-CZ" sz="1650" b="false" i="false" u="none" strike="noStrike" baseline="0" dirty="false">
                <a:solidFill>
                  <a:schemeClr val="accent1"/>
                </a:solidFill>
                <a:latin typeface="Arial" panose="020B0604020202020204" pitchFamily="34" charset="0"/>
              </a:rPr>
              <a:t>a délce trvání projektu. </a:t>
            </a:r>
          </a:p>
          <a:p>
            <a:pPr algn="just">
              <a:lnSpc>
                <a:spcPct val="100000"/>
              </a:lnSpc>
              <a:spcBef>
                <a:spcPts val="0"/>
              </a:spcBef>
              <a:spcAft>
                <a:spcPts val="1800"/>
              </a:spcAft>
            </a:pPr>
            <a:r>
              <a:rPr lang="cs-CZ" sz="1800" b="false" i="false" u="none" strike="noStrike" baseline="0" dirty="false">
                <a:solidFill>
                  <a:schemeClr val="accent1"/>
                </a:solidFill>
                <a:latin typeface="Arial" panose="020B0604020202020204" pitchFamily="34" charset="0"/>
              </a:rPr>
              <a:t>V průběhu realizace projektu musí příjemce naplňování indikátorů průběžně sledovat a </a:t>
            </a:r>
            <a:r>
              <a:rPr lang="cs-CZ" sz="1800" b="true" i="false" u="none" strike="noStrike" baseline="0" dirty="false">
                <a:solidFill>
                  <a:schemeClr val="accent1"/>
                </a:solidFill>
                <a:latin typeface="Arial" panose="020B0604020202020204" pitchFamily="34" charset="0"/>
              </a:rPr>
              <a:t>také průběžně vykazovat dosažené hodnoty v rámci zpráv </a:t>
            </a:r>
            <a:br>
              <a:rPr lang="cs-CZ" sz="1800" b="true" i="false" u="none" strike="noStrike" baseline="0" dirty="false">
                <a:solidFill>
                  <a:schemeClr val="accent1"/>
                </a:solidFill>
                <a:latin typeface="Arial" panose="020B0604020202020204" pitchFamily="34" charset="0"/>
              </a:rPr>
            </a:br>
            <a:r>
              <a:rPr lang="cs-CZ" sz="1800" b="true" i="false" u="none" strike="noStrike" baseline="0" dirty="false">
                <a:solidFill>
                  <a:schemeClr val="accent1"/>
                </a:solidFill>
                <a:latin typeface="Arial" panose="020B0604020202020204" pitchFamily="34" charset="0"/>
              </a:rPr>
              <a:t>o realizaci projektu. </a:t>
            </a:r>
            <a:r>
              <a:rPr lang="cs-CZ" sz="1800" b="false" i="false" u="none" strike="noStrike" baseline="0" dirty="false">
                <a:solidFill>
                  <a:schemeClr val="accent1"/>
                </a:solidFill>
                <a:latin typeface="Arial" panose="020B0604020202020204" pitchFamily="34" charset="0"/>
              </a:rPr>
              <a:t>Důležité je, aby se vykazované hodnoty opíraly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o </a:t>
            </a:r>
            <a:r>
              <a:rPr lang="cs-CZ" sz="1800" b="true" i="false" u="none" strike="noStrike" baseline="0" dirty="false">
                <a:solidFill>
                  <a:schemeClr val="accent1"/>
                </a:solidFill>
                <a:latin typeface="Arial" panose="020B0604020202020204" pitchFamily="34" charset="0"/>
              </a:rPr>
              <a:t>průkaznou evidenci </a:t>
            </a:r>
            <a:r>
              <a:rPr lang="cs-CZ" sz="1800" b="false" i="false" u="none" strike="noStrike" baseline="0" dirty="false">
                <a:solidFill>
                  <a:schemeClr val="accent1"/>
                </a:solidFill>
                <a:latin typeface="Arial" panose="020B0604020202020204" pitchFamily="34" charset="0"/>
              </a:rPr>
              <a:t>vedenou příjemcem (nebo partnerem). Evidencí se myslí např. záznamy o každém klientovi, prezenční listiny kurzů apod., tzn., že vykazované hodnoty musí být prokazatelné a ověřitelné případnou kontrolou. </a:t>
            </a:r>
          </a:p>
          <a:p>
            <a:pPr algn="just">
              <a:lnSpc>
                <a:spcPct val="100000"/>
              </a:lnSpc>
              <a:spcBef>
                <a:spcPts val="0"/>
              </a:spcBef>
            </a:pPr>
            <a:r>
              <a:rPr lang="cs-CZ" sz="1800" b="true" i="false" u="none" strike="noStrike" baseline="0" dirty="false">
                <a:solidFill>
                  <a:schemeClr val="accent1"/>
                </a:solidFill>
                <a:latin typeface="Arial" panose="020B0604020202020204" pitchFamily="34" charset="0"/>
              </a:rPr>
              <a:t>Cílové hodnoty indikátorů </a:t>
            </a:r>
            <a:r>
              <a:rPr lang="cs-CZ" sz="1800" b="false" i="false" u="none" strike="noStrike" baseline="0" dirty="false">
                <a:solidFill>
                  <a:schemeClr val="accent1"/>
                </a:solidFill>
                <a:latin typeface="Arial" panose="020B0604020202020204" pitchFamily="34" charset="0"/>
              </a:rPr>
              <a:t>nastavené v přímé vazbě na aktivity projektu a jeho rozpočet, jsou závazné, </a:t>
            </a:r>
            <a:r>
              <a:rPr lang="cs-CZ" sz="1800" b="true" i="false" u="none" strike="noStrike" baseline="0" dirty="false">
                <a:solidFill>
                  <a:schemeClr val="accent1"/>
                </a:solidFill>
                <a:latin typeface="Arial" panose="020B0604020202020204" pitchFamily="34" charset="0"/>
              </a:rPr>
              <a:t>nelze je tedy libovolně měnit</a:t>
            </a:r>
            <a:r>
              <a:rPr lang="cs-CZ" sz="1800" b="false" i="false" u="none" strike="noStrike" baseline="0" dirty="false">
                <a:solidFill>
                  <a:schemeClr val="accent1"/>
                </a:solidFill>
                <a:latin typeface="Arial" panose="020B0604020202020204" pitchFamily="34" charset="0"/>
              </a:rPr>
              <a:t>. Nenaplnění cílových hodnot indikátorů uvedených v právním aktu může mít dopad na výši způsobilých výdajů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3715892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1314064"/>
          </a:xfrm>
        </p:spPr>
        <p:txBody>
          <a:bodyPr/>
          <a:lstStyle/>
          <a:p>
            <a:pPr algn="just">
              <a:lnSpc>
                <a:spcPct val="110000"/>
              </a:lnSpc>
              <a:spcBef>
                <a:spcPts val="0"/>
              </a:spcBef>
              <a:spcAft>
                <a:spcPts val="1200"/>
              </a:spcAft>
            </a:pPr>
            <a:r>
              <a:rPr lang="cs-CZ" sz="1600" b="true" i="false" u="none" strike="noStrike" baseline="0" dirty="false">
                <a:solidFill>
                  <a:schemeClr val="accent1"/>
                </a:solidFill>
                <a:latin typeface="+mj-lt"/>
              </a:rPr>
              <a:t>Za osobu, která má z </a:t>
            </a:r>
            <a:r>
              <a:rPr lang="cs-CZ" sz="1600" b="true" dirty="false">
                <a:solidFill>
                  <a:schemeClr val="accent1"/>
                </a:solidFill>
                <a:latin typeface="+mj-lt"/>
              </a:rPr>
              <a:t>realizace</a:t>
            </a:r>
            <a:r>
              <a:rPr lang="cs-CZ" sz="1600" b="true" i="false" u="none" strike="noStrike" baseline="0" dirty="false">
                <a:solidFill>
                  <a:schemeClr val="accent1"/>
                </a:solidFill>
                <a:latin typeface="+mj-lt"/>
              </a:rPr>
              <a:t> projektu přímý prospěch, je považována pouze osoba, která se účastní činností realizovaných v rámci podpořeného projektu pro cílové skupiny a u níž rozsah jejího zapojení do podpořeného projektu překročí </a:t>
            </a:r>
            <a:br>
              <a:rPr lang="cs-CZ" sz="1600" b="true" i="false" u="none" strike="noStrike" baseline="0" dirty="false">
                <a:solidFill>
                  <a:schemeClr val="accent1"/>
                </a:solidFill>
                <a:latin typeface="+mj-lt"/>
              </a:rPr>
            </a:br>
            <a:r>
              <a:rPr lang="cs-CZ" sz="1600" b="true" i="false" u="sng" strike="noStrike" baseline="0" dirty="false">
                <a:solidFill>
                  <a:schemeClr val="accent1"/>
                </a:solidFill>
                <a:latin typeface="+mj-lt"/>
              </a:rPr>
              <a:t>tzv. bagatelní podporu</a:t>
            </a:r>
            <a:r>
              <a:rPr lang="cs-CZ" sz="1600" b="false" i="false" strike="noStrike" baseline="0" dirty="false">
                <a:solidFill>
                  <a:schemeClr val="accent1"/>
                </a:solidFill>
                <a:latin typeface="+mj-lt"/>
              </a:rPr>
              <a:t>.    </a:t>
            </a:r>
            <a:r>
              <a:rPr lang="cs-CZ" sz="1600" b="true" i="false" strike="noStrike" baseline="0" dirty="false">
                <a:solidFill>
                  <a:schemeClr val="accent1"/>
                </a:solidFill>
                <a:latin typeface="+mj-lt"/>
              </a:rPr>
              <a:t>VAZBA NA INDIKÁTOR 600 000 CELKOVÝ POČET ÚČASTNÍKŮ.</a:t>
            </a:r>
            <a:endParaRPr lang="cs-CZ" sz="1400" b="true" i="fals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sp>
        <p:nvSpPr>
          <p:cNvPr id="6" name="Zástupný obsah 2">
            <a:extLst>
              <a:ext uri="{FF2B5EF4-FFF2-40B4-BE49-F238E27FC236}">
                <a16:creationId xmlns:a16="http://schemas.microsoft.com/office/drawing/2014/main" id="{9D03E6A6-6E1E-40E9-AE47-ECA3BF0318BD}"/>
              </a:ext>
            </a:extLst>
          </p:cNvPr>
          <p:cNvSpPr txBox="true">
            <a:spLocks/>
          </p:cNvSpPr>
          <p:nvPr/>
        </p:nvSpPr>
        <p:spPr>
          <a:xfrm>
            <a:off x="-54992" y="4653136"/>
            <a:ext cx="8928992" cy="204286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600"/>
              </a:spcAft>
            </a:pPr>
            <a:r>
              <a:rPr lang="cs-CZ" sz="1600" dirty="false">
                <a:solidFill>
                  <a:schemeClr val="accent1"/>
                </a:solidFill>
                <a:latin typeface="Arial" panose="020B0604020202020204" pitchFamily="34" charset="0"/>
              </a:rPr>
              <a:t>Příjemce vede evidenci o všech osobách, které byly zapojeny do projektu (včetně osob, u nichž podpora zatím nepřekonala/nepřevýšila limit bagatelní podpory, tzn. do 40 hodin), </a:t>
            </a:r>
            <a:r>
              <a:rPr lang="cs-CZ" sz="1600" dirty="false">
                <a:solidFill>
                  <a:schemeClr val="accent1"/>
                </a:solidFill>
              </a:rPr>
              <a:t>nicméně tyto </a:t>
            </a:r>
            <a:r>
              <a:rPr lang="cs-CZ" sz="1600" dirty="false">
                <a:solidFill>
                  <a:schemeClr val="accent1"/>
                </a:solidFill>
                <a:latin typeface="Arial" panose="020B0604020202020204" pitchFamily="34" charset="0"/>
              </a:rPr>
              <a:t>záznamy nejsou při stanovení počtu dosažených indikátorů týkajících se účastníků projektu brány v potaz.</a:t>
            </a:r>
          </a:p>
          <a:p>
            <a:pPr marL="1323563" lvl="2" indent="-354013" algn="just">
              <a:lnSpc>
                <a:spcPct val="100000"/>
              </a:lnSpc>
              <a:spcBef>
                <a:spcPts val="0"/>
              </a:spcBef>
              <a:spcAft>
                <a:spcPts val="1200"/>
              </a:spcAft>
            </a:pPr>
            <a:r>
              <a:rPr lang="cs-CZ" sz="1400" dirty="false">
                <a:solidFill>
                  <a:schemeClr val="accent1"/>
                </a:solidFill>
                <a:latin typeface="Arial" panose="020B0604020202020204" pitchFamily="34" charset="0"/>
              </a:rPr>
              <a:t>U osob, u nichž příjemce ví, že jejich zapojení do projektu zůstane </a:t>
            </a:r>
            <a:br>
              <a:rPr lang="cs-CZ" sz="1400" dirty="false">
                <a:solidFill>
                  <a:schemeClr val="accent1"/>
                </a:solidFill>
                <a:latin typeface="Arial" panose="020B0604020202020204" pitchFamily="34" charset="0"/>
              </a:rPr>
            </a:br>
            <a:r>
              <a:rPr lang="cs-CZ" sz="1400" dirty="false">
                <a:solidFill>
                  <a:schemeClr val="accent1"/>
                </a:solidFill>
                <a:latin typeface="Arial" panose="020B0604020202020204" pitchFamily="34" charset="0"/>
              </a:rPr>
              <a:t>v rozsahu bagatelní podpory (tzn. do 40 hodin), musí i tak mít k dispozici průkazné záznamy o jejich zapojení do projektu. </a:t>
            </a:r>
          </a:p>
          <a:p>
            <a:pPr>
              <a:lnSpc>
                <a:spcPct val="100000"/>
              </a:lnSpc>
              <a:spcBef>
                <a:spcPts val="0"/>
              </a:spcBef>
            </a:pPr>
            <a:endParaRPr lang="cs-CZ" sz="1600" dirty="false">
              <a:solidFill>
                <a:schemeClr val="accent1"/>
              </a:solidFill>
              <a:latin typeface="+mj-lt"/>
            </a:endParaRPr>
          </a:p>
        </p:txBody>
      </p:sp>
      <p:sp>
        <p:nvSpPr>
          <p:cNvPr id="7" name="Zástupný obsah 2">
            <a:extLst>
              <a:ext uri="{FF2B5EF4-FFF2-40B4-BE49-F238E27FC236}">
                <a16:creationId xmlns:a16="http://schemas.microsoft.com/office/drawing/2014/main" id="{33A6EB87-332E-46CA-9C71-261B628DA71B}"/>
              </a:ext>
            </a:extLst>
          </p:cNvPr>
          <p:cNvSpPr txBox="true">
            <a:spLocks/>
          </p:cNvSpPr>
          <p:nvPr/>
        </p:nvSpPr>
        <p:spPr>
          <a:xfrm>
            <a:off x="-68477" y="2958631"/>
            <a:ext cx="6858780" cy="1746296"/>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71563" lvl="1" indent="-354013" algn="just">
              <a:lnSpc>
                <a:spcPct val="110000"/>
              </a:lnSpc>
              <a:spcBef>
                <a:spcPts val="0"/>
              </a:spcBef>
              <a:spcAft>
                <a:spcPts val="1200"/>
              </a:spcAft>
            </a:pPr>
            <a:r>
              <a:rPr lang="cs-CZ" sz="1600" dirty="false">
                <a:solidFill>
                  <a:schemeClr val="accent1"/>
                </a:solidFill>
                <a:latin typeface="+mj-lt"/>
              </a:rPr>
              <a:t>Je stanoven limit, že účastníkem/podpořenou osobou z hlediska indikátorů je pouze osoba, která získala v daném projektu podporu v rozsahu minimálně 40 hodin (bez ohledu na počet dílčích zapojení do projektu). Pro výpočet limitu bagatelní podpory se rozumí „hodinou“ hodina v délce 60 minut. </a:t>
            </a:r>
          </a:p>
        </p:txBody>
      </p:sp>
      <p:pic>
        <p:nvPicPr>
          <p:cNvPr id="9" name="Obrázek 8">
            <a:extLst>
              <a:ext uri="{FF2B5EF4-FFF2-40B4-BE49-F238E27FC236}">
                <a16:creationId xmlns:a16="http://schemas.microsoft.com/office/drawing/2014/main" id="{D7288DFA-8695-484F-8AFD-19D69E731A16}"/>
              </a:ext>
            </a:extLst>
          </p:cNvPr>
          <p:cNvPicPr>
            <a:picLocks noChangeAspect="true"/>
          </p:cNvPicPr>
          <p:nvPr/>
        </p:nvPicPr>
        <p:blipFill>
          <a:blip r:embed="rId2"/>
          <a:stretch>
            <a:fillRect/>
          </a:stretch>
        </p:blipFill>
        <p:spPr>
          <a:xfrm>
            <a:off x="6819823" y="2564353"/>
            <a:ext cx="1964177" cy="1917779"/>
          </a:xfrm>
          <a:prstGeom prst="rect">
            <a:avLst/>
          </a:prstGeom>
        </p:spPr>
      </p:pic>
      <p:sp>
        <p:nvSpPr>
          <p:cNvPr id="8" name="Šipka: doprava 7">
            <a:extLst>
              <a:ext uri="{FF2B5EF4-FFF2-40B4-BE49-F238E27FC236}">
                <a16:creationId xmlns:a16="http://schemas.microsoft.com/office/drawing/2014/main" id="{2C2D10BD-B56A-5F3D-EBAF-21338A1EA331}"/>
              </a:ext>
            </a:extLst>
          </p:cNvPr>
          <p:cNvSpPr/>
          <p:nvPr/>
        </p:nvSpPr>
        <p:spPr>
          <a:xfrm>
            <a:off x="3105838" y="2276872"/>
            <a:ext cx="288032" cy="1171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04889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10000"/>
              </a:lnSpc>
              <a:spcBef>
                <a:spcPts val="0"/>
              </a:spcBef>
              <a:spcAft>
                <a:spcPts val="1200"/>
              </a:spcAft>
              <a:buNone/>
            </a:pPr>
            <a:r>
              <a:rPr lang="cs-CZ" sz="1800" b="false" i="false" u="none" strike="noStrike" baseline="0" dirty="false">
                <a:solidFill>
                  <a:schemeClr val="accent1"/>
                </a:solidFill>
                <a:latin typeface="+mj-lt"/>
              </a:rPr>
              <a:t>Jako podporu účastníka projektu ovšem nikdy </a:t>
            </a:r>
            <a:r>
              <a:rPr lang="cs-CZ" sz="1800" b="true" i="false" u="none" strike="noStrike" baseline="0" dirty="false">
                <a:solidFill>
                  <a:schemeClr val="accent1"/>
                </a:solidFill>
                <a:latin typeface="+mj-lt"/>
              </a:rPr>
              <a:t>nelze označit aktivity</a:t>
            </a:r>
            <a:r>
              <a:rPr lang="cs-CZ" sz="1800" b="false" i="false" u="none" strike="noStrike" baseline="0" dirty="false">
                <a:solidFill>
                  <a:schemeClr val="accent1"/>
                </a:solidFill>
                <a:latin typeface="+mj-lt"/>
              </a:rPr>
              <a:t>, v nichž nejde</a:t>
            </a:r>
            <a:br>
              <a:rPr lang="cs-CZ" sz="1800" b="false" i="false" u="none" strike="noStrike" baseline="0" dirty="false">
                <a:solidFill>
                  <a:schemeClr val="accent1"/>
                </a:solidFill>
                <a:latin typeface="+mj-lt"/>
              </a:rPr>
            </a:br>
            <a:r>
              <a:rPr lang="cs-CZ" sz="1800" b="false" i="false" u="none" strike="noStrike" baseline="0" dirty="false">
                <a:solidFill>
                  <a:schemeClr val="accent1"/>
                </a:solidFill>
                <a:latin typeface="+mj-lt"/>
              </a:rPr>
              <a:t>o zlepšení situace či znalostí/kompetencí dané osoby, ale dochází v nich pouze k: </a:t>
            </a:r>
          </a:p>
          <a:p>
            <a:pPr algn="just">
              <a:lnSpc>
                <a:spcPct val="110000"/>
              </a:lnSpc>
              <a:spcBef>
                <a:spcPts val="0"/>
              </a:spcBef>
              <a:spcAft>
                <a:spcPts val="1200"/>
              </a:spcAft>
            </a:pPr>
            <a:r>
              <a:rPr lang="cs-CZ" sz="1600" b="false" i="false" u="none" strike="noStrike" baseline="0" dirty="false">
                <a:solidFill>
                  <a:schemeClr val="accent1"/>
                </a:solidFill>
                <a:latin typeface="+mj-lt"/>
              </a:rPr>
              <a:t>náboru</a:t>
            </a:r>
            <a:r>
              <a:rPr lang="cs-CZ" sz="1800" b="false" i="false" u="none" strike="noStrike" baseline="0" dirty="false">
                <a:solidFill>
                  <a:schemeClr val="accent1"/>
                </a:solidFill>
                <a:latin typeface="+mj-lt"/>
              </a:rPr>
              <a:t> </a:t>
            </a:r>
            <a:r>
              <a:rPr lang="cs-CZ" sz="1600" b="false" i="false" u="none" strike="noStrike" baseline="0" dirty="false">
                <a:solidFill>
                  <a:schemeClr val="accent1"/>
                </a:solidFill>
                <a:latin typeface="+mj-lt"/>
              </a:rPr>
              <a:t>účastníků projektu, </a:t>
            </a:r>
          </a:p>
          <a:p>
            <a:pPr algn="just">
              <a:lnSpc>
                <a:spcPct val="110000"/>
              </a:lnSpc>
              <a:spcBef>
                <a:spcPts val="0"/>
              </a:spcBef>
              <a:spcAft>
                <a:spcPts val="1200"/>
              </a:spcAft>
            </a:pPr>
            <a:r>
              <a:rPr lang="cs-CZ" sz="1600" b="false" i="false" u="none" strike="noStrike" baseline="0" dirty="false">
                <a:solidFill>
                  <a:schemeClr val="accent1"/>
                </a:solidFill>
                <a:latin typeface="+mj-lt"/>
              </a:rPr>
              <a:t>šíření povědomí o projektu (včetně např. zastoupení projektu na veletrzích a akcích obdobného charakteru), </a:t>
            </a:r>
          </a:p>
          <a:p>
            <a:pPr algn="just">
              <a:lnSpc>
                <a:spcPct val="110000"/>
              </a:lnSpc>
              <a:spcBef>
                <a:spcPts val="0"/>
              </a:spcBef>
              <a:spcAft>
                <a:spcPts val="1200"/>
              </a:spcAft>
            </a:pPr>
            <a:r>
              <a:rPr lang="cs-CZ" sz="1600" b="false" i="false" u="none" strike="noStrike" baseline="0" dirty="false">
                <a:solidFill>
                  <a:schemeClr val="accent1"/>
                </a:solidFill>
                <a:latin typeface="+mj-lt"/>
              </a:rPr>
              <a:t>ke sběru informací o osobách formou anket, dotazníků, průzkumů, formou příspěvků do diskuze na internetových fórech aj., </a:t>
            </a:r>
          </a:p>
          <a:p>
            <a:pPr algn="just">
              <a:lnSpc>
                <a:spcPct val="110000"/>
              </a:lnSpc>
              <a:spcBef>
                <a:spcPts val="0"/>
              </a:spcBef>
              <a:spcAft>
                <a:spcPts val="1200"/>
              </a:spcAft>
            </a:pPr>
            <a:r>
              <a:rPr lang="cs-CZ" sz="1600" b="false" i="false" u="none" strike="noStrike" baseline="0" dirty="false">
                <a:solidFill>
                  <a:schemeClr val="accent1"/>
                </a:solidFill>
                <a:latin typeface="+mj-lt"/>
              </a:rPr>
              <a:t>k šíření publikací, časopisů, bulletinů, newsletterů, brožur, letáků apod., </a:t>
            </a:r>
          </a:p>
          <a:p>
            <a:pPr algn="just">
              <a:lnSpc>
                <a:spcPct val="110000"/>
              </a:lnSpc>
              <a:spcBef>
                <a:spcPts val="0"/>
              </a:spcBef>
              <a:spcAft>
                <a:spcPts val="1200"/>
              </a:spcAft>
            </a:pPr>
            <a:r>
              <a:rPr lang="cs-CZ" sz="1600" b="false" i="false" u="none" strike="noStrike" baseline="0" dirty="false">
                <a:solidFill>
                  <a:schemeClr val="accent1"/>
                </a:solidFill>
                <a:latin typeface="+mj-lt"/>
              </a:rPr>
              <a:t>zapojení osoby do aktivit projektu, které není odůvodněno cílem zlepšit postavení této osoby ve společnosti/na trhu práce, protože osoba se účastní dané aktivity jako reprezentant nějaké organizace, přináší potřebnou odbornost apod. (např. účast na kulatých stolech nebo pracovních skupinách v rámci komunitního plánování). </a:t>
            </a:r>
          </a:p>
          <a:p>
            <a:pPr marL="0" indent="0" algn="ctr">
              <a:lnSpc>
                <a:spcPct val="100000"/>
              </a:lnSpc>
              <a:spcBef>
                <a:spcPts val="0"/>
              </a:spcBef>
              <a:buNone/>
            </a:pPr>
            <a:endParaRPr lang="cs-CZ" sz="1600" dirty="false">
              <a:solidFill>
                <a:schemeClr val="accent1"/>
              </a:solidFill>
              <a:latin typeface="+mj-lt"/>
            </a:endParaRPr>
          </a:p>
          <a:p>
            <a:pPr marL="0" indent="0" algn="ctr">
              <a:lnSpc>
                <a:spcPct val="100000"/>
              </a:lnSpc>
              <a:spcBef>
                <a:spcPts val="0"/>
              </a:spcBef>
              <a:buNone/>
            </a:pPr>
            <a:r>
              <a:rPr lang="cs-CZ" sz="1800" b="true" dirty="false">
                <a:solidFill>
                  <a:schemeClr val="accent1"/>
                </a:solidFill>
                <a:latin typeface="+mj-lt"/>
              </a:rPr>
              <a:t>Účast</a:t>
            </a:r>
            <a:r>
              <a:rPr lang="cs-CZ" sz="1800" b="true" i="false" u="none" strike="noStrike" baseline="0" dirty="false">
                <a:solidFill>
                  <a:srgbClr val="0070C0"/>
                </a:solidFill>
                <a:latin typeface="+mj-lt"/>
              </a:rPr>
              <a:t> </a:t>
            </a:r>
            <a:r>
              <a:rPr lang="cs-CZ" sz="1800" b="true" dirty="false">
                <a:solidFill>
                  <a:schemeClr val="accent1"/>
                </a:solidFill>
                <a:latin typeface="+mj-lt"/>
              </a:rPr>
              <a:t>na těchto aktivitách proto nelze započítat do indikátoru 600 000</a:t>
            </a:r>
            <a:r>
              <a:rPr lang="cs-CZ" sz="1800" b="true" i="false" u="none" strike="noStrike" baseline="0" dirty="false">
                <a:solidFill>
                  <a:schemeClr val="accent1"/>
                </a:solidFill>
                <a:latin typeface="+mj-lt"/>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spTree>
    <p:extLst>
      <p:ext uri="{BB962C8B-B14F-4D97-AF65-F5344CB8AC3E}">
        <p14:creationId xmlns:p14="http://schemas.microsoft.com/office/powerpoint/2010/main" val="3303994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95536" y="0"/>
            <a:ext cx="8640960" cy="1080000"/>
          </a:xfrm>
        </p:spPr>
        <p:txBody>
          <a:bodyPr/>
          <a:lstStyle/>
          <a:p>
            <a:r>
              <a:rPr lang="cs-CZ" dirty="false"/>
              <a:t>Nakládání s osobními údaji</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Řídicí orgán je oprávněn zpracovávat osobní údaje podpořených osob.</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ŘO pověřuje příjemce, jakožto zpracovatele, ke zpracování osobních údajů včetně zvláštní kategorie osobních údajů </a:t>
            </a:r>
            <a:r>
              <a:rPr lang="cs-CZ" sz="1800" b="false" i="false" u="none" strike="noStrike" baseline="0" dirty="false">
                <a:solidFill>
                  <a:schemeClr val="accent1"/>
                </a:solidFill>
                <a:latin typeface="Arial" panose="020B0604020202020204" pitchFamily="34" charset="0"/>
              </a:rPr>
              <a:t>(dále jen „osobní údaje“) </a:t>
            </a:r>
            <a:r>
              <a:rPr lang="cs-CZ" sz="1800" b="true" i="false" u="none" strike="noStrike" baseline="0" dirty="false">
                <a:solidFill>
                  <a:schemeClr val="accent1"/>
                </a:solidFill>
                <a:latin typeface="Arial" panose="020B0604020202020204" pitchFamily="34" charset="0"/>
              </a:rPr>
              <a:t>osob podpořených v projektu za účelem prokázání řádného a efektivního nakládání s prostředky ESF</a:t>
            </a:r>
            <a:r>
              <a:rPr lang="cs-CZ" sz="1800" b="false" i="false" u="none" strike="noStrike" baseline="0" dirty="false">
                <a:solidFill>
                  <a:schemeClr val="accent1"/>
                </a:solidFill>
                <a:latin typeface="Arial" panose="020B0604020202020204" pitchFamily="34" charset="0"/>
              </a:rPr>
              <a:t>, které byly na realizaci projektu poskytnuty z OPZ+ právním aktem o poskytnutí podpory. </a:t>
            </a:r>
            <a:endParaRPr lang="cs-CZ" sz="1800" dirty="false">
              <a:solidFill>
                <a:schemeClr val="accent1"/>
              </a:solidFill>
              <a:latin typeface="Arial" panose="020B0604020202020204" pitchFamily="34" charset="0"/>
            </a:endParaRP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je oprávněn zpracovávat osobní údaje podpořené osoby v rozsahu vymezeném v dokumentu Obecná části pravidel pro žadatele a příjemce v rámci OPZ+. </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Osobní údaje je příjemce oprávněn zpracovávat výhradně v souvislosti </a:t>
            </a:r>
            <a:br>
              <a:rPr lang="cs-CZ" sz="1800" b="true" i="false" u="none" strike="noStrike" baseline="0" dirty="false">
                <a:solidFill>
                  <a:schemeClr val="accent1"/>
                </a:solidFill>
                <a:latin typeface="Arial" panose="020B0604020202020204" pitchFamily="34" charset="0"/>
              </a:rPr>
            </a:br>
            <a:r>
              <a:rPr lang="cs-CZ" sz="1800" b="true" i="false" u="none" strike="noStrike" baseline="0" dirty="false">
                <a:solidFill>
                  <a:schemeClr val="accent1"/>
                </a:solidFill>
                <a:latin typeface="Arial" panose="020B0604020202020204" pitchFamily="34" charset="0"/>
              </a:rPr>
              <a:t>s realizací projektu, </a:t>
            </a:r>
            <a:r>
              <a:rPr lang="cs-CZ" sz="1800" b="false" i="false" u="none" strike="noStrike" baseline="0" dirty="false">
                <a:solidFill>
                  <a:schemeClr val="accent1"/>
                </a:solidFill>
                <a:latin typeface="Arial" panose="020B0604020202020204" pitchFamily="34" charset="0"/>
              </a:rPr>
              <a:t>zejména pak při přípravě zpráv o realizaci projektu.</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je oprávněn </a:t>
            </a:r>
            <a:r>
              <a:rPr lang="cs-CZ" sz="1800" b="true" i="false" u="none" strike="noStrike" baseline="0" dirty="false">
                <a:solidFill>
                  <a:schemeClr val="accent1"/>
                </a:solidFill>
                <a:latin typeface="Arial" panose="020B0604020202020204" pitchFamily="34" charset="0"/>
              </a:rPr>
              <a:t>zpracovávat osobní údaje po dobu deseti let od ukončení realizace projektu</a:t>
            </a:r>
            <a:r>
              <a:rPr lang="cs-CZ" sz="1800" b="false" i="false" u="none" strike="noStrike" baseline="0" dirty="false">
                <a:solidFill>
                  <a:schemeClr val="accent1"/>
                </a:solidFill>
                <a:latin typeface="Arial" panose="020B0604020202020204" pitchFamily="34" charset="0"/>
              </a:rPr>
              <a:t>, přičemž tato lhůta začíná běžet 1. ledna následujícího kalendářního roku poté, kdy byla příjemci vyplacena závěrečná platba, příp. kdy příjemce poukázal přeplatek dotace stanovený na </a:t>
            </a:r>
            <a:r>
              <a:rPr lang="cs-CZ" sz="1800" dirty="false">
                <a:solidFill>
                  <a:schemeClr val="accent1"/>
                </a:solidFill>
                <a:latin typeface="Arial" panose="020B0604020202020204" pitchFamily="34" charset="0"/>
              </a:rPr>
              <a:t>základě schváleného vyúčtování výdajů v závěrečné žádosti o platbu zpět poskytovateli. Bez zbytečného odkladu po uplynutí této doby je příjemce povinen provést likvidaci těchto osobních údajů.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pic>
        <p:nvPicPr>
          <p:cNvPr id="10" name="Obrázek 9">
            <a:extLst>
              <a:ext uri="{FF2B5EF4-FFF2-40B4-BE49-F238E27FC236}">
                <a16:creationId xmlns:a16="http://schemas.microsoft.com/office/drawing/2014/main" id="{E68C0E35-32CE-4C96-A731-B531E54CE472}"/>
              </a:ext>
            </a:extLst>
          </p:cNvPr>
          <p:cNvPicPr>
            <a:picLocks noChangeAspect="true"/>
          </p:cNvPicPr>
          <p:nvPr/>
        </p:nvPicPr>
        <p:blipFill>
          <a:blip r:embed="rId2"/>
          <a:stretch>
            <a:fillRect/>
          </a:stretch>
        </p:blipFill>
        <p:spPr>
          <a:xfrm>
            <a:off x="7308304" y="39937"/>
            <a:ext cx="1000125" cy="1000125"/>
          </a:xfrm>
          <a:prstGeom prst="rect">
            <a:avLst/>
          </a:prstGeom>
        </p:spPr>
      </p:pic>
    </p:spTree>
    <p:extLst>
      <p:ext uri="{BB962C8B-B14F-4D97-AF65-F5344CB8AC3E}">
        <p14:creationId xmlns:p14="http://schemas.microsoft.com/office/powerpoint/2010/main" val="173145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5562F4E4-9BFF-4A94-BF8C-F203BC3E1065}"/>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041055" y="3434380"/>
            <a:ext cx="2603921" cy="3101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Obsah</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772816"/>
            <a:ext cx="8532480" cy="5102793"/>
          </a:xfrm>
        </p:spPr>
        <p:txBody>
          <a:bodyPr/>
          <a:lstStyle/>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Evropský sociální fond plus a Operační program zaměstnanost plus</a:t>
            </a:r>
          </a:p>
          <a:p>
            <a:pPr marL="342900" indent="-342900">
              <a:lnSpc>
                <a:spcPct val="90000"/>
              </a:lnSpc>
              <a:buFont typeface="Arial" panose="020B0604020202020204" pitchFamily="34" charset="0"/>
              <a:buChar char="•"/>
            </a:pPr>
            <a:r>
              <a:rPr lang="cs-CZ" sz="2000" dirty="false">
                <a:solidFill>
                  <a:schemeClr val="accent1"/>
                </a:solidFill>
              </a:rPr>
              <a:t>Kde čerpat informace: web, systém, příručky, technická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Rozlišení projektů a výzev, oprávněnost žadatele, partnerství</a:t>
            </a:r>
          </a:p>
          <a:p>
            <a:pPr marL="342900" indent="-342900">
              <a:lnSpc>
                <a:spcPct val="90000"/>
              </a:lnSpc>
              <a:buFont typeface="Arial" panose="020B0604020202020204" pitchFamily="34" charset="0"/>
              <a:buChar char="•"/>
            </a:pPr>
            <a:r>
              <a:rPr lang="cs-CZ" sz="2000" dirty="false">
                <a:solidFill>
                  <a:schemeClr val="accent1"/>
                </a:solidFill>
              </a:rPr>
              <a:t>Cílové skupiny, indikátory, veřejná podpora</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Financování projektu, způsobilé výdaje</a:t>
            </a:r>
          </a:p>
          <a:p>
            <a:pPr marL="342900" indent="-342900">
              <a:lnSpc>
                <a:spcPct val="90000"/>
              </a:lnSpc>
              <a:buFont typeface="Arial" panose="020B0604020202020204" pitchFamily="34" charset="0"/>
              <a:buChar char="•"/>
            </a:pPr>
            <a:r>
              <a:rPr lang="cs-CZ" sz="2000" dirty="false">
                <a:solidFill>
                  <a:schemeClr val="accent1"/>
                </a:solidFill>
              </a:rPr>
              <a:t>Předložení a zpracování žádosti o podporu, plné moci</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Hodnocení a výběr projektů</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Žádost o přezkum</a:t>
            </a:r>
          </a:p>
          <a:p>
            <a:pPr marL="342900" indent="-342900">
              <a:lnSpc>
                <a:spcPct val="90000"/>
              </a:lnSpc>
              <a:spcAft>
                <a:spcPts val="600"/>
              </a:spcAft>
              <a:buClr>
                <a:schemeClr val="accent2"/>
              </a:buClr>
              <a:buFont typeface="Arial" panose="020B0604020202020204" pitchFamily="34" charset="0"/>
              <a:buChar char="•"/>
            </a:pPr>
            <a:r>
              <a:rPr lang="cs-CZ" sz="2000" dirty="false">
                <a:solidFill>
                  <a:schemeClr val="accent1"/>
                </a:solidFill>
              </a:rPr>
              <a:t>Příprava právního aktu</a:t>
            </a:r>
          </a:p>
          <a:p>
            <a:pPr marL="342900" indent="-342900">
              <a:lnSpc>
                <a:spcPct val="90000"/>
              </a:lnSpc>
              <a:spcAft>
                <a:spcPts val="600"/>
              </a:spcAft>
              <a:buClr>
                <a:schemeClr val="accent2"/>
              </a:buClr>
              <a:buFont typeface="Arial" panose="020B0604020202020204" pitchFamily="34" charset="0"/>
              <a:buChar char="•"/>
            </a:pPr>
            <a:endParaRPr lang="cs-CZ" sz="2000" dirty="false">
              <a:solidFill>
                <a:schemeClr val="accent1"/>
              </a:solidFill>
            </a:endParaRPr>
          </a:p>
          <a:p>
            <a:pPr marL="0" indent="0">
              <a:buNone/>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1425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Veřejná podpora, podpora de minimis</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6752"/>
            <a:ext cx="8784976" cy="5687676"/>
          </a:xfrm>
        </p:spPr>
        <p:txBody>
          <a:bodyPr/>
          <a:lstStyle/>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Obsah pojmu </a:t>
            </a:r>
            <a:r>
              <a:rPr lang="cs-CZ" sz="1800" b="true" i="false" u="none" strike="noStrike" baseline="0" dirty="false">
                <a:solidFill>
                  <a:schemeClr val="accent1"/>
                </a:solidFill>
                <a:latin typeface="Arial" panose="020B0604020202020204" pitchFamily="34" charset="0"/>
              </a:rPr>
              <a:t>veřejná podpora </a:t>
            </a:r>
            <a:r>
              <a:rPr lang="cs-CZ" sz="1800" b="false" i="false" u="none" strike="noStrike" baseline="0" dirty="false">
                <a:solidFill>
                  <a:schemeClr val="accent1"/>
                </a:solidFill>
                <a:latin typeface="Arial" panose="020B0604020202020204" pitchFamily="34" charset="0"/>
              </a:rPr>
              <a:t>je definován ve Smlouvě o fungování EU. Jedná se o: </a:t>
            </a:r>
            <a:r>
              <a:rPr lang="cs-CZ" sz="1800" b="false" i="true" u="none" strike="noStrike" baseline="0" dirty="false">
                <a:solidFill>
                  <a:schemeClr val="accent1"/>
                </a:solidFill>
                <a:latin typeface="Arial" panose="020B0604020202020204" pitchFamily="34" charset="0"/>
              </a:rPr>
              <a:t>„Podpory poskytované v jakékoli formě státy nebo ze státních prostředků, které narušují nebo hrozí narušit soutěž tím, že zvýhodňují určité podniky nebo určitá odvětví výroby, a jsou, pokud ovlivňují obchod mezi členskými státy, neslučitelné se společným trhem, nestanoví-li tato smlouva jinak.“</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Podpora poskytovaná podle pravidla </a:t>
            </a:r>
            <a:r>
              <a:rPr lang="cs-CZ" sz="1800" i="false" u="none" strike="noStrike" baseline="0" dirty="false">
                <a:solidFill>
                  <a:schemeClr val="accent1"/>
                </a:solidFill>
                <a:latin typeface="Arial" panose="020B0604020202020204" pitchFamily="34" charset="0"/>
              </a:rPr>
              <a:t>de minimis </a:t>
            </a:r>
            <a:r>
              <a:rPr lang="cs-CZ" sz="1800" b="false" i="false" u="none" strike="noStrike" baseline="0" dirty="false">
                <a:solidFill>
                  <a:schemeClr val="accent1"/>
                </a:solidFill>
                <a:latin typeface="Arial" panose="020B0604020202020204" pitchFamily="34" charset="0"/>
              </a:rPr>
              <a:t>(též podpora malého rozsahu, </a:t>
            </a:r>
            <a:r>
              <a:rPr lang="cs-CZ" sz="1800" b="true" i="false" u="none" strike="noStrike" baseline="0" dirty="false">
                <a:solidFill>
                  <a:schemeClr val="accent1"/>
                </a:solidFill>
                <a:latin typeface="Arial" panose="020B0604020202020204" pitchFamily="34" charset="0"/>
              </a:rPr>
              <a:t>podpora de minimis</a:t>
            </a:r>
            <a:r>
              <a:rPr lang="cs-CZ" sz="1800" b="false" i="false" u="none" strike="noStrike" baseline="0" dirty="false">
                <a:solidFill>
                  <a:schemeClr val="accent1"/>
                </a:solidFill>
                <a:latin typeface="Arial" panose="020B0604020202020204" pitchFamily="34" charset="0"/>
              </a:rPr>
              <a:t>) je podporou, která není de iure veřejnou podporou, neboť vzhledem ke své relativní nízké hodnotě není s to narušit hospodářskou soutěž ani ovlivnit obchod mezi členskými státy EU. </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Při poskytování veřejné podpory a podpory de minimis v rámci projektů OPZ+ jsou konkrétní podmínky jejich čerpání stanoveny právním aktem o poskytnutí podpory.</a:t>
            </a:r>
          </a:p>
          <a:p>
            <a:pPr marL="0" lvl="1"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Příjemce podpory z OPZ+ je povinen spolupracovat s poskytovatelem na tom, aby poskytnutí veřejné podpory/podpory de minimis proběhlo dle platných právních předpisů. Příjemce podpory z OPZ+ je povinen pro ŘO zajistit veškeré potřebné dokumenty od partnera </a:t>
            </a:r>
            <a:r>
              <a:rPr lang="cs-CZ" sz="1800" dirty="false">
                <a:solidFill>
                  <a:schemeClr val="accent1"/>
                </a:solidFill>
                <a:latin typeface="Arial" panose="020B0604020202020204" pitchFamily="34" charset="0"/>
              </a:rPr>
              <a:t>a </a:t>
            </a:r>
            <a:r>
              <a:rPr lang="cs-CZ" sz="1800" b="false" i="false" u="none" strike="noStrike" baseline="0" dirty="false">
                <a:solidFill>
                  <a:schemeClr val="accent1"/>
                </a:solidFill>
                <a:latin typeface="Arial" panose="020B0604020202020204" pitchFamily="34" charset="0"/>
              </a:rPr>
              <a:t>dalšího subjektu.</a:t>
            </a:r>
          </a:p>
          <a:p>
            <a:pPr marL="0" lvl="1" indent="0" algn="just">
              <a:lnSpc>
                <a:spcPct val="100000"/>
              </a:lnSpc>
              <a:spcBef>
                <a:spcPts val="0"/>
              </a:spcBef>
              <a:spcAft>
                <a:spcPts val="1200"/>
              </a:spcAft>
              <a:buNone/>
            </a:pPr>
            <a:r>
              <a:rPr lang="cs-CZ" sz="1800" b="true" i="false" u="none" strike="noStrike" baseline="0" dirty="false">
                <a:solidFill>
                  <a:schemeClr val="accent1"/>
                </a:solidFill>
                <a:latin typeface="Arial" panose="020B0604020202020204" pitchFamily="34" charset="0"/>
              </a:rPr>
              <a:t>Částky poskytnuté podpory uvedené v právním aktu o poskytnutí podpory není možné překročit</a:t>
            </a:r>
            <a:r>
              <a:rPr lang="cs-CZ" sz="1800" b="false" i="false" u="none" strike="noStrike" baseline="0" dirty="false">
                <a:solidFill>
                  <a:schemeClr val="accent1"/>
                </a:solidFill>
                <a:latin typeface="Arial" panose="020B0604020202020204" pitchFamily="34" charset="0"/>
              </a:rPr>
              <a:t>. Překročení limitu pro podporu má za následek povinnost vrácení poskytnuté podpory.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spTree>
    <p:extLst>
      <p:ext uri="{BB962C8B-B14F-4D97-AF65-F5344CB8AC3E}">
        <p14:creationId xmlns:p14="http://schemas.microsoft.com/office/powerpoint/2010/main" val="2476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51520" y="44744"/>
            <a:ext cx="8892480" cy="1007992"/>
          </a:xfrm>
        </p:spPr>
        <p:txBody>
          <a:bodyPr/>
          <a:lstStyle/>
          <a:p>
            <a:r>
              <a:rPr lang="cs-CZ" sz="3000" dirty="false"/>
              <a:t>Financování projektu                        </a:t>
            </a:r>
            <a:r>
              <a:rPr lang="cs-CZ" sz="2000" dirty="false"/>
              <a:t>(1/2)</a:t>
            </a:r>
            <a:endParaRPr lang="cs-CZ" sz="3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628800"/>
            <a:ext cx="8784976" cy="5255628"/>
          </a:xfrm>
        </p:spPr>
        <p:txBody>
          <a:bodyPr/>
          <a:lstStyle/>
          <a:p>
            <a:pPr marL="0" indent="0">
              <a:lnSpc>
                <a:spcPct val="100000"/>
              </a:lnSpc>
              <a:spcBef>
                <a:spcPts val="0"/>
              </a:spcBef>
              <a:buNone/>
            </a:pPr>
            <a:r>
              <a:rPr lang="cs-CZ" sz="1800" b="false" i="false" u="none" strike="noStrike" baseline="0" dirty="false">
                <a:solidFill>
                  <a:schemeClr val="accent1"/>
                </a:solidFill>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solidFill>
                  <a:schemeClr val="accent1"/>
                </a:solidFill>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přiměřený,</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vzniknul v době realizace projektu,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solidFill>
                  <a:schemeClr val="accent1"/>
                </a:solidFill>
                <a:latin typeface="Arial" panose="020B0604020202020204" pitchFamily="34" charset="0"/>
              </a:rPr>
              <a:t>je nezbytný pro dosažení cílů projektu. </a:t>
            </a:r>
          </a:p>
          <a:p>
            <a:pPr marL="738188" indent="0">
              <a:lnSpc>
                <a:spcPct val="100000"/>
              </a:lnSpc>
              <a:spcBef>
                <a:spcPts val="0"/>
              </a:spcBef>
              <a:buNone/>
            </a:pPr>
            <a:endParaRPr lang="cs-CZ" sz="1800" b="false" i="false" u="none" strike="noStrike" baseline="0" dirty="false">
              <a:solidFill>
                <a:schemeClr val="accent1"/>
              </a:solidFill>
              <a:latin typeface="Arial" panose="020B0604020202020204" pitchFamily="34" charset="0"/>
            </a:endParaRPr>
          </a:p>
          <a:p>
            <a:pPr marL="0" indent="0">
              <a:lnSpc>
                <a:spcPct val="100000"/>
              </a:lnSpc>
              <a:spcBef>
                <a:spcPts val="0"/>
              </a:spcBef>
              <a:buNone/>
            </a:pPr>
            <a:r>
              <a:rPr lang="cs-CZ" sz="1800" b="true" i="false" u="none" strike="noStrike" baseline="0" dirty="false">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solidFill>
                <a:schemeClr val="accent1"/>
              </a:solidFill>
              <a:latin typeface="Arial" panose="020B0604020202020204" pitchFamily="34" charset="0"/>
            </a:endParaRPr>
          </a:p>
          <a:p>
            <a:pPr marL="0" indent="0" algn="just">
              <a:lnSpc>
                <a:spcPct val="100000"/>
              </a:lnSpc>
              <a:spcBef>
                <a:spcPts val="0"/>
              </a:spcBef>
              <a:buNone/>
            </a:pPr>
            <a:r>
              <a:rPr lang="cs-CZ" sz="1800" b="false" i="false" u="none" strike="noStrike" baseline="0" dirty="false">
                <a:solidFill>
                  <a:schemeClr val="accent1"/>
                </a:solidFill>
                <a:latin typeface="Arial" panose="020B0604020202020204" pitchFamily="34" charset="0"/>
              </a:rPr>
              <a:t>Řídicí orgán je vždy oprávněn si od příjemce vyžádat jakýkoli dokument, který je nezbytný pro ověření způsobilosti výdajů v rámci projektu (a může se jednat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i o dokument, který vznikl v době před zahájením realizace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3127758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87524" y="0"/>
            <a:ext cx="8856476" cy="1080000"/>
          </a:xfrm>
        </p:spPr>
        <p:txBody>
          <a:bodyPr/>
          <a:lstStyle/>
          <a:p>
            <a:r>
              <a:rPr lang="cs-CZ" sz="3000" dirty="false"/>
              <a:t>Financování projektu                        </a:t>
            </a:r>
            <a:r>
              <a:rPr lang="cs-CZ" sz="2000" dirty="false"/>
              <a:t>(2/2)</a:t>
            </a:r>
            <a:endParaRPr lang="cs-CZ" sz="3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87524" y="1628800"/>
            <a:ext cx="8568952" cy="4887200"/>
          </a:xfrm>
        </p:spPr>
        <p:txBody>
          <a:bodyPr/>
          <a:lstStyle/>
          <a:p>
            <a:pPr marL="0" indent="0" algn="just">
              <a:lnSpc>
                <a:spcPct val="100000"/>
              </a:lnSpc>
              <a:spcBef>
                <a:spcPts val="0"/>
              </a:spcBef>
              <a:spcAft>
                <a:spcPts val="1200"/>
              </a:spcAft>
              <a:buNone/>
            </a:pPr>
            <a:r>
              <a:rPr lang="cs-CZ" sz="1800" b="true" dirty="false">
                <a:latin typeface="+mj-lt"/>
              </a:rPr>
              <a:t>Pro žádosti o podporu ve výzvě 03_25_105 Podpora sdílené péče </a:t>
            </a:r>
            <a:r>
              <a:rPr lang="cs-CZ" sz="1800" i="false" u="none" strike="noStrike" baseline="0" dirty="false">
                <a:solidFill>
                  <a:schemeClr val="accent1"/>
                </a:solidFill>
                <a:latin typeface="+mj-lt"/>
              </a:rPr>
              <a:t>je nastaven režim zjednodušeného vykazování výdajů.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V rámci zjednodušeného vykazování výdajů je </a:t>
            </a:r>
            <a:r>
              <a:rPr lang="cs-CZ" sz="1800" dirty="false">
                <a:solidFill>
                  <a:schemeClr val="accent1"/>
                </a:solidFill>
                <a:latin typeface="+mj-lt"/>
              </a:rPr>
              <a:t>umožněno</a:t>
            </a:r>
            <a:r>
              <a:rPr lang="cs-CZ" sz="1800" b="false" i="false" u="none" strike="noStrike" baseline="0" dirty="false">
                <a:solidFill>
                  <a:schemeClr val="accent1"/>
                </a:solidFill>
                <a:latin typeface="+mj-lt"/>
              </a:rPr>
              <a:t> financování pevnou sazbou, která se určí za použití procentního podílu. </a:t>
            </a:r>
            <a:r>
              <a:rPr lang="cs-CZ" sz="1800" b="true" dirty="false">
                <a:latin typeface="+mj-lt"/>
              </a:rPr>
              <a:t>Ve výzvě 03_25_105 </a:t>
            </a:r>
            <a:r>
              <a:rPr lang="cs-CZ" sz="1800" b="true" dirty="false">
                <a:solidFill>
                  <a:schemeClr val="accent1"/>
                </a:solidFill>
                <a:latin typeface="+mj-lt"/>
              </a:rPr>
              <a:t>budou veškeré </a:t>
            </a:r>
            <a:r>
              <a:rPr lang="cs-CZ" sz="1800" b="true" i="false" u="none" strike="noStrike" baseline="0" dirty="false">
                <a:solidFill>
                  <a:schemeClr val="accent1"/>
                </a:solidFill>
                <a:latin typeface="+mj-lt"/>
              </a:rPr>
              <a:t>náklady mimo osobních nákladů financované ze 40% paušální sazby.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U nákladů financovaných ze 40% paušální sazby se má za to, že tyto náklady vznikly a jsou způsobilé ve výši odvozené z podílu paušální sazby na přímých osobních nákladech projektu stanoveného v právním aktu o poskytnutí podpory. Datum vzniku nákladů financovaných ze 40% paušální sazby je navázáno na datum vzniku přímých osobních nákladů.</a:t>
            </a:r>
            <a:endParaRPr lang="cs-CZ" sz="1800" dirty="false">
              <a:solidFill>
                <a:schemeClr val="accent1"/>
              </a:solidFill>
              <a:effectLst/>
              <a:latin typeface="+mj-lt"/>
              <a:ea typeface="Calibri" panose="020F0502020204030204" pitchFamily="34" charset="0"/>
            </a:endParaRP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Podrobnější informace včetně výčtu a popisu </a:t>
            </a:r>
            <a:r>
              <a:rPr lang="cs-CZ" sz="1800" b="true" i="false" u="none" strike="noStrike" baseline="0" dirty="false">
                <a:solidFill>
                  <a:schemeClr val="accent1"/>
                </a:solidFill>
                <a:latin typeface="+mj-lt"/>
              </a:rPr>
              <a:t>kategorií způsobilých výdajů OPZ+ v režimu 40% paušální sazby</a:t>
            </a:r>
            <a:r>
              <a:rPr lang="cs-CZ" sz="1800" b="false" i="false" u="none" strike="noStrike" baseline="0" dirty="false">
                <a:solidFill>
                  <a:schemeClr val="accent1"/>
                </a:solidFill>
                <a:latin typeface="+mj-lt"/>
              </a:rPr>
              <a:t>  naleznete v příručce </a:t>
            </a:r>
            <a:r>
              <a:rPr lang="cs-CZ" sz="1800" i="true" dirty="false">
                <a:solidFill>
                  <a:schemeClr val="accent1"/>
                </a:solidFill>
                <a:effectLst/>
                <a:latin typeface="+mj-lt"/>
                <a:ea typeface="Calibri" panose="020F0502020204030204" pitchFamily="34" charset="0"/>
              </a:rPr>
              <a:t>Specifická část pravidel pro žadatele a příjemce v rámci OPZ+ pro projekty s přímými a nepřímými náklady a pro projekty financované s využitím paušálních sazeb. (</a:t>
            </a:r>
            <a:r>
              <a:rPr lang="it-IT" sz="1600" i="true" dirty="false">
                <a:solidFill>
                  <a:schemeClr val="accent1"/>
                </a:solidFill>
                <a:hlinkClick r:id="rId2">
                  <a:extLst>
                    <a:ext uri="{A12FA001-AC4F-418D-AE19-62706E023703}">
                      <ahyp:hlinkClr xmlns:ahyp="http://schemas.microsoft.com/office/drawing/2018/hyperlinkcolor" val="tx"/>
                    </a:ext>
                  </a:extLst>
                </a:hlinkClick>
              </a:rPr>
              <a:t>Pravidla pro žadatele a příjemce - www.esfcr.cz</a:t>
            </a:r>
            <a:r>
              <a:rPr lang="cs-CZ" sz="1800" i="true" dirty="false">
                <a:solidFill>
                  <a:schemeClr val="accent1"/>
                </a:solidFill>
                <a:effectLst/>
                <a:latin typeface="+mj-lt"/>
                <a:ea typeface="Calibri" panose="020F0502020204030204" pitchFamily="34" charset="0"/>
              </a:rPr>
              <a:t>)</a:t>
            </a:r>
            <a:endParaRPr lang="cs-CZ" sz="1800" b="false" i="tru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extLst>
              <p:ext uri="{D42A27DB-BD31-4B8C-83A1-F6EECF244321}">
                <p14:modId xmlns:p14="http://schemas.microsoft.com/office/powerpoint/2010/main" val="575816962"/>
              </p:ext>
            </p:extLst>
          </p:nvPr>
        </p:nvGraphicFramePr>
        <p:xfrm>
          <a:off x="107504" y="1556792"/>
          <a:ext cx="8871946" cy="3960440"/>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107504" y="1556792"/>
                        <a:ext cx="8871946" cy="3960440"/>
                      </a:xfrm>
                      <a:prstGeom prst="rect">
                        <a:avLst/>
                      </a:prstGeom>
                    </p:spPr>
                  </p:pic>
                </p:oleObj>
              </mc:Fallback>
            </mc:AlternateContent>
          </a:graphicData>
        </a:graphic>
      </p:graphicFrame>
      <p:cxnSp>
        <p:nvCxnSpPr>
          <p:cNvPr id="7" name="Přímá spojnice 6">
            <a:extLst>
              <a:ext uri="{FF2B5EF4-FFF2-40B4-BE49-F238E27FC236}">
                <a16:creationId xmlns:a16="http://schemas.microsoft.com/office/drawing/2014/main" id="{09F3E53A-9B10-B680-E6A4-8D3D0797640E}"/>
              </a:ext>
            </a:extLst>
          </p:cNvPr>
          <p:cNvCxnSpPr>
            <a:cxnSpLocks/>
          </p:cNvCxnSpPr>
          <p:nvPr/>
        </p:nvCxnSpPr>
        <p:spPr>
          <a:xfrm>
            <a:off x="210142" y="4545124"/>
            <a:ext cx="4289850" cy="684076"/>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9" name="Přímá spojnice 8">
            <a:extLst>
              <a:ext uri="{FF2B5EF4-FFF2-40B4-BE49-F238E27FC236}">
                <a16:creationId xmlns:a16="http://schemas.microsoft.com/office/drawing/2014/main" id="{04BE8015-26A0-8C3C-2C27-9EAC175ADE57}"/>
              </a:ext>
            </a:extLst>
          </p:cNvPr>
          <p:cNvCxnSpPr>
            <a:cxnSpLocks/>
          </p:cNvCxnSpPr>
          <p:nvPr/>
        </p:nvCxnSpPr>
        <p:spPr>
          <a:xfrm flipV="true">
            <a:off x="359024" y="4509120"/>
            <a:ext cx="4140968" cy="720080"/>
          </a:xfrm>
          <a:prstGeom prst="line">
            <a:avLst/>
          </a:prstGeom>
          <a:ln w="762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464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64C107EE-34E2-4A80-9ACC-4EB06069324C}"/>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6343390" y="4541637"/>
            <a:ext cx="2331965" cy="195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Zpracování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2952328"/>
          </a:xfrm>
        </p:spPr>
        <p:txBody>
          <a:bodyPr/>
          <a:lstStyle/>
          <a:p>
            <a:pPr algn="just">
              <a:lnSpc>
                <a:spcPct val="100000"/>
              </a:lnSpc>
            </a:pPr>
            <a:r>
              <a:rPr lang="cs-CZ" sz="1500" b="false" i="false" u="none" strike="noStrike" baseline="0" dirty="false">
                <a:solidFill>
                  <a:schemeClr val="accent1"/>
                </a:solidFill>
                <a:latin typeface="Arial" panose="020B0604020202020204" pitchFamily="34" charset="0"/>
              </a:rPr>
              <a:t>Žádost o podporu z OPZ+ se zpracovává v elektronickém formuláři v IS KP21+. Elektronický formulář se neinstaluje jako aplikace do vlastního počítače, ale prostřednictvím internetového formuláře se data ukládají na vzdálený server. </a:t>
            </a:r>
            <a:r>
              <a:rPr lang="cs-CZ" sz="1500" dirty="false">
                <a:solidFill>
                  <a:schemeClr val="accent1"/>
                </a:solidFill>
                <a:latin typeface="Arial" panose="020B0604020202020204" pitchFamily="34" charset="0"/>
              </a:rPr>
              <a:t>Pro práci v IS KP21+ lze využít Obecné pokyny k ovládání IS KP21+ a ke komunikaci s technickou podporou OPZ+ </a:t>
            </a:r>
            <a:r>
              <a:rPr lang="cs-CZ" sz="1500" i="true" dirty="false">
                <a:solidFill>
                  <a:schemeClr val="accent1"/>
                </a:solidFill>
                <a:latin typeface="Arial" panose="020B0604020202020204" pitchFamily="34" charset="0"/>
              </a:rPr>
              <a:t>(</a:t>
            </a:r>
            <a:r>
              <a:rPr lang="cs-CZ" sz="1500" i="true" dirty="false">
                <a:solidFill>
                  <a:schemeClr val="accent1"/>
                </a:solidFill>
                <a:hlinkClick r:id="rId4">
                  <a:extLst>
                    <a:ext uri="{A12FA001-AC4F-418D-AE19-62706E023703}">
                      <ahyp:hlinkClr xmlns:ahyp="http://schemas.microsoft.com/office/drawing/2018/hyperlinkcolor" val="tx"/>
                    </a:ext>
                  </a:extLst>
                </a:hlinkClick>
              </a:rPr>
              <a:t>Formuláře a pokyny potřebné v rámci přípravy žádosti o podporu - www.esfcr.cz</a:t>
            </a:r>
            <a:r>
              <a:rPr lang="cs-CZ" sz="1500" i="true" dirty="false">
                <a:solidFill>
                  <a:schemeClr val="accent1"/>
                </a:solidFill>
                <a:latin typeface="Arial" panose="020B0604020202020204" pitchFamily="34" charset="0"/>
              </a:rPr>
              <a:t>)</a:t>
            </a:r>
            <a:endParaRPr lang="cs-CZ" sz="1500" b="false" i="true" u="none" strike="noStrike" baseline="0" dirty="false">
              <a:solidFill>
                <a:schemeClr val="accent1"/>
              </a:solidFill>
              <a:latin typeface="Arial" panose="020B0604020202020204" pitchFamily="34" charset="0"/>
            </a:endParaRPr>
          </a:p>
          <a:p>
            <a:pPr algn="just">
              <a:lnSpc>
                <a:spcPct val="100000"/>
              </a:lnSpc>
            </a:pPr>
            <a:r>
              <a:rPr lang="cs-CZ" sz="1500" b="false" i="false" u="none" strike="noStrike" baseline="0" dirty="false">
                <a:solidFill>
                  <a:schemeClr val="accent1"/>
                </a:solidFill>
                <a:latin typeface="Arial" panose="020B0604020202020204" pitchFamily="34" charset="0"/>
              </a:rPr>
              <a:t>Přístup do elektronických formulářů žádostí pro všechny programy v ČR naleznete na adrese </a:t>
            </a:r>
            <a:r>
              <a:rPr lang="cs-CZ" sz="1500" dirty="false">
                <a:solidFill>
                  <a:schemeClr val="accent1"/>
                </a:solidFill>
                <a:hlinkClick r:id="rId5">
                  <a:extLst>
                    <a:ext uri="{A12FA001-AC4F-418D-AE19-62706E023703}">
                      <ahyp:hlinkClr xmlns:ahyp="http://schemas.microsoft.com/office/drawing/2018/hyperlinkcolor" val="tx"/>
                    </a:ext>
                  </a:extLst>
                </a:hlinkClick>
              </a:rPr>
              <a:t>ISKP21+ (mssf.cz)</a:t>
            </a:r>
            <a:r>
              <a:rPr lang="cs-CZ" sz="1500" b="true" i="false" u="none" strike="noStrike" baseline="0" dirty="false">
                <a:solidFill>
                  <a:schemeClr val="accent1"/>
                </a:solidFill>
                <a:latin typeface="Arial" panose="020B0604020202020204" pitchFamily="34" charset="0"/>
              </a:rPr>
              <a:t>. </a:t>
            </a:r>
          </a:p>
          <a:p>
            <a:pPr algn="just">
              <a:lnSpc>
                <a:spcPct val="100000"/>
              </a:lnSpc>
            </a:pPr>
            <a:r>
              <a:rPr lang="cs-CZ" sz="1500" i="false" u="none" strike="noStrike" baseline="0" dirty="false">
                <a:solidFill>
                  <a:schemeClr val="accent1"/>
                </a:solidFill>
                <a:latin typeface="Arial" panose="020B0604020202020204" pitchFamily="34" charset="0"/>
              </a:rPr>
              <a:t>Pomoci se zpracováním žádosti o podporu může příručka </a:t>
            </a:r>
            <a:r>
              <a:rPr lang="cs-CZ" sz="1500" b="true" dirty="false">
                <a:solidFill>
                  <a:schemeClr val="accent1"/>
                </a:solidFill>
                <a:latin typeface="Arial" panose="020B0604020202020204" pitchFamily="34" charset="0"/>
              </a:rPr>
              <a:t>Pokyny k vyplnění žádosti o podporu v IS KP21+ pro projekty s přímými a nepřímými náklady a pro projekty s paušálními sazbami  </a:t>
            </a:r>
            <a:r>
              <a:rPr lang="cs-CZ" sz="1500" i="false" u="none" strike="noStrike" baseline="0" dirty="false">
                <a:solidFill>
                  <a:schemeClr val="accent1"/>
                </a:solidFill>
                <a:latin typeface="Arial" panose="020B0604020202020204" pitchFamily="34" charset="0"/>
              </a:rPr>
              <a:t>dostupná na webové stránce: </a:t>
            </a:r>
            <a:r>
              <a:rPr lang="cs-CZ" sz="1400" i="true" u="none" strike="noStrike" baseline="0" dirty="false">
                <a:solidFill>
                  <a:schemeClr val="accent1"/>
                </a:solidFill>
                <a:latin typeface="Arial" panose="020B0604020202020204" pitchFamily="34" charset="0"/>
                <a:hlinkClick r:id="rId6">
                  <a:extLst>
                    <a:ext uri="{A12FA001-AC4F-418D-AE19-62706E023703}">
                      <ahyp:hlinkClr xmlns:ahyp="http://schemas.microsoft.com/office/drawing/2018/hyperlinkcolor" val="tx"/>
                    </a:ext>
                  </a:extLst>
                </a:hlinkClick>
              </a:rPr>
              <a:t>www.esfcr.cz/formulare-a-pokyny-potrebne-v-ramci-pripravy-zadosti-o-podporu-opz-plus/-/dokument/18398069</a:t>
            </a:r>
            <a:r>
              <a:rPr lang="cs-CZ" sz="1400" i="true" u="none" strike="noStrike" baseline="0" dirty="false">
                <a:solidFill>
                  <a:schemeClr val="accent1"/>
                </a:solidFill>
                <a:latin typeface="Arial" panose="020B0604020202020204" pitchFamily="34" charset="0"/>
              </a:rPr>
              <a:t>  </a:t>
            </a:r>
          </a:p>
          <a:p>
            <a:pPr marL="0" indent="0">
              <a:lnSpc>
                <a:spcPct val="110000"/>
              </a:lnSpc>
              <a:spcAft>
                <a:spcPts val="1200"/>
              </a:spcAft>
              <a:buNone/>
            </a:pPr>
            <a:br>
              <a:rPr lang="cs-CZ" sz="1800" i="false" u="none" strike="noStrike" baseline="0" dirty="false">
                <a:solidFill>
                  <a:schemeClr val="accent1"/>
                </a:solidFill>
                <a:latin typeface="Arial" panose="020B0604020202020204" pitchFamily="34" charset="0"/>
              </a:rPr>
            </a:br>
            <a:endParaRPr lang="cs-CZ" sz="1800" i="false" u="none" strike="noStrike" baseline="0" dirty="false">
              <a:solidFill>
                <a:schemeClr val="accent1"/>
              </a:solidFill>
              <a:latin typeface="Wingdings 2" panose="05020102010507070707" pitchFamily="18" charset="2"/>
            </a:endParaRPr>
          </a:p>
          <a:p>
            <a:endParaRPr lang="cs-CZ" sz="18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
        <p:nvSpPr>
          <p:cNvPr id="7" name="TextovéPole 6">
            <a:extLst>
              <a:ext uri="{FF2B5EF4-FFF2-40B4-BE49-F238E27FC236}">
                <a16:creationId xmlns:a16="http://schemas.microsoft.com/office/drawing/2014/main" id="{73EEB809-5DD9-39BB-C3CC-C3891A5AD316}"/>
              </a:ext>
            </a:extLst>
          </p:cNvPr>
          <p:cNvSpPr txBox="true"/>
          <p:nvPr/>
        </p:nvSpPr>
        <p:spPr>
          <a:xfrm>
            <a:off x="360000" y="4578584"/>
            <a:ext cx="5688632" cy="1938992"/>
          </a:xfrm>
          <a:prstGeom prst="rect">
            <a:avLst/>
          </a:prstGeom>
          <a:noFill/>
        </p:spPr>
        <p:txBody>
          <a:bodyPr wrap="square" rtlCol="false">
            <a:spAutoFit/>
          </a:bodyPr>
          <a:lstStyle/>
          <a:p>
            <a:pPr algn="just"/>
            <a:r>
              <a:rPr lang="cs-CZ" sz="1500" dirty="false">
                <a:solidFill>
                  <a:schemeClr val="accent1"/>
                </a:solidFill>
                <a:latin typeface="Arial" panose="020B0604020202020204" pitchFamily="34" charset="0"/>
              </a:rPr>
              <a:t>Ministerstvo</a:t>
            </a:r>
            <a:r>
              <a:rPr lang="cs-CZ" sz="1500" dirty="false">
                <a:solidFill>
                  <a:schemeClr val="accent1"/>
                </a:solidFill>
              </a:rPr>
              <a:t> </a:t>
            </a:r>
            <a:r>
              <a:rPr lang="cs-CZ" sz="1500" dirty="false">
                <a:solidFill>
                  <a:schemeClr val="accent1"/>
                </a:solidFill>
                <a:latin typeface="Arial" panose="020B0604020202020204" pitchFamily="34" charset="0"/>
              </a:rPr>
              <a:t>pro místní rozvoj průběžně připravuje a zveřejňuje </a:t>
            </a:r>
            <a:r>
              <a:rPr lang="cs-CZ" sz="1500" b="true" dirty="false">
                <a:solidFill>
                  <a:schemeClr val="accent1"/>
                </a:solidFill>
                <a:latin typeface="Arial" panose="020B0604020202020204" pitchFamily="34" charset="0"/>
              </a:rPr>
              <a:t>vzdělávací videa </a:t>
            </a:r>
            <a:r>
              <a:rPr lang="cs-CZ" sz="1500" dirty="false">
                <a:solidFill>
                  <a:schemeClr val="accent1"/>
                </a:solidFill>
                <a:latin typeface="Arial" panose="020B0604020202020204" pitchFamily="34" charset="0"/>
              </a:rPr>
              <a:t>(např. na téma práce s plnými mocemi, přípravy žádosti o podporu, žádosti o platbu…)</a:t>
            </a:r>
            <a:r>
              <a:rPr lang="cs-CZ" sz="1500" b="true" dirty="false">
                <a:solidFill>
                  <a:schemeClr val="accent1"/>
                </a:solidFill>
                <a:latin typeface="Arial" panose="020B0604020202020204" pitchFamily="34" charset="0"/>
              </a:rPr>
              <a:t>, která jsou dostupná na </a:t>
            </a:r>
            <a:r>
              <a:rPr lang="cs-CZ" sz="1500" b="true" i="true" dirty="false">
                <a:solidFill>
                  <a:schemeClr val="accent1"/>
                </a:solidFill>
                <a:hlinkClick r:id="rId7">
                  <a:extLst>
                    <a:ext uri="{A12FA001-AC4F-418D-AE19-62706E023703}">
                      <ahyp:hlinkClr xmlns:ahyp="http://schemas.microsoft.com/office/drawing/2018/hyperlinkcolor" val="tx"/>
                    </a:ext>
                  </a:extLst>
                </a:hlinkClick>
              </a:rPr>
              <a:t>ISKP21+ (mssf.cz)</a:t>
            </a:r>
            <a:r>
              <a:rPr lang="cs-CZ" sz="1500" b="true" i="true" dirty="false">
                <a:solidFill>
                  <a:schemeClr val="accent1"/>
                </a:solidFill>
                <a:latin typeface="Arial" panose="020B0604020202020204" pitchFamily="34" charset="0"/>
              </a:rPr>
              <a:t> </a:t>
            </a:r>
            <a:r>
              <a:rPr lang="cs-CZ" sz="1500" b="true" dirty="false">
                <a:solidFill>
                  <a:schemeClr val="accent1"/>
                </a:solidFill>
                <a:latin typeface="Arial" panose="020B0604020202020204" pitchFamily="34" charset="0"/>
              </a:rPr>
              <a:t>pod FAQ 007. </a:t>
            </a:r>
            <a:r>
              <a:rPr lang="cs-CZ" sz="1500" dirty="false">
                <a:solidFill>
                  <a:schemeClr val="accent1"/>
                </a:solidFill>
                <a:latin typeface="Arial" panose="020B0604020202020204" pitchFamily="34" charset="0"/>
              </a:rPr>
              <a:t>Videa jsou obecného charakteru, nezohledňují specifika jednotlivých programů. Konkrétně </a:t>
            </a:r>
            <a:r>
              <a:rPr lang="cs-CZ" sz="1500" b="true" dirty="false">
                <a:solidFill>
                  <a:schemeClr val="accent1"/>
                </a:solidFill>
                <a:latin typeface="Arial" panose="020B0604020202020204" pitchFamily="34" charset="0"/>
              </a:rPr>
              <a:t>video na téma přípravy žádosti o podporu je dostupné zde </a:t>
            </a:r>
            <a:r>
              <a:rPr lang="pl-PL" sz="1500" b="true" i="true" dirty="false">
                <a:hlinkClick r:id="rId8"/>
              </a:rPr>
              <a:t>MS21+_Žádost o podporu (youtube.com)</a:t>
            </a:r>
            <a:r>
              <a:rPr lang="pl-PL" sz="1500" b="true" i="true" dirty="false"/>
              <a:t>.</a:t>
            </a:r>
            <a:endParaRPr lang="cs-CZ" sz="1500" b="true" i="true" dirty="false">
              <a:solidFill>
                <a:schemeClr val="accent1"/>
              </a:solidFill>
              <a:latin typeface="Arial" panose="020B0604020202020204" pitchFamily="34" charset="0"/>
            </a:endParaRPr>
          </a:p>
        </p:txBody>
      </p:sp>
    </p:spTree>
    <p:extLst>
      <p:ext uri="{BB962C8B-B14F-4D97-AF65-F5344CB8AC3E}">
        <p14:creationId xmlns:p14="http://schemas.microsoft.com/office/powerpoint/2010/main" val="45461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Předložení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41643"/>
            <a:ext cx="8568488" cy="1661942"/>
          </a:xfrm>
        </p:spPr>
        <p:txBody>
          <a:bodyPr/>
          <a:lstStyle/>
          <a:p>
            <a:pPr algn="just">
              <a:lnSpc>
                <a:spcPct val="100000"/>
              </a:lnSpc>
              <a:spcAft>
                <a:spcPts val="800"/>
              </a:spcAft>
            </a:pPr>
            <a:r>
              <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K vyplňování žádosti o podporu přistupujte s vědomím, že v průběhu procesu hodnocení a výběru projektů se bude vycházet výhradně z informací, které žádost obsahuje. Všechny její části proto vyplňujte konkrétně a srozumitelně. Dbejte, aby všechny části žádosti byly před podáním žádosti spolu v souladu.</a:t>
            </a:r>
          </a:p>
        </p:txBody>
      </p:sp>
      <p:pic>
        <p:nvPicPr>
          <p:cNvPr id="7" name="Obrázek 6">
            <a:extLst>
              <a:ext uri="{FF2B5EF4-FFF2-40B4-BE49-F238E27FC236}">
                <a16:creationId xmlns:a16="http://schemas.microsoft.com/office/drawing/2014/main" id="{C9035AA9-A122-411E-A047-ABC220087B59}"/>
              </a:ext>
            </a:extLst>
          </p:cNvPr>
          <p:cNvPicPr>
            <a:picLocks noChangeAspect="true"/>
          </p:cNvPicPr>
          <p:nvPr/>
        </p:nvPicPr>
        <p:blipFill>
          <a:blip r:embed="rId2"/>
          <a:stretch>
            <a:fillRect/>
          </a:stretch>
        </p:blipFill>
        <p:spPr>
          <a:xfrm>
            <a:off x="808961" y="2827535"/>
            <a:ext cx="7357579" cy="1621703"/>
          </a:xfrm>
          <a:prstGeom prst="rect">
            <a:avLst/>
          </a:prstGeo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sp>
        <p:nvSpPr>
          <p:cNvPr id="8" name="TextovéPole 7">
            <a:extLst>
              <a:ext uri="{FF2B5EF4-FFF2-40B4-BE49-F238E27FC236}">
                <a16:creationId xmlns:a16="http://schemas.microsoft.com/office/drawing/2014/main" id="{9B0B6DED-C1C5-4D8B-B941-92CAAD68B0BD}"/>
              </a:ext>
            </a:extLst>
          </p:cNvPr>
          <p:cNvSpPr txBox="true"/>
          <p:nvPr/>
        </p:nvSpPr>
        <p:spPr>
          <a:xfrm>
            <a:off x="4365781" y="2933387"/>
            <a:ext cx="2647392" cy="338554"/>
          </a:xfrm>
          <a:prstGeom prst="rect">
            <a:avLst/>
          </a:prstGeom>
          <a:noFill/>
        </p:spPr>
        <p:txBody>
          <a:bodyPr wrap="square" rtlCol="false">
            <a:spAutoFit/>
          </a:bodyPr>
          <a:lstStyle/>
          <a:p>
            <a:r>
              <a:rPr lang="cs-CZ" sz="1600" b="true" i="false" u="none" strike="noStrike" baseline="0" dirty="false">
                <a:solidFill>
                  <a:srgbClr val="002060"/>
                </a:solidFill>
                <a:latin typeface="Arial" panose="020B0604020202020204" pitchFamily="34" charset="0"/>
              </a:rPr>
              <a:t>https://iskp21.mssf.cz </a:t>
            </a:r>
          </a:p>
        </p:txBody>
      </p:sp>
      <p:sp>
        <p:nvSpPr>
          <p:cNvPr id="9" name="Zástupný obsah 2">
            <a:extLst>
              <a:ext uri="{FF2B5EF4-FFF2-40B4-BE49-F238E27FC236}">
                <a16:creationId xmlns:a16="http://schemas.microsoft.com/office/drawing/2014/main" id="{AD72F3EE-08DB-4520-BE3D-B58A06203FA6}"/>
              </a:ext>
            </a:extLst>
          </p:cNvPr>
          <p:cNvSpPr txBox="true">
            <a:spLocks/>
          </p:cNvSpPr>
          <p:nvPr/>
        </p:nvSpPr>
        <p:spPr>
          <a:xfrm>
            <a:off x="179512" y="2380308"/>
            <a:ext cx="8604488" cy="4101825"/>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Žádost o podporu se podává pouze elektronicky a pouze prostřednictvím IS KP21+. Žádné jiné způsoby podání nelze akceptovat.</a:t>
            </a: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1800"/>
              </a:spcBef>
            </a:pPr>
            <a:r>
              <a:rPr lang="cs-CZ" sz="16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Podpis musí být k žádosti o dotaci připojen přímo v systému IS KP21+, proto musí být statutární zástupce/osoba oprávněná k podpisu žádosti </a:t>
            </a: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registrovaným uživatelem této </a:t>
            </a:r>
            <a:r>
              <a:rPr lang="cs-CZ" sz="1600" b="true">
                <a:solidFill>
                  <a:schemeClr val="accent1"/>
                </a:solidFill>
                <a:latin typeface="Arial" panose="020B0604020202020204" pitchFamily="34" charset="0"/>
                <a:ea typeface="Calibri" panose="020F0502020204030204" pitchFamily="34" charset="0"/>
                <a:cs typeface="Times New Roman" panose="02020603050405020304" pitchFamily="18" charset="0"/>
              </a:rPr>
              <a:t>aplikace IS KP21+ </a:t>
            </a: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 musí disponovat kvalifikovaným elektronickým podpisem</a:t>
            </a:r>
            <a:r>
              <a:rPr lang="cs-CZ" sz="16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t>
            </a:r>
            <a:r>
              <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 </a:t>
            </a:r>
          </a:p>
          <a:p>
            <a:pPr algn="just">
              <a:lnSpc>
                <a:spcPct val="100000"/>
              </a:lnSpc>
            </a:pPr>
            <a:r>
              <a:rPr lang="cs-CZ" sz="16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Po finalizaci a podepsání žádosti signatářem je nutné žádost podat stiskem příslušného tlačítka! V opačném případě nebude žádost o podporu odeslána do systému vyhlašovatele výzvy!</a:t>
            </a:r>
          </a:p>
        </p:txBody>
      </p:sp>
      <p:pic>
        <p:nvPicPr>
          <p:cNvPr id="6" name="Obrázek 5">
            <a:extLst>
              <a:ext uri="{FF2B5EF4-FFF2-40B4-BE49-F238E27FC236}">
                <a16:creationId xmlns:a16="http://schemas.microsoft.com/office/drawing/2014/main" id="{DACE894A-5533-23C4-12CF-4636F31079F1}"/>
              </a:ext>
            </a:extLst>
          </p:cNvPr>
          <p:cNvPicPr>
            <a:picLocks noChangeAspect="true"/>
          </p:cNvPicPr>
          <p:nvPr/>
        </p:nvPicPr>
        <p:blipFill rotWithShape="true">
          <a:blip r:embed="rId3"/>
          <a:srcRect t="271" b="84762"/>
          <a:stretch/>
        </p:blipFill>
        <p:spPr>
          <a:xfrm>
            <a:off x="621805" y="6159029"/>
            <a:ext cx="7731889" cy="570838"/>
          </a:xfrm>
          <a:prstGeom prst="rect">
            <a:avLst/>
          </a:prstGeom>
        </p:spPr>
      </p:pic>
      <p:sp>
        <p:nvSpPr>
          <p:cNvPr id="10" name="Obdélník: se zakulacenými rohy 9">
            <a:extLst>
              <a:ext uri="{FF2B5EF4-FFF2-40B4-BE49-F238E27FC236}">
                <a16:creationId xmlns:a16="http://schemas.microsoft.com/office/drawing/2014/main" id="{60CB19E2-1991-C932-AEF3-07066393DC87}"/>
              </a:ext>
            </a:extLst>
          </p:cNvPr>
          <p:cNvSpPr/>
          <p:nvPr/>
        </p:nvSpPr>
        <p:spPr>
          <a:xfrm>
            <a:off x="5689477" y="6381328"/>
            <a:ext cx="682723" cy="31467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184115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F28B465-842C-4BF0-AAFF-D65D1B541C88}"/>
              </a:ext>
            </a:extLst>
          </p:cNvPr>
          <p:cNvPicPr>
            <a:picLocks noChangeAspect="true"/>
          </p:cNvPicPr>
          <p:nvPr/>
        </p:nvPicPr>
        <p:blipFill rotWithShape="true">
          <a:blip r:embed="rId2"/>
          <a:srcRect l="13044" t="-1" r="13042" b="6055"/>
          <a:stretch/>
        </p:blipFill>
        <p:spPr>
          <a:xfrm>
            <a:off x="7875128" y="4149080"/>
            <a:ext cx="1008112" cy="92012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Podpisy a plné moci</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60760" y="1282741"/>
            <a:ext cx="8622480" cy="5589240"/>
          </a:xfrm>
        </p:spPr>
        <p:txBody>
          <a:bodyPr/>
          <a:lstStyle/>
          <a:p>
            <a:pPr marL="0" indent="0" algn="just">
              <a:lnSpc>
                <a:spcPct val="100000"/>
              </a:lnSpc>
              <a:spcBef>
                <a:spcPts val="300"/>
              </a:spcBef>
              <a:buNone/>
            </a:pPr>
            <a:r>
              <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Před podáním je nutné žádost opatřit podpisem statutárního zástupce žadatele, případně odpovědnou osobou, kterou k takovému úkonu statutární zástupce zmocnil; v tomto případě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je nutné založit (resp. poskytnout k dispozici) v IS KP21+ dokument zakládající toto oprávnění, tzv. </a:t>
            </a: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plnou moc</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468000" lvl="1" algn="just">
              <a:lnSpc>
                <a:spcPct val="100000"/>
              </a:lnSpc>
              <a:spcAft>
                <a:spcPts val="600"/>
              </a:spcAft>
              <a:buSzPct val="100000"/>
              <a:buFont typeface="Wingdings" panose="05000000000000000000" pitchFamily="2" charset="2"/>
              <a:buChar char="l"/>
            </a:pP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(zmocnitel je registrovaný v IS KP21+) – zmocnitel podepíše plnou moc přímo v aplikaci IS KP21+ a zmocněnec tamtéž svým elektronickým podpisem potvrdí její přijetí. Podpisy se připojují k souboru, který je třeba vložit do IS KP21+ na záznamu plné moci;</a:t>
            </a:r>
            <a:endParaRPr lang="cs-CZ" sz="1600" dirty="false">
              <a:solidFill>
                <a:schemeClr val="accent1"/>
              </a:solidFill>
              <a:latin typeface="Arial" panose="020B0604020202020204" pitchFamily="34" charset="0"/>
              <a:ea typeface="Arial" panose="020B0604020202020204" pitchFamily="34" charset="0"/>
              <a:cs typeface="Times New Roman" panose="02020603050405020304" pitchFamily="18" charset="0"/>
            </a:endParaRPr>
          </a:p>
          <a:p>
            <a:pPr marL="468000" lvl="1" algn="just">
              <a:lnSpc>
                <a:spcPct val="100000"/>
              </a:lnSpc>
              <a:spcAft>
                <a:spcPts val="600"/>
              </a:spcAft>
              <a:buSzPct val="100000"/>
              <a:buFont typeface="Wingdings" panose="05000000000000000000" pitchFamily="2" charset="2"/>
              <a:buChar char="l"/>
            </a:pP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úředně/notářsky ověřená </a:t>
            </a:r>
            <a:r>
              <a:rPr lang="cs-CZ" sz="1600" b="true" dirty="false">
                <a:solidFill>
                  <a:schemeClr val="accent1"/>
                </a:solidFill>
                <a:latin typeface="Arial" panose="020B0604020202020204" pitchFamily="34" charset="0"/>
                <a:ea typeface="Arial" panose="020B0604020202020204" pitchFamily="34" charset="0"/>
                <a:cs typeface="Times New Roman" panose="02020603050405020304" pitchFamily="18" charset="0"/>
              </a:rPr>
              <a:t>listinná</a:t>
            </a:r>
            <a:r>
              <a:rPr lang="cs-CZ" sz="1600" b="true"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plná moc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(zmocnitel není registrovaný v IS KP21+) – naskenovanou listinnou plnou moc s úředně ověřeným podpisem zmocnitele (lze nahradit kvalifikovaným el. podpisem) vloží žadatel do IS KP21+. Připojením elektronického podpisu k vloženému dokumentu zmocněnec potvrdí správnost a přijetí této plné moci. </a:t>
            </a:r>
          </a:p>
          <a:p>
            <a:pPr lvl="2">
              <a:lnSpc>
                <a:spcPct val="100000"/>
              </a:lnSpc>
              <a:spcBef>
                <a:spcPts val="0"/>
              </a:spcBef>
              <a:spcAft>
                <a:spcPts val="0"/>
              </a:spcAft>
              <a:buSzPct val="100000"/>
              <a:buFont typeface="Courier New" panose="02070309020205020404" pitchFamily="49" charset="0"/>
              <a:buChar char="o"/>
            </a:pP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Žadatel musí originál papírové plné moci archivovat a na vyžádání</a:t>
            </a:r>
          </a:p>
          <a:p>
            <a:pPr marL="666000" lvl="2" indent="0">
              <a:lnSpc>
                <a:spcPct val="100000"/>
              </a:lnSpc>
              <a:spcBef>
                <a:spcPts val="0"/>
              </a:spcBef>
              <a:spcAft>
                <a:spcPts val="600"/>
              </a:spcAft>
              <a:buSzPct val="100000"/>
              <a:buNone/>
            </a:pPr>
            <a:r>
              <a:rPr lang="cs-CZ" sz="1600" dirty="false">
                <a:solidFill>
                  <a:schemeClr val="accent1"/>
                </a:solidFill>
                <a:latin typeface="Arial" panose="020B0604020202020204" pitchFamily="34" charset="0"/>
                <a:ea typeface="Arial" panose="020B0604020202020204" pitchFamily="34" charset="0"/>
                <a:cs typeface="Times New Roman" panose="02020603050405020304" pitchFamily="18" charset="0"/>
              </a:rPr>
              <a:t>    </a:t>
            </a: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 jej Řídicímu orgánu (ŘO) poskytnout. </a:t>
            </a:r>
          </a:p>
          <a:p>
            <a:pPr lvl="2" algn="just">
              <a:lnSpc>
                <a:spcPct val="100000"/>
              </a:lnSpc>
              <a:spcAft>
                <a:spcPts val="600"/>
              </a:spcAft>
              <a:buSzPct val="100000"/>
              <a:buFont typeface="Courier New" panose="02070309020205020404" pitchFamily="49" charset="0"/>
              <a:buChar char="o"/>
            </a:pPr>
            <a:r>
              <a:rPr lang="cs-CZ" sz="1600" dirty="false">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cs-CZ" sz="1800" i="false" u="none" strike="noStrike" baseline="0" dirty="false">
              <a:solidFill>
                <a:schemeClr val="accent1"/>
              </a:solidFill>
              <a:latin typeface="Wingdings 2" panose="05020102010507070707" pitchFamily="18" charset="2"/>
            </a:endParaRPr>
          </a:p>
          <a:p>
            <a:endParaRPr lang="cs-CZ" sz="18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230760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true"/>
          </p:cNvPicPr>
          <p:nvPr/>
        </p:nvPicPr>
        <p:blipFill>
          <a:blip r:embed="rId2"/>
          <a:stretch>
            <a:fillRect/>
          </a:stretch>
        </p:blipFill>
        <p:spPr>
          <a:xfrm>
            <a:off x="4860032" y="3429000"/>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20032" y="1916832"/>
            <a:ext cx="8280000" cy="2204864"/>
          </a:xfrm>
        </p:spPr>
        <p:txBody>
          <a:bodyPr/>
          <a:lstStyle/>
          <a:p>
            <a:pPr marL="0" indent="0" algn="just">
              <a:lnSpc>
                <a:spcPct val="110000"/>
              </a:lnSpc>
              <a:spcAft>
                <a:spcPts val="800"/>
              </a:spcAft>
              <a:buNone/>
            </a:pPr>
            <a:r>
              <a:rPr lang="cs-CZ" sz="2000" b="true" dirty="false">
                <a:solidFill>
                  <a:schemeClr val="accent1"/>
                </a:solidFill>
                <a:latin typeface="Arial" panose="020B0604020202020204" pitchFamily="34" charset="0"/>
              </a:rPr>
              <a:t>Proces hodnocení a výběru projektů </a:t>
            </a:r>
            <a:r>
              <a:rPr lang="cs-CZ" sz="2000" b="true" dirty="false">
                <a:latin typeface="Arial" panose="020B0604020202020204" pitchFamily="34" charset="0"/>
              </a:rPr>
              <a:t>ve výzvě č. 105 obsahuje </a:t>
            </a:r>
            <a:r>
              <a:rPr lang="cs-CZ" sz="2000" b="true" dirty="false">
                <a:solidFill>
                  <a:schemeClr val="accent1"/>
                </a:solidFill>
                <a:latin typeface="Arial" panose="020B0604020202020204" pitchFamily="34" charset="0"/>
              </a:rPr>
              <a:t>tyto fáze:</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Hodnocení přijatelnosti a formálních náležitostí</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Věcné hodnocení</a:t>
            </a:r>
          </a:p>
          <a:p>
            <a:pPr marL="176213" indent="0" algn="just">
              <a:lnSpc>
                <a:spcPct val="110000"/>
              </a:lnSpc>
              <a:spcAft>
                <a:spcPts val="800"/>
              </a:spcAft>
              <a:buNone/>
            </a:pPr>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307772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Hodnocení přijatelnosti a formálních náležitostí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Cílem hodnocení přijatelnosti a formálních náležitostí je zejména posouzení základních věcných požadavků kladených na projekt v příslušné výzvě. Oba bloky tohoto hodnocení probíhají současně jako první fáze hodnocení projektů. </a:t>
            </a:r>
          </a:p>
          <a:p>
            <a:pPr algn="just">
              <a:lnSpc>
                <a:spcPct val="110000"/>
              </a:lnSpc>
            </a:pPr>
            <a:r>
              <a:rPr lang="cs-CZ" sz="1800" b="false" i="false" u="none" strike="noStrike" baseline="0" dirty="false">
                <a:solidFill>
                  <a:schemeClr val="accent1"/>
                </a:solidFill>
                <a:latin typeface="Arial" panose="020B0604020202020204" pitchFamily="34" charset="0"/>
              </a:rPr>
              <a:t>Náprava nedostatků identifikovaných v hodnocení přijatelnosti není možná. </a:t>
            </a:r>
          </a:p>
          <a:p>
            <a:pPr algn="just">
              <a:lnSpc>
                <a:spcPct val="110000"/>
              </a:lnSpc>
            </a:pPr>
            <a:r>
              <a:rPr lang="cs-CZ" sz="1800" b="false" i="false" u="none" strike="noStrike" baseline="0" dirty="false">
                <a:solidFill>
                  <a:schemeClr val="accent1"/>
                </a:solidFill>
                <a:latin typeface="Arial" panose="020B0604020202020204" pitchFamily="34" charset="0"/>
              </a:rPr>
              <a:t>Žadatelé, jejichž žádost vyhoví v kritériích v bloku hodnocení přijatelnosti,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ale neuspěje v hodnocení formálních náležitostí, jsou prostřednictvím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IS KP21+ vyzváni k nápravě.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Součástí výzvy k nápravě je identifikace nedostatku, doporučení, jak nedostatek napravit, a také lhůta, do kdy je třeba opravu provést (zpravidla 5 pracovních dnů).</a:t>
            </a:r>
          </a:p>
          <a:p>
            <a:pPr marL="982663" lvl="1" indent="-265113" algn="just">
              <a:lnSpc>
                <a:spcPct val="110000"/>
              </a:lnSpc>
            </a:pPr>
            <a:r>
              <a:rPr lang="cs-CZ" sz="1600" dirty="false">
                <a:solidFill>
                  <a:schemeClr val="accent1"/>
                </a:solidFill>
                <a:latin typeface="Arial" panose="020B0604020202020204" pitchFamily="34" charset="0"/>
              </a:rPr>
              <a:t>Ve výzvě č. 105</a:t>
            </a:r>
            <a:r>
              <a:rPr lang="cs-CZ" sz="1600" b="false" i="false" u="none" strike="noStrike" baseline="0" dirty="false">
                <a:solidFill>
                  <a:schemeClr val="accent1"/>
                </a:solidFill>
                <a:latin typeface="Arial" panose="020B0604020202020204" pitchFamily="34" charset="0"/>
              </a:rPr>
              <a:t> má žadatel možnost opravovat formální nedostatky žádosti pouze jednou.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Nedostatky opravuje podáním vyžádané dokumentace prostřednictvím IS KP21+. </a:t>
            </a:r>
          </a:p>
          <a:p>
            <a:pPr marL="982663" lvl="1" indent="-265113" algn="just">
              <a:lnSpc>
                <a:spcPct val="110000"/>
              </a:lnSpc>
            </a:pPr>
            <a:r>
              <a:rPr lang="cs-CZ" sz="1600" b="false" i="false" u="none" strike="noStrike" baseline="0" dirty="false">
                <a:solidFill>
                  <a:schemeClr val="accent1"/>
                </a:solidFill>
                <a:latin typeface="Arial" panose="020B0604020202020204" pitchFamily="34" charset="0"/>
              </a:rPr>
              <a:t>Nedodá-li žadatel opravu ve stanovené lhůtě anebo v potřebné kvalitě, je žádost </a:t>
            </a:r>
            <a:br>
              <a:rPr lang="cs-CZ" sz="1600" b="false" i="false" u="none" strike="noStrike" baseline="0" dirty="false">
                <a:solidFill>
                  <a:schemeClr val="accent1"/>
                </a:solidFill>
                <a:latin typeface="Arial" panose="020B0604020202020204" pitchFamily="34" charset="0"/>
              </a:rPr>
            </a:br>
            <a:r>
              <a:rPr lang="cs-CZ" sz="1600" b="false" i="false" u="none" strike="noStrike" baseline="0" dirty="false">
                <a:solidFill>
                  <a:schemeClr val="accent1"/>
                </a:solidFill>
                <a:latin typeface="Arial" panose="020B0604020202020204" pitchFamily="34" charset="0"/>
              </a:rPr>
              <a:t>o podporu z dalšího hodnocení vyloučena a ztrácí možnost podporu z OPZ+ získat. </a:t>
            </a:r>
            <a:endParaRPr lang="cs-CZ" sz="1600" dirty="false">
              <a:solidFill>
                <a:schemeClr val="accent1"/>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671774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Hodnocení přijatelnosti a formálních náležitostí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Hodnocení přijatelnosti a formálních náležitostí musí být dokončeno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do 30 pracovních dnů </a:t>
            </a:r>
            <a:r>
              <a:rPr lang="pl-PL" sz="1800" dirty="false">
                <a:solidFill>
                  <a:schemeClr val="accent1"/>
                </a:solidFill>
              </a:rPr>
              <a:t>od předložení dané žádosti o podporu. </a:t>
            </a:r>
            <a:endParaRPr lang="cs-CZ" sz="1800" b="false" i="false" u="none" strike="noStrike" baseline="0" dirty="false">
              <a:solidFill>
                <a:schemeClr val="accent1"/>
              </a:solidFill>
              <a:latin typeface="Arial" panose="020B0604020202020204" pitchFamily="34" charset="0"/>
            </a:endParaRPr>
          </a:p>
          <a:p>
            <a:pPr algn="just">
              <a:lnSpc>
                <a:spcPct val="110000"/>
              </a:lnSpc>
            </a:pPr>
            <a:r>
              <a:rPr lang="cs-CZ" sz="1800" b="false" i="false" u="none" strike="noStrike" baseline="0" dirty="false">
                <a:solidFill>
                  <a:schemeClr val="accent1"/>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chemeClr val="accent1"/>
                </a:solidFill>
                <a:latin typeface="Arial" panose="020B0604020202020204" pitchFamily="34" charset="0"/>
              </a:rPr>
              <a:t>Finálními centrálními stavy se pro fázi hodnocení přijatelnosti a formálních náležitostí rozumí: </a:t>
            </a:r>
          </a:p>
          <a:p>
            <a:pPr marL="982663" lvl="1" indent="-354013">
              <a:lnSpc>
                <a:spcPct val="100000"/>
              </a:lnSpc>
            </a:pPr>
            <a:r>
              <a:rPr lang="cs-CZ" sz="1800" b="false" i="false" u="none" strike="noStrike" baseline="0" dirty="false">
                <a:solidFill>
                  <a:schemeClr val="accent1"/>
                </a:solidFill>
              </a:rPr>
              <a:t>Žádost o podporu splnila formální náležitosti a podmínky přijatelnosti </a:t>
            </a:r>
          </a:p>
          <a:p>
            <a:pPr marL="982663" lvl="1" indent="-354013">
              <a:lnSpc>
                <a:spcPct val="100000"/>
              </a:lnSpc>
            </a:pPr>
            <a:r>
              <a:rPr lang="cs-CZ" sz="1800" b="false" i="false" u="none" strike="noStrike" baseline="0" dirty="false">
                <a:solidFill>
                  <a:schemeClr val="accent1"/>
                </a:solidFill>
              </a:rPr>
              <a:t>Žádost o podporu nesplnila formální náležitosti nebo podmínky přijatelnosti </a:t>
            </a:r>
          </a:p>
          <a:p>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pic>
        <p:nvPicPr>
          <p:cNvPr id="7" name="Obrázek 6">
            <a:extLst>
              <a:ext uri="{FF2B5EF4-FFF2-40B4-BE49-F238E27FC236}">
                <a16:creationId xmlns:a16="http://schemas.microsoft.com/office/drawing/2014/main" id="{68611B03-2E98-4730-A719-FA0C71122E9A}"/>
              </a:ext>
            </a:extLst>
          </p:cNvPr>
          <p:cNvPicPr>
            <a:picLocks noChangeAspect="true"/>
          </p:cNvPicPr>
          <p:nvPr/>
        </p:nvPicPr>
        <p:blipFill>
          <a:blip r:embed="rId2"/>
          <a:stretch>
            <a:fillRect/>
          </a:stretch>
        </p:blipFill>
        <p:spPr>
          <a:xfrm>
            <a:off x="3529012" y="5452884"/>
            <a:ext cx="2085975" cy="1209675"/>
          </a:xfrm>
          <a:prstGeom prst="rect">
            <a:avLst/>
          </a:prstGeom>
        </p:spPr>
      </p:pic>
    </p:spTree>
    <p:extLst>
      <p:ext uri="{BB962C8B-B14F-4D97-AF65-F5344CB8AC3E}">
        <p14:creationId xmlns:p14="http://schemas.microsoft.com/office/powerpoint/2010/main" val="39335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Evropský sociální fond plus</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nSpc>
                <a:spcPct val="110000"/>
              </a:lnSpc>
              <a:spcAft>
                <a:spcPts val="1200"/>
              </a:spcAft>
            </a:pPr>
            <a:r>
              <a:rPr lang="cs-CZ" sz="1800" b="false" i="false" u="none" strike="noStrike" baseline="0" dirty="false">
                <a:solidFill>
                  <a:schemeClr val="accent1"/>
                </a:solidFill>
                <a:latin typeface="Arial" panose="020B0604020202020204" pitchFamily="34" charset="0"/>
              </a:rPr>
              <a:t>ESF+ je hlavním evropským nástrojem pro investice do lidí. </a:t>
            </a:r>
          </a:p>
          <a:p>
            <a:pPr algn="just">
              <a:lnSpc>
                <a:spcPct val="110000"/>
              </a:lnSpc>
              <a:spcAft>
                <a:spcPts val="1200"/>
              </a:spcAft>
            </a:pPr>
            <a:r>
              <a:rPr lang="cs-CZ" sz="1800" b="false" i="false" u="none" strike="noStrike" baseline="0" dirty="false">
                <a:solidFill>
                  <a:schemeClr val="accent1"/>
                </a:solidFill>
                <a:latin typeface="Arial" panose="020B0604020202020204" pitchFamily="34" charset="0"/>
              </a:rPr>
              <a:t>ESF+ podporuje a doplňuje politiky členských států a dodává jim přidanou hodnotu, aby byly zajištěny rovné příležitosti, rovný přístup na trh práce, spravedlivé a kvalitní pracovní podmínky, sociální ochrana a začleňování se zaměřením zejména na kvalitní a inkluzivní vzdělávání a odbornou přípravu, celoživotní učení, investice do dětí a mladých lidí a přístup k základním službám. </a:t>
            </a:r>
          </a:p>
          <a:p>
            <a:pPr algn="just">
              <a:lnSpc>
                <a:spcPct val="110000"/>
              </a:lnSpc>
              <a:spcAft>
                <a:spcPts val="1200"/>
              </a:spcAft>
            </a:pPr>
            <a:r>
              <a:rPr lang="cs-CZ" sz="1800" dirty="false">
                <a:solidFill>
                  <a:schemeClr val="accent1"/>
                </a:solidFill>
                <a:latin typeface="Arial" panose="020B0604020202020204" pitchFamily="34" charset="0"/>
              </a:rPr>
              <a:t>ESF+ je v ČR v období mezi lety 2021-2027 využíván v rámci následujících operačních programů: </a:t>
            </a:r>
          </a:p>
          <a:p>
            <a:pPr lvl="1" algn="just">
              <a:lnSpc>
                <a:spcPct val="110000"/>
              </a:lnSpc>
              <a:spcAft>
                <a:spcPts val="1200"/>
              </a:spcAft>
              <a:buFont typeface="+mj-lt"/>
              <a:buAutoNum type="arabicPeriod"/>
            </a:pPr>
            <a:r>
              <a:rPr lang="cs-CZ" sz="1800" b="true" dirty="false">
                <a:solidFill>
                  <a:schemeClr val="accent1"/>
                </a:solidFill>
                <a:latin typeface="Arial" panose="020B0604020202020204" pitchFamily="34" charset="0"/>
              </a:rPr>
              <a:t>Operační program Zaměstnanost plus (OPZ+) </a:t>
            </a:r>
            <a:r>
              <a:rPr lang="cs-CZ" sz="1800" dirty="false">
                <a:solidFill>
                  <a:schemeClr val="accent1"/>
                </a:solidFill>
                <a:latin typeface="Arial" panose="020B0604020202020204" pitchFamily="34" charset="0"/>
              </a:rPr>
              <a:t>- Řídicím orgánem programu je Ministerstvo práce a sociálních věcí ČR (MPSV). (</a:t>
            </a:r>
            <a:r>
              <a:rPr lang="cs-CZ" sz="1800" b="true" dirty="false">
                <a:solidFill>
                  <a:schemeClr val="accent1"/>
                </a:solidFill>
                <a:latin typeface="Arial" panose="020B0604020202020204" pitchFamily="34" charset="0"/>
              </a:rPr>
              <a:t>Řídicí orgán (ŘO) </a:t>
            </a:r>
            <a:r>
              <a:rPr lang="cs-CZ" sz="1800" dirty="false">
                <a:solidFill>
                  <a:schemeClr val="accent1"/>
                </a:solidFill>
                <a:latin typeface="Arial" panose="020B0604020202020204" pitchFamily="34" charset="0"/>
              </a:rPr>
              <a:t>je orgán zodpovědný za účelné, efektivní a hospodárné řízení </a:t>
            </a:r>
            <a:br>
              <a:rPr lang="cs-CZ" sz="1800" dirty="false">
                <a:solidFill>
                  <a:schemeClr val="accent1"/>
                </a:solidFill>
                <a:latin typeface="Arial" panose="020B0604020202020204" pitchFamily="34" charset="0"/>
              </a:rPr>
            </a:br>
            <a:r>
              <a:rPr lang="cs-CZ" sz="1800" dirty="false">
                <a:solidFill>
                  <a:schemeClr val="accent1"/>
                </a:solidFill>
                <a:latin typeface="Arial" panose="020B0604020202020204" pitchFamily="34" charset="0"/>
              </a:rPr>
              <a:t>a provádění programu v souladu se zásadami řádného finančního řízení).</a:t>
            </a:r>
          </a:p>
          <a:p>
            <a:pPr lvl="1" algn="just">
              <a:lnSpc>
                <a:spcPct val="110000"/>
              </a:lnSpc>
              <a:spcAft>
                <a:spcPts val="1200"/>
              </a:spcAft>
              <a:buFont typeface="+mj-lt"/>
              <a:buAutoNum type="arabicPeriod"/>
            </a:pPr>
            <a:r>
              <a:rPr lang="cs-CZ" sz="1800" b="true" dirty="false">
                <a:solidFill>
                  <a:schemeClr val="accent1"/>
                </a:solidFill>
                <a:latin typeface="Arial" panose="020B0604020202020204" pitchFamily="34" charset="0"/>
              </a:rPr>
              <a:t>Operační program Jan Amos Komenský (OP JAK) </a:t>
            </a:r>
            <a:r>
              <a:rPr lang="cs-CZ" sz="1800" dirty="false">
                <a:solidFill>
                  <a:schemeClr val="accent1"/>
                </a:solidFill>
                <a:latin typeface="Arial" panose="020B0604020202020204" pitchFamily="34" charset="0"/>
              </a:rPr>
              <a:t>- řídí a informace </a:t>
            </a:r>
            <a:br>
              <a:rPr lang="cs-CZ" sz="1800" dirty="false">
                <a:solidFill>
                  <a:schemeClr val="accent1"/>
                </a:solidFill>
                <a:latin typeface="Arial" panose="020B0604020202020204" pitchFamily="34" charset="0"/>
              </a:rPr>
            </a:br>
            <a:r>
              <a:rPr lang="cs-CZ" sz="1800" dirty="false">
                <a:solidFill>
                  <a:schemeClr val="accent1"/>
                </a:solidFill>
                <a:latin typeface="Arial" panose="020B0604020202020204" pitchFamily="34" charset="0"/>
              </a:rPr>
              <a:t>o něm podává Ministerstvo školství, mládeže a tělovýchovy.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a:t>
            </a:fld>
            <a:endParaRPr lang="cs-CZ" dirty="false"/>
          </a:p>
        </p:txBody>
      </p:sp>
      <p:pic>
        <p:nvPicPr>
          <p:cNvPr id="6" name="Obrázek 5">
            <a:extLst>
              <a:ext uri="{FF2B5EF4-FFF2-40B4-BE49-F238E27FC236}">
                <a16:creationId xmlns:a16="http://schemas.microsoft.com/office/drawing/2014/main" id="{681D3601-9AC4-42FE-91DB-663105882A7C}"/>
              </a:ext>
            </a:extLst>
          </p:cNvPr>
          <p:cNvPicPr>
            <a:picLocks noChangeAspect="true"/>
          </p:cNvPicPr>
          <p:nvPr/>
        </p:nvPicPr>
        <p:blipFill rotWithShape="true">
          <a:blip r:embed="rId2"/>
          <a:srcRect r="66623"/>
          <a:stretch/>
        </p:blipFill>
        <p:spPr>
          <a:xfrm>
            <a:off x="7668126" y="0"/>
            <a:ext cx="1440160" cy="1057275"/>
          </a:xfrm>
          <a:prstGeom prst="rect">
            <a:avLst/>
          </a:prstGeom>
        </p:spPr>
      </p:pic>
    </p:spTree>
    <p:extLst>
      <p:ext uri="{BB962C8B-B14F-4D97-AF65-F5344CB8AC3E}">
        <p14:creationId xmlns:p14="http://schemas.microsoft.com/office/powerpoint/2010/main" val="78637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2. Věcné hodnocení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280000" cy="5517232"/>
          </a:xfrm>
        </p:spPr>
        <p:txBody>
          <a:bodyPr/>
          <a:lstStyle/>
          <a:p>
            <a:pPr algn="just">
              <a:lnSpc>
                <a:spcPct val="110000"/>
              </a:lnSpc>
            </a:pPr>
            <a:r>
              <a:rPr lang="cs-CZ" sz="1800" dirty="false">
                <a:solidFill>
                  <a:schemeClr val="accent1"/>
                </a:solidFill>
                <a:latin typeface="+mj-lt"/>
              </a:rPr>
              <a:t>Do věcného hodnocení postupují pouze žádosti o podporu, které uspěly </a:t>
            </a:r>
            <a:br>
              <a:rPr lang="cs-CZ" sz="1800" dirty="false">
                <a:solidFill>
                  <a:schemeClr val="accent1"/>
                </a:solidFill>
                <a:latin typeface="+mj-lt"/>
              </a:rPr>
            </a:br>
            <a:r>
              <a:rPr lang="cs-CZ" sz="1800" dirty="false">
                <a:solidFill>
                  <a:schemeClr val="accent1"/>
                </a:solidFill>
                <a:latin typeface="+mj-lt"/>
              </a:rPr>
              <a:t>v hodnocení přijatelnosti a formálních náležitostí.</a:t>
            </a:r>
            <a:endParaRPr lang="cs-CZ" sz="1800" b="false" i="false" u="none" strike="noStrike" baseline="0" dirty="false">
              <a:solidFill>
                <a:schemeClr val="accent1"/>
              </a:solidFill>
              <a:latin typeface="+mj-lt"/>
            </a:endParaRPr>
          </a:p>
          <a:p>
            <a:pPr algn="just">
              <a:lnSpc>
                <a:spcPct val="110000"/>
              </a:lnSpc>
            </a:pPr>
            <a:r>
              <a:rPr lang="cs-CZ" sz="1800" b="false" i="false" u="none" strike="noStrike" baseline="0" dirty="false">
                <a:solidFill>
                  <a:schemeClr val="accent1"/>
                </a:solidFill>
                <a:latin typeface="Arial" panose="020B0604020202020204" pitchFamily="34" charset="0"/>
              </a:rPr>
              <a:t>Cílem věcného hodnocení projektů je vyhodnotit kvalitu projektů. </a:t>
            </a:r>
          </a:p>
          <a:p>
            <a:pPr algn="just">
              <a:lnSpc>
                <a:spcPct val="110000"/>
              </a:lnSpc>
            </a:pPr>
            <a:r>
              <a:rPr lang="cs-CZ" sz="1800" b="false" i="false" u="none" strike="noStrike" baseline="0" dirty="false">
                <a:solidFill>
                  <a:schemeClr val="accent1"/>
                </a:solidFill>
                <a:latin typeface="Arial" panose="020B0604020202020204" pitchFamily="34" charset="0"/>
              </a:rPr>
              <a:t>Žádosti o podporu jsou hodnoceny podle předem stanovených kritérií – podrobnosti naleznete v Příručce pro hodnotitele (</a:t>
            </a:r>
            <a:r>
              <a:rPr lang="pl-PL" sz="1600" i="true" dirty="false">
                <a:solidFill>
                  <a:schemeClr val="accent1"/>
                </a:solidFill>
                <a:hlinkClick r:id="rId2">
                  <a:extLst>
                    <a:ext uri="{A12FA001-AC4F-418D-AE19-62706E023703}">
                      <ahyp:hlinkClr xmlns:ahyp="http://schemas.microsoft.com/office/drawing/2018/hyperlinkcolor" val="tx"/>
                    </a:ext>
                  </a:extLst>
                </a:hlinkClick>
              </a:rPr>
              <a:t>Hodnocení a výběr projektů - www.esfcr.cz</a:t>
            </a:r>
            <a:r>
              <a:rPr lang="cs-CZ" sz="1800" b="false" i="false" u="none" strike="noStrike" baseline="0" dirty="false">
                <a:solidFill>
                  <a:schemeClr val="accent1"/>
                </a:solidFill>
                <a:latin typeface="Arial" panose="020B0604020202020204" pitchFamily="34" charset="0"/>
              </a:rPr>
              <a:t>).</a:t>
            </a:r>
          </a:p>
          <a:p>
            <a:pPr algn="just">
              <a:lnSpc>
                <a:spcPct val="110000"/>
              </a:lnSpc>
            </a:pPr>
            <a:r>
              <a:rPr lang="pl-PL" sz="1800" b="false" i="false" u="none" strike="noStrike" baseline="0" dirty="false">
                <a:solidFill>
                  <a:schemeClr val="accent1"/>
                </a:solidFill>
                <a:latin typeface="Arial" panose="020B0604020202020204" pitchFamily="34" charset="0"/>
              </a:rPr>
              <a:t>Věcné hodnocení </a:t>
            </a:r>
            <a:r>
              <a:rPr lang="pl-PL" sz="1800" dirty="false">
                <a:solidFill>
                  <a:schemeClr val="accent1"/>
                </a:solidFill>
                <a:latin typeface="Arial" panose="020B0604020202020204" pitchFamily="34" charset="0"/>
              </a:rPr>
              <a:t>bude ve výzvě č. 105 zajištěno hodnoticí komisí. </a:t>
            </a:r>
            <a:endParaRPr lang="cs-CZ" sz="1800" b="true" dirty="false">
              <a:solidFill>
                <a:schemeClr val="accent1"/>
              </a:solidFill>
            </a:endParaRPr>
          </a:p>
          <a:p>
            <a:pPr algn="just">
              <a:lnSpc>
                <a:spcPct val="110000"/>
              </a:lnSpc>
            </a:pPr>
            <a:r>
              <a:rPr lang="cs-CZ" sz="1800" dirty="false">
                <a:solidFill>
                  <a:schemeClr val="accent1"/>
                </a:solidFill>
                <a:latin typeface="+mj-lt"/>
              </a:rPr>
              <a:t>Žádost o podporu uspěje ve věcném hodnocení pouze tehdy, pokud v žádném z kritérií nezíská eliminační deskriptor. U soutěžních projektů, u kterých je výsledek věcného hodnocení vyjadřován body, dále platí, že žádost musí ve věcném hodnocení získat minimálně 50 bodů ze 100.</a:t>
            </a:r>
          </a:p>
          <a:p>
            <a:pPr algn="just">
              <a:lnSpc>
                <a:spcPct val="110000"/>
              </a:lnSpc>
            </a:pPr>
            <a:r>
              <a:rPr lang="cs-CZ" sz="1800" dirty="false">
                <a:solidFill>
                  <a:schemeClr val="accent1"/>
                </a:solidFill>
                <a:latin typeface="+mj-lt"/>
              </a:rPr>
              <a:t>Přidělování podpory z alokace výzvy probíhá podle pořadí, v jakém žadatelé podali žádosti (samozřejmě pouze v rámci skupiny projektů, které splnily podmínky) až do vyčerpání podpory z dané alokace.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400939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2. Věcné hodnocení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556792"/>
            <a:ext cx="8604488" cy="5301208"/>
          </a:xfrm>
        </p:spPr>
        <p:txBody>
          <a:bodyPr/>
          <a:lstStyle/>
          <a:p>
            <a:pPr algn="just">
              <a:lnSpc>
                <a:spcPct val="110000"/>
              </a:lnSpc>
            </a:pPr>
            <a:r>
              <a:rPr lang="cs-CZ" sz="1800" b="false" i="false" u="none" strike="noStrike" baseline="0" dirty="false">
                <a:solidFill>
                  <a:schemeClr val="accent1"/>
                </a:solidFill>
                <a:latin typeface="Arial" panose="020B0604020202020204" pitchFamily="34" charset="0"/>
              </a:rPr>
              <a:t>Věcné hodnocení musí být ukončeno do 80 pracovních dnů od předložení žádosti o podporu. </a:t>
            </a:r>
            <a:endParaRPr lang="cs-CZ" sz="1800" dirty="false">
              <a:solidFill>
                <a:schemeClr val="accent1"/>
              </a:solidFill>
              <a:latin typeface="Arial" panose="020B0604020202020204" pitchFamily="34" charset="0"/>
            </a:endParaRPr>
          </a:p>
          <a:p>
            <a:pPr algn="just">
              <a:lnSpc>
                <a:spcPct val="110000"/>
              </a:lnSpc>
            </a:pPr>
            <a:r>
              <a:rPr lang="cs-CZ" sz="1800" b="false" i="false" u="none" strike="noStrike" baseline="0" dirty="false">
                <a:solidFill>
                  <a:schemeClr val="accent1"/>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chemeClr val="accent1"/>
                </a:solidFill>
                <a:latin typeface="Arial" panose="020B0604020202020204" pitchFamily="34" charset="0"/>
              </a:rPr>
              <a:t>Finálními centrálními stavy se pro fázi věcného hodnocení rozumí:</a:t>
            </a:r>
            <a:endParaRPr lang="cs-CZ" sz="1800" dirty="false">
              <a:solidFill>
                <a:schemeClr val="accent1"/>
              </a:solidFill>
              <a:latin typeface="Arial" panose="020B0604020202020204" pitchFamily="34" charset="0"/>
            </a:endParaRP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splnila podmínky věcného hodnocení </a:t>
            </a: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splnila podmínky věcného hodnocení s výhradou</a:t>
            </a:r>
            <a:endParaRPr lang="cs-CZ" sz="1600" b="false" i="false" u="none" strike="noStrike" baseline="0" dirty="false">
              <a:solidFill>
                <a:schemeClr val="accent1"/>
              </a:solidFill>
              <a:latin typeface="Wingdings 2" panose="05020102010507070707" pitchFamily="18" charset="2"/>
            </a:endParaRPr>
          </a:p>
          <a:p>
            <a:pPr marL="1169988" lvl="1" indent="-363538">
              <a:lnSpc>
                <a:spcPct val="100000"/>
              </a:lnSpc>
            </a:pPr>
            <a:r>
              <a:rPr lang="cs-CZ" sz="1600" b="false" i="false" u="none" strike="noStrike" baseline="0" dirty="false">
                <a:solidFill>
                  <a:schemeClr val="accent1"/>
                </a:solidFill>
                <a:latin typeface="Arial" panose="020B0604020202020204" pitchFamily="34" charset="0"/>
              </a:rPr>
              <a:t>Žádost o podporu nesplnila podmínky věcného hodnocení </a:t>
            </a:r>
            <a:endParaRPr lang="cs-CZ" sz="1600" b="false" i="false" u="none" strike="noStrike" baseline="0" dirty="false">
              <a:solidFill>
                <a:schemeClr val="accent1"/>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pic>
        <p:nvPicPr>
          <p:cNvPr id="10" name="Obrázek 9">
            <a:extLst>
              <a:ext uri="{FF2B5EF4-FFF2-40B4-BE49-F238E27FC236}">
                <a16:creationId xmlns:a16="http://schemas.microsoft.com/office/drawing/2014/main" id="{201D1D9E-9ABB-4518-953E-FA89DB8C81EA}"/>
              </a:ext>
            </a:extLst>
          </p:cNvPr>
          <p:cNvPicPr>
            <a:picLocks noChangeAspect="true"/>
          </p:cNvPicPr>
          <p:nvPr/>
        </p:nvPicPr>
        <p:blipFill>
          <a:blip r:embed="rId2"/>
          <a:stretch>
            <a:fillRect/>
          </a:stretch>
        </p:blipFill>
        <p:spPr>
          <a:xfrm>
            <a:off x="2790825" y="5753025"/>
            <a:ext cx="3562350" cy="942975"/>
          </a:xfrm>
          <a:prstGeom prst="rect">
            <a:avLst/>
          </a:prstGeom>
        </p:spPr>
      </p:pic>
    </p:spTree>
    <p:extLst>
      <p:ext uri="{BB962C8B-B14F-4D97-AF65-F5344CB8AC3E}">
        <p14:creationId xmlns:p14="http://schemas.microsoft.com/office/powerpoint/2010/main" val="51351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Informování o výsledku hodnocení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Žadatel je po provedení každé jednotlivé fáze hodnocení a výběru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(tj. hodnocení přijatelnosti a formálních náležitostí</a:t>
            </a:r>
            <a:r>
              <a:rPr lang="cs-CZ" sz="1800" dirty="false">
                <a:solidFill>
                  <a:schemeClr val="accent1"/>
                </a:solidFill>
                <a:latin typeface="Arial" panose="020B0604020202020204" pitchFamily="34" charset="0"/>
              </a:rPr>
              <a:t> a </a:t>
            </a:r>
            <a:r>
              <a:rPr lang="cs-CZ" sz="1800" b="false" i="false" u="none" strike="noStrike" baseline="0" dirty="false">
                <a:solidFill>
                  <a:schemeClr val="accent1"/>
                </a:solidFill>
                <a:latin typeface="Arial" panose="020B0604020202020204" pitchFamily="34" charset="0"/>
              </a:rPr>
              <a:t>věcné hodnocení) vyrozuměn o výsledku, kterého jeho žádost v dané fázi dosáhla.</a:t>
            </a:r>
          </a:p>
          <a:p>
            <a:pPr>
              <a:lnSpc>
                <a:spcPct val="110000"/>
              </a:lnSpc>
              <a:spcAft>
                <a:spcPts val="800"/>
              </a:spcAft>
            </a:pPr>
            <a:endParaRPr lang="cs-CZ" sz="1800" b="false" i="false" u="none" strike="noStrike" baseline="0" dirty="false">
              <a:solidFill>
                <a:schemeClr val="accent1"/>
              </a:solidFill>
              <a:latin typeface="Arial" panose="020B0604020202020204" pitchFamily="34" charset="0"/>
            </a:endParaRPr>
          </a:p>
          <a:p>
            <a:pPr>
              <a:lnSpc>
                <a:spcPct val="110000"/>
              </a:lnSpc>
              <a:spcAft>
                <a:spcPts val="800"/>
              </a:spcAft>
            </a:pPr>
            <a:r>
              <a:rPr lang="cs-CZ" sz="1800" b="false" i="false" u="none" strike="noStrike" baseline="0" dirty="false">
                <a:solidFill>
                  <a:schemeClr val="accent1"/>
                </a:solidFill>
                <a:latin typeface="Arial" panose="020B0604020202020204" pitchFamily="34" charset="0"/>
              </a:rPr>
              <a:t> </a:t>
            </a:r>
            <a:br>
              <a:rPr lang="cs-CZ" sz="1800" b="false" i="false" u="none" strike="noStrike" baseline="0" dirty="false">
                <a:solidFill>
                  <a:schemeClr val="accent1"/>
                </a:solidFill>
                <a:latin typeface="Arial" panose="020B0604020202020204" pitchFamily="34" charset="0"/>
              </a:rPr>
            </a:br>
            <a:endParaRPr lang="cs-CZ" sz="1800" b="false" i="false" u="none" strike="noStrike" baseline="0" dirty="false">
              <a:solidFill>
                <a:schemeClr val="accent1"/>
              </a:solidFill>
              <a:latin typeface="Arial" panose="020B0604020202020204" pitchFamily="34" charset="0"/>
            </a:endParaRPr>
          </a:p>
          <a:p>
            <a:pPr marL="452438" indent="0" algn="just">
              <a:lnSpc>
                <a:spcPct val="110000"/>
              </a:lnSpc>
              <a:spcBef>
                <a:spcPts val="0"/>
              </a:spcBef>
              <a:spcAft>
                <a:spcPts val="0"/>
              </a:spcAft>
              <a:buNone/>
            </a:pPr>
            <a:endParaRPr lang="cs-CZ" sz="1800" dirty="false">
              <a:solidFill>
                <a:schemeClr val="accent1"/>
              </a:solidFill>
              <a:latin typeface="Arial" panose="020B0604020202020204" pitchFamily="34" charset="0"/>
            </a:endParaRPr>
          </a:p>
          <a:p>
            <a:pPr marL="452438" indent="0" algn="just">
              <a:lnSpc>
                <a:spcPct val="110000"/>
              </a:lnSpc>
              <a:spcBef>
                <a:spcPts val="0"/>
              </a:spcBef>
              <a:spcAft>
                <a:spcPts val="1200"/>
              </a:spcAft>
              <a:buNone/>
            </a:pPr>
            <a:endParaRPr lang="cs-CZ" sz="1800" dirty="false">
              <a:solidFill>
                <a:schemeClr val="accent1"/>
              </a:solidFill>
              <a:latin typeface="Arial" panose="020B0604020202020204" pitchFamily="34" charset="0"/>
            </a:endParaRPr>
          </a:p>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V případě žadatelů, jejichž žádost dosáhla negativního výsledku, žadatel obdrží nejpozději do 10 pracovních dní od ukončení dané fáze hodnocení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a výběru projektů prostřednictvím IS KP21+ oznámení, které kromě výsledku obsahuje také odůvodnění a informaci o možnosti podat žádost o přezkum negativního výsledku z fáze hodnocení a výběru projektů, viz dále.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pic>
        <p:nvPicPr>
          <p:cNvPr id="8" name="Obrázek 7">
            <a:extLst>
              <a:ext uri="{FF2B5EF4-FFF2-40B4-BE49-F238E27FC236}">
                <a16:creationId xmlns:a16="http://schemas.microsoft.com/office/drawing/2014/main" id="{BC27EBAD-D5DB-40A2-A083-2D3B208A7762}"/>
              </a:ext>
            </a:extLst>
          </p:cNvPr>
          <p:cNvPicPr>
            <a:picLocks noChangeAspect="true"/>
          </p:cNvPicPr>
          <p:nvPr/>
        </p:nvPicPr>
        <p:blipFill>
          <a:blip r:embed="rId2"/>
          <a:stretch>
            <a:fillRect/>
          </a:stretch>
        </p:blipFill>
        <p:spPr>
          <a:xfrm>
            <a:off x="6156176" y="2405322"/>
            <a:ext cx="2808312" cy="2004319"/>
          </a:xfrm>
          <a:prstGeom prst="rect">
            <a:avLst/>
          </a:prstGeom>
        </p:spPr>
      </p:pic>
      <p:sp>
        <p:nvSpPr>
          <p:cNvPr id="10" name="TextovéPole 9">
            <a:extLst>
              <a:ext uri="{FF2B5EF4-FFF2-40B4-BE49-F238E27FC236}">
                <a16:creationId xmlns:a16="http://schemas.microsoft.com/office/drawing/2014/main" id="{429723E5-130B-4F62-BCF4-5AE2BF6FFB22}"/>
              </a:ext>
            </a:extLst>
          </p:cNvPr>
          <p:cNvSpPr txBox="true"/>
          <p:nvPr/>
        </p:nvSpPr>
        <p:spPr>
          <a:xfrm>
            <a:off x="737241" y="2901923"/>
            <a:ext cx="5521262" cy="1287532"/>
          </a:xfrm>
          <a:prstGeom prst="rect">
            <a:avLst/>
          </a:prstGeom>
          <a:noFill/>
        </p:spPr>
        <p:txBody>
          <a:bodyPr wrap="square" rtlCol="false">
            <a:spAutoFit/>
          </a:bodyPr>
          <a:lstStyle/>
          <a:p>
            <a:pPr algn="just">
              <a:lnSpc>
                <a:spcPct val="110000"/>
              </a:lnSpc>
              <a:spcBef>
                <a:spcPts val="0"/>
              </a:spcBef>
              <a:spcAft>
                <a:spcPts val="0"/>
              </a:spcAft>
              <a:buClr>
                <a:schemeClr val="accent1">
                  <a:lumMod val="40000"/>
                  <a:lumOff val="60000"/>
                </a:schemeClr>
              </a:buClr>
              <a:buSzPct val="250000"/>
            </a:pPr>
            <a:r>
              <a:rPr lang="cs-CZ" dirty="false">
                <a:solidFill>
                  <a:schemeClr val="accent1"/>
                </a:solidFill>
                <a:latin typeface="Arial" panose="020B0604020202020204" pitchFamily="34" charset="0"/>
              </a:rPr>
              <a:t>Za </a:t>
            </a:r>
            <a:r>
              <a:rPr lang="cs-CZ" b="true" dirty="false">
                <a:solidFill>
                  <a:schemeClr val="accent1"/>
                </a:solidFill>
                <a:latin typeface="Arial" panose="020B0604020202020204" pitchFamily="34" charset="0"/>
              </a:rPr>
              <a:t>informování o výsledku </a:t>
            </a:r>
            <a:r>
              <a:rPr lang="cs-CZ" dirty="false">
                <a:solidFill>
                  <a:schemeClr val="accent1"/>
                </a:solidFill>
                <a:latin typeface="Arial" panose="020B0604020202020204" pitchFamily="34" charset="0"/>
              </a:rPr>
              <a:t>dané fáze hodnocení </a:t>
            </a:r>
            <a:br>
              <a:rPr lang="cs-CZ" dirty="false">
                <a:solidFill>
                  <a:schemeClr val="accent1"/>
                </a:solidFill>
                <a:latin typeface="Arial" panose="020B0604020202020204" pitchFamily="34" charset="0"/>
              </a:rPr>
            </a:br>
            <a:r>
              <a:rPr lang="cs-CZ" dirty="false">
                <a:solidFill>
                  <a:schemeClr val="accent1"/>
                </a:solidFill>
                <a:latin typeface="Arial" panose="020B0604020202020204" pitchFamily="34" charset="0"/>
              </a:rPr>
              <a:t>a výběru se u projektů, které byly ve fázi hodnocení a výběru úspěšné, pokládá i </a:t>
            </a:r>
            <a:r>
              <a:rPr lang="cs-CZ" b="true" dirty="false">
                <a:solidFill>
                  <a:schemeClr val="accent1"/>
                </a:solidFill>
                <a:latin typeface="Arial" panose="020B0604020202020204" pitchFamily="34" charset="0"/>
              </a:rPr>
              <a:t>změna stavu projektu, která </a:t>
            </a:r>
            <a:r>
              <a:rPr lang="cs-CZ" sz="1800" b="true" i="false" u="none" strike="noStrike" baseline="0" dirty="false">
                <a:solidFill>
                  <a:schemeClr val="accent1"/>
                </a:solidFill>
                <a:latin typeface="Arial" panose="020B0604020202020204" pitchFamily="34" charset="0"/>
              </a:rPr>
              <a:t>je patrná v IS KP21+. </a:t>
            </a:r>
          </a:p>
        </p:txBody>
      </p:sp>
    </p:spTree>
    <p:extLst>
      <p:ext uri="{BB962C8B-B14F-4D97-AF65-F5344CB8AC3E}">
        <p14:creationId xmlns:p14="http://schemas.microsoft.com/office/powerpoint/2010/main" val="4035015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0"/>
            <a:ext cx="8784000" cy="1080000"/>
          </a:xfrm>
        </p:spPr>
        <p:txBody>
          <a:bodyPr/>
          <a:lstStyle/>
          <a:p>
            <a:r>
              <a:rPr lang="cs-CZ" dirty="false"/>
              <a:t>Žádost o přezkum</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Žadatel, který má </a:t>
            </a:r>
            <a:r>
              <a:rPr lang="cs-CZ" sz="1800" b="true" i="false" u="none" strike="noStrike" baseline="0" dirty="false">
                <a:solidFill>
                  <a:schemeClr val="accent1"/>
                </a:solidFill>
                <a:latin typeface="Arial" panose="020B0604020202020204" pitchFamily="34" charset="0"/>
              </a:rPr>
              <a:t>důvody nesouhlasit s negativním výsledkem hodnocení </a:t>
            </a:r>
            <a:r>
              <a:rPr lang="cs-CZ" sz="1800" b="false" i="false" u="none" strike="noStrike" baseline="0" dirty="false">
                <a:solidFill>
                  <a:schemeClr val="accent1"/>
                </a:solidFill>
                <a:latin typeface="Arial" panose="020B0604020202020204" pitchFamily="34" charset="0"/>
              </a:rPr>
              <a:t>své žádosti o podporu v některé z fází hodnocení a výběru projektů, má právo </a:t>
            </a:r>
            <a:r>
              <a:rPr lang="cs-CZ" sz="1800" b="true" i="false" u="none" strike="noStrike" baseline="0" dirty="false">
                <a:solidFill>
                  <a:schemeClr val="accent1"/>
                </a:solidFill>
                <a:latin typeface="Arial" panose="020B0604020202020204" pitchFamily="34" charset="0"/>
              </a:rPr>
              <a:t>požádat o přezkum daného negativního výsledku</a:t>
            </a:r>
            <a:r>
              <a:rPr lang="cs-CZ" sz="1800" b="false" i="false" u="none" strike="noStrike" baseline="0" dirty="false">
                <a:solidFill>
                  <a:schemeClr val="accent1"/>
                </a:solidFill>
                <a:latin typeface="Arial" panose="020B0604020202020204" pitchFamily="34" charset="0"/>
              </a:rPr>
              <a:t>, a to nejpozději </a:t>
            </a:r>
            <a:r>
              <a:rPr lang="cs-CZ" sz="1800" b="true" i="false" u="none" strike="noStrike" baseline="0" dirty="false">
                <a:solidFill>
                  <a:schemeClr val="accent1"/>
                </a:solidFill>
                <a:latin typeface="Arial" panose="020B0604020202020204" pitchFamily="34" charset="0"/>
              </a:rPr>
              <a:t>do 15 kalendářních dní </a:t>
            </a:r>
            <a:r>
              <a:rPr lang="cs-CZ" sz="1800" b="false" i="false" u="none" strike="noStrike" baseline="0" dirty="false">
                <a:solidFill>
                  <a:schemeClr val="accent1"/>
                </a:solidFill>
                <a:latin typeface="Arial" panose="020B0604020202020204" pitchFamily="34" charset="0"/>
              </a:rPr>
              <a:t>ode dne doručení oznámení o daném výsledku.</a:t>
            </a:r>
          </a:p>
          <a:p>
            <a:pPr algn="just">
              <a:lnSpc>
                <a:spcPct val="110000"/>
              </a:lnSpc>
              <a:spcAft>
                <a:spcPts val="800"/>
              </a:spcAft>
            </a:pPr>
            <a:r>
              <a:rPr lang="cs-CZ" sz="1800" b="false" i="false" u="none" strike="noStrike" baseline="0" dirty="false">
                <a:solidFill>
                  <a:schemeClr val="accent1"/>
                </a:solidFill>
                <a:latin typeface="Arial" panose="020B0604020202020204" pitchFamily="34" charset="0"/>
              </a:rPr>
              <a:t>Žádost o přezkum se podává </a:t>
            </a:r>
            <a:r>
              <a:rPr lang="cs-CZ" sz="1800" b="true" i="false" u="none" strike="noStrike" baseline="0" dirty="false">
                <a:solidFill>
                  <a:schemeClr val="accent1"/>
                </a:solidFill>
                <a:latin typeface="Arial" panose="020B0604020202020204" pitchFamily="34" charset="0"/>
              </a:rPr>
              <a:t>prostřednictvím IS KP21+. </a:t>
            </a:r>
            <a:r>
              <a:rPr lang="cs-CZ" sz="1800" i="false" u="none" strike="noStrike" baseline="0" dirty="false">
                <a:solidFill>
                  <a:schemeClr val="accent1"/>
                </a:solidFill>
                <a:latin typeface="Arial" panose="020B0604020202020204" pitchFamily="34" charset="0"/>
              </a:rPr>
              <a:t>Do žádosti </a:t>
            </a:r>
            <a:br>
              <a:rPr lang="cs-CZ" sz="1800" i="false" u="none" strike="noStrike" baseline="0" dirty="false">
                <a:solidFill>
                  <a:schemeClr val="accent1"/>
                </a:solidFill>
                <a:latin typeface="Arial" panose="020B0604020202020204" pitchFamily="34" charset="0"/>
              </a:rPr>
            </a:br>
            <a:r>
              <a:rPr lang="cs-CZ" sz="1800" i="false" u="none" strike="noStrike" baseline="0" dirty="false">
                <a:solidFill>
                  <a:schemeClr val="accent1"/>
                </a:solidFill>
                <a:latin typeface="Arial" panose="020B0604020202020204" pitchFamily="34" charset="0"/>
              </a:rPr>
              <a:t>o přezkum výsledků hodnocení je nutné </a:t>
            </a:r>
            <a:r>
              <a:rPr lang="cs-CZ" sz="1800" b="true" i="false" u="none" strike="noStrike" baseline="0" dirty="false">
                <a:solidFill>
                  <a:schemeClr val="accent1"/>
                </a:solidFill>
                <a:latin typeface="Arial" panose="020B0604020202020204" pitchFamily="34" charset="0"/>
              </a:rPr>
              <a:t>uvádět pouze objektivní nesoulad </a:t>
            </a:r>
            <a:r>
              <a:rPr lang="cs-CZ" sz="1800" i="false" u="none" strike="noStrike" baseline="0" dirty="false">
                <a:solidFill>
                  <a:schemeClr val="accent1"/>
                </a:solidFill>
                <a:latin typeface="Arial" panose="020B0604020202020204" pitchFamily="34" charset="0"/>
              </a:rPr>
              <a:t>mezi zdůvodněním negativního výsledku žádosti a obsahem žádosti jako takové, a to vždy konkrétně. </a:t>
            </a:r>
            <a:r>
              <a:rPr lang="cs-CZ" sz="1800" b="true" i="false" u="none" strike="noStrike" baseline="0" dirty="false">
                <a:solidFill>
                  <a:schemeClr val="accent1"/>
                </a:solidFill>
                <a:latin typeface="Arial" panose="020B0604020202020204" pitchFamily="34" charset="0"/>
              </a:rPr>
              <a:t>Na dodatečné informace</a:t>
            </a:r>
            <a:r>
              <a:rPr lang="cs-CZ" sz="1800" b="false" i="false" u="none" strike="noStrike" baseline="0" dirty="false">
                <a:solidFill>
                  <a:schemeClr val="accent1"/>
                </a:solidFill>
                <a:latin typeface="Arial" panose="020B0604020202020204" pitchFamily="34" charset="0"/>
              </a:rPr>
              <a:t>, které nebyly uvedeny </a:t>
            </a:r>
            <a:br>
              <a:rPr lang="cs-CZ" sz="1800" b="false" i="false" u="none" strike="noStrike" baseline="0" dirty="false">
                <a:solidFill>
                  <a:schemeClr val="accent1"/>
                </a:solidFill>
                <a:latin typeface="Arial" panose="020B0604020202020204" pitchFamily="34" charset="0"/>
              </a:rPr>
            </a:br>
            <a:r>
              <a:rPr lang="cs-CZ" sz="1800" b="false" i="false" u="none" strike="noStrike" baseline="0" dirty="false">
                <a:solidFill>
                  <a:schemeClr val="accent1"/>
                </a:solidFill>
                <a:latin typeface="Arial" panose="020B0604020202020204" pitchFamily="34" charset="0"/>
              </a:rPr>
              <a:t>v žádosti o podporu, </a:t>
            </a:r>
            <a:r>
              <a:rPr lang="cs-CZ" sz="1800" b="true" i="false" u="none" strike="noStrike" baseline="0" dirty="false">
                <a:solidFill>
                  <a:schemeClr val="accent1"/>
                </a:solidFill>
                <a:latin typeface="Arial" panose="020B0604020202020204" pitchFamily="34" charset="0"/>
              </a:rPr>
              <a:t>nebude brán zřetel.</a:t>
            </a:r>
          </a:p>
          <a:p>
            <a:pPr algn="just">
              <a:lnSpc>
                <a:spcPct val="110000"/>
              </a:lnSpc>
              <a:spcAft>
                <a:spcPts val="800"/>
              </a:spcAft>
            </a:pPr>
            <a:r>
              <a:rPr lang="cs-CZ" sz="1800" dirty="false">
                <a:solidFill>
                  <a:schemeClr val="accent1"/>
                </a:solidFill>
                <a:latin typeface="Arial" panose="020B0604020202020204" pitchFamily="34" charset="0"/>
              </a:rPr>
              <a:t>Lhůta pro vyřízení žádosti o přezkum je stanovena na 30 pracovních dnů ode dne předložení této žádosti. U složitějších případů může být lhůta prodloužena na 60 pracovních dnů. </a:t>
            </a:r>
          </a:p>
          <a:p>
            <a:pPr algn="just">
              <a:lnSpc>
                <a:spcPct val="110000"/>
              </a:lnSpc>
              <a:spcAft>
                <a:spcPts val="800"/>
              </a:spcAft>
            </a:pPr>
            <a:r>
              <a:rPr lang="cs-CZ" sz="1800" dirty="false">
                <a:solidFill>
                  <a:schemeClr val="accent1"/>
                </a:solidFill>
                <a:latin typeface="Arial" panose="020B0604020202020204" pitchFamily="34" charset="0"/>
              </a:rPr>
              <a:t>Informace o výsledku žádosti o přezkum obsahuje, zda byla žádost shledána důvodnou, částečně důvodnou či nedůvodnou a dále jednoznačné zdůvodnění tohoto závěru.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3602945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právního aktu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pPr>
            <a:r>
              <a:rPr lang="cs-CZ" sz="1600" b="false" i="false" u="none" strike="noStrike" baseline="0" dirty="false">
                <a:solidFill>
                  <a:schemeClr val="accent1"/>
                </a:solidFill>
                <a:latin typeface="Arial" panose="020B0604020202020204" pitchFamily="34" charset="0"/>
              </a:rPr>
              <a:t>V případě, že projekt byl vybrán k podpoře, navrhne ŘO žadateli vydání právního aktu o poskytnutí podpory. Právní akt je vydán </a:t>
            </a:r>
            <a:r>
              <a:rPr lang="cs-CZ" sz="1600" b="true" i="false" u="none" strike="noStrike" baseline="0" dirty="false">
                <a:solidFill>
                  <a:schemeClr val="accent1"/>
                </a:solidFill>
                <a:latin typeface="Arial" panose="020B0604020202020204" pitchFamily="34" charset="0"/>
              </a:rPr>
              <a:t>zpravidla ve lhůtě do 3 měsíců od výběru příslušné žádosti o podporu. </a:t>
            </a:r>
          </a:p>
          <a:p>
            <a:pPr algn="just">
              <a:lnSpc>
                <a:spcPct val="110000"/>
              </a:lnSpc>
            </a:pPr>
            <a:r>
              <a:rPr lang="cs-CZ" sz="1600" b="false" i="false" u="none" strike="noStrike" baseline="0" dirty="false">
                <a:solidFill>
                  <a:schemeClr val="accent1"/>
                </a:solidFill>
                <a:latin typeface="Arial" panose="020B0604020202020204" pitchFamily="34" charset="0"/>
              </a:rPr>
              <a:t>Žadatelé jsou vyzváni k poskytnutí podkladů nezbytných pro přípravu právního aktu a případně i k úpravě žádosti o podporu dle pokynů </a:t>
            </a:r>
            <a:r>
              <a:rPr lang="cs-CZ" sz="1600" dirty="false">
                <a:solidFill>
                  <a:schemeClr val="accent1"/>
                </a:solidFill>
                <a:latin typeface="Arial" panose="020B0604020202020204" pitchFamily="34" charset="0"/>
              </a:rPr>
              <a:t>hodnoticí</a:t>
            </a:r>
            <a:r>
              <a:rPr lang="cs-CZ" sz="1600" b="false" i="false" u="none" strike="noStrike" baseline="0" dirty="false">
                <a:solidFill>
                  <a:schemeClr val="accent1"/>
                </a:solidFill>
                <a:latin typeface="Arial" panose="020B0604020202020204" pitchFamily="34" charset="0"/>
              </a:rPr>
              <a:t> komise. </a:t>
            </a:r>
            <a:r>
              <a:rPr lang="cs-CZ" sz="1600" b="true" i="false" u="none" strike="noStrike" baseline="0" dirty="false">
                <a:solidFill>
                  <a:schemeClr val="accent1"/>
                </a:solidFill>
                <a:latin typeface="Arial" panose="020B0604020202020204" pitchFamily="34" charset="0"/>
              </a:rPr>
              <a:t>Údaje/dokumenty nutné pro vydání právního aktu:</a:t>
            </a:r>
          </a:p>
          <a:p>
            <a:pPr marL="1071563" lvl="1" indent="-481013" algn="just" defTabSz="1347788">
              <a:lnSpc>
                <a:spcPct val="100000"/>
              </a:lnSpc>
            </a:pPr>
            <a:r>
              <a:rPr lang="cs-CZ" sz="1400" dirty="false">
                <a:solidFill>
                  <a:schemeClr val="accent1"/>
                </a:solidFill>
                <a:latin typeface="Arial" panose="020B0604020202020204" pitchFamily="34" charset="0"/>
              </a:rPr>
              <a:t>identifikace bankovního účtu,</a:t>
            </a:r>
          </a:p>
          <a:p>
            <a:pPr marL="1071563" lvl="1" indent="-481013" algn="just" defTabSz="1347788">
              <a:lnSpc>
                <a:spcPct val="100000"/>
              </a:lnSpc>
            </a:pPr>
            <a:r>
              <a:rPr lang="cs-CZ" sz="1400" dirty="false">
                <a:solidFill>
                  <a:schemeClr val="accent1"/>
                </a:solidFill>
              </a:rPr>
              <a:t>d</a:t>
            </a:r>
            <a:r>
              <a:rPr lang="cs-CZ" sz="1400" i="false" u="none" strike="noStrike" baseline="0" dirty="false">
                <a:solidFill>
                  <a:schemeClr val="accent1"/>
                </a:solidFill>
              </a:rPr>
              <a:t>atum zahájení realizace projektu, 	</a:t>
            </a:r>
          </a:p>
          <a:p>
            <a:pPr marL="1071563" lvl="1" indent="-481013" algn="just" defTabSz="1347788">
              <a:lnSpc>
                <a:spcPct val="100000"/>
              </a:lnSpc>
            </a:pPr>
            <a:r>
              <a:rPr lang="cs-CZ" sz="1400" dirty="false">
                <a:solidFill>
                  <a:schemeClr val="accent1"/>
                </a:solidFill>
                <a:latin typeface="Arial" panose="020B0604020202020204" pitchFamily="34" charset="0"/>
              </a:rPr>
              <a:t>p</a:t>
            </a:r>
            <a:r>
              <a:rPr lang="cs-CZ" sz="1400" i="false" u="none" strike="noStrike" baseline="0" dirty="false">
                <a:solidFill>
                  <a:schemeClr val="accent1"/>
                </a:solidFill>
                <a:latin typeface="Arial" panose="020B0604020202020204" pitchFamily="34" charset="0"/>
              </a:rPr>
              <a:t>rohlášení o bezdlužnosti a bezúhonnosti a vylučující dvojí financování projektu, </a:t>
            </a:r>
          </a:p>
          <a:p>
            <a:pPr marL="1071563" lvl="1" indent="-481013" algn="just" defTabSz="1347788">
              <a:lnSpc>
                <a:spcPct val="100000"/>
              </a:lnSpc>
            </a:pPr>
            <a:r>
              <a:rPr lang="cs-CZ" sz="1400" dirty="false">
                <a:solidFill>
                  <a:schemeClr val="accent1"/>
                </a:solidFill>
                <a:latin typeface="Arial" panose="020B0604020202020204" pitchFamily="34" charset="0"/>
              </a:rPr>
              <a:t>d</a:t>
            </a:r>
            <a:r>
              <a:rPr lang="cs-CZ" sz="1400" i="false" u="none" strike="noStrike" baseline="0" dirty="false">
                <a:solidFill>
                  <a:schemeClr val="accent1"/>
                </a:solidFill>
                <a:latin typeface="Arial" panose="020B0604020202020204" pitchFamily="34" charset="0"/>
              </a:rPr>
              <a:t>okumenty k veřejné podpoře/podpoře de minimis, která má být poskytnuta žadateli nebo partnerovi s finančním příspěvkem, 	</a:t>
            </a:r>
          </a:p>
          <a:p>
            <a:pPr marL="1071563" lvl="1" indent="-481013" algn="just" defTabSz="1347788">
              <a:lnSpc>
                <a:spcPct val="100000"/>
              </a:lnSpc>
            </a:pPr>
            <a:r>
              <a:rPr lang="cs-CZ" sz="1400" dirty="false">
                <a:solidFill>
                  <a:schemeClr val="accent1"/>
                </a:solidFill>
              </a:rPr>
              <a:t>i</a:t>
            </a:r>
            <a:r>
              <a:rPr lang="cs-CZ" sz="1400" i="false" u="none" strike="noStrike" baseline="0" dirty="false">
                <a:solidFill>
                  <a:schemeClr val="accent1"/>
                </a:solidFill>
              </a:rPr>
              <a:t>dentifikace žadatele, který je fyzickou osobou,</a:t>
            </a:r>
          </a:p>
          <a:p>
            <a:pPr marL="1071563" lvl="1" indent="-481013" algn="just" defTabSz="1347788">
              <a:lnSpc>
                <a:spcPct val="100000"/>
              </a:lnSpc>
            </a:pPr>
            <a:r>
              <a:rPr lang="cs-CZ" sz="1400" dirty="false">
                <a:solidFill>
                  <a:schemeClr val="accent1"/>
                </a:solidFill>
              </a:rPr>
              <a:t>ú</a:t>
            </a:r>
            <a:r>
              <a:rPr lang="cs-CZ" sz="1400" i="false" u="none" strike="noStrike" baseline="0" dirty="false">
                <a:solidFill>
                  <a:schemeClr val="accent1"/>
                </a:solidFill>
              </a:rPr>
              <a:t>daje o skutečném majiteli zahraniční právnické osoby, který je evidující osobou dle zákona </a:t>
            </a:r>
            <a:br>
              <a:rPr lang="cs-CZ" sz="1400" i="false" u="none" strike="noStrike" baseline="0" dirty="false">
                <a:solidFill>
                  <a:schemeClr val="accent1"/>
                </a:solidFill>
              </a:rPr>
            </a:br>
            <a:r>
              <a:rPr lang="cs-CZ" sz="1400" i="false" u="none" strike="noStrike" baseline="0" dirty="false">
                <a:solidFill>
                  <a:schemeClr val="accent1"/>
                </a:solidFill>
              </a:rPr>
              <a:t>o evidenci skutečných majitelů</a:t>
            </a:r>
          </a:p>
          <a:p>
            <a:pPr algn="just">
              <a:lnSpc>
                <a:spcPct val="110000"/>
              </a:lnSpc>
            </a:pPr>
            <a:r>
              <a:rPr lang="cs-CZ" sz="1600" b="false" i="false" u="none" strike="noStrike" baseline="0" dirty="false">
                <a:solidFill>
                  <a:schemeClr val="accent1"/>
                </a:solidFill>
                <a:latin typeface="Arial" panose="020B0604020202020204" pitchFamily="34" charset="0"/>
              </a:rPr>
              <a:t>Na předložení potřebných dokladů a na provedení změn v projektu stanovuje ŘO ve výzvě adresované žadateli lhůtu </a:t>
            </a:r>
            <a:r>
              <a:rPr lang="cs-CZ" sz="1600" b="true" i="false" u="none" strike="noStrike" baseline="0" dirty="false">
                <a:solidFill>
                  <a:schemeClr val="accent1"/>
                </a:solidFill>
                <a:latin typeface="Arial" panose="020B0604020202020204" pitchFamily="34" charset="0"/>
              </a:rPr>
              <a:t>zpravidla do 10 pracovních dnů.</a:t>
            </a:r>
          </a:p>
          <a:p>
            <a:pPr algn="just">
              <a:lnSpc>
                <a:spcPct val="110000"/>
              </a:lnSpc>
            </a:pPr>
            <a:r>
              <a:rPr lang="cs-CZ" sz="1600" b="true" dirty="false">
                <a:solidFill>
                  <a:schemeClr val="accent1"/>
                </a:solidFill>
                <a:latin typeface="Arial" panose="020B0604020202020204" pitchFamily="34" charset="0"/>
              </a:rPr>
              <a:t>Vydáním právního aktu o poskytnutí podpory se žadatel stává příjemcem podpory.</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2982274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1F8F2-3903-C1C0-2786-F527A43B6E45}"/>
              </a:ext>
            </a:extLst>
          </p:cNvPr>
          <p:cNvSpPr>
            <a:spLocks noGrp="true"/>
          </p:cNvSpPr>
          <p:nvPr>
            <p:ph type="title"/>
          </p:nvPr>
        </p:nvSpPr>
        <p:spPr/>
        <p:txBody>
          <a:bodyPr/>
          <a:lstStyle/>
          <a:p>
            <a:pPr algn="ctr"/>
            <a:r>
              <a:rPr lang="cs-CZ" dirty="false"/>
              <a:t>Dotazy k obecné části semináře</a:t>
            </a:r>
          </a:p>
        </p:txBody>
      </p:sp>
      <p:pic>
        <p:nvPicPr>
          <p:cNvPr id="5" name="Zástupný obsah 4">
            <a:extLst>
              <a:ext uri="{FF2B5EF4-FFF2-40B4-BE49-F238E27FC236}">
                <a16:creationId xmlns:a16="http://schemas.microsoft.com/office/drawing/2014/main" id="{B66826C2-69A4-4F61-0F4B-E20930926AFD}"/>
              </a:ext>
            </a:extLst>
          </p:cNvPr>
          <p:cNvPicPr>
            <a:picLocks noGrp="true" noChangeAspect="true"/>
          </p:cNvPicPr>
          <p:nvPr>
            <p:ph idx="1"/>
          </p:nvPr>
        </p:nvPicPr>
        <p:blipFill>
          <a:blip r:embed="rId2"/>
          <a:stretch>
            <a:fillRect/>
          </a:stretch>
        </p:blipFill>
        <p:spPr>
          <a:xfrm>
            <a:off x="2124244" y="2431871"/>
            <a:ext cx="4895512" cy="3389670"/>
          </a:xfrm>
          <a:prstGeom prst="rect">
            <a:avLst/>
          </a:prstGeom>
        </p:spPr>
      </p:pic>
      <p:sp>
        <p:nvSpPr>
          <p:cNvPr id="4" name="Zástupný symbol pro číslo snímku 3">
            <a:extLst>
              <a:ext uri="{FF2B5EF4-FFF2-40B4-BE49-F238E27FC236}">
                <a16:creationId xmlns:a16="http://schemas.microsoft.com/office/drawing/2014/main" id="{1E5E8612-A3C5-8BAD-C84A-970A421909B4}"/>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7194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1F8F2-3903-C1C0-2786-F527A43B6E45}"/>
              </a:ext>
            </a:extLst>
          </p:cNvPr>
          <p:cNvSpPr>
            <a:spLocks noGrp="true"/>
          </p:cNvSpPr>
          <p:nvPr>
            <p:ph type="title"/>
          </p:nvPr>
        </p:nvSpPr>
        <p:spPr/>
        <p:txBody>
          <a:bodyPr/>
          <a:lstStyle/>
          <a:p>
            <a:pPr algn="ctr"/>
            <a:r>
              <a:rPr lang="cs-CZ" dirty="false"/>
              <a:t>závěrem</a:t>
            </a:r>
          </a:p>
        </p:txBody>
      </p:sp>
      <p:sp>
        <p:nvSpPr>
          <p:cNvPr id="3" name="Zástupný obsah 2">
            <a:extLst>
              <a:ext uri="{FF2B5EF4-FFF2-40B4-BE49-F238E27FC236}">
                <a16:creationId xmlns:a16="http://schemas.microsoft.com/office/drawing/2014/main" id="{C7B40F4A-33AC-1868-B8A7-6F314C64F05B}"/>
              </a:ext>
            </a:extLst>
          </p:cNvPr>
          <p:cNvSpPr>
            <a:spLocks noGrp="true"/>
          </p:cNvSpPr>
          <p:nvPr>
            <p:ph idx="1"/>
          </p:nvPr>
        </p:nvSpPr>
        <p:spPr>
          <a:xfrm>
            <a:off x="540000" y="1844824"/>
            <a:ext cx="8064000" cy="4563208"/>
          </a:xfrm>
        </p:spPr>
        <p:txBody>
          <a:bodyPr/>
          <a:lstStyle/>
          <a:p>
            <a:pPr marL="0" indent="0" algn="ctr">
              <a:spcAft>
                <a:spcPts val="1800"/>
              </a:spcAft>
              <a:buNone/>
            </a:pPr>
            <a:r>
              <a:rPr lang="cs-CZ" sz="2000" dirty="false">
                <a:solidFill>
                  <a:schemeClr val="accent1"/>
                </a:solidFill>
                <a:latin typeface="+mj-lt"/>
              </a:rPr>
              <a:t>Můžete využít konzultací na diskusním klubu výzvy (</a:t>
            </a:r>
            <a:r>
              <a:rPr lang="cs-CZ" sz="2000" dirty="false">
                <a:hlinkClick r:id="rId2"/>
              </a:rPr>
              <a:t>03_25_105 Podpora sdílené péče - www.esfcr.cz</a:t>
            </a:r>
            <a:r>
              <a:rPr lang="cs-CZ" sz="2000" dirty="false">
                <a:solidFill>
                  <a:schemeClr val="accent1"/>
                </a:solidFill>
                <a:latin typeface="+mj-lt"/>
              </a:rPr>
              <a:t>) nebo zaslat konkrétní dotaz/y emailem na kontaktní osoby výzvy:</a:t>
            </a:r>
          </a:p>
          <a:p>
            <a:pPr marL="0" indent="0" algn="ctr">
              <a:lnSpc>
                <a:spcPct val="100000"/>
              </a:lnSpc>
              <a:spcBef>
                <a:spcPts val="0"/>
              </a:spcBef>
              <a:spcAft>
                <a:spcPts val="300"/>
              </a:spcAft>
              <a:buNone/>
            </a:pPr>
            <a:r>
              <a:rPr lang="cs-CZ" sz="1800" b="true" dirty="false">
                <a:solidFill>
                  <a:schemeClr val="accent1"/>
                </a:solidFill>
              </a:rPr>
              <a:t>Ing. Jan Bláha, </a:t>
            </a:r>
            <a:r>
              <a:rPr lang="cs-CZ" sz="1800" b="true" dirty="false">
                <a:solidFill>
                  <a:schemeClr val="accent1"/>
                </a:solidFill>
                <a:hlinkClick r:id="rId3"/>
              </a:rPr>
              <a:t>jan.blaha@mpsv.cz</a:t>
            </a:r>
            <a:endParaRPr lang="cs-CZ" sz="1800" b="true" dirty="false">
              <a:solidFill>
                <a:schemeClr val="accent1"/>
              </a:solidFill>
            </a:endParaRPr>
          </a:p>
          <a:p>
            <a:pPr marL="0" indent="0" algn="ctr">
              <a:lnSpc>
                <a:spcPct val="100000"/>
              </a:lnSpc>
              <a:spcBef>
                <a:spcPts val="0"/>
              </a:spcBef>
              <a:spcAft>
                <a:spcPts val="300"/>
              </a:spcAft>
              <a:buNone/>
            </a:pPr>
            <a:r>
              <a:rPr lang="cs-CZ" sz="1800" b="true" dirty="false">
                <a:solidFill>
                  <a:schemeClr val="accent1"/>
                </a:solidFill>
              </a:rPr>
              <a:t>Ing. </a:t>
            </a:r>
            <a:r>
              <a:rPr lang="cs-CZ" sz="1800" b="true">
                <a:solidFill>
                  <a:schemeClr val="accent1"/>
                </a:solidFill>
              </a:rPr>
              <a:t>Viera Hudecová, </a:t>
            </a:r>
            <a:r>
              <a:rPr lang="cs-CZ" sz="1800" b="true" dirty="false">
                <a:solidFill>
                  <a:schemeClr val="accent1"/>
                </a:solidFill>
                <a:hlinkClick r:id="rId4"/>
              </a:rPr>
              <a:t>viera.hudecova@mpsv.cz</a:t>
            </a:r>
            <a:endParaRPr lang="cs-CZ" sz="1800" b="true" dirty="false">
              <a:solidFill>
                <a:schemeClr val="accent1"/>
              </a:solidFill>
            </a:endParaRPr>
          </a:p>
          <a:p>
            <a:pPr marL="0" indent="0" algn="ctr">
              <a:lnSpc>
                <a:spcPct val="100000"/>
              </a:lnSpc>
              <a:spcBef>
                <a:spcPts val="0"/>
              </a:spcBef>
              <a:spcAft>
                <a:spcPts val="300"/>
              </a:spcAft>
              <a:buNone/>
            </a:pPr>
            <a:r>
              <a:rPr lang="cs-CZ" sz="1800" b="true" dirty="false">
                <a:solidFill>
                  <a:schemeClr val="accent1"/>
                </a:solidFill>
              </a:rPr>
              <a:t>Mgr. Šárka Bendová, sarka.bendova@mpsv.cz</a:t>
            </a:r>
          </a:p>
          <a:p>
            <a:pPr marL="0" indent="0" algn="ctr">
              <a:lnSpc>
                <a:spcPct val="100000"/>
              </a:lnSpc>
              <a:spcBef>
                <a:spcPts val="0"/>
              </a:spcBef>
              <a:spcAft>
                <a:spcPts val="300"/>
              </a:spcAft>
              <a:buNone/>
            </a:pPr>
            <a:r>
              <a:rPr lang="cs-CZ" sz="1800" b="true" dirty="false">
                <a:solidFill>
                  <a:schemeClr val="accent1"/>
                </a:solidFill>
              </a:rPr>
              <a:t>Mgr. Lenka Veverková, </a:t>
            </a:r>
            <a:r>
              <a:rPr lang="cs-CZ" sz="1800" b="true" dirty="false">
                <a:solidFill>
                  <a:schemeClr val="accent1"/>
                </a:solidFill>
                <a:hlinkClick r:id="rId5"/>
              </a:rPr>
              <a:t>lenka.veverkova@mpsv.cz</a:t>
            </a:r>
            <a:endParaRPr lang="cs-CZ" sz="1800" b="true" dirty="false">
              <a:solidFill>
                <a:schemeClr val="accent1"/>
              </a:solidFill>
            </a:endParaRPr>
          </a:p>
          <a:p>
            <a:pPr marL="0" indent="0" algn="ctr">
              <a:lnSpc>
                <a:spcPct val="100000"/>
              </a:lnSpc>
              <a:spcBef>
                <a:spcPts val="0"/>
              </a:spcBef>
              <a:spcAft>
                <a:spcPts val="300"/>
              </a:spcAft>
              <a:buNone/>
            </a:pPr>
            <a:r>
              <a:rPr lang="cs-CZ" sz="1800" b="true" dirty="false">
                <a:solidFill>
                  <a:schemeClr val="accent1"/>
                </a:solidFill>
              </a:rPr>
              <a:t>Mgr. Dita Tondlová, </a:t>
            </a:r>
            <a:r>
              <a:rPr lang="cs-CZ" sz="1800" b="true" dirty="false">
                <a:solidFill>
                  <a:schemeClr val="accent1"/>
                </a:solidFill>
                <a:hlinkClick r:id="rId6"/>
              </a:rPr>
              <a:t>dita.tondlova@mpsv.cz</a:t>
            </a:r>
            <a:endParaRPr lang="cs-CZ" sz="1800" b="true"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lnSpc>
                <a:spcPct val="100000"/>
              </a:lnSpc>
              <a:spcBef>
                <a:spcPts val="0"/>
              </a:spcBef>
              <a:spcAft>
                <a:spcPts val="300"/>
              </a:spcAft>
              <a:buNone/>
            </a:pPr>
            <a:r>
              <a:rPr lang="cs-CZ" sz="2000" b="true" dirty="false">
                <a:solidFill>
                  <a:schemeClr val="accent1"/>
                </a:solidFill>
              </a:rPr>
              <a:t>Děkujeme za pozornost </a:t>
            </a:r>
            <a:r>
              <a:rPr lang="cs-CZ" sz="2000" b="true" dirty="false">
                <a:solidFill>
                  <a:schemeClr val="accent1"/>
                </a:solidFill>
                <a:sym typeface="Wingdings" panose="05000000000000000000" pitchFamily="2" charset="2"/>
              </a:rPr>
              <a:t></a:t>
            </a:r>
            <a:endParaRPr lang="cs-CZ" sz="2000" b="true" dirty="false">
              <a:solidFill>
                <a:schemeClr val="accent1"/>
              </a:solidFill>
            </a:endParaRPr>
          </a:p>
          <a:p>
            <a:pPr marL="0" indent="0" algn="ctr">
              <a:lnSpc>
                <a:spcPct val="100000"/>
              </a:lnSpc>
              <a:spcBef>
                <a:spcPts val="0"/>
              </a:spcBef>
              <a:spcAft>
                <a:spcPts val="300"/>
              </a:spcAft>
              <a:buNone/>
            </a:pPr>
            <a:endParaRPr lang="cs-CZ" sz="1800" b="true" dirty="false">
              <a:solidFill>
                <a:schemeClr val="accent1"/>
              </a:solidFill>
            </a:endParaRPr>
          </a:p>
          <a:p>
            <a:pPr marL="0" indent="0" algn="ctr">
              <a:buNone/>
            </a:pPr>
            <a:endParaRPr lang="cs-CZ" sz="2000" dirty="false">
              <a:solidFill>
                <a:schemeClr val="accent1"/>
              </a:solidFill>
            </a:endParaRPr>
          </a:p>
        </p:txBody>
      </p:sp>
      <p:sp>
        <p:nvSpPr>
          <p:cNvPr id="4" name="Zástupný symbol pro číslo snímku 3">
            <a:extLst>
              <a:ext uri="{FF2B5EF4-FFF2-40B4-BE49-F238E27FC236}">
                <a16:creationId xmlns:a16="http://schemas.microsoft.com/office/drawing/2014/main" id="{1E5E8612-A3C5-8BAD-C84A-970A421909B4}"/>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390341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Operační program zaměstnanost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27174"/>
            <a:ext cx="8424000" cy="5330825"/>
          </a:xfrm>
        </p:spPr>
        <p:txBody>
          <a:bodyPr/>
          <a:lstStyle/>
          <a:p>
            <a:pPr marL="0" indent="0" algn="just">
              <a:lnSpc>
                <a:spcPct val="110000"/>
              </a:lnSpc>
              <a:spcAft>
                <a:spcPts val="0"/>
              </a:spcAft>
              <a:buNone/>
            </a:pPr>
            <a:r>
              <a:rPr lang="cs-CZ" sz="1800" b="false" i="false" u="none" strike="noStrike" baseline="0" dirty="false">
                <a:solidFill>
                  <a:schemeClr val="accent1"/>
                </a:solidFill>
                <a:latin typeface="Arial" panose="020B0604020202020204" pitchFamily="34" charset="0"/>
              </a:rPr>
              <a:t>OPZ+ je zacílen na zvýšení zaměstnanosti,</a:t>
            </a:r>
          </a:p>
          <a:p>
            <a:pPr marL="0" indent="0" algn="just">
              <a:lnSpc>
                <a:spcPct val="110000"/>
              </a:lnSpc>
              <a:spcBef>
                <a:spcPts val="0"/>
              </a:spcBef>
              <a:buNone/>
            </a:pPr>
            <a:r>
              <a:rPr lang="cs-CZ" sz="1800" b="false" i="false" u="none" strike="noStrike" baseline="0" dirty="false">
                <a:solidFill>
                  <a:schemeClr val="accent1"/>
                </a:solidFill>
                <a:latin typeface="Arial" panose="020B0604020202020204" pitchFamily="34" charset="0"/>
              </a:rPr>
              <a:t>sociální začleňování, sociální inovace a materiální pomoc nejchudším osobám. Vnitřně se člení do 5 priorit, které jsou dále rozděleny do tzv. specifických cílů:</a:t>
            </a:r>
          </a:p>
          <a:p>
            <a:pPr algn="just"/>
            <a:endParaRPr lang="cs-CZ" sz="1800" b="false" i="false" u="none" strike="noStrike" baseline="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a:t>
            </a:fld>
            <a:endParaRPr lang="cs-CZ" dirty="false"/>
          </a:p>
        </p:txBody>
      </p:sp>
      <p:pic>
        <p:nvPicPr>
          <p:cNvPr id="12" name="Obrázek 11">
            <a:extLst>
              <a:ext uri="{FF2B5EF4-FFF2-40B4-BE49-F238E27FC236}">
                <a16:creationId xmlns:a16="http://schemas.microsoft.com/office/drawing/2014/main" id="{260A1C83-DBDB-426E-B906-0ED555E5AF6A}"/>
              </a:ext>
            </a:extLst>
          </p:cNvPr>
          <p:cNvPicPr>
            <a:picLocks noChangeAspect="true"/>
          </p:cNvPicPr>
          <p:nvPr/>
        </p:nvPicPr>
        <p:blipFill>
          <a:blip r:embed="rId2"/>
          <a:stretch>
            <a:fillRect/>
          </a:stretch>
        </p:blipFill>
        <p:spPr>
          <a:xfrm>
            <a:off x="0" y="2607956"/>
            <a:ext cx="9144000" cy="4169044"/>
          </a:xfrm>
          <a:prstGeom prst="rect">
            <a:avLst/>
          </a:prstGeom>
        </p:spPr>
      </p:pic>
      <p:sp>
        <p:nvSpPr>
          <p:cNvPr id="13" name="Obdélník 12">
            <a:extLst>
              <a:ext uri="{FF2B5EF4-FFF2-40B4-BE49-F238E27FC236}">
                <a16:creationId xmlns:a16="http://schemas.microsoft.com/office/drawing/2014/main" id="{C6DA3493-9580-440E-AECD-218DD8FAB3C2}"/>
              </a:ext>
            </a:extLst>
          </p:cNvPr>
          <p:cNvSpPr/>
          <p:nvPr/>
        </p:nvSpPr>
        <p:spPr>
          <a:xfrm>
            <a:off x="360000" y="4221088"/>
            <a:ext cx="1403688" cy="129614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a:noFill/>
            </a:endParaRPr>
          </a:p>
        </p:txBody>
      </p:sp>
      <p:sp>
        <p:nvSpPr>
          <p:cNvPr id="14" name="TextovéPole 13">
            <a:extLst>
              <a:ext uri="{FF2B5EF4-FFF2-40B4-BE49-F238E27FC236}">
                <a16:creationId xmlns:a16="http://schemas.microsoft.com/office/drawing/2014/main" id="{D18BEF03-3511-4D5C-885E-0888DBC6F9D1}"/>
              </a:ext>
            </a:extLst>
          </p:cNvPr>
          <p:cNvSpPr txBox="true"/>
          <p:nvPr/>
        </p:nvSpPr>
        <p:spPr>
          <a:xfrm>
            <a:off x="360000" y="4869160"/>
            <a:ext cx="1403688" cy="461665"/>
          </a:xfrm>
          <a:prstGeom prst="rect">
            <a:avLst/>
          </a:prstGeom>
          <a:noFill/>
        </p:spPr>
        <p:txBody>
          <a:bodyPr wrap="square" rtlCol="false">
            <a:spAutoFit/>
          </a:bodyPr>
          <a:lstStyle/>
          <a:p>
            <a:pPr algn="ctr"/>
            <a:r>
              <a:rPr lang="cs-CZ" sz="1200" b="true" dirty="false"/>
              <a:t>Výzva vyhlášena v prioritě 2</a:t>
            </a:r>
          </a:p>
        </p:txBody>
      </p:sp>
      <p:pic>
        <p:nvPicPr>
          <p:cNvPr id="6" name="Obrázek 5">
            <a:extLst>
              <a:ext uri="{FF2B5EF4-FFF2-40B4-BE49-F238E27FC236}">
                <a16:creationId xmlns:a16="http://schemas.microsoft.com/office/drawing/2014/main" id="{DFBC9E7C-9C15-4A76-A140-C334BAB62FCF}"/>
              </a:ext>
            </a:extLst>
          </p:cNvPr>
          <p:cNvPicPr>
            <a:picLocks noChangeAspect="true"/>
          </p:cNvPicPr>
          <p:nvPr/>
        </p:nvPicPr>
        <p:blipFill>
          <a:blip r:embed="rId3"/>
          <a:stretch>
            <a:fillRect/>
          </a:stretch>
        </p:blipFill>
        <p:spPr>
          <a:xfrm>
            <a:off x="5292080" y="763978"/>
            <a:ext cx="3851920" cy="936830"/>
          </a:xfrm>
          <a:prstGeom prst="rect">
            <a:avLst/>
          </a:prstGeom>
        </p:spPr>
      </p:pic>
    </p:spTree>
    <p:extLst>
      <p:ext uri="{BB962C8B-B14F-4D97-AF65-F5344CB8AC3E}">
        <p14:creationId xmlns:p14="http://schemas.microsoft.com/office/powerpoint/2010/main" val="307172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marL="0" indent="0">
              <a:lnSpc>
                <a:spcPct val="110000"/>
              </a:lnSpc>
              <a:buNone/>
            </a:pPr>
            <a:r>
              <a:rPr lang="cs-CZ" sz="2000" dirty="false">
                <a:solidFill>
                  <a:schemeClr val="accent1"/>
                </a:solidFill>
              </a:rPr>
              <a:t>Web </a:t>
            </a:r>
            <a:r>
              <a:rPr lang="cs-CZ" sz="2000" dirty="false">
                <a:solidFill>
                  <a:schemeClr val="accent1"/>
                </a:solidFill>
                <a:hlinkClick r:id="rId2">
                  <a:extLst>
                    <a:ext uri="{A12FA001-AC4F-418D-AE19-62706E023703}">
                      <ahyp:hlinkClr xmlns:ahyp="http://schemas.microsoft.com/office/drawing/2018/hyperlinkcolor" val="tx"/>
                    </a:ext>
                  </a:extLst>
                </a:hlinkClick>
              </a:rPr>
              <a:t>www.ESFCR.cz</a:t>
            </a:r>
            <a:r>
              <a:rPr lang="cs-CZ" sz="2000" dirty="false">
                <a:solidFill>
                  <a:schemeClr val="accent1"/>
                </a:solidFill>
              </a:rPr>
              <a:t> </a:t>
            </a:r>
            <a:r>
              <a:rPr lang="cs-CZ" sz="1800" dirty="false">
                <a:solidFill>
                  <a:schemeClr val="accent1"/>
                </a:solidFill>
              </a:rPr>
              <a:t>(zkratka: Evropský sociální fond v ČR)</a:t>
            </a:r>
          </a:p>
          <a:p>
            <a:pPr>
              <a:lnSpc>
                <a:spcPct val="110000"/>
              </a:lnSpc>
            </a:pPr>
            <a:endParaRPr lang="cs-CZ" sz="2000" dirty="false">
              <a:solidFill>
                <a:schemeClr val="accent1"/>
              </a:solidFill>
            </a:endParaRP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endParaRPr lang="cs-CZ" b="true"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5</a:t>
            </a:fld>
            <a:endParaRPr lang="cs-CZ" dirty="false"/>
          </a:p>
        </p:txBody>
      </p:sp>
      <p:pic>
        <p:nvPicPr>
          <p:cNvPr id="7" name="Obrázek 6">
            <a:extLst>
              <a:ext uri="{FF2B5EF4-FFF2-40B4-BE49-F238E27FC236}">
                <a16:creationId xmlns:a16="http://schemas.microsoft.com/office/drawing/2014/main" id="{1ABBDB79-A4C5-98F2-D6E9-81A828C2A232}"/>
              </a:ext>
            </a:extLst>
          </p:cNvPr>
          <p:cNvPicPr>
            <a:picLocks noChangeAspect="true"/>
          </p:cNvPicPr>
          <p:nvPr/>
        </p:nvPicPr>
        <p:blipFill>
          <a:blip r:embed="rId3"/>
          <a:stretch>
            <a:fillRect/>
          </a:stretch>
        </p:blipFill>
        <p:spPr>
          <a:xfrm>
            <a:off x="457448" y="1709457"/>
            <a:ext cx="8139046" cy="4896543"/>
          </a:xfrm>
          <a:prstGeom prst="rect">
            <a:avLst/>
          </a:prstGeom>
        </p:spPr>
      </p:pic>
      <p:sp>
        <p:nvSpPr>
          <p:cNvPr id="9" name="Obdélník: se zakulacenými rohy 8">
            <a:extLst>
              <a:ext uri="{FF2B5EF4-FFF2-40B4-BE49-F238E27FC236}">
                <a16:creationId xmlns:a16="http://schemas.microsoft.com/office/drawing/2014/main" id="{A03AFB48-2CD6-3397-5A51-5FD4CCB30BB1}"/>
              </a:ext>
            </a:extLst>
          </p:cNvPr>
          <p:cNvSpPr/>
          <p:nvPr/>
        </p:nvSpPr>
        <p:spPr>
          <a:xfrm>
            <a:off x="467544" y="5373216"/>
            <a:ext cx="5328592" cy="1224135"/>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0" name="Ovál 9">
            <a:extLst>
              <a:ext uri="{FF2B5EF4-FFF2-40B4-BE49-F238E27FC236}">
                <a16:creationId xmlns:a16="http://schemas.microsoft.com/office/drawing/2014/main" id="{ACA630F0-9FCD-E3C1-2C31-AC8EBB764F2B}"/>
              </a:ext>
            </a:extLst>
          </p:cNvPr>
          <p:cNvSpPr/>
          <p:nvPr/>
        </p:nvSpPr>
        <p:spPr>
          <a:xfrm>
            <a:off x="6732240" y="3212976"/>
            <a:ext cx="1008112" cy="432048"/>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27763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196752"/>
            <a:ext cx="8424000" cy="5661248"/>
          </a:xfrm>
        </p:spPr>
        <p:txBody>
          <a:bodyPr/>
          <a:lstStyle/>
          <a:p>
            <a:pPr marL="0" indent="0" algn="just">
              <a:lnSpc>
                <a:spcPct val="110000"/>
              </a:lnSpc>
              <a:buNone/>
            </a:pPr>
            <a:r>
              <a:rPr lang="cs-CZ" sz="1600" dirty="false">
                <a:solidFill>
                  <a:schemeClr val="accent1"/>
                </a:solidFill>
              </a:rPr>
              <a:t>Pro možnost využívat diskusní kluby k výzvám, technickou podporu, spravovat realizované projekty atd. je potřeba být registrovaným uživatelem.</a:t>
            </a:r>
          </a:p>
          <a:p>
            <a:pPr>
              <a:lnSpc>
                <a:spcPct val="110000"/>
              </a:lnSpc>
            </a:pPr>
            <a:endParaRPr lang="cs-CZ" dirty="false">
              <a:solidFill>
                <a:schemeClr val="accent1"/>
              </a:solidFill>
            </a:endParaRP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6</a:t>
            </a:fld>
            <a:endParaRPr lang="cs-CZ" dirty="false"/>
          </a:p>
        </p:txBody>
      </p:sp>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pic>
        <p:nvPicPr>
          <p:cNvPr id="6" name="Obrázek 5">
            <a:extLst>
              <a:ext uri="{FF2B5EF4-FFF2-40B4-BE49-F238E27FC236}">
                <a16:creationId xmlns:a16="http://schemas.microsoft.com/office/drawing/2014/main" id="{EC2F3229-F153-2618-2B9F-E1031167EC0E}"/>
              </a:ext>
            </a:extLst>
          </p:cNvPr>
          <p:cNvPicPr>
            <a:picLocks noChangeAspect="true"/>
          </p:cNvPicPr>
          <p:nvPr/>
        </p:nvPicPr>
        <p:blipFill>
          <a:blip r:embed="rId2"/>
          <a:stretch>
            <a:fillRect/>
          </a:stretch>
        </p:blipFill>
        <p:spPr>
          <a:xfrm>
            <a:off x="891728" y="1807064"/>
            <a:ext cx="7382765" cy="3504478"/>
          </a:xfrm>
          <a:prstGeom prst="rect">
            <a:avLst/>
          </a:prstGeom>
        </p:spPr>
      </p:pic>
      <p:pic>
        <p:nvPicPr>
          <p:cNvPr id="9" name="Obrázek 8">
            <a:extLst>
              <a:ext uri="{FF2B5EF4-FFF2-40B4-BE49-F238E27FC236}">
                <a16:creationId xmlns:a16="http://schemas.microsoft.com/office/drawing/2014/main" id="{34AEA4DA-6D1E-DEF4-D232-400289B13EB7}"/>
              </a:ext>
            </a:extLst>
          </p:cNvPr>
          <p:cNvPicPr>
            <a:picLocks noChangeAspect="true"/>
          </p:cNvPicPr>
          <p:nvPr/>
        </p:nvPicPr>
        <p:blipFill>
          <a:blip r:embed="rId3"/>
          <a:stretch>
            <a:fillRect/>
          </a:stretch>
        </p:blipFill>
        <p:spPr>
          <a:xfrm>
            <a:off x="738029" y="5461234"/>
            <a:ext cx="7667939" cy="1168307"/>
          </a:xfrm>
          <a:prstGeom prst="rect">
            <a:avLst/>
          </a:prstGeom>
        </p:spPr>
      </p:pic>
      <p:sp>
        <p:nvSpPr>
          <p:cNvPr id="15" name="Ovál 14">
            <a:extLst>
              <a:ext uri="{FF2B5EF4-FFF2-40B4-BE49-F238E27FC236}">
                <a16:creationId xmlns:a16="http://schemas.microsoft.com/office/drawing/2014/main" id="{F2C97C47-0829-027F-E505-29198EE18567}"/>
              </a:ext>
            </a:extLst>
          </p:cNvPr>
          <p:cNvSpPr/>
          <p:nvPr/>
        </p:nvSpPr>
        <p:spPr>
          <a:xfrm>
            <a:off x="6995698" y="2440315"/>
            <a:ext cx="1192350" cy="504056"/>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6" name="Ovál 15">
            <a:extLst>
              <a:ext uri="{FF2B5EF4-FFF2-40B4-BE49-F238E27FC236}">
                <a16:creationId xmlns:a16="http://schemas.microsoft.com/office/drawing/2014/main" id="{B96897B0-5B69-D646-EF81-D314B670C159}"/>
              </a:ext>
            </a:extLst>
          </p:cNvPr>
          <p:cNvSpPr/>
          <p:nvPr/>
        </p:nvSpPr>
        <p:spPr>
          <a:xfrm>
            <a:off x="6386796" y="4970920"/>
            <a:ext cx="866687" cy="274077"/>
          </a:xfrm>
          <a:prstGeom prst="ellipse">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8" name="Obdélník: se zakulacenými rohy 17">
            <a:extLst>
              <a:ext uri="{FF2B5EF4-FFF2-40B4-BE49-F238E27FC236}">
                <a16:creationId xmlns:a16="http://schemas.microsoft.com/office/drawing/2014/main" id="{A9F63315-8065-0133-5A71-4F322603B1C6}"/>
              </a:ext>
            </a:extLst>
          </p:cNvPr>
          <p:cNvSpPr/>
          <p:nvPr/>
        </p:nvSpPr>
        <p:spPr>
          <a:xfrm>
            <a:off x="880617" y="6237312"/>
            <a:ext cx="4051423" cy="458688"/>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9" name="TextovéPole 18">
            <a:extLst>
              <a:ext uri="{FF2B5EF4-FFF2-40B4-BE49-F238E27FC236}">
                <a16:creationId xmlns:a16="http://schemas.microsoft.com/office/drawing/2014/main" id="{E367E73E-B239-7EAB-ABFD-09C657AF2DE4}"/>
              </a:ext>
            </a:extLst>
          </p:cNvPr>
          <p:cNvSpPr txBox="true"/>
          <p:nvPr/>
        </p:nvSpPr>
        <p:spPr>
          <a:xfrm>
            <a:off x="7806988" y="2507677"/>
            <a:ext cx="445284" cy="369332"/>
          </a:xfrm>
          <a:prstGeom prst="rect">
            <a:avLst/>
          </a:prstGeom>
          <a:noFill/>
        </p:spPr>
        <p:txBody>
          <a:bodyPr wrap="square" rtlCol="false">
            <a:spAutoFit/>
          </a:bodyPr>
          <a:lstStyle/>
          <a:p>
            <a:r>
              <a:rPr lang="cs-CZ" b="true" dirty="false">
                <a:solidFill>
                  <a:schemeClr val="accent6">
                    <a:lumMod val="60000"/>
                    <a:lumOff val="40000"/>
                  </a:schemeClr>
                </a:solidFill>
              </a:rPr>
              <a:t>1.</a:t>
            </a:r>
          </a:p>
        </p:txBody>
      </p:sp>
      <p:sp>
        <p:nvSpPr>
          <p:cNvPr id="20" name="TextovéPole 19">
            <a:extLst>
              <a:ext uri="{FF2B5EF4-FFF2-40B4-BE49-F238E27FC236}">
                <a16:creationId xmlns:a16="http://schemas.microsoft.com/office/drawing/2014/main" id="{0CBC65D0-5C38-97F2-7704-5B020BDEC009}"/>
              </a:ext>
            </a:extLst>
          </p:cNvPr>
          <p:cNvSpPr txBox="true"/>
          <p:nvPr/>
        </p:nvSpPr>
        <p:spPr>
          <a:xfrm>
            <a:off x="7329647" y="4907710"/>
            <a:ext cx="616286" cy="369332"/>
          </a:xfrm>
          <a:prstGeom prst="rect">
            <a:avLst/>
          </a:prstGeom>
          <a:noFill/>
        </p:spPr>
        <p:txBody>
          <a:bodyPr wrap="square" rtlCol="false">
            <a:spAutoFit/>
          </a:bodyPr>
          <a:lstStyle/>
          <a:p>
            <a:r>
              <a:rPr lang="cs-CZ" b="true" dirty="false">
                <a:solidFill>
                  <a:schemeClr val="accent6">
                    <a:lumMod val="60000"/>
                    <a:lumOff val="40000"/>
                  </a:schemeClr>
                </a:solidFill>
              </a:rPr>
              <a:t>2.</a:t>
            </a:r>
          </a:p>
        </p:txBody>
      </p:sp>
      <p:sp>
        <p:nvSpPr>
          <p:cNvPr id="21" name="TextovéPole 20">
            <a:extLst>
              <a:ext uri="{FF2B5EF4-FFF2-40B4-BE49-F238E27FC236}">
                <a16:creationId xmlns:a16="http://schemas.microsoft.com/office/drawing/2014/main" id="{BB7F65D3-2CA6-2ADB-F22A-0E038182FEF5}"/>
              </a:ext>
            </a:extLst>
          </p:cNvPr>
          <p:cNvSpPr txBox="true"/>
          <p:nvPr/>
        </p:nvSpPr>
        <p:spPr>
          <a:xfrm>
            <a:off x="5020609" y="6248761"/>
            <a:ext cx="864096" cy="369332"/>
          </a:xfrm>
          <a:prstGeom prst="rect">
            <a:avLst/>
          </a:prstGeom>
          <a:noFill/>
        </p:spPr>
        <p:txBody>
          <a:bodyPr wrap="square" rtlCol="false">
            <a:spAutoFit/>
          </a:bodyPr>
          <a:lstStyle/>
          <a:p>
            <a:r>
              <a:rPr lang="cs-CZ" b="true" dirty="false">
                <a:solidFill>
                  <a:schemeClr val="accent6">
                    <a:lumMod val="60000"/>
                    <a:lumOff val="40000"/>
                  </a:schemeClr>
                </a:solidFill>
              </a:rPr>
              <a:t>3.</a:t>
            </a:r>
          </a:p>
        </p:txBody>
      </p:sp>
    </p:spTree>
    <p:extLst>
      <p:ext uri="{BB962C8B-B14F-4D97-AF65-F5344CB8AC3E}">
        <p14:creationId xmlns:p14="http://schemas.microsoft.com/office/powerpoint/2010/main" val="9626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589240"/>
          </a:xfrm>
        </p:spPr>
        <p:txBody>
          <a:bodyPr/>
          <a:lstStyle/>
          <a:p>
            <a:pPr marL="0" indent="0" algn="just">
              <a:lnSpc>
                <a:spcPct val="110000"/>
              </a:lnSpc>
              <a:buNone/>
            </a:pPr>
            <a:r>
              <a:rPr lang="cs-CZ" sz="1600" dirty="false">
                <a:solidFill>
                  <a:schemeClr val="accent1"/>
                </a:solidFill>
              </a:rPr>
              <a:t>Sekce dokumentů OPZ+ obsahuje jak pravidla pro žadatele a příjemce, tak i veškeré pokyny a návody potřebné pro přípravu žádosti o podporu a následnou realizaci projektu.</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pic>
        <p:nvPicPr>
          <p:cNvPr id="7" name="Obrázek 6">
            <a:extLst>
              <a:ext uri="{FF2B5EF4-FFF2-40B4-BE49-F238E27FC236}">
                <a16:creationId xmlns:a16="http://schemas.microsoft.com/office/drawing/2014/main" id="{C74E59DD-C600-C396-39A9-5E10DE0B92AD}"/>
              </a:ext>
            </a:extLst>
          </p:cNvPr>
          <p:cNvPicPr>
            <a:picLocks noChangeAspect="true"/>
          </p:cNvPicPr>
          <p:nvPr/>
        </p:nvPicPr>
        <p:blipFill>
          <a:blip r:embed="rId2"/>
          <a:stretch>
            <a:fillRect/>
          </a:stretch>
        </p:blipFill>
        <p:spPr>
          <a:xfrm>
            <a:off x="728908" y="2092705"/>
            <a:ext cx="7686184" cy="4572794"/>
          </a:xfrm>
          <a:prstGeom prst="rect">
            <a:avLst/>
          </a:prstGeom>
        </p:spPr>
      </p:pic>
      <p:sp>
        <p:nvSpPr>
          <p:cNvPr id="8" name="Obdélník 7">
            <a:extLst>
              <a:ext uri="{FF2B5EF4-FFF2-40B4-BE49-F238E27FC236}">
                <a16:creationId xmlns:a16="http://schemas.microsoft.com/office/drawing/2014/main" id="{0AA17CAF-CD38-163C-8B8F-C9BFD17387E8}"/>
              </a:ext>
            </a:extLst>
          </p:cNvPr>
          <p:cNvSpPr/>
          <p:nvPr/>
        </p:nvSpPr>
        <p:spPr>
          <a:xfrm>
            <a:off x="899592" y="4409603"/>
            <a:ext cx="1296144" cy="315541"/>
          </a:xfrm>
          <a:prstGeom prst="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4275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10000"/>
              </a:lnSpc>
              <a:spcAft>
                <a:spcPts val="1200"/>
              </a:spcAft>
            </a:pPr>
            <a:r>
              <a:rPr lang="cs-CZ" sz="16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-plus/-/dokument/18068434</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6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600" b="true" dirty="false">
                <a:solidFill>
                  <a:schemeClr val="accent1"/>
                </a:solidFill>
                <a:latin typeface="Arial" panose="020B0604020202020204" pitchFamily="34" charset="0"/>
                <a:cs typeface="Arial" panose="020B0604020202020204" pitchFamily="34" charset="0"/>
              </a:rPr>
              <a:t>Specifická část pravidel </a:t>
            </a:r>
            <a:r>
              <a:rPr lang="cs-CZ" sz="1600" dirty="false">
                <a:solidFill>
                  <a:schemeClr val="accent1"/>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1400" i="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-plus/-/dokument/18068507</a:t>
            </a:r>
            <a:r>
              <a:rPr lang="cs-CZ" sz="14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endParaRPr lang="cs-CZ" sz="1600" i="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600" b="true" dirty="false">
                <a:solidFill>
                  <a:schemeClr val="accent1"/>
                </a:solidFill>
                <a:latin typeface="Arial" panose="020B0604020202020204" pitchFamily="34" charset="0"/>
                <a:cs typeface="Arial" panose="020B0604020202020204" pitchFamily="34" charset="0"/>
              </a:rPr>
              <a:t>Formuláře a pokyny</a:t>
            </a:r>
            <a:r>
              <a:rPr lang="cs-CZ" sz="1600" dirty="false">
                <a:solidFill>
                  <a:schemeClr val="accent1"/>
                </a:solidFill>
                <a:latin typeface="Arial" panose="020B0604020202020204" pitchFamily="34" charset="0"/>
                <a:cs typeface="Arial" panose="020B0604020202020204" pitchFamily="34" charset="0"/>
              </a:rPr>
              <a:t> potřebné v rámci přípravy žádosti o podporu </a:t>
            </a:r>
            <a:r>
              <a:rPr lang="cs-CZ" sz="1400" i="true" dirty="false">
                <a:solidFill>
                  <a:schemeClr val="accent1"/>
                </a:solidFill>
                <a:latin typeface="Arial" panose="020B0604020202020204" pitchFamily="34" charset="0"/>
                <a:cs typeface="Arial" panose="020B0604020202020204" pitchFamily="34" charset="0"/>
              </a:rPr>
              <a:t>(</a:t>
            </a:r>
            <a:r>
              <a:rPr lang="cs-CZ" sz="1400" i="true" dirty="false">
                <a:solidFill>
                  <a:schemeClr val="accent1"/>
                </a:solidFill>
                <a:hlinkClick r:id="rId4">
                  <a:extLst>
                    <a:ext uri="{A12FA001-AC4F-418D-AE19-62706E023703}">
                      <ahyp:hlinkClr xmlns:ahyp="http://schemas.microsoft.com/office/drawing/2018/hyperlinkcolor" val="tx"/>
                    </a:ext>
                  </a:extLst>
                </a:hlinkClick>
              </a:rPr>
              <a:t>Formuláře a pokyny potřebné v rámci přípravy žádosti o podporu - www.esfcr.cz</a:t>
            </a:r>
            <a:r>
              <a:rPr lang="cs-CZ" sz="1400" i="true" dirty="false">
                <a:solidFill>
                  <a:schemeClr val="accent1"/>
                </a:solidFill>
                <a:latin typeface="Arial" panose="020B0604020202020204" pitchFamily="34" charset="0"/>
                <a:cs typeface="Arial" panose="020B0604020202020204" pitchFamily="34" charset="0"/>
              </a:rPr>
              <a:t>),</a:t>
            </a:r>
            <a:endParaRPr lang="cs-CZ" sz="1600" i="true" dirty="false">
              <a:solidFill>
                <a:schemeClr val="accent1"/>
              </a:solidFill>
              <a:latin typeface="Arial" panose="020B0604020202020204" pitchFamily="34" charset="0"/>
              <a:cs typeface="Arial" panose="020B0604020202020204" pitchFamily="34" charset="0"/>
            </a:endParaRPr>
          </a:p>
          <a:p>
            <a:pPr algn="just">
              <a:lnSpc>
                <a:spcPct val="110000"/>
              </a:lnSpc>
              <a:spcAft>
                <a:spcPts val="1200"/>
              </a:spcAft>
            </a:pPr>
            <a:r>
              <a:rPr lang="cs-CZ" sz="1600" dirty="false">
                <a:solidFill>
                  <a:schemeClr val="accent1"/>
                </a:solidFill>
                <a:latin typeface="Arial" panose="020B0604020202020204" pitchFamily="34" charset="0"/>
                <a:cs typeface="Arial" panose="020B0604020202020204" pitchFamily="34" charset="0"/>
              </a:rPr>
              <a:t>Kritéria věcného hodnocení žádostí o podporu jsou v detailním popisu k dispozici v rámci </a:t>
            </a:r>
            <a:r>
              <a:rPr lang="cs-CZ" sz="1600" b="true" dirty="false">
                <a:solidFill>
                  <a:schemeClr val="accent1"/>
                </a:solidFill>
                <a:latin typeface="Arial" panose="020B0604020202020204" pitchFamily="34" charset="0"/>
                <a:cs typeface="Arial" panose="020B0604020202020204" pitchFamily="34" charset="0"/>
              </a:rPr>
              <a:t>Příručky pro hodnotitele zajišťující věcné hodnocení </a:t>
            </a:r>
            <a:r>
              <a:rPr lang="cs-CZ" sz="1600" dirty="false">
                <a:solidFill>
                  <a:schemeClr val="accent1"/>
                </a:solidFill>
                <a:latin typeface="Arial" panose="020B0604020202020204" pitchFamily="34" charset="0"/>
                <a:cs typeface="Arial" panose="020B0604020202020204" pitchFamily="34" charset="0"/>
              </a:rPr>
              <a:t>žádostí o podporu z OPZ+ s přímými náklady a nepřímými náklady nebo s paušálními sazbami </a:t>
            </a:r>
            <a:r>
              <a:rPr lang="cs-CZ" sz="1600" dirty="false">
                <a:solidFill>
                  <a:srgbClr val="FF0000"/>
                </a:solidFill>
                <a:latin typeface="Arial" panose="020B0604020202020204" pitchFamily="34" charset="0"/>
                <a:cs typeface="Times New Roman" panose="02020603050405020304" pitchFamily="18" charset="0"/>
              </a:rPr>
              <a:t>      </a:t>
            </a:r>
            <a:r>
              <a:rPr lang="cs-CZ" sz="1400" i="true" u="sng" dirty="false">
                <a:solidFill>
                  <a:schemeClr val="accent1"/>
                </a:solidFill>
                <a:latin typeface="Arial" panose="020B0604020202020204" pitchFamily="34" charset="0"/>
                <a:cs typeface="Times New Roman" panose="02020603050405020304" pitchFamily="18" charset="0"/>
              </a:rPr>
              <a:t>(</a:t>
            </a:r>
            <a:r>
              <a:rPr lang="cs-CZ" sz="1400" i="true" u="sng" dirty="fals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www.esfcr.cz/hodnoceni-a-vyber-projektu-</a:t>
            </a:r>
            <a:r>
              <a:rPr lang="cs-CZ" sz="1400" i="true" u="sng" dirty="false" err="tru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opz</a:t>
            </a:r>
            <a:r>
              <a:rPr lang="cs-CZ" sz="1400" i="true" u="sng" dirty="false">
                <a:solidFill>
                  <a:schemeClr val="accent1"/>
                </a:solidFill>
                <a:latin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-plus/-/dokument/18069370</a:t>
            </a:r>
            <a:r>
              <a:rPr lang="cs-CZ" sz="1400" i="true" u="sng" dirty="false">
                <a:solidFill>
                  <a:schemeClr val="accent1"/>
                </a:solidFill>
                <a:latin typeface="Arial" panose="020B0604020202020204" pitchFamily="34" charset="0"/>
                <a:cs typeface="Times New Roman" panose="02020603050405020304" pitchFamily="18" charset="0"/>
              </a:rPr>
              <a:t>),</a:t>
            </a:r>
          </a:p>
          <a:p>
            <a:pPr algn="just">
              <a:lnSpc>
                <a:spcPct val="110000"/>
              </a:lnSpc>
              <a:spcAft>
                <a:spcPts val="1200"/>
              </a:spcAft>
            </a:pP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v průběhu výzvy i během realizace projektů aktualizovat. Aktuální verze těchto dokumentů jsou vždy k dispozici na: </a:t>
            </a:r>
            <a:r>
              <a:rPr lang="cs-CZ" sz="1600" i="true" dirty="false">
                <a:solidFill>
                  <a:schemeClr val="accent1"/>
                </a:solidFill>
                <a:latin typeface="Arial" panose="020B0604020202020204" pitchFamily="34" charset="0"/>
                <a:ea typeface="Calibri" panose="020F0502020204030204" pitchFamily="34" charset="0"/>
                <a:cs typeface="Arial" panose="020B0604020202020204" pitchFamily="34" charset="0"/>
              </a:rPr>
              <a:t>(</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https://www.esfcr.cz/pravidla-pro-</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zadatele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prijemce</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cs-CZ" sz="1400" i="true" u="sng"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opz</a:t>
            </a:r>
            <a:r>
              <a:rPr lang="cs-CZ" sz="1400" i="true"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-plus</a:t>
            </a:r>
            <a:r>
              <a:rPr lang="cs-CZ" sz="1400" i="true" u="sng" dirty="false">
                <a:solidFill>
                  <a:schemeClr val="accent1"/>
                </a:solidFill>
                <a:latin typeface="Arial" panose="020B0604020202020204" pitchFamily="34" charset="0"/>
                <a:ea typeface="Calibri" panose="020F0502020204030204" pitchFamily="34" charset="0"/>
                <a:cs typeface="Arial" panose="020B0604020202020204" pitchFamily="34" charset="0"/>
              </a:rPr>
              <a:t>)</a:t>
            </a:r>
            <a:r>
              <a:rPr lang="cs-CZ" sz="16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cs-CZ" sz="16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Aktualizace pravidel není změnou textu výzvy.</a:t>
            </a:r>
            <a:endParaRPr lang="cs-CZ" sz="16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spTree>
    <p:extLst>
      <p:ext uri="{BB962C8B-B14F-4D97-AF65-F5344CB8AC3E}">
        <p14:creationId xmlns:p14="http://schemas.microsoft.com/office/powerpoint/2010/main" val="302659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r>
              <a:rPr lang="cs-CZ" b="true" kern="0" cap="all" baseline="0" dirty="false">
                <a:latin typeface="+mj-lt"/>
                <a:ea typeface="+mj-ea"/>
                <a:cs typeface="+mj-cs"/>
              </a:rPr>
              <a:t>TECHNICKÁ podpora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9</a:t>
            </a:fld>
            <a:endParaRPr lang="cs-CZ"/>
          </a:p>
        </p:txBody>
      </p:sp>
      <p:sp>
        <p:nvSpPr>
          <p:cNvPr id="4" name="TextovéPole 3"/>
          <p:cNvSpPr txBox="true"/>
          <p:nvPr/>
        </p:nvSpPr>
        <p:spPr>
          <a:xfrm>
            <a:off x="360000" y="1196752"/>
            <a:ext cx="8532480" cy="5499248"/>
          </a:xfrm>
          <a:prstGeom prst="rect">
            <a:avLst/>
          </a:prstGeom>
        </p:spPr>
        <p:txBody>
          <a:bodyPr vert="horz" lIns="0" tIns="0" rIns="0" bIns="0" rtlCol="false">
            <a:normAutofit fontScale="40000" lnSpcReduction="20000"/>
          </a:bodyPr>
          <a:lstStyle/>
          <a:p>
            <a:pPr marL="0" lvl="1" algn="just">
              <a:lnSpc>
                <a:spcPct val="130000"/>
              </a:lnSpc>
              <a:spcAft>
                <a:spcPts val="600"/>
              </a:spcAft>
              <a:buClr>
                <a:schemeClr val="accent2"/>
              </a:buClr>
            </a:pPr>
            <a:r>
              <a:rPr lang="cs-CZ" sz="4000" dirty="false">
                <a:solidFill>
                  <a:schemeClr val="accent1"/>
                </a:solidFill>
                <a:latin typeface="Arial" panose="020B0604020202020204" pitchFamily="34" charset="0"/>
                <a:cs typeface="Arial" panose="020B0604020202020204" pitchFamily="34" charset="0"/>
              </a:rPr>
              <a:t>V případě technických problémů v IS KP21 je poskytována technická podpora přes tzv. hotline na </a:t>
            </a:r>
            <a:r>
              <a:rPr lang="cs-CZ" sz="4000" dirty="false">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www.esfcr.cz</a:t>
            </a:r>
            <a:r>
              <a:rPr lang="cs-CZ" sz="4000" dirty="false">
                <a:solidFill>
                  <a:schemeClr val="accent1"/>
                </a:solidFill>
                <a:latin typeface="Arial" panose="020B0604020202020204" pitchFamily="34" charset="0"/>
                <a:cs typeface="Arial" panose="020B0604020202020204" pitchFamily="34" charset="0"/>
              </a:rPr>
              <a:t>. V provozu je každý všední den od 8:00 do 16:00, dotazy/požadavky jsou v rámci provozní doby vyřizovány do 4 hodin od jejich založení.</a:t>
            </a:r>
          </a:p>
          <a:p>
            <a:pPr marL="0" lvl="1" algn="just">
              <a:lnSpc>
                <a:spcPct val="130000"/>
              </a:lnSpc>
              <a:spcAft>
                <a:spcPts val="1200"/>
              </a:spcAft>
              <a:buClr>
                <a:schemeClr val="accent2"/>
              </a:buClr>
            </a:pPr>
            <a:r>
              <a:rPr lang="cs-CZ" sz="4000" b="true" dirty="false">
                <a:solidFill>
                  <a:schemeClr val="accent1"/>
                </a:solidFill>
                <a:latin typeface="Arial" panose="020B0604020202020204" pitchFamily="34" charset="0"/>
                <a:cs typeface="Arial" panose="020B0604020202020204" pitchFamily="34" charset="0"/>
              </a:rPr>
              <a:t>Hotline je dostupná pouze registrovaným uživatelům na www.esfcr.cz.</a:t>
            </a:r>
          </a:p>
          <a:p>
            <a:pPr marL="0" lvl="1" algn="just">
              <a:lnSpc>
                <a:spcPct val="130000"/>
              </a:lnSpc>
              <a:spcAft>
                <a:spcPts val="1200"/>
              </a:spcAft>
              <a:buClr>
                <a:schemeClr val="accent2"/>
              </a:buClr>
            </a:pPr>
            <a:endParaRPr lang="cs-CZ" sz="8000" b="true" dirty="false">
              <a:solidFill>
                <a:schemeClr val="accent1"/>
              </a:solidFill>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0A7135D6-7C5D-F5BA-A1BA-493766881A42}"/>
              </a:ext>
            </a:extLst>
          </p:cNvPr>
          <p:cNvPicPr>
            <a:picLocks noChangeAspect="true"/>
          </p:cNvPicPr>
          <p:nvPr/>
        </p:nvPicPr>
        <p:blipFill>
          <a:blip r:embed="rId4"/>
          <a:stretch>
            <a:fillRect/>
          </a:stretch>
        </p:blipFill>
        <p:spPr>
          <a:xfrm>
            <a:off x="4842483" y="2389433"/>
            <a:ext cx="4134709" cy="3050195"/>
          </a:xfrm>
          <a:prstGeom prst="rect">
            <a:avLst/>
          </a:prstGeom>
        </p:spPr>
      </p:pic>
      <p:pic>
        <p:nvPicPr>
          <p:cNvPr id="8" name="Obrázek 7">
            <a:extLst>
              <a:ext uri="{FF2B5EF4-FFF2-40B4-BE49-F238E27FC236}">
                <a16:creationId xmlns:a16="http://schemas.microsoft.com/office/drawing/2014/main" id="{B40895F7-7EDB-70F5-C3FC-ED1B976F746B}"/>
              </a:ext>
            </a:extLst>
          </p:cNvPr>
          <p:cNvPicPr>
            <a:picLocks noChangeAspect="true"/>
          </p:cNvPicPr>
          <p:nvPr/>
        </p:nvPicPr>
        <p:blipFill>
          <a:blip r:embed="rId5"/>
          <a:stretch>
            <a:fillRect/>
          </a:stretch>
        </p:blipFill>
        <p:spPr>
          <a:xfrm>
            <a:off x="105445" y="4551571"/>
            <a:ext cx="4760086" cy="2144429"/>
          </a:xfrm>
          <a:prstGeom prst="rect">
            <a:avLst/>
          </a:prstGeom>
        </p:spPr>
      </p:pic>
      <p:sp>
        <p:nvSpPr>
          <p:cNvPr id="9" name="TextovéPole 8">
            <a:extLst>
              <a:ext uri="{FF2B5EF4-FFF2-40B4-BE49-F238E27FC236}">
                <a16:creationId xmlns:a16="http://schemas.microsoft.com/office/drawing/2014/main" id="{FAE84970-6C54-7976-D534-2D397F38DCF7}"/>
              </a:ext>
            </a:extLst>
          </p:cNvPr>
          <p:cNvSpPr txBox="true"/>
          <p:nvPr/>
        </p:nvSpPr>
        <p:spPr>
          <a:xfrm>
            <a:off x="360000" y="3086716"/>
            <a:ext cx="3582055" cy="584775"/>
          </a:xfrm>
          <a:prstGeom prst="rect">
            <a:avLst/>
          </a:prstGeom>
          <a:noFill/>
        </p:spPr>
        <p:txBody>
          <a:bodyPr wrap="square" rtlCol="false">
            <a:spAutoFit/>
          </a:bodyPr>
          <a:lstStyle/>
          <a:p>
            <a:r>
              <a:rPr lang="cs-CZ" sz="1600" dirty="false">
                <a:solidFill>
                  <a:schemeClr val="accent1"/>
                </a:solidFill>
              </a:rPr>
              <a:t>1. Na úvodní stránce </a:t>
            </a:r>
            <a:r>
              <a:rPr lang="cs-CZ" sz="1600" dirty="false">
                <a:solidFill>
                  <a:schemeClr val="accent1"/>
                </a:solidFill>
                <a:hlinkClick r:id="rId3">
                  <a:extLst>
                    <a:ext uri="{A12FA001-AC4F-418D-AE19-62706E023703}">
                      <ahyp:hlinkClr xmlns:ahyp="http://schemas.microsoft.com/office/drawing/2018/hyperlinkcolor" val="tx"/>
                    </a:ext>
                  </a:extLst>
                </a:hlinkClick>
              </a:rPr>
              <a:t>www.esfcr.cz</a:t>
            </a:r>
            <a:r>
              <a:rPr lang="cs-CZ" sz="1600" dirty="false">
                <a:solidFill>
                  <a:schemeClr val="accent1"/>
                </a:solidFill>
              </a:rPr>
              <a:t> kliknete na žlutý symbol „HOTLINE“</a:t>
            </a:r>
          </a:p>
        </p:txBody>
      </p:sp>
      <p:sp>
        <p:nvSpPr>
          <p:cNvPr id="10" name="TextovéPole 9">
            <a:extLst>
              <a:ext uri="{FF2B5EF4-FFF2-40B4-BE49-F238E27FC236}">
                <a16:creationId xmlns:a16="http://schemas.microsoft.com/office/drawing/2014/main" id="{253D8783-4D20-E2DC-E76F-37E96295F87A}"/>
              </a:ext>
            </a:extLst>
          </p:cNvPr>
          <p:cNvSpPr txBox="true"/>
          <p:nvPr/>
        </p:nvSpPr>
        <p:spPr>
          <a:xfrm>
            <a:off x="5819648" y="5498004"/>
            <a:ext cx="3131896" cy="1107996"/>
          </a:xfrm>
          <a:prstGeom prst="rect">
            <a:avLst/>
          </a:prstGeom>
          <a:noFill/>
        </p:spPr>
        <p:txBody>
          <a:bodyPr wrap="square" rtlCol="false">
            <a:spAutoFit/>
          </a:bodyPr>
          <a:lstStyle/>
          <a:p>
            <a:pPr algn="just"/>
            <a:r>
              <a:rPr lang="cs-CZ" sz="1600" dirty="false">
                <a:solidFill>
                  <a:schemeClr val="accent1"/>
                </a:solidFill>
              </a:rPr>
              <a:t>2.</a:t>
            </a:r>
            <a:r>
              <a:rPr lang="cs-CZ" sz="1600" dirty="false">
                <a:solidFill>
                  <a:schemeClr val="accent1"/>
                </a:solidFill>
                <a:latin typeface="Arial" panose="020B0604020202020204" pitchFamily="34" charset="0"/>
                <a:cs typeface="Arial" panose="020B0604020202020204" pitchFamily="34" charset="0"/>
              </a:rPr>
              <a:t> zvolíte "Technická podpora uživatelům OPZ+" a můžete odeslat svůj dotaz přes tlačítko "Přidat otázku".</a:t>
            </a:r>
            <a:r>
              <a:rPr lang="cs-CZ" sz="1600" dirty="false">
                <a:solidFill>
                  <a:schemeClr val="accent1"/>
                </a:solidFill>
              </a:rPr>
              <a:t> </a:t>
            </a:r>
          </a:p>
        </p:txBody>
      </p:sp>
      <p:sp>
        <p:nvSpPr>
          <p:cNvPr id="11" name="Šipka: doprava 10">
            <a:extLst>
              <a:ext uri="{FF2B5EF4-FFF2-40B4-BE49-F238E27FC236}">
                <a16:creationId xmlns:a16="http://schemas.microsoft.com/office/drawing/2014/main" id="{3ABC463E-B0FA-C9E1-AE67-8D01F8B050FD}"/>
              </a:ext>
            </a:extLst>
          </p:cNvPr>
          <p:cNvSpPr/>
          <p:nvPr/>
        </p:nvSpPr>
        <p:spPr>
          <a:xfrm>
            <a:off x="3851110" y="3199083"/>
            <a:ext cx="86409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2" name="Šipka: doprava 11">
            <a:extLst>
              <a:ext uri="{FF2B5EF4-FFF2-40B4-BE49-F238E27FC236}">
                <a16:creationId xmlns:a16="http://schemas.microsoft.com/office/drawing/2014/main" id="{35E361AD-C0BC-C303-3720-F53122B542ED}"/>
              </a:ext>
            </a:extLst>
          </p:cNvPr>
          <p:cNvSpPr/>
          <p:nvPr/>
        </p:nvSpPr>
        <p:spPr>
          <a:xfrm rot="10800000">
            <a:off x="4980803" y="5794904"/>
            <a:ext cx="691269"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3" name="Obdélník: se zakulacenými rohy 12">
            <a:extLst>
              <a:ext uri="{FF2B5EF4-FFF2-40B4-BE49-F238E27FC236}">
                <a16:creationId xmlns:a16="http://schemas.microsoft.com/office/drawing/2014/main" id="{6352A3A6-941A-C48B-33FE-1C5D47D57E78}"/>
              </a:ext>
            </a:extLst>
          </p:cNvPr>
          <p:cNvSpPr/>
          <p:nvPr/>
        </p:nvSpPr>
        <p:spPr>
          <a:xfrm>
            <a:off x="8119392" y="4541425"/>
            <a:ext cx="851152" cy="888745"/>
          </a:xfrm>
          <a:prstGeom prst="roundRect">
            <a:avLst>
              <a:gd name="adj" fmla="val 17662"/>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
        <p:nvSpPr>
          <p:cNvPr id="14" name="Obdélník: se zakulacenými rohy 13">
            <a:extLst>
              <a:ext uri="{FF2B5EF4-FFF2-40B4-BE49-F238E27FC236}">
                <a16:creationId xmlns:a16="http://schemas.microsoft.com/office/drawing/2014/main" id="{0D7AD1B1-F2BE-B9E5-4FD5-17E187BA7553}"/>
              </a:ext>
            </a:extLst>
          </p:cNvPr>
          <p:cNvSpPr/>
          <p:nvPr/>
        </p:nvSpPr>
        <p:spPr>
          <a:xfrm>
            <a:off x="300936" y="5667606"/>
            <a:ext cx="2110824" cy="288032"/>
          </a:xfrm>
          <a:prstGeom prst="roundRect">
            <a:avLst/>
          </a:prstGeom>
          <a:no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a:p>
        </p:txBody>
      </p:sp>
    </p:spTree>
    <p:extLst>
      <p:ext uri="{BB962C8B-B14F-4D97-AF65-F5344CB8AC3E}">
        <p14:creationId xmlns:p14="http://schemas.microsoft.com/office/powerpoint/2010/main" val="876535150"/>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2.xml><?xml version="1.0" encoding="utf-8"?>
<ds:datastoreItem xmlns:ds="http://schemas.openxmlformats.org/officeDocument/2006/customXml" ds:itemID="{93D88155-0E86-4D14-B6AF-C6806AEE9525}">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dfed548f-0517-4d39-90e3-3947398480c0"/>
    <ds:schemaRef ds:uri="http://www.w3.org/XML/1998/namespace"/>
    <ds:schemaRef ds:uri="http://purl.org/dc/elements/1.1/"/>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4826</properties:Words>
  <properties:PresentationFormat>Předvádění na obrazovce (4:3)</properties:PresentationFormat>
  <properties:Paragraphs>289</properties:Paragraphs>
  <properties:Slides>36</properties:Slides>
  <properties:Notes>2</properties:Notes>
  <properties:TotalTime>4209</properties:TotalTime>
  <properties:HiddenSlides>0</properties:HiddenSlides>
  <properties:MMClips>0</properties:MMClips>
  <properties:ScaleCrop>false</properties:ScaleCrop>
  <properties:HeadingPairs>
    <vt:vector baseType="variant" size="8">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36</vt:i4>
      </vt:variant>
    </vt:vector>
  </properties:HeadingPairs>
  <properties:TitlesOfParts>
    <vt:vector baseType="lpstr" size="45">
      <vt:lpstr>Arial</vt:lpstr>
      <vt:lpstr>Calibri</vt:lpstr>
      <vt:lpstr>Courier New</vt:lpstr>
      <vt:lpstr>Trebuchet MS</vt:lpstr>
      <vt:lpstr>Wingdings</vt:lpstr>
      <vt:lpstr>Wingdings 2</vt:lpstr>
      <vt:lpstr>Wingdings 3</vt:lpstr>
      <vt:lpstr>prezentace</vt:lpstr>
      <vt:lpstr>Worksheet</vt:lpstr>
      <vt:lpstr> seminář  pro  žadatele  OPZ+</vt:lpstr>
      <vt:lpstr>Obsah</vt:lpstr>
      <vt:lpstr>Evropský sociální fond plus</vt:lpstr>
      <vt:lpstr>Operační program zaměstnanost +</vt:lpstr>
      <vt:lpstr>Kde čerpat informace</vt:lpstr>
      <vt:lpstr>Esfcr.cz – registrace, přihlášení</vt:lpstr>
      <vt:lpstr>www.esfcr.cz/dokumenty-opz-plus </vt:lpstr>
      <vt:lpstr>Příručky pro žadatele a příjemce</vt:lpstr>
      <vt:lpstr>TECHNICKÁ podpora OPZ+</vt:lpstr>
      <vt:lpstr>Rozlišení projektů a výzev</vt:lpstr>
      <vt:lpstr>Oprávněnost žadatele</vt:lpstr>
      <vt:lpstr>Partnerství   (1/2)</vt:lpstr>
      <vt:lpstr>Partnerství   (2/2)</vt:lpstr>
      <vt:lpstr>Cílová skupina</vt:lpstr>
      <vt:lpstr>Indikátory       (1/2)</vt:lpstr>
      <vt:lpstr>Indikátory       (2/2)</vt:lpstr>
      <vt:lpstr>Podpořené osoby z cílové skupiny (1/2)</vt:lpstr>
      <vt:lpstr>Podpořené osoby z cílové skupiny (2/2)</vt:lpstr>
      <vt:lpstr>Nakládání s osobními údaji</vt:lpstr>
      <vt:lpstr>Veřejná podpora, podpora de minimis</vt:lpstr>
      <vt:lpstr>Financování projektu                        (1/2)</vt:lpstr>
      <vt:lpstr>Financování projektu                        (2/2)</vt:lpstr>
      <vt:lpstr>Struktura rozpočtu – paušál 40 %</vt:lpstr>
      <vt:lpstr>Zpracování žádosti o podporu</vt:lpstr>
      <vt:lpstr>Předložení žádosti o podporu</vt:lpstr>
      <vt:lpstr>Podpisy a plné moci</vt:lpstr>
      <vt:lpstr>Hodnocení a výběr projektů</vt:lpstr>
      <vt:lpstr>1. Hodnocení přijatelnosti a formálních náležitostí                  1/2</vt:lpstr>
      <vt:lpstr>1. Hodnocení přijatelnosti a formálních náležitostí                  2/2</vt:lpstr>
      <vt:lpstr>2. Věcné hodnocení                           1/2</vt:lpstr>
      <vt:lpstr>2. Věcné hodnocení                           2/2</vt:lpstr>
      <vt:lpstr>Informování o výsledku hodnocení</vt:lpstr>
      <vt:lpstr>Žádost o přezkum</vt:lpstr>
      <vt:lpstr>Příprava právního aktu</vt:lpstr>
      <vt:lpstr>Dotazy k obecné části semináře</vt:lpstr>
      <vt:lpstr>závěrem</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2025-06-17T07:58:10Z</dcterms:modified>
  <cp:revision>387</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