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lsx" ContentType="application/vnd.openxmlformats-officedocument.spreadsheetml.sheet"/>
  <Default Extension="xml" ContentType="applicat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
    <Relationship Target="docProps/core.xml" Type="http://schemas.openxmlformats.org/package/2006/relationships/metadata/core-properties" Id="rId3"/>
    <Relationship Target="docProps/thumbnail.jpeg" Type="http://schemas.openxmlformats.org/package/2006/relationships/metadata/thumbnail" Id="rId2"/>
    <Relationship Target="ppt/presentation.xml" Type="http://schemas.openxmlformats.org/officeDocument/2006/relationships/officeDocument" Id="rId1"/>
    <Relationship Target="docProps/custom.xml" Type="http://schemas.openxmlformats.org/officeDocument/2006/relationships/custom-properties" Id="rId5"/>
    <Relationship Target="docProps/app.xml" Type="http://schemas.openxmlformats.org/officeDocument/2006/relationships/extended-properties" Id="rId4"/>
</Relationships>

</file>

<file path=ppt/presentation.xml><?xml version="1.0" encoding="utf-8"?>
<p:presentation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showSpecialPlsOnTitleSld="false" saveSubsetFonts="true" bookmarkIdSeed="3">
  <p:sldMasterIdLst>
    <p:sldMasterId id="2147483671" r:id="rId4"/>
  </p:sldMasterIdLst>
  <p:notesMasterIdLst>
    <p:notesMasterId r:id="rId46"/>
  </p:notesMasterIdLst>
  <p:handoutMasterIdLst>
    <p:handoutMasterId r:id="rId47"/>
  </p:handoutMasterIdLst>
  <p:sldIdLst>
    <p:sldId id="256" r:id="rId5"/>
    <p:sldId id="328" r:id="rId6"/>
    <p:sldId id="270" r:id="rId7"/>
    <p:sldId id="271" r:id="rId8"/>
    <p:sldId id="329" r:id="rId9"/>
    <p:sldId id="446" r:id="rId10"/>
    <p:sldId id="332" r:id="rId11"/>
    <p:sldId id="430" r:id="rId12"/>
    <p:sldId id="427" r:id="rId13"/>
    <p:sldId id="428" r:id="rId14"/>
    <p:sldId id="451" r:id="rId15"/>
    <p:sldId id="464" r:id="rId16"/>
    <p:sldId id="458" r:id="rId17"/>
    <p:sldId id="459" r:id="rId18"/>
    <p:sldId id="461" r:id="rId19"/>
    <p:sldId id="433" r:id="rId20"/>
    <p:sldId id="431" r:id="rId21"/>
    <p:sldId id="462" r:id="rId22"/>
    <p:sldId id="434" r:id="rId23"/>
    <p:sldId id="426" r:id="rId24"/>
    <p:sldId id="447" r:id="rId25"/>
    <p:sldId id="448" r:id="rId26"/>
    <p:sldId id="432" r:id="rId27"/>
    <p:sldId id="362" r:id="rId28"/>
    <p:sldId id="425" r:id="rId29"/>
    <p:sldId id="435" r:id="rId30"/>
    <p:sldId id="436" r:id="rId31"/>
    <p:sldId id="437" r:id="rId32"/>
    <p:sldId id="371" r:id="rId33"/>
    <p:sldId id="443" r:id="rId34"/>
    <p:sldId id="438" r:id="rId35"/>
    <p:sldId id="355" r:id="rId36"/>
    <p:sldId id="444" r:id="rId37"/>
    <p:sldId id="445" r:id="rId38"/>
    <p:sldId id="439" r:id="rId39"/>
    <p:sldId id="449" r:id="rId40"/>
    <p:sldId id="440" r:id="rId41"/>
    <p:sldId id="442" r:id="rId42"/>
    <p:sldId id="441" r:id="rId43"/>
    <p:sldId id="330" r:id="rId44"/>
    <p:sldId id="301" r:id="rId45"/>
  </p:sldIdLst>
  <p:sldSz cx="9144000" cy="6858000" type="screen4x3"/>
  <p:notesSz cx="6797675" cy="9926638"/>
  <p:defaultText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3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mAuthor id="1" name="Pavlíková Tereza Ing. (MPSV)" initials="PTI(" lastIdx="2" clrIdx="0">
    <p:extLst>
      <p:ext uri="{19B8F6BF-5375-455C-9EA6-DF929625EA0E}">
        <p15:presenceInfo xmlns:p15="http://schemas.microsoft.com/office/powerpoint/2012/main" providerId="AD" userId="S::tereza.pavlikova@mpsv.cz::066bb9b8-f0de-4393-b388-3ea8262cda2e"/>
      </p:ext>
    </p:extLst>
  </p:cmAuthor>
  <p:cmAuthor id="2" name="Janáčová Pavlína Mgr., DiS. (MPSV)" initials="JPMD(" lastIdx="20" clrIdx="1">
    <p:extLst>
      <p:ext uri="{19B8F6BF-5375-455C-9EA6-DF929625EA0E}">
        <p15:presenceInfo xmlns:p15="http://schemas.microsoft.com/office/powerpoint/2012/main" providerId="AD" userId="S::pavlina.janacova@mpsv.cz::6cc5dc73-1ff5-4548-87eb-23fe761ebace"/>
      </p:ext>
    </p:extLst>
  </p:cmAuthor>
  <p:cmAuthor id="3" name="Píglová Petra Ing. (MPSV)" initials="PPI(" lastIdx="7" clrIdx="2">
    <p:extLst>
      <p:ext uri="{19B8F6BF-5375-455C-9EA6-DF929625EA0E}">
        <p15:presenceInfo xmlns:p15="http://schemas.microsoft.com/office/powerpoint/2012/main" providerId="AD" userId="S::petra.piglova@mpsv.cz::8fe8830e-8a40-41ae-aa84-d648988757c4"/>
      </p:ext>
    </p:extLst>
  </p:cmAuthor>
  <p:cmAuthor id="4" name="Švajgrová Lenka Mgr. (MPSV)" initials="ŠLM(" lastIdx="12" clrIdx="3">
    <p:extLst>
      <p:ext uri="{19B8F6BF-5375-455C-9EA6-DF929625EA0E}">
        <p15:presenceInfo xmlns:p15="http://schemas.microsoft.com/office/powerpoint/2012/main" providerId="AD" userId="S::lenka.svajgrova@mpsv.cz::72518786-bca7-4d2b-92d9-3e5c66222374"/>
      </p:ext>
    </p:extLst>
  </p:cmAuthor>
  <p:cmAuthor id="5" name="Daňková Veronika Ing. (MPSV)" initials="DVI(" lastIdx="2" clrIdx="4">
    <p:extLst>
      <p:ext uri="{19B8F6BF-5375-455C-9EA6-DF929625EA0E}">
        <p15:presenceInfo xmlns:p15="http://schemas.microsoft.com/office/powerpoint/2012/main" providerId="AD" userId="S::veronika.dankova@mpsv.cz::f911a268-04ee-4f3a-b87c-e0235e71dbe7"/>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lrMru>
    <a:srgbClr val="F8F8F8"/>
    <a:srgbClr val="FDFD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normalViewPr>
    <p:restoredLeft sz="17315" autoAdjust="false"/>
    <p:restoredTop sz="94768" autoAdjust="false"/>
  </p:normalViewPr>
  <p:slideViewPr>
    <p:cSldViewPr showGuides="true">
      <p:cViewPr varScale="true">
        <p:scale>
          <a:sx n="61" d="100"/>
          <a:sy n="61" d="100"/>
        </p:scale>
        <p:origin x="1376" y="60"/>
      </p:cViewPr>
      <p:guideLst>
        <p:guide orient="horz" pos="913"/>
        <p:guide orient="horz" pos="3884"/>
        <p:guide pos="5420"/>
        <p:guide pos="3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
    <Relationship Target="slides/slide9.xml" Type="http://schemas.openxmlformats.org/officeDocument/2006/relationships/slide" Id="rId13"/>
    <Relationship Target="slides/slide14.xml" Type="http://schemas.openxmlformats.org/officeDocument/2006/relationships/slide" Id="rId18"/>
    <Relationship Target="slides/slide22.xml" Type="http://schemas.openxmlformats.org/officeDocument/2006/relationships/slide" Id="rId26"/>
    <Relationship Target="slides/slide35.xml" Type="http://schemas.openxmlformats.org/officeDocument/2006/relationships/slide" Id="rId39"/>
    <Relationship Target="slides/slide17.xml" Type="http://schemas.openxmlformats.org/officeDocument/2006/relationships/slide" Id="rId21"/>
    <Relationship Target="slides/slide30.xml" Type="http://schemas.openxmlformats.org/officeDocument/2006/relationships/slide" Id="rId34"/>
    <Relationship Target="slides/slide38.xml" Type="http://schemas.openxmlformats.org/officeDocument/2006/relationships/slide" Id="rId42"/>
    <Relationship Target="handoutMasters/handoutMaster1.xml" Type="http://schemas.openxmlformats.org/officeDocument/2006/relationships/handoutMaster" Id="rId47"/>
    <Relationship Target="viewProps.xml" Type="http://schemas.openxmlformats.org/officeDocument/2006/relationships/viewProps" Id="rId50"/>
    <Relationship Target="slides/slide3.xml" Type="http://schemas.openxmlformats.org/officeDocument/2006/relationships/slide" Id="rId7"/>
    <Relationship Target="../customXml/item2.xml" Type="http://schemas.openxmlformats.org/officeDocument/2006/relationships/customXml" Id="rId2"/>
    <Relationship Target="slides/slide12.xml" Type="http://schemas.openxmlformats.org/officeDocument/2006/relationships/slide" Id="rId16"/>
    <Relationship Target="slides/slide25.xml" Type="http://schemas.openxmlformats.org/officeDocument/2006/relationships/slide" Id="rId29"/>
    <Relationship Target="slides/slide7.xml" Type="http://schemas.openxmlformats.org/officeDocument/2006/relationships/slide" Id="rId11"/>
    <Relationship Target="slides/slide20.xml" Type="http://schemas.openxmlformats.org/officeDocument/2006/relationships/slide" Id="rId24"/>
    <Relationship Target="slides/slide28.xml" Type="http://schemas.openxmlformats.org/officeDocument/2006/relationships/slide" Id="rId32"/>
    <Relationship Target="slides/slide33.xml" Type="http://schemas.openxmlformats.org/officeDocument/2006/relationships/slide" Id="rId37"/>
    <Relationship Target="slides/slide36.xml" Type="http://schemas.openxmlformats.org/officeDocument/2006/relationships/slide" Id="rId40"/>
    <Relationship Target="slides/slide41.xml" Type="http://schemas.openxmlformats.org/officeDocument/2006/relationships/slide" Id="rId45"/>
    <Relationship Target="slides/slide1.xml" Type="http://schemas.openxmlformats.org/officeDocument/2006/relationships/slide" Id="rId5"/>
    <Relationship Target="slides/slide11.xml" Type="http://schemas.openxmlformats.org/officeDocument/2006/relationships/slide" Id="rId15"/>
    <Relationship Target="slides/slide19.xml" Type="http://schemas.openxmlformats.org/officeDocument/2006/relationships/slide" Id="rId23"/>
    <Relationship Target="slides/slide24.xml" Type="http://schemas.openxmlformats.org/officeDocument/2006/relationships/slide" Id="rId28"/>
    <Relationship Target="slides/slide32.xml" Type="http://schemas.openxmlformats.org/officeDocument/2006/relationships/slide" Id="rId36"/>
    <Relationship Target="presProps.xml" Type="http://schemas.openxmlformats.org/officeDocument/2006/relationships/presProps" Id="rId49"/>
    <Relationship Target="slides/slide6.xml" Type="http://schemas.openxmlformats.org/officeDocument/2006/relationships/slide" Id="rId10"/>
    <Relationship Target="slides/slide15.xml" Type="http://schemas.openxmlformats.org/officeDocument/2006/relationships/slide" Id="rId19"/>
    <Relationship Target="slides/slide27.xml" Type="http://schemas.openxmlformats.org/officeDocument/2006/relationships/slide" Id="rId31"/>
    <Relationship Target="slides/slide40.xml" Type="http://schemas.openxmlformats.org/officeDocument/2006/relationships/slide" Id="rId44"/>
    <Relationship Target="tableStyles.xml" Type="http://schemas.openxmlformats.org/officeDocument/2006/relationships/tableStyles" Id="rId52"/>
    <Relationship Target="slideMasters/slideMaster1.xml" Type="http://schemas.openxmlformats.org/officeDocument/2006/relationships/slideMaster" Id="rId4"/>
    <Relationship Target="slides/slide5.xml" Type="http://schemas.openxmlformats.org/officeDocument/2006/relationships/slide" Id="rId9"/>
    <Relationship Target="slides/slide10.xml" Type="http://schemas.openxmlformats.org/officeDocument/2006/relationships/slide" Id="rId14"/>
    <Relationship Target="slides/slide18.xml" Type="http://schemas.openxmlformats.org/officeDocument/2006/relationships/slide" Id="rId22"/>
    <Relationship Target="slides/slide23.xml" Type="http://schemas.openxmlformats.org/officeDocument/2006/relationships/slide" Id="rId27"/>
    <Relationship Target="slides/slide26.xml" Type="http://schemas.openxmlformats.org/officeDocument/2006/relationships/slide" Id="rId30"/>
    <Relationship Target="slides/slide31.xml" Type="http://schemas.openxmlformats.org/officeDocument/2006/relationships/slide" Id="rId35"/>
    <Relationship Target="slides/slide39.xml" Type="http://schemas.openxmlformats.org/officeDocument/2006/relationships/slide" Id="rId43"/>
    <Relationship Target="commentAuthors.xml" Type="http://schemas.openxmlformats.org/officeDocument/2006/relationships/commentAuthors" Id="rId48"/>
    <Relationship Target="slides/slide4.xml" Type="http://schemas.openxmlformats.org/officeDocument/2006/relationships/slide" Id="rId8"/>
    <Relationship Target="theme/theme1.xml" Type="http://schemas.openxmlformats.org/officeDocument/2006/relationships/theme" Id="rId51"/>
    <Relationship Target="../customXml/item3.xml" Type="http://schemas.openxmlformats.org/officeDocument/2006/relationships/customXml" Id="rId3"/>
    <Relationship Target="slides/slide8.xml" Type="http://schemas.openxmlformats.org/officeDocument/2006/relationships/slide" Id="rId12"/>
    <Relationship Target="slides/slide13.xml" Type="http://schemas.openxmlformats.org/officeDocument/2006/relationships/slide" Id="rId17"/>
    <Relationship Target="slides/slide21.xml" Type="http://schemas.openxmlformats.org/officeDocument/2006/relationships/slide" Id="rId25"/>
    <Relationship Target="slides/slide29.xml" Type="http://schemas.openxmlformats.org/officeDocument/2006/relationships/slide" Id="rId33"/>
    <Relationship Target="slides/slide34.xml" Type="http://schemas.openxmlformats.org/officeDocument/2006/relationships/slide" Id="rId38"/>
    <Relationship Target="notesMasters/notesMaster1.xml" Type="http://schemas.openxmlformats.org/officeDocument/2006/relationships/notesMaster" Id="rId46"/>
    <Relationship Target="slides/slide16.xml" Type="http://schemas.openxmlformats.org/officeDocument/2006/relationships/slide" Id="rId20"/>
    <Relationship Target="slides/slide37.xml" Type="http://schemas.openxmlformats.org/officeDocument/2006/relationships/slide" Id="rId41"/>
    <Relationship Target="../customXml/item1.xml" Type="http://schemas.openxmlformats.org/officeDocument/2006/relationships/customXml" Id="rId1"/>
    <Relationship Target="slides/slide2.xml" Type="http://schemas.openxmlformats.org/officeDocument/2006/relationships/slide" Id="rId6"/>
</Relationships>

</file>

<file path=ppt/handoutMasters/_rels/handoutMaster1.xml.rels><?xml version="1.0" encoding="UTF-8" standalone="yes"?>
<Relationships xmlns="http://schemas.openxmlformats.org/package/2006/relationships">
    <Relationship Target="../theme/theme3.xml" Type="http://schemas.openxmlformats.org/officeDocument/2006/relationships/theme" Id="rId1"/>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a:extLst>
              <a:ext uri="{FF2B5EF4-FFF2-40B4-BE49-F238E27FC236}">
                <a16:creationId xmlns:a16="http://schemas.microsoft.com/office/drawing/2014/main" id="{14ECC3FB-3B05-425F-8AC3-4111923D7C03}"/>
              </a:ext>
            </a:extLst>
          </p:cNvPr>
          <p:cNvSpPr>
            <a:spLocks noGrp="true"/>
          </p:cNvSpPr>
          <p:nvPr>
            <p:ph type="hdr" sz="quarter"/>
          </p:nvPr>
        </p:nvSpPr>
        <p:spPr>
          <a:xfrm>
            <a:off x="0" y="0"/>
            <a:ext cx="2945659" cy="498056"/>
          </a:xfrm>
          <a:prstGeom prst="rect">
            <a:avLst/>
          </a:prstGeom>
        </p:spPr>
        <p:txBody>
          <a:bodyPr vert="horz" lIns="91440" tIns="45720" rIns="91440" bIns="45720" rtlCol="false"/>
          <a:lstStyle>
            <a:lvl1pPr algn="l">
              <a:defRPr sz="1200"/>
            </a:lvl1pPr>
          </a:lstStyle>
          <a:p>
            <a:endParaRPr lang="cs-CZ"/>
          </a:p>
        </p:txBody>
      </p:sp>
      <p:sp>
        <p:nvSpPr>
          <p:cNvPr id="3" name="Zástupný symbol pro datum 2">
            <a:extLst>
              <a:ext uri="{FF2B5EF4-FFF2-40B4-BE49-F238E27FC236}">
                <a16:creationId xmlns:a16="http://schemas.microsoft.com/office/drawing/2014/main" id="{D3A45F8A-767B-4F70-AD0E-84A2FB22D5D0}"/>
              </a:ext>
            </a:extLst>
          </p:cNvPr>
          <p:cNvSpPr>
            <a:spLocks noGrp="true"/>
          </p:cNvSpPr>
          <p:nvPr>
            <p:ph type="dt" sz="quarter" idx="1"/>
          </p:nvPr>
        </p:nvSpPr>
        <p:spPr>
          <a:xfrm>
            <a:off x="3850443" y="0"/>
            <a:ext cx="2945659" cy="498056"/>
          </a:xfrm>
          <a:prstGeom prst="rect">
            <a:avLst/>
          </a:prstGeom>
        </p:spPr>
        <p:txBody>
          <a:bodyPr vert="horz" lIns="91440" tIns="45720" rIns="91440" bIns="45720" rtlCol="false"/>
          <a:lstStyle>
            <a:lvl1pPr algn="r">
              <a:defRPr sz="1200"/>
            </a:lvl1pPr>
          </a:lstStyle>
          <a:p>
            <a:fld id="{F467620E-6879-4531-9E71-91D096329F9A}" type="datetimeFigureOut">
              <a:rPr lang="cs-CZ" smtClean="false"/>
              <a:t>17.06.2025</a:t>
            </a:fld>
            <a:endParaRPr lang="cs-CZ"/>
          </a:p>
        </p:txBody>
      </p:sp>
      <p:sp>
        <p:nvSpPr>
          <p:cNvPr id="4" name="Zástupný symbol pro zápatí 3">
            <a:extLst>
              <a:ext uri="{FF2B5EF4-FFF2-40B4-BE49-F238E27FC236}">
                <a16:creationId xmlns:a16="http://schemas.microsoft.com/office/drawing/2014/main" id="{DFD8C992-A039-4E42-8162-5BC9C1DB325E}"/>
              </a:ext>
            </a:extLst>
          </p:cNvPr>
          <p:cNvSpPr>
            <a:spLocks noGrp="true"/>
          </p:cNvSpPr>
          <p:nvPr>
            <p:ph type="ftr" sz="quarter" idx="2"/>
          </p:nvPr>
        </p:nvSpPr>
        <p:spPr>
          <a:xfrm>
            <a:off x="0" y="9428584"/>
            <a:ext cx="2945659" cy="498055"/>
          </a:xfrm>
          <a:prstGeom prst="rect">
            <a:avLst/>
          </a:prstGeom>
        </p:spPr>
        <p:txBody>
          <a:bodyPr vert="horz" lIns="91440" tIns="45720" rIns="91440" bIns="45720" rtlCol="false" anchor="b"/>
          <a:lstStyle>
            <a:lvl1pPr algn="l">
              <a:defRPr sz="1200"/>
            </a:lvl1pPr>
          </a:lstStyle>
          <a:p>
            <a:endParaRPr lang="cs-CZ"/>
          </a:p>
        </p:txBody>
      </p:sp>
      <p:sp>
        <p:nvSpPr>
          <p:cNvPr id="5" name="Zástupný symbol pro číslo snímku 4">
            <a:extLst>
              <a:ext uri="{FF2B5EF4-FFF2-40B4-BE49-F238E27FC236}">
                <a16:creationId xmlns:a16="http://schemas.microsoft.com/office/drawing/2014/main" id="{7D074A4D-EBAC-44CB-BAEA-FAF1809D5707}"/>
              </a:ext>
            </a:extLst>
          </p:cNvPr>
          <p:cNvSpPr>
            <a:spLocks noGrp="true"/>
          </p:cNvSpPr>
          <p:nvPr>
            <p:ph type="sldNum" sz="quarter" idx="3"/>
          </p:nvPr>
        </p:nvSpPr>
        <p:spPr>
          <a:xfrm>
            <a:off x="3850443" y="9428584"/>
            <a:ext cx="2945659" cy="498055"/>
          </a:xfrm>
          <a:prstGeom prst="rect">
            <a:avLst/>
          </a:prstGeom>
        </p:spPr>
        <p:txBody>
          <a:bodyPr vert="horz" lIns="91440" tIns="45720" rIns="91440" bIns="45720" rtlCol="false" anchor="b"/>
          <a:lstStyle>
            <a:lvl1pPr algn="r">
              <a:defRPr sz="1200"/>
            </a:lvl1pPr>
          </a:lstStyle>
          <a:p>
            <a:fld id="{3A752C56-4397-4321-A189-1567965DA0A0}" type="slidenum">
              <a:rPr lang="cs-CZ" smtClean="false"/>
              <a:t>‹#›</a:t>
            </a:fld>
            <a:endParaRPr lang="cs-CZ"/>
          </a:p>
        </p:txBody>
      </p:sp>
    </p:spTree>
    <p:extLst>
      <p:ext uri="{BB962C8B-B14F-4D97-AF65-F5344CB8AC3E}">
        <p14:creationId xmlns:p14="http://schemas.microsoft.com/office/powerpoint/2010/main" val="476649908"/>
      </p:ext>
    </p:extLst>
  </p:cSld>
  <p:clrMap bg1="lt1" tx1="dk1" bg2="lt2" tx2="dk2" accent1="accent1" accent2="accent2" accent3="accent3" accent4="accent4" accent5="accent5" accent6="accent6" hlink="hlink" folHlink="folHlink"/>
  <p:hf hdr="false" ftr="false" dt="false"/>
</p:handoutMaster>
</file>

<file path=ppt/notesMasters/_rels/notesMaster1.xml.rels><?xml version="1.0" encoding="UTF-8" standalone="yes"?>
<Relationships xmlns="http://schemas.openxmlformats.org/package/2006/relationships">
    <Relationship Target="../theme/theme2.xml" Type="http://schemas.openxmlformats.org/officeDocument/2006/relationships/theme"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45659" cy="496332"/>
          </a:xfrm>
          <a:prstGeom prst="rect">
            <a:avLst/>
          </a:prstGeom>
        </p:spPr>
        <p:txBody>
          <a:bodyPr vert="horz" lIns="91440" tIns="45720" rIns="91440" bIns="45720" rtlCol="false"/>
          <a:lstStyle>
            <a:lvl1pPr algn="l">
              <a:defRPr sz="1200"/>
            </a:lvl1pPr>
          </a:lstStyle>
          <a:p>
            <a:endParaRPr lang="cs-CZ" dirty="false"/>
          </a:p>
        </p:txBody>
      </p:sp>
      <p:sp>
        <p:nvSpPr>
          <p:cNvPr id="3" name="Zástupný symbol pro datum 2"/>
          <p:cNvSpPr>
            <a:spLocks noGrp="true"/>
          </p:cNvSpPr>
          <p:nvPr>
            <p:ph type="dt" idx="1"/>
          </p:nvPr>
        </p:nvSpPr>
        <p:spPr>
          <a:xfrm>
            <a:off x="3850443" y="0"/>
            <a:ext cx="2945659" cy="496332"/>
          </a:xfrm>
          <a:prstGeom prst="rect">
            <a:avLst/>
          </a:prstGeom>
        </p:spPr>
        <p:txBody>
          <a:bodyPr vert="horz" lIns="91440" tIns="45720" rIns="91440" bIns="45720" rtlCol="false"/>
          <a:lstStyle>
            <a:lvl1pPr algn="r">
              <a:defRPr sz="1200"/>
            </a:lvl1pPr>
          </a:lstStyle>
          <a:p>
            <a:fld id="{703916EA-B297-4F0B-851D-BD5704B201B7}" type="datetimeFigureOut">
              <a:rPr lang="cs-CZ" smtClean="false"/>
              <a:t>17.06.2025</a:t>
            </a:fld>
            <a:endParaRPr lang="cs-CZ" dirty="false"/>
          </a:p>
        </p:txBody>
      </p:sp>
      <p:sp>
        <p:nvSpPr>
          <p:cNvPr id="4" name="Zástupný symbol pro obrázek snímku 3"/>
          <p:cNvSpPr>
            <a:spLocks noGrp="true" noRot="true" noChangeAspect="true"/>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false" anchor="ctr"/>
          <a:lstStyle/>
          <a:p>
            <a:endParaRPr lang="cs-CZ" dirty="false"/>
          </a:p>
        </p:txBody>
      </p:sp>
      <p:sp>
        <p:nvSpPr>
          <p:cNvPr id="5" name="Zástupný symbol pro poznámky 4"/>
          <p:cNvSpPr>
            <a:spLocks noGrp="true"/>
          </p:cNvSpPr>
          <p:nvPr>
            <p:ph type="body" sz="quarter" idx="3"/>
          </p:nvPr>
        </p:nvSpPr>
        <p:spPr>
          <a:xfrm>
            <a:off x="679768" y="4715153"/>
            <a:ext cx="5438140" cy="4466987"/>
          </a:xfrm>
          <a:prstGeom prst="rect">
            <a:avLst/>
          </a:prstGeom>
        </p:spPr>
        <p:txBody>
          <a:bodyPr vert="horz" lIns="91440" tIns="45720" rIns="91440" bIns="45720" rtlCol="false"/>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true"/>
          </p:cNvSpPr>
          <p:nvPr>
            <p:ph type="ftr" sz="quarter" idx="4"/>
          </p:nvPr>
        </p:nvSpPr>
        <p:spPr>
          <a:xfrm>
            <a:off x="0" y="9428583"/>
            <a:ext cx="2945659" cy="496332"/>
          </a:xfrm>
          <a:prstGeom prst="rect">
            <a:avLst/>
          </a:prstGeom>
        </p:spPr>
        <p:txBody>
          <a:bodyPr vert="horz" lIns="91440" tIns="45720" rIns="91440" bIns="45720" rtlCol="false" anchor="b"/>
          <a:lstStyle>
            <a:lvl1pPr algn="l">
              <a:defRPr sz="1200"/>
            </a:lvl1pPr>
          </a:lstStyle>
          <a:p>
            <a:endParaRPr lang="cs-CZ" dirty="false"/>
          </a:p>
        </p:txBody>
      </p:sp>
      <p:sp>
        <p:nvSpPr>
          <p:cNvPr id="7" name="Zástupný symbol pro číslo snímku 6"/>
          <p:cNvSpPr>
            <a:spLocks noGrp="true"/>
          </p:cNvSpPr>
          <p:nvPr>
            <p:ph type="sldNum" sz="quarter" idx="5"/>
          </p:nvPr>
        </p:nvSpPr>
        <p:spPr>
          <a:xfrm>
            <a:off x="3850443" y="9428583"/>
            <a:ext cx="2945659" cy="496332"/>
          </a:xfrm>
          <a:prstGeom prst="rect">
            <a:avLst/>
          </a:prstGeom>
        </p:spPr>
        <p:txBody>
          <a:bodyPr vert="horz" lIns="91440" tIns="45720" rIns="91440" bIns="45720" rtlCol="false" anchor="b"/>
          <a:lstStyle>
            <a:lvl1pPr algn="r">
              <a:defRPr sz="1200"/>
            </a:lvl1pPr>
          </a:lstStyle>
          <a:p>
            <a:fld id="{53FB31FA-E905-4016-9D4B-970DF0C7EE08}" type="slidenum">
              <a:rPr lang="cs-CZ" smtClean="false"/>
              <a:t>‹#›</a:t>
            </a:fld>
            <a:endParaRPr lang="cs-CZ" dirty="false"/>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hf hdr="false" ftr="false" dt="false"/>
  <p:notesStyle>
    <a:lvl1pPr marL="0" algn="l" defTabSz="914400" rtl="false" eaLnBrk="true" latinLnBrk="false" hangingPunct="true">
      <a:defRPr sz="1200" kern="1200">
        <a:solidFill>
          <a:schemeClr val="tx1"/>
        </a:solidFill>
        <a:latin typeface="+mn-lt"/>
        <a:ea typeface="+mn-ea"/>
        <a:cs typeface="+mn-cs"/>
      </a:defRPr>
    </a:lvl1pPr>
    <a:lvl2pPr marL="457200" algn="l" defTabSz="914400" rtl="false" eaLnBrk="true" latinLnBrk="false" hangingPunct="true">
      <a:defRPr sz="1200" kern="1200">
        <a:solidFill>
          <a:schemeClr val="tx1"/>
        </a:solidFill>
        <a:latin typeface="+mn-lt"/>
        <a:ea typeface="+mn-ea"/>
        <a:cs typeface="+mn-cs"/>
      </a:defRPr>
    </a:lvl2pPr>
    <a:lvl3pPr marL="914400" algn="l" defTabSz="914400" rtl="false" eaLnBrk="true" latinLnBrk="false" hangingPunct="true">
      <a:defRPr sz="1200" kern="1200">
        <a:solidFill>
          <a:schemeClr val="tx1"/>
        </a:solidFill>
        <a:latin typeface="+mn-lt"/>
        <a:ea typeface="+mn-ea"/>
        <a:cs typeface="+mn-cs"/>
      </a:defRPr>
    </a:lvl3pPr>
    <a:lvl4pPr marL="1371600" algn="l" defTabSz="914400" rtl="false" eaLnBrk="true" latinLnBrk="false" hangingPunct="true">
      <a:defRPr sz="1200" kern="1200">
        <a:solidFill>
          <a:schemeClr val="tx1"/>
        </a:solidFill>
        <a:latin typeface="+mn-lt"/>
        <a:ea typeface="+mn-ea"/>
        <a:cs typeface="+mn-cs"/>
      </a:defRPr>
    </a:lvl4pPr>
    <a:lvl5pPr marL="1828800" algn="l" defTabSz="914400" rtl="false" eaLnBrk="true" latinLnBrk="false" hangingPunct="true">
      <a:defRPr sz="1200" kern="1200">
        <a:solidFill>
          <a:schemeClr val="tx1"/>
        </a:solidFill>
        <a:latin typeface="+mn-lt"/>
        <a:ea typeface="+mn-ea"/>
        <a:cs typeface="+mn-cs"/>
      </a:defRPr>
    </a:lvl5pPr>
    <a:lvl6pPr marL="2286000" algn="l" defTabSz="914400" rtl="false" eaLnBrk="true" latinLnBrk="false" hangingPunct="true">
      <a:defRPr sz="1200" kern="1200">
        <a:solidFill>
          <a:schemeClr val="tx1"/>
        </a:solidFill>
        <a:latin typeface="+mn-lt"/>
        <a:ea typeface="+mn-ea"/>
        <a:cs typeface="+mn-cs"/>
      </a:defRPr>
    </a:lvl6pPr>
    <a:lvl7pPr marL="2743200" algn="l" defTabSz="914400" rtl="false" eaLnBrk="true" latinLnBrk="false" hangingPunct="true">
      <a:defRPr sz="1200" kern="1200">
        <a:solidFill>
          <a:schemeClr val="tx1"/>
        </a:solidFill>
        <a:latin typeface="+mn-lt"/>
        <a:ea typeface="+mn-ea"/>
        <a:cs typeface="+mn-cs"/>
      </a:defRPr>
    </a:lvl7pPr>
    <a:lvl8pPr marL="3200400" algn="l" defTabSz="914400" rtl="false" eaLnBrk="true" latinLnBrk="false" hangingPunct="true">
      <a:defRPr sz="1200" kern="1200">
        <a:solidFill>
          <a:schemeClr val="tx1"/>
        </a:solidFill>
        <a:latin typeface="+mn-lt"/>
        <a:ea typeface="+mn-ea"/>
        <a:cs typeface="+mn-cs"/>
      </a:defRPr>
    </a:lvl8pPr>
    <a:lvl9pPr marL="3657600" algn="l" defTabSz="914400" rtl="false" eaLnBrk="true" latinLnBrk="false" hangingPunct="true">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Target="../slides/slide3.xml" Type="http://schemas.openxmlformats.org/officeDocument/2006/relationships/slide" Id="rId2"/>
    <Relationship Target="../notesMasters/notesMaster1.xml" Type="http://schemas.openxmlformats.org/officeDocument/2006/relationships/notesMaster" Id="rId1"/>
</Relationships>

</file>

<file path=ppt/notesSlides/_rels/notesSlide10.xml.rels><?xml version="1.0" encoding="UTF-8" standalone="yes"?>
<Relationships xmlns="http://schemas.openxmlformats.org/package/2006/relationships">
    <Relationship Target="../slides/slide24.xml" Type="http://schemas.openxmlformats.org/officeDocument/2006/relationships/slide" Id="rId2"/>
    <Relationship Target="../notesMasters/notesMaster1.xml" Type="http://schemas.openxmlformats.org/officeDocument/2006/relationships/notesMaster" Id="rId1"/>
</Relationships>

</file>

<file path=ppt/notesSlides/_rels/notesSlide11.xml.rels><?xml version="1.0" encoding="UTF-8" standalone="yes"?>
<Relationships xmlns="http://schemas.openxmlformats.org/package/2006/relationships">
    <Relationship Target="../slides/slide26.xml" Type="http://schemas.openxmlformats.org/officeDocument/2006/relationships/slide" Id="rId2"/>
    <Relationship Target="../notesMasters/notesMaster1.xml" Type="http://schemas.openxmlformats.org/officeDocument/2006/relationships/notesMaster" Id="rId1"/>
</Relationships>

</file>

<file path=ppt/notesSlides/_rels/notesSlide12.xml.rels><?xml version="1.0" encoding="UTF-8" standalone="yes"?>
<Relationships xmlns="http://schemas.openxmlformats.org/package/2006/relationships">
    <Relationship Target="../slides/slide28.xml" Type="http://schemas.openxmlformats.org/officeDocument/2006/relationships/slide" Id="rId2"/>
    <Relationship Target="../notesMasters/notesMaster1.xml" Type="http://schemas.openxmlformats.org/officeDocument/2006/relationships/notesMaster" Id="rId1"/>
</Relationships>

</file>

<file path=ppt/notesSlides/_rels/notesSlide13.xml.rels><?xml version="1.0" encoding="UTF-8" standalone="yes"?>
<Relationships xmlns="http://schemas.openxmlformats.org/package/2006/relationships">
    <Relationship Target="../slides/slide32.xml" Type="http://schemas.openxmlformats.org/officeDocument/2006/relationships/slide" Id="rId2"/>
    <Relationship Target="../notesMasters/notesMaster1.xml" Type="http://schemas.openxmlformats.org/officeDocument/2006/relationships/notesMaster" Id="rId1"/>
</Relationships>

</file>

<file path=ppt/notesSlides/_rels/notesSlide2.xml.rels><?xml version="1.0" encoding="UTF-8" standalone="yes"?>
<Relationships xmlns="http://schemas.openxmlformats.org/package/2006/relationships">
    <Relationship Target="../slides/slide4.xml" Type="http://schemas.openxmlformats.org/officeDocument/2006/relationships/slide" Id="rId2"/>
    <Relationship Target="../notesMasters/notesMaster1.xml" Type="http://schemas.openxmlformats.org/officeDocument/2006/relationships/notesMaster" Id="rId1"/>
</Relationships>

</file>

<file path=ppt/notesSlides/_rels/notesSlide3.xml.rels><?xml version="1.0" encoding="UTF-8" standalone="yes"?>
<Relationships xmlns="http://schemas.openxmlformats.org/package/2006/relationships">
    <Relationship Target="../slides/slide5.xml" Type="http://schemas.openxmlformats.org/officeDocument/2006/relationships/slide" Id="rId2"/>
    <Relationship Target="../notesMasters/notesMaster1.xml" Type="http://schemas.openxmlformats.org/officeDocument/2006/relationships/notesMaster" Id="rId1"/>
</Relationships>

</file>

<file path=ppt/notesSlides/_rels/notesSlide4.xml.rels><?xml version="1.0" encoding="UTF-8" standalone="yes"?>
<Relationships xmlns="http://schemas.openxmlformats.org/package/2006/relationships">
    <Relationship Target="../slides/slide7.xml" Type="http://schemas.openxmlformats.org/officeDocument/2006/relationships/slide" Id="rId2"/>
    <Relationship Target="../notesMasters/notesMaster1.xml" Type="http://schemas.openxmlformats.org/officeDocument/2006/relationships/notesMaster" Id="rId1"/>
</Relationships>

</file>

<file path=ppt/notesSlides/_rels/notesSlide5.xml.rels><?xml version="1.0" encoding="UTF-8" standalone="yes"?>
<Relationships xmlns="http://schemas.openxmlformats.org/package/2006/relationships">
    <Relationship Target="../slides/slide8.xml" Type="http://schemas.openxmlformats.org/officeDocument/2006/relationships/slide" Id="rId2"/>
    <Relationship Target="../notesMasters/notesMaster1.xml" Type="http://schemas.openxmlformats.org/officeDocument/2006/relationships/notesMaster" Id="rId1"/>
</Relationships>

</file>

<file path=ppt/notesSlides/_rels/notesSlide6.xml.rels><?xml version="1.0" encoding="UTF-8" standalone="yes"?>
<Relationships xmlns="http://schemas.openxmlformats.org/package/2006/relationships">
    <Relationship Target="../slides/slide9.xml" Type="http://schemas.openxmlformats.org/officeDocument/2006/relationships/slide" Id="rId2"/>
    <Relationship Target="../notesMasters/notesMaster1.xml" Type="http://schemas.openxmlformats.org/officeDocument/2006/relationships/notesMaster" Id="rId1"/>
</Relationships>

</file>

<file path=ppt/notesSlides/_rels/notesSlide7.xml.rels><?xml version="1.0" encoding="UTF-8" standalone="yes"?>
<Relationships xmlns="http://schemas.openxmlformats.org/package/2006/relationships">
    <Relationship Target="../slides/slide17.xml" Type="http://schemas.openxmlformats.org/officeDocument/2006/relationships/slide" Id="rId2"/>
    <Relationship Target="../notesMasters/notesMaster1.xml" Type="http://schemas.openxmlformats.org/officeDocument/2006/relationships/notesMaster" Id="rId1"/>
</Relationships>

</file>

<file path=ppt/notesSlides/_rels/notesSlide8.xml.rels><?xml version="1.0" encoding="UTF-8" standalone="yes"?>
<Relationships xmlns="http://schemas.openxmlformats.org/package/2006/relationships">
    <Relationship Target="../slides/slide21.xml" Type="http://schemas.openxmlformats.org/officeDocument/2006/relationships/slide" Id="rId2"/>
    <Relationship Target="../notesMasters/notesMaster1.xml" Type="http://schemas.openxmlformats.org/officeDocument/2006/relationships/notesMaster" Id="rId1"/>
</Relationships>

</file>

<file path=ppt/notesSlides/_rels/notesSlide9.xml.rels><?xml version="1.0" encoding="UTF-8" standalone="yes"?>
<Relationships xmlns="http://schemas.openxmlformats.org/package/2006/relationships">
    <Relationship Target="../slides/slide23.xml" Type="http://schemas.openxmlformats.org/officeDocument/2006/relationships/slide" Id="rId2"/>
    <Relationship Target="../notesMasters/notesMaster1.xml" Type="http://schemas.openxmlformats.org/officeDocument/2006/relationships/notesMaster" Id="rId1"/>
</Relationships>

</file>

<file path=ppt/notesSlides/notesSlide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3</a:t>
            </a:fld>
            <a:endParaRPr lang="cs-CZ"/>
          </a:p>
        </p:txBody>
      </p:sp>
    </p:spTree>
    <p:extLst>
      <p:ext uri="{BB962C8B-B14F-4D97-AF65-F5344CB8AC3E}">
        <p14:creationId xmlns:p14="http://schemas.microsoft.com/office/powerpoint/2010/main" val="40271395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24</a:t>
            </a:fld>
            <a:endParaRPr lang="cs-CZ" dirty="false"/>
          </a:p>
        </p:txBody>
      </p:sp>
    </p:spTree>
    <p:extLst>
      <p:ext uri="{BB962C8B-B14F-4D97-AF65-F5344CB8AC3E}">
        <p14:creationId xmlns:p14="http://schemas.microsoft.com/office/powerpoint/2010/main" val="19589294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26</a:t>
            </a:fld>
            <a:endParaRPr lang="cs-CZ" dirty="false"/>
          </a:p>
        </p:txBody>
      </p:sp>
    </p:spTree>
    <p:extLst>
      <p:ext uri="{BB962C8B-B14F-4D97-AF65-F5344CB8AC3E}">
        <p14:creationId xmlns:p14="http://schemas.microsoft.com/office/powerpoint/2010/main" val="8748999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28</a:t>
            </a:fld>
            <a:endParaRPr lang="cs-CZ" dirty="false"/>
          </a:p>
        </p:txBody>
      </p:sp>
    </p:spTree>
    <p:extLst>
      <p:ext uri="{BB962C8B-B14F-4D97-AF65-F5344CB8AC3E}">
        <p14:creationId xmlns:p14="http://schemas.microsoft.com/office/powerpoint/2010/main" val="3218531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32</a:t>
            </a:fld>
            <a:endParaRPr lang="cs-CZ" dirty="false"/>
          </a:p>
        </p:txBody>
      </p:sp>
    </p:spTree>
    <p:extLst>
      <p:ext uri="{BB962C8B-B14F-4D97-AF65-F5344CB8AC3E}">
        <p14:creationId xmlns:p14="http://schemas.microsoft.com/office/powerpoint/2010/main" val="2948944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4</a:t>
            </a:fld>
            <a:endParaRPr lang="cs-CZ"/>
          </a:p>
        </p:txBody>
      </p:sp>
    </p:spTree>
    <p:extLst>
      <p:ext uri="{BB962C8B-B14F-4D97-AF65-F5344CB8AC3E}">
        <p14:creationId xmlns:p14="http://schemas.microsoft.com/office/powerpoint/2010/main" val="34653124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a:t>
            </a:fld>
            <a:endParaRPr lang="cs-CZ" dirty="false"/>
          </a:p>
        </p:txBody>
      </p:sp>
    </p:spTree>
    <p:extLst>
      <p:ext uri="{BB962C8B-B14F-4D97-AF65-F5344CB8AC3E}">
        <p14:creationId xmlns:p14="http://schemas.microsoft.com/office/powerpoint/2010/main" val="31358534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7</a:t>
            </a:fld>
            <a:endParaRPr lang="cs-CZ" dirty="false"/>
          </a:p>
        </p:txBody>
      </p:sp>
    </p:spTree>
    <p:extLst>
      <p:ext uri="{BB962C8B-B14F-4D97-AF65-F5344CB8AC3E}">
        <p14:creationId xmlns:p14="http://schemas.microsoft.com/office/powerpoint/2010/main" val="23560515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8</a:t>
            </a:fld>
            <a:endParaRPr lang="cs-CZ" dirty="false"/>
          </a:p>
        </p:txBody>
      </p:sp>
    </p:spTree>
    <p:extLst>
      <p:ext uri="{BB962C8B-B14F-4D97-AF65-F5344CB8AC3E}">
        <p14:creationId xmlns:p14="http://schemas.microsoft.com/office/powerpoint/2010/main" val="24679740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9</a:t>
            </a:fld>
            <a:endParaRPr lang="cs-CZ" dirty="false"/>
          </a:p>
        </p:txBody>
      </p:sp>
    </p:spTree>
    <p:extLst>
      <p:ext uri="{BB962C8B-B14F-4D97-AF65-F5344CB8AC3E}">
        <p14:creationId xmlns:p14="http://schemas.microsoft.com/office/powerpoint/2010/main" val="40777104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17</a:t>
            </a:fld>
            <a:endParaRPr lang="cs-CZ" dirty="false"/>
          </a:p>
        </p:txBody>
      </p:sp>
    </p:spTree>
    <p:extLst>
      <p:ext uri="{BB962C8B-B14F-4D97-AF65-F5344CB8AC3E}">
        <p14:creationId xmlns:p14="http://schemas.microsoft.com/office/powerpoint/2010/main" val="23920326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21</a:t>
            </a:fld>
            <a:endParaRPr lang="cs-CZ" dirty="false"/>
          </a:p>
        </p:txBody>
      </p:sp>
    </p:spTree>
    <p:extLst>
      <p:ext uri="{BB962C8B-B14F-4D97-AF65-F5344CB8AC3E}">
        <p14:creationId xmlns:p14="http://schemas.microsoft.com/office/powerpoint/2010/main" val="26754090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23</a:t>
            </a:fld>
            <a:endParaRPr lang="cs-CZ" dirty="false"/>
          </a:p>
        </p:txBody>
      </p:sp>
    </p:spTree>
    <p:extLst>
      <p:ext uri="{BB962C8B-B14F-4D97-AF65-F5344CB8AC3E}">
        <p14:creationId xmlns:p14="http://schemas.microsoft.com/office/powerpoint/2010/main" val="609348712"/>
      </p:ext>
    </p:extLst>
  </p:cSld>
  <p:clrMapOvr>
    <a:masterClrMapping/>
  </p:clrMapOvr>
</p:notes>
</file>

<file path=ppt/slideLayouts/_rels/slideLayout1.xml.rels><?xml version="1.0" encoding="UTF-8" standalone="yes"?>
<Relationships xmlns="http://schemas.openxmlformats.org/package/2006/relationships">
    <Relationship Target="../media/image1.png" Type="http://schemas.openxmlformats.org/officeDocument/2006/relationships/image" Id="rId2"/>
    <Relationship Target="../slideMasters/slideMaster1.xml" Type="http://schemas.openxmlformats.org/officeDocument/2006/relationships/slideMaster" Id="rId1"/>
</Relationships>

</file>

<file path=ppt/slideLayouts/_rels/slideLayout10.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2.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3.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4.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5.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6.xml.rels><?xml version="1.0" encoding="UTF-8" standalone="yes"?>
<Relationships xmlns="http://schemas.openxmlformats.org/package/2006/relationships">
    <Relationship Target="../media/image2.jpeg" Type="http://schemas.openxmlformats.org/officeDocument/2006/relationships/image" Id="rId2"/>
    <Relationship Target="../slideMasters/slideMaster1.xml" Type="http://schemas.openxmlformats.org/officeDocument/2006/relationships/slideMaster" Id="rId1"/>
</Relationships>

</file>

<file path=ppt/slideLayouts/_rels/slideLayout7.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8.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9.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slideLayout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Úvodní snímek">
    <p:spTree>
      <p:nvGrpSpPr>
        <p:cNvPr id="1" name=""/>
        <p:cNvGrpSpPr/>
        <p:nvPr/>
      </p:nvGrpSpPr>
      <p:grpSpPr>
        <a:xfrm>
          <a:off x="0" y="0"/>
          <a:ext cx="0" cy="0"/>
          <a:chOff x="0" y="0"/>
          <a:chExt cx="0" cy="0"/>
        </a:xfrm>
      </p:grpSpPr>
      <p:sp>
        <p:nvSpPr>
          <p:cNvPr id="6" name="Zástupný symbol pro datum 5"/>
          <p:cNvSpPr>
            <a:spLocks noGrp="true"/>
          </p:cNvSpPr>
          <p:nvPr>
            <p:ph type="dt" sz="half" idx="10"/>
          </p:nvPr>
        </p:nvSpPr>
        <p:spPr/>
        <p:txBody>
          <a:bodyPr/>
          <a:lstStyle/>
          <a:p>
            <a:endParaRPr lang="cs-CZ" dirty="false"/>
          </a:p>
        </p:txBody>
      </p:sp>
      <p:sp>
        <p:nvSpPr>
          <p:cNvPr id="7" name="Zástupný symbol pro zápatí 6"/>
          <p:cNvSpPr>
            <a:spLocks noGrp="true"/>
          </p:cNvSpPr>
          <p:nvPr>
            <p:ph type="ftr" sz="quarter" idx="11"/>
          </p:nvPr>
        </p:nvSpPr>
        <p:spPr/>
        <p:txBody>
          <a:bodyPr/>
          <a:lstStyle/>
          <a:p>
            <a:endParaRPr lang="cs-CZ" dirty="false"/>
          </a:p>
        </p:txBody>
      </p:sp>
      <p:sp>
        <p:nvSpPr>
          <p:cNvPr id="8" name="Zástupný symbol pro číslo snímku 7"/>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10" name="Obdélník 9"/>
          <p:cNvSpPr/>
          <p:nvPr userDrawn="true"/>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
        <p:nvSpPr>
          <p:cNvPr id="11" name="Nadpis 10"/>
          <p:cNvSpPr>
            <a:spLocks noGrp="true"/>
          </p:cNvSpPr>
          <p:nvPr>
            <p:ph type="title"/>
          </p:nvPr>
        </p:nvSpPr>
        <p:spPr>
          <a:xfrm>
            <a:off x="1512000" y="2610000"/>
            <a:ext cx="7272000" cy="1224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13" name="Zástupný symbol pro text 12"/>
          <p:cNvSpPr>
            <a:spLocks noGrp="true"/>
          </p:cNvSpPr>
          <p:nvPr>
            <p:ph type="body" sz="quarter" idx="13" hasCustomPrompt="true"/>
          </p:nvPr>
        </p:nvSpPr>
        <p:spPr>
          <a:xfrm>
            <a:off x="1511299" y="40896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jméno</a:t>
            </a:r>
          </a:p>
        </p:txBody>
      </p:sp>
      <p:sp>
        <p:nvSpPr>
          <p:cNvPr id="15" name="Zástupný symbol pro text 14"/>
          <p:cNvSpPr>
            <a:spLocks noGrp="true"/>
          </p:cNvSpPr>
          <p:nvPr>
            <p:ph type="body" sz="quarter" idx="14" hasCustomPrompt="true"/>
          </p:nvPr>
        </p:nvSpPr>
        <p:spPr>
          <a:xfrm>
            <a:off x="1512000" y="48852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datum a místo</a:t>
            </a:r>
          </a:p>
        </p:txBody>
      </p:sp>
      <p:sp>
        <p:nvSpPr>
          <p:cNvPr id="5"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14" name="Zástupný symbol pro obrázek 4"/>
          <p:cNvSpPr>
            <a:spLocks noGrp="true" noChangeAspect="true"/>
          </p:cNvSpPr>
          <p:nvPr>
            <p:ph type="pic" sz="quarter" idx="16"/>
          </p:nvPr>
        </p:nvSpPr>
        <p:spPr>
          <a:xfrm>
            <a:off x="846000" y="4089600"/>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16" name="Zástupný symbol pro obrázek 4"/>
          <p:cNvSpPr>
            <a:spLocks noGrp="true" noChangeAspect="true"/>
          </p:cNvSpPr>
          <p:nvPr>
            <p:ph type="pic" sz="quarter" idx="17"/>
          </p:nvPr>
        </p:nvSpPr>
        <p:spPr>
          <a:xfrm>
            <a:off x="846000" y="4885200"/>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20" name="Obdélník 19"/>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pic>
        <p:nvPicPr>
          <p:cNvPr id="2" name="Obrázek 1"/>
          <p:cNvPicPr>
            <a:picLocks noChangeAspect="true"/>
          </p:cNvPicPr>
          <p:nvPr userDrawn="true"/>
        </p:nvPicPr>
        <p:blipFill>
          <a:blip cstate="print" r:embed="rId2">
            <a:extLst>
              <a:ext uri="{28A0092B-C50C-407E-A947-70E740481C1C}">
                <a14:useLocalDpi xmlns:a14="http://schemas.microsoft.com/office/drawing/2010/main" val="0"/>
              </a:ext>
            </a:extLst>
          </a:blip>
          <a:srcRect/>
          <a:stretch/>
        </p:blipFill>
        <p:spPr>
          <a:xfrm>
            <a:off x="331162" y="260648"/>
            <a:ext cx="2649675" cy="792956"/>
          </a:xfrm>
          <a:prstGeom prst="rect">
            <a:avLst/>
          </a:prstGeom>
        </p:spPr>
      </p:pic>
      <p:sp>
        <p:nvSpPr>
          <p:cNvPr id="9" name="Text Box 2">
            <a:extLst>
              <a:ext uri="{FF2B5EF4-FFF2-40B4-BE49-F238E27FC236}">
                <a16:creationId xmlns:a16="http://schemas.microsoft.com/office/drawing/2014/main" id="{EA794073-6EBC-4E80-BAF9-686DF825B211}"/>
              </a:ext>
            </a:extLst>
          </p:cNvPr>
          <p:cNvSpPr txBox="true">
            <a:spLocks noChangeArrowheads="true"/>
          </p:cNvSpPr>
          <p:nvPr userDrawn="true"/>
        </p:nvSpPr>
        <p:spPr bwMode="auto">
          <a:xfrm>
            <a:off x="4012457" y="603611"/>
            <a:ext cx="4770842" cy="48114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algn="ctr" w="25400">
                <a:solidFill>
                  <a:srgbClr val="000000"/>
                </a:solidFill>
                <a:miter lim="800000"/>
                <a:headEnd/>
                <a:tailEnd/>
              </a14:hiddenLine>
            </a:ext>
            <a:ext uri="{AF507438-7753-43E0-B8FC-AC1667EBCBE1}">
              <a14:hiddenEffects xmlns:a14="http://schemas.microsoft.com/office/drawing/2010/main">
                <a:effectLst>
                  <a:outerShdw algn="ctr" dir="2700000" dist="35921" rotWithShape="0">
                    <a:srgbClr val="000000"/>
                  </a:outerShdw>
                </a:effectLst>
              </a14:hiddenEffects>
            </a:ext>
          </a:extLst>
        </p:spPr>
        <p:txBody>
          <a:bodyPr vert="horz" wrap="square" lIns="36576" tIns="36576" rIns="36576" bIns="36576" numCol="1" anchor="t" anchorCtr="false" compatLnSpc="true">
            <a:prstTxWarp prst="textNoShape">
              <a:avLst/>
            </a:prstTxWarp>
          </a:bodyPr>
          <a:lstStyle/>
          <a:p>
            <a:pPr marL="0" marR="0" lvl="0" indent="0" algn="r" defTabSz="914400" rtl="false" eaLnBrk="false" fontAlgn="base" latinLnBrk="false" hangingPunct="false">
              <a:lnSpc>
                <a:spcPct val="100000"/>
              </a:lnSpc>
              <a:spcBef>
                <a:spcPct val="0"/>
              </a:spcBef>
              <a:spcAft>
                <a:spcPct val="0"/>
              </a:spcAft>
              <a:buClrTx/>
              <a:buSzTx/>
              <a:buFontTx/>
              <a:buNone/>
              <a:tabLst/>
            </a:pPr>
            <a:r>
              <a:rPr kumimoji="false" lang="cs-CZ" altLang="cs-CZ" sz="1800" b="false" i="false" u="none" strike="noStrike" cap="none" normalizeH="false" baseline="0" dirty="false">
                <a:ln>
                  <a:noFill/>
                </a:ln>
                <a:solidFill>
                  <a:srgbClr val="FFFFFF"/>
                </a:solidFill>
                <a:effectLst/>
                <a:latin typeface="Trebuchet MS" panose="020B0603020202020204" pitchFamily="34" charset="0"/>
              </a:rPr>
              <a:t>Operační program </a:t>
            </a:r>
            <a:r>
              <a:rPr kumimoji="false" lang="cs-CZ" altLang="cs-CZ" sz="1800" b="false" i="false" u="none" strike="noStrike" cap="none" normalizeH="false" baseline="0" dirty="false">
                <a:ln>
                  <a:noFill/>
                </a:ln>
                <a:solidFill>
                  <a:srgbClr val="5FBBF5"/>
                </a:solidFill>
                <a:effectLst/>
                <a:latin typeface="Trebuchet MS" panose="020B0603020202020204" pitchFamily="34" charset="0"/>
              </a:rPr>
              <a:t>Zaměstnanost plus</a:t>
            </a:r>
            <a:endParaRPr kumimoji="false" lang="cs-CZ" altLang="cs-CZ" sz="2400" b="false" i="false" u="none" strike="noStrike" cap="none" normalizeH="false" baseline="0" dirty="false">
              <a:ln>
                <a:noFill/>
              </a:ln>
              <a:solidFill>
                <a:schemeClr val="tx1"/>
              </a:solidFill>
              <a:effectLst/>
              <a:latin typeface="Arial" panose="020B0604020202020204" pitchFamily="34" charset="0"/>
            </a:endParaRPr>
          </a:p>
        </p:txBody>
      </p:sp>
      <p:grpSp>
        <p:nvGrpSpPr>
          <p:cNvPr id="25" name="Skupina 24">
            <a:extLst>
              <a:ext uri="{FF2B5EF4-FFF2-40B4-BE49-F238E27FC236}">
                <a16:creationId xmlns:a16="http://schemas.microsoft.com/office/drawing/2014/main" id="{C53207CB-D164-458D-A58D-116869EFD9AC}"/>
              </a:ext>
            </a:extLst>
          </p:cNvPr>
          <p:cNvGrpSpPr/>
          <p:nvPr userDrawn="true"/>
        </p:nvGrpSpPr>
        <p:grpSpPr>
          <a:xfrm>
            <a:off x="378869" y="1119982"/>
            <a:ext cx="8352928" cy="22642"/>
            <a:chOff x="378869" y="1119982"/>
            <a:chExt cx="8352928" cy="22642"/>
          </a:xfrm>
        </p:grpSpPr>
        <p:cxnSp>
          <p:nvCxnSpPr>
            <p:cNvPr id="18" name="Přímá spojnice 17"/>
            <p:cNvCxnSpPr>
              <a:cxnSpLocks/>
            </p:cNvCxnSpPr>
            <p:nvPr userDrawn="true"/>
          </p:nvCxnSpPr>
          <p:spPr>
            <a:xfrm flipV="true">
              <a:off x="378869" y="1129768"/>
              <a:ext cx="8280920" cy="12856"/>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Přímá spojnice 18">
              <a:extLst>
                <a:ext uri="{FF2B5EF4-FFF2-40B4-BE49-F238E27FC236}">
                  <a16:creationId xmlns:a16="http://schemas.microsoft.com/office/drawing/2014/main" id="{E3BF7380-7E68-4D81-99BF-138B5C97049D}"/>
                </a:ext>
              </a:extLst>
            </p:cNvPr>
            <p:cNvCxnSpPr>
              <a:cxnSpLocks/>
            </p:cNvCxnSpPr>
            <p:nvPr userDrawn="true"/>
          </p:nvCxnSpPr>
          <p:spPr>
            <a:xfrm>
              <a:off x="6859589" y="1119982"/>
              <a:ext cx="1872208"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58818149"/>
      </p:ext>
    </p:extLst>
  </p:cSld>
  <p:clrMapOvr>
    <a:masterClrMapping/>
  </p:clrMapOvr>
  <p:extLst>
    <p:ext uri="{DCECCB84-F9BA-43D5-87BE-67443E8EF086}">
      <p15:sldGuideLst xmlns:p15="http://schemas.microsoft.com/office/powerpoint/2012/main">
        <p15:guide id="1" orient="horz" pos="482" userDrawn="1">
          <p15:clr>
            <a:srgbClr val="FBAE40"/>
          </p15:clr>
        </p15:guide>
      </p15:sldGuideLst>
    </p:ext>
  </p:extLst>
</p:sldLayout>
</file>

<file path=ppt/slideLayouts/slideLayout10.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text 5"/>
          <p:cNvSpPr>
            <a:spLocks noGrp="true"/>
          </p:cNvSpPr>
          <p:nvPr>
            <p:ph type="body" sz="quarter" idx="13"/>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8" name="Zástupný symbol pro text 5"/>
          <p:cNvSpPr>
            <a:spLocks noGrp="true"/>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obsah 2"/>
          <p:cNvSpPr>
            <a:spLocks noGrp="true"/>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true"/>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4" name="Zástupný symbol pro obsah 2"/>
          <p:cNvSpPr>
            <a:spLocks noGrp="true"/>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true"/>
          </p:cNvSpPr>
          <p:nvPr>
            <p:ph type="body" sz="quarter" idx="11"/>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7" name="Zástupný symbol pro text 5"/>
          <p:cNvSpPr>
            <a:spLocks noGrp="true"/>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true"/>
          </p:cNvSpPr>
          <p:nvPr>
            <p:ph type="dt" sz="half" idx="13"/>
          </p:nvPr>
        </p:nvSpPr>
        <p:spPr/>
        <p:txBody>
          <a:bodyPr/>
          <a:lstStyle/>
          <a:p>
            <a:endParaRPr lang="cs-CZ" dirty="false"/>
          </a:p>
        </p:txBody>
      </p:sp>
      <p:sp>
        <p:nvSpPr>
          <p:cNvPr id="5" name="Zástupný symbol pro zápatí 4"/>
          <p:cNvSpPr>
            <a:spLocks noGrp="true"/>
          </p:cNvSpPr>
          <p:nvPr>
            <p:ph type="ftr" sz="quarter" idx="14"/>
          </p:nvPr>
        </p:nvSpPr>
        <p:spPr/>
        <p:txBody>
          <a:bodyPr/>
          <a:lstStyle/>
          <a:p>
            <a:endParaRPr lang="cs-CZ" dirty="false"/>
          </a:p>
        </p:txBody>
      </p:sp>
      <p:sp>
        <p:nvSpPr>
          <p:cNvPr id="8" name="Zástupný symbol pro číslo snímku 7"/>
          <p:cNvSpPr>
            <a:spLocks noGrp="true"/>
          </p:cNvSpPr>
          <p:nvPr>
            <p:ph type="sldNum" sz="quarter" idx="15"/>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Předěl">
    <p:spTree>
      <p:nvGrpSpPr>
        <p:cNvPr id="1" name=""/>
        <p:cNvGrpSpPr/>
        <p:nvPr/>
      </p:nvGrpSpPr>
      <p:grpSpPr>
        <a:xfrm>
          <a:off x="0" y="0"/>
          <a:ext cx="0" cy="0"/>
          <a:chOff x="0" y="0"/>
          <a:chExt cx="0" cy="0"/>
        </a:xfrm>
      </p:grpSpPr>
      <p:sp>
        <p:nvSpPr>
          <p:cNvPr id="10" name="Obdélník 9"/>
          <p:cNvSpPr/>
          <p:nvPr userDrawn="true"/>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
        <p:nvSpPr>
          <p:cNvPr id="11" name="Nadpis 10"/>
          <p:cNvSpPr>
            <a:spLocks noGrp="true"/>
          </p:cNvSpPr>
          <p:nvPr>
            <p:ph type="title"/>
          </p:nvPr>
        </p:nvSpPr>
        <p:spPr>
          <a:xfrm>
            <a:off x="1512000" y="2610000"/>
            <a:ext cx="7272000" cy="3240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9"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7" name="Obdélník 6"/>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pic>
        <p:nvPicPr>
          <p:cNvPr id="8" name="Obrázek 7"/>
          <p:cNvPicPr>
            <a:picLocks noChangeAspect="true"/>
          </p:cNvPicPr>
          <p:nvPr userDrawn="true"/>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true"/>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obsah 2"/>
          <p:cNvSpPr>
            <a:spLocks noGrp="true"/>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8" name="Zástupný symbol pro obsah 2"/>
          <p:cNvSpPr>
            <a:spLocks noGrp="true"/>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
    <Relationship Target="../slideLayouts/slideLayout8.xml" Type="http://schemas.openxmlformats.org/officeDocument/2006/relationships/slideLayout" Id="rId8"/>
    <Relationship Target="../slideLayouts/slideLayout3.xml" Type="http://schemas.openxmlformats.org/officeDocument/2006/relationships/slideLayout" Id="rId3"/>
    <Relationship Target="../slideLayouts/slideLayout7.xml" Type="http://schemas.openxmlformats.org/officeDocument/2006/relationships/slideLayout" Id="rId7"/>
    <Relationship Target="../slideLayouts/slideLayout2.xml" Type="http://schemas.openxmlformats.org/officeDocument/2006/relationships/slideLayout" Id="rId2"/>
    <Relationship Target="../slideLayouts/slideLayout1.xml" Type="http://schemas.openxmlformats.org/officeDocument/2006/relationships/slideLayout" Id="rId1"/>
    <Relationship Target="../slideLayouts/slideLayout6.xml" Type="http://schemas.openxmlformats.org/officeDocument/2006/relationships/slideLayout" Id="rId6"/>
    <Relationship Target="../theme/theme1.xml" Type="http://schemas.openxmlformats.org/officeDocument/2006/relationships/theme" Id="rId11"/>
    <Relationship Target="../slideLayouts/slideLayout5.xml" Type="http://schemas.openxmlformats.org/officeDocument/2006/relationships/slideLayout" Id="rId5"/>
    <Relationship Target="../slideLayouts/slideLayout10.xml" Type="http://schemas.openxmlformats.org/officeDocument/2006/relationships/slideLayout" Id="rId10"/>
    <Relationship Target="../slideLayouts/slideLayout4.xml" Type="http://schemas.openxmlformats.org/officeDocument/2006/relationships/slideLayout" Id="rId4"/>
    <Relationship Target="../slideLayouts/slideLayout9.xml" Type="http://schemas.openxmlformats.org/officeDocument/2006/relationships/slideLayout" Id="rId9"/>
</Relationships>

</file>

<file path=ppt/slideMasters/slideMaster1.xml><?xml version="1.0" encoding="utf-8"?>
<p:sldMaster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
        <p:nvSpPr>
          <p:cNvPr id="2" name="Zástupný symbol pro nadpis 1"/>
          <p:cNvSpPr>
            <a:spLocks noGrp="true"/>
          </p:cNvSpPr>
          <p:nvPr>
            <p:ph type="title"/>
          </p:nvPr>
        </p:nvSpPr>
        <p:spPr>
          <a:xfrm>
            <a:off x="360000" y="0"/>
            <a:ext cx="8424000" cy="1080000"/>
          </a:xfrm>
          <a:prstGeom prst="rect">
            <a:avLst/>
          </a:prstGeom>
        </p:spPr>
        <p:txBody>
          <a:bodyPr vert="horz" lIns="36000" tIns="0" rIns="36000" bIns="0" rtlCol="false" anchor="ctr" anchorCtr="false">
            <a:noAutofit/>
          </a:bodyPr>
          <a:lstStyle/>
          <a:p>
            <a:r>
              <a:rPr lang="cs-CZ" dirty="false"/>
              <a:t>Kliknutím lze upravit styl.</a:t>
            </a:r>
          </a:p>
        </p:txBody>
      </p:sp>
      <p:sp>
        <p:nvSpPr>
          <p:cNvPr id="3" name="Zástupný symbol pro text 2"/>
          <p:cNvSpPr>
            <a:spLocks noGrp="true"/>
          </p:cNvSpPr>
          <p:nvPr>
            <p:ph type="body" idx="1"/>
          </p:nvPr>
        </p:nvSpPr>
        <p:spPr>
          <a:xfrm>
            <a:off x="540000" y="1800000"/>
            <a:ext cx="8064000" cy="4320000"/>
          </a:xfrm>
          <a:prstGeom prst="rect">
            <a:avLst/>
          </a:prstGeom>
        </p:spPr>
        <p:txBody>
          <a:bodyPr vert="horz" lIns="0" tIns="0" rIns="0" bIns="0" rtlCol="false">
            <a:noAutofit/>
          </a:bodyPr>
          <a:lstStyle/>
          <a:p>
            <a:pPr lvl="0"/>
            <a:r>
              <a:rPr lang="cs-CZ" dirty="false"/>
              <a:t>Kliknutím lze upravit styly předlohy textu.</a:t>
            </a:r>
          </a:p>
          <a:p>
            <a:pPr lvl="1"/>
            <a:r>
              <a:rPr lang="cs-CZ" dirty="false"/>
              <a:t>Druhá úroveň</a:t>
            </a:r>
          </a:p>
          <a:p>
            <a:pPr lvl="2"/>
            <a:r>
              <a:rPr lang="cs-CZ" dirty="false"/>
              <a:t>Třetí úroveň</a:t>
            </a:r>
          </a:p>
          <a:p>
            <a:pPr lvl="3"/>
            <a:r>
              <a:rPr lang="cs-CZ" dirty="false"/>
              <a:t>Čtvrtá úroveň</a:t>
            </a:r>
          </a:p>
          <a:p>
            <a:pPr lvl="4"/>
            <a:r>
              <a:rPr lang="cs-CZ" dirty="false"/>
              <a:t>Pátá úroveň</a:t>
            </a:r>
          </a:p>
        </p:txBody>
      </p:sp>
      <p:sp>
        <p:nvSpPr>
          <p:cNvPr id="4" name="Zástupný symbol pro datum 3"/>
          <p:cNvSpPr>
            <a:spLocks noGrp="true"/>
          </p:cNvSpPr>
          <p:nvPr>
            <p:ph type="dt" sz="half" idx="2"/>
          </p:nvPr>
        </p:nvSpPr>
        <p:spPr>
          <a:xfrm>
            <a:off x="540000" y="6516000"/>
            <a:ext cx="1116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5" name="Zástupný symbol pro zápatí 4"/>
          <p:cNvSpPr>
            <a:spLocks noGrp="true"/>
          </p:cNvSpPr>
          <p:nvPr>
            <p:ph type="ftr" sz="quarter" idx="3"/>
          </p:nvPr>
        </p:nvSpPr>
        <p:spPr>
          <a:xfrm>
            <a:off x="1692000" y="6516000"/>
            <a:ext cx="6912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6" name="Zástupný symbol pro číslo snímku 5"/>
          <p:cNvSpPr>
            <a:spLocks noGrp="true"/>
          </p:cNvSpPr>
          <p:nvPr>
            <p:ph type="sldNum" sz="quarter" idx="4"/>
          </p:nvPr>
        </p:nvSpPr>
        <p:spPr>
          <a:xfrm>
            <a:off x="8640000" y="6516000"/>
            <a:ext cx="468000" cy="180000"/>
          </a:xfrm>
          <a:prstGeom prst="rect">
            <a:avLst/>
          </a:prstGeom>
        </p:spPr>
        <p:txBody>
          <a:bodyPr vert="horz" lIns="0" tIns="0" rIns="0" bIns="0" rtlCol="false" anchor="ctr"/>
          <a:lstStyle>
            <a:lvl1pPr algn="ctr">
              <a:defRPr sz="1050" b="true">
                <a:solidFill>
                  <a:schemeClr val="tx1"/>
                </a:solidFill>
              </a:defRPr>
            </a:lvl1pPr>
          </a:lstStyle>
          <a:p>
            <a:fld id="{479BF083-4774-43B1-9AB0-5CC1AC5DD8EE}" type="slidenum">
              <a:rPr lang="cs-CZ" smtClean="false"/>
              <a:pPr/>
              <a:t>‹#›</a:t>
            </a:fld>
            <a:endParaRPr lang="cs-CZ" dirty="false"/>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false" ftr="false" dt="false"/>
  <p:txStyles>
    <p:titleStyle>
      <a:lvl1pPr algn="l" defTabSz="914400" rtl="false" eaLnBrk="true" latinLnBrk="false" hangingPunct="true">
        <a:lnSpc>
          <a:spcPct val="100000"/>
        </a:lnSpc>
        <a:spcBef>
          <a:spcPct val="0"/>
        </a:spcBef>
        <a:buNone/>
        <a:defRPr sz="3200" b="true" kern="0" cap="all" baseline="0">
          <a:solidFill>
            <a:schemeClr val="tx2"/>
          </a:solidFill>
          <a:latin typeface="+mj-lt"/>
          <a:ea typeface="+mj-ea"/>
          <a:cs typeface="+mj-cs"/>
        </a:defRPr>
      </a:lvl1pPr>
    </p:titleStyle>
    <p:body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Target="../media/image4.png" Type="http://schemas.openxmlformats.org/officeDocument/2006/relationships/image" Id="rId3"/>
    <Relationship Target="../media/image3.png" Type="http://schemas.openxmlformats.org/officeDocument/2006/relationships/image" Id="rId2"/>
    <Relationship Target="../slideLayouts/slideLayout1.xml" Type="http://schemas.openxmlformats.org/officeDocument/2006/relationships/slideLayout" Id="rId1"/>
    <Relationship Target="../media/image5.png" Type="http://schemas.openxmlformats.org/officeDocument/2006/relationships/image" Id="rId4"/>
</Relationships>

</file>

<file path=ppt/slides/_rels/slide10.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3.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4.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6.xml.rels><?xml version="1.0" encoding="UTF-8" standalone="yes"?>
<Relationships xmlns="http://schemas.openxmlformats.org/package/2006/relationships">
    <Relationship Target="../media/image10.png" Type="http://schemas.openxmlformats.org/officeDocument/2006/relationships/image" Id="rId2"/>
    <Relationship Target="../slideLayouts/slideLayout2.xml" Type="http://schemas.openxmlformats.org/officeDocument/2006/relationships/slideLayout" Id="rId1"/>
</Relationships>

</file>

<file path=ppt/slides/_rels/slide17.xml.rels><?xml version="1.0" encoding="UTF-8" standalone="yes"?>
<Relationships xmlns="http://schemas.openxmlformats.org/package/2006/relationships">
    <Relationship Target="../notesSlides/notesSlide7.xml" Type="http://schemas.openxmlformats.org/officeDocument/2006/relationships/notesSlide" Id="rId2"/>
    <Relationship Target="../slideLayouts/slideLayout2.xml" Type="http://schemas.openxmlformats.org/officeDocument/2006/relationships/slideLayout" Id="rId1"/>
</Relationships>

</file>

<file path=ppt/slides/_rels/slide1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0.xml.rels><?xml version="1.0" encoding="UTF-8" standalone="yes"?>
<Relationships xmlns="http://schemas.openxmlformats.org/package/2006/relationships">
    <Relationship TargetMode="External" Target="http://www.esfcr.cz/" Type="http://schemas.openxmlformats.org/officeDocument/2006/relationships/hyperlink" Id="rId3"/>
    <Relationship TargetMode="External" Target="https://www.esfcr.cz/hodnoceni-a-vyber-projektu-opz-plus/-/dokument/18069370" Type="http://schemas.openxmlformats.org/officeDocument/2006/relationships/hyperlink" Id="rId2"/>
    <Relationship Target="../slideLayouts/slideLayout2.xml" Type="http://schemas.openxmlformats.org/officeDocument/2006/relationships/slideLayout" Id="rId1"/>
    <Relationship Target="../media/image11.png" Type="http://schemas.openxmlformats.org/officeDocument/2006/relationships/image" Id="rId4"/>
</Relationships>

</file>

<file path=ppt/slides/_rels/slide21.xml.rels><?xml version="1.0" encoding="UTF-8" standalone="yes"?>
<Relationships xmlns="http://schemas.openxmlformats.org/package/2006/relationships">
    <Relationship Target="../notesSlides/notesSlide8.xml" Type="http://schemas.openxmlformats.org/officeDocument/2006/relationships/notesSlide" Id="rId2"/>
    <Relationship Target="../slideLayouts/slideLayout2.xml" Type="http://schemas.openxmlformats.org/officeDocument/2006/relationships/slideLayout" Id="rId1"/>
</Relationships>

</file>

<file path=ppt/slides/_rels/slide22.xml.rels><?xml version="1.0" encoding="UTF-8" standalone="yes"?>
<Relationships xmlns="http://schemas.openxmlformats.org/package/2006/relationships">
    <Relationship Target="../media/image12.jpeg" Type="http://schemas.openxmlformats.org/officeDocument/2006/relationships/image" Id="rId2"/>
    <Relationship Target="../slideLayouts/slideLayout2.xml" Type="http://schemas.openxmlformats.org/officeDocument/2006/relationships/slideLayout" Id="rId1"/>
</Relationships>

</file>

<file path=ppt/slides/_rels/slide23.xml.rels><?xml version="1.0" encoding="UTF-8" standalone="yes"?>
<Relationships xmlns="http://schemas.openxmlformats.org/package/2006/relationships">
    <Relationship Target="../media/image13.png" Type="http://schemas.openxmlformats.org/officeDocument/2006/relationships/image" Id="rId3"/>
    <Relationship Target="../notesSlides/notesSlide9.xml" Type="http://schemas.openxmlformats.org/officeDocument/2006/relationships/notesSlide" Id="rId2"/>
    <Relationship Target="../slideLayouts/slideLayout2.xml" Type="http://schemas.openxmlformats.org/officeDocument/2006/relationships/slideLayout" Id="rId1"/>
    <Relationship Target="../media/hdphoto2.wdp" Type="http://schemas.microsoft.com/office/2007/relationships/hdphoto" Id="rId4"/>
</Relationships>

</file>

<file path=ppt/slides/_rels/slide24.xml.rels><?xml version="1.0" encoding="UTF-8" standalone="yes"?>
<Relationships xmlns="http://schemas.openxmlformats.org/package/2006/relationships">
    <Relationship Target="../media/image14.png" Type="http://schemas.openxmlformats.org/officeDocument/2006/relationships/image" Id="rId3"/>
    <Relationship Target="../notesSlides/notesSlide10.xml" Type="http://schemas.openxmlformats.org/officeDocument/2006/relationships/notesSlide" Id="rId2"/>
    <Relationship Target="../slideLayouts/slideLayout2.xml" Type="http://schemas.openxmlformats.org/officeDocument/2006/relationships/slideLayout" Id="rId1"/>
</Relationships>

</file>

<file path=ppt/slides/_rels/slide2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6.xml.rels><?xml version="1.0" encoding="UTF-8" standalone="yes"?>
<Relationships xmlns="http://schemas.openxmlformats.org/package/2006/relationships">
    <Relationship Target="../media/image15.png" Type="http://schemas.openxmlformats.org/officeDocument/2006/relationships/image" Id="rId3"/>
    <Relationship Target="../notesSlides/notesSlide11.xml" Type="http://schemas.openxmlformats.org/officeDocument/2006/relationships/notesSlide" Id="rId2"/>
    <Relationship Target="../slideLayouts/slideLayout2.xml" Type="http://schemas.openxmlformats.org/officeDocument/2006/relationships/slideLayout" Id="rId1"/>
</Relationships>

</file>

<file path=ppt/slides/_rels/slide27.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8.xml.rels><?xml version="1.0" encoding="UTF-8" standalone="yes"?>
<Relationships xmlns="http://schemas.openxmlformats.org/package/2006/relationships">
    <Relationship Target="../media/image16.png" Type="http://schemas.openxmlformats.org/officeDocument/2006/relationships/image" Id="rId3"/>
    <Relationship Target="../notesSlides/notesSlide12.xml" Type="http://schemas.openxmlformats.org/officeDocument/2006/relationships/notesSlide" Id="rId2"/>
    <Relationship Target="../slideLayouts/slideLayout2.xml" Type="http://schemas.openxmlformats.org/officeDocument/2006/relationships/slideLayout" Id="rId1"/>
    <Relationship TargetMode="External" Target="https://www.esfcr.cz/pravidla-pro-zadatele-a-prijemce-opz-plus" Type="http://schemas.openxmlformats.org/officeDocument/2006/relationships/hyperlink" Id="rId4"/>
</Relationships>

</file>

<file path=ppt/slides/_rels/slide29.xml.rels><?xml version="1.0" encoding="UTF-8" standalone="yes"?>
<Relationships xmlns="http://schemas.openxmlformats.org/package/2006/relationships">
    <Relationship Target="../media/image17.emf" Type="http://schemas.openxmlformats.org/officeDocument/2006/relationships/image" Id="rId3"/>
    <Relationship Target="../embeddings/Microsoft_Excel_Worksheet.xlsx" Type="http://schemas.openxmlformats.org/officeDocument/2006/relationships/package" Id="rId2"/>
    <Relationship Target="../slideLayouts/slideLayout2.xml" Type="http://schemas.openxmlformats.org/officeDocument/2006/relationships/slideLayout" Id="rId1"/>
</Relationships>

</file>

<file path=ppt/slides/_rels/slide3.xml.rels><?xml version="1.0" encoding="UTF-8" standalone="yes"?>
<Relationships xmlns="http://schemas.openxmlformats.org/package/2006/relationships">
    <Relationship Target="../notesSlides/notesSlide1.xml" Type="http://schemas.openxmlformats.org/officeDocument/2006/relationships/notesSlide" Id="rId2"/>
    <Relationship Target="../slideLayouts/slideLayout2.xml" Type="http://schemas.openxmlformats.org/officeDocument/2006/relationships/slideLayout" Id="rId1"/>
</Relationships>

</file>

<file path=ppt/slides/_rels/slide30.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1.xml.rels><?xml version="1.0" encoding="UTF-8" standalone="yes"?>
<Relationships xmlns="http://schemas.openxmlformats.org/package/2006/relationships">
    <Relationship Target="../media/image19.svg" Type="http://schemas.openxmlformats.org/officeDocument/2006/relationships/image" Id="rId3"/>
    <Relationship Target="../media/image18.png" Type="http://schemas.openxmlformats.org/officeDocument/2006/relationships/image" Id="rId2"/>
    <Relationship Target="../slideLayouts/slideLayout2.xml" Type="http://schemas.openxmlformats.org/officeDocument/2006/relationships/slideLayout" Id="rId1"/>
</Relationships>

</file>

<file path=ppt/slides/_rels/slide32.xml.rels><?xml version="1.0" encoding="UTF-8" standalone="yes"?>
<Relationships xmlns="http://schemas.openxmlformats.org/package/2006/relationships">
    <Relationship Target="../notesSlides/notesSlide13.xml" Type="http://schemas.openxmlformats.org/officeDocument/2006/relationships/notesSlide" Id="rId2"/>
    <Relationship Target="../slideLayouts/slideLayout2.xml" Type="http://schemas.openxmlformats.org/officeDocument/2006/relationships/slideLayout" Id="rId1"/>
</Relationships>

</file>

<file path=ppt/slides/_rels/slide33.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4.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7.xml.rels><?xml version="1.0" encoding="UTF-8" standalone="yes"?>
<Relationships xmlns="http://schemas.openxmlformats.org/package/2006/relationships">
    <Relationship Target="../media/image20.png" Type="http://schemas.openxmlformats.org/officeDocument/2006/relationships/image" Id="rId2"/>
    <Relationship Target="../slideLayouts/slideLayout2.xml" Type="http://schemas.openxmlformats.org/officeDocument/2006/relationships/slideLayout" Id="rId1"/>
</Relationships>

</file>

<file path=ppt/slides/_rels/slide3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xml.rels><?xml version="1.0" encoding="UTF-8" standalone="yes"?>
<Relationships xmlns="http://schemas.openxmlformats.org/package/2006/relationships">
    <Relationship TargetMode="External" Target="http://www.esfcr.cz/technicka_podpora_opzplus" Type="http://schemas.openxmlformats.org/officeDocument/2006/relationships/hyperlink" Id="rId3"/>
    <Relationship Target="../notesSlides/notesSlide2.xml" Type="http://schemas.openxmlformats.org/officeDocument/2006/relationships/notesSlide" Id="rId2"/>
    <Relationship Target="../slideLayouts/slideLayout2.xml" Type="http://schemas.openxmlformats.org/officeDocument/2006/relationships/slideLayout" Id="rId1"/>
</Relationships>

</file>

<file path=ppt/slides/_rels/slide40.xml.rels><?xml version="1.0" encoding="UTF-8" standalone="yes"?>
<Relationships xmlns="http://schemas.openxmlformats.org/package/2006/relationships">
    <Relationship Target="../media/image21.png" Type="http://schemas.openxmlformats.org/officeDocument/2006/relationships/image" Id="rId2"/>
    <Relationship Target="../slideLayouts/slideLayout2.xml" Type="http://schemas.openxmlformats.org/officeDocument/2006/relationships/slideLayout" Id="rId1"/>
</Relationships>

</file>

<file path=ppt/slides/_rels/slide41.xml.rels><?xml version="1.0" encoding="UTF-8" standalone="yes"?>
<Relationships xmlns="http://schemas.openxmlformats.org/package/2006/relationships">
    <Relationship Target="../slideLayouts/slideLayout1.xml" Type="http://schemas.openxmlformats.org/officeDocument/2006/relationships/slideLayout" Id="rId1"/>
</Relationships>

</file>

<file path=ppt/slides/_rels/slide5.xml.rels><?xml version="1.0" encoding="UTF-8" standalone="yes"?>
<Relationships xmlns="http://schemas.openxmlformats.org/package/2006/relationships">
    <Relationship Target="../media/image6.png" Type="http://schemas.openxmlformats.org/officeDocument/2006/relationships/image" Id="rId3"/>
    <Relationship Target="../notesSlides/notesSlide3.xml" Type="http://schemas.openxmlformats.org/officeDocument/2006/relationships/notesSlide" Id="rId2"/>
    <Relationship Target="../slideLayouts/slideLayout2.xml" Type="http://schemas.openxmlformats.org/officeDocument/2006/relationships/slideLayout" Id="rId1"/>
    <Relationship Target="../media/hdphoto1.wdp" Type="http://schemas.microsoft.com/office/2007/relationships/hdphoto" Id="rId4"/>
</Relationships>

</file>

<file path=ppt/slides/_rels/slide6.xml.rels><?xml version="1.0" encoding="UTF-8" standalone="yes"?>
<Relationships xmlns="http://schemas.openxmlformats.org/package/2006/relationships">
    <Relationship Target="../media/image8.svg" Type="http://schemas.openxmlformats.org/officeDocument/2006/relationships/image" Id="rId3"/>
    <Relationship Target="../media/image7.png" Type="http://schemas.openxmlformats.org/officeDocument/2006/relationships/image" Id="rId2"/>
    <Relationship Target="../slideLayouts/slideLayout2.xml" Type="http://schemas.openxmlformats.org/officeDocument/2006/relationships/slideLayout" Id="rId1"/>
</Relationships>

</file>

<file path=ppt/slides/_rels/slide7.xml.rels><?xml version="1.0" encoding="UTF-8" standalone="yes"?>
<Relationships xmlns="http://schemas.openxmlformats.org/package/2006/relationships">
    <Relationship Target="../media/image9.png" Type="http://schemas.openxmlformats.org/officeDocument/2006/relationships/image" Id="rId3"/>
    <Relationship Target="../notesSlides/notesSlide4.xml" Type="http://schemas.openxmlformats.org/officeDocument/2006/relationships/notesSlide" Id="rId2"/>
    <Relationship Target="../slideLayouts/slideLayout2.xml" Type="http://schemas.openxmlformats.org/officeDocument/2006/relationships/slideLayout" Id="rId1"/>
</Relationships>

</file>

<file path=ppt/slides/_rels/slide8.xml.rels><?xml version="1.0" encoding="UTF-8" standalone="yes"?>
<Relationships xmlns="http://schemas.openxmlformats.org/package/2006/relationships">
    <Relationship Target="../notesSlides/notesSlide5.xml" Type="http://schemas.openxmlformats.org/officeDocument/2006/relationships/notesSlide" Id="rId2"/>
    <Relationship Target="../slideLayouts/slideLayout2.xml" Type="http://schemas.openxmlformats.org/officeDocument/2006/relationships/slideLayout" Id="rId1"/>
</Relationships>

</file>

<file path=ppt/slides/_rels/slide9.xml.rels><?xml version="1.0" encoding="UTF-8" standalone="yes"?>
<Relationships xmlns="http://schemas.openxmlformats.org/package/2006/relationships">
    <Relationship Target="../notesSlides/notesSlide6.xml" Type="http://schemas.openxmlformats.org/officeDocument/2006/relationships/notesSlide" Id="rId2"/>
    <Relationship Target="../slideLayouts/slideLayout2.xml" Type="http://schemas.openxmlformats.org/officeDocument/2006/relationships/slideLayout" Id="rId1"/>
</Relationships>

</file>

<file path=ppt/slides/slide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1508768" y="1712505"/>
            <a:ext cx="7525197" cy="1848664"/>
          </a:xfrm>
        </p:spPr>
        <p:txBody>
          <a:bodyPr/>
          <a:lstStyle/>
          <a:p>
            <a:pPr>
              <a:spcBef>
                <a:spcPts val="600"/>
              </a:spcBef>
              <a:spcAft>
                <a:spcPts val="1200"/>
              </a:spcAft>
            </a:pPr>
            <a:br>
              <a:rPr lang="cs-CZ" sz="3200" kern="1200" dirty="false">
                <a:latin typeface="+mn-lt"/>
                <a:ea typeface="+mn-ea"/>
                <a:cs typeface="+mn-cs"/>
              </a:rPr>
            </a:br>
            <a:r>
              <a:rPr lang="cs-CZ" sz="3200" kern="1200" dirty="false">
                <a:latin typeface="+mn-lt"/>
                <a:ea typeface="+mn-ea"/>
                <a:cs typeface="+mn-cs"/>
              </a:rPr>
              <a:t>seminář  pro  žadatele  OPZ+</a:t>
            </a:r>
            <a:br>
              <a:rPr lang="cs-CZ" sz="3200" kern="1200" dirty="false">
                <a:latin typeface="+mn-lt"/>
                <a:ea typeface="+mn-ea"/>
                <a:cs typeface="+mn-cs"/>
              </a:rPr>
            </a:br>
            <a:endParaRPr lang="cs-CZ" sz="3200" kern="1200" dirty="false">
              <a:latin typeface="+mn-lt"/>
              <a:ea typeface="+mn-ea"/>
              <a:cs typeface="+mn-cs"/>
            </a:endParaRPr>
          </a:p>
        </p:txBody>
      </p:sp>
      <p:sp>
        <p:nvSpPr>
          <p:cNvPr id="6" name="Zástupný symbol pro text 5"/>
          <p:cNvSpPr>
            <a:spLocks noGrp="true"/>
          </p:cNvSpPr>
          <p:nvPr>
            <p:ph type="body" sz="quarter" idx="13"/>
          </p:nvPr>
        </p:nvSpPr>
        <p:spPr>
          <a:xfrm>
            <a:off x="1514079" y="3429000"/>
            <a:ext cx="7272000" cy="648072"/>
          </a:xfrm>
        </p:spPr>
        <p:txBody>
          <a:bodyPr anchor="t"/>
          <a:lstStyle/>
          <a:p>
            <a:r>
              <a:rPr lang="cs-CZ" b="true" dirty="false"/>
              <a:t>Výzva: 03_25_105</a:t>
            </a:r>
          </a:p>
          <a:p>
            <a:endParaRPr lang="cs-CZ" b="true" dirty="false"/>
          </a:p>
        </p:txBody>
      </p:sp>
      <p:pic>
        <p:nvPicPr>
          <p:cNvPr id="14" name="Zástupný symbol pro obrázek 13"/>
          <p:cNvPicPr>
            <a:picLocks noGrp="true" noChangeAspect="true"/>
          </p:cNvPicPr>
          <p:nvPr>
            <p:ph type="pic" sz="quarter" idx="15"/>
          </p:nvPr>
        </p:nvPicPr>
        <p:blipFill>
          <a:blip cstate="print" r:embed="rId2">
            <a:extLst>
              <a:ext uri="{28A0092B-C50C-407E-A947-70E740481C1C}">
                <a14:useLocalDpi xmlns:a14="http://schemas.microsoft.com/office/drawing/2010/main" val="0"/>
              </a:ext>
            </a:extLst>
          </a:blip>
          <a:stretch>
            <a:fillRect/>
          </a:stretch>
        </p:blipFill>
        <p:spPr>
          <a:xfrm>
            <a:off x="842440" y="2233249"/>
            <a:ext cx="540000" cy="540000"/>
          </a:xfrm>
        </p:spPr>
      </p:pic>
      <p:pic>
        <p:nvPicPr>
          <p:cNvPr id="15" name="Zástupný symbol pro obrázek 14"/>
          <p:cNvPicPr>
            <a:picLocks noGrp="true" noChangeAspect="true"/>
          </p:cNvPicPr>
          <p:nvPr>
            <p:ph type="pic" sz="quarter" idx="16"/>
          </p:nvPr>
        </p:nvPicPr>
        <p:blipFill>
          <a:blip cstate="print" r:embed="rId3">
            <a:extLst>
              <a:ext uri="{28A0092B-C50C-407E-A947-70E740481C1C}">
                <a14:useLocalDpi xmlns:a14="http://schemas.microsoft.com/office/drawing/2010/main" val="0"/>
              </a:ext>
            </a:extLst>
          </a:blip>
          <a:stretch>
            <a:fillRect/>
          </a:stretch>
        </p:blipFill>
        <p:spPr>
          <a:xfrm>
            <a:off x="843079" y="3429000"/>
            <a:ext cx="540000" cy="540000"/>
          </a:xfrm>
        </p:spPr>
      </p:pic>
      <p:sp>
        <p:nvSpPr>
          <p:cNvPr id="7" name="Zástupný symbol pro text 5">
            <a:extLst>
              <a:ext uri="{FF2B5EF4-FFF2-40B4-BE49-F238E27FC236}">
                <a16:creationId xmlns:a16="http://schemas.microsoft.com/office/drawing/2014/main" id="{705ED5C5-F44C-4BD5-9B84-36B68FBC5A49}"/>
              </a:ext>
            </a:extLst>
          </p:cNvPr>
          <p:cNvSpPr txBox="true">
            <a:spLocks/>
          </p:cNvSpPr>
          <p:nvPr/>
        </p:nvSpPr>
        <p:spPr>
          <a:xfrm>
            <a:off x="1508768" y="5391248"/>
            <a:ext cx="7272000" cy="540000"/>
          </a:xfrm>
          <a:prstGeom prst="rect">
            <a:avLst/>
          </a:prstGeom>
        </p:spPr>
        <p:txBody>
          <a:bodyPr vert="horz" lIns="36000" tIns="0" rIns="36000" bIns="0" rtlCol="false" anchor="ctr" anchorCtr="false">
            <a:noAutofit/>
          </a:bodyPr>
          <a:lstStyle>
            <a:lvl1pPr marL="0" indent="0" algn="l" defTabSz="914400" rtl="false" eaLnBrk="true" latinLnBrk="false" hangingPunct="true">
              <a:lnSpc>
                <a:spcPct val="100000"/>
              </a:lnSpc>
              <a:spcBef>
                <a:spcPts val="0"/>
              </a:spcBef>
              <a:spcAft>
                <a:spcPts val="0"/>
              </a:spcAft>
              <a:buClr>
                <a:schemeClr val="accent2"/>
              </a:buClr>
              <a:buSzPct val="100000"/>
              <a:buFontTx/>
              <a:buNone/>
              <a:defRPr sz="3200" b="false" kern="1200" baseline="0">
                <a:solidFill>
                  <a:schemeClr val="accent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lnSpc>
                <a:spcPct val="115000"/>
              </a:lnSpc>
            </a:pPr>
            <a:r>
              <a:rPr lang="cs-CZ" sz="2400" b="true" dirty="false"/>
              <a:t>Termín: </a:t>
            </a:r>
            <a:r>
              <a:rPr lang="cs-CZ" sz="2000" b="true" dirty="false"/>
              <a:t>19. 6. 2025</a:t>
            </a:r>
            <a:endParaRPr lang="cs-CZ" sz="2400" b="true" dirty="false">
              <a:solidFill>
                <a:schemeClr val="tx1"/>
              </a:solidFill>
            </a:endParaRPr>
          </a:p>
        </p:txBody>
      </p:sp>
      <p:pic>
        <p:nvPicPr>
          <p:cNvPr id="9" name="Zástupný symbol pro obrázek 15">
            <a:extLst>
              <a:ext uri="{FF2B5EF4-FFF2-40B4-BE49-F238E27FC236}">
                <a16:creationId xmlns:a16="http://schemas.microsoft.com/office/drawing/2014/main" id="{D6F3D9D0-2903-4ECB-AC02-7643FF3A2220}"/>
              </a:ext>
            </a:extLst>
          </p:cNvPr>
          <p:cNvPicPr>
            <a:picLocks noGrp="true" noChangeAspect="true"/>
          </p:cNvPicPr>
          <p:nvPr>
            <p:ph type="pic" sz="quarter" idx="17"/>
          </p:nvPr>
        </p:nvPicPr>
        <p:blipFill>
          <a:blip cstate="print" r:embed="rId4">
            <a:extLst>
              <a:ext uri="{28A0092B-C50C-407E-A947-70E740481C1C}">
                <a14:useLocalDpi xmlns:a14="http://schemas.microsoft.com/office/drawing/2010/main" val="0"/>
              </a:ext>
            </a:extLst>
          </a:blip>
          <a:stretch>
            <a:fillRect/>
          </a:stretch>
        </p:blipFill>
        <p:spPr>
          <a:xfrm>
            <a:off x="842440" y="5445224"/>
            <a:ext cx="540000" cy="540000"/>
          </a:xfrm>
        </p:spPr>
      </p:pic>
      <p:sp>
        <p:nvSpPr>
          <p:cNvPr id="10" name="Zástupný symbol pro text 5">
            <a:extLst>
              <a:ext uri="{FF2B5EF4-FFF2-40B4-BE49-F238E27FC236}">
                <a16:creationId xmlns:a16="http://schemas.microsoft.com/office/drawing/2014/main" id="{6FE3D83B-AB99-48A0-8FF7-41B78BBEE11F}"/>
              </a:ext>
            </a:extLst>
          </p:cNvPr>
          <p:cNvSpPr txBox="true">
            <a:spLocks/>
          </p:cNvSpPr>
          <p:nvPr/>
        </p:nvSpPr>
        <p:spPr>
          <a:xfrm>
            <a:off x="1514079" y="3753036"/>
            <a:ext cx="7272000" cy="1332148"/>
          </a:xfrm>
          <a:prstGeom prst="rect">
            <a:avLst/>
          </a:prstGeom>
        </p:spPr>
        <p:txBody>
          <a:bodyPr vert="horz" lIns="36000" tIns="0" rIns="36000" bIns="0" rtlCol="false" anchor="t" anchorCtr="false">
            <a:noAutofit/>
          </a:bodyPr>
          <a:lstStyle>
            <a:lvl1pPr marL="0" indent="0" algn="l" defTabSz="914400" rtl="false" eaLnBrk="true" latinLnBrk="false" hangingPunct="true">
              <a:lnSpc>
                <a:spcPct val="100000"/>
              </a:lnSpc>
              <a:spcBef>
                <a:spcPts val="0"/>
              </a:spcBef>
              <a:spcAft>
                <a:spcPts val="0"/>
              </a:spcAft>
              <a:buClr>
                <a:schemeClr val="accent2"/>
              </a:buClr>
              <a:buSzPct val="100000"/>
              <a:buFontTx/>
              <a:buNone/>
              <a:defRPr sz="3200" b="false" kern="1200" baseline="0">
                <a:solidFill>
                  <a:schemeClr val="accent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br>
              <a:rPr lang="cs-CZ" b="true" dirty="false"/>
            </a:br>
            <a:r>
              <a:rPr lang="cs-CZ" sz="4000" b="true" dirty="false"/>
              <a:t>Podpora sdílené péče </a:t>
            </a:r>
            <a:endParaRPr lang="cs-CZ" b="true" dirty="false"/>
          </a:p>
        </p:txBody>
      </p:sp>
    </p:spTree>
    <p:extLst>
      <p:ext uri="{BB962C8B-B14F-4D97-AF65-F5344CB8AC3E}">
        <p14:creationId xmlns:p14="http://schemas.microsoft.com/office/powerpoint/2010/main" val="337466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258577-319F-D535-EA66-5BED8C5125AC}"/>
              </a:ext>
            </a:extLst>
          </p:cNvPr>
          <p:cNvSpPr>
            <a:spLocks noGrp="true"/>
          </p:cNvSpPr>
          <p:nvPr>
            <p:ph type="title"/>
          </p:nvPr>
        </p:nvSpPr>
        <p:spPr/>
        <p:txBody>
          <a:bodyPr/>
          <a:lstStyle/>
          <a:p>
            <a:r>
              <a:rPr lang="cs-CZ" dirty="false"/>
              <a:t>Věcné zaměření                                  </a:t>
            </a:r>
            <a:r>
              <a:rPr lang="cs-CZ" sz="2000" dirty="false"/>
              <a:t>(2/7)</a:t>
            </a:r>
            <a:endParaRPr lang="cs-CZ" dirty="false"/>
          </a:p>
        </p:txBody>
      </p:sp>
      <p:sp>
        <p:nvSpPr>
          <p:cNvPr id="3" name="Zástupný obsah 2">
            <a:extLst>
              <a:ext uri="{FF2B5EF4-FFF2-40B4-BE49-F238E27FC236}">
                <a16:creationId xmlns:a16="http://schemas.microsoft.com/office/drawing/2014/main" id="{CDB04D5B-1D60-F3A3-850C-8A032C6A312F}"/>
              </a:ext>
            </a:extLst>
          </p:cNvPr>
          <p:cNvSpPr>
            <a:spLocks noGrp="true"/>
          </p:cNvSpPr>
          <p:nvPr>
            <p:ph idx="1"/>
          </p:nvPr>
        </p:nvSpPr>
        <p:spPr>
          <a:xfrm>
            <a:off x="236470" y="1196752"/>
            <a:ext cx="8547530" cy="5324275"/>
          </a:xfrm>
        </p:spPr>
        <p:txBody>
          <a:bodyPr/>
          <a:lstStyle/>
          <a:p>
            <a:pPr marL="0" indent="0" algn="just">
              <a:lnSpc>
                <a:spcPct val="107000"/>
              </a:lnSpc>
              <a:spcAft>
                <a:spcPts val="800"/>
              </a:spcAft>
              <a:buNone/>
            </a:pPr>
            <a:r>
              <a:rPr lang="cs-CZ" sz="1800" b="true" u="sng" dirty="false">
                <a:solidFill>
                  <a:schemeClr val="accent1"/>
                </a:solidFill>
                <a:effectLst/>
                <a:latin typeface="Arial" panose="020B0604020202020204" pitchFamily="34" charset="0"/>
                <a:ea typeface="Arial" panose="020B0604020202020204" pitchFamily="34" charset="0"/>
                <a:cs typeface="Arial" panose="020B0604020202020204" pitchFamily="34" charset="0"/>
              </a:rPr>
              <a:t>Podpora rozvoje a navýšení kapacit odlehčovacích služeb poskytovaných podle § 44 zákona o sociálních službách</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cs-CZ" sz="1800" dirty="false">
                <a:solidFill>
                  <a:schemeClr val="accent1"/>
                </a:solidFill>
                <a:effectLst/>
                <a:latin typeface="Arial" panose="020B0604020202020204" pitchFamily="34" charset="0"/>
                <a:ea typeface="Arial" panose="020B0604020202020204" pitchFamily="34" charset="0"/>
                <a:cs typeface="Arial" panose="020B0604020202020204" pitchFamily="34" charset="0"/>
              </a:rPr>
              <a:t>V rámci výzvy je možné podpořit</a:t>
            </a:r>
            <a:r>
              <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 náklady související s poskytnutím základních činností sociální služby dle § 44 odst. 2) písm. a) – i) zákona o sociálních službách, a to v případě:</a:t>
            </a:r>
          </a:p>
          <a:p>
            <a:pPr marL="342900" lvl="0" indent="-342900" algn="just">
              <a:lnSpc>
                <a:spcPct val="100000"/>
              </a:lnSpc>
              <a:buFont typeface="Symbol" panose="05050102010706020507" pitchFamily="18" charset="2"/>
              <a:buChar char=""/>
            </a:pPr>
            <a:r>
              <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navýšení kapacity stávající sociální služby, nebo </a:t>
            </a:r>
          </a:p>
          <a:p>
            <a:pPr marL="342900" lvl="0" indent="-342900" algn="just">
              <a:lnSpc>
                <a:spcPct val="100000"/>
              </a:lnSpc>
              <a:spcAft>
                <a:spcPts val="1100"/>
              </a:spcAft>
              <a:buFont typeface="Symbol" panose="05050102010706020507" pitchFamily="18" charset="2"/>
              <a:buChar char=""/>
            </a:pPr>
            <a:r>
              <a:rPr lang="cs-CZ" sz="1800" dirty="false">
                <a:solidFill>
                  <a:schemeClr val="accent1"/>
                </a:solidFill>
                <a:effectLst/>
                <a:latin typeface="Arial" panose="020B0604020202020204" pitchFamily="34" charset="0"/>
                <a:ea typeface="Arial" panose="020B0604020202020204" pitchFamily="34" charset="0"/>
                <a:cs typeface="Arial" panose="020B0604020202020204" pitchFamily="34" charset="0"/>
              </a:rPr>
              <a:t>nově registrované kapacity sociální služby </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cs-CZ" sz="1800" b="true" dirty="false">
                <a:solidFill>
                  <a:schemeClr val="accent1"/>
                </a:solidFill>
                <a:effectLst/>
                <a:latin typeface="Arial" panose="020B0604020202020204" pitchFamily="34" charset="0"/>
                <a:ea typeface="Arial" panose="020B0604020202020204" pitchFamily="34" charset="0"/>
                <a:cs typeface="Arial" panose="020B0604020202020204" pitchFamily="34" charset="0"/>
              </a:rPr>
              <a:t>za podmínky, že v projektu jsou zároveň realizovány aktivity zaměřené na pečující osoby minimálně v rozsahu základního sociálního poradenství </a:t>
            </a:r>
            <a:r>
              <a:rPr lang="cs-CZ" sz="1800" b="true"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podle § 37 odst. 5 zákona o sociálních službách</a:t>
            </a:r>
            <a:r>
              <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 podpora pečujících a podpora činností spočívajících v nácviku dovedností pečujících osob pro zvládání péče o osoby závislé na jejich pomoci.</a:t>
            </a:r>
          </a:p>
          <a:p>
            <a:pPr marL="0" indent="0" algn="just">
              <a:spcBef>
                <a:spcPts val="0"/>
              </a:spcBef>
              <a:spcAft>
                <a:spcPts val="0"/>
              </a:spcAft>
              <a:buNone/>
            </a:pPr>
            <a:endParaRPr lang="cs-CZ" sz="1600" b="true" dirty="false"/>
          </a:p>
        </p:txBody>
      </p:sp>
      <p:sp>
        <p:nvSpPr>
          <p:cNvPr id="4" name="Zástupný symbol pro číslo snímku 3">
            <a:extLst>
              <a:ext uri="{FF2B5EF4-FFF2-40B4-BE49-F238E27FC236}">
                <a16:creationId xmlns:a16="http://schemas.microsoft.com/office/drawing/2014/main" id="{E95B6A02-965D-1F35-6619-AB4A19157661}"/>
              </a:ext>
            </a:extLst>
          </p:cNvPr>
          <p:cNvSpPr>
            <a:spLocks noGrp="true"/>
          </p:cNvSpPr>
          <p:nvPr>
            <p:ph type="sldNum" sz="quarter" idx="12"/>
          </p:nvPr>
        </p:nvSpPr>
        <p:spPr/>
        <p:txBody>
          <a:bodyPr/>
          <a:lstStyle/>
          <a:p>
            <a:fld id="{479BF083-4774-43B1-9AB0-5CC1AC5DD8EE}" type="slidenum">
              <a:rPr lang="cs-CZ" smtClean="false"/>
              <a:pPr/>
              <a:t>10</a:t>
            </a:fld>
            <a:endParaRPr lang="cs-CZ" dirty="false"/>
          </a:p>
        </p:txBody>
      </p:sp>
    </p:spTree>
    <p:extLst>
      <p:ext uri="{BB962C8B-B14F-4D97-AF65-F5344CB8AC3E}">
        <p14:creationId xmlns:p14="http://schemas.microsoft.com/office/powerpoint/2010/main" val="1388715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4" name="Zástupný symbol pro číslo snímku 3">
            <a:extLst>
              <a:ext uri="{FF2B5EF4-FFF2-40B4-BE49-F238E27FC236}">
                <a16:creationId xmlns:a16="http://schemas.microsoft.com/office/drawing/2014/main" id="{504729C0-FFD2-3666-FBB7-9AA54D40FC8F}"/>
              </a:ext>
            </a:extLst>
          </p:cNvPr>
          <p:cNvSpPr>
            <a:spLocks noGrp="true"/>
          </p:cNvSpPr>
          <p:nvPr>
            <p:ph type="sldNum" sz="quarter" idx="12"/>
          </p:nvPr>
        </p:nvSpPr>
        <p:spPr/>
        <p:txBody>
          <a:bodyPr/>
          <a:lstStyle/>
          <a:p>
            <a:fld id="{479BF083-4774-43B1-9AB0-5CC1AC5DD8EE}" type="slidenum">
              <a:rPr lang="cs-CZ" smtClean="false"/>
              <a:pPr/>
              <a:t>11</a:t>
            </a:fld>
            <a:endParaRPr lang="cs-CZ" dirty="false"/>
          </a:p>
        </p:txBody>
      </p:sp>
      <p:sp>
        <p:nvSpPr>
          <p:cNvPr id="6" name="Nadpis 1">
            <a:extLst>
              <a:ext uri="{FF2B5EF4-FFF2-40B4-BE49-F238E27FC236}">
                <a16:creationId xmlns:a16="http://schemas.microsoft.com/office/drawing/2014/main" id="{08D810EA-88BC-6A1E-9C60-9BC290B4B59E}"/>
              </a:ext>
            </a:extLst>
          </p:cNvPr>
          <p:cNvSpPr>
            <a:spLocks noGrp="true"/>
          </p:cNvSpPr>
          <p:nvPr>
            <p:ph type="title"/>
          </p:nvPr>
        </p:nvSpPr>
        <p:spPr>
          <a:xfrm>
            <a:off x="360000" y="0"/>
            <a:ext cx="8424000" cy="1080000"/>
          </a:xfrm>
        </p:spPr>
        <p:txBody>
          <a:bodyPr/>
          <a:lstStyle/>
          <a:p>
            <a:r>
              <a:rPr lang="cs-CZ" dirty="false"/>
              <a:t>Věcné zaměření                                  </a:t>
            </a:r>
            <a:r>
              <a:rPr lang="cs-CZ" sz="2000" dirty="false"/>
              <a:t>(3/7)</a:t>
            </a:r>
            <a:endParaRPr lang="cs-CZ" dirty="false"/>
          </a:p>
        </p:txBody>
      </p:sp>
      <p:sp>
        <p:nvSpPr>
          <p:cNvPr id="8" name="TextovéPole 7">
            <a:extLst>
              <a:ext uri="{FF2B5EF4-FFF2-40B4-BE49-F238E27FC236}">
                <a16:creationId xmlns:a16="http://schemas.microsoft.com/office/drawing/2014/main" id="{CCEC0419-055E-42E0-9D6A-0605A53404FF}"/>
              </a:ext>
            </a:extLst>
          </p:cNvPr>
          <p:cNvSpPr txBox="true"/>
          <p:nvPr/>
        </p:nvSpPr>
        <p:spPr>
          <a:xfrm>
            <a:off x="323528" y="1196752"/>
            <a:ext cx="8568016" cy="6783139"/>
          </a:xfrm>
          <a:prstGeom prst="rect">
            <a:avLst/>
          </a:prstGeom>
          <a:noFill/>
        </p:spPr>
        <p:txBody>
          <a:bodyPr wrap="square">
            <a:spAutoFit/>
          </a:bodyPr>
          <a:lstStyle>
            <a:defPPr>
              <a:defRPr lang="cs-CZ"/>
            </a:defPPr>
            <a:lvl1pPr lvl="0" algn="just">
              <a:spcAft>
                <a:spcPts val="1100"/>
              </a:spcAft>
              <a:defRPr sz="1600" b="true" u="sng">
                <a:effectLst/>
                <a:latin typeface="Arial" panose="020B0604020202020204" pitchFamily="34" charset="0"/>
                <a:ea typeface="Calibri" panose="020F0502020204030204" pitchFamily="34" charset="0"/>
              </a:defRPr>
            </a:lvl1pPr>
          </a:lstStyle>
          <a:p>
            <a:pPr marL="449580">
              <a:lnSpc>
                <a:spcPct val="107000"/>
              </a:lnSpc>
              <a:spcAft>
                <a:spcPts val="800"/>
              </a:spcAft>
            </a:pPr>
            <a:endParaRPr lang="cs-CZ" sz="1800" u="none" dirty="false">
              <a:effectLst/>
              <a:latin typeface="Arial" panose="020B0604020202020204" pitchFamily="34" charset="0"/>
              <a:ea typeface="Calibri" panose="020F0502020204030204" pitchFamily="34" charset="0"/>
              <a:cs typeface="Times New Roman" panose="02020603050405020304" pitchFamily="18" charset="0"/>
            </a:endParaRPr>
          </a:p>
          <a:p>
            <a:pPr marL="449580">
              <a:lnSpc>
                <a:spcPct val="107000"/>
              </a:lnSpc>
              <a:spcAft>
                <a:spcPts val="800"/>
              </a:spcAft>
            </a:pPr>
            <a:r>
              <a:rPr lang="cs-CZ" sz="1800" u="none" dirty="false">
                <a:effectLst/>
                <a:latin typeface="Arial" panose="020B0604020202020204" pitchFamily="34" charset="0"/>
                <a:ea typeface="Calibri" panose="020F0502020204030204" pitchFamily="34" charset="0"/>
                <a:cs typeface="Times New Roman" panose="02020603050405020304" pitchFamily="18" charset="0"/>
              </a:rPr>
              <a:t>„Podpora pečujících“</a:t>
            </a:r>
            <a:r>
              <a:rPr lang="cs-CZ" sz="1800" b="false" u="none" dirty="false">
                <a:effectLst/>
                <a:latin typeface="Arial" panose="020B0604020202020204" pitchFamily="34" charset="0"/>
                <a:ea typeface="Calibri" panose="020F0502020204030204" pitchFamily="34" charset="0"/>
                <a:cs typeface="Times New Roman" panose="02020603050405020304" pitchFamily="18" charset="0"/>
              </a:rPr>
              <a:t> spočívá v pomoci s orientací v zajištění sociálních dávek, sociálních službách, pomůckách pro zdravotně postižené, možnosti zajištění elektrického lůžka od pojišťovny, podání informací o inkontinenčních pomůckách atd. </a:t>
            </a:r>
          </a:p>
          <a:p>
            <a:pPr marL="449580">
              <a:lnSpc>
                <a:spcPct val="107000"/>
              </a:lnSpc>
              <a:spcAft>
                <a:spcPts val="800"/>
              </a:spcAft>
            </a:pPr>
            <a:r>
              <a:rPr lang="cs-CZ" sz="1800" u="none" dirty="false">
                <a:effectLst/>
                <a:latin typeface="Arial" panose="020B0604020202020204" pitchFamily="34" charset="0"/>
                <a:ea typeface="Calibri" panose="020F0502020204030204" pitchFamily="34" charset="0"/>
                <a:cs typeface="Times New Roman" panose="02020603050405020304" pitchFamily="18" charset="0"/>
              </a:rPr>
              <a:t>„Činnostmi spočívajícími v nácviku dovedností pečujících osob pro zvládání péče o osoby závislé na jejich pomoci“ </a:t>
            </a:r>
            <a:r>
              <a:rPr lang="cs-CZ" sz="1800" b="false" u="none" dirty="false">
                <a:effectLst/>
                <a:latin typeface="Arial" panose="020B0604020202020204" pitchFamily="34" charset="0"/>
                <a:ea typeface="Calibri" panose="020F0502020204030204" pitchFamily="34" charset="0"/>
                <a:cs typeface="Times New Roman" panose="02020603050405020304" pitchFamily="18" charset="0"/>
              </a:rPr>
              <a:t>jsou např.  nácvik správné manipulace s uživatelem na lůžku při polohování, hygieně, výměně inkontinenčních pomůcek; doporučení a využívání pomůcek pro péči v domácím prostředí – pomůcky pro přesuny klienta, zajištění a používání vhodných kompenzačních pomůcek atd. </a:t>
            </a:r>
          </a:p>
          <a:p>
            <a:pPr marL="449580">
              <a:lnSpc>
                <a:spcPct val="107000"/>
              </a:lnSpc>
              <a:spcAft>
                <a:spcPts val="800"/>
              </a:spcAft>
            </a:pPr>
            <a:endParaRPr lang="cs-CZ" sz="1800" u="none"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1551305" algn="l"/>
              </a:tabLst>
            </a:pPr>
            <a:r>
              <a:rPr lang="cs-CZ" sz="1800" u="none" dirty="false">
                <a:effectLst/>
                <a:latin typeface="Arial" panose="020B0604020202020204" pitchFamily="34" charset="0"/>
                <a:ea typeface="Calibri" panose="020F0502020204030204" pitchFamily="34" charset="0"/>
                <a:cs typeface="Arial" panose="020B0604020202020204" pitchFamily="34" charset="0"/>
              </a:rPr>
              <a:t>Podpora musí být poskytována tak, aby zohledňovala princip rovnosti žen a mužů, včetně zohlednění biologických a fyzických rozdílů mezi nimi.</a:t>
            </a:r>
            <a:endParaRPr lang="cs-CZ" sz="1800" u="none" dirty="false">
              <a:effectLst/>
              <a:latin typeface="Arial" panose="020B0604020202020204" pitchFamily="34" charset="0"/>
              <a:ea typeface="Calibri" panose="020F0502020204030204" pitchFamily="34" charset="0"/>
              <a:cs typeface="Times New Roman" panose="02020603050405020304" pitchFamily="18" charset="0"/>
            </a:endParaRPr>
          </a:p>
          <a:p>
            <a:endParaRPr lang="cs-CZ" sz="1400" b="false" u="none" dirty="false"/>
          </a:p>
          <a:p>
            <a:endParaRPr lang="cs-CZ" sz="1400" b="false" u="none" dirty="false"/>
          </a:p>
          <a:p>
            <a:endParaRPr lang="cs-CZ" sz="1400" b="false" u="none" dirty="false"/>
          </a:p>
          <a:p>
            <a:endParaRPr lang="cs-CZ" sz="1400" b="false" u="none" dirty="false"/>
          </a:p>
          <a:p>
            <a:endParaRPr lang="cs-CZ" sz="1400" b="false" u="none" dirty="false"/>
          </a:p>
          <a:p>
            <a:endParaRPr lang="cs-CZ" dirty="false"/>
          </a:p>
        </p:txBody>
      </p:sp>
    </p:spTree>
    <p:extLst>
      <p:ext uri="{BB962C8B-B14F-4D97-AF65-F5344CB8AC3E}">
        <p14:creationId xmlns:p14="http://schemas.microsoft.com/office/powerpoint/2010/main" val="3906045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FCEB78D-7060-6D07-4E29-DD0084D4F11F}"/>
              </a:ext>
            </a:extLst>
          </p:cNvPr>
          <p:cNvSpPr>
            <a:spLocks noGrp="true"/>
          </p:cNvSpPr>
          <p:nvPr>
            <p:ph type="title"/>
          </p:nvPr>
        </p:nvSpPr>
        <p:spPr/>
        <p:txBody>
          <a:bodyPr/>
          <a:lstStyle/>
          <a:p>
            <a:r>
              <a:rPr lang="cs-CZ" dirty="false"/>
              <a:t>Věcné zaměření                                   </a:t>
            </a:r>
            <a:r>
              <a:rPr lang="cs-CZ" sz="2000" dirty="false"/>
              <a:t>(4/7)</a:t>
            </a:r>
            <a:endParaRPr lang="cs-CZ" dirty="false"/>
          </a:p>
        </p:txBody>
      </p:sp>
      <p:sp>
        <p:nvSpPr>
          <p:cNvPr id="3" name="Zástupný obsah 2">
            <a:extLst>
              <a:ext uri="{FF2B5EF4-FFF2-40B4-BE49-F238E27FC236}">
                <a16:creationId xmlns:a16="http://schemas.microsoft.com/office/drawing/2014/main" id="{AFB08BAE-63F4-296B-6C7F-8BCD93905321}"/>
              </a:ext>
            </a:extLst>
          </p:cNvPr>
          <p:cNvSpPr>
            <a:spLocks noGrp="true"/>
          </p:cNvSpPr>
          <p:nvPr>
            <p:ph idx="1"/>
          </p:nvPr>
        </p:nvSpPr>
        <p:spPr>
          <a:xfrm>
            <a:off x="540000" y="1556792"/>
            <a:ext cx="8064000" cy="4320000"/>
          </a:xfrm>
        </p:spPr>
        <p:txBody>
          <a:bodyPr/>
          <a:lstStyle/>
          <a:p>
            <a:pPr marL="0" indent="0">
              <a:buNone/>
            </a:pPr>
            <a:r>
              <a:rPr lang="cs-CZ" sz="1800" b="true" dirty="false"/>
              <a:t>Základní sociální poradenství pro pečující osoby:</a:t>
            </a:r>
          </a:p>
          <a:p>
            <a:r>
              <a:rPr lang="cs-CZ" sz="1800" dirty="false"/>
              <a:t>musí být v žádosti o podporu </a:t>
            </a:r>
            <a:r>
              <a:rPr lang="cs-CZ" sz="1800" b="true" dirty="false"/>
              <a:t>popsáno v samostatné klíčové aktivitě</a:t>
            </a:r>
            <a:r>
              <a:rPr lang="cs-CZ" sz="1800" dirty="false"/>
              <a:t>,</a:t>
            </a:r>
          </a:p>
          <a:p>
            <a:pPr algn="just"/>
            <a:r>
              <a:rPr lang="cs-CZ" sz="1800" dirty="false"/>
              <a:t>musí poskytovat </a:t>
            </a:r>
            <a:r>
              <a:rPr lang="cs-CZ" sz="1800" b="true" dirty="false"/>
              <a:t>pouze sociální pracovník dané služby</a:t>
            </a:r>
            <a:r>
              <a:rPr lang="cs-CZ" sz="1800" dirty="false"/>
              <a:t>, uvedený v § 109 zákona o sociálních službách nebo pracovník v sociálních službách (také dané služby) na pozici dle vymezení § 116 odst. 1 písm. d).</a:t>
            </a:r>
          </a:p>
          <a:p>
            <a:pPr marL="0" indent="0" algn="just">
              <a:buNone/>
            </a:pPr>
            <a:r>
              <a:rPr lang="cs-CZ" sz="1800" dirty="false"/>
              <a:t>Součástí žádosti musí být Vyjádření krajského úřadu odboru sociálních věcí z pozice správce krajské sítě sociálních služeb (viz příloha č. 3 výzvy). Jako způsobilé budou uznány pouze ty výdaje projektu, které se uskuteční až po získání pověření od objednatele k poskytování služby obecného hospodářského zájmu v souladu s Rozhodnutím č. 2012/21/EU. </a:t>
            </a:r>
          </a:p>
          <a:p>
            <a:pPr marL="0" indent="0" algn="just">
              <a:buNone/>
            </a:pP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Není možné podat projekt zaměřený výhradně na základní sociální poradenství.</a:t>
            </a:r>
          </a:p>
          <a:p>
            <a:endParaRPr lang="cs-CZ" sz="1800" dirty="false"/>
          </a:p>
          <a:p>
            <a:endParaRPr lang="cs-CZ" sz="1800" dirty="false"/>
          </a:p>
          <a:p>
            <a:pPr marL="0" indent="0">
              <a:buNone/>
            </a:pPr>
            <a:endParaRPr lang="cs-CZ" dirty="false"/>
          </a:p>
        </p:txBody>
      </p:sp>
      <p:sp>
        <p:nvSpPr>
          <p:cNvPr id="4" name="Zástupný symbol pro číslo snímku 3">
            <a:extLst>
              <a:ext uri="{FF2B5EF4-FFF2-40B4-BE49-F238E27FC236}">
                <a16:creationId xmlns:a16="http://schemas.microsoft.com/office/drawing/2014/main" id="{76B54417-676D-3742-37A9-70077CBA0FC2}"/>
              </a:ext>
            </a:extLst>
          </p:cNvPr>
          <p:cNvSpPr>
            <a:spLocks noGrp="true"/>
          </p:cNvSpPr>
          <p:nvPr>
            <p:ph type="sldNum" sz="quarter" idx="12"/>
          </p:nvPr>
        </p:nvSpPr>
        <p:spPr/>
        <p:txBody>
          <a:bodyPr/>
          <a:lstStyle/>
          <a:p>
            <a:fld id="{479BF083-4774-43B1-9AB0-5CC1AC5DD8EE}" type="slidenum">
              <a:rPr lang="cs-CZ" smtClean="false"/>
              <a:pPr/>
              <a:t>12</a:t>
            </a:fld>
            <a:endParaRPr lang="cs-CZ" dirty="false"/>
          </a:p>
        </p:txBody>
      </p:sp>
    </p:spTree>
    <p:extLst>
      <p:ext uri="{BB962C8B-B14F-4D97-AF65-F5344CB8AC3E}">
        <p14:creationId xmlns:p14="http://schemas.microsoft.com/office/powerpoint/2010/main" val="4520276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1277BDBA-51E5-3289-C66C-2E463EA40282}"/>
              </a:ext>
            </a:extLst>
          </p:cNvPr>
          <p:cNvSpPr>
            <a:spLocks noGrp="true"/>
          </p:cNvSpPr>
          <p:nvPr>
            <p:ph idx="1"/>
          </p:nvPr>
        </p:nvSpPr>
        <p:spPr>
          <a:xfrm>
            <a:off x="467544" y="1484784"/>
            <a:ext cx="8136456" cy="4635216"/>
          </a:xfrm>
        </p:spPr>
        <p:txBody>
          <a:bodyPr/>
          <a:lstStyle/>
          <a:p>
            <a:pPr marL="0" indent="0">
              <a:lnSpc>
                <a:spcPct val="107000"/>
              </a:lnSpc>
              <a:spcAft>
                <a:spcPts val="800"/>
              </a:spcAft>
              <a:buNone/>
            </a:pPr>
            <a:r>
              <a:rPr lang="cs-CZ" sz="1800" b="true" dirty="false">
                <a:latin typeface="Arial" panose="020B0604020202020204" pitchFamily="34" charset="0"/>
                <a:cs typeface="Arial" panose="020B0604020202020204" pitchFamily="34" charset="0"/>
              </a:rPr>
              <a:t>Jako doplňkové aktivity projektu je možné podpořit:</a:t>
            </a:r>
          </a:p>
          <a:p>
            <a:pPr marL="0" indent="0" algn="just">
              <a:lnSpc>
                <a:spcPct val="107000"/>
              </a:lnSpc>
              <a:spcAft>
                <a:spcPts val="800"/>
              </a:spcAft>
              <a:buNone/>
            </a:pPr>
            <a:r>
              <a:rPr lang="cs-CZ" sz="1600" dirty="false">
                <a:latin typeface="Arial" panose="020B0604020202020204" pitchFamily="34" charset="0"/>
                <a:cs typeface="Arial" panose="020B0604020202020204" pitchFamily="34" charset="0"/>
              </a:rPr>
              <a:t>a) </a:t>
            </a:r>
            <a:r>
              <a:rPr lang="cs-CZ" sz="1600" b="true" dirty="false">
                <a:latin typeface="Arial" panose="020B0604020202020204" pitchFamily="34" charset="0"/>
                <a:cs typeface="Arial" panose="020B0604020202020204" pitchFamily="34" charset="0"/>
              </a:rPr>
              <a:t>Psychohygienu pečujících </a:t>
            </a:r>
            <a:r>
              <a:rPr lang="cs-CZ" sz="1600" dirty="false">
                <a:latin typeface="Arial" panose="020B0604020202020204" pitchFamily="34" charset="0"/>
                <a:cs typeface="Arial" panose="020B0604020202020204" pitchFamily="34" charset="0"/>
              </a:rPr>
              <a:t>– jedná se o svépomocné skupiny pečujících osob, psychoterapeutickou podporu, supervizi. Dále je možné podpořit, a to pouze s aktivním zapojením odborných pracovníků (psychologa, sociálního pracovníka aj.), volnočasové aktivity a víkendové pobytové akce.</a:t>
            </a:r>
          </a:p>
          <a:p>
            <a:pPr marL="0" indent="0" algn="just">
              <a:lnSpc>
                <a:spcPct val="107000"/>
              </a:lnSpc>
              <a:spcAft>
                <a:spcPts val="800"/>
              </a:spcAft>
              <a:buNone/>
            </a:pPr>
            <a:r>
              <a:rPr lang="cs-CZ" sz="1600" dirty="false">
                <a:latin typeface="Arial" panose="020B0604020202020204" pitchFamily="34" charset="0"/>
                <a:cs typeface="Arial" panose="020B0604020202020204" pitchFamily="34" charset="0"/>
              </a:rPr>
              <a:t>b) </a:t>
            </a:r>
            <a:r>
              <a:rPr lang="cs-CZ" sz="1600" b="true" dirty="false">
                <a:latin typeface="Arial" panose="020B0604020202020204" pitchFamily="34" charset="0"/>
                <a:cs typeface="Arial" panose="020B0604020202020204" pitchFamily="34" charset="0"/>
              </a:rPr>
              <a:t>Vzdělávání pečujících v oblasti péče o osobu závislou na péči </a:t>
            </a:r>
            <a:r>
              <a:rPr lang="cs-CZ" sz="1600" dirty="false">
                <a:latin typeface="Arial" panose="020B0604020202020204" pitchFamily="34" charset="0"/>
                <a:cs typeface="Arial" panose="020B0604020202020204" pitchFamily="34" charset="0"/>
              </a:rPr>
              <a:t>formu akreditovaných kurzů, workshopů, seminářů, a to včetně vzdělávání se zahraniční účastí či vzdělávání v zahraničí (stáže, cesty za dobrou praxí apod.).</a:t>
            </a:r>
          </a:p>
          <a:p>
            <a:pPr marL="0" indent="0" algn="just">
              <a:lnSpc>
                <a:spcPct val="107000"/>
              </a:lnSpc>
              <a:spcAft>
                <a:spcPts val="800"/>
              </a:spcAft>
              <a:buNone/>
            </a:pPr>
            <a:r>
              <a:rPr lang="cs-CZ" sz="1600" dirty="false">
                <a:latin typeface="Arial" panose="020B0604020202020204" pitchFamily="34" charset="0"/>
                <a:cs typeface="Arial" panose="020B0604020202020204" pitchFamily="34" charset="0"/>
              </a:rPr>
              <a:t>c) </a:t>
            </a:r>
            <a:r>
              <a:rPr lang="cs-CZ" sz="1600" b="true" dirty="false">
                <a:latin typeface="Arial" panose="020B0604020202020204" pitchFamily="34" charset="0"/>
                <a:cs typeface="Arial" panose="020B0604020202020204" pitchFamily="34" charset="0"/>
              </a:rPr>
              <a:t>Nákup </a:t>
            </a:r>
            <a:r>
              <a:rPr lang="cs-CZ" sz="1600" b="true" dirty="false" err="true">
                <a:latin typeface="Arial" panose="020B0604020202020204" pitchFamily="34" charset="0"/>
                <a:cs typeface="Arial" panose="020B0604020202020204" pitchFamily="34" charset="0"/>
              </a:rPr>
              <a:t>asistivních</a:t>
            </a:r>
            <a:r>
              <a:rPr lang="cs-CZ" sz="1600" b="true" dirty="false">
                <a:latin typeface="Arial" panose="020B0604020202020204" pitchFamily="34" charset="0"/>
                <a:cs typeface="Arial" panose="020B0604020202020204" pitchFamily="34" charset="0"/>
              </a:rPr>
              <a:t> technologií a asistenčních pomůcek </a:t>
            </a:r>
            <a:r>
              <a:rPr lang="cs-CZ" sz="1600" dirty="false">
                <a:latin typeface="Arial" panose="020B0604020202020204" pitchFamily="34" charset="0"/>
                <a:cs typeface="Arial" panose="020B0604020202020204" pitchFamily="34" charset="0"/>
              </a:rPr>
              <a:t>a jejich zapůjčení. Součástí aktivit projektu musí být zaučení pečujících osob v manipulaci s pomůckou.  </a:t>
            </a:r>
          </a:p>
          <a:p>
            <a:pPr marL="0" indent="0" algn="just">
              <a:lnSpc>
                <a:spcPct val="107000"/>
              </a:lnSpc>
              <a:spcAft>
                <a:spcPts val="800"/>
              </a:spcAft>
              <a:buNone/>
            </a:pPr>
            <a:r>
              <a:rPr lang="cs-CZ" sz="1600" dirty="false">
                <a:latin typeface="Arial" panose="020B0604020202020204" pitchFamily="34" charset="0"/>
                <a:cs typeface="Arial" panose="020B0604020202020204" pitchFamily="34" charset="0"/>
              </a:rPr>
              <a:t>d) </a:t>
            </a:r>
            <a:r>
              <a:rPr lang="cs-CZ" sz="1600" b="true" dirty="false">
                <a:latin typeface="Arial" panose="020B0604020202020204" pitchFamily="34" charset="0"/>
                <a:cs typeface="Arial" panose="020B0604020202020204" pitchFamily="34" charset="0"/>
              </a:rPr>
              <a:t>Aktivity zaměřené na stmelení rodiny a rozložení rolí v rodině</a:t>
            </a:r>
            <a:r>
              <a:rPr lang="cs-CZ" sz="1600" dirty="false">
                <a:latin typeface="Arial" panose="020B0604020202020204" pitchFamily="34" charset="0"/>
                <a:cs typeface="Arial" panose="020B0604020202020204" pitchFamily="34" charset="0"/>
              </a:rPr>
              <a:t>, využití kapacit v rodině, terapeutická podpora a psychologická podpora dětí, případně jiných osob (prarodiče) sdílejících domácnost s osobou závislou na péči. Aktivity by měly být navrženy tak, aby přispívaly ke snížení existujících genderových stereotypů a nerovností.</a:t>
            </a:r>
          </a:p>
          <a:p>
            <a:endParaRPr lang="cs-CZ" dirty="false"/>
          </a:p>
        </p:txBody>
      </p:sp>
      <p:sp>
        <p:nvSpPr>
          <p:cNvPr id="4" name="Zástupný symbol pro číslo snímku 3">
            <a:extLst>
              <a:ext uri="{FF2B5EF4-FFF2-40B4-BE49-F238E27FC236}">
                <a16:creationId xmlns:a16="http://schemas.microsoft.com/office/drawing/2014/main" id="{5660AC38-1E9F-5EFF-B3B6-4F26DA95667E}"/>
              </a:ext>
            </a:extLst>
          </p:cNvPr>
          <p:cNvSpPr>
            <a:spLocks noGrp="true"/>
          </p:cNvSpPr>
          <p:nvPr>
            <p:ph type="sldNum" sz="quarter" idx="12"/>
          </p:nvPr>
        </p:nvSpPr>
        <p:spPr/>
        <p:txBody>
          <a:bodyPr/>
          <a:lstStyle/>
          <a:p>
            <a:fld id="{479BF083-4774-43B1-9AB0-5CC1AC5DD8EE}" type="slidenum">
              <a:rPr lang="cs-CZ" smtClean="false"/>
              <a:pPr/>
              <a:t>13</a:t>
            </a:fld>
            <a:endParaRPr lang="cs-CZ" dirty="false"/>
          </a:p>
        </p:txBody>
      </p:sp>
      <p:sp>
        <p:nvSpPr>
          <p:cNvPr id="5" name="Nadpis 1">
            <a:extLst>
              <a:ext uri="{FF2B5EF4-FFF2-40B4-BE49-F238E27FC236}">
                <a16:creationId xmlns:a16="http://schemas.microsoft.com/office/drawing/2014/main" id="{E692D760-BAFB-2FD6-B4FB-F04A7FDC136B}"/>
              </a:ext>
            </a:extLst>
          </p:cNvPr>
          <p:cNvSpPr>
            <a:spLocks noGrp="true"/>
          </p:cNvSpPr>
          <p:nvPr>
            <p:ph type="title"/>
          </p:nvPr>
        </p:nvSpPr>
        <p:spPr>
          <a:xfrm>
            <a:off x="360000" y="0"/>
            <a:ext cx="8424000" cy="1080000"/>
          </a:xfrm>
        </p:spPr>
        <p:txBody>
          <a:bodyPr/>
          <a:lstStyle/>
          <a:p>
            <a:r>
              <a:rPr lang="cs-CZ" dirty="false"/>
              <a:t>Věcné zaměření                                  </a:t>
            </a:r>
            <a:r>
              <a:rPr lang="cs-CZ" sz="2000" dirty="false"/>
              <a:t>(5/7)</a:t>
            </a:r>
            <a:endParaRPr lang="cs-CZ" dirty="false"/>
          </a:p>
        </p:txBody>
      </p:sp>
    </p:spTree>
    <p:extLst>
      <p:ext uri="{BB962C8B-B14F-4D97-AF65-F5344CB8AC3E}">
        <p14:creationId xmlns:p14="http://schemas.microsoft.com/office/powerpoint/2010/main" val="38354436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84A14E24-2ABD-C144-AA53-6489A88DB25D}"/>
              </a:ext>
            </a:extLst>
          </p:cNvPr>
          <p:cNvSpPr>
            <a:spLocks noGrp="true"/>
          </p:cNvSpPr>
          <p:nvPr>
            <p:ph idx="1"/>
          </p:nvPr>
        </p:nvSpPr>
        <p:spPr>
          <a:xfrm>
            <a:off x="360000" y="1340768"/>
            <a:ext cx="8532480" cy="4779232"/>
          </a:xfrm>
        </p:spPr>
        <p:txBody>
          <a:bodyPr/>
          <a:lstStyle/>
          <a:p>
            <a:pPr marL="342900" lvl="0" indent="-342900" algn="just">
              <a:lnSpc>
                <a:spcPct val="100000"/>
              </a:lnSpc>
              <a:spcAft>
                <a:spcPts val="600"/>
              </a:spcAft>
              <a:buFont typeface="+mj-lt"/>
              <a:buAutoNum type="alphaLcParenR"/>
            </a:pPr>
            <a:endParaRPr lang="cs-CZ" sz="1600" dirty="false">
              <a:effectLst/>
              <a:latin typeface="Arial" panose="020B0604020202020204" pitchFamily="34" charset="0"/>
              <a:ea typeface="Calibri" panose="020F0502020204030204" pitchFamily="34" charset="0"/>
              <a:cs typeface="Times New Roman" panose="02020603050405020304" pitchFamily="18" charset="0"/>
            </a:endParaRPr>
          </a:p>
          <a:p>
            <a:pPr>
              <a:lnSpc>
                <a:spcPct val="100000"/>
              </a:lnSpc>
            </a:pPr>
            <a:endParaRPr lang="cs-CZ" sz="1600" dirty="false"/>
          </a:p>
        </p:txBody>
      </p:sp>
      <p:sp>
        <p:nvSpPr>
          <p:cNvPr id="4" name="Zástupný symbol pro číslo snímku 3">
            <a:extLst>
              <a:ext uri="{FF2B5EF4-FFF2-40B4-BE49-F238E27FC236}">
                <a16:creationId xmlns:a16="http://schemas.microsoft.com/office/drawing/2014/main" id="{76E9A446-B32F-6BE7-3EF2-C53AE96D9EFD}"/>
              </a:ext>
            </a:extLst>
          </p:cNvPr>
          <p:cNvSpPr>
            <a:spLocks noGrp="true"/>
          </p:cNvSpPr>
          <p:nvPr>
            <p:ph type="sldNum" sz="quarter" idx="12"/>
          </p:nvPr>
        </p:nvSpPr>
        <p:spPr/>
        <p:txBody>
          <a:bodyPr/>
          <a:lstStyle/>
          <a:p>
            <a:fld id="{479BF083-4774-43B1-9AB0-5CC1AC5DD8EE}" type="slidenum">
              <a:rPr lang="cs-CZ" smtClean="false"/>
              <a:pPr/>
              <a:t>14</a:t>
            </a:fld>
            <a:endParaRPr lang="cs-CZ" dirty="false"/>
          </a:p>
        </p:txBody>
      </p:sp>
      <p:sp>
        <p:nvSpPr>
          <p:cNvPr id="5" name="Nadpis 1">
            <a:extLst>
              <a:ext uri="{FF2B5EF4-FFF2-40B4-BE49-F238E27FC236}">
                <a16:creationId xmlns:a16="http://schemas.microsoft.com/office/drawing/2014/main" id="{ABEE6A01-C60B-19B6-3FB3-5DDFC22AFE92}"/>
              </a:ext>
            </a:extLst>
          </p:cNvPr>
          <p:cNvSpPr>
            <a:spLocks noGrp="true"/>
          </p:cNvSpPr>
          <p:nvPr>
            <p:ph type="title"/>
          </p:nvPr>
        </p:nvSpPr>
        <p:spPr>
          <a:xfrm>
            <a:off x="360000" y="0"/>
            <a:ext cx="8424000" cy="1080000"/>
          </a:xfrm>
        </p:spPr>
        <p:txBody>
          <a:bodyPr/>
          <a:lstStyle/>
          <a:p>
            <a:r>
              <a:rPr lang="cs-CZ" dirty="false"/>
              <a:t>Věcné zaměření                                  </a:t>
            </a:r>
            <a:r>
              <a:rPr lang="cs-CZ" sz="2000" dirty="false"/>
              <a:t>(6/7)</a:t>
            </a:r>
            <a:endParaRPr lang="cs-CZ" dirty="false"/>
          </a:p>
        </p:txBody>
      </p:sp>
      <p:sp>
        <p:nvSpPr>
          <p:cNvPr id="8" name="TextovéPole 7">
            <a:extLst>
              <a:ext uri="{FF2B5EF4-FFF2-40B4-BE49-F238E27FC236}">
                <a16:creationId xmlns:a16="http://schemas.microsoft.com/office/drawing/2014/main" id="{153BFEDC-CBF7-FF95-2EC6-955BAAAB9193}"/>
              </a:ext>
            </a:extLst>
          </p:cNvPr>
          <p:cNvSpPr txBox="true"/>
          <p:nvPr/>
        </p:nvSpPr>
        <p:spPr>
          <a:xfrm>
            <a:off x="360000" y="1723408"/>
            <a:ext cx="8424000" cy="2031325"/>
          </a:xfrm>
          <a:prstGeom prst="rect">
            <a:avLst/>
          </a:prstGeom>
          <a:noFill/>
        </p:spPr>
        <p:txBody>
          <a:bodyPr wrap="square">
            <a:spAutoFit/>
          </a:bodyPr>
          <a:lstStyle/>
          <a:p>
            <a:pPr algn="just"/>
            <a:r>
              <a:rPr lang="cs-CZ" dirty="false"/>
              <a:t>e) </a:t>
            </a:r>
            <a:r>
              <a:rPr lang="cs-CZ" b="true" dirty="false"/>
              <a:t>Vzdělávání odborných pracovníků </a:t>
            </a:r>
            <a:r>
              <a:rPr lang="cs-CZ" dirty="false"/>
              <a:t>projektu, kteří pracují s pečujícími nebo uživateli služby (např. kurzy, workshopy, supervize, semináře, výcviky , odborné konzultace, stáže). Vzdělávání musí zohledňovat princip rovnosti žen a mužů a být zaměřeno na témata související s prací s pečujícími nebo s přímou prací s uživateli sociálních služeb. Musí být popsáno v samostatné klíčové aktivitě.</a:t>
            </a:r>
          </a:p>
          <a:p>
            <a:pPr algn="just"/>
            <a:endParaRPr lang="cs-CZ" dirty="false"/>
          </a:p>
          <a:p>
            <a:pPr algn="just"/>
            <a:r>
              <a:rPr lang="cs-CZ" b="true" dirty="false"/>
              <a:t>V rámci projektu je možné podpořit jednu nebo více doplňkových činností.</a:t>
            </a:r>
          </a:p>
        </p:txBody>
      </p:sp>
    </p:spTree>
    <p:extLst>
      <p:ext uri="{BB962C8B-B14F-4D97-AF65-F5344CB8AC3E}">
        <p14:creationId xmlns:p14="http://schemas.microsoft.com/office/powerpoint/2010/main" val="3439274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FE906E16-2628-B030-1EB7-57D8EBA4A2EE}"/>
              </a:ext>
            </a:extLst>
          </p:cNvPr>
          <p:cNvSpPr>
            <a:spLocks noGrp="true"/>
          </p:cNvSpPr>
          <p:nvPr>
            <p:ph idx="1"/>
          </p:nvPr>
        </p:nvSpPr>
        <p:spPr>
          <a:xfrm>
            <a:off x="306228" y="1196752"/>
            <a:ext cx="8424000" cy="4320000"/>
          </a:xfrm>
        </p:spPr>
        <p:txBody>
          <a:bodyPr/>
          <a:lstStyle/>
          <a:p>
            <a:pPr marL="0" indent="0" algn="just">
              <a:lnSpc>
                <a:spcPct val="100000"/>
              </a:lnSpc>
              <a:spcAft>
                <a:spcPts val="800"/>
              </a:spcAft>
              <a:buNone/>
            </a:pP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Obecné podmínky pro podporované aktivity výzvy</a:t>
            </a:r>
          </a:p>
          <a:p>
            <a:pPr marL="0" indent="0" algn="just">
              <a:lnSpc>
                <a:spcPct val="100000"/>
              </a:lnSpc>
              <a:spcAft>
                <a:spcPts val="800"/>
              </a:spcAft>
              <a:buNone/>
            </a:pPr>
            <a:r>
              <a:rPr lang="cs-CZ" sz="1800" dirty="false">
                <a:effectLst/>
                <a:latin typeface="Arial" panose="020B0604020202020204" pitchFamily="34" charset="0"/>
                <a:ea typeface="Calibri" panose="020F0502020204030204" pitchFamily="34" charset="0"/>
                <a:cs typeface="Times New Roman" panose="02020603050405020304" pitchFamily="18" charset="0"/>
              </a:rPr>
              <a:t>a. Sociální služba včetně celoživotního vzdělávání (§ 44 dle zákona o sociálních službách) musí být registrována v souladu s tímto zákonem nejpozději před vydáním Rozhodnutí o poskytnutí dotace a zároveň pověřena objednatelem k poskytování služby obecného hospodářského zájmu v souladu s Rozhodnutím č. 2012/21/EU.</a:t>
            </a:r>
          </a:p>
          <a:p>
            <a:pPr marL="0" indent="0" algn="just">
              <a:lnSpc>
                <a:spcPct val="100000"/>
              </a:lnSpc>
              <a:spcAft>
                <a:spcPts val="800"/>
              </a:spcAft>
              <a:buNone/>
            </a:pPr>
            <a:r>
              <a:rPr lang="cs-CZ" sz="1800" dirty="false">
                <a:effectLst/>
                <a:latin typeface="Arial" panose="020B0604020202020204" pitchFamily="34" charset="0"/>
                <a:ea typeface="Calibri" panose="020F0502020204030204" pitchFamily="34" charset="0"/>
                <a:cs typeface="Times New Roman" panose="02020603050405020304" pitchFamily="18" charset="0"/>
              </a:rPr>
              <a:t>b. V projektu musí být povinně nastaven alespoň jeden z indikátorů 600 000 Celkový počet účastníků nebo 670 102 Využívání podpořených služeb s hodnotou vyšší než nula. </a:t>
            </a:r>
          </a:p>
          <a:p>
            <a:pPr marL="0" indent="0" algn="just">
              <a:lnSpc>
                <a:spcPct val="100000"/>
              </a:lnSpc>
              <a:spcAft>
                <a:spcPts val="800"/>
              </a:spcAft>
              <a:buNone/>
            </a:pPr>
            <a:r>
              <a:rPr lang="cs-CZ" sz="1800" dirty="false">
                <a:effectLst/>
                <a:latin typeface="Arial" panose="020B0604020202020204" pitchFamily="34" charset="0"/>
                <a:ea typeface="Calibri" panose="020F0502020204030204" pitchFamily="34" charset="0"/>
                <a:cs typeface="Times New Roman" panose="02020603050405020304" pitchFamily="18" charset="0"/>
              </a:rPr>
              <a:t>c. V projektu musí být povinně nastaven indikátor 670 021 Kapacita podpořených služeb – místa nebo indikátor 670 031 Kapacita podpořených služeb – úvazky pracovníků.</a:t>
            </a:r>
          </a:p>
        </p:txBody>
      </p:sp>
      <p:sp>
        <p:nvSpPr>
          <p:cNvPr id="4" name="Zástupný symbol pro číslo snímku 3">
            <a:extLst>
              <a:ext uri="{FF2B5EF4-FFF2-40B4-BE49-F238E27FC236}">
                <a16:creationId xmlns:a16="http://schemas.microsoft.com/office/drawing/2014/main" id="{6393F06A-B5CC-B475-CCB9-0F5136032191}"/>
              </a:ext>
            </a:extLst>
          </p:cNvPr>
          <p:cNvSpPr>
            <a:spLocks noGrp="true"/>
          </p:cNvSpPr>
          <p:nvPr>
            <p:ph type="sldNum" sz="quarter" idx="12"/>
          </p:nvPr>
        </p:nvSpPr>
        <p:spPr/>
        <p:txBody>
          <a:bodyPr/>
          <a:lstStyle/>
          <a:p>
            <a:fld id="{479BF083-4774-43B1-9AB0-5CC1AC5DD8EE}" type="slidenum">
              <a:rPr lang="cs-CZ" smtClean="false"/>
              <a:pPr/>
              <a:t>15</a:t>
            </a:fld>
            <a:endParaRPr lang="cs-CZ" dirty="false"/>
          </a:p>
        </p:txBody>
      </p:sp>
      <p:sp>
        <p:nvSpPr>
          <p:cNvPr id="5" name="Nadpis 1">
            <a:extLst>
              <a:ext uri="{FF2B5EF4-FFF2-40B4-BE49-F238E27FC236}">
                <a16:creationId xmlns:a16="http://schemas.microsoft.com/office/drawing/2014/main" id="{00709C11-35F8-6078-2058-F946D4BA5E75}"/>
              </a:ext>
            </a:extLst>
          </p:cNvPr>
          <p:cNvSpPr>
            <a:spLocks noGrp="true"/>
          </p:cNvSpPr>
          <p:nvPr>
            <p:ph type="title"/>
          </p:nvPr>
        </p:nvSpPr>
        <p:spPr>
          <a:xfrm>
            <a:off x="360000" y="0"/>
            <a:ext cx="8424000" cy="1080000"/>
          </a:xfrm>
        </p:spPr>
        <p:txBody>
          <a:bodyPr/>
          <a:lstStyle/>
          <a:p>
            <a:r>
              <a:rPr lang="cs-CZ" dirty="false"/>
              <a:t>Věcné zaměření                                  </a:t>
            </a:r>
            <a:r>
              <a:rPr lang="cs-CZ" sz="2000" dirty="false"/>
              <a:t>(7/7)</a:t>
            </a:r>
            <a:endParaRPr lang="cs-CZ" dirty="false"/>
          </a:p>
        </p:txBody>
      </p:sp>
    </p:spTree>
    <p:extLst>
      <p:ext uri="{BB962C8B-B14F-4D97-AF65-F5344CB8AC3E}">
        <p14:creationId xmlns:p14="http://schemas.microsoft.com/office/powerpoint/2010/main" val="30948374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94CA0A2-3D1D-4662-8E99-CF7550D5BCB3}"/>
              </a:ext>
            </a:extLst>
          </p:cNvPr>
          <p:cNvSpPr>
            <a:spLocks noGrp="true"/>
          </p:cNvSpPr>
          <p:nvPr>
            <p:ph type="title"/>
          </p:nvPr>
        </p:nvSpPr>
        <p:spPr/>
        <p:txBody>
          <a:bodyPr/>
          <a:lstStyle/>
          <a:p>
            <a:r>
              <a:rPr lang="cs-CZ" dirty="false"/>
              <a:t>Nepodporované aktivity</a:t>
            </a:r>
          </a:p>
        </p:txBody>
      </p:sp>
      <p:sp>
        <p:nvSpPr>
          <p:cNvPr id="3" name="Zástupný obsah 2">
            <a:extLst>
              <a:ext uri="{FF2B5EF4-FFF2-40B4-BE49-F238E27FC236}">
                <a16:creationId xmlns:a16="http://schemas.microsoft.com/office/drawing/2014/main" id="{6C9593E4-73EB-C7CA-0BF9-6E82CA442131}"/>
              </a:ext>
            </a:extLst>
          </p:cNvPr>
          <p:cNvSpPr>
            <a:spLocks noGrp="true"/>
          </p:cNvSpPr>
          <p:nvPr>
            <p:ph idx="1"/>
          </p:nvPr>
        </p:nvSpPr>
        <p:spPr>
          <a:xfrm>
            <a:off x="540000" y="1556792"/>
            <a:ext cx="8064000" cy="4563208"/>
          </a:xfrm>
        </p:spPr>
        <p:txBody>
          <a:bodyPr/>
          <a:lstStyle/>
          <a:p>
            <a:pPr marL="0" indent="0">
              <a:buNone/>
            </a:pPr>
            <a:r>
              <a:rPr lang="cs-CZ" sz="2000" b="true" dirty="false"/>
              <a:t>Ve výzvě nelze podpořit:</a:t>
            </a:r>
          </a:p>
          <a:p>
            <a:pPr marL="342900" lvl="0" indent="-342900" algn="just">
              <a:spcAft>
                <a:spcPts val="1100"/>
              </a:spcAft>
              <a:buFont typeface="Symbol" panose="05050102010706020507" pitchFamily="18" charset="2"/>
              <a:buChar char=""/>
            </a:pPr>
            <a:r>
              <a:rPr lang="cs-CZ" sz="1800" dirty="false">
                <a:solidFill>
                  <a:schemeClr val="accent1"/>
                </a:solidFill>
                <a:effectLst/>
                <a:latin typeface="Arial" panose="020B0604020202020204" pitchFamily="34" charset="0"/>
                <a:ea typeface="Arial" panose="020B0604020202020204" pitchFamily="34" charset="0"/>
                <a:cs typeface="Arial" panose="020B0604020202020204" pitchFamily="34" charset="0"/>
              </a:rPr>
              <a:t>Kurzy rekvalifikace a kurzy zaměřené na uplatnění na trhu práce pro pečující osoby.</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marL="414000" lvl="1" indent="0" algn="just">
              <a:lnSpc>
                <a:spcPct val="100000"/>
              </a:lnSpc>
              <a:buNone/>
            </a:pPr>
            <a:endParaRPr lang="cs-CZ" sz="1800" dirty="false"/>
          </a:p>
          <a:p>
            <a:pPr marL="414000" lvl="1" indent="0" algn="just">
              <a:lnSpc>
                <a:spcPct val="100000"/>
              </a:lnSpc>
              <a:buNone/>
            </a:pPr>
            <a:endParaRPr lang="cs-CZ" sz="1800" dirty="false"/>
          </a:p>
          <a:p>
            <a:endParaRPr lang="cs-CZ" dirty="false"/>
          </a:p>
        </p:txBody>
      </p:sp>
      <p:pic>
        <p:nvPicPr>
          <p:cNvPr id="4" name="Obrázek 3">
            <a:extLst>
              <a:ext uri="{FF2B5EF4-FFF2-40B4-BE49-F238E27FC236}">
                <a16:creationId xmlns:a16="http://schemas.microsoft.com/office/drawing/2014/main" id="{57489AB1-0C86-F0F5-1E20-EDDB544B4484}"/>
              </a:ext>
            </a:extLst>
          </p:cNvPr>
          <p:cNvPicPr>
            <a:picLocks noChangeAspect="true"/>
          </p:cNvPicPr>
          <p:nvPr/>
        </p:nvPicPr>
        <p:blipFill>
          <a:blip r:embed="rId2"/>
          <a:stretch>
            <a:fillRect/>
          </a:stretch>
        </p:blipFill>
        <p:spPr>
          <a:xfrm>
            <a:off x="2915816" y="4149080"/>
            <a:ext cx="1043664" cy="1563091"/>
          </a:xfrm>
          <a:prstGeom prst="rect">
            <a:avLst/>
          </a:prstGeom>
        </p:spPr>
      </p:pic>
      <p:sp>
        <p:nvSpPr>
          <p:cNvPr id="5" name="Zástupný symbol pro číslo snímku 4">
            <a:extLst>
              <a:ext uri="{FF2B5EF4-FFF2-40B4-BE49-F238E27FC236}">
                <a16:creationId xmlns:a16="http://schemas.microsoft.com/office/drawing/2014/main" id="{5B9D1151-B817-DD05-2FF4-FBBE8B763747}"/>
              </a:ext>
            </a:extLst>
          </p:cNvPr>
          <p:cNvSpPr>
            <a:spLocks noGrp="true"/>
          </p:cNvSpPr>
          <p:nvPr>
            <p:ph type="sldNum" sz="quarter" idx="12"/>
          </p:nvPr>
        </p:nvSpPr>
        <p:spPr/>
        <p:txBody>
          <a:bodyPr/>
          <a:lstStyle/>
          <a:p>
            <a:fld id="{479BF083-4774-43B1-9AB0-5CC1AC5DD8EE}" type="slidenum">
              <a:rPr lang="cs-CZ" smtClean="false"/>
              <a:pPr/>
              <a:t>16</a:t>
            </a:fld>
            <a:endParaRPr lang="cs-CZ" dirty="false"/>
          </a:p>
        </p:txBody>
      </p:sp>
    </p:spTree>
    <p:extLst>
      <p:ext uri="{BB962C8B-B14F-4D97-AF65-F5344CB8AC3E}">
        <p14:creationId xmlns:p14="http://schemas.microsoft.com/office/powerpoint/2010/main" val="20070911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B90F997-8D9A-A43C-BC7E-0524455486A1}"/>
              </a:ext>
            </a:extLst>
          </p:cNvPr>
          <p:cNvSpPr>
            <a:spLocks noGrp="true"/>
          </p:cNvSpPr>
          <p:nvPr>
            <p:ph type="title"/>
          </p:nvPr>
        </p:nvSpPr>
        <p:spPr/>
        <p:txBody>
          <a:bodyPr/>
          <a:lstStyle/>
          <a:p>
            <a:r>
              <a:rPr lang="cs-CZ" dirty="false"/>
              <a:t>Přílohy žádosti o podporu</a:t>
            </a:r>
          </a:p>
        </p:txBody>
      </p:sp>
      <p:sp>
        <p:nvSpPr>
          <p:cNvPr id="3" name="Zástupný obsah 2">
            <a:extLst>
              <a:ext uri="{FF2B5EF4-FFF2-40B4-BE49-F238E27FC236}">
                <a16:creationId xmlns:a16="http://schemas.microsoft.com/office/drawing/2014/main" id="{404FECEF-12F0-7D8C-E0D3-F6B771C14B55}"/>
              </a:ext>
            </a:extLst>
          </p:cNvPr>
          <p:cNvSpPr>
            <a:spLocks noGrp="true"/>
          </p:cNvSpPr>
          <p:nvPr>
            <p:ph idx="1"/>
          </p:nvPr>
        </p:nvSpPr>
        <p:spPr>
          <a:xfrm>
            <a:off x="387953" y="1277720"/>
            <a:ext cx="8368094" cy="5040560"/>
          </a:xfrm>
        </p:spPr>
        <p:txBody>
          <a:bodyPr/>
          <a:lstStyle/>
          <a:p>
            <a:pPr marL="342900" lvl="0" indent="-342900" algn="just">
              <a:lnSpc>
                <a:spcPct val="100000"/>
              </a:lnSpc>
              <a:spcAft>
                <a:spcPts val="600"/>
              </a:spcAft>
              <a:buFont typeface="+mj-lt"/>
              <a:buAutoNum type="arabicPeriod"/>
            </a:pPr>
            <a:r>
              <a:rPr lang="cs-CZ" sz="1600" dirty="false">
                <a:effectLst/>
                <a:latin typeface="Arial" panose="020B0604020202020204" pitchFamily="34" charset="0"/>
                <a:ea typeface="Calibri" panose="020F0502020204030204" pitchFamily="34" charset="0"/>
                <a:cs typeface="Arial" panose="020B0604020202020204" pitchFamily="34" charset="0"/>
              </a:rPr>
              <a:t>Žadatel o podporu, který je zahraniční právnickou osobou, musí dodat údaje o svém skutečném majiteli.</a:t>
            </a:r>
          </a:p>
          <a:p>
            <a:pPr marL="342900" lvl="0" indent="-342900" algn="just">
              <a:lnSpc>
                <a:spcPct val="100000"/>
              </a:lnSpc>
              <a:spcAft>
                <a:spcPts val="600"/>
              </a:spcAft>
              <a:buFont typeface="+mj-lt"/>
              <a:buAutoNum type="arabicPeriod"/>
            </a:pPr>
            <a:r>
              <a:rPr lang="cs-CZ" sz="1600" dirty="false">
                <a:effectLst/>
                <a:latin typeface="Arial" panose="020B0604020202020204" pitchFamily="34" charset="0"/>
                <a:ea typeface="Calibri" panose="020F0502020204030204" pitchFamily="34" charset="0"/>
                <a:cs typeface="Arial" panose="020B0604020202020204" pitchFamily="34" charset="0"/>
              </a:rPr>
              <a:t>Žadatel o podporu, který je obchodní společností či družstvem a jehož majetek je vložen nebo částečně vložen do svěřenského fondu, je povinen doložit k žádosti o podporu statut tohoto svěřenského fondu.</a:t>
            </a:r>
          </a:p>
          <a:p>
            <a:pPr marL="342900" lvl="0" indent="-342900" algn="just">
              <a:lnSpc>
                <a:spcPct val="100000"/>
              </a:lnSpc>
              <a:spcAft>
                <a:spcPts val="600"/>
              </a:spcAft>
              <a:buFont typeface="+mj-lt"/>
              <a:buAutoNum type="arabicPeriod"/>
            </a:pPr>
            <a:r>
              <a:rPr lang="cs-CZ" sz="1600" dirty="false">
                <a:effectLst/>
                <a:latin typeface="Arial" panose="020B0604020202020204" pitchFamily="34" charset="0"/>
                <a:ea typeface="Calibri" panose="020F0502020204030204" pitchFamily="34" charset="0"/>
                <a:cs typeface="Arial" panose="020B0604020202020204" pitchFamily="34" charset="0"/>
              </a:rPr>
              <a:t>Žadatel a partneři v projektu – vzorový formulář je zveřejněn na adrese: Formuláře a pokyny potřebné v rámci přípravy žádosti o podporu - www.esfcr.cz. Přílohu dokládají žadatelé o podporu, jejichž projekt bude realizován na základě principu partnerství s partnerem/y s finančním příspěvkem.</a:t>
            </a:r>
          </a:p>
          <a:p>
            <a:pPr marL="342900" lvl="0" indent="-342900" algn="just">
              <a:lnSpc>
                <a:spcPct val="100000"/>
              </a:lnSpc>
              <a:spcAft>
                <a:spcPts val="600"/>
              </a:spcAft>
              <a:buFont typeface="+mj-lt"/>
              <a:buAutoNum type="arabicPeriod"/>
            </a:pPr>
            <a:r>
              <a:rPr lang="cs-CZ" sz="1600" dirty="false">
                <a:effectLst/>
                <a:latin typeface="Arial" panose="020B0604020202020204" pitchFamily="34" charset="0"/>
                <a:ea typeface="Calibri" panose="020F0502020204030204" pitchFamily="34" charset="0"/>
                <a:cs typeface="Arial" panose="020B0604020202020204" pitchFamily="34" charset="0"/>
              </a:rPr>
              <a:t>Vyjádření krajského úřadu odboru sociálních věcí z pozice správce krajské sítě sociálních služeb (viz příloha č. 3 výzvy).</a:t>
            </a:r>
          </a:p>
          <a:p>
            <a:pPr marL="0" indent="0">
              <a:buNone/>
            </a:pPr>
            <a:endParaRPr lang="cs-CZ" sz="1600" dirty="false"/>
          </a:p>
        </p:txBody>
      </p:sp>
      <p:sp>
        <p:nvSpPr>
          <p:cNvPr id="5" name="Zástupný symbol pro číslo snímku 4">
            <a:extLst>
              <a:ext uri="{FF2B5EF4-FFF2-40B4-BE49-F238E27FC236}">
                <a16:creationId xmlns:a16="http://schemas.microsoft.com/office/drawing/2014/main" id="{F1147023-BC09-DC4E-A182-512B492B5725}"/>
              </a:ext>
            </a:extLst>
          </p:cNvPr>
          <p:cNvSpPr>
            <a:spLocks noGrp="true"/>
          </p:cNvSpPr>
          <p:nvPr>
            <p:ph type="sldNum" sz="quarter" idx="12"/>
          </p:nvPr>
        </p:nvSpPr>
        <p:spPr/>
        <p:txBody>
          <a:bodyPr/>
          <a:lstStyle/>
          <a:p>
            <a:fld id="{479BF083-4774-43B1-9AB0-5CC1AC5DD8EE}" type="slidenum">
              <a:rPr lang="cs-CZ" smtClean="false"/>
              <a:pPr/>
              <a:t>17</a:t>
            </a:fld>
            <a:endParaRPr lang="cs-CZ" dirty="false"/>
          </a:p>
        </p:txBody>
      </p:sp>
    </p:spTree>
    <p:extLst>
      <p:ext uri="{BB962C8B-B14F-4D97-AF65-F5344CB8AC3E}">
        <p14:creationId xmlns:p14="http://schemas.microsoft.com/office/powerpoint/2010/main" val="34256303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A90D491A-65C8-200F-2EDE-D802C337333F}"/>
              </a:ext>
            </a:extLst>
          </p:cNvPr>
          <p:cNvSpPr>
            <a:spLocks noGrp="true"/>
          </p:cNvSpPr>
          <p:nvPr>
            <p:ph idx="1"/>
          </p:nvPr>
        </p:nvSpPr>
        <p:spPr/>
        <p:txBody>
          <a:bodyPr/>
          <a:lstStyle/>
          <a:p>
            <a:pPr marL="0" lvl="0" indent="0" algn="just">
              <a:buNone/>
            </a:pPr>
            <a:r>
              <a:rPr lang="cs-CZ" sz="1800" dirty="false">
                <a:latin typeface="Arial" panose="020B0604020202020204" pitchFamily="34" charset="0"/>
                <a:ea typeface="Calibri" panose="020F0502020204030204" pitchFamily="34" charset="0"/>
                <a:cs typeface="Arial" panose="020B0604020202020204" pitchFamily="34" charset="0"/>
              </a:rPr>
              <a:t>1. </a:t>
            </a:r>
            <a:r>
              <a:rPr lang="cs-CZ" sz="1800" dirty="false">
                <a:effectLst/>
                <a:latin typeface="Arial" panose="020B0604020202020204" pitchFamily="34" charset="0"/>
                <a:ea typeface="Calibri" panose="020F0502020204030204" pitchFamily="34" charset="0"/>
                <a:cs typeface="Arial" panose="020B0604020202020204" pitchFamily="34" charset="0"/>
              </a:rPr>
              <a:t>Pomůcka pro stanovení osobních nákladů</a:t>
            </a:r>
            <a:endParaRPr lang="cs-CZ" sz="1800" dirty="false">
              <a:latin typeface="Arial" panose="020B0604020202020204" pitchFamily="34" charset="0"/>
              <a:ea typeface="Calibri" panose="020F0502020204030204" pitchFamily="34" charset="0"/>
              <a:cs typeface="Times New Roman" panose="02020603050405020304" pitchFamily="18" charset="0"/>
            </a:endParaRPr>
          </a:p>
          <a:p>
            <a:pPr marL="0" lvl="0" indent="0" algn="just">
              <a:buNone/>
            </a:pPr>
            <a:r>
              <a:rPr lang="cs-CZ" sz="1800" dirty="false">
                <a:effectLst/>
                <a:latin typeface="Arial" panose="020B0604020202020204" pitchFamily="34" charset="0"/>
                <a:ea typeface="Calibri" panose="020F0502020204030204" pitchFamily="34" charset="0"/>
                <a:cs typeface="Times New Roman" panose="02020603050405020304" pitchFamily="18" charset="0"/>
              </a:rPr>
              <a:t>2.</a:t>
            </a:r>
            <a:r>
              <a:rPr lang="cs-CZ" sz="1800" dirty="false">
                <a:effectLst/>
                <a:latin typeface="Arial" panose="020B0604020202020204" pitchFamily="34" charset="0"/>
                <a:ea typeface="Calibri" panose="020F0502020204030204" pitchFamily="34" charset="0"/>
                <a:cs typeface="Arial" panose="020B0604020202020204" pitchFamily="34" charset="0"/>
              </a:rPr>
              <a:t> Podpora sociálních služeb v otevřených výzvách OPZ+</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1600" dirty="false">
                <a:effectLst/>
                <a:latin typeface="Arial" panose="020B0604020202020204" pitchFamily="34" charset="0"/>
                <a:ea typeface="Calibri" panose="020F0502020204030204" pitchFamily="34" charset="0"/>
                <a:cs typeface="Arial" panose="020B0604020202020204" pitchFamily="34" charset="0"/>
              </a:rPr>
              <a:t>2. A Údaje o sociální službě plán </a:t>
            </a:r>
            <a:endParaRPr lang="cs-CZ" sz="1600" dirty="false">
              <a:effectLst/>
              <a:latin typeface="Arial" panose="020B0604020202020204" pitchFamily="34" charset="0"/>
              <a:ea typeface="Calibri" panose="020F0502020204030204" pitchFamily="34" charset="0"/>
              <a:cs typeface="Times New Roman" panose="02020603050405020304" pitchFamily="18" charset="0"/>
            </a:endParaRPr>
          </a:p>
          <a:p>
            <a:pPr marL="0" lvl="0" indent="0" algn="just">
              <a:spcAft>
                <a:spcPts val="1100"/>
              </a:spcAft>
              <a:buNone/>
            </a:pPr>
            <a:r>
              <a:rPr lang="cs-CZ" sz="1800" dirty="false">
                <a:effectLst/>
                <a:latin typeface="Arial" panose="020B0604020202020204" pitchFamily="34" charset="0"/>
                <a:ea typeface="Calibri" panose="020F0502020204030204" pitchFamily="34" charset="0"/>
                <a:cs typeface="Arial" panose="020B0604020202020204" pitchFamily="34" charset="0"/>
              </a:rPr>
              <a:t>3. Vyjádření krajského úřadu odboru sociálních věcí z pozice správce krajské sítě sociálních služeb</a:t>
            </a:r>
            <a:endParaRPr lang="cs-CZ" dirty="false"/>
          </a:p>
        </p:txBody>
      </p:sp>
      <p:sp>
        <p:nvSpPr>
          <p:cNvPr id="4" name="Zástupný symbol pro číslo snímku 3">
            <a:extLst>
              <a:ext uri="{FF2B5EF4-FFF2-40B4-BE49-F238E27FC236}">
                <a16:creationId xmlns:a16="http://schemas.microsoft.com/office/drawing/2014/main" id="{EA0B29DB-05DA-5889-C431-F298C481B053}"/>
              </a:ext>
            </a:extLst>
          </p:cNvPr>
          <p:cNvSpPr>
            <a:spLocks noGrp="true"/>
          </p:cNvSpPr>
          <p:nvPr>
            <p:ph type="sldNum" sz="quarter" idx="12"/>
          </p:nvPr>
        </p:nvSpPr>
        <p:spPr/>
        <p:txBody>
          <a:bodyPr/>
          <a:lstStyle/>
          <a:p>
            <a:fld id="{479BF083-4774-43B1-9AB0-5CC1AC5DD8EE}" type="slidenum">
              <a:rPr lang="cs-CZ" smtClean="false"/>
              <a:pPr/>
              <a:t>18</a:t>
            </a:fld>
            <a:endParaRPr lang="cs-CZ" dirty="false"/>
          </a:p>
        </p:txBody>
      </p:sp>
      <p:sp>
        <p:nvSpPr>
          <p:cNvPr id="6" name="Nadpis 1">
            <a:extLst>
              <a:ext uri="{FF2B5EF4-FFF2-40B4-BE49-F238E27FC236}">
                <a16:creationId xmlns:a16="http://schemas.microsoft.com/office/drawing/2014/main" id="{200A1A08-3B3B-0E6D-6A55-FFE78EA975A6}"/>
              </a:ext>
            </a:extLst>
          </p:cNvPr>
          <p:cNvSpPr>
            <a:spLocks noGrp="true"/>
          </p:cNvSpPr>
          <p:nvPr>
            <p:ph type="title"/>
          </p:nvPr>
        </p:nvSpPr>
        <p:spPr>
          <a:xfrm>
            <a:off x="360000" y="0"/>
            <a:ext cx="8424000" cy="1080000"/>
          </a:xfrm>
        </p:spPr>
        <p:txBody>
          <a:bodyPr/>
          <a:lstStyle/>
          <a:p>
            <a:r>
              <a:rPr lang="cs-CZ" dirty="false"/>
              <a:t>Přílohy výzvy</a:t>
            </a:r>
          </a:p>
        </p:txBody>
      </p:sp>
    </p:spTree>
    <p:extLst>
      <p:ext uri="{BB962C8B-B14F-4D97-AF65-F5344CB8AC3E}">
        <p14:creationId xmlns:p14="http://schemas.microsoft.com/office/powerpoint/2010/main" val="31238873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Pr>
        <a:solidFill>
          <a:schemeClr val="tx2"/>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1026F49-3F6D-AF11-63AD-0F6586E8E8CB}"/>
              </a:ext>
            </a:extLst>
          </p:cNvPr>
          <p:cNvSpPr>
            <a:spLocks noGrp="true"/>
          </p:cNvSpPr>
          <p:nvPr>
            <p:ph type="title"/>
          </p:nvPr>
        </p:nvSpPr>
        <p:spPr>
          <a:xfrm>
            <a:off x="360000" y="0"/>
            <a:ext cx="8424000" cy="1052736"/>
          </a:xfrm>
        </p:spPr>
        <p:txBody>
          <a:bodyPr/>
          <a:lstStyle/>
          <a:p>
            <a:pPr algn="ctr"/>
            <a:r>
              <a:rPr lang="cs-CZ" sz="3600" dirty="false"/>
              <a:t>Příprava žádosti o podporu</a:t>
            </a:r>
          </a:p>
        </p:txBody>
      </p:sp>
      <p:sp>
        <p:nvSpPr>
          <p:cNvPr id="3" name="Zástupný obsah 2">
            <a:extLst>
              <a:ext uri="{FF2B5EF4-FFF2-40B4-BE49-F238E27FC236}">
                <a16:creationId xmlns:a16="http://schemas.microsoft.com/office/drawing/2014/main" id="{13C370BF-4727-31DA-6708-1CF11EB43CD3}"/>
              </a:ext>
            </a:extLst>
          </p:cNvPr>
          <p:cNvSpPr>
            <a:spLocks noGrp="true"/>
          </p:cNvSpPr>
          <p:nvPr>
            <p:ph idx="1"/>
          </p:nvPr>
        </p:nvSpPr>
        <p:spPr>
          <a:xfrm>
            <a:off x="540000" y="2564904"/>
            <a:ext cx="8064000" cy="3339072"/>
          </a:xfrm>
        </p:spPr>
        <p:txBody>
          <a:bodyPr/>
          <a:lstStyle/>
          <a:p>
            <a:pPr marL="0" indent="0" algn="ctr">
              <a:spcAft>
                <a:spcPts val="1200"/>
              </a:spcAft>
              <a:buNone/>
            </a:pPr>
            <a:r>
              <a:rPr lang="cs-CZ" sz="2800" b="true" dirty="false"/>
              <a:t>VE VAZBĚ NA </a:t>
            </a:r>
          </a:p>
          <a:p>
            <a:pPr marL="0" indent="0" algn="ctr">
              <a:buNone/>
            </a:pPr>
            <a:r>
              <a:rPr lang="cs-CZ" sz="2800" b="true" dirty="false"/>
              <a:t>HODNOCENÍ PROJEKTŮ</a:t>
            </a:r>
          </a:p>
        </p:txBody>
      </p:sp>
      <p:sp>
        <p:nvSpPr>
          <p:cNvPr id="4" name="Zástupný symbol pro číslo snímku 3">
            <a:extLst>
              <a:ext uri="{FF2B5EF4-FFF2-40B4-BE49-F238E27FC236}">
                <a16:creationId xmlns:a16="http://schemas.microsoft.com/office/drawing/2014/main" id="{B3E7F51D-46F0-250F-6E61-ECCFCBAA5ECD}"/>
              </a:ext>
            </a:extLst>
          </p:cNvPr>
          <p:cNvSpPr>
            <a:spLocks noGrp="true"/>
          </p:cNvSpPr>
          <p:nvPr>
            <p:ph type="sldNum" sz="quarter" idx="12"/>
          </p:nvPr>
        </p:nvSpPr>
        <p:spPr/>
        <p:txBody>
          <a:bodyPr/>
          <a:lstStyle/>
          <a:p>
            <a:fld id="{479BF083-4774-43B1-9AB0-5CC1AC5DD8EE}" type="slidenum">
              <a:rPr lang="cs-CZ" smtClean="false"/>
              <a:pPr/>
              <a:t>19</a:t>
            </a:fld>
            <a:endParaRPr lang="cs-CZ" dirty="false"/>
          </a:p>
        </p:txBody>
      </p:sp>
    </p:spTree>
    <p:extLst>
      <p:ext uri="{BB962C8B-B14F-4D97-AF65-F5344CB8AC3E}">
        <p14:creationId xmlns:p14="http://schemas.microsoft.com/office/powerpoint/2010/main" val="27761572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Obsah semináře</a:t>
            </a:r>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539552" y="1772816"/>
            <a:ext cx="8244448" cy="5246809"/>
          </a:xfrm>
        </p:spPr>
        <p:txBody>
          <a:bodyPr/>
          <a:lstStyle/>
          <a:p>
            <a:pPr>
              <a:lnSpc>
                <a:spcPct val="90000"/>
              </a:lnSpc>
              <a:spcAft>
                <a:spcPts val="600"/>
              </a:spcAft>
              <a:buClr>
                <a:schemeClr val="accent2"/>
              </a:buClr>
              <a:buFont typeface="Arial" panose="020B0604020202020204" pitchFamily="34" charset="0"/>
              <a:buChar char="•"/>
            </a:pPr>
            <a:r>
              <a:rPr lang="cs-CZ" dirty="false"/>
              <a:t>Výzva – základní parametry</a:t>
            </a:r>
          </a:p>
          <a:p>
            <a:pPr>
              <a:lnSpc>
                <a:spcPct val="90000"/>
              </a:lnSpc>
              <a:spcAft>
                <a:spcPts val="600"/>
              </a:spcAft>
              <a:buClr>
                <a:schemeClr val="accent2"/>
              </a:buClr>
              <a:buFont typeface="Arial" panose="020B0604020202020204" pitchFamily="34" charset="0"/>
              <a:buChar char="•"/>
            </a:pPr>
            <a:r>
              <a:rPr lang="cs-CZ" dirty="false"/>
              <a:t>Oprávnění žadatelé, partneři, veřejná podpora</a:t>
            </a:r>
          </a:p>
          <a:p>
            <a:pPr>
              <a:lnSpc>
                <a:spcPct val="90000"/>
              </a:lnSpc>
              <a:spcAft>
                <a:spcPts val="600"/>
              </a:spcAft>
              <a:buClr>
                <a:schemeClr val="accent2"/>
              </a:buClr>
              <a:buFont typeface="Arial" panose="020B0604020202020204" pitchFamily="34" charset="0"/>
              <a:buChar char="•"/>
            </a:pPr>
            <a:r>
              <a:rPr lang="cs-CZ" dirty="false"/>
              <a:t>Věcné zaměření</a:t>
            </a:r>
          </a:p>
          <a:p>
            <a:pPr>
              <a:lnSpc>
                <a:spcPct val="90000"/>
              </a:lnSpc>
              <a:spcAft>
                <a:spcPts val="600"/>
              </a:spcAft>
              <a:buClr>
                <a:schemeClr val="accent2"/>
              </a:buClr>
              <a:buFont typeface="Arial" panose="020B0604020202020204" pitchFamily="34" charset="0"/>
              <a:buChar char="•"/>
            </a:pPr>
            <a:r>
              <a:rPr lang="cs-CZ" dirty="false"/>
              <a:t>Nepodporované aktivity</a:t>
            </a:r>
          </a:p>
          <a:p>
            <a:pPr>
              <a:lnSpc>
                <a:spcPct val="90000"/>
              </a:lnSpc>
              <a:spcAft>
                <a:spcPts val="600"/>
              </a:spcAft>
              <a:buClr>
                <a:schemeClr val="accent2"/>
              </a:buClr>
              <a:buFont typeface="Arial" panose="020B0604020202020204" pitchFamily="34" charset="0"/>
              <a:buChar char="•"/>
            </a:pPr>
            <a:r>
              <a:rPr lang="cs-CZ" dirty="false"/>
              <a:t>Přílohy</a:t>
            </a:r>
          </a:p>
          <a:p>
            <a:pPr>
              <a:lnSpc>
                <a:spcPct val="90000"/>
              </a:lnSpc>
              <a:spcAft>
                <a:spcPts val="600"/>
              </a:spcAft>
              <a:buClr>
                <a:schemeClr val="accent2"/>
              </a:buClr>
              <a:buFont typeface="Arial" panose="020B0604020202020204" pitchFamily="34" charset="0"/>
              <a:buChar char="•"/>
            </a:pPr>
            <a:r>
              <a:rPr lang="cs-CZ" dirty="false"/>
              <a:t>Příprava žádosti o podporu – vazba na hodnocení</a:t>
            </a:r>
          </a:p>
          <a:p>
            <a:pPr>
              <a:lnSpc>
                <a:spcPct val="90000"/>
              </a:lnSpc>
              <a:spcAft>
                <a:spcPts val="600"/>
              </a:spcAft>
              <a:buClr>
                <a:schemeClr val="accent2"/>
              </a:buClr>
              <a:buFont typeface="Arial" panose="020B0604020202020204" pitchFamily="34" charset="0"/>
              <a:buChar char="•"/>
            </a:pPr>
            <a:r>
              <a:rPr lang="cs-CZ" dirty="false"/>
              <a:t>Kontakty</a:t>
            </a:r>
          </a:p>
          <a:p>
            <a:endParaRPr lang="cs-CZ" dirty="false"/>
          </a:p>
        </p:txBody>
      </p:sp>
      <p:sp>
        <p:nvSpPr>
          <p:cNvPr id="4" name="Zástupný symbol pro číslo snímku 3">
            <a:extLst>
              <a:ext uri="{FF2B5EF4-FFF2-40B4-BE49-F238E27FC236}">
                <a16:creationId xmlns:a16="http://schemas.microsoft.com/office/drawing/2014/main" id="{5F7E56D2-4910-7593-6392-564BB2968E68}"/>
              </a:ext>
            </a:extLst>
          </p:cNvPr>
          <p:cNvSpPr>
            <a:spLocks noGrp="true"/>
          </p:cNvSpPr>
          <p:nvPr>
            <p:ph type="sldNum" sz="quarter" idx="12"/>
          </p:nvPr>
        </p:nvSpPr>
        <p:spPr/>
        <p:txBody>
          <a:bodyPr/>
          <a:lstStyle/>
          <a:p>
            <a:fld id="{479BF083-4774-43B1-9AB0-5CC1AC5DD8EE}" type="slidenum">
              <a:rPr lang="cs-CZ" smtClean="false"/>
              <a:pPr/>
              <a:t>2</a:t>
            </a:fld>
            <a:endParaRPr lang="cs-CZ" dirty="false"/>
          </a:p>
        </p:txBody>
      </p:sp>
    </p:spTree>
    <p:extLst>
      <p:ext uri="{BB962C8B-B14F-4D97-AF65-F5344CB8AC3E}">
        <p14:creationId xmlns:p14="http://schemas.microsoft.com/office/powerpoint/2010/main" val="41425612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Příprava žádosti o podporu</a:t>
            </a:r>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414240" y="3158013"/>
            <a:ext cx="8225760" cy="3249666"/>
          </a:xfrm>
        </p:spPr>
        <p:txBody>
          <a:bodyPr/>
          <a:lstStyle/>
          <a:p>
            <a:pPr algn="just">
              <a:lnSpc>
                <a:spcPct val="110000"/>
              </a:lnSpc>
              <a:spcAft>
                <a:spcPts val="1200"/>
              </a:spcAft>
            </a:pPr>
            <a:r>
              <a:rPr lang="cs-CZ" sz="1800" b="false" i="false" u="none" strike="noStrike" dirty="false">
                <a:solidFill>
                  <a:schemeClr val="accent1"/>
                </a:solidFill>
                <a:latin typeface="Arial" panose="020B0604020202020204" pitchFamily="34" charset="0"/>
              </a:rPr>
              <a:t>Při přípravě projektu je důležité mít na paměti, že úspěšný a přínosný projekt musí vycházet z identifikovaných potřeb cílových skupin v dané lokalitě a zároveň musí být v souladu s pravidly OPZ+ a vyhlášenou výzvou.</a:t>
            </a:r>
          </a:p>
          <a:p>
            <a:pPr algn="just">
              <a:lnSpc>
                <a:spcPct val="110000"/>
              </a:lnSpc>
              <a:spcAft>
                <a:spcPts val="1200"/>
              </a:spcAft>
            </a:pPr>
            <a:r>
              <a:rPr lang="cs-CZ" sz="1800" b="false" i="false" u="none" strike="noStrike" dirty="false">
                <a:solidFill>
                  <a:schemeClr val="accent1"/>
                </a:solidFill>
                <a:latin typeface="Arial" panose="020B0604020202020204" pitchFamily="34" charset="0"/>
              </a:rPr>
              <a:t>Dbejte na to, aby všechny části žádosti, které může zpracovávat i několik členů vašeho projektového týmu, byly před podáním žádosti ve vzájemném souladu.</a:t>
            </a:r>
          </a:p>
          <a:p>
            <a:pPr algn="just">
              <a:lnSpc>
                <a:spcPct val="110000"/>
              </a:lnSpc>
              <a:spcAft>
                <a:spcPts val="1200"/>
              </a:spcAft>
            </a:pPr>
            <a:r>
              <a:rPr lang="cs-CZ" sz="1800" b="false" i="false" u="none" strike="noStrike" dirty="false">
                <a:solidFill>
                  <a:schemeClr val="accent1"/>
                </a:solidFill>
                <a:latin typeface="Arial" panose="020B0604020202020204" pitchFamily="34" charset="0"/>
              </a:rPr>
              <a:t>Doporučujeme pracovat s Příručkou pro hodnotitele (</a:t>
            </a:r>
            <a:r>
              <a:rPr lang="pl-PL" sz="1600" i="true" dirty="false">
                <a:hlinkClick r:id="rId2"/>
              </a:rPr>
              <a:t>Hodnocení a výběr projektů - </a:t>
            </a:r>
            <a:r>
              <a:rPr lang="pl-PL" sz="1600" i="true" dirty="false">
                <a:hlinkClick r:id="rId3"/>
              </a:rPr>
              <a:t>www.esfcr.cz</a:t>
            </a:r>
            <a:r>
              <a:rPr lang="cs-CZ" sz="1800" b="false" i="false" u="none" strike="noStrike" dirty="false">
                <a:solidFill>
                  <a:schemeClr val="accent1"/>
                </a:solidFill>
                <a:latin typeface="Arial" panose="020B0604020202020204" pitchFamily="34" charset="0"/>
              </a:rPr>
              <a:t>). </a:t>
            </a:r>
            <a:r>
              <a:rPr lang="cs-CZ" sz="1800" dirty="false">
                <a:solidFill>
                  <a:schemeClr val="accent1"/>
                </a:solidFill>
                <a:latin typeface="Arial" panose="020B0604020202020204" pitchFamily="34" charset="0"/>
              </a:rPr>
              <a:t>Zkusit si zodpovědět, zda v žádosti řešíte oblasti, na které se soustředí hodnotitelé.</a:t>
            </a:r>
          </a:p>
          <a:p>
            <a:pPr algn="just">
              <a:lnSpc>
                <a:spcPct val="110000"/>
              </a:lnSpc>
              <a:spcAft>
                <a:spcPts val="1200"/>
              </a:spcAft>
            </a:pPr>
            <a:endParaRPr lang="cs-CZ" sz="1800" b="false" i="false" u="none" strike="noStrike" dirty="false">
              <a:solidFill>
                <a:schemeClr val="accent1"/>
              </a:solidFill>
              <a:latin typeface="Arial" panose="020B0604020202020204" pitchFamily="34" charset="0"/>
            </a:endParaRPr>
          </a:p>
          <a:p>
            <a:endParaRPr lang="cs-CZ" sz="1800" b="false" i="false" u="none" strike="noStrike" baseline="0" dirty="false">
              <a:solidFill>
                <a:srgbClr val="002060"/>
              </a:solidFill>
              <a:latin typeface="Wingdings 2" panose="05020102010507070707" pitchFamily="18" charset="2"/>
            </a:endParaRPr>
          </a:p>
          <a:p>
            <a:endParaRPr lang="cs-CZ" sz="1800" b="false" i="false" u="none" strike="noStrike" baseline="0" dirty="false">
              <a:solidFill>
                <a:srgbClr val="002060"/>
              </a:solidFill>
              <a:latin typeface="Wingdings 2" panose="05020102010507070707" pitchFamily="18" charset="2"/>
            </a:endParaRPr>
          </a:p>
        </p:txBody>
      </p:sp>
      <p:sp>
        <p:nvSpPr>
          <p:cNvPr id="4" name="Zástupný symbol pro číslo snímku 3">
            <a:extLst>
              <a:ext uri="{FF2B5EF4-FFF2-40B4-BE49-F238E27FC236}">
                <a16:creationId xmlns:a16="http://schemas.microsoft.com/office/drawing/2014/main" id="{320CDE99-03C7-4DB6-ABC7-27689B9BEAA6}"/>
              </a:ext>
            </a:extLst>
          </p:cNvPr>
          <p:cNvSpPr>
            <a:spLocks noGrp="true"/>
          </p:cNvSpPr>
          <p:nvPr>
            <p:ph type="sldNum" sz="quarter" idx="12"/>
          </p:nvPr>
        </p:nvSpPr>
        <p:spPr/>
        <p:txBody>
          <a:bodyPr/>
          <a:lstStyle/>
          <a:p>
            <a:fld id="{479BF083-4774-43B1-9AB0-5CC1AC5DD8EE}" type="slidenum">
              <a:rPr lang="cs-CZ" smtClean="false"/>
              <a:pPr/>
              <a:t>20</a:t>
            </a:fld>
            <a:endParaRPr lang="cs-CZ" dirty="false"/>
          </a:p>
        </p:txBody>
      </p:sp>
      <p:pic>
        <p:nvPicPr>
          <p:cNvPr id="6" name="Picture 14">
            <a:extLst>
              <a:ext uri="{FF2B5EF4-FFF2-40B4-BE49-F238E27FC236}">
                <a16:creationId xmlns:a16="http://schemas.microsoft.com/office/drawing/2014/main" id="{B3FDEFC5-AB0D-C730-268E-6D9E6323547B}"/>
              </a:ext>
            </a:extLst>
          </p:cNvPr>
          <p:cNvPicPr>
            <a:picLocks noChangeAspect="true" noChangeArrowheads="true"/>
          </p:cNvPicPr>
          <p:nvPr/>
        </p:nvPicPr>
        <p:blipFill>
          <a:blip r:embed="rId4">
            <a:extLst>
              <a:ext uri="{28A0092B-C50C-407E-A947-70E740481C1C}">
                <a14:useLocalDpi xmlns:a14="http://schemas.microsoft.com/office/drawing/2010/main" val="0"/>
              </a:ext>
            </a:extLst>
          </a:blip>
          <a:srcRect/>
          <a:stretch>
            <a:fillRect/>
          </a:stretch>
        </p:blipFill>
        <p:spPr bwMode="auto">
          <a:xfrm>
            <a:off x="7127833" y="1357091"/>
            <a:ext cx="1512167" cy="18009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ovéPole 6">
            <a:extLst>
              <a:ext uri="{FF2B5EF4-FFF2-40B4-BE49-F238E27FC236}">
                <a16:creationId xmlns:a16="http://schemas.microsoft.com/office/drawing/2014/main" id="{46968477-3701-0671-6097-427547E33431}"/>
              </a:ext>
            </a:extLst>
          </p:cNvPr>
          <p:cNvSpPr txBox="true"/>
          <p:nvPr/>
        </p:nvSpPr>
        <p:spPr>
          <a:xfrm>
            <a:off x="324272" y="2202788"/>
            <a:ext cx="6767833" cy="678134"/>
          </a:xfrm>
          <a:prstGeom prst="rect">
            <a:avLst/>
          </a:prstGeom>
          <a:noFill/>
        </p:spPr>
        <p:txBody>
          <a:bodyPr wrap="square" rtlCol="false">
            <a:spAutoFit/>
          </a:bodyPr>
          <a:lstStyle/>
          <a:p>
            <a:pPr marL="432000" indent="-432000" algn="just">
              <a:lnSpc>
                <a:spcPct val="110000"/>
              </a:lnSpc>
              <a:spcBef>
                <a:spcPts val="600"/>
              </a:spcBef>
              <a:spcAft>
                <a:spcPts val="1200"/>
              </a:spcAft>
              <a:buClr>
                <a:schemeClr val="accent2"/>
              </a:buClr>
              <a:buSzPct val="100000"/>
              <a:buFont typeface="Wingdings" panose="05000000000000000000" pitchFamily="2" charset="2"/>
              <a:buChar char=""/>
            </a:pPr>
            <a:r>
              <a:rPr lang="cs-CZ" dirty="false">
                <a:solidFill>
                  <a:schemeClr val="accent1"/>
                </a:solidFill>
                <a:latin typeface="Arial" panose="020B0604020202020204" pitchFamily="34" charset="0"/>
              </a:rPr>
              <a:t>Každý žadatel může v rámci výzvy č. 105 podat jednu, nebo i více žádostí o podporu.</a:t>
            </a:r>
          </a:p>
        </p:txBody>
      </p:sp>
    </p:spTree>
    <p:extLst>
      <p:ext uri="{BB962C8B-B14F-4D97-AF65-F5344CB8AC3E}">
        <p14:creationId xmlns:p14="http://schemas.microsoft.com/office/powerpoint/2010/main" val="39236178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3E76FF-2BA5-BEB9-C2AB-754E16A3C20D}"/>
              </a:ext>
            </a:extLst>
          </p:cNvPr>
          <p:cNvSpPr>
            <a:spLocks noGrp="true"/>
          </p:cNvSpPr>
          <p:nvPr>
            <p:ph type="title"/>
          </p:nvPr>
        </p:nvSpPr>
        <p:spPr/>
        <p:txBody>
          <a:bodyPr/>
          <a:lstStyle/>
          <a:p>
            <a:r>
              <a:rPr lang="cs-CZ" dirty="false"/>
              <a:t>Hodnocení přijatelnosti a formálních náležitostí</a:t>
            </a:r>
          </a:p>
        </p:txBody>
      </p:sp>
      <p:sp>
        <p:nvSpPr>
          <p:cNvPr id="3" name="Zástupný obsah 2">
            <a:extLst>
              <a:ext uri="{FF2B5EF4-FFF2-40B4-BE49-F238E27FC236}">
                <a16:creationId xmlns:a16="http://schemas.microsoft.com/office/drawing/2014/main" id="{855FE64F-1841-7AA4-5FC5-CB9B34F7053E}"/>
              </a:ext>
            </a:extLst>
          </p:cNvPr>
          <p:cNvSpPr>
            <a:spLocks noGrp="true"/>
          </p:cNvSpPr>
          <p:nvPr>
            <p:ph idx="1"/>
          </p:nvPr>
        </p:nvSpPr>
        <p:spPr>
          <a:xfrm>
            <a:off x="360000" y="1340768"/>
            <a:ext cx="8424000" cy="5175232"/>
          </a:xfrm>
        </p:spPr>
        <p:txBody>
          <a:bodyPr/>
          <a:lstStyle/>
          <a:p>
            <a:pPr marL="0" indent="0" algn="just">
              <a:lnSpc>
                <a:spcPct val="100000"/>
              </a:lnSpc>
              <a:buNone/>
            </a:pPr>
            <a:r>
              <a:rPr lang="cs-CZ" sz="1800" dirty="false">
                <a:solidFill>
                  <a:schemeClr val="accent1"/>
                </a:solidFill>
                <a:latin typeface="Arial" panose="020B0604020202020204" pitchFamily="34" charset="0"/>
              </a:rPr>
              <a:t>Cílem hodnocení přijatelnosti a formálních náležitostí je zejména posouzení základních věcných požadavků kladených na projekt v příslušné výzvě, </a:t>
            </a:r>
            <a:r>
              <a:rPr lang="cs-CZ" sz="1800" dirty="false" err="true">
                <a:solidFill>
                  <a:schemeClr val="accent1"/>
                </a:solidFill>
                <a:latin typeface="Arial" panose="020B0604020202020204" pitchFamily="34" charset="0"/>
              </a:rPr>
              <a:t>hodnotitelnosti</a:t>
            </a:r>
            <a:r>
              <a:rPr lang="cs-CZ" sz="1800" dirty="false">
                <a:solidFill>
                  <a:schemeClr val="accent1"/>
                </a:solidFill>
                <a:latin typeface="Arial" panose="020B0604020202020204" pitchFamily="34" charset="0"/>
              </a:rPr>
              <a:t> žádosti o podporu a naplnění nezbytných administrativních požadavků.</a:t>
            </a:r>
          </a:p>
          <a:p>
            <a:pPr marL="0" indent="0" algn="just">
              <a:lnSpc>
                <a:spcPct val="100000"/>
              </a:lnSpc>
              <a:buNone/>
            </a:pPr>
            <a:r>
              <a:rPr lang="cs-CZ" sz="1800" b="true" dirty="false">
                <a:solidFill>
                  <a:schemeClr val="accent1"/>
                </a:solidFill>
                <a:latin typeface="Arial" panose="020B0604020202020204" pitchFamily="34" charset="0"/>
              </a:rPr>
              <a:t>Kritéria hodnocení přijatelnosti: </a:t>
            </a:r>
            <a:r>
              <a:rPr lang="cs-CZ" sz="1800" dirty="false">
                <a:solidFill>
                  <a:schemeClr val="accent1"/>
                </a:solidFill>
                <a:latin typeface="Arial" panose="020B0604020202020204" pitchFamily="34" charset="0"/>
              </a:rPr>
              <a:t>oprávněnost žadatele, partnerství, cílové skupiny, celkové způsobilé výdaje, aktivity, horizontální principy, trestní bezúhonnost, projektový záměr (NR), integrované strategie (NR).</a:t>
            </a:r>
          </a:p>
          <a:p>
            <a:pPr marL="0" indent="0" algn="just">
              <a:lnSpc>
                <a:spcPct val="100000"/>
              </a:lnSpc>
              <a:spcAft>
                <a:spcPts val="1800"/>
              </a:spcAft>
              <a:buNone/>
            </a:pPr>
            <a:r>
              <a:rPr lang="cs-CZ" sz="1800" b="true" dirty="false">
                <a:solidFill>
                  <a:schemeClr val="accent1"/>
                </a:solidFill>
                <a:latin typeface="Arial" panose="020B0604020202020204" pitchFamily="34" charset="0"/>
              </a:rPr>
              <a:t>Kritéria formálních náležitostí:</a:t>
            </a:r>
            <a:r>
              <a:rPr lang="cs-CZ" sz="1800" dirty="false">
                <a:solidFill>
                  <a:schemeClr val="accent1"/>
                </a:solidFill>
                <a:latin typeface="Arial" panose="020B0604020202020204" pitchFamily="34" charset="0"/>
              </a:rPr>
              <a:t> úplnost a forma žádosti, podpis žádosti.</a:t>
            </a:r>
            <a:endParaRPr lang="cs-CZ" sz="1600" dirty="false">
              <a:solidFill>
                <a:schemeClr val="accent1"/>
              </a:solidFill>
              <a:latin typeface="Arial" panose="020B0604020202020204" pitchFamily="34" charset="0"/>
            </a:endParaRPr>
          </a:p>
          <a:p>
            <a:pPr marL="0" indent="0" algn="just">
              <a:lnSpc>
                <a:spcPct val="100000"/>
              </a:lnSpc>
              <a:buNone/>
            </a:pPr>
            <a:r>
              <a:rPr lang="cs-CZ" sz="1800" b="true" dirty="false">
                <a:solidFill>
                  <a:schemeClr val="accent1"/>
                </a:solidFill>
                <a:latin typeface="Arial" panose="020B0604020202020204" pitchFamily="34" charset="0"/>
              </a:rPr>
              <a:t>Časté chyby:</a:t>
            </a:r>
          </a:p>
          <a:p>
            <a:pPr lvl="1" algn="just">
              <a:lnSpc>
                <a:spcPct val="100000"/>
              </a:lnSpc>
            </a:pPr>
            <a:r>
              <a:rPr lang="cs-CZ" sz="1600" dirty="false">
                <a:solidFill>
                  <a:schemeClr val="accent1"/>
                </a:solidFill>
                <a:latin typeface="Arial" panose="020B0604020202020204" pitchFamily="34" charset="0"/>
              </a:rPr>
              <a:t>chybějící či chybně vyplněné přílohy, </a:t>
            </a:r>
          </a:p>
          <a:p>
            <a:pPr lvl="1" algn="just">
              <a:lnSpc>
                <a:spcPct val="100000"/>
              </a:lnSpc>
            </a:pPr>
            <a:r>
              <a:rPr lang="cs-CZ" sz="1600" dirty="false">
                <a:solidFill>
                  <a:schemeClr val="accent1"/>
                </a:solidFill>
                <a:latin typeface="Arial" panose="020B0604020202020204" pitchFamily="34" charset="0"/>
              </a:rPr>
              <a:t>chybějící plná moc nebo její chybná forma, </a:t>
            </a:r>
          </a:p>
          <a:p>
            <a:pPr lvl="1" algn="just">
              <a:lnSpc>
                <a:spcPct val="100000"/>
              </a:lnSpc>
            </a:pPr>
            <a:r>
              <a:rPr lang="cs-CZ" sz="1600" dirty="false">
                <a:solidFill>
                  <a:schemeClr val="accent1"/>
                </a:solidFill>
                <a:latin typeface="Arial" panose="020B0604020202020204" pitchFamily="34" charset="0"/>
              </a:rPr>
              <a:t>KA nejsou zcela v souladu s výzvou,</a:t>
            </a:r>
          </a:p>
          <a:p>
            <a:pPr lvl="1" algn="just">
              <a:lnSpc>
                <a:spcPct val="100000"/>
              </a:lnSpc>
            </a:pPr>
            <a:r>
              <a:rPr lang="cs-CZ" sz="1600" dirty="false">
                <a:solidFill>
                  <a:schemeClr val="accent1"/>
                </a:solidFill>
                <a:latin typeface="Arial" panose="020B0604020202020204" pitchFamily="34" charset="0"/>
              </a:rPr>
              <a:t>nekompletní výčet CS,</a:t>
            </a:r>
          </a:p>
          <a:p>
            <a:pPr lvl="1" algn="just">
              <a:lnSpc>
                <a:spcPct val="100000"/>
              </a:lnSpc>
            </a:pPr>
            <a:r>
              <a:rPr lang="cs-CZ" sz="1600" dirty="false">
                <a:solidFill>
                  <a:schemeClr val="accent1"/>
                </a:solidFill>
                <a:latin typeface="Arial" panose="020B0604020202020204" pitchFamily="34" charset="0"/>
              </a:rPr>
              <a:t>(ne)adekvátnost horizontálních principů, </a:t>
            </a:r>
          </a:p>
          <a:p>
            <a:pPr lvl="1" algn="just">
              <a:lnSpc>
                <a:spcPct val="100000"/>
              </a:lnSpc>
            </a:pPr>
            <a:r>
              <a:rPr lang="cs-CZ" sz="1600" dirty="false">
                <a:solidFill>
                  <a:schemeClr val="accent1"/>
                </a:solidFill>
                <a:latin typeface="Arial" panose="020B0604020202020204" pitchFamily="34" charset="0"/>
              </a:rPr>
              <a:t>správná forma partnerství</a:t>
            </a:r>
            <a:r>
              <a:rPr lang="cs-CZ" sz="1400" dirty="false">
                <a:solidFill>
                  <a:schemeClr val="accent1"/>
                </a:solidFill>
                <a:latin typeface="Arial" panose="020B0604020202020204" pitchFamily="34" charset="0"/>
              </a:rPr>
              <a:t>.</a:t>
            </a:r>
          </a:p>
          <a:p>
            <a:pPr algn="just">
              <a:lnSpc>
                <a:spcPct val="100000"/>
              </a:lnSpc>
            </a:pPr>
            <a:endParaRPr lang="cs-CZ" sz="1600" dirty="false">
              <a:solidFill>
                <a:schemeClr val="accent1"/>
              </a:solidFill>
              <a:latin typeface="Arial" panose="020B0604020202020204" pitchFamily="34" charset="0"/>
            </a:endParaRPr>
          </a:p>
          <a:p>
            <a:pPr marL="0" indent="0" algn="just">
              <a:lnSpc>
                <a:spcPct val="100000"/>
              </a:lnSpc>
              <a:buNone/>
            </a:pPr>
            <a:endParaRPr lang="cs-CZ" sz="1600" dirty="false">
              <a:solidFill>
                <a:schemeClr val="accent1"/>
              </a:solidFill>
              <a:latin typeface="Arial" panose="020B0604020202020204" pitchFamily="34" charset="0"/>
            </a:endParaRPr>
          </a:p>
          <a:p>
            <a:pPr marL="0" indent="0" algn="just">
              <a:lnSpc>
                <a:spcPct val="100000"/>
              </a:lnSpc>
              <a:buNone/>
            </a:pPr>
            <a:endParaRPr lang="cs-CZ" sz="1600" dirty="false">
              <a:solidFill>
                <a:schemeClr val="accent1"/>
              </a:solidFill>
              <a:latin typeface="Arial" panose="020B0604020202020204" pitchFamily="34" charset="0"/>
            </a:endParaRPr>
          </a:p>
        </p:txBody>
      </p:sp>
      <p:sp>
        <p:nvSpPr>
          <p:cNvPr id="4" name="Zástupný symbol pro číslo snímku 3">
            <a:extLst>
              <a:ext uri="{FF2B5EF4-FFF2-40B4-BE49-F238E27FC236}">
                <a16:creationId xmlns:a16="http://schemas.microsoft.com/office/drawing/2014/main" id="{C88EA4D9-7E5E-9ADB-9EC8-DD844E4D0291}"/>
              </a:ext>
            </a:extLst>
          </p:cNvPr>
          <p:cNvSpPr>
            <a:spLocks noGrp="true"/>
          </p:cNvSpPr>
          <p:nvPr>
            <p:ph type="sldNum" sz="quarter" idx="12"/>
          </p:nvPr>
        </p:nvSpPr>
        <p:spPr/>
        <p:txBody>
          <a:bodyPr/>
          <a:lstStyle/>
          <a:p>
            <a:fld id="{479BF083-4774-43B1-9AB0-5CC1AC5DD8EE}" type="slidenum">
              <a:rPr lang="cs-CZ" smtClean="false"/>
              <a:pPr/>
              <a:t>21</a:t>
            </a:fld>
            <a:endParaRPr lang="cs-CZ" dirty="false"/>
          </a:p>
        </p:txBody>
      </p:sp>
    </p:spTree>
    <p:extLst>
      <p:ext uri="{BB962C8B-B14F-4D97-AF65-F5344CB8AC3E}">
        <p14:creationId xmlns:p14="http://schemas.microsoft.com/office/powerpoint/2010/main" val="27223814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6105A76-E52C-7AEC-0C0D-5C3CF3B0EF7C}"/>
              </a:ext>
            </a:extLst>
          </p:cNvPr>
          <p:cNvSpPr>
            <a:spLocks noGrp="true"/>
          </p:cNvSpPr>
          <p:nvPr>
            <p:ph type="title"/>
          </p:nvPr>
        </p:nvSpPr>
        <p:spPr/>
        <p:txBody>
          <a:bodyPr/>
          <a:lstStyle/>
          <a:p>
            <a:r>
              <a:rPr lang="cs-CZ" dirty="false"/>
              <a:t>Věcné hodnocení</a:t>
            </a:r>
          </a:p>
        </p:txBody>
      </p:sp>
      <p:sp>
        <p:nvSpPr>
          <p:cNvPr id="3" name="Zástupný obsah 2">
            <a:extLst>
              <a:ext uri="{FF2B5EF4-FFF2-40B4-BE49-F238E27FC236}">
                <a16:creationId xmlns:a16="http://schemas.microsoft.com/office/drawing/2014/main" id="{92D18DDA-BA62-4559-B7E8-9250DD12AD6A}"/>
              </a:ext>
            </a:extLst>
          </p:cNvPr>
          <p:cNvSpPr>
            <a:spLocks noGrp="true"/>
          </p:cNvSpPr>
          <p:nvPr>
            <p:ph idx="1"/>
          </p:nvPr>
        </p:nvSpPr>
        <p:spPr>
          <a:xfrm>
            <a:off x="540000" y="2348880"/>
            <a:ext cx="8064000" cy="3771120"/>
          </a:xfrm>
        </p:spPr>
        <p:txBody>
          <a:bodyPr/>
          <a:lstStyle/>
          <a:p>
            <a:pPr marL="0" indent="0" algn="ctr">
              <a:buNone/>
            </a:pPr>
            <a:r>
              <a:rPr lang="cs-CZ" sz="2400" b="false" i="false" u="none" strike="noStrike" baseline="0" dirty="false">
                <a:solidFill>
                  <a:schemeClr val="accent1"/>
                </a:solidFill>
                <a:latin typeface="Arial" panose="020B0604020202020204" pitchFamily="34" charset="0"/>
              </a:rPr>
              <a:t>Cílem věcného hodnocení projektů je vyhodnotit kvalitu projektů a umožnit srovnání projektů podle jejich kvality. Žádosti o podporu jsou hodnoceny podle předem stanovených kritérií.</a:t>
            </a:r>
            <a:endParaRPr lang="cs-CZ" dirty="false"/>
          </a:p>
        </p:txBody>
      </p:sp>
      <p:sp>
        <p:nvSpPr>
          <p:cNvPr id="4" name="Zástupný symbol pro číslo snímku 3">
            <a:extLst>
              <a:ext uri="{FF2B5EF4-FFF2-40B4-BE49-F238E27FC236}">
                <a16:creationId xmlns:a16="http://schemas.microsoft.com/office/drawing/2014/main" id="{6CFBFD51-41BD-9654-5CAC-289E2605BEB2}"/>
              </a:ext>
            </a:extLst>
          </p:cNvPr>
          <p:cNvSpPr>
            <a:spLocks noGrp="true"/>
          </p:cNvSpPr>
          <p:nvPr>
            <p:ph type="sldNum" sz="quarter" idx="12"/>
          </p:nvPr>
        </p:nvSpPr>
        <p:spPr/>
        <p:txBody>
          <a:bodyPr/>
          <a:lstStyle/>
          <a:p>
            <a:fld id="{479BF083-4774-43B1-9AB0-5CC1AC5DD8EE}" type="slidenum">
              <a:rPr lang="cs-CZ" smtClean="false"/>
              <a:pPr/>
              <a:t>22</a:t>
            </a:fld>
            <a:endParaRPr lang="cs-CZ" dirty="false"/>
          </a:p>
        </p:txBody>
      </p:sp>
      <p:pic>
        <p:nvPicPr>
          <p:cNvPr id="1026" name="Picture 2" descr="Systém hodnocení">
            <a:extLst>
              <a:ext uri="{FF2B5EF4-FFF2-40B4-BE49-F238E27FC236}">
                <a16:creationId xmlns:a16="http://schemas.microsoft.com/office/drawing/2014/main" id="{B638FCC1-31CC-9B48-D5B6-A8D035232F56}"/>
              </a:ext>
            </a:extLst>
          </p:cNvPr>
          <p:cNvPicPr>
            <a:picLocks noChangeAspect="true" noChangeArrowheads="true"/>
          </p:cNvPicPr>
          <p:nvPr/>
        </p:nvPicPr>
        <p:blipFill>
          <a:blip r:embed="rId2">
            <a:extLst>
              <a:ext uri="{28A0092B-C50C-407E-A947-70E740481C1C}">
                <a14:useLocalDpi xmlns:a14="http://schemas.microsoft.com/office/drawing/2010/main" val="0"/>
              </a:ext>
            </a:extLst>
          </a:blip>
          <a:srcRect/>
          <a:stretch>
            <a:fillRect/>
          </a:stretch>
        </p:blipFill>
        <p:spPr bwMode="auto">
          <a:xfrm>
            <a:off x="2847975" y="4234440"/>
            <a:ext cx="3448050" cy="1323975"/>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5311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Pr>
        <a:solidFill>
          <a:srgbClr val="F8F8F8"/>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1F7F01-BFA2-4774-311E-271472DAAF45}"/>
              </a:ext>
            </a:extLst>
          </p:cNvPr>
          <p:cNvSpPr>
            <a:spLocks noGrp="true"/>
          </p:cNvSpPr>
          <p:nvPr>
            <p:ph type="title"/>
          </p:nvPr>
        </p:nvSpPr>
        <p:spPr/>
        <p:txBody>
          <a:bodyPr/>
          <a:lstStyle/>
          <a:p>
            <a:r>
              <a:rPr lang="cs-CZ" dirty="false"/>
              <a:t>1 Vymezení problému a cílové skupiny 						</a:t>
            </a:r>
            <a:r>
              <a:rPr lang="cs-CZ" sz="2000" dirty="false"/>
              <a:t>(1/3)</a:t>
            </a:r>
            <a:endParaRPr lang="cs-CZ" dirty="false"/>
          </a:p>
        </p:txBody>
      </p:sp>
      <p:sp>
        <p:nvSpPr>
          <p:cNvPr id="3" name="Zástupný obsah 2">
            <a:extLst>
              <a:ext uri="{FF2B5EF4-FFF2-40B4-BE49-F238E27FC236}">
                <a16:creationId xmlns:a16="http://schemas.microsoft.com/office/drawing/2014/main" id="{ADD7FB47-C413-C5B6-21F9-F5E0F9A9B9A1}"/>
              </a:ext>
            </a:extLst>
          </p:cNvPr>
          <p:cNvSpPr>
            <a:spLocks noGrp="true"/>
          </p:cNvSpPr>
          <p:nvPr>
            <p:ph idx="1"/>
          </p:nvPr>
        </p:nvSpPr>
        <p:spPr>
          <a:xfrm>
            <a:off x="360000" y="1340768"/>
            <a:ext cx="8316456" cy="4779232"/>
          </a:xfrm>
        </p:spPr>
        <p:txBody>
          <a:bodyPr/>
          <a:lstStyle/>
          <a:p>
            <a:pPr marL="0" indent="0">
              <a:buNone/>
            </a:pPr>
            <a:r>
              <a:rPr lang="cs-CZ" sz="2200" b="true" dirty="false"/>
              <a:t>Vymezení problému</a:t>
            </a:r>
            <a:endParaRPr lang="cs-CZ" sz="2200" dirty="false"/>
          </a:p>
          <a:p>
            <a:pPr lvl="1"/>
            <a:r>
              <a:rPr lang="cs-CZ" sz="1600" dirty="false"/>
              <a:t>problém v žádosti dostatečně konkrétně vysvětlit – identifikace problému včetně jeho příčin a důsledků, koho se problém týká, zda a jak byl dosud řešen,</a:t>
            </a:r>
          </a:p>
          <a:p>
            <a:pPr lvl="1"/>
            <a:r>
              <a:rPr lang="cs-CZ" sz="1600" dirty="false"/>
              <a:t>uvedené skutečnosti podložit aktuálními informacemi z ověřitelných zdrojů, provést situační analýzu, analýzu potřeb CS, zasadit problém do kontextu.</a:t>
            </a:r>
            <a:endParaRPr lang="cs-CZ" sz="800" dirty="false"/>
          </a:p>
          <a:p>
            <a:pPr marL="0" lvl="1" indent="0">
              <a:buNone/>
            </a:pPr>
            <a:r>
              <a:rPr lang="cs-CZ" sz="1800" b="true" dirty="false"/>
              <a:t>Časté chyby:</a:t>
            </a:r>
          </a:p>
          <a:p>
            <a:pPr lvl="1"/>
            <a:r>
              <a:rPr lang="cs-CZ" sz="1600" dirty="false"/>
              <a:t>příliš obecné vymezení problému – např. situační analýza vztažena na celou ČR, přestože projekt má být realizován v konkrétní lokalitě,</a:t>
            </a:r>
          </a:p>
          <a:p>
            <a:pPr lvl="1"/>
            <a:r>
              <a:rPr lang="cs-CZ" sz="1600" dirty="false"/>
              <a:t>nedostatečně podložené a nekonkrétní informace,</a:t>
            </a:r>
          </a:p>
          <a:p>
            <a:pPr lvl="1"/>
            <a:r>
              <a:rPr lang="cs-CZ" sz="1600" dirty="false"/>
              <a:t>nelogické zaměření projektu na více lokalit nebo několik různorodých CS – nedostatek relevantních podkladů a zdůvodnění.		                                                                                                                                          </a:t>
            </a:r>
            <a:endParaRPr lang="cs-CZ" sz="1600" dirty="false">
              <a:solidFill>
                <a:srgbClr val="FF0000"/>
              </a:solidFill>
            </a:endParaRPr>
          </a:p>
          <a:p>
            <a:pPr lvl="1"/>
            <a:endParaRPr lang="cs-CZ" sz="1800" dirty="false"/>
          </a:p>
          <a:p>
            <a:pPr marL="342900" lvl="1" indent="-342900"/>
            <a:endParaRPr lang="cs-CZ" dirty="false"/>
          </a:p>
        </p:txBody>
      </p:sp>
      <p:pic>
        <p:nvPicPr>
          <p:cNvPr id="5" name="Obrázek 4">
            <a:extLst>
              <a:ext uri="{FF2B5EF4-FFF2-40B4-BE49-F238E27FC236}">
                <a16:creationId xmlns:a16="http://schemas.microsoft.com/office/drawing/2014/main" id="{E38603E1-60C9-0641-2396-D7922CFE5832}"/>
              </a:ext>
            </a:extLst>
          </p:cNvPr>
          <p:cNvPicPr>
            <a:picLocks noChangeAspect="true"/>
          </p:cNvPicPr>
          <p:nvPr/>
        </p:nvPicPr>
        <p:blipFill>
          <a:blip r:embed="rId3">
            <a:alphaModFix/>
            <a:extLst>
              <a:ext uri="{BEBA8EAE-BF5A-486C-A8C5-ECC9F3942E4B}">
                <a14:imgProps xmlns:a14="http://schemas.microsoft.com/office/drawing/2010/main">
                  <a14:imgLayer r:embed="rId4">
                    <a14:imgEffect>
                      <a14:colorTemperature colorTemp="6256"/>
                    </a14:imgEffect>
                  </a14:imgLayer>
                </a14:imgProps>
              </a:ext>
            </a:extLst>
          </a:blip>
          <a:stretch>
            <a:fillRect/>
          </a:stretch>
        </p:blipFill>
        <p:spPr>
          <a:xfrm>
            <a:off x="6660232" y="4986174"/>
            <a:ext cx="1872208" cy="1638182"/>
          </a:xfrm>
          <a:prstGeom prst="rect">
            <a:avLst/>
          </a:prstGeom>
          <a:gradFill>
            <a:gsLst>
              <a:gs pos="0">
                <a:schemeClr val="accent1">
                  <a:lumMod val="0"/>
                  <a:lumOff val="10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true"/>
          </a:gradFill>
          <a:effectLst>
            <a:softEdge rad="127000"/>
          </a:effectLst>
        </p:spPr>
      </p:pic>
      <p:sp>
        <p:nvSpPr>
          <p:cNvPr id="4" name="Zástupný symbol pro číslo snímku 3">
            <a:extLst>
              <a:ext uri="{FF2B5EF4-FFF2-40B4-BE49-F238E27FC236}">
                <a16:creationId xmlns:a16="http://schemas.microsoft.com/office/drawing/2014/main" id="{7F3ECFF0-90E4-C507-F07A-FF6522B7977B}"/>
              </a:ext>
            </a:extLst>
          </p:cNvPr>
          <p:cNvSpPr>
            <a:spLocks noGrp="true"/>
          </p:cNvSpPr>
          <p:nvPr>
            <p:ph type="sldNum" sz="quarter" idx="12"/>
          </p:nvPr>
        </p:nvSpPr>
        <p:spPr/>
        <p:txBody>
          <a:bodyPr/>
          <a:lstStyle/>
          <a:p>
            <a:fld id="{479BF083-4774-43B1-9AB0-5CC1AC5DD8EE}" type="slidenum">
              <a:rPr lang="cs-CZ" smtClean="false"/>
              <a:pPr/>
              <a:t>23</a:t>
            </a:fld>
            <a:endParaRPr lang="cs-CZ" dirty="false"/>
          </a:p>
        </p:txBody>
      </p:sp>
    </p:spTree>
    <p:extLst>
      <p:ext uri="{BB962C8B-B14F-4D97-AF65-F5344CB8AC3E}">
        <p14:creationId xmlns:p14="http://schemas.microsoft.com/office/powerpoint/2010/main" val="17831870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1 Vymezení problému a cílové skupiny 						</a:t>
            </a:r>
            <a:r>
              <a:rPr lang="cs-CZ" sz="2000" dirty="false"/>
              <a:t>(2/3)</a:t>
            </a:r>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359998" y="1340768"/>
            <a:ext cx="8424001" cy="5517232"/>
          </a:xfrm>
        </p:spPr>
        <p:txBody>
          <a:bodyPr/>
          <a:lstStyle/>
          <a:p>
            <a:pPr marL="0" indent="0" algn="just">
              <a:lnSpc>
                <a:spcPct val="100000"/>
              </a:lnSpc>
              <a:spcBef>
                <a:spcPts val="300"/>
              </a:spcBef>
              <a:spcAft>
                <a:spcPts val="300"/>
              </a:spcAft>
              <a:buNone/>
            </a:pPr>
            <a:r>
              <a:rPr lang="cs-CZ" sz="2200" b="true" dirty="false">
                <a:latin typeface="Arial" panose="020B0604020202020204" pitchFamily="34" charset="0"/>
                <a:ea typeface="Calibri" panose="020F0502020204030204" pitchFamily="34" charset="0"/>
              </a:rPr>
              <a:t>Cílové skupiny (CS)</a:t>
            </a:r>
          </a:p>
          <a:p>
            <a:pPr lvl="1" algn="just">
              <a:lnSpc>
                <a:spcPct val="100000"/>
              </a:lnSpc>
            </a:pPr>
            <a:r>
              <a:rPr lang="cs-CZ" sz="1600" dirty="false">
                <a:latin typeface="Arial" panose="020B0604020202020204" pitchFamily="34" charset="0"/>
                <a:ea typeface="Calibri" panose="020F0502020204030204" pitchFamily="34" charset="0"/>
              </a:rPr>
              <a:t>vybrat všechny relevantní CS, které budou v projektu zapojeny a jejichž podpora řeší identifikovaný problém,</a:t>
            </a:r>
          </a:p>
          <a:p>
            <a:pPr lvl="1" algn="just">
              <a:lnSpc>
                <a:spcPct val="100000"/>
              </a:lnSpc>
            </a:pPr>
            <a:r>
              <a:rPr lang="cs-CZ" sz="1600" dirty="false">
                <a:latin typeface="Arial" panose="020B0604020202020204" pitchFamily="34" charset="0"/>
                <a:ea typeface="Calibri" panose="020F0502020204030204" pitchFamily="34" charset="0"/>
              </a:rPr>
              <a:t>popsat/analyzovat potřeby CS, její strukturu a velikost, způsob zapojení do projektu – ve vztahu k lokalitě realizace projektu.</a:t>
            </a:r>
          </a:p>
          <a:p>
            <a:pPr lvl="1" algn="just">
              <a:lnSpc>
                <a:spcPct val="100000"/>
              </a:lnSpc>
            </a:pPr>
            <a:endParaRPr lang="cs-CZ" sz="600" dirty="false">
              <a:latin typeface="Arial" panose="020B0604020202020204" pitchFamily="34" charset="0"/>
              <a:ea typeface="Calibri" panose="020F0502020204030204" pitchFamily="34" charset="0"/>
            </a:endParaRPr>
          </a:p>
          <a:p>
            <a:pPr marL="0" indent="0">
              <a:buNone/>
            </a:pPr>
            <a:r>
              <a:rPr lang="cs-CZ" sz="1800" b="true" dirty="false"/>
              <a:t>Časté chyby:</a:t>
            </a:r>
          </a:p>
          <a:p>
            <a:pPr lvl="1" algn="just">
              <a:lnSpc>
                <a:spcPct val="100000"/>
              </a:lnSpc>
            </a:pPr>
            <a:r>
              <a:rPr lang="cs-CZ" sz="1600" dirty="false">
                <a:latin typeface="Arial" panose="020B0604020202020204" pitchFamily="34" charset="0"/>
                <a:ea typeface="Calibri" panose="020F0502020204030204" pitchFamily="34" charset="0"/>
              </a:rPr>
              <a:t>neuvedení všech CS, které budou prostřednictvím aktivit projektu podpořeny,</a:t>
            </a:r>
          </a:p>
          <a:p>
            <a:pPr lvl="1" algn="just">
              <a:lnSpc>
                <a:spcPct val="100000"/>
              </a:lnSpc>
            </a:pPr>
            <a:r>
              <a:rPr lang="cs-CZ" sz="1600" dirty="false">
                <a:latin typeface="Arial" panose="020B0604020202020204" pitchFamily="34" charset="0"/>
                <a:ea typeface="Calibri" panose="020F0502020204030204" pitchFamily="34" charset="0"/>
              </a:rPr>
              <a:t>uvedení CS, která nebude příjemcem podpory v rámci aktivit projektu,</a:t>
            </a:r>
          </a:p>
          <a:p>
            <a:pPr lvl="1" algn="just">
              <a:lnSpc>
                <a:spcPct val="100000"/>
              </a:lnSpc>
            </a:pPr>
            <a:r>
              <a:rPr lang="cs-CZ" sz="1600" dirty="false">
                <a:latin typeface="Arial" panose="020B0604020202020204" pitchFamily="34" charset="0"/>
                <a:ea typeface="Calibri" panose="020F0502020204030204" pitchFamily="34" charset="0"/>
              </a:rPr>
              <a:t>nedostatečně </a:t>
            </a:r>
            <a:r>
              <a:rPr lang="cs-CZ" sz="1600" dirty="false"/>
              <a:t>konkrétní popis jednotlivých CS:</a:t>
            </a:r>
          </a:p>
          <a:p>
            <a:pPr lvl="3">
              <a:lnSpc>
                <a:spcPct val="100000"/>
              </a:lnSpc>
              <a:spcAft>
                <a:spcPts val="0"/>
              </a:spcAft>
              <a:buFont typeface="Wingdings" panose="05000000000000000000" pitchFamily="2" charset="2"/>
              <a:buChar char="§"/>
            </a:pPr>
            <a:r>
              <a:rPr lang="cs-CZ" sz="1400" dirty="false"/>
              <a:t>potřeby,</a:t>
            </a:r>
          </a:p>
          <a:p>
            <a:pPr lvl="3">
              <a:lnSpc>
                <a:spcPct val="100000"/>
              </a:lnSpc>
              <a:spcAft>
                <a:spcPts val="0"/>
              </a:spcAft>
              <a:buFont typeface="Wingdings" panose="05000000000000000000" pitchFamily="2" charset="2"/>
              <a:buChar char="§"/>
            </a:pPr>
            <a:r>
              <a:rPr lang="cs-CZ" sz="1400" dirty="false"/>
              <a:t>způsob zapojení do projektu,</a:t>
            </a:r>
          </a:p>
          <a:p>
            <a:pPr lvl="3">
              <a:lnSpc>
                <a:spcPct val="100000"/>
              </a:lnSpc>
              <a:spcAft>
                <a:spcPts val="0"/>
              </a:spcAft>
              <a:buFont typeface="Wingdings" panose="05000000000000000000" pitchFamily="2" charset="2"/>
              <a:buChar char="§"/>
            </a:pPr>
            <a:r>
              <a:rPr lang="cs-CZ" sz="1400" dirty="false"/>
              <a:t>kvantifikace a struktura, věkové rozpětí CS (zejména u dětí),</a:t>
            </a:r>
          </a:p>
          <a:p>
            <a:pPr lvl="3">
              <a:lnSpc>
                <a:spcPct val="100000"/>
              </a:lnSpc>
              <a:spcAft>
                <a:spcPts val="0"/>
              </a:spcAft>
              <a:buFont typeface="Wingdings" panose="05000000000000000000" pitchFamily="2" charset="2"/>
              <a:buChar char="§"/>
            </a:pPr>
            <a:r>
              <a:rPr lang="cs-CZ" sz="1400" dirty="false"/>
              <a:t>popis CS obecně za celou ČR namísto ve vazbě na vybranou                                              lokalitu</a:t>
            </a:r>
          </a:p>
          <a:p>
            <a:pPr algn="just">
              <a:lnSpc>
                <a:spcPct val="100000"/>
              </a:lnSpc>
              <a:spcBef>
                <a:spcPts val="300"/>
              </a:spcBef>
              <a:spcAft>
                <a:spcPts val="300"/>
              </a:spcAft>
            </a:pPr>
            <a:endParaRPr lang="cs-CZ" sz="1600" dirty="false">
              <a:effectLst/>
              <a:latin typeface="Arial" panose="020B0604020202020204" pitchFamily="34" charset="0"/>
              <a:ea typeface="Calibri" panose="020F0502020204030204" pitchFamily="34" charset="0"/>
            </a:endParaRPr>
          </a:p>
          <a:p>
            <a:pPr algn="just">
              <a:lnSpc>
                <a:spcPct val="100000"/>
              </a:lnSpc>
              <a:spcAft>
                <a:spcPts val="0"/>
              </a:spcAft>
            </a:pPr>
            <a:endParaRPr lang="cs-CZ" sz="1600" dirty="false">
              <a:effectLst/>
              <a:latin typeface="Arial" panose="020B0604020202020204" pitchFamily="34" charset="0"/>
              <a:ea typeface="Calibri" panose="020F0502020204030204" pitchFamily="34" charset="0"/>
            </a:endParaRPr>
          </a:p>
          <a:p>
            <a:pPr marL="0" indent="0" algn="just">
              <a:lnSpc>
                <a:spcPct val="100000"/>
              </a:lnSpc>
              <a:buNone/>
            </a:pPr>
            <a:endParaRPr lang="cs-CZ" sz="1550" dirty="false">
              <a:latin typeface="Arial" panose="020B0604020202020204" pitchFamily="34" charset="0"/>
              <a:cs typeface="Arial" panose="020B0604020202020204" pitchFamily="34" charset="0"/>
            </a:endParaRPr>
          </a:p>
        </p:txBody>
      </p:sp>
      <p:pic>
        <p:nvPicPr>
          <p:cNvPr id="4" name="Obrázek 3">
            <a:extLst>
              <a:ext uri="{FF2B5EF4-FFF2-40B4-BE49-F238E27FC236}">
                <a16:creationId xmlns:a16="http://schemas.microsoft.com/office/drawing/2014/main" id="{87DB4D26-3982-08F7-C039-C879F5B1B11E}"/>
              </a:ext>
            </a:extLst>
          </p:cNvPr>
          <p:cNvPicPr>
            <a:picLocks noChangeAspect="true"/>
          </p:cNvPicPr>
          <p:nvPr/>
        </p:nvPicPr>
        <p:blipFill>
          <a:blip r:embed="rId3"/>
          <a:stretch>
            <a:fillRect/>
          </a:stretch>
        </p:blipFill>
        <p:spPr>
          <a:xfrm>
            <a:off x="6516216" y="4797152"/>
            <a:ext cx="2466975" cy="1847850"/>
          </a:xfrm>
          <a:prstGeom prst="rect">
            <a:avLst/>
          </a:prstGeom>
          <a:effectLst>
            <a:softEdge rad="203200"/>
          </a:effectLst>
        </p:spPr>
      </p:pic>
      <p:sp>
        <p:nvSpPr>
          <p:cNvPr id="5" name="Zástupný symbol pro číslo snímku 4">
            <a:extLst>
              <a:ext uri="{FF2B5EF4-FFF2-40B4-BE49-F238E27FC236}">
                <a16:creationId xmlns:a16="http://schemas.microsoft.com/office/drawing/2014/main" id="{1946BDD7-13B9-BD80-C991-149EFE4793CC}"/>
              </a:ext>
            </a:extLst>
          </p:cNvPr>
          <p:cNvSpPr>
            <a:spLocks noGrp="true"/>
          </p:cNvSpPr>
          <p:nvPr>
            <p:ph type="sldNum" sz="quarter" idx="12"/>
          </p:nvPr>
        </p:nvSpPr>
        <p:spPr/>
        <p:txBody>
          <a:bodyPr/>
          <a:lstStyle/>
          <a:p>
            <a:fld id="{479BF083-4774-43B1-9AB0-5CC1AC5DD8EE}" type="slidenum">
              <a:rPr lang="cs-CZ" smtClean="false"/>
              <a:pPr/>
              <a:t>24</a:t>
            </a:fld>
            <a:endParaRPr lang="cs-CZ" dirty="false"/>
          </a:p>
        </p:txBody>
      </p:sp>
    </p:spTree>
    <p:extLst>
      <p:ext uri="{BB962C8B-B14F-4D97-AF65-F5344CB8AC3E}">
        <p14:creationId xmlns:p14="http://schemas.microsoft.com/office/powerpoint/2010/main" val="1536332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54F289-07C4-36F2-CF9A-27764D6744DE}"/>
              </a:ext>
            </a:extLst>
          </p:cNvPr>
          <p:cNvSpPr>
            <a:spLocks noGrp="true"/>
          </p:cNvSpPr>
          <p:nvPr>
            <p:ph type="title"/>
          </p:nvPr>
        </p:nvSpPr>
        <p:spPr/>
        <p:txBody>
          <a:bodyPr/>
          <a:lstStyle/>
          <a:p>
            <a:r>
              <a:rPr lang="cs-CZ" dirty="false"/>
              <a:t>1 Vymezení problému a cílové skupiny 						</a:t>
            </a:r>
            <a:r>
              <a:rPr lang="cs-CZ" sz="2000" dirty="false"/>
              <a:t>(3/3)</a:t>
            </a:r>
            <a:endParaRPr lang="cs-CZ" dirty="false"/>
          </a:p>
        </p:txBody>
      </p:sp>
      <p:sp>
        <p:nvSpPr>
          <p:cNvPr id="3" name="Zástupný obsah 2">
            <a:extLst>
              <a:ext uri="{FF2B5EF4-FFF2-40B4-BE49-F238E27FC236}">
                <a16:creationId xmlns:a16="http://schemas.microsoft.com/office/drawing/2014/main" id="{15313738-D134-2224-887E-934F154A8286}"/>
              </a:ext>
            </a:extLst>
          </p:cNvPr>
          <p:cNvSpPr>
            <a:spLocks noGrp="true"/>
          </p:cNvSpPr>
          <p:nvPr>
            <p:ph idx="1"/>
          </p:nvPr>
        </p:nvSpPr>
        <p:spPr>
          <a:xfrm>
            <a:off x="540000" y="1556792"/>
            <a:ext cx="8064000" cy="4563208"/>
          </a:xfrm>
        </p:spPr>
        <p:txBody>
          <a:bodyPr/>
          <a:lstStyle/>
          <a:p>
            <a:pPr marL="0" lvl="1" indent="0" algn="just">
              <a:lnSpc>
                <a:spcPct val="100000"/>
              </a:lnSpc>
              <a:buNone/>
            </a:pPr>
            <a:r>
              <a:rPr lang="cs-CZ" b="true" dirty="false">
                <a:latin typeface="Arial" panose="020B0604020202020204" pitchFamily="34" charset="0"/>
                <a:ea typeface="Calibri" panose="020F0502020204030204" pitchFamily="34" charset="0"/>
              </a:rPr>
              <a:t>Přehled kategorií CS ve výzvě 105:</a:t>
            </a:r>
          </a:p>
          <a:p>
            <a:pPr marL="0" lvl="1" indent="0" algn="just">
              <a:lnSpc>
                <a:spcPct val="100000"/>
              </a:lnSpc>
              <a:buNone/>
            </a:pPr>
            <a:endParaRPr lang="cs-CZ" b="true" dirty="false">
              <a:latin typeface="Arial" panose="020B0604020202020204" pitchFamily="34" charset="0"/>
              <a:ea typeface="Calibri" panose="020F0502020204030204" pitchFamily="34" charset="0"/>
            </a:endParaRPr>
          </a:p>
          <a:p>
            <a:pPr marL="699750" lvl="2" indent="-285750" algn="just">
              <a:lnSpc>
                <a:spcPct val="100000"/>
              </a:lnSpc>
              <a:buFont typeface="Wingdings" panose="05000000000000000000" pitchFamily="2" charset="2"/>
              <a:buChar char="Ø"/>
            </a:pPr>
            <a:r>
              <a:rPr lang="cs-CZ" dirty="false">
                <a:latin typeface="Arial" panose="020B0604020202020204" pitchFamily="34" charset="0"/>
                <a:ea typeface="Calibri" panose="020F0502020204030204" pitchFamily="34" charset="0"/>
              </a:rPr>
              <a:t>poskytovatelé a zadavatelé sociálních služeb, služeb pro rodiny a děti a dalších služeb na podporu sociálního začleňování,</a:t>
            </a:r>
          </a:p>
          <a:p>
            <a:pPr marL="699750" lvl="2" indent="-285750" algn="just">
              <a:lnSpc>
                <a:spcPct val="100000"/>
              </a:lnSpc>
              <a:buFont typeface="Wingdings" panose="05000000000000000000" pitchFamily="2" charset="2"/>
              <a:buChar char="Ø"/>
            </a:pPr>
            <a:r>
              <a:rPr lang="cs-CZ" dirty="false">
                <a:latin typeface="Arial" panose="020B0604020202020204" pitchFamily="34" charset="0"/>
                <a:ea typeface="Calibri" panose="020F0502020204030204" pitchFamily="34" charset="0"/>
              </a:rPr>
              <a:t>neformální pečující,</a:t>
            </a:r>
          </a:p>
          <a:p>
            <a:pPr marL="699750" lvl="2" indent="-285750" algn="just">
              <a:lnSpc>
                <a:spcPct val="100000"/>
              </a:lnSpc>
              <a:buFont typeface="Wingdings" panose="05000000000000000000" pitchFamily="2" charset="2"/>
              <a:buChar char="Ø"/>
            </a:pPr>
            <a:r>
              <a:rPr lang="cs-CZ" dirty="false">
                <a:latin typeface="Arial" panose="020B0604020202020204" pitchFamily="34" charset="0"/>
                <a:ea typeface="Calibri" panose="020F0502020204030204" pitchFamily="34" charset="0"/>
              </a:rPr>
              <a:t>osoby se zdravotním postižením, </a:t>
            </a:r>
          </a:p>
          <a:p>
            <a:pPr marL="699750" lvl="2" indent="-285750" algn="just">
              <a:lnSpc>
                <a:spcPct val="100000"/>
              </a:lnSpc>
              <a:buFont typeface="Wingdings" panose="05000000000000000000" pitchFamily="2" charset="2"/>
              <a:buChar char="Ø"/>
            </a:pPr>
            <a:r>
              <a:rPr lang="cs-CZ" dirty="false">
                <a:latin typeface="Arial" panose="020B0604020202020204" pitchFamily="34" charset="0"/>
                <a:ea typeface="Calibri" panose="020F0502020204030204" pitchFamily="34" charset="0"/>
              </a:rPr>
              <a:t>rodiče, děti a mladí dospělí v nepříznivé sociální situaci</a:t>
            </a:r>
          </a:p>
          <a:p>
            <a:pPr marL="699750" lvl="2" indent="-285750" algn="just">
              <a:lnSpc>
                <a:spcPct val="100000"/>
              </a:lnSpc>
              <a:buFont typeface="Wingdings" panose="05000000000000000000" pitchFamily="2" charset="2"/>
              <a:buChar char="Ø"/>
            </a:pPr>
            <a:endParaRPr lang="cs-CZ" sz="1600" dirty="false">
              <a:latin typeface="Arial" panose="020B0604020202020204" pitchFamily="34" charset="0"/>
              <a:ea typeface="Calibri" panose="020F0502020204030204" pitchFamily="34" charset="0"/>
            </a:endParaRPr>
          </a:p>
          <a:p>
            <a:pPr lvl="3">
              <a:buFont typeface="Wingdings" panose="05000000000000000000" pitchFamily="2" charset="2"/>
              <a:buChar char=""/>
            </a:pPr>
            <a:endParaRPr lang="cs-CZ" sz="1600" dirty="false"/>
          </a:p>
        </p:txBody>
      </p:sp>
      <p:sp>
        <p:nvSpPr>
          <p:cNvPr id="4" name="Zástupný symbol pro číslo snímku 3">
            <a:extLst>
              <a:ext uri="{FF2B5EF4-FFF2-40B4-BE49-F238E27FC236}">
                <a16:creationId xmlns:a16="http://schemas.microsoft.com/office/drawing/2014/main" id="{C22EAA35-C2BC-F0BF-2272-5EF3EE7E6332}"/>
              </a:ext>
            </a:extLst>
          </p:cNvPr>
          <p:cNvSpPr>
            <a:spLocks noGrp="true"/>
          </p:cNvSpPr>
          <p:nvPr>
            <p:ph type="sldNum" sz="quarter" idx="12"/>
          </p:nvPr>
        </p:nvSpPr>
        <p:spPr/>
        <p:txBody>
          <a:bodyPr/>
          <a:lstStyle/>
          <a:p>
            <a:fld id="{479BF083-4774-43B1-9AB0-5CC1AC5DD8EE}" type="slidenum">
              <a:rPr lang="cs-CZ" smtClean="false"/>
              <a:pPr/>
              <a:t>25</a:t>
            </a:fld>
            <a:endParaRPr lang="cs-CZ" dirty="false"/>
          </a:p>
        </p:txBody>
      </p:sp>
    </p:spTree>
    <p:extLst>
      <p:ext uri="{BB962C8B-B14F-4D97-AF65-F5344CB8AC3E}">
        <p14:creationId xmlns:p14="http://schemas.microsoft.com/office/powerpoint/2010/main" val="3041803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5159D1-4382-87CE-5B77-551DD5E39868}"/>
              </a:ext>
            </a:extLst>
          </p:cNvPr>
          <p:cNvSpPr>
            <a:spLocks noGrp="true"/>
          </p:cNvSpPr>
          <p:nvPr>
            <p:ph type="title"/>
          </p:nvPr>
        </p:nvSpPr>
        <p:spPr/>
        <p:txBody>
          <a:bodyPr/>
          <a:lstStyle/>
          <a:p>
            <a:r>
              <a:rPr lang="cs-CZ" dirty="false"/>
              <a:t>2. Cíle a konzistentnost  projektu</a:t>
            </a:r>
          </a:p>
        </p:txBody>
      </p:sp>
      <p:sp>
        <p:nvSpPr>
          <p:cNvPr id="3" name="Zástupný obsah 2">
            <a:extLst>
              <a:ext uri="{FF2B5EF4-FFF2-40B4-BE49-F238E27FC236}">
                <a16:creationId xmlns:a16="http://schemas.microsoft.com/office/drawing/2014/main" id="{AAC7992C-C51D-CE85-BB83-637E90379A68}"/>
              </a:ext>
            </a:extLst>
          </p:cNvPr>
          <p:cNvSpPr>
            <a:spLocks noGrp="true"/>
          </p:cNvSpPr>
          <p:nvPr>
            <p:ph idx="1"/>
          </p:nvPr>
        </p:nvSpPr>
        <p:spPr>
          <a:xfrm>
            <a:off x="539552" y="1567578"/>
            <a:ext cx="6120232" cy="1080000"/>
          </a:xfrm>
        </p:spPr>
        <p:txBody>
          <a:bodyPr/>
          <a:lstStyle/>
          <a:p>
            <a:pPr algn="just">
              <a:lnSpc>
                <a:spcPct val="100000"/>
              </a:lnSpc>
            </a:pPr>
            <a:r>
              <a:rPr lang="cs-CZ" sz="1600" dirty="false"/>
              <a:t>Cíl projektu formulovat tak, aby byl realizací projektu naplněn, a aby jeho dosažení přispělo k řešení popsaného problému, v žádosti popsat změnu, které má být realizací projektu dosaženo,</a:t>
            </a:r>
          </a:p>
        </p:txBody>
      </p:sp>
      <p:pic>
        <p:nvPicPr>
          <p:cNvPr id="5" name="Obrázek 4">
            <a:extLst>
              <a:ext uri="{FF2B5EF4-FFF2-40B4-BE49-F238E27FC236}">
                <a16:creationId xmlns:a16="http://schemas.microsoft.com/office/drawing/2014/main" id="{DD104232-D0BB-56F9-CC24-D01A1E0063DF}"/>
              </a:ext>
            </a:extLst>
          </p:cNvPr>
          <p:cNvPicPr>
            <a:picLocks noChangeAspect="true"/>
          </p:cNvPicPr>
          <p:nvPr/>
        </p:nvPicPr>
        <p:blipFill>
          <a:blip r:embed="rId3"/>
          <a:stretch>
            <a:fillRect/>
          </a:stretch>
        </p:blipFill>
        <p:spPr>
          <a:xfrm>
            <a:off x="6793189" y="1196752"/>
            <a:ext cx="1967111" cy="1392449"/>
          </a:xfrm>
          <a:prstGeom prst="rect">
            <a:avLst/>
          </a:prstGeom>
          <a:effectLst>
            <a:softEdge rad="127000"/>
          </a:effectLst>
        </p:spPr>
      </p:pic>
      <p:sp>
        <p:nvSpPr>
          <p:cNvPr id="6" name="TextovéPole 5">
            <a:extLst>
              <a:ext uri="{FF2B5EF4-FFF2-40B4-BE49-F238E27FC236}">
                <a16:creationId xmlns:a16="http://schemas.microsoft.com/office/drawing/2014/main" id="{77D4A026-B18E-28BD-0A20-2EA9FC25B23B}"/>
              </a:ext>
            </a:extLst>
          </p:cNvPr>
          <p:cNvSpPr txBox="true"/>
          <p:nvPr/>
        </p:nvSpPr>
        <p:spPr>
          <a:xfrm>
            <a:off x="413360" y="2573471"/>
            <a:ext cx="8112756" cy="4139595"/>
          </a:xfrm>
          <a:prstGeom prst="rect">
            <a:avLst/>
          </a:prstGeom>
          <a:noFill/>
        </p:spPr>
        <p:txBody>
          <a:bodyPr wrap="square" rtlCol="false">
            <a:spAutoFit/>
          </a:bodyPr>
          <a:lstStyle/>
          <a:p>
            <a:pPr marL="432000" indent="-432000" algn="just">
              <a:spcAft>
                <a:spcPts val="600"/>
              </a:spcAft>
              <a:buClr>
                <a:schemeClr val="accent2"/>
              </a:buClr>
              <a:buFont typeface="Wingdings" panose="05000000000000000000" pitchFamily="2" charset="2"/>
              <a:buChar char="l"/>
            </a:pPr>
            <a:r>
              <a:rPr lang="cs-CZ" sz="1600" dirty="false"/>
              <a:t>doporučeno je stanovovat cíle v souladu s metodikou SMART (konkrétní, měřitelné, dosažitelné, odpovídající, termínované),</a:t>
            </a:r>
          </a:p>
          <a:p>
            <a:pPr marL="432000" indent="-432000" algn="just">
              <a:spcAft>
                <a:spcPts val="600"/>
              </a:spcAft>
              <a:buClr>
                <a:schemeClr val="accent2"/>
              </a:buClr>
              <a:buFont typeface="Wingdings" panose="05000000000000000000" pitchFamily="2" charset="2"/>
              <a:buChar char="l"/>
            </a:pPr>
            <a:r>
              <a:rPr lang="cs-CZ" sz="1600" dirty="false"/>
              <a:t>v případě stanovení většího počtu dílčích cílů je důležitá jejich vzájemná provázanost,</a:t>
            </a:r>
          </a:p>
          <a:p>
            <a:pPr marL="432000" indent="-432000" algn="just">
              <a:buClr>
                <a:schemeClr val="accent2"/>
              </a:buClr>
              <a:buFont typeface="Wingdings" panose="05000000000000000000" pitchFamily="2" charset="2"/>
              <a:buChar char="l"/>
            </a:pPr>
            <a:r>
              <a:rPr lang="cs-CZ" sz="1600" dirty="false"/>
              <a:t>důraz je kladen na vnitřní konzistentnost projektu (intervenční logika projektu) – klíčové aktivity musí vést k naplnění cíle projektu, a tím k řešení vymezeného problému a zlepšení situace CS.</a:t>
            </a:r>
          </a:p>
          <a:p>
            <a:pPr marL="432000" indent="-432000" algn="just">
              <a:buClr>
                <a:schemeClr val="accent2"/>
              </a:buClr>
              <a:buFont typeface="Wingdings" panose="05000000000000000000" pitchFamily="2" charset="2"/>
              <a:buChar char="l"/>
            </a:pPr>
            <a:endParaRPr lang="cs-CZ" sz="1100" dirty="false"/>
          </a:p>
          <a:p>
            <a:pPr algn="just">
              <a:buClr>
                <a:schemeClr val="accent2"/>
              </a:buClr>
            </a:pPr>
            <a:r>
              <a:rPr lang="cs-CZ" b="true" dirty="false"/>
              <a:t>Časté chyby:</a:t>
            </a:r>
          </a:p>
          <a:p>
            <a:pPr marL="742950" lvl="1" indent="-285750" algn="just">
              <a:buClr>
                <a:schemeClr val="accent2"/>
              </a:buClr>
              <a:buFont typeface="Courier New" panose="02070309020205020404" pitchFamily="49" charset="0"/>
              <a:buChar char="o"/>
            </a:pPr>
            <a:r>
              <a:rPr lang="cs-CZ" sz="1600" dirty="false"/>
              <a:t>cíle nejsou SMART,</a:t>
            </a:r>
          </a:p>
          <a:p>
            <a:pPr marL="742950" lvl="1" indent="-285750" algn="just">
              <a:buClr>
                <a:schemeClr val="accent2"/>
              </a:buClr>
              <a:buFont typeface="Courier New" panose="02070309020205020404" pitchFamily="49" charset="0"/>
              <a:buChar char="o"/>
            </a:pPr>
            <a:r>
              <a:rPr lang="cs-CZ" sz="1600" dirty="false"/>
              <a:t>místo cílů jsou uvedeny aktivity, nebo výstupy aktivity,</a:t>
            </a:r>
          </a:p>
          <a:p>
            <a:pPr marL="742950" lvl="1" indent="-285750" algn="just">
              <a:buClr>
                <a:schemeClr val="accent2"/>
              </a:buClr>
              <a:buFont typeface="Courier New" panose="02070309020205020404" pitchFamily="49" charset="0"/>
              <a:buChar char="o"/>
            </a:pPr>
            <a:r>
              <a:rPr lang="cs-CZ" sz="1600" dirty="false"/>
              <a:t>nefunkční intervenční logika projektu – cíl projektu a zvolené KA nevedou k řešení problému,</a:t>
            </a:r>
          </a:p>
          <a:p>
            <a:pPr marL="742950" lvl="1" indent="-285750" algn="just">
              <a:buClr>
                <a:schemeClr val="accent2"/>
              </a:buClr>
              <a:buFont typeface="Courier New" panose="02070309020205020404" pitchFamily="49" charset="0"/>
              <a:buChar char="o"/>
            </a:pPr>
            <a:r>
              <a:rPr lang="cs-CZ" sz="1600" dirty="false"/>
              <a:t>často doloženy velmi obsáhlé nepovinné přílohy, které někdy svými údaji informace z žádosti nepodporují, naopak jsou s nimi v rozporu. </a:t>
            </a:r>
          </a:p>
          <a:p>
            <a:pPr marL="742950" lvl="1" indent="-285750" algn="just">
              <a:buClr>
                <a:schemeClr val="accent2"/>
              </a:buClr>
              <a:buFont typeface="Courier New" panose="02070309020205020404" pitchFamily="49" charset="0"/>
              <a:buChar char="o"/>
            </a:pPr>
            <a:endParaRPr lang="cs-CZ" sz="1600" dirty="false">
              <a:solidFill>
                <a:srgbClr val="FF0000"/>
              </a:solidFill>
            </a:endParaRPr>
          </a:p>
        </p:txBody>
      </p:sp>
      <p:sp>
        <p:nvSpPr>
          <p:cNvPr id="4" name="Zástupný symbol pro číslo snímku 3">
            <a:extLst>
              <a:ext uri="{FF2B5EF4-FFF2-40B4-BE49-F238E27FC236}">
                <a16:creationId xmlns:a16="http://schemas.microsoft.com/office/drawing/2014/main" id="{615CDA2D-EF1A-C4DD-0AC8-1DC7305A9672}"/>
              </a:ext>
            </a:extLst>
          </p:cNvPr>
          <p:cNvSpPr>
            <a:spLocks noGrp="true"/>
          </p:cNvSpPr>
          <p:nvPr>
            <p:ph type="sldNum" sz="quarter" idx="12"/>
          </p:nvPr>
        </p:nvSpPr>
        <p:spPr/>
        <p:txBody>
          <a:bodyPr/>
          <a:lstStyle/>
          <a:p>
            <a:fld id="{479BF083-4774-43B1-9AB0-5CC1AC5DD8EE}" type="slidenum">
              <a:rPr lang="cs-CZ" smtClean="false"/>
              <a:pPr/>
              <a:t>26</a:t>
            </a:fld>
            <a:endParaRPr lang="cs-CZ" dirty="false"/>
          </a:p>
        </p:txBody>
      </p:sp>
    </p:spTree>
    <p:extLst>
      <p:ext uri="{BB962C8B-B14F-4D97-AF65-F5344CB8AC3E}">
        <p14:creationId xmlns:p14="http://schemas.microsoft.com/office/powerpoint/2010/main" val="7862406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1C2CACA-2B96-F79D-B902-590B90F861DE}"/>
              </a:ext>
            </a:extLst>
          </p:cNvPr>
          <p:cNvSpPr>
            <a:spLocks noGrp="true"/>
          </p:cNvSpPr>
          <p:nvPr>
            <p:ph type="title"/>
          </p:nvPr>
        </p:nvSpPr>
        <p:spPr/>
        <p:txBody>
          <a:bodyPr/>
          <a:lstStyle/>
          <a:p>
            <a:r>
              <a:rPr lang="cs-CZ" dirty="false"/>
              <a:t>3. Způsob ověření dosažení cíle projektu</a:t>
            </a:r>
          </a:p>
        </p:txBody>
      </p:sp>
      <p:sp>
        <p:nvSpPr>
          <p:cNvPr id="3" name="Zástupný obsah 2">
            <a:extLst>
              <a:ext uri="{FF2B5EF4-FFF2-40B4-BE49-F238E27FC236}">
                <a16:creationId xmlns:a16="http://schemas.microsoft.com/office/drawing/2014/main" id="{4B125160-E3AD-0EB0-018A-751CB46FC40F}"/>
              </a:ext>
            </a:extLst>
          </p:cNvPr>
          <p:cNvSpPr>
            <a:spLocks noGrp="true"/>
          </p:cNvSpPr>
          <p:nvPr>
            <p:ph idx="1"/>
          </p:nvPr>
        </p:nvSpPr>
        <p:spPr>
          <a:xfrm>
            <a:off x="540000" y="1844824"/>
            <a:ext cx="8064000" cy="4275176"/>
          </a:xfrm>
        </p:spPr>
        <p:txBody>
          <a:bodyPr/>
          <a:lstStyle/>
          <a:p>
            <a:pPr algn="just">
              <a:lnSpc>
                <a:spcPct val="100000"/>
              </a:lnSpc>
            </a:pPr>
            <a:r>
              <a:rPr lang="cs-CZ" sz="2000" dirty="false"/>
              <a:t>V žádosti stanovit vhodný způsob doložení dosažení cíle projektu - kritéria, na základě nichž bude posuzováno dosažení popsané změny a cíle projektu</a:t>
            </a:r>
          </a:p>
          <a:p>
            <a:pPr algn="just">
              <a:lnSpc>
                <a:spcPct val="100000"/>
              </a:lnSpc>
            </a:pPr>
            <a:endParaRPr lang="cs-CZ" sz="2000" dirty="false"/>
          </a:p>
          <a:p>
            <a:pPr marL="0" indent="0" algn="just">
              <a:buNone/>
            </a:pPr>
            <a:r>
              <a:rPr lang="cs-CZ" sz="2200" b="true" dirty="false"/>
              <a:t>Časté chyby:</a:t>
            </a:r>
          </a:p>
          <a:p>
            <a:pPr lvl="1" algn="just"/>
            <a:r>
              <a:rPr lang="cs-CZ" dirty="false"/>
              <a:t>není zřejmé, jakým způsobem bude možné posoudit rozdíl mezi stavem před zahájením a po ukončení realizace projektu, zda budou k dispozici data umožňující toto porovnání.</a:t>
            </a:r>
            <a:endParaRPr lang="cs-CZ" dirty="false">
              <a:solidFill>
                <a:srgbClr val="FF0000"/>
              </a:solidFill>
            </a:endParaRPr>
          </a:p>
          <a:p>
            <a:endParaRPr lang="cs-CZ" dirty="false"/>
          </a:p>
        </p:txBody>
      </p:sp>
      <p:sp>
        <p:nvSpPr>
          <p:cNvPr id="4" name="Zástupný symbol pro číslo snímku 3">
            <a:extLst>
              <a:ext uri="{FF2B5EF4-FFF2-40B4-BE49-F238E27FC236}">
                <a16:creationId xmlns:a16="http://schemas.microsoft.com/office/drawing/2014/main" id="{3F05726E-8D6D-E685-AAAE-245659F77A48}"/>
              </a:ext>
            </a:extLst>
          </p:cNvPr>
          <p:cNvSpPr>
            <a:spLocks noGrp="true"/>
          </p:cNvSpPr>
          <p:nvPr>
            <p:ph type="sldNum" sz="quarter" idx="12"/>
          </p:nvPr>
        </p:nvSpPr>
        <p:spPr/>
        <p:txBody>
          <a:bodyPr/>
          <a:lstStyle/>
          <a:p>
            <a:fld id="{479BF083-4774-43B1-9AB0-5CC1AC5DD8EE}" type="slidenum">
              <a:rPr lang="cs-CZ" smtClean="false"/>
              <a:pPr/>
              <a:t>27</a:t>
            </a:fld>
            <a:endParaRPr lang="cs-CZ" dirty="false"/>
          </a:p>
        </p:txBody>
      </p:sp>
    </p:spTree>
    <p:extLst>
      <p:ext uri="{BB962C8B-B14F-4D97-AF65-F5344CB8AC3E}">
        <p14:creationId xmlns:p14="http://schemas.microsoft.com/office/powerpoint/2010/main" val="17640698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14F97B-BED0-96FD-D13C-093A1EC8F1A6}"/>
              </a:ext>
            </a:extLst>
          </p:cNvPr>
          <p:cNvSpPr>
            <a:spLocks noGrp="true"/>
          </p:cNvSpPr>
          <p:nvPr>
            <p:ph type="title"/>
          </p:nvPr>
        </p:nvSpPr>
        <p:spPr>
          <a:xfrm>
            <a:off x="251520" y="0"/>
            <a:ext cx="8640960" cy="1080000"/>
          </a:xfrm>
        </p:spPr>
        <p:txBody>
          <a:bodyPr/>
          <a:lstStyle/>
          <a:p>
            <a:r>
              <a:rPr lang="cs-CZ" dirty="false"/>
              <a:t>4. EFEKTIVITA PROJEKTU, ROZPOČET  </a:t>
            </a:r>
            <a:r>
              <a:rPr lang="cs-CZ" sz="2000" dirty="false"/>
              <a:t>(1/4)</a:t>
            </a:r>
            <a:endParaRPr lang="cs-CZ" dirty="false"/>
          </a:p>
        </p:txBody>
      </p:sp>
      <p:sp>
        <p:nvSpPr>
          <p:cNvPr id="8" name="Zástupný obsah 7">
            <a:extLst>
              <a:ext uri="{FF2B5EF4-FFF2-40B4-BE49-F238E27FC236}">
                <a16:creationId xmlns:a16="http://schemas.microsoft.com/office/drawing/2014/main" id="{48EE6AB2-A445-93FA-A5FB-6B2C44F20CBC}"/>
              </a:ext>
            </a:extLst>
          </p:cNvPr>
          <p:cNvSpPr>
            <a:spLocks noGrp="true"/>
          </p:cNvSpPr>
          <p:nvPr>
            <p:ph idx="1"/>
          </p:nvPr>
        </p:nvSpPr>
        <p:spPr>
          <a:xfrm>
            <a:off x="359022" y="1340768"/>
            <a:ext cx="6229202" cy="1584176"/>
          </a:xfrm>
        </p:spPr>
        <p:txBody>
          <a:bodyPr/>
          <a:lstStyle/>
          <a:p>
            <a:pPr algn="just">
              <a:lnSpc>
                <a:spcPct val="100000"/>
              </a:lnSpc>
              <a:spcAft>
                <a:spcPts val="300"/>
              </a:spcAft>
            </a:pPr>
            <a:r>
              <a:rPr lang="cs-CZ" sz="1800" b="true" dirty="false"/>
              <a:t>Ve výzvě 03_25_105 budou veškeré náklady mimo osobních nákladů financované ze 40% paušální sazby,</a:t>
            </a:r>
          </a:p>
          <a:p>
            <a:pPr algn="just">
              <a:lnSpc>
                <a:spcPct val="100000"/>
              </a:lnSpc>
              <a:spcAft>
                <a:spcPts val="300"/>
              </a:spcAft>
            </a:pPr>
            <a:r>
              <a:rPr lang="cs-CZ" sz="1800" dirty="false"/>
              <a:t>celková výše rozpočtu se musí pohybovat v rozmezí 1.000.000 Kč – 10.000.000 Kč,</a:t>
            </a:r>
          </a:p>
        </p:txBody>
      </p:sp>
      <p:pic>
        <p:nvPicPr>
          <p:cNvPr id="9" name="Obrázek 8">
            <a:extLst>
              <a:ext uri="{FF2B5EF4-FFF2-40B4-BE49-F238E27FC236}">
                <a16:creationId xmlns:a16="http://schemas.microsoft.com/office/drawing/2014/main" id="{8944F7EF-3627-BB59-0F84-4A69CF5405C5}"/>
              </a:ext>
            </a:extLst>
          </p:cNvPr>
          <p:cNvPicPr>
            <a:picLocks noChangeAspect="true"/>
          </p:cNvPicPr>
          <p:nvPr/>
        </p:nvPicPr>
        <p:blipFill rotWithShape="true">
          <a:blip r:embed="rId3"/>
          <a:srcRect l="36661" t="19496" r="34488" b="39887"/>
          <a:stretch/>
        </p:blipFill>
        <p:spPr>
          <a:xfrm>
            <a:off x="6767736" y="1196752"/>
            <a:ext cx="2376264" cy="1800200"/>
          </a:xfrm>
          <a:prstGeom prst="rect">
            <a:avLst/>
          </a:prstGeom>
          <a:effectLst>
            <a:softEdge rad="127000"/>
          </a:effectLst>
        </p:spPr>
      </p:pic>
      <p:sp>
        <p:nvSpPr>
          <p:cNvPr id="10" name="TextovéPole 9">
            <a:extLst>
              <a:ext uri="{FF2B5EF4-FFF2-40B4-BE49-F238E27FC236}">
                <a16:creationId xmlns:a16="http://schemas.microsoft.com/office/drawing/2014/main" id="{6320847F-3A3C-E504-1ACA-3E907657A9F5}"/>
              </a:ext>
            </a:extLst>
          </p:cNvPr>
          <p:cNvSpPr txBox="true"/>
          <p:nvPr/>
        </p:nvSpPr>
        <p:spPr>
          <a:xfrm>
            <a:off x="251520" y="2891108"/>
            <a:ext cx="8244406" cy="4293483"/>
          </a:xfrm>
          <a:prstGeom prst="rect">
            <a:avLst/>
          </a:prstGeom>
          <a:noFill/>
        </p:spPr>
        <p:txBody>
          <a:bodyPr wrap="square" rtlCol="false">
            <a:spAutoFit/>
          </a:bodyPr>
          <a:lstStyle/>
          <a:p>
            <a:pPr marL="432000" indent="-432000" algn="just">
              <a:spcAft>
                <a:spcPts val="600"/>
              </a:spcAft>
              <a:buClr>
                <a:schemeClr val="accent2"/>
              </a:buClr>
              <a:buFont typeface="Wingdings" panose="05000000000000000000" pitchFamily="2" charset="2"/>
              <a:buChar char="l"/>
            </a:pPr>
            <a:r>
              <a:rPr lang="cs-CZ" dirty="false"/>
              <a:t>rozpočet je potřeba sestavit tak, aby byl přiměřený vůči plánovaným aktivitám, velikosti a zapojení CS, výstupům a délce realizace projektu – efektivní a hospodárný,</a:t>
            </a:r>
          </a:p>
          <a:p>
            <a:pPr marL="432000" indent="-432000" algn="just">
              <a:lnSpc>
                <a:spcPct val="100000"/>
              </a:lnSpc>
              <a:spcAft>
                <a:spcPts val="600"/>
              </a:spcAft>
              <a:buClr>
                <a:schemeClr val="accent2"/>
              </a:buClr>
              <a:buFont typeface="Wingdings" panose="05000000000000000000" pitchFamily="2" charset="2"/>
              <a:buChar char="l"/>
            </a:pPr>
            <a:r>
              <a:rPr lang="cs-CZ" dirty="false"/>
              <a:t>do osobních nákladů </a:t>
            </a:r>
            <a:r>
              <a:rPr lang="cs-CZ" b="true" dirty="false"/>
              <a:t>lze zahrnout pouze pozice vydefinované v příloze výzvy č. 1 Pomůcka pro stanovení osobních nákladů</a:t>
            </a:r>
            <a:r>
              <a:rPr lang="cs-CZ" dirty="false"/>
              <a:t>,</a:t>
            </a:r>
          </a:p>
          <a:p>
            <a:pPr marL="432000" indent="-432000" algn="just">
              <a:lnSpc>
                <a:spcPct val="100000"/>
              </a:lnSpc>
              <a:spcAft>
                <a:spcPts val="600"/>
              </a:spcAft>
              <a:buClr>
                <a:schemeClr val="accent2"/>
              </a:buClr>
              <a:buFont typeface="Wingdings" panose="05000000000000000000" pitchFamily="2" charset="2"/>
              <a:buChar char="l"/>
            </a:pPr>
            <a:r>
              <a:rPr lang="cs-CZ" dirty="false"/>
              <a:t>všechny rozpočtové položky musí být navázané na konkrétní aktivity a dostatečně zdůvodněné - velikost úvazku/počet hodin, popis pracovní náplně, jednotkové ceny (</a:t>
            </a:r>
            <a:r>
              <a:rPr lang="cs-CZ" sz="1600" dirty="false"/>
              <a:t>viz. Tabulka obvyklých cen a mezd dostupná na </a:t>
            </a:r>
            <a:r>
              <a:rPr lang="it-IT" sz="1600" dirty="false">
                <a:hlinkClick r:id="rId4"/>
              </a:rPr>
              <a:t>Pravidla pro žadatele a příjemce - www.esfcr.cz</a:t>
            </a:r>
            <a:r>
              <a:rPr lang="cs-CZ" sz="1600" i="true" dirty="false"/>
              <a:t>),</a:t>
            </a:r>
          </a:p>
          <a:p>
            <a:pPr marL="432000" indent="-432000" algn="just">
              <a:lnSpc>
                <a:spcPct val="100000"/>
              </a:lnSpc>
              <a:spcAft>
                <a:spcPts val="600"/>
              </a:spcAft>
              <a:buClr>
                <a:schemeClr val="accent2"/>
              </a:buClr>
              <a:buFont typeface="Wingdings" panose="05000000000000000000" pitchFamily="2" charset="2"/>
              <a:buChar char="l"/>
            </a:pPr>
            <a:r>
              <a:rPr lang="cs-CZ" dirty="false"/>
              <a:t>do přehledu nákladů k jednotlivým klíčovým aktivitám </a:t>
            </a:r>
            <a:r>
              <a:rPr lang="cs-CZ" b="true" dirty="false"/>
              <a:t>doporučujeme ve stručnosti popsat i náklady, které se k aktivitě váží a budou hrazeny z paušálu.</a:t>
            </a:r>
          </a:p>
          <a:p>
            <a:pPr marL="432000" indent="-432000">
              <a:spcAft>
                <a:spcPts val="600"/>
              </a:spcAft>
              <a:buClr>
                <a:schemeClr val="accent2"/>
              </a:buClr>
              <a:buFont typeface="Wingdings" panose="05000000000000000000" pitchFamily="2" charset="2"/>
              <a:buChar char="l"/>
            </a:pPr>
            <a:endParaRPr lang="cs-CZ" sz="1600" i="true" dirty="false"/>
          </a:p>
          <a:p>
            <a:pPr marL="285750" indent="-285750">
              <a:buFont typeface="Arial" panose="020B0604020202020204" pitchFamily="34" charset="0"/>
              <a:buChar char="•"/>
            </a:pPr>
            <a:endParaRPr lang="cs-CZ" i="true" dirty="false"/>
          </a:p>
        </p:txBody>
      </p:sp>
      <p:sp>
        <p:nvSpPr>
          <p:cNvPr id="3" name="Zástupný symbol pro číslo snímku 2">
            <a:extLst>
              <a:ext uri="{FF2B5EF4-FFF2-40B4-BE49-F238E27FC236}">
                <a16:creationId xmlns:a16="http://schemas.microsoft.com/office/drawing/2014/main" id="{D920448C-7641-325C-6E84-49422C633651}"/>
              </a:ext>
            </a:extLst>
          </p:cNvPr>
          <p:cNvSpPr>
            <a:spLocks noGrp="true"/>
          </p:cNvSpPr>
          <p:nvPr>
            <p:ph type="sldNum" sz="quarter" idx="12"/>
          </p:nvPr>
        </p:nvSpPr>
        <p:spPr/>
        <p:txBody>
          <a:bodyPr/>
          <a:lstStyle/>
          <a:p>
            <a:fld id="{479BF083-4774-43B1-9AB0-5CC1AC5DD8EE}" type="slidenum">
              <a:rPr lang="cs-CZ" smtClean="false"/>
              <a:pPr/>
              <a:t>28</a:t>
            </a:fld>
            <a:endParaRPr lang="cs-CZ" dirty="false"/>
          </a:p>
        </p:txBody>
      </p:sp>
    </p:spTree>
    <p:extLst>
      <p:ext uri="{BB962C8B-B14F-4D97-AF65-F5344CB8AC3E}">
        <p14:creationId xmlns:p14="http://schemas.microsoft.com/office/powerpoint/2010/main" val="4701444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xmlns:v="urn:schemas-microsoft-com:vml">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a:xfrm>
            <a:off x="359024" y="0"/>
            <a:ext cx="8784976" cy="1080000"/>
          </a:xfrm>
        </p:spPr>
        <p:txBody>
          <a:bodyPr/>
          <a:lstStyle/>
          <a:p>
            <a:r>
              <a:rPr lang="cs-CZ" sz="2800" dirty="false"/>
              <a:t>4. EFEKTIVITA PROJEKTU, ROZPOČET          </a:t>
            </a:r>
            <a:r>
              <a:rPr lang="cs-CZ" sz="2000" dirty="false"/>
              <a:t>(2/4)</a:t>
            </a:r>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179512" y="1268760"/>
            <a:ext cx="8856984" cy="5615668"/>
          </a:xfrm>
        </p:spPr>
        <p:txBody>
          <a:bodyPr/>
          <a:lstStyle/>
          <a:p>
            <a:pPr marL="0" indent="0" algn="just">
              <a:lnSpc>
                <a:spcPct val="100000"/>
              </a:lnSpc>
              <a:spcBef>
                <a:spcPts val="0"/>
              </a:spcBef>
              <a:spcAft>
                <a:spcPts val="1200"/>
              </a:spcAft>
              <a:buNone/>
            </a:pPr>
            <a:r>
              <a:rPr lang="cs-CZ" b="true" i="false" u="none" strike="noStrike" baseline="0" dirty="false">
                <a:solidFill>
                  <a:schemeClr val="accent1"/>
                </a:solidFill>
                <a:latin typeface="+mj-lt"/>
              </a:rPr>
              <a:t>Struktura rozpočtu</a:t>
            </a:r>
          </a:p>
          <a:p>
            <a:pPr algn="just">
              <a:lnSpc>
                <a:spcPct val="100000"/>
              </a:lnSpc>
              <a:spcBef>
                <a:spcPts val="0"/>
              </a:spcBef>
              <a:spcAft>
                <a:spcPts val="1200"/>
              </a:spcAft>
            </a:pPr>
            <a:endParaRPr lang="cs-CZ" sz="1800" b="false" i="false" u="none" strike="noStrike" baseline="0" dirty="false">
              <a:solidFill>
                <a:srgbClr val="002060"/>
              </a:solidFill>
              <a:latin typeface="+mj-lt"/>
            </a:endParaRPr>
          </a:p>
          <a:p>
            <a:pPr algn="just">
              <a:lnSpc>
                <a:spcPct val="100000"/>
              </a:lnSpc>
              <a:spcBef>
                <a:spcPts val="0"/>
              </a:spcBef>
              <a:spcAft>
                <a:spcPts val="1200"/>
              </a:spcAft>
            </a:pPr>
            <a:endParaRPr lang="cs-CZ" sz="1650" b="false" i="true" u="none" strike="noStrike" baseline="0" dirty="false">
              <a:solidFill>
                <a:srgbClr val="002060"/>
              </a:solidFill>
              <a:latin typeface="+mj-lt"/>
            </a:endParaRPr>
          </a:p>
        </p:txBody>
      </p:sp>
      <p:sp>
        <p:nvSpPr>
          <p:cNvPr id="4" name="Zástupný symbol pro číslo snímku 3">
            <a:extLst>
              <a:ext uri="{FF2B5EF4-FFF2-40B4-BE49-F238E27FC236}">
                <a16:creationId xmlns:a16="http://schemas.microsoft.com/office/drawing/2014/main" id="{320CDE99-03C7-4DB6-ABC7-27689B9BEAA6}"/>
              </a:ext>
            </a:extLst>
          </p:cNvPr>
          <p:cNvSpPr>
            <a:spLocks noGrp="true"/>
          </p:cNvSpPr>
          <p:nvPr>
            <p:ph type="sldNum" sz="quarter" idx="12"/>
          </p:nvPr>
        </p:nvSpPr>
        <p:spPr/>
        <p:txBody>
          <a:bodyPr/>
          <a:lstStyle/>
          <a:p>
            <a:fld id="{479BF083-4774-43B1-9AB0-5CC1AC5DD8EE}" type="slidenum">
              <a:rPr lang="cs-CZ" smtClean="false"/>
              <a:pPr/>
              <a:t>29</a:t>
            </a:fld>
            <a:endParaRPr lang="cs-CZ" dirty="false"/>
          </a:p>
        </p:txBody>
      </p:sp>
      <p:graphicFrame>
        <p:nvGraphicFramePr>
          <p:cNvPr id="5" name="Objekt 4">
            <a:extLst>
              <a:ext uri="{FF2B5EF4-FFF2-40B4-BE49-F238E27FC236}">
                <a16:creationId xmlns:a16="http://schemas.microsoft.com/office/drawing/2014/main" id="{E3536023-FFF9-4435-8F02-E971C72FDF25}"/>
              </a:ext>
            </a:extLst>
          </p:cNvPr>
          <p:cNvGraphicFramePr>
            <a:graphicFrameLocks noChangeAspect="true"/>
          </p:cNvGraphicFramePr>
          <p:nvPr>
            <p:extLst>
              <p:ext uri="{D42A27DB-BD31-4B8C-83A1-F6EECF244321}">
                <p14:modId xmlns:p14="http://schemas.microsoft.com/office/powerpoint/2010/main" val="1939969278"/>
              </p:ext>
            </p:extLst>
          </p:nvPr>
        </p:nvGraphicFramePr>
        <p:xfrm>
          <a:off x="107504" y="2461180"/>
          <a:ext cx="8871946" cy="3960440"/>
        </p:xfrm>
        <a:graphic>
          <a:graphicData uri="http://schemas.openxmlformats.org/presentationml/2006/ole">
            <mc:AlternateContent>
              <mc:Choice Requires="v">
                <p:oleObj progId="Excel.Sheet.12" name="Worksheet" r:id="rId2" imgW="7033482" imgH="3139616">
                  <p:embed/>
                </p:oleObj>
              </mc:Choice>
              <mc:Fallback>
                <p:oleObj progId="Excel.Sheet.12" name="Worksheet" r:id="rId2" imgW="7033482" imgH="3139616">
                  <p:embed/>
                  <p:pic>
                    <p:nvPicPr>
                      <p:cNvPr id="5" name="Objekt 4">
                        <a:extLst>
                          <a:ext uri="{FF2B5EF4-FFF2-40B4-BE49-F238E27FC236}">
                            <a16:creationId xmlns:a16="http://schemas.microsoft.com/office/drawing/2014/main" id="{E3536023-FFF9-4435-8F02-E971C72FDF25}"/>
                          </a:ext>
                        </a:extLst>
                      </p:cNvPr>
                      <p:cNvPicPr/>
                      <p:nvPr/>
                    </p:nvPicPr>
                    <p:blipFill>
                      <a:blip r:embed="rId3"/>
                      <a:stretch>
                        <a:fillRect/>
                      </a:stretch>
                    </p:blipFill>
                    <p:spPr>
                      <a:xfrm>
                        <a:off x="107504" y="2461180"/>
                        <a:ext cx="8871946" cy="3960440"/>
                      </a:xfrm>
                      <a:prstGeom prst="rect">
                        <a:avLst/>
                      </a:prstGeom>
                    </p:spPr>
                  </p:pic>
                </p:oleObj>
              </mc:Fallback>
            </mc:AlternateContent>
          </a:graphicData>
        </a:graphic>
      </p:graphicFrame>
      <p:cxnSp>
        <p:nvCxnSpPr>
          <p:cNvPr id="7" name="Přímá spojnice 6">
            <a:extLst>
              <a:ext uri="{FF2B5EF4-FFF2-40B4-BE49-F238E27FC236}">
                <a16:creationId xmlns:a16="http://schemas.microsoft.com/office/drawing/2014/main" id="{334230A2-DBA0-FE5D-D204-CBB4170BE5A5}"/>
              </a:ext>
            </a:extLst>
          </p:cNvPr>
          <p:cNvCxnSpPr/>
          <p:nvPr/>
        </p:nvCxnSpPr>
        <p:spPr>
          <a:xfrm>
            <a:off x="179512" y="5805264"/>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Přímá spojnice 8">
            <a:extLst>
              <a:ext uri="{FF2B5EF4-FFF2-40B4-BE49-F238E27FC236}">
                <a16:creationId xmlns:a16="http://schemas.microsoft.com/office/drawing/2014/main" id="{E56A18F7-79A5-44D4-BB4A-953F98E9E7A6}"/>
              </a:ext>
            </a:extLst>
          </p:cNvPr>
          <p:cNvCxnSpPr>
            <a:cxnSpLocks/>
          </p:cNvCxnSpPr>
          <p:nvPr/>
        </p:nvCxnSpPr>
        <p:spPr>
          <a:xfrm flipV="true">
            <a:off x="359024" y="5661248"/>
            <a:ext cx="4861048" cy="432048"/>
          </a:xfrm>
          <a:prstGeom prst="line">
            <a:avLst/>
          </a:prstGeom>
          <a:ln/>
        </p:spPr>
        <p:style>
          <a:lnRef idx="2">
            <a:schemeClr val="accent6"/>
          </a:lnRef>
          <a:fillRef idx="0">
            <a:schemeClr val="accent6"/>
          </a:fillRef>
          <a:effectRef idx="1">
            <a:schemeClr val="accent6"/>
          </a:effectRef>
          <a:fontRef idx="minor">
            <a:schemeClr val="tx1"/>
          </a:fontRef>
        </p:style>
      </p:cxnSp>
      <p:cxnSp>
        <p:nvCxnSpPr>
          <p:cNvPr id="13" name="Přímá spojnice 12">
            <a:extLst>
              <a:ext uri="{FF2B5EF4-FFF2-40B4-BE49-F238E27FC236}">
                <a16:creationId xmlns:a16="http://schemas.microsoft.com/office/drawing/2014/main" id="{BAC0200B-8737-B60F-AA5D-34FDD03182B2}"/>
              </a:ext>
            </a:extLst>
          </p:cNvPr>
          <p:cNvCxnSpPr/>
          <p:nvPr/>
        </p:nvCxnSpPr>
        <p:spPr>
          <a:xfrm>
            <a:off x="359024" y="5661248"/>
            <a:ext cx="4861048" cy="360040"/>
          </a:xfrm>
          <a:prstGeom prst="line">
            <a:avLst/>
          </a:prstGeom>
        </p:spPr>
        <p:style>
          <a:lnRef idx="2">
            <a:schemeClr val="accent6"/>
          </a:lnRef>
          <a:fillRef idx="0">
            <a:schemeClr val="accent6"/>
          </a:fillRef>
          <a:effectRef idx="1">
            <a:schemeClr val="accent6"/>
          </a:effectRef>
          <a:fontRef idx="minor">
            <a:schemeClr val="tx1"/>
          </a:fontRef>
        </p:style>
      </p:cxnSp>
    </p:spTree>
    <p:extLst>
      <p:ext uri="{BB962C8B-B14F-4D97-AF65-F5344CB8AC3E}">
        <p14:creationId xmlns:p14="http://schemas.microsoft.com/office/powerpoint/2010/main" val="1124640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cs-CZ" dirty="false"/>
              <a:t>Identifikace výzvy</a:t>
            </a:r>
          </a:p>
        </p:txBody>
      </p:sp>
      <p:graphicFrame>
        <p:nvGraphicFramePr>
          <p:cNvPr id="7" name="Zástupný symbol pro obsah 6"/>
          <p:cNvGraphicFramePr>
            <a:graphicFrameLocks noGrp="true"/>
          </p:cNvGraphicFramePr>
          <p:nvPr>
            <p:ph idx="1"/>
            <p:extLst>
              <p:ext uri="{D42A27DB-BD31-4B8C-83A1-F6EECF244321}">
                <p14:modId xmlns:p14="http://schemas.microsoft.com/office/powerpoint/2010/main" val="3035729725"/>
              </p:ext>
            </p:extLst>
          </p:nvPr>
        </p:nvGraphicFramePr>
        <p:xfrm>
          <a:off x="251520" y="1268760"/>
          <a:ext cx="8640960" cy="5901586"/>
        </p:xfrm>
        <a:graphic>
          <a:graphicData uri="http://schemas.openxmlformats.org/drawingml/2006/table">
            <a:tbl>
              <a:tblPr firstRow="true" firstCol="true" bandRow="true">
                <a:tableStyleId>{5C22544A-7EE6-4342-B048-85BDC9FD1C3A}</a:tableStyleId>
              </a:tblPr>
              <a:tblGrid>
                <a:gridCol w="2260628">
                  <a:extLst>
                    <a:ext uri="{9D8B030D-6E8A-4147-A177-3AD203B41FA5}">
                      <a16:colId xmlns:a16="http://schemas.microsoft.com/office/drawing/2014/main" val="20000"/>
                    </a:ext>
                  </a:extLst>
                </a:gridCol>
                <a:gridCol w="6380332">
                  <a:extLst>
                    <a:ext uri="{9D8B030D-6E8A-4147-A177-3AD203B41FA5}">
                      <a16:colId xmlns:a16="http://schemas.microsoft.com/office/drawing/2014/main" val="20001"/>
                    </a:ext>
                  </a:extLst>
                </a:gridCol>
              </a:tblGrid>
              <a:tr h="576064">
                <a:tc>
                  <a:txBody>
                    <a:bodyPr/>
                    <a:lstStyle/>
                    <a:p>
                      <a:pPr marL="36195" marR="36195" algn="ctr">
                        <a:spcBef>
                          <a:spcPts val="300"/>
                        </a:spcBef>
                        <a:spcAft>
                          <a:spcPts val="300"/>
                        </a:spcAft>
                      </a:pPr>
                      <a:r>
                        <a:rPr lang="cs-CZ" sz="1600" dirty="false">
                          <a:effectLst/>
                          <a:latin typeface="+mn-lt"/>
                        </a:rPr>
                        <a:t>Priorita</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600" b="true" kern="1200" dirty="false">
                          <a:solidFill>
                            <a:schemeClr val="lt1"/>
                          </a:solidFill>
                          <a:effectLst/>
                          <a:latin typeface="+mn-lt"/>
                          <a:ea typeface="+mn-ea"/>
                          <a:cs typeface="+mn-cs"/>
                        </a:rPr>
                        <a:t>2 Sociální začleňování</a:t>
                      </a:r>
                      <a:endParaRPr lang="cs-CZ" sz="1600" dirty="false">
                        <a:solidFill>
                          <a:srgbClr val="080808"/>
                        </a:solidFill>
                        <a:effectLst/>
                        <a:latin typeface="+mn-lt"/>
                        <a:ea typeface="Arial"/>
                        <a:cs typeface="Times New Roman"/>
                      </a:endParaRPr>
                    </a:p>
                  </a:txBody>
                  <a:tcPr marL="0" marR="0" marT="0" marB="0" anchor="ctr"/>
                </a:tc>
                <a:extLst>
                  <a:ext uri="{0D108BD9-81ED-4DB2-BD59-A6C34878D82A}">
                    <a16:rowId xmlns:a16="http://schemas.microsoft.com/office/drawing/2014/main" val="10000"/>
                  </a:ext>
                </a:extLst>
              </a:tr>
              <a:tr h="946283">
                <a:tc>
                  <a:txBody>
                    <a:bodyPr/>
                    <a:lstStyle/>
                    <a:p>
                      <a:pPr marL="36195" marR="36195" algn="ctr">
                        <a:spcBef>
                          <a:spcPts val="300"/>
                        </a:spcBef>
                        <a:spcAft>
                          <a:spcPts val="300"/>
                        </a:spcAft>
                      </a:pPr>
                      <a:r>
                        <a:rPr lang="cs-CZ" sz="1600" dirty="false">
                          <a:effectLst/>
                          <a:latin typeface="+mn-lt"/>
                        </a:rPr>
                        <a:t>Specifický cíl</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algn="just">
                        <a:spcBef>
                          <a:spcPts val="300"/>
                        </a:spcBef>
                        <a:spcAft>
                          <a:spcPts val="300"/>
                        </a:spcAft>
                      </a:pPr>
                      <a:r>
                        <a:rPr lang="cs-CZ" sz="1800" kern="1200" dirty="false">
                          <a:solidFill>
                            <a:schemeClr val="dk1"/>
                          </a:solidFill>
                          <a:effectLst/>
                          <a:latin typeface="+mn-lt"/>
                          <a:ea typeface="+mn-ea"/>
                          <a:cs typeface="+mn-cs"/>
                        </a:rPr>
                        <a:t>2.2: k) Zvyšovat rovný a včasný přístup ke kvalitním, udržitelným a cenově dostupným službám, včetně služeb, které podporují přístup k bydlení a individuální péči, včetně zdravotní péče; modernizovat systémy sociální ochrany včetně prosazování přístupu k sociální ochraně se zvláštním důrazem na děti a znevýhodněné skupiny; zlepšovat přístupnost, i pro osoby se zdravotním postižením, účinnost a odolnost systémů zdravotní péče a služeb dlouhodobé péče</a:t>
                      </a:r>
                      <a:endParaRPr lang="cs-CZ" sz="1600" b="true" dirty="false">
                        <a:solidFill>
                          <a:srgbClr val="080808"/>
                        </a:solidFill>
                        <a:effectLst/>
                        <a:latin typeface="+mn-lt"/>
                        <a:ea typeface="Arial"/>
                        <a:cs typeface="Times New Roman"/>
                      </a:endParaRPr>
                    </a:p>
                  </a:txBody>
                  <a:tcPr anchor="ctr"/>
                </a:tc>
                <a:extLst>
                  <a:ext uri="{0D108BD9-81ED-4DB2-BD59-A6C34878D82A}">
                    <a16:rowId xmlns:a16="http://schemas.microsoft.com/office/drawing/2014/main" val="10001"/>
                  </a:ext>
                </a:extLst>
              </a:tr>
              <a:tr h="406112">
                <a:tc>
                  <a:txBody>
                    <a:bodyPr/>
                    <a:lstStyle/>
                    <a:p>
                      <a:pPr marL="36195" marR="36195" algn="ctr">
                        <a:spcBef>
                          <a:spcPts val="300"/>
                        </a:spcBef>
                        <a:spcAft>
                          <a:spcPts val="300"/>
                        </a:spcAft>
                      </a:pPr>
                      <a:r>
                        <a:rPr lang="cs-CZ" sz="1600" dirty="false">
                          <a:solidFill>
                            <a:srgbClr val="F8F8F8"/>
                          </a:solidFill>
                          <a:effectLst/>
                          <a:latin typeface="+mn-lt"/>
                        </a:rPr>
                        <a:t>Číslo výzvy</a:t>
                      </a:r>
                      <a:endParaRPr lang="cs-CZ" sz="1600" dirty="false">
                        <a:solidFill>
                          <a:srgbClr val="F8F8F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600" b="true" kern="1200" dirty="false">
                          <a:solidFill>
                            <a:schemeClr val="dk1"/>
                          </a:solidFill>
                          <a:effectLst/>
                          <a:latin typeface="+mn-lt"/>
                          <a:ea typeface="+mn-ea"/>
                          <a:cs typeface="+mn-cs"/>
                        </a:rPr>
                        <a:t>03_25_105</a:t>
                      </a:r>
                    </a:p>
                  </a:txBody>
                  <a:tcPr marL="68580" marR="68580" marT="0" marB="0" anchor="ctr"/>
                </a:tc>
                <a:extLst>
                  <a:ext uri="{0D108BD9-81ED-4DB2-BD59-A6C34878D82A}">
                    <a16:rowId xmlns:a16="http://schemas.microsoft.com/office/drawing/2014/main" val="10002"/>
                  </a:ext>
                </a:extLst>
              </a:tr>
              <a:tr h="432048">
                <a:tc>
                  <a:txBody>
                    <a:bodyPr/>
                    <a:lstStyle/>
                    <a:p>
                      <a:pPr marL="36195" marR="36195" algn="ctr">
                        <a:spcBef>
                          <a:spcPts val="300"/>
                        </a:spcBef>
                        <a:spcAft>
                          <a:spcPts val="300"/>
                        </a:spcAft>
                      </a:pPr>
                      <a:r>
                        <a:rPr lang="cs-CZ" sz="1600" b="true" dirty="false">
                          <a:effectLst/>
                          <a:latin typeface="+mn-lt"/>
                        </a:rPr>
                        <a:t>Název výzvy</a:t>
                      </a:r>
                      <a:endParaRPr lang="cs-CZ" sz="1600" b="true" dirty="false">
                        <a:solidFill>
                          <a:srgbClr val="08080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600" b="true" kern="1200" dirty="false">
                          <a:solidFill>
                            <a:schemeClr val="dk1"/>
                          </a:solidFill>
                          <a:effectLst/>
                          <a:latin typeface="+mn-lt"/>
                          <a:ea typeface="+mn-ea"/>
                          <a:cs typeface="+mn-cs"/>
                        </a:rPr>
                        <a:t>Podpora sdílené péče </a:t>
                      </a:r>
                    </a:p>
                  </a:txBody>
                  <a:tcPr marL="0" marR="0" marT="0" marB="0" anchor="ctr"/>
                </a:tc>
                <a:extLst>
                  <a:ext uri="{0D108BD9-81ED-4DB2-BD59-A6C34878D82A}">
                    <a16:rowId xmlns:a16="http://schemas.microsoft.com/office/drawing/2014/main" val="10003"/>
                  </a:ext>
                </a:extLst>
              </a:tr>
              <a:tr h="432048">
                <a:tc>
                  <a:txBody>
                    <a:bodyPr/>
                    <a:lstStyle/>
                    <a:p>
                      <a:pPr marL="36195" marR="36195" algn="ctr">
                        <a:spcBef>
                          <a:spcPts val="300"/>
                        </a:spcBef>
                        <a:spcAft>
                          <a:spcPts val="300"/>
                        </a:spcAft>
                      </a:pPr>
                      <a:r>
                        <a:rPr lang="cs-CZ" sz="1600" dirty="false">
                          <a:effectLst/>
                          <a:latin typeface="+mn-lt"/>
                        </a:rPr>
                        <a:t>Druh výzvy</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600" b="false" kern="1200" dirty="false">
                          <a:solidFill>
                            <a:schemeClr val="dk1"/>
                          </a:solidFill>
                          <a:effectLst/>
                          <a:latin typeface="+mn-lt"/>
                          <a:ea typeface="+mn-ea"/>
                          <a:cs typeface="+mn-cs"/>
                        </a:rPr>
                        <a:t>Kolová</a:t>
                      </a:r>
                      <a:endParaRPr lang="cs-CZ" sz="1600" b="false" dirty="false">
                        <a:solidFill>
                          <a:srgbClr val="080808"/>
                        </a:solidFill>
                        <a:effectLst/>
                        <a:latin typeface="+mn-lt"/>
                        <a:ea typeface="Arial"/>
                        <a:cs typeface="Times New Roman"/>
                      </a:endParaRPr>
                    </a:p>
                  </a:txBody>
                  <a:tcPr marL="0" marR="0" marT="0" marB="0" anchor="ctr"/>
                </a:tc>
                <a:extLst>
                  <a:ext uri="{0D108BD9-81ED-4DB2-BD59-A6C34878D82A}">
                    <a16:rowId xmlns:a16="http://schemas.microsoft.com/office/drawing/2014/main" val="10004"/>
                  </a:ext>
                </a:extLst>
              </a:tr>
              <a:tr h="271977">
                <a:tc>
                  <a:txBody>
                    <a:bodyPr/>
                    <a:lstStyle/>
                    <a:p>
                      <a:pPr marL="36195" marR="36195" algn="ctr">
                        <a:spcBef>
                          <a:spcPts val="300"/>
                        </a:spcBef>
                        <a:spcAft>
                          <a:spcPts val="300"/>
                        </a:spcAft>
                      </a:pPr>
                      <a:r>
                        <a:rPr lang="cs-CZ" sz="1600" dirty="false">
                          <a:effectLst/>
                          <a:latin typeface="+mn-lt"/>
                        </a:rPr>
                        <a:t>Určení z hlediska konkurence</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600" b="false" dirty="false">
                          <a:effectLst/>
                          <a:latin typeface="+mn-lt"/>
                        </a:rPr>
                        <a:t>Otevřená </a:t>
                      </a:r>
                      <a:endParaRPr lang="cs-CZ" sz="1600" b="false" dirty="false">
                        <a:solidFill>
                          <a:srgbClr val="080808"/>
                        </a:solidFill>
                        <a:effectLst/>
                        <a:latin typeface="+mn-lt"/>
                        <a:ea typeface="Arial"/>
                        <a:cs typeface="Times New Roman"/>
                      </a:endParaRPr>
                    </a:p>
                  </a:txBody>
                  <a:tcPr marL="0" marR="0" marT="0" marB="0" anchor="ctr"/>
                </a:tc>
                <a:extLst>
                  <a:ext uri="{0D108BD9-81ED-4DB2-BD59-A6C34878D82A}">
                    <a16:rowId xmlns:a16="http://schemas.microsoft.com/office/drawing/2014/main" val="10005"/>
                  </a:ext>
                </a:extLst>
              </a:tr>
              <a:tr h="448424">
                <a:tc>
                  <a:txBody>
                    <a:bodyPr/>
                    <a:lstStyle/>
                    <a:p>
                      <a:pPr marL="36195" marR="36195" algn="ctr">
                        <a:spcBef>
                          <a:spcPts val="300"/>
                        </a:spcBef>
                        <a:spcAft>
                          <a:spcPts val="300"/>
                        </a:spcAft>
                      </a:pPr>
                      <a:r>
                        <a:rPr lang="cs-CZ" sz="1600" dirty="false">
                          <a:effectLst/>
                          <a:latin typeface="+mn-lt"/>
                        </a:rPr>
                        <a:t>Model hodnocení </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600" b="false" dirty="false">
                          <a:effectLst/>
                          <a:latin typeface="+mn-lt"/>
                        </a:rPr>
                        <a:t>Jednokolový </a:t>
                      </a:r>
                      <a:endParaRPr lang="cs-CZ" sz="1600" b="false" dirty="false">
                        <a:solidFill>
                          <a:srgbClr val="080808"/>
                        </a:solidFill>
                        <a:effectLst/>
                        <a:latin typeface="+mn-lt"/>
                        <a:ea typeface="Arial"/>
                        <a:cs typeface="Times New Roman"/>
                      </a:endParaRPr>
                    </a:p>
                  </a:txBody>
                  <a:tcPr marL="0" marR="0" marT="0" marB="0" anchor="ctr"/>
                </a:tc>
                <a:extLst>
                  <a:ext uri="{0D108BD9-81ED-4DB2-BD59-A6C34878D82A}">
                    <a16:rowId xmlns:a16="http://schemas.microsoft.com/office/drawing/2014/main" val="10006"/>
                  </a:ext>
                </a:extLst>
              </a:tr>
              <a:tr h="558890">
                <a:tc>
                  <a:txBody>
                    <a:bodyPr/>
                    <a:lstStyle/>
                    <a:p>
                      <a:pPr marL="36195" marR="36195" algn="ctr">
                        <a:spcBef>
                          <a:spcPts val="300"/>
                        </a:spcBef>
                        <a:spcAft>
                          <a:spcPts val="300"/>
                        </a:spcAft>
                      </a:pPr>
                      <a:r>
                        <a:rPr lang="cs-CZ" sz="1600" dirty="false"/>
                        <a:t>Finanční alokace výzvy</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indent="0" algn="ctr" defTabSz="914400" rtl="false" eaLnBrk="true" fontAlgn="auto" latinLnBrk="false" hangingPunct="true">
                        <a:lnSpc>
                          <a:spcPct val="100000"/>
                        </a:lnSpc>
                        <a:spcBef>
                          <a:spcPts val="300"/>
                        </a:spcBef>
                        <a:spcAft>
                          <a:spcPts val="300"/>
                        </a:spcAft>
                        <a:buClrTx/>
                        <a:buSzTx/>
                        <a:buFontTx/>
                        <a:buNone/>
                        <a:tabLst/>
                        <a:defRPr/>
                      </a:pPr>
                      <a:r>
                        <a:rPr lang="cs-CZ" sz="1600" b="false" kern="1200" dirty="false">
                          <a:solidFill>
                            <a:schemeClr val="dk1"/>
                          </a:solidFill>
                          <a:effectLst/>
                          <a:latin typeface="+mn-lt"/>
                          <a:ea typeface="+mn-ea"/>
                          <a:cs typeface="+mn-cs"/>
                        </a:rPr>
                        <a:t>350.000.000 Kč</a:t>
                      </a:r>
                    </a:p>
                  </a:txBody>
                  <a:tcPr marL="0" marR="0" marT="0" marB="0" anchor="ctr"/>
                </a:tc>
                <a:extLst>
                  <a:ext uri="{0D108BD9-81ED-4DB2-BD59-A6C34878D82A}">
                    <a16:rowId xmlns:a16="http://schemas.microsoft.com/office/drawing/2014/main" val="10007"/>
                  </a:ext>
                </a:extLst>
              </a:tr>
            </a:tbl>
          </a:graphicData>
        </a:graphic>
      </p:graphicFrame>
      <p:sp>
        <p:nvSpPr>
          <p:cNvPr id="3" name="Zástupný symbol pro číslo snímku 2">
            <a:extLst>
              <a:ext uri="{FF2B5EF4-FFF2-40B4-BE49-F238E27FC236}">
                <a16:creationId xmlns:a16="http://schemas.microsoft.com/office/drawing/2014/main" id="{3C8239E1-14CA-52C2-3156-A7F5B8B9E4AC}"/>
              </a:ext>
            </a:extLst>
          </p:cNvPr>
          <p:cNvSpPr>
            <a:spLocks noGrp="true"/>
          </p:cNvSpPr>
          <p:nvPr>
            <p:ph type="sldNum" sz="quarter" idx="12"/>
          </p:nvPr>
        </p:nvSpPr>
        <p:spPr/>
        <p:txBody>
          <a:bodyPr/>
          <a:lstStyle/>
          <a:p>
            <a:fld id="{479BF083-4774-43B1-9AB0-5CC1AC5DD8EE}" type="slidenum">
              <a:rPr lang="cs-CZ" smtClean="false"/>
              <a:pPr/>
              <a:t>3</a:t>
            </a:fld>
            <a:endParaRPr lang="cs-CZ" dirty="false"/>
          </a:p>
        </p:txBody>
      </p:sp>
    </p:spTree>
    <p:extLst>
      <p:ext uri="{BB962C8B-B14F-4D97-AF65-F5344CB8AC3E}">
        <p14:creationId xmlns:p14="http://schemas.microsoft.com/office/powerpoint/2010/main" val="4357432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DB0985-BD6D-BA52-BD70-E8D24A202714}"/>
              </a:ext>
            </a:extLst>
          </p:cNvPr>
          <p:cNvSpPr>
            <a:spLocks noGrp="true"/>
          </p:cNvSpPr>
          <p:nvPr>
            <p:ph type="title"/>
          </p:nvPr>
        </p:nvSpPr>
        <p:spPr>
          <a:xfrm>
            <a:off x="323528" y="0"/>
            <a:ext cx="8496944" cy="1080000"/>
          </a:xfrm>
        </p:spPr>
        <p:txBody>
          <a:bodyPr/>
          <a:lstStyle/>
          <a:p>
            <a:r>
              <a:rPr lang="cs-CZ" dirty="false"/>
              <a:t>4. EFEKTIVITA PROJEKTU, ROZPOČET  </a:t>
            </a:r>
            <a:r>
              <a:rPr lang="cs-CZ" sz="2000" dirty="false"/>
              <a:t>(3/4)</a:t>
            </a:r>
            <a:endParaRPr lang="cs-CZ" dirty="false"/>
          </a:p>
        </p:txBody>
      </p:sp>
      <p:sp>
        <p:nvSpPr>
          <p:cNvPr id="3" name="Zástupný obsah 2">
            <a:extLst>
              <a:ext uri="{FF2B5EF4-FFF2-40B4-BE49-F238E27FC236}">
                <a16:creationId xmlns:a16="http://schemas.microsoft.com/office/drawing/2014/main" id="{A4C038F6-CA41-D3B3-3C39-8E4880379431}"/>
              </a:ext>
            </a:extLst>
          </p:cNvPr>
          <p:cNvSpPr>
            <a:spLocks noGrp="true"/>
          </p:cNvSpPr>
          <p:nvPr>
            <p:ph idx="1"/>
          </p:nvPr>
        </p:nvSpPr>
        <p:spPr>
          <a:xfrm>
            <a:off x="323528" y="1412776"/>
            <a:ext cx="8496944" cy="5112568"/>
          </a:xfrm>
        </p:spPr>
        <p:txBody>
          <a:bodyPr/>
          <a:lstStyle/>
          <a:p>
            <a:pPr algn="just">
              <a:lnSpc>
                <a:spcPct val="100000"/>
              </a:lnSpc>
            </a:pPr>
            <a:r>
              <a:rPr lang="cs-CZ" sz="1800" dirty="false"/>
              <a:t>V přímých osobních nákladech nemohou být zahrnuty náklady na odměňování osob, které zajišťují: </a:t>
            </a:r>
          </a:p>
          <a:p>
            <a:pPr lvl="1" algn="just">
              <a:lnSpc>
                <a:spcPct val="100000"/>
              </a:lnSpc>
              <a:spcAft>
                <a:spcPts val="600"/>
              </a:spcAft>
            </a:pPr>
            <a:r>
              <a:rPr lang="cs-CZ" sz="1600" dirty="false"/>
              <a:t>administrativní činnosti spojené s řízením projektu či organizace (např. příprava dokumentů před zaúčtováním, kopírování a skenování dokladů) a s plněním povinností archivace dokumentů k projektu,</a:t>
            </a:r>
          </a:p>
          <a:p>
            <a:pPr lvl="1" algn="just">
              <a:lnSpc>
                <a:spcPct val="100000"/>
              </a:lnSpc>
              <a:spcAft>
                <a:spcPts val="600"/>
              </a:spcAft>
            </a:pPr>
            <a:r>
              <a:rPr lang="cs-CZ" sz="1600" dirty="false"/>
              <a:t>administrativní činnosti spojené s organizačním zabezpečením aktivit projektu (např. rezervace prostor pro vzdělávací akci, komunikace s lektory, zajištění auditní stopy o akci, příprava prezenčních listin a pozvánek pro účastníky akce,…),</a:t>
            </a:r>
          </a:p>
          <a:p>
            <a:pPr lvl="1" algn="just">
              <a:lnSpc>
                <a:spcPct val="100000"/>
              </a:lnSpc>
              <a:spcAft>
                <a:spcPts val="600"/>
              </a:spcAft>
            </a:pPr>
            <a:r>
              <a:rPr lang="cs-CZ" sz="1600" dirty="false"/>
              <a:t>administrativní činnosti spojené s výběrem dodavatele pro projekt,..,</a:t>
            </a:r>
          </a:p>
          <a:p>
            <a:pPr lvl="1" algn="just">
              <a:lnSpc>
                <a:spcPct val="100000"/>
              </a:lnSpc>
              <a:spcAft>
                <a:spcPts val="600"/>
              </a:spcAft>
            </a:pPr>
            <a:r>
              <a:rPr lang="cs-CZ" sz="1600" dirty="false"/>
              <a:t>finanční řízení projektu či organizace, včetně vedení účetnictví,…,</a:t>
            </a:r>
          </a:p>
          <a:p>
            <a:pPr lvl="1" algn="just">
              <a:lnSpc>
                <a:spcPct val="100000"/>
              </a:lnSpc>
              <a:spcAft>
                <a:spcPts val="600"/>
              </a:spcAft>
            </a:pPr>
            <a:r>
              <a:rPr lang="cs-CZ" sz="1600" dirty="false"/>
              <a:t>personalistiku,</a:t>
            </a:r>
          </a:p>
          <a:p>
            <a:pPr lvl="1" algn="just">
              <a:lnSpc>
                <a:spcPct val="100000"/>
              </a:lnSpc>
              <a:spcAft>
                <a:spcPts val="600"/>
              </a:spcAft>
            </a:pPr>
            <a:r>
              <a:rPr lang="cs-CZ" sz="1600" dirty="false"/>
              <a:t>vstupní lékařské prohlídky, školení bezpečnosti a ochrany zdraví při práci,</a:t>
            </a:r>
          </a:p>
          <a:p>
            <a:pPr lvl="1" algn="just">
              <a:lnSpc>
                <a:spcPct val="100000"/>
              </a:lnSpc>
              <a:spcAft>
                <a:spcPts val="600"/>
              </a:spcAft>
            </a:pPr>
            <a:r>
              <a:rPr lang="cs-CZ" sz="1600" dirty="false"/>
              <a:t>opravu a údržbu zařízení, vybavení a využívaných nemovitostí, úklid a čištění, ostrahu s výjimkou případů, kdy mají tyto činnosti přímou vazbu na podporované aktivity uvedené ve výzvě k předkládání žádostí o podporu (zejména u projektů zaměřených na podporu sociálního bydlení nebo na programy bezpečnosti a prevence kriminality).</a:t>
            </a:r>
          </a:p>
        </p:txBody>
      </p:sp>
      <p:sp>
        <p:nvSpPr>
          <p:cNvPr id="4" name="Zástupný symbol pro číslo snímku 3">
            <a:extLst>
              <a:ext uri="{FF2B5EF4-FFF2-40B4-BE49-F238E27FC236}">
                <a16:creationId xmlns:a16="http://schemas.microsoft.com/office/drawing/2014/main" id="{440C7E74-34B0-BCFE-7EDC-3F74CA10C042}"/>
              </a:ext>
            </a:extLst>
          </p:cNvPr>
          <p:cNvSpPr>
            <a:spLocks noGrp="true"/>
          </p:cNvSpPr>
          <p:nvPr>
            <p:ph type="sldNum" sz="quarter" idx="12"/>
          </p:nvPr>
        </p:nvSpPr>
        <p:spPr/>
        <p:txBody>
          <a:bodyPr/>
          <a:lstStyle/>
          <a:p>
            <a:fld id="{479BF083-4774-43B1-9AB0-5CC1AC5DD8EE}" type="slidenum">
              <a:rPr lang="cs-CZ" smtClean="false"/>
              <a:pPr/>
              <a:t>30</a:t>
            </a:fld>
            <a:endParaRPr lang="cs-CZ" dirty="false"/>
          </a:p>
        </p:txBody>
      </p:sp>
    </p:spTree>
    <p:extLst>
      <p:ext uri="{BB962C8B-B14F-4D97-AF65-F5344CB8AC3E}">
        <p14:creationId xmlns:p14="http://schemas.microsoft.com/office/powerpoint/2010/main" val="40351225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FB6A399-8D7A-0F2A-A910-0B5815B825BF}"/>
              </a:ext>
            </a:extLst>
          </p:cNvPr>
          <p:cNvSpPr>
            <a:spLocks noGrp="true"/>
          </p:cNvSpPr>
          <p:nvPr>
            <p:ph type="title"/>
          </p:nvPr>
        </p:nvSpPr>
        <p:spPr>
          <a:xfrm>
            <a:off x="251520" y="0"/>
            <a:ext cx="8640960" cy="1080000"/>
          </a:xfrm>
        </p:spPr>
        <p:txBody>
          <a:bodyPr/>
          <a:lstStyle/>
          <a:p>
            <a:r>
              <a:rPr lang="cs-CZ" dirty="false"/>
              <a:t>4. EFEKTIVITA PROJEKTU, ROZPOČET  </a:t>
            </a:r>
            <a:r>
              <a:rPr lang="cs-CZ" sz="2000" dirty="false"/>
              <a:t>(4/4)</a:t>
            </a:r>
            <a:endParaRPr lang="cs-CZ" dirty="false"/>
          </a:p>
        </p:txBody>
      </p:sp>
      <p:sp>
        <p:nvSpPr>
          <p:cNvPr id="3" name="Zástupný obsah 2">
            <a:extLst>
              <a:ext uri="{FF2B5EF4-FFF2-40B4-BE49-F238E27FC236}">
                <a16:creationId xmlns:a16="http://schemas.microsoft.com/office/drawing/2014/main" id="{65022DA1-52FB-E324-5E38-5C3DEDA248D0}"/>
              </a:ext>
            </a:extLst>
          </p:cNvPr>
          <p:cNvSpPr>
            <a:spLocks noGrp="true"/>
          </p:cNvSpPr>
          <p:nvPr>
            <p:ph idx="1"/>
          </p:nvPr>
        </p:nvSpPr>
        <p:spPr>
          <a:xfrm>
            <a:off x="827584" y="4761148"/>
            <a:ext cx="7848872" cy="1224136"/>
          </a:xfrm>
        </p:spPr>
        <p:txBody>
          <a:bodyPr/>
          <a:lstStyle/>
          <a:p>
            <a:pPr marL="0" indent="0" algn="just">
              <a:lnSpc>
                <a:spcPct val="100000"/>
              </a:lnSpc>
              <a:buNone/>
            </a:pPr>
            <a:r>
              <a:rPr lang="cs-CZ" sz="2000" dirty="false"/>
              <a:t>Výzva č. 105 je financována v režimu financování ex-ante. Ž</a:t>
            </a:r>
            <a:r>
              <a:rPr lang="cs-CZ" sz="2000" b="true" dirty="false"/>
              <a:t>adatelé volí ex-ante financování. </a:t>
            </a:r>
            <a:r>
              <a:rPr lang="cs-CZ" sz="2000" dirty="false"/>
              <a:t>V žádostech o podporu v ISKP21+ bude automaticky přednastaveno ex-ante financování.</a:t>
            </a:r>
          </a:p>
        </p:txBody>
      </p:sp>
      <p:pic>
        <p:nvPicPr>
          <p:cNvPr id="5" name="Grafický objekt 4" descr="Vykřičník se souvislou výplní">
            <a:extLst>
              <a:ext uri="{FF2B5EF4-FFF2-40B4-BE49-F238E27FC236}">
                <a16:creationId xmlns:a16="http://schemas.microsoft.com/office/drawing/2014/main" id="{F33FB4F4-47C1-5F0F-DF2A-872A8FDE4492}"/>
              </a:ext>
            </a:extLst>
          </p:cNvPr>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8520" y="4633600"/>
            <a:ext cx="1229254" cy="1351684"/>
          </a:xfrm>
          <a:prstGeom prst="rect">
            <a:avLst/>
          </a:prstGeom>
        </p:spPr>
      </p:pic>
      <p:sp>
        <p:nvSpPr>
          <p:cNvPr id="6" name="TextovéPole 5">
            <a:extLst>
              <a:ext uri="{FF2B5EF4-FFF2-40B4-BE49-F238E27FC236}">
                <a16:creationId xmlns:a16="http://schemas.microsoft.com/office/drawing/2014/main" id="{3A05E53B-D8D6-B9BD-9606-DC3799D3C16C}"/>
              </a:ext>
            </a:extLst>
          </p:cNvPr>
          <p:cNvSpPr txBox="true"/>
          <p:nvPr/>
        </p:nvSpPr>
        <p:spPr>
          <a:xfrm>
            <a:off x="251520" y="1904510"/>
            <a:ext cx="8424936" cy="2693045"/>
          </a:xfrm>
          <a:prstGeom prst="rect">
            <a:avLst/>
          </a:prstGeom>
          <a:noFill/>
        </p:spPr>
        <p:txBody>
          <a:bodyPr wrap="square" rtlCol="false">
            <a:spAutoFit/>
          </a:bodyPr>
          <a:lstStyle/>
          <a:p>
            <a:pPr>
              <a:spcAft>
                <a:spcPts val="600"/>
              </a:spcAft>
            </a:pPr>
            <a:r>
              <a:rPr lang="cs-CZ" sz="2000" b="true" dirty="false"/>
              <a:t>Časté chyby:</a:t>
            </a:r>
          </a:p>
          <a:p>
            <a:pPr marL="889200" lvl="1" indent="-432000" algn="just">
              <a:buClr>
                <a:schemeClr val="accent2"/>
              </a:buClr>
              <a:buFont typeface="Courier New" panose="02070309020205020404" pitchFamily="49" charset="0"/>
              <a:buChar char="o"/>
            </a:pPr>
            <a:r>
              <a:rPr lang="cs-CZ" dirty="false"/>
              <a:t>nedostatečně vysvětlená potřeba rozsahu zapojení (úvazku/počtu hodin) pracovníka do projektu,</a:t>
            </a:r>
          </a:p>
          <a:p>
            <a:pPr marL="889200" lvl="1" indent="-432000">
              <a:buClr>
                <a:schemeClr val="accent2"/>
              </a:buClr>
              <a:buFont typeface="Courier New" panose="02070309020205020404" pitchFamily="49" charset="0"/>
              <a:buChar char="o"/>
            </a:pPr>
            <a:r>
              <a:rPr lang="cs-CZ" dirty="false"/>
              <a:t>nadhodnocení výše úvazků, </a:t>
            </a:r>
          </a:p>
          <a:p>
            <a:pPr marL="889200" lvl="1" indent="-432000">
              <a:buClr>
                <a:schemeClr val="accent2"/>
              </a:buClr>
              <a:buFont typeface="Courier New" panose="02070309020205020404" pitchFamily="49" charset="0"/>
              <a:buChar char="o"/>
            </a:pPr>
            <a:r>
              <a:rPr lang="cs-CZ" dirty="false"/>
              <a:t>položka není navázaná na konkrétní aktivitu/aktivity,</a:t>
            </a:r>
          </a:p>
          <a:p>
            <a:pPr marL="889200" lvl="1" indent="-432000" algn="just">
              <a:buClr>
                <a:schemeClr val="accent2"/>
              </a:buClr>
              <a:buFont typeface="Courier New" panose="02070309020205020404" pitchFamily="49" charset="0"/>
              <a:buChar char="o"/>
            </a:pPr>
            <a:r>
              <a:rPr lang="cs-CZ" dirty="false"/>
              <a:t>pracovní náplň obsahuje činnosti, které jsou dle pravidel vyloučené z přímých osobních nákladů.</a:t>
            </a:r>
          </a:p>
          <a:p>
            <a:pPr lvl="1">
              <a:buClr>
                <a:schemeClr val="accent2"/>
              </a:buClr>
            </a:pPr>
            <a:endParaRPr lang="cs-CZ" dirty="false">
              <a:solidFill>
                <a:srgbClr val="FF0000"/>
              </a:solidFill>
            </a:endParaRPr>
          </a:p>
          <a:p>
            <a:pPr marL="285750" indent="-285750">
              <a:buFont typeface="Courier New" panose="02070309020205020404" pitchFamily="49" charset="0"/>
              <a:buChar char="o"/>
            </a:pPr>
            <a:endParaRPr lang="cs-CZ" dirty="false"/>
          </a:p>
        </p:txBody>
      </p:sp>
      <p:sp>
        <p:nvSpPr>
          <p:cNvPr id="4" name="Zástupný symbol pro číslo snímku 3">
            <a:extLst>
              <a:ext uri="{FF2B5EF4-FFF2-40B4-BE49-F238E27FC236}">
                <a16:creationId xmlns:a16="http://schemas.microsoft.com/office/drawing/2014/main" id="{2BF7C7E8-9330-D22E-3B31-B01F2F7174B9}"/>
              </a:ext>
            </a:extLst>
          </p:cNvPr>
          <p:cNvSpPr>
            <a:spLocks noGrp="true"/>
          </p:cNvSpPr>
          <p:nvPr>
            <p:ph type="sldNum" sz="quarter" idx="12"/>
          </p:nvPr>
        </p:nvSpPr>
        <p:spPr/>
        <p:txBody>
          <a:bodyPr/>
          <a:lstStyle/>
          <a:p>
            <a:fld id="{479BF083-4774-43B1-9AB0-5CC1AC5DD8EE}" type="slidenum">
              <a:rPr lang="cs-CZ" smtClean="false"/>
              <a:pPr/>
              <a:t>31</a:t>
            </a:fld>
            <a:endParaRPr lang="cs-CZ" dirty="false"/>
          </a:p>
        </p:txBody>
      </p:sp>
    </p:spTree>
    <p:extLst>
      <p:ext uri="{BB962C8B-B14F-4D97-AF65-F5344CB8AC3E}">
        <p14:creationId xmlns:p14="http://schemas.microsoft.com/office/powerpoint/2010/main" val="38834473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5. Adekvátnost indikátorů	           </a:t>
            </a:r>
            <a:r>
              <a:rPr lang="cs-CZ" sz="2000" dirty="false"/>
              <a:t>(1/4)</a:t>
            </a:r>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214560" y="1312005"/>
            <a:ext cx="8659440" cy="5040556"/>
          </a:xfrm>
        </p:spPr>
        <p:txBody>
          <a:bodyPr/>
          <a:lstStyle/>
          <a:p>
            <a:pPr marL="0" indent="0" algn="just">
              <a:lnSpc>
                <a:spcPct val="100000"/>
              </a:lnSpc>
              <a:spcBef>
                <a:spcPts val="0"/>
              </a:spcBef>
              <a:spcAft>
                <a:spcPts val="1200"/>
              </a:spcAft>
              <a:buNone/>
            </a:pPr>
            <a:r>
              <a:rPr lang="cs-CZ" sz="1600" dirty="false">
                <a:effectLst/>
                <a:latin typeface="Arial" panose="020B0604020202020204" pitchFamily="34" charset="0"/>
                <a:ea typeface="Calibri" panose="020F0502020204030204" pitchFamily="34" charset="0"/>
                <a:cs typeface="Arial" panose="020B0604020202020204" pitchFamily="34" charset="0"/>
              </a:rPr>
              <a:t>V žádosti o podporu žadatel uvede cílovou hodnotu k následujícím indikátorům:</a:t>
            </a:r>
          </a:p>
          <a:p>
            <a:pPr marL="0" indent="0" algn="just">
              <a:lnSpc>
                <a:spcPct val="100000"/>
              </a:lnSpc>
              <a:spcBef>
                <a:spcPts val="0"/>
              </a:spcBef>
              <a:spcAft>
                <a:spcPts val="1200"/>
              </a:spcAft>
              <a:buNone/>
            </a:pPr>
            <a:endParaRPr lang="cs-CZ" sz="1800" dirty="false">
              <a:latin typeface="Arial" panose="020B0604020202020204" pitchFamily="34" charset="0"/>
              <a:ea typeface="Calibri" panose="020F0502020204030204" pitchFamily="34" charset="0"/>
              <a:cs typeface="Arial" panose="020B0604020202020204" pitchFamily="34" charset="0"/>
            </a:endParaRPr>
          </a:p>
          <a:p>
            <a:pPr marL="0" indent="0" algn="just">
              <a:lnSpc>
                <a:spcPct val="100000"/>
              </a:lnSpc>
              <a:spcBef>
                <a:spcPts val="0"/>
              </a:spcBef>
              <a:spcAft>
                <a:spcPts val="1200"/>
              </a:spcAft>
              <a:buNone/>
            </a:pPr>
            <a:endParaRPr lang="cs-CZ" sz="1800" dirty="false">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00000"/>
              </a:lnSpc>
              <a:spcBef>
                <a:spcPts val="0"/>
              </a:spcBef>
              <a:spcAft>
                <a:spcPts val="1200"/>
              </a:spcAft>
              <a:buNone/>
            </a:pPr>
            <a:endParaRPr lang="cs-CZ" sz="1800" dirty="false">
              <a:latin typeface="Arial" panose="020B0604020202020204" pitchFamily="34" charset="0"/>
              <a:ea typeface="Calibri" panose="020F0502020204030204" pitchFamily="34" charset="0"/>
              <a:cs typeface="Arial" panose="020B0604020202020204" pitchFamily="34" charset="0"/>
            </a:endParaRPr>
          </a:p>
          <a:p>
            <a:pPr marL="0" indent="0" algn="just">
              <a:lnSpc>
                <a:spcPct val="100000"/>
              </a:lnSpc>
              <a:spcBef>
                <a:spcPts val="0"/>
              </a:spcBef>
              <a:spcAft>
                <a:spcPts val="1200"/>
              </a:spcAft>
              <a:buNone/>
            </a:pPr>
            <a:endParaRPr lang="cs-CZ" sz="1800" dirty="false">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00000"/>
              </a:lnSpc>
              <a:spcBef>
                <a:spcPts val="0"/>
              </a:spcBef>
              <a:spcAft>
                <a:spcPts val="1200"/>
              </a:spcAft>
              <a:buNone/>
            </a:pPr>
            <a:endParaRPr lang="cs-CZ" sz="1800" dirty="false">
              <a:latin typeface="Arial" panose="020B0604020202020204" pitchFamily="34" charset="0"/>
              <a:ea typeface="Calibri" panose="020F0502020204030204" pitchFamily="34" charset="0"/>
              <a:cs typeface="Arial" panose="020B0604020202020204" pitchFamily="34" charset="0"/>
            </a:endParaRPr>
          </a:p>
          <a:p>
            <a:pPr marL="0" indent="0" algn="just">
              <a:lnSpc>
                <a:spcPct val="100000"/>
              </a:lnSpc>
              <a:spcBef>
                <a:spcPts val="1800"/>
              </a:spcBef>
              <a:spcAft>
                <a:spcPts val="1200"/>
              </a:spcAft>
              <a:buNone/>
            </a:pPr>
            <a:r>
              <a:rPr lang="cs-CZ" sz="1600" dirty="false">
                <a:effectLst/>
                <a:latin typeface="Arial" panose="020B0604020202020204" pitchFamily="34" charset="0"/>
                <a:ea typeface="Calibri" panose="020F0502020204030204" pitchFamily="34" charset="0"/>
                <a:cs typeface="Arial" panose="020B0604020202020204" pitchFamily="34" charset="0"/>
              </a:rPr>
              <a:t>V případě, že projekt podporu získá, bude mít žadatel povinnost kromě indikátorů se závazkem vykazovat dosažené hodnoty pro:</a:t>
            </a:r>
            <a:endParaRPr lang="cs-CZ" sz="16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00000"/>
              </a:lnSpc>
              <a:spcBef>
                <a:spcPts val="0"/>
              </a:spcBef>
              <a:spcAft>
                <a:spcPts val="1200"/>
              </a:spcAft>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00000"/>
              </a:lnSpc>
              <a:spcBef>
                <a:spcPts val="0"/>
              </a:spcBef>
              <a:spcAft>
                <a:spcPts val="1200"/>
              </a:spcAft>
              <a:buNone/>
            </a:pPr>
            <a:endParaRPr lang="cs-CZ" sz="1600" dirty="false"/>
          </a:p>
        </p:txBody>
      </p:sp>
      <p:graphicFrame>
        <p:nvGraphicFramePr>
          <p:cNvPr id="5" name="Tabulka 4">
            <a:extLst>
              <a:ext uri="{FF2B5EF4-FFF2-40B4-BE49-F238E27FC236}">
                <a16:creationId xmlns:a16="http://schemas.microsoft.com/office/drawing/2014/main" id="{C31E44C1-7EF1-4A24-995E-AC20F730D730}"/>
              </a:ext>
            </a:extLst>
          </p:cNvPr>
          <p:cNvGraphicFramePr>
            <a:graphicFrameLocks noGrp="true"/>
          </p:cNvGraphicFramePr>
          <p:nvPr>
            <p:extLst>
              <p:ext uri="{D42A27DB-BD31-4B8C-83A1-F6EECF244321}">
                <p14:modId xmlns:p14="http://schemas.microsoft.com/office/powerpoint/2010/main" val="4252307731"/>
              </p:ext>
            </p:extLst>
          </p:nvPr>
        </p:nvGraphicFramePr>
        <p:xfrm>
          <a:off x="293111" y="1641130"/>
          <a:ext cx="8640960" cy="2195737"/>
        </p:xfrm>
        <a:graphic>
          <a:graphicData uri="http://schemas.openxmlformats.org/drawingml/2006/table">
            <a:tbl>
              <a:tblPr firstRow="true" firstCol="true" bandRow="true">
                <a:tableStyleId>{5C22544A-7EE6-4342-B048-85BDC9FD1C3A}</a:tableStyleId>
              </a:tblPr>
              <a:tblGrid>
                <a:gridCol w="775076">
                  <a:extLst>
                    <a:ext uri="{9D8B030D-6E8A-4147-A177-3AD203B41FA5}">
                      <a16:colId xmlns:a16="http://schemas.microsoft.com/office/drawing/2014/main" val="1937181343"/>
                    </a:ext>
                  </a:extLst>
                </a:gridCol>
                <a:gridCol w="5509856">
                  <a:extLst>
                    <a:ext uri="{9D8B030D-6E8A-4147-A177-3AD203B41FA5}">
                      <a16:colId xmlns:a16="http://schemas.microsoft.com/office/drawing/2014/main" val="2269489223"/>
                    </a:ext>
                  </a:extLst>
                </a:gridCol>
                <a:gridCol w="1080120">
                  <a:extLst>
                    <a:ext uri="{9D8B030D-6E8A-4147-A177-3AD203B41FA5}">
                      <a16:colId xmlns:a16="http://schemas.microsoft.com/office/drawing/2014/main" val="1965429148"/>
                    </a:ext>
                  </a:extLst>
                </a:gridCol>
                <a:gridCol w="1275908">
                  <a:extLst>
                    <a:ext uri="{9D8B030D-6E8A-4147-A177-3AD203B41FA5}">
                      <a16:colId xmlns:a16="http://schemas.microsoft.com/office/drawing/2014/main" val="3676542291"/>
                    </a:ext>
                  </a:extLst>
                </a:gridCol>
              </a:tblGrid>
              <a:tr h="332065">
                <a:tc>
                  <a:txBody>
                    <a:bodyPr/>
                    <a:lstStyle/>
                    <a:p>
                      <a:pPr marL="36195" marR="36195" algn="l">
                        <a:lnSpc>
                          <a:spcPct val="110000"/>
                        </a:lnSpc>
                        <a:spcBef>
                          <a:spcPts val="300"/>
                        </a:spcBef>
                        <a:spcAft>
                          <a:spcPts val="600"/>
                        </a:spcAft>
                      </a:pPr>
                      <a:r>
                        <a:rPr lang="cs-CZ" sz="1200" dirty="false">
                          <a:effectLst/>
                        </a:rPr>
                        <a:t>Kód</a:t>
                      </a:r>
                      <a:endParaRPr lang="cs-CZ" sz="12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Název indikátoru</a:t>
                      </a:r>
                      <a:endParaRPr lang="cs-CZ" sz="12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Jednotka</a:t>
                      </a:r>
                      <a:endParaRPr lang="cs-CZ" sz="12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Typ indikátoru</a:t>
                      </a:r>
                      <a:endParaRPr lang="cs-CZ" sz="12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04758652"/>
                  </a:ext>
                </a:extLst>
              </a:tr>
              <a:tr h="360000">
                <a:tc>
                  <a:txBody>
                    <a:bodyPr/>
                    <a:lstStyle/>
                    <a:p>
                      <a:pPr marL="36195" marR="36195" algn="l">
                        <a:lnSpc>
                          <a:spcPct val="110000"/>
                        </a:lnSpc>
                        <a:spcBef>
                          <a:spcPts val="300"/>
                        </a:spcBef>
                        <a:spcAft>
                          <a:spcPts val="600"/>
                        </a:spcAft>
                      </a:pPr>
                      <a:r>
                        <a:rPr lang="cs-CZ" sz="1200" dirty="false">
                          <a:effectLst/>
                        </a:rPr>
                        <a:t>600 000</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300" dirty="false">
                          <a:effectLst/>
                        </a:rPr>
                        <a:t>Celkový počet účastníků</a:t>
                      </a:r>
                      <a:endParaRPr lang="cs-CZ" sz="13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a:effectLst/>
                        </a:rPr>
                        <a:t>Účastníci</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a:effectLst/>
                        </a:rPr>
                        <a:t>Výstup</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26724162"/>
                  </a:ext>
                </a:extLst>
              </a:tr>
              <a:tr h="360000">
                <a:tc>
                  <a:txBody>
                    <a:bodyPr/>
                    <a:lstStyle/>
                    <a:p>
                      <a:pPr marL="36195" marR="36195" algn="l">
                        <a:lnSpc>
                          <a:spcPct val="110000"/>
                        </a:lnSpc>
                        <a:spcBef>
                          <a:spcPts val="300"/>
                        </a:spcBef>
                        <a:spcAft>
                          <a:spcPts val="600"/>
                        </a:spcAft>
                      </a:pPr>
                      <a:r>
                        <a:rPr lang="cs-CZ" sz="1200">
                          <a:effectLst/>
                        </a:rPr>
                        <a:t>805 000</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300" dirty="false">
                          <a:effectLst/>
                        </a:rPr>
                        <a:t>Počet napsaných a zveřejněných analytických a strategických dokumentů vč. evaluačních</a:t>
                      </a:r>
                      <a:endParaRPr lang="cs-CZ" sz="13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a:effectLst/>
                        </a:rPr>
                        <a:t>Dokumenty</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a:effectLst/>
                        </a:rPr>
                        <a:t>Výstup</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41409357"/>
                  </a:ext>
                </a:extLst>
              </a:tr>
              <a:tr h="360000">
                <a:tc>
                  <a:txBody>
                    <a:bodyPr/>
                    <a:lstStyle/>
                    <a:p>
                      <a:pPr marL="36195" marR="36195" algn="l">
                        <a:lnSpc>
                          <a:spcPct val="110000"/>
                        </a:lnSpc>
                        <a:spcBef>
                          <a:spcPts val="300"/>
                        </a:spcBef>
                        <a:spcAft>
                          <a:spcPts val="600"/>
                        </a:spcAft>
                      </a:pPr>
                      <a:r>
                        <a:rPr lang="cs-CZ" sz="1200">
                          <a:effectLst/>
                        </a:rPr>
                        <a:t>670 021</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300" dirty="false">
                          <a:effectLst/>
                        </a:rPr>
                        <a:t>Kapacita podpořených služeb - místa</a:t>
                      </a:r>
                      <a:endParaRPr lang="cs-CZ" sz="13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Místa</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a:effectLst/>
                        </a:rPr>
                        <a:t>Výstup</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70360189"/>
                  </a:ext>
                </a:extLst>
              </a:tr>
              <a:tr h="360000">
                <a:tc>
                  <a:txBody>
                    <a:bodyPr/>
                    <a:lstStyle/>
                    <a:p>
                      <a:pPr marL="36195" marR="36195" algn="l">
                        <a:lnSpc>
                          <a:spcPct val="110000"/>
                        </a:lnSpc>
                        <a:spcBef>
                          <a:spcPts val="300"/>
                        </a:spcBef>
                        <a:spcAft>
                          <a:spcPts val="600"/>
                        </a:spcAft>
                      </a:pPr>
                      <a:r>
                        <a:rPr lang="cs-CZ" sz="1200">
                          <a:effectLst/>
                        </a:rPr>
                        <a:t>670 031</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300" dirty="false">
                          <a:effectLst/>
                        </a:rPr>
                        <a:t>Kapacita podpořených služeb – úvazky pracovníků</a:t>
                      </a:r>
                      <a:endParaRPr lang="cs-CZ" sz="13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Úvazky</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Výstup</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32256297"/>
                  </a:ext>
                </a:extLst>
              </a:tr>
              <a:tr h="360000">
                <a:tc>
                  <a:txBody>
                    <a:bodyPr/>
                    <a:lstStyle/>
                    <a:p>
                      <a:pPr marL="36195" marR="36195" algn="l">
                        <a:lnSpc>
                          <a:spcPct val="110000"/>
                        </a:lnSpc>
                        <a:spcBef>
                          <a:spcPts val="300"/>
                        </a:spcBef>
                        <a:spcAft>
                          <a:spcPts val="600"/>
                        </a:spcAft>
                      </a:pPr>
                      <a:r>
                        <a:rPr lang="cs-CZ" sz="1200" dirty="false">
                          <a:effectLst/>
                        </a:rPr>
                        <a:t>670 102</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300" dirty="false">
                          <a:effectLst/>
                        </a:rPr>
                        <a:t>Využívání podpořených služeb</a:t>
                      </a:r>
                      <a:endParaRPr lang="cs-CZ" sz="13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Osoby</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Výsledek</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86427399"/>
                  </a:ext>
                </a:extLst>
              </a:tr>
            </a:tbl>
          </a:graphicData>
        </a:graphic>
      </p:graphicFrame>
      <p:sp>
        <p:nvSpPr>
          <p:cNvPr id="6" name="Rectangle 1">
            <a:extLst>
              <a:ext uri="{FF2B5EF4-FFF2-40B4-BE49-F238E27FC236}">
                <a16:creationId xmlns:a16="http://schemas.microsoft.com/office/drawing/2014/main" id="{A3E4E662-7A86-4819-8015-D251FF19D4C1}"/>
              </a:ext>
            </a:extLst>
          </p:cNvPr>
          <p:cNvSpPr>
            <a:spLocks noChangeArrowheads="true"/>
          </p:cNvSpPr>
          <p:nvPr/>
        </p:nvSpPr>
        <p:spPr bwMode="auto">
          <a:xfrm>
            <a:off x="1695450" y="3216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pPr>
            <a:br>
              <a:rPr kumimoji="false" lang="cs-CZ" altLang="cs-CZ" sz="1800" b="false" i="false" u="none" strike="noStrike" cap="none" normalizeH="false" baseline="0">
                <a:ln>
                  <a:noFill/>
                </a:ln>
                <a:solidFill>
                  <a:schemeClr val="tx1"/>
                </a:solidFill>
                <a:effectLst/>
                <a:latin typeface="Arial" panose="020B0604020202020204" pitchFamily="34" charset="0"/>
              </a:rPr>
            </a:br>
            <a:endParaRPr kumimoji="false" lang="cs-CZ" altLang="cs-CZ" sz="1800" b="false" i="false" u="none" strike="noStrike" cap="none" normalizeH="false" baseline="0">
              <a:ln>
                <a:noFill/>
              </a:ln>
              <a:solidFill>
                <a:schemeClr val="tx1"/>
              </a:solidFill>
              <a:effectLst/>
              <a:latin typeface="Arial" panose="020B0604020202020204" pitchFamily="34" charset="0"/>
            </a:endParaRPr>
          </a:p>
        </p:txBody>
      </p:sp>
      <p:graphicFrame>
        <p:nvGraphicFramePr>
          <p:cNvPr id="15" name="Tabulka 14">
            <a:extLst>
              <a:ext uri="{FF2B5EF4-FFF2-40B4-BE49-F238E27FC236}">
                <a16:creationId xmlns:a16="http://schemas.microsoft.com/office/drawing/2014/main" id="{64D9D195-F2DB-42C5-BB8A-00E30EA42E07}"/>
              </a:ext>
            </a:extLst>
          </p:cNvPr>
          <p:cNvGraphicFramePr>
            <a:graphicFrameLocks noGrp="true"/>
          </p:cNvGraphicFramePr>
          <p:nvPr>
            <p:extLst>
              <p:ext uri="{D42A27DB-BD31-4B8C-83A1-F6EECF244321}">
                <p14:modId xmlns:p14="http://schemas.microsoft.com/office/powerpoint/2010/main" val="4106207716"/>
              </p:ext>
            </p:extLst>
          </p:nvPr>
        </p:nvGraphicFramePr>
        <p:xfrm>
          <a:off x="270000" y="4791421"/>
          <a:ext cx="8659440" cy="1803802"/>
        </p:xfrm>
        <a:graphic>
          <a:graphicData uri="http://schemas.openxmlformats.org/drawingml/2006/table">
            <a:tbl>
              <a:tblPr firstRow="true" firstCol="true" bandRow="true">
                <a:tableStyleId>{5C22544A-7EE6-4342-B048-85BDC9FD1C3A}</a:tableStyleId>
              </a:tblPr>
              <a:tblGrid>
                <a:gridCol w="831745">
                  <a:extLst>
                    <a:ext uri="{9D8B030D-6E8A-4147-A177-3AD203B41FA5}">
                      <a16:colId xmlns:a16="http://schemas.microsoft.com/office/drawing/2014/main" val="72805365"/>
                    </a:ext>
                  </a:extLst>
                </a:gridCol>
                <a:gridCol w="5544616">
                  <a:extLst>
                    <a:ext uri="{9D8B030D-6E8A-4147-A177-3AD203B41FA5}">
                      <a16:colId xmlns:a16="http://schemas.microsoft.com/office/drawing/2014/main" val="3840564040"/>
                    </a:ext>
                  </a:extLst>
                </a:gridCol>
                <a:gridCol w="887349">
                  <a:extLst>
                    <a:ext uri="{9D8B030D-6E8A-4147-A177-3AD203B41FA5}">
                      <a16:colId xmlns:a16="http://schemas.microsoft.com/office/drawing/2014/main" val="260780053"/>
                    </a:ext>
                  </a:extLst>
                </a:gridCol>
                <a:gridCol w="1395730">
                  <a:extLst>
                    <a:ext uri="{9D8B030D-6E8A-4147-A177-3AD203B41FA5}">
                      <a16:colId xmlns:a16="http://schemas.microsoft.com/office/drawing/2014/main" val="3852044171"/>
                    </a:ext>
                  </a:extLst>
                </a:gridCol>
              </a:tblGrid>
              <a:tr h="300130">
                <a:tc>
                  <a:txBody>
                    <a:bodyPr/>
                    <a:lstStyle/>
                    <a:p>
                      <a:pPr marL="36195" marR="36195" algn="l">
                        <a:lnSpc>
                          <a:spcPct val="110000"/>
                        </a:lnSpc>
                        <a:spcBef>
                          <a:spcPts val="300"/>
                        </a:spcBef>
                        <a:spcAft>
                          <a:spcPts val="600"/>
                        </a:spcAft>
                      </a:pPr>
                      <a:r>
                        <a:rPr lang="cs-CZ" sz="1200" dirty="false">
                          <a:effectLst/>
                        </a:rPr>
                        <a:t>Kód</a:t>
                      </a:r>
                      <a:endParaRPr lang="cs-CZ" sz="12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Název indikátoru</a:t>
                      </a:r>
                      <a:endParaRPr lang="cs-CZ" sz="12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Jednotka</a:t>
                      </a:r>
                      <a:endParaRPr lang="cs-CZ" sz="12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a:effectLst/>
                        </a:rPr>
                        <a:t>Typ indikátoru</a:t>
                      </a:r>
                      <a:endParaRPr lang="cs-CZ" sz="1200" b="tru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58934657"/>
                  </a:ext>
                </a:extLst>
              </a:tr>
              <a:tr h="360000">
                <a:tc>
                  <a:txBody>
                    <a:bodyPr/>
                    <a:lstStyle/>
                    <a:p>
                      <a:pPr marL="36195" marR="36195" algn="l">
                        <a:lnSpc>
                          <a:spcPct val="110000"/>
                        </a:lnSpc>
                        <a:spcBef>
                          <a:spcPts val="300"/>
                        </a:spcBef>
                        <a:spcAft>
                          <a:spcPts val="600"/>
                        </a:spcAft>
                      </a:pPr>
                      <a:r>
                        <a:rPr lang="cs-CZ" sz="1200" dirty="false">
                          <a:effectLst/>
                        </a:rPr>
                        <a:t>679 001</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300" dirty="false">
                          <a:effectLst/>
                        </a:rPr>
                        <a:t>Počet podpořených Romů</a:t>
                      </a:r>
                      <a:endParaRPr lang="cs-CZ" sz="13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a:effectLst/>
                        </a:rPr>
                        <a:t>Osoby </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a:effectLst/>
                        </a:rPr>
                        <a:t>Výstup</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24701040"/>
                  </a:ext>
                </a:extLst>
              </a:tr>
              <a:tr h="360000">
                <a:tc>
                  <a:txBody>
                    <a:bodyPr/>
                    <a:lstStyle/>
                    <a:p>
                      <a:pPr marL="36195" marR="36195" algn="l">
                        <a:lnSpc>
                          <a:spcPct val="110000"/>
                        </a:lnSpc>
                        <a:spcBef>
                          <a:spcPts val="300"/>
                        </a:spcBef>
                        <a:spcAft>
                          <a:spcPts val="600"/>
                        </a:spcAft>
                      </a:pPr>
                      <a:r>
                        <a:rPr lang="cs-CZ" sz="1200" dirty="false">
                          <a:effectLst/>
                        </a:rPr>
                        <a:t>625 000</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300" dirty="false">
                          <a:effectLst/>
                        </a:rPr>
                        <a:t>Účastníci v procesu vzdělávání nebo odbor. přípravy po ukončení účasti</a:t>
                      </a:r>
                      <a:endParaRPr lang="cs-CZ" sz="13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a:effectLst/>
                        </a:rPr>
                        <a:t>Účastníci</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Výsledek</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93923543"/>
                  </a:ext>
                </a:extLst>
              </a:tr>
              <a:tr h="360000">
                <a:tc>
                  <a:txBody>
                    <a:bodyPr/>
                    <a:lstStyle/>
                    <a:p>
                      <a:pPr marL="36195" marR="36195" algn="l">
                        <a:lnSpc>
                          <a:spcPct val="110000"/>
                        </a:lnSpc>
                        <a:spcBef>
                          <a:spcPts val="300"/>
                        </a:spcBef>
                        <a:spcAft>
                          <a:spcPts val="600"/>
                        </a:spcAft>
                      </a:pPr>
                      <a:r>
                        <a:rPr lang="cs-CZ" sz="1200">
                          <a:effectLst/>
                        </a:rPr>
                        <a:t>626 000</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300" dirty="false">
                          <a:effectLst/>
                        </a:rPr>
                        <a:t>Účastníci, kteří získali kvalifikaci po ukončení své účasti</a:t>
                      </a:r>
                      <a:endParaRPr lang="cs-CZ" sz="13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Účastníci</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Výsledek</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20903222"/>
                  </a:ext>
                </a:extLst>
              </a:tr>
              <a:tr h="360000">
                <a:tc>
                  <a:txBody>
                    <a:bodyPr/>
                    <a:lstStyle/>
                    <a:p>
                      <a:pPr marL="36195" marR="36195" algn="l">
                        <a:lnSpc>
                          <a:spcPct val="110000"/>
                        </a:lnSpc>
                        <a:spcBef>
                          <a:spcPts val="300"/>
                        </a:spcBef>
                        <a:spcAft>
                          <a:spcPts val="600"/>
                        </a:spcAft>
                      </a:pPr>
                      <a:r>
                        <a:rPr lang="cs-CZ" sz="1200">
                          <a:effectLst/>
                        </a:rPr>
                        <a:t>622 002</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300" dirty="false">
                          <a:effectLst/>
                        </a:rPr>
                        <a:t>Počet podporovaných orgánů veřejné správy nebo veřejných služeb na celostátní, regionální a místní úrovni</a:t>
                      </a:r>
                      <a:endParaRPr lang="cs-CZ" sz="13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Subjekty</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Výstup</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03525304"/>
                  </a:ext>
                </a:extLst>
              </a:tr>
            </a:tbl>
          </a:graphicData>
        </a:graphic>
      </p:graphicFrame>
      <p:sp>
        <p:nvSpPr>
          <p:cNvPr id="4" name="Zástupný symbol pro číslo snímku 3">
            <a:extLst>
              <a:ext uri="{FF2B5EF4-FFF2-40B4-BE49-F238E27FC236}">
                <a16:creationId xmlns:a16="http://schemas.microsoft.com/office/drawing/2014/main" id="{570670C0-443A-3A13-03F7-FF3ED2B56F9E}"/>
              </a:ext>
            </a:extLst>
          </p:cNvPr>
          <p:cNvSpPr>
            <a:spLocks noGrp="true"/>
          </p:cNvSpPr>
          <p:nvPr>
            <p:ph type="sldNum" sz="quarter" idx="12"/>
          </p:nvPr>
        </p:nvSpPr>
        <p:spPr/>
        <p:txBody>
          <a:bodyPr/>
          <a:lstStyle/>
          <a:p>
            <a:fld id="{479BF083-4774-43B1-9AB0-5CC1AC5DD8EE}" type="slidenum">
              <a:rPr lang="cs-CZ" smtClean="false"/>
              <a:pPr/>
              <a:t>32</a:t>
            </a:fld>
            <a:endParaRPr lang="cs-CZ" dirty="false"/>
          </a:p>
        </p:txBody>
      </p:sp>
    </p:spTree>
    <p:extLst>
      <p:ext uri="{BB962C8B-B14F-4D97-AF65-F5344CB8AC3E}">
        <p14:creationId xmlns:p14="http://schemas.microsoft.com/office/powerpoint/2010/main" val="10731425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EC55CCB-5EF9-F5F0-1339-BEF211C97A4F}"/>
              </a:ext>
            </a:extLst>
          </p:cNvPr>
          <p:cNvSpPr>
            <a:spLocks noGrp="true"/>
          </p:cNvSpPr>
          <p:nvPr>
            <p:ph type="title"/>
          </p:nvPr>
        </p:nvSpPr>
        <p:spPr/>
        <p:txBody>
          <a:bodyPr/>
          <a:lstStyle/>
          <a:p>
            <a:r>
              <a:rPr lang="cs-CZ" dirty="false"/>
              <a:t>5. Adekvátnost indikátorů             </a:t>
            </a:r>
            <a:r>
              <a:rPr lang="cs-CZ" sz="2000" dirty="false"/>
              <a:t>(2/4)</a:t>
            </a:r>
            <a:endParaRPr lang="cs-CZ" dirty="false"/>
          </a:p>
        </p:txBody>
      </p:sp>
      <p:sp>
        <p:nvSpPr>
          <p:cNvPr id="3" name="Zástupný obsah 2">
            <a:extLst>
              <a:ext uri="{FF2B5EF4-FFF2-40B4-BE49-F238E27FC236}">
                <a16:creationId xmlns:a16="http://schemas.microsoft.com/office/drawing/2014/main" id="{04E9AE5B-5819-B489-FE5B-F08413768EB6}"/>
              </a:ext>
            </a:extLst>
          </p:cNvPr>
          <p:cNvSpPr>
            <a:spLocks noGrp="true"/>
          </p:cNvSpPr>
          <p:nvPr>
            <p:ph idx="1"/>
          </p:nvPr>
        </p:nvSpPr>
        <p:spPr>
          <a:xfrm>
            <a:off x="329041" y="1412776"/>
            <a:ext cx="8424000" cy="4977200"/>
          </a:xfrm>
        </p:spPr>
        <p:txBody>
          <a:bodyPr/>
          <a:lstStyle/>
          <a:p>
            <a:pPr marL="0" indent="0">
              <a:lnSpc>
                <a:spcPct val="100000"/>
              </a:lnSpc>
              <a:spcAft>
                <a:spcPts val="300"/>
              </a:spcAft>
              <a:buNone/>
            </a:pPr>
            <a:r>
              <a:rPr lang="cs-CZ" sz="1800" b="true" dirty="false"/>
              <a:t>600 000 – celkový počet účastníků</a:t>
            </a:r>
          </a:p>
          <a:p>
            <a:pPr lvl="1" algn="just">
              <a:lnSpc>
                <a:spcPct val="100000"/>
              </a:lnSpc>
            </a:pPr>
            <a:r>
              <a:rPr lang="cs-CZ" sz="1600" dirty="false"/>
              <a:t>celkový počet osob (uživatelé služeb, odborníci, pečující, hostitelé), které v rámci projektu získaly jakoukoliv formu podpory, bez ohledu na počet poskytnutých podpor, podpora je aktivita financovaná z rozpočtu projektu,</a:t>
            </a:r>
          </a:p>
          <a:p>
            <a:pPr lvl="1" algn="just">
              <a:lnSpc>
                <a:spcPct val="100000"/>
              </a:lnSpc>
            </a:pPr>
            <a:r>
              <a:rPr lang="cs-CZ" sz="1600" dirty="false"/>
              <a:t>do cílové hodnoty indikátoru se zadávají pouze ty osoby, které získají nebagatelní podporu (více než 40h).</a:t>
            </a:r>
          </a:p>
          <a:p>
            <a:pPr marL="414000" lvl="1" indent="0" algn="just">
              <a:lnSpc>
                <a:spcPct val="100000"/>
              </a:lnSpc>
              <a:buNone/>
            </a:pPr>
            <a:endParaRPr lang="cs-CZ" sz="1600" dirty="false"/>
          </a:p>
          <a:p>
            <a:pPr marL="0" indent="0">
              <a:lnSpc>
                <a:spcPct val="100000"/>
              </a:lnSpc>
              <a:spcAft>
                <a:spcPts val="300"/>
              </a:spcAft>
              <a:buNone/>
            </a:pPr>
            <a:r>
              <a:rPr lang="cs-CZ" sz="1800" b="true" dirty="false"/>
              <a:t>670 102 – využívání podpořených služeb</a:t>
            </a:r>
          </a:p>
          <a:p>
            <a:pPr lvl="1" algn="just">
              <a:lnSpc>
                <a:spcPct val="100000"/>
              </a:lnSpc>
            </a:pPr>
            <a:r>
              <a:rPr lang="cs-CZ" sz="1600" dirty="false"/>
              <a:t>počet osob, které využijí podpořenou službu či program během trvání projektu – </a:t>
            </a:r>
            <a:r>
              <a:rPr lang="cs-CZ" sz="1600" b="true" dirty="false"/>
              <a:t>pouze uživatelé služeb, pečující</a:t>
            </a:r>
          </a:p>
          <a:p>
            <a:pPr lvl="1" algn="just">
              <a:lnSpc>
                <a:spcPct val="100000"/>
              </a:lnSpc>
            </a:pPr>
            <a:r>
              <a:rPr lang="cs-CZ" sz="1400" dirty="false">
                <a:effectLst/>
                <a:ea typeface="Calibri" panose="020F0502020204030204" pitchFamily="34" charset="0"/>
              </a:rPr>
              <a:t>V tomto indikátoru je rovněž také podmínkou, že osoba je v nepříznivé sociální či zdravotní situaci (proto se sem nezapočítávají zaměstnanci/odborníci s přímou podporou pod 40 hodin).</a:t>
            </a:r>
          </a:p>
          <a:p>
            <a:pPr lvl="1" algn="just">
              <a:lnSpc>
                <a:spcPct val="100000"/>
              </a:lnSpc>
            </a:pPr>
            <a:r>
              <a:rPr lang="cs-CZ" sz="1600" dirty="false"/>
              <a:t>do cílové hodnoty se započítají:</a:t>
            </a:r>
          </a:p>
          <a:p>
            <a:pPr lvl="2" algn="just">
              <a:lnSpc>
                <a:spcPct val="100000"/>
              </a:lnSpc>
              <a:spcBef>
                <a:spcPts val="0"/>
              </a:spcBef>
              <a:spcAft>
                <a:spcPts val="0"/>
              </a:spcAft>
              <a:buFont typeface="Wingdings" panose="05000000000000000000" pitchFamily="2" charset="2"/>
              <a:buChar char="§"/>
            </a:pPr>
            <a:r>
              <a:rPr lang="cs-CZ" sz="1400" dirty="false"/>
              <a:t>bagatelně podpoření uživatelé služeb a pečující tj. do 40h,</a:t>
            </a:r>
          </a:p>
          <a:p>
            <a:pPr lvl="2" algn="just">
              <a:lnSpc>
                <a:spcPct val="100000"/>
              </a:lnSpc>
              <a:spcBef>
                <a:spcPts val="0"/>
              </a:spcBef>
              <a:spcAft>
                <a:spcPts val="0"/>
              </a:spcAft>
              <a:buFont typeface="Wingdings" panose="05000000000000000000" pitchFamily="2" charset="2"/>
              <a:buChar char="§"/>
            </a:pPr>
            <a:r>
              <a:rPr lang="cs-CZ" sz="1400" dirty="false"/>
              <a:t>anonymní klienti bez ohledu na výši podpory,</a:t>
            </a:r>
          </a:p>
          <a:p>
            <a:pPr lvl="2" algn="just">
              <a:lnSpc>
                <a:spcPct val="100000"/>
              </a:lnSpc>
              <a:spcBef>
                <a:spcPts val="0"/>
              </a:spcBef>
              <a:spcAft>
                <a:spcPts val="0"/>
              </a:spcAft>
              <a:buFont typeface="Wingdings" panose="05000000000000000000" pitchFamily="2" charset="2"/>
              <a:buChar char="§"/>
            </a:pPr>
            <a:r>
              <a:rPr lang="cs-CZ" sz="1400" dirty="false"/>
              <a:t>osoby s nepřímým prospěchem z realizace projektu.</a:t>
            </a:r>
          </a:p>
          <a:p>
            <a:pPr marL="0" lvl="2" indent="0" algn="just">
              <a:lnSpc>
                <a:spcPct val="100000"/>
              </a:lnSpc>
              <a:spcBef>
                <a:spcPts val="0"/>
              </a:spcBef>
              <a:spcAft>
                <a:spcPts val="0"/>
              </a:spcAft>
              <a:buNone/>
            </a:pPr>
            <a:endParaRPr lang="cs-CZ" sz="700" dirty="false"/>
          </a:p>
          <a:p>
            <a:pPr marL="0" lvl="2" indent="0" algn="just">
              <a:lnSpc>
                <a:spcPct val="100000"/>
              </a:lnSpc>
              <a:spcBef>
                <a:spcPts val="0"/>
              </a:spcBef>
              <a:spcAft>
                <a:spcPts val="0"/>
              </a:spcAft>
              <a:buNone/>
            </a:pPr>
            <a:endParaRPr lang="cs-CZ" sz="700" dirty="false"/>
          </a:p>
          <a:p>
            <a:pPr marL="0" lvl="2" indent="0" algn="just">
              <a:lnSpc>
                <a:spcPct val="100000"/>
              </a:lnSpc>
              <a:spcBef>
                <a:spcPts val="0"/>
              </a:spcBef>
              <a:spcAft>
                <a:spcPts val="0"/>
              </a:spcAft>
              <a:buNone/>
            </a:pPr>
            <a:endParaRPr lang="cs-CZ" sz="700" dirty="false"/>
          </a:p>
          <a:p>
            <a:pPr marL="0" lvl="2" indent="0" algn="ctr">
              <a:lnSpc>
                <a:spcPct val="100000"/>
              </a:lnSpc>
              <a:spcBef>
                <a:spcPts val="0"/>
              </a:spcBef>
              <a:spcAft>
                <a:spcPts val="1200"/>
              </a:spcAft>
              <a:buNone/>
            </a:pPr>
            <a:r>
              <a:rPr lang="cs-CZ" sz="1800" b="true" dirty="false"/>
              <a:t>V případě podpory osob nebo účastníků z CS musí mít alespoň jeden z indikátorů 600 000 a 670 102 hodnotu vyšší než nula.</a:t>
            </a:r>
          </a:p>
          <a:p>
            <a:pPr marL="0" indent="0">
              <a:buNone/>
            </a:pPr>
            <a:endParaRPr lang="cs-CZ" sz="1800" dirty="false"/>
          </a:p>
          <a:p>
            <a:pPr marL="0" indent="0">
              <a:buNone/>
            </a:pPr>
            <a:endParaRPr lang="cs-CZ" sz="1800" dirty="false"/>
          </a:p>
          <a:p>
            <a:pPr marL="0" indent="0">
              <a:buNone/>
            </a:pPr>
            <a:endParaRPr lang="cs-CZ" sz="1800" dirty="false"/>
          </a:p>
        </p:txBody>
      </p:sp>
      <p:sp>
        <p:nvSpPr>
          <p:cNvPr id="4" name="Zástupný symbol pro číslo snímku 3">
            <a:extLst>
              <a:ext uri="{FF2B5EF4-FFF2-40B4-BE49-F238E27FC236}">
                <a16:creationId xmlns:a16="http://schemas.microsoft.com/office/drawing/2014/main" id="{3008B57D-43CA-7A23-2EE0-B42883AE1F66}"/>
              </a:ext>
            </a:extLst>
          </p:cNvPr>
          <p:cNvSpPr>
            <a:spLocks noGrp="true"/>
          </p:cNvSpPr>
          <p:nvPr>
            <p:ph type="sldNum" sz="quarter" idx="12"/>
          </p:nvPr>
        </p:nvSpPr>
        <p:spPr/>
        <p:txBody>
          <a:bodyPr/>
          <a:lstStyle/>
          <a:p>
            <a:fld id="{479BF083-4774-43B1-9AB0-5CC1AC5DD8EE}" type="slidenum">
              <a:rPr lang="cs-CZ" smtClean="false"/>
              <a:pPr/>
              <a:t>33</a:t>
            </a:fld>
            <a:endParaRPr lang="cs-CZ" dirty="false"/>
          </a:p>
        </p:txBody>
      </p:sp>
    </p:spTree>
    <p:extLst>
      <p:ext uri="{BB962C8B-B14F-4D97-AF65-F5344CB8AC3E}">
        <p14:creationId xmlns:p14="http://schemas.microsoft.com/office/powerpoint/2010/main" val="36165822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2C5838-3643-4BEF-2CE4-897EF7BEBD01}"/>
              </a:ext>
            </a:extLst>
          </p:cNvPr>
          <p:cNvSpPr>
            <a:spLocks noGrp="true"/>
          </p:cNvSpPr>
          <p:nvPr>
            <p:ph type="title"/>
          </p:nvPr>
        </p:nvSpPr>
        <p:spPr/>
        <p:txBody>
          <a:bodyPr/>
          <a:lstStyle/>
          <a:p>
            <a:r>
              <a:rPr lang="cs-CZ" dirty="false"/>
              <a:t>5. Adekvátnost indikátorů             </a:t>
            </a:r>
            <a:r>
              <a:rPr lang="cs-CZ" sz="2000" dirty="false"/>
              <a:t>(3/4)</a:t>
            </a:r>
            <a:endParaRPr lang="cs-CZ" dirty="false"/>
          </a:p>
        </p:txBody>
      </p:sp>
      <p:sp>
        <p:nvSpPr>
          <p:cNvPr id="3" name="Zástupný obsah 2">
            <a:extLst>
              <a:ext uri="{FF2B5EF4-FFF2-40B4-BE49-F238E27FC236}">
                <a16:creationId xmlns:a16="http://schemas.microsoft.com/office/drawing/2014/main" id="{DF1C42C6-030B-0C3C-4EA2-CB3E6DDDBF3F}"/>
              </a:ext>
            </a:extLst>
          </p:cNvPr>
          <p:cNvSpPr>
            <a:spLocks noGrp="true"/>
          </p:cNvSpPr>
          <p:nvPr>
            <p:ph idx="1"/>
          </p:nvPr>
        </p:nvSpPr>
        <p:spPr>
          <a:xfrm>
            <a:off x="360000" y="1412776"/>
            <a:ext cx="8424000" cy="4707224"/>
          </a:xfrm>
        </p:spPr>
        <p:txBody>
          <a:bodyPr/>
          <a:lstStyle/>
          <a:p>
            <a:pPr marL="0" indent="0" algn="just">
              <a:lnSpc>
                <a:spcPct val="100000"/>
              </a:lnSpc>
              <a:spcAft>
                <a:spcPts val="300"/>
              </a:spcAft>
              <a:buNone/>
            </a:pPr>
            <a:r>
              <a:rPr lang="cs-CZ" sz="1600" b="true" dirty="false"/>
              <a:t>805 000 - počet napsaných a zveřejněných analytických a strategických dokumentů vč. evaluačních</a:t>
            </a:r>
          </a:p>
          <a:p>
            <a:pPr lvl="1" algn="just">
              <a:lnSpc>
                <a:spcPct val="100000"/>
              </a:lnSpc>
            </a:pPr>
            <a:r>
              <a:rPr lang="cs-CZ" sz="1400" dirty="false"/>
              <a:t>počet napsaných a zveřejněných analýz, evaluací (interních i externích), koncepcí, strategií, studií, závěrečných zpráv z výzkumů a obdobných dokumentů, které byly vytvořeny za finanční podpory fondů EU,</a:t>
            </a:r>
          </a:p>
          <a:p>
            <a:pPr lvl="1" algn="just">
              <a:lnSpc>
                <a:spcPct val="100000"/>
              </a:lnSpc>
            </a:pPr>
            <a:r>
              <a:rPr lang="cs-CZ" sz="1400" dirty="false"/>
              <a:t>v případě zařazení evaluace bude hodnota indikátoru minimálně ve výši 2 dokumentů, tj. vstupní a závěrečná evaluační zpráva.</a:t>
            </a:r>
          </a:p>
          <a:p>
            <a:pPr marL="0" indent="0">
              <a:lnSpc>
                <a:spcPct val="100000"/>
              </a:lnSpc>
              <a:spcBef>
                <a:spcPts val="1200"/>
              </a:spcBef>
              <a:buNone/>
            </a:pPr>
            <a:r>
              <a:rPr lang="cs-CZ" sz="1600" b="true" dirty="false"/>
              <a:t>670 021 – kapacita podpořených služeb – místa</a:t>
            </a:r>
          </a:p>
          <a:p>
            <a:pPr lvl="1">
              <a:lnSpc>
                <a:spcPct val="100000"/>
              </a:lnSpc>
            </a:pPr>
            <a:r>
              <a:rPr lang="cs-CZ" sz="1400" dirty="false"/>
              <a:t>kapacita = maximální počet osob, které může podpořená služba/program v danou chvíli obsloužit,</a:t>
            </a:r>
          </a:p>
          <a:p>
            <a:pPr lvl="1">
              <a:lnSpc>
                <a:spcPct val="100000"/>
              </a:lnSpc>
            </a:pPr>
            <a:r>
              <a:rPr lang="cs-CZ" sz="1400" dirty="false"/>
              <a:t>indikátor je relevantní pro pobytové služby, cílová hodnota vyjádřena počtem lůžek,</a:t>
            </a:r>
          </a:p>
          <a:p>
            <a:pPr lvl="1">
              <a:lnSpc>
                <a:spcPct val="100000"/>
              </a:lnSpc>
            </a:pPr>
            <a:r>
              <a:rPr lang="cs-CZ" sz="1400" dirty="false"/>
              <a:t>hodnota indikátoru se uvádí ve vztahu k projektu (např. zařízení má kapacitu 10 lůžek, ale do projektu bude zařízení zapojeno pouze částečně v počtu 3 lůžek).</a:t>
            </a:r>
          </a:p>
          <a:p>
            <a:pPr marL="0" indent="0">
              <a:lnSpc>
                <a:spcPct val="100000"/>
              </a:lnSpc>
              <a:buNone/>
            </a:pPr>
            <a:r>
              <a:rPr lang="cs-CZ" sz="1600" b="true" dirty="false"/>
              <a:t>670 031 – kapacita podpořených služeb – úvazky</a:t>
            </a:r>
          </a:p>
          <a:p>
            <a:pPr lvl="1">
              <a:lnSpc>
                <a:spcPct val="100000"/>
              </a:lnSpc>
            </a:pPr>
            <a:r>
              <a:rPr lang="cs-CZ" sz="1400" dirty="false"/>
              <a:t>obdoba indikátoru 670 021 s tím rozdílem, že tento je určen pro ambulantní a terénní služby,</a:t>
            </a:r>
          </a:p>
          <a:p>
            <a:pPr lvl="1">
              <a:lnSpc>
                <a:spcPct val="100000"/>
              </a:lnSpc>
            </a:pPr>
            <a:r>
              <a:rPr lang="cs-CZ" sz="1400" dirty="false"/>
              <a:t>hodnota se vyjadřuje souhrnnou výší úvazků pracovníků v přímé práci s klienty.</a:t>
            </a:r>
          </a:p>
          <a:p>
            <a:pPr marL="0" indent="0" algn="ctr">
              <a:lnSpc>
                <a:spcPct val="100000"/>
              </a:lnSpc>
              <a:spcBef>
                <a:spcPts val="1200"/>
              </a:spcBef>
              <a:buNone/>
            </a:pPr>
            <a:r>
              <a:rPr lang="cs-CZ" sz="1600" b="true" dirty="false"/>
              <a:t>V případě podpory klientů v rámci služby/programu musí být povinně nastaven indikátor 670 021 nebo indikátor 670 031.</a:t>
            </a:r>
          </a:p>
        </p:txBody>
      </p:sp>
      <p:sp>
        <p:nvSpPr>
          <p:cNvPr id="4" name="Zástupný symbol pro číslo snímku 3">
            <a:extLst>
              <a:ext uri="{FF2B5EF4-FFF2-40B4-BE49-F238E27FC236}">
                <a16:creationId xmlns:a16="http://schemas.microsoft.com/office/drawing/2014/main" id="{01556F39-7FB6-EA3C-C84A-EA6E49364AE7}"/>
              </a:ext>
            </a:extLst>
          </p:cNvPr>
          <p:cNvSpPr>
            <a:spLocks noGrp="true"/>
          </p:cNvSpPr>
          <p:nvPr>
            <p:ph type="sldNum" sz="quarter" idx="12"/>
          </p:nvPr>
        </p:nvSpPr>
        <p:spPr/>
        <p:txBody>
          <a:bodyPr/>
          <a:lstStyle/>
          <a:p>
            <a:fld id="{479BF083-4774-43B1-9AB0-5CC1AC5DD8EE}" type="slidenum">
              <a:rPr lang="cs-CZ" smtClean="false"/>
              <a:pPr/>
              <a:t>34</a:t>
            </a:fld>
            <a:endParaRPr lang="cs-CZ" dirty="false"/>
          </a:p>
        </p:txBody>
      </p:sp>
    </p:spTree>
    <p:extLst>
      <p:ext uri="{BB962C8B-B14F-4D97-AF65-F5344CB8AC3E}">
        <p14:creationId xmlns:p14="http://schemas.microsoft.com/office/powerpoint/2010/main" val="23492146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01C6457-3457-A50F-2B5E-17B2516B48EB}"/>
              </a:ext>
            </a:extLst>
          </p:cNvPr>
          <p:cNvSpPr>
            <a:spLocks noGrp="true"/>
          </p:cNvSpPr>
          <p:nvPr>
            <p:ph type="title"/>
          </p:nvPr>
        </p:nvSpPr>
        <p:spPr/>
        <p:txBody>
          <a:bodyPr/>
          <a:lstStyle/>
          <a:p>
            <a:r>
              <a:rPr lang="cs-CZ" dirty="false"/>
              <a:t>5. Adekvátnost indikátorů             </a:t>
            </a:r>
            <a:r>
              <a:rPr lang="cs-CZ" sz="2000" dirty="false"/>
              <a:t>(4/4)</a:t>
            </a:r>
            <a:endParaRPr lang="cs-CZ" dirty="false"/>
          </a:p>
        </p:txBody>
      </p:sp>
      <p:sp>
        <p:nvSpPr>
          <p:cNvPr id="3" name="Zástupný obsah 2">
            <a:extLst>
              <a:ext uri="{FF2B5EF4-FFF2-40B4-BE49-F238E27FC236}">
                <a16:creationId xmlns:a16="http://schemas.microsoft.com/office/drawing/2014/main" id="{393897B2-0CC1-917F-DD71-7447D5DDF059}"/>
              </a:ext>
            </a:extLst>
          </p:cNvPr>
          <p:cNvSpPr>
            <a:spLocks noGrp="true"/>
          </p:cNvSpPr>
          <p:nvPr>
            <p:ph idx="1"/>
          </p:nvPr>
        </p:nvSpPr>
        <p:spPr>
          <a:xfrm>
            <a:off x="360000" y="1340768"/>
            <a:ext cx="8424000" cy="5400600"/>
          </a:xfrm>
        </p:spPr>
        <p:txBody>
          <a:bodyPr/>
          <a:lstStyle/>
          <a:p>
            <a:pPr algn="just">
              <a:lnSpc>
                <a:spcPct val="100000"/>
              </a:lnSpc>
              <a:spcBef>
                <a:spcPts val="300"/>
              </a:spcBef>
              <a:spcAft>
                <a:spcPts val="300"/>
              </a:spcAft>
            </a:pPr>
            <a:r>
              <a:rPr lang="cs-CZ" sz="1800" dirty="false"/>
              <a:t>V </a:t>
            </a:r>
            <a:r>
              <a:rPr lang="cs-CZ" sz="1600" dirty="false"/>
              <a:t>žádosti o podporu je nutné vyplnit všechny indikátory, které výzva stanoví jako povinné, i když budou mít nulovou cílovou hodnotu,</a:t>
            </a:r>
          </a:p>
          <a:p>
            <a:pPr algn="just">
              <a:lnSpc>
                <a:spcPct val="100000"/>
              </a:lnSpc>
              <a:spcBef>
                <a:spcPts val="300"/>
              </a:spcBef>
              <a:spcAft>
                <a:spcPts val="300"/>
              </a:spcAft>
            </a:pPr>
            <a:r>
              <a:rPr lang="cs-CZ" sz="1600" dirty="false"/>
              <a:t>nenulovou cílovou hodnotu stanovit u všech indikátorů, které jsou relevantní vůči realizovaným aktivitám, závazným podmínkám výzvy cílové hodnoty stanovit v reálné výši, ve vazbě na cíl projektu a na klíčové aktivity,</a:t>
            </a:r>
          </a:p>
          <a:p>
            <a:pPr algn="just">
              <a:lnSpc>
                <a:spcPct val="100000"/>
              </a:lnSpc>
              <a:spcBef>
                <a:spcPts val="300"/>
              </a:spcBef>
              <a:spcAft>
                <a:spcPts val="300"/>
              </a:spcAft>
            </a:pPr>
            <a:r>
              <a:rPr lang="cs-CZ" sz="1600" dirty="false"/>
              <a:t>u každého indikátoru v komentáři vysvětlit způsob stanovení cílové hodnoty indikátoru.</a:t>
            </a:r>
          </a:p>
          <a:p>
            <a:pPr marL="0" indent="0">
              <a:lnSpc>
                <a:spcPct val="100000"/>
              </a:lnSpc>
              <a:spcBef>
                <a:spcPts val="1800"/>
              </a:spcBef>
              <a:buNone/>
            </a:pPr>
            <a:r>
              <a:rPr lang="cs-CZ" sz="1800" b="true" dirty="false"/>
              <a:t>Časté chyby:</a:t>
            </a:r>
          </a:p>
          <a:p>
            <a:pPr lvl="1" algn="just">
              <a:lnSpc>
                <a:spcPct val="100000"/>
              </a:lnSpc>
            </a:pPr>
            <a:r>
              <a:rPr lang="cs-CZ" sz="1600" dirty="false"/>
              <a:t>cílové hodnoty indikátorů nekorespondují s popisem aktivit projektu nebo jsou podhodnocené/nadhodnocené,</a:t>
            </a:r>
          </a:p>
          <a:p>
            <a:pPr lvl="1" algn="just">
              <a:lnSpc>
                <a:spcPct val="100000"/>
              </a:lnSpc>
            </a:pPr>
            <a:r>
              <a:rPr lang="cs-CZ" sz="1600" dirty="false"/>
              <a:t>není vyplněný komentář k cílové hodnotě indikátoru, nebo komentář není v souladu se stanovenou cílovou hodnotou,</a:t>
            </a:r>
          </a:p>
          <a:p>
            <a:pPr lvl="1" algn="just">
              <a:lnSpc>
                <a:spcPct val="100000"/>
              </a:lnSpc>
            </a:pPr>
            <a:r>
              <a:rPr lang="cs-CZ" sz="1600" dirty="false"/>
              <a:t>stanovení cílové hodnoty u indikátorů bez závazku,</a:t>
            </a:r>
          </a:p>
          <a:p>
            <a:pPr lvl="1" algn="just">
              <a:lnSpc>
                <a:spcPct val="100000"/>
              </a:lnSpc>
            </a:pPr>
            <a:r>
              <a:rPr lang="cs-CZ" sz="1600" dirty="false"/>
              <a:t>nejsou stanoveny cílové hodnoty u všech relevantních indikátorů,</a:t>
            </a:r>
          </a:p>
          <a:p>
            <a:pPr lvl="1" algn="just">
              <a:lnSpc>
                <a:spcPct val="100000"/>
              </a:lnSpc>
            </a:pPr>
            <a:r>
              <a:rPr lang="cs-CZ" sz="1600" dirty="false"/>
              <a:t>do cílové hodnoty indikátoru 670 102 Využívání podpořených služeb je chybně započtena i podpora odborných pracovníků,</a:t>
            </a:r>
          </a:p>
          <a:p>
            <a:pPr lvl="1" algn="just">
              <a:lnSpc>
                <a:spcPct val="100000"/>
              </a:lnSpc>
            </a:pPr>
            <a:r>
              <a:rPr lang="cs-CZ" sz="1600" dirty="false"/>
              <a:t>do podpory CS jsou započteny i aktivity, které nemají charakter podpory.</a:t>
            </a:r>
          </a:p>
        </p:txBody>
      </p:sp>
      <p:sp>
        <p:nvSpPr>
          <p:cNvPr id="4" name="Zástupný symbol pro číslo snímku 3">
            <a:extLst>
              <a:ext uri="{FF2B5EF4-FFF2-40B4-BE49-F238E27FC236}">
                <a16:creationId xmlns:a16="http://schemas.microsoft.com/office/drawing/2014/main" id="{814640C0-4F58-1521-8208-670C419B658A}"/>
              </a:ext>
            </a:extLst>
          </p:cNvPr>
          <p:cNvSpPr>
            <a:spLocks noGrp="true"/>
          </p:cNvSpPr>
          <p:nvPr>
            <p:ph type="sldNum" sz="quarter" idx="12"/>
          </p:nvPr>
        </p:nvSpPr>
        <p:spPr/>
        <p:txBody>
          <a:bodyPr/>
          <a:lstStyle/>
          <a:p>
            <a:fld id="{479BF083-4774-43B1-9AB0-5CC1AC5DD8EE}" type="slidenum">
              <a:rPr lang="cs-CZ" smtClean="false"/>
              <a:pPr/>
              <a:t>35</a:t>
            </a:fld>
            <a:endParaRPr lang="cs-CZ" dirty="false"/>
          </a:p>
        </p:txBody>
      </p:sp>
    </p:spTree>
    <p:extLst>
      <p:ext uri="{BB962C8B-B14F-4D97-AF65-F5344CB8AC3E}">
        <p14:creationId xmlns:p14="http://schemas.microsoft.com/office/powerpoint/2010/main" val="8417523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8EEA71-EF90-5E9B-0244-41131638216D}"/>
              </a:ext>
            </a:extLst>
          </p:cNvPr>
          <p:cNvSpPr>
            <a:spLocks noGrp="true"/>
          </p:cNvSpPr>
          <p:nvPr>
            <p:ph type="title"/>
          </p:nvPr>
        </p:nvSpPr>
        <p:spPr/>
        <p:txBody>
          <a:bodyPr/>
          <a:lstStyle/>
          <a:p>
            <a:r>
              <a:rPr lang="cs-CZ" dirty="false"/>
              <a:t>Specifické datové položky (SDP)</a:t>
            </a:r>
          </a:p>
        </p:txBody>
      </p:sp>
      <p:sp>
        <p:nvSpPr>
          <p:cNvPr id="3" name="Zástupný obsah 2">
            <a:extLst>
              <a:ext uri="{FF2B5EF4-FFF2-40B4-BE49-F238E27FC236}">
                <a16:creationId xmlns:a16="http://schemas.microsoft.com/office/drawing/2014/main" id="{DE4BA5E3-206E-3936-B112-7B2169B438AD}"/>
              </a:ext>
            </a:extLst>
          </p:cNvPr>
          <p:cNvSpPr>
            <a:spLocks noGrp="true"/>
          </p:cNvSpPr>
          <p:nvPr>
            <p:ph idx="1"/>
          </p:nvPr>
        </p:nvSpPr>
        <p:spPr/>
        <p:txBody>
          <a:bodyPr/>
          <a:lstStyle/>
          <a:p>
            <a:pPr marL="0" indent="0" algn="just">
              <a:lnSpc>
                <a:spcPct val="100000"/>
              </a:lnSpc>
              <a:buNone/>
            </a:pPr>
            <a:r>
              <a:rPr lang="cs-CZ" sz="2000" dirty="false"/>
              <a:t>SDP jsou nástroji pro doplňkový sběr informací v MS2021+, kterým ŘO získává podrobnější informace o poskytnuté podpoře.</a:t>
            </a:r>
          </a:p>
          <a:p>
            <a:pPr marL="0" indent="0" algn="just">
              <a:lnSpc>
                <a:spcPct val="100000"/>
              </a:lnSpc>
              <a:buNone/>
            </a:pPr>
            <a:endParaRPr lang="cs-CZ" sz="2000" dirty="false"/>
          </a:p>
          <a:p>
            <a:pPr marL="0" indent="0" algn="just">
              <a:lnSpc>
                <a:spcPct val="100000"/>
              </a:lnSpc>
              <a:buNone/>
            </a:pPr>
            <a:r>
              <a:rPr lang="cs-CZ" sz="2000" dirty="false"/>
              <a:t>Žadatel má povinnost vyplnit tyto SDP:</a:t>
            </a:r>
          </a:p>
          <a:p>
            <a:pPr lvl="1">
              <a:lnSpc>
                <a:spcPct val="100000"/>
              </a:lnSpc>
              <a:spcAft>
                <a:spcPts val="0"/>
              </a:spcAft>
            </a:pPr>
            <a:r>
              <a:rPr lang="cs-CZ" sz="1800" dirty="false"/>
              <a:t>Počet podpořených osob původem z Ukrajiny,</a:t>
            </a:r>
          </a:p>
          <a:p>
            <a:pPr lvl="1">
              <a:lnSpc>
                <a:spcPct val="100000"/>
              </a:lnSpc>
              <a:spcAft>
                <a:spcPts val="600"/>
              </a:spcAft>
            </a:pPr>
            <a:r>
              <a:rPr lang="cs-CZ" sz="1800" dirty="false"/>
              <a:t>Celkový počet podpořených osob.</a:t>
            </a:r>
          </a:p>
          <a:p>
            <a:pPr marL="414000" lvl="1" indent="0">
              <a:lnSpc>
                <a:spcPct val="100000"/>
              </a:lnSpc>
              <a:spcAft>
                <a:spcPts val="600"/>
              </a:spcAft>
              <a:buNone/>
            </a:pPr>
            <a:endParaRPr lang="cs-CZ" dirty="false"/>
          </a:p>
          <a:p>
            <a:pPr marL="0" lvl="1" indent="0" algn="just">
              <a:lnSpc>
                <a:spcPct val="100000"/>
              </a:lnSpc>
              <a:spcAft>
                <a:spcPts val="600"/>
              </a:spcAft>
              <a:buNone/>
            </a:pPr>
            <a:r>
              <a:rPr lang="cs-CZ" dirty="false"/>
              <a:t>Do žádosti o podporu uvede žadatel u obou SDP do pole „číslo“ nulovou hodnotu. Sledování aktuálního počtu podpořených osob (u obou SDP) bude zajištěno expertním odhadem příjemce a bude uváděno pouze jako celkový počet (číslo) do příslušné obrazovky „Specifické datové položky“ ve zprávě o realizaci projektu.</a:t>
            </a:r>
          </a:p>
          <a:p>
            <a:pPr>
              <a:lnSpc>
                <a:spcPct val="100000"/>
              </a:lnSpc>
            </a:pPr>
            <a:endParaRPr lang="cs-CZ" dirty="false"/>
          </a:p>
        </p:txBody>
      </p:sp>
      <p:sp>
        <p:nvSpPr>
          <p:cNvPr id="4" name="Zástupný symbol pro číslo snímku 3">
            <a:extLst>
              <a:ext uri="{FF2B5EF4-FFF2-40B4-BE49-F238E27FC236}">
                <a16:creationId xmlns:a16="http://schemas.microsoft.com/office/drawing/2014/main" id="{6F02D0B1-1813-AC40-525A-E86629F6F2CB}"/>
              </a:ext>
            </a:extLst>
          </p:cNvPr>
          <p:cNvSpPr>
            <a:spLocks noGrp="true"/>
          </p:cNvSpPr>
          <p:nvPr>
            <p:ph type="sldNum" sz="quarter" idx="12"/>
          </p:nvPr>
        </p:nvSpPr>
        <p:spPr/>
        <p:txBody>
          <a:bodyPr/>
          <a:lstStyle/>
          <a:p>
            <a:fld id="{479BF083-4774-43B1-9AB0-5CC1AC5DD8EE}" type="slidenum">
              <a:rPr lang="cs-CZ" smtClean="false"/>
              <a:pPr/>
              <a:t>36</a:t>
            </a:fld>
            <a:endParaRPr lang="cs-CZ" dirty="false"/>
          </a:p>
        </p:txBody>
      </p:sp>
    </p:spTree>
    <p:extLst>
      <p:ext uri="{BB962C8B-B14F-4D97-AF65-F5344CB8AC3E}">
        <p14:creationId xmlns:p14="http://schemas.microsoft.com/office/powerpoint/2010/main" val="13289410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8A73B0-7E34-7B58-1458-10188BBE1A3E}"/>
              </a:ext>
            </a:extLst>
          </p:cNvPr>
          <p:cNvSpPr>
            <a:spLocks noGrp="true"/>
          </p:cNvSpPr>
          <p:nvPr>
            <p:ph type="title"/>
          </p:nvPr>
        </p:nvSpPr>
        <p:spPr/>
        <p:txBody>
          <a:bodyPr/>
          <a:lstStyle/>
          <a:p>
            <a:r>
              <a:rPr lang="cs-CZ" dirty="false"/>
              <a:t>6. Způsob zapojení cs                      </a:t>
            </a:r>
            <a:r>
              <a:rPr lang="cs-CZ" sz="2000" dirty="false"/>
              <a:t>(1/2)</a:t>
            </a:r>
            <a:endParaRPr lang="cs-CZ" dirty="false"/>
          </a:p>
        </p:txBody>
      </p:sp>
      <p:sp>
        <p:nvSpPr>
          <p:cNvPr id="3" name="Zástupný obsah 2">
            <a:extLst>
              <a:ext uri="{FF2B5EF4-FFF2-40B4-BE49-F238E27FC236}">
                <a16:creationId xmlns:a16="http://schemas.microsoft.com/office/drawing/2014/main" id="{689B955A-D85A-F668-6984-AA160937F7CF}"/>
              </a:ext>
            </a:extLst>
          </p:cNvPr>
          <p:cNvSpPr>
            <a:spLocks noGrp="true"/>
          </p:cNvSpPr>
          <p:nvPr>
            <p:ph idx="1"/>
          </p:nvPr>
        </p:nvSpPr>
        <p:spPr>
          <a:xfrm>
            <a:off x="360000" y="2969969"/>
            <a:ext cx="8424000" cy="2546983"/>
          </a:xfrm>
        </p:spPr>
        <p:txBody>
          <a:bodyPr/>
          <a:lstStyle/>
          <a:p>
            <a:pPr algn="just">
              <a:lnSpc>
                <a:spcPct val="100000"/>
              </a:lnSpc>
            </a:pPr>
            <a:r>
              <a:rPr lang="cs-CZ" sz="1800" dirty="false"/>
              <a:t>CS by měla být adekvátním způsobem zapojena ve všech relevantních fázích projektu, způsob práce s CS pro ni má být přínosem a má přispívat ke zlepšení situace CS,</a:t>
            </a:r>
          </a:p>
          <a:p>
            <a:pPr algn="just">
              <a:lnSpc>
                <a:spcPct val="100000"/>
              </a:lnSpc>
            </a:pPr>
            <a:r>
              <a:rPr lang="cs-CZ" sz="1800" dirty="false"/>
              <a:t>podstatné je kvalitně popsat zejména v klíčových aktivitách projektu kolik osob z jaké CS bude danou aktivitou podpořeno, předpokládaný rozsah podpory, jakým způsobem bude s CS pracováno,</a:t>
            </a:r>
          </a:p>
          <a:p>
            <a:pPr algn="just">
              <a:lnSpc>
                <a:spcPct val="100000"/>
              </a:lnSpc>
            </a:pPr>
            <a:r>
              <a:rPr lang="cs-CZ" sz="1800" dirty="false"/>
              <a:t>v žádosti o podporu je důležité popsat způsob oslovení CS, prokázat zájem CS zapojit se do projektu, její motivaci.</a:t>
            </a:r>
          </a:p>
        </p:txBody>
      </p:sp>
      <p:pic>
        <p:nvPicPr>
          <p:cNvPr id="4" name="Obrázek 3">
            <a:extLst>
              <a:ext uri="{FF2B5EF4-FFF2-40B4-BE49-F238E27FC236}">
                <a16:creationId xmlns:a16="http://schemas.microsoft.com/office/drawing/2014/main" id="{4C391A30-7AAD-46F7-70F5-3957B163E622}"/>
              </a:ext>
            </a:extLst>
          </p:cNvPr>
          <p:cNvPicPr>
            <a:picLocks noChangeAspect="true"/>
          </p:cNvPicPr>
          <p:nvPr/>
        </p:nvPicPr>
        <p:blipFill>
          <a:blip r:embed="rId2"/>
          <a:stretch>
            <a:fillRect/>
          </a:stretch>
        </p:blipFill>
        <p:spPr>
          <a:xfrm>
            <a:off x="1547664" y="1246388"/>
            <a:ext cx="5696192" cy="1368152"/>
          </a:xfrm>
          <a:prstGeom prst="rect">
            <a:avLst/>
          </a:prstGeom>
        </p:spPr>
      </p:pic>
      <p:sp>
        <p:nvSpPr>
          <p:cNvPr id="5" name="Zástupný symbol pro číslo snímku 4">
            <a:extLst>
              <a:ext uri="{FF2B5EF4-FFF2-40B4-BE49-F238E27FC236}">
                <a16:creationId xmlns:a16="http://schemas.microsoft.com/office/drawing/2014/main" id="{00549869-4702-F4E9-9BC0-FE5AFD9B37F3}"/>
              </a:ext>
            </a:extLst>
          </p:cNvPr>
          <p:cNvSpPr>
            <a:spLocks noGrp="true"/>
          </p:cNvSpPr>
          <p:nvPr>
            <p:ph type="sldNum" sz="quarter" idx="12"/>
          </p:nvPr>
        </p:nvSpPr>
        <p:spPr/>
        <p:txBody>
          <a:bodyPr/>
          <a:lstStyle/>
          <a:p>
            <a:fld id="{479BF083-4774-43B1-9AB0-5CC1AC5DD8EE}" type="slidenum">
              <a:rPr lang="cs-CZ" smtClean="false"/>
              <a:pPr/>
              <a:t>37</a:t>
            </a:fld>
            <a:endParaRPr lang="cs-CZ" dirty="false"/>
          </a:p>
        </p:txBody>
      </p:sp>
    </p:spTree>
    <p:extLst>
      <p:ext uri="{BB962C8B-B14F-4D97-AF65-F5344CB8AC3E}">
        <p14:creationId xmlns:p14="http://schemas.microsoft.com/office/powerpoint/2010/main" val="31080753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E497B0-0A12-3EA3-6B04-47DCC61346D6}"/>
              </a:ext>
            </a:extLst>
          </p:cNvPr>
          <p:cNvSpPr>
            <a:spLocks noGrp="true"/>
          </p:cNvSpPr>
          <p:nvPr>
            <p:ph type="title"/>
          </p:nvPr>
        </p:nvSpPr>
        <p:spPr/>
        <p:txBody>
          <a:bodyPr/>
          <a:lstStyle/>
          <a:p>
            <a:r>
              <a:rPr lang="cs-CZ" dirty="false"/>
              <a:t>6. Způsob zapojení cs                      </a:t>
            </a:r>
            <a:r>
              <a:rPr lang="cs-CZ" sz="2000" dirty="false"/>
              <a:t>(2/2)</a:t>
            </a:r>
            <a:endParaRPr lang="cs-CZ" dirty="false"/>
          </a:p>
        </p:txBody>
      </p:sp>
      <p:sp>
        <p:nvSpPr>
          <p:cNvPr id="3" name="Zástupný obsah 2">
            <a:extLst>
              <a:ext uri="{FF2B5EF4-FFF2-40B4-BE49-F238E27FC236}">
                <a16:creationId xmlns:a16="http://schemas.microsoft.com/office/drawing/2014/main" id="{17B10E79-9A9F-2C0B-DE62-184246F26F81}"/>
              </a:ext>
            </a:extLst>
          </p:cNvPr>
          <p:cNvSpPr>
            <a:spLocks noGrp="true"/>
          </p:cNvSpPr>
          <p:nvPr>
            <p:ph idx="1"/>
          </p:nvPr>
        </p:nvSpPr>
        <p:spPr/>
        <p:txBody>
          <a:bodyPr/>
          <a:lstStyle/>
          <a:p>
            <a:pPr marL="0" indent="0">
              <a:buNone/>
            </a:pPr>
            <a:r>
              <a:rPr lang="cs-CZ" sz="2000" b="true" dirty="false"/>
              <a:t>Časté chyby:</a:t>
            </a:r>
          </a:p>
          <a:p>
            <a:pPr lvl="1" algn="just"/>
            <a:r>
              <a:rPr lang="cs-CZ" sz="1800" dirty="false"/>
              <a:t>zvoleny nevhodné formy práce s CS vzhledem k plánovaným aktivitám a charakteristikám CS,</a:t>
            </a:r>
          </a:p>
          <a:p>
            <a:pPr lvl="1" algn="just"/>
            <a:r>
              <a:rPr lang="cs-CZ" sz="1800" dirty="false"/>
              <a:t>neprokázaný zájem/motivace CS zapojit se do projektových aktivit,</a:t>
            </a:r>
          </a:p>
          <a:p>
            <a:pPr lvl="1" algn="just"/>
            <a:r>
              <a:rPr lang="cs-CZ" sz="1800" dirty="false"/>
              <a:t>neadekvátní intenzita zapojení CS,</a:t>
            </a:r>
          </a:p>
          <a:p>
            <a:pPr lvl="1" algn="just"/>
            <a:r>
              <a:rPr lang="cs-CZ" sz="1800" dirty="false"/>
              <a:t>nedostatečný popis zapojení CS do projektu:</a:t>
            </a:r>
          </a:p>
          <a:p>
            <a:pPr lvl="2" algn="just">
              <a:lnSpc>
                <a:spcPct val="100000"/>
              </a:lnSpc>
              <a:buFont typeface="Wingdings" panose="05000000000000000000" pitchFamily="2" charset="2"/>
              <a:buChar char="§"/>
            </a:pPr>
            <a:r>
              <a:rPr lang="cs-CZ" sz="1600" dirty="false"/>
              <a:t>nekonkretizovaný rozsah podpory a počet osob z CS zapojených do aktivit,</a:t>
            </a:r>
          </a:p>
          <a:p>
            <a:pPr lvl="2" algn="just">
              <a:lnSpc>
                <a:spcPct val="100000"/>
              </a:lnSpc>
              <a:buFont typeface="Wingdings" panose="05000000000000000000" pitchFamily="2" charset="2"/>
              <a:buChar char="§"/>
            </a:pPr>
            <a:r>
              <a:rPr lang="cs-CZ" sz="1600" dirty="false"/>
              <a:t>příliš obecný popis zvolené formy podpory.</a:t>
            </a:r>
          </a:p>
        </p:txBody>
      </p:sp>
      <p:sp>
        <p:nvSpPr>
          <p:cNvPr id="4" name="Zástupný symbol pro číslo snímku 3">
            <a:extLst>
              <a:ext uri="{FF2B5EF4-FFF2-40B4-BE49-F238E27FC236}">
                <a16:creationId xmlns:a16="http://schemas.microsoft.com/office/drawing/2014/main" id="{B6C4CE43-CE7C-F803-AE49-4F21AD4CA267}"/>
              </a:ext>
            </a:extLst>
          </p:cNvPr>
          <p:cNvSpPr>
            <a:spLocks noGrp="true"/>
          </p:cNvSpPr>
          <p:nvPr>
            <p:ph type="sldNum" sz="quarter" idx="12"/>
          </p:nvPr>
        </p:nvSpPr>
        <p:spPr/>
        <p:txBody>
          <a:bodyPr/>
          <a:lstStyle/>
          <a:p>
            <a:fld id="{479BF083-4774-43B1-9AB0-5CC1AC5DD8EE}" type="slidenum">
              <a:rPr lang="cs-CZ" smtClean="false"/>
              <a:pPr/>
              <a:t>38</a:t>
            </a:fld>
            <a:endParaRPr lang="cs-CZ" dirty="false"/>
          </a:p>
        </p:txBody>
      </p:sp>
    </p:spTree>
    <p:extLst>
      <p:ext uri="{BB962C8B-B14F-4D97-AF65-F5344CB8AC3E}">
        <p14:creationId xmlns:p14="http://schemas.microsoft.com/office/powerpoint/2010/main" val="17709930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D44769-D084-08A2-C6B0-01C3C9F9E3AD}"/>
              </a:ext>
            </a:extLst>
          </p:cNvPr>
          <p:cNvSpPr>
            <a:spLocks noGrp="true"/>
          </p:cNvSpPr>
          <p:nvPr>
            <p:ph type="title"/>
          </p:nvPr>
        </p:nvSpPr>
        <p:spPr/>
        <p:txBody>
          <a:bodyPr/>
          <a:lstStyle/>
          <a:p>
            <a:r>
              <a:rPr lang="cs-CZ" dirty="false"/>
              <a:t>7. Způsob realizace aktivit a jejich návaznost                                         </a:t>
            </a:r>
          </a:p>
        </p:txBody>
      </p:sp>
      <p:sp>
        <p:nvSpPr>
          <p:cNvPr id="3" name="Zástupný obsah 2">
            <a:extLst>
              <a:ext uri="{FF2B5EF4-FFF2-40B4-BE49-F238E27FC236}">
                <a16:creationId xmlns:a16="http://schemas.microsoft.com/office/drawing/2014/main" id="{00FA9AB8-B78F-6078-48DD-51D7EECBF356}"/>
              </a:ext>
            </a:extLst>
          </p:cNvPr>
          <p:cNvSpPr>
            <a:spLocks noGrp="true"/>
          </p:cNvSpPr>
          <p:nvPr>
            <p:ph idx="1"/>
          </p:nvPr>
        </p:nvSpPr>
        <p:spPr>
          <a:xfrm>
            <a:off x="360000" y="1484784"/>
            <a:ext cx="8424000" cy="5040560"/>
          </a:xfrm>
        </p:spPr>
        <p:txBody>
          <a:bodyPr/>
          <a:lstStyle/>
          <a:p>
            <a:pPr algn="just">
              <a:lnSpc>
                <a:spcPct val="100000"/>
              </a:lnSpc>
            </a:pPr>
            <a:r>
              <a:rPr lang="cs-CZ" sz="1800" dirty="false"/>
              <a:t>Zvolený soubor klíčových aktivit musí být logicky zvolený vůči vymezenému problému a stanovenému cíli projektu, aktivity na sebe musí vhodně navazovat, doplňovat se,</a:t>
            </a:r>
          </a:p>
          <a:p>
            <a:pPr algn="just">
              <a:lnSpc>
                <a:spcPct val="100000"/>
              </a:lnSpc>
            </a:pPr>
            <a:r>
              <a:rPr lang="cs-CZ" sz="1800" dirty="false"/>
              <a:t>klíčové aktivity musí být dostatečně konkrétně a srozumitelně popsané:</a:t>
            </a:r>
          </a:p>
          <a:p>
            <a:pPr lvl="1" algn="just">
              <a:lnSpc>
                <a:spcPct val="100000"/>
              </a:lnSpc>
              <a:spcAft>
                <a:spcPts val="0"/>
              </a:spcAft>
            </a:pPr>
            <a:r>
              <a:rPr lang="cs-CZ" sz="1600" dirty="false"/>
              <a:t>předpokládaný harmonogram aktivity,</a:t>
            </a:r>
          </a:p>
          <a:p>
            <a:pPr lvl="1" algn="just">
              <a:lnSpc>
                <a:spcPct val="100000"/>
              </a:lnSpc>
              <a:spcAft>
                <a:spcPts val="0"/>
              </a:spcAft>
            </a:pPr>
            <a:r>
              <a:rPr lang="cs-CZ" sz="1600" dirty="false"/>
              <a:t>způsob provádění aktivity, včetně předpokládané časové dotace jednotlivých činností realizovaných v rámci aktivity,</a:t>
            </a:r>
          </a:p>
          <a:p>
            <a:pPr lvl="1" algn="just">
              <a:lnSpc>
                <a:spcPct val="100000"/>
              </a:lnSpc>
              <a:spcAft>
                <a:spcPts val="0"/>
              </a:spcAft>
            </a:pPr>
            <a:r>
              <a:rPr lang="cs-CZ" sz="1600" dirty="false"/>
              <a:t>výstupy aktivity,</a:t>
            </a:r>
          </a:p>
          <a:p>
            <a:pPr algn="just">
              <a:lnSpc>
                <a:spcPct val="100000"/>
              </a:lnSpc>
            </a:pPr>
            <a:r>
              <a:rPr lang="cs-CZ" sz="1800" dirty="false"/>
              <a:t>je potřeba popsat i aktivity, které budou financované z paušálu.</a:t>
            </a:r>
          </a:p>
          <a:p>
            <a:pPr marL="0" indent="0" algn="just">
              <a:lnSpc>
                <a:spcPct val="100000"/>
              </a:lnSpc>
              <a:spcBef>
                <a:spcPts val="1800"/>
              </a:spcBef>
              <a:buNone/>
            </a:pPr>
            <a:r>
              <a:rPr lang="cs-CZ" sz="1800" b="true" dirty="false"/>
              <a:t>Časté chyby:</a:t>
            </a:r>
          </a:p>
          <a:p>
            <a:pPr lvl="1" algn="just">
              <a:lnSpc>
                <a:spcPct val="100000"/>
              </a:lnSpc>
            </a:pPr>
            <a:r>
              <a:rPr lang="cs-CZ" sz="1600" dirty="false"/>
              <a:t>aktivity netvoří logický celek, nepovedou k dosažení cíle projektu,</a:t>
            </a:r>
          </a:p>
          <a:p>
            <a:pPr lvl="1" algn="just">
              <a:lnSpc>
                <a:spcPct val="100000"/>
              </a:lnSpc>
            </a:pPr>
            <a:r>
              <a:rPr lang="cs-CZ" sz="1600" dirty="false"/>
              <a:t>nekonkrétní popis realizace klíčových aktivit a/nebo jejich výstupů,</a:t>
            </a:r>
          </a:p>
          <a:p>
            <a:pPr lvl="1" algn="just">
              <a:lnSpc>
                <a:spcPct val="100000"/>
              </a:lnSpc>
            </a:pPr>
            <a:r>
              <a:rPr lang="cs-CZ" sz="1600" dirty="false"/>
              <a:t>popis klíčových aktivit v žádosti o podporu se rozchází s informacemi, které byly doplněny v přílohách,</a:t>
            </a:r>
          </a:p>
          <a:p>
            <a:pPr lvl="1" algn="just">
              <a:lnSpc>
                <a:spcPct val="100000"/>
              </a:lnSpc>
            </a:pPr>
            <a:r>
              <a:rPr lang="cs-CZ" sz="1600" dirty="false"/>
              <a:t>způsob provádění aktivity nepovede k dosažení stanovených výstupů aktivity,</a:t>
            </a:r>
          </a:p>
          <a:p>
            <a:pPr lvl="1" algn="just">
              <a:lnSpc>
                <a:spcPct val="100000"/>
              </a:lnSpc>
            </a:pPr>
            <a:r>
              <a:rPr lang="cs-CZ" sz="1600" dirty="false"/>
              <a:t>nadhodnocená/podhodnocená časová dotace aktivity.</a:t>
            </a:r>
          </a:p>
          <a:p>
            <a:pPr marL="414000" lvl="1" indent="0" algn="just">
              <a:lnSpc>
                <a:spcPct val="100000"/>
              </a:lnSpc>
              <a:buNone/>
            </a:pPr>
            <a:endParaRPr lang="cs-CZ" sz="1600" dirty="false">
              <a:solidFill>
                <a:srgbClr val="FF0000"/>
              </a:solidFill>
            </a:endParaRPr>
          </a:p>
        </p:txBody>
      </p:sp>
      <p:sp>
        <p:nvSpPr>
          <p:cNvPr id="4" name="Zástupný symbol pro číslo snímku 3">
            <a:extLst>
              <a:ext uri="{FF2B5EF4-FFF2-40B4-BE49-F238E27FC236}">
                <a16:creationId xmlns:a16="http://schemas.microsoft.com/office/drawing/2014/main" id="{2047F768-0FC7-D104-1700-2C1F66833896}"/>
              </a:ext>
            </a:extLst>
          </p:cNvPr>
          <p:cNvSpPr>
            <a:spLocks noGrp="true"/>
          </p:cNvSpPr>
          <p:nvPr>
            <p:ph type="sldNum" sz="quarter" idx="12"/>
          </p:nvPr>
        </p:nvSpPr>
        <p:spPr/>
        <p:txBody>
          <a:bodyPr/>
          <a:lstStyle/>
          <a:p>
            <a:fld id="{479BF083-4774-43B1-9AB0-5CC1AC5DD8EE}" type="slidenum">
              <a:rPr lang="cs-CZ" smtClean="false"/>
              <a:pPr/>
              <a:t>39</a:t>
            </a:fld>
            <a:endParaRPr lang="cs-CZ" dirty="false"/>
          </a:p>
        </p:txBody>
      </p:sp>
    </p:spTree>
    <p:extLst>
      <p:ext uri="{BB962C8B-B14F-4D97-AF65-F5344CB8AC3E}">
        <p14:creationId xmlns:p14="http://schemas.microsoft.com/office/powerpoint/2010/main" val="1682907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lvl="0" algn="ctr"/>
            <a:br>
              <a:rPr lang="cs-CZ" dirty="false"/>
            </a:br>
            <a:r>
              <a:rPr lang="cs-CZ" dirty="false"/>
              <a:t>Časové nastavení</a:t>
            </a:r>
            <a:br>
              <a:rPr lang="cs-CZ" dirty="false"/>
            </a:br>
            <a:endParaRPr lang="cs-CZ" dirty="false"/>
          </a:p>
        </p:txBody>
      </p:sp>
      <p:graphicFrame>
        <p:nvGraphicFramePr>
          <p:cNvPr id="7" name="Zástupný symbol pro obsah 6"/>
          <p:cNvGraphicFramePr>
            <a:graphicFrameLocks noGrp="true"/>
          </p:cNvGraphicFramePr>
          <p:nvPr>
            <p:ph idx="1"/>
            <p:extLst>
              <p:ext uri="{D42A27DB-BD31-4B8C-83A1-F6EECF244321}">
                <p14:modId xmlns:p14="http://schemas.microsoft.com/office/powerpoint/2010/main" val="2207882250"/>
              </p:ext>
            </p:extLst>
          </p:nvPr>
        </p:nvGraphicFramePr>
        <p:xfrm>
          <a:off x="179512" y="1340768"/>
          <a:ext cx="8856984" cy="3948439"/>
        </p:xfrm>
        <a:graphic>
          <a:graphicData uri="http://schemas.openxmlformats.org/drawingml/2006/table">
            <a:tbl>
              <a:tblPr firstRow="true" firstCol="true" bandRow="true">
                <a:tableStyleId>{5C22544A-7EE6-4342-B048-85BDC9FD1C3A}</a:tableStyleId>
              </a:tblPr>
              <a:tblGrid>
                <a:gridCol w="5400600">
                  <a:extLst>
                    <a:ext uri="{9D8B030D-6E8A-4147-A177-3AD203B41FA5}">
                      <a16:colId xmlns:a16="http://schemas.microsoft.com/office/drawing/2014/main" val="20000"/>
                    </a:ext>
                  </a:extLst>
                </a:gridCol>
                <a:gridCol w="3456384">
                  <a:extLst>
                    <a:ext uri="{9D8B030D-6E8A-4147-A177-3AD203B41FA5}">
                      <a16:colId xmlns:a16="http://schemas.microsoft.com/office/drawing/2014/main" val="20001"/>
                    </a:ext>
                  </a:extLst>
                </a:gridCol>
              </a:tblGrid>
              <a:tr h="648072">
                <a:tc>
                  <a:txBody>
                    <a:bodyPr/>
                    <a:lstStyle/>
                    <a:p>
                      <a:pPr marL="36195" marR="36195">
                        <a:spcBef>
                          <a:spcPts val="300"/>
                        </a:spcBef>
                        <a:spcAft>
                          <a:spcPts val="300"/>
                        </a:spcAft>
                      </a:pPr>
                      <a:r>
                        <a:rPr lang="cs-CZ" sz="1600" dirty="false">
                          <a:effectLst/>
                          <a:latin typeface="+mn-lt"/>
                        </a:rPr>
                        <a:t>Vyhlášení výzvy</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800" b="true" kern="1200" dirty="false">
                          <a:solidFill>
                            <a:schemeClr val="lt1"/>
                          </a:solidFill>
                          <a:effectLst/>
                          <a:latin typeface="+mn-lt"/>
                          <a:ea typeface="+mn-ea"/>
                          <a:cs typeface="+mn-cs"/>
                        </a:rPr>
                        <a:t>13. 05. 2025</a:t>
                      </a:r>
                      <a:endParaRPr lang="cs-CZ" sz="1600" dirty="false">
                        <a:solidFill>
                          <a:schemeClr val="bg1"/>
                        </a:solidFill>
                        <a:effectLst/>
                        <a:latin typeface="+mn-lt"/>
                        <a:ea typeface="Arial"/>
                        <a:cs typeface="Times New Roman"/>
                      </a:endParaRPr>
                    </a:p>
                  </a:txBody>
                  <a:tcPr marL="0" marR="0" marT="0" marB="0" anchor="ctr"/>
                </a:tc>
                <a:extLst>
                  <a:ext uri="{0D108BD9-81ED-4DB2-BD59-A6C34878D82A}">
                    <a16:rowId xmlns:a16="http://schemas.microsoft.com/office/drawing/2014/main" val="10000"/>
                  </a:ext>
                </a:extLst>
              </a:tr>
              <a:tr h="780087">
                <a:tc>
                  <a:txBody>
                    <a:bodyPr/>
                    <a:lstStyle/>
                    <a:p>
                      <a:pPr marL="36195" marR="36195">
                        <a:spcBef>
                          <a:spcPts val="300"/>
                        </a:spcBef>
                        <a:spcAft>
                          <a:spcPts val="300"/>
                        </a:spcAft>
                      </a:pPr>
                      <a:r>
                        <a:rPr lang="cs-CZ" sz="1600" dirty="false">
                          <a:effectLst/>
                          <a:latin typeface="+mn-lt"/>
                        </a:rPr>
                        <a:t>Zpřístupnění žádosti o podporu </a:t>
                      </a:r>
                      <a:br>
                        <a:rPr lang="cs-CZ" sz="1600" dirty="false">
                          <a:effectLst/>
                          <a:latin typeface="+mn-lt"/>
                        </a:rPr>
                      </a:br>
                      <a:r>
                        <a:rPr lang="cs-CZ" sz="1600" dirty="false">
                          <a:effectLst/>
                          <a:latin typeface="+mn-lt"/>
                        </a:rPr>
                        <a:t>v monitorovacím systému MS2021+</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600" b="true" kern="1200" dirty="false">
                          <a:solidFill>
                            <a:schemeClr val="dk1"/>
                          </a:solidFill>
                          <a:effectLst/>
                          <a:latin typeface="+mn-lt"/>
                          <a:ea typeface="+mn-ea"/>
                          <a:cs typeface="+mn-cs"/>
                        </a:rPr>
                        <a:t>13. 05. 2025, 12:00 </a:t>
                      </a:r>
                    </a:p>
                  </a:txBody>
                  <a:tcPr marL="0" marR="0" marT="0" marB="0" anchor="ctr"/>
                </a:tc>
                <a:extLst>
                  <a:ext uri="{0D108BD9-81ED-4DB2-BD59-A6C34878D82A}">
                    <a16:rowId xmlns:a16="http://schemas.microsoft.com/office/drawing/2014/main" val="10001"/>
                  </a:ext>
                </a:extLst>
              </a:tr>
              <a:tr h="600066">
                <a:tc>
                  <a:txBody>
                    <a:bodyPr/>
                    <a:lstStyle/>
                    <a:p>
                      <a:pPr marL="36195" marR="36195">
                        <a:spcBef>
                          <a:spcPts val="300"/>
                        </a:spcBef>
                        <a:spcAft>
                          <a:spcPts val="300"/>
                        </a:spcAft>
                      </a:pPr>
                      <a:r>
                        <a:rPr lang="cs-CZ" sz="1600" dirty="false">
                          <a:effectLst/>
                          <a:latin typeface="+mn-lt"/>
                        </a:rPr>
                        <a:t>Zahájení příjmu žádostí o podporu</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600" b="true" kern="1200" dirty="false">
                          <a:solidFill>
                            <a:schemeClr val="dk1"/>
                          </a:solidFill>
                          <a:effectLst/>
                          <a:latin typeface="+mn-lt"/>
                          <a:ea typeface="+mn-ea"/>
                          <a:cs typeface="+mn-cs"/>
                        </a:rPr>
                        <a:t>13. 05. 2025, 12:00 </a:t>
                      </a:r>
                    </a:p>
                  </a:txBody>
                  <a:tcPr marL="0" marR="0" marT="0" marB="0" anchor="ctr"/>
                </a:tc>
                <a:extLst>
                  <a:ext uri="{0D108BD9-81ED-4DB2-BD59-A6C34878D82A}">
                    <a16:rowId xmlns:a16="http://schemas.microsoft.com/office/drawing/2014/main" val="10002"/>
                  </a:ext>
                </a:extLst>
              </a:tr>
              <a:tr h="564063">
                <a:tc>
                  <a:txBody>
                    <a:bodyPr/>
                    <a:lstStyle/>
                    <a:p>
                      <a:pPr marL="36195" marR="36195">
                        <a:spcBef>
                          <a:spcPts val="300"/>
                        </a:spcBef>
                        <a:spcAft>
                          <a:spcPts val="300"/>
                        </a:spcAft>
                      </a:pPr>
                      <a:r>
                        <a:rPr lang="cs-CZ" sz="1600" dirty="false">
                          <a:effectLst/>
                          <a:latin typeface="+mn-lt"/>
                        </a:rPr>
                        <a:t>Ukončení příjmu žádostí o podporu</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600" b="true" kern="1200" dirty="false">
                          <a:solidFill>
                            <a:schemeClr val="dk1"/>
                          </a:solidFill>
                          <a:effectLst/>
                          <a:latin typeface="+mn-lt"/>
                          <a:ea typeface="+mn-ea"/>
                          <a:cs typeface="+mn-cs"/>
                        </a:rPr>
                        <a:t>12. 09. 2025, 12:00</a:t>
                      </a:r>
                    </a:p>
                  </a:txBody>
                  <a:tcPr marL="0" marR="0" marT="0" marB="0" anchor="ctr"/>
                </a:tc>
                <a:extLst>
                  <a:ext uri="{0D108BD9-81ED-4DB2-BD59-A6C34878D82A}">
                    <a16:rowId xmlns:a16="http://schemas.microsoft.com/office/drawing/2014/main" val="10003"/>
                  </a:ext>
                </a:extLst>
              </a:tr>
              <a:tr h="780087">
                <a:tc>
                  <a:txBody>
                    <a:bodyPr/>
                    <a:lstStyle/>
                    <a:p>
                      <a:pPr marL="36195" marR="36195">
                        <a:spcBef>
                          <a:spcPts val="300"/>
                        </a:spcBef>
                        <a:spcAft>
                          <a:spcPts val="300"/>
                        </a:spcAft>
                      </a:pPr>
                      <a:r>
                        <a:rPr lang="cs-CZ" sz="1600" dirty="false">
                          <a:effectLst/>
                          <a:latin typeface="+mn-lt"/>
                        </a:rPr>
                        <a:t>Maximální délka, na kterou je žadatel oprávněn projekt naplánovat</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600" b="true" dirty="false">
                          <a:effectLst/>
                          <a:latin typeface="+mn-lt"/>
                        </a:rPr>
                        <a:t>30 měsíců </a:t>
                      </a:r>
                      <a:endParaRPr lang="cs-CZ" sz="1600" b="true" dirty="false">
                        <a:solidFill>
                          <a:srgbClr val="080808"/>
                        </a:solidFill>
                        <a:effectLst/>
                        <a:latin typeface="+mn-lt"/>
                        <a:ea typeface="Arial"/>
                        <a:cs typeface="Times New Roman"/>
                      </a:endParaRPr>
                    </a:p>
                  </a:txBody>
                  <a:tcPr marL="0" marR="0" marT="0" marB="0" anchor="ctr"/>
                </a:tc>
                <a:extLst>
                  <a:ext uri="{0D108BD9-81ED-4DB2-BD59-A6C34878D82A}">
                    <a16:rowId xmlns:a16="http://schemas.microsoft.com/office/drawing/2014/main" val="10004"/>
                  </a:ext>
                </a:extLst>
              </a:tr>
              <a:tr h="576064">
                <a:tc>
                  <a:txBody>
                    <a:bodyPr/>
                    <a:lstStyle/>
                    <a:p>
                      <a:pPr marL="36195" marR="36195">
                        <a:spcBef>
                          <a:spcPts val="300"/>
                        </a:spcBef>
                        <a:spcAft>
                          <a:spcPts val="300"/>
                        </a:spcAft>
                      </a:pPr>
                      <a:r>
                        <a:rPr lang="cs-CZ" sz="1600" dirty="false">
                          <a:solidFill>
                            <a:schemeClr val="bg1"/>
                          </a:solidFill>
                          <a:effectLst/>
                          <a:latin typeface="+mn-lt"/>
                          <a:ea typeface="Arial"/>
                          <a:cs typeface="Times New Roman"/>
                        </a:rPr>
                        <a:t>Nejzazší datum pro ukončení fyzické realizace projektu</a:t>
                      </a:r>
                    </a:p>
                  </a:txBody>
                  <a:tcPr marL="0" marR="0" marT="0" marB="0" anchor="ctr"/>
                </a:tc>
                <a:tc>
                  <a:txBody>
                    <a:bodyPr/>
                    <a:lstStyle/>
                    <a:p>
                      <a:pPr marL="36195" marR="36195" algn="ctr">
                        <a:spcBef>
                          <a:spcPts val="300"/>
                        </a:spcBef>
                        <a:spcAft>
                          <a:spcPts val="300"/>
                        </a:spcAft>
                      </a:pPr>
                      <a:r>
                        <a:rPr lang="cs-CZ" sz="1600" b="true" kern="1200" dirty="false">
                          <a:solidFill>
                            <a:schemeClr val="dk1"/>
                          </a:solidFill>
                          <a:effectLst/>
                          <a:latin typeface="+mn-lt"/>
                          <a:ea typeface="+mn-ea"/>
                          <a:cs typeface="+mn-cs"/>
                        </a:rPr>
                        <a:t>30. 9. 2028</a:t>
                      </a:r>
                    </a:p>
                  </a:txBody>
                  <a:tcPr marL="0" marR="0" marT="0" marB="0" anchor="ctr"/>
                </a:tc>
                <a:extLst>
                  <a:ext uri="{0D108BD9-81ED-4DB2-BD59-A6C34878D82A}">
                    <a16:rowId xmlns:a16="http://schemas.microsoft.com/office/drawing/2014/main" val="2386358577"/>
                  </a:ext>
                </a:extLst>
              </a:tr>
            </a:tbl>
          </a:graphicData>
        </a:graphic>
      </p:graphicFrame>
      <p:sp>
        <p:nvSpPr>
          <p:cNvPr id="5" name="Zástupný symbol pro obsah 2"/>
          <p:cNvSpPr txBox="true">
            <a:spLocks/>
          </p:cNvSpPr>
          <p:nvPr/>
        </p:nvSpPr>
        <p:spPr>
          <a:xfrm>
            <a:off x="179512" y="6237312"/>
            <a:ext cx="8784976" cy="431935"/>
          </a:xfrm>
          <a:prstGeom prst="rect">
            <a:avLst/>
          </a:prstGeom>
        </p:spPr>
        <p:txBody>
          <a:bodyPr vert="horz" lIns="0" tIns="0" rIns="0" bIns="0" rtlCol="false">
            <a:noAutofit/>
          </a:bodyPr>
          <a:lst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00000"/>
              </a:lnSpc>
              <a:buNone/>
            </a:pPr>
            <a:r>
              <a:rPr lang="cs-CZ" sz="1600" dirty="false">
                <a:solidFill>
                  <a:schemeClr val="accent1"/>
                </a:solidFill>
              </a:rPr>
              <a:t>Technická podpora uživatelům OPZ+ na portálu IS </a:t>
            </a:r>
            <a:r>
              <a:rPr lang="cs-CZ" sz="1400" dirty="false">
                <a:solidFill>
                  <a:schemeClr val="accent1"/>
                </a:solidFill>
                <a:latin typeface="+mj-lt"/>
              </a:rPr>
              <a:t>ESF </a:t>
            </a:r>
            <a:r>
              <a:rPr lang="cs-CZ" sz="1400" b="true" dirty="false">
                <a:solidFill>
                  <a:schemeClr val="accent1"/>
                </a:solidFill>
                <a:latin typeface="+mj-lt"/>
                <a:hlinkClick r:id="rId3">
                  <a:extLst>
                    <a:ext uri="{A12FA001-AC4F-418D-AE19-62706E023703}">
                      <ahyp:hlinkClr xmlns:ahyp="http://schemas.microsoft.com/office/drawing/2018/hyperlinkcolor" val="tx"/>
                    </a:ext>
                  </a:extLst>
                </a:hlinkClick>
              </a:rPr>
              <a:t>www.esfcr.cz/technicka_podpora_opzplus</a:t>
            </a:r>
            <a:endParaRPr lang="cs-CZ" sz="1600" b="true" u="sng" dirty="false">
              <a:solidFill>
                <a:schemeClr val="accent1"/>
              </a:solidFill>
            </a:endParaRPr>
          </a:p>
          <a:p>
            <a:pPr marL="0" indent="0">
              <a:buNone/>
            </a:pPr>
            <a:endParaRPr lang="cs-CZ" sz="1400" dirty="false"/>
          </a:p>
          <a:p>
            <a:pPr marL="0" indent="0">
              <a:buNone/>
            </a:pPr>
            <a:r>
              <a:rPr lang="cs-CZ" dirty="false"/>
              <a:t> </a:t>
            </a:r>
          </a:p>
        </p:txBody>
      </p:sp>
      <p:sp>
        <p:nvSpPr>
          <p:cNvPr id="3" name="Zástupný symbol pro číslo snímku 2">
            <a:extLst>
              <a:ext uri="{FF2B5EF4-FFF2-40B4-BE49-F238E27FC236}">
                <a16:creationId xmlns:a16="http://schemas.microsoft.com/office/drawing/2014/main" id="{8B71FABC-871A-C3CE-1BCC-ACC986AE0FD4}"/>
              </a:ext>
            </a:extLst>
          </p:cNvPr>
          <p:cNvSpPr>
            <a:spLocks noGrp="true"/>
          </p:cNvSpPr>
          <p:nvPr>
            <p:ph type="sldNum" sz="quarter" idx="12"/>
          </p:nvPr>
        </p:nvSpPr>
        <p:spPr/>
        <p:txBody>
          <a:bodyPr/>
          <a:lstStyle/>
          <a:p>
            <a:fld id="{479BF083-4774-43B1-9AB0-5CC1AC5DD8EE}" type="slidenum">
              <a:rPr lang="cs-CZ" smtClean="false"/>
              <a:pPr/>
              <a:t>4</a:t>
            </a:fld>
            <a:endParaRPr lang="cs-CZ" dirty="false"/>
          </a:p>
        </p:txBody>
      </p:sp>
    </p:spTree>
    <p:extLst>
      <p:ext uri="{BB962C8B-B14F-4D97-AF65-F5344CB8AC3E}">
        <p14:creationId xmlns:p14="http://schemas.microsoft.com/office/powerpoint/2010/main" val="4642808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Dotazy</a:t>
            </a:r>
          </a:p>
        </p:txBody>
      </p:sp>
      <p:pic>
        <p:nvPicPr>
          <p:cNvPr id="6" name="Zástupný obsah 5">
            <a:extLst>
              <a:ext uri="{FF2B5EF4-FFF2-40B4-BE49-F238E27FC236}">
                <a16:creationId xmlns:a16="http://schemas.microsoft.com/office/drawing/2014/main" id="{750C941B-B5B3-4F6D-8E56-A57041B588A2}"/>
              </a:ext>
            </a:extLst>
          </p:cNvPr>
          <p:cNvPicPr>
            <a:picLocks noGrp="true" noChangeAspect="true"/>
          </p:cNvPicPr>
          <p:nvPr>
            <p:ph idx="1"/>
          </p:nvPr>
        </p:nvPicPr>
        <p:blipFill rotWithShape="true">
          <a:blip r:embed="rId2"/>
          <a:srcRect l="956" t="5345" r="-956" b="-870"/>
          <a:stretch/>
        </p:blipFill>
        <p:spPr>
          <a:xfrm>
            <a:off x="1043608" y="1340768"/>
            <a:ext cx="7531232" cy="5385372"/>
          </a:xfrm>
        </p:spPr>
      </p:pic>
      <p:sp>
        <p:nvSpPr>
          <p:cNvPr id="3" name="Zástupný symbol pro číslo snímku 2">
            <a:extLst>
              <a:ext uri="{FF2B5EF4-FFF2-40B4-BE49-F238E27FC236}">
                <a16:creationId xmlns:a16="http://schemas.microsoft.com/office/drawing/2014/main" id="{40D093DD-B59B-FC46-C294-DE576311C381}"/>
              </a:ext>
            </a:extLst>
          </p:cNvPr>
          <p:cNvSpPr>
            <a:spLocks noGrp="true"/>
          </p:cNvSpPr>
          <p:nvPr>
            <p:ph type="sldNum" sz="quarter" idx="12"/>
          </p:nvPr>
        </p:nvSpPr>
        <p:spPr/>
        <p:txBody>
          <a:bodyPr/>
          <a:lstStyle/>
          <a:p>
            <a:fld id="{479BF083-4774-43B1-9AB0-5CC1AC5DD8EE}" type="slidenum">
              <a:rPr lang="cs-CZ" smtClean="false"/>
              <a:pPr/>
              <a:t>40</a:t>
            </a:fld>
            <a:endParaRPr lang="cs-CZ" dirty="false"/>
          </a:p>
        </p:txBody>
      </p:sp>
    </p:spTree>
    <p:extLst>
      <p:ext uri="{BB962C8B-B14F-4D97-AF65-F5344CB8AC3E}">
        <p14:creationId xmlns:p14="http://schemas.microsoft.com/office/powerpoint/2010/main" val="41160690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1115616" y="2492896"/>
            <a:ext cx="7272000" cy="746992"/>
          </a:xfrm>
        </p:spPr>
        <p:txBody>
          <a:bodyPr/>
          <a:lstStyle/>
          <a:p>
            <a:r>
              <a:rPr lang="cs-CZ" dirty="false"/>
              <a:t>Děkujeme za pozornost</a:t>
            </a:r>
          </a:p>
        </p:txBody>
      </p:sp>
      <p:sp>
        <p:nvSpPr>
          <p:cNvPr id="6" name="Zástupný symbol pro text 5"/>
          <p:cNvSpPr>
            <a:spLocks noGrp="true"/>
          </p:cNvSpPr>
          <p:nvPr>
            <p:ph type="body" sz="quarter" idx="13"/>
          </p:nvPr>
        </p:nvSpPr>
        <p:spPr>
          <a:xfrm>
            <a:off x="197768" y="3789040"/>
            <a:ext cx="8748464" cy="1944216"/>
          </a:xfrm>
        </p:spPr>
        <p:txBody>
          <a:bodyPr/>
          <a:lstStyle/>
          <a:p>
            <a:r>
              <a:rPr lang="cs-CZ" b="true" dirty="false"/>
              <a:t>Odd. projektů sociálního začleňování III (874)</a:t>
            </a:r>
            <a:br>
              <a:rPr lang="cs-CZ" b="true" dirty="false"/>
            </a:br>
            <a:endParaRPr lang="cs-CZ" b="true" dirty="false"/>
          </a:p>
          <a:p>
            <a:pPr lvl="0" algn="ctr">
              <a:spcAft>
                <a:spcPts val="1100"/>
              </a:spcAft>
            </a:pPr>
            <a:r>
              <a:rPr lang="cs-CZ" sz="1800" dirty="false">
                <a:latin typeface="Arial" panose="020B0604020202020204" pitchFamily="34" charset="0"/>
                <a:ea typeface="Calibri" panose="020F0502020204030204" pitchFamily="34" charset="0"/>
                <a:cs typeface="Arial" panose="020B0604020202020204" pitchFamily="34" charset="0"/>
              </a:rPr>
              <a:t>Ing.</a:t>
            </a:r>
            <a:r>
              <a:rPr lang="cs-CZ" sz="1800" dirty="false">
                <a:effectLst/>
                <a:latin typeface="Arial" panose="020B0604020202020204" pitchFamily="34" charset="0"/>
                <a:ea typeface="Calibri" panose="020F0502020204030204" pitchFamily="34" charset="0"/>
                <a:cs typeface="Arial" panose="020B0604020202020204" pitchFamily="34" charset="0"/>
              </a:rPr>
              <a:t> </a:t>
            </a:r>
            <a:r>
              <a:rPr lang="cs-CZ" sz="1800" dirty="false">
                <a:latin typeface="Arial" panose="020B0604020202020204" pitchFamily="34" charset="0"/>
                <a:ea typeface="Calibri" panose="020F0502020204030204" pitchFamily="34" charset="0"/>
                <a:cs typeface="Arial" panose="020B0604020202020204" pitchFamily="34" charset="0"/>
              </a:rPr>
              <a:t>Viera Hudecová</a:t>
            </a:r>
            <a:r>
              <a:rPr lang="cs-CZ" sz="1800" dirty="false">
                <a:effectLst/>
                <a:latin typeface="Arial" panose="020B0604020202020204" pitchFamily="34" charset="0"/>
                <a:ea typeface="Calibri" panose="020F0502020204030204" pitchFamily="34" charset="0"/>
                <a:cs typeface="Arial" panose="020B0604020202020204" pitchFamily="34" charset="0"/>
              </a:rPr>
              <a:t>, viera.hudecova@mpsv.cz</a:t>
            </a:r>
            <a:endParaRPr lang="cs-CZ" sz="1800" u="sng" dirty="false">
              <a:solidFill>
                <a:srgbClr val="0563C1"/>
              </a:solidFill>
              <a:effectLst/>
              <a:latin typeface="Arial" panose="020B0604020202020204" pitchFamily="34" charset="0"/>
              <a:ea typeface="Calibri" panose="020F0502020204030204" pitchFamily="34" charset="0"/>
              <a:cs typeface="Arial" panose="020B0604020202020204" pitchFamily="34" charset="0"/>
            </a:endParaRPr>
          </a:p>
          <a:p>
            <a:pPr algn="ctr">
              <a:spcAft>
                <a:spcPts val="1100"/>
              </a:spcAft>
            </a:pPr>
            <a:r>
              <a:rPr lang="cs-CZ" sz="1800" dirty="false">
                <a:effectLst/>
                <a:latin typeface="Arial" panose="020B0604020202020204" pitchFamily="34" charset="0"/>
                <a:ea typeface="Calibri" panose="020F0502020204030204" pitchFamily="34" charset="0"/>
                <a:cs typeface="Arial" panose="020B0604020202020204" pitchFamily="34" charset="0"/>
              </a:rPr>
              <a:t>Ing. Jan Bláha, jan.blaha@mpsv.cz</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endParaRPr lang="cs-CZ" dirty="false"/>
          </a:p>
        </p:txBody>
      </p:sp>
    </p:spTree>
    <p:extLst>
      <p:ext uri="{BB962C8B-B14F-4D97-AF65-F5344CB8AC3E}">
        <p14:creationId xmlns:p14="http://schemas.microsoft.com/office/powerpoint/2010/main" val="648355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Oprávnění žadatelé</a:t>
            </a:r>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360000" y="1772816"/>
            <a:ext cx="8424000" cy="4320480"/>
          </a:xfrm>
        </p:spPr>
        <p:txBody>
          <a:bodyPr/>
          <a:lstStyle/>
          <a:p>
            <a:pPr marL="0" indent="0" algn="just">
              <a:lnSpc>
                <a:spcPct val="100000"/>
              </a:lnSpc>
              <a:spcAft>
                <a:spcPts val="1800"/>
              </a:spcAft>
              <a:buNone/>
            </a:pPr>
            <a:r>
              <a:rPr lang="cs-CZ" b="true" dirty="false">
                <a:latin typeface="Arial" panose="020B0604020202020204" pitchFamily="34" charset="0"/>
                <a:ea typeface="Calibri" panose="020F0502020204030204" pitchFamily="34" charset="0"/>
              </a:rPr>
              <a:t>Pro tuto výzvu jsou oprávněnými žadateli:</a:t>
            </a:r>
            <a:endParaRPr lang="cs-CZ" b="true" dirty="false">
              <a:effectLst/>
              <a:latin typeface="Arial" panose="020B0604020202020204" pitchFamily="34" charset="0"/>
              <a:ea typeface="Calibri" panose="020F0502020204030204" pitchFamily="34" charset="0"/>
            </a:endParaRPr>
          </a:p>
          <a:p>
            <a:pPr algn="just">
              <a:lnSpc>
                <a:spcPct val="100000"/>
              </a:lnSpc>
              <a:spcAft>
                <a:spcPts val="300"/>
              </a:spcAft>
            </a:pPr>
            <a:r>
              <a:rPr lang="cs-CZ" dirty="false">
                <a:latin typeface="Arial" panose="020B0604020202020204" pitchFamily="34" charset="0"/>
                <a:ea typeface="Calibri" panose="020F0502020204030204" pitchFamily="34" charset="0"/>
                <a:cs typeface="Calibri" panose="020F0502020204030204" pitchFamily="34" charset="0"/>
              </a:rPr>
              <a:t>p</a:t>
            </a:r>
            <a:r>
              <a:rPr lang="cs-CZ" dirty="false">
                <a:effectLst/>
                <a:latin typeface="Arial" panose="020B0604020202020204" pitchFamily="34" charset="0"/>
                <a:ea typeface="Calibri" panose="020F0502020204030204" pitchFamily="34" charset="0"/>
                <a:cs typeface="Calibri" panose="020F0502020204030204" pitchFamily="34" charset="0"/>
              </a:rPr>
              <a:t>oskytovatelé sociálních služeb zapsaní v registru poskytovatelů sociálních služeb,</a:t>
            </a:r>
            <a:endParaRPr lang="cs-CZ" dirty="false">
              <a:latin typeface="Arial" panose="020B0604020202020204" pitchFamily="34" charset="0"/>
              <a:ea typeface="Calibri" panose="020F0502020204030204" pitchFamily="34" charset="0"/>
            </a:endParaRPr>
          </a:p>
          <a:p>
            <a:pPr algn="just">
              <a:lnSpc>
                <a:spcPct val="100000"/>
              </a:lnSpc>
              <a:spcAft>
                <a:spcPts val="300"/>
              </a:spcAft>
            </a:pPr>
            <a:r>
              <a:rPr lang="cs-CZ" dirty="false">
                <a:latin typeface="Arial" panose="020B0604020202020204" pitchFamily="34" charset="0"/>
                <a:ea typeface="Calibri" panose="020F0502020204030204" pitchFamily="34" charset="0"/>
              </a:rPr>
              <a:t>n</a:t>
            </a:r>
            <a:r>
              <a:rPr lang="cs-CZ" dirty="false">
                <a:effectLst/>
                <a:latin typeface="Arial" panose="020B0604020202020204" pitchFamily="34" charset="0"/>
                <a:ea typeface="Calibri" panose="020F0502020204030204" pitchFamily="34" charset="0"/>
              </a:rPr>
              <a:t>estátní neziskové organizace</a:t>
            </a:r>
            <a:r>
              <a:rPr lang="cs-CZ" dirty="false">
                <a:latin typeface="Arial" panose="020B0604020202020204" pitchFamily="34" charset="0"/>
                <a:ea typeface="Calibri" panose="020F0502020204030204" pitchFamily="34" charset="0"/>
              </a:rPr>
              <a:t>: </a:t>
            </a:r>
            <a:r>
              <a:rPr lang="cs-CZ" dirty="false">
                <a:effectLst/>
                <a:latin typeface="Arial" panose="020B0604020202020204" pitchFamily="34" charset="0"/>
                <a:ea typeface="Calibri" panose="020F0502020204030204" pitchFamily="34" charset="0"/>
              </a:rPr>
              <a:t>spolky, obecně prospěšné společnosti, ústavy, církevní právnické osoby, nadace a nadační fondy,</a:t>
            </a:r>
            <a:endParaRPr lang="cs-CZ" dirty="false">
              <a:latin typeface="Arial" panose="020B0604020202020204" pitchFamily="34" charset="0"/>
              <a:ea typeface="Calibri" panose="020F0502020204030204" pitchFamily="34" charset="0"/>
            </a:endParaRPr>
          </a:p>
          <a:p>
            <a:pPr algn="just">
              <a:lnSpc>
                <a:spcPct val="100000"/>
              </a:lnSpc>
              <a:spcAft>
                <a:spcPts val="300"/>
              </a:spcAft>
            </a:pPr>
            <a:r>
              <a:rPr lang="cs-CZ" dirty="false">
                <a:latin typeface="Arial" panose="020B0604020202020204" pitchFamily="34" charset="0"/>
                <a:ea typeface="Calibri" panose="020F0502020204030204" pitchFamily="34" charset="0"/>
              </a:rPr>
              <a:t>o</a:t>
            </a:r>
            <a:r>
              <a:rPr lang="cs-CZ" dirty="false">
                <a:effectLst/>
                <a:latin typeface="Arial" panose="020B0604020202020204" pitchFamily="34" charset="0"/>
                <a:ea typeface="Calibri" panose="020F0502020204030204" pitchFamily="34" charset="0"/>
              </a:rPr>
              <a:t>rganizace zřizované městskými částmi hlavního města Prahy,</a:t>
            </a:r>
          </a:p>
          <a:p>
            <a:pPr algn="just">
              <a:lnSpc>
                <a:spcPct val="100000"/>
              </a:lnSpc>
              <a:spcAft>
                <a:spcPts val="300"/>
              </a:spcAft>
            </a:pPr>
            <a:r>
              <a:rPr lang="cs-CZ" dirty="false">
                <a:latin typeface="Arial" panose="020B0604020202020204" pitchFamily="34" charset="0"/>
                <a:ea typeface="Calibri" panose="020F0502020204030204" pitchFamily="34" charset="0"/>
              </a:rPr>
              <a:t>o</a:t>
            </a:r>
            <a:r>
              <a:rPr lang="cs-CZ" dirty="false">
                <a:effectLst/>
                <a:latin typeface="Arial" panose="020B0604020202020204" pitchFamily="34" charset="0"/>
                <a:ea typeface="Calibri" panose="020F0502020204030204" pitchFamily="34" charset="0"/>
              </a:rPr>
              <a:t>rganizace zřizované hlavním městem Prahou</a:t>
            </a:r>
            <a:r>
              <a:rPr lang="cs-CZ" dirty="false">
                <a:latin typeface="Arial" panose="020B0604020202020204" pitchFamily="34" charset="0"/>
                <a:ea typeface="Calibri" panose="020F0502020204030204" pitchFamily="34" charset="0"/>
              </a:rPr>
              <a:t>,</a:t>
            </a:r>
            <a:endParaRPr lang="cs-CZ" dirty="false">
              <a:effectLst/>
              <a:latin typeface="Arial" panose="020B0604020202020204" pitchFamily="34" charset="0"/>
              <a:ea typeface="Calibri" panose="020F0502020204030204" pitchFamily="34" charset="0"/>
            </a:endParaRPr>
          </a:p>
          <a:p>
            <a:pPr algn="just">
              <a:lnSpc>
                <a:spcPct val="100000"/>
              </a:lnSpc>
              <a:spcAft>
                <a:spcPts val="300"/>
              </a:spcAft>
            </a:pPr>
            <a:r>
              <a:rPr lang="cs-CZ" dirty="false">
                <a:latin typeface="Arial" panose="020B0604020202020204" pitchFamily="34" charset="0"/>
                <a:ea typeface="Calibri" panose="020F0502020204030204" pitchFamily="34" charset="0"/>
              </a:rPr>
              <a:t>o</a:t>
            </a:r>
            <a:r>
              <a:rPr lang="cs-CZ" dirty="false">
                <a:effectLst/>
                <a:latin typeface="Arial" panose="020B0604020202020204" pitchFamily="34" charset="0"/>
                <a:ea typeface="Calibri" panose="020F0502020204030204" pitchFamily="34" charset="0"/>
              </a:rPr>
              <a:t>rganizace zřizované kraji nebo obcemi.</a:t>
            </a:r>
          </a:p>
          <a:p>
            <a:pPr algn="just">
              <a:lnSpc>
                <a:spcPct val="100000"/>
              </a:lnSpc>
              <a:spcAft>
                <a:spcPts val="300"/>
              </a:spcAft>
            </a:pPr>
            <a:endParaRPr lang="cs-CZ" sz="1600" dirty="false">
              <a:latin typeface="Arial" panose="020B0604020202020204" pitchFamily="34" charset="0"/>
              <a:ea typeface="Calibri" panose="020F0502020204030204" pitchFamily="34" charset="0"/>
              <a:cs typeface="Calibri" panose="020F0502020204030204" pitchFamily="34" charset="0"/>
            </a:endParaRPr>
          </a:p>
        </p:txBody>
      </p:sp>
      <p:pic>
        <p:nvPicPr>
          <p:cNvPr id="5" name="Obrázek 4">
            <a:extLst>
              <a:ext uri="{FF2B5EF4-FFF2-40B4-BE49-F238E27FC236}">
                <a16:creationId xmlns:a16="http://schemas.microsoft.com/office/drawing/2014/main" id="{BE660C7D-0522-4413-AABE-D21A4718AED4}"/>
              </a:ext>
            </a:extLst>
          </p:cNvPr>
          <p:cNvPicPr/>
          <p:nvPr/>
        </p:nvPicPr>
        <p:blipFill>
          <a:blip cstate="print" r:embed="rId3">
            <a:extLst>
              <a:ext uri="{BEBA8EAE-BF5A-486C-A8C5-ECC9F3942E4B}">
                <a14:imgProps xmlns:a14="http://schemas.microsoft.com/office/drawing/2010/main">
                  <a14:imgLayer r:embed="rId4">
                    <a14:imgEffect>
                      <a14:backgroundRemoval b="91966" l="9221" r="93005" t="1368">
                        <a14:foregroundMark x1="48649" x2="48649" y1="60513" y2="60513"/>
                        <a14:foregroundMark x1="49603" x2="49603" y1="57949" y2="57949"/>
                        <a14:foregroundMark x1="32750" x2="32750" y1="36923" y2="36923"/>
                        <a14:foregroundMark x1="23211" x2="23211" y1="10769" y2="10769"/>
                        <a14:foregroundMark x1="22576" x2="22576" y1="10769" y2="10769"/>
                        <a14:foregroundMark x1="28299" x2="28299" y1="7521" y2="7521"/>
                        <a14:foregroundMark x1="29889" x2="29889" y1="7179" y2="7179"/>
                        <a14:foregroundMark x1="32432" x2="32432" y1="2564" y2="2564"/>
                        <a14:foregroundMark x1="27027" x2="27027" y1="91966" y2="91966"/>
                        <a14:foregroundMark x1="51192" x2="51192" y1="90256" y2="90256"/>
                        <a14:foregroundMark x1="9221" x2="9221" y1="74872" y2="74872"/>
                        <a14:foregroundMark x1="31320" x2="31320" y1="1709" y2="1709"/>
                        <a14:foregroundMark x1="78537" x2="78537" y1="27009" y2="27009"/>
                        <a14:foregroundMark x1="88712" x2="88712" y1="31795" y2="31795"/>
                        <a14:foregroundMark x1="90779" x2="90779" y1="42564" y2="42564"/>
                        <a14:foregroundMark x1="85374" x2="85374" y1="51966" y2="51966"/>
                        <a14:foregroundMark x1="74563" x2="74563" y1="51111" y2="51111"/>
                        <a14:foregroundMark x1="79173" x2="79173" y1="38291" y2="38291"/>
                        <a14:foregroundMark x1="77583" x2="77583" y1="41026" y2="41026"/>
                        <a14:foregroundMark x1="67409" x2="67409" y1="21709" y2="21709"/>
                        <a14:foregroundMark x1="93005" x2="93005" y1="44615" y2="44615"/>
                      </a14:backgroundRemoval>
                    </a14:imgEffect>
                  </a14:imgLayer>
                </a14:imgProps>
              </a:ext>
              <a:ext uri="{28A0092B-C50C-407E-A947-70E740481C1C}">
                <a14:useLocalDpi xmlns:a14="http://schemas.microsoft.com/office/drawing/2010/main" val="0"/>
              </a:ext>
            </a:extLst>
          </a:blip>
          <a:srcRect/>
          <a:stretch>
            <a:fillRect/>
          </a:stretch>
        </p:blipFill>
        <p:spPr bwMode="auto">
          <a:xfrm flipH="true">
            <a:off x="5868144" y="620628"/>
            <a:ext cx="2130474" cy="1440280"/>
          </a:xfrm>
          <a:prstGeom prst="rect">
            <a:avLst/>
          </a:prstGeom>
          <a:noFill/>
          <a:ln>
            <a:noFill/>
          </a:ln>
        </p:spPr>
      </p:pic>
      <p:sp>
        <p:nvSpPr>
          <p:cNvPr id="4" name="Zástupný symbol pro číslo snímku 3">
            <a:extLst>
              <a:ext uri="{FF2B5EF4-FFF2-40B4-BE49-F238E27FC236}">
                <a16:creationId xmlns:a16="http://schemas.microsoft.com/office/drawing/2014/main" id="{47572E7C-3D7F-F5DC-FE8D-07939382A1A3}"/>
              </a:ext>
            </a:extLst>
          </p:cNvPr>
          <p:cNvSpPr>
            <a:spLocks noGrp="true"/>
          </p:cNvSpPr>
          <p:nvPr>
            <p:ph type="sldNum" sz="quarter" idx="12"/>
          </p:nvPr>
        </p:nvSpPr>
        <p:spPr/>
        <p:txBody>
          <a:bodyPr/>
          <a:lstStyle/>
          <a:p>
            <a:fld id="{479BF083-4774-43B1-9AB0-5CC1AC5DD8EE}" type="slidenum">
              <a:rPr lang="cs-CZ" smtClean="false"/>
              <a:pPr/>
              <a:t>5</a:t>
            </a:fld>
            <a:endParaRPr lang="cs-CZ" dirty="false"/>
          </a:p>
        </p:txBody>
      </p:sp>
    </p:spTree>
    <p:extLst>
      <p:ext uri="{BB962C8B-B14F-4D97-AF65-F5344CB8AC3E}">
        <p14:creationId xmlns:p14="http://schemas.microsoft.com/office/powerpoint/2010/main" val="929672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DC36D1-318B-1D04-2BD8-9F17728A8501}"/>
              </a:ext>
            </a:extLst>
          </p:cNvPr>
          <p:cNvSpPr>
            <a:spLocks noGrp="true"/>
          </p:cNvSpPr>
          <p:nvPr>
            <p:ph type="title"/>
          </p:nvPr>
        </p:nvSpPr>
        <p:spPr/>
        <p:txBody>
          <a:bodyPr/>
          <a:lstStyle/>
          <a:p>
            <a:r>
              <a:rPr lang="cs-CZ" dirty="false"/>
              <a:t>Spolufinancování žadatelů</a:t>
            </a:r>
          </a:p>
        </p:txBody>
      </p:sp>
      <p:sp>
        <p:nvSpPr>
          <p:cNvPr id="3" name="Zástupný obsah 2">
            <a:extLst>
              <a:ext uri="{FF2B5EF4-FFF2-40B4-BE49-F238E27FC236}">
                <a16:creationId xmlns:a16="http://schemas.microsoft.com/office/drawing/2014/main" id="{D25194C6-3732-6F9B-C21D-674FAB7F3EAC}"/>
              </a:ext>
            </a:extLst>
          </p:cNvPr>
          <p:cNvSpPr>
            <a:spLocks noGrp="true"/>
          </p:cNvSpPr>
          <p:nvPr>
            <p:ph idx="1"/>
          </p:nvPr>
        </p:nvSpPr>
        <p:spPr>
          <a:xfrm>
            <a:off x="467544" y="1771612"/>
            <a:ext cx="8064000" cy="4563208"/>
          </a:xfrm>
        </p:spPr>
        <p:txBody>
          <a:bodyPr/>
          <a:lstStyle/>
          <a:p>
            <a:pPr algn="just">
              <a:lnSpc>
                <a:spcPct val="100000"/>
              </a:lnSpc>
            </a:pPr>
            <a:r>
              <a:rPr lang="cs-CZ" sz="1800" dirty="false"/>
              <a:t>pro NNO 5 %, </a:t>
            </a:r>
          </a:p>
          <a:p>
            <a:pPr algn="just">
              <a:lnSpc>
                <a:spcPct val="100000"/>
              </a:lnSpc>
            </a:pPr>
            <a:r>
              <a:rPr lang="cs-CZ" sz="1800" dirty="false"/>
              <a:t>pro obce do 3 000 obyvatel a jimi zřizované organizace 10 %,</a:t>
            </a:r>
          </a:p>
          <a:p>
            <a:pPr algn="just">
              <a:lnSpc>
                <a:spcPct val="100000"/>
              </a:lnSpc>
            </a:pPr>
            <a:r>
              <a:rPr lang="cs-CZ" sz="1800" dirty="false"/>
              <a:t>pro obce nad 3 000 obyvatel a jimi zřizované organizace 15 %,</a:t>
            </a:r>
          </a:p>
          <a:p>
            <a:pPr algn="just">
              <a:lnSpc>
                <a:spcPct val="100000"/>
              </a:lnSpc>
            </a:pPr>
            <a:r>
              <a:rPr lang="cs-CZ" sz="1800" dirty="false"/>
              <a:t>pro organizace zřizované kraji 15 %,</a:t>
            </a:r>
          </a:p>
          <a:p>
            <a:pPr algn="just">
              <a:lnSpc>
                <a:spcPct val="100000"/>
              </a:lnSpc>
            </a:pPr>
            <a:r>
              <a:rPr lang="cs-CZ" sz="1800" dirty="false"/>
              <a:t>pro městské části hlavního města Prahy a jimi zřizované organizace, organizace zřizované hl. městem Prahou 23,265 %,</a:t>
            </a:r>
          </a:p>
          <a:p>
            <a:pPr algn="just">
              <a:lnSpc>
                <a:spcPct val="100000"/>
              </a:lnSpc>
            </a:pPr>
            <a:r>
              <a:rPr lang="cs-CZ" sz="1800" dirty="false"/>
              <a:t>pro příspěvkové organizace zřízené organizační složkou státu 0 %,</a:t>
            </a:r>
          </a:p>
          <a:p>
            <a:pPr algn="just">
              <a:lnSpc>
                <a:spcPct val="100000"/>
              </a:lnSpc>
            </a:pPr>
            <a:r>
              <a:rPr lang="cs-CZ" sz="1800" dirty="false"/>
              <a:t>pro podnikající subjekty 23,265 %.</a:t>
            </a:r>
          </a:p>
        </p:txBody>
      </p:sp>
      <p:sp>
        <p:nvSpPr>
          <p:cNvPr id="4" name="Zástupný symbol pro číslo snímku 3">
            <a:extLst>
              <a:ext uri="{FF2B5EF4-FFF2-40B4-BE49-F238E27FC236}">
                <a16:creationId xmlns:a16="http://schemas.microsoft.com/office/drawing/2014/main" id="{13ACB029-CB51-8F23-0F5F-C43529E02FCC}"/>
              </a:ext>
            </a:extLst>
          </p:cNvPr>
          <p:cNvSpPr>
            <a:spLocks noGrp="true"/>
          </p:cNvSpPr>
          <p:nvPr>
            <p:ph type="sldNum" sz="quarter" idx="12"/>
          </p:nvPr>
        </p:nvSpPr>
        <p:spPr/>
        <p:txBody>
          <a:bodyPr/>
          <a:lstStyle/>
          <a:p>
            <a:fld id="{479BF083-4774-43B1-9AB0-5CC1AC5DD8EE}" type="slidenum">
              <a:rPr lang="cs-CZ" smtClean="false"/>
              <a:pPr/>
              <a:t>6</a:t>
            </a:fld>
            <a:endParaRPr lang="cs-CZ" dirty="false"/>
          </a:p>
        </p:txBody>
      </p:sp>
      <p:pic>
        <p:nvPicPr>
          <p:cNvPr id="5" name="Grafický objekt 4" descr="Mince obrys">
            <a:extLst>
              <a:ext uri="{FF2B5EF4-FFF2-40B4-BE49-F238E27FC236}">
                <a16:creationId xmlns:a16="http://schemas.microsoft.com/office/drawing/2014/main" id="{E23ACADB-015B-EB47-0CF3-86C04A6E05C0}"/>
              </a:ext>
            </a:extLst>
          </p:cNvPr>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80312" y="5332721"/>
            <a:ext cx="1008112" cy="1008112"/>
          </a:xfrm>
          <a:prstGeom prst="rect">
            <a:avLst/>
          </a:prstGeom>
        </p:spPr>
      </p:pic>
    </p:spTree>
    <p:extLst>
      <p:ext uri="{BB962C8B-B14F-4D97-AF65-F5344CB8AC3E}">
        <p14:creationId xmlns:p14="http://schemas.microsoft.com/office/powerpoint/2010/main" val="1631511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Partnerství			</a:t>
            </a:r>
            <a:endParaRPr lang="cs-CZ" sz="2000" dirty="false"/>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360000" y="1484784"/>
            <a:ext cx="8424000" cy="5373216"/>
          </a:xfrm>
        </p:spPr>
        <p:txBody>
          <a:bodyPr/>
          <a:lstStyle/>
          <a:p>
            <a:pPr marL="0" indent="0" algn="just">
              <a:lnSpc>
                <a:spcPct val="110000"/>
              </a:lnSpc>
              <a:spcAft>
                <a:spcPts val="2400"/>
              </a:spcAft>
              <a:buNone/>
            </a:pPr>
            <a:r>
              <a:rPr lang="cs-CZ" sz="2000" dirty="false">
                <a:effectLst/>
                <a:latin typeface="Arial" panose="020B0604020202020204" pitchFamily="34" charset="0"/>
                <a:ea typeface="Calibri" panose="020F0502020204030204" pitchFamily="34" charset="0"/>
                <a:cs typeface="Arial" panose="020B0604020202020204" pitchFamily="34" charset="0"/>
              </a:rPr>
              <a:t>Ve výzvě je možné partnerství s finančním příspěvkem i bez finančního příspěvku.</a:t>
            </a:r>
            <a:endParaRPr lang="cs-CZ" sz="20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pPr>
            <a:r>
              <a:rPr lang="cs-CZ" sz="1800" b="true" dirty="false">
                <a:latin typeface="Arial" panose="020B0604020202020204" pitchFamily="34" charset="0"/>
                <a:ea typeface="Calibri" panose="020F0502020204030204" pitchFamily="34" charset="0"/>
                <a:cs typeface="Arial" panose="020B0604020202020204" pitchFamily="34" charset="0"/>
              </a:rPr>
              <a:t>Partnerem s finančním příspěvkem mohou být </a:t>
            </a:r>
            <a:r>
              <a:rPr lang="cs-CZ" sz="1800" dirty="false">
                <a:latin typeface="Arial" panose="020B0604020202020204" pitchFamily="34" charset="0"/>
                <a:ea typeface="Calibri" panose="020F0502020204030204" pitchFamily="34" charset="0"/>
                <a:cs typeface="Arial" panose="020B0604020202020204" pitchFamily="34" charset="0"/>
              </a:rPr>
              <a:t>v</a:t>
            </a:r>
            <a:r>
              <a:rPr lang="cs-CZ" sz="1800" dirty="false">
                <a:effectLst/>
                <a:latin typeface="Arial" panose="020B0604020202020204" pitchFamily="34" charset="0"/>
                <a:ea typeface="Calibri" panose="020F0502020204030204" pitchFamily="34" charset="0"/>
                <a:cs typeface="Arial" panose="020B0604020202020204" pitchFamily="34" charset="0"/>
              </a:rPr>
              <a:t>šechny subjekty, které mohou být ve výzvě žadatelem. </a:t>
            </a:r>
          </a:p>
          <a:p>
            <a:pPr algn="just">
              <a:lnSpc>
                <a:spcPct val="110000"/>
              </a:lnSpc>
            </a:pPr>
            <a:r>
              <a:rPr lang="cs-CZ" sz="1800" b="true" dirty="false">
                <a:latin typeface="Arial" panose="020B0604020202020204" pitchFamily="34" charset="0"/>
                <a:cs typeface="Arial" panose="020B0604020202020204" pitchFamily="34" charset="0"/>
              </a:rPr>
              <a:t>Partnerem bez finančního příspěvku mohou být </a:t>
            </a:r>
            <a:r>
              <a:rPr lang="cs-CZ" sz="1800" dirty="false">
                <a:latin typeface="Arial" panose="020B0604020202020204" pitchFamily="34" charset="0"/>
                <a:cs typeface="Arial" panose="020B0604020202020204" pitchFamily="34" charset="0"/>
              </a:rPr>
              <a:t>všechny subjekty, které mohou být ve výzvě žadatelem. </a:t>
            </a:r>
          </a:p>
          <a:p>
            <a:pPr marL="0" indent="0" algn="just">
              <a:lnSpc>
                <a:spcPct val="110000"/>
              </a:lnSpc>
              <a:buNone/>
            </a:pPr>
            <a:endParaRPr lang="cs-CZ" sz="1800" dirty="false">
              <a:latin typeface="Arial" panose="020B0604020202020204" pitchFamily="34" charset="0"/>
              <a:cs typeface="Arial" panose="020B0604020202020204" pitchFamily="34" charset="0"/>
            </a:endParaRPr>
          </a:p>
          <a:p>
            <a:pPr algn="just">
              <a:lnSpc>
                <a:spcPct val="110000"/>
              </a:lnSpc>
            </a:pPr>
            <a:r>
              <a:rPr lang="cs-CZ" sz="1800" dirty="false">
                <a:latin typeface="Arial" panose="020B0604020202020204" pitchFamily="34" charset="0"/>
                <a:cs typeface="Arial" panose="020B0604020202020204" pitchFamily="34" charset="0"/>
              </a:rPr>
              <a:t>Veškeré aktivity podporované ve výzvě mohou být realizované prostřednictvím partnerství s finančním příspěvkem i bez finančního příspěvku.</a:t>
            </a:r>
          </a:p>
        </p:txBody>
      </p:sp>
      <p:pic>
        <p:nvPicPr>
          <p:cNvPr id="6" name="Obrázek 5">
            <a:extLst>
              <a:ext uri="{FF2B5EF4-FFF2-40B4-BE49-F238E27FC236}">
                <a16:creationId xmlns:a16="http://schemas.microsoft.com/office/drawing/2014/main" id="{20D187A4-74C7-4632-9C80-233F7E0CB66B}"/>
              </a:ext>
            </a:extLst>
          </p:cNvPr>
          <p:cNvPicPr>
            <a:picLocks noChangeAspect="true"/>
          </p:cNvPicPr>
          <p:nvPr/>
        </p:nvPicPr>
        <p:blipFill>
          <a:blip r:embed="rId3"/>
          <a:stretch>
            <a:fillRect/>
          </a:stretch>
        </p:blipFill>
        <p:spPr>
          <a:xfrm>
            <a:off x="7060200" y="44686"/>
            <a:ext cx="2016224" cy="1035314"/>
          </a:xfrm>
          <a:prstGeom prst="rect">
            <a:avLst/>
          </a:prstGeom>
        </p:spPr>
      </p:pic>
      <p:sp>
        <p:nvSpPr>
          <p:cNvPr id="4" name="Zástupný symbol pro číslo snímku 3">
            <a:extLst>
              <a:ext uri="{FF2B5EF4-FFF2-40B4-BE49-F238E27FC236}">
                <a16:creationId xmlns:a16="http://schemas.microsoft.com/office/drawing/2014/main" id="{4BA19C56-E0EA-C166-FC3E-994F576C9012}"/>
              </a:ext>
            </a:extLst>
          </p:cNvPr>
          <p:cNvSpPr>
            <a:spLocks noGrp="true"/>
          </p:cNvSpPr>
          <p:nvPr>
            <p:ph type="sldNum" sz="quarter" idx="12"/>
          </p:nvPr>
        </p:nvSpPr>
        <p:spPr/>
        <p:txBody>
          <a:bodyPr/>
          <a:lstStyle/>
          <a:p>
            <a:fld id="{479BF083-4774-43B1-9AB0-5CC1AC5DD8EE}" type="slidenum">
              <a:rPr lang="cs-CZ" smtClean="false"/>
              <a:pPr/>
              <a:t>7</a:t>
            </a:fld>
            <a:endParaRPr lang="cs-CZ" dirty="false"/>
          </a:p>
        </p:txBody>
      </p:sp>
    </p:spTree>
    <p:extLst>
      <p:ext uri="{BB962C8B-B14F-4D97-AF65-F5344CB8AC3E}">
        <p14:creationId xmlns:p14="http://schemas.microsoft.com/office/powerpoint/2010/main" val="18593378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815F23C-17DA-96EC-6CC0-873811B80B26}"/>
              </a:ext>
            </a:extLst>
          </p:cNvPr>
          <p:cNvSpPr>
            <a:spLocks noGrp="true"/>
          </p:cNvSpPr>
          <p:nvPr>
            <p:ph type="title"/>
          </p:nvPr>
        </p:nvSpPr>
        <p:spPr/>
        <p:txBody>
          <a:bodyPr/>
          <a:lstStyle/>
          <a:p>
            <a:r>
              <a:rPr lang="cs-CZ" dirty="false"/>
              <a:t>Veřejná podpora</a:t>
            </a:r>
          </a:p>
        </p:txBody>
      </p:sp>
      <p:sp>
        <p:nvSpPr>
          <p:cNvPr id="3" name="Zástupný obsah 2">
            <a:extLst>
              <a:ext uri="{FF2B5EF4-FFF2-40B4-BE49-F238E27FC236}">
                <a16:creationId xmlns:a16="http://schemas.microsoft.com/office/drawing/2014/main" id="{5016F01F-24A4-C054-54C2-20F9F91D5E09}"/>
              </a:ext>
            </a:extLst>
          </p:cNvPr>
          <p:cNvSpPr>
            <a:spLocks noGrp="true"/>
          </p:cNvSpPr>
          <p:nvPr>
            <p:ph idx="1"/>
          </p:nvPr>
        </p:nvSpPr>
        <p:spPr>
          <a:xfrm>
            <a:off x="277767" y="1340768"/>
            <a:ext cx="8604000" cy="5058000"/>
          </a:xfrm>
        </p:spPr>
        <p:txBody>
          <a:bodyPr/>
          <a:lstStyle/>
          <a:p>
            <a:pPr marL="0" indent="0" algn="just">
              <a:lnSpc>
                <a:spcPct val="100000"/>
              </a:lnSpc>
              <a:buNone/>
            </a:pPr>
            <a:r>
              <a:rPr lang="cs-CZ" sz="1800" dirty="false"/>
              <a:t>Ve výzvě č. 105 jsou možné dva režimy veřejné podpory: de minimis, vyrovnávací platba a to následovně:</a:t>
            </a:r>
          </a:p>
          <a:p>
            <a:pPr algn="just">
              <a:lnSpc>
                <a:spcPct val="100000"/>
              </a:lnSpc>
            </a:pPr>
            <a:r>
              <a:rPr lang="cs-CZ" sz="1600" dirty="false"/>
              <a:t>A) V případě zaměření projektu na sociální službu (včetně celoživotního vzdělávání), je možné podpořit výhradně sociální služby, které jsou registrovány v souladu se zákonem č. 108/2006 Sb., o sociálních službách, ve znění pozdějších předpisů, a zároveň jsou pověřeny objednatelem k poskytování služby obecného hospodářského zájmu v souladu s Rozhodnutím č. 2012/21/EU (podrobněji viz příloha č. 2 výzvy Podpora SOHZ v otevřených výzvách OPZ+).</a:t>
            </a:r>
          </a:p>
          <a:p>
            <a:pPr algn="just">
              <a:lnSpc>
                <a:spcPct val="100000"/>
              </a:lnSpc>
            </a:pPr>
            <a:r>
              <a:rPr lang="cs-CZ" sz="1600" dirty="false"/>
              <a:t>B) Aktivity projektu zaměřené na celoživotní vzdělávání odborných pracovníků , mimo registrovanou sociální službu dle zákona o sociálních službách č. 108/2006 Sb., o sociálních službách, ve znění pozdějších předpisů, jsou podpořeny v režimu de minimis. Pouze pokud tito pracovníci prokazatelně nepracují na úseku hospodářských činností organizace (např. sociální pracovníci úřadu) nebo se vzdělávání prokazatelně netýká hospodářské činnosti organizace, je tato aktivita podpořena mimo režim veřejné podpory (včetně podpory de minimis). Celoživotní vzdělávání odborných pracovníků v rámci sociální služby se řídí předchozím bodem A).</a:t>
            </a:r>
          </a:p>
          <a:p>
            <a:pPr marL="0" indent="0" algn="just">
              <a:lnSpc>
                <a:spcPct val="100000"/>
              </a:lnSpc>
              <a:buNone/>
            </a:pPr>
            <a:r>
              <a:rPr lang="cs-CZ" sz="1600" dirty="false"/>
              <a:t>* </a:t>
            </a:r>
            <a:r>
              <a:rPr lang="cs-CZ" sz="1400" dirty="false"/>
              <a:t>Do celoživotního vzdělávání jsou zahrnuty kurzy, semináře, workshopy, stáže a sebezkušenostní výcviky.</a:t>
            </a:r>
          </a:p>
        </p:txBody>
      </p:sp>
      <p:sp>
        <p:nvSpPr>
          <p:cNvPr id="4" name="Zástupný symbol pro číslo snímku 3">
            <a:extLst>
              <a:ext uri="{FF2B5EF4-FFF2-40B4-BE49-F238E27FC236}">
                <a16:creationId xmlns:a16="http://schemas.microsoft.com/office/drawing/2014/main" id="{02EDFFD3-F887-F043-D625-697B5AE44FD4}"/>
              </a:ext>
            </a:extLst>
          </p:cNvPr>
          <p:cNvSpPr>
            <a:spLocks noGrp="true"/>
          </p:cNvSpPr>
          <p:nvPr>
            <p:ph type="sldNum" sz="quarter" idx="12"/>
          </p:nvPr>
        </p:nvSpPr>
        <p:spPr/>
        <p:txBody>
          <a:bodyPr/>
          <a:lstStyle/>
          <a:p>
            <a:fld id="{479BF083-4774-43B1-9AB0-5CC1AC5DD8EE}" type="slidenum">
              <a:rPr lang="cs-CZ" smtClean="false"/>
              <a:pPr/>
              <a:t>8</a:t>
            </a:fld>
            <a:endParaRPr lang="cs-CZ" dirty="false"/>
          </a:p>
        </p:txBody>
      </p:sp>
    </p:spTree>
    <p:extLst>
      <p:ext uri="{BB962C8B-B14F-4D97-AF65-F5344CB8AC3E}">
        <p14:creationId xmlns:p14="http://schemas.microsoft.com/office/powerpoint/2010/main" val="2120555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543EDBF-3A2F-3F7D-A03C-3DBE8910DAD5}"/>
              </a:ext>
            </a:extLst>
          </p:cNvPr>
          <p:cNvSpPr>
            <a:spLocks noGrp="true"/>
          </p:cNvSpPr>
          <p:nvPr>
            <p:ph type="title"/>
          </p:nvPr>
        </p:nvSpPr>
        <p:spPr/>
        <p:txBody>
          <a:bodyPr/>
          <a:lstStyle/>
          <a:p>
            <a:r>
              <a:rPr lang="cs-CZ" dirty="false"/>
              <a:t>Věcné zaměření                                  </a:t>
            </a:r>
            <a:r>
              <a:rPr lang="cs-CZ" sz="2000" dirty="false"/>
              <a:t>(1/7)</a:t>
            </a:r>
            <a:endParaRPr lang="cs-CZ" dirty="false"/>
          </a:p>
        </p:txBody>
      </p:sp>
      <p:sp>
        <p:nvSpPr>
          <p:cNvPr id="3" name="Zástupný obsah 2">
            <a:extLst>
              <a:ext uri="{FF2B5EF4-FFF2-40B4-BE49-F238E27FC236}">
                <a16:creationId xmlns:a16="http://schemas.microsoft.com/office/drawing/2014/main" id="{ACF8BEAB-8FCE-3748-C3A5-2E681C23BA89}"/>
              </a:ext>
            </a:extLst>
          </p:cNvPr>
          <p:cNvSpPr>
            <a:spLocks noGrp="true"/>
          </p:cNvSpPr>
          <p:nvPr>
            <p:ph idx="1"/>
          </p:nvPr>
        </p:nvSpPr>
        <p:spPr>
          <a:xfrm>
            <a:off x="539552" y="1556792"/>
            <a:ext cx="8100448" cy="5040560"/>
          </a:xfrm>
        </p:spPr>
        <p:txBody>
          <a:bodyPr/>
          <a:lstStyle/>
          <a:p>
            <a:pPr algn="just">
              <a:lnSpc>
                <a:spcPct val="107000"/>
              </a:lnSpc>
              <a:spcBef>
                <a:spcPts val="600"/>
              </a:spcBef>
              <a:spcAft>
                <a:spcPts val="600"/>
              </a:spcAft>
            </a:pPr>
            <a:r>
              <a:rPr lang="cs-CZ" sz="1800" dirty="false">
                <a:effectLst/>
                <a:latin typeface="Arial" panose="020B0604020202020204" pitchFamily="34" charset="0"/>
                <a:ea typeface="Calibri" panose="020F0502020204030204" pitchFamily="34" charset="0"/>
                <a:cs typeface="Arial" panose="020B0604020202020204" pitchFamily="34" charset="0"/>
              </a:rPr>
              <a:t>Očekávaným přínosem výzvy je </a:t>
            </a:r>
            <a:r>
              <a:rPr lang="cs-CZ" sz="1800" b="true" dirty="false">
                <a:effectLst/>
                <a:latin typeface="Arial" panose="020B0604020202020204" pitchFamily="34" charset="0"/>
                <a:ea typeface="Calibri" panose="020F0502020204030204" pitchFamily="34" charset="0"/>
                <a:cs typeface="Arial" panose="020B0604020202020204" pitchFamily="34" charset="0"/>
              </a:rPr>
              <a:t>zvýšení kapacit</a:t>
            </a:r>
            <a:r>
              <a:rPr lang="cs-CZ" sz="1800" dirty="false">
                <a:effectLst/>
                <a:latin typeface="Arial" panose="020B0604020202020204" pitchFamily="34" charset="0"/>
                <a:ea typeface="Calibri" panose="020F0502020204030204" pitchFamily="34" charset="0"/>
                <a:cs typeface="Arial" panose="020B0604020202020204" pitchFamily="34" charset="0"/>
              </a:rPr>
              <a:t> sdílené dlouhodobé péče prostřednictvím rozvoje kapacit odlehčovací služby a podpory pečujících osob (převáženě jimi jsou ženy)</a:t>
            </a:r>
            <a:r>
              <a:rPr lang="cs-CZ" sz="1800" b="true" dirty="false">
                <a:effectLst/>
                <a:latin typeface="Arial" panose="020B0604020202020204" pitchFamily="34" charset="0"/>
                <a:ea typeface="Calibri" panose="020F0502020204030204" pitchFamily="34" charset="0"/>
                <a:cs typeface="Arial" panose="020B0604020202020204" pitchFamily="34" charset="0"/>
              </a:rPr>
              <a:t> </a:t>
            </a:r>
            <a:r>
              <a:rPr lang="cs-CZ" sz="1800" dirty="false">
                <a:effectLst/>
                <a:latin typeface="Arial" panose="020B0604020202020204" pitchFamily="34" charset="0"/>
                <a:ea typeface="Calibri" panose="020F0502020204030204" pitchFamily="34" charset="0"/>
                <a:cs typeface="Arial" panose="020B0604020202020204" pitchFamily="34" charset="0"/>
              </a:rPr>
              <a:t>v daném území tak, aby osoby, které poskytují neformální péči osobě závislé na péči v jejím přirozeném sociálním prostředí, mohly pečovat kvalitněji, efektivněji a bez negativního dopadu na svůj psychosociální stav.</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cs-CZ" sz="1800" dirty="false">
                <a:effectLst/>
                <a:latin typeface="Arial" panose="020B0604020202020204" pitchFamily="34" charset="0"/>
                <a:ea typeface="Calibri" panose="020F0502020204030204" pitchFamily="34" charset="0"/>
                <a:cs typeface="Arial" panose="020B0604020202020204" pitchFamily="34" charset="0"/>
              </a:rPr>
              <a:t>Aktivity výzvy směřují k podpoře sdílené dlouhodobé péče, jejímž hlavním cílem je zejména </a:t>
            </a:r>
            <a:r>
              <a:rPr lang="cs-CZ" sz="1800" b="true" dirty="false">
                <a:effectLst/>
                <a:latin typeface="Arial" panose="020B0604020202020204" pitchFamily="34" charset="0"/>
                <a:ea typeface="Calibri" panose="020F0502020204030204" pitchFamily="34" charset="0"/>
                <a:cs typeface="Arial" panose="020B0604020202020204" pitchFamily="34" charset="0"/>
              </a:rPr>
              <a:t>propojit využívání neformální péče společně s poskytovateli sociálních služeb</a:t>
            </a:r>
            <a:r>
              <a:rPr lang="cs-CZ" sz="1800" dirty="false">
                <a:effectLst/>
                <a:latin typeface="Arial" panose="020B0604020202020204" pitchFamily="34" charset="0"/>
                <a:ea typeface="Calibri" panose="020F0502020204030204" pitchFamily="34" charset="0"/>
                <a:cs typeface="Arial" panose="020B0604020202020204" pitchFamily="34" charset="0"/>
              </a:rPr>
              <a:t> podle zákona č. 108/2006 Sb., o sociálních službách, ve znění pozdějších předpisů (dále jen „zákon o sociálních službách“) tak, aby osoby závislé na péči setrvaly ve svém přirozeném sociálním prostředí se zajištěním kvalitní péče.</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cs-CZ" sz="1800" dirty="false">
                <a:effectLst/>
                <a:latin typeface="Arial" panose="020B0604020202020204" pitchFamily="34" charset="0"/>
                <a:ea typeface="Calibri" panose="020F0502020204030204" pitchFamily="34" charset="0"/>
                <a:cs typeface="Arial" panose="020B0604020202020204" pitchFamily="34" charset="0"/>
              </a:rPr>
              <a:t>Podporované aktivity by měly být genderově senzitivní a účinně přispívat ke snížení již existujících genderových stereotypů a nerovností.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cs-CZ" sz="1800" dirty="false">
                <a:effectLst/>
                <a:latin typeface="Arial" panose="020B0604020202020204" pitchFamily="34" charset="0"/>
                <a:ea typeface="Calibri" panose="020F0502020204030204" pitchFamily="34" charset="0"/>
                <a:cs typeface="Arial" panose="020B0604020202020204" pitchFamily="34" charset="0"/>
              </a:rPr>
              <a:t>Aktivity musí být realizovány s cílem zajištění jejich </a:t>
            </a:r>
            <a:r>
              <a:rPr lang="cs-CZ" sz="1800" b="true" dirty="false">
                <a:effectLst/>
                <a:latin typeface="Arial" panose="020B0604020202020204" pitchFamily="34" charset="0"/>
                <a:ea typeface="Calibri" panose="020F0502020204030204" pitchFamily="34" charset="0"/>
                <a:cs typeface="Arial" panose="020B0604020202020204" pitchFamily="34" charset="0"/>
              </a:rPr>
              <a:t>trvalé udržitelnosti.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00000"/>
              </a:lnSpc>
              <a:spcAft>
                <a:spcPts val="300"/>
              </a:spcAft>
              <a:buNone/>
            </a:pPr>
            <a:endParaRPr lang="cs-CZ" sz="1400" dirty="false"/>
          </a:p>
        </p:txBody>
      </p:sp>
      <p:sp>
        <p:nvSpPr>
          <p:cNvPr id="4" name="Zástupný symbol pro číslo snímku 3">
            <a:extLst>
              <a:ext uri="{FF2B5EF4-FFF2-40B4-BE49-F238E27FC236}">
                <a16:creationId xmlns:a16="http://schemas.microsoft.com/office/drawing/2014/main" id="{CE0C7DDB-E80D-D3F0-3146-B707EC246C95}"/>
              </a:ext>
            </a:extLst>
          </p:cNvPr>
          <p:cNvSpPr>
            <a:spLocks noGrp="true"/>
          </p:cNvSpPr>
          <p:nvPr>
            <p:ph type="sldNum" sz="quarter" idx="12"/>
          </p:nvPr>
        </p:nvSpPr>
        <p:spPr/>
        <p:txBody>
          <a:bodyPr/>
          <a:lstStyle/>
          <a:p>
            <a:fld id="{479BF083-4774-43B1-9AB0-5CC1AC5DD8EE}" type="slidenum">
              <a:rPr lang="cs-CZ" smtClean="false"/>
              <a:pPr/>
              <a:t>9</a:t>
            </a:fld>
            <a:endParaRPr lang="cs-CZ" dirty="false"/>
          </a:p>
        </p:txBody>
      </p:sp>
    </p:spTree>
    <p:extLst>
      <p:ext uri="{BB962C8B-B14F-4D97-AF65-F5344CB8AC3E}">
        <p14:creationId xmlns:p14="http://schemas.microsoft.com/office/powerpoint/2010/main" val="1557577929"/>
      </p:ext>
    </p:extLst>
  </p:cSld>
  <p:clrMapOvr>
    <a:masterClrMapping/>
  </p:clrMapOvr>
</p:sld>
</file>

<file path=ppt/theme/theme1.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false">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objectDefaults/>
  <a:extraClrSchemeLst/>
  <a:extLst>
    <a:ext uri="{05A4C25C-085E-4340-85A3-A5531E510DB2}">
      <thm15:themeFamily xmlns:thm15="http://schemas.microsoft.com/office/thememl/2012/main" id="{62F939B6-93AF-4DB8-9C6B-D6C7DFDC589F}" name="Office Theme" vid="{4A3C46E8-61CC-4603-A589-7422A47A8E4A}"/>
    </a:ext>
  </a:extLst>
</a:theme>
</file>

<file path=customXml/_rels/item1.xml.rels><?xml version="1.0" encoding="UTF-8" standalone="yes"?>
<Relationships xmlns="http://schemas.openxmlformats.org/package/2006/relationships">
    <Relationship Target="itemProps1.xml" Type="http://schemas.openxmlformats.org/officeDocument/2006/relationships/customXmlProps" Id="rId1"/>
</Relationships>

</file>

<file path=customXml/_rels/item2.xml.rels><?xml version="1.0" encoding="UTF-8" standalone="yes"?>
<Relationships xmlns="http://schemas.openxmlformats.org/package/2006/relationships">
    <Relationship Target="itemProps2.xml" Type="http://schemas.openxmlformats.org/officeDocument/2006/relationships/customXmlProps" Id="rId1"/>
</Relationships>

</file>

<file path=customXml/_rels/item3.xml.rels><?xml version="1.0" encoding="UTF-8" standalone="yes"?>
<Relationships xmlns="http://schemas.openxmlformats.org/package/2006/relationships">
    <Relationship Target="itemProps3.xml" Type="http://schemas.openxmlformats.org/officeDocument/2006/relationships/customXmlProps" Id="rId1"/>
</Relationships>

</file>

<file path=customXml/item1.xml><?xml version="1.0" encoding="utf-8"?>
<p:properties xmlns:p="http://schemas.microsoft.com/office/2006/metadata/properties" xmlns:pc="http://schemas.microsoft.com/office/infopath/2007/PartnerControls" xmlns:xsi="http://www.w3.org/2001/XMLSchema-instance">
  <documentManagement>
    <AC_OriginalFileName xmlns="dfed548f-0517-4d39-90e3-3947398480c0">W:\PUBLICITA\VIZUÁLNÍ_IDENTITA\sablony_word_ppt\prezentace.pptx</AC_OriginalFileName>
  </documentManagement>
</p:properties>
</file>

<file path=customXml/item2.xml><?xml version="1.0" encoding="utf-8"?>
<ct:contentTypeSchema xmlns:ct="http://schemas.microsoft.com/office/2006/metadata/contentType" xmlns:ma="http://schemas.microsoft.com/office/2006/metadata/properties/metaAttributes" ct:_="" ma:_="" ma:contentTypeDescription="Vytvoří nový dokument" ma:contentTypeID="0x010100A2FCF9BCABF3854AAB137087829D63AA" ma:contentTypeName="Dokument" ma:contentTypeScope="" ma:contentTypeVersion="7" ma:versionID="f6f03f5b008ce72686bbcf691a7be2e8">
  <xsd:schema xmlns:xsd="http://www.w3.org/2001/XMLSchema" xmlns:ns2="dfed548f-0517-4d39-90e3-3947398480c0" xmlns:p="http://schemas.microsoft.com/office/2006/metadata/properties" xmlns:xs="http://www.w3.org/2001/XMLSchema" ma:fieldsID="a9a9eb159e242e6dec8d2b5b6c497589" ma:root="true" ns2:_="" targetNamespace="http://schemas.microsoft.com/office/2006/metadata/properties">
    <xsd:import namespace="dfed548f-0517-4d39-90e3-3947398480c0"/>
    <xsd:element name="properties">
      <xsd:complexType>
        <xsd:sequence>
          <xsd:element name="documentManagement">
            <xsd:complexType>
              <xsd:all>
                <xsd:element minOccurs="0" ref="ns2:AC_OriginalFileName"/>
              </xsd:all>
            </xsd:complexType>
          </xsd:element>
        </xsd:sequence>
      </xsd:complexType>
    </xsd:element>
  </xsd:schema>
  <xsd:schema xmlns:xsd="http://www.w3.org/2001/XMLSchema" xmlns:dms="http://schemas.microsoft.com/office/2006/documentManagement/types" xmlns:pc="http://schemas.microsoft.com/office/infopath/2007/PartnerControls" xmlns:xs="http://www.w3.org/2001/XMLSchema" elementFormDefault="qualified" targetNamespace="dfed548f-0517-4d39-90e3-3947398480c0">
    <xsd:import namespace="http://schemas.microsoft.com/office/2006/documentManagement/types"/>
    <xsd:import namespace="http://schemas.microsoft.com/office/infopath/2007/PartnerControls"/>
    <xsd:element ma:displayName="Original File Name" ma:index="8" ma:internalName="AC_OriginalFileName" name="AC_OriginalFileName" nillable="true">
      <xsd:simpleType>
        <xsd:restriction base="dms:Note">
          <xsd:maxLength value="255"/>
        </xsd:restriction>
      </xsd:simpleType>
    </xsd:element>
  </xsd:schema>
  <xsd:schema xmlns:xsd="http://www.w3.org/2001/XMLSchema" xmlns="http://schemas.openxmlformats.org/package/2006/metadata/core-properties" xmlns:dc="http://purl.org/dc/elements/1.1/" xmlns:dcterms="http://purl.org/dc/terms/" xmlns:odoc="http://schemas.microsoft.com/internal/obd" xmlns:xsi="http://www.w3.org/2001/XMLSchema-instance" attributeFormDefault="unqualified" blockDefault="#all" elementFormDefault="qualified" targetNamespace="http://schemas.openxmlformats.org/package/2006/metadata/core-properties">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maxOccurs="1" minOccurs="0" ref="dc:creator"/>
        <xsd:element maxOccurs="1" minOccurs="0" ref="dcterms:created"/>
        <xsd:element maxOccurs="1" minOccurs="0" ref="dc:identifier"/>
        <xsd:element ma:displayName="Typ obsahu" ma:index="0" maxOccurs="1" minOccurs="0" name="contentType" type="xsd:string"/>
        <xsd:element ma:displayName="Nadpis" ma:index="4" maxOccurs="1" minOccurs="0" ref="dc:title"/>
        <xsd:element maxOccurs="1" minOccurs="0" ref="dc:subject"/>
        <xsd:element maxOccurs="1" minOccurs="0" ref="dc:description"/>
        <xsd:element maxOccurs="1" minOccurs="0" name="keywords" type="xsd:string"/>
        <xsd:element maxOccurs="1" minOccurs="0" ref="dc:language"/>
        <xsd:element maxOccurs="1" minOccurs="0" name="category" type="xsd:string"/>
        <xsd:element maxOccurs="1" minOccurs="0" name="version" type="xsd:string"/>
        <xsd:element maxOccurs="1" minOccurs="0" name="revision" type="xsd:string">
          <xsd:annotation>
            <xsd:documentation>
                        This value indicates the number of saves or revisions. The application is responsible for updating this value after each revision.
                    </xsd:documentation>
          </xsd:annotation>
        </xsd:element>
        <xsd:element maxOccurs="1" minOccurs="0" name="lastModifiedBy" type="xsd:string"/>
        <xsd:element maxOccurs="1" minOccurs="0" ref="dcterms:modified"/>
        <xsd:element maxOccurs="1" minOccurs="0" name="contentStatus" type="xsd:string"/>
      </xsd:all>
    </xsd:complexType>
  </xsd:schema>
  <xs:schema xmlns:xs="http://www.w3.org/2001/XMLSchema" xmlns:pc="http://schemas.microsoft.com/office/infopath/2007/PartnerControls" attributeFormDefault="unqualified" elementFormDefault="qualified" targetNamespace="http://schemas.microsoft.com/office/infopath/2007/PartnerControls">
    <xs:element name="Person">
      <xs:complexType>
        <xs:sequence>
          <xs:element minOccurs="0" ref="pc:DisplayName"/>
          <xs:element minOccurs="0" ref="pc:AccountId"/>
          <xs:element minOccurs="0" ref="pc:AccountType"/>
        </xs:sequence>
      </xs:complexType>
    </xs:element>
    <xs:element name="DisplayName" type="xs:string"/>
    <xs:element name="AccountId" type="xs:string"/>
    <xs:element name="AccountType" type="xs:string"/>
    <xs:element name="BDCAssociatedEntity">
      <xs:complexType>
        <xs:sequence>
          <xs:element maxOccurs="unbounded" minOccurs="0" ref="pc:BDCEntity"/>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minOccurs="0" ref="pc:EntityDisplayName"/>
          <xs:element minOccurs="0" ref="pc:EntityInstanceReference"/>
          <xs:element minOccurs="0" ref="pc:EntityId1"/>
          <xs:element minOccurs="0" ref="pc:EntityId2"/>
          <xs:element minOccurs="0" ref="pc:EntityId3"/>
          <xs:element minOccurs="0" ref="pc:EntityId4"/>
          <xs:element minOccurs="0" ref="pc:EntityId5"/>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maxOccurs="unbounded" minOccurs="0" ref="pc:TermInfo"/>
        </xs:sequence>
      </xs:complexType>
    </xs:element>
    <xs:element name="TermInfo">
      <xs:complexType>
        <xs:sequence>
          <xs:element minOccurs="0" ref="pc:TermName"/>
          <xs:element minOccurs="0" ref="pc:TermId"/>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3D88155-0E86-4D14-B6AF-C6806AEE9525}">
  <ds:schemaRefs>
    <ds:schemaRef ds:uri="http://purl.org/dc/elements/1.1/"/>
    <ds:schemaRef ds:uri="http://schemas.openxmlformats.org/package/2006/metadata/core-properties"/>
    <ds:schemaRef ds:uri="http://schemas.microsoft.com/office/2006/documentManagement/types"/>
    <ds:schemaRef ds:uri="http://purl.org/dc/terms/"/>
    <ds:schemaRef ds:uri="http://purl.org/dc/dcmitype/"/>
    <ds:schemaRef ds:uri="http://www.w3.org/XML/1998/namespace"/>
    <ds:schemaRef ds:uri="http://schemas.microsoft.com/office/infopath/2007/PartnerControls"/>
    <ds:schemaRef ds:uri="dfed548f-0517-4d39-90e3-3947398480c0"/>
    <ds:schemaRef ds:uri="http://schemas.microsoft.com/office/2006/metadata/properties"/>
  </ds:schemaRefs>
</ds:datastoreItem>
</file>

<file path=customXml/itemProps2.xml><?xml version="1.0" encoding="utf-8"?>
<ds:datastoreItem xmlns:ds="http://schemas.openxmlformats.org/officeDocument/2006/customXml" ds:itemID="{E6937348-7977-46A8-9818-642FB21DF6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ed548f-0517-4d39-90e3-3947398480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806EF36-2E80-4847-9151-E9C625552DBD}">
  <ds:schemaRefs>
    <ds:schemaRef ds:uri="http://schemas.microsoft.com/sharepoint/v3/contenttype/forms"/>
  </ds:schemaRefs>
</ds:datastoreItem>
</file>

<file path=docProps/app.xml><?xml version="1.0" encoding="utf-8"?>
<properties:Properties xmlns:properties="http://schemas.openxmlformats.org/officeDocument/2006/extended-properties" xmlns:vt="http://schemas.openxmlformats.org/officeDocument/2006/docPropsVTypes">
  <properties:Template/>
  <properties:Words>4189</properties:Words>
  <properties:PresentationFormat>Předvádění na obrazovce (4:3)</properties:PresentationFormat>
  <properties:Paragraphs>404</properties:Paragraphs>
  <properties:Slides>41</properties:Slides>
  <properties:Notes>13</properties:Notes>
  <properties:TotalTime>4361</properties:TotalTime>
  <properties:HiddenSlides>0</properties:HiddenSlides>
  <properties:MMClips>0</properties:MMClips>
  <properties:ScaleCrop>false</properties:ScaleCrop>
  <properties:HeadingPairs>
    <vt:vector baseType="variant" size="8">
      <vt:variant>
        <vt:lpstr>Použitá písma</vt:lpstr>
      </vt:variant>
      <vt:variant>
        <vt:i4>8</vt:i4>
      </vt:variant>
      <vt:variant>
        <vt:lpstr>Motiv</vt:lpstr>
      </vt:variant>
      <vt:variant>
        <vt:i4>1</vt:i4>
      </vt:variant>
      <vt:variant>
        <vt:lpstr>Vložené servery OLE</vt:lpstr>
      </vt:variant>
      <vt:variant>
        <vt:i4>1</vt:i4>
      </vt:variant>
      <vt:variant>
        <vt:lpstr>Nadpisy snímků</vt:lpstr>
      </vt:variant>
      <vt:variant>
        <vt:i4>41</vt:i4>
      </vt:variant>
    </vt:vector>
  </properties:HeadingPairs>
  <properties:TitlesOfParts>
    <vt:vector baseType="lpstr" size="51">
      <vt:lpstr>Arial</vt:lpstr>
      <vt:lpstr>Calibri</vt:lpstr>
      <vt:lpstr>Courier New</vt:lpstr>
      <vt:lpstr>Symbol</vt:lpstr>
      <vt:lpstr>Trebuchet MS</vt:lpstr>
      <vt:lpstr>Wingdings</vt:lpstr>
      <vt:lpstr>Wingdings 2</vt:lpstr>
      <vt:lpstr>Wingdings 3</vt:lpstr>
      <vt:lpstr>prezentace</vt:lpstr>
      <vt:lpstr>Worksheet</vt:lpstr>
      <vt:lpstr> seminář  pro  žadatele  OPZ+ </vt:lpstr>
      <vt:lpstr>Obsah semináře</vt:lpstr>
      <vt:lpstr>Identifikace výzvy</vt:lpstr>
      <vt:lpstr> Časové nastavení </vt:lpstr>
      <vt:lpstr>Oprávnění žadatelé</vt:lpstr>
      <vt:lpstr>Spolufinancování žadatelů</vt:lpstr>
      <vt:lpstr>Partnerství   </vt:lpstr>
      <vt:lpstr>Veřejná podpora</vt:lpstr>
      <vt:lpstr>Věcné zaměření                                  (1/7)</vt:lpstr>
      <vt:lpstr>Věcné zaměření                                  (2/7)</vt:lpstr>
      <vt:lpstr>Věcné zaměření                                  (3/7)</vt:lpstr>
      <vt:lpstr>Věcné zaměření                                   (4/7)</vt:lpstr>
      <vt:lpstr>Věcné zaměření                                  (5/7)</vt:lpstr>
      <vt:lpstr>Věcné zaměření                                  (6/7)</vt:lpstr>
      <vt:lpstr>Věcné zaměření                                  (7/7)</vt:lpstr>
      <vt:lpstr>Nepodporované aktivity</vt:lpstr>
      <vt:lpstr>Přílohy žádosti o podporu</vt:lpstr>
      <vt:lpstr>Přílohy výzvy</vt:lpstr>
      <vt:lpstr>Příprava žádosti o podporu</vt:lpstr>
      <vt:lpstr>Příprava žádosti o podporu</vt:lpstr>
      <vt:lpstr>Hodnocení přijatelnosti a formálních náležitostí</vt:lpstr>
      <vt:lpstr>Věcné hodnocení</vt:lpstr>
      <vt:lpstr>1 Vymezení problému a cílové skupiny       (1/3)</vt:lpstr>
      <vt:lpstr>1 Vymezení problému a cílové skupiny       (2/3)</vt:lpstr>
      <vt:lpstr>1 Vymezení problému a cílové skupiny       (3/3)</vt:lpstr>
      <vt:lpstr>2. Cíle a konzistentnost  projektu</vt:lpstr>
      <vt:lpstr>3. Způsob ověření dosažení cíle projektu</vt:lpstr>
      <vt:lpstr>4. EFEKTIVITA PROJEKTU, ROZPOČET  (1/4)</vt:lpstr>
      <vt:lpstr>4. EFEKTIVITA PROJEKTU, ROZPOČET          (2/4)</vt:lpstr>
      <vt:lpstr>4. EFEKTIVITA PROJEKTU, ROZPOČET  (3/4)</vt:lpstr>
      <vt:lpstr>4. EFEKTIVITA PROJEKTU, ROZPOČET  (4/4)</vt:lpstr>
      <vt:lpstr>5. Adekvátnost indikátorů            (1/4)</vt:lpstr>
      <vt:lpstr>5. Adekvátnost indikátorů             (2/4)</vt:lpstr>
      <vt:lpstr>5. Adekvátnost indikátorů             (3/4)</vt:lpstr>
      <vt:lpstr>5. Adekvátnost indikátorů             (4/4)</vt:lpstr>
      <vt:lpstr>Specifické datové položky (SDP)</vt:lpstr>
      <vt:lpstr>6. Způsob zapojení cs                      (1/2)</vt:lpstr>
      <vt:lpstr>6. Způsob zapojení cs                      (2/2)</vt:lpstr>
      <vt:lpstr>7. Způsob realizace aktivit a jejich návaznost                                         </vt:lpstr>
      <vt:lpstr>Dotazy</vt:lpstr>
      <vt:lpstr>Děkujeme za pozornost</vt:lpstr>
    </vt:vector>
  </properties:TitlesOfParts>
  <properties:LinksUpToDate>false</properties:LinksUpToDate>
  <properties:SharedDoc>false</properties:SharedDoc>
  <properties:HyperlinksChanged>false</properties:HyperlinksChanged>
  <properties:Application>Microsoft Office PowerPoint</properties:Application>
  <properties:AppVersion>16.0000</properties:AppVersion>
</properties:Properties>
</file>

<file path=docProps/core.xml><?xml version="1.0" encoding="utf-8"?>
<cp:coreProperties xmlns:cp="http://schemas.openxmlformats.org/package/2006/metadata/core-properties" xmlns:dcterms="http://purl.org/dc/terms/" xmlns:dc="http://purl.org/dc/elements/1.1/">
  <dcterms:created xmlns:xsi="http://www.w3.org/2001/XMLSchema-instance" xsi:type="dcterms:W3CDTF">2015-02-20T08:23:15Z</dcterms:created>
  <dc:creator/>
  <cp:lastModifiedBy/>
  <cp:lastPrinted>2024-09-17T06:58:33Z</cp:lastPrinted>
  <dcterms:modified xmlns:xsi="http://www.w3.org/2001/XMLSchema-instance" xsi:type="dcterms:W3CDTF">2025-06-17T07:57:53Z</dcterms:modified>
  <cp:revision>401</cp:revision>
  <dc:title>Prezentace aplikace PowerPoint</dc:title>
</cp:coreProperties>
</file>

<file path=docProps/custom.xml><?xml version="1.0" encoding="utf-8"?>
<prop:Properties xmlns:vt="http://schemas.openxmlformats.org/officeDocument/2006/docPropsVTypes" xmlns:prop="http://schemas.openxmlformats.org/officeDocument/2006/custom-properties">
  <prop:property fmtid="{D5CDD505-2E9C-101B-9397-08002B2CF9AE}" pid="2" name="ContentTypeId">
    <vt:lpwstr>0x010100A2FCF9BCABF3854AAB137087829D63AA</vt:lpwstr>
  </prop:property>
</prop:Properties>
</file>