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20"/>
  </p:notesMasterIdLst>
  <p:sldIdLst>
    <p:sldId id="256" r:id="rId5"/>
    <p:sldId id="1364" r:id="rId6"/>
    <p:sldId id="338" r:id="rId7"/>
    <p:sldId id="1375" r:id="rId8"/>
    <p:sldId id="1376" r:id="rId9"/>
    <p:sldId id="574" r:id="rId10"/>
    <p:sldId id="1365" r:id="rId11"/>
    <p:sldId id="1374" r:id="rId12"/>
    <p:sldId id="384" r:id="rId13"/>
    <p:sldId id="1357" r:id="rId14"/>
    <p:sldId id="364" r:id="rId15"/>
    <p:sldId id="371" r:id="rId16"/>
    <p:sldId id="1363" r:id="rId17"/>
    <p:sldId id="1342" r:id="rId18"/>
    <p:sldId id="1250" r:id="rId19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authors.xml><?xml version="1.0" encoding="utf-8"?>
<p188:authorLst xmlns:p188="http://schemas.microsoft.com/office/powerpoint/2018/8/main" xmlns:a="http://schemas.openxmlformats.org/drawingml/2006/main" xmlns:r="http://schemas.openxmlformats.org/officeDocument/2006/relationships">
  <p188:author id="{3B9AE30F-BE44-2F8A-1A63-39945A062753}" initials="ŠH" name="Hylmarová Šárka Ing. (MPSV)" providerId="AD" userId="S::sarka.hylmarova@mpsv.cz::1a3ea25f-d081-4e3b-85be-075ed69d7fb5"/>
  <p188:author id="{35D63D3F-171B-E5BC-6392-F98534478086}" initials="ULI(" name="Uhlířová Ludmila Ing. (MPSV)" providerId="AD" userId="S::ludmila.uhlirova@mpsv.cz::8fd9c8ef-8073-48b1-9f64-d39c1a1a2532"/>
  <p188:author id="{4BD89043-BA43-5412-F2B4-9E0A404075A6}" initials="PP" name="Píglová Petra Ing. (MPSV)" providerId="AD" userId="S::petra.piglova@mpsv.cz::8fe8830e-8a40-41ae-aa84-d648988757c4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Pavlíková Tereza Ing. (MPSV)" initials="PTI(" lastIdx="2" clrIdx="0">
    <p:extLst>
      <p:ext uri="{19B8F6BF-5375-455C-9EA6-DF929625EA0E}">
        <p15:presenceInfo xmlns:p15="http://schemas.microsoft.com/office/powerpoint/2012/main" providerId="AD" userId="S::tereza.pavlikova@mpsv.cz::066bb9b8-f0de-4393-b388-3ea8262cda2e"/>
      </p:ext>
    </p:extLst>
  </p:cmAuthor>
  <p:cmAuthor id="2" name="Janáčová Pavlína Mgr., DiS. (MPSV)" initials="JPMD(" lastIdx="1" clrIdx="1">
    <p:extLst>
      <p:ext uri="{19B8F6BF-5375-455C-9EA6-DF929625EA0E}">
        <p15:presenceInfo xmlns:p15="http://schemas.microsoft.com/office/powerpoint/2012/main" providerId="AD" userId="S::pavlina.janacova@mpsv.cz::6cc5dc73-1ff5-4548-87eb-23fe761ebac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lrMru>
    <a:srgbClr val="CCD0DA"/>
    <a:srgbClr val="E7E9EE"/>
    <a:srgbClr val="FDFDF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17189" autoAdjust="false"/>
    <p:restoredTop sz="84254" autoAdjust="false"/>
  </p:normalViewPr>
  <p:slideViewPr>
    <p:cSldViewPr showGuides="true">
      <p:cViewPr varScale="true">
        <p:scale>
          <a:sx n="62" d="100"/>
          <a:sy n="62" d="100"/>
        </p:scale>
        <p:origin x="1340" y="5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authors.xml" Type="http://schemas.microsoft.com/office/2018/10/relationships/authors" Id="rId26"/>
    <Relationship Target="../customXml/item3.xml" Type="http://schemas.openxmlformats.org/officeDocument/2006/relationships/customXml" Id="rId3"/>
    <Relationship Target="commentAuthors.xml" Type="http://schemas.openxmlformats.org/officeDocument/2006/relationships/commentAuthors" Id="rId21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tableStyles.xml" Type="http://schemas.openxmlformats.org/officeDocument/2006/relationships/tableStyles" Id="rId25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notesMasters/notesMaster1.xml" Type="http://schemas.openxmlformats.org/officeDocument/2006/relationships/notesMaster" Id="rId20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theme/theme1.xml" Type="http://schemas.openxmlformats.org/officeDocument/2006/relationships/theme" Id="rId24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viewProps.xml" Type="http://schemas.openxmlformats.org/officeDocument/2006/relationships/viewProps" Id="rId23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presProps.xml" Type="http://schemas.openxmlformats.org/officeDocument/2006/relationships/presProps" Id="rId22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04.05.2026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2147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8107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6693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3651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439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347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V osobních nákladech nemohou být uvedeny jiné než výše vyjmenované pozice.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35769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false"/>
              <a:t>V průběhu realizace může dojít i k překročení cílové hodnoty indikátoru. Taková situace není důvodem pro změnu právního aktu. Platí ovšem, že při výpočtu míry naplnění cílových hodnot je případné překročení započítáno maximálně ve výši 120 %.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254278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60361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5" name="Skupina 24">
            <a:extLst>
              <a:ext uri="{FF2B5EF4-FFF2-40B4-BE49-F238E27FC236}">
                <a16:creationId xmlns:a16="http://schemas.microsoft.com/office/drawing/2014/main" id="{C53207CB-D164-458D-A58D-116869EFD9AC}"/>
              </a:ext>
            </a:extLst>
          </p:cNvPr>
          <p:cNvGrpSpPr/>
          <p:nvPr userDrawn="true"/>
        </p:nvGrpSpPr>
        <p:grpSpPr>
          <a:xfrm>
            <a:off x="378869" y="1119982"/>
            <a:ext cx="8352928" cy="22642"/>
            <a:chOff x="378869" y="1119982"/>
            <a:chExt cx="8352928" cy="22642"/>
          </a:xfrm>
        </p:grpSpPr>
        <p:cxnSp>
          <p:nvCxnSpPr>
            <p:cNvPr id="18" name="Přímá spojnice 17"/>
            <p:cNvCxnSpPr>
              <a:cxnSpLocks/>
            </p:cNvCxnSpPr>
            <p:nvPr userDrawn="true"/>
          </p:nvCxnSpPr>
          <p:spPr>
            <a:xfrm flipV="true">
              <a:off x="378869" y="1129768"/>
              <a:ext cx="8280920" cy="1285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>
              <a:extLst>
                <a:ext uri="{FF2B5EF4-FFF2-40B4-BE49-F238E27FC236}">
                  <a16:creationId xmlns:a16="http://schemas.microsoft.com/office/drawing/2014/main" id="{E3BF7380-7E68-4D81-99BF-138B5C97049D}"/>
                </a:ext>
              </a:extLst>
            </p:cNvPr>
            <p:cNvCxnSpPr>
              <a:cxnSpLocks/>
            </p:cNvCxnSpPr>
            <p:nvPr userDrawn="true"/>
          </p:nvCxnSpPr>
          <p:spPr>
            <a:xfrm>
              <a:off x="6859589" y="1119982"/>
              <a:ext cx="1872208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s://www.esfcr.cz/pravidla-pro-zadatele-a-prijemce-opz-plus/-/dokument/1806850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media/image3.emf" Type="http://schemas.openxmlformats.org/officeDocument/2006/relationships/image" Id="rId3"/>
    <Relationship Target="../embeddings/Microsoft_Excel_Worksheet.xlsx" Type="http://schemas.openxmlformats.org/officeDocument/2006/relationships/packag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431540" y="1580336"/>
            <a:ext cx="8496944" cy="1848664"/>
          </a:xfrm>
        </p:spPr>
        <p:txBody>
          <a:bodyPr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br>
              <a:rPr lang="cs-CZ" sz="3200" kern="1200" dirty="false">
                <a:latin typeface="+mn-lt"/>
                <a:ea typeface="+mn-ea"/>
                <a:cs typeface="+mn-cs"/>
              </a:rPr>
            </a:br>
            <a:r>
              <a:rPr lang="cs-CZ" sz="3200" kern="1200" dirty="false">
                <a:latin typeface="+mn-lt"/>
                <a:ea typeface="+mn-ea"/>
                <a:cs typeface="+mn-cs"/>
              </a:rPr>
              <a:t>seminář  pro příjemce OPZ+: </a:t>
            </a:r>
            <a:br>
              <a:rPr lang="cs-CZ" sz="3200" kern="1200" dirty="false">
                <a:latin typeface="+mn-lt"/>
                <a:ea typeface="+mn-ea"/>
                <a:cs typeface="+mn-cs"/>
              </a:rPr>
            </a:br>
            <a:br>
              <a:rPr lang="cs-CZ" sz="3200" kern="1200" dirty="false">
                <a:latin typeface="+mn-lt"/>
                <a:ea typeface="+mn-ea"/>
                <a:cs typeface="+mn-cs"/>
              </a:rPr>
            </a:br>
            <a:r>
              <a:rPr lang="cs-CZ" sz="4400" u="sng" dirty="false">
                <a:solidFill>
                  <a:srgbClr val="FF0000"/>
                </a:solidFill>
              </a:rPr>
              <a:t>výzva 105</a:t>
            </a:r>
            <a:br>
              <a:rPr lang="cs-CZ" sz="4400" u="sng" dirty="false"/>
            </a:br>
            <a:endParaRPr lang="cs-CZ" sz="3200" kern="1200" dirty="false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755576" y="4077072"/>
            <a:ext cx="8280920" cy="2160240"/>
          </a:xfrm>
        </p:spPr>
        <p:txBody>
          <a:bodyPr anchor="t"/>
          <a:lstStyle/>
          <a:p>
            <a:r>
              <a:rPr lang="cs-CZ" b="true" dirty="false"/>
              <a:t>Výzva 03_25_105</a:t>
            </a:r>
          </a:p>
          <a:p>
            <a:endParaRPr lang="cs-CZ" dirty="false"/>
          </a:p>
          <a:p>
            <a:r>
              <a:rPr lang="cs-CZ" b="true" dirty="false"/>
              <a:t>Podpora sdílené péče 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05ED5C5-F44C-4BD5-9B84-36B68FBC5A49}"/>
              </a:ext>
            </a:extLst>
          </p:cNvPr>
          <p:cNvSpPr txBox="true">
            <a:spLocks/>
          </p:cNvSpPr>
          <p:nvPr/>
        </p:nvSpPr>
        <p:spPr>
          <a:xfrm>
            <a:off x="731823" y="5849933"/>
            <a:ext cx="4752528" cy="54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>
            <a:lvl1pPr mar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Tx/>
              <a:buNone/>
              <a:defRPr sz="3200" b="fals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/>
              <a:t>Termín: 19. 5. 2026</a:t>
            </a:r>
          </a:p>
        </p:txBody>
      </p:sp>
      <p:sp>
        <p:nvSpPr>
          <p:cNvPr id="12" name="Zástupný symbol pro text 5">
            <a:extLst>
              <a:ext uri="{FF2B5EF4-FFF2-40B4-BE49-F238E27FC236}">
                <a16:creationId xmlns:a16="http://schemas.microsoft.com/office/drawing/2014/main" id="{9867E5A6-75CE-0564-C217-8FB521E58EF9}"/>
              </a:ext>
            </a:extLst>
          </p:cNvPr>
          <p:cNvSpPr txBox="true">
            <a:spLocks/>
          </p:cNvSpPr>
          <p:nvPr/>
        </p:nvSpPr>
        <p:spPr>
          <a:xfrm>
            <a:off x="6035914" y="5841161"/>
            <a:ext cx="4752528" cy="54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>
            <a:lvl1pPr mar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Tx/>
              <a:buNone/>
              <a:defRPr sz="3200" b="fals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/>
              <a:t>Oddělení 874 MPSV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395099-C3EF-88E8-5A65-8B37BADB162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Rozdělení nákladů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AF0763-6657-31D8-4237-9C276802BA6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700808"/>
            <a:ext cx="8244000" cy="4680520"/>
          </a:xfrm>
        </p:spPr>
        <p:txBody>
          <a:bodyPr/>
          <a:lstStyle/>
          <a:p>
            <a:r>
              <a:rPr lang="cs-CZ" dirty="false">
                <a:solidFill>
                  <a:srgbClr val="002060"/>
                </a:solidFill>
              </a:rPr>
              <a:t>Dle režimu skutečného vykazování</a:t>
            </a:r>
          </a:p>
          <a:p>
            <a:pPr lvl="1"/>
            <a:r>
              <a:rPr lang="cs-CZ" b="true" dirty="false"/>
              <a:t>přímé náklady </a:t>
            </a:r>
            <a:r>
              <a:rPr lang="cs-CZ" dirty="false"/>
              <a:t>(osobní náklady)</a:t>
            </a:r>
          </a:p>
          <a:p>
            <a:pPr lvl="1"/>
            <a:endParaRPr lang="cs-CZ" dirty="false"/>
          </a:p>
          <a:p>
            <a:r>
              <a:rPr lang="cs-CZ" dirty="false">
                <a:solidFill>
                  <a:srgbClr val="002060"/>
                </a:solidFill>
              </a:rPr>
              <a:t>Dle režimu zjednodušeného vykazování</a:t>
            </a:r>
          </a:p>
          <a:p>
            <a:pPr lvl="1"/>
            <a:r>
              <a:rPr lang="cs-CZ" sz="2000" dirty="false"/>
              <a:t>náklady financované 40 % paušální sazbou,</a:t>
            </a:r>
          </a:p>
          <a:p>
            <a:pPr lvl="2" algn="just"/>
            <a:r>
              <a:rPr lang="cs-CZ" dirty="false"/>
              <a:t>neprokazují se, jsou odvozeny procentem od přímých (osobních) nákladů,</a:t>
            </a:r>
          </a:p>
          <a:p>
            <a:pPr lvl="2" algn="just"/>
            <a:r>
              <a:rPr lang="cs-CZ" dirty="false"/>
              <a:t>prostředky na paušální náklady projektu jsou poskytovány průběžně, vždy spolu s prostředky na přímé náklady projektu. Každá platba příjemci tak v sobě zahrnuje prostředky na přímé i na paušální náklady, v celkových způsobilých nákladech projektu je obsaženo i spolufinancování žadatele.</a:t>
            </a:r>
          </a:p>
          <a:p>
            <a:pPr lvl="1"/>
            <a:endParaRPr lang="cs-CZ" sz="2000" dirty="false"/>
          </a:p>
          <a:p>
            <a:pPr lvl="1"/>
            <a:endParaRPr lang="cs-CZ" b="true" dirty="false"/>
          </a:p>
          <a:p>
            <a:pPr marL="414000" lvl="1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F854661-AE93-57F3-A8D8-6CE4B0B0A50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352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6DBC1-E8B5-4317-83E9-F3AC65C2D8B8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287524" y="0"/>
            <a:ext cx="8856476" cy="1080000"/>
          </a:xfrm>
        </p:spPr>
        <p:txBody>
          <a:bodyPr/>
          <a:lstStyle/>
          <a:p>
            <a:r>
              <a:rPr lang="cs-CZ" sz="3000" dirty="false"/>
              <a:t>Financování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792175-DEDA-401F-AA0A-AD7A62DA4B2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87524" y="1628800"/>
            <a:ext cx="8568952" cy="532763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true" dirty="false">
                <a:solidFill>
                  <a:schemeClr val="accent1"/>
                </a:solidFill>
                <a:latin typeface="+mj-lt"/>
              </a:rPr>
              <a:t>Pro žádosti o podporu ve výzvě 03_25_105 Podpora sdílené péče</a:t>
            </a:r>
            <a:r>
              <a:rPr lang="cs-CZ" sz="1800" dirty="false">
                <a:solidFill>
                  <a:schemeClr val="accent1"/>
                </a:solidFill>
                <a:latin typeface="+mj-lt"/>
              </a:rPr>
              <a:t> </a:t>
            </a:r>
            <a:r>
              <a:rPr lang="cs-CZ" sz="1800" i="false" u="none" strike="noStrike" baseline="0" dirty="false">
                <a:solidFill>
                  <a:schemeClr val="accent1"/>
                </a:solidFill>
                <a:latin typeface="+mj-lt"/>
              </a:rPr>
              <a:t>je nastaven režim zjednodušeného vykazování výdajů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+mj-lt"/>
              </a:rPr>
              <a:t>V rámci zjednodušeného vykazování výdajů je </a:t>
            </a:r>
            <a:r>
              <a:rPr lang="cs-CZ" sz="1800" dirty="false">
                <a:solidFill>
                  <a:schemeClr val="accent1"/>
                </a:solidFill>
                <a:latin typeface="+mj-lt"/>
              </a:rPr>
              <a:t>umožněno</a:t>
            </a: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+mj-lt"/>
              </a:rPr>
              <a:t> financování pevnou sazbou, která se určí za použití procentního podílu. </a:t>
            </a:r>
            <a:r>
              <a:rPr lang="cs-CZ" sz="1800" b="true" dirty="false">
                <a:solidFill>
                  <a:schemeClr val="accent1"/>
                </a:solidFill>
                <a:latin typeface="+mj-lt"/>
              </a:rPr>
              <a:t>Ve výzvě 03_25_105 budou veškeré </a:t>
            </a:r>
            <a:r>
              <a:rPr lang="cs-CZ" sz="1800" b="true" i="false" u="none" strike="noStrike" baseline="0" dirty="false">
                <a:solidFill>
                  <a:schemeClr val="accent1"/>
                </a:solidFill>
                <a:latin typeface="+mj-lt"/>
              </a:rPr>
              <a:t>náklady mimo osobních nákladů financované ze 40% paušální sazby.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Arial" panose="020B0604020202020204" pitchFamily="34" charset="0"/>
              </a:rPr>
              <a:t>U nákladů financovaných ze 40% paušální sazby se má za to, že tyto náklady vznikly a jsou způsobilé ve výši odvozené z podílu paušální sazby na přímých osobních nákladech projektu stanoveného v právním aktu o poskytnutí podpory. Datum vzniku nákladů financovaných ze 40% paušální sazby je navázáno na datum vzniku přímých osobních nákladů.</a:t>
            </a:r>
            <a:endParaRPr lang="cs-CZ" sz="1800" dirty="false">
              <a:solidFill>
                <a:schemeClr val="accent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+mj-lt"/>
              </a:rPr>
              <a:t>Podrobnější informace včetně výčtu a popisu </a:t>
            </a:r>
            <a:r>
              <a:rPr lang="cs-CZ" sz="1800" b="true" i="false" u="none" strike="noStrike" baseline="0" dirty="false">
                <a:solidFill>
                  <a:schemeClr val="accent1"/>
                </a:solidFill>
                <a:latin typeface="+mj-lt"/>
              </a:rPr>
              <a:t>kategorií způsobilých výdajů OPZ+ v režimu 40% paušální sazby</a:t>
            </a: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+mj-lt"/>
              </a:rPr>
              <a:t>  naleznete v příručce </a:t>
            </a:r>
            <a:r>
              <a:rPr lang="cs-CZ" sz="1800" i="true" dirty="false">
                <a:solidFill>
                  <a:schemeClr val="accent1"/>
                </a:solidFill>
                <a:effectLst/>
                <a:latin typeface="+mj-lt"/>
                <a:ea typeface="Calibri" panose="020F0502020204030204" pitchFamily="34" charset="0"/>
              </a:rPr>
              <a:t>Specifická část pravidel pro žadatele a příjemce v rámci OPZ+ pro projekty s přímými a nepřímými náklady a pro projekty financované s využitím paušálních sazeb. (</a:t>
            </a:r>
            <a:r>
              <a:rPr lang="it-IT" sz="1600" i="true" dirty="false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Pravidla pro žadatele a příjemce - www.esfcr.cz</a:t>
            </a:r>
            <a:r>
              <a:rPr lang="cs-CZ" sz="1800" i="true" dirty="false">
                <a:solidFill>
                  <a:schemeClr val="accent1"/>
                </a:solidFill>
                <a:effectLst/>
                <a:latin typeface="+mj-lt"/>
                <a:ea typeface="Calibri" panose="020F0502020204030204" pitchFamily="34" charset="0"/>
              </a:rPr>
              <a:t>)</a:t>
            </a:r>
            <a:endParaRPr lang="cs-CZ" sz="1800" b="false" i="true" u="none" strike="noStrike" baseline="0" dirty="false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20CDE99-03C7-4DB6-ABC7-27689B9BEAA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31716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xmlns:v="urn:schemas-microsoft-com:vml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6DBC1-E8B5-4317-83E9-F3AC65C2D8B8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59024" y="0"/>
            <a:ext cx="8784976" cy="1080000"/>
          </a:xfrm>
        </p:spPr>
        <p:txBody>
          <a:bodyPr/>
          <a:lstStyle/>
          <a:p>
            <a:r>
              <a:rPr lang="cs-CZ" sz="3000" dirty="false"/>
              <a:t>Struktura rozpočtu – paušál 40 %</a:t>
            </a:r>
            <a:endParaRPr lang="cs-CZ" sz="20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792175-DEDA-401F-AA0A-AD7A62DA4B2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512" y="1268760"/>
            <a:ext cx="8856984" cy="561566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cs-CZ" sz="1800" b="false" i="false" u="none" strike="noStrike" baseline="0" dirty="false">
              <a:solidFill>
                <a:srgbClr val="002060"/>
              </a:solidFill>
              <a:latin typeface="+mj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800" b="false" i="false" u="none" strike="noStrike" baseline="0" dirty="false">
              <a:solidFill>
                <a:srgbClr val="002060"/>
              </a:solidFill>
              <a:latin typeface="+mj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650" b="false" i="true" u="none" strike="noStrike" baseline="0" dirty="false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20CDE99-03C7-4DB6-ABC7-27689B9BEAA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12FBD54B-7F94-45FA-1550-FD68A9527A71}"/>
              </a:ext>
            </a:extLst>
          </p:cNvPr>
          <p:cNvGraphicFramePr>
            <a:graphicFrameLocks noChangeAspect="true"/>
          </p:cNvGraphicFramePr>
          <p:nvPr>
            <p:extLst>
              <p:ext uri="{D42A27DB-BD31-4B8C-83A1-F6EECF244321}">
                <p14:modId xmlns:p14="http://schemas.microsoft.com/office/powerpoint/2010/main" val="1569719229"/>
              </p:ext>
            </p:extLst>
          </p:nvPr>
        </p:nvGraphicFramePr>
        <p:xfrm>
          <a:off x="117771" y="1628800"/>
          <a:ext cx="8871946" cy="3960440"/>
        </p:xfrm>
        <a:graphic>
          <a:graphicData uri="http://schemas.openxmlformats.org/presentationml/2006/ole">
            <mc:AlternateContent>
              <mc:Choice Requires="v">
                <p:oleObj progId="Excel.Sheet.12" name="Worksheet" r:id="rId2" imgW="7033482" imgH="3139616">
                  <p:embed/>
                </p:oleObj>
              </mc:Choice>
              <mc:Fallback>
                <p:oleObj progId="Excel.Sheet.12" name="Worksheet" r:id="rId2" imgW="7033482" imgH="3139616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:a16="http://schemas.microsoft.com/office/drawing/2014/main" id="{E3536023-FFF9-4435-8F02-E971C72FDF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7771" y="1628800"/>
                        <a:ext cx="8871946" cy="3960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0912B852-EB62-3124-F375-ED355F51B529}"/>
              </a:ext>
            </a:extLst>
          </p:cNvPr>
          <p:cNvCxnSpPr>
            <a:cxnSpLocks/>
          </p:cNvCxnSpPr>
          <p:nvPr/>
        </p:nvCxnSpPr>
        <p:spPr>
          <a:xfrm>
            <a:off x="359024" y="4869160"/>
            <a:ext cx="8389440" cy="36004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5C8FC65D-69B0-7EF6-D446-E623FC26111E}"/>
              </a:ext>
            </a:extLst>
          </p:cNvPr>
          <p:cNvCxnSpPr/>
          <p:nvPr/>
        </p:nvCxnSpPr>
        <p:spPr>
          <a:xfrm flipV="true">
            <a:off x="539552" y="4869160"/>
            <a:ext cx="8100448" cy="36004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640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83189-842A-33C7-C5FD-75B7EDD0802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Pracovní pozice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6AC1D0-89EB-EBD7-5F0F-92CDFD00F0B1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Způsobilé přímé osobní náklady jsou tyto pozice:</a:t>
            </a:r>
          </a:p>
          <a:p>
            <a:endParaRPr lang="cs-CZ" dirty="false"/>
          </a:p>
          <a:p>
            <a:endParaRPr lang="cs-CZ" dirty="false"/>
          </a:p>
          <a:p>
            <a:endParaRPr lang="cs-CZ" dirty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6CA7CF-D738-CEDB-3B2F-E84E2C7D41E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8C01C83E-EE14-167D-E52E-50D61B21FC7C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652683729"/>
              </p:ext>
            </p:extLst>
          </p:nvPr>
        </p:nvGraphicFramePr>
        <p:xfrm>
          <a:off x="540000" y="2492896"/>
          <a:ext cx="8064000" cy="2448272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4104008">
                  <a:extLst>
                    <a:ext uri="{9D8B030D-6E8A-4147-A177-3AD203B41FA5}">
                      <a16:colId xmlns:a16="http://schemas.microsoft.com/office/drawing/2014/main" val="1379342938"/>
                    </a:ext>
                  </a:extLst>
                </a:gridCol>
                <a:gridCol w="3959992">
                  <a:extLst>
                    <a:ext uri="{9D8B030D-6E8A-4147-A177-3AD203B41FA5}">
                      <a16:colId xmlns:a16="http://schemas.microsoft.com/office/drawing/2014/main" val="2969510083"/>
                    </a:ext>
                  </a:extLst>
                </a:gridCol>
              </a:tblGrid>
              <a:tr h="2448272">
                <a:tc>
                  <a:txBody>
                    <a:bodyPr/>
                    <a:lstStyle/>
                    <a:p>
                      <a:endParaRPr lang="cs-CZ" dirty="false"/>
                    </a:p>
                    <a:p>
                      <a:r>
                        <a:rPr lang="cs-CZ" dirty="false"/>
                        <a:t>1) Odborný garant</a:t>
                      </a:r>
                    </a:p>
                    <a:p>
                      <a:r>
                        <a:rPr lang="cs-CZ" dirty="false"/>
                        <a:t>2) Koordinátor</a:t>
                      </a:r>
                    </a:p>
                    <a:p>
                      <a:r>
                        <a:rPr lang="cs-CZ" dirty="false"/>
                        <a:t>3) Odborný konzultant / Specialista</a:t>
                      </a:r>
                    </a:p>
                    <a:p>
                      <a:r>
                        <a:rPr lang="cs-CZ" dirty="false"/>
                        <a:t>4) Odborný pracovník / Asistent</a:t>
                      </a:r>
                    </a:p>
                    <a:p>
                      <a:r>
                        <a:rPr lang="cs-CZ" dirty="false"/>
                        <a:t>5) Sociální pracovník</a:t>
                      </a:r>
                    </a:p>
                    <a:p>
                      <a:r>
                        <a:rPr lang="cs-CZ" dirty="false"/>
                        <a:t>6) Pracovník v sociálních službách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false"/>
                    </a:p>
                    <a:p>
                      <a:r>
                        <a:rPr lang="cs-CZ" dirty="false"/>
                        <a:t>7) Case manager</a:t>
                      </a:r>
                    </a:p>
                    <a:p>
                      <a:r>
                        <a:rPr lang="cs-CZ" dirty="false"/>
                        <a:t>8) Lektor</a:t>
                      </a:r>
                    </a:p>
                    <a:p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312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326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se závazkem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/>
              <a:t>Závazná cílová hodnota stanovena v </a:t>
            </a:r>
            <a:r>
              <a:rPr lang="cs-CZ" sz="1800" dirty="false" err="true"/>
              <a:t>RoD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/>
              <a:t>Průběžné vykazování v </a:t>
            </a:r>
            <a:r>
              <a:rPr lang="cs-CZ" sz="1800" dirty="false" err="true"/>
              <a:t>ZoR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/>
              <a:t>Cílové hodnoty indikátorů jsou závazné, protože byly nastaveny v přímé vazbě na aktivity projektu a jeho rozpočet, nelze je libovolně měnit. Pokud důvodně hrozí, že se nepodaří dosáhnout cílových hodnot, doporučujeme kontaktovat pracovníky ŘO a dojednat další postup.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/>
              <a:t>Nenaplnění cílových hodnot indikátorů uvedených v právním aktu může mít dopad na výši způsobilých výdajů projektu.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b="true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47AC2A6C-E4C9-DDA6-3257-331C2CB1D062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0" y="4038921"/>
            <a:ext cx="8100000" cy="245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915791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CA8EB-9A0F-713D-96AF-E92FD3B59C4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>
                <a:cs typeface="Arial"/>
              </a:rPr>
              <a:t>Specifické datové položky</a:t>
            </a:r>
            <a:endParaRPr lang="en-US" dirty="fal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72808-4F57-3913-F7FF-0C5E07B4888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96000" y="1593272"/>
            <a:ext cx="8244000" cy="4922728"/>
          </a:xfrm>
        </p:spPr>
        <p:txBody>
          <a:bodyPr vert="horz" lIns="0" tIns="0" rIns="0" bIns="0" rtlCol="false" anchor="t">
            <a:noAutofit/>
          </a:bodyPr>
          <a:lstStyle/>
          <a:p>
            <a:pPr marL="252000" lvl="2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pl-PL" sz="2400" b="true" i="false" dirty="false">
                <a:effectLst/>
              </a:rPr>
              <a:t>Počet podpořených osob původem z Ukrajiny</a:t>
            </a:r>
          </a:p>
          <a:p>
            <a:pPr marL="594900" lvl="2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Char char="-"/>
            </a:pPr>
            <a:r>
              <a:rPr lang="pl-PL" dirty="false"/>
              <a:t>odhadovaný počet podpořených osob původem z Ukrajiny,</a:t>
            </a:r>
          </a:p>
          <a:p>
            <a:pPr marL="594900" lvl="2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Char char="-"/>
            </a:pPr>
            <a:r>
              <a:rPr lang="pl-PL" dirty="false"/>
              <a:t>údaje o tom, která osoba byla započítána, nebude příjemce dokládat ani předávat, vykazovat bude pouze souhrnný údaj </a:t>
            </a:r>
            <a:br>
              <a:rPr lang="pl-PL" dirty="false"/>
            </a:br>
            <a:r>
              <a:rPr lang="pl-PL" dirty="false"/>
              <a:t>za projekt.</a:t>
            </a:r>
            <a:endParaRPr lang="pl-PL" b="true" i="false" dirty="false">
              <a:effectLst/>
            </a:endParaRPr>
          </a:p>
          <a:p>
            <a:pPr marL="252000" lvl="2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cs-CZ" sz="2400" b="true" dirty="false"/>
              <a:t>Celkový počet podpořených osob </a:t>
            </a:r>
          </a:p>
          <a:p>
            <a:pPr marL="594900" lvl="2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Char char="-"/>
            </a:pPr>
            <a:r>
              <a:rPr lang="cs-CZ" dirty="false"/>
              <a:t>hodnota se rovná součtu hodnot indikátorů 600 000 Celkový počet účastníků a 670 102 Využívání podpořených služeb</a:t>
            </a:r>
          </a:p>
          <a:p>
            <a:pPr marL="594900" lvl="2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Char char="-"/>
            </a:pPr>
            <a:r>
              <a:rPr lang="cs-CZ" dirty="false"/>
              <a:t>pokud je v projektu zahrnuto vzdělávání pracovníků příjemce nebo zapojených subjektů, bude hodnota této SDP navýšena o počet vzdělávaných zaměstnanců, vysvětlení prosím uveďte např. </a:t>
            </a:r>
            <a:br>
              <a:rPr lang="cs-CZ" dirty="false"/>
            </a:br>
            <a:r>
              <a:rPr lang="cs-CZ" dirty="false"/>
              <a:t>v kolonce </a:t>
            </a:r>
            <a:r>
              <a:rPr lang="cs-CZ" i="true" dirty="false"/>
              <a:t>Popis pokroku za sledované období </a:t>
            </a:r>
            <a:r>
              <a:rPr lang="cs-CZ" dirty="false"/>
              <a:t>v </a:t>
            </a:r>
            <a:r>
              <a:rPr lang="cs-CZ" dirty="false" err="true"/>
              <a:t>ZoR</a:t>
            </a:r>
            <a:r>
              <a:rPr lang="cs-CZ" dirty="false"/>
              <a:t> (pokud vzdělávání těchto pracovníků nedosáhne 40 hodin podpory, pak by se promítlo do indikátoru 600 000)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F05404-E5E3-10C0-726E-2FE416A5B2B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936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6DBC1-E8B5-4317-83E9-F3AC65C2D8B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105 -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792175-DEDA-401F-AA0A-AD7A62DA4B2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484784"/>
            <a:ext cx="8532480" cy="5373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Očekávaným přínosem výzvy je </a:t>
            </a:r>
            <a:r>
              <a:rPr lang="cs-CZ" sz="1800" b="true" dirty="false"/>
              <a:t>zvýšení kapacit</a:t>
            </a:r>
            <a:r>
              <a:rPr lang="cs-CZ" sz="1800" dirty="false"/>
              <a:t> sdílené dlouhodobé péče prostřednictvím rozvoje kapacit odlehčovací služby a podpory pečujících osob v daném území tak, aby osoby, které poskytují neformální péči osobě závislé na péči (většinou jsou to ženy) v jejím přirozeném sociálním prostředí, mohly pečovat kvalitněji, efektivněji a bez negativního dopadu na svůj psychosociální stav.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Aktivity výzvy směřují k podpoře sdílené dlouhodobé péče, jejímž hlavním cílem je zejména </a:t>
            </a:r>
            <a:r>
              <a:rPr lang="cs-CZ" sz="1800" b="true" dirty="false"/>
              <a:t>propojit využívání neformální péče společně s poskytovateli sociálních služeb</a:t>
            </a:r>
            <a:r>
              <a:rPr lang="cs-CZ" sz="1800" dirty="false"/>
              <a:t> podle zákona č. 108/2006 Sb., o sociálních službách, ve znění pozdějších předpisů (dále jen „zákon o sociálních službách“) tak, aby osoby závislé na péči setrvaly ve svém přirozeném sociálním prostředí se zajištěním kvalitní péče.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Podporované aktivity by měly být genderově senzitivní a účinně přispívat ke snížení již existujících genderových stereotypů a nerovností.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Aktivity musí být realizovány s cílem zajištění jejich </a:t>
            </a:r>
            <a:r>
              <a:rPr lang="cs-CZ" sz="1800" b="true" dirty="false"/>
              <a:t>trvalé udržitelnosti. </a:t>
            </a:r>
            <a:endParaRPr lang="cs-CZ" sz="18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false" i="false" u="none" strike="noStrike" baseline="0" dirty="false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1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21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21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21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21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100" dirty="false"/>
          </a:p>
        </p:txBody>
      </p:sp>
    </p:spTree>
    <p:extLst>
      <p:ext uri="{BB962C8B-B14F-4D97-AF65-F5344CB8AC3E}">
        <p14:creationId xmlns:p14="http://schemas.microsoft.com/office/powerpoint/2010/main" val="283786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6DBC1-E8B5-4317-83E9-F3AC65C2D8B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105 -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792175-DEDA-401F-AA0A-AD7A62DA4B2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484784"/>
            <a:ext cx="8316456" cy="5373216"/>
          </a:xfrm>
        </p:spPr>
        <p:txBody>
          <a:bodyPr/>
          <a:lstStyle/>
          <a:p>
            <a:pPr marL="0" indent="0" algn="just">
              <a:buNone/>
            </a:pPr>
            <a:r>
              <a:rPr lang="cs-CZ" b="true" u="sng" dirty="false"/>
              <a:t>Podpora rozvoje a navýšení kapacit odlehčovacích služeb poskytovaných podle § 44 zákona o sociálních službách</a:t>
            </a:r>
            <a:endParaRPr lang="cs-CZ" dirty="false"/>
          </a:p>
          <a:p>
            <a:pPr lvl="0" algn="just"/>
            <a:r>
              <a:rPr lang="cs-CZ" dirty="false"/>
              <a:t>navýšení kapacity stávající sociální služby, nebo </a:t>
            </a:r>
          </a:p>
          <a:p>
            <a:pPr lvl="0" algn="just"/>
            <a:r>
              <a:rPr lang="cs-CZ" dirty="false"/>
              <a:t>nově registrované kapacity sociální služby </a:t>
            </a:r>
          </a:p>
          <a:p>
            <a:pPr algn="just"/>
            <a:r>
              <a:rPr lang="cs-CZ" sz="1800" b="true" dirty="false"/>
              <a:t>za podmínky, že v projektu jsou zároveň realizovány aktivity zaměřené na pečující osoby minimálně v rozsahu základního sociálního poradenství podle § 37 odst. 5 zákona o sociálních službách</a:t>
            </a:r>
            <a:r>
              <a:rPr lang="cs-CZ" sz="1800" dirty="false"/>
              <a:t>: podpora pečujících a podpora činností spočívajících v nácviku dovedností pečujících osob pro zvládání péče o osoby závislé na jejich pomoci.</a:t>
            </a:r>
          </a:p>
          <a:p>
            <a:endParaRPr lang="cs-CZ" sz="1800" b="false" i="false" u="none" strike="noStrike" baseline="0" dirty="false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6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6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6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1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65206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104582-6374-CB22-94F8-9D985118EE0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105 –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1BB74D-DEEB-4EE4-FC0F-0DA4252B2869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„Podpora pečujících“ spočívá v pomoci s orientací v zajištění sociálních dávek, sociálních službách, pomůckách pro zdravotně postižené, možnosti zajištění elektrického lůžka od pojišťovny, podání informací </a:t>
            </a:r>
            <a:br>
              <a:rPr lang="cs-CZ" sz="1800" dirty="false"/>
            </a:br>
            <a:r>
              <a:rPr lang="cs-CZ" sz="1800" dirty="false"/>
              <a:t>o inkontinenčních pomůckách atd.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„Činnostmi spočívajícími v nácviku dovedností pečujících osob pro zvládání péče o osoby závislé na jejich pomoci“ jsou např.  nácvik správné manipulace s uživatelem na lůžku při polohování, hygieně, výměně inkontinenčních pomůcek; doporučení a využívání pomůcek pro péči </a:t>
            </a:r>
            <a:br>
              <a:rPr lang="cs-CZ" sz="1800" dirty="false"/>
            </a:br>
            <a:r>
              <a:rPr lang="cs-CZ" sz="1800" dirty="false"/>
              <a:t>v domácím prostředí – pomůcky pro přesuny klienta, zajištění a používání vhodných kompenzačních pomůcek atd.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2AD2DA8-4300-F014-22C0-8D03303F595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27576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954C2D-0F6F-BFBB-77B0-2AC6E1D90C5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105 –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FF61F4-3115-C2FD-6EB4-5A8051FFE595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true" dirty="false"/>
              <a:t>Základní sociální poradenství pro pečující osoby:</a:t>
            </a:r>
            <a:endParaRPr lang="cs-CZ" sz="20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musí být v žádosti o podporu popsáno v samostatné klíčové aktivitě,</a:t>
            </a:r>
          </a:p>
          <a:p>
            <a:pPr lvl="0">
              <a:lnSpc>
                <a:spcPct val="100000"/>
              </a:lnSpc>
            </a:pPr>
            <a:r>
              <a:rPr lang="cs-CZ" sz="1800" dirty="false"/>
              <a:t>musí poskytovat pouze sociální pracovník dané služby, uvedený v § 109 zákona o sociálních službách nebo pracovník v sociálních službách (také dané služby) na pozici dle vymezení § 116 odst. 1 písm. d).</a:t>
            </a:r>
          </a:p>
          <a:p>
            <a:pPr algn="just"/>
            <a:r>
              <a:rPr lang="cs-CZ" sz="1800" b="true" dirty="false"/>
              <a:t>Není možné podat projekt zaměřený výhradně na základní sociální poradenství.</a:t>
            </a: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276CC19-1EE9-113A-6ABA-CD555EAA8A8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62324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0717D4-6C1E-8D4B-3B07-BC9812A688E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105 -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CDCAEC-043E-147F-72B5-A147B8276D7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268760"/>
            <a:ext cx="8424000" cy="5427240"/>
          </a:xfrm>
        </p:spPr>
        <p:txBody>
          <a:bodyPr/>
          <a:lstStyle/>
          <a:p>
            <a:r>
              <a:rPr lang="cs-CZ" b="true" u="sng" dirty="false"/>
              <a:t>Jako doplňkové aktivity projektu je možné podpořit:</a:t>
            </a:r>
            <a:endParaRPr lang="cs-CZ" dirty="false"/>
          </a:p>
          <a:p>
            <a:pPr lvl="0" algn="just">
              <a:lnSpc>
                <a:spcPct val="100000"/>
              </a:lnSpc>
            </a:pPr>
            <a:r>
              <a:rPr lang="cs-CZ" sz="1800" b="true" dirty="false"/>
              <a:t>Psychohygienu pečujících</a:t>
            </a:r>
            <a:r>
              <a:rPr lang="cs-CZ" sz="1800" dirty="false"/>
              <a:t> – jedná se o svépomocné skupiny pečujících osob, psychoterapeutickou podporu, supervizi. Dále je možné podpořit, a to pouze s aktivním zapojením odborných pracovníků (psychologa, sociálního pracovníka aj.), volnočasové aktivity a víkendové pobytové akce.</a:t>
            </a:r>
          </a:p>
          <a:p>
            <a:pPr lvl="0" algn="just">
              <a:lnSpc>
                <a:spcPct val="100000"/>
              </a:lnSpc>
            </a:pPr>
            <a:r>
              <a:rPr lang="cs-CZ" sz="1800" b="true" dirty="false"/>
              <a:t>Vzdělávání pečujících</a:t>
            </a:r>
            <a:r>
              <a:rPr lang="cs-CZ" sz="1800" dirty="false"/>
              <a:t> v oblasti péče o osobu závislou na péči formu akreditovaných kurzů, workshopů, seminářů, a to včetně vzdělávání se zahraniční účastí či vzdělávání v zahraničí (stáže, cesty za dobrou praxí apod.).</a:t>
            </a:r>
          </a:p>
          <a:p>
            <a:pPr lvl="0" algn="just">
              <a:lnSpc>
                <a:spcPct val="100000"/>
              </a:lnSpc>
            </a:pPr>
            <a:r>
              <a:rPr lang="cs-CZ" sz="1800" b="true" dirty="false"/>
              <a:t>Nákup </a:t>
            </a:r>
            <a:r>
              <a:rPr lang="cs-CZ" sz="1800" b="true" dirty="false" err="true"/>
              <a:t>asistivních</a:t>
            </a:r>
            <a:r>
              <a:rPr lang="cs-CZ" sz="1800" b="true" dirty="false"/>
              <a:t> technologií a asistenčních pomůcek</a:t>
            </a:r>
            <a:r>
              <a:rPr lang="cs-CZ" sz="1800" dirty="false"/>
              <a:t> a jejich zapůjčení. Součástí aktivit projektu musí být zaučení pečujících osob v manipulaci s pomůckou.  </a:t>
            </a:r>
          </a:p>
          <a:p>
            <a:pPr lvl="0" algn="just">
              <a:lnSpc>
                <a:spcPct val="100000"/>
              </a:lnSpc>
            </a:pPr>
            <a:r>
              <a:rPr lang="cs-CZ" sz="1800" b="true" dirty="false"/>
              <a:t>Aktivity zaměřené na stmelení rodiny a rozložení rolí v rodině, </a:t>
            </a:r>
            <a:r>
              <a:rPr lang="cs-CZ" sz="1800" dirty="false"/>
              <a:t>využití kapacit v rodině, terapeutická podpora a psychologická podpora dětí, případně jiných osob (prarodiče) sdílejících domácnost s osobou závislou na péči. Aktivity by měly být navrženy tak, aby přispívaly ke snížení existujících genderových stereotypů a nerovností.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cs-CZ" sz="18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E9C27E-D41C-8680-137F-C414655F319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76962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DF85FF-901A-8550-825A-BB9C66E6678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105 –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8D6A6D-8743-72CE-3110-2381A469D9E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319248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r>
              <a:rPr lang="cs-CZ" sz="1800" b="true" dirty="false"/>
              <a:t>Vzdělávání odborných pracovníků projektu</a:t>
            </a:r>
            <a:r>
              <a:rPr lang="cs-CZ" sz="1800" dirty="false"/>
              <a:t>, </a:t>
            </a:r>
            <a:r>
              <a:rPr lang="cs-CZ" sz="1800" b="true" dirty="false"/>
              <a:t>kteří pracují s pečujícími nebo uživateli služby</a:t>
            </a:r>
            <a:r>
              <a:rPr lang="cs-CZ" sz="1800" dirty="false"/>
              <a:t> (např. kurzy, workshopy, supervize, semináře, výcviky, odborné konzultace, stáže). Vzdělávání musí zohledňovat princip rovnosti žen a mužů a být zaměřeno na témata související s prací s pečujícími nebo s přímou prací s uživateli sociálních služeb. </a:t>
            </a:r>
            <a:r>
              <a:rPr lang="cs-CZ" sz="1800" b="true" dirty="false"/>
              <a:t>Musí být popsáno v samostatné klíčové aktivitě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V rámci projektu je možné podpořit jednu nebo více doplňkových činností.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Výcvik musí být zahájen a ukončen v době realizace projektu.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0C85EE4-A5AE-265B-E8AD-17843E6DAFE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60142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B1A3E6-BB43-473C-2C8C-0AF7DDC138C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i="false" u="none" strike="noStrike" baseline="0" dirty="false">
                <a:solidFill>
                  <a:schemeClr val="tx2">
                    <a:lumMod val="90000"/>
                  </a:schemeClr>
                </a:solidFill>
                <a:latin typeface="Arial" panose="020B0604020202020204" pitchFamily="34" charset="0"/>
              </a:rPr>
              <a:t>Obecné podmínky pro podporované aktivity výzvy</a:t>
            </a:r>
            <a:endParaRPr lang="cs-CZ" dirty="false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BA4BF8-4C86-0316-BF2F-E40AA597888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832648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800" dirty="false"/>
              <a:t>Sociální služba včetně celoživotního vzdělávání (§ 44 dle zákona </a:t>
            </a:r>
            <a:br>
              <a:rPr lang="cs-CZ" sz="1800" dirty="false"/>
            </a:br>
            <a:r>
              <a:rPr lang="cs-CZ" sz="1800" dirty="false"/>
              <a:t>o sociálních službách) musí být registrována v souladu s tímto zákonem nejpozději před vydáním Rozhodnutí o poskytnutí dotace a zároveň pověřena objednatelem k poskytování služby obecného hospodářského zájmu v souladu s Rozhodnutím č. 2012/21/EU. Od 8.1.2026 je účinné</a:t>
            </a:r>
            <a:r>
              <a:rPr lang="cs-CZ" sz="1800" dirty="false">
                <a:solidFill>
                  <a:srgbClr val="FF0000"/>
                </a:solidFill>
              </a:rPr>
              <a:t> </a:t>
            </a:r>
            <a:r>
              <a:rPr lang="cs-CZ" sz="1800" dirty="false"/>
              <a:t>Rozhodnutí Komise (EU) 2025/2630 (ŘO akceptuje platná a účinná pověření vydaná na základě starého rozhodnutí Komise 2012/21/EU po dobu jejich trvání).</a:t>
            </a:r>
            <a:endParaRPr lang="cs-CZ" sz="1800" dirty="false">
              <a:solidFill>
                <a:srgbClr val="FF0000"/>
              </a:solidFill>
            </a:endParaRPr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V projektu musí být povinně nastaven alespoň jeden z indikátorů 600 000 Celkový počet účastníků nebo 670 102 Využívání podpořených služeb </a:t>
            </a:r>
            <a:br>
              <a:rPr lang="cs-CZ" sz="1800" dirty="false"/>
            </a:br>
            <a:r>
              <a:rPr lang="cs-CZ" sz="1800" dirty="false"/>
              <a:t>s hodnotou vyšší než nula. </a:t>
            </a:r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V projektu musí být povinně nastaven indikátor 670 021 Kapacita podpořených služeb – místa nebo indikátor 670 031 Kapacita podpořených služeb – úvazky pracovníků.</a:t>
            </a:r>
          </a:p>
          <a:p>
            <a:pPr>
              <a:lnSpc>
                <a:spcPct val="100000"/>
              </a:lnSpc>
            </a:pPr>
            <a:r>
              <a:rPr lang="cs-CZ" sz="1800" b="true" u="sng" dirty="false"/>
              <a:t>V rámci výzvy není podporováno:</a:t>
            </a:r>
            <a:endParaRPr lang="cs-CZ" sz="1800" dirty="false"/>
          </a:p>
          <a:p>
            <a:pPr lvl="0">
              <a:lnSpc>
                <a:spcPct val="100000"/>
              </a:lnSpc>
            </a:pPr>
            <a:r>
              <a:rPr lang="cs-CZ" sz="1800" dirty="false"/>
              <a:t>Kurzy rekvalifikace a kurzy zaměřené na uplatnění na trhu práce pro pečující osoby.</a:t>
            </a:r>
          </a:p>
          <a:p>
            <a:pPr lvl="0" algn="just">
              <a:lnSpc>
                <a:spcPct val="100000"/>
              </a:lnSpc>
            </a:pP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4AC6C69-ABC9-D900-0504-63A8012AFAE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70220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 JAKÉ FÁZI JSOU NYNÍ PROJEKTY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55575" y="1484783"/>
            <a:ext cx="8592890" cy="5365279"/>
          </a:xfrm>
          <a:noFill/>
        </p:spPr>
        <p:txBody>
          <a:bodyPr numCol="1"/>
          <a:lstStyle/>
          <a:p>
            <a:pPr lvl="1"/>
            <a:r>
              <a:rPr lang="cs-CZ" sz="1900" b="true" dirty="false">
                <a:solidFill>
                  <a:srgbClr val="002060"/>
                </a:solidFill>
              </a:rPr>
              <a:t>  </a:t>
            </a:r>
            <a:r>
              <a:rPr lang="cs-CZ" sz="1700" b="true" dirty="false">
                <a:solidFill>
                  <a:srgbClr val="002060"/>
                </a:solidFill>
              </a:rPr>
              <a:t>Alokace: </a:t>
            </a:r>
            <a:r>
              <a:rPr lang="cs-CZ" sz="1800" dirty="false"/>
              <a:t>350 000 000 CZK</a:t>
            </a:r>
            <a:endParaRPr lang="cs-CZ" sz="1800" b="true" dirty="false">
              <a:solidFill>
                <a:srgbClr val="002060"/>
              </a:solidFill>
            </a:endParaRP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700" b="true" dirty="false">
                <a:solidFill>
                  <a:srgbClr val="002060"/>
                </a:solidFill>
              </a:rPr>
              <a:t>Přijaté žádosti: 55 žádostí </a:t>
            </a:r>
            <a:r>
              <a:rPr lang="cs-CZ" sz="1800" dirty="false"/>
              <a:t>v celkové hodnotě 446 491 570,14 Kč.</a:t>
            </a:r>
            <a:endParaRPr lang="cs-CZ" sz="1700" b="true" dirty="false">
              <a:solidFill>
                <a:srgbClr val="002060"/>
              </a:solidFill>
            </a:endParaRP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700" b="true" dirty="false">
                <a:solidFill>
                  <a:srgbClr val="002060"/>
                </a:solidFill>
              </a:rPr>
              <a:t>Hodnocení přijatelnosti a formálních náležitostí: 1 žádost neuspěla</a:t>
            </a: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700" b="true" dirty="false">
                <a:solidFill>
                  <a:srgbClr val="002060"/>
                </a:solidFill>
              </a:rPr>
              <a:t>Věcné hodnocení (54 žádostí): nevyhovělo 10 žádostí</a:t>
            </a:r>
            <a:r>
              <a:rPr lang="cs-CZ" sz="1700" b="true" dirty="false"/>
              <a:t> </a:t>
            </a:r>
            <a:r>
              <a:rPr lang="cs-CZ" sz="1700" dirty="false"/>
              <a:t>(nedostatečně zdůvodněné a popsané důležité náležitosti v projektu: potřebnost projektu, CS, KA; nesprávně stanovené cíle, indikátory; nesoulad s výzvou)</a:t>
            </a: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700" b="true" dirty="false">
                <a:solidFill>
                  <a:srgbClr val="002060"/>
                </a:solidFill>
              </a:rPr>
              <a:t>Výběrová komise doporučila k financování 44 projektových žádostí, žádný projekt nebyl zařazen do zásobníku, finanční objem prostředků pro projekty, které přistupují k realizaci, činí </a:t>
            </a:r>
            <a:r>
              <a:rPr lang="cs-CZ" sz="1800" dirty="false"/>
              <a:t>336 510 513,26 Kč </a:t>
            </a:r>
            <a:endParaRPr lang="cs-CZ" sz="1800" b="true" dirty="false">
              <a:solidFill>
                <a:srgbClr val="FF0000"/>
              </a:solidFill>
            </a:endParaRP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700" dirty="false"/>
              <a:t>Většina projektů má vydané Rozhodnutí o poskytnutí dotace. </a:t>
            </a: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700" dirty="false"/>
              <a:t>Zálohové platby jsou vypláceny vždy cca 2 - 4 týdny před zahájením realizace projektu.</a:t>
            </a:r>
            <a:endParaRPr lang="cs-CZ" altLang="cs-CZ" sz="1700" dirty="false">
              <a:solidFill>
                <a:srgbClr val="14407E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  <p:sp>
        <p:nvSpPr>
          <p:cNvPr id="5" name="AutoShape 2" descr="https://jargonwriter.files.wordpress.com/2010/01/shaking_hands.jpg"/>
          <p:cNvSpPr>
            <a:spLocks noChangeAspect="true" noChangeArrowheads="true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4" descr="https://jargonwriter.files.wordpress.com/2010/01/shaking_hands.jpg"/>
          <p:cNvSpPr>
            <a:spLocks noChangeAspect="true" noChangeArrowheads="true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3416368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D88155-0E86-4D14-B6AF-C6806AEE9525}">
  <ds:schemaRefs>
    <ds:schemaRef ds:uri="http://schemas.microsoft.com/office/2006/metadata/properties"/>
    <ds:schemaRef ds:uri="http://schemas.microsoft.com/office/infopath/2007/PartnerControls"/>
    <ds:schemaRef ds:uri="dfed548f-0517-4d39-90e3-3947398480c0"/>
  </ds:schemaRefs>
</ds:datastoreItem>
</file>

<file path=customXml/itemProps3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1569</properties:Words>
  <properties:PresentationFormat>Předvádění na obrazovce (4:3)</properties:PresentationFormat>
  <properties:Paragraphs>131</properties:Paragraphs>
  <properties:Slides>15</properties:Slides>
  <properties:Notes>9</properties:Notes>
  <properties:TotalTime>5378</properties:TotalTime>
  <properties:HiddenSlides>0</properties:HiddenSlides>
  <properties:MMClips>0</properties:MMClips>
  <properties:ScaleCrop>false</properties:ScaleCrop>
  <properties:HeadingPairs>
    <vt:vector baseType="variant" size="8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15</vt:i4>
      </vt:variant>
    </vt:vector>
  </properties:HeadingPairs>
  <properties:TitlesOfParts>
    <vt:vector baseType="lpstr" size="22">
      <vt:lpstr>Arial</vt:lpstr>
      <vt:lpstr>Calibri</vt:lpstr>
      <vt:lpstr>Trebuchet MS</vt:lpstr>
      <vt:lpstr>Wingdings</vt:lpstr>
      <vt:lpstr>Wingdings 3</vt:lpstr>
      <vt:lpstr>prezentace</vt:lpstr>
      <vt:lpstr>Worksheet</vt:lpstr>
      <vt:lpstr> seminář  pro příjemce OPZ+:   výzva 105 </vt:lpstr>
      <vt:lpstr>Výzva 105 - Podporované aktivity</vt:lpstr>
      <vt:lpstr>Výzva 105 - Podporované aktivity</vt:lpstr>
      <vt:lpstr>Výzva 105 – Podporované aktivity</vt:lpstr>
      <vt:lpstr>Výzva 105 – podporované aktivity</vt:lpstr>
      <vt:lpstr>Výzva 105 - Podporované aktivity</vt:lpstr>
      <vt:lpstr>VÝZVA 105 – Podporované aktivity</vt:lpstr>
      <vt:lpstr>Obecné podmínky pro podporované aktivity výzvy</vt:lpstr>
      <vt:lpstr>V JAKÉ FÁZI JSOU NYNÍ PROJEKTY</vt:lpstr>
      <vt:lpstr>Rozdělení nákladů</vt:lpstr>
      <vt:lpstr>Financování projektu</vt:lpstr>
      <vt:lpstr>Struktura rozpočtu – paušál 40 %</vt:lpstr>
      <vt:lpstr>Pracovní pozice</vt:lpstr>
      <vt:lpstr>Indikátory se závazkem </vt:lpstr>
      <vt:lpstr>Specifické datové položky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2026-05-04T06:04:09Z</dcterms:modified>
  <cp:revision>383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