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ContentType="application/vnd.openxmlformats-officedocument.customXmlProperties+xml" PartName="/customXml/itemProps1.xml"/>
  <Override ContentType="application/vnd.openxmlformats-officedocument.customXmlProperties+xml" PartName="/customXml/itemProps2.xml"/>
  <Override ContentType="application/vnd.openxmlformats-officedocument.customXmlProperties+xml" PartName="/customXml/itemProps3.xml"/>
  <Override ContentType="application/vnd.openxmlformats-officedocument.extended-properties+xml" PartName="/docProps/app.xml"/>
  <Override ContentType="application/vnd.openxmlformats-package.core-properties+xml" PartName="/docProps/core.xml"/>
  <Override ContentType="application/vnd.openxmlformats-officedocument.custom-properties+xml" PartName="/docProps/custom.xml"/>
  <Override ContentType="application/vnd.ms-powerpoint.authors+xml" PartName="/ppt/authors.xml"/>
  <Override ContentType="application/vnd.openxmlformats-officedocument.presentationml.commentAuthors+xml" PartName="/ppt/commentAuthors.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30.xml"/>
  <Override ContentType="application/vnd.openxmlformats-officedocument.presentationml.notesSlide+xml" PartName="/ppt/notesSlides/notesSlide31.xml"/>
  <Override ContentType="application/vnd.openxmlformats-officedocument.presentationml.notesSlide+xml" PartName="/ppt/notesSlides/notesSlide32.xml"/>
  <Override ContentType="application/vnd.openxmlformats-officedocument.presentationml.notesSlide+xml" PartName="/ppt/notesSlides/notesSlide33.xml"/>
  <Override ContentType="application/vnd.openxmlformats-officedocument.presentationml.notesSlide+xml" PartName="/ppt/notesSlides/notesSlide34.xml"/>
  <Override ContentType="application/vnd.openxmlformats-officedocument.presentationml.notesSlide+xml" PartName="/ppt/notesSlides/notesSlide35.xml"/>
  <Override ContentType="application/vnd.openxmlformats-officedocument.presentationml.notesSlide+xml" PartName="/ppt/notesSlides/notesSlide36.xml"/>
  <Override ContentType="application/vnd.openxmlformats-officedocument.presentationml.notesSlide+xml" PartName="/ppt/notesSlides/notesSlide37.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presProps+xml" PartName="/ppt/presProps.xml"/>
  <Override ContentType="application/vnd.openxmlformats-officedocument.presentationml.presentation.main+xml" PartName="/ppt/presentation.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
    <Relationship Target="docProps/core.xml" Type="http://schemas.openxmlformats.org/package/2006/relationships/metadata/core-properties" Id="rId3"/>
    <Relationship Target="docProps/thumbnail.jpeg" Type="http://schemas.openxmlformats.org/package/2006/relationships/metadata/thumbnail" Id="rId2"/>
    <Relationship Target="ppt/presentation.xml" Type="http://schemas.openxmlformats.org/officeDocument/2006/relationships/officeDocument" Id="rId1"/>
    <Relationship Target="docProps/custom.xml" Type="http://schemas.openxmlformats.org/officeDocument/2006/relationships/custom-properties" Id="rId5"/>
    <Relationship Target="docProps/app.xml" Type="http://schemas.openxmlformats.org/officeDocument/2006/relationships/extended-properties" Id="rId4"/>
</Relationships>

</file>

<file path=ppt/presentation.xml><?xml version="1.0" encoding="utf-8"?>
<p:presentation xmlns:a="http://schemas.openxmlformats.org/drawingml/2006/main" xmlns:r="http://schemas.openxmlformats.org/officeDocument/2006/relationships" xmlns:p="http://schemas.openxmlformats.org/presentationml/2006/main" xmlns:mc="http://schemas.openxmlformats.org/markup-compatibility/2006" xmlns:c="http://schemas.openxmlformats.org/drawingml/2006/chart" xmlns:cdr="http://schemas.openxmlformats.org/drawingml/2006/chartDrawing" xmlns:dgm="http://schemas.openxmlformats.org/drawingml/2006/diagram" xmlns:pic="http://schemas.openxmlformats.org/drawingml/2006/picture" xmlns:wp="http://schemas.openxmlformats.org/drawingml/2006/wordprocessingDrawing" xmlns:wp14="http://schemas.microsoft.com/office/word/2010/wordprocessingDrawing" xmlns:xdr="http://schemas.openxmlformats.org/drawingml/2006/spreadsheetDrawing" xmlns:comp="http://schemas.openxmlformats.org/drawingml/2006/compatibility" xmlns:lc="http://schemas.openxmlformats.org/drawingml/2006/lockedCanvas" showSpecialPlsOnTitleSld="false" saveSubsetFonts="true" bookmarkIdSeed="2">
  <p:sldMasterIdLst>
    <p:sldMasterId id="2147483671" r:id="rId4"/>
  </p:sldMasterIdLst>
  <p:notesMasterIdLst>
    <p:notesMasterId r:id="rId49"/>
  </p:notesMasterIdLst>
  <p:sldIdLst>
    <p:sldId id="1194" r:id="rId5"/>
    <p:sldId id="1221" r:id="rId6"/>
    <p:sldId id="281" r:id="rId7"/>
    <p:sldId id="271" r:id="rId8"/>
    <p:sldId id="1195" r:id="rId9"/>
    <p:sldId id="1199" r:id="rId10"/>
    <p:sldId id="1149" r:id="rId11"/>
    <p:sldId id="1196" r:id="rId12"/>
    <p:sldId id="1230" r:id="rId13"/>
    <p:sldId id="1223" r:id="rId14"/>
    <p:sldId id="1231" r:id="rId15"/>
    <p:sldId id="1166" r:id="rId16"/>
    <p:sldId id="1224" r:id="rId17"/>
    <p:sldId id="1197" r:id="rId18"/>
    <p:sldId id="1225" r:id="rId19"/>
    <p:sldId id="1219" r:id="rId20"/>
    <p:sldId id="1226" r:id="rId21"/>
    <p:sldId id="1150" r:id="rId22"/>
    <p:sldId id="1192" r:id="rId23"/>
    <p:sldId id="1168" r:id="rId24"/>
    <p:sldId id="1227" r:id="rId25"/>
    <p:sldId id="1203" r:id="rId26"/>
    <p:sldId id="1204" r:id="rId27"/>
    <p:sldId id="1205" r:id="rId28"/>
    <p:sldId id="1206" r:id="rId29"/>
    <p:sldId id="1228" r:id="rId30"/>
    <p:sldId id="1212" r:id="rId31"/>
    <p:sldId id="1229" r:id="rId32"/>
    <p:sldId id="1215" r:id="rId33"/>
    <p:sldId id="1216" r:id="rId34"/>
    <p:sldId id="1217" r:id="rId35"/>
    <p:sldId id="1165" r:id="rId36"/>
    <p:sldId id="312" r:id="rId37"/>
    <p:sldId id="1154" r:id="rId38"/>
    <p:sldId id="1193" r:id="rId39"/>
    <p:sldId id="1222" r:id="rId40"/>
    <p:sldId id="386" r:id="rId41"/>
    <p:sldId id="1164" r:id="rId42"/>
    <p:sldId id="1190" r:id="rId43"/>
    <p:sldId id="1178" r:id="rId44"/>
    <p:sldId id="1218" r:id="rId45"/>
    <p:sldId id="1200" r:id="rId46"/>
    <p:sldId id="1220" r:id="rId47"/>
    <p:sldId id="302" r:id="rId48"/>
  </p:sldIdLst>
  <p:sldSz cx="9144000" cy="6858000" type="screen4x3"/>
  <p:notesSz cx="6858000" cy="9144000"/>
  <p:defaultTextStyle>
    <a:defPPr>
      <a:defRPr lang="cs-CZ"/>
    </a:defPPr>
    <a:lvl1pPr marL="0" algn="l" defTabSz="914400" rtl="false" eaLnBrk="true" latinLnBrk="false" hangingPunct="true">
      <a:defRPr sz="1800" kern="1200">
        <a:solidFill>
          <a:schemeClr val="tx1"/>
        </a:solidFill>
        <a:latin typeface="+mn-lt"/>
        <a:ea typeface="+mn-ea"/>
        <a:cs typeface="+mn-cs"/>
      </a:defRPr>
    </a:lvl1pPr>
    <a:lvl2pPr marL="457200" algn="l" defTabSz="914400" rtl="false" eaLnBrk="true" latinLnBrk="false" hangingPunct="true">
      <a:defRPr sz="1800" kern="1200">
        <a:solidFill>
          <a:schemeClr val="tx1"/>
        </a:solidFill>
        <a:latin typeface="+mn-lt"/>
        <a:ea typeface="+mn-ea"/>
        <a:cs typeface="+mn-cs"/>
      </a:defRPr>
    </a:lvl2pPr>
    <a:lvl3pPr marL="914400" algn="l" defTabSz="914400" rtl="false" eaLnBrk="true" latinLnBrk="false" hangingPunct="true">
      <a:defRPr sz="1800" kern="1200">
        <a:solidFill>
          <a:schemeClr val="tx1"/>
        </a:solidFill>
        <a:latin typeface="+mn-lt"/>
        <a:ea typeface="+mn-ea"/>
        <a:cs typeface="+mn-cs"/>
      </a:defRPr>
    </a:lvl3pPr>
    <a:lvl4pPr marL="1371600" algn="l" defTabSz="914400" rtl="false" eaLnBrk="true" latinLnBrk="false" hangingPunct="true">
      <a:defRPr sz="1800" kern="1200">
        <a:solidFill>
          <a:schemeClr val="tx1"/>
        </a:solidFill>
        <a:latin typeface="+mn-lt"/>
        <a:ea typeface="+mn-ea"/>
        <a:cs typeface="+mn-cs"/>
      </a:defRPr>
    </a:lvl4pPr>
    <a:lvl5pPr marL="1828800" algn="l" defTabSz="914400" rtl="false" eaLnBrk="true" latinLnBrk="false" hangingPunct="true">
      <a:defRPr sz="1800" kern="1200">
        <a:solidFill>
          <a:schemeClr val="tx1"/>
        </a:solidFill>
        <a:latin typeface="+mn-lt"/>
        <a:ea typeface="+mn-ea"/>
        <a:cs typeface="+mn-cs"/>
      </a:defRPr>
    </a:lvl5pPr>
    <a:lvl6pPr marL="2286000" algn="l" defTabSz="914400" rtl="false" eaLnBrk="true" latinLnBrk="false" hangingPunct="true">
      <a:defRPr sz="1800" kern="1200">
        <a:solidFill>
          <a:schemeClr val="tx1"/>
        </a:solidFill>
        <a:latin typeface="+mn-lt"/>
        <a:ea typeface="+mn-ea"/>
        <a:cs typeface="+mn-cs"/>
      </a:defRPr>
    </a:lvl6pPr>
    <a:lvl7pPr marL="2743200" algn="l" defTabSz="914400" rtl="false" eaLnBrk="true" latinLnBrk="false" hangingPunct="true">
      <a:defRPr sz="1800" kern="1200">
        <a:solidFill>
          <a:schemeClr val="tx1"/>
        </a:solidFill>
        <a:latin typeface="+mn-lt"/>
        <a:ea typeface="+mn-ea"/>
        <a:cs typeface="+mn-cs"/>
      </a:defRPr>
    </a:lvl7pPr>
    <a:lvl8pPr marL="3200400" algn="l" defTabSz="914400" rtl="false" eaLnBrk="true" latinLnBrk="false" hangingPunct="true">
      <a:defRPr sz="1800" kern="1200">
        <a:solidFill>
          <a:schemeClr val="tx1"/>
        </a:solidFill>
        <a:latin typeface="+mn-lt"/>
        <a:ea typeface="+mn-ea"/>
        <a:cs typeface="+mn-cs"/>
      </a:defRPr>
    </a:lvl8pPr>
    <a:lvl9pPr marL="3657600" algn="l" defTabSz="914400" rtl="false" eaLnBrk="true" latinLnBrk="false" hangingPunct="true">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13">
          <p15:clr>
            <a:srgbClr val="A4A3A4"/>
          </p15:clr>
        </p15:guide>
        <p15:guide id="2" orient="horz" pos="3884">
          <p15:clr>
            <a:srgbClr val="A4A3A4"/>
          </p15:clr>
        </p15:guide>
        <p15:guide id="3" pos="5420">
          <p15:clr>
            <a:srgbClr val="A4A3A4"/>
          </p15:clr>
        </p15:guide>
        <p15:guide id="4" pos="748" userDrawn="1">
          <p15:clr>
            <a:srgbClr val="A4A3A4"/>
          </p15:clr>
        </p15:guide>
      </p15:sldGuideLst>
    </p:ext>
  </p:extLst>
</p:presentation>
</file>

<file path=ppt/authors.xml><?xml version="1.0" encoding="utf-8"?>
<p188:authorLst xmlns:p188="http://schemas.microsoft.com/office/powerpoint/2018/8/main" xmlns:a="http://schemas.openxmlformats.org/drawingml/2006/main" xmlns:r="http://schemas.openxmlformats.org/officeDocument/2006/relationships">
  <p188:author id="{AA0D0C28-BB47-3595-CCD5-F3322D8265E9}" initials="SJID(" name="Slávka Jakub Ing., DiS. (MPSV)" providerId="AD" userId="S::jakub.slavka@mpsv.cz::b7455552-9832-4bb5-9792-3a1f83e1aba0"/>
  <p188:author id="{FC0966BD-067C-F3C4-5995-06CD388D3F1E}" initials="HM(" name="Hamplová Monika (MPSV)" providerId="AD" userId="S::monika.hamplova@mpsv.cz::a2d9b300-a1fe-4caa-be0d-7532695d4c3a"/>
</p188:authorLst>
</file>

<file path=ppt/commentAuthors.xml><?xml version="1.0" encoding="utf-8"?>
<p:cmAuthorLst xmlns:a="http://schemas.openxmlformats.org/drawingml/2006/main" xmlns:r="http://schemas.openxmlformats.org/officeDocument/2006/relationships" xmlns:p="http://schemas.openxmlformats.org/presentationml/2006/main" xmlns:mc="http://schemas.openxmlformats.org/markup-compatibility/2006" xmlns:c="http://schemas.openxmlformats.org/drawingml/2006/chart" xmlns:cdr="http://schemas.openxmlformats.org/drawingml/2006/chartDrawing" xmlns:dgm="http://schemas.openxmlformats.org/drawingml/2006/diagram" xmlns:pic="http://schemas.openxmlformats.org/drawingml/2006/picture" xmlns:wp="http://schemas.openxmlformats.org/drawingml/2006/wordprocessingDrawing" xmlns:wp14="http://schemas.microsoft.com/office/word/2010/wordprocessingDrawing" xmlns:xdr="http://schemas.openxmlformats.org/drawingml/2006/spreadsheetDrawing" xmlns:comp="http://schemas.openxmlformats.org/drawingml/2006/compatibility" xmlns:lc="http://schemas.openxmlformats.org/drawingml/2006/lockedCanvas">
  <p:cmAuthor id="1" name="Sogelová Adéla Ing. (MPSV)" initials="SAI(" lastIdx="2" clrIdx="0">
    <p:extLst>
      <p:ext uri="{19B8F6BF-5375-455C-9EA6-DF929625EA0E}">
        <p15:presenceInfo xmlns:p15="http://schemas.microsoft.com/office/powerpoint/2012/main" providerId="AD" userId="S::adela.sogelova@mpsv.cz::0cc913ad-974d-4e89-99f8-0442c936bd61"/>
      </p:ext>
    </p:extLst>
  </p:cmAuthor>
  <p:cmAuthor id="2" name="Bořecká Lenka Mgr. (MPSV)" initials="BLM(" lastIdx="1" clrIdx="1">
    <p:extLst>
      <p:ext uri="{19B8F6BF-5375-455C-9EA6-DF929625EA0E}">
        <p15:presenceInfo xmlns:p15="http://schemas.microsoft.com/office/powerpoint/2012/main" providerId="AD" userId="S::lenka.borecka@mpsv.cz::3d3d03b6-7331-4d2b-a6cb-ed2575c5b078"/>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xmlns:mc="http://schemas.openxmlformats.org/markup-compatibility/2006" xmlns:c="http://schemas.openxmlformats.org/drawingml/2006/chart" xmlns:cdr="http://schemas.openxmlformats.org/drawingml/2006/chartDrawing" xmlns:dgm="http://schemas.openxmlformats.org/drawingml/2006/diagram" xmlns:pic="http://schemas.openxmlformats.org/drawingml/2006/picture" xmlns:wp="http://schemas.openxmlformats.org/drawingml/2006/wordprocessingDrawing" xmlns:wp14="http://schemas.microsoft.com/office/word/2010/wordprocessingDrawing" xmlns:xdr="http://schemas.openxmlformats.org/drawingml/2006/spreadsheetDrawing" xmlns:comp="http://schemas.openxmlformats.org/drawingml/2006/compatibility" xmlns:lc="http://schemas.openxmlformats.org/drawingml/2006/lockedCanvas">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w="http://schemas.openxmlformats.org/wordprocessingml/2006/main" xmlns:m="http://schemas.openxmlformats.org/officeDocument/2006/math" xmlns:w14="http://schemas.microsoft.com/office/word/2010/wordml" xmlns:r="http://schemas.openxmlformats.org/officeDocument/2006/relationships" xmlns:wp="http://schemas.openxmlformats.org/drawingml/2006/wordprocessingDrawing" xmlns:a="http://schemas.openxmlformats.org/drawingml/2006/main" xmlns:wp14="http://schemas.microsoft.com/office/word/2010/wordprocessingDrawing" xmlns:w15="http://schemas.microsoft.com/office/word/2012/wordml" xmlns:mc="http://schemas.openxmlformats.org/markup-compatibility/2006" xmlns:sl="http://schemas.openxmlformats.org/schemaLibrary/2006/main" xmlns:wne="http://schemas.microsoft.com/office/word/2006/wordml" xmlns:c="http://schemas.openxmlformats.org/drawingml/2006/chart" xmlns:cdr="http://schemas.openxmlformats.org/drawingml/2006/chartDrawing" xmlns:c14="http://schemas.microsoft.com/office/drawing/2007/8/2/chart" xmlns:dgm="http://schemas.openxmlformats.org/drawingml/2006/diagram" xmlns:pic="http://schemas.openxmlformats.org/drawingml/2006/picture" xmlns:xdr="http://schemas.openxmlformats.org/drawingml/2006/spreadsheetDrawing" xmlns:dsp="http://schemas.microsoft.com/office/drawing/2008/diagram" xmlns:xvml="urn:schemas-microsoft-com:office:excel" xmlns:o="urn:schemas-microsoft-com:office:office" xmlns:v="urn:schemas-microsoft-com:vml" xmlns:w10="urn:schemas-microsoft-com:office:word" xmlns:pvml="urn:schemas-microsoft-com:office:powerpoint" xmlns:cppr="http://schemas.microsoft.com/office/2006/coverPageProps" xmlns:odx="http://opendope.org/xpaths" xmlns:odc="http://opendope.org/conditions" xmlns:odq="http://opendope.org/questions" xmlns:oda="http://opendope.org/answers" xmlns:odi="http://opendope.org/components" xmlns:odgm="http://opendope.org/SmartArt/DataHierarchy" xmlns:b="http://schemas.openxmlformats.org/officeDocument/2006/bibliography" xmlns:wps="http://schemas.microsoft.com/office/word/2010/wordprocessingShape" xmlns:w16se="http://schemas.microsoft.com/office/word/2015/wordml/symex" xmlns:w16cid="http://schemas.microsoft.com/office/word/2016/wordml/cid" xmlns:wetp="http://schemas.microsoft.com/office/webextensions/taskpanes/2010/11" xmlns:we="http://schemas.microsoft.com/office/webextensions/webextension/2010/11" xmlns:comp="http://schemas.openxmlformats.org/drawingml/2006/compatibility" xmlns:lc="http://schemas.openxmlformats.org/drawingml/2006/lockedCanvas"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řední styl 2 – zvýraznění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7CE84F3-28C3-443E-9E96-99CF82512B78}" styleName="Tmavý styl 1 – zvýraznění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CAF9ED-07DC-4A11-8D7F-57B35C25682E}" styleName="Střední styl 1 – zvýraznění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EC20E35-A176-4012-BC5E-935CFFF8708E}" styleName="Střední styl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012ECD-51FC-41F1-AA8D-1B2483CD663E}" styleName="Světlý styl 2 – zvýraznění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c="http://schemas.openxmlformats.org/markup-compatibility/2006" xmlns:c="http://schemas.openxmlformats.org/drawingml/2006/chart" xmlns:cdr="http://schemas.openxmlformats.org/drawingml/2006/chartDrawing" xmlns:dgm="http://schemas.openxmlformats.org/drawingml/2006/diagram" xmlns:pic="http://schemas.openxmlformats.org/drawingml/2006/picture" xmlns:wp="http://schemas.openxmlformats.org/drawingml/2006/wordprocessingDrawing" xmlns:wp14="http://schemas.microsoft.com/office/word/2010/wordprocessingDrawing" xmlns:xdr="http://schemas.openxmlformats.org/drawingml/2006/spreadsheetDrawing" xmlns:comp="http://schemas.openxmlformats.org/drawingml/2006/compatibility" xmlns:lc="http://schemas.openxmlformats.org/drawingml/2006/lockedCanvas">
  <p:normalViewPr>
    <p:restoredLeft sz="19911" autoAdjust="false"/>
    <p:restoredTop sz="89424" autoAdjust="false"/>
  </p:normalViewPr>
  <p:slideViewPr>
    <p:cSldViewPr showGuides="true">
      <p:cViewPr varScale="true">
        <p:scale>
          <a:sx n="101" d="100"/>
          <a:sy n="101" d="100"/>
        </p:scale>
        <p:origin x="1668" y="132"/>
      </p:cViewPr>
      <p:guideLst>
        <p:guide orient="horz" pos="913"/>
        <p:guide orient="horz" pos="3884"/>
        <p:guide pos="5420"/>
        <p:guide pos="748"/>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1344"/>
    </p:cViewPr>
  </p:sorterViewPr>
  <p:gridSpacing cx="72008" cy="72008"/>
</p:viewPr>
</file>

<file path=ppt/_rels/presentation.xml.rels><?xml version="1.0" encoding="UTF-8" standalone="yes"?>
<Relationships xmlns="http://schemas.openxmlformats.org/package/2006/relationships">
    <Relationship Target="slides/slide9.xml" Type="http://schemas.openxmlformats.org/officeDocument/2006/relationships/slide" Id="rId13"/>
    <Relationship Target="slides/slide14.xml" Type="http://schemas.openxmlformats.org/officeDocument/2006/relationships/slide" Id="rId18"/>
    <Relationship Target="slides/slide22.xml" Type="http://schemas.openxmlformats.org/officeDocument/2006/relationships/slide" Id="rId26"/>
    <Relationship Target="slides/slide35.xml" Type="http://schemas.openxmlformats.org/officeDocument/2006/relationships/slide" Id="rId39"/>
    <Relationship Target="slides/slide17.xml" Type="http://schemas.openxmlformats.org/officeDocument/2006/relationships/slide" Id="rId21"/>
    <Relationship Target="slides/slide30.xml" Type="http://schemas.openxmlformats.org/officeDocument/2006/relationships/slide" Id="rId34"/>
    <Relationship Target="slides/slide38.xml" Type="http://schemas.openxmlformats.org/officeDocument/2006/relationships/slide" Id="rId42"/>
    <Relationship Target="slides/slide43.xml" Type="http://schemas.openxmlformats.org/officeDocument/2006/relationships/slide" Id="rId47"/>
    <Relationship Target="commentAuthors.xml" Type="http://schemas.openxmlformats.org/officeDocument/2006/relationships/commentAuthors" Id="rId50"/>
    <Relationship Target="authors.xml" Type="http://schemas.microsoft.com/office/2018/10/relationships/authors" Id="rId55"/>
    <Relationship Target="slides/slide3.xml" Type="http://schemas.openxmlformats.org/officeDocument/2006/relationships/slide" Id="rId7"/>
    <Relationship Target="../customXml/item2.xml" Type="http://schemas.openxmlformats.org/officeDocument/2006/relationships/customXml" Id="rId2"/>
    <Relationship Target="slides/slide12.xml" Type="http://schemas.openxmlformats.org/officeDocument/2006/relationships/slide" Id="rId16"/>
    <Relationship Target="slides/slide25.xml" Type="http://schemas.openxmlformats.org/officeDocument/2006/relationships/slide" Id="rId29"/>
    <Relationship Target="slides/slide7.xml" Type="http://schemas.openxmlformats.org/officeDocument/2006/relationships/slide" Id="rId11"/>
    <Relationship Target="slides/slide20.xml" Type="http://schemas.openxmlformats.org/officeDocument/2006/relationships/slide" Id="rId24"/>
    <Relationship Target="slides/slide28.xml" Type="http://schemas.openxmlformats.org/officeDocument/2006/relationships/slide" Id="rId32"/>
    <Relationship Target="slides/slide33.xml" Type="http://schemas.openxmlformats.org/officeDocument/2006/relationships/slide" Id="rId37"/>
    <Relationship Target="slides/slide36.xml" Type="http://schemas.openxmlformats.org/officeDocument/2006/relationships/slide" Id="rId40"/>
    <Relationship Target="slides/slide41.xml" Type="http://schemas.openxmlformats.org/officeDocument/2006/relationships/slide" Id="rId45"/>
    <Relationship Target="theme/theme1.xml" Type="http://schemas.openxmlformats.org/officeDocument/2006/relationships/theme" Id="rId53"/>
    <Relationship Target="slides/slide1.xml" Type="http://schemas.openxmlformats.org/officeDocument/2006/relationships/slide" Id="rId5"/>
    <Relationship Target="slides/slide6.xml" Type="http://schemas.openxmlformats.org/officeDocument/2006/relationships/slide" Id="rId10"/>
    <Relationship Target="slides/slide15.xml" Type="http://schemas.openxmlformats.org/officeDocument/2006/relationships/slide" Id="rId19"/>
    <Relationship Target="slides/slide27.xml" Type="http://schemas.openxmlformats.org/officeDocument/2006/relationships/slide" Id="rId31"/>
    <Relationship Target="slides/slide40.xml" Type="http://schemas.openxmlformats.org/officeDocument/2006/relationships/slide" Id="rId44"/>
    <Relationship Target="viewProps.xml" Type="http://schemas.openxmlformats.org/officeDocument/2006/relationships/viewProps" Id="rId52"/>
    <Relationship Target="slideMasters/slideMaster1.xml" Type="http://schemas.openxmlformats.org/officeDocument/2006/relationships/slideMaster" Id="rId4"/>
    <Relationship Target="slides/slide5.xml" Type="http://schemas.openxmlformats.org/officeDocument/2006/relationships/slide" Id="rId9"/>
    <Relationship Target="slides/slide10.xml" Type="http://schemas.openxmlformats.org/officeDocument/2006/relationships/slide" Id="rId14"/>
    <Relationship Target="slides/slide18.xml" Type="http://schemas.openxmlformats.org/officeDocument/2006/relationships/slide" Id="rId22"/>
    <Relationship Target="slides/slide23.xml" Type="http://schemas.openxmlformats.org/officeDocument/2006/relationships/slide" Id="rId27"/>
    <Relationship Target="slides/slide26.xml" Type="http://schemas.openxmlformats.org/officeDocument/2006/relationships/slide" Id="rId30"/>
    <Relationship Target="slides/slide31.xml" Type="http://schemas.openxmlformats.org/officeDocument/2006/relationships/slide" Id="rId35"/>
    <Relationship Target="slides/slide39.xml" Type="http://schemas.openxmlformats.org/officeDocument/2006/relationships/slide" Id="rId43"/>
    <Relationship Target="slides/slide44.xml" Type="http://schemas.openxmlformats.org/officeDocument/2006/relationships/slide" Id="rId48"/>
    <Relationship Target="slides/slide4.xml" Type="http://schemas.openxmlformats.org/officeDocument/2006/relationships/slide" Id="rId8"/>
    <Relationship Target="presProps.xml" Type="http://schemas.openxmlformats.org/officeDocument/2006/relationships/presProps" Id="rId51"/>
    <Relationship Target="../customXml/item3.xml" Type="http://schemas.openxmlformats.org/officeDocument/2006/relationships/customXml" Id="rId3"/>
    <Relationship Target="slides/slide8.xml" Type="http://schemas.openxmlformats.org/officeDocument/2006/relationships/slide" Id="rId12"/>
    <Relationship Target="slides/slide13.xml" Type="http://schemas.openxmlformats.org/officeDocument/2006/relationships/slide" Id="rId17"/>
    <Relationship Target="slides/slide21.xml" Type="http://schemas.openxmlformats.org/officeDocument/2006/relationships/slide" Id="rId25"/>
    <Relationship Target="slides/slide29.xml" Type="http://schemas.openxmlformats.org/officeDocument/2006/relationships/slide" Id="rId33"/>
    <Relationship Target="slides/slide34.xml" Type="http://schemas.openxmlformats.org/officeDocument/2006/relationships/slide" Id="rId38"/>
    <Relationship Target="slides/slide42.xml" Type="http://schemas.openxmlformats.org/officeDocument/2006/relationships/slide" Id="rId46"/>
    <Relationship Target="slides/slide16.xml" Type="http://schemas.openxmlformats.org/officeDocument/2006/relationships/slide" Id="rId20"/>
    <Relationship Target="slides/slide37.xml" Type="http://schemas.openxmlformats.org/officeDocument/2006/relationships/slide" Id="rId41"/>
    <Relationship Target="tableStyles.xml" Type="http://schemas.openxmlformats.org/officeDocument/2006/relationships/tableStyles" Id="rId54"/>
    <Relationship Target="../customXml/item1.xml" Type="http://schemas.openxmlformats.org/officeDocument/2006/relationships/customXml" Id="rId1"/>
    <Relationship Target="slides/slide2.xml" Type="http://schemas.openxmlformats.org/officeDocument/2006/relationships/slide" Id="rId6"/>
    <Relationship Target="slides/slide11.xml" Type="http://schemas.openxmlformats.org/officeDocument/2006/relationships/slide" Id="rId15"/>
    <Relationship Target="slides/slide19.xml" Type="http://schemas.openxmlformats.org/officeDocument/2006/relationships/slide" Id="rId23"/>
    <Relationship Target="slides/slide24.xml" Type="http://schemas.openxmlformats.org/officeDocument/2006/relationships/slide" Id="rId28"/>
    <Relationship Target="slides/slide32.xml" Type="http://schemas.openxmlformats.org/officeDocument/2006/relationships/slide" Id="rId36"/>
    <Relationship Target="notesMasters/notesMaster1.xml" Type="http://schemas.openxmlformats.org/officeDocument/2006/relationships/notesMaster" Id="rId49"/>
</Relationships>

</file>

<file path=ppt/notesMasters/_rels/notesMaster1.xml.rels><?xml version="1.0" encoding="UTF-8" standalone="yes"?>
<Relationships xmlns="http://schemas.openxmlformats.org/package/2006/relationships">
    <Relationship Target="../theme/theme2.xml" Type="http://schemas.openxmlformats.org/officeDocument/2006/relationships/theme" Id="rId1"/>
</Relationships>

</file>

<file path=ppt/notesMasters/notesMaster1.xml><?xml version="1.0" encoding="utf-8"?>
<p:notesMaster xmlns:a="http://schemas.openxmlformats.org/drawingml/2006/main" xmlns:r="http://schemas.openxmlformats.org/officeDocument/2006/relationships" xmlns:p="http://schemas.openxmlformats.org/presentationml/2006/main" xmlns:mc="http://schemas.openxmlformats.org/markup-compatibility/2006" xmlns:c="http://schemas.openxmlformats.org/drawingml/2006/chart" xmlns:cdr="http://schemas.openxmlformats.org/drawingml/2006/chartDrawing" xmlns:dgm="http://schemas.openxmlformats.org/drawingml/2006/diagram" xmlns:pic="http://schemas.openxmlformats.org/drawingml/2006/picture" xmlns:wp="http://schemas.openxmlformats.org/drawingml/2006/wordprocessingDrawing" xmlns:wp14="http://schemas.microsoft.com/office/word/2010/wordprocessingDrawing" xmlns:xdr="http://schemas.openxmlformats.org/drawingml/2006/spreadsheetDrawing" xmlns:comp="http://schemas.openxmlformats.org/drawingml/2006/compatibility" xmlns:lc="http://schemas.openxmlformats.org/drawingml/2006/lockedCanvas">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true"/>
          </p:cNvSpPr>
          <p:nvPr>
            <p:ph type="hdr" sz="quarter"/>
          </p:nvPr>
        </p:nvSpPr>
        <p:spPr>
          <a:xfrm>
            <a:off x="0" y="0"/>
            <a:ext cx="2971800" cy="457200"/>
          </a:xfrm>
          <a:prstGeom prst="rect">
            <a:avLst/>
          </a:prstGeom>
        </p:spPr>
        <p:txBody>
          <a:bodyPr vert="horz" lIns="91440" tIns="45720" rIns="91440" bIns="45720" rtlCol="false"/>
          <a:lstStyle>
            <a:lvl1pPr algn="l">
              <a:defRPr sz="1200"/>
            </a:lvl1pPr>
          </a:lstStyle>
          <a:p>
            <a:endParaRPr lang="cs-CZ"/>
          </a:p>
        </p:txBody>
      </p:sp>
      <p:sp>
        <p:nvSpPr>
          <p:cNvPr id="3" name="Zástupný symbol pro datum 2"/>
          <p:cNvSpPr>
            <a:spLocks noGrp="true"/>
          </p:cNvSpPr>
          <p:nvPr>
            <p:ph type="dt" idx="1"/>
          </p:nvPr>
        </p:nvSpPr>
        <p:spPr>
          <a:xfrm>
            <a:off x="3884613" y="0"/>
            <a:ext cx="2971800" cy="457200"/>
          </a:xfrm>
          <a:prstGeom prst="rect">
            <a:avLst/>
          </a:prstGeom>
        </p:spPr>
        <p:txBody>
          <a:bodyPr vert="horz" lIns="91440" tIns="45720" rIns="91440" bIns="45720" rtlCol="false"/>
          <a:lstStyle>
            <a:lvl1pPr algn="r">
              <a:defRPr sz="1200"/>
            </a:lvl1pPr>
          </a:lstStyle>
          <a:p>
            <a:fld id="{703916EA-B297-4F0B-851D-BD5704B201B7}" type="datetimeFigureOut">
              <a:rPr lang="cs-CZ" smtClean="false"/>
              <a:t>09.06.2025</a:t>
            </a:fld>
            <a:endParaRPr lang="cs-CZ"/>
          </a:p>
        </p:txBody>
      </p:sp>
      <p:sp>
        <p:nvSpPr>
          <p:cNvPr id="4" name="Zástupný symbol pro obrázek snímku 3"/>
          <p:cNvSpPr>
            <a:spLocks noGrp="true" noRot="true" noChangeAspect="true"/>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false" anchor="ctr"/>
          <a:lstStyle/>
          <a:p>
            <a:endParaRPr lang="cs-CZ"/>
          </a:p>
        </p:txBody>
      </p:sp>
      <p:sp>
        <p:nvSpPr>
          <p:cNvPr id="5" name="Zástupný symbol pro poznámky 4"/>
          <p:cNvSpPr>
            <a:spLocks noGrp="true"/>
          </p:cNvSpPr>
          <p:nvPr>
            <p:ph type="body" sz="quarter" idx="3"/>
          </p:nvPr>
        </p:nvSpPr>
        <p:spPr>
          <a:xfrm>
            <a:off x="685800" y="4343400"/>
            <a:ext cx="5486400" cy="4114800"/>
          </a:xfrm>
          <a:prstGeom prst="rect">
            <a:avLst/>
          </a:prstGeom>
        </p:spPr>
        <p:txBody>
          <a:bodyPr vert="horz" lIns="91440" tIns="45720" rIns="91440" bIns="45720" rtlCol="false"/>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true"/>
          </p:cNvSpPr>
          <p:nvPr>
            <p:ph type="ftr" sz="quarter" idx="4"/>
          </p:nvPr>
        </p:nvSpPr>
        <p:spPr>
          <a:xfrm>
            <a:off x="0" y="8685213"/>
            <a:ext cx="2971800" cy="457200"/>
          </a:xfrm>
          <a:prstGeom prst="rect">
            <a:avLst/>
          </a:prstGeom>
        </p:spPr>
        <p:txBody>
          <a:bodyPr vert="horz" lIns="91440" tIns="45720" rIns="91440" bIns="45720" rtlCol="false" anchor="b"/>
          <a:lstStyle>
            <a:lvl1pPr algn="l">
              <a:defRPr sz="1200"/>
            </a:lvl1pPr>
          </a:lstStyle>
          <a:p>
            <a:endParaRPr lang="cs-CZ"/>
          </a:p>
        </p:txBody>
      </p:sp>
      <p:sp>
        <p:nvSpPr>
          <p:cNvPr id="7" name="Zástupný symbol pro číslo snímku 6"/>
          <p:cNvSpPr>
            <a:spLocks noGrp="true"/>
          </p:cNvSpPr>
          <p:nvPr>
            <p:ph type="sldNum" sz="quarter" idx="5"/>
          </p:nvPr>
        </p:nvSpPr>
        <p:spPr>
          <a:xfrm>
            <a:off x="3884613" y="8685213"/>
            <a:ext cx="2971800" cy="457200"/>
          </a:xfrm>
          <a:prstGeom prst="rect">
            <a:avLst/>
          </a:prstGeom>
        </p:spPr>
        <p:txBody>
          <a:bodyPr vert="horz" lIns="91440" tIns="45720" rIns="91440" bIns="45720" rtlCol="false" anchor="b"/>
          <a:lstStyle>
            <a:lvl1pPr algn="r">
              <a:defRPr sz="1200"/>
            </a:lvl1pPr>
          </a:lstStyle>
          <a:p>
            <a:fld id="{53FB31FA-E905-4016-9D4B-970DF0C7EE08}" type="slidenum">
              <a:rPr lang="cs-CZ" smtClean="false"/>
              <a:t>‹#›</a:t>
            </a:fld>
            <a:endParaRPr lang="cs-CZ"/>
          </a:p>
        </p:txBody>
      </p:sp>
    </p:spTree>
    <p:extLst>
      <p:ext uri="{BB962C8B-B14F-4D97-AF65-F5344CB8AC3E}">
        <p14:creationId xmlns:p14="http://schemas.microsoft.com/office/powerpoint/2010/main" val="2861834568"/>
      </p:ext>
    </p:extLst>
  </p:cSld>
  <p:clrMap bg1="lt1" tx1="dk1" bg2="lt2" tx2="dk2" accent1="accent1" accent2="accent2" accent3="accent3" accent4="accent4" accent5="accent5" accent6="accent6" hlink="hlink" folHlink="folHlink"/>
  <p:notesStyle>
    <a:lvl1pPr marL="0" algn="l" defTabSz="914400" rtl="false" eaLnBrk="true" latinLnBrk="false" hangingPunct="true">
      <a:defRPr sz="1200" kern="1200">
        <a:solidFill>
          <a:schemeClr val="tx1"/>
        </a:solidFill>
        <a:latin typeface="+mn-lt"/>
        <a:ea typeface="+mn-ea"/>
        <a:cs typeface="+mn-cs"/>
      </a:defRPr>
    </a:lvl1pPr>
    <a:lvl2pPr marL="457200" algn="l" defTabSz="914400" rtl="false" eaLnBrk="true" latinLnBrk="false" hangingPunct="true">
      <a:defRPr sz="1200" kern="1200">
        <a:solidFill>
          <a:schemeClr val="tx1"/>
        </a:solidFill>
        <a:latin typeface="+mn-lt"/>
        <a:ea typeface="+mn-ea"/>
        <a:cs typeface="+mn-cs"/>
      </a:defRPr>
    </a:lvl2pPr>
    <a:lvl3pPr marL="914400" algn="l" defTabSz="914400" rtl="false" eaLnBrk="true" latinLnBrk="false" hangingPunct="true">
      <a:defRPr sz="1200" kern="1200">
        <a:solidFill>
          <a:schemeClr val="tx1"/>
        </a:solidFill>
        <a:latin typeface="+mn-lt"/>
        <a:ea typeface="+mn-ea"/>
        <a:cs typeface="+mn-cs"/>
      </a:defRPr>
    </a:lvl3pPr>
    <a:lvl4pPr marL="1371600" algn="l" defTabSz="914400" rtl="false" eaLnBrk="true" latinLnBrk="false" hangingPunct="true">
      <a:defRPr sz="1200" kern="1200">
        <a:solidFill>
          <a:schemeClr val="tx1"/>
        </a:solidFill>
        <a:latin typeface="+mn-lt"/>
        <a:ea typeface="+mn-ea"/>
        <a:cs typeface="+mn-cs"/>
      </a:defRPr>
    </a:lvl4pPr>
    <a:lvl5pPr marL="1828800" algn="l" defTabSz="914400" rtl="false" eaLnBrk="true" latinLnBrk="false" hangingPunct="true">
      <a:defRPr sz="1200" kern="1200">
        <a:solidFill>
          <a:schemeClr val="tx1"/>
        </a:solidFill>
        <a:latin typeface="+mn-lt"/>
        <a:ea typeface="+mn-ea"/>
        <a:cs typeface="+mn-cs"/>
      </a:defRPr>
    </a:lvl5pPr>
    <a:lvl6pPr marL="2286000" algn="l" defTabSz="914400" rtl="false" eaLnBrk="true" latinLnBrk="false" hangingPunct="true">
      <a:defRPr sz="1200" kern="1200">
        <a:solidFill>
          <a:schemeClr val="tx1"/>
        </a:solidFill>
        <a:latin typeface="+mn-lt"/>
        <a:ea typeface="+mn-ea"/>
        <a:cs typeface="+mn-cs"/>
      </a:defRPr>
    </a:lvl6pPr>
    <a:lvl7pPr marL="2743200" algn="l" defTabSz="914400" rtl="false" eaLnBrk="true" latinLnBrk="false" hangingPunct="true">
      <a:defRPr sz="1200" kern="1200">
        <a:solidFill>
          <a:schemeClr val="tx1"/>
        </a:solidFill>
        <a:latin typeface="+mn-lt"/>
        <a:ea typeface="+mn-ea"/>
        <a:cs typeface="+mn-cs"/>
      </a:defRPr>
    </a:lvl7pPr>
    <a:lvl8pPr marL="3200400" algn="l" defTabSz="914400" rtl="false" eaLnBrk="true" latinLnBrk="false" hangingPunct="true">
      <a:defRPr sz="1200" kern="1200">
        <a:solidFill>
          <a:schemeClr val="tx1"/>
        </a:solidFill>
        <a:latin typeface="+mn-lt"/>
        <a:ea typeface="+mn-ea"/>
        <a:cs typeface="+mn-cs"/>
      </a:defRPr>
    </a:lvl8pPr>
    <a:lvl9pPr marL="3657600" algn="l" defTabSz="914400" rtl="false" eaLnBrk="true" latinLnBrk="false" hangingPunct="true">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Target="../slides/slide1.xml" Type="http://schemas.openxmlformats.org/officeDocument/2006/relationships/slide" Id="rId2"/>
    <Relationship Target="../notesMasters/notesMaster1.xml" Type="http://schemas.openxmlformats.org/officeDocument/2006/relationships/notesMaster" Id="rId1"/>
</Relationships>

</file>

<file path=ppt/notesSlides/_rels/notesSlide10.xml.rels><?xml version="1.0" encoding="UTF-8" standalone="yes"?>
<Relationships xmlns="http://schemas.openxmlformats.org/package/2006/relationships">
    <Relationship Target="../slides/slide14.xml" Type="http://schemas.openxmlformats.org/officeDocument/2006/relationships/slide" Id="rId2"/>
    <Relationship Target="../notesMasters/notesMaster1.xml" Type="http://schemas.openxmlformats.org/officeDocument/2006/relationships/notesMaster" Id="rId1"/>
</Relationships>

</file>

<file path=ppt/notesSlides/_rels/notesSlide11.xml.rels><?xml version="1.0" encoding="UTF-8" standalone="yes"?>
<Relationships xmlns="http://schemas.openxmlformats.org/package/2006/relationships">
    <Relationship Target="../slides/slide16.xml" Type="http://schemas.openxmlformats.org/officeDocument/2006/relationships/slide" Id="rId2"/>
    <Relationship Target="../notesMasters/notesMaster1.xml" Type="http://schemas.openxmlformats.org/officeDocument/2006/relationships/notesMaster" Id="rId1"/>
</Relationships>

</file>

<file path=ppt/notesSlides/_rels/notesSlide12.xml.rels><?xml version="1.0" encoding="UTF-8" standalone="yes"?>
<Relationships xmlns="http://schemas.openxmlformats.org/package/2006/relationships">
    <Relationship Target="../slides/slide17.xml" Type="http://schemas.openxmlformats.org/officeDocument/2006/relationships/slide" Id="rId2"/>
    <Relationship Target="../notesMasters/notesMaster1.xml" Type="http://schemas.openxmlformats.org/officeDocument/2006/relationships/notesMaster" Id="rId1"/>
</Relationships>

</file>

<file path=ppt/notesSlides/_rels/notesSlide13.xml.rels><?xml version="1.0" encoding="UTF-8" standalone="yes"?>
<Relationships xmlns="http://schemas.openxmlformats.org/package/2006/relationships">
    <Relationship Target="../slides/slide18.xml" Type="http://schemas.openxmlformats.org/officeDocument/2006/relationships/slide" Id="rId2"/>
    <Relationship Target="../notesMasters/notesMaster1.xml" Type="http://schemas.openxmlformats.org/officeDocument/2006/relationships/notesMaster" Id="rId1"/>
</Relationships>

</file>

<file path=ppt/notesSlides/_rels/notesSlide14.xml.rels><?xml version="1.0" encoding="UTF-8" standalone="yes"?>
<Relationships xmlns="http://schemas.openxmlformats.org/package/2006/relationships">
    <Relationship Target="../slides/slide19.xml" Type="http://schemas.openxmlformats.org/officeDocument/2006/relationships/slide" Id="rId2"/>
    <Relationship Target="../notesMasters/notesMaster1.xml" Type="http://schemas.openxmlformats.org/officeDocument/2006/relationships/notesMaster" Id="rId1"/>
</Relationships>

</file>

<file path=ppt/notesSlides/_rels/notesSlide15.xml.rels><?xml version="1.0" encoding="UTF-8" standalone="yes"?>
<Relationships xmlns="http://schemas.openxmlformats.org/package/2006/relationships">
    <Relationship Target="../slides/slide20.xml" Type="http://schemas.openxmlformats.org/officeDocument/2006/relationships/slide" Id="rId2"/>
    <Relationship Target="../notesMasters/notesMaster1.xml" Type="http://schemas.openxmlformats.org/officeDocument/2006/relationships/notesMaster" Id="rId1"/>
</Relationships>

</file>

<file path=ppt/notesSlides/_rels/notesSlide16.xml.rels><?xml version="1.0" encoding="UTF-8" standalone="yes"?>
<Relationships xmlns="http://schemas.openxmlformats.org/package/2006/relationships">
    <Relationship Target="../slides/slide21.xml" Type="http://schemas.openxmlformats.org/officeDocument/2006/relationships/slide" Id="rId2"/>
    <Relationship Target="../notesMasters/notesMaster1.xml" Type="http://schemas.openxmlformats.org/officeDocument/2006/relationships/notesMaster" Id="rId1"/>
</Relationships>

</file>

<file path=ppt/notesSlides/_rels/notesSlide17.xml.rels><?xml version="1.0" encoding="UTF-8" standalone="yes"?>
<Relationships xmlns="http://schemas.openxmlformats.org/package/2006/relationships">
    <Relationship Target="../slides/slide22.xml" Type="http://schemas.openxmlformats.org/officeDocument/2006/relationships/slide" Id="rId2"/>
    <Relationship Target="../notesMasters/notesMaster1.xml" Type="http://schemas.openxmlformats.org/officeDocument/2006/relationships/notesMaster" Id="rId1"/>
</Relationships>

</file>

<file path=ppt/notesSlides/_rels/notesSlide18.xml.rels><?xml version="1.0" encoding="UTF-8" standalone="yes"?>
<Relationships xmlns="http://schemas.openxmlformats.org/package/2006/relationships">
    <Relationship Target="../slides/slide23.xml" Type="http://schemas.openxmlformats.org/officeDocument/2006/relationships/slide" Id="rId2"/>
    <Relationship Target="../notesMasters/notesMaster1.xml" Type="http://schemas.openxmlformats.org/officeDocument/2006/relationships/notesMaster" Id="rId1"/>
</Relationships>

</file>

<file path=ppt/notesSlides/_rels/notesSlide19.xml.rels><?xml version="1.0" encoding="UTF-8" standalone="yes"?>
<Relationships xmlns="http://schemas.openxmlformats.org/package/2006/relationships">
    <Relationship Target="../slides/slide24.xml" Type="http://schemas.openxmlformats.org/officeDocument/2006/relationships/slide" Id="rId2"/>
    <Relationship Target="../notesMasters/notesMaster1.xml" Type="http://schemas.openxmlformats.org/officeDocument/2006/relationships/notesMaster" Id="rId1"/>
</Relationships>

</file>

<file path=ppt/notesSlides/_rels/notesSlide2.xml.rels><?xml version="1.0" encoding="UTF-8" standalone="yes"?>
<Relationships xmlns="http://schemas.openxmlformats.org/package/2006/relationships">
    <Relationship Target="../slides/slide2.xml" Type="http://schemas.openxmlformats.org/officeDocument/2006/relationships/slide" Id="rId2"/>
    <Relationship Target="../notesMasters/notesMaster1.xml" Type="http://schemas.openxmlformats.org/officeDocument/2006/relationships/notesMaster" Id="rId1"/>
</Relationships>

</file>

<file path=ppt/notesSlides/_rels/notesSlide20.xml.rels><?xml version="1.0" encoding="UTF-8" standalone="yes"?>
<Relationships xmlns="http://schemas.openxmlformats.org/package/2006/relationships">
    <Relationship Target="../slides/slide25.xml" Type="http://schemas.openxmlformats.org/officeDocument/2006/relationships/slide" Id="rId2"/>
    <Relationship Target="../notesMasters/notesMaster1.xml" Type="http://schemas.openxmlformats.org/officeDocument/2006/relationships/notesMaster" Id="rId1"/>
</Relationships>

</file>

<file path=ppt/notesSlides/_rels/notesSlide21.xml.rels><?xml version="1.0" encoding="UTF-8" standalone="yes"?>
<Relationships xmlns="http://schemas.openxmlformats.org/package/2006/relationships">
    <Relationship Target="../slides/slide27.xml" Type="http://schemas.openxmlformats.org/officeDocument/2006/relationships/slide" Id="rId2"/>
    <Relationship Target="../notesMasters/notesMaster1.xml" Type="http://schemas.openxmlformats.org/officeDocument/2006/relationships/notesMaster" Id="rId1"/>
</Relationships>

</file>

<file path=ppt/notesSlides/_rels/notesSlide22.xml.rels><?xml version="1.0" encoding="UTF-8" standalone="yes"?>
<Relationships xmlns="http://schemas.openxmlformats.org/package/2006/relationships">
    <Relationship Target="../slides/slide29.xml" Type="http://schemas.openxmlformats.org/officeDocument/2006/relationships/slide" Id="rId2"/>
    <Relationship Target="../notesMasters/notesMaster1.xml" Type="http://schemas.openxmlformats.org/officeDocument/2006/relationships/notesMaster" Id="rId1"/>
</Relationships>

</file>

<file path=ppt/notesSlides/_rels/notesSlide23.xml.rels><?xml version="1.0" encoding="UTF-8" standalone="yes"?>
<Relationships xmlns="http://schemas.openxmlformats.org/package/2006/relationships">
    <Relationship Target="../slides/slide30.xml" Type="http://schemas.openxmlformats.org/officeDocument/2006/relationships/slide" Id="rId2"/>
    <Relationship Target="../notesMasters/notesMaster1.xml" Type="http://schemas.openxmlformats.org/officeDocument/2006/relationships/notesMaster" Id="rId1"/>
</Relationships>

</file>

<file path=ppt/notesSlides/_rels/notesSlide24.xml.rels><?xml version="1.0" encoding="UTF-8" standalone="yes"?>
<Relationships xmlns="http://schemas.openxmlformats.org/package/2006/relationships">
    <Relationship Target="../slides/slide31.xml" Type="http://schemas.openxmlformats.org/officeDocument/2006/relationships/slide" Id="rId2"/>
    <Relationship Target="../notesMasters/notesMaster1.xml" Type="http://schemas.openxmlformats.org/officeDocument/2006/relationships/notesMaster" Id="rId1"/>
</Relationships>

</file>

<file path=ppt/notesSlides/_rels/notesSlide25.xml.rels><?xml version="1.0" encoding="UTF-8" standalone="yes"?>
<Relationships xmlns="http://schemas.openxmlformats.org/package/2006/relationships">
    <Relationship Target="../slides/slide32.xml" Type="http://schemas.openxmlformats.org/officeDocument/2006/relationships/slide" Id="rId2"/>
    <Relationship Target="../notesMasters/notesMaster1.xml" Type="http://schemas.openxmlformats.org/officeDocument/2006/relationships/notesMaster" Id="rId1"/>
</Relationships>

</file>

<file path=ppt/notesSlides/_rels/notesSlide26.xml.rels><?xml version="1.0" encoding="UTF-8" standalone="yes"?>
<Relationships xmlns="http://schemas.openxmlformats.org/package/2006/relationships">
    <Relationship Target="../slides/slide33.xml" Type="http://schemas.openxmlformats.org/officeDocument/2006/relationships/slide" Id="rId2"/>
    <Relationship Target="../notesMasters/notesMaster1.xml" Type="http://schemas.openxmlformats.org/officeDocument/2006/relationships/notesMaster" Id="rId1"/>
</Relationships>

</file>

<file path=ppt/notesSlides/_rels/notesSlide27.xml.rels><?xml version="1.0" encoding="UTF-8" standalone="yes"?>
<Relationships xmlns="http://schemas.openxmlformats.org/package/2006/relationships">
    <Relationship Target="../slides/slide34.xml" Type="http://schemas.openxmlformats.org/officeDocument/2006/relationships/slide" Id="rId2"/>
    <Relationship Target="../notesMasters/notesMaster1.xml" Type="http://schemas.openxmlformats.org/officeDocument/2006/relationships/notesMaster" Id="rId1"/>
</Relationships>

</file>

<file path=ppt/notesSlides/_rels/notesSlide28.xml.rels><?xml version="1.0" encoding="UTF-8" standalone="yes"?>
<Relationships xmlns="http://schemas.openxmlformats.org/package/2006/relationships">
    <Relationship Target="../slides/slide35.xml" Type="http://schemas.openxmlformats.org/officeDocument/2006/relationships/slide" Id="rId2"/>
    <Relationship Target="../notesMasters/notesMaster1.xml" Type="http://schemas.openxmlformats.org/officeDocument/2006/relationships/notesMaster" Id="rId1"/>
</Relationships>

</file>

<file path=ppt/notesSlides/_rels/notesSlide29.xml.rels><?xml version="1.0" encoding="UTF-8" standalone="yes"?>
<Relationships xmlns="http://schemas.openxmlformats.org/package/2006/relationships">
    <Relationship Target="../slides/slide36.xml" Type="http://schemas.openxmlformats.org/officeDocument/2006/relationships/slide" Id="rId2"/>
    <Relationship Target="../notesMasters/notesMaster1.xml" Type="http://schemas.openxmlformats.org/officeDocument/2006/relationships/notesMaster" Id="rId1"/>
</Relationships>

</file>

<file path=ppt/notesSlides/_rels/notesSlide3.xml.rels><?xml version="1.0" encoding="UTF-8" standalone="yes"?>
<Relationships xmlns="http://schemas.openxmlformats.org/package/2006/relationships">
    <Relationship Target="../slides/slide4.xml" Type="http://schemas.openxmlformats.org/officeDocument/2006/relationships/slide" Id="rId2"/>
    <Relationship Target="../notesMasters/notesMaster1.xml" Type="http://schemas.openxmlformats.org/officeDocument/2006/relationships/notesMaster" Id="rId1"/>
</Relationships>

</file>

<file path=ppt/notesSlides/_rels/notesSlide30.xml.rels><?xml version="1.0" encoding="UTF-8" standalone="yes"?>
<Relationships xmlns="http://schemas.openxmlformats.org/package/2006/relationships">
    <Relationship Target="../slides/slide37.xml" Type="http://schemas.openxmlformats.org/officeDocument/2006/relationships/slide" Id="rId2"/>
    <Relationship Target="../notesMasters/notesMaster1.xml" Type="http://schemas.openxmlformats.org/officeDocument/2006/relationships/notesMaster" Id="rId1"/>
</Relationships>

</file>

<file path=ppt/notesSlides/_rels/notesSlide31.xml.rels><?xml version="1.0" encoding="UTF-8" standalone="yes"?>
<Relationships xmlns="http://schemas.openxmlformats.org/package/2006/relationships">
    <Relationship Target="../slides/slide38.xml" Type="http://schemas.openxmlformats.org/officeDocument/2006/relationships/slide" Id="rId2"/>
    <Relationship Target="../notesMasters/notesMaster1.xml" Type="http://schemas.openxmlformats.org/officeDocument/2006/relationships/notesMaster" Id="rId1"/>
</Relationships>

</file>

<file path=ppt/notesSlides/_rels/notesSlide32.xml.rels><?xml version="1.0" encoding="UTF-8" standalone="yes"?>
<Relationships xmlns="http://schemas.openxmlformats.org/package/2006/relationships">
    <Relationship Target="../slides/slide39.xml" Type="http://schemas.openxmlformats.org/officeDocument/2006/relationships/slide" Id="rId2"/>
    <Relationship Target="../notesMasters/notesMaster1.xml" Type="http://schemas.openxmlformats.org/officeDocument/2006/relationships/notesMaster" Id="rId1"/>
</Relationships>

</file>

<file path=ppt/notesSlides/_rels/notesSlide33.xml.rels><?xml version="1.0" encoding="UTF-8" standalone="yes"?>
<Relationships xmlns="http://schemas.openxmlformats.org/package/2006/relationships">
    <Relationship Target="../slides/slide40.xml" Type="http://schemas.openxmlformats.org/officeDocument/2006/relationships/slide" Id="rId2"/>
    <Relationship Target="../notesMasters/notesMaster1.xml" Type="http://schemas.openxmlformats.org/officeDocument/2006/relationships/notesMaster" Id="rId1"/>
</Relationships>

</file>

<file path=ppt/notesSlides/_rels/notesSlide34.xml.rels><?xml version="1.0" encoding="UTF-8" standalone="yes"?>
<Relationships xmlns="http://schemas.openxmlformats.org/package/2006/relationships">
    <Relationship Target="../slides/slide41.xml" Type="http://schemas.openxmlformats.org/officeDocument/2006/relationships/slide" Id="rId2"/>
    <Relationship Target="../notesMasters/notesMaster1.xml" Type="http://schemas.openxmlformats.org/officeDocument/2006/relationships/notesMaster" Id="rId1"/>
</Relationships>

</file>

<file path=ppt/notesSlides/_rels/notesSlide35.xml.rels><?xml version="1.0" encoding="UTF-8" standalone="yes"?>
<Relationships xmlns="http://schemas.openxmlformats.org/package/2006/relationships">
    <Relationship Target="../slides/slide42.xml" Type="http://schemas.openxmlformats.org/officeDocument/2006/relationships/slide" Id="rId2"/>
    <Relationship Target="../notesMasters/notesMaster1.xml" Type="http://schemas.openxmlformats.org/officeDocument/2006/relationships/notesMaster" Id="rId1"/>
</Relationships>

</file>

<file path=ppt/notesSlides/_rels/notesSlide36.xml.rels><?xml version="1.0" encoding="UTF-8" standalone="yes"?>
<Relationships xmlns="http://schemas.openxmlformats.org/package/2006/relationships">
    <Relationship Target="../slides/slide43.xml" Type="http://schemas.openxmlformats.org/officeDocument/2006/relationships/slide" Id="rId2"/>
    <Relationship Target="../notesMasters/notesMaster1.xml" Type="http://schemas.openxmlformats.org/officeDocument/2006/relationships/notesMaster" Id="rId1"/>
</Relationships>

</file>

<file path=ppt/notesSlides/_rels/notesSlide37.xml.rels><?xml version="1.0" encoding="UTF-8" standalone="yes"?>
<Relationships xmlns="http://schemas.openxmlformats.org/package/2006/relationships">
    <Relationship Target="../slides/slide44.xml" Type="http://schemas.openxmlformats.org/officeDocument/2006/relationships/slide" Id="rId2"/>
    <Relationship Target="../notesMasters/notesMaster1.xml" Type="http://schemas.openxmlformats.org/officeDocument/2006/relationships/notesMaster" Id="rId1"/>
</Relationships>

</file>

<file path=ppt/notesSlides/_rels/notesSlide4.xml.rels><?xml version="1.0" encoding="UTF-8" standalone="yes"?>
<Relationships xmlns="http://schemas.openxmlformats.org/package/2006/relationships">
    <Relationship Target="../slides/slide5.xml" Type="http://schemas.openxmlformats.org/officeDocument/2006/relationships/slide" Id="rId2"/>
    <Relationship Target="../notesMasters/notesMaster1.xml" Type="http://schemas.openxmlformats.org/officeDocument/2006/relationships/notesMaster" Id="rId1"/>
</Relationships>

</file>

<file path=ppt/notesSlides/_rels/notesSlide5.xml.rels><?xml version="1.0" encoding="UTF-8" standalone="yes"?>
<Relationships xmlns="http://schemas.openxmlformats.org/package/2006/relationships">
    <Relationship Target="../slides/slide6.xml" Type="http://schemas.openxmlformats.org/officeDocument/2006/relationships/slide" Id="rId2"/>
    <Relationship Target="../notesMasters/notesMaster1.xml" Type="http://schemas.openxmlformats.org/officeDocument/2006/relationships/notesMaster" Id="rId1"/>
</Relationships>

</file>

<file path=ppt/notesSlides/_rels/notesSlide6.xml.rels><?xml version="1.0" encoding="UTF-8" standalone="yes"?>
<Relationships xmlns="http://schemas.openxmlformats.org/package/2006/relationships">
    <Relationship Target="../slides/slide7.xml" Type="http://schemas.openxmlformats.org/officeDocument/2006/relationships/slide" Id="rId2"/>
    <Relationship Target="../notesMasters/notesMaster1.xml" Type="http://schemas.openxmlformats.org/officeDocument/2006/relationships/notesMaster" Id="rId1"/>
</Relationships>

</file>

<file path=ppt/notesSlides/_rels/notesSlide7.xml.rels><?xml version="1.0" encoding="UTF-8" standalone="yes"?>
<Relationships xmlns="http://schemas.openxmlformats.org/package/2006/relationships">
    <Relationship Target="../slides/slide8.xml" Type="http://schemas.openxmlformats.org/officeDocument/2006/relationships/slide" Id="rId2"/>
    <Relationship Target="../notesMasters/notesMaster1.xml" Type="http://schemas.openxmlformats.org/officeDocument/2006/relationships/notesMaster" Id="rId1"/>
</Relationships>

</file>

<file path=ppt/notesSlides/_rels/notesSlide8.xml.rels><?xml version="1.0" encoding="UTF-8" standalone="yes"?>
<Relationships xmlns="http://schemas.openxmlformats.org/package/2006/relationships">
    <Relationship Target="../slides/slide11.xml" Type="http://schemas.openxmlformats.org/officeDocument/2006/relationships/slide" Id="rId2"/>
    <Relationship Target="../notesMasters/notesMaster1.xml" Type="http://schemas.openxmlformats.org/officeDocument/2006/relationships/notesMaster" Id="rId1"/>
</Relationships>

</file>

<file path=ppt/notesSlides/_rels/notesSlide9.xml.rels><?xml version="1.0" encoding="UTF-8" standalone="yes"?>
<Relationships xmlns="http://schemas.openxmlformats.org/package/2006/relationships">
    <Relationship Target="../slides/slide12.xml" Type="http://schemas.openxmlformats.org/officeDocument/2006/relationships/slide" Id="rId2"/>
    <Relationship Target="../notesMasters/notesMaster1.xml" Type="http://schemas.openxmlformats.org/officeDocument/2006/relationships/notesMaster" Id="rId1"/>
</Relationships>

</file>

<file path=ppt/notesSlides/notesSlide1.xml><?xml version="1.0" encoding="utf-8"?>
<p:notes xmlns:a="http://schemas.openxmlformats.org/drawingml/2006/main" xmlns:r="http://schemas.openxmlformats.org/officeDocument/2006/relationships" xmlns:p="http://schemas.openxmlformats.org/presentationml/2006/main" xmlns:mc="http://schemas.openxmlformats.org/markup-compatibility/2006" xmlns:c="http://schemas.openxmlformats.org/drawingml/2006/chart" xmlns:cdr="http://schemas.openxmlformats.org/drawingml/2006/chartDrawing" xmlns:dgm="http://schemas.openxmlformats.org/drawingml/2006/diagram" xmlns:pic="http://schemas.openxmlformats.org/drawingml/2006/picture" xmlns:wp="http://schemas.openxmlformats.org/drawingml/2006/wordprocessingDrawing" xmlns:wp14="http://schemas.microsoft.com/office/word/2010/wordprocessingDrawing" xmlns:xdr="http://schemas.openxmlformats.org/drawingml/2006/spreadsheetDrawing" xmlns:comp="http://schemas.openxmlformats.org/drawingml/2006/compatibility" xmlns:lc="http://schemas.openxmlformats.org/drawingml/2006/lockedCanvas">
  <p:cSld>
    <p:spTree>
      <p:nvGrpSpPr>
        <p:cNvPr id="1" name=""/>
        <p:cNvGrpSpPr/>
        <p:nvPr/>
      </p:nvGrpSpPr>
      <p:grpSpPr>
        <a:xfrm>
          <a:off x="0" y="0"/>
          <a:ext cx="0" cy="0"/>
          <a:chOff x="0" y="0"/>
          <a:chExt cx="0" cy="0"/>
        </a:xfrm>
      </p:grpSpPr>
      <p:sp>
        <p:nvSpPr>
          <p:cNvPr id="2" name="Zástupný symbol pro obrázek snímku 1"/>
          <p:cNvSpPr>
            <a:spLocks noGrp="true" noRot="true" noChangeAspect="true"/>
          </p:cNvSpPr>
          <p:nvPr>
            <p:ph type="sldImg"/>
          </p:nvPr>
        </p:nvSpPr>
        <p:spPr/>
      </p:sp>
      <p:sp>
        <p:nvSpPr>
          <p:cNvPr id="3" name="Zástupný symbol pro poznámky 2"/>
          <p:cNvSpPr>
            <a:spLocks noGrp="true"/>
          </p:cNvSpPr>
          <p:nvPr>
            <p:ph type="body" idx="1"/>
          </p:nvPr>
        </p:nvSpPr>
        <p:spPr/>
        <p:txBody>
          <a:bodyPr/>
          <a:lstStyle/>
          <a:p>
            <a:endParaRPr lang="cs-CZ" dirty="false"/>
          </a:p>
        </p:txBody>
      </p:sp>
      <p:sp>
        <p:nvSpPr>
          <p:cNvPr id="4" name="Zástupný symbol pro číslo snímku 3"/>
          <p:cNvSpPr>
            <a:spLocks noGrp="true"/>
          </p:cNvSpPr>
          <p:nvPr>
            <p:ph type="sldNum" sz="quarter" idx="5"/>
          </p:nvPr>
        </p:nvSpPr>
        <p:spPr/>
        <p:txBody>
          <a:bodyPr/>
          <a:lstStyle/>
          <a:p>
            <a:fld id="{53FB31FA-E905-4016-9D4B-970DF0C7EE08}" type="slidenum">
              <a:rPr lang="cs-CZ" smtClean="false"/>
              <a:t>1</a:t>
            </a:fld>
            <a:endParaRPr lang="cs-CZ"/>
          </a:p>
        </p:txBody>
      </p:sp>
    </p:spTree>
    <p:extLst>
      <p:ext uri="{BB962C8B-B14F-4D97-AF65-F5344CB8AC3E}">
        <p14:creationId xmlns:p14="http://schemas.microsoft.com/office/powerpoint/2010/main" val="36406558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c="http://schemas.openxmlformats.org/markup-compatibility/2006" xmlns:c="http://schemas.openxmlformats.org/drawingml/2006/chart" xmlns:cdr="http://schemas.openxmlformats.org/drawingml/2006/chartDrawing" xmlns:dgm="http://schemas.openxmlformats.org/drawingml/2006/diagram" xmlns:pic="http://schemas.openxmlformats.org/drawingml/2006/picture" xmlns:wp="http://schemas.openxmlformats.org/drawingml/2006/wordprocessingDrawing" xmlns:wp14="http://schemas.microsoft.com/office/word/2010/wordprocessingDrawing" xmlns:xdr="http://schemas.openxmlformats.org/drawingml/2006/spreadsheetDrawing" xmlns:comp="http://schemas.openxmlformats.org/drawingml/2006/compatibility" xmlns:lc="http://schemas.openxmlformats.org/drawingml/2006/lockedCanvas">
  <p:cSld>
    <p:spTree>
      <p:nvGrpSpPr>
        <p:cNvPr id="1" name=""/>
        <p:cNvGrpSpPr/>
        <p:nvPr/>
      </p:nvGrpSpPr>
      <p:grpSpPr>
        <a:xfrm>
          <a:off x="0" y="0"/>
          <a:ext cx="0" cy="0"/>
          <a:chOff x="0" y="0"/>
          <a:chExt cx="0" cy="0"/>
        </a:xfrm>
      </p:grpSpPr>
      <p:sp>
        <p:nvSpPr>
          <p:cNvPr id="2" name="Zástupný symbol pro obrázek snímku 1"/>
          <p:cNvSpPr>
            <a:spLocks noGrp="true" noRot="true" noChangeAspect="true"/>
          </p:cNvSpPr>
          <p:nvPr>
            <p:ph type="sldImg"/>
          </p:nvPr>
        </p:nvSpPr>
        <p:spPr/>
      </p:sp>
      <p:sp>
        <p:nvSpPr>
          <p:cNvPr id="3" name="Zástupný symbol pro poznámky 2"/>
          <p:cNvSpPr>
            <a:spLocks noGrp="true"/>
          </p:cNvSpPr>
          <p:nvPr>
            <p:ph type="body" idx="1"/>
          </p:nvPr>
        </p:nvSpPr>
        <p:spPr/>
        <p:txBody>
          <a:bodyPr/>
          <a:lstStyle/>
          <a:p>
            <a:endParaRPr lang="cs-CZ" dirty="false"/>
          </a:p>
        </p:txBody>
      </p:sp>
      <p:sp>
        <p:nvSpPr>
          <p:cNvPr id="4" name="Zástupný symbol pro číslo snímku 3"/>
          <p:cNvSpPr>
            <a:spLocks noGrp="true"/>
          </p:cNvSpPr>
          <p:nvPr>
            <p:ph type="sldNum" sz="quarter" idx="5"/>
          </p:nvPr>
        </p:nvSpPr>
        <p:spPr/>
        <p:txBody>
          <a:bodyPr/>
          <a:lstStyle/>
          <a:p>
            <a:fld id="{53FB31FA-E905-4016-9D4B-970DF0C7EE08}" type="slidenum">
              <a:rPr lang="cs-CZ" smtClean="false"/>
              <a:t>14</a:t>
            </a:fld>
            <a:endParaRPr lang="cs-CZ"/>
          </a:p>
        </p:txBody>
      </p:sp>
    </p:spTree>
    <p:extLst>
      <p:ext uri="{BB962C8B-B14F-4D97-AF65-F5344CB8AC3E}">
        <p14:creationId xmlns:p14="http://schemas.microsoft.com/office/powerpoint/2010/main" val="13575275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c="http://schemas.openxmlformats.org/markup-compatibility/2006" xmlns:c="http://schemas.openxmlformats.org/drawingml/2006/chart" xmlns:cdr="http://schemas.openxmlformats.org/drawingml/2006/chartDrawing" xmlns:dgm="http://schemas.openxmlformats.org/drawingml/2006/diagram" xmlns:pic="http://schemas.openxmlformats.org/drawingml/2006/picture" xmlns:wp="http://schemas.openxmlformats.org/drawingml/2006/wordprocessingDrawing" xmlns:wp14="http://schemas.microsoft.com/office/word/2010/wordprocessingDrawing" xmlns:xdr="http://schemas.openxmlformats.org/drawingml/2006/spreadsheetDrawing" xmlns:comp="http://schemas.openxmlformats.org/drawingml/2006/compatibility" xmlns:lc="http://schemas.openxmlformats.org/drawingml/2006/lockedCanvas">
  <p:cSld>
    <p:spTree>
      <p:nvGrpSpPr>
        <p:cNvPr id="1" name=""/>
        <p:cNvGrpSpPr/>
        <p:nvPr/>
      </p:nvGrpSpPr>
      <p:grpSpPr>
        <a:xfrm>
          <a:off x="0" y="0"/>
          <a:ext cx="0" cy="0"/>
          <a:chOff x="0" y="0"/>
          <a:chExt cx="0" cy="0"/>
        </a:xfrm>
      </p:grpSpPr>
      <p:sp>
        <p:nvSpPr>
          <p:cNvPr id="2" name="Zástupný symbol pro obrázek snímku 1"/>
          <p:cNvSpPr>
            <a:spLocks noGrp="true" noRot="true" noChangeAspect="true"/>
          </p:cNvSpPr>
          <p:nvPr>
            <p:ph type="sldImg"/>
          </p:nvPr>
        </p:nvSpPr>
        <p:spPr/>
      </p:sp>
      <p:sp>
        <p:nvSpPr>
          <p:cNvPr id="3" name="Zástupný symbol pro poznámky 2"/>
          <p:cNvSpPr>
            <a:spLocks noGrp="true"/>
          </p:cNvSpPr>
          <p:nvPr>
            <p:ph type="body" idx="1"/>
          </p:nvPr>
        </p:nvSpPr>
        <p:spPr/>
        <p:txBody>
          <a:bodyPr/>
          <a:lstStyle/>
          <a:p>
            <a:endParaRPr lang="cs-CZ" dirty="false"/>
          </a:p>
        </p:txBody>
      </p:sp>
      <p:sp>
        <p:nvSpPr>
          <p:cNvPr id="4" name="Zástupný symbol pro číslo snímku 3"/>
          <p:cNvSpPr>
            <a:spLocks noGrp="true"/>
          </p:cNvSpPr>
          <p:nvPr>
            <p:ph type="sldNum" sz="quarter" idx="10"/>
          </p:nvPr>
        </p:nvSpPr>
        <p:spPr/>
        <p:txBody>
          <a:bodyPr/>
          <a:lstStyle/>
          <a:p>
            <a:fld id="{53FB31FA-E905-4016-9D4B-970DF0C7EE08}" type="slidenum">
              <a:rPr lang="cs-CZ" smtClean="false"/>
              <a:t>16</a:t>
            </a:fld>
            <a:endParaRPr lang="cs-CZ"/>
          </a:p>
        </p:txBody>
      </p:sp>
    </p:spTree>
    <p:extLst>
      <p:ext uri="{BB962C8B-B14F-4D97-AF65-F5344CB8AC3E}">
        <p14:creationId xmlns:p14="http://schemas.microsoft.com/office/powerpoint/2010/main" val="25322753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c="http://schemas.openxmlformats.org/markup-compatibility/2006" xmlns:c="http://schemas.openxmlformats.org/drawingml/2006/chart" xmlns:cdr="http://schemas.openxmlformats.org/drawingml/2006/chartDrawing" xmlns:dgm="http://schemas.openxmlformats.org/drawingml/2006/diagram" xmlns:pic="http://schemas.openxmlformats.org/drawingml/2006/picture" xmlns:wp="http://schemas.openxmlformats.org/drawingml/2006/wordprocessingDrawing" xmlns:wp14="http://schemas.microsoft.com/office/word/2010/wordprocessingDrawing" xmlns:xdr="http://schemas.openxmlformats.org/drawingml/2006/spreadsheetDrawing" xmlns:comp="http://schemas.openxmlformats.org/drawingml/2006/compatibility" xmlns:lc="http://schemas.openxmlformats.org/drawingml/2006/lockedCanvas">
  <p:cSld>
    <p:spTree>
      <p:nvGrpSpPr>
        <p:cNvPr id="1" name=""/>
        <p:cNvGrpSpPr/>
        <p:nvPr/>
      </p:nvGrpSpPr>
      <p:grpSpPr>
        <a:xfrm>
          <a:off x="0" y="0"/>
          <a:ext cx="0" cy="0"/>
          <a:chOff x="0" y="0"/>
          <a:chExt cx="0" cy="0"/>
        </a:xfrm>
      </p:grpSpPr>
      <p:sp>
        <p:nvSpPr>
          <p:cNvPr id="2" name="Zástupný symbol pro obrázek snímku 1"/>
          <p:cNvSpPr>
            <a:spLocks noGrp="true" noRot="true" noChangeAspect="true"/>
          </p:cNvSpPr>
          <p:nvPr>
            <p:ph type="sldImg"/>
          </p:nvPr>
        </p:nvSpPr>
        <p:spPr/>
      </p:sp>
      <p:sp>
        <p:nvSpPr>
          <p:cNvPr id="3" name="Zástupný symbol pro poznámky 2"/>
          <p:cNvSpPr>
            <a:spLocks noGrp="true"/>
          </p:cNvSpPr>
          <p:nvPr>
            <p:ph type="body" idx="1"/>
          </p:nvPr>
        </p:nvSpPr>
        <p:spPr/>
        <p:txBody>
          <a:bodyPr/>
          <a:lstStyle/>
          <a:p>
            <a:endParaRPr lang="cs-CZ" dirty="false"/>
          </a:p>
        </p:txBody>
      </p:sp>
      <p:sp>
        <p:nvSpPr>
          <p:cNvPr id="4" name="Zástupný symbol pro číslo snímku 3"/>
          <p:cNvSpPr>
            <a:spLocks noGrp="true"/>
          </p:cNvSpPr>
          <p:nvPr>
            <p:ph type="sldNum" sz="quarter" idx="10"/>
          </p:nvPr>
        </p:nvSpPr>
        <p:spPr/>
        <p:txBody>
          <a:bodyPr/>
          <a:lstStyle/>
          <a:p>
            <a:fld id="{53FB31FA-E905-4016-9D4B-970DF0C7EE08}" type="slidenum">
              <a:rPr lang="cs-CZ" smtClean="false"/>
              <a:t>17</a:t>
            </a:fld>
            <a:endParaRPr lang="cs-CZ"/>
          </a:p>
        </p:txBody>
      </p:sp>
    </p:spTree>
    <p:extLst>
      <p:ext uri="{BB962C8B-B14F-4D97-AF65-F5344CB8AC3E}">
        <p14:creationId xmlns:p14="http://schemas.microsoft.com/office/powerpoint/2010/main" val="31336533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c="http://schemas.openxmlformats.org/markup-compatibility/2006" xmlns:c="http://schemas.openxmlformats.org/drawingml/2006/chart" xmlns:cdr="http://schemas.openxmlformats.org/drawingml/2006/chartDrawing" xmlns:dgm="http://schemas.openxmlformats.org/drawingml/2006/diagram" xmlns:pic="http://schemas.openxmlformats.org/drawingml/2006/picture" xmlns:wp="http://schemas.openxmlformats.org/drawingml/2006/wordprocessingDrawing" xmlns:wp14="http://schemas.microsoft.com/office/word/2010/wordprocessingDrawing" xmlns:xdr="http://schemas.openxmlformats.org/drawingml/2006/spreadsheetDrawing" xmlns:comp="http://schemas.openxmlformats.org/drawingml/2006/compatibility" xmlns:lc="http://schemas.openxmlformats.org/drawingml/2006/lockedCanvas">
  <p:cSld>
    <p:spTree>
      <p:nvGrpSpPr>
        <p:cNvPr id="1" name=""/>
        <p:cNvGrpSpPr/>
        <p:nvPr/>
      </p:nvGrpSpPr>
      <p:grpSpPr>
        <a:xfrm>
          <a:off x="0" y="0"/>
          <a:ext cx="0" cy="0"/>
          <a:chOff x="0" y="0"/>
          <a:chExt cx="0" cy="0"/>
        </a:xfrm>
      </p:grpSpPr>
      <p:sp>
        <p:nvSpPr>
          <p:cNvPr id="2" name="Zástupný symbol pro obrázek snímku 1"/>
          <p:cNvSpPr>
            <a:spLocks noGrp="true" noRot="true" noChangeAspect="true"/>
          </p:cNvSpPr>
          <p:nvPr>
            <p:ph type="sldImg"/>
          </p:nvPr>
        </p:nvSpPr>
        <p:spPr/>
      </p:sp>
      <p:sp>
        <p:nvSpPr>
          <p:cNvPr id="3" name="Zástupný symbol pro poznámky 2"/>
          <p:cNvSpPr>
            <a:spLocks noGrp="true"/>
          </p:cNvSpPr>
          <p:nvPr>
            <p:ph type="body" idx="1"/>
          </p:nvPr>
        </p:nvSpPr>
        <p:spPr/>
        <p:txBody>
          <a:bodyPr/>
          <a:lstStyle/>
          <a:p>
            <a:endParaRPr lang="cs-CZ" dirty="false"/>
          </a:p>
        </p:txBody>
      </p:sp>
      <p:sp>
        <p:nvSpPr>
          <p:cNvPr id="4" name="Zástupný symbol pro číslo snímku 3"/>
          <p:cNvSpPr>
            <a:spLocks noGrp="true"/>
          </p:cNvSpPr>
          <p:nvPr>
            <p:ph type="sldNum" sz="quarter" idx="5"/>
          </p:nvPr>
        </p:nvSpPr>
        <p:spPr/>
        <p:txBody>
          <a:bodyPr/>
          <a:lstStyle/>
          <a:p>
            <a:fld id="{53FB31FA-E905-4016-9D4B-970DF0C7EE08}" type="slidenum">
              <a:rPr lang="cs-CZ" smtClean="false"/>
              <a:t>18</a:t>
            </a:fld>
            <a:endParaRPr lang="cs-CZ"/>
          </a:p>
        </p:txBody>
      </p:sp>
    </p:spTree>
    <p:extLst>
      <p:ext uri="{BB962C8B-B14F-4D97-AF65-F5344CB8AC3E}">
        <p14:creationId xmlns:p14="http://schemas.microsoft.com/office/powerpoint/2010/main" val="37789322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c="http://schemas.openxmlformats.org/markup-compatibility/2006" xmlns:c="http://schemas.openxmlformats.org/drawingml/2006/chart" xmlns:cdr="http://schemas.openxmlformats.org/drawingml/2006/chartDrawing" xmlns:dgm="http://schemas.openxmlformats.org/drawingml/2006/diagram" xmlns:pic="http://schemas.openxmlformats.org/drawingml/2006/picture" xmlns:wp="http://schemas.openxmlformats.org/drawingml/2006/wordprocessingDrawing" xmlns:wp14="http://schemas.microsoft.com/office/word/2010/wordprocessingDrawing" xmlns:xdr="http://schemas.openxmlformats.org/drawingml/2006/spreadsheetDrawing" xmlns:comp="http://schemas.openxmlformats.org/drawingml/2006/compatibility" xmlns:lc="http://schemas.openxmlformats.org/drawingml/2006/lockedCanvas">
  <p:cSld>
    <p:spTree>
      <p:nvGrpSpPr>
        <p:cNvPr id="1" name=""/>
        <p:cNvGrpSpPr/>
        <p:nvPr/>
      </p:nvGrpSpPr>
      <p:grpSpPr>
        <a:xfrm>
          <a:off x="0" y="0"/>
          <a:ext cx="0" cy="0"/>
          <a:chOff x="0" y="0"/>
          <a:chExt cx="0" cy="0"/>
        </a:xfrm>
      </p:grpSpPr>
      <p:sp>
        <p:nvSpPr>
          <p:cNvPr id="2" name="Zástupný symbol pro obrázek snímku 1"/>
          <p:cNvSpPr>
            <a:spLocks noGrp="true" noRot="true" noChangeAspect="true"/>
          </p:cNvSpPr>
          <p:nvPr>
            <p:ph type="sldImg"/>
          </p:nvPr>
        </p:nvSpPr>
        <p:spPr/>
      </p:sp>
      <p:sp>
        <p:nvSpPr>
          <p:cNvPr id="3" name="Zástupný symbol pro poznámky 2"/>
          <p:cNvSpPr>
            <a:spLocks noGrp="true"/>
          </p:cNvSpPr>
          <p:nvPr>
            <p:ph type="body" idx="1"/>
          </p:nvPr>
        </p:nvSpPr>
        <p:spPr/>
        <p:txBody>
          <a:bodyPr/>
          <a:lstStyle/>
          <a:p>
            <a:endParaRPr lang="cs-CZ" dirty="false"/>
          </a:p>
        </p:txBody>
      </p:sp>
      <p:sp>
        <p:nvSpPr>
          <p:cNvPr id="4" name="Zástupný symbol pro číslo snímku 3"/>
          <p:cNvSpPr>
            <a:spLocks noGrp="true"/>
          </p:cNvSpPr>
          <p:nvPr>
            <p:ph type="sldNum" sz="quarter" idx="10"/>
          </p:nvPr>
        </p:nvSpPr>
        <p:spPr/>
        <p:txBody>
          <a:bodyPr/>
          <a:lstStyle/>
          <a:p>
            <a:pPr marL="0" marR="0" lvl="0" indent="0" algn="r" defTabSz="914400" rtl="false" eaLnBrk="true" fontAlgn="auto" latinLnBrk="false" hangingPunct="true">
              <a:lnSpc>
                <a:spcPct val="100000"/>
              </a:lnSpc>
              <a:spcBef>
                <a:spcPts val="0"/>
              </a:spcBef>
              <a:spcAft>
                <a:spcPts val="0"/>
              </a:spcAft>
              <a:buClrTx/>
              <a:buSzTx/>
              <a:buFontTx/>
              <a:buNone/>
              <a:tabLst/>
              <a:defRPr/>
            </a:pPr>
            <a:fld id="{53FB31FA-E905-4016-9D4B-970DF0C7EE08}" type="slidenum">
              <a:rPr kumimoji="false" lang="cs-CZ" sz="1200" b="false" i="false" u="none" strike="noStrike" kern="1200" cap="none" spc="0" normalizeH="false" baseline="0" noProof="false" smtClean="false">
                <a:ln>
                  <a:noFill/>
                </a:ln>
                <a:solidFill>
                  <a:prstClr val="black"/>
                </a:solidFill>
                <a:effectLst/>
                <a:uLnTx/>
                <a:uFillTx/>
                <a:latin typeface="Calibri"/>
                <a:ea typeface="+mn-ea"/>
                <a:cs typeface="+mn-cs"/>
              </a:rPr>
              <a:pPr marL="0" marR="0" lvl="0" indent="0" algn="r" defTabSz="914400" rtl="false" eaLnBrk="true" fontAlgn="auto" latinLnBrk="false" hangingPunct="true">
                <a:lnSpc>
                  <a:spcPct val="100000"/>
                </a:lnSpc>
                <a:spcBef>
                  <a:spcPts val="0"/>
                </a:spcBef>
                <a:spcAft>
                  <a:spcPts val="0"/>
                </a:spcAft>
                <a:buClrTx/>
                <a:buSzTx/>
                <a:buFontTx/>
                <a:buNone/>
                <a:tabLst/>
                <a:defRPr/>
              </a:pPr>
              <a:t>19</a:t>
            </a:fld>
            <a:endParaRPr kumimoji="false" lang="cs-CZ" sz="1200" b="false" i="false" u="none" strike="noStrike" kern="1200" cap="none" spc="0" normalizeH="false" baseline="0" noProof="false">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1605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c="http://schemas.openxmlformats.org/markup-compatibility/2006" xmlns:c="http://schemas.openxmlformats.org/drawingml/2006/chart" xmlns:cdr="http://schemas.openxmlformats.org/drawingml/2006/chartDrawing" xmlns:dgm="http://schemas.openxmlformats.org/drawingml/2006/diagram" xmlns:pic="http://schemas.openxmlformats.org/drawingml/2006/picture" xmlns:wp="http://schemas.openxmlformats.org/drawingml/2006/wordprocessingDrawing" xmlns:wp14="http://schemas.microsoft.com/office/word/2010/wordprocessingDrawing" xmlns:xdr="http://schemas.openxmlformats.org/drawingml/2006/spreadsheetDrawing" xmlns:comp="http://schemas.openxmlformats.org/drawingml/2006/compatibility" xmlns:lc="http://schemas.openxmlformats.org/drawingml/2006/lockedCanvas">
  <p:cSld>
    <p:spTree>
      <p:nvGrpSpPr>
        <p:cNvPr id="1" name=""/>
        <p:cNvGrpSpPr/>
        <p:nvPr/>
      </p:nvGrpSpPr>
      <p:grpSpPr>
        <a:xfrm>
          <a:off x="0" y="0"/>
          <a:ext cx="0" cy="0"/>
          <a:chOff x="0" y="0"/>
          <a:chExt cx="0" cy="0"/>
        </a:xfrm>
      </p:grpSpPr>
      <p:sp>
        <p:nvSpPr>
          <p:cNvPr id="2" name="Zástupný symbol pro obrázek snímku 1"/>
          <p:cNvSpPr>
            <a:spLocks noGrp="true" noRot="true" noChangeAspect="true"/>
          </p:cNvSpPr>
          <p:nvPr>
            <p:ph type="sldImg"/>
          </p:nvPr>
        </p:nvSpPr>
        <p:spPr/>
      </p:sp>
      <p:sp>
        <p:nvSpPr>
          <p:cNvPr id="3" name="Zástupný symbol pro poznámky 2"/>
          <p:cNvSpPr>
            <a:spLocks noGrp="true"/>
          </p:cNvSpPr>
          <p:nvPr>
            <p:ph type="body" idx="1"/>
          </p:nvPr>
        </p:nvSpPr>
        <p:spPr/>
        <p:txBody>
          <a:bodyPr/>
          <a:lstStyle/>
          <a:p>
            <a:endParaRPr lang="cs-CZ" dirty="false"/>
          </a:p>
        </p:txBody>
      </p:sp>
      <p:sp>
        <p:nvSpPr>
          <p:cNvPr id="4" name="Zástupný symbol pro číslo snímku 3"/>
          <p:cNvSpPr>
            <a:spLocks noGrp="true"/>
          </p:cNvSpPr>
          <p:nvPr>
            <p:ph type="sldNum" sz="quarter" idx="10"/>
          </p:nvPr>
        </p:nvSpPr>
        <p:spPr/>
        <p:txBody>
          <a:bodyPr/>
          <a:lstStyle/>
          <a:p>
            <a:fld id="{53FB31FA-E905-4016-9D4B-970DF0C7EE08}" type="slidenum">
              <a:rPr lang="cs-CZ" smtClean="false"/>
              <a:t>20</a:t>
            </a:fld>
            <a:endParaRPr lang="cs-CZ"/>
          </a:p>
        </p:txBody>
      </p:sp>
    </p:spTree>
    <p:extLst>
      <p:ext uri="{BB962C8B-B14F-4D97-AF65-F5344CB8AC3E}">
        <p14:creationId xmlns:p14="http://schemas.microsoft.com/office/powerpoint/2010/main" val="27846905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c="http://schemas.openxmlformats.org/markup-compatibility/2006" xmlns:c="http://schemas.openxmlformats.org/drawingml/2006/chart" xmlns:cdr="http://schemas.openxmlformats.org/drawingml/2006/chartDrawing" xmlns:dgm="http://schemas.openxmlformats.org/drawingml/2006/diagram" xmlns:pic="http://schemas.openxmlformats.org/drawingml/2006/picture" xmlns:wp="http://schemas.openxmlformats.org/drawingml/2006/wordprocessingDrawing" xmlns:wp14="http://schemas.microsoft.com/office/word/2010/wordprocessingDrawing" xmlns:xdr="http://schemas.openxmlformats.org/drawingml/2006/spreadsheetDrawing" xmlns:comp="http://schemas.openxmlformats.org/drawingml/2006/compatibility" xmlns:lc="http://schemas.openxmlformats.org/drawingml/2006/lockedCanvas">
  <p:cSld>
    <p:spTree>
      <p:nvGrpSpPr>
        <p:cNvPr id="1" name=""/>
        <p:cNvGrpSpPr/>
        <p:nvPr/>
      </p:nvGrpSpPr>
      <p:grpSpPr>
        <a:xfrm>
          <a:off x="0" y="0"/>
          <a:ext cx="0" cy="0"/>
          <a:chOff x="0" y="0"/>
          <a:chExt cx="0" cy="0"/>
        </a:xfrm>
      </p:grpSpPr>
      <p:sp>
        <p:nvSpPr>
          <p:cNvPr id="2" name="Zástupný symbol pro obrázek snímku 1"/>
          <p:cNvSpPr>
            <a:spLocks noGrp="true" noRot="true" noChangeAspect="true"/>
          </p:cNvSpPr>
          <p:nvPr>
            <p:ph type="sldImg"/>
          </p:nvPr>
        </p:nvSpPr>
        <p:spPr/>
      </p:sp>
      <p:sp>
        <p:nvSpPr>
          <p:cNvPr id="3" name="Zástupný symbol pro poznámky 2"/>
          <p:cNvSpPr>
            <a:spLocks noGrp="true"/>
          </p:cNvSpPr>
          <p:nvPr>
            <p:ph type="body" idx="1"/>
          </p:nvPr>
        </p:nvSpPr>
        <p:spPr/>
        <p:txBody>
          <a:bodyPr/>
          <a:lstStyle/>
          <a:p>
            <a:endParaRPr lang="cs-CZ" dirty="false"/>
          </a:p>
        </p:txBody>
      </p:sp>
      <p:sp>
        <p:nvSpPr>
          <p:cNvPr id="4" name="Zástupný symbol pro číslo snímku 3"/>
          <p:cNvSpPr>
            <a:spLocks noGrp="true"/>
          </p:cNvSpPr>
          <p:nvPr>
            <p:ph type="sldNum" sz="quarter" idx="5"/>
          </p:nvPr>
        </p:nvSpPr>
        <p:spPr/>
        <p:txBody>
          <a:bodyPr/>
          <a:lstStyle/>
          <a:p>
            <a:fld id="{53FB31FA-E905-4016-9D4B-970DF0C7EE08}" type="slidenum">
              <a:rPr lang="cs-CZ" smtClean="false"/>
              <a:t>21</a:t>
            </a:fld>
            <a:endParaRPr lang="cs-CZ"/>
          </a:p>
        </p:txBody>
      </p:sp>
    </p:spTree>
    <p:extLst>
      <p:ext uri="{BB962C8B-B14F-4D97-AF65-F5344CB8AC3E}">
        <p14:creationId xmlns:p14="http://schemas.microsoft.com/office/powerpoint/2010/main" val="37281311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c="http://schemas.openxmlformats.org/markup-compatibility/2006" xmlns:c="http://schemas.openxmlformats.org/drawingml/2006/chart" xmlns:cdr="http://schemas.openxmlformats.org/drawingml/2006/chartDrawing" xmlns:dgm="http://schemas.openxmlformats.org/drawingml/2006/diagram" xmlns:pic="http://schemas.openxmlformats.org/drawingml/2006/picture" xmlns:wp="http://schemas.openxmlformats.org/drawingml/2006/wordprocessingDrawing" xmlns:wp14="http://schemas.microsoft.com/office/word/2010/wordprocessingDrawing" xmlns:xdr="http://schemas.openxmlformats.org/drawingml/2006/spreadsheetDrawing" xmlns:comp="http://schemas.openxmlformats.org/drawingml/2006/compatibility" xmlns:lc="http://schemas.openxmlformats.org/drawingml/2006/lockedCanvas">
  <p:cSld>
    <p:spTree>
      <p:nvGrpSpPr>
        <p:cNvPr id="1" name=""/>
        <p:cNvGrpSpPr/>
        <p:nvPr/>
      </p:nvGrpSpPr>
      <p:grpSpPr>
        <a:xfrm>
          <a:off x="0" y="0"/>
          <a:ext cx="0" cy="0"/>
          <a:chOff x="0" y="0"/>
          <a:chExt cx="0" cy="0"/>
        </a:xfrm>
      </p:grpSpPr>
      <p:sp>
        <p:nvSpPr>
          <p:cNvPr id="2" name="Zástupný symbol pro obrázek snímku 1"/>
          <p:cNvSpPr>
            <a:spLocks noGrp="true" noRot="true" noChangeAspect="true"/>
          </p:cNvSpPr>
          <p:nvPr>
            <p:ph type="sldImg"/>
          </p:nvPr>
        </p:nvSpPr>
        <p:spPr/>
      </p:sp>
      <p:sp>
        <p:nvSpPr>
          <p:cNvPr id="3" name="Zástupný symbol pro poznámky 2"/>
          <p:cNvSpPr>
            <a:spLocks noGrp="true"/>
          </p:cNvSpPr>
          <p:nvPr>
            <p:ph type="body" idx="1"/>
          </p:nvPr>
        </p:nvSpPr>
        <p:spPr/>
        <p:txBody>
          <a:bodyPr/>
          <a:lstStyle/>
          <a:p>
            <a:endParaRPr lang="cs-CZ" dirty="false"/>
          </a:p>
        </p:txBody>
      </p:sp>
      <p:sp>
        <p:nvSpPr>
          <p:cNvPr id="4" name="Zástupný symbol pro číslo snímku 3"/>
          <p:cNvSpPr>
            <a:spLocks noGrp="true"/>
          </p:cNvSpPr>
          <p:nvPr>
            <p:ph type="sldNum" sz="quarter" idx="10"/>
          </p:nvPr>
        </p:nvSpPr>
        <p:spPr/>
        <p:txBody>
          <a:bodyPr/>
          <a:lstStyle/>
          <a:p>
            <a:pPr marL="0" marR="0" lvl="0" indent="0" algn="r" defTabSz="914400" rtl="false" eaLnBrk="true" fontAlgn="auto" latinLnBrk="false" hangingPunct="true">
              <a:lnSpc>
                <a:spcPct val="100000"/>
              </a:lnSpc>
              <a:spcBef>
                <a:spcPts val="0"/>
              </a:spcBef>
              <a:spcAft>
                <a:spcPts val="0"/>
              </a:spcAft>
              <a:buClrTx/>
              <a:buSzTx/>
              <a:buFontTx/>
              <a:buNone/>
              <a:tabLst/>
              <a:defRPr/>
            </a:pPr>
            <a:fld id="{53FB31FA-E905-4016-9D4B-970DF0C7EE08}" type="slidenum">
              <a:rPr kumimoji="false" lang="cs-CZ" sz="1200" b="false" i="false" u="none" strike="noStrike" kern="1200" cap="none" spc="0" normalizeH="false" baseline="0" noProof="false" smtClean="false">
                <a:ln>
                  <a:noFill/>
                </a:ln>
                <a:solidFill>
                  <a:prstClr val="black"/>
                </a:solidFill>
                <a:effectLst/>
                <a:uLnTx/>
                <a:uFillTx/>
                <a:latin typeface="Calibri"/>
                <a:ea typeface="+mn-ea"/>
                <a:cs typeface="+mn-cs"/>
              </a:rPr>
              <a:pPr marL="0" marR="0" lvl="0" indent="0" algn="r" defTabSz="914400" rtl="false" eaLnBrk="true" fontAlgn="auto" latinLnBrk="false" hangingPunct="true">
                <a:lnSpc>
                  <a:spcPct val="100000"/>
                </a:lnSpc>
                <a:spcBef>
                  <a:spcPts val="0"/>
                </a:spcBef>
                <a:spcAft>
                  <a:spcPts val="0"/>
                </a:spcAft>
                <a:buClrTx/>
                <a:buSzTx/>
                <a:buFontTx/>
                <a:buNone/>
                <a:tabLst/>
                <a:defRPr/>
              </a:pPr>
              <a:t>22</a:t>
            </a:fld>
            <a:endParaRPr kumimoji="false" lang="cs-CZ" sz="1200" b="false" i="false" u="none" strike="noStrike" kern="1200" cap="none" spc="0" normalizeH="false" baseline="0" noProof="false">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32841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c="http://schemas.openxmlformats.org/markup-compatibility/2006" xmlns:c="http://schemas.openxmlformats.org/drawingml/2006/chart" xmlns:cdr="http://schemas.openxmlformats.org/drawingml/2006/chartDrawing" xmlns:dgm="http://schemas.openxmlformats.org/drawingml/2006/diagram" xmlns:pic="http://schemas.openxmlformats.org/drawingml/2006/picture" xmlns:wp="http://schemas.openxmlformats.org/drawingml/2006/wordprocessingDrawing" xmlns:wp14="http://schemas.microsoft.com/office/word/2010/wordprocessingDrawing" xmlns:xdr="http://schemas.openxmlformats.org/drawingml/2006/spreadsheetDrawing" xmlns:comp="http://schemas.openxmlformats.org/drawingml/2006/compatibility" xmlns:lc="http://schemas.openxmlformats.org/drawingml/2006/lockedCanvas">
  <p:cSld>
    <p:spTree>
      <p:nvGrpSpPr>
        <p:cNvPr id="1" name=""/>
        <p:cNvGrpSpPr/>
        <p:nvPr/>
      </p:nvGrpSpPr>
      <p:grpSpPr>
        <a:xfrm>
          <a:off x="0" y="0"/>
          <a:ext cx="0" cy="0"/>
          <a:chOff x="0" y="0"/>
          <a:chExt cx="0" cy="0"/>
        </a:xfrm>
      </p:grpSpPr>
      <p:sp>
        <p:nvSpPr>
          <p:cNvPr id="2" name="Zástupný symbol pro obrázek snímku 1"/>
          <p:cNvSpPr>
            <a:spLocks noGrp="true" noRot="true" noChangeAspect="true"/>
          </p:cNvSpPr>
          <p:nvPr>
            <p:ph type="sldImg"/>
          </p:nvPr>
        </p:nvSpPr>
        <p:spPr/>
      </p:sp>
      <p:sp>
        <p:nvSpPr>
          <p:cNvPr id="3" name="Zástupný symbol pro poznámky 2"/>
          <p:cNvSpPr>
            <a:spLocks noGrp="true"/>
          </p:cNvSpPr>
          <p:nvPr>
            <p:ph type="body" idx="1"/>
          </p:nvPr>
        </p:nvSpPr>
        <p:spPr/>
        <p:txBody>
          <a:bodyPr/>
          <a:lstStyle/>
          <a:p>
            <a:endParaRPr lang="cs-CZ" dirty="false"/>
          </a:p>
        </p:txBody>
      </p:sp>
      <p:sp>
        <p:nvSpPr>
          <p:cNvPr id="4" name="Zástupný symbol pro číslo snímku 3"/>
          <p:cNvSpPr>
            <a:spLocks noGrp="true"/>
          </p:cNvSpPr>
          <p:nvPr>
            <p:ph type="sldNum" sz="quarter" idx="10"/>
          </p:nvPr>
        </p:nvSpPr>
        <p:spPr/>
        <p:txBody>
          <a:bodyPr/>
          <a:lstStyle/>
          <a:p>
            <a:pPr marL="0" marR="0" lvl="0" indent="0" algn="r" defTabSz="914400" rtl="false" eaLnBrk="true" fontAlgn="auto" latinLnBrk="false" hangingPunct="true">
              <a:lnSpc>
                <a:spcPct val="100000"/>
              </a:lnSpc>
              <a:spcBef>
                <a:spcPts val="0"/>
              </a:spcBef>
              <a:spcAft>
                <a:spcPts val="0"/>
              </a:spcAft>
              <a:buClrTx/>
              <a:buSzTx/>
              <a:buFontTx/>
              <a:buNone/>
              <a:tabLst/>
              <a:defRPr/>
            </a:pPr>
            <a:fld id="{53FB31FA-E905-4016-9D4B-970DF0C7EE08}" type="slidenum">
              <a:rPr kumimoji="false" lang="cs-CZ" sz="1200" b="false" i="false" u="none" strike="noStrike" kern="1200" cap="none" spc="0" normalizeH="false" baseline="0" noProof="false" smtClean="false">
                <a:ln>
                  <a:noFill/>
                </a:ln>
                <a:solidFill>
                  <a:prstClr val="black"/>
                </a:solidFill>
                <a:effectLst/>
                <a:uLnTx/>
                <a:uFillTx/>
                <a:latin typeface="Calibri"/>
                <a:ea typeface="+mn-ea"/>
                <a:cs typeface="+mn-cs"/>
              </a:rPr>
              <a:pPr marL="0" marR="0" lvl="0" indent="0" algn="r" defTabSz="914400" rtl="false" eaLnBrk="true" fontAlgn="auto" latinLnBrk="false" hangingPunct="true">
                <a:lnSpc>
                  <a:spcPct val="100000"/>
                </a:lnSpc>
                <a:spcBef>
                  <a:spcPts val="0"/>
                </a:spcBef>
                <a:spcAft>
                  <a:spcPts val="0"/>
                </a:spcAft>
                <a:buClrTx/>
                <a:buSzTx/>
                <a:buFontTx/>
                <a:buNone/>
                <a:tabLst/>
                <a:defRPr/>
              </a:pPr>
              <a:t>23</a:t>
            </a:fld>
            <a:endParaRPr kumimoji="false" lang="cs-CZ" sz="1200" b="false" i="false" u="none" strike="noStrike" kern="1200" cap="none" spc="0" normalizeH="false" baseline="0" noProof="false">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70923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c="http://schemas.openxmlformats.org/markup-compatibility/2006" xmlns:c="http://schemas.openxmlformats.org/drawingml/2006/chart" xmlns:cdr="http://schemas.openxmlformats.org/drawingml/2006/chartDrawing" xmlns:dgm="http://schemas.openxmlformats.org/drawingml/2006/diagram" xmlns:pic="http://schemas.openxmlformats.org/drawingml/2006/picture" xmlns:wp="http://schemas.openxmlformats.org/drawingml/2006/wordprocessingDrawing" xmlns:wp14="http://schemas.microsoft.com/office/word/2010/wordprocessingDrawing" xmlns:xdr="http://schemas.openxmlformats.org/drawingml/2006/spreadsheetDrawing" xmlns:comp="http://schemas.openxmlformats.org/drawingml/2006/compatibility" xmlns:lc="http://schemas.openxmlformats.org/drawingml/2006/lockedCanvas">
  <p:cSld>
    <p:spTree>
      <p:nvGrpSpPr>
        <p:cNvPr id="1" name=""/>
        <p:cNvGrpSpPr/>
        <p:nvPr/>
      </p:nvGrpSpPr>
      <p:grpSpPr>
        <a:xfrm>
          <a:off x="0" y="0"/>
          <a:ext cx="0" cy="0"/>
          <a:chOff x="0" y="0"/>
          <a:chExt cx="0" cy="0"/>
        </a:xfrm>
      </p:grpSpPr>
      <p:sp>
        <p:nvSpPr>
          <p:cNvPr id="2" name="Zástupný symbol pro obrázek snímku 1"/>
          <p:cNvSpPr>
            <a:spLocks noGrp="true" noRot="true" noChangeAspect="true"/>
          </p:cNvSpPr>
          <p:nvPr>
            <p:ph type="sldImg"/>
          </p:nvPr>
        </p:nvSpPr>
        <p:spPr/>
      </p:sp>
      <p:sp>
        <p:nvSpPr>
          <p:cNvPr id="3" name="Zástupný symbol pro poznámky 2"/>
          <p:cNvSpPr>
            <a:spLocks noGrp="true"/>
          </p:cNvSpPr>
          <p:nvPr>
            <p:ph type="body" idx="1"/>
          </p:nvPr>
        </p:nvSpPr>
        <p:spPr/>
        <p:txBody>
          <a:bodyPr/>
          <a:lstStyle/>
          <a:p>
            <a:endParaRPr lang="cs-CZ" dirty="false"/>
          </a:p>
        </p:txBody>
      </p:sp>
      <p:sp>
        <p:nvSpPr>
          <p:cNvPr id="4" name="Zástupný symbol pro číslo snímku 3"/>
          <p:cNvSpPr>
            <a:spLocks noGrp="true"/>
          </p:cNvSpPr>
          <p:nvPr>
            <p:ph type="sldNum" sz="quarter" idx="10"/>
          </p:nvPr>
        </p:nvSpPr>
        <p:spPr/>
        <p:txBody>
          <a:bodyPr/>
          <a:lstStyle/>
          <a:p>
            <a:pPr marL="0" marR="0" lvl="0" indent="0" algn="r" defTabSz="914400" rtl="false" eaLnBrk="true" fontAlgn="auto" latinLnBrk="false" hangingPunct="true">
              <a:lnSpc>
                <a:spcPct val="100000"/>
              </a:lnSpc>
              <a:spcBef>
                <a:spcPts val="0"/>
              </a:spcBef>
              <a:spcAft>
                <a:spcPts val="0"/>
              </a:spcAft>
              <a:buClrTx/>
              <a:buSzTx/>
              <a:buFontTx/>
              <a:buNone/>
              <a:tabLst/>
              <a:defRPr/>
            </a:pPr>
            <a:fld id="{53FB31FA-E905-4016-9D4B-970DF0C7EE08}" type="slidenum">
              <a:rPr kumimoji="false" lang="cs-CZ" sz="1200" b="false" i="false" u="none" strike="noStrike" kern="1200" cap="none" spc="0" normalizeH="false" baseline="0" noProof="false" smtClean="false">
                <a:ln>
                  <a:noFill/>
                </a:ln>
                <a:solidFill>
                  <a:prstClr val="black"/>
                </a:solidFill>
                <a:effectLst/>
                <a:uLnTx/>
                <a:uFillTx/>
                <a:latin typeface="Calibri"/>
                <a:ea typeface="+mn-ea"/>
                <a:cs typeface="+mn-cs"/>
              </a:rPr>
              <a:pPr marL="0" marR="0" lvl="0" indent="0" algn="r" defTabSz="914400" rtl="false" eaLnBrk="true" fontAlgn="auto" latinLnBrk="false" hangingPunct="true">
                <a:lnSpc>
                  <a:spcPct val="100000"/>
                </a:lnSpc>
                <a:spcBef>
                  <a:spcPts val="0"/>
                </a:spcBef>
                <a:spcAft>
                  <a:spcPts val="0"/>
                </a:spcAft>
                <a:buClrTx/>
                <a:buSzTx/>
                <a:buFontTx/>
                <a:buNone/>
                <a:tabLst/>
                <a:defRPr/>
              </a:pPr>
              <a:t>24</a:t>
            </a:fld>
            <a:endParaRPr kumimoji="false" lang="cs-CZ" sz="1200" b="false" i="false" u="none" strike="noStrike" kern="1200" cap="none" spc="0" normalizeH="false" baseline="0" noProof="false">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18468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c="http://schemas.openxmlformats.org/markup-compatibility/2006" xmlns:c="http://schemas.openxmlformats.org/drawingml/2006/chart" xmlns:cdr="http://schemas.openxmlformats.org/drawingml/2006/chartDrawing" xmlns:dgm="http://schemas.openxmlformats.org/drawingml/2006/diagram" xmlns:pic="http://schemas.openxmlformats.org/drawingml/2006/picture" xmlns:wp="http://schemas.openxmlformats.org/drawingml/2006/wordprocessingDrawing" xmlns:wp14="http://schemas.microsoft.com/office/word/2010/wordprocessingDrawing" xmlns:xdr="http://schemas.openxmlformats.org/drawingml/2006/spreadsheetDrawing" xmlns:comp="http://schemas.openxmlformats.org/drawingml/2006/compatibility" xmlns:lc="http://schemas.openxmlformats.org/drawingml/2006/lockedCanvas">
  <p:cSld>
    <p:spTree>
      <p:nvGrpSpPr>
        <p:cNvPr id="1" name=""/>
        <p:cNvGrpSpPr/>
        <p:nvPr/>
      </p:nvGrpSpPr>
      <p:grpSpPr>
        <a:xfrm>
          <a:off x="0" y="0"/>
          <a:ext cx="0" cy="0"/>
          <a:chOff x="0" y="0"/>
          <a:chExt cx="0" cy="0"/>
        </a:xfrm>
      </p:grpSpPr>
      <p:sp>
        <p:nvSpPr>
          <p:cNvPr id="2" name="Zástupný symbol pro obrázek snímku 1"/>
          <p:cNvSpPr>
            <a:spLocks noGrp="true" noRot="true" noChangeAspect="true"/>
          </p:cNvSpPr>
          <p:nvPr>
            <p:ph type="sldImg"/>
          </p:nvPr>
        </p:nvSpPr>
        <p:spPr/>
      </p:sp>
      <p:sp>
        <p:nvSpPr>
          <p:cNvPr id="3" name="Zástupný symbol pro poznámky 2"/>
          <p:cNvSpPr>
            <a:spLocks noGrp="true"/>
          </p:cNvSpPr>
          <p:nvPr>
            <p:ph type="body" idx="1"/>
          </p:nvPr>
        </p:nvSpPr>
        <p:spPr/>
        <p:txBody>
          <a:bodyPr/>
          <a:lstStyle/>
          <a:p>
            <a:endParaRPr lang="cs-CZ"/>
          </a:p>
        </p:txBody>
      </p:sp>
      <p:sp>
        <p:nvSpPr>
          <p:cNvPr id="4" name="Zástupný symbol pro číslo snímku 3"/>
          <p:cNvSpPr>
            <a:spLocks noGrp="true"/>
          </p:cNvSpPr>
          <p:nvPr>
            <p:ph type="sldNum" sz="quarter" idx="10"/>
          </p:nvPr>
        </p:nvSpPr>
        <p:spPr/>
        <p:txBody>
          <a:bodyPr/>
          <a:lstStyle/>
          <a:p>
            <a:pPr marL="0" marR="0" lvl="0" indent="0" algn="r" defTabSz="914400" rtl="false" eaLnBrk="true" fontAlgn="auto" latinLnBrk="false" hangingPunct="true">
              <a:lnSpc>
                <a:spcPct val="100000"/>
              </a:lnSpc>
              <a:spcBef>
                <a:spcPts val="0"/>
              </a:spcBef>
              <a:spcAft>
                <a:spcPts val="0"/>
              </a:spcAft>
              <a:buClrTx/>
              <a:buSzTx/>
              <a:buFontTx/>
              <a:buNone/>
              <a:tabLst/>
              <a:defRPr/>
            </a:pPr>
            <a:fld id="{53FB31FA-E905-4016-9D4B-970DF0C7EE08}" type="slidenum">
              <a:rPr kumimoji="false" lang="cs-CZ" sz="1200" b="false" i="false" u="none" strike="noStrike" kern="1200" cap="none" spc="0" normalizeH="false" baseline="0" noProof="false" smtClean="false">
                <a:ln>
                  <a:noFill/>
                </a:ln>
                <a:solidFill>
                  <a:prstClr val="black"/>
                </a:solidFill>
                <a:effectLst/>
                <a:uLnTx/>
                <a:uFillTx/>
                <a:latin typeface="Calibri"/>
                <a:ea typeface="+mn-ea"/>
                <a:cs typeface="+mn-cs"/>
              </a:rPr>
              <a:pPr marL="0" marR="0" lvl="0" indent="0" algn="r" defTabSz="914400" rtl="false" eaLnBrk="true" fontAlgn="auto" latinLnBrk="false" hangingPunct="true">
                <a:lnSpc>
                  <a:spcPct val="100000"/>
                </a:lnSpc>
                <a:spcBef>
                  <a:spcPts val="0"/>
                </a:spcBef>
                <a:spcAft>
                  <a:spcPts val="0"/>
                </a:spcAft>
                <a:buClrTx/>
                <a:buSzTx/>
                <a:buFontTx/>
                <a:buNone/>
                <a:tabLst/>
                <a:defRPr/>
              </a:pPr>
              <a:t>2</a:t>
            </a:fld>
            <a:endParaRPr kumimoji="false" lang="cs-CZ" sz="1200" b="false" i="false" u="none" strike="noStrike" kern="1200" cap="none" spc="0" normalizeH="false" baseline="0" noProof="false">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85901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c="http://schemas.openxmlformats.org/markup-compatibility/2006" xmlns:c="http://schemas.openxmlformats.org/drawingml/2006/chart" xmlns:cdr="http://schemas.openxmlformats.org/drawingml/2006/chartDrawing" xmlns:dgm="http://schemas.openxmlformats.org/drawingml/2006/diagram" xmlns:pic="http://schemas.openxmlformats.org/drawingml/2006/picture" xmlns:wp="http://schemas.openxmlformats.org/drawingml/2006/wordprocessingDrawing" xmlns:wp14="http://schemas.microsoft.com/office/word/2010/wordprocessingDrawing" xmlns:xdr="http://schemas.openxmlformats.org/drawingml/2006/spreadsheetDrawing" xmlns:comp="http://schemas.openxmlformats.org/drawingml/2006/compatibility" xmlns:lc="http://schemas.openxmlformats.org/drawingml/2006/lockedCanvas">
  <p:cSld>
    <p:spTree>
      <p:nvGrpSpPr>
        <p:cNvPr id="1" name=""/>
        <p:cNvGrpSpPr/>
        <p:nvPr/>
      </p:nvGrpSpPr>
      <p:grpSpPr>
        <a:xfrm>
          <a:off x="0" y="0"/>
          <a:ext cx="0" cy="0"/>
          <a:chOff x="0" y="0"/>
          <a:chExt cx="0" cy="0"/>
        </a:xfrm>
      </p:grpSpPr>
      <p:sp>
        <p:nvSpPr>
          <p:cNvPr id="2" name="Zástupný symbol pro obrázek snímku 1"/>
          <p:cNvSpPr>
            <a:spLocks noGrp="true" noRot="true" noChangeAspect="true"/>
          </p:cNvSpPr>
          <p:nvPr>
            <p:ph type="sldImg"/>
          </p:nvPr>
        </p:nvSpPr>
        <p:spPr/>
      </p:sp>
      <p:sp>
        <p:nvSpPr>
          <p:cNvPr id="3" name="Zástupný symbol pro poznámky 2"/>
          <p:cNvSpPr>
            <a:spLocks noGrp="true"/>
          </p:cNvSpPr>
          <p:nvPr>
            <p:ph type="body" idx="1"/>
          </p:nvPr>
        </p:nvSpPr>
        <p:spPr/>
        <p:txBody>
          <a:bodyPr/>
          <a:lstStyle/>
          <a:p>
            <a:endParaRPr lang="cs-CZ" dirty="false"/>
          </a:p>
        </p:txBody>
      </p:sp>
      <p:sp>
        <p:nvSpPr>
          <p:cNvPr id="4" name="Zástupný symbol pro číslo snímku 3"/>
          <p:cNvSpPr>
            <a:spLocks noGrp="true"/>
          </p:cNvSpPr>
          <p:nvPr>
            <p:ph type="sldNum" sz="quarter" idx="10"/>
          </p:nvPr>
        </p:nvSpPr>
        <p:spPr/>
        <p:txBody>
          <a:bodyPr/>
          <a:lstStyle/>
          <a:p>
            <a:pPr marL="0" marR="0" lvl="0" indent="0" algn="r" defTabSz="914400" rtl="false" eaLnBrk="true" fontAlgn="auto" latinLnBrk="false" hangingPunct="true">
              <a:lnSpc>
                <a:spcPct val="100000"/>
              </a:lnSpc>
              <a:spcBef>
                <a:spcPts val="0"/>
              </a:spcBef>
              <a:spcAft>
                <a:spcPts val="0"/>
              </a:spcAft>
              <a:buClrTx/>
              <a:buSzTx/>
              <a:buFontTx/>
              <a:buNone/>
              <a:tabLst/>
              <a:defRPr/>
            </a:pPr>
            <a:fld id="{53FB31FA-E905-4016-9D4B-970DF0C7EE08}" type="slidenum">
              <a:rPr kumimoji="false" lang="cs-CZ" sz="1200" b="false" i="false" u="none" strike="noStrike" kern="1200" cap="none" spc="0" normalizeH="false" baseline="0" noProof="false" smtClean="false">
                <a:ln>
                  <a:noFill/>
                </a:ln>
                <a:solidFill>
                  <a:prstClr val="black"/>
                </a:solidFill>
                <a:effectLst/>
                <a:uLnTx/>
                <a:uFillTx/>
                <a:latin typeface="Calibri"/>
                <a:ea typeface="+mn-ea"/>
                <a:cs typeface="+mn-cs"/>
              </a:rPr>
              <a:pPr marL="0" marR="0" lvl="0" indent="0" algn="r" defTabSz="914400" rtl="false" eaLnBrk="true" fontAlgn="auto" latinLnBrk="false" hangingPunct="true">
                <a:lnSpc>
                  <a:spcPct val="100000"/>
                </a:lnSpc>
                <a:spcBef>
                  <a:spcPts val="0"/>
                </a:spcBef>
                <a:spcAft>
                  <a:spcPts val="0"/>
                </a:spcAft>
                <a:buClrTx/>
                <a:buSzTx/>
                <a:buFontTx/>
                <a:buNone/>
                <a:tabLst/>
                <a:defRPr/>
              </a:pPr>
              <a:t>25</a:t>
            </a:fld>
            <a:endParaRPr kumimoji="false" lang="cs-CZ" sz="1200" b="false" i="false" u="none" strike="noStrike" kern="1200" cap="none" spc="0" normalizeH="false" baseline="0" noProof="false">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7814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c="http://schemas.openxmlformats.org/markup-compatibility/2006" xmlns:c="http://schemas.openxmlformats.org/drawingml/2006/chart" xmlns:cdr="http://schemas.openxmlformats.org/drawingml/2006/chartDrawing" xmlns:dgm="http://schemas.openxmlformats.org/drawingml/2006/diagram" xmlns:pic="http://schemas.openxmlformats.org/drawingml/2006/picture" xmlns:wp="http://schemas.openxmlformats.org/drawingml/2006/wordprocessingDrawing" xmlns:wp14="http://schemas.microsoft.com/office/word/2010/wordprocessingDrawing" xmlns:xdr="http://schemas.openxmlformats.org/drawingml/2006/spreadsheetDrawing" xmlns:comp="http://schemas.openxmlformats.org/drawingml/2006/compatibility" xmlns:lc="http://schemas.openxmlformats.org/drawingml/2006/lockedCanvas">
  <p:cSld>
    <p:spTree>
      <p:nvGrpSpPr>
        <p:cNvPr id="1" name=""/>
        <p:cNvGrpSpPr/>
        <p:nvPr/>
      </p:nvGrpSpPr>
      <p:grpSpPr>
        <a:xfrm>
          <a:off x="0" y="0"/>
          <a:ext cx="0" cy="0"/>
          <a:chOff x="0" y="0"/>
          <a:chExt cx="0" cy="0"/>
        </a:xfrm>
      </p:grpSpPr>
      <p:sp>
        <p:nvSpPr>
          <p:cNvPr id="2" name="Zástupný symbol pro obrázek snímku 1"/>
          <p:cNvSpPr>
            <a:spLocks noGrp="true" noRot="true" noChangeAspect="true"/>
          </p:cNvSpPr>
          <p:nvPr>
            <p:ph type="sldImg"/>
          </p:nvPr>
        </p:nvSpPr>
        <p:spPr/>
      </p:sp>
      <p:sp>
        <p:nvSpPr>
          <p:cNvPr id="3" name="Zástupný symbol pro poznámky 2"/>
          <p:cNvSpPr>
            <a:spLocks noGrp="true"/>
          </p:cNvSpPr>
          <p:nvPr>
            <p:ph type="body" idx="1"/>
          </p:nvPr>
        </p:nvSpPr>
        <p:spPr/>
        <p:txBody>
          <a:bodyPr/>
          <a:lstStyle/>
          <a:p>
            <a:endParaRPr lang="cs-CZ" dirty="false"/>
          </a:p>
        </p:txBody>
      </p:sp>
      <p:sp>
        <p:nvSpPr>
          <p:cNvPr id="4" name="Zástupný symbol pro číslo snímku 3"/>
          <p:cNvSpPr>
            <a:spLocks noGrp="true"/>
          </p:cNvSpPr>
          <p:nvPr>
            <p:ph type="sldNum" sz="quarter" idx="10"/>
          </p:nvPr>
        </p:nvSpPr>
        <p:spPr/>
        <p:txBody>
          <a:bodyPr/>
          <a:lstStyle/>
          <a:p>
            <a:pPr marL="0" marR="0" lvl="0" indent="0" algn="r" defTabSz="914400" rtl="false" eaLnBrk="true" fontAlgn="auto" latinLnBrk="false" hangingPunct="true">
              <a:lnSpc>
                <a:spcPct val="100000"/>
              </a:lnSpc>
              <a:spcBef>
                <a:spcPts val="0"/>
              </a:spcBef>
              <a:spcAft>
                <a:spcPts val="0"/>
              </a:spcAft>
              <a:buClrTx/>
              <a:buSzTx/>
              <a:buFontTx/>
              <a:buNone/>
              <a:tabLst/>
              <a:defRPr/>
            </a:pPr>
            <a:fld id="{53FB31FA-E905-4016-9D4B-970DF0C7EE08}" type="slidenum">
              <a:rPr kumimoji="false" lang="cs-CZ" sz="1200" b="false" i="false" u="none" strike="noStrike" kern="1200" cap="none" spc="0" normalizeH="false" baseline="0" noProof="false" smtClean="false">
                <a:ln>
                  <a:noFill/>
                </a:ln>
                <a:solidFill>
                  <a:prstClr val="black"/>
                </a:solidFill>
                <a:effectLst/>
                <a:uLnTx/>
                <a:uFillTx/>
                <a:latin typeface="Calibri"/>
                <a:ea typeface="+mn-ea"/>
                <a:cs typeface="+mn-cs"/>
              </a:rPr>
              <a:pPr marL="0" marR="0" lvl="0" indent="0" algn="r" defTabSz="914400" rtl="false" eaLnBrk="true" fontAlgn="auto" latinLnBrk="false" hangingPunct="true">
                <a:lnSpc>
                  <a:spcPct val="100000"/>
                </a:lnSpc>
                <a:spcBef>
                  <a:spcPts val="0"/>
                </a:spcBef>
                <a:spcAft>
                  <a:spcPts val="0"/>
                </a:spcAft>
                <a:buClrTx/>
                <a:buSzTx/>
                <a:buFontTx/>
                <a:buNone/>
                <a:tabLst/>
                <a:defRPr/>
              </a:pPr>
              <a:t>27</a:t>
            </a:fld>
            <a:endParaRPr kumimoji="false" lang="cs-CZ" sz="1200" b="false" i="false" u="none" strike="noStrike" kern="1200" cap="none" spc="0" normalizeH="false" baseline="0" noProof="false">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36358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c="http://schemas.openxmlformats.org/markup-compatibility/2006" xmlns:c="http://schemas.openxmlformats.org/drawingml/2006/chart" xmlns:cdr="http://schemas.openxmlformats.org/drawingml/2006/chartDrawing" xmlns:dgm="http://schemas.openxmlformats.org/drawingml/2006/diagram" xmlns:pic="http://schemas.openxmlformats.org/drawingml/2006/picture" xmlns:wp="http://schemas.openxmlformats.org/drawingml/2006/wordprocessingDrawing" xmlns:wp14="http://schemas.microsoft.com/office/word/2010/wordprocessingDrawing" xmlns:xdr="http://schemas.openxmlformats.org/drawingml/2006/spreadsheetDrawing" xmlns:comp="http://schemas.openxmlformats.org/drawingml/2006/compatibility" xmlns:lc="http://schemas.openxmlformats.org/drawingml/2006/lockedCanvas">
  <p:cSld>
    <p:spTree>
      <p:nvGrpSpPr>
        <p:cNvPr id="1" name=""/>
        <p:cNvGrpSpPr/>
        <p:nvPr/>
      </p:nvGrpSpPr>
      <p:grpSpPr>
        <a:xfrm>
          <a:off x="0" y="0"/>
          <a:ext cx="0" cy="0"/>
          <a:chOff x="0" y="0"/>
          <a:chExt cx="0" cy="0"/>
        </a:xfrm>
      </p:grpSpPr>
      <p:sp>
        <p:nvSpPr>
          <p:cNvPr id="2" name="Zástupný symbol pro obrázek snímku 1"/>
          <p:cNvSpPr>
            <a:spLocks noGrp="true" noRot="true" noChangeAspect="true"/>
          </p:cNvSpPr>
          <p:nvPr>
            <p:ph type="sldImg"/>
          </p:nvPr>
        </p:nvSpPr>
        <p:spPr/>
      </p:sp>
      <p:sp>
        <p:nvSpPr>
          <p:cNvPr id="3" name="Zástupný symbol pro poznámky 2"/>
          <p:cNvSpPr>
            <a:spLocks noGrp="true"/>
          </p:cNvSpPr>
          <p:nvPr>
            <p:ph type="body" idx="1"/>
          </p:nvPr>
        </p:nvSpPr>
        <p:spPr/>
        <p:txBody>
          <a:bodyPr/>
          <a:lstStyle/>
          <a:p>
            <a:endParaRPr lang="cs-CZ" dirty="false"/>
          </a:p>
        </p:txBody>
      </p:sp>
      <p:sp>
        <p:nvSpPr>
          <p:cNvPr id="4" name="Zástupný symbol pro číslo snímku 3"/>
          <p:cNvSpPr>
            <a:spLocks noGrp="true"/>
          </p:cNvSpPr>
          <p:nvPr>
            <p:ph type="sldNum" sz="quarter" idx="10"/>
          </p:nvPr>
        </p:nvSpPr>
        <p:spPr/>
        <p:txBody>
          <a:bodyPr/>
          <a:lstStyle/>
          <a:p>
            <a:pPr marL="0" marR="0" lvl="0" indent="0" algn="r" defTabSz="914400" rtl="false" eaLnBrk="true" fontAlgn="auto" latinLnBrk="false" hangingPunct="true">
              <a:lnSpc>
                <a:spcPct val="100000"/>
              </a:lnSpc>
              <a:spcBef>
                <a:spcPts val="0"/>
              </a:spcBef>
              <a:spcAft>
                <a:spcPts val="0"/>
              </a:spcAft>
              <a:buClrTx/>
              <a:buSzTx/>
              <a:buFontTx/>
              <a:buNone/>
              <a:tabLst/>
              <a:defRPr/>
            </a:pPr>
            <a:fld id="{53FB31FA-E905-4016-9D4B-970DF0C7EE08}" type="slidenum">
              <a:rPr kumimoji="false" lang="cs-CZ" sz="1200" b="false" i="false" u="none" strike="noStrike" kern="1200" cap="none" spc="0" normalizeH="false" baseline="0" noProof="false" smtClean="false">
                <a:ln>
                  <a:noFill/>
                </a:ln>
                <a:solidFill>
                  <a:prstClr val="black"/>
                </a:solidFill>
                <a:effectLst/>
                <a:uLnTx/>
                <a:uFillTx/>
                <a:latin typeface="Calibri"/>
                <a:ea typeface="+mn-ea"/>
                <a:cs typeface="+mn-cs"/>
              </a:rPr>
              <a:pPr marL="0" marR="0" lvl="0" indent="0" algn="r" defTabSz="914400" rtl="false" eaLnBrk="true" fontAlgn="auto" latinLnBrk="false" hangingPunct="true">
                <a:lnSpc>
                  <a:spcPct val="100000"/>
                </a:lnSpc>
                <a:spcBef>
                  <a:spcPts val="0"/>
                </a:spcBef>
                <a:spcAft>
                  <a:spcPts val="0"/>
                </a:spcAft>
                <a:buClrTx/>
                <a:buSzTx/>
                <a:buFontTx/>
                <a:buNone/>
                <a:tabLst/>
                <a:defRPr/>
              </a:pPr>
              <a:t>29</a:t>
            </a:fld>
            <a:endParaRPr kumimoji="false" lang="cs-CZ" sz="1200" b="false" i="false" u="none" strike="noStrike" kern="1200" cap="none" spc="0" normalizeH="false" baseline="0" noProof="false">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94248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c="http://schemas.openxmlformats.org/markup-compatibility/2006" xmlns:c="http://schemas.openxmlformats.org/drawingml/2006/chart" xmlns:cdr="http://schemas.openxmlformats.org/drawingml/2006/chartDrawing" xmlns:dgm="http://schemas.openxmlformats.org/drawingml/2006/diagram" xmlns:pic="http://schemas.openxmlformats.org/drawingml/2006/picture" xmlns:wp="http://schemas.openxmlformats.org/drawingml/2006/wordprocessingDrawing" xmlns:wp14="http://schemas.microsoft.com/office/word/2010/wordprocessingDrawing" xmlns:xdr="http://schemas.openxmlformats.org/drawingml/2006/spreadsheetDrawing" xmlns:comp="http://schemas.openxmlformats.org/drawingml/2006/compatibility" xmlns:lc="http://schemas.openxmlformats.org/drawingml/2006/lockedCanvas">
  <p:cSld>
    <p:spTree>
      <p:nvGrpSpPr>
        <p:cNvPr id="1" name=""/>
        <p:cNvGrpSpPr/>
        <p:nvPr/>
      </p:nvGrpSpPr>
      <p:grpSpPr>
        <a:xfrm>
          <a:off x="0" y="0"/>
          <a:ext cx="0" cy="0"/>
          <a:chOff x="0" y="0"/>
          <a:chExt cx="0" cy="0"/>
        </a:xfrm>
      </p:grpSpPr>
      <p:sp>
        <p:nvSpPr>
          <p:cNvPr id="2" name="Zástupný symbol pro obrázek snímku 1"/>
          <p:cNvSpPr>
            <a:spLocks noGrp="true" noRot="true" noChangeAspect="true"/>
          </p:cNvSpPr>
          <p:nvPr>
            <p:ph type="sldImg"/>
          </p:nvPr>
        </p:nvSpPr>
        <p:spPr/>
      </p:sp>
      <p:sp>
        <p:nvSpPr>
          <p:cNvPr id="3" name="Zástupný symbol pro poznámky 2"/>
          <p:cNvSpPr>
            <a:spLocks noGrp="true"/>
          </p:cNvSpPr>
          <p:nvPr>
            <p:ph type="body" idx="1"/>
          </p:nvPr>
        </p:nvSpPr>
        <p:spPr/>
        <p:txBody>
          <a:bodyPr/>
          <a:lstStyle/>
          <a:p>
            <a:endParaRPr lang="cs-CZ" dirty="false"/>
          </a:p>
        </p:txBody>
      </p:sp>
      <p:sp>
        <p:nvSpPr>
          <p:cNvPr id="4" name="Zástupný symbol pro číslo snímku 3"/>
          <p:cNvSpPr>
            <a:spLocks noGrp="true"/>
          </p:cNvSpPr>
          <p:nvPr>
            <p:ph type="sldNum" sz="quarter" idx="10"/>
          </p:nvPr>
        </p:nvSpPr>
        <p:spPr/>
        <p:txBody>
          <a:bodyPr/>
          <a:lstStyle/>
          <a:p>
            <a:pPr marL="0" marR="0" lvl="0" indent="0" algn="r" defTabSz="914400" rtl="false" eaLnBrk="true" fontAlgn="auto" latinLnBrk="false" hangingPunct="true">
              <a:lnSpc>
                <a:spcPct val="100000"/>
              </a:lnSpc>
              <a:spcBef>
                <a:spcPts val="0"/>
              </a:spcBef>
              <a:spcAft>
                <a:spcPts val="0"/>
              </a:spcAft>
              <a:buClrTx/>
              <a:buSzTx/>
              <a:buFontTx/>
              <a:buNone/>
              <a:tabLst/>
              <a:defRPr/>
            </a:pPr>
            <a:fld id="{53FB31FA-E905-4016-9D4B-970DF0C7EE08}" type="slidenum">
              <a:rPr kumimoji="false" lang="cs-CZ" sz="1200" b="false" i="false" u="none" strike="noStrike" kern="1200" cap="none" spc="0" normalizeH="false" baseline="0" noProof="false" smtClean="false">
                <a:ln>
                  <a:noFill/>
                </a:ln>
                <a:solidFill>
                  <a:prstClr val="black"/>
                </a:solidFill>
                <a:effectLst/>
                <a:uLnTx/>
                <a:uFillTx/>
                <a:latin typeface="Calibri"/>
                <a:ea typeface="+mn-ea"/>
                <a:cs typeface="+mn-cs"/>
              </a:rPr>
              <a:pPr marL="0" marR="0" lvl="0" indent="0" algn="r" defTabSz="914400" rtl="false" eaLnBrk="true" fontAlgn="auto" latinLnBrk="false" hangingPunct="true">
                <a:lnSpc>
                  <a:spcPct val="100000"/>
                </a:lnSpc>
                <a:spcBef>
                  <a:spcPts val="0"/>
                </a:spcBef>
                <a:spcAft>
                  <a:spcPts val="0"/>
                </a:spcAft>
                <a:buClrTx/>
                <a:buSzTx/>
                <a:buFontTx/>
                <a:buNone/>
                <a:tabLst/>
                <a:defRPr/>
              </a:pPr>
              <a:t>30</a:t>
            </a:fld>
            <a:endParaRPr kumimoji="false" lang="cs-CZ" sz="1200" b="false" i="false" u="none" strike="noStrike" kern="1200" cap="none" spc="0" normalizeH="false" baseline="0" noProof="false">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28884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c="http://schemas.openxmlformats.org/markup-compatibility/2006" xmlns:c="http://schemas.openxmlformats.org/drawingml/2006/chart" xmlns:cdr="http://schemas.openxmlformats.org/drawingml/2006/chartDrawing" xmlns:dgm="http://schemas.openxmlformats.org/drawingml/2006/diagram" xmlns:pic="http://schemas.openxmlformats.org/drawingml/2006/picture" xmlns:wp="http://schemas.openxmlformats.org/drawingml/2006/wordprocessingDrawing" xmlns:wp14="http://schemas.microsoft.com/office/word/2010/wordprocessingDrawing" xmlns:xdr="http://schemas.openxmlformats.org/drawingml/2006/spreadsheetDrawing" xmlns:comp="http://schemas.openxmlformats.org/drawingml/2006/compatibility" xmlns:lc="http://schemas.openxmlformats.org/drawingml/2006/lockedCanvas">
  <p:cSld>
    <p:spTree>
      <p:nvGrpSpPr>
        <p:cNvPr id="1" name=""/>
        <p:cNvGrpSpPr/>
        <p:nvPr/>
      </p:nvGrpSpPr>
      <p:grpSpPr>
        <a:xfrm>
          <a:off x="0" y="0"/>
          <a:ext cx="0" cy="0"/>
          <a:chOff x="0" y="0"/>
          <a:chExt cx="0" cy="0"/>
        </a:xfrm>
      </p:grpSpPr>
      <p:sp>
        <p:nvSpPr>
          <p:cNvPr id="2" name="Zástupný symbol pro obrázek snímku 1"/>
          <p:cNvSpPr>
            <a:spLocks noGrp="true" noRot="true" noChangeAspect="true"/>
          </p:cNvSpPr>
          <p:nvPr>
            <p:ph type="sldImg"/>
          </p:nvPr>
        </p:nvSpPr>
        <p:spPr/>
      </p:sp>
      <p:sp>
        <p:nvSpPr>
          <p:cNvPr id="3" name="Zástupný symbol pro poznámky 2"/>
          <p:cNvSpPr>
            <a:spLocks noGrp="true"/>
          </p:cNvSpPr>
          <p:nvPr>
            <p:ph type="body" idx="1"/>
          </p:nvPr>
        </p:nvSpPr>
        <p:spPr/>
        <p:txBody>
          <a:bodyPr/>
          <a:lstStyle/>
          <a:p>
            <a:endParaRPr lang="cs-CZ" dirty="false"/>
          </a:p>
        </p:txBody>
      </p:sp>
      <p:sp>
        <p:nvSpPr>
          <p:cNvPr id="4" name="Zástupný symbol pro číslo snímku 3"/>
          <p:cNvSpPr>
            <a:spLocks noGrp="true"/>
          </p:cNvSpPr>
          <p:nvPr>
            <p:ph type="sldNum" sz="quarter" idx="10"/>
          </p:nvPr>
        </p:nvSpPr>
        <p:spPr/>
        <p:txBody>
          <a:bodyPr/>
          <a:lstStyle/>
          <a:p>
            <a:pPr marL="0" marR="0" lvl="0" indent="0" algn="r" defTabSz="914400" rtl="false" eaLnBrk="true" fontAlgn="auto" latinLnBrk="false" hangingPunct="true">
              <a:lnSpc>
                <a:spcPct val="100000"/>
              </a:lnSpc>
              <a:spcBef>
                <a:spcPts val="0"/>
              </a:spcBef>
              <a:spcAft>
                <a:spcPts val="0"/>
              </a:spcAft>
              <a:buClrTx/>
              <a:buSzTx/>
              <a:buFontTx/>
              <a:buNone/>
              <a:tabLst/>
              <a:defRPr/>
            </a:pPr>
            <a:fld id="{53FB31FA-E905-4016-9D4B-970DF0C7EE08}" type="slidenum">
              <a:rPr kumimoji="false" lang="cs-CZ" sz="1200" b="false" i="false" u="none" strike="noStrike" kern="1200" cap="none" spc="0" normalizeH="false" baseline="0" noProof="false" smtClean="false">
                <a:ln>
                  <a:noFill/>
                </a:ln>
                <a:solidFill>
                  <a:prstClr val="black"/>
                </a:solidFill>
                <a:effectLst/>
                <a:uLnTx/>
                <a:uFillTx/>
                <a:latin typeface="Calibri"/>
                <a:ea typeface="+mn-ea"/>
                <a:cs typeface="+mn-cs"/>
              </a:rPr>
              <a:pPr marL="0" marR="0" lvl="0" indent="0" algn="r" defTabSz="914400" rtl="false" eaLnBrk="true" fontAlgn="auto" latinLnBrk="false" hangingPunct="true">
                <a:lnSpc>
                  <a:spcPct val="100000"/>
                </a:lnSpc>
                <a:spcBef>
                  <a:spcPts val="0"/>
                </a:spcBef>
                <a:spcAft>
                  <a:spcPts val="0"/>
                </a:spcAft>
                <a:buClrTx/>
                <a:buSzTx/>
                <a:buFontTx/>
                <a:buNone/>
                <a:tabLst/>
                <a:defRPr/>
              </a:pPr>
              <a:t>31</a:t>
            </a:fld>
            <a:endParaRPr kumimoji="false" lang="cs-CZ" sz="1200" b="false" i="false" u="none" strike="noStrike" kern="1200" cap="none" spc="0" normalizeH="false" baseline="0" noProof="false">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30081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c="http://schemas.openxmlformats.org/markup-compatibility/2006" xmlns:c="http://schemas.openxmlformats.org/drawingml/2006/chart" xmlns:cdr="http://schemas.openxmlformats.org/drawingml/2006/chartDrawing" xmlns:dgm="http://schemas.openxmlformats.org/drawingml/2006/diagram" xmlns:pic="http://schemas.openxmlformats.org/drawingml/2006/picture" xmlns:wp="http://schemas.openxmlformats.org/drawingml/2006/wordprocessingDrawing" xmlns:wp14="http://schemas.microsoft.com/office/word/2010/wordprocessingDrawing" xmlns:xdr="http://schemas.openxmlformats.org/drawingml/2006/spreadsheetDrawing" xmlns:comp="http://schemas.openxmlformats.org/drawingml/2006/compatibility" xmlns:lc="http://schemas.openxmlformats.org/drawingml/2006/lockedCanvas">
  <p:cSld>
    <p:spTree>
      <p:nvGrpSpPr>
        <p:cNvPr id="1" name=""/>
        <p:cNvGrpSpPr/>
        <p:nvPr/>
      </p:nvGrpSpPr>
      <p:grpSpPr>
        <a:xfrm>
          <a:off x="0" y="0"/>
          <a:ext cx="0" cy="0"/>
          <a:chOff x="0" y="0"/>
          <a:chExt cx="0" cy="0"/>
        </a:xfrm>
      </p:grpSpPr>
      <p:sp>
        <p:nvSpPr>
          <p:cNvPr id="2" name="Zástupný symbol pro obrázek snímku 1"/>
          <p:cNvSpPr>
            <a:spLocks noGrp="true" noRot="true" noChangeAspect="true"/>
          </p:cNvSpPr>
          <p:nvPr>
            <p:ph type="sldImg"/>
          </p:nvPr>
        </p:nvSpPr>
        <p:spPr/>
      </p:sp>
      <p:sp>
        <p:nvSpPr>
          <p:cNvPr id="3" name="Zástupný symbol pro poznámky 2"/>
          <p:cNvSpPr>
            <a:spLocks noGrp="true"/>
          </p:cNvSpPr>
          <p:nvPr>
            <p:ph type="body" idx="1"/>
          </p:nvPr>
        </p:nvSpPr>
        <p:spPr/>
        <p:txBody>
          <a:bodyPr/>
          <a:lstStyle/>
          <a:p>
            <a:endParaRPr lang="cs-CZ" dirty="false"/>
          </a:p>
        </p:txBody>
      </p:sp>
      <p:sp>
        <p:nvSpPr>
          <p:cNvPr id="4" name="Zástupný symbol pro číslo snímku 3"/>
          <p:cNvSpPr>
            <a:spLocks noGrp="true"/>
          </p:cNvSpPr>
          <p:nvPr>
            <p:ph type="sldNum" sz="quarter" idx="5"/>
          </p:nvPr>
        </p:nvSpPr>
        <p:spPr/>
        <p:txBody>
          <a:bodyPr/>
          <a:lstStyle/>
          <a:p>
            <a:fld id="{53FB31FA-E905-4016-9D4B-970DF0C7EE08}" type="slidenum">
              <a:rPr lang="cs-CZ" smtClean="false"/>
              <a:t>32</a:t>
            </a:fld>
            <a:endParaRPr lang="cs-CZ"/>
          </a:p>
        </p:txBody>
      </p:sp>
    </p:spTree>
    <p:extLst>
      <p:ext uri="{BB962C8B-B14F-4D97-AF65-F5344CB8AC3E}">
        <p14:creationId xmlns:p14="http://schemas.microsoft.com/office/powerpoint/2010/main" val="1234297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c="http://schemas.openxmlformats.org/markup-compatibility/2006" xmlns:c="http://schemas.openxmlformats.org/drawingml/2006/chart" xmlns:cdr="http://schemas.openxmlformats.org/drawingml/2006/chartDrawing" xmlns:dgm="http://schemas.openxmlformats.org/drawingml/2006/diagram" xmlns:pic="http://schemas.openxmlformats.org/drawingml/2006/picture" xmlns:wp="http://schemas.openxmlformats.org/drawingml/2006/wordprocessingDrawing" xmlns:wp14="http://schemas.microsoft.com/office/word/2010/wordprocessingDrawing" xmlns:xdr="http://schemas.openxmlformats.org/drawingml/2006/spreadsheetDrawing" xmlns:comp="http://schemas.openxmlformats.org/drawingml/2006/compatibility" xmlns:lc="http://schemas.openxmlformats.org/drawingml/2006/lockedCanvas">
  <p:cSld>
    <p:spTree>
      <p:nvGrpSpPr>
        <p:cNvPr id="1" name=""/>
        <p:cNvGrpSpPr/>
        <p:nvPr/>
      </p:nvGrpSpPr>
      <p:grpSpPr>
        <a:xfrm>
          <a:off x="0" y="0"/>
          <a:ext cx="0" cy="0"/>
          <a:chOff x="0" y="0"/>
          <a:chExt cx="0" cy="0"/>
        </a:xfrm>
      </p:grpSpPr>
      <p:sp>
        <p:nvSpPr>
          <p:cNvPr id="2" name="Zástupný symbol pro obrázek snímku 1"/>
          <p:cNvSpPr>
            <a:spLocks noGrp="true" noRot="true" noChangeAspect="true"/>
          </p:cNvSpPr>
          <p:nvPr>
            <p:ph type="sldImg"/>
          </p:nvPr>
        </p:nvSpPr>
        <p:spPr/>
      </p:sp>
      <p:sp>
        <p:nvSpPr>
          <p:cNvPr id="3" name="Zástupný symbol pro poznámky 2"/>
          <p:cNvSpPr>
            <a:spLocks noGrp="true"/>
          </p:cNvSpPr>
          <p:nvPr>
            <p:ph type="body" idx="1"/>
          </p:nvPr>
        </p:nvSpPr>
        <p:spPr/>
        <p:txBody>
          <a:bodyPr/>
          <a:lstStyle/>
          <a:p>
            <a:pPr marL="0" indent="0" algn="just">
              <a:buFont typeface="Arial" panose="020B0604020202020204" pitchFamily="34" charset="0"/>
              <a:buNone/>
            </a:pPr>
            <a:endParaRPr lang="cs-CZ" dirty="false"/>
          </a:p>
        </p:txBody>
      </p:sp>
      <p:sp>
        <p:nvSpPr>
          <p:cNvPr id="4" name="Zástupný symbol pro číslo snímku 3"/>
          <p:cNvSpPr>
            <a:spLocks noGrp="true"/>
          </p:cNvSpPr>
          <p:nvPr>
            <p:ph type="sldNum" sz="quarter" idx="10"/>
          </p:nvPr>
        </p:nvSpPr>
        <p:spPr/>
        <p:txBody>
          <a:bodyPr/>
          <a:lstStyle/>
          <a:p>
            <a:fld id="{53FB31FA-E905-4016-9D4B-970DF0C7EE08}" type="slidenum">
              <a:rPr lang="cs-CZ" smtClean="false"/>
              <a:pPr/>
              <a:t>33</a:t>
            </a:fld>
            <a:endParaRPr lang="cs-CZ"/>
          </a:p>
        </p:txBody>
      </p:sp>
    </p:spTree>
    <p:extLst>
      <p:ext uri="{BB962C8B-B14F-4D97-AF65-F5344CB8AC3E}">
        <p14:creationId xmlns:p14="http://schemas.microsoft.com/office/powerpoint/2010/main" val="39464363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c="http://schemas.openxmlformats.org/markup-compatibility/2006" xmlns:c="http://schemas.openxmlformats.org/drawingml/2006/chart" xmlns:cdr="http://schemas.openxmlformats.org/drawingml/2006/chartDrawing" xmlns:dgm="http://schemas.openxmlformats.org/drawingml/2006/diagram" xmlns:pic="http://schemas.openxmlformats.org/drawingml/2006/picture" xmlns:wp="http://schemas.openxmlformats.org/drawingml/2006/wordprocessingDrawing" xmlns:wp14="http://schemas.microsoft.com/office/word/2010/wordprocessingDrawing" xmlns:xdr="http://schemas.openxmlformats.org/drawingml/2006/spreadsheetDrawing" xmlns:comp="http://schemas.openxmlformats.org/drawingml/2006/compatibility" xmlns:lc="http://schemas.openxmlformats.org/drawingml/2006/lockedCanvas">
  <p:cSld>
    <p:spTree>
      <p:nvGrpSpPr>
        <p:cNvPr id="1" name=""/>
        <p:cNvGrpSpPr/>
        <p:nvPr/>
      </p:nvGrpSpPr>
      <p:grpSpPr>
        <a:xfrm>
          <a:off x="0" y="0"/>
          <a:ext cx="0" cy="0"/>
          <a:chOff x="0" y="0"/>
          <a:chExt cx="0" cy="0"/>
        </a:xfrm>
      </p:grpSpPr>
      <p:sp>
        <p:nvSpPr>
          <p:cNvPr id="2" name="Zástupný symbol pro obrázek snímku 1"/>
          <p:cNvSpPr>
            <a:spLocks noGrp="true" noRot="true" noChangeAspect="true"/>
          </p:cNvSpPr>
          <p:nvPr>
            <p:ph type="sldImg"/>
          </p:nvPr>
        </p:nvSpPr>
        <p:spPr/>
      </p:sp>
      <p:sp>
        <p:nvSpPr>
          <p:cNvPr id="3" name="Zástupný symbol pro poznámky 2"/>
          <p:cNvSpPr>
            <a:spLocks noGrp="true"/>
          </p:cNvSpPr>
          <p:nvPr>
            <p:ph type="body" idx="1"/>
          </p:nvPr>
        </p:nvSpPr>
        <p:spPr/>
        <p:txBody>
          <a:bodyPr/>
          <a:lstStyle/>
          <a:p>
            <a:endParaRPr lang="cs-CZ" dirty="false"/>
          </a:p>
        </p:txBody>
      </p:sp>
      <p:sp>
        <p:nvSpPr>
          <p:cNvPr id="4" name="Zástupný symbol pro číslo snímku 3"/>
          <p:cNvSpPr>
            <a:spLocks noGrp="true"/>
          </p:cNvSpPr>
          <p:nvPr>
            <p:ph type="sldNum" sz="quarter" idx="5"/>
          </p:nvPr>
        </p:nvSpPr>
        <p:spPr/>
        <p:txBody>
          <a:bodyPr/>
          <a:lstStyle/>
          <a:p>
            <a:fld id="{53FB31FA-E905-4016-9D4B-970DF0C7EE08}" type="slidenum">
              <a:rPr lang="cs-CZ" smtClean="false"/>
              <a:t>34</a:t>
            </a:fld>
            <a:endParaRPr lang="cs-CZ"/>
          </a:p>
        </p:txBody>
      </p:sp>
    </p:spTree>
    <p:extLst>
      <p:ext uri="{BB962C8B-B14F-4D97-AF65-F5344CB8AC3E}">
        <p14:creationId xmlns:p14="http://schemas.microsoft.com/office/powerpoint/2010/main" val="20324904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c="http://schemas.openxmlformats.org/markup-compatibility/2006" xmlns:c="http://schemas.openxmlformats.org/drawingml/2006/chart" xmlns:cdr="http://schemas.openxmlformats.org/drawingml/2006/chartDrawing" xmlns:dgm="http://schemas.openxmlformats.org/drawingml/2006/diagram" xmlns:pic="http://schemas.openxmlformats.org/drawingml/2006/picture" xmlns:wp="http://schemas.openxmlformats.org/drawingml/2006/wordprocessingDrawing" xmlns:wp14="http://schemas.microsoft.com/office/word/2010/wordprocessingDrawing" xmlns:xdr="http://schemas.openxmlformats.org/drawingml/2006/spreadsheetDrawing" xmlns:comp="http://schemas.openxmlformats.org/drawingml/2006/compatibility" xmlns:lc="http://schemas.openxmlformats.org/drawingml/2006/lockedCanvas">
  <p:cSld>
    <p:spTree>
      <p:nvGrpSpPr>
        <p:cNvPr id="1" name=""/>
        <p:cNvGrpSpPr/>
        <p:nvPr/>
      </p:nvGrpSpPr>
      <p:grpSpPr>
        <a:xfrm>
          <a:off x="0" y="0"/>
          <a:ext cx="0" cy="0"/>
          <a:chOff x="0" y="0"/>
          <a:chExt cx="0" cy="0"/>
        </a:xfrm>
      </p:grpSpPr>
      <p:sp>
        <p:nvSpPr>
          <p:cNvPr id="2" name="Zástupný symbol pro obrázek snímku 1"/>
          <p:cNvSpPr>
            <a:spLocks noGrp="true" noRot="true" noChangeAspect="true"/>
          </p:cNvSpPr>
          <p:nvPr>
            <p:ph type="sldImg"/>
          </p:nvPr>
        </p:nvSpPr>
        <p:spPr/>
      </p:sp>
      <p:sp>
        <p:nvSpPr>
          <p:cNvPr id="3" name="Zástupný symbol pro poznámky 2"/>
          <p:cNvSpPr>
            <a:spLocks noGrp="true"/>
          </p:cNvSpPr>
          <p:nvPr>
            <p:ph type="body" idx="1"/>
          </p:nvPr>
        </p:nvSpPr>
        <p:spPr/>
        <p:txBody>
          <a:bodyPr/>
          <a:lstStyle/>
          <a:p>
            <a:endParaRPr lang="cs-CZ" dirty="false"/>
          </a:p>
        </p:txBody>
      </p:sp>
      <p:sp>
        <p:nvSpPr>
          <p:cNvPr id="4" name="Zástupný symbol pro číslo snímku 3"/>
          <p:cNvSpPr>
            <a:spLocks noGrp="true"/>
          </p:cNvSpPr>
          <p:nvPr>
            <p:ph type="sldNum" sz="quarter" idx="5"/>
          </p:nvPr>
        </p:nvSpPr>
        <p:spPr/>
        <p:txBody>
          <a:bodyPr/>
          <a:lstStyle/>
          <a:p>
            <a:fld id="{53FB31FA-E905-4016-9D4B-970DF0C7EE08}" type="slidenum">
              <a:rPr lang="cs-CZ" smtClean="false"/>
              <a:t>35</a:t>
            </a:fld>
            <a:endParaRPr lang="cs-CZ"/>
          </a:p>
        </p:txBody>
      </p:sp>
    </p:spTree>
    <p:extLst>
      <p:ext uri="{BB962C8B-B14F-4D97-AF65-F5344CB8AC3E}">
        <p14:creationId xmlns:p14="http://schemas.microsoft.com/office/powerpoint/2010/main" val="28493873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c="http://schemas.openxmlformats.org/markup-compatibility/2006" xmlns:c="http://schemas.openxmlformats.org/drawingml/2006/chart" xmlns:cdr="http://schemas.openxmlformats.org/drawingml/2006/chartDrawing" xmlns:dgm="http://schemas.openxmlformats.org/drawingml/2006/diagram" xmlns:pic="http://schemas.openxmlformats.org/drawingml/2006/picture" xmlns:wp="http://schemas.openxmlformats.org/drawingml/2006/wordprocessingDrawing" xmlns:wp14="http://schemas.microsoft.com/office/word/2010/wordprocessingDrawing" xmlns:xdr="http://schemas.openxmlformats.org/drawingml/2006/spreadsheetDrawing" xmlns:comp="http://schemas.openxmlformats.org/drawingml/2006/compatibility" xmlns:lc="http://schemas.openxmlformats.org/drawingml/2006/lockedCanvas">
  <p:cSld>
    <p:spTree>
      <p:nvGrpSpPr>
        <p:cNvPr id="1" name=""/>
        <p:cNvGrpSpPr/>
        <p:nvPr/>
      </p:nvGrpSpPr>
      <p:grpSpPr>
        <a:xfrm>
          <a:off x="0" y="0"/>
          <a:ext cx="0" cy="0"/>
          <a:chOff x="0" y="0"/>
          <a:chExt cx="0" cy="0"/>
        </a:xfrm>
      </p:grpSpPr>
      <p:sp>
        <p:nvSpPr>
          <p:cNvPr id="2" name="Zástupný symbol pro obrázek snímku 1"/>
          <p:cNvSpPr>
            <a:spLocks noGrp="true" noRot="true" noChangeAspect="true"/>
          </p:cNvSpPr>
          <p:nvPr>
            <p:ph type="sldImg"/>
          </p:nvPr>
        </p:nvSpPr>
        <p:spPr/>
      </p:sp>
      <p:sp>
        <p:nvSpPr>
          <p:cNvPr id="3" name="Zástupný symbol pro poznámky 2"/>
          <p:cNvSpPr>
            <a:spLocks noGrp="true"/>
          </p:cNvSpPr>
          <p:nvPr>
            <p:ph type="body" idx="1"/>
          </p:nvPr>
        </p:nvSpPr>
        <p:spPr/>
        <p:txBody>
          <a:bodyPr/>
          <a:lstStyle/>
          <a:p>
            <a:pPr marL="0" marR="0" lvl="0" indent="0" algn="just" defTabSz="914400" rtl="false" eaLnBrk="true" fontAlgn="auto" latinLnBrk="false" hangingPunct="true">
              <a:lnSpc>
                <a:spcPts val="2880"/>
              </a:lnSpc>
              <a:spcBef>
                <a:spcPts val="600"/>
              </a:spcBef>
              <a:spcAft>
                <a:spcPts val="600"/>
              </a:spcAft>
              <a:buClr>
                <a:srgbClr val="5FBBF5"/>
              </a:buClr>
              <a:buSzPct val="100000"/>
              <a:buFont typeface="Wingdings" panose="05000000000000000000" pitchFamily="2" charset="2"/>
              <a:buNone/>
              <a:tabLst/>
              <a:defRPr/>
            </a:pPr>
            <a:endParaRPr lang="cs-CZ" dirty="false"/>
          </a:p>
        </p:txBody>
      </p:sp>
      <p:sp>
        <p:nvSpPr>
          <p:cNvPr id="4" name="Zástupný symbol pro číslo snímku 3"/>
          <p:cNvSpPr>
            <a:spLocks noGrp="true"/>
          </p:cNvSpPr>
          <p:nvPr>
            <p:ph type="sldNum" sz="quarter" idx="5"/>
          </p:nvPr>
        </p:nvSpPr>
        <p:spPr/>
        <p:txBody>
          <a:bodyPr/>
          <a:lstStyle/>
          <a:p>
            <a:fld id="{53FB31FA-E905-4016-9D4B-970DF0C7EE08}" type="slidenum">
              <a:rPr lang="cs-CZ" smtClean="false"/>
              <a:t>36</a:t>
            </a:fld>
            <a:endParaRPr lang="cs-CZ"/>
          </a:p>
        </p:txBody>
      </p:sp>
    </p:spTree>
    <p:extLst>
      <p:ext uri="{BB962C8B-B14F-4D97-AF65-F5344CB8AC3E}">
        <p14:creationId xmlns:p14="http://schemas.microsoft.com/office/powerpoint/2010/main" val="94674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c="http://schemas.openxmlformats.org/markup-compatibility/2006" xmlns:c="http://schemas.openxmlformats.org/drawingml/2006/chart" xmlns:cdr="http://schemas.openxmlformats.org/drawingml/2006/chartDrawing" xmlns:dgm="http://schemas.openxmlformats.org/drawingml/2006/diagram" xmlns:pic="http://schemas.openxmlformats.org/drawingml/2006/picture" xmlns:wp="http://schemas.openxmlformats.org/drawingml/2006/wordprocessingDrawing" xmlns:wp14="http://schemas.microsoft.com/office/word/2010/wordprocessingDrawing" xmlns:xdr="http://schemas.openxmlformats.org/drawingml/2006/spreadsheetDrawing" xmlns:comp="http://schemas.openxmlformats.org/drawingml/2006/compatibility" xmlns:lc="http://schemas.openxmlformats.org/drawingml/2006/lockedCanvas">
  <p:cSld>
    <p:spTree>
      <p:nvGrpSpPr>
        <p:cNvPr id="1" name=""/>
        <p:cNvGrpSpPr/>
        <p:nvPr/>
      </p:nvGrpSpPr>
      <p:grpSpPr>
        <a:xfrm>
          <a:off x="0" y="0"/>
          <a:ext cx="0" cy="0"/>
          <a:chOff x="0" y="0"/>
          <a:chExt cx="0" cy="0"/>
        </a:xfrm>
      </p:grpSpPr>
      <p:sp>
        <p:nvSpPr>
          <p:cNvPr id="2" name="Zástupný symbol pro obrázek snímku 1"/>
          <p:cNvSpPr>
            <a:spLocks noGrp="true" noRot="true" noChangeAspect="true"/>
          </p:cNvSpPr>
          <p:nvPr>
            <p:ph type="sldImg"/>
          </p:nvPr>
        </p:nvSpPr>
        <p:spPr/>
      </p:sp>
      <p:sp>
        <p:nvSpPr>
          <p:cNvPr id="3" name="Zástupný symbol pro poznámky 2"/>
          <p:cNvSpPr>
            <a:spLocks noGrp="true"/>
          </p:cNvSpPr>
          <p:nvPr>
            <p:ph type="body" idx="1"/>
          </p:nvPr>
        </p:nvSpPr>
        <p:spPr/>
        <p:txBody>
          <a:bodyPr/>
          <a:lstStyle/>
          <a:p>
            <a:endParaRPr lang="cs-CZ" dirty="false"/>
          </a:p>
        </p:txBody>
      </p:sp>
      <p:sp>
        <p:nvSpPr>
          <p:cNvPr id="4" name="Zástupný symbol pro číslo snímku 3"/>
          <p:cNvSpPr>
            <a:spLocks noGrp="true"/>
          </p:cNvSpPr>
          <p:nvPr>
            <p:ph type="sldNum" sz="quarter" idx="10"/>
          </p:nvPr>
        </p:nvSpPr>
        <p:spPr/>
        <p:txBody>
          <a:bodyPr/>
          <a:lstStyle/>
          <a:p>
            <a:fld id="{53FB31FA-E905-4016-9D4B-970DF0C7EE08}" type="slidenum">
              <a:rPr lang="cs-CZ" smtClean="false"/>
              <a:pPr/>
              <a:t>4</a:t>
            </a:fld>
            <a:endParaRPr lang="cs-CZ"/>
          </a:p>
        </p:txBody>
      </p:sp>
    </p:spTree>
    <p:extLst>
      <p:ext uri="{BB962C8B-B14F-4D97-AF65-F5344CB8AC3E}">
        <p14:creationId xmlns:p14="http://schemas.microsoft.com/office/powerpoint/2010/main" val="34653124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c="http://schemas.openxmlformats.org/markup-compatibility/2006" xmlns:c="http://schemas.openxmlformats.org/drawingml/2006/chart" xmlns:cdr="http://schemas.openxmlformats.org/drawingml/2006/chartDrawing" xmlns:dgm="http://schemas.openxmlformats.org/drawingml/2006/diagram" xmlns:pic="http://schemas.openxmlformats.org/drawingml/2006/picture" xmlns:wp="http://schemas.openxmlformats.org/drawingml/2006/wordprocessingDrawing" xmlns:wp14="http://schemas.microsoft.com/office/word/2010/wordprocessingDrawing" xmlns:xdr="http://schemas.openxmlformats.org/drawingml/2006/spreadsheetDrawing" xmlns:comp="http://schemas.openxmlformats.org/drawingml/2006/compatibility" xmlns:lc="http://schemas.openxmlformats.org/drawingml/2006/lockedCanvas">
  <p:cSld>
    <p:spTree>
      <p:nvGrpSpPr>
        <p:cNvPr id="1" name=""/>
        <p:cNvGrpSpPr/>
        <p:nvPr/>
      </p:nvGrpSpPr>
      <p:grpSpPr>
        <a:xfrm>
          <a:off x="0" y="0"/>
          <a:ext cx="0" cy="0"/>
          <a:chOff x="0" y="0"/>
          <a:chExt cx="0" cy="0"/>
        </a:xfrm>
      </p:grpSpPr>
      <p:sp>
        <p:nvSpPr>
          <p:cNvPr id="2" name="Zástupný symbol pro obrázek snímku 1"/>
          <p:cNvSpPr>
            <a:spLocks noGrp="true" noRot="true" noChangeAspect="true"/>
          </p:cNvSpPr>
          <p:nvPr>
            <p:ph type="sldImg"/>
          </p:nvPr>
        </p:nvSpPr>
        <p:spPr/>
      </p:sp>
      <p:sp>
        <p:nvSpPr>
          <p:cNvPr id="3" name="Zástupný symbol pro poznámky 2"/>
          <p:cNvSpPr>
            <a:spLocks noGrp="true"/>
          </p:cNvSpPr>
          <p:nvPr>
            <p:ph type="body" idx="1"/>
          </p:nvPr>
        </p:nvSpPr>
        <p:spPr/>
        <p:txBody>
          <a:bodyPr/>
          <a:lstStyle/>
          <a:p>
            <a:endParaRPr lang="cs-CZ"/>
          </a:p>
        </p:txBody>
      </p:sp>
      <p:sp>
        <p:nvSpPr>
          <p:cNvPr id="4" name="Zástupný symbol pro číslo snímku 3"/>
          <p:cNvSpPr>
            <a:spLocks noGrp="true"/>
          </p:cNvSpPr>
          <p:nvPr>
            <p:ph type="sldNum" sz="quarter" idx="10"/>
          </p:nvPr>
        </p:nvSpPr>
        <p:spPr/>
        <p:txBody>
          <a:bodyPr/>
          <a:lstStyle/>
          <a:p>
            <a:pPr marL="0" marR="0" lvl="0" indent="0" algn="r" defTabSz="914400" rtl="false" eaLnBrk="true" fontAlgn="auto" latinLnBrk="false" hangingPunct="true">
              <a:lnSpc>
                <a:spcPct val="100000"/>
              </a:lnSpc>
              <a:spcBef>
                <a:spcPts val="0"/>
              </a:spcBef>
              <a:spcAft>
                <a:spcPts val="0"/>
              </a:spcAft>
              <a:buClrTx/>
              <a:buSzTx/>
              <a:buFontTx/>
              <a:buNone/>
              <a:tabLst/>
              <a:defRPr/>
            </a:pPr>
            <a:fld id="{53FB31FA-E905-4016-9D4B-970DF0C7EE08}" type="slidenum">
              <a:rPr kumimoji="false" lang="cs-CZ" sz="1200" b="false" i="false" u="none" strike="noStrike" kern="1200" cap="none" spc="0" normalizeH="false" baseline="0" noProof="false" smtClean="false">
                <a:ln>
                  <a:noFill/>
                </a:ln>
                <a:solidFill>
                  <a:prstClr val="black"/>
                </a:solidFill>
                <a:effectLst/>
                <a:uLnTx/>
                <a:uFillTx/>
                <a:latin typeface="Calibri"/>
                <a:ea typeface="+mn-ea"/>
                <a:cs typeface="+mn-cs"/>
              </a:rPr>
              <a:pPr marL="0" marR="0" lvl="0" indent="0" algn="r" defTabSz="914400" rtl="false" eaLnBrk="true" fontAlgn="auto" latinLnBrk="false" hangingPunct="true">
                <a:lnSpc>
                  <a:spcPct val="100000"/>
                </a:lnSpc>
                <a:spcBef>
                  <a:spcPts val="0"/>
                </a:spcBef>
                <a:spcAft>
                  <a:spcPts val="0"/>
                </a:spcAft>
                <a:buClrTx/>
                <a:buSzTx/>
                <a:buFontTx/>
                <a:buNone/>
                <a:tabLst/>
                <a:defRPr/>
              </a:pPr>
              <a:t>37</a:t>
            </a:fld>
            <a:endParaRPr kumimoji="false" lang="cs-CZ" sz="1200" b="false" i="false" u="none" strike="noStrike" kern="1200" cap="none" spc="0" normalizeH="false" baseline="0" noProof="false">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91261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c="http://schemas.openxmlformats.org/markup-compatibility/2006" xmlns:c="http://schemas.openxmlformats.org/drawingml/2006/chart" xmlns:cdr="http://schemas.openxmlformats.org/drawingml/2006/chartDrawing" xmlns:dgm="http://schemas.openxmlformats.org/drawingml/2006/diagram" xmlns:pic="http://schemas.openxmlformats.org/drawingml/2006/picture" xmlns:wp="http://schemas.openxmlformats.org/drawingml/2006/wordprocessingDrawing" xmlns:wp14="http://schemas.microsoft.com/office/word/2010/wordprocessingDrawing" xmlns:xdr="http://schemas.openxmlformats.org/drawingml/2006/spreadsheetDrawing" xmlns:comp="http://schemas.openxmlformats.org/drawingml/2006/compatibility" xmlns:lc="http://schemas.openxmlformats.org/drawingml/2006/lockedCanvas">
  <p:cSld>
    <p:spTree>
      <p:nvGrpSpPr>
        <p:cNvPr id="1" name=""/>
        <p:cNvGrpSpPr/>
        <p:nvPr/>
      </p:nvGrpSpPr>
      <p:grpSpPr>
        <a:xfrm>
          <a:off x="0" y="0"/>
          <a:ext cx="0" cy="0"/>
          <a:chOff x="0" y="0"/>
          <a:chExt cx="0" cy="0"/>
        </a:xfrm>
      </p:grpSpPr>
      <p:sp>
        <p:nvSpPr>
          <p:cNvPr id="2" name="Zástupný symbol pro obrázek snímku 1"/>
          <p:cNvSpPr>
            <a:spLocks noGrp="true" noRot="true" noChangeAspect="true"/>
          </p:cNvSpPr>
          <p:nvPr>
            <p:ph type="sldImg"/>
          </p:nvPr>
        </p:nvSpPr>
        <p:spPr/>
      </p:sp>
      <p:sp>
        <p:nvSpPr>
          <p:cNvPr id="3" name="Zástupný symbol pro poznámky 2"/>
          <p:cNvSpPr>
            <a:spLocks noGrp="true"/>
          </p:cNvSpPr>
          <p:nvPr>
            <p:ph type="body" idx="1"/>
          </p:nvPr>
        </p:nvSpPr>
        <p:spPr/>
        <p:txBody>
          <a:bodyPr/>
          <a:lstStyle/>
          <a:p>
            <a:endParaRPr lang="cs-CZ" dirty="false"/>
          </a:p>
        </p:txBody>
      </p:sp>
      <p:sp>
        <p:nvSpPr>
          <p:cNvPr id="4" name="Zástupný symbol pro číslo snímku 3"/>
          <p:cNvSpPr>
            <a:spLocks noGrp="true"/>
          </p:cNvSpPr>
          <p:nvPr>
            <p:ph type="sldNum" sz="quarter" idx="5"/>
          </p:nvPr>
        </p:nvSpPr>
        <p:spPr/>
        <p:txBody>
          <a:bodyPr/>
          <a:lstStyle/>
          <a:p>
            <a:fld id="{53FB31FA-E905-4016-9D4B-970DF0C7EE08}" type="slidenum">
              <a:rPr lang="cs-CZ" smtClean="false"/>
              <a:t>38</a:t>
            </a:fld>
            <a:endParaRPr lang="cs-CZ"/>
          </a:p>
        </p:txBody>
      </p:sp>
    </p:spTree>
    <p:extLst>
      <p:ext uri="{BB962C8B-B14F-4D97-AF65-F5344CB8AC3E}">
        <p14:creationId xmlns:p14="http://schemas.microsoft.com/office/powerpoint/2010/main" val="23549891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c="http://schemas.openxmlformats.org/markup-compatibility/2006" xmlns:c="http://schemas.openxmlformats.org/drawingml/2006/chart" xmlns:cdr="http://schemas.openxmlformats.org/drawingml/2006/chartDrawing" xmlns:dgm="http://schemas.openxmlformats.org/drawingml/2006/diagram" xmlns:pic="http://schemas.openxmlformats.org/drawingml/2006/picture" xmlns:wp="http://schemas.openxmlformats.org/drawingml/2006/wordprocessingDrawing" xmlns:wp14="http://schemas.microsoft.com/office/word/2010/wordprocessingDrawing" xmlns:xdr="http://schemas.openxmlformats.org/drawingml/2006/spreadsheetDrawing" xmlns:comp="http://schemas.openxmlformats.org/drawingml/2006/compatibility" xmlns:lc="http://schemas.openxmlformats.org/drawingml/2006/lockedCanvas">
  <p:cSld>
    <p:spTree>
      <p:nvGrpSpPr>
        <p:cNvPr id="1" name=""/>
        <p:cNvGrpSpPr/>
        <p:nvPr/>
      </p:nvGrpSpPr>
      <p:grpSpPr>
        <a:xfrm>
          <a:off x="0" y="0"/>
          <a:ext cx="0" cy="0"/>
          <a:chOff x="0" y="0"/>
          <a:chExt cx="0" cy="0"/>
        </a:xfrm>
      </p:grpSpPr>
      <p:sp>
        <p:nvSpPr>
          <p:cNvPr id="2" name="Zástupný symbol pro obrázek snímku 1"/>
          <p:cNvSpPr>
            <a:spLocks noGrp="true" noRot="true" noChangeAspect="true"/>
          </p:cNvSpPr>
          <p:nvPr>
            <p:ph type="sldImg"/>
          </p:nvPr>
        </p:nvSpPr>
        <p:spPr/>
      </p:sp>
      <p:sp>
        <p:nvSpPr>
          <p:cNvPr id="3" name="Zástupný symbol pro poznámky 2"/>
          <p:cNvSpPr>
            <a:spLocks noGrp="true"/>
          </p:cNvSpPr>
          <p:nvPr>
            <p:ph type="body" idx="1"/>
          </p:nvPr>
        </p:nvSpPr>
        <p:spPr/>
        <p:txBody>
          <a:bodyPr/>
          <a:lstStyle/>
          <a:p>
            <a:endParaRPr lang="cs-CZ" dirty="false"/>
          </a:p>
        </p:txBody>
      </p:sp>
      <p:sp>
        <p:nvSpPr>
          <p:cNvPr id="4" name="Zástupný symbol pro číslo snímku 3"/>
          <p:cNvSpPr>
            <a:spLocks noGrp="true"/>
          </p:cNvSpPr>
          <p:nvPr>
            <p:ph type="sldNum" sz="quarter" idx="5"/>
          </p:nvPr>
        </p:nvSpPr>
        <p:spPr/>
        <p:txBody>
          <a:bodyPr/>
          <a:lstStyle/>
          <a:p>
            <a:fld id="{53FB31FA-E905-4016-9D4B-970DF0C7EE08}" type="slidenum">
              <a:rPr lang="cs-CZ" smtClean="false"/>
              <a:t>39</a:t>
            </a:fld>
            <a:endParaRPr lang="cs-CZ"/>
          </a:p>
        </p:txBody>
      </p:sp>
    </p:spTree>
    <p:extLst>
      <p:ext uri="{BB962C8B-B14F-4D97-AF65-F5344CB8AC3E}">
        <p14:creationId xmlns:p14="http://schemas.microsoft.com/office/powerpoint/2010/main" val="2514196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c="http://schemas.openxmlformats.org/markup-compatibility/2006" xmlns:c="http://schemas.openxmlformats.org/drawingml/2006/chart" xmlns:cdr="http://schemas.openxmlformats.org/drawingml/2006/chartDrawing" xmlns:dgm="http://schemas.openxmlformats.org/drawingml/2006/diagram" xmlns:pic="http://schemas.openxmlformats.org/drawingml/2006/picture" xmlns:wp="http://schemas.openxmlformats.org/drawingml/2006/wordprocessingDrawing" xmlns:wp14="http://schemas.microsoft.com/office/word/2010/wordprocessingDrawing" xmlns:xdr="http://schemas.openxmlformats.org/drawingml/2006/spreadsheetDrawing" xmlns:comp="http://schemas.openxmlformats.org/drawingml/2006/compatibility" xmlns:lc="http://schemas.openxmlformats.org/drawingml/2006/lockedCanvas">
  <p:cSld>
    <p:spTree>
      <p:nvGrpSpPr>
        <p:cNvPr id="1" name=""/>
        <p:cNvGrpSpPr/>
        <p:nvPr/>
      </p:nvGrpSpPr>
      <p:grpSpPr>
        <a:xfrm>
          <a:off x="0" y="0"/>
          <a:ext cx="0" cy="0"/>
          <a:chOff x="0" y="0"/>
          <a:chExt cx="0" cy="0"/>
        </a:xfrm>
      </p:grpSpPr>
      <p:sp>
        <p:nvSpPr>
          <p:cNvPr id="2" name="Zástupný symbol pro obrázek snímku 1"/>
          <p:cNvSpPr>
            <a:spLocks noGrp="true" noRot="true" noChangeAspect="true"/>
          </p:cNvSpPr>
          <p:nvPr>
            <p:ph type="sldImg"/>
          </p:nvPr>
        </p:nvSpPr>
        <p:spPr/>
      </p:sp>
      <p:sp>
        <p:nvSpPr>
          <p:cNvPr id="3" name="Zástupný symbol pro poznámky 2"/>
          <p:cNvSpPr>
            <a:spLocks noGrp="true"/>
          </p:cNvSpPr>
          <p:nvPr>
            <p:ph type="body" idx="1"/>
          </p:nvPr>
        </p:nvSpPr>
        <p:spPr/>
        <p:txBody>
          <a:bodyPr/>
          <a:lstStyle/>
          <a:p>
            <a:pPr marL="0" marR="0" lvl="0" indent="0" algn="just" defTabSz="914400" rtl="false" eaLnBrk="true" fontAlgn="auto" latinLnBrk="false" hangingPunct="true">
              <a:lnSpc>
                <a:spcPts val="2880"/>
              </a:lnSpc>
              <a:spcBef>
                <a:spcPts val="600"/>
              </a:spcBef>
              <a:spcAft>
                <a:spcPts val="600"/>
              </a:spcAft>
              <a:buClr>
                <a:srgbClr val="5FBBF5"/>
              </a:buClr>
              <a:buSzPct val="100000"/>
              <a:buFont typeface="Wingdings" panose="05000000000000000000" pitchFamily="2" charset="2"/>
              <a:buNone/>
              <a:tabLst/>
              <a:defRPr/>
            </a:pPr>
            <a:endParaRPr kumimoji="false" lang="cs-CZ" sz="1800" b="false" i="false" u="none" strike="noStrike" kern="1200" cap="none" spc="0" normalizeH="false" baseline="0" noProof="false" dirty="false">
              <a:ln>
                <a:noFill/>
              </a:ln>
              <a:solidFill>
                <a:srgbClr val="084A8B"/>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 name="Zástupný symbol pro číslo snímku 3"/>
          <p:cNvSpPr>
            <a:spLocks noGrp="true"/>
          </p:cNvSpPr>
          <p:nvPr>
            <p:ph type="sldNum" sz="quarter" idx="5"/>
          </p:nvPr>
        </p:nvSpPr>
        <p:spPr/>
        <p:txBody>
          <a:bodyPr/>
          <a:lstStyle/>
          <a:p>
            <a:fld id="{53FB31FA-E905-4016-9D4B-970DF0C7EE08}" type="slidenum">
              <a:rPr lang="cs-CZ" smtClean="false"/>
              <a:t>40</a:t>
            </a:fld>
            <a:endParaRPr lang="cs-CZ"/>
          </a:p>
        </p:txBody>
      </p:sp>
    </p:spTree>
    <p:extLst>
      <p:ext uri="{BB962C8B-B14F-4D97-AF65-F5344CB8AC3E}">
        <p14:creationId xmlns:p14="http://schemas.microsoft.com/office/powerpoint/2010/main" val="35221150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c="http://schemas.openxmlformats.org/markup-compatibility/2006" xmlns:c="http://schemas.openxmlformats.org/drawingml/2006/chart" xmlns:cdr="http://schemas.openxmlformats.org/drawingml/2006/chartDrawing" xmlns:dgm="http://schemas.openxmlformats.org/drawingml/2006/diagram" xmlns:pic="http://schemas.openxmlformats.org/drawingml/2006/picture" xmlns:wp="http://schemas.openxmlformats.org/drawingml/2006/wordprocessingDrawing" xmlns:wp14="http://schemas.microsoft.com/office/word/2010/wordprocessingDrawing" xmlns:xdr="http://schemas.openxmlformats.org/drawingml/2006/spreadsheetDrawing" xmlns:comp="http://schemas.openxmlformats.org/drawingml/2006/compatibility" xmlns:lc="http://schemas.openxmlformats.org/drawingml/2006/lockedCanvas">
  <p:cSld>
    <p:spTree>
      <p:nvGrpSpPr>
        <p:cNvPr id="1" name=""/>
        <p:cNvGrpSpPr/>
        <p:nvPr/>
      </p:nvGrpSpPr>
      <p:grpSpPr>
        <a:xfrm>
          <a:off x="0" y="0"/>
          <a:ext cx="0" cy="0"/>
          <a:chOff x="0" y="0"/>
          <a:chExt cx="0" cy="0"/>
        </a:xfrm>
      </p:grpSpPr>
      <p:sp>
        <p:nvSpPr>
          <p:cNvPr id="2" name="Zástupný symbol pro obrázek snímku 1"/>
          <p:cNvSpPr>
            <a:spLocks noGrp="true" noRot="true" noChangeAspect="true"/>
          </p:cNvSpPr>
          <p:nvPr>
            <p:ph type="sldImg"/>
          </p:nvPr>
        </p:nvSpPr>
        <p:spPr/>
      </p:sp>
      <p:sp>
        <p:nvSpPr>
          <p:cNvPr id="3" name="Zástupný symbol pro poznámky 2"/>
          <p:cNvSpPr>
            <a:spLocks noGrp="true"/>
          </p:cNvSpPr>
          <p:nvPr>
            <p:ph type="body" idx="1"/>
          </p:nvPr>
        </p:nvSpPr>
        <p:spPr/>
        <p:txBody>
          <a:bodyPr/>
          <a:lstStyle/>
          <a:p>
            <a:pPr marL="0" marR="0" lvl="0" indent="0" algn="just" defTabSz="914400" rtl="false" eaLnBrk="true" fontAlgn="auto" latinLnBrk="false" hangingPunct="true">
              <a:lnSpc>
                <a:spcPts val="2880"/>
              </a:lnSpc>
              <a:spcBef>
                <a:spcPts val="600"/>
              </a:spcBef>
              <a:spcAft>
                <a:spcPts val="600"/>
              </a:spcAft>
              <a:buClr>
                <a:srgbClr val="5FBBF5"/>
              </a:buClr>
              <a:buSzPct val="100000"/>
              <a:buFont typeface="Wingdings" panose="05000000000000000000" pitchFamily="2" charset="2"/>
              <a:buNone/>
              <a:tabLst/>
              <a:defRPr/>
            </a:pPr>
            <a:endParaRPr kumimoji="false" lang="cs-CZ" sz="1800" b="false" i="false" u="none" strike="noStrike" kern="1200" cap="none" spc="0" normalizeH="false" baseline="0" noProof="false" dirty="false">
              <a:ln>
                <a:noFill/>
              </a:ln>
              <a:solidFill>
                <a:srgbClr val="084A8B"/>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 name="Zástupný symbol pro číslo snímku 3"/>
          <p:cNvSpPr>
            <a:spLocks noGrp="true"/>
          </p:cNvSpPr>
          <p:nvPr>
            <p:ph type="sldNum" sz="quarter" idx="5"/>
          </p:nvPr>
        </p:nvSpPr>
        <p:spPr/>
        <p:txBody>
          <a:bodyPr/>
          <a:lstStyle/>
          <a:p>
            <a:fld id="{53FB31FA-E905-4016-9D4B-970DF0C7EE08}" type="slidenum">
              <a:rPr lang="cs-CZ" smtClean="false"/>
              <a:t>41</a:t>
            </a:fld>
            <a:endParaRPr lang="cs-CZ"/>
          </a:p>
        </p:txBody>
      </p:sp>
    </p:spTree>
    <p:extLst>
      <p:ext uri="{BB962C8B-B14F-4D97-AF65-F5344CB8AC3E}">
        <p14:creationId xmlns:p14="http://schemas.microsoft.com/office/powerpoint/2010/main" val="42371519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c="http://schemas.openxmlformats.org/markup-compatibility/2006" xmlns:c="http://schemas.openxmlformats.org/drawingml/2006/chart" xmlns:cdr="http://schemas.openxmlformats.org/drawingml/2006/chartDrawing" xmlns:dgm="http://schemas.openxmlformats.org/drawingml/2006/diagram" xmlns:pic="http://schemas.openxmlformats.org/drawingml/2006/picture" xmlns:wp="http://schemas.openxmlformats.org/drawingml/2006/wordprocessingDrawing" xmlns:wp14="http://schemas.microsoft.com/office/word/2010/wordprocessingDrawing" xmlns:xdr="http://schemas.openxmlformats.org/drawingml/2006/spreadsheetDrawing" xmlns:comp="http://schemas.openxmlformats.org/drawingml/2006/compatibility" xmlns:lc="http://schemas.openxmlformats.org/drawingml/2006/lockedCanvas">
  <p:cSld>
    <p:spTree>
      <p:nvGrpSpPr>
        <p:cNvPr id="1" name=""/>
        <p:cNvGrpSpPr/>
        <p:nvPr/>
      </p:nvGrpSpPr>
      <p:grpSpPr>
        <a:xfrm>
          <a:off x="0" y="0"/>
          <a:ext cx="0" cy="0"/>
          <a:chOff x="0" y="0"/>
          <a:chExt cx="0" cy="0"/>
        </a:xfrm>
      </p:grpSpPr>
      <p:sp>
        <p:nvSpPr>
          <p:cNvPr id="2" name="Zástupný symbol pro obrázek snímku 1"/>
          <p:cNvSpPr>
            <a:spLocks noGrp="true" noRot="true" noChangeAspect="true"/>
          </p:cNvSpPr>
          <p:nvPr>
            <p:ph type="sldImg"/>
          </p:nvPr>
        </p:nvSpPr>
        <p:spPr/>
      </p:sp>
      <p:sp>
        <p:nvSpPr>
          <p:cNvPr id="3" name="Zástupný symbol pro poznámky 2"/>
          <p:cNvSpPr>
            <a:spLocks noGrp="true"/>
          </p:cNvSpPr>
          <p:nvPr>
            <p:ph type="body" idx="1"/>
          </p:nvPr>
        </p:nvSpPr>
        <p:spPr/>
        <p:txBody>
          <a:bodyPr/>
          <a:lstStyle/>
          <a:p>
            <a:pPr marL="0" marR="0" lvl="0" indent="0" algn="just" defTabSz="914400" rtl="false" eaLnBrk="true" fontAlgn="auto" latinLnBrk="false" hangingPunct="true">
              <a:lnSpc>
                <a:spcPts val="2880"/>
              </a:lnSpc>
              <a:spcBef>
                <a:spcPts val="600"/>
              </a:spcBef>
              <a:spcAft>
                <a:spcPts val="600"/>
              </a:spcAft>
              <a:buClr>
                <a:srgbClr val="5FBBF5"/>
              </a:buClr>
              <a:buSzPct val="100000"/>
              <a:buFont typeface="Wingdings" panose="05000000000000000000" pitchFamily="2" charset="2"/>
              <a:buNone/>
              <a:tabLst/>
              <a:defRPr/>
            </a:pPr>
            <a:endParaRPr lang="cs-CZ" dirty="false"/>
          </a:p>
        </p:txBody>
      </p:sp>
      <p:sp>
        <p:nvSpPr>
          <p:cNvPr id="4" name="Zástupný symbol pro číslo snímku 3"/>
          <p:cNvSpPr>
            <a:spLocks noGrp="true"/>
          </p:cNvSpPr>
          <p:nvPr>
            <p:ph type="sldNum" sz="quarter" idx="5"/>
          </p:nvPr>
        </p:nvSpPr>
        <p:spPr/>
        <p:txBody>
          <a:bodyPr/>
          <a:lstStyle/>
          <a:p>
            <a:fld id="{53FB31FA-E905-4016-9D4B-970DF0C7EE08}" type="slidenum">
              <a:rPr lang="cs-CZ" smtClean="false"/>
              <a:t>42</a:t>
            </a:fld>
            <a:endParaRPr lang="cs-CZ"/>
          </a:p>
        </p:txBody>
      </p:sp>
    </p:spTree>
    <p:extLst>
      <p:ext uri="{BB962C8B-B14F-4D97-AF65-F5344CB8AC3E}">
        <p14:creationId xmlns:p14="http://schemas.microsoft.com/office/powerpoint/2010/main" val="35221150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c="http://schemas.openxmlformats.org/markup-compatibility/2006" xmlns:c="http://schemas.openxmlformats.org/drawingml/2006/chart" xmlns:cdr="http://schemas.openxmlformats.org/drawingml/2006/chartDrawing" xmlns:dgm="http://schemas.openxmlformats.org/drawingml/2006/diagram" xmlns:pic="http://schemas.openxmlformats.org/drawingml/2006/picture" xmlns:wp="http://schemas.openxmlformats.org/drawingml/2006/wordprocessingDrawing" xmlns:wp14="http://schemas.microsoft.com/office/word/2010/wordprocessingDrawing" xmlns:xdr="http://schemas.openxmlformats.org/drawingml/2006/spreadsheetDrawing" xmlns:comp="http://schemas.openxmlformats.org/drawingml/2006/compatibility" xmlns:lc="http://schemas.openxmlformats.org/drawingml/2006/lockedCanvas">
  <p:cSld>
    <p:spTree>
      <p:nvGrpSpPr>
        <p:cNvPr id="1" name=""/>
        <p:cNvGrpSpPr/>
        <p:nvPr/>
      </p:nvGrpSpPr>
      <p:grpSpPr>
        <a:xfrm>
          <a:off x="0" y="0"/>
          <a:ext cx="0" cy="0"/>
          <a:chOff x="0" y="0"/>
          <a:chExt cx="0" cy="0"/>
        </a:xfrm>
      </p:grpSpPr>
      <p:sp>
        <p:nvSpPr>
          <p:cNvPr id="2" name="Zástupný symbol pro obrázek snímku 1"/>
          <p:cNvSpPr>
            <a:spLocks noGrp="true" noRot="true" noChangeAspect="true"/>
          </p:cNvSpPr>
          <p:nvPr>
            <p:ph type="sldImg"/>
          </p:nvPr>
        </p:nvSpPr>
        <p:spPr/>
      </p:sp>
      <p:sp>
        <p:nvSpPr>
          <p:cNvPr id="3" name="Zástupný symbol pro poznámky 2"/>
          <p:cNvSpPr>
            <a:spLocks noGrp="true"/>
          </p:cNvSpPr>
          <p:nvPr>
            <p:ph type="body" idx="1"/>
          </p:nvPr>
        </p:nvSpPr>
        <p:spPr/>
        <p:txBody>
          <a:bodyPr/>
          <a:lstStyle/>
          <a:p>
            <a:endParaRPr lang="cs-CZ" dirty="false"/>
          </a:p>
        </p:txBody>
      </p:sp>
      <p:sp>
        <p:nvSpPr>
          <p:cNvPr id="4" name="Zástupný symbol pro číslo snímku 3"/>
          <p:cNvSpPr>
            <a:spLocks noGrp="true"/>
          </p:cNvSpPr>
          <p:nvPr>
            <p:ph type="sldNum" sz="quarter" idx="5"/>
          </p:nvPr>
        </p:nvSpPr>
        <p:spPr/>
        <p:txBody>
          <a:bodyPr/>
          <a:lstStyle/>
          <a:p>
            <a:fld id="{53FB31FA-E905-4016-9D4B-970DF0C7EE08}" type="slidenum">
              <a:rPr lang="cs-CZ" smtClean="false"/>
              <a:t>43</a:t>
            </a:fld>
            <a:endParaRPr lang="cs-CZ"/>
          </a:p>
        </p:txBody>
      </p:sp>
    </p:spTree>
    <p:extLst>
      <p:ext uri="{BB962C8B-B14F-4D97-AF65-F5344CB8AC3E}">
        <p14:creationId xmlns:p14="http://schemas.microsoft.com/office/powerpoint/2010/main" val="30100483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c="http://schemas.openxmlformats.org/markup-compatibility/2006" xmlns:c="http://schemas.openxmlformats.org/drawingml/2006/chart" xmlns:cdr="http://schemas.openxmlformats.org/drawingml/2006/chartDrawing" xmlns:dgm="http://schemas.openxmlformats.org/drawingml/2006/diagram" xmlns:pic="http://schemas.openxmlformats.org/drawingml/2006/picture" xmlns:wp="http://schemas.openxmlformats.org/drawingml/2006/wordprocessingDrawing" xmlns:wp14="http://schemas.microsoft.com/office/word/2010/wordprocessingDrawing" xmlns:xdr="http://schemas.openxmlformats.org/drawingml/2006/spreadsheetDrawing" xmlns:comp="http://schemas.openxmlformats.org/drawingml/2006/compatibility" xmlns:lc="http://schemas.openxmlformats.org/drawingml/2006/lockedCanvas">
  <p:cSld>
    <p:spTree>
      <p:nvGrpSpPr>
        <p:cNvPr id="1" name=""/>
        <p:cNvGrpSpPr/>
        <p:nvPr/>
      </p:nvGrpSpPr>
      <p:grpSpPr>
        <a:xfrm>
          <a:off x="0" y="0"/>
          <a:ext cx="0" cy="0"/>
          <a:chOff x="0" y="0"/>
          <a:chExt cx="0" cy="0"/>
        </a:xfrm>
      </p:grpSpPr>
      <p:sp>
        <p:nvSpPr>
          <p:cNvPr id="2" name="Zástupný symbol pro obrázek snímku 1"/>
          <p:cNvSpPr>
            <a:spLocks noGrp="true" noRot="true" noChangeAspect="true"/>
          </p:cNvSpPr>
          <p:nvPr>
            <p:ph type="sldImg"/>
          </p:nvPr>
        </p:nvSpPr>
        <p:spPr/>
      </p:sp>
      <p:sp>
        <p:nvSpPr>
          <p:cNvPr id="3" name="Zástupný symbol pro poznámky 2"/>
          <p:cNvSpPr>
            <a:spLocks noGrp="true"/>
          </p:cNvSpPr>
          <p:nvPr>
            <p:ph type="body" idx="1"/>
          </p:nvPr>
        </p:nvSpPr>
        <p:spPr/>
        <p:txBody>
          <a:bodyPr/>
          <a:lstStyle/>
          <a:p>
            <a:endParaRPr lang="cs-CZ" dirty="false"/>
          </a:p>
        </p:txBody>
      </p:sp>
      <p:sp>
        <p:nvSpPr>
          <p:cNvPr id="4" name="Zástupný symbol pro číslo snímku 3"/>
          <p:cNvSpPr>
            <a:spLocks noGrp="true"/>
          </p:cNvSpPr>
          <p:nvPr>
            <p:ph type="sldNum" sz="quarter" idx="10"/>
          </p:nvPr>
        </p:nvSpPr>
        <p:spPr/>
        <p:txBody>
          <a:bodyPr/>
          <a:lstStyle/>
          <a:p>
            <a:fld id="{53FB31FA-E905-4016-9D4B-970DF0C7EE08}" type="slidenum">
              <a:rPr lang="cs-CZ" smtClean="false"/>
              <a:pPr/>
              <a:t>44</a:t>
            </a:fld>
            <a:endParaRPr lang="cs-CZ"/>
          </a:p>
        </p:txBody>
      </p:sp>
    </p:spTree>
    <p:extLst>
      <p:ext uri="{BB962C8B-B14F-4D97-AF65-F5344CB8AC3E}">
        <p14:creationId xmlns:p14="http://schemas.microsoft.com/office/powerpoint/2010/main" val="3618842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c="http://schemas.openxmlformats.org/markup-compatibility/2006" xmlns:c="http://schemas.openxmlformats.org/drawingml/2006/chart" xmlns:cdr="http://schemas.openxmlformats.org/drawingml/2006/chartDrawing" xmlns:dgm="http://schemas.openxmlformats.org/drawingml/2006/diagram" xmlns:pic="http://schemas.openxmlformats.org/drawingml/2006/picture" xmlns:wp="http://schemas.openxmlformats.org/drawingml/2006/wordprocessingDrawing" xmlns:wp14="http://schemas.microsoft.com/office/word/2010/wordprocessingDrawing" xmlns:xdr="http://schemas.openxmlformats.org/drawingml/2006/spreadsheetDrawing" xmlns:comp="http://schemas.openxmlformats.org/drawingml/2006/compatibility" xmlns:lc="http://schemas.openxmlformats.org/drawingml/2006/lockedCanvas">
  <p:cSld>
    <p:spTree>
      <p:nvGrpSpPr>
        <p:cNvPr id="1" name=""/>
        <p:cNvGrpSpPr/>
        <p:nvPr/>
      </p:nvGrpSpPr>
      <p:grpSpPr>
        <a:xfrm>
          <a:off x="0" y="0"/>
          <a:ext cx="0" cy="0"/>
          <a:chOff x="0" y="0"/>
          <a:chExt cx="0" cy="0"/>
        </a:xfrm>
      </p:grpSpPr>
      <p:sp>
        <p:nvSpPr>
          <p:cNvPr id="2" name="Zástupný symbol pro obrázek snímku 1"/>
          <p:cNvSpPr>
            <a:spLocks noGrp="true" noRot="true" noChangeAspect="true"/>
          </p:cNvSpPr>
          <p:nvPr>
            <p:ph type="sldImg"/>
          </p:nvPr>
        </p:nvSpPr>
        <p:spPr/>
      </p:sp>
      <p:sp>
        <p:nvSpPr>
          <p:cNvPr id="3" name="Zástupný symbol pro poznámky 2"/>
          <p:cNvSpPr>
            <a:spLocks noGrp="true"/>
          </p:cNvSpPr>
          <p:nvPr>
            <p:ph type="body" idx="1"/>
          </p:nvPr>
        </p:nvSpPr>
        <p:spPr/>
        <p:txBody>
          <a:bodyPr/>
          <a:lstStyle/>
          <a:p>
            <a:endParaRPr lang="cs-CZ" dirty="false"/>
          </a:p>
        </p:txBody>
      </p:sp>
      <p:sp>
        <p:nvSpPr>
          <p:cNvPr id="4" name="Zástupný symbol pro číslo snímku 3"/>
          <p:cNvSpPr>
            <a:spLocks noGrp="true"/>
          </p:cNvSpPr>
          <p:nvPr>
            <p:ph type="sldNum" sz="quarter" idx="10"/>
          </p:nvPr>
        </p:nvSpPr>
        <p:spPr/>
        <p:txBody>
          <a:bodyPr/>
          <a:lstStyle/>
          <a:p>
            <a:fld id="{53FB31FA-E905-4016-9D4B-970DF0C7EE08}" type="slidenum">
              <a:rPr lang="cs-CZ" smtClean="false"/>
              <a:pPr/>
              <a:t>5</a:t>
            </a:fld>
            <a:endParaRPr lang="cs-CZ"/>
          </a:p>
        </p:txBody>
      </p:sp>
    </p:spTree>
    <p:extLst>
      <p:ext uri="{BB962C8B-B14F-4D97-AF65-F5344CB8AC3E}">
        <p14:creationId xmlns:p14="http://schemas.microsoft.com/office/powerpoint/2010/main" val="3157305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c="http://schemas.openxmlformats.org/markup-compatibility/2006" xmlns:c="http://schemas.openxmlformats.org/drawingml/2006/chart" xmlns:cdr="http://schemas.openxmlformats.org/drawingml/2006/chartDrawing" xmlns:dgm="http://schemas.openxmlformats.org/drawingml/2006/diagram" xmlns:pic="http://schemas.openxmlformats.org/drawingml/2006/picture" xmlns:wp="http://schemas.openxmlformats.org/drawingml/2006/wordprocessingDrawing" xmlns:wp14="http://schemas.microsoft.com/office/word/2010/wordprocessingDrawing" xmlns:xdr="http://schemas.openxmlformats.org/drawingml/2006/spreadsheetDrawing" xmlns:comp="http://schemas.openxmlformats.org/drawingml/2006/compatibility" xmlns:lc="http://schemas.openxmlformats.org/drawingml/2006/lockedCanvas">
  <p:cSld>
    <p:spTree>
      <p:nvGrpSpPr>
        <p:cNvPr id="1" name=""/>
        <p:cNvGrpSpPr/>
        <p:nvPr/>
      </p:nvGrpSpPr>
      <p:grpSpPr>
        <a:xfrm>
          <a:off x="0" y="0"/>
          <a:ext cx="0" cy="0"/>
          <a:chOff x="0" y="0"/>
          <a:chExt cx="0" cy="0"/>
        </a:xfrm>
      </p:grpSpPr>
      <p:sp>
        <p:nvSpPr>
          <p:cNvPr id="2" name="Zástupný symbol pro obrázek snímku 1"/>
          <p:cNvSpPr>
            <a:spLocks noGrp="true" noRot="true" noChangeAspect="true"/>
          </p:cNvSpPr>
          <p:nvPr>
            <p:ph type="sldImg"/>
          </p:nvPr>
        </p:nvSpPr>
        <p:spPr/>
      </p:sp>
      <p:sp>
        <p:nvSpPr>
          <p:cNvPr id="3" name="Zástupný symbol pro poznámky 2"/>
          <p:cNvSpPr>
            <a:spLocks noGrp="true"/>
          </p:cNvSpPr>
          <p:nvPr>
            <p:ph type="body" idx="1"/>
          </p:nvPr>
        </p:nvSpPr>
        <p:spPr/>
        <p:txBody>
          <a:bodyPr/>
          <a:lstStyle/>
          <a:p>
            <a:endParaRPr lang="cs-CZ" dirty="false"/>
          </a:p>
        </p:txBody>
      </p:sp>
      <p:sp>
        <p:nvSpPr>
          <p:cNvPr id="4" name="Zástupný symbol pro číslo snímku 3"/>
          <p:cNvSpPr>
            <a:spLocks noGrp="true"/>
          </p:cNvSpPr>
          <p:nvPr>
            <p:ph type="sldNum" sz="quarter" idx="5"/>
          </p:nvPr>
        </p:nvSpPr>
        <p:spPr/>
        <p:txBody>
          <a:bodyPr/>
          <a:lstStyle/>
          <a:p>
            <a:fld id="{53FB31FA-E905-4016-9D4B-970DF0C7EE08}" type="slidenum">
              <a:rPr lang="cs-CZ" smtClean="false"/>
              <a:t>6</a:t>
            </a:fld>
            <a:endParaRPr lang="cs-CZ"/>
          </a:p>
        </p:txBody>
      </p:sp>
    </p:spTree>
    <p:extLst>
      <p:ext uri="{BB962C8B-B14F-4D97-AF65-F5344CB8AC3E}">
        <p14:creationId xmlns:p14="http://schemas.microsoft.com/office/powerpoint/2010/main" val="1205581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c="http://schemas.openxmlformats.org/markup-compatibility/2006" xmlns:c="http://schemas.openxmlformats.org/drawingml/2006/chart" xmlns:cdr="http://schemas.openxmlformats.org/drawingml/2006/chartDrawing" xmlns:dgm="http://schemas.openxmlformats.org/drawingml/2006/diagram" xmlns:pic="http://schemas.openxmlformats.org/drawingml/2006/picture" xmlns:wp="http://schemas.openxmlformats.org/drawingml/2006/wordprocessingDrawing" xmlns:wp14="http://schemas.microsoft.com/office/word/2010/wordprocessingDrawing" xmlns:xdr="http://schemas.openxmlformats.org/drawingml/2006/spreadsheetDrawing" xmlns:comp="http://schemas.openxmlformats.org/drawingml/2006/compatibility" xmlns:lc="http://schemas.openxmlformats.org/drawingml/2006/lockedCanvas">
  <p:cSld>
    <p:spTree>
      <p:nvGrpSpPr>
        <p:cNvPr id="1" name=""/>
        <p:cNvGrpSpPr/>
        <p:nvPr/>
      </p:nvGrpSpPr>
      <p:grpSpPr>
        <a:xfrm>
          <a:off x="0" y="0"/>
          <a:ext cx="0" cy="0"/>
          <a:chOff x="0" y="0"/>
          <a:chExt cx="0" cy="0"/>
        </a:xfrm>
      </p:grpSpPr>
      <p:sp>
        <p:nvSpPr>
          <p:cNvPr id="2" name="Zástupný symbol pro obrázek snímku 1"/>
          <p:cNvSpPr>
            <a:spLocks noGrp="true" noRot="true" noChangeAspect="true"/>
          </p:cNvSpPr>
          <p:nvPr>
            <p:ph type="sldImg"/>
          </p:nvPr>
        </p:nvSpPr>
        <p:spPr/>
      </p:sp>
      <p:sp>
        <p:nvSpPr>
          <p:cNvPr id="3" name="Zástupný symbol pro poznámky 2"/>
          <p:cNvSpPr>
            <a:spLocks noGrp="true"/>
          </p:cNvSpPr>
          <p:nvPr>
            <p:ph type="body" idx="1"/>
          </p:nvPr>
        </p:nvSpPr>
        <p:spPr/>
        <p:txBody>
          <a:bodyPr/>
          <a:lstStyle/>
          <a:p>
            <a:pPr algn="just"/>
            <a:r>
              <a:rPr lang="cs-CZ" sz="900" baseline="0" dirty="false">
                <a:effectLst/>
                <a:latin typeface="Arial" panose="020B0604020202020204" pitchFamily="34" charset="0"/>
                <a:ea typeface="Calibri" panose="020F0502020204030204" pitchFamily="34" charset="0"/>
                <a:cs typeface="Times New Roman" panose="02020603050405020304" pitchFamily="18" charset="0"/>
              </a:rPr>
              <a:t>Pro posouzení velikosti obce je rozhodný počet obyvatel k poslednímu dni roku předcházejícího podání žádosti o podporu.</a:t>
            </a:r>
            <a:endParaRPr lang="cs-CZ" sz="900" baseline="0" dirty="false">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Zástupný symbol pro číslo snímku 3"/>
          <p:cNvSpPr>
            <a:spLocks noGrp="true"/>
          </p:cNvSpPr>
          <p:nvPr>
            <p:ph type="sldNum" sz="quarter" idx="10"/>
          </p:nvPr>
        </p:nvSpPr>
        <p:spPr/>
        <p:txBody>
          <a:bodyPr/>
          <a:lstStyle/>
          <a:p>
            <a:fld id="{53FB31FA-E905-4016-9D4B-970DF0C7EE08}" type="slidenum">
              <a:rPr lang="cs-CZ" smtClean="false"/>
              <a:t>7</a:t>
            </a:fld>
            <a:endParaRPr lang="cs-CZ"/>
          </a:p>
        </p:txBody>
      </p:sp>
    </p:spTree>
    <p:extLst>
      <p:ext uri="{BB962C8B-B14F-4D97-AF65-F5344CB8AC3E}">
        <p14:creationId xmlns:p14="http://schemas.microsoft.com/office/powerpoint/2010/main" val="3433154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c="http://schemas.openxmlformats.org/markup-compatibility/2006" xmlns:c="http://schemas.openxmlformats.org/drawingml/2006/chart" xmlns:cdr="http://schemas.openxmlformats.org/drawingml/2006/chartDrawing" xmlns:dgm="http://schemas.openxmlformats.org/drawingml/2006/diagram" xmlns:pic="http://schemas.openxmlformats.org/drawingml/2006/picture" xmlns:wp="http://schemas.openxmlformats.org/drawingml/2006/wordprocessingDrawing" xmlns:wp14="http://schemas.microsoft.com/office/word/2010/wordprocessingDrawing" xmlns:xdr="http://schemas.openxmlformats.org/drawingml/2006/spreadsheetDrawing" xmlns:comp="http://schemas.openxmlformats.org/drawingml/2006/compatibility" xmlns:lc="http://schemas.openxmlformats.org/drawingml/2006/lockedCanvas">
  <p:cSld>
    <p:spTree>
      <p:nvGrpSpPr>
        <p:cNvPr id="1" name=""/>
        <p:cNvGrpSpPr/>
        <p:nvPr/>
      </p:nvGrpSpPr>
      <p:grpSpPr>
        <a:xfrm>
          <a:off x="0" y="0"/>
          <a:ext cx="0" cy="0"/>
          <a:chOff x="0" y="0"/>
          <a:chExt cx="0" cy="0"/>
        </a:xfrm>
      </p:grpSpPr>
      <p:sp>
        <p:nvSpPr>
          <p:cNvPr id="2" name="Zástupný symbol pro obrázek snímku 1"/>
          <p:cNvSpPr>
            <a:spLocks noGrp="true" noRot="true" noChangeAspect="true"/>
          </p:cNvSpPr>
          <p:nvPr>
            <p:ph type="sldImg"/>
          </p:nvPr>
        </p:nvSpPr>
        <p:spPr/>
      </p:sp>
      <p:sp>
        <p:nvSpPr>
          <p:cNvPr id="3" name="Zástupný symbol pro poznámky 2"/>
          <p:cNvSpPr>
            <a:spLocks noGrp="true"/>
          </p:cNvSpPr>
          <p:nvPr>
            <p:ph type="body" idx="1"/>
          </p:nvPr>
        </p:nvSpPr>
        <p:spPr/>
        <p:txBody>
          <a:bodyPr/>
          <a:lstStyle/>
          <a:p>
            <a:endParaRPr lang="cs-CZ" dirty="false"/>
          </a:p>
        </p:txBody>
      </p:sp>
      <p:sp>
        <p:nvSpPr>
          <p:cNvPr id="4" name="Zástupný symbol pro číslo snímku 3"/>
          <p:cNvSpPr>
            <a:spLocks noGrp="true"/>
          </p:cNvSpPr>
          <p:nvPr>
            <p:ph type="sldNum" sz="quarter" idx="10"/>
          </p:nvPr>
        </p:nvSpPr>
        <p:spPr/>
        <p:txBody>
          <a:bodyPr/>
          <a:lstStyle/>
          <a:p>
            <a:fld id="{53FB31FA-E905-4016-9D4B-970DF0C7EE08}" type="slidenum">
              <a:rPr lang="cs-CZ" smtClean="false"/>
              <a:t>8</a:t>
            </a:fld>
            <a:endParaRPr lang="cs-CZ"/>
          </a:p>
        </p:txBody>
      </p:sp>
    </p:spTree>
    <p:extLst>
      <p:ext uri="{BB962C8B-B14F-4D97-AF65-F5344CB8AC3E}">
        <p14:creationId xmlns:p14="http://schemas.microsoft.com/office/powerpoint/2010/main" val="19689532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c="http://schemas.openxmlformats.org/markup-compatibility/2006" xmlns:c="http://schemas.openxmlformats.org/drawingml/2006/chart" xmlns:cdr="http://schemas.openxmlformats.org/drawingml/2006/chartDrawing" xmlns:dgm="http://schemas.openxmlformats.org/drawingml/2006/diagram" xmlns:pic="http://schemas.openxmlformats.org/drawingml/2006/picture" xmlns:wp="http://schemas.openxmlformats.org/drawingml/2006/wordprocessingDrawing" xmlns:wp14="http://schemas.microsoft.com/office/word/2010/wordprocessingDrawing" xmlns:xdr="http://schemas.openxmlformats.org/drawingml/2006/spreadsheetDrawing" xmlns:comp="http://schemas.openxmlformats.org/drawingml/2006/compatibility" xmlns:lc="http://schemas.openxmlformats.org/drawingml/2006/lockedCanvas">
  <p:cSld>
    <p:spTree>
      <p:nvGrpSpPr>
        <p:cNvPr id="1" name=""/>
        <p:cNvGrpSpPr/>
        <p:nvPr/>
      </p:nvGrpSpPr>
      <p:grpSpPr>
        <a:xfrm>
          <a:off x="0" y="0"/>
          <a:ext cx="0" cy="0"/>
          <a:chOff x="0" y="0"/>
          <a:chExt cx="0" cy="0"/>
        </a:xfrm>
      </p:grpSpPr>
      <p:sp>
        <p:nvSpPr>
          <p:cNvPr id="2" name="Zástupný symbol pro obrázek snímku 1"/>
          <p:cNvSpPr>
            <a:spLocks noGrp="true" noRot="true" noChangeAspect="true"/>
          </p:cNvSpPr>
          <p:nvPr>
            <p:ph type="sldImg"/>
          </p:nvPr>
        </p:nvSpPr>
        <p:spPr/>
      </p:sp>
      <p:sp>
        <p:nvSpPr>
          <p:cNvPr id="3" name="Zástupný symbol pro poznámky 2"/>
          <p:cNvSpPr>
            <a:spLocks noGrp="true"/>
          </p:cNvSpPr>
          <p:nvPr>
            <p:ph type="body" idx="1"/>
          </p:nvPr>
        </p:nvSpPr>
        <p:spPr/>
        <p:txBody>
          <a:bodyPr/>
          <a:lstStyle/>
          <a:p>
            <a:r>
              <a:rPr lang="cs-CZ" dirty="false"/>
              <a:t>POZN: Přehled je platný k 3.6.2025; musí být pravidelně aktualizován. Režimy spolupráci ASZ s obcemi procházejí revizí, která bude dokončena k 30.6.2025. Východiskem pro zařazení do kategorie B/C je schválení memoranda o spolupráci/dohody o poradenství zastupitelstvem města. Tento přehled je pracovní a kombinuje různé fáze jednání o změně režimu spolupráce (v připomínkování na pracovní úrovni/v projednávání radou/před schválením zastupitelstvem/po schválení zastupitelstvem). Očekává se, že v konečném přehledu k 30.6. dojde jen k dílčím změnám. Přehled označujeme jako INDIKATIVNÍ. </a:t>
            </a:r>
          </a:p>
        </p:txBody>
      </p:sp>
      <p:sp>
        <p:nvSpPr>
          <p:cNvPr id="4" name="Zástupný symbol pro číslo snímku 3"/>
          <p:cNvSpPr>
            <a:spLocks noGrp="true"/>
          </p:cNvSpPr>
          <p:nvPr>
            <p:ph type="sldNum" sz="quarter" idx="5"/>
          </p:nvPr>
        </p:nvSpPr>
        <p:spPr/>
        <p:txBody>
          <a:bodyPr/>
          <a:lstStyle/>
          <a:p>
            <a:fld id="{53FB31FA-E905-4016-9D4B-970DF0C7EE08}" type="slidenum">
              <a:rPr lang="cs-CZ" smtClean="false"/>
              <a:t>11</a:t>
            </a:fld>
            <a:endParaRPr lang="cs-CZ"/>
          </a:p>
        </p:txBody>
      </p:sp>
    </p:spTree>
    <p:extLst>
      <p:ext uri="{BB962C8B-B14F-4D97-AF65-F5344CB8AC3E}">
        <p14:creationId xmlns:p14="http://schemas.microsoft.com/office/powerpoint/2010/main" val="33552181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c="http://schemas.openxmlformats.org/markup-compatibility/2006" xmlns:c="http://schemas.openxmlformats.org/drawingml/2006/chart" xmlns:cdr="http://schemas.openxmlformats.org/drawingml/2006/chartDrawing" xmlns:dgm="http://schemas.openxmlformats.org/drawingml/2006/diagram" xmlns:pic="http://schemas.openxmlformats.org/drawingml/2006/picture" xmlns:wp="http://schemas.openxmlformats.org/drawingml/2006/wordprocessingDrawing" xmlns:wp14="http://schemas.microsoft.com/office/word/2010/wordprocessingDrawing" xmlns:xdr="http://schemas.openxmlformats.org/drawingml/2006/spreadsheetDrawing" xmlns:comp="http://schemas.openxmlformats.org/drawingml/2006/compatibility" xmlns:lc="http://schemas.openxmlformats.org/drawingml/2006/lockedCanvas">
  <p:cSld>
    <p:spTree>
      <p:nvGrpSpPr>
        <p:cNvPr id="1" name=""/>
        <p:cNvGrpSpPr/>
        <p:nvPr/>
      </p:nvGrpSpPr>
      <p:grpSpPr>
        <a:xfrm>
          <a:off x="0" y="0"/>
          <a:ext cx="0" cy="0"/>
          <a:chOff x="0" y="0"/>
          <a:chExt cx="0" cy="0"/>
        </a:xfrm>
      </p:grpSpPr>
      <p:sp>
        <p:nvSpPr>
          <p:cNvPr id="2" name="Zástupný symbol pro obrázek snímku 1"/>
          <p:cNvSpPr>
            <a:spLocks noGrp="true" noRot="true" noChangeAspect="true"/>
          </p:cNvSpPr>
          <p:nvPr>
            <p:ph type="sldImg"/>
          </p:nvPr>
        </p:nvSpPr>
        <p:spPr/>
      </p:sp>
      <p:sp>
        <p:nvSpPr>
          <p:cNvPr id="3" name="Zástupný symbol pro poznámky 2"/>
          <p:cNvSpPr>
            <a:spLocks noGrp="true"/>
          </p:cNvSpPr>
          <p:nvPr>
            <p:ph type="body" idx="1"/>
          </p:nvPr>
        </p:nvSpPr>
        <p:spPr/>
        <p:txBody>
          <a:bodyPr/>
          <a:lstStyle/>
          <a:p>
            <a:endParaRPr lang="cs-CZ" sz="3600" dirty="false">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Zástupný symbol pro číslo snímku 3"/>
          <p:cNvSpPr>
            <a:spLocks noGrp="true"/>
          </p:cNvSpPr>
          <p:nvPr>
            <p:ph type="sldNum" sz="quarter" idx="10"/>
          </p:nvPr>
        </p:nvSpPr>
        <p:spPr/>
        <p:txBody>
          <a:bodyPr/>
          <a:lstStyle/>
          <a:p>
            <a:fld id="{53FB31FA-E905-4016-9D4B-970DF0C7EE08}" type="slidenum">
              <a:rPr lang="cs-CZ" smtClean="false"/>
              <a:t>12</a:t>
            </a:fld>
            <a:endParaRPr lang="cs-CZ"/>
          </a:p>
        </p:txBody>
      </p:sp>
    </p:spTree>
    <p:extLst>
      <p:ext uri="{BB962C8B-B14F-4D97-AF65-F5344CB8AC3E}">
        <p14:creationId xmlns:p14="http://schemas.microsoft.com/office/powerpoint/2010/main" val="306273769"/>
      </p:ext>
    </p:extLst>
  </p:cSld>
  <p:clrMapOvr>
    <a:masterClrMapping/>
  </p:clrMapOvr>
</p:notes>
</file>

<file path=ppt/slideLayouts/_rels/slideLayout1.xml.rels><?xml version="1.0" encoding="UTF-8" standalone="yes"?>
<Relationships xmlns="http://schemas.openxmlformats.org/package/2006/relationships">
    <Relationship Target="../media/image1.png" Type="http://schemas.openxmlformats.org/officeDocument/2006/relationships/image" Id="rId2"/>
    <Relationship Target="../slideMasters/slideMaster1.xml" Type="http://schemas.openxmlformats.org/officeDocument/2006/relationships/slideMaster" Id="rId1"/>
</Relationships>

</file>

<file path=ppt/slideLayouts/_rels/slideLayout10.xml.rels><?xml version="1.0" encoding="UTF-8" standalone="yes"?>
<Relationships xmlns="http://schemas.openxmlformats.org/package/2006/relationships">
    <Relationship Target="../slideMasters/slideMaster1.xml" Type="http://schemas.openxmlformats.org/officeDocument/2006/relationships/slideMaster" Id="rId1"/>
</Relationships>

</file>

<file path=ppt/slideLayouts/_rels/slideLayout2.xml.rels><?xml version="1.0" encoding="UTF-8" standalone="yes"?>
<Relationships xmlns="http://schemas.openxmlformats.org/package/2006/relationships">
    <Relationship Target="../slideMasters/slideMaster1.xml" Type="http://schemas.openxmlformats.org/officeDocument/2006/relationships/slideMaster" Id="rId1"/>
</Relationships>

</file>

<file path=ppt/slideLayouts/_rels/slideLayout3.xml.rels><?xml version="1.0" encoding="UTF-8" standalone="yes"?>
<Relationships xmlns="http://schemas.openxmlformats.org/package/2006/relationships">
    <Relationship Target="../slideMasters/slideMaster1.xml" Type="http://schemas.openxmlformats.org/officeDocument/2006/relationships/slideMaster" Id="rId1"/>
</Relationships>

</file>

<file path=ppt/slideLayouts/_rels/slideLayout4.xml.rels><?xml version="1.0" encoding="UTF-8" standalone="yes"?>
<Relationships xmlns="http://schemas.openxmlformats.org/package/2006/relationships">
    <Relationship Target="../slideMasters/slideMaster1.xml" Type="http://schemas.openxmlformats.org/officeDocument/2006/relationships/slideMaster" Id="rId1"/>
</Relationships>

</file>

<file path=ppt/slideLayouts/_rels/slideLayout5.xml.rels><?xml version="1.0" encoding="UTF-8" standalone="yes"?>
<Relationships xmlns="http://schemas.openxmlformats.org/package/2006/relationships">
    <Relationship Target="../slideMasters/slideMaster1.xml" Type="http://schemas.openxmlformats.org/officeDocument/2006/relationships/slideMaster" Id="rId1"/>
</Relationships>

</file>

<file path=ppt/slideLayouts/_rels/slideLayout6.xml.rels><?xml version="1.0" encoding="UTF-8" standalone="yes"?>
<Relationships xmlns="http://schemas.openxmlformats.org/package/2006/relationships">
    <Relationship Target="../media/image2.jpeg" Type="http://schemas.openxmlformats.org/officeDocument/2006/relationships/image" Id="rId2"/>
    <Relationship Target="../slideMasters/slideMaster1.xml" Type="http://schemas.openxmlformats.org/officeDocument/2006/relationships/slideMaster" Id="rId1"/>
</Relationships>

</file>

<file path=ppt/slideLayouts/_rels/slideLayout7.xml.rels><?xml version="1.0" encoding="UTF-8" standalone="yes"?>
<Relationships xmlns="http://schemas.openxmlformats.org/package/2006/relationships">
    <Relationship Target="../slideMasters/slideMaster1.xml" Type="http://schemas.openxmlformats.org/officeDocument/2006/relationships/slideMaster" Id="rId1"/>
</Relationships>

</file>

<file path=ppt/slideLayouts/_rels/slideLayout8.xml.rels><?xml version="1.0" encoding="UTF-8" standalone="yes"?>
<Relationships xmlns="http://schemas.openxmlformats.org/package/2006/relationships">
    <Relationship Target="../slideMasters/slideMaster1.xml" Type="http://schemas.openxmlformats.org/officeDocument/2006/relationships/slideMaster" Id="rId1"/>
</Relationships>

</file>

<file path=ppt/slideLayouts/_rels/slideLayout9.xml.rels><?xml version="1.0" encoding="UTF-8" standalone="yes"?>
<Relationships xmlns="http://schemas.openxmlformats.org/package/2006/relationships">
    <Relationship Target="../slideMasters/slideMaster1.xml" Type="http://schemas.openxmlformats.org/officeDocument/2006/relationships/slideMaster" Id="rId1"/>
</Relationships>

</file>

<file path=ppt/slideLayouts/slideLayout1.xml><?xml version="1.0" encoding="utf-8"?>
<p:sldLayout xmlns:v="urn:schemas-microsoft-com:vml" xmlns:comp="http://schemas.openxmlformats.org/drawingml/2006/compatibility" xmlns:mc="http://schemas.openxmlformats.org/markup-compatibility/2006" xmlns:xdr="http://schemas.openxmlformats.org/drawingml/2006/spreadsheetDrawing" xmlns:c="http://schemas.openxmlformats.org/drawingml/2006/chart" xmlns:r="http://schemas.openxmlformats.org/officeDocument/2006/relationships" xmlns:p="http://schemas.openxmlformats.org/presentationml/2006/main" xmlns:a="http://schemas.openxmlformats.org/drawingml/2006/main" xmlns:wp="http://schemas.openxmlformats.org/drawingml/2006/wordprocessingDrawing" xmlns:lc="http://schemas.openxmlformats.org/drawingml/2006/lockedCanvas" xmlns:pic="http://schemas.openxmlformats.org/drawingml/2006/picture" xmlns:cdr="http://schemas.openxmlformats.org/drawingml/2006/chartDrawing" xmlns:wp14="http://schemas.microsoft.com/office/word/2010/wordprocessingDrawing" xmlns:dgm="http://schemas.openxmlformats.org/drawingml/2006/diagram" preserve="true" userDrawn="true">
  <p:cSld name="Úvodní snímek">
    <p:spTree>
      <p:nvGrpSpPr>
        <p:cNvPr id="1" name=""/>
        <p:cNvGrpSpPr/>
        <p:nvPr/>
      </p:nvGrpSpPr>
      <p:grpSpPr>
        <a:xfrm>
          <a:off x="0" y="0"/>
          <a:ext cx="0" cy="0"/>
          <a:chOff x="0" y="0"/>
          <a:chExt cx="0" cy="0"/>
        </a:xfrm>
      </p:grpSpPr>
      <p:sp>
        <p:nvSpPr>
          <p:cNvPr id="6" name="Zástupný symbol pro datum 5"/>
          <p:cNvSpPr>
            <a:spLocks noGrp="true"/>
          </p:cNvSpPr>
          <p:nvPr>
            <p:ph type="dt" sz="half" idx="10"/>
          </p:nvPr>
        </p:nvSpPr>
        <p:spPr/>
        <p:txBody>
          <a:bodyPr/>
          <a:lstStyle/>
          <a:p>
            <a:endParaRPr lang="cs-CZ" dirty="false"/>
          </a:p>
        </p:txBody>
      </p:sp>
      <p:sp>
        <p:nvSpPr>
          <p:cNvPr id="7" name="Zástupný symbol pro zápatí 6"/>
          <p:cNvSpPr>
            <a:spLocks noGrp="true"/>
          </p:cNvSpPr>
          <p:nvPr>
            <p:ph type="ftr" sz="quarter" idx="11"/>
          </p:nvPr>
        </p:nvSpPr>
        <p:spPr/>
        <p:txBody>
          <a:bodyPr/>
          <a:lstStyle/>
          <a:p>
            <a:endParaRPr lang="cs-CZ" dirty="false"/>
          </a:p>
        </p:txBody>
      </p:sp>
      <p:sp>
        <p:nvSpPr>
          <p:cNvPr id="8" name="Zástupný symbol pro číslo snímku 7"/>
          <p:cNvSpPr>
            <a:spLocks noGrp="true"/>
          </p:cNvSpPr>
          <p:nvPr>
            <p:ph type="sldNum" sz="quarter" idx="12"/>
          </p:nvPr>
        </p:nvSpPr>
        <p:spPr/>
        <p:txBody>
          <a:bodyPr/>
          <a:lstStyle/>
          <a:p>
            <a:fld id="{479BF083-4774-43B1-9AB0-5CC1AC5DD8EE}" type="slidenum">
              <a:rPr lang="cs-CZ" smtClean="false"/>
              <a:pPr/>
              <a:t>‹#›</a:t>
            </a:fld>
            <a:endParaRPr lang="cs-CZ" dirty="false"/>
          </a:p>
        </p:txBody>
      </p:sp>
      <p:sp>
        <p:nvSpPr>
          <p:cNvPr id="10" name="Obdélník 9"/>
          <p:cNvSpPr/>
          <p:nvPr userDrawn="true"/>
        </p:nvSpPr>
        <p:spPr>
          <a:xfrm>
            <a:off x="0" y="0"/>
            <a:ext cx="9144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false" anchor="ctr"/>
          <a:lstStyle/>
          <a:p>
            <a:pPr algn="ctr"/>
            <a:endParaRPr lang="cs-CZ"/>
          </a:p>
        </p:txBody>
      </p:sp>
      <p:sp>
        <p:nvSpPr>
          <p:cNvPr id="11" name="Nadpis 10"/>
          <p:cNvSpPr>
            <a:spLocks noGrp="true"/>
          </p:cNvSpPr>
          <p:nvPr>
            <p:ph type="title"/>
          </p:nvPr>
        </p:nvSpPr>
        <p:spPr>
          <a:xfrm>
            <a:off x="1512000" y="2610000"/>
            <a:ext cx="7272000" cy="1224000"/>
          </a:xfrm>
        </p:spPr>
        <p:txBody>
          <a:bodyPr anchor="t" anchorCtr="false"/>
          <a:lstStyle>
            <a:lvl1pPr>
              <a:defRPr sz="4000">
                <a:solidFill>
                  <a:schemeClr val="accent1"/>
                </a:solidFill>
              </a:defRPr>
            </a:lvl1pPr>
          </a:lstStyle>
          <a:p>
            <a:r>
              <a:rPr lang="cs-CZ"/>
              <a:t>Kliknutím lze upravit styl.</a:t>
            </a:r>
            <a:endParaRPr lang="cs-CZ" dirty="false"/>
          </a:p>
        </p:txBody>
      </p:sp>
      <p:sp>
        <p:nvSpPr>
          <p:cNvPr id="13" name="Zástupný symbol pro text 12"/>
          <p:cNvSpPr>
            <a:spLocks noGrp="true"/>
          </p:cNvSpPr>
          <p:nvPr>
            <p:ph type="body" sz="quarter" idx="13" hasCustomPrompt="true"/>
          </p:nvPr>
        </p:nvSpPr>
        <p:spPr>
          <a:xfrm>
            <a:off x="1511299" y="4089600"/>
            <a:ext cx="7272000" cy="540000"/>
          </a:xfrm>
        </p:spPr>
        <p:txBody>
          <a:bodyPr lIns="36000" tIns="0" rIns="36000" bIns="0" anchor="ctr" anchorCtr="false"/>
          <a:lstStyle>
            <a:lvl1pPr marL="0" indent="0">
              <a:lnSpc>
                <a:spcPct val="100000"/>
              </a:lnSpc>
              <a:spcBef>
                <a:spcPts val="0"/>
              </a:spcBef>
              <a:spcAft>
                <a:spcPts val="0"/>
              </a:spcAft>
              <a:buFontTx/>
              <a:buNone/>
              <a:defRPr sz="3200" baseline="0">
                <a:solidFill>
                  <a:schemeClr val="accent1"/>
                </a:solidFill>
              </a:defRPr>
            </a:lvl1pPr>
          </a:lstStyle>
          <a:p>
            <a:pPr lvl="0"/>
            <a:r>
              <a:rPr lang="cs-CZ" dirty="false"/>
              <a:t>Kliknutím vložíte jméno</a:t>
            </a:r>
          </a:p>
        </p:txBody>
      </p:sp>
      <p:sp>
        <p:nvSpPr>
          <p:cNvPr id="15" name="Zástupný symbol pro text 14"/>
          <p:cNvSpPr>
            <a:spLocks noGrp="true"/>
          </p:cNvSpPr>
          <p:nvPr>
            <p:ph type="body" sz="quarter" idx="14" hasCustomPrompt="true"/>
          </p:nvPr>
        </p:nvSpPr>
        <p:spPr>
          <a:xfrm>
            <a:off x="1512000" y="4885200"/>
            <a:ext cx="7272000" cy="540000"/>
          </a:xfrm>
        </p:spPr>
        <p:txBody>
          <a:bodyPr lIns="36000" tIns="0" rIns="36000" bIns="0" anchor="ctr" anchorCtr="false"/>
          <a:lstStyle>
            <a:lvl1pPr marL="0" indent="0">
              <a:lnSpc>
                <a:spcPct val="100000"/>
              </a:lnSpc>
              <a:spcBef>
                <a:spcPts val="0"/>
              </a:spcBef>
              <a:spcAft>
                <a:spcPts val="0"/>
              </a:spcAft>
              <a:buFontTx/>
              <a:buNone/>
              <a:defRPr sz="3200" baseline="0">
                <a:solidFill>
                  <a:schemeClr val="accent1"/>
                </a:solidFill>
              </a:defRPr>
            </a:lvl1pPr>
          </a:lstStyle>
          <a:p>
            <a:pPr lvl="0"/>
            <a:r>
              <a:rPr lang="cs-CZ" dirty="false"/>
              <a:t>Kliknutím vložíte datum a místo</a:t>
            </a:r>
          </a:p>
        </p:txBody>
      </p:sp>
      <p:sp>
        <p:nvSpPr>
          <p:cNvPr id="5" name="Zástupný symbol pro obrázek 4"/>
          <p:cNvSpPr>
            <a:spLocks noGrp="true" noChangeAspect="true"/>
          </p:cNvSpPr>
          <p:nvPr>
            <p:ph type="pic" sz="quarter" idx="15"/>
          </p:nvPr>
        </p:nvSpPr>
        <p:spPr>
          <a:xfrm>
            <a:off x="846000" y="2636837"/>
            <a:ext cx="540000" cy="540000"/>
          </a:xfrm>
        </p:spPr>
        <p:txBody>
          <a:bodyPr wrap="none" anchor="ctr" anchorCtr="true"/>
          <a:lstStyle>
            <a:lvl1pPr marL="0" indent="0">
              <a:buFontTx/>
              <a:buNone/>
              <a:defRPr sz="600"/>
            </a:lvl1pPr>
          </a:lstStyle>
          <a:p>
            <a:r>
              <a:rPr lang="cs-CZ"/>
              <a:t>Kliknutím na ikonu přidáte obrázek.</a:t>
            </a:r>
            <a:endParaRPr lang="cs-CZ" dirty="false"/>
          </a:p>
        </p:txBody>
      </p:sp>
      <p:sp>
        <p:nvSpPr>
          <p:cNvPr id="14" name="Zástupný symbol pro obrázek 4"/>
          <p:cNvSpPr>
            <a:spLocks noGrp="true" noChangeAspect="true"/>
          </p:cNvSpPr>
          <p:nvPr>
            <p:ph type="pic" sz="quarter" idx="16"/>
          </p:nvPr>
        </p:nvSpPr>
        <p:spPr>
          <a:xfrm>
            <a:off x="846000" y="4089600"/>
            <a:ext cx="540000" cy="540000"/>
          </a:xfrm>
        </p:spPr>
        <p:txBody>
          <a:bodyPr wrap="none" anchor="ctr" anchorCtr="true"/>
          <a:lstStyle>
            <a:lvl1pPr marL="0" indent="0">
              <a:buFontTx/>
              <a:buNone/>
              <a:defRPr sz="600"/>
            </a:lvl1pPr>
          </a:lstStyle>
          <a:p>
            <a:r>
              <a:rPr lang="cs-CZ"/>
              <a:t>Kliknutím na ikonu přidáte obrázek.</a:t>
            </a:r>
            <a:endParaRPr lang="cs-CZ" dirty="false"/>
          </a:p>
        </p:txBody>
      </p:sp>
      <p:sp>
        <p:nvSpPr>
          <p:cNvPr id="16" name="Zástupný symbol pro obrázek 4"/>
          <p:cNvSpPr>
            <a:spLocks noGrp="true" noChangeAspect="true"/>
          </p:cNvSpPr>
          <p:nvPr>
            <p:ph type="pic" sz="quarter" idx="17"/>
          </p:nvPr>
        </p:nvSpPr>
        <p:spPr>
          <a:xfrm>
            <a:off x="846000" y="4885200"/>
            <a:ext cx="540000" cy="540000"/>
          </a:xfrm>
        </p:spPr>
        <p:txBody>
          <a:bodyPr wrap="none" anchor="ctr" anchorCtr="true"/>
          <a:lstStyle>
            <a:lvl1pPr marL="0" indent="0">
              <a:buFontTx/>
              <a:buNone/>
              <a:defRPr sz="600"/>
            </a:lvl1pPr>
          </a:lstStyle>
          <a:p>
            <a:r>
              <a:rPr lang="cs-CZ"/>
              <a:t>Kliknutím na ikonu přidáte obrázek.</a:t>
            </a:r>
            <a:endParaRPr lang="cs-CZ" dirty="false"/>
          </a:p>
        </p:txBody>
      </p:sp>
      <p:sp>
        <p:nvSpPr>
          <p:cNvPr id="20" name="Obdélník 19"/>
          <p:cNvSpPr/>
          <p:nvPr userDrawn="true"/>
        </p:nvSpPr>
        <p:spPr>
          <a:xfrm>
            <a:off x="0" y="0"/>
            <a:ext cx="9144000" cy="1335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false" anchor="ctr"/>
          <a:lstStyle/>
          <a:p>
            <a:pPr algn="ctr"/>
            <a:endParaRPr lang="cs-CZ"/>
          </a:p>
        </p:txBody>
      </p:sp>
      <p:pic>
        <p:nvPicPr>
          <p:cNvPr id="2" name="Obrázek 1"/>
          <p:cNvPicPr>
            <a:picLocks noChangeAspect="true"/>
          </p:cNvPicPr>
          <p:nvPr userDrawn="true"/>
        </p:nvPicPr>
        <p:blipFill>
          <a:blip cstate="print" r:embed="rId2">
            <a:extLst>
              <a:ext uri="{28A0092B-C50C-407E-A947-70E740481C1C}">
                <a14:useLocalDpi xmlns:a14="http://schemas.microsoft.com/office/drawing/2010/main" val="0"/>
              </a:ext>
            </a:extLst>
          </a:blip>
          <a:srcRect/>
          <a:stretch/>
        </p:blipFill>
        <p:spPr>
          <a:xfrm>
            <a:off x="331162" y="260648"/>
            <a:ext cx="2649675" cy="792956"/>
          </a:xfrm>
          <a:prstGeom prst="rect">
            <a:avLst/>
          </a:prstGeom>
        </p:spPr>
      </p:pic>
      <p:sp>
        <p:nvSpPr>
          <p:cNvPr id="9" name="Text Box 2">
            <a:extLst>
              <a:ext uri="{FF2B5EF4-FFF2-40B4-BE49-F238E27FC236}">
                <a16:creationId xmlns:a16="http://schemas.microsoft.com/office/drawing/2014/main" id="{EA794073-6EBC-4E80-BAF9-686DF825B211}"/>
              </a:ext>
            </a:extLst>
          </p:cNvPr>
          <p:cNvSpPr txBox="true">
            <a:spLocks noChangeArrowheads="true"/>
          </p:cNvSpPr>
          <p:nvPr userDrawn="true"/>
        </p:nvSpPr>
        <p:spPr bwMode="auto">
          <a:xfrm>
            <a:off x="4012457" y="595991"/>
            <a:ext cx="4770842" cy="48114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algn="ctr" w="25400">
                <a:solidFill>
                  <a:srgbClr val="000000"/>
                </a:solidFill>
                <a:miter lim="800000"/>
                <a:headEnd/>
                <a:tailEnd/>
              </a14:hiddenLine>
            </a:ext>
            <a:ext uri="{AF507438-7753-43E0-B8FC-AC1667EBCBE1}">
              <a14:hiddenEffects xmlns:a14="http://schemas.microsoft.com/office/drawing/2010/main">
                <a:effectLst>
                  <a:outerShdw algn="ctr" dir="2700000" dist="35921" rotWithShape="0">
                    <a:srgbClr val="000000"/>
                  </a:outerShdw>
                </a:effectLst>
              </a14:hiddenEffects>
            </a:ext>
          </a:extLst>
        </p:spPr>
        <p:txBody>
          <a:bodyPr vert="horz" wrap="square" lIns="36576" tIns="36576" rIns="36576" bIns="36576" numCol="1" anchor="t" anchorCtr="false" compatLnSpc="true">
            <a:prstTxWarp prst="textNoShape">
              <a:avLst/>
            </a:prstTxWarp>
          </a:bodyPr>
          <a:lstStyle/>
          <a:p>
            <a:pPr marL="0" marR="0" lvl="0" indent="0" algn="r" defTabSz="914400" rtl="false" eaLnBrk="false" fontAlgn="base" latinLnBrk="false" hangingPunct="false">
              <a:lnSpc>
                <a:spcPct val="100000"/>
              </a:lnSpc>
              <a:spcBef>
                <a:spcPct val="0"/>
              </a:spcBef>
              <a:spcAft>
                <a:spcPct val="0"/>
              </a:spcAft>
              <a:buClrTx/>
              <a:buSzTx/>
              <a:buFontTx/>
              <a:buNone/>
              <a:tabLst/>
            </a:pPr>
            <a:r>
              <a:rPr kumimoji="false" lang="cs-CZ" altLang="cs-CZ" sz="1800" b="false" i="false" u="none" strike="noStrike" cap="none" normalizeH="false" baseline="0" dirty="false">
                <a:ln>
                  <a:noFill/>
                </a:ln>
                <a:solidFill>
                  <a:srgbClr val="FFFFFF"/>
                </a:solidFill>
                <a:effectLst/>
                <a:latin typeface="Trebuchet MS" panose="020B0603020202020204" pitchFamily="34" charset="0"/>
              </a:rPr>
              <a:t>Operační program </a:t>
            </a:r>
            <a:r>
              <a:rPr kumimoji="false" lang="cs-CZ" altLang="cs-CZ" sz="1800" b="true" i="false" u="none" strike="noStrike" cap="none" normalizeH="false" baseline="0" dirty="false">
                <a:ln>
                  <a:noFill/>
                </a:ln>
                <a:solidFill>
                  <a:srgbClr val="5FBBF5"/>
                </a:solidFill>
                <a:effectLst/>
                <a:latin typeface="Trebuchet MS" panose="020B0603020202020204" pitchFamily="34" charset="0"/>
              </a:rPr>
              <a:t>Zaměstnanost plus</a:t>
            </a:r>
            <a:endParaRPr kumimoji="false" lang="cs-CZ" altLang="cs-CZ" sz="2400" b="true" i="false" u="none" strike="noStrike" cap="none" normalizeH="false" baseline="0" dirty="false">
              <a:ln>
                <a:noFill/>
              </a:ln>
              <a:solidFill>
                <a:schemeClr val="tx1"/>
              </a:solidFill>
              <a:effectLst/>
              <a:latin typeface="Arial" panose="020B0604020202020204" pitchFamily="34" charset="0"/>
            </a:endParaRPr>
          </a:p>
        </p:txBody>
      </p:sp>
      <p:cxnSp>
        <p:nvCxnSpPr>
          <p:cNvPr id="18" name="Přímá spojnice 17"/>
          <p:cNvCxnSpPr>
            <a:cxnSpLocks/>
          </p:cNvCxnSpPr>
          <p:nvPr userDrawn="true"/>
        </p:nvCxnSpPr>
        <p:spPr>
          <a:xfrm flipV="true">
            <a:off x="378869" y="1129768"/>
            <a:ext cx="8280920" cy="12856"/>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Přímá spojnice 18">
            <a:extLst>
              <a:ext uri="{FF2B5EF4-FFF2-40B4-BE49-F238E27FC236}">
                <a16:creationId xmlns:a16="http://schemas.microsoft.com/office/drawing/2014/main" id="{E3BF7380-7E68-4D81-99BF-138B5C97049D}"/>
              </a:ext>
            </a:extLst>
          </p:cNvPr>
          <p:cNvCxnSpPr>
            <a:cxnSpLocks/>
          </p:cNvCxnSpPr>
          <p:nvPr userDrawn="true"/>
        </p:nvCxnSpPr>
        <p:spPr>
          <a:xfrm>
            <a:off x="6774150" y="1119982"/>
            <a:ext cx="1957647"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8818149"/>
      </p:ext>
    </p:extLst>
  </p:cSld>
  <p:clrMapOvr>
    <a:masterClrMapping/>
  </p:clrMapOvr>
  <p:extLst>
    <p:ext uri="{DCECCB84-F9BA-43D5-87BE-67443E8EF086}">
      <p15:sldGuideLst xmlns:p15="http://schemas.microsoft.com/office/powerpoint/2012/main">
        <p15:guide id="1" orient="horz" pos="482" userDrawn="1">
          <p15:clr>
            <a:srgbClr val="FBAE40"/>
          </p15:clr>
        </p15:guide>
      </p15:sldGuideLst>
    </p:ext>
  </p:extLst>
</p:sldLayout>
</file>

<file path=ppt/slideLayouts/slideLayout10.xml><?xml version="1.0" encoding="utf-8"?>
<p:sldLayout xmlns:v="urn:schemas-microsoft-com:vml" xmlns:comp="http://schemas.openxmlformats.org/drawingml/2006/compatibility" xmlns:mc="http://schemas.openxmlformats.org/markup-compatibility/2006" xmlns:xdr="http://schemas.openxmlformats.org/drawingml/2006/spreadsheetDrawing" xmlns:c="http://schemas.openxmlformats.org/drawingml/2006/chart" xmlns:r="http://schemas.openxmlformats.org/officeDocument/2006/relationships" xmlns:p="http://schemas.openxmlformats.org/presentationml/2006/main" xmlns:a="http://schemas.openxmlformats.org/drawingml/2006/main" xmlns:wp="http://schemas.openxmlformats.org/drawingml/2006/wordprocessingDrawing" xmlns:lc="http://schemas.openxmlformats.org/drawingml/2006/lockedCanvas" xmlns:pic="http://schemas.openxmlformats.org/drawingml/2006/picture" xmlns:cdr="http://schemas.openxmlformats.org/drawingml/2006/chartDrawing" xmlns:wp14="http://schemas.microsoft.com/office/word/2010/wordprocessingDrawing" xmlns:dgm="http://schemas.openxmlformats.org/drawingml/2006/diagram" preserve="true" userDrawn="true">
  <p:cSld name="Tabulka nebo graf (trojúh. odrážky)">
    <p:spTree>
      <p:nvGrpSpPr>
        <p:cNvPr id="1" name=""/>
        <p:cNvGrpSpPr/>
        <p:nvPr/>
      </p:nvGrpSpPr>
      <p:grpSpPr>
        <a:xfrm>
          <a:off x="0" y="0"/>
          <a:ext cx="0" cy="0"/>
          <a:chOff x="0" y="0"/>
          <a:chExt cx="0" cy="0"/>
        </a:xfrm>
      </p:grpSpPr>
      <p:sp>
        <p:nvSpPr>
          <p:cNvPr id="2" name="Nadpis 1"/>
          <p:cNvSpPr>
            <a:spLocks noGrp="true"/>
          </p:cNvSpPr>
          <p:nvPr>
            <p:ph type="title"/>
          </p:nvPr>
        </p:nvSpPr>
        <p:spPr/>
        <p:txBody>
          <a:bodyPr/>
          <a:lstStyle/>
          <a:p>
            <a:r>
              <a:rPr lang="cs-CZ"/>
              <a:t>Kliknutím lze upravit styl.</a:t>
            </a:r>
          </a:p>
        </p:txBody>
      </p:sp>
      <p:sp>
        <p:nvSpPr>
          <p:cNvPr id="3" name="Zástupný symbol pro obsah 2"/>
          <p:cNvSpPr>
            <a:spLocks noGrp="true"/>
          </p:cNvSpPr>
          <p:nvPr>
            <p:ph idx="1"/>
          </p:nvPr>
        </p:nvSpPr>
        <p:spPr>
          <a:xfrm>
            <a:off x="540000" y="2412000"/>
            <a:ext cx="8064000" cy="3744000"/>
          </a:xfrm>
        </p:spPr>
        <p:txBody>
          <a:bodyPr/>
          <a:lstStyle>
            <a:lvl1pPr marL="432000" indent="-432000">
              <a:buFont typeface="Wingdings 3" panose="05040102010807070707" pitchFamily="18" charset="2"/>
              <a:buChar char=""/>
              <a:defRPr/>
            </a:lvl1pPr>
            <a:lvl2pPr marL="666000" indent="-252000">
              <a:buFont typeface="Wingdings 3" panose="05040102010807070707" pitchFamily="18" charset="2"/>
              <a:buChar char=""/>
              <a:defRPr/>
            </a:lvl2pPr>
            <a:lvl3pPr marL="918000" indent="-252000">
              <a:buFont typeface="Wingdings 3" panose="05040102010807070707" pitchFamily="18" charset="2"/>
              <a:buChar char=""/>
              <a:defRPr/>
            </a:lvl3pPr>
            <a:lvl4pPr marL="1170000" indent="-252000">
              <a:buFont typeface="Wingdings 3" panose="05040102010807070707" pitchFamily="18" charset="2"/>
              <a:buChar char=""/>
              <a:defRPr/>
            </a:lvl4pPr>
            <a:lvl5pPr marL="1422000" indent="-252000">
              <a:buFont typeface="Wingdings 3" panose="05040102010807070707" pitchFamily="18" charset="2"/>
              <a:buChar char=""/>
              <a:defRPr/>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false"/>
          </a:p>
        </p:txBody>
      </p:sp>
      <p:sp>
        <p:nvSpPr>
          <p:cNvPr id="4" name="Zástupný symbol pro datum 3"/>
          <p:cNvSpPr>
            <a:spLocks noGrp="true"/>
          </p:cNvSpPr>
          <p:nvPr>
            <p:ph type="dt" sz="half" idx="10"/>
          </p:nvPr>
        </p:nvSpPr>
        <p:spPr/>
        <p:txBody>
          <a:bodyPr/>
          <a:lstStyle/>
          <a:p>
            <a:endParaRPr lang="cs-CZ" dirty="false"/>
          </a:p>
        </p:txBody>
      </p:sp>
      <p:sp>
        <p:nvSpPr>
          <p:cNvPr id="5" name="Zástupný symbol pro zápatí 4"/>
          <p:cNvSpPr>
            <a:spLocks noGrp="true"/>
          </p:cNvSpPr>
          <p:nvPr>
            <p:ph type="ftr" sz="quarter" idx="11"/>
          </p:nvPr>
        </p:nvSpPr>
        <p:spPr/>
        <p:txBody>
          <a:bodyPr/>
          <a:lstStyle/>
          <a:p>
            <a:endParaRPr lang="cs-CZ" dirty="false"/>
          </a:p>
        </p:txBody>
      </p:sp>
      <p:sp>
        <p:nvSpPr>
          <p:cNvPr id="6" name="Zástupný symbol pro číslo snímku 5"/>
          <p:cNvSpPr>
            <a:spLocks noGrp="true"/>
          </p:cNvSpPr>
          <p:nvPr>
            <p:ph type="sldNum" sz="quarter" idx="12"/>
          </p:nvPr>
        </p:nvSpPr>
        <p:spPr/>
        <p:txBody>
          <a:bodyPr/>
          <a:lstStyle/>
          <a:p>
            <a:fld id="{479BF083-4774-43B1-9AB0-5CC1AC5DD8EE}" type="slidenum">
              <a:rPr lang="cs-CZ" smtClean="false"/>
              <a:pPr/>
              <a:t>‹#›</a:t>
            </a:fld>
            <a:endParaRPr lang="cs-CZ" dirty="false"/>
          </a:p>
        </p:txBody>
      </p:sp>
      <p:sp>
        <p:nvSpPr>
          <p:cNvPr id="7" name="Zástupný symbol pro text 5"/>
          <p:cNvSpPr>
            <a:spLocks noGrp="true"/>
          </p:cNvSpPr>
          <p:nvPr>
            <p:ph type="body" sz="quarter" idx="13"/>
          </p:nvPr>
        </p:nvSpPr>
        <p:spPr>
          <a:xfrm>
            <a:off x="540000" y="1440000"/>
            <a:ext cx="8064000" cy="360000"/>
          </a:xfrm>
        </p:spPr>
        <p:txBody>
          <a:bodyPr/>
          <a:lstStyle>
            <a:lvl1pPr marL="0" indent="0">
              <a:buFontTx/>
              <a:buNone/>
              <a:defRPr b="true">
                <a:solidFill>
                  <a:schemeClr val="accent2"/>
                </a:solidFill>
              </a:defRPr>
            </a:lvl1pPr>
          </a:lstStyle>
          <a:p>
            <a:pPr lvl="0"/>
            <a:r>
              <a:rPr lang="cs-CZ"/>
              <a:t>Kliknutím lze upravit styly předlohy textu.</a:t>
            </a:r>
          </a:p>
        </p:txBody>
      </p:sp>
      <p:sp>
        <p:nvSpPr>
          <p:cNvPr id="8" name="Zástupný symbol pro text 5"/>
          <p:cNvSpPr>
            <a:spLocks noGrp="true"/>
          </p:cNvSpPr>
          <p:nvPr>
            <p:ph type="body" sz="quarter" idx="14"/>
          </p:nvPr>
        </p:nvSpPr>
        <p:spPr>
          <a:xfrm>
            <a:off x="540000" y="1836000"/>
            <a:ext cx="8064000" cy="432000"/>
          </a:xfrm>
        </p:spPr>
        <p:txBody>
          <a:bodyPr/>
          <a:lstStyle>
            <a:lvl1pPr marL="0" indent="0">
              <a:lnSpc>
                <a:spcPts val="1600"/>
              </a:lnSpc>
              <a:spcBef>
                <a:spcPts val="0"/>
              </a:spcBef>
              <a:spcAft>
                <a:spcPts val="0"/>
              </a:spcAft>
              <a:buFontTx/>
              <a:buNone/>
              <a:defRPr sz="1400">
                <a:solidFill>
                  <a:schemeClr val="accent1"/>
                </a:solidFill>
              </a:defRPr>
            </a:lvl1pPr>
          </a:lstStyle>
          <a:p>
            <a:pPr lvl="0"/>
            <a:r>
              <a:rPr lang="cs-CZ"/>
              <a:t>Kliknutím lze upravit styly předlohy textu.</a:t>
            </a:r>
          </a:p>
        </p:txBody>
      </p:sp>
    </p:spTree>
    <p:extLst>
      <p:ext uri="{BB962C8B-B14F-4D97-AF65-F5344CB8AC3E}">
        <p14:creationId xmlns:p14="http://schemas.microsoft.com/office/powerpoint/2010/main" val="1479379370"/>
      </p:ext>
    </p:extLst>
  </p:cSld>
  <p:clrMapOvr>
    <a:masterClrMapping/>
  </p:clrMapOvr>
</p:sldLayout>
</file>

<file path=ppt/slideLayouts/slideLayout2.xml><?xml version="1.0" encoding="utf-8"?>
<p:sldLayout xmlns:v="urn:schemas-microsoft-com:vml" xmlns:comp="http://schemas.openxmlformats.org/drawingml/2006/compatibility" xmlns:mc="http://schemas.openxmlformats.org/markup-compatibility/2006" xmlns:xdr="http://schemas.openxmlformats.org/drawingml/2006/spreadsheetDrawing" xmlns:c="http://schemas.openxmlformats.org/drawingml/2006/chart" xmlns:r="http://schemas.openxmlformats.org/officeDocument/2006/relationships" xmlns:p="http://schemas.openxmlformats.org/presentationml/2006/main" xmlns:a="http://schemas.openxmlformats.org/drawingml/2006/main" xmlns:wp="http://schemas.openxmlformats.org/drawingml/2006/wordprocessingDrawing" xmlns:lc="http://schemas.openxmlformats.org/drawingml/2006/lockedCanvas" xmlns:pic="http://schemas.openxmlformats.org/drawingml/2006/picture" xmlns:cdr="http://schemas.openxmlformats.org/drawingml/2006/chartDrawing" xmlns:wp14="http://schemas.microsoft.com/office/word/2010/wordprocessingDrawing" xmlns:dgm="http://schemas.openxmlformats.org/drawingml/2006/diagram" type="obj" preserve="true">
  <p:cSld name="Jeden obsah">
    <p:spTree>
      <p:nvGrpSpPr>
        <p:cNvPr id="1" name=""/>
        <p:cNvGrpSpPr/>
        <p:nvPr/>
      </p:nvGrpSpPr>
      <p:grpSpPr>
        <a:xfrm>
          <a:off x="0" y="0"/>
          <a:ext cx="0" cy="0"/>
          <a:chOff x="0" y="0"/>
          <a:chExt cx="0" cy="0"/>
        </a:xfrm>
      </p:grpSpPr>
      <p:sp>
        <p:nvSpPr>
          <p:cNvPr id="2" name="Nadpis 1"/>
          <p:cNvSpPr>
            <a:spLocks noGrp="true"/>
          </p:cNvSpPr>
          <p:nvPr>
            <p:ph type="title"/>
          </p:nvPr>
        </p:nvSpPr>
        <p:spPr/>
        <p:txBody>
          <a:bodyPr/>
          <a:lstStyle/>
          <a:p>
            <a:r>
              <a:rPr lang="cs-CZ"/>
              <a:t>Kliknutím lze upravit styl.</a:t>
            </a:r>
          </a:p>
        </p:txBody>
      </p:sp>
      <p:sp>
        <p:nvSpPr>
          <p:cNvPr id="3" name="Zástupný symbol pro obsah 2"/>
          <p:cNvSpPr>
            <a:spLocks noGrp="true"/>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true"/>
          </p:cNvSpPr>
          <p:nvPr>
            <p:ph type="dt" sz="half" idx="10"/>
          </p:nvPr>
        </p:nvSpPr>
        <p:spPr/>
        <p:txBody>
          <a:bodyPr/>
          <a:lstStyle/>
          <a:p>
            <a:endParaRPr lang="cs-CZ" dirty="false"/>
          </a:p>
        </p:txBody>
      </p:sp>
      <p:sp>
        <p:nvSpPr>
          <p:cNvPr id="5" name="Zástupný symbol pro zápatí 4"/>
          <p:cNvSpPr>
            <a:spLocks noGrp="true"/>
          </p:cNvSpPr>
          <p:nvPr>
            <p:ph type="ftr" sz="quarter" idx="11"/>
          </p:nvPr>
        </p:nvSpPr>
        <p:spPr/>
        <p:txBody>
          <a:bodyPr/>
          <a:lstStyle/>
          <a:p>
            <a:endParaRPr lang="cs-CZ" dirty="false"/>
          </a:p>
        </p:txBody>
      </p:sp>
      <p:sp>
        <p:nvSpPr>
          <p:cNvPr id="6" name="Zástupný symbol pro číslo snímku 5"/>
          <p:cNvSpPr>
            <a:spLocks noGrp="true"/>
          </p:cNvSpPr>
          <p:nvPr>
            <p:ph type="sldNum" sz="quarter" idx="12"/>
          </p:nvPr>
        </p:nvSpPr>
        <p:spPr/>
        <p:txBody>
          <a:bodyPr/>
          <a:lstStyle/>
          <a:p>
            <a:fld id="{479BF083-4774-43B1-9AB0-5CC1AC5DD8EE}" type="slidenum">
              <a:rPr lang="cs-CZ" smtClean="false"/>
              <a:pPr/>
              <a:t>‹#›</a:t>
            </a:fld>
            <a:endParaRPr lang="cs-CZ" dirty="false"/>
          </a:p>
        </p:txBody>
      </p:sp>
    </p:spTree>
    <p:extLst>
      <p:ext uri="{BB962C8B-B14F-4D97-AF65-F5344CB8AC3E}">
        <p14:creationId xmlns:p14="http://schemas.microsoft.com/office/powerpoint/2010/main" val="1812855781"/>
      </p:ext>
    </p:extLst>
  </p:cSld>
  <p:clrMapOvr>
    <a:masterClrMapping/>
  </p:clrMapOvr>
</p:sldLayout>
</file>

<file path=ppt/slideLayouts/slideLayout3.xml><?xml version="1.0" encoding="utf-8"?>
<p:sldLayout xmlns:v="urn:schemas-microsoft-com:vml" xmlns:comp="http://schemas.openxmlformats.org/drawingml/2006/compatibility" xmlns:mc="http://schemas.openxmlformats.org/markup-compatibility/2006" xmlns:xdr="http://schemas.openxmlformats.org/drawingml/2006/spreadsheetDrawing" xmlns:c="http://schemas.openxmlformats.org/drawingml/2006/chart" xmlns:r="http://schemas.openxmlformats.org/officeDocument/2006/relationships" xmlns:p="http://schemas.openxmlformats.org/presentationml/2006/main" xmlns:a="http://schemas.openxmlformats.org/drawingml/2006/main" xmlns:wp="http://schemas.openxmlformats.org/drawingml/2006/wordprocessingDrawing" xmlns:lc="http://schemas.openxmlformats.org/drawingml/2006/lockedCanvas" xmlns:pic="http://schemas.openxmlformats.org/drawingml/2006/picture" xmlns:cdr="http://schemas.openxmlformats.org/drawingml/2006/chartDrawing" xmlns:wp14="http://schemas.microsoft.com/office/word/2010/wordprocessingDrawing" xmlns:dgm="http://schemas.openxmlformats.org/drawingml/2006/diagram" preserve="true" userDrawn="true">
  <p:cSld name="Dva obsahy">
    <p:spTree>
      <p:nvGrpSpPr>
        <p:cNvPr id="1" name=""/>
        <p:cNvGrpSpPr/>
        <p:nvPr/>
      </p:nvGrpSpPr>
      <p:grpSpPr>
        <a:xfrm>
          <a:off x="0" y="0"/>
          <a:ext cx="0" cy="0"/>
          <a:chOff x="0" y="0"/>
          <a:chExt cx="0" cy="0"/>
        </a:xfrm>
      </p:grpSpPr>
      <p:sp>
        <p:nvSpPr>
          <p:cNvPr id="2" name="Nadpis 1"/>
          <p:cNvSpPr>
            <a:spLocks noGrp="true"/>
          </p:cNvSpPr>
          <p:nvPr>
            <p:ph type="title"/>
          </p:nvPr>
        </p:nvSpPr>
        <p:spPr/>
        <p:txBody>
          <a:bodyPr/>
          <a:lstStyle/>
          <a:p>
            <a:r>
              <a:rPr lang="cs-CZ"/>
              <a:t>Kliknutím lze upravit styl.</a:t>
            </a:r>
          </a:p>
        </p:txBody>
      </p:sp>
      <p:sp>
        <p:nvSpPr>
          <p:cNvPr id="3" name="Zástupný symbol pro obsah 2"/>
          <p:cNvSpPr>
            <a:spLocks noGrp="true"/>
          </p:cNvSpPr>
          <p:nvPr>
            <p:ph idx="1"/>
          </p:nvPr>
        </p:nvSpPr>
        <p:spPr>
          <a:xfrm>
            <a:off x="540000" y="1800000"/>
            <a:ext cx="3960000" cy="43200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false"/>
          </a:p>
        </p:txBody>
      </p:sp>
      <p:sp>
        <p:nvSpPr>
          <p:cNvPr id="4" name="Zástupný symbol pro obsah 2"/>
          <p:cNvSpPr>
            <a:spLocks noGrp="true"/>
          </p:cNvSpPr>
          <p:nvPr>
            <p:ph idx="10"/>
          </p:nvPr>
        </p:nvSpPr>
        <p:spPr>
          <a:xfrm>
            <a:off x="4644000" y="1800000"/>
            <a:ext cx="3960000" cy="43200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true"/>
          </p:cNvSpPr>
          <p:nvPr>
            <p:ph type="dt" sz="half" idx="11"/>
          </p:nvPr>
        </p:nvSpPr>
        <p:spPr/>
        <p:txBody>
          <a:bodyPr/>
          <a:lstStyle/>
          <a:p>
            <a:endParaRPr lang="cs-CZ" dirty="false"/>
          </a:p>
        </p:txBody>
      </p:sp>
      <p:sp>
        <p:nvSpPr>
          <p:cNvPr id="6" name="Zástupný symbol pro zápatí 5"/>
          <p:cNvSpPr>
            <a:spLocks noGrp="true"/>
          </p:cNvSpPr>
          <p:nvPr>
            <p:ph type="ftr" sz="quarter" idx="12"/>
          </p:nvPr>
        </p:nvSpPr>
        <p:spPr/>
        <p:txBody>
          <a:bodyPr/>
          <a:lstStyle/>
          <a:p>
            <a:endParaRPr lang="cs-CZ" dirty="false"/>
          </a:p>
        </p:txBody>
      </p:sp>
      <p:sp>
        <p:nvSpPr>
          <p:cNvPr id="7" name="Zástupný symbol pro číslo snímku 6"/>
          <p:cNvSpPr>
            <a:spLocks noGrp="true"/>
          </p:cNvSpPr>
          <p:nvPr>
            <p:ph type="sldNum" sz="quarter" idx="13"/>
          </p:nvPr>
        </p:nvSpPr>
        <p:spPr/>
        <p:txBody>
          <a:bodyPr/>
          <a:lstStyle/>
          <a:p>
            <a:fld id="{479BF083-4774-43B1-9AB0-5CC1AC5DD8EE}" type="slidenum">
              <a:rPr lang="cs-CZ" smtClean="false"/>
              <a:pPr/>
              <a:t>‹#›</a:t>
            </a:fld>
            <a:endParaRPr lang="cs-CZ" dirty="false"/>
          </a:p>
        </p:txBody>
      </p:sp>
    </p:spTree>
    <p:extLst>
      <p:ext uri="{BB962C8B-B14F-4D97-AF65-F5344CB8AC3E}">
        <p14:creationId xmlns:p14="http://schemas.microsoft.com/office/powerpoint/2010/main" val="1413621811"/>
      </p:ext>
    </p:extLst>
  </p:cSld>
  <p:clrMapOvr>
    <a:masterClrMapping/>
  </p:clrMapOvr>
</p:sldLayout>
</file>

<file path=ppt/slideLayouts/slideLayout4.xml><?xml version="1.0" encoding="utf-8"?>
<p:sldLayout xmlns:v="urn:schemas-microsoft-com:vml" xmlns:comp="http://schemas.openxmlformats.org/drawingml/2006/compatibility" xmlns:mc="http://schemas.openxmlformats.org/markup-compatibility/2006" xmlns:xdr="http://schemas.openxmlformats.org/drawingml/2006/spreadsheetDrawing" xmlns:c="http://schemas.openxmlformats.org/drawingml/2006/chart" xmlns:r="http://schemas.openxmlformats.org/officeDocument/2006/relationships" xmlns:p="http://schemas.openxmlformats.org/presentationml/2006/main" xmlns:a="http://schemas.openxmlformats.org/drawingml/2006/main" xmlns:wp="http://schemas.openxmlformats.org/drawingml/2006/wordprocessingDrawing" xmlns:lc="http://schemas.openxmlformats.org/drawingml/2006/lockedCanvas" xmlns:pic="http://schemas.openxmlformats.org/drawingml/2006/picture" xmlns:cdr="http://schemas.openxmlformats.org/drawingml/2006/chartDrawing" xmlns:wp14="http://schemas.microsoft.com/office/word/2010/wordprocessingDrawing" xmlns:dgm="http://schemas.openxmlformats.org/drawingml/2006/diagram" preserve="true" userDrawn="true">
  <p:cSld name="Dva obsahy nad sebou">
    <p:spTree>
      <p:nvGrpSpPr>
        <p:cNvPr id="1" name=""/>
        <p:cNvGrpSpPr/>
        <p:nvPr/>
      </p:nvGrpSpPr>
      <p:grpSpPr>
        <a:xfrm>
          <a:off x="0" y="0"/>
          <a:ext cx="0" cy="0"/>
          <a:chOff x="0" y="0"/>
          <a:chExt cx="0" cy="0"/>
        </a:xfrm>
      </p:grpSpPr>
      <p:sp>
        <p:nvSpPr>
          <p:cNvPr id="2" name="Nadpis 1"/>
          <p:cNvSpPr>
            <a:spLocks noGrp="true"/>
          </p:cNvSpPr>
          <p:nvPr>
            <p:ph type="title"/>
          </p:nvPr>
        </p:nvSpPr>
        <p:spPr/>
        <p:txBody>
          <a:bodyPr/>
          <a:lstStyle/>
          <a:p>
            <a:r>
              <a:rPr lang="cs-CZ"/>
              <a:t>Kliknutím lze upravit styl.</a:t>
            </a:r>
          </a:p>
        </p:txBody>
      </p:sp>
      <p:sp>
        <p:nvSpPr>
          <p:cNvPr id="3" name="Zástupný symbol pro obsah 2"/>
          <p:cNvSpPr>
            <a:spLocks noGrp="true"/>
          </p:cNvSpPr>
          <p:nvPr>
            <p:ph idx="1"/>
          </p:nvPr>
        </p:nvSpPr>
        <p:spPr>
          <a:xfrm>
            <a:off x="540000" y="1800000"/>
            <a:ext cx="8064000" cy="20880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2"/>
          <p:cNvSpPr>
            <a:spLocks noGrp="true"/>
          </p:cNvSpPr>
          <p:nvPr>
            <p:ph idx="10"/>
          </p:nvPr>
        </p:nvSpPr>
        <p:spPr>
          <a:xfrm>
            <a:off x="540000" y="4032000"/>
            <a:ext cx="8064000" cy="20880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true"/>
          </p:cNvSpPr>
          <p:nvPr>
            <p:ph type="dt" sz="half" idx="11"/>
          </p:nvPr>
        </p:nvSpPr>
        <p:spPr/>
        <p:txBody>
          <a:bodyPr/>
          <a:lstStyle/>
          <a:p>
            <a:endParaRPr lang="cs-CZ" dirty="false"/>
          </a:p>
        </p:txBody>
      </p:sp>
      <p:sp>
        <p:nvSpPr>
          <p:cNvPr id="6" name="Zástupný symbol pro zápatí 5"/>
          <p:cNvSpPr>
            <a:spLocks noGrp="true"/>
          </p:cNvSpPr>
          <p:nvPr>
            <p:ph type="ftr" sz="quarter" idx="12"/>
          </p:nvPr>
        </p:nvSpPr>
        <p:spPr/>
        <p:txBody>
          <a:bodyPr/>
          <a:lstStyle/>
          <a:p>
            <a:endParaRPr lang="cs-CZ" dirty="false"/>
          </a:p>
        </p:txBody>
      </p:sp>
      <p:sp>
        <p:nvSpPr>
          <p:cNvPr id="7" name="Zástupný symbol pro číslo snímku 6"/>
          <p:cNvSpPr>
            <a:spLocks noGrp="true"/>
          </p:cNvSpPr>
          <p:nvPr>
            <p:ph type="sldNum" sz="quarter" idx="13"/>
          </p:nvPr>
        </p:nvSpPr>
        <p:spPr/>
        <p:txBody>
          <a:bodyPr/>
          <a:lstStyle/>
          <a:p>
            <a:fld id="{479BF083-4774-43B1-9AB0-5CC1AC5DD8EE}" type="slidenum">
              <a:rPr lang="cs-CZ" smtClean="false"/>
              <a:pPr/>
              <a:t>‹#›</a:t>
            </a:fld>
            <a:endParaRPr lang="cs-CZ" dirty="false"/>
          </a:p>
        </p:txBody>
      </p:sp>
    </p:spTree>
    <p:extLst>
      <p:ext uri="{BB962C8B-B14F-4D97-AF65-F5344CB8AC3E}">
        <p14:creationId xmlns:p14="http://schemas.microsoft.com/office/powerpoint/2010/main" val="693027651"/>
      </p:ext>
    </p:extLst>
  </p:cSld>
  <p:clrMapOvr>
    <a:masterClrMapping/>
  </p:clrMapOvr>
</p:sldLayout>
</file>

<file path=ppt/slideLayouts/slideLayout5.xml><?xml version="1.0" encoding="utf-8"?>
<p:sldLayout xmlns:v="urn:schemas-microsoft-com:vml" xmlns:comp="http://schemas.openxmlformats.org/drawingml/2006/compatibility" xmlns:mc="http://schemas.openxmlformats.org/markup-compatibility/2006" xmlns:xdr="http://schemas.openxmlformats.org/drawingml/2006/spreadsheetDrawing" xmlns:c="http://schemas.openxmlformats.org/drawingml/2006/chart" xmlns:r="http://schemas.openxmlformats.org/officeDocument/2006/relationships" xmlns:p="http://schemas.openxmlformats.org/presentationml/2006/main" xmlns:a="http://schemas.openxmlformats.org/drawingml/2006/main" xmlns:wp="http://schemas.openxmlformats.org/drawingml/2006/wordprocessingDrawing" xmlns:lc="http://schemas.openxmlformats.org/drawingml/2006/lockedCanvas" xmlns:pic="http://schemas.openxmlformats.org/drawingml/2006/picture" xmlns:cdr="http://schemas.openxmlformats.org/drawingml/2006/chartDrawing" xmlns:wp14="http://schemas.microsoft.com/office/word/2010/wordprocessingDrawing" xmlns:dgm="http://schemas.openxmlformats.org/drawingml/2006/diagram" preserve="true" userDrawn="true">
  <p:cSld name="Tabulka nebo graf">
    <p:spTree>
      <p:nvGrpSpPr>
        <p:cNvPr id="1" name=""/>
        <p:cNvGrpSpPr/>
        <p:nvPr/>
      </p:nvGrpSpPr>
      <p:grpSpPr>
        <a:xfrm>
          <a:off x="0" y="0"/>
          <a:ext cx="0" cy="0"/>
          <a:chOff x="0" y="0"/>
          <a:chExt cx="0" cy="0"/>
        </a:xfrm>
      </p:grpSpPr>
      <p:sp>
        <p:nvSpPr>
          <p:cNvPr id="2" name="Nadpis 1"/>
          <p:cNvSpPr>
            <a:spLocks noGrp="true"/>
          </p:cNvSpPr>
          <p:nvPr>
            <p:ph type="title"/>
          </p:nvPr>
        </p:nvSpPr>
        <p:spPr/>
        <p:txBody>
          <a:bodyPr/>
          <a:lstStyle/>
          <a:p>
            <a:r>
              <a:rPr lang="cs-CZ"/>
              <a:t>Kliknutím lze upravit styl.</a:t>
            </a:r>
          </a:p>
        </p:txBody>
      </p:sp>
      <p:sp>
        <p:nvSpPr>
          <p:cNvPr id="4" name="Zástupný symbol pro obsah 2"/>
          <p:cNvSpPr>
            <a:spLocks noGrp="true"/>
          </p:cNvSpPr>
          <p:nvPr>
            <p:ph idx="10"/>
          </p:nvPr>
        </p:nvSpPr>
        <p:spPr>
          <a:xfrm>
            <a:off x="540000" y="2412000"/>
            <a:ext cx="8064000" cy="37440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text 5"/>
          <p:cNvSpPr>
            <a:spLocks noGrp="true"/>
          </p:cNvSpPr>
          <p:nvPr>
            <p:ph type="body" sz="quarter" idx="11"/>
          </p:nvPr>
        </p:nvSpPr>
        <p:spPr>
          <a:xfrm>
            <a:off x="540000" y="1440000"/>
            <a:ext cx="8064000" cy="360000"/>
          </a:xfrm>
        </p:spPr>
        <p:txBody>
          <a:bodyPr/>
          <a:lstStyle>
            <a:lvl1pPr marL="0" indent="0">
              <a:buFontTx/>
              <a:buNone/>
              <a:defRPr b="true">
                <a:solidFill>
                  <a:schemeClr val="accent2"/>
                </a:solidFill>
              </a:defRPr>
            </a:lvl1pPr>
          </a:lstStyle>
          <a:p>
            <a:pPr lvl="0"/>
            <a:r>
              <a:rPr lang="cs-CZ"/>
              <a:t>Kliknutím lze upravit styly předlohy textu.</a:t>
            </a:r>
          </a:p>
        </p:txBody>
      </p:sp>
      <p:sp>
        <p:nvSpPr>
          <p:cNvPr id="7" name="Zástupný symbol pro text 5"/>
          <p:cNvSpPr>
            <a:spLocks noGrp="true"/>
          </p:cNvSpPr>
          <p:nvPr>
            <p:ph type="body" sz="quarter" idx="12"/>
          </p:nvPr>
        </p:nvSpPr>
        <p:spPr>
          <a:xfrm>
            <a:off x="540000" y="1836000"/>
            <a:ext cx="8064000" cy="432000"/>
          </a:xfrm>
        </p:spPr>
        <p:txBody>
          <a:bodyPr/>
          <a:lstStyle>
            <a:lvl1pPr marL="0" indent="0">
              <a:lnSpc>
                <a:spcPts val="1600"/>
              </a:lnSpc>
              <a:spcBef>
                <a:spcPts val="0"/>
              </a:spcBef>
              <a:spcAft>
                <a:spcPts val="0"/>
              </a:spcAft>
              <a:buFontTx/>
              <a:buNone/>
              <a:defRPr sz="1400">
                <a:solidFill>
                  <a:schemeClr val="accent1"/>
                </a:solidFill>
              </a:defRPr>
            </a:lvl1pPr>
          </a:lstStyle>
          <a:p>
            <a:pPr lvl="0"/>
            <a:r>
              <a:rPr lang="cs-CZ"/>
              <a:t>Kliknutím lze upravit styly předlohy textu.</a:t>
            </a:r>
          </a:p>
        </p:txBody>
      </p:sp>
      <p:sp>
        <p:nvSpPr>
          <p:cNvPr id="3" name="Zástupný symbol pro datum 2"/>
          <p:cNvSpPr>
            <a:spLocks noGrp="true"/>
          </p:cNvSpPr>
          <p:nvPr>
            <p:ph type="dt" sz="half" idx="13"/>
          </p:nvPr>
        </p:nvSpPr>
        <p:spPr/>
        <p:txBody>
          <a:bodyPr/>
          <a:lstStyle/>
          <a:p>
            <a:endParaRPr lang="cs-CZ" dirty="false"/>
          </a:p>
        </p:txBody>
      </p:sp>
      <p:sp>
        <p:nvSpPr>
          <p:cNvPr id="5" name="Zástupný symbol pro zápatí 4"/>
          <p:cNvSpPr>
            <a:spLocks noGrp="true"/>
          </p:cNvSpPr>
          <p:nvPr>
            <p:ph type="ftr" sz="quarter" idx="14"/>
          </p:nvPr>
        </p:nvSpPr>
        <p:spPr/>
        <p:txBody>
          <a:bodyPr/>
          <a:lstStyle/>
          <a:p>
            <a:endParaRPr lang="cs-CZ" dirty="false"/>
          </a:p>
        </p:txBody>
      </p:sp>
      <p:sp>
        <p:nvSpPr>
          <p:cNvPr id="8" name="Zástupný symbol pro číslo snímku 7"/>
          <p:cNvSpPr>
            <a:spLocks noGrp="true"/>
          </p:cNvSpPr>
          <p:nvPr>
            <p:ph type="sldNum" sz="quarter" idx="15"/>
          </p:nvPr>
        </p:nvSpPr>
        <p:spPr/>
        <p:txBody>
          <a:bodyPr/>
          <a:lstStyle/>
          <a:p>
            <a:fld id="{479BF083-4774-43B1-9AB0-5CC1AC5DD8EE}" type="slidenum">
              <a:rPr lang="cs-CZ" smtClean="false"/>
              <a:pPr/>
              <a:t>‹#›</a:t>
            </a:fld>
            <a:endParaRPr lang="cs-CZ" dirty="false"/>
          </a:p>
        </p:txBody>
      </p:sp>
    </p:spTree>
    <p:extLst>
      <p:ext uri="{BB962C8B-B14F-4D97-AF65-F5344CB8AC3E}">
        <p14:creationId xmlns:p14="http://schemas.microsoft.com/office/powerpoint/2010/main" val="3449879914"/>
      </p:ext>
    </p:extLst>
  </p:cSld>
  <p:clrMapOvr>
    <a:masterClrMapping/>
  </p:clrMapOvr>
</p:sldLayout>
</file>

<file path=ppt/slideLayouts/slideLayout6.xml><?xml version="1.0" encoding="utf-8"?>
<p:sldLayout xmlns:v="urn:schemas-microsoft-com:vml" xmlns:comp="http://schemas.openxmlformats.org/drawingml/2006/compatibility" xmlns:mc="http://schemas.openxmlformats.org/markup-compatibility/2006" xmlns:xdr="http://schemas.openxmlformats.org/drawingml/2006/spreadsheetDrawing" xmlns:c="http://schemas.openxmlformats.org/drawingml/2006/chart" xmlns:r="http://schemas.openxmlformats.org/officeDocument/2006/relationships" xmlns:p="http://schemas.openxmlformats.org/presentationml/2006/main" xmlns:a="http://schemas.openxmlformats.org/drawingml/2006/main" xmlns:wp="http://schemas.openxmlformats.org/drawingml/2006/wordprocessingDrawing" xmlns:lc="http://schemas.openxmlformats.org/drawingml/2006/lockedCanvas" xmlns:pic="http://schemas.openxmlformats.org/drawingml/2006/picture" xmlns:cdr="http://schemas.openxmlformats.org/drawingml/2006/chartDrawing" xmlns:wp14="http://schemas.microsoft.com/office/word/2010/wordprocessingDrawing" xmlns:dgm="http://schemas.openxmlformats.org/drawingml/2006/diagram" preserve="true" userDrawn="true">
  <p:cSld name="Předěl">
    <p:spTree>
      <p:nvGrpSpPr>
        <p:cNvPr id="1" name=""/>
        <p:cNvGrpSpPr/>
        <p:nvPr/>
      </p:nvGrpSpPr>
      <p:grpSpPr>
        <a:xfrm>
          <a:off x="0" y="0"/>
          <a:ext cx="0" cy="0"/>
          <a:chOff x="0" y="0"/>
          <a:chExt cx="0" cy="0"/>
        </a:xfrm>
      </p:grpSpPr>
      <p:sp>
        <p:nvSpPr>
          <p:cNvPr id="10" name="Obdélník 9"/>
          <p:cNvSpPr/>
          <p:nvPr userDrawn="true"/>
        </p:nvSpPr>
        <p:spPr>
          <a:xfrm>
            <a:off x="0" y="0"/>
            <a:ext cx="9144000" cy="67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false" anchor="ctr"/>
          <a:lstStyle/>
          <a:p>
            <a:pPr algn="ctr"/>
            <a:endParaRPr lang="cs-CZ"/>
          </a:p>
        </p:txBody>
      </p:sp>
      <p:sp>
        <p:nvSpPr>
          <p:cNvPr id="11" name="Nadpis 10"/>
          <p:cNvSpPr>
            <a:spLocks noGrp="true"/>
          </p:cNvSpPr>
          <p:nvPr>
            <p:ph type="title"/>
          </p:nvPr>
        </p:nvSpPr>
        <p:spPr>
          <a:xfrm>
            <a:off x="1512000" y="2610000"/>
            <a:ext cx="7272000" cy="3240000"/>
          </a:xfrm>
        </p:spPr>
        <p:txBody>
          <a:bodyPr anchor="t" anchorCtr="false"/>
          <a:lstStyle>
            <a:lvl1pPr>
              <a:defRPr sz="4000">
                <a:solidFill>
                  <a:schemeClr val="accent1"/>
                </a:solidFill>
              </a:defRPr>
            </a:lvl1pPr>
          </a:lstStyle>
          <a:p>
            <a:r>
              <a:rPr lang="cs-CZ"/>
              <a:t>Kliknutím lze upravit styl.</a:t>
            </a:r>
            <a:endParaRPr lang="cs-CZ" dirty="false"/>
          </a:p>
        </p:txBody>
      </p:sp>
      <p:sp>
        <p:nvSpPr>
          <p:cNvPr id="9" name="Zástupný symbol pro obrázek 4"/>
          <p:cNvSpPr>
            <a:spLocks noGrp="true" noChangeAspect="true"/>
          </p:cNvSpPr>
          <p:nvPr>
            <p:ph type="pic" sz="quarter" idx="15"/>
          </p:nvPr>
        </p:nvSpPr>
        <p:spPr>
          <a:xfrm>
            <a:off x="846000" y="2636837"/>
            <a:ext cx="540000" cy="540000"/>
          </a:xfrm>
        </p:spPr>
        <p:txBody>
          <a:bodyPr wrap="none" anchor="ctr" anchorCtr="true"/>
          <a:lstStyle>
            <a:lvl1pPr marL="0" indent="0">
              <a:buFontTx/>
              <a:buNone/>
              <a:defRPr sz="600"/>
            </a:lvl1pPr>
          </a:lstStyle>
          <a:p>
            <a:r>
              <a:rPr lang="cs-CZ"/>
              <a:t>Kliknutím na ikonu přidáte obrázek.</a:t>
            </a:r>
            <a:endParaRPr lang="cs-CZ" dirty="false"/>
          </a:p>
        </p:txBody>
      </p:sp>
      <p:sp>
        <p:nvSpPr>
          <p:cNvPr id="7" name="Obdélník 6"/>
          <p:cNvSpPr/>
          <p:nvPr userDrawn="true"/>
        </p:nvSpPr>
        <p:spPr>
          <a:xfrm>
            <a:off x="0" y="0"/>
            <a:ext cx="9144000" cy="1335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false" anchor="ctr"/>
          <a:lstStyle/>
          <a:p>
            <a:pPr algn="ctr"/>
            <a:endParaRPr lang="cs-CZ"/>
          </a:p>
        </p:txBody>
      </p:sp>
      <p:pic>
        <p:nvPicPr>
          <p:cNvPr id="8" name="Obrázek 7"/>
          <p:cNvPicPr>
            <a:picLocks noChangeAspect="true"/>
          </p:cNvPicPr>
          <p:nvPr userDrawn="true"/>
        </p:nvPicPr>
        <p:blipFill rotWithShape="true">
          <a:blip cstate="print" r:embed="rId2">
            <a:extLst>
              <a:ext uri="{28A0092B-C50C-407E-A947-70E740481C1C}">
                <a14:useLocalDpi xmlns:a14="http://schemas.microsoft.com/office/drawing/2010/main" val="0"/>
              </a:ext>
            </a:extLst>
          </a:blip>
          <a:srcRect/>
          <a:stretch/>
        </p:blipFill>
        <p:spPr>
          <a:xfrm>
            <a:off x="395536" y="202406"/>
            <a:ext cx="3952627" cy="792957"/>
          </a:xfrm>
          <a:prstGeom prst="rect">
            <a:avLst/>
          </a:prstGeom>
        </p:spPr>
      </p:pic>
      <p:cxnSp>
        <p:nvCxnSpPr>
          <p:cNvPr id="12" name="Přímá spojnice 11"/>
          <p:cNvCxnSpPr/>
          <p:nvPr userDrawn="true"/>
        </p:nvCxnSpPr>
        <p:spPr>
          <a:xfrm>
            <a:off x="395536" y="1137600"/>
            <a:ext cx="835292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5253132"/>
      </p:ext>
    </p:extLst>
  </p:cSld>
  <p:clrMapOvr>
    <a:masterClrMapping/>
  </p:clrMapOvr>
</p:sldLayout>
</file>

<file path=ppt/slideLayouts/slideLayout7.xml><?xml version="1.0" encoding="utf-8"?>
<p:sldLayout xmlns:v="urn:schemas-microsoft-com:vml" xmlns:comp="http://schemas.openxmlformats.org/drawingml/2006/compatibility" xmlns:mc="http://schemas.openxmlformats.org/markup-compatibility/2006" xmlns:xdr="http://schemas.openxmlformats.org/drawingml/2006/spreadsheetDrawing" xmlns:c="http://schemas.openxmlformats.org/drawingml/2006/chart" xmlns:r="http://schemas.openxmlformats.org/officeDocument/2006/relationships" xmlns:p="http://schemas.openxmlformats.org/presentationml/2006/main" xmlns:a="http://schemas.openxmlformats.org/drawingml/2006/main" xmlns:wp="http://schemas.openxmlformats.org/drawingml/2006/wordprocessingDrawing" xmlns:lc="http://schemas.openxmlformats.org/drawingml/2006/lockedCanvas" xmlns:pic="http://schemas.openxmlformats.org/drawingml/2006/picture" xmlns:cdr="http://schemas.openxmlformats.org/drawingml/2006/chartDrawing" xmlns:wp14="http://schemas.microsoft.com/office/word/2010/wordprocessingDrawing" xmlns:dgm="http://schemas.openxmlformats.org/drawingml/2006/diagram" type="obj" preserve="true">
  <p:cSld name="Jeden obsah (trojúh. odrážky)">
    <p:spTree>
      <p:nvGrpSpPr>
        <p:cNvPr id="1" name=""/>
        <p:cNvGrpSpPr/>
        <p:nvPr/>
      </p:nvGrpSpPr>
      <p:grpSpPr>
        <a:xfrm>
          <a:off x="0" y="0"/>
          <a:ext cx="0" cy="0"/>
          <a:chOff x="0" y="0"/>
          <a:chExt cx="0" cy="0"/>
        </a:xfrm>
      </p:grpSpPr>
      <p:sp>
        <p:nvSpPr>
          <p:cNvPr id="2" name="Nadpis 1"/>
          <p:cNvSpPr>
            <a:spLocks noGrp="true"/>
          </p:cNvSpPr>
          <p:nvPr>
            <p:ph type="title"/>
          </p:nvPr>
        </p:nvSpPr>
        <p:spPr/>
        <p:txBody>
          <a:bodyPr/>
          <a:lstStyle/>
          <a:p>
            <a:r>
              <a:rPr lang="cs-CZ"/>
              <a:t>Kliknutím lze upravit styl.</a:t>
            </a:r>
          </a:p>
        </p:txBody>
      </p:sp>
      <p:sp>
        <p:nvSpPr>
          <p:cNvPr id="3" name="Zástupný symbol pro obsah 2"/>
          <p:cNvSpPr>
            <a:spLocks noGrp="true"/>
          </p:cNvSpPr>
          <p:nvPr>
            <p:ph idx="1"/>
          </p:nvPr>
        </p:nvSpPr>
        <p:spPr/>
        <p:txBody>
          <a:bodyPr/>
          <a:lstStyle>
            <a:lvl1pPr marL="432000" indent="-432000">
              <a:buFont typeface="Wingdings 3" panose="05040102010807070707" pitchFamily="18" charset="2"/>
              <a:buChar char=""/>
              <a:defRPr/>
            </a:lvl1pPr>
            <a:lvl2pPr marL="666000" indent="-252000">
              <a:buFont typeface="Wingdings 3" panose="05040102010807070707" pitchFamily="18" charset="2"/>
              <a:buChar char=""/>
              <a:defRPr/>
            </a:lvl2pPr>
            <a:lvl3pPr marL="918000" indent="-252000">
              <a:buFont typeface="Wingdings 3" panose="05040102010807070707" pitchFamily="18" charset="2"/>
              <a:buChar char=""/>
              <a:defRPr/>
            </a:lvl3pPr>
            <a:lvl4pPr marL="1170000" indent="-252000">
              <a:buFont typeface="Wingdings 3" panose="05040102010807070707" pitchFamily="18" charset="2"/>
              <a:buChar char=""/>
              <a:defRPr/>
            </a:lvl4pPr>
            <a:lvl5pPr marL="1422000" indent="-252000">
              <a:buFont typeface="Wingdings 3" panose="05040102010807070707" pitchFamily="18" charset="2"/>
              <a:buChar char=""/>
              <a:defRPr/>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false"/>
          </a:p>
        </p:txBody>
      </p:sp>
      <p:sp>
        <p:nvSpPr>
          <p:cNvPr id="4" name="Zástupný symbol pro datum 3"/>
          <p:cNvSpPr>
            <a:spLocks noGrp="true"/>
          </p:cNvSpPr>
          <p:nvPr>
            <p:ph type="dt" sz="half" idx="10"/>
          </p:nvPr>
        </p:nvSpPr>
        <p:spPr/>
        <p:txBody>
          <a:bodyPr/>
          <a:lstStyle/>
          <a:p>
            <a:endParaRPr lang="cs-CZ" dirty="false"/>
          </a:p>
        </p:txBody>
      </p:sp>
      <p:sp>
        <p:nvSpPr>
          <p:cNvPr id="5" name="Zástupný symbol pro zápatí 4"/>
          <p:cNvSpPr>
            <a:spLocks noGrp="true"/>
          </p:cNvSpPr>
          <p:nvPr>
            <p:ph type="ftr" sz="quarter" idx="11"/>
          </p:nvPr>
        </p:nvSpPr>
        <p:spPr/>
        <p:txBody>
          <a:bodyPr/>
          <a:lstStyle/>
          <a:p>
            <a:endParaRPr lang="cs-CZ" dirty="false"/>
          </a:p>
        </p:txBody>
      </p:sp>
      <p:sp>
        <p:nvSpPr>
          <p:cNvPr id="6" name="Zástupný symbol pro číslo snímku 5"/>
          <p:cNvSpPr>
            <a:spLocks noGrp="true"/>
          </p:cNvSpPr>
          <p:nvPr>
            <p:ph type="sldNum" sz="quarter" idx="12"/>
          </p:nvPr>
        </p:nvSpPr>
        <p:spPr/>
        <p:txBody>
          <a:bodyPr/>
          <a:lstStyle/>
          <a:p>
            <a:fld id="{479BF083-4774-43B1-9AB0-5CC1AC5DD8EE}" type="slidenum">
              <a:rPr lang="cs-CZ" smtClean="false"/>
              <a:pPr/>
              <a:t>‹#›</a:t>
            </a:fld>
            <a:endParaRPr lang="cs-CZ" dirty="false"/>
          </a:p>
        </p:txBody>
      </p:sp>
    </p:spTree>
    <p:extLst>
      <p:ext uri="{BB962C8B-B14F-4D97-AF65-F5344CB8AC3E}">
        <p14:creationId xmlns:p14="http://schemas.microsoft.com/office/powerpoint/2010/main" val="1453853182"/>
      </p:ext>
    </p:extLst>
  </p:cSld>
  <p:clrMapOvr>
    <a:masterClrMapping/>
  </p:clrMapOvr>
</p:sldLayout>
</file>

<file path=ppt/slideLayouts/slideLayout8.xml><?xml version="1.0" encoding="utf-8"?>
<p:sldLayout xmlns:v="urn:schemas-microsoft-com:vml" xmlns:comp="http://schemas.openxmlformats.org/drawingml/2006/compatibility" xmlns:mc="http://schemas.openxmlformats.org/markup-compatibility/2006" xmlns:xdr="http://schemas.openxmlformats.org/drawingml/2006/spreadsheetDrawing" xmlns:c="http://schemas.openxmlformats.org/drawingml/2006/chart" xmlns:r="http://schemas.openxmlformats.org/officeDocument/2006/relationships" xmlns:p="http://schemas.openxmlformats.org/presentationml/2006/main" xmlns:a="http://schemas.openxmlformats.org/drawingml/2006/main" xmlns:wp="http://schemas.openxmlformats.org/drawingml/2006/wordprocessingDrawing" xmlns:lc="http://schemas.openxmlformats.org/drawingml/2006/lockedCanvas" xmlns:pic="http://schemas.openxmlformats.org/drawingml/2006/picture" xmlns:cdr="http://schemas.openxmlformats.org/drawingml/2006/chartDrawing" xmlns:wp14="http://schemas.microsoft.com/office/word/2010/wordprocessingDrawing" xmlns:dgm="http://schemas.openxmlformats.org/drawingml/2006/diagram" preserve="true" userDrawn="true">
  <p:cSld name="Dva obsahy (trojúh. odrážky)">
    <p:spTree>
      <p:nvGrpSpPr>
        <p:cNvPr id="1" name=""/>
        <p:cNvGrpSpPr/>
        <p:nvPr/>
      </p:nvGrpSpPr>
      <p:grpSpPr>
        <a:xfrm>
          <a:off x="0" y="0"/>
          <a:ext cx="0" cy="0"/>
          <a:chOff x="0" y="0"/>
          <a:chExt cx="0" cy="0"/>
        </a:xfrm>
      </p:grpSpPr>
      <p:sp>
        <p:nvSpPr>
          <p:cNvPr id="2" name="Nadpis 1"/>
          <p:cNvSpPr>
            <a:spLocks noGrp="true"/>
          </p:cNvSpPr>
          <p:nvPr>
            <p:ph type="title"/>
          </p:nvPr>
        </p:nvSpPr>
        <p:spPr/>
        <p:txBody>
          <a:bodyPr/>
          <a:lstStyle/>
          <a:p>
            <a:r>
              <a:rPr lang="cs-CZ"/>
              <a:t>Kliknutím lze upravit styl.</a:t>
            </a:r>
          </a:p>
        </p:txBody>
      </p:sp>
      <p:sp>
        <p:nvSpPr>
          <p:cNvPr id="3" name="Zástupný symbol pro obsah 2"/>
          <p:cNvSpPr>
            <a:spLocks noGrp="true"/>
          </p:cNvSpPr>
          <p:nvPr>
            <p:ph idx="1"/>
          </p:nvPr>
        </p:nvSpPr>
        <p:spPr>
          <a:xfrm>
            <a:off x="540000" y="1800000"/>
            <a:ext cx="3960000" cy="4320000"/>
          </a:xfrm>
        </p:spPr>
        <p:txBody>
          <a:bodyPr/>
          <a:lstStyle>
            <a:lvl1pPr marL="432000" indent="-432000">
              <a:buFont typeface="Wingdings 3" panose="05040102010807070707" pitchFamily="18" charset="2"/>
              <a:buChar char=""/>
              <a:defRPr/>
            </a:lvl1pPr>
            <a:lvl2pPr marL="666000" indent="-252000">
              <a:buFont typeface="Wingdings 3" panose="05040102010807070707" pitchFamily="18" charset="2"/>
              <a:buChar char=""/>
              <a:defRPr/>
            </a:lvl2pPr>
            <a:lvl3pPr marL="918000" indent="-252000">
              <a:buFont typeface="Wingdings 3" panose="05040102010807070707" pitchFamily="18" charset="2"/>
              <a:buChar char=""/>
              <a:defRPr/>
            </a:lvl3pPr>
            <a:lvl4pPr marL="1170000" indent="-252000">
              <a:buFont typeface="Wingdings 3" panose="05040102010807070707" pitchFamily="18" charset="2"/>
              <a:buChar char=""/>
              <a:defRPr/>
            </a:lvl4pPr>
            <a:lvl5pPr marL="1422000" indent="-252000">
              <a:buFont typeface="Wingdings 3" panose="05040102010807070707" pitchFamily="18" charset="2"/>
              <a:buChar char=""/>
              <a:defRPr/>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false"/>
          </a:p>
        </p:txBody>
      </p:sp>
      <p:sp>
        <p:nvSpPr>
          <p:cNvPr id="4" name="Zástupný symbol pro datum 3"/>
          <p:cNvSpPr>
            <a:spLocks noGrp="true"/>
          </p:cNvSpPr>
          <p:nvPr>
            <p:ph type="dt" sz="half" idx="10"/>
          </p:nvPr>
        </p:nvSpPr>
        <p:spPr/>
        <p:txBody>
          <a:bodyPr/>
          <a:lstStyle/>
          <a:p>
            <a:endParaRPr lang="cs-CZ" dirty="false"/>
          </a:p>
        </p:txBody>
      </p:sp>
      <p:sp>
        <p:nvSpPr>
          <p:cNvPr id="5" name="Zástupný symbol pro zápatí 4"/>
          <p:cNvSpPr>
            <a:spLocks noGrp="true"/>
          </p:cNvSpPr>
          <p:nvPr>
            <p:ph type="ftr" sz="quarter" idx="11"/>
          </p:nvPr>
        </p:nvSpPr>
        <p:spPr/>
        <p:txBody>
          <a:bodyPr/>
          <a:lstStyle/>
          <a:p>
            <a:endParaRPr lang="cs-CZ" dirty="false"/>
          </a:p>
        </p:txBody>
      </p:sp>
      <p:sp>
        <p:nvSpPr>
          <p:cNvPr id="6" name="Zástupný symbol pro číslo snímku 5"/>
          <p:cNvSpPr>
            <a:spLocks noGrp="true"/>
          </p:cNvSpPr>
          <p:nvPr>
            <p:ph type="sldNum" sz="quarter" idx="12"/>
          </p:nvPr>
        </p:nvSpPr>
        <p:spPr/>
        <p:txBody>
          <a:bodyPr/>
          <a:lstStyle/>
          <a:p>
            <a:fld id="{479BF083-4774-43B1-9AB0-5CC1AC5DD8EE}" type="slidenum">
              <a:rPr lang="cs-CZ" smtClean="false"/>
              <a:pPr/>
              <a:t>‹#›</a:t>
            </a:fld>
            <a:endParaRPr lang="cs-CZ" dirty="false"/>
          </a:p>
        </p:txBody>
      </p:sp>
      <p:sp>
        <p:nvSpPr>
          <p:cNvPr id="7" name="Zástupný symbol pro obsah 2"/>
          <p:cNvSpPr>
            <a:spLocks noGrp="true"/>
          </p:cNvSpPr>
          <p:nvPr>
            <p:ph idx="13"/>
          </p:nvPr>
        </p:nvSpPr>
        <p:spPr>
          <a:xfrm>
            <a:off x="4644000" y="1800000"/>
            <a:ext cx="3960000" cy="4320000"/>
          </a:xfrm>
        </p:spPr>
        <p:txBody>
          <a:bodyPr/>
          <a:lstStyle>
            <a:lvl1pPr marL="432000" indent="-432000">
              <a:buFont typeface="Wingdings 3" panose="05040102010807070707" pitchFamily="18" charset="2"/>
              <a:buChar char=""/>
              <a:defRPr/>
            </a:lvl1pPr>
            <a:lvl2pPr marL="666000" indent="-252000">
              <a:buFont typeface="Wingdings 3" panose="05040102010807070707" pitchFamily="18" charset="2"/>
              <a:buChar char=""/>
              <a:defRPr/>
            </a:lvl2pPr>
            <a:lvl3pPr marL="918000" indent="-252000">
              <a:buFont typeface="Wingdings 3" panose="05040102010807070707" pitchFamily="18" charset="2"/>
              <a:buChar char=""/>
              <a:defRPr/>
            </a:lvl3pPr>
            <a:lvl4pPr marL="1170000" indent="-252000">
              <a:buFont typeface="Wingdings 3" panose="05040102010807070707" pitchFamily="18" charset="2"/>
              <a:buChar char=""/>
              <a:defRPr/>
            </a:lvl4pPr>
            <a:lvl5pPr marL="1422000" indent="-252000">
              <a:buFont typeface="Wingdings 3" panose="05040102010807070707" pitchFamily="18" charset="2"/>
              <a:buChar char=""/>
              <a:defRPr/>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false"/>
          </a:p>
        </p:txBody>
      </p:sp>
    </p:spTree>
    <p:extLst>
      <p:ext uri="{BB962C8B-B14F-4D97-AF65-F5344CB8AC3E}">
        <p14:creationId xmlns:p14="http://schemas.microsoft.com/office/powerpoint/2010/main" val="2901346852"/>
      </p:ext>
    </p:extLst>
  </p:cSld>
  <p:clrMapOvr>
    <a:masterClrMapping/>
  </p:clrMapOvr>
</p:sldLayout>
</file>

<file path=ppt/slideLayouts/slideLayout9.xml><?xml version="1.0" encoding="utf-8"?>
<p:sldLayout xmlns:v="urn:schemas-microsoft-com:vml" xmlns:comp="http://schemas.openxmlformats.org/drawingml/2006/compatibility" xmlns:mc="http://schemas.openxmlformats.org/markup-compatibility/2006" xmlns:xdr="http://schemas.openxmlformats.org/drawingml/2006/spreadsheetDrawing" xmlns:c="http://schemas.openxmlformats.org/drawingml/2006/chart" xmlns:r="http://schemas.openxmlformats.org/officeDocument/2006/relationships" xmlns:p="http://schemas.openxmlformats.org/presentationml/2006/main" xmlns:a="http://schemas.openxmlformats.org/drawingml/2006/main" xmlns:wp="http://schemas.openxmlformats.org/drawingml/2006/wordprocessingDrawing" xmlns:lc="http://schemas.openxmlformats.org/drawingml/2006/lockedCanvas" xmlns:pic="http://schemas.openxmlformats.org/drawingml/2006/picture" xmlns:cdr="http://schemas.openxmlformats.org/drawingml/2006/chartDrawing" xmlns:wp14="http://schemas.microsoft.com/office/word/2010/wordprocessingDrawing" xmlns:dgm="http://schemas.openxmlformats.org/drawingml/2006/diagram" preserve="true" userDrawn="true">
  <p:cSld name="Dva obsahy nad sebou (trojúh. odrážky)">
    <p:spTree>
      <p:nvGrpSpPr>
        <p:cNvPr id="1" name=""/>
        <p:cNvGrpSpPr/>
        <p:nvPr/>
      </p:nvGrpSpPr>
      <p:grpSpPr>
        <a:xfrm>
          <a:off x="0" y="0"/>
          <a:ext cx="0" cy="0"/>
          <a:chOff x="0" y="0"/>
          <a:chExt cx="0" cy="0"/>
        </a:xfrm>
      </p:grpSpPr>
      <p:sp>
        <p:nvSpPr>
          <p:cNvPr id="2" name="Nadpis 1"/>
          <p:cNvSpPr>
            <a:spLocks noGrp="true"/>
          </p:cNvSpPr>
          <p:nvPr>
            <p:ph type="title"/>
          </p:nvPr>
        </p:nvSpPr>
        <p:spPr/>
        <p:txBody>
          <a:bodyPr/>
          <a:lstStyle/>
          <a:p>
            <a:r>
              <a:rPr lang="cs-CZ"/>
              <a:t>Kliknutím lze upravit styl.</a:t>
            </a:r>
          </a:p>
        </p:txBody>
      </p:sp>
      <p:sp>
        <p:nvSpPr>
          <p:cNvPr id="3" name="Zástupný symbol pro obsah 2"/>
          <p:cNvSpPr>
            <a:spLocks noGrp="true"/>
          </p:cNvSpPr>
          <p:nvPr>
            <p:ph idx="1"/>
          </p:nvPr>
        </p:nvSpPr>
        <p:spPr>
          <a:xfrm>
            <a:off x="540000" y="1800000"/>
            <a:ext cx="8064000" cy="2088000"/>
          </a:xfrm>
        </p:spPr>
        <p:txBody>
          <a:bodyPr/>
          <a:lstStyle>
            <a:lvl1pPr marL="432000" indent="-432000">
              <a:buFont typeface="Wingdings 3" panose="05040102010807070707" pitchFamily="18" charset="2"/>
              <a:buChar char=""/>
              <a:defRPr/>
            </a:lvl1pPr>
            <a:lvl2pPr marL="666000" indent="-252000">
              <a:buFont typeface="Wingdings 3" panose="05040102010807070707" pitchFamily="18" charset="2"/>
              <a:buChar char=""/>
              <a:defRPr/>
            </a:lvl2pPr>
            <a:lvl3pPr marL="918000" indent="-252000">
              <a:buFont typeface="Wingdings 3" panose="05040102010807070707" pitchFamily="18" charset="2"/>
              <a:buChar char=""/>
              <a:defRPr/>
            </a:lvl3pPr>
            <a:lvl4pPr marL="1170000" indent="-252000">
              <a:buFont typeface="Wingdings 3" panose="05040102010807070707" pitchFamily="18" charset="2"/>
              <a:buChar char=""/>
              <a:defRPr/>
            </a:lvl4pPr>
            <a:lvl5pPr marL="1422000" indent="-252000">
              <a:buFont typeface="Wingdings 3" panose="05040102010807070707" pitchFamily="18" charset="2"/>
              <a:buChar char=""/>
              <a:defRPr/>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false"/>
          </a:p>
        </p:txBody>
      </p:sp>
      <p:sp>
        <p:nvSpPr>
          <p:cNvPr id="4" name="Zástupný symbol pro datum 3"/>
          <p:cNvSpPr>
            <a:spLocks noGrp="true"/>
          </p:cNvSpPr>
          <p:nvPr>
            <p:ph type="dt" sz="half" idx="10"/>
          </p:nvPr>
        </p:nvSpPr>
        <p:spPr/>
        <p:txBody>
          <a:bodyPr/>
          <a:lstStyle/>
          <a:p>
            <a:endParaRPr lang="cs-CZ" dirty="false"/>
          </a:p>
        </p:txBody>
      </p:sp>
      <p:sp>
        <p:nvSpPr>
          <p:cNvPr id="5" name="Zástupný symbol pro zápatí 4"/>
          <p:cNvSpPr>
            <a:spLocks noGrp="true"/>
          </p:cNvSpPr>
          <p:nvPr>
            <p:ph type="ftr" sz="quarter" idx="11"/>
          </p:nvPr>
        </p:nvSpPr>
        <p:spPr/>
        <p:txBody>
          <a:bodyPr/>
          <a:lstStyle/>
          <a:p>
            <a:endParaRPr lang="cs-CZ" dirty="false"/>
          </a:p>
        </p:txBody>
      </p:sp>
      <p:sp>
        <p:nvSpPr>
          <p:cNvPr id="6" name="Zástupný symbol pro číslo snímku 5"/>
          <p:cNvSpPr>
            <a:spLocks noGrp="true"/>
          </p:cNvSpPr>
          <p:nvPr>
            <p:ph type="sldNum" sz="quarter" idx="12"/>
          </p:nvPr>
        </p:nvSpPr>
        <p:spPr/>
        <p:txBody>
          <a:bodyPr/>
          <a:lstStyle/>
          <a:p>
            <a:fld id="{479BF083-4774-43B1-9AB0-5CC1AC5DD8EE}" type="slidenum">
              <a:rPr lang="cs-CZ" smtClean="false"/>
              <a:pPr/>
              <a:t>‹#›</a:t>
            </a:fld>
            <a:endParaRPr lang="cs-CZ" dirty="false"/>
          </a:p>
        </p:txBody>
      </p:sp>
      <p:sp>
        <p:nvSpPr>
          <p:cNvPr id="8" name="Zástupný symbol pro obsah 2"/>
          <p:cNvSpPr>
            <a:spLocks noGrp="true"/>
          </p:cNvSpPr>
          <p:nvPr>
            <p:ph idx="13"/>
          </p:nvPr>
        </p:nvSpPr>
        <p:spPr>
          <a:xfrm>
            <a:off x="540000" y="4032000"/>
            <a:ext cx="8064000" cy="2088000"/>
          </a:xfrm>
        </p:spPr>
        <p:txBody>
          <a:bodyPr/>
          <a:lstStyle>
            <a:lvl1pPr marL="432000" indent="-432000">
              <a:buFont typeface="Wingdings 3" panose="05040102010807070707" pitchFamily="18" charset="2"/>
              <a:buChar char=""/>
              <a:defRPr/>
            </a:lvl1pPr>
            <a:lvl2pPr marL="666000" indent="-252000">
              <a:buFont typeface="Wingdings 3" panose="05040102010807070707" pitchFamily="18" charset="2"/>
              <a:buChar char=""/>
              <a:defRPr/>
            </a:lvl2pPr>
            <a:lvl3pPr marL="918000" indent="-252000">
              <a:buFont typeface="Wingdings 3" panose="05040102010807070707" pitchFamily="18" charset="2"/>
              <a:buChar char=""/>
              <a:defRPr/>
            </a:lvl3pPr>
            <a:lvl4pPr marL="1170000" indent="-252000">
              <a:buFont typeface="Wingdings 3" panose="05040102010807070707" pitchFamily="18" charset="2"/>
              <a:buChar char=""/>
              <a:defRPr/>
            </a:lvl4pPr>
            <a:lvl5pPr marL="1422000" indent="-252000">
              <a:buFont typeface="Wingdings 3" panose="05040102010807070707" pitchFamily="18" charset="2"/>
              <a:buChar char=""/>
              <a:defRPr/>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false"/>
          </a:p>
        </p:txBody>
      </p:sp>
    </p:spTree>
    <p:extLst>
      <p:ext uri="{BB962C8B-B14F-4D97-AF65-F5344CB8AC3E}">
        <p14:creationId xmlns:p14="http://schemas.microsoft.com/office/powerpoint/2010/main" val="2861415691"/>
      </p:ext>
    </p:extLst>
  </p:cSld>
  <p:clrMapOvr>
    <a:masterClrMapping/>
  </p:clrMapOvr>
</p:sldLayout>
</file>

<file path=ppt/slideMasters/_rels/slideMaster1.xml.rels><?xml version="1.0" encoding="UTF-8" standalone="yes"?>
<Relationships xmlns="http://schemas.openxmlformats.org/package/2006/relationships">
    <Relationship Target="../slideLayouts/slideLayout8.xml" Type="http://schemas.openxmlformats.org/officeDocument/2006/relationships/slideLayout" Id="rId8"/>
    <Relationship Target="../slideLayouts/slideLayout3.xml" Type="http://schemas.openxmlformats.org/officeDocument/2006/relationships/slideLayout" Id="rId3"/>
    <Relationship Target="../slideLayouts/slideLayout7.xml" Type="http://schemas.openxmlformats.org/officeDocument/2006/relationships/slideLayout" Id="rId7"/>
    <Relationship Target="../slideLayouts/slideLayout2.xml" Type="http://schemas.openxmlformats.org/officeDocument/2006/relationships/slideLayout" Id="rId2"/>
    <Relationship Target="../slideLayouts/slideLayout1.xml" Type="http://schemas.openxmlformats.org/officeDocument/2006/relationships/slideLayout" Id="rId1"/>
    <Relationship Target="../slideLayouts/slideLayout6.xml" Type="http://schemas.openxmlformats.org/officeDocument/2006/relationships/slideLayout" Id="rId6"/>
    <Relationship Target="../theme/theme1.xml" Type="http://schemas.openxmlformats.org/officeDocument/2006/relationships/theme" Id="rId11"/>
    <Relationship Target="../slideLayouts/slideLayout5.xml" Type="http://schemas.openxmlformats.org/officeDocument/2006/relationships/slideLayout" Id="rId5"/>
    <Relationship Target="../slideLayouts/slideLayout10.xml" Type="http://schemas.openxmlformats.org/officeDocument/2006/relationships/slideLayout" Id="rId10"/>
    <Relationship Target="../slideLayouts/slideLayout4.xml" Type="http://schemas.openxmlformats.org/officeDocument/2006/relationships/slideLayout" Id="rId4"/>
    <Relationship Target="../slideLayouts/slideLayout9.xml" Type="http://schemas.openxmlformats.org/officeDocument/2006/relationships/slideLayout" Id="rId9"/>
</Relationships>

</file>

<file path=ppt/slideMasters/slideMaster1.xml><?xml version="1.0" encoding="utf-8"?>
<p:sldMaster xmlns:v="urn:schemas-microsoft-com:vml" xmlns:comp="http://schemas.openxmlformats.org/drawingml/2006/compatibility" xmlns:mc="http://schemas.openxmlformats.org/markup-compatibility/2006" xmlns:xdr="http://schemas.openxmlformats.org/drawingml/2006/spreadsheetDrawing" xmlns:c="http://schemas.openxmlformats.org/drawingml/2006/chart" xmlns:r="http://schemas.openxmlformats.org/officeDocument/2006/relationships" xmlns:p="http://schemas.openxmlformats.org/presentationml/2006/main" xmlns:a="http://schemas.openxmlformats.org/drawingml/2006/main" xmlns:wp="http://schemas.openxmlformats.org/drawingml/2006/wordprocessingDrawing" xmlns:lc="http://schemas.openxmlformats.org/drawingml/2006/lockedCanvas" xmlns:pic="http://schemas.openxmlformats.org/drawingml/2006/picture" xmlns:cdr="http://schemas.openxmlformats.org/drawingml/2006/chartDrawing" xmlns:wp14="http://schemas.microsoft.com/office/word/2010/wordprocessingDrawing" xmlns:dgm="http://schemas.openxmlformats.org/drawingml/2006/diagram" preserve="true">
  <p:cSld>
    <p:bg>
      <p:bgRef idx="1001">
        <a:schemeClr val="bg1"/>
      </p:bgRef>
    </p:bg>
    <p:spTree>
      <p:nvGrpSpPr>
        <p:cNvPr id="1" name=""/>
        <p:cNvGrpSpPr/>
        <p:nvPr/>
      </p:nvGrpSpPr>
      <p:grpSpPr>
        <a:xfrm>
          <a:off x="0" y="0"/>
          <a:ext cx="0" cy="0"/>
          <a:chOff x="0" y="0"/>
          <a:chExt cx="0" cy="0"/>
        </a:xfrm>
      </p:grpSpPr>
      <p:sp>
        <p:nvSpPr>
          <p:cNvPr id="15" name="Obdélník 14"/>
          <p:cNvSpPr/>
          <p:nvPr/>
        </p:nvSpPr>
        <p:spPr>
          <a:xfrm>
            <a:off x="0" y="1080000"/>
            <a:ext cx="9144000" cy="126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false" anchor="ctr"/>
          <a:lstStyle/>
          <a:p>
            <a:pPr algn="ctr"/>
            <a:endParaRPr lang="cs-CZ">
              <a:solidFill>
                <a:schemeClr val="tx2"/>
              </a:solidFill>
            </a:endParaRPr>
          </a:p>
        </p:txBody>
      </p:sp>
      <p:sp>
        <p:nvSpPr>
          <p:cNvPr id="7" name="Obdélník 6"/>
          <p:cNvSpPr/>
          <p:nvPr/>
        </p:nvSpPr>
        <p:spPr>
          <a:xfrm>
            <a:off x="0" y="0"/>
            <a:ext cx="9144000" cy="10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false" anchor="ctr"/>
          <a:lstStyle/>
          <a:p>
            <a:pPr algn="ctr"/>
            <a:endParaRPr lang="cs-CZ"/>
          </a:p>
        </p:txBody>
      </p:sp>
      <p:sp>
        <p:nvSpPr>
          <p:cNvPr id="2" name="Zástupný symbol pro nadpis 1"/>
          <p:cNvSpPr>
            <a:spLocks noGrp="true"/>
          </p:cNvSpPr>
          <p:nvPr>
            <p:ph type="title"/>
          </p:nvPr>
        </p:nvSpPr>
        <p:spPr>
          <a:xfrm>
            <a:off x="360000" y="0"/>
            <a:ext cx="8424000" cy="1080000"/>
          </a:xfrm>
          <a:prstGeom prst="rect">
            <a:avLst/>
          </a:prstGeom>
        </p:spPr>
        <p:txBody>
          <a:bodyPr vert="horz" lIns="36000" tIns="0" rIns="36000" bIns="0" rtlCol="false" anchor="ctr" anchorCtr="false">
            <a:noAutofit/>
          </a:bodyPr>
          <a:lstStyle/>
          <a:p>
            <a:r>
              <a:rPr lang="cs-CZ" dirty="false"/>
              <a:t>Kliknutím lze upravit styl.</a:t>
            </a:r>
          </a:p>
        </p:txBody>
      </p:sp>
      <p:sp>
        <p:nvSpPr>
          <p:cNvPr id="3" name="Zástupný symbol pro text 2"/>
          <p:cNvSpPr>
            <a:spLocks noGrp="true"/>
          </p:cNvSpPr>
          <p:nvPr>
            <p:ph type="body" idx="1"/>
          </p:nvPr>
        </p:nvSpPr>
        <p:spPr>
          <a:xfrm>
            <a:off x="540000" y="1800000"/>
            <a:ext cx="8064000" cy="4320000"/>
          </a:xfrm>
          <a:prstGeom prst="rect">
            <a:avLst/>
          </a:prstGeom>
        </p:spPr>
        <p:txBody>
          <a:bodyPr vert="horz" lIns="0" tIns="0" rIns="0" bIns="0" rtlCol="false">
            <a:noAutofit/>
          </a:bodyPr>
          <a:lstStyle/>
          <a:p>
            <a:pPr lvl="0"/>
            <a:r>
              <a:rPr lang="cs-CZ" dirty="false"/>
              <a:t>Kliknutím lze upravit styly předlohy textu.</a:t>
            </a:r>
          </a:p>
          <a:p>
            <a:pPr lvl="1"/>
            <a:r>
              <a:rPr lang="cs-CZ" dirty="false"/>
              <a:t>Druhá úroveň</a:t>
            </a:r>
          </a:p>
          <a:p>
            <a:pPr lvl="2"/>
            <a:r>
              <a:rPr lang="cs-CZ" dirty="false"/>
              <a:t>Třetí úroveň</a:t>
            </a:r>
          </a:p>
          <a:p>
            <a:pPr lvl="3"/>
            <a:r>
              <a:rPr lang="cs-CZ" dirty="false"/>
              <a:t>Čtvrtá úroveň</a:t>
            </a:r>
          </a:p>
          <a:p>
            <a:pPr lvl="4"/>
            <a:r>
              <a:rPr lang="cs-CZ" dirty="false"/>
              <a:t>Pátá úroveň</a:t>
            </a:r>
          </a:p>
        </p:txBody>
      </p:sp>
      <p:sp>
        <p:nvSpPr>
          <p:cNvPr id="4" name="Zástupný symbol pro datum 3"/>
          <p:cNvSpPr>
            <a:spLocks noGrp="true"/>
          </p:cNvSpPr>
          <p:nvPr>
            <p:ph type="dt" sz="half" idx="2"/>
          </p:nvPr>
        </p:nvSpPr>
        <p:spPr>
          <a:xfrm>
            <a:off x="540000" y="6516000"/>
            <a:ext cx="1116000" cy="180000"/>
          </a:xfrm>
          <a:prstGeom prst="rect">
            <a:avLst/>
          </a:prstGeom>
        </p:spPr>
        <p:txBody>
          <a:bodyPr vert="horz" lIns="0" tIns="0" rIns="0" bIns="0" rtlCol="false" anchor="ctr"/>
          <a:lstStyle>
            <a:lvl1pPr algn="l">
              <a:defRPr sz="1050">
                <a:solidFill>
                  <a:schemeClr val="tx1"/>
                </a:solidFill>
              </a:defRPr>
            </a:lvl1pPr>
          </a:lstStyle>
          <a:p>
            <a:endParaRPr lang="cs-CZ" dirty="false"/>
          </a:p>
        </p:txBody>
      </p:sp>
      <p:sp>
        <p:nvSpPr>
          <p:cNvPr id="5" name="Zástupný symbol pro zápatí 4"/>
          <p:cNvSpPr>
            <a:spLocks noGrp="true"/>
          </p:cNvSpPr>
          <p:nvPr>
            <p:ph type="ftr" sz="quarter" idx="3"/>
          </p:nvPr>
        </p:nvSpPr>
        <p:spPr>
          <a:xfrm>
            <a:off x="1692000" y="6516000"/>
            <a:ext cx="6912000" cy="180000"/>
          </a:xfrm>
          <a:prstGeom prst="rect">
            <a:avLst/>
          </a:prstGeom>
        </p:spPr>
        <p:txBody>
          <a:bodyPr vert="horz" lIns="0" tIns="0" rIns="0" bIns="0" rtlCol="false" anchor="ctr"/>
          <a:lstStyle>
            <a:lvl1pPr algn="l">
              <a:defRPr sz="1050">
                <a:solidFill>
                  <a:schemeClr val="tx1"/>
                </a:solidFill>
              </a:defRPr>
            </a:lvl1pPr>
          </a:lstStyle>
          <a:p>
            <a:endParaRPr lang="cs-CZ" dirty="false"/>
          </a:p>
        </p:txBody>
      </p:sp>
      <p:sp>
        <p:nvSpPr>
          <p:cNvPr id="6" name="Zástupný symbol pro číslo snímku 5"/>
          <p:cNvSpPr>
            <a:spLocks noGrp="true"/>
          </p:cNvSpPr>
          <p:nvPr>
            <p:ph type="sldNum" sz="quarter" idx="4"/>
          </p:nvPr>
        </p:nvSpPr>
        <p:spPr>
          <a:xfrm>
            <a:off x="8640000" y="6516000"/>
            <a:ext cx="468000" cy="180000"/>
          </a:xfrm>
          <a:prstGeom prst="rect">
            <a:avLst/>
          </a:prstGeom>
        </p:spPr>
        <p:txBody>
          <a:bodyPr vert="horz" lIns="0" tIns="0" rIns="0" bIns="0" rtlCol="false" anchor="ctr"/>
          <a:lstStyle>
            <a:lvl1pPr algn="ctr">
              <a:defRPr sz="1050" b="true">
                <a:solidFill>
                  <a:schemeClr val="tx1"/>
                </a:solidFill>
              </a:defRPr>
            </a:lvl1pPr>
          </a:lstStyle>
          <a:p>
            <a:fld id="{479BF083-4774-43B1-9AB0-5CC1AC5DD8EE}" type="slidenum">
              <a:rPr lang="cs-CZ" smtClean="false"/>
              <a:pPr/>
              <a:t>‹#›</a:t>
            </a:fld>
            <a:endParaRPr lang="cs-CZ" dirty="false"/>
          </a:p>
        </p:txBody>
      </p:sp>
      <p:sp>
        <p:nvSpPr>
          <p:cNvPr id="18" name="Obdélník 17"/>
          <p:cNvSpPr/>
          <p:nvPr/>
        </p:nvSpPr>
        <p:spPr>
          <a:xfrm>
            <a:off x="0" y="6732000"/>
            <a:ext cx="9144000" cy="126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false" anchor="ctr"/>
          <a:lstStyle/>
          <a:p>
            <a:pPr algn="ctr"/>
            <a:endParaRPr lang="cs-CZ"/>
          </a:p>
        </p:txBody>
      </p:sp>
    </p:spTree>
    <p:extLst>
      <p:ext uri="{BB962C8B-B14F-4D97-AF65-F5344CB8AC3E}">
        <p14:creationId xmlns:p14="http://schemas.microsoft.com/office/powerpoint/2010/main" val="14257727"/>
      </p:ext>
    </p:extLst>
  </p:cSld>
  <p:clrMap bg1="lt1" tx1="dk1" bg2="lt2" tx2="dk2" accent1="accent1" accent2="accent2" accent3="accent3" accent4="accent4" accent5="accent5" accent6="accent6" hlink="hlink" folHlink="folHlink"/>
  <p:sldLayoutIdLst>
    <p:sldLayoutId id="2147483672" r:id="rId1"/>
    <p:sldLayoutId id="2147483675" r:id="rId2"/>
    <p:sldLayoutId id="2147483676" r:id="rId3"/>
    <p:sldLayoutId id="2147483677" r:id="rId4"/>
    <p:sldLayoutId id="2147483678" r:id="rId5"/>
    <p:sldLayoutId id="2147483673" r:id="rId6"/>
    <p:sldLayoutId id="2147483679" r:id="rId7"/>
    <p:sldLayoutId id="2147483680" r:id="rId8"/>
    <p:sldLayoutId id="2147483681" r:id="rId9"/>
    <p:sldLayoutId id="2147483682" r:id="rId10"/>
  </p:sldLayoutIdLst>
  <p:hf hdr="false" ftr="false" dt="false"/>
  <p:txStyles>
    <p:titleStyle>
      <a:lvl1pPr algn="l" defTabSz="914400" rtl="false" eaLnBrk="true" latinLnBrk="false" hangingPunct="true">
        <a:lnSpc>
          <a:spcPct val="100000"/>
        </a:lnSpc>
        <a:spcBef>
          <a:spcPct val="0"/>
        </a:spcBef>
        <a:buNone/>
        <a:defRPr sz="3200" b="true" kern="0" cap="all" baseline="0">
          <a:solidFill>
            <a:schemeClr val="tx2"/>
          </a:solidFill>
          <a:latin typeface="+mj-lt"/>
          <a:ea typeface="+mj-ea"/>
          <a:cs typeface="+mj-cs"/>
        </a:defRPr>
      </a:lvl1pPr>
    </p:titleStyle>
    <p:bodyStyle>
      <a:lvl1pPr marL="432000" indent="-432000" algn="l" defTabSz="914400" rtl="false" eaLnBrk="true" latinLnBrk="false" hangingPunct="true">
        <a:lnSpc>
          <a:spcPts val="2880"/>
        </a:lnSpc>
        <a:spcBef>
          <a:spcPts val="600"/>
        </a:spcBef>
        <a:spcAft>
          <a:spcPts val="600"/>
        </a:spcAft>
        <a:buClr>
          <a:schemeClr val="accent2"/>
        </a:buClr>
        <a:buSzPct val="100000"/>
        <a:buFont typeface="Wingdings" panose="05000000000000000000" pitchFamily="2" charset="2"/>
        <a:buChar char=""/>
        <a:defRPr sz="2400" b="false" kern="1200">
          <a:solidFill>
            <a:schemeClr val="tx1"/>
          </a:solidFill>
          <a:latin typeface="+mn-lt"/>
          <a:ea typeface="+mn-ea"/>
          <a:cs typeface="+mn-cs"/>
        </a:defRPr>
      </a:lvl1pPr>
      <a:lvl2pPr marL="666000" indent="-252000" algn="l" defTabSz="914400" rtl="false" eaLnBrk="true" latinLnBrk="false" hangingPunct="true">
        <a:lnSpc>
          <a:spcPts val="2400"/>
        </a:lnSpc>
        <a:spcBef>
          <a:spcPts val="300"/>
        </a:spcBef>
        <a:spcAft>
          <a:spcPts val="300"/>
        </a:spcAft>
        <a:buClr>
          <a:schemeClr val="accent2"/>
        </a:buClr>
        <a:buSzPct val="80000"/>
        <a:buFont typeface="Wingdings" panose="05000000000000000000" pitchFamily="2" charset="2"/>
        <a:buChar char=""/>
        <a:defRPr sz="2000" kern="1200">
          <a:solidFill>
            <a:schemeClr val="tx1"/>
          </a:solidFill>
          <a:latin typeface="+mn-lt"/>
          <a:ea typeface="+mn-ea"/>
          <a:cs typeface="+mn-cs"/>
        </a:defRPr>
      </a:lvl2pPr>
      <a:lvl3pPr marL="918000" indent="-252000" algn="l" defTabSz="914400" rtl="false" eaLnBrk="true" latinLnBrk="false" hangingPunct="true">
        <a:lnSpc>
          <a:spcPts val="2400"/>
        </a:lnSpc>
        <a:spcBef>
          <a:spcPts val="300"/>
        </a:spcBef>
        <a:spcAft>
          <a:spcPts val="300"/>
        </a:spcAft>
        <a:buClr>
          <a:schemeClr val="accent2"/>
        </a:buClr>
        <a:buSzPct val="80000"/>
        <a:buFont typeface="Wingdings" panose="05000000000000000000" pitchFamily="2" charset="2"/>
        <a:buChar char=""/>
        <a:defRPr sz="2000" kern="1200">
          <a:solidFill>
            <a:schemeClr val="tx1"/>
          </a:solidFill>
          <a:latin typeface="+mn-lt"/>
          <a:ea typeface="+mn-ea"/>
          <a:cs typeface="+mn-cs"/>
        </a:defRPr>
      </a:lvl3pPr>
      <a:lvl4pPr marL="1170000" indent="-252000" algn="l" defTabSz="914400" rtl="false" eaLnBrk="true" latinLnBrk="false" hangingPunct="true">
        <a:lnSpc>
          <a:spcPts val="2400"/>
        </a:lnSpc>
        <a:spcBef>
          <a:spcPts val="300"/>
        </a:spcBef>
        <a:spcAft>
          <a:spcPts val="300"/>
        </a:spcAft>
        <a:buClr>
          <a:schemeClr val="accent2"/>
        </a:buClr>
        <a:buSzPct val="80000"/>
        <a:buFont typeface="Wingdings" panose="05000000000000000000" pitchFamily="2" charset="2"/>
        <a:buChar char=""/>
        <a:defRPr lang="cs-CZ" sz="2000" kern="1200" dirty="false" smtClean="false">
          <a:solidFill>
            <a:schemeClr val="tx1"/>
          </a:solidFill>
          <a:latin typeface="+mn-lt"/>
          <a:ea typeface="+mn-ea"/>
          <a:cs typeface="+mn-cs"/>
        </a:defRPr>
      </a:lvl4pPr>
      <a:lvl5pPr marL="1422000" indent="-252000" algn="l" defTabSz="914400" rtl="false" eaLnBrk="true" latinLnBrk="false" hangingPunct="true">
        <a:lnSpc>
          <a:spcPts val="2400"/>
        </a:lnSpc>
        <a:spcBef>
          <a:spcPts val="300"/>
        </a:spcBef>
        <a:spcAft>
          <a:spcPts val="300"/>
        </a:spcAft>
        <a:buClr>
          <a:schemeClr val="accent2"/>
        </a:buClr>
        <a:buSzPct val="80000"/>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false" eaLnBrk="true" latinLnBrk="false" hangingPunct="true">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false" eaLnBrk="true" latinLnBrk="false" hangingPunct="true">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false" eaLnBrk="true" latinLnBrk="false" hangingPunct="true">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false" eaLnBrk="true" latinLnBrk="false" hangingPunct="true">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false" eaLnBrk="true" latinLnBrk="false" hangingPunct="true">
        <a:defRPr sz="1800" kern="1200">
          <a:solidFill>
            <a:schemeClr val="tx1"/>
          </a:solidFill>
          <a:latin typeface="+mn-lt"/>
          <a:ea typeface="+mn-ea"/>
          <a:cs typeface="+mn-cs"/>
        </a:defRPr>
      </a:lvl1pPr>
      <a:lvl2pPr marL="457200" algn="l" defTabSz="914400" rtl="false" eaLnBrk="true" latinLnBrk="false" hangingPunct="true">
        <a:defRPr sz="1800" kern="1200">
          <a:solidFill>
            <a:schemeClr val="tx1"/>
          </a:solidFill>
          <a:latin typeface="+mn-lt"/>
          <a:ea typeface="+mn-ea"/>
          <a:cs typeface="+mn-cs"/>
        </a:defRPr>
      </a:lvl2pPr>
      <a:lvl3pPr marL="914400" algn="l" defTabSz="914400" rtl="false" eaLnBrk="true" latinLnBrk="false" hangingPunct="true">
        <a:defRPr sz="1800" kern="1200">
          <a:solidFill>
            <a:schemeClr val="tx1"/>
          </a:solidFill>
          <a:latin typeface="+mn-lt"/>
          <a:ea typeface="+mn-ea"/>
          <a:cs typeface="+mn-cs"/>
        </a:defRPr>
      </a:lvl3pPr>
      <a:lvl4pPr marL="1371600" algn="l" defTabSz="914400" rtl="false" eaLnBrk="true" latinLnBrk="false" hangingPunct="true">
        <a:defRPr sz="1800" kern="1200">
          <a:solidFill>
            <a:schemeClr val="tx1"/>
          </a:solidFill>
          <a:latin typeface="+mn-lt"/>
          <a:ea typeface="+mn-ea"/>
          <a:cs typeface="+mn-cs"/>
        </a:defRPr>
      </a:lvl4pPr>
      <a:lvl5pPr marL="1828800" algn="l" defTabSz="914400" rtl="false" eaLnBrk="true" latinLnBrk="false" hangingPunct="true">
        <a:defRPr sz="1800" kern="1200">
          <a:solidFill>
            <a:schemeClr val="tx1"/>
          </a:solidFill>
          <a:latin typeface="+mn-lt"/>
          <a:ea typeface="+mn-ea"/>
          <a:cs typeface="+mn-cs"/>
        </a:defRPr>
      </a:lvl5pPr>
      <a:lvl6pPr marL="2286000" algn="l" defTabSz="914400" rtl="false" eaLnBrk="true" latinLnBrk="false" hangingPunct="true">
        <a:defRPr sz="1800" kern="1200">
          <a:solidFill>
            <a:schemeClr val="tx1"/>
          </a:solidFill>
          <a:latin typeface="+mn-lt"/>
          <a:ea typeface="+mn-ea"/>
          <a:cs typeface="+mn-cs"/>
        </a:defRPr>
      </a:lvl6pPr>
      <a:lvl7pPr marL="2743200" algn="l" defTabSz="914400" rtl="false" eaLnBrk="true" latinLnBrk="false" hangingPunct="true">
        <a:defRPr sz="1800" kern="1200">
          <a:solidFill>
            <a:schemeClr val="tx1"/>
          </a:solidFill>
          <a:latin typeface="+mn-lt"/>
          <a:ea typeface="+mn-ea"/>
          <a:cs typeface="+mn-cs"/>
        </a:defRPr>
      </a:lvl7pPr>
      <a:lvl8pPr marL="3200400" algn="l" defTabSz="914400" rtl="false" eaLnBrk="true" latinLnBrk="false" hangingPunct="true">
        <a:defRPr sz="1800" kern="1200">
          <a:solidFill>
            <a:schemeClr val="tx1"/>
          </a:solidFill>
          <a:latin typeface="+mn-lt"/>
          <a:ea typeface="+mn-ea"/>
          <a:cs typeface="+mn-cs"/>
        </a:defRPr>
      </a:lvl8pPr>
      <a:lvl9pPr marL="3657600" algn="l" defTabSz="914400" rtl="false" eaLnBrk="true" latinLnBrk="false" hangingPunct="true">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
    <Relationship Target="../media/image3.png" Type="http://schemas.openxmlformats.org/officeDocument/2006/relationships/image" Id="rId3"/>
    <Relationship Target="../notesSlides/notesSlide1.xml" Type="http://schemas.openxmlformats.org/officeDocument/2006/relationships/notesSlide" Id="rId2"/>
    <Relationship Target="../slideLayouts/slideLayout1.xml" Type="http://schemas.openxmlformats.org/officeDocument/2006/relationships/slideLayout" Id="rId1"/>
    <Relationship Target="../media/image5.png" Type="http://schemas.openxmlformats.org/officeDocument/2006/relationships/image" Id="rId5"/>
    <Relationship Target="../media/image4.png" Type="http://schemas.openxmlformats.org/officeDocument/2006/relationships/image" Id="rId4"/>
</Relationships>

</file>

<file path=ppt/slides/_rels/slide10.xml.rels><?xml version="1.0" encoding="UTF-8" standalone="yes"?>
<Relationships xmlns="http://schemas.openxmlformats.org/package/2006/relationships">
    <Relationship Target="../slideLayouts/slideLayout2.xml" Type="http://schemas.openxmlformats.org/officeDocument/2006/relationships/slideLayout" Id="rId1"/>
</Relationships>

</file>

<file path=ppt/slides/_rels/slide11.xml.rels><?xml version="1.0" encoding="UTF-8" standalone="yes"?>
<Relationships xmlns="http://schemas.openxmlformats.org/package/2006/relationships">
    <Relationship Target="../notesSlides/notesSlide8.xml" Type="http://schemas.openxmlformats.org/officeDocument/2006/relationships/notesSlide" Id="rId2"/>
    <Relationship Target="../slideLayouts/slideLayout2.xml" Type="http://schemas.openxmlformats.org/officeDocument/2006/relationships/slideLayout" Id="rId1"/>
</Relationships>

</file>

<file path=ppt/slides/_rels/slide12.xml.rels><?xml version="1.0" encoding="UTF-8" standalone="yes"?>
<Relationships xmlns="http://schemas.openxmlformats.org/package/2006/relationships">
    <Relationship TargetMode="External" Target="http://cs.wikipedia.org/wiki/%C3%9Azemn%C3%AD_samospr%C3%A1vn%C3%BD_celek" Type="http://schemas.openxmlformats.org/officeDocument/2006/relationships/hyperlink" Id="rId3"/>
    <Relationship Target="../notesSlides/notesSlide9.xml" Type="http://schemas.openxmlformats.org/officeDocument/2006/relationships/notesSlide" Id="rId2"/>
    <Relationship Target="../slideLayouts/slideLayout2.xml" Type="http://schemas.openxmlformats.org/officeDocument/2006/relationships/slideLayout" Id="rId1"/>
    <Relationship TargetMode="External" Target="http://cs.wikipedia.org/wiki/Pr%C3%A1vn%C3%AD_osobnost" Type="http://schemas.openxmlformats.org/officeDocument/2006/relationships/hyperlink" Id="rId4"/>
</Relationships>

</file>

<file path=ppt/slides/_rels/slide13.xml.rels><?xml version="1.0" encoding="UTF-8" standalone="yes"?>
<Relationships xmlns="http://schemas.openxmlformats.org/package/2006/relationships">
    <Relationship Target="../slideLayouts/slideLayout2.xml" Type="http://schemas.openxmlformats.org/officeDocument/2006/relationships/slideLayout" Id="rId1"/>
</Relationships>

</file>

<file path=ppt/slides/_rels/slide14.xml.rels><?xml version="1.0" encoding="UTF-8" standalone="yes"?>
<Relationships xmlns="http://schemas.openxmlformats.org/package/2006/relationships">
    <Relationship Target="../notesSlides/notesSlide10.xml" Type="http://schemas.openxmlformats.org/officeDocument/2006/relationships/notesSlide" Id="rId2"/>
    <Relationship Target="../slideLayouts/slideLayout2.xml" Type="http://schemas.openxmlformats.org/officeDocument/2006/relationships/slideLayout" Id="rId1"/>
</Relationships>

</file>

<file path=ppt/slides/_rels/slide15.xml.rels><?xml version="1.0" encoding="UTF-8" standalone="yes"?>
<Relationships xmlns="http://schemas.openxmlformats.org/package/2006/relationships">
    <Relationship Target="../slideLayouts/slideLayout2.xml" Type="http://schemas.openxmlformats.org/officeDocument/2006/relationships/slideLayout" Id="rId1"/>
</Relationships>

</file>

<file path=ppt/slides/_rels/slide16.xml.rels><?xml version="1.0" encoding="UTF-8" standalone="yes"?>
<Relationships xmlns="http://schemas.openxmlformats.org/package/2006/relationships">
    <Relationship Target="../notesSlides/notesSlide11.xml" Type="http://schemas.openxmlformats.org/officeDocument/2006/relationships/notesSlide" Id="rId2"/>
    <Relationship Target="../slideLayouts/slideLayout2.xml" Type="http://schemas.openxmlformats.org/officeDocument/2006/relationships/slideLayout" Id="rId1"/>
</Relationships>

</file>

<file path=ppt/slides/_rels/slide17.xml.rels><?xml version="1.0" encoding="UTF-8" standalone="yes"?>
<Relationships xmlns="http://schemas.openxmlformats.org/package/2006/relationships">
    <Relationship Target="../notesSlides/notesSlide12.xml" Type="http://schemas.openxmlformats.org/officeDocument/2006/relationships/notesSlide" Id="rId2"/>
    <Relationship Target="../slideLayouts/slideLayout2.xml" Type="http://schemas.openxmlformats.org/officeDocument/2006/relationships/slideLayout" Id="rId1"/>
</Relationships>

</file>

<file path=ppt/slides/_rels/slide18.xml.rels><?xml version="1.0" encoding="UTF-8" standalone="yes"?>
<Relationships xmlns="http://schemas.openxmlformats.org/package/2006/relationships">
    <Relationship Target="../notesSlides/notesSlide13.xml" Type="http://schemas.openxmlformats.org/officeDocument/2006/relationships/notesSlide" Id="rId2"/>
    <Relationship Target="../slideLayouts/slideLayout2.xml" Type="http://schemas.openxmlformats.org/officeDocument/2006/relationships/slideLayout" Id="rId1"/>
</Relationships>

</file>

<file path=ppt/slides/_rels/slide19.xml.rels><?xml version="1.0" encoding="UTF-8" standalone="yes"?>
<Relationships xmlns="http://schemas.openxmlformats.org/package/2006/relationships">
    <Relationship Target="../notesSlides/notesSlide14.xml" Type="http://schemas.openxmlformats.org/officeDocument/2006/relationships/notesSlide" Id="rId2"/>
    <Relationship Target="../slideLayouts/slideLayout2.xml" Type="http://schemas.openxmlformats.org/officeDocument/2006/relationships/slideLayout" Id="rId1"/>
</Relationships>

</file>

<file path=ppt/slides/_rels/slide2.xml.rels><?xml version="1.0" encoding="UTF-8" standalone="yes"?>
<Relationships xmlns="http://schemas.openxmlformats.org/package/2006/relationships">
    <Relationship Target="../media/image6.jpeg" Type="http://schemas.openxmlformats.org/officeDocument/2006/relationships/image" Id="rId3"/>
    <Relationship Target="../notesSlides/notesSlide2.xml" Type="http://schemas.openxmlformats.org/officeDocument/2006/relationships/notesSlide" Id="rId2"/>
    <Relationship Target="../slideLayouts/slideLayout3.xml" Type="http://schemas.openxmlformats.org/officeDocument/2006/relationships/slideLayout" Id="rId1"/>
</Relationships>

</file>

<file path=ppt/slides/_rels/slide20.xml.rels><?xml version="1.0" encoding="UTF-8" standalone="yes"?>
<Relationships xmlns="http://schemas.openxmlformats.org/package/2006/relationships">
    <Relationship TargetMode="External" Target="http://www.esfcr.cz/" Type="http://schemas.openxmlformats.org/officeDocument/2006/relationships/hyperlink" Id="rId3"/>
    <Relationship Target="../notesSlides/notesSlide15.xml" Type="http://schemas.openxmlformats.org/officeDocument/2006/relationships/notesSlide" Id="rId2"/>
    <Relationship Target="../slideLayouts/slideLayout2.xml" Type="http://schemas.openxmlformats.org/officeDocument/2006/relationships/slideLayout" Id="rId1"/>
</Relationships>

</file>

<file path=ppt/slides/_rels/slide21.xml.rels><?xml version="1.0" encoding="UTF-8" standalone="yes"?>
<Relationships xmlns="http://schemas.openxmlformats.org/package/2006/relationships">
    <Relationship TargetMode="External" Target="mailto:konzultace_opzplus@mmr.gov.cz" Type="http://schemas.openxmlformats.org/officeDocument/2006/relationships/hyperlink" Id="rId3"/>
    <Relationship Target="../notesSlides/notesSlide16.xml" Type="http://schemas.openxmlformats.org/officeDocument/2006/relationships/notesSlide" Id="rId2"/>
    <Relationship Target="../slideLayouts/slideLayout2.xml" Type="http://schemas.openxmlformats.org/officeDocument/2006/relationships/slideLayout" Id="rId1"/>
</Relationships>

</file>

<file path=ppt/slides/_rels/slide22.xml.rels><?xml version="1.0" encoding="UTF-8" standalone="yes"?>
<Relationships xmlns="http://schemas.openxmlformats.org/package/2006/relationships">
    <Relationship Target="../notesSlides/notesSlide17.xml" Type="http://schemas.openxmlformats.org/officeDocument/2006/relationships/notesSlide" Id="rId2"/>
    <Relationship Target="../slideLayouts/slideLayout2.xml" Type="http://schemas.openxmlformats.org/officeDocument/2006/relationships/slideLayout" Id="rId1"/>
</Relationships>

</file>

<file path=ppt/slides/_rels/slide23.xml.rels><?xml version="1.0" encoding="UTF-8" standalone="yes"?>
<Relationships xmlns="http://schemas.openxmlformats.org/package/2006/relationships">
    <Relationship Target="../notesSlides/notesSlide18.xml" Type="http://schemas.openxmlformats.org/officeDocument/2006/relationships/notesSlide" Id="rId2"/>
    <Relationship Target="../slideLayouts/slideLayout2.xml" Type="http://schemas.openxmlformats.org/officeDocument/2006/relationships/slideLayout" Id="rId1"/>
</Relationships>

</file>

<file path=ppt/slides/_rels/slide24.xml.rels><?xml version="1.0" encoding="UTF-8" standalone="yes"?>
<Relationships xmlns="http://schemas.openxmlformats.org/package/2006/relationships">
    <Relationship Target="../notesSlides/notesSlide19.xml" Type="http://schemas.openxmlformats.org/officeDocument/2006/relationships/notesSlide" Id="rId2"/>
    <Relationship Target="../slideLayouts/slideLayout2.xml" Type="http://schemas.openxmlformats.org/officeDocument/2006/relationships/slideLayout" Id="rId1"/>
</Relationships>

</file>

<file path=ppt/slides/_rels/slide25.xml.rels><?xml version="1.0" encoding="UTF-8" standalone="yes"?>
<Relationships xmlns="http://schemas.openxmlformats.org/package/2006/relationships">
    <Relationship Target="../notesSlides/notesSlide20.xml" Type="http://schemas.openxmlformats.org/officeDocument/2006/relationships/notesSlide" Id="rId2"/>
    <Relationship Target="../slideLayouts/slideLayout2.xml" Type="http://schemas.openxmlformats.org/officeDocument/2006/relationships/slideLayout" Id="rId1"/>
</Relationships>

</file>

<file path=ppt/slides/_rels/slide26.xml.rels><?xml version="1.0" encoding="UTF-8" standalone="yes"?>
<Relationships xmlns="http://schemas.openxmlformats.org/package/2006/relationships">
    <Relationship Target="../slideLayouts/slideLayout2.xml" Type="http://schemas.openxmlformats.org/officeDocument/2006/relationships/slideLayout" Id="rId1"/>
</Relationships>

</file>

<file path=ppt/slides/_rels/slide27.xml.rels><?xml version="1.0" encoding="UTF-8" standalone="yes"?>
<Relationships xmlns="http://schemas.openxmlformats.org/package/2006/relationships">
    <Relationship Target="../notesSlides/notesSlide21.xml" Type="http://schemas.openxmlformats.org/officeDocument/2006/relationships/notesSlide" Id="rId2"/>
    <Relationship Target="../slideLayouts/slideLayout2.xml" Type="http://schemas.openxmlformats.org/officeDocument/2006/relationships/slideLayout" Id="rId1"/>
</Relationships>

</file>

<file path=ppt/slides/_rels/slide28.xml.rels><?xml version="1.0" encoding="UTF-8" standalone="yes"?>
<Relationships xmlns="http://schemas.openxmlformats.org/package/2006/relationships">
    <Relationship Target="../slideLayouts/slideLayout2.xml" Type="http://schemas.openxmlformats.org/officeDocument/2006/relationships/slideLayout" Id="rId1"/>
</Relationships>

</file>

<file path=ppt/slides/_rels/slide29.xml.rels><?xml version="1.0" encoding="UTF-8" standalone="yes"?>
<Relationships xmlns="http://schemas.openxmlformats.org/package/2006/relationships">
    <Relationship Target="../notesSlides/notesSlide22.xml" Type="http://schemas.openxmlformats.org/officeDocument/2006/relationships/notesSlide" Id="rId2"/>
    <Relationship Target="../slideLayouts/slideLayout2.xml" Type="http://schemas.openxmlformats.org/officeDocument/2006/relationships/slideLayout" Id="rId1"/>
</Relationships>

</file>

<file path=ppt/slides/_rels/slide3.xml.rels><?xml version="1.0" encoding="UTF-8" standalone="yes"?>
<Relationships xmlns="http://schemas.openxmlformats.org/package/2006/relationships">
    <Relationship TargetMode="External" Target="https://www.esfcr.cz/klub-vyzvy-106-podpora-socialniho-zaclenovani-ve-vyloucenych-lokalitach-3" Type="http://schemas.openxmlformats.org/officeDocument/2006/relationships/hyperlink" Id="rId3"/>
    <Relationship TargetMode="External" Target="https://www.esfcr.cz/vyzva-106-opz-plus" Type="http://schemas.openxmlformats.org/officeDocument/2006/relationships/hyperlink" Id="rId2"/>
    <Relationship Target="../slideLayouts/slideLayout2.xml" Type="http://schemas.openxmlformats.org/officeDocument/2006/relationships/slideLayout" Id="rId1"/>
    <Relationship TargetMode="External" Target="https://www.esfcr.cz/pravidla-pro-zadatele-a-prijemce-opz-plus" Type="http://schemas.openxmlformats.org/officeDocument/2006/relationships/hyperlink" Id="rId5"/>
    <Relationship TargetMode="External" Target="https://iskp21.mssf.cz/" Type="http://schemas.openxmlformats.org/officeDocument/2006/relationships/hyperlink" Id="rId4"/>
</Relationships>

</file>

<file path=ppt/slides/_rels/slide30.xml.rels><?xml version="1.0" encoding="UTF-8" standalone="yes"?>
<Relationships xmlns="http://schemas.openxmlformats.org/package/2006/relationships">
    <Relationship TargetMode="External" Target="http://www.participativnimetody.cz/" Type="http://schemas.openxmlformats.org/officeDocument/2006/relationships/hyperlink" Id="rId3"/>
    <Relationship Target="../notesSlides/notesSlide23.xml" Type="http://schemas.openxmlformats.org/officeDocument/2006/relationships/notesSlide" Id="rId2"/>
    <Relationship Target="../slideLayouts/slideLayout2.xml" Type="http://schemas.openxmlformats.org/officeDocument/2006/relationships/slideLayout" Id="rId1"/>
</Relationships>

</file>

<file path=ppt/slides/_rels/slide31.xml.rels><?xml version="1.0" encoding="UTF-8" standalone="yes"?>
<Relationships xmlns="http://schemas.openxmlformats.org/package/2006/relationships">
    <Relationship Target="../notesSlides/notesSlide24.xml" Type="http://schemas.openxmlformats.org/officeDocument/2006/relationships/notesSlide" Id="rId2"/>
    <Relationship Target="../slideLayouts/slideLayout2.xml" Type="http://schemas.openxmlformats.org/officeDocument/2006/relationships/slideLayout" Id="rId1"/>
</Relationships>

</file>

<file path=ppt/slides/_rels/slide32.xml.rels><?xml version="1.0" encoding="UTF-8" standalone="yes"?>
<Relationships xmlns="http://schemas.openxmlformats.org/package/2006/relationships">
    <Relationship TargetMode="External" Target="http://www.esfcr.cz/" Type="http://schemas.openxmlformats.org/officeDocument/2006/relationships/hyperlink" Id="rId3"/>
    <Relationship Target="../notesSlides/notesSlide25.xml" Type="http://schemas.openxmlformats.org/officeDocument/2006/relationships/notesSlide" Id="rId2"/>
    <Relationship Target="../slideLayouts/slideLayout2.xml" Type="http://schemas.openxmlformats.org/officeDocument/2006/relationships/slideLayout" Id="rId1"/>
</Relationships>

</file>

<file path=ppt/slides/_rels/slide33.xml.rels><?xml version="1.0" encoding="UTF-8" standalone="yes"?>
<Relationships xmlns="http://schemas.openxmlformats.org/package/2006/relationships">
    <Relationship TargetMode="External" Target="https://www.esfcr.cz/monitorovani-podporenych-osob-opz-plus" Type="http://schemas.openxmlformats.org/officeDocument/2006/relationships/hyperlink" Id="rId3"/>
    <Relationship Target="../notesSlides/notesSlide26.xml" Type="http://schemas.openxmlformats.org/officeDocument/2006/relationships/notesSlide" Id="rId2"/>
    <Relationship Target="../slideLayouts/slideLayout2.xml" Type="http://schemas.openxmlformats.org/officeDocument/2006/relationships/slideLayout" Id="rId1"/>
</Relationships>

</file>

<file path=ppt/slides/_rels/slide34.xml.rels><?xml version="1.0" encoding="UTF-8" standalone="yes"?>
<Relationships xmlns="http://schemas.openxmlformats.org/package/2006/relationships">
    <Relationship Target="../notesSlides/notesSlide27.xml" Type="http://schemas.openxmlformats.org/officeDocument/2006/relationships/notesSlide" Id="rId2"/>
    <Relationship Target="../slideLayouts/slideLayout2.xml" Type="http://schemas.openxmlformats.org/officeDocument/2006/relationships/slideLayout" Id="rId1"/>
</Relationships>

</file>

<file path=ppt/slides/_rels/slide35.xml.rels><?xml version="1.0" encoding="UTF-8" standalone="yes"?>
<Relationships xmlns="http://schemas.openxmlformats.org/package/2006/relationships">
    <Relationship Target="../notesSlides/notesSlide28.xml" Type="http://schemas.openxmlformats.org/officeDocument/2006/relationships/notesSlide" Id="rId2"/>
    <Relationship Target="../slideLayouts/slideLayout2.xml" Type="http://schemas.openxmlformats.org/officeDocument/2006/relationships/slideLayout" Id="rId1"/>
</Relationships>

</file>

<file path=ppt/slides/_rels/slide36.xml.rels><?xml version="1.0" encoding="UTF-8" standalone="yes"?>
<Relationships xmlns="http://schemas.openxmlformats.org/package/2006/relationships">
    <Relationship Target="../notesSlides/notesSlide29.xml" Type="http://schemas.openxmlformats.org/officeDocument/2006/relationships/notesSlide" Id="rId2"/>
    <Relationship Target="../slideLayouts/slideLayout2.xml" Type="http://schemas.openxmlformats.org/officeDocument/2006/relationships/slideLayout" Id="rId1"/>
</Relationships>

</file>

<file path=ppt/slides/_rels/slide37.xml.rels><?xml version="1.0" encoding="UTF-8" standalone="yes"?>
<Relationships xmlns="http://schemas.openxmlformats.org/package/2006/relationships">
    <Relationship Target="../media/image7.jpeg" Type="http://schemas.openxmlformats.org/officeDocument/2006/relationships/image" Id="rId3"/>
    <Relationship Target="../notesSlides/notesSlide30.xml" Type="http://schemas.openxmlformats.org/officeDocument/2006/relationships/notesSlide" Id="rId2"/>
    <Relationship Target="../slideLayouts/slideLayout3.xml" Type="http://schemas.openxmlformats.org/officeDocument/2006/relationships/slideLayout" Id="rId1"/>
</Relationships>

</file>

<file path=ppt/slides/_rels/slide38.xml.rels><?xml version="1.0" encoding="UTF-8" standalone="yes"?>
<Relationships xmlns="http://schemas.openxmlformats.org/package/2006/relationships">
    <Relationship TargetMode="External" Target="https://iskp21.mssf.cz/" Type="http://schemas.openxmlformats.org/officeDocument/2006/relationships/hyperlink" Id="rId3"/>
    <Relationship Target="../notesSlides/notesSlide31.xml" Type="http://schemas.openxmlformats.org/officeDocument/2006/relationships/notesSlide" Id="rId2"/>
    <Relationship Target="../slideLayouts/slideLayout2.xml" Type="http://schemas.openxmlformats.org/officeDocument/2006/relationships/slideLayout" Id="rId1"/>
    <Relationship TargetMode="External" Target="https://www.esfcr.cz/formulare-a-pokyny-potrebne-v-ramci-pripravy-zadosti-o-podporu-opz-plus/-/dokument/18398069" Type="http://schemas.openxmlformats.org/officeDocument/2006/relationships/hyperlink" Id="rId5"/>
    <Relationship TargetMode="External" Target="https://www.esfcr.cz/formulare-a-pokyny-potrebne-v-ramci-pripravy-zadosti-o-podporu-opz-plus/-/dokument/18398046" Type="http://schemas.openxmlformats.org/officeDocument/2006/relationships/hyperlink" Id="rId4"/>
</Relationships>

</file>

<file path=ppt/slides/_rels/slide39.xml.rels><?xml version="1.0" encoding="UTF-8" standalone="yes"?>
<Relationships xmlns="http://schemas.openxmlformats.org/package/2006/relationships">
    <Relationship Target="../notesSlides/notesSlide32.xml" Type="http://schemas.openxmlformats.org/officeDocument/2006/relationships/notesSlide" Id="rId2"/>
    <Relationship Target="../slideLayouts/slideLayout2.xml" Type="http://schemas.openxmlformats.org/officeDocument/2006/relationships/slideLayout" Id="rId1"/>
</Relationships>

</file>

<file path=ppt/slides/_rels/slide4.xml.rels><?xml version="1.0" encoding="UTF-8" standalone="yes"?>
<Relationships xmlns="http://schemas.openxmlformats.org/package/2006/relationships">
    <Relationship Target="../notesSlides/notesSlide3.xml" Type="http://schemas.openxmlformats.org/officeDocument/2006/relationships/notesSlide" Id="rId2"/>
    <Relationship Target="../slideLayouts/slideLayout2.xml" Type="http://schemas.openxmlformats.org/officeDocument/2006/relationships/slideLayout" Id="rId1"/>
</Relationships>

</file>

<file path=ppt/slides/_rels/slide40.xml.rels><?xml version="1.0" encoding="UTF-8" standalone="yes"?>
<Relationships xmlns="http://schemas.openxmlformats.org/package/2006/relationships">
    <Relationship Target="../notesSlides/notesSlide33.xml" Type="http://schemas.openxmlformats.org/officeDocument/2006/relationships/notesSlide" Id="rId2"/>
    <Relationship Target="../slideLayouts/slideLayout2.xml" Type="http://schemas.openxmlformats.org/officeDocument/2006/relationships/slideLayout" Id="rId1"/>
</Relationships>

</file>

<file path=ppt/slides/_rels/slide41.xml.rels><?xml version="1.0" encoding="UTF-8" standalone="yes"?>
<Relationships xmlns="http://schemas.openxmlformats.org/package/2006/relationships">
    <Relationship TargetMode="External" Target="https://www.esfcr.cz/hodnoceni-a-vyber-projektu-opz-plus" Type="http://schemas.openxmlformats.org/officeDocument/2006/relationships/hyperlink" Id="rId3"/>
    <Relationship Target="../notesSlides/notesSlide34.xml" Type="http://schemas.openxmlformats.org/officeDocument/2006/relationships/notesSlide" Id="rId2"/>
    <Relationship Target="../slideLayouts/slideLayout2.xml" Type="http://schemas.openxmlformats.org/officeDocument/2006/relationships/slideLayout" Id="rId1"/>
</Relationships>

</file>

<file path=ppt/slides/_rels/slide42.xml.rels><?xml version="1.0" encoding="UTF-8" standalone="yes"?>
<Relationships xmlns="http://schemas.openxmlformats.org/package/2006/relationships">
    <Relationship TargetMode="External" Target="https://www.esfcr.cz/formulare-a-pokyny-potrebne-v-ramci-pripravy-zadosti-o-podporu-opz-plus" Type="http://schemas.openxmlformats.org/officeDocument/2006/relationships/hyperlink" Id="rId3"/>
    <Relationship Target="../notesSlides/notesSlide35.xml" Type="http://schemas.openxmlformats.org/officeDocument/2006/relationships/notesSlide" Id="rId2"/>
    <Relationship Target="../slideLayouts/slideLayout2.xml" Type="http://schemas.openxmlformats.org/officeDocument/2006/relationships/slideLayout" Id="rId1"/>
</Relationships>

</file>

<file path=ppt/slides/_rels/slide43.xml.rels><?xml version="1.0" encoding="UTF-8" standalone="yes"?>
<Relationships xmlns="http://schemas.openxmlformats.org/package/2006/relationships">
    <Relationship TargetMode="External" Target="mailto:sarka.mullerova@mpsv.cz" Type="http://schemas.openxmlformats.org/officeDocument/2006/relationships/hyperlink" Id="rId3"/>
    <Relationship TargetMode="External" Target="https://www.esfcr.cz/klub-vyzvy-106-podpora-socialniho-zaclenovani-ve-vyloucenych-lokalitach-3" Type="http://schemas.openxmlformats.org/officeDocument/2006/relationships/hyperlink" Id="rId7"/>
    <Relationship Target="../notesSlides/notesSlide36.xml" Type="http://schemas.openxmlformats.org/officeDocument/2006/relationships/notesSlide" Id="rId2"/>
    <Relationship Target="../slideLayouts/slideLayout2.xml" Type="http://schemas.openxmlformats.org/officeDocument/2006/relationships/slideLayout" Id="rId1"/>
    <Relationship TargetMode="External" Target="mailto:tereza.havelkova@mpsv.cz" Type="http://schemas.openxmlformats.org/officeDocument/2006/relationships/hyperlink" Id="rId6"/>
    <Relationship TargetMode="External" Target="mailto:gabriela.hubackova@mpsv.cz" Type="http://schemas.openxmlformats.org/officeDocument/2006/relationships/hyperlink" Id="rId5"/>
    <Relationship TargetMode="External" Target="mailto:gabriela.bartesova@mpsv.cz" Type="http://schemas.openxmlformats.org/officeDocument/2006/relationships/hyperlink" Id="rId4"/>
</Relationships>

</file>

<file path=ppt/slides/_rels/slide44.xml.rels><?xml version="1.0" encoding="UTF-8" standalone="yes"?>
<Relationships xmlns="http://schemas.openxmlformats.org/package/2006/relationships">
    <Relationship Target="../slideLayouts/slideLayout3.xml" Type="http://schemas.openxmlformats.org/officeDocument/2006/relationships/slideLayout" Id="rId3"/>
    <Relationship Target="../media/media1.mp4" Type="http://schemas.openxmlformats.org/officeDocument/2006/relationships/video" Id="rId2"/>
    <Relationship Target="../media/media1.mp4" Type="http://schemas.microsoft.com/office/2007/relationships/media" Id="rId1"/>
    <Relationship Target="../media/image8.png" Type="http://schemas.openxmlformats.org/officeDocument/2006/relationships/image" Id="rId5"/>
    <Relationship Target="../notesSlides/notesSlide37.xml" Type="http://schemas.openxmlformats.org/officeDocument/2006/relationships/notesSlide" Id="rId4"/>
</Relationships>

</file>

<file path=ppt/slides/_rels/slide5.xml.rels><?xml version="1.0" encoding="UTF-8" standalone="yes"?>
<Relationships xmlns="http://schemas.openxmlformats.org/package/2006/relationships">
    <Relationship Target="../notesSlides/notesSlide4.xml" Type="http://schemas.openxmlformats.org/officeDocument/2006/relationships/notesSlide" Id="rId2"/>
    <Relationship Target="../slideLayouts/slideLayout2.xml" Type="http://schemas.openxmlformats.org/officeDocument/2006/relationships/slideLayout" Id="rId1"/>
</Relationships>

</file>

<file path=ppt/slides/_rels/slide6.xml.rels><?xml version="1.0" encoding="UTF-8" standalone="yes"?>
<Relationships xmlns="http://schemas.openxmlformats.org/package/2006/relationships">
    <Relationship Target="../notesSlides/notesSlide5.xml" Type="http://schemas.openxmlformats.org/officeDocument/2006/relationships/notesSlide" Id="rId2"/>
    <Relationship Target="../slideLayouts/slideLayout2.xml" Type="http://schemas.openxmlformats.org/officeDocument/2006/relationships/slideLayout" Id="rId1"/>
</Relationships>

</file>

<file path=ppt/slides/_rels/slide7.xml.rels><?xml version="1.0" encoding="UTF-8" standalone="yes"?>
<Relationships xmlns="http://schemas.openxmlformats.org/package/2006/relationships">
    <Relationship Target="../notesSlides/notesSlide6.xml" Type="http://schemas.openxmlformats.org/officeDocument/2006/relationships/notesSlide" Id="rId2"/>
    <Relationship Target="../slideLayouts/slideLayout2.xml" Type="http://schemas.openxmlformats.org/officeDocument/2006/relationships/slideLayout" Id="rId1"/>
</Relationships>

</file>

<file path=ppt/slides/_rels/slide8.xml.rels><?xml version="1.0" encoding="UTF-8" standalone="yes"?>
<Relationships xmlns="http://schemas.openxmlformats.org/package/2006/relationships">
    <Relationship TargetMode="External" Target="https://www.esfcr.cz/vyzva-106-opz-plus" Type="http://schemas.openxmlformats.org/officeDocument/2006/relationships/hyperlink" Id="rId3"/>
    <Relationship Target="../notesSlides/notesSlide7.xml" Type="http://schemas.openxmlformats.org/officeDocument/2006/relationships/notesSlide" Id="rId2"/>
    <Relationship Target="../slideLayouts/slideLayout2.xml" Type="http://schemas.openxmlformats.org/officeDocument/2006/relationships/slideLayout" Id="rId1"/>
</Relationships>

</file>

<file path=ppt/slides/_rels/slide9.xml.rels><?xml version="1.0" encoding="UTF-8" standalone="yes"?>
<Relationships xmlns="http://schemas.openxmlformats.org/package/2006/relationships">
    <Relationship Target="../slideLayouts/slideLayout2.xml" Type="http://schemas.openxmlformats.org/officeDocument/2006/relationships/slideLayout" Id="rId1"/>
</Relationships>

</file>

<file path=ppt/slides/slide1.xml><?xml version="1.0" encoding="utf-8"?>
<p:sld xmlns:a="http://schemas.openxmlformats.org/drawingml/2006/main" xmlns:r="http://schemas.openxmlformats.org/officeDocument/2006/relationships" xmlns:p="http://schemas.openxmlformats.org/presentationml/2006/main" xmlns:mc="http://schemas.openxmlformats.org/markup-compatibility/2006" xmlns:c="http://schemas.openxmlformats.org/drawingml/2006/chart" xmlns:cdr="http://schemas.openxmlformats.org/drawingml/2006/chartDrawing" xmlns:dgm="http://schemas.openxmlformats.org/drawingml/2006/diagram" xmlns:pic="http://schemas.openxmlformats.org/drawingml/2006/picture" xmlns:wp="http://schemas.openxmlformats.org/drawingml/2006/wordprocessingDrawing" xmlns:wp14="http://schemas.microsoft.com/office/word/2010/wordprocessingDrawing" xmlns:xdr="http://schemas.openxmlformats.org/drawingml/2006/spreadsheetDrawing" xmlns:comp="http://schemas.openxmlformats.org/drawingml/2006/compatibility" xmlns:lc="http://schemas.openxmlformats.org/drawingml/2006/lockedCanvas">
  <p:cSld>
    <p:spTree>
      <p:nvGrpSpPr>
        <p:cNvPr id="1" name=""/>
        <p:cNvGrpSpPr/>
        <p:nvPr/>
      </p:nvGrpSpPr>
      <p:grpSpPr>
        <a:xfrm>
          <a:off x="0" y="0"/>
          <a:ext cx="0" cy="0"/>
          <a:chOff x="0" y="0"/>
          <a:chExt cx="0" cy="0"/>
        </a:xfrm>
      </p:grpSpPr>
      <p:sp>
        <p:nvSpPr>
          <p:cNvPr id="5" name="Nadpis 4"/>
          <p:cNvSpPr>
            <a:spLocks noGrp="true"/>
          </p:cNvSpPr>
          <p:nvPr>
            <p:ph type="title"/>
          </p:nvPr>
        </p:nvSpPr>
        <p:spPr/>
        <p:txBody>
          <a:bodyPr/>
          <a:lstStyle/>
          <a:p>
            <a:r>
              <a:rPr lang="cs-CZ" sz="4000" b="false" kern="1200" cap="none" dirty="false">
                <a:latin typeface="+mn-lt"/>
                <a:ea typeface="+mn-ea"/>
                <a:cs typeface="+mn-cs"/>
              </a:rPr>
              <a:t>Seminář pro žadatele</a:t>
            </a:r>
            <a:br>
              <a:rPr lang="cs-CZ" sz="4000" b="false" kern="1200" cap="none" dirty="false">
                <a:latin typeface="+mn-lt"/>
                <a:ea typeface="+mn-ea"/>
                <a:cs typeface="+mn-cs"/>
              </a:rPr>
            </a:br>
            <a:r>
              <a:rPr lang="cs-CZ" sz="4000" b="false" kern="1200" cap="none" dirty="false">
                <a:latin typeface="+mn-lt"/>
                <a:ea typeface="+mn-ea"/>
                <a:cs typeface="+mn-cs"/>
              </a:rPr>
              <a:t>výzva č.</a:t>
            </a:r>
            <a:r>
              <a:rPr lang="cs-CZ" sz="1800" dirty="false">
                <a:effectLst/>
                <a:latin typeface="Arial" panose="020B0604020202020204" pitchFamily="34" charset="0"/>
                <a:ea typeface="Calibri" panose="020F0502020204030204" pitchFamily="34" charset="0"/>
              </a:rPr>
              <a:t> </a:t>
            </a:r>
            <a:r>
              <a:rPr lang="cs-CZ" b="false" kern="1200" cap="none" dirty="false">
                <a:latin typeface="+mn-lt"/>
                <a:ea typeface="+mn-ea"/>
                <a:cs typeface="+mn-cs"/>
              </a:rPr>
              <a:t>03_25_106  </a:t>
            </a:r>
          </a:p>
        </p:txBody>
      </p:sp>
      <p:sp>
        <p:nvSpPr>
          <p:cNvPr id="7" name="Zástupný symbol pro text 6"/>
          <p:cNvSpPr>
            <a:spLocks noGrp="true"/>
          </p:cNvSpPr>
          <p:nvPr>
            <p:ph type="body" sz="quarter" idx="14"/>
          </p:nvPr>
        </p:nvSpPr>
        <p:spPr>
          <a:xfrm>
            <a:off x="1565836" y="5155200"/>
            <a:ext cx="7164328" cy="540000"/>
          </a:xfrm>
        </p:spPr>
        <p:txBody>
          <a:bodyPr/>
          <a:lstStyle/>
          <a:p>
            <a:r>
              <a:rPr lang="cs-CZ" sz="2000" dirty="false"/>
              <a:t>18. 6. 2025, online prostřednictvím MS Teams, </a:t>
            </a:r>
          </a:p>
          <a:p>
            <a:r>
              <a:rPr lang="cs-CZ" sz="2000" dirty="false"/>
              <a:t>9:00 – 12:00</a:t>
            </a:r>
          </a:p>
        </p:txBody>
      </p:sp>
      <p:pic>
        <p:nvPicPr>
          <p:cNvPr id="14" name="Zástupný symbol pro obrázek 13"/>
          <p:cNvPicPr>
            <a:picLocks noGrp="true" noChangeAspect="true"/>
          </p:cNvPicPr>
          <p:nvPr>
            <p:ph type="pic" sz="quarter" idx="15"/>
          </p:nvPr>
        </p:nvPicPr>
        <p:blipFill>
          <a:blip cstate="print" r:embed="rId3">
            <a:extLst>
              <a:ext uri="{28A0092B-C50C-407E-A947-70E740481C1C}">
                <a14:useLocalDpi xmlns:a14="http://schemas.microsoft.com/office/drawing/2010/main" val="0"/>
              </a:ext>
            </a:extLst>
          </a:blip>
          <a:stretch>
            <a:fillRect/>
          </a:stretch>
        </p:blipFill>
        <p:spPr>
          <a:xfrm>
            <a:off x="846000" y="2636837"/>
            <a:ext cx="540000" cy="540000"/>
          </a:xfrm>
        </p:spPr>
      </p:pic>
      <p:pic>
        <p:nvPicPr>
          <p:cNvPr id="16" name="Zástupný symbol pro obrázek 15"/>
          <p:cNvPicPr>
            <a:picLocks noGrp="true" noChangeAspect="true"/>
          </p:cNvPicPr>
          <p:nvPr>
            <p:ph type="pic" sz="quarter" idx="17"/>
          </p:nvPr>
        </p:nvPicPr>
        <p:blipFill>
          <a:blip cstate="print" r:embed="rId4">
            <a:extLst>
              <a:ext uri="{28A0092B-C50C-407E-A947-70E740481C1C}">
                <a14:useLocalDpi xmlns:a14="http://schemas.microsoft.com/office/drawing/2010/main" val="0"/>
              </a:ext>
            </a:extLst>
          </a:blip>
          <a:stretch>
            <a:fillRect/>
          </a:stretch>
        </p:blipFill>
        <p:spPr>
          <a:xfrm>
            <a:off x="886997" y="5132232"/>
            <a:ext cx="540000" cy="540000"/>
          </a:xfrm>
        </p:spPr>
      </p:pic>
      <p:pic>
        <p:nvPicPr>
          <p:cNvPr id="6" name="Zástupný symbol pro obrázek 14">
            <a:extLst>
              <a:ext uri="{FF2B5EF4-FFF2-40B4-BE49-F238E27FC236}">
                <a16:creationId xmlns:a16="http://schemas.microsoft.com/office/drawing/2014/main" id="{A09DDA7F-D4B2-4106-AA2D-AE5D2963AF66}"/>
              </a:ext>
            </a:extLst>
          </p:cNvPr>
          <p:cNvPicPr>
            <a:picLocks noGrp="true" noChangeAspect="true"/>
          </p:cNvPicPr>
          <p:nvPr>
            <p:ph type="pic" sz="quarter" idx="16"/>
          </p:nvPr>
        </p:nvPicPr>
        <p:blipFill>
          <a:blip cstate="print" r:embed="rId5">
            <a:extLst>
              <a:ext uri="{28A0092B-C50C-407E-A947-70E740481C1C}">
                <a14:useLocalDpi xmlns:a14="http://schemas.microsoft.com/office/drawing/2010/main" val="0"/>
              </a:ext>
            </a:extLst>
          </a:blip>
          <a:stretch>
            <a:fillRect/>
          </a:stretch>
        </p:blipFill>
        <p:spPr>
          <a:xfrm>
            <a:off x="846000" y="4089600"/>
            <a:ext cx="540000" cy="540000"/>
          </a:xfrm>
        </p:spPr>
      </p:pic>
      <p:sp>
        <p:nvSpPr>
          <p:cNvPr id="8" name="TextovéPole 7">
            <a:extLst>
              <a:ext uri="{FF2B5EF4-FFF2-40B4-BE49-F238E27FC236}">
                <a16:creationId xmlns:a16="http://schemas.microsoft.com/office/drawing/2014/main" id="{48057913-AD93-47CE-97D1-D182B0D8C21C}"/>
              </a:ext>
            </a:extLst>
          </p:cNvPr>
          <p:cNvSpPr txBox="true"/>
          <p:nvPr/>
        </p:nvSpPr>
        <p:spPr>
          <a:xfrm>
            <a:off x="1512000" y="4174934"/>
            <a:ext cx="4860200" cy="707886"/>
          </a:xfrm>
          <a:prstGeom prst="rect">
            <a:avLst/>
          </a:prstGeom>
          <a:noFill/>
        </p:spPr>
        <p:txBody>
          <a:bodyPr wrap="square">
            <a:spAutoFit/>
          </a:bodyPr>
          <a:lstStyle/>
          <a:p>
            <a:r>
              <a:rPr lang="cs-CZ" sz="2000" dirty="false"/>
              <a:t>Šárka Müllerová, Gabriela Bartesová, Gabriela Hubáčková, Tereza Havelková</a:t>
            </a:r>
          </a:p>
        </p:txBody>
      </p:sp>
    </p:spTree>
    <p:extLst>
      <p:ext uri="{BB962C8B-B14F-4D97-AF65-F5344CB8AC3E}">
        <p14:creationId xmlns:p14="http://schemas.microsoft.com/office/powerpoint/2010/main" val="3340593539"/>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xmlns:mc="http://schemas.openxmlformats.org/markup-compatibility/2006" xmlns:c="http://schemas.openxmlformats.org/drawingml/2006/chart" xmlns:cdr="http://schemas.openxmlformats.org/drawingml/2006/chartDrawing" xmlns:dgm="http://schemas.openxmlformats.org/drawingml/2006/diagram" xmlns:pic="http://schemas.openxmlformats.org/drawingml/2006/picture" xmlns:wp="http://schemas.openxmlformats.org/drawingml/2006/wordprocessingDrawing" xmlns:wp14="http://schemas.microsoft.com/office/word/2010/wordprocessingDrawing" xmlns:xdr="http://schemas.openxmlformats.org/drawingml/2006/spreadsheetDrawing" xmlns:comp="http://schemas.openxmlformats.org/drawingml/2006/compatibility" xmlns:lc="http://schemas.openxmlformats.org/drawingml/2006/lockedCanvas">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BA5937B-95CF-121B-9361-8421F7116D55}"/>
              </a:ext>
            </a:extLst>
          </p:cNvPr>
          <p:cNvSpPr>
            <a:spLocks noGrp="true"/>
          </p:cNvSpPr>
          <p:nvPr>
            <p:ph type="title"/>
          </p:nvPr>
        </p:nvSpPr>
        <p:spPr/>
        <p:txBody>
          <a:bodyPr/>
          <a:lstStyle/>
          <a:p>
            <a:r>
              <a:rPr lang="cs-CZ" dirty="false"/>
              <a:t>…</a:t>
            </a:r>
          </a:p>
        </p:txBody>
      </p:sp>
      <p:sp>
        <p:nvSpPr>
          <p:cNvPr id="3" name="Zástupný obsah 2">
            <a:extLst>
              <a:ext uri="{FF2B5EF4-FFF2-40B4-BE49-F238E27FC236}">
                <a16:creationId xmlns:a16="http://schemas.microsoft.com/office/drawing/2014/main" id="{B9977049-B770-64FF-4B4E-DF1D8A4326C2}"/>
              </a:ext>
            </a:extLst>
          </p:cNvPr>
          <p:cNvSpPr>
            <a:spLocks noGrp="true"/>
          </p:cNvSpPr>
          <p:nvPr>
            <p:ph idx="1"/>
          </p:nvPr>
        </p:nvSpPr>
        <p:spPr>
          <a:xfrm>
            <a:off x="180000" y="1178760"/>
            <a:ext cx="8856496" cy="5517240"/>
          </a:xfrm>
        </p:spPr>
        <p:txBody>
          <a:bodyPr/>
          <a:lstStyle/>
          <a:p>
            <a:pPr marL="0" indent="0" algn="just">
              <a:spcBef>
                <a:spcPts val="0"/>
              </a:spcBef>
              <a:spcAft>
                <a:spcPts val="0"/>
              </a:spcAft>
              <a:buNone/>
            </a:pPr>
            <a:r>
              <a:rPr lang="cs-CZ" sz="1750" b="true" dirty="false">
                <a:latin typeface="+mj-lt"/>
                <a:ea typeface="Calibri" panose="020F0502020204030204" pitchFamily="34" charset="0"/>
                <a:cs typeface="Arial" panose="020B0604020202020204" pitchFamily="34" charset="0"/>
              </a:rPr>
              <a:t>C) pro obce, které aktivně spolupracovaly v roce 2024 v režimu KPSV </a:t>
            </a:r>
            <a:r>
              <a:rPr lang="cs-CZ" sz="1400" dirty="false">
                <a:effectLst/>
                <a:latin typeface="Arial" panose="020B0604020202020204" pitchFamily="34" charset="0"/>
                <a:ea typeface="Calibri" panose="020F0502020204030204" pitchFamily="34" charset="0"/>
                <a:cs typeface="Arial" panose="020B0604020202020204" pitchFamily="34" charset="0"/>
              </a:rPr>
              <a:t>(koordinovaný přístup k sociálnímu vyloučení)</a:t>
            </a:r>
            <a:r>
              <a:rPr lang="cs-CZ" sz="1400" b="true" dirty="false">
                <a:latin typeface="+mj-lt"/>
                <a:ea typeface="Calibri" panose="020F0502020204030204" pitchFamily="34" charset="0"/>
                <a:cs typeface="Arial" panose="020B0604020202020204" pitchFamily="34" charset="0"/>
              </a:rPr>
              <a:t> </a:t>
            </a:r>
            <a:r>
              <a:rPr lang="cs-CZ" sz="1750" b="true" dirty="false">
                <a:latin typeface="+mj-lt"/>
                <a:ea typeface="Calibri" panose="020F0502020204030204" pitchFamily="34" charset="0"/>
                <a:cs typeface="Arial" panose="020B0604020202020204" pitchFamily="34" charset="0"/>
              </a:rPr>
              <a:t>s MMR </a:t>
            </a:r>
            <a:r>
              <a:rPr lang="cs-CZ" sz="1400" dirty="false">
                <a:effectLst/>
                <a:latin typeface="Arial" panose="020B0604020202020204" pitchFamily="34" charset="0"/>
                <a:ea typeface="Calibri" panose="020F0502020204030204" pitchFamily="34" charset="0"/>
                <a:cs typeface="Arial" panose="020B0604020202020204" pitchFamily="34" charset="0"/>
              </a:rPr>
              <a:t>(Ministerstvo pro místní rozvoj)</a:t>
            </a:r>
            <a:r>
              <a:rPr lang="cs-CZ" sz="1400" b="true" dirty="false">
                <a:latin typeface="+mj-lt"/>
                <a:ea typeface="Calibri" panose="020F0502020204030204" pitchFamily="34" charset="0"/>
                <a:cs typeface="Arial" panose="020B0604020202020204" pitchFamily="34" charset="0"/>
              </a:rPr>
              <a:t>, </a:t>
            </a:r>
            <a:r>
              <a:rPr lang="cs-CZ" sz="1750" b="true" dirty="false">
                <a:latin typeface="+mj-lt"/>
                <a:ea typeface="Calibri" panose="020F0502020204030204" pitchFamily="34" charset="0"/>
                <a:cs typeface="Arial" panose="020B0604020202020204" pitchFamily="34" charset="0"/>
              </a:rPr>
              <a:t>Odborem pro sociální začleňování, a následně pokračují v režimu Poradenství </a:t>
            </a:r>
            <a:r>
              <a:rPr lang="cs-CZ" sz="1750" dirty="false">
                <a:latin typeface="+mj-lt"/>
                <a:ea typeface="Calibri" panose="020F0502020204030204" pitchFamily="34" charset="0"/>
                <a:cs typeface="Arial" panose="020B0604020202020204" pitchFamily="34" charset="0"/>
              </a:rPr>
              <a:t>a</a:t>
            </a:r>
            <a:r>
              <a:rPr lang="cs-CZ" sz="1750" dirty="false">
                <a:latin typeface="Segoe UI Symbol" panose="020B0502040204020203" pitchFamily="34" charset="0"/>
                <a:ea typeface="Segoe UI Symbol" panose="020B0502040204020203" pitchFamily="34" charset="0"/>
                <a:cs typeface="Arial" panose="020B0604020202020204" pitchFamily="34" charset="0"/>
              </a:rPr>
              <a:t> </a:t>
            </a:r>
            <a:r>
              <a:rPr lang="cs-CZ" sz="1750" dirty="false">
                <a:latin typeface="+mj-lt"/>
                <a:ea typeface="Calibri" panose="020F0502020204030204" pitchFamily="34" charset="0"/>
                <a:cs typeface="Arial" panose="020B0604020202020204" pitchFamily="34" charset="0"/>
              </a:rPr>
              <a:t>mají:  </a:t>
            </a:r>
          </a:p>
          <a:p>
            <a:pPr algn="just">
              <a:spcBef>
                <a:spcPts val="0"/>
              </a:spcBef>
              <a:spcAft>
                <a:spcPts val="0"/>
              </a:spcAft>
              <a:buClr>
                <a:schemeClr val="tx1"/>
              </a:buClr>
              <a:buFont typeface="Arial" panose="020B0604020202020204" pitchFamily="34" charset="0"/>
              <a:buChar char="•"/>
            </a:pPr>
            <a:r>
              <a:rPr lang="cs-CZ" sz="1750" b="true" dirty="false">
                <a:effectLst/>
                <a:latin typeface="+mj-lt"/>
                <a:ea typeface="Calibri" panose="020F0502020204030204" pitchFamily="34" charset="0"/>
              </a:rPr>
              <a:t>průměrnou hodnotu indexu sociálního vyloučení za poslední 2 roky vztahující se k území obce </a:t>
            </a:r>
            <a:r>
              <a:rPr lang="cs-CZ" sz="1750" b="true" u="sng" dirty="false">
                <a:effectLst/>
                <a:latin typeface="+mj-lt"/>
                <a:ea typeface="Calibri" panose="020F0502020204030204" pitchFamily="34" charset="0"/>
              </a:rPr>
              <a:t>8 a více </a:t>
            </a:r>
            <a:r>
              <a:rPr lang="cs-CZ" sz="1750" b="true" dirty="false">
                <a:effectLst/>
                <a:latin typeface="+mj-lt"/>
                <a:ea typeface="Calibri" panose="020F0502020204030204" pitchFamily="34" charset="0"/>
              </a:rPr>
              <a:t>bodů</a:t>
            </a:r>
          </a:p>
          <a:p>
            <a:pPr algn="just">
              <a:spcBef>
                <a:spcPts val="0"/>
              </a:spcBef>
              <a:spcAft>
                <a:spcPts val="0"/>
              </a:spcAft>
              <a:buClr>
                <a:schemeClr val="tx1"/>
              </a:buClr>
              <a:buFont typeface="Arial" panose="020B0604020202020204" pitchFamily="34" charset="0"/>
              <a:buChar char="•"/>
            </a:pPr>
            <a:r>
              <a:rPr lang="cs-CZ" sz="1750" dirty="false">
                <a:effectLst/>
                <a:latin typeface="+mj-lt"/>
                <a:ea typeface="Calibri" panose="020F0502020204030204" pitchFamily="34" charset="0"/>
              </a:rPr>
              <a:t>uzavřenou</a:t>
            </a:r>
            <a:r>
              <a:rPr lang="cs-CZ" sz="1750" b="true" dirty="false">
                <a:effectLst/>
                <a:latin typeface="+mj-lt"/>
                <a:ea typeface="Calibri" panose="020F0502020204030204" pitchFamily="34" charset="0"/>
              </a:rPr>
              <a:t> Dohodu o poskytování poradenství </a:t>
            </a:r>
            <a:r>
              <a:rPr lang="cs-CZ" sz="1750" dirty="false">
                <a:effectLst/>
                <a:latin typeface="+mj-lt"/>
                <a:ea typeface="Calibri" panose="020F0502020204030204" pitchFamily="34" charset="0"/>
              </a:rPr>
              <a:t>s MMR, Odborem pro sociální začleňování,</a:t>
            </a:r>
          </a:p>
          <a:p>
            <a:pPr algn="just">
              <a:spcBef>
                <a:spcPts val="0"/>
              </a:spcBef>
              <a:spcAft>
                <a:spcPts val="0"/>
              </a:spcAft>
              <a:buClr>
                <a:schemeClr val="tx1"/>
              </a:buClr>
              <a:buFont typeface="Arial" panose="020B0604020202020204" pitchFamily="34" charset="0"/>
              <a:buChar char="•"/>
            </a:pPr>
            <a:r>
              <a:rPr lang="cs-CZ" sz="1750" b="true" dirty="false">
                <a:effectLst/>
                <a:latin typeface="+mj-lt"/>
                <a:ea typeface="Calibri" panose="020F0502020204030204" pitchFamily="34" charset="0"/>
                <a:cs typeface="Arial" panose="020B0604020202020204" pitchFamily="34" charset="0"/>
              </a:rPr>
              <a:t>schválený PSZ </a:t>
            </a:r>
            <a:r>
              <a:rPr lang="cs-CZ" sz="1400" dirty="false">
                <a:effectLst/>
                <a:latin typeface="Arial" panose="020B0604020202020204" pitchFamily="34" charset="0"/>
                <a:ea typeface="Calibri" panose="020F0502020204030204" pitchFamily="34" charset="0"/>
                <a:cs typeface="Arial" panose="020B0604020202020204" pitchFamily="34" charset="0"/>
              </a:rPr>
              <a:t>(Plán sociálního začleňování) </a:t>
            </a:r>
            <a:r>
              <a:rPr lang="cs-CZ" sz="1750" b="true" dirty="false">
                <a:effectLst/>
                <a:latin typeface="+mj-lt"/>
                <a:ea typeface="Calibri" panose="020F0502020204030204" pitchFamily="34" charset="0"/>
                <a:cs typeface="Arial" panose="020B0604020202020204" pitchFamily="34" charset="0"/>
              </a:rPr>
              <a:t>nebo jeho revizi </a:t>
            </a:r>
            <a:r>
              <a:rPr lang="cs-CZ" sz="1750" dirty="false">
                <a:effectLst/>
                <a:latin typeface="+mj-lt"/>
                <a:ea typeface="Calibri" panose="020F0502020204030204" pitchFamily="34" charset="0"/>
                <a:cs typeface="Arial" panose="020B0604020202020204" pitchFamily="34" charset="0"/>
              </a:rPr>
              <a:t>samosprávnými orgány obce/obcí, který je</a:t>
            </a:r>
            <a:r>
              <a:rPr lang="cs-CZ" sz="1750" dirty="false">
                <a:effectLst/>
                <a:latin typeface="Segoe UI Symbol" panose="020B0502040204020203" pitchFamily="34" charset="0"/>
                <a:ea typeface="Segoe UI Symbol" panose="020B0502040204020203" pitchFamily="34" charset="0"/>
                <a:cs typeface="Arial" panose="020B0604020202020204" pitchFamily="34" charset="0"/>
              </a:rPr>
              <a:t> </a:t>
            </a:r>
            <a:r>
              <a:rPr lang="cs-CZ" sz="1750" dirty="false">
                <a:effectLst/>
                <a:latin typeface="+mj-lt"/>
                <a:ea typeface="Calibri" panose="020F0502020204030204" pitchFamily="34" charset="0"/>
                <a:cs typeface="Arial" panose="020B0604020202020204" pitchFamily="34" charset="0"/>
              </a:rPr>
              <a:t>zveřejněn na webových stránkách obce/obcí, </a:t>
            </a:r>
          </a:p>
          <a:p>
            <a:pPr algn="just">
              <a:spcBef>
                <a:spcPts val="0"/>
              </a:spcBef>
              <a:spcAft>
                <a:spcPts val="0"/>
              </a:spcAft>
              <a:buClr>
                <a:schemeClr val="tx1"/>
              </a:buClr>
              <a:buFont typeface="Arial" panose="020B0604020202020204" pitchFamily="34" charset="0"/>
              <a:buChar char="•"/>
            </a:pPr>
            <a:r>
              <a:rPr lang="cs-CZ" sz="1750" b="true" dirty="false">
                <a:latin typeface="+mj-lt"/>
                <a:ea typeface="Calibri" panose="020F0502020204030204" pitchFamily="34" charset="0"/>
                <a:cs typeface="Arial" panose="020B0604020202020204" pitchFamily="34" charset="0"/>
              </a:rPr>
              <a:t>doporučující vyjádření MMR</a:t>
            </a:r>
            <a:r>
              <a:rPr lang="cs-CZ" sz="1750" dirty="false">
                <a:latin typeface="+mj-lt"/>
                <a:ea typeface="Calibri" panose="020F0502020204030204" pitchFamily="34" charset="0"/>
                <a:cs typeface="Arial" panose="020B0604020202020204" pitchFamily="34" charset="0"/>
              </a:rPr>
              <a:t>, Odboru pro sociální začleňování, k financování PSZ, žadatel připojí vyjádření k žádosti o podporu (viz příloha č. 6 výzvy)</a:t>
            </a:r>
            <a:endParaRPr lang="cs-CZ" sz="1750" dirty="false">
              <a:effectLst/>
              <a:latin typeface="+mj-lt"/>
              <a:ea typeface="Calibri" panose="020F0502020204030204" pitchFamily="34" charset="0"/>
              <a:cs typeface="Arial" panose="020B0604020202020204" pitchFamily="34" charset="0"/>
            </a:endParaRPr>
          </a:p>
          <a:p>
            <a:pPr algn="just">
              <a:spcBef>
                <a:spcPts val="0"/>
              </a:spcBef>
              <a:spcAft>
                <a:spcPts val="0"/>
              </a:spcAft>
              <a:buClr>
                <a:schemeClr val="tx1"/>
              </a:buClr>
              <a:buFont typeface="Arial" panose="020B0604020202020204" pitchFamily="34" charset="0"/>
              <a:buChar char="•"/>
            </a:pPr>
            <a:r>
              <a:rPr lang="cs-CZ" sz="1750" dirty="false">
                <a:effectLst/>
                <a:latin typeface="+mj-lt"/>
                <a:ea typeface="Calibri" panose="020F0502020204030204" pitchFamily="34" charset="0"/>
                <a:cs typeface="Arial" panose="020B0604020202020204" pitchFamily="34" charset="0"/>
              </a:rPr>
              <a:t>podpořeny mohou být pouze projekty, které mají jasnou a prokazatelnou vazbu na plnění těch opatření PSZ nebo revidovaného PSZ, která prozatím nebyla nijak implementována nebo v rámci revize PSZ reagují na nové potřeby cílové skupiny nad rámec stávajících podpor. </a:t>
            </a:r>
            <a:endParaRPr lang="cs-CZ" sz="1750" b="true" dirty="false">
              <a:latin typeface="+mj-lt"/>
              <a:ea typeface="Calibri" panose="020F0502020204030204" pitchFamily="34" charset="0"/>
              <a:cs typeface="Arial" panose="020B0604020202020204" pitchFamily="34" charset="0"/>
            </a:endParaRPr>
          </a:p>
          <a:p>
            <a:endParaRPr lang="cs-CZ" dirty="false"/>
          </a:p>
        </p:txBody>
      </p:sp>
      <p:sp>
        <p:nvSpPr>
          <p:cNvPr id="4" name="Zástupný symbol pro číslo snímku 3">
            <a:extLst>
              <a:ext uri="{FF2B5EF4-FFF2-40B4-BE49-F238E27FC236}">
                <a16:creationId xmlns:a16="http://schemas.microsoft.com/office/drawing/2014/main" id="{3D89E04D-E9A9-0A77-D38C-EB098B597E1F}"/>
              </a:ext>
            </a:extLst>
          </p:cNvPr>
          <p:cNvSpPr>
            <a:spLocks noGrp="true"/>
          </p:cNvSpPr>
          <p:nvPr>
            <p:ph type="sldNum" sz="quarter" idx="12"/>
          </p:nvPr>
        </p:nvSpPr>
        <p:spPr/>
        <p:txBody>
          <a:bodyPr/>
          <a:lstStyle/>
          <a:p>
            <a:fld id="{479BF083-4774-43B1-9AB0-5CC1AC5DD8EE}" type="slidenum">
              <a:rPr lang="cs-CZ" smtClean="false"/>
              <a:pPr/>
              <a:t>10</a:t>
            </a:fld>
            <a:endParaRPr lang="cs-CZ" dirty="false"/>
          </a:p>
        </p:txBody>
      </p:sp>
    </p:spTree>
    <p:extLst>
      <p:ext uri="{BB962C8B-B14F-4D97-AF65-F5344CB8AC3E}">
        <p14:creationId xmlns:p14="http://schemas.microsoft.com/office/powerpoint/2010/main" val="2640693336"/>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xmlns:mc="http://schemas.openxmlformats.org/markup-compatibility/2006" xmlns:c="http://schemas.openxmlformats.org/drawingml/2006/chart" xmlns:cdr="http://schemas.openxmlformats.org/drawingml/2006/chartDrawing" xmlns:dgm="http://schemas.openxmlformats.org/drawingml/2006/diagram" xmlns:pic="http://schemas.openxmlformats.org/drawingml/2006/picture" xmlns:wp="http://schemas.openxmlformats.org/drawingml/2006/wordprocessingDrawing" xmlns:wp14="http://schemas.microsoft.com/office/word/2010/wordprocessingDrawing" xmlns:xdr="http://schemas.openxmlformats.org/drawingml/2006/spreadsheetDrawing" xmlns:comp="http://schemas.openxmlformats.org/drawingml/2006/compatibility" xmlns:lc="http://schemas.openxmlformats.org/drawingml/2006/lockedCanvas">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DCD0D94-E6A9-E82E-F418-613BE0D46F1C}"/>
              </a:ext>
            </a:extLst>
          </p:cNvPr>
          <p:cNvSpPr>
            <a:spLocks noGrp="true"/>
          </p:cNvSpPr>
          <p:nvPr>
            <p:ph type="title"/>
          </p:nvPr>
        </p:nvSpPr>
        <p:spPr/>
        <p:txBody>
          <a:bodyPr/>
          <a:lstStyle/>
          <a:p>
            <a:r>
              <a:rPr lang="cs-CZ" dirty="false"/>
              <a:t>Seznam obcí b </a:t>
            </a:r>
            <a:r>
              <a:rPr lang="cs-CZ" cap="none" dirty="false"/>
              <a:t>a</a:t>
            </a:r>
            <a:r>
              <a:rPr lang="cs-CZ" dirty="false"/>
              <a:t> c </a:t>
            </a:r>
            <a:r>
              <a:rPr lang="cs-CZ" sz="1800" dirty="false">
                <a:effectLst/>
                <a:latin typeface="Calibri" panose="020F0502020204030204" pitchFamily="34" charset="0"/>
                <a:ea typeface="Calibri" panose="020F0502020204030204" pitchFamily="34" charset="0"/>
              </a:rPr>
              <a:t>Přehled je platný k 3.6.2025 – bude </a:t>
            </a:r>
            <a:r>
              <a:rPr lang="cs-CZ" sz="1800">
                <a:effectLst/>
                <a:latin typeface="Calibri" panose="020F0502020204030204" pitchFamily="34" charset="0"/>
                <a:ea typeface="Calibri" panose="020F0502020204030204" pitchFamily="34" charset="0"/>
              </a:rPr>
              <a:t>pravidelně aktualizován</a:t>
            </a:r>
            <a:endParaRPr lang="cs-CZ" dirty="false"/>
          </a:p>
        </p:txBody>
      </p:sp>
      <p:graphicFrame>
        <p:nvGraphicFramePr>
          <p:cNvPr id="6" name="Zástupný obsah 5">
            <a:extLst>
              <a:ext uri="{FF2B5EF4-FFF2-40B4-BE49-F238E27FC236}">
                <a16:creationId xmlns:a16="http://schemas.microsoft.com/office/drawing/2014/main" id="{A406A542-5EA9-91C9-41C0-D0C58F32D885}"/>
              </a:ext>
            </a:extLst>
          </p:cNvPr>
          <p:cNvGraphicFramePr>
            <a:graphicFrameLocks noGrp="true"/>
          </p:cNvGraphicFramePr>
          <p:nvPr>
            <p:ph idx="1"/>
            <p:extLst>
              <p:ext uri="{D42A27DB-BD31-4B8C-83A1-F6EECF244321}">
                <p14:modId xmlns:p14="http://schemas.microsoft.com/office/powerpoint/2010/main" val="3612055567"/>
              </p:ext>
            </p:extLst>
          </p:nvPr>
        </p:nvGraphicFramePr>
        <p:xfrm>
          <a:off x="539751" y="1134184"/>
          <a:ext cx="8064500" cy="5034660"/>
        </p:xfrm>
        <a:graphic>
          <a:graphicData uri="http://schemas.openxmlformats.org/drawingml/2006/table">
            <a:tbl>
              <a:tblPr firstRow="true" bandRow="true">
                <a:tableStyleId>{5C22544A-7EE6-4342-B048-85BDC9FD1C3A}</a:tableStyleId>
              </a:tblPr>
              <a:tblGrid>
                <a:gridCol w="2016125">
                  <a:extLst>
                    <a:ext uri="{9D8B030D-6E8A-4147-A177-3AD203B41FA5}">
                      <a16:colId xmlns:a16="http://schemas.microsoft.com/office/drawing/2014/main" val="3396528481"/>
                    </a:ext>
                  </a:extLst>
                </a:gridCol>
                <a:gridCol w="2016125">
                  <a:extLst>
                    <a:ext uri="{9D8B030D-6E8A-4147-A177-3AD203B41FA5}">
                      <a16:colId xmlns:a16="http://schemas.microsoft.com/office/drawing/2014/main" val="2425604649"/>
                    </a:ext>
                  </a:extLst>
                </a:gridCol>
                <a:gridCol w="2016125">
                  <a:extLst>
                    <a:ext uri="{9D8B030D-6E8A-4147-A177-3AD203B41FA5}">
                      <a16:colId xmlns:a16="http://schemas.microsoft.com/office/drawing/2014/main" val="1803297779"/>
                    </a:ext>
                  </a:extLst>
                </a:gridCol>
                <a:gridCol w="2016125">
                  <a:extLst>
                    <a:ext uri="{9D8B030D-6E8A-4147-A177-3AD203B41FA5}">
                      <a16:colId xmlns:a16="http://schemas.microsoft.com/office/drawing/2014/main" val="19176063"/>
                    </a:ext>
                  </a:extLst>
                </a:gridCol>
              </a:tblGrid>
              <a:tr h="229055">
                <a:tc gridSpan="2">
                  <a:txBody>
                    <a:bodyPr/>
                    <a:lstStyle/>
                    <a:p>
                      <a:pPr algn="ctr"/>
                      <a:r>
                        <a:rPr lang="cs-CZ" dirty="false"/>
                        <a:t>B</a:t>
                      </a:r>
                    </a:p>
                  </a:txBody>
                  <a:tcPr>
                    <a:lnR w="12700" cap="flat" cmpd="sng" algn="ctr">
                      <a:solidFill>
                        <a:schemeClr val="tx1"/>
                      </a:solidFill>
                      <a:prstDash val="solid"/>
                      <a:round/>
                      <a:headEnd type="none" w="med" len="med"/>
                      <a:tailEnd type="none" w="med" len="med"/>
                    </a:lnR>
                  </a:tcPr>
                </a:tc>
                <a:tc hMerge="true">
                  <a:txBody>
                    <a:bodyPr/>
                    <a:lstStyle/>
                    <a:p>
                      <a:pPr algn="ctr"/>
                      <a:endParaRPr lang="cs-CZ" dirty="false"/>
                    </a:p>
                  </a:txBody>
                  <a:tcPr/>
                </a:tc>
                <a:tc>
                  <a:txBody>
                    <a:bodyPr/>
                    <a:lstStyle/>
                    <a:p>
                      <a:pPr algn="ctr"/>
                      <a:endParaRPr lang="cs-CZ" dirty="fals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cs-CZ" dirty="false"/>
                        <a:t>C</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632718699"/>
                  </a:ext>
                </a:extLst>
              </a:tr>
              <a:tr h="229055">
                <a:tc>
                  <a:txBody>
                    <a:bodyPr/>
                    <a:lstStyle/>
                    <a:p>
                      <a:pPr algn="l" fontAlgn="ctr"/>
                      <a:r>
                        <a:rPr lang="cs-CZ" sz="1000" b="false" i="false" u="none" strike="noStrike" dirty="false">
                          <a:solidFill>
                            <a:srgbClr val="000000"/>
                          </a:solidFill>
                          <a:effectLst/>
                          <a:latin typeface="Arial" panose="020B0604020202020204" pitchFamily="34" charset="0"/>
                        </a:rPr>
                        <a:t>Aš</a:t>
                      </a:r>
                    </a:p>
                  </a:txBody>
                  <a:tcPr marL="9525" marR="9525" marT="9525" marB="0" anchor="ctr"/>
                </a:tc>
                <a:tc>
                  <a:txBody>
                    <a:bodyPr/>
                    <a:lstStyle/>
                    <a:p>
                      <a:pPr algn="l" fontAlgn="ctr"/>
                      <a:r>
                        <a:rPr lang="cs-CZ" sz="1000" b="false" i="false" u="none" strike="noStrike" dirty="false">
                          <a:solidFill>
                            <a:srgbClr val="000000"/>
                          </a:solidFill>
                          <a:effectLst/>
                          <a:latin typeface="Arial" panose="020B0604020202020204" pitchFamily="34" charset="0"/>
                        </a:rPr>
                        <a:t>Nový Bor</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l" fontAlgn="ctr"/>
                      <a:endParaRPr lang="cs-CZ" sz="1000" b="false" i="false" u="none" strike="noStrike" dirty="false">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l" fontAlgn="ctr"/>
                      <a:r>
                        <a:rPr lang="cs-CZ" sz="1000" b="false" i="false" u="none" strike="noStrike" dirty="false">
                          <a:solidFill>
                            <a:srgbClr val="000000"/>
                          </a:solidFill>
                          <a:effectLst/>
                          <a:latin typeface="Arial" panose="020B0604020202020204" pitchFamily="34" charset="0"/>
                        </a:rPr>
                        <a:t>Brno</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257316528"/>
                  </a:ext>
                </a:extLst>
              </a:tr>
              <a:tr h="229055">
                <a:tc>
                  <a:txBody>
                    <a:bodyPr/>
                    <a:lstStyle/>
                    <a:p>
                      <a:pPr algn="l" fontAlgn="ctr"/>
                      <a:r>
                        <a:rPr lang="cs-CZ" sz="1000" b="false" i="false" u="none" strike="noStrike">
                          <a:solidFill>
                            <a:srgbClr val="000000"/>
                          </a:solidFill>
                          <a:effectLst/>
                          <a:latin typeface="Arial" panose="020B0604020202020204" pitchFamily="34" charset="0"/>
                        </a:rPr>
                        <a:t>Budišov nad Budišovkou </a:t>
                      </a:r>
                    </a:p>
                  </a:txBody>
                  <a:tcPr marL="9525" marR="9525" marT="9525" marB="0" anchor="ctr"/>
                </a:tc>
                <a:tc>
                  <a:txBody>
                    <a:bodyPr/>
                    <a:lstStyle/>
                    <a:p>
                      <a:pPr algn="l" fontAlgn="ctr"/>
                      <a:r>
                        <a:rPr lang="cs-CZ" sz="1000" b="false" i="false" u="none" strike="noStrike">
                          <a:solidFill>
                            <a:srgbClr val="000000"/>
                          </a:solidFill>
                          <a:effectLst/>
                          <a:latin typeface="Arial" panose="020B0604020202020204" pitchFamily="34" charset="0"/>
                        </a:rPr>
                        <a:t>Odry</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l" fontAlgn="ctr"/>
                      <a:endParaRPr lang="cs-CZ" sz="1000" b="false" i="false" u="none" strike="noStrike" dirty="false">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l" fontAlgn="ctr"/>
                      <a:r>
                        <a:rPr lang="cs-CZ" sz="1000" b="false" i="false" u="none" strike="noStrike" dirty="false">
                          <a:solidFill>
                            <a:srgbClr val="000000"/>
                          </a:solidFill>
                          <a:effectLst/>
                          <a:latin typeface="Arial" panose="020B0604020202020204" pitchFamily="34" charset="0"/>
                        </a:rPr>
                        <a:t>Břeclav</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823132305"/>
                  </a:ext>
                </a:extLst>
              </a:tr>
              <a:tr h="229055">
                <a:tc>
                  <a:txBody>
                    <a:bodyPr/>
                    <a:lstStyle/>
                    <a:p>
                      <a:pPr algn="l" fontAlgn="ctr"/>
                      <a:r>
                        <a:rPr lang="cs-CZ" sz="1000" b="false" i="false" u="none" strike="noStrike">
                          <a:solidFill>
                            <a:srgbClr val="000000"/>
                          </a:solidFill>
                          <a:effectLst/>
                          <a:latin typeface="Arial" panose="020B0604020202020204" pitchFamily="34" charset="0"/>
                        </a:rPr>
                        <a:t>Česká Kamenice</a:t>
                      </a:r>
                    </a:p>
                  </a:txBody>
                  <a:tcPr marL="9525" marR="9525" marT="9525" marB="0" anchor="ctr"/>
                </a:tc>
                <a:tc>
                  <a:txBody>
                    <a:bodyPr/>
                    <a:lstStyle/>
                    <a:p>
                      <a:pPr algn="l" fontAlgn="ctr"/>
                      <a:r>
                        <a:rPr lang="cs-CZ" sz="1000" b="false" i="false" u="none" strike="noStrike">
                          <a:solidFill>
                            <a:srgbClr val="000000"/>
                          </a:solidFill>
                          <a:effectLst/>
                          <a:latin typeface="Arial" panose="020B0604020202020204" pitchFamily="34" charset="0"/>
                        </a:rPr>
                        <a:t>Ralsko</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l" fontAlgn="ctr"/>
                      <a:endParaRPr lang="cs-CZ" sz="1000" b="false" i="false" u="none" strike="noStrike">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l" fontAlgn="ctr"/>
                      <a:r>
                        <a:rPr lang="cs-CZ" sz="1000" b="false" i="false" u="none" strike="noStrike">
                          <a:solidFill>
                            <a:srgbClr val="000000"/>
                          </a:solidFill>
                          <a:effectLst/>
                          <a:latin typeface="Arial" panose="020B0604020202020204" pitchFamily="34" charset="0"/>
                        </a:rPr>
                        <a:t>Dubí</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804708784"/>
                  </a:ext>
                </a:extLst>
              </a:tr>
              <a:tr h="229055">
                <a:tc>
                  <a:txBody>
                    <a:bodyPr/>
                    <a:lstStyle/>
                    <a:p>
                      <a:pPr algn="l" fontAlgn="ctr"/>
                      <a:r>
                        <a:rPr lang="cs-CZ" sz="1000" b="false" i="false" u="none" strike="noStrike">
                          <a:solidFill>
                            <a:srgbClr val="000000"/>
                          </a:solidFill>
                          <a:effectLst/>
                          <a:latin typeface="Arial" panose="020B0604020202020204" pitchFamily="34" charset="0"/>
                        </a:rPr>
                        <a:t>Česká Lípa</a:t>
                      </a:r>
                    </a:p>
                  </a:txBody>
                  <a:tcPr marL="9525" marR="9525" marT="9525" marB="0" anchor="ctr"/>
                </a:tc>
                <a:tc>
                  <a:txBody>
                    <a:bodyPr/>
                    <a:lstStyle/>
                    <a:p>
                      <a:pPr algn="l" fontAlgn="ctr"/>
                      <a:r>
                        <a:rPr lang="cs-CZ" sz="1000" b="false" i="false" u="none" strike="noStrike" dirty="false">
                          <a:solidFill>
                            <a:srgbClr val="000000"/>
                          </a:solidFill>
                          <a:effectLst/>
                          <a:latin typeface="Arial" panose="020B0604020202020204" pitchFamily="34" charset="0"/>
                        </a:rPr>
                        <a:t>Roudnice nad Labem</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l" fontAlgn="ctr"/>
                      <a:endParaRPr lang="cs-CZ" sz="1000" b="false" i="false" u="none" strike="noStrike" dirty="false">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l" fontAlgn="ctr"/>
                      <a:r>
                        <a:rPr lang="cs-CZ" sz="1000" b="false" i="false" u="none" strike="noStrike" dirty="false">
                          <a:solidFill>
                            <a:srgbClr val="000000"/>
                          </a:solidFill>
                          <a:effectLst/>
                          <a:latin typeface="Arial" panose="020B0604020202020204" pitchFamily="34" charset="0"/>
                        </a:rPr>
                        <a:t>Frýdlant</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584581753"/>
                  </a:ext>
                </a:extLst>
              </a:tr>
              <a:tr h="229055">
                <a:tc>
                  <a:txBody>
                    <a:bodyPr/>
                    <a:lstStyle/>
                    <a:p>
                      <a:pPr algn="l" fontAlgn="ctr"/>
                      <a:r>
                        <a:rPr lang="cs-CZ" sz="1000" b="false" i="false" u="none" strike="noStrike">
                          <a:solidFill>
                            <a:srgbClr val="000000"/>
                          </a:solidFill>
                          <a:effectLst/>
                          <a:latin typeface="Arial" panose="020B0604020202020204" pitchFamily="34" charset="0"/>
                        </a:rPr>
                        <a:t>Česká Třebová</a:t>
                      </a:r>
                    </a:p>
                  </a:txBody>
                  <a:tcPr marL="9525" marR="9525" marT="9525" marB="0" anchor="ctr"/>
                </a:tc>
                <a:tc>
                  <a:txBody>
                    <a:bodyPr/>
                    <a:lstStyle/>
                    <a:p>
                      <a:pPr algn="l" fontAlgn="ctr"/>
                      <a:r>
                        <a:rPr lang="cs-CZ" sz="1000" b="false" i="false" u="none" strike="noStrike">
                          <a:solidFill>
                            <a:srgbClr val="000000"/>
                          </a:solidFill>
                          <a:effectLst/>
                          <a:latin typeface="Arial" panose="020B0604020202020204" pitchFamily="34" charset="0"/>
                        </a:rPr>
                        <a:t>Rumburk</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l" fontAlgn="ctr"/>
                      <a:endParaRPr lang="cs-CZ" sz="1000" b="false" i="false" u="none" strike="noStrike">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l" fontAlgn="ctr"/>
                      <a:r>
                        <a:rPr lang="cs-CZ" sz="1000" b="false" i="false" u="none" strike="noStrike" dirty="false">
                          <a:solidFill>
                            <a:srgbClr val="000000"/>
                          </a:solidFill>
                          <a:effectLst/>
                          <a:latin typeface="Arial" panose="020B0604020202020204" pitchFamily="34" charset="0"/>
                        </a:rPr>
                        <a:t>Cheb</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746175335"/>
                  </a:ext>
                </a:extLst>
              </a:tr>
              <a:tr h="229055">
                <a:tc>
                  <a:txBody>
                    <a:bodyPr/>
                    <a:lstStyle/>
                    <a:p>
                      <a:pPr algn="l" fontAlgn="ctr"/>
                      <a:r>
                        <a:rPr lang="cs-CZ" sz="1000" b="false" i="false" u="none" strike="noStrike">
                          <a:solidFill>
                            <a:srgbClr val="000000"/>
                          </a:solidFill>
                          <a:effectLst/>
                          <a:latin typeface="Arial" panose="020B0604020202020204" pitchFamily="34" charset="0"/>
                        </a:rPr>
                        <a:t>Děčín</a:t>
                      </a:r>
                    </a:p>
                  </a:txBody>
                  <a:tcPr marL="9525" marR="9525" marT="9525" marB="0" anchor="ctr"/>
                </a:tc>
                <a:tc>
                  <a:txBody>
                    <a:bodyPr/>
                    <a:lstStyle/>
                    <a:p>
                      <a:pPr algn="l" fontAlgn="ctr"/>
                      <a:r>
                        <a:rPr lang="cs-CZ" sz="1000" b="false" i="false" u="none" strike="noStrike">
                          <a:solidFill>
                            <a:srgbClr val="000000"/>
                          </a:solidFill>
                          <a:effectLst/>
                          <a:latin typeface="Arial" panose="020B0604020202020204" pitchFamily="34" charset="0"/>
                        </a:rPr>
                        <a:t>Staré Křečany</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l" fontAlgn="ctr"/>
                      <a:endParaRPr lang="cs-CZ" sz="1000" b="false" i="false" u="none" strike="noStrike">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l" fontAlgn="ctr"/>
                      <a:r>
                        <a:rPr lang="cs-CZ" sz="1000" b="false" i="false" u="none" strike="noStrike" dirty="false">
                          <a:solidFill>
                            <a:srgbClr val="000000"/>
                          </a:solidFill>
                          <a:effectLst/>
                          <a:latin typeface="Arial" panose="020B0604020202020204" pitchFamily="34" charset="0"/>
                        </a:rPr>
                        <a:t>Jihlava</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444763949"/>
                  </a:ext>
                </a:extLst>
              </a:tr>
              <a:tr h="229055">
                <a:tc>
                  <a:txBody>
                    <a:bodyPr/>
                    <a:lstStyle/>
                    <a:p>
                      <a:pPr algn="l" fontAlgn="ctr"/>
                      <a:r>
                        <a:rPr lang="cs-CZ" sz="1000" b="false" i="false" u="none" strike="noStrike">
                          <a:solidFill>
                            <a:srgbClr val="000000"/>
                          </a:solidFill>
                          <a:effectLst/>
                          <a:latin typeface="Arial" panose="020B0604020202020204" pitchFamily="34" charset="0"/>
                        </a:rPr>
                        <a:t>Dvorce</a:t>
                      </a:r>
                    </a:p>
                  </a:txBody>
                  <a:tcPr marL="9525" marR="9525" marT="9525" marB="0" anchor="ctr"/>
                </a:tc>
                <a:tc>
                  <a:txBody>
                    <a:bodyPr/>
                    <a:lstStyle/>
                    <a:p>
                      <a:pPr algn="l" fontAlgn="ctr"/>
                      <a:r>
                        <a:rPr lang="cs-CZ" sz="1000" b="false" i="false" u="none" strike="noStrike" dirty="false">
                          <a:solidFill>
                            <a:srgbClr val="000000"/>
                          </a:solidFill>
                          <a:effectLst/>
                          <a:latin typeface="Arial" panose="020B0604020202020204" pitchFamily="34" charset="0"/>
                        </a:rPr>
                        <a:t>Štětí</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l" fontAlgn="ctr"/>
                      <a:endParaRPr lang="cs-CZ" sz="1000" b="false" i="false" u="none" strike="noStrike" dirty="false">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l" fontAlgn="ctr"/>
                      <a:r>
                        <a:rPr lang="cs-CZ" sz="1000" b="false" i="false" u="none" strike="noStrike">
                          <a:solidFill>
                            <a:srgbClr val="000000"/>
                          </a:solidFill>
                          <a:effectLst/>
                          <a:latin typeface="Arial" panose="020B0604020202020204" pitchFamily="34" charset="0"/>
                        </a:rPr>
                        <a:t>Kobylá nad Vidnavkou</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058696883"/>
                  </a:ext>
                </a:extLst>
              </a:tr>
              <a:tr h="229055">
                <a:tc>
                  <a:txBody>
                    <a:bodyPr/>
                    <a:lstStyle/>
                    <a:p>
                      <a:pPr algn="l" fontAlgn="ctr"/>
                      <a:r>
                        <a:rPr lang="cs-CZ" sz="1000" b="false" i="false" u="none" strike="noStrike">
                          <a:solidFill>
                            <a:srgbClr val="000000"/>
                          </a:solidFill>
                          <a:effectLst/>
                          <a:latin typeface="Arial" panose="020B0604020202020204" pitchFamily="34" charset="0"/>
                        </a:rPr>
                        <a:t>Chomutov</a:t>
                      </a:r>
                    </a:p>
                  </a:txBody>
                  <a:tcPr marL="9525" marR="9525" marT="9525" marB="0" anchor="ctr"/>
                </a:tc>
                <a:tc>
                  <a:txBody>
                    <a:bodyPr/>
                    <a:lstStyle/>
                    <a:p>
                      <a:pPr algn="l" fontAlgn="ctr"/>
                      <a:r>
                        <a:rPr lang="cs-CZ" sz="1000" b="false" i="false" u="none" strike="noStrike">
                          <a:solidFill>
                            <a:srgbClr val="000000"/>
                          </a:solidFill>
                          <a:effectLst/>
                          <a:latin typeface="Arial" panose="020B0604020202020204" pitchFamily="34" charset="0"/>
                        </a:rPr>
                        <a:t>Velké Hamry</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l" fontAlgn="ctr"/>
                      <a:endParaRPr lang="cs-CZ" sz="1000" b="false" i="false" u="none" strike="noStrike" dirty="false">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l" fontAlgn="ctr"/>
                      <a:r>
                        <a:rPr lang="cs-CZ" sz="1000" b="false" i="false" u="none" strike="noStrike" dirty="false">
                          <a:solidFill>
                            <a:srgbClr val="000000"/>
                          </a:solidFill>
                          <a:effectLst/>
                          <a:latin typeface="Arial" panose="020B0604020202020204" pitchFamily="34" charset="0"/>
                        </a:rPr>
                        <a:t>Písek</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989808724"/>
                  </a:ext>
                </a:extLst>
              </a:tr>
              <a:tr h="229055">
                <a:tc>
                  <a:txBody>
                    <a:bodyPr/>
                    <a:lstStyle/>
                    <a:p>
                      <a:pPr algn="l" fontAlgn="ctr"/>
                      <a:r>
                        <a:rPr lang="cs-CZ" sz="1000" b="false" i="false" u="none" strike="noStrike">
                          <a:solidFill>
                            <a:srgbClr val="000000"/>
                          </a:solidFill>
                          <a:effectLst/>
                          <a:latin typeface="Arial" panose="020B0604020202020204" pitchFamily="34" charset="0"/>
                        </a:rPr>
                        <a:t>Jablonec nad Nisou</a:t>
                      </a:r>
                    </a:p>
                  </a:txBody>
                  <a:tcPr marL="9525" marR="9525" marT="9525" marB="0" anchor="ctr"/>
                </a:tc>
                <a:tc>
                  <a:txBody>
                    <a:bodyPr/>
                    <a:lstStyle/>
                    <a:p>
                      <a:pPr algn="l" fontAlgn="ctr"/>
                      <a:r>
                        <a:rPr lang="cs-CZ" sz="1000" b="false" i="false" u="none" strike="noStrike">
                          <a:solidFill>
                            <a:srgbClr val="000000"/>
                          </a:solidFill>
                          <a:effectLst/>
                          <a:latin typeface="Arial" panose="020B0604020202020204" pitchFamily="34" charset="0"/>
                        </a:rPr>
                        <a:t>Vrbno (pův.Vrbensko)</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l" fontAlgn="ctr"/>
                      <a:endParaRPr lang="cs-CZ" sz="1000" b="false" i="false" u="none" strike="noStrike">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l" fontAlgn="ctr"/>
                      <a:r>
                        <a:rPr lang="cs-CZ" sz="1000" b="false" i="false" u="none" strike="noStrike" dirty="false">
                          <a:solidFill>
                            <a:srgbClr val="000000"/>
                          </a:solidFill>
                          <a:effectLst/>
                          <a:latin typeface="Arial" panose="020B0604020202020204" pitchFamily="34" charset="0"/>
                        </a:rPr>
                        <a:t>Postoloprty</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524849299"/>
                  </a:ext>
                </a:extLst>
              </a:tr>
              <a:tr h="229055">
                <a:tc>
                  <a:txBody>
                    <a:bodyPr/>
                    <a:lstStyle/>
                    <a:p>
                      <a:pPr algn="l" fontAlgn="ctr"/>
                      <a:r>
                        <a:rPr lang="cs-CZ" sz="1000" b="false" i="false" u="none" strike="noStrike">
                          <a:solidFill>
                            <a:srgbClr val="000000"/>
                          </a:solidFill>
                          <a:effectLst/>
                          <a:latin typeface="Arial" panose="020B0604020202020204" pitchFamily="34" charset="0"/>
                        </a:rPr>
                        <a:t>Jesenicko (Jeseník)</a:t>
                      </a:r>
                    </a:p>
                  </a:txBody>
                  <a:tcPr marL="9525" marR="9525" marT="9525" marB="0" anchor="ctr"/>
                </a:tc>
                <a:tc>
                  <a:txBody>
                    <a:bodyPr/>
                    <a:lstStyle/>
                    <a:p>
                      <a:pPr algn="l" fontAlgn="ctr"/>
                      <a:r>
                        <a:rPr lang="cs-CZ" sz="1000" b="false" i="false" u="none" strike="noStrike" dirty="false">
                          <a:solidFill>
                            <a:srgbClr val="000000"/>
                          </a:solidFill>
                          <a:effectLst/>
                          <a:latin typeface="Arial" panose="020B0604020202020204" pitchFamily="34" charset="0"/>
                        </a:rPr>
                        <a:t>Vsetín</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l" fontAlgn="ctr"/>
                      <a:endParaRPr lang="cs-CZ" sz="1000" b="false" i="false" u="none" strike="noStrike" dirty="false">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l" fontAlgn="ctr"/>
                      <a:r>
                        <a:rPr lang="cs-CZ" sz="1000" b="false" i="false" u="none" strike="noStrike">
                          <a:solidFill>
                            <a:srgbClr val="000000"/>
                          </a:solidFill>
                          <a:effectLst/>
                          <a:latin typeface="Arial" panose="020B0604020202020204" pitchFamily="34" charset="0"/>
                        </a:rPr>
                        <a:t>Šluknov</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805644795"/>
                  </a:ext>
                </a:extLst>
              </a:tr>
              <a:tr h="229055">
                <a:tc>
                  <a:txBody>
                    <a:bodyPr/>
                    <a:lstStyle/>
                    <a:p>
                      <a:pPr algn="l" fontAlgn="ctr"/>
                      <a:r>
                        <a:rPr lang="cs-CZ" sz="1000" b="false" i="false" u="none" strike="noStrike">
                          <a:solidFill>
                            <a:srgbClr val="000000"/>
                          </a:solidFill>
                          <a:effectLst/>
                          <a:latin typeface="Arial" panose="020B0604020202020204" pitchFamily="34" charset="0"/>
                        </a:rPr>
                        <a:t>Jirkov</a:t>
                      </a:r>
                    </a:p>
                  </a:txBody>
                  <a:tcPr marL="9525" marR="9525" marT="9525" marB="0" anchor="ctr"/>
                </a:tc>
                <a:tc>
                  <a:txBody>
                    <a:bodyPr/>
                    <a:lstStyle/>
                    <a:p>
                      <a:pPr algn="l" fontAlgn="ctr"/>
                      <a:r>
                        <a:rPr lang="cs-CZ" sz="1000" b="false" i="false" u="none" strike="noStrike">
                          <a:solidFill>
                            <a:srgbClr val="000000"/>
                          </a:solidFill>
                          <a:effectLst/>
                          <a:latin typeface="Arial" panose="020B0604020202020204" pitchFamily="34" charset="0"/>
                        </a:rPr>
                        <a:t>Žatec</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l" fontAlgn="ctr"/>
                      <a:endParaRPr lang="cs-CZ" sz="1000" b="false" i="false" u="none" strike="noStrike" dirty="false">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l" fontAlgn="ctr"/>
                      <a:r>
                        <a:rPr lang="cs-CZ" sz="1000" b="false" i="false" u="none" strike="noStrike" dirty="false">
                          <a:solidFill>
                            <a:srgbClr val="000000"/>
                          </a:solidFill>
                          <a:effectLst/>
                          <a:latin typeface="Arial" panose="020B0604020202020204" pitchFamily="34" charset="0"/>
                        </a:rPr>
                        <a:t>Tachov</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905477144"/>
                  </a:ext>
                </a:extLst>
              </a:tr>
              <a:tr h="229055">
                <a:tc>
                  <a:txBody>
                    <a:bodyPr/>
                    <a:lstStyle/>
                    <a:p>
                      <a:pPr algn="l" fontAlgn="ctr"/>
                      <a:r>
                        <a:rPr lang="cs-CZ" sz="1000" b="false" i="false" u="none" strike="noStrike">
                          <a:solidFill>
                            <a:srgbClr val="000000"/>
                          </a:solidFill>
                          <a:effectLst/>
                          <a:latin typeface="Arial" panose="020B0604020202020204" pitchFamily="34" charset="0"/>
                        </a:rPr>
                        <a:t>Kadaň</a:t>
                      </a:r>
                    </a:p>
                  </a:txBody>
                  <a:tcPr marL="9525" marR="9525" marT="9525" marB="0" anchor="ctr"/>
                </a:tc>
                <a:tc>
                  <a:txBody>
                    <a:bodyPr/>
                    <a:lstStyle/>
                    <a:p>
                      <a:pPr algn="l" fontAlgn="ctr"/>
                      <a:r>
                        <a:rPr lang="cs-CZ" sz="1000" b="false" i="false" u="none" strike="noStrike" dirty="false">
                          <a:solidFill>
                            <a:srgbClr val="000000"/>
                          </a:solidFill>
                          <a:effectLst/>
                          <a:latin typeface="Arial" panose="020B0604020202020204" pitchFamily="34" charset="0"/>
                        </a:rPr>
                        <a:t>Žďár nad Sázavou</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l" fontAlgn="ctr"/>
                      <a:endParaRPr lang="cs-CZ" sz="1000" b="false" i="false" u="none" strike="noStrike" dirty="false">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l" fontAlgn="ctr"/>
                      <a:r>
                        <a:rPr lang="cs-CZ" sz="1000" b="false" i="false" u="none" strike="noStrike" dirty="false">
                          <a:solidFill>
                            <a:srgbClr val="000000"/>
                          </a:solidFill>
                          <a:effectLst/>
                          <a:latin typeface="Arial" panose="020B0604020202020204" pitchFamily="34" charset="0"/>
                        </a:rPr>
                        <a:t>Teplice</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899388938"/>
                  </a:ext>
                </a:extLst>
              </a:tr>
              <a:tr h="229055">
                <a:tc>
                  <a:txBody>
                    <a:bodyPr/>
                    <a:lstStyle/>
                    <a:p>
                      <a:pPr algn="l" fontAlgn="ctr"/>
                      <a:r>
                        <a:rPr lang="cs-CZ" sz="1000" b="false" i="false" u="none" strike="noStrike">
                          <a:solidFill>
                            <a:srgbClr val="000000"/>
                          </a:solidFill>
                          <a:effectLst/>
                          <a:latin typeface="Arial" panose="020B0604020202020204" pitchFamily="34" charset="0"/>
                        </a:rPr>
                        <a:t>Krnov</a:t>
                      </a:r>
                    </a:p>
                  </a:txBody>
                  <a:tcPr marL="9525" marR="9525" marT="9525" marB="0" anchor="ctr"/>
                </a:tc>
                <a:tc>
                  <a:txBody>
                    <a:bodyPr/>
                    <a:lstStyle/>
                    <a:p>
                      <a:endParaRPr lang="cs-CZ" sz="1200"/>
                    </a:p>
                  </a:txBody>
                  <a:tcPr>
                    <a:lnR w="12700" cap="flat" cmpd="sng" algn="ctr">
                      <a:solidFill>
                        <a:schemeClr val="tx1"/>
                      </a:solidFill>
                      <a:prstDash val="solid"/>
                      <a:round/>
                      <a:headEnd type="none" w="med" len="med"/>
                      <a:tailEnd type="none" w="med" len="med"/>
                    </a:lnR>
                  </a:tcPr>
                </a:tc>
                <a:tc>
                  <a:txBody>
                    <a:bodyPr/>
                    <a:lstStyle/>
                    <a:p>
                      <a:pPr algn="l" fontAlgn="ctr"/>
                      <a:endParaRPr lang="cs-CZ" sz="1000" b="false" i="false" u="none" strike="noStrike">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l" fontAlgn="ctr"/>
                      <a:r>
                        <a:rPr lang="cs-CZ" sz="1000" b="false" i="false" u="none" strike="noStrike">
                          <a:solidFill>
                            <a:srgbClr val="000000"/>
                          </a:solidFill>
                          <a:effectLst/>
                          <a:latin typeface="Arial" panose="020B0604020202020204" pitchFamily="34" charset="0"/>
                        </a:rPr>
                        <a:t>Valašské Meziříčí</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98005363"/>
                  </a:ext>
                </a:extLst>
              </a:tr>
              <a:tr h="229055">
                <a:tc>
                  <a:txBody>
                    <a:bodyPr/>
                    <a:lstStyle/>
                    <a:p>
                      <a:pPr algn="l" fontAlgn="ctr"/>
                      <a:r>
                        <a:rPr lang="cs-CZ" sz="1000" b="false" i="false" u="none" strike="noStrike">
                          <a:solidFill>
                            <a:srgbClr val="000000"/>
                          </a:solidFill>
                          <a:effectLst/>
                          <a:latin typeface="Arial" panose="020B0604020202020204" pitchFamily="34" charset="0"/>
                        </a:rPr>
                        <a:t>Kroměříž</a:t>
                      </a:r>
                    </a:p>
                  </a:txBody>
                  <a:tcPr marL="9525" marR="9525" marT="9525" marB="0" anchor="ctr"/>
                </a:tc>
                <a:tc>
                  <a:txBody>
                    <a:bodyPr/>
                    <a:lstStyle/>
                    <a:p>
                      <a:endParaRPr lang="cs-CZ" sz="1200" dirty="false"/>
                    </a:p>
                  </a:txBody>
                  <a:tcPr>
                    <a:lnR w="12700" cap="flat" cmpd="sng" algn="ctr">
                      <a:solidFill>
                        <a:schemeClr val="tx1"/>
                      </a:solidFill>
                      <a:prstDash val="solid"/>
                      <a:round/>
                      <a:headEnd type="none" w="med" len="med"/>
                      <a:tailEnd type="none" w="med" len="med"/>
                    </a:lnR>
                  </a:tcPr>
                </a:tc>
                <a:tc>
                  <a:txBody>
                    <a:bodyPr/>
                    <a:lstStyle/>
                    <a:p>
                      <a:pPr algn="l" fontAlgn="ctr"/>
                      <a:endParaRPr lang="cs-CZ" sz="1000" b="false" i="false" u="none" strike="noStrike" dirty="false">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l" fontAlgn="ctr"/>
                      <a:r>
                        <a:rPr lang="cs-CZ" sz="1000" b="false" i="false" u="none" strike="noStrike" dirty="false">
                          <a:solidFill>
                            <a:srgbClr val="000000"/>
                          </a:solidFill>
                          <a:effectLst/>
                          <a:latin typeface="Arial" panose="020B0604020202020204" pitchFamily="34" charset="0"/>
                        </a:rPr>
                        <a:t>Vítkov</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839478091"/>
                  </a:ext>
                </a:extLst>
              </a:tr>
              <a:tr h="229055">
                <a:tc>
                  <a:txBody>
                    <a:bodyPr/>
                    <a:lstStyle/>
                    <a:p>
                      <a:pPr algn="l" fontAlgn="ctr"/>
                      <a:r>
                        <a:rPr lang="cs-CZ" sz="1000" b="false" i="false" u="none" strike="noStrike">
                          <a:solidFill>
                            <a:srgbClr val="000000"/>
                          </a:solidFill>
                          <a:effectLst/>
                          <a:latin typeface="Arial" panose="020B0604020202020204" pitchFamily="34" charset="0"/>
                        </a:rPr>
                        <a:t>Liberec</a:t>
                      </a:r>
                    </a:p>
                  </a:txBody>
                  <a:tcPr marL="9525" marR="9525" marT="9525" marB="0" anchor="ctr"/>
                </a:tc>
                <a:tc>
                  <a:txBody>
                    <a:bodyPr/>
                    <a:lstStyle/>
                    <a:p>
                      <a:endParaRPr lang="cs-CZ" sz="1200" dirty="false"/>
                    </a:p>
                  </a:txBody>
                  <a:tcPr>
                    <a:lnR w="12700" cap="flat" cmpd="sng" algn="ctr">
                      <a:solidFill>
                        <a:schemeClr val="tx1"/>
                      </a:solidFill>
                      <a:prstDash val="solid"/>
                      <a:round/>
                      <a:headEnd type="none" w="med" len="med"/>
                      <a:tailEnd type="none" w="med" len="med"/>
                    </a:lnR>
                  </a:tcPr>
                </a:tc>
                <a:tc>
                  <a:txBody>
                    <a:bodyPr/>
                    <a:lstStyle/>
                    <a:p>
                      <a:endParaRPr lang="cs-CZ" sz="1200" dirty="fals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endParaRPr lang="cs-CZ" sz="1200" dirty="false"/>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66425775"/>
                  </a:ext>
                </a:extLst>
              </a:tr>
              <a:tr h="229055">
                <a:tc>
                  <a:txBody>
                    <a:bodyPr/>
                    <a:lstStyle/>
                    <a:p>
                      <a:pPr algn="l" fontAlgn="ctr"/>
                      <a:r>
                        <a:rPr lang="cs-CZ" sz="1000" b="false" i="false" u="none" strike="noStrike">
                          <a:solidFill>
                            <a:srgbClr val="000000"/>
                          </a:solidFill>
                          <a:effectLst/>
                          <a:latin typeface="Arial" panose="020B0604020202020204" pitchFamily="34" charset="0"/>
                        </a:rPr>
                        <a:t>Litvínov</a:t>
                      </a:r>
                    </a:p>
                  </a:txBody>
                  <a:tcPr marL="9525" marR="9525" marT="9525" marB="0" anchor="ctr"/>
                </a:tc>
                <a:tc>
                  <a:txBody>
                    <a:bodyPr/>
                    <a:lstStyle/>
                    <a:p>
                      <a:endParaRPr lang="cs-CZ" sz="1200" dirty="false"/>
                    </a:p>
                  </a:txBody>
                  <a:tcPr>
                    <a:lnR w="12700" cap="flat" cmpd="sng" algn="ctr">
                      <a:solidFill>
                        <a:schemeClr val="tx1"/>
                      </a:solidFill>
                      <a:prstDash val="solid"/>
                      <a:round/>
                      <a:headEnd type="none" w="med" len="med"/>
                      <a:tailEnd type="none" w="med" len="med"/>
                    </a:lnR>
                  </a:tcPr>
                </a:tc>
                <a:tc>
                  <a:txBody>
                    <a:bodyPr/>
                    <a:lstStyle/>
                    <a:p>
                      <a:endParaRPr lang="cs-CZ" sz="1200" dirty="fals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endParaRPr lang="cs-CZ" sz="1200" dirty="false"/>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864344336"/>
                  </a:ext>
                </a:extLst>
              </a:tr>
              <a:tr h="229055">
                <a:tc>
                  <a:txBody>
                    <a:bodyPr/>
                    <a:lstStyle/>
                    <a:p>
                      <a:pPr algn="l" fontAlgn="ctr"/>
                      <a:r>
                        <a:rPr lang="cs-CZ" sz="1000" b="false" i="false" u="none" strike="noStrike">
                          <a:solidFill>
                            <a:srgbClr val="000000"/>
                          </a:solidFill>
                          <a:effectLst/>
                          <a:latin typeface="Arial" panose="020B0604020202020204" pitchFamily="34" charset="0"/>
                        </a:rPr>
                        <a:t>Moravská Třebová</a:t>
                      </a:r>
                    </a:p>
                  </a:txBody>
                  <a:tcPr marL="9525" marR="9525" marT="9525" marB="0" anchor="ctr"/>
                </a:tc>
                <a:tc>
                  <a:txBody>
                    <a:bodyPr/>
                    <a:lstStyle/>
                    <a:p>
                      <a:endParaRPr lang="cs-CZ" sz="1200" dirty="false"/>
                    </a:p>
                  </a:txBody>
                  <a:tcPr>
                    <a:lnR w="12700" cap="flat" cmpd="sng" algn="ctr">
                      <a:solidFill>
                        <a:schemeClr val="tx1"/>
                      </a:solidFill>
                      <a:prstDash val="solid"/>
                      <a:round/>
                      <a:headEnd type="none" w="med" len="med"/>
                      <a:tailEnd type="none" w="med" len="med"/>
                    </a:lnR>
                  </a:tcPr>
                </a:tc>
                <a:tc>
                  <a:txBody>
                    <a:bodyPr/>
                    <a:lstStyle/>
                    <a:p>
                      <a:endParaRPr lang="cs-CZ" sz="1200" dirty="fals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endParaRPr lang="cs-CZ" sz="1200" dirty="false"/>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46702350"/>
                  </a:ext>
                </a:extLst>
              </a:tr>
              <a:tr h="229055">
                <a:tc>
                  <a:txBody>
                    <a:bodyPr/>
                    <a:lstStyle/>
                    <a:p>
                      <a:pPr algn="l" fontAlgn="ctr"/>
                      <a:r>
                        <a:rPr lang="cs-CZ" sz="1000" b="false" i="false" u="none" strike="noStrike">
                          <a:solidFill>
                            <a:srgbClr val="000000"/>
                          </a:solidFill>
                          <a:effectLst/>
                          <a:latin typeface="Arial" panose="020B0604020202020204" pitchFamily="34" charset="0"/>
                        </a:rPr>
                        <a:t>Moravský Beroun</a:t>
                      </a:r>
                    </a:p>
                  </a:txBody>
                  <a:tcPr marL="9525" marR="9525" marT="9525" marB="0" anchor="ctr"/>
                </a:tc>
                <a:tc>
                  <a:txBody>
                    <a:bodyPr/>
                    <a:lstStyle/>
                    <a:p>
                      <a:endParaRPr lang="cs-CZ" sz="1200" dirty="false"/>
                    </a:p>
                  </a:txBody>
                  <a:tcPr>
                    <a:lnR w="12700" cap="flat" cmpd="sng" algn="ctr">
                      <a:solidFill>
                        <a:schemeClr val="tx1"/>
                      </a:solidFill>
                      <a:prstDash val="solid"/>
                      <a:round/>
                      <a:headEnd type="none" w="med" len="med"/>
                      <a:tailEnd type="none" w="med" len="med"/>
                    </a:lnR>
                  </a:tcPr>
                </a:tc>
                <a:tc>
                  <a:txBody>
                    <a:bodyPr/>
                    <a:lstStyle/>
                    <a:p>
                      <a:endParaRPr lang="cs-CZ" sz="1200" dirty="fals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endParaRPr lang="cs-CZ" sz="1200" dirty="false"/>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283031481"/>
                  </a:ext>
                </a:extLst>
              </a:tr>
              <a:tr h="229055">
                <a:tc>
                  <a:txBody>
                    <a:bodyPr/>
                    <a:lstStyle/>
                    <a:p>
                      <a:pPr algn="l" fontAlgn="ctr"/>
                      <a:r>
                        <a:rPr lang="cs-CZ" sz="1000" b="false" i="false" u="none" strike="noStrike" dirty="false">
                          <a:solidFill>
                            <a:srgbClr val="000000"/>
                          </a:solidFill>
                          <a:effectLst/>
                          <a:latin typeface="Arial" panose="020B0604020202020204" pitchFamily="34" charset="0"/>
                        </a:rPr>
                        <a:t>Nové Město pod Smrkem</a:t>
                      </a:r>
                    </a:p>
                  </a:txBody>
                  <a:tcPr marL="9525" marR="9525" marT="9525" marB="0" anchor="ctr"/>
                </a:tc>
                <a:tc>
                  <a:txBody>
                    <a:bodyPr/>
                    <a:lstStyle/>
                    <a:p>
                      <a:endParaRPr lang="cs-CZ" sz="1200" dirty="false"/>
                    </a:p>
                  </a:txBody>
                  <a:tcPr>
                    <a:lnR w="12700" cap="flat" cmpd="sng" algn="ctr">
                      <a:solidFill>
                        <a:schemeClr val="tx1"/>
                      </a:solidFill>
                      <a:prstDash val="solid"/>
                      <a:round/>
                      <a:headEnd type="none" w="med" len="med"/>
                      <a:tailEnd type="none" w="med" len="med"/>
                    </a:lnR>
                  </a:tcPr>
                </a:tc>
                <a:tc>
                  <a:txBody>
                    <a:bodyPr/>
                    <a:lstStyle/>
                    <a:p>
                      <a:endParaRPr lang="cs-CZ" sz="1200" dirty="fals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endParaRPr lang="cs-CZ" sz="1200" dirty="false"/>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517776618"/>
                  </a:ext>
                </a:extLst>
              </a:tr>
            </a:tbl>
          </a:graphicData>
        </a:graphic>
      </p:graphicFrame>
      <p:sp>
        <p:nvSpPr>
          <p:cNvPr id="4" name="Zástupný symbol pro číslo snímku 3">
            <a:extLst>
              <a:ext uri="{FF2B5EF4-FFF2-40B4-BE49-F238E27FC236}">
                <a16:creationId xmlns:a16="http://schemas.microsoft.com/office/drawing/2014/main" id="{90DF78B9-D037-A0EB-4874-63DCEA0699B1}"/>
              </a:ext>
            </a:extLst>
          </p:cNvPr>
          <p:cNvSpPr>
            <a:spLocks noGrp="true"/>
          </p:cNvSpPr>
          <p:nvPr>
            <p:ph type="sldNum" sz="quarter" idx="12"/>
          </p:nvPr>
        </p:nvSpPr>
        <p:spPr/>
        <p:txBody>
          <a:bodyPr/>
          <a:lstStyle/>
          <a:p>
            <a:fld id="{479BF083-4774-43B1-9AB0-5CC1AC5DD8EE}" type="slidenum">
              <a:rPr lang="cs-CZ" smtClean="false"/>
              <a:pPr/>
              <a:t>11</a:t>
            </a:fld>
            <a:endParaRPr lang="cs-CZ" dirty="false"/>
          </a:p>
        </p:txBody>
      </p:sp>
    </p:spTree>
    <p:extLst>
      <p:ext uri="{BB962C8B-B14F-4D97-AF65-F5344CB8AC3E}">
        <p14:creationId xmlns:p14="http://schemas.microsoft.com/office/powerpoint/2010/main" val="1268545884"/>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xmlns:mc="http://schemas.openxmlformats.org/markup-compatibility/2006" xmlns:c="http://schemas.openxmlformats.org/drawingml/2006/chart" xmlns:cdr="http://schemas.openxmlformats.org/drawingml/2006/chartDrawing" xmlns:dgm="http://schemas.openxmlformats.org/drawingml/2006/diagram" xmlns:pic="http://schemas.openxmlformats.org/drawingml/2006/picture" xmlns:wp="http://schemas.openxmlformats.org/drawingml/2006/wordprocessingDrawing" xmlns:wp14="http://schemas.microsoft.com/office/word/2010/wordprocessingDrawing" xmlns:xdr="http://schemas.openxmlformats.org/drawingml/2006/spreadsheetDrawing" xmlns:comp="http://schemas.openxmlformats.org/drawingml/2006/compatibility" xmlns:lc="http://schemas.openxmlformats.org/drawingml/2006/lockedCanvas">
  <p:cSld>
    <p:spTree>
      <p:nvGrpSpPr>
        <p:cNvPr id="1" name=""/>
        <p:cNvGrpSpPr/>
        <p:nvPr/>
      </p:nvGrpSpPr>
      <p:grpSpPr>
        <a:xfrm>
          <a:off x="0" y="0"/>
          <a:ext cx="0" cy="0"/>
          <a:chOff x="0" y="0"/>
          <a:chExt cx="0" cy="0"/>
        </a:xfrm>
      </p:grpSpPr>
      <p:sp>
        <p:nvSpPr>
          <p:cNvPr id="2" name="Nadpis 1"/>
          <p:cNvSpPr>
            <a:spLocks noGrp="true"/>
          </p:cNvSpPr>
          <p:nvPr>
            <p:ph type="title"/>
          </p:nvPr>
        </p:nvSpPr>
        <p:spPr>
          <a:xfrm>
            <a:off x="395536" y="0"/>
            <a:ext cx="8712968" cy="1080000"/>
          </a:xfrm>
        </p:spPr>
        <p:txBody>
          <a:bodyPr/>
          <a:lstStyle/>
          <a:p>
            <a:r>
              <a:rPr lang="cs-CZ" dirty="false"/>
              <a:t>Žadatelé </a:t>
            </a:r>
            <a:r>
              <a:rPr lang="cs-CZ" sz="1500" dirty="false"/>
              <a:t>(</a:t>
            </a:r>
            <a:r>
              <a:rPr lang="cs-CZ" sz="1500" cap="none" dirty="false"/>
              <a:t>kap</a:t>
            </a:r>
            <a:r>
              <a:rPr lang="cs-CZ" sz="1500" dirty="false"/>
              <a:t> 3.3, </a:t>
            </a:r>
            <a:r>
              <a:rPr lang="cs-CZ" sz="1500" cap="none" dirty="false"/>
              <a:t>str</a:t>
            </a:r>
            <a:r>
              <a:rPr lang="cs-CZ" sz="1500" dirty="false"/>
              <a:t>. 5)</a:t>
            </a:r>
          </a:p>
        </p:txBody>
      </p:sp>
      <p:sp>
        <p:nvSpPr>
          <p:cNvPr id="4" name="Zástupný symbol pro číslo snímku 3"/>
          <p:cNvSpPr>
            <a:spLocks noGrp="true"/>
          </p:cNvSpPr>
          <p:nvPr>
            <p:ph type="sldNum" sz="quarter" idx="12"/>
          </p:nvPr>
        </p:nvSpPr>
        <p:spPr/>
        <p:txBody>
          <a:bodyPr/>
          <a:lstStyle/>
          <a:p>
            <a:fld id="{479BF083-4774-43B1-9AB0-5CC1AC5DD8EE}" type="slidenum">
              <a:rPr lang="cs-CZ" smtClean="false"/>
              <a:pPr/>
              <a:t>12</a:t>
            </a:fld>
            <a:endParaRPr lang="cs-CZ" dirty="false"/>
          </a:p>
        </p:txBody>
      </p:sp>
      <p:sp>
        <p:nvSpPr>
          <p:cNvPr id="10" name="TextovéPole 9">
            <a:extLst>
              <a:ext uri="{FF2B5EF4-FFF2-40B4-BE49-F238E27FC236}">
                <a16:creationId xmlns:a16="http://schemas.microsoft.com/office/drawing/2014/main" id="{0C2D0B68-B845-4812-B86A-79A52DE4B598}"/>
              </a:ext>
            </a:extLst>
          </p:cNvPr>
          <p:cNvSpPr txBox="true"/>
          <p:nvPr/>
        </p:nvSpPr>
        <p:spPr>
          <a:xfrm>
            <a:off x="179512" y="1308754"/>
            <a:ext cx="8712968" cy="6012415"/>
          </a:xfrm>
          <a:prstGeom prst="rect">
            <a:avLst/>
          </a:prstGeom>
          <a:noFill/>
        </p:spPr>
        <p:txBody>
          <a:bodyPr wrap="square">
            <a:spAutoFit/>
          </a:bodyPr>
          <a:lstStyle/>
          <a:p>
            <a:pPr marL="0" indent="0">
              <a:buNone/>
            </a:pPr>
            <a:r>
              <a:rPr lang="cs-CZ" b="true" u="sng" dirty="false"/>
              <a:t>Oprávnění žadatelé: </a:t>
            </a:r>
          </a:p>
          <a:p>
            <a:pPr marL="342900" lvl="0" indent="-342900" algn="just">
              <a:lnSpc>
                <a:spcPct val="107000"/>
              </a:lnSpc>
              <a:buFont typeface="+mj-lt"/>
              <a:buAutoNum type="alphaLcParenR"/>
            </a:pPr>
            <a:r>
              <a:rPr lang="cs-CZ" sz="1800" dirty="false">
                <a:effectLst/>
                <a:latin typeface="Arial" panose="020B0604020202020204" pitchFamily="34" charset="0"/>
                <a:ea typeface="Calibri" panose="020F0502020204030204" pitchFamily="34" charset="0"/>
                <a:cs typeface="Arial" panose="020B0604020202020204" pitchFamily="34" charset="0"/>
              </a:rPr>
              <a:t>nestátní neziskové organizace: </a:t>
            </a:r>
            <a:endParaRPr lang="cs-CZ" sz="1800" dirty="false">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cs-CZ" sz="1200" dirty="false">
                <a:effectLst/>
                <a:latin typeface="Arial" panose="020B0604020202020204" pitchFamily="34" charset="0"/>
                <a:ea typeface="Calibri" panose="020F0502020204030204" pitchFamily="34" charset="0"/>
                <a:cs typeface="Arial" panose="020B0604020202020204" pitchFamily="34" charset="0"/>
              </a:rPr>
              <a:t>obecně prospěšné společnosti zřízené podle zákona č. 248/1995 Sb., o obecně prospěšných společnostech, ve znění pozdějších předpisů,</a:t>
            </a:r>
            <a:endParaRPr lang="cs-CZ" sz="1200" dirty="false">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cs-CZ" sz="1200" dirty="false">
                <a:effectLst/>
                <a:latin typeface="Arial" panose="020B0604020202020204" pitchFamily="34" charset="0"/>
                <a:ea typeface="Calibri" panose="020F0502020204030204" pitchFamily="34" charset="0"/>
                <a:cs typeface="Arial" panose="020B0604020202020204" pitchFamily="34" charset="0"/>
              </a:rPr>
              <a:t>evidované právnické osoby podle zákona č. 3/2002 Sb., o církvích a náboženských společnostech, pokud poskytují zdravotní, kulturní, vzdělávací a sociální služby nebo sociálně právní ochranu dětí,</a:t>
            </a:r>
            <a:endParaRPr lang="cs-CZ" sz="1200" dirty="false">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cs-CZ" sz="1200" dirty="false">
                <a:effectLst/>
                <a:latin typeface="Arial" panose="020B0604020202020204" pitchFamily="34" charset="0"/>
                <a:ea typeface="Calibri" panose="020F0502020204030204" pitchFamily="34" charset="0"/>
                <a:cs typeface="Arial" panose="020B0604020202020204" pitchFamily="34" charset="0"/>
              </a:rPr>
              <a:t>spolky podle § 214-302 zákona č. 89/2012 Sb., občanský zákoník,</a:t>
            </a:r>
            <a:endParaRPr lang="cs-CZ" sz="1200" dirty="false">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cs-CZ" sz="1200" dirty="false">
                <a:effectLst/>
                <a:latin typeface="Arial" panose="020B0604020202020204" pitchFamily="34" charset="0"/>
                <a:ea typeface="Calibri" panose="020F0502020204030204" pitchFamily="34" charset="0"/>
                <a:cs typeface="Arial" panose="020B0604020202020204" pitchFamily="34" charset="0"/>
              </a:rPr>
              <a:t>ústavy podle § 402-418 zákona č. 89/2012 Sb., občanský zákoník,</a:t>
            </a:r>
            <a:endParaRPr lang="cs-CZ" sz="1200" dirty="false">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cs-CZ" sz="1200" dirty="false">
                <a:effectLst/>
                <a:latin typeface="Arial" panose="020B0604020202020204" pitchFamily="34" charset="0"/>
                <a:ea typeface="Calibri" panose="020F0502020204030204" pitchFamily="34" charset="0"/>
                <a:cs typeface="Arial" panose="020B0604020202020204" pitchFamily="34" charset="0"/>
              </a:rPr>
              <a:t>nadace (§ 306-393) a nadační fondy (§ 394-401) zřízené podle zákona č. 89/2012 Sb., občanský zákoník,</a:t>
            </a:r>
            <a:endParaRPr lang="cs-CZ" sz="1200" dirty="false">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lphaLcParenR" startAt="2"/>
            </a:pPr>
            <a:r>
              <a:rPr lang="cs-CZ" sz="1800" dirty="false">
                <a:effectLst/>
                <a:latin typeface="Arial" panose="020B0604020202020204" pitchFamily="34" charset="0"/>
                <a:ea typeface="Calibri" panose="020F0502020204030204" pitchFamily="34" charset="0"/>
                <a:cs typeface="Arial" panose="020B0604020202020204" pitchFamily="34" charset="0"/>
              </a:rPr>
              <a:t>obce </a:t>
            </a:r>
            <a:r>
              <a:rPr lang="cs-CZ" sz="1200" dirty="false">
                <a:effectLst/>
                <a:latin typeface="Arial" panose="020B0604020202020204" pitchFamily="34" charset="0"/>
                <a:ea typeface="Calibri" panose="020F0502020204030204" pitchFamily="34" charset="0"/>
                <a:cs typeface="Arial" panose="020B0604020202020204" pitchFamily="34" charset="0"/>
              </a:rPr>
              <a:t>podle zákona č. 128/2000 Sb., o obcích (obecní zřízení), včetně zákona č. 314/2002 Sb., o stanovení obcí s</a:t>
            </a:r>
            <a:r>
              <a:rPr lang="cs-CZ" sz="1200" dirty="false">
                <a:effectLst/>
                <a:latin typeface="Segoe UI Symbol" panose="020B0502040204020203" pitchFamily="34" charset="0"/>
                <a:ea typeface="Segoe UI Symbol" panose="020B0502040204020203" pitchFamily="34" charset="0"/>
                <a:cs typeface="Arial" panose="020B0604020202020204" pitchFamily="34" charset="0"/>
              </a:rPr>
              <a:t> </a:t>
            </a:r>
            <a:r>
              <a:rPr lang="cs-CZ" sz="1200" dirty="false">
                <a:effectLst/>
                <a:latin typeface="Arial" panose="020B0604020202020204" pitchFamily="34" charset="0"/>
                <a:ea typeface="Calibri" panose="020F0502020204030204" pitchFamily="34" charset="0"/>
                <a:cs typeface="Arial" panose="020B0604020202020204" pitchFamily="34" charset="0"/>
              </a:rPr>
              <a:t>pověřeným obecním úřadem a stanovení obcí s rozšířenou působností,</a:t>
            </a:r>
            <a:endParaRPr lang="cs-CZ" sz="1200" dirty="false">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mj-lt"/>
              <a:buAutoNum type="alphaLcParenR" startAt="2"/>
            </a:pPr>
            <a:r>
              <a:rPr lang="cs-CZ" sz="1800" dirty="false">
                <a:effectLst/>
                <a:latin typeface="Arial" panose="020B0604020202020204" pitchFamily="34" charset="0"/>
                <a:ea typeface="Calibri" panose="020F0502020204030204" pitchFamily="34" charset="0"/>
                <a:cs typeface="Arial" panose="020B0604020202020204" pitchFamily="34" charset="0"/>
              </a:rPr>
              <a:t>příspěvkové organizace zřizované kraji a obcemi </a:t>
            </a:r>
            <a:r>
              <a:rPr lang="cs-CZ" sz="1200" dirty="false">
                <a:effectLst/>
                <a:latin typeface="Arial" panose="020B0604020202020204" pitchFamily="34" charset="0"/>
                <a:ea typeface="Calibri" panose="020F0502020204030204" pitchFamily="34" charset="0"/>
                <a:cs typeface="Arial" panose="020B0604020202020204" pitchFamily="34" charset="0"/>
              </a:rPr>
              <a:t>– organizace zřízené </a:t>
            </a:r>
            <a:r>
              <a:rPr lang="cs-CZ" sz="1200" u="none" strike="noStrike" dirty="false">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tooltip="Územní samosprávný celek"/>
              </a:rPr>
              <a:t>územními samosprávnými celky</a:t>
            </a:r>
            <a:r>
              <a:rPr lang="cs-CZ" sz="1200" dirty="false">
                <a:effectLst/>
                <a:latin typeface="Arial" panose="020B0604020202020204" pitchFamily="34" charset="0"/>
                <a:ea typeface="Calibri" panose="020F0502020204030204" pitchFamily="34" charset="0"/>
                <a:cs typeface="Arial" panose="020B0604020202020204" pitchFamily="34" charset="0"/>
              </a:rPr>
              <a:t> dle zákona č. 250/2000 Sb., o rozpočtových pravidlech územních rozpočtů, a to pro takové činnosti v sociální oblasti v působnosti územních samosprávných celků, které jsou zpravidla neziskové a jejichž rozsah, struktura a složitost vyžadují samostatnou </a:t>
            </a:r>
            <a:r>
              <a:rPr lang="cs-CZ" sz="1200" u="none" strike="noStrike" dirty="false">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4" tooltip="Právní osobnost"/>
              </a:rPr>
              <a:t>právní subjektivitu</a:t>
            </a:r>
            <a:r>
              <a:rPr lang="cs-CZ" sz="1200" dirty="false">
                <a:effectLst/>
                <a:latin typeface="Arial" panose="020B0604020202020204" pitchFamily="34" charset="0"/>
                <a:ea typeface="Calibri" panose="020F0502020204030204" pitchFamily="34" charset="0"/>
                <a:cs typeface="Arial" panose="020B0604020202020204" pitchFamily="34" charset="0"/>
              </a:rPr>
              <a:t>,</a:t>
            </a:r>
            <a:endParaRPr lang="cs-CZ" sz="1200" dirty="false">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mj-lt"/>
              <a:buAutoNum type="alphaLcParenR" startAt="2"/>
            </a:pPr>
            <a:r>
              <a:rPr lang="cs-CZ" sz="1800" dirty="false">
                <a:effectLst/>
                <a:latin typeface="Arial" panose="020B0604020202020204" pitchFamily="34" charset="0"/>
                <a:ea typeface="Calibri" panose="020F0502020204030204" pitchFamily="34" charset="0"/>
                <a:cs typeface="Arial" panose="020B0604020202020204" pitchFamily="34" charset="0"/>
              </a:rPr>
              <a:t>dobrovolné svazky obcí </a:t>
            </a:r>
            <a:r>
              <a:rPr lang="cs-CZ" sz="1200" dirty="false">
                <a:effectLst/>
                <a:latin typeface="Arial" panose="020B0604020202020204" pitchFamily="34" charset="0"/>
                <a:ea typeface="Calibri" panose="020F0502020204030204" pitchFamily="34" charset="0"/>
                <a:cs typeface="Arial" panose="020B0604020202020204" pitchFamily="34" charset="0"/>
              </a:rPr>
              <a:t>podle zákona č. 128/2000 Sb., o obcích (obecní zřízení), včetně společenství obcí dle § 53a-f zákona č.128/2000 Sb., o obcích (obecní zřízení),</a:t>
            </a:r>
            <a:endParaRPr lang="cs-CZ" sz="1200" dirty="false">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mj-lt"/>
              <a:buAutoNum type="alphaLcParenR" startAt="2"/>
            </a:pPr>
            <a:r>
              <a:rPr lang="cs-CZ" sz="1800" dirty="false">
                <a:effectLst/>
                <a:latin typeface="Arial" panose="020B0604020202020204" pitchFamily="34" charset="0"/>
                <a:ea typeface="Calibri" panose="020F0502020204030204" pitchFamily="34" charset="0"/>
                <a:cs typeface="Arial" panose="020B0604020202020204" pitchFamily="34" charset="0"/>
              </a:rPr>
              <a:t>poskytovatelé sociálních služeb zapsaní v registru poskytovatelů sociálních služeb </a:t>
            </a:r>
            <a:r>
              <a:rPr lang="cs-CZ" sz="1200" dirty="false">
                <a:effectLst/>
                <a:latin typeface="Arial" panose="020B0604020202020204" pitchFamily="34" charset="0"/>
                <a:ea typeface="Calibri" panose="020F0502020204030204" pitchFamily="34" charset="0"/>
                <a:cs typeface="Arial" panose="020B0604020202020204" pitchFamily="34" charset="0"/>
              </a:rPr>
              <a:t>podle zákona č. 108/2006 Sb., o sociálních službách, ve znění pozdějších předpisů,</a:t>
            </a:r>
            <a:endParaRPr lang="cs-CZ" sz="1200" dirty="false">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mj-lt"/>
              <a:buAutoNum type="alphaLcParenR" startAt="2"/>
            </a:pPr>
            <a:r>
              <a:rPr lang="cs-CZ" sz="1800" dirty="false">
                <a:effectLst/>
                <a:latin typeface="Arial" panose="020B0604020202020204" pitchFamily="34" charset="0"/>
                <a:ea typeface="Calibri" panose="020F0502020204030204" pitchFamily="34" charset="0"/>
                <a:cs typeface="Arial" panose="020B0604020202020204" pitchFamily="34" charset="0"/>
              </a:rPr>
              <a:t>poskytovatelé zdravotních služeb </a:t>
            </a:r>
            <a:r>
              <a:rPr lang="cs-CZ" sz="1200" dirty="false">
                <a:effectLst/>
                <a:latin typeface="Arial" panose="020B0604020202020204" pitchFamily="34" charset="0"/>
                <a:ea typeface="Calibri" panose="020F0502020204030204" pitchFamily="34" charset="0"/>
                <a:cs typeface="Arial" panose="020B0604020202020204" pitchFamily="34" charset="0"/>
              </a:rPr>
              <a:t>podle zákona č. 372/2011 Sb., o zdravotních službách, ve znění pozdějších předpisů.</a:t>
            </a:r>
          </a:p>
          <a:p>
            <a:pPr lvl="0" algn="just">
              <a:lnSpc>
                <a:spcPct val="107000"/>
              </a:lnSpc>
              <a:spcAft>
                <a:spcPts val="800"/>
              </a:spcAft>
            </a:pPr>
            <a:endParaRPr lang="cs-CZ" sz="1200" dirty="false">
              <a:effectLst/>
              <a:latin typeface="Arial" panose="020B0604020202020204" pitchFamily="34" charset="0"/>
              <a:ea typeface="Calibri" panose="020F0502020204030204" pitchFamily="34" charset="0"/>
              <a:cs typeface="Times New Roman" panose="02020603050405020304" pitchFamily="18" charset="0"/>
            </a:endParaRPr>
          </a:p>
          <a:p>
            <a:endParaRPr lang="cs-CZ" sz="1800" dirty="false"/>
          </a:p>
        </p:txBody>
      </p:sp>
    </p:spTree>
    <p:extLst>
      <p:ext uri="{BB962C8B-B14F-4D97-AF65-F5344CB8AC3E}">
        <p14:creationId xmlns:p14="http://schemas.microsoft.com/office/powerpoint/2010/main" val="12345913"/>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xmlns:mc="http://schemas.openxmlformats.org/markup-compatibility/2006" xmlns:c="http://schemas.openxmlformats.org/drawingml/2006/chart" xmlns:cdr="http://schemas.openxmlformats.org/drawingml/2006/chartDrawing" xmlns:dgm="http://schemas.openxmlformats.org/drawingml/2006/diagram" xmlns:pic="http://schemas.openxmlformats.org/drawingml/2006/picture" xmlns:wp="http://schemas.openxmlformats.org/drawingml/2006/wordprocessingDrawing" xmlns:wp14="http://schemas.microsoft.com/office/word/2010/wordprocessingDrawing" xmlns:xdr="http://schemas.openxmlformats.org/drawingml/2006/spreadsheetDrawing" xmlns:comp="http://schemas.openxmlformats.org/drawingml/2006/compatibility" xmlns:lc="http://schemas.openxmlformats.org/drawingml/2006/lockedCanvas">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0F62546-CE9F-1285-4604-A6AD97D0FB12}"/>
              </a:ext>
            </a:extLst>
          </p:cNvPr>
          <p:cNvSpPr>
            <a:spLocks noGrp="true"/>
          </p:cNvSpPr>
          <p:nvPr>
            <p:ph type="title"/>
          </p:nvPr>
        </p:nvSpPr>
        <p:spPr/>
        <p:txBody>
          <a:bodyPr/>
          <a:lstStyle/>
          <a:p>
            <a:r>
              <a:rPr lang="cs-CZ" dirty="false"/>
              <a:t>…</a:t>
            </a:r>
          </a:p>
        </p:txBody>
      </p:sp>
      <p:sp>
        <p:nvSpPr>
          <p:cNvPr id="3" name="Zástupný obsah 2">
            <a:extLst>
              <a:ext uri="{FF2B5EF4-FFF2-40B4-BE49-F238E27FC236}">
                <a16:creationId xmlns:a16="http://schemas.microsoft.com/office/drawing/2014/main" id="{5BFF399A-98DD-B22C-DC9D-13D85C22F7C9}"/>
              </a:ext>
            </a:extLst>
          </p:cNvPr>
          <p:cNvSpPr>
            <a:spLocks noGrp="true"/>
          </p:cNvSpPr>
          <p:nvPr>
            <p:ph idx="1"/>
          </p:nvPr>
        </p:nvSpPr>
        <p:spPr>
          <a:xfrm>
            <a:off x="360000" y="1196752"/>
            <a:ext cx="8424000" cy="5319248"/>
          </a:xfrm>
        </p:spPr>
        <p:txBody>
          <a:bodyPr/>
          <a:lstStyle/>
          <a:p>
            <a:pPr marL="0" marR="0" lvl="0" indent="0" algn="l" defTabSz="914400" rtl="false" eaLnBrk="true" fontAlgn="auto" latinLnBrk="false" hangingPunct="true">
              <a:lnSpc>
                <a:spcPct val="100000"/>
              </a:lnSpc>
              <a:spcBef>
                <a:spcPts val="0"/>
              </a:spcBef>
              <a:spcAft>
                <a:spcPts val="0"/>
              </a:spcAft>
              <a:buClrTx/>
              <a:buSzTx/>
              <a:buFontTx/>
              <a:buNone/>
              <a:tabLst/>
              <a:defRPr/>
            </a:pPr>
            <a:r>
              <a:rPr kumimoji="false" lang="cs-CZ" sz="1800" b="true" i="false" u="none" strike="noStrike" kern="1200" cap="none" spc="0" normalizeH="false" baseline="0" noProof="false" dirty="false">
                <a:ln>
                  <a:noFill/>
                </a:ln>
                <a:solidFill>
                  <a:srgbClr val="084A8B"/>
                </a:solidFill>
                <a:effectLst/>
                <a:uLnTx/>
                <a:uFillTx/>
                <a:latin typeface="Arial"/>
                <a:ea typeface="+mn-ea"/>
                <a:cs typeface="+mn-cs"/>
              </a:rPr>
              <a:t>Pozor!</a:t>
            </a:r>
          </a:p>
          <a:p>
            <a:pPr marL="0" marR="0" lvl="0" indent="0" algn="l" defTabSz="914400" rtl="false" eaLnBrk="true" fontAlgn="auto" latinLnBrk="false" hangingPunct="true">
              <a:lnSpc>
                <a:spcPct val="100000"/>
              </a:lnSpc>
              <a:spcBef>
                <a:spcPts val="0"/>
              </a:spcBef>
              <a:spcAft>
                <a:spcPts val="0"/>
              </a:spcAft>
              <a:buClrTx/>
              <a:buSzTx/>
              <a:buFontTx/>
              <a:buNone/>
              <a:tabLst/>
              <a:defRPr/>
            </a:pPr>
            <a:r>
              <a:rPr lang="cs-CZ" sz="1800" b="true" dirty="false">
                <a:solidFill>
                  <a:srgbClr val="084A8B"/>
                </a:solidFill>
                <a:latin typeface="Arial" panose="020B0604020202020204" pitchFamily="34" charset="0"/>
                <a:cs typeface="Arial" panose="020B0604020202020204" pitchFamily="34" charset="0"/>
              </a:rPr>
              <a:t>Pro některé aktivity jsou oprávněni žádat pouze vybraní žadatelé:</a:t>
            </a:r>
          </a:p>
          <a:p>
            <a:pPr marL="285750" marR="0" lvl="0" indent="-285750" algn="just" defTabSz="914400" rtl="false" eaLnBrk="true" fontAlgn="auto" latinLnBrk="false" hangingPunct="true">
              <a:lnSpc>
                <a:spcPct val="107000"/>
              </a:lnSpc>
              <a:spcBef>
                <a:spcPts val="0"/>
              </a:spcBef>
              <a:spcAft>
                <a:spcPts val="800"/>
              </a:spcAft>
              <a:buClrTx/>
              <a:buSzTx/>
              <a:buFont typeface="Arial" panose="020B0604020202020204" pitchFamily="34" charset="0"/>
              <a:buChar char="•"/>
              <a:tabLst/>
              <a:defRPr/>
            </a:pPr>
            <a:r>
              <a:rPr kumimoji="false" lang="cs-CZ" sz="1800" b="false" i="false" u="none" strike="noStrike" kern="1200" cap="none" spc="0" normalizeH="false" baseline="0" noProof="false" dirty="false">
                <a:ln>
                  <a:noFill/>
                </a:ln>
                <a:solidFill>
                  <a:srgbClr val="084A8B"/>
                </a:solidFill>
                <a:effectLst/>
                <a:uLnTx/>
                <a:uFillTx/>
                <a:latin typeface="Arial" panose="020B0604020202020204" pitchFamily="34" charset="0"/>
                <a:ea typeface="+mn-ea"/>
                <a:cs typeface="Arial" panose="020B0604020202020204" pitchFamily="34" charset="0"/>
              </a:rPr>
              <a:t>Žadatel typu f) - poskytovatelé zdrav. služeb je oprávněným žadatelem jen u</a:t>
            </a:r>
            <a:r>
              <a:rPr kumimoji="false" lang="cs-CZ" sz="1800" b="false" i="false" u="none" strike="noStrike" kern="1200" cap="none" spc="0" normalizeH="false" baseline="0" noProof="false" dirty="false">
                <a:ln>
                  <a:noFill/>
                </a:ln>
                <a:solidFill>
                  <a:srgbClr val="084A8B"/>
                </a:solidFill>
                <a:effectLst/>
                <a:uLnTx/>
                <a:uFillTx/>
                <a:latin typeface="Segoe UI Symbol" panose="020B0502040204020203" pitchFamily="34" charset="0"/>
                <a:ea typeface="Segoe UI Symbol" panose="020B0502040204020203" pitchFamily="34" charset="0"/>
                <a:cs typeface="Arial" panose="020B0604020202020204" pitchFamily="34" charset="0"/>
              </a:rPr>
              <a:t> </a:t>
            </a:r>
            <a:r>
              <a:rPr kumimoji="false" lang="cs-CZ" sz="1800" b="false" i="false" u="none" strike="noStrike" kern="1200" cap="none" spc="0" normalizeH="false" baseline="0" noProof="false" dirty="false">
                <a:ln>
                  <a:noFill/>
                </a:ln>
                <a:solidFill>
                  <a:srgbClr val="084A8B"/>
                </a:solidFill>
                <a:effectLst/>
                <a:uLnTx/>
                <a:uFillTx/>
                <a:latin typeface="Arial" panose="020B0604020202020204" pitchFamily="34" charset="0"/>
                <a:ea typeface="+mn-ea"/>
                <a:cs typeface="Arial" panose="020B0604020202020204" pitchFamily="34" charset="0"/>
              </a:rPr>
              <a:t>aktivity </a:t>
            </a:r>
            <a:r>
              <a:rPr kumimoji="false" lang="cs-CZ" sz="1800" b="false" i="true" u="none" strike="noStrike" kern="1200" cap="none" spc="0" normalizeH="false" baseline="0" noProof="false" dirty="false">
                <a:ln>
                  <a:noFill/>
                </a:ln>
                <a:solidFill>
                  <a:srgbClr val="084A8B"/>
                </a:solidFill>
                <a:effectLst/>
                <a:uLnTx/>
                <a:uFillTx/>
                <a:latin typeface="Arial" panose="020B0604020202020204" pitchFamily="34" charset="0"/>
                <a:ea typeface="+mn-ea"/>
                <a:cs typeface="Arial" panose="020B0604020202020204" pitchFamily="34" charset="0"/>
              </a:rPr>
              <a:t>7) Podpora zdravotní prevence.</a:t>
            </a:r>
          </a:p>
          <a:p>
            <a:pPr marL="285750" marR="0" lvl="0" indent="-285750" algn="just" defTabSz="914400" rtl="false" eaLnBrk="true" fontAlgn="auto" latinLnBrk="false" hangingPunct="true">
              <a:lnSpc>
                <a:spcPct val="107000"/>
              </a:lnSpc>
              <a:spcBef>
                <a:spcPts val="0"/>
              </a:spcBef>
              <a:buClrTx/>
              <a:buSzTx/>
              <a:buFont typeface="Arial" panose="020B0604020202020204" pitchFamily="34" charset="0"/>
              <a:buChar char="•"/>
              <a:tabLst/>
              <a:defRPr/>
            </a:pPr>
            <a:r>
              <a:rPr kumimoji="false" lang="cs-CZ" sz="1800" b="false" i="false" u="none" strike="noStrike" kern="1200" cap="none" spc="0" normalizeH="false" baseline="0" noProof="false" dirty="false">
                <a:ln>
                  <a:noFill/>
                </a:ln>
                <a:solidFill>
                  <a:srgbClr val="084A8B"/>
                </a:solidFill>
                <a:effectLst/>
                <a:uLnTx/>
                <a:uFillTx/>
                <a:latin typeface="Arial" panose="020B0604020202020204" pitchFamily="34" charset="0"/>
                <a:ea typeface="Calibri" panose="020F0502020204030204" pitchFamily="34" charset="0"/>
                <a:cs typeface="Arial" panose="020B0604020202020204" pitchFamily="34" charset="0"/>
              </a:rPr>
              <a:t>Pro aktivity </a:t>
            </a:r>
            <a:r>
              <a:rPr kumimoji="false" lang="cs-CZ" sz="1800" b="false" i="true" u="none" strike="noStrike" kern="1200" cap="none" spc="0" normalizeH="false" baseline="0" noProof="false" dirty="false">
                <a:ln>
                  <a:noFill/>
                </a:ln>
                <a:solidFill>
                  <a:srgbClr val="084A8B"/>
                </a:solidFill>
                <a:effectLst/>
                <a:uLnTx/>
                <a:uFillTx/>
                <a:latin typeface="Arial" panose="020B0604020202020204" pitchFamily="34" charset="0"/>
                <a:ea typeface="Calibri" panose="020F0502020204030204" pitchFamily="34" charset="0"/>
                <a:cs typeface="Arial" panose="020B0604020202020204" pitchFamily="34" charset="0"/>
              </a:rPr>
              <a:t>2) Podpora soc. služeb a 3) Podpora ohrožených rodin s dětmi</a:t>
            </a:r>
            <a:r>
              <a:rPr kumimoji="false" lang="cs-CZ" sz="1800" b="false" i="false" u="none" strike="noStrike" kern="1200" cap="none" spc="0" normalizeH="false" baseline="0" noProof="false" dirty="false">
                <a:ln>
                  <a:noFill/>
                </a:ln>
                <a:solidFill>
                  <a:srgbClr val="084A8B"/>
                </a:solidFill>
                <a:effectLst/>
                <a:uLnTx/>
                <a:uFillTx/>
                <a:latin typeface="Arial" panose="020B0604020202020204" pitchFamily="34" charset="0"/>
                <a:ea typeface="Calibri" panose="020F0502020204030204" pitchFamily="34" charset="0"/>
                <a:cs typeface="Arial" panose="020B0604020202020204" pitchFamily="34" charset="0"/>
              </a:rPr>
              <a:t> je</a:t>
            </a:r>
            <a:r>
              <a:rPr kumimoji="false" lang="cs-CZ" sz="1800" b="false" i="false" u="none" strike="noStrike" kern="1200" cap="none" spc="0" normalizeH="false" baseline="0" noProof="false" dirty="false">
                <a:ln>
                  <a:noFill/>
                </a:ln>
                <a:solidFill>
                  <a:srgbClr val="084A8B"/>
                </a:solidFill>
                <a:effectLst/>
                <a:uLnTx/>
                <a:uFillTx/>
                <a:latin typeface="Segoe UI Symbol" panose="020B0502040204020203" pitchFamily="34" charset="0"/>
                <a:ea typeface="Segoe UI Symbol" panose="020B0502040204020203" pitchFamily="34" charset="0"/>
                <a:cs typeface="Arial" panose="020B0604020202020204" pitchFamily="34" charset="0"/>
              </a:rPr>
              <a:t> </a:t>
            </a:r>
            <a:r>
              <a:rPr kumimoji="false" lang="cs-CZ" sz="1800" b="false" i="false" u="none" strike="noStrike" kern="1200" cap="none" spc="0" normalizeH="false" baseline="0" noProof="false" dirty="false">
                <a:ln>
                  <a:noFill/>
                </a:ln>
                <a:solidFill>
                  <a:srgbClr val="084A8B"/>
                </a:solidFill>
                <a:effectLst/>
                <a:uLnTx/>
                <a:uFillTx/>
                <a:latin typeface="Arial" panose="020B0604020202020204" pitchFamily="34" charset="0"/>
                <a:ea typeface="Calibri" panose="020F0502020204030204" pitchFamily="34" charset="0"/>
                <a:cs typeface="Arial" panose="020B0604020202020204" pitchFamily="34" charset="0"/>
              </a:rPr>
              <a:t>oprávněným žadatelem jen typ žadatele e) - poskytovatelé sociálních služeb zapsaní v registru poskytovatelů sociálních služeb.</a:t>
            </a:r>
          </a:p>
          <a:p>
            <a:pPr marL="285750" marR="0" lvl="0" indent="-285750" algn="just" defTabSz="914400" rtl="false" eaLnBrk="true" fontAlgn="auto" latinLnBrk="false" hangingPunct="true">
              <a:lnSpc>
                <a:spcPct val="107000"/>
              </a:lnSpc>
              <a:spcBef>
                <a:spcPts val="0"/>
              </a:spcBef>
              <a:buClrTx/>
              <a:buSzTx/>
              <a:buFont typeface="Arial" panose="020B0604020202020204" pitchFamily="34" charset="0"/>
              <a:buChar char="•"/>
              <a:tabLst/>
              <a:defRPr/>
            </a:pPr>
            <a:r>
              <a:rPr kumimoji="false" lang="cs-CZ" sz="1800" b="false" i="false" u="none" strike="noStrike" kern="1200" cap="none" spc="0" normalizeH="false" baseline="0" noProof="false" dirty="false">
                <a:ln>
                  <a:noFill/>
                </a:ln>
                <a:solidFill>
                  <a:srgbClr val="084A8B"/>
                </a:solidFill>
                <a:effectLst/>
                <a:uLnTx/>
                <a:uFillTx/>
                <a:latin typeface="Arial" panose="020B0604020202020204" pitchFamily="34" charset="0"/>
                <a:ea typeface="Calibri" panose="020F0502020204030204" pitchFamily="34" charset="0"/>
                <a:cs typeface="Times New Roman" panose="02020603050405020304" pitchFamily="18" charset="0"/>
              </a:rPr>
              <a:t>Pro aktivitu 6) Posílení výkonu sociální práce na obcích je oprávněným žadatelem jen typ žadatele b) a d) – obce a dobrovolné svazky obcí dle zákonů uvedených ve Výzvě.</a:t>
            </a:r>
          </a:p>
          <a:p>
            <a:pPr marL="285750" indent="-285750" algn="just">
              <a:lnSpc>
                <a:spcPct val="107000"/>
              </a:lnSpc>
              <a:spcBef>
                <a:spcPts val="0"/>
              </a:spcBef>
              <a:buClrTx/>
              <a:buSzTx/>
              <a:buFont typeface="Arial" panose="020B0604020202020204" pitchFamily="34" charset="0"/>
              <a:buChar char="•"/>
              <a:defRPr/>
            </a:pPr>
            <a:r>
              <a:rPr lang="cs-CZ" sz="1800" dirty="false">
                <a:solidFill>
                  <a:srgbClr val="084A8B"/>
                </a:solidFill>
                <a:latin typeface="Arial" panose="020B0604020202020204" pitchFamily="34" charset="0"/>
                <a:ea typeface="Calibri" panose="020F0502020204030204" pitchFamily="34" charset="0"/>
                <a:cs typeface="Arial" panose="020B0604020202020204" pitchFamily="34" charset="0"/>
              </a:rPr>
              <a:t>Oprávněným žadatelem nesmí být škola nebo školské zařízení zapsané do</a:t>
            </a:r>
            <a:r>
              <a:rPr lang="cs-CZ" sz="1800" dirty="false">
                <a:solidFill>
                  <a:srgbClr val="084A8B"/>
                </a:solidFill>
                <a:latin typeface="Segoe UI Symbol" panose="020B0502040204020203" pitchFamily="34" charset="0"/>
                <a:ea typeface="Segoe UI Symbol" panose="020B0502040204020203" pitchFamily="34" charset="0"/>
                <a:cs typeface="Arial" panose="020B0604020202020204" pitchFamily="34" charset="0"/>
              </a:rPr>
              <a:t> </a:t>
            </a:r>
            <a:r>
              <a:rPr lang="cs-CZ" sz="1800" dirty="false">
                <a:solidFill>
                  <a:srgbClr val="084A8B"/>
                </a:solidFill>
                <a:latin typeface="Arial" panose="020B0604020202020204" pitchFamily="34" charset="0"/>
                <a:ea typeface="Calibri" panose="020F0502020204030204" pitchFamily="34" charset="0"/>
                <a:cs typeface="Arial" panose="020B0604020202020204" pitchFamily="34" charset="0"/>
              </a:rPr>
              <a:t>školského rejstříku.</a:t>
            </a:r>
            <a:endParaRPr lang="cs-CZ" sz="1800" dirty="false">
              <a:solidFill>
                <a:srgbClr val="084A8B"/>
              </a:solidFill>
              <a:latin typeface="Arial" panose="020B0604020202020204" pitchFamily="34" charset="0"/>
              <a:ea typeface="Calibri" panose="020F0502020204030204" pitchFamily="34" charset="0"/>
              <a:cs typeface="Times New Roman" panose="02020603050405020304" pitchFamily="18" charset="0"/>
            </a:endParaRPr>
          </a:p>
          <a:p>
            <a:pPr marL="285750" marR="0" lvl="0" indent="-285750" algn="just" defTabSz="914400" rtl="false" eaLnBrk="true" fontAlgn="auto" latinLnBrk="false" hangingPunct="true">
              <a:lnSpc>
                <a:spcPct val="107000"/>
              </a:lnSpc>
              <a:spcBef>
                <a:spcPts val="0"/>
              </a:spcBef>
              <a:spcAft>
                <a:spcPts val="0"/>
              </a:spcAft>
              <a:buClrTx/>
              <a:buSzTx/>
              <a:buFont typeface="Arial" panose="020B0604020202020204" pitchFamily="34" charset="0"/>
              <a:buChar char="•"/>
              <a:tabLst/>
              <a:defRPr/>
            </a:pPr>
            <a:r>
              <a:rPr kumimoji="false" lang="cs-CZ" sz="1800" b="false" i="false" u="none" strike="noStrike" kern="1200" cap="none" spc="0" normalizeH="false" baseline="0" noProof="false" dirty="false">
                <a:ln>
                  <a:noFill/>
                </a:ln>
                <a:solidFill>
                  <a:srgbClr val="084A8B"/>
                </a:solidFill>
                <a:effectLst/>
                <a:uLnTx/>
                <a:uFillTx/>
                <a:latin typeface="Arial" panose="020B0604020202020204" pitchFamily="34" charset="0"/>
                <a:ea typeface="Calibri" panose="020F0502020204030204" pitchFamily="34" charset="0"/>
                <a:cs typeface="Times New Roman" panose="02020603050405020304" pitchFamily="18" charset="0"/>
              </a:rPr>
              <a:t>Oprávněným žadatelem nesmí být příspěvková organizace zřizovaná organizační složkou státu jako poskytovatel sociálních služeb zapsaný v registru poskytovatelů sociálních služeb podle zákona č. 108/2006 Sb., o sociálních službách, ve znění pozdějších předpisů.</a:t>
            </a:r>
          </a:p>
          <a:p>
            <a:endParaRPr lang="cs-CZ" dirty="false"/>
          </a:p>
        </p:txBody>
      </p:sp>
      <p:sp>
        <p:nvSpPr>
          <p:cNvPr id="4" name="Zástupný symbol pro číslo snímku 3">
            <a:extLst>
              <a:ext uri="{FF2B5EF4-FFF2-40B4-BE49-F238E27FC236}">
                <a16:creationId xmlns:a16="http://schemas.microsoft.com/office/drawing/2014/main" id="{8F88A6EC-BC38-6F92-C0DB-1652F386B9CD}"/>
              </a:ext>
            </a:extLst>
          </p:cNvPr>
          <p:cNvSpPr>
            <a:spLocks noGrp="true"/>
          </p:cNvSpPr>
          <p:nvPr>
            <p:ph type="sldNum" sz="quarter" idx="12"/>
          </p:nvPr>
        </p:nvSpPr>
        <p:spPr/>
        <p:txBody>
          <a:bodyPr/>
          <a:lstStyle/>
          <a:p>
            <a:fld id="{479BF083-4774-43B1-9AB0-5CC1AC5DD8EE}" type="slidenum">
              <a:rPr lang="cs-CZ" smtClean="false"/>
              <a:pPr/>
              <a:t>13</a:t>
            </a:fld>
            <a:endParaRPr lang="cs-CZ" dirty="false"/>
          </a:p>
        </p:txBody>
      </p:sp>
    </p:spTree>
    <p:extLst>
      <p:ext uri="{BB962C8B-B14F-4D97-AF65-F5344CB8AC3E}">
        <p14:creationId xmlns:p14="http://schemas.microsoft.com/office/powerpoint/2010/main" val="1874957274"/>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xmlns:mc="http://schemas.openxmlformats.org/markup-compatibility/2006" xmlns:c="http://schemas.openxmlformats.org/drawingml/2006/chart" xmlns:cdr="http://schemas.openxmlformats.org/drawingml/2006/chartDrawing" xmlns:dgm="http://schemas.openxmlformats.org/drawingml/2006/diagram" xmlns:pic="http://schemas.openxmlformats.org/drawingml/2006/picture" xmlns:wp="http://schemas.openxmlformats.org/drawingml/2006/wordprocessingDrawing" xmlns:wp14="http://schemas.microsoft.com/office/word/2010/wordprocessingDrawing" xmlns:xdr="http://schemas.openxmlformats.org/drawingml/2006/spreadsheetDrawing" xmlns:comp="http://schemas.openxmlformats.org/drawingml/2006/compatibility" xmlns:lc="http://schemas.openxmlformats.org/drawingml/2006/lockedCanvas">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A6074C-367C-49E2-9BED-D17FED153D1B}"/>
              </a:ext>
            </a:extLst>
          </p:cNvPr>
          <p:cNvSpPr>
            <a:spLocks noGrp="true"/>
          </p:cNvSpPr>
          <p:nvPr>
            <p:ph type="title"/>
          </p:nvPr>
        </p:nvSpPr>
        <p:spPr/>
        <p:txBody>
          <a:bodyPr/>
          <a:lstStyle/>
          <a:p>
            <a:r>
              <a:rPr lang="cs-CZ" dirty="false"/>
              <a:t>Partnerství </a:t>
            </a:r>
            <a:r>
              <a:rPr lang="cs-CZ" sz="1500" dirty="false"/>
              <a:t>(</a:t>
            </a:r>
            <a:r>
              <a:rPr lang="cs-CZ" sz="1500" cap="none" dirty="false"/>
              <a:t>kap</a:t>
            </a:r>
            <a:r>
              <a:rPr lang="cs-CZ" sz="1500" dirty="false"/>
              <a:t> 3.4, </a:t>
            </a:r>
            <a:r>
              <a:rPr lang="cs-CZ" sz="1500" cap="none" dirty="false"/>
              <a:t>str</a:t>
            </a:r>
            <a:r>
              <a:rPr lang="cs-CZ" sz="1500" dirty="false"/>
              <a:t>. 6)</a:t>
            </a:r>
          </a:p>
        </p:txBody>
      </p:sp>
      <p:sp>
        <p:nvSpPr>
          <p:cNvPr id="3" name="Zástupný obsah 2">
            <a:extLst>
              <a:ext uri="{FF2B5EF4-FFF2-40B4-BE49-F238E27FC236}">
                <a16:creationId xmlns:a16="http://schemas.microsoft.com/office/drawing/2014/main" id="{E837E6D9-1E4F-4803-835E-8E932032687F}"/>
              </a:ext>
            </a:extLst>
          </p:cNvPr>
          <p:cNvSpPr>
            <a:spLocks noGrp="true"/>
          </p:cNvSpPr>
          <p:nvPr>
            <p:ph idx="1"/>
          </p:nvPr>
        </p:nvSpPr>
        <p:spPr>
          <a:xfrm>
            <a:off x="216000" y="1228396"/>
            <a:ext cx="8424000" cy="5467604"/>
          </a:xfrm>
        </p:spPr>
        <p:txBody>
          <a:bodyPr/>
          <a:lstStyle/>
          <a:p>
            <a:pPr marL="0" indent="0" algn="just">
              <a:spcBef>
                <a:spcPts val="600"/>
              </a:spcBef>
              <a:spcAft>
                <a:spcPts val="600"/>
              </a:spcAft>
              <a:buNone/>
            </a:pPr>
            <a:r>
              <a:rPr lang="cs-CZ" sz="1800" b="true" dirty="false">
                <a:effectLst/>
                <a:latin typeface="Arial" panose="020B0604020202020204" pitchFamily="34" charset="0"/>
                <a:ea typeface="Calibri" panose="020F0502020204030204" pitchFamily="34" charset="0"/>
                <a:cs typeface="Times New Roman" panose="02020603050405020304" pitchFamily="18" charset="0"/>
              </a:rPr>
              <a:t>V rámci výzvy je podporováno partnerství bez/s finančním příspěvkem.</a:t>
            </a:r>
          </a:p>
          <a:p>
            <a:pPr marL="0" marR="0" lvl="0" indent="0" algn="l" defTabSz="914400" rtl="false" eaLnBrk="true" fontAlgn="auto" latinLnBrk="false" hangingPunct="true">
              <a:lnSpc>
                <a:spcPct val="100000"/>
              </a:lnSpc>
              <a:spcBef>
                <a:spcPts val="0"/>
              </a:spcBef>
              <a:spcAft>
                <a:spcPts val="0"/>
              </a:spcAft>
              <a:buClrTx/>
              <a:buSzTx/>
              <a:buFontTx/>
              <a:buNone/>
              <a:tabLst/>
              <a:defRPr/>
            </a:pPr>
            <a:r>
              <a:rPr kumimoji="false" lang="cs-CZ" sz="1800" b="true" i="false" u="none" strike="noStrike" kern="1200" cap="none" spc="0" normalizeH="false" baseline="0" noProof="false" dirty="false">
                <a:ln>
                  <a:noFill/>
                </a:ln>
                <a:solidFill>
                  <a:srgbClr val="084A8B"/>
                </a:solidFill>
                <a:effectLst/>
                <a:uLnTx/>
                <a:uFillTx/>
                <a:latin typeface="Arial"/>
                <a:ea typeface="+mn-ea"/>
                <a:cs typeface="+mn-cs"/>
              </a:rPr>
              <a:t>Pozor!</a:t>
            </a:r>
          </a:p>
          <a:p>
            <a:pPr marL="0" marR="0" lvl="0" indent="0" algn="just" defTabSz="914400" rtl="false" eaLnBrk="true" fontAlgn="auto" latinLnBrk="false" hangingPunct="true">
              <a:lnSpc>
                <a:spcPct val="100000"/>
              </a:lnSpc>
              <a:spcBef>
                <a:spcPts val="0"/>
              </a:spcBef>
              <a:spcAft>
                <a:spcPts val="0"/>
              </a:spcAft>
              <a:buClrTx/>
              <a:buSzTx/>
              <a:buFontTx/>
              <a:buNone/>
              <a:tabLst/>
              <a:defRPr/>
            </a:pPr>
            <a:r>
              <a:rPr kumimoji="false" lang="cs-CZ" sz="1800" b="true" i="false" u="none" strike="noStrike" kern="1200" cap="none" spc="0" normalizeH="false" baseline="0" noProof="false" dirty="false">
                <a:ln>
                  <a:noFill/>
                </a:ln>
                <a:solidFill>
                  <a:srgbClr val="084A8B"/>
                </a:solidFill>
                <a:effectLst/>
                <a:uLnTx/>
                <a:uFillTx/>
                <a:latin typeface="Arial"/>
                <a:ea typeface="+mn-ea"/>
                <a:cs typeface="+mn-cs"/>
              </a:rPr>
              <a:t>Pro některé aktivity jsou vydefinováni jen určití oprávnění partneři s finančním příspěvkem</a:t>
            </a:r>
            <a:endParaRPr lang="cs-CZ" sz="1800" b="true" dirty="false">
              <a:effectLst/>
              <a:latin typeface="Arial" panose="020B0604020202020204" pitchFamily="34" charset="0"/>
              <a:ea typeface="Calibri" panose="020F0502020204030204" pitchFamily="34" charset="0"/>
              <a:cs typeface="Times New Roman" panose="02020603050405020304" pitchFamily="18" charset="0"/>
            </a:endParaRPr>
          </a:p>
          <a:p>
            <a:pPr marL="0" indent="0" algn="just">
              <a:lnSpc>
                <a:spcPct val="100000"/>
              </a:lnSpc>
              <a:spcBef>
                <a:spcPts val="600"/>
              </a:spcBef>
              <a:spcAft>
                <a:spcPts val="0"/>
              </a:spcAft>
              <a:buNone/>
            </a:pPr>
            <a:r>
              <a:rPr lang="cs-CZ" sz="1800" b="true" dirty="false">
                <a:latin typeface="Arial" panose="020B0604020202020204" pitchFamily="34" charset="0"/>
                <a:ea typeface="Calibri" panose="020F0502020204030204" pitchFamily="34" charset="0"/>
                <a:cs typeface="Times New Roman" panose="02020603050405020304" pitchFamily="18" charset="0"/>
              </a:rPr>
              <a:t>Změna oproti OPZ:</a:t>
            </a:r>
            <a:endParaRPr lang="cs-CZ" sz="1800" b="true" dirty="false">
              <a:effectLst/>
              <a:latin typeface="Arial" panose="020B0604020202020204" pitchFamily="34" charset="0"/>
              <a:ea typeface="Calibri" panose="020F0502020204030204" pitchFamily="34" charset="0"/>
              <a:cs typeface="Times New Roman" panose="02020603050405020304" pitchFamily="18" charset="0"/>
            </a:endParaRPr>
          </a:p>
          <a:p>
            <a:pPr algn="just">
              <a:buClr>
                <a:schemeClr val="tx1"/>
              </a:buClr>
              <a:buFont typeface="Arial" panose="020B0604020202020204" pitchFamily="34" charset="0"/>
              <a:buChar char="•"/>
            </a:pPr>
            <a:r>
              <a:rPr lang="cs-CZ" sz="1800" dirty="false">
                <a:effectLst/>
                <a:latin typeface="Arial" panose="020B0604020202020204" pitchFamily="34" charset="0"/>
                <a:ea typeface="Calibri" panose="020F0502020204030204" pitchFamily="34" charset="0"/>
              </a:rPr>
              <a:t>Příjemce v projektu realizovaném v partnerství s partnerem/partnery s finančním příspěvkem musí vlastními silami zajistit realizaci minimálně 30 % aktivit/rozpočtu projektu.</a:t>
            </a:r>
          </a:p>
          <a:p>
            <a:pPr algn="just">
              <a:buClr>
                <a:schemeClr val="tx1"/>
              </a:buClr>
              <a:buFont typeface="Arial" panose="020B0604020202020204" pitchFamily="34" charset="0"/>
              <a:buChar char="•"/>
            </a:pPr>
            <a:r>
              <a:rPr lang="cs-CZ" sz="1800" dirty="false">
                <a:effectLst/>
                <a:latin typeface="Arial" panose="020B0604020202020204" pitchFamily="34" charset="0"/>
                <a:ea typeface="Calibri" panose="020F0502020204030204" pitchFamily="34" charset="0"/>
              </a:rPr>
              <a:t>Dle pravidel Operačního programu Zaměstnanost plus oprávněným partnerem s finančním příspěvkem může být subjekt s prokazatelnou dobou trvání své existence minimálně 3 roky před datem vyhlášení výzvy</a:t>
            </a:r>
            <a:r>
              <a:rPr lang="cs-CZ" sz="1800" dirty="false">
                <a:latin typeface="Arial" panose="020B0604020202020204" pitchFamily="34" charset="0"/>
                <a:ea typeface="Calibri" panose="020F0502020204030204" pitchFamily="34" charset="0"/>
              </a:rPr>
              <a:t>.</a:t>
            </a:r>
          </a:p>
          <a:p>
            <a:pPr algn="just">
              <a:lnSpc>
                <a:spcPct val="107000"/>
              </a:lnSpc>
              <a:spcAft>
                <a:spcPts val="600"/>
              </a:spcAft>
              <a:buClr>
                <a:schemeClr val="tx1"/>
              </a:buClr>
              <a:buFont typeface="Arial" panose="020B0604020202020204" pitchFamily="34" charset="0"/>
              <a:buChar char="•"/>
            </a:pPr>
            <a:r>
              <a:rPr lang="cs-CZ" sz="1800" b="true" dirty="false">
                <a:effectLst/>
                <a:latin typeface="Arial" panose="020B0604020202020204" pitchFamily="34" charset="0"/>
                <a:ea typeface="Calibri" panose="020F0502020204030204" pitchFamily="34" charset="0"/>
                <a:cs typeface="Arial" panose="020B0604020202020204" pitchFamily="34" charset="0"/>
              </a:rPr>
              <a:t>Podporované aktivity, které mohou být realizovány prostřednictvím partnerů s finančním příspěvkem: </a:t>
            </a:r>
            <a:endParaRPr lang="cs-CZ" sz="1800" dirty="false">
              <a:effectLst/>
              <a:latin typeface="Arial" panose="020B0604020202020204" pitchFamily="34" charset="0"/>
              <a:ea typeface="Calibri" panose="020F0502020204030204" pitchFamily="34" charset="0"/>
              <a:cs typeface="Times New Roman" panose="02020603050405020304" pitchFamily="18" charset="0"/>
            </a:endParaRPr>
          </a:p>
          <a:p>
            <a:pPr lvl="1" algn="just">
              <a:buClr>
                <a:schemeClr val="tx1"/>
              </a:buClr>
              <a:buFont typeface="Courier New" panose="02070309020205020404" pitchFamily="49" charset="0"/>
              <a:buChar char="o"/>
            </a:pPr>
            <a:r>
              <a:rPr lang="cs-CZ" sz="1400" dirty="false">
                <a:effectLst/>
                <a:latin typeface="Arial" panose="020B0604020202020204" pitchFamily="34" charset="0"/>
                <a:ea typeface="Calibri" panose="020F0502020204030204" pitchFamily="34" charset="0"/>
              </a:rPr>
              <a:t>Prostřednictvím partnerů s finančním příspěvkem mohou být realizované veškeré aktivity podporované ve výzvě </a:t>
            </a:r>
            <a:endParaRPr lang="cs-CZ" dirty="false"/>
          </a:p>
        </p:txBody>
      </p:sp>
      <p:sp>
        <p:nvSpPr>
          <p:cNvPr id="4" name="Zástupný symbol pro číslo snímku 3">
            <a:extLst>
              <a:ext uri="{FF2B5EF4-FFF2-40B4-BE49-F238E27FC236}">
                <a16:creationId xmlns:a16="http://schemas.microsoft.com/office/drawing/2014/main" id="{AFAB874D-86B6-44C2-80D2-87F2B3A803A0}"/>
              </a:ext>
            </a:extLst>
          </p:cNvPr>
          <p:cNvSpPr>
            <a:spLocks noGrp="true"/>
          </p:cNvSpPr>
          <p:nvPr>
            <p:ph type="sldNum" sz="quarter" idx="12"/>
          </p:nvPr>
        </p:nvSpPr>
        <p:spPr/>
        <p:txBody>
          <a:bodyPr/>
          <a:lstStyle/>
          <a:p>
            <a:fld id="{479BF083-4774-43B1-9AB0-5CC1AC5DD8EE}" type="slidenum">
              <a:rPr lang="cs-CZ" smtClean="false"/>
              <a:pPr/>
              <a:t>14</a:t>
            </a:fld>
            <a:endParaRPr lang="cs-CZ" dirty="false"/>
          </a:p>
        </p:txBody>
      </p:sp>
    </p:spTree>
    <p:extLst>
      <p:ext uri="{BB962C8B-B14F-4D97-AF65-F5344CB8AC3E}">
        <p14:creationId xmlns:p14="http://schemas.microsoft.com/office/powerpoint/2010/main" val="4215120862"/>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xmlns:mc="http://schemas.openxmlformats.org/markup-compatibility/2006" xmlns:c="http://schemas.openxmlformats.org/drawingml/2006/chart" xmlns:cdr="http://schemas.openxmlformats.org/drawingml/2006/chartDrawing" xmlns:dgm="http://schemas.openxmlformats.org/drawingml/2006/diagram" xmlns:pic="http://schemas.openxmlformats.org/drawingml/2006/picture" xmlns:wp="http://schemas.openxmlformats.org/drawingml/2006/wordprocessingDrawing" xmlns:wp14="http://schemas.microsoft.com/office/word/2010/wordprocessingDrawing" xmlns:xdr="http://schemas.openxmlformats.org/drawingml/2006/spreadsheetDrawing" xmlns:comp="http://schemas.openxmlformats.org/drawingml/2006/compatibility" xmlns:lc="http://schemas.openxmlformats.org/drawingml/2006/lockedCanvas">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F70EA88-549E-C654-445C-64B93C3AE198}"/>
              </a:ext>
            </a:extLst>
          </p:cNvPr>
          <p:cNvSpPr>
            <a:spLocks noGrp="true"/>
          </p:cNvSpPr>
          <p:nvPr>
            <p:ph type="title"/>
          </p:nvPr>
        </p:nvSpPr>
        <p:spPr/>
        <p:txBody>
          <a:bodyPr/>
          <a:lstStyle/>
          <a:p>
            <a:r>
              <a:rPr lang="cs-CZ" dirty="false"/>
              <a:t>…</a:t>
            </a:r>
          </a:p>
        </p:txBody>
      </p:sp>
      <p:sp>
        <p:nvSpPr>
          <p:cNvPr id="3" name="Zástupný obsah 2">
            <a:extLst>
              <a:ext uri="{FF2B5EF4-FFF2-40B4-BE49-F238E27FC236}">
                <a16:creationId xmlns:a16="http://schemas.microsoft.com/office/drawing/2014/main" id="{3C90016E-F731-6F33-AD8A-991872BD9B06}"/>
              </a:ext>
            </a:extLst>
          </p:cNvPr>
          <p:cNvSpPr>
            <a:spLocks noGrp="true"/>
          </p:cNvSpPr>
          <p:nvPr>
            <p:ph idx="1"/>
          </p:nvPr>
        </p:nvSpPr>
        <p:spPr>
          <a:xfrm>
            <a:off x="180000" y="1340768"/>
            <a:ext cx="8784488" cy="5517232"/>
          </a:xfrm>
        </p:spPr>
        <p:txBody>
          <a:bodyPr/>
          <a:lstStyle/>
          <a:p>
            <a:pPr marL="0" indent="0" algn="just">
              <a:lnSpc>
                <a:spcPct val="107000"/>
              </a:lnSpc>
              <a:spcAft>
                <a:spcPts val="800"/>
              </a:spcAft>
              <a:buNone/>
            </a:pPr>
            <a:r>
              <a:rPr lang="cs-CZ" sz="1800" b="true" dirty="false">
                <a:effectLst/>
                <a:latin typeface="Arial" panose="020B0604020202020204" pitchFamily="34" charset="0"/>
                <a:ea typeface="Calibri" panose="020F0502020204030204" pitchFamily="34" charset="0"/>
                <a:cs typeface="Arial" panose="020B0604020202020204" pitchFamily="34" charset="0"/>
              </a:rPr>
              <a:t>Pro tuto výzvu jsou oprávněnými partnery s finančním příspěvkem: </a:t>
            </a:r>
            <a:r>
              <a:rPr lang="cs-CZ" sz="1800" dirty="false">
                <a:effectLst/>
                <a:latin typeface="Arial" panose="020B0604020202020204" pitchFamily="34" charset="0"/>
                <a:ea typeface="Calibri" panose="020F0502020204030204" pitchFamily="34" charset="0"/>
                <a:cs typeface="Arial" panose="020B0604020202020204" pitchFamily="34" charset="0"/>
              </a:rPr>
              <a:t>všechny subjekty,</a:t>
            </a:r>
            <a:r>
              <a:rPr lang="cs-CZ" sz="1800" dirty="false">
                <a:effectLst/>
                <a:latin typeface="Arial" panose="020B0604020202020204" pitchFamily="34" charset="0"/>
                <a:ea typeface="Calibri" panose="020F0502020204030204" pitchFamily="34" charset="0"/>
                <a:cs typeface="Times New Roman" panose="02020603050405020304" pitchFamily="18" charset="0"/>
              </a:rPr>
              <a:t> které mohou být ve výzvě žadatelem </a:t>
            </a:r>
            <a:r>
              <a:rPr lang="cs-CZ" sz="1800" u="sng" dirty="false">
                <a:effectLst/>
                <a:latin typeface="Arial" panose="020B0604020202020204" pitchFamily="34" charset="0"/>
                <a:ea typeface="Calibri" panose="020F0502020204030204" pitchFamily="34" charset="0"/>
                <a:cs typeface="Arial" panose="020B0604020202020204" pitchFamily="34" charset="0"/>
              </a:rPr>
              <a:t>s následujícími výjimkami:</a:t>
            </a:r>
            <a:r>
              <a:rPr lang="cs-CZ" sz="1800" dirty="false">
                <a:effectLst/>
                <a:latin typeface="Arial" panose="020B0604020202020204" pitchFamily="34" charset="0"/>
                <a:ea typeface="Calibri" panose="020F0502020204030204" pitchFamily="34" charset="0"/>
                <a:cs typeface="Arial" panose="020B0604020202020204" pitchFamily="34" charset="0"/>
              </a:rPr>
              <a:t> </a:t>
            </a:r>
            <a:endParaRPr lang="cs-CZ" sz="1800" dirty="false">
              <a:effectLst/>
              <a:latin typeface="Arial" panose="020B0604020202020204" pitchFamily="34" charset="0"/>
              <a:ea typeface="Calibri" panose="020F0502020204030204" pitchFamily="34" charset="0"/>
              <a:cs typeface="Times New Roman" panose="02020603050405020304" pitchFamily="18" charset="0"/>
            </a:endParaRPr>
          </a:p>
          <a:p>
            <a:pPr lvl="0" algn="just">
              <a:buClr>
                <a:schemeClr val="tx1"/>
              </a:buClr>
              <a:buFont typeface="Arial" panose="020B0604020202020204" pitchFamily="34" charset="0"/>
              <a:buChar char="•"/>
            </a:pPr>
            <a:r>
              <a:rPr lang="cs-CZ" sz="1800" dirty="false">
                <a:effectLst/>
                <a:latin typeface="Arial" panose="020B0604020202020204" pitchFamily="34" charset="0"/>
                <a:ea typeface="Calibri" panose="020F0502020204030204" pitchFamily="34" charset="0"/>
                <a:cs typeface="Arial" panose="020B0604020202020204" pitchFamily="34" charset="0"/>
              </a:rPr>
              <a:t>V případě</a:t>
            </a:r>
            <a:r>
              <a:rPr lang="cs-CZ" sz="1800" b="true" dirty="false">
                <a:effectLst/>
                <a:latin typeface="Arial" panose="020B0604020202020204" pitchFamily="34" charset="0"/>
                <a:ea typeface="Calibri" panose="020F0502020204030204" pitchFamily="34" charset="0"/>
                <a:cs typeface="Arial" panose="020B0604020202020204" pitchFamily="34" charset="0"/>
              </a:rPr>
              <a:t> aktivity 2)</a:t>
            </a:r>
            <a:r>
              <a:rPr lang="cs-CZ" sz="1800" i="true" dirty="false">
                <a:effectLst/>
                <a:latin typeface="Arial" panose="020B0604020202020204" pitchFamily="34" charset="0"/>
                <a:ea typeface="Calibri" panose="020F0502020204030204" pitchFamily="34" charset="0"/>
                <a:cs typeface="Arial" panose="020B0604020202020204" pitchFamily="34" charset="0"/>
              </a:rPr>
              <a:t> Podpora sociálních služeb a </a:t>
            </a:r>
            <a:r>
              <a:rPr lang="cs-CZ" sz="1800" b="true" dirty="false">
                <a:effectLst/>
                <a:latin typeface="Arial" panose="020B0604020202020204" pitchFamily="34" charset="0"/>
                <a:ea typeface="Calibri" panose="020F0502020204030204" pitchFamily="34" charset="0"/>
                <a:cs typeface="Arial" panose="020B0604020202020204" pitchFamily="34" charset="0"/>
              </a:rPr>
              <a:t>aktivity 3</a:t>
            </a:r>
            <a:r>
              <a:rPr lang="cs-CZ" sz="1800" b="true" i="true" dirty="false">
                <a:effectLst/>
                <a:latin typeface="Arial" panose="020B0604020202020204" pitchFamily="34" charset="0"/>
                <a:ea typeface="Calibri" panose="020F0502020204030204" pitchFamily="34" charset="0"/>
                <a:cs typeface="Arial" panose="020B0604020202020204" pitchFamily="34" charset="0"/>
              </a:rPr>
              <a:t>)</a:t>
            </a:r>
            <a:r>
              <a:rPr lang="cs-CZ" sz="1800" i="true" dirty="false">
                <a:effectLst/>
                <a:latin typeface="Arial" panose="020B0604020202020204" pitchFamily="34" charset="0"/>
                <a:ea typeface="Calibri" panose="020F0502020204030204" pitchFamily="34" charset="0"/>
                <a:cs typeface="Arial" panose="020B0604020202020204" pitchFamily="34" charset="0"/>
              </a:rPr>
              <a:t> Podpora ohrožených rodin s dětmi </a:t>
            </a:r>
            <a:r>
              <a:rPr lang="cs-CZ" sz="1800" dirty="false">
                <a:effectLst/>
                <a:latin typeface="Arial" panose="020B0604020202020204" pitchFamily="34" charset="0"/>
                <a:ea typeface="Calibri" panose="020F0502020204030204" pitchFamily="34" charset="0"/>
                <a:cs typeface="Arial" panose="020B0604020202020204" pitchFamily="34" charset="0"/>
              </a:rPr>
              <a:t>je oprávněným partnerem jen typ žadatele e) </a:t>
            </a:r>
            <a:r>
              <a:rPr lang="cs-CZ" sz="1200" dirty="false">
                <a:effectLst/>
                <a:latin typeface="Arial" panose="020B0604020202020204" pitchFamily="34" charset="0"/>
                <a:ea typeface="Calibri" panose="020F0502020204030204" pitchFamily="34" charset="0"/>
                <a:cs typeface="Arial" panose="020B0604020202020204" pitchFamily="34" charset="0"/>
              </a:rPr>
              <a:t>(</a:t>
            </a:r>
            <a:r>
              <a:rPr lang="cs-CZ" sz="1200" dirty="false">
                <a:effectLst/>
                <a:latin typeface="Arial" panose="020B0604020202020204" pitchFamily="34" charset="0"/>
                <a:ea typeface="Calibri" panose="020F0502020204030204" pitchFamily="34" charset="0"/>
              </a:rPr>
              <a:t>poskytovatelé sociálních služeb zapsaní v registru poskytovatelů sociálních služeb)</a:t>
            </a:r>
            <a:r>
              <a:rPr lang="cs-CZ" sz="1200" dirty="false">
                <a:effectLst/>
                <a:latin typeface="Arial" panose="020B0604020202020204" pitchFamily="34" charset="0"/>
                <a:ea typeface="Calibri" panose="020F0502020204030204" pitchFamily="34" charset="0"/>
                <a:cs typeface="Arial" panose="020B0604020202020204" pitchFamily="34" charset="0"/>
              </a:rPr>
              <a:t>,</a:t>
            </a:r>
            <a:endParaRPr lang="cs-CZ" sz="1200" dirty="false">
              <a:effectLst/>
              <a:latin typeface="Arial" panose="020B0604020202020204" pitchFamily="34" charset="0"/>
              <a:ea typeface="Calibri" panose="020F0502020204030204" pitchFamily="34" charset="0"/>
              <a:cs typeface="Times New Roman" panose="02020603050405020304" pitchFamily="18" charset="0"/>
            </a:endParaRPr>
          </a:p>
          <a:p>
            <a:pPr algn="just">
              <a:buClr>
                <a:schemeClr val="tx1"/>
              </a:buClr>
              <a:buFont typeface="Arial" panose="020B0604020202020204" pitchFamily="34" charset="0"/>
              <a:buChar char="•"/>
            </a:pPr>
            <a:r>
              <a:rPr lang="cs-CZ" sz="1800" dirty="false">
                <a:effectLst/>
                <a:latin typeface="Arial" panose="020B0604020202020204" pitchFamily="34" charset="0"/>
                <a:ea typeface="Calibri" panose="020F0502020204030204" pitchFamily="34" charset="0"/>
                <a:cs typeface="Arial" panose="020B0604020202020204" pitchFamily="34" charset="0"/>
              </a:rPr>
              <a:t>V případě </a:t>
            </a:r>
            <a:r>
              <a:rPr lang="cs-CZ" sz="1800" b="true" dirty="false">
                <a:effectLst/>
                <a:latin typeface="Arial" panose="020B0604020202020204" pitchFamily="34" charset="0"/>
                <a:ea typeface="Calibri" panose="020F0502020204030204" pitchFamily="34" charset="0"/>
                <a:cs typeface="Arial" panose="020B0604020202020204" pitchFamily="34" charset="0"/>
              </a:rPr>
              <a:t>aktivity 6)</a:t>
            </a:r>
            <a:r>
              <a:rPr lang="cs-CZ" sz="1800" dirty="false">
                <a:effectLst/>
                <a:latin typeface="Arial" panose="020B0604020202020204" pitchFamily="34" charset="0"/>
                <a:ea typeface="Calibri" panose="020F0502020204030204" pitchFamily="34" charset="0"/>
                <a:cs typeface="Arial" panose="020B0604020202020204" pitchFamily="34" charset="0"/>
              </a:rPr>
              <a:t> </a:t>
            </a:r>
            <a:r>
              <a:rPr lang="cs-CZ" sz="1800" i="true" dirty="false">
                <a:effectLst/>
                <a:latin typeface="Arial" panose="020B0604020202020204" pitchFamily="34" charset="0"/>
                <a:ea typeface="Calibri" panose="020F0502020204030204" pitchFamily="34" charset="0"/>
                <a:cs typeface="Arial" panose="020B0604020202020204" pitchFamily="34" charset="0"/>
              </a:rPr>
              <a:t>Posílení výkonu sociální práce na obcích</a:t>
            </a:r>
            <a:r>
              <a:rPr lang="cs-CZ" sz="1800" dirty="false">
                <a:effectLst/>
                <a:latin typeface="Arial" panose="020B0604020202020204" pitchFamily="34" charset="0"/>
                <a:ea typeface="Calibri" panose="020F0502020204030204" pitchFamily="34" charset="0"/>
                <a:cs typeface="Arial" panose="020B0604020202020204" pitchFamily="34" charset="0"/>
              </a:rPr>
              <a:t> je oprávněným partnerem s finančním příspěvkem jen typ žadatele pod písmeny b) </a:t>
            </a:r>
            <a:r>
              <a:rPr lang="cs-CZ" sz="1200" dirty="false">
                <a:effectLst/>
                <a:latin typeface="Arial" panose="020B0604020202020204" pitchFamily="34" charset="0"/>
                <a:ea typeface="Calibri" panose="020F0502020204030204" pitchFamily="34" charset="0"/>
                <a:cs typeface="Arial" panose="020B0604020202020204" pitchFamily="34" charset="0"/>
              </a:rPr>
              <a:t>(</a:t>
            </a:r>
            <a:r>
              <a:rPr lang="cs-CZ" sz="1200" dirty="false">
                <a:effectLst/>
                <a:latin typeface="Arial" panose="020B0604020202020204" pitchFamily="34" charset="0"/>
                <a:ea typeface="Calibri" panose="020F0502020204030204" pitchFamily="34" charset="0"/>
              </a:rPr>
              <a:t>obce) </a:t>
            </a:r>
            <a:r>
              <a:rPr lang="cs-CZ" sz="1800" dirty="false">
                <a:effectLst/>
                <a:latin typeface="Arial" panose="020B0604020202020204" pitchFamily="34" charset="0"/>
                <a:ea typeface="Calibri" panose="020F0502020204030204" pitchFamily="34" charset="0"/>
                <a:cs typeface="Arial" panose="020B0604020202020204" pitchFamily="34" charset="0"/>
              </a:rPr>
              <a:t>a d) </a:t>
            </a:r>
            <a:r>
              <a:rPr lang="cs-CZ" sz="1200" dirty="false">
                <a:effectLst/>
                <a:latin typeface="Arial" panose="020B0604020202020204" pitchFamily="34" charset="0"/>
                <a:ea typeface="Calibri" panose="020F0502020204030204" pitchFamily="34" charset="0"/>
                <a:cs typeface="Arial" panose="020B0604020202020204" pitchFamily="34" charset="0"/>
              </a:rPr>
              <a:t>(</a:t>
            </a:r>
            <a:r>
              <a:rPr lang="cs-CZ" sz="1200" dirty="false">
                <a:effectLst/>
                <a:latin typeface="Arial" panose="020B0604020202020204" pitchFamily="34" charset="0"/>
                <a:ea typeface="Calibri" panose="020F0502020204030204" pitchFamily="34" charset="0"/>
              </a:rPr>
              <a:t>dobrovolné svazky obcí)</a:t>
            </a:r>
            <a:r>
              <a:rPr lang="cs-CZ" sz="1800" dirty="false">
                <a:effectLst/>
                <a:latin typeface="Arial" panose="020B0604020202020204" pitchFamily="34" charset="0"/>
                <a:ea typeface="Calibri" panose="020F0502020204030204" pitchFamily="34" charset="0"/>
                <a:cs typeface="Arial" panose="020B0604020202020204" pitchFamily="34" charset="0"/>
              </a:rPr>
              <a:t>.</a:t>
            </a:r>
            <a:endParaRPr lang="cs-CZ" sz="1800" dirty="false">
              <a:effectLst/>
              <a:latin typeface="Arial" panose="020B0604020202020204" pitchFamily="34" charset="0"/>
              <a:ea typeface="Calibri" panose="020F0502020204030204" pitchFamily="34" charset="0"/>
              <a:cs typeface="Times New Roman" panose="02020603050405020304" pitchFamily="18" charset="0"/>
            </a:endParaRPr>
          </a:p>
          <a:p>
            <a:pPr lvl="0" algn="just">
              <a:spcAft>
                <a:spcPts val="1100"/>
              </a:spcAft>
              <a:buClr>
                <a:schemeClr val="tx1"/>
              </a:buClr>
              <a:buFont typeface="Arial" panose="020B0604020202020204" pitchFamily="34" charset="0"/>
              <a:buChar char="•"/>
            </a:pPr>
            <a:r>
              <a:rPr lang="cs-CZ" sz="1800" dirty="false">
                <a:effectLst/>
                <a:latin typeface="Arial" panose="020B0604020202020204" pitchFamily="34" charset="0"/>
                <a:ea typeface="Calibri" panose="020F0502020204030204" pitchFamily="34" charset="0"/>
                <a:cs typeface="Arial" panose="020B0604020202020204" pitchFamily="34" charset="0"/>
              </a:rPr>
              <a:t>V případě </a:t>
            </a:r>
            <a:r>
              <a:rPr lang="cs-CZ" sz="1800" b="true" dirty="false">
                <a:effectLst/>
                <a:latin typeface="Arial" panose="020B0604020202020204" pitchFamily="34" charset="0"/>
                <a:ea typeface="Calibri" panose="020F0502020204030204" pitchFamily="34" charset="0"/>
                <a:cs typeface="Arial" panose="020B0604020202020204" pitchFamily="34" charset="0"/>
              </a:rPr>
              <a:t>aktivity 7)</a:t>
            </a:r>
            <a:r>
              <a:rPr lang="cs-CZ" sz="1800" i="true" dirty="false">
                <a:effectLst/>
                <a:latin typeface="Arial" panose="020B0604020202020204" pitchFamily="34" charset="0"/>
                <a:ea typeface="Calibri" panose="020F0502020204030204" pitchFamily="34" charset="0"/>
                <a:cs typeface="Arial" panose="020B0604020202020204" pitchFamily="34" charset="0"/>
              </a:rPr>
              <a:t> Podpora zdravotní prevence </a:t>
            </a:r>
            <a:r>
              <a:rPr lang="cs-CZ" sz="1800" dirty="false">
                <a:effectLst/>
                <a:latin typeface="Arial" panose="020B0604020202020204" pitchFamily="34" charset="0"/>
                <a:ea typeface="Calibri" panose="020F0502020204030204" pitchFamily="34" charset="0"/>
                <a:cs typeface="Arial" panose="020B0604020202020204" pitchFamily="34" charset="0"/>
              </a:rPr>
              <a:t>je oprávněným partnerem s finančním příspěvkem jen typ žadatele f) </a:t>
            </a:r>
            <a:r>
              <a:rPr lang="cs-CZ" sz="1200" dirty="false">
                <a:effectLst/>
                <a:latin typeface="Arial" panose="020B0604020202020204" pitchFamily="34" charset="0"/>
                <a:ea typeface="Calibri" panose="020F0502020204030204" pitchFamily="34" charset="0"/>
                <a:cs typeface="Arial" panose="020B0604020202020204" pitchFamily="34" charset="0"/>
              </a:rPr>
              <a:t>(</a:t>
            </a:r>
            <a:r>
              <a:rPr lang="cs-CZ" sz="1200" dirty="false">
                <a:effectLst/>
                <a:latin typeface="Arial" panose="020B0604020202020204" pitchFamily="34" charset="0"/>
                <a:ea typeface="Calibri" panose="020F0502020204030204" pitchFamily="34" charset="0"/>
              </a:rPr>
              <a:t>poskytovatelé zdravotních služeb)</a:t>
            </a:r>
            <a:r>
              <a:rPr lang="cs-CZ" sz="1800" dirty="false">
                <a:effectLst/>
                <a:latin typeface="Arial" panose="020B0604020202020204" pitchFamily="34" charset="0"/>
                <a:ea typeface="Calibri" panose="020F0502020204030204" pitchFamily="34" charset="0"/>
                <a:cs typeface="Arial" panose="020B0604020202020204" pitchFamily="34" charset="0"/>
              </a:rPr>
              <a:t>.</a:t>
            </a:r>
            <a:endParaRPr lang="cs-CZ" sz="1800" dirty="false">
              <a:effectLst/>
              <a:latin typeface="Arial" panose="020B0604020202020204" pitchFamily="34" charset="0"/>
              <a:ea typeface="Calibri" panose="020F0502020204030204" pitchFamily="34" charset="0"/>
              <a:cs typeface="Times New Roman" panose="02020603050405020304" pitchFamily="18" charset="0"/>
            </a:endParaRPr>
          </a:p>
          <a:p>
            <a:pPr marL="0" indent="0">
              <a:buNone/>
            </a:pPr>
            <a:r>
              <a:rPr lang="cs-CZ" sz="1500" u="sng" dirty="false">
                <a:effectLst/>
                <a:latin typeface="Arial" panose="020B0604020202020204" pitchFamily="34" charset="0"/>
                <a:ea typeface="Calibri" panose="020F0502020204030204" pitchFamily="34" charset="0"/>
                <a:cs typeface="Arial" panose="020B0604020202020204" pitchFamily="34" charset="0"/>
              </a:rPr>
              <a:t>Pro tuto výzvu jsou oprávněnými partnery </a:t>
            </a:r>
            <a:r>
              <a:rPr lang="cs-CZ" sz="1500" b="true" u="sng" dirty="false">
                <a:effectLst/>
                <a:latin typeface="Arial" panose="020B0604020202020204" pitchFamily="34" charset="0"/>
                <a:ea typeface="Calibri" panose="020F0502020204030204" pitchFamily="34" charset="0"/>
                <a:cs typeface="Arial" panose="020B0604020202020204" pitchFamily="34" charset="0"/>
              </a:rPr>
              <a:t>bez finančního příspěvku</a:t>
            </a:r>
            <a:r>
              <a:rPr lang="cs-CZ" sz="1500" u="sng" dirty="false">
                <a:effectLst/>
                <a:latin typeface="Arial" panose="020B0604020202020204" pitchFamily="34" charset="0"/>
                <a:ea typeface="Calibri" panose="020F0502020204030204" pitchFamily="34" charset="0"/>
                <a:cs typeface="Arial" panose="020B0604020202020204" pitchFamily="34" charset="0"/>
              </a:rPr>
              <a:t>:</a:t>
            </a:r>
            <a:r>
              <a:rPr lang="cs-CZ" sz="1500" dirty="false">
                <a:effectLst/>
                <a:latin typeface="Arial" panose="020B0604020202020204" pitchFamily="34" charset="0"/>
                <a:ea typeface="Calibri" panose="020F0502020204030204" pitchFamily="34" charset="0"/>
                <a:cs typeface="Arial" panose="020B0604020202020204" pitchFamily="34" charset="0"/>
              </a:rPr>
              <a:t> všechny</a:t>
            </a:r>
            <a:r>
              <a:rPr lang="cs-CZ" sz="1500" dirty="false">
                <a:effectLst/>
                <a:latin typeface="Arial" panose="020B0604020202020204" pitchFamily="34" charset="0"/>
                <a:ea typeface="Calibri" panose="020F0502020204030204" pitchFamily="34" charset="0"/>
                <a:cs typeface="Times New Roman" panose="02020603050405020304" pitchFamily="18" charset="0"/>
              </a:rPr>
              <a:t> subjekty, které mohou být ve výzvě žadatelem, mohou být partnerem bez finančního příspěvku.</a:t>
            </a:r>
          </a:p>
          <a:p>
            <a:endParaRPr lang="cs-CZ" dirty="false"/>
          </a:p>
        </p:txBody>
      </p:sp>
      <p:sp>
        <p:nvSpPr>
          <p:cNvPr id="4" name="Zástupný symbol pro číslo snímku 3">
            <a:extLst>
              <a:ext uri="{FF2B5EF4-FFF2-40B4-BE49-F238E27FC236}">
                <a16:creationId xmlns:a16="http://schemas.microsoft.com/office/drawing/2014/main" id="{7AD2C19B-CAF5-D612-47A3-94D9F767A995}"/>
              </a:ext>
            </a:extLst>
          </p:cNvPr>
          <p:cNvSpPr>
            <a:spLocks noGrp="true"/>
          </p:cNvSpPr>
          <p:nvPr>
            <p:ph type="sldNum" sz="quarter" idx="12"/>
          </p:nvPr>
        </p:nvSpPr>
        <p:spPr/>
        <p:txBody>
          <a:bodyPr/>
          <a:lstStyle/>
          <a:p>
            <a:fld id="{479BF083-4774-43B1-9AB0-5CC1AC5DD8EE}" type="slidenum">
              <a:rPr lang="cs-CZ" smtClean="false"/>
              <a:pPr/>
              <a:t>15</a:t>
            </a:fld>
            <a:endParaRPr lang="cs-CZ" dirty="false"/>
          </a:p>
        </p:txBody>
      </p:sp>
    </p:spTree>
    <p:extLst>
      <p:ext uri="{BB962C8B-B14F-4D97-AF65-F5344CB8AC3E}">
        <p14:creationId xmlns:p14="http://schemas.microsoft.com/office/powerpoint/2010/main" val="3256349532"/>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xmlns:mc="http://schemas.openxmlformats.org/markup-compatibility/2006" xmlns:c="http://schemas.openxmlformats.org/drawingml/2006/chart" xmlns:cdr="http://schemas.openxmlformats.org/drawingml/2006/chartDrawing" xmlns:dgm="http://schemas.openxmlformats.org/drawingml/2006/diagram" xmlns:pic="http://schemas.openxmlformats.org/drawingml/2006/picture" xmlns:wp="http://schemas.openxmlformats.org/drawingml/2006/wordprocessingDrawing" xmlns:wp14="http://schemas.microsoft.com/office/word/2010/wordprocessingDrawing" xmlns:xdr="http://schemas.openxmlformats.org/drawingml/2006/spreadsheetDrawing" xmlns:comp="http://schemas.openxmlformats.org/drawingml/2006/compatibility" xmlns:lc="http://schemas.openxmlformats.org/drawingml/2006/lockedCanvas">
  <p:cSld>
    <p:spTree>
      <p:nvGrpSpPr>
        <p:cNvPr id="1" name=""/>
        <p:cNvGrpSpPr/>
        <p:nvPr/>
      </p:nvGrpSpPr>
      <p:grpSpPr>
        <a:xfrm>
          <a:off x="0" y="0"/>
          <a:ext cx="0" cy="0"/>
          <a:chOff x="0" y="0"/>
          <a:chExt cx="0" cy="0"/>
        </a:xfrm>
      </p:grpSpPr>
      <p:sp>
        <p:nvSpPr>
          <p:cNvPr id="2" name="Nadpis 1"/>
          <p:cNvSpPr>
            <a:spLocks noGrp="true"/>
          </p:cNvSpPr>
          <p:nvPr>
            <p:ph type="title"/>
          </p:nvPr>
        </p:nvSpPr>
        <p:spPr>
          <a:xfrm>
            <a:off x="395536" y="0"/>
            <a:ext cx="8712968" cy="1080000"/>
          </a:xfrm>
        </p:spPr>
        <p:txBody>
          <a:bodyPr/>
          <a:lstStyle/>
          <a:p>
            <a:r>
              <a:rPr lang="cs-CZ" dirty="false"/>
              <a:t>veřejná podpora (včetně de minimis) </a:t>
            </a:r>
            <a:r>
              <a:rPr lang="cs-CZ" sz="1500" dirty="false"/>
              <a:t>(</a:t>
            </a:r>
            <a:r>
              <a:rPr lang="cs-CZ" sz="1500" cap="none" dirty="false"/>
              <a:t>kap</a:t>
            </a:r>
            <a:r>
              <a:rPr lang="cs-CZ" sz="1500" dirty="false"/>
              <a:t> 3.8, </a:t>
            </a:r>
            <a:r>
              <a:rPr lang="cs-CZ" sz="1500" cap="none" dirty="false"/>
              <a:t>str</a:t>
            </a:r>
            <a:r>
              <a:rPr lang="cs-CZ" sz="1500" dirty="false"/>
              <a:t>. 8)</a:t>
            </a:r>
          </a:p>
        </p:txBody>
      </p:sp>
      <p:sp>
        <p:nvSpPr>
          <p:cNvPr id="4" name="Zástupný symbol pro číslo snímku 3"/>
          <p:cNvSpPr>
            <a:spLocks noGrp="true"/>
          </p:cNvSpPr>
          <p:nvPr>
            <p:ph type="sldNum" sz="quarter" idx="12"/>
          </p:nvPr>
        </p:nvSpPr>
        <p:spPr/>
        <p:txBody>
          <a:bodyPr/>
          <a:lstStyle/>
          <a:p>
            <a:fld id="{479BF083-4774-43B1-9AB0-5CC1AC5DD8EE}" type="slidenum">
              <a:rPr lang="cs-CZ" smtClean="false"/>
              <a:pPr/>
              <a:t>16</a:t>
            </a:fld>
            <a:endParaRPr lang="cs-CZ" dirty="false"/>
          </a:p>
        </p:txBody>
      </p:sp>
      <p:sp>
        <p:nvSpPr>
          <p:cNvPr id="10" name="TextovéPole 9">
            <a:extLst>
              <a:ext uri="{FF2B5EF4-FFF2-40B4-BE49-F238E27FC236}">
                <a16:creationId xmlns:a16="http://schemas.microsoft.com/office/drawing/2014/main" id="{0C2D0B68-B845-4812-B86A-79A52DE4B598}"/>
              </a:ext>
            </a:extLst>
          </p:cNvPr>
          <p:cNvSpPr txBox="true"/>
          <p:nvPr/>
        </p:nvSpPr>
        <p:spPr>
          <a:xfrm>
            <a:off x="143508" y="1340768"/>
            <a:ext cx="8856984" cy="5317289"/>
          </a:xfrm>
          <a:prstGeom prst="rect">
            <a:avLst/>
          </a:prstGeom>
          <a:noFill/>
        </p:spPr>
        <p:txBody>
          <a:bodyPr wrap="square">
            <a:spAutoFit/>
          </a:bodyPr>
          <a:lstStyle/>
          <a:p>
            <a:pPr marL="285750" indent="-285750" algn="just">
              <a:lnSpc>
                <a:spcPct val="107000"/>
              </a:lnSpc>
              <a:spcBef>
                <a:spcPts val="600"/>
              </a:spcBef>
              <a:spcAft>
                <a:spcPts val="600"/>
              </a:spcAft>
              <a:buClr>
                <a:schemeClr val="tx1"/>
              </a:buClr>
              <a:buFont typeface="Arial" panose="020B0604020202020204" pitchFamily="34" charset="0"/>
              <a:buChar char="•"/>
            </a:pPr>
            <a:r>
              <a:rPr lang="cs-CZ" sz="1400" dirty="false">
                <a:latin typeface="Arial" panose="020B0604020202020204" pitchFamily="34" charset="0"/>
                <a:ea typeface="Calibri" panose="020F0502020204030204" pitchFamily="34" charset="0"/>
                <a:cs typeface="Times New Roman" panose="02020603050405020304" pitchFamily="18" charset="0"/>
              </a:rPr>
              <a:t>Informace o veřejné podpoře (včetně podpory de minimis) jsou k dispozici v Obecné části pravidel. </a:t>
            </a:r>
          </a:p>
          <a:p>
            <a:pPr marL="285750" indent="-285750" algn="just">
              <a:lnSpc>
                <a:spcPct val="107000"/>
              </a:lnSpc>
              <a:spcBef>
                <a:spcPts val="600"/>
              </a:spcBef>
              <a:spcAft>
                <a:spcPts val="600"/>
              </a:spcAft>
              <a:buClr>
                <a:schemeClr val="tx1"/>
              </a:buClr>
              <a:buFont typeface="Arial" panose="020B0604020202020204" pitchFamily="34" charset="0"/>
              <a:buChar char="•"/>
            </a:pPr>
            <a:r>
              <a:rPr lang="cs-CZ" sz="1400" u="sng" dirty="false">
                <a:latin typeface="Arial" panose="020B0604020202020204" pitchFamily="34" charset="0"/>
                <a:ea typeface="Calibri" panose="020F0502020204030204" pitchFamily="34" charset="0"/>
                <a:cs typeface="Times New Roman" panose="02020603050405020304" pitchFamily="18" charset="0"/>
              </a:rPr>
              <a:t>Vyhlašovatel nad rámec pravidel stanovených právními předpisy pro tuto výzvu stanovuje následující: </a:t>
            </a:r>
          </a:p>
          <a:p>
            <a:pPr marL="342900" indent="-342900" algn="just">
              <a:lnSpc>
                <a:spcPct val="107000"/>
              </a:lnSpc>
              <a:spcBef>
                <a:spcPts val="600"/>
              </a:spcBef>
              <a:spcAft>
                <a:spcPts val="600"/>
              </a:spcAft>
              <a:buClr>
                <a:schemeClr val="tx1"/>
              </a:buClr>
              <a:buAutoNum type="alphaUcParenR"/>
            </a:pPr>
            <a:r>
              <a:rPr lang="cs-CZ" sz="1400" dirty="false">
                <a:latin typeface="Arial" panose="020B0604020202020204" pitchFamily="34" charset="0"/>
                <a:ea typeface="Calibri" panose="020F0502020204030204" pitchFamily="34" charset="0"/>
                <a:cs typeface="Times New Roman" panose="02020603050405020304" pitchFamily="18" charset="0"/>
              </a:rPr>
              <a:t>V případě zaměření projektu na sociální služby (včetně celoživotního vzdělávání) je možné podpořit výhradně sociální služby, které jsou registrovány v souladu se zákonem o sociálních službách a zároveň jsou pověřeny objednatelem k poskytování služby obecného hospodářského zájmu. </a:t>
            </a:r>
          </a:p>
          <a:p>
            <a:pPr marL="342900" indent="-342900" algn="just">
              <a:lnSpc>
                <a:spcPct val="107000"/>
              </a:lnSpc>
              <a:spcBef>
                <a:spcPts val="600"/>
              </a:spcBef>
              <a:spcAft>
                <a:spcPts val="600"/>
              </a:spcAft>
              <a:buClr>
                <a:schemeClr val="tx1"/>
              </a:buClr>
              <a:buAutoNum type="alphaUcParenR"/>
            </a:pPr>
            <a:r>
              <a:rPr lang="cs-CZ" sz="1400" dirty="false">
                <a:latin typeface="Arial" panose="020B0604020202020204" pitchFamily="34" charset="0"/>
                <a:ea typeface="Calibri" panose="020F0502020204030204" pitchFamily="34" charset="0"/>
                <a:cs typeface="Times New Roman" panose="02020603050405020304" pitchFamily="18" charset="0"/>
              </a:rPr>
              <a:t>Aktivity projektu zaměřené na celoživotní vzdělávání odborných pracovníků, mimo registrovanou sociální službu dle zákona o sociálních službách, jsou podpořeny v režimu de minimis.</a:t>
            </a:r>
          </a:p>
          <a:p>
            <a:pPr algn="just">
              <a:lnSpc>
                <a:spcPct val="107000"/>
              </a:lnSpc>
              <a:spcBef>
                <a:spcPts val="600"/>
              </a:spcBef>
              <a:spcAft>
                <a:spcPts val="600"/>
              </a:spcAft>
              <a:buClr>
                <a:schemeClr val="tx1"/>
              </a:buClr>
            </a:pPr>
            <a:r>
              <a:rPr lang="cs-CZ" sz="1400" dirty="false">
                <a:latin typeface="Arial" panose="020B0604020202020204" pitchFamily="34" charset="0"/>
                <a:ea typeface="Calibri" panose="020F0502020204030204" pitchFamily="34" charset="0"/>
                <a:cs typeface="Times New Roman" panose="02020603050405020304" pitchFamily="18" charset="0"/>
              </a:rPr>
              <a:t>Pouze pokud tito pracovníci prokazatelně nepracují na úseku hospodářských činností organizace (např. sociální pracovníci obecního úřadu) nebo se vzdělávání prokazatelně netýká hospodářské činnosti organizace, je tato aktivita podpořena </a:t>
            </a:r>
            <a:r>
              <a:rPr lang="cs-CZ" sz="1400" b="true" dirty="false">
                <a:latin typeface="Arial" panose="020B0604020202020204" pitchFamily="34" charset="0"/>
                <a:ea typeface="Calibri" panose="020F0502020204030204" pitchFamily="34" charset="0"/>
                <a:cs typeface="Times New Roman" panose="02020603050405020304" pitchFamily="18" charset="0"/>
              </a:rPr>
              <a:t>mimo</a:t>
            </a:r>
            <a:r>
              <a:rPr lang="cs-CZ" sz="1400" dirty="false">
                <a:latin typeface="Arial" panose="020B0604020202020204" pitchFamily="34" charset="0"/>
                <a:ea typeface="Calibri" panose="020F0502020204030204" pitchFamily="34" charset="0"/>
                <a:cs typeface="Times New Roman" panose="02020603050405020304" pitchFamily="18" charset="0"/>
              </a:rPr>
              <a:t> režim veřejné podpory (včetně podpory de minimis).</a:t>
            </a:r>
          </a:p>
          <a:p>
            <a:pPr algn="just">
              <a:lnSpc>
                <a:spcPct val="107000"/>
              </a:lnSpc>
              <a:spcBef>
                <a:spcPts val="600"/>
              </a:spcBef>
              <a:spcAft>
                <a:spcPts val="600"/>
              </a:spcAft>
              <a:buClr>
                <a:schemeClr val="tx1"/>
              </a:buClr>
            </a:pPr>
            <a:r>
              <a:rPr lang="cs-CZ" sz="1400" dirty="false">
                <a:latin typeface="Arial" panose="020B0604020202020204" pitchFamily="34" charset="0"/>
                <a:ea typeface="Calibri" panose="020F0502020204030204" pitchFamily="34" charset="0"/>
                <a:cs typeface="Times New Roman" panose="02020603050405020304" pitchFamily="18" charset="0"/>
              </a:rPr>
              <a:t>U projektů, u nichž bude poskytnutí podpory z OPZ+ zakládat veřejnou podporu nebo podporu de minimis, budou – pokud to bude relevantní – aplikovány předpisy EU stanovující horní hranici financování takového projektu z veřejných zdrojů (tzv. intenzitu veřejné podpory). Výše této hranice se odvíjí od typu podpořené aktivity, subjektu příjemce a v některých případech také od specifik cílové skupiny projektu. Pro podporu de</a:t>
            </a:r>
            <a:r>
              <a:rPr lang="cs-CZ" sz="1400" dirty="false">
                <a:latin typeface="Segoe UI Symbol" panose="020B0502040204020203" pitchFamily="34" charset="0"/>
                <a:ea typeface="Segoe UI Symbol" panose="020B0502040204020203" pitchFamily="34" charset="0"/>
                <a:cs typeface="Times New Roman" panose="02020603050405020304" pitchFamily="18" charset="0"/>
              </a:rPr>
              <a:t> </a:t>
            </a:r>
            <a:r>
              <a:rPr lang="cs-CZ" sz="1400" dirty="false">
                <a:latin typeface="Arial" panose="020B0604020202020204" pitchFamily="34" charset="0"/>
                <a:ea typeface="Calibri" panose="020F0502020204030204" pitchFamily="34" charset="0"/>
                <a:cs typeface="Times New Roman" panose="02020603050405020304" pitchFamily="18" charset="0"/>
              </a:rPr>
              <a:t>minimis je limitem objem podpory pro jeden podnik a vymezené období.</a:t>
            </a:r>
          </a:p>
          <a:p>
            <a:pPr algn="just">
              <a:lnSpc>
                <a:spcPct val="107000"/>
              </a:lnSpc>
              <a:spcBef>
                <a:spcPts val="600"/>
              </a:spcBef>
              <a:spcAft>
                <a:spcPts val="600"/>
              </a:spcAft>
              <a:buClr>
                <a:schemeClr val="tx1"/>
              </a:buClr>
            </a:pPr>
            <a:r>
              <a:rPr lang="cs-CZ" sz="1400" dirty="false">
                <a:latin typeface="Arial" panose="020B0604020202020204" pitchFamily="34" charset="0"/>
                <a:ea typeface="Calibri" panose="020F0502020204030204" pitchFamily="34" charset="0"/>
                <a:cs typeface="Times New Roman" panose="02020603050405020304" pitchFamily="18" charset="0"/>
              </a:rPr>
              <a:t>Jsou-li aktivity výzvy, které zakládají veřejnou podporu či podporu de minimis realizovány ve spolupráci s</a:t>
            </a:r>
            <a:r>
              <a:rPr lang="cs-CZ" sz="1400" dirty="false">
                <a:latin typeface="Segoe UI Symbol" panose="020B0502040204020203" pitchFamily="34" charset="0"/>
                <a:ea typeface="Segoe UI Symbol" panose="020B0502040204020203" pitchFamily="34" charset="0"/>
                <a:cs typeface="Times New Roman" panose="02020603050405020304" pitchFamily="18" charset="0"/>
              </a:rPr>
              <a:t> </a:t>
            </a:r>
            <a:r>
              <a:rPr lang="cs-CZ" sz="1400" b="true" dirty="false">
                <a:latin typeface="Arial" panose="020B0604020202020204" pitchFamily="34" charset="0"/>
                <a:ea typeface="Calibri" panose="020F0502020204030204" pitchFamily="34" charset="0"/>
                <a:cs typeface="Times New Roman" panose="02020603050405020304" pitchFamily="18" charset="0"/>
              </a:rPr>
              <a:t>partnery projektu </a:t>
            </a:r>
            <a:r>
              <a:rPr lang="cs-CZ" sz="1400" dirty="false">
                <a:latin typeface="Arial" panose="020B0604020202020204" pitchFamily="34" charset="0"/>
                <a:ea typeface="Calibri" panose="020F0502020204030204" pitchFamily="34" charset="0"/>
                <a:cs typeface="Times New Roman" panose="02020603050405020304" pitchFamily="18" charset="0"/>
              </a:rPr>
              <a:t>či dalšími zapojenými subjekty, bude na ně </a:t>
            </a:r>
            <a:r>
              <a:rPr lang="cs-CZ" sz="1400" b="true" dirty="false">
                <a:latin typeface="Arial" panose="020B0604020202020204" pitchFamily="34" charset="0"/>
                <a:ea typeface="Calibri" panose="020F0502020204030204" pitchFamily="34" charset="0"/>
                <a:cs typeface="Times New Roman" panose="02020603050405020304" pitchFamily="18" charset="0"/>
              </a:rPr>
              <a:t>příslušná část </a:t>
            </a:r>
            <a:r>
              <a:rPr lang="cs-CZ" sz="1400" dirty="false">
                <a:latin typeface="Arial" panose="020B0604020202020204" pitchFamily="34" charset="0"/>
                <a:ea typeface="Calibri" panose="020F0502020204030204" pitchFamily="34" charset="0"/>
                <a:cs typeface="Times New Roman" panose="02020603050405020304" pitchFamily="18" charset="0"/>
              </a:rPr>
              <a:t>veřejné podpory </a:t>
            </a:r>
            <a:r>
              <a:rPr lang="cs-CZ" sz="1400" b="true" dirty="false">
                <a:latin typeface="Arial" panose="020B0604020202020204" pitchFamily="34" charset="0"/>
                <a:ea typeface="Calibri" panose="020F0502020204030204" pitchFamily="34" charset="0"/>
                <a:cs typeface="Times New Roman" panose="02020603050405020304" pitchFamily="18" charset="0"/>
              </a:rPr>
              <a:t>přenesena</a:t>
            </a:r>
            <a:r>
              <a:rPr lang="cs-CZ" sz="1400" dirty="false">
                <a:latin typeface="Arial" panose="020B0604020202020204" pitchFamily="34" charset="0"/>
                <a:ea typeface="Calibri" panose="020F0502020204030204" pitchFamily="34" charset="0"/>
                <a:cs typeface="Times New Roman" panose="02020603050405020304" pitchFamily="18" charset="0"/>
              </a:rPr>
              <a:t>.</a:t>
            </a:r>
          </a:p>
          <a:p>
            <a:pPr algn="just">
              <a:lnSpc>
                <a:spcPct val="107000"/>
              </a:lnSpc>
              <a:spcBef>
                <a:spcPts val="600"/>
              </a:spcBef>
              <a:spcAft>
                <a:spcPts val="600"/>
              </a:spcAft>
              <a:buClr>
                <a:schemeClr val="tx1"/>
              </a:buClr>
            </a:pPr>
            <a:endParaRPr lang="cs-CZ" sz="1500" dirty="false">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91732317"/>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xmlns:mc="http://schemas.openxmlformats.org/markup-compatibility/2006" xmlns:c="http://schemas.openxmlformats.org/drawingml/2006/chart" xmlns:cdr="http://schemas.openxmlformats.org/drawingml/2006/chartDrawing" xmlns:dgm="http://schemas.openxmlformats.org/drawingml/2006/diagram" xmlns:pic="http://schemas.openxmlformats.org/drawingml/2006/picture" xmlns:wp="http://schemas.openxmlformats.org/drawingml/2006/wordprocessingDrawing" xmlns:wp14="http://schemas.microsoft.com/office/word/2010/wordprocessingDrawing" xmlns:xdr="http://schemas.openxmlformats.org/drawingml/2006/spreadsheetDrawing" xmlns:comp="http://schemas.openxmlformats.org/drawingml/2006/compatibility" xmlns:lc="http://schemas.openxmlformats.org/drawingml/2006/lockedCanvas">
  <p:cSld>
    <p:spTree>
      <p:nvGrpSpPr>
        <p:cNvPr id="1" name=""/>
        <p:cNvGrpSpPr/>
        <p:nvPr/>
      </p:nvGrpSpPr>
      <p:grpSpPr>
        <a:xfrm>
          <a:off x="0" y="0"/>
          <a:ext cx="0" cy="0"/>
          <a:chOff x="0" y="0"/>
          <a:chExt cx="0" cy="0"/>
        </a:xfrm>
      </p:grpSpPr>
      <p:sp>
        <p:nvSpPr>
          <p:cNvPr id="2" name="Nadpis 1"/>
          <p:cNvSpPr>
            <a:spLocks noGrp="true"/>
          </p:cNvSpPr>
          <p:nvPr>
            <p:ph type="title"/>
          </p:nvPr>
        </p:nvSpPr>
        <p:spPr>
          <a:xfrm>
            <a:off x="395536" y="0"/>
            <a:ext cx="8712968" cy="1080000"/>
          </a:xfrm>
        </p:spPr>
        <p:txBody>
          <a:bodyPr/>
          <a:lstStyle/>
          <a:p>
            <a:r>
              <a:rPr lang="cs-CZ" dirty="false"/>
              <a:t>Vzdělávání a veřejná podpora </a:t>
            </a:r>
            <a:r>
              <a:rPr lang="cs-CZ" sz="1500" dirty="false"/>
              <a:t>(</a:t>
            </a:r>
            <a:r>
              <a:rPr lang="cs-CZ" sz="1500" cap="none" dirty="false"/>
              <a:t>kap</a:t>
            </a:r>
            <a:r>
              <a:rPr lang="cs-CZ" sz="1500" dirty="false"/>
              <a:t> 4.1, </a:t>
            </a:r>
            <a:r>
              <a:rPr lang="cs-CZ" sz="1500" cap="none" dirty="false"/>
              <a:t>str</a:t>
            </a:r>
            <a:r>
              <a:rPr lang="cs-CZ" sz="1500" dirty="false"/>
              <a:t>. 9)</a:t>
            </a:r>
          </a:p>
        </p:txBody>
      </p:sp>
      <p:sp>
        <p:nvSpPr>
          <p:cNvPr id="4" name="Zástupný symbol pro číslo snímku 3"/>
          <p:cNvSpPr>
            <a:spLocks noGrp="true"/>
          </p:cNvSpPr>
          <p:nvPr>
            <p:ph type="sldNum" sz="quarter" idx="12"/>
          </p:nvPr>
        </p:nvSpPr>
        <p:spPr/>
        <p:txBody>
          <a:bodyPr/>
          <a:lstStyle/>
          <a:p>
            <a:fld id="{479BF083-4774-43B1-9AB0-5CC1AC5DD8EE}" type="slidenum">
              <a:rPr lang="cs-CZ" smtClean="false"/>
              <a:pPr/>
              <a:t>17</a:t>
            </a:fld>
            <a:endParaRPr lang="cs-CZ" dirty="false"/>
          </a:p>
        </p:txBody>
      </p:sp>
      <p:sp>
        <p:nvSpPr>
          <p:cNvPr id="10" name="TextovéPole 9">
            <a:extLst>
              <a:ext uri="{FF2B5EF4-FFF2-40B4-BE49-F238E27FC236}">
                <a16:creationId xmlns:a16="http://schemas.microsoft.com/office/drawing/2014/main" id="{0C2D0B68-B845-4812-B86A-79A52DE4B598}"/>
              </a:ext>
            </a:extLst>
          </p:cNvPr>
          <p:cNvSpPr txBox="true"/>
          <p:nvPr/>
        </p:nvSpPr>
        <p:spPr>
          <a:xfrm>
            <a:off x="143508" y="1340768"/>
            <a:ext cx="8856984" cy="6492290"/>
          </a:xfrm>
          <a:prstGeom prst="rect">
            <a:avLst/>
          </a:prstGeom>
          <a:noFill/>
        </p:spPr>
        <p:txBody>
          <a:bodyPr wrap="square">
            <a:spAutoFit/>
          </a:bodyPr>
          <a:lstStyle/>
          <a:p>
            <a:pPr marL="285750" indent="-285750" algn="just">
              <a:lnSpc>
                <a:spcPct val="107000"/>
              </a:lnSpc>
              <a:spcBef>
                <a:spcPts val="600"/>
              </a:spcBef>
              <a:spcAft>
                <a:spcPts val="600"/>
              </a:spcAft>
              <a:buClr>
                <a:schemeClr val="tx1"/>
              </a:buClr>
              <a:buFont typeface="Arial" panose="020B0604020202020204" pitchFamily="34" charset="0"/>
              <a:buChar char="•"/>
            </a:pPr>
            <a:r>
              <a:rPr lang="cs-CZ" sz="1650" b="true" dirty="false">
                <a:effectLst/>
                <a:latin typeface="Arial" panose="020B0604020202020204" pitchFamily="34" charset="0"/>
                <a:ea typeface="Arial" panose="020B0604020202020204" pitchFamily="34" charset="0"/>
                <a:cs typeface="Times New Roman" panose="02020603050405020304" pitchFamily="18" charset="0"/>
              </a:rPr>
              <a:t>Příjemci doporučujeme v průběhu realizace zabezpečit zaměstnancům v přímé péči další odborné vzdělávání v minimálním rozsahu 24 hodin za 12 měsíců. </a:t>
            </a:r>
            <a:endParaRPr lang="cs-CZ" sz="1650" b="true" dirty="false">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500"/>
              </a:spcAft>
              <a:buClr>
                <a:schemeClr val="tx1"/>
              </a:buClr>
              <a:buFont typeface="Arial" panose="020B0604020202020204" pitchFamily="34" charset="0"/>
              <a:buChar char="•"/>
            </a:pPr>
            <a:r>
              <a:rPr lang="cs-CZ" sz="1650" dirty="false">
                <a:effectLst/>
                <a:latin typeface="Arial" panose="020B0604020202020204" pitchFamily="34" charset="0"/>
                <a:ea typeface="Calibri" panose="020F0502020204030204" pitchFamily="34" charset="0"/>
                <a:cs typeface="Times New Roman" panose="02020603050405020304" pitchFamily="18" charset="0"/>
              </a:rPr>
              <a:t>Pokud výdaje na </a:t>
            </a:r>
            <a:r>
              <a:rPr lang="cs-CZ" sz="1650" b="true" dirty="false">
                <a:effectLst/>
                <a:latin typeface="Arial" panose="020B0604020202020204" pitchFamily="34" charset="0"/>
                <a:ea typeface="Calibri" panose="020F0502020204030204" pitchFamily="34" charset="0"/>
                <a:cs typeface="Times New Roman" panose="02020603050405020304" pitchFamily="18" charset="0"/>
              </a:rPr>
              <a:t>zajištění vzdělávání a supervize realizačního týmu</a:t>
            </a:r>
            <a:r>
              <a:rPr lang="cs-CZ" sz="1650" dirty="false">
                <a:effectLst/>
                <a:latin typeface="Arial" panose="020B0604020202020204" pitchFamily="34" charset="0"/>
                <a:ea typeface="Calibri" panose="020F0502020204030204" pitchFamily="34" charset="0"/>
                <a:cs typeface="Times New Roman" panose="02020603050405020304" pitchFamily="18" charset="0"/>
              </a:rPr>
              <a:t> hradí příjemce z paušálu, pak je </a:t>
            </a:r>
            <a:r>
              <a:rPr lang="cs-CZ" sz="1650" b="true" dirty="false">
                <a:effectLst/>
                <a:latin typeface="Arial" panose="020B0604020202020204" pitchFamily="34" charset="0"/>
                <a:ea typeface="Calibri" panose="020F0502020204030204" pitchFamily="34" charset="0"/>
                <a:cs typeface="Times New Roman" panose="02020603050405020304" pitchFamily="18" charset="0"/>
              </a:rPr>
              <a:t>žadatel povinen</a:t>
            </a:r>
            <a:r>
              <a:rPr lang="cs-CZ" sz="1650" dirty="false">
                <a:effectLst/>
                <a:latin typeface="Arial" panose="020B0604020202020204" pitchFamily="34" charset="0"/>
                <a:ea typeface="Calibri" panose="020F0502020204030204" pitchFamily="34" charset="0"/>
                <a:cs typeface="Times New Roman" panose="02020603050405020304" pitchFamily="18" charset="0"/>
              </a:rPr>
              <a:t> toto vzdělávání a supervizi realizačního týmu detailně popsat v žádosti o podporu </a:t>
            </a:r>
            <a:r>
              <a:rPr lang="cs-CZ" sz="1650" b="true" dirty="false">
                <a:effectLst/>
                <a:latin typeface="Arial" panose="020B0604020202020204" pitchFamily="34" charset="0"/>
                <a:ea typeface="Calibri" panose="020F0502020204030204" pitchFamily="34" charset="0"/>
                <a:cs typeface="Times New Roman" panose="02020603050405020304" pitchFamily="18" charset="0"/>
              </a:rPr>
              <a:t>v samostatné klíčové aktivitě a zároveň je povinen nastavit i vzhledem k této aktivitě odpovídající cílovou skupinu a indikátory vč. jejich hodnoty</a:t>
            </a:r>
            <a:r>
              <a:rPr lang="cs-CZ" sz="1650" dirty="false">
                <a:effectLst/>
                <a:latin typeface="Arial" panose="020B0604020202020204" pitchFamily="34" charset="0"/>
                <a:ea typeface="Calibri" panose="020F0502020204030204" pitchFamily="34" charset="0"/>
                <a:cs typeface="Times New Roman" panose="02020603050405020304" pitchFamily="18" charset="0"/>
              </a:rPr>
              <a:t>.</a:t>
            </a:r>
          </a:p>
          <a:p>
            <a:pPr marL="285750" indent="-285750" algn="just">
              <a:lnSpc>
                <a:spcPct val="107000"/>
              </a:lnSpc>
              <a:spcAft>
                <a:spcPts val="500"/>
              </a:spcAft>
              <a:buClr>
                <a:schemeClr val="tx1"/>
              </a:buClr>
              <a:buFont typeface="Arial" panose="020B0604020202020204" pitchFamily="34" charset="0"/>
              <a:buChar char="•"/>
            </a:pPr>
            <a:r>
              <a:rPr lang="cs-CZ" sz="1650" dirty="false">
                <a:effectLst/>
                <a:latin typeface="Arial" panose="020B0604020202020204" pitchFamily="34" charset="0"/>
                <a:ea typeface="Calibri" panose="020F0502020204030204" pitchFamily="34" charset="0"/>
                <a:cs typeface="Times New Roman" panose="02020603050405020304" pitchFamily="18" charset="0"/>
              </a:rPr>
              <a:t>Nebude-li provedena úhrada vzdělávání z paušálu, ale </a:t>
            </a:r>
            <a:r>
              <a:rPr lang="cs-CZ" sz="1650" b="true" dirty="false">
                <a:effectLst/>
                <a:latin typeface="Arial" panose="020B0604020202020204" pitchFamily="34" charset="0"/>
                <a:ea typeface="Calibri" panose="020F0502020204030204" pitchFamily="34" charset="0"/>
                <a:cs typeface="Times New Roman" panose="02020603050405020304" pitchFamily="18" charset="0"/>
              </a:rPr>
              <a:t>z jiných zdrojů mimo projekt</a:t>
            </a:r>
            <a:r>
              <a:rPr lang="cs-CZ" sz="1650" dirty="false">
                <a:effectLst/>
                <a:latin typeface="Arial" panose="020B0604020202020204" pitchFamily="34" charset="0"/>
                <a:ea typeface="Calibri" panose="020F0502020204030204" pitchFamily="34" charset="0"/>
                <a:cs typeface="Times New Roman" panose="02020603050405020304" pitchFamily="18" charset="0"/>
              </a:rPr>
              <a:t>, musí žadatel danou situaci popsat nejen v žádosti o podporu, ale i následně v průběhu realizace, tedy v rámci Zprávy o realizaci. V takovém případě </a:t>
            </a:r>
            <a:r>
              <a:rPr lang="cs-CZ" sz="1650" b="true" dirty="false">
                <a:effectLst/>
                <a:latin typeface="Arial" panose="020B0604020202020204" pitchFamily="34" charset="0"/>
                <a:ea typeface="Calibri" panose="020F0502020204030204" pitchFamily="34" charset="0"/>
                <a:cs typeface="Times New Roman" panose="02020603050405020304" pitchFamily="18" charset="0"/>
              </a:rPr>
              <a:t>nebude posuzována ŘO veřejná podpora (včetně podpory de minimis) </a:t>
            </a:r>
            <a:r>
              <a:rPr lang="cs-CZ" sz="1650" dirty="false">
                <a:effectLst/>
                <a:latin typeface="Arial" panose="020B0604020202020204" pitchFamily="34" charset="0"/>
                <a:ea typeface="Calibri" panose="020F0502020204030204" pitchFamily="34" charset="0"/>
                <a:cs typeface="Times New Roman" panose="02020603050405020304" pitchFamily="18" charset="0"/>
              </a:rPr>
              <a:t>týkající se vzdělávání pracovníků v</a:t>
            </a:r>
            <a:r>
              <a:rPr lang="cs-CZ" sz="1650" dirty="false">
                <a:effectLst/>
                <a:latin typeface="Segoe UI Symbol" panose="020B0502040204020203" pitchFamily="34" charset="0"/>
                <a:ea typeface="Segoe UI Symbol" panose="020B0502040204020203" pitchFamily="34" charset="0"/>
                <a:cs typeface="Times New Roman" panose="02020603050405020304" pitchFamily="18" charset="0"/>
              </a:rPr>
              <a:t> </a:t>
            </a:r>
            <a:r>
              <a:rPr lang="cs-CZ" sz="1650" dirty="false">
                <a:effectLst/>
                <a:latin typeface="Arial" panose="020B0604020202020204" pitchFamily="34" charset="0"/>
                <a:ea typeface="Calibri" panose="020F0502020204030204" pitchFamily="34" charset="0"/>
                <a:cs typeface="Times New Roman" panose="02020603050405020304" pitchFamily="18" charset="0"/>
              </a:rPr>
              <a:t>přímé péči pro daný konkrétní projekt.</a:t>
            </a:r>
            <a:endParaRPr lang="cs-CZ" sz="1650" dirty="false">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Clr>
                <a:schemeClr val="tx1"/>
              </a:buClr>
              <a:buFont typeface="Arial" panose="020B0604020202020204" pitchFamily="34" charset="0"/>
              <a:buChar char="•"/>
            </a:pPr>
            <a:r>
              <a:rPr lang="cs-CZ" sz="1650" b="true" dirty="false">
                <a:effectLst/>
                <a:latin typeface="Arial" panose="020B0604020202020204" pitchFamily="34" charset="0"/>
                <a:ea typeface="Calibri" panose="020F0502020204030204" pitchFamily="34" charset="0"/>
                <a:cs typeface="Times New Roman" panose="02020603050405020304" pitchFamily="18" charset="0"/>
              </a:rPr>
              <a:t>Vzdělávání pracovníků </a:t>
            </a:r>
            <a:r>
              <a:rPr lang="cs-CZ" sz="1650" dirty="false">
                <a:effectLst/>
                <a:latin typeface="Arial" panose="020B0604020202020204" pitchFamily="34" charset="0"/>
                <a:ea typeface="Calibri" panose="020F0502020204030204" pitchFamily="34" charset="0"/>
                <a:cs typeface="Times New Roman" panose="02020603050405020304" pitchFamily="18" charset="0"/>
              </a:rPr>
              <a:t>realizačního týmu formou </a:t>
            </a:r>
            <a:r>
              <a:rPr lang="cs-CZ" sz="1650" b="true" dirty="false">
                <a:effectLst/>
                <a:latin typeface="Arial" panose="020B0604020202020204" pitchFamily="34" charset="0"/>
                <a:ea typeface="Calibri" panose="020F0502020204030204" pitchFamily="34" charset="0"/>
                <a:cs typeface="Times New Roman" panose="02020603050405020304" pitchFamily="18" charset="0"/>
              </a:rPr>
              <a:t>kurzů, seminářů, workshopů, stáží a</a:t>
            </a:r>
            <a:r>
              <a:rPr lang="cs-CZ" sz="1650" b="true" dirty="false">
                <a:effectLst/>
                <a:latin typeface="Segoe UI Symbol" panose="020B0502040204020203" pitchFamily="34" charset="0"/>
                <a:ea typeface="Segoe UI Symbol" panose="020B0502040204020203" pitchFamily="34" charset="0"/>
                <a:cs typeface="Times New Roman" panose="02020603050405020304" pitchFamily="18" charset="0"/>
              </a:rPr>
              <a:t> </a:t>
            </a:r>
            <a:r>
              <a:rPr lang="cs-CZ" sz="1650" b="true" dirty="false">
                <a:effectLst/>
                <a:latin typeface="Arial" panose="020B0604020202020204" pitchFamily="34" charset="0"/>
                <a:ea typeface="Calibri" panose="020F0502020204030204" pitchFamily="34" charset="0"/>
                <a:cs typeface="Times New Roman" panose="02020603050405020304" pitchFamily="18" charset="0"/>
              </a:rPr>
              <a:t>sebezkušenostními výcviky bude podpořeno v režimu veřejné podpory de</a:t>
            </a:r>
            <a:r>
              <a:rPr lang="cs-CZ" sz="1650" b="true" dirty="false">
                <a:effectLst/>
                <a:latin typeface="Segoe UI Symbol" panose="020B0502040204020203" pitchFamily="34" charset="0"/>
                <a:ea typeface="Segoe UI Symbol" panose="020B0502040204020203" pitchFamily="34" charset="0"/>
                <a:cs typeface="Times New Roman" panose="02020603050405020304" pitchFamily="18" charset="0"/>
              </a:rPr>
              <a:t> </a:t>
            </a:r>
            <a:r>
              <a:rPr lang="cs-CZ" sz="1650" b="true" dirty="false">
                <a:effectLst/>
                <a:latin typeface="Arial" panose="020B0604020202020204" pitchFamily="34" charset="0"/>
                <a:ea typeface="Calibri" panose="020F0502020204030204" pitchFamily="34" charset="0"/>
                <a:cs typeface="Times New Roman" panose="02020603050405020304" pitchFamily="18" charset="0"/>
              </a:rPr>
              <a:t>minimis</a:t>
            </a:r>
            <a:r>
              <a:rPr lang="cs-CZ" sz="1650" dirty="false">
                <a:effectLst/>
                <a:latin typeface="Arial" panose="020B0604020202020204" pitchFamily="34" charset="0"/>
                <a:ea typeface="Calibri" panose="020F0502020204030204" pitchFamily="34" charset="0"/>
                <a:cs typeface="Times New Roman" panose="02020603050405020304" pitchFamily="18" charset="0"/>
              </a:rPr>
              <a:t>. </a:t>
            </a:r>
            <a:r>
              <a:rPr lang="cs-CZ" sz="1650" b="true" u="sng" dirty="false">
                <a:effectLst/>
                <a:latin typeface="Arial" panose="020B0604020202020204" pitchFamily="34" charset="0"/>
                <a:ea typeface="Calibri" panose="020F0502020204030204" pitchFamily="34" charset="0"/>
                <a:cs typeface="Times New Roman" panose="02020603050405020304" pitchFamily="18" charset="0"/>
              </a:rPr>
              <a:t>Supervize není veřejnou podporou de minimis. </a:t>
            </a:r>
          </a:p>
          <a:p>
            <a:pPr marL="285750" indent="-285750" algn="just">
              <a:lnSpc>
                <a:spcPct val="107000"/>
              </a:lnSpc>
              <a:spcAft>
                <a:spcPts val="800"/>
              </a:spcAft>
              <a:buClr>
                <a:schemeClr val="tx1"/>
              </a:buClr>
              <a:buFont typeface="Arial" panose="020B0604020202020204" pitchFamily="34" charset="0"/>
              <a:buChar char="•"/>
            </a:pPr>
            <a:r>
              <a:rPr lang="cs-CZ" sz="1650" b="true" dirty="false">
                <a:effectLst/>
                <a:latin typeface="Arial" panose="020B0604020202020204" pitchFamily="34" charset="0"/>
                <a:ea typeface="Calibri" panose="020F0502020204030204" pitchFamily="34" charset="0"/>
                <a:cs typeface="Times New Roman" panose="02020603050405020304" pitchFamily="18" charset="0"/>
              </a:rPr>
              <a:t>V případě nejasnosti u aktivit konkrétního projektu,</a:t>
            </a:r>
            <a:r>
              <a:rPr lang="cs-CZ" sz="1650" dirty="false">
                <a:effectLst/>
                <a:latin typeface="Arial" panose="020B0604020202020204" pitchFamily="34" charset="0"/>
                <a:ea typeface="Calibri" panose="020F0502020204030204" pitchFamily="34" charset="0"/>
                <a:cs typeface="Times New Roman" panose="02020603050405020304" pitchFamily="18" charset="0"/>
              </a:rPr>
              <a:t> které budou zakládat veřejnou podporu, bude aplikace režimu veřejné podpory (včetně podpory de minimis) posuzována a upřesněna s příjemcem před vydáním Rozhodnutí o poskytnutí dotace u každého jednotlivého projektu.</a:t>
            </a:r>
            <a:endParaRPr lang="cs-CZ" sz="1650" dirty="false">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cs-CZ" sz="1600" dirty="false">
              <a:effectLst/>
              <a:latin typeface="Calibri" panose="020F0502020204030204" pitchFamily="34" charset="0"/>
              <a:ea typeface="Calibri" panose="020F0502020204030204" pitchFamily="34" charset="0"/>
              <a:cs typeface="Times New Roman" panose="02020603050405020304" pitchFamily="18" charset="0"/>
            </a:endParaRPr>
          </a:p>
          <a:p>
            <a:pPr lvl="0" algn="just">
              <a:buFont typeface="+mj-lt"/>
              <a:buAutoNum type="arabicPeriod"/>
            </a:pPr>
            <a:endParaRPr lang="cs-CZ" sz="1400" b="true" i="true" dirty="false"/>
          </a:p>
          <a:p>
            <a:pPr lvl="0"/>
            <a:endParaRPr lang="cs-CZ" sz="1600" dirty="false"/>
          </a:p>
        </p:txBody>
      </p:sp>
    </p:spTree>
    <p:extLst>
      <p:ext uri="{BB962C8B-B14F-4D97-AF65-F5344CB8AC3E}">
        <p14:creationId xmlns:p14="http://schemas.microsoft.com/office/powerpoint/2010/main" val="2245202225"/>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xmlns:mc="http://schemas.openxmlformats.org/markup-compatibility/2006" xmlns:c="http://schemas.openxmlformats.org/drawingml/2006/chart" xmlns:cdr="http://schemas.openxmlformats.org/drawingml/2006/chartDrawing" xmlns:dgm="http://schemas.openxmlformats.org/drawingml/2006/diagram" xmlns:pic="http://schemas.openxmlformats.org/drawingml/2006/picture" xmlns:wp="http://schemas.openxmlformats.org/drawingml/2006/wordprocessingDrawing" xmlns:wp14="http://schemas.microsoft.com/office/word/2010/wordprocessingDrawing" xmlns:xdr="http://schemas.openxmlformats.org/drawingml/2006/spreadsheetDrawing" xmlns:comp="http://schemas.openxmlformats.org/drawingml/2006/compatibility" xmlns:lc="http://schemas.openxmlformats.org/drawingml/2006/lockedCanvas">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A6074C-367C-49E2-9BED-D17FED153D1B}"/>
              </a:ext>
            </a:extLst>
          </p:cNvPr>
          <p:cNvSpPr>
            <a:spLocks noGrp="true"/>
          </p:cNvSpPr>
          <p:nvPr>
            <p:ph type="title"/>
          </p:nvPr>
        </p:nvSpPr>
        <p:spPr/>
        <p:txBody>
          <a:bodyPr/>
          <a:lstStyle/>
          <a:p>
            <a:r>
              <a:rPr lang="cs-CZ" dirty="false"/>
              <a:t>Cílové skupiny </a:t>
            </a:r>
            <a:r>
              <a:rPr lang="cs-CZ" sz="1500" dirty="false"/>
              <a:t>(</a:t>
            </a:r>
            <a:r>
              <a:rPr lang="cs-CZ" sz="1500" cap="none" dirty="false"/>
              <a:t>kap</a:t>
            </a:r>
            <a:r>
              <a:rPr lang="cs-CZ" sz="1500" dirty="false"/>
              <a:t> 4.3, </a:t>
            </a:r>
            <a:r>
              <a:rPr lang="cs-CZ" sz="1500" cap="none" dirty="false"/>
              <a:t>str</a:t>
            </a:r>
            <a:r>
              <a:rPr lang="cs-CZ" sz="1500" dirty="false"/>
              <a:t>. 11)</a:t>
            </a:r>
          </a:p>
        </p:txBody>
      </p:sp>
      <p:sp>
        <p:nvSpPr>
          <p:cNvPr id="3" name="Zástupný obsah 2">
            <a:extLst>
              <a:ext uri="{FF2B5EF4-FFF2-40B4-BE49-F238E27FC236}">
                <a16:creationId xmlns:a16="http://schemas.microsoft.com/office/drawing/2014/main" id="{E837E6D9-1E4F-4803-835E-8E932032687F}"/>
              </a:ext>
            </a:extLst>
          </p:cNvPr>
          <p:cNvSpPr>
            <a:spLocks noGrp="true"/>
          </p:cNvSpPr>
          <p:nvPr>
            <p:ph idx="1"/>
          </p:nvPr>
        </p:nvSpPr>
        <p:spPr>
          <a:xfrm>
            <a:off x="215516" y="1243827"/>
            <a:ext cx="8712968" cy="5616000"/>
          </a:xfrm>
        </p:spPr>
        <p:txBody>
          <a:bodyPr/>
          <a:lstStyle/>
          <a:p>
            <a:pPr marL="0" indent="0" algn="just">
              <a:buClr>
                <a:schemeClr val="tx1"/>
              </a:buClr>
              <a:buNone/>
            </a:pPr>
            <a:r>
              <a:rPr lang="cs-CZ" sz="1800" u="sng" dirty="false">
                <a:effectLst/>
                <a:latin typeface="Arial" panose="020B0604020202020204" pitchFamily="34" charset="0"/>
                <a:ea typeface="Calibri" panose="020F0502020204030204" pitchFamily="34" charset="0"/>
              </a:rPr>
              <a:t>viz kapitola 4.3 Výzvy</a:t>
            </a:r>
          </a:p>
          <a:p>
            <a:pPr algn="just">
              <a:spcBef>
                <a:spcPts val="0"/>
              </a:spcBef>
              <a:spcAft>
                <a:spcPts val="0"/>
              </a:spcAft>
              <a:buClr>
                <a:schemeClr val="tx1"/>
              </a:buClr>
              <a:buFont typeface="Arial" panose="020B0604020202020204" pitchFamily="34" charset="0"/>
              <a:buChar char="•"/>
            </a:pPr>
            <a:r>
              <a:rPr lang="cs-CZ" sz="1800" dirty="false">
                <a:latin typeface="Arial" panose="020B0604020202020204" pitchFamily="34" charset="0"/>
              </a:rPr>
              <a:t>Osoby sociálně vyloučené a osoby sociálním vyloučením ohrožené</a:t>
            </a:r>
          </a:p>
          <a:p>
            <a:pPr algn="just">
              <a:spcBef>
                <a:spcPts val="0"/>
              </a:spcBef>
              <a:spcAft>
                <a:spcPts val="0"/>
              </a:spcAft>
              <a:buClr>
                <a:schemeClr val="tx1"/>
              </a:buClr>
              <a:buFont typeface="Arial" panose="020B0604020202020204" pitchFamily="34" charset="0"/>
              <a:buChar char="•"/>
            </a:pPr>
            <a:r>
              <a:rPr lang="cs-CZ" sz="1800" dirty="false">
                <a:latin typeface="Arial" panose="020B0604020202020204" pitchFamily="34" charset="0"/>
              </a:rPr>
              <a:t>Osoby žijící v sociálně vyloučených lokalitách</a:t>
            </a:r>
          </a:p>
          <a:p>
            <a:pPr algn="just">
              <a:spcBef>
                <a:spcPts val="0"/>
              </a:spcBef>
              <a:spcAft>
                <a:spcPts val="0"/>
              </a:spcAft>
              <a:buClr>
                <a:schemeClr val="tx1"/>
              </a:buClr>
              <a:buFont typeface="Arial" panose="020B0604020202020204" pitchFamily="34" charset="0"/>
              <a:buChar char="•"/>
            </a:pPr>
            <a:r>
              <a:rPr lang="cs-CZ" sz="1800" dirty="false">
                <a:latin typeface="Arial" panose="020B0604020202020204" pitchFamily="34" charset="0"/>
              </a:rPr>
              <a:t>Osoby ohrožené předlužeností</a:t>
            </a:r>
          </a:p>
          <a:p>
            <a:pPr algn="just">
              <a:spcBef>
                <a:spcPts val="0"/>
              </a:spcBef>
              <a:spcAft>
                <a:spcPts val="0"/>
              </a:spcAft>
              <a:buClr>
                <a:schemeClr val="tx1"/>
              </a:buClr>
              <a:buFont typeface="Arial" panose="020B0604020202020204" pitchFamily="34" charset="0"/>
              <a:buChar char="•"/>
            </a:pPr>
            <a:r>
              <a:rPr lang="cs-CZ" sz="1800" dirty="false">
                <a:latin typeface="Arial" panose="020B0604020202020204" pitchFamily="34" charset="0"/>
              </a:rPr>
              <a:t>Osoby ohrožené závislostmi</a:t>
            </a:r>
          </a:p>
          <a:p>
            <a:pPr algn="just">
              <a:spcBef>
                <a:spcPts val="0"/>
              </a:spcBef>
              <a:spcAft>
                <a:spcPts val="0"/>
              </a:spcAft>
              <a:buClr>
                <a:schemeClr val="tx1"/>
              </a:buClr>
              <a:buFont typeface="Arial" panose="020B0604020202020204" pitchFamily="34" charset="0"/>
              <a:buChar char="•"/>
            </a:pPr>
            <a:r>
              <a:rPr lang="cs-CZ" sz="1800" dirty="false">
                <a:latin typeface="Arial" panose="020B0604020202020204" pitchFamily="34" charset="0"/>
              </a:rPr>
              <a:t>Osoby se ztíženým přístupem ke zdravotní péči z důvodu sociálního vyloučení</a:t>
            </a:r>
          </a:p>
          <a:p>
            <a:pPr algn="just">
              <a:spcBef>
                <a:spcPts val="0"/>
              </a:spcBef>
              <a:spcAft>
                <a:spcPts val="0"/>
              </a:spcAft>
              <a:buClr>
                <a:schemeClr val="tx1"/>
              </a:buClr>
              <a:buFont typeface="Arial" panose="020B0604020202020204" pitchFamily="34" charset="0"/>
              <a:buChar char="•"/>
            </a:pPr>
            <a:r>
              <a:rPr lang="cs-CZ" sz="1800" dirty="false">
                <a:latin typeface="Arial" panose="020B0604020202020204" pitchFamily="34" charset="0"/>
              </a:rPr>
              <a:t>Poskytovatelé a zadavatelé sociálních služeb, služeb pro rodiny a děti a dalších služeb na podporu sociálního začleňování</a:t>
            </a:r>
          </a:p>
          <a:p>
            <a:pPr algn="just">
              <a:spcBef>
                <a:spcPts val="0"/>
              </a:spcBef>
              <a:spcAft>
                <a:spcPts val="0"/>
              </a:spcAft>
              <a:buClr>
                <a:schemeClr val="tx1"/>
              </a:buClr>
              <a:buFont typeface="Arial" panose="020B0604020202020204" pitchFamily="34" charset="0"/>
              <a:buChar char="•"/>
            </a:pPr>
            <a:r>
              <a:rPr lang="cs-CZ" sz="1800" dirty="false">
                <a:latin typeface="Arial" panose="020B0604020202020204" pitchFamily="34" charset="0"/>
              </a:rPr>
              <a:t>Národnostní menšiny</a:t>
            </a:r>
          </a:p>
          <a:p>
            <a:pPr algn="just">
              <a:spcBef>
                <a:spcPts val="0"/>
              </a:spcBef>
              <a:spcAft>
                <a:spcPts val="0"/>
              </a:spcAft>
              <a:buClr>
                <a:schemeClr val="tx1"/>
              </a:buClr>
              <a:buFont typeface="Arial" panose="020B0604020202020204" pitchFamily="34" charset="0"/>
              <a:buChar char="•"/>
            </a:pPr>
            <a:r>
              <a:rPr lang="cs-CZ" sz="1800" dirty="false">
                <a:latin typeface="Arial" panose="020B0604020202020204" pitchFamily="34" charset="0"/>
              </a:rPr>
              <a:t>Veřejnost</a:t>
            </a:r>
            <a:endParaRPr lang="cs-CZ" sz="1600" dirty="false">
              <a:effectLst/>
              <a:latin typeface="Calibri" panose="020F0502020204030204" pitchFamily="34" charset="0"/>
              <a:ea typeface="Calibri" panose="020F0502020204030204" pitchFamily="34" charset="0"/>
              <a:cs typeface="Times New Roman" panose="02020603050405020304" pitchFamily="18" charset="0"/>
            </a:endParaRPr>
          </a:p>
          <a:p>
            <a:pPr>
              <a:buFont typeface="Arial" panose="020B0604020202020204" pitchFamily="34" charset="0"/>
              <a:buChar char="•"/>
            </a:pPr>
            <a:endParaRPr lang="cs-CZ" sz="1600" u="sng" dirty="false"/>
          </a:p>
          <a:p>
            <a:pPr marL="0" indent="0" algn="just">
              <a:spcBef>
                <a:spcPts val="600"/>
              </a:spcBef>
              <a:spcAft>
                <a:spcPts val="600"/>
              </a:spcAft>
              <a:buNone/>
            </a:pPr>
            <a:endParaRPr lang="cs-CZ" sz="2000" dirty="false"/>
          </a:p>
        </p:txBody>
      </p:sp>
      <p:sp>
        <p:nvSpPr>
          <p:cNvPr id="4" name="Zástupný symbol pro číslo snímku 3">
            <a:extLst>
              <a:ext uri="{FF2B5EF4-FFF2-40B4-BE49-F238E27FC236}">
                <a16:creationId xmlns:a16="http://schemas.microsoft.com/office/drawing/2014/main" id="{AFAB874D-86B6-44C2-80D2-87F2B3A803A0}"/>
              </a:ext>
            </a:extLst>
          </p:cNvPr>
          <p:cNvSpPr>
            <a:spLocks noGrp="true"/>
          </p:cNvSpPr>
          <p:nvPr>
            <p:ph type="sldNum" sz="quarter" idx="12"/>
          </p:nvPr>
        </p:nvSpPr>
        <p:spPr/>
        <p:txBody>
          <a:bodyPr/>
          <a:lstStyle/>
          <a:p>
            <a:fld id="{479BF083-4774-43B1-9AB0-5CC1AC5DD8EE}" type="slidenum">
              <a:rPr lang="cs-CZ" smtClean="false"/>
              <a:pPr/>
              <a:t>18</a:t>
            </a:fld>
            <a:endParaRPr lang="cs-CZ" dirty="false"/>
          </a:p>
        </p:txBody>
      </p:sp>
    </p:spTree>
    <p:extLst>
      <p:ext uri="{BB962C8B-B14F-4D97-AF65-F5344CB8AC3E}">
        <p14:creationId xmlns:p14="http://schemas.microsoft.com/office/powerpoint/2010/main" val="3092999097"/>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xmlns:mc="http://schemas.openxmlformats.org/markup-compatibility/2006" xmlns:c="http://schemas.openxmlformats.org/drawingml/2006/chart" xmlns:cdr="http://schemas.openxmlformats.org/drawingml/2006/chartDrawing" xmlns:dgm="http://schemas.openxmlformats.org/drawingml/2006/diagram" xmlns:pic="http://schemas.openxmlformats.org/drawingml/2006/picture" xmlns:wp="http://schemas.openxmlformats.org/drawingml/2006/wordprocessingDrawing" xmlns:wp14="http://schemas.microsoft.com/office/word/2010/wordprocessingDrawing" xmlns:xdr="http://schemas.openxmlformats.org/drawingml/2006/spreadsheetDrawing" xmlns:comp="http://schemas.openxmlformats.org/drawingml/2006/compatibility" xmlns:lc="http://schemas.openxmlformats.org/drawingml/2006/lockedCanvas">
  <p:cSld>
    <p:spTree>
      <p:nvGrpSpPr>
        <p:cNvPr id="1" name=""/>
        <p:cNvGrpSpPr/>
        <p:nvPr/>
      </p:nvGrpSpPr>
      <p:grpSpPr>
        <a:xfrm>
          <a:off x="0" y="0"/>
          <a:ext cx="0" cy="0"/>
          <a:chOff x="0" y="0"/>
          <a:chExt cx="0" cy="0"/>
        </a:xfrm>
      </p:grpSpPr>
      <p:sp>
        <p:nvSpPr>
          <p:cNvPr id="2" name="Nadpis 1"/>
          <p:cNvSpPr>
            <a:spLocks noGrp="true"/>
          </p:cNvSpPr>
          <p:nvPr>
            <p:ph type="title"/>
          </p:nvPr>
        </p:nvSpPr>
        <p:spPr>
          <a:xfrm>
            <a:off x="395536" y="0"/>
            <a:ext cx="8712968" cy="1080000"/>
          </a:xfrm>
        </p:spPr>
        <p:txBody>
          <a:bodyPr/>
          <a:lstStyle/>
          <a:p>
            <a:r>
              <a:rPr lang="cs-CZ" dirty="false"/>
              <a:t>Podporované aktivity </a:t>
            </a:r>
            <a:r>
              <a:rPr lang="cs-CZ" sz="1500" dirty="false"/>
              <a:t>(</a:t>
            </a:r>
            <a:r>
              <a:rPr lang="cs-CZ" sz="1500" cap="none" dirty="false"/>
              <a:t>kap</a:t>
            </a:r>
            <a:r>
              <a:rPr lang="cs-CZ" sz="1500" dirty="false"/>
              <a:t> 4.1, </a:t>
            </a:r>
            <a:r>
              <a:rPr lang="cs-CZ" sz="1500" cap="none" dirty="false"/>
              <a:t>str</a:t>
            </a:r>
            <a:r>
              <a:rPr lang="cs-CZ" sz="1500" dirty="false"/>
              <a:t>. 9) </a:t>
            </a:r>
          </a:p>
        </p:txBody>
      </p:sp>
      <p:sp>
        <p:nvSpPr>
          <p:cNvPr id="4" name="Zástupný symbol pro číslo snímku 3"/>
          <p:cNvSpPr>
            <a:spLocks noGrp="true"/>
          </p:cNvSpPr>
          <p:nvPr>
            <p:ph type="sldNum" sz="quarter" idx="12"/>
          </p:nvPr>
        </p:nvSpPr>
        <p:spPr/>
        <p:txBody>
          <a:bodyPr/>
          <a:lstStyle/>
          <a:p>
            <a:pPr marL="0" marR="0" lvl="0" indent="0" algn="ctr" defTabSz="914400" rtl="false" eaLnBrk="true" fontAlgn="auto" latinLnBrk="false" hangingPunct="true">
              <a:lnSpc>
                <a:spcPct val="100000"/>
              </a:lnSpc>
              <a:spcBef>
                <a:spcPts val="0"/>
              </a:spcBef>
              <a:spcAft>
                <a:spcPts val="0"/>
              </a:spcAft>
              <a:buClrTx/>
              <a:buSzTx/>
              <a:buFontTx/>
              <a:buNone/>
              <a:tabLst/>
              <a:defRPr/>
            </a:pPr>
            <a:fld id="{479BF083-4774-43B1-9AB0-5CC1AC5DD8EE}" type="slidenum">
              <a:rPr kumimoji="false" lang="cs-CZ" sz="1050" b="true" i="false" u="none" strike="noStrike" kern="1200" cap="none" spc="0" normalizeH="false" baseline="0" noProof="false" smtClean="false">
                <a:ln>
                  <a:noFill/>
                </a:ln>
                <a:solidFill>
                  <a:srgbClr val="084A8B"/>
                </a:solidFill>
                <a:effectLst/>
                <a:uLnTx/>
                <a:uFillTx/>
                <a:latin typeface="Arial"/>
                <a:ea typeface="+mn-ea"/>
                <a:cs typeface="+mn-cs"/>
              </a:rPr>
              <a:pPr marL="0" marR="0" lvl="0" indent="0" algn="ctr" defTabSz="914400" rtl="false" eaLnBrk="true" fontAlgn="auto" latinLnBrk="false" hangingPunct="true">
                <a:lnSpc>
                  <a:spcPct val="100000"/>
                </a:lnSpc>
                <a:spcBef>
                  <a:spcPts val="0"/>
                </a:spcBef>
                <a:spcAft>
                  <a:spcPts val="0"/>
                </a:spcAft>
                <a:buClrTx/>
                <a:buSzTx/>
                <a:buFontTx/>
                <a:buNone/>
                <a:tabLst/>
                <a:defRPr/>
              </a:pPr>
              <a:t>19</a:t>
            </a:fld>
            <a:endParaRPr kumimoji="false" lang="cs-CZ" sz="1050" b="true" i="false" u="none" strike="noStrike" kern="1200" cap="none" spc="0" normalizeH="false" baseline="0" noProof="false" dirty="false">
              <a:ln>
                <a:noFill/>
              </a:ln>
              <a:solidFill>
                <a:srgbClr val="084A8B"/>
              </a:solidFill>
              <a:effectLst/>
              <a:uLnTx/>
              <a:uFillTx/>
              <a:latin typeface="Arial"/>
              <a:ea typeface="+mn-ea"/>
              <a:cs typeface="+mn-cs"/>
            </a:endParaRPr>
          </a:p>
        </p:txBody>
      </p:sp>
      <p:sp>
        <p:nvSpPr>
          <p:cNvPr id="10" name="TextovéPole 9">
            <a:extLst>
              <a:ext uri="{FF2B5EF4-FFF2-40B4-BE49-F238E27FC236}">
                <a16:creationId xmlns:a16="http://schemas.microsoft.com/office/drawing/2014/main" id="{0C2D0B68-B845-4812-B86A-79A52DE4B598}"/>
              </a:ext>
            </a:extLst>
          </p:cNvPr>
          <p:cNvSpPr txBox="true"/>
          <p:nvPr/>
        </p:nvSpPr>
        <p:spPr>
          <a:xfrm>
            <a:off x="143508" y="1318022"/>
            <a:ext cx="8856984" cy="5047536"/>
          </a:xfrm>
          <a:prstGeom prst="rect">
            <a:avLst/>
          </a:prstGeom>
          <a:noFill/>
        </p:spPr>
        <p:txBody>
          <a:bodyPr wrap="square">
            <a:spAutoFit/>
          </a:bodyPr>
          <a:lstStyle/>
          <a:p>
            <a:pPr marL="285750" marR="0" lvl="0" indent="-285750" algn="just" defTabSz="914400" rtl="false" eaLnBrk="true" fontAlgn="auto" latinLnBrk="false" hangingPunct="true">
              <a:lnSpc>
                <a:spcPct val="100000"/>
              </a:lnSpc>
              <a:spcBef>
                <a:spcPts val="0"/>
              </a:spcBef>
              <a:spcAft>
                <a:spcPts val="0"/>
              </a:spcAft>
              <a:buClrTx/>
              <a:buSzTx/>
              <a:buFont typeface="Arial" panose="020B0604020202020204" pitchFamily="34" charset="0"/>
              <a:buChar char="•"/>
              <a:tabLst/>
              <a:defRPr/>
            </a:pPr>
            <a:r>
              <a:rPr lang="cs-CZ" sz="1600" dirty="false">
                <a:solidFill>
                  <a:srgbClr val="084A8B"/>
                </a:solidFill>
                <a:latin typeface="Arial"/>
              </a:rPr>
              <a:t>Pro některé aktivity jsou vydefinováni jen určití žadatelé.</a:t>
            </a:r>
          </a:p>
          <a:p>
            <a:pPr marL="285750" indent="-285750" algn="just">
              <a:buFont typeface="Arial" panose="020B0604020202020204" pitchFamily="34" charset="0"/>
              <a:buChar char="•"/>
              <a:defRPr/>
            </a:pPr>
            <a:r>
              <a:rPr lang="cs-CZ" sz="1600" dirty="false">
                <a:effectLst/>
                <a:latin typeface="Arial" panose="020B0604020202020204" pitchFamily="34" charset="0"/>
                <a:ea typeface="Calibri" panose="020F0502020204030204" pitchFamily="34" charset="0"/>
                <a:cs typeface="Arial" panose="020B0604020202020204" pitchFamily="34" charset="0"/>
              </a:rPr>
              <a:t>Aktivity je možné v jednom projektu </a:t>
            </a:r>
            <a:r>
              <a:rPr lang="cs-CZ" sz="1600" b="true" dirty="false">
                <a:effectLst/>
                <a:latin typeface="Arial" panose="020B0604020202020204" pitchFamily="34" charset="0"/>
                <a:ea typeface="Calibri" panose="020F0502020204030204" pitchFamily="34" charset="0"/>
                <a:cs typeface="Arial" panose="020B0604020202020204" pitchFamily="34" charset="0"/>
              </a:rPr>
              <a:t>vzájemně kombinovat</a:t>
            </a:r>
            <a:r>
              <a:rPr lang="cs-CZ" sz="1600" dirty="false">
                <a:effectLst/>
                <a:latin typeface="Arial" panose="020B0604020202020204" pitchFamily="34" charset="0"/>
                <a:ea typeface="Calibri" panose="020F0502020204030204" pitchFamily="34" charset="0"/>
                <a:cs typeface="Arial" panose="020B0604020202020204" pitchFamily="34" charset="0"/>
              </a:rPr>
              <a:t> tak, aby odpovídaly potřebám cílové skupiny, které musí být v projektu zmapovány.</a:t>
            </a:r>
          </a:p>
          <a:p>
            <a:pPr marL="285750" indent="-285750" algn="just">
              <a:buFont typeface="Arial" panose="020B0604020202020204" pitchFamily="34" charset="0"/>
              <a:buChar char="•"/>
              <a:defRPr/>
            </a:pPr>
            <a:r>
              <a:rPr lang="cs-CZ" sz="1600" b="true" dirty="false">
                <a:effectLst/>
                <a:highlight>
                  <a:srgbClr val="00FF00"/>
                </a:highlight>
                <a:latin typeface="Arial" panose="020B0604020202020204" pitchFamily="34" charset="0"/>
                <a:ea typeface="Calibri" panose="020F0502020204030204" pitchFamily="34" charset="0"/>
                <a:cs typeface="Times New Roman" panose="02020603050405020304" pitchFamily="18" charset="0"/>
              </a:rPr>
              <a:t>Žadatel v žádosti o podporu musí jasně označit (číslem a názvem aktivity), pod kterou z </a:t>
            </a:r>
            <a:r>
              <a:rPr lang="cs-CZ" sz="1600" b="true" dirty="false">
                <a:highlight>
                  <a:srgbClr val="00FF00"/>
                </a:highlight>
                <a:latin typeface="Arial" panose="020B0604020202020204" pitchFamily="34" charset="0"/>
                <a:ea typeface="Calibri" panose="020F0502020204030204" pitchFamily="34" charset="0"/>
                <a:cs typeface="Times New Roman" panose="02020603050405020304" pitchFamily="18" charset="0"/>
              </a:rPr>
              <a:t>níž</a:t>
            </a:r>
            <a:r>
              <a:rPr lang="cs-CZ" sz="1600" b="true" dirty="false">
                <a:effectLst/>
                <a:highlight>
                  <a:srgbClr val="00FF00"/>
                </a:highlight>
                <a:latin typeface="Arial" panose="020B0604020202020204" pitchFamily="34" charset="0"/>
                <a:ea typeface="Calibri" panose="020F0502020204030204" pitchFamily="34" charset="0"/>
                <a:cs typeface="Times New Roman" panose="02020603050405020304" pitchFamily="18" charset="0"/>
              </a:rPr>
              <a:t>e uvedených aktivit projekt spadá.</a:t>
            </a:r>
          </a:p>
          <a:p>
            <a:pPr lvl="0" algn="just">
              <a:spcBef>
                <a:spcPts val="600"/>
              </a:spcBef>
            </a:pPr>
            <a:r>
              <a:rPr lang="cs-CZ" sz="1600" dirty="false">
                <a:effectLst/>
                <a:latin typeface="Arial" panose="020B0604020202020204" pitchFamily="34" charset="0"/>
                <a:ea typeface="Calibri" panose="020F0502020204030204" pitchFamily="34" charset="0"/>
                <a:cs typeface="Arial" panose="020B0604020202020204" pitchFamily="34" charset="0"/>
              </a:rPr>
              <a:t>1) Podpora komunitní práce </a:t>
            </a:r>
            <a:r>
              <a:rPr lang="cs-CZ" sz="1600" dirty="false"/>
              <a:t>včetně vzniku, fungování a rozvoje komunitních center</a:t>
            </a:r>
            <a:endParaRPr lang="cs-CZ" sz="1600" dirty="false">
              <a:effectLst/>
              <a:latin typeface="Arial" panose="020B0604020202020204" pitchFamily="34" charset="0"/>
              <a:ea typeface="Calibri" panose="020F0502020204030204" pitchFamily="34" charset="0"/>
              <a:cs typeface="Arial" panose="020B0604020202020204" pitchFamily="34" charset="0"/>
            </a:endParaRPr>
          </a:p>
          <a:p>
            <a:pPr lvl="0" algn="just">
              <a:spcBef>
                <a:spcPts val="600"/>
              </a:spcBef>
            </a:pPr>
            <a:r>
              <a:rPr lang="cs-CZ" sz="1600" dirty="false">
                <a:effectLst/>
                <a:latin typeface="Arial" panose="020B0604020202020204" pitchFamily="34" charset="0"/>
                <a:ea typeface="Calibri" panose="020F0502020204030204" pitchFamily="34" charset="0"/>
                <a:cs typeface="Arial" panose="020B0604020202020204" pitchFamily="34" charset="0"/>
              </a:rPr>
              <a:t>2) Podpora sociálních služeb</a:t>
            </a:r>
          </a:p>
          <a:p>
            <a:pPr lvl="0" algn="just">
              <a:spcBef>
                <a:spcPts val="600"/>
              </a:spcBef>
            </a:pPr>
            <a:r>
              <a:rPr lang="cs-CZ" sz="1600" dirty="false">
                <a:effectLst/>
                <a:latin typeface="Arial" panose="020B0604020202020204" pitchFamily="34" charset="0"/>
                <a:ea typeface="Calibri" panose="020F0502020204030204" pitchFamily="34" charset="0"/>
                <a:cs typeface="Arial" panose="020B0604020202020204" pitchFamily="34" charset="0"/>
              </a:rPr>
              <a:t>3) Podpora ohrožených rodin s dětmi</a:t>
            </a:r>
          </a:p>
          <a:p>
            <a:pPr lvl="0" algn="just">
              <a:spcBef>
                <a:spcPts val="600"/>
              </a:spcBef>
            </a:pPr>
            <a:r>
              <a:rPr lang="cs-CZ" sz="1600" dirty="false">
                <a:effectLst/>
                <a:latin typeface="Arial" panose="020B0604020202020204" pitchFamily="34" charset="0"/>
                <a:ea typeface="Calibri" panose="020F0502020204030204" pitchFamily="34" charset="0"/>
                <a:cs typeface="Arial" panose="020B0604020202020204" pitchFamily="34" charset="0"/>
              </a:rPr>
              <a:t>4) Podpora osob závislých a závislostí ohrožených</a:t>
            </a:r>
          </a:p>
          <a:p>
            <a:pPr lvl="0" algn="just">
              <a:spcBef>
                <a:spcPts val="600"/>
              </a:spcBef>
            </a:pPr>
            <a:r>
              <a:rPr lang="cs-CZ" sz="1600" dirty="false">
                <a:effectLst/>
                <a:latin typeface="Arial" panose="020B0604020202020204" pitchFamily="34" charset="0"/>
                <a:ea typeface="Calibri" panose="020F0502020204030204" pitchFamily="34" charset="0"/>
                <a:cs typeface="Arial" panose="020B0604020202020204" pitchFamily="34" charset="0"/>
              </a:rPr>
              <a:t>5) Podpora řešení dluhové problematiky</a:t>
            </a:r>
          </a:p>
          <a:p>
            <a:pPr lvl="0" algn="just">
              <a:spcBef>
                <a:spcPts val="600"/>
              </a:spcBef>
            </a:pPr>
            <a:r>
              <a:rPr lang="cs-CZ" sz="1600" dirty="false">
                <a:effectLst/>
                <a:latin typeface="Arial" panose="020B0604020202020204" pitchFamily="34" charset="0"/>
                <a:ea typeface="Calibri" panose="020F0502020204030204" pitchFamily="34" charset="0"/>
                <a:cs typeface="Arial" panose="020B0604020202020204" pitchFamily="34" charset="0"/>
              </a:rPr>
              <a:t>6) Podpora posílení výkonu sociální práce na obcích</a:t>
            </a:r>
          </a:p>
          <a:p>
            <a:pPr lvl="0" algn="just">
              <a:spcBef>
                <a:spcPts val="600"/>
              </a:spcBef>
            </a:pPr>
            <a:r>
              <a:rPr lang="cs-CZ" sz="1600" dirty="false">
                <a:effectLst/>
                <a:latin typeface="Arial" panose="020B0604020202020204" pitchFamily="34" charset="0"/>
                <a:ea typeface="Calibri" panose="020F0502020204030204" pitchFamily="34" charset="0"/>
                <a:cs typeface="Arial" panose="020B0604020202020204" pitchFamily="34" charset="0"/>
              </a:rPr>
              <a:t>7) Podpora zdravotní prevence</a:t>
            </a:r>
          </a:p>
          <a:p>
            <a:pPr lvl="0" algn="just">
              <a:spcBef>
                <a:spcPts val="600"/>
              </a:spcBef>
            </a:pPr>
            <a:r>
              <a:rPr lang="cs-CZ" sz="1600" dirty="false">
                <a:effectLst/>
                <a:latin typeface="Arial" panose="020B0604020202020204" pitchFamily="34" charset="0"/>
                <a:ea typeface="Calibri" panose="020F0502020204030204" pitchFamily="34" charset="0"/>
                <a:cs typeface="Arial" panose="020B0604020202020204" pitchFamily="34" charset="0"/>
              </a:rPr>
              <a:t>8) Podpora participativních metod práce s cílovou skupinou</a:t>
            </a:r>
          </a:p>
          <a:p>
            <a:pPr lvl="0" algn="just">
              <a:spcBef>
                <a:spcPts val="600"/>
              </a:spcBef>
            </a:pPr>
            <a:r>
              <a:rPr lang="cs-CZ" sz="1600" dirty="false">
                <a:effectLst/>
                <a:latin typeface="Arial" panose="020B0604020202020204" pitchFamily="34" charset="0"/>
                <a:ea typeface="Calibri" panose="020F0502020204030204" pitchFamily="34" charset="0"/>
                <a:cs typeface="Arial" panose="020B0604020202020204" pitchFamily="34" charset="0"/>
              </a:rPr>
              <a:t>9) Podpora programů zaměřených na boj s diskriminací a </a:t>
            </a:r>
            <a:r>
              <a:rPr lang="cs-CZ" sz="1600" dirty="false" err="true">
                <a:effectLst/>
                <a:latin typeface="Arial" panose="020B0604020202020204" pitchFamily="34" charset="0"/>
                <a:ea typeface="Calibri" panose="020F0502020204030204" pitchFamily="34" charset="0"/>
                <a:cs typeface="Arial" panose="020B0604020202020204" pitchFamily="34" charset="0"/>
              </a:rPr>
              <a:t>anticiganismem</a:t>
            </a:r>
            <a:endParaRPr lang="cs-CZ" sz="1600" dirty="false">
              <a:effectLst/>
              <a:latin typeface="Arial" panose="020B0604020202020204" pitchFamily="34" charset="0"/>
              <a:ea typeface="Calibri" panose="020F0502020204030204" pitchFamily="34" charset="0"/>
              <a:cs typeface="Arial" panose="020B0604020202020204" pitchFamily="34" charset="0"/>
            </a:endParaRPr>
          </a:p>
          <a:p>
            <a:pPr marL="285750" lvl="0" indent="-285750" algn="just">
              <a:spcBef>
                <a:spcPts val="600"/>
              </a:spcBef>
              <a:buFont typeface="Arial" panose="020B0604020202020204" pitchFamily="34" charset="0"/>
              <a:buChar char="•"/>
            </a:pPr>
            <a:r>
              <a:rPr lang="cs-CZ" sz="1600" dirty="false">
                <a:effectLst/>
                <a:latin typeface="Arial" panose="020B0604020202020204" pitchFamily="34" charset="0"/>
                <a:ea typeface="Calibri" panose="020F0502020204030204" pitchFamily="34" charset="0"/>
                <a:cs typeface="Arial" panose="020B0604020202020204" pitchFamily="34" charset="0"/>
              </a:rPr>
              <a:t>Popis jednotlivých aktivit je uveden v příloze č. 1 Popis aktivit (doplnění bodu 4.1 výzvy).</a:t>
            </a:r>
          </a:p>
          <a:p>
            <a:pPr marL="285750" indent="-285750" algn="just">
              <a:spcAft>
                <a:spcPts val="1100"/>
              </a:spcAft>
              <a:buFont typeface="Arial" panose="020B0604020202020204" pitchFamily="34" charset="0"/>
              <a:buChar char="•"/>
            </a:pPr>
            <a:r>
              <a:rPr lang="cs-CZ" sz="1600" dirty="false">
                <a:latin typeface="Arial" panose="020B0604020202020204" pitchFamily="34" charset="0"/>
                <a:ea typeface="Calibri" panose="020F0502020204030204" pitchFamily="34" charset="0"/>
                <a:cs typeface="Arial" panose="020B0604020202020204" pitchFamily="34" charset="0"/>
              </a:rPr>
              <a:t>Pro každou podporovanou aktivitu je stanoven výčet doporučených pracovních pozic v rámci přímých osobních nákladů v příloze č. 2 výzvy. </a:t>
            </a:r>
            <a:endParaRPr lang="cs-CZ" sz="1800" dirty="false">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95528129"/>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xmlns:mc="http://schemas.openxmlformats.org/markup-compatibility/2006" xmlns:c="http://schemas.openxmlformats.org/drawingml/2006/chart" xmlns:cdr="http://schemas.openxmlformats.org/drawingml/2006/chartDrawing" xmlns:dgm="http://schemas.openxmlformats.org/drawingml/2006/diagram" xmlns:pic="http://schemas.openxmlformats.org/drawingml/2006/picture" xmlns:wp="http://schemas.openxmlformats.org/drawingml/2006/wordprocessingDrawing" xmlns:wp14="http://schemas.microsoft.com/office/word/2010/wordprocessingDrawing" xmlns:xdr="http://schemas.openxmlformats.org/drawingml/2006/spreadsheetDrawing" xmlns:comp="http://schemas.openxmlformats.org/drawingml/2006/compatibility" xmlns:lc="http://schemas.openxmlformats.org/drawingml/2006/lockedCanvas">
  <p:cSld>
    <p:spTree>
      <p:nvGrpSpPr>
        <p:cNvPr id="1" name=""/>
        <p:cNvGrpSpPr/>
        <p:nvPr/>
      </p:nvGrpSpPr>
      <p:grpSpPr>
        <a:xfrm>
          <a:off x="0" y="0"/>
          <a:ext cx="0" cy="0"/>
          <a:chOff x="0" y="0"/>
          <a:chExt cx="0" cy="0"/>
        </a:xfrm>
      </p:grpSpPr>
      <p:sp>
        <p:nvSpPr>
          <p:cNvPr id="2" name="Nadpis 1"/>
          <p:cNvSpPr>
            <a:spLocks noGrp="true"/>
          </p:cNvSpPr>
          <p:nvPr>
            <p:ph type="title"/>
          </p:nvPr>
        </p:nvSpPr>
        <p:spPr>
          <a:xfrm>
            <a:off x="360000" y="0"/>
            <a:ext cx="8424000" cy="1080000"/>
          </a:xfrm>
        </p:spPr>
        <p:txBody>
          <a:bodyPr anchor="ctr">
            <a:normAutofit/>
          </a:bodyPr>
          <a:lstStyle/>
          <a:p>
            <a:r>
              <a:rPr lang="cs-CZ" dirty="false"/>
              <a:t> </a:t>
            </a:r>
          </a:p>
        </p:txBody>
      </p:sp>
      <p:sp>
        <p:nvSpPr>
          <p:cNvPr id="3" name="Zástupný symbol pro obsah 2"/>
          <p:cNvSpPr>
            <a:spLocks noGrp="true"/>
          </p:cNvSpPr>
          <p:nvPr>
            <p:ph idx="1"/>
          </p:nvPr>
        </p:nvSpPr>
        <p:spPr>
          <a:xfrm>
            <a:off x="540000" y="1800000"/>
            <a:ext cx="3960000" cy="4320000"/>
          </a:xfrm>
        </p:spPr>
        <p:txBody>
          <a:bodyPr>
            <a:normAutofit/>
          </a:bodyPr>
          <a:lstStyle/>
          <a:p>
            <a:pPr marL="0" indent="0">
              <a:spcBef>
                <a:spcPct val="0"/>
              </a:spcBef>
              <a:buNone/>
            </a:pPr>
            <a:r>
              <a:rPr lang="cs-CZ" b="true" kern="0" cap="all" dirty="false"/>
              <a:t>ČÁST I.</a:t>
            </a:r>
            <a:br>
              <a:rPr lang="cs-CZ" b="true" kern="0" cap="all" dirty="false"/>
            </a:br>
            <a:br>
              <a:rPr lang="cs-CZ" b="true" kern="0" cap="all" dirty="false"/>
            </a:br>
            <a:r>
              <a:rPr lang="cs-CZ" b="true" kern="0" cap="all" dirty="false"/>
              <a:t>PŘEDSTAVENÍ VÝZVY</a:t>
            </a:r>
          </a:p>
          <a:p>
            <a:pPr marL="0" indent="0">
              <a:spcBef>
                <a:spcPct val="0"/>
              </a:spcBef>
              <a:buNone/>
            </a:pPr>
            <a:endParaRPr lang="cs-CZ" b="true" kern="0" cap="all" dirty="false"/>
          </a:p>
          <a:p>
            <a:pPr marL="0" indent="0">
              <a:spcBef>
                <a:spcPct val="0"/>
              </a:spcBef>
              <a:buNone/>
            </a:pPr>
            <a:endParaRPr lang="cs-CZ" b="true" kern="0" cap="all" dirty="false"/>
          </a:p>
          <a:p>
            <a:pPr marL="0" indent="0">
              <a:spcBef>
                <a:spcPct val="0"/>
              </a:spcBef>
              <a:buNone/>
            </a:pPr>
            <a:endParaRPr lang="cs-CZ" b="true" kern="0" cap="all" dirty="false"/>
          </a:p>
          <a:p>
            <a:pPr marL="0" indent="0">
              <a:spcBef>
                <a:spcPct val="0"/>
              </a:spcBef>
              <a:buNone/>
            </a:pPr>
            <a:endParaRPr lang="cs-CZ" b="true" kern="0" cap="all" dirty="false"/>
          </a:p>
          <a:p>
            <a:pPr marL="0" indent="0">
              <a:spcBef>
                <a:spcPct val="0"/>
              </a:spcBef>
              <a:buNone/>
            </a:pPr>
            <a:r>
              <a:rPr lang="cs-CZ" dirty="false"/>
              <a:t>Podpora sociálního začleňování ve vyloučených lokalitách (3) </a:t>
            </a:r>
            <a:endParaRPr lang="cs-CZ" b="true" kern="0" cap="all" dirty="false"/>
          </a:p>
        </p:txBody>
      </p:sp>
      <p:pic>
        <p:nvPicPr>
          <p:cNvPr id="6" name="Obrázek 5" descr="Obsah obrázku emotikona, smajlík, text, kreslené&#10;&#10;Obsah vygenerovaný umělou inteligencí může být nesprávný.">
            <a:extLst>
              <a:ext uri="{FF2B5EF4-FFF2-40B4-BE49-F238E27FC236}">
                <a16:creationId xmlns:a16="http://schemas.microsoft.com/office/drawing/2014/main" id="{E952E6FC-A9DC-B91D-C175-FCC4067EE96A}"/>
              </a:ext>
            </a:extLst>
          </p:cNvPr>
          <p:cNvPicPr>
            <a:picLocks noChangeAspect="true"/>
          </p:cNvPicPr>
          <p:nvPr/>
        </p:nvPicPr>
        <p:blipFill>
          <a:blip r:embed="rId3">
            <a:extLst>
              <a:ext uri="{28A0092B-C50C-407E-A947-70E740481C1C}">
                <a14:useLocalDpi xmlns:a14="http://schemas.microsoft.com/office/drawing/2010/main" val="0"/>
              </a:ext>
            </a:extLst>
          </a:blip>
          <a:srcRect l="8333"/>
          <a:stretch>
            <a:fillRect/>
          </a:stretch>
        </p:blipFill>
        <p:spPr>
          <a:xfrm>
            <a:off x="4644000" y="1800000"/>
            <a:ext cx="3960000" cy="4320000"/>
          </a:xfrm>
          <a:prstGeom prst="rect">
            <a:avLst/>
          </a:prstGeom>
          <a:noFill/>
        </p:spPr>
      </p:pic>
      <p:sp>
        <p:nvSpPr>
          <p:cNvPr id="4" name="Zástupný symbol pro číslo snímku 3"/>
          <p:cNvSpPr>
            <a:spLocks noGrp="true"/>
          </p:cNvSpPr>
          <p:nvPr>
            <p:ph type="sldNum" sz="quarter" idx="13"/>
          </p:nvPr>
        </p:nvSpPr>
        <p:spPr>
          <a:xfrm>
            <a:off x="8640000" y="6516000"/>
            <a:ext cx="468000" cy="180000"/>
          </a:xfrm>
        </p:spPr>
        <p:txBody>
          <a:bodyPr anchor="ctr">
            <a:normAutofit/>
          </a:bodyPr>
          <a:lstStyle/>
          <a:p>
            <a:pPr marL="0" marR="0" lvl="0" indent="0" defTabSz="914400" rtl="false" eaLnBrk="true" fontAlgn="auto" latinLnBrk="false" hangingPunct="true">
              <a:spcBef>
                <a:spcPts val="0"/>
              </a:spcBef>
              <a:spcAft>
                <a:spcPts val="600"/>
              </a:spcAft>
              <a:buClrTx/>
              <a:buSzTx/>
              <a:buFontTx/>
              <a:buNone/>
              <a:tabLst/>
              <a:defRPr/>
            </a:pPr>
            <a:fld id="{479BF083-4774-43B1-9AB0-5CC1AC5DD8EE}" type="slidenum">
              <a:rPr kumimoji="false" lang="cs-CZ" b="true" i="false" u="none" strike="noStrike" kern="1200" cap="none" spc="0" normalizeH="false" baseline="0" noProof="false" smtClean="false">
                <a:ln>
                  <a:noFill/>
                </a:ln>
                <a:effectLst/>
                <a:uLnTx/>
                <a:uFillTx/>
              </a:rPr>
              <a:pPr marL="0" marR="0" lvl="0" indent="0" defTabSz="914400" rtl="false" eaLnBrk="true" fontAlgn="auto" latinLnBrk="false" hangingPunct="true">
                <a:spcBef>
                  <a:spcPts val="0"/>
                </a:spcBef>
                <a:spcAft>
                  <a:spcPts val="600"/>
                </a:spcAft>
                <a:buClrTx/>
                <a:buSzTx/>
                <a:buFontTx/>
                <a:buNone/>
                <a:tabLst/>
                <a:defRPr/>
              </a:pPr>
              <a:t>2</a:t>
            </a:fld>
            <a:endParaRPr kumimoji="false" lang="cs-CZ" b="true" i="false" u="none" strike="noStrike" kern="1200" cap="none" spc="0" normalizeH="false" baseline="0" noProof="false">
              <a:ln>
                <a:noFill/>
              </a:ln>
              <a:effectLst/>
              <a:uLnTx/>
              <a:uFillTx/>
            </a:endParaRPr>
          </a:p>
        </p:txBody>
      </p:sp>
    </p:spTree>
    <p:extLst>
      <p:ext uri="{BB962C8B-B14F-4D97-AF65-F5344CB8AC3E}">
        <p14:creationId xmlns:p14="http://schemas.microsoft.com/office/powerpoint/2010/main" val="3871312420"/>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xmlns:mc="http://schemas.openxmlformats.org/markup-compatibility/2006" xmlns:c="http://schemas.openxmlformats.org/drawingml/2006/chart" xmlns:cdr="http://schemas.openxmlformats.org/drawingml/2006/chartDrawing" xmlns:dgm="http://schemas.openxmlformats.org/drawingml/2006/diagram" xmlns:pic="http://schemas.openxmlformats.org/drawingml/2006/picture" xmlns:wp="http://schemas.openxmlformats.org/drawingml/2006/wordprocessingDrawing" xmlns:wp14="http://schemas.microsoft.com/office/word/2010/wordprocessingDrawing" xmlns:xdr="http://schemas.openxmlformats.org/drawingml/2006/spreadsheetDrawing" xmlns:comp="http://schemas.openxmlformats.org/drawingml/2006/compatibility" xmlns:lc="http://schemas.openxmlformats.org/drawingml/2006/lockedCanvas">
  <p:cSld>
    <p:spTree>
      <p:nvGrpSpPr>
        <p:cNvPr id="1" name=""/>
        <p:cNvGrpSpPr/>
        <p:nvPr/>
      </p:nvGrpSpPr>
      <p:grpSpPr>
        <a:xfrm>
          <a:off x="0" y="0"/>
          <a:ext cx="0" cy="0"/>
          <a:chOff x="0" y="0"/>
          <a:chExt cx="0" cy="0"/>
        </a:xfrm>
      </p:grpSpPr>
      <p:sp>
        <p:nvSpPr>
          <p:cNvPr id="2" name="Nadpis 1"/>
          <p:cNvSpPr>
            <a:spLocks noGrp="true"/>
          </p:cNvSpPr>
          <p:nvPr>
            <p:ph type="title"/>
          </p:nvPr>
        </p:nvSpPr>
        <p:spPr>
          <a:xfrm>
            <a:off x="215516" y="61516"/>
            <a:ext cx="8712968" cy="1080000"/>
          </a:xfrm>
        </p:spPr>
        <p:txBody>
          <a:bodyPr/>
          <a:lstStyle/>
          <a:p>
            <a:r>
              <a:rPr lang="cs-CZ" dirty="false"/>
              <a:t>Doplnění k podporovaným aktivitám </a:t>
            </a:r>
            <a:r>
              <a:rPr lang="cs-CZ" sz="1500" dirty="false"/>
              <a:t>(</a:t>
            </a:r>
            <a:r>
              <a:rPr lang="cs-CZ" sz="1500" cap="none" dirty="false"/>
              <a:t>kap</a:t>
            </a:r>
            <a:r>
              <a:rPr lang="cs-CZ" sz="1500" dirty="false"/>
              <a:t> 4.1, </a:t>
            </a:r>
            <a:r>
              <a:rPr lang="cs-CZ" sz="1500" cap="none" dirty="false"/>
              <a:t>str</a:t>
            </a:r>
            <a:r>
              <a:rPr lang="cs-CZ" sz="1500" dirty="false"/>
              <a:t>. 9, 10)</a:t>
            </a:r>
          </a:p>
        </p:txBody>
      </p:sp>
      <p:sp>
        <p:nvSpPr>
          <p:cNvPr id="4" name="Zástupný symbol pro číslo snímku 3"/>
          <p:cNvSpPr>
            <a:spLocks noGrp="true"/>
          </p:cNvSpPr>
          <p:nvPr>
            <p:ph type="sldNum" sz="quarter" idx="12"/>
          </p:nvPr>
        </p:nvSpPr>
        <p:spPr/>
        <p:txBody>
          <a:bodyPr/>
          <a:lstStyle/>
          <a:p>
            <a:fld id="{479BF083-4774-43B1-9AB0-5CC1AC5DD8EE}" type="slidenum">
              <a:rPr lang="cs-CZ" smtClean="false"/>
              <a:pPr/>
              <a:t>20</a:t>
            </a:fld>
            <a:endParaRPr lang="cs-CZ" dirty="false"/>
          </a:p>
        </p:txBody>
      </p:sp>
      <p:sp>
        <p:nvSpPr>
          <p:cNvPr id="10" name="TextovéPole 9">
            <a:extLst>
              <a:ext uri="{FF2B5EF4-FFF2-40B4-BE49-F238E27FC236}">
                <a16:creationId xmlns:a16="http://schemas.microsoft.com/office/drawing/2014/main" id="{0C2D0B68-B845-4812-B86A-79A52DE4B598}"/>
              </a:ext>
            </a:extLst>
          </p:cNvPr>
          <p:cNvSpPr txBox="true"/>
          <p:nvPr/>
        </p:nvSpPr>
        <p:spPr>
          <a:xfrm>
            <a:off x="107504" y="1308754"/>
            <a:ext cx="8856984" cy="5695855"/>
          </a:xfrm>
          <a:prstGeom prst="rect">
            <a:avLst/>
          </a:prstGeom>
          <a:noFill/>
        </p:spPr>
        <p:txBody>
          <a:bodyPr wrap="square">
            <a:spAutoFit/>
          </a:bodyPr>
          <a:lstStyle/>
          <a:p>
            <a:pPr algn="just">
              <a:lnSpc>
                <a:spcPct val="107000"/>
              </a:lnSpc>
              <a:spcAft>
                <a:spcPts val="800"/>
              </a:spcAft>
            </a:pPr>
            <a:r>
              <a:rPr lang="cs-CZ" sz="2000" dirty="false">
                <a:effectLst/>
                <a:latin typeface="Arial" panose="020B0604020202020204" pitchFamily="34" charset="0"/>
                <a:ea typeface="Calibri" panose="020F0502020204030204" pitchFamily="34" charset="0"/>
                <a:cs typeface="Arial" panose="020B0604020202020204" pitchFamily="34" charset="0"/>
              </a:rPr>
              <a:t>Výdaje na </a:t>
            </a:r>
            <a:r>
              <a:rPr lang="cs-CZ" sz="2000" b="true" dirty="false">
                <a:effectLst/>
                <a:latin typeface="Arial" panose="020B0604020202020204" pitchFamily="34" charset="0"/>
                <a:ea typeface="Calibri" panose="020F0502020204030204" pitchFamily="34" charset="0"/>
                <a:cs typeface="Arial" panose="020B0604020202020204" pitchFamily="34" charset="0"/>
              </a:rPr>
              <a:t>zajištění vzdělávání realizačního týmu</a:t>
            </a:r>
            <a:r>
              <a:rPr lang="cs-CZ" sz="2000" dirty="false">
                <a:effectLst/>
                <a:latin typeface="Arial" panose="020B0604020202020204" pitchFamily="34" charset="0"/>
                <a:ea typeface="Calibri" panose="020F0502020204030204" pitchFamily="34" charset="0"/>
                <a:cs typeface="Arial" panose="020B0604020202020204" pitchFamily="34" charset="0"/>
              </a:rPr>
              <a:t> hradí příjemce z paušálu, blíže viz slide č. 16 Vzdělávání a veřejná podpora. </a:t>
            </a:r>
          </a:p>
          <a:p>
            <a:pPr algn="just">
              <a:lnSpc>
                <a:spcPct val="107000"/>
              </a:lnSpc>
              <a:spcAft>
                <a:spcPts val="800"/>
              </a:spcAft>
            </a:pPr>
            <a:endParaRPr lang="cs-CZ" sz="2000" dirty="false">
              <a:effectLst/>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cs-CZ" sz="2000" b="true" dirty="false">
                <a:effectLst/>
                <a:latin typeface="Arial" panose="020B0604020202020204" pitchFamily="34" charset="0"/>
                <a:ea typeface="Calibri" panose="020F0502020204030204" pitchFamily="34" charset="0"/>
                <a:cs typeface="Arial" panose="020B0604020202020204" pitchFamily="34" charset="0"/>
              </a:rPr>
              <a:t>Tvorba metodických a analytických dokumentů</a:t>
            </a:r>
            <a:r>
              <a:rPr lang="cs-CZ" sz="2000" dirty="false">
                <a:effectLst/>
                <a:latin typeface="Arial" panose="020B0604020202020204" pitchFamily="34" charset="0"/>
                <a:ea typeface="Calibri" panose="020F0502020204030204" pitchFamily="34" charset="0"/>
                <a:cs typeface="Arial" panose="020B0604020202020204" pitchFamily="34" charset="0"/>
              </a:rPr>
              <a:t> nebude podporována z přímých osobních nákladů projektu a nebude součástí klíčových aktivit projektu.</a:t>
            </a:r>
          </a:p>
          <a:p>
            <a:pPr algn="just">
              <a:lnSpc>
                <a:spcPct val="107000"/>
              </a:lnSpc>
              <a:spcAft>
                <a:spcPts val="800"/>
              </a:spcAft>
            </a:pPr>
            <a:endParaRPr lang="cs-CZ" sz="2000" dirty="false">
              <a:effectLst/>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1200"/>
              </a:spcAft>
            </a:pPr>
            <a:r>
              <a:rPr lang="cs-CZ" sz="2000" dirty="false">
                <a:effectLst/>
                <a:latin typeface="Arial" panose="020B0604020202020204" pitchFamily="34" charset="0"/>
                <a:ea typeface="Calibri" panose="020F0502020204030204" pitchFamily="34" charset="0"/>
                <a:cs typeface="Arial" panose="020B0604020202020204" pitchFamily="34" charset="0"/>
              </a:rPr>
              <a:t>Příjemci budou mít povinnost </a:t>
            </a:r>
            <a:r>
              <a:rPr lang="cs-CZ" sz="2000" b="true" dirty="false">
                <a:effectLst/>
                <a:latin typeface="Arial" panose="020B0604020202020204" pitchFamily="34" charset="0"/>
                <a:ea typeface="Calibri" panose="020F0502020204030204" pitchFamily="34" charset="0"/>
                <a:cs typeface="Arial" panose="020B0604020202020204" pitchFamily="34" charset="0"/>
              </a:rPr>
              <a:t>spolupracovat s poskytovatelem dotace na </a:t>
            </a:r>
            <a:r>
              <a:rPr lang="cs-CZ" sz="2000" b="true" u="sng" dirty="false">
                <a:effectLst/>
                <a:latin typeface="Arial" panose="020B0604020202020204" pitchFamily="34" charset="0"/>
                <a:ea typeface="Calibri" panose="020F0502020204030204" pitchFamily="34" charset="0"/>
                <a:cs typeface="Arial" panose="020B0604020202020204" pitchFamily="34" charset="0"/>
              </a:rPr>
              <a:t>monitoringu projektu a celkové evaluaci výzvy 106</a:t>
            </a:r>
            <a:r>
              <a:rPr lang="cs-CZ" sz="2000" dirty="false">
                <a:effectLst/>
                <a:latin typeface="Arial" panose="020B0604020202020204" pitchFamily="34" charset="0"/>
                <a:ea typeface="Calibri" panose="020F0502020204030204" pitchFamily="34" charset="0"/>
                <a:cs typeface="Arial" panose="020B0604020202020204" pitchFamily="34" charset="0"/>
              </a:rPr>
              <a:t> formou poskytnutí vybraných dat (popis uveden u každé dílčí aktivity v příloze č. 1 Popis aktivit). Bude dále upřesněno v samostatných pokynech, které budou přístupné na stránkách výzvy na </a:t>
            </a:r>
            <a:r>
              <a:rPr lang="cs-CZ" sz="2000" dirty="false">
                <a:effectLst/>
                <a:latin typeface="Arial" panose="020B0604020202020204" pitchFamily="34" charset="0"/>
                <a:ea typeface="Calibri" panose="020F0502020204030204" pitchFamily="34" charset="0"/>
                <a:cs typeface="Arial" panose="020B0604020202020204" pitchFamily="34" charset="0"/>
                <a:hlinkClick r:id="rId3"/>
              </a:rPr>
              <a:t>www.esfcr.cz</a:t>
            </a:r>
            <a:r>
              <a:rPr lang="cs-CZ" sz="2000" dirty="false">
                <a:effectLst/>
                <a:latin typeface="Arial" panose="020B0604020202020204" pitchFamily="34" charset="0"/>
                <a:ea typeface="Calibri" panose="020F0502020204030204" pitchFamily="34" charset="0"/>
                <a:cs typeface="Arial" panose="020B0604020202020204" pitchFamily="34" charset="0"/>
              </a:rPr>
              <a:t>, doporučujeme stránky sledovat.</a:t>
            </a:r>
            <a:endParaRPr lang="cs-CZ" sz="2000" dirty="false">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1200"/>
              </a:spcAft>
            </a:pPr>
            <a:r>
              <a:rPr lang="cs-CZ" sz="2000" b="true" u="sng" dirty="false">
                <a:highlight>
                  <a:srgbClr val="00FF00"/>
                </a:highlight>
              </a:rPr>
              <a:t>Povinnost příjemce zapisovat průběžně podpořené osoby do systému IS ESF a to bez ohledu na míru podpory (tj. i podpora pod 40 hod.)</a:t>
            </a:r>
            <a:endParaRPr lang="cs-CZ" sz="2000" b="true" u="sng" dirty="false">
              <a:highlight>
                <a:srgbClr val="00FF00"/>
              </a:highlight>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1200"/>
              </a:spcAft>
            </a:pPr>
            <a:endParaRPr lang="cs-CZ" sz="1800" dirty="false">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76301472"/>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xmlns:mc="http://schemas.openxmlformats.org/markup-compatibility/2006" xmlns:c="http://schemas.openxmlformats.org/drawingml/2006/chart" xmlns:cdr="http://schemas.openxmlformats.org/drawingml/2006/chartDrawing" xmlns:dgm="http://schemas.openxmlformats.org/drawingml/2006/diagram" xmlns:pic="http://schemas.openxmlformats.org/drawingml/2006/picture" xmlns:wp="http://schemas.openxmlformats.org/drawingml/2006/wordprocessingDrawing" xmlns:wp14="http://schemas.microsoft.com/office/word/2010/wordprocessingDrawing" xmlns:xdr="http://schemas.openxmlformats.org/drawingml/2006/spreadsheetDrawing" xmlns:comp="http://schemas.openxmlformats.org/drawingml/2006/compatibility" xmlns:lc="http://schemas.openxmlformats.org/drawingml/2006/lockedCanvas">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24514EB-A9FC-E140-9D16-70D5A7465799}"/>
              </a:ext>
            </a:extLst>
          </p:cNvPr>
          <p:cNvSpPr>
            <a:spLocks noGrp="true"/>
          </p:cNvSpPr>
          <p:nvPr>
            <p:ph type="title"/>
          </p:nvPr>
        </p:nvSpPr>
        <p:spPr/>
        <p:txBody>
          <a:bodyPr/>
          <a:lstStyle/>
          <a:p>
            <a:r>
              <a:rPr lang="cs-CZ" dirty="false"/>
              <a:t>Povinná konzultace k přípravě žádosti o podporu (typ B) </a:t>
            </a:r>
            <a:r>
              <a:rPr lang="cs-CZ" sz="1500" dirty="false"/>
              <a:t>(</a:t>
            </a:r>
            <a:r>
              <a:rPr lang="cs-CZ" sz="1500" cap="none" dirty="false"/>
              <a:t>kap</a:t>
            </a:r>
            <a:r>
              <a:rPr lang="cs-CZ" sz="1500" dirty="false"/>
              <a:t> 7.3, </a:t>
            </a:r>
            <a:r>
              <a:rPr lang="cs-CZ" sz="1500" cap="none" dirty="false"/>
              <a:t>str</a:t>
            </a:r>
            <a:r>
              <a:rPr lang="cs-CZ" sz="1500" dirty="false"/>
              <a:t>., 14)</a:t>
            </a:r>
          </a:p>
        </p:txBody>
      </p:sp>
      <p:sp>
        <p:nvSpPr>
          <p:cNvPr id="3" name="Zástupný obsah 2">
            <a:extLst>
              <a:ext uri="{FF2B5EF4-FFF2-40B4-BE49-F238E27FC236}">
                <a16:creationId xmlns:a16="http://schemas.microsoft.com/office/drawing/2014/main" id="{95F8C8D8-BA9A-DB9A-B934-025B142D1C06}"/>
              </a:ext>
            </a:extLst>
          </p:cNvPr>
          <p:cNvSpPr>
            <a:spLocks noGrp="true"/>
          </p:cNvSpPr>
          <p:nvPr>
            <p:ph idx="1"/>
          </p:nvPr>
        </p:nvSpPr>
        <p:spPr>
          <a:xfrm>
            <a:off x="360000" y="1196752"/>
            <a:ext cx="8244000" cy="5499248"/>
          </a:xfrm>
        </p:spPr>
        <p:txBody>
          <a:bodyPr/>
          <a:lstStyle/>
          <a:p>
            <a:pPr marL="0" indent="0" algn="just">
              <a:spcBef>
                <a:spcPts val="0"/>
              </a:spcBef>
              <a:spcAft>
                <a:spcPts val="0"/>
              </a:spcAft>
              <a:buNone/>
            </a:pPr>
            <a:r>
              <a:rPr lang="cs-CZ" sz="2000" b="true" dirty="false"/>
              <a:t>Povinná individuální konzultace před podáním žádosti o podporu:</a:t>
            </a:r>
          </a:p>
          <a:p>
            <a:pPr algn="just">
              <a:lnSpc>
                <a:spcPts val="2000"/>
              </a:lnSpc>
              <a:spcBef>
                <a:spcPts val="0"/>
              </a:spcBef>
              <a:spcAft>
                <a:spcPts val="0"/>
              </a:spcAft>
            </a:pPr>
            <a:r>
              <a:rPr lang="cs-CZ" sz="1500" dirty="false"/>
              <a:t>Podání žádosti o podporu v případě </a:t>
            </a:r>
            <a:r>
              <a:rPr lang="cs-CZ" sz="1500" b="true" dirty="false"/>
              <a:t>žadatelů typu obcí B </a:t>
            </a:r>
            <a:r>
              <a:rPr lang="cs-CZ" sz="1500" dirty="false"/>
              <a:t>předchází </a:t>
            </a:r>
            <a:r>
              <a:rPr lang="cs-CZ" sz="1500" b="true" dirty="false"/>
              <a:t>povinná konzultace</a:t>
            </a:r>
            <a:r>
              <a:rPr lang="cs-CZ" sz="1500" dirty="false"/>
              <a:t>, která </a:t>
            </a:r>
            <a:r>
              <a:rPr lang="cs-CZ" sz="1500" b="true" dirty="false"/>
              <a:t>probíhá mezi žadatelem a OSZ (dříve ASZ) </a:t>
            </a:r>
            <a:r>
              <a:rPr lang="cs-CZ" sz="1500" dirty="false"/>
              <a:t>(tj. bez zapojení MPSV). </a:t>
            </a:r>
          </a:p>
          <a:p>
            <a:pPr algn="just">
              <a:lnSpc>
                <a:spcPts val="2000"/>
              </a:lnSpc>
              <a:spcBef>
                <a:spcPts val="0"/>
              </a:spcBef>
              <a:spcAft>
                <a:spcPts val="0"/>
              </a:spcAft>
            </a:pPr>
            <a:r>
              <a:rPr lang="cs-CZ" sz="1500" dirty="false"/>
              <a:t>Povinná individuální konzultace pro </a:t>
            </a:r>
            <a:r>
              <a:rPr lang="cs-CZ" sz="1500" b="true" dirty="false"/>
              <a:t>žadatele typu obcí A </a:t>
            </a:r>
            <a:r>
              <a:rPr lang="cs-CZ" sz="1500" b="true" dirty="false" err="true"/>
              <a:t>a</a:t>
            </a:r>
            <a:r>
              <a:rPr lang="cs-CZ" sz="1500" b="true" dirty="false"/>
              <a:t> C není relevantní</a:t>
            </a:r>
            <a:r>
              <a:rPr lang="cs-CZ" sz="1500" dirty="false"/>
              <a:t>.</a:t>
            </a:r>
          </a:p>
          <a:p>
            <a:pPr algn="just">
              <a:lnSpc>
                <a:spcPts val="2000"/>
              </a:lnSpc>
              <a:spcBef>
                <a:spcPts val="0"/>
              </a:spcBef>
              <a:spcAft>
                <a:spcPts val="0"/>
              </a:spcAft>
            </a:pPr>
            <a:r>
              <a:rPr lang="cs-CZ" sz="1500" dirty="false">
                <a:effectLst/>
                <a:latin typeface="Arial" panose="020B0604020202020204" pitchFamily="34" charset="0"/>
                <a:ea typeface="Calibri" panose="020F0502020204030204" pitchFamily="34" charset="0"/>
                <a:cs typeface="Arial" panose="020B0604020202020204" pitchFamily="34" charset="0"/>
              </a:rPr>
              <a:t>Konzultace je poskytována pracovníky Regionálního centra </a:t>
            </a:r>
            <a:r>
              <a:rPr lang="cs-CZ" sz="1500" b="true" dirty="false">
                <a:effectLst/>
                <a:latin typeface="Arial" panose="020B0604020202020204" pitchFamily="34" charset="0"/>
                <a:ea typeface="Calibri" panose="020F0502020204030204" pitchFamily="34" charset="0"/>
                <a:cs typeface="Arial" panose="020B0604020202020204" pitchFamily="34" charset="0"/>
              </a:rPr>
              <a:t>OSZ</a:t>
            </a:r>
            <a:r>
              <a:rPr lang="cs-CZ" sz="1500" dirty="false">
                <a:effectLst/>
                <a:latin typeface="Arial" panose="020B0604020202020204" pitchFamily="34" charset="0"/>
                <a:ea typeface="Calibri" panose="020F0502020204030204" pitchFamily="34" charset="0"/>
                <a:cs typeface="Arial" panose="020B0604020202020204" pitchFamily="34" charset="0"/>
              </a:rPr>
              <a:t> (Odboru pro sociální začleňování) MMR. </a:t>
            </a:r>
            <a:r>
              <a:rPr lang="cs-CZ" sz="1500" dirty="false">
                <a:effectLst/>
                <a:latin typeface="Arial" panose="020B0604020202020204" pitchFamily="34" charset="0"/>
                <a:ea typeface="Calibri" panose="020F0502020204030204" pitchFamily="34" charset="0"/>
                <a:cs typeface="Times New Roman" panose="02020603050405020304" pitchFamily="18" charset="0"/>
              </a:rPr>
              <a:t>Pro účely konzultace zpracuje žadatel </a:t>
            </a:r>
            <a:r>
              <a:rPr lang="cs-CZ" sz="1500" b="true" dirty="false">
                <a:effectLst/>
                <a:latin typeface="Arial" panose="020B0604020202020204" pitchFamily="34" charset="0"/>
                <a:ea typeface="Calibri" panose="020F0502020204030204" pitchFamily="34" charset="0"/>
                <a:cs typeface="Times New Roman" panose="02020603050405020304" pitchFamily="18" charset="0"/>
              </a:rPr>
              <a:t>Návrh realizace projektu</a:t>
            </a:r>
            <a:r>
              <a:rPr lang="cs-CZ" sz="1500" dirty="false">
                <a:effectLst/>
                <a:latin typeface="Arial" panose="020B0604020202020204" pitchFamily="34" charset="0"/>
                <a:ea typeface="Calibri" panose="020F0502020204030204" pitchFamily="34" charset="0"/>
                <a:cs typeface="Times New Roman" panose="02020603050405020304" pitchFamily="18" charset="0"/>
              </a:rPr>
              <a:t> ve</a:t>
            </a:r>
            <a:r>
              <a:rPr lang="cs-CZ" sz="1500" dirty="false">
                <a:effectLst/>
                <a:latin typeface="Segoe UI Symbol" panose="020B0502040204020203" pitchFamily="34" charset="0"/>
                <a:ea typeface="Segoe UI Symbol" panose="020B0502040204020203" pitchFamily="34" charset="0"/>
                <a:cs typeface="Times New Roman" panose="02020603050405020304" pitchFamily="18" charset="0"/>
              </a:rPr>
              <a:t> </a:t>
            </a:r>
            <a:r>
              <a:rPr lang="cs-CZ" sz="1500" dirty="false">
                <a:effectLst/>
                <a:latin typeface="Arial" panose="020B0604020202020204" pitchFamily="34" charset="0"/>
                <a:ea typeface="Calibri" panose="020F0502020204030204" pitchFamily="34" charset="0"/>
                <a:cs typeface="Times New Roman" panose="02020603050405020304" pitchFamily="18" charset="0"/>
              </a:rPr>
              <a:t>stanovené struktuře. Vzor návrhu je uveden v příloze č. 8 této výzvy. Žadatel zašle zpracovaný návrh projektu ke konzultaci v elektronické podobě na e-mailovou adresu: </a:t>
            </a:r>
            <a:r>
              <a:rPr lang="cs-CZ" sz="1500" u="sng" dirty="false">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3"/>
              </a:rPr>
              <a:t>konzultace_opzplus@mmr.gov.cz</a:t>
            </a:r>
            <a:r>
              <a:rPr lang="cs-CZ" sz="1500" dirty="false">
                <a:effectLst/>
                <a:latin typeface="Arial" panose="020B0604020202020204" pitchFamily="34" charset="0"/>
                <a:ea typeface="Calibri" panose="020F0502020204030204" pitchFamily="34" charset="0"/>
                <a:cs typeface="Times New Roman" panose="02020603050405020304" pitchFamily="18" charset="0"/>
              </a:rPr>
              <a:t>.</a:t>
            </a:r>
          </a:p>
          <a:p>
            <a:pPr algn="just">
              <a:lnSpc>
                <a:spcPts val="2000"/>
              </a:lnSpc>
              <a:spcBef>
                <a:spcPts val="0"/>
              </a:spcBef>
              <a:spcAft>
                <a:spcPts val="0"/>
              </a:spcAft>
            </a:pPr>
            <a:r>
              <a:rPr lang="cs-CZ" sz="1500" b="true" dirty="false">
                <a:effectLst/>
                <a:latin typeface="Arial" panose="020B0604020202020204" pitchFamily="34" charset="0"/>
                <a:ea typeface="Calibri" panose="020F0502020204030204" pitchFamily="34" charset="0"/>
                <a:cs typeface="Times New Roman" panose="02020603050405020304" pitchFamily="18" charset="0"/>
              </a:rPr>
              <a:t>Žádosti ke konzultaci je možné podávat nejpozději do </a:t>
            </a:r>
            <a:r>
              <a:rPr lang="cs-CZ" sz="1500" b="true" u="sng" dirty="false">
                <a:effectLst/>
                <a:latin typeface="Arial" panose="020B0604020202020204" pitchFamily="34" charset="0"/>
                <a:ea typeface="Calibri" panose="020F0502020204030204" pitchFamily="34" charset="0"/>
                <a:cs typeface="Times New Roman" panose="02020603050405020304" pitchFamily="18" charset="0"/>
              </a:rPr>
              <a:t>13. 8. 2025</a:t>
            </a:r>
            <a:r>
              <a:rPr lang="cs-CZ" sz="1500" b="true" dirty="false">
                <a:effectLst/>
                <a:latin typeface="Arial" panose="020B0604020202020204" pitchFamily="34" charset="0"/>
                <a:ea typeface="Calibri" panose="020F0502020204030204" pitchFamily="34" charset="0"/>
                <a:cs typeface="Times New Roman" panose="02020603050405020304" pitchFamily="18" charset="0"/>
              </a:rPr>
              <a:t>.</a:t>
            </a:r>
          </a:p>
          <a:p>
            <a:pPr algn="just">
              <a:lnSpc>
                <a:spcPts val="2000"/>
              </a:lnSpc>
              <a:spcBef>
                <a:spcPts val="0"/>
              </a:spcBef>
              <a:spcAft>
                <a:spcPts val="0"/>
              </a:spcAft>
            </a:pPr>
            <a:r>
              <a:rPr lang="cs-CZ" sz="1500" dirty="false">
                <a:effectLst/>
                <a:latin typeface="Arial" panose="020B0604020202020204" pitchFamily="34" charset="0"/>
                <a:ea typeface="Calibri" panose="020F0502020204030204" pitchFamily="34" charset="0"/>
                <a:cs typeface="Times New Roman" panose="02020603050405020304" pitchFamily="18" charset="0"/>
              </a:rPr>
              <a:t>Konzultace jsou poskytovány on-line či prezenční formou, a to do 10 pracovních dnů od</a:t>
            </a:r>
            <a:r>
              <a:rPr lang="cs-CZ" sz="1500" dirty="false">
                <a:effectLst/>
                <a:latin typeface="Segoe UI Symbol" panose="020B0502040204020203" pitchFamily="34" charset="0"/>
                <a:ea typeface="Segoe UI Symbol" panose="020B0502040204020203" pitchFamily="34" charset="0"/>
                <a:cs typeface="Times New Roman" panose="02020603050405020304" pitchFamily="18" charset="0"/>
              </a:rPr>
              <a:t> </a:t>
            </a:r>
            <a:r>
              <a:rPr lang="cs-CZ" sz="1500" dirty="false">
                <a:effectLst/>
                <a:latin typeface="Arial" panose="020B0604020202020204" pitchFamily="34" charset="0"/>
                <a:ea typeface="Calibri" panose="020F0502020204030204" pitchFamily="34" charset="0"/>
                <a:cs typeface="Times New Roman" panose="02020603050405020304" pitchFamily="18" charset="0"/>
              </a:rPr>
              <a:t>předložení dokumentů  </a:t>
            </a:r>
          </a:p>
          <a:p>
            <a:pPr algn="just">
              <a:lnSpc>
                <a:spcPts val="2000"/>
              </a:lnSpc>
              <a:spcBef>
                <a:spcPts val="0"/>
              </a:spcBef>
              <a:spcAft>
                <a:spcPts val="0"/>
              </a:spcAft>
            </a:pPr>
            <a:r>
              <a:rPr lang="cs-CZ" sz="1500" dirty="false">
                <a:latin typeface="Arial" panose="020B0604020202020204" pitchFamily="34" charset="0"/>
                <a:ea typeface="Calibri" panose="020F0502020204030204" pitchFamily="34" charset="0"/>
                <a:cs typeface="Times New Roman" panose="02020603050405020304" pitchFamily="18" charset="0"/>
              </a:rPr>
              <a:t>Konzultace s žadatelem nemusí být uskutečněna v případě, že je Návrh realizace projektu předložen bez zásadních nedostatků a je plně v souladu s výzvou a PSZ. Žadatel obdrží pouze zpětnou reakci e-mailem. I v případě, že konzultace nebude provedena z důvodů vysoké kvality a úplnosti předloženého Návrhu realizace projektu, bude rovněž žadateli zaslán Kontrolní list – Záznam o konzultaci podepsaný konzultantem OSZ.</a:t>
            </a:r>
          </a:p>
          <a:p>
            <a:pPr algn="just">
              <a:lnSpc>
                <a:spcPts val="2000"/>
              </a:lnSpc>
              <a:spcBef>
                <a:spcPts val="0"/>
              </a:spcBef>
              <a:spcAft>
                <a:spcPts val="0"/>
              </a:spcAft>
            </a:pPr>
            <a:r>
              <a:rPr lang="cs-CZ" sz="1500" dirty="false">
                <a:effectLst/>
                <a:latin typeface="Arial" panose="020B0604020202020204" pitchFamily="34" charset="0"/>
                <a:ea typeface="Calibri" panose="020F0502020204030204" pitchFamily="34" charset="0"/>
                <a:cs typeface="Times New Roman" panose="02020603050405020304" pitchFamily="18" charset="0"/>
              </a:rPr>
              <a:t>Výstupem konzultace bude zpracovaný tzv. Kontrolní list – Záznam o konzultaci, který je</a:t>
            </a:r>
            <a:r>
              <a:rPr lang="cs-CZ" sz="1500" dirty="false">
                <a:effectLst/>
                <a:latin typeface="Segoe UI Symbol" panose="020B0502040204020203" pitchFamily="34" charset="0"/>
                <a:ea typeface="Segoe UI Symbol" panose="020B0502040204020203" pitchFamily="34" charset="0"/>
                <a:cs typeface="Times New Roman" panose="02020603050405020304" pitchFamily="18" charset="0"/>
              </a:rPr>
              <a:t> </a:t>
            </a:r>
            <a:r>
              <a:rPr lang="cs-CZ" sz="1500" dirty="false">
                <a:effectLst/>
                <a:latin typeface="Arial" panose="020B0604020202020204" pitchFamily="34" charset="0"/>
                <a:ea typeface="Calibri" panose="020F0502020204030204" pitchFamily="34" charset="0"/>
                <a:cs typeface="Times New Roman" panose="02020603050405020304" pitchFamily="18" charset="0"/>
              </a:rPr>
              <a:t>povinnou přílohou žádosti  o podporu (obce B).  Vzor Kontrolního listu – Záznamu o</a:t>
            </a:r>
            <a:r>
              <a:rPr lang="cs-CZ" sz="1500" dirty="false">
                <a:effectLst/>
                <a:latin typeface="Segoe UI Symbol" panose="020B0502040204020203" pitchFamily="34" charset="0"/>
                <a:ea typeface="Segoe UI Symbol" panose="020B0502040204020203" pitchFamily="34" charset="0"/>
                <a:cs typeface="Times New Roman" panose="02020603050405020304" pitchFamily="18" charset="0"/>
              </a:rPr>
              <a:t> </a:t>
            </a:r>
            <a:r>
              <a:rPr lang="cs-CZ" sz="1500" dirty="false">
                <a:effectLst/>
                <a:latin typeface="Arial" panose="020B0604020202020204" pitchFamily="34" charset="0"/>
                <a:ea typeface="Calibri" panose="020F0502020204030204" pitchFamily="34" charset="0"/>
                <a:cs typeface="Times New Roman" panose="02020603050405020304" pitchFamily="18" charset="0"/>
              </a:rPr>
              <a:t>konzultaci je uveden v příloze č. 7 této výzvy.</a:t>
            </a:r>
          </a:p>
          <a:p>
            <a:pPr>
              <a:spcBef>
                <a:spcPts val="0"/>
              </a:spcBef>
              <a:spcAft>
                <a:spcPts val="0"/>
              </a:spcAft>
            </a:pPr>
            <a:endParaRPr lang="cs-CZ" sz="1800" dirty="false">
              <a:effectLst/>
              <a:latin typeface="Arial" panose="020B0604020202020204" pitchFamily="34" charset="0"/>
              <a:ea typeface="Calibri" panose="020F0502020204030204" pitchFamily="34" charset="0"/>
              <a:cs typeface="Times New Roman" panose="02020603050405020304" pitchFamily="18" charset="0"/>
            </a:endParaRPr>
          </a:p>
          <a:p>
            <a:endParaRPr lang="cs-CZ" sz="1800" dirty="false">
              <a:effectLst/>
              <a:latin typeface="Arial" panose="020B0604020202020204" pitchFamily="34" charset="0"/>
              <a:ea typeface="Calibri" panose="020F0502020204030204" pitchFamily="34" charset="0"/>
              <a:cs typeface="Times New Roman" panose="02020603050405020304" pitchFamily="18" charset="0"/>
            </a:endParaRPr>
          </a:p>
          <a:p>
            <a:endParaRPr lang="cs-CZ" dirty="false"/>
          </a:p>
        </p:txBody>
      </p:sp>
      <p:sp>
        <p:nvSpPr>
          <p:cNvPr id="4" name="Zástupný symbol pro číslo snímku 3">
            <a:extLst>
              <a:ext uri="{FF2B5EF4-FFF2-40B4-BE49-F238E27FC236}">
                <a16:creationId xmlns:a16="http://schemas.microsoft.com/office/drawing/2014/main" id="{37D359A0-ED86-1411-5E27-8E2D5F836AFE}"/>
              </a:ext>
            </a:extLst>
          </p:cNvPr>
          <p:cNvSpPr>
            <a:spLocks noGrp="true"/>
          </p:cNvSpPr>
          <p:nvPr>
            <p:ph type="sldNum" sz="quarter" idx="12"/>
          </p:nvPr>
        </p:nvSpPr>
        <p:spPr/>
        <p:txBody>
          <a:bodyPr/>
          <a:lstStyle/>
          <a:p>
            <a:fld id="{479BF083-4774-43B1-9AB0-5CC1AC5DD8EE}" type="slidenum">
              <a:rPr lang="cs-CZ" smtClean="false"/>
              <a:pPr/>
              <a:t>21</a:t>
            </a:fld>
            <a:endParaRPr lang="cs-CZ" dirty="false"/>
          </a:p>
        </p:txBody>
      </p:sp>
    </p:spTree>
    <p:extLst>
      <p:ext uri="{BB962C8B-B14F-4D97-AF65-F5344CB8AC3E}">
        <p14:creationId xmlns:p14="http://schemas.microsoft.com/office/powerpoint/2010/main" val="161171048"/>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xmlns:mc="http://schemas.openxmlformats.org/markup-compatibility/2006" xmlns:c="http://schemas.openxmlformats.org/drawingml/2006/chart" xmlns:cdr="http://schemas.openxmlformats.org/drawingml/2006/chartDrawing" xmlns:dgm="http://schemas.openxmlformats.org/drawingml/2006/diagram" xmlns:pic="http://schemas.openxmlformats.org/drawingml/2006/picture" xmlns:wp="http://schemas.openxmlformats.org/drawingml/2006/wordprocessingDrawing" xmlns:wp14="http://schemas.microsoft.com/office/word/2010/wordprocessingDrawing" xmlns:xdr="http://schemas.openxmlformats.org/drawingml/2006/spreadsheetDrawing" xmlns:comp="http://schemas.openxmlformats.org/drawingml/2006/compatibility" xmlns:lc="http://schemas.openxmlformats.org/drawingml/2006/lockedCanvas">
  <p:cSld>
    <p:spTree>
      <p:nvGrpSpPr>
        <p:cNvPr id="1" name=""/>
        <p:cNvGrpSpPr/>
        <p:nvPr/>
      </p:nvGrpSpPr>
      <p:grpSpPr>
        <a:xfrm>
          <a:off x="0" y="0"/>
          <a:ext cx="0" cy="0"/>
          <a:chOff x="0" y="0"/>
          <a:chExt cx="0" cy="0"/>
        </a:xfrm>
      </p:grpSpPr>
      <p:sp>
        <p:nvSpPr>
          <p:cNvPr id="2" name="Nadpis 1"/>
          <p:cNvSpPr>
            <a:spLocks noGrp="true"/>
          </p:cNvSpPr>
          <p:nvPr>
            <p:ph type="title"/>
          </p:nvPr>
        </p:nvSpPr>
        <p:spPr>
          <a:xfrm>
            <a:off x="395536" y="0"/>
            <a:ext cx="8712968" cy="1080000"/>
          </a:xfrm>
        </p:spPr>
        <p:txBody>
          <a:bodyPr/>
          <a:lstStyle/>
          <a:p>
            <a:r>
              <a:rPr lang="cs-CZ" sz="3000" dirty="false"/>
              <a:t>Klíčové aktivity </a:t>
            </a:r>
            <a:r>
              <a:rPr lang="cs-CZ" sz="1500" dirty="false"/>
              <a:t>(</a:t>
            </a:r>
            <a:r>
              <a:rPr lang="cs-CZ" sz="1500" cap="none" dirty="false"/>
              <a:t>příloha č. 1 výzvy</a:t>
            </a:r>
            <a:r>
              <a:rPr lang="cs-CZ" sz="1500" dirty="false"/>
              <a:t>)</a:t>
            </a:r>
            <a:br>
              <a:rPr lang="cs-CZ" sz="3000" dirty="false"/>
            </a:br>
            <a:r>
              <a:rPr lang="cs-CZ" sz="1600" dirty="false"/>
              <a:t>Aktivita č. 1) Podpora komunitní práce včetně vzniku, fungování a rozvoje komunitních center</a:t>
            </a:r>
            <a:endParaRPr lang="cs-CZ" sz="3000" dirty="false"/>
          </a:p>
        </p:txBody>
      </p:sp>
      <p:sp>
        <p:nvSpPr>
          <p:cNvPr id="4" name="Zástupný symbol pro číslo snímku 3"/>
          <p:cNvSpPr>
            <a:spLocks noGrp="true"/>
          </p:cNvSpPr>
          <p:nvPr>
            <p:ph type="sldNum" sz="quarter" idx="12"/>
          </p:nvPr>
        </p:nvSpPr>
        <p:spPr/>
        <p:txBody>
          <a:bodyPr/>
          <a:lstStyle/>
          <a:p>
            <a:pPr marL="0" marR="0" lvl="0" indent="0" algn="ctr" defTabSz="914400" rtl="false" eaLnBrk="true" fontAlgn="auto" latinLnBrk="false" hangingPunct="true">
              <a:lnSpc>
                <a:spcPct val="100000"/>
              </a:lnSpc>
              <a:spcBef>
                <a:spcPts val="0"/>
              </a:spcBef>
              <a:spcAft>
                <a:spcPts val="0"/>
              </a:spcAft>
              <a:buClrTx/>
              <a:buSzTx/>
              <a:buFontTx/>
              <a:buNone/>
              <a:tabLst/>
              <a:defRPr/>
            </a:pPr>
            <a:fld id="{479BF083-4774-43B1-9AB0-5CC1AC5DD8EE}" type="slidenum">
              <a:rPr kumimoji="false" lang="cs-CZ" sz="1050" b="true" i="false" u="none" strike="noStrike" kern="1200" cap="none" spc="0" normalizeH="false" baseline="0" noProof="false" smtClean="false">
                <a:ln>
                  <a:noFill/>
                </a:ln>
                <a:solidFill>
                  <a:srgbClr val="084A8B"/>
                </a:solidFill>
                <a:effectLst/>
                <a:uLnTx/>
                <a:uFillTx/>
                <a:latin typeface="Arial"/>
                <a:ea typeface="+mn-ea"/>
                <a:cs typeface="+mn-cs"/>
              </a:rPr>
              <a:pPr marL="0" marR="0" lvl="0" indent="0" algn="ctr" defTabSz="914400" rtl="false" eaLnBrk="true" fontAlgn="auto" latinLnBrk="false" hangingPunct="true">
                <a:lnSpc>
                  <a:spcPct val="100000"/>
                </a:lnSpc>
                <a:spcBef>
                  <a:spcPts val="0"/>
                </a:spcBef>
                <a:spcAft>
                  <a:spcPts val="0"/>
                </a:spcAft>
                <a:buClrTx/>
                <a:buSzTx/>
                <a:buFontTx/>
                <a:buNone/>
                <a:tabLst/>
                <a:defRPr/>
              </a:pPr>
              <a:t>22</a:t>
            </a:fld>
            <a:endParaRPr kumimoji="false" lang="cs-CZ" sz="1050" b="true" i="false" u="none" strike="noStrike" kern="1200" cap="none" spc="0" normalizeH="false" baseline="0" noProof="false" dirty="false">
              <a:ln>
                <a:noFill/>
              </a:ln>
              <a:solidFill>
                <a:srgbClr val="084A8B"/>
              </a:solidFill>
              <a:effectLst/>
              <a:uLnTx/>
              <a:uFillTx/>
              <a:latin typeface="Arial"/>
              <a:ea typeface="+mn-ea"/>
              <a:cs typeface="+mn-cs"/>
            </a:endParaRPr>
          </a:p>
        </p:txBody>
      </p:sp>
      <p:sp>
        <p:nvSpPr>
          <p:cNvPr id="10" name="TextovéPole 9">
            <a:extLst>
              <a:ext uri="{FF2B5EF4-FFF2-40B4-BE49-F238E27FC236}">
                <a16:creationId xmlns:a16="http://schemas.microsoft.com/office/drawing/2014/main" id="{0C2D0B68-B845-4812-B86A-79A52DE4B598}"/>
              </a:ext>
            </a:extLst>
          </p:cNvPr>
          <p:cNvSpPr txBox="true"/>
          <p:nvPr/>
        </p:nvSpPr>
        <p:spPr>
          <a:xfrm>
            <a:off x="125506" y="1235760"/>
            <a:ext cx="8892988" cy="5124480"/>
          </a:xfrm>
          <a:prstGeom prst="rect">
            <a:avLst/>
          </a:prstGeom>
          <a:noFill/>
        </p:spPr>
        <p:txBody>
          <a:bodyPr wrap="square">
            <a:spAutoFit/>
          </a:bodyPr>
          <a:lstStyle/>
          <a:p>
            <a:pPr marR="0" lvl="0" algn="just" defTabSz="914400" rtl="false" eaLnBrk="true" fontAlgn="auto" latinLnBrk="false" hangingPunct="true">
              <a:lnSpc>
                <a:spcPct val="100000"/>
              </a:lnSpc>
              <a:spcBef>
                <a:spcPts val="0"/>
              </a:spcBef>
              <a:spcAft>
                <a:spcPts val="600"/>
              </a:spcAft>
              <a:buClrTx/>
              <a:buSzTx/>
              <a:tabLst/>
              <a:defRPr/>
            </a:pPr>
            <a:r>
              <a:rPr lang="cs-CZ" dirty="false"/>
              <a:t>V žádosti o podporu musí být popsán proces, jakým bude žadatel s komunitou pracovat, jaké participativní techniky/metody bude využívat ve všech fázích realizace aktivity (míra zapojení členů komunity při mapování, plánování a realizaci témat, vč. evaluace), dále musí být uveden odhad, kolik obyvatel komunity plánuje aktivizovat a musí být popsán způsob evidence aktivit – jak bude evidovat realizovaná témata a zapojené obyvatele a vyhodnocovat míru participace v jednotlivých fázích. Aktivity by měly být popsány procesně (s důrazem na to, jaké procesy bude komunitní pracovník podněcovat a s ohledem na dokládání výstupů), nejedná se tedy o statické aktivity obsahově předem vytvořené.</a:t>
            </a:r>
            <a:endParaRPr lang="cs-CZ" sz="1450" dirty="false">
              <a:solidFill>
                <a:srgbClr val="084A8B"/>
              </a:solidFill>
              <a:effectLst/>
              <a:latin typeface="Arial"/>
              <a:ea typeface="Calibri" panose="020F0502020204030204" pitchFamily="34" charset="0"/>
              <a:cs typeface="Times New Roman" panose="02020603050405020304" pitchFamily="18" charset="0"/>
            </a:endParaRPr>
          </a:p>
          <a:p>
            <a:pPr marL="285750" marR="0" lvl="0" indent="-285750" algn="just" defTabSz="914400" rtl="false" eaLnBrk="true" fontAlgn="auto" latinLnBrk="false" hangingPunct="true">
              <a:lnSpc>
                <a:spcPct val="100000"/>
              </a:lnSpc>
              <a:spcBef>
                <a:spcPts val="0"/>
              </a:spcBef>
              <a:spcAft>
                <a:spcPts val="0"/>
              </a:spcAft>
              <a:buClrTx/>
              <a:buSzTx/>
              <a:buFont typeface="Arial" panose="020B0604020202020204" pitchFamily="34" charset="0"/>
              <a:buChar char="•"/>
              <a:tabLst/>
              <a:defRPr/>
            </a:pPr>
            <a:r>
              <a:rPr lang="cs-CZ" b="true" dirty="false">
                <a:solidFill>
                  <a:srgbClr val="084A8B"/>
                </a:solidFill>
                <a:latin typeface="Arial"/>
                <a:ea typeface="Calibri" panose="020F0502020204030204" pitchFamily="34" charset="0"/>
                <a:cs typeface="Times New Roman" panose="02020603050405020304" pitchFamily="18" charset="0"/>
              </a:rPr>
              <a:t>blíže viz příloha č. 1 Popis aktivit, bod 1) včetně příkladů aktivit</a:t>
            </a:r>
          </a:p>
          <a:p>
            <a:pPr marL="285750" marR="0" lvl="0" indent="-285750" algn="just" defTabSz="914400" rtl="false" eaLnBrk="true" fontAlgn="auto" latinLnBrk="false" hangingPunct="true">
              <a:lnSpc>
                <a:spcPct val="100000"/>
              </a:lnSpc>
              <a:spcBef>
                <a:spcPts val="0"/>
              </a:spcBef>
              <a:spcAft>
                <a:spcPts val="0"/>
              </a:spcAft>
              <a:buClrTx/>
              <a:buSzTx/>
              <a:buFont typeface="Arial" panose="020B0604020202020204" pitchFamily="34" charset="0"/>
              <a:buChar char="•"/>
              <a:tabLst/>
              <a:defRPr/>
            </a:pPr>
            <a:endParaRPr lang="cs-CZ" sz="1450" b="true" dirty="false">
              <a:solidFill>
                <a:srgbClr val="084A8B"/>
              </a:solidFill>
              <a:effectLst/>
              <a:latin typeface="Arial"/>
              <a:ea typeface="Calibri" panose="020F0502020204030204" pitchFamily="34" charset="0"/>
              <a:cs typeface="Times New Roman" panose="02020603050405020304" pitchFamily="18" charset="0"/>
            </a:endParaRPr>
          </a:p>
          <a:p>
            <a:pPr marL="285750" marR="0" lvl="0" indent="-285750" algn="just" defTabSz="914400" rtl="false" eaLnBrk="true" fontAlgn="auto" latinLnBrk="false" hangingPunct="true">
              <a:lnSpc>
                <a:spcPct val="100000"/>
              </a:lnSpc>
              <a:spcBef>
                <a:spcPts val="0"/>
              </a:spcBef>
              <a:spcAft>
                <a:spcPts val="600"/>
              </a:spcAft>
              <a:buClrTx/>
              <a:buSzTx/>
              <a:buFont typeface="Arial" panose="020B0604020202020204" pitchFamily="34" charset="0"/>
              <a:buChar char="•"/>
              <a:tabLst/>
              <a:defRPr/>
            </a:pPr>
            <a:r>
              <a:rPr lang="cs-CZ" dirty="false"/>
              <a:t>Podpora pouze v souladu s principy komunitní práce</a:t>
            </a:r>
          </a:p>
          <a:p>
            <a:pPr marL="285750" marR="0" lvl="0" indent="-285750" algn="just" defTabSz="914400" rtl="false" eaLnBrk="true" fontAlgn="auto" latinLnBrk="false" hangingPunct="true">
              <a:lnSpc>
                <a:spcPct val="100000"/>
              </a:lnSpc>
              <a:spcBef>
                <a:spcPts val="0"/>
              </a:spcBef>
              <a:spcAft>
                <a:spcPts val="0"/>
              </a:spcAft>
              <a:buClrTx/>
              <a:buSzTx/>
              <a:buFont typeface="Arial" panose="020B0604020202020204" pitchFamily="34" charset="0"/>
              <a:buChar char="•"/>
              <a:tabLst/>
              <a:defRPr/>
            </a:pPr>
            <a:r>
              <a:rPr lang="cs-CZ" u="sng" dirty="false">
                <a:solidFill>
                  <a:srgbClr val="084A8B"/>
                </a:solidFill>
                <a:effectLst/>
                <a:latin typeface="Arial"/>
                <a:ea typeface="Calibri" panose="020F0502020204030204" pitchFamily="34" charset="0"/>
                <a:cs typeface="Times New Roman" panose="02020603050405020304" pitchFamily="18" charset="0"/>
              </a:rPr>
              <a:t>Nebudou podporov</a:t>
            </a:r>
            <a:r>
              <a:rPr lang="cs-CZ" u="sng" dirty="false">
                <a:solidFill>
                  <a:srgbClr val="084A8B"/>
                </a:solidFill>
                <a:latin typeface="Arial"/>
                <a:ea typeface="Calibri" panose="020F0502020204030204" pitchFamily="34" charset="0"/>
                <a:cs typeface="Times New Roman" panose="02020603050405020304" pitchFamily="18" charset="0"/>
              </a:rPr>
              <a:t>ány</a:t>
            </a:r>
            <a:r>
              <a:rPr lang="cs-CZ" dirty="false">
                <a:solidFill>
                  <a:srgbClr val="084A8B"/>
                </a:solidFill>
                <a:latin typeface="Arial"/>
                <a:ea typeface="Calibri" panose="020F0502020204030204" pitchFamily="34" charset="0"/>
                <a:cs typeface="Times New Roman" panose="02020603050405020304" pitchFamily="18" charset="0"/>
              </a:rPr>
              <a:t>: </a:t>
            </a:r>
            <a:r>
              <a:rPr lang="cs-CZ" dirty="false"/>
              <a:t>volnočasové aktivity, zájmové kroužky a činnosti, kulturní a vzdělávací/osvětové aktivity komerčního charakteru</a:t>
            </a:r>
            <a:endParaRPr lang="cs-CZ" b="true" dirty="false">
              <a:solidFill>
                <a:srgbClr val="084A8B"/>
              </a:solidFill>
              <a:effectLst/>
              <a:latin typeface="Arial"/>
              <a:ea typeface="Calibri" panose="020F0502020204030204" pitchFamily="34" charset="0"/>
              <a:cs typeface="Times New Roman" panose="02020603050405020304" pitchFamily="18" charset="0"/>
            </a:endParaRPr>
          </a:p>
          <a:p>
            <a:pPr marL="285750" marR="0" lvl="0" indent="-285750" algn="just" defTabSz="914400" rtl="false" eaLnBrk="true" fontAlgn="auto" latinLnBrk="false" hangingPunct="true">
              <a:lnSpc>
                <a:spcPct val="100000"/>
              </a:lnSpc>
              <a:spcBef>
                <a:spcPts val="0"/>
              </a:spcBef>
              <a:spcAft>
                <a:spcPts val="0"/>
              </a:spcAft>
              <a:buClrTx/>
              <a:buSzTx/>
              <a:buFont typeface="Arial" panose="020B0604020202020204" pitchFamily="34" charset="0"/>
              <a:buChar char="•"/>
              <a:tabLst/>
              <a:defRPr/>
            </a:pPr>
            <a:endParaRPr lang="cs-CZ" sz="1450" b="true" dirty="false">
              <a:solidFill>
                <a:srgbClr val="084A8B"/>
              </a:solidFill>
              <a:effectLst/>
              <a:latin typeface="Arial"/>
              <a:ea typeface="Calibri" panose="020F0502020204030204" pitchFamily="34" charset="0"/>
              <a:cs typeface="Times New Roman" panose="02020603050405020304" pitchFamily="18" charset="0"/>
            </a:endParaRPr>
          </a:p>
          <a:p>
            <a:pPr marL="342900" indent="-342900" algn="just">
              <a:buFont typeface="Arial" panose="020B0604020202020204" pitchFamily="34" charset="0"/>
              <a:buChar char="•"/>
            </a:pPr>
            <a:r>
              <a:rPr lang="cs-CZ" dirty="false"/>
              <a:t>Přehled doporučených klíčových pozic pro tuto aktivitu výzvy je uveden v příloze č. 1 Popis aktivit. Podrobný popis těchto pozic a stanovení osobních nákladů je uveden v příloze č. 2 Pomůcka pro stanovení osobních nákladů.</a:t>
            </a:r>
          </a:p>
        </p:txBody>
      </p:sp>
    </p:spTree>
    <p:extLst>
      <p:ext uri="{BB962C8B-B14F-4D97-AF65-F5344CB8AC3E}">
        <p14:creationId xmlns:p14="http://schemas.microsoft.com/office/powerpoint/2010/main" val="1357494678"/>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xmlns:mc="http://schemas.openxmlformats.org/markup-compatibility/2006" xmlns:c="http://schemas.openxmlformats.org/drawingml/2006/chart" xmlns:cdr="http://schemas.openxmlformats.org/drawingml/2006/chartDrawing" xmlns:dgm="http://schemas.openxmlformats.org/drawingml/2006/diagram" xmlns:pic="http://schemas.openxmlformats.org/drawingml/2006/picture" xmlns:wp="http://schemas.openxmlformats.org/drawingml/2006/wordprocessingDrawing" xmlns:wp14="http://schemas.microsoft.com/office/word/2010/wordprocessingDrawing" xmlns:xdr="http://schemas.openxmlformats.org/drawingml/2006/spreadsheetDrawing" xmlns:comp="http://schemas.openxmlformats.org/drawingml/2006/compatibility" xmlns:lc="http://schemas.openxmlformats.org/drawingml/2006/lockedCanvas">
  <p:cSld>
    <p:spTree>
      <p:nvGrpSpPr>
        <p:cNvPr id="1" name=""/>
        <p:cNvGrpSpPr/>
        <p:nvPr/>
      </p:nvGrpSpPr>
      <p:grpSpPr>
        <a:xfrm>
          <a:off x="0" y="0"/>
          <a:ext cx="0" cy="0"/>
          <a:chOff x="0" y="0"/>
          <a:chExt cx="0" cy="0"/>
        </a:xfrm>
      </p:grpSpPr>
      <p:sp>
        <p:nvSpPr>
          <p:cNvPr id="2" name="Nadpis 1"/>
          <p:cNvSpPr>
            <a:spLocks noGrp="true"/>
          </p:cNvSpPr>
          <p:nvPr>
            <p:ph type="title"/>
          </p:nvPr>
        </p:nvSpPr>
        <p:spPr>
          <a:xfrm>
            <a:off x="395536" y="0"/>
            <a:ext cx="8712968" cy="1080000"/>
          </a:xfrm>
        </p:spPr>
        <p:txBody>
          <a:bodyPr/>
          <a:lstStyle/>
          <a:p>
            <a:r>
              <a:rPr lang="cs-CZ" dirty="false"/>
              <a:t>Aktivita č. 2) Podpora sociálních služeb</a:t>
            </a:r>
          </a:p>
        </p:txBody>
      </p:sp>
      <p:sp>
        <p:nvSpPr>
          <p:cNvPr id="4" name="Zástupný symbol pro číslo snímku 3"/>
          <p:cNvSpPr>
            <a:spLocks noGrp="true"/>
          </p:cNvSpPr>
          <p:nvPr>
            <p:ph type="sldNum" sz="quarter" idx="12"/>
          </p:nvPr>
        </p:nvSpPr>
        <p:spPr/>
        <p:txBody>
          <a:bodyPr/>
          <a:lstStyle/>
          <a:p>
            <a:pPr marL="0" marR="0" lvl="0" indent="0" algn="ctr" defTabSz="914400" rtl="false" eaLnBrk="true" fontAlgn="auto" latinLnBrk="false" hangingPunct="true">
              <a:lnSpc>
                <a:spcPct val="100000"/>
              </a:lnSpc>
              <a:spcBef>
                <a:spcPts val="0"/>
              </a:spcBef>
              <a:spcAft>
                <a:spcPts val="0"/>
              </a:spcAft>
              <a:buClrTx/>
              <a:buSzTx/>
              <a:buFontTx/>
              <a:buNone/>
              <a:tabLst/>
              <a:defRPr/>
            </a:pPr>
            <a:fld id="{479BF083-4774-43B1-9AB0-5CC1AC5DD8EE}" type="slidenum">
              <a:rPr kumimoji="false" lang="cs-CZ" sz="1050" b="true" i="false" u="none" strike="noStrike" kern="1200" cap="none" spc="0" normalizeH="false" baseline="0" noProof="false" smtClean="false">
                <a:ln>
                  <a:noFill/>
                </a:ln>
                <a:solidFill>
                  <a:srgbClr val="084A8B"/>
                </a:solidFill>
                <a:effectLst/>
                <a:uLnTx/>
                <a:uFillTx/>
                <a:latin typeface="Arial"/>
                <a:ea typeface="+mn-ea"/>
                <a:cs typeface="+mn-cs"/>
              </a:rPr>
              <a:pPr marL="0" marR="0" lvl="0" indent="0" algn="ctr" defTabSz="914400" rtl="false" eaLnBrk="true" fontAlgn="auto" latinLnBrk="false" hangingPunct="true">
                <a:lnSpc>
                  <a:spcPct val="100000"/>
                </a:lnSpc>
                <a:spcBef>
                  <a:spcPts val="0"/>
                </a:spcBef>
                <a:spcAft>
                  <a:spcPts val="0"/>
                </a:spcAft>
                <a:buClrTx/>
                <a:buSzTx/>
                <a:buFontTx/>
                <a:buNone/>
                <a:tabLst/>
                <a:defRPr/>
              </a:pPr>
              <a:t>23</a:t>
            </a:fld>
            <a:endParaRPr kumimoji="false" lang="cs-CZ" sz="1050" b="true" i="false" u="none" strike="noStrike" kern="1200" cap="none" spc="0" normalizeH="false" baseline="0" noProof="false" dirty="false">
              <a:ln>
                <a:noFill/>
              </a:ln>
              <a:solidFill>
                <a:srgbClr val="084A8B"/>
              </a:solidFill>
              <a:effectLst/>
              <a:uLnTx/>
              <a:uFillTx/>
              <a:latin typeface="Arial"/>
              <a:ea typeface="+mn-ea"/>
              <a:cs typeface="+mn-cs"/>
            </a:endParaRPr>
          </a:p>
        </p:txBody>
      </p:sp>
      <p:sp>
        <p:nvSpPr>
          <p:cNvPr id="10" name="TextovéPole 9">
            <a:extLst>
              <a:ext uri="{FF2B5EF4-FFF2-40B4-BE49-F238E27FC236}">
                <a16:creationId xmlns:a16="http://schemas.microsoft.com/office/drawing/2014/main" id="{0C2D0B68-B845-4812-B86A-79A52DE4B598}"/>
              </a:ext>
            </a:extLst>
          </p:cNvPr>
          <p:cNvSpPr txBox="true"/>
          <p:nvPr/>
        </p:nvSpPr>
        <p:spPr>
          <a:xfrm>
            <a:off x="143508" y="1318022"/>
            <a:ext cx="8856984" cy="4878259"/>
          </a:xfrm>
          <a:prstGeom prst="rect">
            <a:avLst/>
          </a:prstGeom>
          <a:noFill/>
        </p:spPr>
        <p:txBody>
          <a:bodyPr wrap="square">
            <a:spAutoFit/>
          </a:bodyPr>
          <a:lstStyle/>
          <a:p>
            <a:pPr marR="0" lvl="0" algn="just" defTabSz="914400" rtl="false" eaLnBrk="true" fontAlgn="auto" latinLnBrk="false" hangingPunct="true">
              <a:lnSpc>
                <a:spcPct val="100000"/>
              </a:lnSpc>
              <a:spcBef>
                <a:spcPts val="0"/>
              </a:spcBef>
              <a:spcAft>
                <a:spcPts val="0"/>
              </a:spcAft>
              <a:buClrTx/>
              <a:buSzTx/>
              <a:tabLst/>
              <a:defRPr/>
            </a:pPr>
            <a:r>
              <a:rPr lang="cs-CZ" dirty="false">
                <a:solidFill>
                  <a:srgbClr val="084A8B"/>
                </a:solidFill>
                <a:latin typeface="Arial"/>
              </a:rPr>
              <a:t>Podporovány budou takové druhy sociálních služeb, zejména služby sociální prevence a odborné sociální poradenství, které mají dopad na vymezené cílové skupiny a zaměřují se na zapojení osob do ekonomického, sociálního, pracovního života společnosti (na zprostředkování přístupu ke službám podporujícím návrat na</a:t>
            </a:r>
            <a:r>
              <a:rPr lang="cs-CZ" dirty="false">
                <a:solidFill>
                  <a:srgbClr val="084A8B"/>
                </a:solidFill>
                <a:latin typeface="Segoe UI Symbol" panose="020B0502040204020203" pitchFamily="34" charset="0"/>
                <a:ea typeface="Segoe UI Symbol" panose="020B0502040204020203" pitchFamily="34" charset="0"/>
              </a:rPr>
              <a:t> </a:t>
            </a:r>
            <a:r>
              <a:rPr lang="cs-CZ" dirty="false">
                <a:solidFill>
                  <a:srgbClr val="084A8B"/>
                </a:solidFill>
                <a:latin typeface="Arial"/>
              </a:rPr>
              <a:t>trh práce, integraci těchto osob zpět do společnosti doprovázenou návratem na trh práce a na udržení se na trhu práce).</a:t>
            </a:r>
          </a:p>
          <a:p>
            <a:pPr marR="0" lvl="0" algn="just" defTabSz="914400" rtl="false" eaLnBrk="true" fontAlgn="auto" latinLnBrk="false" hangingPunct="true">
              <a:lnSpc>
                <a:spcPct val="100000"/>
              </a:lnSpc>
              <a:spcBef>
                <a:spcPts val="0"/>
              </a:spcBef>
              <a:spcAft>
                <a:spcPts val="0"/>
              </a:spcAft>
              <a:buClrTx/>
              <a:buSzTx/>
              <a:tabLst/>
              <a:defRPr/>
            </a:pPr>
            <a:endParaRPr lang="cs-CZ" dirty="false">
              <a:solidFill>
                <a:srgbClr val="084A8B"/>
              </a:solidFill>
              <a:latin typeface="Arial"/>
            </a:endParaRPr>
          </a:p>
          <a:p>
            <a:pPr marR="0" lvl="0" algn="just" defTabSz="914400" rtl="false" eaLnBrk="true" fontAlgn="auto" latinLnBrk="false" hangingPunct="true">
              <a:lnSpc>
                <a:spcPct val="100000"/>
              </a:lnSpc>
              <a:spcBef>
                <a:spcPts val="0"/>
              </a:spcBef>
              <a:spcAft>
                <a:spcPts val="600"/>
              </a:spcAft>
              <a:buClrTx/>
              <a:buSzTx/>
              <a:tabLst/>
              <a:defRPr/>
            </a:pPr>
            <a:r>
              <a:rPr lang="cs-CZ" dirty="false">
                <a:solidFill>
                  <a:srgbClr val="084A8B"/>
                </a:solidFill>
                <a:latin typeface="Arial"/>
              </a:rPr>
              <a:t>Konkrétně budou v rámci aktivity č. 2 podporovány pouze následující druhy sociálních služeb (taxativní vymezení viz příloha č. 1 Popis aktivit, bod 2):</a:t>
            </a:r>
          </a:p>
          <a:p>
            <a:pPr marL="285750" marR="0" lvl="0" indent="-285750" algn="just" defTabSz="914400" rtl="false" eaLnBrk="true" fontAlgn="auto" latinLnBrk="false" hangingPunct="true">
              <a:lnSpc>
                <a:spcPct val="100000"/>
              </a:lnSpc>
              <a:spcBef>
                <a:spcPts val="0"/>
              </a:spcBef>
              <a:spcAft>
                <a:spcPts val="0"/>
              </a:spcAft>
              <a:buClrTx/>
              <a:buSzTx/>
              <a:buFont typeface="Arial" panose="020B0604020202020204" pitchFamily="34" charset="0"/>
              <a:buChar char="•"/>
              <a:tabLst/>
              <a:defRPr/>
            </a:pPr>
            <a:r>
              <a:rPr lang="cs-CZ" dirty="false">
                <a:solidFill>
                  <a:srgbClr val="084A8B"/>
                </a:solidFill>
                <a:latin typeface="Arial"/>
              </a:rPr>
              <a:t>Kontaktní centra</a:t>
            </a:r>
          </a:p>
          <a:p>
            <a:pPr marL="285750" marR="0" lvl="0" indent="-285750" algn="just" defTabSz="914400" rtl="false" eaLnBrk="true" fontAlgn="auto" latinLnBrk="false" hangingPunct="true">
              <a:lnSpc>
                <a:spcPct val="100000"/>
              </a:lnSpc>
              <a:spcBef>
                <a:spcPts val="0"/>
              </a:spcBef>
              <a:spcAft>
                <a:spcPts val="0"/>
              </a:spcAft>
              <a:buClrTx/>
              <a:buSzTx/>
              <a:buFont typeface="Arial" panose="020B0604020202020204" pitchFamily="34" charset="0"/>
              <a:buChar char="•"/>
              <a:tabLst/>
              <a:defRPr/>
            </a:pPr>
            <a:r>
              <a:rPr lang="cs-CZ" dirty="false">
                <a:solidFill>
                  <a:srgbClr val="084A8B"/>
                </a:solidFill>
                <a:latin typeface="Arial"/>
              </a:rPr>
              <a:t>Krizová pomoc</a:t>
            </a:r>
          </a:p>
          <a:p>
            <a:pPr marL="285750" marR="0" lvl="0" indent="-285750" algn="just" defTabSz="914400" rtl="false" eaLnBrk="true" fontAlgn="auto" latinLnBrk="false" hangingPunct="true">
              <a:lnSpc>
                <a:spcPct val="100000"/>
              </a:lnSpc>
              <a:spcBef>
                <a:spcPts val="0"/>
              </a:spcBef>
              <a:spcAft>
                <a:spcPts val="0"/>
              </a:spcAft>
              <a:buClrTx/>
              <a:buSzTx/>
              <a:buFont typeface="Arial" panose="020B0604020202020204" pitchFamily="34" charset="0"/>
              <a:buChar char="•"/>
              <a:tabLst/>
              <a:defRPr/>
            </a:pPr>
            <a:r>
              <a:rPr lang="cs-CZ" dirty="false">
                <a:solidFill>
                  <a:srgbClr val="084A8B"/>
                </a:solidFill>
                <a:latin typeface="Arial"/>
              </a:rPr>
              <a:t>Nízkoprahová zařízení pro děti a mládež</a:t>
            </a:r>
          </a:p>
          <a:p>
            <a:pPr marL="285750" marR="0" lvl="0" indent="-285750" algn="just" defTabSz="914400" rtl="false" eaLnBrk="true" fontAlgn="auto" latinLnBrk="false" hangingPunct="true">
              <a:lnSpc>
                <a:spcPct val="100000"/>
              </a:lnSpc>
              <a:spcBef>
                <a:spcPts val="0"/>
              </a:spcBef>
              <a:spcAft>
                <a:spcPts val="0"/>
              </a:spcAft>
              <a:buClrTx/>
              <a:buSzTx/>
              <a:buFont typeface="Arial" panose="020B0604020202020204" pitchFamily="34" charset="0"/>
              <a:buChar char="•"/>
              <a:tabLst/>
              <a:defRPr/>
            </a:pPr>
            <a:r>
              <a:rPr lang="cs-CZ" dirty="false">
                <a:solidFill>
                  <a:srgbClr val="084A8B"/>
                </a:solidFill>
                <a:latin typeface="Arial"/>
              </a:rPr>
              <a:t>Služby následné péče – pouze ambulantní forma (konkrétní vymezení v příloze)</a:t>
            </a:r>
          </a:p>
          <a:p>
            <a:pPr marL="285750" marR="0" lvl="0" indent="-285750" algn="just" defTabSz="914400" rtl="false" eaLnBrk="true" fontAlgn="auto" latinLnBrk="false" hangingPunct="true">
              <a:lnSpc>
                <a:spcPct val="100000"/>
              </a:lnSpc>
              <a:spcBef>
                <a:spcPts val="0"/>
              </a:spcBef>
              <a:spcAft>
                <a:spcPts val="0"/>
              </a:spcAft>
              <a:buClrTx/>
              <a:buSzTx/>
              <a:buFont typeface="Arial" panose="020B0604020202020204" pitchFamily="34" charset="0"/>
              <a:buChar char="•"/>
              <a:tabLst/>
              <a:defRPr/>
            </a:pPr>
            <a:r>
              <a:rPr lang="cs-CZ" dirty="false">
                <a:solidFill>
                  <a:srgbClr val="084A8B"/>
                </a:solidFill>
                <a:latin typeface="Arial"/>
              </a:rPr>
              <a:t>Sociálně aktivizační služby pro rodiny s dětmi</a:t>
            </a:r>
          </a:p>
          <a:p>
            <a:pPr marL="285750" marR="0" lvl="0" indent="-285750" algn="just" defTabSz="914400" rtl="false" eaLnBrk="true" fontAlgn="auto" latinLnBrk="false" hangingPunct="true">
              <a:lnSpc>
                <a:spcPct val="100000"/>
              </a:lnSpc>
              <a:spcBef>
                <a:spcPts val="0"/>
              </a:spcBef>
              <a:spcAft>
                <a:spcPts val="0"/>
              </a:spcAft>
              <a:buClrTx/>
              <a:buSzTx/>
              <a:buFont typeface="Arial" panose="020B0604020202020204" pitchFamily="34" charset="0"/>
              <a:buChar char="•"/>
              <a:tabLst/>
              <a:defRPr/>
            </a:pPr>
            <a:r>
              <a:rPr lang="cs-CZ" dirty="false">
                <a:solidFill>
                  <a:srgbClr val="084A8B"/>
                </a:solidFill>
                <a:latin typeface="Arial"/>
              </a:rPr>
              <a:t>Terénní programy</a:t>
            </a:r>
          </a:p>
          <a:p>
            <a:pPr marL="285750" marR="0" lvl="0" indent="-285750" algn="just" defTabSz="914400" rtl="false" eaLnBrk="true" fontAlgn="auto" latinLnBrk="false" hangingPunct="true">
              <a:lnSpc>
                <a:spcPct val="100000"/>
              </a:lnSpc>
              <a:spcBef>
                <a:spcPts val="0"/>
              </a:spcBef>
              <a:spcAft>
                <a:spcPts val="0"/>
              </a:spcAft>
              <a:buClrTx/>
              <a:buSzTx/>
              <a:buFont typeface="Arial" panose="020B0604020202020204" pitchFamily="34" charset="0"/>
              <a:buChar char="•"/>
              <a:tabLst/>
              <a:defRPr/>
            </a:pPr>
            <a:r>
              <a:rPr lang="cs-CZ" dirty="false">
                <a:solidFill>
                  <a:srgbClr val="084A8B"/>
                </a:solidFill>
                <a:latin typeface="Arial"/>
              </a:rPr>
              <a:t>Odborné sociální poradenství</a:t>
            </a:r>
          </a:p>
          <a:p>
            <a:pPr marR="0" lvl="0" algn="just" defTabSz="914400" rtl="false" eaLnBrk="true" fontAlgn="auto" latinLnBrk="false" hangingPunct="true">
              <a:lnSpc>
                <a:spcPct val="100000"/>
              </a:lnSpc>
              <a:spcBef>
                <a:spcPts val="0"/>
              </a:spcBef>
              <a:spcAft>
                <a:spcPts val="0"/>
              </a:spcAft>
              <a:buClrTx/>
              <a:buSzTx/>
              <a:tabLst/>
              <a:defRPr/>
            </a:pPr>
            <a:endParaRPr lang="cs-CZ" dirty="false">
              <a:solidFill>
                <a:srgbClr val="084A8B"/>
              </a:solidFill>
              <a:latin typeface="Arial"/>
            </a:endParaRPr>
          </a:p>
        </p:txBody>
      </p:sp>
    </p:spTree>
    <p:extLst>
      <p:ext uri="{BB962C8B-B14F-4D97-AF65-F5344CB8AC3E}">
        <p14:creationId xmlns:p14="http://schemas.microsoft.com/office/powerpoint/2010/main" val="1797417252"/>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xmlns:mc="http://schemas.openxmlformats.org/markup-compatibility/2006" xmlns:c="http://schemas.openxmlformats.org/drawingml/2006/chart" xmlns:cdr="http://schemas.openxmlformats.org/drawingml/2006/chartDrawing" xmlns:dgm="http://schemas.openxmlformats.org/drawingml/2006/diagram" xmlns:pic="http://schemas.openxmlformats.org/drawingml/2006/picture" xmlns:wp="http://schemas.openxmlformats.org/drawingml/2006/wordprocessingDrawing" xmlns:wp14="http://schemas.microsoft.com/office/word/2010/wordprocessingDrawing" xmlns:xdr="http://schemas.openxmlformats.org/drawingml/2006/spreadsheetDrawing" xmlns:comp="http://schemas.openxmlformats.org/drawingml/2006/compatibility" xmlns:lc="http://schemas.openxmlformats.org/drawingml/2006/lockedCanvas">
  <p:cSld>
    <p:spTree>
      <p:nvGrpSpPr>
        <p:cNvPr id="1" name=""/>
        <p:cNvGrpSpPr/>
        <p:nvPr/>
      </p:nvGrpSpPr>
      <p:grpSpPr>
        <a:xfrm>
          <a:off x="0" y="0"/>
          <a:ext cx="0" cy="0"/>
          <a:chOff x="0" y="0"/>
          <a:chExt cx="0" cy="0"/>
        </a:xfrm>
      </p:grpSpPr>
      <p:sp>
        <p:nvSpPr>
          <p:cNvPr id="2" name="Nadpis 1"/>
          <p:cNvSpPr>
            <a:spLocks noGrp="true"/>
          </p:cNvSpPr>
          <p:nvPr>
            <p:ph type="title"/>
          </p:nvPr>
        </p:nvSpPr>
        <p:spPr>
          <a:xfrm>
            <a:off x="395536" y="0"/>
            <a:ext cx="8712968" cy="1080000"/>
          </a:xfrm>
        </p:spPr>
        <p:txBody>
          <a:bodyPr/>
          <a:lstStyle/>
          <a:p>
            <a:r>
              <a:rPr lang="cs-CZ" dirty="false"/>
              <a:t>Aktivita č. 2) Podpora sociálních služeb</a:t>
            </a:r>
          </a:p>
        </p:txBody>
      </p:sp>
      <p:sp>
        <p:nvSpPr>
          <p:cNvPr id="4" name="Zástupný symbol pro číslo snímku 3"/>
          <p:cNvSpPr>
            <a:spLocks noGrp="true"/>
          </p:cNvSpPr>
          <p:nvPr>
            <p:ph type="sldNum" sz="quarter" idx="12"/>
          </p:nvPr>
        </p:nvSpPr>
        <p:spPr/>
        <p:txBody>
          <a:bodyPr/>
          <a:lstStyle/>
          <a:p>
            <a:pPr marL="0" marR="0" lvl="0" indent="0" algn="ctr" defTabSz="914400" rtl="false" eaLnBrk="true" fontAlgn="auto" latinLnBrk="false" hangingPunct="true">
              <a:lnSpc>
                <a:spcPct val="100000"/>
              </a:lnSpc>
              <a:spcBef>
                <a:spcPts val="0"/>
              </a:spcBef>
              <a:spcAft>
                <a:spcPts val="0"/>
              </a:spcAft>
              <a:buClrTx/>
              <a:buSzTx/>
              <a:buFontTx/>
              <a:buNone/>
              <a:tabLst/>
              <a:defRPr/>
            </a:pPr>
            <a:fld id="{479BF083-4774-43B1-9AB0-5CC1AC5DD8EE}" type="slidenum">
              <a:rPr kumimoji="false" lang="cs-CZ" sz="1050" b="true" i="false" u="none" strike="noStrike" kern="1200" cap="none" spc="0" normalizeH="false" baseline="0" noProof="false" smtClean="false">
                <a:ln>
                  <a:noFill/>
                </a:ln>
                <a:solidFill>
                  <a:srgbClr val="084A8B"/>
                </a:solidFill>
                <a:effectLst/>
                <a:uLnTx/>
                <a:uFillTx/>
                <a:latin typeface="Arial"/>
                <a:ea typeface="+mn-ea"/>
                <a:cs typeface="+mn-cs"/>
              </a:rPr>
              <a:pPr marL="0" marR="0" lvl="0" indent="0" algn="ctr" defTabSz="914400" rtl="false" eaLnBrk="true" fontAlgn="auto" latinLnBrk="false" hangingPunct="true">
                <a:lnSpc>
                  <a:spcPct val="100000"/>
                </a:lnSpc>
                <a:spcBef>
                  <a:spcPts val="0"/>
                </a:spcBef>
                <a:spcAft>
                  <a:spcPts val="0"/>
                </a:spcAft>
                <a:buClrTx/>
                <a:buSzTx/>
                <a:buFontTx/>
                <a:buNone/>
                <a:tabLst/>
                <a:defRPr/>
              </a:pPr>
              <a:t>24</a:t>
            </a:fld>
            <a:endParaRPr kumimoji="false" lang="cs-CZ" sz="1050" b="true" i="false" u="none" strike="noStrike" kern="1200" cap="none" spc="0" normalizeH="false" baseline="0" noProof="false" dirty="false">
              <a:ln>
                <a:noFill/>
              </a:ln>
              <a:solidFill>
                <a:srgbClr val="084A8B"/>
              </a:solidFill>
              <a:effectLst/>
              <a:uLnTx/>
              <a:uFillTx/>
              <a:latin typeface="Arial"/>
              <a:ea typeface="+mn-ea"/>
              <a:cs typeface="+mn-cs"/>
            </a:endParaRPr>
          </a:p>
        </p:txBody>
      </p:sp>
      <p:sp>
        <p:nvSpPr>
          <p:cNvPr id="10" name="TextovéPole 9">
            <a:extLst>
              <a:ext uri="{FF2B5EF4-FFF2-40B4-BE49-F238E27FC236}">
                <a16:creationId xmlns:a16="http://schemas.microsoft.com/office/drawing/2014/main" id="{0C2D0B68-B845-4812-B86A-79A52DE4B598}"/>
              </a:ext>
            </a:extLst>
          </p:cNvPr>
          <p:cNvSpPr txBox="true"/>
          <p:nvPr/>
        </p:nvSpPr>
        <p:spPr>
          <a:xfrm>
            <a:off x="143508" y="1318022"/>
            <a:ext cx="8856984" cy="5070619"/>
          </a:xfrm>
          <a:prstGeom prst="rect">
            <a:avLst/>
          </a:prstGeom>
          <a:noFill/>
        </p:spPr>
        <p:txBody>
          <a:bodyPr wrap="square">
            <a:spAutoFit/>
          </a:bodyPr>
          <a:lstStyle/>
          <a:p>
            <a:pPr marR="0" lvl="0" algn="just" defTabSz="914400" rtl="false" eaLnBrk="true" fontAlgn="auto" latinLnBrk="false" hangingPunct="true">
              <a:lnSpc>
                <a:spcPct val="100000"/>
              </a:lnSpc>
              <a:spcBef>
                <a:spcPts val="0"/>
              </a:spcBef>
              <a:spcAft>
                <a:spcPts val="0"/>
              </a:spcAft>
              <a:buClrTx/>
              <a:buSzTx/>
              <a:tabLst/>
              <a:defRPr/>
            </a:pPr>
            <a:r>
              <a:rPr lang="cs-CZ" sz="1650" dirty="false">
                <a:solidFill>
                  <a:srgbClr val="084A8B"/>
                </a:solidFill>
                <a:latin typeface="Arial"/>
              </a:rPr>
              <a:t>Podporovány budou:</a:t>
            </a:r>
          </a:p>
          <a:p>
            <a:pPr marL="285750" marR="0" lvl="0" indent="-285750" algn="just" defTabSz="914400" rtl="false" eaLnBrk="true" fontAlgn="auto" latinLnBrk="false" hangingPunct="true">
              <a:lnSpc>
                <a:spcPct val="100000"/>
              </a:lnSpc>
              <a:spcBef>
                <a:spcPts val="0"/>
              </a:spcBef>
              <a:spcAft>
                <a:spcPts val="0"/>
              </a:spcAft>
              <a:buClrTx/>
              <a:buSzTx/>
              <a:buFont typeface="Arial" panose="020B0604020202020204" pitchFamily="34" charset="0"/>
              <a:buChar char="•"/>
              <a:tabLst/>
              <a:defRPr/>
            </a:pPr>
            <a:r>
              <a:rPr lang="cs-CZ" sz="1650" b="true" dirty="false">
                <a:solidFill>
                  <a:srgbClr val="084A8B"/>
                </a:solidFill>
                <a:latin typeface="Arial"/>
              </a:rPr>
              <a:t>nové sociální služby nebo sociální služby rozšiřující se svojí kapacitou</a:t>
            </a:r>
            <a:r>
              <a:rPr lang="cs-CZ" sz="1650" dirty="false">
                <a:solidFill>
                  <a:srgbClr val="084A8B"/>
                </a:solidFill>
                <a:latin typeface="Arial"/>
              </a:rPr>
              <a:t>, které působí v daném regionu či lokalitě,</a:t>
            </a:r>
          </a:p>
          <a:p>
            <a:pPr marL="285750" marR="0" lvl="0" indent="-285750" algn="just" defTabSz="914400" rtl="false" eaLnBrk="true" fontAlgn="auto" latinLnBrk="false" hangingPunct="true">
              <a:lnSpc>
                <a:spcPct val="100000"/>
              </a:lnSpc>
              <a:spcBef>
                <a:spcPts val="0"/>
              </a:spcBef>
              <a:spcAft>
                <a:spcPts val="0"/>
              </a:spcAft>
              <a:buClrTx/>
              <a:buSzTx/>
              <a:buFont typeface="Arial" panose="020B0604020202020204" pitchFamily="34" charset="0"/>
              <a:buChar char="•"/>
              <a:tabLst/>
              <a:defRPr/>
            </a:pPr>
            <a:r>
              <a:rPr lang="cs-CZ" sz="1650" b="true" dirty="false">
                <a:solidFill>
                  <a:srgbClr val="084A8B"/>
                </a:solidFill>
                <a:latin typeface="Arial"/>
              </a:rPr>
              <a:t>stávající sociální služby </a:t>
            </a:r>
            <a:r>
              <a:rPr lang="cs-CZ" sz="1650" dirty="false">
                <a:solidFill>
                  <a:srgbClr val="084A8B"/>
                </a:solidFill>
                <a:latin typeface="Arial"/>
              </a:rPr>
              <a:t>– mohou být podporovány pouze za předpokladu, že tyto služby (jejich kapacity uvedené v žádosti o podporu) nebyly bezprostředně před podáním žádosti financovány krajem z účelově poskytnuté dotace MPSV dle § 101 a) zákona č. 108/2006 Sb., případně jim poskytnutí této dotace nebylo před podání žádosti schváleno orgány kraje. Obdobně se postupuje v případě sociálních služeb, které jsou financovány dle § 104 odst. 3 písm. a) zákona č. 108/2006 Sb.</a:t>
            </a:r>
          </a:p>
          <a:p>
            <a:pPr marR="0" lvl="0" algn="just" defTabSz="914400" rtl="false" eaLnBrk="true" fontAlgn="auto" latinLnBrk="false" hangingPunct="true">
              <a:lnSpc>
                <a:spcPct val="100000"/>
              </a:lnSpc>
              <a:spcBef>
                <a:spcPts val="0"/>
              </a:spcBef>
              <a:spcAft>
                <a:spcPts val="0"/>
              </a:spcAft>
              <a:buClrTx/>
              <a:buSzTx/>
              <a:tabLst/>
              <a:defRPr/>
            </a:pPr>
            <a:r>
              <a:rPr lang="cs-CZ" sz="1600" b="true" dirty="false"/>
              <a:t>Podmínky podpory:</a:t>
            </a:r>
          </a:p>
          <a:p>
            <a:pPr marL="285750" marR="0" lvl="0" indent="-285750" algn="just" defTabSz="914400" rtl="false" eaLnBrk="true" fontAlgn="auto" latinLnBrk="false" hangingPunct="true">
              <a:lnSpc>
                <a:spcPct val="100000"/>
              </a:lnSpc>
              <a:spcBef>
                <a:spcPts val="0"/>
              </a:spcBef>
              <a:spcAft>
                <a:spcPts val="0"/>
              </a:spcAft>
              <a:buClrTx/>
              <a:buSzTx/>
              <a:buFont typeface="Arial" panose="020B0604020202020204" pitchFamily="34" charset="0"/>
              <a:buChar char="•"/>
              <a:tabLst/>
              <a:defRPr/>
            </a:pPr>
            <a:r>
              <a:rPr lang="cs-CZ" sz="1600" dirty="false"/>
              <a:t>potřebnost sociální služby musí být doložena strategickým dokumentem obce</a:t>
            </a:r>
          </a:p>
          <a:p>
            <a:pPr marL="742950" lvl="1" indent="-285750" algn="just">
              <a:buFont typeface="Arial" panose="020B0604020202020204" pitchFamily="34" charset="0"/>
              <a:buChar char="•"/>
              <a:defRPr/>
            </a:pPr>
            <a:r>
              <a:rPr lang="cs-CZ" sz="1600" dirty="false">
                <a:solidFill>
                  <a:srgbClr val="084A8B"/>
                </a:solidFill>
                <a:latin typeface="Arial"/>
              </a:rPr>
              <a:t>OBCE A: </a:t>
            </a:r>
            <a:r>
              <a:rPr lang="cs-CZ" sz="1600" u="sng" dirty="false">
                <a:solidFill>
                  <a:srgbClr val="084A8B"/>
                </a:solidFill>
                <a:latin typeface="Arial"/>
              </a:rPr>
              <a:t>elektronický odkaz ve Vstupní analýze</a:t>
            </a:r>
          </a:p>
          <a:p>
            <a:pPr marL="742950" lvl="1" indent="-285750" algn="just">
              <a:buFont typeface="Arial" panose="020B0604020202020204" pitchFamily="34" charset="0"/>
              <a:buChar char="•"/>
              <a:defRPr/>
            </a:pPr>
            <a:r>
              <a:rPr lang="cs-CZ" sz="1600" dirty="false">
                <a:solidFill>
                  <a:srgbClr val="084A8B"/>
                </a:solidFill>
                <a:latin typeface="Arial"/>
              </a:rPr>
              <a:t>OBCE B a C: </a:t>
            </a:r>
            <a:r>
              <a:rPr lang="cs-CZ" sz="1600" u="sng" dirty="false">
                <a:solidFill>
                  <a:srgbClr val="084A8B"/>
                </a:solidFill>
                <a:latin typeface="Arial"/>
              </a:rPr>
              <a:t>elektronický odkaz v Žádosti o podporu</a:t>
            </a:r>
            <a:endParaRPr lang="cs-CZ" sz="1650" u="sng" dirty="false">
              <a:solidFill>
                <a:srgbClr val="084A8B"/>
              </a:solidFill>
              <a:latin typeface="Arial"/>
            </a:endParaRPr>
          </a:p>
          <a:p>
            <a:pPr marL="285750" marR="0" lvl="0" indent="-285750" algn="just" defTabSz="914400" rtl="false" eaLnBrk="true" fontAlgn="auto" latinLnBrk="false" hangingPunct="true">
              <a:lnSpc>
                <a:spcPct val="100000"/>
              </a:lnSpc>
              <a:spcBef>
                <a:spcPts val="0"/>
              </a:spcBef>
              <a:spcAft>
                <a:spcPts val="0"/>
              </a:spcAft>
              <a:buClrTx/>
              <a:buSzTx/>
              <a:buFont typeface="Arial" panose="020B0604020202020204" pitchFamily="34" charset="0"/>
              <a:buChar char="•"/>
              <a:tabLst/>
              <a:defRPr/>
            </a:pPr>
            <a:r>
              <a:rPr lang="cs-CZ" sz="1650" dirty="false">
                <a:solidFill>
                  <a:srgbClr val="084A8B"/>
                </a:solidFill>
                <a:latin typeface="Arial"/>
              </a:rPr>
              <a:t>Registrace sociální služby: </a:t>
            </a:r>
            <a:r>
              <a:rPr lang="cs-CZ" sz="1650" b="true" dirty="false">
                <a:solidFill>
                  <a:srgbClr val="084A8B"/>
                </a:solidFill>
                <a:latin typeface="Arial"/>
              </a:rPr>
              <a:t>povinnost uvést Identifikátor sociální služby </a:t>
            </a:r>
            <a:r>
              <a:rPr lang="cs-CZ" sz="1650" dirty="false">
                <a:solidFill>
                  <a:srgbClr val="084A8B"/>
                </a:solidFill>
                <a:latin typeface="Arial"/>
              </a:rPr>
              <a:t>v žádosti o podporu</a:t>
            </a:r>
          </a:p>
          <a:p>
            <a:pPr marL="285750" marR="0" lvl="0" indent="-285750" algn="just" defTabSz="914400" rtl="false" eaLnBrk="true" fontAlgn="auto" latinLnBrk="false" hangingPunct="true">
              <a:lnSpc>
                <a:spcPct val="100000"/>
              </a:lnSpc>
              <a:spcBef>
                <a:spcPts val="0"/>
              </a:spcBef>
              <a:spcAft>
                <a:spcPts val="0"/>
              </a:spcAft>
              <a:buClrTx/>
              <a:buSzTx/>
              <a:buFont typeface="Arial" panose="020B0604020202020204" pitchFamily="34" charset="0"/>
              <a:buChar char="•"/>
              <a:tabLst/>
              <a:defRPr/>
            </a:pPr>
            <a:r>
              <a:rPr lang="cs-CZ" sz="1650" dirty="false">
                <a:solidFill>
                  <a:srgbClr val="084A8B"/>
                </a:solidFill>
                <a:latin typeface="Arial"/>
              </a:rPr>
              <a:t>Povinnost zařazení do sítě sociálních služeb.</a:t>
            </a:r>
          </a:p>
          <a:p>
            <a:pPr marL="285750" marR="0" lvl="0" indent="-285750" algn="just" defTabSz="914400" rtl="false" eaLnBrk="true" fontAlgn="auto" latinLnBrk="false" hangingPunct="true">
              <a:lnSpc>
                <a:spcPct val="100000"/>
              </a:lnSpc>
              <a:spcBef>
                <a:spcPts val="0"/>
              </a:spcBef>
              <a:spcAft>
                <a:spcPts val="0"/>
              </a:spcAft>
              <a:buClrTx/>
              <a:buSzTx/>
              <a:buFont typeface="Arial" panose="020B0604020202020204" pitchFamily="34" charset="0"/>
              <a:buChar char="•"/>
              <a:tabLst/>
              <a:defRPr/>
            </a:pPr>
            <a:endParaRPr lang="cs-CZ" sz="1650" dirty="false">
              <a:solidFill>
                <a:srgbClr val="084A8B"/>
              </a:solidFill>
              <a:latin typeface="Arial"/>
            </a:endParaRPr>
          </a:p>
          <a:p>
            <a:pPr marL="342900" indent="-342900" algn="just">
              <a:buFont typeface="Arial" panose="020B0604020202020204" pitchFamily="34" charset="0"/>
              <a:buChar char="•"/>
            </a:pPr>
            <a:r>
              <a:rPr lang="cs-CZ" sz="1500" dirty="false"/>
              <a:t>Přehled doporučených klíčových pozic pro tuto aktivitu výzvy je uveden v příloze č. 1 Popis aktivit. Podrobný popis těchto pozic a stanovení osobních nákladů je uveden v příloze č. 2 Pomůcka pro stanovení osobních nákladů.</a:t>
            </a:r>
          </a:p>
        </p:txBody>
      </p:sp>
    </p:spTree>
    <p:extLst>
      <p:ext uri="{BB962C8B-B14F-4D97-AF65-F5344CB8AC3E}">
        <p14:creationId xmlns:p14="http://schemas.microsoft.com/office/powerpoint/2010/main" val="456365880"/>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xmlns:mc="http://schemas.openxmlformats.org/markup-compatibility/2006" xmlns:c="http://schemas.openxmlformats.org/drawingml/2006/chart" xmlns:cdr="http://schemas.openxmlformats.org/drawingml/2006/chartDrawing" xmlns:dgm="http://schemas.openxmlformats.org/drawingml/2006/diagram" xmlns:pic="http://schemas.openxmlformats.org/drawingml/2006/picture" xmlns:wp="http://schemas.openxmlformats.org/drawingml/2006/wordprocessingDrawing" xmlns:wp14="http://schemas.microsoft.com/office/word/2010/wordprocessingDrawing" xmlns:xdr="http://schemas.openxmlformats.org/drawingml/2006/spreadsheetDrawing" xmlns:comp="http://schemas.openxmlformats.org/drawingml/2006/compatibility" xmlns:lc="http://schemas.openxmlformats.org/drawingml/2006/lockedCanvas">
  <p:cSld>
    <p:spTree>
      <p:nvGrpSpPr>
        <p:cNvPr id="1" name=""/>
        <p:cNvGrpSpPr/>
        <p:nvPr/>
      </p:nvGrpSpPr>
      <p:grpSpPr>
        <a:xfrm>
          <a:off x="0" y="0"/>
          <a:ext cx="0" cy="0"/>
          <a:chOff x="0" y="0"/>
          <a:chExt cx="0" cy="0"/>
        </a:xfrm>
      </p:grpSpPr>
      <p:sp>
        <p:nvSpPr>
          <p:cNvPr id="2" name="Nadpis 1"/>
          <p:cNvSpPr>
            <a:spLocks noGrp="true"/>
          </p:cNvSpPr>
          <p:nvPr>
            <p:ph type="title"/>
          </p:nvPr>
        </p:nvSpPr>
        <p:spPr>
          <a:xfrm>
            <a:off x="395536" y="0"/>
            <a:ext cx="8712968" cy="1080000"/>
          </a:xfrm>
        </p:spPr>
        <p:txBody>
          <a:bodyPr/>
          <a:lstStyle/>
          <a:p>
            <a:r>
              <a:rPr lang="cs-CZ" dirty="false"/>
              <a:t>Aktivita č. 3) Podpora ohrožených rodin s dětmi</a:t>
            </a:r>
          </a:p>
        </p:txBody>
      </p:sp>
      <p:sp>
        <p:nvSpPr>
          <p:cNvPr id="4" name="Zástupný symbol pro číslo snímku 3"/>
          <p:cNvSpPr>
            <a:spLocks noGrp="true"/>
          </p:cNvSpPr>
          <p:nvPr>
            <p:ph type="sldNum" sz="quarter" idx="12"/>
          </p:nvPr>
        </p:nvSpPr>
        <p:spPr/>
        <p:txBody>
          <a:bodyPr/>
          <a:lstStyle/>
          <a:p>
            <a:pPr marL="0" marR="0" lvl="0" indent="0" algn="ctr" defTabSz="914400" rtl="false" eaLnBrk="true" fontAlgn="auto" latinLnBrk="false" hangingPunct="true">
              <a:lnSpc>
                <a:spcPct val="100000"/>
              </a:lnSpc>
              <a:spcBef>
                <a:spcPts val="0"/>
              </a:spcBef>
              <a:spcAft>
                <a:spcPts val="0"/>
              </a:spcAft>
              <a:buClrTx/>
              <a:buSzTx/>
              <a:buFontTx/>
              <a:buNone/>
              <a:tabLst/>
              <a:defRPr/>
            </a:pPr>
            <a:fld id="{479BF083-4774-43B1-9AB0-5CC1AC5DD8EE}" type="slidenum">
              <a:rPr kumimoji="false" lang="cs-CZ" sz="1050" b="true" i="false" u="none" strike="noStrike" kern="1200" cap="none" spc="0" normalizeH="false" baseline="0" noProof="false" smtClean="false">
                <a:ln>
                  <a:noFill/>
                </a:ln>
                <a:solidFill>
                  <a:srgbClr val="084A8B"/>
                </a:solidFill>
                <a:effectLst/>
                <a:uLnTx/>
                <a:uFillTx/>
                <a:latin typeface="Arial"/>
                <a:ea typeface="+mn-ea"/>
                <a:cs typeface="+mn-cs"/>
              </a:rPr>
              <a:pPr marL="0" marR="0" lvl="0" indent="0" algn="ctr" defTabSz="914400" rtl="false" eaLnBrk="true" fontAlgn="auto" latinLnBrk="false" hangingPunct="true">
                <a:lnSpc>
                  <a:spcPct val="100000"/>
                </a:lnSpc>
                <a:spcBef>
                  <a:spcPts val="0"/>
                </a:spcBef>
                <a:spcAft>
                  <a:spcPts val="0"/>
                </a:spcAft>
                <a:buClrTx/>
                <a:buSzTx/>
                <a:buFontTx/>
                <a:buNone/>
                <a:tabLst/>
                <a:defRPr/>
              </a:pPr>
              <a:t>25</a:t>
            </a:fld>
            <a:endParaRPr kumimoji="false" lang="cs-CZ" sz="1050" b="true" i="false" u="none" strike="noStrike" kern="1200" cap="none" spc="0" normalizeH="false" baseline="0" noProof="false" dirty="false">
              <a:ln>
                <a:noFill/>
              </a:ln>
              <a:solidFill>
                <a:srgbClr val="084A8B"/>
              </a:solidFill>
              <a:effectLst/>
              <a:uLnTx/>
              <a:uFillTx/>
              <a:latin typeface="Arial"/>
              <a:ea typeface="+mn-ea"/>
              <a:cs typeface="+mn-cs"/>
            </a:endParaRPr>
          </a:p>
        </p:txBody>
      </p:sp>
      <p:sp>
        <p:nvSpPr>
          <p:cNvPr id="10" name="TextovéPole 9">
            <a:extLst>
              <a:ext uri="{FF2B5EF4-FFF2-40B4-BE49-F238E27FC236}">
                <a16:creationId xmlns:a16="http://schemas.microsoft.com/office/drawing/2014/main" id="{0C2D0B68-B845-4812-B86A-79A52DE4B598}"/>
              </a:ext>
            </a:extLst>
          </p:cNvPr>
          <p:cNvSpPr txBox="true"/>
          <p:nvPr/>
        </p:nvSpPr>
        <p:spPr>
          <a:xfrm>
            <a:off x="143508" y="1318022"/>
            <a:ext cx="8856984" cy="5355312"/>
          </a:xfrm>
          <a:prstGeom prst="rect">
            <a:avLst/>
          </a:prstGeom>
          <a:noFill/>
        </p:spPr>
        <p:txBody>
          <a:bodyPr wrap="square">
            <a:spAutoFit/>
          </a:bodyPr>
          <a:lstStyle/>
          <a:p>
            <a:pPr algn="just">
              <a:defRPr/>
            </a:pPr>
            <a:r>
              <a:rPr lang="cs-CZ" dirty="false">
                <a:solidFill>
                  <a:srgbClr val="084A8B"/>
                </a:solidFill>
                <a:latin typeface="Arial"/>
              </a:rPr>
              <a:t>Podporovány budou </a:t>
            </a:r>
            <a:r>
              <a:rPr lang="cs-CZ" b="true" dirty="false">
                <a:solidFill>
                  <a:srgbClr val="084A8B"/>
                </a:solidFill>
                <a:latin typeface="Arial"/>
              </a:rPr>
              <a:t>fakultativní</a:t>
            </a:r>
            <a:r>
              <a:rPr lang="cs-CZ" dirty="false">
                <a:solidFill>
                  <a:srgbClr val="084A8B"/>
                </a:solidFill>
                <a:latin typeface="Arial"/>
              </a:rPr>
              <a:t> činnosti v rámci poskytovaných sociálních služeb v:</a:t>
            </a:r>
          </a:p>
          <a:p>
            <a:pPr marL="285750" indent="-285750" algn="just">
              <a:buFont typeface="Arial" panose="020B0604020202020204" pitchFamily="34" charset="0"/>
              <a:buChar char="•"/>
              <a:defRPr/>
            </a:pPr>
            <a:r>
              <a:rPr lang="cs-CZ" sz="1600" dirty="false">
                <a:solidFill>
                  <a:srgbClr val="084A8B"/>
                </a:solidFill>
                <a:latin typeface="Arial"/>
              </a:rPr>
              <a:t>SAS (Sociálně aktivizační službě pro rodiny s dětmi)</a:t>
            </a:r>
          </a:p>
          <a:p>
            <a:pPr marL="285750" marR="0" lvl="0" indent="-285750" algn="just" defTabSz="914400" rtl="false" eaLnBrk="true" fontAlgn="auto" latinLnBrk="false" hangingPunct="true">
              <a:lnSpc>
                <a:spcPct val="100000"/>
              </a:lnSpc>
              <a:spcBef>
                <a:spcPts val="0"/>
              </a:spcBef>
              <a:spcAft>
                <a:spcPts val="0"/>
              </a:spcAft>
              <a:buClrTx/>
              <a:buSzTx/>
              <a:buFont typeface="Arial" panose="020B0604020202020204" pitchFamily="34" charset="0"/>
              <a:buChar char="•"/>
              <a:tabLst/>
              <a:defRPr/>
            </a:pPr>
            <a:r>
              <a:rPr lang="cs-CZ" sz="1600" dirty="false">
                <a:solidFill>
                  <a:srgbClr val="084A8B"/>
                </a:solidFill>
                <a:latin typeface="Arial"/>
              </a:rPr>
              <a:t>NZDM (Nízkoprahových zařízeních pro děti a mládež)</a:t>
            </a:r>
          </a:p>
          <a:p>
            <a:pPr marL="285750" marR="0" lvl="0" indent="-285750" algn="just" defTabSz="914400" rtl="false" eaLnBrk="true" fontAlgn="auto" latinLnBrk="false" hangingPunct="true">
              <a:lnSpc>
                <a:spcPct val="100000"/>
              </a:lnSpc>
              <a:spcBef>
                <a:spcPts val="0"/>
              </a:spcBef>
              <a:spcAft>
                <a:spcPts val="0"/>
              </a:spcAft>
              <a:buClrTx/>
              <a:buSzTx/>
              <a:buFont typeface="Arial" panose="020B0604020202020204" pitchFamily="34" charset="0"/>
              <a:buChar char="•"/>
              <a:tabLst/>
              <a:defRPr/>
            </a:pPr>
            <a:r>
              <a:rPr lang="cs-CZ" sz="1600" dirty="false">
                <a:solidFill>
                  <a:srgbClr val="084A8B"/>
                </a:solidFill>
                <a:latin typeface="Arial"/>
              </a:rPr>
              <a:t>Terénních programech – edukační aktivity zaměřené na poskytování základní zdravotní péče</a:t>
            </a:r>
          </a:p>
          <a:p>
            <a:pPr marL="285750" marR="0" lvl="0" indent="-285750" algn="just" defTabSz="914400" rtl="false" eaLnBrk="true" fontAlgn="auto" latinLnBrk="false" hangingPunct="true">
              <a:lnSpc>
                <a:spcPct val="100000"/>
              </a:lnSpc>
              <a:spcBef>
                <a:spcPts val="0"/>
              </a:spcBef>
              <a:spcAft>
                <a:spcPts val="0"/>
              </a:spcAft>
              <a:buClrTx/>
              <a:buSzTx/>
              <a:buFont typeface="Arial" panose="020B0604020202020204" pitchFamily="34" charset="0"/>
              <a:buChar char="•"/>
              <a:tabLst/>
              <a:defRPr/>
            </a:pPr>
            <a:r>
              <a:rPr lang="cs-CZ" sz="1600" dirty="false">
                <a:solidFill>
                  <a:srgbClr val="084A8B"/>
                </a:solidFill>
                <a:latin typeface="Arial"/>
              </a:rPr>
              <a:t>Fakultativní činnosti společné pro všechny podporované sociální služby zaměřené na rodiny s</a:t>
            </a:r>
            <a:r>
              <a:rPr lang="cs-CZ" sz="1600" dirty="false">
                <a:solidFill>
                  <a:srgbClr val="084A8B"/>
                </a:solidFill>
                <a:latin typeface="Segoe UI Symbol" panose="020B0502040204020203" pitchFamily="34" charset="0"/>
                <a:ea typeface="Segoe UI Symbol" panose="020B0502040204020203" pitchFamily="34" charset="0"/>
              </a:rPr>
              <a:t> </a:t>
            </a:r>
            <a:r>
              <a:rPr lang="cs-CZ" sz="1600" dirty="false">
                <a:solidFill>
                  <a:srgbClr val="084A8B"/>
                </a:solidFill>
                <a:latin typeface="Arial"/>
              </a:rPr>
              <a:t>dětmi</a:t>
            </a:r>
            <a:endParaRPr lang="cs-CZ" sz="1600" dirty="false">
              <a:solidFill>
                <a:srgbClr val="084A8B"/>
              </a:solidFill>
              <a:effectLst/>
              <a:latin typeface="Arial"/>
              <a:ea typeface="Calibri" panose="020F0502020204030204" pitchFamily="34" charset="0"/>
              <a:cs typeface="Times New Roman" panose="02020603050405020304" pitchFamily="18" charset="0"/>
            </a:endParaRPr>
          </a:p>
          <a:p>
            <a:pPr marL="285750" marR="0" lvl="0" indent="-285750" algn="just" defTabSz="914400" rtl="false" eaLnBrk="true" fontAlgn="auto" latinLnBrk="false" hangingPunct="true">
              <a:lnSpc>
                <a:spcPct val="100000"/>
              </a:lnSpc>
              <a:spcBef>
                <a:spcPts val="0"/>
              </a:spcBef>
              <a:spcAft>
                <a:spcPts val="0"/>
              </a:spcAft>
              <a:buClrTx/>
              <a:buSzTx/>
              <a:buFont typeface="Arial" panose="020B0604020202020204" pitchFamily="34" charset="0"/>
              <a:buChar char="•"/>
              <a:tabLst/>
              <a:defRPr/>
            </a:pPr>
            <a:r>
              <a:rPr lang="cs-CZ" sz="1600" b="true" dirty="false">
                <a:solidFill>
                  <a:srgbClr val="084A8B"/>
                </a:solidFill>
                <a:latin typeface="Arial"/>
                <a:ea typeface="Calibri" panose="020F0502020204030204" pitchFamily="34" charset="0"/>
                <a:cs typeface="Times New Roman" panose="02020603050405020304" pitchFamily="18" charset="0"/>
              </a:rPr>
              <a:t>blíže viz příloha č. 1 Popis aktivit, bod 3)</a:t>
            </a:r>
          </a:p>
          <a:p>
            <a:pPr marL="285750" marR="0" lvl="0" indent="-285750" algn="just" defTabSz="914400" rtl="false" eaLnBrk="true" fontAlgn="auto" latinLnBrk="false" hangingPunct="true">
              <a:lnSpc>
                <a:spcPct val="100000"/>
              </a:lnSpc>
              <a:spcBef>
                <a:spcPts val="0"/>
              </a:spcBef>
              <a:spcAft>
                <a:spcPts val="0"/>
              </a:spcAft>
              <a:buClrTx/>
              <a:buSzTx/>
              <a:buFont typeface="Arial" panose="020B0604020202020204" pitchFamily="34" charset="0"/>
              <a:buChar char="•"/>
              <a:tabLst/>
              <a:defRPr/>
            </a:pPr>
            <a:endParaRPr lang="cs-CZ" b="true" dirty="false">
              <a:solidFill>
                <a:srgbClr val="084A8B"/>
              </a:solidFill>
              <a:effectLst/>
              <a:latin typeface="Arial"/>
              <a:ea typeface="Calibri" panose="020F0502020204030204" pitchFamily="34" charset="0"/>
              <a:cs typeface="Times New Roman" panose="02020603050405020304" pitchFamily="18" charset="0"/>
            </a:endParaRPr>
          </a:p>
          <a:p>
            <a:pPr algn="just">
              <a:defRPr/>
            </a:pPr>
            <a:r>
              <a:rPr lang="cs-CZ" b="true" dirty="false">
                <a:effectLst/>
                <a:latin typeface="Arial" panose="020B0604020202020204" pitchFamily="34" charset="0"/>
                <a:ea typeface="Calibri" panose="020F0502020204030204" pitchFamily="34" charset="0"/>
                <a:cs typeface="Times New Roman" panose="02020603050405020304" pitchFamily="18" charset="0"/>
              </a:rPr>
              <a:t>Podmínky podpory:</a:t>
            </a:r>
          </a:p>
          <a:p>
            <a:pPr algn="just">
              <a:defRPr/>
            </a:pPr>
            <a:r>
              <a:rPr lang="cs-CZ" sz="1600" dirty="false">
                <a:effectLst/>
                <a:latin typeface="Arial" panose="020B0604020202020204" pitchFamily="34" charset="0"/>
                <a:ea typeface="Calibri" panose="020F0502020204030204" pitchFamily="34" charset="0"/>
                <a:cs typeface="Times New Roman" panose="02020603050405020304" pitchFamily="18" charset="0"/>
              </a:rPr>
              <a:t>-</a:t>
            </a:r>
            <a:r>
              <a:rPr lang="cs-CZ" sz="1600" b="true" dirty="false">
                <a:effectLst/>
                <a:latin typeface="Arial" panose="020B0604020202020204" pitchFamily="34" charset="0"/>
                <a:ea typeface="Calibri" panose="020F0502020204030204" pitchFamily="34" charset="0"/>
                <a:cs typeface="Times New Roman" panose="02020603050405020304" pitchFamily="18" charset="0"/>
              </a:rPr>
              <a:t> </a:t>
            </a:r>
            <a:r>
              <a:rPr lang="cs-CZ" sz="1600" dirty="false">
                <a:solidFill>
                  <a:srgbClr val="084A8B"/>
                </a:solidFill>
                <a:latin typeface="Arial"/>
              </a:rPr>
              <a:t>Registrace sociální služby: povinnost uvést Identifikátor sociální služby v žádosti o podporu vztahující se k této aktivitě</a:t>
            </a:r>
          </a:p>
          <a:p>
            <a:pPr marL="285750" indent="-285750" algn="just">
              <a:buFontTx/>
              <a:buChar char="-"/>
              <a:defRPr/>
            </a:pPr>
            <a:r>
              <a:rPr lang="cs-CZ" sz="1600" dirty="false">
                <a:latin typeface="Arial" panose="020B0604020202020204" pitchFamily="34" charset="0"/>
                <a:ea typeface="Calibri" panose="020F0502020204030204" pitchFamily="34" charset="0"/>
                <a:cs typeface="Times New Roman" panose="02020603050405020304" pitchFamily="18" charset="0"/>
              </a:rPr>
              <a:t>Ž</a:t>
            </a:r>
            <a:r>
              <a:rPr lang="cs-CZ" sz="1600" dirty="false">
                <a:effectLst/>
                <a:latin typeface="Arial" panose="020B0604020202020204" pitchFamily="34" charset="0"/>
                <a:ea typeface="Calibri" panose="020F0502020204030204" pitchFamily="34" charset="0"/>
                <a:cs typeface="Times New Roman" panose="02020603050405020304" pitchFamily="18" charset="0"/>
              </a:rPr>
              <a:t>adatel může v projektu kombinovat aktivity pod bodem </a:t>
            </a:r>
            <a:r>
              <a:rPr lang="cs-CZ" sz="1600" i="true" dirty="false">
                <a:effectLst/>
                <a:latin typeface="Arial" panose="020B0604020202020204" pitchFamily="34" charset="0"/>
                <a:ea typeface="Calibri" panose="020F0502020204030204" pitchFamily="34" charset="0"/>
                <a:cs typeface="Times New Roman" panose="02020603050405020304" pitchFamily="18" charset="0"/>
              </a:rPr>
              <a:t>2) Podpora sociálních služeb </a:t>
            </a:r>
            <a:r>
              <a:rPr lang="cs-CZ" sz="1600" dirty="false">
                <a:effectLst/>
                <a:latin typeface="Arial" panose="020B0604020202020204" pitchFamily="34" charset="0"/>
                <a:ea typeface="Calibri" panose="020F0502020204030204" pitchFamily="34" charset="0"/>
                <a:cs typeface="Times New Roman" panose="02020603050405020304" pitchFamily="18" charset="0"/>
              </a:rPr>
              <a:t>(základní činnosti sociální služby) s aktivitami pod bodem </a:t>
            </a:r>
            <a:r>
              <a:rPr lang="cs-CZ" sz="1600" i="true" dirty="false">
                <a:effectLst/>
                <a:latin typeface="Arial" panose="020B0604020202020204" pitchFamily="34" charset="0"/>
                <a:ea typeface="Calibri" panose="020F0502020204030204" pitchFamily="34" charset="0"/>
                <a:cs typeface="Times New Roman" panose="02020603050405020304" pitchFamily="18" charset="0"/>
              </a:rPr>
              <a:t>3) Podpora ohrožených rodin s</a:t>
            </a:r>
            <a:r>
              <a:rPr lang="cs-CZ" sz="1600" i="true" dirty="false">
                <a:effectLst/>
                <a:latin typeface="Segoe UI Symbol" panose="020B0502040204020203" pitchFamily="34" charset="0"/>
                <a:ea typeface="Segoe UI Symbol" panose="020B0502040204020203" pitchFamily="34" charset="0"/>
                <a:cs typeface="Times New Roman" panose="02020603050405020304" pitchFamily="18" charset="0"/>
              </a:rPr>
              <a:t> </a:t>
            </a:r>
            <a:r>
              <a:rPr lang="cs-CZ" sz="1600" i="true" dirty="false">
                <a:effectLst/>
                <a:latin typeface="Arial" panose="020B0604020202020204" pitchFamily="34" charset="0"/>
                <a:ea typeface="Calibri" panose="020F0502020204030204" pitchFamily="34" charset="0"/>
                <a:cs typeface="Times New Roman" panose="02020603050405020304" pitchFamily="18" charset="0"/>
              </a:rPr>
              <a:t>dětmi </a:t>
            </a:r>
            <a:r>
              <a:rPr lang="cs-CZ" sz="1600" dirty="false">
                <a:effectLst/>
                <a:latin typeface="Arial" panose="020B0604020202020204" pitchFamily="34" charset="0"/>
                <a:ea typeface="Calibri" panose="020F0502020204030204" pitchFamily="34" charset="0"/>
                <a:cs typeface="Times New Roman" panose="02020603050405020304" pitchFamily="18" charset="0"/>
              </a:rPr>
              <a:t>(fakultativní činnosti sociální služby) nebo projekt zaměřit pouze na aktivity pod bodem </a:t>
            </a:r>
            <a:r>
              <a:rPr lang="cs-CZ" sz="1600" i="true" dirty="false">
                <a:effectLst/>
                <a:latin typeface="Arial" panose="020B0604020202020204" pitchFamily="34" charset="0"/>
                <a:ea typeface="Calibri" panose="020F0502020204030204" pitchFamily="34" charset="0"/>
                <a:cs typeface="Times New Roman" panose="02020603050405020304" pitchFamily="18" charset="0"/>
              </a:rPr>
              <a:t>3) Podpora ohrožených rodin s dětmi </a:t>
            </a:r>
            <a:r>
              <a:rPr lang="cs-CZ" sz="1600" dirty="false">
                <a:effectLst/>
                <a:latin typeface="Arial" panose="020B0604020202020204" pitchFamily="34" charset="0"/>
                <a:ea typeface="Calibri" panose="020F0502020204030204" pitchFamily="34" charset="0"/>
                <a:cs typeface="Times New Roman" panose="02020603050405020304" pitchFamily="18" charset="0"/>
              </a:rPr>
              <a:t>(fakultativní činnosti sociální služby), pro obě varianty platí, že možným žadatelem je pouze poskytovatel registrované sociální služby dle zákona č. 108/2006 Sb., o sociálních službách.</a:t>
            </a:r>
          </a:p>
          <a:p>
            <a:pPr marL="285750" indent="-285750" algn="just">
              <a:buFontTx/>
              <a:buChar char="-"/>
              <a:defRPr/>
            </a:pPr>
            <a:r>
              <a:rPr lang="cs-CZ" sz="1600" dirty="false">
                <a:latin typeface="Arial" panose="020B0604020202020204" pitchFamily="34" charset="0"/>
                <a:ea typeface="Calibri" panose="020F0502020204030204" pitchFamily="34" charset="0"/>
                <a:cs typeface="Times New Roman" panose="02020603050405020304" pitchFamily="18" charset="0"/>
              </a:rPr>
              <a:t>Nelze podpořit organizace, </a:t>
            </a:r>
            <a:r>
              <a:rPr lang="cs-CZ" sz="1600" dirty="false"/>
              <a:t>které mají pouze pověření k výkonu sociálně právní ochrany dětí.</a:t>
            </a:r>
          </a:p>
          <a:p>
            <a:pPr marL="285750" indent="-285750" algn="just">
              <a:buFontTx/>
              <a:buChar char="-"/>
              <a:defRPr/>
            </a:pPr>
            <a:r>
              <a:rPr lang="cs-CZ" sz="1600" dirty="false"/>
              <a:t>Přehled doporučených klíčových pozic pro tuto aktivitu výzvy je uveden v příloze č. 1 Popis aktivit. Podrobný popis těchto pozic a stanovení osobních nákladů je uveden v příloze č. 2 Pomůcka pro stanovení osobních nákladů.</a:t>
            </a:r>
          </a:p>
        </p:txBody>
      </p:sp>
    </p:spTree>
    <p:extLst>
      <p:ext uri="{BB962C8B-B14F-4D97-AF65-F5344CB8AC3E}">
        <p14:creationId xmlns:p14="http://schemas.microsoft.com/office/powerpoint/2010/main" val="2034508223"/>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xmlns:mc="http://schemas.openxmlformats.org/markup-compatibility/2006" xmlns:c="http://schemas.openxmlformats.org/drawingml/2006/chart" xmlns:cdr="http://schemas.openxmlformats.org/drawingml/2006/chartDrawing" xmlns:dgm="http://schemas.openxmlformats.org/drawingml/2006/diagram" xmlns:pic="http://schemas.openxmlformats.org/drawingml/2006/picture" xmlns:wp="http://schemas.openxmlformats.org/drawingml/2006/wordprocessingDrawing" xmlns:wp14="http://schemas.microsoft.com/office/word/2010/wordprocessingDrawing" xmlns:xdr="http://schemas.openxmlformats.org/drawingml/2006/spreadsheetDrawing" xmlns:comp="http://schemas.openxmlformats.org/drawingml/2006/compatibility" xmlns:lc="http://schemas.openxmlformats.org/drawingml/2006/lockedCanvas">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EF199D1-0CEF-537D-2227-F4F2BBFD0B01}"/>
              </a:ext>
            </a:extLst>
          </p:cNvPr>
          <p:cNvSpPr>
            <a:spLocks noGrp="true"/>
          </p:cNvSpPr>
          <p:nvPr>
            <p:ph type="title"/>
          </p:nvPr>
        </p:nvSpPr>
        <p:spPr/>
        <p:txBody>
          <a:bodyPr/>
          <a:lstStyle/>
          <a:p>
            <a:r>
              <a:rPr lang="cs-CZ" dirty="false"/>
              <a:t>Aktivita č. 4) Podpora osob závislých a závislostí ohrožených</a:t>
            </a:r>
          </a:p>
        </p:txBody>
      </p:sp>
      <p:sp>
        <p:nvSpPr>
          <p:cNvPr id="3" name="Zástupný obsah 2">
            <a:extLst>
              <a:ext uri="{FF2B5EF4-FFF2-40B4-BE49-F238E27FC236}">
                <a16:creationId xmlns:a16="http://schemas.microsoft.com/office/drawing/2014/main" id="{E04E8527-DB77-0ABF-78F7-4890709FA4E8}"/>
              </a:ext>
            </a:extLst>
          </p:cNvPr>
          <p:cNvSpPr>
            <a:spLocks noGrp="true"/>
          </p:cNvSpPr>
          <p:nvPr>
            <p:ph idx="1"/>
          </p:nvPr>
        </p:nvSpPr>
        <p:spPr>
          <a:xfrm>
            <a:off x="360000" y="1800000"/>
            <a:ext cx="8244000" cy="4320000"/>
          </a:xfrm>
        </p:spPr>
        <p:txBody>
          <a:bodyPr/>
          <a:lstStyle/>
          <a:p>
            <a:pPr marL="0" indent="0" algn="just">
              <a:lnSpc>
                <a:spcPct val="100000"/>
              </a:lnSpc>
              <a:spcBef>
                <a:spcPts val="0"/>
              </a:spcBef>
              <a:spcAft>
                <a:spcPts val="0"/>
              </a:spcAft>
              <a:buNone/>
            </a:pPr>
            <a:r>
              <a:rPr lang="cs-CZ" sz="2000" dirty="false"/>
              <a:t>Aktivita cílí na podporu programů sekundární a terciární prevence pro osoby ohrožené závislostmi (včetně nelátkových závislostí), osoby závislé na návykových látkách a dalších rizikových formách chování, osoby s</a:t>
            </a:r>
            <a:r>
              <a:rPr lang="cs-CZ" sz="2000" dirty="false">
                <a:latin typeface="Segoe UI Symbol" panose="020B0502040204020203" pitchFamily="34" charset="0"/>
                <a:ea typeface="Segoe UI Symbol" panose="020B0502040204020203" pitchFamily="34" charset="0"/>
              </a:rPr>
              <a:t> </a:t>
            </a:r>
            <a:r>
              <a:rPr lang="cs-CZ" sz="2000" dirty="false"/>
              <a:t>duální diagnózou a pro jejich rodinné příslušníky, mimo zdravotnické služby a péči, blíže viz příloha č. 1 Popis aktivit, bod 4).</a:t>
            </a:r>
          </a:p>
          <a:p>
            <a:pPr marL="0" indent="0" algn="just">
              <a:lnSpc>
                <a:spcPct val="100000"/>
              </a:lnSpc>
              <a:spcBef>
                <a:spcPts val="0"/>
              </a:spcBef>
              <a:spcAft>
                <a:spcPts val="0"/>
              </a:spcAft>
              <a:buNone/>
            </a:pPr>
            <a:endParaRPr lang="cs-CZ" sz="2000" dirty="false"/>
          </a:p>
          <a:p>
            <a:pPr marL="0" indent="0" algn="just">
              <a:lnSpc>
                <a:spcPct val="100000"/>
              </a:lnSpc>
              <a:spcBef>
                <a:spcPts val="0"/>
              </a:spcBef>
              <a:spcAft>
                <a:spcPts val="0"/>
              </a:spcAft>
              <a:buNone/>
            </a:pPr>
            <a:r>
              <a:rPr lang="cs-CZ" sz="2000" dirty="false"/>
              <a:t>Přehled doporučených klíčových pozic pro tuto aktivitu výzvy je uveden v příloze č. 1 Popis aktivit. Podrobný popis těchto pozic a stanovení osobních nákladů je uveden v příloze č. 2 Pomůcka pro stanovení osobních nákladů.</a:t>
            </a:r>
          </a:p>
        </p:txBody>
      </p:sp>
      <p:sp>
        <p:nvSpPr>
          <p:cNvPr id="4" name="Zástupný symbol pro číslo snímku 3">
            <a:extLst>
              <a:ext uri="{FF2B5EF4-FFF2-40B4-BE49-F238E27FC236}">
                <a16:creationId xmlns:a16="http://schemas.microsoft.com/office/drawing/2014/main" id="{E4CA5068-C2CA-A6D9-D395-4E15A83FABD6}"/>
              </a:ext>
            </a:extLst>
          </p:cNvPr>
          <p:cNvSpPr>
            <a:spLocks noGrp="true"/>
          </p:cNvSpPr>
          <p:nvPr>
            <p:ph type="sldNum" sz="quarter" idx="12"/>
          </p:nvPr>
        </p:nvSpPr>
        <p:spPr/>
        <p:txBody>
          <a:bodyPr/>
          <a:lstStyle/>
          <a:p>
            <a:fld id="{479BF083-4774-43B1-9AB0-5CC1AC5DD8EE}" type="slidenum">
              <a:rPr lang="cs-CZ" smtClean="false"/>
              <a:pPr/>
              <a:t>26</a:t>
            </a:fld>
            <a:endParaRPr lang="cs-CZ" dirty="false"/>
          </a:p>
        </p:txBody>
      </p:sp>
    </p:spTree>
    <p:extLst>
      <p:ext uri="{BB962C8B-B14F-4D97-AF65-F5344CB8AC3E}">
        <p14:creationId xmlns:p14="http://schemas.microsoft.com/office/powerpoint/2010/main" val="2251757535"/>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xmlns:mc="http://schemas.openxmlformats.org/markup-compatibility/2006" xmlns:c="http://schemas.openxmlformats.org/drawingml/2006/chart" xmlns:cdr="http://schemas.openxmlformats.org/drawingml/2006/chartDrawing" xmlns:dgm="http://schemas.openxmlformats.org/drawingml/2006/diagram" xmlns:pic="http://schemas.openxmlformats.org/drawingml/2006/picture" xmlns:wp="http://schemas.openxmlformats.org/drawingml/2006/wordprocessingDrawing" xmlns:wp14="http://schemas.microsoft.com/office/word/2010/wordprocessingDrawing" xmlns:xdr="http://schemas.openxmlformats.org/drawingml/2006/spreadsheetDrawing" xmlns:comp="http://schemas.openxmlformats.org/drawingml/2006/compatibility" xmlns:lc="http://schemas.openxmlformats.org/drawingml/2006/lockedCanvas">
  <p:cSld>
    <p:spTree>
      <p:nvGrpSpPr>
        <p:cNvPr id="1" name=""/>
        <p:cNvGrpSpPr/>
        <p:nvPr/>
      </p:nvGrpSpPr>
      <p:grpSpPr>
        <a:xfrm>
          <a:off x="0" y="0"/>
          <a:ext cx="0" cy="0"/>
          <a:chOff x="0" y="0"/>
          <a:chExt cx="0" cy="0"/>
        </a:xfrm>
      </p:grpSpPr>
      <p:sp>
        <p:nvSpPr>
          <p:cNvPr id="2" name="Nadpis 1"/>
          <p:cNvSpPr>
            <a:spLocks noGrp="true"/>
          </p:cNvSpPr>
          <p:nvPr>
            <p:ph type="title"/>
          </p:nvPr>
        </p:nvSpPr>
        <p:spPr>
          <a:xfrm>
            <a:off x="395536" y="0"/>
            <a:ext cx="8712968" cy="1080000"/>
          </a:xfrm>
        </p:spPr>
        <p:txBody>
          <a:bodyPr/>
          <a:lstStyle/>
          <a:p>
            <a:r>
              <a:rPr lang="cs-CZ" dirty="false"/>
              <a:t>Aktivita č. 5) Podpora řešení dluhové problematiky</a:t>
            </a:r>
          </a:p>
        </p:txBody>
      </p:sp>
      <p:sp>
        <p:nvSpPr>
          <p:cNvPr id="4" name="Zástupný symbol pro číslo snímku 3"/>
          <p:cNvSpPr>
            <a:spLocks noGrp="true"/>
          </p:cNvSpPr>
          <p:nvPr>
            <p:ph type="sldNum" sz="quarter" idx="12"/>
          </p:nvPr>
        </p:nvSpPr>
        <p:spPr/>
        <p:txBody>
          <a:bodyPr/>
          <a:lstStyle/>
          <a:p>
            <a:pPr marL="0" marR="0" lvl="0" indent="0" algn="ctr" defTabSz="914400" rtl="false" eaLnBrk="true" fontAlgn="auto" latinLnBrk="false" hangingPunct="true">
              <a:lnSpc>
                <a:spcPct val="100000"/>
              </a:lnSpc>
              <a:spcBef>
                <a:spcPts val="0"/>
              </a:spcBef>
              <a:spcAft>
                <a:spcPts val="0"/>
              </a:spcAft>
              <a:buClrTx/>
              <a:buSzTx/>
              <a:buFontTx/>
              <a:buNone/>
              <a:tabLst/>
              <a:defRPr/>
            </a:pPr>
            <a:fld id="{479BF083-4774-43B1-9AB0-5CC1AC5DD8EE}" type="slidenum">
              <a:rPr kumimoji="false" lang="cs-CZ" sz="1050" b="true" i="false" u="none" strike="noStrike" kern="1200" cap="none" spc="0" normalizeH="false" baseline="0" noProof="false" smtClean="false">
                <a:ln>
                  <a:noFill/>
                </a:ln>
                <a:solidFill>
                  <a:srgbClr val="084A8B"/>
                </a:solidFill>
                <a:effectLst/>
                <a:uLnTx/>
                <a:uFillTx/>
                <a:latin typeface="Arial"/>
                <a:ea typeface="+mn-ea"/>
                <a:cs typeface="+mn-cs"/>
              </a:rPr>
              <a:pPr marL="0" marR="0" lvl="0" indent="0" algn="ctr" defTabSz="914400" rtl="false" eaLnBrk="true" fontAlgn="auto" latinLnBrk="false" hangingPunct="true">
                <a:lnSpc>
                  <a:spcPct val="100000"/>
                </a:lnSpc>
                <a:spcBef>
                  <a:spcPts val="0"/>
                </a:spcBef>
                <a:spcAft>
                  <a:spcPts val="0"/>
                </a:spcAft>
                <a:buClrTx/>
                <a:buSzTx/>
                <a:buFontTx/>
                <a:buNone/>
                <a:tabLst/>
                <a:defRPr/>
              </a:pPr>
              <a:t>27</a:t>
            </a:fld>
            <a:endParaRPr kumimoji="false" lang="cs-CZ" sz="1050" b="true" i="false" u="none" strike="noStrike" kern="1200" cap="none" spc="0" normalizeH="false" baseline="0" noProof="false" dirty="false">
              <a:ln>
                <a:noFill/>
              </a:ln>
              <a:solidFill>
                <a:srgbClr val="084A8B"/>
              </a:solidFill>
              <a:effectLst/>
              <a:uLnTx/>
              <a:uFillTx/>
              <a:latin typeface="Arial"/>
              <a:ea typeface="+mn-ea"/>
              <a:cs typeface="+mn-cs"/>
            </a:endParaRPr>
          </a:p>
        </p:txBody>
      </p:sp>
      <p:sp>
        <p:nvSpPr>
          <p:cNvPr id="10" name="TextovéPole 9">
            <a:extLst>
              <a:ext uri="{FF2B5EF4-FFF2-40B4-BE49-F238E27FC236}">
                <a16:creationId xmlns:a16="http://schemas.microsoft.com/office/drawing/2014/main" id="{0C2D0B68-B845-4812-B86A-79A52DE4B598}"/>
              </a:ext>
            </a:extLst>
          </p:cNvPr>
          <p:cNvSpPr txBox="true"/>
          <p:nvPr/>
        </p:nvSpPr>
        <p:spPr>
          <a:xfrm>
            <a:off x="143508" y="1201795"/>
            <a:ext cx="8856984" cy="4524315"/>
          </a:xfrm>
          <a:prstGeom prst="rect">
            <a:avLst/>
          </a:prstGeom>
          <a:noFill/>
        </p:spPr>
        <p:txBody>
          <a:bodyPr wrap="square">
            <a:spAutoFit/>
          </a:bodyPr>
          <a:lstStyle/>
          <a:p>
            <a:pPr algn="just"/>
            <a:r>
              <a:rPr lang="cs-CZ" dirty="false">
                <a:solidFill>
                  <a:schemeClr val="accent1"/>
                </a:solidFill>
                <a:latin typeface="Arial" panose="020B0604020202020204" pitchFamily="34" charset="0"/>
              </a:rPr>
              <a:t>P</a:t>
            </a:r>
            <a:r>
              <a:rPr lang="cs-CZ" b="false" i="false" u="none" strike="noStrike" baseline="0" dirty="false">
                <a:solidFill>
                  <a:schemeClr val="accent1"/>
                </a:solidFill>
                <a:latin typeface="Arial" panose="020B0604020202020204" pitchFamily="34" charset="0"/>
              </a:rPr>
              <a:t>odpora výhradně jako </a:t>
            </a:r>
            <a:r>
              <a:rPr lang="cs-CZ" b="true" i="false" u="none" strike="noStrike" baseline="0" dirty="false">
                <a:solidFill>
                  <a:schemeClr val="accent1"/>
                </a:solidFill>
                <a:latin typeface="Arial" panose="020B0604020202020204" pitchFamily="34" charset="0"/>
              </a:rPr>
              <a:t>cílená přímá podpora a pomoc osobám z cílové skupiny, </a:t>
            </a:r>
            <a:r>
              <a:rPr lang="cs-CZ" i="false" u="none" strike="noStrike" baseline="0" dirty="false">
                <a:solidFill>
                  <a:schemeClr val="accent1"/>
                </a:solidFill>
                <a:latin typeface="Arial" panose="020B0604020202020204" pitchFamily="34" charset="0"/>
              </a:rPr>
              <a:t>dílčí aktivity jsou vymezeny v příloze </a:t>
            </a:r>
            <a:r>
              <a:rPr lang="nn-NO" i="false" u="none" strike="noStrike" baseline="0" dirty="false">
                <a:solidFill>
                  <a:schemeClr val="accent1"/>
                </a:solidFill>
                <a:latin typeface="Arial" panose="020B0604020202020204" pitchFamily="34" charset="0"/>
              </a:rPr>
              <a:t>č. 1 Popis aktivit, bod </a:t>
            </a:r>
            <a:r>
              <a:rPr lang="cs-CZ" i="false" u="none" strike="noStrike" baseline="0" dirty="false">
                <a:solidFill>
                  <a:schemeClr val="accent1"/>
                </a:solidFill>
                <a:latin typeface="Arial" panose="020B0604020202020204" pitchFamily="34" charset="0"/>
              </a:rPr>
              <a:t>5</a:t>
            </a:r>
            <a:r>
              <a:rPr lang="nn-NO" i="false" u="none" strike="noStrike" baseline="0" dirty="false">
                <a:solidFill>
                  <a:schemeClr val="accent1"/>
                </a:solidFill>
                <a:latin typeface="Arial" panose="020B0604020202020204" pitchFamily="34" charset="0"/>
              </a:rPr>
              <a:t>)</a:t>
            </a:r>
            <a:r>
              <a:rPr lang="cs-CZ" i="false" u="none" strike="noStrike" baseline="0" dirty="false">
                <a:solidFill>
                  <a:schemeClr val="accent1"/>
                </a:solidFill>
                <a:latin typeface="Arial" panose="020B0604020202020204" pitchFamily="34" charset="0"/>
              </a:rPr>
              <a:t>. Cílem je řešení zadluženosti/předluženosti osob z CS. </a:t>
            </a:r>
            <a:r>
              <a:rPr lang="cs-CZ" b="true" i="false" u="none" strike="noStrike" baseline="0" dirty="false">
                <a:solidFill>
                  <a:schemeClr val="accent1"/>
                </a:solidFill>
                <a:latin typeface="Arial" panose="020B0604020202020204" pitchFamily="34" charset="0"/>
              </a:rPr>
              <a:t>V této aktivitě se nesmí jednat o anonymní osoby.</a:t>
            </a:r>
          </a:p>
          <a:p>
            <a:pPr algn="just"/>
            <a:endParaRPr lang="cs-CZ" b="false" i="false" u="none" strike="noStrike" baseline="0" dirty="false">
              <a:solidFill>
                <a:schemeClr val="accent1"/>
              </a:solidFill>
              <a:latin typeface="Arial" panose="020B0604020202020204" pitchFamily="34" charset="0"/>
            </a:endParaRPr>
          </a:p>
          <a:p>
            <a:pPr algn="just"/>
            <a:r>
              <a:rPr lang="cs-CZ" b="false" i="false" u="none" strike="noStrike" baseline="0" dirty="false">
                <a:solidFill>
                  <a:schemeClr val="accent1"/>
                </a:solidFill>
                <a:latin typeface="Arial" panose="020B0604020202020204" pitchFamily="34" charset="0"/>
              </a:rPr>
              <a:t>Aktivity je </a:t>
            </a:r>
            <a:r>
              <a:rPr lang="cs-CZ" b="true" i="false" u="none" strike="noStrike" baseline="0" dirty="false">
                <a:solidFill>
                  <a:schemeClr val="accent1"/>
                </a:solidFill>
                <a:latin typeface="Arial" panose="020B0604020202020204" pitchFamily="34" charset="0"/>
              </a:rPr>
              <a:t>nutné řešit komplexně včetně přímé práce s cílovou skupinou</a:t>
            </a:r>
            <a:r>
              <a:rPr lang="cs-CZ" b="false" i="false" u="none" strike="noStrike" baseline="0" dirty="false">
                <a:solidFill>
                  <a:schemeClr val="accent1"/>
                </a:solidFill>
                <a:latin typeface="Arial" panose="020B0604020202020204" pitchFamily="34" charset="0"/>
              </a:rPr>
              <a:t>. Dílčí aktivity </a:t>
            </a:r>
            <a:r>
              <a:rPr lang="cs-CZ" b="false" i="true" u="none" strike="noStrike" baseline="0" dirty="false">
                <a:solidFill>
                  <a:schemeClr val="accent1"/>
                </a:solidFill>
                <a:latin typeface="Arial" panose="020B0604020202020204" pitchFamily="34" charset="0"/>
              </a:rPr>
              <a:t>a) zpracování a podávání insolvenčních návrhů/podání návrhů na oddlužení</a:t>
            </a:r>
            <a:r>
              <a:rPr lang="cs-CZ" dirty="false">
                <a:solidFill>
                  <a:schemeClr val="accent1"/>
                </a:solidFill>
                <a:latin typeface="Arial" panose="020B0604020202020204" pitchFamily="34" charset="0"/>
              </a:rPr>
              <a:t> a</a:t>
            </a:r>
            <a:r>
              <a:rPr lang="cs-CZ" dirty="false">
                <a:solidFill>
                  <a:schemeClr val="accent1"/>
                </a:solidFill>
                <a:latin typeface="Segoe UI Symbol" panose="020B0502040204020203" pitchFamily="34" charset="0"/>
                <a:ea typeface="Segoe UI Symbol" panose="020B0502040204020203" pitchFamily="34" charset="0"/>
              </a:rPr>
              <a:t> </a:t>
            </a:r>
            <a:r>
              <a:rPr lang="cs-CZ" b="false" i="true" u="none" strike="noStrike" baseline="0" dirty="false">
                <a:solidFill>
                  <a:schemeClr val="accent1"/>
                </a:solidFill>
                <a:latin typeface="Arial" panose="020B0604020202020204" pitchFamily="34" charset="0"/>
              </a:rPr>
              <a:t>b) proces mapování dluhů, sestavení rodinných rozpočtů </a:t>
            </a:r>
            <a:r>
              <a:rPr lang="cs-CZ" b="true" i="false" u="none" strike="noStrike" baseline="0" dirty="false">
                <a:solidFill>
                  <a:schemeClr val="accent1"/>
                </a:solidFill>
                <a:latin typeface="Arial" panose="020B0604020202020204" pitchFamily="34" charset="0"/>
              </a:rPr>
              <a:t>lze realizovat pouze v</a:t>
            </a:r>
            <a:r>
              <a:rPr lang="cs-CZ" b="true" i="false" u="none" strike="noStrike" baseline="0" dirty="false">
                <a:solidFill>
                  <a:schemeClr val="accent1"/>
                </a:solidFill>
                <a:latin typeface="Segoe UI Symbol" panose="020B0502040204020203" pitchFamily="34" charset="0"/>
                <a:ea typeface="Segoe UI Symbol" panose="020B0502040204020203" pitchFamily="34" charset="0"/>
              </a:rPr>
              <a:t> </a:t>
            </a:r>
            <a:r>
              <a:rPr lang="cs-CZ" b="true" i="false" u="none" strike="noStrike" baseline="0" dirty="false">
                <a:solidFill>
                  <a:schemeClr val="accent1"/>
                </a:solidFill>
                <a:latin typeface="Arial" panose="020B0604020202020204" pitchFamily="34" charset="0"/>
              </a:rPr>
              <a:t>kombinaci s dalšími aktivitami </a:t>
            </a:r>
            <a:r>
              <a:rPr lang="cs-CZ" b="false" i="false" u="none" strike="noStrike" baseline="0" dirty="false">
                <a:solidFill>
                  <a:schemeClr val="accent1"/>
                </a:solidFill>
                <a:latin typeface="Arial" panose="020B0604020202020204" pitchFamily="34" charset="0"/>
              </a:rPr>
              <a:t>uvedenými pod body c) až g).</a:t>
            </a:r>
            <a:endParaRPr lang="cs-CZ" dirty="false">
              <a:solidFill>
                <a:schemeClr val="accent1"/>
              </a:solidFill>
              <a:effectLst/>
              <a:latin typeface="Arial"/>
              <a:ea typeface="Calibri" panose="020F0502020204030204" pitchFamily="34" charset="0"/>
              <a:cs typeface="Times New Roman" panose="02020603050405020304" pitchFamily="18" charset="0"/>
            </a:endParaRPr>
          </a:p>
          <a:p>
            <a:pPr marR="0" lvl="0" algn="just" defTabSz="914400" rtl="false" eaLnBrk="true" fontAlgn="auto" latinLnBrk="false" hangingPunct="true">
              <a:lnSpc>
                <a:spcPct val="100000"/>
              </a:lnSpc>
              <a:spcBef>
                <a:spcPts val="0"/>
              </a:spcBef>
              <a:spcAft>
                <a:spcPts val="0"/>
              </a:spcAft>
              <a:buClrTx/>
              <a:buSzTx/>
              <a:tabLst/>
              <a:defRPr/>
            </a:pPr>
            <a:endParaRPr lang="cs-CZ" b="true" dirty="false">
              <a:solidFill>
                <a:schemeClr val="accent1"/>
              </a:solidFill>
              <a:latin typeface="Arial"/>
              <a:ea typeface="Calibri" panose="020F0502020204030204" pitchFamily="34" charset="0"/>
              <a:cs typeface="Times New Roman" panose="02020603050405020304" pitchFamily="18" charset="0"/>
            </a:endParaRPr>
          </a:p>
          <a:p>
            <a:pPr marR="0" lvl="0" algn="just" defTabSz="914400" rtl="false" eaLnBrk="true" fontAlgn="auto" latinLnBrk="false" hangingPunct="true">
              <a:lnSpc>
                <a:spcPct val="100000"/>
              </a:lnSpc>
              <a:spcBef>
                <a:spcPts val="0"/>
              </a:spcBef>
              <a:spcAft>
                <a:spcPts val="0"/>
              </a:spcAft>
              <a:buClrTx/>
              <a:buSzTx/>
              <a:tabLst/>
              <a:defRPr/>
            </a:pPr>
            <a:r>
              <a:rPr lang="cs-CZ" b="true" i="false" u="none" strike="noStrike" baseline="0" dirty="false">
                <a:solidFill>
                  <a:schemeClr val="accent1"/>
                </a:solidFill>
                <a:latin typeface="Arial" panose="020B0604020202020204" pitchFamily="34" charset="0"/>
              </a:rPr>
              <a:t>Nebudou podporovány </a:t>
            </a:r>
            <a:r>
              <a:rPr lang="cs-CZ" b="false" i="false" u="none" strike="noStrike" baseline="0" dirty="false">
                <a:solidFill>
                  <a:schemeClr val="accent1"/>
                </a:solidFill>
                <a:latin typeface="Arial" panose="020B0604020202020204" pitchFamily="34" charset="0"/>
              </a:rPr>
              <a:t>skupinové workshopy, kurzy, přednášky a ostatní skupinové aktivity. </a:t>
            </a:r>
          </a:p>
          <a:p>
            <a:pPr marR="0" lvl="0" algn="just" defTabSz="914400" rtl="false" eaLnBrk="true" fontAlgn="auto" latinLnBrk="false" hangingPunct="true">
              <a:lnSpc>
                <a:spcPct val="100000"/>
              </a:lnSpc>
              <a:spcBef>
                <a:spcPts val="0"/>
              </a:spcBef>
              <a:spcAft>
                <a:spcPts val="0"/>
              </a:spcAft>
              <a:buClrTx/>
              <a:buSzTx/>
              <a:tabLst/>
              <a:defRPr/>
            </a:pPr>
            <a:endParaRPr lang="cs-CZ" b="true" dirty="false">
              <a:solidFill>
                <a:srgbClr val="084A8B"/>
              </a:solidFill>
              <a:effectLst/>
              <a:latin typeface="Arial"/>
              <a:ea typeface="Calibri" panose="020F0502020204030204" pitchFamily="34" charset="0"/>
              <a:cs typeface="Times New Roman" panose="02020603050405020304" pitchFamily="18" charset="0"/>
            </a:endParaRPr>
          </a:p>
          <a:p>
            <a:pPr algn="just"/>
            <a:r>
              <a:rPr lang="cs-CZ" dirty="false"/>
              <a:t>Přehled doporučených klíčových pozic pro tuto aktivitu výzvy je uveden v příloze č. 1 Popis aktivit. Podrobný popis těchto pozic a stanovení osobních nákladů je uveden v příloze č. 2 Pomůcka pro stanovení osobních nákladů.</a:t>
            </a:r>
          </a:p>
        </p:txBody>
      </p:sp>
    </p:spTree>
    <p:extLst>
      <p:ext uri="{BB962C8B-B14F-4D97-AF65-F5344CB8AC3E}">
        <p14:creationId xmlns:p14="http://schemas.microsoft.com/office/powerpoint/2010/main" val="207398281"/>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xmlns:mc="http://schemas.openxmlformats.org/markup-compatibility/2006" xmlns:c="http://schemas.openxmlformats.org/drawingml/2006/chart" xmlns:cdr="http://schemas.openxmlformats.org/drawingml/2006/chartDrawing" xmlns:dgm="http://schemas.openxmlformats.org/drawingml/2006/diagram" xmlns:pic="http://schemas.openxmlformats.org/drawingml/2006/picture" xmlns:wp="http://schemas.openxmlformats.org/drawingml/2006/wordprocessingDrawing" xmlns:wp14="http://schemas.microsoft.com/office/word/2010/wordprocessingDrawing" xmlns:xdr="http://schemas.openxmlformats.org/drawingml/2006/spreadsheetDrawing" xmlns:comp="http://schemas.openxmlformats.org/drawingml/2006/compatibility" xmlns:lc="http://schemas.openxmlformats.org/drawingml/2006/lockedCanvas">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1823B68-AC13-5841-FB54-AD3C6C1C5AAC}"/>
              </a:ext>
            </a:extLst>
          </p:cNvPr>
          <p:cNvSpPr>
            <a:spLocks noGrp="true"/>
          </p:cNvSpPr>
          <p:nvPr>
            <p:ph type="title"/>
          </p:nvPr>
        </p:nvSpPr>
        <p:spPr/>
        <p:txBody>
          <a:bodyPr/>
          <a:lstStyle/>
          <a:p>
            <a:r>
              <a:rPr lang="cs-CZ" dirty="false"/>
              <a:t>Aktivita č. 6) Podpora posílení výkonu sociální práce na obcích</a:t>
            </a:r>
          </a:p>
        </p:txBody>
      </p:sp>
      <p:sp>
        <p:nvSpPr>
          <p:cNvPr id="3" name="Zástupný obsah 2">
            <a:extLst>
              <a:ext uri="{FF2B5EF4-FFF2-40B4-BE49-F238E27FC236}">
                <a16:creationId xmlns:a16="http://schemas.microsoft.com/office/drawing/2014/main" id="{C11FF3DC-1A1E-C513-0939-A03DA292E8E5}"/>
              </a:ext>
            </a:extLst>
          </p:cNvPr>
          <p:cNvSpPr>
            <a:spLocks noGrp="true"/>
          </p:cNvSpPr>
          <p:nvPr>
            <p:ph idx="1"/>
          </p:nvPr>
        </p:nvSpPr>
        <p:spPr>
          <a:xfrm>
            <a:off x="360000" y="1628800"/>
            <a:ext cx="8244000" cy="5067200"/>
          </a:xfrm>
        </p:spPr>
        <p:txBody>
          <a:bodyPr/>
          <a:lstStyle/>
          <a:p>
            <a:pPr marL="0" indent="0" algn="just">
              <a:lnSpc>
                <a:spcPts val="2000"/>
              </a:lnSpc>
              <a:spcBef>
                <a:spcPts val="300"/>
              </a:spcBef>
              <a:spcAft>
                <a:spcPts val="300"/>
              </a:spcAft>
              <a:buNone/>
            </a:pPr>
            <a:r>
              <a:rPr lang="cs-CZ" sz="1800" dirty="false"/>
              <a:t>Aktivita je zacílena na zvýšení dostupnosti sociální práce a na posílení výkonu profesionální realizace sociální práce podle § 109 zákona č. 108/2006 Sb., o</a:t>
            </a:r>
            <a:r>
              <a:rPr lang="cs-CZ" sz="1800" dirty="false">
                <a:latin typeface="Segoe UI Symbol" panose="020B0502040204020203" pitchFamily="34" charset="0"/>
                <a:ea typeface="Segoe UI Symbol" panose="020B0502040204020203" pitchFamily="34" charset="0"/>
              </a:rPr>
              <a:t> </a:t>
            </a:r>
            <a:r>
              <a:rPr lang="cs-CZ" sz="1800" dirty="false"/>
              <a:t>sociálních službách, ve znění pozdějších předpisů (dále jen „zákon o sociálních službách“) na úrovni obcí.</a:t>
            </a:r>
          </a:p>
          <a:p>
            <a:pPr marL="0" indent="0" algn="just">
              <a:lnSpc>
                <a:spcPts val="2000"/>
              </a:lnSpc>
              <a:spcBef>
                <a:spcPts val="300"/>
              </a:spcBef>
              <a:spcAft>
                <a:spcPts val="300"/>
              </a:spcAft>
              <a:buNone/>
            </a:pPr>
            <a:r>
              <a:rPr lang="cs-CZ" sz="1800" b="true" dirty="false"/>
              <a:t>Nelze podpořit aktivity zaměřené pouze na oblast podpory sociálního bydlení</a:t>
            </a:r>
          </a:p>
          <a:p>
            <a:pPr marL="0" indent="0" algn="just">
              <a:lnSpc>
                <a:spcPts val="2000"/>
              </a:lnSpc>
              <a:spcBef>
                <a:spcPts val="300"/>
              </a:spcBef>
              <a:spcAft>
                <a:spcPts val="300"/>
              </a:spcAft>
              <a:buNone/>
            </a:pPr>
            <a:r>
              <a:rPr lang="cs-CZ" sz="1800" dirty="false"/>
              <a:t>Podpora na úrovni jednotlivých obcí (I., II, nebo III. typu) probíhá dle příslušných zákonů uvedených ve výzvě. </a:t>
            </a:r>
          </a:p>
          <a:p>
            <a:pPr marL="0" indent="0" algn="just">
              <a:lnSpc>
                <a:spcPts val="2000"/>
              </a:lnSpc>
              <a:spcBef>
                <a:spcPts val="300"/>
              </a:spcBef>
              <a:spcAft>
                <a:spcPts val="300"/>
              </a:spcAft>
              <a:buNone/>
            </a:pPr>
            <a:r>
              <a:rPr lang="cs-CZ" sz="1800" dirty="false"/>
              <a:t>V případě obcí II. a III. typu nesmí docházet k duplicitními financování ve vztahu k</a:t>
            </a:r>
            <a:r>
              <a:rPr lang="cs-CZ" sz="1800" dirty="false">
                <a:latin typeface="Segoe UI Symbol" panose="020B0502040204020203" pitchFamily="34" charset="0"/>
                <a:ea typeface="Segoe UI Symbol" panose="020B0502040204020203" pitchFamily="34" charset="0"/>
              </a:rPr>
              <a:t> </a:t>
            </a:r>
            <a:r>
              <a:rPr lang="cs-CZ" sz="1800" dirty="false"/>
              <a:t>Dotačnímu řízení na výkon činností sociální práce pro příslušný rok. Cílem je</a:t>
            </a:r>
            <a:r>
              <a:rPr lang="cs-CZ" sz="1800" dirty="false">
                <a:latin typeface="Segoe UI Symbol" panose="020B0502040204020203" pitchFamily="34" charset="0"/>
                <a:ea typeface="Segoe UI Symbol" panose="020B0502040204020203" pitchFamily="34" charset="0"/>
              </a:rPr>
              <a:t> </a:t>
            </a:r>
            <a:r>
              <a:rPr lang="cs-CZ" sz="1800" dirty="false"/>
              <a:t>posílení výkonu sociální práce (rozšíření/navýšení úvazků pracovníků) nad rámec jejího standardního financování formou dotací ze státního rozpočtu (MPSV).</a:t>
            </a:r>
          </a:p>
          <a:p>
            <a:pPr marL="0" indent="0" algn="just">
              <a:lnSpc>
                <a:spcPts val="2000"/>
              </a:lnSpc>
              <a:spcBef>
                <a:spcPts val="300"/>
              </a:spcBef>
              <a:spcAft>
                <a:spcPts val="300"/>
              </a:spcAft>
              <a:buNone/>
            </a:pPr>
            <a:r>
              <a:rPr lang="cs-CZ" sz="1800" b="false" kern="1200" dirty="false">
                <a:solidFill>
                  <a:srgbClr val="084A8B"/>
                </a:solidFill>
                <a:effectLst/>
                <a:latin typeface="Arial" panose="020B0604020202020204" pitchFamily="34" charset="0"/>
                <a:ea typeface="+mn-ea"/>
                <a:cs typeface="+mn-cs"/>
              </a:rPr>
              <a:t>Přehled uznatelných pozic pro tuto aktivitu výzvy je uveden v příloze č. 1 Popis aktivit. Podrobný popis těchto pozic a stanovení osobních nákladů je uveden v</a:t>
            </a:r>
            <a:r>
              <a:rPr lang="cs-CZ" sz="1800" b="false" kern="1200" dirty="false">
                <a:solidFill>
                  <a:srgbClr val="084A8B"/>
                </a:solidFill>
                <a:effectLst/>
                <a:latin typeface="Segoe UI Symbol" panose="020B0502040204020203" pitchFamily="34" charset="0"/>
                <a:ea typeface="Segoe UI Symbol" panose="020B0502040204020203" pitchFamily="34" charset="0"/>
              </a:rPr>
              <a:t> </a:t>
            </a:r>
            <a:r>
              <a:rPr lang="cs-CZ" sz="1800" b="false" kern="1200" dirty="false">
                <a:solidFill>
                  <a:srgbClr val="084A8B"/>
                </a:solidFill>
                <a:effectLst/>
                <a:latin typeface="Arial" panose="020B0604020202020204" pitchFamily="34" charset="0"/>
                <a:ea typeface="+mn-ea"/>
                <a:cs typeface="+mn-cs"/>
              </a:rPr>
              <a:t>příloze č. 2 Pomůcka pro stanovení osobních nákladů.</a:t>
            </a:r>
            <a:endParaRPr lang="cs-CZ" sz="1800" dirty="false">
              <a:effectLst/>
            </a:endParaRPr>
          </a:p>
          <a:p>
            <a:pPr marL="0" indent="0">
              <a:spcBef>
                <a:spcPts val="300"/>
              </a:spcBef>
              <a:spcAft>
                <a:spcPts val="300"/>
              </a:spcAft>
              <a:buNone/>
            </a:pPr>
            <a:endParaRPr lang="cs-CZ" sz="2000" dirty="false"/>
          </a:p>
        </p:txBody>
      </p:sp>
      <p:sp>
        <p:nvSpPr>
          <p:cNvPr id="4" name="Zástupný symbol pro číslo snímku 3">
            <a:extLst>
              <a:ext uri="{FF2B5EF4-FFF2-40B4-BE49-F238E27FC236}">
                <a16:creationId xmlns:a16="http://schemas.microsoft.com/office/drawing/2014/main" id="{41B6A094-D801-BC81-2E4D-D2D6B112D849}"/>
              </a:ext>
            </a:extLst>
          </p:cNvPr>
          <p:cNvSpPr>
            <a:spLocks noGrp="true"/>
          </p:cNvSpPr>
          <p:nvPr>
            <p:ph type="sldNum" sz="quarter" idx="12"/>
          </p:nvPr>
        </p:nvSpPr>
        <p:spPr/>
        <p:txBody>
          <a:bodyPr/>
          <a:lstStyle/>
          <a:p>
            <a:fld id="{479BF083-4774-43B1-9AB0-5CC1AC5DD8EE}" type="slidenum">
              <a:rPr lang="cs-CZ" smtClean="false"/>
              <a:pPr/>
              <a:t>28</a:t>
            </a:fld>
            <a:endParaRPr lang="cs-CZ" dirty="false"/>
          </a:p>
        </p:txBody>
      </p:sp>
    </p:spTree>
    <p:extLst>
      <p:ext uri="{BB962C8B-B14F-4D97-AF65-F5344CB8AC3E}">
        <p14:creationId xmlns:p14="http://schemas.microsoft.com/office/powerpoint/2010/main" val="3030166724"/>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xmlns:mc="http://schemas.openxmlformats.org/markup-compatibility/2006" xmlns:c="http://schemas.openxmlformats.org/drawingml/2006/chart" xmlns:cdr="http://schemas.openxmlformats.org/drawingml/2006/chartDrawing" xmlns:dgm="http://schemas.openxmlformats.org/drawingml/2006/diagram" xmlns:pic="http://schemas.openxmlformats.org/drawingml/2006/picture" xmlns:wp="http://schemas.openxmlformats.org/drawingml/2006/wordprocessingDrawing" xmlns:wp14="http://schemas.microsoft.com/office/word/2010/wordprocessingDrawing" xmlns:xdr="http://schemas.openxmlformats.org/drawingml/2006/spreadsheetDrawing" xmlns:comp="http://schemas.openxmlformats.org/drawingml/2006/compatibility" xmlns:lc="http://schemas.openxmlformats.org/drawingml/2006/lockedCanvas">
  <p:cSld>
    <p:spTree>
      <p:nvGrpSpPr>
        <p:cNvPr id="1" name=""/>
        <p:cNvGrpSpPr/>
        <p:nvPr/>
      </p:nvGrpSpPr>
      <p:grpSpPr>
        <a:xfrm>
          <a:off x="0" y="0"/>
          <a:ext cx="0" cy="0"/>
          <a:chOff x="0" y="0"/>
          <a:chExt cx="0" cy="0"/>
        </a:xfrm>
      </p:grpSpPr>
      <p:sp>
        <p:nvSpPr>
          <p:cNvPr id="2" name="Nadpis 1"/>
          <p:cNvSpPr>
            <a:spLocks noGrp="true"/>
          </p:cNvSpPr>
          <p:nvPr>
            <p:ph type="title"/>
          </p:nvPr>
        </p:nvSpPr>
        <p:spPr>
          <a:xfrm>
            <a:off x="395536" y="0"/>
            <a:ext cx="8712968" cy="1080000"/>
          </a:xfrm>
        </p:spPr>
        <p:txBody>
          <a:bodyPr/>
          <a:lstStyle/>
          <a:p>
            <a:r>
              <a:rPr lang="cs-CZ" sz="3000" dirty="false"/>
              <a:t>Aktivita č. 7) Podpora zdravotní prevence</a:t>
            </a:r>
          </a:p>
        </p:txBody>
      </p:sp>
      <p:sp>
        <p:nvSpPr>
          <p:cNvPr id="4" name="Zástupný symbol pro číslo snímku 3"/>
          <p:cNvSpPr>
            <a:spLocks noGrp="true"/>
          </p:cNvSpPr>
          <p:nvPr>
            <p:ph type="sldNum" sz="quarter" idx="12"/>
          </p:nvPr>
        </p:nvSpPr>
        <p:spPr/>
        <p:txBody>
          <a:bodyPr/>
          <a:lstStyle/>
          <a:p>
            <a:pPr marL="0" marR="0" lvl="0" indent="0" algn="ctr" defTabSz="914400" rtl="false" eaLnBrk="true" fontAlgn="auto" latinLnBrk="false" hangingPunct="true">
              <a:lnSpc>
                <a:spcPct val="100000"/>
              </a:lnSpc>
              <a:spcBef>
                <a:spcPts val="0"/>
              </a:spcBef>
              <a:spcAft>
                <a:spcPts val="0"/>
              </a:spcAft>
              <a:buClrTx/>
              <a:buSzTx/>
              <a:buFontTx/>
              <a:buNone/>
              <a:tabLst/>
              <a:defRPr/>
            </a:pPr>
            <a:fld id="{479BF083-4774-43B1-9AB0-5CC1AC5DD8EE}" type="slidenum">
              <a:rPr kumimoji="false" lang="cs-CZ" sz="1050" b="true" i="false" u="none" strike="noStrike" kern="1200" cap="none" spc="0" normalizeH="false" baseline="0" noProof="false" smtClean="false">
                <a:ln>
                  <a:noFill/>
                </a:ln>
                <a:solidFill>
                  <a:srgbClr val="084A8B"/>
                </a:solidFill>
                <a:effectLst/>
                <a:uLnTx/>
                <a:uFillTx/>
                <a:latin typeface="Arial"/>
                <a:ea typeface="+mn-ea"/>
                <a:cs typeface="+mn-cs"/>
              </a:rPr>
              <a:pPr marL="0" marR="0" lvl="0" indent="0" algn="ctr" defTabSz="914400" rtl="false" eaLnBrk="true" fontAlgn="auto" latinLnBrk="false" hangingPunct="true">
                <a:lnSpc>
                  <a:spcPct val="100000"/>
                </a:lnSpc>
                <a:spcBef>
                  <a:spcPts val="0"/>
                </a:spcBef>
                <a:spcAft>
                  <a:spcPts val="0"/>
                </a:spcAft>
                <a:buClrTx/>
                <a:buSzTx/>
                <a:buFontTx/>
                <a:buNone/>
                <a:tabLst/>
                <a:defRPr/>
              </a:pPr>
              <a:t>29</a:t>
            </a:fld>
            <a:endParaRPr kumimoji="false" lang="cs-CZ" sz="1050" b="true" i="false" u="none" strike="noStrike" kern="1200" cap="none" spc="0" normalizeH="false" baseline="0" noProof="false" dirty="false">
              <a:ln>
                <a:noFill/>
              </a:ln>
              <a:solidFill>
                <a:srgbClr val="084A8B"/>
              </a:solidFill>
              <a:effectLst/>
              <a:uLnTx/>
              <a:uFillTx/>
              <a:latin typeface="Arial"/>
              <a:ea typeface="+mn-ea"/>
              <a:cs typeface="+mn-cs"/>
            </a:endParaRPr>
          </a:p>
        </p:txBody>
      </p:sp>
      <p:sp>
        <p:nvSpPr>
          <p:cNvPr id="10" name="TextovéPole 9">
            <a:extLst>
              <a:ext uri="{FF2B5EF4-FFF2-40B4-BE49-F238E27FC236}">
                <a16:creationId xmlns:a16="http://schemas.microsoft.com/office/drawing/2014/main" id="{0C2D0B68-B845-4812-B86A-79A52DE4B598}"/>
              </a:ext>
            </a:extLst>
          </p:cNvPr>
          <p:cNvSpPr txBox="true"/>
          <p:nvPr/>
        </p:nvSpPr>
        <p:spPr>
          <a:xfrm>
            <a:off x="143508" y="1318022"/>
            <a:ext cx="8856984" cy="3939540"/>
          </a:xfrm>
          <a:prstGeom prst="rect">
            <a:avLst/>
          </a:prstGeom>
          <a:noFill/>
        </p:spPr>
        <p:txBody>
          <a:bodyPr wrap="square">
            <a:spAutoFit/>
          </a:bodyPr>
          <a:lstStyle/>
          <a:p>
            <a:pPr algn="just"/>
            <a:r>
              <a:rPr lang="cs-CZ" sz="1800" b="false" i="false" u="none" strike="noStrike" baseline="0" dirty="false">
                <a:solidFill>
                  <a:schemeClr val="accent1"/>
                </a:solidFill>
                <a:latin typeface="Arial" panose="020B0604020202020204" pitchFamily="34" charset="0"/>
              </a:rPr>
              <a:t>Cílem aktivity je zefektivnění primární a sekundární prevence cílové skupiny prostřednictvím </a:t>
            </a:r>
            <a:r>
              <a:rPr lang="cs-CZ" sz="1800" b="true" i="false" u="none" strike="noStrike" baseline="0" dirty="false">
                <a:solidFill>
                  <a:schemeClr val="accent1"/>
                </a:solidFill>
                <a:latin typeface="Arial" panose="020B0604020202020204" pitchFamily="34" charset="0"/>
              </a:rPr>
              <a:t>zřízení pozice zdravotního mediátora</a:t>
            </a:r>
            <a:r>
              <a:rPr lang="cs-CZ" sz="1800" b="false" i="false" u="none" strike="noStrike" baseline="0" dirty="false">
                <a:solidFill>
                  <a:schemeClr val="accent1"/>
                </a:solidFill>
                <a:latin typeface="Arial" panose="020B0604020202020204" pitchFamily="34" charset="0"/>
              </a:rPr>
              <a:t>, který v území zajišťuje </a:t>
            </a:r>
            <a:r>
              <a:rPr lang="cs-CZ" sz="1800" b="true" i="false" u="none" strike="noStrike" baseline="0" dirty="false">
                <a:solidFill>
                  <a:schemeClr val="accent1"/>
                </a:solidFill>
                <a:latin typeface="Arial" panose="020B0604020202020204" pitchFamily="34" charset="0"/>
              </a:rPr>
              <a:t>mediaci ve zdraví.</a:t>
            </a:r>
            <a:endParaRPr lang="cs-CZ" sz="1800" b="false" i="false" u="none" strike="noStrike" baseline="0" dirty="false">
              <a:solidFill>
                <a:schemeClr val="accent1"/>
              </a:solidFill>
              <a:latin typeface="Arial" panose="020B0604020202020204" pitchFamily="34" charset="0"/>
            </a:endParaRPr>
          </a:p>
          <a:p>
            <a:pPr marL="285750" indent="-285750" algn="just">
              <a:buFont typeface="Arial" panose="020B0604020202020204" pitchFamily="34" charset="0"/>
              <a:buChar char="•"/>
            </a:pPr>
            <a:r>
              <a:rPr lang="cs-CZ" dirty="false">
                <a:solidFill>
                  <a:schemeClr val="accent1"/>
                </a:solidFill>
                <a:latin typeface="Arial" panose="020B0604020202020204" pitchFamily="34" charset="0"/>
              </a:rPr>
              <a:t>A</a:t>
            </a:r>
            <a:r>
              <a:rPr lang="cs-CZ" sz="1800" b="false" i="false" u="none" strike="noStrike" baseline="0" dirty="false">
                <a:solidFill>
                  <a:schemeClr val="accent1"/>
                </a:solidFill>
                <a:latin typeface="Arial" panose="020B0604020202020204" pitchFamily="34" charset="0"/>
              </a:rPr>
              <a:t>ktivity nesmí kolidovat s úkony hrazenými zdravotní pojišťovnou.</a:t>
            </a:r>
          </a:p>
          <a:p>
            <a:pPr marL="285750" indent="-285750" algn="just">
              <a:buFont typeface="Arial" panose="020B0604020202020204" pitchFamily="34" charset="0"/>
              <a:buChar char="•"/>
            </a:pPr>
            <a:r>
              <a:rPr lang="cs-CZ" sz="1800" b="false" i="false" u="none" strike="noStrike" baseline="0" dirty="false">
                <a:solidFill>
                  <a:schemeClr val="accent1"/>
                </a:solidFill>
                <a:latin typeface="Arial" panose="020B0604020202020204" pitchFamily="34" charset="0"/>
              </a:rPr>
              <a:t>Podmínkou realizace je garance aktivit odbornými pracovníky, kteří splňují kvalifikační předpoklady k výkonu zvolené činnosti (</a:t>
            </a:r>
            <a:r>
              <a:rPr lang="cs-CZ" sz="1800" b="true" i="false" u="none" strike="noStrike" baseline="0" dirty="false">
                <a:solidFill>
                  <a:schemeClr val="accent1"/>
                </a:solidFill>
                <a:latin typeface="Arial" panose="020B0604020202020204" pitchFamily="34" charset="0"/>
              </a:rPr>
              <a:t>uhrazení odborníků bude v</a:t>
            </a:r>
            <a:r>
              <a:rPr lang="cs-CZ" sz="1800" b="true" i="false" u="none" strike="noStrike" baseline="0" dirty="false">
                <a:solidFill>
                  <a:schemeClr val="accent1"/>
                </a:solidFill>
                <a:latin typeface="Segoe UI Symbol" panose="020B0502040204020203" pitchFamily="34" charset="0"/>
                <a:ea typeface="Segoe UI Symbol" panose="020B0502040204020203" pitchFamily="34" charset="0"/>
              </a:rPr>
              <a:t> </a:t>
            </a:r>
            <a:r>
              <a:rPr lang="cs-CZ" sz="1800" b="true" i="false" u="none" strike="noStrike" baseline="0" dirty="false">
                <a:solidFill>
                  <a:schemeClr val="accent1"/>
                </a:solidFill>
                <a:latin typeface="Arial" panose="020B0604020202020204" pitchFamily="34" charset="0"/>
              </a:rPr>
              <a:t>projektu probíhat z paušální sazby</a:t>
            </a:r>
            <a:r>
              <a:rPr lang="cs-CZ" sz="1800" b="false" i="false" u="none" strike="noStrike" baseline="0" dirty="false">
                <a:solidFill>
                  <a:schemeClr val="accent1"/>
                </a:solidFill>
                <a:latin typeface="Arial" panose="020B0604020202020204" pitchFamily="34" charset="0"/>
              </a:rPr>
              <a:t>). </a:t>
            </a:r>
          </a:p>
          <a:p>
            <a:pPr marL="285750" indent="-285750" algn="just">
              <a:buFont typeface="Arial" panose="020B0604020202020204" pitchFamily="34" charset="0"/>
              <a:buChar char="•"/>
            </a:pPr>
            <a:endParaRPr lang="cs-CZ" dirty="false">
              <a:solidFill>
                <a:schemeClr val="accent1"/>
              </a:solidFill>
              <a:latin typeface="Arial" panose="020B0604020202020204" pitchFamily="34" charset="0"/>
            </a:endParaRPr>
          </a:p>
          <a:p>
            <a:pPr marL="285750" indent="-285750" algn="just">
              <a:buFont typeface="Arial" panose="020B0604020202020204" pitchFamily="34" charset="0"/>
              <a:buChar char="•"/>
            </a:pPr>
            <a:r>
              <a:rPr lang="cs-CZ" sz="1800" b="false" i="false" u="none" strike="noStrike" baseline="0" dirty="false">
                <a:solidFill>
                  <a:schemeClr val="accent1"/>
                </a:solidFill>
                <a:latin typeface="Arial" panose="020B0604020202020204" pitchFamily="34" charset="0"/>
              </a:rPr>
              <a:t>KA: preventivní programy/aktivity v oblasti podpory zdraví osob žijících v sociálně vyloučených lokalitách, </a:t>
            </a:r>
            <a:r>
              <a:rPr lang="cs-CZ" b="true" dirty="false">
                <a:solidFill>
                  <a:schemeClr val="accent1"/>
                </a:solidFill>
                <a:latin typeface="Arial"/>
                <a:ea typeface="Calibri" panose="020F0502020204030204" pitchFamily="34" charset="0"/>
                <a:cs typeface="Times New Roman" panose="02020603050405020304" pitchFamily="18" charset="0"/>
              </a:rPr>
              <a:t>blíže viz příloha č. 1 Popis aktivit, bod 7)</a:t>
            </a:r>
          </a:p>
          <a:p>
            <a:pPr algn="just"/>
            <a:endParaRPr lang="cs-CZ" sz="1600" b="false" i="false" u="none" strike="noStrike" baseline="0" dirty="false">
              <a:solidFill>
                <a:schemeClr val="accent1"/>
              </a:solidFill>
              <a:latin typeface="Arial" panose="020B0604020202020204" pitchFamily="34" charset="0"/>
            </a:endParaRPr>
          </a:p>
          <a:p>
            <a:pPr algn="just"/>
            <a:r>
              <a:rPr lang="cs-CZ" dirty="false"/>
              <a:t>Přehled doporučených klíčových pozic pro tuto aktivitu výzvy je uveden v příloze č. 1 Popis aktivit. Podrobný popis těchto pozic a stanovení osobních nákladů je uveden v příloze č. 2 Pomůcka pro stanovení osobních nákladů.</a:t>
            </a:r>
          </a:p>
        </p:txBody>
      </p:sp>
    </p:spTree>
    <p:extLst>
      <p:ext uri="{BB962C8B-B14F-4D97-AF65-F5344CB8AC3E}">
        <p14:creationId xmlns:p14="http://schemas.microsoft.com/office/powerpoint/2010/main" val="3827241821"/>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xmlns:mc="http://schemas.openxmlformats.org/markup-compatibility/2006" xmlns:c="http://schemas.openxmlformats.org/drawingml/2006/chart" xmlns:cdr="http://schemas.openxmlformats.org/drawingml/2006/chartDrawing" xmlns:dgm="http://schemas.openxmlformats.org/drawingml/2006/diagram" xmlns:pic="http://schemas.openxmlformats.org/drawingml/2006/picture" xmlns:wp="http://schemas.openxmlformats.org/drawingml/2006/wordprocessingDrawing" xmlns:wp14="http://schemas.microsoft.com/office/word/2010/wordprocessingDrawing" xmlns:xdr="http://schemas.openxmlformats.org/drawingml/2006/spreadsheetDrawing" xmlns:comp="http://schemas.openxmlformats.org/drawingml/2006/compatibility" xmlns:lc="http://schemas.openxmlformats.org/drawingml/2006/lockedCanvas">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E837E6D9-1E4F-4803-835E-8E932032687F}"/>
              </a:ext>
            </a:extLst>
          </p:cNvPr>
          <p:cNvSpPr>
            <a:spLocks noGrp="true"/>
          </p:cNvSpPr>
          <p:nvPr>
            <p:ph idx="1"/>
          </p:nvPr>
        </p:nvSpPr>
        <p:spPr>
          <a:xfrm>
            <a:off x="251520" y="1160748"/>
            <a:ext cx="8712968" cy="5535252"/>
          </a:xfrm>
        </p:spPr>
        <p:txBody>
          <a:bodyPr/>
          <a:lstStyle/>
          <a:p>
            <a:pPr marL="0" indent="0" algn="just">
              <a:lnSpc>
                <a:spcPct val="150000"/>
              </a:lnSpc>
              <a:spcBef>
                <a:spcPts val="0"/>
              </a:spcBef>
              <a:spcAft>
                <a:spcPts val="0"/>
              </a:spcAft>
              <a:buNone/>
            </a:pPr>
            <a:r>
              <a:rPr lang="cs-CZ" altLang="cs-CZ" sz="1800" b="true" dirty="false">
                <a:latin typeface="+mj-lt"/>
              </a:rPr>
              <a:t>Informační</a:t>
            </a:r>
            <a:r>
              <a:rPr lang="cs-CZ" altLang="cs-CZ" sz="1800" b="true" dirty="false"/>
              <a:t> zdroje </a:t>
            </a:r>
          </a:p>
          <a:p>
            <a:pPr marL="0" lvl="1" algn="just">
              <a:lnSpc>
                <a:spcPct val="150000"/>
              </a:lnSpc>
              <a:spcBef>
                <a:spcPts val="0"/>
              </a:spcBef>
              <a:spcAft>
                <a:spcPts val="0"/>
              </a:spcAft>
              <a:buClr>
                <a:schemeClr val="tx1"/>
              </a:buClr>
              <a:buSzPct val="100000"/>
              <a:buFont typeface="Arial" panose="020B0604020202020204" pitchFamily="34" charset="0"/>
              <a:buChar char="•"/>
            </a:pPr>
            <a:r>
              <a:rPr lang="cs-CZ" sz="1600" dirty="false">
                <a:hlinkClick r:id="rId2"/>
              </a:rPr>
              <a:t>Výzva 106 OPZ+ - www.esfcr.cz </a:t>
            </a:r>
            <a:r>
              <a:rPr lang="cs-CZ" sz="1800" dirty="false"/>
              <a:t>– stránky výzvy</a:t>
            </a:r>
          </a:p>
          <a:p>
            <a:pPr marL="0" lvl="1" algn="just">
              <a:lnSpc>
                <a:spcPct val="150000"/>
              </a:lnSpc>
              <a:spcBef>
                <a:spcPts val="0"/>
              </a:spcBef>
              <a:spcAft>
                <a:spcPts val="0"/>
              </a:spcAft>
              <a:buClr>
                <a:schemeClr val="tx1"/>
              </a:buClr>
              <a:buSzPct val="100000"/>
              <a:buFont typeface="Arial" panose="020B0604020202020204" pitchFamily="34" charset="0"/>
              <a:buChar char="•"/>
            </a:pPr>
            <a:r>
              <a:rPr lang="cs-CZ" altLang="cs-CZ" sz="1800" dirty="false">
                <a:solidFill>
                  <a:srgbClr val="FF0000"/>
                </a:solidFill>
              </a:rPr>
              <a:t>Diskuzní klub na webovém portálu ESF v ČR:</a:t>
            </a:r>
            <a:r>
              <a:rPr lang="cs-CZ" altLang="cs-CZ" sz="1800" dirty="false"/>
              <a:t> </a:t>
            </a:r>
            <a:r>
              <a:rPr lang="cs-CZ" sz="1800" dirty="false">
                <a:hlinkClick r:id="rId3"/>
              </a:rPr>
              <a:t>03_25_106 - Podpora sociálního začleňování ve vyloučených lokalitách (3) - www.esfcr.cz</a:t>
            </a:r>
            <a:endParaRPr lang="cs-CZ" sz="1800" dirty="false"/>
          </a:p>
          <a:p>
            <a:pPr marL="0" lvl="1" algn="just">
              <a:lnSpc>
                <a:spcPct val="150000"/>
              </a:lnSpc>
              <a:spcBef>
                <a:spcPts val="0"/>
              </a:spcBef>
              <a:spcAft>
                <a:spcPts val="0"/>
              </a:spcAft>
              <a:buClr>
                <a:schemeClr val="tx1"/>
              </a:buClr>
              <a:buSzPct val="100000"/>
              <a:buFont typeface="Arial" panose="020B0604020202020204" pitchFamily="34" charset="0"/>
              <a:buChar char="•"/>
            </a:pPr>
            <a:r>
              <a:rPr lang="cs-CZ" sz="1800" dirty="false"/>
              <a:t>Odkazy na příručky a další dokumenty ve výzvě</a:t>
            </a:r>
          </a:p>
          <a:p>
            <a:pPr marL="0" lvl="1" algn="just">
              <a:lnSpc>
                <a:spcPct val="150000"/>
              </a:lnSpc>
              <a:spcBef>
                <a:spcPts val="0"/>
              </a:spcBef>
              <a:spcAft>
                <a:spcPts val="0"/>
              </a:spcAft>
              <a:buClr>
                <a:schemeClr val="tx1"/>
              </a:buClr>
              <a:buSzPct val="100000"/>
              <a:buFont typeface="Arial" panose="020B0604020202020204" pitchFamily="34" charset="0"/>
              <a:buChar char="•"/>
            </a:pPr>
            <a:r>
              <a:rPr lang="cs-CZ" sz="1800" dirty="false"/>
              <a:t>Žádost o podporu z OPZ+ se zpracovává v elektronickém formuláři v IS KP21+.</a:t>
            </a:r>
          </a:p>
          <a:p>
            <a:pPr marL="0" lvl="1" algn="just">
              <a:lnSpc>
                <a:spcPct val="150000"/>
              </a:lnSpc>
              <a:spcBef>
                <a:spcPts val="0"/>
              </a:spcBef>
              <a:spcAft>
                <a:spcPts val="0"/>
              </a:spcAft>
              <a:buClr>
                <a:schemeClr val="tx1"/>
              </a:buClr>
              <a:buSzPct val="100000"/>
              <a:buFont typeface="Arial" panose="020B0604020202020204" pitchFamily="34" charset="0"/>
              <a:buChar char="•"/>
            </a:pPr>
            <a:r>
              <a:rPr lang="cs-CZ" sz="1800" dirty="false"/>
              <a:t>Přístup do elektronických formulářů žádostí o podporu naleznete na adrese </a:t>
            </a:r>
            <a:r>
              <a:rPr lang="cs-CZ" sz="1800" dirty="false">
                <a:hlinkClick r:id="rId4"/>
              </a:rPr>
              <a:t>https://iskp21.mssf.cz</a:t>
            </a:r>
            <a:endParaRPr lang="cs-CZ" sz="1800" dirty="false"/>
          </a:p>
          <a:p>
            <a:pPr marL="0" lvl="1" algn="just">
              <a:lnSpc>
                <a:spcPct val="150000"/>
              </a:lnSpc>
              <a:spcBef>
                <a:spcPts val="0"/>
              </a:spcBef>
              <a:spcAft>
                <a:spcPts val="0"/>
              </a:spcAft>
              <a:buClr>
                <a:schemeClr val="tx1"/>
              </a:buClr>
              <a:buSzPct val="100000"/>
              <a:buFont typeface="Arial" panose="020B0604020202020204" pitchFamily="34" charset="0"/>
              <a:buChar char="•"/>
            </a:pPr>
            <a:r>
              <a:rPr lang="it-IT" sz="1800" dirty="false">
                <a:hlinkClick r:id="rId5">
                  <a:extLst>
                    <a:ext uri="{A12FA001-AC4F-418D-AE19-62706E023703}">
                      <ahyp:hlinkClr xmlns:ahyp="http://schemas.microsoft.com/office/drawing/2018/hyperlinkcolor" val="tx"/>
                    </a:ext>
                  </a:extLst>
                </a:hlinkClick>
              </a:rPr>
              <a:t>Pravidla pro žadatele a příjemce - www.esfcr.cz</a:t>
            </a:r>
            <a:endParaRPr lang="cs-CZ" altLang="cs-CZ" sz="1800" dirty="false"/>
          </a:p>
          <a:p>
            <a:pPr lvl="2" algn="just">
              <a:lnSpc>
                <a:spcPct val="150000"/>
              </a:lnSpc>
              <a:spcBef>
                <a:spcPts val="0"/>
              </a:spcBef>
              <a:spcAft>
                <a:spcPts val="0"/>
              </a:spcAft>
              <a:buClr>
                <a:schemeClr val="tx1"/>
              </a:buClr>
              <a:buFont typeface="Courier New" panose="02070309020205020404" pitchFamily="49" charset="0"/>
              <a:buChar char="o"/>
            </a:pPr>
            <a:r>
              <a:rPr lang="cs-CZ" altLang="cs-CZ" sz="1800" dirty="false"/>
              <a:t>Obecná část pravidel pro žadatele a příjemce v rámci OPZ+</a:t>
            </a:r>
          </a:p>
          <a:p>
            <a:pPr lvl="2" algn="just">
              <a:lnSpc>
                <a:spcPct val="150000"/>
              </a:lnSpc>
              <a:spcBef>
                <a:spcPts val="0"/>
              </a:spcBef>
              <a:spcAft>
                <a:spcPts val="0"/>
              </a:spcAft>
              <a:buClr>
                <a:schemeClr val="tx1"/>
              </a:buClr>
              <a:buFont typeface="Courier New" panose="02070309020205020404" pitchFamily="49" charset="0"/>
              <a:buChar char="o"/>
            </a:pPr>
            <a:r>
              <a:rPr lang="cs-CZ" altLang="cs-CZ" sz="1800" dirty="false"/>
              <a:t>Specifická část pravidel pro žadatele a příjemce z OPZ+ pro projekty </a:t>
            </a:r>
            <a:br>
              <a:rPr lang="cs-CZ" altLang="cs-CZ" sz="1800" dirty="false"/>
            </a:br>
            <a:r>
              <a:rPr lang="cs-CZ" altLang="cs-CZ" sz="1800" dirty="false"/>
              <a:t>s přímými a nepřímými náklady nebo projekty financované s využitím paušálních sazeb </a:t>
            </a:r>
          </a:p>
          <a:p>
            <a:pPr lvl="1" algn="just">
              <a:lnSpc>
                <a:spcPct val="150000"/>
              </a:lnSpc>
              <a:spcBef>
                <a:spcPts val="0"/>
              </a:spcBef>
              <a:spcAft>
                <a:spcPts val="0"/>
              </a:spcAft>
              <a:buClr>
                <a:schemeClr val="tx1"/>
              </a:buClr>
              <a:buSzPct val="100000"/>
              <a:buFont typeface="Arial" panose="020B0604020202020204" pitchFamily="34" charset="0"/>
              <a:buChar char="•"/>
            </a:pPr>
            <a:endParaRPr lang="cs-CZ" altLang="cs-CZ" sz="1800" b="true" dirty="false"/>
          </a:p>
        </p:txBody>
      </p:sp>
      <p:sp>
        <p:nvSpPr>
          <p:cNvPr id="4" name="Zástupný symbol pro číslo snímku 3">
            <a:extLst>
              <a:ext uri="{FF2B5EF4-FFF2-40B4-BE49-F238E27FC236}">
                <a16:creationId xmlns:a16="http://schemas.microsoft.com/office/drawing/2014/main" id="{AFAB874D-86B6-44C2-80D2-87F2B3A803A0}"/>
              </a:ext>
            </a:extLst>
          </p:cNvPr>
          <p:cNvSpPr>
            <a:spLocks noGrp="true"/>
          </p:cNvSpPr>
          <p:nvPr>
            <p:ph type="sldNum" sz="quarter" idx="12"/>
          </p:nvPr>
        </p:nvSpPr>
        <p:spPr/>
        <p:txBody>
          <a:bodyPr/>
          <a:lstStyle/>
          <a:p>
            <a:fld id="{479BF083-4774-43B1-9AB0-5CC1AC5DD8EE}" type="slidenum">
              <a:rPr lang="cs-CZ" smtClean="false"/>
              <a:pPr/>
              <a:t>3</a:t>
            </a:fld>
            <a:endParaRPr lang="cs-CZ" dirty="false"/>
          </a:p>
        </p:txBody>
      </p:sp>
      <p:sp>
        <p:nvSpPr>
          <p:cNvPr id="6" name="Nadpis 5">
            <a:extLst>
              <a:ext uri="{FF2B5EF4-FFF2-40B4-BE49-F238E27FC236}">
                <a16:creationId xmlns:a16="http://schemas.microsoft.com/office/drawing/2014/main" id="{14487184-51F7-49BD-82AC-A3718E722277}"/>
              </a:ext>
            </a:extLst>
          </p:cNvPr>
          <p:cNvSpPr>
            <a:spLocks noGrp="true"/>
          </p:cNvSpPr>
          <p:nvPr>
            <p:ph type="title"/>
          </p:nvPr>
        </p:nvSpPr>
        <p:spPr/>
        <p:txBody>
          <a:bodyPr/>
          <a:lstStyle/>
          <a:p>
            <a:r>
              <a:rPr lang="cs-CZ" dirty="false"/>
              <a:t>Kde hledat informace</a:t>
            </a:r>
          </a:p>
        </p:txBody>
      </p:sp>
    </p:spTree>
    <p:extLst>
      <p:ext uri="{BB962C8B-B14F-4D97-AF65-F5344CB8AC3E}">
        <p14:creationId xmlns:p14="http://schemas.microsoft.com/office/powerpoint/2010/main" val="809939049"/>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xmlns:mc="http://schemas.openxmlformats.org/markup-compatibility/2006" xmlns:c="http://schemas.openxmlformats.org/drawingml/2006/chart" xmlns:cdr="http://schemas.openxmlformats.org/drawingml/2006/chartDrawing" xmlns:dgm="http://schemas.openxmlformats.org/drawingml/2006/diagram" xmlns:pic="http://schemas.openxmlformats.org/drawingml/2006/picture" xmlns:wp="http://schemas.openxmlformats.org/drawingml/2006/wordprocessingDrawing" xmlns:wp14="http://schemas.microsoft.com/office/word/2010/wordprocessingDrawing" xmlns:xdr="http://schemas.openxmlformats.org/drawingml/2006/spreadsheetDrawing" xmlns:comp="http://schemas.openxmlformats.org/drawingml/2006/compatibility" xmlns:lc="http://schemas.openxmlformats.org/drawingml/2006/lockedCanvas">
  <p:cSld>
    <p:spTree>
      <p:nvGrpSpPr>
        <p:cNvPr id="1" name=""/>
        <p:cNvGrpSpPr/>
        <p:nvPr/>
      </p:nvGrpSpPr>
      <p:grpSpPr>
        <a:xfrm>
          <a:off x="0" y="0"/>
          <a:ext cx="0" cy="0"/>
          <a:chOff x="0" y="0"/>
          <a:chExt cx="0" cy="0"/>
        </a:xfrm>
      </p:grpSpPr>
      <p:sp>
        <p:nvSpPr>
          <p:cNvPr id="2" name="Nadpis 1"/>
          <p:cNvSpPr>
            <a:spLocks noGrp="true"/>
          </p:cNvSpPr>
          <p:nvPr>
            <p:ph type="title"/>
          </p:nvPr>
        </p:nvSpPr>
        <p:spPr>
          <a:xfrm>
            <a:off x="395536" y="0"/>
            <a:ext cx="8712968" cy="1080000"/>
          </a:xfrm>
        </p:spPr>
        <p:txBody>
          <a:bodyPr/>
          <a:lstStyle/>
          <a:p>
            <a:r>
              <a:rPr lang="cs-CZ" sz="2800" dirty="false"/>
              <a:t>Aktivita č. </a:t>
            </a:r>
            <a:r>
              <a:rPr lang="pt-BR" sz="2800" dirty="false"/>
              <a:t>8) Podpora participativních metod práce s cílovou skupinou</a:t>
            </a:r>
            <a:endParaRPr lang="cs-CZ" sz="2800" dirty="false"/>
          </a:p>
        </p:txBody>
      </p:sp>
      <p:sp>
        <p:nvSpPr>
          <p:cNvPr id="4" name="Zástupný symbol pro číslo snímku 3"/>
          <p:cNvSpPr>
            <a:spLocks noGrp="true"/>
          </p:cNvSpPr>
          <p:nvPr>
            <p:ph type="sldNum" sz="quarter" idx="12"/>
          </p:nvPr>
        </p:nvSpPr>
        <p:spPr/>
        <p:txBody>
          <a:bodyPr/>
          <a:lstStyle/>
          <a:p>
            <a:pPr marL="0" marR="0" lvl="0" indent="0" algn="ctr" defTabSz="914400" rtl="false" eaLnBrk="true" fontAlgn="auto" latinLnBrk="false" hangingPunct="true">
              <a:lnSpc>
                <a:spcPct val="100000"/>
              </a:lnSpc>
              <a:spcBef>
                <a:spcPts val="0"/>
              </a:spcBef>
              <a:spcAft>
                <a:spcPts val="0"/>
              </a:spcAft>
              <a:buClrTx/>
              <a:buSzTx/>
              <a:buFontTx/>
              <a:buNone/>
              <a:tabLst/>
              <a:defRPr/>
            </a:pPr>
            <a:fld id="{479BF083-4774-43B1-9AB0-5CC1AC5DD8EE}" type="slidenum">
              <a:rPr kumimoji="false" lang="cs-CZ" sz="1050" b="true" i="false" u="none" strike="noStrike" kern="1200" cap="none" spc="0" normalizeH="false" baseline="0" noProof="false" smtClean="false">
                <a:ln>
                  <a:noFill/>
                </a:ln>
                <a:solidFill>
                  <a:srgbClr val="084A8B"/>
                </a:solidFill>
                <a:effectLst/>
                <a:uLnTx/>
                <a:uFillTx/>
                <a:latin typeface="Arial"/>
                <a:ea typeface="+mn-ea"/>
                <a:cs typeface="+mn-cs"/>
              </a:rPr>
              <a:pPr marL="0" marR="0" lvl="0" indent="0" algn="ctr" defTabSz="914400" rtl="false" eaLnBrk="true" fontAlgn="auto" latinLnBrk="false" hangingPunct="true">
                <a:lnSpc>
                  <a:spcPct val="100000"/>
                </a:lnSpc>
                <a:spcBef>
                  <a:spcPts val="0"/>
                </a:spcBef>
                <a:spcAft>
                  <a:spcPts val="0"/>
                </a:spcAft>
                <a:buClrTx/>
                <a:buSzTx/>
                <a:buFontTx/>
                <a:buNone/>
                <a:tabLst/>
                <a:defRPr/>
              </a:pPr>
              <a:t>30</a:t>
            </a:fld>
            <a:endParaRPr kumimoji="false" lang="cs-CZ" sz="1050" b="true" i="false" u="none" strike="noStrike" kern="1200" cap="none" spc="0" normalizeH="false" baseline="0" noProof="false" dirty="false">
              <a:ln>
                <a:noFill/>
              </a:ln>
              <a:solidFill>
                <a:srgbClr val="084A8B"/>
              </a:solidFill>
              <a:effectLst/>
              <a:uLnTx/>
              <a:uFillTx/>
              <a:latin typeface="Arial"/>
              <a:ea typeface="+mn-ea"/>
              <a:cs typeface="+mn-cs"/>
            </a:endParaRPr>
          </a:p>
        </p:txBody>
      </p:sp>
      <p:sp>
        <p:nvSpPr>
          <p:cNvPr id="10" name="TextovéPole 9">
            <a:extLst>
              <a:ext uri="{FF2B5EF4-FFF2-40B4-BE49-F238E27FC236}">
                <a16:creationId xmlns:a16="http://schemas.microsoft.com/office/drawing/2014/main" id="{0C2D0B68-B845-4812-B86A-79A52DE4B598}"/>
              </a:ext>
            </a:extLst>
          </p:cNvPr>
          <p:cNvSpPr txBox="true"/>
          <p:nvPr/>
        </p:nvSpPr>
        <p:spPr>
          <a:xfrm>
            <a:off x="143508" y="1318022"/>
            <a:ext cx="8856984" cy="5078313"/>
          </a:xfrm>
          <a:prstGeom prst="rect">
            <a:avLst/>
          </a:prstGeom>
          <a:noFill/>
        </p:spPr>
        <p:txBody>
          <a:bodyPr wrap="square">
            <a:spAutoFit/>
          </a:bodyPr>
          <a:lstStyle/>
          <a:p>
            <a:pPr marL="285750" indent="-285750" algn="just">
              <a:buFont typeface="Arial" panose="020B0604020202020204" pitchFamily="34" charset="0"/>
              <a:buChar char="•"/>
            </a:pPr>
            <a:r>
              <a:rPr lang="cs-CZ" sz="1650" b="false" i="false" u="none" strike="noStrike" baseline="0" dirty="false">
                <a:solidFill>
                  <a:schemeClr val="accent1"/>
                </a:solidFill>
                <a:latin typeface="Arial" panose="020B0604020202020204" pitchFamily="34" charset="0"/>
              </a:rPr>
              <a:t>Jedná se o </a:t>
            </a:r>
            <a:r>
              <a:rPr lang="cs-CZ" sz="1650" b="true" i="false" u="none" strike="noStrike" baseline="0" dirty="false">
                <a:solidFill>
                  <a:schemeClr val="accent1"/>
                </a:solidFill>
                <a:latin typeface="Arial" panose="020B0604020202020204" pitchFamily="34" charset="0"/>
              </a:rPr>
              <a:t>doplňkovou aktivitu</a:t>
            </a:r>
            <a:r>
              <a:rPr lang="cs-CZ" sz="1650" dirty="false">
                <a:solidFill>
                  <a:schemeClr val="accent1"/>
                </a:solidFill>
                <a:latin typeface="Arial" panose="020B0604020202020204" pitchFamily="34" charset="0"/>
              </a:rPr>
              <a:t>, </a:t>
            </a:r>
            <a:r>
              <a:rPr lang="cs-CZ" sz="1650" b="true" dirty="false">
                <a:solidFill>
                  <a:schemeClr val="accent1"/>
                </a:solidFill>
                <a:latin typeface="Arial"/>
                <a:ea typeface="Calibri" panose="020F0502020204030204" pitchFamily="34" charset="0"/>
                <a:cs typeface="Times New Roman" panose="02020603050405020304" pitchFamily="18" charset="0"/>
              </a:rPr>
              <a:t>viz příloha č. 1 Popis aktivit, bod 8).</a:t>
            </a:r>
            <a:endParaRPr lang="cs-CZ" sz="1650" b="false" i="false" u="none" strike="noStrike" baseline="0" dirty="false">
              <a:solidFill>
                <a:schemeClr val="accent1"/>
              </a:solidFill>
              <a:latin typeface="Arial" panose="020B0604020202020204" pitchFamily="34" charset="0"/>
            </a:endParaRPr>
          </a:p>
          <a:p>
            <a:pPr marL="285750" indent="-285750" algn="just">
              <a:buFont typeface="Arial" panose="020B0604020202020204" pitchFamily="34" charset="0"/>
              <a:buChar char="•"/>
            </a:pPr>
            <a:r>
              <a:rPr lang="cs-CZ" sz="1650" b="false" i="false" u="none" strike="noStrike" baseline="0" dirty="false">
                <a:solidFill>
                  <a:schemeClr val="accent1"/>
                </a:solidFill>
                <a:latin typeface="Arial" panose="020B0604020202020204" pitchFamily="34" charset="0"/>
              </a:rPr>
              <a:t>Na tuto aktivity nelze podat samostatný projekt, </a:t>
            </a:r>
            <a:r>
              <a:rPr lang="cs-CZ" sz="1650" b="true" i="false" u="none" strike="noStrike" baseline="0" dirty="false">
                <a:solidFill>
                  <a:schemeClr val="accent1"/>
                </a:solidFill>
                <a:latin typeface="Arial" panose="020B0604020202020204" pitchFamily="34" charset="0"/>
              </a:rPr>
              <a:t>daná problematika musí být vždy kombinována v projektu s některou z aktivit pod body 2 až 7. </a:t>
            </a:r>
          </a:p>
          <a:p>
            <a:pPr marL="285750" indent="-285750" algn="just">
              <a:buFont typeface="Arial" panose="020B0604020202020204" pitchFamily="34" charset="0"/>
              <a:buChar char="•"/>
            </a:pPr>
            <a:endParaRPr lang="cs-CZ" sz="1650" b="true" dirty="false">
              <a:solidFill>
                <a:schemeClr val="accent1"/>
              </a:solidFill>
              <a:latin typeface="Arial" panose="020B0604020202020204" pitchFamily="34" charset="0"/>
            </a:endParaRPr>
          </a:p>
          <a:p>
            <a:pPr marL="285750" indent="-285750" algn="just">
              <a:buFont typeface="Arial" panose="020B0604020202020204" pitchFamily="34" charset="0"/>
              <a:buChar char="•"/>
            </a:pPr>
            <a:r>
              <a:rPr lang="cs-CZ" sz="1650" b="true" i="false" u="none" strike="noStrike" baseline="0" dirty="false">
                <a:latin typeface="Arial" panose="020B0604020202020204" pitchFamily="34" charset="0"/>
              </a:rPr>
              <a:t>Participace v územích s koncentrací sociálního vyloučení </a:t>
            </a:r>
            <a:r>
              <a:rPr lang="cs-CZ" sz="1650" b="false" i="false" u="none" strike="noStrike" baseline="0" dirty="false">
                <a:latin typeface="Arial" panose="020B0604020202020204" pitchFamily="34" charset="0"/>
              </a:rPr>
              <a:t>by měla usilovat o zapojení obyvatel s kumulací sociálních problémů v občanské oblasti, resp. na úrovni dopadů občanského a politického zmocnění, občanské gramotnosti a rozvoje komunity.</a:t>
            </a:r>
            <a:endParaRPr lang="cs-CZ" sz="1650" b="true" i="false" u="none" strike="noStrike" baseline="0" dirty="false">
              <a:latin typeface="Arial" panose="020B0604020202020204" pitchFamily="34" charset="0"/>
            </a:endParaRPr>
          </a:p>
          <a:p>
            <a:pPr marL="285750" indent="-285750" algn="just">
              <a:buFont typeface="Arial" panose="020B0604020202020204" pitchFamily="34" charset="0"/>
              <a:buChar char="•"/>
            </a:pPr>
            <a:r>
              <a:rPr lang="cs-CZ" sz="1650" b="true" i="false" u="none" strike="noStrike" baseline="0" dirty="false">
                <a:solidFill>
                  <a:schemeClr val="accent1"/>
                </a:solidFill>
                <a:latin typeface="Arial" panose="020B0604020202020204" pitchFamily="34" charset="0"/>
              </a:rPr>
              <a:t>V případě využití participativních metod v projektu jako samostatné klíčové aktivity </a:t>
            </a:r>
            <a:r>
              <a:rPr lang="cs-CZ" sz="1650" b="false" i="false" u="none" strike="noStrike" baseline="0" dirty="false">
                <a:solidFill>
                  <a:schemeClr val="accent1"/>
                </a:solidFill>
                <a:latin typeface="Arial" panose="020B0604020202020204" pitchFamily="34" charset="0"/>
              </a:rPr>
              <a:t>je nutné jednoznačně popsat jejich vliv na sociální začleňování osob z cílové skupiny.</a:t>
            </a:r>
          </a:p>
          <a:p>
            <a:pPr marL="285750" indent="-285750" algn="just">
              <a:buFont typeface="Arial" panose="020B0604020202020204" pitchFamily="34" charset="0"/>
              <a:buChar char="•"/>
            </a:pPr>
            <a:r>
              <a:rPr lang="cs-CZ" sz="1650" b="false" i="false" u="none" strike="noStrike" baseline="0" dirty="false">
                <a:solidFill>
                  <a:schemeClr val="accent1"/>
                </a:solidFill>
                <a:latin typeface="Arial" panose="020B0604020202020204" pitchFamily="34" charset="0"/>
              </a:rPr>
              <a:t>Zároveň projekt musí kombinovat aktivity tak, aby vždy v projektu byly obsaženy aktivity s</a:t>
            </a:r>
            <a:r>
              <a:rPr lang="cs-CZ" sz="1650" b="false" i="false" u="none" strike="noStrike" baseline="0" dirty="false">
                <a:solidFill>
                  <a:schemeClr val="accent1"/>
                </a:solidFill>
                <a:latin typeface="Segoe UI Symbol" panose="020B0502040204020203" pitchFamily="34" charset="0"/>
                <a:ea typeface="Segoe UI Symbol" panose="020B0502040204020203" pitchFamily="34" charset="0"/>
              </a:rPr>
              <a:t> </a:t>
            </a:r>
            <a:r>
              <a:rPr lang="cs-CZ" sz="1650" b="false" i="false" u="none" strike="noStrike" baseline="0" dirty="false">
                <a:solidFill>
                  <a:schemeClr val="accent1"/>
                </a:solidFill>
                <a:latin typeface="Arial" panose="020B0604020202020204" pitchFamily="34" charset="0"/>
              </a:rPr>
              <a:t>vazbou na indikátory </a:t>
            </a:r>
            <a:r>
              <a:rPr lang="cs-CZ" sz="1650" b="true" i="false" u="none" strike="noStrike" baseline="0" dirty="false">
                <a:solidFill>
                  <a:schemeClr val="accent1"/>
                </a:solidFill>
                <a:latin typeface="Arial" panose="020B0604020202020204" pitchFamily="34" charset="0"/>
              </a:rPr>
              <a:t>600 000 a 670 102.</a:t>
            </a:r>
          </a:p>
          <a:p>
            <a:pPr marL="285750" indent="-285750" algn="just">
              <a:buFont typeface="Arial" panose="020B0604020202020204" pitchFamily="34" charset="0"/>
              <a:buChar char="•"/>
            </a:pPr>
            <a:r>
              <a:rPr lang="cs-CZ" sz="1650" b="false" i="false" u="none" strike="noStrike" baseline="0" dirty="false">
                <a:solidFill>
                  <a:schemeClr val="accent1"/>
                </a:solidFill>
                <a:latin typeface="Arial" panose="020B0604020202020204" pitchFamily="34" charset="0"/>
              </a:rPr>
              <a:t>Popis participativních metod práce je k dispozici na webovém portálu </a:t>
            </a:r>
            <a:r>
              <a:rPr lang="cs-CZ" sz="1650" b="false" i="false" u="none" strike="noStrike" baseline="0" dirty="false">
                <a:solidFill>
                  <a:schemeClr val="accent1"/>
                </a:solidFill>
                <a:latin typeface="Arial" panose="020B0604020202020204" pitchFamily="34" charset="0"/>
                <a:hlinkClick r:id="rId3">
                  <a:extLst>
                    <a:ext uri="{A12FA001-AC4F-418D-AE19-62706E023703}">
                      <ahyp:hlinkClr xmlns:ahyp="http://schemas.microsoft.com/office/drawing/2018/hyperlinkcolor" val="tx"/>
                    </a:ext>
                  </a:extLst>
                </a:hlinkClick>
              </a:rPr>
              <a:t>www.participativnimetody.cz</a:t>
            </a:r>
            <a:r>
              <a:rPr lang="cs-CZ" sz="1650" dirty="false">
                <a:solidFill>
                  <a:schemeClr val="accent1"/>
                </a:solidFill>
                <a:latin typeface="Arial" panose="020B0604020202020204" pitchFamily="34" charset="0"/>
              </a:rPr>
              <a:t> </a:t>
            </a:r>
            <a:r>
              <a:rPr lang="cs-CZ" sz="1650" b="false" i="false" u="none" strike="noStrike" baseline="0" dirty="false">
                <a:solidFill>
                  <a:schemeClr val="accent1"/>
                </a:solidFill>
                <a:latin typeface="Arial" panose="020B0604020202020204" pitchFamily="34" charset="0"/>
              </a:rPr>
              <a:t>v sekci „participativní metody“. </a:t>
            </a:r>
          </a:p>
          <a:p>
            <a:pPr marL="285750" indent="-285750" algn="just">
              <a:buFont typeface="Arial" panose="020B0604020202020204" pitchFamily="34" charset="0"/>
              <a:buChar char="•"/>
            </a:pPr>
            <a:r>
              <a:rPr lang="cs-CZ" sz="1650" dirty="false">
                <a:solidFill>
                  <a:schemeClr val="accent1"/>
                </a:solidFill>
                <a:latin typeface="Arial" panose="020B0604020202020204" pitchFamily="34" charset="0"/>
                <a:ea typeface="Calibri" panose="020F0502020204030204" pitchFamily="34" charset="0"/>
                <a:cs typeface="Times New Roman" panose="02020603050405020304" pitchFamily="18" charset="0"/>
              </a:rPr>
              <a:t>V případě projektu na podporu komunitní sociální práce není nutné psát na participativní metody práce s cílovou skupinou samostatnou klíčovou aktivitu.</a:t>
            </a:r>
            <a:endParaRPr lang="cs-CZ" sz="1650" b="true" dirty="false">
              <a:solidFill>
                <a:schemeClr val="accent1"/>
              </a:solidFill>
              <a:latin typeface="Arial"/>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endParaRPr lang="cs-CZ" sz="1650" b="false" i="false" u="none" strike="noStrike" baseline="0" dirty="false">
              <a:solidFill>
                <a:srgbClr val="000000"/>
              </a:solidFill>
              <a:latin typeface="Arial" panose="020B0604020202020204" pitchFamily="34" charset="0"/>
            </a:endParaRPr>
          </a:p>
          <a:p>
            <a:pPr algn="just"/>
            <a:r>
              <a:rPr lang="cs-CZ" sz="2000" dirty="false"/>
              <a:t>Přehled doporučených klíčových pozic pro tuto aktivitu výzvy je uveden v příloze č. 1 Popis aktivit. Podrobný popis těchto pozic a stanovení osobních nákladů je uveden v příloze č. 2 Pomůcka pro stanovení osobních nákladů.</a:t>
            </a:r>
          </a:p>
        </p:txBody>
      </p:sp>
    </p:spTree>
    <p:extLst>
      <p:ext uri="{BB962C8B-B14F-4D97-AF65-F5344CB8AC3E}">
        <p14:creationId xmlns:p14="http://schemas.microsoft.com/office/powerpoint/2010/main" val="1443057431"/>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xmlns:mc="http://schemas.openxmlformats.org/markup-compatibility/2006" xmlns:c="http://schemas.openxmlformats.org/drawingml/2006/chart" xmlns:cdr="http://schemas.openxmlformats.org/drawingml/2006/chartDrawing" xmlns:dgm="http://schemas.openxmlformats.org/drawingml/2006/diagram" xmlns:pic="http://schemas.openxmlformats.org/drawingml/2006/picture" xmlns:wp="http://schemas.openxmlformats.org/drawingml/2006/wordprocessingDrawing" xmlns:wp14="http://schemas.microsoft.com/office/word/2010/wordprocessingDrawing" xmlns:xdr="http://schemas.openxmlformats.org/drawingml/2006/spreadsheetDrawing" xmlns:comp="http://schemas.openxmlformats.org/drawingml/2006/compatibility" xmlns:lc="http://schemas.openxmlformats.org/drawingml/2006/lockedCanvas">
  <p:cSld>
    <p:spTree>
      <p:nvGrpSpPr>
        <p:cNvPr id="1" name=""/>
        <p:cNvGrpSpPr/>
        <p:nvPr/>
      </p:nvGrpSpPr>
      <p:grpSpPr>
        <a:xfrm>
          <a:off x="0" y="0"/>
          <a:ext cx="0" cy="0"/>
          <a:chOff x="0" y="0"/>
          <a:chExt cx="0" cy="0"/>
        </a:xfrm>
      </p:grpSpPr>
      <p:sp>
        <p:nvSpPr>
          <p:cNvPr id="2" name="Nadpis 1"/>
          <p:cNvSpPr>
            <a:spLocks noGrp="true"/>
          </p:cNvSpPr>
          <p:nvPr>
            <p:ph type="title"/>
          </p:nvPr>
        </p:nvSpPr>
        <p:spPr>
          <a:xfrm>
            <a:off x="395536" y="0"/>
            <a:ext cx="8712968" cy="1080000"/>
          </a:xfrm>
        </p:spPr>
        <p:txBody>
          <a:bodyPr/>
          <a:lstStyle/>
          <a:p>
            <a:r>
              <a:rPr lang="cs-CZ" dirty="false"/>
              <a:t>Aktivita č. </a:t>
            </a:r>
            <a:r>
              <a:rPr lang="pl-PL" dirty="false"/>
              <a:t>9) Podpora programů zaměřených na boj s diskriminací</a:t>
            </a:r>
            <a:endParaRPr lang="cs-CZ" dirty="false"/>
          </a:p>
        </p:txBody>
      </p:sp>
      <p:sp>
        <p:nvSpPr>
          <p:cNvPr id="4" name="Zástupný symbol pro číslo snímku 3"/>
          <p:cNvSpPr>
            <a:spLocks noGrp="true"/>
          </p:cNvSpPr>
          <p:nvPr>
            <p:ph type="sldNum" sz="quarter" idx="12"/>
          </p:nvPr>
        </p:nvSpPr>
        <p:spPr/>
        <p:txBody>
          <a:bodyPr/>
          <a:lstStyle/>
          <a:p>
            <a:pPr marL="0" marR="0" lvl="0" indent="0" algn="ctr" defTabSz="914400" rtl="false" eaLnBrk="true" fontAlgn="auto" latinLnBrk="false" hangingPunct="true">
              <a:lnSpc>
                <a:spcPct val="100000"/>
              </a:lnSpc>
              <a:spcBef>
                <a:spcPts val="0"/>
              </a:spcBef>
              <a:spcAft>
                <a:spcPts val="0"/>
              </a:spcAft>
              <a:buClrTx/>
              <a:buSzTx/>
              <a:buFontTx/>
              <a:buNone/>
              <a:tabLst/>
              <a:defRPr/>
            </a:pPr>
            <a:fld id="{479BF083-4774-43B1-9AB0-5CC1AC5DD8EE}" type="slidenum">
              <a:rPr kumimoji="false" lang="cs-CZ" sz="1050" b="true" i="false" u="none" strike="noStrike" kern="1200" cap="none" spc="0" normalizeH="false" baseline="0" noProof="false" smtClean="false">
                <a:ln>
                  <a:noFill/>
                </a:ln>
                <a:solidFill>
                  <a:srgbClr val="084A8B"/>
                </a:solidFill>
                <a:effectLst/>
                <a:uLnTx/>
                <a:uFillTx/>
                <a:latin typeface="Arial"/>
                <a:ea typeface="+mn-ea"/>
                <a:cs typeface="+mn-cs"/>
              </a:rPr>
              <a:pPr marL="0" marR="0" lvl="0" indent="0" algn="ctr" defTabSz="914400" rtl="false" eaLnBrk="true" fontAlgn="auto" latinLnBrk="false" hangingPunct="true">
                <a:lnSpc>
                  <a:spcPct val="100000"/>
                </a:lnSpc>
                <a:spcBef>
                  <a:spcPts val="0"/>
                </a:spcBef>
                <a:spcAft>
                  <a:spcPts val="0"/>
                </a:spcAft>
                <a:buClrTx/>
                <a:buSzTx/>
                <a:buFontTx/>
                <a:buNone/>
                <a:tabLst/>
                <a:defRPr/>
              </a:pPr>
              <a:t>31</a:t>
            </a:fld>
            <a:endParaRPr kumimoji="false" lang="cs-CZ" sz="1050" b="true" i="false" u="none" strike="noStrike" kern="1200" cap="none" spc="0" normalizeH="false" baseline="0" noProof="false" dirty="false">
              <a:ln>
                <a:noFill/>
              </a:ln>
              <a:solidFill>
                <a:srgbClr val="084A8B"/>
              </a:solidFill>
              <a:effectLst/>
              <a:uLnTx/>
              <a:uFillTx/>
              <a:latin typeface="Arial"/>
              <a:ea typeface="+mn-ea"/>
              <a:cs typeface="+mn-cs"/>
            </a:endParaRPr>
          </a:p>
        </p:txBody>
      </p:sp>
      <p:sp>
        <p:nvSpPr>
          <p:cNvPr id="10" name="TextovéPole 9">
            <a:extLst>
              <a:ext uri="{FF2B5EF4-FFF2-40B4-BE49-F238E27FC236}">
                <a16:creationId xmlns:a16="http://schemas.microsoft.com/office/drawing/2014/main" id="{0C2D0B68-B845-4812-B86A-79A52DE4B598}"/>
              </a:ext>
            </a:extLst>
          </p:cNvPr>
          <p:cNvSpPr txBox="true"/>
          <p:nvPr/>
        </p:nvSpPr>
        <p:spPr>
          <a:xfrm>
            <a:off x="143508" y="1318022"/>
            <a:ext cx="8856984" cy="4524315"/>
          </a:xfrm>
          <a:prstGeom prst="rect">
            <a:avLst/>
          </a:prstGeom>
          <a:noFill/>
        </p:spPr>
        <p:txBody>
          <a:bodyPr wrap="square">
            <a:spAutoFit/>
          </a:bodyPr>
          <a:lstStyle/>
          <a:p>
            <a:pPr marL="285750" indent="-285750">
              <a:buFont typeface="Arial" panose="020B0604020202020204" pitchFamily="34" charset="0"/>
              <a:buChar char="•"/>
            </a:pPr>
            <a:r>
              <a:rPr lang="cs-CZ" sz="1800" b="false" i="false" u="none" strike="noStrike" baseline="0" dirty="false">
                <a:solidFill>
                  <a:schemeClr val="accent1"/>
                </a:solidFill>
                <a:latin typeface="Arial" panose="020B0604020202020204" pitchFamily="34" charset="0"/>
              </a:rPr>
              <a:t>Jedná se o </a:t>
            </a:r>
            <a:r>
              <a:rPr lang="cs-CZ" sz="1800" b="true" i="false" u="none" strike="noStrike" baseline="0" dirty="false">
                <a:solidFill>
                  <a:schemeClr val="accent1"/>
                </a:solidFill>
                <a:latin typeface="Arial" panose="020B0604020202020204" pitchFamily="34" charset="0"/>
              </a:rPr>
              <a:t>doplňkovou aktivitu</a:t>
            </a:r>
            <a:r>
              <a:rPr lang="cs-CZ" dirty="false">
                <a:solidFill>
                  <a:schemeClr val="accent1"/>
                </a:solidFill>
                <a:latin typeface="Arial" panose="020B0604020202020204" pitchFamily="34" charset="0"/>
              </a:rPr>
              <a:t>, </a:t>
            </a:r>
            <a:r>
              <a:rPr lang="cs-CZ" b="true" dirty="false">
                <a:solidFill>
                  <a:schemeClr val="accent1"/>
                </a:solidFill>
                <a:latin typeface="Arial"/>
                <a:ea typeface="Calibri" panose="020F0502020204030204" pitchFamily="34" charset="0"/>
                <a:cs typeface="Times New Roman" panose="02020603050405020304" pitchFamily="18" charset="0"/>
              </a:rPr>
              <a:t>viz příloha č. 1 Popis aktivit, bod 9).</a:t>
            </a:r>
            <a:endParaRPr lang="cs-CZ" sz="1800" b="false" i="false" u="none" strike="noStrike" baseline="0" dirty="false">
              <a:solidFill>
                <a:schemeClr val="accent1"/>
              </a:solidFill>
              <a:latin typeface="Arial" panose="020B0604020202020204" pitchFamily="34" charset="0"/>
            </a:endParaRPr>
          </a:p>
          <a:p>
            <a:pPr marL="285750" indent="-285750" algn="just">
              <a:buFont typeface="Arial" panose="020B0604020202020204" pitchFamily="34" charset="0"/>
              <a:buChar char="•"/>
            </a:pPr>
            <a:r>
              <a:rPr lang="cs-CZ" sz="1800" b="false" i="false" u="none" strike="noStrike" baseline="0" dirty="false">
                <a:solidFill>
                  <a:schemeClr val="accent1"/>
                </a:solidFill>
                <a:latin typeface="Arial" panose="020B0604020202020204" pitchFamily="34" charset="0"/>
              </a:rPr>
              <a:t>Na tuto aktivity nelze podat samostatný projekt, </a:t>
            </a:r>
            <a:r>
              <a:rPr lang="cs-CZ" sz="1800" b="true" i="false" u="none" strike="noStrike" baseline="0" dirty="false">
                <a:solidFill>
                  <a:schemeClr val="accent1"/>
                </a:solidFill>
                <a:latin typeface="Arial" panose="020B0604020202020204" pitchFamily="34" charset="0"/>
              </a:rPr>
              <a:t>daná problematika musí být vždy kombinována v projektu s některou z aktivit pod body 1 až 7. </a:t>
            </a:r>
          </a:p>
          <a:p>
            <a:pPr marL="285750" indent="-285750" algn="just">
              <a:buFont typeface="Arial" panose="020B0604020202020204" pitchFamily="34" charset="0"/>
              <a:buChar char="•"/>
            </a:pPr>
            <a:endParaRPr lang="cs-CZ" sz="1800" b="false" i="false" u="none" strike="noStrike" baseline="0" dirty="false">
              <a:solidFill>
                <a:schemeClr val="accent1"/>
              </a:solidFill>
              <a:latin typeface="Arial" panose="020B0604020202020204" pitchFamily="34" charset="0"/>
            </a:endParaRPr>
          </a:p>
          <a:p>
            <a:pPr marL="285750" indent="-285750" algn="just">
              <a:buFont typeface="Arial" panose="020B0604020202020204" pitchFamily="34" charset="0"/>
              <a:buChar char="•"/>
            </a:pPr>
            <a:r>
              <a:rPr lang="cs-CZ" sz="1800" b="false" i="false" u="none" strike="noStrike" baseline="0" dirty="false">
                <a:solidFill>
                  <a:schemeClr val="accent1"/>
                </a:solidFill>
                <a:latin typeface="Arial" panose="020B0604020202020204" pitchFamily="34" charset="0"/>
              </a:rPr>
              <a:t>Jedná se o podporu aktivit zaměřených na </a:t>
            </a:r>
            <a:r>
              <a:rPr lang="cs-CZ" sz="1800" b="false" i="false" u="none" strike="noStrike" baseline="0" dirty="false" err="true">
                <a:solidFill>
                  <a:schemeClr val="accent1"/>
                </a:solidFill>
                <a:latin typeface="Arial" panose="020B0604020202020204" pitchFamily="34" charset="0"/>
              </a:rPr>
              <a:t>destigmatizaci</a:t>
            </a:r>
            <a:r>
              <a:rPr lang="cs-CZ" sz="1800" b="false" i="false" u="none" strike="noStrike" baseline="0" dirty="false">
                <a:solidFill>
                  <a:schemeClr val="accent1"/>
                </a:solidFill>
                <a:latin typeface="Arial" panose="020B0604020202020204" pitchFamily="34" charset="0"/>
              </a:rPr>
              <a:t> cílové skupiny, na</a:t>
            </a:r>
            <a:r>
              <a:rPr lang="cs-CZ" sz="1800" b="false" i="false" u="none" strike="noStrike" baseline="0" dirty="false">
                <a:solidFill>
                  <a:schemeClr val="accent1"/>
                </a:solidFill>
                <a:latin typeface="Segoe UI Symbol" panose="020B0502040204020203" pitchFamily="34" charset="0"/>
                <a:ea typeface="Segoe UI Symbol" panose="020B0502040204020203" pitchFamily="34" charset="0"/>
              </a:rPr>
              <a:t> </a:t>
            </a:r>
            <a:r>
              <a:rPr lang="cs-CZ" sz="1800" b="false" i="false" u="none" strike="noStrike" baseline="0" dirty="false">
                <a:solidFill>
                  <a:schemeClr val="accent1"/>
                </a:solidFill>
                <a:latin typeface="Arial" panose="020B0604020202020204" pitchFamily="34" charset="0"/>
              </a:rPr>
              <a:t>informování o příčinách, formách diskriminace a způsobech prevence a</a:t>
            </a:r>
            <a:r>
              <a:rPr lang="cs-CZ" sz="1800" b="false" i="false" u="none" strike="noStrike" baseline="0" dirty="false">
                <a:solidFill>
                  <a:schemeClr val="accent1"/>
                </a:solidFill>
                <a:latin typeface="Segoe UI Symbol" panose="020B0502040204020203" pitchFamily="34" charset="0"/>
                <a:ea typeface="Segoe UI Symbol" panose="020B0502040204020203" pitchFamily="34" charset="0"/>
              </a:rPr>
              <a:t> </a:t>
            </a:r>
            <a:r>
              <a:rPr lang="cs-CZ" sz="1800" b="false" i="false" u="none" strike="noStrike" baseline="0" dirty="false">
                <a:solidFill>
                  <a:schemeClr val="accent1"/>
                </a:solidFill>
                <a:latin typeface="Arial" panose="020B0604020202020204" pitchFamily="34" charset="0"/>
              </a:rPr>
              <a:t>odstraňování diskriminace. </a:t>
            </a:r>
          </a:p>
          <a:p>
            <a:pPr marL="285750" indent="-285750" algn="just">
              <a:buFont typeface="Arial" panose="020B0604020202020204" pitchFamily="34" charset="0"/>
              <a:buChar char="•"/>
            </a:pPr>
            <a:r>
              <a:rPr lang="cs-CZ" sz="1800" b="true" i="false" u="none" strike="noStrike" baseline="0" dirty="false">
                <a:solidFill>
                  <a:schemeClr val="accent1"/>
                </a:solidFill>
                <a:latin typeface="Arial" panose="020B0604020202020204" pitchFamily="34" charset="0"/>
              </a:rPr>
              <a:t>V případě využití programů zaměřených na boj s diskriminací v projektu je</a:t>
            </a:r>
            <a:r>
              <a:rPr lang="cs-CZ" sz="1800" b="true" i="false" u="none" strike="noStrike" baseline="0" dirty="false">
                <a:solidFill>
                  <a:schemeClr val="accent1"/>
                </a:solidFill>
                <a:latin typeface="Segoe UI Symbol" panose="020B0502040204020203" pitchFamily="34" charset="0"/>
                <a:ea typeface="Segoe UI Symbol" panose="020B0502040204020203" pitchFamily="34" charset="0"/>
              </a:rPr>
              <a:t> </a:t>
            </a:r>
            <a:r>
              <a:rPr lang="cs-CZ" sz="1800" b="true" i="false" u="none" strike="noStrike" baseline="0" dirty="false">
                <a:solidFill>
                  <a:schemeClr val="accent1"/>
                </a:solidFill>
                <a:latin typeface="Arial" panose="020B0604020202020204" pitchFamily="34" charset="0"/>
              </a:rPr>
              <a:t>nutné uvést toto téma jako samostatnou klíčovou aktivitu </a:t>
            </a:r>
            <a:r>
              <a:rPr lang="cs-CZ" sz="1800" b="false" i="false" u="none" strike="noStrike" baseline="0" dirty="false">
                <a:solidFill>
                  <a:schemeClr val="accent1"/>
                </a:solidFill>
                <a:latin typeface="Arial" panose="020B0604020202020204" pitchFamily="34" charset="0"/>
              </a:rPr>
              <a:t>a jednoznačně popsat její vliv na sociální začleňování osob z cílové skupiny.</a:t>
            </a:r>
          </a:p>
          <a:p>
            <a:pPr marL="285750" indent="-285750" algn="just">
              <a:buFont typeface="Arial" panose="020B0604020202020204" pitchFamily="34" charset="0"/>
              <a:buChar char="•"/>
            </a:pPr>
            <a:r>
              <a:rPr lang="cs-CZ" sz="1800" b="false" i="false" u="none" strike="noStrike" baseline="0" dirty="false">
                <a:solidFill>
                  <a:schemeClr val="accent1"/>
                </a:solidFill>
                <a:latin typeface="Arial" panose="020B0604020202020204" pitchFamily="34" charset="0"/>
              </a:rPr>
              <a:t>Zároveň projekt musí kombinovat aktivity tak, aby vždy v projektu byly obsaženy aktivity s vazbou na indikátory </a:t>
            </a:r>
            <a:r>
              <a:rPr lang="cs-CZ" sz="1800" b="true" i="false" u="none" strike="noStrike" baseline="0" dirty="false">
                <a:solidFill>
                  <a:schemeClr val="accent1"/>
                </a:solidFill>
                <a:latin typeface="Arial" panose="020B0604020202020204" pitchFamily="34" charset="0"/>
              </a:rPr>
              <a:t>600 000 a 670 102.</a:t>
            </a:r>
          </a:p>
          <a:p>
            <a:pPr algn="just"/>
            <a:endParaRPr lang="cs-CZ" sz="1800" b="false" i="false" u="none" strike="noStrike" baseline="0" dirty="false">
              <a:solidFill>
                <a:srgbClr val="000000"/>
              </a:solidFill>
              <a:latin typeface="Arial" panose="020B0604020202020204" pitchFamily="34" charset="0"/>
            </a:endParaRPr>
          </a:p>
          <a:p>
            <a:r>
              <a:rPr lang="cs-CZ" dirty="false"/>
              <a:t>Přehled doporučených klíčových pozic pro tuto aktivitu výzvy je uveden v příloze č. 1 Popis aktivit. Podrobný popis těchto pozic a stanovení osobních nákladů je uveden v příloze č. 2 Pomůcka pro stanovení osobních nákladů.</a:t>
            </a:r>
          </a:p>
        </p:txBody>
      </p:sp>
    </p:spTree>
    <p:extLst>
      <p:ext uri="{BB962C8B-B14F-4D97-AF65-F5344CB8AC3E}">
        <p14:creationId xmlns:p14="http://schemas.microsoft.com/office/powerpoint/2010/main" val="936266230"/>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xmlns:mc="http://schemas.openxmlformats.org/markup-compatibility/2006" xmlns:c="http://schemas.openxmlformats.org/drawingml/2006/chart" xmlns:cdr="http://schemas.openxmlformats.org/drawingml/2006/chartDrawing" xmlns:dgm="http://schemas.openxmlformats.org/drawingml/2006/diagram" xmlns:pic="http://schemas.openxmlformats.org/drawingml/2006/picture" xmlns:wp="http://schemas.openxmlformats.org/drawingml/2006/wordprocessingDrawing" xmlns:wp14="http://schemas.microsoft.com/office/word/2010/wordprocessingDrawing" xmlns:xdr="http://schemas.openxmlformats.org/drawingml/2006/spreadsheetDrawing" xmlns:comp="http://schemas.openxmlformats.org/drawingml/2006/compatibility" xmlns:lc="http://schemas.openxmlformats.org/drawingml/2006/lockedCanvas">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A6074C-367C-49E2-9BED-D17FED153D1B}"/>
              </a:ext>
            </a:extLst>
          </p:cNvPr>
          <p:cNvSpPr>
            <a:spLocks noGrp="true"/>
          </p:cNvSpPr>
          <p:nvPr>
            <p:ph type="title"/>
          </p:nvPr>
        </p:nvSpPr>
        <p:spPr/>
        <p:txBody>
          <a:bodyPr/>
          <a:lstStyle/>
          <a:p>
            <a:r>
              <a:rPr lang="cs-CZ" dirty="false"/>
              <a:t>Doporučení</a:t>
            </a:r>
          </a:p>
        </p:txBody>
      </p:sp>
      <p:sp>
        <p:nvSpPr>
          <p:cNvPr id="3" name="Zástupný obsah 2">
            <a:extLst>
              <a:ext uri="{FF2B5EF4-FFF2-40B4-BE49-F238E27FC236}">
                <a16:creationId xmlns:a16="http://schemas.microsoft.com/office/drawing/2014/main" id="{E837E6D9-1E4F-4803-835E-8E932032687F}"/>
              </a:ext>
            </a:extLst>
          </p:cNvPr>
          <p:cNvSpPr>
            <a:spLocks noGrp="true"/>
          </p:cNvSpPr>
          <p:nvPr>
            <p:ph idx="1"/>
          </p:nvPr>
        </p:nvSpPr>
        <p:spPr>
          <a:xfrm>
            <a:off x="440656" y="1340768"/>
            <a:ext cx="8424000" cy="4634646"/>
          </a:xfrm>
        </p:spPr>
        <p:txBody>
          <a:bodyPr/>
          <a:lstStyle/>
          <a:p>
            <a:pPr algn="just">
              <a:lnSpc>
                <a:spcPct val="100000"/>
              </a:lnSpc>
              <a:buClr>
                <a:schemeClr val="tx1"/>
              </a:buClr>
              <a:buFont typeface="Arial" panose="020B0604020202020204" pitchFamily="34" charset="0"/>
              <a:buChar char="•"/>
            </a:pPr>
            <a:r>
              <a:rPr lang="cs-CZ" sz="2000" dirty="false"/>
              <a:t>realizační tým – pro tvorbu RT je vhodné využít </a:t>
            </a:r>
            <a:r>
              <a:rPr lang="cs-CZ" sz="2000" b="true" dirty="false"/>
              <a:t>přílohu č. 2 Pomůcka pro stanovení osobních nákladů</a:t>
            </a:r>
          </a:p>
          <a:p>
            <a:pPr algn="just">
              <a:buClr>
                <a:schemeClr val="tx1"/>
              </a:buClr>
              <a:buFont typeface="Arial" panose="020B0604020202020204" pitchFamily="34" charset="0"/>
              <a:buChar char="•"/>
            </a:pPr>
            <a:r>
              <a:rPr lang="cs-CZ" sz="2000" dirty="false"/>
              <a:t>při psaní projektu doporučujeme využít </a:t>
            </a:r>
            <a:r>
              <a:rPr lang="cs-CZ" sz="2000" b="true" dirty="false"/>
              <a:t>přílohu č. 1 </a:t>
            </a:r>
            <a:r>
              <a:rPr lang="cs-CZ" sz="2000" b="true" dirty="false">
                <a:effectLst/>
                <a:latin typeface="Arial" panose="020B0604020202020204" pitchFamily="34" charset="0"/>
                <a:ea typeface="Calibri" panose="020F0502020204030204" pitchFamily="34" charset="0"/>
                <a:cs typeface="Times New Roman" panose="02020603050405020304" pitchFamily="18" charset="0"/>
              </a:rPr>
              <a:t>Popis aktivit (doplnění bodu 4.1 výzvy)</a:t>
            </a:r>
          </a:p>
          <a:p>
            <a:pPr algn="just">
              <a:buClr>
                <a:schemeClr val="tx1"/>
              </a:buClr>
              <a:buFont typeface="Arial" panose="020B0604020202020204" pitchFamily="34" charset="0"/>
              <a:buChar char="•"/>
            </a:pPr>
            <a:r>
              <a:rPr lang="cs-CZ" sz="2000" dirty="false"/>
              <a:t>dodržování obvyklých mezd – na </a:t>
            </a:r>
            <a:r>
              <a:rPr lang="cs-CZ" sz="2000" dirty="false">
                <a:hlinkClick r:id="rId3"/>
              </a:rPr>
              <a:t>www.esfcr.cz</a:t>
            </a:r>
            <a:endParaRPr lang="cs-CZ" sz="2000" dirty="false"/>
          </a:p>
          <a:p>
            <a:pPr algn="just">
              <a:lnSpc>
                <a:spcPct val="100000"/>
              </a:lnSpc>
              <a:buClr>
                <a:schemeClr val="tx1"/>
              </a:buClr>
              <a:buFont typeface="Arial" panose="020B0604020202020204" pitchFamily="34" charset="0"/>
              <a:buChar char="•"/>
            </a:pPr>
            <a:r>
              <a:rPr lang="cs-CZ" sz="2000" dirty="false">
                <a:solidFill>
                  <a:srgbClr val="FF0000"/>
                </a:solidFill>
              </a:rPr>
              <a:t>častý problém: špatně nastavené cíle – záměna cílů za aktivity, absence ověření naplnění cíle</a:t>
            </a:r>
          </a:p>
          <a:p>
            <a:pPr algn="just">
              <a:lnSpc>
                <a:spcPct val="100000"/>
              </a:lnSpc>
              <a:buClr>
                <a:schemeClr val="tx1"/>
              </a:buClr>
              <a:buFont typeface="Arial" panose="020B0604020202020204" pitchFamily="34" charset="0"/>
              <a:buChar char="•"/>
            </a:pPr>
            <a:r>
              <a:rPr lang="cs-CZ" sz="2000" dirty="false"/>
              <a:t>cíle projektu musí být SMART, tj.:</a:t>
            </a:r>
          </a:p>
          <a:p>
            <a:pPr algn="just">
              <a:lnSpc>
                <a:spcPct val="100000"/>
              </a:lnSpc>
              <a:buFont typeface="Courier New" panose="02070309020205020404" pitchFamily="49" charset="0"/>
              <a:buChar char="o"/>
            </a:pPr>
            <a:endParaRPr lang="cs-CZ" sz="1800" dirty="false"/>
          </a:p>
        </p:txBody>
      </p:sp>
      <p:sp>
        <p:nvSpPr>
          <p:cNvPr id="4" name="Zástupný symbol pro číslo snímku 3">
            <a:extLst>
              <a:ext uri="{FF2B5EF4-FFF2-40B4-BE49-F238E27FC236}">
                <a16:creationId xmlns:a16="http://schemas.microsoft.com/office/drawing/2014/main" id="{AFAB874D-86B6-44C2-80D2-87F2B3A803A0}"/>
              </a:ext>
            </a:extLst>
          </p:cNvPr>
          <p:cNvSpPr>
            <a:spLocks noGrp="true"/>
          </p:cNvSpPr>
          <p:nvPr>
            <p:ph type="sldNum" sz="quarter" idx="12"/>
          </p:nvPr>
        </p:nvSpPr>
        <p:spPr/>
        <p:txBody>
          <a:bodyPr/>
          <a:lstStyle/>
          <a:p>
            <a:fld id="{479BF083-4774-43B1-9AB0-5CC1AC5DD8EE}" type="slidenum">
              <a:rPr lang="cs-CZ" smtClean="false"/>
              <a:pPr/>
              <a:t>32</a:t>
            </a:fld>
            <a:endParaRPr lang="cs-CZ" dirty="false"/>
          </a:p>
        </p:txBody>
      </p:sp>
      <p:sp>
        <p:nvSpPr>
          <p:cNvPr id="5" name="TextovéPole 4">
            <a:extLst>
              <a:ext uri="{FF2B5EF4-FFF2-40B4-BE49-F238E27FC236}">
                <a16:creationId xmlns:a16="http://schemas.microsoft.com/office/drawing/2014/main" id="{E5C30F54-692C-4797-89B7-D9C84F05A761}"/>
              </a:ext>
            </a:extLst>
          </p:cNvPr>
          <p:cNvSpPr txBox="true"/>
          <p:nvPr/>
        </p:nvSpPr>
        <p:spPr>
          <a:xfrm>
            <a:off x="4679544" y="4221088"/>
            <a:ext cx="4104456" cy="1754326"/>
          </a:xfrm>
          <a:prstGeom prst="rect">
            <a:avLst/>
          </a:prstGeom>
          <a:noFill/>
        </p:spPr>
        <p:txBody>
          <a:bodyPr wrap="square" rtlCol="false">
            <a:spAutoFit/>
          </a:bodyPr>
          <a:lstStyle/>
          <a:p>
            <a:pPr marL="0" lvl="1" indent="-285750" algn="just">
              <a:lnSpc>
                <a:spcPct val="100000"/>
              </a:lnSpc>
              <a:buClr>
                <a:schemeClr val="tx1"/>
              </a:buClr>
              <a:buSzPct val="80000"/>
              <a:buFont typeface="Courier New" panose="02070309020205020404" pitchFamily="49" charset="0"/>
              <a:buChar char="o"/>
            </a:pPr>
            <a:r>
              <a:rPr lang="cs-CZ" dirty="false"/>
              <a:t>S – specifické, konkrétní (</a:t>
            </a:r>
            <a:r>
              <a:rPr lang="cs-CZ" dirty="false" err="true"/>
              <a:t>specific</a:t>
            </a:r>
            <a:r>
              <a:rPr lang="cs-CZ" dirty="false"/>
              <a:t>)</a:t>
            </a:r>
          </a:p>
          <a:p>
            <a:pPr marL="0" lvl="1" indent="-285750" algn="just">
              <a:lnSpc>
                <a:spcPct val="100000"/>
              </a:lnSpc>
              <a:buClr>
                <a:schemeClr val="tx1"/>
              </a:buClr>
              <a:buSzPct val="80000"/>
              <a:buFont typeface="Courier New" panose="02070309020205020404" pitchFamily="49" charset="0"/>
              <a:buChar char="o"/>
            </a:pPr>
            <a:r>
              <a:rPr lang="cs-CZ" dirty="false"/>
              <a:t>M – měřitelné (</a:t>
            </a:r>
            <a:r>
              <a:rPr lang="cs-CZ" dirty="false" err="true"/>
              <a:t>measurable</a:t>
            </a:r>
            <a:r>
              <a:rPr lang="cs-CZ" dirty="false"/>
              <a:t>)</a:t>
            </a:r>
          </a:p>
          <a:p>
            <a:pPr marL="0" lvl="1" indent="-285750" algn="just">
              <a:lnSpc>
                <a:spcPct val="100000"/>
              </a:lnSpc>
              <a:buClr>
                <a:schemeClr val="tx1"/>
              </a:buClr>
              <a:buSzPct val="80000"/>
              <a:buFont typeface="Courier New" panose="02070309020205020404" pitchFamily="49" charset="0"/>
              <a:buChar char="o"/>
            </a:pPr>
            <a:r>
              <a:rPr lang="cs-CZ" dirty="false"/>
              <a:t>A – dosažitelné (</a:t>
            </a:r>
            <a:r>
              <a:rPr lang="cs-CZ" dirty="false" err="true"/>
              <a:t>achievable</a:t>
            </a:r>
            <a:r>
              <a:rPr lang="cs-CZ" dirty="false"/>
              <a:t>)</a:t>
            </a:r>
          </a:p>
          <a:p>
            <a:pPr marL="0" lvl="1" indent="-285750" algn="just">
              <a:lnSpc>
                <a:spcPct val="100000"/>
              </a:lnSpc>
              <a:buClr>
                <a:schemeClr val="tx1"/>
              </a:buClr>
              <a:buSzPct val="80000"/>
              <a:buFont typeface="Courier New" panose="02070309020205020404" pitchFamily="49" charset="0"/>
              <a:buChar char="o"/>
            </a:pPr>
            <a:r>
              <a:rPr lang="cs-CZ" dirty="false"/>
              <a:t>R – odpovídající (</a:t>
            </a:r>
            <a:r>
              <a:rPr lang="cs-CZ" dirty="false" err="true"/>
              <a:t>relevant</a:t>
            </a:r>
            <a:r>
              <a:rPr lang="cs-CZ" dirty="false"/>
              <a:t>)</a:t>
            </a:r>
          </a:p>
          <a:p>
            <a:pPr marL="0" lvl="1" indent="-285750" algn="just">
              <a:lnSpc>
                <a:spcPct val="100000"/>
              </a:lnSpc>
              <a:buClr>
                <a:schemeClr val="tx1"/>
              </a:buClr>
              <a:buSzPct val="80000"/>
              <a:buFont typeface="Courier New" panose="02070309020205020404" pitchFamily="49" charset="0"/>
              <a:buChar char="o"/>
            </a:pPr>
            <a:r>
              <a:rPr lang="cs-CZ" dirty="false"/>
              <a:t>T – termínované (</a:t>
            </a:r>
            <a:r>
              <a:rPr lang="cs-CZ" dirty="false" err="true"/>
              <a:t>time-bound</a:t>
            </a:r>
            <a:r>
              <a:rPr lang="cs-CZ" dirty="false"/>
              <a:t>)</a:t>
            </a:r>
          </a:p>
          <a:p>
            <a:endParaRPr lang="cs-CZ" dirty="false"/>
          </a:p>
        </p:txBody>
      </p:sp>
    </p:spTree>
    <p:extLst>
      <p:ext uri="{BB962C8B-B14F-4D97-AF65-F5344CB8AC3E}">
        <p14:creationId xmlns:p14="http://schemas.microsoft.com/office/powerpoint/2010/main" val="330167747"/>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xmlns:mc="http://schemas.openxmlformats.org/markup-compatibility/2006" xmlns:c="http://schemas.openxmlformats.org/drawingml/2006/chart" xmlns:cdr="http://schemas.openxmlformats.org/drawingml/2006/chartDrawing" xmlns:dgm="http://schemas.openxmlformats.org/drawingml/2006/diagram" xmlns:pic="http://schemas.openxmlformats.org/drawingml/2006/picture" xmlns:wp="http://schemas.openxmlformats.org/drawingml/2006/wordprocessingDrawing" xmlns:wp14="http://schemas.microsoft.com/office/word/2010/wordprocessingDrawing" xmlns:xdr="http://schemas.openxmlformats.org/drawingml/2006/spreadsheetDrawing" xmlns:comp="http://schemas.openxmlformats.org/drawingml/2006/compatibility" xmlns:lc="http://schemas.openxmlformats.org/drawingml/2006/lockedCanvas">
  <p:cSld>
    <p:spTree>
      <p:nvGrpSpPr>
        <p:cNvPr id="1" name=""/>
        <p:cNvGrpSpPr/>
        <p:nvPr/>
      </p:nvGrpSpPr>
      <p:grpSpPr>
        <a:xfrm>
          <a:off x="0" y="0"/>
          <a:ext cx="0" cy="0"/>
          <a:chOff x="0" y="0"/>
          <a:chExt cx="0" cy="0"/>
        </a:xfrm>
      </p:grpSpPr>
      <p:sp>
        <p:nvSpPr>
          <p:cNvPr id="2" name="Nadpis 1"/>
          <p:cNvSpPr>
            <a:spLocks noGrp="true"/>
          </p:cNvSpPr>
          <p:nvPr>
            <p:ph type="title"/>
          </p:nvPr>
        </p:nvSpPr>
        <p:spPr/>
        <p:txBody>
          <a:bodyPr/>
          <a:lstStyle/>
          <a:p>
            <a:r>
              <a:rPr lang="cs-CZ" dirty="false"/>
              <a:t>Indikátory – obecně</a:t>
            </a:r>
            <a:endParaRPr lang="cs-CZ" sz="1500" dirty="false"/>
          </a:p>
        </p:txBody>
      </p:sp>
      <p:sp>
        <p:nvSpPr>
          <p:cNvPr id="3" name="Zástupný symbol pro obsah 2"/>
          <p:cNvSpPr>
            <a:spLocks noGrp="true"/>
          </p:cNvSpPr>
          <p:nvPr>
            <p:ph idx="1"/>
          </p:nvPr>
        </p:nvSpPr>
        <p:spPr>
          <a:xfrm>
            <a:off x="395536" y="1340768"/>
            <a:ext cx="8280920" cy="5175232"/>
          </a:xfrm>
        </p:spPr>
        <p:txBody>
          <a:bodyPr/>
          <a:lstStyle/>
          <a:p>
            <a:pPr marL="171450" indent="-171450" algn="just">
              <a:lnSpc>
                <a:spcPct val="100000"/>
              </a:lnSpc>
              <a:buClr>
                <a:schemeClr val="tx1"/>
              </a:buClr>
              <a:buFont typeface="Arial" panose="020B0604020202020204" pitchFamily="34" charset="0"/>
              <a:buChar char="•"/>
            </a:pPr>
            <a:r>
              <a:rPr lang="cs-CZ" sz="1500" b="true" dirty="false"/>
              <a:t>dvě místa pro evidenci/zápis indikátorů </a:t>
            </a:r>
            <a:r>
              <a:rPr lang="cs-CZ" sz="1500" dirty="false"/>
              <a:t>- IS ESF 2021+ a v rámci zprávy o realizaci projektu </a:t>
            </a:r>
            <a:br>
              <a:rPr lang="cs-CZ" sz="1500" dirty="false"/>
            </a:br>
            <a:r>
              <a:rPr lang="cs-CZ" sz="1500" dirty="false"/>
              <a:t>v IS KP21+ </a:t>
            </a:r>
          </a:p>
          <a:p>
            <a:pPr marL="171450" indent="-171450" algn="just">
              <a:lnSpc>
                <a:spcPct val="100000"/>
              </a:lnSpc>
              <a:buClr>
                <a:schemeClr val="tx1"/>
              </a:buClr>
              <a:buFont typeface="Arial" panose="020B0604020202020204" pitchFamily="34" charset="0"/>
              <a:buChar char="•"/>
            </a:pPr>
            <a:r>
              <a:rPr lang="cs-CZ" sz="1500" dirty="false"/>
              <a:t>postup registrace a návod pro práci v systému IS ESF je v Pokynech pro evidenci podpory poskytnuté účastníkům projektů, </a:t>
            </a:r>
            <a:r>
              <a:rPr lang="cs-CZ" sz="1500" dirty="false">
                <a:hlinkClick r:id="rId3"/>
              </a:rPr>
              <a:t>https://www.esfcr.cz/</a:t>
            </a:r>
            <a:r>
              <a:rPr lang="cs-CZ" sz="1500" dirty="false" err="true">
                <a:hlinkClick r:id="rId3"/>
              </a:rPr>
              <a:t>monitorovani</a:t>
            </a:r>
            <a:r>
              <a:rPr lang="cs-CZ" sz="1500" dirty="false">
                <a:hlinkClick r:id="rId3"/>
              </a:rPr>
              <a:t>-</a:t>
            </a:r>
            <a:r>
              <a:rPr lang="cs-CZ" sz="1500" dirty="false" err="true">
                <a:hlinkClick r:id="rId3"/>
              </a:rPr>
              <a:t>podporenych</a:t>
            </a:r>
            <a:r>
              <a:rPr lang="cs-CZ" sz="1500" dirty="false">
                <a:hlinkClick r:id="rId3"/>
              </a:rPr>
              <a:t>-osob-</a:t>
            </a:r>
            <a:r>
              <a:rPr lang="cs-CZ" sz="1500" dirty="false" err="true">
                <a:hlinkClick r:id="rId3"/>
              </a:rPr>
              <a:t>opz</a:t>
            </a:r>
            <a:r>
              <a:rPr lang="cs-CZ" sz="1500" dirty="false">
                <a:hlinkClick r:id="rId3"/>
              </a:rPr>
              <a:t>-plus</a:t>
            </a:r>
            <a:r>
              <a:rPr lang="cs-CZ" sz="1500" dirty="false"/>
              <a:t>. </a:t>
            </a:r>
          </a:p>
          <a:p>
            <a:pPr marL="171450" indent="-171450" algn="just">
              <a:lnSpc>
                <a:spcPct val="100000"/>
              </a:lnSpc>
              <a:buClr>
                <a:schemeClr val="tx1"/>
              </a:buClr>
              <a:buFont typeface="Arial" panose="020B0604020202020204" pitchFamily="34" charset="0"/>
              <a:buChar char="•"/>
            </a:pPr>
            <a:r>
              <a:rPr lang="cs-CZ" sz="1500" dirty="false"/>
              <a:t>podrobnější evidence podpořených osob – </a:t>
            </a:r>
            <a:r>
              <a:rPr lang="cs-CZ" sz="1500" b="true" dirty="false"/>
              <a:t>Monitorovací list </a:t>
            </a:r>
            <a:r>
              <a:rPr lang="cs-CZ" sz="1500" dirty="false"/>
              <a:t>(pohlaví; postavení na trhu práce; vzdělání; znevýhodnění; přístup k bydlení; sektor ekonomiky, kde osoba působí; specifikace působení ve veřejném sektoru; situace po ukončení účasti v projektu – např. získání kvalifikace atd.) 	</a:t>
            </a:r>
          </a:p>
          <a:p>
            <a:pPr marL="171450" indent="-171450" algn="just">
              <a:lnSpc>
                <a:spcPct val="100000"/>
              </a:lnSpc>
              <a:buClr>
                <a:schemeClr val="tx1"/>
              </a:buClr>
              <a:buFont typeface="Arial" panose="020B0604020202020204" pitchFamily="34" charset="0"/>
              <a:buChar char="•"/>
            </a:pPr>
            <a:r>
              <a:rPr lang="cs-CZ" sz="1500" b="true" dirty="false"/>
              <a:t>bagatelní </a:t>
            </a:r>
            <a:r>
              <a:rPr lang="cs-CZ" sz="1500" b="true" dirty="false">
                <a:solidFill>
                  <a:srgbClr val="FF0000"/>
                </a:solidFill>
              </a:rPr>
              <a:t>(= zanedbatelná) </a:t>
            </a:r>
            <a:r>
              <a:rPr lang="cs-CZ" sz="1500" b="true" dirty="false"/>
              <a:t>podpora účastníka projektu </a:t>
            </a:r>
            <a:r>
              <a:rPr lang="cs-CZ" sz="1500" dirty="false"/>
              <a:t>- účastníkem/podpořenou osobou je pouze osoba, která: </a:t>
            </a:r>
          </a:p>
          <a:p>
            <a:pPr marL="576900" lvl="1" indent="-342900" algn="just">
              <a:lnSpc>
                <a:spcPct val="100000"/>
              </a:lnSpc>
              <a:buClr>
                <a:schemeClr val="tx1"/>
              </a:buClr>
              <a:buFont typeface="Courier New" panose="02070309020205020404" pitchFamily="49" charset="0"/>
              <a:buChar char="o"/>
            </a:pPr>
            <a:r>
              <a:rPr lang="cs-CZ" sz="1500" dirty="false"/>
              <a:t>získala v daném projektu podporu v rozsahu </a:t>
            </a:r>
            <a:r>
              <a:rPr lang="cs-CZ" sz="1500" b="true" dirty="false"/>
              <a:t>méně než 40 hodin </a:t>
            </a:r>
            <a:r>
              <a:rPr lang="cs-CZ" sz="1500" dirty="false"/>
              <a:t>(bez ohledu na počet dílčích podpor, tj. počet dílčích zapojení do projektu) </a:t>
            </a:r>
          </a:p>
          <a:p>
            <a:pPr marL="171450" indent="-171450" algn="just">
              <a:lnSpc>
                <a:spcPct val="100000"/>
              </a:lnSpc>
              <a:buClr>
                <a:schemeClr val="tx1"/>
              </a:buClr>
              <a:buFont typeface="Arial" panose="020B0604020202020204" pitchFamily="34" charset="0"/>
              <a:buChar char="•"/>
            </a:pPr>
            <a:r>
              <a:rPr lang="cs-CZ" sz="1500" b="true" dirty="false"/>
              <a:t>nebagatelní podpora účastníka projektu </a:t>
            </a:r>
            <a:r>
              <a:rPr lang="cs-CZ" sz="1500" dirty="false"/>
              <a:t>- účastníkem/podpořenou osobou je pouze osoba, která: </a:t>
            </a:r>
          </a:p>
          <a:p>
            <a:pPr marL="576900" lvl="1" indent="-342900" algn="just">
              <a:lnSpc>
                <a:spcPct val="100000"/>
              </a:lnSpc>
              <a:buClr>
                <a:schemeClr val="tx1"/>
              </a:buClr>
              <a:buFont typeface="Courier New" panose="02070309020205020404" pitchFamily="49" charset="0"/>
              <a:buChar char="o"/>
            </a:pPr>
            <a:r>
              <a:rPr lang="cs-CZ" sz="1500" dirty="false"/>
              <a:t>získala v daném projektu podporu v rozsahu </a:t>
            </a:r>
            <a:r>
              <a:rPr lang="cs-CZ" sz="1500" b="true" dirty="false"/>
              <a:t>40 a více hodin </a:t>
            </a:r>
            <a:r>
              <a:rPr lang="cs-CZ" sz="1500" dirty="false"/>
              <a:t>(bez ohledu na počet dílčích podpor, tj. počet dílčích zapojení do projektu) </a:t>
            </a:r>
          </a:p>
          <a:p>
            <a:pPr marL="576900" lvl="1" indent="-342900" algn="just">
              <a:lnSpc>
                <a:spcPct val="100000"/>
              </a:lnSpc>
              <a:buFont typeface="Wingdings" panose="05000000000000000000" pitchFamily="2" charset="2"/>
              <a:buChar char="Ø"/>
            </a:pPr>
            <a:endParaRPr lang="cs-CZ" sz="1500" dirty="false"/>
          </a:p>
          <a:p>
            <a:pPr marL="0" lvl="1" indent="0" algn="just">
              <a:lnSpc>
                <a:spcPct val="100000"/>
              </a:lnSpc>
              <a:buNone/>
            </a:pPr>
            <a:r>
              <a:rPr lang="cs-CZ" sz="1500" dirty="false"/>
              <a:t>Podrobné informace viz Obecná část pravidel pro žadatele a příjemce v rámci OPZ+.</a:t>
            </a:r>
          </a:p>
          <a:p>
            <a:pPr marL="576900" lvl="1" indent="-342900" algn="just">
              <a:lnSpc>
                <a:spcPct val="100000"/>
              </a:lnSpc>
              <a:buFont typeface="Wingdings" panose="05000000000000000000" pitchFamily="2" charset="2"/>
              <a:buChar char="Ø"/>
            </a:pPr>
            <a:endParaRPr lang="cs-CZ" sz="1400" dirty="false"/>
          </a:p>
        </p:txBody>
      </p:sp>
      <p:sp>
        <p:nvSpPr>
          <p:cNvPr id="4" name="Zástupný symbol pro číslo snímku 3"/>
          <p:cNvSpPr>
            <a:spLocks noGrp="true"/>
          </p:cNvSpPr>
          <p:nvPr>
            <p:ph type="sldNum" sz="quarter" idx="12"/>
          </p:nvPr>
        </p:nvSpPr>
        <p:spPr/>
        <p:txBody>
          <a:bodyPr/>
          <a:lstStyle/>
          <a:p>
            <a:fld id="{479BF083-4774-43B1-9AB0-5CC1AC5DD8EE}" type="slidenum">
              <a:rPr lang="cs-CZ" smtClean="false"/>
              <a:pPr/>
              <a:t>33</a:t>
            </a:fld>
            <a:endParaRPr lang="cs-CZ" dirty="false"/>
          </a:p>
        </p:txBody>
      </p:sp>
    </p:spTree>
    <p:extLst>
      <p:ext uri="{BB962C8B-B14F-4D97-AF65-F5344CB8AC3E}">
        <p14:creationId xmlns:p14="http://schemas.microsoft.com/office/powerpoint/2010/main" val="1715309122"/>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xmlns:mc="http://schemas.openxmlformats.org/markup-compatibility/2006" xmlns:c="http://schemas.openxmlformats.org/drawingml/2006/chart" xmlns:cdr="http://schemas.openxmlformats.org/drawingml/2006/chartDrawing" xmlns:dgm="http://schemas.openxmlformats.org/drawingml/2006/diagram" xmlns:pic="http://schemas.openxmlformats.org/drawingml/2006/picture" xmlns:wp="http://schemas.openxmlformats.org/drawingml/2006/wordprocessingDrawing" xmlns:wp14="http://schemas.microsoft.com/office/word/2010/wordprocessingDrawing" xmlns:xdr="http://schemas.openxmlformats.org/drawingml/2006/spreadsheetDrawing" xmlns:comp="http://schemas.openxmlformats.org/drawingml/2006/compatibility" xmlns:lc="http://schemas.openxmlformats.org/drawingml/2006/lockedCanvas">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A6074C-367C-49E2-9BED-D17FED153D1B}"/>
              </a:ext>
            </a:extLst>
          </p:cNvPr>
          <p:cNvSpPr>
            <a:spLocks noGrp="true"/>
          </p:cNvSpPr>
          <p:nvPr>
            <p:ph type="title"/>
          </p:nvPr>
        </p:nvSpPr>
        <p:spPr/>
        <p:txBody>
          <a:bodyPr/>
          <a:lstStyle/>
          <a:p>
            <a:r>
              <a:rPr lang="cs-CZ" dirty="false"/>
              <a:t>Indikátory závazkové </a:t>
            </a:r>
            <a:r>
              <a:rPr lang="cs-CZ" sz="1500" dirty="false"/>
              <a:t>(kap 4.2, </a:t>
            </a:r>
            <a:r>
              <a:rPr lang="cs-CZ" sz="1500" cap="none" dirty="false"/>
              <a:t>str</a:t>
            </a:r>
            <a:r>
              <a:rPr lang="cs-CZ" sz="1500" dirty="false"/>
              <a:t>. 10)</a:t>
            </a:r>
          </a:p>
        </p:txBody>
      </p:sp>
      <p:sp>
        <p:nvSpPr>
          <p:cNvPr id="3" name="Zástupný obsah 2">
            <a:extLst>
              <a:ext uri="{FF2B5EF4-FFF2-40B4-BE49-F238E27FC236}">
                <a16:creationId xmlns:a16="http://schemas.microsoft.com/office/drawing/2014/main" id="{E837E6D9-1E4F-4803-835E-8E932032687F}"/>
              </a:ext>
            </a:extLst>
          </p:cNvPr>
          <p:cNvSpPr>
            <a:spLocks noGrp="true"/>
          </p:cNvSpPr>
          <p:nvPr>
            <p:ph idx="1"/>
          </p:nvPr>
        </p:nvSpPr>
        <p:spPr>
          <a:xfrm>
            <a:off x="450000" y="1228396"/>
            <a:ext cx="8424000" cy="5467604"/>
          </a:xfrm>
        </p:spPr>
        <p:txBody>
          <a:bodyPr/>
          <a:lstStyle/>
          <a:p>
            <a:pPr marL="0" indent="0" algn="just">
              <a:lnSpc>
                <a:spcPct val="100000"/>
              </a:lnSpc>
              <a:buNone/>
            </a:pPr>
            <a:r>
              <a:rPr lang="cs-CZ" sz="1800" b="true" u="sng" dirty="false">
                <a:highlight>
                  <a:srgbClr val="00FF00"/>
                </a:highlight>
              </a:rPr>
              <a:t>Nově!: povinnost zapisovat průběžně podpořené osoby do systému IS ESF bez ohledu na výši podpory (tj. i pod 40 hodin podpory)</a:t>
            </a:r>
          </a:p>
          <a:p>
            <a:pPr marL="0" indent="0" algn="just">
              <a:lnSpc>
                <a:spcPct val="100000"/>
              </a:lnSpc>
              <a:buNone/>
            </a:pPr>
            <a:r>
              <a:rPr lang="cs-CZ" sz="1800" b="true" u="sng" dirty="false"/>
              <a:t>Indikátory výstupu:</a:t>
            </a:r>
          </a:p>
          <a:p>
            <a:pPr algn="just">
              <a:lnSpc>
                <a:spcPct val="100000"/>
              </a:lnSpc>
              <a:buClr>
                <a:schemeClr val="tx1"/>
              </a:buClr>
              <a:buFont typeface="Arial" panose="020B0604020202020204" pitchFamily="34" charset="0"/>
              <a:buChar char="•"/>
            </a:pPr>
            <a:r>
              <a:rPr lang="cs-CZ" sz="1800" b="true" dirty="false"/>
              <a:t>600 000 Celkový počet účastníků </a:t>
            </a:r>
            <a:r>
              <a:rPr lang="cs-CZ" sz="1800" dirty="false"/>
              <a:t>– osoby –  pouze nad 40 hodin podpory (tj. nebagatelní podpora). Nutná identifikace podpořených osob, nezapočítávají se osoby s podporou do 40 hodin (každá osoba vždy pouze 1x).</a:t>
            </a:r>
          </a:p>
          <a:p>
            <a:pPr algn="just">
              <a:lnSpc>
                <a:spcPct val="100000"/>
              </a:lnSpc>
              <a:buClr>
                <a:schemeClr val="tx1"/>
              </a:buClr>
              <a:buFont typeface="Arial" panose="020B0604020202020204" pitchFamily="34" charset="0"/>
              <a:buChar char="•"/>
            </a:pPr>
            <a:r>
              <a:rPr lang="cs-CZ" sz="1800" b="true" dirty="false"/>
              <a:t>670 021 Kapacita podpořených služeb </a:t>
            </a:r>
            <a:r>
              <a:rPr lang="cs-CZ" sz="1800" dirty="false">
                <a:effectLst/>
                <a:ea typeface="Calibri" panose="020F0502020204030204" pitchFamily="34" charset="0"/>
              </a:rPr>
              <a:t>– místa </a:t>
            </a:r>
            <a:r>
              <a:rPr lang="cs-CZ" sz="1800" dirty="false">
                <a:solidFill>
                  <a:srgbClr val="FF0000"/>
                </a:solidFill>
                <a:effectLst/>
                <a:ea typeface="Calibri" panose="020F0502020204030204" pitchFamily="34" charset="0"/>
              </a:rPr>
              <a:t>(pouze pro pobytové služby)</a:t>
            </a:r>
          </a:p>
          <a:p>
            <a:pPr algn="just">
              <a:lnSpc>
                <a:spcPct val="100000"/>
              </a:lnSpc>
              <a:buClr>
                <a:schemeClr val="tx1"/>
              </a:buClr>
              <a:buFont typeface="Arial" panose="020B0604020202020204" pitchFamily="34" charset="0"/>
              <a:buChar char="•"/>
            </a:pPr>
            <a:r>
              <a:rPr lang="cs-CZ" sz="1800" b="true" dirty="false">
                <a:effectLst/>
                <a:ea typeface="Calibri" panose="020F0502020204030204" pitchFamily="34" charset="0"/>
              </a:rPr>
              <a:t>670 031</a:t>
            </a:r>
            <a:r>
              <a:rPr lang="cs-CZ" sz="1800" b="true" dirty="false">
                <a:ea typeface="Calibri" panose="020F0502020204030204" pitchFamily="34" charset="0"/>
              </a:rPr>
              <a:t> </a:t>
            </a:r>
            <a:r>
              <a:rPr lang="cs-CZ" sz="1800" b="true" dirty="false">
                <a:effectLst/>
                <a:ea typeface="Calibri" panose="020F0502020204030204" pitchFamily="34" charset="0"/>
              </a:rPr>
              <a:t>Kapacita podpořených služeb </a:t>
            </a:r>
            <a:r>
              <a:rPr lang="cs-CZ" sz="1800" dirty="false">
                <a:effectLst/>
                <a:ea typeface="Calibri" panose="020F0502020204030204" pitchFamily="34" charset="0"/>
              </a:rPr>
              <a:t>– úvazky odborných pracovníků (jedná se o </a:t>
            </a:r>
            <a:r>
              <a:rPr lang="cs-CZ" sz="1800" b="false" i="false" u="none" strike="noStrike" baseline="0" dirty="false">
                <a:solidFill>
                  <a:schemeClr val="accent1"/>
                </a:solidFill>
                <a:latin typeface="Arial" panose="020B0604020202020204" pitchFamily="34" charset="0"/>
              </a:rPr>
              <a:t>pracovníky v přímé péči, kteří přímo poskytují služby cílové skupině) – např. sociální pracovník, pracovník v sociálních službách… apod.</a:t>
            </a:r>
            <a:endParaRPr lang="cs-CZ" sz="1800" b="true" dirty="false">
              <a:solidFill>
                <a:schemeClr val="accent1"/>
              </a:solidFill>
            </a:endParaRPr>
          </a:p>
          <a:p>
            <a:pPr algn="just">
              <a:lnSpc>
                <a:spcPct val="100000"/>
              </a:lnSpc>
              <a:buClr>
                <a:schemeClr val="tx1"/>
              </a:buClr>
              <a:buFont typeface="Arial" panose="020B0604020202020204" pitchFamily="34" charset="0"/>
              <a:buChar char="•"/>
            </a:pPr>
            <a:r>
              <a:rPr lang="cs-CZ" sz="1800" b="true" dirty="false">
                <a:latin typeface="Arial" panose="020B0604020202020204" pitchFamily="34" charset="0"/>
              </a:rPr>
              <a:t>551 022 </a:t>
            </a:r>
            <a:r>
              <a:rPr lang="cs-CZ" sz="1800" b="true" dirty="false">
                <a:effectLst/>
                <a:latin typeface="Arial" panose="020B0604020202020204" pitchFamily="34" charset="0"/>
                <a:ea typeface="Calibri" panose="020F0502020204030204" pitchFamily="34" charset="0"/>
              </a:rPr>
              <a:t>Počet podpořených komunitních aktivit</a:t>
            </a:r>
            <a:endParaRPr lang="cs-CZ" sz="1800" b="true" u="sng" dirty="false"/>
          </a:p>
          <a:p>
            <a:pPr marL="0" indent="0" algn="just">
              <a:lnSpc>
                <a:spcPct val="100000"/>
              </a:lnSpc>
              <a:buNone/>
            </a:pPr>
            <a:r>
              <a:rPr lang="cs-CZ" sz="1800" b="true" u="sng" dirty="false"/>
              <a:t>Indikátory výsledku:</a:t>
            </a:r>
            <a:endParaRPr lang="cs-CZ" sz="1800" u="sng" dirty="false"/>
          </a:p>
          <a:p>
            <a:pPr algn="just">
              <a:lnSpc>
                <a:spcPct val="100000"/>
              </a:lnSpc>
              <a:buClr>
                <a:schemeClr val="tx1"/>
              </a:buClr>
              <a:buFont typeface="Arial" panose="020B0604020202020204" pitchFamily="34" charset="0"/>
              <a:buChar char="•"/>
            </a:pPr>
            <a:r>
              <a:rPr lang="cs-CZ" sz="1800" b="true" dirty="false"/>
              <a:t>670 102 Využívání podpořených služeb </a:t>
            </a:r>
            <a:r>
              <a:rPr lang="cs-CZ" sz="1800" dirty="false"/>
              <a:t>– osoby </a:t>
            </a:r>
            <a:r>
              <a:rPr lang="cs-CZ" sz="1800" dirty="false">
                <a:effectLst/>
                <a:ea typeface="Calibri" panose="020F0502020204030204" pitchFamily="34" charset="0"/>
              </a:rPr>
              <a:t>–</a:t>
            </a:r>
            <a:r>
              <a:rPr lang="cs-CZ" sz="1800" dirty="false"/>
              <a:t> zde podpora do 40 hodin (tzv. bagatelní podpora)</a:t>
            </a:r>
          </a:p>
          <a:p>
            <a:pPr marL="0" indent="0" algn="just">
              <a:spcBef>
                <a:spcPts val="600"/>
              </a:spcBef>
              <a:spcAft>
                <a:spcPts val="600"/>
              </a:spcAft>
              <a:buNone/>
            </a:pPr>
            <a:endParaRPr lang="cs-CZ" dirty="false"/>
          </a:p>
        </p:txBody>
      </p:sp>
      <p:sp>
        <p:nvSpPr>
          <p:cNvPr id="4" name="Zástupný symbol pro číslo snímku 3">
            <a:extLst>
              <a:ext uri="{FF2B5EF4-FFF2-40B4-BE49-F238E27FC236}">
                <a16:creationId xmlns:a16="http://schemas.microsoft.com/office/drawing/2014/main" id="{AFAB874D-86B6-44C2-80D2-87F2B3A803A0}"/>
              </a:ext>
            </a:extLst>
          </p:cNvPr>
          <p:cNvSpPr>
            <a:spLocks noGrp="true"/>
          </p:cNvSpPr>
          <p:nvPr>
            <p:ph type="sldNum" sz="quarter" idx="12"/>
          </p:nvPr>
        </p:nvSpPr>
        <p:spPr/>
        <p:txBody>
          <a:bodyPr/>
          <a:lstStyle/>
          <a:p>
            <a:fld id="{479BF083-4774-43B1-9AB0-5CC1AC5DD8EE}" type="slidenum">
              <a:rPr lang="cs-CZ" smtClean="false"/>
              <a:pPr/>
              <a:t>34</a:t>
            </a:fld>
            <a:endParaRPr lang="cs-CZ" dirty="false"/>
          </a:p>
        </p:txBody>
      </p:sp>
    </p:spTree>
    <p:extLst>
      <p:ext uri="{BB962C8B-B14F-4D97-AF65-F5344CB8AC3E}">
        <p14:creationId xmlns:p14="http://schemas.microsoft.com/office/powerpoint/2010/main" val="436380001"/>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xmlns:mc="http://schemas.openxmlformats.org/markup-compatibility/2006" xmlns:c="http://schemas.openxmlformats.org/drawingml/2006/chart" xmlns:cdr="http://schemas.openxmlformats.org/drawingml/2006/chartDrawing" xmlns:dgm="http://schemas.openxmlformats.org/drawingml/2006/diagram" xmlns:pic="http://schemas.openxmlformats.org/drawingml/2006/picture" xmlns:wp="http://schemas.openxmlformats.org/drawingml/2006/wordprocessingDrawing" xmlns:wp14="http://schemas.microsoft.com/office/word/2010/wordprocessingDrawing" xmlns:xdr="http://schemas.openxmlformats.org/drawingml/2006/spreadsheetDrawing" xmlns:comp="http://schemas.openxmlformats.org/drawingml/2006/compatibility" xmlns:lc="http://schemas.openxmlformats.org/drawingml/2006/lockedCanvas">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A6074C-367C-49E2-9BED-D17FED153D1B}"/>
              </a:ext>
            </a:extLst>
          </p:cNvPr>
          <p:cNvSpPr>
            <a:spLocks noGrp="true"/>
          </p:cNvSpPr>
          <p:nvPr>
            <p:ph type="title"/>
          </p:nvPr>
        </p:nvSpPr>
        <p:spPr/>
        <p:txBody>
          <a:bodyPr/>
          <a:lstStyle/>
          <a:p>
            <a:r>
              <a:rPr lang="cs-CZ" dirty="false"/>
              <a:t>Indikátory nezávazkové</a:t>
            </a:r>
          </a:p>
        </p:txBody>
      </p:sp>
      <p:sp>
        <p:nvSpPr>
          <p:cNvPr id="3" name="Zástupný obsah 2">
            <a:extLst>
              <a:ext uri="{FF2B5EF4-FFF2-40B4-BE49-F238E27FC236}">
                <a16:creationId xmlns:a16="http://schemas.microsoft.com/office/drawing/2014/main" id="{E837E6D9-1E4F-4803-835E-8E932032687F}"/>
              </a:ext>
            </a:extLst>
          </p:cNvPr>
          <p:cNvSpPr>
            <a:spLocks noGrp="true"/>
          </p:cNvSpPr>
          <p:nvPr>
            <p:ph idx="1"/>
          </p:nvPr>
        </p:nvSpPr>
        <p:spPr>
          <a:xfrm>
            <a:off x="450000" y="1988840"/>
            <a:ext cx="8424000" cy="4707160"/>
          </a:xfrm>
        </p:spPr>
        <p:txBody>
          <a:bodyPr/>
          <a:lstStyle/>
          <a:p>
            <a:pPr marL="0" indent="0" algn="just">
              <a:lnSpc>
                <a:spcPct val="107000"/>
              </a:lnSpc>
              <a:spcBef>
                <a:spcPts val="1200"/>
              </a:spcBef>
              <a:spcAft>
                <a:spcPts val="800"/>
              </a:spcAft>
              <a:buClr>
                <a:schemeClr val="tx1"/>
              </a:buClr>
              <a:buNone/>
            </a:pPr>
            <a:r>
              <a:rPr lang="cs-CZ" sz="1800" b="true" dirty="false">
                <a:effectLst/>
                <a:latin typeface="Arial" panose="020B0604020202020204" pitchFamily="34" charset="0"/>
                <a:ea typeface="Calibri" panose="020F0502020204030204" pitchFamily="34" charset="0"/>
                <a:cs typeface="Arial" panose="020B0604020202020204" pitchFamily="34" charset="0"/>
              </a:rPr>
              <a:t>V případě, že projekt podporu získá, bude mít žadatel povinnost kromě indikátorů se závazkem </a:t>
            </a:r>
            <a:r>
              <a:rPr lang="cs-CZ" sz="1800" b="true" u="sng" dirty="false">
                <a:effectLst/>
                <a:latin typeface="Arial" panose="020B0604020202020204" pitchFamily="34" charset="0"/>
                <a:ea typeface="Calibri" panose="020F0502020204030204" pitchFamily="34" charset="0"/>
                <a:cs typeface="Arial" panose="020B0604020202020204" pitchFamily="34" charset="0"/>
              </a:rPr>
              <a:t>vykazovat </a:t>
            </a:r>
            <a:r>
              <a:rPr lang="cs-CZ" sz="1800" b="true" dirty="false">
                <a:effectLst/>
                <a:latin typeface="Arial" panose="020B0604020202020204" pitchFamily="34" charset="0"/>
                <a:ea typeface="Calibri" panose="020F0502020204030204" pitchFamily="34" charset="0"/>
                <a:cs typeface="Arial" panose="020B0604020202020204" pitchFamily="34" charset="0"/>
              </a:rPr>
              <a:t>dosažené hodnoty pro:</a:t>
            </a:r>
            <a:endParaRPr lang="cs-CZ" sz="1800" b="true" dirty="false">
              <a:effectLst/>
              <a:latin typeface="Arial" panose="020B0604020202020204" pitchFamily="34" charset="0"/>
              <a:ea typeface="Calibri" panose="020F0502020204030204" pitchFamily="34" charset="0"/>
              <a:cs typeface="Times New Roman" panose="02020603050405020304" pitchFamily="18" charset="0"/>
            </a:endParaRPr>
          </a:p>
          <a:p>
            <a:pPr marL="900000" indent="-342900" algn="just">
              <a:lnSpc>
                <a:spcPct val="100000"/>
              </a:lnSpc>
              <a:spcBef>
                <a:spcPts val="0"/>
              </a:spcBef>
              <a:spcAft>
                <a:spcPts val="0"/>
              </a:spcAft>
              <a:buClr>
                <a:schemeClr val="tx1"/>
              </a:buClr>
              <a:buFont typeface="+mj-lt"/>
              <a:buAutoNum type="alphaLcParenR"/>
            </a:pPr>
            <a:r>
              <a:rPr lang="cs-CZ" sz="1800" dirty="false">
                <a:effectLst/>
                <a:latin typeface="Arial" panose="020B0604020202020204" pitchFamily="34" charset="0"/>
                <a:ea typeface="Calibri" panose="020F0502020204030204" pitchFamily="34" charset="0"/>
                <a:cs typeface="Arial" panose="020B0604020202020204" pitchFamily="34" charset="0"/>
              </a:rPr>
              <a:t>všechny indikátory, které se týkají účastníků stanovené v Obecné části pravidel pro žadatele a příjemce v rámci OPZ+,</a:t>
            </a:r>
            <a:endParaRPr lang="cs-CZ" sz="1800" dirty="false">
              <a:effectLst/>
              <a:latin typeface="Arial" panose="020B0604020202020204" pitchFamily="34" charset="0"/>
              <a:ea typeface="Calibri" panose="020F0502020204030204" pitchFamily="34" charset="0"/>
              <a:cs typeface="Times New Roman" panose="02020603050405020304" pitchFamily="18" charset="0"/>
            </a:endParaRPr>
          </a:p>
          <a:p>
            <a:pPr marL="900000" indent="-342900" algn="just">
              <a:lnSpc>
                <a:spcPct val="100000"/>
              </a:lnSpc>
              <a:spcBef>
                <a:spcPts val="0"/>
              </a:spcBef>
              <a:spcAft>
                <a:spcPts val="800"/>
              </a:spcAft>
              <a:buClr>
                <a:schemeClr val="tx1"/>
              </a:buClr>
              <a:buFont typeface="+mj-lt"/>
              <a:buAutoNum type="alphaLcParenR"/>
            </a:pPr>
            <a:r>
              <a:rPr lang="cs-CZ" sz="1800" dirty="false">
                <a:effectLst/>
                <a:latin typeface="Arial" panose="020B0604020202020204" pitchFamily="34" charset="0"/>
                <a:ea typeface="Calibri" panose="020F0502020204030204" pitchFamily="34" charset="0"/>
                <a:cs typeface="Arial" panose="020B0604020202020204" pitchFamily="34" charset="0"/>
              </a:rPr>
              <a:t>následující indikátory:</a:t>
            </a:r>
            <a:endParaRPr lang="cs-CZ" sz="1800" b="true" u="sng" dirty="false"/>
          </a:p>
          <a:p>
            <a:pPr marL="0" indent="0" algn="just">
              <a:lnSpc>
                <a:spcPct val="100000"/>
              </a:lnSpc>
              <a:buNone/>
            </a:pPr>
            <a:r>
              <a:rPr lang="cs-CZ" sz="1800" b="true" u="sng" dirty="false"/>
              <a:t>Indikátory výstupu:</a:t>
            </a:r>
            <a:endParaRPr lang="cs-CZ" sz="1800" u="sng" dirty="false"/>
          </a:p>
          <a:p>
            <a:pPr algn="just">
              <a:lnSpc>
                <a:spcPct val="100000"/>
              </a:lnSpc>
              <a:buClr>
                <a:schemeClr val="tx1"/>
              </a:buClr>
              <a:buFont typeface="Arial" panose="020B0604020202020204" pitchFamily="34" charset="0"/>
              <a:buChar char="•"/>
            </a:pPr>
            <a:r>
              <a:rPr lang="cs-CZ" sz="1800" b="true" dirty="false"/>
              <a:t>679 001 </a:t>
            </a:r>
            <a:r>
              <a:rPr lang="cs-CZ" sz="1800" b="true" dirty="false">
                <a:effectLst/>
                <a:latin typeface="Arial" panose="020B0604020202020204" pitchFamily="34" charset="0"/>
                <a:ea typeface="Calibri" panose="020F0502020204030204" pitchFamily="34" charset="0"/>
              </a:rPr>
              <a:t>Počet podpořených Romů </a:t>
            </a:r>
            <a:r>
              <a:rPr lang="cs-CZ" sz="1800" dirty="false"/>
              <a:t>– osoby</a:t>
            </a:r>
          </a:p>
          <a:p>
            <a:pPr algn="just">
              <a:lnSpc>
                <a:spcPct val="100000"/>
              </a:lnSpc>
              <a:buClr>
                <a:schemeClr val="tx1"/>
              </a:buClr>
              <a:buFont typeface="Arial" panose="020B0604020202020204" pitchFamily="34" charset="0"/>
              <a:buChar char="•"/>
            </a:pPr>
            <a:r>
              <a:rPr lang="cs-CZ" sz="1800" b="true" dirty="false"/>
              <a:t>622 002 </a:t>
            </a:r>
            <a:r>
              <a:rPr lang="cs-CZ" sz="1800" b="true" dirty="false">
                <a:effectLst/>
                <a:latin typeface="Arial" panose="020B0604020202020204" pitchFamily="34" charset="0"/>
                <a:ea typeface="Calibri" panose="020F0502020204030204" pitchFamily="34" charset="0"/>
              </a:rPr>
              <a:t>Počet podporovaných orgánů veřejné správy nebo veřejných služeb na celostátní, regionální a místní úrovni </a:t>
            </a:r>
            <a:r>
              <a:rPr lang="cs-CZ" sz="1800" dirty="false">
                <a:effectLst/>
                <a:latin typeface="Arial" panose="020B0604020202020204" pitchFamily="34" charset="0"/>
                <a:ea typeface="Calibri" panose="020F0502020204030204" pitchFamily="34" charset="0"/>
              </a:rPr>
              <a:t>– subjekty</a:t>
            </a:r>
            <a:endParaRPr lang="cs-CZ" sz="1800" dirty="false"/>
          </a:p>
        </p:txBody>
      </p:sp>
      <p:sp>
        <p:nvSpPr>
          <p:cNvPr id="4" name="Zástupný symbol pro číslo snímku 3">
            <a:extLst>
              <a:ext uri="{FF2B5EF4-FFF2-40B4-BE49-F238E27FC236}">
                <a16:creationId xmlns:a16="http://schemas.microsoft.com/office/drawing/2014/main" id="{AFAB874D-86B6-44C2-80D2-87F2B3A803A0}"/>
              </a:ext>
            </a:extLst>
          </p:cNvPr>
          <p:cNvSpPr>
            <a:spLocks noGrp="true"/>
          </p:cNvSpPr>
          <p:nvPr>
            <p:ph type="sldNum" sz="quarter" idx="12"/>
          </p:nvPr>
        </p:nvSpPr>
        <p:spPr/>
        <p:txBody>
          <a:bodyPr/>
          <a:lstStyle/>
          <a:p>
            <a:fld id="{479BF083-4774-43B1-9AB0-5CC1AC5DD8EE}" type="slidenum">
              <a:rPr lang="cs-CZ" smtClean="false"/>
              <a:pPr/>
              <a:t>35</a:t>
            </a:fld>
            <a:endParaRPr lang="cs-CZ" dirty="false"/>
          </a:p>
        </p:txBody>
      </p:sp>
    </p:spTree>
    <p:extLst>
      <p:ext uri="{BB962C8B-B14F-4D97-AF65-F5344CB8AC3E}">
        <p14:creationId xmlns:p14="http://schemas.microsoft.com/office/powerpoint/2010/main" val="872546573"/>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xmlns:mc="http://schemas.openxmlformats.org/markup-compatibility/2006" xmlns:c="http://schemas.openxmlformats.org/drawingml/2006/chart" xmlns:cdr="http://schemas.openxmlformats.org/drawingml/2006/chartDrawing" xmlns:dgm="http://schemas.openxmlformats.org/drawingml/2006/diagram" xmlns:pic="http://schemas.openxmlformats.org/drawingml/2006/picture" xmlns:wp="http://schemas.openxmlformats.org/drawingml/2006/wordprocessingDrawing" xmlns:wp14="http://schemas.microsoft.com/office/word/2010/wordprocessingDrawing" xmlns:xdr="http://schemas.openxmlformats.org/drawingml/2006/spreadsheetDrawing" xmlns:comp="http://schemas.openxmlformats.org/drawingml/2006/compatibility" xmlns:lc="http://schemas.openxmlformats.org/drawingml/2006/lockedCanvas">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A6074C-367C-49E2-9BED-D17FED153D1B}"/>
              </a:ext>
            </a:extLst>
          </p:cNvPr>
          <p:cNvSpPr>
            <a:spLocks noGrp="true"/>
          </p:cNvSpPr>
          <p:nvPr>
            <p:ph type="title"/>
          </p:nvPr>
        </p:nvSpPr>
        <p:spPr/>
        <p:txBody>
          <a:bodyPr/>
          <a:lstStyle/>
          <a:p>
            <a:br>
              <a:rPr lang="cs-CZ" sz="1800" dirty="false"/>
            </a:br>
            <a:r>
              <a:rPr lang="cs-CZ" dirty="false"/>
              <a:t>Přehled příloh výzvy</a:t>
            </a:r>
          </a:p>
        </p:txBody>
      </p:sp>
      <p:sp>
        <p:nvSpPr>
          <p:cNvPr id="3" name="Zástupný obsah 2">
            <a:extLst>
              <a:ext uri="{FF2B5EF4-FFF2-40B4-BE49-F238E27FC236}">
                <a16:creationId xmlns:a16="http://schemas.microsoft.com/office/drawing/2014/main" id="{E837E6D9-1E4F-4803-835E-8E932032687F}"/>
              </a:ext>
            </a:extLst>
          </p:cNvPr>
          <p:cNvSpPr>
            <a:spLocks noGrp="true"/>
          </p:cNvSpPr>
          <p:nvPr>
            <p:ph idx="1"/>
          </p:nvPr>
        </p:nvSpPr>
        <p:spPr>
          <a:xfrm>
            <a:off x="360000" y="1412776"/>
            <a:ext cx="8424000" cy="5765399"/>
          </a:xfrm>
        </p:spPr>
        <p:txBody>
          <a:bodyPr/>
          <a:lstStyle/>
          <a:p>
            <a:pPr algn="just">
              <a:lnSpc>
                <a:spcPct val="150000"/>
              </a:lnSpc>
              <a:buClr>
                <a:schemeClr val="tx1"/>
              </a:buClr>
              <a:buFont typeface="Arial" panose="020B0604020202020204" pitchFamily="34" charset="0"/>
              <a:buChar char="•"/>
            </a:pPr>
            <a:r>
              <a:rPr lang="cs-CZ" sz="1600" dirty="false">
                <a:effectLst/>
                <a:latin typeface="Arial" panose="020B0604020202020204" pitchFamily="34" charset="0"/>
                <a:ea typeface="Calibri" panose="020F0502020204030204" pitchFamily="34" charset="0"/>
                <a:cs typeface="Arial" panose="020B0604020202020204" pitchFamily="34" charset="0"/>
              </a:rPr>
              <a:t>Příloha č. 1 – Popis aktivit (doplnění bodu 4.1 výzvy</a:t>
            </a:r>
            <a:r>
              <a:rPr lang="cs-CZ" sz="1600" dirty="false">
                <a:latin typeface="Arial" panose="020B0604020202020204" pitchFamily="34" charset="0"/>
                <a:ea typeface="Calibri" panose="020F0502020204030204" pitchFamily="34" charset="0"/>
                <a:cs typeface="Arial" panose="020B0604020202020204" pitchFamily="34" charset="0"/>
              </a:rPr>
              <a:t>) - Žadatel v žádosti o podporu musí jasně označit (číslem a názvem aktivity), pod kterou z uvedených aktivit projekt spadá </a:t>
            </a:r>
          </a:p>
          <a:p>
            <a:pPr algn="just">
              <a:lnSpc>
                <a:spcPct val="150000"/>
              </a:lnSpc>
              <a:buClr>
                <a:schemeClr val="tx1"/>
              </a:buClr>
              <a:buFont typeface="Arial" panose="020B0604020202020204" pitchFamily="34" charset="0"/>
              <a:buChar char="•"/>
            </a:pPr>
            <a:r>
              <a:rPr lang="cs-CZ" sz="1600" dirty="false">
                <a:effectLst/>
                <a:latin typeface="Arial" panose="020B0604020202020204" pitchFamily="34" charset="0"/>
                <a:ea typeface="Calibri" panose="020F0502020204030204" pitchFamily="34" charset="0"/>
                <a:cs typeface="Arial" panose="020B0604020202020204" pitchFamily="34" charset="0"/>
              </a:rPr>
              <a:t>Příloha č. 2 – Pomůcka pro stanovení osobních nákladů</a:t>
            </a:r>
            <a:endParaRPr lang="cs-CZ" sz="1600" dirty="false">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buClr>
                <a:schemeClr val="tx1"/>
              </a:buClr>
              <a:buFont typeface="Arial" panose="020B0604020202020204" pitchFamily="34" charset="0"/>
              <a:buChar char="•"/>
            </a:pPr>
            <a:r>
              <a:rPr lang="cs-CZ" sz="1600" dirty="false">
                <a:effectLst/>
                <a:latin typeface="Arial" panose="020B0604020202020204" pitchFamily="34" charset="0"/>
                <a:ea typeface="Calibri" panose="020F0502020204030204" pitchFamily="34" charset="0"/>
                <a:cs typeface="Arial" panose="020B0604020202020204" pitchFamily="34" charset="0"/>
              </a:rPr>
              <a:t>Příloha č. 3 – Vstupní analýza VZOR (pro projekty typu obcí A)</a:t>
            </a:r>
            <a:endParaRPr lang="cs-CZ" sz="1600" dirty="false">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buClr>
                <a:schemeClr val="tx1"/>
              </a:buClr>
              <a:buFont typeface="Arial" panose="020B0604020202020204" pitchFamily="34" charset="0"/>
              <a:buChar char="•"/>
            </a:pPr>
            <a:r>
              <a:rPr lang="cs-CZ" sz="1600" dirty="false">
                <a:effectLst/>
                <a:latin typeface="Arial" panose="020B0604020202020204" pitchFamily="34" charset="0"/>
                <a:ea typeface="Calibri" panose="020F0502020204030204" pitchFamily="34" charset="0"/>
                <a:cs typeface="Arial" panose="020B0604020202020204" pitchFamily="34" charset="0"/>
              </a:rPr>
              <a:t>Příloha č. 4 – Informace o detailním sledování podpor pro projekty podpořené ve výzvě</a:t>
            </a:r>
            <a:endParaRPr lang="cs-CZ" sz="1600" dirty="false">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buClr>
                <a:schemeClr val="tx1"/>
              </a:buClr>
              <a:buFont typeface="Arial" panose="020B0604020202020204" pitchFamily="34" charset="0"/>
              <a:buChar char="•"/>
            </a:pPr>
            <a:r>
              <a:rPr lang="cs-CZ" sz="1600" dirty="false">
                <a:effectLst/>
                <a:latin typeface="Arial" panose="020B0604020202020204" pitchFamily="34" charset="0"/>
                <a:ea typeface="Calibri" panose="020F0502020204030204" pitchFamily="34" charset="0"/>
                <a:cs typeface="Arial" panose="020B0604020202020204" pitchFamily="34" charset="0"/>
              </a:rPr>
              <a:t>Příloha č. 5 – Podpora sociálních služeb v otevřených výzvách OPZ+</a:t>
            </a:r>
            <a:endParaRPr lang="cs-CZ" sz="1600" dirty="false">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buClr>
                <a:schemeClr val="tx1"/>
              </a:buClr>
              <a:buFont typeface="Arial" panose="020B0604020202020204" pitchFamily="34" charset="0"/>
              <a:buChar char="•"/>
            </a:pPr>
            <a:r>
              <a:rPr lang="cs-CZ" sz="1600" dirty="false">
                <a:effectLst/>
                <a:latin typeface="Arial" panose="020B0604020202020204" pitchFamily="34" charset="0"/>
                <a:ea typeface="Calibri" panose="020F0502020204030204" pitchFamily="34" charset="0"/>
                <a:cs typeface="Arial" panose="020B0604020202020204" pitchFamily="34" charset="0"/>
              </a:rPr>
              <a:t>Příloha č. 5a – Údaje o sociální službě </a:t>
            </a:r>
            <a:r>
              <a:rPr lang="cs-CZ" sz="1600" dirty="false" err="true">
                <a:effectLst/>
                <a:latin typeface="Arial" panose="020B0604020202020204" pitchFamily="34" charset="0"/>
                <a:ea typeface="Calibri" panose="020F0502020204030204" pitchFamily="34" charset="0"/>
                <a:cs typeface="Arial" panose="020B0604020202020204" pitchFamily="34" charset="0"/>
              </a:rPr>
              <a:t>plán_PAUŠÁL</a:t>
            </a:r>
            <a:endParaRPr lang="cs-CZ" sz="1600" dirty="false">
              <a:effectLst/>
              <a:latin typeface="Arial" panose="020B0604020202020204" pitchFamily="34" charset="0"/>
              <a:ea typeface="Calibri" panose="020F0502020204030204" pitchFamily="34" charset="0"/>
              <a:cs typeface="Times New Roman" panose="02020603050405020304" pitchFamily="18" charset="0"/>
            </a:endParaRPr>
          </a:p>
          <a:p>
            <a:pPr>
              <a:lnSpc>
                <a:spcPct val="150000"/>
              </a:lnSpc>
              <a:buClr>
                <a:schemeClr val="tx1"/>
              </a:buClr>
              <a:buFont typeface="Arial" panose="020B0604020202020204" pitchFamily="34" charset="0"/>
              <a:buChar char="•"/>
            </a:pPr>
            <a:r>
              <a:rPr lang="cs-CZ" sz="1600" dirty="false">
                <a:effectLst/>
                <a:latin typeface="Arial" panose="020B0604020202020204" pitchFamily="34" charset="0"/>
                <a:ea typeface="Calibri" panose="020F0502020204030204" pitchFamily="34" charset="0"/>
                <a:cs typeface="Arial" panose="020B0604020202020204" pitchFamily="34" charset="0"/>
              </a:rPr>
              <a:t>Příloha č. 6 – Potvrzení souladu projektu s Plánem sociálního začleňování VZOR (pro projekty typu obcí B, C)</a:t>
            </a:r>
          </a:p>
          <a:p>
            <a:pPr>
              <a:lnSpc>
                <a:spcPct val="150000"/>
              </a:lnSpc>
              <a:buClr>
                <a:schemeClr val="tx1"/>
              </a:buClr>
              <a:buFont typeface="Arial" panose="020B0604020202020204" pitchFamily="34" charset="0"/>
              <a:buChar char="•"/>
            </a:pPr>
            <a:r>
              <a:rPr lang="cs-CZ" sz="1600" dirty="false">
                <a:latin typeface="Arial" panose="020B0604020202020204" pitchFamily="34" charset="0"/>
                <a:ea typeface="Calibri" panose="020F0502020204030204" pitchFamily="34" charset="0"/>
                <a:cs typeface="Arial" panose="020B0604020202020204" pitchFamily="34" charset="0"/>
              </a:rPr>
              <a:t>Příloha č. 7 – Kontrolní list –záznam o </a:t>
            </a:r>
            <a:r>
              <a:rPr lang="cs-CZ" sz="1600" dirty="false" err="true">
                <a:latin typeface="Arial" panose="020B0604020202020204" pitchFamily="34" charset="0"/>
                <a:ea typeface="Calibri" panose="020F0502020204030204" pitchFamily="34" charset="0"/>
                <a:cs typeface="Arial" panose="020B0604020202020204" pitchFamily="34" charset="0"/>
              </a:rPr>
              <a:t>konzultaci_VZOR</a:t>
            </a:r>
            <a:r>
              <a:rPr lang="cs-CZ" sz="1600" dirty="false">
                <a:latin typeface="Arial" panose="020B0604020202020204" pitchFamily="34" charset="0"/>
                <a:ea typeface="Calibri" panose="020F0502020204030204" pitchFamily="34" charset="0"/>
                <a:cs typeface="Arial" panose="020B0604020202020204" pitchFamily="34" charset="0"/>
              </a:rPr>
              <a:t> (pro projekty typu obcí B)</a:t>
            </a:r>
          </a:p>
          <a:p>
            <a:pPr>
              <a:lnSpc>
                <a:spcPct val="150000"/>
              </a:lnSpc>
              <a:buClr>
                <a:schemeClr val="tx1"/>
              </a:buClr>
              <a:buFont typeface="Arial" panose="020B0604020202020204" pitchFamily="34" charset="0"/>
              <a:buChar char="•"/>
            </a:pPr>
            <a:r>
              <a:rPr lang="cs-CZ" sz="1600" dirty="false">
                <a:effectLst/>
                <a:latin typeface="Arial" panose="020B0604020202020204" pitchFamily="34" charset="0"/>
                <a:ea typeface="Calibri" panose="020F0502020204030204" pitchFamily="34" charset="0"/>
                <a:cs typeface="Arial" panose="020B0604020202020204" pitchFamily="34" charset="0"/>
              </a:rPr>
              <a:t>Příloha č. 8 – Návrh realizace </a:t>
            </a:r>
            <a:r>
              <a:rPr lang="cs-CZ" sz="1600" dirty="false" err="true">
                <a:effectLst/>
                <a:latin typeface="Arial" panose="020B0604020202020204" pitchFamily="34" charset="0"/>
                <a:ea typeface="Calibri" panose="020F0502020204030204" pitchFamily="34" charset="0"/>
                <a:cs typeface="Arial" panose="020B0604020202020204" pitchFamily="34" charset="0"/>
              </a:rPr>
              <a:t>projektu_VZOR</a:t>
            </a:r>
            <a:r>
              <a:rPr lang="cs-CZ" sz="1600" dirty="false">
                <a:effectLst/>
                <a:latin typeface="Arial" panose="020B0604020202020204" pitchFamily="34" charset="0"/>
                <a:ea typeface="Calibri" panose="020F0502020204030204" pitchFamily="34" charset="0"/>
                <a:cs typeface="Arial" panose="020B0604020202020204" pitchFamily="34" charset="0"/>
              </a:rPr>
              <a:t>  (pro projekty typu obcí B)</a:t>
            </a:r>
          </a:p>
          <a:p>
            <a:pPr marL="0" indent="0" algn="just">
              <a:spcBef>
                <a:spcPts val="600"/>
              </a:spcBef>
              <a:spcAft>
                <a:spcPts val="600"/>
              </a:spcAft>
              <a:buNone/>
            </a:pPr>
            <a:endParaRPr lang="cs-CZ" dirty="false"/>
          </a:p>
        </p:txBody>
      </p:sp>
      <p:sp>
        <p:nvSpPr>
          <p:cNvPr id="4" name="Zástupný symbol pro číslo snímku 3">
            <a:extLst>
              <a:ext uri="{FF2B5EF4-FFF2-40B4-BE49-F238E27FC236}">
                <a16:creationId xmlns:a16="http://schemas.microsoft.com/office/drawing/2014/main" id="{AFAB874D-86B6-44C2-80D2-87F2B3A803A0}"/>
              </a:ext>
            </a:extLst>
          </p:cNvPr>
          <p:cNvSpPr>
            <a:spLocks noGrp="true"/>
          </p:cNvSpPr>
          <p:nvPr>
            <p:ph type="sldNum" sz="quarter" idx="12"/>
          </p:nvPr>
        </p:nvSpPr>
        <p:spPr/>
        <p:txBody>
          <a:bodyPr/>
          <a:lstStyle/>
          <a:p>
            <a:fld id="{479BF083-4774-43B1-9AB0-5CC1AC5DD8EE}" type="slidenum">
              <a:rPr lang="cs-CZ" smtClean="false"/>
              <a:pPr/>
              <a:t>36</a:t>
            </a:fld>
            <a:endParaRPr lang="cs-CZ" dirty="false"/>
          </a:p>
        </p:txBody>
      </p:sp>
    </p:spTree>
    <p:extLst>
      <p:ext uri="{BB962C8B-B14F-4D97-AF65-F5344CB8AC3E}">
        <p14:creationId xmlns:p14="http://schemas.microsoft.com/office/powerpoint/2010/main" val="2736766723"/>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xmlns:mc="http://schemas.openxmlformats.org/markup-compatibility/2006" xmlns:c="http://schemas.openxmlformats.org/drawingml/2006/chart" xmlns:cdr="http://schemas.openxmlformats.org/drawingml/2006/chartDrawing" xmlns:dgm="http://schemas.openxmlformats.org/drawingml/2006/diagram" xmlns:pic="http://schemas.openxmlformats.org/drawingml/2006/picture" xmlns:wp="http://schemas.openxmlformats.org/drawingml/2006/wordprocessingDrawing" xmlns:wp14="http://schemas.microsoft.com/office/word/2010/wordprocessingDrawing" xmlns:xdr="http://schemas.openxmlformats.org/drawingml/2006/spreadsheetDrawing" xmlns:comp="http://schemas.openxmlformats.org/drawingml/2006/compatibility" xmlns:lc="http://schemas.openxmlformats.org/drawingml/2006/lockedCanvas">
  <p:cSld>
    <p:spTree>
      <p:nvGrpSpPr>
        <p:cNvPr id="1" name=""/>
        <p:cNvGrpSpPr/>
        <p:nvPr/>
      </p:nvGrpSpPr>
      <p:grpSpPr>
        <a:xfrm>
          <a:off x="0" y="0"/>
          <a:ext cx="0" cy="0"/>
          <a:chOff x="0" y="0"/>
          <a:chExt cx="0" cy="0"/>
        </a:xfrm>
      </p:grpSpPr>
      <p:sp>
        <p:nvSpPr>
          <p:cNvPr id="2" name="Nadpis 1"/>
          <p:cNvSpPr>
            <a:spLocks noGrp="true"/>
          </p:cNvSpPr>
          <p:nvPr>
            <p:ph type="title"/>
          </p:nvPr>
        </p:nvSpPr>
        <p:spPr>
          <a:xfrm>
            <a:off x="360000" y="0"/>
            <a:ext cx="8424000" cy="1080000"/>
          </a:xfrm>
        </p:spPr>
        <p:txBody>
          <a:bodyPr anchor="ctr">
            <a:normAutofit/>
          </a:bodyPr>
          <a:lstStyle/>
          <a:p>
            <a:r>
              <a:rPr lang="cs-CZ" dirty="false"/>
              <a:t> </a:t>
            </a:r>
          </a:p>
        </p:txBody>
      </p:sp>
      <p:sp>
        <p:nvSpPr>
          <p:cNvPr id="3" name="Zástupný symbol pro obsah 2"/>
          <p:cNvSpPr>
            <a:spLocks noGrp="true"/>
          </p:cNvSpPr>
          <p:nvPr>
            <p:ph idx="1"/>
          </p:nvPr>
        </p:nvSpPr>
        <p:spPr>
          <a:xfrm>
            <a:off x="540000" y="1800000"/>
            <a:ext cx="3960000" cy="4320000"/>
          </a:xfrm>
        </p:spPr>
        <p:txBody>
          <a:bodyPr>
            <a:normAutofit/>
          </a:bodyPr>
          <a:lstStyle/>
          <a:p>
            <a:pPr marL="0" indent="0">
              <a:spcBef>
                <a:spcPct val="0"/>
              </a:spcBef>
              <a:buNone/>
            </a:pPr>
            <a:r>
              <a:rPr lang="cs-CZ" b="true" kern="0" cap="all" dirty="false"/>
              <a:t>ČÁST II.</a:t>
            </a:r>
            <a:br>
              <a:rPr lang="cs-CZ" b="true" kern="0" cap="all" dirty="false"/>
            </a:br>
            <a:br>
              <a:rPr lang="cs-CZ" b="true" kern="0" cap="all" dirty="false"/>
            </a:br>
            <a:r>
              <a:rPr lang="cs-CZ" b="true" kern="0" cap="all" dirty="false"/>
              <a:t>podání žádosti o podporu</a:t>
            </a:r>
          </a:p>
          <a:p>
            <a:endParaRPr lang="cs-CZ" dirty="false"/>
          </a:p>
        </p:txBody>
      </p:sp>
      <p:pic>
        <p:nvPicPr>
          <p:cNvPr id="6" name="Obrázek 5" descr="Obsah obrázku kresba, klipart, kreslené, ilustrace&#10;&#10;Obsah vygenerovaný umělou inteligencí může být nesprávný.">
            <a:extLst>
              <a:ext uri="{FF2B5EF4-FFF2-40B4-BE49-F238E27FC236}">
                <a16:creationId xmlns:a16="http://schemas.microsoft.com/office/drawing/2014/main" id="{640D11DE-B378-BADB-8909-CF193A3D9245}"/>
              </a:ext>
            </a:extLst>
          </p:cNvPr>
          <p:cNvPicPr>
            <a:picLocks noChangeAspect="true"/>
          </p:cNvPicPr>
          <p:nvPr/>
        </p:nvPicPr>
        <p:blipFill>
          <a:blip r:embed="rId3">
            <a:extLst>
              <a:ext uri="{28A0092B-C50C-407E-A947-70E740481C1C}">
                <a14:useLocalDpi xmlns:a14="http://schemas.microsoft.com/office/drawing/2010/main" val="0"/>
              </a:ext>
            </a:extLst>
          </a:blip>
          <a:srcRect l="3291" r="5042"/>
          <a:stretch>
            <a:fillRect/>
          </a:stretch>
        </p:blipFill>
        <p:spPr>
          <a:xfrm>
            <a:off x="4644000" y="1800000"/>
            <a:ext cx="3960000" cy="4320000"/>
          </a:xfrm>
          <a:prstGeom prst="rect">
            <a:avLst/>
          </a:prstGeom>
          <a:noFill/>
        </p:spPr>
      </p:pic>
      <p:sp>
        <p:nvSpPr>
          <p:cNvPr id="4" name="Zástupný symbol pro číslo snímku 3"/>
          <p:cNvSpPr>
            <a:spLocks noGrp="true"/>
          </p:cNvSpPr>
          <p:nvPr>
            <p:ph type="sldNum" sz="quarter" idx="13"/>
          </p:nvPr>
        </p:nvSpPr>
        <p:spPr>
          <a:xfrm>
            <a:off x="8640000" y="6516000"/>
            <a:ext cx="468000" cy="180000"/>
          </a:xfrm>
        </p:spPr>
        <p:txBody>
          <a:bodyPr anchor="ctr">
            <a:normAutofit/>
          </a:bodyPr>
          <a:lstStyle/>
          <a:p>
            <a:pPr marL="0" marR="0" lvl="0" indent="0" defTabSz="914400" rtl="false" eaLnBrk="true" fontAlgn="auto" latinLnBrk="false" hangingPunct="true">
              <a:spcBef>
                <a:spcPts val="0"/>
              </a:spcBef>
              <a:spcAft>
                <a:spcPts val="600"/>
              </a:spcAft>
              <a:buClrTx/>
              <a:buSzTx/>
              <a:buFontTx/>
              <a:buNone/>
              <a:tabLst/>
              <a:defRPr/>
            </a:pPr>
            <a:fld id="{479BF083-4774-43B1-9AB0-5CC1AC5DD8EE}" type="slidenum">
              <a:rPr kumimoji="false" lang="cs-CZ" b="true" i="false" u="none" strike="noStrike" kern="1200" cap="none" spc="0" normalizeH="false" baseline="0" noProof="false" smtClean="false">
                <a:ln>
                  <a:noFill/>
                </a:ln>
                <a:effectLst/>
                <a:uLnTx/>
                <a:uFillTx/>
              </a:rPr>
              <a:pPr marL="0" marR="0" lvl="0" indent="0" defTabSz="914400" rtl="false" eaLnBrk="true" fontAlgn="auto" latinLnBrk="false" hangingPunct="true">
                <a:spcBef>
                  <a:spcPts val="0"/>
                </a:spcBef>
                <a:spcAft>
                  <a:spcPts val="600"/>
                </a:spcAft>
                <a:buClrTx/>
                <a:buSzTx/>
                <a:buFontTx/>
                <a:buNone/>
                <a:tabLst/>
                <a:defRPr/>
              </a:pPr>
              <a:t>37</a:t>
            </a:fld>
            <a:endParaRPr kumimoji="false" lang="cs-CZ" b="true" i="false" u="none" strike="noStrike" kern="1200" cap="none" spc="0" normalizeH="false" baseline="0" noProof="false">
              <a:ln>
                <a:noFill/>
              </a:ln>
              <a:effectLst/>
              <a:uLnTx/>
              <a:uFillTx/>
            </a:endParaRPr>
          </a:p>
        </p:txBody>
      </p:sp>
    </p:spTree>
    <p:extLst>
      <p:ext uri="{BB962C8B-B14F-4D97-AF65-F5344CB8AC3E}">
        <p14:creationId xmlns:p14="http://schemas.microsoft.com/office/powerpoint/2010/main" val="1812364710"/>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xmlns:mc="http://schemas.openxmlformats.org/markup-compatibility/2006" xmlns:c="http://schemas.openxmlformats.org/drawingml/2006/chart" xmlns:cdr="http://schemas.openxmlformats.org/drawingml/2006/chartDrawing" xmlns:dgm="http://schemas.openxmlformats.org/drawingml/2006/diagram" xmlns:pic="http://schemas.openxmlformats.org/drawingml/2006/picture" xmlns:wp="http://schemas.openxmlformats.org/drawingml/2006/wordprocessingDrawing" xmlns:wp14="http://schemas.microsoft.com/office/word/2010/wordprocessingDrawing" xmlns:xdr="http://schemas.openxmlformats.org/drawingml/2006/spreadsheetDrawing" xmlns:comp="http://schemas.openxmlformats.org/drawingml/2006/compatibility" xmlns:lc="http://schemas.openxmlformats.org/drawingml/2006/lockedCanvas">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A6074C-367C-49E2-9BED-D17FED153D1B}"/>
              </a:ext>
            </a:extLst>
          </p:cNvPr>
          <p:cNvSpPr>
            <a:spLocks noGrp="true"/>
          </p:cNvSpPr>
          <p:nvPr>
            <p:ph type="title"/>
          </p:nvPr>
        </p:nvSpPr>
        <p:spPr/>
        <p:txBody>
          <a:bodyPr/>
          <a:lstStyle/>
          <a:p>
            <a:r>
              <a:rPr lang="cs-CZ" dirty="false"/>
              <a:t>Podání žádosti</a:t>
            </a:r>
          </a:p>
        </p:txBody>
      </p:sp>
      <p:sp>
        <p:nvSpPr>
          <p:cNvPr id="4" name="Zástupný symbol pro číslo snímku 3">
            <a:extLst>
              <a:ext uri="{FF2B5EF4-FFF2-40B4-BE49-F238E27FC236}">
                <a16:creationId xmlns:a16="http://schemas.microsoft.com/office/drawing/2014/main" id="{AFAB874D-86B6-44C2-80D2-87F2B3A803A0}"/>
              </a:ext>
            </a:extLst>
          </p:cNvPr>
          <p:cNvSpPr>
            <a:spLocks noGrp="true"/>
          </p:cNvSpPr>
          <p:nvPr>
            <p:ph type="sldNum" sz="quarter" idx="12"/>
          </p:nvPr>
        </p:nvSpPr>
        <p:spPr/>
        <p:txBody>
          <a:bodyPr/>
          <a:lstStyle/>
          <a:p>
            <a:fld id="{479BF083-4774-43B1-9AB0-5CC1AC5DD8EE}" type="slidenum">
              <a:rPr lang="cs-CZ" smtClean="false"/>
              <a:pPr/>
              <a:t>38</a:t>
            </a:fld>
            <a:endParaRPr lang="cs-CZ" dirty="false"/>
          </a:p>
        </p:txBody>
      </p:sp>
      <p:sp>
        <p:nvSpPr>
          <p:cNvPr id="7" name="TextovéPole 6">
            <a:extLst>
              <a:ext uri="{FF2B5EF4-FFF2-40B4-BE49-F238E27FC236}">
                <a16:creationId xmlns:a16="http://schemas.microsoft.com/office/drawing/2014/main" id="{F535A2D3-8936-4CE2-B388-B7655689B38B}"/>
              </a:ext>
            </a:extLst>
          </p:cNvPr>
          <p:cNvSpPr txBox="true"/>
          <p:nvPr/>
        </p:nvSpPr>
        <p:spPr>
          <a:xfrm>
            <a:off x="107504" y="1196752"/>
            <a:ext cx="9000496" cy="5663089"/>
          </a:xfrm>
          <a:prstGeom prst="rect">
            <a:avLst/>
          </a:prstGeom>
          <a:noFill/>
        </p:spPr>
        <p:txBody>
          <a:bodyPr wrap="square">
            <a:spAutoFit/>
          </a:bodyPr>
          <a:lstStyle/>
          <a:p>
            <a:pPr algn="just">
              <a:spcBef>
                <a:spcPts val="600"/>
              </a:spcBef>
              <a:spcAft>
                <a:spcPts val="600"/>
              </a:spcAft>
            </a:pPr>
            <a:endParaRPr lang="cs-CZ" sz="1800" dirty="false">
              <a:effectLst/>
              <a:latin typeface="Arial" panose="020B0604020202020204" pitchFamily="34" charset="0"/>
              <a:ea typeface="Calibri" panose="020F0502020204030204" pitchFamily="34" charset="0"/>
              <a:cs typeface="Times New Roman" panose="02020603050405020304" pitchFamily="18" charset="0"/>
            </a:endParaRPr>
          </a:p>
          <a:p>
            <a:pPr algn="just">
              <a:spcBef>
                <a:spcPts val="600"/>
              </a:spcBef>
              <a:spcAft>
                <a:spcPts val="600"/>
              </a:spcAft>
            </a:pPr>
            <a:r>
              <a:rPr lang="cs-CZ" sz="1800" dirty="false">
                <a:effectLst/>
                <a:latin typeface="Arial" panose="020B0604020202020204" pitchFamily="34" charset="0"/>
                <a:ea typeface="Calibri" panose="020F0502020204030204" pitchFamily="34" charset="0"/>
                <a:cs typeface="Times New Roman" panose="02020603050405020304" pitchFamily="18" charset="0"/>
              </a:rPr>
              <a:t>Žádost o podporu z OPZ+ se zpracovává v elektronickém formuláři v IS KP21+. Přístup do elektronických formulářů žádostí o podporu naleznete na adrese </a:t>
            </a:r>
            <a:r>
              <a:rPr lang="cs-CZ" sz="1800" u="sng" dirty="false">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3"/>
              </a:rPr>
              <a:t>https://iskp21.mssf.cz</a:t>
            </a:r>
            <a:r>
              <a:rPr lang="cs-CZ" sz="1800" dirty="false">
                <a:effectLst/>
                <a:latin typeface="Arial" panose="020B0604020202020204" pitchFamily="34" charset="0"/>
                <a:ea typeface="Calibri" panose="020F0502020204030204" pitchFamily="34" charset="0"/>
                <a:cs typeface="Times New Roman" panose="02020603050405020304" pitchFamily="18" charset="0"/>
              </a:rPr>
              <a:t>, orientujte se podle Operačního programu Zaměstnanost plus </a:t>
            </a:r>
            <a:br>
              <a:rPr lang="cs-CZ" sz="1800" dirty="false">
                <a:effectLst/>
                <a:latin typeface="Arial" panose="020B0604020202020204" pitchFamily="34" charset="0"/>
                <a:ea typeface="Calibri" panose="020F0502020204030204" pitchFamily="34" charset="0"/>
                <a:cs typeface="Times New Roman" panose="02020603050405020304" pitchFamily="18" charset="0"/>
              </a:rPr>
            </a:br>
            <a:r>
              <a:rPr lang="cs-CZ" sz="1800" dirty="false">
                <a:effectLst/>
                <a:latin typeface="Arial" panose="020B0604020202020204" pitchFamily="34" charset="0"/>
                <a:ea typeface="Calibri" panose="020F0502020204030204" pitchFamily="34" charset="0"/>
                <a:cs typeface="Times New Roman" panose="02020603050405020304" pitchFamily="18" charset="0"/>
              </a:rPr>
              <a:t>a kap. 1 Identifikace výzvy</a:t>
            </a:r>
          </a:p>
          <a:p>
            <a:pPr algn="just">
              <a:spcBef>
                <a:spcPts val="600"/>
              </a:spcBef>
              <a:spcAft>
                <a:spcPts val="600"/>
              </a:spcAft>
            </a:pPr>
            <a:endParaRPr lang="cs-CZ" dirty="false">
              <a:latin typeface="Arial" panose="020B0604020202020204" pitchFamily="34" charset="0"/>
              <a:cs typeface="Times New Roman" panose="02020603050405020304" pitchFamily="18" charset="0"/>
            </a:endParaRPr>
          </a:p>
          <a:p>
            <a:pPr algn="just">
              <a:spcBef>
                <a:spcPts val="600"/>
              </a:spcBef>
              <a:spcAft>
                <a:spcPts val="600"/>
              </a:spcAft>
            </a:pPr>
            <a:r>
              <a:rPr lang="cs-CZ" dirty="false">
                <a:latin typeface="Arial" panose="020B0604020202020204" pitchFamily="34" charset="0"/>
                <a:cs typeface="Times New Roman" panose="02020603050405020304" pitchFamily="18" charset="0"/>
              </a:rPr>
              <a:t>Nutná je </a:t>
            </a:r>
            <a:r>
              <a:rPr lang="cs-CZ" b="true" dirty="false">
                <a:latin typeface="Arial" panose="020B0604020202020204" pitchFamily="34" charset="0"/>
                <a:cs typeface="Times New Roman" panose="02020603050405020304" pitchFamily="18" charset="0"/>
              </a:rPr>
              <a:t>registrace do IS KP21+.</a:t>
            </a:r>
            <a:endParaRPr lang="cs-CZ" sz="1400" dirty="false">
              <a:latin typeface="Arial" panose="020B0604020202020204" pitchFamily="34" charset="0"/>
              <a:cs typeface="Times New Roman" panose="02020603050405020304" pitchFamily="18" charset="0"/>
            </a:endParaRPr>
          </a:p>
          <a:p>
            <a:pPr algn="just">
              <a:spcBef>
                <a:spcPts val="600"/>
              </a:spcBef>
              <a:spcAft>
                <a:spcPts val="600"/>
              </a:spcAft>
            </a:pPr>
            <a:r>
              <a:rPr lang="cs-CZ" dirty="false">
                <a:latin typeface="Arial" panose="020B0604020202020204" pitchFamily="34" charset="0"/>
                <a:cs typeface="Times New Roman" panose="02020603050405020304" pitchFamily="18" charset="0"/>
              </a:rPr>
              <a:t>ESF zveřejněny Obecné pokyny OPZ+ viz odkaz:</a:t>
            </a:r>
          </a:p>
          <a:p>
            <a:pPr algn="just">
              <a:spcBef>
                <a:spcPts val="600"/>
              </a:spcBef>
              <a:spcAft>
                <a:spcPts val="600"/>
              </a:spcAft>
            </a:pPr>
            <a:r>
              <a:rPr lang="cs-CZ" b="true" dirty="false">
                <a:latin typeface="Arial" panose="020B060402020202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Formuláře a pokyny potřebné v rámci přípravy žádosti o podporu - www.esfcr.cz</a:t>
            </a:r>
            <a:endParaRPr lang="cs-CZ" b="true" dirty="false">
              <a:latin typeface="Arial" panose="020B0604020202020204" pitchFamily="34" charset="0"/>
              <a:cs typeface="Times New Roman" panose="02020603050405020304" pitchFamily="18" charset="0"/>
            </a:endParaRPr>
          </a:p>
          <a:p>
            <a:pPr algn="just">
              <a:spcBef>
                <a:spcPts val="600"/>
              </a:spcBef>
              <a:spcAft>
                <a:spcPts val="600"/>
              </a:spcAft>
            </a:pPr>
            <a:r>
              <a:rPr lang="cs-CZ" u="sng" dirty="false">
                <a:solidFill>
                  <a:srgbClr val="084A8B"/>
                </a:solidFill>
                <a:latin typeface="Trebuchet MS" panose="020B0603020202020204" pitchFamily="34" charset="0"/>
              </a:rPr>
              <a:t>- </a:t>
            </a:r>
            <a:r>
              <a:rPr lang="cs-CZ" sz="1400" i="true" u="sng" dirty="false">
                <a:solidFill>
                  <a:srgbClr val="084A8B"/>
                </a:solidFill>
                <a:latin typeface="Trebuchet MS" panose="020B0603020202020204" pitchFamily="34" charset="0"/>
                <a:hlinkClick r:id="rId4"/>
              </a:rPr>
              <a:t>Obecné pokyny k ovládání IS KP21+ a ke komunikaci s technickou podporou</a:t>
            </a:r>
            <a:endParaRPr lang="cs-CZ" sz="1400" i="true" dirty="false">
              <a:latin typeface="Arial" panose="020B0604020202020204" pitchFamily="34" charset="0"/>
              <a:cs typeface="Times New Roman" panose="02020603050405020304" pitchFamily="18" charset="0"/>
            </a:endParaRPr>
          </a:p>
          <a:p>
            <a:pPr algn="just">
              <a:spcBef>
                <a:spcPts val="600"/>
              </a:spcBef>
              <a:spcAft>
                <a:spcPts val="600"/>
              </a:spcAft>
            </a:pPr>
            <a:r>
              <a:rPr lang="cs-CZ" sz="1400" i="true" dirty="false">
                <a:latin typeface="Arial" panose="020B0604020202020204" pitchFamily="34" charset="0"/>
                <a:cs typeface="Times New Roman" panose="02020603050405020304" pitchFamily="18" charset="0"/>
              </a:rPr>
              <a:t>- </a:t>
            </a:r>
            <a:r>
              <a:rPr lang="cs-CZ" sz="1400" b="false" i="true" u="sng" dirty="false">
                <a:solidFill>
                  <a:srgbClr val="084A8B"/>
                </a:solidFill>
                <a:effectLst/>
                <a:latin typeface="Trebuchet MS" panose="020B0603020202020204" pitchFamily="34" charset="0"/>
                <a:hlinkClick r:id="rId5"/>
              </a:rPr>
              <a:t>Pokyny k vyplnění žádosti o podporu v IS KP21+ pro projekty s přímými a nepřímými náklady a pro projekty s paušálními sazbami</a:t>
            </a:r>
            <a:endParaRPr lang="cs-CZ" sz="1400" i="true" dirty="false">
              <a:latin typeface="Arial" panose="020B0604020202020204" pitchFamily="34" charset="0"/>
              <a:cs typeface="Times New Roman" panose="02020603050405020304" pitchFamily="18" charset="0"/>
            </a:endParaRPr>
          </a:p>
          <a:p>
            <a:pPr algn="just">
              <a:spcBef>
                <a:spcPts val="600"/>
              </a:spcBef>
              <a:spcAft>
                <a:spcPts val="600"/>
              </a:spcAft>
            </a:pPr>
            <a:endParaRPr lang="cs-CZ" dirty="false">
              <a:latin typeface="Arial" panose="020B0604020202020204" pitchFamily="34" charset="0"/>
              <a:cs typeface="Times New Roman" panose="02020603050405020304" pitchFamily="18" charset="0"/>
            </a:endParaRPr>
          </a:p>
          <a:p>
            <a:pPr algn="just">
              <a:spcBef>
                <a:spcPts val="600"/>
              </a:spcBef>
              <a:spcAft>
                <a:spcPts val="600"/>
              </a:spcAft>
            </a:pPr>
            <a:r>
              <a:rPr lang="cs-CZ" dirty="false">
                <a:latin typeface="Arial" panose="020B0604020202020204" pitchFamily="34" charset="0"/>
                <a:cs typeface="Times New Roman" panose="02020603050405020304" pitchFamily="18" charset="0"/>
              </a:rPr>
              <a:t>Žádost o podporu zpracovávejte v českém jazyce.</a:t>
            </a:r>
          </a:p>
          <a:p>
            <a:pPr algn="just">
              <a:spcBef>
                <a:spcPts val="600"/>
              </a:spcBef>
              <a:spcAft>
                <a:spcPts val="600"/>
              </a:spcAft>
            </a:pPr>
            <a:endParaRPr lang="cs-CZ" dirty="false"/>
          </a:p>
        </p:txBody>
      </p:sp>
    </p:spTree>
    <p:extLst>
      <p:ext uri="{BB962C8B-B14F-4D97-AF65-F5344CB8AC3E}">
        <p14:creationId xmlns:p14="http://schemas.microsoft.com/office/powerpoint/2010/main" val="3255611353"/>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xmlns:mc="http://schemas.openxmlformats.org/markup-compatibility/2006" xmlns:c="http://schemas.openxmlformats.org/drawingml/2006/chart" xmlns:cdr="http://schemas.openxmlformats.org/drawingml/2006/chartDrawing" xmlns:dgm="http://schemas.openxmlformats.org/drawingml/2006/diagram" xmlns:pic="http://schemas.openxmlformats.org/drawingml/2006/picture" xmlns:wp="http://schemas.openxmlformats.org/drawingml/2006/wordprocessingDrawing" xmlns:wp14="http://schemas.microsoft.com/office/word/2010/wordprocessingDrawing" xmlns:xdr="http://schemas.openxmlformats.org/drawingml/2006/spreadsheetDrawing" xmlns:comp="http://schemas.openxmlformats.org/drawingml/2006/compatibility" xmlns:lc="http://schemas.openxmlformats.org/drawingml/2006/lockedCanvas">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A6074C-367C-49E2-9BED-D17FED153D1B}"/>
              </a:ext>
            </a:extLst>
          </p:cNvPr>
          <p:cNvSpPr>
            <a:spLocks noGrp="true"/>
          </p:cNvSpPr>
          <p:nvPr>
            <p:ph type="title"/>
          </p:nvPr>
        </p:nvSpPr>
        <p:spPr/>
        <p:txBody>
          <a:bodyPr/>
          <a:lstStyle/>
          <a:p>
            <a:r>
              <a:rPr lang="cs-CZ" dirty="false"/>
              <a:t>Podání žádosti</a:t>
            </a:r>
          </a:p>
        </p:txBody>
      </p:sp>
      <p:sp>
        <p:nvSpPr>
          <p:cNvPr id="4" name="Zástupný symbol pro číslo snímku 3">
            <a:extLst>
              <a:ext uri="{FF2B5EF4-FFF2-40B4-BE49-F238E27FC236}">
                <a16:creationId xmlns:a16="http://schemas.microsoft.com/office/drawing/2014/main" id="{AFAB874D-86B6-44C2-80D2-87F2B3A803A0}"/>
              </a:ext>
            </a:extLst>
          </p:cNvPr>
          <p:cNvSpPr>
            <a:spLocks noGrp="true"/>
          </p:cNvSpPr>
          <p:nvPr>
            <p:ph type="sldNum" sz="quarter" idx="12"/>
          </p:nvPr>
        </p:nvSpPr>
        <p:spPr/>
        <p:txBody>
          <a:bodyPr/>
          <a:lstStyle/>
          <a:p>
            <a:fld id="{479BF083-4774-43B1-9AB0-5CC1AC5DD8EE}" type="slidenum">
              <a:rPr lang="cs-CZ" smtClean="false"/>
              <a:pPr/>
              <a:t>39</a:t>
            </a:fld>
            <a:endParaRPr lang="cs-CZ" dirty="false"/>
          </a:p>
        </p:txBody>
      </p:sp>
      <p:sp>
        <p:nvSpPr>
          <p:cNvPr id="7" name="TextovéPole 6">
            <a:extLst>
              <a:ext uri="{FF2B5EF4-FFF2-40B4-BE49-F238E27FC236}">
                <a16:creationId xmlns:a16="http://schemas.microsoft.com/office/drawing/2014/main" id="{F535A2D3-8936-4CE2-B388-B7655689B38B}"/>
              </a:ext>
            </a:extLst>
          </p:cNvPr>
          <p:cNvSpPr txBox="true"/>
          <p:nvPr/>
        </p:nvSpPr>
        <p:spPr>
          <a:xfrm>
            <a:off x="107504" y="1196752"/>
            <a:ext cx="9000496" cy="5293757"/>
          </a:xfrm>
          <a:prstGeom prst="rect">
            <a:avLst/>
          </a:prstGeom>
          <a:noFill/>
        </p:spPr>
        <p:txBody>
          <a:bodyPr wrap="square">
            <a:spAutoFit/>
          </a:bodyPr>
          <a:lstStyle/>
          <a:p>
            <a:pPr algn="just">
              <a:spcBef>
                <a:spcPts val="600"/>
              </a:spcBef>
              <a:spcAft>
                <a:spcPts val="600"/>
              </a:spcAft>
            </a:pPr>
            <a:r>
              <a:rPr lang="cs-CZ" dirty="false">
                <a:effectLst/>
                <a:latin typeface="Arial" panose="020B0604020202020204" pitchFamily="34" charset="0"/>
                <a:ea typeface="Calibri" panose="020F0502020204030204" pitchFamily="34" charset="0"/>
                <a:cs typeface="Times New Roman" panose="02020603050405020304" pitchFamily="18" charset="0"/>
              </a:rPr>
              <a:t>Před podáním je nutné žádost opatřit podpisem </a:t>
            </a:r>
            <a:r>
              <a:rPr lang="cs-CZ" b="true" dirty="false">
                <a:effectLst/>
                <a:latin typeface="Arial" panose="020B0604020202020204" pitchFamily="34" charset="0"/>
                <a:ea typeface="Calibri" panose="020F0502020204030204" pitchFamily="34" charset="0"/>
                <a:cs typeface="Times New Roman" panose="02020603050405020304" pitchFamily="18" charset="0"/>
              </a:rPr>
              <a:t>statutárního zástupce žadatele</a:t>
            </a:r>
            <a:r>
              <a:rPr lang="cs-CZ" dirty="false">
                <a:effectLst/>
                <a:latin typeface="Arial" panose="020B0604020202020204" pitchFamily="34" charset="0"/>
                <a:ea typeface="Calibri" panose="020F0502020204030204" pitchFamily="34" charset="0"/>
                <a:cs typeface="Times New Roman" panose="02020603050405020304" pitchFamily="18" charset="0"/>
              </a:rPr>
              <a:t>, </a:t>
            </a:r>
            <a:r>
              <a:rPr lang="cs-CZ" b="true" dirty="false">
                <a:effectLst/>
                <a:latin typeface="Arial" panose="020B0604020202020204" pitchFamily="34" charset="0"/>
                <a:ea typeface="Calibri" panose="020F0502020204030204" pitchFamily="34" charset="0"/>
                <a:cs typeface="Times New Roman" panose="02020603050405020304" pitchFamily="18" charset="0"/>
              </a:rPr>
              <a:t>případně odpovědnou osobou</a:t>
            </a:r>
            <a:r>
              <a:rPr lang="cs-CZ" dirty="false">
                <a:effectLst/>
                <a:latin typeface="Arial" panose="020B0604020202020204" pitchFamily="34" charset="0"/>
                <a:ea typeface="Calibri" panose="020F0502020204030204" pitchFamily="34" charset="0"/>
                <a:cs typeface="Times New Roman" panose="02020603050405020304" pitchFamily="18" charset="0"/>
              </a:rPr>
              <a:t>, kterou k takovému úkonu statutární zástupce zmocnil; v tomto případě </a:t>
            </a:r>
            <a:r>
              <a:rPr lang="cs-CZ" dirty="false">
                <a:effectLst/>
                <a:latin typeface="Arial" panose="020B0604020202020204" pitchFamily="34" charset="0"/>
                <a:ea typeface="Arial" panose="020B0604020202020204" pitchFamily="34" charset="0"/>
              </a:rPr>
              <a:t>je nutné založit (resp. poskytnout k dispozici) v IS KP21+ dokument zakládající toto oprávnění.</a:t>
            </a:r>
          </a:p>
          <a:p>
            <a:pPr algn="just">
              <a:spcBef>
                <a:spcPts val="600"/>
              </a:spcBef>
              <a:spcAft>
                <a:spcPts val="600"/>
              </a:spcAft>
            </a:pPr>
            <a:r>
              <a:rPr lang="cs-CZ" dirty="false">
                <a:latin typeface="Arial" panose="020B0604020202020204" pitchFamily="34" charset="0"/>
                <a:ea typeface="Arial" panose="020B0604020202020204" pitchFamily="34" charset="0"/>
              </a:rPr>
              <a:t>Plná moc:</a:t>
            </a:r>
            <a:endParaRPr lang="cs-CZ" dirty="false">
              <a:effectLst/>
              <a:latin typeface="Arial" panose="020B0604020202020204" pitchFamily="34" charset="0"/>
              <a:ea typeface="Arial" panose="020B0604020202020204" pitchFamily="34" charset="0"/>
            </a:endParaRPr>
          </a:p>
          <a:p>
            <a:pPr marL="342900" indent="-342900" algn="just">
              <a:spcBef>
                <a:spcPts val="600"/>
              </a:spcBef>
              <a:spcAft>
                <a:spcPts val="600"/>
              </a:spcAft>
              <a:buFont typeface="Arial" panose="020B0604020202020204" pitchFamily="34" charset="0"/>
              <a:buChar char="•"/>
            </a:pPr>
            <a:r>
              <a:rPr lang="cs-CZ" dirty="false">
                <a:effectLst/>
                <a:latin typeface="Arial" panose="020B0604020202020204" pitchFamily="34" charset="0"/>
                <a:ea typeface="Arial" panose="020B0604020202020204" pitchFamily="34" charset="0"/>
              </a:rPr>
              <a:t>elektronická plná moc – elektronicky podepisuje zmocněnec i zmocnitel přímo v prostředí IS KP21+</a:t>
            </a:r>
          </a:p>
          <a:p>
            <a:pPr marL="342900" indent="-342900" algn="just">
              <a:spcBef>
                <a:spcPts val="600"/>
              </a:spcBef>
              <a:spcAft>
                <a:spcPts val="600"/>
              </a:spcAft>
              <a:buFont typeface="Arial" panose="020B0604020202020204" pitchFamily="34" charset="0"/>
              <a:buChar char="•"/>
            </a:pPr>
            <a:r>
              <a:rPr lang="cs-CZ" dirty="false">
                <a:effectLst/>
                <a:latin typeface="Arial" panose="020B0604020202020204" pitchFamily="34" charset="0"/>
                <a:ea typeface="Arial" panose="020B0604020202020204" pitchFamily="34" charset="0"/>
              </a:rPr>
              <a:t>úředně/notářsky ověřená papírová plná moc  - scan musí být vložen do IS KP21+ do modulu Plné moci a elektronicky podepsán zmocněncem přímo v prostředí IS KP21+. </a:t>
            </a:r>
            <a:r>
              <a:rPr lang="cs-CZ" dirty="false">
                <a:solidFill>
                  <a:srgbClr val="FF0000"/>
                </a:solidFill>
                <a:effectLst/>
                <a:latin typeface="Arial" panose="020B0604020202020204" pitchFamily="34" charset="0"/>
                <a:ea typeface="Arial" panose="020B0604020202020204" pitchFamily="34" charset="0"/>
              </a:rPr>
              <a:t>Nestačí vložit plnou moc do příloh žádosti o podporu.</a:t>
            </a:r>
          </a:p>
          <a:p>
            <a:pPr algn="just">
              <a:spcBef>
                <a:spcPts val="600"/>
              </a:spcBef>
              <a:spcAft>
                <a:spcPts val="600"/>
              </a:spcAft>
            </a:pPr>
            <a:r>
              <a:rPr lang="cs-CZ" dirty="false">
                <a:effectLst/>
                <a:latin typeface="Arial" panose="020B0604020202020204" pitchFamily="34" charset="0"/>
                <a:ea typeface="Calibri" panose="020F0502020204030204" pitchFamily="34" charset="0"/>
              </a:rPr>
              <a:t>Podpis musí být k žádosti o podporu připojen přímo v IS KP21+, proto musí být statutární zástupce/osoba oprávněná k podpisu žádosti registrovaným uživatelem této aplikace. </a:t>
            </a:r>
            <a:r>
              <a:rPr lang="cs-CZ" b="true" dirty="false">
                <a:effectLst/>
                <a:latin typeface="Arial" panose="020B0604020202020204" pitchFamily="34" charset="0"/>
                <a:ea typeface="Calibri" panose="020F0502020204030204" pitchFamily="34" charset="0"/>
              </a:rPr>
              <a:t>Dále musí tato osoba disponovat kvalifikovaným elektronickým podpisem.</a:t>
            </a:r>
            <a:endParaRPr lang="cs-CZ" b="true" dirty="false">
              <a:effectLst/>
              <a:latin typeface="Arial" panose="020B0604020202020204" pitchFamily="34" charset="0"/>
              <a:ea typeface="Calibri" panose="020F0502020204030204" pitchFamily="34" charset="0"/>
              <a:cs typeface="Times New Roman" panose="02020603050405020304" pitchFamily="18" charset="0"/>
            </a:endParaRPr>
          </a:p>
          <a:p>
            <a:pPr algn="just">
              <a:spcBef>
                <a:spcPts val="600"/>
              </a:spcBef>
              <a:spcAft>
                <a:spcPts val="600"/>
              </a:spcAft>
            </a:pPr>
            <a:r>
              <a:rPr lang="cs-CZ" b="true" dirty="false">
                <a:effectLst/>
                <a:latin typeface="Arial" panose="020B0604020202020204" pitchFamily="34" charset="0"/>
                <a:ea typeface="Calibri" panose="020F0502020204030204" pitchFamily="34" charset="0"/>
                <a:cs typeface="Times New Roman" panose="02020603050405020304" pitchFamily="18" charset="0"/>
              </a:rPr>
              <a:t>Žádost se podává pouze elektronicky a pouze prostřednictvím IS KP21+. Nezasílejte žádost v listinné podobě ani prostřednictvím jiné formy doručování.</a:t>
            </a:r>
            <a:endParaRPr lang="cs-CZ" dirty="false">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91264504"/>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xmlns:mc="http://schemas.openxmlformats.org/markup-compatibility/2006" xmlns:c="http://schemas.openxmlformats.org/drawingml/2006/chart" xmlns:cdr="http://schemas.openxmlformats.org/drawingml/2006/chartDrawing" xmlns:dgm="http://schemas.openxmlformats.org/drawingml/2006/diagram" xmlns:pic="http://schemas.openxmlformats.org/drawingml/2006/picture" xmlns:wp="http://schemas.openxmlformats.org/drawingml/2006/wordprocessingDrawing" xmlns:wp14="http://schemas.microsoft.com/office/word/2010/wordprocessingDrawing" xmlns:xdr="http://schemas.openxmlformats.org/drawingml/2006/spreadsheetDrawing" xmlns:comp="http://schemas.openxmlformats.org/drawingml/2006/compatibility" xmlns:lc="http://schemas.openxmlformats.org/drawingml/2006/lockedCanvas">
  <p:cSld>
    <p:spTree>
      <p:nvGrpSpPr>
        <p:cNvPr id="1" name=""/>
        <p:cNvGrpSpPr/>
        <p:nvPr/>
      </p:nvGrpSpPr>
      <p:grpSpPr>
        <a:xfrm>
          <a:off x="0" y="0"/>
          <a:ext cx="0" cy="0"/>
          <a:chOff x="0" y="0"/>
          <a:chExt cx="0" cy="0"/>
        </a:xfrm>
      </p:grpSpPr>
      <p:sp>
        <p:nvSpPr>
          <p:cNvPr id="2" name="Nadpis 1"/>
          <p:cNvSpPr>
            <a:spLocks noGrp="true"/>
          </p:cNvSpPr>
          <p:nvPr>
            <p:ph type="title"/>
          </p:nvPr>
        </p:nvSpPr>
        <p:spPr/>
        <p:txBody>
          <a:bodyPr/>
          <a:lstStyle/>
          <a:p>
            <a:pPr lvl="0"/>
            <a:br>
              <a:rPr lang="cs-CZ" dirty="false"/>
            </a:br>
            <a:r>
              <a:rPr lang="cs-CZ" dirty="false"/>
              <a:t>Časové nastavení výzvy </a:t>
            </a:r>
            <a:r>
              <a:rPr lang="cs-CZ" sz="1500" dirty="false"/>
              <a:t>(</a:t>
            </a:r>
            <a:r>
              <a:rPr lang="cs-CZ" sz="1500" cap="none" dirty="false"/>
              <a:t>kap</a:t>
            </a:r>
            <a:r>
              <a:rPr lang="cs-CZ" sz="1500" dirty="false"/>
              <a:t> 2, </a:t>
            </a:r>
            <a:r>
              <a:rPr lang="cs-CZ" sz="1500" cap="none" dirty="false"/>
              <a:t>kap</a:t>
            </a:r>
            <a:r>
              <a:rPr lang="cs-CZ" sz="1500" dirty="false"/>
              <a:t> 6.2, </a:t>
            </a:r>
            <a:r>
              <a:rPr lang="cs-CZ" sz="1500" cap="none" dirty="false"/>
              <a:t>str</a:t>
            </a:r>
            <a:r>
              <a:rPr lang="cs-CZ" sz="1500" dirty="false"/>
              <a:t>. 2, 12)</a:t>
            </a:r>
            <a:br>
              <a:rPr lang="cs-CZ" dirty="false"/>
            </a:br>
            <a:endParaRPr lang="cs-CZ" dirty="false"/>
          </a:p>
        </p:txBody>
      </p:sp>
      <p:sp>
        <p:nvSpPr>
          <p:cNvPr id="4" name="Zástupný symbol pro číslo snímku 3"/>
          <p:cNvSpPr>
            <a:spLocks noGrp="true"/>
          </p:cNvSpPr>
          <p:nvPr>
            <p:ph type="sldNum" sz="quarter" idx="12"/>
          </p:nvPr>
        </p:nvSpPr>
        <p:spPr/>
        <p:txBody>
          <a:bodyPr/>
          <a:lstStyle/>
          <a:p>
            <a:fld id="{479BF083-4774-43B1-9AB0-5CC1AC5DD8EE}" type="slidenum">
              <a:rPr lang="cs-CZ" smtClean="false"/>
              <a:pPr/>
              <a:t>4</a:t>
            </a:fld>
            <a:endParaRPr lang="cs-CZ" dirty="false"/>
          </a:p>
        </p:txBody>
      </p:sp>
      <p:graphicFrame>
        <p:nvGraphicFramePr>
          <p:cNvPr id="7" name="Zástupný symbol pro obsah 6"/>
          <p:cNvGraphicFramePr>
            <a:graphicFrameLocks noGrp="true"/>
          </p:cNvGraphicFramePr>
          <p:nvPr>
            <p:ph idx="1"/>
            <p:extLst>
              <p:ext uri="{D42A27DB-BD31-4B8C-83A1-F6EECF244321}">
                <p14:modId xmlns:p14="http://schemas.microsoft.com/office/powerpoint/2010/main" val="4046585671"/>
              </p:ext>
            </p:extLst>
          </p:nvPr>
        </p:nvGraphicFramePr>
        <p:xfrm>
          <a:off x="899592" y="1341534"/>
          <a:ext cx="7211511" cy="5125716"/>
        </p:xfrm>
        <a:graphic>
          <a:graphicData uri="http://schemas.openxmlformats.org/drawingml/2006/table">
            <a:tbl>
              <a:tblPr firstCol="true" bandRow="true">
                <a:tableStyleId>{5C22544A-7EE6-4342-B048-85BDC9FD1C3A}</a:tableStyleId>
              </a:tblPr>
              <a:tblGrid>
                <a:gridCol w="4320480">
                  <a:extLst>
                    <a:ext uri="{9D8B030D-6E8A-4147-A177-3AD203B41FA5}">
                      <a16:colId xmlns:a16="http://schemas.microsoft.com/office/drawing/2014/main" val="20000"/>
                    </a:ext>
                  </a:extLst>
                </a:gridCol>
                <a:gridCol w="2891031">
                  <a:extLst>
                    <a:ext uri="{9D8B030D-6E8A-4147-A177-3AD203B41FA5}">
                      <a16:colId xmlns:a16="http://schemas.microsoft.com/office/drawing/2014/main" val="20001"/>
                    </a:ext>
                  </a:extLst>
                </a:gridCol>
              </a:tblGrid>
              <a:tr h="816045">
                <a:tc>
                  <a:txBody>
                    <a:bodyPr/>
                    <a:lstStyle/>
                    <a:p>
                      <a:pPr marL="36195" marR="36195">
                        <a:spcBef>
                          <a:spcPts val="300"/>
                        </a:spcBef>
                        <a:spcAft>
                          <a:spcPts val="300"/>
                        </a:spcAft>
                      </a:pPr>
                      <a:r>
                        <a:rPr lang="cs-CZ" sz="1800" dirty="false">
                          <a:effectLst/>
                          <a:latin typeface="+mn-lt"/>
                        </a:rPr>
                        <a:t>Datum vyhlášení výzvy</a:t>
                      </a:r>
                      <a:endParaRPr lang="cs-CZ" sz="1800" dirty="false">
                        <a:solidFill>
                          <a:srgbClr val="080808"/>
                        </a:solidFill>
                        <a:effectLst/>
                        <a:latin typeface="+mn-lt"/>
                        <a:ea typeface="Arial"/>
                        <a:cs typeface="Times New Roman"/>
                      </a:endParaRPr>
                    </a:p>
                  </a:txBody>
                  <a:tcPr marL="0" marR="0" marT="0" marB="0" anchor="ctr"/>
                </a:tc>
                <a:tc>
                  <a:txBody>
                    <a:bodyPr/>
                    <a:lstStyle/>
                    <a:p>
                      <a:pPr marL="36195" marR="36195" algn="l" defTabSz="914400" rtl="false" eaLnBrk="true" latinLnBrk="false" hangingPunct="true">
                        <a:spcBef>
                          <a:spcPts val="300"/>
                        </a:spcBef>
                        <a:spcAft>
                          <a:spcPts val="300"/>
                        </a:spcAft>
                      </a:pPr>
                      <a:r>
                        <a:rPr lang="cs-CZ" sz="1800" b="true" kern="1200" dirty="false">
                          <a:solidFill>
                            <a:schemeClr val="dk1"/>
                          </a:solidFill>
                          <a:effectLst/>
                          <a:latin typeface="+mn-lt"/>
                          <a:ea typeface="+mn-ea"/>
                          <a:cs typeface="+mn-cs"/>
                        </a:rPr>
                        <a:t>15. 5. 2025</a:t>
                      </a:r>
                    </a:p>
                  </a:txBody>
                  <a:tcPr marL="0" marR="0" marT="0" marB="0" anchor="ctr"/>
                </a:tc>
                <a:extLst>
                  <a:ext uri="{0D108BD9-81ED-4DB2-BD59-A6C34878D82A}">
                    <a16:rowId xmlns:a16="http://schemas.microsoft.com/office/drawing/2014/main" val="10000"/>
                  </a:ext>
                </a:extLst>
              </a:tr>
              <a:tr h="984155">
                <a:tc>
                  <a:txBody>
                    <a:bodyPr/>
                    <a:lstStyle/>
                    <a:p>
                      <a:pPr marL="36195" marR="36195">
                        <a:spcBef>
                          <a:spcPts val="300"/>
                        </a:spcBef>
                        <a:spcAft>
                          <a:spcPts val="300"/>
                        </a:spcAft>
                      </a:pPr>
                      <a:r>
                        <a:rPr lang="cs-CZ" sz="1800" dirty="false">
                          <a:effectLst/>
                          <a:latin typeface="+mn-lt"/>
                        </a:rPr>
                        <a:t>Datum zpřístupnění žádosti o podporu v monitorovacím systému IS KP2021+</a:t>
                      </a:r>
                      <a:endParaRPr lang="cs-CZ" sz="1800" dirty="false">
                        <a:solidFill>
                          <a:srgbClr val="080808"/>
                        </a:solidFill>
                        <a:effectLst/>
                        <a:latin typeface="+mn-lt"/>
                        <a:ea typeface="Arial"/>
                        <a:cs typeface="Times New Roman"/>
                      </a:endParaRPr>
                    </a:p>
                  </a:txBody>
                  <a:tcPr marL="0" marR="0" marT="0" marB="0" anchor="ctr"/>
                </a:tc>
                <a:tc>
                  <a:txBody>
                    <a:bodyPr/>
                    <a:lstStyle/>
                    <a:p>
                      <a:pPr marL="36195" marR="36195">
                        <a:spcBef>
                          <a:spcPts val="300"/>
                        </a:spcBef>
                        <a:spcAft>
                          <a:spcPts val="300"/>
                        </a:spcAft>
                      </a:pPr>
                      <a:r>
                        <a:rPr lang="cs-CZ" sz="1800" b="true" dirty="false">
                          <a:effectLst/>
                          <a:latin typeface="+mn-lt"/>
                        </a:rPr>
                        <a:t>15. 5. 2025 v 10:00</a:t>
                      </a:r>
                    </a:p>
                  </a:txBody>
                  <a:tcPr marL="0" marR="0" marT="0" marB="0" anchor="ctr"/>
                </a:tc>
                <a:extLst>
                  <a:ext uri="{0D108BD9-81ED-4DB2-BD59-A6C34878D82A}">
                    <a16:rowId xmlns:a16="http://schemas.microsoft.com/office/drawing/2014/main" val="10001"/>
                  </a:ext>
                </a:extLst>
              </a:tr>
              <a:tr h="791322">
                <a:tc>
                  <a:txBody>
                    <a:bodyPr/>
                    <a:lstStyle/>
                    <a:p>
                      <a:pPr marL="36195" marR="36195">
                        <a:spcBef>
                          <a:spcPts val="300"/>
                        </a:spcBef>
                        <a:spcAft>
                          <a:spcPts val="300"/>
                        </a:spcAft>
                      </a:pPr>
                      <a:r>
                        <a:rPr lang="cs-CZ" sz="1800" dirty="false">
                          <a:effectLst/>
                          <a:latin typeface="+mn-lt"/>
                        </a:rPr>
                        <a:t>Datum zahájení příjmu žádostí o</a:t>
                      </a:r>
                      <a:r>
                        <a:rPr lang="cs-CZ" sz="1800" dirty="false">
                          <a:effectLst/>
                          <a:latin typeface="Segoe UI Symbol" panose="020B0502040204020203" pitchFamily="34" charset="0"/>
                          <a:ea typeface="Segoe UI Symbol" panose="020B0502040204020203" pitchFamily="34" charset="0"/>
                        </a:rPr>
                        <a:t> </a:t>
                      </a:r>
                      <a:r>
                        <a:rPr lang="cs-CZ" sz="1800" dirty="false">
                          <a:effectLst/>
                          <a:latin typeface="+mn-lt"/>
                        </a:rPr>
                        <a:t>podporu</a:t>
                      </a:r>
                      <a:endParaRPr lang="cs-CZ" sz="1800" dirty="false">
                        <a:solidFill>
                          <a:srgbClr val="080808"/>
                        </a:solidFill>
                        <a:effectLst/>
                        <a:latin typeface="+mn-lt"/>
                        <a:ea typeface="Arial"/>
                        <a:cs typeface="Times New Roman"/>
                      </a:endParaRPr>
                    </a:p>
                  </a:txBody>
                  <a:tcPr marL="0" marR="0" marT="0" marB="0" anchor="ctr"/>
                </a:tc>
                <a:tc>
                  <a:txBody>
                    <a:bodyPr/>
                    <a:lstStyle/>
                    <a:p>
                      <a:pPr marL="36195" marR="36195">
                        <a:spcBef>
                          <a:spcPts val="300"/>
                        </a:spcBef>
                        <a:spcAft>
                          <a:spcPts val="300"/>
                        </a:spcAft>
                      </a:pPr>
                      <a:r>
                        <a:rPr lang="cs-CZ" sz="1800" b="true" kern="1200" dirty="false">
                          <a:solidFill>
                            <a:schemeClr val="dk1"/>
                          </a:solidFill>
                          <a:effectLst/>
                          <a:latin typeface="+mn-lt"/>
                          <a:ea typeface="+mn-ea"/>
                          <a:cs typeface="+mn-cs"/>
                        </a:rPr>
                        <a:t>15. 5</a:t>
                      </a:r>
                      <a:r>
                        <a:rPr lang="fi-FI" sz="1800" b="true" kern="1200" dirty="false">
                          <a:solidFill>
                            <a:schemeClr val="dk1"/>
                          </a:solidFill>
                          <a:effectLst/>
                          <a:latin typeface="+mn-lt"/>
                          <a:ea typeface="+mn-ea"/>
                          <a:cs typeface="+mn-cs"/>
                        </a:rPr>
                        <a:t>. 202</a:t>
                      </a:r>
                      <a:r>
                        <a:rPr lang="cs-CZ" sz="1800" b="true" kern="1200" dirty="false">
                          <a:solidFill>
                            <a:schemeClr val="dk1"/>
                          </a:solidFill>
                          <a:effectLst/>
                          <a:latin typeface="+mn-lt"/>
                          <a:ea typeface="+mn-ea"/>
                          <a:cs typeface="+mn-cs"/>
                        </a:rPr>
                        <a:t>5 v</a:t>
                      </a:r>
                      <a:r>
                        <a:rPr lang="fi-FI" sz="1800" b="true" kern="1200" dirty="false">
                          <a:solidFill>
                            <a:schemeClr val="dk1"/>
                          </a:solidFill>
                          <a:effectLst/>
                          <a:latin typeface="+mn-lt"/>
                          <a:ea typeface="+mn-ea"/>
                          <a:cs typeface="+mn-cs"/>
                        </a:rPr>
                        <a:t> </a:t>
                      </a:r>
                      <a:r>
                        <a:rPr lang="cs-CZ" sz="1800" b="true" kern="1200" dirty="false">
                          <a:solidFill>
                            <a:schemeClr val="dk1"/>
                          </a:solidFill>
                          <a:effectLst/>
                          <a:latin typeface="+mn-lt"/>
                          <a:ea typeface="+mn-ea"/>
                          <a:cs typeface="+mn-cs"/>
                        </a:rPr>
                        <a:t>10</a:t>
                      </a:r>
                      <a:r>
                        <a:rPr lang="fi-FI" sz="1800" b="true" kern="1200" dirty="false">
                          <a:solidFill>
                            <a:schemeClr val="dk1"/>
                          </a:solidFill>
                          <a:effectLst/>
                          <a:latin typeface="+mn-lt"/>
                          <a:ea typeface="+mn-ea"/>
                          <a:cs typeface="+mn-cs"/>
                        </a:rPr>
                        <a:t>:00</a:t>
                      </a:r>
                      <a:endParaRPr lang="cs-CZ" sz="1800" b="true" kern="1200" dirty="false">
                        <a:solidFill>
                          <a:schemeClr val="dk1"/>
                        </a:solidFill>
                        <a:effectLst/>
                        <a:latin typeface="+mn-lt"/>
                        <a:ea typeface="+mn-ea"/>
                        <a:cs typeface="+mn-cs"/>
                      </a:endParaRPr>
                    </a:p>
                  </a:txBody>
                  <a:tcPr marL="0" marR="0" marT="0" marB="0" anchor="ctr"/>
                </a:tc>
                <a:extLst>
                  <a:ext uri="{0D108BD9-81ED-4DB2-BD59-A6C34878D82A}">
                    <a16:rowId xmlns:a16="http://schemas.microsoft.com/office/drawing/2014/main" val="10002"/>
                  </a:ext>
                </a:extLst>
              </a:tr>
              <a:tr h="806172">
                <a:tc>
                  <a:txBody>
                    <a:bodyPr/>
                    <a:lstStyle/>
                    <a:p>
                      <a:pPr marL="36195" marR="36195">
                        <a:spcBef>
                          <a:spcPts val="300"/>
                        </a:spcBef>
                        <a:spcAft>
                          <a:spcPts val="300"/>
                        </a:spcAft>
                      </a:pPr>
                      <a:r>
                        <a:rPr lang="cs-CZ" sz="1800" dirty="false">
                          <a:effectLst/>
                          <a:latin typeface="+mn-lt"/>
                        </a:rPr>
                        <a:t>Datum ukončení příjmu žádostí o</a:t>
                      </a:r>
                      <a:r>
                        <a:rPr lang="cs-CZ" sz="1800" dirty="false">
                          <a:effectLst/>
                          <a:latin typeface="Segoe UI Symbol" panose="020B0502040204020203" pitchFamily="34" charset="0"/>
                          <a:ea typeface="Segoe UI Symbol" panose="020B0502040204020203" pitchFamily="34" charset="0"/>
                        </a:rPr>
                        <a:t> </a:t>
                      </a:r>
                      <a:r>
                        <a:rPr lang="cs-CZ" sz="1800" dirty="false">
                          <a:effectLst/>
                          <a:latin typeface="+mn-lt"/>
                        </a:rPr>
                        <a:t>podporu</a:t>
                      </a:r>
                      <a:endParaRPr lang="cs-CZ" sz="1800" dirty="false">
                        <a:solidFill>
                          <a:srgbClr val="080808"/>
                        </a:solidFill>
                        <a:effectLst/>
                        <a:latin typeface="+mn-lt"/>
                        <a:ea typeface="Arial"/>
                        <a:cs typeface="Times New Roman"/>
                      </a:endParaRPr>
                    </a:p>
                  </a:txBody>
                  <a:tcPr marL="0" marR="0" marT="0" marB="0" anchor="ctr"/>
                </a:tc>
                <a:tc>
                  <a:txBody>
                    <a:bodyPr/>
                    <a:lstStyle/>
                    <a:p>
                      <a:pPr marL="36195" marR="36195">
                        <a:spcBef>
                          <a:spcPts val="300"/>
                        </a:spcBef>
                        <a:spcAft>
                          <a:spcPts val="300"/>
                        </a:spcAft>
                      </a:pPr>
                      <a:r>
                        <a:rPr lang="cs-CZ" sz="1800" b="true" kern="1200" dirty="false">
                          <a:solidFill>
                            <a:schemeClr val="dk1"/>
                          </a:solidFill>
                          <a:effectLst/>
                          <a:latin typeface="+mn-lt"/>
                          <a:ea typeface="+mn-ea"/>
                          <a:cs typeface="+mn-cs"/>
                        </a:rPr>
                        <a:t>15</a:t>
                      </a:r>
                      <a:r>
                        <a:rPr lang="fi-FI" sz="1800" b="true" kern="1200" dirty="false">
                          <a:solidFill>
                            <a:schemeClr val="dk1"/>
                          </a:solidFill>
                          <a:effectLst/>
                          <a:latin typeface="+mn-lt"/>
                          <a:ea typeface="+mn-ea"/>
                          <a:cs typeface="+mn-cs"/>
                        </a:rPr>
                        <a:t>. </a:t>
                      </a:r>
                      <a:r>
                        <a:rPr lang="cs-CZ" sz="1800" b="true" kern="1200" dirty="false">
                          <a:solidFill>
                            <a:schemeClr val="dk1"/>
                          </a:solidFill>
                          <a:effectLst/>
                          <a:latin typeface="+mn-lt"/>
                          <a:ea typeface="+mn-ea"/>
                          <a:cs typeface="+mn-cs"/>
                        </a:rPr>
                        <a:t>9</a:t>
                      </a:r>
                      <a:r>
                        <a:rPr lang="fi-FI" sz="1800" b="true" kern="1200" dirty="false">
                          <a:solidFill>
                            <a:schemeClr val="dk1"/>
                          </a:solidFill>
                          <a:effectLst/>
                          <a:latin typeface="+mn-lt"/>
                          <a:ea typeface="+mn-ea"/>
                          <a:cs typeface="+mn-cs"/>
                        </a:rPr>
                        <a:t>. 202</a:t>
                      </a:r>
                      <a:r>
                        <a:rPr lang="cs-CZ" sz="1800" b="true" kern="1200" dirty="false">
                          <a:solidFill>
                            <a:schemeClr val="dk1"/>
                          </a:solidFill>
                          <a:effectLst/>
                          <a:latin typeface="+mn-lt"/>
                          <a:ea typeface="+mn-ea"/>
                          <a:cs typeface="+mn-cs"/>
                        </a:rPr>
                        <a:t>5 ve</a:t>
                      </a:r>
                      <a:r>
                        <a:rPr lang="fi-FI" sz="1800" b="true" kern="1200" dirty="false">
                          <a:solidFill>
                            <a:schemeClr val="dk1"/>
                          </a:solidFill>
                          <a:effectLst/>
                          <a:latin typeface="+mn-lt"/>
                          <a:ea typeface="+mn-ea"/>
                          <a:cs typeface="+mn-cs"/>
                        </a:rPr>
                        <a:t> 12:00</a:t>
                      </a:r>
                      <a:endParaRPr lang="cs-CZ" sz="1800" b="true" kern="1200" dirty="false">
                        <a:solidFill>
                          <a:schemeClr val="dk1"/>
                        </a:solidFill>
                        <a:effectLst/>
                        <a:latin typeface="+mn-lt"/>
                        <a:ea typeface="+mn-ea"/>
                        <a:cs typeface="+mn-cs"/>
                      </a:endParaRPr>
                    </a:p>
                  </a:txBody>
                  <a:tcPr marL="0" marR="0" marT="0" marB="0" anchor="ctr"/>
                </a:tc>
                <a:extLst>
                  <a:ext uri="{0D108BD9-81ED-4DB2-BD59-A6C34878D82A}">
                    <a16:rowId xmlns:a16="http://schemas.microsoft.com/office/drawing/2014/main" val="10003"/>
                  </a:ext>
                </a:extLst>
              </a:tr>
              <a:tr h="895759">
                <a:tc>
                  <a:txBody>
                    <a:bodyPr/>
                    <a:lstStyle/>
                    <a:p>
                      <a:pPr marL="36195" marR="36195">
                        <a:spcBef>
                          <a:spcPts val="300"/>
                        </a:spcBef>
                        <a:spcAft>
                          <a:spcPts val="300"/>
                        </a:spcAft>
                      </a:pPr>
                      <a:r>
                        <a:rPr lang="cs-CZ" sz="1800" dirty="false">
                          <a:effectLst/>
                          <a:latin typeface="+mn-lt"/>
                        </a:rPr>
                        <a:t>Maximální délka, na kterou je žadatel oprávněn projekt naplánovat</a:t>
                      </a:r>
                      <a:endParaRPr lang="cs-CZ" sz="1800" dirty="false">
                        <a:solidFill>
                          <a:srgbClr val="080808"/>
                        </a:solidFill>
                        <a:effectLst/>
                        <a:latin typeface="+mn-lt"/>
                        <a:ea typeface="Arial"/>
                        <a:cs typeface="Times New Roman"/>
                      </a:endParaRPr>
                    </a:p>
                  </a:txBody>
                  <a:tcPr marL="0" marR="0" marT="0" marB="0" anchor="ctr"/>
                </a:tc>
                <a:tc>
                  <a:txBody>
                    <a:bodyPr/>
                    <a:lstStyle/>
                    <a:p>
                      <a:pPr marL="36195" marR="36195">
                        <a:spcBef>
                          <a:spcPts val="300"/>
                        </a:spcBef>
                        <a:spcAft>
                          <a:spcPts val="300"/>
                        </a:spcAft>
                      </a:pPr>
                      <a:r>
                        <a:rPr lang="cs-CZ" sz="1800" b="true" dirty="false">
                          <a:effectLst/>
                          <a:latin typeface="+mn-lt"/>
                        </a:rPr>
                        <a:t>30 měsíců </a:t>
                      </a:r>
                      <a:endParaRPr lang="cs-CZ" sz="1800" b="true" dirty="false">
                        <a:solidFill>
                          <a:srgbClr val="080808"/>
                        </a:solidFill>
                        <a:effectLst/>
                        <a:latin typeface="+mn-lt"/>
                        <a:ea typeface="Arial"/>
                        <a:cs typeface="Times New Roman"/>
                      </a:endParaRPr>
                    </a:p>
                  </a:txBody>
                  <a:tcPr marL="0" marR="0" marT="0" marB="0" anchor="ctr"/>
                </a:tc>
                <a:extLst>
                  <a:ext uri="{0D108BD9-81ED-4DB2-BD59-A6C34878D82A}">
                    <a16:rowId xmlns:a16="http://schemas.microsoft.com/office/drawing/2014/main" val="10004"/>
                  </a:ext>
                </a:extLst>
              </a:tr>
              <a:tr h="832263">
                <a:tc>
                  <a:txBody>
                    <a:bodyPr/>
                    <a:lstStyle/>
                    <a:p>
                      <a:pPr marL="36195" marR="36195">
                        <a:spcBef>
                          <a:spcPts val="300"/>
                        </a:spcBef>
                        <a:spcAft>
                          <a:spcPts val="300"/>
                        </a:spcAft>
                      </a:pPr>
                      <a:r>
                        <a:rPr lang="cs-CZ" sz="1800" dirty="false">
                          <a:effectLst/>
                          <a:latin typeface="+mn-lt"/>
                        </a:rPr>
                        <a:t>Nejzazší datum pro ukončení fyzické realizace projektu</a:t>
                      </a:r>
                      <a:endParaRPr lang="cs-CZ" sz="1800" dirty="false">
                        <a:solidFill>
                          <a:srgbClr val="080808"/>
                        </a:solidFill>
                        <a:effectLst/>
                        <a:latin typeface="+mn-lt"/>
                        <a:ea typeface="Arial"/>
                        <a:cs typeface="Times New Roman"/>
                      </a:endParaRPr>
                    </a:p>
                  </a:txBody>
                  <a:tcPr marL="0" marR="0" marT="0" marB="0" anchor="ctr"/>
                </a:tc>
                <a:tc>
                  <a:txBody>
                    <a:bodyPr/>
                    <a:lstStyle/>
                    <a:p>
                      <a:pPr marL="36195" marR="36195">
                        <a:spcBef>
                          <a:spcPts val="300"/>
                        </a:spcBef>
                        <a:spcAft>
                          <a:spcPts val="300"/>
                        </a:spcAft>
                      </a:pPr>
                      <a:r>
                        <a:rPr lang="cs-CZ" sz="1800" b="true" kern="1200" dirty="false">
                          <a:solidFill>
                            <a:schemeClr val="dk1"/>
                          </a:solidFill>
                          <a:effectLst/>
                          <a:latin typeface="+mn-lt"/>
                          <a:ea typeface="+mn-ea"/>
                          <a:cs typeface="+mn-cs"/>
                        </a:rPr>
                        <a:t>30. 6. 2028</a:t>
                      </a:r>
                    </a:p>
                    <a:p>
                      <a:pPr marL="36195" marR="36195">
                        <a:spcBef>
                          <a:spcPts val="300"/>
                        </a:spcBef>
                        <a:spcAft>
                          <a:spcPts val="300"/>
                        </a:spcAft>
                      </a:pPr>
                      <a:r>
                        <a:rPr lang="cs-CZ" sz="1100" b="true" kern="1200" dirty="false">
                          <a:solidFill>
                            <a:srgbClr val="FF0000"/>
                          </a:solidFill>
                          <a:effectLst/>
                          <a:latin typeface="+mn-lt"/>
                          <a:ea typeface="+mn-ea"/>
                          <a:cs typeface="+mn-cs"/>
                        </a:rPr>
                        <a:t>Pozn. </a:t>
                      </a:r>
                      <a:r>
                        <a:rPr lang="pl-PL" sz="1100" b="true" kern="1200" dirty="false">
                          <a:solidFill>
                            <a:srgbClr val="FF0000"/>
                          </a:solidFill>
                          <a:effectLst/>
                          <a:latin typeface="+mn-lt"/>
                          <a:ea typeface="+mn-ea"/>
                          <a:cs typeface="+mn-cs"/>
                        </a:rPr>
                        <a:t>realizace projektu musí být zahájena nejpozději do 1. 7. 2026</a:t>
                      </a:r>
                      <a:endParaRPr lang="cs-CZ" sz="1100" b="true" kern="1200" dirty="false">
                        <a:solidFill>
                          <a:srgbClr val="FF0000"/>
                        </a:solidFill>
                        <a:effectLst/>
                        <a:latin typeface="+mn-lt"/>
                        <a:ea typeface="+mn-ea"/>
                        <a:cs typeface="+mn-cs"/>
                      </a:endParaRPr>
                    </a:p>
                  </a:txBody>
                  <a:tcPr marL="0" marR="0" marT="0" marB="0"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64280848"/>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xmlns:mc="http://schemas.openxmlformats.org/markup-compatibility/2006" xmlns:c="http://schemas.openxmlformats.org/drawingml/2006/chart" xmlns:cdr="http://schemas.openxmlformats.org/drawingml/2006/chartDrawing" xmlns:dgm="http://schemas.openxmlformats.org/drawingml/2006/diagram" xmlns:pic="http://schemas.openxmlformats.org/drawingml/2006/picture" xmlns:wp="http://schemas.openxmlformats.org/drawingml/2006/wordprocessingDrawing" xmlns:wp14="http://schemas.microsoft.com/office/word/2010/wordprocessingDrawing" xmlns:xdr="http://schemas.openxmlformats.org/drawingml/2006/spreadsheetDrawing" xmlns:comp="http://schemas.openxmlformats.org/drawingml/2006/compatibility" xmlns:lc="http://schemas.openxmlformats.org/drawingml/2006/lockedCanvas">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A6074C-367C-49E2-9BED-D17FED153D1B}"/>
              </a:ext>
            </a:extLst>
          </p:cNvPr>
          <p:cNvSpPr>
            <a:spLocks noGrp="true"/>
          </p:cNvSpPr>
          <p:nvPr>
            <p:ph type="title"/>
          </p:nvPr>
        </p:nvSpPr>
        <p:spPr>
          <a:xfrm>
            <a:off x="360000" y="-99392"/>
            <a:ext cx="8748000" cy="1080000"/>
          </a:xfrm>
        </p:spPr>
        <p:txBody>
          <a:bodyPr/>
          <a:lstStyle/>
          <a:p>
            <a:br>
              <a:rPr lang="cs-CZ" sz="1800" dirty="false"/>
            </a:br>
            <a:r>
              <a:rPr lang="cs-CZ" dirty="false"/>
              <a:t>Způsob hodnocení a výběr projektů</a:t>
            </a:r>
          </a:p>
        </p:txBody>
      </p:sp>
      <p:sp>
        <p:nvSpPr>
          <p:cNvPr id="3" name="Zástupný obsah 2">
            <a:extLst>
              <a:ext uri="{FF2B5EF4-FFF2-40B4-BE49-F238E27FC236}">
                <a16:creationId xmlns:a16="http://schemas.microsoft.com/office/drawing/2014/main" id="{E837E6D9-1E4F-4803-835E-8E932032687F}"/>
              </a:ext>
            </a:extLst>
          </p:cNvPr>
          <p:cNvSpPr>
            <a:spLocks noGrp="true"/>
          </p:cNvSpPr>
          <p:nvPr>
            <p:ph idx="1"/>
          </p:nvPr>
        </p:nvSpPr>
        <p:spPr>
          <a:xfrm>
            <a:off x="450000" y="1394784"/>
            <a:ext cx="8424000" cy="5463216"/>
          </a:xfrm>
        </p:spPr>
        <p:txBody>
          <a:bodyPr/>
          <a:lstStyle/>
          <a:p>
            <a:pPr marL="0" marR="0" lvl="0" indent="0" algn="just" defTabSz="914400" rtl="false" eaLnBrk="true" fontAlgn="auto" latinLnBrk="false" hangingPunct="true">
              <a:lnSpc>
                <a:spcPct val="100000"/>
              </a:lnSpc>
              <a:spcBef>
                <a:spcPts val="300"/>
              </a:spcBef>
              <a:spcAft>
                <a:spcPts val="300"/>
              </a:spcAft>
              <a:buClr>
                <a:srgbClr val="5FBBF5"/>
              </a:buClr>
              <a:buSzPct val="100000"/>
              <a:buNone/>
              <a:tabLst/>
              <a:defRPr/>
            </a:pPr>
            <a:r>
              <a:rPr kumimoji="false" lang="cs-CZ" sz="2000" b="false" i="false" u="none" strike="noStrike" kern="1200" cap="none" spc="0" normalizeH="false" baseline="0" noProof="false" dirty="false">
                <a:ln>
                  <a:noFill/>
                </a:ln>
                <a:solidFill>
                  <a:srgbClr val="084A8B"/>
                </a:solidFill>
                <a:effectLst/>
                <a:uLnTx/>
                <a:uFillTx/>
                <a:latin typeface="Arial"/>
                <a:ea typeface="+mn-ea"/>
                <a:cs typeface="+mn-cs"/>
              </a:rPr>
              <a:t>Fáze hodnocení a výběru projektu (viz kapitola 4 Specifické části pravidel pro žadatele a příjemce):</a:t>
            </a:r>
          </a:p>
          <a:p>
            <a:pPr lvl="1" algn="just">
              <a:lnSpc>
                <a:spcPct val="100000"/>
              </a:lnSpc>
              <a:buClr>
                <a:schemeClr val="tx1"/>
              </a:buClr>
              <a:buFont typeface="Arial" panose="020B0604020202020204" pitchFamily="34" charset="0"/>
              <a:buChar char="•"/>
              <a:defRPr/>
            </a:pPr>
            <a:r>
              <a:rPr kumimoji="false" lang="cs-CZ" sz="1800" b="true" i="false" u="none" strike="noStrike" kern="1200" cap="none" spc="0" normalizeH="false" baseline="0" noProof="false" dirty="false">
                <a:ln>
                  <a:noFill/>
                </a:ln>
                <a:solidFill>
                  <a:srgbClr val="084A8B"/>
                </a:solidFill>
                <a:effectLst/>
                <a:uLnTx/>
                <a:uFillTx/>
                <a:latin typeface="Arial"/>
                <a:ea typeface="+mn-ea"/>
                <a:cs typeface="+mn-cs"/>
              </a:rPr>
              <a:t>hodnocení přijatelnosti a formálních náležitostí </a:t>
            </a:r>
            <a:r>
              <a:rPr kumimoji="false" lang="cs-CZ" sz="1800" b="false" i="false" u="none" strike="noStrike" kern="1200" cap="none" spc="0" normalizeH="false" baseline="0" noProof="false" dirty="false">
                <a:ln>
                  <a:noFill/>
                </a:ln>
                <a:solidFill>
                  <a:srgbClr val="084A8B"/>
                </a:solidFill>
                <a:effectLst/>
                <a:uLnTx/>
                <a:uFillTx/>
                <a:latin typeface="Arial"/>
                <a:ea typeface="+mn-ea"/>
                <a:cs typeface="+mn-cs"/>
              </a:rPr>
              <a:t>(max. do 30 pracovních dní od uzavření příjmu žádostí/ v případě příjmu nad 250 projektů + 10 pracovních dní)</a:t>
            </a:r>
          </a:p>
          <a:p>
            <a:pPr lvl="3" algn="just">
              <a:lnSpc>
                <a:spcPct val="100000"/>
              </a:lnSpc>
              <a:buClr>
                <a:schemeClr val="tx1"/>
              </a:buClr>
              <a:buFont typeface="Courier New" panose="02070309020205020404" pitchFamily="49" charset="0"/>
              <a:buChar char="o"/>
              <a:defRPr/>
            </a:pPr>
            <a:r>
              <a:rPr lang="cs-CZ" sz="1400" dirty="false">
                <a:solidFill>
                  <a:srgbClr val="084A8B"/>
                </a:solidFill>
                <a:latin typeface="Arial"/>
              </a:rPr>
              <a:t>Pozor! V případě, že projekt nesplní podmínky přijatelnosti (tzn. věcné stránky projektu), </a:t>
            </a:r>
            <a:r>
              <a:rPr lang="cs-CZ" sz="1400" b="true" dirty="false">
                <a:solidFill>
                  <a:srgbClr val="084A8B"/>
                </a:solidFill>
                <a:latin typeface="Arial"/>
              </a:rPr>
              <a:t>nelze žádost o podporu vrátit příjemci k doplnění nebo opravě, ale dle podmínek OPZ+ bude vyřazena z procesu hodnocení</a:t>
            </a:r>
            <a:r>
              <a:rPr lang="cs-CZ" sz="1400" dirty="false">
                <a:solidFill>
                  <a:srgbClr val="084A8B"/>
                </a:solidFill>
                <a:latin typeface="Arial"/>
              </a:rPr>
              <a:t>. </a:t>
            </a:r>
            <a:r>
              <a:rPr kumimoji="false" lang="cs-CZ" sz="1400" b="false" i="false" u="none" strike="noStrike" kern="1200" cap="none" spc="0" normalizeH="false" baseline="0" noProof="false" dirty="false">
                <a:ln>
                  <a:noFill/>
                </a:ln>
                <a:solidFill>
                  <a:srgbClr val="084A8B"/>
                </a:solidFill>
                <a:effectLst/>
                <a:uLnTx/>
                <a:uFillTx/>
                <a:latin typeface="Arial"/>
                <a:ea typeface="+mn-ea"/>
                <a:cs typeface="+mn-cs"/>
              </a:rPr>
              <a:t>V takovém případě je</a:t>
            </a:r>
            <a:r>
              <a:rPr lang="cs-CZ" sz="1400" dirty="false">
                <a:solidFill>
                  <a:srgbClr val="084A8B"/>
                </a:solidFill>
                <a:latin typeface="Arial"/>
              </a:rPr>
              <a:t> však možnost podat zcela novou žádost, pokud jsou splněny podmínky podávání žádosti této výzvy.</a:t>
            </a:r>
          </a:p>
          <a:p>
            <a:pPr lvl="3" algn="just">
              <a:lnSpc>
                <a:spcPct val="100000"/>
              </a:lnSpc>
              <a:buClr>
                <a:schemeClr val="tx1"/>
              </a:buClr>
              <a:buFont typeface="Courier New" panose="02070309020205020404" pitchFamily="49" charset="0"/>
              <a:buChar char="o"/>
              <a:defRPr/>
            </a:pPr>
            <a:r>
              <a:rPr kumimoji="false" lang="cs-CZ" sz="1400" b="false" i="false" u="none" strike="noStrike" kern="1200" cap="none" spc="0" normalizeH="false" baseline="0" noProof="false" dirty="false">
                <a:ln>
                  <a:noFill/>
                </a:ln>
                <a:solidFill>
                  <a:srgbClr val="084A8B"/>
                </a:solidFill>
                <a:effectLst/>
                <a:uLnTx/>
                <a:uFillTx/>
                <a:latin typeface="Arial"/>
                <a:ea typeface="+mn-ea"/>
                <a:cs typeface="+mn-cs"/>
              </a:rPr>
              <a:t>Oprava formálních náležitostí je možná pouze 1x.</a:t>
            </a:r>
          </a:p>
          <a:p>
            <a:pPr lvl="1" algn="just">
              <a:lnSpc>
                <a:spcPct val="100000"/>
              </a:lnSpc>
              <a:buClr>
                <a:schemeClr val="tx1"/>
              </a:buClr>
              <a:buFont typeface="Arial" panose="020B0604020202020204" pitchFamily="34" charset="0"/>
              <a:buChar char="•"/>
              <a:defRPr/>
            </a:pPr>
            <a:r>
              <a:rPr kumimoji="false" lang="cs-CZ" sz="1800" b="true" i="false" u="none" strike="noStrike" kern="1200" cap="none" spc="0" normalizeH="false" baseline="0" noProof="false" dirty="false">
                <a:ln>
                  <a:noFill/>
                </a:ln>
                <a:solidFill>
                  <a:srgbClr val="084A8B"/>
                </a:solidFill>
                <a:effectLst/>
                <a:uLnTx/>
                <a:uFillTx/>
                <a:latin typeface="Arial"/>
                <a:ea typeface="+mn-ea"/>
                <a:cs typeface="+mn-cs"/>
              </a:rPr>
              <a:t>věcné hodnocení – hodnotící komise </a:t>
            </a:r>
            <a:r>
              <a:rPr kumimoji="false" lang="cs-CZ" sz="1800" b="false" i="false" u="none" strike="noStrike" kern="1200" cap="none" spc="0" normalizeH="false" baseline="0" noProof="false" dirty="false">
                <a:ln>
                  <a:noFill/>
                </a:ln>
                <a:solidFill>
                  <a:srgbClr val="084A8B"/>
                </a:solidFill>
                <a:effectLst/>
                <a:uLnTx/>
                <a:uFillTx/>
                <a:latin typeface="Arial"/>
                <a:ea typeface="+mn-ea"/>
                <a:cs typeface="+mn-cs"/>
              </a:rPr>
              <a:t>(max 80 pracovních dní od uzavření příjmu žádostí, v případě příjmu nad 250 projektů + 20 pracovních dní)</a:t>
            </a:r>
            <a:r>
              <a:rPr lang="cs-CZ" sz="1800" b="true" dirty="false">
                <a:solidFill>
                  <a:srgbClr val="084A8B"/>
                </a:solidFill>
              </a:rPr>
              <a:t> </a:t>
            </a:r>
            <a:endParaRPr kumimoji="false" lang="cs-CZ" sz="1600" b="true" i="false" u="none" strike="noStrike" kern="1200" cap="none" spc="0" normalizeH="false" baseline="0" noProof="false" dirty="false">
              <a:ln>
                <a:noFill/>
              </a:ln>
              <a:solidFill>
                <a:srgbClr val="084A8B"/>
              </a:solidFill>
              <a:effectLst/>
              <a:uLnTx/>
              <a:uFillTx/>
              <a:latin typeface="Arial"/>
              <a:ea typeface="+mn-ea"/>
              <a:cs typeface="+mn-cs"/>
            </a:endParaRPr>
          </a:p>
          <a:p>
            <a:pPr lvl="1" algn="just">
              <a:lnSpc>
                <a:spcPct val="100000"/>
              </a:lnSpc>
              <a:buClr>
                <a:schemeClr val="tx1"/>
              </a:buClr>
              <a:buFont typeface="Arial" panose="020B0604020202020204" pitchFamily="34" charset="0"/>
              <a:buChar char="•"/>
              <a:defRPr/>
            </a:pPr>
            <a:r>
              <a:rPr kumimoji="false" lang="cs-CZ" sz="1800" b="true" i="false" u="none" strike="noStrike" kern="1200" cap="none" spc="0" normalizeH="false" baseline="0" noProof="false" dirty="false">
                <a:ln>
                  <a:noFill/>
                </a:ln>
                <a:solidFill>
                  <a:srgbClr val="084A8B"/>
                </a:solidFill>
                <a:effectLst/>
                <a:uLnTx/>
                <a:uFillTx/>
                <a:latin typeface="Arial"/>
                <a:ea typeface="+mn-ea"/>
                <a:cs typeface="+mn-cs"/>
              </a:rPr>
              <a:t>výběrová komise </a:t>
            </a:r>
            <a:r>
              <a:rPr lang="cs-CZ" sz="1800" dirty="false">
                <a:solidFill>
                  <a:srgbClr val="084A8B"/>
                </a:solidFill>
                <a:latin typeface="Arial"/>
              </a:rPr>
              <a:t>- musí zasednout do 20 pracovních dnů od ukončení posledního věcného hodnocení všech žádostí o podporu v příslušné výzvě</a:t>
            </a:r>
          </a:p>
          <a:p>
            <a:pPr lvl="1" algn="just">
              <a:lnSpc>
                <a:spcPct val="100000"/>
              </a:lnSpc>
              <a:buClr>
                <a:schemeClr val="tx1"/>
              </a:buClr>
              <a:buFont typeface="Arial" panose="020B0604020202020204" pitchFamily="34" charset="0"/>
              <a:buChar char="•"/>
              <a:defRPr/>
            </a:pPr>
            <a:r>
              <a:rPr kumimoji="false" lang="cs-CZ" sz="1800" b="true" i="false" u="none" strike="noStrike" kern="1200" cap="none" spc="0" normalizeH="false" baseline="0" noProof="false" dirty="false">
                <a:ln>
                  <a:noFill/>
                </a:ln>
                <a:solidFill>
                  <a:srgbClr val="084A8B"/>
                </a:solidFill>
                <a:effectLst/>
                <a:uLnTx/>
                <a:uFillTx/>
                <a:latin typeface="Arial"/>
                <a:ea typeface="+mn-ea"/>
                <a:cs typeface="+mn-cs"/>
              </a:rPr>
              <a:t>příprava a vydání právního aktu </a:t>
            </a:r>
            <a:r>
              <a:rPr kumimoji="false" lang="cs-CZ" sz="1800" b="false" i="false" u="none" strike="noStrike" kern="1200" cap="none" spc="0" normalizeH="false" baseline="0" noProof="false" dirty="false">
                <a:ln>
                  <a:noFill/>
                </a:ln>
                <a:solidFill>
                  <a:srgbClr val="084A8B"/>
                </a:solidFill>
                <a:effectLst/>
                <a:uLnTx/>
                <a:uFillTx/>
                <a:latin typeface="Arial"/>
                <a:ea typeface="+mn-ea"/>
                <a:cs typeface="+mn-cs"/>
              </a:rPr>
              <a:t>o poskytnutí podpory </a:t>
            </a:r>
          </a:p>
          <a:p>
            <a:pPr lvl="1" algn="just">
              <a:lnSpc>
                <a:spcPct val="100000"/>
              </a:lnSpc>
              <a:buClr>
                <a:schemeClr val="tx1"/>
              </a:buClr>
              <a:buFont typeface="Arial" panose="020B0604020202020204" pitchFamily="34" charset="0"/>
              <a:buChar char="•"/>
              <a:defRPr/>
            </a:pPr>
            <a:endParaRPr lang="cs-CZ" sz="2000" dirty="false">
              <a:solidFill>
                <a:srgbClr val="084A8B"/>
              </a:solidFill>
              <a:latin typeface="Arial"/>
            </a:endParaRPr>
          </a:p>
          <a:p>
            <a:pPr algn="just">
              <a:lnSpc>
                <a:spcPts val="1900"/>
              </a:lnSpc>
              <a:spcBef>
                <a:spcPts val="0"/>
              </a:spcBef>
              <a:spcAft>
                <a:spcPts val="0"/>
              </a:spcAft>
              <a:buClr>
                <a:srgbClr val="5FBBF5"/>
              </a:buClr>
              <a:defRPr/>
            </a:pPr>
            <a:r>
              <a:rPr lang="cs-CZ" sz="1400" u="sng" dirty="false">
                <a:solidFill>
                  <a:srgbClr val="084A8B"/>
                </a:solidFill>
                <a:latin typeface="Arial"/>
              </a:rPr>
              <a:t>Depeše</a:t>
            </a:r>
            <a:r>
              <a:rPr lang="cs-CZ" sz="1400" dirty="false">
                <a:solidFill>
                  <a:srgbClr val="084A8B"/>
                </a:solidFill>
                <a:latin typeface="Arial"/>
              </a:rPr>
              <a:t>: forma elektronické zprávy, prostřednictvím které probíhá komunikace mezi  pracovníky ŘO a žadateli – </a:t>
            </a:r>
            <a:r>
              <a:rPr lang="cs-CZ" sz="1400" u="sng" dirty="false">
                <a:solidFill>
                  <a:srgbClr val="084A8B"/>
                </a:solidFill>
                <a:latin typeface="Arial"/>
              </a:rPr>
              <a:t>doporučujeme si nastavit notifikační pravidla </a:t>
            </a:r>
            <a:r>
              <a:rPr lang="cs-CZ" sz="1400" dirty="false">
                <a:solidFill>
                  <a:srgbClr val="084A8B"/>
                </a:solidFill>
                <a:latin typeface="Arial"/>
              </a:rPr>
              <a:t>(např. zasílání na e-mail)</a:t>
            </a:r>
          </a:p>
        </p:txBody>
      </p:sp>
      <p:sp>
        <p:nvSpPr>
          <p:cNvPr id="4" name="Zástupný symbol pro číslo snímku 3">
            <a:extLst>
              <a:ext uri="{FF2B5EF4-FFF2-40B4-BE49-F238E27FC236}">
                <a16:creationId xmlns:a16="http://schemas.microsoft.com/office/drawing/2014/main" id="{AFAB874D-86B6-44C2-80D2-87F2B3A803A0}"/>
              </a:ext>
            </a:extLst>
          </p:cNvPr>
          <p:cNvSpPr>
            <a:spLocks noGrp="true"/>
          </p:cNvSpPr>
          <p:nvPr>
            <p:ph type="sldNum" sz="quarter" idx="12"/>
          </p:nvPr>
        </p:nvSpPr>
        <p:spPr/>
        <p:txBody>
          <a:bodyPr/>
          <a:lstStyle/>
          <a:p>
            <a:fld id="{479BF083-4774-43B1-9AB0-5CC1AC5DD8EE}" type="slidenum">
              <a:rPr lang="cs-CZ" smtClean="false"/>
              <a:pPr/>
              <a:t>40</a:t>
            </a:fld>
            <a:endParaRPr lang="cs-CZ" dirty="false"/>
          </a:p>
        </p:txBody>
      </p:sp>
    </p:spTree>
    <p:extLst>
      <p:ext uri="{BB962C8B-B14F-4D97-AF65-F5344CB8AC3E}">
        <p14:creationId xmlns:p14="http://schemas.microsoft.com/office/powerpoint/2010/main" val="2091264822"/>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xmlns:mc="http://schemas.openxmlformats.org/markup-compatibility/2006" xmlns:c="http://schemas.openxmlformats.org/drawingml/2006/chart" xmlns:cdr="http://schemas.openxmlformats.org/drawingml/2006/chartDrawing" xmlns:dgm="http://schemas.openxmlformats.org/drawingml/2006/diagram" xmlns:pic="http://schemas.openxmlformats.org/drawingml/2006/picture" xmlns:wp="http://schemas.openxmlformats.org/drawingml/2006/wordprocessingDrawing" xmlns:wp14="http://schemas.microsoft.com/office/word/2010/wordprocessingDrawing" xmlns:xdr="http://schemas.openxmlformats.org/drawingml/2006/spreadsheetDrawing" xmlns:comp="http://schemas.openxmlformats.org/drawingml/2006/compatibility" xmlns:lc="http://schemas.openxmlformats.org/drawingml/2006/lockedCanvas">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A6074C-367C-49E2-9BED-D17FED153D1B}"/>
              </a:ext>
            </a:extLst>
          </p:cNvPr>
          <p:cNvSpPr>
            <a:spLocks noGrp="true"/>
          </p:cNvSpPr>
          <p:nvPr>
            <p:ph type="title"/>
          </p:nvPr>
        </p:nvSpPr>
        <p:spPr>
          <a:xfrm>
            <a:off x="360000" y="-99392"/>
            <a:ext cx="8784000" cy="1080000"/>
          </a:xfrm>
        </p:spPr>
        <p:txBody>
          <a:bodyPr/>
          <a:lstStyle/>
          <a:p>
            <a:br>
              <a:rPr lang="cs-CZ" sz="1800" dirty="false"/>
            </a:br>
            <a:r>
              <a:rPr lang="cs-CZ" dirty="false"/>
              <a:t>Způsob hodnocení a výběr projektů</a:t>
            </a:r>
          </a:p>
        </p:txBody>
      </p:sp>
      <p:sp>
        <p:nvSpPr>
          <p:cNvPr id="3" name="Zástupný obsah 2">
            <a:extLst>
              <a:ext uri="{FF2B5EF4-FFF2-40B4-BE49-F238E27FC236}">
                <a16:creationId xmlns:a16="http://schemas.microsoft.com/office/drawing/2014/main" id="{E837E6D9-1E4F-4803-835E-8E932032687F}"/>
              </a:ext>
            </a:extLst>
          </p:cNvPr>
          <p:cNvSpPr>
            <a:spLocks noGrp="true"/>
          </p:cNvSpPr>
          <p:nvPr>
            <p:ph idx="1"/>
          </p:nvPr>
        </p:nvSpPr>
        <p:spPr>
          <a:xfrm>
            <a:off x="450000" y="1166059"/>
            <a:ext cx="8424000" cy="5211216"/>
          </a:xfrm>
        </p:spPr>
        <p:txBody>
          <a:bodyPr/>
          <a:lstStyle/>
          <a:p>
            <a:pPr marL="0" marR="0" lvl="0" indent="0" algn="l" defTabSz="914400" rtl="false" eaLnBrk="true" fontAlgn="auto" latinLnBrk="false" hangingPunct="true">
              <a:lnSpc>
                <a:spcPts val="2880"/>
              </a:lnSpc>
              <a:spcBef>
                <a:spcPts val="600"/>
              </a:spcBef>
              <a:spcAft>
                <a:spcPts val="600"/>
              </a:spcAft>
              <a:buClr>
                <a:srgbClr val="5FBBF5"/>
              </a:buClr>
              <a:buSzPct val="100000"/>
              <a:buNone/>
              <a:tabLst/>
              <a:defRPr/>
            </a:pPr>
            <a:r>
              <a:rPr kumimoji="false" lang="cs-CZ" sz="1800" b="false" i="false" u="none" strike="noStrike" kern="1200" cap="none" spc="0" normalizeH="false" baseline="0" noProof="false" dirty="false">
                <a:ln>
                  <a:noFill/>
                </a:ln>
                <a:solidFill>
                  <a:srgbClr val="084A8B"/>
                </a:solidFill>
                <a:effectLst/>
                <a:uLnTx/>
                <a:uFillTx/>
                <a:latin typeface="Arial"/>
                <a:ea typeface="+mn-ea"/>
                <a:cs typeface="+mn-cs"/>
              </a:rPr>
              <a:t>V rámci věcného hodnocení se hodnotí:</a:t>
            </a:r>
          </a:p>
          <a:p>
            <a:pPr lvl="1" indent="-432000">
              <a:lnSpc>
                <a:spcPct val="100000"/>
              </a:lnSpc>
              <a:spcBef>
                <a:spcPts val="0"/>
              </a:spcBef>
              <a:spcAft>
                <a:spcPts val="0"/>
              </a:spcAft>
              <a:buClr>
                <a:schemeClr val="tx1"/>
              </a:buClr>
              <a:buSzPct val="100000"/>
              <a:buFont typeface="Arial" panose="020B0604020202020204" pitchFamily="34" charset="0"/>
              <a:buChar char="•"/>
              <a:defRPr/>
            </a:pPr>
            <a:r>
              <a:rPr kumimoji="false" lang="cs-CZ" sz="1600" b="true" i="false" u="none" strike="noStrike" kern="1200" cap="none" spc="0" normalizeH="false" baseline="0" noProof="false" dirty="false">
                <a:ln>
                  <a:noFill/>
                </a:ln>
                <a:solidFill>
                  <a:srgbClr val="084A8B"/>
                </a:solidFill>
                <a:effectLst/>
                <a:uLnTx/>
                <a:uFillTx/>
                <a:latin typeface="Arial"/>
                <a:ea typeface="+mn-ea"/>
                <a:cs typeface="+mn-cs"/>
              </a:rPr>
              <a:t>Potřebnost projektu</a:t>
            </a:r>
          </a:p>
          <a:p>
            <a:pPr lvl="2" indent="-432000">
              <a:lnSpc>
                <a:spcPct val="100000"/>
              </a:lnSpc>
              <a:spcBef>
                <a:spcPts val="0"/>
              </a:spcBef>
              <a:spcAft>
                <a:spcPts val="0"/>
              </a:spcAft>
              <a:buClr>
                <a:schemeClr val="tx1"/>
              </a:buClr>
              <a:buFont typeface="Courier New" panose="02070309020205020404" pitchFamily="49" charset="0"/>
              <a:buChar char="o"/>
              <a:defRPr/>
            </a:pPr>
            <a:r>
              <a:rPr kumimoji="false" lang="cs-CZ" sz="1600" b="false" i="false" u="none" strike="noStrike" kern="1200" cap="none" spc="0" normalizeH="false" baseline="0" noProof="false" dirty="false">
                <a:ln>
                  <a:noFill/>
                </a:ln>
                <a:solidFill>
                  <a:srgbClr val="084A8B"/>
                </a:solidFill>
                <a:effectLst/>
                <a:uLnTx/>
                <a:uFillTx/>
                <a:latin typeface="Arial"/>
                <a:ea typeface="+mn-ea"/>
                <a:cs typeface="+mn-cs"/>
              </a:rPr>
              <a:t>mj. </a:t>
            </a:r>
            <a:r>
              <a:rPr lang="cs-CZ" sz="1600" dirty="false">
                <a:effectLst/>
                <a:latin typeface="Arial" panose="020B0604020202020204" pitchFamily="34" charset="0"/>
                <a:ea typeface="Calibri" panose="020F0502020204030204" pitchFamily="34" charset="0"/>
                <a:cs typeface="Arial" panose="020B0604020202020204" pitchFamily="34" charset="0"/>
              </a:rPr>
              <a:t>dostatečné popsání řešení problému v žádosti o podporu</a:t>
            </a:r>
          </a:p>
          <a:p>
            <a:pPr lvl="2" indent="-432000">
              <a:lnSpc>
                <a:spcPct val="100000"/>
              </a:lnSpc>
              <a:spcBef>
                <a:spcPts val="0"/>
              </a:spcBef>
              <a:spcAft>
                <a:spcPts val="0"/>
              </a:spcAft>
              <a:buClr>
                <a:schemeClr val="tx1"/>
              </a:buClr>
              <a:buFont typeface="Courier New" panose="02070309020205020404" pitchFamily="49" charset="0"/>
              <a:buChar char="o"/>
              <a:defRPr/>
            </a:pPr>
            <a:r>
              <a:rPr lang="cs-CZ" sz="1600" dirty="false">
                <a:effectLst/>
                <a:latin typeface="Arial" panose="020B0604020202020204" pitchFamily="34" charset="0"/>
                <a:ea typeface="Calibri" panose="020F0502020204030204" pitchFamily="34" charset="0"/>
                <a:cs typeface="Arial" panose="020B0604020202020204" pitchFamily="34" charset="0"/>
              </a:rPr>
              <a:t>vhodnost a způsob řešení pro konkrétní cílovou skupinu</a:t>
            </a:r>
          </a:p>
          <a:p>
            <a:pPr lvl="2" indent="-432000">
              <a:lnSpc>
                <a:spcPct val="100000"/>
              </a:lnSpc>
              <a:spcBef>
                <a:spcPts val="0"/>
              </a:spcBef>
              <a:spcAft>
                <a:spcPts val="0"/>
              </a:spcAft>
              <a:buClr>
                <a:schemeClr val="tx1"/>
              </a:buClr>
              <a:buFont typeface="Courier New" panose="02070309020205020404" pitchFamily="49" charset="0"/>
              <a:buChar char="o"/>
              <a:defRPr/>
            </a:pPr>
            <a:r>
              <a:rPr lang="cs-CZ" sz="1600" dirty="false">
                <a:effectLst/>
                <a:latin typeface="Arial" panose="020B0604020202020204" pitchFamily="34" charset="0"/>
                <a:ea typeface="Calibri" panose="020F0502020204030204" pitchFamily="34" charset="0"/>
                <a:cs typeface="Arial" panose="020B0604020202020204" pitchFamily="34" charset="0"/>
              </a:rPr>
              <a:t>adekvátnost navrhované změny a předpoklady řešení</a:t>
            </a:r>
          </a:p>
          <a:p>
            <a:pPr lvl="2" indent="-432000">
              <a:lnSpc>
                <a:spcPct val="100000"/>
              </a:lnSpc>
              <a:spcBef>
                <a:spcPts val="0"/>
              </a:spcBef>
              <a:spcAft>
                <a:spcPts val="0"/>
              </a:spcAft>
              <a:buClr>
                <a:schemeClr val="tx1"/>
              </a:buClr>
              <a:buFont typeface="Courier New" panose="02070309020205020404" pitchFamily="49" charset="0"/>
              <a:buChar char="o"/>
              <a:defRPr/>
            </a:pPr>
            <a:r>
              <a:rPr lang="cs-CZ" sz="1600" dirty="false">
                <a:latin typeface="Arial" panose="020B0604020202020204" pitchFamily="34" charset="0"/>
                <a:ea typeface="Calibri" panose="020F0502020204030204" pitchFamily="34" charset="0"/>
                <a:cs typeface="Arial" panose="020B0604020202020204" pitchFamily="34" charset="0"/>
              </a:rPr>
              <a:t>pokud byl problém v území již řešen, tak s jakým výsledkem (dosavadní účinnost)</a:t>
            </a:r>
            <a:endParaRPr lang="cs-CZ" sz="1600" dirty="false">
              <a:effectLst/>
              <a:latin typeface="Arial" panose="020B0604020202020204" pitchFamily="34" charset="0"/>
              <a:ea typeface="Calibri" panose="020F0502020204030204" pitchFamily="34" charset="0"/>
              <a:cs typeface="Arial" panose="020B0604020202020204" pitchFamily="34" charset="0"/>
            </a:endParaRPr>
          </a:p>
          <a:p>
            <a:pPr lvl="1" indent="-432000">
              <a:lnSpc>
                <a:spcPct val="100000"/>
              </a:lnSpc>
              <a:spcBef>
                <a:spcPts val="0"/>
              </a:spcBef>
              <a:spcAft>
                <a:spcPts val="0"/>
              </a:spcAft>
              <a:buClr>
                <a:schemeClr val="tx1"/>
              </a:buClr>
              <a:buSzPct val="100000"/>
              <a:buFont typeface="Arial" panose="020B0604020202020204" pitchFamily="34" charset="0"/>
              <a:buChar char="•"/>
              <a:defRPr/>
            </a:pPr>
            <a:r>
              <a:rPr kumimoji="false" lang="cs-CZ" sz="1600" b="true" i="false" u="none" strike="noStrike" kern="1200" cap="none" spc="0" normalizeH="false" baseline="0" noProof="false" dirty="false">
                <a:ln>
                  <a:noFill/>
                </a:ln>
                <a:solidFill>
                  <a:srgbClr val="084A8B"/>
                </a:solidFill>
                <a:effectLst/>
                <a:uLnTx/>
                <a:uFillTx/>
                <a:latin typeface="Arial"/>
                <a:ea typeface="+mn-ea"/>
                <a:cs typeface="+mn-cs"/>
              </a:rPr>
              <a:t>Účelnost projektu</a:t>
            </a:r>
          </a:p>
          <a:p>
            <a:pPr lvl="2" indent="-432000">
              <a:lnSpc>
                <a:spcPct val="100000"/>
              </a:lnSpc>
              <a:spcBef>
                <a:spcPts val="0"/>
              </a:spcBef>
              <a:spcAft>
                <a:spcPts val="0"/>
              </a:spcAft>
              <a:buClr>
                <a:schemeClr val="tx1"/>
              </a:buClr>
              <a:buFont typeface="Courier New" panose="02070309020205020404" pitchFamily="49" charset="0"/>
              <a:buChar char="o"/>
              <a:defRPr/>
            </a:pPr>
            <a:r>
              <a:rPr lang="cs-CZ" sz="1600" dirty="false">
                <a:solidFill>
                  <a:srgbClr val="084A8B"/>
                </a:solidFill>
                <a:latin typeface="Arial"/>
              </a:rPr>
              <a:t>cíle a konzistentnost (intervenční logika)</a:t>
            </a:r>
          </a:p>
          <a:p>
            <a:pPr lvl="3" indent="-432000">
              <a:lnSpc>
                <a:spcPct val="100000"/>
              </a:lnSpc>
              <a:spcBef>
                <a:spcPts val="0"/>
              </a:spcBef>
              <a:spcAft>
                <a:spcPts val="0"/>
              </a:spcAft>
              <a:buClr>
                <a:schemeClr val="tx1"/>
              </a:buClr>
              <a:buSzPct val="70000"/>
              <a:buFont typeface="Wingdings" panose="05000000000000000000" pitchFamily="2" charset="2"/>
              <a:buChar char="§"/>
              <a:defRPr/>
            </a:pPr>
            <a:r>
              <a:rPr kumimoji="false" lang="cs-CZ" sz="1600" i="false" u="none" strike="noStrike" kern="1200" cap="none" spc="0" normalizeH="false" baseline="0" noProof="false" dirty="false">
                <a:ln>
                  <a:noFill/>
                </a:ln>
                <a:solidFill>
                  <a:srgbClr val="084A8B"/>
                </a:solidFill>
                <a:effectLst/>
                <a:uLnTx/>
                <a:uFillTx/>
                <a:latin typeface="Arial"/>
                <a:ea typeface="+mn-ea"/>
                <a:cs typeface="+mn-cs"/>
              </a:rPr>
              <a:t>důraz na měřitelnost cílů</a:t>
            </a:r>
          </a:p>
          <a:p>
            <a:pPr lvl="2" indent="-432000">
              <a:lnSpc>
                <a:spcPct val="100000"/>
              </a:lnSpc>
              <a:spcBef>
                <a:spcPts val="0"/>
              </a:spcBef>
              <a:spcAft>
                <a:spcPts val="0"/>
              </a:spcAft>
              <a:buClr>
                <a:schemeClr val="tx1"/>
              </a:buClr>
              <a:buFont typeface="Courier New" panose="02070309020205020404" pitchFamily="49" charset="0"/>
              <a:buChar char="o"/>
              <a:defRPr/>
            </a:pPr>
            <a:r>
              <a:rPr lang="cs-CZ" sz="1600" dirty="false">
                <a:solidFill>
                  <a:srgbClr val="084A8B"/>
                </a:solidFill>
                <a:latin typeface="Arial"/>
              </a:rPr>
              <a:t>způsob ověření a dosažení cíle projektu</a:t>
            </a:r>
            <a:endParaRPr kumimoji="false" lang="cs-CZ" sz="1600" i="false" u="none" strike="noStrike" kern="1200" cap="none" spc="0" normalizeH="false" baseline="0" noProof="false" dirty="false">
              <a:ln>
                <a:noFill/>
              </a:ln>
              <a:solidFill>
                <a:srgbClr val="084A8B"/>
              </a:solidFill>
              <a:effectLst/>
              <a:uLnTx/>
              <a:uFillTx/>
              <a:latin typeface="Arial"/>
              <a:ea typeface="+mn-ea"/>
              <a:cs typeface="+mn-cs"/>
            </a:endParaRPr>
          </a:p>
          <a:p>
            <a:pPr lvl="1" indent="-432000">
              <a:lnSpc>
                <a:spcPct val="100000"/>
              </a:lnSpc>
              <a:spcBef>
                <a:spcPts val="0"/>
              </a:spcBef>
              <a:spcAft>
                <a:spcPts val="0"/>
              </a:spcAft>
              <a:buClr>
                <a:schemeClr val="tx1"/>
              </a:buClr>
              <a:buSzPct val="100000"/>
              <a:buFont typeface="Arial" panose="020B0604020202020204" pitchFamily="34" charset="0"/>
              <a:buChar char="•"/>
              <a:defRPr/>
            </a:pPr>
            <a:r>
              <a:rPr kumimoji="false" lang="cs-CZ" sz="1600" b="true" i="false" u="none" strike="noStrike" kern="1200" cap="none" spc="0" normalizeH="false" baseline="0" noProof="false" dirty="false">
                <a:ln>
                  <a:noFill/>
                </a:ln>
                <a:solidFill>
                  <a:srgbClr val="084A8B"/>
                </a:solidFill>
                <a:effectLst/>
                <a:uLnTx/>
                <a:uFillTx/>
                <a:latin typeface="Arial"/>
                <a:ea typeface="+mn-ea"/>
                <a:cs typeface="+mn-cs"/>
              </a:rPr>
              <a:t>Efektivnost a hospodárnost projektu</a:t>
            </a:r>
          </a:p>
          <a:p>
            <a:pPr lvl="2" indent="-432000">
              <a:lnSpc>
                <a:spcPct val="100000"/>
              </a:lnSpc>
              <a:spcBef>
                <a:spcPts val="0"/>
              </a:spcBef>
              <a:spcAft>
                <a:spcPts val="0"/>
              </a:spcAft>
              <a:buClr>
                <a:schemeClr val="tx1"/>
              </a:buClr>
              <a:buFont typeface="Courier New" panose="02070309020205020404" pitchFamily="49" charset="0"/>
              <a:buChar char="o"/>
              <a:defRPr/>
            </a:pPr>
            <a:r>
              <a:rPr lang="cs-CZ" sz="1600" dirty="false"/>
              <a:t>přiměřenost </a:t>
            </a:r>
            <a:r>
              <a:rPr lang="cs-CZ" sz="1600" b="false" i="false" u="none" strike="noStrike" baseline="0" dirty="false"/>
              <a:t>výše rozpočtu vzhledem k výstupům projektu a délce realizace </a:t>
            </a:r>
            <a:r>
              <a:rPr lang="cs-CZ" sz="1800" b="false" i="false" u="none" strike="noStrike" baseline="0" dirty="false">
                <a:solidFill>
                  <a:srgbClr val="000000"/>
                </a:solidFill>
              </a:rPr>
              <a:t>	</a:t>
            </a:r>
            <a:endParaRPr kumimoji="false" lang="cs-CZ" sz="1600" b="true" i="false" u="none" strike="noStrike" kern="1200" cap="none" spc="0" normalizeH="false" baseline="0" noProof="false" dirty="false">
              <a:ln>
                <a:noFill/>
              </a:ln>
              <a:solidFill>
                <a:srgbClr val="084A8B"/>
              </a:solidFill>
              <a:effectLst/>
              <a:uLnTx/>
              <a:uFillTx/>
              <a:latin typeface="Arial"/>
              <a:ea typeface="+mn-ea"/>
              <a:cs typeface="+mn-cs"/>
            </a:endParaRPr>
          </a:p>
          <a:p>
            <a:pPr lvl="1" indent="-432000">
              <a:lnSpc>
                <a:spcPct val="100000"/>
              </a:lnSpc>
              <a:spcBef>
                <a:spcPts val="0"/>
              </a:spcBef>
              <a:spcAft>
                <a:spcPts val="0"/>
              </a:spcAft>
              <a:buClr>
                <a:schemeClr val="tx1"/>
              </a:buClr>
              <a:buSzPct val="100000"/>
              <a:buFont typeface="Arial" panose="020B0604020202020204" pitchFamily="34" charset="0"/>
              <a:buChar char="•"/>
              <a:defRPr/>
            </a:pPr>
            <a:r>
              <a:rPr kumimoji="false" lang="cs-CZ" sz="1600" b="true" i="false" u="none" strike="noStrike" kern="1200" cap="none" spc="0" normalizeH="false" baseline="0" noProof="false" dirty="false">
                <a:ln>
                  <a:noFill/>
                </a:ln>
                <a:solidFill>
                  <a:srgbClr val="084A8B"/>
                </a:solidFill>
                <a:effectLst/>
                <a:uLnTx/>
                <a:uFillTx/>
                <a:latin typeface="Arial"/>
                <a:ea typeface="+mn-ea"/>
                <a:cs typeface="+mn-cs"/>
              </a:rPr>
              <a:t>Proveditelnost projektu</a:t>
            </a:r>
          </a:p>
          <a:p>
            <a:pPr lvl="2" indent="-432000">
              <a:lnSpc>
                <a:spcPct val="100000"/>
              </a:lnSpc>
              <a:spcBef>
                <a:spcPts val="0"/>
              </a:spcBef>
              <a:spcAft>
                <a:spcPts val="0"/>
              </a:spcAft>
              <a:buClr>
                <a:schemeClr val="tx1"/>
              </a:buClr>
              <a:buFont typeface="Courier New" panose="02070309020205020404" pitchFamily="49" charset="0"/>
              <a:buChar char="o"/>
              <a:defRPr/>
            </a:pPr>
            <a:r>
              <a:rPr lang="cs-CZ" sz="1600" dirty="false">
                <a:solidFill>
                  <a:srgbClr val="084A8B"/>
                </a:solidFill>
                <a:latin typeface="Arial"/>
              </a:rPr>
              <a:t>hodnotí se mj., zda je dostatečně konkretizován zájem cílové skupiny o zapojení do projektu</a:t>
            </a:r>
          </a:p>
          <a:p>
            <a:pPr marL="486000" lvl="2" indent="0">
              <a:lnSpc>
                <a:spcPct val="100000"/>
              </a:lnSpc>
              <a:spcBef>
                <a:spcPts val="0"/>
              </a:spcBef>
              <a:spcAft>
                <a:spcPts val="0"/>
              </a:spcAft>
              <a:buClr>
                <a:schemeClr val="tx1"/>
              </a:buClr>
              <a:buSzPct val="100000"/>
              <a:buNone/>
              <a:defRPr/>
            </a:pPr>
            <a:endParaRPr kumimoji="false" lang="cs-CZ" sz="1600" i="false" u="none" strike="noStrike" kern="1200" cap="none" spc="0" normalizeH="false" baseline="0" noProof="false" dirty="false">
              <a:ln>
                <a:noFill/>
              </a:ln>
              <a:solidFill>
                <a:srgbClr val="084A8B"/>
              </a:solidFill>
              <a:effectLst/>
              <a:uLnTx/>
              <a:uFillTx/>
              <a:latin typeface="Arial"/>
              <a:ea typeface="+mn-ea"/>
              <a:cs typeface="+mn-cs"/>
            </a:endParaRPr>
          </a:p>
          <a:p>
            <a:pPr marL="180000" indent="0">
              <a:lnSpc>
                <a:spcPts val="2400"/>
              </a:lnSpc>
              <a:spcBef>
                <a:spcPts val="300"/>
              </a:spcBef>
              <a:spcAft>
                <a:spcPts val="300"/>
              </a:spcAft>
              <a:buClr>
                <a:srgbClr val="5FBBF5"/>
              </a:buClr>
              <a:buSzPct val="80000"/>
              <a:buNone/>
              <a:defRPr/>
            </a:pPr>
            <a:r>
              <a:rPr kumimoji="false" lang="cs-CZ" sz="2000" b="false" i="false" u="none" strike="noStrike" kern="1200" cap="none" spc="0" normalizeH="false" baseline="0" noProof="false" dirty="false">
                <a:ln>
                  <a:noFill/>
                </a:ln>
                <a:solidFill>
                  <a:srgbClr val="084A8B"/>
                </a:solidFill>
                <a:effectLst/>
                <a:uLnTx/>
                <a:uFillTx/>
                <a:latin typeface="Arial"/>
                <a:ea typeface="+mn-ea"/>
                <a:cs typeface="+mn-cs"/>
              </a:rPr>
              <a:t>Příručka pro hodnotitele OPZ+ </a:t>
            </a:r>
            <a:r>
              <a:rPr kumimoji="false" lang="cs-CZ" sz="2400" b="false" i="false" u="none" strike="noStrike" kern="1200" cap="none" spc="0" normalizeH="false" baseline="0" noProof="false" dirty="false">
                <a:ln>
                  <a:noFill/>
                </a:ln>
                <a:solidFill>
                  <a:srgbClr val="084A8B"/>
                </a:solidFill>
                <a:effectLst/>
                <a:uLnTx/>
                <a:uFillTx/>
                <a:latin typeface="Arial"/>
                <a:ea typeface="+mn-ea"/>
                <a:cs typeface="+mn-cs"/>
              </a:rPr>
              <a:t>– </a:t>
            </a:r>
            <a:r>
              <a:rPr lang="pl-PL" sz="2000" dirty="false">
                <a:hlinkClick r:id="rId3"/>
              </a:rPr>
              <a:t>Hodnocení a výběr projektů - www.esfcr.cz</a:t>
            </a:r>
            <a:endParaRPr lang="cs-CZ" sz="3200" dirty="false"/>
          </a:p>
        </p:txBody>
      </p:sp>
      <p:sp>
        <p:nvSpPr>
          <p:cNvPr id="4" name="Zástupný symbol pro číslo snímku 3">
            <a:extLst>
              <a:ext uri="{FF2B5EF4-FFF2-40B4-BE49-F238E27FC236}">
                <a16:creationId xmlns:a16="http://schemas.microsoft.com/office/drawing/2014/main" id="{AFAB874D-86B6-44C2-80D2-87F2B3A803A0}"/>
              </a:ext>
            </a:extLst>
          </p:cNvPr>
          <p:cNvSpPr>
            <a:spLocks noGrp="true"/>
          </p:cNvSpPr>
          <p:nvPr>
            <p:ph type="sldNum" sz="quarter" idx="12"/>
          </p:nvPr>
        </p:nvSpPr>
        <p:spPr/>
        <p:txBody>
          <a:bodyPr/>
          <a:lstStyle/>
          <a:p>
            <a:fld id="{479BF083-4774-43B1-9AB0-5CC1AC5DD8EE}" type="slidenum">
              <a:rPr lang="cs-CZ" smtClean="false"/>
              <a:pPr/>
              <a:t>41</a:t>
            </a:fld>
            <a:endParaRPr lang="cs-CZ" dirty="false"/>
          </a:p>
        </p:txBody>
      </p:sp>
    </p:spTree>
    <p:extLst>
      <p:ext uri="{BB962C8B-B14F-4D97-AF65-F5344CB8AC3E}">
        <p14:creationId xmlns:p14="http://schemas.microsoft.com/office/powerpoint/2010/main" val="2161060909"/>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xmlns:mc="http://schemas.openxmlformats.org/markup-compatibility/2006" xmlns:c="http://schemas.openxmlformats.org/drawingml/2006/chart" xmlns:cdr="http://schemas.openxmlformats.org/drawingml/2006/chartDrawing" xmlns:dgm="http://schemas.openxmlformats.org/drawingml/2006/diagram" xmlns:pic="http://schemas.openxmlformats.org/drawingml/2006/picture" xmlns:wp="http://schemas.openxmlformats.org/drawingml/2006/wordprocessingDrawing" xmlns:wp14="http://schemas.microsoft.com/office/word/2010/wordprocessingDrawing" xmlns:xdr="http://schemas.openxmlformats.org/drawingml/2006/spreadsheetDrawing" xmlns:comp="http://schemas.openxmlformats.org/drawingml/2006/compatibility" xmlns:lc="http://schemas.openxmlformats.org/drawingml/2006/lockedCanvas">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A6074C-367C-49E2-9BED-D17FED153D1B}"/>
              </a:ext>
            </a:extLst>
          </p:cNvPr>
          <p:cNvSpPr>
            <a:spLocks noGrp="true"/>
          </p:cNvSpPr>
          <p:nvPr>
            <p:ph type="title"/>
          </p:nvPr>
        </p:nvSpPr>
        <p:spPr/>
        <p:txBody>
          <a:bodyPr/>
          <a:lstStyle/>
          <a:p>
            <a:r>
              <a:rPr lang="cs-CZ" dirty="false"/>
              <a:t>Povinné přílohy žádosti o podporu</a:t>
            </a:r>
            <a:endParaRPr lang="cs-CZ" sz="4800" dirty="false"/>
          </a:p>
        </p:txBody>
      </p:sp>
      <p:sp>
        <p:nvSpPr>
          <p:cNvPr id="3" name="Zástupný obsah 2">
            <a:extLst>
              <a:ext uri="{FF2B5EF4-FFF2-40B4-BE49-F238E27FC236}">
                <a16:creationId xmlns:a16="http://schemas.microsoft.com/office/drawing/2014/main" id="{E837E6D9-1E4F-4803-835E-8E932032687F}"/>
              </a:ext>
            </a:extLst>
          </p:cNvPr>
          <p:cNvSpPr>
            <a:spLocks noGrp="true"/>
          </p:cNvSpPr>
          <p:nvPr>
            <p:ph idx="1"/>
          </p:nvPr>
        </p:nvSpPr>
        <p:spPr>
          <a:xfrm>
            <a:off x="36000" y="1330557"/>
            <a:ext cx="9000496" cy="5499248"/>
          </a:xfrm>
        </p:spPr>
        <p:txBody>
          <a:bodyPr/>
          <a:lstStyle/>
          <a:p>
            <a:pPr marL="342900" indent="-342900" algn="just">
              <a:lnSpc>
                <a:spcPct val="100000"/>
              </a:lnSpc>
              <a:spcAft>
                <a:spcPts val="0"/>
              </a:spcAft>
              <a:buClr>
                <a:schemeClr val="tx1"/>
              </a:buClr>
              <a:buFont typeface="+mj-lt"/>
              <a:buAutoNum type="arabicPeriod"/>
            </a:pPr>
            <a:r>
              <a:rPr lang="cs-CZ" sz="1600" dirty="false">
                <a:effectLst/>
                <a:latin typeface="Arial" panose="020B0604020202020204" pitchFamily="34" charset="0"/>
                <a:ea typeface="Calibri" panose="020F0502020204030204" pitchFamily="34" charset="0"/>
                <a:cs typeface="Arial" panose="020B0604020202020204" pitchFamily="34" charset="0"/>
              </a:rPr>
              <a:t>Žadatel o podporu, který je zahraniční právnickou osobou, musí dodat údaje o svém skutečném majiteli.</a:t>
            </a:r>
          </a:p>
          <a:p>
            <a:pPr marL="342900" indent="-342900" algn="just">
              <a:lnSpc>
                <a:spcPct val="100000"/>
              </a:lnSpc>
              <a:spcAft>
                <a:spcPts val="0"/>
              </a:spcAft>
              <a:buClr>
                <a:schemeClr val="tx1"/>
              </a:buClr>
              <a:buFont typeface="+mj-lt"/>
              <a:buAutoNum type="arabicPeriod"/>
            </a:pPr>
            <a:r>
              <a:rPr lang="cs-CZ" sz="1600" dirty="false">
                <a:effectLst/>
                <a:latin typeface="Arial" panose="020B0604020202020204" pitchFamily="34" charset="0"/>
                <a:ea typeface="Calibri" panose="020F0502020204030204" pitchFamily="34" charset="0"/>
                <a:cs typeface="Arial" panose="020B0604020202020204" pitchFamily="34" charset="0"/>
              </a:rPr>
              <a:t>Žadatel o podporu, který je obchodní společností či družstvem a jehož majetek je vložen nebo částečně vložen do svěřenského fondu, je povinen doložit k žádosti o podporu statut tohoto svěřenského fondu.</a:t>
            </a:r>
          </a:p>
          <a:p>
            <a:pPr marL="342900" lvl="0" indent="-342900" algn="just">
              <a:lnSpc>
                <a:spcPct val="100000"/>
              </a:lnSpc>
              <a:spcAft>
                <a:spcPts val="0"/>
              </a:spcAft>
              <a:buClr>
                <a:schemeClr val="tx1"/>
              </a:buClr>
              <a:buFont typeface="+mj-lt"/>
              <a:buAutoNum type="arabicPeriod"/>
            </a:pPr>
            <a:r>
              <a:rPr lang="cs-CZ" sz="1600" dirty="false">
                <a:effectLst/>
                <a:latin typeface="Arial" panose="020B0604020202020204" pitchFamily="34" charset="0"/>
                <a:ea typeface="Calibri" panose="020F0502020204030204" pitchFamily="34" charset="0"/>
                <a:cs typeface="Arial" panose="020B0604020202020204" pitchFamily="34" charset="0"/>
              </a:rPr>
              <a:t>Žadatel a partneři v projektu – vzorový formulář je zveřejněn na adrese </a:t>
            </a:r>
            <a:r>
              <a:rPr lang="cs-CZ" sz="1600" dirty="false">
                <a:effectLst/>
                <a:latin typeface="Arial" panose="020B0604020202020204" pitchFamily="34" charset="0"/>
                <a:ea typeface="Calibri" panose="020F0502020204030204" pitchFamily="34" charset="0"/>
                <a:cs typeface="Arial" panose="020B0604020202020204" pitchFamily="34" charset="0"/>
                <a:hlinkClick r:id="rId3"/>
              </a:rPr>
              <a:t>https://www.esfcr.cz/formulare-a-pokyny-potrebne-v-ramci-pripravy-zadosti-o-podporu-opz-plus </a:t>
            </a:r>
            <a:r>
              <a:rPr lang="cs-CZ" sz="1600" dirty="false">
                <a:effectLst/>
                <a:latin typeface="Arial" panose="020B0604020202020204" pitchFamily="34" charset="0"/>
                <a:ea typeface="Calibri" panose="020F0502020204030204" pitchFamily="34" charset="0"/>
                <a:cs typeface="Arial" panose="020B0604020202020204" pitchFamily="34" charset="0"/>
              </a:rPr>
              <a:t>Přílohu dokládají žadatelé o podporu, jejichž projekt bude realizován na základě principu partnerství s partnerem/partnery s finančním příspěvkem.</a:t>
            </a:r>
          </a:p>
          <a:p>
            <a:pPr marL="342900" lvl="0" indent="-342900" algn="just">
              <a:lnSpc>
                <a:spcPct val="100000"/>
              </a:lnSpc>
              <a:spcAft>
                <a:spcPts val="0"/>
              </a:spcAft>
              <a:buClr>
                <a:schemeClr val="tx1"/>
              </a:buClr>
              <a:buFont typeface="+mj-lt"/>
              <a:buAutoNum type="arabicPeriod"/>
            </a:pPr>
            <a:r>
              <a:rPr lang="cs-CZ" sz="1600" dirty="false">
                <a:effectLst/>
                <a:latin typeface="Arial" panose="020B0604020202020204" pitchFamily="34" charset="0"/>
                <a:ea typeface="Calibri" panose="020F0502020204030204" pitchFamily="34" charset="0"/>
                <a:cs typeface="Arial" panose="020B0604020202020204" pitchFamily="34" charset="0"/>
              </a:rPr>
              <a:t>Analýza vstupní – vzor viz příloha č. 3 této výzvy (relevantní pouze pro projekty typu obcí A).</a:t>
            </a:r>
          </a:p>
          <a:p>
            <a:pPr marL="342900" lvl="0" indent="-342900" algn="just">
              <a:lnSpc>
                <a:spcPct val="100000"/>
              </a:lnSpc>
              <a:spcAft>
                <a:spcPts val="0"/>
              </a:spcAft>
              <a:buClr>
                <a:schemeClr val="tx1"/>
              </a:buClr>
              <a:buFont typeface="+mj-lt"/>
              <a:buAutoNum type="arabicPeriod"/>
            </a:pPr>
            <a:r>
              <a:rPr lang="cs-CZ" sz="1600" dirty="false">
                <a:effectLst/>
                <a:latin typeface="Arial" panose="020B0604020202020204" pitchFamily="34" charset="0"/>
                <a:ea typeface="Calibri" panose="020F0502020204030204" pitchFamily="34" charset="0"/>
                <a:cs typeface="Arial" panose="020B0604020202020204" pitchFamily="34" charset="0"/>
              </a:rPr>
              <a:t>Kladné, podepsané Potvrzení souladu projektu s Plánem sociálního začleňování – vzor viz příloha č. 6 této výzvy (platí pouze pro projekty typu obcí B a C).</a:t>
            </a:r>
          </a:p>
          <a:p>
            <a:pPr marL="342900" lvl="0" indent="-342900" algn="just">
              <a:lnSpc>
                <a:spcPct val="100000"/>
              </a:lnSpc>
              <a:spcAft>
                <a:spcPts val="0"/>
              </a:spcAft>
              <a:buClr>
                <a:schemeClr val="tx1"/>
              </a:buClr>
              <a:buFont typeface="+mj-lt"/>
              <a:buAutoNum type="arabicPeriod"/>
            </a:pPr>
            <a:r>
              <a:rPr lang="cs-CZ" sz="1600" dirty="false">
                <a:effectLst/>
                <a:latin typeface="Arial" panose="020B0604020202020204" pitchFamily="34" charset="0"/>
                <a:ea typeface="Calibri" panose="020F0502020204030204" pitchFamily="34" charset="0"/>
                <a:cs typeface="Arial" panose="020B0604020202020204" pitchFamily="34" charset="0"/>
              </a:rPr>
              <a:t>Kontrolní list – Záznam o konzultaci – vzor viz příloha č. 7 této výzvy (platí pouze pro projekty typu obcí B).</a:t>
            </a:r>
          </a:p>
          <a:p>
            <a:pPr marL="342900" lvl="0" indent="-342900" algn="just">
              <a:lnSpc>
                <a:spcPct val="100000"/>
              </a:lnSpc>
              <a:spcAft>
                <a:spcPts val="0"/>
              </a:spcAft>
              <a:buClr>
                <a:schemeClr val="tx1"/>
              </a:buClr>
              <a:buFont typeface="+mj-lt"/>
              <a:buAutoNum type="arabicPeriod"/>
            </a:pPr>
            <a:r>
              <a:rPr lang="cs-CZ" sz="1600" dirty="false">
                <a:effectLst/>
                <a:latin typeface="Arial" panose="020B0604020202020204" pitchFamily="34" charset="0"/>
                <a:ea typeface="Calibri" panose="020F0502020204030204" pitchFamily="34" charset="0"/>
                <a:cs typeface="Arial" panose="020B0604020202020204" pitchFamily="34" charset="0"/>
              </a:rPr>
              <a:t>Vyplněný formulář Návrh realizace projektu – finální verze dokumentu, po zapracování případných doporučení a nedostatků identifikovaných v rámci povinné konzultace – vzor viz příloha č. 8 této výzvy (platí pouze pro projekty typu obcí B).</a:t>
            </a:r>
          </a:p>
          <a:p>
            <a:pPr marL="342900" lvl="0" indent="-342900" algn="just">
              <a:lnSpc>
                <a:spcPct val="100000"/>
              </a:lnSpc>
              <a:spcAft>
                <a:spcPts val="0"/>
              </a:spcAft>
              <a:buClr>
                <a:schemeClr val="tx1"/>
              </a:buClr>
              <a:buFont typeface="+mj-lt"/>
              <a:buAutoNum type="arabicPeriod"/>
            </a:pPr>
            <a:r>
              <a:rPr lang="cs-CZ" sz="1600" dirty="false">
                <a:effectLst/>
                <a:latin typeface="Arial" panose="020B0604020202020204" pitchFamily="34" charset="0"/>
                <a:ea typeface="Calibri" panose="020F0502020204030204" pitchFamily="34" charset="0"/>
                <a:cs typeface="Arial" panose="020B0604020202020204" pitchFamily="34" charset="0"/>
              </a:rPr>
              <a:t>Dokumenty k veřejné podpoře – Údaje o sociální službě plán – vzor viz příloha č. 5a této výzvy (relevantní pouze pro projekty obsahující aktivitu 2 této výzvy).</a:t>
            </a:r>
          </a:p>
        </p:txBody>
      </p:sp>
      <p:sp>
        <p:nvSpPr>
          <p:cNvPr id="4" name="Zástupný symbol pro číslo snímku 3">
            <a:extLst>
              <a:ext uri="{FF2B5EF4-FFF2-40B4-BE49-F238E27FC236}">
                <a16:creationId xmlns:a16="http://schemas.microsoft.com/office/drawing/2014/main" id="{AFAB874D-86B6-44C2-80D2-87F2B3A803A0}"/>
              </a:ext>
            </a:extLst>
          </p:cNvPr>
          <p:cNvSpPr>
            <a:spLocks noGrp="true"/>
          </p:cNvSpPr>
          <p:nvPr>
            <p:ph type="sldNum" sz="quarter" idx="12"/>
          </p:nvPr>
        </p:nvSpPr>
        <p:spPr/>
        <p:txBody>
          <a:bodyPr/>
          <a:lstStyle/>
          <a:p>
            <a:fld id="{479BF083-4774-43B1-9AB0-5CC1AC5DD8EE}" type="slidenum">
              <a:rPr lang="cs-CZ" smtClean="false"/>
              <a:pPr/>
              <a:t>42</a:t>
            </a:fld>
            <a:endParaRPr lang="cs-CZ" dirty="false"/>
          </a:p>
        </p:txBody>
      </p:sp>
    </p:spTree>
    <p:extLst>
      <p:ext uri="{BB962C8B-B14F-4D97-AF65-F5344CB8AC3E}">
        <p14:creationId xmlns:p14="http://schemas.microsoft.com/office/powerpoint/2010/main" val="1379388442"/>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xmlns:mc="http://schemas.openxmlformats.org/markup-compatibility/2006" xmlns:c="http://schemas.openxmlformats.org/drawingml/2006/chart" xmlns:cdr="http://schemas.openxmlformats.org/drawingml/2006/chartDrawing" xmlns:dgm="http://schemas.openxmlformats.org/drawingml/2006/diagram" xmlns:pic="http://schemas.openxmlformats.org/drawingml/2006/picture" xmlns:wp="http://schemas.openxmlformats.org/drawingml/2006/wordprocessingDrawing" xmlns:wp14="http://schemas.microsoft.com/office/word/2010/wordprocessingDrawing" xmlns:xdr="http://schemas.openxmlformats.org/drawingml/2006/spreadsheetDrawing" xmlns:comp="http://schemas.openxmlformats.org/drawingml/2006/compatibility" xmlns:lc="http://schemas.openxmlformats.org/drawingml/2006/lockedCanvas">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A6074C-367C-49E2-9BED-D17FED153D1B}"/>
              </a:ext>
            </a:extLst>
          </p:cNvPr>
          <p:cNvSpPr>
            <a:spLocks noGrp="true"/>
          </p:cNvSpPr>
          <p:nvPr>
            <p:ph type="title"/>
          </p:nvPr>
        </p:nvSpPr>
        <p:spPr/>
        <p:txBody>
          <a:bodyPr/>
          <a:lstStyle/>
          <a:p>
            <a:r>
              <a:rPr lang="cs-CZ" dirty="false"/>
              <a:t>Kontaktní osoby</a:t>
            </a:r>
          </a:p>
        </p:txBody>
      </p:sp>
      <p:sp>
        <p:nvSpPr>
          <p:cNvPr id="3" name="Zástupný obsah 2">
            <a:extLst>
              <a:ext uri="{FF2B5EF4-FFF2-40B4-BE49-F238E27FC236}">
                <a16:creationId xmlns:a16="http://schemas.microsoft.com/office/drawing/2014/main" id="{E837E6D9-1E4F-4803-835E-8E932032687F}"/>
              </a:ext>
            </a:extLst>
          </p:cNvPr>
          <p:cNvSpPr>
            <a:spLocks noGrp="true"/>
          </p:cNvSpPr>
          <p:nvPr>
            <p:ph idx="1"/>
          </p:nvPr>
        </p:nvSpPr>
        <p:spPr>
          <a:xfrm>
            <a:off x="224756" y="1700808"/>
            <a:ext cx="8694488" cy="4608512"/>
          </a:xfrm>
        </p:spPr>
        <p:txBody>
          <a:bodyPr/>
          <a:lstStyle/>
          <a:p>
            <a:pPr marL="0" indent="0">
              <a:buNone/>
            </a:pPr>
            <a:r>
              <a:rPr lang="cs-CZ" sz="2200" dirty="false"/>
              <a:t>Šárka Müllerová, tel. 775 445 242, </a:t>
            </a:r>
            <a:r>
              <a:rPr lang="cs-CZ" sz="2200" dirty="false">
                <a:hlinkClick r:id="rId3"/>
              </a:rPr>
              <a:t>sarka.mullerova@mpsv.cz</a:t>
            </a:r>
            <a:endParaRPr lang="cs-CZ" sz="2200" dirty="false"/>
          </a:p>
          <a:p>
            <a:pPr marL="0" indent="0">
              <a:buNone/>
            </a:pPr>
            <a:r>
              <a:rPr lang="cs-CZ" sz="2200" dirty="false"/>
              <a:t>Gabriela Bartesová, tel. 778 753 202, </a:t>
            </a:r>
            <a:r>
              <a:rPr lang="cs-CZ" sz="2200" dirty="false">
                <a:hlinkClick r:id="rId4"/>
              </a:rPr>
              <a:t>gabriela.bartesova@mpsv.cz</a:t>
            </a:r>
            <a:r>
              <a:rPr lang="cs-CZ" sz="2200" dirty="false"/>
              <a:t>              </a:t>
            </a:r>
          </a:p>
          <a:p>
            <a:pPr marL="0" indent="0">
              <a:buNone/>
            </a:pPr>
            <a:r>
              <a:rPr lang="cs-CZ" sz="2200" dirty="false"/>
              <a:t>Gabriela Hubáčková, tel. 771 139 247, </a:t>
            </a:r>
            <a:r>
              <a:rPr lang="cs-CZ" sz="2200" dirty="false">
                <a:hlinkClick r:id="rId5"/>
              </a:rPr>
              <a:t>gabriela.hubackova@mpsv.cz</a:t>
            </a:r>
            <a:r>
              <a:rPr lang="cs-CZ" sz="2200" dirty="false"/>
              <a:t> </a:t>
            </a:r>
          </a:p>
          <a:p>
            <a:pPr marL="0" indent="0">
              <a:buNone/>
            </a:pPr>
            <a:r>
              <a:rPr lang="cs-CZ" sz="2200" dirty="false"/>
              <a:t>Tereza Havelková, tel. 771 139 283, </a:t>
            </a:r>
            <a:r>
              <a:rPr lang="cs-CZ" sz="2200" dirty="false">
                <a:hlinkClick r:id="rId6"/>
              </a:rPr>
              <a:t>tereza.havelkova@mpsv.cz</a:t>
            </a:r>
            <a:endParaRPr lang="cs-CZ" sz="2200" dirty="false"/>
          </a:p>
          <a:p>
            <a:pPr marL="0" indent="0" algn="ctr">
              <a:lnSpc>
                <a:spcPts val="2000"/>
              </a:lnSpc>
              <a:buNone/>
            </a:pPr>
            <a:endParaRPr lang="cs-CZ" sz="1200" dirty="false"/>
          </a:p>
          <a:p>
            <a:pPr marL="0" indent="0" algn="ctr">
              <a:lnSpc>
                <a:spcPts val="2000"/>
              </a:lnSpc>
              <a:buNone/>
            </a:pPr>
            <a:r>
              <a:rPr lang="cs-CZ" sz="1200" dirty="false"/>
              <a:t>Dotazy k této Výzvě jsou zodpovídány hlavně prostřednictvím elektronického komunikačního nástroje „</a:t>
            </a:r>
            <a:r>
              <a:rPr lang="cs-CZ" sz="1200" dirty="false">
                <a:hlinkClick r:id="rId7"/>
              </a:rPr>
              <a:t>ESF Fórum</a:t>
            </a:r>
            <a:r>
              <a:rPr lang="cs-CZ" sz="1200" dirty="false"/>
              <a:t>“. </a:t>
            </a:r>
          </a:p>
          <a:p>
            <a:pPr marL="0" indent="0" algn="ctr">
              <a:lnSpc>
                <a:spcPts val="2000"/>
              </a:lnSpc>
              <a:buNone/>
            </a:pPr>
            <a:endParaRPr lang="cs-CZ" sz="1200" dirty="false"/>
          </a:p>
          <a:p>
            <a:pPr marL="0" indent="0" algn="ctr">
              <a:buNone/>
            </a:pPr>
            <a:endParaRPr lang="cs-CZ" sz="8800" dirty="false">
              <a:latin typeface="Segoe UI Symbol" panose="020B0502040204020203" pitchFamily="34" charset="0"/>
              <a:ea typeface="Segoe UI Symbol" panose="020B0502040204020203" pitchFamily="34" charset="0"/>
            </a:endParaRPr>
          </a:p>
          <a:p>
            <a:pPr marL="0" indent="0" algn="ctr">
              <a:buNone/>
            </a:pPr>
            <a:r>
              <a:rPr lang="cs-CZ" sz="8800" dirty="false">
                <a:latin typeface="Segoe UI Symbol" panose="020B0502040204020203" pitchFamily="34" charset="0"/>
                <a:ea typeface="Segoe UI Symbol" panose="020B0502040204020203" pitchFamily="34" charset="0"/>
              </a:rPr>
              <a:t>🖂🕾</a:t>
            </a:r>
            <a:endParaRPr lang="cs-CZ" sz="8800" dirty="false"/>
          </a:p>
          <a:p>
            <a:pPr marL="0" indent="0">
              <a:buNone/>
            </a:pPr>
            <a:endParaRPr lang="cs-CZ" sz="2200" dirty="false"/>
          </a:p>
        </p:txBody>
      </p:sp>
      <p:sp>
        <p:nvSpPr>
          <p:cNvPr id="4" name="Zástupný symbol pro číslo snímku 3">
            <a:extLst>
              <a:ext uri="{FF2B5EF4-FFF2-40B4-BE49-F238E27FC236}">
                <a16:creationId xmlns:a16="http://schemas.microsoft.com/office/drawing/2014/main" id="{AFAB874D-86B6-44C2-80D2-87F2B3A803A0}"/>
              </a:ext>
            </a:extLst>
          </p:cNvPr>
          <p:cNvSpPr>
            <a:spLocks noGrp="true"/>
          </p:cNvSpPr>
          <p:nvPr>
            <p:ph type="sldNum" sz="quarter" idx="12"/>
          </p:nvPr>
        </p:nvSpPr>
        <p:spPr/>
        <p:txBody>
          <a:bodyPr/>
          <a:lstStyle/>
          <a:p>
            <a:fld id="{479BF083-4774-43B1-9AB0-5CC1AC5DD8EE}" type="slidenum">
              <a:rPr lang="cs-CZ" smtClean="false"/>
              <a:pPr/>
              <a:t>43</a:t>
            </a:fld>
            <a:endParaRPr lang="cs-CZ" dirty="false"/>
          </a:p>
        </p:txBody>
      </p:sp>
    </p:spTree>
    <p:extLst>
      <p:ext uri="{BB962C8B-B14F-4D97-AF65-F5344CB8AC3E}">
        <p14:creationId xmlns:p14="http://schemas.microsoft.com/office/powerpoint/2010/main" val="1280964575"/>
      </p:ext>
    </p:extLst>
  </p:cSld>
  <p:clrMapOvr>
    <a:masterClrMapping/>
  </p:clrMapOvr>
  <p:transition spd="slow">
    <p:fade/>
  </p:transition>
  <p:timing>
    <p:tnLst>
      <p:par>
        <p:cTn id="1" dur="indefinite" restart="never" nodeType="tmRoot">
          <p:childTnLst>
            <p:seq concurrent="true"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xEl>
                                              <p:pRg st="8" end="8"/>
                                            </p:txEl>
                                          </p:spTgt>
                                        </p:tgtEl>
                                        <p:attrNameLst>
                                          <p:attrName>r</p:attrName>
                                        </p:attrNameLst>
                                      </p:cBhvr>
                                    </p:animRot>
                                    <p:animRot by="-240000">
                                      <p:cBhvr>
                                        <p:cTn id="7" dur="200" fill="hold">
                                          <p:stCondLst>
                                            <p:cond delay="200"/>
                                          </p:stCondLst>
                                        </p:cTn>
                                        <p:tgtEl>
                                          <p:spTgt spid="3">
                                            <p:txEl>
                                              <p:pRg st="8" end="8"/>
                                            </p:txEl>
                                          </p:spTgt>
                                        </p:tgtEl>
                                        <p:attrNameLst>
                                          <p:attrName>r</p:attrName>
                                        </p:attrNameLst>
                                      </p:cBhvr>
                                    </p:animRot>
                                    <p:animRot by="240000">
                                      <p:cBhvr>
                                        <p:cTn id="8" dur="200" fill="hold">
                                          <p:stCondLst>
                                            <p:cond delay="400"/>
                                          </p:stCondLst>
                                        </p:cTn>
                                        <p:tgtEl>
                                          <p:spTgt spid="3">
                                            <p:txEl>
                                              <p:pRg st="8" end="8"/>
                                            </p:txEl>
                                          </p:spTgt>
                                        </p:tgtEl>
                                        <p:attrNameLst>
                                          <p:attrName>r</p:attrName>
                                        </p:attrNameLst>
                                      </p:cBhvr>
                                    </p:animRot>
                                    <p:animRot by="-240000">
                                      <p:cBhvr>
                                        <p:cTn id="9" dur="200" fill="hold">
                                          <p:stCondLst>
                                            <p:cond delay="600"/>
                                          </p:stCondLst>
                                        </p:cTn>
                                        <p:tgtEl>
                                          <p:spTgt spid="3">
                                            <p:txEl>
                                              <p:pRg st="8" end="8"/>
                                            </p:txEl>
                                          </p:spTgt>
                                        </p:tgtEl>
                                        <p:attrNameLst>
                                          <p:attrName>r</p:attrName>
                                        </p:attrNameLst>
                                      </p:cBhvr>
                                    </p:animRot>
                                    <p:animRot by="120000">
                                      <p:cBhvr>
                                        <p:cTn id="10" dur="200" fill="hold">
                                          <p:stCondLst>
                                            <p:cond delay="800"/>
                                          </p:stCondLst>
                                        </p:cTn>
                                        <p:tgtEl>
                                          <p:spTgt spid="3">
                                            <p:txEl>
                                              <p:pRg st="8" end="8"/>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xmlns:mc="http://schemas.openxmlformats.org/markup-compatibility/2006" xmlns:c="http://schemas.openxmlformats.org/drawingml/2006/chart" xmlns:cdr="http://schemas.openxmlformats.org/drawingml/2006/chartDrawing" xmlns:dgm="http://schemas.openxmlformats.org/drawingml/2006/diagram" xmlns:pic="http://schemas.openxmlformats.org/drawingml/2006/picture" xmlns:wp="http://schemas.openxmlformats.org/drawingml/2006/wordprocessingDrawing" xmlns:wp14="http://schemas.microsoft.com/office/word/2010/wordprocessingDrawing" xmlns:xdr="http://schemas.openxmlformats.org/drawingml/2006/spreadsheetDrawing" xmlns:comp="http://schemas.openxmlformats.org/drawingml/2006/compatibility" xmlns:lc="http://schemas.openxmlformats.org/drawingml/2006/lockedCanvas">
  <p:cSld>
    <p:spTree>
      <p:nvGrpSpPr>
        <p:cNvPr id="1" name=""/>
        <p:cNvGrpSpPr/>
        <p:nvPr/>
      </p:nvGrpSpPr>
      <p:grpSpPr>
        <a:xfrm>
          <a:off x="0" y="0"/>
          <a:ext cx="0" cy="0"/>
          <a:chOff x="0" y="0"/>
          <a:chExt cx="0" cy="0"/>
        </a:xfrm>
      </p:grpSpPr>
      <p:sp>
        <p:nvSpPr>
          <p:cNvPr id="2" name="Nadpis 1"/>
          <p:cNvSpPr>
            <a:spLocks noGrp="true"/>
          </p:cNvSpPr>
          <p:nvPr>
            <p:ph type="title"/>
          </p:nvPr>
        </p:nvSpPr>
        <p:spPr>
          <a:xfrm>
            <a:off x="360000" y="0"/>
            <a:ext cx="8424000" cy="1080000"/>
          </a:xfrm>
        </p:spPr>
        <p:txBody>
          <a:bodyPr anchor="ctr">
            <a:normAutofit/>
          </a:bodyPr>
          <a:lstStyle/>
          <a:p>
            <a:r>
              <a:rPr lang="cs-CZ" dirty="false"/>
              <a:t> </a:t>
            </a:r>
          </a:p>
        </p:txBody>
      </p:sp>
      <p:sp>
        <p:nvSpPr>
          <p:cNvPr id="3" name="Zástupný symbol pro obsah 2"/>
          <p:cNvSpPr>
            <a:spLocks noGrp="true"/>
          </p:cNvSpPr>
          <p:nvPr>
            <p:ph idx="1"/>
          </p:nvPr>
        </p:nvSpPr>
        <p:spPr>
          <a:xfrm>
            <a:off x="540000" y="1800000"/>
            <a:ext cx="3960000" cy="4320000"/>
          </a:xfrm>
        </p:spPr>
        <p:txBody>
          <a:bodyPr>
            <a:normAutofit/>
          </a:bodyPr>
          <a:lstStyle/>
          <a:p>
            <a:pPr marL="0" indent="0">
              <a:buNone/>
            </a:pPr>
            <a:r>
              <a:rPr lang="cs-CZ" b="true"/>
              <a:t>DĚKUJEME ZA POZORNOST.</a:t>
            </a:r>
          </a:p>
        </p:txBody>
      </p:sp>
      <p:pic>
        <p:nvPicPr>
          <p:cNvPr id="8" name="Video 7">
            <a:hlinkClick r:id="" action="ppaction://media"/>
            <a:extLst>
              <a:ext uri="{FF2B5EF4-FFF2-40B4-BE49-F238E27FC236}">
                <a16:creationId xmlns:a16="http://schemas.microsoft.com/office/drawing/2014/main" id="{EE477774-2F44-C82D-656F-0D2FAE57AAE7}"/>
              </a:ext>
            </a:extLst>
          </p:cNvPr>
          <p:cNvPicPr>
            <a:picLocks noChangeAspect="true"/>
          </p:cNvPicPr>
          <p:nvPr>
            <a:videoFile r:link="rId2"/>
            <p:extLst>
              <p:ext uri="{DAA4B4D4-6D71-4841-9C94-3DE7FCFB9230}">
                <p14:media xmlns:p14="http://schemas.microsoft.com/office/powerpoint/2010/main" r:embed="rId1"/>
              </p:ext>
            </p:extLst>
          </p:nvPr>
        </p:nvPicPr>
        <p:blipFill>
          <a:blip r:embed="rId5"/>
          <a:stretch>
            <a:fillRect/>
          </a:stretch>
        </p:blipFill>
        <p:spPr>
          <a:xfrm>
            <a:off x="4644000" y="2846250"/>
            <a:ext cx="3960000" cy="2227499"/>
          </a:xfrm>
          <a:prstGeom prst="rect">
            <a:avLst/>
          </a:prstGeom>
          <a:noFill/>
        </p:spPr>
      </p:pic>
      <p:sp>
        <p:nvSpPr>
          <p:cNvPr id="4" name="Zástupný symbol pro číslo snímku 3"/>
          <p:cNvSpPr>
            <a:spLocks noGrp="true"/>
          </p:cNvSpPr>
          <p:nvPr>
            <p:ph type="sldNum" sz="quarter" idx="13"/>
          </p:nvPr>
        </p:nvSpPr>
        <p:spPr>
          <a:xfrm>
            <a:off x="8640000" y="6516000"/>
            <a:ext cx="468000" cy="180000"/>
          </a:xfrm>
        </p:spPr>
        <p:txBody>
          <a:bodyPr anchor="ctr">
            <a:normAutofit/>
          </a:bodyPr>
          <a:lstStyle/>
          <a:p>
            <a:pPr>
              <a:spcAft>
                <a:spcPts val="600"/>
              </a:spcAft>
            </a:pPr>
            <a:fld id="{479BF083-4774-43B1-9AB0-5CC1AC5DD8EE}" type="slidenum">
              <a:rPr lang="cs-CZ" smtClean="false"/>
              <a:pPr>
                <a:spcAft>
                  <a:spcPts val="600"/>
                </a:spcAft>
              </a:pPr>
              <a:t>44</a:t>
            </a:fld>
            <a:endParaRPr lang="cs-CZ"/>
          </a:p>
        </p:txBody>
      </p:sp>
    </p:spTree>
    <p:extLst>
      <p:ext uri="{BB962C8B-B14F-4D97-AF65-F5344CB8AC3E}">
        <p14:creationId xmlns:p14="http://schemas.microsoft.com/office/powerpoint/2010/main" val="2169049580"/>
      </p:ext>
    </p:extLst>
  </p:cSld>
  <p:clrMapOvr>
    <a:masterClrMapping/>
  </p:clrMapOvr>
  <p:transition spd="slow">
    <p:fade/>
  </p:transition>
  <p:timing>
    <p:tnLst>
      <p:par>
        <p:cTn id="1" dur="indefinite" restart="never" nodeType="tmRoot">
          <p:childTnLst>
            <p:seq concurrent="true"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4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true">
                <p:cTn id="7" repeatCount="indefinite" fill="hold" display="false">
                  <p:stCondLst>
                    <p:cond delay="indefinite"/>
                  </p:stCondLst>
                </p:cTn>
                <p:tgtEl>
                  <p:spTgt spid="8"/>
                </p:tgtEl>
              </p:cMediaNode>
            </p:video>
            <p:seq concurrent="true"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xmlns:mc="http://schemas.openxmlformats.org/markup-compatibility/2006" xmlns:c="http://schemas.openxmlformats.org/drawingml/2006/chart" xmlns:cdr="http://schemas.openxmlformats.org/drawingml/2006/chartDrawing" xmlns:dgm="http://schemas.openxmlformats.org/drawingml/2006/diagram" xmlns:pic="http://schemas.openxmlformats.org/drawingml/2006/picture" xmlns:wp="http://schemas.openxmlformats.org/drawingml/2006/wordprocessingDrawing" xmlns:wp14="http://schemas.microsoft.com/office/word/2010/wordprocessingDrawing" xmlns:xdr="http://schemas.openxmlformats.org/drawingml/2006/spreadsheetDrawing" xmlns:comp="http://schemas.openxmlformats.org/drawingml/2006/compatibility" xmlns:lc="http://schemas.openxmlformats.org/drawingml/2006/lockedCanvas">
  <p:cSld>
    <p:spTree>
      <p:nvGrpSpPr>
        <p:cNvPr id="1" name=""/>
        <p:cNvGrpSpPr/>
        <p:nvPr/>
      </p:nvGrpSpPr>
      <p:grpSpPr>
        <a:xfrm>
          <a:off x="0" y="0"/>
          <a:ext cx="0" cy="0"/>
          <a:chOff x="0" y="0"/>
          <a:chExt cx="0" cy="0"/>
        </a:xfrm>
      </p:grpSpPr>
      <p:sp>
        <p:nvSpPr>
          <p:cNvPr id="2" name="Nadpis 1"/>
          <p:cNvSpPr>
            <a:spLocks noGrp="true"/>
          </p:cNvSpPr>
          <p:nvPr>
            <p:ph type="title"/>
          </p:nvPr>
        </p:nvSpPr>
        <p:spPr/>
        <p:txBody>
          <a:bodyPr/>
          <a:lstStyle/>
          <a:p>
            <a:pPr lvl="0"/>
            <a:br>
              <a:rPr lang="cs-CZ" dirty="false"/>
            </a:br>
            <a:r>
              <a:rPr lang="cs-CZ" dirty="false"/>
              <a:t>Finanční nastavení výzvy </a:t>
            </a:r>
            <a:r>
              <a:rPr lang="cs-CZ" sz="1500" dirty="false"/>
              <a:t>(</a:t>
            </a:r>
            <a:r>
              <a:rPr lang="cs-CZ" sz="1500" cap="none" dirty="false"/>
              <a:t>kap</a:t>
            </a:r>
            <a:r>
              <a:rPr lang="cs-CZ" sz="1500" dirty="false"/>
              <a:t> 3.1, </a:t>
            </a:r>
            <a:r>
              <a:rPr lang="cs-CZ" sz="1500" cap="none" dirty="false"/>
              <a:t>kap</a:t>
            </a:r>
            <a:r>
              <a:rPr lang="cs-CZ" sz="1500" dirty="false"/>
              <a:t> 5, </a:t>
            </a:r>
            <a:r>
              <a:rPr lang="cs-CZ" sz="1500" cap="none" dirty="false"/>
              <a:t>kap</a:t>
            </a:r>
            <a:r>
              <a:rPr lang="cs-CZ" sz="1500" dirty="false"/>
              <a:t> 9, </a:t>
            </a:r>
            <a:r>
              <a:rPr lang="cs-CZ" sz="1500" cap="none" dirty="false"/>
              <a:t>str</a:t>
            </a:r>
            <a:r>
              <a:rPr lang="cs-CZ" sz="1500" dirty="false"/>
              <a:t>. 3, 12, 17)</a:t>
            </a:r>
            <a:br>
              <a:rPr lang="cs-CZ" dirty="false"/>
            </a:br>
            <a:endParaRPr lang="cs-CZ" dirty="false"/>
          </a:p>
        </p:txBody>
      </p:sp>
      <p:sp>
        <p:nvSpPr>
          <p:cNvPr id="4" name="Zástupný symbol pro číslo snímku 3"/>
          <p:cNvSpPr>
            <a:spLocks noGrp="true"/>
          </p:cNvSpPr>
          <p:nvPr>
            <p:ph type="sldNum" sz="quarter" idx="12"/>
          </p:nvPr>
        </p:nvSpPr>
        <p:spPr/>
        <p:txBody>
          <a:bodyPr/>
          <a:lstStyle/>
          <a:p>
            <a:fld id="{479BF083-4774-43B1-9AB0-5CC1AC5DD8EE}" type="slidenum">
              <a:rPr lang="cs-CZ" smtClean="false"/>
              <a:pPr/>
              <a:t>5</a:t>
            </a:fld>
            <a:endParaRPr lang="cs-CZ" dirty="false"/>
          </a:p>
        </p:txBody>
      </p:sp>
      <p:graphicFrame>
        <p:nvGraphicFramePr>
          <p:cNvPr id="7" name="Zástupný symbol pro obsah 6"/>
          <p:cNvGraphicFramePr>
            <a:graphicFrameLocks noGrp="true"/>
          </p:cNvGraphicFramePr>
          <p:nvPr>
            <p:ph idx="1"/>
            <p:extLst>
              <p:ext uri="{D42A27DB-BD31-4B8C-83A1-F6EECF244321}">
                <p14:modId xmlns:p14="http://schemas.microsoft.com/office/powerpoint/2010/main" val="1946594314"/>
              </p:ext>
            </p:extLst>
          </p:nvPr>
        </p:nvGraphicFramePr>
        <p:xfrm>
          <a:off x="966244" y="1844824"/>
          <a:ext cx="7211511" cy="3915156"/>
        </p:xfrm>
        <a:graphic>
          <a:graphicData uri="http://schemas.openxmlformats.org/drawingml/2006/table">
            <a:tbl>
              <a:tblPr firstCol="true" bandRow="true">
                <a:tableStyleId>{5C22544A-7EE6-4342-B048-85BDC9FD1C3A}</a:tableStyleId>
              </a:tblPr>
              <a:tblGrid>
                <a:gridCol w="3533748">
                  <a:extLst>
                    <a:ext uri="{9D8B030D-6E8A-4147-A177-3AD203B41FA5}">
                      <a16:colId xmlns:a16="http://schemas.microsoft.com/office/drawing/2014/main" val="20000"/>
                    </a:ext>
                  </a:extLst>
                </a:gridCol>
                <a:gridCol w="3677763">
                  <a:extLst>
                    <a:ext uri="{9D8B030D-6E8A-4147-A177-3AD203B41FA5}">
                      <a16:colId xmlns:a16="http://schemas.microsoft.com/office/drawing/2014/main" val="20001"/>
                    </a:ext>
                  </a:extLst>
                </a:gridCol>
              </a:tblGrid>
              <a:tr h="529212">
                <a:tc>
                  <a:txBody>
                    <a:bodyPr/>
                    <a:lstStyle/>
                    <a:p>
                      <a:pPr marL="36195" marR="36195" algn="l" defTabSz="914400" rtl="false" eaLnBrk="true" latinLnBrk="false" hangingPunct="true">
                        <a:spcBef>
                          <a:spcPts val="300"/>
                        </a:spcBef>
                        <a:spcAft>
                          <a:spcPts val="300"/>
                        </a:spcAft>
                      </a:pPr>
                      <a:r>
                        <a:rPr lang="cs-CZ" sz="2000" b="true" kern="1200" dirty="false">
                          <a:solidFill>
                            <a:schemeClr val="lt1"/>
                          </a:solidFill>
                          <a:effectLst/>
                          <a:latin typeface="+mn-lt"/>
                          <a:ea typeface="+mn-ea"/>
                          <a:cs typeface="+mn-cs"/>
                        </a:rPr>
                        <a:t>Výše alokace výzvy:</a:t>
                      </a:r>
                    </a:p>
                  </a:txBody>
                  <a:tcPr marL="0" marR="0" marT="0" marB="0" anchor="ctr"/>
                </a:tc>
                <a:tc>
                  <a:txBody>
                    <a:bodyPr/>
                    <a:lstStyle/>
                    <a:p>
                      <a:pPr marL="36195" marR="36195" algn="l" defTabSz="914400" rtl="false" eaLnBrk="true" latinLnBrk="false" hangingPunct="true">
                        <a:spcBef>
                          <a:spcPts val="300"/>
                        </a:spcBef>
                        <a:spcAft>
                          <a:spcPts val="300"/>
                        </a:spcAft>
                      </a:pPr>
                      <a:r>
                        <a:rPr lang="cs-CZ" sz="2000" b="true" kern="1200" dirty="false">
                          <a:solidFill>
                            <a:schemeClr val="accent1"/>
                          </a:solidFill>
                          <a:effectLst/>
                          <a:latin typeface="+mn-lt"/>
                          <a:ea typeface="+mn-ea"/>
                          <a:cs typeface="+mn-cs"/>
                        </a:rPr>
                        <a:t>500 mil. Kč</a:t>
                      </a:r>
                    </a:p>
                  </a:txBody>
                  <a:tcPr marL="0" marR="0" marT="0" marB="0" anchor="ctr"/>
                </a:tc>
                <a:extLst>
                  <a:ext uri="{0D108BD9-81ED-4DB2-BD59-A6C34878D82A}">
                    <a16:rowId xmlns:a16="http://schemas.microsoft.com/office/drawing/2014/main" val="10001"/>
                  </a:ext>
                </a:extLst>
              </a:tr>
              <a:tr h="529212">
                <a:tc>
                  <a:txBody>
                    <a:bodyPr/>
                    <a:lstStyle/>
                    <a:p>
                      <a:pPr marL="36195" marR="36195" algn="l" defTabSz="914400" rtl="false" eaLnBrk="true" latinLnBrk="false" hangingPunct="true">
                        <a:spcBef>
                          <a:spcPts val="300"/>
                        </a:spcBef>
                        <a:spcAft>
                          <a:spcPts val="300"/>
                        </a:spcAft>
                      </a:pPr>
                      <a:r>
                        <a:rPr lang="cs-CZ" sz="2000" b="true" kern="1200" dirty="false">
                          <a:solidFill>
                            <a:schemeClr val="lt1"/>
                          </a:solidFill>
                          <a:effectLst/>
                          <a:latin typeface="+mn-lt"/>
                          <a:ea typeface="+mn-ea"/>
                          <a:cs typeface="+mn-cs"/>
                        </a:rPr>
                        <a:t>Dílčí alokace výzvy dle obcí:</a:t>
                      </a:r>
                    </a:p>
                  </a:txBody>
                  <a:tcPr marL="0" marR="0" marT="0" marB="0" anchor="ctr"/>
                </a:tc>
                <a:tc>
                  <a:txBody>
                    <a:bodyPr/>
                    <a:lstStyle/>
                    <a:p>
                      <a:pPr marL="36195" marR="36195" algn="l" defTabSz="914400" rtl="false" eaLnBrk="true" latinLnBrk="false" hangingPunct="true">
                        <a:spcBef>
                          <a:spcPts val="300"/>
                        </a:spcBef>
                        <a:spcAft>
                          <a:spcPts val="300"/>
                        </a:spcAft>
                      </a:pPr>
                      <a:r>
                        <a:rPr lang="cs-CZ" sz="2000" b="true" kern="1200" dirty="false">
                          <a:solidFill>
                            <a:schemeClr val="accent1"/>
                          </a:solidFill>
                          <a:effectLst/>
                          <a:latin typeface="+mn-lt"/>
                          <a:ea typeface="+mn-ea"/>
                          <a:cs typeface="+mn-cs"/>
                        </a:rPr>
                        <a:t>Obce „A“ – 150 mil. Kč</a:t>
                      </a:r>
                    </a:p>
                    <a:p>
                      <a:pPr marL="36195" marR="36195" algn="l" defTabSz="914400" rtl="false" eaLnBrk="true" latinLnBrk="false" hangingPunct="true">
                        <a:spcBef>
                          <a:spcPts val="300"/>
                        </a:spcBef>
                        <a:spcAft>
                          <a:spcPts val="300"/>
                        </a:spcAft>
                      </a:pPr>
                      <a:r>
                        <a:rPr lang="cs-CZ" sz="2000" b="true" kern="1200" dirty="false">
                          <a:solidFill>
                            <a:schemeClr val="accent1"/>
                          </a:solidFill>
                          <a:effectLst/>
                          <a:latin typeface="+mn-lt"/>
                          <a:ea typeface="+mn-ea"/>
                          <a:cs typeface="+mn-cs"/>
                        </a:rPr>
                        <a:t>Obce „B“ – 250 mil. Kč</a:t>
                      </a:r>
                    </a:p>
                    <a:p>
                      <a:pPr marL="36195" marR="36195" algn="l" defTabSz="914400" rtl="false" eaLnBrk="true" latinLnBrk="false" hangingPunct="true">
                        <a:spcBef>
                          <a:spcPts val="300"/>
                        </a:spcBef>
                        <a:spcAft>
                          <a:spcPts val="300"/>
                        </a:spcAft>
                      </a:pPr>
                      <a:r>
                        <a:rPr lang="cs-CZ" sz="2000" b="true" kern="1200" dirty="false">
                          <a:solidFill>
                            <a:schemeClr val="accent1"/>
                          </a:solidFill>
                          <a:effectLst/>
                          <a:latin typeface="+mn-lt"/>
                          <a:ea typeface="+mn-ea"/>
                          <a:cs typeface="+mn-cs"/>
                        </a:rPr>
                        <a:t>Obce „C“ – 100 mil. Kč</a:t>
                      </a:r>
                    </a:p>
                  </a:txBody>
                  <a:tcPr marL="0" marR="0" marT="0" marB="0" anchor="ctr"/>
                </a:tc>
                <a:extLst>
                  <a:ext uri="{0D108BD9-81ED-4DB2-BD59-A6C34878D82A}">
                    <a16:rowId xmlns:a16="http://schemas.microsoft.com/office/drawing/2014/main" val="4087617789"/>
                  </a:ext>
                </a:extLst>
              </a:tr>
              <a:tr h="504056">
                <a:tc>
                  <a:txBody>
                    <a:bodyPr/>
                    <a:lstStyle/>
                    <a:p>
                      <a:pPr marL="36195" marR="36195">
                        <a:spcBef>
                          <a:spcPts val="300"/>
                        </a:spcBef>
                        <a:spcAft>
                          <a:spcPts val="300"/>
                        </a:spcAft>
                      </a:pPr>
                      <a:r>
                        <a:rPr lang="cs-CZ" sz="2000" dirty="false">
                          <a:effectLst/>
                          <a:latin typeface="+mn-lt"/>
                        </a:rPr>
                        <a:t>Výše celkových způsobilých výdajů projektu: </a:t>
                      </a:r>
                      <a:endParaRPr lang="cs-CZ" sz="2000" dirty="false">
                        <a:solidFill>
                          <a:srgbClr val="080808"/>
                        </a:solidFill>
                        <a:effectLst/>
                        <a:latin typeface="+mn-lt"/>
                        <a:ea typeface="Arial"/>
                        <a:cs typeface="Times New Roman"/>
                      </a:endParaRPr>
                    </a:p>
                  </a:txBody>
                  <a:tcPr marL="0" marR="0" marT="0" marB="0" anchor="ctr"/>
                </a:tc>
                <a:tc>
                  <a:txBody>
                    <a:bodyPr/>
                    <a:lstStyle/>
                    <a:p>
                      <a:pPr marL="36195" marR="36195">
                        <a:spcBef>
                          <a:spcPts val="300"/>
                        </a:spcBef>
                        <a:spcAft>
                          <a:spcPts val="300"/>
                        </a:spcAft>
                      </a:pPr>
                      <a:r>
                        <a:rPr lang="cs-CZ" sz="2000" b="true" dirty="false">
                          <a:effectLst/>
                          <a:latin typeface="+mn-lt"/>
                        </a:rPr>
                        <a:t>1-10 mil. Kč </a:t>
                      </a:r>
                    </a:p>
                  </a:txBody>
                  <a:tcPr marL="0" marR="0" marT="0" marB="0" anchor="ctr"/>
                </a:tc>
                <a:extLst>
                  <a:ext uri="{0D108BD9-81ED-4DB2-BD59-A6C34878D82A}">
                    <a16:rowId xmlns:a16="http://schemas.microsoft.com/office/drawing/2014/main" val="10002"/>
                  </a:ext>
                </a:extLst>
              </a:tr>
              <a:tr h="648072">
                <a:tc>
                  <a:txBody>
                    <a:bodyPr/>
                    <a:lstStyle/>
                    <a:p>
                      <a:pPr marL="36195" marR="36195">
                        <a:spcBef>
                          <a:spcPts val="300"/>
                        </a:spcBef>
                        <a:spcAft>
                          <a:spcPts val="300"/>
                        </a:spcAft>
                      </a:pPr>
                      <a:r>
                        <a:rPr lang="cs-CZ" sz="2000" b="true" dirty="false">
                          <a:latin typeface="Arial" panose="020B0604020202020204" pitchFamily="34" charset="0"/>
                          <a:ea typeface="Calibri" panose="020F0502020204030204" pitchFamily="34" charset="0"/>
                          <a:cs typeface="Times New Roman" panose="02020603050405020304" pitchFamily="18" charset="0"/>
                        </a:rPr>
                        <a:t>Forma vykazování výdajů: </a:t>
                      </a:r>
                      <a:endParaRPr lang="cs-CZ" sz="2000" dirty="false">
                        <a:solidFill>
                          <a:srgbClr val="080808"/>
                        </a:solidFill>
                        <a:effectLst/>
                        <a:latin typeface="+mn-lt"/>
                        <a:ea typeface="Arial"/>
                        <a:cs typeface="Times New Roman"/>
                      </a:endParaRPr>
                    </a:p>
                  </a:txBody>
                  <a:tcPr marL="0" marR="0" marT="0" marB="0" anchor="ctr"/>
                </a:tc>
                <a:tc>
                  <a:txBody>
                    <a:bodyPr/>
                    <a:lstStyle/>
                    <a:p>
                      <a:pPr marL="36195" marR="36195">
                        <a:spcBef>
                          <a:spcPts val="300"/>
                        </a:spcBef>
                        <a:spcAft>
                          <a:spcPts val="300"/>
                        </a:spcAft>
                      </a:pPr>
                      <a:r>
                        <a:rPr lang="cs-CZ" sz="2000" b="true" dirty="false">
                          <a:solidFill>
                            <a:srgbClr val="FF0000"/>
                          </a:solidFill>
                          <a:latin typeface="Arial" panose="020B0604020202020204" pitchFamily="34" charset="0"/>
                          <a:ea typeface="Calibri" panose="020F0502020204030204" pitchFamily="34" charset="0"/>
                          <a:cs typeface="Times New Roman" panose="02020603050405020304" pitchFamily="18" charset="0"/>
                        </a:rPr>
                        <a:t>osobní náklady + 40 % paušál</a:t>
                      </a:r>
                    </a:p>
                  </a:txBody>
                  <a:tcPr marL="0" marR="0" marT="0" marB="0" anchor="ctr"/>
                </a:tc>
                <a:extLst>
                  <a:ext uri="{0D108BD9-81ED-4DB2-BD59-A6C34878D82A}">
                    <a16:rowId xmlns:a16="http://schemas.microsoft.com/office/drawing/2014/main" val="10003"/>
                  </a:ext>
                </a:extLst>
              </a:tr>
              <a:tr h="505580">
                <a:tc>
                  <a:txBody>
                    <a:bodyPr/>
                    <a:lstStyle/>
                    <a:p>
                      <a:pPr marL="36195" marR="36195">
                        <a:spcBef>
                          <a:spcPts val="300"/>
                        </a:spcBef>
                        <a:spcAft>
                          <a:spcPts val="300"/>
                        </a:spcAft>
                      </a:pPr>
                      <a:r>
                        <a:rPr lang="cs-CZ" sz="2000" dirty="false">
                          <a:solidFill>
                            <a:schemeClr val="bg1"/>
                          </a:solidFill>
                          <a:effectLst/>
                          <a:latin typeface="+mn-lt"/>
                          <a:ea typeface="Arial"/>
                          <a:cs typeface="Times New Roman"/>
                        </a:rPr>
                        <a:t>Investice:</a:t>
                      </a:r>
                    </a:p>
                  </a:txBody>
                  <a:tcPr marL="0" marR="0" marT="0" marB="0" anchor="ctr"/>
                </a:tc>
                <a:tc>
                  <a:txBody>
                    <a:bodyPr/>
                    <a:lstStyle/>
                    <a:p>
                      <a:pPr marL="36195" marR="36195">
                        <a:spcBef>
                          <a:spcPts val="300"/>
                        </a:spcBef>
                        <a:spcAft>
                          <a:spcPts val="300"/>
                        </a:spcAft>
                      </a:pPr>
                      <a:r>
                        <a:rPr lang="cs-CZ" sz="2000" b="true" dirty="false">
                          <a:effectLst/>
                          <a:latin typeface="+mn-lt"/>
                        </a:rPr>
                        <a:t>nebudou podporovány</a:t>
                      </a:r>
                    </a:p>
                  </a:txBody>
                  <a:tcPr marL="0" marR="0" marT="0" marB="0" anchor="ctr"/>
                </a:tc>
                <a:extLst>
                  <a:ext uri="{0D108BD9-81ED-4DB2-BD59-A6C34878D82A}">
                    <a16:rowId xmlns:a16="http://schemas.microsoft.com/office/drawing/2014/main" val="3510777531"/>
                  </a:ext>
                </a:extLst>
              </a:tr>
              <a:tr h="555892">
                <a:tc>
                  <a:txBody>
                    <a:bodyPr/>
                    <a:lstStyle/>
                    <a:p>
                      <a:pPr marL="36195" marR="36195">
                        <a:spcBef>
                          <a:spcPts val="300"/>
                        </a:spcBef>
                        <a:spcAft>
                          <a:spcPts val="300"/>
                        </a:spcAft>
                      </a:pPr>
                      <a:r>
                        <a:rPr lang="cs-CZ" sz="2000" dirty="false">
                          <a:effectLst/>
                          <a:latin typeface="+mn-lt"/>
                        </a:rPr>
                        <a:t>Místo realizace:</a:t>
                      </a:r>
                      <a:endParaRPr lang="cs-CZ" sz="2000" dirty="false">
                        <a:solidFill>
                          <a:srgbClr val="080808"/>
                        </a:solidFill>
                        <a:effectLst/>
                        <a:latin typeface="+mn-lt"/>
                        <a:ea typeface="Arial"/>
                        <a:cs typeface="Times New Roman"/>
                      </a:endParaRPr>
                    </a:p>
                  </a:txBody>
                  <a:tcPr marL="0" marR="0" marT="0" marB="0" anchor="ctr"/>
                </a:tc>
                <a:tc>
                  <a:txBody>
                    <a:bodyPr/>
                    <a:lstStyle/>
                    <a:p>
                      <a:pPr marL="36195" marR="36195">
                        <a:spcBef>
                          <a:spcPts val="300"/>
                        </a:spcBef>
                        <a:spcAft>
                          <a:spcPts val="300"/>
                        </a:spcAft>
                      </a:pPr>
                      <a:r>
                        <a:rPr lang="cs-CZ" sz="2000" b="true" dirty="false">
                          <a:effectLst/>
                          <a:latin typeface="+mn-lt"/>
                        </a:rPr>
                        <a:t>celá ČR a EU</a:t>
                      </a:r>
                    </a:p>
                  </a:txBody>
                  <a:tcPr marL="0" marR="0" marT="0" marB="0"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889021539"/>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xmlns:mc="http://schemas.openxmlformats.org/markup-compatibility/2006" xmlns:c="http://schemas.openxmlformats.org/drawingml/2006/chart" xmlns:cdr="http://schemas.openxmlformats.org/drawingml/2006/chartDrawing" xmlns:dgm="http://schemas.openxmlformats.org/drawingml/2006/diagram" xmlns:pic="http://schemas.openxmlformats.org/drawingml/2006/picture" xmlns:wp="http://schemas.openxmlformats.org/drawingml/2006/wordprocessingDrawing" xmlns:wp14="http://schemas.microsoft.com/office/word/2010/wordprocessingDrawing" xmlns:xdr="http://schemas.openxmlformats.org/drawingml/2006/spreadsheetDrawing" xmlns:comp="http://schemas.openxmlformats.org/drawingml/2006/compatibility" xmlns:lc="http://schemas.openxmlformats.org/drawingml/2006/lockedCanvas">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A6074C-367C-49E2-9BED-D17FED153D1B}"/>
              </a:ext>
            </a:extLst>
          </p:cNvPr>
          <p:cNvSpPr>
            <a:spLocks noGrp="true"/>
          </p:cNvSpPr>
          <p:nvPr>
            <p:ph type="title"/>
          </p:nvPr>
        </p:nvSpPr>
        <p:spPr>
          <a:xfrm>
            <a:off x="360000" y="-115154"/>
            <a:ext cx="8424000" cy="1080000"/>
          </a:xfrm>
        </p:spPr>
        <p:txBody>
          <a:bodyPr/>
          <a:lstStyle/>
          <a:p>
            <a:br>
              <a:rPr lang="cs-CZ" sz="1800" dirty="false"/>
            </a:br>
            <a:r>
              <a:rPr lang="cs-CZ" dirty="false"/>
              <a:t>Finanční část – rozpočet projektu </a:t>
            </a:r>
            <a:r>
              <a:rPr lang="cs-CZ" sz="1500" dirty="false"/>
              <a:t>(</a:t>
            </a:r>
            <a:r>
              <a:rPr lang="cs-CZ" sz="1500" cap="none" dirty="false"/>
              <a:t>kap</a:t>
            </a:r>
            <a:r>
              <a:rPr lang="cs-CZ" sz="1500" dirty="false"/>
              <a:t> 6.4, </a:t>
            </a:r>
            <a:r>
              <a:rPr lang="cs-CZ" sz="1500" cap="none" dirty="false"/>
              <a:t>str</a:t>
            </a:r>
            <a:r>
              <a:rPr lang="cs-CZ" sz="1500" dirty="false"/>
              <a:t>. 12)</a:t>
            </a:r>
          </a:p>
        </p:txBody>
      </p:sp>
      <p:sp>
        <p:nvSpPr>
          <p:cNvPr id="3" name="Zástupný obsah 2">
            <a:extLst>
              <a:ext uri="{FF2B5EF4-FFF2-40B4-BE49-F238E27FC236}">
                <a16:creationId xmlns:a16="http://schemas.microsoft.com/office/drawing/2014/main" id="{E837E6D9-1E4F-4803-835E-8E932032687F}"/>
              </a:ext>
            </a:extLst>
          </p:cNvPr>
          <p:cNvSpPr>
            <a:spLocks noGrp="true"/>
          </p:cNvSpPr>
          <p:nvPr>
            <p:ph idx="1"/>
          </p:nvPr>
        </p:nvSpPr>
        <p:spPr>
          <a:xfrm>
            <a:off x="450000" y="1772816"/>
            <a:ext cx="8424000" cy="4923184"/>
          </a:xfrm>
        </p:spPr>
        <p:txBody>
          <a:bodyPr/>
          <a:lstStyle/>
          <a:p>
            <a:pPr marL="0" indent="0">
              <a:lnSpc>
                <a:spcPct val="80000"/>
              </a:lnSpc>
              <a:buNone/>
              <a:defRPr/>
            </a:pPr>
            <a:r>
              <a:rPr lang="cs-CZ" altLang="cs-CZ" sz="2000" dirty="false"/>
              <a:t>Celkové způsobilé náklady projektu = </a:t>
            </a:r>
            <a:r>
              <a:rPr lang="cs-CZ" altLang="cs-CZ" sz="2000" b="true" dirty="false"/>
              <a:t>přímé náklady +</a:t>
            </a:r>
            <a:r>
              <a:rPr lang="cs-CZ" altLang="cs-CZ" sz="2000" dirty="false"/>
              <a:t> </a:t>
            </a:r>
            <a:r>
              <a:rPr lang="cs-CZ" altLang="cs-CZ" sz="2000" b="true" dirty="false"/>
              <a:t>paušální sazba</a:t>
            </a:r>
            <a:endParaRPr lang="cs-CZ" altLang="cs-CZ" sz="2000" dirty="false"/>
          </a:p>
          <a:p>
            <a:pPr marL="0" indent="0" algn="just">
              <a:lnSpc>
                <a:spcPct val="80000"/>
              </a:lnSpc>
              <a:buNone/>
              <a:defRPr/>
            </a:pPr>
            <a:r>
              <a:rPr lang="cs-CZ" altLang="cs-CZ" sz="2000" b="true" dirty="false"/>
              <a:t>I. </a:t>
            </a:r>
            <a:r>
              <a:rPr lang="cs-CZ" altLang="cs-CZ" sz="2000" b="true" u="sng" dirty="false"/>
              <a:t>Přímé náklady</a:t>
            </a:r>
            <a:r>
              <a:rPr lang="cs-CZ" altLang="cs-CZ" sz="2000" dirty="false"/>
              <a:t>	</a:t>
            </a:r>
          </a:p>
          <a:p>
            <a:pPr lvl="1" algn="just">
              <a:lnSpc>
                <a:spcPct val="80000"/>
              </a:lnSpc>
              <a:buClr>
                <a:schemeClr val="tx1"/>
              </a:buClr>
              <a:buSzPct val="100000"/>
              <a:buFont typeface="Arial" panose="020B0604020202020204" pitchFamily="34" charset="0"/>
              <a:buChar char="•"/>
              <a:defRPr/>
            </a:pPr>
            <a:r>
              <a:rPr lang="cs-CZ" b="true" dirty="false">
                <a:latin typeface="Arial" panose="020B0604020202020204" pitchFamily="34" charset="0"/>
                <a:ea typeface="Calibri" panose="020F0502020204030204" pitchFamily="34" charset="0"/>
              </a:rPr>
              <a:t>z</a:t>
            </a:r>
            <a:r>
              <a:rPr lang="cs-CZ" b="true" dirty="false">
                <a:effectLst/>
                <a:latin typeface="Arial" panose="020B0604020202020204" pitchFamily="34" charset="0"/>
                <a:ea typeface="Calibri" panose="020F0502020204030204" pitchFamily="34" charset="0"/>
              </a:rPr>
              <a:t>působilé přímé osobní náklady v rámci této výzvy jsou pouze pozice uvedené v příloze č. 2 Pomůcka pro stanovení osobních nákladů</a:t>
            </a:r>
          </a:p>
          <a:p>
            <a:pPr marL="0" indent="0" algn="just">
              <a:buNone/>
            </a:pPr>
            <a:r>
              <a:rPr lang="cs-CZ" sz="2000" b="true" dirty="false"/>
              <a:t>II. </a:t>
            </a:r>
            <a:r>
              <a:rPr lang="cs-CZ" sz="2000" b="true" u="sng" dirty="false"/>
              <a:t>Paušální sazba 40 %  </a:t>
            </a:r>
          </a:p>
          <a:p>
            <a:pPr lvl="1" algn="just">
              <a:buClr>
                <a:schemeClr val="tx1"/>
              </a:buClr>
              <a:buSzPct val="100000"/>
              <a:buFont typeface="Arial" panose="020B0604020202020204" pitchFamily="34" charset="0"/>
              <a:buChar char="•"/>
            </a:pPr>
            <a:r>
              <a:rPr lang="cs-CZ" dirty="false"/>
              <a:t>40 % objemu z </a:t>
            </a:r>
            <a:r>
              <a:rPr lang="cs-CZ" altLang="cs-CZ" dirty="false"/>
              <a:t>přímých způsobilých nákladů projektu </a:t>
            </a:r>
          </a:p>
          <a:p>
            <a:pPr marL="414000" lvl="1" indent="0" algn="just">
              <a:buClr>
                <a:schemeClr val="tx1"/>
              </a:buClr>
              <a:buSzPct val="100000"/>
              <a:buNone/>
            </a:pPr>
            <a:endParaRPr lang="cs-CZ" altLang="cs-CZ" dirty="false"/>
          </a:p>
          <a:p>
            <a:pPr marL="0" lvl="1" indent="0" algn="just">
              <a:buClr>
                <a:schemeClr val="tx1"/>
              </a:buClr>
              <a:buSzPct val="100000"/>
              <a:buNone/>
            </a:pPr>
            <a:r>
              <a:rPr lang="cs-CZ" altLang="cs-CZ" sz="2000" u="sng" dirty="false"/>
              <a:t>Investice nejsou v rámci výzvy podporovány.</a:t>
            </a:r>
            <a:endParaRPr lang="cs-CZ" altLang="cs-CZ" dirty="false"/>
          </a:p>
          <a:p>
            <a:pPr lvl="1" algn="just">
              <a:lnSpc>
                <a:spcPct val="80000"/>
              </a:lnSpc>
              <a:buClr>
                <a:schemeClr val="tx1"/>
              </a:buClr>
              <a:buFont typeface="Arial" panose="020B0604020202020204" pitchFamily="34" charset="0"/>
              <a:buChar char="•"/>
              <a:defRPr/>
            </a:pPr>
            <a:endParaRPr lang="cs-CZ" b="true" dirty="false">
              <a:effectLst/>
              <a:latin typeface="Arial" panose="020B0604020202020204" pitchFamily="34" charset="0"/>
              <a:ea typeface="Calibri" panose="020F0502020204030204" pitchFamily="34" charset="0"/>
            </a:endParaRPr>
          </a:p>
          <a:p>
            <a:pPr marL="0" lvl="1" indent="0" algn="just">
              <a:lnSpc>
                <a:spcPct val="80000"/>
              </a:lnSpc>
              <a:buClr>
                <a:schemeClr val="tx1"/>
              </a:buClr>
              <a:buNone/>
              <a:defRPr/>
            </a:pPr>
            <a:endParaRPr lang="cs-CZ" altLang="cs-CZ" sz="1700" dirty="false"/>
          </a:p>
        </p:txBody>
      </p:sp>
      <p:sp>
        <p:nvSpPr>
          <p:cNvPr id="4" name="Zástupný symbol pro číslo snímku 3">
            <a:extLst>
              <a:ext uri="{FF2B5EF4-FFF2-40B4-BE49-F238E27FC236}">
                <a16:creationId xmlns:a16="http://schemas.microsoft.com/office/drawing/2014/main" id="{AFAB874D-86B6-44C2-80D2-87F2B3A803A0}"/>
              </a:ext>
            </a:extLst>
          </p:cNvPr>
          <p:cNvSpPr>
            <a:spLocks noGrp="true"/>
          </p:cNvSpPr>
          <p:nvPr>
            <p:ph type="sldNum" sz="quarter" idx="12"/>
          </p:nvPr>
        </p:nvSpPr>
        <p:spPr/>
        <p:txBody>
          <a:bodyPr/>
          <a:lstStyle/>
          <a:p>
            <a:fld id="{479BF083-4774-43B1-9AB0-5CC1AC5DD8EE}" type="slidenum">
              <a:rPr lang="cs-CZ" smtClean="false"/>
              <a:pPr/>
              <a:t>6</a:t>
            </a:fld>
            <a:endParaRPr lang="cs-CZ" dirty="false"/>
          </a:p>
        </p:txBody>
      </p:sp>
    </p:spTree>
    <p:extLst>
      <p:ext uri="{BB962C8B-B14F-4D97-AF65-F5344CB8AC3E}">
        <p14:creationId xmlns:p14="http://schemas.microsoft.com/office/powerpoint/2010/main" val="450998242"/>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xmlns:mc="http://schemas.openxmlformats.org/markup-compatibility/2006" xmlns:c="http://schemas.openxmlformats.org/drawingml/2006/chart" xmlns:cdr="http://schemas.openxmlformats.org/drawingml/2006/chartDrawing" xmlns:dgm="http://schemas.openxmlformats.org/drawingml/2006/diagram" xmlns:pic="http://schemas.openxmlformats.org/drawingml/2006/picture" xmlns:wp="http://schemas.openxmlformats.org/drawingml/2006/wordprocessingDrawing" xmlns:wp14="http://schemas.microsoft.com/office/word/2010/wordprocessingDrawing" xmlns:xdr="http://schemas.openxmlformats.org/drawingml/2006/spreadsheetDrawing" xmlns:comp="http://schemas.openxmlformats.org/drawingml/2006/compatibility" xmlns:lc="http://schemas.openxmlformats.org/drawingml/2006/lockedCanvas">
  <p:cSld>
    <p:spTree>
      <p:nvGrpSpPr>
        <p:cNvPr id="1" name=""/>
        <p:cNvGrpSpPr/>
        <p:nvPr/>
      </p:nvGrpSpPr>
      <p:grpSpPr>
        <a:xfrm>
          <a:off x="0" y="0"/>
          <a:ext cx="0" cy="0"/>
          <a:chOff x="0" y="0"/>
          <a:chExt cx="0" cy="0"/>
        </a:xfrm>
      </p:grpSpPr>
      <p:sp>
        <p:nvSpPr>
          <p:cNvPr id="2" name="Nadpis 1"/>
          <p:cNvSpPr>
            <a:spLocks noGrp="true"/>
          </p:cNvSpPr>
          <p:nvPr>
            <p:ph type="title"/>
          </p:nvPr>
        </p:nvSpPr>
        <p:spPr/>
        <p:txBody>
          <a:bodyPr/>
          <a:lstStyle/>
          <a:p>
            <a:r>
              <a:rPr lang="cs-CZ" sz="3200" b="true" cap="all" dirty="false">
                <a:solidFill>
                  <a:schemeClr val="tx2"/>
                </a:solidFill>
                <a:latin typeface="+mj-lt"/>
                <a:ea typeface="+mj-ea"/>
                <a:cs typeface="+mj-cs"/>
              </a:rPr>
              <a:t>Míra podpory – </a:t>
            </a:r>
            <a:br>
              <a:rPr lang="cs-CZ" sz="3200" b="true" cap="all" dirty="false">
                <a:solidFill>
                  <a:schemeClr val="tx2"/>
                </a:solidFill>
                <a:latin typeface="+mj-lt"/>
                <a:ea typeface="+mj-ea"/>
                <a:cs typeface="+mj-cs"/>
              </a:rPr>
            </a:br>
            <a:r>
              <a:rPr lang="cs-CZ" sz="3200" b="true" cap="all" dirty="false">
                <a:solidFill>
                  <a:schemeClr val="tx2"/>
                </a:solidFill>
                <a:latin typeface="+mj-lt"/>
                <a:ea typeface="+mj-ea"/>
                <a:cs typeface="+mj-cs"/>
              </a:rPr>
              <a:t>rozpad zdrojů financování </a:t>
            </a:r>
            <a:r>
              <a:rPr lang="cs-CZ" sz="1500" b="true" cap="all" dirty="false">
                <a:solidFill>
                  <a:schemeClr val="tx2"/>
                </a:solidFill>
                <a:latin typeface="+mj-lt"/>
                <a:ea typeface="+mj-ea"/>
                <a:cs typeface="+mj-cs"/>
              </a:rPr>
              <a:t>(</a:t>
            </a:r>
            <a:r>
              <a:rPr lang="cs-CZ" sz="1500" b="true" cap="none" dirty="false">
                <a:solidFill>
                  <a:schemeClr val="tx2"/>
                </a:solidFill>
                <a:latin typeface="+mj-lt"/>
                <a:ea typeface="+mj-ea"/>
                <a:cs typeface="+mj-cs"/>
              </a:rPr>
              <a:t>kap</a:t>
            </a:r>
            <a:r>
              <a:rPr lang="cs-CZ" sz="1500" b="true" cap="all" dirty="false">
                <a:solidFill>
                  <a:schemeClr val="tx2"/>
                </a:solidFill>
                <a:latin typeface="+mj-lt"/>
                <a:ea typeface="+mj-ea"/>
                <a:cs typeface="+mj-cs"/>
              </a:rPr>
              <a:t> 3.5, </a:t>
            </a:r>
            <a:r>
              <a:rPr lang="cs-CZ" sz="1500" b="true" cap="none" dirty="false">
                <a:solidFill>
                  <a:schemeClr val="tx2"/>
                </a:solidFill>
                <a:latin typeface="+mj-lt"/>
                <a:ea typeface="+mj-ea"/>
                <a:cs typeface="+mj-cs"/>
              </a:rPr>
              <a:t>str</a:t>
            </a:r>
            <a:r>
              <a:rPr lang="cs-CZ" sz="1500" b="true" cap="all" dirty="false">
                <a:solidFill>
                  <a:schemeClr val="tx2"/>
                </a:solidFill>
                <a:latin typeface="+mj-lt"/>
                <a:ea typeface="+mj-ea"/>
                <a:cs typeface="+mj-cs"/>
              </a:rPr>
              <a:t>. 7)</a:t>
            </a:r>
            <a:endParaRPr lang="cs-CZ" sz="1500" dirty="false"/>
          </a:p>
        </p:txBody>
      </p:sp>
      <p:sp>
        <p:nvSpPr>
          <p:cNvPr id="4" name="Zástupný symbol pro číslo snímku 3"/>
          <p:cNvSpPr>
            <a:spLocks noGrp="true"/>
          </p:cNvSpPr>
          <p:nvPr>
            <p:ph type="sldNum" sz="quarter" idx="12"/>
          </p:nvPr>
        </p:nvSpPr>
        <p:spPr/>
        <p:txBody>
          <a:bodyPr/>
          <a:lstStyle/>
          <a:p>
            <a:fld id="{479BF083-4774-43B1-9AB0-5CC1AC5DD8EE}" type="slidenum">
              <a:rPr lang="cs-CZ" smtClean="false"/>
              <a:pPr/>
              <a:t>7</a:t>
            </a:fld>
            <a:endParaRPr lang="cs-CZ" dirty="false"/>
          </a:p>
        </p:txBody>
      </p:sp>
      <p:sp>
        <p:nvSpPr>
          <p:cNvPr id="7" name="TextovéPole 6">
            <a:extLst>
              <a:ext uri="{FF2B5EF4-FFF2-40B4-BE49-F238E27FC236}">
                <a16:creationId xmlns:a16="http://schemas.microsoft.com/office/drawing/2014/main" id="{9E2A081B-E2A2-4D8B-B575-BB8411C3EFDD}"/>
              </a:ext>
            </a:extLst>
          </p:cNvPr>
          <p:cNvSpPr txBox="true"/>
          <p:nvPr/>
        </p:nvSpPr>
        <p:spPr>
          <a:xfrm>
            <a:off x="683568" y="1492240"/>
            <a:ext cx="7272808" cy="4816703"/>
          </a:xfrm>
          <a:prstGeom prst="rect">
            <a:avLst/>
          </a:prstGeom>
          <a:noFill/>
        </p:spPr>
        <p:txBody>
          <a:bodyPr wrap="square">
            <a:spAutoFit/>
          </a:bodyPr>
          <a:lstStyle/>
          <a:p>
            <a:pPr lvl="0" algn="just">
              <a:spcBef>
                <a:spcPts val="1100"/>
              </a:spcBef>
              <a:spcAft>
                <a:spcPts val="0"/>
              </a:spcAft>
            </a:pPr>
            <a:r>
              <a:rPr lang="cs-CZ" b="true" dirty="false">
                <a:solidFill>
                  <a:srgbClr val="084A8B"/>
                </a:solidFill>
                <a:latin typeface="Arial"/>
              </a:rPr>
              <a:t>Míra podpory: </a:t>
            </a:r>
          </a:p>
          <a:p>
            <a:pPr marL="342900" lvl="0" indent="-342900" algn="just">
              <a:spcBef>
                <a:spcPts val="1100"/>
              </a:spcBef>
              <a:spcAft>
                <a:spcPts val="0"/>
              </a:spcAft>
              <a:buClr>
                <a:schemeClr val="tx1"/>
              </a:buClr>
              <a:buFont typeface="Arial" panose="020B0604020202020204" pitchFamily="34" charset="0"/>
              <a:buChar char="•"/>
            </a:pPr>
            <a:r>
              <a:rPr lang="cs-CZ" sz="1800" b="true" dirty="false">
                <a:effectLst/>
                <a:latin typeface="Arial" panose="020B0604020202020204" pitchFamily="34" charset="0"/>
                <a:ea typeface="Times New Roman" panose="02020603050405020304" pitchFamily="18" charset="0"/>
                <a:cs typeface="Times New Roman" panose="02020603050405020304" pitchFamily="18" charset="0"/>
              </a:rPr>
              <a:t>Pro NNO </a:t>
            </a:r>
            <a:r>
              <a:rPr lang="cs-CZ" sz="1800" dirty="false">
                <a:effectLst/>
                <a:latin typeface="Arial" panose="020B0604020202020204" pitchFamily="34" charset="0"/>
                <a:ea typeface="Times New Roman" panose="02020603050405020304" pitchFamily="18" charset="0"/>
                <a:cs typeface="Times New Roman" panose="02020603050405020304" pitchFamily="18" charset="0"/>
              </a:rPr>
              <a:t>(nestátní neziskové organizace): EU 76,735 %, státní rozpočet 18,265 %, </a:t>
            </a:r>
            <a:r>
              <a:rPr lang="cs-CZ" sz="1800" b="true" dirty="false">
                <a:effectLst/>
                <a:latin typeface="Arial" panose="020B0604020202020204" pitchFamily="34" charset="0"/>
                <a:ea typeface="Times New Roman" panose="02020603050405020304" pitchFamily="18" charset="0"/>
                <a:cs typeface="Times New Roman" panose="02020603050405020304" pitchFamily="18" charset="0"/>
              </a:rPr>
              <a:t>žadatel 5 %</a:t>
            </a:r>
          </a:p>
          <a:p>
            <a:pPr marL="342900" lvl="0" indent="-342900" algn="just">
              <a:spcBef>
                <a:spcPts val="1100"/>
              </a:spcBef>
              <a:spcAft>
                <a:spcPts val="0"/>
              </a:spcAft>
              <a:buClr>
                <a:schemeClr val="tx1"/>
              </a:buClr>
              <a:buFont typeface="Arial" panose="020B0604020202020204" pitchFamily="34" charset="0"/>
              <a:buChar char="•"/>
            </a:pPr>
            <a:r>
              <a:rPr lang="cs-CZ" sz="1800" b="true" dirty="false">
                <a:effectLst/>
                <a:latin typeface="Arial" panose="020B0604020202020204" pitchFamily="34" charset="0"/>
                <a:ea typeface="Times New Roman" panose="02020603050405020304" pitchFamily="18" charset="0"/>
                <a:cs typeface="Times New Roman" panose="02020603050405020304" pitchFamily="18" charset="0"/>
              </a:rPr>
              <a:t>Pro obce do 3 000 </a:t>
            </a:r>
            <a:r>
              <a:rPr lang="cs-CZ" sz="1800" dirty="false">
                <a:effectLst/>
                <a:latin typeface="Arial" panose="020B0604020202020204" pitchFamily="34" charset="0"/>
                <a:ea typeface="Times New Roman" panose="02020603050405020304" pitchFamily="18" charset="0"/>
                <a:cs typeface="Times New Roman" panose="02020603050405020304" pitchFamily="18" charset="0"/>
              </a:rPr>
              <a:t>obyvatel a jimi zřizované organizace, dobrovolné svazky obcí včetně společenství obcí do 3 000 obyvatel: EU 76,735 %, státní rozpočet 13,265 %, </a:t>
            </a:r>
            <a:r>
              <a:rPr lang="cs-CZ" sz="1800" b="true" dirty="false">
                <a:effectLst/>
                <a:latin typeface="Arial" panose="020B0604020202020204" pitchFamily="34" charset="0"/>
                <a:ea typeface="Times New Roman" panose="02020603050405020304" pitchFamily="18" charset="0"/>
                <a:cs typeface="Times New Roman" panose="02020603050405020304" pitchFamily="18" charset="0"/>
              </a:rPr>
              <a:t>žadatel 10 %</a:t>
            </a:r>
            <a:endParaRPr lang="cs-CZ" sz="1800" dirty="false">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spcBef>
                <a:spcPts val="1100"/>
              </a:spcBef>
              <a:spcAft>
                <a:spcPts val="0"/>
              </a:spcAft>
              <a:buClr>
                <a:schemeClr val="tx1"/>
              </a:buClr>
              <a:buFont typeface="Arial" panose="020B0604020202020204" pitchFamily="34" charset="0"/>
              <a:buChar char="•"/>
            </a:pPr>
            <a:r>
              <a:rPr lang="cs-CZ" sz="1800" b="true" dirty="false">
                <a:effectLst/>
                <a:latin typeface="Arial" panose="020B0604020202020204" pitchFamily="34" charset="0"/>
                <a:ea typeface="Times New Roman" panose="02020603050405020304" pitchFamily="18" charset="0"/>
                <a:cs typeface="Times New Roman" panose="02020603050405020304" pitchFamily="18" charset="0"/>
              </a:rPr>
              <a:t>Pro obce nad 3 000 </a:t>
            </a:r>
            <a:r>
              <a:rPr lang="cs-CZ" sz="1800" dirty="false">
                <a:effectLst/>
                <a:latin typeface="Arial" panose="020B0604020202020204" pitchFamily="34" charset="0"/>
                <a:ea typeface="Times New Roman" panose="02020603050405020304" pitchFamily="18" charset="0"/>
                <a:cs typeface="Times New Roman" panose="02020603050405020304" pitchFamily="18" charset="0"/>
              </a:rPr>
              <a:t>obyvatel a jimi zřizované organizace, dobrovolné svazky obcí včetně společenství obcí nad 3 000 obyvatel, organizace zřizované kraji: EU 76,735 %, státní rozpočet 8,265 %, </a:t>
            </a:r>
            <a:r>
              <a:rPr lang="cs-CZ" sz="1800" b="true" dirty="false">
                <a:effectLst/>
                <a:latin typeface="Arial" panose="020B0604020202020204" pitchFamily="34" charset="0"/>
                <a:ea typeface="Times New Roman" panose="02020603050405020304" pitchFamily="18" charset="0"/>
                <a:cs typeface="Times New Roman" panose="02020603050405020304" pitchFamily="18" charset="0"/>
              </a:rPr>
              <a:t>žadatel 15 %</a:t>
            </a:r>
            <a:endParaRPr lang="cs-CZ" sz="1800" dirty="false">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spcBef>
                <a:spcPts val="1100"/>
              </a:spcBef>
              <a:spcAft>
                <a:spcPts val="0"/>
              </a:spcAft>
              <a:buClr>
                <a:schemeClr val="tx1"/>
              </a:buClr>
              <a:buFont typeface="Arial" panose="020B0604020202020204" pitchFamily="34" charset="0"/>
              <a:buChar char="•"/>
            </a:pPr>
            <a:r>
              <a:rPr lang="cs-CZ" b="true" dirty="false">
                <a:latin typeface="Arial" panose="020B0604020202020204" pitchFamily="34" charset="0"/>
                <a:ea typeface="Times New Roman" panose="02020603050405020304" pitchFamily="18" charset="0"/>
                <a:cs typeface="Times New Roman" panose="02020603050405020304" pitchFamily="18" charset="0"/>
              </a:rPr>
              <a:t>Pro ostatní subjekty neuvedené výše: </a:t>
            </a:r>
            <a:r>
              <a:rPr lang="cs-CZ" sz="1800" dirty="false">
                <a:effectLst/>
                <a:latin typeface="Arial" panose="020B0604020202020204" pitchFamily="34" charset="0"/>
                <a:ea typeface="Times New Roman" panose="02020603050405020304" pitchFamily="18" charset="0"/>
              </a:rPr>
              <a:t>EU 76,735 %, státní rozpočet 0 %, </a:t>
            </a:r>
            <a:r>
              <a:rPr lang="cs-CZ" sz="1800" b="true" dirty="false">
                <a:effectLst/>
                <a:latin typeface="Arial" panose="020B0604020202020204" pitchFamily="34" charset="0"/>
                <a:ea typeface="Times New Roman" panose="02020603050405020304" pitchFamily="18" charset="0"/>
                <a:cs typeface="Times New Roman" panose="02020603050405020304" pitchFamily="18" charset="0"/>
              </a:rPr>
              <a:t>žadatel 23,265 %</a:t>
            </a:r>
          </a:p>
          <a:p>
            <a:pPr marL="342900" lvl="0" indent="-342900" algn="just">
              <a:spcBef>
                <a:spcPts val="1100"/>
              </a:spcBef>
              <a:spcAft>
                <a:spcPts val="0"/>
              </a:spcAft>
              <a:buClr>
                <a:schemeClr val="tx1"/>
              </a:buClr>
              <a:buFont typeface="Arial" panose="020B0604020202020204" pitchFamily="34" charset="0"/>
              <a:buChar char="•"/>
            </a:pPr>
            <a:endParaRPr lang="cs-CZ" b="true" dirty="false">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spcBef>
                <a:spcPts val="1100"/>
              </a:spcBef>
              <a:spcAft>
                <a:spcPts val="0"/>
              </a:spcAft>
              <a:buClr>
                <a:schemeClr val="tx1"/>
              </a:buClr>
              <a:buFont typeface="Arial" panose="020B0604020202020204" pitchFamily="34" charset="0"/>
              <a:buChar char="•"/>
            </a:pPr>
            <a:r>
              <a:rPr lang="cs-CZ" sz="1800" b="true" dirty="false">
                <a:effectLst/>
                <a:latin typeface="Arial" panose="020B0604020202020204" pitchFamily="34" charset="0"/>
                <a:ea typeface="Calibri" panose="020F0502020204030204" pitchFamily="34" charset="0"/>
                <a:cs typeface="Times New Roman" panose="02020603050405020304" pitchFamily="18" charset="0"/>
              </a:rPr>
              <a:t>blíže viz kapitola 3.5 výzvy</a:t>
            </a:r>
            <a:endParaRPr lang="cs-CZ" sz="1800" dirty="false">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73331895"/>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xmlns:mc="http://schemas.openxmlformats.org/markup-compatibility/2006" xmlns:c="http://schemas.openxmlformats.org/drawingml/2006/chart" xmlns:cdr="http://schemas.openxmlformats.org/drawingml/2006/chartDrawing" xmlns:dgm="http://schemas.openxmlformats.org/drawingml/2006/diagram" xmlns:pic="http://schemas.openxmlformats.org/drawingml/2006/picture" xmlns:wp="http://schemas.openxmlformats.org/drawingml/2006/wordprocessingDrawing" xmlns:wp14="http://schemas.microsoft.com/office/word/2010/wordprocessingDrawing" xmlns:xdr="http://schemas.openxmlformats.org/drawingml/2006/spreadsheetDrawing" xmlns:comp="http://schemas.openxmlformats.org/drawingml/2006/compatibility" xmlns:lc="http://schemas.openxmlformats.org/drawingml/2006/lockedCanvas">
  <p:cSld>
    <p:spTree>
      <p:nvGrpSpPr>
        <p:cNvPr id="1" name=""/>
        <p:cNvGrpSpPr/>
        <p:nvPr/>
      </p:nvGrpSpPr>
      <p:grpSpPr>
        <a:xfrm>
          <a:off x="0" y="0"/>
          <a:ext cx="0" cy="0"/>
          <a:chOff x="0" y="0"/>
          <a:chExt cx="0" cy="0"/>
        </a:xfrm>
      </p:grpSpPr>
      <p:sp>
        <p:nvSpPr>
          <p:cNvPr id="2" name="Nadpis 1"/>
          <p:cNvSpPr>
            <a:spLocks noGrp="true"/>
          </p:cNvSpPr>
          <p:nvPr>
            <p:ph type="title"/>
          </p:nvPr>
        </p:nvSpPr>
        <p:spPr>
          <a:xfrm>
            <a:off x="395536" y="0"/>
            <a:ext cx="8712968" cy="1080000"/>
          </a:xfrm>
        </p:spPr>
        <p:txBody>
          <a:bodyPr/>
          <a:lstStyle/>
          <a:p>
            <a:r>
              <a:rPr lang="cs-CZ" dirty="false"/>
              <a:t>Výzva je určena… </a:t>
            </a:r>
            <a:r>
              <a:rPr lang="cs-CZ" sz="1500" dirty="false"/>
              <a:t>(</a:t>
            </a:r>
            <a:r>
              <a:rPr lang="cs-CZ" sz="1500" cap="none" dirty="false"/>
              <a:t>kap</a:t>
            </a:r>
            <a:r>
              <a:rPr lang="cs-CZ" sz="1500" dirty="false"/>
              <a:t> 3.3, </a:t>
            </a:r>
            <a:r>
              <a:rPr lang="cs-CZ" sz="1500" cap="none" dirty="false"/>
              <a:t>str</a:t>
            </a:r>
            <a:r>
              <a:rPr lang="cs-CZ" sz="1500" dirty="false"/>
              <a:t>. 3)</a:t>
            </a:r>
          </a:p>
        </p:txBody>
      </p:sp>
      <p:sp>
        <p:nvSpPr>
          <p:cNvPr id="4" name="Zástupný symbol pro číslo snímku 3"/>
          <p:cNvSpPr>
            <a:spLocks noGrp="true"/>
          </p:cNvSpPr>
          <p:nvPr>
            <p:ph type="sldNum" sz="quarter" idx="12"/>
          </p:nvPr>
        </p:nvSpPr>
        <p:spPr/>
        <p:txBody>
          <a:bodyPr/>
          <a:lstStyle/>
          <a:p>
            <a:fld id="{479BF083-4774-43B1-9AB0-5CC1AC5DD8EE}" type="slidenum">
              <a:rPr lang="cs-CZ" smtClean="false"/>
              <a:pPr/>
              <a:t>8</a:t>
            </a:fld>
            <a:endParaRPr lang="cs-CZ" dirty="false"/>
          </a:p>
        </p:txBody>
      </p:sp>
      <p:sp>
        <p:nvSpPr>
          <p:cNvPr id="10" name="TextovéPole 9">
            <a:extLst>
              <a:ext uri="{FF2B5EF4-FFF2-40B4-BE49-F238E27FC236}">
                <a16:creationId xmlns:a16="http://schemas.microsoft.com/office/drawing/2014/main" id="{0C2D0B68-B845-4812-B86A-79A52DE4B598}"/>
              </a:ext>
            </a:extLst>
          </p:cNvPr>
          <p:cNvSpPr txBox="true"/>
          <p:nvPr/>
        </p:nvSpPr>
        <p:spPr>
          <a:xfrm>
            <a:off x="143508" y="1268760"/>
            <a:ext cx="8856984" cy="6486776"/>
          </a:xfrm>
          <a:prstGeom prst="rect">
            <a:avLst/>
          </a:prstGeom>
          <a:noFill/>
        </p:spPr>
        <p:txBody>
          <a:bodyPr wrap="square">
            <a:spAutoFit/>
          </a:bodyPr>
          <a:lstStyle/>
          <a:p>
            <a:pPr algn="just">
              <a:lnSpc>
                <a:spcPct val="107000"/>
              </a:lnSpc>
              <a:spcBef>
                <a:spcPts val="200"/>
              </a:spcBef>
              <a:spcAft>
                <a:spcPts val="200"/>
              </a:spcAft>
            </a:pPr>
            <a:r>
              <a:rPr lang="cs-CZ" sz="2000" b="true" dirty="false">
                <a:effectLst/>
                <a:latin typeface="Arial" panose="020B0604020202020204" pitchFamily="34" charset="0"/>
                <a:ea typeface="Calibri" panose="020F0502020204030204" pitchFamily="34" charset="0"/>
                <a:cs typeface="Arial" panose="020B0604020202020204" pitchFamily="34" charset="0"/>
              </a:rPr>
              <a:t>TYPY jednotlivých obcí (A, B, C) nelze v jednom projektu kombinovat.</a:t>
            </a:r>
          </a:p>
          <a:p>
            <a:pPr algn="just">
              <a:lnSpc>
                <a:spcPct val="107000"/>
              </a:lnSpc>
              <a:spcBef>
                <a:spcPts val="200"/>
              </a:spcBef>
              <a:spcAft>
                <a:spcPts val="200"/>
              </a:spcAft>
            </a:pPr>
            <a:r>
              <a:rPr lang="cs-CZ" sz="2000" dirty="false">
                <a:highlight>
                  <a:srgbClr val="00FF00"/>
                </a:highlight>
              </a:rPr>
              <a:t>Žadatel v žádosti o podporu jasně uvede vybraný typ obcí (A, B, C)</a:t>
            </a:r>
            <a:endParaRPr lang="cs-CZ" sz="2000" b="true" dirty="false">
              <a:effectLst/>
              <a:highlight>
                <a:srgbClr val="00FF00"/>
              </a:highlight>
              <a:latin typeface="Arial" panose="020B0604020202020204" pitchFamily="34" charset="0"/>
              <a:ea typeface="Calibri" panose="020F0502020204030204" pitchFamily="34" charset="0"/>
              <a:cs typeface="Arial" panose="020B0604020202020204" pitchFamily="34" charset="0"/>
            </a:endParaRPr>
          </a:p>
          <a:p>
            <a:pPr marL="342900" indent="-342900" algn="just">
              <a:lnSpc>
                <a:spcPct val="107000"/>
              </a:lnSpc>
              <a:spcBef>
                <a:spcPts val="200"/>
              </a:spcBef>
              <a:spcAft>
                <a:spcPts val="200"/>
              </a:spcAft>
              <a:buAutoNum type="alphaUcParenR"/>
            </a:pPr>
            <a:r>
              <a:rPr lang="cs-CZ" sz="1700" b="true" dirty="false">
                <a:effectLst/>
                <a:latin typeface="Arial" panose="020B0604020202020204" pitchFamily="34" charset="0"/>
                <a:ea typeface="Calibri" panose="020F0502020204030204" pitchFamily="34" charset="0"/>
                <a:cs typeface="Arial" panose="020B0604020202020204" pitchFamily="34" charset="0"/>
              </a:rPr>
              <a:t>pro obce, </a:t>
            </a:r>
            <a:r>
              <a:rPr lang="cs-CZ" sz="1700" dirty="false">
                <a:effectLst/>
                <a:latin typeface="Arial" panose="020B0604020202020204" pitchFamily="34" charset="0"/>
                <a:ea typeface="Calibri" panose="020F0502020204030204" pitchFamily="34" charset="0"/>
                <a:cs typeface="Arial" panose="020B0604020202020204" pitchFamily="34" charset="0"/>
              </a:rPr>
              <a:t>které aktivně řeší na svém území problematiku sociálního vyloučení v oblasti sociálně vyloučených lokalit při splnění podmínky:</a:t>
            </a:r>
          </a:p>
          <a:p>
            <a:pPr marL="285750" indent="-285750" algn="just">
              <a:lnSpc>
                <a:spcPct val="107000"/>
              </a:lnSpc>
              <a:spcBef>
                <a:spcPts val="200"/>
              </a:spcBef>
              <a:spcAft>
                <a:spcPts val="200"/>
              </a:spcAft>
              <a:buFont typeface="Arial" panose="020B0604020202020204" pitchFamily="34" charset="0"/>
              <a:buChar char="•"/>
            </a:pPr>
            <a:r>
              <a:rPr lang="cs-CZ" sz="1700" b="true" dirty="false">
                <a:latin typeface="Arial" panose="020B0604020202020204" pitchFamily="34" charset="0"/>
                <a:ea typeface="Calibri" panose="020F0502020204030204" pitchFamily="34" charset="0"/>
                <a:cs typeface="Arial" panose="020B0604020202020204" pitchFamily="34" charset="0"/>
              </a:rPr>
              <a:t>p</a:t>
            </a:r>
            <a:r>
              <a:rPr lang="cs-CZ" sz="1700" b="true" dirty="false">
                <a:effectLst/>
                <a:latin typeface="Arial" panose="020B0604020202020204" pitchFamily="34" charset="0"/>
                <a:ea typeface="Calibri" panose="020F0502020204030204" pitchFamily="34" charset="0"/>
                <a:cs typeface="Arial" panose="020B0604020202020204" pitchFamily="34" charset="0"/>
              </a:rPr>
              <a:t>růměrná hodnota indexu sociálního vyloučení za poslední 2 roky vztahující se k území obce musí být 12 a více bodů, viz tabulka Index sociálního vyloučení 2022-2023 zveřejněná na stránkách </a:t>
            </a:r>
            <a:r>
              <a:rPr lang="cs-CZ" sz="1700" b="true" dirty="false">
                <a:effectLst/>
                <a:latin typeface="Arial" panose="020B0604020202020204" pitchFamily="34" charset="0"/>
                <a:ea typeface="Calibri" panose="020F0502020204030204" pitchFamily="34" charset="0"/>
                <a:cs typeface="Arial" panose="020B0604020202020204" pitchFamily="34" charset="0"/>
                <a:hlinkClick r:id="rId3"/>
              </a:rPr>
              <a:t>výzvy. </a:t>
            </a:r>
            <a:endParaRPr lang="cs-CZ" sz="1700" b="true" dirty="false">
              <a:latin typeface="Arial" panose="020B0604020202020204" pitchFamily="34" charset="0"/>
              <a:ea typeface="Calibri" panose="020F0502020204030204" pitchFamily="34" charset="0"/>
              <a:cs typeface="Arial" panose="020B0604020202020204" pitchFamily="34" charset="0"/>
            </a:endParaRPr>
          </a:p>
          <a:p>
            <a:pPr algn="just">
              <a:lnSpc>
                <a:spcPct val="107000"/>
              </a:lnSpc>
              <a:spcBef>
                <a:spcPts val="200"/>
              </a:spcBef>
              <a:spcAft>
                <a:spcPts val="200"/>
              </a:spcAft>
            </a:pPr>
            <a:r>
              <a:rPr lang="cs-CZ" sz="1700" b="true" dirty="false">
                <a:effectLst/>
                <a:latin typeface="Arial" panose="020B0604020202020204" pitchFamily="34" charset="0"/>
                <a:ea typeface="Calibri" panose="020F0502020204030204" pitchFamily="34" charset="0"/>
                <a:cs typeface="Arial" panose="020B0604020202020204" pitchFamily="34" charset="0"/>
              </a:rPr>
              <a:t>B) pro obce, které aktivně spolupracují v režimu KPSV </a:t>
            </a:r>
            <a:r>
              <a:rPr lang="cs-CZ" sz="1400" dirty="false">
                <a:effectLst/>
                <a:latin typeface="Arial" panose="020B0604020202020204" pitchFamily="34" charset="0"/>
                <a:ea typeface="Calibri" panose="020F0502020204030204" pitchFamily="34" charset="0"/>
                <a:cs typeface="Arial" panose="020B0604020202020204" pitchFamily="34" charset="0"/>
              </a:rPr>
              <a:t>(koordinovaný přístup k sociálnímu vyloučení)</a:t>
            </a:r>
            <a:r>
              <a:rPr lang="cs-CZ" sz="1700" b="true" dirty="false">
                <a:effectLst/>
                <a:latin typeface="Arial" panose="020B0604020202020204" pitchFamily="34" charset="0"/>
                <a:ea typeface="Calibri" panose="020F0502020204030204" pitchFamily="34" charset="0"/>
                <a:cs typeface="Arial" panose="020B0604020202020204" pitchFamily="34" charset="0"/>
              </a:rPr>
              <a:t> s MMR </a:t>
            </a:r>
            <a:r>
              <a:rPr lang="cs-CZ" sz="1400" dirty="false">
                <a:effectLst/>
                <a:latin typeface="Arial" panose="020B0604020202020204" pitchFamily="34" charset="0"/>
                <a:ea typeface="Calibri" panose="020F0502020204030204" pitchFamily="34" charset="0"/>
                <a:cs typeface="Arial" panose="020B0604020202020204" pitchFamily="34" charset="0"/>
              </a:rPr>
              <a:t>(Ministerstvo pro místní rozvoj)</a:t>
            </a:r>
            <a:r>
              <a:rPr lang="cs-CZ" sz="1700" dirty="false">
                <a:effectLst/>
                <a:latin typeface="Arial" panose="020B0604020202020204" pitchFamily="34" charset="0"/>
                <a:ea typeface="Calibri" panose="020F0502020204030204" pitchFamily="34" charset="0"/>
                <a:cs typeface="Arial" panose="020B0604020202020204" pitchFamily="34" charset="0"/>
              </a:rPr>
              <a:t>,</a:t>
            </a:r>
            <a:r>
              <a:rPr lang="cs-CZ" sz="1400" dirty="false">
                <a:effectLst/>
                <a:latin typeface="Arial" panose="020B0604020202020204" pitchFamily="34" charset="0"/>
                <a:ea typeface="Calibri" panose="020F0502020204030204" pitchFamily="34" charset="0"/>
                <a:cs typeface="Arial" panose="020B0604020202020204" pitchFamily="34" charset="0"/>
              </a:rPr>
              <a:t> </a:t>
            </a:r>
            <a:r>
              <a:rPr lang="cs-CZ" sz="1700" b="true" dirty="false">
                <a:effectLst/>
                <a:latin typeface="Arial" panose="020B0604020202020204" pitchFamily="34" charset="0"/>
                <a:ea typeface="Calibri" panose="020F0502020204030204" pitchFamily="34" charset="0"/>
                <a:cs typeface="Arial" panose="020B0604020202020204" pitchFamily="34" charset="0"/>
              </a:rPr>
              <a:t>Odborem pro sociální začleňování </a:t>
            </a:r>
            <a:r>
              <a:rPr lang="cs-CZ" sz="1700" dirty="false">
                <a:effectLst/>
                <a:latin typeface="Arial" panose="020B0604020202020204" pitchFamily="34" charset="0"/>
                <a:ea typeface="Calibri" panose="020F0502020204030204" pitchFamily="34" charset="0"/>
                <a:cs typeface="Arial" panose="020B0604020202020204" pitchFamily="34" charset="0"/>
              </a:rPr>
              <a:t>a mají:</a:t>
            </a:r>
          </a:p>
          <a:p>
            <a:pPr marL="285750" indent="-285750" algn="just">
              <a:lnSpc>
                <a:spcPct val="107000"/>
              </a:lnSpc>
              <a:spcBef>
                <a:spcPts val="200"/>
              </a:spcBef>
              <a:spcAft>
                <a:spcPts val="200"/>
              </a:spcAft>
              <a:buFont typeface="Arial" panose="020B0604020202020204" pitchFamily="34" charset="0"/>
              <a:buChar char="•"/>
            </a:pPr>
            <a:r>
              <a:rPr lang="cs-CZ" sz="1700" b="true" dirty="false">
                <a:latin typeface="Arial" panose="020B0604020202020204" pitchFamily="34" charset="0"/>
                <a:ea typeface="Calibri" panose="020F0502020204030204" pitchFamily="34" charset="0"/>
                <a:cs typeface="Arial" panose="020B0604020202020204" pitchFamily="34" charset="0"/>
              </a:rPr>
              <a:t>průměrnou hodnotu indexu sociálního vyloučení za poslední 2 roky vztahující se k území obce </a:t>
            </a:r>
            <a:r>
              <a:rPr lang="cs-CZ" sz="1700" b="true" u="sng" dirty="false">
                <a:latin typeface="Arial" panose="020B0604020202020204" pitchFamily="34" charset="0"/>
                <a:ea typeface="Calibri" panose="020F0502020204030204" pitchFamily="34" charset="0"/>
                <a:cs typeface="Arial" panose="020B0604020202020204" pitchFamily="34" charset="0"/>
              </a:rPr>
              <a:t>8 a více</a:t>
            </a:r>
            <a:r>
              <a:rPr lang="cs-CZ" sz="1700" b="true" dirty="false">
                <a:latin typeface="Arial" panose="020B0604020202020204" pitchFamily="34" charset="0"/>
                <a:ea typeface="Calibri" panose="020F0502020204030204" pitchFamily="34" charset="0"/>
                <a:cs typeface="Arial" panose="020B0604020202020204" pitchFamily="34" charset="0"/>
              </a:rPr>
              <a:t> bodů,</a:t>
            </a:r>
            <a:endParaRPr lang="cs-CZ" sz="1700" b="true" dirty="false">
              <a:effectLst/>
              <a:latin typeface="Arial" panose="020B0604020202020204" pitchFamily="34" charset="0"/>
              <a:ea typeface="Calibri" panose="020F0502020204030204" pitchFamily="34" charset="0"/>
              <a:cs typeface="Arial" panose="020B0604020202020204" pitchFamily="34" charset="0"/>
            </a:endParaRPr>
          </a:p>
          <a:p>
            <a:pPr marL="285750" indent="-285750" algn="just">
              <a:lnSpc>
                <a:spcPct val="107000"/>
              </a:lnSpc>
              <a:spcBef>
                <a:spcPts val="200"/>
              </a:spcBef>
              <a:spcAft>
                <a:spcPts val="200"/>
              </a:spcAft>
              <a:buFont typeface="Arial" panose="020B0604020202020204" pitchFamily="34" charset="0"/>
              <a:buChar char="•"/>
            </a:pPr>
            <a:r>
              <a:rPr lang="cs-CZ" sz="1700" b="true" dirty="false">
                <a:effectLst/>
                <a:latin typeface="Arial" panose="020B0604020202020204" pitchFamily="34" charset="0"/>
                <a:ea typeface="Calibri" panose="020F0502020204030204" pitchFamily="34" charset="0"/>
                <a:cs typeface="Arial" panose="020B0604020202020204" pitchFamily="34" charset="0"/>
              </a:rPr>
              <a:t>uzavřené Memorandum o spolupráci s MMR, </a:t>
            </a:r>
            <a:r>
              <a:rPr lang="cs-CZ" sz="1700" dirty="false">
                <a:latin typeface="Arial" panose="020B0604020202020204" pitchFamily="34" charset="0"/>
                <a:ea typeface="Calibri" panose="020F0502020204030204" pitchFamily="34" charset="0"/>
                <a:cs typeface="Arial" panose="020B0604020202020204" pitchFamily="34" charset="0"/>
              </a:rPr>
              <a:t>O</a:t>
            </a:r>
            <a:r>
              <a:rPr lang="cs-CZ" sz="1700" dirty="false">
                <a:effectLst/>
                <a:latin typeface="Arial" panose="020B0604020202020204" pitchFamily="34" charset="0"/>
                <a:ea typeface="Calibri" panose="020F0502020204030204" pitchFamily="34" charset="0"/>
                <a:cs typeface="Arial" panose="020B0604020202020204" pitchFamily="34" charset="0"/>
              </a:rPr>
              <a:t>dborem pro sociální začleňování, </a:t>
            </a:r>
          </a:p>
          <a:p>
            <a:pPr marL="285750" indent="-285750" algn="just">
              <a:lnSpc>
                <a:spcPct val="107000"/>
              </a:lnSpc>
              <a:spcBef>
                <a:spcPts val="200"/>
              </a:spcBef>
              <a:spcAft>
                <a:spcPts val="200"/>
              </a:spcAft>
              <a:buFont typeface="Arial" panose="020B0604020202020204" pitchFamily="34" charset="0"/>
              <a:buChar char="•"/>
            </a:pPr>
            <a:r>
              <a:rPr lang="cs-CZ" sz="1700" b="true" dirty="false">
                <a:effectLst/>
                <a:latin typeface="Arial" panose="020B0604020202020204" pitchFamily="34" charset="0"/>
                <a:ea typeface="Calibri" panose="020F0502020204030204" pitchFamily="34" charset="0"/>
                <a:cs typeface="Arial" panose="020B0604020202020204" pitchFamily="34" charset="0"/>
              </a:rPr>
              <a:t>schválený PSZ </a:t>
            </a:r>
            <a:r>
              <a:rPr lang="cs-CZ" sz="1400" b="true" dirty="false">
                <a:effectLst/>
                <a:latin typeface="Arial" panose="020B0604020202020204" pitchFamily="34" charset="0"/>
                <a:ea typeface="Calibri" panose="020F0502020204030204" pitchFamily="34" charset="0"/>
                <a:cs typeface="Arial" panose="020B0604020202020204" pitchFamily="34" charset="0"/>
              </a:rPr>
              <a:t>(Plán sociálního začleňování) </a:t>
            </a:r>
            <a:r>
              <a:rPr lang="cs-CZ" sz="1700" b="true" dirty="false">
                <a:effectLst/>
                <a:latin typeface="Arial" panose="020B0604020202020204" pitchFamily="34" charset="0"/>
                <a:ea typeface="Calibri" panose="020F0502020204030204" pitchFamily="34" charset="0"/>
                <a:cs typeface="Arial" panose="020B0604020202020204" pitchFamily="34" charset="0"/>
              </a:rPr>
              <a:t>nebo jeho revizi </a:t>
            </a:r>
            <a:r>
              <a:rPr lang="cs-CZ" sz="1700" dirty="false">
                <a:effectLst/>
                <a:latin typeface="Arial" panose="020B0604020202020204" pitchFamily="34" charset="0"/>
                <a:ea typeface="Calibri" panose="020F0502020204030204" pitchFamily="34" charset="0"/>
                <a:cs typeface="Arial" panose="020B0604020202020204" pitchFamily="34" charset="0"/>
              </a:rPr>
              <a:t>samosprávnými orgány obce/obcí, který je zveřejněn na </a:t>
            </a:r>
            <a:r>
              <a:rPr lang="cs-CZ" sz="1700" dirty="false">
                <a:latin typeface="Arial" panose="020B0604020202020204" pitchFamily="34" charset="0"/>
                <a:ea typeface="Calibri" panose="020F0502020204030204" pitchFamily="34" charset="0"/>
                <a:cs typeface="Arial" panose="020B0604020202020204" pitchFamily="34" charset="0"/>
              </a:rPr>
              <a:t>webových stránkách obce/obcí,</a:t>
            </a:r>
          </a:p>
          <a:p>
            <a:pPr marL="285750" indent="-285750" algn="just">
              <a:lnSpc>
                <a:spcPct val="107000"/>
              </a:lnSpc>
              <a:spcBef>
                <a:spcPts val="200"/>
              </a:spcBef>
              <a:spcAft>
                <a:spcPts val="200"/>
              </a:spcAft>
              <a:buFont typeface="Arial" panose="020B0604020202020204" pitchFamily="34" charset="0"/>
              <a:buChar char="•"/>
            </a:pPr>
            <a:r>
              <a:rPr lang="cs-CZ" sz="1700" b="true" dirty="false">
                <a:effectLst/>
                <a:latin typeface="Arial" panose="020B0604020202020204" pitchFamily="34" charset="0"/>
                <a:ea typeface="Calibri" panose="020F0502020204030204" pitchFamily="34" charset="0"/>
                <a:cs typeface="Arial" panose="020B0604020202020204" pitchFamily="34" charset="0"/>
              </a:rPr>
              <a:t>doporučující vyjádření MMR, Odboru pro sociálního začleňování, </a:t>
            </a:r>
            <a:r>
              <a:rPr lang="cs-CZ" sz="1700" dirty="false">
                <a:effectLst/>
                <a:latin typeface="Arial" panose="020B0604020202020204" pitchFamily="34" charset="0"/>
                <a:ea typeface="Calibri" panose="020F0502020204030204" pitchFamily="34" charset="0"/>
                <a:cs typeface="Arial" panose="020B0604020202020204" pitchFamily="34" charset="0"/>
              </a:rPr>
              <a:t>k financování PSZ – žadatel připojí vyjádření k žádosti o podporu</a:t>
            </a:r>
            <a:r>
              <a:rPr lang="cs-CZ" sz="1700" dirty="false">
                <a:latin typeface="Arial" panose="020B0604020202020204" pitchFamily="34" charset="0"/>
                <a:ea typeface="Calibri" panose="020F0502020204030204" pitchFamily="34" charset="0"/>
                <a:cs typeface="Arial" panose="020B0604020202020204" pitchFamily="34" charset="0"/>
              </a:rPr>
              <a:t> </a:t>
            </a:r>
            <a:r>
              <a:rPr lang="cs-CZ" sz="1800" dirty="false">
                <a:effectLst/>
                <a:latin typeface="Arial" panose="020B0604020202020204" pitchFamily="34" charset="0"/>
                <a:ea typeface="Calibri" panose="020F0502020204030204" pitchFamily="34" charset="0"/>
              </a:rPr>
              <a:t>(viz příloha č. 6 výzvy Potvrzení souladu projektu s Plánem sociálního začleňování),</a:t>
            </a:r>
          </a:p>
          <a:p>
            <a:pPr marL="285750" indent="-285750" algn="just">
              <a:lnSpc>
                <a:spcPct val="107000"/>
              </a:lnSpc>
              <a:spcBef>
                <a:spcPts val="200"/>
              </a:spcBef>
              <a:spcAft>
                <a:spcPts val="200"/>
              </a:spcAft>
              <a:buFont typeface="Arial" panose="020B0604020202020204" pitchFamily="34" charset="0"/>
              <a:buChar char="•"/>
            </a:pPr>
            <a:endParaRPr lang="cs-CZ" sz="1700" dirty="false">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Bef>
                <a:spcPts val="1200"/>
              </a:spcBef>
              <a:spcAft>
                <a:spcPts val="200"/>
              </a:spcAft>
            </a:pPr>
            <a:endParaRPr lang="cs-CZ" sz="1700" dirty="false">
              <a:effectLst/>
              <a:latin typeface="Arial" panose="020B0604020202020204" pitchFamily="34" charset="0"/>
              <a:ea typeface="Calibri" panose="020F0502020204030204" pitchFamily="34" charset="0"/>
              <a:cs typeface="Times New Roman" panose="02020603050405020304" pitchFamily="18" charset="0"/>
            </a:endParaRPr>
          </a:p>
          <a:p>
            <a:pPr marL="0" indent="0" algn="just">
              <a:buNone/>
            </a:pPr>
            <a:endParaRPr lang="cs-CZ" b="true" u="sng" dirty="false"/>
          </a:p>
        </p:txBody>
      </p:sp>
    </p:spTree>
    <p:extLst>
      <p:ext uri="{BB962C8B-B14F-4D97-AF65-F5344CB8AC3E}">
        <p14:creationId xmlns:p14="http://schemas.microsoft.com/office/powerpoint/2010/main" val="4225908898"/>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xmlns:mc="http://schemas.openxmlformats.org/markup-compatibility/2006" xmlns:c="http://schemas.openxmlformats.org/drawingml/2006/chart" xmlns:cdr="http://schemas.openxmlformats.org/drawingml/2006/chartDrawing" xmlns:dgm="http://schemas.openxmlformats.org/drawingml/2006/diagram" xmlns:pic="http://schemas.openxmlformats.org/drawingml/2006/picture" xmlns:wp="http://schemas.openxmlformats.org/drawingml/2006/wordprocessingDrawing" xmlns:wp14="http://schemas.microsoft.com/office/word/2010/wordprocessingDrawing" xmlns:xdr="http://schemas.openxmlformats.org/drawingml/2006/spreadsheetDrawing" xmlns:comp="http://schemas.openxmlformats.org/drawingml/2006/compatibility" xmlns:lc="http://schemas.openxmlformats.org/drawingml/2006/lockedCanvas">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F969C74-DDCF-0AD2-529A-7513E29EA42E}"/>
              </a:ext>
            </a:extLst>
          </p:cNvPr>
          <p:cNvSpPr>
            <a:spLocks noGrp="true"/>
          </p:cNvSpPr>
          <p:nvPr>
            <p:ph type="title"/>
          </p:nvPr>
        </p:nvSpPr>
        <p:spPr/>
        <p:txBody>
          <a:bodyPr/>
          <a:lstStyle/>
          <a:p>
            <a:r>
              <a:rPr lang="cs-CZ" dirty="false"/>
              <a:t>…</a:t>
            </a:r>
          </a:p>
        </p:txBody>
      </p:sp>
      <p:sp>
        <p:nvSpPr>
          <p:cNvPr id="3" name="Zástupný obsah 2">
            <a:extLst>
              <a:ext uri="{FF2B5EF4-FFF2-40B4-BE49-F238E27FC236}">
                <a16:creationId xmlns:a16="http://schemas.microsoft.com/office/drawing/2014/main" id="{4BF13B25-D1A7-D678-D6DE-F3F119821B85}"/>
              </a:ext>
            </a:extLst>
          </p:cNvPr>
          <p:cNvSpPr>
            <a:spLocks noGrp="true"/>
          </p:cNvSpPr>
          <p:nvPr>
            <p:ph idx="1"/>
          </p:nvPr>
        </p:nvSpPr>
        <p:spPr>
          <a:xfrm>
            <a:off x="360000" y="1800000"/>
            <a:ext cx="8532480" cy="4320000"/>
          </a:xfrm>
        </p:spPr>
        <p:txBody>
          <a:bodyPr/>
          <a:lstStyle/>
          <a:p>
            <a:pPr algn="just">
              <a:buFont typeface="Arial" panose="020B0604020202020204" pitchFamily="34" charset="0"/>
              <a:buChar char="•"/>
            </a:pPr>
            <a:r>
              <a:rPr lang="cs-CZ" sz="1800" dirty="false">
                <a:latin typeface="+mj-lt"/>
              </a:rPr>
              <a:t>podpořeny mohou být pouze projekty, které mají jasnou a prokazatelnou vazbu na plnění těch opatření PSZ (Plán sociálního začleňování) nebo revidovaného PSZ, která prozatím nebyla nijak implementována nebo v‫ rámci revize PSZ reagují na nové potřeby cílové skupiny nad rámec stávajících podpor. Podporovány mohou být pouze komplexní projekty, které mají pozitivní dopad na cílovou skupinu (jsou především zaměřeny na přímou práci/podporu cílové skupiny), významně přispívají k</a:t>
            </a:r>
            <a:r>
              <a:rPr lang="cs-CZ" sz="1800" dirty="false">
                <a:latin typeface="Segoe UI Symbol" panose="020B0502040204020203" pitchFamily="34" charset="0"/>
                <a:ea typeface="Segoe UI Symbol" panose="020B0502040204020203" pitchFamily="34" charset="0"/>
              </a:rPr>
              <a:t> </a:t>
            </a:r>
            <a:r>
              <a:rPr lang="cs-CZ" sz="1800" dirty="false">
                <a:latin typeface="+mj-lt"/>
              </a:rPr>
              <a:t>řešení v PSZ popsaného problému a zejména jeho příčin, mají strategický přínos pro obec a mají podporu lokálního partnerství.</a:t>
            </a:r>
            <a:endParaRPr lang="cs-CZ" sz="1800" dirty="false">
              <a:effectLst/>
              <a:latin typeface="+mj-lt"/>
              <a:ea typeface="Calibri" panose="020F0502020204030204" pitchFamily="34" charset="0"/>
            </a:endParaRPr>
          </a:p>
          <a:p>
            <a:endParaRPr lang="cs-CZ" dirty="false"/>
          </a:p>
        </p:txBody>
      </p:sp>
      <p:sp>
        <p:nvSpPr>
          <p:cNvPr id="4" name="Zástupný symbol pro číslo snímku 3">
            <a:extLst>
              <a:ext uri="{FF2B5EF4-FFF2-40B4-BE49-F238E27FC236}">
                <a16:creationId xmlns:a16="http://schemas.microsoft.com/office/drawing/2014/main" id="{55C05861-256A-FBEB-DD98-32A90AC16A6D}"/>
              </a:ext>
            </a:extLst>
          </p:cNvPr>
          <p:cNvSpPr>
            <a:spLocks noGrp="true"/>
          </p:cNvSpPr>
          <p:nvPr>
            <p:ph type="sldNum" sz="quarter" idx="12"/>
          </p:nvPr>
        </p:nvSpPr>
        <p:spPr/>
        <p:txBody>
          <a:bodyPr/>
          <a:lstStyle/>
          <a:p>
            <a:fld id="{479BF083-4774-43B1-9AB0-5CC1AC5DD8EE}" type="slidenum">
              <a:rPr lang="cs-CZ" smtClean="false"/>
              <a:pPr/>
              <a:t>9</a:t>
            </a:fld>
            <a:endParaRPr lang="cs-CZ" dirty="false"/>
          </a:p>
        </p:txBody>
      </p:sp>
    </p:spTree>
    <p:extLst>
      <p:ext uri="{BB962C8B-B14F-4D97-AF65-F5344CB8AC3E}">
        <p14:creationId xmlns:p14="http://schemas.microsoft.com/office/powerpoint/2010/main" val="3305145237"/>
      </p:ext>
    </p:extLst>
  </p:cSld>
  <p:clrMapOvr>
    <a:masterClrMapping/>
  </p:clrMapOvr>
  <p:transition spd="slow">
    <p:fade/>
  </p:transition>
</p:sld>
</file>

<file path=ppt/theme/theme1.xml><?xml version="1.0" encoding="utf-8"?>
<a:theme xmlns:w="http://schemas.openxmlformats.org/wordprocessingml/2006/main" xmlns:m="http://schemas.openxmlformats.org/officeDocument/2006/math" xmlns:w14="http://schemas.microsoft.com/office/word/2010/wordml" xmlns:r="http://schemas.openxmlformats.org/officeDocument/2006/relationships" xmlns:wp="http://schemas.openxmlformats.org/drawingml/2006/wordprocessingDrawing" xmlns:a="http://schemas.openxmlformats.org/drawingml/2006/main" xmlns:wp14="http://schemas.microsoft.com/office/word/2010/wordprocessingDrawing" xmlns:w15="http://schemas.microsoft.com/office/word/2012/wordml" xmlns:mc="http://schemas.openxmlformats.org/markup-compatibility/2006" xmlns:sl="http://schemas.openxmlformats.org/schemaLibrary/2006/main" xmlns:wne="http://schemas.microsoft.com/office/word/2006/wordml" xmlns:c="http://schemas.openxmlformats.org/drawingml/2006/chart" xmlns:cdr="http://schemas.openxmlformats.org/drawingml/2006/chartDrawing" xmlns:c14="http://schemas.microsoft.com/office/drawing/2007/8/2/chart" xmlns:dgm="http://schemas.openxmlformats.org/drawingml/2006/diagram" xmlns:pic="http://schemas.openxmlformats.org/drawingml/2006/picture" xmlns:xdr="http://schemas.openxmlformats.org/drawingml/2006/spreadsheetDrawing" xmlns:dsp="http://schemas.microsoft.com/office/drawing/2008/diagram" xmlns:xvml="urn:schemas-microsoft-com:office:excel" xmlns:o="urn:schemas-microsoft-com:office:office" xmlns:v="urn:schemas-microsoft-com:vml" xmlns:w10="urn:schemas-microsoft-com:office:word" xmlns:pvml="urn:schemas-microsoft-com:office:powerpoint" xmlns:cppr="http://schemas.microsoft.com/office/2006/coverPageProps" xmlns:odx="http://opendope.org/xpaths" xmlns:odc="http://opendope.org/conditions" xmlns:odq="http://opendope.org/questions" xmlns:oda="http://opendope.org/answers" xmlns:odi="http://opendope.org/components" xmlns:odgm="http://opendope.org/SmartArt/DataHierarchy" xmlns:b="http://schemas.openxmlformats.org/officeDocument/2006/bibliography" xmlns:wps="http://schemas.microsoft.com/office/word/2010/wordprocessingShape" xmlns:w16se="http://schemas.microsoft.com/office/word/2015/wordml/symex" xmlns:w16cid="http://schemas.microsoft.com/office/word/2016/wordml/cid" xmlns:wetp="http://schemas.microsoft.com/office/webextensions/taskpanes/2010/11" xmlns:we="http://schemas.microsoft.com/office/webextensions/webextension/2010/11" xmlns:comp="http://schemas.openxmlformats.org/drawingml/2006/compatibility" xmlns:lc="http://schemas.openxmlformats.org/drawingml/2006/lockedCanvas" name="prezentace">
  <a:themeElements>
    <a:clrScheme name="MPSV">
      <a:dk1>
        <a:srgbClr val="084A8B"/>
      </a:dk1>
      <a:lt1>
        <a:srgbClr val="F5F5F5"/>
      </a:lt1>
      <a:dk2>
        <a:srgbClr val="AFDDFA"/>
      </a:dk2>
      <a:lt2>
        <a:srgbClr val="F5F5F5"/>
      </a:lt2>
      <a:accent1>
        <a:srgbClr val="084A8B"/>
      </a:accent1>
      <a:accent2>
        <a:srgbClr val="5FBBF5"/>
      </a:accent2>
      <a:accent3>
        <a:srgbClr val="D7EEFC"/>
      </a:accent3>
      <a:accent4>
        <a:srgbClr val="FFCC00"/>
      </a:accent4>
      <a:accent5>
        <a:srgbClr val="AFDDFA"/>
      </a:accent5>
      <a:accent6>
        <a:srgbClr val="AF0100"/>
      </a:accent6>
      <a:hlink>
        <a:srgbClr val="084A8B"/>
      </a:hlink>
      <a:folHlink>
        <a:srgbClr val="084A8B"/>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true">
          <a:gsLst>
            <a:gs pos="0">
              <a:schemeClr val="phClr">
                <a:tint val="50000"/>
                <a:satMod val="300000"/>
              </a:schemeClr>
            </a:gs>
            <a:gs pos="35000">
              <a:schemeClr val="phClr">
                <a:tint val="37000"/>
                <a:satMod val="300000"/>
              </a:schemeClr>
            </a:gs>
            <a:gs pos="100000">
              <a:schemeClr val="phClr">
                <a:tint val="15000"/>
                <a:satMod val="350000"/>
              </a:schemeClr>
            </a:gs>
          </a:gsLst>
          <a:lin ang="16200000" scaled="true"/>
        </a:gradFill>
        <a:gradFill rotWithShape="true">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false"/>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false">
              <a:srgbClr val="000000">
                <a:alpha val="38000"/>
              </a:srgbClr>
            </a:outerShdw>
          </a:effectLst>
        </a:effectStyle>
        <a:effectStyle>
          <a:effectLst>
            <a:outerShdw blurRad="40000" dist="23000" dir="5400000" rotWithShape="false">
              <a:srgbClr val="000000">
                <a:alpha val="35000"/>
              </a:srgbClr>
            </a:outerShdw>
          </a:effectLst>
        </a:effectStyle>
        <a:effectStyle>
          <a:effectLst>
            <a:outerShdw blurRad="40000" dist="23000" dir="5400000" rotWithShape="false">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true">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true">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w="http://schemas.openxmlformats.org/wordprocessingml/2006/main" xmlns:m="http://schemas.openxmlformats.org/officeDocument/2006/math" xmlns:w14="http://schemas.microsoft.com/office/word/2010/wordml" xmlns:r="http://schemas.openxmlformats.org/officeDocument/2006/relationships" xmlns:wp="http://schemas.openxmlformats.org/drawingml/2006/wordprocessingDrawing" xmlns:a="http://schemas.openxmlformats.org/drawingml/2006/main" xmlns:wp14="http://schemas.microsoft.com/office/word/2010/wordprocessingDrawing" xmlns:w15="http://schemas.microsoft.com/office/word/2012/wordml" xmlns:mc="http://schemas.openxmlformats.org/markup-compatibility/2006" xmlns:sl="http://schemas.openxmlformats.org/schemaLibrary/2006/main" xmlns:wne="http://schemas.microsoft.com/office/word/2006/wordml" xmlns:c="http://schemas.openxmlformats.org/drawingml/2006/chart" xmlns:cdr="http://schemas.openxmlformats.org/drawingml/2006/chartDrawing" xmlns:c14="http://schemas.microsoft.com/office/drawing/2007/8/2/chart" xmlns:dgm="http://schemas.openxmlformats.org/drawingml/2006/diagram" xmlns:pic="http://schemas.openxmlformats.org/drawingml/2006/picture" xmlns:xdr="http://schemas.openxmlformats.org/drawingml/2006/spreadsheetDrawing" xmlns:dsp="http://schemas.microsoft.com/office/drawing/2008/diagram" xmlns:xvml="urn:schemas-microsoft-com:office:excel" xmlns:o="urn:schemas-microsoft-com:office:office" xmlns:v="urn:schemas-microsoft-com:vml" xmlns:w10="urn:schemas-microsoft-com:office:word" xmlns:pvml="urn:schemas-microsoft-com:office:powerpoint" xmlns:cppr="http://schemas.microsoft.com/office/2006/coverPageProps" xmlns:odx="http://opendope.org/xpaths" xmlns:odc="http://opendope.org/conditions" xmlns:odq="http://opendope.org/questions" xmlns:oda="http://opendope.org/answers" xmlns:odi="http://opendope.org/components" xmlns:odgm="http://opendope.org/SmartArt/DataHierarchy" xmlns:b="http://schemas.openxmlformats.org/officeDocument/2006/bibliography" xmlns:wps="http://schemas.microsoft.com/office/word/2010/wordprocessingShape" xmlns:w16se="http://schemas.microsoft.com/office/word/2015/wordml/symex" xmlns:w16cid="http://schemas.microsoft.com/office/word/2016/wordml/cid" xmlns:wetp="http://schemas.microsoft.com/office/webextensions/taskpanes/2010/11" xmlns:we="http://schemas.microsoft.com/office/webextensions/webextension/2010/11" xmlns:comp="http://schemas.openxmlformats.org/drawingml/2006/compatibility" xmlns:lc="http://schemas.openxmlformats.org/drawingml/2006/lockedCanvas"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true">
          <a:gsLst>
            <a:gs pos="0">
              <a:schemeClr val="phClr">
                <a:tint val="50000"/>
                <a:satMod val="300000"/>
              </a:schemeClr>
            </a:gs>
            <a:gs pos="35000">
              <a:schemeClr val="phClr">
                <a:tint val="37000"/>
                <a:satMod val="300000"/>
              </a:schemeClr>
            </a:gs>
            <a:gs pos="100000">
              <a:schemeClr val="phClr">
                <a:tint val="15000"/>
                <a:satMod val="350000"/>
              </a:schemeClr>
            </a:gs>
          </a:gsLst>
          <a:lin ang="16200000" scaled="true"/>
        </a:gradFill>
        <a:gradFill rotWithShape="true">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false"/>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false">
              <a:srgbClr val="000000">
                <a:alpha val="38000"/>
              </a:srgbClr>
            </a:outerShdw>
          </a:effectLst>
        </a:effectStyle>
        <a:effectStyle>
          <a:effectLst>
            <a:outerShdw blurRad="40000" dist="23000" dir="5400000" rotWithShape="false">
              <a:srgbClr val="000000">
                <a:alpha val="35000"/>
              </a:srgbClr>
            </a:outerShdw>
          </a:effectLst>
        </a:effectStyle>
        <a:effectStyle>
          <a:effectLst>
            <a:outerShdw blurRad="40000" dist="23000" dir="5400000" rotWithShape="false">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true">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true">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
    <Relationship Target="itemProps1.xml" Type="http://schemas.openxmlformats.org/officeDocument/2006/relationships/customXmlProps" Id="rId1"/>
</Relationships>

</file>

<file path=customXml/_rels/item2.xml.rels><?xml version="1.0" encoding="UTF-8" standalone="yes"?>
<Relationships xmlns="http://schemas.openxmlformats.org/package/2006/relationships">
    <Relationship Target="itemProps2.xml" Type="http://schemas.openxmlformats.org/officeDocument/2006/relationships/customXmlProps" Id="rId1"/>
</Relationships>

</file>

<file path=customXml/_rels/item3.xml.rels><?xml version="1.0" encoding="UTF-8" standalone="yes"?>
<Relationships xmlns="http://schemas.openxmlformats.org/package/2006/relationships">
    <Relationship Target="itemProps3.xml" Type="http://schemas.openxmlformats.org/officeDocument/2006/relationships/customXmlProps" Id="rId1"/>
</Relationships>

</file>

<file path=customXml/item1.xml><?xml version="1.0" encoding="utf-8"?>
<ct:contentTypeSchema xmlns:ct="http://schemas.microsoft.com/office/2006/metadata/contentType" xmlns:ma="http://schemas.microsoft.com/office/2006/metadata/properties/metaAttributes" ct:_="" ma:_="" ma:contentTypeDescription="Vytvoří nový dokument" ma:contentTypeID="0x010100A2FCF9BCABF3854AAB137087829D63AA" ma:contentTypeName="Dokument" ma:contentTypeScope="" ma:contentTypeVersion="7" ma:versionID="f6f03f5b008ce72686bbcf691a7be2e8">
  <xsd:schema xmlns:xsd="http://www.w3.org/2001/XMLSchema" xmlns:ns2="dfed548f-0517-4d39-90e3-3947398480c0" xmlns:p="http://schemas.microsoft.com/office/2006/metadata/properties" xmlns:xs="http://www.w3.org/2001/XMLSchema" ma:fieldsID="a9a9eb159e242e6dec8d2b5b6c497589" ma:root="true" ns2:_="" targetNamespace="http://schemas.microsoft.com/office/2006/metadata/properties">
    <xsd:import namespace="dfed548f-0517-4d39-90e3-3947398480c0"/>
    <xsd:element name="properties">
      <xsd:complexType>
        <xsd:sequence>
          <xsd:element name="documentManagement">
            <xsd:complexType>
              <xsd:all>
                <xsd:element minOccurs="0" ref="ns2:AC_OriginalFileName"/>
              </xsd:all>
            </xsd:complexType>
          </xsd:element>
        </xsd:sequence>
      </xsd:complexType>
    </xsd:element>
  </xsd:schema>
  <xsd:schema xmlns:xsd="http://www.w3.org/2001/XMLSchema" xmlns:dms="http://schemas.microsoft.com/office/2006/documentManagement/types" xmlns:pc="http://schemas.microsoft.com/office/infopath/2007/PartnerControls" xmlns:xs="http://www.w3.org/2001/XMLSchema" elementFormDefault="qualified" targetNamespace="dfed548f-0517-4d39-90e3-3947398480c0">
    <xsd:import namespace="http://schemas.microsoft.com/office/2006/documentManagement/types"/>
    <xsd:import namespace="http://schemas.microsoft.com/office/infopath/2007/PartnerControls"/>
    <xsd:element ma:displayName="Original File Name" ma:index="8" ma:internalName="AC_OriginalFileName" name="AC_OriginalFileName" nillable="true">
      <xsd:simpleType>
        <xsd:restriction base="dms:Note">
          <xsd:maxLength value="255"/>
        </xsd:restriction>
      </xsd:simpleType>
    </xsd:element>
  </xsd:schema>
  <xsd:schema xmlns:xsd="http://www.w3.org/2001/XMLSchema" xmlns="http://schemas.openxmlformats.org/package/2006/metadata/core-properties" xmlns:dc="http://purl.org/dc/elements/1.1/" xmlns:dcterms="http://purl.org/dc/terms/" xmlns:odoc="http://schemas.microsoft.com/internal/obd" xmlns:xsi="http://www.w3.org/2001/XMLSchema-instance" attributeFormDefault="unqualified" blockDefault="#all" elementFormDefault="qualified" targetNamespace="http://schemas.openxmlformats.org/package/2006/metadata/core-properties">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maxOccurs="1" minOccurs="0" ref="dc:creator"/>
        <xsd:element maxOccurs="1" minOccurs="0" ref="dcterms:created"/>
        <xsd:element maxOccurs="1" minOccurs="0" ref="dc:identifier"/>
        <xsd:element ma:displayName="Typ obsahu" ma:index="0" maxOccurs="1" minOccurs="0" name="contentType" type="xsd:string"/>
        <xsd:element ma:displayName="Nadpis" ma:index="4" maxOccurs="1" minOccurs="0" ref="dc:title"/>
        <xsd:element maxOccurs="1" minOccurs="0" ref="dc:subject"/>
        <xsd:element maxOccurs="1" minOccurs="0" ref="dc:description"/>
        <xsd:element maxOccurs="1" minOccurs="0" name="keywords" type="xsd:string"/>
        <xsd:element maxOccurs="1" minOccurs="0" ref="dc:language"/>
        <xsd:element maxOccurs="1" minOccurs="0" name="category" type="xsd:string"/>
        <xsd:element maxOccurs="1" minOccurs="0" name="version" type="xsd:string"/>
        <xsd:element maxOccurs="1" minOccurs="0" name="revision" type="xsd:string">
          <xsd:annotation>
            <xsd:documentation>
                        This value indicates the number of saves or revisions. The application is responsible for updating this value after each revision.
                    </xsd:documentation>
          </xsd:annotation>
        </xsd:element>
        <xsd:element maxOccurs="1" minOccurs="0" name="lastModifiedBy" type="xsd:string"/>
        <xsd:element maxOccurs="1" minOccurs="0" ref="dcterms:modified"/>
        <xsd:element maxOccurs="1" minOccurs="0" name="contentStatus" type="xsd:string"/>
      </xsd:all>
    </xsd:complexType>
  </xsd:schema>
  <xs:schema xmlns:xs="http://www.w3.org/2001/XMLSchema" xmlns:pc="http://schemas.microsoft.com/office/infopath/2007/PartnerControls" attributeFormDefault="unqualified" elementFormDefault="qualified" targetNamespace="http://schemas.microsoft.com/office/infopath/2007/PartnerControls">
    <xs:element name="Person">
      <xs:complexType>
        <xs:sequence>
          <xs:element minOccurs="0" ref="pc:DisplayName"/>
          <xs:element minOccurs="0" ref="pc:AccountId"/>
          <xs:element minOccurs="0" ref="pc:AccountType"/>
        </xs:sequence>
      </xs:complexType>
    </xs:element>
    <xs:element name="DisplayName" type="xs:string"/>
    <xs:element name="AccountId" type="xs:string"/>
    <xs:element name="AccountType" type="xs:string"/>
    <xs:element name="BDCAssociatedEntity">
      <xs:complexType>
        <xs:sequence>
          <xs:element maxOccurs="unbounded" minOccurs="0" ref="pc:BDCEntity"/>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minOccurs="0" ref="pc:EntityDisplayName"/>
          <xs:element minOccurs="0" ref="pc:EntityInstanceReference"/>
          <xs:element minOccurs="0" ref="pc:EntityId1"/>
          <xs:element minOccurs="0" ref="pc:EntityId2"/>
          <xs:element minOccurs="0" ref="pc:EntityId3"/>
          <xs:element minOccurs="0" ref="pc:EntityId4"/>
          <xs:element minOccurs="0" ref="pc:EntityId5"/>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maxOccurs="unbounded" minOccurs="0" ref="pc:TermInfo"/>
        </xs:sequence>
      </xs:complexType>
    </xs:element>
    <xs:element name="TermInfo">
      <xs:complexType>
        <xs:sequence>
          <xs:element minOccurs="0" ref="pc:TermName"/>
          <xs:element minOccurs="0" ref="pc:TermId"/>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pc="http://schemas.microsoft.com/office/infopath/2007/PartnerControls" xmlns:xsi="http://www.w3.org/2001/XMLSchema-instance">
  <documentManagement>
    <AC_OriginalFileName xmlns="dfed548f-0517-4d39-90e3-3947398480c0">W:\PUBLICITA\VIZUÁLNÍ_IDENTITA\sablony_word_ppt\prezentace.pptx</AC_OriginalFileName>
  </documentManagement>
</p:properties>
</file>

<file path=customXml/itemProps1.xml><?xml version="1.0" encoding="utf-8"?>
<ds:datastoreItem xmlns:ds="http://schemas.openxmlformats.org/officeDocument/2006/customXml" ds:itemID="{E6937348-7977-46A8-9818-642FB21DF6F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fed548f-0517-4d39-90e3-3947398480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806EF36-2E80-4847-9151-E9C625552DBD}">
  <ds:schemaRefs>
    <ds:schemaRef ds:uri="http://schemas.microsoft.com/sharepoint/v3/contenttype/forms"/>
  </ds:schemaRefs>
</ds:datastoreItem>
</file>

<file path=customXml/itemProps3.xml><?xml version="1.0" encoding="utf-8"?>
<ds:datastoreItem xmlns:ds="http://schemas.openxmlformats.org/officeDocument/2006/customXml" ds:itemID="{93D88155-0E86-4D14-B6AF-C6806AEE9525}">
  <ds:schemaRefs>
    <ds:schemaRef ds:uri="http://www.w3.org/XML/1998/namespace"/>
    <ds:schemaRef ds:uri="http://purl.org/dc/terms/"/>
    <ds:schemaRef ds:uri="http://schemas.microsoft.com/office/2006/metadata/properties"/>
    <ds:schemaRef ds:uri="http://schemas.microsoft.com/office/infopath/2007/PartnerControls"/>
    <ds:schemaRef ds:uri="http://purl.org/dc/elements/1.1/"/>
    <ds:schemaRef ds:uri="http://schemas.microsoft.com/office/2006/documentManagement/types"/>
    <ds:schemaRef ds:uri="dfed548f-0517-4d39-90e3-3947398480c0"/>
    <ds:schemaRef ds:uri="http://schemas.openxmlformats.org/package/2006/metadata/core-properties"/>
    <ds:schemaRef ds:uri="http://purl.org/dc/dcmitype/"/>
  </ds:schemaRefs>
</ds:datastoreItem>
</file>

<file path=docProps/app.xml><?xml version="1.0" encoding="utf-8"?>
<properties:Properties xmlns:properties="http://schemas.openxmlformats.org/officeDocument/2006/extended-properties" xmlns:vt="http://schemas.openxmlformats.org/officeDocument/2006/docPropsVTypes">
  <properties:Template>prezentace</properties:Template>
  <properties:Words>6666</properties:Words>
  <properties:PresentationFormat>Předvádění na obrazovce (4:3)</properties:PresentationFormat>
  <properties:Paragraphs>514</properties:Paragraphs>
  <properties:Slides>44</properties:Slides>
  <properties:Notes>37</properties:Notes>
  <properties:TotalTime>9028</properties:TotalTime>
  <properties:HiddenSlides>0</properties:HiddenSlides>
  <properties:MMClips>1</properties:MMClips>
  <properties:ScaleCrop>false</properties:ScaleCrop>
  <properties:HeadingPairs>
    <vt:vector baseType="variant" size="6">
      <vt:variant>
        <vt:lpstr>Použitá písma</vt:lpstr>
      </vt:variant>
      <vt:variant>
        <vt:i4>8</vt:i4>
      </vt:variant>
      <vt:variant>
        <vt:lpstr>Motiv</vt:lpstr>
      </vt:variant>
      <vt:variant>
        <vt:i4>1</vt:i4>
      </vt:variant>
      <vt:variant>
        <vt:lpstr>Nadpisy snímků</vt:lpstr>
      </vt:variant>
      <vt:variant>
        <vt:i4>44</vt:i4>
      </vt:variant>
    </vt:vector>
  </properties:HeadingPairs>
  <properties:TitlesOfParts>
    <vt:vector baseType="lpstr" size="53">
      <vt:lpstr>Arial</vt:lpstr>
      <vt:lpstr>Calibri</vt:lpstr>
      <vt:lpstr>Courier New</vt:lpstr>
      <vt:lpstr>Segoe UI Symbol</vt:lpstr>
      <vt:lpstr>Symbol</vt:lpstr>
      <vt:lpstr>Trebuchet MS</vt:lpstr>
      <vt:lpstr>Wingdings</vt:lpstr>
      <vt:lpstr>Wingdings 3</vt:lpstr>
      <vt:lpstr>prezentace</vt:lpstr>
      <vt:lpstr>Seminář pro žadatele výzva č. 03_25_106  </vt:lpstr>
      <vt:lpstr> </vt:lpstr>
      <vt:lpstr>Kde hledat informace</vt:lpstr>
      <vt:lpstr> Časové nastavení výzvy (kap 2, kap 6.2, str. 2, 12) </vt:lpstr>
      <vt:lpstr> Finanční nastavení výzvy (kap 3.1, kap 5, kap 9, str. 3, 12, 17) </vt:lpstr>
      <vt:lpstr> Finanční část – rozpočet projektu (kap 6.4, str. 12)</vt:lpstr>
      <vt:lpstr>Míra podpory –  rozpad zdrojů financování (kap 3.5, str. 7)</vt:lpstr>
      <vt:lpstr>Výzva je určena… (kap 3.3, str. 3)</vt:lpstr>
      <vt:lpstr>…</vt:lpstr>
      <vt:lpstr>…</vt:lpstr>
      <vt:lpstr>Seznam obcí b a c Přehled je platný k 3.6.2025 – bude pravidelně aktualizován</vt:lpstr>
      <vt:lpstr>Žadatelé (kap 3.3, str. 5)</vt:lpstr>
      <vt:lpstr>…</vt:lpstr>
      <vt:lpstr>Partnerství (kap 3.4, str. 6)</vt:lpstr>
      <vt:lpstr>…</vt:lpstr>
      <vt:lpstr>veřejná podpora (včetně de minimis) (kap 3.8, str. 8)</vt:lpstr>
      <vt:lpstr>Vzdělávání a veřejná podpora (kap 4.1, str. 9)</vt:lpstr>
      <vt:lpstr>Cílové skupiny (kap 4.3, str. 11)</vt:lpstr>
      <vt:lpstr>Podporované aktivity (kap 4.1, str. 9) </vt:lpstr>
      <vt:lpstr>Doplnění k podporovaným aktivitám (kap 4.1, str. 9, 10)</vt:lpstr>
      <vt:lpstr>Povinná konzultace k přípravě žádosti o podporu (typ B) (kap 7.3, str., 14)</vt:lpstr>
      <vt:lpstr>Klíčové aktivity (příloha č. 1 výzvy) Aktivita č. 1) Podpora komunitní práce včetně vzniku, fungování a rozvoje komunitních center</vt:lpstr>
      <vt:lpstr>Aktivita č. 2) Podpora sociálních služeb</vt:lpstr>
      <vt:lpstr>Aktivita č. 2) Podpora sociálních služeb</vt:lpstr>
      <vt:lpstr>Aktivita č. 3) Podpora ohrožených rodin s dětmi</vt:lpstr>
      <vt:lpstr>Aktivita č. 4) Podpora osob závislých a závislostí ohrožených</vt:lpstr>
      <vt:lpstr>Aktivita č. 5) Podpora řešení dluhové problematiky</vt:lpstr>
      <vt:lpstr>Aktivita č. 6) Podpora posílení výkonu sociální práce na obcích</vt:lpstr>
      <vt:lpstr>Aktivita č. 7) Podpora zdravotní prevence</vt:lpstr>
      <vt:lpstr>Aktivita č. 8) Podpora participativních metod práce s cílovou skupinou</vt:lpstr>
      <vt:lpstr>Aktivita č. 9) Podpora programů zaměřených na boj s diskriminací</vt:lpstr>
      <vt:lpstr>Doporučení</vt:lpstr>
      <vt:lpstr>Indikátory – obecně</vt:lpstr>
      <vt:lpstr>Indikátory závazkové (kap 4.2, str. 10)</vt:lpstr>
      <vt:lpstr>Indikátory nezávazkové</vt:lpstr>
      <vt:lpstr> Přehled příloh výzvy</vt:lpstr>
      <vt:lpstr> </vt:lpstr>
      <vt:lpstr>Podání žádosti</vt:lpstr>
      <vt:lpstr>Podání žádosti</vt:lpstr>
      <vt:lpstr> Způsob hodnocení a výběr projektů</vt:lpstr>
      <vt:lpstr> Způsob hodnocení a výběr projektů</vt:lpstr>
      <vt:lpstr>Povinné přílohy žádosti o podporu</vt:lpstr>
      <vt:lpstr>Kontaktní osoby</vt:lpstr>
      <vt:lpstr> </vt:lpstr>
    </vt:vector>
  </properties:TitlesOfParts>
  <properties:LinksUpToDate>false</properties:LinksUpToDate>
  <properties:SharedDoc>false</properties:SharedDoc>
  <properties:HyperlinksChanged>false</properties:HyperlinksChanged>
  <properties:Application>Microsoft Office PowerPoint</properties:Application>
  <properties:AppVersion>16.0000</properties:AppVersion>
</properties:Properties>
</file>

<file path=docProps/core.xml><?xml version="1.0" encoding="utf-8"?>
<cp:coreProperties xmlns:cp="http://schemas.openxmlformats.org/package/2006/metadata/core-properties" xmlns:dcterms="http://purl.org/dc/terms/" xmlns:dc="http://purl.org/dc/elements/1.1/">
  <dcterms:created xmlns:xsi="http://www.w3.org/2001/XMLSchema-instance" xsi:type="dcterms:W3CDTF">2015-02-20T08:23:15Z</dcterms:created>
  <dc:creator/>
  <cp:lastModifiedBy/>
  <dcterms:modified xmlns:xsi="http://www.w3.org/2001/XMLSchema-instance" xsi:type="dcterms:W3CDTF">2025-06-09T05:58:27Z</dcterms:modified>
  <cp:revision>350</cp:revision>
  <dc:title>Prezentace aplikace PowerPoint</dc:title>
</cp:coreProperties>
</file>

<file path=docProps/custom.xml><?xml version="1.0" encoding="utf-8"?>
<prop:Properties xmlns:vt="http://schemas.openxmlformats.org/officeDocument/2006/docPropsVTypes" xmlns:prop="http://schemas.openxmlformats.org/officeDocument/2006/custom-properties">
  <prop:property fmtid="{D5CDD505-2E9C-101B-9397-08002B2CF9AE}" pid="2" name="ContentTypeId">
    <vt:lpwstr>0x010100A2FCF9BCABF3854AAB137087829D63AA</vt:lpwstr>
  </prop:property>
</prop:Properties>
</file>