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app.xml" Type="http://schemas.openxmlformats.org/officeDocument/2006/relationships/extended-properties" Id="rId3"/>
    <Relationship Target="docProps/core.xml" Type="http://schemas.openxmlformats.org/package/2006/relationships/metadata/core-properties" Id="rId2"/>
    <Relationship Target="ppt/presentation.xml" Type="http://schemas.openxmlformats.org/officeDocument/2006/relationships/officeDocument" Id="rId1"/>
    <Relationship Target="docProps/custom.xml" Type="http://schemas.openxmlformats.org/officeDocument/2006/relationships/custom-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68"/>
  </p:notesMasterIdLst>
  <p:sldIdLst>
    <p:sldId id="1194" r:id="rId5"/>
    <p:sldId id="1313" r:id="rId6"/>
    <p:sldId id="1352" r:id="rId7"/>
    <p:sldId id="1341" r:id="rId8"/>
    <p:sldId id="1370" r:id="rId9"/>
    <p:sldId id="1331" r:id="rId10"/>
    <p:sldId id="1285" r:id="rId11"/>
    <p:sldId id="1355" r:id="rId12"/>
    <p:sldId id="1287" r:id="rId13"/>
    <p:sldId id="1339" r:id="rId14"/>
    <p:sldId id="1290" r:id="rId15"/>
    <p:sldId id="1292" r:id="rId16"/>
    <p:sldId id="1311" r:id="rId17"/>
    <p:sldId id="1312" r:id="rId18"/>
    <p:sldId id="1359" r:id="rId19"/>
    <p:sldId id="1307" r:id="rId20"/>
    <p:sldId id="1347" r:id="rId21"/>
    <p:sldId id="1309" r:id="rId22"/>
    <p:sldId id="1231" r:id="rId23"/>
    <p:sldId id="1354" r:id="rId24"/>
    <p:sldId id="1223" r:id="rId25"/>
    <p:sldId id="1283" r:id="rId26"/>
    <p:sldId id="1226" r:id="rId27"/>
    <p:sldId id="1233" r:id="rId28"/>
    <p:sldId id="1247" r:id="rId29"/>
    <p:sldId id="464" r:id="rId30"/>
    <p:sldId id="1333" r:id="rId31"/>
    <p:sldId id="1342" r:id="rId32"/>
    <p:sldId id="1357" r:id="rId33"/>
    <p:sldId id="1279" r:id="rId34"/>
    <p:sldId id="1248" r:id="rId35"/>
    <p:sldId id="1230" r:id="rId36"/>
    <p:sldId id="1378" r:id="rId37"/>
    <p:sldId id="1280" r:id="rId38"/>
    <p:sldId id="1234" r:id="rId39"/>
    <p:sldId id="1252" r:id="rId40"/>
    <p:sldId id="1236" r:id="rId41"/>
    <p:sldId id="1277" r:id="rId42"/>
    <p:sldId id="1237" r:id="rId43"/>
    <p:sldId id="1238" r:id="rId44"/>
    <p:sldId id="1282" r:id="rId45"/>
    <p:sldId id="1257" r:id="rId46"/>
    <p:sldId id="1254" r:id="rId47"/>
    <p:sldId id="1255" r:id="rId48"/>
    <p:sldId id="1256" r:id="rId49"/>
    <p:sldId id="1246" r:id="rId50"/>
    <p:sldId id="501" r:id="rId51"/>
    <p:sldId id="1377" r:id="rId52"/>
    <p:sldId id="1281" r:id="rId53"/>
    <p:sldId id="1284" r:id="rId54"/>
    <p:sldId id="1260" r:id="rId55"/>
    <p:sldId id="1261" r:id="rId56"/>
    <p:sldId id="1262" r:id="rId57"/>
    <p:sldId id="1265" r:id="rId58"/>
    <p:sldId id="1267" r:id="rId59"/>
    <p:sldId id="1268" r:id="rId60"/>
    <p:sldId id="1269" r:id="rId61"/>
    <p:sldId id="1273" r:id="rId62"/>
    <p:sldId id="1274" r:id="rId63"/>
    <p:sldId id="1275" r:id="rId64"/>
    <p:sldId id="1272" r:id="rId65"/>
    <p:sldId id="1220" r:id="rId66"/>
    <p:sldId id="1227" r:id="rId67"/>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7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Sogelová Adéla Ing. (MPSV)" initials="SAI(" lastIdx="2" clrIdx="0">
    <p:extLst>
      <p:ext uri="{19B8F6BF-5375-455C-9EA6-DF929625EA0E}">
        <p15:presenceInfo xmlns:p15="http://schemas.microsoft.com/office/powerpoint/2012/main" providerId="AD" userId="S::adela.sogelova@mpsv.cz::0cc913ad-974d-4e89-99f8-0442c936bd61"/>
      </p:ext>
    </p:extLst>
  </p:cmAuthor>
  <p:cmAuthor id="2" name="Bořecká Lenka Mgr. (MPSV)" initials="BLM(" lastIdx="1" clrIdx="1">
    <p:extLst>
      <p:ext uri="{19B8F6BF-5375-455C-9EA6-DF929625EA0E}">
        <p15:presenceInfo xmlns:p15="http://schemas.microsoft.com/office/powerpoint/2012/main" providerId="AD" userId="S::lenka.borecka@mpsv.cz::3d3d03b6-7331-4d2b-a6cb-ed2575c5b078"/>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5620"/>
    <p:restoredTop sz="73862" autoAdjust="false"/>
  </p:normalViewPr>
  <p:slideViewPr>
    <p:cSldViewPr snapToGrid="false">
      <p:cViewPr varScale="true">
        <p:scale>
          <a:sx n="47" d="100"/>
          <a:sy n="47" d="100"/>
        </p:scale>
        <p:origin x="1840" y="32"/>
      </p:cViewPr>
      <p:guideLst>
        <p:guide orient="horz" pos="913"/>
        <p:guide orient="horz" pos="3884"/>
        <p:guide pos="5420"/>
        <p:guide pos="7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notesMasters/notesMaster1.xml" Type="http://schemas.openxmlformats.org/officeDocument/2006/relationships/notesMaster" Id="rId68"/>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slides/slide1.xml" Type="http://schemas.openxmlformats.org/officeDocument/2006/relationships/slide" Id="rId5"/>
    <Relationship Target="slides/slide57.xml" Type="http://schemas.openxmlformats.org/officeDocument/2006/relationships/slid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commentAuthors.xml" Type="http://schemas.openxmlformats.org/officeDocument/2006/relationships/commentAuthors" Id="rId69"/>
    <Relationship Target="slides/slide4.xml" Type="http://schemas.openxmlformats.org/officeDocument/2006/relationships/slide" Id="rId8"/>
    <Relationship Target="slides/slide47.xml" Type="http://schemas.openxmlformats.org/officeDocument/2006/relationships/slide" Id="rId51"/>
    <Relationship Target="theme/theme1.xml" Type="http://schemas.openxmlformats.org/officeDocument/2006/relationships/theme" Id="rId72"/>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presProps.xml" Type="http://schemas.openxmlformats.org/officeDocument/2006/relationships/presProps" Id="rId70"/>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tableStyles.xml" Type="http://schemas.openxmlformats.org/officeDocument/2006/relationships/tableStyles" Id="rId73"/>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3.xml" Type="http://schemas.openxmlformats.org/officeDocument/2006/relationships/slide" Id="rId7"/>
    <Relationship Target="viewProps.xml" Type="http://schemas.openxmlformats.org/officeDocument/2006/relationships/viewProps" Id="rId71"/>
</Relationships>

</file>

<file path=ppt/charts/_rels/chart1.xml.rels><?xml version="1.0" encoding="UTF-8" standalone="yes"?>
<Relationships xmlns="http://schemas.openxmlformats.org/package/2006/relationships">
    <Relationship TargetMode="External" Target="file:///\\ad.mpsv.cz\mpsv\spoldisk\sd_0295\076_romsk&#225;%20integrace\_projekty\076_jezev&#269;&#237;k%20%20pro%20VH_pro%20v&#253;zvy%20s%20VK.xlsx" Type="http://schemas.openxmlformats.org/officeDocument/2006/relationships/oleObject" Id="rId3"/>
    <Relationship Target="colors1.xml" Type="http://schemas.microsoft.com/office/2011/relationships/chartColorStyle" Id="rId2"/>
    <Relationship Target="style1.xml" Type="http://schemas.microsoft.com/office/2011/relationships/chartStyle" Id="rId1"/>
</Relationships>

</file>

<file path=ppt/charts/chart1.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autoTitleDeleted val="true"/>
    <c:plotArea>
      <c:layout>
        <c:manualLayout>
          <c:layoutTarget val="inner"/>
          <c:xMode val="edge"/>
          <c:yMode val="edge"/>
          <c:x val="0.2564311471838043"/>
          <c:y val="0.0"/>
          <c:w val="0.4729295377013811"/>
          <c:h val="0.673857497568529"/>
        </c:manualLayout>
      </c:layout>
      <c:pieChart>
        <c:varyColors val="true"/>
        <c:ser>
          <c:idx val="0"/>
          <c:order val="0"/>
          <c:dPt>
            <c:idx val="0"/>
            <c:bubble3D val="false"/>
            <c:spPr>
              <a:pattFill prst="pct30">
                <a:fgClr>
                  <a:srgbClr val="002060"/>
                </a:fgClr>
                <a:bgClr>
                  <a:srgbClr val="0070C0"/>
                </a:bgClr>
              </a:pattFill>
              <a:ln w="19050">
                <a:solidFill>
                  <a:schemeClr val="lt1"/>
                </a:solidFill>
              </a:ln>
              <a:effectLst>
                <a:innerShdw blurRad="114300">
                  <a:schemeClr val="accent1"/>
                </a:innerShdw>
              </a:effectLst>
            </c:spPr>
            <c:extLst>
              <c:ext uri="{C3380CC4-5D6E-409C-BE32-E72D297353CC}">
                <c16:uniqueId xmlns:c16="http://schemas.microsoft.com/office/drawing/2014/chart" xmlns:c16r2="http://schemas.microsoft.com/office/drawing/2015/06/chart" val="{00000001-7BD8-4252-9FFE-583E22C37223}"/>
              </c:ext>
            </c:extLst>
          </c:dPt>
          <c:dPt>
            <c:idx val="1"/>
            <c:bubble3D val="false"/>
            <c:spPr>
              <a:pattFill prst="pct30">
                <a:fgClr>
                  <a:srgbClr val="92D050"/>
                </a:fgClr>
                <a:bgClr>
                  <a:srgbClr val="00B050"/>
                </a:bgClr>
              </a:pattFill>
              <a:ln w="19050">
                <a:solidFill>
                  <a:schemeClr val="lt1"/>
                </a:solidFill>
              </a:ln>
              <a:effectLst>
                <a:innerShdw blurRad="114300">
                  <a:schemeClr val="accent2"/>
                </a:innerShdw>
              </a:effectLst>
            </c:spPr>
            <c:extLst>
              <c:ext uri="{C3380CC4-5D6E-409C-BE32-E72D297353CC}">
                <c16:uniqueId xmlns:c16="http://schemas.microsoft.com/office/drawing/2014/chart" xmlns:c16r2="http://schemas.microsoft.com/office/drawing/2015/06/chart" val="{00000003-7BD8-4252-9FFE-583E22C37223}"/>
              </c:ext>
            </c:extLst>
          </c:dPt>
          <c:dPt>
            <c:idx val="2"/>
            <c:bubble3D val="false"/>
            <c:spPr>
              <a:pattFill prst="pct30">
                <a:fgClr>
                  <a:schemeClr val="tx2">
                    <a:lumMod val="50000"/>
                  </a:schemeClr>
                </a:fgClr>
                <a:bgClr>
                  <a:schemeClr val="accent2">
                    <a:lumMod val="60000"/>
                    <a:lumOff val="40000"/>
                  </a:schemeClr>
                </a:bgClr>
              </a:pattFill>
              <a:ln w="19050">
                <a:solidFill>
                  <a:schemeClr val="lt1"/>
                </a:solidFill>
              </a:ln>
              <a:effectLst>
                <a:innerShdw blurRad="114300">
                  <a:schemeClr val="accent3"/>
                </a:innerShdw>
              </a:effectLst>
            </c:spPr>
            <c:extLst>
              <c:ext uri="{C3380CC4-5D6E-409C-BE32-E72D297353CC}">
                <c16:uniqueId xmlns:c16="http://schemas.microsoft.com/office/drawing/2014/chart" xmlns:c16r2="http://schemas.microsoft.com/office/drawing/2015/06/chart" val="{00000005-7BD8-4252-9FFE-583E22C37223}"/>
              </c:ext>
            </c:extLst>
          </c:dPt>
          <c:dPt>
            <c:idx val="3"/>
            <c:bubble3D val="false"/>
            <c:spPr>
              <a:pattFill prst="pct30">
                <a:fgClr>
                  <a:srgbClr val="FFC000"/>
                </a:fgClr>
                <a:bgClr>
                  <a:schemeClr val="accent4">
                    <a:lumMod val="60000"/>
                    <a:lumOff val="40000"/>
                  </a:schemeClr>
                </a:bgClr>
              </a:pattFill>
              <a:ln w="19050">
                <a:solidFill>
                  <a:schemeClr val="lt1"/>
                </a:solidFill>
              </a:ln>
              <a:effectLst>
                <a:innerShdw blurRad="114300">
                  <a:schemeClr val="accent4"/>
                </a:innerShdw>
              </a:effectLst>
            </c:spPr>
            <c:extLst>
              <c:ext uri="{C3380CC4-5D6E-409C-BE32-E72D297353CC}">
                <c16:uniqueId xmlns:c16="http://schemas.microsoft.com/office/drawing/2014/chart" xmlns:c16r2="http://schemas.microsoft.com/office/drawing/2015/06/chart" val="{00000007-7BD8-4252-9FFE-583E22C37223}"/>
              </c:ext>
            </c:extLst>
          </c:dPt>
          <c:dPt>
            <c:idx val="4"/>
            <c:bubble3D val="false"/>
            <c:spPr>
              <a:pattFill prst="pct30">
                <a:fgClr>
                  <a:srgbClr val="FF0000"/>
                </a:fgClr>
                <a:bgClr>
                  <a:srgbClr val="FF0000"/>
                </a:bgClr>
              </a:pattFill>
              <a:ln w="19050">
                <a:solidFill>
                  <a:schemeClr val="lt1"/>
                </a:solidFill>
              </a:ln>
              <a:effectLst>
                <a:innerShdw blurRad="114300">
                  <a:schemeClr val="accent5"/>
                </a:innerShdw>
              </a:effectLst>
            </c:spPr>
            <c:extLst>
              <c:ext uri="{C3380CC4-5D6E-409C-BE32-E72D297353CC}">
                <c16:uniqueId xmlns:c16="http://schemas.microsoft.com/office/drawing/2014/chart" xmlns:c16r2="http://schemas.microsoft.com/office/drawing/2015/06/chart" val="{00000009-7BD8-4252-9FFE-583E22C37223}"/>
              </c:ext>
            </c:extLst>
          </c:dPt>
          <c:dPt>
            <c:idx val="5"/>
            <c:bubble3D val="false"/>
            <c:spPr>
              <a:pattFill prst="pct30">
                <a:fgClr>
                  <a:srgbClr val="002060"/>
                </a:fgClr>
                <a:bgClr>
                  <a:srgbClr val="7030A0"/>
                </a:bgClr>
              </a:pattFill>
              <a:ln w="19050">
                <a:solidFill>
                  <a:schemeClr val="lt1"/>
                </a:solidFill>
              </a:ln>
              <a:effectLst>
                <a:innerShdw blurRad="114300">
                  <a:schemeClr val="accent6"/>
                </a:innerShdw>
              </a:effectLst>
            </c:spPr>
            <c:extLst>
              <c:ext uri="{C3380CC4-5D6E-409C-BE32-E72D297353CC}">
                <c16:uniqueId xmlns:c16="http://schemas.microsoft.com/office/drawing/2014/chart" xmlns:c16r2="http://schemas.microsoft.com/office/drawing/2015/06/chart" val="{0000000B-7BD8-4252-9FFE-583E22C37223}"/>
              </c:ext>
            </c:extLst>
          </c:dPt>
          <c:dLbls>
            <c:dLbl>
              <c:idx val="3"/>
              <c:layout>
                <c:manualLayout>
                  <c:x val="0.09267242886266691"/>
                  <c:y val="-0.021535905247934688"/>
                </c:manualLayout>
              </c:layout>
              <c:dLblPos val="bestFit"/>
              <c:showLegendKey val="false"/>
              <c:showVal val="false"/>
              <c:showCatName val="false"/>
              <c:showSerName val="false"/>
              <c:showPercent val="true"/>
              <c:showBubbleSize val="false"/>
              <c:extLst>
                <c:ext uri="{CE6537A1-D6FC-4f65-9D91-7224C49458BB}"/>
                <c:ext uri="{C3380CC4-5D6E-409C-BE32-E72D297353CC}">
                  <c16:uniqueId xmlns:c16="http://schemas.microsoft.com/office/drawing/2014/chart" xmlns:c16r2="http://schemas.microsoft.com/office/drawing/2015/06/chart" val="{00000007-7BD8-4252-9FFE-583E22C37223}"/>
                </c:ext>
              </c:extLst>
            </c:dLbl>
            <c:spPr>
              <a:solidFill>
                <a:schemeClr val="bg1"/>
              </a:solidFill>
              <a:ln>
                <a:noFill/>
              </a:ln>
              <a:effectLst/>
            </c:spPr>
            <c:txPr>
              <a:bodyPr rot="0" spcFirstLastPara="true" vertOverflow="ellipsis" vert="horz" wrap="square" lIns="38100" tIns="19050" rIns="38100" bIns="19050" anchor="ctr" anchorCtr="true">
                <a:spAutoFit/>
              </a:bodyPr>
              <a:lstStyle/>
              <a:p>
                <a:pPr>
                  <a:defRPr sz="1400" b="false" i="false" u="none" strike="noStrike" kern="1200" baseline="0">
                    <a:solidFill>
                      <a:schemeClr val="tx1"/>
                    </a:solidFill>
                    <a:latin typeface="+mn-lt"/>
                    <a:ea typeface="+mn-ea"/>
                    <a:cs typeface="+mn-cs"/>
                  </a:defRPr>
                </a:pPr>
                <a:endParaRPr lang="cs-CZ"/>
              </a:p>
            </c:txPr>
            <c:dLblPos val="ctr"/>
            <c:showLegendKey val="false"/>
            <c:showVal val="false"/>
            <c:showCatName val="false"/>
            <c:showSerName val="false"/>
            <c:showPercent val="true"/>
            <c:showBubbleSize val="false"/>
            <c:showLeaderLines val="true"/>
            <c:leaderLines>
              <c:spPr>
                <a:ln w="9525">
                  <a:solidFill>
                    <a:schemeClr val="tx1">
                      <a:lumMod val="35000"/>
                      <a:lumOff val="65000"/>
                    </a:schemeClr>
                  </a:solidFill>
                </a:ln>
                <a:effectLst/>
              </c:spPr>
            </c:leaderLines>
            <c:extLst>
              <c:ext uri="{CE6537A1-D6FC-4f65-9D91-7224C49458BB}"/>
            </c:extLst>
          </c:dLbls>
          <c:cat>
            <c:strRef>
              <c:f>'statistika II'!$A$2:$A$7</c:f>
              <c:strCache>
                <c:ptCount val="6"/>
                <c:pt idx="0">
                  <c:v>Komunitní práce</c:v>
                </c:pt>
                <c:pt idx="1">
                  <c:v>Podpora sociálních služeb</c:v>
                </c:pt>
                <c:pt idx="2">
                  <c:v>Podpora ohrožených rodin s dětmi</c:v>
                </c:pt>
                <c:pt idx="3">
                  <c:v>Podpora osob závislých nebo závislostí ohrožených</c:v>
                </c:pt>
                <c:pt idx="4">
                  <c:v>Podpora řešení dluhové problemitiky</c:v>
                </c:pt>
                <c:pt idx="5">
                  <c:v>Podpora posílení výkonu soc.práce na obcích</c:v>
                </c:pt>
              </c:strCache>
            </c:strRef>
          </c:cat>
          <c:val>
            <c:numRef>
              <c:f>'statistika II'!$B$2:$B$7</c:f>
              <c:numCache>
                <c:formatCode>General</c:formatCode>
                <c:ptCount val="6"/>
                <c:pt idx="0">
                  <c:v>26</c:v>
                </c:pt>
                <c:pt idx="1">
                  <c:v>55</c:v>
                </c:pt>
                <c:pt idx="2">
                  <c:v>4</c:v>
                </c:pt>
                <c:pt idx="3">
                  <c:v>1</c:v>
                </c:pt>
                <c:pt idx="4">
                  <c:v>24</c:v>
                </c:pt>
                <c:pt idx="5">
                  <c:v>7</c:v>
                </c:pt>
              </c:numCache>
            </c:numRef>
          </c:val>
          <c:extLst>
            <c:ext uri="{C3380CC4-5D6E-409C-BE32-E72D297353CC}">
              <c16:uniqueId xmlns:c16="http://schemas.microsoft.com/office/drawing/2014/chart" xmlns:c16r2="http://schemas.microsoft.com/office/drawing/2015/06/chart" val="{0000000C-7BD8-4252-9FFE-583E22C37223}"/>
            </c:ext>
          </c:extLst>
        </c:ser>
        <c:dLbls>
          <c:dLblPos val="ctr"/>
          <c:showLegendKey val="false"/>
          <c:showVal val="false"/>
          <c:showCatName val="false"/>
          <c:showSerName val="false"/>
          <c:showPercent val="true"/>
          <c:showBubbleSize val="false"/>
          <c:showLeaderLines val="true"/>
        </c:dLbls>
        <c:firstSliceAng val="0"/>
      </c:pieChart>
      <c:spPr>
        <a:noFill/>
        <a:ln>
          <a:noFill/>
        </a:ln>
        <a:effectLst/>
      </c:spPr>
    </c:plotArea>
    <c:legend>
      <c:legendPos val="b"/>
      <c:legendEntry>
        <c:idx val="0"/>
        <c:txPr>
          <a:bodyPr rot="0" spcFirstLastPara="true" vertOverflow="ellipsis" vert="horz" wrap="square" anchor="ctr" anchorCtr="true"/>
          <a:lstStyle/>
          <a:p>
            <a:pPr>
              <a:defRPr sz="1400" b="false" i="false" u="none" strike="noStrike" kern="1200" baseline="0">
                <a:solidFill>
                  <a:schemeClr val="accent1"/>
                </a:solidFill>
                <a:latin typeface="+mn-lt"/>
                <a:ea typeface="+mn-ea"/>
                <a:cs typeface="+mn-cs"/>
              </a:defRPr>
            </a:pPr>
            <a:endParaRPr lang="cs-CZ"/>
          </a:p>
        </c:txPr>
      </c:legendEntry>
      <c:legendEntry>
        <c:idx val="1"/>
        <c:txPr>
          <a:bodyPr rot="0" spcFirstLastPara="true" vertOverflow="ellipsis" vert="horz" wrap="square" anchor="ctr" anchorCtr="true"/>
          <a:lstStyle/>
          <a:p>
            <a:pPr>
              <a:defRPr sz="1400" b="false" i="false" u="none" strike="noStrike" kern="1200" baseline="0">
                <a:solidFill>
                  <a:srgbClr val="00B050"/>
                </a:solidFill>
                <a:latin typeface="+mn-lt"/>
                <a:ea typeface="+mn-ea"/>
                <a:cs typeface="+mn-cs"/>
              </a:defRPr>
            </a:pPr>
            <a:endParaRPr lang="cs-CZ"/>
          </a:p>
        </c:txPr>
      </c:legendEntry>
      <c:legendEntry>
        <c:idx val="2"/>
        <c:txPr>
          <a:bodyPr rot="0" spcFirstLastPara="true" vertOverflow="ellipsis" vert="horz" wrap="square" anchor="ctr" anchorCtr="true"/>
          <a:lstStyle/>
          <a:p>
            <a:pPr>
              <a:defRPr sz="1400" b="false" i="false" u="none" strike="noStrike" kern="1200" baseline="0">
                <a:solidFill>
                  <a:schemeClr val="tx2">
                    <a:lumMod val="75000"/>
                  </a:schemeClr>
                </a:solidFill>
                <a:latin typeface="+mn-lt"/>
                <a:ea typeface="+mn-ea"/>
                <a:cs typeface="+mn-cs"/>
              </a:defRPr>
            </a:pPr>
            <a:endParaRPr lang="cs-CZ"/>
          </a:p>
        </c:txPr>
      </c:legendEntry>
      <c:legendEntry>
        <c:idx val="3"/>
        <c:txPr>
          <a:bodyPr rot="0" spcFirstLastPara="true" vertOverflow="ellipsis" vert="horz" wrap="square" anchor="ctr" anchorCtr="true"/>
          <a:lstStyle/>
          <a:p>
            <a:pPr>
              <a:defRPr sz="1400" b="false" i="false" u="none" strike="noStrike" kern="1200" baseline="0">
                <a:solidFill>
                  <a:srgbClr val="FFC000"/>
                </a:solidFill>
                <a:latin typeface="+mn-lt"/>
                <a:ea typeface="+mn-ea"/>
                <a:cs typeface="+mn-cs"/>
              </a:defRPr>
            </a:pPr>
            <a:endParaRPr lang="cs-CZ"/>
          </a:p>
        </c:txPr>
      </c:legendEntry>
      <c:legendEntry>
        <c:idx val="4"/>
        <c:txPr>
          <a:bodyPr rot="0" spcFirstLastPara="true" vertOverflow="ellipsis" vert="horz" wrap="square" anchor="ctr" anchorCtr="true"/>
          <a:lstStyle/>
          <a:p>
            <a:pPr>
              <a:defRPr sz="1400" b="false" i="false" u="none" strike="noStrike" kern="1200" baseline="0">
                <a:solidFill>
                  <a:srgbClr val="FF0000"/>
                </a:solidFill>
                <a:latin typeface="+mn-lt"/>
                <a:ea typeface="+mn-ea"/>
                <a:cs typeface="+mn-cs"/>
              </a:defRPr>
            </a:pPr>
            <a:endParaRPr lang="cs-CZ"/>
          </a:p>
        </c:txPr>
      </c:legendEntry>
      <c:legendEntry>
        <c:idx val="5"/>
        <c:txPr>
          <a:bodyPr rot="0" spcFirstLastPara="true" vertOverflow="ellipsis" vert="horz" wrap="square" anchor="ctr" anchorCtr="true"/>
          <a:lstStyle/>
          <a:p>
            <a:pPr>
              <a:defRPr sz="1400" b="false" i="false" u="none" strike="noStrike" kern="1200" baseline="0">
                <a:solidFill>
                  <a:srgbClr val="7030A0"/>
                </a:solidFill>
                <a:latin typeface="+mn-lt"/>
                <a:ea typeface="+mn-ea"/>
                <a:cs typeface="+mn-cs"/>
              </a:defRPr>
            </a:pPr>
            <a:endParaRPr lang="cs-CZ"/>
          </a:p>
        </c:txPr>
      </c:legendEntry>
      <c:layout>
        <c:manualLayout>
          <c:xMode val="edge"/>
          <c:yMode val="edge"/>
          <c:x val="0.008880192360349535"/>
          <c:y val="0.7045421052722591"/>
          <c:w val="0.9911198076396505"/>
          <c:h val="0.29491126888861263"/>
        </c:manualLayout>
      </c:layout>
      <c:overlay val="false"/>
      <c:spPr>
        <a:solidFill>
          <a:srgbClr val="F5F5F5"/>
        </a:solidFill>
        <a:ln>
          <a:noFill/>
        </a:ln>
        <a:effectLst/>
      </c:spPr>
      <c:txPr>
        <a:bodyPr rot="0" spcFirstLastPara="true" vertOverflow="ellipsis" vert="horz" wrap="square" anchor="ctr" anchorCtr="true"/>
        <a:lstStyle/>
        <a:p>
          <a:pPr>
            <a:defRPr sz="1000" b="false" i="false" u="none" strike="noStrike" kern="1200" baseline="0">
              <a:solidFill>
                <a:schemeClr val="tx1">
                  <a:lumMod val="65000"/>
                  <a:lumOff val="35000"/>
                </a:schemeClr>
              </a:solidFill>
              <a:latin typeface="+mn-lt"/>
              <a:ea typeface="+mn-ea"/>
              <a:cs typeface="+mn-cs"/>
            </a:defRPr>
          </a:pPr>
          <a:endParaRPr lang="cs-CZ"/>
        </a:p>
      </c:txPr>
    </c:legend>
    <c:plotVisOnly val="true"/>
    <c:dispBlanksAs val="gap"/>
    <c:showDLblsOverMax val="false"/>
  </c:chart>
  <c:spPr>
    <a:noFill/>
    <a:ln>
      <a:noFill/>
    </a:ln>
    <a:effectLst/>
  </c:spPr>
  <c:txPr>
    <a:bodyPr/>
    <a:lstStyle/>
    <a:p>
      <a:pPr>
        <a:defRPr/>
      </a:pPr>
      <a:endParaRPr lang="cs-CZ"/>
    </a:p>
  </c:txPr>
  <c:externalData r:id="rId3">
    <c:autoUpdate val="false"/>
  </c:externalData>
</c:chartSpace>
</file>

<file path=ppt/charts/colors1.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b="1" kern="1200" sz="900"/>
  </cs:axisTitle>
  <cs:categoryAxis>
    <cs:lnRef idx="0"/>
    <cs:fillRef idx="0"/>
    <cs:effectRef idx="0"/>
    <cs:fontRef idx="minor">
      <a:schemeClr val="tx1">
        <a:lumMod val="65000"/>
        <a:lumOff val="35000"/>
      </a:schemeClr>
    </cs:fontRef>
    <cs:spPr>
      <a:ln algn="ctr" cap="flat" cmpd="sng" w="19050">
        <a:solidFill>
          <a:schemeClr val="tx1">
            <a:lumMod val="25000"/>
            <a:lumOff val="75000"/>
          </a:schemeClr>
        </a:solidFill>
        <a:round/>
      </a:ln>
    </cs:spPr>
    <cs:defRPr kern="1200" sz="900"/>
  </cs:categoryAxis>
  <cs:chartArea mods="allowNoFillOverride allowNoLineOverride">
    <cs:lnRef idx="0"/>
    <cs:fillRef idx="0"/>
    <cs:effectRef idx="0"/>
    <cs:fontRef idx="minor">
      <a:schemeClr val="dk1"/>
    </cs:fontRef>
    <cs:spPr>
      <a:solidFill>
        <a:schemeClr val="bg1"/>
      </a:solidFill>
      <a:ln algn="ctr" cap="flat" cmpd="sng" w="9525">
        <a:solidFill>
          <a:schemeClr val="tx1">
            <a:lumMod val="15000"/>
            <a:lumOff val="85000"/>
          </a:schemeClr>
        </a:solidFill>
        <a:round/>
      </a:ln>
    </cs:spPr>
    <cs:defRPr kern="1200" sz="900"/>
  </cs:chartArea>
  <cs:dataLabel>
    <cs:lnRef idx="0"/>
    <cs:fillRef idx="0"/>
    <cs:effectRef idx="0"/>
    <cs:fontRef idx="minor">
      <a:schemeClr val="tx1">
        <a:lumMod val="75000"/>
        <a:lumOff val="25000"/>
      </a:schemeClr>
    </cs:fontRef>
    <cs:defRPr kern="1200"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900"/>
    <cs:bodyPr anchor="ctr" anchorCtr="1" bIns="18288" horzOverflow="clip" lIns="36576" rIns="36576" rot="0" spcFirstLastPara="1" tIns="18288" vert="horz" vertOverflow="clip" wrap="square">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cap="rnd" w="28575">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ize="6" symbol="circle"/>
  <cs:dataPointWireframe>
    <cs:lnRef idx="0">
      <cs:styleClr val="auto"/>
    </cs:lnRef>
    <cs:fillRef idx="0"/>
    <cs:effectRef idx="0"/>
    <cs:fontRef idx="minor">
      <a:schemeClr val="dk1"/>
    </cs:fontRef>
    <cs:spPr>
      <a:ln cap="rnd" w="9525">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kern="1200" sz="9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kern="1200"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kern="1200" sz="9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b="1" baseline="0" cap="all" kern="1200" spc="150" sz="1800"/>
  </cs:title>
  <cs:trendline>
    <cs:lnRef idx="0">
      <cs:styleClr val="auto"/>
    </cs:lnRef>
    <cs:fillRef idx="0"/>
    <cs:effectRef idx="0"/>
    <cs:fontRef idx="minor">
      <a:schemeClr val="dk1"/>
    </cs:fontRef>
    <cs:spPr>
      <a:ln cap="rnd" w="19050">
        <a:solidFill>
          <a:schemeClr val="phClr"/>
        </a:solidFill>
      </a:ln>
    </cs:spPr>
  </cs:trendline>
  <cs:trendlineLabel>
    <cs:lnRef idx="0"/>
    <cs:fillRef idx="0"/>
    <cs:effectRef idx="0"/>
    <cs:fontRef idx="minor">
      <a:schemeClr val="tx1">
        <a:lumMod val="65000"/>
        <a:lumOff val="35000"/>
      </a:schemeClr>
    </cs:fontRef>
    <cs:defRPr kern="1200"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kern="1200" sz="9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05.05.2026</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Mode="External" Target="http://www.esfcr.cz/" Type="http://schemas.openxmlformats.org/officeDocument/2006/relationships/hyperlink" Id="rId3"/>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a:p>
        </p:txBody>
      </p:sp>
    </p:spTree>
    <p:extLst>
      <p:ext uri="{BB962C8B-B14F-4D97-AF65-F5344CB8AC3E}">
        <p14:creationId xmlns:p14="http://schemas.microsoft.com/office/powerpoint/2010/main" val="364065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Žádosti o změny </a:t>
            </a:r>
            <a:r>
              <a:rPr lang="cs-CZ" sz="1100" dirty="false">
                <a:effectLst/>
                <a:latin typeface="Arial" panose="020B0604020202020204" pitchFamily="34" charset="0"/>
                <a:ea typeface="Arial" panose="020B0604020202020204" pitchFamily="34" charset="0"/>
                <a:cs typeface="Times New Roman" panose="02020603050405020304" pitchFamily="18" charset="0"/>
              </a:rPr>
              <a:t>(podstatné i nepodstatné) zpracovává příjemce v IS KP21+, jehož prostřednictvím je také předkládá ŘO. ŘO může žádost o změnu schválit, zamítnout nebo vrátit k přepracování. V případě vrácení k přepracování je příjemci vždy stanovena lhůta pro předložení nové verze žádosti o změnu, příjemce je povinen stanovenou lhůtu dodržet, případně má možnosti:</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žádost o změnu v IS KP21+ stáhnout (tj. zrušit); v takovém případě povinnost předložit novou verzi odpadá;</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Lhůta je stanovována s ohledem na charakter změny, které se žádost týká, a také s ohledem na rozsah nedostatků v žádosti o změnu.</a:t>
            </a:r>
          </a:p>
          <a:p>
            <a:endParaRPr lang="cs-CZ" sz="1800" b="false" i="false" u="none" strike="noStrike" baseline="0" dirty="false">
              <a:latin typeface="Arial" panose="020B0604020202020204" pitchFamily="34" charset="0"/>
            </a:endParaRPr>
          </a:p>
          <a:p>
            <a:r>
              <a:rPr lang="cs-CZ" sz="1800" b="false" i="false" u="none" strike="noStrike" baseline="0" dirty="false">
                <a:latin typeface="Arial" panose="020B0604020202020204" pitchFamily="34" charset="0"/>
              </a:rPr>
              <a:t>POZOR: </a:t>
            </a:r>
            <a:r>
              <a:rPr lang="cs-CZ" sz="1800" b="true" i="false" u="none" strike="noStrike" baseline="0" dirty="false">
                <a:latin typeface="Arial" panose="020B0604020202020204" pitchFamily="34" charset="0"/>
              </a:rPr>
              <a:t>finanční obrazovky </a:t>
            </a:r>
            <a:r>
              <a:rPr lang="cs-CZ" sz="1800" b="false" i="false" u="none" strike="noStrike" baseline="0" dirty="false">
                <a:latin typeface="Arial" panose="020B0604020202020204" pitchFamily="34" charset="0"/>
              </a:rPr>
              <a:t>(rozpočet + rozpad financování + finanční plán) jsou provázané! Aktivují se všechny dohromady. I při změně pouze v rozpočtu musí být proveden i rozpad financování!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155642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3600" dirty="false"/>
              <a:t>Kontrola před vydáním právního aktu</a:t>
            </a:r>
          </a:p>
          <a:p>
            <a:r>
              <a:rPr lang="cs-CZ" sz="3600" dirty="false"/>
              <a:t>Kontroly po uzavření právního aktu </a:t>
            </a:r>
          </a:p>
          <a:p>
            <a:pPr marL="342900" lvl="0" indent="-342900" algn="just">
              <a:buClr>
                <a:srgbClr val="08466C"/>
              </a:buClr>
              <a:buFont typeface="Symbol" panose="05050102010706020507" pitchFamily="18" charset="2"/>
              <a:buChar char=""/>
            </a:pPr>
            <a:r>
              <a:rPr lang="cs-CZ" sz="1800" dirty="false">
                <a:effectLst/>
                <a:latin typeface="Arial" panose="020B0604020202020204" pitchFamily="34" charset="0"/>
                <a:ea typeface="Arial" panose="020B0604020202020204" pitchFamily="34" charset="0"/>
                <a:cs typeface="Times New Roman" panose="02020603050405020304" pitchFamily="18" charset="0"/>
              </a:rPr>
              <a:t>spolufinancované produkty a služby byly dodány a výdaje, jež příjemci vykázali, byly skutečně zaplaceny, případně v případě využití zjednodušených metod vykazování byly splněny podmínky pro úhradu výdajů příjemci; (toto se vztahuje ke kontrolám dokumentace vážící se k aktivitám projektu, které příjemce už dříve ŘO popsat a deklaroval);</a:t>
            </a:r>
          </a:p>
          <a:p>
            <a:pPr marL="342900" lvl="0" indent="-342900" algn="just">
              <a:buClr>
                <a:srgbClr val="08466C"/>
              </a:buClr>
              <a:buFont typeface="Symbol" panose="05050102010706020507" pitchFamily="18" charset="2"/>
              <a:buChar char=""/>
            </a:pPr>
            <a:r>
              <a:rPr lang="cs-CZ" sz="1800" dirty="false">
                <a:effectLst/>
                <a:latin typeface="Arial" panose="020B0604020202020204" pitchFamily="34" charset="0"/>
                <a:ea typeface="Arial" panose="020B0604020202020204" pitchFamily="34" charset="0"/>
                <a:cs typeface="Times New Roman" panose="02020603050405020304" pitchFamily="18" charset="0"/>
              </a:rPr>
              <a:t>je dodržen soulad s právními předpisy relevantními pro projekt a podmínkami právního aktu (toto se vztahuje obecně ke všem kontrolám);</a:t>
            </a:r>
          </a:p>
          <a:p>
            <a:pPr marL="342900" lvl="0" indent="-342900" algn="just">
              <a:spcAft>
                <a:spcPts val="1100"/>
              </a:spcAft>
              <a:buClr>
                <a:srgbClr val="08466C"/>
              </a:buClr>
              <a:buFont typeface="Symbol" panose="05050102010706020507" pitchFamily="18" charset="2"/>
              <a:buChar char=""/>
            </a:pPr>
            <a:r>
              <a:rPr lang="cs-CZ" sz="1800" dirty="false">
                <a:effectLst/>
                <a:latin typeface="Arial" panose="020B0604020202020204" pitchFamily="34" charset="0"/>
                <a:ea typeface="Arial" panose="020B0604020202020204" pitchFamily="34" charset="0"/>
                <a:cs typeface="Times New Roman" panose="02020603050405020304" pitchFamily="18" charset="0"/>
              </a:rPr>
              <a:t>aktivity projektu probíhají v souladu s plánem aktivit projektu, které příjemce ŘO poskytl (toto se vztahuje ke kontrolám aktuálně probíhajících aktivit projektu).</a:t>
            </a:r>
          </a:p>
          <a:p>
            <a:pPr algn="just">
              <a:spcAft>
                <a:spcPts val="1100"/>
              </a:spcAft>
            </a:pP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Pokud ŘO nepřistoupil k provedení tzv. neohlášené kontroly, je příjemce (či partner) dopředu o připravované kontrole informován a je mu zároveň dopředu poskytnut seznam potřebné dokumentace a časový harmonogram kontroly. Neohlášené kontroly ŘO provádí zejména při ověřování aktivit projektu, které mají v rámci realizace projektu proběhnout, nicméně v rámci této kontroly může provést i standardní kontrolu realizace projektu. Účelem těchto kontrol je snížení rizika podvodu.</a:t>
            </a:r>
          </a:p>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Kontrolu mohou provádět pouze pracovníci, kteří se prokážou průkazem kontrolora nebo jednorázovým pověřením k provedení kontroly daného projektu. </a:t>
            </a:r>
          </a:p>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Příjemce musí umožnit vstup kontrolou pověřeným osobám, včetně přístupu k veškeré dokumentaci týkající se projektu, a to nikoli pouze během realizace projektu, ale také po celou dobu, po kterou je povinen uchovávat dokumentaci projektu. Také partner je povinen poskytnout stejný rozsah součinnosti kontrolujícímu orgánu.</a:t>
            </a:r>
          </a:p>
          <a:p>
            <a:pPr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Kromě ŘO, resp. poskytovatele podpory, jsou k provádění kontrol na místě / k provádění auditů oprávněny také Ministerstvo financí, orgány finanční správy, Evropská komise nebo Evropský účetní dvůr a Nejvyšší kontrolní úřad, popř. je mohou doprovázet další přizvané osoby.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a:p>
        </p:txBody>
      </p:sp>
    </p:spTree>
    <p:extLst>
      <p:ext uri="{BB962C8B-B14F-4D97-AF65-F5344CB8AC3E}">
        <p14:creationId xmlns:p14="http://schemas.microsoft.com/office/powerpoint/2010/main" val="160508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9A1C17A2-21FD-AA4A-3ADB-37066F08B21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950B13F-5CD1-377F-55B1-D181F8708095}"/>
              </a:ext>
            </a:extLst>
          </p:cNvPr>
          <p:cNvSpPr>
            <a:spLocks noGrp="true" noRot="true" noChangeAspect="true"/>
          </p:cNvSpPr>
          <p:nvPr>
            <p:ph type="sldImg"/>
          </p:nvPr>
        </p:nvSpPr>
        <p:spPr/>
      </p:sp>
      <p:sp>
        <p:nvSpPr>
          <p:cNvPr id="3" name="Zástupný symbol pro poznámky 2">
            <a:extLst>
              <a:ext uri="{FF2B5EF4-FFF2-40B4-BE49-F238E27FC236}">
                <a16:creationId xmlns:a16="http://schemas.microsoft.com/office/drawing/2014/main" id="{4EEB18CC-44D5-8236-2A0E-66F184A5DDAF}"/>
              </a:ext>
            </a:extLst>
          </p:cNvPr>
          <p:cNvSpPr>
            <a:spLocks noGrp="true"/>
          </p:cNvSpPr>
          <p:nvPr>
            <p:ph type="body" idx="1"/>
          </p:nvPr>
        </p:nvSpPr>
        <p:spPr/>
        <p:txBody>
          <a:bodyPr/>
          <a:lstStyle/>
          <a:p>
            <a:r>
              <a:rPr lang="cs-CZ" sz="1600" b="true" dirty="false">
                <a:solidFill>
                  <a:srgbClr val="FF0000"/>
                </a:solidFill>
                <a:highlight>
                  <a:srgbClr val="FFFF00"/>
                </a:highlight>
              </a:rPr>
              <a:t>Pozor – MPSV používá v současné době nové logo. </a:t>
            </a:r>
          </a:p>
          <a:p>
            <a:endParaRPr lang="cs-CZ" sz="1600" b="true" dirty="false">
              <a:solidFill>
                <a:srgbClr val="FF0000"/>
              </a:solidFill>
              <a:highlight>
                <a:srgbClr val="FFFF00"/>
              </a:highlight>
            </a:endParaRPr>
          </a:p>
          <a:p>
            <a:endParaRPr lang="cs-CZ" dirty="false"/>
          </a:p>
        </p:txBody>
      </p:sp>
      <p:sp>
        <p:nvSpPr>
          <p:cNvPr id="4" name="Zástupný symbol pro číslo snímku 3">
            <a:extLst>
              <a:ext uri="{FF2B5EF4-FFF2-40B4-BE49-F238E27FC236}">
                <a16:creationId xmlns:a16="http://schemas.microsoft.com/office/drawing/2014/main" id="{01DA6B70-944F-517E-BAA3-E7670DEC861B}"/>
              </a:ext>
            </a:extLst>
          </p:cNvPr>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321259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buFont typeface="+mj-lt"/>
              <a:buAutoNum type="arabicPeriod"/>
              <a:tabLst>
                <a:tab pos="252095" algn="l"/>
              </a:tabLst>
            </a:pPr>
            <a:r>
              <a:rPr lang="cs-CZ" sz="1800" dirty="false">
                <a:effectLst/>
                <a:latin typeface="Arial" panose="020B0604020202020204" pitchFamily="34" charset="0"/>
                <a:ea typeface="Arial" panose="020B0604020202020204" pitchFamily="34" charset="0"/>
                <a:cs typeface="Times New Roman" panose="02020603050405020304" pitchFamily="18" charset="0"/>
              </a:rPr>
              <a:t>Během realizace projektu je příjemce povinen informovat veřejnost o podpoře získané z fondů EU tím, že: </a:t>
            </a:r>
          </a:p>
          <a:p>
            <a:pPr marL="252095" algn="just">
              <a:spcAft>
                <a:spcPts val="1100"/>
              </a:spcAft>
            </a:pPr>
            <a:r>
              <a:rPr lang="cs-CZ" sz="1800" dirty="false">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mj-lt"/>
              <a:buAutoNum type="alphaLcParenR"/>
            </a:pP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Zveřejní na své internetové stránce, pokud taková stránka existuje, a na sociálních sítích, pokud příjemce nějakou sociální síť využívá, stručný popis projektu úměrný míře podpory včetně jeho cílů a výsledků a zdůrazní, že je na daný projekt poskytována finanční podpora EU; popis je doporučeno vložit při zahájení realizace projektu a následně jej dle potřeby aktualizovat,</a:t>
            </a:r>
            <a:r>
              <a:rPr lang="cs-CZ" sz="1800" dirty="false">
                <a:effectLst/>
                <a:latin typeface="EUAlbertina"/>
                <a:ea typeface="Arial" panose="020B0604020202020204" pitchFamily="34" charset="0"/>
                <a:cs typeface="Arial" panose="020B0604020202020204" pitchFamily="34" charset="0"/>
              </a:rPr>
              <a:t> </a:t>
            </a: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v případě sociálních sítí je tato povinnost splněna uveřejněním jednoho postu informujícího o podpoře z EU na jedné sociální síti.</a:t>
            </a:r>
            <a:endParaRPr lang="cs-CZ" sz="1800" dirty="false">
              <a:effectLst/>
              <a:latin typeface="EUAlbertina"/>
              <a:ea typeface="Arial" panose="020B0604020202020204" pitchFamily="34" charset="0"/>
              <a:cs typeface="Arial" panose="020B0604020202020204" pitchFamily="34" charset="0"/>
            </a:endParaRPr>
          </a:p>
          <a:p>
            <a:pPr marL="342900" lvl="0" indent="-342900" algn="just">
              <a:buFont typeface="+mj-lt"/>
              <a:buAutoNum type="alphaLcParenR"/>
            </a:pP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Spravuje prezentaci projektu na portálu </a:t>
            </a:r>
            <a:r>
              <a:rPr lang="cs-CZ" sz="1800" u="sng" dirty="false">
                <a:solidFill>
                  <a:srgbClr val="084A8B"/>
                </a:solidFill>
                <a:effectLst/>
                <a:latin typeface="Arial" panose="020B0604020202020204" pitchFamily="34" charset="0"/>
                <a:ea typeface="Arial" panose="020B0604020202020204" pitchFamily="34" charset="0"/>
                <a:cs typeface="Arial" panose="020B0604020202020204" pitchFamily="34" charset="0"/>
                <a:hlinkClick r:id="rId3"/>
              </a:rPr>
              <a:t>www.esfcr.cz</a:t>
            </a: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základní obsah prezentace (tj. popisu projektu) je na portál přenesen z MS2021+ z obsahu žádosti o podporu, příjemce ji následně dle potřeby aktualizuje. </a:t>
            </a:r>
            <a:endParaRPr lang="cs-CZ" sz="1800" dirty="false">
              <a:effectLst/>
              <a:latin typeface="EUAlbertina"/>
              <a:ea typeface="Arial" panose="020B0604020202020204" pitchFamily="34" charset="0"/>
              <a:cs typeface="Arial" panose="020B0604020202020204" pitchFamily="34" charset="0"/>
            </a:endParaRPr>
          </a:p>
          <a:p>
            <a:pPr marL="342900" lvl="0" indent="-342900" algn="just">
              <a:buFont typeface="+mj-lt"/>
              <a:buAutoNum type="alphaLcParenR"/>
            </a:pPr>
            <a:r>
              <a:rPr lang="cs-CZ" sz="1800" u="sng" dirty="false">
                <a:solidFill>
                  <a:srgbClr val="000000"/>
                </a:solidFill>
                <a:effectLst/>
                <a:latin typeface="Arial" panose="020B0604020202020204" pitchFamily="34" charset="0"/>
                <a:ea typeface="Arial" panose="020B0604020202020204" pitchFamily="34" charset="0"/>
                <a:cs typeface="Arial" panose="020B0604020202020204" pitchFamily="34" charset="0"/>
              </a:rPr>
              <a:t>Umístí alespoň 1 povinný plakát nebo elektronické zobrazovací zařízení velikosti minimálně A3 s informacemi o projektu v místě realizace projektu</a:t>
            </a: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snadno viditelném pro veřejnost, jako jsou vstupní prostory budovy; umístění zajistí v návaznosti na zahájení realizace projektu, nejpozději však do doby předložení první zprávy o realizaci projektu, a bude jej udržovat do termínu dokončení realizace projektu uvedeného v právním aktu; povinný plakát není nutné zveřejňovat, pokud je realizátor projektu fyzická osoba.</a:t>
            </a:r>
            <a:endParaRPr lang="cs-CZ" sz="1800" dirty="false">
              <a:effectLst/>
              <a:latin typeface="EUAlbertina"/>
              <a:ea typeface="Arial" panose="020B0604020202020204" pitchFamily="34" charset="0"/>
              <a:cs typeface="Arial" panose="020B0604020202020204" pitchFamily="34" charset="0"/>
            </a:endParaRPr>
          </a:p>
          <a:p>
            <a:pPr marL="480695" algn="just"/>
            <a:r>
              <a:rPr lang="cs-CZ" sz="1800" i="true" dirty="false">
                <a:solidFill>
                  <a:srgbClr val="000000"/>
                </a:solidFill>
                <a:effectLst/>
                <a:latin typeface="Arial" panose="020B0604020202020204" pitchFamily="34" charset="0"/>
                <a:ea typeface="Arial" panose="020B0604020202020204" pitchFamily="34" charset="0"/>
                <a:cs typeface="Arial" panose="020B0604020202020204" pitchFamily="34" charset="0"/>
              </a:rPr>
              <a:t>V případě projektu, který zahrnuje hmotnou investici a u nějž celkové náklady přesahují 100.000 EUR, neumisťuje plakát, ale vystaví na veřejně viditelném místě billboard, permanentní billboard nebo stálou pamětní desku. </a:t>
            </a:r>
            <a:endParaRPr lang="cs-CZ" sz="1800" i="true" dirty="false">
              <a:effectLst/>
              <a:latin typeface="EUAlbertina"/>
              <a:ea typeface="Arial" panose="020B0604020202020204" pitchFamily="34" charset="0"/>
              <a:cs typeface="Arial" panose="020B0604020202020204" pitchFamily="34" charset="0"/>
            </a:endParaRPr>
          </a:p>
          <a:p>
            <a:pPr marL="480695" algn="just"/>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Pro vytvoření povinného plakátu, billboardu, permanentního billboardu nebo stálé pamětní desky je příjemce povinen využít </a:t>
            </a:r>
            <a:r>
              <a:rPr lang="cs-CZ" sz="1800" b="true" dirty="false">
                <a:solidFill>
                  <a:srgbClr val="000000"/>
                </a:solidFill>
                <a:effectLst/>
                <a:latin typeface="Arial" panose="020B0604020202020204" pitchFamily="34" charset="0"/>
                <a:ea typeface="Arial" panose="020B0604020202020204" pitchFamily="34" charset="0"/>
                <a:cs typeface="Arial" panose="020B0604020202020204" pitchFamily="34" charset="0"/>
              </a:rPr>
              <a:t>elektronické šablony</a:t>
            </a: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které jsou dostupné z portálu </a:t>
            </a:r>
            <a:r>
              <a:rPr lang="cs-CZ" sz="1800" u="sng" dirty="false">
                <a:solidFill>
                  <a:srgbClr val="084A8B"/>
                </a:solidFill>
                <a:effectLst/>
                <a:latin typeface="Arial" panose="020B0604020202020204" pitchFamily="34" charset="0"/>
                <a:ea typeface="Arial" panose="020B0604020202020204" pitchFamily="34" charset="0"/>
                <a:cs typeface="Arial" panose="020B0604020202020204" pitchFamily="34" charset="0"/>
                <a:hlinkClick r:id="rId3"/>
              </a:rPr>
              <a:t>www.esfcr.cz</a:t>
            </a:r>
            <a:r>
              <a:rPr lang="cs-CZ" sz="18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Realizuje-li příjemce více projektů z jednoho programu, je možné umístit na jeden povinný plakát, elektronické zobrazovací zařízení, billboard, permanentní billboard nebo stálou pamětní desku více projektů při zachování dostatečné čitelnosti textů.</a:t>
            </a:r>
            <a:endParaRPr lang="cs-CZ" sz="1800" dirty="false">
              <a:effectLst/>
              <a:latin typeface="EUAlbertina"/>
              <a:ea typeface="Arial" panose="020B0604020202020204" pitchFamily="34" charset="0"/>
              <a:cs typeface="Arial" panose="020B0604020202020204" pitchFamily="34" charset="0"/>
            </a:endParaRPr>
          </a:p>
          <a:p>
            <a:pPr algn="just"/>
            <a:r>
              <a:rPr lang="cs-CZ" sz="1800" i="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V případě projektu/operace strategického významu, který významným způsobem přispívá k dosažení cílů programu, anebo projektu, jehož celkové náklady přesahují 10.000.000 EUR, zorganizuje komunikační akci (např. tiskovou konferenci u příležitosti zahájení projektu) nebo jinou komunikační aktivitu, na kterou pozve zástupce ŘO a Evropské komise</a:t>
            </a:r>
            <a:r>
              <a:rPr lang="cs-CZ" i="true" dirty="false">
                <a:effectLst/>
              </a:rPr>
              <a:t> </a:t>
            </a:r>
            <a:r>
              <a:rPr lang="cs-CZ" sz="1800" i="true" dirty="false">
                <a:effectLst/>
                <a:latin typeface="Arial" panose="020B0604020202020204" pitchFamily="34" charset="0"/>
                <a:ea typeface="Arial" panose="020B0604020202020204" pitchFamily="34" charset="0"/>
                <a:cs typeface="Times New Roman" panose="02020603050405020304" pitchFamily="18" charset="0"/>
              </a:rPr>
              <a:t>Dokládá se například printscreenem daného příspěvku, ze kterého bude patrné, na které sociální síti a kdy byla informace zveřejněna a jaký byl obsah sdělení.</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Tato povinnost neplatí do doby, než portál </a:t>
            </a:r>
            <a:r>
              <a:rPr lang="cs-CZ" sz="1800" u="sng" dirty="false">
                <a:solidFill>
                  <a:srgbClr val="084A8B"/>
                </a:solidFill>
                <a:effectLst/>
                <a:latin typeface="Arial" panose="020B0604020202020204" pitchFamily="34" charset="0"/>
                <a:ea typeface="Arial" panose="020B0604020202020204" pitchFamily="34" charset="0"/>
                <a:cs typeface="Times New Roman" panose="02020603050405020304" pitchFamily="18" charset="0"/>
                <a:hlinkClick r:id="rId3"/>
              </a:rPr>
              <a:t>www.esfcr.cz</a:t>
            </a:r>
            <a:r>
              <a:rPr lang="cs-CZ" sz="1800" dirty="false">
                <a:effectLst/>
                <a:latin typeface="Arial" panose="020B0604020202020204" pitchFamily="34" charset="0"/>
                <a:ea typeface="Arial" panose="020B0604020202020204" pitchFamily="34" charset="0"/>
                <a:cs typeface="Times New Roman" panose="02020603050405020304" pitchFamily="18" charset="0"/>
              </a:rPr>
              <a:t> umožní editaci ze strany příjemce.</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Pokud je projekt realizován na více místech, bude plakát umístěn na všech těchto místech. Pokud není možné umístit plakát v místě realizace projektu, bude umístěn v sídle příjemce. Pokud příjemce realizuje více projektů OPZ+ v jednom místě, je možné pro všechny tyto projekty umístit pouze jeden plakát o minimální velikosti A3 (při zachování dostatečné čitelnosti všech textů) a v případě elektronického zobrazovacího zařízení, které bude zobrazovat informace o více projektech, mohou informace/plakáty na obrazovce rotovat.</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Hmotnou investicí se rozumí stavební práce (v OPZ+ nefinancovány) nebo pořízení hmotného vybavení, jehož hodnota přesáhne hodnotu veřejné zakázky malého rozsahu dle § 27 zákona č. 134/2016 Sb., o zadávání veřejných zakázek, a to bez ohledu na druh veřejné zakázky. </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Billboardem se rozumí dočasný billboard, který bude umístěn (nejpozději do doby předložení první zprávy o realizaci projektu) pouze po dobu realizace projektu a po ukončení fyzické realizace bude do 3 měsíců po ukončení realizace projektu nahrazen buď permanentním billboardem nebo stálou pamětní deskou. Permanentní billboard a stálá pamětní deska budou vyrobeny z materiálů odolných vůči povětrnostním podmínkám a budou vystaveny (nejpozději do doby předložení první zprávy o realizaci projektu) po celou dobu fyzické existence daného projektu (v případě stavby po dobu existence stavby, v případě stroje po dobu fungování stroje atp.).</a:t>
            </a:r>
          </a:p>
          <a:p>
            <a:pPr algn="just"/>
            <a:r>
              <a:rPr lang="cs-CZ" sz="1800" dirty="false">
                <a:effectLst/>
                <a:latin typeface="Arial" panose="020B0604020202020204" pitchFamily="34" charset="0"/>
                <a:ea typeface="Arial" panose="020B0604020202020204" pitchFamily="34" charset="0"/>
                <a:cs typeface="Times New Roman" panose="02020603050405020304" pitchFamily="18" charset="0"/>
              </a:rPr>
              <a:t>Zpracování těchto šablon zajišťuje MMR-NOK s využitím tzv. Generátoru nástrojů povinné publicity. Při vyplňování šablony </a:t>
            </a:r>
            <a:r>
              <a:rPr lang="cs-CZ" sz="1800" b="true" u="sng" dirty="false">
                <a:effectLst/>
                <a:latin typeface="Arial" panose="020B0604020202020204" pitchFamily="34" charset="0"/>
                <a:ea typeface="Arial" panose="020B0604020202020204" pitchFamily="34" charset="0"/>
                <a:cs typeface="Times New Roman" panose="02020603050405020304" pitchFamily="18" charset="0"/>
              </a:rPr>
              <a:t>doporučujeme do pole „Hlavní cíl projektu/operace“ uvést, že je projekt financován z Operačního programu Zaměstnanost plus.</a:t>
            </a:r>
            <a:endParaRPr lang="cs-CZ" sz="18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311802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a:p>
            <a:r>
              <a:rPr lang="cs-CZ" dirty="false"/>
              <a:t>Vzorový plakát.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333554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33878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236216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1B2005ED-E226-2D13-3B36-7C2D877A329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86150FB-4BBF-918C-0734-776B9F8F3739}"/>
              </a:ext>
            </a:extLst>
          </p:cNvPr>
          <p:cNvSpPr>
            <a:spLocks noGrp="true" noRot="true" noChangeAspect="true"/>
          </p:cNvSpPr>
          <p:nvPr>
            <p:ph type="sldImg"/>
          </p:nvPr>
        </p:nvSpPr>
        <p:spPr/>
      </p:sp>
      <p:sp>
        <p:nvSpPr>
          <p:cNvPr id="3" name="Zástupný symbol pro poznámky 2">
            <a:extLst>
              <a:ext uri="{FF2B5EF4-FFF2-40B4-BE49-F238E27FC236}">
                <a16:creationId xmlns:a16="http://schemas.microsoft.com/office/drawing/2014/main" id="{0E6E4BB5-F53A-30C1-915F-777BAA7B8D1C}"/>
              </a:ext>
            </a:extLst>
          </p:cNvPr>
          <p:cNvSpPr>
            <a:spLocks noGrp="true"/>
          </p:cNvSpPr>
          <p:nvPr>
            <p:ph type="body" idx="1"/>
          </p:nvPr>
        </p:nvSpPr>
        <p:spPr/>
        <p:txBody>
          <a:bodyPr/>
          <a:lstStyle/>
          <a:p>
            <a:endParaRPr lang="cs-CZ" dirty="false"/>
          </a:p>
        </p:txBody>
      </p:sp>
      <p:sp>
        <p:nvSpPr>
          <p:cNvPr id="4" name="Zástupný symbol pro číslo snímku 3">
            <a:extLst>
              <a:ext uri="{FF2B5EF4-FFF2-40B4-BE49-F238E27FC236}">
                <a16:creationId xmlns:a16="http://schemas.microsoft.com/office/drawing/2014/main" id="{1C0E6D72-0336-305C-CBE8-28E17BBB58F0}"/>
              </a:ext>
            </a:extLst>
          </p:cNvPr>
          <p:cNvSpPr>
            <a:spLocks noGrp="true"/>
          </p:cNvSpPr>
          <p:nvPr>
            <p:ph type="sldNum" sz="quarter" idx="5"/>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2712762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33408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dirty="false"/>
          </a:p>
        </p:txBody>
      </p:sp>
    </p:spTree>
    <p:extLst>
      <p:ext uri="{BB962C8B-B14F-4D97-AF65-F5344CB8AC3E}">
        <p14:creationId xmlns:p14="http://schemas.microsoft.com/office/powerpoint/2010/main" val="416569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a:t>
            </a:fld>
            <a:endParaRPr lang="cs-CZ"/>
          </a:p>
        </p:txBody>
      </p:sp>
    </p:spTree>
    <p:extLst>
      <p:ext uri="{BB962C8B-B14F-4D97-AF65-F5344CB8AC3E}">
        <p14:creationId xmlns:p14="http://schemas.microsoft.com/office/powerpoint/2010/main" val="360406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383784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28</a:t>
            </a:fld>
            <a:endParaRPr lang="cs-CZ"/>
          </a:p>
        </p:txBody>
      </p:sp>
    </p:spTree>
    <p:extLst>
      <p:ext uri="{BB962C8B-B14F-4D97-AF65-F5344CB8AC3E}">
        <p14:creationId xmlns:p14="http://schemas.microsoft.com/office/powerpoint/2010/main" val="275093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6C79FC96-2642-B2EA-4790-AC5654162A0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E8C849-75A4-DE6B-A781-28ED75FC6CE3}"/>
              </a:ext>
            </a:extLst>
          </p:cNvPr>
          <p:cNvSpPr>
            <a:spLocks noGrp="true" noRot="true" noChangeAspect="true"/>
          </p:cNvSpPr>
          <p:nvPr>
            <p:ph type="sldImg"/>
          </p:nvPr>
        </p:nvSpPr>
        <p:spPr/>
      </p:sp>
      <p:sp>
        <p:nvSpPr>
          <p:cNvPr id="3" name="Zástupný symbol pro poznámky 2">
            <a:extLst>
              <a:ext uri="{FF2B5EF4-FFF2-40B4-BE49-F238E27FC236}">
                <a16:creationId xmlns:a16="http://schemas.microsoft.com/office/drawing/2014/main" id="{AA973B91-76DD-A5EF-9F08-B5BF4C7BA847}"/>
              </a:ext>
            </a:extLst>
          </p:cNvPr>
          <p:cNvSpPr>
            <a:spLocks noGrp="true"/>
          </p:cNvSpPr>
          <p:nvPr>
            <p:ph type="body" idx="1"/>
          </p:nvPr>
        </p:nvSpPr>
        <p:spPr/>
        <p:txBody>
          <a:bodyPr/>
          <a:lstStyle/>
          <a:p>
            <a:pPr marL="252000" lvl="2" indent="0">
              <a:lnSpc>
                <a:spcPct val="150000"/>
              </a:lnSpc>
              <a:spcBef>
                <a:spcPts val="0"/>
              </a:spcBef>
              <a:spcAft>
                <a:spcPts val="0"/>
              </a:spcAft>
              <a:buClr>
                <a:schemeClr val="tx1"/>
              </a:buClr>
              <a:buSzPct val="100000"/>
              <a:buFontTx/>
              <a:buNone/>
            </a:pPr>
            <a:r>
              <a:rPr lang="cs-CZ" sz="900" b="true" dirty="false"/>
              <a:t>679 001 </a:t>
            </a:r>
            <a:r>
              <a:rPr lang="cs-CZ" sz="900" b="true" kern="1200" dirty="false">
                <a:solidFill>
                  <a:schemeClr val="dk1"/>
                </a:solidFill>
                <a:effectLst/>
                <a:latin typeface="+mn-lt"/>
                <a:ea typeface="+mn-ea"/>
                <a:cs typeface="+mn-cs"/>
              </a:rPr>
              <a:t>Počet podpořených Romů – </a:t>
            </a:r>
            <a:r>
              <a:rPr lang="pl-PL" sz="1200" dirty="false">
                <a:latin typeface="Roboto" panose="02000000000000000000" pitchFamily="2" charset="0"/>
              </a:rPr>
              <a:t>odhadovaný počet podpořených Romů, údaje o tom, která osoba byla započítána, nebude příjemce dokládat ani předávat, vykazuje se pouze souhrnný údaj za projekt.</a:t>
            </a:r>
          </a:p>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0" indent="0">
              <a:buFont typeface="Arial" panose="020B0604020202020204" pitchFamily="34" charset="0"/>
              <a:buNone/>
            </a:pPr>
            <a:endParaRPr lang="cs-CZ" sz="900" dirty="false"/>
          </a:p>
        </p:txBody>
      </p:sp>
      <p:sp>
        <p:nvSpPr>
          <p:cNvPr id="4" name="Zástupný symbol pro číslo snímku 3">
            <a:extLst>
              <a:ext uri="{FF2B5EF4-FFF2-40B4-BE49-F238E27FC236}">
                <a16:creationId xmlns:a16="http://schemas.microsoft.com/office/drawing/2014/main" id="{B80646B7-CF0A-02AC-4BA9-70D6F3507A8D}"/>
              </a:ext>
            </a:extLst>
          </p:cNvPr>
          <p:cNvSpPr>
            <a:spLocks noGrp="true"/>
          </p:cNvSpPr>
          <p:nvPr>
            <p:ph type="sldNum" sz="quarter" idx="10"/>
          </p:nvPr>
        </p:nvSpPr>
        <p:spPr/>
        <p:txBody>
          <a:bodyPr/>
          <a:lstStyle/>
          <a:p>
            <a:fld id="{53FB31FA-E905-4016-9D4B-970DF0C7EE08}" type="slidenum">
              <a:rPr lang="cs-CZ" smtClean="false"/>
              <a:pPr/>
              <a:t>29</a:t>
            </a:fld>
            <a:endParaRPr lang="cs-CZ"/>
          </a:p>
        </p:txBody>
      </p:sp>
    </p:spTree>
    <p:extLst>
      <p:ext uri="{BB962C8B-B14F-4D97-AF65-F5344CB8AC3E}">
        <p14:creationId xmlns:p14="http://schemas.microsoft.com/office/powerpoint/2010/main" val="2650117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V pozdějších fázích realizace projektu - částka zálohy již menší než částka prokazovaných výdajů dle soupisky – nelze totiž zálohově poukázat více prostředků, než kolik je celkový rozpočet projektu.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4259773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případě, že hrozí překročení částky VP/de minimis dle právního aktu, je nutné zažádat o změnu včas, ještě než dojde k překročení. V opačném případě se bude jednat o nezpůsobilé výdaje.  POKUD JE TO MOŽNÉ!</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a:p>
        </p:txBody>
      </p:sp>
    </p:spTree>
    <p:extLst>
      <p:ext uri="{BB962C8B-B14F-4D97-AF65-F5344CB8AC3E}">
        <p14:creationId xmlns:p14="http://schemas.microsoft.com/office/powerpoint/2010/main" val="2971430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dirty="false"/>
              <a:t>Obvykle se posílá hromadně za všechny zaměstnance, stačí tedy hromadnou platbu za daný měsíc na VBÚ označit a dopsat např. </a:t>
            </a:r>
            <a:r>
              <a:rPr lang="cs-CZ" sz="1200" i="true" dirty="false"/>
              <a:t>„VZP“, „ČSSZ“ , „FÚ“ </a:t>
            </a:r>
            <a:r>
              <a:rPr lang="cs-CZ" sz="1200" dirty="false"/>
              <a:t>atd., abychom mohli rozklíčovat, o jakou platbu se ve vztahu k projektu jedná (možno na VBÚ dopsat ručně).</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2828078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solidFill>
                  <a:schemeClr val="accent1"/>
                </a:solidFill>
                <a:highlight>
                  <a:srgbClr val="FFFF00"/>
                </a:highlight>
              </a:rPr>
              <a:t>Pracovní výkaz dále vyplňují, pokud je pro ně splněna alespoň jedna z výše uvedených podmínek, i zaměstnanci, u kterých OPZ+ neplatí konkrétně určitý podíl z úvazku, ale z projektu se jim hradí mimořádná odměna </a:t>
            </a:r>
            <a:r>
              <a:rPr lang="cs-CZ" sz="1200" b="true" dirty="false">
                <a:solidFill>
                  <a:schemeClr val="accent1"/>
                </a:solidFill>
                <a:highlight>
                  <a:srgbClr val="FFFF00"/>
                </a:highlight>
              </a:rPr>
              <a:t>(nulové pozice)</a:t>
            </a:r>
            <a:r>
              <a:rPr lang="cs-CZ" sz="1200" dirty="false">
                <a:solidFill>
                  <a:schemeClr val="accent1"/>
                </a:solidFill>
                <a:highlight>
                  <a:srgbClr val="FFFF00"/>
                </a:highlight>
              </a:rPr>
              <a:t>.</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solidFill>
                <a:schemeClr val="accent1"/>
              </a:solidFill>
              <a:highlight>
                <a:srgbClr val="FFFF00"/>
              </a:highlight>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solidFill>
                <a:schemeClr val="accent1"/>
              </a:solidFill>
              <a:highlight>
                <a:srgbClr val="FFFF00"/>
              </a:highlight>
            </a:endParaRPr>
          </a:p>
          <a:p>
            <a:r>
              <a:rPr lang="cs-CZ" sz="1200" dirty="false"/>
              <a:t>povinnost vést PV zůstává i pokud se nedokládají v rámci ZOR (pro případnou kontrolu na místě)</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39</a:t>
            </a:fld>
            <a:endParaRPr lang="cs-CZ"/>
          </a:p>
        </p:txBody>
      </p:sp>
    </p:spTree>
    <p:extLst>
      <p:ext uri="{BB962C8B-B14F-4D97-AF65-F5344CB8AC3E}">
        <p14:creationId xmlns:p14="http://schemas.microsoft.com/office/powerpoint/2010/main" val="917769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42</a:t>
            </a:fld>
            <a:endParaRPr lang="cs-CZ"/>
          </a:p>
        </p:txBody>
      </p:sp>
    </p:spTree>
    <p:extLst>
      <p:ext uri="{BB962C8B-B14F-4D97-AF65-F5344CB8AC3E}">
        <p14:creationId xmlns:p14="http://schemas.microsoft.com/office/powerpoint/2010/main" val="1590121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47</a:t>
            </a:fld>
            <a:endParaRPr lang="cs-CZ"/>
          </a:p>
        </p:txBody>
      </p:sp>
    </p:spTree>
    <p:extLst>
      <p:ext uri="{BB962C8B-B14F-4D97-AF65-F5344CB8AC3E}">
        <p14:creationId xmlns:p14="http://schemas.microsoft.com/office/powerpoint/2010/main" val="1172124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27A1405E-A397-2BCB-C713-F55C5DD8770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30CB7BF-D222-BB7B-8750-FB56A76B937A}"/>
              </a:ext>
            </a:extLst>
          </p:cNvPr>
          <p:cNvSpPr>
            <a:spLocks noGrp="true" noRot="true" noChangeAspect="true"/>
          </p:cNvSpPr>
          <p:nvPr>
            <p:ph type="sldImg"/>
          </p:nvPr>
        </p:nvSpPr>
        <p:spPr/>
      </p:sp>
      <p:sp>
        <p:nvSpPr>
          <p:cNvPr id="3" name="Zástupný symbol pro poznámky 2">
            <a:extLst>
              <a:ext uri="{FF2B5EF4-FFF2-40B4-BE49-F238E27FC236}">
                <a16:creationId xmlns:a16="http://schemas.microsoft.com/office/drawing/2014/main" id="{73F27524-7EE1-EF68-0C57-99D6ED223E43}"/>
              </a:ext>
            </a:extLst>
          </p:cNvPr>
          <p:cNvSpPr>
            <a:spLocks noGrp="true"/>
          </p:cNvSpPr>
          <p:nvPr>
            <p:ph type="body" idx="1"/>
          </p:nvPr>
        </p:nvSpPr>
        <p:spPr/>
        <p:txBody>
          <a:bodyPr/>
          <a:lstStyle/>
          <a:p>
            <a:endParaRPr lang="cs-CZ" dirty="false"/>
          </a:p>
        </p:txBody>
      </p:sp>
      <p:sp>
        <p:nvSpPr>
          <p:cNvPr id="4" name="Zástupný symbol pro číslo snímku 3">
            <a:extLst>
              <a:ext uri="{FF2B5EF4-FFF2-40B4-BE49-F238E27FC236}">
                <a16:creationId xmlns:a16="http://schemas.microsoft.com/office/drawing/2014/main" id="{F8FAEFDB-7039-EA81-D6D8-4472116FBDEC}"/>
              </a:ext>
            </a:extLst>
          </p:cNvPr>
          <p:cNvSpPr>
            <a:spLocks noGrp="true"/>
          </p:cNvSpPr>
          <p:nvPr>
            <p:ph type="sldNum" sz="quarter" idx="5"/>
          </p:nvPr>
        </p:nvSpPr>
        <p:spPr/>
        <p:txBody>
          <a:bodyPr/>
          <a:lstStyle/>
          <a:p>
            <a:fld id="{53FB31FA-E905-4016-9D4B-970DF0C7EE08}" type="slidenum">
              <a:rPr lang="cs-CZ" smtClean="false"/>
              <a:t>48</a:t>
            </a:fld>
            <a:endParaRPr lang="cs-CZ"/>
          </a:p>
        </p:txBody>
      </p:sp>
    </p:spTree>
    <p:extLst>
      <p:ext uri="{BB962C8B-B14F-4D97-AF65-F5344CB8AC3E}">
        <p14:creationId xmlns:p14="http://schemas.microsoft.com/office/powerpoint/2010/main" val="15848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2258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347788" lvl="1" indent="0" algn="just">
              <a:lnSpc>
                <a:spcPct val="150000"/>
              </a:lnSpc>
              <a:spcBef>
                <a:spcPts val="0"/>
              </a:spcBef>
              <a:spcAft>
                <a:spcPts val="0"/>
              </a:spcAft>
              <a:buClr>
                <a:schemeClr val="tx1"/>
              </a:buClr>
              <a:buSzPct val="100000"/>
              <a:buNone/>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250825" marR="0" lvl="1" indent="-250825" algn="just" defTabSz="914400" rtl="false" eaLnBrk="true" fontAlgn="auto" latinLnBrk="false" hangingPunct="true">
              <a:lnSpc>
                <a:spcPct val="150000"/>
              </a:lnSpc>
              <a:spcBef>
                <a:spcPts val="0"/>
              </a:spcBef>
              <a:spcAft>
                <a:spcPts val="0"/>
              </a:spcAft>
              <a:buClr>
                <a:schemeClr val="tx1"/>
              </a:buClr>
              <a:buSzPct val="100000"/>
              <a:buFont typeface="Arial" panose="020B0604020202020204" pitchFamily="34" charset="0"/>
              <a:buChar char="•"/>
              <a:tabLst/>
              <a:defRPr/>
            </a:pPr>
            <a:r>
              <a:rPr lang="cs-CZ" sz="1800" dirty="false"/>
              <a:t>Pokud projekt řeší pouze jedno téma, je třeba naplnit evaluační požadavky k tomuto tématu. Pokud projekt řeší témat více, je třeba naplnit evaluační požadavky ke všem těmto tématům</a:t>
            </a:r>
          </a:p>
          <a:p>
            <a:pPr marL="250825" marR="0" lvl="1" indent="-250825" algn="just" defTabSz="914400" rtl="false" eaLnBrk="true" fontAlgn="auto" latinLnBrk="false" hangingPunct="true">
              <a:lnSpc>
                <a:spcPct val="150000"/>
              </a:lnSpc>
              <a:spcBef>
                <a:spcPts val="0"/>
              </a:spcBef>
              <a:spcAft>
                <a:spcPts val="0"/>
              </a:spcAft>
              <a:buClr>
                <a:schemeClr val="tx1"/>
              </a:buClr>
              <a:buSzPct val="100000"/>
              <a:buFont typeface="Arial" panose="020B0604020202020204" pitchFamily="34" charset="0"/>
              <a:buChar char="•"/>
              <a:tabLst/>
              <a:defRPr/>
            </a:pPr>
            <a:r>
              <a:rPr lang="cs-CZ" sz="1800" dirty="false"/>
              <a:t>Úkoly a požadavky se odvíjí od toho, která z podporovaných témat jsou řešena v rámci daného projektu. Ke každému z témat se váží jiné evaluační pokyny.</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a:p>
        </p:txBody>
      </p:sp>
    </p:spTree>
    <p:extLst>
      <p:ext uri="{BB962C8B-B14F-4D97-AF65-F5344CB8AC3E}">
        <p14:creationId xmlns:p14="http://schemas.microsoft.com/office/powerpoint/2010/main" val="3606030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i="true" dirty="false"/>
              <a:t>V případě, že např. peer/komunitní pracovníci (členové RT), jsou zároveň i členové primární CS, nesmí docházet k duplicitnímu zápisu podpory.</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51</a:t>
            </a:fld>
            <a:endParaRPr lang="cs-CZ"/>
          </a:p>
        </p:txBody>
      </p:sp>
    </p:spTree>
    <p:extLst>
      <p:ext uri="{BB962C8B-B14F-4D97-AF65-F5344CB8AC3E}">
        <p14:creationId xmlns:p14="http://schemas.microsoft.com/office/powerpoint/2010/main" val="1580211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61</a:t>
            </a:fld>
            <a:endParaRPr lang="cs-CZ"/>
          </a:p>
        </p:txBody>
      </p:sp>
    </p:spTree>
    <p:extLst>
      <p:ext uri="{BB962C8B-B14F-4D97-AF65-F5344CB8AC3E}">
        <p14:creationId xmlns:p14="http://schemas.microsoft.com/office/powerpoint/2010/main" val="2519579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a:p>
        </p:txBody>
      </p:sp>
    </p:spTree>
    <p:extLst>
      <p:ext uri="{BB962C8B-B14F-4D97-AF65-F5344CB8AC3E}">
        <p14:creationId xmlns:p14="http://schemas.microsoft.com/office/powerpoint/2010/main" val="301004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63</a:t>
            </a:fld>
            <a:endParaRPr lang="cs-CZ"/>
          </a:p>
        </p:txBody>
      </p:sp>
    </p:spTree>
    <p:extLst>
      <p:ext uri="{BB962C8B-B14F-4D97-AF65-F5344CB8AC3E}">
        <p14:creationId xmlns:p14="http://schemas.microsoft.com/office/powerpoint/2010/main" val="236306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true" dirty="false"/>
              <a:t>Dotazy</a:t>
            </a:r>
            <a:r>
              <a:rPr lang="cs-CZ" sz="1200" dirty="false"/>
              <a:t> – depeše se využívají pouze na dotazy, u kterých je potřeba skutečně mít auditní stopu, obecné dotazy - lze zodpovědět </a:t>
            </a:r>
            <a:r>
              <a:rPr lang="cs-CZ" sz="1200" b="true" dirty="false"/>
              <a:t>bez auditní stopy,</a:t>
            </a:r>
            <a:r>
              <a:rPr lang="cs-CZ" sz="1200" dirty="false"/>
              <a:t> lze zaslat mailem/telefonicky. </a:t>
            </a:r>
            <a:endParaRPr lang="cs-CZ" sz="1200" b="true" dirty="false"/>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137706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23095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271108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421536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false" i="false" u="none" strike="noStrike" baseline="0" dirty="false">
                <a:latin typeface="Arial" panose="020B0604020202020204" pitchFamily="34" charset="0"/>
              </a:rPr>
              <a:t>2) Změny, které se hlásí </a:t>
            </a:r>
            <a:r>
              <a:rPr lang="cs-CZ" sz="1200" b="true" i="false" u="none" strike="noStrike" baseline="0" dirty="false">
                <a:latin typeface="Arial" panose="020B0604020202020204" pitchFamily="34" charset="0"/>
              </a:rPr>
              <a:t>nejpozději 10 pracovních dní před termínem podání nejbližší ZoR </a:t>
            </a:r>
            <a:r>
              <a:rPr lang="cs-CZ" dirty="false"/>
              <a:t>– změnu je nutné nahlásit předem (i když nepodléhá schválení ze strany ŘO), aby mohl být včas aktualizován rozpočet projektu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240104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a:p>
            <a:pPr algn="just">
              <a:spcAft>
                <a:spcPts val="1100"/>
              </a:spcAft>
            </a:pPr>
            <a:r>
              <a:rPr lang="cs-CZ" sz="1100" b="true" u="sng" dirty="false">
                <a:effectLst/>
                <a:latin typeface="Arial" panose="020B0604020202020204" pitchFamily="34" charset="0"/>
                <a:ea typeface="Arial" panose="020B0604020202020204" pitchFamily="34" charset="0"/>
                <a:cs typeface="Arial" panose="020B0604020202020204" pitchFamily="34" charset="0"/>
              </a:rPr>
              <a:t>Podstatné změny, které nevyžadují vydání změnového právního aktu:</a:t>
            </a:r>
            <a:endParaRPr lang="cs-CZ" sz="1100" b="true" u="sng" dirty="false">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změny v klíčových aktivitách, kdy se nejedná o technické aspekty spadající do nepodstatných změn; mezi podstatné změny kromě jiného vždy patří zrušení klíčové aktivity nebo přidání zcela nové klíčové aktivity;</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zahrnutí nové cílové skupiny, tj. rozšíření projektu i na osoby, na které projekt původně zaměřen nebyl;</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přesun prostředků mezi jednotlivými kapitolami rozpočtu (s výjimkou položek na „Mzdové příspěvky“ financovaných s využitím jednotkových nákladů) vyšší než 25 % celkových přímých nákladů projektu (počítáno vždy kumulovaně od podpisu právního aktu, příp. změnového právního aktu či od poslední schválené podstatné změny týkající se rozpočtu, podle toho, která z těchto skutečností nastala později); pro položky na „Mzdové příspěvky“ financované s využitím jednotkových nákladů platí, že při provádění změn nelze přesouvat prostředky z položek na „Mzdové příspěvky“ do jiných kapitol a položek rozpočtu projektu a naopak. </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přesun v rozpočtu mezi položkami na neinvestiční a investiční výdaje;</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změna bankovního účtu projektu doložená dokladem/potvrzením o vlastnictví účtu, resp. všech bankovních účtů, prostřednictvím nichž dochází k poskytování podpory z OPZ+ příjemci;</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změna ve vymezení sledovaných období (pokud se nemění termín ukončení realizace projektu);</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800" dirty="false">
                <a:effectLst/>
                <a:latin typeface="Arial" panose="020B0604020202020204" pitchFamily="34" charset="0"/>
                <a:ea typeface="Arial" panose="020B0604020202020204" pitchFamily="34" charset="0"/>
                <a:cs typeface="Times New Roman" panose="02020603050405020304" pitchFamily="18" charset="0"/>
              </a:rPr>
              <a:t>změna v termínech, do kterých má být v realizaci projektu dosaženo stanoveného kroku (např. uzavření smlouvy s dodavatelem); relevantní pouze pro projekty, u kterých právní akt termíny a stanovené kroky obsahuje</a:t>
            </a:r>
          </a:p>
          <a:p>
            <a:pPr marL="742950" lvl="1" indent="-285750" algn="just">
              <a:spcAft>
                <a:spcPts val="1100"/>
              </a:spcAft>
              <a:buClr>
                <a:srgbClr val="084A8B"/>
              </a:buClr>
              <a:buSzPts val="1100"/>
              <a:buFont typeface="Wingdings 2" panose="05020102010507070707" pitchFamily="18" charset="2"/>
              <a:buChar char=""/>
              <a:tabLst>
                <a:tab pos="504190" algn="l"/>
              </a:tabLs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ŘO může ovšem schválit pouze takovou </a:t>
            </a:r>
            <a:r>
              <a:rPr lang="cs-CZ" sz="900" b="true" dirty="false">
                <a:effectLst/>
                <a:latin typeface="Arial" panose="020B0604020202020204" pitchFamily="34" charset="0"/>
                <a:ea typeface="Arial" panose="020B0604020202020204" pitchFamily="34" charset="0"/>
                <a:cs typeface="Times New Roman" panose="02020603050405020304" pitchFamily="18" charset="0"/>
              </a:rPr>
              <a:t>změnu týkající se cílové skupiny </a:t>
            </a:r>
            <a:r>
              <a:rPr lang="cs-CZ" sz="900" dirty="false">
                <a:effectLst/>
                <a:latin typeface="Arial" panose="020B0604020202020204" pitchFamily="34" charset="0"/>
                <a:ea typeface="Arial" panose="020B0604020202020204" pitchFamily="34" charset="0"/>
                <a:cs typeface="Times New Roman" panose="02020603050405020304" pitchFamily="18" charset="0"/>
              </a:rPr>
              <a:t>/ cílových skupin projektu, která respektuje obsah výzvy k předkládání žádostí o podporu, v rámci které byl projekt podpořen.</a:t>
            </a:r>
          </a:p>
          <a:p>
            <a:pPr algn="just"/>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Změnový právní akt je relevantní, pokud se v rámci něj změnil rozpočet projektu.</a:t>
            </a:r>
          </a:p>
          <a:p>
            <a:pPr algn="just"/>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Výjimku z povinnosti mít podstatnou změnu schválenou před jejím provedením v praxi představuje situace, kdy je </a:t>
            </a:r>
            <a:r>
              <a:rPr lang="cs-CZ" sz="900" b="true" dirty="false">
                <a:effectLst/>
                <a:latin typeface="Arial" panose="020B0604020202020204" pitchFamily="34" charset="0"/>
                <a:ea typeface="Arial" panose="020B0604020202020204" pitchFamily="34" charset="0"/>
                <a:cs typeface="Times New Roman" panose="02020603050405020304" pitchFamily="18" charset="0"/>
              </a:rPr>
              <a:t>změna bankovního účtu vynucena uzavřením bankovních operací banky</a:t>
            </a:r>
            <a:r>
              <a:rPr lang="cs-CZ" sz="900" dirty="false">
                <a:effectLst/>
                <a:latin typeface="Arial" panose="020B0604020202020204" pitchFamily="34" charset="0"/>
                <a:ea typeface="Arial" panose="020B0604020202020204" pitchFamily="34" charset="0"/>
                <a:cs typeface="Times New Roman" panose="02020603050405020304" pitchFamily="18" charset="0"/>
              </a:rPr>
              <a:t>, u které byl otevřen původní účet.</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517543931"/>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a:p>
        </p:txBody>
      </p:sp>
      <p:sp>
        <p:nvSpPr>
          <p:cNvPr id="7" name="Zástupný symbol pro zápatí 6"/>
          <p:cNvSpPr>
            <a:spLocks noGrp="true"/>
          </p:cNvSpPr>
          <p:nvPr>
            <p:ph type="ftr" sz="quarter" idx="11"/>
          </p:nvPr>
        </p:nvSpPr>
        <p:spPr/>
        <p:txBody>
          <a:bodyPr/>
          <a:lstStyle/>
          <a:p>
            <a:endParaRPr lang="cs-CZ"/>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a:ln>
                  <a:noFill/>
                </a:ln>
                <a:solidFill>
                  <a:srgbClr val="FFFFFF"/>
                </a:solidFill>
                <a:effectLst/>
                <a:latin typeface="Trebuchet MS" panose="020B0603020202020204" pitchFamily="34" charset="0"/>
              </a:rPr>
              <a:t>Operační program </a:t>
            </a:r>
            <a:r>
              <a:rPr kumimoji="false" lang="cs-CZ" altLang="cs-CZ" sz="1800" b="true" i="false" u="none" strike="noStrike" cap="none" normalizeH="false" baseline="0">
                <a:ln>
                  <a:noFill/>
                </a:ln>
                <a:solidFill>
                  <a:srgbClr val="5FBBF5"/>
                </a:solidFill>
                <a:effectLst/>
                <a:latin typeface="Trebuchet MS" panose="020B0603020202020204" pitchFamily="34" charset="0"/>
              </a:rPr>
              <a:t>Zaměstnanost plus</a:t>
            </a:r>
            <a:endParaRPr kumimoji="false" lang="cs-CZ" altLang="cs-CZ" sz="2400" b="true" i="false" u="none" strike="noStrike" cap="none" normalizeH="false" baseline="0">
              <a:ln>
                <a:noFill/>
              </a:ln>
              <a:solidFill>
                <a:schemeClr val="tx1"/>
              </a:solidFill>
              <a:effectLst/>
              <a:latin typeface="Arial" panose="020B0604020202020204" pitchFamily="34" charset="0"/>
            </a:endParaRPr>
          </a:p>
        </p:txBody>
      </p:sp>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transition spd="slow">
    <p:fade/>
  </p:transition>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a:p>
        </p:txBody>
      </p:sp>
      <p:sp>
        <p:nvSpPr>
          <p:cNvPr id="5" name="Zástupný symbol pro zápatí 4"/>
          <p:cNvSpPr>
            <a:spLocks noGrp="true"/>
          </p:cNvSpPr>
          <p:nvPr>
            <p:ph type="ftr" sz="quarter" idx="11"/>
          </p:nvPr>
        </p:nvSpPr>
        <p:spPr/>
        <p:txBody>
          <a:bodyPr/>
          <a:lstStyle/>
          <a:p>
            <a:endParaRPr lang="cs-CZ"/>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transition spd="slow">
    <p:fade/>
  </p:transition>
</p:sldLayout>
</file>

<file path=ppt/slideLayouts/slideLayout2.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a:p>
        </p:txBody>
      </p:sp>
      <p:sp>
        <p:nvSpPr>
          <p:cNvPr id="5" name="Zástupný symbol pro zápatí 4"/>
          <p:cNvSpPr>
            <a:spLocks noGrp="true"/>
          </p:cNvSpPr>
          <p:nvPr>
            <p:ph type="ftr" sz="quarter" idx="11"/>
          </p:nvPr>
        </p:nvSpPr>
        <p:spPr/>
        <p:txBody>
          <a:bodyPr/>
          <a:lstStyle/>
          <a:p>
            <a:endParaRPr lang="cs-CZ"/>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a:p>
        </p:txBody>
      </p:sp>
    </p:spTree>
    <p:extLst>
      <p:ext uri="{BB962C8B-B14F-4D97-AF65-F5344CB8AC3E}">
        <p14:creationId xmlns:p14="http://schemas.microsoft.com/office/powerpoint/2010/main" val="1812855781"/>
      </p:ext>
    </p:extLst>
  </p:cSld>
  <p:clrMapOvr>
    <a:masterClrMapping/>
  </p:clrMapOvr>
  <p:transition spd="slow">
    <p:fade/>
  </p:transition>
</p:sldLayout>
</file>

<file path=ppt/slideLayouts/slideLayout3.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a:p>
        </p:txBody>
      </p:sp>
      <p:sp>
        <p:nvSpPr>
          <p:cNvPr id="6" name="Zástupný symbol pro zápatí 5"/>
          <p:cNvSpPr>
            <a:spLocks noGrp="true"/>
          </p:cNvSpPr>
          <p:nvPr>
            <p:ph type="ftr" sz="quarter" idx="12"/>
          </p:nvPr>
        </p:nvSpPr>
        <p:spPr/>
        <p:txBody>
          <a:bodyPr/>
          <a:lstStyle/>
          <a:p>
            <a:endParaRPr lang="cs-CZ"/>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a:p>
        </p:txBody>
      </p:sp>
    </p:spTree>
    <p:extLst>
      <p:ext uri="{BB962C8B-B14F-4D97-AF65-F5344CB8AC3E}">
        <p14:creationId xmlns:p14="http://schemas.microsoft.com/office/powerpoint/2010/main" val="1413621811"/>
      </p:ext>
    </p:extLst>
  </p:cSld>
  <p:clrMapOvr>
    <a:masterClrMapping/>
  </p:clrMapOvr>
  <p:transition spd="slow">
    <p:fade/>
  </p:transition>
</p:sldLayout>
</file>

<file path=ppt/slideLayouts/slideLayout4.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a:p>
        </p:txBody>
      </p:sp>
      <p:sp>
        <p:nvSpPr>
          <p:cNvPr id="6" name="Zástupný symbol pro zápatí 5"/>
          <p:cNvSpPr>
            <a:spLocks noGrp="true"/>
          </p:cNvSpPr>
          <p:nvPr>
            <p:ph type="ftr" sz="quarter" idx="12"/>
          </p:nvPr>
        </p:nvSpPr>
        <p:spPr/>
        <p:txBody>
          <a:bodyPr/>
          <a:lstStyle/>
          <a:p>
            <a:endParaRPr lang="cs-CZ"/>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a:p>
        </p:txBody>
      </p:sp>
    </p:spTree>
    <p:extLst>
      <p:ext uri="{BB962C8B-B14F-4D97-AF65-F5344CB8AC3E}">
        <p14:creationId xmlns:p14="http://schemas.microsoft.com/office/powerpoint/2010/main" val="693027651"/>
      </p:ext>
    </p:extLst>
  </p:cSld>
  <p:clrMapOvr>
    <a:masterClrMapping/>
  </p:clrMapOvr>
  <p:transition spd="slow">
    <p:fade/>
  </p:transition>
</p:sldLayout>
</file>

<file path=ppt/slideLayouts/slideLayout5.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a:p>
        </p:txBody>
      </p:sp>
      <p:sp>
        <p:nvSpPr>
          <p:cNvPr id="5" name="Zástupný symbol pro zápatí 4"/>
          <p:cNvSpPr>
            <a:spLocks noGrp="true"/>
          </p:cNvSpPr>
          <p:nvPr>
            <p:ph type="ftr" sz="quarter" idx="14"/>
          </p:nvPr>
        </p:nvSpPr>
        <p:spPr/>
        <p:txBody>
          <a:bodyPr/>
          <a:lstStyle/>
          <a:p>
            <a:endParaRPr lang="cs-CZ"/>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a:p>
        </p:txBody>
      </p:sp>
    </p:spTree>
    <p:extLst>
      <p:ext uri="{BB962C8B-B14F-4D97-AF65-F5344CB8AC3E}">
        <p14:creationId xmlns:p14="http://schemas.microsoft.com/office/powerpoint/2010/main" val="3449879914"/>
      </p:ext>
    </p:extLst>
  </p:cSld>
  <p:clrMapOvr>
    <a:masterClrMapping/>
  </p:clrMapOvr>
  <p:transition spd="slow">
    <p:fade/>
  </p:transition>
</p:sldLayout>
</file>

<file path=ppt/slideLayouts/slideLayout6.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transition spd="slow">
    <p:fade/>
  </p:transition>
</p:sldLayout>
</file>

<file path=ppt/slideLayouts/slideLayout7.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a:p>
        </p:txBody>
      </p:sp>
      <p:sp>
        <p:nvSpPr>
          <p:cNvPr id="5" name="Zástupný symbol pro zápatí 4"/>
          <p:cNvSpPr>
            <a:spLocks noGrp="true"/>
          </p:cNvSpPr>
          <p:nvPr>
            <p:ph type="ftr" sz="quarter" idx="11"/>
          </p:nvPr>
        </p:nvSpPr>
        <p:spPr/>
        <p:txBody>
          <a:bodyPr/>
          <a:lstStyle/>
          <a:p>
            <a:endParaRPr lang="cs-CZ"/>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a:p>
        </p:txBody>
      </p:sp>
    </p:spTree>
    <p:extLst>
      <p:ext uri="{BB962C8B-B14F-4D97-AF65-F5344CB8AC3E}">
        <p14:creationId xmlns:p14="http://schemas.microsoft.com/office/powerpoint/2010/main" val="1453853182"/>
      </p:ext>
    </p:extLst>
  </p:cSld>
  <p:clrMapOvr>
    <a:masterClrMapping/>
  </p:clrMapOvr>
  <p:transition spd="slow">
    <p:fade/>
  </p:transition>
</p:sldLayout>
</file>

<file path=ppt/slideLayouts/slideLayout8.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a:p>
        </p:txBody>
      </p:sp>
      <p:sp>
        <p:nvSpPr>
          <p:cNvPr id="5" name="Zástupný symbol pro zápatí 4"/>
          <p:cNvSpPr>
            <a:spLocks noGrp="true"/>
          </p:cNvSpPr>
          <p:nvPr>
            <p:ph type="ftr" sz="quarter" idx="11"/>
          </p:nvPr>
        </p:nvSpPr>
        <p:spPr/>
        <p:txBody>
          <a:bodyPr/>
          <a:lstStyle/>
          <a:p>
            <a:endParaRPr lang="cs-CZ"/>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901346852"/>
      </p:ext>
    </p:extLst>
  </p:cSld>
  <p:clrMapOvr>
    <a:masterClrMapping/>
  </p:clrMapOvr>
  <p:transition spd="slow">
    <p:fade/>
  </p:transition>
</p:sldLayout>
</file>

<file path=ppt/slideLayouts/slideLayout9.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a:p>
        </p:txBody>
      </p:sp>
      <p:sp>
        <p:nvSpPr>
          <p:cNvPr id="5" name="Zástupný symbol pro zápatí 4"/>
          <p:cNvSpPr>
            <a:spLocks noGrp="true"/>
          </p:cNvSpPr>
          <p:nvPr>
            <p:ph type="ftr" sz="quarter" idx="11"/>
          </p:nvPr>
        </p:nvSpPr>
        <p:spPr/>
        <p:txBody>
          <a:bodyPr/>
          <a:lstStyle/>
          <a:p>
            <a:endParaRPr lang="cs-CZ"/>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61415691"/>
      </p:ext>
    </p:extLst>
  </p:cSld>
  <p:clrMapOvr>
    <a:masterClrMapping/>
  </p:clrMapOvr>
  <p:transition spd="slow">
    <p:fade/>
  </p:transition>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transition spd="slow">
    <p:fade/>
  </p:transition>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ode="External" Target="https://www.esfcr.cz/formulare-a-pokyny-ke-zprave-o-realizaci-projektu-zadosti-o-platbu-a-zadosti-o-zmenu-opz-plus/-/dokument/19197567"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7.jpeg" Type="http://schemas.openxmlformats.org/officeDocument/2006/relationships/image" Id="rId3"/>
    <Relationship Target="../notesSlides/notesSlide12.xml" Type="http://schemas.openxmlformats.org/officeDocument/2006/relationships/notesSlide" Id="rId2"/>
    <Relationship Target="../slideLayouts/slideLayout1.xml" Type="http://schemas.openxmlformats.org/officeDocument/2006/relationships/slideLayout" Id="rId1"/>
</Relationships>

</file>

<file path=ppt/slides/_rels/slide1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3.xml" Type="http://schemas.openxmlformats.org/officeDocument/2006/relationships/notesSlide" Id="rId2"/>
    <Relationship Target="../slideLayouts/slideLayout2.xml" Type="http://schemas.openxmlformats.org/officeDocument/2006/relationships/slideLayout" Id="rId1"/>
    <Relationship TargetMode="External" Target="https://publicita.dotaceeu.cz/gen/krok1" Type="http://schemas.openxmlformats.org/officeDocument/2006/relationships/hyperlink" Id="rId4"/>
</Relationships>

</file>

<file path=ppt/slides/_rels/slide17.xml.rels><?xml version="1.0" encoding="UTF-8" standalone="yes"?>
<Relationships xmlns="http://schemas.openxmlformats.org/package/2006/relationships">
    <Relationship Target="../media/image8.png" Type="http://schemas.openxmlformats.org/officeDocument/2006/relationships/image" Id="rId3"/>
    <Relationship Target="../notesSlides/notesSlide14.xml" Type="http://schemas.openxmlformats.org/officeDocument/2006/relationships/notesSlide" Id="rId2"/>
    <Relationship Target="../slideLayouts/slideLayout7.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3.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1.xml" Type="http://schemas.openxmlformats.org/officeDocument/2006/relationships/slideLayout" Id="rId1"/>
</Relationships>

</file>

<file path=ppt/slides/_rels/slide21.xml.rels><?xml version="1.0" encoding="UTF-8" standalone="yes"?>
<Relationships xmlns="http://schemas.openxmlformats.org/package/2006/relationships">
    <Relationship TargetMode="External" Target="https://iskp21.mssf.cz/" Type="http://schemas.openxmlformats.org/officeDocument/2006/relationships/hyperlink"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9.jpg" Type="http://schemas.openxmlformats.org/officeDocument/2006/relationships/imag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ode="External" Target="https://www.esfcr.cz/monitorovani-podporenych-osob-opz-plus/-/dokument/18069669" Type="http://schemas.openxmlformats.org/officeDocument/2006/relationships/hyperlink"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charts/chart1.xml" Type="http://schemas.openxmlformats.org/officeDocument/2006/relationships/chart"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12.png" Type="http://schemas.openxmlformats.org/officeDocument/2006/relationships/image" Id="rId3"/>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14.svg" Type="http://schemas.openxmlformats.org/officeDocument/2006/relationships/image" Id="rId3"/>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iskp21.mssf.cz/" Type="http://schemas.openxmlformats.org/officeDocument/2006/relationships/hyperlink"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ode="External" Target="https://esf2014.esfcr.cz/InternalPortal/DefaultPage.aspx" Type="http://schemas.openxmlformats.org/officeDocument/2006/relationships/hyperlink" Id="rId4"/>
</Relationships>

</file>

<file path=ppt/slides/_rels/slide4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16.jpg" Type="http://schemas.openxmlformats.org/officeDocument/2006/relationships/image" Id="rId3"/>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1.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s://www.esfcr.cz/vyzva-106-opz-plus" Type="http://schemas.openxmlformats.org/officeDocument/2006/relationships/hyperlink" Id="rId3"/>
    <Relationship Target="../notesSlides/notesSlide30.xml" Type="http://schemas.openxmlformats.org/officeDocument/2006/relationships/notesSlide" Id="rId2"/>
    <Relationship Target="../slideLayouts/slideLayout2.xml" Type="http://schemas.openxmlformats.org/officeDocument/2006/relationships/slideLayout" Id="rId1"/>
    <Relationship TargetMode="External" Target="https://pruzkumy.esfcr.cz/index.php/434132" Type="http://schemas.openxmlformats.org/officeDocument/2006/relationships/hyperlink" Id="rId5"/>
    <Relationship TargetMode="External" Target="https://www.esfcr.cz/klub-vyzvy-106-podpora-socialniho-zaclenovani-ve-vyloucenych-lokalitach-3?backUrl=%2Fuser_profile%2Fsubscription%2Fsledovane-kluby" Type="http://schemas.openxmlformats.org/officeDocument/2006/relationships/hyperlink" Id="rId4"/>
</Relationships>

</file>

<file path=ppt/slides/_rels/slide5.xml.rels><?xml version="1.0" encoding="UTF-8" standalone="yes"?>
<Relationships xmlns="http://schemas.openxmlformats.org/package/2006/relationships">
    <Relationship TargetMode="External" Target="http://www.esfcr.cz/" Type="http://schemas.openxmlformats.org/officeDocument/2006/relationships/hyperlink" Id="rId3"/>
    <Relationship Target="../media/image6.png" Type="http://schemas.openxmlformats.org/officeDocument/2006/relationships/image" Id="rId7"/>
    <Relationship Target="../notesSlides/notesSlide5.xml" Type="http://schemas.openxmlformats.org/officeDocument/2006/relationships/notesSlide" Id="rId2"/>
    <Relationship Target="../slideLayouts/slideLayout2.xml" Type="http://schemas.openxmlformats.org/officeDocument/2006/relationships/slideLayout" Id="rId1"/>
    <Relationship TargetMode="External" Target="https://www.esfcr.cz/technicka_podpora_opzplus" Type="http://schemas.openxmlformats.org/officeDocument/2006/relationships/hyperlink" Id="rId6"/>
    <Relationship TargetMode="External" Target="https://www.esfcr.cz/monitorovani-podporenych-osob-opz-plus/-/dokument/20938553" Type="http://schemas.openxmlformats.org/officeDocument/2006/relationships/hyperlink" Id="rId5"/>
    <Relationship TargetMode="External" Target="https://esf2014.esfcr.cz/" Type="http://schemas.openxmlformats.org/officeDocument/2006/relationships/hyperlink" Id="rId4"/>
</Relationships>

</file>

<file path=ppt/slides/_rels/slide50.xml.rels><?xml version="1.0" encoding="UTF-8" standalone="yes"?>
<Relationships xmlns="http://schemas.openxmlformats.org/package/2006/relationships">
    <Relationship Target="../media/image17.jpg" Type="http://schemas.openxmlformats.org/officeDocument/2006/relationships/imag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ode="External" Target="https://pruzkumy.esfcr.cz/index.php/822314?lang=cs" Type="http://schemas.openxmlformats.org/officeDocument/2006/relationships/hyperlink" Id="rId2"/>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1.xml" Type="http://schemas.openxmlformats.org/officeDocument/2006/relationships/slideLayout" Id="rId1"/>
</Relationships>

</file>

<file path=ppt/slides/_rels/slide6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ode="External" Target="mailto:ondrej.vrba@mpsv.gov.cz" Type="http://schemas.openxmlformats.org/officeDocument/2006/relationships/hyperlink" Id="rId3"/>
    <Relationship Target="../notesSlides/notesSlide32.xml" Type="http://schemas.openxmlformats.org/officeDocument/2006/relationships/notesSlide" Id="rId2"/>
    <Relationship Target="../slideLayouts/slideLayout2.xml" Type="http://schemas.openxmlformats.org/officeDocument/2006/relationships/slideLayout" Id="rId1"/>
    <Relationship TargetMode="External" Target="mailto:ondej.vrba@mpsv.cz" Type="http://schemas.openxmlformats.org/officeDocument/2006/relationships/hyperlink" Id="rId4"/>
</Relationships>

</file>

<file path=ppt/slides/_rels/slide62.xml.rels><?xml version="1.0" encoding="UTF-8" standalone="yes"?>
<Relationships xmlns="http://schemas.openxmlformats.org/package/2006/relationships">
    <Relationship TargetMode="External" Target="mailto:petra.peterkova@mpsv.gov.cz" Type="http://schemas.openxmlformats.org/officeDocument/2006/relationships/hyperlink" Id="rId8"/>
    <Relationship TargetMode="External" Target="mailto:katerina.jechova@mpsv.gov.cz" Type="http://schemas.openxmlformats.org/officeDocument/2006/relationships/hyperlink" Id="rId13"/>
    <Relationship TargetMode="External" Target="mailto:sarka.mullerova@mpsv.gov.cz" Type="http://schemas.openxmlformats.org/officeDocument/2006/relationships/hyperlink" Id="rId3"/>
    <Relationship TargetMode="External" Target="mailto:jakub.slavka@mpsv.gov.cz" Type="http://schemas.openxmlformats.org/officeDocument/2006/relationships/hyperlink" Id="rId7"/>
    <Relationship TargetMode="External" Target="mailto:jana.spurna1@mpsv.gov.cz" Type="http://schemas.openxmlformats.org/officeDocument/2006/relationships/hyperlink" Id="rId12"/>
    <Relationship Target="../notesSlides/notesSlide33.xml" Type="http://schemas.openxmlformats.org/officeDocument/2006/relationships/notesSlide" Id="rId2"/>
    <Relationship Target="../slideLayouts/slideLayout2.xml" Type="http://schemas.openxmlformats.org/officeDocument/2006/relationships/slideLayout" Id="rId1"/>
    <Relationship TargetMode="External" Target="mailto:tereza.havelkova@mpsv.gov.cz" Type="http://schemas.openxmlformats.org/officeDocument/2006/relationships/hyperlink" Id="rId6"/>
    <Relationship TargetMode="External" Target="mailto:gabriela.merinska@mpsv.gov.cz" Type="http://schemas.openxmlformats.org/officeDocument/2006/relationships/hyperlink" Id="rId11"/>
    <Relationship TargetMode="External" Target="mailto:gabriela.hubackova@mpsv.gov.cz" Type="http://schemas.openxmlformats.org/officeDocument/2006/relationships/hyperlink" Id="rId5"/>
    <Relationship TargetMode="External" Target="mailto:lenka.lenkova@mpsv.gov.cz" Type="http://schemas.openxmlformats.org/officeDocument/2006/relationships/hyperlink" Id="rId15"/>
    <Relationship TargetMode="External" Target="mailto:monika.hamplova@mpsv.gov.cz" Type="http://schemas.openxmlformats.org/officeDocument/2006/relationships/hyperlink" Id="rId10"/>
    <Relationship TargetMode="External" Target="mailto:gabriela.bartesova@mpsv.gov.cz" Type="http://schemas.openxmlformats.org/officeDocument/2006/relationships/hyperlink" Id="rId4"/>
    <Relationship TargetMode="External" Target="mailto:zdena.marchalinova@mpsv.gov.cz" Type="http://schemas.openxmlformats.org/officeDocument/2006/relationships/hyperlink" Id="rId9"/>
    <Relationship TargetMode="External" Target="mailto:eliska.kirchnerova@mpsv.gov.cz" Type="http://schemas.openxmlformats.org/officeDocument/2006/relationships/hyperlink" Id="rId14"/>
</Relationships>

</file>

<file path=ppt/slides/_rels/slide63.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ode="External" Target="https://www.esfcr.cz/pravidla-pro-zadatele-a-prijemce-opz-plus/-/dokument/18068434" Type="http://schemas.openxmlformats.org/officeDocument/2006/relationships/hyperlink" Id="rId3"/>
    <Relationship Target="../notesSlides/notesSlide7.xml" Type="http://schemas.openxmlformats.org/officeDocument/2006/relationships/notesSlide"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5"/>
    <Relationship TargetMode="External" Target="https://www.esfcr.cz/pravidla-pro-zadatele-a-prijemce-opz-plus/-/dokument/18068507" Type="http://schemas.openxmlformats.org/officeDocument/2006/relationships/hyperlink" Id="rId4"/>
</Relationships>

</file>

<file path=ppt/slides/_rels/slide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slideLayouts/slideLayout9.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sz="4000" b="false" kern="1200" cap="none" dirty="false">
                <a:latin typeface="+mn-lt"/>
                <a:ea typeface="+mn-ea"/>
                <a:cs typeface="+mn-cs"/>
              </a:rPr>
              <a:t>Seminář </a:t>
            </a:r>
            <a:r>
              <a:rPr lang="cs-CZ" b="false" kern="1200" cap="none" dirty="false">
                <a:latin typeface="+mn-lt"/>
                <a:ea typeface="+mn-ea"/>
                <a:cs typeface="+mn-cs"/>
              </a:rPr>
              <a:t>pro příjemce</a:t>
            </a:r>
            <a:br>
              <a:rPr lang="cs-CZ" b="false" kern="1200" cap="none" dirty="false">
                <a:latin typeface="+mn-lt"/>
                <a:ea typeface="+mn-ea"/>
                <a:cs typeface="+mn-cs"/>
              </a:rPr>
            </a:br>
            <a:r>
              <a:rPr lang="cs-CZ" b="false" kern="1200" cap="none" dirty="false">
                <a:latin typeface="+mn-lt"/>
                <a:ea typeface="+mn-ea"/>
                <a:cs typeface="+mn-cs"/>
              </a:rPr>
              <a:t>výzva </a:t>
            </a:r>
            <a:r>
              <a:rPr lang="cs-CZ" sz="4000" b="false" kern="1200" cap="none" dirty="false">
                <a:latin typeface="+mn-lt"/>
                <a:ea typeface="+mn-ea"/>
                <a:cs typeface="+mn-cs"/>
              </a:rPr>
              <a:t>č.</a:t>
            </a:r>
            <a:r>
              <a:rPr lang="cs-CZ" b="false" kern="1200" cap="none" dirty="false">
                <a:latin typeface="+mn-lt"/>
                <a:ea typeface="+mn-ea"/>
                <a:cs typeface="+mn-cs"/>
              </a:rPr>
              <a:t> 03_25_106 </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2636837"/>
            <a:ext cx="540000" cy="540000"/>
          </a:xfrm>
        </p:spPr>
      </p:pic>
      <p:pic>
        <p:nvPicPr>
          <p:cNvPr id="6" name="Zástupný symbol pro obrázek 14">
            <a:extLst>
              <a:ext uri="{FF2B5EF4-FFF2-40B4-BE49-F238E27FC236}">
                <a16:creationId xmlns:a16="http://schemas.microsoft.com/office/drawing/2014/main" id="{A09DDA7F-D4B2-4106-AA2D-AE5D2963AF66}"/>
              </a:ext>
            </a:extLst>
          </p:cNvPr>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846000" y="4089600"/>
            <a:ext cx="540000" cy="540000"/>
          </a:xfrm>
        </p:spPr>
      </p:pic>
      <p:sp>
        <p:nvSpPr>
          <p:cNvPr id="8" name="TextovéPole 7">
            <a:extLst>
              <a:ext uri="{FF2B5EF4-FFF2-40B4-BE49-F238E27FC236}">
                <a16:creationId xmlns:a16="http://schemas.microsoft.com/office/drawing/2014/main" id="{48057913-AD93-47CE-97D1-D182B0D8C21C}"/>
              </a:ext>
            </a:extLst>
          </p:cNvPr>
          <p:cNvSpPr txBox="true"/>
          <p:nvPr/>
        </p:nvSpPr>
        <p:spPr>
          <a:xfrm>
            <a:off x="1512000" y="4174934"/>
            <a:ext cx="4860200" cy="707886"/>
          </a:xfrm>
          <a:prstGeom prst="rect">
            <a:avLst/>
          </a:prstGeom>
          <a:noFill/>
        </p:spPr>
        <p:txBody>
          <a:bodyPr wrap="square">
            <a:spAutoFit/>
          </a:bodyPr>
          <a:lstStyle/>
          <a:p>
            <a:r>
              <a:rPr lang="cs-CZ" sz="2000" dirty="false"/>
              <a:t>Šárka Müllerová, Gabriela Bartesová, Gabriela Hubáčková, Tereza Havelková</a:t>
            </a:r>
          </a:p>
        </p:txBody>
      </p:sp>
      <p:pic>
        <p:nvPicPr>
          <p:cNvPr id="2" name="Zástupný symbol pro obrázek 15">
            <a:extLst>
              <a:ext uri="{FF2B5EF4-FFF2-40B4-BE49-F238E27FC236}">
                <a16:creationId xmlns:a16="http://schemas.microsoft.com/office/drawing/2014/main" id="{409F857A-1BFC-3C5E-4EA6-26AD35AC9CCD}"/>
              </a:ext>
            </a:extLst>
          </p:cNvPr>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886997" y="5132232"/>
            <a:ext cx="540000" cy="540000"/>
          </a:xfrm>
        </p:spPr>
      </p:pic>
      <p:sp>
        <p:nvSpPr>
          <p:cNvPr id="3" name="Zástupný symbol pro text 6">
            <a:extLst>
              <a:ext uri="{FF2B5EF4-FFF2-40B4-BE49-F238E27FC236}">
                <a16:creationId xmlns:a16="http://schemas.microsoft.com/office/drawing/2014/main" id="{0A7909A2-690A-9B14-9A98-1BAFAE014320}"/>
              </a:ext>
            </a:extLst>
          </p:cNvPr>
          <p:cNvSpPr txBox="true">
            <a:spLocks/>
          </p:cNvSpPr>
          <p:nvPr/>
        </p:nvSpPr>
        <p:spPr>
          <a:xfrm>
            <a:off x="1565836" y="5155200"/>
            <a:ext cx="71643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false"/>
              <a:t>12. 5. 2026, online prostřednictvím MS Teams</a:t>
            </a:r>
          </a:p>
        </p:txBody>
      </p:sp>
    </p:spTree>
    <p:extLst>
      <p:ext uri="{BB962C8B-B14F-4D97-AF65-F5344CB8AC3E}">
        <p14:creationId xmlns:p14="http://schemas.microsoft.com/office/powerpoint/2010/main" val="334059353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C5795-3A66-E024-DB98-B019E0096141}"/>
              </a:ext>
            </a:extLst>
          </p:cNvPr>
          <p:cNvSpPr>
            <a:spLocks noGrp="true"/>
          </p:cNvSpPr>
          <p:nvPr>
            <p:ph type="title"/>
          </p:nvPr>
        </p:nvSpPr>
        <p:spPr/>
        <p:txBody>
          <a:bodyPr/>
          <a:lstStyle/>
          <a:p>
            <a:pPr algn="ctr"/>
            <a:r>
              <a:rPr lang="cs-CZ" dirty="false"/>
              <a:t>Nepodstatné změny</a:t>
            </a:r>
          </a:p>
        </p:txBody>
      </p:sp>
      <p:sp>
        <p:nvSpPr>
          <p:cNvPr id="3" name="Zástupný obsah 2">
            <a:extLst>
              <a:ext uri="{FF2B5EF4-FFF2-40B4-BE49-F238E27FC236}">
                <a16:creationId xmlns:a16="http://schemas.microsoft.com/office/drawing/2014/main" id="{EB2E2936-F47C-A5D2-35CD-F959B7CCBDBD}"/>
              </a:ext>
            </a:extLst>
          </p:cNvPr>
          <p:cNvSpPr>
            <a:spLocks noGrp="true"/>
          </p:cNvSpPr>
          <p:nvPr>
            <p:ph idx="1"/>
          </p:nvPr>
        </p:nvSpPr>
        <p:spPr>
          <a:xfrm>
            <a:off x="540000" y="1363287"/>
            <a:ext cx="8064000" cy="5152712"/>
          </a:xfrm>
        </p:spPr>
        <p:txBody>
          <a:bodyPr/>
          <a:lstStyle/>
          <a:p>
            <a:pPr algn="l">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Změny, které se hlásí </a:t>
            </a:r>
            <a:r>
              <a:rPr lang="cs-CZ" sz="1800" b="true" i="false" u="none" strike="noStrike" baseline="0" dirty="false">
                <a:latin typeface="Arial" panose="020B0604020202020204" pitchFamily="34" charset="0"/>
              </a:rPr>
              <a:t>neprodleně</a:t>
            </a:r>
            <a:r>
              <a:rPr lang="cs-CZ" sz="1800" b="false" i="false" u="none" strike="noStrike" baseline="0" dirty="false">
                <a:latin typeface="Arial" panose="020B0604020202020204" pitchFamily="34" charset="0"/>
              </a:rPr>
              <a:t>: </a:t>
            </a:r>
          </a:p>
          <a:p>
            <a:pPr lvl="1">
              <a:buClr>
                <a:schemeClr val="accent1"/>
              </a:buClr>
              <a:buFont typeface="Courier New" panose="02070309020205020404" pitchFamily="49" charset="0"/>
              <a:buChar char="o"/>
            </a:pPr>
            <a:r>
              <a:rPr lang="cs-CZ" sz="1600" b="false" i="false" u="none" strike="noStrike" baseline="0" dirty="false">
                <a:latin typeface="Arial" panose="020B0604020202020204" pitchFamily="34" charset="0"/>
              </a:rPr>
              <a:t>změna sídla příjemce podpory;</a:t>
            </a:r>
            <a:endParaRPr lang="cs-CZ" sz="1600" dirty="false">
              <a:latin typeface="Arial" panose="020B0604020202020204" pitchFamily="34" charset="0"/>
            </a:endParaRPr>
          </a:p>
          <a:p>
            <a:pPr lvl="1">
              <a:buClr>
                <a:schemeClr val="accent1"/>
              </a:buClr>
              <a:buFont typeface="Courier New" panose="02070309020205020404" pitchFamily="49" charset="0"/>
              <a:buChar char="o"/>
            </a:pPr>
            <a:r>
              <a:rPr lang="cs-CZ" sz="1600" b="false" i="false" u="none" strike="noStrike" baseline="0" dirty="false">
                <a:latin typeface="Arial" panose="020B0604020202020204" pitchFamily="34" charset="0"/>
              </a:rPr>
              <a:t>změna kontaktní osoby projektu (včetně změny kontaktních údajů – </a:t>
            </a:r>
            <a:r>
              <a:rPr lang="cs-CZ" sz="1600" dirty="false">
                <a:latin typeface="Arial" panose="020B0604020202020204" pitchFamily="34" charset="0"/>
              </a:rPr>
              <a:t>e</a:t>
            </a:r>
            <a:r>
              <a:rPr lang="cs-CZ" sz="1600" b="false" i="false" u="none" strike="noStrike" baseline="0" dirty="false">
                <a:latin typeface="Arial" panose="020B0604020202020204" pitchFamily="34" charset="0"/>
              </a:rPr>
              <a:t>-mail</a:t>
            </a:r>
            <a:r>
              <a:rPr lang="cs-CZ" sz="1600" dirty="false">
                <a:latin typeface="Arial" panose="020B0604020202020204" pitchFamily="34" charset="0"/>
              </a:rPr>
              <a:t>, telefon</a:t>
            </a:r>
            <a:r>
              <a:rPr lang="cs-CZ" sz="1600" b="false" i="false" u="none" strike="noStrike" baseline="0" dirty="false">
                <a:latin typeface="Arial" panose="020B0604020202020204" pitchFamily="34" charset="0"/>
              </a:rPr>
              <a:t>) či adresy pro doručení písemností;</a:t>
            </a:r>
          </a:p>
          <a:p>
            <a:pPr lvl="1">
              <a:buClr>
                <a:schemeClr val="accent1"/>
              </a:buClr>
              <a:buFont typeface="Courier New" panose="02070309020205020404" pitchFamily="49" charset="0"/>
              <a:buChar char="o"/>
            </a:pPr>
            <a:r>
              <a:rPr lang="cs-CZ" sz="1600" dirty="false">
                <a:latin typeface="Arial" panose="020B0604020202020204" pitchFamily="34" charset="0"/>
              </a:rPr>
              <a:t>změna v osobách vykonávajících funkci statutárního orgánu příjemce;</a:t>
            </a:r>
          </a:p>
          <a:p>
            <a:pPr algn="l">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Změny, které se hlásí </a:t>
            </a:r>
            <a:r>
              <a:rPr lang="cs-CZ" sz="1800" b="true" i="false" u="none" strike="noStrike" baseline="0" dirty="false">
                <a:latin typeface="Arial" panose="020B0604020202020204" pitchFamily="34" charset="0"/>
              </a:rPr>
              <a:t>nejpozději 10 pracovních dní před termínem podání nejbližší ZoR: </a:t>
            </a:r>
          </a:p>
          <a:p>
            <a:pPr lvl="1">
              <a:buClr>
                <a:schemeClr val="accent1"/>
              </a:buClr>
              <a:buFont typeface="Courier New" panose="02070309020205020404" pitchFamily="49" charset="0"/>
              <a:buChar char="o"/>
            </a:pPr>
            <a:r>
              <a:rPr lang="cs-CZ" sz="1600" b="false" i="false" u="none" strike="noStrike" baseline="0" dirty="false">
                <a:latin typeface="Arial" panose="020B0604020202020204" pitchFamily="34" charset="0"/>
              </a:rPr>
              <a:t>změna rozpočtu projektu (přesun prostředků mezi položkami, </a:t>
            </a:r>
            <a:r>
              <a:rPr lang="cs-CZ" sz="1600" dirty="false"/>
              <a:t>vytváření nových položek</a:t>
            </a:r>
            <a:r>
              <a:rPr lang="cs-CZ" sz="1600" b="false" i="false" u="none" strike="noStrike" baseline="0" dirty="false">
                <a:latin typeface="Arial" panose="020B0604020202020204" pitchFamily="34" charset="0"/>
              </a:rPr>
              <a:t>);</a:t>
            </a:r>
            <a:r>
              <a:rPr lang="cs-CZ" sz="1600" dirty="false">
                <a:latin typeface="Arial" panose="020B0604020202020204" pitchFamily="34" charset="0"/>
              </a:rPr>
              <a:t> </a:t>
            </a:r>
          </a:p>
          <a:p>
            <a:pPr lvl="1">
              <a:buClr>
                <a:schemeClr val="accent1"/>
              </a:buClr>
              <a:buFont typeface="Courier New" panose="02070309020205020404" pitchFamily="49" charset="0"/>
              <a:buChar char="o"/>
            </a:pPr>
            <a:r>
              <a:rPr lang="cs-CZ" sz="1600" dirty="false">
                <a:latin typeface="Arial" panose="020B0604020202020204" pitchFamily="34" charset="0"/>
              </a:rPr>
              <a:t>změna ve způsobu provádění klíčových aktivit, bez negativního dopadu na plnění cílů projektu;</a:t>
            </a:r>
          </a:p>
          <a:p>
            <a:pPr lvl="1">
              <a:buClr>
                <a:schemeClr val="accent1"/>
              </a:buClr>
              <a:buFont typeface="Courier New" panose="02070309020205020404" pitchFamily="49" charset="0"/>
              <a:buChar char="o"/>
            </a:pPr>
            <a:r>
              <a:rPr lang="cs-CZ" sz="1600" dirty="false">
                <a:latin typeface="Arial" panose="020B0604020202020204" pitchFamily="34" charset="0"/>
              </a:rPr>
              <a:t>změna místa realizace aj.</a:t>
            </a:r>
          </a:p>
          <a:p>
            <a:pPr marL="0" indent="0">
              <a:buClr>
                <a:schemeClr val="accent1"/>
              </a:buClr>
              <a:buNone/>
            </a:pPr>
            <a:r>
              <a:rPr lang="cs-CZ" sz="1800" dirty="false">
                <a:latin typeface="Arial" panose="020B0604020202020204" pitchFamily="34" charset="0"/>
              </a:rPr>
              <a:t> </a:t>
            </a:r>
          </a:p>
          <a:p>
            <a:endParaRPr lang="cs-CZ" sz="1800" b="false" i="false" u="none" strike="noStrike" baseline="0" dirty="false">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2746046C-51A3-A37C-6E09-4FB03FD3D09D}"/>
              </a:ext>
            </a:extLst>
          </p:cNvPr>
          <p:cNvSpPr>
            <a:spLocks noGrp="true"/>
          </p:cNvSpPr>
          <p:nvPr>
            <p:ph type="sldNum" sz="quarter" idx="12"/>
          </p:nvPr>
        </p:nvSpPr>
        <p:spPr/>
        <p:txBody>
          <a:bodyPr/>
          <a:lstStyle/>
          <a:p>
            <a:fld id="{479BF083-4774-43B1-9AB0-5CC1AC5DD8EE}" type="slidenum">
              <a:rPr lang="cs-CZ" smtClean="false"/>
              <a:pPr/>
              <a:t>10</a:t>
            </a:fld>
            <a:endParaRPr lang="cs-CZ"/>
          </a:p>
        </p:txBody>
      </p:sp>
    </p:spTree>
    <p:extLst>
      <p:ext uri="{BB962C8B-B14F-4D97-AF65-F5344CB8AC3E}">
        <p14:creationId xmlns:p14="http://schemas.microsoft.com/office/powerpoint/2010/main" val="87735802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49E49-9D01-A79F-310D-94BA84EAD478}"/>
              </a:ext>
            </a:extLst>
          </p:cNvPr>
          <p:cNvSpPr>
            <a:spLocks noGrp="true"/>
          </p:cNvSpPr>
          <p:nvPr>
            <p:ph type="title"/>
          </p:nvPr>
        </p:nvSpPr>
        <p:spPr/>
        <p:txBody>
          <a:bodyPr/>
          <a:lstStyle/>
          <a:p>
            <a:pPr algn="ctr"/>
            <a:r>
              <a:rPr lang="cs-CZ" dirty="false"/>
              <a:t>Podstatné změny</a:t>
            </a:r>
          </a:p>
        </p:txBody>
      </p:sp>
      <p:sp>
        <p:nvSpPr>
          <p:cNvPr id="3" name="Zástupný obsah 2">
            <a:extLst>
              <a:ext uri="{FF2B5EF4-FFF2-40B4-BE49-F238E27FC236}">
                <a16:creationId xmlns:a16="http://schemas.microsoft.com/office/drawing/2014/main" id="{99DDF23F-86F2-43BE-9D32-08608079DCF7}"/>
              </a:ext>
            </a:extLst>
          </p:cNvPr>
          <p:cNvSpPr>
            <a:spLocks noGrp="true"/>
          </p:cNvSpPr>
          <p:nvPr>
            <p:ph idx="1"/>
          </p:nvPr>
        </p:nvSpPr>
        <p:spPr>
          <a:xfrm>
            <a:off x="540000" y="1360714"/>
            <a:ext cx="8064000" cy="4759286"/>
          </a:xfrm>
        </p:spPr>
        <p:txBody>
          <a:bodyPr/>
          <a:lstStyle/>
          <a:p>
            <a:pPr>
              <a:buClr>
                <a:schemeClr val="accent1"/>
              </a:buClr>
              <a:buFont typeface="Arial" panose="020B0604020202020204" pitchFamily="34" charset="0"/>
              <a:buChar char="•"/>
            </a:pPr>
            <a:r>
              <a:rPr lang="cs-CZ" sz="1800" b="true" dirty="false"/>
              <a:t>Změny nevyžadující změnu PA</a:t>
            </a:r>
          </a:p>
          <a:p>
            <a:pPr marL="699750" lvl="2" indent="-285750">
              <a:spcBef>
                <a:spcPts val="0"/>
              </a:spcBef>
              <a:spcAft>
                <a:spcPts val="0"/>
              </a:spcAft>
              <a:buClr>
                <a:schemeClr val="accent1"/>
              </a:buClr>
              <a:buFont typeface="Courier New" panose="02070309020205020404" pitchFamily="49" charset="0"/>
              <a:buChar char="o"/>
            </a:pPr>
            <a:r>
              <a:rPr lang="cs-CZ" sz="1600" dirty="false">
                <a:latin typeface="Arial" panose="020B0604020202020204" pitchFamily="34" charset="0"/>
              </a:rPr>
              <a:t>z</a:t>
            </a:r>
            <a:r>
              <a:rPr lang="cs-CZ" sz="1600" b="false" i="false" u="none" strike="noStrike" baseline="0" dirty="false">
                <a:latin typeface="Arial" panose="020B0604020202020204" pitchFamily="34" charset="0"/>
              </a:rPr>
              <a:t>ahrnutí </a:t>
            </a:r>
            <a:r>
              <a:rPr lang="cs-CZ" sz="1600" b="true" i="false" u="none" strike="noStrike" baseline="0" dirty="false">
                <a:latin typeface="Arial" panose="020B0604020202020204" pitchFamily="34" charset="0"/>
              </a:rPr>
              <a:t>nové cílové skupiny</a:t>
            </a:r>
            <a:r>
              <a:rPr lang="cs-CZ" sz="1600" b="false" i="false" u="none" strike="noStrike" baseline="0" dirty="false">
                <a:latin typeface="Arial" panose="020B0604020202020204" pitchFamily="34" charset="0"/>
              </a:rPr>
              <a:t>, tj. rozšíření projektu i na osoby, na které projekt </a:t>
            </a:r>
            <a:r>
              <a:rPr lang="cs-CZ" sz="1600" dirty="false">
                <a:latin typeface="Arial" panose="020B0604020202020204" pitchFamily="34" charset="0"/>
              </a:rPr>
              <a:t>původně zaměřen nebyl;</a:t>
            </a:r>
          </a:p>
          <a:p>
            <a:pPr marL="699750" lvl="2" indent="-285750">
              <a:spcBef>
                <a:spcPts val="0"/>
              </a:spcBef>
              <a:spcAft>
                <a:spcPts val="0"/>
              </a:spcAft>
              <a:buClr>
                <a:schemeClr val="accent1"/>
              </a:buClr>
              <a:buFont typeface="Courier New" panose="02070309020205020404" pitchFamily="49" charset="0"/>
              <a:buChar char="o"/>
            </a:pPr>
            <a:r>
              <a:rPr lang="cs-CZ" sz="1600" dirty="false">
                <a:latin typeface="Arial" panose="020B0604020202020204" pitchFamily="34" charset="0"/>
              </a:rPr>
              <a:t>změny v klíčových aktivitách - </a:t>
            </a:r>
            <a:r>
              <a:rPr lang="cs-CZ" sz="1600" b="true" dirty="false">
                <a:latin typeface="Arial" panose="020B0604020202020204" pitchFamily="34" charset="0"/>
              </a:rPr>
              <a:t>zrušení klíčové aktivity </a:t>
            </a:r>
            <a:r>
              <a:rPr lang="cs-CZ" sz="1600" dirty="false">
                <a:latin typeface="Arial" panose="020B0604020202020204" pitchFamily="34" charset="0"/>
              </a:rPr>
              <a:t>nebo</a:t>
            </a:r>
            <a:r>
              <a:rPr lang="cs-CZ" sz="1600" b="true" dirty="false">
                <a:latin typeface="Arial" panose="020B0604020202020204" pitchFamily="34" charset="0"/>
              </a:rPr>
              <a:t> přidání zcela nové klíčové aktivity;</a:t>
            </a:r>
          </a:p>
          <a:p>
            <a:pPr marL="699750" lvl="2" indent="-285750">
              <a:spcBef>
                <a:spcPts val="0"/>
              </a:spcBef>
              <a:spcAft>
                <a:spcPts val="0"/>
              </a:spcAft>
              <a:buClr>
                <a:schemeClr val="accent1"/>
              </a:buClr>
              <a:buFont typeface="Courier New" panose="02070309020205020404" pitchFamily="49" charset="0"/>
              <a:buChar char="o"/>
            </a:pPr>
            <a:r>
              <a:rPr lang="cs-CZ" sz="1600" b="true" dirty="false">
                <a:latin typeface="Arial" panose="020B0604020202020204" pitchFamily="34" charset="0"/>
              </a:rPr>
              <a:t>z</a:t>
            </a:r>
            <a:r>
              <a:rPr lang="cs-CZ" sz="1600" b="true" i="false" u="none" strike="noStrike" baseline="0" dirty="false">
                <a:latin typeface="Arial" panose="020B0604020202020204" pitchFamily="34" charset="0"/>
              </a:rPr>
              <a:t>měna bankovního účtu projektu </a:t>
            </a:r>
            <a:r>
              <a:rPr lang="cs-CZ" sz="1600" b="false" i="false" u="none" strike="noStrike" baseline="0" dirty="false">
                <a:latin typeface="Arial" panose="020B0604020202020204" pitchFamily="34" charset="0"/>
              </a:rPr>
              <a:t>doložená dokladem/ potvrzením o vlastnictví účtu;</a:t>
            </a:r>
          </a:p>
          <a:p>
            <a:pPr>
              <a:buClr>
                <a:schemeClr val="accent1"/>
              </a:buClr>
              <a:buFont typeface="Arial" panose="020B0604020202020204" pitchFamily="34" charset="0"/>
              <a:buChar char="•"/>
            </a:pPr>
            <a:r>
              <a:rPr lang="cs-CZ" sz="1800" b="true" dirty="false"/>
              <a:t>Změny vyžadující změnu PA</a:t>
            </a:r>
          </a:p>
          <a:p>
            <a:pPr marL="699750" lvl="2" indent="-285750">
              <a:spcBef>
                <a:spcPts val="0"/>
              </a:spcBef>
              <a:spcAft>
                <a:spcPts val="0"/>
              </a:spcAft>
              <a:buClr>
                <a:schemeClr val="accent1"/>
              </a:buClr>
              <a:buFont typeface="Courier New" panose="02070309020205020404" pitchFamily="49" charset="0"/>
              <a:buChar char="o"/>
            </a:pPr>
            <a:r>
              <a:rPr lang="cs-CZ" sz="1600" dirty="false">
                <a:latin typeface="Arial" panose="020B0604020202020204" pitchFamily="34" charset="0"/>
              </a:rPr>
              <a:t>změna plánovaných výstupů a výsledků projektu (tj. </a:t>
            </a:r>
            <a:r>
              <a:rPr lang="cs-CZ" sz="1600" b="true" dirty="false">
                <a:latin typeface="Arial" panose="020B0604020202020204" pitchFamily="34" charset="0"/>
              </a:rPr>
              <a:t>změna cílových hodnot indikátorů</a:t>
            </a:r>
            <a:r>
              <a:rPr lang="cs-CZ" sz="1600" dirty="false">
                <a:latin typeface="Arial" panose="020B0604020202020204" pitchFamily="34" charset="0"/>
              </a:rPr>
              <a:t>); </a:t>
            </a:r>
          </a:p>
          <a:p>
            <a:pPr marL="699750" lvl="2" indent="-285750">
              <a:spcBef>
                <a:spcPts val="0"/>
              </a:spcBef>
              <a:spcAft>
                <a:spcPts val="0"/>
              </a:spcAft>
              <a:buClr>
                <a:schemeClr val="accent1"/>
              </a:buClr>
              <a:buFont typeface="Courier New" panose="02070309020205020404" pitchFamily="49" charset="0"/>
              <a:buChar char="o"/>
            </a:pPr>
            <a:r>
              <a:rPr lang="cs-CZ" sz="1600" dirty="false">
                <a:latin typeface="Arial" panose="020B0604020202020204" pitchFamily="34" charset="0"/>
              </a:rPr>
              <a:t>změna </a:t>
            </a:r>
            <a:r>
              <a:rPr lang="cs-CZ" sz="1600" b="true" dirty="false">
                <a:latin typeface="Arial" panose="020B0604020202020204" pitchFamily="34" charset="0"/>
              </a:rPr>
              <a:t>termínu ukončení realizace </a:t>
            </a:r>
            <a:r>
              <a:rPr lang="cs-CZ" sz="1600" dirty="false">
                <a:latin typeface="Arial" panose="020B0604020202020204" pitchFamily="34" charset="0"/>
              </a:rPr>
              <a:t>projektu;</a:t>
            </a:r>
          </a:p>
          <a:p>
            <a:pPr marL="699750" lvl="2" indent="-285750">
              <a:spcBef>
                <a:spcPts val="0"/>
              </a:spcBef>
              <a:spcAft>
                <a:spcPts val="0"/>
              </a:spcAft>
              <a:buClr>
                <a:schemeClr val="accent1"/>
              </a:buClr>
              <a:buFont typeface="Courier New" panose="02070309020205020404" pitchFamily="49" charset="0"/>
              <a:buChar char="o"/>
            </a:pPr>
            <a:r>
              <a:rPr lang="cs-CZ" sz="1600" dirty="false">
                <a:latin typeface="Arial" panose="020B0604020202020204" pitchFamily="34" charset="0"/>
              </a:rPr>
              <a:t>navýšení částky veřejné podpory nebo podpory de minimis (za určitých podmínek),</a:t>
            </a:r>
          </a:p>
          <a:p>
            <a:pPr marL="0" indent="0">
              <a:buNone/>
            </a:pPr>
            <a:endParaRPr lang="cs-CZ" sz="160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C020ED01-0972-F7F5-1E41-FEE87DC99E47}"/>
              </a:ext>
            </a:extLst>
          </p:cNvPr>
          <p:cNvSpPr>
            <a:spLocks noGrp="true"/>
          </p:cNvSpPr>
          <p:nvPr>
            <p:ph type="sldNum" sz="quarter" idx="12"/>
          </p:nvPr>
        </p:nvSpPr>
        <p:spPr/>
        <p:txBody>
          <a:bodyPr/>
          <a:lstStyle/>
          <a:p>
            <a:fld id="{479BF083-4774-43B1-9AB0-5CC1AC5DD8EE}" type="slidenum">
              <a:rPr lang="cs-CZ" smtClean="false"/>
              <a:pPr/>
              <a:t>11</a:t>
            </a:fld>
            <a:endParaRPr lang="cs-CZ"/>
          </a:p>
        </p:txBody>
      </p:sp>
    </p:spTree>
    <p:extLst>
      <p:ext uri="{BB962C8B-B14F-4D97-AF65-F5344CB8AC3E}">
        <p14:creationId xmlns:p14="http://schemas.microsoft.com/office/powerpoint/2010/main" val="416484237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79999" y="0"/>
            <a:ext cx="8793879"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administrace změn projektu v IS KP21+</a:t>
            </a:r>
            <a:br>
              <a:rPr lang="cs-CZ" dirty="false"/>
            </a:br>
            <a:endParaRPr lang="cs-CZ" dirty="false"/>
          </a:p>
        </p:txBody>
      </p:sp>
      <p:sp>
        <p:nvSpPr>
          <p:cNvPr id="3" name="Zástupný obsah 2">
            <a:extLst>
              <a:ext uri="{FF2B5EF4-FFF2-40B4-BE49-F238E27FC236}">
                <a16:creationId xmlns:a16="http://schemas.microsoft.com/office/drawing/2014/main" id="{B59C3AE4-893F-8D24-839C-8D9D1417CC4D}"/>
              </a:ext>
            </a:extLst>
          </p:cNvPr>
          <p:cNvSpPr>
            <a:spLocks noGrp="true"/>
          </p:cNvSpPr>
          <p:nvPr>
            <p:ph idx="1"/>
          </p:nvPr>
        </p:nvSpPr>
        <p:spPr>
          <a:xfrm>
            <a:off x="540000" y="1600200"/>
            <a:ext cx="8064000" cy="4519800"/>
          </a:xfrm>
        </p:spPr>
        <p:txBody>
          <a:bodyPr/>
          <a:lstStyle/>
          <a:p>
            <a:pPr>
              <a:buClr>
                <a:schemeClr val="accent1"/>
              </a:buClr>
              <a:buFont typeface="Arial" panose="020B0604020202020204" pitchFamily="34" charset="0"/>
              <a:buChar char="•"/>
            </a:pPr>
            <a:r>
              <a:rPr lang="cs-CZ" sz="1800" dirty="false" err="true"/>
              <a:t>ŽoZ</a:t>
            </a:r>
            <a:r>
              <a:rPr lang="cs-CZ" sz="1800" dirty="false"/>
              <a:t> zpracuje příjemce v IS KP21+, vč. odůvodnění změny =&gt; ŘO schválí/vrátí k doplnění/zamítne </a:t>
            </a:r>
          </a:p>
          <a:p>
            <a:pPr>
              <a:buClr>
                <a:schemeClr val="accent1"/>
              </a:buClr>
              <a:buFont typeface="Arial" panose="020B0604020202020204" pitchFamily="34" charset="0"/>
              <a:buChar char="•"/>
            </a:pPr>
            <a:r>
              <a:rPr lang="cs-CZ" sz="1800" dirty="false"/>
              <a:t>Příjemce může podanou </a:t>
            </a:r>
            <a:r>
              <a:rPr lang="cs-CZ" sz="1800" dirty="false" err="true"/>
              <a:t>ŽoZ</a:t>
            </a:r>
            <a:r>
              <a:rPr lang="cs-CZ" sz="1800" dirty="false"/>
              <a:t> stáhnout</a:t>
            </a:r>
          </a:p>
          <a:p>
            <a:pPr>
              <a:buClr>
                <a:schemeClr val="accent1"/>
              </a:buClr>
              <a:buFont typeface="Arial" panose="020B0604020202020204" pitchFamily="34" charset="0"/>
              <a:buChar char="•"/>
            </a:pPr>
            <a:r>
              <a:rPr lang="cs-CZ" sz="1800" dirty="false" err="true"/>
              <a:t>ŽoZ</a:t>
            </a:r>
            <a:r>
              <a:rPr lang="cs-CZ" sz="1800" dirty="false"/>
              <a:t> musí být podepsána signatářem (osobou oprávněnou k podpisu v rámci projektu), následně je automaticky podána k posouzení ŘO</a:t>
            </a:r>
          </a:p>
          <a:p>
            <a:pPr>
              <a:buClr>
                <a:schemeClr val="accent1"/>
              </a:buClr>
              <a:buFont typeface="Arial" panose="020B0604020202020204" pitchFamily="34" charset="0"/>
              <a:buChar char="•"/>
            </a:pPr>
            <a:r>
              <a:rPr lang="cs-CZ" sz="1800" dirty="false">
                <a:hlinkClick r:id="rId3"/>
              </a:rPr>
              <a:t>Pokyny ke zpracování žádosti o změnu IS KP21+ </a:t>
            </a:r>
            <a:endParaRPr lang="cs-CZ" sz="1800" dirty="false"/>
          </a:p>
          <a:p>
            <a:pPr marL="0" indent="0">
              <a:buNone/>
            </a:pPr>
            <a:endParaRPr lang="cs-CZ" sz="1800" b="false" i="true" u="none" strike="noStrike" baseline="0" dirty="false">
              <a:latin typeface="Arial" panose="020B0604020202020204" pitchFamily="34"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12</a:t>
            </a:fld>
            <a:endParaRPr lang="cs-CZ"/>
          </a:p>
        </p:txBody>
      </p:sp>
    </p:spTree>
    <p:extLst>
      <p:ext uri="{BB962C8B-B14F-4D97-AF65-F5344CB8AC3E}">
        <p14:creationId xmlns:p14="http://schemas.microsoft.com/office/powerpoint/2010/main" val="392482911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68AE-69CA-7C54-44D6-EA16CE5A7DE5}"/>
              </a:ext>
            </a:extLst>
          </p:cNvPr>
          <p:cNvSpPr>
            <a:spLocks noGrp="true"/>
          </p:cNvSpPr>
          <p:nvPr>
            <p:ph type="title"/>
          </p:nvPr>
        </p:nvSpPr>
        <p:spPr/>
        <p:txBody>
          <a:bodyPr/>
          <a:lstStyle/>
          <a:p>
            <a:pPr algn="ctr"/>
            <a:r>
              <a:rPr lang="cs-CZ" dirty="false"/>
              <a:t>kontroly na místě</a:t>
            </a:r>
          </a:p>
        </p:txBody>
      </p:sp>
      <p:sp>
        <p:nvSpPr>
          <p:cNvPr id="3" name="Zástupný obsah 2">
            <a:extLst>
              <a:ext uri="{FF2B5EF4-FFF2-40B4-BE49-F238E27FC236}">
                <a16:creationId xmlns:a16="http://schemas.microsoft.com/office/drawing/2014/main" id="{07EEE334-D255-64BE-2A6A-0DE6076F49B2}"/>
              </a:ext>
            </a:extLst>
          </p:cNvPr>
          <p:cNvSpPr>
            <a:spLocks noGrp="true"/>
          </p:cNvSpPr>
          <p:nvPr>
            <p:ph idx="1"/>
          </p:nvPr>
        </p:nvSpPr>
        <p:spPr>
          <a:xfrm>
            <a:off x="360000" y="1240971"/>
            <a:ext cx="8424000" cy="5455029"/>
          </a:xfrm>
        </p:spPr>
        <p:txBody>
          <a:bodyPr/>
          <a:lstStyle/>
          <a:p>
            <a:pPr>
              <a:buClr>
                <a:schemeClr val="accent1"/>
              </a:buClr>
              <a:buFont typeface="Arial" panose="020B0604020202020204" pitchFamily="34" charset="0"/>
              <a:buChar char="•"/>
            </a:pPr>
            <a:r>
              <a:rPr lang="cs-CZ" sz="1800" b="true" i="false" u="none" strike="noStrike" baseline="0" dirty="false">
                <a:latin typeface="Arial" panose="020B0604020202020204" pitchFamily="34" charset="0"/>
              </a:rPr>
              <a:t>Ohlášená kontrola </a:t>
            </a:r>
            <a:r>
              <a:rPr lang="cs-CZ" sz="1800" b="false" i="false" u="none" strike="noStrike" baseline="0" dirty="false">
                <a:latin typeface="Arial" panose="020B0604020202020204" pitchFamily="34" charset="0"/>
              </a:rPr>
              <a:t>– příjemce je o kontrole dopředu informován, je mu poskytnut seznam</a:t>
            </a:r>
            <a:r>
              <a:rPr lang="cs-CZ" sz="1800" dirty="false">
                <a:latin typeface="Arial" panose="020B0604020202020204" pitchFamily="34" charset="0"/>
              </a:rPr>
              <a:t> </a:t>
            </a:r>
            <a:r>
              <a:rPr lang="cs-CZ" sz="1800" b="false" i="false" u="none" strike="noStrike" baseline="0" dirty="false">
                <a:latin typeface="Arial" panose="020B0604020202020204" pitchFamily="34" charset="0"/>
              </a:rPr>
              <a:t>potřebné dokumentace a časový harmonogram kontroly, kontrolu provádí pracovníci odd. kontrol na místě</a:t>
            </a:r>
          </a:p>
          <a:p>
            <a:pPr>
              <a:buClr>
                <a:schemeClr val="accent1"/>
              </a:buClr>
              <a:buFont typeface="Arial" panose="020B0604020202020204" pitchFamily="34" charset="0"/>
              <a:buChar char="•"/>
            </a:pPr>
            <a:r>
              <a:rPr lang="cs-CZ" sz="1800" b="true" i="false" u="none" strike="noStrike" baseline="0" dirty="false">
                <a:latin typeface="Arial" panose="020B0604020202020204" pitchFamily="34" charset="0"/>
              </a:rPr>
              <a:t>Neohlášená kontrola </a:t>
            </a:r>
            <a:r>
              <a:rPr lang="cs-CZ" sz="1800" b="false" i="false" u="none" strike="noStrike" baseline="0" dirty="false">
                <a:latin typeface="Arial" panose="020B0604020202020204" pitchFamily="34" charset="0"/>
              </a:rPr>
              <a:t>– zejména při ověřování reálnosti probíhajících aktivit</a:t>
            </a:r>
          </a:p>
          <a:p>
            <a:pPr lvl="1">
              <a:buClr>
                <a:schemeClr val="accent1"/>
              </a:buClr>
              <a:buFont typeface="Courier New" panose="02070309020205020404" pitchFamily="49" charset="0"/>
              <a:buChar char="o"/>
            </a:pPr>
            <a:r>
              <a:rPr lang="cs-CZ" sz="1400" b="true" i="false" u="none" strike="noStrike" baseline="0" dirty="false">
                <a:latin typeface="Arial" panose="020B0604020202020204" pitchFamily="34" charset="0"/>
              </a:rPr>
              <a:t>Příjemce musí umožnit </a:t>
            </a:r>
            <a:r>
              <a:rPr lang="cs-CZ" sz="1400" i="false" u="none" strike="noStrike" baseline="0" dirty="false">
                <a:latin typeface="Arial" panose="020B0604020202020204" pitchFamily="34" charset="0"/>
              </a:rPr>
              <a:t>vstup</a:t>
            </a:r>
            <a:r>
              <a:rPr lang="cs-CZ" sz="1400" b="true" i="false" u="none" strike="noStrike" baseline="0" dirty="false">
                <a:latin typeface="Arial" panose="020B0604020202020204" pitchFamily="34" charset="0"/>
              </a:rPr>
              <a:t> </a:t>
            </a:r>
            <a:r>
              <a:rPr lang="cs-CZ" sz="1400" b="false" i="false" u="none" strike="noStrike" baseline="0" dirty="false">
                <a:latin typeface="Arial" panose="020B0604020202020204" pitchFamily="34" charset="0"/>
              </a:rPr>
              <a:t>kontrolou pověřeným osobám, přístup k dokumentaci projektu (během realizace projektu, ale také po celou dobu, po kterou je povinen uchovávat dokumentaci projektu).</a:t>
            </a:r>
          </a:p>
          <a:p>
            <a:pPr lvl="1">
              <a:buClr>
                <a:schemeClr val="accent1"/>
              </a:buClr>
              <a:buFont typeface="Courier New" panose="02070309020205020404" pitchFamily="49" charset="0"/>
              <a:buChar char="o"/>
            </a:pPr>
            <a:r>
              <a:rPr lang="cs-CZ" sz="1400" b="false" i="false" u="none" strike="noStrike" baseline="0" dirty="false">
                <a:latin typeface="Arial" panose="020B0604020202020204" pitchFamily="34" charset="0"/>
              </a:rPr>
              <a:t>K provádění kontrol na místě či auditů je oprávněno také: Ministerstvo financí, orgány finanční správy, Evropská komise nebo Evropský účetní dvůr a Nejvyšší kontrolní úřad, popř. je mohou doprovázet další přizvané osoby. </a:t>
            </a:r>
            <a:r>
              <a:rPr lang="cs-CZ" sz="1400" dirty="false">
                <a:latin typeface="Arial" panose="020B0604020202020204" pitchFamily="34" charset="0"/>
              </a:rPr>
              <a:t>Příjemce má následně </a:t>
            </a:r>
            <a:r>
              <a:rPr lang="cs-CZ" sz="1400" b="true" dirty="false">
                <a:latin typeface="Arial" panose="020B0604020202020204" pitchFamily="34" charset="0"/>
              </a:rPr>
              <a:t>povinnost</a:t>
            </a:r>
            <a:r>
              <a:rPr lang="cs-CZ" sz="1400" dirty="false">
                <a:latin typeface="Arial" panose="020B0604020202020204" pitchFamily="34" charset="0"/>
              </a:rPr>
              <a:t> zapsat do IS KP21+ informace o ukončených kontrolách/auditech do </a:t>
            </a:r>
            <a:r>
              <a:rPr lang="cs-CZ" sz="1400" b="true" dirty="false">
                <a:latin typeface="Arial" panose="020B0604020202020204" pitchFamily="34" charset="0"/>
              </a:rPr>
              <a:t>samostatného modulu KONTROLA </a:t>
            </a:r>
          </a:p>
        </p:txBody>
      </p:sp>
      <p:sp>
        <p:nvSpPr>
          <p:cNvPr id="4" name="Zástupný symbol pro číslo snímku 3">
            <a:extLst>
              <a:ext uri="{FF2B5EF4-FFF2-40B4-BE49-F238E27FC236}">
                <a16:creationId xmlns:a16="http://schemas.microsoft.com/office/drawing/2014/main" id="{70B5A061-2E46-B730-6488-6823AF443025}"/>
              </a:ext>
            </a:extLst>
          </p:cNvPr>
          <p:cNvSpPr>
            <a:spLocks noGrp="true"/>
          </p:cNvSpPr>
          <p:nvPr>
            <p:ph type="sldNum" sz="quarter" idx="12"/>
          </p:nvPr>
        </p:nvSpPr>
        <p:spPr/>
        <p:txBody>
          <a:bodyPr/>
          <a:lstStyle/>
          <a:p>
            <a:fld id="{479BF083-4774-43B1-9AB0-5CC1AC5DD8EE}" type="slidenum">
              <a:rPr lang="cs-CZ" smtClean="false"/>
              <a:pPr/>
              <a:t>13</a:t>
            </a:fld>
            <a:endParaRPr lang="cs-CZ"/>
          </a:p>
        </p:txBody>
      </p:sp>
    </p:spTree>
    <p:extLst>
      <p:ext uri="{BB962C8B-B14F-4D97-AF65-F5344CB8AC3E}">
        <p14:creationId xmlns:p14="http://schemas.microsoft.com/office/powerpoint/2010/main" val="208033738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dirty="false"/>
              <a:t>Uchování dokumentů</a:t>
            </a:r>
          </a:p>
        </p:txBody>
      </p:sp>
      <p:sp>
        <p:nvSpPr>
          <p:cNvPr id="3" name="Zástupný obsah 2">
            <a:extLst>
              <a:ext uri="{FF2B5EF4-FFF2-40B4-BE49-F238E27FC236}">
                <a16:creationId xmlns:a16="http://schemas.microsoft.com/office/drawing/2014/main" id="{59CA5009-9F84-AB62-B030-158788D84091}"/>
              </a:ext>
            </a:extLst>
          </p:cNvPr>
          <p:cNvSpPr>
            <a:spLocks noGrp="true"/>
          </p:cNvSpPr>
          <p:nvPr>
            <p:ph idx="1"/>
          </p:nvPr>
        </p:nvSpPr>
        <p:spPr/>
        <p:txBody>
          <a:bodyPr/>
          <a:lstStyle/>
          <a:p>
            <a:pPr>
              <a:buClr>
                <a:schemeClr val="accent1"/>
              </a:buClr>
              <a:buFont typeface="Arial" panose="020B0604020202020204" pitchFamily="34" charset="0"/>
              <a:buChar char="•"/>
            </a:pPr>
            <a:r>
              <a:rPr lang="cs-CZ" sz="1800" dirty="false">
                <a:effectLst/>
                <a:latin typeface="Arial" panose="020B0604020202020204" pitchFamily="34" charset="0"/>
                <a:ea typeface="Arial" panose="020B0604020202020204" pitchFamily="34" charset="0"/>
                <a:cs typeface="Times New Roman" panose="02020603050405020304" pitchFamily="18" charset="0"/>
              </a:rPr>
              <a:t>Povinnost uchovávat veškeré dokumenty související s realizací projektu po dobu </a:t>
            </a:r>
            <a:r>
              <a:rPr lang="cs-CZ" sz="1800" b="true" dirty="false">
                <a:effectLst/>
                <a:latin typeface="Arial" panose="020B0604020202020204" pitchFamily="34" charset="0"/>
                <a:ea typeface="Arial" panose="020B0604020202020204" pitchFamily="34" charset="0"/>
                <a:cs typeface="Times New Roman" panose="02020603050405020304" pitchFamily="18" charset="0"/>
              </a:rPr>
              <a:t>10 let od ukončení projektu</a:t>
            </a:r>
            <a:r>
              <a:rPr lang="cs-CZ" sz="1800" b="true" dirty="false">
                <a:latin typeface="Arial" panose="020B0604020202020204" pitchFamily="34" charset="0"/>
                <a:ea typeface="Arial" panose="020B0604020202020204" pitchFamily="34" charset="0"/>
                <a:cs typeface="Times New Roman" panose="02020603050405020304" pitchFamily="18" charset="0"/>
              </a:rPr>
              <a:t> -</a:t>
            </a:r>
            <a:r>
              <a:rPr lang="cs-CZ" sz="1800" dirty="false">
                <a:latin typeface="Arial" panose="020B0604020202020204" pitchFamily="34" charset="0"/>
                <a:ea typeface="Arial" panose="020B0604020202020204" pitchFamily="34" charset="0"/>
                <a:cs typeface="Times New Roman" panose="02020603050405020304" pitchFamily="18" charset="0"/>
              </a:rPr>
              <a:t> </a:t>
            </a:r>
            <a:r>
              <a:rPr lang="cs-CZ" sz="1800" dirty="false">
                <a:effectLst/>
                <a:latin typeface="Arial" panose="020B0604020202020204" pitchFamily="34" charset="0"/>
                <a:ea typeface="Arial" panose="020B0604020202020204" pitchFamily="34" charset="0"/>
                <a:cs typeface="Times New Roman" panose="02020603050405020304" pitchFamily="18" charset="0"/>
              </a:rPr>
              <a:t>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pPr>
              <a:buClr>
                <a:schemeClr val="accent1"/>
              </a:buClr>
              <a:buFont typeface="Arial" panose="020B0604020202020204" pitchFamily="34" charset="0"/>
              <a:buChar char="•"/>
            </a:pPr>
            <a:r>
              <a:rPr lang="cs-CZ" sz="1800" dirty="false">
                <a:latin typeface="Arial" panose="020B0604020202020204" pitchFamily="34" charset="0"/>
                <a:cs typeface="Times New Roman" panose="02020603050405020304" pitchFamily="18" charset="0"/>
              </a:rPr>
              <a:t>Podrobněji upraveno v </a:t>
            </a:r>
            <a:r>
              <a:rPr lang="cs-CZ" sz="1800" b="true" dirty="false">
                <a:latin typeface="Arial" panose="020B0604020202020204" pitchFamily="34" charset="0"/>
                <a:cs typeface="Times New Roman" panose="02020603050405020304" pitchFamily="18" charset="0"/>
              </a:rPr>
              <a:t>Obecné části pravidel, kapitola 28</a:t>
            </a:r>
            <a:endParaRPr lang="cs-CZ" sz="1800" b="true" dirty="false"/>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14</a:t>
            </a:fld>
            <a:endParaRPr lang="cs-CZ"/>
          </a:p>
        </p:txBody>
      </p:sp>
    </p:spTree>
    <p:extLst>
      <p:ext uri="{BB962C8B-B14F-4D97-AF65-F5344CB8AC3E}">
        <p14:creationId xmlns:p14="http://schemas.microsoft.com/office/powerpoint/2010/main" val="301096246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FA03F468-7BA6-6AF1-2DDF-0D260B3AFD02}"/>
            </a:ext>
          </a:extLst>
        </p:cNvPr>
        <p:cNvGrpSpPr/>
        <p:nvPr/>
      </p:nvGrpSpPr>
      <p:grpSpPr>
        <a:xfrm>
          <a:off x="0" y="0"/>
          <a:ext cx="0" cy="0"/>
          <a:chOff x="0" y="0"/>
          <a:chExt cx="0" cy="0"/>
        </a:xfrm>
      </p:grpSpPr>
      <p:sp>
        <p:nvSpPr>
          <p:cNvPr id="5" name="Nadpis 4">
            <a:extLst>
              <a:ext uri="{FF2B5EF4-FFF2-40B4-BE49-F238E27FC236}">
                <a16:creationId xmlns:a16="http://schemas.microsoft.com/office/drawing/2014/main" id="{F917F68C-AC89-B075-89D8-044CC387FDE5}"/>
              </a:ext>
            </a:extLst>
          </p:cNvPr>
          <p:cNvSpPr>
            <a:spLocks noGrp="true"/>
          </p:cNvSpPr>
          <p:nvPr>
            <p:ph type="title"/>
          </p:nvPr>
        </p:nvSpPr>
        <p:spPr>
          <a:xfrm>
            <a:off x="331694" y="1555845"/>
            <a:ext cx="8452306" cy="4626591"/>
          </a:xfrm>
        </p:spPr>
        <p:txBody>
          <a:bodyPr/>
          <a:lstStyle/>
          <a:p>
            <a:pPr algn="ctr"/>
            <a:r>
              <a:rPr lang="cs-CZ" kern="1200" cap="none" dirty="false">
                <a:latin typeface="+mn-lt"/>
                <a:ea typeface="+mn-ea"/>
                <a:cs typeface="+mn-cs"/>
              </a:rPr>
              <a:t>II. ČÁST </a:t>
            </a:r>
            <a:br>
              <a:rPr lang="cs-CZ" kern="1200" cap="none" dirty="false">
                <a:latin typeface="+mn-lt"/>
                <a:ea typeface="+mn-ea"/>
                <a:cs typeface="+mn-cs"/>
              </a:rPr>
            </a:br>
            <a:r>
              <a:rPr lang="cs-CZ" kern="1200" cap="none" dirty="false">
                <a:latin typeface="+mn-lt"/>
                <a:ea typeface="+mn-ea"/>
                <a:cs typeface="+mn-cs"/>
              </a:rPr>
              <a:t>Pravidla pro informování a komunikaci OPZ+</a:t>
            </a:r>
            <a:br>
              <a:rPr lang="cs-CZ" kern="1200" cap="none" dirty="false">
                <a:latin typeface="+mn-lt"/>
                <a:ea typeface="+mn-ea"/>
                <a:cs typeface="+mn-cs"/>
              </a:rPr>
            </a:br>
            <a:br>
              <a:rPr lang="cs-CZ" kern="1200" cap="none" dirty="false">
                <a:latin typeface="+mn-lt"/>
                <a:ea typeface="+mn-ea"/>
                <a:cs typeface="+mn-cs"/>
              </a:rPr>
            </a:br>
            <a:r>
              <a:rPr lang="cs-CZ" sz="1400" kern="1200" cap="none" dirty="false">
                <a:latin typeface="+mn-lt"/>
                <a:ea typeface="+mn-ea"/>
                <a:cs typeface="+mn-cs"/>
              </a:rPr>
              <a:t>pozor nový jednotný vizuální styl </a:t>
            </a:r>
          </a:p>
        </p:txBody>
      </p:sp>
      <p:pic>
        <p:nvPicPr>
          <p:cNvPr id="4" name="Obrázek 3" descr="Obsah obrázku text, Písmo, snímek obrazovky, Elektricky modrá&#10;&#10;Obsah vygenerovaný umělou inteligencí může být nesprávný.">
            <a:extLst>
              <a:ext uri="{FF2B5EF4-FFF2-40B4-BE49-F238E27FC236}">
                <a16:creationId xmlns:a16="http://schemas.microsoft.com/office/drawing/2014/main" id="{18300407-B83A-C816-7086-F9A649148C58}"/>
              </a:ext>
            </a:extLst>
          </p:cNvPr>
          <p:cNvPicPr>
            <a:picLocks noChangeAspect="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763202" y="4431447"/>
            <a:ext cx="3617595" cy="476885"/>
          </a:xfrm>
          <a:prstGeom prst="rect">
            <a:avLst/>
          </a:prstGeom>
          <a:noFill/>
          <a:ln>
            <a:noFill/>
          </a:ln>
        </p:spPr>
      </p:pic>
    </p:spTree>
    <p:extLst>
      <p:ext uri="{BB962C8B-B14F-4D97-AF65-F5344CB8AC3E}">
        <p14:creationId xmlns:p14="http://schemas.microsoft.com/office/powerpoint/2010/main" val="258172680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Povinné prvky </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540000" y="1293223"/>
            <a:ext cx="8064000" cy="4775068"/>
          </a:xfrm>
        </p:spPr>
        <p:txBody>
          <a:bodyPr/>
          <a:lstStyle/>
          <a:p>
            <a:pPr>
              <a:buClr>
                <a:schemeClr val="accent1"/>
              </a:buClr>
              <a:buFont typeface="Arial" panose="020B0604020202020204" pitchFamily="34" charset="0"/>
              <a:buChar char="•"/>
            </a:pPr>
            <a:r>
              <a:rPr lang="cs-CZ" sz="1800" dirty="false"/>
              <a:t>Povinnost informovat veřejnost:</a:t>
            </a:r>
          </a:p>
          <a:p>
            <a:pPr lvl="1">
              <a:buClr>
                <a:schemeClr val="accent1"/>
              </a:buClr>
              <a:buSzPct val="50000"/>
              <a:buFont typeface="Courier New" panose="02070309020205020404" pitchFamily="49" charset="0"/>
              <a:buChar char="o"/>
            </a:pPr>
            <a:r>
              <a:rPr lang="cs-CZ" sz="1600" dirty="false"/>
              <a:t>uveřejnit </a:t>
            </a:r>
            <a:r>
              <a:rPr lang="cs-CZ" sz="1600" b="true" dirty="false"/>
              <a:t>stručný popis projektu vč. jeho cílů a výsledků na internetových stránkách nebo sociálních sítích </a:t>
            </a:r>
            <a:r>
              <a:rPr lang="cs-CZ" sz="1600" dirty="false"/>
              <a:t>a zdůraznit, že je na daný projekt poskytnuta </a:t>
            </a:r>
            <a:r>
              <a:rPr lang="cs-CZ" sz="1600" b="true" dirty="false"/>
              <a:t>finanční podpora EU </a:t>
            </a:r>
            <a:r>
              <a:rPr lang="cs-CZ" sz="1600" dirty="false"/>
              <a:t>(zveřejnit nejpozději do podání první zprávy o realizaci)</a:t>
            </a:r>
          </a:p>
          <a:p>
            <a:pPr lvl="1">
              <a:buClr>
                <a:schemeClr val="accent1"/>
              </a:buClr>
              <a:buSzPct val="50000"/>
              <a:buFont typeface="Courier New" panose="02070309020205020404" pitchFamily="49" charset="0"/>
              <a:buChar char="o"/>
            </a:pPr>
            <a:r>
              <a:rPr lang="cs-CZ" sz="1600" dirty="false"/>
              <a:t>správa prezentace na portálu </a:t>
            </a:r>
            <a:r>
              <a:rPr lang="cs-CZ" sz="1600" dirty="false">
                <a:hlinkClick r:id="rId3"/>
              </a:rPr>
              <a:t>www.esfcr.cz</a:t>
            </a:r>
            <a:endParaRPr lang="cs-CZ" sz="1600" dirty="false"/>
          </a:p>
          <a:p>
            <a:pPr lvl="1">
              <a:buClr>
                <a:schemeClr val="accent1"/>
              </a:buClr>
              <a:buSzPct val="50000"/>
              <a:buFont typeface="Courier New" panose="02070309020205020404" pitchFamily="49" charset="0"/>
              <a:buChar char="o"/>
            </a:pPr>
            <a:r>
              <a:rPr lang="cs-CZ" sz="1600" dirty="false"/>
              <a:t>umístit </a:t>
            </a:r>
            <a:r>
              <a:rPr lang="cs-CZ" sz="1600" b="true" dirty="false"/>
              <a:t>alespoň 1 plakát formátu A3 v místě realizace projektu, </a:t>
            </a:r>
            <a:r>
              <a:rPr lang="cs-CZ" sz="1600" dirty="false"/>
              <a:t>využití generátoru povinné publicity </a:t>
            </a:r>
            <a:r>
              <a:rPr lang="cs-CZ" sz="1600" u="sng" dirty="false">
                <a:solidFill>
                  <a:srgbClr val="467886"/>
                </a:solidFill>
                <a:effectLst/>
                <a:latin typeface="Arial" panose="020B0604020202020204" pitchFamily="34" charset="0"/>
                <a:ea typeface="Aptos" panose="020B0004020202020204" pitchFamily="34" charset="0"/>
                <a:hlinkClick r:id="rId4"/>
              </a:rPr>
              <a:t>Generátor nástrojů povinné publicity</a:t>
            </a:r>
            <a:r>
              <a:rPr lang="cs-CZ" sz="1600" dirty="false">
                <a:effectLst/>
                <a:latin typeface="Arial" panose="020B0604020202020204" pitchFamily="34" charset="0"/>
                <a:ea typeface="Aptos" panose="020B0004020202020204" pitchFamily="34" charset="0"/>
              </a:rPr>
              <a:t>.</a:t>
            </a:r>
            <a:endParaRPr lang="cs-CZ" sz="1600" b="true" dirty="false">
              <a:solidFill>
                <a:srgbClr val="003399"/>
              </a:solidFill>
            </a:endParaRPr>
          </a:p>
          <a:p>
            <a:pPr>
              <a:lnSpc>
                <a:spcPct val="100000"/>
              </a:lnSpc>
              <a:buClr>
                <a:schemeClr val="accent1"/>
              </a:buClr>
              <a:buFont typeface="Arial" panose="020B0604020202020204" pitchFamily="34" charset="0"/>
              <a:buChar char="•"/>
            </a:pPr>
            <a:r>
              <a:rPr lang="cs-CZ" sz="1800" dirty="false"/>
              <a:t>Publicita upravena v Obecné části pravidel pro žadatele a příjemce </a:t>
            </a:r>
            <a:br>
              <a:rPr lang="cs-CZ" sz="1800" dirty="false"/>
            </a:br>
            <a:r>
              <a:rPr lang="cs-CZ" sz="1800" dirty="false"/>
              <a:t>v OPZ+, kapitola 19</a:t>
            </a:r>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16</a:t>
            </a:fld>
            <a:endParaRPr lang="cs-CZ"/>
          </a:p>
        </p:txBody>
      </p:sp>
    </p:spTree>
    <p:extLst>
      <p:ext uri="{BB962C8B-B14F-4D97-AF65-F5344CB8AC3E}">
        <p14:creationId xmlns:p14="http://schemas.microsoft.com/office/powerpoint/2010/main" val="302685624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a:xfrm>
            <a:off x="360000" y="0"/>
            <a:ext cx="8424000" cy="1080000"/>
          </a:xfrm>
        </p:spPr>
        <p:txBody>
          <a:bodyPr anchor="ctr">
            <a:normAutofit/>
          </a:bodyPr>
          <a:lstStyle/>
          <a:p>
            <a:pPr algn="ctr"/>
            <a:r>
              <a:rPr lang="cs-CZ" dirty="false"/>
              <a:t>plakát – generátor publicity</a:t>
            </a:r>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17</a:t>
            </a:fld>
            <a:endParaRPr lang="cs-CZ"/>
          </a:p>
        </p:txBody>
      </p:sp>
      <p:pic>
        <p:nvPicPr>
          <p:cNvPr id="4" name="Obrázek 3" descr="Obsah obrázku text, snímek obrazovky, Písmo&#10;&#10;Obsah vygenerovaný umělou inteligencí může být nesprávný.">
            <a:extLst>
              <a:ext uri="{FF2B5EF4-FFF2-40B4-BE49-F238E27FC236}">
                <a16:creationId xmlns:a16="http://schemas.microsoft.com/office/drawing/2014/main" id="{3185A845-5BA4-04A6-7FB5-55AE1AF3129F}"/>
              </a:ext>
            </a:extLst>
          </p:cNvPr>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673874" y="1549800"/>
            <a:ext cx="2698226" cy="4747341"/>
          </a:xfrm>
          <a:prstGeom prst="rect">
            <a:avLst/>
          </a:prstGeom>
        </p:spPr>
      </p:pic>
    </p:spTree>
    <p:extLst>
      <p:ext uri="{BB962C8B-B14F-4D97-AF65-F5344CB8AC3E}">
        <p14:creationId xmlns:p14="http://schemas.microsoft.com/office/powerpoint/2010/main" val="232816779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Povinnost užívání loga EU</a:t>
            </a:r>
            <a:br>
              <a:rPr lang="cs-CZ" dirty="false"/>
            </a:br>
            <a:endParaRPr lang="cs-CZ" dirty="false"/>
          </a:p>
        </p:txBody>
      </p:sp>
      <p:sp>
        <p:nvSpPr>
          <p:cNvPr id="3" name="Zástupný obsah 2">
            <a:extLst>
              <a:ext uri="{FF2B5EF4-FFF2-40B4-BE49-F238E27FC236}">
                <a16:creationId xmlns:a16="http://schemas.microsoft.com/office/drawing/2014/main" id="{A6EAB300-29AE-08FF-692D-ADE7E8078274}"/>
              </a:ext>
            </a:extLst>
          </p:cNvPr>
          <p:cNvSpPr>
            <a:spLocks noGrp="true"/>
          </p:cNvSpPr>
          <p:nvPr>
            <p:ph idx="1"/>
          </p:nvPr>
        </p:nvSpPr>
        <p:spPr>
          <a:xfrm>
            <a:off x="540000" y="1800000"/>
            <a:ext cx="4032000" cy="4320000"/>
          </a:xfrm>
        </p:spPr>
        <p:txBody>
          <a:bodyPr/>
          <a:lstStyle/>
          <a:p>
            <a:pPr>
              <a:buClr>
                <a:schemeClr val="accent1"/>
              </a:buClr>
              <a:buFont typeface="Arial" panose="020B0604020202020204" pitchFamily="34" charset="0"/>
              <a:buChar char="•"/>
            </a:pPr>
            <a:r>
              <a:rPr lang="cs-CZ" b="true" dirty="false"/>
              <a:t>ANO</a:t>
            </a:r>
          </a:p>
          <a:p>
            <a:pPr lvl="1">
              <a:buClr>
                <a:schemeClr val="accent1"/>
              </a:buClr>
              <a:buSzPct val="50000"/>
              <a:buFont typeface="Courier New" panose="02070309020205020404" pitchFamily="49" charset="0"/>
              <a:buChar char="o"/>
            </a:pPr>
            <a:r>
              <a:rPr lang="cs-CZ" dirty="false"/>
              <a:t>Plakát, billboard;</a:t>
            </a:r>
          </a:p>
          <a:p>
            <a:pPr lvl="1">
              <a:buClr>
                <a:schemeClr val="accent1"/>
              </a:buClr>
              <a:buSzPct val="50000"/>
              <a:buFont typeface="Courier New" panose="02070309020205020404" pitchFamily="49" charset="0"/>
              <a:buChar char="o"/>
            </a:pPr>
            <a:r>
              <a:rPr lang="cs-CZ" dirty="false"/>
              <a:t>Webové stránky, sociální média;</a:t>
            </a:r>
          </a:p>
          <a:p>
            <a:pPr lvl="1">
              <a:buClr>
                <a:schemeClr val="accent1"/>
              </a:buClr>
              <a:buSzPct val="50000"/>
              <a:buFont typeface="Courier New" panose="02070309020205020404" pitchFamily="49" charset="0"/>
              <a:buChar char="o"/>
            </a:pPr>
            <a:r>
              <a:rPr lang="cs-CZ" dirty="false"/>
              <a:t>Propagační tiskoviny, materiály;</a:t>
            </a:r>
          </a:p>
          <a:p>
            <a:pPr lvl="1">
              <a:buClr>
                <a:schemeClr val="accent1"/>
              </a:buClr>
              <a:buSzPct val="50000"/>
              <a:buFont typeface="Courier New" panose="02070309020205020404" pitchFamily="49" charset="0"/>
              <a:buChar char="o"/>
            </a:pPr>
            <a:r>
              <a:rPr lang="cs-CZ" dirty="false"/>
              <a:t>Inzerce, soutěže;</a:t>
            </a:r>
          </a:p>
          <a:p>
            <a:pPr lvl="1">
              <a:buClr>
                <a:schemeClr val="accent1"/>
              </a:buClr>
              <a:buSzPct val="50000"/>
              <a:buFont typeface="Courier New" panose="02070309020205020404" pitchFamily="49" charset="0"/>
              <a:buChar char="o"/>
            </a:pPr>
            <a:r>
              <a:rPr lang="cs-CZ" dirty="false"/>
              <a:t>Komunikační akce (semináře, workshopy, konference); </a:t>
            </a:r>
          </a:p>
          <a:p>
            <a:pPr lvl="1">
              <a:buClr>
                <a:schemeClr val="accent1"/>
              </a:buClr>
              <a:buSzPct val="50000"/>
              <a:buFont typeface="Courier New" panose="02070309020205020404" pitchFamily="49" charset="0"/>
              <a:buChar char="o"/>
            </a:pPr>
            <a:r>
              <a:rPr lang="cs-CZ" dirty="false"/>
              <a:t>Dokumenty určené pro veřejnost.</a:t>
            </a:r>
          </a:p>
          <a:p>
            <a:pPr lvl="1">
              <a:buClr>
                <a:schemeClr val="accent1"/>
              </a:buClr>
              <a:buSzPct val="50000"/>
              <a:buFont typeface="Courier New" panose="02070309020205020404" pitchFamily="49" charset="0"/>
              <a:buChar char="o"/>
            </a:pPr>
            <a:r>
              <a:rPr lang="cs-CZ" dirty="false"/>
              <a:t>Výstupy projektu</a:t>
            </a:r>
          </a:p>
        </p:txBody>
      </p:sp>
      <p:sp>
        <p:nvSpPr>
          <p:cNvPr id="4" name="Zástupný obsah 3">
            <a:extLst>
              <a:ext uri="{FF2B5EF4-FFF2-40B4-BE49-F238E27FC236}">
                <a16:creationId xmlns:a16="http://schemas.microsoft.com/office/drawing/2014/main" id="{78B64334-7CC9-904B-F30E-B49DBF6F896B}"/>
              </a:ext>
            </a:extLst>
          </p:cNvPr>
          <p:cNvSpPr>
            <a:spLocks noGrp="true"/>
          </p:cNvSpPr>
          <p:nvPr>
            <p:ph idx="10"/>
          </p:nvPr>
        </p:nvSpPr>
        <p:spPr>
          <a:xfrm>
            <a:off x="4644000" y="1800000"/>
            <a:ext cx="4464000" cy="4320000"/>
          </a:xfrm>
        </p:spPr>
        <p:txBody>
          <a:bodyPr/>
          <a:lstStyle/>
          <a:p>
            <a:pPr>
              <a:buClr>
                <a:schemeClr val="accent1"/>
              </a:buClr>
              <a:buFont typeface="Arial" panose="020B0604020202020204" pitchFamily="34" charset="0"/>
              <a:buChar char="•"/>
            </a:pPr>
            <a:r>
              <a:rPr lang="cs-CZ" b="true" dirty="false"/>
              <a:t>NE</a:t>
            </a:r>
          </a:p>
          <a:p>
            <a:pPr lvl="1">
              <a:buClr>
                <a:schemeClr val="accent1"/>
              </a:buClr>
              <a:buSzPct val="50000"/>
              <a:buFont typeface="Courier New" panose="02070309020205020404" pitchFamily="49" charset="0"/>
              <a:buChar char="o"/>
            </a:pPr>
            <a:r>
              <a:rPr lang="cs-CZ" dirty="false"/>
              <a:t>Interní dokumenty;</a:t>
            </a:r>
          </a:p>
          <a:p>
            <a:pPr lvl="1">
              <a:buClr>
                <a:schemeClr val="accent1"/>
              </a:buClr>
              <a:buSzPct val="50000"/>
              <a:buFont typeface="Courier New" panose="02070309020205020404" pitchFamily="49" charset="0"/>
              <a:buChar char="o"/>
            </a:pPr>
            <a:r>
              <a:rPr lang="cs-CZ" dirty="false"/>
              <a:t>Smlouvy mezi příjemcem a dalším subjektem;</a:t>
            </a:r>
          </a:p>
          <a:p>
            <a:pPr lvl="1">
              <a:buClr>
                <a:schemeClr val="accent1"/>
              </a:buClr>
              <a:buSzPct val="50000"/>
              <a:buFont typeface="Courier New" panose="02070309020205020404" pitchFamily="49" charset="0"/>
              <a:buChar char="o"/>
            </a:pPr>
            <a:r>
              <a:rPr lang="cs-CZ" dirty="false"/>
              <a:t>Účetní doklady;</a:t>
            </a:r>
          </a:p>
          <a:p>
            <a:pPr lvl="1">
              <a:buClr>
                <a:schemeClr val="accent1"/>
              </a:buClr>
              <a:buSzPct val="50000"/>
              <a:buFont typeface="Courier New" panose="02070309020205020404" pitchFamily="49" charset="0"/>
              <a:buChar char="o"/>
            </a:pPr>
            <a:r>
              <a:rPr lang="cs-CZ" dirty="false"/>
              <a:t>Vybavení pořízené z finančních prostředků projektu;</a:t>
            </a:r>
          </a:p>
          <a:p>
            <a:pPr lvl="1">
              <a:buClr>
                <a:schemeClr val="accent1"/>
              </a:buClr>
              <a:buSzPct val="50000"/>
              <a:buFont typeface="Courier New" panose="02070309020205020404" pitchFamily="49" charset="0"/>
              <a:buChar char="o"/>
            </a:pPr>
            <a:r>
              <a:rPr lang="cs-CZ" dirty="false"/>
              <a:t>Pracovní smlouvy;</a:t>
            </a:r>
          </a:p>
          <a:p>
            <a:pPr lvl="1">
              <a:buClr>
                <a:schemeClr val="accent1"/>
              </a:buClr>
              <a:buSzPct val="50000"/>
              <a:buFont typeface="Courier New" panose="02070309020205020404" pitchFamily="49" charset="0"/>
              <a:buChar char="o"/>
            </a:pPr>
            <a:r>
              <a:rPr lang="cs-CZ" dirty="false"/>
              <a:t>Dokumentace k zakázkám.</a:t>
            </a:r>
          </a:p>
          <a:p>
            <a:pPr marL="414000" lvl="1" indent="0">
              <a:buNone/>
            </a:pPr>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3"/>
          </p:nvPr>
        </p:nvSpPr>
        <p:spPr/>
        <p:txBody>
          <a:bodyPr/>
          <a:lstStyle/>
          <a:p>
            <a:fld id="{479BF083-4774-43B1-9AB0-5CC1AC5DD8EE}" type="slidenum">
              <a:rPr lang="cs-CZ" smtClean="false"/>
              <a:pPr/>
              <a:t>18</a:t>
            </a:fld>
            <a:endParaRPr lang="cs-CZ"/>
          </a:p>
        </p:txBody>
      </p:sp>
    </p:spTree>
    <p:extLst>
      <p:ext uri="{BB962C8B-B14F-4D97-AF65-F5344CB8AC3E}">
        <p14:creationId xmlns:p14="http://schemas.microsoft.com/office/powerpoint/2010/main" val="376169682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6E8B-71F0-628F-9CD7-21BD5233B424}"/>
              </a:ext>
            </a:extLst>
          </p:cNvPr>
          <p:cNvSpPr>
            <a:spLocks noGrp="true"/>
          </p:cNvSpPr>
          <p:nvPr>
            <p:ph type="title"/>
          </p:nvPr>
        </p:nvSpPr>
        <p:spPr/>
        <p:txBody>
          <a:bodyPr/>
          <a:lstStyle/>
          <a:p>
            <a:r>
              <a:rPr lang="cs-CZ" dirty="false">
                <a:cs typeface="Arial"/>
              </a:rPr>
              <a:t>Publicita ve Zprávě o realizaci</a:t>
            </a:r>
          </a:p>
        </p:txBody>
      </p:sp>
      <p:sp>
        <p:nvSpPr>
          <p:cNvPr id="3" name="Content Placeholder 2">
            <a:extLst>
              <a:ext uri="{FF2B5EF4-FFF2-40B4-BE49-F238E27FC236}">
                <a16:creationId xmlns:a16="http://schemas.microsoft.com/office/drawing/2014/main" id="{3F5F65D3-813A-E9F8-B172-041B21F0541B}"/>
              </a:ext>
            </a:extLst>
          </p:cNvPr>
          <p:cNvSpPr>
            <a:spLocks noGrp="true"/>
          </p:cNvSpPr>
          <p:nvPr>
            <p:ph idx="1"/>
          </p:nvPr>
        </p:nvSpPr>
        <p:spPr>
          <a:xfrm>
            <a:off x="540000" y="1365891"/>
            <a:ext cx="8064000" cy="5245116"/>
          </a:xfrm>
        </p:spPr>
        <p:txBody>
          <a:bodyPr vert="horz" lIns="0" tIns="0" rIns="0" bIns="0" rtlCol="false" anchor="t">
            <a:noAutofit/>
          </a:bodyPr>
          <a:lstStyle/>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povinný publicitní nástroj </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plakát</a:t>
            </a:r>
          </a:p>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povinné publicitní prvky </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publicita na webu</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publicita na sociálních sítích</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endParaRPr lang="cs-CZ" sz="1800" dirty="false"/>
          </a:p>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vybrat variantu a doplnit komentář:</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ano (vždy u plakátu a při využívání webových stránek/soc. sítí)</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prozatím ne (není pro výzvu 106 relevantní)</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nevztahuje se (příjemce webové stránky/sociální sítě nevyužívá)</a:t>
            </a:r>
          </a:p>
        </p:txBody>
      </p:sp>
      <p:sp>
        <p:nvSpPr>
          <p:cNvPr id="4" name="Slide Number Placeholder 3">
            <a:extLst>
              <a:ext uri="{FF2B5EF4-FFF2-40B4-BE49-F238E27FC236}">
                <a16:creationId xmlns:a16="http://schemas.microsoft.com/office/drawing/2014/main" id="{FDC28CED-5CAE-9815-8D23-5A76AA66DF82}"/>
              </a:ext>
            </a:extLst>
          </p:cNvPr>
          <p:cNvSpPr>
            <a:spLocks noGrp="true"/>
          </p:cNvSpPr>
          <p:nvPr>
            <p:ph type="sldNum" sz="quarter" idx="12"/>
          </p:nvPr>
        </p:nvSpPr>
        <p:spPr/>
        <p:txBody>
          <a:bodyPr/>
          <a:lstStyle/>
          <a:p>
            <a:fld id="{479BF083-4774-43B1-9AB0-5CC1AC5DD8EE}" type="slidenum">
              <a:rPr lang="cs-CZ" smtClean="false"/>
              <a:pPr/>
              <a:t>19</a:t>
            </a:fld>
            <a:endParaRPr lang="cs-CZ"/>
          </a:p>
        </p:txBody>
      </p:sp>
    </p:spTree>
    <p:extLst>
      <p:ext uri="{BB962C8B-B14F-4D97-AF65-F5344CB8AC3E}">
        <p14:creationId xmlns:p14="http://schemas.microsoft.com/office/powerpoint/2010/main" val="318969195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0000" y="0"/>
            <a:ext cx="8604488" cy="1080000"/>
          </a:xfrm>
        </p:spPr>
        <p:txBody>
          <a:bodyPr/>
          <a:lstStyle/>
          <a:p>
            <a:pPr lvl="0" algn="ctr"/>
            <a:br>
              <a:rPr lang="cs-CZ" dirty="false"/>
            </a:br>
            <a:r>
              <a:rPr lang="cs-CZ" dirty="false"/>
              <a:t>předložené žádosti o podporu</a:t>
            </a:r>
            <a:br>
              <a:rPr lang="cs-CZ" dirty="false"/>
            </a:b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graphicFrame>
        <p:nvGraphicFramePr>
          <p:cNvPr id="7" name="Zástupný obsah 6">
            <a:extLst>
              <a:ext uri="{FF2B5EF4-FFF2-40B4-BE49-F238E27FC236}">
                <a16:creationId xmlns:a16="http://schemas.microsoft.com/office/drawing/2014/main" id="{4F4EC2C6-1B37-4637-9049-397852AB7096}"/>
              </a:ext>
            </a:extLst>
          </p:cNvPr>
          <p:cNvGraphicFramePr>
            <a:graphicFrameLocks noGrp="true"/>
          </p:cNvGraphicFramePr>
          <p:nvPr>
            <p:ph idx="1"/>
            <p:extLst>
              <p:ext uri="{D42A27DB-BD31-4B8C-83A1-F6EECF244321}">
                <p14:modId xmlns:p14="http://schemas.microsoft.com/office/powerpoint/2010/main" val="692851331"/>
              </p:ext>
            </p:extLst>
          </p:nvPr>
        </p:nvGraphicFramePr>
        <p:xfrm>
          <a:off x="835269" y="1766656"/>
          <a:ext cx="7337130" cy="3935617"/>
        </p:xfrm>
        <a:graphic>
          <a:graphicData uri="http://schemas.openxmlformats.org/drawingml/2006/table">
            <a:tbl>
              <a:tblPr firstCol="true" bandRow="true">
                <a:tableStyleId>{073A0DAA-6AF3-43AB-8588-CEC1D06C72B9}</a:tableStyleId>
              </a:tblPr>
              <a:tblGrid>
                <a:gridCol w="3780693">
                  <a:extLst>
                    <a:ext uri="{9D8B030D-6E8A-4147-A177-3AD203B41FA5}">
                      <a16:colId xmlns:a16="http://schemas.microsoft.com/office/drawing/2014/main" val="1863913750"/>
                    </a:ext>
                  </a:extLst>
                </a:gridCol>
                <a:gridCol w="3556437">
                  <a:extLst>
                    <a:ext uri="{9D8B030D-6E8A-4147-A177-3AD203B41FA5}">
                      <a16:colId xmlns:a16="http://schemas.microsoft.com/office/drawing/2014/main" val="1018872439"/>
                    </a:ext>
                  </a:extLst>
                </a:gridCol>
              </a:tblGrid>
              <a:tr h="484175">
                <a:tc>
                  <a:txBody>
                    <a:bodyPr/>
                    <a:lstStyle/>
                    <a:p>
                      <a:pPr marL="36195" marR="36195">
                        <a:spcBef>
                          <a:spcPts val="300"/>
                        </a:spcBef>
                        <a:spcAft>
                          <a:spcPts val="300"/>
                        </a:spcAft>
                      </a:pPr>
                      <a:r>
                        <a:rPr lang="cs-CZ" sz="1600" dirty="fals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Alokace výzvy</a:t>
                      </a:r>
                    </a:p>
                  </a:txBody>
                  <a:tcPr marL="68580" marR="68580" marT="0" marB="0" anchor="ctr"/>
                </a:tc>
                <a:tc>
                  <a:txBody>
                    <a:bodyPr/>
                    <a:lstStyle/>
                    <a:p>
                      <a:pPr marL="36195" marR="36195" algn="r">
                        <a:spcBef>
                          <a:spcPts val="300"/>
                        </a:spcBef>
                        <a:spcAft>
                          <a:spcPts val="300"/>
                        </a:spcAft>
                      </a:pPr>
                      <a:r>
                        <a:rPr lang="cs-CZ" sz="1600" b="true" kern="1200" dirty="false">
                          <a:solidFill>
                            <a:schemeClr val="dk1"/>
                          </a:solidFill>
                          <a:effectLst/>
                          <a:latin typeface="+mn-lt"/>
                          <a:ea typeface="+mn-ea"/>
                          <a:cs typeface="+mn-cs"/>
                        </a:rPr>
                        <a:t>500 mil. Kč</a:t>
                      </a:r>
                    </a:p>
                  </a:txBody>
                  <a:tcPr marL="68580" marR="68580" marT="0" marB="0" anchor="ctr"/>
                </a:tc>
                <a:extLst>
                  <a:ext uri="{0D108BD9-81ED-4DB2-BD59-A6C34878D82A}">
                    <a16:rowId xmlns:a16="http://schemas.microsoft.com/office/drawing/2014/main" val="3429203505"/>
                  </a:ext>
                </a:extLst>
              </a:tr>
              <a:tr h="484175">
                <a:tc>
                  <a:txBody>
                    <a:bodyPr/>
                    <a:lstStyle/>
                    <a:p>
                      <a:pPr marL="36195" marR="36195">
                        <a:spcBef>
                          <a:spcPts val="300"/>
                        </a:spcBef>
                        <a:spcAft>
                          <a:spcPts val="300"/>
                        </a:spcAft>
                      </a:pPr>
                      <a:r>
                        <a:rPr lang="cs-CZ" sz="1600" dirty="false">
                          <a:effectLst/>
                        </a:rPr>
                        <a:t>Celkem předloženo</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r">
                        <a:spcBef>
                          <a:spcPts val="300"/>
                        </a:spcBef>
                        <a:spcAft>
                          <a:spcPts val="300"/>
                        </a:spcAft>
                      </a:pPr>
                      <a:r>
                        <a:rPr lang="cs-CZ" sz="1600" b="true" kern="1200" dirty="false">
                          <a:solidFill>
                            <a:schemeClr val="dk1"/>
                          </a:solidFill>
                          <a:effectLst/>
                          <a:latin typeface="+mn-lt"/>
                          <a:ea typeface="+mn-ea"/>
                          <a:cs typeface="+mn-cs"/>
                        </a:rPr>
                        <a:t>172 (1 123 627 tis. Kč)</a:t>
                      </a:r>
                    </a:p>
                  </a:txBody>
                  <a:tcPr marL="68580" marR="68580" marT="0" marB="0" anchor="ctr"/>
                </a:tc>
                <a:extLst>
                  <a:ext uri="{0D108BD9-81ED-4DB2-BD59-A6C34878D82A}">
                    <a16:rowId xmlns:a16="http://schemas.microsoft.com/office/drawing/2014/main" val="2769464355"/>
                  </a:ext>
                </a:extLst>
              </a:tr>
              <a:tr h="649114">
                <a:tc>
                  <a:txBody>
                    <a:bodyPr/>
                    <a:lstStyle/>
                    <a:p>
                      <a:pPr marL="36195" marR="36195">
                        <a:spcBef>
                          <a:spcPts val="300"/>
                        </a:spcBef>
                        <a:spcAft>
                          <a:spcPts val="300"/>
                        </a:spcAft>
                      </a:pPr>
                      <a:r>
                        <a:rPr lang="cs-CZ" sz="1600" dirty="false">
                          <a:effectLst/>
                        </a:rPr>
                        <a:t>Po formálním hodnocení </a:t>
                      </a:r>
                      <a:br>
                        <a:rPr lang="cs-CZ" sz="1600" dirty="false">
                          <a:effectLst/>
                        </a:rPr>
                      </a:br>
                      <a:r>
                        <a:rPr lang="cs-CZ" sz="1600" dirty="false">
                          <a:effectLst/>
                        </a:rPr>
                        <a:t>a přijatelnosti</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r">
                        <a:spcBef>
                          <a:spcPts val="300"/>
                        </a:spcBef>
                        <a:spcAft>
                          <a:spcPts val="300"/>
                        </a:spcAft>
                      </a:pPr>
                      <a:r>
                        <a:rPr lang="cs-CZ" sz="1600" b="true" dirty="false">
                          <a:solidFill>
                            <a:schemeClr val="accent1"/>
                          </a:solidFill>
                          <a:effectLst/>
                          <a:latin typeface="+mn-lt"/>
                          <a:ea typeface="Calibri" panose="020F0502020204030204" pitchFamily="34" charset="0"/>
                          <a:cs typeface="Times New Roman" panose="02020603050405020304" pitchFamily="18" charset="0"/>
                        </a:rPr>
                        <a:t>163</a:t>
                      </a:r>
                    </a:p>
                  </a:txBody>
                  <a:tcPr marL="68580" marR="68580" marT="0" marB="0" anchor="ctr"/>
                </a:tc>
                <a:extLst>
                  <a:ext uri="{0D108BD9-81ED-4DB2-BD59-A6C34878D82A}">
                    <a16:rowId xmlns:a16="http://schemas.microsoft.com/office/drawing/2014/main" val="3278897713"/>
                  </a:ext>
                </a:extLst>
              </a:tr>
              <a:tr h="545318">
                <a:tc>
                  <a:txBody>
                    <a:bodyPr/>
                    <a:lstStyle/>
                    <a:p>
                      <a:pPr marL="36195" marR="36195">
                        <a:spcBef>
                          <a:spcPts val="300"/>
                        </a:spcBef>
                        <a:spcAft>
                          <a:spcPts val="300"/>
                        </a:spcAft>
                      </a:pPr>
                      <a:r>
                        <a:rPr lang="cs-CZ" sz="1600" dirty="false">
                          <a:effectLst/>
                        </a:rPr>
                        <a:t>Po věcném hodnocení</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r">
                        <a:spcBef>
                          <a:spcPts val="300"/>
                        </a:spcBef>
                        <a:spcAft>
                          <a:spcPts val="300"/>
                        </a:spcAft>
                      </a:pPr>
                      <a:r>
                        <a:rPr lang="cs-CZ" sz="1600" b="true" dirty="false">
                          <a:solidFill>
                            <a:schemeClr val="accent1"/>
                          </a:solidFill>
                          <a:effectLst/>
                          <a:latin typeface="+mj-lt"/>
                          <a:ea typeface="Calibri" panose="020F0502020204030204" pitchFamily="34" charset="0"/>
                          <a:cs typeface="Times New Roman" panose="02020603050405020304" pitchFamily="18" charset="0"/>
                        </a:rPr>
                        <a:t>132</a:t>
                      </a:r>
                    </a:p>
                  </a:txBody>
                  <a:tcPr marL="68580" marR="68580" marT="0" marB="0" anchor="ctr"/>
                </a:tc>
                <a:extLst>
                  <a:ext uri="{0D108BD9-81ED-4DB2-BD59-A6C34878D82A}">
                    <a16:rowId xmlns:a16="http://schemas.microsoft.com/office/drawing/2014/main" val="3043246798"/>
                  </a:ext>
                </a:extLst>
              </a:tr>
              <a:tr h="590945">
                <a:tc>
                  <a:txBody>
                    <a:bodyPr/>
                    <a:lstStyle/>
                    <a:p>
                      <a:pPr marL="36195" marR="36195">
                        <a:spcBef>
                          <a:spcPts val="300"/>
                        </a:spcBef>
                        <a:spcAft>
                          <a:spcPts val="300"/>
                        </a:spcAft>
                      </a:pPr>
                      <a:r>
                        <a:rPr lang="cs-CZ" sz="1600" dirty="false">
                          <a:effectLst/>
                        </a:rPr>
                        <a:t>Po výběrové komisi:</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r">
                        <a:spcBef>
                          <a:spcPts val="300"/>
                        </a:spcBef>
                        <a:spcAft>
                          <a:spcPts val="300"/>
                        </a:spcAft>
                      </a:pPr>
                      <a:r>
                        <a:rPr lang="cs-CZ" sz="1600" b="true" dirty="false">
                          <a:effectLst/>
                        </a:rPr>
                        <a:t>107</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9318668"/>
                  </a:ext>
                </a:extLst>
              </a:tr>
              <a:tr h="590945">
                <a:tc>
                  <a:txBody>
                    <a:bodyPr/>
                    <a:lstStyle/>
                    <a:p>
                      <a:pPr marL="36195" marR="36195">
                        <a:spcBef>
                          <a:spcPts val="300"/>
                        </a:spcBef>
                        <a:spcAft>
                          <a:spcPts val="300"/>
                        </a:spcAft>
                      </a:pPr>
                      <a:r>
                        <a:rPr lang="cs-CZ" sz="1600" b="true" kern="1200" dirty="false">
                          <a:solidFill>
                            <a:schemeClr val="lt1"/>
                          </a:solidFill>
                          <a:effectLst/>
                          <a:latin typeface="+mn-lt"/>
                          <a:ea typeface="+mn-ea"/>
                          <a:cs typeface="+mn-cs"/>
                        </a:rPr>
                        <a:t>- z toho projektů k realizaci</a:t>
                      </a:r>
                    </a:p>
                  </a:txBody>
                  <a:tcPr marL="68580" marR="68580" marT="0" marB="0" anchor="ctr"/>
                </a:tc>
                <a:tc>
                  <a:txBody>
                    <a:bodyPr/>
                    <a:lstStyle/>
                    <a:p>
                      <a:pPr marL="36195" marR="36195" algn="r"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85</a:t>
                      </a:r>
                    </a:p>
                  </a:txBody>
                  <a:tcPr marL="68580" marR="68580" marT="0" marB="0" anchor="ctr"/>
                </a:tc>
                <a:extLst>
                  <a:ext uri="{0D108BD9-81ED-4DB2-BD59-A6C34878D82A}">
                    <a16:rowId xmlns:a16="http://schemas.microsoft.com/office/drawing/2014/main" val="3523158848"/>
                  </a:ext>
                </a:extLst>
              </a:tr>
              <a:tr h="590945">
                <a:tc>
                  <a:txBody>
                    <a:bodyPr/>
                    <a:lstStyle/>
                    <a:p>
                      <a:pPr marL="36195" marR="36195">
                        <a:spcBef>
                          <a:spcPts val="300"/>
                        </a:spcBef>
                        <a:spcAft>
                          <a:spcPts val="300"/>
                        </a:spcAft>
                      </a:pPr>
                      <a:r>
                        <a:rPr lang="cs-CZ" sz="1600" b="true" kern="1200" dirty="false">
                          <a:solidFill>
                            <a:schemeClr val="lt1"/>
                          </a:solidFill>
                          <a:effectLst/>
                          <a:latin typeface="+mn-lt"/>
                          <a:ea typeface="+mn-ea"/>
                          <a:cs typeface="+mn-cs"/>
                        </a:rPr>
                        <a:t>- zásobník projektů</a:t>
                      </a:r>
                    </a:p>
                  </a:txBody>
                  <a:tcPr marL="68580" marR="68580" marT="0" marB="0" anchor="ctr"/>
                </a:tc>
                <a:tc>
                  <a:txBody>
                    <a:bodyPr/>
                    <a:lstStyle/>
                    <a:p>
                      <a:pPr marL="36195" marR="36195" algn="r"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22</a:t>
                      </a:r>
                    </a:p>
                  </a:txBody>
                  <a:tcPr marL="68580" marR="68580" marT="0" marB="0" anchor="ctr"/>
                </a:tc>
                <a:extLst>
                  <a:ext uri="{0D108BD9-81ED-4DB2-BD59-A6C34878D82A}">
                    <a16:rowId xmlns:a16="http://schemas.microsoft.com/office/drawing/2014/main" val="1917292974"/>
                  </a:ext>
                </a:extLst>
              </a:tr>
            </a:tbl>
          </a:graphicData>
        </a:graphic>
      </p:graphicFrame>
    </p:spTree>
    <p:extLst>
      <p:ext uri="{BB962C8B-B14F-4D97-AF65-F5344CB8AC3E}">
        <p14:creationId xmlns:p14="http://schemas.microsoft.com/office/powerpoint/2010/main" val="1131097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212A35AD-5983-9352-FCBF-F2381BBA8C77}"/>
            </a:ext>
          </a:extLst>
        </p:cNvPr>
        <p:cNvGrpSpPr/>
        <p:nvPr/>
      </p:nvGrpSpPr>
      <p:grpSpPr>
        <a:xfrm>
          <a:off x="0" y="0"/>
          <a:ext cx="0" cy="0"/>
          <a:chOff x="0" y="0"/>
          <a:chExt cx="0" cy="0"/>
        </a:xfrm>
      </p:grpSpPr>
      <p:sp>
        <p:nvSpPr>
          <p:cNvPr id="5" name="Nadpis 4">
            <a:extLst>
              <a:ext uri="{FF2B5EF4-FFF2-40B4-BE49-F238E27FC236}">
                <a16:creationId xmlns:a16="http://schemas.microsoft.com/office/drawing/2014/main" id="{0FE70926-9284-ECAD-993A-06DADB8998B6}"/>
              </a:ext>
            </a:extLst>
          </p:cNvPr>
          <p:cNvSpPr>
            <a:spLocks noGrp="true"/>
          </p:cNvSpPr>
          <p:nvPr>
            <p:ph type="title"/>
          </p:nvPr>
        </p:nvSpPr>
        <p:spPr>
          <a:xfrm>
            <a:off x="331694" y="2610000"/>
            <a:ext cx="8452306" cy="1224000"/>
          </a:xfrm>
        </p:spPr>
        <p:txBody>
          <a:bodyPr/>
          <a:lstStyle/>
          <a:p>
            <a:pPr algn="ctr"/>
            <a:r>
              <a:rPr lang="cs-CZ" kern="1200" cap="none" dirty="false">
                <a:latin typeface="+mn-lt"/>
                <a:ea typeface="+mn-ea"/>
                <a:cs typeface="+mn-cs"/>
              </a:rPr>
              <a:t>III. ČÁST </a:t>
            </a:r>
            <a:br>
              <a:rPr lang="cs-CZ" kern="1200" cap="none" dirty="false">
                <a:latin typeface="+mn-lt"/>
                <a:ea typeface="+mn-ea"/>
                <a:cs typeface="+mn-cs"/>
              </a:rPr>
            </a:br>
            <a:r>
              <a:rPr lang="cs-CZ" kern="1200" cap="none" dirty="false">
                <a:latin typeface="+mn-lt"/>
                <a:ea typeface="+mn-ea"/>
                <a:cs typeface="+mn-cs"/>
              </a:rPr>
              <a:t>ZPRÁVA O REALIZACI </a:t>
            </a:r>
            <a:br>
              <a:rPr lang="cs-CZ" kern="1200" cap="none" dirty="false">
                <a:latin typeface="+mn-lt"/>
                <a:ea typeface="+mn-ea"/>
                <a:cs typeface="+mn-cs"/>
              </a:rPr>
            </a:br>
            <a:r>
              <a:rPr lang="cs-CZ" kern="1200" cap="none" dirty="false">
                <a:latin typeface="+mn-lt"/>
                <a:ea typeface="+mn-ea"/>
                <a:cs typeface="+mn-cs"/>
              </a:rPr>
              <a:t>A </a:t>
            </a:r>
            <a:br>
              <a:rPr lang="cs-CZ" kern="1200" cap="none" dirty="false">
                <a:latin typeface="+mn-lt"/>
                <a:ea typeface="+mn-ea"/>
                <a:cs typeface="+mn-cs"/>
              </a:rPr>
            </a:br>
            <a:r>
              <a:rPr lang="cs-CZ" kern="1200" cap="none" dirty="false">
                <a:latin typeface="+mn-lt"/>
                <a:ea typeface="+mn-ea"/>
                <a:cs typeface="+mn-cs"/>
              </a:rPr>
              <a:t>ŽÁDOST O PLATBU</a:t>
            </a:r>
            <a:br>
              <a:rPr lang="cs-CZ" kern="1200" cap="none" dirty="false">
                <a:latin typeface="+mn-lt"/>
                <a:ea typeface="+mn-ea"/>
                <a:cs typeface="+mn-cs"/>
              </a:rPr>
            </a:br>
            <a:endParaRPr lang="cs-CZ" kern="1200" cap="none" dirty="false">
              <a:latin typeface="+mn-lt"/>
              <a:ea typeface="+mn-ea"/>
              <a:cs typeface="+mn-cs"/>
            </a:endParaRPr>
          </a:p>
        </p:txBody>
      </p:sp>
    </p:spTree>
    <p:extLst>
      <p:ext uri="{BB962C8B-B14F-4D97-AF65-F5344CB8AC3E}">
        <p14:creationId xmlns:p14="http://schemas.microsoft.com/office/powerpoint/2010/main" val="89059149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6CE5-3C98-5C9A-21EB-BC79884FFE26}"/>
              </a:ext>
            </a:extLst>
          </p:cNvPr>
          <p:cNvSpPr>
            <a:spLocks noGrp="true"/>
          </p:cNvSpPr>
          <p:nvPr>
            <p:ph type="title"/>
          </p:nvPr>
        </p:nvSpPr>
        <p:spPr/>
        <p:txBody>
          <a:bodyPr/>
          <a:lstStyle/>
          <a:p>
            <a:r>
              <a:rPr lang="cs-CZ" dirty="false"/>
              <a:t>Předložení</a:t>
            </a:r>
            <a:endParaRPr lang="en-US" dirty="false"/>
          </a:p>
        </p:txBody>
      </p:sp>
      <p:sp>
        <p:nvSpPr>
          <p:cNvPr id="3" name="Content Placeholder 2">
            <a:extLst>
              <a:ext uri="{FF2B5EF4-FFF2-40B4-BE49-F238E27FC236}">
                <a16:creationId xmlns:a16="http://schemas.microsoft.com/office/drawing/2014/main" id="{E607BB75-6F66-4A6A-7B0A-F5B4C531A6E2}"/>
              </a:ext>
            </a:extLst>
          </p:cNvPr>
          <p:cNvSpPr>
            <a:spLocks noGrp="true"/>
          </p:cNvSpPr>
          <p:nvPr>
            <p:ph idx="1"/>
          </p:nvPr>
        </p:nvSpPr>
        <p:spPr>
          <a:xfrm>
            <a:off x="540000" y="1283855"/>
            <a:ext cx="8064000" cy="5316642"/>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b="true" dirty="false"/>
              <a:t>Zpráva o realizaci (</a:t>
            </a:r>
            <a:r>
              <a:rPr lang="cs-CZ" b="true" dirty="false" err="true"/>
              <a:t>ZoR</a:t>
            </a:r>
            <a:r>
              <a:rPr lang="cs-CZ" b="true" dirty="false"/>
              <a:t>) a žádost o platbu (</a:t>
            </a:r>
            <a:r>
              <a:rPr lang="cs-CZ" b="true" dirty="false" err="true"/>
              <a:t>ŽoP</a:t>
            </a:r>
            <a:r>
              <a:rPr lang="cs-CZ" b="true" dirty="false"/>
              <a:t>) </a:t>
            </a:r>
            <a:r>
              <a:rPr lang="cs-CZ" dirty="false"/>
              <a:t>- zpracovávají se                         a předkládají </a:t>
            </a:r>
            <a:r>
              <a:rPr lang="cs-CZ" b="true" dirty="false"/>
              <a:t>společně</a:t>
            </a:r>
            <a:r>
              <a:rPr lang="cs-CZ" dirty="false"/>
              <a:t> v </a:t>
            </a:r>
            <a:r>
              <a:rPr lang="cs-CZ" dirty="false">
                <a:hlinkClick r:id="rId2">
                  <a:extLst>
                    <a:ext uri="{A12FA001-AC4F-418D-AE19-62706E023703}">
                      <ahyp:hlinkClr xmlns:ahyp="http://schemas.microsoft.com/office/drawing/2018/hyperlinkcolor" val="tx"/>
                    </a:ext>
                  </a:extLst>
                </a:hlinkClick>
              </a:rPr>
              <a:t>IS KP21+</a:t>
            </a:r>
            <a:r>
              <a:rPr lang="cs-CZ" dirty="false"/>
              <a:t>,</a:t>
            </a:r>
          </a:p>
          <a:p>
            <a:pPr marL="0" lvl="1" indent="0" algn="just">
              <a:lnSpc>
                <a:spcPct val="150000"/>
              </a:lnSpc>
              <a:spcBef>
                <a:spcPts val="0"/>
              </a:spcBef>
              <a:spcAft>
                <a:spcPts val="0"/>
              </a:spcAft>
              <a:buClr>
                <a:schemeClr val="tx1"/>
              </a:buClr>
              <a:buSzPct val="100000"/>
              <a:buNone/>
            </a:pPr>
            <a:endParaRPr lang="cs-CZ"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b="true" dirty="false"/>
              <a:t>Elektronicky podepsané - </a:t>
            </a:r>
            <a:r>
              <a:rPr lang="cs-CZ" dirty="false"/>
              <a:t>osobami oprávněnými jednat za subjekt (statutární zástupce, případně jím zmocněná osoba s platným záznamem plné moci nahrané v IS KP21+ na záložce Plné moci),</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dirty="false"/>
              <a:t>Zaznamenává se přesný čas odevzdání, </a:t>
            </a:r>
            <a:r>
              <a:rPr lang="cs-CZ" b="true" dirty="false"/>
              <a:t>PM je informován automatickou depeší. </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b="true" dirty="false">
              <a:highlight>
                <a:srgbClr val="FFFF00"/>
              </a:highlight>
            </a:endParaRPr>
          </a:p>
        </p:txBody>
      </p:sp>
      <p:sp>
        <p:nvSpPr>
          <p:cNvPr id="4" name="Slide Number Placeholder 3">
            <a:extLst>
              <a:ext uri="{FF2B5EF4-FFF2-40B4-BE49-F238E27FC236}">
                <a16:creationId xmlns:a16="http://schemas.microsoft.com/office/drawing/2014/main" id="{C2CA23A8-B01E-55A9-BF7D-3A4C66D88C2E}"/>
              </a:ext>
            </a:extLst>
          </p:cNvPr>
          <p:cNvSpPr>
            <a:spLocks noGrp="true"/>
          </p:cNvSpPr>
          <p:nvPr>
            <p:ph type="sldNum" sz="quarter" idx="12"/>
          </p:nvPr>
        </p:nvSpPr>
        <p:spPr/>
        <p:txBody>
          <a:bodyPr/>
          <a:lstStyle/>
          <a:p>
            <a:fld id="{479BF083-4774-43B1-9AB0-5CC1AC5DD8EE}" type="slidenum">
              <a:rPr lang="cs-CZ" smtClean="false"/>
              <a:pPr/>
              <a:t>21</a:t>
            </a:fld>
            <a:endParaRPr lang="cs-CZ"/>
          </a:p>
        </p:txBody>
      </p:sp>
    </p:spTree>
    <p:extLst>
      <p:ext uri="{BB962C8B-B14F-4D97-AF65-F5344CB8AC3E}">
        <p14:creationId xmlns:p14="http://schemas.microsoft.com/office/powerpoint/2010/main" val="278636612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02C001A-B4F9-593A-B087-8D6E9EE04145}"/>
              </a:ext>
            </a:extLst>
          </p:cNvPr>
          <p:cNvSpPr>
            <a:spLocks noGrp="true"/>
          </p:cNvSpPr>
          <p:nvPr>
            <p:ph idx="1"/>
          </p:nvPr>
        </p:nvSpPr>
        <p:spPr>
          <a:xfrm>
            <a:off x="540000" y="1819835"/>
            <a:ext cx="8064000" cy="4876165"/>
          </a:xfrm>
        </p:spPr>
        <p:txBody>
          <a:bodyPr/>
          <a:lstStyle/>
          <a:p>
            <a:pPr marL="0" indent="0" algn="ctr">
              <a:buNone/>
            </a:pPr>
            <a:r>
              <a:rPr lang="cs-CZ" sz="4200" dirty="false"/>
              <a:t>Zpráva o realizaci</a:t>
            </a:r>
          </a:p>
          <a:p>
            <a:pPr marL="0" indent="0" algn="ctr">
              <a:buNone/>
            </a:pPr>
            <a:endParaRPr lang="cs-CZ" sz="4200" dirty="false"/>
          </a:p>
        </p:txBody>
      </p:sp>
      <p:sp>
        <p:nvSpPr>
          <p:cNvPr id="4" name="Zástupný symbol pro číslo snímku 3">
            <a:extLst>
              <a:ext uri="{FF2B5EF4-FFF2-40B4-BE49-F238E27FC236}">
                <a16:creationId xmlns:a16="http://schemas.microsoft.com/office/drawing/2014/main" id="{89CA76DB-43CD-E238-9AAD-76A9D3407909}"/>
              </a:ext>
            </a:extLst>
          </p:cNvPr>
          <p:cNvSpPr>
            <a:spLocks noGrp="true"/>
          </p:cNvSpPr>
          <p:nvPr>
            <p:ph type="sldNum" sz="quarter" idx="12"/>
          </p:nvPr>
        </p:nvSpPr>
        <p:spPr/>
        <p:txBody>
          <a:bodyPr/>
          <a:lstStyle/>
          <a:p>
            <a:fld id="{479BF083-4774-43B1-9AB0-5CC1AC5DD8EE}" type="slidenum">
              <a:rPr lang="cs-CZ" smtClean="false"/>
              <a:pPr/>
              <a:t>22</a:t>
            </a:fld>
            <a:endParaRPr lang="cs-CZ"/>
          </a:p>
        </p:txBody>
      </p:sp>
      <p:pic>
        <p:nvPicPr>
          <p:cNvPr id="10" name="Obrázek 9" descr="Obsah obrázku dopis, text, kniha, design&#10;&#10;Obsah vygenerovaný umělou inteligencí může být nesprávný.">
            <a:extLst>
              <a:ext uri="{FF2B5EF4-FFF2-40B4-BE49-F238E27FC236}">
                <a16:creationId xmlns:a16="http://schemas.microsoft.com/office/drawing/2014/main" id="{EF343FC1-A39E-34A4-C93F-45BE70B6E8FE}"/>
              </a:ext>
            </a:extLst>
          </p:cNvPr>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3309937" y="2795587"/>
            <a:ext cx="2524125" cy="2790825"/>
          </a:xfrm>
          <a:prstGeom prst="rect">
            <a:avLst/>
          </a:prstGeom>
        </p:spPr>
      </p:pic>
    </p:spTree>
    <p:extLst>
      <p:ext uri="{BB962C8B-B14F-4D97-AF65-F5344CB8AC3E}">
        <p14:creationId xmlns:p14="http://schemas.microsoft.com/office/powerpoint/2010/main" val="397629360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5403-AD10-FBCC-AA5F-463A60045ACA}"/>
              </a:ext>
            </a:extLst>
          </p:cNvPr>
          <p:cNvSpPr>
            <a:spLocks noGrp="true"/>
          </p:cNvSpPr>
          <p:nvPr>
            <p:ph type="title"/>
          </p:nvPr>
        </p:nvSpPr>
        <p:spPr/>
        <p:txBody>
          <a:bodyPr/>
          <a:lstStyle/>
          <a:p>
            <a:r>
              <a:rPr lang="cs-CZ" dirty="false">
                <a:cs typeface="Arial"/>
              </a:rPr>
              <a:t>základní informace</a:t>
            </a:r>
            <a:endParaRPr lang="en-US" dirty="false"/>
          </a:p>
        </p:txBody>
      </p:sp>
      <p:sp>
        <p:nvSpPr>
          <p:cNvPr id="3" name="Content Placeholder 2">
            <a:extLst>
              <a:ext uri="{FF2B5EF4-FFF2-40B4-BE49-F238E27FC236}">
                <a16:creationId xmlns:a16="http://schemas.microsoft.com/office/drawing/2014/main" id="{781C7251-4393-A5FC-4DB1-90E087912E74}"/>
              </a:ext>
            </a:extLst>
          </p:cNvPr>
          <p:cNvSpPr>
            <a:spLocks noGrp="true"/>
          </p:cNvSpPr>
          <p:nvPr>
            <p:ph idx="1"/>
          </p:nvPr>
        </p:nvSpPr>
        <p:spPr>
          <a:xfrm>
            <a:off x="536612" y="1300758"/>
            <a:ext cx="8247388" cy="5395242"/>
          </a:xfrm>
        </p:spPr>
        <p:txBody>
          <a:bodyPr vert="horz" lIns="0" tIns="0" rIns="0" bIns="0" rtlCol="false" anchor="t">
            <a:noAutofit/>
          </a:bodyPr>
          <a:lstStyle/>
          <a:p>
            <a:pPr marL="250825" lvl="1" indent="-250825">
              <a:lnSpc>
                <a:spcPct val="150000"/>
              </a:lnSpc>
              <a:spcBef>
                <a:spcPts val="0"/>
              </a:spcBef>
              <a:spcAft>
                <a:spcPts val="0"/>
              </a:spcAft>
              <a:buClr>
                <a:schemeClr val="tx1"/>
              </a:buClr>
              <a:buSzPct val="100000"/>
              <a:buFont typeface="Arial" panose="020B0604020202020204" pitchFamily="34" charset="0"/>
              <a:buChar char="•"/>
            </a:pPr>
            <a:r>
              <a:rPr lang="cs-CZ" sz="1800" b="true" dirty="false"/>
              <a:t>Termín předložení </a:t>
            </a:r>
            <a:r>
              <a:rPr lang="cs-CZ" sz="1800" dirty="false"/>
              <a:t>– řádný termín uveden v </a:t>
            </a:r>
            <a:r>
              <a:rPr lang="cs-CZ" sz="1800" dirty="false" err="true"/>
              <a:t>RoD</a:t>
            </a:r>
            <a:r>
              <a:rPr lang="cs-CZ" sz="1800" dirty="false"/>
              <a:t> i v systému,</a:t>
            </a:r>
          </a:p>
          <a:p>
            <a:pPr marL="537750" lvl="2" indent="-285750">
              <a:lnSpc>
                <a:spcPct val="150000"/>
              </a:lnSpc>
              <a:spcBef>
                <a:spcPts val="0"/>
              </a:spcBef>
              <a:spcAft>
                <a:spcPts val="0"/>
              </a:spcAft>
              <a:buClr>
                <a:schemeClr val="tx1"/>
              </a:buClr>
              <a:buSzPct val="50000"/>
              <a:buFont typeface="Courier New" panose="02070309020205020404" pitchFamily="49" charset="0"/>
              <a:buChar char="o"/>
            </a:pPr>
            <a:r>
              <a:rPr lang="cs-CZ" sz="1800" dirty="false"/>
              <a:t>prodloužení lhůty - </a:t>
            </a:r>
            <a:r>
              <a:rPr lang="cs-CZ" sz="1800" b="true" dirty="false"/>
              <a:t>s předstihem</a:t>
            </a:r>
            <a:r>
              <a:rPr lang="cs-CZ" sz="1800" dirty="false"/>
              <a:t> zaslat žádost </a:t>
            </a:r>
            <a:r>
              <a:rPr lang="cs-CZ" sz="1800" b="true" dirty="false"/>
              <a:t>depeší z projektu na PM </a:t>
            </a:r>
            <a:r>
              <a:rPr lang="cs-CZ" sz="1800" dirty="false"/>
              <a:t>(včetně důvodu a návrhu nového termínu předložení), </a:t>
            </a:r>
          </a:p>
          <a:p>
            <a:pPr marL="537750" lvl="2" indent="-285750">
              <a:lnSpc>
                <a:spcPct val="150000"/>
              </a:lnSpc>
              <a:spcBef>
                <a:spcPts val="0"/>
              </a:spcBef>
              <a:spcAft>
                <a:spcPts val="0"/>
              </a:spcAft>
              <a:buClr>
                <a:schemeClr val="tx1"/>
              </a:buClr>
              <a:buSzPct val="50000"/>
              <a:buFont typeface="Courier New" panose="02070309020205020404" pitchFamily="49" charset="0"/>
              <a:buChar char="o"/>
            </a:pPr>
            <a:r>
              <a:rPr lang="cs-CZ" sz="1800" dirty="false"/>
              <a:t>lhůtu</a:t>
            </a:r>
            <a:r>
              <a:rPr lang="cs-CZ" sz="1800" b="true" dirty="false"/>
              <a:t> nelze </a:t>
            </a:r>
            <a:r>
              <a:rPr lang="cs-CZ" sz="1800" dirty="false"/>
              <a:t>prodloužit po jejím uplynutí.</a:t>
            </a:r>
          </a:p>
          <a:p>
            <a:pPr marL="250825" lvl="1" indent="-250825">
              <a:lnSpc>
                <a:spcPct val="150000"/>
              </a:lnSpc>
              <a:spcBef>
                <a:spcPts val="0"/>
              </a:spcBef>
              <a:spcAft>
                <a:spcPts val="0"/>
              </a:spcAft>
              <a:buClr>
                <a:schemeClr val="tx1"/>
              </a:buClr>
              <a:buSzPct val="100000"/>
              <a:buFont typeface="Arial" panose="020B0604020202020204" pitchFamily="34" charset="0"/>
              <a:buChar char="•"/>
            </a:pPr>
            <a:r>
              <a:rPr lang="cs-CZ" sz="1800" b="true" dirty="false"/>
              <a:t>Sledované období </a:t>
            </a:r>
            <a:r>
              <a:rPr lang="cs-CZ" sz="1800" dirty="false"/>
              <a:t>– zkontrolovat a příp. opravit správnost dat (u dalších </a:t>
            </a:r>
            <a:r>
              <a:rPr lang="cs-CZ" sz="1800" dirty="false" err="true"/>
              <a:t>ZoR</a:t>
            </a:r>
            <a:r>
              <a:rPr lang="cs-CZ" sz="1800" dirty="false"/>
              <a:t> zajistit návaznost) </a:t>
            </a:r>
          </a:p>
        </p:txBody>
      </p:sp>
      <p:sp>
        <p:nvSpPr>
          <p:cNvPr id="4" name="Slide Number Placeholder 3">
            <a:extLst>
              <a:ext uri="{FF2B5EF4-FFF2-40B4-BE49-F238E27FC236}">
                <a16:creationId xmlns:a16="http://schemas.microsoft.com/office/drawing/2014/main" id="{0466FE4D-5D22-A3C2-DC4E-BC5C394CF422}"/>
              </a:ext>
            </a:extLst>
          </p:cNvPr>
          <p:cNvSpPr>
            <a:spLocks noGrp="true"/>
          </p:cNvSpPr>
          <p:nvPr>
            <p:ph type="sldNum" sz="quarter" idx="12"/>
          </p:nvPr>
        </p:nvSpPr>
        <p:spPr/>
        <p:txBody>
          <a:bodyPr/>
          <a:lstStyle/>
          <a:p>
            <a:fld id="{479BF083-4774-43B1-9AB0-5CC1AC5DD8EE}" type="slidenum">
              <a:rPr lang="cs-CZ" smtClean="false"/>
              <a:pPr/>
              <a:t>23</a:t>
            </a:fld>
            <a:endParaRPr lang="cs-CZ"/>
          </a:p>
        </p:txBody>
      </p:sp>
    </p:spTree>
    <p:extLst>
      <p:ext uri="{BB962C8B-B14F-4D97-AF65-F5344CB8AC3E}">
        <p14:creationId xmlns:p14="http://schemas.microsoft.com/office/powerpoint/2010/main" val="33326320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FA00-9B77-AE61-A865-4F073C0A5AF9}"/>
              </a:ext>
            </a:extLst>
          </p:cNvPr>
          <p:cNvSpPr>
            <a:spLocks noGrp="true"/>
          </p:cNvSpPr>
          <p:nvPr>
            <p:ph type="title"/>
          </p:nvPr>
        </p:nvSpPr>
        <p:spPr>
          <a:xfrm>
            <a:off x="314038" y="0"/>
            <a:ext cx="9023926" cy="1080000"/>
          </a:xfrm>
        </p:spPr>
        <p:txBody>
          <a:bodyPr/>
          <a:lstStyle/>
          <a:p>
            <a:r>
              <a:rPr lang="cs-CZ" sz="2800" dirty="false">
                <a:cs typeface="Arial"/>
              </a:rPr>
              <a:t>Popis realizace</a:t>
            </a:r>
            <a:br>
              <a:rPr lang="cs-CZ" sz="2800" dirty="false">
                <a:cs typeface="Arial"/>
              </a:rPr>
            </a:br>
            <a:r>
              <a:rPr lang="cs-CZ" sz="2800" dirty="false">
                <a:cs typeface="Arial"/>
              </a:rPr>
              <a:t>Identifikace problému</a:t>
            </a:r>
          </a:p>
        </p:txBody>
      </p:sp>
      <p:sp>
        <p:nvSpPr>
          <p:cNvPr id="3" name="Content Placeholder 2">
            <a:extLst>
              <a:ext uri="{FF2B5EF4-FFF2-40B4-BE49-F238E27FC236}">
                <a16:creationId xmlns:a16="http://schemas.microsoft.com/office/drawing/2014/main" id="{F5D5EC43-0BF8-3D43-D627-C5AF70310DD8}"/>
              </a:ext>
            </a:extLst>
          </p:cNvPr>
          <p:cNvSpPr>
            <a:spLocks noGrp="true"/>
          </p:cNvSpPr>
          <p:nvPr>
            <p:ph idx="1"/>
          </p:nvPr>
        </p:nvSpPr>
        <p:spPr>
          <a:xfrm>
            <a:off x="540000" y="1269000"/>
            <a:ext cx="8064000" cy="5427000"/>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dirty="false"/>
              <a:t>do </a:t>
            </a:r>
            <a:r>
              <a:rPr lang="cs-CZ" b="true" dirty="false"/>
              <a:t>popisu realizace </a:t>
            </a:r>
            <a:r>
              <a:rPr lang="cs-CZ" dirty="false"/>
              <a:t>uvést stručný popis pokroku v realizaci projektu</a:t>
            </a:r>
          </a:p>
          <a:p>
            <a:pPr marL="0" lvl="1" indent="0" algn="just">
              <a:lnSpc>
                <a:spcPct val="150000"/>
              </a:lnSpc>
              <a:spcBef>
                <a:spcPts val="0"/>
              </a:spcBef>
              <a:spcAft>
                <a:spcPts val="0"/>
              </a:spcAft>
              <a:buClr>
                <a:schemeClr val="tx1"/>
              </a:buClr>
              <a:buSzPct val="100000"/>
              <a:buNone/>
            </a:pPr>
            <a:endParaRPr lang="cs-CZ"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b="true" dirty="false"/>
              <a:t>identifikace problémů při realizaci projektu</a:t>
            </a:r>
          </a:p>
          <a:p>
            <a:pPr marL="594900" lvl="2" indent="-342900" algn="just">
              <a:lnSpc>
                <a:spcPct val="150000"/>
              </a:lnSpc>
              <a:spcBef>
                <a:spcPts val="0"/>
              </a:spcBef>
              <a:spcAft>
                <a:spcPts val="0"/>
              </a:spcAft>
              <a:buClr>
                <a:schemeClr val="tx1"/>
              </a:buClr>
              <a:buSzPct val="50000"/>
              <a:buFont typeface="Courier New" panose="02070309020205020404" pitchFamily="49" charset="0"/>
              <a:buChar char="o"/>
            </a:pPr>
            <a:r>
              <a:rPr lang="cs-CZ" dirty="false"/>
              <a:t>příjemce popíše případné problémy a navrhne jejich řešení  </a:t>
            </a:r>
            <a:r>
              <a:rPr lang="cs-CZ" sz="1800" dirty="false"/>
              <a:t>(neuvádět pouze do popisu klíčových aktivit, indikátorů apod.)</a:t>
            </a:r>
            <a:endParaRPr lang="cs-CZ" dirty="false"/>
          </a:p>
        </p:txBody>
      </p:sp>
      <p:sp>
        <p:nvSpPr>
          <p:cNvPr id="4" name="Slide Number Placeholder 3">
            <a:extLst>
              <a:ext uri="{FF2B5EF4-FFF2-40B4-BE49-F238E27FC236}">
                <a16:creationId xmlns:a16="http://schemas.microsoft.com/office/drawing/2014/main" id="{19E105F3-666D-F99C-4E5B-45E897679C8C}"/>
              </a:ext>
            </a:extLst>
          </p:cNvPr>
          <p:cNvSpPr>
            <a:spLocks noGrp="true"/>
          </p:cNvSpPr>
          <p:nvPr>
            <p:ph type="sldNum" sz="quarter" idx="12"/>
          </p:nvPr>
        </p:nvSpPr>
        <p:spPr/>
        <p:txBody>
          <a:bodyPr/>
          <a:lstStyle/>
          <a:p>
            <a:fld id="{479BF083-4774-43B1-9AB0-5CC1AC5DD8EE}" type="slidenum">
              <a:rPr lang="cs-CZ" smtClean="false"/>
              <a:pPr/>
              <a:t>24</a:t>
            </a:fld>
            <a:endParaRPr lang="cs-CZ"/>
          </a:p>
        </p:txBody>
      </p:sp>
    </p:spTree>
    <p:extLst>
      <p:ext uri="{BB962C8B-B14F-4D97-AF65-F5344CB8AC3E}">
        <p14:creationId xmlns:p14="http://schemas.microsoft.com/office/powerpoint/2010/main" val="278455921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3432-5643-A1C1-3E13-40186E8ECE78}"/>
              </a:ext>
            </a:extLst>
          </p:cNvPr>
          <p:cNvSpPr>
            <a:spLocks noGrp="true"/>
          </p:cNvSpPr>
          <p:nvPr>
            <p:ph type="title"/>
          </p:nvPr>
        </p:nvSpPr>
        <p:spPr/>
        <p:txBody>
          <a:bodyPr/>
          <a:lstStyle/>
          <a:p>
            <a:r>
              <a:rPr lang="cs-CZ" dirty="false">
                <a:cs typeface="Arial"/>
              </a:rPr>
              <a:t>Klíčové aktivity</a:t>
            </a:r>
          </a:p>
        </p:txBody>
      </p:sp>
      <p:sp>
        <p:nvSpPr>
          <p:cNvPr id="3" name="Content Placeholder 2">
            <a:extLst>
              <a:ext uri="{FF2B5EF4-FFF2-40B4-BE49-F238E27FC236}">
                <a16:creationId xmlns:a16="http://schemas.microsoft.com/office/drawing/2014/main" id="{7456C80B-103C-D19A-AAD2-E3A58841B803}"/>
              </a:ext>
            </a:extLst>
          </p:cNvPr>
          <p:cNvSpPr>
            <a:spLocks noGrp="true"/>
          </p:cNvSpPr>
          <p:nvPr>
            <p:ph idx="1"/>
          </p:nvPr>
        </p:nvSpPr>
        <p:spPr>
          <a:xfrm>
            <a:off x="540000" y="1425673"/>
            <a:ext cx="7667829" cy="5090327"/>
          </a:xfrm>
        </p:spPr>
        <p:txBody>
          <a:bodyPr vert="horz" lIns="0" tIns="0" rIns="0" bIns="0" rtlCol="false" anchor="t">
            <a:noAutofit/>
          </a:bodyPr>
          <a:lstStyle/>
          <a:p>
            <a:pPr marL="250825" lvl="1" indent="-250825">
              <a:lnSpc>
                <a:spcPct val="150000"/>
              </a:lnSpc>
              <a:spcBef>
                <a:spcPts val="0"/>
              </a:spcBef>
              <a:spcAft>
                <a:spcPts val="0"/>
              </a:spcAft>
              <a:buClr>
                <a:schemeClr val="tx1"/>
              </a:buClr>
              <a:buSzPct val="100000"/>
              <a:buFont typeface="Arial" panose="020B0604020202020204" pitchFamily="34" charset="0"/>
              <a:buChar char="•"/>
            </a:pPr>
            <a:r>
              <a:rPr lang="cs-CZ" sz="1800" b="true" dirty="false"/>
              <a:t>Popis klíčových aktivit ve sledovaném období</a:t>
            </a:r>
            <a:r>
              <a:rPr lang="cs-CZ" sz="1800" dirty="false"/>
              <a:t> </a:t>
            </a:r>
          </a:p>
          <a:p>
            <a:pPr marL="537750" lvl="2" indent="-285750">
              <a:lnSpc>
                <a:spcPct val="150000"/>
              </a:lnSpc>
              <a:spcBef>
                <a:spcPts val="0"/>
              </a:spcBef>
              <a:spcAft>
                <a:spcPts val="0"/>
              </a:spcAft>
              <a:buClr>
                <a:schemeClr val="tx1"/>
              </a:buClr>
              <a:buSzPct val="50000"/>
              <a:buFont typeface="Courier New" panose="02070309020205020404" pitchFamily="49" charset="0"/>
              <a:buChar char="o"/>
            </a:pPr>
            <a:r>
              <a:rPr lang="cs-CZ" sz="1800" dirty="false"/>
              <a:t>z popisu musí být zřejmý pokrok v realizaci a oprávněnost způsobilosti výdajů navázaných na konkrétní klíčové aktivity,</a:t>
            </a:r>
          </a:p>
          <a:p>
            <a:pPr marL="537750" lvl="2" indent="-285750">
              <a:lnSpc>
                <a:spcPct val="150000"/>
              </a:lnSpc>
              <a:spcBef>
                <a:spcPts val="0"/>
              </a:spcBef>
              <a:spcAft>
                <a:spcPts val="0"/>
              </a:spcAft>
              <a:buClr>
                <a:schemeClr val="tx1"/>
              </a:buClr>
              <a:buSzPct val="50000"/>
              <a:buFont typeface="Courier New" panose="02070309020205020404" pitchFamily="49" charset="0"/>
              <a:buChar char="o"/>
            </a:pPr>
            <a:r>
              <a:rPr lang="cs-CZ" sz="1800" dirty="false"/>
              <a:t>musí být v souladu s popisem klíčových aktivit v právním aktu, příp. s žádostí o změnu.</a:t>
            </a:r>
          </a:p>
          <a:p>
            <a:pPr marL="0" lvl="1" indent="0">
              <a:lnSpc>
                <a:spcPct val="150000"/>
              </a:lnSpc>
              <a:spcBef>
                <a:spcPts val="0"/>
              </a:spcBef>
              <a:spcAft>
                <a:spcPts val="0"/>
              </a:spcAft>
              <a:buClr>
                <a:schemeClr val="tx1"/>
              </a:buClr>
              <a:buSzPct val="100000"/>
              <a:buNone/>
            </a:pPr>
            <a:endParaRPr lang="cs-CZ" b="true" dirty="false"/>
          </a:p>
        </p:txBody>
      </p:sp>
      <p:sp>
        <p:nvSpPr>
          <p:cNvPr id="4" name="Slide Number Placeholder 3">
            <a:extLst>
              <a:ext uri="{FF2B5EF4-FFF2-40B4-BE49-F238E27FC236}">
                <a16:creationId xmlns:a16="http://schemas.microsoft.com/office/drawing/2014/main" id="{E446DAB2-ECAA-19D4-0433-1FEF13DB07C8}"/>
              </a:ext>
            </a:extLst>
          </p:cNvPr>
          <p:cNvSpPr>
            <a:spLocks noGrp="true"/>
          </p:cNvSpPr>
          <p:nvPr>
            <p:ph type="sldNum" sz="quarter" idx="12"/>
          </p:nvPr>
        </p:nvSpPr>
        <p:spPr/>
        <p:txBody>
          <a:bodyPr/>
          <a:lstStyle/>
          <a:p>
            <a:fld id="{479BF083-4774-43B1-9AB0-5CC1AC5DD8EE}" type="slidenum">
              <a:rPr lang="cs-CZ" smtClean="false"/>
              <a:pPr/>
              <a:t>25</a:t>
            </a:fld>
            <a:endParaRPr lang="cs-CZ"/>
          </a:p>
        </p:txBody>
      </p:sp>
    </p:spTree>
    <p:extLst>
      <p:ext uri="{BB962C8B-B14F-4D97-AF65-F5344CB8AC3E}">
        <p14:creationId xmlns:p14="http://schemas.microsoft.com/office/powerpoint/2010/main" val="127969056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Zpráva o realizaci – Indikátory (MI) </a:t>
            </a:r>
          </a:p>
        </p:txBody>
      </p:sp>
      <p:sp>
        <p:nvSpPr>
          <p:cNvPr id="3" name="Zástupný symbol pro obsah 2"/>
          <p:cNvSpPr>
            <a:spLocks noGrp="true"/>
          </p:cNvSpPr>
          <p:nvPr>
            <p:ph idx="1"/>
          </p:nvPr>
        </p:nvSpPr>
        <p:spPr>
          <a:xfrm>
            <a:off x="564160" y="1232400"/>
            <a:ext cx="8064000" cy="4685982"/>
          </a:xfrm>
        </p:spPr>
        <p:txBody>
          <a:bodyPr/>
          <a:lstStyle/>
          <a:p>
            <a:pPr algn="just">
              <a:lnSpc>
                <a:spcPct val="100000"/>
              </a:lnSpc>
              <a:spcBef>
                <a:spcPts val="0"/>
              </a:spcBef>
              <a:spcAft>
                <a:spcPts val="1200"/>
              </a:spcAft>
            </a:pPr>
            <a:endParaRPr lang="cs-CZ" sz="1800" dirty="false"/>
          </a:p>
          <a:p>
            <a:pPr algn="just">
              <a:lnSpc>
                <a:spcPct val="100000"/>
              </a:lnSpc>
              <a:spcBef>
                <a:spcPts val="0"/>
              </a:spcBef>
              <a:spcAft>
                <a:spcPts val="1800"/>
              </a:spcAft>
              <a:buClr>
                <a:schemeClr val="accent1"/>
              </a:buClr>
              <a:buFont typeface="Arial" panose="020B0604020202020204" pitchFamily="34" charset="0"/>
              <a:buChar char="•"/>
            </a:pPr>
            <a:r>
              <a:rPr lang="cs-CZ" sz="1800" dirty="false"/>
              <a:t>na detailu jednotlivých indikátorů je zobrazen příznak, zda dosažená hodnota daného indikátoru bude vykazována s využitím IS ESF+ (pouze MI 600 000) nebo </a:t>
            </a:r>
            <a:r>
              <a:rPr lang="cs-CZ" sz="1800" b="true" dirty="false"/>
              <a:t>editací hodnoty přímo ve Zprávě o realizaci</a:t>
            </a:r>
            <a:r>
              <a:rPr lang="cs-CZ" sz="1800" dirty="false"/>
              <a:t>, kterou příjemce zpracovává v IS KP21+</a:t>
            </a:r>
          </a:p>
          <a:p>
            <a:pPr algn="just">
              <a:lnSpc>
                <a:spcPct val="100000"/>
              </a:lnSpc>
              <a:spcBef>
                <a:spcPts val="0"/>
              </a:spcBef>
              <a:spcAft>
                <a:spcPts val="1800"/>
              </a:spcAft>
              <a:buClr>
                <a:schemeClr val="accent1"/>
              </a:buClr>
              <a:buFont typeface="Arial" panose="020B0604020202020204" pitchFamily="34" charset="0"/>
              <a:buChar char="•"/>
            </a:pPr>
            <a:r>
              <a:rPr lang="cs-CZ" sz="1800" dirty="false"/>
              <a:t>MI se dělí na závazkové a nezávazkové</a:t>
            </a:r>
          </a:p>
          <a:p>
            <a:pPr algn="just">
              <a:lnSpc>
                <a:spcPct val="100000"/>
              </a:lnSpc>
              <a:spcBef>
                <a:spcPts val="0"/>
              </a:spcBef>
              <a:spcAft>
                <a:spcPts val="1800"/>
              </a:spcAft>
              <a:buClr>
                <a:schemeClr val="accent1"/>
              </a:buClr>
              <a:buFont typeface="Arial" panose="020B0604020202020204" pitchFamily="34" charset="0"/>
              <a:buChar char="•"/>
            </a:pPr>
            <a:r>
              <a:rPr lang="cs-CZ" sz="1800" dirty="false"/>
              <a:t>do IS KP21+ se zadává hodnota MI dosažená v příslušném monitorovacím období (systém následně uvádí hodnotu kumulativně od začátku realizace projektu)</a:t>
            </a:r>
          </a:p>
          <a:p>
            <a:pPr algn="just">
              <a:lnSpc>
                <a:spcPct val="100000"/>
              </a:lnSpc>
              <a:spcBef>
                <a:spcPts val="0"/>
              </a:spcBef>
              <a:spcAft>
                <a:spcPts val="1800"/>
              </a:spcAft>
              <a:buClr>
                <a:schemeClr val="accent1"/>
              </a:buClr>
              <a:buFont typeface="Arial" panose="020B0604020202020204" pitchFamily="34" charset="0"/>
              <a:buChar char="•"/>
            </a:pPr>
            <a:endParaRPr lang="cs-CZ" sz="1800" dirty="false"/>
          </a:p>
          <a:p>
            <a:pPr marL="0" indent="0" algn="just">
              <a:lnSpc>
                <a:spcPct val="100000"/>
              </a:lnSpc>
              <a:spcBef>
                <a:spcPts val="0"/>
              </a:spcBef>
              <a:spcAft>
                <a:spcPts val="1800"/>
              </a:spcAft>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
        <p:nvSpPr>
          <p:cNvPr id="7" name="Zástupný symbol pro obsah 2"/>
          <p:cNvSpPr txBox="true">
            <a:spLocks/>
          </p:cNvSpPr>
          <p:nvPr/>
        </p:nvSpPr>
        <p:spPr>
          <a:xfrm>
            <a:off x="564160" y="3789040"/>
            <a:ext cx="8075840" cy="25469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14000" lvl="1" indent="0" algn="just">
              <a:lnSpc>
                <a:spcPct val="100000"/>
              </a:lnSpc>
              <a:spcBef>
                <a:spcPts val="0"/>
              </a:spcBef>
              <a:spcAft>
                <a:spcPts val="1200"/>
              </a:spcAft>
              <a:buNone/>
            </a:pPr>
            <a:endParaRPr lang="cs-CZ" sz="1800" dirty="false"/>
          </a:p>
        </p:txBody>
      </p:sp>
      <p:sp>
        <p:nvSpPr>
          <p:cNvPr id="8" name="Zástupný symbol pro obsah 2">
            <a:extLst>
              <a:ext uri="{FF2B5EF4-FFF2-40B4-BE49-F238E27FC236}">
                <a16:creationId xmlns:a16="http://schemas.microsoft.com/office/drawing/2014/main" id="{3E6D311F-EE9D-61C8-40C1-B8A74FABD8D2}"/>
              </a:ext>
            </a:extLst>
          </p:cNvPr>
          <p:cNvSpPr txBox="true">
            <a:spLocks/>
          </p:cNvSpPr>
          <p:nvPr/>
        </p:nvSpPr>
        <p:spPr>
          <a:xfrm>
            <a:off x="716560" y="3941440"/>
            <a:ext cx="8075840" cy="25469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14000" lvl="1" indent="0" algn="just">
              <a:lnSpc>
                <a:spcPct val="100000"/>
              </a:lnSpc>
              <a:spcBef>
                <a:spcPts val="0"/>
              </a:spcBef>
              <a:spcAft>
                <a:spcPts val="1200"/>
              </a:spcAft>
              <a:buNone/>
            </a:pPr>
            <a:endParaRPr lang="cs-CZ" sz="1800" dirty="false"/>
          </a:p>
        </p:txBody>
      </p:sp>
    </p:spTree>
    <p:extLst>
      <p:ext uri="{BB962C8B-B14F-4D97-AF65-F5344CB8AC3E}">
        <p14:creationId xmlns:p14="http://schemas.microsoft.com/office/powerpoint/2010/main" val="217168131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8EB7C-2F79-F02F-8982-9AAF5AC50D58}"/>
              </a:ext>
            </a:extLst>
          </p:cNvPr>
          <p:cNvSpPr>
            <a:spLocks noGrp="true"/>
          </p:cNvSpPr>
          <p:nvPr>
            <p:ph type="title"/>
          </p:nvPr>
        </p:nvSpPr>
        <p:spPr/>
        <p:txBody>
          <a:bodyPr/>
          <a:lstStyle/>
          <a:p>
            <a:pPr algn="ctr"/>
            <a:r>
              <a:rPr lang="cs-CZ" dirty="false"/>
              <a:t>Indikátory 600 000 </a:t>
            </a:r>
            <a:r>
              <a:rPr lang="cs-CZ" cap="none" dirty="false"/>
              <a:t>a</a:t>
            </a:r>
            <a:r>
              <a:rPr lang="cs-CZ" dirty="false"/>
              <a:t> 670 102</a:t>
            </a:r>
          </a:p>
        </p:txBody>
      </p:sp>
      <p:sp>
        <p:nvSpPr>
          <p:cNvPr id="3" name="Zástupný obsah 2">
            <a:extLst>
              <a:ext uri="{FF2B5EF4-FFF2-40B4-BE49-F238E27FC236}">
                <a16:creationId xmlns:a16="http://schemas.microsoft.com/office/drawing/2014/main" id="{FD8636E2-01F6-94C2-54D6-CF5FF3D08AC8}"/>
              </a:ext>
            </a:extLst>
          </p:cNvPr>
          <p:cNvSpPr>
            <a:spLocks noGrp="true"/>
          </p:cNvSpPr>
          <p:nvPr>
            <p:ph idx="1"/>
          </p:nvPr>
        </p:nvSpPr>
        <p:spPr>
          <a:xfrm>
            <a:off x="218209" y="1270393"/>
            <a:ext cx="8565791" cy="5055213"/>
          </a:xfrm>
        </p:spPr>
        <p:txBody>
          <a:bodyPr/>
          <a:lstStyle/>
          <a:p>
            <a:pPr marL="0" indent="0" algn="ctr">
              <a:buClr>
                <a:schemeClr val="accent1"/>
              </a:buClr>
              <a:buNone/>
            </a:pPr>
            <a:endParaRPr lang="cs-CZ" sz="1800" dirty="false"/>
          </a:p>
          <a:p>
            <a:pPr marL="0" indent="0" algn="ctr">
              <a:buClr>
                <a:schemeClr val="accent1"/>
              </a:buClr>
              <a:buNone/>
            </a:pPr>
            <a:r>
              <a:rPr lang="cs-CZ" sz="1800" dirty="false"/>
              <a:t>Evidence - Monitorovací list (</a:t>
            </a:r>
            <a:r>
              <a:rPr lang="cs-CZ" sz="1800" dirty="false">
                <a:hlinkClick r:id="rId3"/>
              </a:rPr>
              <a:t>doporučený vzor</a:t>
            </a:r>
            <a:r>
              <a:rPr lang="cs-CZ" sz="1800" dirty="false"/>
              <a:t>)</a:t>
            </a:r>
          </a:p>
          <a:p>
            <a:pPr marL="0" indent="0">
              <a:buNone/>
            </a:pPr>
            <a:r>
              <a:rPr lang="cs-CZ" sz="1800" b="true" dirty="false"/>
              <a:t>600 000 Celkový počet účastníků</a:t>
            </a:r>
          </a:p>
          <a:p>
            <a:pPr lvl="1">
              <a:spcBef>
                <a:spcPts val="0"/>
              </a:spcBef>
              <a:spcAft>
                <a:spcPts val="0"/>
              </a:spcAft>
              <a:buClr>
                <a:schemeClr val="accent1"/>
              </a:buClr>
              <a:buSzPct val="50000"/>
              <a:buFont typeface="Courier New" panose="02070309020205020404" pitchFamily="49" charset="0"/>
              <a:buChar char="o"/>
            </a:pPr>
            <a:r>
              <a:rPr lang="cs-CZ" sz="1600" dirty="false"/>
              <a:t>účastníkem/podpořenou osobou je pouze osoba, která získala podporu </a:t>
            </a:r>
            <a:br>
              <a:rPr lang="cs-CZ" sz="1600" dirty="false"/>
            </a:br>
            <a:r>
              <a:rPr lang="cs-CZ" sz="1600" dirty="false"/>
              <a:t>v rozsahu </a:t>
            </a:r>
            <a:r>
              <a:rPr lang="cs-CZ" sz="1600" b="true" dirty="false"/>
              <a:t>minimálně 40 hodin</a:t>
            </a:r>
          </a:p>
          <a:p>
            <a:pPr lvl="1">
              <a:spcBef>
                <a:spcPts val="0"/>
              </a:spcBef>
              <a:spcAft>
                <a:spcPts val="0"/>
              </a:spcAft>
              <a:buClr>
                <a:schemeClr val="accent1"/>
              </a:buClr>
              <a:buSzPct val="50000"/>
              <a:buFont typeface="Courier New" panose="02070309020205020404" pitchFamily="49" charset="0"/>
              <a:buChar char="o"/>
            </a:pPr>
            <a:r>
              <a:rPr lang="cs-CZ" sz="1600" dirty="false"/>
              <a:t>podrobné členění (muži/ženy, dosažené vzdělání, postavení na trhu práce atd.)</a:t>
            </a:r>
          </a:p>
          <a:p>
            <a:pPr lvl="1">
              <a:spcBef>
                <a:spcPts val="0"/>
              </a:spcBef>
              <a:spcAft>
                <a:spcPts val="0"/>
              </a:spcAft>
              <a:buClr>
                <a:schemeClr val="accent1"/>
              </a:buClr>
              <a:buSzPct val="50000"/>
              <a:buFont typeface="Courier New" panose="02070309020205020404" pitchFamily="49" charset="0"/>
              <a:buChar char="o"/>
            </a:pPr>
            <a:r>
              <a:rPr lang="cs-CZ" sz="1600" dirty="false"/>
              <a:t>ze systému IS ESF+ jsou hodnoty do </a:t>
            </a:r>
            <a:r>
              <a:rPr lang="cs-CZ" sz="1600" dirty="false" err="true"/>
              <a:t>ZoR</a:t>
            </a:r>
            <a:r>
              <a:rPr lang="cs-CZ" sz="1600" dirty="false"/>
              <a:t> přeneseny automaticky</a:t>
            </a:r>
          </a:p>
          <a:p>
            <a:pPr marL="0" indent="0">
              <a:spcBef>
                <a:spcPts val="0"/>
              </a:spcBef>
              <a:spcAft>
                <a:spcPts val="0"/>
              </a:spcAft>
              <a:buClr>
                <a:schemeClr val="accent1"/>
              </a:buClr>
              <a:buNone/>
            </a:pPr>
            <a:endParaRPr lang="cs-CZ" sz="1800" dirty="false"/>
          </a:p>
          <a:p>
            <a:pPr marL="0" indent="0">
              <a:spcBef>
                <a:spcPts val="0"/>
              </a:spcBef>
              <a:spcAft>
                <a:spcPts val="0"/>
              </a:spcAft>
              <a:buClr>
                <a:schemeClr val="accent1"/>
              </a:buClr>
              <a:buNone/>
            </a:pPr>
            <a:r>
              <a:rPr lang="cs-CZ" sz="1800" b="true" dirty="false"/>
              <a:t>670 102 Využívání podpořených služeb </a:t>
            </a:r>
          </a:p>
          <a:p>
            <a:pPr lvl="1">
              <a:spcBef>
                <a:spcPts val="0"/>
              </a:spcBef>
              <a:spcAft>
                <a:spcPts val="0"/>
              </a:spcAft>
              <a:buClr>
                <a:schemeClr val="accent1"/>
              </a:buClr>
              <a:buSzPct val="50000"/>
              <a:buFont typeface="Courier New" panose="02070309020205020404" pitchFamily="49" charset="0"/>
              <a:buChar char="o"/>
            </a:pPr>
            <a:r>
              <a:rPr lang="cs-CZ" sz="1600" dirty="false"/>
              <a:t>podpora 39 hodin a méně</a:t>
            </a:r>
          </a:p>
          <a:p>
            <a:pPr lvl="1">
              <a:spcBef>
                <a:spcPts val="0"/>
              </a:spcBef>
              <a:spcAft>
                <a:spcPts val="0"/>
              </a:spcAft>
              <a:buClr>
                <a:schemeClr val="accent1"/>
              </a:buClr>
              <a:buSzPct val="50000"/>
              <a:buFont typeface="Courier New" panose="02070309020205020404" pitchFamily="49" charset="0"/>
              <a:buChar char="o"/>
            </a:pPr>
            <a:r>
              <a:rPr lang="cs-CZ" sz="1600" dirty="false"/>
              <a:t>nová povinnost zapisovat průběžně podpořené osoby do IS ESF+, ale hodnota se do </a:t>
            </a:r>
            <a:r>
              <a:rPr lang="cs-CZ" sz="1600" dirty="false" err="true"/>
              <a:t>ZoR</a:t>
            </a:r>
            <a:r>
              <a:rPr lang="cs-CZ" sz="1600" dirty="false"/>
              <a:t> nepřenáší </a:t>
            </a:r>
          </a:p>
          <a:p>
            <a:pPr marL="0" indent="0" algn="just">
              <a:lnSpc>
                <a:spcPct val="100000"/>
              </a:lnSpc>
              <a:spcBef>
                <a:spcPts val="0"/>
              </a:spcBef>
              <a:spcAft>
                <a:spcPts val="1800"/>
              </a:spcAft>
              <a:buClr>
                <a:schemeClr val="accent1"/>
              </a:buClr>
              <a:buNone/>
            </a:pPr>
            <a:endParaRPr lang="cs-CZ" sz="1800" dirty="false"/>
          </a:p>
          <a:p>
            <a:pPr marL="0" indent="0">
              <a:spcBef>
                <a:spcPts val="0"/>
              </a:spcBef>
              <a:spcAft>
                <a:spcPts val="0"/>
              </a:spcAft>
              <a:buNone/>
            </a:pPr>
            <a:endParaRPr lang="cs-CZ" sz="1800" b="true" dirty="false"/>
          </a:p>
        </p:txBody>
      </p:sp>
      <p:sp>
        <p:nvSpPr>
          <p:cNvPr id="4" name="Zástupný symbol pro číslo snímku 3">
            <a:extLst>
              <a:ext uri="{FF2B5EF4-FFF2-40B4-BE49-F238E27FC236}">
                <a16:creationId xmlns:a16="http://schemas.microsoft.com/office/drawing/2014/main" id="{17BBAB89-DD24-9D3E-5043-634F41A1753B}"/>
              </a:ext>
            </a:extLst>
          </p:cNvPr>
          <p:cNvSpPr>
            <a:spLocks noGrp="true"/>
          </p:cNvSpPr>
          <p:nvPr>
            <p:ph type="sldNum" sz="quarter" idx="12"/>
          </p:nvPr>
        </p:nvSpPr>
        <p:spPr/>
        <p:txBody>
          <a:bodyPr/>
          <a:lstStyle/>
          <a:p>
            <a:fld id="{479BF083-4774-43B1-9AB0-5CC1AC5DD8EE}" type="slidenum">
              <a:rPr lang="cs-CZ" smtClean="false"/>
              <a:pPr/>
              <a:t>27</a:t>
            </a:fld>
            <a:endParaRPr lang="cs-CZ"/>
          </a:p>
        </p:txBody>
      </p:sp>
    </p:spTree>
    <p:extLst>
      <p:ext uri="{BB962C8B-B14F-4D97-AF65-F5344CB8AC3E}">
        <p14:creationId xmlns:p14="http://schemas.microsoft.com/office/powerpoint/2010/main" val="201108234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se závazkem </a:t>
            </a:r>
          </a:p>
        </p:txBody>
      </p:sp>
      <p:sp>
        <p:nvSpPr>
          <p:cNvPr id="3" name="Zástupný symbol pro obsah 2"/>
          <p:cNvSpPr>
            <a:spLocks noGrp="true"/>
          </p:cNvSpPr>
          <p:nvPr>
            <p:ph idx="1"/>
          </p:nvPr>
        </p:nvSpPr>
        <p:spPr>
          <a:xfrm>
            <a:off x="540000" y="1311668"/>
            <a:ext cx="8064000" cy="4808332"/>
          </a:xfrm>
        </p:spPr>
        <p:txBody>
          <a:bodyPr/>
          <a:lstStyle/>
          <a:p>
            <a:pPr algn="just">
              <a:lnSpc>
                <a:spcPct val="100000"/>
              </a:lnSpc>
            </a:pPr>
            <a:endParaRPr lang="cs-CZ" sz="1600" dirty="false"/>
          </a:p>
          <a:p>
            <a:pPr algn="just">
              <a:lnSpc>
                <a:spcPct val="100000"/>
              </a:lnSpc>
              <a:buClr>
                <a:schemeClr val="accent1"/>
              </a:buClr>
              <a:buFont typeface="Arial" panose="020B0604020202020204" pitchFamily="34" charset="0"/>
              <a:buChar char="•"/>
            </a:pPr>
            <a:r>
              <a:rPr lang="cs-CZ" sz="1600" dirty="false"/>
              <a:t>závazná cílová hodnota stanovena v </a:t>
            </a:r>
            <a:r>
              <a:rPr lang="cs-CZ" sz="1600" dirty="false" err="true"/>
              <a:t>RoD</a:t>
            </a:r>
            <a:endParaRPr lang="cs-CZ" sz="1600" dirty="false"/>
          </a:p>
          <a:p>
            <a:pPr algn="just">
              <a:lnSpc>
                <a:spcPct val="100000"/>
              </a:lnSpc>
              <a:buClr>
                <a:schemeClr val="accent1"/>
              </a:buClr>
              <a:buFont typeface="Arial" panose="020B0604020202020204" pitchFamily="34" charset="0"/>
              <a:buChar char="•"/>
            </a:pPr>
            <a:r>
              <a:rPr lang="cs-CZ" sz="1600" dirty="false"/>
              <a:t>naplnění s koncem realizace projektu</a:t>
            </a:r>
          </a:p>
          <a:p>
            <a:pPr algn="just">
              <a:lnSpc>
                <a:spcPct val="100000"/>
              </a:lnSpc>
              <a:buClr>
                <a:schemeClr val="accent1"/>
              </a:buClr>
              <a:buFont typeface="Arial" panose="020B0604020202020204" pitchFamily="34" charset="0"/>
              <a:buChar char="•"/>
            </a:pPr>
            <a:r>
              <a:rPr lang="cs-CZ" sz="1600" dirty="false"/>
              <a:t>průběžné vykazování v ZoR</a:t>
            </a: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600" i="true" dirty="false"/>
          </a:p>
          <a:p>
            <a:pPr marL="0" indent="0" algn="just">
              <a:lnSpc>
                <a:spcPct val="100000"/>
              </a:lnSpc>
              <a:buNone/>
            </a:pPr>
            <a:endParaRPr lang="cs-CZ" sz="1600" i="true" dirty="false"/>
          </a:p>
          <a:p>
            <a:pPr marL="0" indent="0" algn="just">
              <a:lnSpc>
                <a:spcPct val="100000"/>
              </a:lnSpc>
              <a:buNone/>
            </a:pPr>
            <a:endParaRPr lang="cs-CZ" sz="1600" i="true" dirty="false"/>
          </a:p>
          <a:p>
            <a:pPr marL="0" indent="0" algn="just">
              <a:lnSpc>
                <a:spcPct val="100000"/>
              </a:lnSpc>
              <a:buNone/>
            </a:pPr>
            <a:r>
              <a:rPr lang="cs-CZ" sz="1600" i="true" dirty="false">
                <a:solidFill>
                  <a:srgbClr val="FF0000"/>
                </a:solidFill>
              </a:rPr>
              <a:t>* Sledování prostřednictvím IS ESF</a:t>
            </a:r>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graphicFrame>
        <p:nvGraphicFramePr>
          <p:cNvPr id="14" name="Tabulka 13"/>
          <p:cNvGraphicFramePr>
            <a:graphicFrameLocks noGrp="true"/>
          </p:cNvGraphicFramePr>
          <p:nvPr>
            <p:extLst>
              <p:ext uri="{D42A27DB-BD31-4B8C-83A1-F6EECF244321}">
                <p14:modId xmlns:p14="http://schemas.microsoft.com/office/powerpoint/2010/main" val="4287016177"/>
              </p:ext>
            </p:extLst>
          </p:nvPr>
        </p:nvGraphicFramePr>
        <p:xfrm>
          <a:off x="360000" y="2832604"/>
          <a:ext cx="7704856" cy="2907000"/>
        </p:xfrm>
        <a:graphic>
          <a:graphicData uri="http://schemas.openxmlformats.org/drawingml/2006/table">
            <a:tbl>
              <a:tblPr firstRow="true" firstCol="true" bandRow="true">
                <a:tableStyleId>{5C22544A-7EE6-4342-B048-85BDC9FD1C3A}</a:tableStyleId>
              </a:tblPr>
              <a:tblGrid>
                <a:gridCol w="1010568">
                  <a:extLst>
                    <a:ext uri="{9D8B030D-6E8A-4147-A177-3AD203B41FA5}">
                      <a16:colId xmlns:a16="http://schemas.microsoft.com/office/drawing/2014/main" val="20000"/>
                    </a:ext>
                  </a:extLst>
                </a:gridCol>
                <a:gridCol w="4142740">
                  <a:extLst>
                    <a:ext uri="{9D8B030D-6E8A-4147-A177-3AD203B41FA5}">
                      <a16:colId xmlns:a16="http://schemas.microsoft.com/office/drawing/2014/main" val="20001"/>
                    </a:ext>
                  </a:extLst>
                </a:gridCol>
                <a:gridCol w="1264185">
                  <a:extLst>
                    <a:ext uri="{9D8B030D-6E8A-4147-A177-3AD203B41FA5}">
                      <a16:colId xmlns:a16="http://schemas.microsoft.com/office/drawing/2014/main" val="20002"/>
                    </a:ext>
                  </a:extLst>
                </a:gridCol>
                <a:gridCol w="1287363">
                  <a:extLst>
                    <a:ext uri="{9D8B030D-6E8A-4147-A177-3AD203B41FA5}">
                      <a16:colId xmlns:a16="http://schemas.microsoft.com/office/drawing/2014/main" val="20003"/>
                    </a:ext>
                  </a:extLst>
                </a:gridCol>
              </a:tblGrid>
              <a:tr h="0">
                <a:tc>
                  <a:txBody>
                    <a:bodyPr/>
                    <a:lstStyle/>
                    <a:p>
                      <a:pPr marL="36195" marR="36195">
                        <a:spcBef>
                          <a:spcPts val="300"/>
                        </a:spcBef>
                        <a:spcAft>
                          <a:spcPts val="300"/>
                        </a:spcAft>
                      </a:pPr>
                      <a:r>
                        <a:rPr lang="cs-CZ" sz="1400" dirty="false">
                          <a:effectLst/>
                        </a:rPr>
                        <a:t>Kód</a:t>
                      </a:r>
                      <a:endParaRPr lang="cs-CZ" sz="1400" b="true" dirty="false">
                        <a:solidFill>
                          <a:srgbClr val="080808"/>
                        </a:solidFill>
                        <a:effectLst/>
                        <a:latin typeface="Calibri"/>
                        <a:ea typeface="Calibri"/>
                        <a:cs typeface="Times New Roman"/>
                      </a:endParaRPr>
                    </a:p>
                  </a:txBody>
                  <a:tcPr marL="0" marR="0" marT="0" marB="0" anchor="ctr"/>
                </a:tc>
                <a:tc>
                  <a:txBody>
                    <a:bodyPr/>
                    <a:lstStyle/>
                    <a:p>
                      <a:pPr marL="36195" marR="36195">
                        <a:spcBef>
                          <a:spcPts val="300"/>
                        </a:spcBef>
                        <a:spcAft>
                          <a:spcPts val="300"/>
                        </a:spcAft>
                      </a:pPr>
                      <a:r>
                        <a:rPr lang="cs-CZ" sz="1400" dirty="false">
                          <a:effectLst/>
                        </a:rPr>
                        <a:t>Název indikátoru</a:t>
                      </a:r>
                      <a:endParaRPr lang="cs-CZ" sz="1400" b="true" dirty="false">
                        <a:solidFill>
                          <a:srgbClr val="080808"/>
                        </a:solidFill>
                        <a:effectLst/>
                        <a:latin typeface="Calibri"/>
                        <a:ea typeface="Calibri"/>
                        <a:cs typeface="Times New Roman"/>
                      </a:endParaRPr>
                    </a:p>
                  </a:txBody>
                  <a:tcPr marL="0" marR="0" marT="0" marB="0" anchor="ctr"/>
                </a:tc>
                <a:tc>
                  <a:txBody>
                    <a:bodyPr/>
                    <a:lstStyle/>
                    <a:p>
                      <a:pPr marL="36195" marR="36195">
                        <a:spcBef>
                          <a:spcPts val="300"/>
                        </a:spcBef>
                        <a:spcAft>
                          <a:spcPts val="300"/>
                        </a:spcAft>
                      </a:pPr>
                      <a:r>
                        <a:rPr lang="cs-CZ" sz="1400" dirty="false">
                          <a:effectLst/>
                        </a:rPr>
                        <a:t>Měrná jednotka</a:t>
                      </a:r>
                      <a:endParaRPr lang="cs-CZ" sz="1400" b="true" dirty="false">
                        <a:solidFill>
                          <a:srgbClr val="080808"/>
                        </a:solidFill>
                        <a:effectLst/>
                        <a:latin typeface="Calibri"/>
                        <a:ea typeface="Calibri"/>
                        <a:cs typeface="Times New Roman"/>
                      </a:endParaRPr>
                    </a:p>
                  </a:txBody>
                  <a:tcPr marL="0" marR="0" marT="0" marB="0" anchor="ctr"/>
                </a:tc>
                <a:tc>
                  <a:txBody>
                    <a:bodyPr/>
                    <a:lstStyle/>
                    <a:p>
                      <a:pPr marL="36195" marR="36195">
                        <a:spcBef>
                          <a:spcPts val="300"/>
                        </a:spcBef>
                        <a:spcAft>
                          <a:spcPts val="300"/>
                        </a:spcAft>
                      </a:pPr>
                      <a:r>
                        <a:rPr lang="cs-CZ" sz="1400" dirty="false">
                          <a:effectLst/>
                        </a:rPr>
                        <a:t>Typ indikátoru</a:t>
                      </a:r>
                      <a:endParaRPr lang="cs-CZ" sz="1400" b="true" dirty="false">
                        <a:solidFill>
                          <a:srgbClr val="080808"/>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459311">
                <a:tc>
                  <a:txBody>
                    <a:bodyPr/>
                    <a:lstStyle/>
                    <a:p>
                      <a:pPr marL="36195" marR="36195">
                        <a:spcBef>
                          <a:spcPts val="300"/>
                        </a:spcBef>
                        <a:spcAft>
                          <a:spcPts val="300"/>
                        </a:spcAft>
                      </a:pPr>
                      <a:r>
                        <a:rPr lang="cs-CZ" sz="1400" b="true" kern="1200" dirty="false">
                          <a:solidFill>
                            <a:schemeClr val="lt1"/>
                          </a:solidFill>
                          <a:effectLst/>
                          <a:latin typeface="+mn-lt"/>
                          <a:ea typeface="+mn-ea"/>
                          <a:cs typeface="+mn-cs"/>
                        </a:rPr>
                        <a:t> 600 000</a:t>
                      </a:r>
                    </a:p>
                  </a:txBody>
                  <a:tcPr marL="0" marR="0" marT="0" marB="0" anchor="ctr"/>
                </a:tc>
                <a:tc>
                  <a:txBody>
                    <a:bodyPr/>
                    <a:lstStyle/>
                    <a:p>
                      <a:pPr marL="36195" marR="36195" algn="l">
                        <a:spcBef>
                          <a:spcPts val="300"/>
                        </a:spcBef>
                        <a:spcAft>
                          <a:spcPts val="300"/>
                        </a:spcAft>
                      </a:pPr>
                      <a:r>
                        <a:rPr lang="cs-CZ" sz="1400" b="true" kern="1200" dirty="false">
                          <a:solidFill>
                            <a:schemeClr val="dk1"/>
                          </a:solidFill>
                          <a:effectLst/>
                          <a:latin typeface="+mn-lt"/>
                          <a:ea typeface="+mn-ea"/>
                          <a:cs typeface="+mn-cs"/>
                        </a:rPr>
                        <a:t> </a:t>
                      </a:r>
                      <a:r>
                        <a:rPr lang="cs-CZ" sz="1400" b="true" kern="1200" dirty="false">
                          <a:solidFill>
                            <a:srgbClr val="FF0000"/>
                          </a:solidFill>
                          <a:effectLst/>
                          <a:latin typeface="+mn-lt"/>
                          <a:ea typeface="+mn-ea"/>
                          <a:cs typeface="+mn-cs"/>
                        </a:rPr>
                        <a:t>Celkový počet účastníků*</a:t>
                      </a:r>
                      <a:endParaRPr lang="cs-CZ" sz="1400" b="true" dirty="false">
                        <a:solidFill>
                          <a:srgbClr val="FF0000"/>
                        </a:solidFill>
                        <a:effectLst/>
                        <a:latin typeface="Calibri"/>
                        <a:ea typeface="Calibri"/>
                        <a:cs typeface="Times New Roman"/>
                      </a:endParaRPr>
                    </a:p>
                  </a:txBody>
                  <a:tcPr marL="0" marR="0" marT="0" marB="0" anchor="ctr"/>
                </a:tc>
                <a:tc>
                  <a:txBody>
                    <a:bodyPr/>
                    <a:lstStyle/>
                    <a:p>
                      <a:pPr marL="36195" marR="36195">
                        <a:spcBef>
                          <a:spcPts val="300"/>
                        </a:spcBef>
                        <a:spcAft>
                          <a:spcPts val="300"/>
                        </a:spcAft>
                      </a:pPr>
                      <a:r>
                        <a:rPr lang="cs-CZ" sz="1400" b="false" kern="1200" dirty="false">
                          <a:solidFill>
                            <a:schemeClr val="dk1"/>
                          </a:solidFill>
                          <a:effectLst/>
                          <a:latin typeface="+mn-lt"/>
                          <a:ea typeface="+mn-ea"/>
                          <a:cs typeface="+mn-cs"/>
                        </a:rPr>
                        <a:t> Účastníci</a:t>
                      </a:r>
                    </a:p>
                  </a:txBody>
                  <a:tcPr marL="0" marR="0" marT="0" marB="0" anchor="ctr"/>
                </a:tc>
                <a:tc>
                  <a:txBody>
                    <a:bodyPr/>
                    <a:lstStyle/>
                    <a:p>
                      <a:pPr marL="36195" marR="36195">
                        <a:spcBef>
                          <a:spcPts val="300"/>
                        </a:spcBef>
                        <a:spcAft>
                          <a:spcPts val="300"/>
                        </a:spcAft>
                      </a:pPr>
                      <a:r>
                        <a:rPr lang="cs-CZ" sz="1400" b="false" kern="1200" dirty="false">
                          <a:solidFill>
                            <a:schemeClr val="dk1"/>
                          </a:solidFill>
                          <a:effectLst/>
                          <a:latin typeface="+mn-lt"/>
                          <a:ea typeface="+mn-ea"/>
                          <a:cs typeface="+mn-cs"/>
                        </a:rPr>
                        <a:t> Výstup</a:t>
                      </a:r>
                    </a:p>
                  </a:txBody>
                  <a:tcPr marL="0" marR="0" marT="0" marB="0" anchor="ctr"/>
                </a:tc>
                <a:extLst>
                  <a:ext uri="{0D108BD9-81ED-4DB2-BD59-A6C34878D82A}">
                    <a16:rowId xmlns:a16="http://schemas.microsoft.com/office/drawing/2014/main" val="10001"/>
                  </a:ext>
                </a:extLst>
              </a:tr>
              <a:tr h="643036">
                <a:tc>
                  <a:txBody>
                    <a:bodyPr/>
                    <a:lstStyle/>
                    <a:p>
                      <a:pPr marL="36195" marR="36195" algn="l" defTabSz="914400" rtl="false" eaLnBrk="true" latinLnBrk="false" hangingPunct="true">
                        <a:spcBef>
                          <a:spcPts val="300"/>
                        </a:spcBef>
                        <a:spcAft>
                          <a:spcPts val="300"/>
                        </a:spcAft>
                      </a:pPr>
                      <a:r>
                        <a:rPr lang="cs-CZ" sz="1400" b="true" kern="1200" dirty="false">
                          <a:solidFill>
                            <a:schemeClr val="lt1"/>
                          </a:solidFill>
                          <a:effectLst/>
                          <a:latin typeface="+mn-lt"/>
                          <a:ea typeface="+mn-ea"/>
                          <a:cs typeface="+mn-cs"/>
                        </a:rPr>
                        <a:t>670 021</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true" kern="1200" dirty="false">
                          <a:solidFill>
                            <a:schemeClr val="dk1"/>
                          </a:solidFill>
                          <a:effectLst/>
                          <a:latin typeface="+mn-lt"/>
                          <a:ea typeface="+mn-ea"/>
                          <a:cs typeface="+mn-cs"/>
                        </a:rPr>
                        <a:t>Kapacita podpořených služeb – místa</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Místa</a:t>
                      </a:r>
                    </a:p>
                  </a:txBody>
                  <a:tcPr marL="68580" marR="68580" marT="0" marB="0" anchor="ctr"/>
                </a:tc>
                <a:tc>
                  <a:txBody>
                    <a:bodyPr/>
                    <a:lstStyle/>
                    <a:p>
                      <a:pPr marL="36195" marR="36195" lvl="0" indent="0" algn="l" defTabSz="914400" rtl="false" eaLnBrk="true" fontAlgn="auto" latinLnBrk="false" hangingPunct="true">
                        <a:lnSpc>
                          <a:spcPct val="100000"/>
                        </a:lnSpc>
                        <a:spcBef>
                          <a:spcPts val="300"/>
                        </a:spcBef>
                        <a:spcAft>
                          <a:spcPts val="300"/>
                        </a:spcAft>
                        <a:buClrTx/>
                        <a:buSzTx/>
                        <a:buFontTx/>
                        <a:buNone/>
                        <a:tabLst/>
                        <a:defRPr/>
                      </a:pPr>
                      <a:r>
                        <a:rPr lang="cs-CZ" sz="1400" b="false" kern="1200" dirty="false">
                          <a:solidFill>
                            <a:schemeClr val="dk1"/>
                          </a:solidFill>
                          <a:effectLst/>
                          <a:latin typeface="+mn-lt"/>
                          <a:ea typeface="+mn-ea"/>
                          <a:cs typeface="+mn-cs"/>
                        </a:rPr>
                        <a:t>Výstup</a:t>
                      </a:r>
                    </a:p>
                  </a:txBody>
                  <a:tcPr marL="68580" marR="68580" marT="0" marB="0" anchor="ctr"/>
                </a:tc>
                <a:extLst>
                  <a:ext uri="{0D108BD9-81ED-4DB2-BD59-A6C34878D82A}">
                    <a16:rowId xmlns:a16="http://schemas.microsoft.com/office/drawing/2014/main" val="717818527"/>
                  </a:ext>
                </a:extLst>
              </a:tr>
              <a:tr h="459311">
                <a:tc>
                  <a:txBody>
                    <a:bodyPr/>
                    <a:lstStyle/>
                    <a:p>
                      <a:pPr marL="36195" marR="36195" algn="l" defTabSz="914400" rtl="false" eaLnBrk="true" latinLnBrk="false" hangingPunct="true">
                        <a:spcBef>
                          <a:spcPts val="300"/>
                        </a:spcBef>
                        <a:spcAft>
                          <a:spcPts val="300"/>
                        </a:spcAft>
                      </a:pPr>
                      <a:r>
                        <a:rPr lang="cs-CZ" sz="1400" b="true" kern="1200" dirty="false">
                          <a:solidFill>
                            <a:schemeClr val="lt1"/>
                          </a:solidFill>
                          <a:effectLst/>
                          <a:latin typeface="+mn-lt"/>
                          <a:ea typeface="+mn-ea"/>
                          <a:cs typeface="+mn-cs"/>
                        </a:rPr>
                        <a:t>670 031</a:t>
                      </a:r>
                    </a:p>
                  </a:txBody>
                  <a:tcPr marL="68580" marR="68580" marT="0" marB="0" anchor="ctr"/>
                </a:tc>
                <a:tc>
                  <a:txBody>
                    <a:bodyPr/>
                    <a:lstStyle/>
                    <a:p>
                      <a:pPr marL="36195" marR="36195">
                        <a:spcBef>
                          <a:spcPts val="300"/>
                        </a:spcBef>
                        <a:spcAft>
                          <a:spcPts val="300"/>
                        </a:spcAft>
                        <a:buNone/>
                      </a:pPr>
                      <a:r>
                        <a:rPr lang="cs-CZ" sz="1400" b="true"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Kapacita podpořených služeb – úvazky pracovníků</a:t>
                      </a:r>
                      <a:endParaRPr lang="cs-CZ" sz="1400" b="true"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Úvazky</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Výstup</a:t>
                      </a:r>
                    </a:p>
                  </a:txBody>
                  <a:tcPr marL="68580" marR="68580" marT="0" marB="0" anchor="ctr"/>
                </a:tc>
                <a:extLst>
                  <a:ext uri="{0D108BD9-81ED-4DB2-BD59-A6C34878D82A}">
                    <a16:rowId xmlns:a16="http://schemas.microsoft.com/office/drawing/2014/main" val="3550934579"/>
                  </a:ext>
                </a:extLst>
              </a:tr>
              <a:tr h="459311">
                <a:tc>
                  <a:txBody>
                    <a:bodyPr/>
                    <a:lstStyle/>
                    <a:p>
                      <a:pPr marL="36195" marR="36195" algn="l" defTabSz="914400" rtl="false" eaLnBrk="true" latinLnBrk="false" hangingPunct="true">
                        <a:spcBef>
                          <a:spcPts val="300"/>
                        </a:spcBef>
                        <a:spcAft>
                          <a:spcPts val="300"/>
                        </a:spcAft>
                      </a:pPr>
                      <a:r>
                        <a:rPr lang="cs-CZ" sz="1400" b="true" kern="1200" dirty="false">
                          <a:solidFill>
                            <a:schemeClr val="lt1"/>
                          </a:solidFill>
                          <a:effectLst/>
                          <a:latin typeface="+mn-lt"/>
                          <a:ea typeface="+mn-ea"/>
                          <a:cs typeface="+mn-cs"/>
                        </a:rPr>
                        <a:t>551 022</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true" kern="1200" dirty="false">
                          <a:solidFill>
                            <a:schemeClr val="dk1"/>
                          </a:solidFill>
                          <a:effectLst/>
                          <a:latin typeface="+mn-lt"/>
                          <a:ea typeface="+mn-ea"/>
                          <a:cs typeface="+mn-cs"/>
                        </a:rPr>
                        <a:t>Počet podpořených komunitních aktivit</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Aktivity</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Výstup</a:t>
                      </a:r>
                    </a:p>
                  </a:txBody>
                  <a:tcPr marL="68580" marR="68580" marT="0" marB="0" anchor="ctr"/>
                </a:tc>
                <a:extLst>
                  <a:ext uri="{0D108BD9-81ED-4DB2-BD59-A6C34878D82A}">
                    <a16:rowId xmlns:a16="http://schemas.microsoft.com/office/drawing/2014/main" val="432894381"/>
                  </a:ext>
                </a:extLst>
              </a:tr>
              <a:tr h="459311">
                <a:tc>
                  <a:txBody>
                    <a:bodyPr/>
                    <a:lstStyle/>
                    <a:p>
                      <a:pPr marL="36195" marR="36195" algn="l" defTabSz="914400" rtl="false" eaLnBrk="true" latinLnBrk="false" hangingPunct="true">
                        <a:spcBef>
                          <a:spcPts val="300"/>
                        </a:spcBef>
                        <a:spcAft>
                          <a:spcPts val="300"/>
                        </a:spcAft>
                      </a:pPr>
                      <a:r>
                        <a:rPr lang="cs-CZ" sz="1400" b="true" kern="1200" dirty="false">
                          <a:solidFill>
                            <a:schemeClr val="lt1"/>
                          </a:solidFill>
                          <a:effectLst/>
                          <a:latin typeface="+mn-lt"/>
                          <a:ea typeface="+mn-ea"/>
                          <a:cs typeface="+mn-cs"/>
                        </a:rPr>
                        <a:t>670 102</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true" kern="1200" dirty="false">
                          <a:solidFill>
                            <a:schemeClr val="dk1"/>
                          </a:solidFill>
                          <a:effectLst/>
                          <a:latin typeface="+mn-lt"/>
                          <a:ea typeface="+mn-ea"/>
                          <a:cs typeface="+mn-cs"/>
                        </a:rPr>
                        <a:t>Využívání podpořených služeb</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Osoby</a:t>
                      </a:r>
                    </a:p>
                  </a:txBody>
                  <a:tcPr marL="68580" marR="68580" marT="0" marB="0" anchor="ctr"/>
                </a:tc>
                <a:tc>
                  <a:txBody>
                    <a:bodyPr/>
                    <a:lstStyle/>
                    <a:p>
                      <a:pPr marL="36195" marR="36195" algn="l" defTabSz="914400" rtl="false" eaLnBrk="true" latinLnBrk="false" hangingPunct="true">
                        <a:spcBef>
                          <a:spcPts val="300"/>
                        </a:spcBef>
                        <a:spcAft>
                          <a:spcPts val="300"/>
                        </a:spcAft>
                      </a:pPr>
                      <a:r>
                        <a:rPr lang="cs-CZ" sz="1400" b="false" kern="1200" dirty="false">
                          <a:solidFill>
                            <a:schemeClr val="dk1"/>
                          </a:solidFill>
                          <a:effectLst/>
                          <a:latin typeface="+mn-lt"/>
                          <a:ea typeface="+mn-ea"/>
                          <a:cs typeface="+mn-cs"/>
                        </a:rPr>
                        <a:t>Výsledek</a:t>
                      </a:r>
                    </a:p>
                  </a:txBody>
                  <a:tcPr marL="68580" marR="68580" marT="0" marB="0" anchor="ctr"/>
                </a:tc>
                <a:extLst>
                  <a:ext uri="{0D108BD9-81ED-4DB2-BD59-A6C34878D82A}">
                    <a16:rowId xmlns:a16="http://schemas.microsoft.com/office/drawing/2014/main" val="1081632427"/>
                  </a:ext>
                </a:extLst>
              </a:tr>
            </a:tbl>
          </a:graphicData>
        </a:graphic>
      </p:graphicFrame>
    </p:spTree>
    <p:extLst>
      <p:ext uri="{BB962C8B-B14F-4D97-AF65-F5344CB8AC3E}">
        <p14:creationId xmlns:p14="http://schemas.microsoft.com/office/powerpoint/2010/main" val="1125915791"/>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DFCBAE98-F9E0-8916-68A2-16E0FAF9086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878257B-9F9B-54A2-FA41-088C89AF038F}"/>
              </a:ext>
            </a:extLst>
          </p:cNvPr>
          <p:cNvSpPr>
            <a:spLocks noGrp="true"/>
          </p:cNvSpPr>
          <p:nvPr>
            <p:ph type="title"/>
          </p:nvPr>
        </p:nvSpPr>
        <p:spPr/>
        <p:txBody>
          <a:bodyPr/>
          <a:lstStyle/>
          <a:p>
            <a:pPr algn="ctr"/>
            <a:r>
              <a:rPr lang="cs-CZ" dirty="false"/>
              <a:t>Indikátory bez závazku</a:t>
            </a:r>
          </a:p>
        </p:txBody>
      </p:sp>
      <p:sp>
        <p:nvSpPr>
          <p:cNvPr id="3" name="Zástupný symbol pro obsah 2">
            <a:extLst>
              <a:ext uri="{FF2B5EF4-FFF2-40B4-BE49-F238E27FC236}">
                <a16:creationId xmlns:a16="http://schemas.microsoft.com/office/drawing/2014/main" id="{3C8CB566-3FE8-54B5-7756-F9AB89971166}"/>
              </a:ext>
            </a:extLst>
          </p:cNvPr>
          <p:cNvSpPr>
            <a:spLocks noGrp="true"/>
          </p:cNvSpPr>
          <p:nvPr>
            <p:ph idx="1"/>
          </p:nvPr>
        </p:nvSpPr>
        <p:spPr>
          <a:xfrm>
            <a:off x="540000" y="1445079"/>
            <a:ext cx="8064000" cy="2628900"/>
          </a:xfrm>
        </p:spPr>
        <p:txBody>
          <a:bodyPr/>
          <a:lstStyle/>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r>
              <a:rPr lang="cs-CZ" sz="1600" dirty="false"/>
              <a:t>indikátory </a:t>
            </a:r>
            <a:r>
              <a:rPr lang="cs-CZ" sz="1600" b="true" dirty="false"/>
              <a:t>vykazované v průběhu realizace </a:t>
            </a:r>
            <a:r>
              <a:rPr lang="cs-CZ" sz="1600" dirty="false"/>
              <a:t>(cílová hodnota není dopředu stanovena)</a:t>
            </a:r>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algn="just">
              <a:lnSpc>
                <a:spcPct val="100000"/>
              </a:lnSpc>
              <a:buClr>
                <a:schemeClr val="accent1"/>
              </a:buClr>
              <a:buFont typeface="Arial" panose="020B0604020202020204" pitchFamily="34" charset="0"/>
              <a:buChar char="•"/>
            </a:pPr>
            <a:endParaRPr lang="cs-CZ" sz="1600" dirty="false"/>
          </a:p>
          <a:p>
            <a:pPr marL="0" indent="0" algn="just">
              <a:lnSpc>
                <a:spcPct val="100000"/>
              </a:lnSpc>
              <a:buNone/>
            </a:pPr>
            <a:endParaRPr lang="cs-CZ" sz="1600" dirty="false"/>
          </a:p>
          <a:p>
            <a:pPr algn="just">
              <a:lnSpc>
                <a:spcPct val="100000"/>
              </a:lnSpc>
            </a:pPr>
            <a:endParaRPr lang="cs-CZ" sz="16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171450" indent="-171450" algn="just">
              <a:lnSpc>
                <a:spcPct val="100000"/>
              </a:lnSpc>
              <a:buFont typeface="Arial" panose="020B0604020202020204" pitchFamily="34" charset="0"/>
              <a:buChar char="•"/>
            </a:pPr>
            <a:endParaRPr lang="cs-CZ" sz="1400" b="true" dirty="false"/>
          </a:p>
          <a:p>
            <a:pPr marL="0" indent="0" algn="just">
              <a:lnSpc>
                <a:spcPct val="100000"/>
              </a:lnSpc>
              <a:buNone/>
            </a:pPr>
            <a:endParaRPr lang="cs-CZ" sz="1400" dirty="false"/>
          </a:p>
        </p:txBody>
      </p:sp>
      <p:sp>
        <p:nvSpPr>
          <p:cNvPr id="4" name="Zástupný symbol pro číslo snímku 3">
            <a:extLst>
              <a:ext uri="{FF2B5EF4-FFF2-40B4-BE49-F238E27FC236}">
                <a16:creationId xmlns:a16="http://schemas.microsoft.com/office/drawing/2014/main" id="{2AFA9967-E4C1-21B1-DA7D-61383BD619D4}"/>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sp>
        <p:nvSpPr>
          <p:cNvPr id="10" name="Rectangle 4">
            <a:extLst>
              <a:ext uri="{FF2B5EF4-FFF2-40B4-BE49-F238E27FC236}">
                <a16:creationId xmlns:a16="http://schemas.microsoft.com/office/drawing/2014/main" id="{30AE528C-840C-94C3-09D7-3E5518CE4056}"/>
              </a:ext>
            </a:extLst>
          </p:cNvPr>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graphicFrame>
        <p:nvGraphicFramePr>
          <p:cNvPr id="5" name="Tabulka 4">
            <a:extLst>
              <a:ext uri="{FF2B5EF4-FFF2-40B4-BE49-F238E27FC236}">
                <a16:creationId xmlns:a16="http://schemas.microsoft.com/office/drawing/2014/main" id="{79ED108D-24FF-BA52-59EE-CB0BB82B3ABC}"/>
              </a:ext>
            </a:extLst>
          </p:cNvPr>
          <p:cNvGraphicFramePr>
            <a:graphicFrameLocks noGrp="true"/>
          </p:cNvGraphicFramePr>
          <p:nvPr>
            <p:extLst>
              <p:ext uri="{D42A27DB-BD31-4B8C-83A1-F6EECF244321}">
                <p14:modId xmlns:p14="http://schemas.microsoft.com/office/powerpoint/2010/main" val="964035913"/>
              </p:ext>
            </p:extLst>
          </p:nvPr>
        </p:nvGraphicFramePr>
        <p:xfrm>
          <a:off x="540000" y="2800354"/>
          <a:ext cx="8244000" cy="1902273"/>
        </p:xfrm>
        <a:graphic>
          <a:graphicData uri="http://schemas.openxmlformats.org/drawingml/2006/table">
            <a:tbl>
              <a:tblPr firstRow="true" bandRow="true">
                <a:tableStyleId>{5C22544A-7EE6-4342-B048-85BDC9FD1C3A}</a:tableStyleId>
              </a:tblPr>
              <a:tblGrid>
                <a:gridCol w="1037920">
                  <a:extLst>
                    <a:ext uri="{9D8B030D-6E8A-4147-A177-3AD203B41FA5}">
                      <a16:colId xmlns:a16="http://schemas.microsoft.com/office/drawing/2014/main" val="38876454"/>
                    </a:ext>
                  </a:extLst>
                </a:gridCol>
                <a:gridCol w="4470400">
                  <a:extLst>
                    <a:ext uri="{9D8B030D-6E8A-4147-A177-3AD203B41FA5}">
                      <a16:colId xmlns:a16="http://schemas.microsoft.com/office/drawing/2014/main" val="808377307"/>
                    </a:ext>
                  </a:extLst>
                </a:gridCol>
                <a:gridCol w="1402080">
                  <a:extLst>
                    <a:ext uri="{9D8B030D-6E8A-4147-A177-3AD203B41FA5}">
                      <a16:colId xmlns:a16="http://schemas.microsoft.com/office/drawing/2014/main" val="1634812670"/>
                    </a:ext>
                  </a:extLst>
                </a:gridCol>
                <a:gridCol w="1333600">
                  <a:extLst>
                    <a:ext uri="{9D8B030D-6E8A-4147-A177-3AD203B41FA5}">
                      <a16:colId xmlns:a16="http://schemas.microsoft.com/office/drawing/2014/main" val="2234419639"/>
                    </a:ext>
                  </a:extLst>
                </a:gridCol>
              </a:tblGrid>
              <a:tr h="608250">
                <a:tc>
                  <a:txBody>
                    <a:bodyPr/>
                    <a:lstStyle/>
                    <a:p>
                      <a:r>
                        <a:rPr lang="cs-CZ" sz="1400" dirty="false"/>
                        <a:t>Kód</a:t>
                      </a:r>
                    </a:p>
                  </a:txBody>
                  <a:tcPr/>
                </a:tc>
                <a:tc>
                  <a:txBody>
                    <a:bodyPr/>
                    <a:lstStyle/>
                    <a:p>
                      <a:r>
                        <a:rPr lang="cs-CZ" sz="1400" dirty="false"/>
                        <a:t>Název indikátoru</a:t>
                      </a:r>
                    </a:p>
                  </a:txBody>
                  <a:tcPr/>
                </a:tc>
                <a:tc>
                  <a:txBody>
                    <a:bodyPr/>
                    <a:lstStyle/>
                    <a:p>
                      <a:r>
                        <a:rPr lang="cs-CZ" sz="1400" dirty="false"/>
                        <a:t>Měrná jednotka</a:t>
                      </a:r>
                    </a:p>
                  </a:txBody>
                  <a:tcPr/>
                </a:tc>
                <a:tc>
                  <a:txBody>
                    <a:bodyPr/>
                    <a:lstStyle/>
                    <a:p>
                      <a:r>
                        <a:rPr lang="cs-CZ" sz="1400" dirty="false"/>
                        <a:t>Typ indikátoru</a:t>
                      </a:r>
                    </a:p>
                  </a:txBody>
                  <a:tcPr/>
                </a:tc>
                <a:extLst>
                  <a:ext uri="{0D108BD9-81ED-4DB2-BD59-A6C34878D82A}">
                    <a16:rowId xmlns:a16="http://schemas.microsoft.com/office/drawing/2014/main" val="1721549123"/>
                  </a:ext>
                </a:extLst>
              </a:tr>
              <a:tr h="435317">
                <a:tc>
                  <a:txBody>
                    <a:bodyPr/>
                    <a:lstStyle/>
                    <a:p>
                      <a:r>
                        <a:rPr lang="cs-CZ" sz="1400" b="true" dirty="false"/>
                        <a:t>679 001</a:t>
                      </a:r>
                    </a:p>
                  </a:txBody>
                  <a:tcPr/>
                </a:tc>
                <a:tc>
                  <a:txBody>
                    <a:bodyPr/>
                    <a:lstStyle/>
                    <a:p>
                      <a:r>
                        <a:rPr lang="cs-CZ" sz="1400" b="true" dirty="false"/>
                        <a:t>Počet podpořených Romů</a:t>
                      </a:r>
                    </a:p>
                  </a:txBody>
                  <a:tcPr/>
                </a:tc>
                <a:tc>
                  <a:txBody>
                    <a:bodyPr/>
                    <a:lstStyle/>
                    <a:p>
                      <a:r>
                        <a:rPr lang="cs-CZ" sz="1400" dirty="false"/>
                        <a:t>Osoby</a:t>
                      </a:r>
                    </a:p>
                  </a:txBody>
                  <a:tcPr/>
                </a:tc>
                <a:tc>
                  <a:txBody>
                    <a:bodyPr/>
                    <a:lstStyle/>
                    <a:p>
                      <a:r>
                        <a:rPr lang="cs-CZ" sz="1400" dirty="false"/>
                        <a:t>Výstup</a:t>
                      </a:r>
                    </a:p>
                  </a:txBody>
                  <a:tcPr/>
                </a:tc>
                <a:extLst>
                  <a:ext uri="{0D108BD9-81ED-4DB2-BD59-A6C34878D82A}">
                    <a16:rowId xmlns:a16="http://schemas.microsoft.com/office/drawing/2014/main" val="713170679"/>
                  </a:ext>
                </a:extLst>
              </a:tr>
              <a:tr h="858706">
                <a:tc>
                  <a:txBody>
                    <a:bodyPr/>
                    <a:lstStyle/>
                    <a:p>
                      <a:r>
                        <a:rPr lang="cs-CZ" sz="1400" b="true" dirty="false"/>
                        <a:t>622 002</a:t>
                      </a:r>
                    </a:p>
                  </a:txBody>
                  <a:tcPr/>
                </a:tc>
                <a:tc>
                  <a:txBody>
                    <a:bodyPr/>
                    <a:lstStyle/>
                    <a:p>
                      <a:r>
                        <a:rPr lang="cs-CZ" sz="1400" b="true" kern="1200" dirty="false">
                          <a:solidFill>
                            <a:schemeClr val="dk1"/>
                          </a:solidFill>
                          <a:effectLst/>
                          <a:latin typeface="+mn-lt"/>
                          <a:ea typeface="+mn-ea"/>
                          <a:cs typeface="+mn-cs"/>
                        </a:rPr>
                        <a:t>Počet podporovaných orgánů veřejné správy nebo veřejných služeb na celostátní, regionální a místní úrovni</a:t>
                      </a:r>
                      <a:endParaRPr lang="cs-CZ" sz="1400" b="true" dirty="false"/>
                    </a:p>
                  </a:txBody>
                  <a:tcPr/>
                </a:tc>
                <a:tc>
                  <a:txBody>
                    <a:bodyPr/>
                    <a:lstStyle/>
                    <a:p>
                      <a:r>
                        <a:rPr lang="cs-CZ" sz="1400" dirty="false"/>
                        <a:t>Subjekty</a:t>
                      </a:r>
                    </a:p>
                  </a:txBody>
                  <a:tcPr/>
                </a:tc>
                <a:tc>
                  <a:txBody>
                    <a:bodyPr/>
                    <a:lstStyle/>
                    <a:p>
                      <a:r>
                        <a:rPr lang="cs-CZ" sz="1400" dirty="false"/>
                        <a:t>Výstup</a:t>
                      </a:r>
                    </a:p>
                  </a:txBody>
                  <a:tcPr/>
                </a:tc>
                <a:extLst>
                  <a:ext uri="{0D108BD9-81ED-4DB2-BD59-A6C34878D82A}">
                    <a16:rowId xmlns:a16="http://schemas.microsoft.com/office/drawing/2014/main" val="3101737750"/>
                  </a:ext>
                </a:extLst>
              </a:tr>
            </a:tbl>
          </a:graphicData>
        </a:graphic>
      </p:graphicFrame>
    </p:spTree>
    <p:extLst>
      <p:ext uri="{BB962C8B-B14F-4D97-AF65-F5344CB8AC3E}">
        <p14:creationId xmlns:p14="http://schemas.microsoft.com/office/powerpoint/2010/main" val="3518877777"/>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Zaměření projektů</a:t>
            </a:r>
          </a:p>
        </p:txBody>
      </p:sp>
      <p:sp>
        <p:nvSpPr>
          <p:cNvPr id="3" name="Zástupný symbol pro obsah 2"/>
          <p:cNvSpPr>
            <a:spLocks noGrp="true"/>
          </p:cNvSpPr>
          <p:nvPr>
            <p:ph idx="1"/>
          </p:nvPr>
        </p:nvSpPr>
        <p:spPr>
          <a:xfrm>
            <a:off x="683567" y="1700808"/>
            <a:ext cx="8280921" cy="4419192"/>
          </a:xfrm>
        </p:spPr>
        <p:txBody>
          <a:bodyPr/>
          <a:lstStyle/>
          <a:p>
            <a:pPr marL="0" indent="0" algn="just">
              <a:lnSpc>
                <a:spcPct val="100000"/>
              </a:lnSpc>
              <a:spcAft>
                <a:spcPts val="1200"/>
              </a:spcAft>
              <a:buNone/>
            </a:pPr>
            <a:endParaRPr lang="cs-CZ" sz="2000" dirty="false"/>
          </a:p>
          <a:p>
            <a:pPr>
              <a:lnSpc>
                <a:spcPct val="100000"/>
              </a:lnSpc>
              <a:buFont typeface="Wingdings" panose="05000000000000000000" pitchFamily="2" charset="2"/>
              <a:buChar char="Ø"/>
            </a:pPr>
            <a:endParaRPr lang="cs-CZ" sz="2000"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graphicFrame>
        <p:nvGraphicFramePr>
          <p:cNvPr id="5" name="Graf 4">
            <a:extLst>
              <a:ext uri="{FF2B5EF4-FFF2-40B4-BE49-F238E27FC236}">
                <a16:creationId xmlns:a16="http://schemas.microsoft.com/office/drawing/2014/main" id="{24E8691F-D945-2F66-83A8-6EA415077DD3}"/>
              </a:ext>
            </a:extLst>
          </p:cNvPr>
          <p:cNvGraphicFramePr>
            <a:graphicFrameLocks/>
          </p:cNvGraphicFramePr>
          <p:nvPr>
            <p:extLst>
              <p:ext uri="{D42A27DB-BD31-4B8C-83A1-F6EECF244321}">
                <p14:modId xmlns:p14="http://schemas.microsoft.com/office/powerpoint/2010/main" val="8948529"/>
              </p:ext>
            </p:extLst>
          </p:nvPr>
        </p:nvGraphicFramePr>
        <p:xfrm>
          <a:off x="1309687" y="1175657"/>
          <a:ext cx="7150746" cy="5204657"/>
        </p:xfrm>
        <a:graphic>
          <a:graphicData uri="http://schemas.openxmlformats.org/drawingml/2006/chart">
            <c:chart r:id="rId3"/>
          </a:graphicData>
        </a:graphic>
      </p:graphicFrame>
    </p:spTree>
    <p:extLst>
      <p:ext uri="{BB962C8B-B14F-4D97-AF65-F5344CB8AC3E}">
        <p14:creationId xmlns:p14="http://schemas.microsoft.com/office/powerpoint/2010/main" val="350515241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CCE010-9137-F5A7-C403-81886241B3D4}"/>
              </a:ext>
            </a:extLst>
          </p:cNvPr>
          <p:cNvSpPr>
            <a:spLocks noGrp="true"/>
          </p:cNvSpPr>
          <p:nvPr>
            <p:ph type="title"/>
          </p:nvPr>
        </p:nvSpPr>
        <p:spPr/>
        <p:txBody>
          <a:bodyPr/>
          <a:lstStyle/>
          <a:p>
            <a:r>
              <a:rPr lang="cs-CZ" dirty="false"/>
              <a:t>PŘENOS Z IS </a:t>
            </a:r>
            <a:r>
              <a:rPr lang="cs-CZ" dirty="false" err="true"/>
              <a:t>esf</a:t>
            </a:r>
            <a:endParaRPr lang="cs-CZ" dirty="false"/>
          </a:p>
        </p:txBody>
      </p:sp>
      <p:pic>
        <p:nvPicPr>
          <p:cNvPr id="6" name="Zástupný obsah 5">
            <a:extLst>
              <a:ext uri="{FF2B5EF4-FFF2-40B4-BE49-F238E27FC236}">
                <a16:creationId xmlns:a16="http://schemas.microsoft.com/office/drawing/2014/main" id="{656AFA85-8570-684D-23B1-99BC9563D728}"/>
              </a:ext>
            </a:extLst>
          </p:cNvPr>
          <p:cNvPicPr>
            <a:picLocks noGrp="true" noChangeAspect="true"/>
          </p:cNvPicPr>
          <p:nvPr>
            <p:ph idx="1"/>
          </p:nvPr>
        </p:nvPicPr>
        <p:blipFill>
          <a:blip r:embed="rId2"/>
          <a:stretch>
            <a:fillRect/>
          </a:stretch>
        </p:blipFill>
        <p:spPr>
          <a:xfrm>
            <a:off x="0" y="1864660"/>
            <a:ext cx="9053475" cy="2808196"/>
          </a:xfrm>
        </p:spPr>
      </p:pic>
      <p:sp>
        <p:nvSpPr>
          <p:cNvPr id="4" name="Zástupný symbol pro číslo snímku 3">
            <a:extLst>
              <a:ext uri="{FF2B5EF4-FFF2-40B4-BE49-F238E27FC236}">
                <a16:creationId xmlns:a16="http://schemas.microsoft.com/office/drawing/2014/main" id="{E28D928A-4BD2-A2E9-ED88-41724ADAB387}"/>
              </a:ext>
            </a:extLst>
          </p:cNvPr>
          <p:cNvSpPr>
            <a:spLocks noGrp="true"/>
          </p:cNvSpPr>
          <p:nvPr>
            <p:ph type="sldNum" sz="quarter" idx="12"/>
          </p:nvPr>
        </p:nvSpPr>
        <p:spPr/>
        <p:txBody>
          <a:bodyPr/>
          <a:lstStyle/>
          <a:p>
            <a:fld id="{479BF083-4774-43B1-9AB0-5CC1AC5DD8EE}" type="slidenum">
              <a:rPr lang="cs-CZ" smtClean="false"/>
              <a:pPr/>
              <a:t>30</a:t>
            </a:fld>
            <a:endParaRPr lang="cs-CZ"/>
          </a:p>
        </p:txBody>
      </p:sp>
    </p:spTree>
    <p:extLst>
      <p:ext uri="{BB962C8B-B14F-4D97-AF65-F5344CB8AC3E}">
        <p14:creationId xmlns:p14="http://schemas.microsoft.com/office/powerpoint/2010/main" val="366026303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FB1B-0BA8-BDAD-BC3B-023C7DD7D67A}"/>
              </a:ext>
            </a:extLst>
          </p:cNvPr>
          <p:cNvSpPr>
            <a:spLocks noGrp="true"/>
          </p:cNvSpPr>
          <p:nvPr>
            <p:ph type="title"/>
          </p:nvPr>
        </p:nvSpPr>
        <p:spPr>
          <a:xfrm>
            <a:off x="203299" y="0"/>
            <a:ext cx="8580701" cy="1080000"/>
          </a:xfrm>
        </p:spPr>
        <p:txBody>
          <a:bodyPr/>
          <a:lstStyle/>
          <a:p>
            <a:r>
              <a:rPr lang="cs-CZ" dirty="false">
                <a:cs typeface="Arial"/>
              </a:rPr>
              <a:t>Specifické datové položky</a:t>
            </a:r>
            <a:endParaRPr lang="cs-CZ" dirty="false"/>
          </a:p>
        </p:txBody>
      </p:sp>
      <p:sp>
        <p:nvSpPr>
          <p:cNvPr id="3" name="Content Placeholder 2">
            <a:extLst>
              <a:ext uri="{FF2B5EF4-FFF2-40B4-BE49-F238E27FC236}">
                <a16:creationId xmlns:a16="http://schemas.microsoft.com/office/drawing/2014/main" id="{4F2A8381-7A3E-7731-4BCF-C2F45D0AC35E}"/>
              </a:ext>
            </a:extLst>
          </p:cNvPr>
          <p:cNvSpPr>
            <a:spLocks noGrp="true"/>
          </p:cNvSpPr>
          <p:nvPr>
            <p:ph idx="1"/>
          </p:nvPr>
        </p:nvSpPr>
        <p:spPr>
          <a:xfrm>
            <a:off x="540000" y="1228165"/>
            <a:ext cx="8064000" cy="5467835"/>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celkový počet osob - dosažená hodnota se zadává kumulativně (aktuální součet MI 600 000 a MI 670 102 + členové RT s podporou pod 40 hod.)</a:t>
            </a:r>
          </a:p>
          <a:p>
            <a:pPr marL="0" lvl="1" indent="0" algn="just">
              <a:lnSpc>
                <a:spcPct val="150000"/>
              </a:lnSpc>
              <a:spcBef>
                <a:spcPts val="0"/>
              </a:spcBef>
              <a:spcAft>
                <a:spcPts val="0"/>
              </a:spcAft>
              <a:buClr>
                <a:schemeClr val="tx1"/>
              </a:buClr>
              <a:buSzPct val="100000"/>
              <a:buNone/>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počet podpořených osob z Ukrajiny</a:t>
            </a:r>
          </a:p>
          <a:p>
            <a:pPr marL="431800" indent="-431800"/>
            <a:endParaRPr lang="cs-CZ" sz="2000" dirty="false">
              <a:cs typeface="Arial"/>
            </a:endParaRPr>
          </a:p>
        </p:txBody>
      </p:sp>
      <p:sp>
        <p:nvSpPr>
          <p:cNvPr id="4" name="Slide Number Placeholder 3">
            <a:extLst>
              <a:ext uri="{FF2B5EF4-FFF2-40B4-BE49-F238E27FC236}">
                <a16:creationId xmlns:a16="http://schemas.microsoft.com/office/drawing/2014/main" id="{25DAE85D-2301-45FB-C4C2-36AD62A3DA30}"/>
              </a:ext>
            </a:extLst>
          </p:cNvPr>
          <p:cNvSpPr>
            <a:spLocks noGrp="true"/>
          </p:cNvSpPr>
          <p:nvPr>
            <p:ph type="sldNum" sz="quarter" idx="12"/>
          </p:nvPr>
        </p:nvSpPr>
        <p:spPr/>
        <p:txBody>
          <a:bodyPr/>
          <a:lstStyle/>
          <a:p>
            <a:fld id="{479BF083-4774-43B1-9AB0-5CC1AC5DD8EE}" type="slidenum">
              <a:rPr lang="cs-CZ" smtClean="false"/>
              <a:pPr/>
              <a:t>31</a:t>
            </a:fld>
            <a:endParaRPr lang="cs-CZ"/>
          </a:p>
        </p:txBody>
      </p:sp>
    </p:spTree>
    <p:extLst>
      <p:ext uri="{BB962C8B-B14F-4D97-AF65-F5344CB8AC3E}">
        <p14:creationId xmlns:p14="http://schemas.microsoft.com/office/powerpoint/2010/main" val="34988723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C97C-3E65-543E-A084-28D9BA1F93A7}"/>
              </a:ext>
            </a:extLst>
          </p:cNvPr>
          <p:cNvSpPr>
            <a:spLocks noGrp="true"/>
          </p:cNvSpPr>
          <p:nvPr>
            <p:ph type="title"/>
          </p:nvPr>
        </p:nvSpPr>
        <p:spPr/>
        <p:txBody>
          <a:bodyPr/>
          <a:lstStyle/>
          <a:p>
            <a:r>
              <a:rPr lang="cs-CZ" dirty="false">
                <a:cs typeface="Arial"/>
              </a:rPr>
              <a:t>Horizontální principy</a:t>
            </a:r>
          </a:p>
        </p:txBody>
      </p:sp>
      <p:sp>
        <p:nvSpPr>
          <p:cNvPr id="3" name="Content Placeholder 2">
            <a:extLst>
              <a:ext uri="{FF2B5EF4-FFF2-40B4-BE49-F238E27FC236}">
                <a16:creationId xmlns:a16="http://schemas.microsoft.com/office/drawing/2014/main" id="{8E78C166-9F51-0105-F10B-543008FBEAD1}"/>
              </a:ext>
            </a:extLst>
          </p:cNvPr>
          <p:cNvSpPr>
            <a:spLocks noGrp="true"/>
          </p:cNvSpPr>
          <p:nvPr>
            <p:ph idx="1"/>
          </p:nvPr>
        </p:nvSpPr>
        <p:spPr>
          <a:xfrm>
            <a:off x="540000" y="1459345"/>
            <a:ext cx="8064000" cy="5056655"/>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i="false" u="none" strike="noStrike" baseline="0" dirty="false">
                <a:latin typeface="ArialMT"/>
              </a:rPr>
              <a:t>Rovné příležitosti a nediskriminace</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i="false" u="none" strike="noStrike" baseline="0" dirty="false">
                <a:latin typeface="ArialMT"/>
              </a:rPr>
              <a:t>Rovné příležitosti mužů a žen</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b="true" dirty="false">
              <a:latin typeface="ArialMT"/>
            </a:endParaRP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i="false" u="none" strike="noStrike" baseline="0" dirty="false">
                <a:latin typeface="ArialMT"/>
              </a:rPr>
              <a:t>vyplňuje se v každé </a:t>
            </a:r>
            <a:r>
              <a:rPr lang="cs-CZ" sz="1800" i="false" u="none" strike="noStrike" baseline="0" dirty="false" err="true">
                <a:latin typeface="ArialMT"/>
              </a:rPr>
              <a:t>ZoR</a:t>
            </a:r>
            <a:endParaRPr lang="cs-CZ" sz="1800" i="false" u="none" strike="noStrike" baseline="0" dirty="false">
              <a:latin typeface="ArialMT"/>
            </a:endParaRP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latin typeface="ArialMT"/>
              </a:rPr>
              <a:t>pouze u projektů s pozitivním nebo cíleným zaměřením</a:t>
            </a:r>
            <a:endParaRPr lang="cs-CZ" sz="1800" i="false" u="none" strike="noStrike" baseline="0" dirty="false">
              <a:latin typeface="ArialMT"/>
            </a:endParaRPr>
          </a:p>
          <a:p>
            <a:pPr marL="0" lvl="1" indent="0" algn="just">
              <a:lnSpc>
                <a:spcPct val="150000"/>
              </a:lnSpc>
              <a:spcBef>
                <a:spcPts val="0"/>
              </a:spcBef>
              <a:spcAft>
                <a:spcPts val="0"/>
              </a:spcAft>
              <a:buClr>
                <a:schemeClr val="tx1"/>
              </a:buClr>
              <a:buSzPct val="100000"/>
              <a:buNone/>
            </a:pPr>
            <a:endParaRPr lang="cs-CZ" sz="1800" b="true" dirty="false"/>
          </a:p>
          <a:p>
            <a:pPr marL="0" indent="0">
              <a:buNone/>
            </a:pPr>
            <a:endParaRPr lang="cs-CZ" dirty="false">
              <a:cs typeface="Arial"/>
            </a:endParaRPr>
          </a:p>
        </p:txBody>
      </p:sp>
      <p:sp>
        <p:nvSpPr>
          <p:cNvPr id="4" name="Slide Number Placeholder 3">
            <a:extLst>
              <a:ext uri="{FF2B5EF4-FFF2-40B4-BE49-F238E27FC236}">
                <a16:creationId xmlns:a16="http://schemas.microsoft.com/office/drawing/2014/main" id="{89FE636C-991E-EF9F-6A08-5537F55DEDCA}"/>
              </a:ext>
            </a:extLst>
          </p:cNvPr>
          <p:cNvSpPr>
            <a:spLocks noGrp="true"/>
          </p:cNvSpPr>
          <p:nvPr>
            <p:ph type="sldNum" sz="quarter" idx="12"/>
          </p:nvPr>
        </p:nvSpPr>
        <p:spPr/>
        <p:txBody>
          <a:bodyPr/>
          <a:lstStyle/>
          <a:p>
            <a:fld id="{479BF083-4774-43B1-9AB0-5CC1AC5DD8EE}" type="slidenum">
              <a:rPr lang="cs-CZ" smtClean="false"/>
              <a:pPr/>
              <a:t>32</a:t>
            </a:fld>
            <a:endParaRPr lang="cs-CZ"/>
          </a:p>
        </p:txBody>
      </p:sp>
    </p:spTree>
    <p:extLst>
      <p:ext uri="{BB962C8B-B14F-4D97-AF65-F5344CB8AC3E}">
        <p14:creationId xmlns:p14="http://schemas.microsoft.com/office/powerpoint/2010/main" val="347300615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5383FB-B518-5C4E-6A69-8A58CFBB0C3D}"/>
              </a:ext>
            </a:extLst>
          </p:cNvPr>
          <p:cNvSpPr>
            <a:spLocks noGrp="true"/>
          </p:cNvSpPr>
          <p:nvPr>
            <p:ph type="title"/>
          </p:nvPr>
        </p:nvSpPr>
        <p:spPr/>
        <p:txBody>
          <a:bodyPr/>
          <a:lstStyle/>
          <a:p>
            <a:r>
              <a:rPr lang="cs-CZ" dirty="false"/>
              <a:t>dokumenty</a:t>
            </a:r>
          </a:p>
        </p:txBody>
      </p:sp>
      <p:sp>
        <p:nvSpPr>
          <p:cNvPr id="3" name="Zástupný obsah 2">
            <a:extLst>
              <a:ext uri="{FF2B5EF4-FFF2-40B4-BE49-F238E27FC236}">
                <a16:creationId xmlns:a16="http://schemas.microsoft.com/office/drawing/2014/main" id="{801B226D-7D3D-9436-C3C3-9DC6DF8C3064}"/>
              </a:ext>
            </a:extLst>
          </p:cNvPr>
          <p:cNvSpPr>
            <a:spLocks noGrp="true"/>
          </p:cNvSpPr>
          <p:nvPr>
            <p:ph idx="1"/>
          </p:nvPr>
        </p:nvSpPr>
        <p:spPr/>
        <p:txBody>
          <a:bodyPr/>
          <a:lstStyle/>
          <a:p>
            <a:pPr>
              <a:buClr>
                <a:schemeClr val="accent1"/>
              </a:buClr>
              <a:buFont typeface="Arial" panose="020B0604020202020204" pitchFamily="34" charset="0"/>
              <a:buChar char="•"/>
            </a:pPr>
            <a:r>
              <a:rPr lang="cs-CZ" sz="1800" b="true" dirty="false"/>
              <a:t>partner s finančním příspěvkem </a:t>
            </a:r>
            <a:r>
              <a:rPr lang="cs-CZ" sz="1800" dirty="false"/>
              <a:t>-</a:t>
            </a:r>
            <a:r>
              <a:rPr lang="cs-CZ" sz="1800" b="true" dirty="false"/>
              <a:t> </a:t>
            </a:r>
            <a:r>
              <a:rPr lang="cs-CZ" sz="1800" dirty="false"/>
              <a:t>smlouva o partnerství/jednostranné písemné prohlášení partnera</a:t>
            </a:r>
          </a:p>
          <a:p>
            <a:pPr>
              <a:buClr>
                <a:schemeClr val="accent1"/>
              </a:buClr>
              <a:buFont typeface="Arial" panose="020B0604020202020204" pitchFamily="34" charset="0"/>
              <a:buChar char="•"/>
            </a:pPr>
            <a:r>
              <a:rPr lang="cs-CZ" sz="1800" dirty="false"/>
              <a:t>povinnost přiložit </a:t>
            </a:r>
            <a:r>
              <a:rPr lang="cs-CZ" sz="1800" dirty="false" err="true"/>
              <a:t>pdf</a:t>
            </a:r>
            <a:r>
              <a:rPr lang="cs-CZ" sz="1800" dirty="false"/>
              <a:t> dokument průběžného </a:t>
            </a:r>
            <a:r>
              <a:rPr lang="cs-CZ" sz="1800" b="true" dirty="false"/>
              <a:t>monitoringu</a:t>
            </a:r>
          </a:p>
          <a:p>
            <a:pPr>
              <a:buClr>
                <a:schemeClr val="accent1"/>
              </a:buClr>
              <a:buFont typeface="Arial" panose="020B0604020202020204" pitchFamily="34" charset="0"/>
              <a:buChar char="•"/>
            </a:pPr>
            <a:endParaRPr lang="cs-CZ" sz="1800" dirty="false"/>
          </a:p>
          <a:p>
            <a:pPr>
              <a:buClr>
                <a:schemeClr val="accent1"/>
              </a:buClr>
              <a:buFont typeface="Arial" panose="020B0604020202020204" pitchFamily="34" charset="0"/>
              <a:buChar char="•"/>
            </a:pPr>
            <a:endParaRPr lang="cs-CZ" sz="1800" dirty="false"/>
          </a:p>
          <a:p>
            <a:pPr marL="0" indent="0">
              <a:buClr>
                <a:schemeClr val="accent1"/>
              </a:buClr>
              <a:buNone/>
            </a:pPr>
            <a:endParaRPr lang="cs-CZ" sz="1800" dirty="false"/>
          </a:p>
          <a:p>
            <a:endParaRPr lang="cs-CZ" dirty="false"/>
          </a:p>
        </p:txBody>
      </p:sp>
      <p:sp>
        <p:nvSpPr>
          <p:cNvPr id="4" name="Zástupný symbol pro číslo snímku 3">
            <a:extLst>
              <a:ext uri="{FF2B5EF4-FFF2-40B4-BE49-F238E27FC236}">
                <a16:creationId xmlns:a16="http://schemas.microsoft.com/office/drawing/2014/main" id="{E4A8F9B9-A688-F781-1A37-91E29B6F5197}"/>
              </a:ext>
            </a:extLst>
          </p:cNvPr>
          <p:cNvSpPr>
            <a:spLocks noGrp="true"/>
          </p:cNvSpPr>
          <p:nvPr>
            <p:ph type="sldNum" sz="quarter" idx="12"/>
          </p:nvPr>
        </p:nvSpPr>
        <p:spPr/>
        <p:txBody>
          <a:bodyPr/>
          <a:lstStyle/>
          <a:p>
            <a:fld id="{479BF083-4774-43B1-9AB0-5CC1AC5DD8EE}" type="slidenum">
              <a:rPr lang="cs-CZ" smtClean="false"/>
              <a:pPr/>
              <a:t>33</a:t>
            </a:fld>
            <a:endParaRPr lang="cs-CZ"/>
          </a:p>
        </p:txBody>
      </p:sp>
    </p:spTree>
    <p:extLst>
      <p:ext uri="{BB962C8B-B14F-4D97-AF65-F5344CB8AC3E}">
        <p14:creationId xmlns:p14="http://schemas.microsoft.com/office/powerpoint/2010/main" val="38650292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B77416E-65A9-107B-9EDD-D9D22B4F5483}"/>
              </a:ext>
            </a:extLst>
          </p:cNvPr>
          <p:cNvSpPr>
            <a:spLocks noGrp="true"/>
          </p:cNvSpPr>
          <p:nvPr>
            <p:ph idx="1"/>
          </p:nvPr>
        </p:nvSpPr>
        <p:spPr>
          <a:xfrm>
            <a:off x="540000" y="2192958"/>
            <a:ext cx="8064000" cy="2758235"/>
          </a:xfrm>
        </p:spPr>
        <p:txBody>
          <a:bodyPr/>
          <a:lstStyle/>
          <a:p>
            <a:pPr marL="0" indent="0" algn="ctr">
              <a:buNone/>
            </a:pPr>
            <a:r>
              <a:rPr lang="cs-CZ" sz="4200" dirty="false"/>
              <a:t>Žádost o platbu</a:t>
            </a:r>
          </a:p>
          <a:p>
            <a:endParaRPr lang="cs-CZ" dirty="false"/>
          </a:p>
        </p:txBody>
      </p:sp>
      <p:sp>
        <p:nvSpPr>
          <p:cNvPr id="4" name="Zástupný symbol pro číslo snímku 3">
            <a:extLst>
              <a:ext uri="{FF2B5EF4-FFF2-40B4-BE49-F238E27FC236}">
                <a16:creationId xmlns:a16="http://schemas.microsoft.com/office/drawing/2014/main" id="{7A39AEA7-1E4B-5BE3-71D6-89245407BDDE}"/>
              </a:ext>
            </a:extLst>
          </p:cNvPr>
          <p:cNvSpPr>
            <a:spLocks noGrp="true"/>
          </p:cNvSpPr>
          <p:nvPr>
            <p:ph type="sldNum" sz="quarter" idx="12"/>
          </p:nvPr>
        </p:nvSpPr>
        <p:spPr/>
        <p:txBody>
          <a:bodyPr/>
          <a:lstStyle/>
          <a:p>
            <a:fld id="{479BF083-4774-43B1-9AB0-5CC1AC5DD8EE}" type="slidenum">
              <a:rPr lang="cs-CZ" smtClean="false"/>
              <a:pPr/>
              <a:t>34</a:t>
            </a:fld>
            <a:endParaRPr lang="cs-CZ"/>
          </a:p>
        </p:txBody>
      </p:sp>
      <p:pic>
        <p:nvPicPr>
          <p:cNvPr id="9" name="Obrázek 8">
            <a:extLst>
              <a:ext uri="{FF2B5EF4-FFF2-40B4-BE49-F238E27FC236}">
                <a16:creationId xmlns:a16="http://schemas.microsoft.com/office/drawing/2014/main" id="{BC2655DA-FFCB-DA5B-60A5-66B2D9077589}"/>
              </a:ext>
            </a:extLst>
          </p:cNvPr>
          <p:cNvPicPr>
            <a:picLocks noChangeAspect="true"/>
          </p:cNvPicPr>
          <p:nvPr/>
        </p:nvPicPr>
        <p:blipFill>
          <a:blip r:embed="rId2"/>
          <a:stretch>
            <a:fillRect/>
          </a:stretch>
        </p:blipFill>
        <p:spPr>
          <a:xfrm>
            <a:off x="1752600" y="2578333"/>
            <a:ext cx="5638800" cy="2885296"/>
          </a:xfrm>
          <a:prstGeom prst="rect">
            <a:avLst/>
          </a:prstGeom>
        </p:spPr>
      </p:pic>
    </p:spTree>
    <p:extLst>
      <p:ext uri="{BB962C8B-B14F-4D97-AF65-F5344CB8AC3E}">
        <p14:creationId xmlns:p14="http://schemas.microsoft.com/office/powerpoint/2010/main" val="291544419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EA69-54BD-F717-5343-11BEB85818AB}"/>
              </a:ext>
            </a:extLst>
          </p:cNvPr>
          <p:cNvSpPr>
            <a:spLocks noGrp="true"/>
          </p:cNvSpPr>
          <p:nvPr>
            <p:ph type="title"/>
          </p:nvPr>
        </p:nvSpPr>
        <p:spPr/>
        <p:txBody>
          <a:bodyPr/>
          <a:lstStyle/>
          <a:p>
            <a:r>
              <a:rPr lang="cs-CZ" dirty="false">
                <a:cs typeface="Arial"/>
              </a:rPr>
              <a:t>Částka na krytí výdajů</a:t>
            </a:r>
          </a:p>
        </p:txBody>
      </p:sp>
      <p:sp>
        <p:nvSpPr>
          <p:cNvPr id="3" name="Content Placeholder 2">
            <a:extLst>
              <a:ext uri="{FF2B5EF4-FFF2-40B4-BE49-F238E27FC236}">
                <a16:creationId xmlns:a16="http://schemas.microsoft.com/office/drawing/2014/main" id="{4E2B5DD0-D864-D5C5-2DA5-A28E6B6853BB}"/>
              </a:ext>
            </a:extLst>
          </p:cNvPr>
          <p:cNvSpPr>
            <a:spLocks noGrp="true"/>
          </p:cNvSpPr>
          <p:nvPr>
            <p:ph idx="1"/>
          </p:nvPr>
        </p:nvSpPr>
        <p:spPr>
          <a:xfrm>
            <a:off x="540000" y="1403927"/>
            <a:ext cx="8064000" cy="5112073"/>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částka na krytí výdajů </a:t>
            </a:r>
            <a:r>
              <a:rPr lang="cs-CZ" sz="1800" dirty="false"/>
              <a:t>– neinvestiční - vyplňuje se ve výši </a:t>
            </a:r>
            <a:r>
              <a:rPr lang="cs-CZ" sz="1800" b="true" dirty="false"/>
              <a:t>včetně spolufinancování </a:t>
            </a:r>
            <a:r>
              <a:rPr lang="cs-CZ" sz="1800" dirty="false"/>
              <a:t>(odpovídá částce prokazovaných výdajů dle soupisky)</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částka na krytí výdajů - investiční - vždy nula (investice nejsou ve výzvě 106 podporovány)</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p:txBody>
      </p:sp>
      <p:sp>
        <p:nvSpPr>
          <p:cNvPr id="4" name="Slide Number Placeholder 3">
            <a:extLst>
              <a:ext uri="{FF2B5EF4-FFF2-40B4-BE49-F238E27FC236}">
                <a16:creationId xmlns:a16="http://schemas.microsoft.com/office/drawing/2014/main" id="{409BF45A-261D-44FB-727A-07FDA6EDBD6D}"/>
              </a:ext>
            </a:extLst>
          </p:cNvPr>
          <p:cNvSpPr>
            <a:spLocks noGrp="true"/>
          </p:cNvSpPr>
          <p:nvPr>
            <p:ph type="sldNum" sz="quarter" idx="12"/>
          </p:nvPr>
        </p:nvSpPr>
        <p:spPr/>
        <p:txBody>
          <a:bodyPr/>
          <a:lstStyle/>
          <a:p>
            <a:fld id="{479BF083-4774-43B1-9AB0-5CC1AC5DD8EE}" type="slidenum">
              <a:rPr lang="cs-CZ" smtClean="false"/>
              <a:pPr/>
              <a:t>35</a:t>
            </a:fld>
            <a:endParaRPr lang="cs-CZ"/>
          </a:p>
        </p:txBody>
      </p:sp>
      <p:sp>
        <p:nvSpPr>
          <p:cNvPr id="5" name="Nadpis 1">
            <a:extLst>
              <a:ext uri="{FF2B5EF4-FFF2-40B4-BE49-F238E27FC236}">
                <a16:creationId xmlns:a16="http://schemas.microsoft.com/office/drawing/2014/main" id="{1F591A5C-845E-B8E8-3AB1-D6696401F686}"/>
              </a:ext>
            </a:extLst>
          </p:cNvPr>
          <p:cNvSpPr txBox="true">
            <a:spLocks/>
          </p:cNvSpPr>
          <p:nvPr/>
        </p:nvSpPr>
        <p:spPr>
          <a:xfrm>
            <a:off x="532828" y="423262"/>
            <a:ext cx="8251171" cy="533757"/>
          </a:xfrm>
          <a:prstGeom prst="rect">
            <a:avLst/>
          </a:prstGeom>
        </p:spPr>
        <p:txBody>
          <a:bodyPr vert="horz" lIns="36000" tIns="0" rIns="36000" bIns="0" rtlCol="false" anchor="ctr" anchorCtr="false">
            <a:noAutofit/>
          </a:bodyPr>
          <a:lst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a:lstStyle>
          <a:p>
            <a:pPr algn="ctr"/>
            <a:endParaRPr lang="cs-CZ" dirty="false"/>
          </a:p>
        </p:txBody>
      </p:sp>
      <p:sp>
        <p:nvSpPr>
          <p:cNvPr id="6" name="Zástupný symbol pro číslo snímku 3">
            <a:extLst>
              <a:ext uri="{FF2B5EF4-FFF2-40B4-BE49-F238E27FC236}">
                <a16:creationId xmlns:a16="http://schemas.microsoft.com/office/drawing/2014/main" id="{F6E10C6D-82E5-30CB-007A-755C063A3B8E}"/>
              </a:ext>
            </a:extLst>
          </p:cNvPr>
          <p:cNvSpPr txBox="true">
            <a:spLocks/>
          </p:cNvSpPr>
          <p:nvPr/>
        </p:nvSpPr>
        <p:spPr>
          <a:xfrm>
            <a:off x="8649602" y="6586544"/>
            <a:ext cx="458398" cy="88959"/>
          </a:xfrm>
          <a:prstGeom prst="rect">
            <a:avLst/>
          </a:prstGeom>
        </p:spPr>
        <p:txBody>
          <a:bodyPr vert="horz" lIns="0" tIns="0" rIns="0" bIns="0" rtlCol="false" anchor="ctr"/>
          <a:lstStyle>
            <a:defPPr>
              <a:defRPr lang="cs-CZ"/>
            </a:defPPr>
            <a:lvl1pPr marL="0" algn="ctr" defTabSz="914400" rtl="false" eaLnBrk="true" latinLnBrk="false" hangingPunct="true">
              <a:defRPr sz="1050" b="true"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fld id="{479BF083-4774-43B1-9AB0-5CC1AC5DD8EE}" type="slidenum">
              <a:rPr lang="cs-CZ" smtClean="false"/>
              <a:pPr/>
              <a:t>35</a:t>
            </a:fld>
            <a:endParaRPr lang="cs-CZ" dirty="false"/>
          </a:p>
        </p:txBody>
      </p:sp>
      <p:sp>
        <p:nvSpPr>
          <p:cNvPr id="7" name="Zástupný obsah 2">
            <a:extLst>
              <a:ext uri="{FF2B5EF4-FFF2-40B4-BE49-F238E27FC236}">
                <a16:creationId xmlns:a16="http://schemas.microsoft.com/office/drawing/2014/main" id="{17703D6C-03A3-0FCB-3218-C316139A449B}"/>
              </a:ext>
            </a:extLst>
          </p:cNvPr>
          <p:cNvSpPr txBox="true">
            <a:spLocks/>
          </p:cNvSpPr>
          <p:nvPr/>
        </p:nvSpPr>
        <p:spPr>
          <a:xfrm>
            <a:off x="536532" y="3273833"/>
            <a:ext cx="8427956" cy="2313193"/>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endParaRPr lang="cs-CZ" sz="2000" dirty="false">
              <a:highlight>
                <a:srgbClr val="FFFF00"/>
              </a:highlight>
            </a:endParaRPr>
          </a:p>
        </p:txBody>
      </p:sp>
      <p:pic>
        <p:nvPicPr>
          <p:cNvPr id="8" name="Obrázek 7">
            <a:extLst>
              <a:ext uri="{FF2B5EF4-FFF2-40B4-BE49-F238E27FC236}">
                <a16:creationId xmlns:a16="http://schemas.microsoft.com/office/drawing/2014/main" id="{251C628F-7282-2DC0-C7BA-381F649185E2}"/>
              </a:ext>
            </a:extLst>
          </p:cNvPr>
          <p:cNvPicPr>
            <a:picLocks noChangeAspect="true"/>
          </p:cNvPicPr>
          <p:nvPr/>
        </p:nvPicPr>
        <p:blipFill>
          <a:blip r:embed="rId3"/>
          <a:stretch>
            <a:fillRect/>
          </a:stretch>
        </p:blipFill>
        <p:spPr>
          <a:xfrm>
            <a:off x="791936" y="3069771"/>
            <a:ext cx="7721870" cy="3241222"/>
          </a:xfrm>
          <a:prstGeom prst="rect">
            <a:avLst/>
          </a:prstGeom>
        </p:spPr>
      </p:pic>
    </p:spTree>
    <p:extLst>
      <p:ext uri="{BB962C8B-B14F-4D97-AF65-F5344CB8AC3E}">
        <p14:creationId xmlns:p14="http://schemas.microsoft.com/office/powerpoint/2010/main" val="372556499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2AAD-63DA-33D2-1700-17B8E76ABBAA}"/>
              </a:ext>
            </a:extLst>
          </p:cNvPr>
          <p:cNvSpPr>
            <a:spLocks noGrp="true"/>
          </p:cNvSpPr>
          <p:nvPr>
            <p:ph type="title"/>
          </p:nvPr>
        </p:nvSpPr>
        <p:spPr/>
        <p:txBody>
          <a:bodyPr/>
          <a:lstStyle/>
          <a:p>
            <a:r>
              <a:rPr lang="cs-CZ" sz="2400" dirty="false">
                <a:cs typeface="Arial"/>
              </a:rPr>
              <a:t>Veřejná podpora – sociální služby (vyrovnávací platba) </a:t>
            </a:r>
            <a:r>
              <a:rPr lang="cs-CZ" sz="2400" cap="none" dirty="false">
                <a:cs typeface="Arial"/>
              </a:rPr>
              <a:t>a</a:t>
            </a:r>
            <a:r>
              <a:rPr lang="cs-CZ" sz="2400" dirty="false">
                <a:cs typeface="Arial"/>
              </a:rPr>
              <a:t> podpora de minimis</a:t>
            </a:r>
          </a:p>
        </p:txBody>
      </p:sp>
      <p:sp>
        <p:nvSpPr>
          <p:cNvPr id="3" name="Content Placeholder 2">
            <a:extLst>
              <a:ext uri="{FF2B5EF4-FFF2-40B4-BE49-F238E27FC236}">
                <a16:creationId xmlns:a16="http://schemas.microsoft.com/office/drawing/2014/main" id="{9E46C731-DB1F-4C26-E70C-9CEBE084939F}"/>
              </a:ext>
            </a:extLst>
          </p:cNvPr>
          <p:cNvSpPr>
            <a:spLocks noGrp="true"/>
          </p:cNvSpPr>
          <p:nvPr>
            <p:ph idx="1"/>
          </p:nvPr>
        </p:nvSpPr>
        <p:spPr>
          <a:xfrm>
            <a:off x="540000" y="1190676"/>
            <a:ext cx="8064000" cy="5588497"/>
          </a:xfrm>
        </p:spPr>
        <p:txBody>
          <a:bodyPr vert="horz" lIns="0" tIns="0" rIns="0" bIns="0" rtlCol="false" anchor="t">
            <a:noAutofit/>
          </a:bodyPr>
          <a:lstStyle/>
          <a:p>
            <a:pPr marL="250825" lvl="1" indent="-250825" algn="just">
              <a:lnSpc>
                <a:spcPct val="20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200000"/>
              </a:lnSpc>
              <a:spcBef>
                <a:spcPts val="0"/>
              </a:spcBef>
              <a:spcAft>
                <a:spcPts val="0"/>
              </a:spcAft>
              <a:buClr>
                <a:schemeClr val="tx1"/>
              </a:buClr>
              <a:buSzPct val="100000"/>
              <a:buFont typeface="Arial" panose="020B0604020202020204" pitchFamily="34" charset="0"/>
              <a:buChar char="•"/>
            </a:pPr>
            <a:r>
              <a:rPr lang="cs-CZ" sz="1800" dirty="false"/>
              <a:t>čerpanou veřejnou podporu vyplnit za aktuální sledované období </a:t>
            </a:r>
          </a:p>
          <a:p>
            <a:pPr marL="250825" lvl="1" indent="-250825" algn="just">
              <a:lnSpc>
                <a:spcPct val="20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celková vyčerpaná výše veřejné podpory/podpory de minimis za všechny </a:t>
            </a:r>
            <a:r>
              <a:rPr lang="cs-CZ" sz="1800" dirty="false" err="true"/>
              <a:t>ŽoP</a:t>
            </a:r>
            <a:r>
              <a:rPr lang="cs-CZ" sz="1800" dirty="false"/>
              <a:t> nesmí přesáhnout částku veřejné podpory uvedenou v právním aktu</a:t>
            </a:r>
            <a:endParaRPr lang="cs-CZ" sz="1600" dirty="false">
              <a:cs typeface="Arial"/>
            </a:endParaRPr>
          </a:p>
        </p:txBody>
      </p:sp>
      <p:sp>
        <p:nvSpPr>
          <p:cNvPr id="4" name="Slide Number Placeholder 3">
            <a:extLst>
              <a:ext uri="{FF2B5EF4-FFF2-40B4-BE49-F238E27FC236}">
                <a16:creationId xmlns:a16="http://schemas.microsoft.com/office/drawing/2014/main" id="{66DA5423-36AA-9E89-4A6D-6ADA33967A17}"/>
              </a:ext>
            </a:extLst>
          </p:cNvPr>
          <p:cNvSpPr>
            <a:spLocks noGrp="true"/>
          </p:cNvSpPr>
          <p:nvPr>
            <p:ph type="sldNum" sz="quarter" idx="12"/>
          </p:nvPr>
        </p:nvSpPr>
        <p:spPr/>
        <p:txBody>
          <a:bodyPr/>
          <a:lstStyle/>
          <a:p>
            <a:fld id="{479BF083-4774-43B1-9AB0-5CC1AC5DD8EE}" type="slidenum">
              <a:rPr lang="cs-CZ" smtClean="false"/>
              <a:pPr/>
              <a:t>36</a:t>
            </a:fld>
            <a:endParaRPr lang="cs-CZ"/>
          </a:p>
        </p:txBody>
      </p:sp>
    </p:spTree>
    <p:extLst>
      <p:ext uri="{BB962C8B-B14F-4D97-AF65-F5344CB8AC3E}">
        <p14:creationId xmlns:p14="http://schemas.microsoft.com/office/powerpoint/2010/main" val="94718282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F864-4727-4695-44AB-6CC31F633950}"/>
              </a:ext>
            </a:extLst>
          </p:cNvPr>
          <p:cNvSpPr>
            <a:spLocks noGrp="true"/>
          </p:cNvSpPr>
          <p:nvPr>
            <p:ph type="title"/>
          </p:nvPr>
        </p:nvSpPr>
        <p:spPr/>
        <p:txBody>
          <a:bodyPr/>
          <a:lstStyle/>
          <a:p>
            <a:r>
              <a:rPr lang="cs-CZ" dirty="false"/>
              <a:t>dokládání výdajů</a:t>
            </a:r>
            <a:endParaRPr lang="en-US" dirty="false"/>
          </a:p>
        </p:txBody>
      </p:sp>
      <p:sp>
        <p:nvSpPr>
          <p:cNvPr id="3" name="Content Placeholder 2">
            <a:extLst>
              <a:ext uri="{FF2B5EF4-FFF2-40B4-BE49-F238E27FC236}">
                <a16:creationId xmlns:a16="http://schemas.microsoft.com/office/drawing/2014/main" id="{6C7F5ED2-BE47-8094-3348-32B8E9A5FE52}"/>
              </a:ext>
            </a:extLst>
          </p:cNvPr>
          <p:cNvSpPr>
            <a:spLocks noGrp="true"/>
          </p:cNvSpPr>
          <p:nvPr>
            <p:ph idx="1"/>
          </p:nvPr>
        </p:nvSpPr>
        <p:spPr>
          <a:xfrm>
            <a:off x="540000" y="1403927"/>
            <a:ext cx="8064000" cy="5207080"/>
          </a:xfrm>
        </p:spPr>
        <p:txBody>
          <a:bodyPr vert="horz" lIns="0" tIns="0" rIns="0" bIns="0" rtlCol="false" anchor="t">
            <a:noAutofit/>
          </a:bodyPr>
          <a:lstStyle/>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600" dirty="false"/>
              <a:t>dokládají se osobní výdaje </a:t>
            </a:r>
            <a:r>
              <a:rPr lang="cs-CZ" sz="1600" b="true" dirty="false"/>
              <a:t>nad 20 tis. Kč </a:t>
            </a:r>
            <a:r>
              <a:rPr lang="cs-CZ" sz="1600" dirty="false"/>
              <a:t>(včetně výkazů práce)</a:t>
            </a:r>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600" dirty="false"/>
              <a:t>na výpisu z bankovního účtu příslušné položky </a:t>
            </a:r>
            <a:r>
              <a:rPr lang="cs-CZ" sz="1600" b="true" dirty="false"/>
              <a:t>označit jmény </a:t>
            </a:r>
            <a:r>
              <a:rPr lang="cs-CZ" sz="1600" dirty="false"/>
              <a:t>pracovníků</a:t>
            </a:r>
            <a:endParaRPr lang="cs-CZ" sz="1600" dirty="false">
              <a:highlight>
                <a:srgbClr val="FFFF00"/>
              </a:highlight>
            </a:endParaRPr>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600" dirty="false"/>
              <a:t>jasně zřetelná </a:t>
            </a:r>
            <a:r>
              <a:rPr lang="cs-CZ" sz="1600" b="true" dirty="false"/>
              <a:t>identifikace</a:t>
            </a:r>
            <a:r>
              <a:rPr lang="cs-CZ" sz="1600" dirty="false"/>
              <a:t> bankovního účtu</a:t>
            </a:r>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600" dirty="false"/>
              <a:t>doložení úhrady povinných </a:t>
            </a:r>
            <a:r>
              <a:rPr lang="cs-CZ" sz="1600" b="true" dirty="false"/>
              <a:t>odvodů</a:t>
            </a:r>
            <a:r>
              <a:rPr lang="cs-CZ" sz="1600" dirty="false"/>
              <a:t> na sociální a zdravotní pojištění, a </a:t>
            </a:r>
            <a:r>
              <a:rPr lang="cs-CZ" sz="1600" b="true" dirty="false"/>
              <a:t>daní</a:t>
            </a:r>
            <a:r>
              <a:rPr lang="cs-CZ" sz="1600" dirty="false"/>
              <a:t> na FÚ</a:t>
            </a:r>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600" dirty="false"/>
              <a:t>data na výpisu se musí shodovat s daty úhrady uvedenými v soupisce</a:t>
            </a:r>
          </a:p>
        </p:txBody>
      </p:sp>
      <p:sp>
        <p:nvSpPr>
          <p:cNvPr id="4" name="Slide Number Placeholder 3">
            <a:extLst>
              <a:ext uri="{FF2B5EF4-FFF2-40B4-BE49-F238E27FC236}">
                <a16:creationId xmlns:a16="http://schemas.microsoft.com/office/drawing/2014/main" id="{281B65A2-BE4C-A37F-2258-2789F86AE765}"/>
              </a:ext>
            </a:extLst>
          </p:cNvPr>
          <p:cNvSpPr>
            <a:spLocks noGrp="true"/>
          </p:cNvSpPr>
          <p:nvPr>
            <p:ph type="sldNum" sz="quarter" idx="12"/>
          </p:nvPr>
        </p:nvSpPr>
        <p:spPr/>
        <p:txBody>
          <a:bodyPr/>
          <a:lstStyle/>
          <a:p>
            <a:fld id="{479BF083-4774-43B1-9AB0-5CC1AC5DD8EE}" type="slidenum">
              <a:rPr lang="cs-CZ" smtClean="false"/>
              <a:pPr/>
              <a:t>37</a:t>
            </a:fld>
            <a:endParaRPr lang="cs-CZ"/>
          </a:p>
        </p:txBody>
      </p:sp>
    </p:spTree>
    <p:extLst>
      <p:ext uri="{BB962C8B-B14F-4D97-AF65-F5344CB8AC3E}">
        <p14:creationId xmlns:p14="http://schemas.microsoft.com/office/powerpoint/2010/main" val="182264744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38BF-9977-FE08-C48F-6518B026AE70}"/>
              </a:ext>
            </a:extLst>
          </p:cNvPr>
          <p:cNvSpPr>
            <a:spLocks noGrp="true"/>
          </p:cNvSpPr>
          <p:nvPr>
            <p:ph type="title"/>
          </p:nvPr>
        </p:nvSpPr>
        <p:spPr/>
        <p:txBody>
          <a:bodyPr/>
          <a:lstStyle/>
          <a:p>
            <a:r>
              <a:rPr lang="en-US">
                <a:cs typeface="Arial"/>
              </a:rPr>
              <a:t>UPOZORNĚNÍ NA </a:t>
            </a:r>
            <a:r>
              <a:rPr lang="cs-CZ">
                <a:cs typeface="Arial"/>
              </a:rPr>
              <a:t>způsobilost osobních nákladů zaměstnanců</a:t>
            </a:r>
            <a:endParaRPr lang="en-US" dirty="false"/>
          </a:p>
        </p:txBody>
      </p:sp>
      <p:sp>
        <p:nvSpPr>
          <p:cNvPr id="3" name="Content Placeholder 2">
            <a:extLst>
              <a:ext uri="{FF2B5EF4-FFF2-40B4-BE49-F238E27FC236}">
                <a16:creationId xmlns:a16="http://schemas.microsoft.com/office/drawing/2014/main" id="{580446FA-AA6E-1F55-ABEA-644DEE6D7F86}"/>
              </a:ext>
            </a:extLst>
          </p:cNvPr>
          <p:cNvSpPr>
            <a:spLocks noGrp="true"/>
          </p:cNvSpPr>
          <p:nvPr>
            <p:ph idx="1"/>
          </p:nvPr>
        </p:nvSpPr>
        <p:spPr/>
        <p:txBody>
          <a:bodyPr vert="horz" lIns="0" tIns="0" rIns="0" bIns="0" rtlCol="false" anchor="t">
            <a:noAutofit/>
          </a:bodyPr>
          <a:lstStyle/>
          <a:p>
            <a:pPr marL="1524000" lvl="1" indent="0" algn="just">
              <a:lnSpc>
                <a:spcPct val="150000"/>
              </a:lnSpc>
              <a:spcBef>
                <a:spcPts val="0"/>
              </a:spcBef>
              <a:spcAft>
                <a:spcPts val="0"/>
              </a:spcAft>
              <a:buClr>
                <a:schemeClr val="tx1"/>
              </a:buClr>
              <a:buSzPct val="100000"/>
              <a:buNone/>
            </a:pPr>
            <a:r>
              <a:rPr lang="cs-CZ" sz="1800" dirty="false"/>
              <a:t>Za zaměstnance se </a:t>
            </a:r>
            <a:r>
              <a:rPr lang="cs-CZ" sz="1800" b="true" dirty="false">
                <a:solidFill>
                  <a:srgbClr val="FF0000"/>
                </a:solidFill>
              </a:rPr>
              <a:t>nepovažuje</a:t>
            </a:r>
            <a:r>
              <a:rPr lang="cs-CZ" sz="1800" dirty="false"/>
              <a:t> osoba s pracovní smlouvou/dohodou o pracovní činnosti/dohodou o provedení práce, která je </a:t>
            </a:r>
            <a:r>
              <a:rPr lang="cs-CZ" sz="1800" b="true" dirty="false"/>
              <a:t>podepsána stejnou osobou na jedné straně jakožto zaměstnavatelem a na druhé straně jakožto zaměstnancem.</a:t>
            </a:r>
          </a:p>
          <a:p>
            <a:pPr marL="1524000" lvl="1" indent="0" algn="just">
              <a:lnSpc>
                <a:spcPct val="150000"/>
              </a:lnSpc>
              <a:spcBef>
                <a:spcPts val="0"/>
              </a:spcBef>
              <a:spcAft>
                <a:spcPts val="0"/>
              </a:spcAft>
              <a:buClr>
                <a:schemeClr val="tx1"/>
              </a:buClr>
              <a:buSzPct val="100000"/>
              <a:buNone/>
            </a:pPr>
            <a:r>
              <a:rPr lang="cs-CZ" sz="1800" b="true" dirty="false">
                <a:solidFill>
                  <a:srgbClr val="FF0000"/>
                </a:solidFill>
              </a:rPr>
              <a:t>V tomto případě by se jednalo o nezpůsobilé výdaje.</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0" lvl="1" indent="0" algn="just">
              <a:lnSpc>
                <a:spcPct val="150000"/>
              </a:lnSpc>
              <a:spcBef>
                <a:spcPts val="0"/>
              </a:spcBef>
              <a:spcAft>
                <a:spcPts val="0"/>
              </a:spcAft>
              <a:buClr>
                <a:schemeClr val="tx1"/>
              </a:buClr>
              <a:buSzPct val="100000"/>
              <a:buNone/>
            </a:pPr>
            <a:r>
              <a:rPr lang="cs-CZ" sz="1800" dirty="false"/>
              <a:t>Viz kap. 6.2.1 Osobní náklady ve </a:t>
            </a:r>
            <a:r>
              <a:rPr lang="cs-CZ" sz="1800" i="true" dirty="false"/>
              <a:t>Specifické části pravidel</a:t>
            </a:r>
          </a:p>
        </p:txBody>
      </p:sp>
      <p:sp>
        <p:nvSpPr>
          <p:cNvPr id="4" name="Slide Number Placeholder 3">
            <a:extLst>
              <a:ext uri="{FF2B5EF4-FFF2-40B4-BE49-F238E27FC236}">
                <a16:creationId xmlns:a16="http://schemas.microsoft.com/office/drawing/2014/main" id="{D4370E88-3EBF-3BC5-60E3-117330211F4F}"/>
              </a:ext>
            </a:extLst>
          </p:cNvPr>
          <p:cNvSpPr>
            <a:spLocks noGrp="true"/>
          </p:cNvSpPr>
          <p:nvPr>
            <p:ph type="sldNum" sz="quarter" idx="12"/>
          </p:nvPr>
        </p:nvSpPr>
        <p:spPr/>
        <p:txBody>
          <a:bodyPr/>
          <a:lstStyle/>
          <a:p>
            <a:fld id="{479BF083-4774-43B1-9AB0-5CC1AC5DD8EE}" type="slidenum">
              <a:rPr lang="cs-CZ" smtClean="false"/>
              <a:pPr/>
              <a:t>38</a:t>
            </a:fld>
            <a:endParaRPr lang="cs-CZ"/>
          </a:p>
        </p:txBody>
      </p:sp>
      <p:pic>
        <p:nvPicPr>
          <p:cNvPr id="5" name="Grafický objekt 4" descr="Vykřičník se souvislou výplní">
            <a:extLst>
              <a:ext uri="{FF2B5EF4-FFF2-40B4-BE49-F238E27FC236}">
                <a16:creationId xmlns:a16="http://schemas.microsoft.com/office/drawing/2014/main" id="{8BE4D00C-EC09-4494-BE42-57725C39C644}"/>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70442"/>
            <a:ext cx="2448233" cy="2448233"/>
          </a:xfrm>
          <a:prstGeom prst="rect">
            <a:avLst/>
          </a:prstGeom>
        </p:spPr>
      </p:pic>
    </p:spTree>
    <p:extLst>
      <p:ext uri="{BB962C8B-B14F-4D97-AF65-F5344CB8AC3E}">
        <p14:creationId xmlns:p14="http://schemas.microsoft.com/office/powerpoint/2010/main" val="358886085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16D5-F5E6-0EB0-E400-C98417300BAF}"/>
              </a:ext>
            </a:extLst>
          </p:cNvPr>
          <p:cNvSpPr>
            <a:spLocks noGrp="true"/>
          </p:cNvSpPr>
          <p:nvPr>
            <p:ph type="title"/>
          </p:nvPr>
        </p:nvSpPr>
        <p:spPr/>
        <p:txBody>
          <a:bodyPr/>
          <a:lstStyle/>
          <a:p>
            <a:r>
              <a:rPr lang="en-US" dirty="false">
                <a:cs typeface="Arial"/>
              </a:rPr>
              <a:t>PRACOVNÍ VÝKAZY</a:t>
            </a:r>
            <a:r>
              <a:rPr lang="cs-CZ" dirty="false">
                <a:cs typeface="Arial"/>
              </a:rPr>
              <a:t> (PV)</a:t>
            </a:r>
            <a:endParaRPr lang="en-US" dirty="false"/>
          </a:p>
        </p:txBody>
      </p:sp>
      <p:sp>
        <p:nvSpPr>
          <p:cNvPr id="3" name="Content Placeholder 2">
            <a:extLst>
              <a:ext uri="{FF2B5EF4-FFF2-40B4-BE49-F238E27FC236}">
                <a16:creationId xmlns:a16="http://schemas.microsoft.com/office/drawing/2014/main" id="{0077121D-1E0B-9E53-409F-37F35E9EDDC8}"/>
              </a:ext>
            </a:extLst>
          </p:cNvPr>
          <p:cNvSpPr>
            <a:spLocks noGrp="true"/>
          </p:cNvSpPr>
          <p:nvPr>
            <p:ph idx="1"/>
          </p:nvPr>
        </p:nvSpPr>
        <p:spPr>
          <a:xfrm>
            <a:off x="540000" y="1369345"/>
            <a:ext cx="8064000" cy="5236655"/>
          </a:xfrm>
        </p:spPr>
        <p:txBody>
          <a:bodyPr vert="horz" lIns="0" tIns="0" rIns="0" bIns="0" rtlCol="false" anchor="t">
            <a:noAutofit/>
          </a:bodyPr>
          <a:lstStyle/>
          <a:p>
            <a:pPr marL="0" lvl="1" indent="0" algn="just">
              <a:lnSpc>
                <a:spcPct val="150000"/>
              </a:lnSpc>
              <a:spcBef>
                <a:spcPts val="0"/>
              </a:spcBef>
              <a:spcAft>
                <a:spcPts val="0"/>
              </a:spcAft>
              <a:buClr>
                <a:schemeClr val="tx1"/>
              </a:buClr>
              <a:buSzPct val="100000"/>
              <a:buNone/>
            </a:pPr>
            <a:r>
              <a:rPr lang="cs-CZ" sz="1800" b="true" dirty="false"/>
              <a:t>Pravidlo pro vedení výkazů práce</a:t>
            </a:r>
            <a:r>
              <a:rPr lang="cs-CZ" sz="1600" dirty="false"/>
              <a:t>:</a:t>
            </a:r>
          </a:p>
          <a:p>
            <a:pPr marL="628650" lvl="1" indent="-342900" algn="just">
              <a:lnSpc>
                <a:spcPct val="150000"/>
              </a:lnSpc>
              <a:spcBef>
                <a:spcPts val="0"/>
              </a:spcBef>
              <a:spcAft>
                <a:spcPts val="0"/>
              </a:spcAft>
              <a:buClr>
                <a:schemeClr val="tx1"/>
              </a:buClr>
              <a:buSzPct val="100000"/>
              <a:buFont typeface="+mj-lt"/>
              <a:buAutoNum type="arabicPeriod"/>
            </a:pPr>
            <a:r>
              <a:rPr lang="cs-CZ" sz="1600" dirty="false"/>
              <a:t>pracovník vykonává v rámci pracovněprávního vztahu činnosti </a:t>
            </a:r>
            <a:r>
              <a:rPr lang="cs-CZ" sz="1600" b="true" dirty="false"/>
              <a:t>pro projekt i mimo </a:t>
            </a:r>
            <a:r>
              <a:rPr lang="cs-CZ" sz="1600" dirty="false"/>
              <a:t>projekt </a:t>
            </a:r>
          </a:p>
          <a:p>
            <a:pPr marL="628650" lvl="1" indent="-342900" algn="just">
              <a:lnSpc>
                <a:spcPct val="150000"/>
              </a:lnSpc>
              <a:spcBef>
                <a:spcPts val="0"/>
              </a:spcBef>
              <a:spcAft>
                <a:spcPts val="0"/>
              </a:spcAft>
              <a:buClr>
                <a:schemeClr val="tx1"/>
              </a:buClr>
              <a:buSzPct val="100000"/>
              <a:buFont typeface="+mj-lt"/>
              <a:buAutoNum type="arabicPeriod"/>
            </a:pPr>
            <a:r>
              <a:rPr lang="cs-CZ" sz="1600" dirty="false"/>
              <a:t>pracovní činnost pracovníka obsahuje činnosti spadající jak do osobních </a:t>
            </a:r>
            <a:r>
              <a:rPr lang="cs-CZ" sz="1600" b="true" dirty="false"/>
              <a:t>(přímých) nákladů, tak do paušálu</a:t>
            </a:r>
          </a:p>
          <a:p>
            <a:pPr marL="628650" lvl="1" indent="-342900" algn="just">
              <a:lnSpc>
                <a:spcPct val="150000"/>
              </a:lnSpc>
              <a:spcBef>
                <a:spcPts val="0"/>
              </a:spcBef>
              <a:spcAft>
                <a:spcPts val="0"/>
              </a:spcAft>
              <a:buClr>
                <a:schemeClr val="tx1"/>
              </a:buClr>
              <a:buSzPct val="100000"/>
              <a:buFont typeface="+mj-lt"/>
              <a:buAutoNum type="arabicPeriod"/>
            </a:pPr>
            <a:r>
              <a:rPr lang="cs-CZ" sz="1600" dirty="false"/>
              <a:t>jedná se o pracovníka, který v rámci daného pracovněprávního vztahu vykonává činnosti pouze pro projekt, nicméně tyto činnosti spadají </a:t>
            </a:r>
            <a:r>
              <a:rPr lang="cs-CZ" sz="1600" b="true" dirty="false"/>
              <a:t>do vymezení více pracovních pozic</a:t>
            </a:r>
          </a:p>
          <a:p>
            <a:pPr marL="285750" lvl="1" indent="0" algn="just">
              <a:lnSpc>
                <a:spcPct val="150000"/>
              </a:lnSpc>
              <a:spcBef>
                <a:spcPts val="0"/>
              </a:spcBef>
              <a:spcAft>
                <a:spcPts val="0"/>
              </a:spcAft>
              <a:buClr>
                <a:schemeClr val="tx1"/>
              </a:buClr>
              <a:buSzPct val="100000"/>
              <a:buNone/>
            </a:pPr>
            <a:endParaRPr lang="cs-CZ" sz="1600" dirty="false"/>
          </a:p>
          <a:p>
            <a:pPr marL="5715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600" dirty="false"/>
              <a:t>dokládají se pouze </a:t>
            </a:r>
            <a:r>
              <a:rPr lang="cs-CZ" sz="1600" b="true" dirty="false"/>
              <a:t>při překročení 20 tis. Kč </a:t>
            </a:r>
            <a:r>
              <a:rPr lang="cs-CZ" sz="1600" dirty="false"/>
              <a:t>v rámci jedné smlouvy</a:t>
            </a:r>
          </a:p>
          <a:p>
            <a:pPr marL="5715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600" dirty="false"/>
              <a:t>údaje musí být v souladu s údaji uvedenými na soupisce</a:t>
            </a:r>
          </a:p>
          <a:p>
            <a:pPr marL="5715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600" dirty="false"/>
              <a:t>tzv. nulové pozice výkazy práce dokládají</a:t>
            </a:r>
          </a:p>
          <a:p>
            <a:pPr marL="803275" lvl="1" indent="0" algn="just">
              <a:lnSpc>
                <a:spcPct val="150000"/>
              </a:lnSpc>
              <a:spcBef>
                <a:spcPts val="0"/>
              </a:spcBef>
              <a:spcAft>
                <a:spcPts val="0"/>
              </a:spcAft>
              <a:buClr>
                <a:schemeClr val="tx1"/>
              </a:buClr>
              <a:buSzPct val="100000"/>
              <a:buNone/>
            </a:pPr>
            <a:endParaRPr lang="cs-CZ" sz="1400" dirty="false"/>
          </a:p>
        </p:txBody>
      </p:sp>
      <p:sp>
        <p:nvSpPr>
          <p:cNvPr id="4" name="Slide Number Placeholder 3">
            <a:extLst>
              <a:ext uri="{FF2B5EF4-FFF2-40B4-BE49-F238E27FC236}">
                <a16:creationId xmlns:a16="http://schemas.microsoft.com/office/drawing/2014/main" id="{EA96FFB9-849C-F783-D790-27FD0E937F4E}"/>
              </a:ext>
            </a:extLst>
          </p:cNvPr>
          <p:cNvSpPr>
            <a:spLocks noGrp="true"/>
          </p:cNvSpPr>
          <p:nvPr>
            <p:ph type="sldNum" sz="quarter" idx="12"/>
          </p:nvPr>
        </p:nvSpPr>
        <p:spPr/>
        <p:txBody>
          <a:bodyPr/>
          <a:lstStyle/>
          <a:p>
            <a:fld id="{479BF083-4774-43B1-9AB0-5CC1AC5DD8EE}" type="slidenum">
              <a:rPr lang="cs-CZ" smtClean="false"/>
              <a:pPr/>
              <a:t>39</a:t>
            </a:fld>
            <a:endParaRPr lang="cs-CZ"/>
          </a:p>
        </p:txBody>
      </p:sp>
    </p:spTree>
    <p:extLst>
      <p:ext uri="{BB962C8B-B14F-4D97-AF65-F5344CB8AC3E}">
        <p14:creationId xmlns:p14="http://schemas.microsoft.com/office/powerpoint/2010/main" val="5705817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91F2C-C176-DD5B-D72D-B6194CEED0D9}"/>
              </a:ext>
            </a:extLst>
          </p:cNvPr>
          <p:cNvSpPr>
            <a:spLocks noGrp="true"/>
          </p:cNvSpPr>
          <p:nvPr>
            <p:ph type="title"/>
          </p:nvPr>
        </p:nvSpPr>
        <p:spPr/>
        <p:txBody>
          <a:bodyPr/>
          <a:lstStyle/>
          <a:p>
            <a:pPr algn="ctr"/>
            <a:r>
              <a:rPr lang="cs-CZ" sz="2800" dirty="false"/>
              <a:t>Informační systémy pro příjemce</a:t>
            </a:r>
          </a:p>
        </p:txBody>
      </p:sp>
      <p:sp>
        <p:nvSpPr>
          <p:cNvPr id="3" name="Zástupný obsah 2">
            <a:extLst>
              <a:ext uri="{FF2B5EF4-FFF2-40B4-BE49-F238E27FC236}">
                <a16:creationId xmlns:a16="http://schemas.microsoft.com/office/drawing/2014/main" id="{56B4167C-9A09-398B-BDDE-43F340487EF5}"/>
              </a:ext>
            </a:extLst>
          </p:cNvPr>
          <p:cNvSpPr>
            <a:spLocks noGrp="true"/>
          </p:cNvSpPr>
          <p:nvPr>
            <p:ph idx="1"/>
          </p:nvPr>
        </p:nvSpPr>
        <p:spPr>
          <a:xfrm>
            <a:off x="188259" y="1331649"/>
            <a:ext cx="8737532" cy="5255581"/>
          </a:xfrm>
        </p:spPr>
        <p:txBody>
          <a:bodyPr/>
          <a:lstStyle/>
          <a:p>
            <a:pPr>
              <a:buFont typeface="Wingdings" panose="05000000000000000000" pitchFamily="2" charset="2"/>
              <a:buChar char="Ø"/>
            </a:pPr>
            <a:endParaRPr lang="cs-CZ" b="true" dirty="false"/>
          </a:p>
          <a:p>
            <a:pPr>
              <a:buClr>
                <a:schemeClr val="accent1"/>
              </a:buClr>
              <a:buFont typeface="Arial" panose="020B0604020202020204" pitchFamily="34" charset="0"/>
              <a:buChar char="•"/>
            </a:pPr>
            <a:r>
              <a:rPr lang="cs-CZ" sz="1800" b="true" dirty="false">
                <a:hlinkClick r:id="rId3"/>
              </a:rPr>
              <a:t>ISKP21+ </a:t>
            </a:r>
            <a:endParaRPr lang="cs-CZ" sz="1800" b="true" dirty="false"/>
          </a:p>
          <a:p>
            <a:pPr lvl="1">
              <a:buClr>
                <a:schemeClr val="accent1"/>
              </a:buClr>
              <a:buSzPct val="50000"/>
              <a:buFont typeface="Courier New" panose="02070309020205020404" pitchFamily="49" charset="0"/>
              <a:buChar char="o"/>
            </a:pPr>
            <a:r>
              <a:rPr lang="cs-CZ" sz="1800" dirty="false"/>
              <a:t>informační systém – podání žádostí o podporu a </a:t>
            </a:r>
            <a:r>
              <a:rPr lang="cs-CZ" sz="1800" b="true" dirty="false"/>
              <a:t>vykazování realizace = zpráva o realizaci, žádost o platbu</a:t>
            </a:r>
          </a:p>
          <a:p>
            <a:pPr lvl="1">
              <a:buClr>
                <a:schemeClr val="accent1"/>
              </a:buClr>
              <a:buSzPct val="50000"/>
              <a:buFont typeface="Courier New" panose="02070309020205020404" pitchFamily="49" charset="0"/>
              <a:buChar char="o"/>
            </a:pPr>
            <a:r>
              <a:rPr lang="cs-CZ" sz="1800" dirty="false"/>
              <a:t>komunikace prostřednictvím depeší (vázány na projekt) - pro účely </a:t>
            </a:r>
            <a:r>
              <a:rPr lang="cs-CZ" sz="1800" b="true" dirty="false"/>
              <a:t>zachování auditní stopy </a:t>
            </a:r>
            <a:r>
              <a:rPr lang="cs-CZ" sz="1800" dirty="false"/>
              <a:t>využívat depeše z projektu v systému, nikoli e-mailovou komunikaci (např. pro prodloužení lhůt pro podání </a:t>
            </a:r>
            <a:r>
              <a:rPr lang="cs-CZ" sz="1800" dirty="false" err="true"/>
              <a:t>ZoR+ŽoP</a:t>
            </a:r>
            <a:r>
              <a:rPr lang="cs-CZ" sz="1800" dirty="false"/>
              <a:t>).</a:t>
            </a:r>
          </a:p>
          <a:p>
            <a:pPr>
              <a:buClr>
                <a:schemeClr val="accent1"/>
              </a:buClr>
              <a:buFont typeface="Arial" panose="020B0604020202020204" pitchFamily="34" charset="0"/>
              <a:buChar char="•"/>
            </a:pPr>
            <a:r>
              <a:rPr lang="cs-CZ" sz="1800" b="true" dirty="false">
                <a:hlinkClick r:id="rId4">
                  <a:extLst>
                    <a:ext uri="{A12FA001-AC4F-418D-AE19-62706E023703}">
                      <ahyp:hlinkClr xmlns:ahyp="http://schemas.microsoft.com/office/drawing/2018/hyperlinkcolor" val="tx"/>
                    </a:ext>
                  </a:extLst>
                </a:hlinkClick>
              </a:rPr>
              <a:t>IS ESF </a:t>
            </a:r>
            <a:endParaRPr lang="cs-CZ" sz="1800" b="true" dirty="false"/>
          </a:p>
          <a:p>
            <a:pPr lvl="1">
              <a:buClr>
                <a:schemeClr val="accent1"/>
              </a:buClr>
              <a:buSzPct val="50000"/>
              <a:buFont typeface="Courier New" panose="02070309020205020404" pitchFamily="49" charset="0"/>
              <a:buChar char="o"/>
            </a:pPr>
            <a:r>
              <a:rPr lang="cs-CZ" sz="1800" dirty="false"/>
              <a:t>monitorování podpořených osob, </a:t>
            </a:r>
          </a:p>
          <a:p>
            <a:pPr lvl="1">
              <a:buClr>
                <a:schemeClr val="accent1"/>
              </a:buClr>
              <a:buSzPct val="50000"/>
              <a:buFont typeface="Courier New" panose="02070309020205020404" pitchFamily="49" charset="0"/>
              <a:buChar char="o"/>
            </a:pPr>
            <a:r>
              <a:rPr lang="cs-CZ" sz="1800" dirty="false"/>
              <a:t>databáze produktů (dokumenty, které se příjemce zavázal vytvořit v rámci projektu) – </a:t>
            </a:r>
            <a:r>
              <a:rPr lang="cs-CZ" sz="1800" i="true" dirty="false"/>
              <a:t>zatím není funkční</a:t>
            </a:r>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9F2CCBA0-0111-6ED2-C755-57E75063436A}"/>
              </a:ext>
            </a:extLst>
          </p:cNvPr>
          <p:cNvSpPr>
            <a:spLocks noGrp="true"/>
          </p:cNvSpPr>
          <p:nvPr>
            <p:ph type="sldNum" sz="quarter" idx="12"/>
          </p:nvPr>
        </p:nvSpPr>
        <p:spPr/>
        <p:txBody>
          <a:bodyPr/>
          <a:lstStyle/>
          <a:p>
            <a:fld id="{479BF083-4774-43B1-9AB0-5CC1AC5DD8EE}" type="slidenum">
              <a:rPr lang="cs-CZ" smtClean="false"/>
              <a:pPr/>
              <a:t>4</a:t>
            </a:fld>
            <a:endParaRPr lang="cs-CZ"/>
          </a:p>
        </p:txBody>
      </p:sp>
    </p:spTree>
    <p:extLst>
      <p:ext uri="{BB962C8B-B14F-4D97-AF65-F5344CB8AC3E}">
        <p14:creationId xmlns:p14="http://schemas.microsoft.com/office/powerpoint/2010/main" val="2403036251"/>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F6E0-450B-340D-26D1-8506E095BCB1}"/>
              </a:ext>
            </a:extLst>
          </p:cNvPr>
          <p:cNvSpPr>
            <a:spLocks noGrp="true"/>
          </p:cNvSpPr>
          <p:nvPr>
            <p:ph type="title"/>
          </p:nvPr>
        </p:nvSpPr>
        <p:spPr/>
        <p:txBody>
          <a:bodyPr/>
          <a:lstStyle/>
          <a:p>
            <a:r>
              <a:rPr lang="cs-CZ" dirty="false"/>
              <a:t>Pracovní výkazy a soupiska</a:t>
            </a:r>
            <a:endParaRPr lang="en-US" dirty="false"/>
          </a:p>
        </p:txBody>
      </p:sp>
      <p:sp>
        <p:nvSpPr>
          <p:cNvPr id="3" name="Content Placeholder 2">
            <a:extLst>
              <a:ext uri="{FF2B5EF4-FFF2-40B4-BE49-F238E27FC236}">
                <a16:creationId xmlns:a16="http://schemas.microsoft.com/office/drawing/2014/main" id="{339538BF-3894-80AD-3154-796268615736}"/>
              </a:ext>
            </a:extLst>
          </p:cNvPr>
          <p:cNvSpPr>
            <a:spLocks noGrp="true"/>
          </p:cNvSpPr>
          <p:nvPr>
            <p:ph idx="1"/>
          </p:nvPr>
        </p:nvSpPr>
        <p:spPr>
          <a:xfrm>
            <a:off x="540000" y="1357344"/>
            <a:ext cx="8064000" cy="5338656"/>
          </a:xfrm>
        </p:spPr>
        <p:txBody>
          <a:bodyPr vert="horz" lIns="0" tIns="0" rIns="0" bIns="0" rtlCol="false" anchor="t">
            <a:noAutofit/>
          </a:bodyPr>
          <a:lstStyle/>
          <a:p>
            <a:pPr marL="360363" lvl="1" indent="-176213" algn="just">
              <a:lnSpc>
                <a:spcPct val="150000"/>
              </a:lnSpc>
              <a:spcBef>
                <a:spcPts val="0"/>
              </a:spcBef>
              <a:spcAft>
                <a:spcPts val="0"/>
              </a:spcAft>
              <a:buClr>
                <a:schemeClr val="tx1"/>
              </a:buClr>
              <a:buSzPct val="100000"/>
              <a:buNone/>
            </a:pPr>
            <a:r>
              <a:rPr lang="cs-CZ" sz="1400" dirty="false"/>
              <a:t>Návod k vyplnění:</a:t>
            </a:r>
          </a:p>
          <a:p>
            <a:pPr marL="4699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400" dirty="false"/>
              <a:t>„Celkový počet hodin v rámci daného pracovněprávního vztahu“ (součet odpracovaných hodin, dovolené a hodin s náhradou mzdy/platu/odměny z dohody za překážky v práci)“ (č. ř. 40 PV) musí být shodný s údajem uvedeným na soupisce ve sloupci „</a:t>
            </a:r>
            <a:r>
              <a:rPr lang="cs-CZ" sz="1400" b="true" dirty="false"/>
              <a:t>FPD</a:t>
            </a:r>
            <a:r>
              <a:rPr lang="cs-CZ" sz="1400" dirty="false"/>
              <a:t> </a:t>
            </a:r>
            <a:r>
              <a:rPr lang="cs-CZ" sz="1400" b="true" dirty="false"/>
              <a:t>pracovníka u zaměstnavatele</a:t>
            </a:r>
            <a:r>
              <a:rPr lang="cs-CZ" sz="1400" dirty="false"/>
              <a:t> v daném měsíci v hodinách“.</a:t>
            </a:r>
          </a:p>
          <a:p>
            <a:pPr marL="4699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400" dirty="false"/>
              <a:t>„Počet hodin relevantních pro projekt v režimu přímých nákladů“ (součet odpracovaných hodin, dovolené a hodin s náhradou mzdy/platu/odměny z dohody za překážky v práci)“ – (č. ř. 41 PV) musí být shodný s údajem uvedeným na soupisce ve sloupci „</a:t>
            </a:r>
            <a:r>
              <a:rPr lang="cs-CZ" sz="1400" b="true" dirty="false"/>
              <a:t>Počet</a:t>
            </a:r>
            <a:r>
              <a:rPr lang="cs-CZ" sz="1400" dirty="false"/>
              <a:t> </a:t>
            </a:r>
            <a:r>
              <a:rPr lang="cs-CZ" sz="1400" b="true" dirty="false"/>
              <a:t>odpracovaných hodin na projektu</a:t>
            </a:r>
            <a:r>
              <a:rPr lang="cs-CZ" sz="1400" dirty="false"/>
              <a:t>“.</a:t>
            </a:r>
          </a:p>
          <a:p>
            <a:pPr marL="4699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400" dirty="false"/>
              <a:t>do sloupců soupisky „FPD pracovníka u zaměstnavatele v daném měsíci v hodinách“ a „Počet odpracovaných hodin na projektu“ se uvádí i hodiny pracovní neschopnosti za dny, za které je zaměstnavatelem poskytována náhrada mzdy (délku PN uveďte do popisu výdaje)</a:t>
            </a:r>
          </a:p>
          <a:p>
            <a:pPr marL="46990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400" dirty="false"/>
              <a:t>hodiny hrazené ČSSZ (např. OČR) se neuvádí do FPD a počtu odpracovaných hodin</a:t>
            </a:r>
            <a:endParaRPr lang="en-US" sz="1400" dirty="false">
              <a:latin typeface="Calibri"/>
              <a:cs typeface="Calibri"/>
            </a:endParaRPr>
          </a:p>
        </p:txBody>
      </p:sp>
      <p:sp>
        <p:nvSpPr>
          <p:cNvPr id="4" name="Slide Number Placeholder 3">
            <a:extLst>
              <a:ext uri="{FF2B5EF4-FFF2-40B4-BE49-F238E27FC236}">
                <a16:creationId xmlns:a16="http://schemas.microsoft.com/office/drawing/2014/main" id="{8C948265-3617-D882-D040-099B4527D347}"/>
              </a:ext>
            </a:extLst>
          </p:cNvPr>
          <p:cNvSpPr>
            <a:spLocks noGrp="true"/>
          </p:cNvSpPr>
          <p:nvPr>
            <p:ph type="sldNum" sz="quarter" idx="12"/>
          </p:nvPr>
        </p:nvSpPr>
        <p:spPr/>
        <p:txBody>
          <a:bodyPr/>
          <a:lstStyle/>
          <a:p>
            <a:fld id="{479BF083-4774-43B1-9AB0-5CC1AC5DD8EE}" type="slidenum">
              <a:rPr lang="cs-CZ" smtClean="false"/>
              <a:pPr/>
              <a:t>40</a:t>
            </a:fld>
            <a:endParaRPr lang="cs-CZ"/>
          </a:p>
        </p:txBody>
      </p:sp>
    </p:spTree>
    <p:extLst>
      <p:ext uri="{BB962C8B-B14F-4D97-AF65-F5344CB8AC3E}">
        <p14:creationId xmlns:p14="http://schemas.microsoft.com/office/powerpoint/2010/main" val="313820901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F9C9D-C273-2A11-C6F9-4726A5257747}"/>
              </a:ext>
            </a:extLst>
          </p:cNvPr>
          <p:cNvSpPr>
            <a:spLocks noGrp="true"/>
          </p:cNvSpPr>
          <p:nvPr>
            <p:ph type="title"/>
          </p:nvPr>
        </p:nvSpPr>
        <p:spPr/>
        <p:txBody>
          <a:bodyPr/>
          <a:lstStyle/>
          <a:p>
            <a:r>
              <a:rPr lang="cs-CZ" dirty="false"/>
              <a:t>Pracovní výkaz</a:t>
            </a:r>
          </a:p>
        </p:txBody>
      </p:sp>
      <p:pic>
        <p:nvPicPr>
          <p:cNvPr id="6" name="Zástupný obsah 5">
            <a:extLst>
              <a:ext uri="{FF2B5EF4-FFF2-40B4-BE49-F238E27FC236}">
                <a16:creationId xmlns:a16="http://schemas.microsoft.com/office/drawing/2014/main" id="{87968E98-F58C-1E2B-B442-46A670C1DEEC}"/>
              </a:ext>
            </a:extLst>
          </p:cNvPr>
          <p:cNvPicPr>
            <a:picLocks noGrp="true" noChangeAspect="true"/>
          </p:cNvPicPr>
          <p:nvPr>
            <p:ph idx="1"/>
          </p:nvPr>
        </p:nvPicPr>
        <p:blipFill>
          <a:blip r:embed="rId2"/>
          <a:stretch>
            <a:fillRect/>
          </a:stretch>
        </p:blipFill>
        <p:spPr>
          <a:xfrm>
            <a:off x="1222663" y="1080000"/>
            <a:ext cx="5222961" cy="2505507"/>
          </a:xfrm>
        </p:spPr>
      </p:pic>
      <p:sp>
        <p:nvSpPr>
          <p:cNvPr id="4" name="Zástupný symbol pro číslo snímku 3">
            <a:extLst>
              <a:ext uri="{FF2B5EF4-FFF2-40B4-BE49-F238E27FC236}">
                <a16:creationId xmlns:a16="http://schemas.microsoft.com/office/drawing/2014/main" id="{BC655FD6-2F1B-2562-D351-E5007AA48E8D}"/>
              </a:ext>
            </a:extLst>
          </p:cNvPr>
          <p:cNvSpPr>
            <a:spLocks noGrp="true"/>
          </p:cNvSpPr>
          <p:nvPr>
            <p:ph type="sldNum" sz="quarter" idx="12"/>
          </p:nvPr>
        </p:nvSpPr>
        <p:spPr/>
        <p:txBody>
          <a:bodyPr/>
          <a:lstStyle/>
          <a:p>
            <a:fld id="{479BF083-4774-43B1-9AB0-5CC1AC5DD8EE}" type="slidenum">
              <a:rPr lang="cs-CZ" smtClean="false"/>
              <a:pPr/>
              <a:t>41</a:t>
            </a:fld>
            <a:endParaRPr lang="cs-CZ"/>
          </a:p>
        </p:txBody>
      </p:sp>
      <p:pic>
        <p:nvPicPr>
          <p:cNvPr id="10" name="Obrázek 9" descr="Obsah obrázku text, snímek obrazovky, číslo, Písmo&#10;&#10;Obsah vygenerovaný umělou inteligencí může být nesprávný.">
            <a:extLst>
              <a:ext uri="{FF2B5EF4-FFF2-40B4-BE49-F238E27FC236}">
                <a16:creationId xmlns:a16="http://schemas.microsoft.com/office/drawing/2014/main" id="{E75820D4-1AC6-9B0A-55CD-B226797E69CC}"/>
              </a:ext>
            </a:extLst>
          </p:cNvPr>
          <p:cNvPicPr>
            <a:picLocks noChangeAspect="true"/>
          </p:cNvPicPr>
          <p:nvPr/>
        </p:nvPicPr>
        <p:blipFill>
          <a:blip r:embed="rId3">
            <a:extLst>
              <a:ext uri="{28A0092B-C50C-407E-A947-70E740481C1C}">
                <a14:useLocalDpi xmlns:a14="http://schemas.microsoft.com/office/drawing/2010/main" val="0"/>
              </a:ext>
            </a:extLst>
          </a:blip>
          <a:stretch>
            <a:fillRect/>
          </a:stretch>
        </p:blipFill>
        <p:spPr>
          <a:xfrm>
            <a:off x="1216399" y="3657525"/>
            <a:ext cx="5229225" cy="3038475"/>
          </a:xfrm>
          <a:prstGeom prst="rect">
            <a:avLst/>
          </a:prstGeom>
        </p:spPr>
      </p:pic>
    </p:spTree>
    <p:extLst>
      <p:ext uri="{BB962C8B-B14F-4D97-AF65-F5344CB8AC3E}">
        <p14:creationId xmlns:p14="http://schemas.microsoft.com/office/powerpoint/2010/main" val="349909677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1A75-4F57-8D68-3E0B-412B5F3B5D03}"/>
              </a:ext>
            </a:extLst>
          </p:cNvPr>
          <p:cNvSpPr>
            <a:spLocks noGrp="true"/>
          </p:cNvSpPr>
          <p:nvPr>
            <p:ph type="title"/>
          </p:nvPr>
        </p:nvSpPr>
        <p:spPr/>
        <p:txBody>
          <a:bodyPr/>
          <a:lstStyle/>
          <a:p>
            <a:r>
              <a:rPr lang="cs-CZ" dirty="false"/>
              <a:t>Pracovní výkazy - návod</a:t>
            </a:r>
            <a:endParaRPr lang="en-US" dirty="false"/>
          </a:p>
        </p:txBody>
      </p:sp>
      <p:sp>
        <p:nvSpPr>
          <p:cNvPr id="3" name="Content Placeholder 2">
            <a:extLst>
              <a:ext uri="{FF2B5EF4-FFF2-40B4-BE49-F238E27FC236}">
                <a16:creationId xmlns:a16="http://schemas.microsoft.com/office/drawing/2014/main" id="{12C364F7-99BD-752D-73FA-BC74D7840E80}"/>
              </a:ext>
            </a:extLst>
          </p:cNvPr>
          <p:cNvSpPr>
            <a:spLocks noGrp="true"/>
          </p:cNvSpPr>
          <p:nvPr>
            <p:ph idx="1"/>
          </p:nvPr>
        </p:nvSpPr>
        <p:spPr>
          <a:xfrm>
            <a:off x="540000" y="1638000"/>
            <a:ext cx="8064000" cy="4320000"/>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používat název pozice, kód položky rozpočtu, druh pracovněprávního vztahu a výše úvazku v projektu dle právního aktu (příp. změn v projektu)</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popis vykonávané práce musí být dostatečný a v souladu s popsanými aktivitami v </a:t>
            </a:r>
            <a:r>
              <a:rPr lang="cs-CZ" sz="1800" dirty="false" err="true"/>
              <a:t>ZoR</a:t>
            </a:r>
            <a:r>
              <a:rPr lang="cs-CZ" sz="1800" dirty="false"/>
              <a:t> a s popisem pozice v RT v žádosti</a:t>
            </a:r>
          </a:p>
          <a:p>
            <a:pPr marL="0" lvl="1" indent="0" algn="just">
              <a:lnSpc>
                <a:spcPct val="150000"/>
              </a:lnSpc>
              <a:spcBef>
                <a:spcPts val="0"/>
              </a:spcBef>
              <a:spcAft>
                <a:spcPts val="0"/>
              </a:spcAft>
              <a:buClr>
                <a:schemeClr val="tx1"/>
              </a:buClr>
              <a:buSzPct val="100000"/>
              <a:buNone/>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nesmí být vykazovány činnosti hrazené z paušální sazby</a:t>
            </a:r>
          </a:p>
        </p:txBody>
      </p:sp>
      <p:sp>
        <p:nvSpPr>
          <p:cNvPr id="4" name="Slide Number Placeholder 3">
            <a:extLst>
              <a:ext uri="{FF2B5EF4-FFF2-40B4-BE49-F238E27FC236}">
                <a16:creationId xmlns:a16="http://schemas.microsoft.com/office/drawing/2014/main" id="{CF5D310A-E9DA-BC13-5371-AB5ED051D11F}"/>
              </a:ext>
            </a:extLst>
          </p:cNvPr>
          <p:cNvSpPr>
            <a:spLocks noGrp="true"/>
          </p:cNvSpPr>
          <p:nvPr>
            <p:ph type="sldNum" sz="quarter" idx="12"/>
          </p:nvPr>
        </p:nvSpPr>
        <p:spPr/>
        <p:txBody>
          <a:bodyPr/>
          <a:lstStyle/>
          <a:p>
            <a:fld id="{479BF083-4774-43B1-9AB0-5CC1AC5DD8EE}" type="slidenum">
              <a:rPr lang="cs-CZ" smtClean="false"/>
              <a:pPr/>
              <a:t>42</a:t>
            </a:fld>
            <a:endParaRPr lang="cs-CZ"/>
          </a:p>
        </p:txBody>
      </p:sp>
    </p:spTree>
    <p:extLst>
      <p:ext uri="{BB962C8B-B14F-4D97-AF65-F5344CB8AC3E}">
        <p14:creationId xmlns:p14="http://schemas.microsoft.com/office/powerpoint/2010/main" val="296845336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C85F-192C-8500-E83D-C3611857626E}"/>
              </a:ext>
            </a:extLst>
          </p:cNvPr>
          <p:cNvSpPr>
            <a:spLocks noGrp="true"/>
          </p:cNvSpPr>
          <p:nvPr>
            <p:ph type="title"/>
          </p:nvPr>
        </p:nvSpPr>
        <p:spPr/>
        <p:txBody>
          <a:bodyPr/>
          <a:lstStyle/>
          <a:p>
            <a:r>
              <a:rPr lang="en-US">
                <a:cs typeface="Arial"/>
              </a:rPr>
              <a:t>FORMÁLNÍ NÁLEŽITOSTI ÚČETNÍCH DOKLADŮ - upozornění</a:t>
            </a:r>
          </a:p>
        </p:txBody>
      </p:sp>
      <p:sp>
        <p:nvSpPr>
          <p:cNvPr id="3" name="Content Placeholder 2">
            <a:extLst>
              <a:ext uri="{FF2B5EF4-FFF2-40B4-BE49-F238E27FC236}">
                <a16:creationId xmlns:a16="http://schemas.microsoft.com/office/drawing/2014/main" id="{0026528B-90A4-EC24-1441-9A2E369F95B6}"/>
              </a:ext>
            </a:extLst>
          </p:cNvPr>
          <p:cNvSpPr>
            <a:spLocks noGrp="true"/>
          </p:cNvSpPr>
          <p:nvPr>
            <p:ph idx="1"/>
          </p:nvPr>
        </p:nvSpPr>
        <p:spPr>
          <a:xfrm>
            <a:off x="455198" y="1363078"/>
            <a:ext cx="8064000" cy="5152922"/>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v případě účetních dokladů se jedná o náležitosti definované</a:t>
            </a:r>
            <a:br>
              <a:rPr lang="cs-CZ" sz="1800" dirty="false"/>
            </a:br>
            <a:r>
              <a:rPr lang="cs-CZ" sz="1800" dirty="false"/>
              <a:t>v § 11 zákona o účetnictví</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všechny účetní doklady musí být označeny registračním číslem projektu a faktury dodavatelů názvem a číslem projektu</a:t>
            </a:r>
          </a:p>
          <a:p>
            <a:pPr marL="0" lvl="1" indent="0" algn="just">
              <a:lnSpc>
                <a:spcPct val="150000"/>
              </a:lnSpc>
              <a:spcBef>
                <a:spcPts val="0"/>
              </a:spcBef>
              <a:spcAft>
                <a:spcPts val="0"/>
              </a:spcAft>
              <a:buClr>
                <a:schemeClr val="tx1"/>
              </a:buClr>
              <a:buSzPct val="100000"/>
              <a:buNone/>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Přestože je u projektů výzvy 106 využito zjednodušené vykazování (paušál), je stále nutné dodržovat tyto náležitosti pro případnou kontrolu na místě nebo vyžádání si dokumentů ze strany ŘO.</a:t>
            </a:r>
          </a:p>
        </p:txBody>
      </p:sp>
      <p:sp>
        <p:nvSpPr>
          <p:cNvPr id="4" name="Slide Number Placeholder 3">
            <a:extLst>
              <a:ext uri="{FF2B5EF4-FFF2-40B4-BE49-F238E27FC236}">
                <a16:creationId xmlns:a16="http://schemas.microsoft.com/office/drawing/2014/main" id="{DF2D6B2F-A9B6-0794-F35B-BCFC6E47A413}"/>
              </a:ext>
            </a:extLst>
          </p:cNvPr>
          <p:cNvSpPr>
            <a:spLocks noGrp="true"/>
          </p:cNvSpPr>
          <p:nvPr>
            <p:ph type="sldNum" sz="quarter" idx="12"/>
          </p:nvPr>
        </p:nvSpPr>
        <p:spPr/>
        <p:txBody>
          <a:bodyPr/>
          <a:lstStyle/>
          <a:p>
            <a:fld id="{479BF083-4774-43B1-9AB0-5CC1AC5DD8EE}" type="slidenum">
              <a:rPr lang="cs-CZ" smtClean="false"/>
              <a:pPr/>
              <a:t>43</a:t>
            </a:fld>
            <a:endParaRPr lang="cs-CZ"/>
          </a:p>
        </p:txBody>
      </p:sp>
    </p:spTree>
    <p:extLst>
      <p:ext uri="{BB962C8B-B14F-4D97-AF65-F5344CB8AC3E}">
        <p14:creationId xmlns:p14="http://schemas.microsoft.com/office/powerpoint/2010/main" val="240834315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AE2B-FF73-D3DF-7347-6CB260C92999}"/>
              </a:ext>
            </a:extLst>
          </p:cNvPr>
          <p:cNvSpPr>
            <a:spLocks noGrp="true"/>
          </p:cNvSpPr>
          <p:nvPr>
            <p:ph type="title"/>
          </p:nvPr>
        </p:nvSpPr>
        <p:spPr/>
        <p:txBody>
          <a:bodyPr/>
          <a:lstStyle/>
          <a:p>
            <a:r>
              <a:rPr lang="en-US">
                <a:cs typeface="Arial"/>
              </a:rPr>
              <a:t>UPOZORNĚNÍ NA STŘET ZÁJMŮ</a:t>
            </a:r>
            <a:endParaRPr lang="en-US"/>
          </a:p>
        </p:txBody>
      </p:sp>
      <p:sp>
        <p:nvSpPr>
          <p:cNvPr id="3" name="Content Placeholder 2">
            <a:extLst>
              <a:ext uri="{FF2B5EF4-FFF2-40B4-BE49-F238E27FC236}">
                <a16:creationId xmlns:a16="http://schemas.microsoft.com/office/drawing/2014/main" id="{0C3C27B8-9B62-9F25-14BE-9AE5CB8B7E24}"/>
              </a:ext>
            </a:extLst>
          </p:cNvPr>
          <p:cNvSpPr>
            <a:spLocks noGrp="true"/>
          </p:cNvSpPr>
          <p:nvPr>
            <p:ph idx="1"/>
          </p:nvPr>
        </p:nvSpPr>
        <p:spPr>
          <a:xfrm>
            <a:off x="540000" y="1167709"/>
            <a:ext cx="8064000" cy="5528291"/>
          </a:xfrm>
        </p:spPr>
        <p:txBody>
          <a:bodyPr vert="horz" lIns="0" tIns="0" rIns="0" bIns="0" rtlCol="false" anchor="t">
            <a:noAutofit/>
          </a:bodyPr>
          <a:lstStyle/>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750" dirty="false"/>
              <a:t>Dle kap. 20.1 Obecné části pravidel OPZ+ „Za střet zájmů se považuje situace, kdy zájmy osob, které a) se podílejí na průběhu zadávání zakázky, nebo b) mají nebo by mohly mít vliv na výsledek zadávání zakázky, ohrožují jejich nestrannost nebo nezávislost v souvislosti se zadáváním zakázky.</a:t>
            </a:r>
          </a:p>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750" dirty="false"/>
              <a:t>Ve střetu zájmů se ocitají zejména:</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750" b="true" dirty="false"/>
              <a:t>zaměstnanci zadavatele či členové statutárního orgánu zadavatele (resp. statutární orgán zadavatele)</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750" dirty="false"/>
              <a:t>prokuristé zastupující zadavatele</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750" b="true" dirty="false">
                <a:solidFill>
                  <a:schemeClr val="accent1"/>
                </a:solidFill>
              </a:rPr>
              <a:t>členové realizačního týmu projektu </a:t>
            </a:r>
            <a:r>
              <a:rPr lang="cs-CZ" sz="1750" b="true" dirty="false">
                <a:solidFill>
                  <a:srgbClr val="C00000"/>
                </a:solidFill>
              </a:rPr>
              <a:t>(nesmí být propojeni s dodavateli) </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750" dirty="false"/>
              <a:t>osoby, které se ve prospěch zadavatele podílely na přípravě nebo zadávání předmětné zakázky</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750" b="true" dirty="false"/>
              <a:t>osoby, které se podílely na zpracování žádosti o podporu na projekt,</a:t>
            </a:r>
            <a:br>
              <a:rPr lang="cs-CZ" sz="1750" b="true" dirty="false"/>
            </a:br>
            <a:r>
              <a:rPr lang="cs-CZ" sz="1750" b="true" dirty="false"/>
              <a:t>v němž je realizována předmětná zakázka</a:t>
            </a:r>
          </a:p>
        </p:txBody>
      </p:sp>
      <p:sp>
        <p:nvSpPr>
          <p:cNvPr id="4" name="Slide Number Placeholder 3">
            <a:extLst>
              <a:ext uri="{FF2B5EF4-FFF2-40B4-BE49-F238E27FC236}">
                <a16:creationId xmlns:a16="http://schemas.microsoft.com/office/drawing/2014/main" id="{9C8622B9-E5E7-B650-DD37-2D1827DD43A7}"/>
              </a:ext>
            </a:extLst>
          </p:cNvPr>
          <p:cNvSpPr>
            <a:spLocks noGrp="true"/>
          </p:cNvSpPr>
          <p:nvPr>
            <p:ph type="sldNum" sz="quarter" idx="12"/>
          </p:nvPr>
        </p:nvSpPr>
        <p:spPr/>
        <p:txBody>
          <a:bodyPr/>
          <a:lstStyle/>
          <a:p>
            <a:fld id="{479BF083-4774-43B1-9AB0-5CC1AC5DD8EE}" type="slidenum">
              <a:rPr lang="cs-CZ" smtClean="false"/>
              <a:pPr/>
              <a:t>44</a:t>
            </a:fld>
            <a:endParaRPr lang="cs-CZ"/>
          </a:p>
        </p:txBody>
      </p:sp>
    </p:spTree>
    <p:extLst>
      <p:ext uri="{BB962C8B-B14F-4D97-AF65-F5344CB8AC3E}">
        <p14:creationId xmlns:p14="http://schemas.microsoft.com/office/powerpoint/2010/main" val="3376236733"/>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38BF-9977-FE08-C48F-6518B026AE70}"/>
              </a:ext>
            </a:extLst>
          </p:cNvPr>
          <p:cNvSpPr>
            <a:spLocks noGrp="true"/>
          </p:cNvSpPr>
          <p:nvPr>
            <p:ph type="title"/>
          </p:nvPr>
        </p:nvSpPr>
        <p:spPr/>
        <p:txBody>
          <a:bodyPr/>
          <a:lstStyle/>
          <a:p>
            <a:r>
              <a:rPr lang="en-US">
                <a:cs typeface="Arial"/>
              </a:rPr>
              <a:t>UPOZORNĚNÍ NA REGISTR SMLUV</a:t>
            </a:r>
            <a:endParaRPr lang="en-US"/>
          </a:p>
        </p:txBody>
      </p:sp>
      <p:sp>
        <p:nvSpPr>
          <p:cNvPr id="3" name="Content Placeholder 2">
            <a:extLst>
              <a:ext uri="{FF2B5EF4-FFF2-40B4-BE49-F238E27FC236}">
                <a16:creationId xmlns:a16="http://schemas.microsoft.com/office/drawing/2014/main" id="{580446FA-AA6E-1F55-ABEA-644DEE6D7F86}"/>
              </a:ext>
            </a:extLst>
          </p:cNvPr>
          <p:cNvSpPr>
            <a:spLocks noGrp="true"/>
          </p:cNvSpPr>
          <p:nvPr>
            <p:ph idx="1"/>
          </p:nvPr>
        </p:nvSpPr>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U výdajů na nákup zboží/služeb/stavebních prací, které jsou prokazovány doklady v částce nad 50 000 Kč bez DPH, které vznikly příjemci/partnerovi spadajícímu do organizací s povinností zveřejnění smlouvy/objednávky, </a:t>
            </a:r>
            <a:r>
              <a:rPr lang="cs-CZ" sz="1800" b="true" dirty="false"/>
              <a:t>je nezbytné uveřejnit smlouvu/objednávku s dodavatelem v Registru smluv nejpozději do 30 dnů od podpisu.</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b="true"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Viz zákon č. 340/2015 Sb., o zvláštních podmínkách účinnosti některých smluv, uveřejňování těchto smluv a o registru smluv (zákon o registru smluv).</a:t>
            </a:r>
          </a:p>
        </p:txBody>
      </p:sp>
      <p:sp>
        <p:nvSpPr>
          <p:cNvPr id="4" name="Slide Number Placeholder 3">
            <a:extLst>
              <a:ext uri="{FF2B5EF4-FFF2-40B4-BE49-F238E27FC236}">
                <a16:creationId xmlns:a16="http://schemas.microsoft.com/office/drawing/2014/main" id="{D4370E88-3EBF-3BC5-60E3-117330211F4F}"/>
              </a:ext>
            </a:extLst>
          </p:cNvPr>
          <p:cNvSpPr>
            <a:spLocks noGrp="true"/>
          </p:cNvSpPr>
          <p:nvPr>
            <p:ph type="sldNum" sz="quarter" idx="12"/>
          </p:nvPr>
        </p:nvSpPr>
        <p:spPr/>
        <p:txBody>
          <a:bodyPr/>
          <a:lstStyle/>
          <a:p>
            <a:fld id="{479BF083-4774-43B1-9AB0-5CC1AC5DD8EE}" type="slidenum">
              <a:rPr lang="cs-CZ" smtClean="false"/>
              <a:pPr/>
              <a:t>45</a:t>
            </a:fld>
            <a:endParaRPr lang="cs-CZ"/>
          </a:p>
        </p:txBody>
      </p:sp>
    </p:spTree>
    <p:extLst>
      <p:ext uri="{BB962C8B-B14F-4D97-AF65-F5344CB8AC3E}">
        <p14:creationId xmlns:p14="http://schemas.microsoft.com/office/powerpoint/2010/main" val="207441251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A958-1322-E741-956F-42580BEE993C}"/>
              </a:ext>
            </a:extLst>
          </p:cNvPr>
          <p:cNvSpPr>
            <a:spLocks noGrp="true"/>
          </p:cNvSpPr>
          <p:nvPr>
            <p:ph type="title"/>
          </p:nvPr>
        </p:nvSpPr>
        <p:spPr/>
        <p:txBody>
          <a:bodyPr/>
          <a:lstStyle/>
          <a:p>
            <a:r>
              <a:rPr lang="cs-CZ" dirty="false">
                <a:cs typeface="Arial"/>
              </a:rPr>
              <a:t>Finalizace </a:t>
            </a:r>
            <a:r>
              <a:rPr lang="cs-CZ" dirty="false" err="true">
                <a:cs typeface="Arial"/>
              </a:rPr>
              <a:t>žop</a:t>
            </a:r>
            <a:endParaRPr lang="cs-CZ" dirty="false"/>
          </a:p>
        </p:txBody>
      </p:sp>
      <p:sp>
        <p:nvSpPr>
          <p:cNvPr id="3" name="Content Placeholder 2">
            <a:extLst>
              <a:ext uri="{FF2B5EF4-FFF2-40B4-BE49-F238E27FC236}">
                <a16:creationId xmlns:a16="http://schemas.microsoft.com/office/drawing/2014/main" id="{C488CA18-B56F-BE0F-094A-4F038EFF1E01}"/>
              </a:ext>
            </a:extLst>
          </p:cNvPr>
          <p:cNvSpPr>
            <a:spLocks noGrp="true"/>
          </p:cNvSpPr>
          <p:nvPr>
            <p:ph idx="1"/>
          </p:nvPr>
        </p:nvSpPr>
        <p:spPr/>
        <p:txBody>
          <a:bodyPr vert="horz" lIns="0" tIns="0" rIns="0" bIns="0" rtlCol="false" anchor="t">
            <a:noAutofit/>
          </a:bodyPr>
          <a:lstStyle/>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800" dirty="false"/>
              <a:t>provést </a:t>
            </a:r>
            <a:r>
              <a:rPr lang="cs-CZ" sz="1800" b="true" dirty="false"/>
              <a:t>správný výběr </a:t>
            </a:r>
            <a:r>
              <a:rPr lang="cs-CZ" sz="1800" dirty="false"/>
              <a:t>jedné ze dvou variant Čestného prohlášení (je/není insolvence) a potvrdit souhlas s jeho zněním při každé předkládané </a:t>
            </a:r>
            <a:r>
              <a:rPr lang="cs-CZ" sz="1800" dirty="false" err="true"/>
              <a:t>ŽoP</a:t>
            </a:r>
            <a:endParaRPr lang="cs-CZ" sz="1800" dirty="false"/>
          </a:p>
          <a:p>
            <a:pPr marL="0" lvl="1" indent="0" algn="just">
              <a:lnSpc>
                <a:spcPct val="150000"/>
              </a:lnSpc>
              <a:spcBef>
                <a:spcPts val="0"/>
              </a:spcBef>
              <a:spcAft>
                <a:spcPts val="0"/>
              </a:spcAft>
              <a:buClr>
                <a:schemeClr val="accent1"/>
              </a:buClr>
              <a:buSzPct val="100000"/>
              <a:buNone/>
            </a:pPr>
            <a:endParaRPr lang="cs-CZ" sz="1800" dirty="false"/>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800" dirty="false"/>
              <a:t>Žádost o platbu (</a:t>
            </a:r>
            <a:r>
              <a:rPr lang="cs-CZ" sz="1800" dirty="false" err="true"/>
              <a:t>ŽoP</a:t>
            </a:r>
            <a:r>
              <a:rPr lang="cs-CZ" sz="1800" dirty="false"/>
              <a:t>) je předkládaná spolu se Zprávou o  realizaci (</a:t>
            </a:r>
            <a:r>
              <a:rPr lang="cs-CZ" sz="1800" dirty="false" err="true"/>
              <a:t>ZoR</a:t>
            </a:r>
            <a:r>
              <a:rPr lang="cs-CZ" sz="1800" dirty="false"/>
              <a:t>).</a:t>
            </a:r>
          </a:p>
          <a:p>
            <a:pPr marL="0" lvl="1" indent="0" algn="just">
              <a:lnSpc>
                <a:spcPct val="150000"/>
              </a:lnSpc>
              <a:spcBef>
                <a:spcPts val="0"/>
              </a:spcBef>
              <a:spcAft>
                <a:spcPts val="0"/>
              </a:spcAft>
              <a:buClr>
                <a:schemeClr val="accent1"/>
              </a:buClr>
              <a:buSzPct val="100000"/>
              <a:buNone/>
            </a:pPr>
            <a:endParaRPr lang="cs-CZ" sz="1800" dirty="false"/>
          </a:p>
          <a:p>
            <a:pPr marL="285750" lvl="1" indent="-285750" algn="just">
              <a:lnSpc>
                <a:spcPct val="150000"/>
              </a:lnSpc>
              <a:spcBef>
                <a:spcPts val="0"/>
              </a:spcBef>
              <a:spcAft>
                <a:spcPts val="0"/>
              </a:spcAft>
              <a:buClr>
                <a:schemeClr val="accent1"/>
              </a:buClr>
              <a:buSzPct val="100000"/>
              <a:buFont typeface="Arial" panose="020B0604020202020204" pitchFamily="34" charset="0"/>
              <a:buChar char="•"/>
            </a:pPr>
            <a:r>
              <a:rPr lang="cs-CZ" sz="1800" b="true" dirty="false" err="true"/>
              <a:t>ŽoP</a:t>
            </a:r>
            <a:r>
              <a:rPr lang="cs-CZ" sz="1800" b="true" dirty="false"/>
              <a:t> musí být finalizována a podepsaná před finalizací </a:t>
            </a:r>
            <a:r>
              <a:rPr lang="cs-CZ" sz="1800" b="true" dirty="false" err="true"/>
              <a:t>ZoR</a:t>
            </a:r>
            <a:endParaRPr lang="cs-CZ" sz="1800" b="true" dirty="false"/>
          </a:p>
          <a:p>
            <a:pPr marL="285750" lvl="1" indent="-285750">
              <a:lnSpc>
                <a:spcPct val="150000"/>
              </a:lnSpc>
              <a:spcBef>
                <a:spcPts val="0"/>
              </a:spcBef>
              <a:spcAft>
                <a:spcPts val="0"/>
              </a:spcAft>
              <a:buClr>
                <a:schemeClr val="accent1"/>
              </a:buClr>
              <a:buSzPct val="100000"/>
              <a:buFont typeface="Arial" panose="020B0604020202020204" pitchFamily="34" charset="0"/>
              <a:buChar char="•"/>
            </a:pPr>
            <a:r>
              <a:rPr lang="cs-CZ" sz="1800" dirty="false"/>
              <a:t>po podpisu </a:t>
            </a:r>
            <a:r>
              <a:rPr lang="cs-CZ" sz="1800" dirty="false" err="true"/>
              <a:t>ZoR</a:t>
            </a:r>
            <a:r>
              <a:rPr lang="cs-CZ" sz="1800" dirty="false"/>
              <a:t> se </a:t>
            </a:r>
            <a:r>
              <a:rPr lang="cs-CZ" sz="1800" dirty="false" err="true"/>
              <a:t>ŽoP</a:t>
            </a:r>
            <a:r>
              <a:rPr lang="cs-CZ" sz="1800" dirty="false"/>
              <a:t> automaticky přepne do stavu „Předaná/zaregistrovaná“</a:t>
            </a:r>
          </a:p>
          <a:p>
            <a:pPr algn="just">
              <a:lnSpc>
                <a:spcPct val="100000"/>
              </a:lnSpc>
              <a:spcAft>
                <a:spcPts val="1200"/>
              </a:spcAft>
            </a:pPr>
            <a:endParaRPr lang="cs-CZ" sz="1800" b="true"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800" dirty="false"/>
          </a:p>
        </p:txBody>
      </p:sp>
      <p:sp>
        <p:nvSpPr>
          <p:cNvPr id="4" name="Slide Number Placeholder 3">
            <a:extLst>
              <a:ext uri="{FF2B5EF4-FFF2-40B4-BE49-F238E27FC236}">
                <a16:creationId xmlns:a16="http://schemas.microsoft.com/office/drawing/2014/main" id="{69DCF042-82C6-5581-4401-2C9206EC6D6A}"/>
              </a:ext>
            </a:extLst>
          </p:cNvPr>
          <p:cNvSpPr>
            <a:spLocks noGrp="true"/>
          </p:cNvSpPr>
          <p:nvPr>
            <p:ph type="sldNum" sz="quarter" idx="12"/>
          </p:nvPr>
        </p:nvSpPr>
        <p:spPr/>
        <p:txBody>
          <a:bodyPr/>
          <a:lstStyle/>
          <a:p>
            <a:fld id="{479BF083-4774-43B1-9AB0-5CC1AC5DD8EE}" type="slidenum">
              <a:rPr lang="cs-CZ" smtClean="false"/>
              <a:pPr/>
              <a:t>46</a:t>
            </a:fld>
            <a:endParaRPr lang="cs-CZ"/>
          </a:p>
        </p:txBody>
      </p:sp>
    </p:spTree>
    <p:extLst>
      <p:ext uri="{BB962C8B-B14F-4D97-AF65-F5344CB8AC3E}">
        <p14:creationId xmlns:p14="http://schemas.microsoft.com/office/powerpoint/2010/main" val="282961051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vrácení ŽoP k přepracování </a:t>
            </a:r>
          </a:p>
        </p:txBody>
      </p:sp>
      <p:sp>
        <p:nvSpPr>
          <p:cNvPr id="3" name="Zástupný symbol pro obsah 2"/>
          <p:cNvSpPr>
            <a:spLocks noGrp="true"/>
          </p:cNvSpPr>
          <p:nvPr>
            <p:ph idx="1"/>
          </p:nvPr>
        </p:nvSpPr>
        <p:spPr>
          <a:xfrm>
            <a:off x="459588" y="1568802"/>
            <a:ext cx="8064000" cy="4320000"/>
          </a:xfrm>
        </p:spPr>
        <p:txBody>
          <a:bodyPr/>
          <a:lstStyle/>
          <a:p>
            <a:pPr>
              <a:lnSpc>
                <a:spcPct val="100000"/>
              </a:lnSpc>
              <a:spcAft>
                <a:spcPts val="1200"/>
              </a:spcAft>
              <a:buClr>
                <a:schemeClr val="accent1"/>
              </a:buClr>
              <a:buFont typeface="Arial" panose="020B0604020202020204" pitchFamily="34" charset="0"/>
              <a:buChar char="•"/>
            </a:pPr>
            <a:r>
              <a:rPr lang="cs-CZ" sz="1800" dirty="false"/>
              <a:t>pokud ŘO při kontrole ŽoP zjistí nedostatky, které lze odstranit, provede vrácení ŽoP příjemci k dopracování,</a:t>
            </a:r>
          </a:p>
          <a:p>
            <a:pPr>
              <a:lnSpc>
                <a:spcPct val="100000"/>
              </a:lnSpc>
              <a:spcAft>
                <a:spcPts val="1200"/>
              </a:spcAft>
              <a:buClr>
                <a:schemeClr val="accent1"/>
              </a:buClr>
              <a:buFont typeface="Arial" panose="020B0604020202020204" pitchFamily="34" charset="0"/>
              <a:buChar char="•"/>
            </a:pPr>
            <a:r>
              <a:rPr lang="cs-CZ" sz="1800" dirty="false"/>
              <a:t>výzvu k nápravě identifikovaných nedostatků zasílá ŘO depeší,</a:t>
            </a:r>
          </a:p>
          <a:p>
            <a:pPr>
              <a:lnSpc>
                <a:spcPct val="100000"/>
              </a:lnSpc>
              <a:spcAft>
                <a:spcPts val="1200"/>
              </a:spcAft>
              <a:buClr>
                <a:schemeClr val="accent1"/>
              </a:buClr>
              <a:buFont typeface="Arial" panose="020B0604020202020204" pitchFamily="34" charset="0"/>
              <a:buChar char="•"/>
            </a:pPr>
            <a:r>
              <a:rPr lang="cs-CZ" sz="1800" dirty="false"/>
              <a:t>zpřístupnění ŽoP k editaci v IS KP21+ je pomocí funkce „Zpřístupnit k editaci“,   </a:t>
            </a:r>
          </a:p>
          <a:p>
            <a:pPr>
              <a:lnSpc>
                <a:spcPct val="100000"/>
              </a:lnSpc>
              <a:spcAft>
                <a:spcPts val="1200"/>
              </a:spcAft>
              <a:buClr>
                <a:schemeClr val="accent1"/>
              </a:buClr>
              <a:buFont typeface="Arial" panose="020B0604020202020204" pitchFamily="34" charset="0"/>
              <a:buChar char="•"/>
            </a:pPr>
            <a:r>
              <a:rPr lang="cs-CZ" sz="1800" dirty="false"/>
              <a:t>při editaci vrácené ŽoP se postupuje obdobně jako při prvním zadání ŽoP do IS KP21+,</a:t>
            </a:r>
          </a:p>
          <a:p>
            <a:pPr>
              <a:lnSpc>
                <a:spcPct val="100000"/>
              </a:lnSpc>
              <a:spcAft>
                <a:spcPts val="1200"/>
              </a:spcAft>
              <a:buClr>
                <a:schemeClr val="accent1"/>
              </a:buClr>
              <a:buFont typeface="Arial" panose="020B0604020202020204" pitchFamily="34" charset="0"/>
              <a:buChar char="•"/>
            </a:pPr>
            <a:r>
              <a:rPr lang="cs-CZ" sz="1800" dirty="false"/>
              <a:t>pokud dojde k úpravě částek nárokovaných v soupisce lidských zdrojů – nutné </a:t>
            </a:r>
            <a:r>
              <a:rPr lang="cs-CZ" sz="1800" b="true" dirty="false"/>
              <a:t>aktualizovat částku na krytí</a:t>
            </a:r>
          </a:p>
          <a:p>
            <a:pPr>
              <a:lnSpc>
                <a:spcPct val="100000"/>
              </a:lnSpc>
              <a:spcAft>
                <a:spcPts val="1200"/>
              </a:spcAft>
              <a:buClr>
                <a:schemeClr val="accent1"/>
              </a:buClr>
              <a:buFont typeface="Arial" panose="020B0604020202020204" pitchFamily="34" charset="0"/>
              <a:buChar char="•"/>
            </a:pPr>
            <a:r>
              <a:rPr lang="cs-CZ" sz="1800" dirty="false"/>
              <a:t>průvodní dopis – vložit do Dokumentů</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217776687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a:extLst>
            <a:ext uri="{FF2B5EF4-FFF2-40B4-BE49-F238E27FC236}">
              <a16:creationId xmlns:a16="http://schemas.microsoft.com/office/drawing/2014/main" id="{1DDF2AA8-AC71-8019-5998-069F77493CAA}"/>
            </a:ext>
          </a:extLst>
        </p:cNvPr>
        <p:cNvGrpSpPr/>
        <p:nvPr/>
      </p:nvGrpSpPr>
      <p:grpSpPr>
        <a:xfrm>
          <a:off x="0" y="0"/>
          <a:ext cx="0" cy="0"/>
          <a:chOff x="0" y="0"/>
          <a:chExt cx="0" cy="0"/>
        </a:xfrm>
      </p:grpSpPr>
      <p:sp>
        <p:nvSpPr>
          <p:cNvPr id="5" name="Nadpis 4">
            <a:extLst>
              <a:ext uri="{FF2B5EF4-FFF2-40B4-BE49-F238E27FC236}">
                <a16:creationId xmlns:a16="http://schemas.microsoft.com/office/drawing/2014/main" id="{9DC4FE5C-B85C-7213-889F-D15C168ACC4E}"/>
              </a:ext>
            </a:extLst>
          </p:cNvPr>
          <p:cNvSpPr>
            <a:spLocks noGrp="true"/>
          </p:cNvSpPr>
          <p:nvPr>
            <p:ph type="title"/>
          </p:nvPr>
        </p:nvSpPr>
        <p:spPr>
          <a:xfrm>
            <a:off x="331694" y="2610000"/>
            <a:ext cx="8452306" cy="51557"/>
          </a:xfrm>
        </p:spPr>
        <p:txBody>
          <a:bodyPr/>
          <a:lstStyle/>
          <a:p>
            <a:pPr algn="ctr">
              <a:lnSpc>
                <a:spcPct val="150000"/>
              </a:lnSpc>
            </a:pPr>
            <a:r>
              <a:rPr lang="cs-CZ" dirty="false"/>
              <a:t> ČÁST IV.</a:t>
            </a:r>
            <a:br>
              <a:rPr lang="cs-CZ" dirty="false">
                <a:cs typeface="Arial"/>
              </a:rPr>
            </a:br>
            <a:r>
              <a:rPr lang="cs-CZ" dirty="false">
                <a:cs typeface="Arial"/>
              </a:rPr>
              <a:t>INFORMACE KE SBĚRU</a:t>
            </a:r>
            <a:br>
              <a:rPr lang="cs-CZ" dirty="false">
                <a:cs typeface="Arial"/>
              </a:rPr>
            </a:br>
            <a:r>
              <a:rPr lang="cs-CZ" dirty="false">
                <a:cs typeface="Arial"/>
              </a:rPr>
              <a:t>DAT A MONITORINGU</a:t>
            </a:r>
            <a:br>
              <a:rPr lang="cs-CZ" dirty="false">
                <a:cs typeface="Arial"/>
              </a:rPr>
            </a:br>
            <a:br>
              <a:rPr lang="cs-CZ" kern="1200" cap="none" dirty="false">
                <a:latin typeface="+mn-lt"/>
                <a:ea typeface="+mn-ea"/>
                <a:cs typeface="+mn-cs"/>
              </a:rPr>
            </a:br>
            <a:endParaRPr lang="cs-CZ" kern="1200" cap="none" dirty="false">
              <a:latin typeface="+mn-lt"/>
              <a:ea typeface="+mn-ea"/>
              <a:cs typeface="+mn-cs"/>
            </a:endParaRPr>
          </a:p>
        </p:txBody>
      </p:sp>
    </p:spTree>
    <p:extLst>
      <p:ext uri="{BB962C8B-B14F-4D97-AF65-F5344CB8AC3E}">
        <p14:creationId xmlns:p14="http://schemas.microsoft.com/office/powerpoint/2010/main" val="2363648598"/>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68E512-F978-66AF-0158-5057713FB0A1}"/>
              </a:ext>
            </a:extLst>
          </p:cNvPr>
          <p:cNvSpPr>
            <a:spLocks noGrp="true"/>
          </p:cNvSpPr>
          <p:nvPr>
            <p:ph type="title"/>
          </p:nvPr>
        </p:nvSpPr>
        <p:spPr/>
        <p:txBody>
          <a:bodyPr/>
          <a:lstStyle/>
          <a:p>
            <a:r>
              <a:rPr lang="cs-CZ" dirty="false"/>
              <a:t>Monitoring projektu</a:t>
            </a:r>
          </a:p>
        </p:txBody>
      </p:sp>
      <p:sp>
        <p:nvSpPr>
          <p:cNvPr id="3" name="Zástupný obsah 2">
            <a:extLst>
              <a:ext uri="{FF2B5EF4-FFF2-40B4-BE49-F238E27FC236}">
                <a16:creationId xmlns:a16="http://schemas.microsoft.com/office/drawing/2014/main" id="{313ACCF4-DBA7-22EF-AF46-8AC969A4E0C7}"/>
              </a:ext>
            </a:extLst>
          </p:cNvPr>
          <p:cNvSpPr>
            <a:spLocks noGrp="true"/>
          </p:cNvSpPr>
          <p:nvPr>
            <p:ph idx="1"/>
          </p:nvPr>
        </p:nvSpPr>
        <p:spPr/>
        <p:txBody>
          <a:bodyPr/>
          <a:lstStyle/>
          <a:p>
            <a:pPr>
              <a:buClr>
                <a:schemeClr val="accent1"/>
              </a:buClr>
              <a:buFont typeface="Arial" panose="020B0604020202020204" pitchFamily="34" charset="0"/>
              <a:buChar char="•"/>
            </a:pPr>
            <a:r>
              <a:rPr lang="cs-CZ" sz="1800" dirty="false"/>
              <a:t>povinnost přiložit </a:t>
            </a:r>
            <a:r>
              <a:rPr lang="cs-CZ" sz="1800" dirty="false" err="true"/>
              <a:t>pdf</a:t>
            </a:r>
            <a:r>
              <a:rPr lang="cs-CZ" sz="1800" dirty="false"/>
              <a:t> dokument </a:t>
            </a:r>
            <a:r>
              <a:rPr lang="cs-CZ" sz="1800" b="true" dirty="false"/>
              <a:t>průběžného</a:t>
            </a:r>
            <a:r>
              <a:rPr lang="cs-CZ" sz="1800" dirty="false"/>
              <a:t> </a:t>
            </a:r>
            <a:r>
              <a:rPr lang="cs-CZ" sz="1800" b="true" dirty="false"/>
              <a:t>monitoringu</a:t>
            </a:r>
            <a:r>
              <a:rPr lang="cs-CZ" sz="1800" dirty="false"/>
              <a:t> do </a:t>
            </a:r>
            <a:r>
              <a:rPr lang="cs-CZ" sz="1800" dirty="false" err="true"/>
              <a:t>ZoR</a:t>
            </a:r>
            <a:endParaRPr lang="cs-CZ" sz="1800" dirty="false"/>
          </a:p>
          <a:p>
            <a:pPr>
              <a:buClr>
                <a:schemeClr val="accent1"/>
              </a:buClr>
              <a:buFont typeface="Arial" panose="020B0604020202020204" pitchFamily="34" charset="0"/>
              <a:buChar char="•"/>
            </a:pPr>
            <a:r>
              <a:rPr lang="cs-CZ" sz="1800" dirty="false"/>
              <a:t>tisková sestava je k dispozici ke stažení po vyplnění průběžného monitoringu do online formuláře na ESF</a:t>
            </a:r>
          </a:p>
          <a:p>
            <a:pPr>
              <a:buClr>
                <a:schemeClr val="accent1"/>
              </a:buClr>
              <a:buFont typeface="Arial" panose="020B0604020202020204" pitchFamily="34" charset="0"/>
              <a:buChar char="•"/>
            </a:pPr>
            <a:r>
              <a:rPr lang="cs-CZ" sz="1800" dirty="false"/>
              <a:t>konkrétní odkaz v příslušné kapitole dle jednotlivých aktivit projektu (podle aktivit projektu – komunitní práce má jiný typ dotazníku)</a:t>
            </a:r>
          </a:p>
          <a:p>
            <a:pPr>
              <a:buClr>
                <a:schemeClr val="accent1"/>
              </a:buClr>
              <a:buFont typeface="Arial" panose="020B0604020202020204" pitchFamily="34" charset="0"/>
              <a:buChar char="•"/>
            </a:pPr>
            <a:r>
              <a:rPr lang="cs-CZ" sz="1800" dirty="false"/>
              <a:t>dokument </a:t>
            </a:r>
            <a:r>
              <a:rPr lang="cs-CZ" sz="1800" b="true" dirty="false"/>
              <a:t>Pokyny ke spolupráci na monitoringu a evaluaci </a:t>
            </a:r>
            <a:r>
              <a:rPr lang="cs-CZ" sz="1800" dirty="false"/>
              <a:t>výzev OPZ+ zaměřených na sociální začleňování zveřejněná na stránce </a:t>
            </a:r>
            <a:r>
              <a:rPr lang="cs-CZ" sz="1800" dirty="false">
                <a:hlinkClick r:id="rId3"/>
              </a:rPr>
              <a:t>výzvy 106 </a:t>
            </a:r>
            <a:r>
              <a:rPr lang="cs-CZ" sz="1800" dirty="false"/>
              <a:t>nebo v dokumentech </a:t>
            </a:r>
            <a:r>
              <a:rPr lang="cs-CZ" sz="1800" dirty="false">
                <a:hlinkClick r:id="rId4"/>
              </a:rPr>
              <a:t>diskuzního klubu </a:t>
            </a:r>
            <a:endParaRPr lang="cs-CZ" sz="1800" dirty="false"/>
          </a:p>
          <a:p>
            <a:pPr>
              <a:buClr>
                <a:schemeClr val="accent1"/>
              </a:buClr>
              <a:buFont typeface="Arial" panose="020B0604020202020204" pitchFamily="34" charset="0"/>
              <a:buChar char="•"/>
            </a:pPr>
            <a:r>
              <a:rPr lang="cs-CZ" sz="1800" b="true" dirty="false">
                <a:hlinkClick r:id="rId5"/>
              </a:rPr>
              <a:t>Dotazník</a:t>
            </a:r>
            <a:r>
              <a:rPr lang="cs-CZ" sz="1800" b="true" dirty="false"/>
              <a:t> přikládaný k závěrečné zprávě </a:t>
            </a:r>
            <a:r>
              <a:rPr lang="cs-CZ" sz="1800" dirty="false"/>
              <a:t>o realizaci projektu</a:t>
            </a:r>
          </a:p>
          <a:p>
            <a:pPr>
              <a:buClr>
                <a:schemeClr val="accent1"/>
              </a:buClr>
              <a:buFont typeface="Arial" panose="020B0604020202020204" pitchFamily="34" charset="0"/>
              <a:buChar char="•"/>
            </a:pPr>
            <a:endParaRPr lang="cs-CZ" sz="1800" dirty="false"/>
          </a:p>
          <a:p>
            <a:pPr>
              <a:buClr>
                <a:schemeClr val="accent1"/>
              </a:buClr>
              <a:buFont typeface="Arial" panose="020B0604020202020204" pitchFamily="34" charset="0"/>
              <a:buChar char="•"/>
            </a:pPr>
            <a:endParaRPr lang="cs-CZ" sz="1800" dirty="false"/>
          </a:p>
          <a:p>
            <a:pPr marL="0" indent="0">
              <a:buNone/>
            </a:pPr>
            <a:endParaRPr lang="cs-CZ" dirty="false">
              <a:highlight>
                <a:srgbClr val="FFFF00"/>
              </a:highlight>
            </a:endParaRPr>
          </a:p>
        </p:txBody>
      </p:sp>
      <p:sp>
        <p:nvSpPr>
          <p:cNvPr id="4" name="Zástupný symbol pro číslo snímku 3">
            <a:extLst>
              <a:ext uri="{FF2B5EF4-FFF2-40B4-BE49-F238E27FC236}">
                <a16:creationId xmlns:a16="http://schemas.microsoft.com/office/drawing/2014/main" id="{390D455B-1DBE-A602-2868-53EB64CED7D9}"/>
              </a:ext>
            </a:extLst>
          </p:cNvPr>
          <p:cNvSpPr>
            <a:spLocks noGrp="true"/>
          </p:cNvSpPr>
          <p:nvPr>
            <p:ph type="sldNum" sz="quarter" idx="12"/>
          </p:nvPr>
        </p:nvSpPr>
        <p:spPr/>
        <p:txBody>
          <a:bodyPr/>
          <a:lstStyle/>
          <a:p>
            <a:fld id="{479BF083-4774-43B1-9AB0-5CC1AC5DD8EE}" type="slidenum">
              <a:rPr lang="cs-CZ" smtClean="false"/>
              <a:pPr/>
              <a:t>49</a:t>
            </a:fld>
            <a:endParaRPr lang="cs-CZ"/>
          </a:p>
        </p:txBody>
      </p:sp>
    </p:spTree>
    <p:extLst>
      <p:ext uri="{BB962C8B-B14F-4D97-AF65-F5344CB8AC3E}">
        <p14:creationId xmlns:p14="http://schemas.microsoft.com/office/powerpoint/2010/main" val="123768630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Informační systém </a:t>
            </a:r>
            <a:r>
              <a:rPr lang="cs-CZ" dirty="false" err="true"/>
              <a:t>esf</a:t>
            </a:r>
            <a:r>
              <a:rPr lang="cs-CZ" dirty="false"/>
              <a:t> - IS ESF</a:t>
            </a:r>
          </a:p>
        </p:txBody>
      </p:sp>
      <p:sp>
        <p:nvSpPr>
          <p:cNvPr id="3" name="Zástupný symbol pro obsah 2"/>
          <p:cNvSpPr>
            <a:spLocks noGrp="true"/>
          </p:cNvSpPr>
          <p:nvPr>
            <p:ph idx="1"/>
          </p:nvPr>
        </p:nvSpPr>
        <p:spPr>
          <a:xfrm>
            <a:off x="504000" y="1232400"/>
            <a:ext cx="8124160" cy="5283600"/>
          </a:xfrm>
        </p:spPr>
        <p:txBody>
          <a:bodyPr/>
          <a:lstStyle/>
          <a:p>
            <a:pPr algn="just">
              <a:lnSpc>
                <a:spcPct val="100000"/>
              </a:lnSpc>
              <a:spcBef>
                <a:spcPts val="0"/>
              </a:spcBef>
              <a:spcAft>
                <a:spcPts val="1800"/>
              </a:spcAft>
              <a:buClr>
                <a:schemeClr val="accent1"/>
              </a:buClr>
              <a:buFont typeface="Arial" panose="020B0604020202020204" pitchFamily="34" charset="0"/>
              <a:buChar char="•"/>
            </a:pPr>
            <a:r>
              <a:rPr lang="cs-CZ" sz="1800" dirty="false"/>
              <a:t>nutná registrace pro celý portál na </a:t>
            </a:r>
            <a:r>
              <a:rPr lang="cs-CZ" sz="1800" dirty="false">
                <a:hlinkClick r:id="rId3"/>
              </a:rPr>
              <a:t>www.esfcr.cz</a:t>
            </a:r>
            <a:r>
              <a:rPr lang="cs-CZ" sz="1800" dirty="false"/>
              <a:t>, přihlášení prostřednictvím identity občana</a:t>
            </a:r>
          </a:p>
          <a:p>
            <a:pPr algn="just">
              <a:lnSpc>
                <a:spcPct val="100000"/>
              </a:lnSpc>
              <a:spcBef>
                <a:spcPts val="0"/>
              </a:spcBef>
              <a:spcAft>
                <a:spcPts val="1800"/>
              </a:spcAft>
              <a:buClr>
                <a:schemeClr val="accent1"/>
              </a:buClr>
              <a:buFont typeface="Arial" panose="020B0604020202020204" pitchFamily="34" charset="0"/>
              <a:buChar char="•"/>
            </a:pPr>
            <a:r>
              <a:rPr lang="cs-CZ" sz="1800" dirty="false"/>
              <a:t>systém je propojený s IS KP21+, tzn. od stavu PP30 proběhne automatické předání projektu a navázaných uživatelů do IS ESF</a:t>
            </a:r>
          </a:p>
          <a:p>
            <a:pPr algn="just">
              <a:lnSpc>
                <a:spcPct val="100000"/>
              </a:lnSpc>
              <a:spcBef>
                <a:spcPts val="0"/>
              </a:spcBef>
              <a:spcAft>
                <a:spcPts val="1800"/>
              </a:spcAft>
              <a:buClr>
                <a:schemeClr val="accent1"/>
              </a:buClr>
              <a:buFont typeface="Arial" panose="020B0604020202020204" pitchFamily="34" charset="0"/>
              <a:buChar char="•"/>
            </a:pPr>
            <a:r>
              <a:rPr lang="cs-CZ" sz="1800" dirty="false"/>
              <a:t>projekty, které příjemce spravuje – záložka „Seznam mých projektů“</a:t>
            </a:r>
          </a:p>
          <a:p>
            <a:pPr algn="just">
              <a:lnSpc>
                <a:spcPct val="100000"/>
              </a:lnSpc>
              <a:spcBef>
                <a:spcPts val="0"/>
              </a:spcBef>
              <a:spcAft>
                <a:spcPts val="1800"/>
              </a:spcAft>
              <a:buClr>
                <a:schemeClr val="accent1"/>
              </a:buClr>
              <a:buFont typeface="Arial" panose="020B0604020202020204" pitchFamily="34" charset="0"/>
              <a:buChar char="•"/>
            </a:pPr>
            <a:r>
              <a:rPr lang="cs-CZ" sz="1800" dirty="false"/>
              <a:t>záložka „Detail projektu“ - editace záznamů k účastníkům projektu, výpočet dosažených hodnot indikátorů a jejich předání do IS KP21+</a:t>
            </a:r>
          </a:p>
          <a:p>
            <a:pPr algn="just">
              <a:lnSpc>
                <a:spcPct val="100000"/>
              </a:lnSpc>
              <a:spcBef>
                <a:spcPts val="0"/>
              </a:spcBef>
              <a:spcAft>
                <a:spcPts val="1800"/>
              </a:spcAft>
              <a:buClr>
                <a:schemeClr val="accent1"/>
              </a:buClr>
              <a:buFont typeface="Arial" panose="020B0604020202020204" pitchFamily="34" charset="0"/>
              <a:buChar char="•"/>
            </a:pPr>
            <a:r>
              <a:rPr lang="cs-CZ" sz="1800" b="true" dirty="false">
                <a:hlinkClick r:id="rId4"/>
              </a:rPr>
              <a:t>IS ESF</a:t>
            </a:r>
            <a:r>
              <a:rPr lang="cs-CZ" sz="1800" b="true" dirty="false"/>
              <a:t>, </a:t>
            </a:r>
            <a:r>
              <a:rPr lang="cs-CZ" sz="1800" b="true" dirty="false">
                <a:hlinkClick r:id="rId5"/>
              </a:rPr>
              <a:t>Pokyny pro práci v IS ESF</a:t>
            </a:r>
            <a:endParaRPr lang="cs-CZ" sz="1800" b="true" dirty="false"/>
          </a:p>
          <a:p>
            <a:pPr algn="just">
              <a:lnSpc>
                <a:spcPct val="100000"/>
              </a:lnSpc>
              <a:spcBef>
                <a:spcPts val="0"/>
              </a:spcBef>
              <a:spcAft>
                <a:spcPts val="1800"/>
              </a:spcAft>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Technická podpora uživatelům OPZ+, komunikace formou </a:t>
            </a:r>
            <a:r>
              <a:rPr lang="cs-CZ" sz="1800" b="true" i="false" u="none" strike="noStrike" baseline="0" dirty="false">
                <a:latin typeface="Arial" panose="020B0604020202020204" pitchFamily="34" charset="0"/>
              </a:rPr>
              <a:t>diskusního klubu</a:t>
            </a:r>
            <a:r>
              <a:rPr lang="cs-CZ" sz="1800" b="false" i="false" u="none" strike="noStrike" baseline="0" dirty="false">
                <a:latin typeface="Arial" panose="020B0604020202020204" pitchFamily="34" charset="0"/>
              </a:rPr>
              <a:t>, dostupný pro registrované a přihlášené uživatele </a:t>
            </a:r>
            <a:r>
              <a:rPr lang="cs-CZ" sz="1800" b="true" dirty="false">
                <a:hlinkClick r:id="rId6"/>
              </a:rPr>
              <a:t>technická podpora</a:t>
            </a:r>
            <a:endParaRPr lang="cs-CZ" sz="1800" b="true" dirty="false"/>
          </a:p>
          <a:p>
            <a:pPr marL="0" indent="0" algn="just">
              <a:lnSpc>
                <a:spcPct val="100000"/>
              </a:lnSpc>
              <a:spcBef>
                <a:spcPts val="0"/>
              </a:spcBef>
              <a:spcAft>
                <a:spcPts val="1800"/>
              </a:spcAft>
              <a:buClr>
                <a:schemeClr val="accent1"/>
              </a:buClr>
              <a:buNone/>
            </a:pPr>
            <a:r>
              <a:rPr lang="cs-CZ" sz="1800" b="true" dirty="false"/>
              <a:t>	</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
        <p:nvSpPr>
          <p:cNvPr id="7" name="Zástupný symbol pro obsah 2"/>
          <p:cNvSpPr txBox="true">
            <a:spLocks/>
          </p:cNvSpPr>
          <p:nvPr/>
        </p:nvSpPr>
        <p:spPr>
          <a:xfrm>
            <a:off x="564160" y="3789040"/>
            <a:ext cx="8075840" cy="25469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14000" lvl="1" indent="0" algn="just">
              <a:lnSpc>
                <a:spcPct val="100000"/>
              </a:lnSpc>
              <a:spcBef>
                <a:spcPts val="0"/>
              </a:spcBef>
              <a:spcAft>
                <a:spcPts val="1200"/>
              </a:spcAft>
              <a:buNone/>
            </a:pPr>
            <a:endParaRPr lang="cs-CZ" sz="1800" dirty="false"/>
          </a:p>
        </p:txBody>
      </p:sp>
      <p:sp>
        <p:nvSpPr>
          <p:cNvPr id="8" name="Zástupný symbol pro obsah 2">
            <a:extLst>
              <a:ext uri="{FF2B5EF4-FFF2-40B4-BE49-F238E27FC236}">
                <a16:creationId xmlns:a16="http://schemas.microsoft.com/office/drawing/2014/main" id="{3E6D311F-EE9D-61C8-40C1-B8A74FABD8D2}"/>
              </a:ext>
            </a:extLst>
          </p:cNvPr>
          <p:cNvSpPr txBox="true">
            <a:spLocks/>
          </p:cNvSpPr>
          <p:nvPr/>
        </p:nvSpPr>
        <p:spPr>
          <a:xfrm>
            <a:off x="716560" y="3941440"/>
            <a:ext cx="8075840" cy="25469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14000" lvl="1" indent="0" algn="just">
              <a:lnSpc>
                <a:spcPct val="100000"/>
              </a:lnSpc>
              <a:spcBef>
                <a:spcPts val="0"/>
              </a:spcBef>
              <a:spcAft>
                <a:spcPts val="1200"/>
              </a:spcAft>
              <a:buNone/>
            </a:pPr>
            <a:endParaRPr lang="cs-CZ" sz="1800" dirty="false"/>
          </a:p>
        </p:txBody>
      </p:sp>
      <p:pic>
        <p:nvPicPr>
          <p:cNvPr id="5" name="Obrázek 4">
            <a:extLst>
              <a:ext uri="{FF2B5EF4-FFF2-40B4-BE49-F238E27FC236}">
                <a16:creationId xmlns:a16="http://schemas.microsoft.com/office/drawing/2014/main" id="{301AE3FF-34EF-7C4B-1524-7BBC35F3D9B8}"/>
              </a:ext>
            </a:extLst>
          </p:cNvPr>
          <p:cNvPicPr>
            <a:picLocks noChangeAspect="true"/>
          </p:cNvPicPr>
          <p:nvPr/>
        </p:nvPicPr>
        <p:blipFill>
          <a:blip r:embed="rId7"/>
          <a:stretch>
            <a:fillRect/>
          </a:stretch>
        </p:blipFill>
        <p:spPr>
          <a:xfrm>
            <a:off x="2006635" y="5214920"/>
            <a:ext cx="581025" cy="581025"/>
          </a:xfrm>
          <a:prstGeom prst="rect">
            <a:avLst/>
          </a:prstGeom>
        </p:spPr>
      </p:pic>
    </p:spTree>
    <p:extLst>
      <p:ext uri="{BB962C8B-B14F-4D97-AF65-F5344CB8AC3E}">
        <p14:creationId xmlns:p14="http://schemas.microsoft.com/office/powerpoint/2010/main" val="3380652184"/>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6D530-1432-2B20-91FF-D968C596C888}"/>
              </a:ext>
            </a:extLst>
          </p:cNvPr>
          <p:cNvSpPr>
            <a:spLocks noGrp="true"/>
          </p:cNvSpPr>
          <p:nvPr>
            <p:ph type="title"/>
          </p:nvPr>
        </p:nvSpPr>
        <p:spPr>
          <a:xfrm>
            <a:off x="360000" y="268941"/>
            <a:ext cx="8424000" cy="1080000"/>
          </a:xfrm>
        </p:spPr>
        <p:txBody>
          <a:bodyPr/>
          <a:lstStyle/>
          <a:p>
            <a:r>
              <a:rPr lang="cs-CZ" dirty="false"/>
              <a:t>Monitoring: </a:t>
            </a:r>
            <a:r>
              <a:rPr lang="cs-CZ" sz="1800" cap="none" dirty="false"/>
              <a:t>https://pruzkumy.esfcr.cz/index.php/757467</a:t>
            </a:r>
            <a:br>
              <a:rPr lang="cs-CZ" dirty="false"/>
            </a:br>
            <a:endParaRPr lang="cs-CZ" dirty="false"/>
          </a:p>
        </p:txBody>
      </p:sp>
      <p:sp>
        <p:nvSpPr>
          <p:cNvPr id="4" name="Zástupný symbol pro číslo snímku 3">
            <a:extLst>
              <a:ext uri="{FF2B5EF4-FFF2-40B4-BE49-F238E27FC236}">
                <a16:creationId xmlns:a16="http://schemas.microsoft.com/office/drawing/2014/main" id="{D7BF988A-00C4-F104-1B77-DE1FEDA29BE9}"/>
              </a:ext>
            </a:extLst>
          </p:cNvPr>
          <p:cNvSpPr>
            <a:spLocks noGrp="true"/>
          </p:cNvSpPr>
          <p:nvPr>
            <p:ph type="sldNum" sz="quarter" idx="12"/>
          </p:nvPr>
        </p:nvSpPr>
        <p:spPr/>
        <p:txBody>
          <a:bodyPr/>
          <a:lstStyle/>
          <a:p>
            <a:fld id="{479BF083-4774-43B1-9AB0-5CC1AC5DD8EE}" type="slidenum">
              <a:rPr lang="cs-CZ" smtClean="false"/>
              <a:pPr/>
              <a:t>50</a:t>
            </a:fld>
            <a:endParaRPr lang="cs-CZ"/>
          </a:p>
        </p:txBody>
      </p:sp>
      <p:pic>
        <p:nvPicPr>
          <p:cNvPr id="7" name="Zástupný obsah 6" descr="Obsah obrázku text, snímek obrazovky, Písmo, dokument&#10;&#10;Obsah vygenerovaný umělou inteligencí může být nesprávný.">
            <a:extLst>
              <a:ext uri="{FF2B5EF4-FFF2-40B4-BE49-F238E27FC236}">
                <a16:creationId xmlns:a16="http://schemas.microsoft.com/office/drawing/2014/main" id="{B8BAAEE0-B013-5F90-47DA-C620905B1E14}"/>
              </a:ext>
            </a:extLst>
          </p:cNvPr>
          <p:cNvPicPr>
            <a:picLocks noGrp="true" noChangeAspect="true"/>
          </p:cNvPicPr>
          <p:nvPr>
            <p:ph idx="1"/>
          </p:nvPr>
        </p:nvPicPr>
        <p:blipFill>
          <a:blip r:embed="rId2">
            <a:extLst>
              <a:ext uri="{28A0092B-C50C-407E-A947-70E740481C1C}">
                <a14:useLocalDpi xmlns:a14="http://schemas.microsoft.com/office/drawing/2010/main" val="0"/>
              </a:ext>
            </a:extLst>
          </a:blip>
          <a:stretch>
            <a:fillRect/>
          </a:stretch>
        </p:blipFill>
        <p:spPr>
          <a:xfrm>
            <a:off x="762272" y="1445079"/>
            <a:ext cx="7792300" cy="5143980"/>
          </a:xfrm>
        </p:spPr>
      </p:pic>
    </p:spTree>
    <p:extLst>
      <p:ext uri="{BB962C8B-B14F-4D97-AF65-F5344CB8AC3E}">
        <p14:creationId xmlns:p14="http://schemas.microsoft.com/office/powerpoint/2010/main" val="1334164277"/>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2360-2C4A-CFEA-79AF-693B1F47BE04}"/>
              </a:ext>
            </a:extLst>
          </p:cNvPr>
          <p:cNvSpPr>
            <a:spLocks noGrp="true"/>
          </p:cNvSpPr>
          <p:nvPr>
            <p:ph type="title"/>
          </p:nvPr>
        </p:nvSpPr>
        <p:spPr/>
        <p:txBody>
          <a:bodyPr/>
          <a:lstStyle/>
          <a:p>
            <a:r>
              <a:rPr lang="cs-CZ" dirty="false">
                <a:cs typeface="Arial"/>
              </a:rPr>
              <a:t>1) Podpora komunitní práce (KP)</a:t>
            </a:r>
          </a:p>
        </p:txBody>
      </p:sp>
      <p:sp>
        <p:nvSpPr>
          <p:cNvPr id="3" name="Content Placeholder 2">
            <a:extLst>
              <a:ext uri="{FF2B5EF4-FFF2-40B4-BE49-F238E27FC236}">
                <a16:creationId xmlns:a16="http://schemas.microsoft.com/office/drawing/2014/main" id="{39A3AA85-F9AF-562B-5290-7EC1F5092857}"/>
              </a:ext>
            </a:extLst>
          </p:cNvPr>
          <p:cNvSpPr>
            <a:spLocks noGrp="true"/>
          </p:cNvSpPr>
          <p:nvPr>
            <p:ph idx="1"/>
          </p:nvPr>
        </p:nvSpPr>
        <p:spPr>
          <a:xfrm>
            <a:off x="540000" y="1375984"/>
            <a:ext cx="8064000" cy="5320016"/>
          </a:xfrm>
        </p:spPr>
        <p:txBody>
          <a:bodyPr vert="horz" lIns="0" tIns="0" rIns="0" bIns="0" rtlCol="false" anchor="t">
            <a:noAutofit/>
          </a:bodyPr>
          <a:lstStyle/>
          <a:p>
            <a:pPr marL="0" lvl="1" indent="0" algn="just">
              <a:lnSpc>
                <a:spcPct val="150000"/>
              </a:lnSpc>
              <a:spcBef>
                <a:spcPts val="0"/>
              </a:spcBef>
              <a:spcAft>
                <a:spcPts val="0"/>
              </a:spcAft>
              <a:buClr>
                <a:schemeClr val="tx1"/>
              </a:buClr>
              <a:buSzPct val="100000"/>
              <a:buNone/>
            </a:pPr>
            <a:r>
              <a:rPr lang="cs-CZ" sz="1800" dirty="false"/>
              <a:t>V rámci tohoto řešeného tématu předpokládáme především využití těchto typů podpor z číselníku:</a:t>
            </a:r>
          </a:p>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komunitní práce při práci s komunitou</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doporučujeme vést prezenční listiny ke každému setkání jádrové skupiny a pro vykázání podpory si vést ke každé osobě z jádrové skupiny evidenci, ve které se budou načítat hodiny účasti na setkáních</a:t>
            </a:r>
          </a:p>
          <a:p>
            <a:pPr marL="285750" lvl="1" indent="-285750"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p>
          <a:p>
            <a:pPr marL="53775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cílové skupiny osob se znevýhodněním</a:t>
            </a:r>
          </a:p>
        </p:txBody>
      </p:sp>
      <p:sp>
        <p:nvSpPr>
          <p:cNvPr id="4" name="Slide Number Placeholder 3">
            <a:extLst>
              <a:ext uri="{FF2B5EF4-FFF2-40B4-BE49-F238E27FC236}">
                <a16:creationId xmlns:a16="http://schemas.microsoft.com/office/drawing/2014/main" id="{DD877F63-D6F6-67AA-DEFC-5F3666981E76}"/>
              </a:ext>
            </a:extLst>
          </p:cNvPr>
          <p:cNvSpPr>
            <a:spLocks noGrp="true"/>
          </p:cNvSpPr>
          <p:nvPr>
            <p:ph type="sldNum" sz="quarter" idx="12"/>
          </p:nvPr>
        </p:nvSpPr>
        <p:spPr/>
        <p:txBody>
          <a:bodyPr/>
          <a:lstStyle/>
          <a:p>
            <a:fld id="{479BF083-4774-43B1-9AB0-5CC1AC5DD8EE}" type="slidenum">
              <a:rPr lang="cs-CZ" smtClean="false"/>
              <a:pPr/>
              <a:t>51</a:t>
            </a:fld>
            <a:endParaRPr lang="cs-CZ"/>
          </a:p>
        </p:txBody>
      </p:sp>
    </p:spTree>
    <p:extLst>
      <p:ext uri="{BB962C8B-B14F-4D97-AF65-F5344CB8AC3E}">
        <p14:creationId xmlns:p14="http://schemas.microsoft.com/office/powerpoint/2010/main" val="1578038125"/>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E5E7-5718-06FE-65A0-BF893A903C33}"/>
              </a:ext>
            </a:extLst>
          </p:cNvPr>
          <p:cNvSpPr>
            <a:spLocks noGrp="true"/>
          </p:cNvSpPr>
          <p:nvPr>
            <p:ph type="title"/>
          </p:nvPr>
        </p:nvSpPr>
        <p:spPr/>
        <p:txBody>
          <a:bodyPr/>
          <a:lstStyle/>
          <a:p>
            <a:r>
              <a:rPr lang="cs-CZ" sz="2800" dirty="false">
                <a:cs typeface="Arial"/>
              </a:rPr>
              <a:t>1) KP - Průběžný monitoring a závěrečná evaluace</a:t>
            </a:r>
          </a:p>
        </p:txBody>
      </p:sp>
      <p:sp>
        <p:nvSpPr>
          <p:cNvPr id="3" name="Content Placeholder 2">
            <a:extLst>
              <a:ext uri="{FF2B5EF4-FFF2-40B4-BE49-F238E27FC236}">
                <a16:creationId xmlns:a16="http://schemas.microsoft.com/office/drawing/2014/main" id="{F5E81C2E-5D77-3FEA-FE2D-24644C9722C5}"/>
              </a:ext>
            </a:extLst>
          </p:cNvPr>
          <p:cNvSpPr>
            <a:spLocks noGrp="true"/>
          </p:cNvSpPr>
          <p:nvPr>
            <p:ph idx="1"/>
          </p:nvPr>
        </p:nvSpPr>
        <p:spPr>
          <a:xfrm>
            <a:off x="283779" y="1187669"/>
            <a:ext cx="8576441" cy="5969875"/>
          </a:xfrm>
        </p:spPr>
        <p:txBody>
          <a:bodyPr vert="horz" lIns="0" tIns="0" rIns="0" bIns="0" rtlCol="false" anchor="t">
            <a:noAutofit/>
          </a:bodyPr>
          <a:lstStyle/>
          <a:p>
            <a:pPr marL="250825" lvl="1" indent="-250825" algn="just">
              <a:lnSpc>
                <a:spcPct val="150000"/>
              </a:lnSpc>
              <a:spcBef>
                <a:spcPts val="0"/>
              </a:spcBef>
              <a:spcAft>
                <a:spcPts val="0"/>
              </a:spcAft>
              <a:buClr>
                <a:schemeClr val="tx1"/>
              </a:buClr>
              <a:buSzPct val="100000"/>
              <a:buFont typeface="Arial" panose="020B0604020202020204" pitchFamily="34" charset="0"/>
              <a:buChar char="•"/>
            </a:pPr>
            <a:endParaRPr lang="cs-CZ" sz="16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doporučujeme si nastavit způsob, jakým budou dané indikátory sledovány a zapisovány</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jako </a:t>
            </a:r>
            <a:r>
              <a:rPr lang="cs-CZ" sz="1800" b="true" dirty="false"/>
              <a:t>pomůcku pro průběžnou evidenci </a:t>
            </a:r>
            <a:r>
              <a:rPr lang="cs-CZ" sz="1800" dirty="false"/>
              <a:t>lze využít </a:t>
            </a:r>
            <a:r>
              <a:rPr lang="cs-CZ" sz="1800" b="true" dirty="false"/>
              <a:t>následující dokument</a:t>
            </a:r>
            <a:r>
              <a:rPr lang="cs-CZ" sz="1800" dirty="false"/>
              <a:t>:</a:t>
            </a:r>
          </a:p>
          <a:p>
            <a:pPr marL="252000" lvl="2" indent="0" algn="just">
              <a:lnSpc>
                <a:spcPct val="150000"/>
              </a:lnSpc>
              <a:spcBef>
                <a:spcPts val="0"/>
              </a:spcBef>
              <a:spcAft>
                <a:spcPts val="0"/>
              </a:spcAft>
              <a:buClr>
                <a:schemeClr val="tx1"/>
              </a:buClr>
              <a:buSzPct val="100000"/>
              <a:buNone/>
            </a:pPr>
            <a:r>
              <a:rPr lang="cs-CZ" sz="1800" dirty="false">
                <a:hlinkClick r:id="rId2"/>
              </a:rPr>
              <a:t>Komunitní práce OPZ+</a:t>
            </a:r>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před každou podávanou zprávou o realizaci (</a:t>
            </a:r>
            <a:r>
              <a:rPr lang="cs-CZ" sz="1800" dirty="false" err="true"/>
              <a:t>ZoR</a:t>
            </a:r>
            <a:r>
              <a:rPr lang="cs-CZ" sz="1800" dirty="false"/>
              <a:t>) je nutné výsledky (v závěrečné </a:t>
            </a:r>
            <a:r>
              <a:rPr lang="cs-CZ" sz="1800" dirty="false" err="true"/>
              <a:t>ZoR</a:t>
            </a:r>
            <a:r>
              <a:rPr lang="cs-CZ" sz="1800" dirty="false"/>
              <a:t> konečné výsledky) zapsat do výše uvedeného online formuláře </a:t>
            </a:r>
          </a:p>
          <a:p>
            <a:pPr marL="0" lvl="1" indent="0" algn="just">
              <a:lnSpc>
                <a:spcPct val="150000"/>
              </a:lnSpc>
              <a:spcBef>
                <a:spcPts val="0"/>
              </a:spcBef>
              <a:spcAft>
                <a:spcPts val="0"/>
              </a:spcAft>
              <a:buClr>
                <a:schemeClr val="tx1"/>
              </a:buClr>
              <a:buSzPct val="100000"/>
              <a:buNone/>
            </a:pPr>
            <a:endParaRPr lang="cs-CZ" sz="1800" dirty="false"/>
          </a:p>
          <a:p>
            <a:pPr marL="25082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dirty="false"/>
              <a:t>pokud se příjemce v žádosti zavázal </a:t>
            </a:r>
            <a:r>
              <a:rPr lang="cs-CZ" sz="1800" b="true" dirty="false"/>
              <a:t>evaluaci </a:t>
            </a:r>
            <a:r>
              <a:rPr lang="cs-CZ" sz="1800" dirty="false"/>
              <a:t>a je uvedena v právní aktu, bude doložena jako příloha </a:t>
            </a:r>
            <a:r>
              <a:rPr lang="cs-CZ" sz="1800" b="true" dirty="false"/>
              <a:t>do závěrečné </a:t>
            </a:r>
            <a:r>
              <a:rPr lang="cs-CZ" sz="1800" b="true" dirty="false" err="true"/>
              <a:t>ZoR</a:t>
            </a:r>
            <a:endParaRPr lang="cs-CZ" sz="1800" b="true" dirty="false"/>
          </a:p>
          <a:p>
            <a:pPr marL="0" lvl="1" indent="0" algn="just">
              <a:lnSpc>
                <a:spcPct val="150000"/>
              </a:lnSpc>
              <a:spcBef>
                <a:spcPts val="0"/>
              </a:spcBef>
              <a:spcAft>
                <a:spcPts val="0"/>
              </a:spcAft>
              <a:buClr>
                <a:schemeClr val="tx1"/>
              </a:buClr>
              <a:buSzPct val="100000"/>
              <a:buNone/>
            </a:pPr>
            <a:endParaRPr lang="cs-CZ" sz="1800" dirty="false"/>
          </a:p>
        </p:txBody>
      </p:sp>
      <p:sp>
        <p:nvSpPr>
          <p:cNvPr id="4" name="Slide Number Placeholder 3">
            <a:extLst>
              <a:ext uri="{FF2B5EF4-FFF2-40B4-BE49-F238E27FC236}">
                <a16:creationId xmlns:a16="http://schemas.microsoft.com/office/drawing/2014/main" id="{2B3F0DF6-976F-0626-3F48-54EE9130525E}"/>
              </a:ext>
            </a:extLst>
          </p:cNvPr>
          <p:cNvSpPr>
            <a:spLocks noGrp="true"/>
          </p:cNvSpPr>
          <p:nvPr>
            <p:ph type="sldNum" sz="quarter" idx="12"/>
          </p:nvPr>
        </p:nvSpPr>
        <p:spPr/>
        <p:txBody>
          <a:bodyPr/>
          <a:lstStyle/>
          <a:p>
            <a:fld id="{479BF083-4774-43B1-9AB0-5CC1AC5DD8EE}" type="slidenum">
              <a:rPr lang="cs-CZ" smtClean="false"/>
              <a:pPr/>
              <a:t>52</a:t>
            </a:fld>
            <a:endParaRPr lang="cs-CZ"/>
          </a:p>
        </p:txBody>
      </p:sp>
    </p:spTree>
    <p:extLst>
      <p:ext uri="{BB962C8B-B14F-4D97-AF65-F5344CB8AC3E}">
        <p14:creationId xmlns:p14="http://schemas.microsoft.com/office/powerpoint/2010/main" val="1223555508"/>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0B7A-AD72-9B8E-8168-1CCB9AD95615}"/>
              </a:ext>
            </a:extLst>
          </p:cNvPr>
          <p:cNvSpPr>
            <a:spLocks noGrp="true"/>
          </p:cNvSpPr>
          <p:nvPr>
            <p:ph type="title"/>
          </p:nvPr>
        </p:nvSpPr>
        <p:spPr/>
        <p:txBody>
          <a:bodyPr/>
          <a:lstStyle/>
          <a:p>
            <a:r>
              <a:rPr lang="cs-CZ" dirty="false">
                <a:cs typeface="Arial"/>
              </a:rPr>
              <a:t>2) </a:t>
            </a:r>
            <a:r>
              <a:rPr lang="en-US" dirty="false">
                <a:cs typeface="Arial"/>
              </a:rPr>
              <a:t>PODPORA SOCIÁLNÍCH SLUŽEB</a:t>
            </a:r>
            <a:endParaRPr lang="en-US" dirty="false"/>
          </a:p>
        </p:txBody>
      </p:sp>
      <p:sp>
        <p:nvSpPr>
          <p:cNvPr id="3" name="Content Placeholder 2">
            <a:extLst>
              <a:ext uri="{FF2B5EF4-FFF2-40B4-BE49-F238E27FC236}">
                <a16:creationId xmlns:a16="http://schemas.microsoft.com/office/drawing/2014/main" id="{84956CC6-34F4-3C9F-6458-D1023E3EB41A}"/>
              </a:ext>
            </a:extLst>
          </p:cNvPr>
          <p:cNvSpPr>
            <a:spLocks noGrp="true"/>
          </p:cNvSpPr>
          <p:nvPr>
            <p:ph idx="1"/>
          </p:nvPr>
        </p:nvSpPr>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typů  podpor z číselníku:</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sociální práce </a:t>
            </a:r>
            <a:r>
              <a:rPr lang="cs-CZ" sz="1800" dirty="false"/>
              <a:t>(např. ambulantní, terénní činnosti) </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sociálních služeb </a:t>
            </a:r>
            <a:r>
              <a:rPr lang="cs-CZ" sz="1800" dirty="false"/>
              <a:t>(pouze pobytové služby)</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endParaRPr lang="cs-CZ" sz="1800" i="true" dirty="false"/>
          </a:p>
          <a:p>
            <a:pPr marL="104448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cílové skupiny osob se znevýhodněním</a:t>
            </a:r>
          </a:p>
        </p:txBody>
      </p:sp>
      <p:sp>
        <p:nvSpPr>
          <p:cNvPr id="4" name="Slide Number Placeholder 3">
            <a:extLst>
              <a:ext uri="{FF2B5EF4-FFF2-40B4-BE49-F238E27FC236}">
                <a16:creationId xmlns:a16="http://schemas.microsoft.com/office/drawing/2014/main" id="{8722567F-AAAC-C6E9-0126-ED13FA6F02B4}"/>
              </a:ext>
            </a:extLst>
          </p:cNvPr>
          <p:cNvSpPr>
            <a:spLocks noGrp="true"/>
          </p:cNvSpPr>
          <p:nvPr>
            <p:ph type="sldNum" sz="quarter" idx="12"/>
          </p:nvPr>
        </p:nvSpPr>
        <p:spPr/>
        <p:txBody>
          <a:bodyPr/>
          <a:lstStyle/>
          <a:p>
            <a:fld id="{479BF083-4774-43B1-9AB0-5CC1AC5DD8EE}" type="slidenum">
              <a:rPr lang="cs-CZ" smtClean="false"/>
              <a:pPr/>
              <a:t>53</a:t>
            </a:fld>
            <a:endParaRPr lang="cs-CZ"/>
          </a:p>
        </p:txBody>
      </p:sp>
    </p:spTree>
    <p:extLst>
      <p:ext uri="{BB962C8B-B14F-4D97-AF65-F5344CB8AC3E}">
        <p14:creationId xmlns:p14="http://schemas.microsoft.com/office/powerpoint/2010/main" val="2828818290"/>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679-D32B-51FF-D81D-D433AA2DEB57}"/>
              </a:ext>
            </a:extLst>
          </p:cNvPr>
          <p:cNvSpPr>
            <a:spLocks noGrp="true"/>
          </p:cNvSpPr>
          <p:nvPr>
            <p:ph type="title"/>
          </p:nvPr>
        </p:nvSpPr>
        <p:spPr/>
        <p:txBody>
          <a:bodyPr/>
          <a:lstStyle/>
          <a:p>
            <a:r>
              <a:rPr lang="cs-CZ" sz="3000" dirty="false">
                <a:cs typeface="Arial"/>
              </a:rPr>
              <a:t>3) Podpora ohrožených rodin s dětmi</a:t>
            </a:r>
          </a:p>
        </p:txBody>
      </p:sp>
      <p:sp>
        <p:nvSpPr>
          <p:cNvPr id="3" name="Content Placeholder 2">
            <a:extLst>
              <a:ext uri="{FF2B5EF4-FFF2-40B4-BE49-F238E27FC236}">
                <a16:creationId xmlns:a16="http://schemas.microsoft.com/office/drawing/2014/main" id="{4AF2A2A0-53A5-84B8-D42B-B75A105A6BBD}"/>
              </a:ext>
            </a:extLst>
          </p:cNvPr>
          <p:cNvSpPr>
            <a:spLocks noGrp="true"/>
          </p:cNvSpPr>
          <p:nvPr>
            <p:ph idx="1"/>
          </p:nvPr>
        </p:nvSpPr>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typů podpor z číselníku:</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prorodinných opatření a poskytnutí podpory rodin s dětmi</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endParaRPr lang="cs-CZ" sz="1800" i="true" dirty="false"/>
          </a:p>
          <a:p>
            <a:pPr marL="104448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cílové skupiny osob se znevýhodněním</a:t>
            </a:r>
          </a:p>
        </p:txBody>
      </p:sp>
      <p:sp>
        <p:nvSpPr>
          <p:cNvPr id="4" name="Slide Number Placeholder 3">
            <a:extLst>
              <a:ext uri="{FF2B5EF4-FFF2-40B4-BE49-F238E27FC236}">
                <a16:creationId xmlns:a16="http://schemas.microsoft.com/office/drawing/2014/main" id="{E43D06FB-420D-3044-7B38-55A640850A0A}"/>
              </a:ext>
            </a:extLst>
          </p:cNvPr>
          <p:cNvSpPr>
            <a:spLocks noGrp="true"/>
          </p:cNvSpPr>
          <p:nvPr>
            <p:ph type="sldNum" sz="quarter" idx="12"/>
          </p:nvPr>
        </p:nvSpPr>
        <p:spPr/>
        <p:txBody>
          <a:bodyPr/>
          <a:lstStyle/>
          <a:p>
            <a:fld id="{479BF083-4774-43B1-9AB0-5CC1AC5DD8EE}" type="slidenum">
              <a:rPr lang="cs-CZ" smtClean="false"/>
              <a:pPr/>
              <a:t>54</a:t>
            </a:fld>
            <a:endParaRPr lang="cs-CZ"/>
          </a:p>
        </p:txBody>
      </p:sp>
    </p:spTree>
    <p:extLst>
      <p:ext uri="{BB962C8B-B14F-4D97-AF65-F5344CB8AC3E}">
        <p14:creationId xmlns:p14="http://schemas.microsoft.com/office/powerpoint/2010/main" val="784110107"/>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0FCB-4E6C-B666-4007-670D011B9D47}"/>
              </a:ext>
            </a:extLst>
          </p:cNvPr>
          <p:cNvSpPr>
            <a:spLocks noGrp="true"/>
          </p:cNvSpPr>
          <p:nvPr>
            <p:ph type="title"/>
          </p:nvPr>
        </p:nvSpPr>
        <p:spPr>
          <a:xfrm>
            <a:off x="360000" y="0"/>
            <a:ext cx="8562266" cy="1080000"/>
          </a:xfrm>
        </p:spPr>
        <p:txBody>
          <a:bodyPr/>
          <a:lstStyle/>
          <a:p>
            <a:r>
              <a:rPr lang="cs-CZ" sz="2400" dirty="false">
                <a:cs typeface="Arial"/>
              </a:rPr>
              <a:t>4) Podpora OSOB ZÁVISLÝCH NEBO ZÁVISLOSTÍ OHROŽENÝCH</a:t>
            </a:r>
          </a:p>
        </p:txBody>
      </p:sp>
      <p:sp>
        <p:nvSpPr>
          <p:cNvPr id="3" name="Content Placeholder 2">
            <a:extLst>
              <a:ext uri="{FF2B5EF4-FFF2-40B4-BE49-F238E27FC236}">
                <a16:creationId xmlns:a16="http://schemas.microsoft.com/office/drawing/2014/main" id="{9E4EB53F-B53A-DD39-2727-848CC451CAEF}"/>
              </a:ext>
            </a:extLst>
          </p:cNvPr>
          <p:cNvSpPr>
            <a:spLocks noGrp="true"/>
          </p:cNvSpPr>
          <p:nvPr>
            <p:ph idx="1"/>
          </p:nvPr>
        </p:nvSpPr>
        <p:spPr>
          <a:xfrm>
            <a:off x="239200" y="1961636"/>
            <a:ext cx="8400800" cy="5090328"/>
          </a:xfrm>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typů podpor z číselníku:</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sociální práce </a:t>
            </a:r>
            <a:r>
              <a:rPr lang="cs-CZ" sz="1800" dirty="false"/>
              <a:t>(např. ambulantní, terénní činnosti)</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endParaRPr lang="cs-CZ" sz="1800" i="true" dirty="false"/>
          </a:p>
          <a:p>
            <a:pPr marL="104448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cílové skupiny osob se znevýhodněním</a:t>
            </a:r>
          </a:p>
        </p:txBody>
      </p:sp>
      <p:sp>
        <p:nvSpPr>
          <p:cNvPr id="4" name="Slide Number Placeholder 3">
            <a:extLst>
              <a:ext uri="{FF2B5EF4-FFF2-40B4-BE49-F238E27FC236}">
                <a16:creationId xmlns:a16="http://schemas.microsoft.com/office/drawing/2014/main" id="{A19EE478-CECB-C8BD-7E7D-27865B203F2B}"/>
              </a:ext>
            </a:extLst>
          </p:cNvPr>
          <p:cNvSpPr>
            <a:spLocks noGrp="true"/>
          </p:cNvSpPr>
          <p:nvPr>
            <p:ph type="sldNum" sz="quarter" idx="12"/>
          </p:nvPr>
        </p:nvSpPr>
        <p:spPr/>
        <p:txBody>
          <a:bodyPr/>
          <a:lstStyle/>
          <a:p>
            <a:fld id="{479BF083-4774-43B1-9AB0-5CC1AC5DD8EE}" type="slidenum">
              <a:rPr lang="cs-CZ" smtClean="false"/>
              <a:pPr/>
              <a:t>55</a:t>
            </a:fld>
            <a:endParaRPr lang="cs-CZ"/>
          </a:p>
        </p:txBody>
      </p:sp>
    </p:spTree>
    <p:extLst>
      <p:ext uri="{BB962C8B-B14F-4D97-AF65-F5344CB8AC3E}">
        <p14:creationId xmlns:p14="http://schemas.microsoft.com/office/powerpoint/2010/main" val="3172975667"/>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12D3-50B9-4D82-8B00-5F190FB41046}"/>
              </a:ext>
            </a:extLst>
          </p:cNvPr>
          <p:cNvSpPr>
            <a:spLocks noGrp="true"/>
          </p:cNvSpPr>
          <p:nvPr>
            <p:ph type="title"/>
          </p:nvPr>
        </p:nvSpPr>
        <p:spPr>
          <a:xfrm>
            <a:off x="359999" y="0"/>
            <a:ext cx="8553091" cy="1080000"/>
          </a:xfrm>
        </p:spPr>
        <p:txBody>
          <a:bodyPr/>
          <a:lstStyle/>
          <a:p>
            <a:r>
              <a:rPr lang="cs-CZ" sz="2800" dirty="false">
                <a:cs typeface="Arial"/>
              </a:rPr>
              <a:t>5) Podpora řešení dluhové problematiky</a:t>
            </a:r>
          </a:p>
        </p:txBody>
      </p:sp>
      <p:sp>
        <p:nvSpPr>
          <p:cNvPr id="3" name="Content Placeholder 2">
            <a:extLst>
              <a:ext uri="{FF2B5EF4-FFF2-40B4-BE49-F238E27FC236}">
                <a16:creationId xmlns:a16="http://schemas.microsoft.com/office/drawing/2014/main" id="{28F7EFCE-FFE0-77B7-7920-966703FB06C3}"/>
              </a:ext>
            </a:extLst>
          </p:cNvPr>
          <p:cNvSpPr>
            <a:spLocks noGrp="true"/>
          </p:cNvSpPr>
          <p:nvPr>
            <p:ph idx="1"/>
          </p:nvPr>
        </p:nvSpPr>
        <p:spPr>
          <a:xfrm>
            <a:off x="540000" y="1979294"/>
            <a:ext cx="8064000" cy="4320000"/>
          </a:xfrm>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typů podpor z číselníku:</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aktivit k řešení zadluženosti či předluženosti</a:t>
            </a:r>
          </a:p>
          <a:p>
            <a:pPr marL="757555" lvl="1" indent="-250825" algn="just">
              <a:lnSpc>
                <a:spcPct val="150000"/>
              </a:lnSpc>
              <a:spcBef>
                <a:spcPts val="0"/>
              </a:spcBef>
              <a:spcAft>
                <a:spcPts val="0"/>
              </a:spcAft>
              <a:buClr>
                <a:schemeClr val="tx1"/>
              </a:buClr>
              <a:buSzPct val="100000"/>
              <a:buFont typeface="Arial" panose="020B0604020202020204" pitchFamily="34" charset="0"/>
              <a:buChar char="•"/>
            </a:pPr>
            <a:r>
              <a:rPr lang="cs-CZ" sz="1800" b="true" dirty="false"/>
              <a:t>Využití podpory pracovníky v přímé práci s CS</a:t>
            </a:r>
            <a:r>
              <a:rPr lang="cs-CZ" sz="1800" dirty="false"/>
              <a:t> (poradenství, vzdělávání, supervize apod.) </a:t>
            </a:r>
            <a:endParaRPr lang="cs-CZ" sz="1800" i="true" dirty="false"/>
          </a:p>
          <a:p>
            <a:pPr marL="104448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CS osob se znevýhodněním</a:t>
            </a:r>
          </a:p>
        </p:txBody>
      </p:sp>
      <p:sp>
        <p:nvSpPr>
          <p:cNvPr id="4" name="Slide Number Placeholder 3">
            <a:extLst>
              <a:ext uri="{FF2B5EF4-FFF2-40B4-BE49-F238E27FC236}">
                <a16:creationId xmlns:a16="http://schemas.microsoft.com/office/drawing/2014/main" id="{F13A71C6-D469-4EA8-FCD5-FA244C0D06A9}"/>
              </a:ext>
            </a:extLst>
          </p:cNvPr>
          <p:cNvSpPr>
            <a:spLocks noGrp="true"/>
          </p:cNvSpPr>
          <p:nvPr>
            <p:ph type="sldNum" sz="quarter" idx="12"/>
          </p:nvPr>
        </p:nvSpPr>
        <p:spPr/>
        <p:txBody>
          <a:bodyPr/>
          <a:lstStyle/>
          <a:p>
            <a:fld id="{479BF083-4774-43B1-9AB0-5CC1AC5DD8EE}" type="slidenum">
              <a:rPr lang="cs-CZ" smtClean="false"/>
              <a:pPr/>
              <a:t>56</a:t>
            </a:fld>
            <a:endParaRPr lang="cs-CZ"/>
          </a:p>
        </p:txBody>
      </p:sp>
    </p:spTree>
    <p:extLst>
      <p:ext uri="{BB962C8B-B14F-4D97-AF65-F5344CB8AC3E}">
        <p14:creationId xmlns:p14="http://schemas.microsoft.com/office/powerpoint/2010/main" val="3932366662"/>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63D8-6F43-9C16-F3A2-7208D4C669DC}"/>
              </a:ext>
            </a:extLst>
          </p:cNvPr>
          <p:cNvSpPr>
            <a:spLocks noGrp="true"/>
          </p:cNvSpPr>
          <p:nvPr>
            <p:ph type="title"/>
          </p:nvPr>
        </p:nvSpPr>
        <p:spPr/>
        <p:txBody>
          <a:bodyPr/>
          <a:lstStyle/>
          <a:p>
            <a:r>
              <a:rPr lang="cs-CZ" dirty="false">
                <a:cs typeface="Arial"/>
              </a:rPr>
              <a:t>6) Podpora posílení výkonu sociální práce na obcích</a:t>
            </a:r>
          </a:p>
        </p:txBody>
      </p:sp>
      <p:sp>
        <p:nvSpPr>
          <p:cNvPr id="3" name="Content Placeholder 2">
            <a:extLst>
              <a:ext uri="{FF2B5EF4-FFF2-40B4-BE49-F238E27FC236}">
                <a16:creationId xmlns:a16="http://schemas.microsoft.com/office/drawing/2014/main" id="{983A88D9-6038-7D20-8E4B-F4C182FE237D}"/>
              </a:ext>
            </a:extLst>
          </p:cNvPr>
          <p:cNvSpPr>
            <a:spLocks noGrp="true"/>
          </p:cNvSpPr>
          <p:nvPr>
            <p:ph idx="1"/>
          </p:nvPr>
        </p:nvSpPr>
        <p:spPr>
          <a:xfrm>
            <a:off x="540000" y="1746755"/>
            <a:ext cx="8064000" cy="4320000"/>
          </a:xfrm>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kategorií podpor z číselníku:</a:t>
            </a:r>
          </a:p>
          <a:p>
            <a:pPr marL="757875" lvl="1" indent="-250825" algn="just">
              <a:lnSpc>
                <a:spcPct val="150000"/>
              </a:lnSpc>
              <a:spcBef>
                <a:spcPts val="0"/>
              </a:spcBef>
              <a:spcAft>
                <a:spcPts val="0"/>
              </a:spcAft>
              <a:buClr>
                <a:schemeClr val="tx1"/>
              </a:buClr>
              <a:buFont typeface="Arial" panose="020B0604020202020204" pitchFamily="34" charset="0"/>
              <a:buChar char="•"/>
            </a:pPr>
            <a:r>
              <a:rPr lang="cs-CZ" sz="1800" b="true" dirty="false"/>
              <a:t>Využití sociální práce </a:t>
            </a:r>
            <a:r>
              <a:rPr lang="cs-CZ" sz="1800" dirty="false"/>
              <a:t>(např. ambulantní, terénní činnosti)</a:t>
            </a:r>
          </a:p>
          <a:p>
            <a:pPr marL="757875" lvl="1" indent="-250825" algn="just">
              <a:lnSpc>
                <a:spcPct val="150000"/>
              </a:lnSpc>
              <a:spcBef>
                <a:spcPts val="0"/>
              </a:spcBef>
              <a:spcAft>
                <a:spcPts val="0"/>
              </a:spcAft>
              <a:buClr>
                <a:schemeClr val="tx1"/>
              </a:buClr>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p>
          <a:p>
            <a:pPr marL="104480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CS osob se znevýhodněním.</a:t>
            </a:r>
          </a:p>
        </p:txBody>
      </p:sp>
      <p:sp>
        <p:nvSpPr>
          <p:cNvPr id="4" name="Slide Number Placeholder 3">
            <a:extLst>
              <a:ext uri="{FF2B5EF4-FFF2-40B4-BE49-F238E27FC236}">
                <a16:creationId xmlns:a16="http://schemas.microsoft.com/office/drawing/2014/main" id="{6A3204E1-D587-9707-0639-35FD82B90F00}"/>
              </a:ext>
            </a:extLst>
          </p:cNvPr>
          <p:cNvSpPr>
            <a:spLocks noGrp="true"/>
          </p:cNvSpPr>
          <p:nvPr>
            <p:ph type="sldNum" sz="quarter" idx="12"/>
          </p:nvPr>
        </p:nvSpPr>
        <p:spPr/>
        <p:txBody>
          <a:bodyPr/>
          <a:lstStyle/>
          <a:p>
            <a:fld id="{479BF083-4774-43B1-9AB0-5CC1AC5DD8EE}" type="slidenum">
              <a:rPr lang="cs-CZ" smtClean="false"/>
              <a:pPr/>
              <a:t>57</a:t>
            </a:fld>
            <a:endParaRPr lang="cs-CZ"/>
          </a:p>
        </p:txBody>
      </p:sp>
    </p:spTree>
    <p:extLst>
      <p:ext uri="{BB962C8B-B14F-4D97-AF65-F5344CB8AC3E}">
        <p14:creationId xmlns:p14="http://schemas.microsoft.com/office/powerpoint/2010/main" val="74407325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B3FD-DEAF-965D-7092-5B23BCF01FF4}"/>
              </a:ext>
            </a:extLst>
          </p:cNvPr>
          <p:cNvSpPr>
            <a:spLocks noGrp="true"/>
          </p:cNvSpPr>
          <p:nvPr>
            <p:ph type="title"/>
          </p:nvPr>
        </p:nvSpPr>
        <p:spPr/>
        <p:txBody>
          <a:bodyPr/>
          <a:lstStyle/>
          <a:p>
            <a:r>
              <a:rPr lang="cs-CZ" dirty="false">
                <a:cs typeface="Arial"/>
              </a:rPr>
              <a:t>7) Podpora zdravotní prevence</a:t>
            </a:r>
          </a:p>
        </p:txBody>
      </p:sp>
      <p:sp>
        <p:nvSpPr>
          <p:cNvPr id="3" name="Content Placeholder 2">
            <a:extLst>
              <a:ext uri="{FF2B5EF4-FFF2-40B4-BE49-F238E27FC236}">
                <a16:creationId xmlns:a16="http://schemas.microsoft.com/office/drawing/2014/main" id="{EB11350A-19FF-4838-2987-53D9EB550C93}"/>
              </a:ext>
            </a:extLst>
          </p:cNvPr>
          <p:cNvSpPr>
            <a:spLocks noGrp="true"/>
          </p:cNvSpPr>
          <p:nvPr>
            <p:ph idx="1"/>
          </p:nvPr>
        </p:nvSpPr>
        <p:spPr>
          <a:xfrm>
            <a:off x="540000" y="1925506"/>
            <a:ext cx="8064000" cy="4320000"/>
          </a:xfrm>
        </p:spPr>
        <p:txBody>
          <a:bodyPr vert="horz" lIns="0" tIns="0" rIns="0" bIns="0" rtlCol="false" anchor="t">
            <a:noAutofit/>
          </a:bodyPr>
          <a:lstStyle/>
          <a:p>
            <a:pPr marL="273050" indent="0" algn="just">
              <a:lnSpc>
                <a:spcPct val="150000"/>
              </a:lnSpc>
              <a:spcBef>
                <a:spcPts val="0"/>
              </a:spcBef>
              <a:spcAft>
                <a:spcPts val="0"/>
              </a:spcAft>
              <a:buClr>
                <a:schemeClr val="tx1"/>
              </a:buClr>
              <a:buNone/>
            </a:pPr>
            <a:r>
              <a:rPr lang="cs-CZ" sz="1800" dirty="false"/>
              <a:t>V rámci tohoto řešeného tématu předpokládáme především využití těchto typů podpor z číselníku:</a:t>
            </a:r>
          </a:p>
          <a:p>
            <a:pPr marL="757875" lvl="1" indent="-250825" algn="just">
              <a:lnSpc>
                <a:spcPct val="150000"/>
              </a:lnSpc>
              <a:spcBef>
                <a:spcPts val="0"/>
              </a:spcBef>
              <a:spcAft>
                <a:spcPts val="0"/>
              </a:spcAft>
              <a:buClr>
                <a:schemeClr val="tx1"/>
              </a:buClr>
              <a:buFont typeface="Arial" panose="020B0604020202020204" pitchFamily="34" charset="0"/>
              <a:buChar char="•"/>
            </a:pPr>
            <a:r>
              <a:rPr lang="cs-CZ" sz="1800" b="true" dirty="false"/>
              <a:t>Využití podpory v oblasti prevence zdraví, využití sociálně zdravotních služeb</a:t>
            </a:r>
          </a:p>
          <a:p>
            <a:pPr marL="757875" lvl="1" indent="-250825" algn="just">
              <a:lnSpc>
                <a:spcPct val="150000"/>
              </a:lnSpc>
              <a:spcBef>
                <a:spcPts val="0"/>
              </a:spcBef>
              <a:spcAft>
                <a:spcPts val="0"/>
              </a:spcAft>
              <a:buClr>
                <a:schemeClr val="tx1"/>
              </a:buClr>
              <a:buFont typeface="Arial" panose="020B0604020202020204" pitchFamily="34" charset="0"/>
              <a:buChar char="•"/>
            </a:pPr>
            <a:r>
              <a:rPr lang="cs-CZ" sz="1800" b="true" dirty="false"/>
              <a:t>Využití podpory pracovníky v přímé práci s CS </a:t>
            </a:r>
            <a:r>
              <a:rPr lang="cs-CZ" sz="1800" dirty="false"/>
              <a:t>(poradenství, vzdělávání, supervize apod.) </a:t>
            </a:r>
            <a:endParaRPr lang="cs-CZ" sz="1800" i="true" dirty="false"/>
          </a:p>
          <a:p>
            <a:pPr marL="1044800" lvl="2" indent="-285750" algn="just">
              <a:lnSpc>
                <a:spcPct val="150000"/>
              </a:lnSpc>
              <a:spcBef>
                <a:spcPts val="0"/>
              </a:spcBef>
              <a:spcAft>
                <a:spcPts val="0"/>
              </a:spcAft>
              <a:buClr>
                <a:schemeClr val="tx1"/>
              </a:buClr>
              <a:buSzPct val="50000"/>
              <a:buFont typeface="Courier New" panose="02070309020205020404" pitchFamily="49" charset="0"/>
              <a:buChar char="o"/>
            </a:pPr>
            <a:r>
              <a:rPr lang="cs-CZ" sz="1800" dirty="false"/>
              <a:t>slouží pro evidenci podpory členů RT či pracovníků pomáhajících profesí, ne CS osob se znevýhodněním</a:t>
            </a:r>
          </a:p>
        </p:txBody>
      </p:sp>
      <p:sp>
        <p:nvSpPr>
          <p:cNvPr id="4" name="Slide Number Placeholder 3">
            <a:extLst>
              <a:ext uri="{FF2B5EF4-FFF2-40B4-BE49-F238E27FC236}">
                <a16:creationId xmlns:a16="http://schemas.microsoft.com/office/drawing/2014/main" id="{2F39B754-1999-C94B-2B73-19BB5BE7A0D8}"/>
              </a:ext>
            </a:extLst>
          </p:cNvPr>
          <p:cNvSpPr>
            <a:spLocks noGrp="true"/>
          </p:cNvSpPr>
          <p:nvPr>
            <p:ph type="sldNum" sz="quarter" idx="12"/>
          </p:nvPr>
        </p:nvSpPr>
        <p:spPr/>
        <p:txBody>
          <a:bodyPr/>
          <a:lstStyle/>
          <a:p>
            <a:fld id="{479BF083-4774-43B1-9AB0-5CC1AC5DD8EE}" type="slidenum">
              <a:rPr lang="cs-CZ" smtClean="false"/>
              <a:pPr/>
              <a:t>58</a:t>
            </a:fld>
            <a:endParaRPr lang="cs-CZ"/>
          </a:p>
        </p:txBody>
      </p:sp>
    </p:spTree>
    <p:extLst>
      <p:ext uri="{BB962C8B-B14F-4D97-AF65-F5344CB8AC3E}">
        <p14:creationId xmlns:p14="http://schemas.microsoft.com/office/powerpoint/2010/main" val="1441041575"/>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411B-EB6A-D52B-C758-7EFA98C4531F}"/>
              </a:ext>
            </a:extLst>
          </p:cNvPr>
          <p:cNvSpPr>
            <a:spLocks noGrp="true"/>
          </p:cNvSpPr>
          <p:nvPr>
            <p:ph type="title"/>
          </p:nvPr>
        </p:nvSpPr>
        <p:spPr/>
        <p:txBody>
          <a:bodyPr/>
          <a:lstStyle/>
          <a:p>
            <a:r>
              <a:rPr lang="cs-CZ" dirty="false">
                <a:cs typeface="Arial"/>
              </a:rPr>
              <a:t>8) Podpora participativních metod práce s cílovou skupinou </a:t>
            </a:r>
            <a:endParaRPr lang="cs-CZ" dirty="false"/>
          </a:p>
        </p:txBody>
      </p:sp>
      <p:sp>
        <p:nvSpPr>
          <p:cNvPr id="3" name="Content Placeholder 2">
            <a:extLst>
              <a:ext uri="{FF2B5EF4-FFF2-40B4-BE49-F238E27FC236}">
                <a16:creationId xmlns:a16="http://schemas.microsoft.com/office/drawing/2014/main" id="{E4E3A850-7C63-4876-2E56-870E6AF28E90}"/>
              </a:ext>
            </a:extLst>
          </p:cNvPr>
          <p:cNvSpPr>
            <a:spLocks noGrp="true"/>
          </p:cNvSpPr>
          <p:nvPr>
            <p:ph idx="1"/>
          </p:nvPr>
        </p:nvSpPr>
        <p:spPr/>
        <p:txBody>
          <a:bodyPr vert="horz" lIns="0" tIns="0" rIns="0" bIns="0" rtlCol="false" anchor="t">
            <a:noAutofit/>
          </a:bodyPr>
          <a:lstStyle/>
          <a:p>
            <a:pPr marL="523875" indent="-250825" algn="just">
              <a:lnSpc>
                <a:spcPct val="150000"/>
              </a:lnSpc>
              <a:spcBef>
                <a:spcPts val="0"/>
              </a:spcBef>
              <a:spcAft>
                <a:spcPts val="0"/>
              </a:spcAft>
              <a:buClr>
                <a:schemeClr val="tx1"/>
              </a:buClr>
              <a:buFont typeface="Arial" panose="020B0604020202020204" pitchFamily="34" charset="0"/>
              <a:buChar char="•"/>
            </a:pPr>
            <a:r>
              <a:rPr lang="cs-CZ" sz="1800" dirty="false"/>
              <a:t>v rámci tohoto tématu není uvedena typologie podpor</a:t>
            </a:r>
          </a:p>
          <a:p>
            <a:pPr marL="273050" indent="0" algn="just">
              <a:lnSpc>
                <a:spcPct val="150000"/>
              </a:lnSpc>
              <a:spcBef>
                <a:spcPts val="0"/>
              </a:spcBef>
              <a:spcAft>
                <a:spcPts val="0"/>
              </a:spcAft>
              <a:buClr>
                <a:schemeClr val="tx1"/>
              </a:buClr>
              <a:buNone/>
            </a:pPr>
            <a:endParaRPr lang="cs-CZ" sz="1800" dirty="false"/>
          </a:p>
          <a:p>
            <a:pPr marL="523875" indent="-250825" algn="just">
              <a:lnSpc>
                <a:spcPct val="150000"/>
              </a:lnSpc>
              <a:spcBef>
                <a:spcPts val="0"/>
              </a:spcBef>
              <a:spcAft>
                <a:spcPts val="0"/>
              </a:spcAft>
              <a:buClr>
                <a:schemeClr val="tx1"/>
              </a:buClr>
              <a:buFont typeface="Arial" panose="020B0604020202020204" pitchFamily="34" charset="0"/>
              <a:buChar char="•"/>
            </a:pPr>
            <a:r>
              <a:rPr lang="cs-CZ" sz="1800" dirty="false"/>
              <a:t>eviduje se průběžný monitoring a dotazník k závěrečné </a:t>
            </a:r>
            <a:r>
              <a:rPr lang="cs-CZ" sz="1800" dirty="false" err="true"/>
              <a:t>ZoR</a:t>
            </a:r>
            <a:endParaRPr lang="cs-CZ" sz="1800" dirty="false"/>
          </a:p>
        </p:txBody>
      </p:sp>
      <p:sp>
        <p:nvSpPr>
          <p:cNvPr id="4" name="Slide Number Placeholder 3">
            <a:extLst>
              <a:ext uri="{FF2B5EF4-FFF2-40B4-BE49-F238E27FC236}">
                <a16:creationId xmlns:a16="http://schemas.microsoft.com/office/drawing/2014/main" id="{032B4C1A-85A1-5F90-F8E3-0FE3EA2C04AD}"/>
              </a:ext>
            </a:extLst>
          </p:cNvPr>
          <p:cNvSpPr>
            <a:spLocks noGrp="true"/>
          </p:cNvSpPr>
          <p:nvPr>
            <p:ph type="sldNum" sz="quarter" idx="12"/>
          </p:nvPr>
        </p:nvSpPr>
        <p:spPr/>
        <p:txBody>
          <a:bodyPr/>
          <a:lstStyle/>
          <a:p>
            <a:fld id="{479BF083-4774-43B1-9AB0-5CC1AC5DD8EE}" type="slidenum">
              <a:rPr lang="cs-CZ" smtClean="false"/>
              <a:pPr/>
              <a:t>59</a:t>
            </a:fld>
            <a:endParaRPr lang="cs-CZ"/>
          </a:p>
        </p:txBody>
      </p:sp>
    </p:spTree>
    <p:extLst>
      <p:ext uri="{BB962C8B-B14F-4D97-AF65-F5344CB8AC3E}">
        <p14:creationId xmlns:p14="http://schemas.microsoft.com/office/powerpoint/2010/main" val="37294318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31694" y="2610000"/>
            <a:ext cx="8452306" cy="1224000"/>
          </a:xfrm>
        </p:spPr>
        <p:txBody>
          <a:bodyPr/>
          <a:lstStyle/>
          <a:p>
            <a:pPr algn="ctr"/>
            <a:r>
              <a:rPr lang="cs-CZ" kern="1200" cap="none" dirty="false">
                <a:latin typeface="+mn-lt"/>
                <a:ea typeface="+mn-ea"/>
                <a:cs typeface="+mn-cs"/>
              </a:rPr>
              <a:t>I. ČÁST </a:t>
            </a:r>
            <a:br>
              <a:rPr lang="cs-CZ" kern="1200" cap="none" dirty="false">
                <a:latin typeface="+mn-lt"/>
                <a:ea typeface="+mn-ea"/>
                <a:cs typeface="+mn-cs"/>
              </a:rPr>
            </a:br>
            <a:r>
              <a:rPr lang="cs-CZ" kern="1200" cap="none" dirty="false">
                <a:latin typeface="+mn-lt"/>
                <a:ea typeface="+mn-ea"/>
                <a:cs typeface="+mn-cs"/>
              </a:rPr>
              <a:t>PRAVIDLA REALIZACE</a:t>
            </a:r>
          </a:p>
        </p:txBody>
      </p:sp>
    </p:spTree>
    <p:extLst>
      <p:ext uri="{BB962C8B-B14F-4D97-AF65-F5344CB8AC3E}">
        <p14:creationId xmlns:p14="http://schemas.microsoft.com/office/powerpoint/2010/main" val="2561518287"/>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1F98-D25F-F0FC-B4FA-0C19975B8DA7}"/>
              </a:ext>
            </a:extLst>
          </p:cNvPr>
          <p:cNvSpPr>
            <a:spLocks noGrp="true"/>
          </p:cNvSpPr>
          <p:nvPr>
            <p:ph type="title"/>
          </p:nvPr>
        </p:nvSpPr>
        <p:spPr>
          <a:xfrm>
            <a:off x="360000" y="-83138"/>
            <a:ext cx="8424000" cy="1200634"/>
          </a:xfrm>
        </p:spPr>
        <p:txBody>
          <a:bodyPr/>
          <a:lstStyle/>
          <a:p>
            <a:r>
              <a:rPr lang="cs-CZ" sz="3000" dirty="false">
                <a:cs typeface="Arial"/>
              </a:rPr>
              <a:t>9) Podpora programů zaměřených na boj s diskriminací </a:t>
            </a:r>
            <a:r>
              <a:rPr lang="cs-CZ" sz="3000" cap="none" dirty="false">
                <a:cs typeface="Arial"/>
              </a:rPr>
              <a:t>a</a:t>
            </a:r>
            <a:r>
              <a:rPr lang="cs-CZ" sz="3000" dirty="false">
                <a:cs typeface="Arial"/>
              </a:rPr>
              <a:t> </a:t>
            </a:r>
            <a:r>
              <a:rPr lang="cs-CZ" sz="3000" dirty="false" err="true">
                <a:cs typeface="Arial"/>
              </a:rPr>
              <a:t>anticiganismem</a:t>
            </a:r>
            <a:endParaRPr lang="cs-CZ" sz="3000" dirty="false">
              <a:cs typeface="Arial"/>
            </a:endParaRPr>
          </a:p>
        </p:txBody>
      </p:sp>
      <p:sp>
        <p:nvSpPr>
          <p:cNvPr id="3" name="Content Placeholder 2">
            <a:extLst>
              <a:ext uri="{FF2B5EF4-FFF2-40B4-BE49-F238E27FC236}">
                <a16:creationId xmlns:a16="http://schemas.microsoft.com/office/drawing/2014/main" id="{E6B49FFF-2FA7-0558-9CB8-70DFDB32E172}"/>
              </a:ext>
            </a:extLst>
          </p:cNvPr>
          <p:cNvSpPr>
            <a:spLocks noGrp="true"/>
          </p:cNvSpPr>
          <p:nvPr>
            <p:ph idx="1"/>
          </p:nvPr>
        </p:nvSpPr>
        <p:spPr/>
        <p:txBody>
          <a:bodyPr vert="horz" lIns="0" tIns="0" rIns="0" bIns="0" rtlCol="false" anchor="t">
            <a:noAutofit/>
          </a:bodyPr>
          <a:lstStyle/>
          <a:p>
            <a:pPr marL="523875" indent="-250825" algn="just">
              <a:lnSpc>
                <a:spcPct val="150000"/>
              </a:lnSpc>
              <a:spcBef>
                <a:spcPts val="0"/>
              </a:spcBef>
              <a:spcAft>
                <a:spcPts val="0"/>
              </a:spcAft>
              <a:buClr>
                <a:schemeClr val="tx1"/>
              </a:buClr>
              <a:buFont typeface="Arial" panose="020B0604020202020204" pitchFamily="34" charset="0"/>
              <a:buChar char="•"/>
            </a:pPr>
            <a:r>
              <a:rPr lang="cs-CZ" sz="1800" dirty="false"/>
              <a:t>v rámci tohoto tématu není uvedena typologie podpor</a:t>
            </a:r>
          </a:p>
          <a:p>
            <a:pPr marL="523875" indent="-250825" algn="just">
              <a:lnSpc>
                <a:spcPct val="150000"/>
              </a:lnSpc>
              <a:spcBef>
                <a:spcPts val="0"/>
              </a:spcBef>
              <a:spcAft>
                <a:spcPts val="0"/>
              </a:spcAft>
              <a:buClr>
                <a:schemeClr val="tx1"/>
              </a:buClr>
              <a:buFont typeface="Arial" panose="020B0604020202020204" pitchFamily="34" charset="0"/>
              <a:buChar char="•"/>
            </a:pPr>
            <a:endParaRPr lang="cs-CZ" sz="1800" dirty="false"/>
          </a:p>
          <a:p>
            <a:pPr marL="523875" indent="-250825" algn="just">
              <a:lnSpc>
                <a:spcPct val="150000"/>
              </a:lnSpc>
              <a:spcBef>
                <a:spcPts val="0"/>
              </a:spcBef>
              <a:spcAft>
                <a:spcPts val="0"/>
              </a:spcAft>
              <a:buClr>
                <a:schemeClr val="tx1"/>
              </a:buClr>
              <a:buFont typeface="Arial" panose="020B0604020202020204" pitchFamily="34" charset="0"/>
              <a:buChar char="•"/>
            </a:pPr>
            <a:r>
              <a:rPr lang="cs-CZ" sz="1800" dirty="false"/>
              <a:t>k tomuto tématu nejsou žádné požadavky na průběžný monitoring</a:t>
            </a:r>
          </a:p>
          <a:p>
            <a:pPr marL="523875" indent="-250825" algn="just">
              <a:lnSpc>
                <a:spcPct val="150000"/>
              </a:lnSpc>
              <a:spcBef>
                <a:spcPts val="0"/>
              </a:spcBef>
              <a:spcAft>
                <a:spcPts val="0"/>
              </a:spcAft>
              <a:buClr>
                <a:schemeClr val="tx1"/>
              </a:buClr>
              <a:buFont typeface="Arial" panose="020B0604020202020204" pitchFamily="34" charset="0"/>
              <a:buChar char="•"/>
            </a:pPr>
            <a:endParaRPr lang="cs-CZ" sz="1800" dirty="false"/>
          </a:p>
          <a:p>
            <a:pPr marL="523875" indent="-250825" algn="just">
              <a:lnSpc>
                <a:spcPct val="150000"/>
              </a:lnSpc>
              <a:spcBef>
                <a:spcPts val="0"/>
              </a:spcBef>
              <a:spcAft>
                <a:spcPts val="0"/>
              </a:spcAft>
              <a:buClr>
                <a:schemeClr val="tx1"/>
              </a:buClr>
              <a:buFont typeface="Arial" panose="020B0604020202020204" pitchFamily="34" charset="0"/>
              <a:buChar char="•"/>
            </a:pPr>
            <a:r>
              <a:rPr lang="cs-CZ" sz="1800" dirty="false"/>
              <a:t>eviduje se dotazník k závěrečné </a:t>
            </a:r>
            <a:r>
              <a:rPr lang="cs-CZ" sz="1800" dirty="false" err="true"/>
              <a:t>ZoR</a:t>
            </a:r>
            <a:r>
              <a:rPr lang="cs-CZ" sz="1800" dirty="false"/>
              <a:t> </a:t>
            </a:r>
          </a:p>
        </p:txBody>
      </p:sp>
      <p:sp>
        <p:nvSpPr>
          <p:cNvPr id="4" name="Slide Number Placeholder 3">
            <a:extLst>
              <a:ext uri="{FF2B5EF4-FFF2-40B4-BE49-F238E27FC236}">
                <a16:creationId xmlns:a16="http://schemas.microsoft.com/office/drawing/2014/main" id="{6C3CBCF7-E430-8DE3-4D5E-18A1E3367DEF}"/>
              </a:ext>
            </a:extLst>
          </p:cNvPr>
          <p:cNvSpPr>
            <a:spLocks noGrp="true"/>
          </p:cNvSpPr>
          <p:nvPr>
            <p:ph type="sldNum" sz="quarter" idx="12"/>
          </p:nvPr>
        </p:nvSpPr>
        <p:spPr/>
        <p:txBody>
          <a:bodyPr/>
          <a:lstStyle/>
          <a:p>
            <a:fld id="{479BF083-4774-43B1-9AB0-5CC1AC5DD8EE}" type="slidenum">
              <a:rPr lang="cs-CZ" smtClean="false"/>
              <a:pPr/>
              <a:t>60</a:t>
            </a:fld>
            <a:endParaRPr lang="cs-CZ"/>
          </a:p>
        </p:txBody>
      </p:sp>
    </p:spTree>
    <p:extLst>
      <p:ext uri="{BB962C8B-B14F-4D97-AF65-F5344CB8AC3E}">
        <p14:creationId xmlns:p14="http://schemas.microsoft.com/office/powerpoint/2010/main" val="3155144636"/>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6074C-367C-49E2-9BED-D17FED153D1B}"/>
              </a:ext>
            </a:extLst>
          </p:cNvPr>
          <p:cNvSpPr>
            <a:spLocks noGrp="true"/>
          </p:cNvSpPr>
          <p:nvPr>
            <p:ph type="title"/>
          </p:nvPr>
        </p:nvSpPr>
        <p:spPr/>
        <p:txBody>
          <a:bodyPr/>
          <a:lstStyle/>
          <a:p>
            <a:r>
              <a:rPr lang="cs-CZ" dirty="false"/>
              <a:t>Kontaktní osoby ve věci monitoringu a evaluace</a:t>
            </a:r>
          </a:p>
        </p:txBody>
      </p:sp>
      <p:sp>
        <p:nvSpPr>
          <p:cNvPr id="3" name="Zástupný obsah 2">
            <a:extLst>
              <a:ext uri="{FF2B5EF4-FFF2-40B4-BE49-F238E27FC236}">
                <a16:creationId xmlns:a16="http://schemas.microsoft.com/office/drawing/2014/main" id="{E837E6D9-1E4F-4803-835E-8E932032687F}"/>
              </a:ext>
            </a:extLst>
          </p:cNvPr>
          <p:cNvSpPr>
            <a:spLocks noGrp="true"/>
          </p:cNvSpPr>
          <p:nvPr>
            <p:ph idx="1"/>
          </p:nvPr>
        </p:nvSpPr>
        <p:spPr>
          <a:xfrm>
            <a:off x="321542" y="1376219"/>
            <a:ext cx="8500915" cy="4987636"/>
          </a:xfrm>
        </p:spPr>
        <p:txBody>
          <a:bodyPr vert="horz" lIns="0" tIns="0" rIns="0" bIns="0" rtlCol="false" anchor="t">
            <a:noAutofit/>
          </a:bodyPr>
          <a:lstStyle/>
          <a:p>
            <a:pPr>
              <a:spcBef>
                <a:spcPts val="1200"/>
              </a:spcBef>
              <a:spcAft>
                <a:spcPts val="1200"/>
              </a:spcAft>
              <a:buClr>
                <a:schemeClr val="accent1"/>
              </a:buClr>
              <a:buFont typeface="Arial" panose="020B0604020202020204" pitchFamily="34" charset="0"/>
              <a:buChar char="•"/>
            </a:pPr>
            <a:r>
              <a:rPr lang="cs-CZ" sz="1800" dirty="false">
                <a:cs typeface="Arial"/>
              </a:rPr>
              <a:t>monitoring a evaluace komunitní práce: dotazy vkládejte do klubu výzvy</a:t>
            </a:r>
          </a:p>
          <a:p>
            <a:pPr>
              <a:spcBef>
                <a:spcPts val="1200"/>
              </a:spcBef>
              <a:spcAft>
                <a:spcPts val="1200"/>
              </a:spcAft>
              <a:buClr>
                <a:schemeClr val="accent1"/>
              </a:buClr>
              <a:buFont typeface="Arial" panose="020B0604020202020204" pitchFamily="34" charset="0"/>
              <a:buChar char="•"/>
            </a:pPr>
            <a:r>
              <a:rPr lang="cs-CZ" sz="1800" dirty="false">
                <a:cs typeface="Arial"/>
              </a:rPr>
              <a:t>dotazník </a:t>
            </a:r>
            <a:r>
              <a:rPr lang="cs-CZ" sz="1800" dirty="false" err="true">
                <a:cs typeface="Arial"/>
              </a:rPr>
              <a:t>ZoR</a:t>
            </a:r>
            <a:r>
              <a:rPr lang="cs-CZ" sz="1800" dirty="false">
                <a:cs typeface="Arial"/>
              </a:rPr>
              <a:t>: Ondřej Vrba, tel. 950 192 120, </a:t>
            </a:r>
            <a:r>
              <a:rPr lang="cs-CZ" sz="1800" dirty="false">
                <a:cs typeface="Arial"/>
                <a:hlinkClick r:id="rId3"/>
              </a:rPr>
              <a:t>ondrej.vrba@mpsv.gov.cz</a:t>
            </a:r>
            <a:endParaRPr lang="cs-CZ" sz="1800" dirty="false">
              <a:cs typeface="Arial"/>
              <a:hlinkClick r:id="rId4"/>
            </a:endParaRPr>
          </a:p>
          <a:p>
            <a:pPr>
              <a:spcBef>
                <a:spcPts val="1200"/>
              </a:spcBef>
              <a:spcAft>
                <a:spcPts val="1200"/>
              </a:spcAft>
              <a:buClr>
                <a:schemeClr val="accent1"/>
              </a:buClr>
              <a:buFont typeface="Arial" panose="020B0604020202020204" pitchFamily="34" charset="0"/>
              <a:buChar char="•"/>
            </a:pPr>
            <a:r>
              <a:rPr lang="cs-CZ" sz="1800" dirty="false">
                <a:cs typeface="Arial"/>
              </a:rPr>
              <a:t>V záležitostech týkajících se </a:t>
            </a:r>
            <a:r>
              <a:rPr lang="cs-CZ" sz="1800" b="true" dirty="false">
                <a:cs typeface="Arial"/>
              </a:rPr>
              <a:t>realizace projektu </a:t>
            </a:r>
            <a:r>
              <a:rPr lang="cs-CZ" sz="1800" dirty="false">
                <a:cs typeface="Arial"/>
              </a:rPr>
              <a:t>(mimo dotazů ke sběru dat, monitoringu a evaluaci) se vždy obracejte </a:t>
            </a:r>
            <a:r>
              <a:rPr lang="cs-CZ" sz="1800" b="true" dirty="false">
                <a:cs typeface="Arial"/>
              </a:rPr>
              <a:t>na svého projektového manažera </a:t>
            </a:r>
          </a:p>
          <a:p>
            <a:pPr marL="0" indent="0">
              <a:buNone/>
            </a:pPr>
            <a:endParaRPr lang="cs-CZ" sz="2200" dirty="false">
              <a:cs typeface="Arial"/>
            </a:endParaRPr>
          </a:p>
        </p:txBody>
      </p:sp>
      <p:sp>
        <p:nvSpPr>
          <p:cNvPr id="4" name="Zástupný symbol pro číslo snímku 3">
            <a:extLst>
              <a:ext uri="{FF2B5EF4-FFF2-40B4-BE49-F238E27FC236}">
                <a16:creationId xmlns:a16="http://schemas.microsoft.com/office/drawing/2014/main" id="{AFAB874D-86B6-44C2-80D2-87F2B3A803A0}"/>
              </a:ext>
            </a:extLst>
          </p:cNvPr>
          <p:cNvSpPr>
            <a:spLocks noGrp="true"/>
          </p:cNvSpPr>
          <p:nvPr>
            <p:ph type="sldNum" sz="quarter" idx="12"/>
          </p:nvPr>
        </p:nvSpPr>
        <p:spPr/>
        <p:txBody>
          <a:bodyPr/>
          <a:lstStyle/>
          <a:p>
            <a:fld id="{479BF083-4774-43B1-9AB0-5CC1AC5DD8EE}" type="slidenum">
              <a:rPr lang="cs-CZ" smtClean="false"/>
              <a:pPr/>
              <a:t>61</a:t>
            </a:fld>
            <a:endParaRPr lang="cs-CZ"/>
          </a:p>
        </p:txBody>
      </p:sp>
    </p:spTree>
    <p:extLst>
      <p:ext uri="{BB962C8B-B14F-4D97-AF65-F5344CB8AC3E}">
        <p14:creationId xmlns:p14="http://schemas.microsoft.com/office/powerpoint/2010/main" val="2049537902"/>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6074C-367C-49E2-9BED-D17FED153D1B}"/>
              </a:ext>
            </a:extLst>
          </p:cNvPr>
          <p:cNvSpPr>
            <a:spLocks noGrp="true"/>
          </p:cNvSpPr>
          <p:nvPr>
            <p:ph type="title"/>
          </p:nvPr>
        </p:nvSpPr>
        <p:spPr/>
        <p:txBody>
          <a:bodyPr/>
          <a:lstStyle/>
          <a:p>
            <a:r>
              <a:rPr lang="cs-CZ"/>
              <a:t>Kontaktní osoby</a:t>
            </a:r>
          </a:p>
        </p:txBody>
      </p:sp>
      <p:sp>
        <p:nvSpPr>
          <p:cNvPr id="3" name="Zástupný obsah 2">
            <a:extLst>
              <a:ext uri="{FF2B5EF4-FFF2-40B4-BE49-F238E27FC236}">
                <a16:creationId xmlns:a16="http://schemas.microsoft.com/office/drawing/2014/main" id="{E837E6D9-1E4F-4803-835E-8E932032687F}"/>
              </a:ext>
            </a:extLst>
          </p:cNvPr>
          <p:cNvSpPr>
            <a:spLocks noGrp="true"/>
          </p:cNvSpPr>
          <p:nvPr>
            <p:ph idx="1"/>
          </p:nvPr>
        </p:nvSpPr>
        <p:spPr>
          <a:xfrm>
            <a:off x="318758" y="1134455"/>
            <a:ext cx="8789242" cy="5723545"/>
          </a:xfrm>
        </p:spPr>
        <p:txBody>
          <a:bodyPr vert="horz" lIns="0" tIns="0" rIns="0" bIns="0" rtlCol="false" anchor="t">
            <a:noAutofit/>
          </a:bodyPr>
          <a:lstStyle/>
          <a:p>
            <a:pPr marL="0" indent="0">
              <a:spcBef>
                <a:spcPts val="300"/>
              </a:spcBef>
              <a:spcAft>
                <a:spcPts val="0"/>
              </a:spcAft>
              <a:buNone/>
            </a:pPr>
            <a:r>
              <a:rPr lang="cs-CZ" sz="1600" dirty="false"/>
              <a:t>Šárka Müllerová, tel. 775 445 242, </a:t>
            </a:r>
            <a:r>
              <a:rPr lang="cs-CZ" sz="1600" dirty="false">
                <a:hlinkClick r:id="rId3"/>
              </a:rPr>
              <a:t>sarka.mullerova@mpsv.gov.cz</a:t>
            </a:r>
            <a:endParaRPr lang="cs-CZ" sz="1600" dirty="false"/>
          </a:p>
          <a:p>
            <a:pPr marL="0" indent="0">
              <a:spcBef>
                <a:spcPts val="300"/>
              </a:spcBef>
              <a:spcAft>
                <a:spcPts val="0"/>
              </a:spcAft>
              <a:buNone/>
            </a:pPr>
            <a:r>
              <a:rPr lang="cs-CZ" sz="1600" dirty="false"/>
              <a:t>Gabriela Bartesová, tel. 778 753 202, </a:t>
            </a:r>
            <a:r>
              <a:rPr lang="cs-CZ" sz="1600" dirty="false">
                <a:hlinkClick r:id="rId4"/>
              </a:rPr>
              <a:t>gabriela.bartesova@mpsv.gov.cz</a:t>
            </a:r>
            <a:r>
              <a:rPr lang="cs-CZ" sz="1600" dirty="false"/>
              <a:t>              </a:t>
            </a:r>
          </a:p>
          <a:p>
            <a:pPr marL="0" indent="0">
              <a:spcBef>
                <a:spcPts val="300"/>
              </a:spcBef>
              <a:spcAft>
                <a:spcPts val="0"/>
              </a:spcAft>
              <a:buNone/>
            </a:pPr>
            <a:r>
              <a:rPr lang="cs-CZ" sz="1600" dirty="false"/>
              <a:t>Gabriela Hubáčková, tel. 771 139 247, </a:t>
            </a:r>
            <a:r>
              <a:rPr lang="cs-CZ" sz="1600" dirty="false">
                <a:hlinkClick r:id="rId5"/>
              </a:rPr>
              <a:t>gabriela.hubackova@mpsv.gov.cz</a:t>
            </a:r>
            <a:r>
              <a:rPr lang="cs-CZ" sz="1600" dirty="false"/>
              <a:t> </a:t>
            </a:r>
          </a:p>
          <a:p>
            <a:pPr marL="0" indent="0">
              <a:spcBef>
                <a:spcPts val="300"/>
              </a:spcBef>
              <a:spcAft>
                <a:spcPts val="0"/>
              </a:spcAft>
              <a:buNone/>
            </a:pPr>
            <a:r>
              <a:rPr lang="cs-CZ" sz="1600" dirty="false"/>
              <a:t>Tereza Havelková, tel. 771 139 283, </a:t>
            </a:r>
            <a:r>
              <a:rPr lang="cs-CZ" sz="1600" dirty="false">
                <a:hlinkClick r:id="rId6"/>
              </a:rPr>
              <a:t>tereza.havelkova@mpsv.gov.cz</a:t>
            </a:r>
            <a:endParaRPr lang="cs-CZ" sz="1600" dirty="false"/>
          </a:p>
          <a:p>
            <a:pPr marL="0" indent="0">
              <a:spcBef>
                <a:spcPts val="300"/>
              </a:spcBef>
              <a:spcAft>
                <a:spcPts val="0"/>
              </a:spcAft>
              <a:buNone/>
            </a:pPr>
            <a:r>
              <a:rPr lang="cs-CZ" sz="1600" dirty="false"/>
              <a:t>Jakub Slávka, tel. 950 193 926, </a:t>
            </a:r>
            <a:r>
              <a:rPr lang="cs-CZ" sz="1600" dirty="false">
                <a:hlinkClick r:id="rId7"/>
              </a:rPr>
              <a:t>jakub.slavka@mpsv.gov.cz</a:t>
            </a:r>
            <a:endParaRPr lang="cs-CZ" sz="1600" dirty="false"/>
          </a:p>
          <a:p>
            <a:pPr marL="0" indent="0">
              <a:spcBef>
                <a:spcPts val="300"/>
              </a:spcBef>
              <a:spcAft>
                <a:spcPts val="0"/>
              </a:spcAft>
              <a:buNone/>
            </a:pPr>
            <a:r>
              <a:rPr lang="cs-CZ" sz="1600" dirty="false"/>
              <a:t>Petra Peterková, tel. 770 122 991, </a:t>
            </a:r>
            <a:r>
              <a:rPr lang="cs-CZ" sz="1600" dirty="false">
                <a:hlinkClick r:id="rId8"/>
              </a:rPr>
              <a:t>petra.peterkova@mpsv.gov.cz</a:t>
            </a:r>
            <a:endParaRPr lang="cs-CZ" sz="1600" dirty="false"/>
          </a:p>
          <a:p>
            <a:pPr marL="0" indent="0">
              <a:spcBef>
                <a:spcPts val="300"/>
              </a:spcBef>
              <a:spcAft>
                <a:spcPts val="0"/>
              </a:spcAft>
              <a:buNone/>
            </a:pPr>
            <a:r>
              <a:rPr lang="cs-CZ" sz="1600" dirty="false"/>
              <a:t>Zdena Marchalínová, tel. 950 192 182, </a:t>
            </a:r>
            <a:r>
              <a:rPr lang="cs-CZ" sz="1600" dirty="false">
                <a:hlinkClick r:id="rId9"/>
              </a:rPr>
              <a:t>zdena.marchalinova@mpsv.gov.cz</a:t>
            </a:r>
            <a:endParaRPr lang="cs-CZ" sz="1600" dirty="false"/>
          </a:p>
          <a:p>
            <a:pPr marL="0" indent="0">
              <a:spcBef>
                <a:spcPts val="300"/>
              </a:spcBef>
              <a:spcAft>
                <a:spcPts val="0"/>
              </a:spcAft>
              <a:buNone/>
            </a:pPr>
            <a:r>
              <a:rPr lang="cs-CZ" sz="1600" dirty="false"/>
              <a:t>Monika Hamplová, tel. 601 384 863, </a:t>
            </a:r>
            <a:r>
              <a:rPr lang="cs-CZ" sz="1600" dirty="false">
                <a:hlinkClick r:id="rId10"/>
              </a:rPr>
              <a:t>monika.hamplova@mpsv.gov.cz</a:t>
            </a:r>
            <a:endParaRPr lang="cs-CZ" sz="1600" dirty="false"/>
          </a:p>
          <a:p>
            <a:pPr marL="0" indent="0">
              <a:spcBef>
                <a:spcPts val="300"/>
              </a:spcBef>
              <a:spcAft>
                <a:spcPts val="0"/>
              </a:spcAft>
              <a:buNone/>
            </a:pPr>
            <a:r>
              <a:rPr lang="cs-CZ" sz="1600" dirty="false"/>
              <a:t>Gabriela Měřínská, tel. 770 123 096, </a:t>
            </a:r>
            <a:r>
              <a:rPr lang="cs-CZ" sz="1600" dirty="false">
                <a:hlinkClick r:id="rId11"/>
              </a:rPr>
              <a:t>gabriela.merinska@mpsv.gov.cz</a:t>
            </a:r>
            <a:endParaRPr lang="cs-CZ" sz="1600" dirty="false"/>
          </a:p>
          <a:p>
            <a:pPr marL="0" indent="0">
              <a:spcBef>
                <a:spcPts val="300"/>
              </a:spcBef>
              <a:spcAft>
                <a:spcPts val="0"/>
              </a:spcAft>
              <a:buNone/>
            </a:pPr>
            <a:r>
              <a:rPr lang="cs-CZ" sz="1600" dirty="false"/>
              <a:t>Jana Spurná, tel. 950 193 346, </a:t>
            </a:r>
            <a:r>
              <a:rPr lang="cs-CZ" sz="1600" dirty="false">
                <a:hlinkClick r:id="rId12"/>
              </a:rPr>
              <a:t>jana.spurna1@mpsv.gov.cz</a:t>
            </a:r>
            <a:endParaRPr lang="cs-CZ" sz="1600" dirty="false"/>
          </a:p>
          <a:p>
            <a:pPr marL="0" indent="0">
              <a:spcBef>
                <a:spcPts val="300"/>
              </a:spcBef>
              <a:spcAft>
                <a:spcPts val="0"/>
              </a:spcAft>
              <a:buNone/>
            </a:pPr>
            <a:r>
              <a:rPr lang="cs-CZ" sz="1600" dirty="false"/>
              <a:t>Kateřina Jechová, tel. 950 192 172, </a:t>
            </a:r>
            <a:r>
              <a:rPr lang="cs-CZ" sz="1600" dirty="false">
                <a:hlinkClick r:id="rId13"/>
              </a:rPr>
              <a:t>katerina.jechova@mpsv.gov.cz</a:t>
            </a:r>
            <a:endParaRPr lang="cs-CZ" sz="1600" dirty="false"/>
          </a:p>
          <a:p>
            <a:pPr marL="0" indent="0">
              <a:spcBef>
                <a:spcPts val="0"/>
              </a:spcBef>
              <a:spcAft>
                <a:spcPts val="0"/>
              </a:spcAft>
              <a:buNone/>
            </a:pPr>
            <a:r>
              <a:rPr lang="cs-CZ" sz="1600" dirty="false"/>
              <a:t>Eliška Kirchnerová, tel. 773 297 360, </a:t>
            </a:r>
            <a:r>
              <a:rPr lang="cs-CZ" sz="1600" dirty="false">
                <a:hlinkClick r:id="rId14"/>
              </a:rPr>
              <a:t>eliska.kirchnerova@mpsv.gov.cz</a:t>
            </a:r>
            <a:endParaRPr lang="cs-CZ" sz="1600" dirty="false"/>
          </a:p>
          <a:p>
            <a:pPr marL="0" indent="0">
              <a:spcBef>
                <a:spcPts val="0"/>
              </a:spcBef>
              <a:spcAft>
                <a:spcPts val="0"/>
              </a:spcAft>
              <a:buNone/>
            </a:pPr>
            <a:r>
              <a:rPr lang="cs-CZ" sz="1600" dirty="false"/>
              <a:t>Lenka Lenková, tel. 777 734 386, </a:t>
            </a:r>
            <a:r>
              <a:rPr lang="cs-CZ" sz="1600" dirty="false">
                <a:hlinkClick r:id="rId15"/>
              </a:rPr>
              <a:t>lenka.lenkova@mpsv.gov.cz</a:t>
            </a:r>
            <a:endParaRPr lang="cs-CZ" sz="1600" dirty="false"/>
          </a:p>
          <a:p>
            <a:pPr marL="0" indent="0">
              <a:spcBef>
                <a:spcPts val="0"/>
              </a:spcBef>
              <a:spcAft>
                <a:spcPts val="0"/>
              </a:spcAft>
              <a:buNone/>
            </a:pPr>
            <a:endParaRPr lang="cs-CZ" sz="1600" dirty="false"/>
          </a:p>
        </p:txBody>
      </p:sp>
      <p:sp>
        <p:nvSpPr>
          <p:cNvPr id="4" name="Zástupný symbol pro číslo snímku 3">
            <a:extLst>
              <a:ext uri="{FF2B5EF4-FFF2-40B4-BE49-F238E27FC236}">
                <a16:creationId xmlns:a16="http://schemas.microsoft.com/office/drawing/2014/main" id="{AFAB874D-86B6-44C2-80D2-87F2B3A803A0}"/>
              </a:ext>
            </a:extLst>
          </p:cNvPr>
          <p:cNvSpPr>
            <a:spLocks noGrp="true"/>
          </p:cNvSpPr>
          <p:nvPr>
            <p:ph type="sldNum" sz="quarter" idx="12"/>
          </p:nvPr>
        </p:nvSpPr>
        <p:spPr/>
        <p:txBody>
          <a:bodyPr/>
          <a:lstStyle/>
          <a:p>
            <a:fld id="{479BF083-4774-43B1-9AB0-5CC1AC5DD8EE}" type="slidenum">
              <a:rPr lang="cs-CZ" smtClean="false"/>
              <a:pPr/>
              <a:t>62</a:t>
            </a:fld>
            <a:endParaRPr lang="cs-CZ"/>
          </a:p>
        </p:txBody>
      </p:sp>
    </p:spTree>
    <p:extLst>
      <p:ext uri="{BB962C8B-B14F-4D97-AF65-F5344CB8AC3E}">
        <p14:creationId xmlns:p14="http://schemas.microsoft.com/office/powerpoint/2010/main" val="1280964575"/>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 </a:t>
            </a:r>
          </a:p>
        </p:txBody>
      </p:sp>
      <p:sp>
        <p:nvSpPr>
          <p:cNvPr id="3" name="Zástupný symbol pro obsah 2"/>
          <p:cNvSpPr>
            <a:spLocks noGrp="true"/>
          </p:cNvSpPr>
          <p:nvPr>
            <p:ph idx="1"/>
          </p:nvPr>
        </p:nvSpPr>
        <p:spPr>
          <a:xfrm>
            <a:off x="540000" y="1241716"/>
            <a:ext cx="8064000" cy="5112568"/>
          </a:xfrm>
        </p:spPr>
        <p:txBody>
          <a:bodyPr anchor="ctr"/>
          <a:lstStyle/>
          <a:p>
            <a:pPr marL="0" indent="0" algn="ctr">
              <a:lnSpc>
                <a:spcPct val="150000"/>
              </a:lnSpc>
              <a:buNone/>
            </a:pPr>
            <a:r>
              <a:rPr lang="cs-CZ" sz="4000" b="true" dirty="false"/>
              <a:t>DĚKUJEME ZA POZORNOST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a:p>
        </p:txBody>
      </p:sp>
    </p:spTree>
    <p:extLst>
      <p:ext uri="{BB962C8B-B14F-4D97-AF65-F5344CB8AC3E}">
        <p14:creationId xmlns:p14="http://schemas.microsoft.com/office/powerpoint/2010/main" val="4528970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A90F-C85A-CF45-0013-45571058DF8C}"/>
              </a:ext>
            </a:extLst>
          </p:cNvPr>
          <p:cNvSpPr>
            <a:spLocks noGrp="true"/>
          </p:cNvSpPr>
          <p:nvPr>
            <p:ph type="title"/>
          </p:nvPr>
        </p:nvSpPr>
        <p:spPr/>
        <p:txBody>
          <a:bodyPr/>
          <a:lstStyle/>
          <a:p>
            <a:pPr algn="ctr"/>
            <a:r>
              <a:rPr lang="cs-CZ" dirty="false"/>
              <a:t>Pravidla pro žadatele a příjemce</a:t>
            </a:r>
          </a:p>
        </p:txBody>
      </p:sp>
      <p:sp>
        <p:nvSpPr>
          <p:cNvPr id="3" name="Zástupný obsah 2">
            <a:extLst>
              <a:ext uri="{FF2B5EF4-FFF2-40B4-BE49-F238E27FC236}">
                <a16:creationId xmlns:a16="http://schemas.microsoft.com/office/drawing/2014/main" id="{2A88044B-00E8-C165-3CE1-289B53D29FAD}"/>
              </a:ext>
            </a:extLst>
          </p:cNvPr>
          <p:cNvSpPr>
            <a:spLocks noGrp="true"/>
          </p:cNvSpPr>
          <p:nvPr>
            <p:ph idx="1"/>
          </p:nvPr>
        </p:nvSpPr>
        <p:spPr>
          <a:xfrm>
            <a:off x="540000" y="1548245"/>
            <a:ext cx="8064000" cy="4571755"/>
          </a:xfrm>
        </p:spPr>
        <p:txBody>
          <a:bodyPr/>
          <a:lstStyle/>
          <a:p>
            <a:pPr>
              <a:buClr>
                <a:schemeClr val="accent1"/>
              </a:buClr>
              <a:buFont typeface="Arial" panose="020B0604020202020204" pitchFamily="34" charset="0"/>
              <a:buChar char="•"/>
            </a:pPr>
            <a:r>
              <a:rPr lang="cs-CZ" sz="1800" b="true" dirty="false">
                <a:hlinkClick r:id="rId3"/>
              </a:rPr>
              <a:t>Obecná část pravidel </a:t>
            </a:r>
            <a:r>
              <a:rPr lang="cs-CZ" sz="1800" dirty="false"/>
              <a:t>pro žadatele a příjemce z OPZ+</a:t>
            </a:r>
          </a:p>
          <a:p>
            <a:pPr marL="771750" lvl="2" indent="-285750">
              <a:buClr>
                <a:schemeClr val="accent1"/>
              </a:buClr>
              <a:buSzPct val="50000"/>
              <a:buFont typeface="Courier New" panose="02070309020205020404" pitchFamily="49" charset="0"/>
              <a:buChar char="o"/>
            </a:pPr>
            <a:r>
              <a:rPr lang="cs-CZ" sz="1400" dirty="false"/>
              <a:t>obsahuje např. informace o indikátorech, používání log, ukončení realizace projektu</a:t>
            </a:r>
          </a:p>
          <a:p>
            <a:pPr marL="432000" lvl="2" indent="-432000">
              <a:lnSpc>
                <a:spcPts val="2880"/>
              </a:lnSpc>
              <a:spcBef>
                <a:spcPts val="600"/>
              </a:spcBef>
              <a:spcAft>
                <a:spcPts val="600"/>
              </a:spcAft>
              <a:buClr>
                <a:schemeClr val="accent1"/>
              </a:buClr>
              <a:buSzPct val="100000"/>
              <a:buFont typeface="Arial" panose="020B0604020202020204" pitchFamily="34" charset="0"/>
              <a:buChar char="•"/>
            </a:pPr>
            <a:r>
              <a:rPr lang="cs-CZ" sz="1800" b="true" dirty="false">
                <a:hlinkClick r:id="rId4">
                  <a:extLst>
                    <a:ext uri="{A12FA001-AC4F-418D-AE19-62706E023703}">
                      <ahyp:hlinkClr xmlns:ahyp="http://schemas.microsoft.com/office/drawing/2018/hyperlinkcolor" val="tx"/>
                    </a:ext>
                  </a:extLst>
                </a:hlinkClick>
              </a:rPr>
              <a:t>Specifická část pravidel </a:t>
            </a:r>
            <a:r>
              <a:rPr lang="cs-CZ" sz="1800" dirty="false"/>
              <a:t>pro žadatele a příjemce z OPZ+ pro projekty s přímými a nepřímými náklady nebo projekty financované s využitím paušálních sazeb </a:t>
            </a:r>
          </a:p>
          <a:p>
            <a:pPr marL="771750" lvl="2" indent="-285750">
              <a:buClr>
                <a:schemeClr val="accent1"/>
              </a:buClr>
              <a:buSzPct val="50000"/>
              <a:buFont typeface="Courier New" panose="02070309020205020404" pitchFamily="49" charset="0"/>
              <a:buChar char="o"/>
            </a:pPr>
            <a:r>
              <a:rPr lang="cs-CZ" sz="1400" dirty="false"/>
              <a:t>obsahuje např. informace o změnách projektu, způsobilosti výdajů vč. dokladování, finanční řízení projektu  </a:t>
            </a:r>
          </a:p>
          <a:p>
            <a:pPr marL="432000" lvl="2" indent="-432000">
              <a:lnSpc>
                <a:spcPts val="2880"/>
              </a:lnSpc>
              <a:spcBef>
                <a:spcPts val="600"/>
              </a:spcBef>
              <a:spcAft>
                <a:spcPts val="600"/>
              </a:spcAft>
              <a:buClr>
                <a:schemeClr val="accent1"/>
              </a:buClr>
              <a:buSzPct val="100000"/>
              <a:buFont typeface="Arial" panose="020B0604020202020204" pitchFamily="34" charset="0"/>
              <a:buChar char="•"/>
            </a:pPr>
            <a:r>
              <a:rPr lang="it-IT" sz="1800" b="true" dirty="false">
                <a:hlinkClick r:id="rId5">
                  <a:extLst>
                    <a:ext uri="{A12FA001-AC4F-418D-AE19-62706E023703}">
                      <ahyp:hlinkClr xmlns:ahyp="http://schemas.microsoft.com/office/drawing/2018/hyperlinkcolor" val="tx"/>
                    </a:ext>
                  </a:extLst>
                </a:hlinkClick>
              </a:rPr>
              <a:t>Pravidla pro žadatele a příjemce</a:t>
            </a:r>
            <a:r>
              <a:rPr lang="cs-CZ" sz="1800" b="true" dirty="false">
                <a:hlinkClick r:id="rId5">
                  <a:extLst>
                    <a:ext uri="{A12FA001-AC4F-418D-AE19-62706E023703}">
                      <ahyp:hlinkClr xmlns:ahyp="http://schemas.microsoft.com/office/drawing/2018/hyperlinkcolor" val="tx"/>
                    </a:ext>
                  </a:extLst>
                </a:hlinkClick>
              </a:rPr>
              <a:t> </a:t>
            </a:r>
            <a:r>
              <a:rPr lang="cs-CZ" sz="1800" dirty="false">
                <a:hlinkClick r:id="rId5">
                  <a:extLst>
                    <a:ext uri="{A12FA001-AC4F-418D-AE19-62706E023703}">
                      <ahyp:hlinkClr xmlns:ahyp="http://schemas.microsoft.com/office/drawing/2018/hyperlinkcolor" val="tx"/>
                    </a:ext>
                  </a:extLst>
                </a:hlinkClick>
              </a:rPr>
              <a:t>– </a:t>
            </a:r>
            <a:r>
              <a:rPr lang="cs-CZ" sz="1800" dirty="false"/>
              <a:t>k dispozici další dokumenty (např. pracovní výkaz, obvyklé ceny)</a:t>
            </a:r>
            <a:r>
              <a:rPr lang="it-IT" sz="1800" dirty="false">
                <a:hlinkClick r:id="rId5">
                  <a:extLst>
                    <a:ext uri="{A12FA001-AC4F-418D-AE19-62706E023703}">
                      <ahyp:hlinkClr xmlns:ahyp="http://schemas.microsoft.com/office/drawing/2018/hyperlinkcolor" val="tx"/>
                    </a:ext>
                  </a:extLst>
                </a:hlinkClick>
              </a:rPr>
              <a:t> </a:t>
            </a:r>
            <a:endParaRPr lang="cs-CZ" sz="1800" dirty="false"/>
          </a:p>
          <a:p>
            <a:pPr marL="432000" lvl="2" indent="-432000">
              <a:lnSpc>
                <a:spcPts val="2880"/>
              </a:lnSpc>
              <a:spcBef>
                <a:spcPts val="600"/>
              </a:spcBef>
              <a:spcAft>
                <a:spcPts val="600"/>
              </a:spcAft>
              <a:buClr>
                <a:schemeClr val="accent1"/>
              </a:buClr>
              <a:buSzPct val="100000"/>
              <a:buFont typeface="Arial" panose="020B0604020202020204" pitchFamily="34" charset="0"/>
              <a:buChar char="•"/>
            </a:pPr>
            <a:r>
              <a:rPr lang="cs-CZ" sz="1800" i="true" dirty="false">
                <a:solidFill>
                  <a:srgbClr val="FF0000"/>
                </a:solidFill>
              </a:rPr>
              <a:t>Pravidla se průběžně aktualizují, prosíme o sledování aktuálních dokumentů </a:t>
            </a:r>
            <a:endParaRPr lang="cs-CZ" sz="1400" dirty="false">
              <a:solidFill>
                <a:srgbClr val="FF0000"/>
              </a:solidFill>
            </a:endParaRPr>
          </a:p>
        </p:txBody>
      </p:sp>
      <p:sp>
        <p:nvSpPr>
          <p:cNvPr id="4" name="Zástupný symbol pro číslo snímku 3">
            <a:extLst>
              <a:ext uri="{FF2B5EF4-FFF2-40B4-BE49-F238E27FC236}">
                <a16:creationId xmlns:a16="http://schemas.microsoft.com/office/drawing/2014/main" id="{7BB70770-3F22-E5A0-9CCD-A7F8CF181133}"/>
              </a:ext>
            </a:extLst>
          </p:cNvPr>
          <p:cNvSpPr>
            <a:spLocks noGrp="true"/>
          </p:cNvSpPr>
          <p:nvPr>
            <p:ph type="sldNum" sz="quarter" idx="12"/>
          </p:nvPr>
        </p:nvSpPr>
        <p:spPr/>
        <p:txBody>
          <a:bodyPr/>
          <a:lstStyle/>
          <a:p>
            <a:fld id="{479BF083-4774-43B1-9AB0-5CC1AC5DD8EE}" type="slidenum">
              <a:rPr lang="cs-CZ" smtClean="false"/>
              <a:pPr/>
              <a:t>7</a:t>
            </a:fld>
            <a:endParaRPr lang="cs-CZ"/>
          </a:p>
        </p:txBody>
      </p:sp>
    </p:spTree>
    <p:extLst>
      <p:ext uri="{BB962C8B-B14F-4D97-AF65-F5344CB8AC3E}">
        <p14:creationId xmlns:p14="http://schemas.microsoft.com/office/powerpoint/2010/main" val="394333745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C6E28F-A80C-B3F8-8BA8-9FEF903BD36C}"/>
              </a:ext>
            </a:extLst>
          </p:cNvPr>
          <p:cNvSpPr>
            <a:spLocks noGrp="true"/>
          </p:cNvSpPr>
          <p:nvPr>
            <p:ph type="title"/>
          </p:nvPr>
        </p:nvSpPr>
        <p:spPr/>
        <p:txBody>
          <a:bodyPr/>
          <a:lstStyle/>
          <a:p>
            <a:pPr algn="ctr"/>
            <a:r>
              <a:rPr lang="cs-CZ" dirty="false"/>
              <a:t>Rozhodnutí o poskytnutí dotace</a:t>
            </a:r>
          </a:p>
        </p:txBody>
      </p:sp>
      <p:sp>
        <p:nvSpPr>
          <p:cNvPr id="3" name="Zástupný obsah 2">
            <a:extLst>
              <a:ext uri="{FF2B5EF4-FFF2-40B4-BE49-F238E27FC236}">
                <a16:creationId xmlns:a16="http://schemas.microsoft.com/office/drawing/2014/main" id="{AB14FCEB-6C6E-4D98-F032-A0F29B77A654}"/>
              </a:ext>
            </a:extLst>
          </p:cNvPr>
          <p:cNvSpPr>
            <a:spLocks noGrp="true"/>
          </p:cNvSpPr>
          <p:nvPr>
            <p:ph idx="1"/>
          </p:nvPr>
        </p:nvSpPr>
        <p:spPr>
          <a:xfrm>
            <a:off x="540000" y="1714500"/>
            <a:ext cx="8064000" cy="4405500"/>
          </a:xfrm>
        </p:spPr>
        <p:txBody>
          <a:bodyPr/>
          <a:lstStyle/>
          <a:p>
            <a:pPr>
              <a:buClr>
                <a:schemeClr val="accent1"/>
              </a:buClr>
              <a:buFont typeface="Arial" panose="020B0604020202020204" pitchFamily="34" charset="0"/>
              <a:buChar char="•"/>
            </a:pPr>
            <a:r>
              <a:rPr lang="cs-CZ" sz="1800" b="true" dirty="false">
                <a:latin typeface="Arial" panose="020B0604020202020204" pitchFamily="34" charset="0"/>
              </a:rPr>
              <a:t>P</a:t>
            </a:r>
            <a:r>
              <a:rPr lang="cs-CZ" sz="1800" b="true" i="false" u="none" strike="noStrike" baseline="0" dirty="false">
                <a:latin typeface="Arial" panose="020B0604020202020204" pitchFamily="34" charset="0"/>
              </a:rPr>
              <a:t>rávní akt o poskytnutí podpory, </a:t>
            </a:r>
            <a:r>
              <a:rPr lang="cs-CZ" sz="1800" b="false" i="false" u="none" strike="noStrike" baseline="0" dirty="false">
                <a:latin typeface="Arial" panose="020B0604020202020204" pitchFamily="34" charset="0"/>
              </a:rPr>
              <a:t>tj. </a:t>
            </a:r>
            <a:r>
              <a:rPr lang="cs-CZ" sz="1800" b="true" i="false" u="none" strike="noStrike" baseline="0" dirty="false">
                <a:latin typeface="Arial" panose="020B0604020202020204" pitchFamily="34" charset="0"/>
              </a:rPr>
              <a:t>Rozhodnutí o poskytnutí dotace</a:t>
            </a:r>
            <a:br>
              <a:rPr lang="cs-CZ" sz="1800" b="false" i="false" u="none" strike="noStrike" baseline="0" dirty="false">
                <a:latin typeface="Arial" panose="020B0604020202020204" pitchFamily="34" charset="0"/>
              </a:rPr>
            </a:br>
            <a:r>
              <a:rPr lang="cs-CZ" sz="1800" b="false" i="false" u="none" strike="noStrike" baseline="0" dirty="false">
                <a:latin typeface="Arial" panose="020B0604020202020204" pitchFamily="34" charset="0"/>
              </a:rPr>
              <a:t>(k dispozici v IS KP21+ na detailu projektu, záložka „Právní akt“, levá lišta) </a:t>
            </a:r>
          </a:p>
          <a:p>
            <a:pPr>
              <a:buClr>
                <a:schemeClr val="accent1"/>
              </a:buClr>
              <a:buFont typeface="Arial" panose="020B0604020202020204" pitchFamily="34" charset="0"/>
              <a:buChar char="•"/>
            </a:pPr>
            <a:r>
              <a:rPr lang="cs-CZ" sz="1800" b="true" i="false" u="none" strike="noStrike" baseline="0" dirty="false" err="true">
                <a:latin typeface="Arial" panose="020B0604020202020204" pitchFamily="34" charset="0"/>
              </a:rPr>
              <a:t>RoD</a:t>
            </a:r>
            <a:r>
              <a:rPr lang="cs-CZ" sz="1800" b="true" i="false" u="none" strike="noStrike" baseline="0" dirty="false">
                <a:latin typeface="Arial" panose="020B0604020202020204" pitchFamily="34" charset="0"/>
              </a:rPr>
              <a:t> obsahuje</a:t>
            </a:r>
            <a:r>
              <a:rPr lang="cs-CZ" sz="1800" b="false" i="false" u="none" strike="noStrike" baseline="0" dirty="false">
                <a:latin typeface="Arial" panose="020B0604020202020204" pitchFamily="34" charset="0"/>
              </a:rPr>
              <a:t>: účel dotace, data zahájení a ukončení realizace, finanční rámec a platební podmínky, </a:t>
            </a:r>
            <a:r>
              <a:rPr lang="cs-CZ" sz="1800" dirty="false">
                <a:latin typeface="Arial" panose="020B0604020202020204" pitchFamily="34" charset="0"/>
              </a:rPr>
              <a:t>informace o veřejné podpoře, </a:t>
            </a:r>
            <a:r>
              <a:rPr lang="cs-CZ" sz="1800" b="false" i="false" u="none" strike="noStrike" baseline="0" dirty="false">
                <a:latin typeface="Arial" panose="020B0604020202020204" pitchFamily="34" charset="0"/>
              </a:rPr>
              <a:t>povinnosti příjemce a finanční opravy (dříve termín „sankce“), sledovaná období pro předkládání ZoR/</a:t>
            </a:r>
            <a:r>
              <a:rPr lang="cs-CZ" sz="1800" b="false" i="false" u="none" strike="noStrike" baseline="0" dirty="false" err="true">
                <a:latin typeface="Arial" panose="020B0604020202020204" pitchFamily="34" charset="0"/>
              </a:rPr>
              <a:t>ŽoP</a:t>
            </a:r>
            <a:r>
              <a:rPr lang="cs-CZ" sz="1800" b="false" i="false" u="none" strike="noStrike" baseline="0" dirty="false">
                <a:latin typeface="Arial" panose="020B0604020202020204" pitchFamily="34" charset="0"/>
              </a:rPr>
              <a:t>.</a:t>
            </a:r>
          </a:p>
          <a:p>
            <a:pPr>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Součástí </a:t>
            </a:r>
            <a:r>
              <a:rPr lang="cs-CZ" sz="1800" b="false" i="false" u="none" strike="noStrike" baseline="0" dirty="false" err="true">
                <a:latin typeface="Arial" panose="020B0604020202020204" pitchFamily="34" charset="0"/>
              </a:rPr>
              <a:t>RoD</a:t>
            </a:r>
            <a:r>
              <a:rPr lang="cs-CZ" sz="1800" b="false" i="false" u="none" strike="noStrike" baseline="0" dirty="false">
                <a:latin typeface="Arial" panose="020B0604020202020204" pitchFamily="34" charset="0"/>
              </a:rPr>
              <a:t> </a:t>
            </a:r>
            <a:r>
              <a:rPr lang="cs-CZ" sz="1800" b="true" i="false" u="none" strike="noStrike" baseline="0" dirty="false">
                <a:latin typeface="Arial" panose="020B0604020202020204" pitchFamily="34" charset="0"/>
              </a:rPr>
              <a:t>- </a:t>
            </a:r>
            <a:r>
              <a:rPr lang="cs-CZ" sz="1800" b="true" dirty="false">
                <a:latin typeface="Arial" panose="020B0604020202020204" pitchFamily="34" charset="0"/>
              </a:rPr>
              <a:t>P</a:t>
            </a:r>
            <a:r>
              <a:rPr lang="cs-CZ" sz="1800" b="true" i="false" u="none" strike="noStrike" baseline="0" dirty="false">
                <a:latin typeface="Arial" panose="020B0604020202020204" pitchFamily="34" charset="0"/>
              </a:rPr>
              <a:t>říloha č. 1 „Informace o projektu“ – </a:t>
            </a:r>
            <a:r>
              <a:rPr lang="cs-CZ" sz="1800" b="false" i="false" u="none" strike="noStrike" baseline="0" dirty="false">
                <a:latin typeface="Arial" panose="020B0604020202020204" pitchFamily="34" charset="0"/>
              </a:rPr>
              <a:t>obsahuje: </a:t>
            </a:r>
          </a:p>
          <a:p>
            <a:pPr lvl="1">
              <a:buClr>
                <a:schemeClr val="accent1"/>
              </a:buClr>
              <a:buSzPct val="50000"/>
            </a:pPr>
            <a:r>
              <a:rPr lang="cs-CZ" sz="1400" b="false" i="false" u="none" strike="noStrike" baseline="0" dirty="false">
                <a:latin typeface="Arial" panose="020B0604020202020204" pitchFamily="34" charset="0"/>
              </a:rPr>
              <a:t>závazné znění klíčových aktivit, </a:t>
            </a:r>
          </a:p>
          <a:p>
            <a:pPr lvl="1">
              <a:buClr>
                <a:schemeClr val="accent1"/>
              </a:buClr>
              <a:buSzPct val="50000"/>
            </a:pPr>
            <a:r>
              <a:rPr lang="cs-CZ" sz="1400" b="false" i="false" u="none" strike="noStrike" baseline="0" dirty="false">
                <a:latin typeface="Arial" panose="020B0604020202020204" pitchFamily="34" charset="0"/>
              </a:rPr>
              <a:t>závazné cílové hodnoty indikátorů, </a:t>
            </a:r>
          </a:p>
          <a:p>
            <a:pPr lvl="1">
              <a:buClr>
                <a:schemeClr val="accent1"/>
              </a:buClr>
              <a:buSzPct val="50000"/>
            </a:pPr>
            <a:r>
              <a:rPr lang="cs-CZ" sz="1400" b="false" i="false" u="none" strike="noStrike" baseline="0" dirty="false">
                <a:latin typeface="Arial" panose="020B0604020202020204" pitchFamily="34" charset="0"/>
              </a:rPr>
              <a:t>přehled cílových skupin, </a:t>
            </a:r>
          </a:p>
          <a:p>
            <a:pPr lvl="1">
              <a:buClr>
                <a:schemeClr val="accent1"/>
              </a:buClr>
              <a:buSzPct val="50000"/>
            </a:pPr>
            <a:r>
              <a:rPr lang="cs-CZ" sz="1400" b="false" i="false" u="none" strike="noStrike" baseline="0" dirty="false">
                <a:latin typeface="Arial" panose="020B0604020202020204" pitchFamily="34" charset="0"/>
              </a:rPr>
              <a:t>schválený rozpočet</a:t>
            </a:r>
          </a:p>
        </p:txBody>
      </p:sp>
      <p:sp>
        <p:nvSpPr>
          <p:cNvPr id="4" name="Zástupný symbol pro číslo snímku 3">
            <a:extLst>
              <a:ext uri="{FF2B5EF4-FFF2-40B4-BE49-F238E27FC236}">
                <a16:creationId xmlns:a16="http://schemas.microsoft.com/office/drawing/2014/main" id="{FA3D065C-25E2-ABCB-3521-A49E81708AEA}"/>
              </a:ext>
            </a:extLst>
          </p:cNvPr>
          <p:cNvSpPr>
            <a:spLocks noGrp="true"/>
          </p:cNvSpPr>
          <p:nvPr>
            <p:ph type="sldNum" sz="quarter" idx="12"/>
          </p:nvPr>
        </p:nvSpPr>
        <p:spPr/>
        <p:txBody>
          <a:bodyPr/>
          <a:lstStyle/>
          <a:p>
            <a:fld id="{479BF083-4774-43B1-9AB0-5CC1AC5DD8EE}" type="slidenum">
              <a:rPr lang="cs-CZ" smtClean="false"/>
              <a:pPr/>
              <a:t>8</a:t>
            </a:fld>
            <a:endParaRPr lang="cs-CZ"/>
          </a:p>
        </p:txBody>
      </p:sp>
    </p:spTree>
    <p:extLst>
      <p:ext uri="{BB962C8B-B14F-4D97-AF65-F5344CB8AC3E}">
        <p14:creationId xmlns:p14="http://schemas.microsoft.com/office/powerpoint/2010/main" val="282363943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4FCE20-F141-74CD-8050-D55C90CB2279}"/>
              </a:ext>
            </a:extLst>
          </p:cNvPr>
          <p:cNvSpPr>
            <a:spLocks noGrp="true"/>
          </p:cNvSpPr>
          <p:nvPr>
            <p:ph type="title"/>
          </p:nvPr>
        </p:nvSpPr>
        <p:spPr/>
        <p:txBody>
          <a:bodyPr/>
          <a:lstStyle/>
          <a:p>
            <a:pPr algn="ctr"/>
            <a:r>
              <a:rPr lang="cs-CZ" dirty="false"/>
              <a:t>Změny projektu</a:t>
            </a:r>
          </a:p>
        </p:txBody>
      </p:sp>
      <p:sp>
        <p:nvSpPr>
          <p:cNvPr id="3" name="Zástupný obsah 2">
            <a:extLst>
              <a:ext uri="{FF2B5EF4-FFF2-40B4-BE49-F238E27FC236}">
                <a16:creationId xmlns:a16="http://schemas.microsoft.com/office/drawing/2014/main" id="{F39786BD-AB66-96C8-E4BD-08D3CBFD5744}"/>
              </a:ext>
            </a:extLst>
          </p:cNvPr>
          <p:cNvSpPr>
            <a:spLocks noGrp="true"/>
          </p:cNvSpPr>
          <p:nvPr>
            <p:ph idx="1"/>
          </p:nvPr>
        </p:nvSpPr>
        <p:spPr>
          <a:xfrm>
            <a:off x="540000" y="1402773"/>
            <a:ext cx="8064000" cy="5293228"/>
          </a:xfrm>
        </p:spPr>
        <p:txBody>
          <a:bodyPr/>
          <a:lstStyle/>
          <a:p>
            <a:pPr marL="0" indent="0">
              <a:buNone/>
            </a:pPr>
            <a:r>
              <a:rPr lang="cs-CZ" sz="2000" b="true" dirty="false"/>
              <a:t>Nepodstatné změny </a:t>
            </a:r>
          </a:p>
          <a:p>
            <a:pPr algn="l">
              <a:lnSpc>
                <a:spcPct val="100000"/>
              </a:lnSpc>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Změny, které se hlásí </a:t>
            </a:r>
            <a:r>
              <a:rPr lang="cs-CZ" sz="1800" b="true" i="false" u="none" strike="noStrike" baseline="0" dirty="false">
                <a:latin typeface="Arial" panose="020B0604020202020204" pitchFamily="34" charset="0"/>
              </a:rPr>
              <a:t>neprodleně</a:t>
            </a:r>
            <a:endParaRPr lang="cs-CZ" sz="1800" dirty="false">
              <a:latin typeface="Arial" panose="020B0604020202020204" pitchFamily="34" charset="0"/>
            </a:endParaRPr>
          </a:p>
          <a:p>
            <a:pPr algn="l">
              <a:lnSpc>
                <a:spcPct val="100000"/>
              </a:lnSpc>
              <a:buClr>
                <a:schemeClr val="accent1"/>
              </a:buClr>
              <a:buFont typeface="Arial" panose="020B0604020202020204" pitchFamily="34" charset="0"/>
              <a:buChar char="•"/>
            </a:pPr>
            <a:r>
              <a:rPr lang="cs-CZ" sz="1800" b="false" i="false" u="none" strike="noStrike" baseline="0" dirty="false">
                <a:latin typeface="Arial" panose="020B0604020202020204" pitchFamily="34" charset="0"/>
              </a:rPr>
              <a:t>Změny, které se hlásí </a:t>
            </a:r>
            <a:r>
              <a:rPr lang="cs-CZ" sz="1800" b="true" i="false" u="none" strike="noStrike" baseline="0" dirty="false">
                <a:latin typeface="Arial" panose="020B0604020202020204" pitchFamily="34" charset="0"/>
              </a:rPr>
              <a:t>nejpozději 10 pracovních dní před termínem podání nejbližší ZoR</a:t>
            </a:r>
            <a:endParaRPr lang="cs-CZ" sz="1800" b="true" dirty="false">
              <a:latin typeface="Arial" panose="020B0604020202020204" pitchFamily="34" charset="0"/>
            </a:endParaRPr>
          </a:p>
          <a:p>
            <a:pPr marL="0" indent="0" algn="l">
              <a:lnSpc>
                <a:spcPct val="100000"/>
              </a:lnSpc>
              <a:buNone/>
            </a:pPr>
            <a:endParaRPr lang="cs-CZ" dirty="false"/>
          </a:p>
          <a:p>
            <a:pPr marL="0" indent="0">
              <a:buNone/>
            </a:pPr>
            <a:r>
              <a:rPr lang="cs-CZ" sz="2000" b="true" dirty="false"/>
              <a:t>Podstatné změny </a:t>
            </a:r>
            <a:r>
              <a:rPr lang="cs-CZ" sz="2000" dirty="false"/>
              <a:t>– provádí se po schválení ŘO</a:t>
            </a:r>
          </a:p>
          <a:p>
            <a:pPr>
              <a:lnSpc>
                <a:spcPct val="100000"/>
              </a:lnSpc>
              <a:buClr>
                <a:schemeClr val="accent1"/>
              </a:buClr>
              <a:buFont typeface="Arial" panose="020B0604020202020204" pitchFamily="34" charset="0"/>
              <a:buChar char="•"/>
            </a:pPr>
            <a:r>
              <a:rPr lang="cs-CZ" sz="1800" dirty="false">
                <a:latin typeface="Arial" panose="020B0604020202020204" pitchFamily="34" charset="0"/>
              </a:rPr>
              <a:t>Změny </a:t>
            </a:r>
            <a:r>
              <a:rPr lang="cs-CZ" sz="1800" b="true" dirty="false">
                <a:latin typeface="Arial" panose="020B0604020202020204" pitchFamily="34" charset="0"/>
              </a:rPr>
              <a:t>nevyžadující</a:t>
            </a:r>
            <a:r>
              <a:rPr lang="cs-CZ" sz="1800" dirty="false">
                <a:latin typeface="Arial" panose="020B0604020202020204" pitchFamily="34" charset="0"/>
              </a:rPr>
              <a:t> změnu PA</a:t>
            </a:r>
          </a:p>
          <a:p>
            <a:pPr>
              <a:lnSpc>
                <a:spcPct val="100000"/>
              </a:lnSpc>
              <a:buClr>
                <a:schemeClr val="accent1"/>
              </a:buClr>
              <a:buFont typeface="Arial" panose="020B0604020202020204" pitchFamily="34" charset="0"/>
              <a:buChar char="•"/>
            </a:pPr>
            <a:r>
              <a:rPr lang="cs-CZ" sz="1800" dirty="false">
                <a:latin typeface="Arial" panose="020B0604020202020204" pitchFamily="34" charset="0"/>
              </a:rPr>
              <a:t>Změny </a:t>
            </a:r>
            <a:r>
              <a:rPr lang="cs-CZ" sz="1800" b="true" dirty="false">
                <a:latin typeface="Arial" panose="020B0604020202020204" pitchFamily="34" charset="0"/>
              </a:rPr>
              <a:t>vyžadující</a:t>
            </a:r>
            <a:r>
              <a:rPr lang="cs-CZ" sz="1800" dirty="false">
                <a:latin typeface="Arial" panose="020B0604020202020204" pitchFamily="34" charset="0"/>
              </a:rPr>
              <a:t> změnu PA</a:t>
            </a:r>
          </a:p>
          <a:p>
            <a:pPr marL="457200" indent="-457200">
              <a:buFont typeface="+mj-lt"/>
              <a:buAutoNum type="arabicPeriod"/>
            </a:pPr>
            <a:endParaRPr lang="cs-CZ" dirty="false"/>
          </a:p>
          <a:p>
            <a:pPr marL="0" indent="0">
              <a:buNone/>
            </a:pPr>
            <a:endParaRPr lang="cs-CZ" dirty="false"/>
          </a:p>
          <a:p>
            <a:pPr marL="457200" indent="-457200">
              <a:buFont typeface="+mj-lt"/>
              <a:buAutoNum type="arabicPeriod"/>
            </a:pPr>
            <a:endParaRPr lang="cs-CZ" dirty="false"/>
          </a:p>
          <a:p>
            <a:pPr marL="0" indent="0">
              <a:buNone/>
            </a:pPr>
            <a:endParaRPr lang="cs-CZ" dirty="false"/>
          </a:p>
          <a:p>
            <a:pPr>
              <a:buFont typeface="Courier New" panose="02070309020205020404" pitchFamily="49" charset="0"/>
              <a:buChar char="o"/>
            </a:pPr>
            <a:endParaRPr lang="cs-CZ" dirty="false"/>
          </a:p>
          <a:p>
            <a:endParaRPr lang="cs-CZ" dirty="false"/>
          </a:p>
          <a:p>
            <a:endParaRPr lang="cs-CZ" dirty="false"/>
          </a:p>
          <a:p>
            <a:endParaRPr lang="cs-CZ" dirty="false"/>
          </a:p>
          <a:p>
            <a:endParaRPr lang="cs-CZ" dirty="false"/>
          </a:p>
          <a:p>
            <a:endParaRPr lang="cs-CZ" dirty="false"/>
          </a:p>
          <a:p>
            <a:endParaRPr lang="cs-CZ" dirty="false"/>
          </a:p>
        </p:txBody>
      </p:sp>
      <p:sp>
        <p:nvSpPr>
          <p:cNvPr id="4" name="Zástupný symbol pro číslo snímku 3">
            <a:extLst>
              <a:ext uri="{FF2B5EF4-FFF2-40B4-BE49-F238E27FC236}">
                <a16:creationId xmlns:a16="http://schemas.microsoft.com/office/drawing/2014/main" id="{E58A9FB3-B977-E536-2E9D-F9D627C3D16B}"/>
              </a:ext>
            </a:extLst>
          </p:cNvPr>
          <p:cNvSpPr>
            <a:spLocks noGrp="true"/>
          </p:cNvSpPr>
          <p:nvPr>
            <p:ph type="sldNum" sz="quarter" idx="12"/>
          </p:nvPr>
        </p:nvSpPr>
        <p:spPr/>
        <p:txBody>
          <a:bodyPr/>
          <a:lstStyle/>
          <a:p>
            <a:fld id="{479BF083-4774-43B1-9AB0-5CC1AC5DD8EE}" type="slidenum">
              <a:rPr lang="cs-CZ" smtClean="false"/>
              <a:pPr/>
              <a:t>9</a:t>
            </a:fld>
            <a:endParaRPr lang="cs-CZ"/>
          </a:p>
        </p:txBody>
      </p:sp>
    </p:spTree>
    <p:extLst>
      <p:ext uri="{BB962C8B-B14F-4D97-AF65-F5344CB8AC3E}">
        <p14:creationId xmlns:p14="http://schemas.microsoft.com/office/powerpoint/2010/main" val="3006501544"/>
      </p:ext>
    </p:extLst>
  </p:cSld>
  <p:clrMapOvr>
    <a:masterClrMapping/>
  </p:clrMapOvr>
  <p:transition spd="slow">
    <p:fade/>
  </p:transition>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88155-0E86-4D14-B6AF-C6806AEE9525}">
  <ds:schemaRefs>
    <ds:schemaRef ds:uri="dfed548f-0517-4d39-90e3-3947398480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E6937348-7977-46A8-9818-642FB21DF6FB}">
  <ds:schemaRefs>
    <ds:schemaRef ds:uri="dfed548f-0517-4d39-90e3-3947398480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5810</properties:Words>
  <properties:PresentationFormat>Předvádění na obrazovce (4:3)</properties:PresentationFormat>
  <properties:Paragraphs>582</properties:Paragraphs>
  <properties:Slides>63</properties:Slides>
  <properties:Notes>34</properties:Notes>
  <properties:TotalTime>3646</properties:TotalTime>
  <properties:HiddenSlides>0</properties:HiddenSlides>
  <properties:MMClips>0</properties:MMClips>
  <properties:ScaleCrop>false</properties:ScaleCrop>
  <properties:HeadingPairs>
    <vt:vector baseType="variant" size="6">
      <vt:variant>
        <vt:lpstr>Použitá písma</vt:lpstr>
      </vt:variant>
      <vt:variant>
        <vt:i4>11</vt:i4>
      </vt:variant>
      <vt:variant>
        <vt:lpstr>Motiv</vt:lpstr>
      </vt:variant>
      <vt:variant>
        <vt:i4>1</vt:i4>
      </vt:variant>
      <vt:variant>
        <vt:lpstr>Nadpisy snímků</vt:lpstr>
      </vt:variant>
      <vt:variant>
        <vt:i4>63</vt:i4>
      </vt:variant>
    </vt:vector>
  </properties:HeadingPairs>
  <properties:TitlesOfParts>
    <vt:vector baseType="lpstr" size="75">
      <vt:lpstr>Arial</vt:lpstr>
      <vt:lpstr>ArialMT</vt:lpstr>
      <vt:lpstr>Calibri</vt:lpstr>
      <vt:lpstr>Courier New</vt:lpstr>
      <vt:lpstr>EUAlbertina</vt:lpstr>
      <vt:lpstr>Roboto</vt:lpstr>
      <vt:lpstr>Symbol</vt:lpstr>
      <vt:lpstr>Trebuchet MS</vt:lpstr>
      <vt:lpstr>Wingdings</vt:lpstr>
      <vt:lpstr>Wingdings 2</vt:lpstr>
      <vt:lpstr>Wingdings 3</vt:lpstr>
      <vt:lpstr>prezentace</vt:lpstr>
      <vt:lpstr>Seminář pro příjemce výzva č. 03_25_106 </vt:lpstr>
      <vt:lpstr> předložené žádosti o podporu </vt:lpstr>
      <vt:lpstr>Zaměření projektů</vt:lpstr>
      <vt:lpstr>Informační systémy pro příjemce</vt:lpstr>
      <vt:lpstr>Informační systém esf - IS ESF</vt:lpstr>
      <vt:lpstr>I. ČÁST  PRAVIDLA REALIZACE</vt:lpstr>
      <vt:lpstr>Pravidla pro žadatele a příjemce</vt:lpstr>
      <vt:lpstr>Rozhodnutí o poskytnutí dotace</vt:lpstr>
      <vt:lpstr>Změny projektu</vt:lpstr>
      <vt:lpstr>Nepodstatné změny</vt:lpstr>
      <vt:lpstr>Podstatné změny</vt:lpstr>
      <vt:lpstr> administrace změn projektu v IS KP21+ </vt:lpstr>
      <vt:lpstr>kontroly na místě</vt:lpstr>
      <vt:lpstr>Uchování dokumentů</vt:lpstr>
      <vt:lpstr>II. ČÁST  Pravidla pro informování a komunikaci OPZ+  pozor nový jednotný vizuální styl </vt:lpstr>
      <vt:lpstr>Povinné prvky </vt:lpstr>
      <vt:lpstr>plakát – generátor publicity</vt:lpstr>
      <vt:lpstr> Povinnost užívání loga EU </vt:lpstr>
      <vt:lpstr>Publicita ve Zprávě o realizaci</vt:lpstr>
      <vt:lpstr>III. ČÁST  ZPRÁVA O REALIZACI  A  ŽÁDOST O PLATBU </vt:lpstr>
      <vt:lpstr>Předložení</vt:lpstr>
      <vt:lpstr>Prezentace aplikace PowerPoint</vt:lpstr>
      <vt:lpstr>základní informace</vt:lpstr>
      <vt:lpstr>Popis realizace Identifikace problému</vt:lpstr>
      <vt:lpstr>Klíčové aktivity</vt:lpstr>
      <vt:lpstr>Zpráva o realizaci – Indikátory (MI) </vt:lpstr>
      <vt:lpstr>Indikátory 600 000 a 670 102</vt:lpstr>
      <vt:lpstr>Indikátory se závazkem </vt:lpstr>
      <vt:lpstr>Indikátory bez závazku</vt:lpstr>
      <vt:lpstr>PŘENOS Z IS esf</vt:lpstr>
      <vt:lpstr>Specifické datové položky</vt:lpstr>
      <vt:lpstr>Horizontální principy</vt:lpstr>
      <vt:lpstr>dokumenty</vt:lpstr>
      <vt:lpstr>Prezentace aplikace PowerPoint</vt:lpstr>
      <vt:lpstr>Částka na krytí výdajů</vt:lpstr>
      <vt:lpstr>Veřejná podpora – sociální služby (vyrovnávací platba) a podpora de minimis</vt:lpstr>
      <vt:lpstr>dokládání výdajů</vt:lpstr>
      <vt:lpstr>UPOZORNĚNÍ NA způsobilost osobních nákladů zaměstnanců</vt:lpstr>
      <vt:lpstr>PRACOVNÍ VÝKAZY (PV)</vt:lpstr>
      <vt:lpstr>Pracovní výkazy a soupiska</vt:lpstr>
      <vt:lpstr>Pracovní výkaz</vt:lpstr>
      <vt:lpstr>Pracovní výkazy - návod</vt:lpstr>
      <vt:lpstr>FORMÁLNÍ NÁLEŽITOSTI ÚČETNÍCH DOKLADŮ - upozornění</vt:lpstr>
      <vt:lpstr>UPOZORNĚNÍ NA STŘET ZÁJMŮ</vt:lpstr>
      <vt:lpstr>UPOZORNĚNÍ NA REGISTR SMLUV</vt:lpstr>
      <vt:lpstr>Finalizace žop</vt:lpstr>
      <vt:lpstr>vrácení ŽoP k přepracování </vt:lpstr>
      <vt:lpstr> ČÁST IV. INFORMACE KE SBĚRU DAT A MONITORINGU  </vt:lpstr>
      <vt:lpstr>Monitoring projektu</vt:lpstr>
      <vt:lpstr>Monitoring: https://pruzkumy.esfcr.cz/index.php/757467 </vt:lpstr>
      <vt:lpstr>1) Podpora komunitní práce (KP)</vt:lpstr>
      <vt:lpstr>1) KP - Průběžný monitoring a závěrečná evaluace</vt:lpstr>
      <vt:lpstr>2) PODPORA SOCIÁLNÍCH SLUŽEB</vt:lpstr>
      <vt:lpstr>3) Podpora ohrožených rodin s dětmi</vt:lpstr>
      <vt:lpstr>4) Podpora OSOB ZÁVISLÝCH NEBO ZÁVISLOSTÍ OHROŽENÝCH</vt:lpstr>
      <vt:lpstr>5) Podpora řešení dluhové problematiky</vt:lpstr>
      <vt:lpstr>6) Podpora posílení výkonu sociální práce na obcích</vt:lpstr>
      <vt:lpstr>7) Podpora zdravotní prevence</vt:lpstr>
      <vt:lpstr>8) Podpora participativních metod práce s cílovou skupinou </vt:lpstr>
      <vt:lpstr>9) Podpora programů zaměřených na boj s diskriminací a anticiganismem</vt:lpstr>
      <vt:lpstr>Kontaktní osoby ve věci monitoringu a evaluace</vt:lpstr>
      <vt:lpstr>Kontaktní osoby</vt:lpstr>
      <vt:lpstr>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2026-05-05T11:50:23Z</dcterms:modified>
  <cp:revision>635</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